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7"/>
  </p:notesMasterIdLst>
  <p:sldIdLst>
    <p:sldId id="256" r:id="rId2"/>
    <p:sldId id="360" r:id="rId3"/>
    <p:sldId id="350" r:id="rId4"/>
    <p:sldId id="278" r:id="rId5"/>
    <p:sldId id="320" r:id="rId6"/>
    <p:sldId id="285" r:id="rId7"/>
    <p:sldId id="279" r:id="rId8"/>
    <p:sldId id="311" r:id="rId9"/>
    <p:sldId id="359" r:id="rId10"/>
    <p:sldId id="364" r:id="rId11"/>
    <p:sldId id="374" r:id="rId12"/>
    <p:sldId id="337" r:id="rId13"/>
    <p:sldId id="336" r:id="rId14"/>
    <p:sldId id="1744" r:id="rId15"/>
    <p:sldId id="1374" r:id="rId16"/>
    <p:sldId id="1375" r:id="rId17"/>
    <p:sldId id="375" r:id="rId18"/>
    <p:sldId id="328" r:id="rId19"/>
    <p:sldId id="351" r:id="rId20"/>
    <p:sldId id="352" r:id="rId21"/>
    <p:sldId id="341" r:id="rId22"/>
    <p:sldId id="322" r:id="rId23"/>
    <p:sldId id="363" r:id="rId24"/>
    <p:sldId id="365" r:id="rId25"/>
    <p:sldId id="321" r:id="rId26"/>
    <p:sldId id="307" r:id="rId27"/>
    <p:sldId id="357" r:id="rId28"/>
    <p:sldId id="383" r:id="rId29"/>
    <p:sldId id="377" r:id="rId30"/>
    <p:sldId id="384" r:id="rId31"/>
    <p:sldId id="380" r:id="rId32"/>
    <p:sldId id="381" r:id="rId33"/>
    <p:sldId id="385" r:id="rId34"/>
    <p:sldId id="345" r:id="rId35"/>
    <p:sldId id="317" r:id="rId3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OxhUeeexrA7aXi6j7GQ/CY/xit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D82F77F5-97D1-06FE-9C5B-42F707FE8D7F}" name="John Bello" initials="JB" userId="e9ea9e2d087c358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CFF"/>
    <a:srgbClr val="FDF9F1"/>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1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gs.ca.gov/PD/Resources/Page-Content/Procurement-Division-Resources-List-Folder/Buy-Clean-California-Ac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14</a:t>
            </a:fld>
            <a:endParaRPr lang="en-US" sz="1200" dirty="0">
              <a:latin typeface="Calibri" pitchFamily="34" charset="0"/>
            </a:endParaRPr>
          </a:p>
        </p:txBody>
      </p:sp>
    </p:spTree>
    <p:extLst>
      <p:ext uri="{BB962C8B-B14F-4D97-AF65-F5344CB8AC3E}">
        <p14:creationId xmlns:p14="http://schemas.microsoft.com/office/powerpoint/2010/main" val="64924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15</a:t>
            </a:fld>
            <a:endParaRPr lang="en-US" altLang="en-US"/>
          </a:p>
        </p:txBody>
      </p:sp>
    </p:spTree>
    <p:extLst>
      <p:ext uri="{BB962C8B-B14F-4D97-AF65-F5344CB8AC3E}">
        <p14:creationId xmlns:p14="http://schemas.microsoft.com/office/powerpoint/2010/main" val="196040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16</a:t>
            </a:fld>
            <a:endParaRPr lang="en-US" altLang="en-US"/>
          </a:p>
        </p:txBody>
      </p:sp>
    </p:spTree>
    <p:extLst>
      <p:ext uri="{BB962C8B-B14F-4D97-AF65-F5344CB8AC3E}">
        <p14:creationId xmlns:p14="http://schemas.microsoft.com/office/powerpoint/2010/main" val="198037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7761C8EF-8C92-4111-CFB4-F7F6E44AA765}"/>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D4B9F9FA-AD66-FB1C-A8FA-EDB6DB9E82C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A75DE68A-8E5F-596A-ED2F-75BACFC03B3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8344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Buzz Words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63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72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Poppins" panose="00000500000000000000" pitchFamily="2" charset="0"/>
              </a:rPr>
              <a:t>January 1, 2019. Officially known as </a:t>
            </a:r>
            <a:r>
              <a:rPr lang="en-US" b="0" i="0" u="none" strike="noStrike">
                <a:solidFill>
                  <a:srgbClr val="52C41A"/>
                </a:solidFill>
                <a:effectLst/>
                <a:latin typeface="Poppins" panose="00000500000000000000" pitchFamily="2" charset="0"/>
                <a:hlinkClick r:id="rId3"/>
              </a:rPr>
              <a:t>AB 262</a:t>
            </a:r>
            <a:r>
              <a:rPr lang="en-US" b="0" i="0">
                <a:solidFill>
                  <a:srgbClr val="222222"/>
                </a:solidFill>
                <a:effectLst/>
                <a:latin typeface="Poppins" panose="00000500000000000000" pitchFamily="2" charset="0"/>
              </a:rPr>
              <a:t>, establish a maximum acceptable global warming potential for certain materials used in public works projects. The materials covered under the Act include carbon </a:t>
            </a:r>
            <a:r>
              <a:rPr lang="en-US" b="1" i="0">
                <a:solidFill>
                  <a:srgbClr val="222222"/>
                </a:solidFill>
                <a:effectLst/>
                <a:latin typeface="Poppins" panose="00000500000000000000" pitchFamily="2" charset="0"/>
              </a:rPr>
              <a:t>steel rebar, flat glass, mineral wool board insulation, and structural steel.</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6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761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Energy Star – Appliances</a:t>
            </a:r>
          </a:p>
          <a:p>
            <a:r>
              <a:rPr lang="en-US"/>
              <a:t>FSC &amp; SCS – Lumber</a:t>
            </a:r>
          </a:p>
          <a:p>
            <a:r>
              <a:rPr lang="en-US"/>
              <a:t>Water Sense – Plumbing Fixtures</a:t>
            </a:r>
          </a:p>
          <a:p>
            <a:r>
              <a:rPr lang="en-US"/>
              <a:t>Red List Free – Chemical Composition of the Materials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5847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1D35"/>
                </a:solidFill>
                <a:effectLst/>
                <a:latin typeface="Google Sans"/>
              </a:rPr>
              <a:t>"worst-in-class" chemicals and materials that are known to be harmful to human and ecosystem health and should be avoided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294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2: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DE230889-7915-BA20-5F67-DA4E9003699D}"/>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5707F877-C4DE-9214-F80B-B66FB4AFB8B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p>
        </p:txBody>
      </p:sp>
      <p:sp>
        <p:nvSpPr>
          <p:cNvPr id="256" name="Google Shape;256;g329e0a1a8e0_0_34:notes">
            <a:extLst>
              <a:ext uri="{FF2B5EF4-FFF2-40B4-BE49-F238E27FC236}">
                <a16:creationId xmlns:a16="http://schemas.microsoft.com/office/drawing/2014/main" id="{951BB81B-535F-95CB-435C-7BAE9634DA7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362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6006-85FC-1F93-8BA3-01951B607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017E6-4FDA-1E86-F8DD-1080D5F0C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3CD25-6DE2-56B6-A0CD-8C27154725BF}"/>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F1CE849A-125B-1236-9EE0-AB0B566F057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8440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1D1D-E2D5-9CB8-35C1-236455217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E80FA-063B-FEE4-0D8E-A5311DF9F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15BAB-2F32-8A8C-0F32-05971E066152}"/>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29A26553-486F-7560-B252-A92C845F7F8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677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C73D3-111A-4778-C8C0-E3EBAB4E0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8FE80-0F47-6377-12FB-EB41D0FED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E3256-0F95-9869-04E9-5F87EF694FF8}"/>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55B63305-3866-1597-FA6A-1167C2B5513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616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54D9-087C-315D-F49E-B5B947977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5F3DD-5B6D-8375-B3D3-2B224319C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D6209-6F15-FB32-BED5-F8F965928D51}"/>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9B22277C-6962-8179-BA9A-78B82D0C46E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074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646A-D8DF-8D0F-1ED7-8F5CA03F0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4618D-C40C-25DE-5ACD-A3B4DC777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1ED17-A8F8-1A21-8DDC-69B86F7004BB}"/>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EE62FBC8-A2CD-4416-EE1E-D7C9E6C4E66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06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D058-48C6-77EB-FCCA-79513DC72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7726B-FAC2-8B69-866B-67256D99C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89572-92A2-E218-EA65-57C480529324}"/>
              </a:ext>
            </a:extLst>
          </p:cNvPr>
          <p:cNvSpPr>
            <a:spLocks noGrp="1"/>
          </p:cNvSpPr>
          <p:nvPr>
            <p:ph type="body" idx="1"/>
          </p:nvPr>
        </p:nvSpPr>
        <p:spPr/>
        <p:txBody>
          <a:bodyPr/>
          <a:lstStyle/>
          <a:p>
            <a:r>
              <a:rPr lang="en-US" sz="1800" b="1"/>
              <a:t>Annual Super Green Energy Bill (approximate):</a:t>
            </a:r>
            <a:r>
              <a:rPr lang="en-US" sz="1800"/>
              <a:t> ~$36 × 12 = </a:t>
            </a:r>
            <a:r>
              <a:rPr lang="en-US" sz="1800" b="1"/>
              <a:t>$432 per year</a:t>
            </a:r>
            <a:r>
              <a:rPr lang="en-US" sz="1800"/>
              <a:t> for electricity. This includes ~$120 in minimum charges, ~$272 in PAC charges, and ~$40 in taxes. </a:t>
            </a:r>
            <a:r>
              <a:rPr lang="en-US" sz="1800" b="1"/>
              <a:t>The solar overproduction has eliminated all volumetric energy charges</a:t>
            </a:r>
            <a:endParaRPr lang="en-US" sz="1800"/>
          </a:p>
        </p:txBody>
      </p:sp>
      <p:sp>
        <p:nvSpPr>
          <p:cNvPr id="4" name="Slide Number Placeholder 3">
            <a:extLst>
              <a:ext uri="{FF2B5EF4-FFF2-40B4-BE49-F238E27FC236}">
                <a16:creationId xmlns:a16="http://schemas.microsoft.com/office/drawing/2014/main" id="{3AB9EDFE-3CF2-9361-5255-501743DED15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0964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C95F472-A4FD-9AA4-6CF9-3917A571A398}"/>
            </a:ext>
          </a:extLst>
        </p:cNvPr>
        <p:cNvGrpSpPr/>
        <p:nvPr/>
      </p:nvGrpSpPr>
      <p:grpSpPr>
        <a:xfrm>
          <a:off x="0" y="0"/>
          <a:ext cx="0" cy="0"/>
          <a:chOff x="0" y="0"/>
          <a:chExt cx="0" cy="0"/>
        </a:xfrm>
      </p:grpSpPr>
      <p:sp>
        <p:nvSpPr>
          <p:cNvPr id="117" name="Google Shape;117;g32f49675089_0_15:notes">
            <a:extLst>
              <a:ext uri="{FF2B5EF4-FFF2-40B4-BE49-F238E27FC236}">
                <a16:creationId xmlns:a16="http://schemas.microsoft.com/office/drawing/2014/main" id="{CEE984D8-2E1C-28FA-946B-B9C9E1DCEE9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2f49675089_0_15:notes">
            <a:extLst>
              <a:ext uri="{FF2B5EF4-FFF2-40B4-BE49-F238E27FC236}">
                <a16:creationId xmlns:a16="http://schemas.microsoft.com/office/drawing/2014/main" id="{82FEF003-AE23-7745-6907-A48C4972A66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32f49675089_0_15:notes">
            <a:extLst>
              <a:ext uri="{FF2B5EF4-FFF2-40B4-BE49-F238E27FC236}">
                <a16:creationId xmlns:a16="http://schemas.microsoft.com/office/drawing/2014/main" id="{7B4C19E8-5504-C6E6-A331-85CCE93CE64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0226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45E31852-CDF2-EBF1-22C9-E4CB87B23FFB}"/>
            </a:ext>
          </a:extLst>
        </p:cNvPr>
        <p:cNvGrpSpPr/>
        <p:nvPr/>
      </p:nvGrpSpPr>
      <p:grpSpPr>
        <a:xfrm>
          <a:off x="0" y="0"/>
          <a:ext cx="0" cy="0"/>
          <a:chOff x="0" y="0"/>
          <a:chExt cx="0" cy="0"/>
        </a:xfrm>
      </p:grpSpPr>
      <p:sp>
        <p:nvSpPr>
          <p:cNvPr id="284" name="Google Shape;284;g329e0a1a8e0_0_7:notes">
            <a:extLst>
              <a:ext uri="{FF2B5EF4-FFF2-40B4-BE49-F238E27FC236}">
                <a16:creationId xmlns:a16="http://schemas.microsoft.com/office/drawing/2014/main" id="{0F153A00-B466-C629-517B-FF077F17120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329e0a1a8e0_0_7:notes">
            <a:extLst>
              <a:ext uri="{FF2B5EF4-FFF2-40B4-BE49-F238E27FC236}">
                <a16:creationId xmlns:a16="http://schemas.microsoft.com/office/drawing/2014/main" id="{6A0B06FE-6613-1C98-F2DD-CCCB4A7DFB6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336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63E5CC4A-7576-0BFE-36EB-18C22FADF092}"/>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C6B3EDC8-04EB-78C4-63EF-EBB97B7A82A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2A2A2A"/>
                </a:solidFill>
                <a:effectLst/>
                <a:latin typeface="Arial" panose="020B0604020202020204" pitchFamily="34" charset="0"/>
              </a:rPr>
              <a:t>Greg Chasen’s house in Pacific Palisades, which he built in 2024</a:t>
            </a:r>
            <a:endParaRPr/>
          </a:p>
        </p:txBody>
      </p:sp>
      <p:sp>
        <p:nvSpPr>
          <p:cNvPr id="256" name="Google Shape;256;g329e0a1a8e0_0_34:notes">
            <a:extLst>
              <a:ext uri="{FF2B5EF4-FFF2-40B4-BE49-F238E27FC236}">
                <a16:creationId xmlns:a16="http://schemas.microsoft.com/office/drawing/2014/main" id="{801CD328-7E12-0D76-7224-B69351D5415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75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BDFDF71C-B9A8-4E1D-4E33-99AD876AD2CA}"/>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97CE22D9-D0A5-31F8-844C-F9AC7A3ADDA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6F778C6F-1862-7FD2-BE07-BA20DCF5FBC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45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D17436C-1AF0-CAE2-21DE-391CED956C98}"/>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E9573690-D3C6-F610-A0A9-78D3B90F325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171450" fontAlgn="ctr">
              <a:lnSpc>
                <a:spcPct val="100000"/>
              </a:lnSpc>
              <a:spcBef>
                <a:spcPts val="0"/>
              </a:spcBef>
            </a:pPr>
            <a:r>
              <a:rPr lang="en-US" sz="1200">
                <a:effectLst/>
                <a:latin typeface="Calibri" panose="020F0502020204030204" pitchFamily="34" charset="0"/>
              </a:rPr>
              <a:t>Sealed Ducting, No Flex Duct (G90 Zinc) w/ </a:t>
            </a:r>
            <a:r>
              <a:rPr lang="en-US" sz="1050">
                <a:effectLst/>
                <a:latin typeface="Calibri" panose="020F0502020204030204" pitchFamily="34" charset="0"/>
              </a:rPr>
              <a:t>R6 Insulation</a:t>
            </a:r>
          </a:p>
          <a:p>
            <a:pPr marL="1085850" lvl="2" indent="-171450" fontAlgn="ctr">
              <a:lnSpc>
                <a:spcPct val="100000"/>
              </a:lnSpc>
              <a:spcBef>
                <a:spcPts val="0"/>
              </a:spcBef>
            </a:pPr>
            <a:r>
              <a:rPr lang="en-US" sz="1200">
                <a:latin typeface="Calibri" panose="020F0502020204030204" pitchFamily="34" charset="0"/>
              </a:rPr>
              <a:t>Wall and Ceiling Registers - Titus</a:t>
            </a:r>
          </a:p>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676019D4-B648-BB5A-687E-441247E404D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772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FA3476D7-F03F-E82C-A474-CB46FEE2BF89}"/>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325CCCD2-C28B-6CC8-F9D5-433EAE33EA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BF818508-696B-1891-0F64-854B00FE3F2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6377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D7A57286-1F8D-DD63-5413-CC3DC1D1654E}"/>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7023DA07-B6DA-5C63-7A47-4360CA8F9D9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err="1"/>
              <a:t>CalGreen</a:t>
            </a:r>
            <a:r>
              <a:rPr lang="en-US"/>
              <a:t> Title 24 Building Code Compliance</a:t>
            </a:r>
            <a:endParaRPr/>
          </a:p>
        </p:txBody>
      </p:sp>
      <p:sp>
        <p:nvSpPr>
          <p:cNvPr id="256" name="Google Shape;256;g329e0a1a8e0_0_34:notes">
            <a:extLst>
              <a:ext uri="{FF2B5EF4-FFF2-40B4-BE49-F238E27FC236}">
                <a16:creationId xmlns:a16="http://schemas.microsoft.com/office/drawing/2014/main" id="{4CF8F463-21E2-0987-E787-F7683002F66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581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2A5A-5358-AAAE-DBF7-54F8C9823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1C596-5C41-A442-964C-9BAF53006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93C5F-FAC8-E582-70DF-B7F55667FE37}"/>
              </a:ext>
            </a:extLst>
          </p:cNvPr>
          <p:cNvSpPr>
            <a:spLocks noGrp="1"/>
          </p:cNvSpPr>
          <p:nvPr>
            <p:ph type="body" idx="1"/>
          </p:nvPr>
        </p:nvSpPr>
        <p:spPr/>
        <p:txBody>
          <a:bodyPr/>
          <a:lstStyle/>
          <a:p>
            <a:r>
              <a:rPr lang="en-US"/>
              <a:t>Operate independently from the utility company</a:t>
            </a:r>
          </a:p>
        </p:txBody>
      </p:sp>
      <p:sp>
        <p:nvSpPr>
          <p:cNvPr id="4" name="Slide Number Placeholder 3">
            <a:extLst>
              <a:ext uri="{FF2B5EF4-FFF2-40B4-BE49-F238E27FC236}">
                <a16:creationId xmlns:a16="http://schemas.microsoft.com/office/drawing/2014/main" id="{3829BAB0-0F2F-CDCB-262A-AAF0AAF420A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77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28C2-9616-B939-AF97-C7D63F460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658AF-B447-F208-2425-F6B063E45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48FC9-F32C-506C-DA72-6041619126C1}"/>
              </a:ext>
            </a:extLst>
          </p:cNvPr>
          <p:cNvSpPr>
            <a:spLocks noGrp="1"/>
          </p:cNvSpPr>
          <p:nvPr>
            <p:ph type="body" idx="1"/>
          </p:nvPr>
        </p:nvSpPr>
        <p:spPr/>
        <p:txBody>
          <a:bodyPr/>
          <a:lstStyle/>
          <a:p>
            <a:r>
              <a:rPr lang="en-US"/>
              <a:t>Operate independently from the utility company</a:t>
            </a:r>
          </a:p>
        </p:txBody>
      </p:sp>
      <p:sp>
        <p:nvSpPr>
          <p:cNvPr id="4" name="Slide Number Placeholder 3">
            <a:extLst>
              <a:ext uri="{FF2B5EF4-FFF2-40B4-BE49-F238E27FC236}">
                <a16:creationId xmlns:a16="http://schemas.microsoft.com/office/drawing/2014/main" id="{F5BCE2B3-7FA0-F87B-0ABA-1B67642455E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717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sp>
        <p:nvSpPr>
          <p:cNvPr id="16" name="Google Shape;16;p36"/>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3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Google Shape;18;p36"/>
          <p:cNvSpPr txBox="1"/>
          <p:nvPr/>
        </p:nvSpPr>
        <p:spPr>
          <a:xfrm>
            <a:off x="0" y="6488113"/>
            <a:ext cx="9144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595959"/>
                </a:solidFill>
                <a:latin typeface="Arial"/>
                <a:ea typeface="Arial"/>
                <a:cs typeface="Arial"/>
                <a:sym typeface="Arial"/>
              </a:rPr>
              <a:t>Making Clean Local Energy Accessible Now			</a:t>
            </a:r>
            <a:endParaRPr sz="1400" b="0" i="0" u="none" strike="noStrike" cap="none">
              <a:solidFill>
                <a:srgbClr val="000000"/>
              </a:solidFill>
              <a:latin typeface="Arial"/>
              <a:ea typeface="Arial"/>
              <a:cs typeface="Arial"/>
              <a:sym typeface="Arial"/>
            </a:endParaRPr>
          </a:p>
        </p:txBody>
      </p:sp>
      <p:sp>
        <p:nvSpPr>
          <p:cNvPr id="19" name="Google Shape;19;p36"/>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98DA8"/>
              </a:buClr>
              <a:buSzPts val="2400"/>
              <a:buFont typeface="Calibri"/>
              <a:buNone/>
              <a:defRPr sz="2400">
                <a:solidFill>
                  <a:srgbClr val="798DA8"/>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2727-457C-5DBB-7B71-5550C01C6DA0}"/>
              </a:ext>
            </a:extLst>
          </p:cNvPr>
          <p:cNvSpPr>
            <a:spLocks noGrp="1"/>
          </p:cNvSpPr>
          <p:nvPr>
            <p:ph type="title"/>
          </p:nvPr>
        </p:nvSpPr>
        <p:spPr>
          <a:xfrm>
            <a:off x="617220" y="640081"/>
            <a:ext cx="7886700" cy="888683"/>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793EB8BB-2DD0-4715-C5C4-B7EB246769C8}"/>
              </a:ext>
            </a:extLst>
          </p:cNvPr>
          <p:cNvSpPr>
            <a:spLocks noGrp="1"/>
          </p:cNvSpPr>
          <p:nvPr>
            <p:ph type="body" idx="1"/>
          </p:nvPr>
        </p:nvSpPr>
        <p:spPr>
          <a:xfrm>
            <a:off x="617220" y="1737360"/>
            <a:ext cx="7884318" cy="586048"/>
          </a:xfrm>
        </p:spPr>
        <p:txBody>
          <a:bodyPr anchor="b" anchorCtr="0">
            <a:noAutofit/>
          </a:bodyPr>
          <a:lstStyle>
            <a:lvl1pPr marL="0" indent="0">
              <a:buNone/>
              <a:defRPr sz="1800" b="1">
                <a:solidFill>
                  <a:srgbClr val="007EB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B80C5-2DCC-5176-744B-0F4F36A5D9E3}"/>
              </a:ext>
            </a:extLst>
          </p:cNvPr>
          <p:cNvSpPr>
            <a:spLocks noGrp="1"/>
          </p:cNvSpPr>
          <p:nvPr>
            <p:ph sz="half" idx="2"/>
          </p:nvPr>
        </p:nvSpPr>
        <p:spPr>
          <a:xfrm>
            <a:off x="617220" y="2560321"/>
            <a:ext cx="7884318" cy="3621827"/>
          </a:xfrm>
        </p:spPr>
        <p:txBody>
          <a:bodyPr/>
          <a:lstStyle>
            <a:lvl1pPr>
              <a:spcAft>
                <a:spcPts val="450"/>
              </a:spcAft>
              <a:defRPr/>
            </a:lvl1pPr>
            <a:lvl2pPr>
              <a:spcAft>
                <a:spcPts val="450"/>
              </a:spcAf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2273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0"/>
        <p:cNvGrpSpPr/>
        <p:nvPr/>
      </p:nvGrpSpPr>
      <p:grpSpPr>
        <a:xfrm>
          <a:off x="0" y="0"/>
          <a:ext cx="0" cy="0"/>
          <a:chOff x="0" y="0"/>
          <a:chExt cx="0" cy="0"/>
        </a:xfrm>
      </p:grpSpPr>
      <p:sp>
        <p:nvSpPr>
          <p:cNvPr id="21" name="Google Shape;21;p3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rgbClr val="FFFFFF"/>
              </a:solidFill>
              <a:latin typeface="Calibri"/>
              <a:ea typeface="Calibri"/>
              <a:cs typeface="Calibri"/>
              <a:sym typeface="Calibri"/>
            </a:endParaRPr>
          </a:p>
        </p:txBody>
      </p:sp>
      <p:sp>
        <p:nvSpPr>
          <p:cNvPr id="22" name="Google Shape;22;p37"/>
          <p:cNvSpPr txBox="1"/>
          <p:nvPr/>
        </p:nvSpPr>
        <p:spPr>
          <a:xfrm>
            <a:off x="0" y="6488119"/>
            <a:ext cx="472440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595959"/>
                </a:solidFill>
                <a:latin typeface="Arial"/>
                <a:ea typeface="Arial"/>
                <a:cs typeface="Arial"/>
                <a:sym typeface="Arial"/>
              </a:rPr>
              <a:t>Making Clean Local Energy Accessible Now</a:t>
            </a:r>
            <a:endParaRPr sz="1400" b="0" i="0" u="none" strike="noStrike" cap="none">
              <a:solidFill>
                <a:srgbClr val="000000"/>
              </a:solidFill>
              <a:latin typeface="Arial"/>
              <a:ea typeface="Arial"/>
              <a:cs typeface="Arial"/>
              <a:sym typeface="Arial"/>
            </a:endParaRPr>
          </a:p>
        </p:txBody>
      </p:sp>
      <p:sp>
        <p:nvSpPr>
          <p:cNvPr id="23" name="Google Shape;23;p3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r>
              <a:rPr lang="en-US" sz="1013"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 name="Google Shape;24;p3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350"/>
              <a:buFont typeface="Arial"/>
              <a:buNone/>
              <a:defRPr sz="135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p:nvPr/>
        </p:nvSpPr>
        <p:spPr>
          <a:xfrm>
            <a:off x="8416636" y="6542574"/>
            <a:ext cx="574964"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595959"/>
                </a:solidFill>
                <a:latin typeface="Arial"/>
                <a:ea typeface="Arial"/>
                <a:cs typeface="Arial"/>
                <a:sym typeface="Arial"/>
              </a:rPr>
              <a:t>‹#›</a:t>
            </a:fld>
            <a:endParaRPr sz="1050" b="0" i="0" u="none" strike="noStrike" cap="none">
              <a:solidFill>
                <a:srgbClr val="595959"/>
              </a:solidFill>
              <a:latin typeface="Arial"/>
              <a:ea typeface="Arial"/>
              <a:cs typeface="Arial"/>
              <a:sym typeface="Arial"/>
            </a:endParaRPr>
          </a:p>
        </p:txBody>
      </p:sp>
      <p:pic>
        <p:nvPicPr>
          <p:cNvPr id="26" name="Google Shape;26;p37"/>
          <p:cNvPicPr preferRelativeResize="0"/>
          <p:nvPr/>
        </p:nvPicPr>
        <p:blipFill rotWithShape="1">
          <a:blip r:embed="rId2">
            <a:alphaModFix/>
          </a:blip>
          <a:srcRect/>
          <a:stretch/>
        </p:blipFill>
        <p:spPr>
          <a:xfrm>
            <a:off x="7541123" y="132243"/>
            <a:ext cx="1421463" cy="596418"/>
          </a:xfrm>
          <a:prstGeom prst="rect">
            <a:avLst/>
          </a:prstGeom>
          <a:noFill/>
          <a:ln>
            <a:noFill/>
          </a:ln>
        </p:spPr>
      </p:pic>
      <p:sp>
        <p:nvSpPr>
          <p:cNvPr id="27" name="Google Shape;27;p3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solidFill>
                  <a:schemeClr val="dk1"/>
                </a:solidFill>
                <a:latin typeface="Arial"/>
                <a:ea typeface="Arial"/>
                <a:cs typeface="Arial"/>
                <a:sym typeface="Arial"/>
              </a:defRPr>
            </a:lvl1pPr>
            <a:lvl2pPr marL="914400" lvl="1" indent="-323850" algn="l">
              <a:lnSpc>
                <a:spcPct val="90000"/>
              </a:lnSpc>
              <a:spcBef>
                <a:spcPts val="500"/>
              </a:spcBef>
              <a:spcAft>
                <a:spcPts val="0"/>
              </a:spcAft>
              <a:buClr>
                <a:schemeClr val="dk1"/>
              </a:buClr>
              <a:buSzPts val="1500"/>
              <a:buFont typeface="Courier New"/>
              <a:buChar char="o"/>
              <a:defRPr sz="150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solidFill>
                  <a:schemeClr val="dk1"/>
                </a:solidFill>
                <a:latin typeface="Arial"/>
                <a:ea typeface="Arial"/>
                <a:cs typeface="Arial"/>
                <a:sym typeface="Arial"/>
              </a:defRPr>
            </a:lvl3pPr>
            <a:lvl4pPr marL="1828800" lvl="3" indent="-295275" algn="l">
              <a:lnSpc>
                <a:spcPct val="90000"/>
              </a:lnSpc>
              <a:spcBef>
                <a:spcPts val="500"/>
              </a:spcBef>
              <a:spcAft>
                <a:spcPts val="0"/>
              </a:spcAft>
              <a:buClr>
                <a:schemeClr val="dk1"/>
              </a:buClr>
              <a:buSzPts val="1050"/>
              <a:buFont typeface="Courier New"/>
              <a:buChar char="o"/>
              <a:defRPr sz="1050">
                <a:solidFill>
                  <a:schemeClr val="dk1"/>
                </a:solidFill>
                <a:latin typeface="Arial"/>
                <a:ea typeface="Arial"/>
                <a:cs typeface="Arial"/>
                <a:sym typeface="Arial"/>
              </a:defRPr>
            </a:lvl4pPr>
            <a:lvl5pPr marL="2286000" lvl="4" indent="-295275" algn="l">
              <a:lnSpc>
                <a:spcPct val="90000"/>
              </a:lnSpc>
              <a:spcBef>
                <a:spcPts val="500"/>
              </a:spcBef>
              <a:spcAft>
                <a:spcPts val="0"/>
              </a:spcAft>
              <a:buClr>
                <a:schemeClr val="dk1"/>
              </a:buClr>
              <a:buSzPts val="1050"/>
              <a:buFont typeface="Arial"/>
              <a:buChar char="•"/>
              <a:defRPr sz="105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sp>
        <p:nvSpPr>
          <p:cNvPr id="29" name="Google Shape;29;p3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4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4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60" r:id="rId8"/>
    <p:sldLayoutId id="2147483661" r:id="rId9"/>
    <p:sldLayoutId id="2147483662"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pan.i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living-future.org/red-lis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usgbc-ca.org/wp-content/uploads/2025/04/USGBC-CA-Wildfire-Defense-Toolkit_2025-compressed.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package" Target="../embeddings/Microsoft_Excel_Worksheet3.xlsx"/><Relationship Id="rId7" Type="http://schemas.openxmlformats.org/officeDocument/2006/relationships/package" Target="../embeddings/Microsoft_Excel_Worksheet5.xlsx"/><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package" Target="../embeddings/Microsoft_Excel_Worksheet4.xlsx"/><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mailto:Patrice.Hicks@ICF.com" TargetMode="External"/><Relationship Id="rId3" Type="http://schemas.openxmlformats.org/officeDocument/2006/relationships/image" Target="../media/image67.png"/><Relationship Id="rId7" Type="http://schemas.openxmlformats.org/officeDocument/2006/relationships/hyperlink" Target="mailto:JTBELLO27@Outlook.com" TargetMode="External"/><Relationship Id="rId12"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Haley@Clean-Coalition.org" TargetMode="External"/><Relationship Id="rId11" Type="http://schemas.openxmlformats.org/officeDocument/2006/relationships/hyperlink" Target="https://clean-coalition.org/programs/green-rebuild-initiative/" TargetMode="External"/><Relationship Id="rId5" Type="http://schemas.openxmlformats.org/officeDocument/2006/relationships/hyperlink" Target="mailto:Craig@Clean-Coaltion.org" TargetMode="External"/><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 descr="Clean Coalition Logo_no tagline_updated yellow.eps"/>
          <p:cNvPicPr preferRelativeResize="0"/>
          <p:nvPr/>
        </p:nvPicPr>
        <p:blipFill rotWithShape="1">
          <a:blip r:embed="rId3">
            <a:alphaModFix/>
          </a:blip>
          <a:srcRect/>
          <a:stretch/>
        </p:blipFill>
        <p:spPr>
          <a:xfrm>
            <a:off x="2039274" y="53951"/>
            <a:ext cx="5065450" cy="755025"/>
          </a:xfrm>
          <a:prstGeom prst="rect">
            <a:avLst/>
          </a:prstGeom>
          <a:noFill/>
          <a:ln>
            <a:noFill/>
          </a:ln>
        </p:spPr>
      </p:pic>
      <p:sp>
        <p:nvSpPr>
          <p:cNvPr id="191" name="Google Shape;191;p1"/>
          <p:cNvSpPr txBox="1"/>
          <p:nvPr/>
        </p:nvSpPr>
        <p:spPr>
          <a:xfrm>
            <a:off x="755855" y="887012"/>
            <a:ext cx="7632285" cy="523180"/>
          </a:xfrm>
          <a:prstGeom prst="rect">
            <a:avLst/>
          </a:prstGeom>
          <a:noFill/>
          <a:ln>
            <a:noFill/>
          </a:ln>
        </p:spPr>
        <p:txBody>
          <a:bodyPr spcFirstLastPara="1" wrap="square" lIns="91425" tIns="45700" rIns="91425" bIns="45700" anchor="t" anchorCtr="0">
            <a:spAutoFit/>
          </a:bodyPr>
          <a:lstStyle/>
          <a:p>
            <a:pPr algn="ctr"/>
            <a:r>
              <a:rPr lang="en-US" sz="2800" b="1">
                <a:solidFill>
                  <a:schemeClr val="dk2"/>
                </a:solidFill>
                <a:latin typeface="Lato"/>
                <a:ea typeface="Lato"/>
                <a:cs typeface="Lato"/>
                <a:sym typeface="Cambria"/>
              </a:rPr>
              <a:t>Incredible Economics of Super Green Rebuilds</a:t>
            </a:r>
            <a:endParaRPr lang="en-US" sz="2800">
              <a:solidFill>
                <a:schemeClr val="dk2"/>
              </a:solidFill>
            </a:endParaRPr>
          </a:p>
        </p:txBody>
      </p:sp>
      <p:sp>
        <p:nvSpPr>
          <p:cNvPr id="195" name="Google Shape;195;p1"/>
          <p:cNvSpPr txBox="1"/>
          <p:nvPr/>
        </p:nvSpPr>
        <p:spPr>
          <a:xfrm>
            <a:off x="9113150" y="1804125"/>
            <a:ext cx="91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A3C2E58-5DCA-7ED8-6008-266856744EA7}"/>
              </a:ext>
            </a:extLst>
          </p:cNvPr>
          <p:cNvPicPr>
            <a:picLocks noChangeAspect="1"/>
          </p:cNvPicPr>
          <p:nvPr/>
        </p:nvPicPr>
        <p:blipFill>
          <a:blip r:embed="rId4"/>
          <a:srcRect l="113" t="21039" r="-226" b="2174"/>
          <a:stretch>
            <a:fillRect/>
          </a:stretch>
        </p:blipFill>
        <p:spPr>
          <a:xfrm>
            <a:off x="1036371" y="2107132"/>
            <a:ext cx="7068761" cy="3096001"/>
          </a:xfrm>
          <a:prstGeom prst="rect">
            <a:avLst/>
          </a:prstGeom>
        </p:spPr>
      </p:pic>
      <p:sp>
        <p:nvSpPr>
          <p:cNvPr id="3" name="TextBox 2">
            <a:extLst>
              <a:ext uri="{FF2B5EF4-FFF2-40B4-BE49-F238E27FC236}">
                <a16:creationId xmlns:a16="http://schemas.microsoft.com/office/drawing/2014/main" id="{0AB3210F-DD70-4E4B-BBF5-3ACE1E3EC678}"/>
              </a:ext>
            </a:extLst>
          </p:cNvPr>
          <p:cNvSpPr txBox="1"/>
          <p:nvPr/>
        </p:nvSpPr>
        <p:spPr>
          <a:xfrm>
            <a:off x="1655512" y="1412492"/>
            <a:ext cx="5832972" cy="338554"/>
          </a:xfrm>
          <a:prstGeom prst="rect">
            <a:avLst/>
          </a:prstGeom>
          <a:noFill/>
        </p:spPr>
        <p:txBody>
          <a:bodyPr wrap="square" lIns="91440" tIns="45720" rIns="91440" bIns="45720" anchor="t">
            <a:spAutoFit/>
          </a:bodyPr>
          <a:lstStyle/>
          <a:p>
            <a:pPr algn="ctr"/>
            <a:r>
              <a:rPr lang="en-US" sz="1600" b="1" i="1">
                <a:solidFill>
                  <a:schemeClr val="dk2"/>
                </a:solidFill>
                <a:latin typeface="Lato"/>
                <a:ea typeface="Lato"/>
                <a:cs typeface="Lato"/>
                <a:sym typeface="Cambria"/>
              </a:rPr>
              <a:t>Green Rebuild Initiative</a:t>
            </a:r>
            <a:endParaRPr lang="en-US">
              <a:solidFill>
                <a:schemeClr val="dk2"/>
              </a:solidFill>
            </a:endParaRPr>
          </a:p>
        </p:txBody>
      </p:sp>
      <p:sp>
        <p:nvSpPr>
          <p:cNvPr id="6" name="TextBox 5">
            <a:extLst>
              <a:ext uri="{FF2B5EF4-FFF2-40B4-BE49-F238E27FC236}">
                <a16:creationId xmlns:a16="http://schemas.microsoft.com/office/drawing/2014/main" id="{88C4ACBF-1E1A-C355-F726-3A961581F728}"/>
              </a:ext>
            </a:extLst>
          </p:cNvPr>
          <p:cNvSpPr txBox="1"/>
          <p:nvPr/>
        </p:nvSpPr>
        <p:spPr>
          <a:xfrm>
            <a:off x="282908" y="5433856"/>
            <a:ext cx="190963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FFFFFF"/>
                </a:solidFill>
              </a:rPr>
              <a:t>Craig Lewis</a:t>
            </a:r>
            <a:endParaRPr lang="en-US"/>
          </a:p>
          <a:p>
            <a:pPr algn="ctr"/>
            <a:r>
              <a:rPr lang="en-US">
                <a:solidFill>
                  <a:srgbClr val="FFFFFF"/>
                </a:solidFill>
              </a:rPr>
              <a:t>Executive Director</a:t>
            </a:r>
            <a:endParaRPr lang="en-US"/>
          </a:p>
          <a:p>
            <a:pPr algn="ctr"/>
            <a:r>
              <a:rPr lang="en-US">
                <a:solidFill>
                  <a:srgbClr val="FFFFFF"/>
                </a:solidFill>
              </a:rPr>
              <a:t>Clean Coalition</a:t>
            </a:r>
            <a:endParaRPr lang="en-US"/>
          </a:p>
        </p:txBody>
      </p:sp>
      <p:sp>
        <p:nvSpPr>
          <p:cNvPr id="7" name="TextBox 6">
            <a:extLst>
              <a:ext uri="{FF2B5EF4-FFF2-40B4-BE49-F238E27FC236}">
                <a16:creationId xmlns:a16="http://schemas.microsoft.com/office/drawing/2014/main" id="{7352F74F-4ED2-668D-7637-2F2F27FCF7DC}"/>
              </a:ext>
            </a:extLst>
          </p:cNvPr>
          <p:cNvSpPr txBox="1"/>
          <p:nvPr/>
        </p:nvSpPr>
        <p:spPr>
          <a:xfrm>
            <a:off x="2190013" y="5433856"/>
            <a:ext cx="208644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FFFFFF"/>
                </a:solidFill>
              </a:rPr>
              <a:t>Haley Weinstein</a:t>
            </a:r>
            <a:endParaRPr lang="en-US"/>
          </a:p>
          <a:p>
            <a:pPr algn="ctr"/>
            <a:r>
              <a:rPr lang="en-US">
                <a:solidFill>
                  <a:srgbClr val="FFFFFF"/>
                </a:solidFill>
              </a:rPr>
              <a:t>Communications Lead</a:t>
            </a:r>
            <a:endParaRPr lang="en-US"/>
          </a:p>
          <a:p>
            <a:pPr algn="ctr"/>
            <a:r>
              <a:rPr lang="en-US">
                <a:solidFill>
                  <a:srgbClr val="FFFFFF"/>
                </a:solidFill>
              </a:rPr>
              <a:t>Clean Coalition</a:t>
            </a:r>
            <a:endParaRPr lang="en-US"/>
          </a:p>
        </p:txBody>
      </p:sp>
      <p:sp>
        <p:nvSpPr>
          <p:cNvPr id="8" name="TextBox 7">
            <a:extLst>
              <a:ext uri="{FF2B5EF4-FFF2-40B4-BE49-F238E27FC236}">
                <a16:creationId xmlns:a16="http://schemas.microsoft.com/office/drawing/2014/main" id="{F98D94C4-977E-26A9-ABD7-F15FE9C7059F}"/>
              </a:ext>
            </a:extLst>
          </p:cNvPr>
          <p:cNvSpPr txBox="1"/>
          <p:nvPr/>
        </p:nvSpPr>
        <p:spPr>
          <a:xfrm>
            <a:off x="4273936" y="5433856"/>
            <a:ext cx="208644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FFFFFF"/>
                </a:solidFill>
              </a:rPr>
              <a:t>John Bello</a:t>
            </a:r>
            <a:endParaRPr lang="en-US"/>
          </a:p>
          <a:p>
            <a:pPr algn="ctr"/>
            <a:r>
              <a:rPr lang="en-US">
                <a:solidFill>
                  <a:srgbClr val="FFFFFF"/>
                </a:solidFill>
              </a:rPr>
              <a:t>President</a:t>
            </a:r>
            <a:endParaRPr lang="en-US"/>
          </a:p>
          <a:p>
            <a:pPr algn="ctr"/>
            <a:r>
              <a:rPr lang="en-US">
                <a:solidFill>
                  <a:srgbClr val="FFFFFF"/>
                </a:solidFill>
              </a:rPr>
              <a:t>Bello Global Consulting</a:t>
            </a:r>
            <a:endParaRPr lang="en-US"/>
          </a:p>
        </p:txBody>
      </p:sp>
      <p:sp>
        <p:nvSpPr>
          <p:cNvPr id="9" name="TextBox 8">
            <a:extLst>
              <a:ext uri="{FF2B5EF4-FFF2-40B4-BE49-F238E27FC236}">
                <a16:creationId xmlns:a16="http://schemas.microsoft.com/office/drawing/2014/main" id="{9D069484-1B69-2D75-E6C8-A0EF00052B43}"/>
              </a:ext>
            </a:extLst>
          </p:cNvPr>
          <p:cNvSpPr txBox="1"/>
          <p:nvPr/>
        </p:nvSpPr>
        <p:spPr>
          <a:xfrm>
            <a:off x="6446267" y="5433856"/>
            <a:ext cx="208644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FFFFFF"/>
                </a:solidFill>
              </a:rPr>
              <a:t>Patrice Hicks</a:t>
            </a:r>
            <a:endParaRPr lang="en-US"/>
          </a:p>
          <a:p>
            <a:pPr algn="ctr"/>
            <a:r>
              <a:rPr lang="en-US">
                <a:solidFill>
                  <a:srgbClr val="FFFFFF"/>
                </a:solidFill>
              </a:rPr>
              <a:t>Program Manager</a:t>
            </a:r>
            <a:endParaRPr lang="en-US"/>
          </a:p>
          <a:p>
            <a:pPr algn="ctr"/>
            <a:r>
              <a:rPr lang="en-US">
                <a:solidFill>
                  <a:srgbClr val="FFFFFF"/>
                </a:solidFill>
              </a:rPr>
              <a:t>RISE Homes</a:t>
            </a:r>
            <a:endParaRPr lang="en-US"/>
          </a:p>
        </p:txBody>
      </p:sp>
      <p:sp>
        <p:nvSpPr>
          <p:cNvPr id="10" name="TextBox 9">
            <a:extLst>
              <a:ext uri="{FF2B5EF4-FFF2-40B4-BE49-F238E27FC236}">
                <a16:creationId xmlns:a16="http://schemas.microsoft.com/office/drawing/2014/main" id="{AA19AE69-A7E4-50D8-3311-3CA9518E5AB2}"/>
              </a:ext>
            </a:extLst>
          </p:cNvPr>
          <p:cNvSpPr txBox="1"/>
          <p:nvPr/>
        </p:nvSpPr>
        <p:spPr>
          <a:xfrm>
            <a:off x="7917365" y="6547358"/>
            <a:ext cx="1800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65000"/>
                    <a:lumOff val="35000"/>
                  </a:schemeClr>
                </a:solidFill>
              </a:rPr>
              <a:t>30 May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8D759-88DE-32E7-D520-610179B675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ED72AEA-2AF5-B618-7ECD-8734F5161F93}"/>
              </a:ext>
            </a:extLst>
          </p:cNvPr>
          <p:cNvSpPr>
            <a:spLocks noGrp="1"/>
          </p:cNvSpPr>
          <p:nvPr>
            <p:ph type="body" idx="1"/>
          </p:nvPr>
        </p:nvSpPr>
        <p:spPr>
          <a:xfrm>
            <a:off x="161248" y="4514741"/>
            <a:ext cx="8697001" cy="2038459"/>
          </a:xfrm>
        </p:spPr>
        <p:txBody>
          <a:bodyPr>
            <a:normAutofit fontScale="92500" lnSpcReduction="10000"/>
          </a:bodyPr>
          <a:lstStyle/>
          <a:p>
            <a:pPr algn="l">
              <a:buFont typeface="Arial" panose="020B0604020202020204" pitchFamily="34" charset="0"/>
              <a:buChar char="•"/>
            </a:pPr>
            <a:r>
              <a:rPr lang="en-US" sz="1200" b="0" i="0">
                <a:solidFill>
                  <a:srgbClr val="242424"/>
                </a:solidFill>
                <a:effectLst/>
                <a:latin typeface="Segoe UI"/>
              </a:rPr>
              <a:t>21,221 kWh per year is the estimated energy consumption for a typical 2,500sf 4-person household</a:t>
            </a:r>
          </a:p>
          <a:p>
            <a:pPr>
              <a:buFont typeface="Arial" panose="020B0604020202020204" pitchFamily="34" charset="0"/>
              <a:buChar char="•"/>
            </a:pPr>
            <a:r>
              <a:rPr lang="en-US" sz="1200" b="0" i="0">
                <a:solidFill>
                  <a:srgbClr val="242424"/>
                </a:solidFill>
                <a:effectLst/>
                <a:latin typeface="Segoe UI"/>
              </a:rPr>
              <a:t>A 14.8kW solar array (assuming 1,512kWh/kW-yr) is required to achieve Net Zero Energy (NZE), which includes charging two EVs</a:t>
            </a:r>
          </a:p>
          <a:p>
            <a:pPr>
              <a:buFont typeface="Arial" panose="020B0604020202020204" pitchFamily="34" charset="0"/>
              <a:buChar char="•"/>
            </a:pPr>
            <a:r>
              <a:rPr lang="en-US" sz="1200" b="0" i="0">
                <a:solidFill>
                  <a:srgbClr val="242424"/>
                </a:solidFill>
                <a:effectLst/>
                <a:latin typeface="Segoe UI"/>
              </a:rPr>
              <a:t>Note: an EV driving 12,000 miles per year will require 3,600kWh of energy per year to charge, which can be offset by </a:t>
            </a:r>
            <a:r>
              <a:rPr lang="en-US" sz="1200" b="0" i="0">
                <a:solidFill>
                  <a:srgbClr val="00B050"/>
                </a:solidFill>
                <a:effectLst/>
                <a:latin typeface="Segoe UI"/>
              </a:rPr>
              <a:t>6 solar panels</a:t>
            </a:r>
            <a:r>
              <a:rPr lang="en-US" sz="1200">
                <a:solidFill>
                  <a:srgbClr val="00B050"/>
                </a:solidFill>
                <a:latin typeface="Segoe UI"/>
                <a:cs typeface="Segoe UI"/>
              </a:rPr>
              <a:t>. </a:t>
            </a:r>
            <a:r>
              <a:rPr lang="en-US" sz="1200">
                <a:solidFill>
                  <a:srgbClr val="000000"/>
                </a:solidFill>
                <a:latin typeface="Segoe UI"/>
                <a:cs typeface="Segoe UI"/>
              </a:rPr>
              <a:t>This model also assumes there is a second EV using 10,000kWh per year. </a:t>
            </a:r>
            <a:endParaRPr lang="en-US" sz="1200" b="0" i="0">
              <a:solidFill>
                <a:srgbClr val="000000"/>
              </a:solidFill>
              <a:effectLst/>
              <a:latin typeface="Segoe UI" panose="020B0502040204020203" pitchFamily="34" charset="0"/>
              <a:cs typeface="Segoe UI"/>
            </a:endParaRPr>
          </a:p>
          <a:p>
            <a:pPr algn="l">
              <a:buFont typeface="Arial" panose="020B0604020202020204" pitchFamily="34" charset="0"/>
              <a:buChar char="•"/>
            </a:pPr>
            <a:r>
              <a:rPr lang="en-US" sz="1200" b="0" i="0">
                <a:solidFill>
                  <a:srgbClr val="242424"/>
                </a:solidFill>
                <a:effectLst/>
                <a:latin typeface="Segoe UI"/>
              </a:rPr>
              <a:t>Assumes QCELL 410W solar panels, each with dimensions of 6.2 ft x 3.4 ft = 21.1 square feet </a:t>
            </a:r>
          </a:p>
          <a:p>
            <a:pPr>
              <a:buFont typeface="Arial" panose="020B0604020202020204" pitchFamily="34" charset="0"/>
              <a:buChar char="•"/>
            </a:pPr>
            <a:r>
              <a:rPr lang="en-US" sz="1200" b="0" i="0">
                <a:solidFill>
                  <a:srgbClr val="242424"/>
                </a:solidFill>
                <a:effectLst/>
                <a:latin typeface="Segoe UI"/>
              </a:rPr>
              <a:t>36 solar panel required to achieve NZE, requiring 760 sf for the solar layout, and producing 22,223 kWh per year.</a:t>
            </a:r>
          </a:p>
          <a:p>
            <a:pPr algn="l">
              <a:buFont typeface="Arial" panose="020B0604020202020204" pitchFamily="34" charset="0"/>
              <a:buChar char="•"/>
            </a:pPr>
            <a:r>
              <a:rPr lang="en-US" sz="1200" b="0" i="0">
                <a:solidFill>
                  <a:srgbClr val="242424"/>
                </a:solidFill>
                <a:effectLst/>
                <a:latin typeface="Segoe UI"/>
              </a:rPr>
              <a:t>Total roof area required is 1,000 sf, including setbacks of 3 feet on side edges, 1.5 feet from the ridge, and 0.5 feet from the bottom edge (the bottom setback is needed to ensure proper rain drainage into a gutter).</a:t>
            </a:r>
          </a:p>
          <a:p>
            <a:endParaRPr lang="en-US" sz="1200"/>
          </a:p>
          <a:p>
            <a:endParaRPr lang="en-US" sz="1200"/>
          </a:p>
        </p:txBody>
      </p:sp>
      <p:sp>
        <p:nvSpPr>
          <p:cNvPr id="6" name="Google Shape;259;g329e0a1a8e0_0_34">
            <a:extLst>
              <a:ext uri="{FF2B5EF4-FFF2-40B4-BE49-F238E27FC236}">
                <a16:creationId xmlns:a16="http://schemas.microsoft.com/office/drawing/2014/main" id="{980970D7-C411-5116-E6CB-F740F96EF90F}"/>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Solar to achieve 2,500sf NZE home</a:t>
            </a:r>
            <a:endParaRPr lang="en-US" sz="2000" dirty="0">
              <a:latin typeface="Lato" panose="020F0502020204030203" pitchFamily="34" charset="0"/>
              <a:ea typeface="Lato" panose="020F0502020204030203" pitchFamily="34" charset="0"/>
              <a:cs typeface="Lato" panose="020F0502020204030203" pitchFamily="34" charset="0"/>
            </a:endParaRPr>
          </a:p>
        </p:txBody>
      </p:sp>
      <p:pic>
        <p:nvPicPr>
          <p:cNvPr id="11" name="Picture 10">
            <a:extLst>
              <a:ext uri="{FF2B5EF4-FFF2-40B4-BE49-F238E27FC236}">
                <a16:creationId xmlns:a16="http://schemas.microsoft.com/office/drawing/2014/main" id="{649C5E67-BDD4-4461-329B-930679E58077}"/>
              </a:ext>
            </a:extLst>
          </p:cNvPr>
          <p:cNvPicPr>
            <a:picLocks noChangeAspect="1"/>
          </p:cNvPicPr>
          <p:nvPr/>
        </p:nvPicPr>
        <p:blipFill>
          <a:blip r:embed="rId2"/>
          <a:stretch>
            <a:fillRect/>
          </a:stretch>
        </p:blipFill>
        <p:spPr>
          <a:xfrm>
            <a:off x="1780669" y="1586681"/>
            <a:ext cx="5248782" cy="2928060"/>
          </a:xfrm>
          <a:prstGeom prst="rect">
            <a:avLst/>
          </a:prstGeom>
        </p:spPr>
      </p:pic>
      <p:sp>
        <p:nvSpPr>
          <p:cNvPr id="2" name="TextBox 1">
            <a:extLst>
              <a:ext uri="{FF2B5EF4-FFF2-40B4-BE49-F238E27FC236}">
                <a16:creationId xmlns:a16="http://schemas.microsoft.com/office/drawing/2014/main" id="{ADFC20C5-F6EA-26D8-F9A1-BF196F5BACC0}"/>
              </a:ext>
            </a:extLst>
          </p:cNvPr>
          <p:cNvSpPr txBox="1"/>
          <p:nvPr/>
        </p:nvSpPr>
        <p:spPr>
          <a:xfrm>
            <a:off x="2978706" y="2608956"/>
            <a:ext cx="1341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South-facing rooftop at a 30° pitch is ideal</a:t>
            </a:r>
          </a:p>
        </p:txBody>
      </p:sp>
      <p:sp>
        <p:nvSpPr>
          <p:cNvPr id="8" name="TextBox 7">
            <a:extLst>
              <a:ext uri="{FF2B5EF4-FFF2-40B4-BE49-F238E27FC236}">
                <a16:creationId xmlns:a16="http://schemas.microsoft.com/office/drawing/2014/main" id="{F0A357CD-83F7-EA2F-353F-1D5277BBC4B7}"/>
              </a:ext>
            </a:extLst>
          </p:cNvPr>
          <p:cNvSpPr txBox="1"/>
          <p:nvPr/>
        </p:nvSpPr>
        <p:spPr>
          <a:xfrm>
            <a:off x="5139699" y="3037244"/>
            <a:ext cx="14307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6 solar panels needed to NZE one EV, assuming 12,000 miles of home charging per year</a:t>
            </a:r>
          </a:p>
        </p:txBody>
      </p:sp>
      <p:sp>
        <p:nvSpPr>
          <p:cNvPr id="9" name="Google Shape;259;g329e0a1a8e0_0_34">
            <a:extLst>
              <a:ext uri="{FF2B5EF4-FFF2-40B4-BE49-F238E27FC236}">
                <a16:creationId xmlns:a16="http://schemas.microsoft.com/office/drawing/2014/main" id="{2C9C365E-3795-4EE1-02A3-C375E90E5EAA}"/>
              </a:ext>
            </a:extLst>
          </p:cNvPr>
          <p:cNvSpPr txBox="1">
            <a:spLocks/>
          </p:cNvSpPr>
          <p:nvPr/>
        </p:nvSpPr>
        <p:spPr>
          <a:xfrm>
            <a:off x="641130" y="863732"/>
            <a:ext cx="7777656" cy="76200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2400" dirty="0">
                <a:solidFill>
                  <a:schemeClr val="tx1"/>
                </a:solidFill>
                <a:latin typeface="Lato"/>
                <a:ea typeface="Lato"/>
                <a:cs typeface="Lato"/>
              </a:rPr>
              <a:t>Total single roof area required to achieve NZE for a 2,500 sf house is 1,000 sf, to accommodate 760 sf of solar (14.8 kW) plus setbacks</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1227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D8AA1-9714-6792-153B-F810DCB2F783}"/>
              </a:ext>
            </a:extLst>
          </p:cNvPr>
          <p:cNvPicPr>
            <a:picLocks noChangeAspect="1"/>
          </p:cNvPicPr>
          <p:nvPr/>
        </p:nvPicPr>
        <p:blipFill>
          <a:blip r:embed="rId2"/>
          <a:stretch>
            <a:fillRect/>
          </a:stretch>
        </p:blipFill>
        <p:spPr>
          <a:xfrm>
            <a:off x="1028880" y="768921"/>
            <a:ext cx="7086240" cy="5665218"/>
          </a:xfrm>
          <a:prstGeom prst="rect">
            <a:avLst/>
          </a:prstGeom>
        </p:spPr>
      </p:pic>
      <p:sp>
        <p:nvSpPr>
          <p:cNvPr id="5" name="Google Shape;115;p2">
            <a:extLst>
              <a:ext uri="{FF2B5EF4-FFF2-40B4-BE49-F238E27FC236}">
                <a16:creationId xmlns:a16="http://schemas.microsoft.com/office/drawing/2014/main" id="{57E1700E-885F-8EDE-4082-F585A67BFE29}"/>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rPr>
              <a:t>Solar should be as close to south-facing as possible</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6027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22B1-88C5-5DFE-4235-6EA0AE65D62E}"/>
            </a:ext>
          </a:extLst>
        </p:cNvPr>
        <p:cNvGrpSpPr/>
        <p:nvPr/>
      </p:nvGrpSpPr>
      <p:grpSpPr>
        <a:xfrm>
          <a:off x="0" y="0"/>
          <a:ext cx="0" cy="0"/>
          <a:chOff x="0" y="0"/>
          <a:chExt cx="0" cy="0"/>
        </a:xfrm>
      </p:grpSpPr>
      <p:sp>
        <p:nvSpPr>
          <p:cNvPr id="5" name="Google Shape;259;g329e0a1a8e0_0_34">
            <a:extLst>
              <a:ext uri="{FF2B5EF4-FFF2-40B4-BE49-F238E27FC236}">
                <a16:creationId xmlns:a16="http://schemas.microsoft.com/office/drawing/2014/main" id="{EC60A5BF-D79C-08CF-4F3D-74D7863B3AEF}"/>
              </a:ext>
            </a:extLst>
          </p:cNvPr>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Solar Microgrid</a:t>
            </a:r>
            <a:endParaRPr sz="200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E236CE53-5269-1F07-F55D-6C50A68608ED}"/>
              </a:ext>
            </a:extLst>
          </p:cNvPr>
          <p:cNvSpPr txBox="1"/>
          <p:nvPr/>
        </p:nvSpPr>
        <p:spPr>
          <a:xfrm>
            <a:off x="316995" y="1717642"/>
            <a:ext cx="4119091" cy="954107"/>
          </a:xfrm>
          <a:prstGeom prst="rect">
            <a:avLst/>
          </a:prstGeom>
          <a:noFill/>
        </p:spPr>
        <p:txBody>
          <a:bodyPr wrap="square">
            <a:spAutoFit/>
          </a:bodyPr>
          <a:lstStyle/>
          <a:p>
            <a:r>
              <a:rPr lang="en-US" b="1" i="0">
                <a:solidFill>
                  <a:srgbClr val="0A1535"/>
                </a:solidFill>
                <a:effectLst/>
                <a:latin typeface="sonnenText"/>
              </a:rPr>
              <a:t>Off-Peak Period</a:t>
            </a:r>
          </a:p>
          <a:p>
            <a:r>
              <a:rPr lang="en-US" i="1">
                <a:solidFill>
                  <a:srgbClr val="0A1535"/>
                </a:solidFill>
                <a:latin typeface="sonnenText"/>
              </a:rPr>
              <a:t>Power from Sun</a:t>
            </a:r>
            <a:endParaRPr lang="en-US" i="1">
              <a:solidFill>
                <a:srgbClr val="0A1535"/>
              </a:solidFill>
              <a:effectLst/>
              <a:latin typeface="sonnenText"/>
            </a:endParaRPr>
          </a:p>
          <a:p>
            <a:r>
              <a:rPr lang="en-US" b="0" i="0">
                <a:solidFill>
                  <a:srgbClr val="0A1535"/>
                </a:solidFill>
                <a:effectLst/>
                <a:latin typeface="sonnenText"/>
              </a:rPr>
              <a:t>During the </a:t>
            </a:r>
            <a:r>
              <a:rPr lang="en-US">
                <a:solidFill>
                  <a:srgbClr val="0A1535"/>
                </a:solidFill>
                <a:latin typeface="sonnenText"/>
              </a:rPr>
              <a:t>d</a:t>
            </a:r>
            <a:r>
              <a:rPr lang="en-US" b="0" i="0">
                <a:solidFill>
                  <a:srgbClr val="0A1535"/>
                </a:solidFill>
                <a:effectLst/>
                <a:latin typeface="sonnenText"/>
              </a:rPr>
              <a:t>ay the home draws power from its solar array and charges the home battery.</a:t>
            </a:r>
            <a:endParaRPr lang="en-US"/>
          </a:p>
        </p:txBody>
      </p:sp>
      <p:sp>
        <p:nvSpPr>
          <p:cNvPr id="10" name="TextBox 9">
            <a:extLst>
              <a:ext uri="{FF2B5EF4-FFF2-40B4-BE49-F238E27FC236}">
                <a16:creationId xmlns:a16="http://schemas.microsoft.com/office/drawing/2014/main" id="{C287026B-1877-98E2-F8F6-BE09CB7100EC}"/>
              </a:ext>
            </a:extLst>
          </p:cNvPr>
          <p:cNvSpPr txBox="1"/>
          <p:nvPr/>
        </p:nvSpPr>
        <p:spPr>
          <a:xfrm>
            <a:off x="316995" y="4199130"/>
            <a:ext cx="4224513" cy="954107"/>
          </a:xfrm>
          <a:prstGeom prst="rect">
            <a:avLst/>
          </a:prstGeom>
          <a:noFill/>
        </p:spPr>
        <p:txBody>
          <a:bodyPr wrap="square">
            <a:spAutoFit/>
          </a:bodyPr>
          <a:lstStyle/>
          <a:p>
            <a:r>
              <a:rPr lang="en-US" b="1" i="0">
                <a:solidFill>
                  <a:srgbClr val="0A1535"/>
                </a:solidFill>
                <a:effectLst/>
                <a:latin typeface="sonnenText"/>
              </a:rPr>
              <a:t>Peak Period</a:t>
            </a:r>
          </a:p>
          <a:p>
            <a:pPr algn="just"/>
            <a:r>
              <a:rPr lang="en-US" i="1">
                <a:solidFill>
                  <a:srgbClr val="0A1535"/>
                </a:solidFill>
                <a:effectLst/>
                <a:latin typeface="sonnenText"/>
              </a:rPr>
              <a:t>Power from Battery</a:t>
            </a:r>
          </a:p>
          <a:p>
            <a:pPr algn="just"/>
            <a:r>
              <a:rPr lang="en-US" b="0" i="0">
                <a:solidFill>
                  <a:srgbClr val="0A1535"/>
                </a:solidFill>
                <a:effectLst/>
                <a:latin typeface="sonnenText"/>
              </a:rPr>
              <a:t>Power is drawn from the home’s battery, and Peak Utility-based costs are avoided </a:t>
            </a:r>
            <a:endParaRPr lang="en-US"/>
          </a:p>
        </p:txBody>
      </p:sp>
      <p:sp>
        <p:nvSpPr>
          <p:cNvPr id="13" name="Google Shape;259;g329e0a1a8e0_0_34">
            <a:extLst>
              <a:ext uri="{FF2B5EF4-FFF2-40B4-BE49-F238E27FC236}">
                <a16:creationId xmlns:a16="http://schemas.microsoft.com/office/drawing/2014/main" id="{366543A7-8ADB-8422-8953-C4CEE8B7DE75}"/>
              </a:ext>
            </a:extLst>
          </p:cNvPr>
          <p:cNvSpPr txBox="1">
            <a:spLocks/>
          </p:cNvSpPr>
          <p:nvPr/>
        </p:nvSpPr>
        <p:spPr>
          <a:xfrm>
            <a:off x="8066171" y="6152873"/>
            <a:ext cx="811398" cy="381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solidFill>
                  <a:schemeClr val="tx1"/>
                </a:solidFill>
                <a:latin typeface="Lato" panose="020F0502020204030203" pitchFamily="34" charset="0"/>
                <a:ea typeface="Lato" panose="020F0502020204030203" pitchFamily="34" charset="0"/>
                <a:cs typeface="Lato" panose="020F0502020204030203" pitchFamily="34" charset="0"/>
              </a:rPr>
              <a:t>© Sonnen</a:t>
            </a:r>
          </a:p>
        </p:txBody>
      </p:sp>
      <p:pic>
        <p:nvPicPr>
          <p:cNvPr id="15" name="Picture 14">
            <a:extLst>
              <a:ext uri="{FF2B5EF4-FFF2-40B4-BE49-F238E27FC236}">
                <a16:creationId xmlns:a16="http://schemas.microsoft.com/office/drawing/2014/main" id="{6EBC27C8-725E-A53A-D25C-755D88EBA788}"/>
              </a:ext>
            </a:extLst>
          </p:cNvPr>
          <p:cNvPicPr>
            <a:picLocks noChangeAspect="1"/>
          </p:cNvPicPr>
          <p:nvPr/>
        </p:nvPicPr>
        <p:blipFill>
          <a:blip r:embed="rId3"/>
          <a:stretch>
            <a:fillRect/>
          </a:stretch>
        </p:blipFill>
        <p:spPr>
          <a:xfrm>
            <a:off x="4544121" y="3551673"/>
            <a:ext cx="4331575" cy="2509362"/>
          </a:xfrm>
          <a:prstGeom prst="rect">
            <a:avLst/>
          </a:prstGeom>
        </p:spPr>
      </p:pic>
      <p:pic>
        <p:nvPicPr>
          <p:cNvPr id="17" name="Picture 16">
            <a:extLst>
              <a:ext uri="{FF2B5EF4-FFF2-40B4-BE49-F238E27FC236}">
                <a16:creationId xmlns:a16="http://schemas.microsoft.com/office/drawing/2014/main" id="{6E856132-C5BF-90FC-E442-B744AE5DCC3C}"/>
              </a:ext>
            </a:extLst>
          </p:cNvPr>
          <p:cNvPicPr>
            <a:picLocks noChangeAspect="1"/>
          </p:cNvPicPr>
          <p:nvPr/>
        </p:nvPicPr>
        <p:blipFill>
          <a:blip r:embed="rId4"/>
          <a:stretch>
            <a:fillRect/>
          </a:stretch>
        </p:blipFill>
        <p:spPr>
          <a:xfrm>
            <a:off x="4564875" y="950473"/>
            <a:ext cx="4310821" cy="2509362"/>
          </a:xfrm>
          <a:prstGeom prst="rect">
            <a:avLst/>
          </a:prstGeom>
        </p:spPr>
      </p:pic>
    </p:spTree>
    <p:extLst>
      <p:ext uri="{BB962C8B-B14F-4D97-AF65-F5344CB8AC3E}">
        <p14:creationId xmlns:p14="http://schemas.microsoft.com/office/powerpoint/2010/main" val="289294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86FE-C128-D381-341E-96D9E4ACEF5B}"/>
            </a:ext>
          </a:extLst>
        </p:cNvPr>
        <p:cNvGrpSpPr/>
        <p:nvPr/>
      </p:nvGrpSpPr>
      <p:grpSpPr>
        <a:xfrm>
          <a:off x="0" y="0"/>
          <a:ext cx="0" cy="0"/>
          <a:chOff x="0" y="0"/>
          <a:chExt cx="0" cy="0"/>
        </a:xfrm>
      </p:grpSpPr>
      <p:sp>
        <p:nvSpPr>
          <p:cNvPr id="5" name="Google Shape;259;g329e0a1a8e0_0_34">
            <a:extLst>
              <a:ext uri="{FF2B5EF4-FFF2-40B4-BE49-F238E27FC236}">
                <a16:creationId xmlns:a16="http://schemas.microsoft.com/office/drawing/2014/main" id="{24E16DBE-B6B8-F2E3-938A-083C090454EA}"/>
              </a:ext>
            </a:extLst>
          </p:cNvPr>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Solar Microgrid</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Google Shape;259;g329e0a1a8e0_0_34">
            <a:extLst>
              <a:ext uri="{FF2B5EF4-FFF2-40B4-BE49-F238E27FC236}">
                <a16:creationId xmlns:a16="http://schemas.microsoft.com/office/drawing/2014/main" id="{5D0BDED4-9529-ACD6-43E3-2A1CD3416328}"/>
              </a:ext>
            </a:extLst>
          </p:cNvPr>
          <p:cNvSpPr txBox="1">
            <a:spLocks/>
          </p:cNvSpPr>
          <p:nvPr/>
        </p:nvSpPr>
        <p:spPr>
          <a:xfrm>
            <a:off x="7460243" y="5477751"/>
            <a:ext cx="1683757"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latin typeface="Lato" panose="020F0502020204030203" pitchFamily="34" charset="0"/>
                <a:ea typeface="Lato" panose="020F0502020204030203" pitchFamily="34" charset="0"/>
                <a:cs typeface="Lato" panose="020F0502020204030203" pitchFamily="34" charset="0"/>
              </a:rPr>
              <a:t>© The Climate Center</a:t>
            </a:r>
          </a:p>
        </p:txBody>
      </p:sp>
      <p:sp>
        <p:nvSpPr>
          <p:cNvPr id="12" name="TextBox 11">
            <a:extLst>
              <a:ext uri="{FF2B5EF4-FFF2-40B4-BE49-F238E27FC236}">
                <a16:creationId xmlns:a16="http://schemas.microsoft.com/office/drawing/2014/main" id="{E1FD6C29-F360-8864-A159-FB4DF4F72751}"/>
              </a:ext>
            </a:extLst>
          </p:cNvPr>
          <p:cNvSpPr txBox="1"/>
          <p:nvPr/>
        </p:nvSpPr>
        <p:spPr>
          <a:xfrm>
            <a:off x="4769044" y="3860248"/>
            <a:ext cx="3564465" cy="2246769"/>
          </a:xfrm>
          <a:prstGeom prst="rect">
            <a:avLst/>
          </a:prstGeom>
          <a:noFill/>
        </p:spPr>
        <p:txBody>
          <a:bodyPr wrap="square">
            <a:spAutoFit/>
          </a:bodyPr>
          <a:lstStyle/>
          <a:p>
            <a:pPr algn="just"/>
            <a:r>
              <a:rPr lang="en-US" b="1" i="0">
                <a:solidFill>
                  <a:srgbClr val="0A1535"/>
                </a:solidFill>
                <a:effectLst/>
                <a:latin typeface="sonnenText"/>
              </a:rPr>
              <a:t>Power Outage</a:t>
            </a:r>
          </a:p>
          <a:p>
            <a:pPr algn="just"/>
            <a:r>
              <a:rPr lang="en-US" i="1">
                <a:solidFill>
                  <a:srgbClr val="0A1535"/>
                </a:solidFill>
                <a:latin typeface="sonnenText"/>
              </a:rPr>
              <a:t>Off-Grid Mode</a:t>
            </a:r>
            <a:endParaRPr lang="en-US" i="1">
              <a:solidFill>
                <a:srgbClr val="0A1535"/>
              </a:solidFill>
              <a:effectLst/>
              <a:latin typeface="sonnenText"/>
            </a:endParaRPr>
          </a:p>
          <a:p>
            <a:pPr algn="just"/>
            <a:r>
              <a:rPr lang="en-US" b="0" i="0">
                <a:solidFill>
                  <a:srgbClr val="0A1535"/>
                </a:solidFill>
                <a:effectLst/>
                <a:latin typeface="sonnenText"/>
              </a:rPr>
              <a:t>During a planned and/or unexpected power outage, homeowners can shift consumption to </a:t>
            </a:r>
            <a:r>
              <a:rPr lang="en-US" b="1" i="1">
                <a:solidFill>
                  <a:srgbClr val="0A1535"/>
                </a:solidFill>
                <a:effectLst/>
                <a:latin typeface="sonnenText"/>
              </a:rPr>
              <a:t>Critical Loads </a:t>
            </a:r>
            <a:r>
              <a:rPr lang="en-US" b="0" i="0">
                <a:solidFill>
                  <a:srgbClr val="0A1535"/>
                </a:solidFill>
                <a:effectLst/>
                <a:latin typeface="sonnenText"/>
              </a:rPr>
              <a:t>and consume energy entirely from their solar + battery system. Critical Loads include only essential appliances and circuits, (Refrigerator, Microwave, </a:t>
            </a:r>
            <a:r>
              <a:rPr lang="en-US" b="0" i="0" err="1">
                <a:solidFill>
                  <a:srgbClr val="0A1535"/>
                </a:solidFill>
                <a:effectLst/>
                <a:latin typeface="sonnenText"/>
              </a:rPr>
              <a:t>WiFi</a:t>
            </a:r>
            <a:r>
              <a:rPr lang="en-US" b="0" i="0">
                <a:solidFill>
                  <a:srgbClr val="0A1535"/>
                </a:solidFill>
                <a:effectLst/>
                <a:latin typeface="sonnenText"/>
              </a:rPr>
              <a:t>, fire-life-safety devices and select outlets). </a:t>
            </a:r>
            <a:endParaRPr lang="en-US">
              <a:solidFill>
                <a:srgbClr val="0A1535"/>
              </a:solidFill>
              <a:latin typeface="sonnenText"/>
            </a:endParaRPr>
          </a:p>
          <a:p>
            <a:pPr algn="just"/>
            <a:r>
              <a:rPr lang="en-US" b="1" i="1">
                <a:solidFill>
                  <a:srgbClr val="0A1535"/>
                </a:solidFill>
                <a:effectLst/>
                <a:latin typeface="sonnenText"/>
              </a:rPr>
              <a:t>Whole-home </a:t>
            </a:r>
            <a:r>
              <a:rPr lang="en-US" b="1" i="1">
                <a:solidFill>
                  <a:srgbClr val="0A1535"/>
                </a:solidFill>
                <a:latin typeface="sonnenText"/>
              </a:rPr>
              <a:t>Back Up Optional</a:t>
            </a:r>
            <a:endParaRPr lang="en-US" i="1"/>
          </a:p>
        </p:txBody>
      </p:sp>
      <p:sp>
        <p:nvSpPr>
          <p:cNvPr id="13" name="Google Shape;259;g329e0a1a8e0_0_34">
            <a:extLst>
              <a:ext uri="{FF2B5EF4-FFF2-40B4-BE49-F238E27FC236}">
                <a16:creationId xmlns:a16="http://schemas.microsoft.com/office/drawing/2014/main" id="{38076752-0285-1CD9-F7E5-0400D070CA7A}"/>
              </a:ext>
            </a:extLst>
          </p:cNvPr>
          <p:cNvSpPr txBox="1">
            <a:spLocks/>
          </p:cNvSpPr>
          <p:nvPr/>
        </p:nvSpPr>
        <p:spPr>
          <a:xfrm>
            <a:off x="8066171" y="6152873"/>
            <a:ext cx="811398" cy="381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solidFill>
                  <a:schemeClr val="tx1"/>
                </a:solidFill>
                <a:latin typeface="Lato" panose="020F0502020204030203" pitchFamily="34" charset="0"/>
                <a:ea typeface="Lato" panose="020F0502020204030203" pitchFamily="34" charset="0"/>
                <a:cs typeface="Lato" panose="020F0502020204030203" pitchFamily="34" charset="0"/>
              </a:rPr>
              <a:t>© Sonnen</a:t>
            </a:r>
          </a:p>
        </p:txBody>
      </p:sp>
      <p:pic>
        <p:nvPicPr>
          <p:cNvPr id="6" name="Picture 5">
            <a:extLst>
              <a:ext uri="{FF2B5EF4-FFF2-40B4-BE49-F238E27FC236}">
                <a16:creationId xmlns:a16="http://schemas.microsoft.com/office/drawing/2014/main" id="{815D3F92-C916-76B3-9187-26938F515752}"/>
              </a:ext>
            </a:extLst>
          </p:cNvPr>
          <p:cNvPicPr>
            <a:picLocks noChangeAspect="1"/>
          </p:cNvPicPr>
          <p:nvPr/>
        </p:nvPicPr>
        <p:blipFill>
          <a:blip r:embed="rId3"/>
          <a:stretch>
            <a:fillRect/>
          </a:stretch>
        </p:blipFill>
        <p:spPr>
          <a:xfrm>
            <a:off x="274114" y="963943"/>
            <a:ext cx="4100843" cy="2523978"/>
          </a:xfrm>
          <a:prstGeom prst="rect">
            <a:avLst/>
          </a:prstGeom>
        </p:spPr>
      </p:pic>
      <p:pic>
        <p:nvPicPr>
          <p:cNvPr id="9" name="Picture 8">
            <a:extLst>
              <a:ext uri="{FF2B5EF4-FFF2-40B4-BE49-F238E27FC236}">
                <a16:creationId xmlns:a16="http://schemas.microsoft.com/office/drawing/2014/main" id="{307E1F7F-DBAC-CF30-7AB6-430B25009C0E}"/>
              </a:ext>
            </a:extLst>
          </p:cNvPr>
          <p:cNvPicPr>
            <a:picLocks noChangeAspect="1"/>
          </p:cNvPicPr>
          <p:nvPr/>
        </p:nvPicPr>
        <p:blipFill>
          <a:blip r:embed="rId4"/>
          <a:stretch>
            <a:fillRect/>
          </a:stretch>
        </p:blipFill>
        <p:spPr>
          <a:xfrm>
            <a:off x="274114" y="3686160"/>
            <a:ext cx="4100843" cy="2379502"/>
          </a:xfrm>
          <a:prstGeom prst="rect">
            <a:avLst/>
          </a:prstGeom>
        </p:spPr>
      </p:pic>
      <p:sp>
        <p:nvSpPr>
          <p:cNvPr id="3" name="TextBox 2">
            <a:extLst>
              <a:ext uri="{FF2B5EF4-FFF2-40B4-BE49-F238E27FC236}">
                <a16:creationId xmlns:a16="http://schemas.microsoft.com/office/drawing/2014/main" id="{4B32D3BA-92AB-D345-E4BA-263470659D30}"/>
              </a:ext>
            </a:extLst>
          </p:cNvPr>
          <p:cNvSpPr txBox="1"/>
          <p:nvPr/>
        </p:nvSpPr>
        <p:spPr>
          <a:xfrm>
            <a:off x="4769045" y="1533434"/>
            <a:ext cx="3450021" cy="1384995"/>
          </a:xfrm>
          <a:prstGeom prst="rect">
            <a:avLst/>
          </a:prstGeom>
          <a:noFill/>
        </p:spPr>
        <p:txBody>
          <a:bodyPr wrap="square">
            <a:spAutoFit/>
          </a:bodyPr>
          <a:lstStyle/>
          <a:p>
            <a:pPr algn="just"/>
            <a:r>
              <a:rPr lang="en-US" b="1" i="0">
                <a:solidFill>
                  <a:srgbClr val="0A1535"/>
                </a:solidFill>
                <a:effectLst/>
                <a:latin typeface="sonnenText"/>
              </a:rPr>
              <a:t>Grid Service Request</a:t>
            </a:r>
          </a:p>
          <a:p>
            <a:pPr algn="just"/>
            <a:r>
              <a:rPr lang="en-US" i="1">
                <a:solidFill>
                  <a:srgbClr val="0A1535"/>
                </a:solidFill>
                <a:latin typeface="sonnenText"/>
              </a:rPr>
              <a:t>Earn Credits</a:t>
            </a:r>
            <a:endParaRPr lang="en-US" i="1">
              <a:solidFill>
                <a:srgbClr val="0A1535"/>
              </a:solidFill>
              <a:effectLst/>
              <a:latin typeface="sonnenText"/>
            </a:endParaRPr>
          </a:p>
          <a:p>
            <a:pPr algn="just"/>
            <a:r>
              <a:rPr lang="en-US" b="0" i="0">
                <a:solidFill>
                  <a:srgbClr val="0A1535"/>
                </a:solidFill>
                <a:effectLst/>
                <a:latin typeface="sonnenText"/>
              </a:rPr>
              <a:t>Homeowner can earn credits from the utility company by providing excess power during a Grid Service Request. These credits can be used to offset future utility charges</a:t>
            </a:r>
            <a:endParaRPr lang="en-US"/>
          </a:p>
        </p:txBody>
      </p:sp>
    </p:spTree>
    <p:extLst>
      <p:ext uri="{BB962C8B-B14F-4D97-AF65-F5344CB8AC3E}">
        <p14:creationId xmlns:p14="http://schemas.microsoft.com/office/powerpoint/2010/main" val="3118561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261660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47563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F1FB-8130-6811-CD6F-409645DA48A4}"/>
              </a:ext>
            </a:extLst>
          </p:cNvPr>
          <p:cNvSpPr>
            <a:spLocks noGrp="1"/>
          </p:cNvSpPr>
          <p:nvPr>
            <p:ph type="title"/>
          </p:nvPr>
        </p:nvSpPr>
        <p:spPr/>
        <p:txBody>
          <a:bodyPr/>
          <a:lstStyle/>
          <a:p>
            <a:r>
              <a:rPr lang="en-US" sz="2400" dirty="0">
                <a:latin typeface="Lato"/>
                <a:ea typeface="Lato"/>
                <a:cs typeface="Lato"/>
              </a:rPr>
              <a:t>Load Management is key to Solar Microgrids</a:t>
            </a:r>
            <a:endParaRPr lang="en-US" sz="2400" b="0" dirty="0">
              <a:ea typeface="Lato"/>
            </a:endParaRPr>
          </a:p>
        </p:txBody>
      </p:sp>
      <p:sp>
        <p:nvSpPr>
          <p:cNvPr id="3" name="Text Placeholder 2">
            <a:extLst>
              <a:ext uri="{FF2B5EF4-FFF2-40B4-BE49-F238E27FC236}">
                <a16:creationId xmlns:a16="http://schemas.microsoft.com/office/drawing/2014/main" id="{2A4DDF64-8276-F9D3-68FF-91DD23F0761D}"/>
              </a:ext>
            </a:extLst>
          </p:cNvPr>
          <p:cNvSpPr>
            <a:spLocks noGrp="1"/>
          </p:cNvSpPr>
          <p:nvPr>
            <p:ph type="body" idx="1"/>
          </p:nvPr>
        </p:nvSpPr>
        <p:spPr>
          <a:xfrm>
            <a:off x="211719" y="1184082"/>
            <a:ext cx="5558460" cy="4785794"/>
          </a:xfrm>
        </p:spPr>
        <p:txBody>
          <a:bodyPr>
            <a:normAutofit fontScale="92500" lnSpcReduction="10000"/>
          </a:bodyPr>
          <a:lstStyle/>
          <a:p>
            <a:pPr marL="50800" indent="0">
              <a:buNone/>
            </a:pPr>
            <a:r>
              <a:rPr lang="en-US" sz="1700" dirty="0"/>
              <a:t>SPAN Panels are king of residential Load Management</a:t>
            </a:r>
          </a:p>
          <a:p>
            <a:pPr marL="50800" indent="0">
              <a:buNone/>
            </a:pPr>
            <a:endParaRPr lang="en-US" sz="1500" dirty="0"/>
          </a:p>
          <a:p>
            <a:r>
              <a:rPr lang="en-US" sz="1400" dirty="0"/>
              <a:t>Control circuits from anywhere</a:t>
            </a:r>
          </a:p>
          <a:p>
            <a:pPr marL="50800" indent="0">
              <a:buNone/>
            </a:pPr>
            <a:r>
              <a:rPr lang="en-US" sz="1400" dirty="0">
                <a:solidFill>
                  <a:srgbClr val="1F1F1F"/>
                </a:solidFill>
              </a:rPr>
              <a:t>Real-time on/off control over every circuit in the home from the SPAN Home App + scheduling with Amazon Alexa.</a:t>
            </a:r>
            <a:br>
              <a:rPr lang="en-US" sz="1400" dirty="0">
                <a:solidFill>
                  <a:srgbClr val="1F1F1F"/>
                </a:solidFill>
              </a:rPr>
            </a:br>
            <a:endParaRPr lang="en-US" sz="1400" dirty="0"/>
          </a:p>
          <a:p>
            <a:r>
              <a:rPr lang="en-US" sz="1400" dirty="0"/>
              <a:t>Learn from deep energy insights</a:t>
            </a:r>
          </a:p>
          <a:p>
            <a:pPr marL="50800" indent="0">
              <a:buNone/>
            </a:pPr>
            <a:r>
              <a:rPr lang="en-US" sz="1400" dirty="0">
                <a:solidFill>
                  <a:srgbClr val="1F1F1F"/>
                </a:solidFill>
              </a:rPr>
              <a:t>360-degree view of your home’s energy from a smartphone or tablet helps you save more.</a:t>
            </a:r>
            <a:br>
              <a:rPr lang="en-US" sz="1400" dirty="0">
                <a:solidFill>
                  <a:srgbClr val="1F1F1F"/>
                </a:solidFill>
              </a:rPr>
            </a:br>
            <a:endParaRPr lang="en-US" sz="1400" dirty="0">
              <a:solidFill>
                <a:srgbClr val="000000"/>
              </a:solidFill>
            </a:endParaRPr>
          </a:p>
          <a:p>
            <a:r>
              <a:rPr lang="en-US" sz="1400" dirty="0"/>
              <a:t>Save on energy bills</a:t>
            </a:r>
          </a:p>
          <a:p>
            <a:pPr marL="50800" indent="0">
              <a:buNone/>
            </a:pPr>
            <a:r>
              <a:rPr lang="en-US" sz="1400" dirty="0">
                <a:solidFill>
                  <a:srgbClr val="1F1F1F"/>
                </a:solidFill>
              </a:rPr>
              <a:t>Quantify the impact of appliances on your energy bill, and make smarter decisions to save.</a:t>
            </a:r>
            <a:br>
              <a:rPr lang="en-US" sz="1400" dirty="0">
                <a:solidFill>
                  <a:srgbClr val="1F1F1F"/>
                </a:solidFill>
              </a:rPr>
            </a:br>
            <a:endParaRPr lang="en-US" sz="1400" dirty="0"/>
          </a:p>
          <a:p>
            <a:r>
              <a:rPr lang="en-US" sz="1400" dirty="0"/>
              <a:t>Set a powerful foundation</a:t>
            </a:r>
          </a:p>
          <a:p>
            <a:pPr marL="50800" indent="0">
              <a:buNone/>
            </a:pPr>
            <a:r>
              <a:rPr lang="en-US" sz="1400" dirty="0">
                <a:solidFill>
                  <a:srgbClr val="1F1F1F"/>
                </a:solidFill>
              </a:rPr>
              <a:t>Future-proof your home for upgrades such as EV, solar, battery storage, heat pumps, induction cooktops, and more.</a:t>
            </a:r>
          </a:p>
          <a:p>
            <a:pPr marL="50800" indent="0">
              <a:buNone/>
            </a:pPr>
            <a:endParaRPr lang="en-US" sz="1400" dirty="0">
              <a:solidFill>
                <a:srgbClr val="1F1F1F"/>
              </a:solidFill>
            </a:endParaRPr>
          </a:p>
          <a:p>
            <a:pPr marL="50800" indent="0">
              <a:buNone/>
            </a:pPr>
            <a:r>
              <a:rPr lang="en-US" sz="1400" dirty="0">
                <a:solidFill>
                  <a:srgbClr val="1F1F1F"/>
                </a:solidFill>
                <a:hlinkClick r:id="rId2"/>
              </a:rPr>
              <a:t>https://www.span.io/</a:t>
            </a:r>
            <a:endParaRPr lang="en-US" dirty="0"/>
          </a:p>
        </p:txBody>
      </p:sp>
      <p:pic>
        <p:nvPicPr>
          <p:cNvPr id="5" name="Picture 4" descr="A close-up of a white box&#10;&#10;AI-generated content may be incorrect.">
            <a:extLst>
              <a:ext uri="{FF2B5EF4-FFF2-40B4-BE49-F238E27FC236}">
                <a16:creationId xmlns:a16="http://schemas.microsoft.com/office/drawing/2014/main" id="{568AE647-DFEA-C295-1DFD-9FC299C03725}"/>
              </a:ext>
            </a:extLst>
          </p:cNvPr>
          <p:cNvPicPr>
            <a:picLocks noChangeAspect="1"/>
          </p:cNvPicPr>
          <p:nvPr/>
        </p:nvPicPr>
        <p:blipFill>
          <a:blip r:embed="rId3"/>
          <a:stretch>
            <a:fillRect/>
          </a:stretch>
        </p:blipFill>
        <p:spPr>
          <a:xfrm>
            <a:off x="5475470" y="766312"/>
            <a:ext cx="3668530" cy="5389298"/>
          </a:xfrm>
          <a:prstGeom prst="rect">
            <a:avLst/>
          </a:prstGeom>
        </p:spPr>
      </p:pic>
    </p:spTree>
    <p:extLst>
      <p:ext uri="{BB962C8B-B14F-4D97-AF65-F5344CB8AC3E}">
        <p14:creationId xmlns:p14="http://schemas.microsoft.com/office/powerpoint/2010/main" val="84230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0E65DA5A-38E7-5710-0689-16AEA90D6287}"/>
            </a:ext>
          </a:extLst>
        </p:cNvPr>
        <p:cNvGrpSpPr/>
        <p:nvPr/>
      </p:nvGrpSpPr>
      <p:grpSpPr>
        <a:xfrm>
          <a:off x="0" y="0"/>
          <a:ext cx="0" cy="0"/>
          <a:chOff x="0" y="0"/>
          <a:chExt cx="0" cy="0"/>
        </a:xfrm>
      </p:grpSpPr>
      <p:sp>
        <p:nvSpPr>
          <p:cNvPr id="259" name="Google Shape;259;g329e0a1a8e0_0_34">
            <a:extLst>
              <a:ext uri="{FF2B5EF4-FFF2-40B4-BE49-F238E27FC236}">
                <a16:creationId xmlns:a16="http://schemas.microsoft.com/office/drawing/2014/main" id="{369DC13E-DF54-3710-113D-2F6EA9FA5A6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Design and Construction Timeline</a:t>
            </a:r>
            <a:endParaRPr sz="200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C8AD0293-10B6-1DC5-49BA-89AC9B05C2D6}"/>
              </a:ext>
            </a:extLst>
          </p:cNvPr>
          <p:cNvPicPr>
            <a:picLocks noChangeAspect="1"/>
          </p:cNvPicPr>
          <p:nvPr/>
        </p:nvPicPr>
        <p:blipFill>
          <a:blip r:embed="rId3"/>
          <a:stretch>
            <a:fillRect/>
          </a:stretch>
        </p:blipFill>
        <p:spPr>
          <a:xfrm>
            <a:off x="4791075" y="1902221"/>
            <a:ext cx="3895725" cy="3895725"/>
          </a:xfrm>
          <a:prstGeom prst="rect">
            <a:avLst/>
          </a:prstGeom>
        </p:spPr>
      </p:pic>
      <p:sp>
        <p:nvSpPr>
          <p:cNvPr id="9" name="TextBox 8">
            <a:extLst>
              <a:ext uri="{FF2B5EF4-FFF2-40B4-BE49-F238E27FC236}">
                <a16:creationId xmlns:a16="http://schemas.microsoft.com/office/drawing/2014/main" id="{A2E284E8-440F-1585-2052-E38D31D107F0}"/>
              </a:ext>
            </a:extLst>
          </p:cNvPr>
          <p:cNvSpPr txBox="1"/>
          <p:nvPr/>
        </p:nvSpPr>
        <p:spPr>
          <a:xfrm>
            <a:off x="345498" y="840875"/>
            <a:ext cx="4618758" cy="5735096"/>
          </a:xfrm>
          <a:prstGeom prst="rect">
            <a:avLst/>
          </a:prstGeom>
          <a:noFill/>
        </p:spPr>
        <p:txBody>
          <a:bodyPr wrap="square" lIns="91440" tIns="45720" rIns="91440" bIns="45720" anchor="t">
            <a:spAutoFit/>
          </a:bodyPr>
          <a:lstStyle/>
          <a:p>
            <a:pPr marL="342900" marR="0" lvl="0" indent="-342900">
              <a:lnSpc>
                <a:spcPct val="115000"/>
              </a:lnSpc>
              <a:buFont typeface="+mj-lt"/>
              <a:buAutoNum type="arabicPeriod"/>
              <a:tabLst>
                <a:tab pos="457200" algn="l"/>
              </a:tabLst>
            </a:pPr>
            <a:r>
              <a:rPr lang="en-US" sz="1200" b="1" kern="100">
                <a:effectLst/>
                <a:latin typeface="Lato"/>
                <a:ea typeface="Lato"/>
                <a:cs typeface="Lato"/>
              </a:rPr>
              <a:t>Conceptual Design: Architect</a:t>
            </a:r>
            <a:endParaRPr lang="en-US" sz="1200" kern="100">
              <a:effectLst/>
              <a:latin typeface="Lato"/>
              <a:ea typeface="Lato"/>
              <a:cs typeface="Lato"/>
            </a:endParaRP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Finalize home size:</a:t>
            </a:r>
          </a:p>
          <a:p>
            <a:pPr marL="1600200" lvl="2"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Square Footage</a:t>
            </a:r>
          </a:p>
          <a:p>
            <a:pPr marL="1600200" lvl="2"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Orientation</a:t>
            </a:r>
          </a:p>
          <a:p>
            <a:pPr marL="1600200" lvl="2"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 of Bedrooms</a:t>
            </a:r>
          </a:p>
          <a:p>
            <a:pPr marL="1600200" lvl="2"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 of Bathrooms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Develop Conceptual Rendering (4-6 weeks)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Energy Optimization (2-4 weeks):</a:t>
            </a:r>
          </a:p>
          <a:p>
            <a:pPr marL="1600200" lvl="1"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Design Solar Array + Battery System</a:t>
            </a:r>
          </a:p>
          <a:p>
            <a:pPr marL="1600200" lvl="2"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Size System for Microgrid Resilience</a:t>
            </a:r>
          </a:p>
          <a:p>
            <a:pPr marL="1600200" lvl="2" indent="-228600">
              <a:lnSpc>
                <a:spcPct val="115000"/>
              </a:lnSpc>
              <a:buFont typeface="Courier New" panose="02070309020205020404" pitchFamily="49" charset="0"/>
              <a:buChar char="o"/>
              <a:tabLst>
                <a:tab pos="1828800" algn="l"/>
              </a:tabLst>
            </a:pPr>
            <a:r>
              <a:rPr lang="en-US" sz="1200" kern="100">
                <a:latin typeface="Lato"/>
                <a:ea typeface="Lato"/>
                <a:cs typeface="Lato"/>
              </a:rPr>
              <a:t>Economic Analysis</a:t>
            </a:r>
            <a:endParaRPr lang="en-US" sz="1200" kern="100">
              <a:effectLst/>
              <a:latin typeface="Lato"/>
              <a:ea typeface="Lato"/>
              <a:cs typeface="Lato"/>
            </a:endParaRPr>
          </a:p>
          <a:p>
            <a:pPr marL="1371600" marR="0" lvl="3">
              <a:lnSpc>
                <a:spcPct val="115000"/>
              </a:lnSpc>
              <a:tabLst>
                <a:tab pos="1828800" algn="l"/>
              </a:tabLst>
            </a:pPr>
            <a:endParaRPr lang="en-US" sz="800" kern="100">
              <a:effectLst/>
              <a:latin typeface="Lato" panose="020F0502020204030203" pitchFamily="34" charset="0"/>
              <a:ea typeface="Lato" panose="020F0502020204030203" pitchFamily="34" charset="0"/>
              <a:cs typeface="Lato" panose="020F0502020204030203" pitchFamily="34" charset="0"/>
            </a:endParaRPr>
          </a:p>
          <a:p>
            <a:pPr marL="342900" marR="0" lvl="0" indent="-342900">
              <a:lnSpc>
                <a:spcPct val="115000"/>
              </a:lnSpc>
              <a:buFont typeface="+mj-lt"/>
              <a:buAutoNum type="arabicPeriod"/>
              <a:tabLst>
                <a:tab pos="457200" algn="l"/>
              </a:tabLst>
            </a:pPr>
            <a:r>
              <a:rPr lang="en-US" sz="1200" b="1" kern="100">
                <a:effectLst/>
                <a:latin typeface="Lato"/>
                <a:ea typeface="Lato"/>
                <a:cs typeface="Lato"/>
              </a:rPr>
              <a:t>Design Development: Architect</a:t>
            </a:r>
            <a:endParaRPr lang="en-US" sz="1200" kern="100">
              <a:effectLst/>
              <a:latin typeface="Lato"/>
              <a:ea typeface="Lato"/>
              <a:cs typeface="Lato"/>
            </a:endParaRP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SD: Schematic (2-4 Mo.)</a:t>
            </a:r>
          </a:p>
          <a:p>
            <a:pPr marL="1600200" marR="0" lvl="3"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Site Survey (1-2 Weeks)</a:t>
            </a:r>
          </a:p>
          <a:p>
            <a:pPr marL="1600200" marR="0" lvl="3" indent="-228600">
              <a:lnSpc>
                <a:spcPct val="115000"/>
              </a:lnSpc>
              <a:buFont typeface="Courier New" panose="02070309020205020404" pitchFamily="49" charset="0"/>
              <a:buChar char="o"/>
              <a:tabLst>
                <a:tab pos="1828800" algn="l"/>
              </a:tabLst>
            </a:pPr>
            <a:r>
              <a:rPr lang="en-US" sz="1200" kern="100">
                <a:effectLst/>
                <a:latin typeface="Lato"/>
                <a:ea typeface="Lato"/>
                <a:cs typeface="Lato"/>
              </a:rPr>
              <a:t>Submit for Permit Review (4-6 Weeks)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CD: Construction Documents (1-2 Mo.)</a:t>
            </a:r>
          </a:p>
          <a:p>
            <a:pPr marL="1600200" lvl="1" indent="-228600">
              <a:lnSpc>
                <a:spcPct val="115000"/>
              </a:lnSpc>
              <a:buFont typeface="Courier New" panose="02070309020205020404" pitchFamily="49" charset="0"/>
              <a:buChar char="o"/>
              <a:tabLst>
                <a:tab pos="1828800" algn="l"/>
              </a:tabLst>
            </a:pPr>
            <a:r>
              <a:rPr lang="en-US" sz="1200" kern="100">
                <a:effectLst/>
                <a:latin typeface="Lato" panose="020F0502020204030203" pitchFamily="34" charset="0"/>
                <a:ea typeface="Lato" panose="020F0502020204030203" pitchFamily="34" charset="0"/>
                <a:cs typeface="Lato" panose="020F0502020204030203" pitchFamily="34" charset="0"/>
              </a:rPr>
              <a:t>Prefab/Modular Shop Drawings</a:t>
            </a:r>
          </a:p>
          <a:p>
            <a:pPr marL="342900" marR="0" lvl="0" indent="-342900">
              <a:lnSpc>
                <a:spcPct val="115000"/>
              </a:lnSpc>
              <a:buFont typeface="+mj-lt"/>
              <a:buAutoNum type="arabicPeriod"/>
              <a:tabLst>
                <a:tab pos="457200" algn="l"/>
              </a:tabLst>
            </a:pPr>
            <a:r>
              <a:rPr lang="en-US" sz="1200" b="1" kern="100">
                <a:effectLst/>
                <a:latin typeface="Lato"/>
                <a:ea typeface="Lato"/>
                <a:cs typeface="Lato"/>
              </a:rPr>
              <a:t>Construction Schedule: Contractor</a:t>
            </a:r>
            <a:endParaRPr lang="en-US" sz="1200" kern="100">
              <a:effectLst/>
              <a:latin typeface="Lato"/>
              <a:ea typeface="Lato"/>
              <a:cs typeface="Lato"/>
            </a:endParaRPr>
          </a:p>
          <a:p>
            <a:pPr marL="74295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Foundation (1-2 Month)</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Utility Tie-Ins (4-6 Weeks)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Framing (1-2 Months)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MEP (3-4 Months)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Interior Finishes (3-4 Months)</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Exterior Finishes (1 Month)</a:t>
            </a:r>
          </a:p>
          <a:p>
            <a:pPr marL="742950" marR="0" lvl="1" indent="-285750">
              <a:lnSpc>
                <a:spcPct val="115000"/>
              </a:lnSpc>
              <a:buFont typeface="Courier New" panose="02070309020205020404" pitchFamily="49" charset="0"/>
              <a:buChar char="o"/>
              <a:tabLst>
                <a:tab pos="914400" algn="l"/>
              </a:tabLst>
            </a:pPr>
            <a:r>
              <a:rPr lang="en-US" sz="1200" kern="100">
                <a:effectLst/>
                <a:latin typeface="Lato"/>
                <a:ea typeface="Lato"/>
                <a:cs typeface="Lato"/>
              </a:rPr>
              <a:t>Certificate of Occupancy (2-4 Weeks)</a:t>
            </a:r>
          </a:p>
        </p:txBody>
      </p:sp>
      <p:sp>
        <p:nvSpPr>
          <p:cNvPr id="10" name="Rectangle: Rounded Corners 9">
            <a:extLst>
              <a:ext uri="{FF2B5EF4-FFF2-40B4-BE49-F238E27FC236}">
                <a16:creationId xmlns:a16="http://schemas.microsoft.com/office/drawing/2014/main" id="{889ABCFF-F2A1-9337-CA7C-5A37F227E89B}"/>
              </a:ext>
            </a:extLst>
          </p:cNvPr>
          <p:cNvSpPr/>
          <p:nvPr/>
        </p:nvSpPr>
        <p:spPr>
          <a:xfrm>
            <a:off x="822036" y="5231723"/>
            <a:ext cx="2410691" cy="66076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llout: Line 10">
            <a:extLst>
              <a:ext uri="{FF2B5EF4-FFF2-40B4-BE49-F238E27FC236}">
                <a16:creationId xmlns:a16="http://schemas.microsoft.com/office/drawing/2014/main" id="{645C0C74-498D-5A80-2AE5-7EEE4EF0D536}"/>
              </a:ext>
            </a:extLst>
          </p:cNvPr>
          <p:cNvSpPr/>
          <p:nvPr/>
        </p:nvSpPr>
        <p:spPr>
          <a:xfrm>
            <a:off x="3574848" y="4950278"/>
            <a:ext cx="1216227" cy="517285"/>
          </a:xfrm>
          <a:prstGeom prst="borderCallout1">
            <a:avLst>
              <a:gd name="adj1" fmla="val 52332"/>
              <a:gd name="adj2" fmla="val -1666"/>
              <a:gd name="adj3" fmla="val 109991"/>
              <a:gd name="adj4" fmla="val -2462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rgbClr val="C00000"/>
                </a:solidFill>
                <a:latin typeface="Lato" panose="020F0502020204030203" pitchFamily="34" charset="0"/>
                <a:ea typeface="Lato" panose="020F0502020204030203" pitchFamily="34" charset="0"/>
                <a:cs typeface="Lato" panose="020F0502020204030203" pitchFamily="34" charset="0"/>
              </a:rPr>
              <a:t>Opportunity for </a:t>
            </a:r>
            <a:r>
              <a:rPr lang="en-US" sz="900" b="1" err="1">
                <a:solidFill>
                  <a:srgbClr val="C00000"/>
                </a:solidFill>
                <a:latin typeface="Lato" panose="020F0502020204030203" pitchFamily="34" charset="0"/>
                <a:ea typeface="Lato" panose="020F0502020204030203" pitchFamily="34" charset="0"/>
                <a:cs typeface="Lato" panose="020F0502020204030203" pitchFamily="34" charset="0"/>
              </a:rPr>
              <a:t>PreFab</a:t>
            </a:r>
            <a:r>
              <a:rPr lang="en-US" sz="900" b="1">
                <a:solidFill>
                  <a:srgbClr val="C00000"/>
                </a:solidFill>
                <a:latin typeface="Lato" panose="020F0502020204030203" pitchFamily="34" charset="0"/>
                <a:ea typeface="Lato" panose="020F0502020204030203" pitchFamily="34" charset="0"/>
                <a:cs typeface="Lato" panose="020F0502020204030203" pitchFamily="34" charset="0"/>
              </a:rPr>
              <a:t> or Modular Construction</a:t>
            </a:r>
          </a:p>
        </p:txBody>
      </p:sp>
    </p:spTree>
    <p:extLst>
      <p:ext uri="{BB962C8B-B14F-4D97-AF65-F5344CB8AC3E}">
        <p14:creationId xmlns:p14="http://schemas.microsoft.com/office/powerpoint/2010/main" val="285741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5F4E-ED7D-2E66-3A88-D0B11E9C64F1}"/>
              </a:ext>
            </a:extLst>
          </p:cNvPr>
          <p:cNvSpPr>
            <a:spLocks noGrp="1"/>
          </p:cNvSpPr>
          <p:nvPr>
            <p:ph type="title"/>
          </p:nvPr>
        </p:nvSpPr>
        <p:spPr/>
        <p:txBody>
          <a:bodyPr>
            <a:normAutofit/>
          </a:bodyPr>
          <a:lstStyle/>
          <a:p>
            <a:r>
              <a:rPr lang="en-US" sz="2400">
                <a:latin typeface=" lato"/>
              </a:rPr>
              <a:t>Sustainable Design and Construction</a:t>
            </a:r>
          </a:p>
        </p:txBody>
      </p:sp>
      <p:pic>
        <p:nvPicPr>
          <p:cNvPr id="4" name="Picture 3">
            <a:extLst>
              <a:ext uri="{FF2B5EF4-FFF2-40B4-BE49-F238E27FC236}">
                <a16:creationId xmlns:a16="http://schemas.microsoft.com/office/drawing/2014/main" id="{DFE37156-D2F6-1E83-81D3-977063E0F244}"/>
              </a:ext>
            </a:extLst>
          </p:cNvPr>
          <p:cNvPicPr>
            <a:picLocks noChangeAspect="1"/>
          </p:cNvPicPr>
          <p:nvPr/>
        </p:nvPicPr>
        <p:blipFill>
          <a:blip r:embed="rId3"/>
          <a:stretch>
            <a:fillRect/>
          </a:stretch>
        </p:blipFill>
        <p:spPr>
          <a:xfrm>
            <a:off x="0" y="940443"/>
            <a:ext cx="9144000" cy="4977114"/>
          </a:xfrm>
          <a:prstGeom prst="rect">
            <a:avLst/>
          </a:prstGeom>
        </p:spPr>
      </p:pic>
    </p:spTree>
    <p:extLst>
      <p:ext uri="{BB962C8B-B14F-4D97-AF65-F5344CB8AC3E}">
        <p14:creationId xmlns:p14="http://schemas.microsoft.com/office/powerpoint/2010/main" val="2952749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5748-A381-3D0C-3E77-C1AF18344ABE}"/>
              </a:ext>
            </a:extLst>
          </p:cNvPr>
          <p:cNvSpPr>
            <a:spLocks noGrp="1"/>
          </p:cNvSpPr>
          <p:nvPr>
            <p:ph type="title"/>
          </p:nvPr>
        </p:nvSpPr>
        <p:spPr/>
        <p:txBody>
          <a:bodyPr>
            <a:normAutofit/>
          </a:bodyPr>
          <a:lstStyle/>
          <a:p>
            <a:r>
              <a:rPr lang="en-US" sz="2400" dirty="0"/>
              <a:t>Clean Coalition (nonprofit)</a:t>
            </a:r>
          </a:p>
        </p:txBody>
      </p:sp>
      <p:pic>
        <p:nvPicPr>
          <p:cNvPr id="4" name="Picture 3">
            <a:extLst>
              <a:ext uri="{FF2B5EF4-FFF2-40B4-BE49-F238E27FC236}">
                <a16:creationId xmlns:a16="http://schemas.microsoft.com/office/drawing/2014/main" id="{662859EE-E850-B8A7-01A5-4183EAFA2D47}"/>
              </a:ext>
            </a:extLst>
          </p:cNvPr>
          <p:cNvPicPr>
            <a:picLocks noChangeAspect="1"/>
          </p:cNvPicPr>
          <p:nvPr/>
        </p:nvPicPr>
        <p:blipFill>
          <a:blip r:embed="rId2"/>
          <a:stretch>
            <a:fillRect/>
          </a:stretch>
        </p:blipFill>
        <p:spPr>
          <a:xfrm>
            <a:off x="1185721" y="869323"/>
            <a:ext cx="6766118" cy="5428446"/>
          </a:xfrm>
          <a:prstGeom prst="rect">
            <a:avLst/>
          </a:prstGeom>
        </p:spPr>
      </p:pic>
    </p:spTree>
    <p:extLst>
      <p:ext uri="{BB962C8B-B14F-4D97-AF65-F5344CB8AC3E}">
        <p14:creationId xmlns:p14="http://schemas.microsoft.com/office/powerpoint/2010/main" val="230251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48A5-DA6A-5C1F-8C52-3DFBA59FD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04EB8-9529-EE2B-7764-154CEF144DBF}"/>
              </a:ext>
            </a:extLst>
          </p:cNvPr>
          <p:cNvSpPr>
            <a:spLocks noGrp="1"/>
          </p:cNvSpPr>
          <p:nvPr>
            <p:ph type="title"/>
          </p:nvPr>
        </p:nvSpPr>
        <p:spPr/>
        <p:txBody>
          <a:bodyPr>
            <a:normAutofit/>
          </a:bodyPr>
          <a:lstStyle/>
          <a:p>
            <a:r>
              <a:rPr lang="en-US" sz="2400">
                <a:latin typeface=" lato"/>
              </a:rPr>
              <a:t>Sustainable Design and Construction</a:t>
            </a:r>
          </a:p>
        </p:txBody>
      </p:sp>
      <p:pic>
        <p:nvPicPr>
          <p:cNvPr id="6146" name="Picture 2" descr="Generated image">
            <a:extLst>
              <a:ext uri="{FF2B5EF4-FFF2-40B4-BE49-F238E27FC236}">
                <a16:creationId xmlns:a16="http://schemas.microsoft.com/office/drawing/2014/main" id="{957CB0F1-FB26-32AE-7589-D0B59A932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784227"/>
            <a:ext cx="8496300" cy="566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23CBA1-5897-AF61-3EA2-F79845374144}"/>
              </a:ext>
            </a:extLst>
          </p:cNvPr>
          <p:cNvSpPr txBox="1"/>
          <p:nvPr/>
        </p:nvSpPr>
        <p:spPr>
          <a:xfrm>
            <a:off x="266699" y="5693628"/>
            <a:ext cx="8334375" cy="615553"/>
          </a:xfrm>
          <a:prstGeom prst="rect">
            <a:avLst/>
          </a:prstGeom>
          <a:solidFill>
            <a:srgbClr val="FDF9F1"/>
          </a:solidFill>
        </p:spPr>
        <p:txBody>
          <a:bodyPr wrap="square">
            <a:spAutoFit/>
          </a:bodyPr>
          <a:lstStyle/>
          <a:p>
            <a:r>
              <a:rPr lang="en-US" sz="1200" b="1">
                <a:latin typeface="Lato" panose="020F0502020204030203" pitchFamily="34" charset="0"/>
                <a:ea typeface="Lato" panose="020F0502020204030203" pitchFamily="34" charset="0"/>
                <a:cs typeface="Lato" panose="020F0502020204030203" pitchFamily="34" charset="0"/>
              </a:rPr>
              <a:t>Sustainability:</a:t>
            </a:r>
            <a:r>
              <a:rPr lang="en-US" sz="1200">
                <a:latin typeface="Lato" panose="020F0502020204030203" pitchFamily="34" charset="0"/>
                <a:ea typeface="Lato" panose="020F0502020204030203" pitchFamily="34" charset="0"/>
                <a:cs typeface="Lato" panose="020F0502020204030203" pitchFamily="34" charset="0"/>
              </a:rPr>
              <a:t> meeting present needs without compromising the ability of future generations to meet their own needs.</a:t>
            </a:r>
          </a:p>
          <a:p>
            <a:endParaRPr lang="en-US" sz="900">
              <a:latin typeface="Lato" panose="020F0502020204030203" pitchFamily="34" charset="0"/>
              <a:ea typeface="Lato" panose="020F0502020204030203" pitchFamily="34" charset="0"/>
              <a:cs typeface="Lato" panose="020F0502020204030203" pitchFamily="34" charset="0"/>
            </a:endParaRPr>
          </a:p>
          <a:p>
            <a:r>
              <a:rPr lang="en-US" sz="1200" b="1">
                <a:latin typeface="Lato" panose="020F0502020204030203" pitchFamily="34" charset="0"/>
                <a:ea typeface="Lato" panose="020F0502020204030203" pitchFamily="34" charset="0"/>
                <a:cs typeface="Lato" panose="020F0502020204030203" pitchFamily="34" charset="0"/>
              </a:rPr>
              <a:t>Sustainable Home:</a:t>
            </a:r>
            <a:r>
              <a:rPr lang="en-US" sz="1200">
                <a:latin typeface="Lato" panose="020F0502020204030203" pitchFamily="34" charset="0"/>
                <a:ea typeface="Lato" panose="020F0502020204030203" pitchFamily="34" charset="0"/>
                <a:cs typeface="Lato" panose="020F0502020204030203" pitchFamily="34" charset="0"/>
              </a:rPr>
              <a:t> designed and built to minimize its environmental impact and promote a healthy living environment.</a:t>
            </a:r>
          </a:p>
        </p:txBody>
      </p:sp>
      <p:sp>
        <p:nvSpPr>
          <p:cNvPr id="8" name="Rectangle 7">
            <a:extLst>
              <a:ext uri="{FF2B5EF4-FFF2-40B4-BE49-F238E27FC236}">
                <a16:creationId xmlns:a16="http://schemas.microsoft.com/office/drawing/2014/main" id="{FFBF027A-72DA-8D1C-90FA-A6CAF73BDCDA}"/>
              </a:ext>
            </a:extLst>
          </p:cNvPr>
          <p:cNvSpPr/>
          <p:nvPr/>
        </p:nvSpPr>
        <p:spPr>
          <a:xfrm>
            <a:off x="4171950" y="5067300"/>
            <a:ext cx="261937" cy="626328"/>
          </a:xfrm>
          <a:prstGeom prst="rect">
            <a:avLst/>
          </a:prstGeom>
          <a:solidFill>
            <a:srgbClr val="FDF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BC1ACF-D114-5C4E-65A5-B83E30E2EAA1}"/>
              </a:ext>
            </a:extLst>
          </p:cNvPr>
          <p:cNvSpPr/>
          <p:nvPr/>
        </p:nvSpPr>
        <p:spPr>
          <a:xfrm>
            <a:off x="3314700" y="3714750"/>
            <a:ext cx="447675" cy="626328"/>
          </a:xfrm>
          <a:prstGeom prst="rect">
            <a:avLst/>
          </a:prstGeom>
          <a:solidFill>
            <a:srgbClr val="FDF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306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C9612-2360-3EFF-7481-51647BE3BB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E154B1-B3F0-CD23-6A38-9722D1B36505}"/>
              </a:ext>
            </a:extLst>
          </p:cNvPr>
          <p:cNvPicPr>
            <a:picLocks noChangeAspect="1"/>
          </p:cNvPicPr>
          <p:nvPr/>
        </p:nvPicPr>
        <p:blipFill rotWithShape="1">
          <a:blip r:embed="rId3"/>
          <a:srcRect t="5488" b="10673"/>
          <a:stretch/>
        </p:blipFill>
        <p:spPr>
          <a:xfrm>
            <a:off x="734362" y="4357460"/>
            <a:ext cx="5155019" cy="2095492"/>
          </a:xfrm>
          <a:prstGeom prst="rect">
            <a:avLst/>
          </a:prstGeom>
        </p:spPr>
      </p:pic>
      <p:sp>
        <p:nvSpPr>
          <p:cNvPr id="6" name="Title 1">
            <a:extLst>
              <a:ext uri="{FF2B5EF4-FFF2-40B4-BE49-F238E27FC236}">
                <a16:creationId xmlns:a16="http://schemas.microsoft.com/office/drawing/2014/main" id="{A2827223-7031-01B5-A6C0-6BF86D8D5506}"/>
              </a:ext>
            </a:extLst>
          </p:cNvPr>
          <p:cNvSpPr>
            <a:spLocks noGrp="1"/>
          </p:cNvSpPr>
          <p:nvPr>
            <p:ph type="title"/>
          </p:nvPr>
        </p:nvSpPr>
        <p:spPr>
          <a:xfrm>
            <a:off x="0" y="0"/>
            <a:ext cx="7315200" cy="762000"/>
          </a:xfrm>
          <a:noFill/>
          <a:ln>
            <a:noFill/>
          </a:ln>
        </p:spPr>
        <p:txBody>
          <a:bodyPr spcFirstLastPara="1" wrap="square" lIns="91425" tIns="45700" rIns="91425" bIns="4570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Embodied Impact</a:t>
            </a:r>
            <a:endParaRPr sz="2400"/>
          </a:p>
        </p:txBody>
      </p:sp>
      <p:sp>
        <p:nvSpPr>
          <p:cNvPr id="9" name="AutoShape 4" descr="22 Cradle-to-gate and cradle-to-grave concepts as the LCA system boundaries: ➊ harvest of raw material, ➋ transport, ➌ primary processing, ➍ secondary processing, ➎ construction/ assembling, ➏ use phase, ➐ maintenance, ➑ recycling/reuse, ➒ energy generation, ➓ landfilling">
            <a:extLst>
              <a:ext uri="{FF2B5EF4-FFF2-40B4-BE49-F238E27FC236}">
                <a16:creationId xmlns:a16="http://schemas.microsoft.com/office/drawing/2014/main" id="{7FCC3E05-A40F-22CB-6DED-E2C7DCB9EDC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a:extLst>
              <a:ext uri="{FF2B5EF4-FFF2-40B4-BE49-F238E27FC236}">
                <a16:creationId xmlns:a16="http://schemas.microsoft.com/office/drawing/2014/main" id="{D4D73FBF-81A2-D0D5-2B37-8516657BDB97}"/>
              </a:ext>
            </a:extLst>
          </p:cNvPr>
          <p:cNvSpPr txBox="1">
            <a:spLocks/>
          </p:cNvSpPr>
          <p:nvPr/>
        </p:nvSpPr>
        <p:spPr>
          <a:xfrm>
            <a:off x="7715249" y="1662708"/>
            <a:ext cx="1869281" cy="457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700">
                <a:solidFill>
                  <a:schemeClr val="bg1"/>
                </a:solidFill>
                <a:latin typeface="Lato" panose="020F0502020204030203" pitchFamily="34" charset="0"/>
                <a:ea typeface="Lato" panose="020F0502020204030203" pitchFamily="34" charset="0"/>
                <a:cs typeface="Lato" panose="020F0502020204030203" pitchFamily="34" charset="0"/>
              </a:rPr>
              <a:t>© Thrive Collaborative</a:t>
            </a:r>
            <a:endParaRPr lang="en-US" sz="700">
              <a:solidFill>
                <a:schemeClr val="bg1"/>
              </a:solidFill>
            </a:endParaRPr>
          </a:p>
        </p:txBody>
      </p:sp>
      <p:pic>
        <p:nvPicPr>
          <p:cNvPr id="17" name="Picture 16">
            <a:extLst>
              <a:ext uri="{FF2B5EF4-FFF2-40B4-BE49-F238E27FC236}">
                <a16:creationId xmlns:a16="http://schemas.microsoft.com/office/drawing/2014/main" id="{2A2AF046-43FF-09CC-DC38-D8BD94C33B13}"/>
              </a:ext>
            </a:extLst>
          </p:cNvPr>
          <p:cNvPicPr>
            <a:picLocks noChangeAspect="1"/>
          </p:cNvPicPr>
          <p:nvPr/>
        </p:nvPicPr>
        <p:blipFill>
          <a:blip r:embed="rId4"/>
          <a:stretch>
            <a:fillRect/>
          </a:stretch>
        </p:blipFill>
        <p:spPr>
          <a:xfrm>
            <a:off x="3458197" y="812800"/>
            <a:ext cx="5580406" cy="3660775"/>
          </a:xfrm>
          <a:prstGeom prst="rect">
            <a:avLst/>
          </a:prstGeom>
        </p:spPr>
      </p:pic>
      <p:pic>
        <p:nvPicPr>
          <p:cNvPr id="2" name="Picture 1">
            <a:extLst>
              <a:ext uri="{FF2B5EF4-FFF2-40B4-BE49-F238E27FC236}">
                <a16:creationId xmlns:a16="http://schemas.microsoft.com/office/drawing/2014/main" id="{57BF6173-14FA-8E5B-B4A0-2308597E509D}"/>
              </a:ext>
            </a:extLst>
          </p:cNvPr>
          <p:cNvPicPr>
            <a:picLocks noChangeAspect="1"/>
          </p:cNvPicPr>
          <p:nvPr/>
        </p:nvPicPr>
        <p:blipFill>
          <a:blip r:embed="rId5"/>
          <a:stretch>
            <a:fillRect/>
          </a:stretch>
        </p:blipFill>
        <p:spPr>
          <a:xfrm>
            <a:off x="0" y="1824265"/>
            <a:ext cx="3381375" cy="1352550"/>
          </a:xfrm>
          <a:prstGeom prst="rect">
            <a:avLst/>
          </a:prstGeom>
        </p:spPr>
      </p:pic>
      <p:pic>
        <p:nvPicPr>
          <p:cNvPr id="5" name="Picture 4">
            <a:extLst>
              <a:ext uri="{FF2B5EF4-FFF2-40B4-BE49-F238E27FC236}">
                <a16:creationId xmlns:a16="http://schemas.microsoft.com/office/drawing/2014/main" id="{7A14952A-BA85-5C74-072C-58D5345950C1}"/>
              </a:ext>
            </a:extLst>
          </p:cNvPr>
          <p:cNvPicPr>
            <a:picLocks noChangeAspect="1"/>
          </p:cNvPicPr>
          <p:nvPr/>
        </p:nvPicPr>
        <p:blipFill>
          <a:blip r:embed="rId6"/>
          <a:stretch>
            <a:fillRect/>
          </a:stretch>
        </p:blipFill>
        <p:spPr>
          <a:xfrm>
            <a:off x="6560457" y="4497152"/>
            <a:ext cx="1955800" cy="1955800"/>
          </a:xfrm>
          <a:prstGeom prst="rect">
            <a:avLst/>
          </a:prstGeom>
        </p:spPr>
      </p:pic>
      <p:sp>
        <p:nvSpPr>
          <p:cNvPr id="11" name="TextBox 10">
            <a:extLst>
              <a:ext uri="{FF2B5EF4-FFF2-40B4-BE49-F238E27FC236}">
                <a16:creationId xmlns:a16="http://schemas.microsoft.com/office/drawing/2014/main" id="{A8EBA6B3-409A-DD50-8304-61EF3117BBAE}"/>
              </a:ext>
            </a:extLst>
          </p:cNvPr>
          <p:cNvSpPr txBox="1"/>
          <p:nvPr/>
        </p:nvSpPr>
        <p:spPr>
          <a:xfrm>
            <a:off x="1146996" y="3119735"/>
            <a:ext cx="1226090" cy="400110"/>
          </a:xfrm>
          <a:prstGeom prst="rect">
            <a:avLst/>
          </a:prstGeom>
          <a:noFill/>
        </p:spPr>
        <p:txBody>
          <a:bodyPr wrap="square">
            <a:spAutoFit/>
          </a:bodyPr>
          <a:lstStyle/>
          <a:p>
            <a:r>
              <a:rPr lang="en-US" sz="2000" b="1">
                <a:latin typeface="Lato" panose="020F0502020204030203" pitchFamily="34" charset="0"/>
                <a:ea typeface="Lato" panose="020F0502020204030203" pitchFamily="34" charset="0"/>
                <a:cs typeface="Lato" panose="020F0502020204030203" pitchFamily="34" charset="0"/>
              </a:rPr>
              <a:t>AB 262</a:t>
            </a:r>
          </a:p>
        </p:txBody>
      </p:sp>
    </p:spTree>
    <p:extLst>
      <p:ext uri="{BB962C8B-B14F-4D97-AF65-F5344CB8AC3E}">
        <p14:creationId xmlns:p14="http://schemas.microsoft.com/office/powerpoint/2010/main" val="148586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DE253-52A8-7121-BB6C-E38677EE43EE}"/>
              </a:ext>
            </a:extLst>
          </p:cNvPr>
          <p:cNvPicPr>
            <a:picLocks noChangeAspect="1"/>
          </p:cNvPicPr>
          <p:nvPr/>
        </p:nvPicPr>
        <p:blipFill>
          <a:blip r:embed="rId3"/>
          <a:stretch>
            <a:fillRect/>
          </a:stretch>
        </p:blipFill>
        <p:spPr>
          <a:xfrm>
            <a:off x="330993" y="837956"/>
            <a:ext cx="8482013" cy="5022826"/>
          </a:xfrm>
          <a:prstGeom prst="rect">
            <a:avLst/>
          </a:prstGeom>
        </p:spPr>
      </p:pic>
      <p:sp>
        <p:nvSpPr>
          <p:cNvPr id="6" name="Title 1">
            <a:extLst>
              <a:ext uri="{FF2B5EF4-FFF2-40B4-BE49-F238E27FC236}">
                <a16:creationId xmlns:a16="http://schemas.microsoft.com/office/drawing/2014/main" id="{F6063554-8C59-A8AA-778F-F4EB60A449F7}"/>
              </a:ext>
            </a:extLst>
          </p:cNvPr>
          <p:cNvSpPr>
            <a:spLocks noGrp="1"/>
          </p:cNvSpPr>
          <p:nvPr>
            <p:ph type="title"/>
          </p:nvPr>
        </p:nvSpPr>
        <p:spPr>
          <a:xfrm>
            <a:off x="0" y="0"/>
            <a:ext cx="7315200" cy="762000"/>
          </a:xfrm>
          <a:noFill/>
          <a:ln>
            <a:noFill/>
          </a:ln>
        </p:spPr>
        <p:txBody>
          <a:bodyPr spcFirstLastPara="1" wrap="square" lIns="91425" tIns="45700" rIns="91425" bIns="4570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Embodied Impact</a:t>
            </a:r>
            <a:endParaRPr sz="2400"/>
          </a:p>
        </p:txBody>
      </p:sp>
      <p:sp>
        <p:nvSpPr>
          <p:cNvPr id="9" name="AutoShape 4" descr="22 Cradle-to-gate and cradle-to-grave concepts as the LCA system boundaries: ➊ harvest of raw material, ➋ transport, ➌ primary processing, ➍ secondary processing, ➎ construction/ assembling, ➏ use phase, ➐ maintenance, ➑ recycling/reuse, ➒ energy generation, ➓ landfilling">
            <a:extLst>
              <a:ext uri="{FF2B5EF4-FFF2-40B4-BE49-F238E27FC236}">
                <a16:creationId xmlns:a16="http://schemas.microsoft.com/office/drawing/2014/main" id="{839EC107-BC16-DF74-76D1-B634E9DB71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450A495-15F3-9066-622F-7B84DA8CCB2F}"/>
              </a:ext>
            </a:extLst>
          </p:cNvPr>
          <p:cNvSpPr txBox="1">
            <a:spLocks/>
          </p:cNvSpPr>
          <p:nvPr/>
        </p:nvSpPr>
        <p:spPr>
          <a:xfrm>
            <a:off x="422433" y="5331949"/>
            <a:ext cx="3725024" cy="879439"/>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600">
                <a:solidFill>
                  <a:schemeClr val="tx1"/>
                </a:solidFill>
                <a:latin typeface="Lato" panose="020F0502020204030203" pitchFamily="34" charset="0"/>
                <a:ea typeface="Lato" panose="020F0502020204030203" pitchFamily="34" charset="0"/>
                <a:cs typeface="Lato" panose="020F0502020204030203" pitchFamily="34" charset="0"/>
              </a:rPr>
              <a:t>Embodied Carbon: </a:t>
            </a:r>
            <a:r>
              <a:rPr lang="en-US" sz="1600" b="0">
                <a:solidFill>
                  <a:schemeClr val="tx1"/>
                </a:solidFill>
                <a:latin typeface="Lato" panose="020F0502020204030203" pitchFamily="34" charset="0"/>
                <a:ea typeface="Lato" panose="020F0502020204030203" pitchFamily="34" charset="0"/>
                <a:cs typeface="Lato" panose="020F0502020204030203" pitchFamily="34" charset="0"/>
              </a:rPr>
              <a:t>all carbon expended during raw material extraction, manufacturing and transportation to the construction site (Cradle-to-Gate).</a:t>
            </a:r>
            <a:endParaRPr lang="en-US" sz="1600" b="0">
              <a:solidFill>
                <a:schemeClr val="tx1"/>
              </a:solidFill>
            </a:endParaRPr>
          </a:p>
        </p:txBody>
      </p:sp>
      <p:sp>
        <p:nvSpPr>
          <p:cNvPr id="3" name="Title 1">
            <a:extLst>
              <a:ext uri="{FF2B5EF4-FFF2-40B4-BE49-F238E27FC236}">
                <a16:creationId xmlns:a16="http://schemas.microsoft.com/office/drawing/2014/main" id="{4B636760-AE46-7607-393E-E8F0A2B92D06}"/>
              </a:ext>
            </a:extLst>
          </p:cNvPr>
          <p:cNvSpPr txBox="1">
            <a:spLocks/>
          </p:cNvSpPr>
          <p:nvPr/>
        </p:nvSpPr>
        <p:spPr>
          <a:xfrm>
            <a:off x="5288381" y="804784"/>
            <a:ext cx="3524626" cy="95690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400">
                <a:solidFill>
                  <a:schemeClr val="tx1"/>
                </a:solidFill>
                <a:latin typeface="Lato" panose="020F0502020204030203" pitchFamily="34" charset="0"/>
                <a:ea typeface="Lato" panose="020F0502020204030203" pitchFamily="34" charset="0"/>
                <a:cs typeface="Lato" panose="020F0502020204030203" pitchFamily="34" charset="0"/>
              </a:rPr>
              <a:t>This Example</a:t>
            </a:r>
            <a:r>
              <a:rPr lang="en-US" sz="1400" b="0">
                <a:solidFill>
                  <a:schemeClr val="tx1"/>
                </a:solidFill>
                <a:latin typeface="Lato" panose="020F0502020204030203" pitchFamily="34" charset="0"/>
                <a:ea typeface="Lato" panose="020F0502020204030203" pitchFamily="34" charset="0"/>
                <a:cs typeface="Lato" panose="020F0502020204030203" pitchFamily="34" charset="0"/>
              </a:rPr>
              <a:t> compares the same style home built with sustainably-sourced materials vs. a conventionally built home of the same size.</a:t>
            </a:r>
            <a:endParaRPr lang="en-US" sz="1400" b="0">
              <a:solidFill>
                <a:schemeClr val="tx1"/>
              </a:solidFill>
            </a:endParaRPr>
          </a:p>
        </p:txBody>
      </p:sp>
      <p:sp>
        <p:nvSpPr>
          <p:cNvPr id="4" name="Title 1">
            <a:extLst>
              <a:ext uri="{FF2B5EF4-FFF2-40B4-BE49-F238E27FC236}">
                <a16:creationId xmlns:a16="http://schemas.microsoft.com/office/drawing/2014/main" id="{B7BD15EB-DA17-5DB9-BEAE-77AAC91387B5}"/>
              </a:ext>
            </a:extLst>
          </p:cNvPr>
          <p:cNvSpPr txBox="1">
            <a:spLocks/>
          </p:cNvSpPr>
          <p:nvPr/>
        </p:nvSpPr>
        <p:spPr>
          <a:xfrm>
            <a:off x="7715249" y="1662708"/>
            <a:ext cx="1869281" cy="457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700">
                <a:solidFill>
                  <a:schemeClr val="bg1"/>
                </a:solidFill>
                <a:latin typeface="Lato" panose="020F0502020204030203" pitchFamily="34" charset="0"/>
                <a:ea typeface="Lato" panose="020F0502020204030203" pitchFamily="34" charset="0"/>
                <a:cs typeface="Lato" panose="020F0502020204030203" pitchFamily="34" charset="0"/>
              </a:rPr>
              <a:t>© Thrive Collaborative</a:t>
            </a:r>
            <a:endParaRPr lang="en-US" sz="700">
              <a:solidFill>
                <a:schemeClr val="bg1"/>
              </a:solidFill>
            </a:endParaRPr>
          </a:p>
        </p:txBody>
      </p:sp>
      <p:pic>
        <p:nvPicPr>
          <p:cNvPr id="8" name="Picture 7">
            <a:extLst>
              <a:ext uri="{FF2B5EF4-FFF2-40B4-BE49-F238E27FC236}">
                <a16:creationId xmlns:a16="http://schemas.microsoft.com/office/drawing/2014/main" id="{301BF656-F5DA-7844-C356-1E2CA9618510}"/>
              </a:ext>
            </a:extLst>
          </p:cNvPr>
          <p:cNvPicPr>
            <a:picLocks noChangeAspect="1"/>
          </p:cNvPicPr>
          <p:nvPr/>
        </p:nvPicPr>
        <p:blipFill>
          <a:blip r:embed="rId4"/>
          <a:stretch>
            <a:fillRect/>
          </a:stretch>
        </p:blipFill>
        <p:spPr>
          <a:xfrm>
            <a:off x="7706860" y="6127981"/>
            <a:ext cx="1006318" cy="295885"/>
          </a:xfrm>
          <a:prstGeom prst="rect">
            <a:avLst/>
          </a:prstGeom>
        </p:spPr>
      </p:pic>
    </p:spTree>
    <p:extLst>
      <p:ext uri="{BB962C8B-B14F-4D97-AF65-F5344CB8AC3E}">
        <p14:creationId xmlns:p14="http://schemas.microsoft.com/office/powerpoint/2010/main" val="116608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3D0F4D-5DBD-445F-69A1-9E1838F1E284}"/>
              </a:ext>
            </a:extLst>
          </p:cNvPr>
          <p:cNvPicPr>
            <a:picLocks noChangeAspect="1"/>
          </p:cNvPicPr>
          <p:nvPr/>
        </p:nvPicPr>
        <p:blipFill>
          <a:blip r:embed="rId2"/>
          <a:stretch>
            <a:fillRect/>
          </a:stretch>
        </p:blipFill>
        <p:spPr>
          <a:xfrm>
            <a:off x="1556070" y="1263566"/>
            <a:ext cx="6330629" cy="4630782"/>
          </a:xfrm>
          <a:prstGeom prst="rect">
            <a:avLst/>
          </a:prstGeom>
        </p:spPr>
      </p:pic>
      <p:sp>
        <p:nvSpPr>
          <p:cNvPr id="4" name="Title 1">
            <a:extLst>
              <a:ext uri="{FF2B5EF4-FFF2-40B4-BE49-F238E27FC236}">
                <a16:creationId xmlns:a16="http://schemas.microsoft.com/office/drawing/2014/main" id="{8FD5A3DD-CC0E-830E-3BF4-55B4A010A06E}"/>
              </a:ext>
            </a:extLst>
          </p:cNvPr>
          <p:cNvSpPr>
            <a:spLocks noGrp="1"/>
          </p:cNvSpPr>
          <p:nvPr>
            <p:ph type="title"/>
          </p:nvPr>
        </p:nvSpPr>
        <p:spPr>
          <a:xfrm>
            <a:off x="0" y="0"/>
            <a:ext cx="7315200" cy="762000"/>
          </a:xfrm>
          <a:noFill/>
          <a:ln>
            <a:noFill/>
          </a:ln>
        </p:spPr>
        <p:txBody>
          <a:bodyPr spcFirstLastPara="1" wrap="square" lIns="91425" tIns="45700" rIns="91425" bIns="4570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Embodied Impact</a:t>
            </a:r>
            <a:endParaRPr sz="2400"/>
          </a:p>
        </p:txBody>
      </p:sp>
    </p:spTree>
    <p:extLst>
      <p:ext uri="{BB962C8B-B14F-4D97-AF65-F5344CB8AC3E}">
        <p14:creationId xmlns:p14="http://schemas.microsoft.com/office/powerpoint/2010/main" val="106107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1109AA9-733C-5509-2DF1-27D0F9805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69" y="5184177"/>
            <a:ext cx="1882163" cy="1045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0DAD69-E4CE-F305-23D7-732779A71A0F}"/>
              </a:ext>
            </a:extLst>
          </p:cNvPr>
          <p:cNvPicPr>
            <a:picLocks noChangeAspect="1"/>
          </p:cNvPicPr>
          <p:nvPr/>
        </p:nvPicPr>
        <p:blipFill>
          <a:blip r:embed="rId4"/>
          <a:srcRect l="28875" t="10027" r="27500" b="8562"/>
          <a:stretch/>
        </p:blipFill>
        <p:spPr>
          <a:xfrm>
            <a:off x="7049372" y="3723154"/>
            <a:ext cx="1068684" cy="1041489"/>
          </a:xfrm>
          <a:prstGeom prst="rect">
            <a:avLst/>
          </a:prstGeom>
        </p:spPr>
      </p:pic>
      <p:pic>
        <p:nvPicPr>
          <p:cNvPr id="4" name="Picture 3">
            <a:extLst>
              <a:ext uri="{FF2B5EF4-FFF2-40B4-BE49-F238E27FC236}">
                <a16:creationId xmlns:a16="http://schemas.microsoft.com/office/drawing/2014/main" id="{EAD476AD-1020-BAD3-DCBE-C365A8237F49}"/>
              </a:ext>
            </a:extLst>
          </p:cNvPr>
          <p:cNvPicPr>
            <a:picLocks noChangeAspect="1"/>
          </p:cNvPicPr>
          <p:nvPr/>
        </p:nvPicPr>
        <p:blipFill>
          <a:blip r:embed="rId5"/>
          <a:stretch>
            <a:fillRect/>
          </a:stretch>
        </p:blipFill>
        <p:spPr>
          <a:xfrm>
            <a:off x="1178009" y="2303055"/>
            <a:ext cx="1068684" cy="1068684"/>
          </a:xfrm>
          <a:prstGeom prst="rect">
            <a:avLst/>
          </a:prstGeom>
        </p:spPr>
      </p:pic>
      <p:pic>
        <p:nvPicPr>
          <p:cNvPr id="5" name="Picture 4">
            <a:extLst>
              <a:ext uri="{FF2B5EF4-FFF2-40B4-BE49-F238E27FC236}">
                <a16:creationId xmlns:a16="http://schemas.microsoft.com/office/drawing/2014/main" id="{6BC450EC-5BC1-A0FB-EE24-346D084B497B}"/>
              </a:ext>
            </a:extLst>
          </p:cNvPr>
          <p:cNvPicPr>
            <a:picLocks noChangeAspect="1"/>
          </p:cNvPicPr>
          <p:nvPr/>
        </p:nvPicPr>
        <p:blipFill>
          <a:blip r:embed="rId6"/>
          <a:stretch>
            <a:fillRect/>
          </a:stretch>
        </p:blipFill>
        <p:spPr>
          <a:xfrm>
            <a:off x="6255334" y="2351376"/>
            <a:ext cx="2183130" cy="488153"/>
          </a:xfrm>
          <a:prstGeom prst="rect">
            <a:avLst/>
          </a:prstGeom>
        </p:spPr>
      </p:pic>
      <p:pic>
        <p:nvPicPr>
          <p:cNvPr id="6" name="Picture 5">
            <a:extLst>
              <a:ext uri="{FF2B5EF4-FFF2-40B4-BE49-F238E27FC236}">
                <a16:creationId xmlns:a16="http://schemas.microsoft.com/office/drawing/2014/main" id="{DA147459-2BDD-4E22-1CE6-3ADA699951AA}"/>
              </a:ext>
            </a:extLst>
          </p:cNvPr>
          <p:cNvPicPr>
            <a:picLocks noChangeAspect="1"/>
          </p:cNvPicPr>
          <p:nvPr/>
        </p:nvPicPr>
        <p:blipFill>
          <a:blip r:embed="rId7"/>
          <a:stretch>
            <a:fillRect/>
          </a:stretch>
        </p:blipFill>
        <p:spPr>
          <a:xfrm>
            <a:off x="4037658" y="3466944"/>
            <a:ext cx="1068684" cy="1064921"/>
          </a:xfrm>
          <a:prstGeom prst="rect">
            <a:avLst/>
          </a:prstGeom>
        </p:spPr>
      </p:pic>
      <p:pic>
        <p:nvPicPr>
          <p:cNvPr id="9" name="Picture 8">
            <a:extLst>
              <a:ext uri="{FF2B5EF4-FFF2-40B4-BE49-F238E27FC236}">
                <a16:creationId xmlns:a16="http://schemas.microsoft.com/office/drawing/2014/main" id="{84CD6C7B-B755-4986-CE72-B6991FBBE8AD}"/>
              </a:ext>
            </a:extLst>
          </p:cNvPr>
          <p:cNvPicPr>
            <a:picLocks noChangeAspect="1"/>
          </p:cNvPicPr>
          <p:nvPr/>
        </p:nvPicPr>
        <p:blipFill>
          <a:blip r:embed="rId8"/>
          <a:stretch>
            <a:fillRect/>
          </a:stretch>
        </p:blipFill>
        <p:spPr>
          <a:xfrm>
            <a:off x="1102741" y="3542216"/>
            <a:ext cx="1219221" cy="1508937"/>
          </a:xfrm>
          <a:prstGeom prst="rect">
            <a:avLst/>
          </a:prstGeom>
        </p:spPr>
      </p:pic>
      <p:sp>
        <p:nvSpPr>
          <p:cNvPr id="10" name="Title 1">
            <a:extLst>
              <a:ext uri="{FF2B5EF4-FFF2-40B4-BE49-F238E27FC236}">
                <a16:creationId xmlns:a16="http://schemas.microsoft.com/office/drawing/2014/main" id="{D388E434-4786-F060-61B2-A003B780AD9B}"/>
              </a:ext>
            </a:extLst>
          </p:cNvPr>
          <p:cNvSpPr>
            <a:spLocks noGrp="1"/>
          </p:cNvSpPr>
          <p:nvPr>
            <p:ph type="title"/>
          </p:nvPr>
        </p:nvSpPr>
        <p:spPr>
          <a:xfrm>
            <a:off x="0" y="0"/>
            <a:ext cx="7315200" cy="762000"/>
          </a:xfrm>
          <a:noFill/>
          <a:ln>
            <a:noFill/>
          </a:ln>
        </p:spPr>
        <p:txBody>
          <a:bodyPr spcFirstLastPara="1" wrap="square" lIns="91425" tIns="45700" rIns="91425" bIns="4570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Embodied Impact</a:t>
            </a:r>
            <a:endParaRPr sz="2400"/>
          </a:p>
        </p:txBody>
      </p:sp>
      <p:sp>
        <p:nvSpPr>
          <p:cNvPr id="11" name="Title 1">
            <a:extLst>
              <a:ext uri="{FF2B5EF4-FFF2-40B4-BE49-F238E27FC236}">
                <a16:creationId xmlns:a16="http://schemas.microsoft.com/office/drawing/2014/main" id="{75042D94-E6DE-1494-89FC-0795AC87B330}"/>
              </a:ext>
            </a:extLst>
          </p:cNvPr>
          <p:cNvSpPr txBox="1">
            <a:spLocks/>
          </p:cNvSpPr>
          <p:nvPr/>
        </p:nvSpPr>
        <p:spPr>
          <a:xfrm>
            <a:off x="528648" y="1074817"/>
            <a:ext cx="8086704"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3000">
                <a:solidFill>
                  <a:schemeClr val="tx1"/>
                </a:solidFill>
                <a:latin typeface="Lato" panose="020F0502020204030203" pitchFamily="34" charset="0"/>
                <a:ea typeface="Lato" panose="020F0502020204030203" pitchFamily="34" charset="0"/>
                <a:cs typeface="Lato" panose="020F0502020204030203" pitchFamily="34" charset="0"/>
              </a:rPr>
              <a:t>Third-Party Material Certifications</a:t>
            </a:r>
            <a:endParaRPr lang="en-US" sz="3000">
              <a:solidFill>
                <a:schemeClr val="tx1"/>
              </a:solidFill>
            </a:endParaRPr>
          </a:p>
        </p:txBody>
      </p:sp>
      <p:pic>
        <p:nvPicPr>
          <p:cNvPr id="12" name="Picture 11">
            <a:extLst>
              <a:ext uri="{FF2B5EF4-FFF2-40B4-BE49-F238E27FC236}">
                <a16:creationId xmlns:a16="http://schemas.microsoft.com/office/drawing/2014/main" id="{368F6C9E-F0F6-83F2-52B3-48DDBEA96B58}"/>
              </a:ext>
            </a:extLst>
          </p:cNvPr>
          <p:cNvPicPr>
            <a:picLocks noChangeAspect="1"/>
          </p:cNvPicPr>
          <p:nvPr/>
        </p:nvPicPr>
        <p:blipFill>
          <a:blip r:embed="rId9"/>
          <a:stretch>
            <a:fillRect/>
          </a:stretch>
        </p:blipFill>
        <p:spPr>
          <a:xfrm>
            <a:off x="7081071" y="5164569"/>
            <a:ext cx="1068684" cy="1068684"/>
          </a:xfrm>
          <a:prstGeom prst="rect">
            <a:avLst/>
          </a:prstGeom>
        </p:spPr>
      </p:pic>
      <p:pic>
        <p:nvPicPr>
          <p:cNvPr id="13" name="Picture 12">
            <a:extLst>
              <a:ext uri="{FF2B5EF4-FFF2-40B4-BE49-F238E27FC236}">
                <a16:creationId xmlns:a16="http://schemas.microsoft.com/office/drawing/2014/main" id="{4D2F7A89-F95F-7F69-974D-43480D53B4E3}"/>
              </a:ext>
            </a:extLst>
          </p:cNvPr>
          <p:cNvPicPr>
            <a:picLocks noChangeAspect="1"/>
          </p:cNvPicPr>
          <p:nvPr/>
        </p:nvPicPr>
        <p:blipFill>
          <a:blip r:embed="rId10"/>
          <a:stretch>
            <a:fillRect/>
          </a:stretch>
        </p:blipFill>
        <p:spPr>
          <a:xfrm>
            <a:off x="3891883" y="5122100"/>
            <a:ext cx="1360234" cy="1169801"/>
          </a:xfrm>
          <a:prstGeom prst="rect">
            <a:avLst/>
          </a:prstGeom>
        </p:spPr>
      </p:pic>
      <p:pic>
        <p:nvPicPr>
          <p:cNvPr id="14" name="Picture 13">
            <a:extLst>
              <a:ext uri="{FF2B5EF4-FFF2-40B4-BE49-F238E27FC236}">
                <a16:creationId xmlns:a16="http://schemas.microsoft.com/office/drawing/2014/main" id="{B887D1D8-37E5-D8E7-4C04-96032A044E31}"/>
              </a:ext>
            </a:extLst>
          </p:cNvPr>
          <p:cNvPicPr>
            <a:picLocks noChangeAspect="1"/>
          </p:cNvPicPr>
          <p:nvPr/>
        </p:nvPicPr>
        <p:blipFill>
          <a:blip r:embed="rId11"/>
          <a:srcRect t="19700" b="22032"/>
          <a:stretch/>
        </p:blipFill>
        <p:spPr>
          <a:xfrm>
            <a:off x="3478568" y="1937602"/>
            <a:ext cx="2186866" cy="1274239"/>
          </a:xfrm>
          <a:prstGeom prst="rect">
            <a:avLst/>
          </a:prstGeom>
        </p:spPr>
      </p:pic>
      <p:pic>
        <p:nvPicPr>
          <p:cNvPr id="15" name="Picture 14">
            <a:extLst>
              <a:ext uri="{FF2B5EF4-FFF2-40B4-BE49-F238E27FC236}">
                <a16:creationId xmlns:a16="http://schemas.microsoft.com/office/drawing/2014/main" id="{263640E1-CCF3-3C2D-6F2C-43EBD5D9275B}"/>
              </a:ext>
            </a:extLst>
          </p:cNvPr>
          <p:cNvPicPr>
            <a:picLocks noChangeAspect="1"/>
          </p:cNvPicPr>
          <p:nvPr/>
        </p:nvPicPr>
        <p:blipFill>
          <a:blip r:embed="rId12"/>
          <a:srcRect l="11026" t="6190" r="12564" b="15715"/>
          <a:stretch/>
        </p:blipFill>
        <p:spPr>
          <a:xfrm>
            <a:off x="2595497" y="4380041"/>
            <a:ext cx="1003842" cy="1104900"/>
          </a:xfrm>
          <a:prstGeom prst="rect">
            <a:avLst/>
          </a:prstGeom>
        </p:spPr>
      </p:pic>
      <p:pic>
        <p:nvPicPr>
          <p:cNvPr id="16" name="Picture 15">
            <a:extLst>
              <a:ext uri="{FF2B5EF4-FFF2-40B4-BE49-F238E27FC236}">
                <a16:creationId xmlns:a16="http://schemas.microsoft.com/office/drawing/2014/main" id="{275DC28F-5240-12BE-9251-385556FDD8A9}"/>
              </a:ext>
            </a:extLst>
          </p:cNvPr>
          <p:cNvPicPr>
            <a:picLocks noChangeAspect="1"/>
          </p:cNvPicPr>
          <p:nvPr/>
        </p:nvPicPr>
        <p:blipFill>
          <a:blip r:embed="rId13"/>
          <a:srcRect t="5556" b="8163"/>
          <a:stretch/>
        </p:blipFill>
        <p:spPr>
          <a:xfrm>
            <a:off x="5658176" y="4441232"/>
            <a:ext cx="1003842" cy="982518"/>
          </a:xfrm>
          <a:prstGeom prst="rect">
            <a:avLst/>
          </a:prstGeom>
        </p:spPr>
      </p:pic>
      <p:pic>
        <p:nvPicPr>
          <p:cNvPr id="17" name="Picture 16">
            <a:extLst>
              <a:ext uri="{FF2B5EF4-FFF2-40B4-BE49-F238E27FC236}">
                <a16:creationId xmlns:a16="http://schemas.microsoft.com/office/drawing/2014/main" id="{9D99DA12-1B87-EB2D-7476-A81C3D88F6D1}"/>
              </a:ext>
            </a:extLst>
          </p:cNvPr>
          <p:cNvPicPr>
            <a:picLocks noChangeAspect="1"/>
          </p:cNvPicPr>
          <p:nvPr/>
        </p:nvPicPr>
        <p:blipFill>
          <a:blip r:embed="rId14"/>
          <a:stretch>
            <a:fillRect/>
          </a:stretch>
        </p:blipFill>
        <p:spPr>
          <a:xfrm>
            <a:off x="5622840" y="3198744"/>
            <a:ext cx="1039178" cy="1019416"/>
          </a:xfrm>
          <a:prstGeom prst="rect">
            <a:avLst/>
          </a:prstGeom>
        </p:spPr>
      </p:pic>
      <p:pic>
        <p:nvPicPr>
          <p:cNvPr id="18" name="Picture 17">
            <a:extLst>
              <a:ext uri="{FF2B5EF4-FFF2-40B4-BE49-F238E27FC236}">
                <a16:creationId xmlns:a16="http://schemas.microsoft.com/office/drawing/2014/main" id="{58A1FCA6-C1ED-4002-2DF8-9BADE4072E99}"/>
              </a:ext>
            </a:extLst>
          </p:cNvPr>
          <p:cNvPicPr>
            <a:picLocks noChangeAspect="1"/>
          </p:cNvPicPr>
          <p:nvPr/>
        </p:nvPicPr>
        <p:blipFill>
          <a:blip r:embed="rId15"/>
          <a:stretch>
            <a:fillRect/>
          </a:stretch>
        </p:blipFill>
        <p:spPr>
          <a:xfrm>
            <a:off x="2595497" y="3355538"/>
            <a:ext cx="1003842" cy="705827"/>
          </a:xfrm>
          <a:prstGeom prst="rect">
            <a:avLst/>
          </a:prstGeom>
        </p:spPr>
      </p:pic>
    </p:spTree>
    <p:extLst>
      <p:ext uri="{BB962C8B-B14F-4D97-AF65-F5344CB8AC3E}">
        <p14:creationId xmlns:p14="http://schemas.microsoft.com/office/powerpoint/2010/main" val="478942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9057-6F20-66CC-C263-D707D6E6B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4FDBC-5D04-1FF7-1376-BF9F033226AE}"/>
              </a:ext>
            </a:extLst>
          </p:cNvPr>
          <p:cNvSpPr>
            <a:spLocks noGrp="1"/>
          </p:cNvSpPr>
          <p:nvPr>
            <p:ph type="title"/>
          </p:nvPr>
        </p:nvSpPr>
        <p:spPr>
          <a:noFill/>
          <a:ln>
            <a:noFill/>
          </a:ln>
        </p:spPr>
        <p:txBody>
          <a:bodyPr spcFirstLastPara="1" wrap="square" lIns="91425" tIns="45700" rIns="91425" bIns="4570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Embodied Impact</a:t>
            </a:r>
            <a:endParaRPr sz="2400">
              <a:latin typeface="Lato" panose="020F0502020204030203" pitchFamily="34" charset="0"/>
              <a:ea typeface="Lato" panose="020F0502020204030203" pitchFamily="34" charset="0"/>
              <a:cs typeface="Lato" panose="020F0502020204030203" pitchFamily="34" charset="0"/>
            </a:endParaRPr>
          </a:p>
        </p:txBody>
      </p:sp>
      <p:sp>
        <p:nvSpPr>
          <p:cNvPr id="5" name="Text Placeholder 4">
            <a:extLst>
              <a:ext uri="{FF2B5EF4-FFF2-40B4-BE49-F238E27FC236}">
                <a16:creationId xmlns:a16="http://schemas.microsoft.com/office/drawing/2014/main" id="{441B3926-0F5C-C70F-CA52-E1A1AC2D71EC}"/>
              </a:ext>
            </a:extLst>
          </p:cNvPr>
          <p:cNvSpPr>
            <a:spLocks noGrp="1"/>
          </p:cNvSpPr>
          <p:nvPr>
            <p:ph type="body" idx="1"/>
          </p:nvPr>
        </p:nvSpPr>
        <p:spPr>
          <a:xfrm>
            <a:off x="352167" y="637636"/>
            <a:ext cx="8439665" cy="609600"/>
          </a:xfrm>
          <a:ln>
            <a:noFill/>
          </a:ln>
        </p:spPr>
        <p:txBody>
          <a:bodyPr/>
          <a:lstStyle/>
          <a:p>
            <a:pPr marL="50800" indent="0" algn="ctr">
              <a:buNone/>
            </a:pPr>
            <a:r>
              <a:rPr lang="en-US" b="1">
                <a:latin typeface="Lato" panose="020F0502020204030203" pitchFamily="34" charset="0"/>
                <a:ea typeface="Lato" panose="020F0502020204030203" pitchFamily="34" charset="0"/>
                <a:cs typeface="Lato" panose="020F0502020204030203" pitchFamily="34" charset="0"/>
              </a:rPr>
              <a:t>Living Future Red List</a:t>
            </a:r>
          </a:p>
        </p:txBody>
      </p:sp>
      <p:graphicFrame>
        <p:nvGraphicFramePr>
          <p:cNvPr id="4" name="Table 3">
            <a:extLst>
              <a:ext uri="{FF2B5EF4-FFF2-40B4-BE49-F238E27FC236}">
                <a16:creationId xmlns:a16="http://schemas.microsoft.com/office/drawing/2014/main" id="{B89B3F94-B379-D377-F844-76C29A07E12E}"/>
              </a:ext>
            </a:extLst>
          </p:cNvPr>
          <p:cNvGraphicFramePr>
            <a:graphicFrameLocks noGrp="1"/>
          </p:cNvGraphicFramePr>
          <p:nvPr>
            <p:extLst>
              <p:ext uri="{D42A27DB-BD31-4B8C-83A1-F6EECF244321}">
                <p14:modId xmlns:p14="http://schemas.microsoft.com/office/powerpoint/2010/main" val="3779183785"/>
              </p:ext>
            </p:extLst>
          </p:nvPr>
        </p:nvGraphicFramePr>
        <p:xfrm>
          <a:off x="457200" y="1275320"/>
          <a:ext cx="8229600" cy="45415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pPr>
                        <a:defRPr sz="1200" b="1"/>
                      </a:pPr>
                      <a:r>
                        <a:rPr>
                          <a:latin typeface="Lato" panose="020F0502020204030203" pitchFamily="34" charset="0"/>
                          <a:ea typeface="Lato" panose="020F0502020204030203" pitchFamily="34" charset="0"/>
                          <a:cs typeface="Lato" panose="020F0502020204030203" pitchFamily="34" charset="0"/>
                        </a:rPr>
                        <a:t>Chemical</a:t>
                      </a:r>
                    </a:p>
                  </a:txBody>
                  <a:tcPr/>
                </a:tc>
                <a:tc>
                  <a:txBody>
                    <a:bodyPr/>
                    <a:lstStyle/>
                    <a:p>
                      <a:pPr>
                        <a:defRPr sz="1200" b="1"/>
                      </a:pPr>
                      <a:r>
                        <a:rPr>
                          <a:latin typeface="Lato" panose="020F0502020204030203" pitchFamily="34" charset="0"/>
                          <a:ea typeface="Lato" panose="020F0502020204030203" pitchFamily="34" charset="0"/>
                          <a:cs typeface="Lato" panose="020F0502020204030203" pitchFamily="34" charset="0"/>
                        </a:rPr>
                        <a:t>Where It’s Found</a:t>
                      </a:r>
                    </a:p>
                  </a:txBody>
                  <a:tcPr/>
                </a:tc>
                <a:tc>
                  <a:txBody>
                    <a:bodyPr/>
                    <a:lstStyle/>
                    <a:p>
                      <a:pPr>
                        <a:defRPr sz="1200" b="1"/>
                      </a:pPr>
                      <a:r>
                        <a:rPr>
                          <a:latin typeface="Lato" panose="020F0502020204030203" pitchFamily="34" charset="0"/>
                          <a:ea typeface="Lato" panose="020F0502020204030203" pitchFamily="34" charset="0"/>
                          <a:cs typeface="Lato" panose="020F0502020204030203" pitchFamily="34" charset="0"/>
                        </a:rPr>
                        <a:t>Environmental Impacts</a:t>
                      </a:r>
                    </a:p>
                  </a:txBody>
                  <a:tcPr/>
                </a:tc>
                <a:tc>
                  <a:txBody>
                    <a:bodyPr/>
                    <a:lstStyle/>
                    <a:p>
                      <a:pPr>
                        <a:defRPr sz="1200" b="1"/>
                      </a:pPr>
                      <a:r>
                        <a:rPr>
                          <a:latin typeface="Lato" panose="020F0502020204030203" pitchFamily="34" charset="0"/>
                          <a:ea typeface="Lato" panose="020F0502020204030203" pitchFamily="34" charset="0"/>
                          <a:cs typeface="Lato" panose="020F0502020204030203" pitchFamily="34" charset="0"/>
                        </a:rPr>
                        <a:t>Human Health Impacts</a:t>
                      </a:r>
                    </a:p>
                  </a:txBody>
                  <a:tcPr/>
                </a:tc>
                <a:extLst>
                  <a:ext uri="{0D108BD9-81ED-4DB2-BD59-A6C34878D82A}">
                    <a16:rowId xmlns:a16="http://schemas.microsoft.com/office/drawing/2014/main" val="10000"/>
                  </a:ext>
                </a:extLst>
              </a:tr>
              <a:tr h="0">
                <a:tc>
                  <a:txBody>
                    <a:bodyPr/>
                    <a:lstStyle/>
                    <a:p>
                      <a:r>
                        <a:rPr b="1">
                          <a:latin typeface="Lato" panose="020F0502020204030203" pitchFamily="34" charset="0"/>
                          <a:ea typeface="Lato" panose="020F0502020204030203" pitchFamily="34" charset="0"/>
                          <a:cs typeface="Lato" panose="020F0502020204030203" pitchFamily="34" charset="0"/>
                        </a:rPr>
                        <a:t>Flame Retardants (e.g., PBDEs)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Insulation, upholstery, electronics casings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Persistent organic pollutants; accumulate in wildlife</a:t>
                      </a: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Thyroid disruption, neurodevelopmental harm, carcinogen</a:t>
                      </a:r>
                    </a:p>
                  </a:txBody>
                  <a:tcPr/>
                </a:tc>
                <a:extLst>
                  <a:ext uri="{0D108BD9-81ED-4DB2-BD59-A6C34878D82A}">
                    <a16:rowId xmlns:a16="http://schemas.microsoft.com/office/drawing/2014/main" val="3312155681"/>
                  </a:ext>
                </a:extLst>
              </a:tr>
              <a:tr h="0">
                <a:tc>
                  <a:txBody>
                    <a:bodyPr/>
                    <a:lstStyle/>
                    <a:p>
                      <a:r>
                        <a:rPr b="1">
                          <a:latin typeface="Lato" panose="020F0502020204030203" pitchFamily="34" charset="0"/>
                          <a:ea typeface="Lato" panose="020F0502020204030203" pitchFamily="34" charset="0"/>
                          <a:cs typeface="Lato" panose="020F0502020204030203" pitchFamily="34" charset="0"/>
                        </a:rPr>
                        <a:t>Formaldehyde</a:t>
                      </a:r>
                    </a:p>
                  </a:txBody>
                  <a:tcPr/>
                </a:tc>
                <a:tc>
                  <a:txBody>
                    <a:bodyPr/>
                    <a:lstStyle/>
                    <a:p>
                      <a:r>
                        <a:rPr>
                          <a:latin typeface="Lato" panose="020F0502020204030203" pitchFamily="34" charset="0"/>
                          <a:ea typeface="Lato" panose="020F0502020204030203" pitchFamily="34" charset="0"/>
                          <a:cs typeface="Lato" panose="020F0502020204030203" pitchFamily="34" charset="0"/>
                        </a:rPr>
                        <a:t>Composite wood, insulation, adhesives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Air pollutant, contributes to smog</a:t>
                      </a: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Respiratory irritant</a:t>
                      </a:r>
                    </a:p>
                  </a:txBody>
                  <a:tcPr/>
                </a:tc>
                <a:extLst>
                  <a:ext uri="{0D108BD9-81ED-4DB2-BD59-A6C34878D82A}">
                    <a16:rowId xmlns:a16="http://schemas.microsoft.com/office/drawing/2014/main" val="10002"/>
                  </a:ext>
                </a:extLst>
              </a:tr>
              <a:tr h="0">
                <a:tc>
                  <a:txBody>
                    <a:bodyPr/>
                    <a:lstStyle/>
                    <a:p>
                      <a:r>
                        <a:rPr b="1">
                          <a:latin typeface="Lato" panose="020F0502020204030203" pitchFamily="34" charset="0"/>
                          <a:ea typeface="Lato" panose="020F0502020204030203" pitchFamily="34" charset="0"/>
                          <a:cs typeface="Lato" panose="020F0502020204030203" pitchFamily="34" charset="0"/>
                        </a:rPr>
                        <a:t>Isocyanates (e.g., MDI, TDI)</a:t>
                      </a:r>
                    </a:p>
                  </a:txBody>
                  <a:tcPr/>
                </a:tc>
                <a:tc>
                  <a:txBody>
                    <a:bodyPr/>
                    <a:lstStyle/>
                    <a:p>
                      <a:r>
                        <a:rPr>
                          <a:latin typeface="Lato" panose="020F0502020204030203" pitchFamily="34" charset="0"/>
                          <a:ea typeface="Lato" panose="020F0502020204030203" pitchFamily="34" charset="0"/>
                          <a:cs typeface="Lato" panose="020F0502020204030203" pitchFamily="34" charset="0"/>
                        </a:rPr>
                        <a:t>Spray foam insulation, paints, sealants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Contribute to smog, hazardous waste</a:t>
                      </a: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Respiratory </a:t>
                      </a:r>
                      <a:r>
                        <a:rPr lang="en-US">
                          <a:solidFill>
                            <a:srgbClr val="FF0000"/>
                          </a:solidFill>
                          <a:latin typeface="Lato" panose="020F0502020204030203" pitchFamily="34" charset="0"/>
                          <a:ea typeface="Lato" panose="020F0502020204030203" pitchFamily="34" charset="0"/>
                          <a:cs typeface="Lato" panose="020F0502020204030203" pitchFamily="34" charset="0"/>
                        </a:rPr>
                        <a:t>irritant</a:t>
                      </a:r>
                      <a:r>
                        <a:rPr>
                          <a:solidFill>
                            <a:srgbClr val="FF0000"/>
                          </a:solidFill>
                          <a:latin typeface="Lato" panose="020F0502020204030203" pitchFamily="34" charset="0"/>
                          <a:ea typeface="Lato" panose="020F0502020204030203" pitchFamily="34" charset="0"/>
                          <a:cs typeface="Lato" panose="020F0502020204030203" pitchFamily="34" charset="0"/>
                        </a:rPr>
                        <a:t>, skin and eye irritation</a:t>
                      </a:r>
                    </a:p>
                  </a:txBody>
                  <a:tcPr/>
                </a:tc>
                <a:extLst>
                  <a:ext uri="{0D108BD9-81ED-4DB2-BD59-A6C34878D82A}">
                    <a16:rowId xmlns:a16="http://schemas.microsoft.com/office/drawing/2014/main" val="3672024453"/>
                  </a:ext>
                </a:extLst>
              </a:tr>
              <a:tr h="0">
                <a:tc>
                  <a:txBody>
                    <a:bodyPr/>
                    <a:lstStyle/>
                    <a:p>
                      <a:endParaRPr lang="en-US" b="1">
                        <a:latin typeface="Lato" panose="020F0502020204030203" pitchFamily="34" charset="0"/>
                        <a:ea typeface="Lato" panose="020F0502020204030203" pitchFamily="34" charset="0"/>
                        <a:cs typeface="Lato" panose="020F0502020204030203" pitchFamily="34" charset="0"/>
                      </a:endParaRPr>
                    </a:p>
                    <a:p>
                      <a:r>
                        <a:rPr b="1">
                          <a:latin typeface="Lato" panose="020F0502020204030203" pitchFamily="34" charset="0"/>
                          <a:ea typeface="Lato" panose="020F0502020204030203" pitchFamily="34" charset="0"/>
                          <a:cs typeface="Lato" panose="020F0502020204030203" pitchFamily="34" charset="0"/>
                        </a:rPr>
                        <a:t>PFAS</a:t>
                      </a:r>
                    </a:p>
                  </a:txBody>
                  <a:tcPr/>
                </a:tc>
                <a:tc>
                  <a:txBody>
                    <a:bodyPr/>
                    <a:lstStyle/>
                    <a:p>
                      <a:r>
                        <a:rPr lang="en-US">
                          <a:latin typeface="Lato" panose="020F0502020204030203" pitchFamily="34" charset="0"/>
                          <a:ea typeface="Lato" panose="020F0502020204030203" pitchFamily="34" charset="0"/>
                          <a:cs typeface="Lato" panose="020F0502020204030203" pitchFamily="34" charset="0"/>
                        </a:rPr>
                        <a:t>Paints, </a:t>
                      </a:r>
                      <a:r>
                        <a:rPr>
                          <a:latin typeface="Lato" panose="020F0502020204030203" pitchFamily="34" charset="0"/>
                          <a:ea typeface="Lato" panose="020F0502020204030203" pitchFamily="34" charset="0"/>
                          <a:cs typeface="Lato" panose="020F0502020204030203" pitchFamily="34" charset="0"/>
                        </a:rPr>
                        <a:t>Stain-resistant carpets, sealants, coatings, membranes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Extremely persistent ('forever chemicals'), water pollution</a:t>
                      </a: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Hormone disruption, ca</a:t>
                      </a:r>
                      <a:r>
                        <a:rPr lang="en-US">
                          <a:solidFill>
                            <a:srgbClr val="FF0000"/>
                          </a:solidFill>
                          <a:latin typeface="Lato" panose="020F0502020204030203" pitchFamily="34" charset="0"/>
                          <a:ea typeface="Lato" panose="020F0502020204030203" pitchFamily="34" charset="0"/>
                          <a:cs typeface="Lato" panose="020F0502020204030203" pitchFamily="34" charset="0"/>
                        </a:rPr>
                        <a:t>rcinogen</a:t>
                      </a:r>
                      <a:endParaRPr>
                        <a:solidFill>
                          <a:srgbClr val="FF0000"/>
                        </a:solidFill>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326407294"/>
                  </a:ext>
                </a:extLst>
              </a:tr>
              <a:tr h="0">
                <a:tc>
                  <a:txBody>
                    <a:bodyPr/>
                    <a:lstStyle/>
                    <a:p>
                      <a:r>
                        <a:rPr b="1">
                          <a:latin typeface="Lato" panose="020F0502020204030203" pitchFamily="34" charset="0"/>
                          <a:ea typeface="Lato" panose="020F0502020204030203" pitchFamily="34" charset="0"/>
                          <a:cs typeface="Lato" panose="020F0502020204030203" pitchFamily="34" charset="0"/>
                        </a:rPr>
                        <a:t>PVC (Polyvinyl Chloride)</a:t>
                      </a:r>
                    </a:p>
                  </a:txBody>
                  <a:tcPr/>
                </a:tc>
                <a:tc>
                  <a:txBody>
                    <a:bodyPr/>
                    <a:lstStyle/>
                    <a:p>
                      <a:r>
                        <a:rPr>
                          <a:latin typeface="Lato" panose="020F0502020204030203" pitchFamily="34" charset="0"/>
                          <a:ea typeface="Lato" panose="020F0502020204030203" pitchFamily="34" charset="0"/>
                          <a:cs typeface="Lato" panose="020F0502020204030203" pitchFamily="34" charset="0"/>
                        </a:rPr>
                        <a:t>Vinyl flooring, pipes, windows</a:t>
                      </a:r>
                      <a:r>
                        <a:rPr lang="en-US">
                          <a:latin typeface="Lato" panose="020F0502020204030203" pitchFamily="34" charset="0"/>
                          <a:ea typeface="Lato" panose="020F0502020204030203" pitchFamily="34" charset="0"/>
                          <a:cs typeface="Lato" panose="020F0502020204030203" pitchFamily="34" charset="0"/>
                        </a:rPr>
                        <a:t>, others</a:t>
                      </a:r>
                      <a:endParaRPr>
                        <a:latin typeface="Lato" panose="020F0502020204030203" pitchFamily="34" charset="0"/>
                        <a:ea typeface="Lato" panose="020F0502020204030203" pitchFamily="34" charset="0"/>
                        <a:cs typeface="Lato" panose="020F0502020204030203" pitchFamily="34" charset="0"/>
                      </a:endParaRPr>
                    </a:p>
                  </a:txBody>
                  <a:tcPr/>
                </a:tc>
                <a:tc>
                  <a:txBody>
                    <a:bodyPr/>
                    <a:lstStyle/>
                    <a:p>
                      <a:r>
                        <a:rPr>
                          <a:latin typeface="Lato" panose="020F0502020204030203" pitchFamily="34" charset="0"/>
                          <a:ea typeface="Lato" panose="020F0502020204030203" pitchFamily="34" charset="0"/>
                          <a:cs typeface="Lato" panose="020F0502020204030203" pitchFamily="34" charset="0"/>
                        </a:rPr>
                        <a:t>Toxic byproducts during manufacturing</a:t>
                      </a:r>
                    </a:p>
                  </a:txBody>
                  <a:tcPr/>
                </a:tc>
                <a:tc>
                  <a:txBody>
                    <a:bodyPr/>
                    <a:lstStyle/>
                    <a:p>
                      <a:r>
                        <a:rPr lang="en-US">
                          <a:solidFill>
                            <a:srgbClr val="FF0000"/>
                          </a:solidFill>
                          <a:latin typeface="Lato" panose="020F0502020204030203" pitchFamily="34" charset="0"/>
                          <a:ea typeface="Lato" panose="020F0502020204030203" pitchFamily="34" charset="0"/>
                          <a:cs typeface="Lato" panose="020F0502020204030203" pitchFamily="34" charset="0"/>
                        </a:rPr>
                        <a:t>E</a:t>
                      </a:r>
                      <a:r>
                        <a:rPr>
                          <a:solidFill>
                            <a:srgbClr val="FF0000"/>
                          </a:solidFill>
                          <a:latin typeface="Lato" panose="020F0502020204030203" pitchFamily="34" charset="0"/>
                          <a:ea typeface="Lato" panose="020F0502020204030203" pitchFamily="34" charset="0"/>
                          <a:cs typeface="Lato" panose="020F0502020204030203" pitchFamily="34" charset="0"/>
                        </a:rPr>
                        <a:t>ndocrine disruptor</a:t>
                      </a:r>
                    </a:p>
                  </a:txBody>
                  <a:tcPr/>
                </a:tc>
                <a:extLst>
                  <a:ext uri="{0D108BD9-81ED-4DB2-BD59-A6C34878D82A}">
                    <a16:rowId xmlns:a16="http://schemas.microsoft.com/office/drawing/2014/main" val="10003"/>
                  </a:ext>
                </a:extLst>
              </a:tr>
              <a:tr h="0">
                <a:tc>
                  <a:txBody>
                    <a:bodyPr/>
                    <a:lstStyle/>
                    <a:p>
                      <a:r>
                        <a:rPr b="1">
                          <a:latin typeface="Lato" panose="020F0502020204030203" pitchFamily="34" charset="0"/>
                          <a:ea typeface="Lato" panose="020F0502020204030203" pitchFamily="34" charset="0"/>
                          <a:cs typeface="Lato" panose="020F0502020204030203" pitchFamily="34" charset="0"/>
                        </a:rPr>
                        <a:t>Phthalates (e.g., DEHP)</a:t>
                      </a:r>
                    </a:p>
                  </a:txBody>
                  <a:tcPr/>
                </a:tc>
                <a:tc>
                  <a:txBody>
                    <a:bodyPr/>
                    <a:lstStyle/>
                    <a:p>
                      <a:r>
                        <a:rPr>
                          <a:latin typeface="Lato" panose="020F0502020204030203" pitchFamily="34" charset="0"/>
                          <a:ea typeface="Lato" panose="020F0502020204030203" pitchFamily="34" charset="0"/>
                          <a:cs typeface="Lato" panose="020F0502020204030203" pitchFamily="34" charset="0"/>
                        </a:rPr>
                        <a:t>Vinyl products, sealants, adhesives</a:t>
                      </a:r>
                    </a:p>
                  </a:txBody>
                  <a:tcPr/>
                </a:tc>
                <a:tc>
                  <a:txBody>
                    <a:bodyPr/>
                    <a:lstStyle/>
                    <a:p>
                      <a:r>
                        <a:rPr lang="en-US" err="1">
                          <a:latin typeface="Lato" panose="020F0502020204030203" pitchFamily="34" charset="0"/>
                          <a:ea typeface="Lato" panose="020F0502020204030203" pitchFamily="34" charset="0"/>
                          <a:cs typeface="Lato" panose="020F0502020204030203" pitchFamily="34" charset="0"/>
                        </a:rPr>
                        <a:t>B</a:t>
                      </a:r>
                      <a:r>
                        <a:rPr err="1">
                          <a:latin typeface="Lato" panose="020F0502020204030203" pitchFamily="34" charset="0"/>
                          <a:ea typeface="Lato" panose="020F0502020204030203" pitchFamily="34" charset="0"/>
                          <a:cs typeface="Lato" panose="020F0502020204030203" pitchFamily="34" charset="0"/>
                        </a:rPr>
                        <a:t>ioaccumulative</a:t>
                      </a:r>
                      <a:r>
                        <a:rPr lang="en-US">
                          <a:latin typeface="Lato" panose="020F0502020204030203" pitchFamily="34" charset="0"/>
                          <a:ea typeface="Lato" panose="020F0502020204030203" pitchFamily="34" charset="0"/>
                          <a:cs typeface="Lato" panose="020F0502020204030203" pitchFamily="34" charset="0"/>
                        </a:rPr>
                        <a:t> through food chain</a:t>
                      </a:r>
                      <a:endParaRPr>
                        <a:latin typeface="Lato" panose="020F0502020204030203" pitchFamily="34" charset="0"/>
                        <a:ea typeface="Lato" panose="020F0502020204030203" pitchFamily="34" charset="0"/>
                        <a:cs typeface="Lato" panose="020F0502020204030203" pitchFamily="34" charset="0"/>
                      </a:endParaRP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Hormone disruption,  reproductive toxicity</a:t>
                      </a:r>
                    </a:p>
                  </a:txBody>
                  <a:tcPr/>
                </a:tc>
                <a:extLst>
                  <a:ext uri="{0D108BD9-81ED-4DB2-BD59-A6C34878D82A}">
                    <a16:rowId xmlns:a16="http://schemas.microsoft.com/office/drawing/2014/main" val="10004"/>
                  </a:ext>
                </a:extLst>
              </a:tr>
              <a:tr h="0">
                <a:tc>
                  <a:txBody>
                    <a:bodyPr/>
                    <a:lstStyle/>
                    <a:p>
                      <a:endParaRPr lang="en-US" b="1">
                        <a:latin typeface="Lato" panose="020F0502020204030203" pitchFamily="34" charset="0"/>
                        <a:ea typeface="Lato" panose="020F0502020204030203" pitchFamily="34" charset="0"/>
                        <a:cs typeface="Lato" panose="020F0502020204030203" pitchFamily="34" charset="0"/>
                      </a:endParaRPr>
                    </a:p>
                    <a:p>
                      <a:r>
                        <a:rPr b="1">
                          <a:latin typeface="Lato" panose="020F0502020204030203" pitchFamily="34" charset="0"/>
                          <a:ea typeface="Lato" panose="020F0502020204030203" pitchFamily="34" charset="0"/>
                          <a:cs typeface="Lato" panose="020F0502020204030203" pitchFamily="34" charset="0"/>
                        </a:rPr>
                        <a:t>VOCs</a:t>
                      </a:r>
                    </a:p>
                  </a:txBody>
                  <a:tcPr/>
                </a:tc>
                <a:tc>
                  <a:txBody>
                    <a:bodyPr/>
                    <a:lstStyle/>
                    <a:p>
                      <a:r>
                        <a:rPr>
                          <a:latin typeface="Lato" panose="020F0502020204030203" pitchFamily="34" charset="0"/>
                          <a:ea typeface="Lato" panose="020F0502020204030203" pitchFamily="34" charset="0"/>
                          <a:cs typeface="Lato" panose="020F0502020204030203" pitchFamily="34" charset="0"/>
                        </a:rPr>
                        <a:t>Paints, sealants, adhesives, flooring, cabinetry</a:t>
                      </a:r>
                    </a:p>
                  </a:txBody>
                  <a:tcPr/>
                </a:tc>
                <a:tc>
                  <a:txBody>
                    <a:bodyPr/>
                    <a:lstStyle/>
                    <a:p>
                      <a:r>
                        <a:rPr lang="en-US">
                          <a:latin typeface="Lato" panose="020F0502020204030203" pitchFamily="34" charset="0"/>
                          <a:ea typeface="Lato" panose="020F0502020204030203" pitchFamily="34" charset="0"/>
                          <a:cs typeface="Lato" panose="020F0502020204030203" pitchFamily="34" charset="0"/>
                        </a:rPr>
                        <a:t>Contributes to smog </a:t>
                      </a:r>
                      <a:r>
                        <a:rPr>
                          <a:latin typeface="Lato" panose="020F0502020204030203" pitchFamily="34" charset="0"/>
                          <a:ea typeface="Lato" panose="020F0502020204030203" pitchFamily="34" charset="0"/>
                          <a:cs typeface="Lato" panose="020F0502020204030203" pitchFamily="34" charset="0"/>
                        </a:rPr>
                        <a:t>indoor air pollution</a:t>
                      </a:r>
                    </a:p>
                  </a:txBody>
                  <a:tcPr/>
                </a:tc>
                <a:tc>
                  <a:txBody>
                    <a:bodyPr/>
                    <a:lstStyle/>
                    <a:p>
                      <a:r>
                        <a:rPr>
                          <a:solidFill>
                            <a:srgbClr val="FF0000"/>
                          </a:solidFill>
                          <a:latin typeface="Lato" panose="020F0502020204030203" pitchFamily="34" charset="0"/>
                          <a:ea typeface="Lato" panose="020F0502020204030203" pitchFamily="34" charset="0"/>
                          <a:cs typeface="Lato" panose="020F0502020204030203" pitchFamily="34" charset="0"/>
                        </a:rPr>
                        <a:t>Eye/nose/throat irritation, liver/kidney damage, carcinogenic</a:t>
                      </a:r>
                    </a:p>
                  </a:txBody>
                  <a:tcPr/>
                </a:tc>
                <a:extLst>
                  <a:ext uri="{0D108BD9-81ED-4DB2-BD59-A6C34878D82A}">
                    <a16:rowId xmlns:a16="http://schemas.microsoft.com/office/drawing/2014/main" val="1990421828"/>
                  </a:ext>
                </a:extLst>
              </a:tr>
            </a:tbl>
          </a:graphicData>
        </a:graphic>
      </p:graphicFrame>
      <p:sp>
        <p:nvSpPr>
          <p:cNvPr id="6" name="TextBox 5">
            <a:extLst>
              <a:ext uri="{FF2B5EF4-FFF2-40B4-BE49-F238E27FC236}">
                <a16:creationId xmlns:a16="http://schemas.microsoft.com/office/drawing/2014/main" id="{A96DD400-E716-3C0D-C9E8-85F30FB54336}"/>
              </a:ext>
            </a:extLst>
          </p:cNvPr>
          <p:cNvSpPr txBox="1"/>
          <p:nvPr/>
        </p:nvSpPr>
        <p:spPr>
          <a:xfrm>
            <a:off x="4707082" y="6054426"/>
            <a:ext cx="4084750" cy="307777"/>
          </a:xfrm>
          <a:prstGeom prst="rect">
            <a:avLst/>
          </a:prstGeom>
          <a:noFill/>
        </p:spPr>
        <p:txBody>
          <a:bodyPr wrap="square">
            <a:spAutoFit/>
          </a:bodyPr>
          <a:lstStyle/>
          <a:p>
            <a:pPr marL="50800" indent="0" algn="r">
              <a:buNone/>
            </a:pPr>
            <a:r>
              <a:rPr lang="en-US" sz="1400" b="1">
                <a:latin typeface="Lato" panose="020F0502020204030203" pitchFamily="34" charset="0"/>
                <a:ea typeface="Lato" panose="020F0502020204030203" pitchFamily="34" charset="0"/>
                <a:cs typeface="Lato" panose="020F0502020204030203" pitchFamily="34" charset="0"/>
                <a:hlinkClick r:id="rId3"/>
              </a:rPr>
              <a:t>https://living-future.org/red-list/</a:t>
            </a:r>
            <a:endParaRPr lang="en-US" sz="1400" b="1">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571A289F-438C-AD7D-F3AD-EF1B3451B069}"/>
              </a:ext>
            </a:extLst>
          </p:cNvPr>
          <p:cNvSpPr txBox="1"/>
          <p:nvPr/>
        </p:nvSpPr>
        <p:spPr>
          <a:xfrm>
            <a:off x="1069776" y="5893376"/>
            <a:ext cx="4618757" cy="492443"/>
          </a:xfrm>
          <a:prstGeom prst="rect">
            <a:avLst/>
          </a:prstGeom>
          <a:noFill/>
        </p:spPr>
        <p:txBody>
          <a:bodyPr wrap="square" rtlCol="0">
            <a:spAutoFit/>
          </a:bodyPr>
          <a:lstStyle/>
          <a:p>
            <a:r>
              <a:rPr lang="en-US" i="1"/>
              <a:t>The complete </a:t>
            </a:r>
            <a:r>
              <a:rPr lang="en-US" b="1" i="1">
                <a:solidFill>
                  <a:srgbClr val="FF0000"/>
                </a:solidFill>
              </a:rPr>
              <a:t>Red List </a:t>
            </a:r>
            <a:r>
              <a:rPr lang="en-US" i="1"/>
              <a:t>includes </a:t>
            </a:r>
            <a:r>
              <a:rPr lang="en-US" b="1" i="1" u="sng"/>
              <a:t>12,500</a:t>
            </a:r>
            <a:r>
              <a:rPr lang="en-US" i="1"/>
              <a:t> chemicals total</a:t>
            </a:r>
          </a:p>
          <a:p>
            <a:r>
              <a:rPr lang="en-US" sz="1200" i="1"/>
              <a:t>   Including Asbestos, Lead, Mercury, </a:t>
            </a:r>
            <a:r>
              <a:rPr lang="en-US" sz="1200"/>
              <a:t>and others</a:t>
            </a:r>
            <a:endParaRPr lang="en-US" sz="1200" i="1"/>
          </a:p>
        </p:txBody>
      </p:sp>
      <p:pic>
        <p:nvPicPr>
          <p:cNvPr id="3" name="Picture 2">
            <a:extLst>
              <a:ext uri="{FF2B5EF4-FFF2-40B4-BE49-F238E27FC236}">
                <a16:creationId xmlns:a16="http://schemas.microsoft.com/office/drawing/2014/main" id="{ADB358E7-F140-A384-C965-369C92172A2F}"/>
              </a:ext>
            </a:extLst>
          </p:cNvPr>
          <p:cNvPicPr>
            <a:picLocks noChangeAspect="1"/>
          </p:cNvPicPr>
          <p:nvPr/>
        </p:nvPicPr>
        <p:blipFill>
          <a:blip r:embed="rId4"/>
          <a:stretch>
            <a:fillRect/>
          </a:stretch>
        </p:blipFill>
        <p:spPr>
          <a:xfrm>
            <a:off x="0" y="5816904"/>
            <a:ext cx="774700" cy="633594"/>
          </a:xfrm>
          <a:prstGeom prst="rect">
            <a:avLst/>
          </a:prstGeom>
        </p:spPr>
      </p:pic>
    </p:spTree>
    <p:extLst>
      <p:ext uri="{BB962C8B-B14F-4D97-AF65-F5344CB8AC3E}">
        <p14:creationId xmlns:p14="http://schemas.microsoft.com/office/powerpoint/2010/main" val="112865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79BFB13F-7C8D-C785-4498-7B3036ECCC1B}"/>
            </a:ext>
          </a:extLst>
        </p:cNvPr>
        <p:cNvGrpSpPr/>
        <p:nvPr/>
      </p:nvGrpSpPr>
      <p:grpSpPr>
        <a:xfrm>
          <a:off x="0" y="0"/>
          <a:ext cx="0" cy="0"/>
          <a:chOff x="0" y="0"/>
          <a:chExt cx="0" cy="0"/>
        </a:xfrm>
      </p:grpSpPr>
      <p:sp>
        <p:nvSpPr>
          <p:cNvPr id="259" name="Google Shape;259;g329e0a1a8e0_0_34">
            <a:extLst>
              <a:ext uri="{FF2B5EF4-FFF2-40B4-BE49-F238E27FC236}">
                <a16:creationId xmlns:a16="http://schemas.microsoft.com/office/drawing/2014/main" id="{75AF9D67-6A46-1C1F-890F-27848AEC66B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Fire Resilience</a:t>
            </a:r>
            <a:endParaRPr sz="2000">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1C87B0FC-8944-170A-D330-13501EBE214E}"/>
              </a:ext>
            </a:extLst>
          </p:cNvPr>
          <p:cNvSpPr>
            <a:spLocks noGrp="1"/>
          </p:cNvSpPr>
          <p:nvPr>
            <p:ph type="body" idx="1"/>
          </p:nvPr>
        </p:nvSpPr>
        <p:spPr>
          <a:xfrm>
            <a:off x="32368" y="761999"/>
            <a:ext cx="8747926" cy="5854557"/>
          </a:xfrm>
        </p:spPr>
        <p:txBody>
          <a:bodyPr>
            <a:normAutofit fontScale="92500" lnSpcReduction="10000"/>
          </a:bodyPr>
          <a:lstStyle/>
          <a:p>
            <a:pPr marL="139700" indent="0">
              <a:lnSpc>
                <a:spcPct val="115000"/>
              </a:lnSpc>
              <a:spcBef>
                <a:spcPts val="0"/>
              </a:spcBef>
              <a:buClr>
                <a:schemeClr val="dk1"/>
              </a:buClr>
              <a:buSzPts val="1400"/>
              <a:buNone/>
            </a:pPr>
            <a:r>
              <a:rPr lang="en-US" b="1">
                <a:solidFill>
                  <a:schemeClr val="dk1"/>
                </a:solidFill>
                <a:latin typeface="Lato" panose="020F0502020204030203" pitchFamily="34" charset="0"/>
                <a:ea typeface="Lato" panose="020F0502020204030203" pitchFamily="34" charset="0"/>
                <a:cs typeface="Lato" panose="020F0502020204030203" pitchFamily="34" charset="0"/>
              </a:rPr>
              <a:t>USGBC Wildfire Defense Toolkit</a:t>
            </a:r>
          </a:p>
          <a:p>
            <a:pPr marL="139700" indent="0">
              <a:lnSpc>
                <a:spcPct val="115000"/>
              </a:lnSpc>
              <a:spcBef>
                <a:spcPts val="0"/>
              </a:spcBef>
              <a:buClr>
                <a:schemeClr val="dk1"/>
              </a:buClr>
              <a:buSzPts val="1400"/>
              <a:buNone/>
            </a:pPr>
            <a:endParaRPr lang="en-US" sz="1100" b="1">
              <a:latin typeface="Lato" panose="020F0502020204030203" pitchFamily="34" charset="0"/>
              <a:ea typeface="Lato" panose="020F0502020204030203" pitchFamily="34" charset="0"/>
              <a:cs typeface="Lato" panose="020F0502020204030203" pitchFamily="34" charset="0"/>
            </a:endParaRPr>
          </a:p>
          <a:p>
            <a:pPr marL="654050" indent="-514350">
              <a:lnSpc>
                <a:spcPct val="115000"/>
              </a:lnSpc>
              <a:buClr>
                <a:schemeClr val="dk1"/>
              </a:buClr>
              <a:buSzPts val="1400"/>
              <a:buAutoNum type="arabicPeriod"/>
            </a:pPr>
            <a:r>
              <a:rPr lang="en-US" sz="2000">
                <a:latin typeface="Lato" panose="020F0502020204030203" pitchFamily="34" charset="0"/>
                <a:ea typeface="Lato" panose="020F0502020204030203" pitchFamily="34" charset="0"/>
                <a:cs typeface="Lato" panose="020F0502020204030203" pitchFamily="34" charset="0"/>
              </a:rPr>
              <a:t>Defensive Perimeter</a:t>
            </a:r>
          </a:p>
          <a:p>
            <a:pPr marL="654050" indent="-514350">
              <a:lnSpc>
                <a:spcPct val="115000"/>
              </a:lnSpc>
              <a:buClr>
                <a:schemeClr val="dk1"/>
              </a:buClr>
              <a:buSzPts val="1400"/>
              <a:buAutoNum type="arabicPeriod"/>
            </a:pPr>
            <a:r>
              <a:rPr lang="en-US" sz="2000">
                <a:latin typeface="Lato" panose="020F0502020204030203" pitchFamily="34" charset="0"/>
                <a:ea typeface="Lato" panose="020F0502020204030203" pitchFamily="34" charset="0"/>
                <a:cs typeface="Lato" panose="020F0502020204030203" pitchFamily="34" charset="0"/>
              </a:rPr>
              <a:t>Class A Materials</a:t>
            </a:r>
          </a:p>
          <a:p>
            <a:pPr marL="654050" indent="-514350">
              <a:lnSpc>
                <a:spcPct val="115000"/>
              </a:lnSpc>
              <a:buClr>
                <a:schemeClr val="dk1"/>
              </a:buClr>
              <a:buSzPts val="1400"/>
              <a:buAutoNum type="arabicPeriod"/>
            </a:pPr>
            <a:r>
              <a:rPr lang="en-US" sz="2000">
                <a:latin typeface="Lato" panose="020F0502020204030203" pitchFamily="34" charset="0"/>
                <a:ea typeface="Lato" panose="020F0502020204030203" pitchFamily="34" charset="0"/>
                <a:cs typeface="Lato" panose="020F0502020204030203" pitchFamily="34" charset="0"/>
              </a:rPr>
              <a:t>Hot Roof (Non-Vented)</a:t>
            </a:r>
          </a:p>
          <a:p>
            <a:pPr marL="654050" indent="-514350">
              <a:lnSpc>
                <a:spcPct val="115000"/>
              </a:lnSpc>
              <a:buClr>
                <a:schemeClr val="dk1"/>
              </a:buClr>
              <a:buSzPts val="1400"/>
              <a:buAutoNum type="arabicPeriod"/>
            </a:pPr>
            <a:r>
              <a:rPr lang="en-US" sz="2000">
                <a:solidFill>
                  <a:schemeClr val="dk1"/>
                </a:solidFill>
                <a:latin typeface="Lato" panose="020F0502020204030203" pitchFamily="34" charset="0"/>
                <a:ea typeface="Lato" panose="020F0502020204030203" pitchFamily="34" charset="0"/>
                <a:cs typeface="Lato" panose="020F0502020204030203" pitchFamily="34" charset="0"/>
              </a:rPr>
              <a:t>Tem</a:t>
            </a:r>
            <a:r>
              <a:rPr lang="en-US" sz="2000">
                <a:latin typeface="Lato" panose="020F0502020204030203" pitchFamily="34" charset="0"/>
                <a:ea typeface="Lato" panose="020F0502020204030203" pitchFamily="34" charset="0"/>
                <a:cs typeface="Lato" panose="020F0502020204030203" pitchFamily="34" charset="0"/>
              </a:rPr>
              <a:t>pered Triple-pane Windows</a:t>
            </a:r>
          </a:p>
          <a:p>
            <a:pPr marL="654050" indent="-514350">
              <a:lnSpc>
                <a:spcPct val="115000"/>
              </a:lnSpc>
              <a:buClr>
                <a:schemeClr val="dk1"/>
              </a:buClr>
              <a:buSzPts val="1400"/>
              <a:buAutoNum type="arabicPeriod"/>
            </a:pPr>
            <a:r>
              <a:rPr lang="en-US" sz="2000">
                <a:latin typeface="Lato" panose="020F0502020204030203" pitchFamily="34" charset="0"/>
                <a:ea typeface="Lato" panose="020F0502020204030203" pitchFamily="34" charset="0"/>
                <a:cs typeface="Lato" panose="020F0502020204030203" pitchFamily="34" charset="0"/>
              </a:rPr>
              <a:t>Heat Resistant Siding</a:t>
            </a:r>
          </a:p>
          <a:p>
            <a:pPr marL="139700" indent="0">
              <a:lnSpc>
                <a:spcPct val="115000"/>
              </a:lnSpc>
              <a:buClr>
                <a:schemeClr val="dk1"/>
              </a:buClr>
              <a:buSzPts val="1400"/>
              <a:buNone/>
            </a:pPr>
            <a:endParaRPr lang="en-US" sz="2000">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sz="2000">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a:solidFill>
                <a:schemeClr val="dk1"/>
              </a:solidFill>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r>
              <a:rPr lang="en-US" sz="2400" b="1" i="1">
                <a:solidFill>
                  <a:schemeClr val="dk1"/>
                </a:solidFill>
                <a:latin typeface="Lato" panose="020F0502020204030203" pitchFamily="34" charset="0"/>
                <a:ea typeface="Lato" panose="020F0502020204030203" pitchFamily="34" charset="0"/>
                <a:cs typeface="Lato" panose="020F0502020204030203" pitchFamily="34" charset="0"/>
              </a:rPr>
              <a:t>Build back better once</a:t>
            </a:r>
          </a:p>
        </p:txBody>
      </p:sp>
      <p:pic>
        <p:nvPicPr>
          <p:cNvPr id="5" name="Picture 4">
            <a:extLst>
              <a:ext uri="{FF2B5EF4-FFF2-40B4-BE49-F238E27FC236}">
                <a16:creationId xmlns:a16="http://schemas.microsoft.com/office/drawing/2014/main" id="{8F29616B-0B43-C0DB-551E-8102671A04A0}"/>
              </a:ext>
            </a:extLst>
          </p:cNvPr>
          <p:cNvPicPr>
            <a:picLocks noChangeAspect="1"/>
          </p:cNvPicPr>
          <p:nvPr/>
        </p:nvPicPr>
        <p:blipFill>
          <a:blip r:embed="rId3"/>
          <a:stretch>
            <a:fillRect/>
          </a:stretch>
        </p:blipFill>
        <p:spPr>
          <a:xfrm>
            <a:off x="5611580" y="3640136"/>
            <a:ext cx="3022600" cy="1700213"/>
          </a:xfrm>
          <a:prstGeom prst="rect">
            <a:avLst/>
          </a:prstGeom>
        </p:spPr>
      </p:pic>
      <p:sp>
        <p:nvSpPr>
          <p:cNvPr id="6" name="Google Shape;259;g329e0a1a8e0_0_34">
            <a:extLst>
              <a:ext uri="{FF2B5EF4-FFF2-40B4-BE49-F238E27FC236}">
                <a16:creationId xmlns:a16="http://schemas.microsoft.com/office/drawing/2014/main" id="{4D3132A9-EA0A-0557-842C-B8E7A72CF4E8}"/>
              </a:ext>
            </a:extLst>
          </p:cNvPr>
          <p:cNvSpPr txBox="1">
            <a:spLocks/>
          </p:cNvSpPr>
          <p:nvPr/>
        </p:nvSpPr>
        <p:spPr>
          <a:xfrm>
            <a:off x="5300430" y="5170485"/>
            <a:ext cx="36449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1600">
                <a:solidFill>
                  <a:schemeClr val="tx1"/>
                </a:solidFill>
              </a:rPr>
              <a:t>Timber HP: Class A (2-Hr Rated)</a:t>
            </a:r>
            <a:endParaRPr lang="en-US" sz="1400">
              <a:solidFill>
                <a:schemeClr val="tx1"/>
              </a:solidFill>
            </a:endParaRPr>
          </a:p>
        </p:txBody>
      </p:sp>
      <p:pic>
        <p:nvPicPr>
          <p:cNvPr id="7" name="Picture 6">
            <a:extLst>
              <a:ext uri="{FF2B5EF4-FFF2-40B4-BE49-F238E27FC236}">
                <a16:creationId xmlns:a16="http://schemas.microsoft.com/office/drawing/2014/main" id="{60C6A50C-0FF6-DCAC-9C6C-72BCEC26FDF4}"/>
              </a:ext>
            </a:extLst>
          </p:cNvPr>
          <p:cNvPicPr>
            <a:picLocks noChangeAspect="1"/>
          </p:cNvPicPr>
          <p:nvPr/>
        </p:nvPicPr>
        <p:blipFill>
          <a:blip r:embed="rId4"/>
          <a:stretch>
            <a:fillRect/>
          </a:stretch>
        </p:blipFill>
        <p:spPr>
          <a:xfrm>
            <a:off x="964323" y="3706976"/>
            <a:ext cx="4095416" cy="2340238"/>
          </a:xfrm>
          <a:prstGeom prst="rect">
            <a:avLst/>
          </a:prstGeom>
        </p:spPr>
      </p:pic>
      <p:grpSp>
        <p:nvGrpSpPr>
          <p:cNvPr id="9" name="Group 8">
            <a:extLst>
              <a:ext uri="{FF2B5EF4-FFF2-40B4-BE49-F238E27FC236}">
                <a16:creationId xmlns:a16="http://schemas.microsoft.com/office/drawing/2014/main" id="{51389E95-C877-39D7-8CBD-ADA762DD9E76}"/>
              </a:ext>
            </a:extLst>
          </p:cNvPr>
          <p:cNvGrpSpPr/>
          <p:nvPr/>
        </p:nvGrpSpPr>
        <p:grpSpPr>
          <a:xfrm>
            <a:off x="4717465" y="1360139"/>
            <a:ext cx="3056987" cy="2346836"/>
            <a:chOff x="5238326" y="1057837"/>
            <a:chExt cx="3056987" cy="2346836"/>
          </a:xfrm>
        </p:grpSpPr>
        <p:pic>
          <p:nvPicPr>
            <p:cNvPr id="2" name="Picture 1">
              <a:extLst>
                <a:ext uri="{FF2B5EF4-FFF2-40B4-BE49-F238E27FC236}">
                  <a16:creationId xmlns:a16="http://schemas.microsoft.com/office/drawing/2014/main" id="{8EF6D715-071A-5B65-7D57-02C71406E046}"/>
                </a:ext>
              </a:extLst>
            </p:cNvPr>
            <p:cNvPicPr>
              <a:picLocks noChangeAspect="1"/>
            </p:cNvPicPr>
            <p:nvPr/>
          </p:nvPicPr>
          <p:blipFill>
            <a:blip r:embed="rId5"/>
            <a:stretch>
              <a:fillRect/>
            </a:stretch>
          </p:blipFill>
          <p:spPr>
            <a:xfrm>
              <a:off x="5238326" y="1057837"/>
              <a:ext cx="2902802" cy="2143084"/>
            </a:xfrm>
            <a:prstGeom prst="rect">
              <a:avLst/>
            </a:prstGeom>
          </p:spPr>
        </p:pic>
        <p:sp>
          <p:nvSpPr>
            <p:cNvPr id="10" name="Arc 9">
              <a:extLst>
                <a:ext uri="{FF2B5EF4-FFF2-40B4-BE49-F238E27FC236}">
                  <a16:creationId xmlns:a16="http://schemas.microsoft.com/office/drawing/2014/main" id="{1DECC145-06FD-73FA-F7D8-60AD9FA0A060}"/>
                </a:ext>
              </a:extLst>
            </p:cNvPr>
            <p:cNvSpPr/>
            <p:nvPr/>
          </p:nvSpPr>
          <p:spPr>
            <a:xfrm flipH="1">
              <a:off x="7038443" y="2589386"/>
              <a:ext cx="877663" cy="815287"/>
            </a:xfrm>
            <a:prstGeom prst="arc">
              <a:avLst>
                <a:gd name="adj1" fmla="val 16105546"/>
                <a:gd name="adj2" fmla="val 0"/>
              </a:avLst>
            </a:prstGeom>
            <a:ln w="44450">
              <a:solidFill>
                <a:srgbClr val="FFD1D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9DFBD93-2C83-0B64-0ECB-682C1F54D89C}"/>
                </a:ext>
              </a:extLst>
            </p:cNvPr>
            <p:cNvCxnSpPr>
              <a:cxnSpLocks/>
            </p:cNvCxnSpPr>
            <p:nvPr/>
          </p:nvCxnSpPr>
          <p:spPr>
            <a:xfrm flipV="1">
              <a:off x="7483712" y="2589386"/>
              <a:ext cx="211083" cy="133"/>
            </a:xfrm>
            <a:prstGeom prst="straightConnector1">
              <a:avLst/>
            </a:prstGeom>
            <a:ln w="45085">
              <a:solidFill>
                <a:srgbClr val="FFD1D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0D7028E-2ABA-9167-872C-4421257F3AC9}"/>
                </a:ext>
              </a:extLst>
            </p:cNvPr>
            <p:cNvSpPr txBox="1"/>
            <p:nvPr/>
          </p:nvSpPr>
          <p:spPr>
            <a:xfrm>
              <a:off x="7154531" y="2731564"/>
              <a:ext cx="1140782" cy="415498"/>
            </a:xfrm>
            <a:prstGeom prst="rect">
              <a:avLst/>
            </a:prstGeom>
            <a:noFill/>
          </p:spPr>
          <p:txBody>
            <a:bodyPr wrap="square" rtlCol="0">
              <a:spAutoFit/>
            </a:bodyPr>
            <a:lstStyle/>
            <a:p>
              <a:r>
                <a:rPr lang="en-US" sz="700"/>
                <a:t>Hot air and gases are deflected out away from the building</a:t>
              </a:r>
            </a:p>
          </p:txBody>
        </p:sp>
      </p:grpSp>
      <p:pic>
        <p:nvPicPr>
          <p:cNvPr id="3" name="Picture 2">
            <a:extLst>
              <a:ext uri="{FF2B5EF4-FFF2-40B4-BE49-F238E27FC236}">
                <a16:creationId xmlns:a16="http://schemas.microsoft.com/office/drawing/2014/main" id="{DEE1D15D-EFD9-4358-4AA8-51BDBAB77679}"/>
              </a:ext>
            </a:extLst>
          </p:cNvPr>
          <p:cNvPicPr>
            <a:picLocks noChangeAspect="1"/>
          </p:cNvPicPr>
          <p:nvPr/>
        </p:nvPicPr>
        <p:blipFill>
          <a:blip r:embed="rId6"/>
          <a:stretch>
            <a:fillRect/>
          </a:stretch>
        </p:blipFill>
        <p:spPr>
          <a:xfrm>
            <a:off x="7452085" y="1111224"/>
            <a:ext cx="1182095" cy="1157468"/>
          </a:xfrm>
          <a:prstGeom prst="rect">
            <a:avLst/>
          </a:prstGeom>
        </p:spPr>
      </p:pic>
      <p:cxnSp>
        <p:nvCxnSpPr>
          <p:cNvPr id="13" name="Straight Connector 12">
            <a:extLst>
              <a:ext uri="{FF2B5EF4-FFF2-40B4-BE49-F238E27FC236}">
                <a16:creationId xmlns:a16="http://schemas.microsoft.com/office/drawing/2014/main" id="{96C66243-9EC8-CDFA-BE74-DB5FC305C3A1}"/>
              </a:ext>
            </a:extLst>
          </p:cNvPr>
          <p:cNvCxnSpPr>
            <a:cxnSpLocks/>
          </p:cNvCxnSpPr>
          <p:nvPr/>
        </p:nvCxnSpPr>
        <p:spPr>
          <a:xfrm flipH="1">
            <a:off x="1514897" y="6342926"/>
            <a:ext cx="77110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5E53377F-E17E-FFA4-5079-430FAEC729F2}"/>
              </a:ext>
            </a:extLst>
          </p:cNvPr>
          <p:cNvSpPr txBox="1"/>
          <p:nvPr/>
        </p:nvSpPr>
        <p:spPr>
          <a:xfrm>
            <a:off x="5466732" y="5898131"/>
            <a:ext cx="3644900" cy="553998"/>
          </a:xfrm>
          <a:prstGeom prst="rect">
            <a:avLst/>
          </a:prstGeom>
          <a:noFill/>
        </p:spPr>
        <p:txBody>
          <a:bodyPr wrap="square">
            <a:spAutoFit/>
          </a:bodyPr>
          <a:lstStyle/>
          <a:p>
            <a:r>
              <a:rPr lang="en-US" sz="1000" b="1">
                <a:solidFill>
                  <a:schemeClr val="tx1"/>
                </a:solidFill>
                <a:hlinkClick r:id="rId7">
                  <a:extLst>
                    <a:ext uri="{A12FA001-AC4F-418D-AE19-62706E023703}">
                      <ahyp:hlinkClr xmlns:ahyp="http://schemas.microsoft.com/office/drawing/2018/hyperlinkcolor" val="tx"/>
                    </a:ext>
                  </a:extLst>
                </a:hlinkClick>
              </a:rPr>
              <a:t>Reference:</a:t>
            </a:r>
            <a:endParaRPr lang="en-US" sz="1000">
              <a:solidFill>
                <a:srgbClr val="0563C1"/>
              </a:solidFill>
              <a:hlinkClick r:id="rId7">
                <a:extLst>
                  <a:ext uri="{A12FA001-AC4F-418D-AE19-62706E023703}">
                    <ahyp:hlinkClr xmlns:ahyp="http://schemas.microsoft.com/office/drawing/2018/hyperlinkcolor" val="tx"/>
                  </a:ext>
                </a:extLst>
              </a:hlinkClick>
            </a:endParaRPr>
          </a:p>
          <a:p>
            <a:r>
              <a:rPr lang="en-US" sz="1000">
                <a:solidFill>
                  <a:srgbClr val="0563C1"/>
                </a:solidFill>
                <a:hlinkClick r:id="rId7">
                  <a:extLst>
                    <a:ext uri="{A12FA001-AC4F-418D-AE19-62706E023703}">
                      <ahyp:hlinkClr xmlns:ahyp="http://schemas.microsoft.com/office/drawing/2018/hyperlinkcolor" val="tx"/>
                    </a:ext>
                  </a:extLst>
                </a:hlinkClick>
              </a:rPr>
              <a:t>https://usgbc-ca.org/wp-content/uploads/2025/04/USGBC-CA-Wildfire-Defense-Toolkit_2025-compressed.pdf</a:t>
            </a:r>
            <a:endParaRPr lang="en-US" sz="1000"/>
          </a:p>
        </p:txBody>
      </p:sp>
    </p:spTree>
    <p:extLst>
      <p:ext uri="{BB962C8B-B14F-4D97-AF65-F5344CB8AC3E}">
        <p14:creationId xmlns:p14="http://schemas.microsoft.com/office/powerpoint/2010/main" val="1275925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7CE0-E42B-D6E3-8BD3-139EFBBFA23D}"/>
              </a:ext>
            </a:extLst>
          </p:cNvPr>
          <p:cNvSpPr>
            <a:spLocks noGrp="1"/>
          </p:cNvSpPr>
          <p:nvPr>
            <p:ph type="title"/>
          </p:nvPr>
        </p:nvSpPr>
        <p:spPr/>
        <p:txBody>
          <a:bodyPr>
            <a:normAutofit/>
          </a:bodyPr>
          <a:lstStyle/>
          <a:p>
            <a:r>
              <a:rPr lang="en-US" sz="2400"/>
              <a:t>Rise</a:t>
            </a:r>
          </a:p>
        </p:txBody>
      </p:sp>
    </p:spTree>
    <p:extLst>
      <p:ext uri="{BB962C8B-B14F-4D97-AF65-F5344CB8AC3E}">
        <p14:creationId xmlns:p14="http://schemas.microsoft.com/office/powerpoint/2010/main" val="1248413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5A028-7F85-968A-DF36-C0B20523E48B}"/>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05C75D57-50C9-263E-7362-F48CDE652468}"/>
              </a:ext>
            </a:extLst>
          </p:cNvPr>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a:t>
            </a:r>
            <a:r>
              <a:rPr lang="en-US" sz="2400" err="1">
                <a:latin typeface="Lato" panose="020F0502020204030203" pitchFamily="34" charset="0"/>
                <a:ea typeface="Lato" panose="020F0502020204030203" pitchFamily="34" charset="0"/>
                <a:cs typeface="Lato" panose="020F0502020204030203" pitchFamily="34" charset="0"/>
              </a:rPr>
              <a:t>CALGreen</a:t>
            </a:r>
            <a:r>
              <a:rPr lang="en-US" sz="2400">
                <a:latin typeface="Lato" panose="020F0502020204030203" pitchFamily="34" charset="0"/>
                <a:ea typeface="Lato" panose="020F0502020204030203" pitchFamily="34" charset="0"/>
                <a:cs typeface="Lato" panose="020F0502020204030203" pitchFamily="34" charset="0"/>
              </a:rPr>
              <a:t> Intro</a:t>
            </a:r>
            <a:endParaRPr sz="2000">
              <a:latin typeface="Lato" panose="020F0502020204030203" pitchFamily="34" charset="0"/>
              <a:ea typeface="Lato" panose="020F0502020204030203" pitchFamily="34" charset="0"/>
              <a:cs typeface="Lato" panose="020F0502020204030203" pitchFamily="34" charset="0"/>
            </a:endParaRPr>
          </a:p>
        </p:txBody>
      </p:sp>
      <p:sp>
        <p:nvSpPr>
          <p:cNvPr id="7" name="Text Placeholder 6">
            <a:extLst>
              <a:ext uri="{FF2B5EF4-FFF2-40B4-BE49-F238E27FC236}">
                <a16:creationId xmlns:a16="http://schemas.microsoft.com/office/drawing/2014/main" id="{3B19FE89-4DFC-3369-42C1-1490D2160AB6}"/>
              </a:ext>
            </a:extLst>
          </p:cNvPr>
          <p:cNvSpPr>
            <a:spLocks noGrp="1"/>
          </p:cNvSpPr>
          <p:nvPr>
            <p:ph type="body" idx="1"/>
          </p:nvPr>
        </p:nvSpPr>
        <p:spPr>
          <a:xfrm>
            <a:off x="457198" y="1408331"/>
            <a:ext cx="8229600" cy="5105400"/>
          </a:xfrm>
        </p:spPr>
        <p:txBody>
          <a:bodyPr>
            <a:noAutofit/>
          </a:bodyPr>
          <a:lstStyle/>
          <a:p>
            <a:r>
              <a:rPr lang="en-US" sz="1200" b="1">
                <a:latin typeface="Lato" panose="020F0502020204030203" pitchFamily="34" charset="0"/>
                <a:ea typeface="Lato" panose="020F0502020204030203" pitchFamily="34" charset="0"/>
                <a:cs typeface="Lato" panose="020F0502020204030203" pitchFamily="34" charset="0"/>
              </a:rPr>
              <a:t>All-Electric Ready</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New homes must be wired and plumbed for future electric appliances.</a:t>
            </a:r>
          </a:p>
          <a:p>
            <a:r>
              <a:rPr lang="en-US" sz="1200" b="1">
                <a:latin typeface="Lato" panose="020F0502020204030203" pitchFamily="34" charset="0"/>
                <a:ea typeface="Lato" panose="020F0502020204030203" pitchFamily="34" charset="0"/>
                <a:cs typeface="Lato" panose="020F0502020204030203" pitchFamily="34" charset="0"/>
              </a:rPr>
              <a:t>High-Efficiency HVAC</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Ducts must be sealed and tested; heat pump space heating and cooling encouraged or required in some zones.</a:t>
            </a:r>
          </a:p>
          <a:p>
            <a:r>
              <a:rPr lang="en-US" sz="1200" b="1">
                <a:latin typeface="Lato" panose="020F0502020204030203" pitchFamily="34" charset="0"/>
                <a:ea typeface="Lato" panose="020F0502020204030203" pitchFamily="34" charset="0"/>
                <a:cs typeface="Lato" panose="020F0502020204030203" pitchFamily="34" charset="0"/>
              </a:rPr>
              <a:t>High-Efficiency Water Heating</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Mandatory heat pump water heater (HPWH) ready infrastructure; HPWH required in some cases.</a:t>
            </a:r>
          </a:p>
          <a:p>
            <a:r>
              <a:rPr lang="en-US" sz="1200" b="1">
                <a:latin typeface="Lato" panose="020F0502020204030203" pitchFamily="34" charset="0"/>
                <a:ea typeface="Lato" panose="020F0502020204030203" pitchFamily="34" charset="0"/>
                <a:cs typeface="Lato" panose="020F0502020204030203" pitchFamily="34" charset="0"/>
              </a:rPr>
              <a:t>Solar PV Requirement</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New single-family homes must include solar photovoltaic systems, (PV 1,500sf to 2,500sf Home = 2kW to 3kW min.)</a:t>
            </a:r>
          </a:p>
          <a:p>
            <a:r>
              <a:rPr lang="en-US" sz="1200" b="1">
                <a:latin typeface="Lato" panose="020F0502020204030203" pitchFamily="34" charset="0"/>
                <a:ea typeface="Lato" panose="020F0502020204030203" pitchFamily="34" charset="0"/>
                <a:cs typeface="Lato" panose="020F0502020204030203" pitchFamily="34" charset="0"/>
              </a:rPr>
              <a:t>High Performance Walls &amp; Roofs</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Mandatory insulation values: R-13 to R-21 for walls, R-30 to R-38+ for ceilings (climate zone dependent).</a:t>
            </a:r>
          </a:p>
          <a:p>
            <a:r>
              <a:rPr lang="en-US" sz="1200" b="1">
                <a:latin typeface="Lato" panose="020F0502020204030203" pitchFamily="34" charset="0"/>
                <a:ea typeface="Lato" panose="020F0502020204030203" pitchFamily="34" charset="0"/>
                <a:cs typeface="Lato" panose="020F0502020204030203" pitchFamily="34" charset="0"/>
              </a:rPr>
              <a:t>Mandatory Air Sealing</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&lt; 5.0 ACH50 blower door test or sealed envelope with visual verification.</a:t>
            </a:r>
          </a:p>
          <a:p>
            <a:r>
              <a:rPr lang="en-US" sz="1200" b="1">
                <a:latin typeface="Lato" panose="020F0502020204030203" pitchFamily="34" charset="0"/>
                <a:ea typeface="Lato" panose="020F0502020204030203" pitchFamily="34" charset="0"/>
                <a:cs typeface="Lato" panose="020F0502020204030203" pitchFamily="34" charset="0"/>
              </a:rPr>
              <a:t>High-Performance Fenestration</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Windows must meet U-factor ≤ 0.30 and SHGC ≤ 0.23 (varies by climate zone).</a:t>
            </a:r>
          </a:p>
          <a:p>
            <a:r>
              <a:rPr lang="en-US" sz="1200" b="1">
                <a:latin typeface="Lato" panose="020F0502020204030203" pitchFamily="34" charset="0"/>
                <a:ea typeface="Lato" panose="020F0502020204030203" pitchFamily="34" charset="0"/>
                <a:cs typeface="Lato" panose="020F0502020204030203" pitchFamily="34" charset="0"/>
              </a:rPr>
              <a:t>Cool Roofs (in applicable zones)</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Roofing must meet minimum solar reflectance and thermal emittance values.</a:t>
            </a:r>
          </a:p>
          <a:p>
            <a:r>
              <a:rPr lang="en-US" sz="1200" b="1">
                <a:latin typeface="Lato" panose="020F0502020204030203" pitchFamily="34" charset="0"/>
                <a:ea typeface="Lato" panose="020F0502020204030203" pitchFamily="34" charset="0"/>
                <a:cs typeface="Lato" panose="020F0502020204030203" pitchFamily="34" charset="0"/>
              </a:rPr>
              <a:t>Lighting &amp; Controls</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All lighting must be high-efficacy (LED), with vacancy sensors and dimmers as required.</a:t>
            </a:r>
          </a:p>
          <a:p>
            <a:r>
              <a:rPr lang="en-US" sz="1200" b="1">
                <a:latin typeface="Lato" panose="020F0502020204030203" pitchFamily="34" charset="0"/>
                <a:ea typeface="Lato" panose="020F0502020204030203" pitchFamily="34" charset="0"/>
                <a:cs typeface="Lato" panose="020F0502020204030203" pitchFamily="34" charset="0"/>
              </a:rPr>
              <a:t>Verification &amp; Documentation</a:t>
            </a:r>
            <a:endParaRPr lang="en-US" sz="1200">
              <a:latin typeface="Lato" panose="020F0502020204030203" pitchFamily="34" charset="0"/>
              <a:ea typeface="Lato" panose="020F0502020204030203" pitchFamily="34" charset="0"/>
              <a:cs typeface="Lato" panose="020F0502020204030203" pitchFamily="34" charset="0"/>
            </a:endParaRPr>
          </a:p>
          <a:p>
            <a:pPr lvl="1"/>
            <a:r>
              <a:rPr lang="en-US" sz="1000">
                <a:latin typeface="Lato" panose="020F0502020204030203" pitchFamily="34" charset="0"/>
                <a:ea typeface="Lato" panose="020F0502020204030203" pitchFamily="34" charset="0"/>
                <a:cs typeface="Lato" panose="020F0502020204030203" pitchFamily="34" charset="0"/>
              </a:rPr>
              <a:t>HERS verification for insulation quality, duct leakage, blower door test, refrigerant charge, etc.</a:t>
            </a:r>
          </a:p>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1AF780C-B6BC-D88B-E8A8-4E3A83BB4710}"/>
              </a:ext>
            </a:extLst>
          </p:cNvPr>
          <p:cNvSpPr txBox="1"/>
          <p:nvPr/>
        </p:nvSpPr>
        <p:spPr>
          <a:xfrm>
            <a:off x="0" y="762000"/>
            <a:ext cx="9143999" cy="492443"/>
          </a:xfrm>
          <a:prstGeom prst="rect">
            <a:avLst/>
          </a:prstGeom>
          <a:noFill/>
        </p:spPr>
        <p:txBody>
          <a:bodyPr wrap="square">
            <a:spAutoFit/>
          </a:bodyPr>
          <a:lstStyle/>
          <a:p>
            <a:pPr marL="50800" indent="0" algn="ctr">
              <a:buNone/>
            </a:pPr>
            <a:r>
              <a:rPr lang="en-US" sz="2000" b="1" err="1">
                <a:solidFill>
                  <a:schemeClr val="accent6"/>
                </a:solidFill>
                <a:latin typeface="Lato" panose="020F0502020204030203" pitchFamily="34" charset="0"/>
                <a:ea typeface="Lato" panose="020F0502020204030203" pitchFamily="34" charset="0"/>
                <a:cs typeface="Lato" panose="020F0502020204030203" pitchFamily="34" charset="0"/>
              </a:rPr>
              <a:t>CALGreen</a:t>
            </a: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 Building Code Title 24 Intro</a:t>
            </a:r>
          </a:p>
          <a:p>
            <a:pPr marL="50800" indent="0" algn="ctr">
              <a:buNone/>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D8EF2455-3689-A3D8-337E-03E80B0ACF7D}"/>
              </a:ext>
            </a:extLst>
          </p:cNvPr>
          <p:cNvSpPr txBox="1"/>
          <p:nvPr/>
        </p:nvSpPr>
        <p:spPr>
          <a:xfrm>
            <a:off x="2897980" y="1100554"/>
            <a:ext cx="3348037" cy="307777"/>
          </a:xfrm>
          <a:prstGeom prst="rect">
            <a:avLst/>
          </a:prstGeom>
          <a:noFill/>
        </p:spPr>
        <p:txBody>
          <a:bodyPr wrap="square">
            <a:spAutoFit/>
          </a:bodyPr>
          <a:lstStyle/>
          <a:p>
            <a:r>
              <a:rPr lang="en-US"/>
              <a:t>Energy &amp; Envelope Core Requirements</a:t>
            </a:r>
          </a:p>
        </p:txBody>
      </p:sp>
      <p:pic>
        <p:nvPicPr>
          <p:cNvPr id="8" name="Picture 7">
            <a:extLst>
              <a:ext uri="{FF2B5EF4-FFF2-40B4-BE49-F238E27FC236}">
                <a16:creationId xmlns:a16="http://schemas.microsoft.com/office/drawing/2014/main" id="{5ECFEE1C-A184-D7B0-83F5-ABDFBFF8F7E3}"/>
              </a:ext>
            </a:extLst>
          </p:cNvPr>
          <p:cNvPicPr>
            <a:picLocks noChangeAspect="1"/>
          </p:cNvPicPr>
          <p:nvPr/>
        </p:nvPicPr>
        <p:blipFill>
          <a:blip r:embed="rId3"/>
          <a:srcRect t="6667" b="47222"/>
          <a:stretch>
            <a:fillRect/>
          </a:stretch>
        </p:blipFill>
        <p:spPr>
          <a:xfrm>
            <a:off x="7093185" y="1111568"/>
            <a:ext cx="1831554" cy="904875"/>
          </a:xfrm>
          <a:prstGeom prst="rect">
            <a:avLst/>
          </a:prstGeom>
        </p:spPr>
      </p:pic>
    </p:spTree>
    <p:extLst>
      <p:ext uri="{BB962C8B-B14F-4D97-AF65-F5344CB8AC3E}">
        <p14:creationId xmlns:p14="http://schemas.microsoft.com/office/powerpoint/2010/main" val="2253867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4F5C-81B2-1689-6AFB-0B55FB4855D1}"/>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CA932F06-CDAF-7633-4BA5-D4B5F09DD77A}"/>
              </a:ext>
            </a:extLst>
          </p:cNvPr>
          <p:cNvSpPr txBox="1">
            <a:spLocks noGrp="1"/>
          </p:cNvSpPr>
          <p:nvPr>
            <p:ph type="title"/>
          </p:nvPr>
        </p:nvSpPr>
        <p:spPr>
          <a:xfrm>
            <a:off x="0" y="0"/>
            <a:ext cx="7377545" cy="762000"/>
          </a:xfrm>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1,500sf Home Comparison</a:t>
            </a:r>
            <a:endParaRPr sz="2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44EC58FC-7839-4C8A-98DA-5F0C058C0DFD}"/>
              </a:ext>
            </a:extLst>
          </p:cNvPr>
          <p:cNvSpPr txBox="1"/>
          <p:nvPr/>
        </p:nvSpPr>
        <p:spPr>
          <a:xfrm>
            <a:off x="0" y="762000"/>
            <a:ext cx="9143999" cy="769441"/>
          </a:xfrm>
          <a:prstGeom prst="rect">
            <a:avLst/>
          </a:prstGeom>
          <a:noFill/>
        </p:spPr>
        <p:txBody>
          <a:bodyPr wrap="square">
            <a:spAutoFit/>
          </a:bodyPr>
          <a:lstStyle/>
          <a:p>
            <a:pPr marL="50800" algn="ctr"/>
            <a:r>
              <a:rPr lang="en-US" sz="2400" b="1">
                <a:solidFill>
                  <a:schemeClr val="accent6"/>
                </a:solidFill>
                <a:latin typeface="Lato" panose="020F0502020204030203" pitchFamily="34" charset="0"/>
                <a:ea typeface="Lato" panose="020F0502020204030203" pitchFamily="34" charset="0"/>
                <a:cs typeface="Lato" panose="020F0502020204030203" pitchFamily="34" charset="0"/>
              </a:rPr>
              <a:t>Capital Costs</a:t>
            </a:r>
          </a:p>
          <a:p>
            <a:pPr marL="50800" indent="0" algn="ctr">
              <a:buNone/>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Gas vs. </a:t>
            </a:r>
            <a:r>
              <a:rPr lang="en-US" sz="2000" b="1" err="1">
                <a:solidFill>
                  <a:schemeClr val="accent6"/>
                </a:solidFill>
                <a:latin typeface="Lato" panose="020F0502020204030203" pitchFamily="34" charset="0"/>
                <a:ea typeface="Lato" panose="020F0502020204030203" pitchFamily="34" charset="0"/>
                <a:cs typeface="Lato" panose="020F0502020204030203" pitchFamily="34" charset="0"/>
              </a:rPr>
              <a:t>CALGreen</a:t>
            </a: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 Building Code Title 24 vs. Super Green</a:t>
            </a:r>
          </a:p>
        </p:txBody>
      </p:sp>
      <p:pic>
        <p:nvPicPr>
          <p:cNvPr id="2" name="Picture 1">
            <a:extLst>
              <a:ext uri="{FF2B5EF4-FFF2-40B4-BE49-F238E27FC236}">
                <a16:creationId xmlns:a16="http://schemas.microsoft.com/office/drawing/2014/main" id="{707AC937-19EE-9096-4569-43A01B49F931}"/>
              </a:ext>
            </a:extLst>
          </p:cNvPr>
          <p:cNvPicPr>
            <a:picLocks noChangeAspect="1"/>
          </p:cNvPicPr>
          <p:nvPr/>
        </p:nvPicPr>
        <p:blipFill>
          <a:blip r:embed="rId3"/>
          <a:stretch>
            <a:fillRect/>
          </a:stretch>
        </p:blipFill>
        <p:spPr>
          <a:xfrm>
            <a:off x="0" y="1482126"/>
            <a:ext cx="9144000" cy="3893747"/>
          </a:xfrm>
          <a:prstGeom prst="rect">
            <a:avLst/>
          </a:prstGeom>
        </p:spPr>
      </p:pic>
    </p:spTree>
    <p:extLst>
      <p:ext uri="{BB962C8B-B14F-4D97-AF65-F5344CB8AC3E}">
        <p14:creationId xmlns:p14="http://schemas.microsoft.com/office/powerpoint/2010/main" val="184544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3" name="Google Shape;203;p2"/>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chemeClr val="lt1"/>
                </a:solidFill>
                <a:latin typeface="Lato" panose="020F0502020204030203" pitchFamily="34" charset="0"/>
                <a:ea typeface="Lato" panose="020F0502020204030203" pitchFamily="34" charset="0"/>
                <a:cs typeface="Lato" panose="020F0502020204030203" pitchFamily="34" charset="0"/>
              </a:rPr>
              <a:t>Green Rebuild Initiative</a:t>
            </a:r>
            <a:endParaRPr sz="2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5" name="Text Placeholder 4">
            <a:extLst>
              <a:ext uri="{FF2B5EF4-FFF2-40B4-BE49-F238E27FC236}">
                <a16:creationId xmlns:a16="http://schemas.microsoft.com/office/drawing/2014/main" id="{DA8B81A4-0BC8-EF28-A852-24580504280F}"/>
              </a:ext>
            </a:extLst>
          </p:cNvPr>
          <p:cNvSpPr>
            <a:spLocks noGrp="1"/>
          </p:cNvSpPr>
          <p:nvPr>
            <p:ph type="body" idx="1"/>
          </p:nvPr>
        </p:nvSpPr>
        <p:spPr>
          <a:xfrm>
            <a:off x="457200" y="909140"/>
            <a:ext cx="8140262" cy="2425730"/>
          </a:xfrm>
        </p:spPr>
        <p:txBody>
          <a:bodyPr>
            <a:normAutofit/>
          </a:bodyPr>
          <a:lstStyle/>
          <a:p>
            <a:pPr marL="0" indent="0">
              <a:lnSpc>
                <a:spcPct val="110000"/>
              </a:lnSpc>
              <a:spcBef>
                <a:spcPts val="0"/>
              </a:spcBef>
              <a:buNone/>
            </a:pPr>
            <a:r>
              <a:rPr lang="en-US" sz="1800" b="1" dirty="0">
                <a:solidFill>
                  <a:schemeClr val="dk1"/>
                </a:solidFill>
                <a:latin typeface="Lato" panose="020F0502020204030203" pitchFamily="34" charset="0"/>
                <a:ea typeface="Lato" panose="020F0502020204030203" pitchFamily="34" charset="0"/>
                <a:cs typeface="Lato" panose="020F0502020204030203" pitchFamily="34" charset="0"/>
              </a:rPr>
              <a:t>Mission</a:t>
            </a:r>
            <a:r>
              <a:rPr lang="en-US" sz="1800" dirty="0">
                <a:solidFill>
                  <a:schemeClr val="dk1"/>
                </a:solidFill>
                <a:latin typeface="Lato" panose="020F0502020204030203" pitchFamily="34" charset="0"/>
                <a:ea typeface="Lato" panose="020F0502020204030203" pitchFamily="34" charset="0"/>
                <a:cs typeface="Lato" panose="020F0502020204030203" pitchFamily="34" charset="0"/>
              </a:rPr>
              <a:t>:</a:t>
            </a:r>
          </a:p>
          <a:p>
            <a:pPr indent="0">
              <a:lnSpc>
                <a:spcPct val="110000"/>
              </a:lnSpc>
              <a:spcBef>
                <a:spcPts val="0"/>
              </a:spcBef>
              <a:buNone/>
            </a:pP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The Green Rebuild Initiative (GRI) aims to facilitate sustainable and resilient rebuilds through “</a:t>
            </a:r>
            <a:r>
              <a:rPr lang="en-US" sz="1800" b="0" i="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Super </a:t>
            </a:r>
            <a:r>
              <a:rPr lang="en-US" sz="18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G</a:t>
            </a:r>
            <a:r>
              <a:rPr lang="en-US" sz="1800" b="0" i="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reen</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home designs</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 that are all-electric, </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Net Zero Energy (NZE), and supported by Solar Microgrids for unparalleled resilience.  The GRI also encourages homes to be designed for high energy efficiency and low embedded carbon, while being engineered to </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withstand </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extreme weather events and built with non-toxic materials.</a:t>
            </a:r>
            <a:endParaRPr lang="en-US" sz="1800" b="1" dirty="0">
              <a:latin typeface="Lato" panose="020F0502020204030203" pitchFamily="34" charset="0"/>
              <a:ea typeface="Lato" panose="020F0502020204030203" pitchFamily="34" charset="0"/>
              <a:cs typeface="Lato" panose="020F0502020204030203" pitchFamily="34" charset="0"/>
            </a:endParaRPr>
          </a:p>
          <a:p>
            <a:pPr>
              <a:lnSpc>
                <a:spcPct val="110000"/>
              </a:lnSpc>
            </a:pPr>
            <a:endParaRPr lang="en-US" sz="1800" dirty="0">
              <a:latin typeface="Lato" panose="020F0502020204030203" pitchFamily="34" charset="0"/>
              <a:ea typeface="Lato" panose="020F0502020204030203" pitchFamily="34" charset="0"/>
              <a:cs typeface="Lato" panose="020F0502020204030203" pitchFamily="34" charset="0"/>
            </a:endParaRPr>
          </a:p>
        </p:txBody>
      </p:sp>
      <p:sp>
        <p:nvSpPr>
          <p:cNvPr id="4" name="Text Placeholder 4">
            <a:extLst>
              <a:ext uri="{FF2B5EF4-FFF2-40B4-BE49-F238E27FC236}">
                <a16:creationId xmlns:a16="http://schemas.microsoft.com/office/drawing/2014/main" id="{1198BFA0-A7E4-5BC5-9ACB-F989077EFEA0}"/>
              </a:ext>
            </a:extLst>
          </p:cNvPr>
          <p:cNvSpPr txBox="1">
            <a:spLocks/>
          </p:cNvSpPr>
          <p:nvPr/>
        </p:nvSpPr>
        <p:spPr>
          <a:xfrm>
            <a:off x="457200" y="3177220"/>
            <a:ext cx="8229600" cy="29282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23850" algn="l" rtl="0">
              <a:lnSpc>
                <a:spcPct val="90000"/>
              </a:lnSpc>
              <a:spcBef>
                <a:spcPts val="50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95275" algn="l" rtl="0">
              <a:lnSpc>
                <a:spcPct val="90000"/>
              </a:lnSpc>
              <a:spcBef>
                <a:spcPts val="500"/>
              </a:spcBef>
              <a:spcAft>
                <a:spcPts val="0"/>
              </a:spcAft>
              <a:buClr>
                <a:schemeClr val="dk1"/>
              </a:buClr>
              <a:buSzPts val="1050"/>
              <a:buFont typeface="Courier New"/>
              <a:buChar char="o"/>
              <a:defRPr sz="1050" b="0" i="0" u="none" strike="noStrike" cap="none">
                <a:solidFill>
                  <a:schemeClr val="dk1"/>
                </a:solidFill>
                <a:latin typeface="Arial"/>
                <a:ea typeface="Arial"/>
                <a:cs typeface="Arial"/>
                <a:sym typeface="Arial"/>
              </a:defRPr>
            </a:lvl4pPr>
            <a:lvl5pPr marL="2286000" marR="0" lvl="4" indent="-295275" algn="l" rtl="0">
              <a:lnSpc>
                <a:spcPct val="90000"/>
              </a:lnSpc>
              <a:spcBef>
                <a:spcPts val="5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10000"/>
              </a:lnSpc>
              <a:buNone/>
            </a:pPr>
            <a:r>
              <a:rPr lang="en-US" sz="1600" b="1" dirty="0">
                <a:latin typeface="Lato" panose="020F0502020204030203" pitchFamily="34" charset="0"/>
                <a:ea typeface="Lato" panose="020F0502020204030203" pitchFamily="34" charset="0"/>
                <a:cs typeface="Lato" panose="020F0502020204030203" pitchFamily="34" charset="0"/>
              </a:rPr>
              <a:t>Actions:</a:t>
            </a:r>
          </a:p>
          <a:p>
            <a:pPr marL="342900" lvl="7" indent="-342900">
              <a:lnSpc>
                <a:spcPct val="110000"/>
              </a:lnSpc>
              <a:buFont typeface="+mj-lt"/>
              <a:buAutoNum type="arabicPeriod"/>
            </a:pPr>
            <a:r>
              <a:rPr lang="en-US" sz="1600" dirty="0">
                <a:latin typeface="Lato"/>
                <a:ea typeface="Lato"/>
                <a:cs typeface="Lato"/>
              </a:rPr>
              <a:t>Educate property owners, architects, builders, policymakers, lenders, insurers, and everyone else about the superiority of Super Green homes.</a:t>
            </a:r>
          </a:p>
          <a:p>
            <a:pPr marL="342900" lvl="7">
              <a:lnSpc>
                <a:spcPct val="110000"/>
              </a:lnSpc>
              <a:buFont typeface="+mj-lt"/>
              <a:buAutoNum type="arabicPeriod"/>
            </a:pPr>
            <a:r>
              <a:rPr lang="en-US" sz="1600" dirty="0">
                <a:latin typeface="Lato"/>
                <a:ea typeface="Lato"/>
                <a:cs typeface="Lato"/>
              </a:rPr>
              <a:t>Illuminate the economic benefits of Super Green designs, including the associated tax benefits and other incentives.</a:t>
            </a:r>
          </a:p>
          <a:p>
            <a:pPr marL="342900" lvl="7" indent="-342900">
              <a:lnSpc>
                <a:spcPct val="110000"/>
              </a:lnSpc>
              <a:buFont typeface="+mj-lt"/>
              <a:buAutoNum type="arabicPeriod"/>
            </a:pPr>
            <a:r>
              <a:rPr lang="en-US" sz="1600" dirty="0">
                <a:latin typeface="Lato"/>
                <a:ea typeface="Lato"/>
                <a:cs typeface="Lato"/>
              </a:rPr>
              <a:t>Provide easy access to specifications associated with Super Green designs.</a:t>
            </a:r>
          </a:p>
          <a:p>
            <a:pPr marL="342900" lvl="7" indent="-342900">
              <a:lnSpc>
                <a:spcPct val="110000"/>
              </a:lnSpc>
              <a:buFont typeface="+mj-lt"/>
              <a:buAutoNum type="arabicPeriod"/>
            </a:pPr>
            <a:r>
              <a:rPr lang="en-US" sz="1600" dirty="0">
                <a:latin typeface="Lato"/>
                <a:ea typeface="Lato"/>
                <a:cs typeface="Lato"/>
              </a:rPr>
              <a:t>Share showcase Super Green home designs.</a:t>
            </a:r>
          </a:p>
          <a:p>
            <a:pPr marL="342900" lvl="7" indent="-342900">
              <a:lnSpc>
                <a:spcPct val="110000"/>
              </a:lnSpc>
              <a:buFont typeface="+mj-lt"/>
              <a:buAutoNum type="arabicPeriod"/>
            </a:pPr>
            <a:r>
              <a:rPr lang="en-US" sz="1600" dirty="0">
                <a:latin typeface="Lato"/>
                <a:ea typeface="Lato"/>
                <a:cs typeface="Lato"/>
              </a:rPr>
              <a:t>Connect parties for Super Green outcomes, including property owners, architects, builders, and associated experts.</a:t>
            </a:r>
          </a:p>
          <a:p>
            <a:pPr marL="50800" indent="0">
              <a:lnSpc>
                <a:spcPct val="110000"/>
              </a:lnSpc>
              <a:buNone/>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8383-01CE-580A-004B-4306EA0AA474}"/>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E60CECFA-C7BD-F310-E01E-8076319CC2EF}"/>
              </a:ext>
            </a:extLst>
          </p:cNvPr>
          <p:cNvSpPr txBox="1">
            <a:spLocks noGrp="1"/>
          </p:cNvSpPr>
          <p:nvPr>
            <p:ph type="title"/>
          </p:nvPr>
        </p:nvSpPr>
        <p:spPr>
          <a:xfrm>
            <a:off x="0" y="0"/>
            <a:ext cx="7377545" cy="762000"/>
          </a:xfrm>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1,500sf Home</a:t>
            </a:r>
            <a:endParaRPr sz="2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8932F6A-7E95-11F4-F344-B2B2160B3D78}"/>
              </a:ext>
            </a:extLst>
          </p:cNvPr>
          <p:cNvSpPr txBox="1"/>
          <p:nvPr/>
        </p:nvSpPr>
        <p:spPr>
          <a:xfrm>
            <a:off x="1" y="762000"/>
            <a:ext cx="9143999" cy="553998"/>
          </a:xfrm>
          <a:prstGeom prst="rect">
            <a:avLst/>
          </a:prstGeom>
          <a:noFill/>
        </p:spPr>
        <p:txBody>
          <a:bodyPr wrap="square">
            <a:spAutoFit/>
          </a:bodyPr>
          <a:lstStyle/>
          <a:p>
            <a:pPr marL="50800" indent="0" algn="ctr">
              <a:buNone/>
            </a:pPr>
            <a:r>
              <a:rPr lang="en-US" sz="2400" b="1">
                <a:solidFill>
                  <a:schemeClr val="accent6"/>
                </a:solidFill>
                <a:latin typeface="Lato" panose="020F0502020204030203" pitchFamily="34" charset="0"/>
                <a:ea typeface="Lato" panose="020F0502020204030203" pitchFamily="34" charset="0"/>
                <a:cs typeface="Lato" panose="020F0502020204030203" pitchFamily="34" charset="0"/>
              </a:rPr>
              <a:t>Super Green Incentives</a:t>
            </a:r>
          </a:p>
          <a:p>
            <a:pPr marL="50800" indent="0" algn="ctr">
              <a:buNone/>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5DF683A0-0C17-8539-753E-392B0BAA915C}"/>
              </a:ext>
            </a:extLst>
          </p:cNvPr>
          <p:cNvSpPr txBox="1"/>
          <p:nvPr/>
        </p:nvSpPr>
        <p:spPr>
          <a:xfrm>
            <a:off x="33337" y="5512657"/>
            <a:ext cx="5881688" cy="861774"/>
          </a:xfrm>
          <a:prstGeom prst="rect">
            <a:avLst/>
          </a:prstGeom>
          <a:noFill/>
        </p:spPr>
        <p:txBody>
          <a:bodyPr wrap="square" rtlCol="0">
            <a:spAutoFit/>
          </a:bodyPr>
          <a:lstStyle/>
          <a:p>
            <a:r>
              <a:rPr lang="en-US" sz="1000">
                <a:latin typeface="Lato" panose="020F0502020204030203" pitchFamily="34" charset="0"/>
                <a:ea typeface="Lato" panose="020F0502020204030203" pitchFamily="34" charset="0"/>
                <a:cs typeface="Lato" panose="020F0502020204030203" pitchFamily="34" charset="0"/>
              </a:rPr>
              <a:t>CalEHP: California Electric Homes Program – currently active for all California Homeowners</a:t>
            </a:r>
          </a:p>
          <a:p>
            <a:r>
              <a:rPr lang="en-US" sz="1000">
                <a:latin typeface="Lato" panose="020F0502020204030203" pitchFamily="34" charset="0"/>
                <a:ea typeface="Lato" panose="020F0502020204030203" pitchFamily="34" charset="0"/>
                <a:cs typeface="Lato" panose="020F0502020204030203" pitchFamily="34" charset="0"/>
              </a:rPr>
              <a:t>ITC: Federal Investment Tax Credit, possibly will be eliminated at the end of 2025</a:t>
            </a:r>
          </a:p>
          <a:p>
            <a:r>
              <a:rPr lang="en-US" sz="1000">
                <a:latin typeface="Lato" panose="020F0502020204030203" pitchFamily="34" charset="0"/>
                <a:ea typeface="Lato" panose="020F0502020204030203" pitchFamily="34" charset="0"/>
                <a:cs typeface="Lato" panose="020F0502020204030203" pitchFamily="34" charset="0"/>
              </a:rPr>
              <a:t>RISE: CPUC Incentive, *pending final approval</a:t>
            </a:r>
          </a:p>
          <a:p>
            <a:r>
              <a:rPr lang="en-US" sz="1000">
                <a:latin typeface="Lato" panose="020F0502020204030203" pitchFamily="34" charset="0"/>
                <a:ea typeface="Lato" panose="020F0502020204030203" pitchFamily="34" charset="0"/>
                <a:cs typeface="Lato" panose="020F0502020204030203" pitchFamily="34" charset="0"/>
              </a:rPr>
              <a:t>RISE Equity: CPUC Incentive for low-income households, *pending final approval</a:t>
            </a:r>
          </a:p>
          <a:p>
            <a:r>
              <a:rPr lang="en-US" sz="1000">
                <a:latin typeface="Lato" panose="020F0502020204030203" pitchFamily="34" charset="0"/>
                <a:ea typeface="Lato" panose="020F0502020204030203" pitchFamily="34" charset="0"/>
                <a:cs typeface="Lato" panose="020F0502020204030203" pitchFamily="34" charset="0"/>
              </a:rPr>
              <a:t>CESHP: California Energy Smart Homes Program, available for SEC, PG&amp;E and SDE&amp;G customers only</a:t>
            </a:r>
          </a:p>
        </p:txBody>
      </p:sp>
      <p:pic>
        <p:nvPicPr>
          <p:cNvPr id="2" name="Picture 1">
            <a:extLst>
              <a:ext uri="{FF2B5EF4-FFF2-40B4-BE49-F238E27FC236}">
                <a16:creationId xmlns:a16="http://schemas.microsoft.com/office/drawing/2014/main" id="{13D8486D-9C25-FEF5-C310-EC4212766797}"/>
              </a:ext>
            </a:extLst>
          </p:cNvPr>
          <p:cNvPicPr>
            <a:picLocks noChangeAspect="1"/>
          </p:cNvPicPr>
          <p:nvPr/>
        </p:nvPicPr>
        <p:blipFill>
          <a:blip r:embed="rId3"/>
          <a:srcRect l="365"/>
          <a:stretch>
            <a:fillRect/>
          </a:stretch>
        </p:blipFill>
        <p:spPr>
          <a:xfrm>
            <a:off x="33337" y="1111064"/>
            <a:ext cx="9110663" cy="4216772"/>
          </a:xfrm>
          <a:prstGeom prst="rect">
            <a:avLst/>
          </a:prstGeom>
        </p:spPr>
      </p:pic>
    </p:spTree>
    <p:extLst>
      <p:ext uri="{BB962C8B-B14F-4D97-AF65-F5344CB8AC3E}">
        <p14:creationId xmlns:p14="http://schemas.microsoft.com/office/powerpoint/2010/main" val="1518022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9C8F1-135B-4CDC-797E-FD22797BECFA}"/>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660AB29D-8CDF-B65C-1F7C-532FB9E9CF3F}"/>
              </a:ext>
            </a:extLst>
          </p:cNvPr>
          <p:cNvSpPr txBox="1">
            <a:spLocks noGrp="1"/>
          </p:cNvSpPr>
          <p:nvPr>
            <p:ph type="title"/>
          </p:nvPr>
        </p:nvSpPr>
        <p:spPr>
          <a:xfrm>
            <a:off x="0" y="0"/>
            <a:ext cx="7377545" cy="762000"/>
          </a:xfrm>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1,500sf Home Comparison</a:t>
            </a:r>
            <a:endParaRPr sz="2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0E73D71-32F8-D743-8DF2-8F63F9257F91}"/>
              </a:ext>
            </a:extLst>
          </p:cNvPr>
          <p:cNvSpPr txBox="1"/>
          <p:nvPr/>
        </p:nvSpPr>
        <p:spPr>
          <a:xfrm>
            <a:off x="11639" y="843737"/>
            <a:ext cx="9143999" cy="861774"/>
          </a:xfrm>
          <a:prstGeom prst="rect">
            <a:avLst/>
          </a:prstGeom>
          <a:noFill/>
        </p:spPr>
        <p:txBody>
          <a:bodyPr wrap="square">
            <a:spAutoFit/>
          </a:bodyPr>
          <a:lstStyle/>
          <a:p>
            <a:pPr marL="50800" algn="ctr"/>
            <a:r>
              <a:rPr lang="en-US" sz="2400" b="1">
                <a:solidFill>
                  <a:schemeClr val="accent6"/>
                </a:solidFill>
                <a:latin typeface="Lato" panose="020F0502020204030203" pitchFamily="34" charset="0"/>
                <a:ea typeface="Lato" panose="020F0502020204030203" pitchFamily="34" charset="0"/>
                <a:cs typeface="Lato" panose="020F0502020204030203" pitchFamily="34" charset="0"/>
              </a:rPr>
              <a:t>Energy Costs</a:t>
            </a:r>
          </a:p>
          <a:p>
            <a:pPr marL="50800" indent="0" algn="ctr">
              <a:buNone/>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Gas vs. </a:t>
            </a:r>
            <a:r>
              <a:rPr lang="en-US" sz="2000" b="1" err="1">
                <a:solidFill>
                  <a:schemeClr val="accent6"/>
                </a:solidFill>
                <a:latin typeface="Lato" panose="020F0502020204030203" pitchFamily="34" charset="0"/>
                <a:ea typeface="Lato" panose="020F0502020204030203" pitchFamily="34" charset="0"/>
                <a:cs typeface="Lato" panose="020F0502020204030203" pitchFamily="34" charset="0"/>
              </a:rPr>
              <a:t>CALGreen</a:t>
            </a: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 Building Code Title 24 vs. Super Green</a:t>
            </a:r>
          </a:p>
          <a:p>
            <a:pPr marL="50800" indent="0" algn="ctr">
              <a:buNone/>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E545769E-D051-8297-8191-83397F9681E4}"/>
              </a:ext>
            </a:extLst>
          </p:cNvPr>
          <p:cNvSpPr txBox="1"/>
          <p:nvPr/>
        </p:nvSpPr>
        <p:spPr>
          <a:xfrm>
            <a:off x="6210733" y="4044493"/>
            <a:ext cx="2657475" cy="1169551"/>
          </a:xfrm>
          <a:prstGeom prst="rect">
            <a:avLst/>
          </a:prstGeom>
          <a:noFill/>
        </p:spPr>
        <p:txBody>
          <a:bodyPr wrap="square" rtlCol="0">
            <a:spAutoFit/>
          </a:bodyPr>
          <a:lstStyle/>
          <a:p>
            <a:pPr algn="ctr"/>
            <a:r>
              <a:rPr lang="en-US" i="1"/>
              <a:t>~$4,000 Estimated Savings on Annual Energy Costs!</a:t>
            </a:r>
          </a:p>
          <a:p>
            <a:pPr algn="ctr"/>
            <a:endParaRPr lang="en-US" i="1"/>
          </a:p>
          <a:p>
            <a:pPr algn="ctr"/>
            <a:r>
              <a:rPr lang="en-US" i="1"/>
              <a:t>Car Fuel (EV Charging) Costs are also Covered</a:t>
            </a:r>
          </a:p>
        </p:txBody>
      </p:sp>
      <p:graphicFrame>
        <p:nvGraphicFramePr>
          <p:cNvPr id="13" name="Object 12">
            <a:extLst>
              <a:ext uri="{FF2B5EF4-FFF2-40B4-BE49-F238E27FC236}">
                <a16:creationId xmlns:a16="http://schemas.microsoft.com/office/drawing/2014/main" id="{876BF5B7-C7A7-98F7-00E2-781C5AE2E308}"/>
              </a:ext>
            </a:extLst>
          </p:cNvPr>
          <p:cNvGraphicFramePr>
            <a:graphicFrameLocks noChangeAspect="1"/>
          </p:cNvGraphicFramePr>
          <p:nvPr>
            <p:extLst>
              <p:ext uri="{D42A27DB-BD31-4B8C-83A1-F6EECF244321}">
                <p14:modId xmlns:p14="http://schemas.microsoft.com/office/powerpoint/2010/main" val="425155388"/>
              </p:ext>
            </p:extLst>
          </p:nvPr>
        </p:nvGraphicFramePr>
        <p:xfrm>
          <a:off x="0" y="1562219"/>
          <a:ext cx="9155638" cy="2498726"/>
        </p:xfrm>
        <a:graphic>
          <a:graphicData uri="http://schemas.openxmlformats.org/presentationml/2006/ole">
            <mc:AlternateContent xmlns:mc="http://schemas.openxmlformats.org/markup-compatibility/2006">
              <mc:Choice xmlns:v="urn:schemas-microsoft-com:vml" Requires="v">
                <p:oleObj name="Worksheet" r:id="rId3" imgW="11391900" imgH="3109898" progId="Excel.Sheet.12">
                  <p:embed/>
                </p:oleObj>
              </mc:Choice>
              <mc:Fallback>
                <p:oleObj name="Worksheet" r:id="rId3" imgW="11391900" imgH="3109898" progId="Excel.Sheet.12">
                  <p:embed/>
                  <p:pic>
                    <p:nvPicPr>
                      <p:cNvPr id="13" name="Object 12">
                        <a:extLst>
                          <a:ext uri="{FF2B5EF4-FFF2-40B4-BE49-F238E27FC236}">
                            <a16:creationId xmlns:a16="http://schemas.microsoft.com/office/drawing/2014/main" id="{876BF5B7-C7A7-98F7-00E2-781C5AE2E308}"/>
                          </a:ext>
                        </a:extLst>
                      </p:cNvPr>
                      <p:cNvPicPr/>
                      <p:nvPr/>
                    </p:nvPicPr>
                    <p:blipFill>
                      <a:blip r:embed="rId4"/>
                      <a:stretch>
                        <a:fillRect/>
                      </a:stretch>
                    </p:blipFill>
                    <p:spPr>
                      <a:xfrm>
                        <a:off x="0" y="1562219"/>
                        <a:ext cx="9155638" cy="2498726"/>
                      </a:xfrm>
                      <a:prstGeom prst="rect">
                        <a:avLst/>
                      </a:prstGeom>
                    </p:spPr>
                  </p:pic>
                </p:oleObj>
              </mc:Fallback>
            </mc:AlternateContent>
          </a:graphicData>
        </a:graphic>
      </p:graphicFrame>
    </p:spTree>
    <p:extLst>
      <p:ext uri="{BB962C8B-B14F-4D97-AF65-F5344CB8AC3E}">
        <p14:creationId xmlns:p14="http://schemas.microsoft.com/office/powerpoint/2010/main" val="596210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5ACF-78A3-58DE-EF31-ADBCDA4C73CB}"/>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6EED1A82-0EFD-2A9C-BC98-A08AC6795BFF}"/>
              </a:ext>
            </a:extLst>
          </p:cNvPr>
          <p:cNvSpPr txBox="1">
            <a:spLocks noGrp="1"/>
          </p:cNvSpPr>
          <p:nvPr>
            <p:ph type="title"/>
          </p:nvPr>
        </p:nvSpPr>
        <p:spPr>
          <a:xfrm>
            <a:off x="0" y="0"/>
            <a:ext cx="7377545" cy="762000"/>
          </a:xfrm>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1,500sf Home Example</a:t>
            </a:r>
            <a:endParaRPr sz="2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7845DD87-8535-FEDF-D72B-6457472A155E}"/>
              </a:ext>
            </a:extLst>
          </p:cNvPr>
          <p:cNvSpPr txBox="1"/>
          <p:nvPr/>
        </p:nvSpPr>
        <p:spPr>
          <a:xfrm>
            <a:off x="0" y="762000"/>
            <a:ext cx="9143999" cy="492443"/>
          </a:xfrm>
          <a:prstGeom prst="rect">
            <a:avLst/>
          </a:prstGeom>
          <a:noFill/>
        </p:spPr>
        <p:txBody>
          <a:bodyPr wrap="square">
            <a:spAutoFit/>
          </a:bodyPr>
          <a:lstStyle/>
          <a:p>
            <a:pPr marL="50800" indent="0" algn="ctr">
              <a:buNone/>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Super Green Payback</a:t>
            </a:r>
          </a:p>
          <a:p>
            <a:pPr marL="50800" indent="0" algn="ctr">
              <a:buNone/>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7F25AEE5-D5AC-08F7-07BD-AE3A6F86EB7C}"/>
              </a:ext>
            </a:extLst>
          </p:cNvPr>
          <p:cNvPicPr>
            <a:picLocks noChangeAspect="1"/>
          </p:cNvPicPr>
          <p:nvPr/>
        </p:nvPicPr>
        <p:blipFill>
          <a:blip r:embed="rId3"/>
          <a:srcRect l="11667" t="9909" r="11250" b="38611"/>
          <a:stretch>
            <a:fillRect/>
          </a:stretch>
        </p:blipFill>
        <p:spPr>
          <a:xfrm>
            <a:off x="121423" y="1140143"/>
            <a:ext cx="8901151" cy="1615438"/>
          </a:xfrm>
          <a:prstGeom prst="rect">
            <a:avLst/>
          </a:prstGeom>
        </p:spPr>
      </p:pic>
      <p:pic>
        <p:nvPicPr>
          <p:cNvPr id="20" name="Picture 19">
            <a:extLst>
              <a:ext uri="{FF2B5EF4-FFF2-40B4-BE49-F238E27FC236}">
                <a16:creationId xmlns:a16="http://schemas.microsoft.com/office/drawing/2014/main" id="{33BA9AEF-5E84-56F3-9F82-D112692E0209}"/>
              </a:ext>
            </a:extLst>
          </p:cNvPr>
          <p:cNvPicPr>
            <a:picLocks noChangeAspect="1"/>
          </p:cNvPicPr>
          <p:nvPr/>
        </p:nvPicPr>
        <p:blipFill>
          <a:blip r:embed="rId4"/>
          <a:srcRect t="1965"/>
          <a:stretch>
            <a:fillRect/>
          </a:stretch>
        </p:blipFill>
        <p:spPr>
          <a:xfrm>
            <a:off x="38102" y="2666192"/>
            <a:ext cx="5857874" cy="1471843"/>
          </a:xfrm>
          <a:prstGeom prst="rect">
            <a:avLst/>
          </a:prstGeom>
        </p:spPr>
      </p:pic>
      <p:pic>
        <p:nvPicPr>
          <p:cNvPr id="22" name="Picture 21">
            <a:extLst>
              <a:ext uri="{FF2B5EF4-FFF2-40B4-BE49-F238E27FC236}">
                <a16:creationId xmlns:a16="http://schemas.microsoft.com/office/drawing/2014/main" id="{FFBD2D1A-DA09-18B5-8F73-BEA2D1E3E5D8}"/>
              </a:ext>
            </a:extLst>
          </p:cNvPr>
          <p:cNvPicPr>
            <a:picLocks noChangeAspect="1"/>
          </p:cNvPicPr>
          <p:nvPr/>
        </p:nvPicPr>
        <p:blipFill>
          <a:blip r:embed="rId5"/>
          <a:stretch>
            <a:fillRect/>
          </a:stretch>
        </p:blipFill>
        <p:spPr>
          <a:xfrm>
            <a:off x="6417445" y="2543176"/>
            <a:ext cx="2707501" cy="3972160"/>
          </a:xfrm>
          <a:prstGeom prst="rect">
            <a:avLst/>
          </a:prstGeom>
        </p:spPr>
      </p:pic>
    </p:spTree>
    <p:extLst>
      <p:ext uri="{BB962C8B-B14F-4D97-AF65-F5344CB8AC3E}">
        <p14:creationId xmlns:p14="http://schemas.microsoft.com/office/powerpoint/2010/main" val="1619089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162F-974C-7E88-B0CD-97E40AE8E808}"/>
            </a:ext>
          </a:extLst>
        </p:cNvPr>
        <p:cNvGrpSpPr/>
        <p:nvPr/>
      </p:nvGrpSpPr>
      <p:grpSpPr>
        <a:xfrm>
          <a:off x="0" y="0"/>
          <a:ext cx="0" cy="0"/>
          <a:chOff x="0" y="0"/>
          <a:chExt cx="0" cy="0"/>
        </a:xfrm>
      </p:grpSpPr>
      <p:sp>
        <p:nvSpPr>
          <p:cNvPr id="14" name="Google Shape;259;g329e0a1a8e0_0_34">
            <a:extLst>
              <a:ext uri="{FF2B5EF4-FFF2-40B4-BE49-F238E27FC236}">
                <a16:creationId xmlns:a16="http://schemas.microsoft.com/office/drawing/2014/main" id="{3DEC879D-5A7A-3F60-2618-CD4DE527813B}"/>
              </a:ext>
            </a:extLst>
          </p:cNvPr>
          <p:cNvSpPr txBox="1">
            <a:spLocks noGrp="1"/>
          </p:cNvSpPr>
          <p:nvPr>
            <p:ph type="title"/>
          </p:nvPr>
        </p:nvSpPr>
        <p:spPr>
          <a:xfrm>
            <a:off x="0" y="0"/>
            <a:ext cx="7377545" cy="762000"/>
          </a:xfrm>
          <a:prstGeom prst="rect">
            <a:avLst/>
          </a:prstGeom>
          <a:noFill/>
          <a:ln>
            <a:noFill/>
          </a:ln>
        </p:spPr>
        <p:txBody>
          <a:bodyPr spcFirstLastPara="1" vert="horz" wrap="square" lIns="91425" tIns="45700" rIns="91425" bIns="45700" rtlCol="0" anchor="ctr" anchorCtr="0">
            <a:normAutofit/>
          </a:bodyPr>
          <a:lstStyle/>
          <a:p>
            <a:pPr>
              <a:buSzPts val="2400"/>
            </a:pPr>
            <a:r>
              <a:rPr lang="en-US" sz="2400">
                <a:latin typeface="Lato" panose="020F0502020204030203" pitchFamily="34" charset="0"/>
                <a:ea typeface="Lato" panose="020F0502020204030203" pitchFamily="34" charset="0"/>
                <a:cs typeface="Lato" panose="020F0502020204030203" pitchFamily="34" charset="0"/>
              </a:rPr>
              <a:t>Economics: 2,500sf Home Example</a:t>
            </a:r>
            <a:endParaRPr sz="2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1ABB2B2-F072-A5CE-5B9D-E445FA2654D0}"/>
              </a:ext>
            </a:extLst>
          </p:cNvPr>
          <p:cNvSpPr txBox="1"/>
          <p:nvPr/>
        </p:nvSpPr>
        <p:spPr>
          <a:xfrm>
            <a:off x="0" y="762000"/>
            <a:ext cx="9143999" cy="492443"/>
          </a:xfrm>
          <a:prstGeom prst="rect">
            <a:avLst/>
          </a:prstGeom>
          <a:noFill/>
        </p:spPr>
        <p:txBody>
          <a:bodyPr wrap="square">
            <a:spAutoFit/>
          </a:bodyPr>
          <a:lstStyle/>
          <a:p>
            <a:pPr marL="50800" indent="0" algn="ctr">
              <a:buNone/>
            </a:pPr>
            <a:r>
              <a:rPr lang="en-US" sz="2000" b="1">
                <a:solidFill>
                  <a:schemeClr val="accent6"/>
                </a:solidFill>
                <a:latin typeface="Lato" panose="020F0502020204030203" pitchFamily="34" charset="0"/>
                <a:ea typeface="Lato" panose="020F0502020204030203" pitchFamily="34" charset="0"/>
                <a:cs typeface="Lato" panose="020F0502020204030203" pitchFamily="34" charset="0"/>
              </a:rPr>
              <a:t>Super Green Payback</a:t>
            </a:r>
          </a:p>
          <a:p>
            <a:pPr marL="50800" indent="0" algn="ctr">
              <a:buNone/>
            </a:pPr>
            <a:endParaRPr lang="en-US" sz="600" b="1">
              <a:solidFill>
                <a:schemeClr val="accent6"/>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C4377A01-F1D0-D028-94EF-615EC6BD73D5}"/>
              </a:ext>
            </a:extLst>
          </p:cNvPr>
          <p:cNvGraphicFramePr>
            <a:graphicFrameLocks noChangeAspect="1"/>
          </p:cNvGraphicFramePr>
          <p:nvPr>
            <p:extLst>
              <p:ext uri="{D42A27DB-BD31-4B8C-83A1-F6EECF244321}">
                <p14:modId xmlns:p14="http://schemas.microsoft.com/office/powerpoint/2010/main" val="3620166438"/>
              </p:ext>
            </p:extLst>
          </p:nvPr>
        </p:nvGraphicFramePr>
        <p:xfrm>
          <a:off x="30163" y="2635250"/>
          <a:ext cx="5732462" cy="1466850"/>
        </p:xfrm>
        <a:graphic>
          <a:graphicData uri="http://schemas.openxmlformats.org/presentationml/2006/ole">
            <mc:AlternateContent xmlns:mc="http://schemas.openxmlformats.org/markup-compatibility/2006">
              <mc:Choice xmlns:v="urn:schemas-microsoft-com:vml" Requires="v">
                <p:oleObj name="Worksheet" r:id="rId3" imgW="6424574" imgH="1643003" progId="Excel.Sheet.12">
                  <p:embed/>
                </p:oleObj>
              </mc:Choice>
              <mc:Fallback>
                <p:oleObj name="Worksheet" r:id="rId3" imgW="6424574" imgH="1643003" progId="Excel.Sheet.12">
                  <p:embed/>
                  <p:pic>
                    <p:nvPicPr>
                      <p:cNvPr id="3" name="Object 2">
                        <a:extLst>
                          <a:ext uri="{FF2B5EF4-FFF2-40B4-BE49-F238E27FC236}">
                            <a16:creationId xmlns:a16="http://schemas.microsoft.com/office/drawing/2014/main" id="{C4377A01-F1D0-D028-94EF-615EC6BD73D5}"/>
                          </a:ext>
                        </a:extLst>
                      </p:cNvPr>
                      <p:cNvPicPr/>
                      <p:nvPr/>
                    </p:nvPicPr>
                    <p:blipFill>
                      <a:blip r:embed="rId4"/>
                      <a:stretch>
                        <a:fillRect/>
                      </a:stretch>
                    </p:blipFill>
                    <p:spPr>
                      <a:xfrm>
                        <a:off x="30163" y="2635250"/>
                        <a:ext cx="5732462" cy="14668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402B30A-9A6F-E98B-9C46-1A861DB2E7E4}"/>
              </a:ext>
            </a:extLst>
          </p:cNvPr>
          <p:cNvGraphicFramePr>
            <a:graphicFrameLocks noChangeAspect="1"/>
          </p:cNvGraphicFramePr>
          <p:nvPr>
            <p:extLst>
              <p:ext uri="{D42A27DB-BD31-4B8C-83A1-F6EECF244321}">
                <p14:modId xmlns:p14="http://schemas.microsoft.com/office/powerpoint/2010/main" val="805617640"/>
              </p:ext>
            </p:extLst>
          </p:nvPr>
        </p:nvGraphicFramePr>
        <p:xfrm>
          <a:off x="60325" y="971550"/>
          <a:ext cx="9023350" cy="1804988"/>
        </p:xfrm>
        <a:graphic>
          <a:graphicData uri="http://schemas.openxmlformats.org/presentationml/2006/ole">
            <mc:AlternateContent xmlns:mc="http://schemas.openxmlformats.org/markup-compatibility/2006">
              <mc:Choice xmlns:v="urn:schemas-microsoft-com:vml" Requires="v">
                <p:oleObj name="Worksheet" r:id="rId5" imgW="9825076" imgH="2019323" progId="Excel.Sheet.12">
                  <p:embed/>
                </p:oleObj>
              </mc:Choice>
              <mc:Fallback>
                <p:oleObj name="Worksheet" r:id="rId5" imgW="9825076" imgH="2019323" progId="Excel.Sheet.12">
                  <p:embed/>
                  <p:pic>
                    <p:nvPicPr>
                      <p:cNvPr id="6" name="Object 5">
                        <a:extLst>
                          <a:ext uri="{FF2B5EF4-FFF2-40B4-BE49-F238E27FC236}">
                            <a16:creationId xmlns:a16="http://schemas.microsoft.com/office/drawing/2014/main" id="{7402B30A-9A6F-E98B-9C46-1A861DB2E7E4}"/>
                          </a:ext>
                        </a:extLst>
                      </p:cNvPr>
                      <p:cNvPicPr/>
                      <p:nvPr/>
                    </p:nvPicPr>
                    <p:blipFill>
                      <a:blip r:embed="rId6"/>
                      <a:stretch>
                        <a:fillRect/>
                      </a:stretch>
                    </p:blipFill>
                    <p:spPr>
                      <a:xfrm>
                        <a:off x="60325" y="971550"/>
                        <a:ext cx="9023350" cy="18049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BD60E63-3385-8220-C127-5197BB3F4F1B}"/>
              </a:ext>
            </a:extLst>
          </p:cNvPr>
          <p:cNvGraphicFramePr>
            <a:graphicFrameLocks noChangeAspect="1"/>
          </p:cNvGraphicFramePr>
          <p:nvPr>
            <p:extLst>
              <p:ext uri="{D42A27DB-BD31-4B8C-83A1-F6EECF244321}">
                <p14:modId xmlns:p14="http://schemas.microsoft.com/office/powerpoint/2010/main" val="4174339405"/>
              </p:ext>
            </p:extLst>
          </p:nvPr>
        </p:nvGraphicFramePr>
        <p:xfrm>
          <a:off x="6293425" y="2538413"/>
          <a:ext cx="2820412" cy="3843337"/>
        </p:xfrm>
        <a:graphic>
          <a:graphicData uri="http://schemas.openxmlformats.org/presentationml/2006/ole">
            <mc:AlternateContent xmlns:mc="http://schemas.openxmlformats.org/markup-compatibility/2006">
              <mc:Choice xmlns:v="urn:schemas-microsoft-com:vml" Requires="v">
                <p:oleObj name="Worksheet" r:id="rId7" imgW="3190951" imgH="4348177" progId="Excel.Sheet.12">
                  <p:embed/>
                </p:oleObj>
              </mc:Choice>
              <mc:Fallback>
                <p:oleObj name="Worksheet" r:id="rId7" imgW="3190951" imgH="4348177" progId="Excel.Sheet.12">
                  <p:embed/>
                  <p:pic>
                    <p:nvPicPr>
                      <p:cNvPr id="7" name="Object 6">
                        <a:extLst>
                          <a:ext uri="{FF2B5EF4-FFF2-40B4-BE49-F238E27FC236}">
                            <a16:creationId xmlns:a16="http://schemas.microsoft.com/office/drawing/2014/main" id="{2BD60E63-3385-8220-C127-5197BB3F4F1B}"/>
                          </a:ext>
                        </a:extLst>
                      </p:cNvPr>
                      <p:cNvPicPr/>
                      <p:nvPr/>
                    </p:nvPicPr>
                    <p:blipFill>
                      <a:blip r:embed="rId8"/>
                      <a:stretch>
                        <a:fillRect/>
                      </a:stretch>
                    </p:blipFill>
                    <p:spPr>
                      <a:xfrm>
                        <a:off x="6293425" y="2538413"/>
                        <a:ext cx="2820412" cy="3843337"/>
                      </a:xfrm>
                      <a:prstGeom prst="rect">
                        <a:avLst/>
                      </a:prstGeom>
                    </p:spPr>
                  </p:pic>
                </p:oleObj>
              </mc:Fallback>
            </mc:AlternateContent>
          </a:graphicData>
        </a:graphic>
      </p:graphicFrame>
    </p:spTree>
    <p:extLst>
      <p:ext uri="{BB962C8B-B14F-4D97-AF65-F5344CB8AC3E}">
        <p14:creationId xmlns:p14="http://schemas.microsoft.com/office/powerpoint/2010/main" val="829128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B4BAE70-A379-102E-F07C-E6F72E684688}"/>
            </a:ext>
          </a:extLst>
        </p:cNvPr>
        <p:cNvGrpSpPr/>
        <p:nvPr/>
      </p:nvGrpSpPr>
      <p:grpSpPr>
        <a:xfrm>
          <a:off x="0" y="0"/>
          <a:ext cx="0" cy="0"/>
          <a:chOff x="0" y="0"/>
          <a:chExt cx="0" cy="0"/>
        </a:xfrm>
      </p:grpSpPr>
      <p:sp>
        <p:nvSpPr>
          <p:cNvPr id="121" name="Google Shape;121;g32f49675089_0_15">
            <a:extLst>
              <a:ext uri="{FF2B5EF4-FFF2-40B4-BE49-F238E27FC236}">
                <a16:creationId xmlns:a16="http://schemas.microsoft.com/office/drawing/2014/main" id="{07563A92-7815-53F9-9C0A-792E02C8C593}"/>
              </a:ext>
            </a:extLst>
          </p:cNvPr>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t>Current Collaborators</a:t>
            </a:r>
            <a:endParaRPr sz="2400">
              <a:latin typeface="Lato" panose="020F0502020204030203" pitchFamily="34" charset="0"/>
              <a:ea typeface="Lato" panose="020F0502020204030203" pitchFamily="34" charset="0"/>
              <a:cs typeface="Lato" panose="020F0502020204030203" pitchFamily="34" charset="0"/>
            </a:endParaRPr>
          </a:p>
        </p:txBody>
      </p:sp>
      <p:sp>
        <p:nvSpPr>
          <p:cNvPr id="122" name="Google Shape;122;g32f49675089_0_15">
            <a:extLst>
              <a:ext uri="{FF2B5EF4-FFF2-40B4-BE49-F238E27FC236}">
                <a16:creationId xmlns:a16="http://schemas.microsoft.com/office/drawing/2014/main" id="{3DE3918E-9D0C-899C-C271-6D312A0E557F}"/>
              </a:ext>
            </a:extLst>
          </p:cNvPr>
          <p:cNvSpPr txBox="1">
            <a:spLocks noGrp="1"/>
          </p:cNvSpPr>
          <p:nvPr>
            <p:ph type="body" idx="1"/>
          </p:nvPr>
        </p:nvSpPr>
        <p:spPr>
          <a:xfrm>
            <a:off x="139065" y="780495"/>
            <a:ext cx="4054406" cy="5574300"/>
          </a:xfrm>
          <a:prstGeom prst="rect">
            <a:avLst/>
          </a:prstGeom>
        </p:spPr>
        <p:txBody>
          <a:bodyPr spcFirstLastPara="1" wrap="square" lIns="91425" tIns="45700" rIns="91425" bIns="45700" anchor="t" anchorCtr="0">
            <a:noAutofit/>
          </a:bodyPr>
          <a:lstStyle/>
          <a:p>
            <a:pPr marL="427990" indent="-285750">
              <a:lnSpc>
                <a:spcPct val="150000"/>
              </a:lnSpc>
              <a:spcBef>
                <a:spcPts val="0"/>
              </a:spcBef>
              <a:buSzPct val="100000"/>
            </a:pPr>
            <a:r>
              <a:rPr lang="en-US" sz="1400" b="1">
                <a:solidFill>
                  <a:srgbClr val="000000"/>
                </a:solidFill>
                <a:latin typeface="Lato" panose="020F0502020204030203" pitchFamily="34" charset="0"/>
                <a:ea typeface="Lato" panose="020F0502020204030203" pitchFamily="34" charset="0"/>
                <a:cs typeface="Lato" panose="020F0502020204030203" pitchFamily="34" charset="0"/>
              </a:rPr>
              <a:t>Architects</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Altadena Collective</a:t>
            </a:r>
          </a:p>
          <a:p>
            <a:pPr marL="1342390" lvl="2"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Tim </a:t>
            </a:r>
            <a:r>
              <a:rPr lang="en-US" sz="1200" err="1">
                <a:solidFill>
                  <a:srgbClr val="000000"/>
                </a:solidFill>
                <a:latin typeface="Lato" panose="020F0502020204030203" pitchFamily="34" charset="0"/>
                <a:ea typeface="Lato" panose="020F0502020204030203" pitchFamily="34" charset="0"/>
                <a:cs typeface="Lato" panose="020F0502020204030203" pitchFamily="34" charset="0"/>
              </a:rPr>
              <a:t>Vordtreide</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 </a:t>
            </a:r>
          </a:p>
          <a:p>
            <a:pPr marL="1342390" lvl="2"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Chris Corbett Design </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Bildsten Arch: Ellen Bildsten</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Union Studios: Ben Willis</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Garcia Architecture: Elisa Garcia</a:t>
            </a:r>
          </a:p>
          <a:p>
            <a:pPr marL="142240" indent="0">
              <a:lnSpc>
                <a:spcPct val="150000"/>
              </a:lnSpc>
              <a:spcBef>
                <a:spcPts val="0"/>
              </a:spcBef>
              <a:buSzPct val="100000"/>
              <a:buNone/>
            </a:pPr>
            <a:endParaRPr lang="en-US" sz="1400" b="1">
              <a:solidFill>
                <a:srgbClr val="000000"/>
              </a:solidFill>
              <a:latin typeface="Lato" panose="020F0502020204030203" pitchFamily="34" charset="0"/>
              <a:ea typeface="Lato" panose="020F0502020204030203" pitchFamily="34" charset="0"/>
              <a:cs typeface="Lato" panose="020F0502020204030203" pitchFamily="34" charset="0"/>
            </a:endParaRPr>
          </a:p>
          <a:p>
            <a:pPr marL="427990" indent="-285750">
              <a:lnSpc>
                <a:spcPct val="150000"/>
              </a:lnSpc>
              <a:spcBef>
                <a:spcPts val="0"/>
              </a:spcBef>
              <a:buSzPct val="100000"/>
            </a:pPr>
            <a:r>
              <a:rPr lang="en-US" sz="1400" b="1">
                <a:solidFill>
                  <a:srgbClr val="000000"/>
                </a:solidFill>
                <a:latin typeface="Lato" panose="020F0502020204030203" pitchFamily="34" charset="0"/>
                <a:ea typeface="Lato" panose="020F0502020204030203" pitchFamily="34" charset="0"/>
                <a:cs typeface="Lato" panose="020F0502020204030203" pitchFamily="34" charset="0"/>
              </a:rPr>
              <a:t>Landscape Architects</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Kiesel Design: Jack Kiesel</a:t>
            </a:r>
          </a:p>
          <a:p>
            <a:pPr marL="885190" lvl="1" indent="-285750">
              <a:lnSpc>
                <a:spcPct val="150000"/>
              </a:lnSpc>
              <a:spcBef>
                <a:spcPts val="0"/>
              </a:spcBef>
              <a:buSzPct val="100000"/>
            </a:pPr>
            <a:endParaRPr lang="en-US" sz="1400">
              <a:solidFill>
                <a:srgbClr val="000000"/>
              </a:solidFill>
              <a:latin typeface="Lato" panose="020F0502020204030203" pitchFamily="34" charset="0"/>
              <a:ea typeface="Lato" panose="020F0502020204030203" pitchFamily="34" charset="0"/>
              <a:cs typeface="Lato" panose="020F0502020204030203" pitchFamily="34" charset="0"/>
            </a:endParaRPr>
          </a:p>
          <a:p>
            <a:pPr marL="427990" indent="-285750">
              <a:lnSpc>
                <a:spcPct val="150000"/>
              </a:lnSpc>
              <a:spcBef>
                <a:spcPts val="0"/>
              </a:spcBef>
              <a:buSzPct val="100000"/>
            </a:pPr>
            <a:r>
              <a:rPr lang="en-US" sz="1400" b="1">
                <a:solidFill>
                  <a:srgbClr val="000000"/>
                </a:solidFill>
                <a:latin typeface="Lato" panose="020F0502020204030203" pitchFamily="34" charset="0"/>
                <a:ea typeface="Lato" panose="020F0502020204030203" pitchFamily="34" charset="0"/>
                <a:cs typeface="Lato" panose="020F0502020204030203" pitchFamily="34" charset="0"/>
              </a:rPr>
              <a:t>General Contractors</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Allen Construction: Dennis Allen</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Best Tech Contracting: Jason Scheurer</a:t>
            </a:r>
          </a:p>
          <a:p>
            <a:pPr marL="885190" lvl="1" indent="-285750">
              <a:lnSpc>
                <a:spcPct val="150000"/>
              </a:lnSpc>
              <a:spcBef>
                <a:spcPts val="0"/>
              </a:spcBef>
              <a:buSzPct val="100000"/>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Desert Estate Development: John Pedalino</a:t>
            </a:r>
          </a:p>
          <a:p>
            <a:pPr marL="885190" lvl="1" indent="-285750">
              <a:lnSpc>
                <a:spcPct val="150000"/>
              </a:lnSpc>
              <a:spcBef>
                <a:spcPts val="0"/>
              </a:spcBef>
              <a:buSzPct val="100000"/>
            </a:pPr>
            <a:endParaRPr lang="en-US" sz="1200">
              <a:solidFill>
                <a:srgbClr val="000000"/>
              </a:solidFill>
              <a:latin typeface="Lato" panose="020F0502020204030203" pitchFamily="34" charset="0"/>
              <a:ea typeface="Lato" panose="020F0502020204030203" pitchFamily="34" charset="0"/>
              <a:cs typeface="Lato" panose="020F0502020204030203" pitchFamily="34" charset="0"/>
            </a:endParaRPr>
          </a:p>
          <a:p>
            <a:pPr marL="427990" indent="-285750">
              <a:lnSpc>
                <a:spcPct val="150000"/>
              </a:lnSpc>
              <a:spcBef>
                <a:spcPts val="0"/>
              </a:spcBef>
              <a:buSzPct val="100000"/>
            </a:pPr>
            <a:endParaRPr lang="en-US" sz="1400">
              <a:solidFill>
                <a:srgbClr val="000000"/>
              </a:solidFill>
              <a:latin typeface="Lato" panose="020F0502020204030203" pitchFamily="34" charset="0"/>
              <a:ea typeface="Lato" panose="020F0502020204030203" pitchFamily="34" charset="0"/>
              <a:cs typeface="Lato" panose="020F0502020204030203" pitchFamily="34" charset="0"/>
            </a:endParaRPr>
          </a:p>
          <a:p>
            <a:pPr indent="-314960">
              <a:lnSpc>
                <a:spcPct val="150000"/>
              </a:lnSpc>
              <a:spcBef>
                <a:spcPts val="0"/>
              </a:spcBef>
              <a:buSzPct val="100000"/>
            </a:pPr>
            <a:endParaRPr lang="en-US" sz="1400">
              <a:solidFill>
                <a:srgbClr val="000000"/>
              </a:solidFill>
              <a:latin typeface="Lato" panose="020F0502020204030203" pitchFamily="34" charset="0"/>
              <a:ea typeface="Lato" panose="020F0502020204030203" pitchFamily="34" charset="0"/>
              <a:cs typeface="Lato" panose="020F0502020204030203" pitchFamily="34" charset="0"/>
            </a:endParaRPr>
          </a:p>
          <a:p>
            <a:pPr marL="142240" indent="0">
              <a:lnSpc>
                <a:spcPct val="150000"/>
              </a:lnSpc>
              <a:spcBef>
                <a:spcPts val="0"/>
              </a:spcBef>
              <a:buSzPct val="100000"/>
              <a:buNone/>
            </a:pPr>
            <a:r>
              <a:rPr lang="en-US" sz="800">
                <a:solidFill>
                  <a:srgbClr val="000000"/>
                </a:solidFill>
                <a:latin typeface="Lato" panose="020F0502020204030203" pitchFamily="34" charset="0"/>
                <a:ea typeface="Lato" panose="020F0502020204030203" pitchFamily="34" charset="0"/>
                <a:cs typeface="Lato" panose="020F0502020204030203" pitchFamily="34" charset="0"/>
              </a:rPr>
              <a:t> </a:t>
            </a:r>
            <a:endParaRPr sz="80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1F5190CB-66BF-3CC1-BEFF-B80A63AE6C64}"/>
              </a:ext>
            </a:extLst>
          </p:cNvPr>
          <p:cNvSpPr txBox="1"/>
          <p:nvPr/>
        </p:nvSpPr>
        <p:spPr>
          <a:xfrm>
            <a:off x="4193471" y="780495"/>
            <a:ext cx="4617154" cy="4903330"/>
          </a:xfrm>
          <a:prstGeom prst="rect">
            <a:avLst/>
          </a:prstGeom>
          <a:noFill/>
        </p:spPr>
        <p:txBody>
          <a:bodyPr wrap="square">
            <a:spAutoFit/>
          </a:bodyPr>
          <a:lstStyle/>
          <a:p>
            <a:pPr marL="427990" indent="-285750">
              <a:lnSpc>
                <a:spcPct val="150000"/>
              </a:lnSpc>
              <a:spcBef>
                <a:spcPts val="0"/>
              </a:spcBef>
              <a:buSzPct val="100000"/>
            </a:pPr>
            <a:r>
              <a:rPr lang="en-US" sz="1400" b="1">
                <a:solidFill>
                  <a:srgbClr val="000000"/>
                </a:solidFill>
                <a:latin typeface="Lato" panose="020F0502020204030203" pitchFamily="34" charset="0"/>
                <a:ea typeface="Lato" panose="020F0502020204030203" pitchFamily="34" charset="0"/>
                <a:cs typeface="Lato" panose="020F0502020204030203" pitchFamily="34" charset="0"/>
              </a:rPr>
              <a:t>Prefab/Modular Manufacturers</a:t>
            </a:r>
          </a:p>
          <a:p>
            <a:pPr marL="885190" lvl="1" indent="-285750">
              <a:lnSpc>
                <a:spcPct val="150000"/>
              </a:lnSpc>
              <a:spcBef>
                <a:spcPts val="0"/>
              </a:spcBef>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Plant Prefab: Steve Glenn</a:t>
            </a:r>
          </a:p>
          <a:p>
            <a:pPr marL="885190" lvl="1" indent="-285750">
              <a:lnSpc>
                <a:spcPct val="150000"/>
              </a:lnSpc>
              <a:spcBef>
                <a:spcPts val="0"/>
              </a:spcBef>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Joubert Homes: Darin Dusan &amp; Steffen Andrews</a:t>
            </a:r>
          </a:p>
          <a:p>
            <a:pPr marL="885190" lvl="1" indent="-285750">
              <a:lnSpc>
                <a:spcPct val="150000"/>
              </a:lnSpc>
              <a:spcBef>
                <a:spcPts val="0"/>
              </a:spcBef>
              <a:buSzPct val="100000"/>
              <a:buFont typeface="Arial" panose="020B0604020202020204" pitchFamily="34" charset="0"/>
              <a:buChar char="•"/>
            </a:pPr>
            <a:r>
              <a:rPr lang="en-US" sz="1200" err="1">
                <a:solidFill>
                  <a:srgbClr val="000000"/>
                </a:solidFill>
                <a:latin typeface="Lato" panose="020F0502020204030203" pitchFamily="34" charset="0"/>
                <a:ea typeface="Lato" panose="020F0502020204030203" pitchFamily="34" charset="0"/>
                <a:cs typeface="Lato" panose="020F0502020204030203" pitchFamily="34" charset="0"/>
              </a:rPr>
              <a:t>ReMo</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 Homes: Ryan Blowers/ Vamsi Kotla</a:t>
            </a:r>
          </a:p>
          <a:p>
            <a:pPr marL="885190" lvl="1" indent="-285750">
              <a:lnSpc>
                <a:spcPct val="150000"/>
              </a:lnSpc>
              <a:spcBef>
                <a:spcPts val="0"/>
              </a:spcBef>
              <a:buSzPct val="100000"/>
              <a:buFont typeface="Arial" panose="020B0604020202020204" pitchFamily="34" charset="0"/>
              <a:buChar char="•"/>
            </a:pPr>
            <a:r>
              <a:rPr lang="en-US" sz="1200" err="1">
                <a:solidFill>
                  <a:srgbClr val="000000"/>
                </a:solidFill>
                <a:latin typeface="Lato" panose="020F0502020204030203" pitchFamily="34" charset="0"/>
                <a:ea typeface="Lato" panose="020F0502020204030203" pitchFamily="34" charset="0"/>
                <a:cs typeface="Lato" panose="020F0502020204030203" pitchFamily="34" charset="0"/>
              </a:rPr>
              <a:t>BPublicPrefab</a:t>
            </a:r>
            <a:endParaRPr lang="en-US" sz="1200">
              <a:latin typeface="Lato" panose="020F0502020204030203" pitchFamily="34" charset="0"/>
              <a:ea typeface="Lato" panose="020F0502020204030203" pitchFamily="34" charset="0"/>
              <a:cs typeface="Lato" panose="020F0502020204030203" pitchFamily="34" charset="0"/>
            </a:endParaRPr>
          </a:p>
          <a:p>
            <a:pPr marL="885190" lvl="1" indent="-285750">
              <a:lnSpc>
                <a:spcPct val="150000"/>
              </a:lnSpc>
              <a:spcBef>
                <a:spcPts val="0"/>
              </a:spcBef>
              <a:buSzPct val="100000"/>
            </a:pPr>
            <a:endParaRPr lang="en-US" sz="1400" b="1">
              <a:solidFill>
                <a:srgbClr val="000000"/>
              </a:solidFill>
              <a:latin typeface="Lato" panose="020F0502020204030203" pitchFamily="34" charset="0"/>
              <a:ea typeface="Lato" panose="020F0502020204030203" pitchFamily="34" charset="0"/>
              <a:cs typeface="Lato" panose="020F0502020204030203" pitchFamily="34" charset="0"/>
            </a:endParaRPr>
          </a:p>
          <a:p>
            <a:pPr marL="427990" indent="-285750">
              <a:lnSpc>
                <a:spcPct val="150000"/>
              </a:lnSpc>
              <a:spcBef>
                <a:spcPts val="0"/>
              </a:spcBef>
              <a:buSzPct val="100000"/>
            </a:pPr>
            <a:r>
              <a:rPr lang="en-US" sz="1400" b="1">
                <a:solidFill>
                  <a:srgbClr val="000000"/>
                </a:solidFill>
                <a:latin typeface="Lato" panose="020F0502020204030203" pitchFamily="34" charset="0"/>
                <a:ea typeface="Lato" panose="020F0502020204030203" pitchFamily="34" charset="0"/>
                <a:cs typeface="Lato" panose="020F0502020204030203" pitchFamily="34" charset="0"/>
              </a:rPr>
              <a:t>Other Collaborators</a:t>
            </a:r>
            <a:endParaRPr lang="en-US" sz="1400">
              <a:solidFill>
                <a:srgbClr val="000000"/>
              </a:solidFill>
              <a:latin typeface="Lato" panose="020F0502020204030203" pitchFamily="34" charset="0"/>
              <a:ea typeface="Lato" panose="020F0502020204030203" pitchFamily="34" charset="0"/>
              <a:cs typeface="Lato" panose="020F0502020204030203" pitchFamily="34" charset="0"/>
            </a:endParaRPr>
          </a:p>
          <a:p>
            <a:pPr marL="770890" lvl="1" indent="-171450">
              <a:lnSpc>
                <a:spcPct val="150000"/>
              </a:lnSpc>
              <a:buSzPct val="100000"/>
              <a:buFont typeface="Arial" panose="020B0604020202020204" pitchFamily="34" charset="0"/>
              <a:buChar char="•"/>
            </a:pPr>
            <a:r>
              <a:rPr lang="en-US" sz="1200">
                <a:latin typeface="Lato" panose="020F0502020204030203" pitchFamily="34" charset="0"/>
                <a:ea typeface="Lato" panose="020F0502020204030203" pitchFamily="34" charset="0"/>
                <a:cs typeface="Lato" panose="020F0502020204030203" pitchFamily="34" charset="0"/>
              </a:rPr>
              <a:t>Mayor of LA: Karen Bass</a:t>
            </a:r>
            <a:endParaRPr lang="en-US" sz="1200">
              <a:solidFill>
                <a:srgbClr val="000000"/>
              </a:solidFill>
              <a:latin typeface="Lato" panose="020F0502020204030203" pitchFamily="34" charset="0"/>
              <a:ea typeface="Lato" panose="020F0502020204030203" pitchFamily="34" charset="0"/>
              <a:cs typeface="Lato" panose="020F0502020204030203" pitchFamily="34" charset="0"/>
            </a:endParaRPr>
          </a:p>
          <a:p>
            <a:pPr marL="770890" lvl="1" indent="-171450">
              <a:lnSpc>
                <a:spcPct val="150000"/>
              </a:lnSpc>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USGBC LA: Ben Stapleton</a:t>
            </a:r>
          </a:p>
          <a:p>
            <a:pPr marL="770890" lvl="1" indent="-171450">
              <a:lnSpc>
                <a:spcPct val="150000"/>
              </a:lnSpc>
              <a:buSzPct val="100000"/>
              <a:buFont typeface="Arial" panose="020B0604020202020204" pitchFamily="34" charset="0"/>
              <a:buChar char="•"/>
            </a:pPr>
            <a:r>
              <a:rPr lang="en-US" sz="1200">
                <a:latin typeface="Lato" panose="020F0502020204030203" pitchFamily="34" charset="0"/>
                <a:ea typeface="Lato" panose="020F0502020204030203" pitchFamily="34" charset="0"/>
                <a:cs typeface="Lato" panose="020F0502020204030203" pitchFamily="34" charset="0"/>
              </a:rPr>
              <a:t>Bello Global Consulting: John Bello, P.E.</a:t>
            </a:r>
            <a:endParaRPr lang="en-US" sz="1200">
              <a:solidFill>
                <a:srgbClr val="000000"/>
              </a:solidFill>
              <a:latin typeface="Lato" panose="020F0502020204030203" pitchFamily="34" charset="0"/>
              <a:ea typeface="Lato" panose="020F0502020204030203" pitchFamily="34" charset="0"/>
              <a:cs typeface="Lato" panose="020F0502020204030203" pitchFamily="34" charset="0"/>
            </a:endParaRPr>
          </a:p>
          <a:p>
            <a:pPr marL="770890" lvl="1" indent="-171450">
              <a:lnSpc>
                <a:spcPct val="150000"/>
              </a:lnSpc>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Taft Office: Margie Taft</a:t>
            </a:r>
          </a:p>
          <a:p>
            <a:pPr marL="770890" lvl="1" indent="-171450">
              <a:lnSpc>
                <a:spcPct val="150000"/>
              </a:lnSpc>
              <a:buSzPct val="100000"/>
              <a:buFont typeface="Arial" panose="020B0604020202020204" pitchFamily="34" charset="0"/>
              <a:buChar char="•"/>
            </a:pPr>
            <a:r>
              <a:rPr lang="en-US" sz="1200">
                <a:latin typeface="Lato" panose="020F0502020204030203" pitchFamily="34" charset="0"/>
                <a:ea typeface="Lato" panose="020F0502020204030203" pitchFamily="34" charset="0"/>
                <a:cs typeface="Lato" panose="020F0502020204030203" pitchFamily="34" charset="0"/>
              </a:rPr>
              <a:t>Box Power: Fallon Vaughan</a:t>
            </a:r>
            <a:endParaRPr lang="en-US" sz="1200">
              <a:solidFill>
                <a:srgbClr val="000000"/>
              </a:solidFill>
              <a:latin typeface="Lato" panose="020F0502020204030203" pitchFamily="34" charset="0"/>
              <a:ea typeface="Lato" panose="020F0502020204030203" pitchFamily="34" charset="0"/>
              <a:cs typeface="Lato" panose="020F0502020204030203" pitchFamily="34" charset="0"/>
            </a:endParaRPr>
          </a:p>
          <a:p>
            <a:pPr marL="770890" lvl="1" indent="-171450">
              <a:lnSpc>
                <a:spcPct val="150000"/>
              </a:lnSpc>
              <a:buSzPct val="100000"/>
              <a:buFont typeface="Arial" panose="020B0604020202020204" pitchFamily="34" charset="0"/>
              <a:buChar char="•"/>
            </a:pPr>
            <a:r>
              <a:rPr lang="en-US" sz="1200">
                <a:latin typeface="Lato" panose="020F0502020204030203" pitchFamily="34" charset="0"/>
                <a:ea typeface="Lato" panose="020F0502020204030203" pitchFamily="34" charset="0"/>
                <a:cs typeface="Lato" panose="020F0502020204030203" pitchFamily="34" charset="0"/>
              </a:rPr>
              <a:t>Steadfast LA: </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Rick Caruso</a:t>
            </a:r>
          </a:p>
          <a:p>
            <a:pPr marL="770890" lvl="1" indent="-171450">
              <a:lnSpc>
                <a:spcPct val="150000"/>
              </a:lnSpc>
              <a:buSzPct val="100000"/>
              <a:buFont typeface="Arial" panose="020B0604020202020204" pitchFamily="34" charset="0"/>
              <a:buChar char="•"/>
            </a:pPr>
            <a:r>
              <a:rPr lang="en-US" sz="1200" b="0" i="0">
                <a:solidFill>
                  <a:srgbClr val="000000"/>
                </a:solidFill>
                <a:effectLst/>
                <a:latin typeface="Lato" panose="020F0502020204030203" pitchFamily="34" charset="0"/>
                <a:ea typeface="Lato" panose="020F0502020204030203" pitchFamily="34" charset="0"/>
                <a:cs typeface="Lato" panose="020F0502020204030203" pitchFamily="34" charset="0"/>
              </a:rPr>
              <a:t>Permacity Foundation: Jonathan Port</a:t>
            </a:r>
          </a:p>
          <a:p>
            <a:pPr marL="770890" lvl="1" indent="-171450">
              <a:lnSpc>
                <a:spcPct val="150000"/>
              </a:lnSpc>
              <a:buSzPct val="100000"/>
              <a:buFont typeface="Arial" panose="020B0604020202020204" pitchFamily="34" charset="0"/>
              <a:buChar char="•"/>
            </a:pPr>
            <a:r>
              <a:rPr lang="en-US" sz="1200" i="0">
                <a:solidFill>
                  <a:srgbClr val="000000"/>
                </a:solidFill>
                <a:effectLst/>
                <a:latin typeface="Lato" panose="020F0502020204030203" pitchFamily="34" charset="0"/>
                <a:ea typeface="Lato" panose="020F0502020204030203" pitchFamily="34" charset="0"/>
                <a:cs typeface="Lato" panose="020F0502020204030203" pitchFamily="34" charset="0"/>
              </a:rPr>
              <a:t>California Home+Design: Lauren Michele</a:t>
            </a:r>
            <a:endParaRPr lang="en-US" sz="1200">
              <a:solidFill>
                <a:srgbClr val="000000"/>
              </a:solidFill>
              <a:latin typeface="Lato" panose="020F0502020204030203" pitchFamily="34" charset="0"/>
              <a:ea typeface="Lato" panose="020F0502020204030203" pitchFamily="34" charset="0"/>
              <a:cs typeface="Lato" panose="020F0502020204030203" pitchFamily="34" charset="0"/>
            </a:endParaRPr>
          </a:p>
          <a:p>
            <a:pPr marL="770890" lvl="1" indent="-171450">
              <a:lnSpc>
                <a:spcPct val="150000"/>
              </a:lnSpc>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Direct Relief</a:t>
            </a:r>
          </a:p>
          <a:p>
            <a:pPr marL="770890" lvl="1" indent="-171450">
              <a:lnSpc>
                <a:spcPct val="150000"/>
              </a:lnSpc>
              <a:buSzPct val="100000"/>
              <a:buFont typeface="Arial" panose="020B0604020202020204" pitchFamily="34" charset="0"/>
              <a:buChar char="•"/>
            </a:pPr>
            <a:r>
              <a:rPr lang="en-US" sz="1200">
                <a:solidFill>
                  <a:srgbClr val="000000"/>
                </a:solidFill>
                <a:latin typeface="Lato" panose="020F0502020204030203" pitchFamily="34" charset="0"/>
                <a:ea typeface="Lato" panose="020F0502020204030203" pitchFamily="34" charset="0"/>
                <a:cs typeface="Lato" panose="020F0502020204030203" pitchFamily="34" charset="0"/>
              </a:rPr>
              <a:t>Habitat for Humanity</a:t>
            </a:r>
          </a:p>
        </p:txBody>
      </p:sp>
    </p:spTree>
    <p:extLst>
      <p:ext uri="{BB962C8B-B14F-4D97-AF65-F5344CB8AC3E}">
        <p14:creationId xmlns:p14="http://schemas.microsoft.com/office/powerpoint/2010/main" val="1672181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77E2B467-5294-75D5-3D18-BEF6B8E41184}"/>
            </a:ext>
          </a:extLst>
        </p:cNvPr>
        <p:cNvGrpSpPr/>
        <p:nvPr/>
      </p:nvGrpSpPr>
      <p:grpSpPr>
        <a:xfrm>
          <a:off x="0" y="0"/>
          <a:ext cx="0" cy="0"/>
          <a:chOff x="0" y="0"/>
          <a:chExt cx="0" cy="0"/>
        </a:xfrm>
      </p:grpSpPr>
      <p:sp>
        <p:nvSpPr>
          <p:cNvPr id="288" name="Google Shape;288;g329e0a1a8e0_0_7">
            <a:extLst>
              <a:ext uri="{FF2B5EF4-FFF2-40B4-BE49-F238E27FC236}">
                <a16:creationId xmlns:a16="http://schemas.microsoft.com/office/drawing/2014/main" id="{2E982AF6-494D-0748-B687-CC19EA714E56}"/>
              </a:ext>
            </a:extLst>
          </p:cNvPr>
          <p:cNvSpPr txBox="1">
            <a:spLocks noGrp="1"/>
          </p:cNvSpPr>
          <p:nvPr>
            <p:ph type="title"/>
          </p:nvPr>
        </p:nvSpPr>
        <p:spPr>
          <a:xfrm>
            <a:off x="0" y="0"/>
            <a:ext cx="7404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dirty="0">
                <a:latin typeface="Lato" panose="020F0502020204030203" pitchFamily="34" charset="0"/>
                <a:ea typeface="Lato" panose="020F0502020204030203" pitchFamily="34" charset="0"/>
                <a:cs typeface="Lato" panose="020F0502020204030203" pitchFamily="34" charset="0"/>
              </a:rPr>
              <a:t>Conclusion and Q&amp;A</a:t>
            </a:r>
            <a:endParaRPr sz="2000"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87451B94-1074-4CF4-B76C-3122D495E477}"/>
              </a:ext>
            </a:extLst>
          </p:cNvPr>
          <p:cNvPicPr>
            <a:picLocks noChangeAspect="1"/>
          </p:cNvPicPr>
          <p:nvPr/>
        </p:nvPicPr>
        <p:blipFill>
          <a:blip r:embed="rId3"/>
          <a:stretch>
            <a:fillRect/>
          </a:stretch>
        </p:blipFill>
        <p:spPr>
          <a:xfrm>
            <a:off x="5471354" y="4090977"/>
            <a:ext cx="3047667" cy="1741524"/>
          </a:xfrm>
          <a:prstGeom prst="rect">
            <a:avLst/>
          </a:prstGeom>
        </p:spPr>
      </p:pic>
      <p:pic>
        <p:nvPicPr>
          <p:cNvPr id="6" name="Picture 5">
            <a:extLst>
              <a:ext uri="{FF2B5EF4-FFF2-40B4-BE49-F238E27FC236}">
                <a16:creationId xmlns:a16="http://schemas.microsoft.com/office/drawing/2014/main" id="{FDB6B949-4CB7-57AA-C67D-065C66C3D975}"/>
              </a:ext>
            </a:extLst>
          </p:cNvPr>
          <p:cNvPicPr>
            <a:picLocks noChangeAspect="1"/>
          </p:cNvPicPr>
          <p:nvPr/>
        </p:nvPicPr>
        <p:blipFill>
          <a:blip r:embed="rId4"/>
          <a:stretch>
            <a:fillRect/>
          </a:stretch>
        </p:blipFill>
        <p:spPr>
          <a:xfrm>
            <a:off x="5471354" y="1270312"/>
            <a:ext cx="3047667" cy="1741524"/>
          </a:xfrm>
          <a:prstGeom prst="rect">
            <a:avLst/>
          </a:prstGeom>
        </p:spPr>
      </p:pic>
      <p:sp>
        <p:nvSpPr>
          <p:cNvPr id="2" name="Google Shape;141;p4">
            <a:extLst>
              <a:ext uri="{FF2B5EF4-FFF2-40B4-BE49-F238E27FC236}">
                <a16:creationId xmlns:a16="http://schemas.microsoft.com/office/drawing/2014/main" id="{E0964C12-3252-ABA7-F035-5ED70DE1C8DB}"/>
              </a:ext>
            </a:extLst>
          </p:cNvPr>
          <p:cNvSpPr txBox="1"/>
          <p:nvPr/>
        </p:nvSpPr>
        <p:spPr>
          <a:xfrm>
            <a:off x="3108934" y="1076074"/>
            <a:ext cx="3861151" cy="5724614"/>
          </a:xfrm>
          <a:prstGeom prst="rect">
            <a:avLst/>
          </a:prstGeom>
          <a:noFill/>
          <a:ln>
            <a:noFill/>
          </a:ln>
        </p:spPr>
        <p:txBody>
          <a:bodyPr spcFirstLastPara="1" wrap="square" lIns="91425" tIns="91425" rIns="91425" bIns="91425" anchor="t" anchorCtr="0">
            <a:spAutoFit/>
          </a:bodyPr>
          <a:lstStyle/>
          <a:p>
            <a:pPr marL="0" lvl="0" indent="0" algn="l" rtl="0">
              <a:spcAft>
                <a:spcPts val="1200"/>
              </a:spcAft>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Craig Lewis</a:t>
            </a:r>
          </a:p>
          <a:p>
            <a:pPr marL="0" lvl="0" indent="0" algn="l" rtl="0">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650-796-2353</a:t>
            </a:r>
          </a:p>
          <a:p>
            <a:pPr marL="0" lvl="0" indent="0" algn="l" rtl="0">
              <a:spcAft>
                <a:spcPts val="1200"/>
              </a:spcAft>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hlinkClick r:id="rId5"/>
              </a:rPr>
              <a:t>Craig@Clean-Coaltion.org</a:t>
            </a: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0" lvl="0" indent="0" algn="l" rtl="0">
              <a:spcAft>
                <a:spcPts val="1200"/>
              </a:spcAft>
              <a:buClr>
                <a:schemeClr val="dk1"/>
              </a:buClr>
              <a:buSzPts val="1100"/>
              <a:buFont typeface="Arial"/>
              <a:buNone/>
            </a:pP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0" lvl="0" indent="0" algn="l" rtl="0">
              <a:spcAft>
                <a:spcPts val="1200"/>
              </a:spcAft>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Haley Weinstein</a:t>
            </a:r>
          </a:p>
          <a:p>
            <a:pPr marL="0" lvl="0" indent="0" algn="l" rtl="0">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609-619-1781</a:t>
            </a:r>
          </a:p>
          <a:p>
            <a:pPr marL="0" lvl="0" indent="0" algn="l" rtl="0">
              <a:spcAft>
                <a:spcPts val="1200"/>
              </a:spcAft>
              <a:buClr>
                <a:schemeClr val="dk1"/>
              </a:buClr>
              <a:buSzPts val="1100"/>
              <a:buFont typeface="Arial"/>
              <a:buNone/>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hlinkClick r:id="rId6"/>
              </a:rPr>
              <a:t>Haley@Clean-Coalition.org</a:t>
            </a: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spcAft>
                <a:spcPts val="1200"/>
              </a:spcAft>
              <a:buClr>
                <a:schemeClr val="dk1"/>
              </a:buClr>
              <a:buSzPts val="1100"/>
            </a:pP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spcAft>
                <a:spcPts val="1200"/>
              </a:spcAft>
              <a:buClr>
                <a:schemeClr val="dk1"/>
              </a:buClr>
              <a:buSzPts val="1100"/>
            </a:pP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spcAft>
                <a:spcPts val="1200"/>
              </a:spcAft>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John Bello, P.E., </a:t>
            </a:r>
          </a:p>
          <a:p>
            <a:pPr>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347-786-1620</a:t>
            </a:r>
          </a:p>
          <a:p>
            <a:pPr>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hlinkClick r:id="rId7"/>
              </a:rPr>
              <a:t>JTBELLO27@Outlook.com</a:t>
            </a: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buClr>
                <a:schemeClr val="dk1"/>
              </a:buClr>
              <a:buSzPts val="1100"/>
            </a:pP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buClr>
                <a:schemeClr val="dk1"/>
              </a:buClr>
              <a:buSzPts val="1100"/>
            </a:pPr>
            <a:endParaRPr lang="en-US" sz="1200" dirty="0">
              <a:solidFill>
                <a:schemeClr val="dk1"/>
              </a:solidFill>
              <a:latin typeface="Lato" panose="020F0502020204030203" pitchFamily="34" charset="0"/>
              <a:ea typeface="Lato" panose="020F0502020204030203" pitchFamily="34" charset="0"/>
              <a:cs typeface="Lato" panose="020F0502020204030203" pitchFamily="34" charset="0"/>
            </a:endParaRPr>
          </a:p>
          <a:p>
            <a:pPr>
              <a:buClr>
                <a:schemeClr val="dk1"/>
              </a:buClr>
              <a:buSzPts val="1100"/>
            </a:pPr>
            <a:endParaRPr lang="en-US" sz="1200" dirty="0">
              <a:solidFill>
                <a:schemeClr val="dk1"/>
              </a:solidFill>
              <a:latin typeface="Lato" panose="020F0502020204030203" pitchFamily="34" charset="0"/>
              <a:ea typeface="Lato" panose="020F0502020204030203" pitchFamily="34" charset="0"/>
              <a:cs typeface="Lato" panose="020F0502020204030203" pitchFamily="34" charset="0"/>
            </a:endParaRPr>
          </a:p>
          <a:p>
            <a:pPr>
              <a:spcBef>
                <a:spcPts val="1200"/>
              </a:spcBef>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Patrice Hicks</a:t>
            </a:r>
          </a:p>
          <a:p>
            <a:pPr>
              <a:spcBef>
                <a:spcPts val="1200"/>
              </a:spcBef>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rPr>
              <a:t>619-655-8438</a:t>
            </a:r>
          </a:p>
          <a:p>
            <a:pPr>
              <a:buClr>
                <a:schemeClr val="dk1"/>
              </a:buClr>
              <a:buSzPts val="1100"/>
            </a:pPr>
            <a:r>
              <a:rPr lang="en-US" sz="1200" b="1" dirty="0">
                <a:solidFill>
                  <a:schemeClr val="dk1"/>
                </a:solidFill>
                <a:latin typeface="Lato" panose="020F0502020204030203" pitchFamily="34" charset="0"/>
                <a:ea typeface="Lato" panose="020F0502020204030203" pitchFamily="34" charset="0"/>
                <a:cs typeface="Lato" panose="020F0502020204030203" pitchFamily="34" charset="0"/>
                <a:hlinkClick r:id="rId8"/>
              </a:rPr>
              <a:t>Patrice.Hicks@ICF.com</a:t>
            </a: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a:spcBef>
                <a:spcPts val="1200"/>
              </a:spcBef>
              <a:buClr>
                <a:schemeClr val="dk1"/>
              </a:buClr>
              <a:buSzPts val="1100"/>
            </a:pPr>
            <a:endParaRPr lang="en-US" sz="12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0" lvl="0" indent="0" algn="l" rtl="0">
              <a:spcAft>
                <a:spcPts val="1200"/>
              </a:spcAft>
              <a:buClr>
                <a:schemeClr val="dk1"/>
              </a:buClr>
              <a:buSzPts val="1100"/>
              <a:buFont typeface="Arial"/>
              <a:buNone/>
            </a:pPr>
            <a:endParaRPr lang="en-US" sz="1200"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2">
            <a:extLst>
              <a:ext uri="{FF2B5EF4-FFF2-40B4-BE49-F238E27FC236}">
                <a16:creationId xmlns:a16="http://schemas.microsoft.com/office/drawing/2014/main" id="{434AD78F-2A49-A582-087D-E8FEA53092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955" y="3558313"/>
            <a:ext cx="1499253" cy="1203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B7DE2B0-2974-2CA0-7163-AF2B6B359DC1}"/>
              </a:ext>
            </a:extLst>
          </p:cNvPr>
          <p:cNvPicPr>
            <a:picLocks noChangeAspect="1"/>
          </p:cNvPicPr>
          <p:nvPr/>
        </p:nvPicPr>
        <p:blipFill>
          <a:blip r:embed="rId10"/>
          <a:stretch>
            <a:fillRect/>
          </a:stretch>
        </p:blipFill>
        <p:spPr>
          <a:xfrm>
            <a:off x="688676" y="5121564"/>
            <a:ext cx="1773813" cy="663584"/>
          </a:xfrm>
          <a:prstGeom prst="rect">
            <a:avLst/>
          </a:prstGeom>
        </p:spPr>
      </p:pic>
      <p:sp>
        <p:nvSpPr>
          <p:cNvPr id="10" name="Google Shape;288;g329e0a1a8e0_0_7">
            <a:extLst>
              <a:ext uri="{FF2B5EF4-FFF2-40B4-BE49-F238E27FC236}">
                <a16:creationId xmlns:a16="http://schemas.microsoft.com/office/drawing/2014/main" id="{CA5DA4A8-9D6B-CC14-7D1A-E356A62E6FFD}"/>
              </a:ext>
            </a:extLst>
          </p:cNvPr>
          <p:cNvSpPr txBox="1">
            <a:spLocks/>
          </p:cNvSpPr>
          <p:nvPr/>
        </p:nvSpPr>
        <p:spPr>
          <a:xfrm>
            <a:off x="81402" y="663767"/>
            <a:ext cx="74043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Contact Us:</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7BFF2413-5CB4-B906-9A59-A52E7E419FEA}"/>
              </a:ext>
            </a:extLst>
          </p:cNvPr>
          <p:cNvSpPr txBox="1"/>
          <p:nvPr/>
        </p:nvSpPr>
        <p:spPr>
          <a:xfrm>
            <a:off x="519138" y="6144774"/>
            <a:ext cx="4952216" cy="523220"/>
          </a:xfrm>
          <a:prstGeom prst="rect">
            <a:avLst/>
          </a:prstGeom>
          <a:noFill/>
        </p:spPr>
        <p:txBody>
          <a:bodyPr wrap="square">
            <a:spAutoFit/>
          </a:bodyPr>
          <a:lstStyle/>
          <a:p>
            <a:r>
              <a:rPr lang="en-US">
                <a:hlinkClick r:id="rId11"/>
              </a:rPr>
              <a:t>https://clean-coalition.org/programs/green-rebuild-initiative/</a:t>
            </a:r>
            <a:endParaRPr lang="en-US"/>
          </a:p>
          <a:p>
            <a:endParaRPr lang="en-US"/>
          </a:p>
        </p:txBody>
      </p:sp>
      <p:pic>
        <p:nvPicPr>
          <p:cNvPr id="5" name="Picture 4" descr="Blue text with a lightning bolt&#10;&#10;AI-generated content may be incorrect.">
            <a:extLst>
              <a:ext uri="{FF2B5EF4-FFF2-40B4-BE49-F238E27FC236}">
                <a16:creationId xmlns:a16="http://schemas.microsoft.com/office/drawing/2014/main" id="{86365269-D9C3-ADF1-069B-99A94C2C102C}"/>
              </a:ext>
            </a:extLst>
          </p:cNvPr>
          <p:cNvPicPr>
            <a:picLocks noChangeAspect="1"/>
          </p:cNvPicPr>
          <p:nvPr/>
        </p:nvPicPr>
        <p:blipFill>
          <a:blip r:embed="rId12"/>
          <a:stretch>
            <a:fillRect/>
          </a:stretch>
        </p:blipFill>
        <p:spPr>
          <a:xfrm>
            <a:off x="690635" y="1663537"/>
            <a:ext cx="2258377" cy="954861"/>
          </a:xfrm>
          <a:prstGeom prst="rect">
            <a:avLst/>
          </a:prstGeom>
        </p:spPr>
      </p:pic>
    </p:spTree>
    <p:extLst>
      <p:ext uri="{BB962C8B-B14F-4D97-AF65-F5344CB8AC3E}">
        <p14:creationId xmlns:p14="http://schemas.microsoft.com/office/powerpoint/2010/main" val="180854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088EAF26-6B8B-B5FA-6387-B1F7012C70DD}"/>
            </a:ext>
          </a:extLst>
        </p:cNvPr>
        <p:cNvGrpSpPr/>
        <p:nvPr/>
      </p:nvGrpSpPr>
      <p:grpSpPr>
        <a:xfrm>
          <a:off x="0" y="0"/>
          <a:ext cx="0" cy="0"/>
          <a:chOff x="0" y="0"/>
          <a:chExt cx="0" cy="0"/>
        </a:xfrm>
      </p:grpSpPr>
      <p:sp>
        <p:nvSpPr>
          <p:cNvPr id="258" name="Google Shape;258;g329e0a1a8e0_0_34">
            <a:extLst>
              <a:ext uri="{FF2B5EF4-FFF2-40B4-BE49-F238E27FC236}">
                <a16:creationId xmlns:a16="http://schemas.microsoft.com/office/drawing/2014/main" id="{D87A195B-4518-DEF1-B4A3-53B47BFDA6C7}"/>
              </a:ext>
            </a:extLst>
          </p:cNvPr>
          <p:cNvSpPr txBox="1"/>
          <p:nvPr/>
        </p:nvSpPr>
        <p:spPr>
          <a:xfrm>
            <a:off x="101598" y="1299502"/>
            <a:ext cx="3259130" cy="4299598"/>
          </a:xfrm>
          <a:prstGeom prst="rect">
            <a:avLst/>
          </a:prstGeom>
          <a:noFill/>
          <a:ln>
            <a:noFill/>
          </a:ln>
        </p:spPr>
        <p:txBody>
          <a:bodyPr spcFirstLastPara="1" wrap="square" lIns="91425" tIns="45700" rIns="91425" bIns="45700" anchor="t" anchorCtr="0">
            <a:spAutoFit/>
          </a:bodyPr>
          <a:lstStyle/>
          <a:p>
            <a:pPr marL="139700" lvl="0">
              <a:lnSpc>
                <a:spcPct val="115000"/>
              </a:lnSpc>
              <a:spcAft>
                <a:spcPts val="1000"/>
              </a:spcAft>
              <a:buClr>
                <a:schemeClr val="dk1"/>
              </a:buClr>
              <a:buSzPts val="1400"/>
            </a:pPr>
            <a:r>
              <a:rPr lang="en-US" b="1" dirty="0">
                <a:solidFill>
                  <a:schemeClr val="dk1"/>
                </a:solidFill>
                <a:latin typeface="Lato" panose="020F0502020204030203" pitchFamily="34" charset="0"/>
                <a:ea typeface="Lato" panose="020F0502020204030203" pitchFamily="34" charset="0"/>
                <a:cs typeface="Lato" panose="020F0502020204030203" pitchFamily="34" charset="0"/>
              </a:rPr>
              <a:t>Super Green</a:t>
            </a:r>
          </a:p>
          <a:p>
            <a:pPr marL="482600" lvl="4"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100% Electric</a:t>
            </a:r>
          </a:p>
          <a:p>
            <a:pPr marL="482600" lvl="4"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Net-Zero Energy (NZE)</a:t>
            </a:r>
          </a:p>
          <a:p>
            <a:pPr marL="482600" lvl="4"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Solar Microgrid</a:t>
            </a:r>
          </a:p>
          <a:p>
            <a:pPr marL="482600" lvl="0" indent="-342900" algn="l" rtl="0">
              <a:lnSpc>
                <a:spcPct val="115000"/>
              </a:lnSpc>
              <a:spcBef>
                <a:spcPts val="0"/>
              </a:spcBef>
              <a:spcAft>
                <a:spcPts val="0"/>
              </a:spcAft>
              <a:buClr>
                <a:schemeClr val="dk1"/>
              </a:buClr>
              <a:buSzPts val="1400"/>
              <a:buFont typeface="+mj-lt"/>
              <a:buAutoNum type="alphaLcParenR"/>
            </a:pPr>
            <a:endParaRPr lang="en-US" sz="10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139700">
              <a:lnSpc>
                <a:spcPct val="115000"/>
              </a:lnSpc>
              <a:spcAft>
                <a:spcPts val="1000"/>
              </a:spcAft>
              <a:buClr>
                <a:schemeClr val="dk1"/>
              </a:buClr>
              <a:buSzPts val="1400"/>
            </a:pPr>
            <a:r>
              <a:rPr lang="en-US" b="1" dirty="0">
                <a:solidFill>
                  <a:schemeClr val="dk1"/>
                </a:solidFill>
                <a:latin typeface="Lato" panose="020F0502020204030203" pitchFamily="34" charset="0"/>
                <a:ea typeface="Lato" panose="020F0502020204030203" pitchFamily="34" charset="0"/>
                <a:cs typeface="Lato" panose="020F0502020204030203" pitchFamily="34" charset="0"/>
              </a:rPr>
              <a:t>Sustainable Design &amp; Construction</a:t>
            </a:r>
          </a:p>
          <a:p>
            <a:pPr marL="482600" lvl="1"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Embodied Impact</a:t>
            </a:r>
          </a:p>
          <a:p>
            <a:pPr marL="482600" lvl="1"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Operational Impact</a:t>
            </a:r>
          </a:p>
          <a:p>
            <a:pPr marL="482600" lvl="1"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Fire Resilience</a:t>
            </a:r>
          </a:p>
          <a:p>
            <a:pPr marL="482600" lvl="1" indent="-342900">
              <a:lnSpc>
                <a:spcPct val="115000"/>
              </a:lnSpc>
              <a:buClr>
                <a:schemeClr val="dk1"/>
              </a:buClr>
              <a:buSzPts val="1400"/>
              <a:buFont typeface="+mj-lt"/>
              <a:buAutoNum type="arabicPeriod"/>
            </a:pPr>
            <a:r>
              <a:rPr lang="en-US" dirty="0">
                <a:solidFill>
                  <a:schemeClr val="dk1"/>
                </a:solidFill>
                <a:latin typeface="Lato" panose="020F0502020204030203" pitchFamily="34" charset="0"/>
                <a:ea typeface="Lato" panose="020F0502020204030203" pitchFamily="34" charset="0"/>
                <a:cs typeface="Lato" panose="020F0502020204030203" pitchFamily="34" charset="0"/>
              </a:rPr>
              <a:t>Smoke Resilience</a:t>
            </a:r>
          </a:p>
          <a:p>
            <a:pPr marL="482600" indent="-342900">
              <a:lnSpc>
                <a:spcPct val="115000"/>
              </a:lnSpc>
              <a:buClr>
                <a:schemeClr val="dk1"/>
              </a:buClr>
              <a:buSzPts val="1400"/>
              <a:buFont typeface="+mj-lt"/>
              <a:buAutoNum type="alphaLcParenR"/>
            </a:pPr>
            <a:endParaRPr lang="en-US" sz="10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139700">
              <a:lnSpc>
                <a:spcPct val="115000"/>
              </a:lnSpc>
              <a:spcAft>
                <a:spcPts val="1000"/>
              </a:spcAft>
              <a:buClr>
                <a:schemeClr val="dk1"/>
              </a:buClr>
              <a:buSzPts val="1400"/>
            </a:pPr>
            <a:r>
              <a:rPr lang="en-US" b="1" dirty="0">
                <a:solidFill>
                  <a:schemeClr val="dk1"/>
                </a:solidFill>
                <a:latin typeface="Lato" panose="020F0502020204030203" pitchFamily="34" charset="0"/>
                <a:ea typeface="Lato" panose="020F0502020204030203" pitchFamily="34" charset="0"/>
                <a:cs typeface="Lato" panose="020F0502020204030203" pitchFamily="34" charset="0"/>
              </a:rPr>
              <a:t>Financial Incentives</a:t>
            </a:r>
            <a:endParaRPr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482600" lvl="1" indent="-342900">
              <a:lnSpc>
                <a:spcPct val="115000"/>
              </a:lnSpc>
              <a:buSzPts val="1400"/>
              <a:buAutoNum type="arabicPeriod"/>
            </a:pPr>
            <a:r>
              <a:rPr lang="en-US" dirty="0">
                <a:solidFill>
                  <a:schemeClr val="dk1"/>
                </a:solidFill>
                <a:latin typeface="Lato"/>
                <a:ea typeface="Lato"/>
                <a:cs typeface="Lato"/>
              </a:rPr>
              <a:t>RISE: Rebuilding Incentives for Sustainable Electric Homes</a:t>
            </a:r>
            <a:endParaRPr lang="en-US" dirty="0">
              <a:solidFill>
                <a:schemeClr val="dk1"/>
              </a:solidFill>
              <a:latin typeface="Lato" panose="020F0502020204030203" pitchFamily="34" charset="0"/>
              <a:ea typeface="Lato" panose="020F0502020204030203" pitchFamily="34" charset="0"/>
              <a:cs typeface="Lato" panose="020F0502020204030203" pitchFamily="34" charset="0"/>
            </a:endParaRPr>
          </a:p>
          <a:p>
            <a:pPr marL="482600" lvl="1" indent="-342900">
              <a:lnSpc>
                <a:spcPct val="114999"/>
              </a:lnSpc>
              <a:buSzPts val="1400"/>
              <a:buAutoNum type="arabicPeriod"/>
            </a:pPr>
            <a:r>
              <a:rPr lang="en-US" dirty="0">
                <a:solidFill>
                  <a:schemeClr val="dk1"/>
                </a:solidFill>
                <a:latin typeface="Lato"/>
                <a:ea typeface="Lato"/>
                <a:cs typeface="Lato"/>
              </a:rPr>
              <a:t>Super Green Economic Outcomes</a:t>
            </a:r>
            <a:endParaRPr lang="en-US"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259" name="Google Shape;259;g329e0a1a8e0_0_34">
            <a:extLst>
              <a:ext uri="{FF2B5EF4-FFF2-40B4-BE49-F238E27FC236}">
                <a16:creationId xmlns:a16="http://schemas.microsoft.com/office/drawing/2014/main" id="{4A51EDE7-F598-52AF-8F9D-4566307E66E7}"/>
              </a:ext>
            </a:extLst>
          </p:cNvPr>
          <p:cNvSpPr txBox="1">
            <a:spLocks noGrp="1"/>
          </p:cNvSpPr>
          <p:nvPr>
            <p:ph type="title"/>
          </p:nvPr>
        </p:nvSpPr>
        <p:spPr>
          <a:xfrm>
            <a:off x="0" y="0"/>
            <a:ext cx="74043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GRI Webinar Overview</a:t>
            </a:r>
            <a:endParaRPr sz="2000">
              <a:latin typeface="Lato" panose="020F0502020204030203" pitchFamily="34" charset="0"/>
              <a:ea typeface="Lato" panose="020F0502020204030203" pitchFamily="34" charset="0"/>
              <a:cs typeface="Lato" panose="020F0502020204030203" pitchFamily="34" charset="0"/>
            </a:endParaRPr>
          </a:p>
        </p:txBody>
      </p:sp>
      <p:pic>
        <p:nvPicPr>
          <p:cNvPr id="4098" name="Picture 2" descr="A passive home in California that survived a wildfire, with a car parked in front of it">
            <a:extLst>
              <a:ext uri="{FF2B5EF4-FFF2-40B4-BE49-F238E27FC236}">
                <a16:creationId xmlns:a16="http://schemas.microsoft.com/office/drawing/2014/main" id="{C767DBAF-7EF3-EC69-C6EE-CD35C0728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507" y="1306954"/>
            <a:ext cx="5650895" cy="423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16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68821DB4-9F4D-AB6B-7A80-A6EC0719C122}"/>
            </a:ext>
          </a:extLst>
        </p:cNvPr>
        <p:cNvGrpSpPr/>
        <p:nvPr/>
      </p:nvGrpSpPr>
      <p:grpSpPr>
        <a:xfrm>
          <a:off x="0" y="0"/>
          <a:ext cx="0" cy="0"/>
          <a:chOff x="0" y="0"/>
          <a:chExt cx="0" cy="0"/>
        </a:xfrm>
      </p:grpSpPr>
      <p:sp>
        <p:nvSpPr>
          <p:cNvPr id="113" name="Google Shape;113;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Calibri"/>
            </a:endParaRPr>
          </a:p>
        </p:txBody>
      </p:sp>
      <p:sp>
        <p:nvSpPr>
          <p:cNvPr id="115" name="Google Shape;115;p2"/>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latin typeface="Lato" panose="020F0502020204030203" pitchFamily="34" charset="0"/>
                <a:ea typeface="Lato" panose="020F0502020204030203" pitchFamily="34" charset="0"/>
                <a:cs typeface="Lato" panose="020F0502020204030203" pitchFamily="34" charset="0"/>
              </a:rPr>
              <a:t>What is Super Green?</a:t>
            </a:r>
          </a:p>
        </p:txBody>
      </p:sp>
      <p:sp>
        <p:nvSpPr>
          <p:cNvPr id="8" name="TextBox 7">
            <a:extLst>
              <a:ext uri="{FF2B5EF4-FFF2-40B4-BE49-F238E27FC236}">
                <a16:creationId xmlns:a16="http://schemas.microsoft.com/office/drawing/2014/main" id="{2FFB20A3-1420-D430-BA83-DCC76DF4AF70}"/>
              </a:ext>
            </a:extLst>
          </p:cNvPr>
          <p:cNvSpPr txBox="1"/>
          <p:nvPr/>
        </p:nvSpPr>
        <p:spPr>
          <a:xfrm>
            <a:off x="371610" y="1461065"/>
            <a:ext cx="3349051" cy="4031873"/>
          </a:xfrm>
          <a:prstGeom prst="rect">
            <a:avLst/>
          </a:prstGeom>
          <a:noFill/>
        </p:spPr>
        <p:txBody>
          <a:bodyPr wrap="square" rtlCol="0">
            <a:spAutoFit/>
          </a:bodyPr>
          <a:lstStyle/>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100% Electric: No gas service to the home and ideally an all-EV household.</a:t>
            </a:r>
            <a:br>
              <a:rPr lang="en-US" sz="1600" dirty="0">
                <a:latin typeface="Lato" panose="020F0502020204030203" pitchFamily="34" charset="0"/>
                <a:ea typeface="Lato" panose="020F0502020204030203" pitchFamily="34" charset="0"/>
                <a:cs typeface="Lato" panose="020F0502020204030203" pitchFamily="34" charset="0"/>
              </a:rPr>
            </a:b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Net Zero Energy (NZE): Onsite solar energy production at least equals the annual energy consumption across the premise, including to cover home EV charging.</a:t>
            </a:r>
            <a:br>
              <a:rPr lang="en-US" sz="1600" dirty="0">
                <a:latin typeface="Lato" panose="020F0502020204030203" pitchFamily="34" charset="0"/>
                <a:ea typeface="Lato" panose="020F0502020204030203" pitchFamily="34" charset="0"/>
                <a:cs typeface="Lato" panose="020F0502020204030203" pitchFamily="34" charset="0"/>
              </a:rPr>
            </a:b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Solar Microgrid: Combines a battery to the solar for economic optimization and achieving unparalleled energy resilience. </a:t>
            </a:r>
          </a:p>
        </p:txBody>
      </p:sp>
      <p:pic>
        <p:nvPicPr>
          <p:cNvPr id="12" name="Picture 11" descr="A green house with solar panels&#10;&#10;Description automatically generated">
            <a:extLst>
              <a:ext uri="{FF2B5EF4-FFF2-40B4-BE49-F238E27FC236}">
                <a16:creationId xmlns:a16="http://schemas.microsoft.com/office/drawing/2014/main" id="{F8BA92BC-15BC-3008-1A78-F347DAA638AE}"/>
              </a:ext>
            </a:extLst>
          </p:cNvPr>
          <p:cNvPicPr>
            <a:picLocks noChangeAspect="1"/>
          </p:cNvPicPr>
          <p:nvPr/>
        </p:nvPicPr>
        <p:blipFill>
          <a:blip r:embed="rId3"/>
          <a:srcRect l="35" r="139" b="7521"/>
          <a:stretch>
            <a:fillRect/>
          </a:stretch>
        </p:blipFill>
        <p:spPr>
          <a:xfrm>
            <a:off x="4057686" y="1179541"/>
            <a:ext cx="4616353" cy="4276607"/>
          </a:xfrm>
          <a:prstGeom prst="rect">
            <a:avLst/>
          </a:prstGeom>
        </p:spPr>
      </p:pic>
    </p:spTree>
    <p:extLst>
      <p:ext uri="{BB962C8B-B14F-4D97-AF65-F5344CB8AC3E}">
        <p14:creationId xmlns:p14="http://schemas.microsoft.com/office/powerpoint/2010/main" val="1902151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9BF16073-9542-921F-186E-63462E3C477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74682C6-B84E-C7B1-9DC7-2F2531B7D9EF}"/>
              </a:ext>
            </a:extLst>
          </p:cNvPr>
          <p:cNvPicPr>
            <a:picLocks noChangeAspect="1"/>
          </p:cNvPicPr>
          <p:nvPr/>
        </p:nvPicPr>
        <p:blipFill>
          <a:blip r:embed="rId3"/>
          <a:stretch>
            <a:fillRect/>
          </a:stretch>
        </p:blipFill>
        <p:spPr>
          <a:xfrm>
            <a:off x="5301792" y="1034037"/>
            <a:ext cx="2397871" cy="1642796"/>
          </a:xfrm>
          <a:prstGeom prst="rect">
            <a:avLst/>
          </a:prstGeom>
        </p:spPr>
      </p:pic>
      <p:sp>
        <p:nvSpPr>
          <p:cNvPr id="4" name="Text Placeholder 3">
            <a:extLst>
              <a:ext uri="{FF2B5EF4-FFF2-40B4-BE49-F238E27FC236}">
                <a16:creationId xmlns:a16="http://schemas.microsoft.com/office/drawing/2014/main" id="{838973B6-160B-5408-C6AD-2393A717CA69}"/>
              </a:ext>
            </a:extLst>
          </p:cNvPr>
          <p:cNvSpPr>
            <a:spLocks noGrp="1"/>
          </p:cNvSpPr>
          <p:nvPr>
            <p:ph type="body" idx="1"/>
          </p:nvPr>
        </p:nvSpPr>
        <p:spPr>
          <a:xfrm>
            <a:off x="0" y="762000"/>
            <a:ext cx="8229600" cy="4913694"/>
          </a:xfrm>
        </p:spPr>
        <p:txBody>
          <a:bodyPr>
            <a:normAutofit/>
          </a:bodyPr>
          <a:lstStyle/>
          <a:p>
            <a:pPr marL="50800" indent="0">
              <a:buNone/>
            </a:pPr>
            <a:r>
              <a:rPr lang="en-US" sz="2000" b="1">
                <a:latin typeface="Lato" panose="020F0502020204030203" pitchFamily="34" charset="0"/>
                <a:ea typeface="Lato" panose="020F0502020204030203" pitchFamily="34" charset="0"/>
                <a:cs typeface="Lato" panose="020F0502020204030203" pitchFamily="34" charset="0"/>
              </a:rPr>
              <a:t>Specifications</a:t>
            </a:r>
          </a:p>
          <a:p>
            <a:pPr marL="50800" indent="0">
              <a:buNone/>
            </a:pPr>
            <a:endParaRPr lang="en-US" sz="1000" b="1">
              <a:latin typeface="Lato" panose="020F0502020204030203" pitchFamily="34" charset="0"/>
              <a:ea typeface="Lato" panose="020F0502020204030203" pitchFamily="34" charset="0"/>
              <a:cs typeface="Lato" panose="020F0502020204030203" pitchFamily="34" charset="0"/>
            </a:endParaRPr>
          </a:p>
          <a:p>
            <a:pPr>
              <a:spcBef>
                <a:spcPts val="1200"/>
              </a:spcBef>
            </a:pPr>
            <a:r>
              <a:rPr lang="en-US" sz="1600" b="1">
                <a:latin typeface="Lato" panose="020F0502020204030203" pitchFamily="34" charset="0"/>
                <a:ea typeface="Lato" panose="020F0502020204030203" pitchFamily="34" charset="0"/>
                <a:cs typeface="Lato" panose="020F0502020204030203" pitchFamily="34" charset="0"/>
              </a:rPr>
              <a:t>Mechanical and Plumbing</a:t>
            </a:r>
          </a:p>
          <a:p>
            <a:pPr lvl="1"/>
            <a:r>
              <a:rPr lang="en-US" sz="1300">
                <a:latin typeface="Lato" panose="020F0502020204030203" pitchFamily="34" charset="0"/>
                <a:ea typeface="Lato" panose="020F0502020204030203" pitchFamily="34" charset="0"/>
                <a:cs typeface="Lato" panose="020F0502020204030203" pitchFamily="34" charset="0"/>
              </a:rPr>
              <a:t>Heat Pump HVAC</a:t>
            </a:r>
          </a:p>
          <a:p>
            <a:pPr lvl="1"/>
            <a:r>
              <a:rPr lang="en-US" sz="1300">
                <a:latin typeface="Lato" panose="020F0502020204030203" pitchFamily="34" charset="0"/>
                <a:ea typeface="Lato" panose="020F0502020204030203" pitchFamily="34" charset="0"/>
                <a:cs typeface="Lato" panose="020F0502020204030203" pitchFamily="34" charset="0"/>
              </a:rPr>
              <a:t>Heat Pump Water Heater</a:t>
            </a:r>
          </a:p>
          <a:p>
            <a:pPr lvl="1"/>
            <a:r>
              <a:rPr lang="en-US" sz="1300">
                <a:latin typeface="Lato" panose="020F0502020204030203" pitchFamily="34" charset="0"/>
                <a:ea typeface="Lato" panose="020F0502020204030203" pitchFamily="34" charset="0"/>
                <a:cs typeface="Lato" panose="020F0502020204030203" pitchFamily="34" charset="0"/>
              </a:rPr>
              <a:t>ERV: Energy Recovery Ventilator</a:t>
            </a:r>
          </a:p>
          <a:p>
            <a:pPr lvl="1"/>
            <a:r>
              <a:rPr lang="en-US" sz="1300">
                <a:latin typeface="Lato" panose="020F0502020204030203" pitchFamily="34" charset="0"/>
                <a:ea typeface="Lato" panose="020F0502020204030203" pitchFamily="34" charset="0"/>
                <a:cs typeface="Lato" panose="020F0502020204030203" pitchFamily="34" charset="0"/>
              </a:rPr>
              <a:t>E-Fireplace: Napoleon </a:t>
            </a:r>
            <a:r>
              <a:rPr lang="en-US" sz="1300" err="1">
                <a:latin typeface="Lato" panose="020F0502020204030203" pitchFamily="34" charset="0"/>
                <a:ea typeface="Lato" panose="020F0502020204030203" pitchFamily="34" charset="0"/>
                <a:cs typeface="Lato" panose="020F0502020204030203" pitchFamily="34" charset="0"/>
              </a:rPr>
              <a:t>Alluravision</a:t>
            </a:r>
            <a:r>
              <a:rPr lang="en-US" sz="1300">
                <a:latin typeface="Lato" panose="020F0502020204030203" pitchFamily="34" charset="0"/>
                <a:ea typeface="Lato" panose="020F0502020204030203" pitchFamily="34" charset="0"/>
                <a:cs typeface="Lato" panose="020F0502020204030203" pitchFamily="34" charset="0"/>
              </a:rPr>
              <a:t> 60” [Optional]</a:t>
            </a:r>
          </a:p>
          <a:p>
            <a:pPr lvl="1"/>
            <a:r>
              <a:rPr lang="en-US" sz="1300">
                <a:latin typeface="Lato" panose="020F0502020204030203" pitchFamily="34" charset="0"/>
                <a:ea typeface="Lato" panose="020F0502020204030203" pitchFamily="34" charset="0"/>
                <a:cs typeface="Lato" panose="020F0502020204030203" pitchFamily="34" charset="0"/>
              </a:rPr>
              <a:t>Heat Pump Pool Water Heater [Optional]</a:t>
            </a:r>
          </a:p>
          <a:p>
            <a:pPr lvl="1"/>
            <a:endParaRPr lang="en-US" sz="1300">
              <a:latin typeface="Lato" panose="020F0502020204030203" pitchFamily="34" charset="0"/>
              <a:ea typeface="Lato" panose="020F0502020204030203" pitchFamily="34" charset="0"/>
              <a:cs typeface="Lato" panose="020F0502020204030203" pitchFamily="34" charset="0"/>
            </a:endParaRPr>
          </a:p>
          <a:p>
            <a:pPr marL="590550" lvl="1" indent="0">
              <a:buNone/>
            </a:pPr>
            <a:endParaRPr lang="en-US" sz="1300">
              <a:latin typeface="Lato" panose="020F0502020204030203" pitchFamily="34" charset="0"/>
              <a:ea typeface="Lato" panose="020F0502020204030203" pitchFamily="34" charset="0"/>
              <a:cs typeface="Lato" panose="020F0502020204030203" pitchFamily="34" charset="0"/>
            </a:endParaRPr>
          </a:p>
          <a:p>
            <a:r>
              <a:rPr lang="en-US" sz="1600" b="1">
                <a:latin typeface="Lato" panose="020F0502020204030203" pitchFamily="34" charset="0"/>
                <a:ea typeface="Lato" panose="020F0502020204030203" pitchFamily="34" charset="0"/>
                <a:cs typeface="Lato" panose="020F0502020204030203" pitchFamily="34" charset="0"/>
              </a:rPr>
              <a:t>Electrical</a:t>
            </a:r>
          </a:p>
          <a:p>
            <a:pPr lvl="1"/>
            <a:r>
              <a:rPr lang="en-US" sz="1300">
                <a:latin typeface="Lato" panose="020F0502020204030203" pitchFamily="34" charset="0"/>
                <a:ea typeface="Lato" panose="020F0502020204030203" pitchFamily="34" charset="0"/>
                <a:cs typeface="Lato" panose="020F0502020204030203" pitchFamily="34" charset="0"/>
              </a:rPr>
              <a:t>LED Light Bulbs</a:t>
            </a:r>
          </a:p>
          <a:p>
            <a:pPr lvl="1"/>
            <a:r>
              <a:rPr lang="en-US" sz="1300">
                <a:latin typeface="Lato" panose="020F0502020204030203" pitchFamily="34" charset="0"/>
                <a:ea typeface="Lato" panose="020F0502020204030203" pitchFamily="34" charset="0"/>
                <a:cs typeface="Lato" panose="020F0502020204030203" pitchFamily="34" charset="0"/>
              </a:rPr>
              <a:t>Occupancy/Vacancy Sensors</a:t>
            </a:r>
          </a:p>
          <a:p>
            <a:pPr lvl="1"/>
            <a:r>
              <a:rPr lang="en-US" sz="1300">
                <a:latin typeface="Lato" panose="020F0502020204030203" pitchFamily="34" charset="0"/>
                <a:ea typeface="Lato" panose="020F0502020204030203" pitchFamily="34" charset="0"/>
                <a:cs typeface="Lato" panose="020F0502020204030203" pitchFamily="34" charset="0"/>
              </a:rPr>
              <a:t>Dimming Switches</a:t>
            </a:r>
          </a:p>
          <a:p>
            <a:pPr lvl="1"/>
            <a:r>
              <a:rPr lang="en-US" sz="1300">
                <a:latin typeface="Lato" panose="020F0502020204030203" pitchFamily="34" charset="0"/>
                <a:ea typeface="Lato" panose="020F0502020204030203" pitchFamily="34" charset="0"/>
                <a:cs typeface="Lato" panose="020F0502020204030203" pitchFamily="34" charset="0"/>
              </a:rPr>
              <a:t>Span Panel [Optional]</a:t>
            </a:r>
          </a:p>
        </p:txBody>
      </p:sp>
      <p:pic>
        <p:nvPicPr>
          <p:cNvPr id="2" name="Picture 1">
            <a:extLst>
              <a:ext uri="{FF2B5EF4-FFF2-40B4-BE49-F238E27FC236}">
                <a16:creationId xmlns:a16="http://schemas.microsoft.com/office/drawing/2014/main" id="{E23C677B-8FDA-DE20-08D9-F61C22337258}"/>
              </a:ext>
            </a:extLst>
          </p:cNvPr>
          <p:cNvPicPr>
            <a:picLocks noChangeAspect="1"/>
          </p:cNvPicPr>
          <p:nvPr/>
        </p:nvPicPr>
        <p:blipFill>
          <a:blip r:embed="rId4"/>
          <a:stretch>
            <a:fillRect/>
          </a:stretch>
        </p:blipFill>
        <p:spPr>
          <a:xfrm>
            <a:off x="7475719" y="2578544"/>
            <a:ext cx="1381826" cy="2607446"/>
          </a:xfrm>
          <a:prstGeom prst="rect">
            <a:avLst/>
          </a:prstGeom>
        </p:spPr>
      </p:pic>
      <p:pic>
        <p:nvPicPr>
          <p:cNvPr id="3" name="Picture 2">
            <a:extLst>
              <a:ext uri="{FF2B5EF4-FFF2-40B4-BE49-F238E27FC236}">
                <a16:creationId xmlns:a16="http://schemas.microsoft.com/office/drawing/2014/main" id="{11473C78-215A-9683-B474-6608AC8446D2}"/>
              </a:ext>
            </a:extLst>
          </p:cNvPr>
          <p:cNvPicPr>
            <a:picLocks noChangeAspect="1"/>
          </p:cNvPicPr>
          <p:nvPr/>
        </p:nvPicPr>
        <p:blipFill>
          <a:blip r:embed="rId5"/>
          <a:stretch>
            <a:fillRect/>
          </a:stretch>
        </p:blipFill>
        <p:spPr>
          <a:xfrm>
            <a:off x="7699663" y="1287164"/>
            <a:ext cx="1168365" cy="1191578"/>
          </a:xfrm>
          <a:prstGeom prst="rect">
            <a:avLst/>
          </a:prstGeom>
        </p:spPr>
      </p:pic>
      <p:pic>
        <p:nvPicPr>
          <p:cNvPr id="11" name="Picture 10">
            <a:extLst>
              <a:ext uri="{FF2B5EF4-FFF2-40B4-BE49-F238E27FC236}">
                <a16:creationId xmlns:a16="http://schemas.microsoft.com/office/drawing/2014/main" id="{38647DAF-5CA6-4992-6103-18E335827501}"/>
              </a:ext>
            </a:extLst>
          </p:cNvPr>
          <p:cNvPicPr>
            <a:picLocks noChangeAspect="1"/>
          </p:cNvPicPr>
          <p:nvPr/>
        </p:nvPicPr>
        <p:blipFill>
          <a:blip r:embed="rId6"/>
          <a:srcRect b="15931"/>
          <a:stretch/>
        </p:blipFill>
        <p:spPr>
          <a:xfrm>
            <a:off x="517585" y="5141813"/>
            <a:ext cx="2727270" cy="1146396"/>
          </a:xfrm>
          <a:prstGeom prst="rect">
            <a:avLst/>
          </a:prstGeom>
        </p:spPr>
      </p:pic>
      <p:sp>
        <p:nvSpPr>
          <p:cNvPr id="12" name="Google Shape;259;g329e0a1a8e0_0_34">
            <a:extLst>
              <a:ext uri="{FF2B5EF4-FFF2-40B4-BE49-F238E27FC236}">
                <a16:creationId xmlns:a16="http://schemas.microsoft.com/office/drawing/2014/main" id="{3B5DBB52-BE27-7E65-BDD8-91B57489D597}"/>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100% Electric</a:t>
            </a:r>
            <a:endParaRPr lang="en-US" sz="20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E96FABF1-F671-85F4-595C-BE3089E13F0B}"/>
              </a:ext>
            </a:extLst>
          </p:cNvPr>
          <p:cNvPicPr>
            <a:picLocks noChangeAspect="1"/>
          </p:cNvPicPr>
          <p:nvPr/>
        </p:nvPicPr>
        <p:blipFill>
          <a:blip r:embed="rId7"/>
          <a:srcRect l="47011"/>
          <a:stretch/>
        </p:blipFill>
        <p:spPr>
          <a:xfrm>
            <a:off x="6960117" y="4496975"/>
            <a:ext cx="961581" cy="1814673"/>
          </a:xfrm>
          <a:prstGeom prst="rect">
            <a:avLst/>
          </a:prstGeom>
        </p:spPr>
      </p:pic>
      <p:pic>
        <p:nvPicPr>
          <p:cNvPr id="6" name="Picture 5">
            <a:extLst>
              <a:ext uri="{FF2B5EF4-FFF2-40B4-BE49-F238E27FC236}">
                <a16:creationId xmlns:a16="http://schemas.microsoft.com/office/drawing/2014/main" id="{F6C9AE23-9020-DE03-02A7-6C71DA069C02}"/>
              </a:ext>
            </a:extLst>
          </p:cNvPr>
          <p:cNvPicPr>
            <a:picLocks noChangeAspect="1"/>
          </p:cNvPicPr>
          <p:nvPr/>
        </p:nvPicPr>
        <p:blipFill>
          <a:blip r:embed="rId8"/>
          <a:stretch>
            <a:fillRect/>
          </a:stretch>
        </p:blipFill>
        <p:spPr>
          <a:xfrm>
            <a:off x="3762439" y="3952054"/>
            <a:ext cx="1619121" cy="2379518"/>
          </a:xfrm>
          <a:prstGeom prst="rect">
            <a:avLst/>
          </a:prstGeom>
        </p:spPr>
      </p:pic>
      <p:pic>
        <p:nvPicPr>
          <p:cNvPr id="7" name="Picture 6">
            <a:extLst>
              <a:ext uri="{FF2B5EF4-FFF2-40B4-BE49-F238E27FC236}">
                <a16:creationId xmlns:a16="http://schemas.microsoft.com/office/drawing/2014/main" id="{D2AEB2F9-DA27-3032-8718-7D5EE5D5A037}"/>
              </a:ext>
            </a:extLst>
          </p:cNvPr>
          <p:cNvPicPr>
            <a:picLocks noChangeAspect="1"/>
          </p:cNvPicPr>
          <p:nvPr/>
        </p:nvPicPr>
        <p:blipFill>
          <a:blip r:embed="rId9"/>
          <a:stretch>
            <a:fillRect/>
          </a:stretch>
        </p:blipFill>
        <p:spPr>
          <a:xfrm>
            <a:off x="5165687" y="2676833"/>
            <a:ext cx="2312004" cy="2227684"/>
          </a:xfrm>
          <a:prstGeom prst="rect">
            <a:avLst/>
          </a:prstGeom>
        </p:spPr>
      </p:pic>
    </p:spTree>
    <p:extLst>
      <p:ext uri="{BB962C8B-B14F-4D97-AF65-F5344CB8AC3E}">
        <p14:creationId xmlns:p14="http://schemas.microsoft.com/office/powerpoint/2010/main" val="175575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23884B03-9BC0-BF4A-2EA2-BAD03CA1D224}"/>
            </a:ext>
          </a:extLst>
        </p:cNvPr>
        <p:cNvGrpSpPr/>
        <p:nvPr/>
      </p:nvGrpSpPr>
      <p:grpSpPr>
        <a:xfrm>
          <a:off x="0" y="0"/>
          <a:ext cx="0" cy="0"/>
          <a:chOff x="0" y="0"/>
          <a:chExt cx="0" cy="0"/>
        </a:xfrm>
      </p:grpSpPr>
      <p:sp>
        <p:nvSpPr>
          <p:cNvPr id="259" name="Google Shape;259;g329e0a1a8e0_0_34">
            <a:extLst>
              <a:ext uri="{FF2B5EF4-FFF2-40B4-BE49-F238E27FC236}">
                <a16:creationId xmlns:a16="http://schemas.microsoft.com/office/drawing/2014/main" id="{FEE93F81-BC1A-1855-60C0-6314ECC2F62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100% Electric</a:t>
            </a:r>
            <a:endParaRPr sz="2000">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887894BF-C4BD-03B6-5D34-95F44DD05894}"/>
              </a:ext>
            </a:extLst>
          </p:cNvPr>
          <p:cNvSpPr>
            <a:spLocks noGrp="1"/>
          </p:cNvSpPr>
          <p:nvPr>
            <p:ph type="body" idx="1"/>
          </p:nvPr>
        </p:nvSpPr>
        <p:spPr>
          <a:xfrm>
            <a:off x="125046" y="928076"/>
            <a:ext cx="5447205" cy="2551009"/>
          </a:xfrm>
        </p:spPr>
        <p:txBody>
          <a:bodyPr>
            <a:normAutofit lnSpcReduction="10000"/>
          </a:bodyPr>
          <a:lstStyle/>
          <a:p>
            <a:pPr marL="0" indent="0" fontAlgn="ctr">
              <a:lnSpc>
                <a:spcPct val="100000"/>
              </a:lnSpc>
              <a:spcBef>
                <a:spcPts val="0"/>
              </a:spcBef>
              <a:buNone/>
            </a:pPr>
            <a:r>
              <a:rPr lang="en-US" b="1" dirty="0">
                <a:effectLst/>
                <a:latin typeface="Lato" panose="020F0502020204030203" pitchFamily="34" charset="0"/>
                <a:ea typeface="Lato" panose="020F0502020204030203" pitchFamily="34" charset="0"/>
                <a:cs typeface="Lato" panose="020F0502020204030203" pitchFamily="34" charset="0"/>
              </a:rPr>
              <a:t>Appliances</a:t>
            </a:r>
          </a:p>
          <a:p>
            <a:pPr marL="0" indent="0" fontAlgn="ctr">
              <a:lnSpc>
                <a:spcPct val="100000"/>
              </a:lnSpc>
              <a:spcBef>
                <a:spcPts val="0"/>
              </a:spcBef>
              <a:buNone/>
            </a:pPr>
            <a:endParaRPr lang="en-US" sz="300" b="1" dirty="0">
              <a:effectLst/>
              <a:latin typeface="Calibri" panose="020F0502020204030204" pitchFamily="34" charset="0"/>
            </a:endParaRP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Induction Cooktop</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EnergyStar Refrigerator</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EnergyStar Dishwasher</a:t>
            </a: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EnergyStar Washing Machine</a:t>
            </a: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Energy Efficient Microwave</a:t>
            </a:r>
            <a:endParaRPr lang="en-US" sz="1700" dirty="0">
              <a:effectLst/>
              <a:latin typeface="Lato" panose="020F0502020204030203" pitchFamily="34" charset="0"/>
              <a:ea typeface="Lato" panose="020F0502020204030203" pitchFamily="34" charset="0"/>
              <a:cs typeface="Lato" panose="020F0502020204030203" pitchFamily="34" charset="0"/>
            </a:endParaRP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Heat Pump Dryer</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EV Charging </a:t>
            </a:r>
            <a:r>
              <a:rPr lang="en-US" sz="1700" dirty="0">
                <a:latin typeface="Lato" panose="020F0502020204030203" pitchFamily="34" charset="0"/>
                <a:ea typeface="Lato" panose="020F0502020204030203" pitchFamily="34" charset="0"/>
                <a:cs typeface="Lato" panose="020F0502020204030203" pitchFamily="34" charset="0"/>
              </a:rPr>
              <a:t>O</a:t>
            </a:r>
            <a:r>
              <a:rPr lang="en-US" sz="1700" dirty="0">
                <a:effectLst/>
                <a:latin typeface="Lato" panose="020F0502020204030203" pitchFamily="34" charset="0"/>
                <a:ea typeface="Lato" panose="020F0502020204030203" pitchFamily="34" charset="0"/>
                <a:cs typeface="Lato" panose="020F0502020204030203" pitchFamily="34" charset="0"/>
              </a:rPr>
              <a:t>utlet and/or Charger </a:t>
            </a:r>
            <a:br>
              <a:rPr lang="en-US" sz="1700" dirty="0">
                <a:effectLst/>
                <a:latin typeface="Lato" panose="020F0502020204030203" pitchFamily="34" charset="0"/>
                <a:ea typeface="Lato" panose="020F0502020204030203" pitchFamily="34" charset="0"/>
                <a:cs typeface="Lato" panose="020F0502020204030203" pitchFamily="34" charset="0"/>
              </a:rPr>
            </a:br>
            <a:r>
              <a:rPr lang="en-US" sz="1700" dirty="0">
                <a:effectLst/>
                <a:latin typeface="Lato" panose="020F0502020204030203" pitchFamily="34" charset="0"/>
                <a:ea typeface="Lato" panose="020F0502020204030203" pitchFamily="34" charset="0"/>
                <a:cs typeface="Lato" panose="020F0502020204030203" pitchFamily="34" charset="0"/>
              </a:rPr>
              <a:t>(Level 2 capable)</a:t>
            </a:r>
            <a:endParaRPr lang="en-US" sz="2000" dirty="0"/>
          </a:p>
        </p:txBody>
      </p:sp>
      <p:pic>
        <p:nvPicPr>
          <p:cNvPr id="2" name="Picture 1">
            <a:extLst>
              <a:ext uri="{FF2B5EF4-FFF2-40B4-BE49-F238E27FC236}">
                <a16:creationId xmlns:a16="http://schemas.microsoft.com/office/drawing/2014/main" id="{4F8C0E14-0C52-4F22-1D98-0D0ECB4B3EB2}"/>
              </a:ext>
            </a:extLst>
          </p:cNvPr>
          <p:cNvPicPr>
            <a:picLocks noChangeAspect="1"/>
          </p:cNvPicPr>
          <p:nvPr/>
        </p:nvPicPr>
        <p:blipFill>
          <a:blip r:embed="rId3"/>
          <a:stretch>
            <a:fillRect/>
          </a:stretch>
        </p:blipFill>
        <p:spPr>
          <a:xfrm>
            <a:off x="4777707" y="1849243"/>
            <a:ext cx="691062" cy="707187"/>
          </a:xfrm>
          <a:prstGeom prst="rect">
            <a:avLst/>
          </a:prstGeom>
        </p:spPr>
      </p:pic>
      <p:pic>
        <p:nvPicPr>
          <p:cNvPr id="3" name="Picture 2" descr="Induction vs Electric Cooktop: Faster Than Gas?">
            <a:extLst>
              <a:ext uri="{FF2B5EF4-FFF2-40B4-BE49-F238E27FC236}">
                <a16:creationId xmlns:a16="http://schemas.microsoft.com/office/drawing/2014/main" id="{37264EFC-BF5A-F91F-C632-C0FF88F7B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077" y="4786756"/>
            <a:ext cx="2402744" cy="1334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0C81C1-4DFD-1FCE-C2B2-10265F07FF2C}"/>
              </a:ext>
            </a:extLst>
          </p:cNvPr>
          <p:cNvPicPr>
            <a:picLocks noChangeAspect="1"/>
          </p:cNvPicPr>
          <p:nvPr/>
        </p:nvPicPr>
        <p:blipFill>
          <a:blip r:embed="rId5"/>
          <a:stretch>
            <a:fillRect/>
          </a:stretch>
        </p:blipFill>
        <p:spPr>
          <a:xfrm>
            <a:off x="2041679" y="4114507"/>
            <a:ext cx="1840607" cy="2221876"/>
          </a:xfrm>
          <a:prstGeom prst="rect">
            <a:avLst/>
          </a:prstGeom>
        </p:spPr>
      </p:pic>
      <p:pic>
        <p:nvPicPr>
          <p:cNvPr id="6" name="Picture 5">
            <a:extLst>
              <a:ext uri="{FF2B5EF4-FFF2-40B4-BE49-F238E27FC236}">
                <a16:creationId xmlns:a16="http://schemas.microsoft.com/office/drawing/2014/main" id="{E99D8E1D-625B-B3F0-DF75-AD9CCAB072BA}"/>
              </a:ext>
            </a:extLst>
          </p:cNvPr>
          <p:cNvPicPr>
            <a:picLocks noChangeAspect="1"/>
          </p:cNvPicPr>
          <p:nvPr/>
        </p:nvPicPr>
        <p:blipFill>
          <a:blip r:embed="rId6"/>
          <a:stretch>
            <a:fillRect/>
          </a:stretch>
        </p:blipFill>
        <p:spPr>
          <a:xfrm>
            <a:off x="4572000" y="3785374"/>
            <a:ext cx="1386418" cy="2551009"/>
          </a:xfrm>
          <a:prstGeom prst="rect">
            <a:avLst/>
          </a:prstGeom>
        </p:spPr>
      </p:pic>
      <p:pic>
        <p:nvPicPr>
          <p:cNvPr id="7" name="Picture 6">
            <a:extLst>
              <a:ext uri="{FF2B5EF4-FFF2-40B4-BE49-F238E27FC236}">
                <a16:creationId xmlns:a16="http://schemas.microsoft.com/office/drawing/2014/main" id="{B1B1F838-0AA7-FDE3-4DF3-90C5CD456CA2}"/>
              </a:ext>
            </a:extLst>
          </p:cNvPr>
          <p:cNvPicPr>
            <a:picLocks noChangeAspect="1"/>
          </p:cNvPicPr>
          <p:nvPr/>
        </p:nvPicPr>
        <p:blipFill>
          <a:blip r:embed="rId7"/>
          <a:stretch>
            <a:fillRect/>
          </a:stretch>
        </p:blipFill>
        <p:spPr>
          <a:xfrm>
            <a:off x="6467945" y="1346107"/>
            <a:ext cx="2551009" cy="2551009"/>
          </a:xfrm>
          <a:prstGeom prst="rect">
            <a:avLst/>
          </a:prstGeom>
        </p:spPr>
      </p:pic>
      <p:sp>
        <p:nvSpPr>
          <p:cNvPr id="8" name="TextBox 7">
            <a:extLst>
              <a:ext uri="{FF2B5EF4-FFF2-40B4-BE49-F238E27FC236}">
                <a16:creationId xmlns:a16="http://schemas.microsoft.com/office/drawing/2014/main" id="{3287F76A-CDB9-EA6D-0D0F-99D6433DC1B7}"/>
              </a:ext>
            </a:extLst>
          </p:cNvPr>
          <p:cNvSpPr txBox="1"/>
          <p:nvPr/>
        </p:nvSpPr>
        <p:spPr>
          <a:xfrm>
            <a:off x="6467945" y="3885699"/>
            <a:ext cx="2551009" cy="307777"/>
          </a:xfrm>
          <a:prstGeom prst="rect">
            <a:avLst/>
          </a:prstGeom>
          <a:noFill/>
        </p:spPr>
        <p:txBody>
          <a:bodyPr wrap="square" rtlCol="0">
            <a:spAutoFit/>
          </a:bodyPr>
          <a:lstStyle/>
          <a:p>
            <a:pPr algn="ctr"/>
            <a:r>
              <a:rPr lang="en-US" b="1"/>
              <a:t>Induction Cooktops</a:t>
            </a:r>
          </a:p>
        </p:txBody>
      </p:sp>
      <p:sp>
        <p:nvSpPr>
          <p:cNvPr id="9" name="TextBox 8">
            <a:extLst>
              <a:ext uri="{FF2B5EF4-FFF2-40B4-BE49-F238E27FC236}">
                <a16:creationId xmlns:a16="http://schemas.microsoft.com/office/drawing/2014/main" id="{351AB665-4202-2F87-2630-D5EE9365088D}"/>
              </a:ext>
            </a:extLst>
          </p:cNvPr>
          <p:cNvSpPr txBox="1"/>
          <p:nvPr/>
        </p:nvSpPr>
        <p:spPr>
          <a:xfrm>
            <a:off x="2797673" y="3680448"/>
            <a:ext cx="2044272" cy="307777"/>
          </a:xfrm>
          <a:prstGeom prst="rect">
            <a:avLst/>
          </a:prstGeom>
          <a:noFill/>
        </p:spPr>
        <p:txBody>
          <a:bodyPr wrap="square" rtlCol="0">
            <a:spAutoFit/>
          </a:bodyPr>
          <a:lstStyle/>
          <a:p>
            <a:r>
              <a:rPr lang="en-US" b="1" i="1"/>
              <a:t>100% Electric</a:t>
            </a:r>
          </a:p>
        </p:txBody>
      </p:sp>
      <p:sp>
        <p:nvSpPr>
          <p:cNvPr id="11" name="TextBox 10">
            <a:extLst>
              <a:ext uri="{FF2B5EF4-FFF2-40B4-BE49-F238E27FC236}">
                <a16:creationId xmlns:a16="http://schemas.microsoft.com/office/drawing/2014/main" id="{007F36C5-1DAB-240E-65D3-576B07E542EA}"/>
              </a:ext>
            </a:extLst>
          </p:cNvPr>
          <p:cNvSpPr txBox="1"/>
          <p:nvPr/>
        </p:nvSpPr>
        <p:spPr>
          <a:xfrm>
            <a:off x="4777707" y="3477597"/>
            <a:ext cx="1763045" cy="307777"/>
          </a:xfrm>
          <a:prstGeom prst="rect">
            <a:avLst/>
          </a:prstGeom>
          <a:noFill/>
        </p:spPr>
        <p:txBody>
          <a:bodyPr wrap="square">
            <a:spAutoFit/>
          </a:bodyPr>
          <a:lstStyle/>
          <a:p>
            <a:r>
              <a:rPr lang="en-US" b="1" i="1"/>
              <a:t>Energy Efficient</a:t>
            </a:r>
          </a:p>
        </p:txBody>
      </p:sp>
      <p:pic>
        <p:nvPicPr>
          <p:cNvPr id="12" name="Picture 11">
            <a:extLst>
              <a:ext uri="{FF2B5EF4-FFF2-40B4-BE49-F238E27FC236}">
                <a16:creationId xmlns:a16="http://schemas.microsoft.com/office/drawing/2014/main" id="{91790002-B5C0-A908-8F4C-B72ABFAEC44F}"/>
              </a:ext>
            </a:extLst>
          </p:cNvPr>
          <p:cNvPicPr>
            <a:picLocks noChangeAspect="1"/>
          </p:cNvPicPr>
          <p:nvPr/>
        </p:nvPicPr>
        <p:blipFill>
          <a:blip r:embed="rId8"/>
          <a:srcRect l="37661" t="7373" r="37661" b="6933"/>
          <a:stretch/>
        </p:blipFill>
        <p:spPr>
          <a:xfrm rot="683057">
            <a:off x="4103285" y="3482555"/>
            <a:ext cx="176372" cy="367862"/>
          </a:xfrm>
          <a:prstGeom prst="rect">
            <a:avLst/>
          </a:prstGeom>
        </p:spPr>
      </p:pic>
      <p:pic>
        <p:nvPicPr>
          <p:cNvPr id="13" name="Picture 12">
            <a:extLst>
              <a:ext uri="{FF2B5EF4-FFF2-40B4-BE49-F238E27FC236}">
                <a16:creationId xmlns:a16="http://schemas.microsoft.com/office/drawing/2014/main" id="{2F9D780C-BD54-200B-20DD-4D5EF0AEBE73}"/>
              </a:ext>
            </a:extLst>
          </p:cNvPr>
          <p:cNvPicPr>
            <a:picLocks noChangeAspect="1"/>
          </p:cNvPicPr>
          <p:nvPr/>
        </p:nvPicPr>
        <p:blipFill>
          <a:blip r:embed="rId9"/>
          <a:srcRect l="29617" t="6808" r="29308" b="13533"/>
          <a:stretch/>
        </p:blipFill>
        <p:spPr>
          <a:xfrm>
            <a:off x="578069" y="4373345"/>
            <a:ext cx="901473" cy="1748269"/>
          </a:xfrm>
          <a:prstGeom prst="rect">
            <a:avLst/>
          </a:prstGeom>
        </p:spPr>
      </p:pic>
    </p:spTree>
    <p:extLst>
      <p:ext uri="{BB962C8B-B14F-4D97-AF65-F5344CB8AC3E}">
        <p14:creationId xmlns:p14="http://schemas.microsoft.com/office/powerpoint/2010/main" val="292553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3A50FDE4-ED6D-9797-5145-2BA94521B74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0E55A44-6CFB-7977-2F41-F36A73D5C8AF}"/>
              </a:ext>
            </a:extLst>
          </p:cNvPr>
          <p:cNvSpPr>
            <a:spLocks noGrp="1"/>
          </p:cNvSpPr>
          <p:nvPr>
            <p:ph type="body" idx="1"/>
          </p:nvPr>
        </p:nvSpPr>
        <p:spPr>
          <a:xfrm>
            <a:off x="136630" y="1034491"/>
            <a:ext cx="4540475" cy="5524611"/>
          </a:xfrm>
        </p:spPr>
        <p:txBody>
          <a:bodyPr>
            <a:normAutofit lnSpcReduction="10000"/>
          </a:bodyPr>
          <a:lstStyle/>
          <a:p>
            <a:pPr marL="139700" indent="0">
              <a:lnSpc>
                <a:spcPct val="115000"/>
              </a:lnSpc>
              <a:buSzPts val="1400"/>
              <a:buNone/>
            </a:pPr>
            <a:r>
              <a:rPr lang="en-US" sz="1600" dirty="0">
                <a:latin typeface="Lato"/>
                <a:ea typeface="Lato"/>
                <a:cs typeface="Lato"/>
              </a:rPr>
              <a:t>NZE requires the solar to produce at least as much energy as the home consumes over the course of a year.  Solar needed to achieve NZE for homes with Title 24 levels of energy efficiency and two EVs (22,000 miles of home EV charging per year):</a:t>
            </a:r>
          </a:p>
          <a:p>
            <a:pPr marL="425450" indent="-285750">
              <a:lnSpc>
                <a:spcPct val="115000"/>
              </a:lnSpc>
              <a:buSzPts val="1400"/>
            </a:pPr>
            <a:r>
              <a:rPr lang="en-US" sz="1600" dirty="0">
                <a:latin typeface="Lato"/>
                <a:ea typeface="Lato"/>
                <a:cs typeface="Lato"/>
              </a:rPr>
              <a:t>1,500sf home requires 9.8kW of solar </a:t>
            </a:r>
            <a:br>
              <a:rPr lang="en-US" sz="1600" dirty="0">
                <a:latin typeface="Lato"/>
                <a:ea typeface="Lato"/>
                <a:cs typeface="Lato"/>
              </a:rPr>
            </a:br>
            <a:r>
              <a:rPr lang="en-US" sz="1600" dirty="0">
                <a:latin typeface="Lato"/>
                <a:ea typeface="Lato"/>
                <a:cs typeface="Lato"/>
              </a:rPr>
              <a:t>(24 solar panels).</a:t>
            </a:r>
          </a:p>
          <a:p>
            <a:pPr marL="425450" indent="-285750">
              <a:lnSpc>
                <a:spcPct val="115000"/>
              </a:lnSpc>
              <a:buSzPts val="1400"/>
            </a:pPr>
            <a:r>
              <a:rPr lang="en-US" sz="1600" dirty="0">
                <a:latin typeface="Lato"/>
                <a:ea typeface="Lato"/>
                <a:cs typeface="Lato"/>
              </a:rPr>
              <a:t>2,500sf home requires 14.8kW of solar </a:t>
            </a:r>
            <a:br>
              <a:rPr lang="en-US" sz="1600" dirty="0">
                <a:latin typeface="Lato"/>
                <a:ea typeface="Lato"/>
                <a:cs typeface="Lato"/>
              </a:rPr>
            </a:br>
            <a:r>
              <a:rPr lang="en-US" sz="1600" dirty="0">
                <a:latin typeface="Lato"/>
                <a:ea typeface="Lato"/>
                <a:cs typeface="Lato"/>
              </a:rPr>
              <a:t>(36 solar panels).</a:t>
            </a:r>
          </a:p>
          <a:p>
            <a:pPr marL="139700" indent="0">
              <a:lnSpc>
                <a:spcPct val="114999"/>
              </a:lnSpc>
              <a:buSzPts val="1400"/>
              <a:buNone/>
            </a:pPr>
            <a:endParaRPr lang="en-US" sz="800" dirty="0">
              <a:ea typeface="Lato"/>
            </a:endParaRPr>
          </a:p>
          <a:p>
            <a:pPr marL="139700" indent="0">
              <a:lnSpc>
                <a:spcPct val="114999"/>
              </a:lnSpc>
              <a:buSzPts val="1400"/>
              <a:buNone/>
            </a:pPr>
            <a:r>
              <a:rPr lang="en-US" sz="1600" dirty="0">
                <a:ea typeface="Lato"/>
              </a:rPr>
              <a:t>California Energy Code Title 24 (Part 6) falls far short of NZE:</a:t>
            </a:r>
          </a:p>
          <a:p>
            <a:pPr marL="425450" indent="-285750">
              <a:lnSpc>
                <a:spcPct val="115000"/>
              </a:lnSpc>
              <a:buSzPts val="1400"/>
            </a:pPr>
            <a:r>
              <a:rPr lang="en-US" sz="1600" dirty="0">
                <a:latin typeface="Lato"/>
                <a:ea typeface="Lato"/>
                <a:cs typeface="Lato"/>
              </a:rPr>
              <a:t>1,500sf home only requires 2kW </a:t>
            </a:r>
            <a:br>
              <a:rPr lang="en-US" sz="1600" dirty="0">
                <a:latin typeface="Lato"/>
                <a:ea typeface="Lato"/>
                <a:cs typeface="Lato"/>
              </a:rPr>
            </a:br>
            <a:r>
              <a:rPr lang="en-US" sz="1600" dirty="0">
                <a:latin typeface="Lato"/>
                <a:ea typeface="Lato"/>
                <a:cs typeface="Lato"/>
              </a:rPr>
              <a:t>(5 solar panels)</a:t>
            </a:r>
          </a:p>
          <a:p>
            <a:pPr marL="425450" indent="-285750">
              <a:lnSpc>
                <a:spcPct val="115000"/>
              </a:lnSpc>
              <a:buSzPts val="1400"/>
            </a:pPr>
            <a:r>
              <a:rPr lang="en-US" sz="1600" dirty="0">
                <a:latin typeface="Lato"/>
                <a:ea typeface="Lato"/>
                <a:cs typeface="Lato"/>
              </a:rPr>
              <a:t>2,500sf home only requires 3kW of solar</a:t>
            </a:r>
            <a:br>
              <a:rPr lang="en-US" sz="1600" dirty="0">
                <a:latin typeface="Lato"/>
                <a:ea typeface="Lato"/>
                <a:cs typeface="Lato"/>
              </a:rPr>
            </a:br>
            <a:r>
              <a:rPr lang="en-US" sz="1600" dirty="0">
                <a:latin typeface="Lato"/>
                <a:ea typeface="Lato"/>
                <a:cs typeface="Lato"/>
              </a:rPr>
              <a:t>(7 solar panels).</a:t>
            </a:r>
            <a:endParaRPr lang="en-US" sz="16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dirty="0">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B6414155-DC9E-8678-0FAA-497E718D4902}"/>
              </a:ext>
            </a:extLst>
          </p:cNvPr>
          <p:cNvPicPr>
            <a:picLocks noChangeAspect="1"/>
          </p:cNvPicPr>
          <p:nvPr/>
        </p:nvPicPr>
        <p:blipFill>
          <a:blip r:embed="rId3"/>
          <a:stretch>
            <a:fillRect/>
          </a:stretch>
        </p:blipFill>
        <p:spPr>
          <a:xfrm>
            <a:off x="4570177" y="2112579"/>
            <a:ext cx="4517477" cy="3258900"/>
          </a:xfrm>
          <a:prstGeom prst="rect">
            <a:avLst/>
          </a:prstGeom>
        </p:spPr>
      </p:pic>
      <p:sp>
        <p:nvSpPr>
          <p:cNvPr id="10" name="Google Shape;259;g329e0a1a8e0_0_34">
            <a:extLst>
              <a:ext uri="{FF2B5EF4-FFF2-40B4-BE49-F238E27FC236}">
                <a16:creationId xmlns:a16="http://schemas.microsoft.com/office/drawing/2014/main" id="{A53BD084-35AE-CEF7-B6BC-4AFBC936F3A1}"/>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Net Zero Energy (NZE)</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1570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97FD-FF1A-B152-5BF3-9BBAB89B20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CDF4E5-66C4-CE9E-28CB-FE85A8694180}"/>
              </a:ext>
            </a:extLst>
          </p:cNvPr>
          <p:cNvSpPr>
            <a:spLocks noGrp="1"/>
          </p:cNvSpPr>
          <p:nvPr>
            <p:ph type="body" idx="1"/>
          </p:nvPr>
        </p:nvSpPr>
        <p:spPr>
          <a:xfrm>
            <a:off x="161248" y="4514741"/>
            <a:ext cx="8697001" cy="2038459"/>
          </a:xfrm>
        </p:spPr>
        <p:txBody>
          <a:bodyPr>
            <a:normAutofit fontScale="92500" lnSpcReduction="10000"/>
          </a:bodyPr>
          <a:lstStyle/>
          <a:p>
            <a:pPr algn="l">
              <a:buFont typeface="Arial" panose="020B0604020202020204" pitchFamily="34" charset="0"/>
              <a:buChar char="•"/>
            </a:pPr>
            <a:r>
              <a:rPr lang="en-US" sz="1200" b="0" i="0" dirty="0">
                <a:solidFill>
                  <a:srgbClr val="242424"/>
                </a:solidFill>
                <a:effectLst/>
                <a:latin typeface="Segoe UI"/>
              </a:rPr>
              <a:t>14,600 kWh per year is the estimated energy consumption for a typical 4-person household in a 1,500sf home.</a:t>
            </a:r>
          </a:p>
          <a:p>
            <a:pPr>
              <a:buFont typeface="Arial" panose="020B0604020202020204" pitchFamily="34" charset="0"/>
              <a:buChar char="•"/>
            </a:pPr>
            <a:r>
              <a:rPr lang="en-US" sz="1200" b="0" i="0" dirty="0">
                <a:solidFill>
                  <a:srgbClr val="242424"/>
                </a:solidFill>
                <a:effectLst/>
                <a:latin typeface="Segoe UI"/>
              </a:rPr>
              <a:t>A 9.8kW solar array (assuming 1,512kWh/kW-</a:t>
            </a:r>
            <a:r>
              <a:rPr lang="en-US" sz="1200" b="0" i="0" dirty="0" err="1">
                <a:solidFill>
                  <a:srgbClr val="242424"/>
                </a:solidFill>
                <a:effectLst/>
                <a:latin typeface="Segoe UI"/>
              </a:rPr>
              <a:t>yr</a:t>
            </a:r>
            <a:r>
              <a:rPr lang="en-US" sz="1200" b="0" i="0" dirty="0">
                <a:solidFill>
                  <a:srgbClr val="242424"/>
                </a:solidFill>
                <a:effectLst/>
                <a:latin typeface="Segoe UI"/>
              </a:rPr>
              <a:t>) is required to achieve Net Zero Energy (NZE), which includes charging two EVs</a:t>
            </a:r>
          </a:p>
          <a:p>
            <a:pPr>
              <a:buFont typeface="Arial" panose="020B0604020202020204" pitchFamily="34" charset="0"/>
              <a:buChar char="•"/>
            </a:pPr>
            <a:r>
              <a:rPr lang="en-US" sz="1200" b="0" i="0" dirty="0">
                <a:solidFill>
                  <a:srgbClr val="242424"/>
                </a:solidFill>
                <a:effectLst/>
                <a:latin typeface="Segoe UI"/>
              </a:rPr>
              <a:t>Note: an EV driving 12,000 miles per year will require 3,600kWh of energy per year to charge, which can be offset by</a:t>
            </a:r>
            <a:r>
              <a:rPr lang="en-US" sz="1200" i="0" dirty="0">
                <a:solidFill>
                  <a:srgbClr val="242424"/>
                </a:solidFill>
                <a:effectLst/>
                <a:latin typeface="Segoe UI"/>
              </a:rPr>
              <a:t> </a:t>
            </a:r>
            <a:r>
              <a:rPr lang="en-US" sz="1200" i="0" dirty="0">
                <a:solidFill>
                  <a:srgbClr val="00B050"/>
                </a:solidFill>
                <a:effectLst/>
                <a:latin typeface="Segoe UI"/>
              </a:rPr>
              <a:t>6 solar panels</a:t>
            </a:r>
            <a:r>
              <a:rPr lang="en-US" sz="1200" dirty="0">
                <a:solidFill>
                  <a:srgbClr val="00B050"/>
                </a:solidFill>
                <a:latin typeface="Segoe UI"/>
                <a:cs typeface="Segoe UI"/>
              </a:rPr>
              <a:t>. </a:t>
            </a:r>
            <a:r>
              <a:rPr lang="en-US" sz="1200" dirty="0">
                <a:solidFill>
                  <a:srgbClr val="000000"/>
                </a:solidFill>
                <a:latin typeface="Segoe UI"/>
                <a:cs typeface="Segoe UI"/>
              </a:rPr>
              <a:t>This model also assumes there is a second EV using 10,000kWh per year. </a:t>
            </a:r>
            <a:endParaRPr lang="en-US" sz="1200" i="0" dirty="0">
              <a:solidFill>
                <a:srgbClr val="000000"/>
              </a:solidFill>
              <a:effectLst/>
              <a:latin typeface="Segoe UI"/>
              <a:cs typeface="Segoe UI"/>
            </a:endParaRPr>
          </a:p>
          <a:p>
            <a:pPr algn="l">
              <a:buFont typeface="Arial" panose="020B0604020202020204" pitchFamily="34" charset="0"/>
              <a:buChar char="•"/>
            </a:pPr>
            <a:r>
              <a:rPr lang="en-US" sz="1200" b="0" i="0" dirty="0">
                <a:solidFill>
                  <a:srgbClr val="242424"/>
                </a:solidFill>
                <a:effectLst/>
                <a:latin typeface="Segoe UI"/>
              </a:rPr>
              <a:t>Assumes QCELL 410W solar panels, each with dimensions of 6.2 ft x 3.4 ft (21.1 sf per panel). </a:t>
            </a:r>
          </a:p>
          <a:p>
            <a:pPr algn="l">
              <a:buFont typeface="Arial" panose="020B0604020202020204" pitchFamily="34" charset="0"/>
              <a:buChar char="•"/>
            </a:pPr>
            <a:r>
              <a:rPr lang="en-US" sz="1200" b="0" i="0" dirty="0">
                <a:solidFill>
                  <a:srgbClr val="242424"/>
                </a:solidFill>
                <a:effectLst/>
                <a:latin typeface="Segoe UI"/>
              </a:rPr>
              <a:t>24 solar panels required to achieve NZE, requiring 507 sf for the solar layout, and producing 14,808 kWh per year.</a:t>
            </a:r>
          </a:p>
          <a:p>
            <a:pPr algn="l">
              <a:buFont typeface="Arial" panose="020B0604020202020204" pitchFamily="34" charset="0"/>
              <a:buChar char="•"/>
            </a:pPr>
            <a:r>
              <a:rPr lang="en-US" sz="1200" b="0" i="0" dirty="0">
                <a:solidFill>
                  <a:srgbClr val="242424"/>
                </a:solidFill>
                <a:effectLst/>
                <a:latin typeface="Segoe UI"/>
              </a:rPr>
              <a:t>Total roof area required is 700 sf, including setbacks of 3 feet on side edges, 1.5 feet from the ridge, and 0.5 feet from the bottom edge (the bottom setback is needed to ensure proper rain drainage into a gutter).</a:t>
            </a:r>
          </a:p>
          <a:p>
            <a:endParaRPr lang="en-US" sz="1200" dirty="0"/>
          </a:p>
          <a:p>
            <a:endParaRPr lang="en-US" sz="1200" dirty="0"/>
          </a:p>
        </p:txBody>
      </p:sp>
      <p:pic>
        <p:nvPicPr>
          <p:cNvPr id="5" name="Picture 4">
            <a:extLst>
              <a:ext uri="{FF2B5EF4-FFF2-40B4-BE49-F238E27FC236}">
                <a16:creationId xmlns:a16="http://schemas.microsoft.com/office/drawing/2014/main" id="{469E083C-FBC4-390C-A996-9DA3FD602A9B}"/>
              </a:ext>
            </a:extLst>
          </p:cNvPr>
          <p:cNvPicPr>
            <a:picLocks noChangeAspect="1"/>
          </p:cNvPicPr>
          <p:nvPr/>
        </p:nvPicPr>
        <p:blipFill>
          <a:blip r:embed="rId2"/>
          <a:stretch>
            <a:fillRect/>
          </a:stretch>
        </p:blipFill>
        <p:spPr>
          <a:xfrm>
            <a:off x="1142167" y="1625732"/>
            <a:ext cx="6720666" cy="2857606"/>
          </a:xfrm>
          <a:prstGeom prst="rect">
            <a:avLst/>
          </a:prstGeom>
        </p:spPr>
      </p:pic>
      <p:sp>
        <p:nvSpPr>
          <p:cNvPr id="6" name="Google Shape;259;g329e0a1a8e0_0_34">
            <a:extLst>
              <a:ext uri="{FF2B5EF4-FFF2-40B4-BE49-F238E27FC236}">
                <a16:creationId xmlns:a16="http://schemas.microsoft.com/office/drawing/2014/main" id="{9C3F9E6E-7F67-B25B-B7EC-5F0D76B77402}"/>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Solar to achieve 1,500sf NZE home</a:t>
            </a: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7" name="Google Shape;259;g329e0a1a8e0_0_34">
            <a:extLst>
              <a:ext uri="{FF2B5EF4-FFF2-40B4-BE49-F238E27FC236}">
                <a16:creationId xmlns:a16="http://schemas.microsoft.com/office/drawing/2014/main" id="{344E9575-DAE6-3D55-BB29-4FB2F8F92CE3}"/>
              </a:ext>
            </a:extLst>
          </p:cNvPr>
          <p:cNvSpPr txBox="1">
            <a:spLocks/>
          </p:cNvSpPr>
          <p:nvPr/>
        </p:nvSpPr>
        <p:spPr>
          <a:xfrm>
            <a:off x="641130" y="863732"/>
            <a:ext cx="7718666" cy="76200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2400" dirty="0">
                <a:solidFill>
                  <a:schemeClr val="tx1"/>
                </a:solidFill>
                <a:latin typeface="Lato"/>
                <a:ea typeface="Lato"/>
                <a:cs typeface="Lato"/>
              </a:rPr>
              <a:t>Total single roof area required to achieve NZE for a 1,500 sf house is 700 sf, to accommodate 507 sf of solar (9.8 kW) plus setbacks</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13C5E22C-8522-02ED-08BF-364AACC8116D}"/>
              </a:ext>
            </a:extLst>
          </p:cNvPr>
          <p:cNvSpPr txBox="1"/>
          <p:nvPr/>
        </p:nvSpPr>
        <p:spPr>
          <a:xfrm>
            <a:off x="2480442" y="4451934"/>
            <a:ext cx="4649488" cy="62807"/>
          </a:xfrm>
          <a:prstGeom prst="rect">
            <a:avLst/>
          </a:prstGeom>
          <a:noFill/>
        </p:spPr>
        <p:txBody>
          <a:bodyPr wrap="square">
            <a:spAutoFit/>
          </a:bodyPr>
          <a:lstStyle/>
          <a:p>
            <a:endParaRPr lang="en-US"/>
          </a:p>
        </p:txBody>
      </p:sp>
      <p:sp>
        <p:nvSpPr>
          <p:cNvPr id="2" name="TextBox 1">
            <a:extLst>
              <a:ext uri="{FF2B5EF4-FFF2-40B4-BE49-F238E27FC236}">
                <a16:creationId xmlns:a16="http://schemas.microsoft.com/office/drawing/2014/main" id="{D494FC98-FC6A-3962-2953-466EC0C41FF4}"/>
              </a:ext>
            </a:extLst>
          </p:cNvPr>
          <p:cNvSpPr txBox="1"/>
          <p:nvPr/>
        </p:nvSpPr>
        <p:spPr>
          <a:xfrm>
            <a:off x="2978706" y="2608956"/>
            <a:ext cx="1341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South-facing rooftop at a 30° pitch is ideal</a:t>
            </a:r>
          </a:p>
        </p:txBody>
      </p:sp>
      <p:sp>
        <p:nvSpPr>
          <p:cNvPr id="4" name="TextBox 3">
            <a:extLst>
              <a:ext uri="{FF2B5EF4-FFF2-40B4-BE49-F238E27FC236}">
                <a16:creationId xmlns:a16="http://schemas.microsoft.com/office/drawing/2014/main" id="{DC252576-F5A8-2ED5-9013-D5AC95C7DAE7}"/>
              </a:ext>
            </a:extLst>
          </p:cNvPr>
          <p:cNvSpPr txBox="1"/>
          <p:nvPr/>
        </p:nvSpPr>
        <p:spPr>
          <a:xfrm>
            <a:off x="5527060" y="2825721"/>
            <a:ext cx="14307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6 solar panels needed to NZE one EV, assuming 12,000 miles of home charging per year</a:t>
            </a:r>
          </a:p>
        </p:txBody>
      </p:sp>
    </p:spTree>
    <p:extLst>
      <p:ext uri="{BB962C8B-B14F-4D97-AF65-F5344CB8AC3E}">
        <p14:creationId xmlns:p14="http://schemas.microsoft.com/office/powerpoint/2010/main" val="315724570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TotalTime>
  <Words>3140</Words>
  <Application>Microsoft Macintosh PowerPoint</Application>
  <PresentationFormat>On-screen Show (4:3)</PresentationFormat>
  <Paragraphs>398</Paragraphs>
  <Slides>35</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7" baseType="lpstr">
      <vt:lpstr> lato</vt:lpstr>
      <vt:lpstr>Arial</vt:lpstr>
      <vt:lpstr>Arial Regular</vt:lpstr>
      <vt:lpstr>Calibri</vt:lpstr>
      <vt:lpstr>Courier New</vt:lpstr>
      <vt:lpstr>Google Sans</vt:lpstr>
      <vt:lpstr>Lato</vt:lpstr>
      <vt:lpstr>Poppins</vt:lpstr>
      <vt:lpstr>Segoe UI</vt:lpstr>
      <vt:lpstr>sonnenText</vt:lpstr>
      <vt:lpstr>Office Theme</vt:lpstr>
      <vt:lpstr>Worksheet</vt:lpstr>
      <vt:lpstr>PowerPoint Presentation</vt:lpstr>
      <vt:lpstr>Clean Coalition (nonprofit)</vt:lpstr>
      <vt:lpstr>PowerPoint Presentation</vt:lpstr>
      <vt:lpstr>GRI Webinar Overview</vt:lpstr>
      <vt:lpstr>PowerPoint Presentation</vt:lpstr>
      <vt:lpstr>PowerPoint Presentation</vt:lpstr>
      <vt:lpstr>Super Green: 100% Electric</vt:lpstr>
      <vt:lpstr>PowerPoint Presentation</vt:lpstr>
      <vt:lpstr>PowerPoint Presentation</vt:lpstr>
      <vt:lpstr>PowerPoint Presentation</vt:lpstr>
      <vt:lpstr>PowerPoint Presentation</vt:lpstr>
      <vt:lpstr>Super Green: Solar Microgrid</vt:lpstr>
      <vt:lpstr>Super Green: Solar Microgrid</vt:lpstr>
      <vt:lpstr>Value-of-Resilience (VOR) details</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Load Management is key to Solar Microgrids</vt:lpstr>
      <vt:lpstr>Design and Construction Timeline</vt:lpstr>
      <vt:lpstr>Sustainable Design and Construction</vt:lpstr>
      <vt:lpstr>Sustainable Design and Construction</vt:lpstr>
      <vt:lpstr>Embodied Impact</vt:lpstr>
      <vt:lpstr>Embodied Impact</vt:lpstr>
      <vt:lpstr>Embodied Impact</vt:lpstr>
      <vt:lpstr>Embodied Impact</vt:lpstr>
      <vt:lpstr>Embodied Impact</vt:lpstr>
      <vt:lpstr>Fire Resilience</vt:lpstr>
      <vt:lpstr>Rise</vt:lpstr>
      <vt:lpstr>Economics: CALGreen Intro</vt:lpstr>
      <vt:lpstr>Economics: 1,500sf Home Comparison</vt:lpstr>
      <vt:lpstr>Economics: 1,500sf Home</vt:lpstr>
      <vt:lpstr>Economics: 1,500sf Home Comparison</vt:lpstr>
      <vt:lpstr>Economics: 1,500sf Home Example</vt:lpstr>
      <vt:lpstr>Economics: 2,500sf Home Example</vt:lpstr>
      <vt:lpstr>Current Collaborators</vt:lpstr>
      <vt:lpstr>Conclusion and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dc:creator>
  <cp:lastModifiedBy>Weinstein, Haley</cp:lastModifiedBy>
  <cp:revision>43</cp:revision>
  <cp:lastPrinted>2025-04-16T15:50:26Z</cp:lastPrinted>
  <dcterms:created xsi:type="dcterms:W3CDTF">2023-07-14T20:12:59Z</dcterms:created>
  <dcterms:modified xsi:type="dcterms:W3CDTF">2025-05-30T19:28:57Z</dcterms:modified>
</cp:coreProperties>
</file>