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sldIdLst>
    <p:sldId id="286" r:id="rId5"/>
    <p:sldId id="262" r:id="rId6"/>
    <p:sldId id="257" r:id="rId7"/>
    <p:sldId id="264" r:id="rId8"/>
    <p:sldId id="265" r:id="rId9"/>
    <p:sldId id="266" r:id="rId10"/>
    <p:sldId id="268" r:id="rId11"/>
    <p:sldId id="270" r:id="rId12"/>
    <p:sldId id="285" r:id="rId13"/>
    <p:sldId id="287" r:id="rId14"/>
    <p:sldId id="282" r:id="rId15"/>
    <p:sldId id="272" r:id="rId16"/>
    <p:sldId id="278" r:id="rId17"/>
    <p:sldId id="261"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7EF"/>
    <a:srgbClr val="0B9A6D"/>
    <a:srgbClr val="2194B6"/>
    <a:srgbClr val="423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A0CCE-6255-4060-8384-7F4EF7B5CE80}" v="54" dt="2025-03-06T14:39:39.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78968" autoAdjust="0"/>
  </p:normalViewPr>
  <p:slideViewPr>
    <p:cSldViewPr snapToGrid="0">
      <p:cViewPr varScale="1">
        <p:scale>
          <a:sx n="64" d="100"/>
          <a:sy n="64" d="100"/>
        </p:scale>
        <p:origin x="15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12700">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8AD-47AF-90AF-C59AFA7ED6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8AD-47AF-90AF-C59AFA7ED6C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8AD-47AF-90AF-C59AFA7ED6CE}"/>
              </c:ext>
            </c:extLst>
          </c:dPt>
          <c:dPt>
            <c:idx val="3"/>
            <c:bubble3D val="0"/>
            <c:spPr>
              <a:solidFill>
                <a:srgbClr val="00206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8AD-47AF-90AF-C59AFA7ED6CE}"/>
              </c:ext>
            </c:extLst>
          </c:dPt>
          <c:dPt>
            <c:idx val="4"/>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8AD-47AF-90AF-C59AFA7ED6CE}"/>
              </c:ext>
            </c:extLst>
          </c:dPt>
          <c:dPt>
            <c:idx val="5"/>
            <c:bubble3D val="0"/>
            <c:spPr>
              <a:solidFill>
                <a:schemeClr val="bg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8AD-47AF-90AF-C59AFA7ED6CE}"/>
              </c:ext>
            </c:extLst>
          </c:dPt>
          <c:dLbls>
            <c:dLbl>
              <c:idx val="1"/>
              <c:delete val="1"/>
              <c:extLst>
                <c:ext xmlns:c15="http://schemas.microsoft.com/office/drawing/2012/chart" uri="{CE6537A1-D6FC-4f65-9D91-7224C49458BB}"/>
                <c:ext xmlns:c16="http://schemas.microsoft.com/office/drawing/2014/chart" uri="{C3380CC4-5D6E-409C-BE32-E72D297353CC}">
                  <c16:uniqueId val="{00000003-78AD-47AF-90AF-C59AFA7ED6CE}"/>
                </c:ext>
              </c:extLst>
            </c:dLbl>
            <c:dLbl>
              <c:idx val="2"/>
              <c:layout>
                <c:manualLayout>
                  <c:x val="-4.1594488188976377E-3"/>
                  <c:y val="-5.056503353747448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8AD-47AF-90AF-C59AFA7ED6CE}"/>
                </c:ext>
              </c:extLst>
            </c:dLbl>
            <c:dLbl>
              <c:idx val="3"/>
              <c:layout>
                <c:manualLayout>
                  <c:x val="-4.7432195975504084E-3"/>
                  <c:y val="3.418890347039944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8AD-47AF-90AF-C59AFA7ED6CE}"/>
                </c:ext>
              </c:extLst>
            </c:dLbl>
            <c:dLbl>
              <c:idx val="4"/>
              <c:layout>
                <c:manualLayout>
                  <c:x val="-9.3245625546806654E-2"/>
                  <c:y val="9.61621463983667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8AD-47AF-90AF-C59AFA7ED6C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DTE's RE Commitment</c:v>
                </c:pt>
                <c:pt idx="1">
                  <c:v>AA PS Commitment</c:v>
                </c:pt>
                <c:pt idx="2">
                  <c:v>A2 Dams</c:v>
                </c:pt>
                <c:pt idx="3">
                  <c:v>A2 MIGP Subscriptions</c:v>
                </c:pt>
                <c:pt idx="4">
                  <c:v>A2 BTM PV / PVS</c:v>
                </c:pt>
                <c:pt idx="5">
                  <c:v>Remaining RE for City goal</c:v>
                </c:pt>
              </c:strCache>
            </c:strRef>
          </c:cat>
          <c:val>
            <c:numRef>
              <c:f>Sheet1!$B$2:$B$7</c:f>
              <c:numCache>
                <c:formatCode>General</c:formatCode>
                <c:ptCount val="6"/>
                <c:pt idx="0">
                  <c:v>15</c:v>
                </c:pt>
                <c:pt idx="1">
                  <c:v>0</c:v>
                </c:pt>
                <c:pt idx="2">
                  <c:v>1</c:v>
                </c:pt>
                <c:pt idx="3">
                  <c:v>2</c:v>
                </c:pt>
                <c:pt idx="4">
                  <c:v>1</c:v>
                </c:pt>
                <c:pt idx="5">
                  <c:v>81</c:v>
                </c:pt>
              </c:numCache>
            </c:numRef>
          </c:val>
          <c:extLst>
            <c:ext xmlns:c16="http://schemas.microsoft.com/office/drawing/2014/chart" uri="{C3380CC4-5D6E-409C-BE32-E72D297353CC}">
              <c16:uniqueId val="{0000000C-78AD-47AF-90AF-C59AFA7ED6C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CDE7EF"/>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1"/>
          <c:order val="1"/>
          <c:tx>
            <c:strRef>
              <c:f>Sheet1!$C$1</c:f>
              <c:strCache>
                <c:ptCount val="1"/>
                <c:pt idx="0">
                  <c:v>2030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FA-4A30-8F6B-0DC8A2E76E04}"/>
              </c:ext>
            </c:extLst>
          </c:dPt>
          <c:dPt>
            <c:idx val="1"/>
            <c:bubble3D val="0"/>
            <c:spPr>
              <a:solidFill>
                <a:schemeClr val="tx1">
                  <a:lumMod val="25000"/>
                  <a:lumOff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FA-4A30-8F6B-0DC8A2E76E0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FA-4A30-8F6B-0DC8A2E76E04}"/>
              </c:ext>
            </c:extLst>
          </c:dPt>
          <c:dPt>
            <c:idx val="3"/>
            <c:bubble3D val="0"/>
            <c:spPr>
              <a:solidFill>
                <a:srgbClr val="00206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FA-4A30-8F6B-0DC8A2E76E04}"/>
              </c:ext>
            </c:extLst>
          </c:dPt>
          <c:dPt>
            <c:idx val="4"/>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6FA-4A30-8F6B-0DC8A2E76E04}"/>
              </c:ext>
            </c:extLst>
          </c:dPt>
          <c:dPt>
            <c:idx val="5"/>
            <c:bubble3D val="0"/>
            <c:spPr>
              <a:solidFill>
                <a:schemeClr val="bg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6FA-4A30-8F6B-0DC8A2E76E04}"/>
              </c:ext>
            </c:extLst>
          </c:dPt>
          <c:dLbls>
            <c:dLbl>
              <c:idx val="1"/>
              <c:layout>
                <c:manualLayout>
                  <c:x val="3.4961504811898463E-2"/>
                  <c:y val="-0.1955289442986293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FA-4A30-8F6B-0DC8A2E76E04}"/>
                </c:ext>
              </c:extLst>
            </c:dLbl>
            <c:dLbl>
              <c:idx val="2"/>
              <c:layout>
                <c:manualLayout>
                  <c:x val="6.8672353455818021E-3"/>
                  <c:y val="-2.61832895888013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6FA-4A30-8F6B-0DC8A2E76E0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DTE's RE Commitment</c:v>
                </c:pt>
                <c:pt idx="1">
                  <c:v>AA PS Commitment</c:v>
                </c:pt>
                <c:pt idx="2">
                  <c:v>A2 Dams</c:v>
                </c:pt>
                <c:pt idx="3">
                  <c:v>A2 MIGP Subscriptions</c:v>
                </c:pt>
                <c:pt idx="4">
                  <c:v>A2 BTM PV / PVS</c:v>
                </c:pt>
                <c:pt idx="5">
                  <c:v>Remaining RE for City goal</c:v>
                </c:pt>
              </c:strCache>
            </c:strRef>
          </c:cat>
          <c:val>
            <c:numRef>
              <c:f>Sheet1!$C$2:$C$7</c:f>
              <c:numCache>
                <c:formatCode>General</c:formatCode>
                <c:ptCount val="6"/>
                <c:pt idx="0">
                  <c:v>50</c:v>
                </c:pt>
                <c:pt idx="1">
                  <c:v>2</c:v>
                </c:pt>
                <c:pt idx="2">
                  <c:v>1</c:v>
                </c:pt>
                <c:pt idx="3">
                  <c:v>10</c:v>
                </c:pt>
                <c:pt idx="4">
                  <c:v>10</c:v>
                </c:pt>
                <c:pt idx="5">
                  <c:v>27</c:v>
                </c:pt>
              </c:numCache>
            </c:numRef>
          </c:val>
          <c:extLst>
            <c:ext xmlns:c16="http://schemas.microsoft.com/office/drawing/2014/chart" uri="{C3380CC4-5D6E-409C-BE32-E72D297353CC}">
              <c16:uniqueId val="{0000000C-C6FA-4A30-8F6B-0DC8A2E76E04}"/>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2023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C6FA-4A30-8F6B-0DC8A2E76E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C6FA-4A30-8F6B-0DC8A2E76E0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C6FA-4A30-8F6B-0DC8A2E76E0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C6FA-4A30-8F6B-0DC8A2E76E0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C6FA-4A30-8F6B-0DC8A2E76E0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C6FA-4A30-8F6B-0DC8A2E76E0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Sheet1!$A$2:$A$7</c15:sqref>
                        </c15:formulaRef>
                      </c:ext>
                    </c:extLst>
                    <c:strCache>
                      <c:ptCount val="6"/>
                      <c:pt idx="0">
                        <c:v>DTE's RE Commitment</c:v>
                      </c:pt>
                      <c:pt idx="1">
                        <c:v>AA PS Commitment</c:v>
                      </c:pt>
                      <c:pt idx="2">
                        <c:v>A2 Dams</c:v>
                      </c:pt>
                      <c:pt idx="3">
                        <c:v>A2 MIGP Subscriptions</c:v>
                      </c:pt>
                      <c:pt idx="4">
                        <c:v>A2 BTM PV / PVS</c:v>
                      </c:pt>
                      <c:pt idx="5">
                        <c:v>Remaining RE for City goal</c:v>
                      </c:pt>
                    </c:strCache>
                  </c:strRef>
                </c:cat>
                <c:val>
                  <c:numRef>
                    <c:extLst>
                      <c:ext uri="{02D57815-91ED-43cb-92C2-25804820EDAC}">
                        <c15:formulaRef>
                          <c15:sqref>Sheet1!$B$2:$B$7</c15:sqref>
                        </c15:formulaRef>
                      </c:ext>
                    </c:extLst>
                    <c:numCache>
                      <c:formatCode>General</c:formatCode>
                      <c:ptCount val="6"/>
                      <c:pt idx="0">
                        <c:v>15</c:v>
                      </c:pt>
                      <c:pt idx="1">
                        <c:v>0</c:v>
                      </c:pt>
                      <c:pt idx="2">
                        <c:v>1</c:v>
                      </c:pt>
                      <c:pt idx="3">
                        <c:v>2</c:v>
                      </c:pt>
                      <c:pt idx="4">
                        <c:v>1</c:v>
                      </c:pt>
                      <c:pt idx="5">
                        <c:v>81</c:v>
                      </c:pt>
                    </c:numCache>
                  </c:numRef>
                </c:val>
                <c:extLst>
                  <c:ext xmlns:c16="http://schemas.microsoft.com/office/drawing/2014/chart" uri="{C3380CC4-5D6E-409C-BE32-E72D297353CC}">
                    <c16:uniqueId val="{00000019-C6FA-4A30-8F6B-0DC8A2E76E04}"/>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CDE7EF"/>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A03AF-1C09-4D47-84F4-B75FABADC01F}"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F62B8F40-32DA-474A-BE89-3325FCFD5E52}">
      <dgm:prSet phldrT="[Text]"/>
      <dgm:spPr/>
      <dgm:t>
        <a:bodyPr/>
        <a:lstStyle/>
        <a:p>
          <a:pPr algn="l"/>
          <a:r>
            <a:rPr lang="en-US" dirty="0"/>
            <a:t>First 3 Months</a:t>
          </a:r>
        </a:p>
      </dgm:t>
    </dgm:pt>
    <dgm:pt modelId="{AF99D0E7-BD3C-4CFA-BE9D-71036460199C}" type="parTrans" cxnId="{3F49A595-DF2A-4C6A-8F49-708448F3B3F8}">
      <dgm:prSet/>
      <dgm:spPr/>
      <dgm:t>
        <a:bodyPr/>
        <a:lstStyle/>
        <a:p>
          <a:pPr algn="l"/>
          <a:endParaRPr lang="en-US"/>
        </a:p>
      </dgm:t>
    </dgm:pt>
    <dgm:pt modelId="{A42ADECB-90F5-4339-A2C9-F7873F1419E3}" type="sibTrans" cxnId="{3F49A595-DF2A-4C6A-8F49-708448F3B3F8}">
      <dgm:prSet/>
      <dgm:spPr/>
      <dgm:t>
        <a:bodyPr/>
        <a:lstStyle/>
        <a:p>
          <a:pPr algn="l"/>
          <a:endParaRPr lang="en-US"/>
        </a:p>
      </dgm:t>
    </dgm:pt>
    <dgm:pt modelId="{A662EBC0-2286-4C05-BAA8-115C4157928A}">
      <dgm:prSet phldrT="[Text]"/>
      <dgm:spPr/>
      <dgm:t>
        <a:bodyPr/>
        <a:lstStyle/>
        <a:p>
          <a:pPr algn="l">
            <a:buNone/>
          </a:pPr>
          <a:r>
            <a:rPr lang="en-US" dirty="0"/>
            <a:t>Amend City charter</a:t>
          </a:r>
        </a:p>
      </dgm:t>
    </dgm:pt>
    <dgm:pt modelId="{AB5395F2-F50B-4E51-BF0B-F04CECAA5B3F}" type="parTrans" cxnId="{F7806ACF-D81E-4863-ADE7-A8B64450D034}">
      <dgm:prSet/>
      <dgm:spPr/>
      <dgm:t>
        <a:bodyPr/>
        <a:lstStyle/>
        <a:p>
          <a:pPr algn="l"/>
          <a:endParaRPr lang="en-US"/>
        </a:p>
      </dgm:t>
    </dgm:pt>
    <dgm:pt modelId="{D5853C49-59CB-4487-A983-BBF4C3832036}" type="sibTrans" cxnId="{F7806ACF-D81E-4863-ADE7-A8B64450D034}">
      <dgm:prSet/>
      <dgm:spPr/>
      <dgm:t>
        <a:bodyPr/>
        <a:lstStyle/>
        <a:p>
          <a:pPr algn="l"/>
          <a:endParaRPr lang="en-US"/>
        </a:p>
      </dgm:t>
    </dgm:pt>
    <dgm:pt modelId="{E6D5278B-AAED-444B-8352-6500A3511A1D}">
      <dgm:prSet phldrT="[Text]"/>
      <dgm:spPr/>
      <dgm:t>
        <a:bodyPr/>
        <a:lstStyle/>
        <a:p>
          <a:pPr algn="l"/>
          <a:r>
            <a:rPr lang="en-US" dirty="0"/>
            <a:t>3-6 months</a:t>
          </a:r>
        </a:p>
      </dgm:t>
    </dgm:pt>
    <dgm:pt modelId="{2671FF8A-C9A9-403D-9D41-C93354C3F68A}" type="parTrans" cxnId="{644D3D32-33A6-4B14-A34A-7D3E8C4ABA8D}">
      <dgm:prSet/>
      <dgm:spPr/>
      <dgm:t>
        <a:bodyPr/>
        <a:lstStyle/>
        <a:p>
          <a:pPr algn="l"/>
          <a:endParaRPr lang="en-US"/>
        </a:p>
      </dgm:t>
    </dgm:pt>
    <dgm:pt modelId="{1BBC9070-08AD-4CCC-AF1C-8F3DAABD5020}" type="sibTrans" cxnId="{644D3D32-33A6-4B14-A34A-7D3E8C4ABA8D}">
      <dgm:prSet/>
      <dgm:spPr/>
      <dgm:t>
        <a:bodyPr/>
        <a:lstStyle/>
        <a:p>
          <a:pPr algn="l"/>
          <a:endParaRPr lang="en-US"/>
        </a:p>
      </dgm:t>
    </dgm:pt>
    <dgm:pt modelId="{E0D8E541-DA3C-48FC-BF6F-D4F7309E3B38}">
      <dgm:prSet phldrT="[Text]"/>
      <dgm:spPr/>
      <dgm:t>
        <a:bodyPr/>
        <a:lstStyle/>
        <a:p>
          <a:pPr algn="l"/>
          <a:r>
            <a:rPr lang="en-US" dirty="0"/>
            <a:t>Develop SEU Comp. plan</a:t>
          </a:r>
        </a:p>
      </dgm:t>
    </dgm:pt>
    <dgm:pt modelId="{572277CF-4A74-4BD7-AB7E-4FAECE5C73DB}" type="parTrans" cxnId="{B8305308-D9EE-4242-B26B-1F0977989AC3}">
      <dgm:prSet/>
      <dgm:spPr/>
      <dgm:t>
        <a:bodyPr/>
        <a:lstStyle/>
        <a:p>
          <a:pPr algn="l"/>
          <a:endParaRPr lang="en-US"/>
        </a:p>
      </dgm:t>
    </dgm:pt>
    <dgm:pt modelId="{7FF81810-0D9A-48C5-AF17-A0CDB52030E9}" type="sibTrans" cxnId="{B8305308-D9EE-4242-B26B-1F0977989AC3}">
      <dgm:prSet/>
      <dgm:spPr/>
      <dgm:t>
        <a:bodyPr/>
        <a:lstStyle/>
        <a:p>
          <a:pPr algn="l"/>
          <a:endParaRPr lang="en-US"/>
        </a:p>
      </dgm:t>
    </dgm:pt>
    <dgm:pt modelId="{3201A6C7-39E9-4147-87C4-000D2C827F76}">
      <dgm:prSet phldrT="[Text]"/>
      <dgm:spPr/>
      <dgm:t>
        <a:bodyPr/>
        <a:lstStyle/>
        <a:p>
          <a:pPr algn="l"/>
          <a:r>
            <a:rPr lang="en-US" dirty="0"/>
            <a:t>6-12 months</a:t>
          </a:r>
        </a:p>
      </dgm:t>
    </dgm:pt>
    <dgm:pt modelId="{1575A6C4-64DF-4117-B22E-A38697D37291}" type="parTrans" cxnId="{6534DBEE-3761-46A5-9658-6DB5963856DD}">
      <dgm:prSet/>
      <dgm:spPr/>
      <dgm:t>
        <a:bodyPr/>
        <a:lstStyle/>
        <a:p>
          <a:pPr algn="l"/>
          <a:endParaRPr lang="en-US"/>
        </a:p>
      </dgm:t>
    </dgm:pt>
    <dgm:pt modelId="{3C0B93B6-E9DF-495E-953E-1CA7B7F8BDA1}" type="sibTrans" cxnId="{6534DBEE-3761-46A5-9658-6DB5963856DD}">
      <dgm:prSet/>
      <dgm:spPr/>
      <dgm:t>
        <a:bodyPr/>
        <a:lstStyle/>
        <a:p>
          <a:pPr algn="l"/>
          <a:endParaRPr lang="en-US"/>
        </a:p>
      </dgm:t>
    </dgm:pt>
    <dgm:pt modelId="{E45BF797-7DD1-4AE0-A2B4-E1029663AF34}">
      <dgm:prSet phldrT="[Text]"/>
      <dgm:spPr/>
      <dgm:t>
        <a:bodyPr/>
        <a:lstStyle/>
        <a:p>
          <a:pPr algn="l"/>
          <a:r>
            <a:rPr lang="en-US" dirty="0"/>
            <a:t>Create technical specifications and standards</a:t>
          </a:r>
        </a:p>
      </dgm:t>
    </dgm:pt>
    <dgm:pt modelId="{19793C79-0D25-4B66-A8D5-2969E6454183}" type="parTrans" cxnId="{C838971B-0647-4ECD-9461-3F3ABD301A87}">
      <dgm:prSet/>
      <dgm:spPr/>
      <dgm:t>
        <a:bodyPr/>
        <a:lstStyle/>
        <a:p>
          <a:pPr algn="l"/>
          <a:endParaRPr lang="en-US"/>
        </a:p>
      </dgm:t>
    </dgm:pt>
    <dgm:pt modelId="{F026BC62-B33C-4017-9CE1-F12B12931ECF}" type="sibTrans" cxnId="{C838971B-0647-4ECD-9461-3F3ABD301A87}">
      <dgm:prSet/>
      <dgm:spPr/>
      <dgm:t>
        <a:bodyPr/>
        <a:lstStyle/>
        <a:p>
          <a:pPr algn="l"/>
          <a:endParaRPr lang="en-US"/>
        </a:p>
      </dgm:t>
    </dgm:pt>
    <dgm:pt modelId="{33876A83-1AE5-4DBB-A45C-FF3A7E02501C}">
      <dgm:prSet phldrT="[Text]"/>
      <dgm:spPr/>
      <dgm:t>
        <a:bodyPr/>
        <a:lstStyle/>
        <a:p>
          <a:pPr algn="l"/>
          <a:r>
            <a:rPr lang="en-US" dirty="0"/>
            <a:t>12-18 months</a:t>
          </a:r>
        </a:p>
      </dgm:t>
    </dgm:pt>
    <dgm:pt modelId="{6D76FA3E-FECD-4182-B5CD-A7827123C80D}" type="parTrans" cxnId="{3032801A-2CAB-4537-96BE-0B7067769E1E}">
      <dgm:prSet/>
      <dgm:spPr/>
      <dgm:t>
        <a:bodyPr/>
        <a:lstStyle/>
        <a:p>
          <a:pPr algn="l"/>
          <a:endParaRPr lang="en-US"/>
        </a:p>
      </dgm:t>
    </dgm:pt>
    <dgm:pt modelId="{86364EF0-558D-43CA-BF9A-C1EE8830E8D2}" type="sibTrans" cxnId="{3032801A-2CAB-4537-96BE-0B7067769E1E}">
      <dgm:prSet/>
      <dgm:spPr/>
      <dgm:t>
        <a:bodyPr/>
        <a:lstStyle/>
        <a:p>
          <a:pPr algn="l"/>
          <a:endParaRPr lang="en-US"/>
        </a:p>
      </dgm:t>
    </dgm:pt>
    <dgm:pt modelId="{F08C52AE-05AF-44D3-889F-ABD657176D8C}">
      <dgm:prSet phldrT="[Text]"/>
      <dgm:spPr/>
      <dgm:t>
        <a:bodyPr/>
        <a:lstStyle/>
        <a:p>
          <a:pPr algn="l"/>
          <a:r>
            <a:rPr lang="en-US" dirty="0"/>
            <a:t>18+ months</a:t>
          </a:r>
        </a:p>
      </dgm:t>
    </dgm:pt>
    <dgm:pt modelId="{87298BC9-FBBF-4273-BEB9-8FCDC90843F0}" type="parTrans" cxnId="{0CD624B4-F191-4CDE-BF7F-07AEECBCF8E1}">
      <dgm:prSet/>
      <dgm:spPr/>
      <dgm:t>
        <a:bodyPr/>
        <a:lstStyle/>
        <a:p>
          <a:pPr algn="l"/>
          <a:endParaRPr lang="en-US"/>
        </a:p>
      </dgm:t>
    </dgm:pt>
    <dgm:pt modelId="{8ADAEB78-FA21-4561-B75A-114EE50E9921}" type="sibTrans" cxnId="{0CD624B4-F191-4CDE-BF7F-07AEECBCF8E1}">
      <dgm:prSet/>
      <dgm:spPr/>
      <dgm:t>
        <a:bodyPr/>
        <a:lstStyle/>
        <a:p>
          <a:pPr algn="l"/>
          <a:endParaRPr lang="en-US"/>
        </a:p>
      </dgm:t>
    </dgm:pt>
    <dgm:pt modelId="{5665CBE2-A773-4983-8004-CD4E8782976C}">
      <dgm:prSet/>
      <dgm:spPr/>
      <dgm:t>
        <a:bodyPr/>
        <a:lstStyle/>
        <a:p>
          <a:pPr algn="l">
            <a:buNone/>
          </a:pPr>
          <a:r>
            <a:rPr lang="en-US" dirty="0"/>
            <a:t>Hire project manager</a:t>
          </a:r>
        </a:p>
      </dgm:t>
    </dgm:pt>
    <dgm:pt modelId="{FD66460D-06E0-4AE5-A04C-DD101B153CB2}" type="parTrans" cxnId="{D01FE015-5252-450D-91BB-B75EE3A24AA9}">
      <dgm:prSet/>
      <dgm:spPr/>
      <dgm:t>
        <a:bodyPr/>
        <a:lstStyle/>
        <a:p>
          <a:pPr algn="l"/>
          <a:endParaRPr lang="en-US"/>
        </a:p>
      </dgm:t>
    </dgm:pt>
    <dgm:pt modelId="{84BA9F43-E1B2-40EB-80D6-6BD999D7A992}" type="sibTrans" cxnId="{D01FE015-5252-450D-91BB-B75EE3A24AA9}">
      <dgm:prSet/>
      <dgm:spPr/>
      <dgm:t>
        <a:bodyPr/>
        <a:lstStyle/>
        <a:p>
          <a:pPr algn="l"/>
          <a:endParaRPr lang="en-US"/>
        </a:p>
      </dgm:t>
    </dgm:pt>
    <dgm:pt modelId="{C60E8EA7-2758-4D98-915B-8804AF62AA7A}">
      <dgm:prSet/>
      <dgm:spPr/>
      <dgm:t>
        <a:bodyPr/>
        <a:lstStyle/>
        <a:p>
          <a:pPr algn="l">
            <a:buNone/>
          </a:pPr>
          <a:r>
            <a:rPr lang="en-US" dirty="0"/>
            <a:t>Create bylaws and finalize governance structures and staffing model</a:t>
          </a:r>
        </a:p>
      </dgm:t>
    </dgm:pt>
    <dgm:pt modelId="{C3BCFE14-4FC1-47F2-BF93-CA132A8232DC}" type="parTrans" cxnId="{B8A9F3CC-7B6B-47C0-A75D-FEA77C0763D8}">
      <dgm:prSet/>
      <dgm:spPr/>
      <dgm:t>
        <a:bodyPr/>
        <a:lstStyle/>
        <a:p>
          <a:pPr algn="l"/>
          <a:endParaRPr lang="en-US"/>
        </a:p>
      </dgm:t>
    </dgm:pt>
    <dgm:pt modelId="{79D19F3B-F356-4F76-AD37-2F5283E93398}" type="sibTrans" cxnId="{B8A9F3CC-7B6B-47C0-A75D-FEA77C0763D8}">
      <dgm:prSet/>
      <dgm:spPr/>
      <dgm:t>
        <a:bodyPr/>
        <a:lstStyle/>
        <a:p>
          <a:pPr algn="l"/>
          <a:endParaRPr lang="en-US"/>
        </a:p>
      </dgm:t>
    </dgm:pt>
    <dgm:pt modelId="{80F49B99-AAAE-426D-8E3D-98938617C33B}">
      <dgm:prSet/>
      <dgm:spPr/>
      <dgm:t>
        <a:bodyPr/>
        <a:lstStyle/>
        <a:p>
          <a:pPr algn="l">
            <a:buFont typeface="Arial" panose="020B0604020202020204" pitchFamily="34" charset="0"/>
            <a:buChar char="•"/>
          </a:pPr>
          <a:r>
            <a:rPr lang="en-US" dirty="0"/>
            <a:t>Fundraise and secure SEU financing (ongoing)</a:t>
          </a:r>
        </a:p>
      </dgm:t>
    </dgm:pt>
    <dgm:pt modelId="{EAF20A41-574D-43B1-A764-A29788561CAD}" type="parTrans" cxnId="{BA3B83EB-8199-4C2B-AFB5-59CC952BDCCB}">
      <dgm:prSet/>
      <dgm:spPr/>
      <dgm:t>
        <a:bodyPr/>
        <a:lstStyle/>
        <a:p>
          <a:pPr algn="l"/>
          <a:endParaRPr lang="en-US"/>
        </a:p>
      </dgm:t>
    </dgm:pt>
    <dgm:pt modelId="{E716C17C-3025-4A61-950A-CEBE676A87FC}" type="sibTrans" cxnId="{BA3B83EB-8199-4C2B-AFB5-59CC952BDCCB}">
      <dgm:prSet/>
      <dgm:spPr/>
      <dgm:t>
        <a:bodyPr/>
        <a:lstStyle/>
        <a:p>
          <a:pPr algn="l"/>
          <a:endParaRPr lang="en-US"/>
        </a:p>
      </dgm:t>
    </dgm:pt>
    <dgm:pt modelId="{90B70C92-FC96-4619-8ED7-0940CCE58CCA}">
      <dgm:prSet phldrT="[Text]"/>
      <dgm:spPr/>
      <dgm:t>
        <a:bodyPr/>
        <a:lstStyle/>
        <a:p>
          <a:pPr algn="l"/>
          <a:r>
            <a:rPr lang="en-US" dirty="0"/>
            <a:t>Hire ED</a:t>
          </a:r>
        </a:p>
      </dgm:t>
    </dgm:pt>
    <dgm:pt modelId="{6144B9C4-329C-4579-BC41-1333710CC1A7}" type="parTrans" cxnId="{17BEEF1E-392A-40AE-8CFF-A83003740FE8}">
      <dgm:prSet/>
      <dgm:spPr/>
      <dgm:t>
        <a:bodyPr/>
        <a:lstStyle/>
        <a:p>
          <a:endParaRPr lang="en-US"/>
        </a:p>
      </dgm:t>
    </dgm:pt>
    <dgm:pt modelId="{85E3F14D-13E9-48B5-A1B0-B4CEF5CC57D7}" type="sibTrans" cxnId="{17BEEF1E-392A-40AE-8CFF-A83003740FE8}">
      <dgm:prSet/>
      <dgm:spPr/>
      <dgm:t>
        <a:bodyPr/>
        <a:lstStyle/>
        <a:p>
          <a:endParaRPr lang="en-US"/>
        </a:p>
      </dgm:t>
    </dgm:pt>
    <dgm:pt modelId="{4D743D33-DBF0-482E-BD37-188581759807}">
      <dgm:prSet phldrT="[Text]"/>
      <dgm:spPr/>
      <dgm:t>
        <a:bodyPr/>
        <a:lstStyle/>
        <a:p>
          <a:pPr algn="l"/>
          <a:r>
            <a:rPr lang="en-US" dirty="0"/>
            <a:t>Ongoing stakeholder engagement (e.g., County, DTE, MPSC)</a:t>
          </a:r>
        </a:p>
      </dgm:t>
    </dgm:pt>
    <dgm:pt modelId="{E290C045-2FAC-49FD-B1E7-A6F147D3EBC8}" type="parTrans" cxnId="{634617BD-9327-4432-983C-743F20FF07E3}">
      <dgm:prSet/>
      <dgm:spPr/>
      <dgm:t>
        <a:bodyPr/>
        <a:lstStyle/>
        <a:p>
          <a:endParaRPr lang="en-US"/>
        </a:p>
      </dgm:t>
    </dgm:pt>
    <dgm:pt modelId="{30FAC07C-15A9-495C-8CE3-D312226337C4}" type="sibTrans" cxnId="{634617BD-9327-4432-983C-743F20FF07E3}">
      <dgm:prSet/>
      <dgm:spPr/>
      <dgm:t>
        <a:bodyPr/>
        <a:lstStyle/>
        <a:p>
          <a:endParaRPr lang="en-US"/>
        </a:p>
      </dgm:t>
    </dgm:pt>
    <dgm:pt modelId="{578A62BA-6656-4E3C-8812-72765970E2D8}">
      <dgm:prSet/>
      <dgm:spPr/>
      <dgm:t>
        <a:bodyPr/>
        <a:lstStyle/>
        <a:p>
          <a:pPr algn="l">
            <a:buFont typeface="Arial" panose="020B0604020202020204" pitchFamily="34" charset="0"/>
            <a:buChar char="•"/>
          </a:pPr>
          <a:r>
            <a:rPr lang="en-US"/>
            <a:t>Create </a:t>
          </a:r>
          <a:r>
            <a:rPr lang="en-US" dirty="0"/>
            <a:t>ED job description</a:t>
          </a:r>
        </a:p>
      </dgm:t>
    </dgm:pt>
    <dgm:pt modelId="{4BCF473D-75C9-4E26-AA72-BF370579D8EB}" type="parTrans" cxnId="{350B1C61-79AF-4AC7-8A2C-565AFEA4CC75}">
      <dgm:prSet/>
      <dgm:spPr/>
      <dgm:t>
        <a:bodyPr/>
        <a:lstStyle/>
        <a:p>
          <a:endParaRPr lang="en-US"/>
        </a:p>
      </dgm:t>
    </dgm:pt>
    <dgm:pt modelId="{C64B41F0-1390-4631-885E-D7F3D061D42D}" type="sibTrans" cxnId="{350B1C61-79AF-4AC7-8A2C-565AFEA4CC75}">
      <dgm:prSet/>
      <dgm:spPr/>
      <dgm:t>
        <a:bodyPr/>
        <a:lstStyle/>
        <a:p>
          <a:endParaRPr lang="en-US"/>
        </a:p>
      </dgm:t>
    </dgm:pt>
    <dgm:pt modelId="{84654C4C-A046-41A1-B9E9-41602F6AB25B}">
      <dgm:prSet phldrT="[Text]"/>
      <dgm:spPr/>
      <dgm:t>
        <a:bodyPr/>
        <a:lstStyle/>
        <a:p>
          <a:pPr algn="l"/>
          <a:r>
            <a:rPr lang="en-US" dirty="0"/>
            <a:t>Ongoing legal, regulatory, and administrative work</a:t>
          </a:r>
        </a:p>
      </dgm:t>
    </dgm:pt>
    <dgm:pt modelId="{5200BE52-8312-488E-BD62-70903D6B7035}" type="parTrans" cxnId="{B968FAAA-5A86-4EFE-BEBE-E0980AADB758}">
      <dgm:prSet/>
      <dgm:spPr/>
      <dgm:t>
        <a:bodyPr/>
        <a:lstStyle/>
        <a:p>
          <a:endParaRPr lang="en-US"/>
        </a:p>
      </dgm:t>
    </dgm:pt>
    <dgm:pt modelId="{336F2ABC-4847-4D67-818A-6FD897F4F372}" type="sibTrans" cxnId="{B968FAAA-5A86-4EFE-BEBE-E0980AADB758}">
      <dgm:prSet/>
      <dgm:spPr/>
      <dgm:t>
        <a:bodyPr/>
        <a:lstStyle/>
        <a:p>
          <a:endParaRPr lang="en-US"/>
        </a:p>
      </dgm:t>
    </dgm:pt>
    <dgm:pt modelId="{FF6EECD4-6177-4364-83D5-04C5C9A93CD8}">
      <dgm:prSet phldrT="[Text]"/>
      <dgm:spPr/>
      <dgm:t>
        <a:bodyPr/>
        <a:lstStyle/>
        <a:p>
          <a:pPr algn="l"/>
          <a:r>
            <a:rPr lang="en-US" dirty="0"/>
            <a:t>Develop customer recruitment and retention plan</a:t>
          </a:r>
        </a:p>
        <a:p>
          <a:pPr algn="l"/>
          <a:r>
            <a:rPr lang="en-US" dirty="0"/>
            <a:t>Identify billing and customer service framework</a:t>
          </a:r>
        </a:p>
      </dgm:t>
    </dgm:pt>
    <dgm:pt modelId="{283405F6-B3C0-4C84-AD81-BC9FDEF346A4}" type="parTrans" cxnId="{EA951633-0EDA-4249-8117-68E300F6F6A1}">
      <dgm:prSet/>
      <dgm:spPr/>
      <dgm:t>
        <a:bodyPr/>
        <a:lstStyle/>
        <a:p>
          <a:endParaRPr lang="en-US"/>
        </a:p>
      </dgm:t>
    </dgm:pt>
    <dgm:pt modelId="{015EFB15-546E-4958-8289-4830202824CC}" type="sibTrans" cxnId="{EA951633-0EDA-4249-8117-68E300F6F6A1}">
      <dgm:prSet/>
      <dgm:spPr/>
      <dgm:t>
        <a:bodyPr/>
        <a:lstStyle/>
        <a:p>
          <a:endParaRPr lang="en-US"/>
        </a:p>
      </dgm:t>
    </dgm:pt>
    <dgm:pt modelId="{86621D6E-92E7-4453-BF4C-9D4297B63A0B}">
      <dgm:prSet/>
      <dgm:spPr/>
      <dgm:t>
        <a:bodyPr/>
        <a:lstStyle/>
        <a:p>
          <a:pPr algn="l"/>
          <a:r>
            <a:rPr lang="en-US" dirty="0"/>
            <a:t>Issue RFPs for contractors and equipment</a:t>
          </a:r>
        </a:p>
      </dgm:t>
    </dgm:pt>
    <dgm:pt modelId="{BE0D7A3A-4C32-434B-852C-26C52F5D617B}" type="parTrans" cxnId="{9C104719-FF82-4FC4-B0E7-8EE40C6E9BB0}">
      <dgm:prSet/>
      <dgm:spPr/>
      <dgm:t>
        <a:bodyPr/>
        <a:lstStyle/>
        <a:p>
          <a:endParaRPr lang="en-US"/>
        </a:p>
      </dgm:t>
    </dgm:pt>
    <dgm:pt modelId="{A3B0C57C-DCCD-4C84-9A90-5FCDC9D9521F}" type="sibTrans" cxnId="{9C104719-FF82-4FC4-B0E7-8EE40C6E9BB0}">
      <dgm:prSet/>
      <dgm:spPr/>
      <dgm:t>
        <a:bodyPr/>
        <a:lstStyle/>
        <a:p>
          <a:endParaRPr lang="en-US"/>
        </a:p>
      </dgm:t>
    </dgm:pt>
    <dgm:pt modelId="{98F61B73-3895-4CC4-93FE-62F55D93C5A8}">
      <dgm:prSet/>
      <dgm:spPr/>
      <dgm:t>
        <a:bodyPr/>
        <a:lstStyle/>
        <a:p>
          <a:pPr algn="l"/>
          <a:r>
            <a:rPr lang="en-US" dirty="0"/>
            <a:t>Establish billing system</a:t>
          </a:r>
        </a:p>
      </dgm:t>
    </dgm:pt>
    <dgm:pt modelId="{4CA058B9-DC35-4602-9E48-F65A560F5769}" type="parTrans" cxnId="{57597A3E-9DE6-4B18-9DCD-0D082D401C3A}">
      <dgm:prSet/>
      <dgm:spPr/>
      <dgm:t>
        <a:bodyPr/>
        <a:lstStyle/>
        <a:p>
          <a:endParaRPr lang="en-US"/>
        </a:p>
      </dgm:t>
    </dgm:pt>
    <dgm:pt modelId="{E6E9063A-F8F4-4E9B-8B6C-7FE3F570D313}" type="sibTrans" cxnId="{57597A3E-9DE6-4B18-9DCD-0D082D401C3A}">
      <dgm:prSet/>
      <dgm:spPr/>
      <dgm:t>
        <a:bodyPr/>
        <a:lstStyle/>
        <a:p>
          <a:endParaRPr lang="en-US"/>
        </a:p>
      </dgm:t>
    </dgm:pt>
    <dgm:pt modelId="{33EF9C8F-C5D5-412D-8320-0BAF336BF9E6}">
      <dgm:prSet/>
      <dgm:spPr/>
      <dgm:t>
        <a:bodyPr/>
        <a:lstStyle/>
        <a:p>
          <a:pPr algn="l"/>
          <a:r>
            <a:rPr lang="en-US" dirty="0"/>
            <a:t>Finalize rate model</a:t>
          </a:r>
        </a:p>
        <a:p>
          <a:pPr algn="l"/>
          <a:r>
            <a:rPr lang="en-US" dirty="0"/>
            <a:t>Create termination provisions</a:t>
          </a:r>
        </a:p>
        <a:p>
          <a:pPr algn="l"/>
          <a:r>
            <a:rPr lang="en-US" dirty="0"/>
            <a:t>Finalize networked geothermal analysis</a:t>
          </a:r>
        </a:p>
      </dgm:t>
    </dgm:pt>
    <dgm:pt modelId="{22118EF1-1A04-42E1-A60B-985D688ADE0A}" type="parTrans" cxnId="{21986F9E-9F43-4A24-B66D-700FE88BDD19}">
      <dgm:prSet/>
      <dgm:spPr/>
      <dgm:t>
        <a:bodyPr/>
        <a:lstStyle/>
        <a:p>
          <a:endParaRPr lang="en-US"/>
        </a:p>
      </dgm:t>
    </dgm:pt>
    <dgm:pt modelId="{981C5DB5-F0FC-432D-B103-FDF8594CF0A0}" type="sibTrans" cxnId="{21986F9E-9F43-4A24-B66D-700FE88BDD19}">
      <dgm:prSet/>
      <dgm:spPr/>
      <dgm:t>
        <a:bodyPr/>
        <a:lstStyle/>
        <a:p>
          <a:endParaRPr lang="en-US"/>
        </a:p>
      </dgm:t>
    </dgm:pt>
    <dgm:pt modelId="{935A1B96-C6F9-40A3-86C5-C77BAB803FF0}">
      <dgm:prSet phldrT="[Text]"/>
      <dgm:spPr/>
      <dgm:t>
        <a:bodyPr/>
        <a:lstStyle/>
        <a:p>
          <a:pPr algn="l"/>
          <a:r>
            <a:rPr lang="en-US"/>
            <a:t>Finalize contracts</a:t>
          </a:r>
          <a:endParaRPr lang="en-US" dirty="0"/>
        </a:p>
      </dgm:t>
    </dgm:pt>
    <dgm:pt modelId="{92734E25-EC93-47ED-BE79-8818EEB7E052}" type="parTrans" cxnId="{92741826-2294-413C-BEFB-4328175A48DB}">
      <dgm:prSet/>
      <dgm:spPr/>
      <dgm:t>
        <a:bodyPr/>
        <a:lstStyle/>
        <a:p>
          <a:endParaRPr lang="en-US"/>
        </a:p>
      </dgm:t>
    </dgm:pt>
    <dgm:pt modelId="{7FEA48A0-0496-4E73-8CB1-1B9FDA19A6FF}" type="sibTrans" cxnId="{92741826-2294-413C-BEFB-4328175A48DB}">
      <dgm:prSet/>
      <dgm:spPr/>
      <dgm:t>
        <a:bodyPr/>
        <a:lstStyle/>
        <a:p>
          <a:endParaRPr lang="en-US"/>
        </a:p>
      </dgm:t>
    </dgm:pt>
    <dgm:pt modelId="{4DF70453-DB8A-45FD-824E-F1FFDCA7D33F}">
      <dgm:prSet phldrT="[Text]"/>
      <dgm:spPr/>
      <dgm:t>
        <a:bodyPr/>
        <a:lstStyle/>
        <a:p>
          <a:pPr algn="l"/>
          <a:r>
            <a:rPr lang="en-US" dirty="0"/>
            <a:t>Finalize rates</a:t>
          </a:r>
        </a:p>
      </dgm:t>
    </dgm:pt>
    <dgm:pt modelId="{030609D1-9808-4990-BFB7-ED2915646653}" type="parTrans" cxnId="{9C27001E-1DF0-4455-9CC4-B215A6DB14AD}">
      <dgm:prSet/>
      <dgm:spPr/>
      <dgm:t>
        <a:bodyPr/>
        <a:lstStyle/>
        <a:p>
          <a:endParaRPr lang="en-US"/>
        </a:p>
      </dgm:t>
    </dgm:pt>
    <dgm:pt modelId="{2E704510-9F87-4F0A-AA5E-107032785878}" type="sibTrans" cxnId="{9C27001E-1DF0-4455-9CC4-B215A6DB14AD}">
      <dgm:prSet/>
      <dgm:spPr/>
      <dgm:t>
        <a:bodyPr/>
        <a:lstStyle/>
        <a:p>
          <a:endParaRPr lang="en-US"/>
        </a:p>
      </dgm:t>
    </dgm:pt>
    <dgm:pt modelId="{DB27EFA2-FF35-415B-BB2E-CE6CED16D615}">
      <dgm:prSet phldrT="[Text]"/>
      <dgm:spPr/>
      <dgm:t>
        <a:bodyPr/>
        <a:lstStyle/>
        <a:p>
          <a:pPr algn="l"/>
          <a:r>
            <a:rPr lang="en-US" dirty="0"/>
            <a:t>Intentional customer recruitment</a:t>
          </a:r>
        </a:p>
        <a:p>
          <a:pPr algn="l"/>
          <a:r>
            <a:rPr lang="en-US" dirty="0"/>
            <a:t>Finalize IT systems, billing, etc. </a:t>
          </a:r>
        </a:p>
        <a:p>
          <a:pPr algn="l"/>
          <a:r>
            <a:rPr lang="en-US" dirty="0"/>
            <a:t>Hire remaining staff</a:t>
          </a:r>
        </a:p>
      </dgm:t>
    </dgm:pt>
    <dgm:pt modelId="{544BC7E6-185B-4373-AD83-888495163CC0}" type="parTrans" cxnId="{C2C59FBF-604B-4672-A058-766EE9C7A00D}">
      <dgm:prSet/>
      <dgm:spPr/>
      <dgm:t>
        <a:bodyPr/>
        <a:lstStyle/>
        <a:p>
          <a:endParaRPr lang="en-US"/>
        </a:p>
      </dgm:t>
    </dgm:pt>
    <dgm:pt modelId="{99B0EF73-B566-49D9-9B46-255E071553C1}" type="sibTrans" cxnId="{C2C59FBF-604B-4672-A058-766EE9C7A00D}">
      <dgm:prSet/>
      <dgm:spPr/>
      <dgm:t>
        <a:bodyPr/>
        <a:lstStyle/>
        <a:p>
          <a:endParaRPr lang="en-US"/>
        </a:p>
      </dgm:t>
    </dgm:pt>
    <dgm:pt modelId="{84F867C8-A542-4BA9-9EE2-DBC195B7A3CD}">
      <dgm:prSet phldrT="[Text]"/>
      <dgm:spPr/>
      <dgm:t>
        <a:bodyPr/>
        <a:lstStyle/>
        <a:p>
          <a:pPr algn="l"/>
          <a:r>
            <a:rPr lang="en-US" dirty="0"/>
            <a:t>Launch</a:t>
          </a:r>
        </a:p>
      </dgm:t>
    </dgm:pt>
    <dgm:pt modelId="{09CD2D95-6727-47AE-B1CF-A160E0C93B4F}" type="parTrans" cxnId="{ABA820E3-DD9B-4107-A76C-0CF2A4188C1E}">
      <dgm:prSet/>
      <dgm:spPr/>
    </dgm:pt>
    <dgm:pt modelId="{C90C0D6B-A05A-4D1E-B1A2-C4B3221A3D37}" type="sibTrans" cxnId="{ABA820E3-DD9B-4107-A76C-0CF2A4188C1E}">
      <dgm:prSet/>
      <dgm:spPr/>
    </dgm:pt>
    <dgm:pt modelId="{76D13731-6336-408A-87AF-051BC254F6D4}">
      <dgm:prSet phldrT="[Text]"/>
      <dgm:spPr/>
      <dgm:t>
        <a:bodyPr/>
        <a:lstStyle/>
        <a:p>
          <a:pPr algn="l"/>
          <a:r>
            <a:rPr lang="en-US" dirty="0"/>
            <a:t>Continued service expansion</a:t>
          </a:r>
        </a:p>
      </dgm:t>
    </dgm:pt>
    <dgm:pt modelId="{E1BDE319-357F-471C-B639-0BAADED87E43}" type="parTrans" cxnId="{FC181B20-CE96-4DC8-B779-A16EB22AE453}">
      <dgm:prSet/>
      <dgm:spPr/>
    </dgm:pt>
    <dgm:pt modelId="{513D2ED1-4096-4E2D-85B8-EAE0E0A48D9D}" type="sibTrans" cxnId="{FC181B20-CE96-4DC8-B779-A16EB22AE453}">
      <dgm:prSet/>
      <dgm:spPr/>
    </dgm:pt>
    <dgm:pt modelId="{49B67EA0-68C6-4880-AE2C-CAB4BB4E92D2}">
      <dgm:prSet phldrT="[Text]"/>
      <dgm:spPr/>
      <dgm:t>
        <a:bodyPr/>
        <a:lstStyle/>
        <a:p>
          <a:pPr algn="l"/>
          <a:r>
            <a:rPr lang="en-US" dirty="0"/>
            <a:t>Ongoing service delivery</a:t>
          </a:r>
        </a:p>
      </dgm:t>
    </dgm:pt>
    <dgm:pt modelId="{B063F253-33EF-4287-8266-99FC0A974D58}" type="parTrans" cxnId="{C47D5277-FA06-4721-B6A0-79A908012794}">
      <dgm:prSet/>
      <dgm:spPr/>
    </dgm:pt>
    <dgm:pt modelId="{F179B6D2-DF23-4673-9BB1-B511775710C5}" type="sibTrans" cxnId="{C47D5277-FA06-4721-B6A0-79A908012794}">
      <dgm:prSet/>
      <dgm:spPr/>
    </dgm:pt>
    <dgm:pt modelId="{2E2FA59E-34B3-4DDE-B0DD-2708A7EC06DF}" type="pres">
      <dgm:prSet presAssocID="{04BA03AF-1C09-4D47-84F4-B75FABADC01F}" presName="Name0" presStyleCnt="0">
        <dgm:presLayoutVars>
          <dgm:chMax val="7"/>
          <dgm:chPref val="5"/>
          <dgm:dir/>
          <dgm:animOne val="branch"/>
          <dgm:animLvl val="lvl"/>
        </dgm:presLayoutVars>
      </dgm:prSet>
      <dgm:spPr/>
    </dgm:pt>
    <dgm:pt modelId="{8EBDB152-2C17-400B-A9B8-AAAA53E59D6E}" type="pres">
      <dgm:prSet presAssocID="{F08C52AE-05AF-44D3-889F-ABD657176D8C}" presName="ChildAccent5" presStyleCnt="0"/>
      <dgm:spPr/>
    </dgm:pt>
    <dgm:pt modelId="{9B99CF45-20C3-4BF2-A366-C1F61A3E81EF}" type="pres">
      <dgm:prSet presAssocID="{F08C52AE-05AF-44D3-889F-ABD657176D8C}" presName="ChildAccent" presStyleLbl="alignImgPlace1" presStyleIdx="0" presStyleCnt="5"/>
      <dgm:spPr/>
    </dgm:pt>
    <dgm:pt modelId="{49CEB977-AE02-4057-829C-619962B836BC}" type="pres">
      <dgm:prSet presAssocID="{F08C52AE-05AF-44D3-889F-ABD657176D8C}" presName="Child5" presStyleLbl="revTx" presStyleIdx="0" presStyleCnt="0">
        <dgm:presLayoutVars>
          <dgm:chMax val="0"/>
          <dgm:chPref val="0"/>
          <dgm:bulletEnabled val="1"/>
        </dgm:presLayoutVars>
      </dgm:prSet>
      <dgm:spPr/>
    </dgm:pt>
    <dgm:pt modelId="{A059711B-03D6-4852-8219-3AACF4729D3F}" type="pres">
      <dgm:prSet presAssocID="{F08C52AE-05AF-44D3-889F-ABD657176D8C}" presName="Parent5" presStyleLbl="node1" presStyleIdx="0" presStyleCnt="5">
        <dgm:presLayoutVars>
          <dgm:chMax val="2"/>
          <dgm:chPref val="1"/>
          <dgm:bulletEnabled val="1"/>
        </dgm:presLayoutVars>
      </dgm:prSet>
      <dgm:spPr/>
    </dgm:pt>
    <dgm:pt modelId="{818AE1C1-7C0E-4CEB-AD19-9E8F6DE6F90D}" type="pres">
      <dgm:prSet presAssocID="{33876A83-1AE5-4DBB-A45C-FF3A7E02501C}" presName="ChildAccent4" presStyleCnt="0"/>
      <dgm:spPr/>
    </dgm:pt>
    <dgm:pt modelId="{B44737BB-2A5B-4AC3-928B-E2F335D25F87}" type="pres">
      <dgm:prSet presAssocID="{33876A83-1AE5-4DBB-A45C-FF3A7E02501C}" presName="ChildAccent" presStyleLbl="alignImgPlace1" presStyleIdx="1" presStyleCnt="5"/>
      <dgm:spPr/>
    </dgm:pt>
    <dgm:pt modelId="{6E5CD0B0-E0D8-40E3-B17D-A719EA6BA453}" type="pres">
      <dgm:prSet presAssocID="{33876A83-1AE5-4DBB-A45C-FF3A7E02501C}" presName="Child4" presStyleLbl="revTx" presStyleIdx="0" presStyleCnt="0">
        <dgm:presLayoutVars>
          <dgm:chMax val="0"/>
          <dgm:chPref val="0"/>
          <dgm:bulletEnabled val="1"/>
        </dgm:presLayoutVars>
      </dgm:prSet>
      <dgm:spPr/>
    </dgm:pt>
    <dgm:pt modelId="{670A8B44-8EB2-4392-8C68-FA9D977CFCD6}" type="pres">
      <dgm:prSet presAssocID="{33876A83-1AE5-4DBB-A45C-FF3A7E02501C}" presName="Parent4" presStyleLbl="node1" presStyleIdx="1" presStyleCnt="5">
        <dgm:presLayoutVars>
          <dgm:chMax val="2"/>
          <dgm:chPref val="1"/>
          <dgm:bulletEnabled val="1"/>
        </dgm:presLayoutVars>
      </dgm:prSet>
      <dgm:spPr/>
    </dgm:pt>
    <dgm:pt modelId="{A5D50A62-37FD-484B-A3F2-D208B4B8161D}" type="pres">
      <dgm:prSet presAssocID="{3201A6C7-39E9-4147-87C4-000D2C827F76}" presName="ChildAccent3" presStyleCnt="0"/>
      <dgm:spPr/>
    </dgm:pt>
    <dgm:pt modelId="{D1070F4D-C5BA-4702-ADF5-6DB5333F054A}" type="pres">
      <dgm:prSet presAssocID="{3201A6C7-39E9-4147-87C4-000D2C827F76}" presName="ChildAccent" presStyleLbl="alignImgPlace1" presStyleIdx="2" presStyleCnt="5"/>
      <dgm:spPr/>
    </dgm:pt>
    <dgm:pt modelId="{9A102B74-695C-4786-947E-F5774F989575}" type="pres">
      <dgm:prSet presAssocID="{3201A6C7-39E9-4147-87C4-000D2C827F76}" presName="Child3" presStyleLbl="revTx" presStyleIdx="0" presStyleCnt="0">
        <dgm:presLayoutVars>
          <dgm:chMax val="0"/>
          <dgm:chPref val="0"/>
          <dgm:bulletEnabled val="1"/>
        </dgm:presLayoutVars>
      </dgm:prSet>
      <dgm:spPr/>
    </dgm:pt>
    <dgm:pt modelId="{DEEA6F53-B789-412D-9495-8FC47DCF7CF0}" type="pres">
      <dgm:prSet presAssocID="{3201A6C7-39E9-4147-87C4-000D2C827F76}" presName="Parent3" presStyleLbl="node1" presStyleIdx="2" presStyleCnt="5">
        <dgm:presLayoutVars>
          <dgm:chMax val="2"/>
          <dgm:chPref val="1"/>
          <dgm:bulletEnabled val="1"/>
        </dgm:presLayoutVars>
      </dgm:prSet>
      <dgm:spPr/>
    </dgm:pt>
    <dgm:pt modelId="{FF1A9547-D2A4-4F64-B440-7A7A287D8599}" type="pres">
      <dgm:prSet presAssocID="{E6D5278B-AAED-444B-8352-6500A3511A1D}" presName="ChildAccent2" presStyleCnt="0"/>
      <dgm:spPr/>
    </dgm:pt>
    <dgm:pt modelId="{51BEC0C4-43E7-4F24-B446-F7F54B777C30}" type="pres">
      <dgm:prSet presAssocID="{E6D5278B-AAED-444B-8352-6500A3511A1D}" presName="ChildAccent" presStyleLbl="alignImgPlace1" presStyleIdx="3" presStyleCnt="5"/>
      <dgm:spPr/>
    </dgm:pt>
    <dgm:pt modelId="{17EE972D-5A11-4320-8B46-72DF69E68B73}" type="pres">
      <dgm:prSet presAssocID="{E6D5278B-AAED-444B-8352-6500A3511A1D}" presName="Child2" presStyleLbl="revTx" presStyleIdx="0" presStyleCnt="0">
        <dgm:presLayoutVars>
          <dgm:chMax val="0"/>
          <dgm:chPref val="0"/>
          <dgm:bulletEnabled val="1"/>
        </dgm:presLayoutVars>
      </dgm:prSet>
      <dgm:spPr/>
    </dgm:pt>
    <dgm:pt modelId="{6D191C10-7A1B-44F1-BCFB-D0A852AC8602}" type="pres">
      <dgm:prSet presAssocID="{E6D5278B-AAED-444B-8352-6500A3511A1D}" presName="Parent2" presStyleLbl="node1" presStyleIdx="3" presStyleCnt="5">
        <dgm:presLayoutVars>
          <dgm:chMax val="2"/>
          <dgm:chPref val="1"/>
          <dgm:bulletEnabled val="1"/>
        </dgm:presLayoutVars>
      </dgm:prSet>
      <dgm:spPr/>
    </dgm:pt>
    <dgm:pt modelId="{6451C458-83E5-4C4B-8CE4-12EE45C6E2AE}" type="pres">
      <dgm:prSet presAssocID="{F62B8F40-32DA-474A-BE89-3325FCFD5E52}" presName="ChildAccent1" presStyleCnt="0"/>
      <dgm:spPr/>
    </dgm:pt>
    <dgm:pt modelId="{CC070217-B6EA-41EA-B1D2-91557D5951B6}" type="pres">
      <dgm:prSet presAssocID="{F62B8F40-32DA-474A-BE89-3325FCFD5E52}" presName="ChildAccent" presStyleLbl="alignImgPlace1" presStyleIdx="4" presStyleCnt="5"/>
      <dgm:spPr/>
    </dgm:pt>
    <dgm:pt modelId="{AF3FC359-550A-46B8-8563-5BEA85F798C3}" type="pres">
      <dgm:prSet presAssocID="{F62B8F40-32DA-474A-BE89-3325FCFD5E52}" presName="Child1" presStyleLbl="revTx" presStyleIdx="0" presStyleCnt="0">
        <dgm:presLayoutVars>
          <dgm:chMax val="0"/>
          <dgm:chPref val="0"/>
          <dgm:bulletEnabled val="1"/>
        </dgm:presLayoutVars>
      </dgm:prSet>
      <dgm:spPr/>
    </dgm:pt>
    <dgm:pt modelId="{5D558E17-06A3-47A5-966F-3842EF326ADB}" type="pres">
      <dgm:prSet presAssocID="{F62B8F40-32DA-474A-BE89-3325FCFD5E52}" presName="Parent1" presStyleLbl="node1" presStyleIdx="4" presStyleCnt="5">
        <dgm:presLayoutVars>
          <dgm:chMax val="2"/>
          <dgm:chPref val="1"/>
          <dgm:bulletEnabled val="1"/>
        </dgm:presLayoutVars>
      </dgm:prSet>
      <dgm:spPr/>
    </dgm:pt>
  </dgm:ptLst>
  <dgm:cxnLst>
    <dgm:cxn modelId="{0E1E0802-D2B4-45A2-BEC5-9E579D03251F}" type="presOf" srcId="{5665CBE2-A773-4983-8004-CD4E8782976C}" destId="{CC070217-B6EA-41EA-B1D2-91557D5951B6}" srcOrd="0" destOrd="1" presId="urn:microsoft.com/office/officeart/2011/layout/InterconnectedBlockProcess"/>
    <dgm:cxn modelId="{A7341006-BC6A-4B5D-A43A-B8A4DA170D22}" type="presOf" srcId="{C60E8EA7-2758-4D98-915B-8804AF62AA7A}" destId="{AF3FC359-550A-46B8-8563-5BEA85F798C3}" srcOrd="1" destOrd="2" presId="urn:microsoft.com/office/officeart/2011/layout/InterconnectedBlockProcess"/>
    <dgm:cxn modelId="{B8305308-D9EE-4242-B26B-1F0977989AC3}" srcId="{E6D5278B-AAED-444B-8352-6500A3511A1D}" destId="{E0D8E541-DA3C-48FC-BF6F-D4F7309E3B38}" srcOrd="0" destOrd="0" parTransId="{572277CF-4A74-4BD7-AB7E-4FAECE5C73DB}" sibTransId="{7FF81810-0D9A-48C5-AF17-A0CDB52030E9}"/>
    <dgm:cxn modelId="{4DC3960B-9DCC-4E9A-A3A0-8309808952FA}" type="presOf" srcId="{935A1B96-C6F9-40A3-86C5-C77BAB803FF0}" destId="{B44737BB-2A5B-4AC3-928B-E2F335D25F87}" srcOrd="0" destOrd="0" presId="urn:microsoft.com/office/officeart/2011/layout/InterconnectedBlockProcess"/>
    <dgm:cxn modelId="{F96A630E-876B-43A8-BDD6-6136C5FD489A}" type="presOf" srcId="{DB27EFA2-FF35-415B-BB2E-CE6CED16D615}" destId="{6E5CD0B0-E0D8-40E3-B17D-A719EA6BA453}" srcOrd="1" destOrd="2" presId="urn:microsoft.com/office/officeart/2011/layout/InterconnectedBlockProcess"/>
    <dgm:cxn modelId="{45486814-A6BA-481B-BA65-45077CE428D5}" type="presOf" srcId="{90B70C92-FC96-4619-8ED7-0940CCE58CCA}" destId="{17EE972D-5A11-4320-8B46-72DF69E68B73}" srcOrd="1" destOrd="1" presId="urn:microsoft.com/office/officeart/2011/layout/InterconnectedBlockProcess"/>
    <dgm:cxn modelId="{D01FE015-5252-450D-91BB-B75EE3A24AA9}" srcId="{F62B8F40-32DA-474A-BE89-3325FCFD5E52}" destId="{5665CBE2-A773-4983-8004-CD4E8782976C}" srcOrd="1" destOrd="0" parTransId="{FD66460D-06E0-4AE5-A04C-DD101B153CB2}" sibTransId="{84BA9F43-E1B2-40EB-80D6-6BD999D7A992}"/>
    <dgm:cxn modelId="{9C104719-FF82-4FC4-B0E7-8EE40C6E9BB0}" srcId="{3201A6C7-39E9-4147-87C4-000D2C827F76}" destId="{86621D6E-92E7-4453-BF4C-9D4297B63A0B}" srcOrd="1" destOrd="0" parTransId="{BE0D7A3A-4C32-434B-852C-26C52F5D617B}" sibTransId="{A3B0C57C-DCCD-4C84-9A90-5FCDC9D9521F}"/>
    <dgm:cxn modelId="{7EF4CC19-001B-46E3-9D48-19056012A682}" type="presOf" srcId="{3201A6C7-39E9-4147-87C4-000D2C827F76}" destId="{DEEA6F53-B789-412D-9495-8FC47DCF7CF0}" srcOrd="0" destOrd="0" presId="urn:microsoft.com/office/officeart/2011/layout/InterconnectedBlockProcess"/>
    <dgm:cxn modelId="{3032801A-2CAB-4537-96BE-0B7067769E1E}" srcId="{04BA03AF-1C09-4D47-84F4-B75FABADC01F}" destId="{33876A83-1AE5-4DBB-A45C-FF3A7E02501C}" srcOrd="3" destOrd="0" parTransId="{6D76FA3E-FECD-4182-B5CD-A7827123C80D}" sibTransId="{86364EF0-558D-43CA-BF9A-C1EE8830E8D2}"/>
    <dgm:cxn modelId="{C838971B-0647-4ECD-9461-3F3ABD301A87}" srcId="{3201A6C7-39E9-4147-87C4-000D2C827F76}" destId="{E45BF797-7DD1-4AE0-A2B4-E1029663AF34}" srcOrd="0" destOrd="0" parTransId="{19793C79-0D25-4B66-A8D5-2969E6454183}" sibTransId="{F026BC62-B33C-4017-9CE1-F12B12931ECF}"/>
    <dgm:cxn modelId="{9C27001E-1DF0-4455-9CC4-B215A6DB14AD}" srcId="{33876A83-1AE5-4DBB-A45C-FF3A7E02501C}" destId="{4DF70453-DB8A-45FD-824E-F1FFDCA7D33F}" srcOrd="1" destOrd="0" parTransId="{030609D1-9808-4990-BFB7-ED2915646653}" sibTransId="{2E704510-9F87-4F0A-AA5E-107032785878}"/>
    <dgm:cxn modelId="{17BEEF1E-392A-40AE-8CFF-A83003740FE8}" srcId="{E6D5278B-AAED-444B-8352-6500A3511A1D}" destId="{90B70C92-FC96-4619-8ED7-0940CCE58CCA}" srcOrd="1" destOrd="0" parTransId="{6144B9C4-329C-4579-BC41-1333710CC1A7}" sibTransId="{85E3F14D-13E9-48B5-A1B0-B4CEF5CC57D7}"/>
    <dgm:cxn modelId="{FC181B20-CE96-4DC8-B779-A16EB22AE453}" srcId="{F08C52AE-05AF-44D3-889F-ABD657176D8C}" destId="{76D13731-6336-408A-87AF-051BC254F6D4}" srcOrd="1" destOrd="0" parTransId="{E1BDE319-357F-471C-B639-0BAADED87E43}" sibTransId="{513D2ED1-4096-4E2D-85B8-EAE0E0A48D9D}"/>
    <dgm:cxn modelId="{D372BE21-9EAF-4BF9-BDC0-9A4305CC3385}" type="presOf" srcId="{84F867C8-A542-4BA9-9EE2-DBC195B7A3CD}" destId="{49CEB977-AE02-4057-829C-619962B836BC}" srcOrd="1" destOrd="0" presId="urn:microsoft.com/office/officeart/2011/layout/InterconnectedBlockProcess"/>
    <dgm:cxn modelId="{724B3F25-4DE3-480E-935B-13F818DE4BEE}" type="presOf" srcId="{5665CBE2-A773-4983-8004-CD4E8782976C}" destId="{AF3FC359-550A-46B8-8563-5BEA85F798C3}" srcOrd="1" destOrd="1" presId="urn:microsoft.com/office/officeart/2011/layout/InterconnectedBlockProcess"/>
    <dgm:cxn modelId="{92741826-2294-413C-BEFB-4328175A48DB}" srcId="{33876A83-1AE5-4DBB-A45C-FF3A7E02501C}" destId="{935A1B96-C6F9-40A3-86C5-C77BAB803FF0}" srcOrd="0" destOrd="0" parTransId="{92734E25-EC93-47ED-BE79-8818EEB7E052}" sibTransId="{7FEA48A0-0496-4E73-8CB1-1B9FDA19A6FF}"/>
    <dgm:cxn modelId="{89BA2027-DD3C-4B88-AD0E-23A70ADABD12}" type="presOf" srcId="{84654C4C-A046-41A1-B9E9-41602F6AB25B}" destId="{17EE972D-5A11-4320-8B46-72DF69E68B73}" srcOrd="1" destOrd="3" presId="urn:microsoft.com/office/officeart/2011/layout/InterconnectedBlockProcess"/>
    <dgm:cxn modelId="{644D3D32-33A6-4B14-A34A-7D3E8C4ABA8D}" srcId="{04BA03AF-1C09-4D47-84F4-B75FABADC01F}" destId="{E6D5278B-AAED-444B-8352-6500A3511A1D}" srcOrd="1" destOrd="0" parTransId="{2671FF8A-C9A9-403D-9D41-C93354C3F68A}" sibTransId="{1BBC9070-08AD-4CCC-AF1C-8F3DAABD5020}"/>
    <dgm:cxn modelId="{EA951633-0EDA-4249-8117-68E300F6F6A1}" srcId="{E6D5278B-AAED-444B-8352-6500A3511A1D}" destId="{FF6EECD4-6177-4364-83D5-04C5C9A93CD8}" srcOrd="4" destOrd="0" parTransId="{283405F6-B3C0-4C84-AD81-BC9FDEF346A4}" sibTransId="{015EFB15-546E-4958-8289-4830202824CC}"/>
    <dgm:cxn modelId="{73DEB333-16C3-4095-A827-1B651FFF18D4}" type="presOf" srcId="{578A62BA-6656-4E3C-8812-72765970E2D8}" destId="{AF3FC359-550A-46B8-8563-5BEA85F798C3}" srcOrd="1" destOrd="4" presId="urn:microsoft.com/office/officeart/2011/layout/InterconnectedBlockProcess"/>
    <dgm:cxn modelId="{1CFE7E37-D8EE-4971-B583-058F2D3179F3}" type="presOf" srcId="{86621D6E-92E7-4453-BF4C-9D4297B63A0B}" destId="{9A102B74-695C-4786-947E-F5774F989575}" srcOrd="1" destOrd="1" presId="urn:microsoft.com/office/officeart/2011/layout/InterconnectedBlockProcess"/>
    <dgm:cxn modelId="{0F82F237-50E6-4219-A281-5619B3180D90}" type="presOf" srcId="{E0D8E541-DA3C-48FC-BF6F-D4F7309E3B38}" destId="{17EE972D-5A11-4320-8B46-72DF69E68B73}" srcOrd="1" destOrd="0" presId="urn:microsoft.com/office/officeart/2011/layout/InterconnectedBlockProcess"/>
    <dgm:cxn modelId="{DA54163D-8350-4106-AC31-39B166C5715C}" type="presOf" srcId="{4D743D33-DBF0-482E-BD37-188581759807}" destId="{17EE972D-5A11-4320-8B46-72DF69E68B73}" srcOrd="1" destOrd="2" presId="urn:microsoft.com/office/officeart/2011/layout/InterconnectedBlockProcess"/>
    <dgm:cxn modelId="{57597A3E-9DE6-4B18-9DCD-0D082D401C3A}" srcId="{3201A6C7-39E9-4147-87C4-000D2C827F76}" destId="{98F61B73-3895-4CC4-93FE-62F55D93C5A8}" srcOrd="2" destOrd="0" parTransId="{4CA058B9-DC35-4602-9E48-F65A560F5769}" sibTransId="{E6E9063A-F8F4-4E9B-8B6C-7FE3F570D313}"/>
    <dgm:cxn modelId="{8F1E9860-2AC2-40C7-87C2-B933EC4437AC}" type="presOf" srcId="{86621D6E-92E7-4453-BF4C-9D4297B63A0B}" destId="{D1070F4D-C5BA-4702-ADF5-6DB5333F054A}" srcOrd="0" destOrd="1" presId="urn:microsoft.com/office/officeart/2011/layout/InterconnectedBlockProcess"/>
    <dgm:cxn modelId="{350B1C61-79AF-4AC7-8A2C-565AFEA4CC75}" srcId="{F62B8F40-32DA-474A-BE89-3325FCFD5E52}" destId="{578A62BA-6656-4E3C-8812-72765970E2D8}" srcOrd="4" destOrd="0" parTransId="{4BCF473D-75C9-4E26-AA72-BF370579D8EB}" sibTransId="{C64B41F0-1390-4631-885E-D7F3D061D42D}"/>
    <dgm:cxn modelId="{FFB2F463-84D4-4946-9D44-F49B29A51325}" type="presOf" srcId="{80F49B99-AAAE-426D-8E3D-98938617C33B}" destId="{CC070217-B6EA-41EA-B1D2-91557D5951B6}" srcOrd="0" destOrd="3" presId="urn:microsoft.com/office/officeart/2011/layout/InterconnectedBlockProcess"/>
    <dgm:cxn modelId="{3745F247-1D7B-49EC-8358-F2F3F31BA96D}" type="presOf" srcId="{E45BF797-7DD1-4AE0-A2B4-E1029663AF34}" destId="{D1070F4D-C5BA-4702-ADF5-6DB5333F054A}" srcOrd="0" destOrd="0" presId="urn:microsoft.com/office/officeart/2011/layout/InterconnectedBlockProcess"/>
    <dgm:cxn modelId="{64CD9769-AD25-4EBF-BBF2-F5A7155C9C18}" type="presOf" srcId="{FF6EECD4-6177-4364-83D5-04C5C9A93CD8}" destId="{51BEC0C4-43E7-4F24-B446-F7F54B777C30}" srcOrd="0" destOrd="4" presId="urn:microsoft.com/office/officeart/2011/layout/InterconnectedBlockProcess"/>
    <dgm:cxn modelId="{6031376A-1F7C-4BD9-B9E4-8E1E29B86FFA}" type="presOf" srcId="{84F867C8-A542-4BA9-9EE2-DBC195B7A3CD}" destId="{9B99CF45-20C3-4BF2-A366-C1F61A3E81EF}" srcOrd="0" destOrd="0" presId="urn:microsoft.com/office/officeart/2011/layout/InterconnectedBlockProcess"/>
    <dgm:cxn modelId="{1C4FFC6A-1A11-4871-95AA-E866159D3339}" type="presOf" srcId="{DB27EFA2-FF35-415B-BB2E-CE6CED16D615}" destId="{B44737BB-2A5B-4AC3-928B-E2F335D25F87}" srcOrd="0" destOrd="2" presId="urn:microsoft.com/office/officeart/2011/layout/InterconnectedBlockProcess"/>
    <dgm:cxn modelId="{AE90096D-5D41-4FEB-B99B-DD023BF24243}" type="presOf" srcId="{C60E8EA7-2758-4D98-915B-8804AF62AA7A}" destId="{CC070217-B6EA-41EA-B1D2-91557D5951B6}" srcOrd="0" destOrd="2" presId="urn:microsoft.com/office/officeart/2011/layout/InterconnectedBlockProcess"/>
    <dgm:cxn modelId="{D27E214D-A5D2-45A1-8053-4BF2C3FEA102}" type="presOf" srcId="{4DF70453-DB8A-45FD-824E-F1FFDCA7D33F}" destId="{B44737BB-2A5B-4AC3-928B-E2F335D25F87}" srcOrd="0" destOrd="1" presId="urn:microsoft.com/office/officeart/2011/layout/InterconnectedBlockProcess"/>
    <dgm:cxn modelId="{CD93ED71-E1CB-4EA2-ABC5-8C4AEEA537BA}" type="presOf" srcId="{33876A83-1AE5-4DBB-A45C-FF3A7E02501C}" destId="{670A8B44-8EB2-4392-8C68-FA9D977CFCD6}" srcOrd="0" destOrd="0" presId="urn:microsoft.com/office/officeart/2011/layout/InterconnectedBlockProcess"/>
    <dgm:cxn modelId="{58D95873-CAD5-44C9-8137-DC949907D2D4}" type="presOf" srcId="{E45BF797-7DD1-4AE0-A2B4-E1029663AF34}" destId="{9A102B74-695C-4786-947E-F5774F989575}" srcOrd="1" destOrd="0" presId="urn:microsoft.com/office/officeart/2011/layout/InterconnectedBlockProcess"/>
    <dgm:cxn modelId="{04321B77-94B5-4441-AC11-F5D303905395}" type="presOf" srcId="{98F61B73-3895-4CC4-93FE-62F55D93C5A8}" destId="{D1070F4D-C5BA-4702-ADF5-6DB5333F054A}" srcOrd="0" destOrd="2" presId="urn:microsoft.com/office/officeart/2011/layout/InterconnectedBlockProcess"/>
    <dgm:cxn modelId="{C47D5277-FA06-4721-B6A0-79A908012794}" srcId="{F08C52AE-05AF-44D3-889F-ABD657176D8C}" destId="{49B67EA0-68C6-4880-AE2C-CAB4BB4E92D2}" srcOrd="2" destOrd="0" parTransId="{B063F253-33EF-4287-8266-99FC0A974D58}" sibTransId="{F179B6D2-DF23-4673-9BB1-B511775710C5}"/>
    <dgm:cxn modelId="{17075F7F-2B7A-4C78-A53A-517FDCAD6C9F}" type="presOf" srcId="{A662EBC0-2286-4C05-BAA8-115C4157928A}" destId="{AF3FC359-550A-46B8-8563-5BEA85F798C3}" srcOrd="1" destOrd="0" presId="urn:microsoft.com/office/officeart/2011/layout/InterconnectedBlockProcess"/>
    <dgm:cxn modelId="{9F6CE380-D6DD-43DD-BA11-5912F205A3EE}" type="presOf" srcId="{FF6EECD4-6177-4364-83D5-04C5C9A93CD8}" destId="{17EE972D-5A11-4320-8B46-72DF69E68B73}" srcOrd="1" destOrd="4" presId="urn:microsoft.com/office/officeart/2011/layout/InterconnectedBlockProcess"/>
    <dgm:cxn modelId="{E414C184-136A-4914-BFE1-C5B896623783}" type="presOf" srcId="{76D13731-6336-408A-87AF-051BC254F6D4}" destId="{49CEB977-AE02-4057-829C-619962B836BC}" srcOrd="1" destOrd="1" presId="urn:microsoft.com/office/officeart/2011/layout/InterconnectedBlockProcess"/>
    <dgm:cxn modelId="{8D3C8D8C-E697-4447-9530-14C6824448A5}" type="presOf" srcId="{76D13731-6336-408A-87AF-051BC254F6D4}" destId="{9B99CF45-20C3-4BF2-A366-C1F61A3E81EF}" srcOrd="0" destOrd="1" presId="urn:microsoft.com/office/officeart/2011/layout/InterconnectedBlockProcess"/>
    <dgm:cxn modelId="{71EB038D-E9BB-4A43-BC12-6448232ABE13}" type="presOf" srcId="{80F49B99-AAAE-426D-8E3D-98938617C33B}" destId="{AF3FC359-550A-46B8-8563-5BEA85F798C3}" srcOrd="1" destOrd="3" presId="urn:microsoft.com/office/officeart/2011/layout/InterconnectedBlockProcess"/>
    <dgm:cxn modelId="{3F49A595-DF2A-4C6A-8F49-708448F3B3F8}" srcId="{04BA03AF-1C09-4D47-84F4-B75FABADC01F}" destId="{F62B8F40-32DA-474A-BE89-3325FCFD5E52}" srcOrd="0" destOrd="0" parTransId="{AF99D0E7-BD3C-4CFA-BE9D-71036460199C}" sibTransId="{A42ADECB-90F5-4339-A2C9-F7873F1419E3}"/>
    <dgm:cxn modelId="{6A0B1597-F6B4-44D5-8BF4-2639067B2FD5}" type="presOf" srcId="{E6D5278B-AAED-444B-8352-6500A3511A1D}" destId="{6D191C10-7A1B-44F1-BCFB-D0A852AC8602}" srcOrd="0" destOrd="0" presId="urn:microsoft.com/office/officeart/2011/layout/InterconnectedBlockProcess"/>
    <dgm:cxn modelId="{6CA12E9B-DE46-4A75-8CED-E74C128DCD41}" type="presOf" srcId="{4D743D33-DBF0-482E-BD37-188581759807}" destId="{51BEC0C4-43E7-4F24-B446-F7F54B777C30}" srcOrd="0" destOrd="2" presId="urn:microsoft.com/office/officeart/2011/layout/InterconnectedBlockProcess"/>
    <dgm:cxn modelId="{21986F9E-9F43-4A24-B66D-700FE88BDD19}" srcId="{3201A6C7-39E9-4147-87C4-000D2C827F76}" destId="{33EF9C8F-C5D5-412D-8320-0BAF336BF9E6}" srcOrd="3" destOrd="0" parTransId="{22118EF1-1A04-42E1-A60B-985D688ADE0A}" sibTransId="{981C5DB5-F0FC-432D-B103-FDF8594CF0A0}"/>
    <dgm:cxn modelId="{6FD149A0-B2FF-40F4-A0DE-C2573F6A1DE1}" type="presOf" srcId="{33EF9C8F-C5D5-412D-8320-0BAF336BF9E6}" destId="{9A102B74-695C-4786-947E-F5774F989575}" srcOrd="1" destOrd="3" presId="urn:microsoft.com/office/officeart/2011/layout/InterconnectedBlockProcess"/>
    <dgm:cxn modelId="{B968FAAA-5A86-4EFE-BEBE-E0980AADB758}" srcId="{E6D5278B-AAED-444B-8352-6500A3511A1D}" destId="{84654C4C-A046-41A1-B9E9-41602F6AB25B}" srcOrd="3" destOrd="0" parTransId="{5200BE52-8312-488E-BD62-70903D6B7035}" sibTransId="{336F2ABC-4847-4D67-818A-6FD897F4F372}"/>
    <dgm:cxn modelId="{4B5D23B2-0082-4B0C-83D1-EBB058C1E7C6}" type="presOf" srcId="{A662EBC0-2286-4C05-BAA8-115C4157928A}" destId="{CC070217-B6EA-41EA-B1D2-91557D5951B6}" srcOrd="0" destOrd="0" presId="urn:microsoft.com/office/officeart/2011/layout/InterconnectedBlockProcess"/>
    <dgm:cxn modelId="{0CD624B4-F191-4CDE-BF7F-07AEECBCF8E1}" srcId="{04BA03AF-1C09-4D47-84F4-B75FABADC01F}" destId="{F08C52AE-05AF-44D3-889F-ABD657176D8C}" srcOrd="4" destOrd="0" parTransId="{87298BC9-FBBF-4273-BEB9-8FCDC90843F0}" sibTransId="{8ADAEB78-FA21-4561-B75A-114EE50E9921}"/>
    <dgm:cxn modelId="{28B15EB4-A472-4510-B423-A1A394FA6844}" type="presOf" srcId="{578A62BA-6656-4E3C-8812-72765970E2D8}" destId="{CC070217-B6EA-41EA-B1D2-91557D5951B6}" srcOrd="0" destOrd="4" presId="urn:microsoft.com/office/officeart/2011/layout/InterconnectedBlockProcess"/>
    <dgm:cxn modelId="{97FB7FB4-EF3F-4D7C-8D97-E1A6855ED5D5}" type="presOf" srcId="{84654C4C-A046-41A1-B9E9-41602F6AB25B}" destId="{51BEC0C4-43E7-4F24-B446-F7F54B777C30}" srcOrd="0" destOrd="3" presId="urn:microsoft.com/office/officeart/2011/layout/InterconnectedBlockProcess"/>
    <dgm:cxn modelId="{F147D5BB-18A7-4734-9B5B-7C0D06204A77}" type="presOf" srcId="{F62B8F40-32DA-474A-BE89-3325FCFD5E52}" destId="{5D558E17-06A3-47A5-966F-3842EF326ADB}" srcOrd="0" destOrd="0" presId="urn:microsoft.com/office/officeart/2011/layout/InterconnectedBlockProcess"/>
    <dgm:cxn modelId="{634617BD-9327-4432-983C-743F20FF07E3}" srcId="{E6D5278B-AAED-444B-8352-6500A3511A1D}" destId="{4D743D33-DBF0-482E-BD37-188581759807}" srcOrd="2" destOrd="0" parTransId="{E290C045-2FAC-49FD-B1E7-A6F147D3EBC8}" sibTransId="{30FAC07C-15A9-495C-8CE3-D312226337C4}"/>
    <dgm:cxn modelId="{C2C59FBF-604B-4672-A058-766EE9C7A00D}" srcId="{33876A83-1AE5-4DBB-A45C-FF3A7E02501C}" destId="{DB27EFA2-FF35-415B-BB2E-CE6CED16D615}" srcOrd="2" destOrd="0" parTransId="{544BC7E6-185B-4373-AD83-888495163CC0}" sibTransId="{99B0EF73-B566-49D9-9B46-255E071553C1}"/>
    <dgm:cxn modelId="{986D19C3-3687-4D68-A5B5-07D1E142D05A}" type="presOf" srcId="{98F61B73-3895-4CC4-93FE-62F55D93C5A8}" destId="{9A102B74-695C-4786-947E-F5774F989575}" srcOrd="1" destOrd="2" presId="urn:microsoft.com/office/officeart/2011/layout/InterconnectedBlockProcess"/>
    <dgm:cxn modelId="{070DB4C5-FF58-40EA-B096-45E011D00BCA}" type="presOf" srcId="{935A1B96-C6F9-40A3-86C5-C77BAB803FF0}" destId="{6E5CD0B0-E0D8-40E3-B17D-A719EA6BA453}" srcOrd="1" destOrd="0" presId="urn:microsoft.com/office/officeart/2011/layout/InterconnectedBlockProcess"/>
    <dgm:cxn modelId="{B8A9F3CC-7B6B-47C0-A75D-FEA77C0763D8}" srcId="{F62B8F40-32DA-474A-BE89-3325FCFD5E52}" destId="{C60E8EA7-2758-4D98-915B-8804AF62AA7A}" srcOrd="2" destOrd="0" parTransId="{C3BCFE14-4FC1-47F2-BF93-CA132A8232DC}" sibTransId="{79D19F3B-F356-4F76-AD37-2F5283E93398}"/>
    <dgm:cxn modelId="{F7806ACF-D81E-4863-ADE7-A8B64450D034}" srcId="{F62B8F40-32DA-474A-BE89-3325FCFD5E52}" destId="{A662EBC0-2286-4C05-BAA8-115C4157928A}" srcOrd="0" destOrd="0" parTransId="{AB5395F2-F50B-4E51-BF0B-F04CECAA5B3F}" sibTransId="{D5853C49-59CB-4487-A983-BBF4C3832036}"/>
    <dgm:cxn modelId="{A07CC5CF-5F17-463F-869C-B7C315E2B921}" type="presOf" srcId="{E0D8E541-DA3C-48FC-BF6F-D4F7309E3B38}" destId="{51BEC0C4-43E7-4F24-B446-F7F54B777C30}" srcOrd="0" destOrd="0" presId="urn:microsoft.com/office/officeart/2011/layout/InterconnectedBlockProcess"/>
    <dgm:cxn modelId="{5400F4D5-9C10-4DFF-B856-66626ADB60F1}" type="presOf" srcId="{04BA03AF-1C09-4D47-84F4-B75FABADC01F}" destId="{2E2FA59E-34B3-4DDE-B0DD-2708A7EC06DF}" srcOrd="0" destOrd="0" presId="urn:microsoft.com/office/officeart/2011/layout/InterconnectedBlockProcess"/>
    <dgm:cxn modelId="{DC7315D9-D723-44F5-9FFB-0E915F4C288B}" type="presOf" srcId="{F08C52AE-05AF-44D3-889F-ABD657176D8C}" destId="{A059711B-03D6-4852-8219-3AACF4729D3F}" srcOrd="0" destOrd="0" presId="urn:microsoft.com/office/officeart/2011/layout/InterconnectedBlockProcess"/>
    <dgm:cxn modelId="{C1BC67DF-6B95-410D-ADFD-A72DD743165E}" type="presOf" srcId="{90B70C92-FC96-4619-8ED7-0940CCE58CCA}" destId="{51BEC0C4-43E7-4F24-B446-F7F54B777C30}" srcOrd="0" destOrd="1" presId="urn:microsoft.com/office/officeart/2011/layout/InterconnectedBlockProcess"/>
    <dgm:cxn modelId="{ABA820E3-DD9B-4107-A76C-0CF2A4188C1E}" srcId="{F08C52AE-05AF-44D3-889F-ABD657176D8C}" destId="{84F867C8-A542-4BA9-9EE2-DBC195B7A3CD}" srcOrd="0" destOrd="0" parTransId="{09CD2D95-6727-47AE-B1CF-A160E0C93B4F}" sibTransId="{C90C0D6B-A05A-4D1E-B1A2-C4B3221A3D37}"/>
    <dgm:cxn modelId="{BA3B83EB-8199-4C2B-AFB5-59CC952BDCCB}" srcId="{F62B8F40-32DA-474A-BE89-3325FCFD5E52}" destId="{80F49B99-AAAE-426D-8E3D-98938617C33B}" srcOrd="3" destOrd="0" parTransId="{EAF20A41-574D-43B1-A764-A29788561CAD}" sibTransId="{E716C17C-3025-4A61-950A-CEBE676A87FC}"/>
    <dgm:cxn modelId="{6534DBEE-3761-46A5-9658-6DB5963856DD}" srcId="{04BA03AF-1C09-4D47-84F4-B75FABADC01F}" destId="{3201A6C7-39E9-4147-87C4-000D2C827F76}" srcOrd="2" destOrd="0" parTransId="{1575A6C4-64DF-4117-B22E-A38697D37291}" sibTransId="{3C0B93B6-E9DF-495E-953E-1CA7B7F8BDA1}"/>
    <dgm:cxn modelId="{1257DEF0-6102-49B5-9FC5-25E30FBFDC1C}" type="presOf" srcId="{4DF70453-DB8A-45FD-824E-F1FFDCA7D33F}" destId="{6E5CD0B0-E0D8-40E3-B17D-A719EA6BA453}" srcOrd="1" destOrd="1" presId="urn:microsoft.com/office/officeart/2011/layout/InterconnectedBlockProcess"/>
    <dgm:cxn modelId="{4C7CF3F3-E0C6-4699-B359-22CAFAAF51E6}" type="presOf" srcId="{33EF9C8F-C5D5-412D-8320-0BAF336BF9E6}" destId="{D1070F4D-C5BA-4702-ADF5-6DB5333F054A}" srcOrd="0" destOrd="3" presId="urn:microsoft.com/office/officeart/2011/layout/InterconnectedBlockProcess"/>
    <dgm:cxn modelId="{DB8F26F9-243A-4EDC-830C-DC91594485F4}" type="presOf" srcId="{49B67EA0-68C6-4880-AE2C-CAB4BB4E92D2}" destId="{9B99CF45-20C3-4BF2-A366-C1F61A3E81EF}" srcOrd="0" destOrd="2" presId="urn:microsoft.com/office/officeart/2011/layout/InterconnectedBlockProcess"/>
    <dgm:cxn modelId="{5F226BFB-8BDB-415E-A0E4-38F53F1BE645}" type="presOf" srcId="{49B67EA0-68C6-4880-AE2C-CAB4BB4E92D2}" destId="{49CEB977-AE02-4057-829C-619962B836BC}" srcOrd="1" destOrd="2" presId="urn:microsoft.com/office/officeart/2011/layout/InterconnectedBlockProcess"/>
    <dgm:cxn modelId="{BE7FFFD0-3B19-4E85-ABB7-87B033160169}" type="presParOf" srcId="{2E2FA59E-34B3-4DDE-B0DD-2708A7EC06DF}" destId="{8EBDB152-2C17-400B-A9B8-AAAA53E59D6E}" srcOrd="0" destOrd="0" presId="urn:microsoft.com/office/officeart/2011/layout/InterconnectedBlockProcess"/>
    <dgm:cxn modelId="{E5DD28F7-79DA-4D0B-9E3D-7B5E28D230B3}" type="presParOf" srcId="{8EBDB152-2C17-400B-A9B8-AAAA53E59D6E}" destId="{9B99CF45-20C3-4BF2-A366-C1F61A3E81EF}" srcOrd="0" destOrd="0" presId="urn:microsoft.com/office/officeart/2011/layout/InterconnectedBlockProcess"/>
    <dgm:cxn modelId="{C7241502-1E0C-4535-9299-B7354F5DE8FE}" type="presParOf" srcId="{2E2FA59E-34B3-4DDE-B0DD-2708A7EC06DF}" destId="{49CEB977-AE02-4057-829C-619962B836BC}" srcOrd="1" destOrd="0" presId="urn:microsoft.com/office/officeart/2011/layout/InterconnectedBlockProcess"/>
    <dgm:cxn modelId="{C2825D5B-4314-4B1F-92B6-5503330B46D1}" type="presParOf" srcId="{2E2FA59E-34B3-4DDE-B0DD-2708A7EC06DF}" destId="{A059711B-03D6-4852-8219-3AACF4729D3F}" srcOrd="2" destOrd="0" presId="urn:microsoft.com/office/officeart/2011/layout/InterconnectedBlockProcess"/>
    <dgm:cxn modelId="{A37AFF46-859F-499D-8697-858DCD665113}" type="presParOf" srcId="{2E2FA59E-34B3-4DDE-B0DD-2708A7EC06DF}" destId="{818AE1C1-7C0E-4CEB-AD19-9E8F6DE6F90D}" srcOrd="3" destOrd="0" presId="urn:microsoft.com/office/officeart/2011/layout/InterconnectedBlockProcess"/>
    <dgm:cxn modelId="{8F5FF849-BF39-4A10-AC4B-8850BDD43E97}" type="presParOf" srcId="{818AE1C1-7C0E-4CEB-AD19-9E8F6DE6F90D}" destId="{B44737BB-2A5B-4AC3-928B-E2F335D25F87}" srcOrd="0" destOrd="0" presId="urn:microsoft.com/office/officeart/2011/layout/InterconnectedBlockProcess"/>
    <dgm:cxn modelId="{D43F0CC9-007D-4AB5-876C-130D6AB5EFF6}" type="presParOf" srcId="{2E2FA59E-34B3-4DDE-B0DD-2708A7EC06DF}" destId="{6E5CD0B0-E0D8-40E3-B17D-A719EA6BA453}" srcOrd="4" destOrd="0" presId="urn:microsoft.com/office/officeart/2011/layout/InterconnectedBlockProcess"/>
    <dgm:cxn modelId="{797BFFE7-1349-49C6-B044-FE1DAA3E42FF}" type="presParOf" srcId="{2E2FA59E-34B3-4DDE-B0DD-2708A7EC06DF}" destId="{670A8B44-8EB2-4392-8C68-FA9D977CFCD6}" srcOrd="5" destOrd="0" presId="urn:microsoft.com/office/officeart/2011/layout/InterconnectedBlockProcess"/>
    <dgm:cxn modelId="{86F537BE-7F2C-4AAA-BD34-28C2C91C0D80}" type="presParOf" srcId="{2E2FA59E-34B3-4DDE-B0DD-2708A7EC06DF}" destId="{A5D50A62-37FD-484B-A3F2-D208B4B8161D}" srcOrd="6" destOrd="0" presId="urn:microsoft.com/office/officeart/2011/layout/InterconnectedBlockProcess"/>
    <dgm:cxn modelId="{DC9E037C-D268-4DA0-8330-C3842F5A8589}" type="presParOf" srcId="{A5D50A62-37FD-484B-A3F2-D208B4B8161D}" destId="{D1070F4D-C5BA-4702-ADF5-6DB5333F054A}" srcOrd="0" destOrd="0" presId="urn:microsoft.com/office/officeart/2011/layout/InterconnectedBlockProcess"/>
    <dgm:cxn modelId="{D7000F07-9CE1-4995-8DBB-07567D3C8270}" type="presParOf" srcId="{2E2FA59E-34B3-4DDE-B0DD-2708A7EC06DF}" destId="{9A102B74-695C-4786-947E-F5774F989575}" srcOrd="7" destOrd="0" presId="urn:microsoft.com/office/officeart/2011/layout/InterconnectedBlockProcess"/>
    <dgm:cxn modelId="{8A4CDD82-67E8-443D-8A9C-06C25B4EDA82}" type="presParOf" srcId="{2E2FA59E-34B3-4DDE-B0DD-2708A7EC06DF}" destId="{DEEA6F53-B789-412D-9495-8FC47DCF7CF0}" srcOrd="8" destOrd="0" presId="urn:microsoft.com/office/officeart/2011/layout/InterconnectedBlockProcess"/>
    <dgm:cxn modelId="{A1BF697D-66A0-47D6-AE74-7587E32D35CF}" type="presParOf" srcId="{2E2FA59E-34B3-4DDE-B0DD-2708A7EC06DF}" destId="{FF1A9547-D2A4-4F64-B440-7A7A287D8599}" srcOrd="9" destOrd="0" presId="urn:microsoft.com/office/officeart/2011/layout/InterconnectedBlockProcess"/>
    <dgm:cxn modelId="{A7878C88-F275-4C13-A56F-1C73497D6A48}" type="presParOf" srcId="{FF1A9547-D2A4-4F64-B440-7A7A287D8599}" destId="{51BEC0C4-43E7-4F24-B446-F7F54B777C30}" srcOrd="0" destOrd="0" presId="urn:microsoft.com/office/officeart/2011/layout/InterconnectedBlockProcess"/>
    <dgm:cxn modelId="{81C9E0E4-7D90-47C0-AD48-DAF402D9FA4C}" type="presParOf" srcId="{2E2FA59E-34B3-4DDE-B0DD-2708A7EC06DF}" destId="{17EE972D-5A11-4320-8B46-72DF69E68B73}" srcOrd="10" destOrd="0" presId="urn:microsoft.com/office/officeart/2011/layout/InterconnectedBlockProcess"/>
    <dgm:cxn modelId="{6E2CB28D-37EC-4F4E-BAB5-E2836A5DE66F}" type="presParOf" srcId="{2E2FA59E-34B3-4DDE-B0DD-2708A7EC06DF}" destId="{6D191C10-7A1B-44F1-BCFB-D0A852AC8602}" srcOrd="11" destOrd="0" presId="urn:microsoft.com/office/officeart/2011/layout/InterconnectedBlockProcess"/>
    <dgm:cxn modelId="{316A1528-64BD-4050-82D7-AEC1874106B0}" type="presParOf" srcId="{2E2FA59E-34B3-4DDE-B0DD-2708A7EC06DF}" destId="{6451C458-83E5-4C4B-8CE4-12EE45C6E2AE}" srcOrd="12" destOrd="0" presId="urn:microsoft.com/office/officeart/2011/layout/InterconnectedBlockProcess"/>
    <dgm:cxn modelId="{A8CEF9AE-D899-41EF-B445-8724449CB8B1}" type="presParOf" srcId="{6451C458-83E5-4C4B-8CE4-12EE45C6E2AE}" destId="{CC070217-B6EA-41EA-B1D2-91557D5951B6}" srcOrd="0" destOrd="0" presId="urn:microsoft.com/office/officeart/2011/layout/InterconnectedBlockProcess"/>
    <dgm:cxn modelId="{5018356C-7C94-4D47-B236-FF2312B3D322}" type="presParOf" srcId="{2E2FA59E-34B3-4DDE-B0DD-2708A7EC06DF}" destId="{AF3FC359-550A-46B8-8563-5BEA85F798C3}" srcOrd="13" destOrd="0" presId="urn:microsoft.com/office/officeart/2011/layout/InterconnectedBlockProcess"/>
    <dgm:cxn modelId="{CCA25864-97BD-41A3-A044-303DB2D226A9}" type="presParOf" srcId="{2E2FA59E-34B3-4DDE-B0DD-2708A7EC06DF}" destId="{5D558E17-06A3-47A5-966F-3842EF326ADB}" srcOrd="14"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9CF45-20C3-4BF2-A366-C1F61A3E81EF}">
      <dsp:nvSpPr>
        <dsp:cNvPr id="0" name=""/>
        <dsp:cNvSpPr/>
      </dsp:nvSpPr>
      <dsp:spPr>
        <a:xfrm>
          <a:off x="8314276" y="984707"/>
          <a:ext cx="1550901" cy="3938828"/>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kern="1200" dirty="0"/>
            <a:t>Launch</a:t>
          </a:r>
        </a:p>
        <a:p>
          <a:pPr marL="0" lvl="0" indent="0" algn="l" defTabSz="533400">
            <a:lnSpc>
              <a:spcPct val="90000"/>
            </a:lnSpc>
            <a:spcBef>
              <a:spcPct val="0"/>
            </a:spcBef>
            <a:spcAft>
              <a:spcPct val="35000"/>
            </a:spcAft>
            <a:buNone/>
          </a:pPr>
          <a:r>
            <a:rPr lang="en-US" sz="1200" kern="1200" dirty="0"/>
            <a:t>Continued service expansion</a:t>
          </a:r>
        </a:p>
        <a:p>
          <a:pPr marL="0" lvl="0" indent="0" algn="l" defTabSz="533400">
            <a:lnSpc>
              <a:spcPct val="90000"/>
            </a:lnSpc>
            <a:spcBef>
              <a:spcPct val="0"/>
            </a:spcBef>
            <a:spcAft>
              <a:spcPct val="35000"/>
            </a:spcAft>
            <a:buNone/>
          </a:pPr>
          <a:r>
            <a:rPr lang="en-US" sz="1200" kern="1200" dirty="0"/>
            <a:t>Ongoing service delivery</a:t>
          </a:r>
        </a:p>
      </dsp:txBody>
      <dsp:txXfrm>
        <a:off x="8511142" y="984707"/>
        <a:ext cx="1354035" cy="3938828"/>
      </dsp:txXfrm>
    </dsp:sp>
    <dsp:sp modelId="{A059711B-03D6-4852-8219-3AACF4729D3F}">
      <dsp:nvSpPr>
        <dsp:cNvPr id="0" name=""/>
        <dsp:cNvSpPr/>
      </dsp:nvSpPr>
      <dsp:spPr>
        <a:xfrm>
          <a:off x="8314276" y="0"/>
          <a:ext cx="1550901" cy="984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5" tIns="60325" rIns="60325" bIns="60325" numCol="1" spcCol="1270" anchor="ctr" anchorCtr="0">
          <a:noAutofit/>
        </a:bodyPr>
        <a:lstStyle/>
        <a:p>
          <a:pPr marL="0" lvl="0" indent="0" algn="l" defTabSz="844550">
            <a:lnSpc>
              <a:spcPct val="90000"/>
            </a:lnSpc>
            <a:spcBef>
              <a:spcPct val="0"/>
            </a:spcBef>
            <a:spcAft>
              <a:spcPct val="35000"/>
            </a:spcAft>
            <a:buNone/>
          </a:pPr>
          <a:r>
            <a:rPr lang="en-US" sz="1900" kern="1200" dirty="0"/>
            <a:t>18+ months</a:t>
          </a:r>
        </a:p>
      </dsp:txBody>
      <dsp:txXfrm>
        <a:off x="8314276" y="0"/>
        <a:ext cx="1550901" cy="984707"/>
      </dsp:txXfrm>
    </dsp:sp>
    <dsp:sp modelId="{B44737BB-2A5B-4AC3-928B-E2F335D25F87}">
      <dsp:nvSpPr>
        <dsp:cNvPr id="0" name=""/>
        <dsp:cNvSpPr/>
      </dsp:nvSpPr>
      <dsp:spPr>
        <a:xfrm>
          <a:off x="6767250" y="984707"/>
          <a:ext cx="1550901" cy="3692652"/>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kern="1200"/>
            <a:t>Finalize contracts</a:t>
          </a:r>
          <a:endParaRPr lang="en-US" sz="1200" kern="1200" dirty="0"/>
        </a:p>
        <a:p>
          <a:pPr marL="0" lvl="0" indent="0" algn="l" defTabSz="533400">
            <a:lnSpc>
              <a:spcPct val="90000"/>
            </a:lnSpc>
            <a:spcBef>
              <a:spcPct val="0"/>
            </a:spcBef>
            <a:spcAft>
              <a:spcPct val="35000"/>
            </a:spcAft>
            <a:buNone/>
          </a:pPr>
          <a:r>
            <a:rPr lang="en-US" sz="1200" kern="1200" dirty="0"/>
            <a:t>Finalize rates</a:t>
          </a:r>
        </a:p>
        <a:p>
          <a:pPr marL="0" lvl="0" indent="0" algn="l" defTabSz="533400">
            <a:lnSpc>
              <a:spcPct val="90000"/>
            </a:lnSpc>
            <a:spcBef>
              <a:spcPct val="0"/>
            </a:spcBef>
            <a:spcAft>
              <a:spcPct val="35000"/>
            </a:spcAft>
            <a:buNone/>
          </a:pPr>
          <a:r>
            <a:rPr lang="en-US" sz="1200" kern="1200" dirty="0"/>
            <a:t>Intentional customer recruitment</a:t>
          </a:r>
        </a:p>
        <a:p>
          <a:pPr marL="0" lvl="0" indent="0" algn="l" defTabSz="533400">
            <a:lnSpc>
              <a:spcPct val="90000"/>
            </a:lnSpc>
            <a:spcBef>
              <a:spcPct val="0"/>
            </a:spcBef>
            <a:spcAft>
              <a:spcPct val="35000"/>
            </a:spcAft>
            <a:buNone/>
          </a:pPr>
          <a:r>
            <a:rPr lang="en-US" sz="1200" kern="1200" dirty="0"/>
            <a:t>Finalize IT systems, billing, etc. </a:t>
          </a:r>
        </a:p>
        <a:p>
          <a:pPr marL="0" lvl="0" indent="0" algn="l" defTabSz="533400">
            <a:lnSpc>
              <a:spcPct val="90000"/>
            </a:lnSpc>
            <a:spcBef>
              <a:spcPct val="0"/>
            </a:spcBef>
            <a:spcAft>
              <a:spcPct val="35000"/>
            </a:spcAft>
            <a:buNone/>
          </a:pPr>
          <a:r>
            <a:rPr lang="en-US" sz="1200" kern="1200" dirty="0"/>
            <a:t>Hire remaining staff</a:t>
          </a:r>
        </a:p>
      </dsp:txBody>
      <dsp:txXfrm>
        <a:off x="6964116" y="984707"/>
        <a:ext cx="1354035" cy="3692652"/>
      </dsp:txXfrm>
    </dsp:sp>
    <dsp:sp modelId="{670A8B44-8EB2-4392-8C68-FA9D977CFCD6}">
      <dsp:nvSpPr>
        <dsp:cNvPr id="0" name=""/>
        <dsp:cNvSpPr/>
      </dsp:nvSpPr>
      <dsp:spPr>
        <a:xfrm>
          <a:off x="6767250" y="123088"/>
          <a:ext cx="1550901" cy="861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5" tIns="60325" rIns="60325" bIns="60325" numCol="1" spcCol="1270" anchor="ctr" anchorCtr="0">
          <a:noAutofit/>
        </a:bodyPr>
        <a:lstStyle/>
        <a:p>
          <a:pPr marL="0" lvl="0" indent="0" algn="l" defTabSz="844550">
            <a:lnSpc>
              <a:spcPct val="90000"/>
            </a:lnSpc>
            <a:spcBef>
              <a:spcPct val="0"/>
            </a:spcBef>
            <a:spcAft>
              <a:spcPct val="35000"/>
            </a:spcAft>
            <a:buNone/>
          </a:pPr>
          <a:r>
            <a:rPr lang="en-US" sz="1900" kern="1200" dirty="0"/>
            <a:t>12-18 months</a:t>
          </a:r>
        </a:p>
      </dsp:txBody>
      <dsp:txXfrm>
        <a:off x="6767250" y="123088"/>
        <a:ext cx="1550901" cy="861618"/>
      </dsp:txXfrm>
    </dsp:sp>
    <dsp:sp modelId="{D1070F4D-C5BA-4702-ADF5-6DB5333F054A}">
      <dsp:nvSpPr>
        <dsp:cNvPr id="0" name=""/>
        <dsp:cNvSpPr/>
      </dsp:nvSpPr>
      <dsp:spPr>
        <a:xfrm>
          <a:off x="5216349" y="984707"/>
          <a:ext cx="1550901" cy="3446475"/>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kern="1200" dirty="0"/>
            <a:t>Create technical specifications and standards</a:t>
          </a:r>
        </a:p>
        <a:p>
          <a:pPr marL="0" lvl="0" indent="0" algn="l" defTabSz="533400">
            <a:lnSpc>
              <a:spcPct val="90000"/>
            </a:lnSpc>
            <a:spcBef>
              <a:spcPct val="0"/>
            </a:spcBef>
            <a:spcAft>
              <a:spcPct val="35000"/>
            </a:spcAft>
            <a:buNone/>
          </a:pPr>
          <a:r>
            <a:rPr lang="en-US" sz="1200" kern="1200" dirty="0"/>
            <a:t>Issue RFPs for contractors and equipment</a:t>
          </a:r>
        </a:p>
        <a:p>
          <a:pPr marL="0" lvl="0" indent="0" algn="l" defTabSz="533400">
            <a:lnSpc>
              <a:spcPct val="90000"/>
            </a:lnSpc>
            <a:spcBef>
              <a:spcPct val="0"/>
            </a:spcBef>
            <a:spcAft>
              <a:spcPct val="35000"/>
            </a:spcAft>
            <a:buNone/>
          </a:pPr>
          <a:r>
            <a:rPr lang="en-US" sz="1200" kern="1200" dirty="0"/>
            <a:t>Establish billing system</a:t>
          </a:r>
        </a:p>
        <a:p>
          <a:pPr marL="0" lvl="0" indent="0" algn="l" defTabSz="533400">
            <a:lnSpc>
              <a:spcPct val="90000"/>
            </a:lnSpc>
            <a:spcBef>
              <a:spcPct val="0"/>
            </a:spcBef>
            <a:spcAft>
              <a:spcPct val="35000"/>
            </a:spcAft>
            <a:buNone/>
          </a:pPr>
          <a:r>
            <a:rPr lang="en-US" sz="1200" kern="1200" dirty="0"/>
            <a:t>Finalize rate model</a:t>
          </a:r>
        </a:p>
        <a:p>
          <a:pPr marL="0" lvl="0" indent="0" algn="l" defTabSz="533400">
            <a:lnSpc>
              <a:spcPct val="90000"/>
            </a:lnSpc>
            <a:spcBef>
              <a:spcPct val="0"/>
            </a:spcBef>
            <a:spcAft>
              <a:spcPct val="35000"/>
            </a:spcAft>
            <a:buNone/>
          </a:pPr>
          <a:r>
            <a:rPr lang="en-US" sz="1200" kern="1200" dirty="0"/>
            <a:t>Create termination provisions</a:t>
          </a:r>
        </a:p>
        <a:p>
          <a:pPr marL="0" lvl="0" indent="0" algn="l" defTabSz="533400">
            <a:lnSpc>
              <a:spcPct val="90000"/>
            </a:lnSpc>
            <a:spcBef>
              <a:spcPct val="0"/>
            </a:spcBef>
            <a:spcAft>
              <a:spcPct val="35000"/>
            </a:spcAft>
            <a:buNone/>
          </a:pPr>
          <a:r>
            <a:rPr lang="en-US" sz="1200" kern="1200" dirty="0"/>
            <a:t>Finalize networked geothermal analysis</a:t>
          </a:r>
        </a:p>
      </dsp:txBody>
      <dsp:txXfrm>
        <a:off x="5413215" y="984707"/>
        <a:ext cx="1354035" cy="3446475"/>
      </dsp:txXfrm>
    </dsp:sp>
    <dsp:sp modelId="{DEEA6F53-B789-412D-9495-8FC47DCF7CF0}">
      <dsp:nvSpPr>
        <dsp:cNvPr id="0" name=""/>
        <dsp:cNvSpPr/>
      </dsp:nvSpPr>
      <dsp:spPr>
        <a:xfrm>
          <a:off x="5216349" y="250115"/>
          <a:ext cx="1550901" cy="738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5" tIns="60325" rIns="60325" bIns="60325" numCol="1" spcCol="1270" anchor="ctr" anchorCtr="0">
          <a:noAutofit/>
        </a:bodyPr>
        <a:lstStyle/>
        <a:p>
          <a:pPr marL="0" lvl="0" indent="0" algn="l" defTabSz="844550">
            <a:lnSpc>
              <a:spcPct val="90000"/>
            </a:lnSpc>
            <a:spcBef>
              <a:spcPct val="0"/>
            </a:spcBef>
            <a:spcAft>
              <a:spcPct val="35000"/>
            </a:spcAft>
            <a:buNone/>
          </a:pPr>
          <a:r>
            <a:rPr lang="en-US" sz="1900" kern="1200" dirty="0"/>
            <a:t>6-12 months</a:t>
          </a:r>
        </a:p>
      </dsp:txBody>
      <dsp:txXfrm>
        <a:off x="5216349" y="250115"/>
        <a:ext cx="1550901" cy="738530"/>
      </dsp:txXfrm>
    </dsp:sp>
    <dsp:sp modelId="{51BEC0C4-43E7-4F24-B446-F7F54B777C30}">
      <dsp:nvSpPr>
        <dsp:cNvPr id="0" name=""/>
        <dsp:cNvSpPr/>
      </dsp:nvSpPr>
      <dsp:spPr>
        <a:xfrm>
          <a:off x="3665447" y="984707"/>
          <a:ext cx="1550901" cy="3200298"/>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kern="1200" dirty="0"/>
            <a:t>Develop SEU Comp. plan</a:t>
          </a:r>
        </a:p>
        <a:p>
          <a:pPr marL="0" lvl="0" indent="0" algn="l" defTabSz="533400">
            <a:lnSpc>
              <a:spcPct val="90000"/>
            </a:lnSpc>
            <a:spcBef>
              <a:spcPct val="0"/>
            </a:spcBef>
            <a:spcAft>
              <a:spcPct val="35000"/>
            </a:spcAft>
            <a:buNone/>
          </a:pPr>
          <a:r>
            <a:rPr lang="en-US" sz="1200" kern="1200" dirty="0"/>
            <a:t>Hire ED</a:t>
          </a:r>
        </a:p>
        <a:p>
          <a:pPr marL="0" lvl="0" indent="0" algn="l" defTabSz="533400">
            <a:lnSpc>
              <a:spcPct val="90000"/>
            </a:lnSpc>
            <a:spcBef>
              <a:spcPct val="0"/>
            </a:spcBef>
            <a:spcAft>
              <a:spcPct val="35000"/>
            </a:spcAft>
            <a:buNone/>
          </a:pPr>
          <a:r>
            <a:rPr lang="en-US" sz="1200" kern="1200" dirty="0"/>
            <a:t>Ongoing stakeholder engagement (e.g., County, DTE, MPSC)</a:t>
          </a:r>
        </a:p>
        <a:p>
          <a:pPr marL="0" lvl="0" indent="0" algn="l" defTabSz="533400">
            <a:lnSpc>
              <a:spcPct val="90000"/>
            </a:lnSpc>
            <a:spcBef>
              <a:spcPct val="0"/>
            </a:spcBef>
            <a:spcAft>
              <a:spcPct val="35000"/>
            </a:spcAft>
            <a:buNone/>
          </a:pPr>
          <a:r>
            <a:rPr lang="en-US" sz="1200" kern="1200" dirty="0"/>
            <a:t>Ongoing legal, regulatory, and administrative work</a:t>
          </a:r>
        </a:p>
        <a:p>
          <a:pPr marL="0" lvl="0" indent="0" algn="l" defTabSz="533400">
            <a:lnSpc>
              <a:spcPct val="90000"/>
            </a:lnSpc>
            <a:spcBef>
              <a:spcPct val="0"/>
            </a:spcBef>
            <a:spcAft>
              <a:spcPct val="35000"/>
            </a:spcAft>
            <a:buNone/>
          </a:pPr>
          <a:r>
            <a:rPr lang="en-US" sz="1200" kern="1200" dirty="0"/>
            <a:t>Develop customer recruitment and retention plan</a:t>
          </a:r>
        </a:p>
        <a:p>
          <a:pPr marL="0" lvl="0" indent="0" algn="l" defTabSz="533400">
            <a:lnSpc>
              <a:spcPct val="90000"/>
            </a:lnSpc>
            <a:spcBef>
              <a:spcPct val="0"/>
            </a:spcBef>
            <a:spcAft>
              <a:spcPct val="35000"/>
            </a:spcAft>
            <a:buNone/>
          </a:pPr>
          <a:r>
            <a:rPr lang="en-US" sz="1200" kern="1200" dirty="0"/>
            <a:t>Identify billing and customer service framework</a:t>
          </a:r>
        </a:p>
      </dsp:txBody>
      <dsp:txXfrm>
        <a:off x="3862313" y="984707"/>
        <a:ext cx="1354035" cy="3200298"/>
      </dsp:txXfrm>
    </dsp:sp>
    <dsp:sp modelId="{6D191C10-7A1B-44F1-BCFB-D0A852AC8602}">
      <dsp:nvSpPr>
        <dsp:cNvPr id="0" name=""/>
        <dsp:cNvSpPr/>
      </dsp:nvSpPr>
      <dsp:spPr>
        <a:xfrm>
          <a:off x="3665447" y="369265"/>
          <a:ext cx="1550901" cy="61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5" tIns="60325" rIns="60325" bIns="60325" numCol="1" spcCol="1270" anchor="ctr" anchorCtr="0">
          <a:noAutofit/>
        </a:bodyPr>
        <a:lstStyle/>
        <a:p>
          <a:pPr marL="0" lvl="0" indent="0" algn="l" defTabSz="844550">
            <a:lnSpc>
              <a:spcPct val="90000"/>
            </a:lnSpc>
            <a:spcBef>
              <a:spcPct val="0"/>
            </a:spcBef>
            <a:spcAft>
              <a:spcPct val="35000"/>
            </a:spcAft>
            <a:buNone/>
          </a:pPr>
          <a:r>
            <a:rPr lang="en-US" sz="1900" kern="1200" dirty="0"/>
            <a:t>3-6 months</a:t>
          </a:r>
        </a:p>
      </dsp:txBody>
      <dsp:txXfrm>
        <a:off x="3665447" y="369265"/>
        <a:ext cx="1550901" cy="615442"/>
      </dsp:txXfrm>
    </dsp:sp>
    <dsp:sp modelId="{CC070217-B6EA-41EA-B1D2-91557D5951B6}">
      <dsp:nvSpPr>
        <dsp:cNvPr id="0" name=""/>
        <dsp:cNvSpPr/>
      </dsp:nvSpPr>
      <dsp:spPr>
        <a:xfrm>
          <a:off x="2114546" y="984707"/>
          <a:ext cx="1550901" cy="2954121"/>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kern="1200" dirty="0"/>
            <a:t>Amend City charter</a:t>
          </a:r>
        </a:p>
        <a:p>
          <a:pPr marL="0" lvl="0" indent="0" algn="l" defTabSz="533400">
            <a:lnSpc>
              <a:spcPct val="90000"/>
            </a:lnSpc>
            <a:spcBef>
              <a:spcPct val="0"/>
            </a:spcBef>
            <a:spcAft>
              <a:spcPct val="35000"/>
            </a:spcAft>
            <a:buNone/>
          </a:pPr>
          <a:r>
            <a:rPr lang="en-US" sz="1200" kern="1200" dirty="0"/>
            <a:t>Hire project manager</a:t>
          </a:r>
        </a:p>
        <a:p>
          <a:pPr marL="0" lvl="0" indent="0" algn="l" defTabSz="533400">
            <a:lnSpc>
              <a:spcPct val="90000"/>
            </a:lnSpc>
            <a:spcBef>
              <a:spcPct val="0"/>
            </a:spcBef>
            <a:spcAft>
              <a:spcPct val="35000"/>
            </a:spcAft>
            <a:buNone/>
          </a:pPr>
          <a:r>
            <a:rPr lang="en-US" sz="1200" kern="1200" dirty="0"/>
            <a:t>Create bylaws and finalize governance structures and staffing model</a:t>
          </a:r>
        </a:p>
        <a:p>
          <a:pPr marL="0" lvl="0" indent="0" algn="l" defTabSz="533400">
            <a:lnSpc>
              <a:spcPct val="90000"/>
            </a:lnSpc>
            <a:spcBef>
              <a:spcPct val="0"/>
            </a:spcBef>
            <a:spcAft>
              <a:spcPct val="35000"/>
            </a:spcAft>
            <a:buFont typeface="Arial" panose="020B0604020202020204" pitchFamily="34" charset="0"/>
            <a:buNone/>
          </a:pPr>
          <a:r>
            <a:rPr lang="en-US" sz="1200" kern="1200" dirty="0"/>
            <a:t>Fundraise and secure SEU financing (ongoing)</a:t>
          </a:r>
        </a:p>
        <a:p>
          <a:pPr marL="0" lvl="0" indent="0" algn="l" defTabSz="533400">
            <a:lnSpc>
              <a:spcPct val="90000"/>
            </a:lnSpc>
            <a:spcBef>
              <a:spcPct val="0"/>
            </a:spcBef>
            <a:spcAft>
              <a:spcPct val="35000"/>
            </a:spcAft>
            <a:buFont typeface="Arial" panose="020B0604020202020204" pitchFamily="34" charset="0"/>
            <a:buNone/>
          </a:pPr>
          <a:r>
            <a:rPr lang="en-US" sz="1200" kern="1200"/>
            <a:t>Create </a:t>
          </a:r>
          <a:r>
            <a:rPr lang="en-US" sz="1200" kern="1200" dirty="0"/>
            <a:t>ED job description</a:t>
          </a:r>
        </a:p>
      </dsp:txBody>
      <dsp:txXfrm>
        <a:off x="2311412" y="984707"/>
        <a:ext cx="1354035" cy="2954121"/>
      </dsp:txXfrm>
    </dsp:sp>
    <dsp:sp modelId="{5D558E17-06A3-47A5-966F-3842EF326ADB}">
      <dsp:nvSpPr>
        <dsp:cNvPr id="0" name=""/>
        <dsp:cNvSpPr/>
      </dsp:nvSpPr>
      <dsp:spPr>
        <a:xfrm>
          <a:off x="2114546" y="492353"/>
          <a:ext cx="1550901" cy="4923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25" tIns="60325" rIns="60325" bIns="60325" numCol="1" spcCol="1270" anchor="ctr" anchorCtr="0">
          <a:noAutofit/>
        </a:bodyPr>
        <a:lstStyle/>
        <a:p>
          <a:pPr marL="0" lvl="0" indent="0" algn="l" defTabSz="844550">
            <a:lnSpc>
              <a:spcPct val="90000"/>
            </a:lnSpc>
            <a:spcBef>
              <a:spcPct val="0"/>
            </a:spcBef>
            <a:spcAft>
              <a:spcPct val="35000"/>
            </a:spcAft>
            <a:buNone/>
          </a:pPr>
          <a:r>
            <a:rPr lang="en-US" sz="1900" kern="1200" dirty="0"/>
            <a:t>First 3 Months</a:t>
          </a:r>
        </a:p>
      </dsp:txBody>
      <dsp:txXfrm>
        <a:off x="2114546" y="492353"/>
        <a:ext cx="1550901" cy="492353"/>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E24D7-BB05-454F-8E3E-B5974FB76827}"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DD9A6-C2BF-44AB-8961-DF84E26FD3A4}" type="slidenum">
              <a:rPr lang="en-US" smtClean="0"/>
              <a:t>‹#›</a:t>
            </a:fld>
            <a:endParaRPr lang="en-US"/>
          </a:p>
        </p:txBody>
      </p:sp>
    </p:spTree>
    <p:extLst>
      <p:ext uri="{BB962C8B-B14F-4D97-AF65-F5344CB8AC3E}">
        <p14:creationId xmlns:p14="http://schemas.microsoft.com/office/powerpoint/2010/main" val="239325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D9A6-C2BF-44AB-8961-DF84E26FD3A4}" type="slidenum">
              <a:rPr lang="en-US" smtClean="0"/>
              <a:t>2</a:t>
            </a:fld>
            <a:endParaRPr lang="en-US"/>
          </a:p>
        </p:txBody>
      </p:sp>
    </p:spTree>
    <p:extLst>
      <p:ext uri="{BB962C8B-B14F-4D97-AF65-F5344CB8AC3E}">
        <p14:creationId xmlns:p14="http://schemas.microsoft.com/office/powerpoint/2010/main" val="25308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close out with some examples of how the proposed SEU could work in practice. </a:t>
            </a:r>
          </a:p>
        </p:txBody>
      </p:sp>
      <p:sp>
        <p:nvSpPr>
          <p:cNvPr id="4" name="Slide Number Placeholder 3"/>
          <p:cNvSpPr>
            <a:spLocks noGrp="1"/>
          </p:cNvSpPr>
          <p:nvPr>
            <p:ph type="sldNum" sz="quarter" idx="5"/>
          </p:nvPr>
        </p:nvSpPr>
        <p:spPr/>
        <p:txBody>
          <a:bodyPr/>
          <a:lstStyle/>
          <a:p>
            <a:fld id="{7D9DD9A6-C2BF-44AB-8961-DF84E26FD3A4}" type="slidenum">
              <a:rPr lang="en-US" smtClean="0"/>
              <a:t>12</a:t>
            </a:fld>
            <a:endParaRPr lang="en-US"/>
          </a:p>
        </p:txBody>
      </p:sp>
    </p:spTree>
    <p:extLst>
      <p:ext uri="{BB962C8B-B14F-4D97-AF65-F5344CB8AC3E}">
        <p14:creationId xmlns:p14="http://schemas.microsoft.com/office/powerpoint/2010/main" val="288420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ED0C-028D-3219-6875-0DF4F8E37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D0D8D-15B3-A086-4C95-E7BE73BB7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C6B68-3FAC-D90D-A349-69FB9E2036B1}"/>
              </a:ext>
            </a:extLst>
          </p:cNvPr>
          <p:cNvSpPr>
            <a:spLocks noGrp="1"/>
          </p:cNvSpPr>
          <p:nvPr>
            <p:ph type="body" idx="1"/>
          </p:nvPr>
        </p:nvSpPr>
        <p:spPr/>
        <p:txBody>
          <a:bodyPr/>
          <a:lstStyle/>
          <a:p>
            <a:r>
              <a:rPr lang="en-US" dirty="0"/>
              <a:t>I know this was a lot to digest and if this is your first time hearing about the proposed SEU, thank you for taking the time to join us tonight. And if this wasn’t your first time, thank you for coming back to learn more. </a:t>
            </a:r>
          </a:p>
          <a:p>
            <a:endParaRPr lang="en-US" dirty="0"/>
          </a:p>
          <a:p>
            <a:r>
              <a:rPr lang="en-US" dirty="0"/>
              <a:t>As we close out tonight I want to point you to a few additional resources you can access to learn more and stay up to date with the proposed Ann Arbor Sustainable </a:t>
            </a:r>
            <a:r>
              <a:rPr lang="en-US"/>
              <a:t>Energy Utility. </a:t>
            </a:r>
            <a:endParaRPr lang="en-US" dirty="0"/>
          </a:p>
        </p:txBody>
      </p:sp>
      <p:sp>
        <p:nvSpPr>
          <p:cNvPr id="4" name="Slide Number Placeholder 3">
            <a:extLst>
              <a:ext uri="{FF2B5EF4-FFF2-40B4-BE49-F238E27FC236}">
                <a16:creationId xmlns:a16="http://schemas.microsoft.com/office/drawing/2014/main" id="{DA71AE42-54C2-D65C-7EAE-7E7BED85C51C}"/>
              </a:ext>
            </a:extLst>
          </p:cNvPr>
          <p:cNvSpPr>
            <a:spLocks noGrp="1"/>
          </p:cNvSpPr>
          <p:nvPr>
            <p:ph type="sldNum" sz="quarter" idx="5"/>
          </p:nvPr>
        </p:nvSpPr>
        <p:spPr/>
        <p:txBody>
          <a:bodyPr/>
          <a:lstStyle/>
          <a:p>
            <a:fld id="{7D9DD9A6-C2BF-44AB-8961-DF84E26FD3A4}" type="slidenum">
              <a:rPr lang="en-US" smtClean="0"/>
              <a:t>13</a:t>
            </a:fld>
            <a:endParaRPr lang="en-US"/>
          </a:p>
        </p:txBody>
      </p:sp>
    </p:spTree>
    <p:extLst>
      <p:ext uri="{BB962C8B-B14F-4D97-AF65-F5344CB8AC3E}">
        <p14:creationId xmlns:p14="http://schemas.microsoft.com/office/powerpoint/2010/main" val="215088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7230-D9AB-8339-9EBB-7AF664224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70676-50D4-C785-20B2-FFE02E24F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3835B-75F3-0C87-8E48-3E425E07B371}"/>
              </a:ext>
            </a:extLst>
          </p:cNvPr>
          <p:cNvSpPr>
            <a:spLocks noGrp="1"/>
          </p:cNvSpPr>
          <p:nvPr>
            <p:ph type="body" idx="1"/>
          </p:nvPr>
        </p:nvSpPr>
        <p:spPr/>
        <p:txBody>
          <a:bodyPr/>
          <a:lstStyle/>
          <a:p>
            <a:r>
              <a:rPr lang="en-US" dirty="0"/>
              <a:t>I’m going to walk through four potential user cases for the SEU. The first is someone who does not have solar or energy storage but is a good candidate for both. This person would enroll in the SEU as a supplemental utility to what they currently have. The SEU would analyze their energy bills and solar viability and work with the resident to size a solar system for their roof (or ground). They would have the option of also enrolling in an energy storage solution. The constituent would also have the opportunity to partake in any relevant SEU related energy efficiency or beneficial electrification programs. Once networked geothermal became available in their neighborhood, the resident could enroll in this system, should they want to. </a:t>
            </a:r>
          </a:p>
          <a:p>
            <a:endParaRPr lang="en-US" dirty="0"/>
          </a:p>
          <a:p>
            <a:r>
              <a:rPr lang="en-US" dirty="0"/>
              <a:t>Overall, the resident / household / business would receive two bills. One from the SEU for the energy produced and used for their solar and storage system as well as any fees associated with </a:t>
            </a:r>
            <a:r>
              <a:rPr lang="en-US" dirty="0" err="1"/>
              <a:t>onbill</a:t>
            </a:r>
            <a:r>
              <a:rPr lang="en-US" dirty="0"/>
              <a:t> financing. And they’d receive their normal DTE bill for energy received from DTE. </a:t>
            </a:r>
          </a:p>
          <a:p>
            <a:endParaRPr lang="en-US" dirty="0"/>
          </a:p>
          <a:p>
            <a:r>
              <a:rPr lang="en-US" dirty="0"/>
              <a:t>The sizing of the solar system, the savings achieved, and the services subscribed to would be determined by the resident in collaboration with the SEU. </a:t>
            </a:r>
          </a:p>
        </p:txBody>
      </p:sp>
      <p:sp>
        <p:nvSpPr>
          <p:cNvPr id="4" name="Slide Number Placeholder 3">
            <a:extLst>
              <a:ext uri="{FF2B5EF4-FFF2-40B4-BE49-F238E27FC236}">
                <a16:creationId xmlns:a16="http://schemas.microsoft.com/office/drawing/2014/main" id="{BA404D9F-808E-2CBC-6058-42F606F6971C}"/>
              </a:ext>
            </a:extLst>
          </p:cNvPr>
          <p:cNvSpPr>
            <a:spLocks noGrp="1"/>
          </p:cNvSpPr>
          <p:nvPr>
            <p:ph type="sldNum" sz="quarter" idx="5"/>
          </p:nvPr>
        </p:nvSpPr>
        <p:spPr/>
        <p:txBody>
          <a:bodyPr/>
          <a:lstStyle/>
          <a:p>
            <a:fld id="{7D9DD9A6-C2BF-44AB-8961-DF84E26FD3A4}" type="slidenum">
              <a:rPr lang="en-US" smtClean="0"/>
              <a:t>15</a:t>
            </a:fld>
            <a:endParaRPr lang="en-US"/>
          </a:p>
        </p:txBody>
      </p:sp>
    </p:spTree>
    <p:extLst>
      <p:ext uri="{BB962C8B-B14F-4D97-AF65-F5344CB8AC3E}">
        <p14:creationId xmlns:p14="http://schemas.microsoft.com/office/powerpoint/2010/main" val="83284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87AC-6AD4-4DB0-1C3D-ED2178666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895F7-6471-D7A1-5929-1D415A4A6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1E636-1F1E-BCFB-F713-8A79C4C651A0}"/>
              </a:ext>
            </a:extLst>
          </p:cNvPr>
          <p:cNvSpPr>
            <a:spLocks noGrp="1"/>
          </p:cNvSpPr>
          <p:nvPr>
            <p:ph type="body" idx="1"/>
          </p:nvPr>
        </p:nvSpPr>
        <p:spPr/>
        <p:txBody>
          <a:bodyPr/>
          <a:lstStyle/>
          <a:p>
            <a:r>
              <a:rPr lang="en-US" dirty="0"/>
              <a:t>In use case two, we have someone interested in subscribing to the SEU who does not have good solar potential. This household or business could still subscribe to the SEU and receive a battery, or they could take advantage of any SEU energy efficiency or beneficial electrification offerings. They would pay only for those services they subscribed to and, continue taking service from DTE. </a:t>
            </a:r>
          </a:p>
          <a:p>
            <a:endParaRPr lang="en-US" dirty="0"/>
          </a:p>
          <a:p>
            <a:r>
              <a:rPr lang="en-US" dirty="0"/>
              <a:t>However, once enough folk in their neighborhood subscribe to the SEU, a potential microgrid with limited distributed will be installed in the area so that residents can literally share power through the electrical lines. Once this happens, the resident/business can subscribe to receive clean energy from the SEU’s microgrid. The electrons they’ll be receiving will be generated on the roofs of their neighbors homes and businesses. In this way, the SEU can scale as more people come on board to provide the possibility of energy provision to most residents. </a:t>
            </a:r>
          </a:p>
        </p:txBody>
      </p:sp>
      <p:sp>
        <p:nvSpPr>
          <p:cNvPr id="4" name="Slide Number Placeholder 3">
            <a:extLst>
              <a:ext uri="{FF2B5EF4-FFF2-40B4-BE49-F238E27FC236}">
                <a16:creationId xmlns:a16="http://schemas.microsoft.com/office/drawing/2014/main" id="{715AB646-50C2-4A54-C623-1C8D7F0D381B}"/>
              </a:ext>
            </a:extLst>
          </p:cNvPr>
          <p:cNvSpPr>
            <a:spLocks noGrp="1"/>
          </p:cNvSpPr>
          <p:nvPr>
            <p:ph type="sldNum" sz="quarter" idx="5"/>
          </p:nvPr>
        </p:nvSpPr>
        <p:spPr/>
        <p:txBody>
          <a:bodyPr/>
          <a:lstStyle/>
          <a:p>
            <a:fld id="{7D9DD9A6-C2BF-44AB-8961-DF84E26FD3A4}" type="slidenum">
              <a:rPr lang="en-US" smtClean="0"/>
              <a:t>16</a:t>
            </a:fld>
            <a:endParaRPr lang="en-US"/>
          </a:p>
        </p:txBody>
      </p:sp>
    </p:spTree>
    <p:extLst>
      <p:ext uri="{BB962C8B-B14F-4D97-AF65-F5344CB8AC3E}">
        <p14:creationId xmlns:p14="http://schemas.microsoft.com/office/powerpoint/2010/main" val="194876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BBC08-4E0F-4A04-3E64-75A746760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AA4AC-7B3B-0BC4-1FD4-678F758B1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F9060-0A58-E18D-E8A8-59003BC751C4}"/>
              </a:ext>
            </a:extLst>
          </p:cNvPr>
          <p:cNvSpPr>
            <a:spLocks noGrp="1"/>
          </p:cNvSpPr>
          <p:nvPr>
            <p:ph type="body" idx="1"/>
          </p:nvPr>
        </p:nvSpPr>
        <p:spPr/>
        <p:txBody>
          <a:bodyPr/>
          <a:lstStyle/>
          <a:p>
            <a:r>
              <a:rPr lang="en-US" dirty="0"/>
              <a:t>The third example is a resident that already owns their own solar system. We know a lot of the folk on the line tonight, and a lot of our friends and neighbors have taken advantage of some local programs to install solar. If you’ve got solar on your roof, you can still enroll in the SEU but you’d initially be looking at the SEU for services like those described on the last page – energy storage, energy efficiency, or beneficial electrification. You’d pay for only those services you take and not others. </a:t>
            </a:r>
          </a:p>
          <a:p>
            <a:endParaRPr lang="en-US" dirty="0"/>
          </a:p>
          <a:p>
            <a:r>
              <a:rPr lang="en-US" dirty="0"/>
              <a:t>You’d still receive two bills – one for the services you took from the SEU and the other from DTE. </a:t>
            </a:r>
          </a:p>
          <a:p>
            <a:br>
              <a:rPr lang="en-US" dirty="0"/>
            </a:br>
            <a:r>
              <a:rPr lang="en-US" dirty="0"/>
              <a:t>Once a density of folk in your neighborhood or geographically area have signed up for the SEU, the </a:t>
            </a:r>
            <a:r>
              <a:rPr lang="en-US" dirty="0" err="1"/>
              <a:t>microgridding</a:t>
            </a:r>
            <a:r>
              <a:rPr lang="en-US" dirty="0"/>
              <a:t> possibilities get unlocked. Once established, you can then sell your excess solar directly to the SEU. That solar would be transported through the limited distribution network the SEU would operate to your neighbors. You’d be compensated for that excess generation. </a:t>
            </a:r>
          </a:p>
          <a:p>
            <a:endParaRPr lang="en-US" dirty="0"/>
          </a:p>
          <a:p>
            <a:r>
              <a:rPr lang="en-US" dirty="0"/>
              <a:t>In addition to the above, if you have an undersized solar system, you could always subscribe to the SEU to get additional panels placed on your roof. But it is important to remember that the SEU owns the panels it places on a roof. They are not owned by the resident. Residents only pay for unit of energy produced by those solar panels. In this way, the SEU removes the necessary upfront capital needed to build, deploy, and own renewable energy systems. </a:t>
            </a:r>
          </a:p>
        </p:txBody>
      </p:sp>
      <p:sp>
        <p:nvSpPr>
          <p:cNvPr id="4" name="Slide Number Placeholder 3">
            <a:extLst>
              <a:ext uri="{FF2B5EF4-FFF2-40B4-BE49-F238E27FC236}">
                <a16:creationId xmlns:a16="http://schemas.microsoft.com/office/drawing/2014/main" id="{634D1F8F-941A-6420-8FB9-C990CED0C9B3}"/>
              </a:ext>
            </a:extLst>
          </p:cNvPr>
          <p:cNvSpPr>
            <a:spLocks noGrp="1"/>
          </p:cNvSpPr>
          <p:nvPr>
            <p:ph type="sldNum" sz="quarter" idx="5"/>
          </p:nvPr>
        </p:nvSpPr>
        <p:spPr/>
        <p:txBody>
          <a:bodyPr/>
          <a:lstStyle/>
          <a:p>
            <a:fld id="{7D9DD9A6-C2BF-44AB-8961-DF84E26FD3A4}" type="slidenum">
              <a:rPr lang="en-US" smtClean="0"/>
              <a:t>17</a:t>
            </a:fld>
            <a:endParaRPr lang="en-US"/>
          </a:p>
        </p:txBody>
      </p:sp>
    </p:spTree>
    <p:extLst>
      <p:ext uri="{BB962C8B-B14F-4D97-AF65-F5344CB8AC3E}">
        <p14:creationId xmlns:p14="http://schemas.microsoft.com/office/powerpoint/2010/main" val="104528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DC55-7486-C53F-EF3E-AC803A856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8048B-4C25-5907-9C8D-541886F4C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227E4-AB3C-6D5A-1E3F-E5F0E27A68FA}"/>
              </a:ext>
            </a:extLst>
          </p:cNvPr>
          <p:cNvSpPr>
            <a:spLocks noGrp="1"/>
          </p:cNvSpPr>
          <p:nvPr>
            <p:ph type="body" idx="1"/>
          </p:nvPr>
        </p:nvSpPr>
        <p:spPr/>
        <p:txBody>
          <a:bodyPr/>
          <a:lstStyle/>
          <a:p>
            <a:r>
              <a:rPr lang="en-US" dirty="0"/>
              <a:t>The last example I want to highlight is a rental situation. We know that we have numerous rentals in the City of Ann Arbor so the SEU is structured so as to provide all the services to rental units. The condition here is that tenants have to have the permission </a:t>
            </a:r>
            <a:r>
              <a:rPr lang="en-US" dirty="0" err="1"/>
              <a:t>fo</a:t>
            </a:r>
            <a:r>
              <a:rPr lang="en-US" dirty="0"/>
              <a:t> the landlord to make improvements. But what is nice about the SEU as a public utility is that the landlord nor the tenant have to put the capital down to make the improvements. Instead, the SEU would, for example, install solar on the roof of the rental and whomever pays the bills continues to do so as they always have. They are just paying the SEU for the portion of the energy coming from the solar panels and DTE for the portion coming from the grid. </a:t>
            </a:r>
          </a:p>
          <a:p>
            <a:endParaRPr lang="en-US" dirty="0"/>
          </a:p>
          <a:p>
            <a:r>
              <a:rPr lang="en-US" dirty="0"/>
              <a:t>This approach actually helps ameliorate a lot of the split incentive that rentals face, helping clean energy products be accessible to more residents. </a:t>
            </a:r>
          </a:p>
        </p:txBody>
      </p:sp>
      <p:sp>
        <p:nvSpPr>
          <p:cNvPr id="4" name="Slide Number Placeholder 3">
            <a:extLst>
              <a:ext uri="{FF2B5EF4-FFF2-40B4-BE49-F238E27FC236}">
                <a16:creationId xmlns:a16="http://schemas.microsoft.com/office/drawing/2014/main" id="{E47FF75B-7207-BC76-C562-25D6A31F6708}"/>
              </a:ext>
            </a:extLst>
          </p:cNvPr>
          <p:cNvSpPr>
            <a:spLocks noGrp="1"/>
          </p:cNvSpPr>
          <p:nvPr>
            <p:ph type="sldNum" sz="quarter" idx="5"/>
          </p:nvPr>
        </p:nvSpPr>
        <p:spPr/>
        <p:txBody>
          <a:bodyPr/>
          <a:lstStyle/>
          <a:p>
            <a:fld id="{7D9DD9A6-C2BF-44AB-8961-DF84E26FD3A4}" type="slidenum">
              <a:rPr lang="en-US" smtClean="0"/>
              <a:t>18</a:t>
            </a:fld>
            <a:endParaRPr lang="en-US"/>
          </a:p>
        </p:txBody>
      </p:sp>
    </p:spTree>
    <p:extLst>
      <p:ext uri="{BB962C8B-B14F-4D97-AF65-F5344CB8AC3E}">
        <p14:creationId xmlns:p14="http://schemas.microsoft.com/office/powerpoint/2010/main" val="72409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D9A6-C2BF-44AB-8961-DF84E26FD3A4}" type="slidenum">
              <a:rPr lang="en-US" smtClean="0"/>
              <a:t>3</a:t>
            </a:fld>
            <a:endParaRPr lang="en-US"/>
          </a:p>
        </p:txBody>
      </p:sp>
    </p:spTree>
    <p:extLst>
      <p:ext uri="{BB962C8B-B14F-4D97-AF65-F5344CB8AC3E}">
        <p14:creationId xmlns:p14="http://schemas.microsoft.com/office/powerpoint/2010/main" val="178585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D9A6-C2BF-44AB-8961-DF84E26FD3A4}" type="slidenum">
              <a:rPr lang="en-US" smtClean="0"/>
              <a:t>4</a:t>
            </a:fld>
            <a:endParaRPr lang="en-US"/>
          </a:p>
        </p:txBody>
      </p:sp>
    </p:spTree>
    <p:extLst>
      <p:ext uri="{BB962C8B-B14F-4D97-AF65-F5344CB8AC3E}">
        <p14:creationId xmlns:p14="http://schemas.microsoft.com/office/powerpoint/2010/main" val="64311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understanding where our energy comes from, we also need to understand how our system is structured. In Ann Arbor, we have what is known as a pre-Foote Act franchise. A franchise, in simple terms, provided an entity with the right to serve and use the public rights of way to provide said service. Because the City’s franchise is as old and predates the Michigan Foote Act, the courts have ruled that our electricity franchise is in perpetuity. This is not, however, true on our fossil gas franchise as this franchise was after the Foote Act and can be renegotiated … something that is actually happening now. </a:t>
            </a:r>
          </a:p>
          <a:p>
            <a:endParaRPr lang="en-US" dirty="0"/>
          </a:p>
          <a:p>
            <a:r>
              <a:rPr lang="en-US" dirty="0"/>
              <a:t>So, on the electric side, we have a franchise with what is now DTE Electric, that has been ruled by the courts as being a perpetual franchise. </a:t>
            </a:r>
          </a:p>
          <a:p>
            <a:endParaRPr lang="en-US" dirty="0"/>
          </a:p>
          <a:p>
            <a:r>
              <a:rPr lang="en-US" dirty="0"/>
              <a:t>However, Michigan law preserves the rights of Michigan cities and villages to compete, supplement, or pay to take over an existing franchise. What this means, more simply is that we have a few options when thinking about how to green our electrical system. We can: </a:t>
            </a:r>
          </a:p>
          <a:p>
            <a:pPr marL="171450" indent="-171450">
              <a:buFont typeface="Arial" panose="020B0604020202020204" pitchFamily="34" charset="0"/>
              <a:buChar char="•"/>
            </a:pPr>
            <a:r>
              <a:rPr lang="en-US" dirty="0"/>
              <a:t>Buy our DTE’s electrical infrastructure</a:t>
            </a:r>
          </a:p>
          <a:p>
            <a:pPr marL="171450" indent="-171450">
              <a:buFont typeface="Arial" panose="020B0604020202020204" pitchFamily="34" charset="0"/>
              <a:buChar char="•"/>
            </a:pPr>
            <a:r>
              <a:rPr lang="en-US" dirty="0"/>
              <a:t>Create a parallel utility to supplement the work of the incumbent utility </a:t>
            </a:r>
          </a:p>
          <a:p>
            <a:pPr marL="171450" indent="-171450">
              <a:buFont typeface="Arial" panose="020B0604020202020204" pitchFamily="34" charset="0"/>
              <a:buChar char="•"/>
            </a:pPr>
            <a:r>
              <a:rPr lang="en-US" dirty="0"/>
              <a:t>Continue the relationship we have</a:t>
            </a:r>
          </a:p>
          <a:p>
            <a:pPr marL="171450" indent="-171450">
              <a:buFont typeface="Arial" panose="020B0604020202020204" pitchFamily="34" charset="0"/>
              <a:buChar char="•"/>
            </a:pPr>
            <a:r>
              <a:rPr lang="en-US" dirty="0"/>
              <a:t>Push for new utility laws and policies (which we do)</a:t>
            </a:r>
          </a:p>
          <a:p>
            <a:pPr marL="171450" indent="-171450">
              <a:buFont typeface="Arial" panose="020B0604020202020204" pitchFamily="34" charset="0"/>
              <a:buChar char="•"/>
            </a:pPr>
            <a:r>
              <a:rPr lang="en-US" dirty="0"/>
              <a:t>Find alternative solutions or other …. </a:t>
            </a:r>
          </a:p>
        </p:txBody>
      </p:sp>
      <p:sp>
        <p:nvSpPr>
          <p:cNvPr id="4" name="Slide Number Placeholder 3"/>
          <p:cNvSpPr>
            <a:spLocks noGrp="1"/>
          </p:cNvSpPr>
          <p:nvPr>
            <p:ph type="sldNum" sz="quarter" idx="5"/>
          </p:nvPr>
        </p:nvSpPr>
        <p:spPr/>
        <p:txBody>
          <a:bodyPr/>
          <a:lstStyle/>
          <a:p>
            <a:fld id="{7D9DD9A6-C2BF-44AB-8961-DF84E26FD3A4}" type="slidenum">
              <a:rPr lang="en-US" smtClean="0"/>
              <a:t>5</a:t>
            </a:fld>
            <a:endParaRPr lang="en-US"/>
          </a:p>
        </p:txBody>
      </p:sp>
    </p:spTree>
    <p:extLst>
      <p:ext uri="{BB962C8B-B14F-4D97-AF65-F5344CB8AC3E}">
        <p14:creationId xmlns:p14="http://schemas.microsoft.com/office/powerpoint/2010/main" val="282362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D9A6-C2BF-44AB-8961-DF84E26FD3A4}" type="slidenum">
              <a:rPr lang="en-US" smtClean="0"/>
              <a:t>6</a:t>
            </a:fld>
            <a:endParaRPr lang="en-US"/>
          </a:p>
        </p:txBody>
      </p:sp>
    </p:spTree>
    <p:extLst>
      <p:ext uri="{BB962C8B-B14F-4D97-AF65-F5344CB8AC3E}">
        <p14:creationId xmlns:p14="http://schemas.microsoft.com/office/powerpoint/2010/main" val="98824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D9A6-C2BF-44AB-8961-DF84E26FD3A4}" type="slidenum">
              <a:rPr lang="en-US" smtClean="0"/>
              <a:t>7</a:t>
            </a:fld>
            <a:endParaRPr lang="en-US"/>
          </a:p>
        </p:txBody>
      </p:sp>
    </p:spTree>
    <p:extLst>
      <p:ext uri="{BB962C8B-B14F-4D97-AF65-F5344CB8AC3E}">
        <p14:creationId xmlns:p14="http://schemas.microsoft.com/office/powerpoint/2010/main" val="153121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9DD9A6-C2BF-44AB-8961-DF84E26FD3A4}" type="slidenum">
              <a:rPr lang="en-US" smtClean="0"/>
              <a:t>8</a:t>
            </a:fld>
            <a:endParaRPr lang="en-US"/>
          </a:p>
        </p:txBody>
      </p:sp>
    </p:spTree>
    <p:extLst>
      <p:ext uri="{BB962C8B-B14F-4D97-AF65-F5344CB8AC3E}">
        <p14:creationId xmlns:p14="http://schemas.microsoft.com/office/powerpoint/2010/main" val="310373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9E6E-68D2-1F69-6ED8-C22B58801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0ED9F-04D5-CEC7-3408-02C86AF7D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213FB-9F38-BFDD-09AC-BE603597C2C2}"/>
              </a:ext>
            </a:extLst>
          </p:cNvPr>
          <p:cNvSpPr>
            <a:spLocks noGrp="1"/>
          </p:cNvSpPr>
          <p:nvPr>
            <p:ph type="body" idx="1"/>
          </p:nvPr>
        </p:nvSpPr>
        <p:spPr/>
        <p:txBody>
          <a:bodyPr/>
          <a:lstStyle/>
          <a:p>
            <a:r>
              <a:rPr lang="en-US" dirty="0"/>
              <a:t>And the results won’t be surprising. </a:t>
            </a:r>
          </a:p>
          <a:p>
            <a:endParaRPr lang="en-US" dirty="0"/>
          </a:p>
          <a:p>
            <a:r>
              <a:rPr lang="en-US" dirty="0"/>
              <a:t>To succeed socially, we believe the SEU needs to be cost competitive with private solar leases and with existing utility bills. The rate analysis completed shows that it can be. </a:t>
            </a:r>
          </a:p>
          <a:p>
            <a:endParaRPr lang="en-US" dirty="0"/>
          </a:p>
          <a:p>
            <a:r>
              <a:rPr lang="en-US" dirty="0"/>
              <a:t>We also wanted to understand how batteries factor into the economics. Not surprisingly, the solar only option in the SEU is cheaper than what people currently pay for their electricity. However, adding in storage comes at a premium from what we pay today…however, when you compare apples to apples and look at the cost of a battery versus a cost for a generator, the analysis finds that the SEU can offer resilience through a battery storage system at rates cheaper than what one would pay for a generator. </a:t>
            </a:r>
          </a:p>
          <a:p>
            <a:endParaRPr lang="en-US" dirty="0"/>
          </a:p>
          <a:p>
            <a:r>
              <a:rPr lang="en-US" dirty="0"/>
              <a:t>And lastly, I’ll say more about this point on the next slide but we know that the cost of capital or how we fund the SEU matters a great deal. So we studied different pathways by which an SEU could be launched and found there the Ann Arbor SEU could work with debt, grants, a private equity partner, or a combination thereof. </a:t>
            </a:r>
          </a:p>
        </p:txBody>
      </p:sp>
      <p:sp>
        <p:nvSpPr>
          <p:cNvPr id="4" name="Slide Number Placeholder 3">
            <a:extLst>
              <a:ext uri="{FF2B5EF4-FFF2-40B4-BE49-F238E27FC236}">
                <a16:creationId xmlns:a16="http://schemas.microsoft.com/office/drawing/2014/main" id="{4D9F7336-0003-7EC2-1618-123BA131A6E0}"/>
              </a:ext>
            </a:extLst>
          </p:cNvPr>
          <p:cNvSpPr>
            <a:spLocks noGrp="1"/>
          </p:cNvSpPr>
          <p:nvPr>
            <p:ph type="sldNum" sz="quarter" idx="5"/>
          </p:nvPr>
        </p:nvSpPr>
        <p:spPr/>
        <p:txBody>
          <a:bodyPr/>
          <a:lstStyle/>
          <a:p>
            <a:fld id="{7D9DD9A6-C2BF-44AB-8961-DF84E26FD3A4}" type="slidenum">
              <a:rPr lang="en-US" smtClean="0"/>
              <a:t>10</a:t>
            </a:fld>
            <a:endParaRPr lang="en-US"/>
          </a:p>
        </p:txBody>
      </p:sp>
    </p:spTree>
    <p:extLst>
      <p:ext uri="{BB962C8B-B14F-4D97-AF65-F5344CB8AC3E}">
        <p14:creationId xmlns:p14="http://schemas.microsoft.com/office/powerpoint/2010/main" val="332945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results won’t be surprising. </a:t>
            </a:r>
          </a:p>
          <a:p>
            <a:endParaRPr lang="en-US" dirty="0"/>
          </a:p>
          <a:p>
            <a:r>
              <a:rPr lang="en-US" dirty="0"/>
              <a:t>To succeed socially, we believe the SEU needs to be cost competitive with private solar leases and with existing utility bills. The rate analysis completed shows that it can be. </a:t>
            </a:r>
          </a:p>
          <a:p>
            <a:endParaRPr lang="en-US" dirty="0"/>
          </a:p>
          <a:p>
            <a:r>
              <a:rPr lang="en-US" dirty="0"/>
              <a:t>We also wanted to understand how batteries factor into the economics. Not surprisingly, the solar only option in the SEU is cheaper than what people currently pay for their electricity. However, adding in storage comes at a premium from what we pay today…however, when you compare apples to apples and look at the cost of a battery versus a cost for a generator, the analysis finds that the SEU can offer resilience through a battery storage system at rates cheaper than what one would pay for a generator. </a:t>
            </a:r>
          </a:p>
          <a:p>
            <a:endParaRPr lang="en-US" dirty="0"/>
          </a:p>
          <a:p>
            <a:r>
              <a:rPr lang="en-US" dirty="0"/>
              <a:t>And lastly, I’ll say more about this point on the next slide but we know that the cost of capital or how we fund the SEU matters a great deal. So we studied different pathways by which an SEU could be launched and found there the Ann Arbor SEU could work with debt, grants, a private equity partner, or a combination thereof. </a:t>
            </a:r>
          </a:p>
        </p:txBody>
      </p:sp>
      <p:sp>
        <p:nvSpPr>
          <p:cNvPr id="4" name="Slide Number Placeholder 3"/>
          <p:cNvSpPr>
            <a:spLocks noGrp="1"/>
          </p:cNvSpPr>
          <p:nvPr>
            <p:ph type="sldNum" sz="quarter" idx="5"/>
          </p:nvPr>
        </p:nvSpPr>
        <p:spPr/>
        <p:txBody>
          <a:bodyPr/>
          <a:lstStyle/>
          <a:p>
            <a:fld id="{7D9DD9A6-C2BF-44AB-8961-DF84E26FD3A4}" type="slidenum">
              <a:rPr lang="en-US" smtClean="0"/>
              <a:t>11</a:t>
            </a:fld>
            <a:endParaRPr lang="en-US"/>
          </a:p>
        </p:txBody>
      </p:sp>
    </p:spTree>
    <p:extLst>
      <p:ext uri="{BB962C8B-B14F-4D97-AF65-F5344CB8AC3E}">
        <p14:creationId xmlns:p14="http://schemas.microsoft.com/office/powerpoint/2010/main" val="401285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12B1-D63E-2293-58A3-418D620C8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FF7BBB-537C-2F8E-02D5-974F6F90F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BB4DF9-1352-F366-8597-231929EA4F90}"/>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5" name="Footer Placeholder 4">
            <a:extLst>
              <a:ext uri="{FF2B5EF4-FFF2-40B4-BE49-F238E27FC236}">
                <a16:creationId xmlns:a16="http://schemas.microsoft.com/office/drawing/2014/main" id="{4508F8E0-0BDE-F7F8-D52C-ED64869AA889}"/>
              </a:ext>
            </a:extLst>
          </p:cNvPr>
          <p:cNvSpPr>
            <a:spLocks noGrp="1"/>
          </p:cNvSpPr>
          <p:nvPr>
            <p:ph type="ftr" sz="quarter" idx="11"/>
          </p:nvPr>
        </p:nvSpPr>
        <p:spPr/>
        <p:txBody>
          <a:bodyPr/>
          <a:lstStyle/>
          <a:p>
            <a:r>
              <a:rPr lang="en-US"/>
              <a:t>TITLE</a:t>
            </a:r>
          </a:p>
        </p:txBody>
      </p:sp>
      <p:sp>
        <p:nvSpPr>
          <p:cNvPr id="6" name="Slide Number Placeholder 5">
            <a:extLst>
              <a:ext uri="{FF2B5EF4-FFF2-40B4-BE49-F238E27FC236}">
                <a16:creationId xmlns:a16="http://schemas.microsoft.com/office/drawing/2014/main" id="{43B3AA90-16A6-5A00-F6B8-48633A6EE243}"/>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172275790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B8DC-C9C3-C26E-A33D-97C770559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373AA-0752-0DD4-F938-1CCCBD24CE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A6625-5B3D-5FE1-182D-F4EB2E81478F}"/>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5" name="Footer Placeholder 4">
            <a:extLst>
              <a:ext uri="{FF2B5EF4-FFF2-40B4-BE49-F238E27FC236}">
                <a16:creationId xmlns:a16="http://schemas.microsoft.com/office/drawing/2014/main" id="{C7E4A947-76AA-102C-98A7-5B7979530E96}"/>
              </a:ext>
            </a:extLst>
          </p:cNvPr>
          <p:cNvSpPr>
            <a:spLocks noGrp="1"/>
          </p:cNvSpPr>
          <p:nvPr>
            <p:ph type="ftr" sz="quarter" idx="11"/>
          </p:nvPr>
        </p:nvSpPr>
        <p:spPr/>
        <p:txBody>
          <a:bodyPr/>
          <a:lstStyle/>
          <a:p>
            <a:r>
              <a:rPr lang="en-US"/>
              <a:t>TITLE</a:t>
            </a:r>
          </a:p>
        </p:txBody>
      </p:sp>
      <p:sp>
        <p:nvSpPr>
          <p:cNvPr id="6" name="Slide Number Placeholder 5">
            <a:extLst>
              <a:ext uri="{FF2B5EF4-FFF2-40B4-BE49-F238E27FC236}">
                <a16:creationId xmlns:a16="http://schemas.microsoft.com/office/drawing/2014/main" id="{879C6D8F-8A42-48D6-F037-AA93CB96E8EB}"/>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197910538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88AB9-88C1-54EB-C92F-AC8443223F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956CCF-F358-29A1-904F-85C7436A30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B0405-3C52-427F-AFF2-0D4C47190B7F}"/>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5" name="Footer Placeholder 4">
            <a:extLst>
              <a:ext uri="{FF2B5EF4-FFF2-40B4-BE49-F238E27FC236}">
                <a16:creationId xmlns:a16="http://schemas.microsoft.com/office/drawing/2014/main" id="{2761525A-C7AF-64C9-D560-A52433B198CC}"/>
              </a:ext>
            </a:extLst>
          </p:cNvPr>
          <p:cNvSpPr>
            <a:spLocks noGrp="1"/>
          </p:cNvSpPr>
          <p:nvPr>
            <p:ph type="ftr" sz="quarter" idx="11"/>
          </p:nvPr>
        </p:nvSpPr>
        <p:spPr/>
        <p:txBody>
          <a:bodyPr/>
          <a:lstStyle/>
          <a:p>
            <a:r>
              <a:rPr lang="en-US"/>
              <a:t>TITLE</a:t>
            </a:r>
          </a:p>
        </p:txBody>
      </p:sp>
      <p:sp>
        <p:nvSpPr>
          <p:cNvPr id="6" name="Slide Number Placeholder 5">
            <a:extLst>
              <a:ext uri="{FF2B5EF4-FFF2-40B4-BE49-F238E27FC236}">
                <a16:creationId xmlns:a16="http://schemas.microsoft.com/office/drawing/2014/main" id="{E077D0C4-80D4-16B6-3980-BFAD5B9A5DBC}"/>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37935686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A5A2-C5AB-85CE-519C-2CC25DF99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D97B4-9276-74EB-FEFB-22BD7A57D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7D8AB-4B7B-8D73-9A17-8AD3488329FC}"/>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5" name="Footer Placeholder 4">
            <a:extLst>
              <a:ext uri="{FF2B5EF4-FFF2-40B4-BE49-F238E27FC236}">
                <a16:creationId xmlns:a16="http://schemas.microsoft.com/office/drawing/2014/main" id="{86B5C814-2953-36FC-341C-68BC5866CC9B}"/>
              </a:ext>
            </a:extLst>
          </p:cNvPr>
          <p:cNvSpPr>
            <a:spLocks noGrp="1"/>
          </p:cNvSpPr>
          <p:nvPr>
            <p:ph type="ftr" sz="quarter" idx="11"/>
          </p:nvPr>
        </p:nvSpPr>
        <p:spPr/>
        <p:txBody>
          <a:bodyPr/>
          <a:lstStyle/>
          <a:p>
            <a:r>
              <a:rPr lang="en-US"/>
              <a:t>TITLE</a:t>
            </a:r>
          </a:p>
        </p:txBody>
      </p:sp>
      <p:sp>
        <p:nvSpPr>
          <p:cNvPr id="6" name="Slide Number Placeholder 5">
            <a:extLst>
              <a:ext uri="{FF2B5EF4-FFF2-40B4-BE49-F238E27FC236}">
                <a16:creationId xmlns:a16="http://schemas.microsoft.com/office/drawing/2014/main" id="{F6BFAED2-D88E-1BD0-81CD-7491F495B9F0}"/>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375941414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F7ED-9ACA-8E6E-5B21-C4E88857F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79D04-2515-FC24-3F92-263703E5E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FB271-E175-4FBD-3BD4-6AD47FD15E25}"/>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5" name="Footer Placeholder 4">
            <a:extLst>
              <a:ext uri="{FF2B5EF4-FFF2-40B4-BE49-F238E27FC236}">
                <a16:creationId xmlns:a16="http://schemas.microsoft.com/office/drawing/2014/main" id="{58132192-2A88-236D-8327-D572EBF9A450}"/>
              </a:ext>
            </a:extLst>
          </p:cNvPr>
          <p:cNvSpPr>
            <a:spLocks noGrp="1"/>
          </p:cNvSpPr>
          <p:nvPr>
            <p:ph type="ftr" sz="quarter" idx="11"/>
          </p:nvPr>
        </p:nvSpPr>
        <p:spPr/>
        <p:txBody>
          <a:bodyPr/>
          <a:lstStyle/>
          <a:p>
            <a:r>
              <a:rPr lang="en-US"/>
              <a:t>TITLE</a:t>
            </a:r>
          </a:p>
        </p:txBody>
      </p:sp>
      <p:sp>
        <p:nvSpPr>
          <p:cNvPr id="6" name="Slide Number Placeholder 5">
            <a:extLst>
              <a:ext uri="{FF2B5EF4-FFF2-40B4-BE49-F238E27FC236}">
                <a16:creationId xmlns:a16="http://schemas.microsoft.com/office/drawing/2014/main" id="{ED96C40D-E2CA-88AD-306C-2B1F4680F74D}"/>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311005139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FB6B-33DE-287B-6546-E0FFAF7B8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9A6E2-7AAA-F5A2-48D9-761D389BB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B421C1-6DB7-8944-8404-29056EB6F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51698B-0161-5DC4-AF2F-BC95EEC05D43}"/>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6" name="Footer Placeholder 5">
            <a:extLst>
              <a:ext uri="{FF2B5EF4-FFF2-40B4-BE49-F238E27FC236}">
                <a16:creationId xmlns:a16="http://schemas.microsoft.com/office/drawing/2014/main" id="{D689DE5A-4DE6-6FAF-D7FC-CC1183BEABD4}"/>
              </a:ext>
            </a:extLst>
          </p:cNvPr>
          <p:cNvSpPr>
            <a:spLocks noGrp="1"/>
          </p:cNvSpPr>
          <p:nvPr>
            <p:ph type="ftr" sz="quarter" idx="11"/>
          </p:nvPr>
        </p:nvSpPr>
        <p:spPr/>
        <p:txBody>
          <a:bodyPr/>
          <a:lstStyle/>
          <a:p>
            <a:r>
              <a:rPr lang="en-US"/>
              <a:t>TITLE</a:t>
            </a:r>
          </a:p>
        </p:txBody>
      </p:sp>
      <p:sp>
        <p:nvSpPr>
          <p:cNvPr id="7" name="Slide Number Placeholder 6">
            <a:extLst>
              <a:ext uri="{FF2B5EF4-FFF2-40B4-BE49-F238E27FC236}">
                <a16:creationId xmlns:a16="http://schemas.microsoft.com/office/drawing/2014/main" id="{0FA4A184-3AB3-DCC1-4080-29386697F18B}"/>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34394466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B63F-4D2F-4029-3400-5A1539856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091F3B-B9FA-D130-4513-40CAEFA72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E2C3D-1445-6C50-F80A-BA96D9AB7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F4791-B554-B587-E736-2713BF178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CB646-CA34-CA4D-E678-1E8D8E52E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FC1B4-31AD-53FD-8B32-A23BF5427FA4}"/>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8" name="Footer Placeholder 7">
            <a:extLst>
              <a:ext uri="{FF2B5EF4-FFF2-40B4-BE49-F238E27FC236}">
                <a16:creationId xmlns:a16="http://schemas.microsoft.com/office/drawing/2014/main" id="{4A2EAF9A-9D1B-DA5B-1DF2-05775F5E11C1}"/>
              </a:ext>
            </a:extLst>
          </p:cNvPr>
          <p:cNvSpPr>
            <a:spLocks noGrp="1"/>
          </p:cNvSpPr>
          <p:nvPr>
            <p:ph type="ftr" sz="quarter" idx="11"/>
          </p:nvPr>
        </p:nvSpPr>
        <p:spPr/>
        <p:txBody>
          <a:bodyPr/>
          <a:lstStyle/>
          <a:p>
            <a:r>
              <a:rPr lang="en-US"/>
              <a:t>TITLE</a:t>
            </a:r>
          </a:p>
        </p:txBody>
      </p:sp>
      <p:sp>
        <p:nvSpPr>
          <p:cNvPr id="9" name="Slide Number Placeholder 8">
            <a:extLst>
              <a:ext uri="{FF2B5EF4-FFF2-40B4-BE49-F238E27FC236}">
                <a16:creationId xmlns:a16="http://schemas.microsoft.com/office/drawing/2014/main" id="{C0B2DFFC-3766-746E-5107-5A5E619985C7}"/>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167630560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F62B-571B-54D1-95F6-0CE3E751B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FA106-5AC5-2708-3FC8-25013FFB3052}"/>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4" name="Footer Placeholder 3">
            <a:extLst>
              <a:ext uri="{FF2B5EF4-FFF2-40B4-BE49-F238E27FC236}">
                <a16:creationId xmlns:a16="http://schemas.microsoft.com/office/drawing/2014/main" id="{2020C21A-638E-7355-2FC4-9DC2B70085CE}"/>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218DFCB2-850D-58BD-DB53-57AF7BD6087D}"/>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131070830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41486-9189-61BD-8192-AD8FFFD39D2F}"/>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3" name="Footer Placeholder 2">
            <a:extLst>
              <a:ext uri="{FF2B5EF4-FFF2-40B4-BE49-F238E27FC236}">
                <a16:creationId xmlns:a16="http://schemas.microsoft.com/office/drawing/2014/main" id="{8A406CFE-CA3B-2E25-29D6-1316C117617D}"/>
              </a:ext>
            </a:extLst>
          </p:cNvPr>
          <p:cNvSpPr>
            <a:spLocks noGrp="1"/>
          </p:cNvSpPr>
          <p:nvPr>
            <p:ph type="ftr" sz="quarter" idx="11"/>
          </p:nvPr>
        </p:nvSpPr>
        <p:spPr/>
        <p:txBody>
          <a:bodyPr/>
          <a:lstStyle/>
          <a:p>
            <a:r>
              <a:rPr lang="en-US"/>
              <a:t>TITLE</a:t>
            </a:r>
          </a:p>
        </p:txBody>
      </p:sp>
      <p:sp>
        <p:nvSpPr>
          <p:cNvPr id="4" name="Slide Number Placeholder 3">
            <a:extLst>
              <a:ext uri="{FF2B5EF4-FFF2-40B4-BE49-F238E27FC236}">
                <a16:creationId xmlns:a16="http://schemas.microsoft.com/office/drawing/2014/main" id="{841BB227-F087-AE26-4CF5-151437B4A361}"/>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154645223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54788-6AB2-7EE9-341E-D28F2E9C3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B6B7AE-4EE9-E118-BC76-F26C77ECB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A14410-67AC-AB4E-9E34-112A94835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A49AA-316D-46E5-16A7-4DD91EE58A5E}"/>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6" name="Footer Placeholder 5">
            <a:extLst>
              <a:ext uri="{FF2B5EF4-FFF2-40B4-BE49-F238E27FC236}">
                <a16:creationId xmlns:a16="http://schemas.microsoft.com/office/drawing/2014/main" id="{2D2FCFB9-80C2-9239-688E-A30F9AE2A9EC}"/>
              </a:ext>
            </a:extLst>
          </p:cNvPr>
          <p:cNvSpPr>
            <a:spLocks noGrp="1"/>
          </p:cNvSpPr>
          <p:nvPr>
            <p:ph type="ftr" sz="quarter" idx="11"/>
          </p:nvPr>
        </p:nvSpPr>
        <p:spPr/>
        <p:txBody>
          <a:bodyPr/>
          <a:lstStyle/>
          <a:p>
            <a:r>
              <a:rPr lang="en-US"/>
              <a:t>TITLE</a:t>
            </a:r>
          </a:p>
        </p:txBody>
      </p:sp>
      <p:sp>
        <p:nvSpPr>
          <p:cNvPr id="7" name="Slide Number Placeholder 6">
            <a:extLst>
              <a:ext uri="{FF2B5EF4-FFF2-40B4-BE49-F238E27FC236}">
                <a16:creationId xmlns:a16="http://schemas.microsoft.com/office/drawing/2014/main" id="{22CA0941-826D-BD03-CC21-C3445707FD02}"/>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416803908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FD53-7489-C46B-A274-AF9D90441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18A804-A86F-0DDE-6240-3231364F3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75F9B6-6425-DDAF-FAA1-678BD4755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BF507-4B2A-5E22-7863-E53C5B95A52C}"/>
              </a:ext>
            </a:extLst>
          </p:cNvPr>
          <p:cNvSpPr>
            <a:spLocks noGrp="1"/>
          </p:cNvSpPr>
          <p:nvPr>
            <p:ph type="dt" sz="half" idx="10"/>
          </p:nvPr>
        </p:nvSpPr>
        <p:spPr/>
        <p:txBody>
          <a:bodyPr/>
          <a:lstStyle/>
          <a:p>
            <a:fld id="{C2108136-AE9D-40B5-9C0A-7C93C9D6BEB7}" type="datetimeFigureOut">
              <a:rPr lang="en-US" smtClean="0"/>
              <a:t>3/6/2025</a:t>
            </a:fld>
            <a:endParaRPr lang="en-US"/>
          </a:p>
        </p:txBody>
      </p:sp>
      <p:sp>
        <p:nvSpPr>
          <p:cNvPr id="6" name="Footer Placeholder 5">
            <a:extLst>
              <a:ext uri="{FF2B5EF4-FFF2-40B4-BE49-F238E27FC236}">
                <a16:creationId xmlns:a16="http://schemas.microsoft.com/office/drawing/2014/main" id="{F7545336-5045-9902-AEE8-F5CA4C40288B}"/>
              </a:ext>
            </a:extLst>
          </p:cNvPr>
          <p:cNvSpPr>
            <a:spLocks noGrp="1"/>
          </p:cNvSpPr>
          <p:nvPr>
            <p:ph type="ftr" sz="quarter" idx="11"/>
          </p:nvPr>
        </p:nvSpPr>
        <p:spPr/>
        <p:txBody>
          <a:bodyPr/>
          <a:lstStyle/>
          <a:p>
            <a:r>
              <a:rPr lang="en-US"/>
              <a:t>TITLE</a:t>
            </a:r>
          </a:p>
        </p:txBody>
      </p:sp>
      <p:sp>
        <p:nvSpPr>
          <p:cNvPr id="7" name="Slide Number Placeholder 6">
            <a:extLst>
              <a:ext uri="{FF2B5EF4-FFF2-40B4-BE49-F238E27FC236}">
                <a16:creationId xmlns:a16="http://schemas.microsoft.com/office/drawing/2014/main" id="{5A555A90-5F1C-1B25-10A7-2DA8C3B489AD}"/>
              </a:ext>
            </a:extLst>
          </p:cNvPr>
          <p:cNvSpPr>
            <a:spLocks noGrp="1"/>
          </p:cNvSpPr>
          <p:nvPr>
            <p:ph type="sldNum" sz="quarter" idx="12"/>
          </p:nvPr>
        </p:nvSpPr>
        <p:spPr/>
        <p:txBody>
          <a:bodyPr/>
          <a:lstStyle/>
          <a:p>
            <a:fld id="{CA115D1D-FF02-40D1-A885-DEECEC862A2E}" type="slidenum">
              <a:rPr lang="en-US" smtClean="0"/>
              <a:t>‹#›</a:t>
            </a:fld>
            <a:endParaRPr lang="en-US"/>
          </a:p>
        </p:txBody>
      </p:sp>
    </p:spTree>
    <p:extLst>
      <p:ext uri="{BB962C8B-B14F-4D97-AF65-F5344CB8AC3E}">
        <p14:creationId xmlns:p14="http://schemas.microsoft.com/office/powerpoint/2010/main" val="71788868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E2DC0-1A98-F565-B2F6-B1CF3B0BF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ADEA26-BA48-AB5D-A288-102A1121F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3D406-EDF5-D9FF-096E-E9A910F33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08136-AE9D-40B5-9C0A-7C93C9D6BEB7}" type="datetimeFigureOut">
              <a:rPr lang="en-US" smtClean="0"/>
              <a:t>3/6/2025</a:t>
            </a:fld>
            <a:endParaRPr lang="en-US"/>
          </a:p>
        </p:txBody>
      </p:sp>
      <p:sp>
        <p:nvSpPr>
          <p:cNvPr id="5" name="Footer Placeholder 4">
            <a:extLst>
              <a:ext uri="{FF2B5EF4-FFF2-40B4-BE49-F238E27FC236}">
                <a16:creationId xmlns:a16="http://schemas.microsoft.com/office/drawing/2014/main" id="{A0C883EA-7FD0-5A56-D200-7A5DE29AD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a:t>
            </a:r>
          </a:p>
        </p:txBody>
      </p:sp>
      <p:sp>
        <p:nvSpPr>
          <p:cNvPr id="6" name="Slide Number Placeholder 5">
            <a:extLst>
              <a:ext uri="{FF2B5EF4-FFF2-40B4-BE49-F238E27FC236}">
                <a16:creationId xmlns:a16="http://schemas.microsoft.com/office/drawing/2014/main" id="{AC6053D6-0126-1C92-7407-46EE1640D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15D1D-FF02-40D1-A885-DEECEC862A2E}" type="slidenum">
              <a:rPr lang="en-US" smtClean="0"/>
              <a:t>‹#›</a:t>
            </a:fld>
            <a:endParaRPr lang="en-US"/>
          </a:p>
        </p:txBody>
      </p:sp>
    </p:spTree>
    <p:extLst>
      <p:ext uri="{BB962C8B-B14F-4D97-AF65-F5344CB8AC3E}">
        <p14:creationId xmlns:p14="http://schemas.microsoft.com/office/powerpoint/2010/main" val="96142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osi.a2gov.org/SEUwaitli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a2gov.org/a2se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50A333D-4059-2165-B38C-EC4E69F54F92}"/>
              </a:ext>
            </a:extLst>
          </p:cNvPr>
          <p:cNvSpPr/>
          <p:nvPr/>
        </p:nvSpPr>
        <p:spPr>
          <a:xfrm>
            <a:off x="4495805" y="1796143"/>
            <a:ext cx="8244835" cy="14177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dec Cold Extra Bold"/>
              <a:ea typeface="+mn-ea"/>
              <a:cs typeface="+mn-cs"/>
            </a:endParaRPr>
          </a:p>
        </p:txBody>
      </p:sp>
      <p:sp>
        <p:nvSpPr>
          <p:cNvPr id="2" name="Title 1">
            <a:extLst>
              <a:ext uri="{FF2B5EF4-FFF2-40B4-BE49-F238E27FC236}">
                <a16:creationId xmlns:a16="http://schemas.microsoft.com/office/drawing/2014/main" id="{B1FDC1BE-CA36-2B68-DC6C-18C678754F55}"/>
              </a:ext>
            </a:extLst>
          </p:cNvPr>
          <p:cNvSpPr>
            <a:spLocks noGrp="1"/>
          </p:cNvSpPr>
          <p:nvPr>
            <p:ph type="ctrTitle"/>
          </p:nvPr>
        </p:nvSpPr>
        <p:spPr>
          <a:xfrm>
            <a:off x="4511045" y="1164077"/>
            <a:ext cx="7599891" cy="2095500"/>
          </a:xfrm>
        </p:spPr>
        <p:txBody>
          <a:bodyPr>
            <a:normAutofit/>
          </a:bodyPr>
          <a:lstStyle/>
          <a:p>
            <a:pPr algn="l"/>
            <a:r>
              <a:rPr lang="en-US" sz="4600" dirty="0">
                <a:latin typeface="Codec Cold Extra Bold"/>
              </a:rPr>
              <a:t>Ann Arbor’s Sustainable Energy Utility … Coming Soon</a:t>
            </a:r>
          </a:p>
        </p:txBody>
      </p:sp>
      <p:sp>
        <p:nvSpPr>
          <p:cNvPr id="3" name="Subtitle 2">
            <a:extLst>
              <a:ext uri="{FF2B5EF4-FFF2-40B4-BE49-F238E27FC236}">
                <a16:creationId xmlns:a16="http://schemas.microsoft.com/office/drawing/2014/main" id="{4F7BA7F7-1C00-A0DB-4D79-D95FACC51467}"/>
              </a:ext>
            </a:extLst>
          </p:cNvPr>
          <p:cNvSpPr>
            <a:spLocks noGrp="1"/>
          </p:cNvSpPr>
          <p:nvPr>
            <p:ph type="subTitle" idx="1"/>
          </p:nvPr>
        </p:nvSpPr>
        <p:spPr>
          <a:xfrm>
            <a:off x="4511046" y="3429000"/>
            <a:ext cx="5738812" cy="1655762"/>
          </a:xfrm>
        </p:spPr>
        <p:txBody>
          <a:bodyPr/>
          <a:lstStyle/>
          <a:p>
            <a:r>
              <a:rPr lang="en-US" dirty="0">
                <a:latin typeface="Codec Cold Extra Bold" panose="02000504040000020004" pitchFamily="2" charset="0"/>
              </a:rPr>
              <a:t>100% Clean, Reliable, Resilient, Locally Built and Owned, Optional, and Supplemental Utility</a:t>
            </a:r>
          </a:p>
        </p:txBody>
      </p:sp>
      <p:pic>
        <p:nvPicPr>
          <p:cNvPr id="5" name="Picture 4" descr="A person on a bicycle with a dog&#10;&#10;Description automatically generated">
            <a:extLst>
              <a:ext uri="{FF2B5EF4-FFF2-40B4-BE49-F238E27FC236}">
                <a16:creationId xmlns:a16="http://schemas.microsoft.com/office/drawing/2014/main" id="{E41C19FE-F8B3-5985-E6B3-0B4A30BD34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641" y="4131104"/>
            <a:ext cx="3425196" cy="2065603"/>
          </a:xfrm>
          <a:prstGeom prst="rect">
            <a:avLst/>
          </a:prstGeom>
        </p:spPr>
      </p:pic>
      <p:pic>
        <p:nvPicPr>
          <p:cNvPr id="4" name="Picture 3" descr="A black and white logo with a tree&#10;&#10;Description automatically generated">
            <a:extLst>
              <a:ext uri="{FF2B5EF4-FFF2-40B4-BE49-F238E27FC236}">
                <a16:creationId xmlns:a16="http://schemas.microsoft.com/office/drawing/2014/main" id="{763CBB72-3B49-9CAE-551C-90526D18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27" y="668015"/>
            <a:ext cx="3087624" cy="3087624"/>
          </a:xfrm>
          <a:prstGeom prst="rect">
            <a:avLst/>
          </a:prstGeom>
        </p:spPr>
      </p:pic>
    </p:spTree>
    <p:extLst>
      <p:ext uri="{BB962C8B-B14F-4D97-AF65-F5344CB8AC3E}">
        <p14:creationId xmlns:p14="http://schemas.microsoft.com/office/powerpoint/2010/main" val="313246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AF696-284F-600E-A610-5793A0BAB6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8A04D-1B4A-C1C2-348B-AFB4FA6155F5}"/>
              </a:ext>
            </a:extLst>
          </p:cNvPr>
          <p:cNvSpPr>
            <a:spLocks noGrp="1"/>
          </p:cNvSpPr>
          <p:nvPr>
            <p:ph idx="1"/>
          </p:nvPr>
        </p:nvSpPr>
        <p:spPr>
          <a:xfrm>
            <a:off x="526773" y="1595211"/>
            <a:ext cx="5334200" cy="4508500"/>
          </a:xfrm>
        </p:spPr>
        <p:txBody>
          <a:bodyPr>
            <a:normAutofit fontScale="92500" lnSpcReduction="10000"/>
          </a:bodyPr>
          <a:lstStyle/>
          <a:p>
            <a:r>
              <a:rPr lang="en-US" dirty="0"/>
              <a:t>To succeed, the SEU must be cost-competitive with private solar leases. </a:t>
            </a:r>
          </a:p>
          <a:p>
            <a:r>
              <a:rPr lang="en-US" dirty="0"/>
              <a:t>Storage cannot be paid for by avoided energy costs but provides the customer resilience value (think generator). </a:t>
            </a:r>
          </a:p>
          <a:p>
            <a:r>
              <a:rPr lang="en-US" dirty="0"/>
              <a:t>Financing requirements for the SEU can be debt, grants, or provided by an equity partner.</a:t>
            </a:r>
          </a:p>
          <a:p>
            <a:r>
              <a:rPr lang="en-US" dirty="0"/>
              <a:t>Adoption rates matter!</a:t>
            </a:r>
          </a:p>
          <a:p>
            <a:r>
              <a:rPr lang="en-US" dirty="0"/>
              <a:t>Financing matters! </a:t>
            </a:r>
          </a:p>
        </p:txBody>
      </p:sp>
      <p:sp>
        <p:nvSpPr>
          <p:cNvPr id="7" name="Slide Number Placeholder 6">
            <a:extLst>
              <a:ext uri="{FF2B5EF4-FFF2-40B4-BE49-F238E27FC236}">
                <a16:creationId xmlns:a16="http://schemas.microsoft.com/office/drawing/2014/main" id="{FEB027EF-A164-F67F-CFBE-B2AD4654C0ED}"/>
              </a:ext>
            </a:extLst>
          </p:cNvPr>
          <p:cNvSpPr>
            <a:spLocks noGrp="1"/>
          </p:cNvSpPr>
          <p:nvPr>
            <p:ph type="sldNum" sz="quarter" idx="12"/>
          </p:nvPr>
        </p:nvSpPr>
        <p:spPr/>
        <p:txBody>
          <a:bodyPr/>
          <a:lstStyle/>
          <a:p>
            <a:fld id="{CA115D1D-FF02-40D1-A885-DEECEC862A2E}" type="slidenum">
              <a:rPr lang="en-US" dirty="0" smtClean="0">
                <a:solidFill>
                  <a:schemeClr val="accent2"/>
                </a:solidFill>
              </a:rPr>
              <a:t>10</a:t>
            </a:fld>
            <a:endParaRPr lang="en-US">
              <a:solidFill>
                <a:schemeClr val="accent2"/>
              </a:solidFill>
            </a:endParaRPr>
          </a:p>
        </p:txBody>
      </p:sp>
      <p:sp>
        <p:nvSpPr>
          <p:cNvPr id="11" name="Footer Placeholder 6">
            <a:extLst>
              <a:ext uri="{FF2B5EF4-FFF2-40B4-BE49-F238E27FC236}">
                <a16:creationId xmlns:a16="http://schemas.microsoft.com/office/drawing/2014/main" id="{F295F1F9-59D1-88E2-8E8D-2D9B8AB2B9E3}"/>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6" name="Picture 5" descr="A black and white logo with a tree&#10;&#10;Description automatically generated">
            <a:extLst>
              <a:ext uri="{FF2B5EF4-FFF2-40B4-BE49-F238E27FC236}">
                <a16:creationId xmlns:a16="http://schemas.microsoft.com/office/drawing/2014/main" id="{5509D0F3-1A12-A2BD-46E6-8905C90D5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2" name="Rectangle: Rounded Corners 11">
            <a:extLst>
              <a:ext uri="{FF2B5EF4-FFF2-40B4-BE49-F238E27FC236}">
                <a16:creationId xmlns:a16="http://schemas.microsoft.com/office/drawing/2014/main" id="{29B40818-492E-F1D1-A46D-31652BC52DC1}"/>
              </a:ext>
            </a:extLst>
          </p:cNvPr>
          <p:cNvSpPr/>
          <p:nvPr/>
        </p:nvSpPr>
        <p:spPr>
          <a:xfrm>
            <a:off x="2105566" y="423790"/>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CDCFFFB-62AE-4475-6C79-90E6EADF6B7E}"/>
              </a:ext>
            </a:extLst>
          </p:cNvPr>
          <p:cNvSpPr txBox="1">
            <a:spLocks/>
          </p:cNvSpPr>
          <p:nvPr/>
        </p:nvSpPr>
        <p:spPr>
          <a:xfrm>
            <a:off x="2105567" y="405727"/>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Ongoing Items</a:t>
            </a:r>
          </a:p>
        </p:txBody>
      </p:sp>
      <p:sp>
        <p:nvSpPr>
          <p:cNvPr id="14" name="Rectangle: Rounded Corners 13">
            <a:extLst>
              <a:ext uri="{FF2B5EF4-FFF2-40B4-BE49-F238E27FC236}">
                <a16:creationId xmlns:a16="http://schemas.microsoft.com/office/drawing/2014/main" id="{2982349A-4E50-8423-2827-51A95BC829A5}"/>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124606-F40C-86BF-FBDF-FD896E9E4C8C}"/>
              </a:ext>
            </a:extLst>
          </p:cNvPr>
          <p:cNvSpPr/>
          <p:nvPr/>
        </p:nvSpPr>
        <p:spPr>
          <a:xfrm>
            <a:off x="8919508" y="423790"/>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descr="Renewables Forward launches diversity, equity, and inclusion human  resources playbook - Renewable Energy World">
            <a:extLst>
              <a:ext uri="{FF2B5EF4-FFF2-40B4-BE49-F238E27FC236}">
                <a16:creationId xmlns:a16="http://schemas.microsoft.com/office/drawing/2014/main" id="{BBEDE4DB-3D05-34BF-DA2F-F02A3C95C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982878" y="2263169"/>
            <a:ext cx="5522636" cy="2761318"/>
          </a:xfrm>
          <a:prstGeom prst="rect">
            <a:avLst/>
          </a:prstGeom>
          <a:noFill/>
          <a:ln>
            <a:noFill/>
          </a:ln>
        </p:spPr>
      </p:pic>
    </p:spTree>
    <p:extLst>
      <p:ext uri="{BB962C8B-B14F-4D97-AF65-F5344CB8AC3E}">
        <p14:creationId xmlns:p14="http://schemas.microsoft.com/office/powerpoint/2010/main" val="349579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8282A-8CC5-5328-D1C7-7AFC83ED64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6C227-EB57-4381-437D-DA019121B006}"/>
              </a:ext>
            </a:extLst>
          </p:cNvPr>
          <p:cNvSpPr>
            <a:spLocks noGrp="1"/>
          </p:cNvSpPr>
          <p:nvPr>
            <p:ph idx="1"/>
          </p:nvPr>
        </p:nvSpPr>
        <p:spPr>
          <a:xfrm>
            <a:off x="526773" y="1595211"/>
            <a:ext cx="4613853" cy="4508500"/>
          </a:xfrm>
        </p:spPr>
        <p:txBody>
          <a:bodyPr>
            <a:normAutofit lnSpcReduction="10000"/>
          </a:bodyPr>
          <a:lstStyle/>
          <a:p>
            <a:r>
              <a:rPr lang="en-US" dirty="0"/>
              <a:t>Engagement and expectation management</a:t>
            </a:r>
          </a:p>
          <a:p>
            <a:r>
              <a:rPr lang="en-US" dirty="0"/>
              <a:t>Fundraising and financing</a:t>
            </a:r>
          </a:p>
          <a:p>
            <a:r>
              <a:rPr lang="en-US" dirty="0"/>
              <a:t>Correcting mis or incomplete information </a:t>
            </a:r>
          </a:p>
          <a:p>
            <a:r>
              <a:rPr lang="en-US" dirty="0"/>
              <a:t>Customer recruitment</a:t>
            </a:r>
          </a:p>
          <a:p>
            <a:pPr lvl="1"/>
            <a:r>
              <a:rPr lang="en-US" dirty="0"/>
              <a:t>Interested in joining the waitlist: </a:t>
            </a:r>
            <a:r>
              <a:rPr lang="en-US" b="0" i="0" dirty="0">
                <a:effectLst/>
                <a:highlight>
                  <a:srgbClr val="F4F5FB"/>
                </a:highlight>
                <a:latin typeface="Roboto" panose="02000000000000000000" pitchFamily="2" charset="0"/>
                <a:hlinkClick r:id="rId3"/>
              </a:rPr>
              <a:t>https://osi.a2gov.org/SEUwaitlist</a:t>
            </a:r>
            <a:r>
              <a:rPr lang="en-US" b="0" i="0" dirty="0">
                <a:effectLst/>
                <a:highlight>
                  <a:srgbClr val="F4F5FB"/>
                </a:highlight>
                <a:latin typeface="Roboto" panose="02000000000000000000" pitchFamily="2" charset="0"/>
              </a:rPr>
              <a:t> </a:t>
            </a:r>
            <a:endParaRPr lang="en-US" dirty="0"/>
          </a:p>
          <a:p>
            <a:r>
              <a:rPr lang="en-US" dirty="0"/>
              <a:t>Utility creation</a:t>
            </a:r>
          </a:p>
        </p:txBody>
      </p:sp>
      <p:sp>
        <p:nvSpPr>
          <p:cNvPr id="7" name="Slide Number Placeholder 6">
            <a:extLst>
              <a:ext uri="{FF2B5EF4-FFF2-40B4-BE49-F238E27FC236}">
                <a16:creationId xmlns:a16="http://schemas.microsoft.com/office/drawing/2014/main" id="{33166182-960D-1791-9B4C-FBF9DA96110A}"/>
              </a:ext>
            </a:extLst>
          </p:cNvPr>
          <p:cNvSpPr>
            <a:spLocks noGrp="1"/>
          </p:cNvSpPr>
          <p:nvPr>
            <p:ph type="sldNum" sz="quarter" idx="12"/>
          </p:nvPr>
        </p:nvSpPr>
        <p:spPr/>
        <p:txBody>
          <a:bodyPr/>
          <a:lstStyle/>
          <a:p>
            <a:fld id="{CA115D1D-FF02-40D1-A885-DEECEC862A2E}" type="slidenum">
              <a:rPr lang="en-US" dirty="0" smtClean="0">
                <a:solidFill>
                  <a:schemeClr val="accent2"/>
                </a:solidFill>
              </a:rPr>
              <a:t>11</a:t>
            </a:fld>
            <a:endParaRPr lang="en-US">
              <a:solidFill>
                <a:schemeClr val="accent2"/>
              </a:solidFill>
            </a:endParaRPr>
          </a:p>
        </p:txBody>
      </p:sp>
      <p:sp>
        <p:nvSpPr>
          <p:cNvPr id="11" name="Footer Placeholder 6">
            <a:extLst>
              <a:ext uri="{FF2B5EF4-FFF2-40B4-BE49-F238E27FC236}">
                <a16:creationId xmlns:a16="http://schemas.microsoft.com/office/drawing/2014/main" id="{CA052266-D39D-09AA-4D2D-EBBEDDC4713C}"/>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6" name="Picture 5" descr="A black and white logo with a tree&#10;&#10;Description automatically generated">
            <a:extLst>
              <a:ext uri="{FF2B5EF4-FFF2-40B4-BE49-F238E27FC236}">
                <a16:creationId xmlns:a16="http://schemas.microsoft.com/office/drawing/2014/main" id="{AD0C29C6-87BA-F6E0-2AA3-48672DFD6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2" name="Rectangle: Rounded Corners 11">
            <a:extLst>
              <a:ext uri="{FF2B5EF4-FFF2-40B4-BE49-F238E27FC236}">
                <a16:creationId xmlns:a16="http://schemas.microsoft.com/office/drawing/2014/main" id="{A8393F85-E3AC-1BEE-CC1D-3E1B06695A9D}"/>
              </a:ext>
            </a:extLst>
          </p:cNvPr>
          <p:cNvSpPr/>
          <p:nvPr/>
        </p:nvSpPr>
        <p:spPr>
          <a:xfrm>
            <a:off x="2105566" y="423790"/>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667998B9-6AF6-DFE6-6EC5-A4FF4EE0F53F}"/>
              </a:ext>
            </a:extLst>
          </p:cNvPr>
          <p:cNvSpPr txBox="1">
            <a:spLocks/>
          </p:cNvSpPr>
          <p:nvPr/>
        </p:nvSpPr>
        <p:spPr>
          <a:xfrm>
            <a:off x="2105567" y="405727"/>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Ongoing Items</a:t>
            </a:r>
          </a:p>
        </p:txBody>
      </p:sp>
      <p:sp>
        <p:nvSpPr>
          <p:cNvPr id="14" name="Rectangle: Rounded Corners 13">
            <a:extLst>
              <a:ext uri="{FF2B5EF4-FFF2-40B4-BE49-F238E27FC236}">
                <a16:creationId xmlns:a16="http://schemas.microsoft.com/office/drawing/2014/main" id="{97733848-5670-F293-004B-7E235A650E1C}"/>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4C8E98-E995-3E7B-9DC5-98AC68065F6B}"/>
              </a:ext>
            </a:extLst>
          </p:cNvPr>
          <p:cNvSpPr/>
          <p:nvPr/>
        </p:nvSpPr>
        <p:spPr>
          <a:xfrm>
            <a:off x="8919508" y="423790"/>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039A98-9CB3-CC65-34F1-88A9A6EDA6F0}"/>
              </a:ext>
            </a:extLst>
          </p:cNvPr>
          <p:cNvPicPr>
            <a:picLocks noChangeAspect="1"/>
          </p:cNvPicPr>
          <p:nvPr/>
        </p:nvPicPr>
        <p:blipFill>
          <a:blip r:embed="rId5"/>
          <a:stretch>
            <a:fillRect/>
          </a:stretch>
        </p:blipFill>
        <p:spPr>
          <a:xfrm>
            <a:off x="5264510" y="1665319"/>
            <a:ext cx="6692179" cy="4164227"/>
          </a:xfrm>
          <a:prstGeom prst="rect">
            <a:avLst/>
          </a:prstGeom>
        </p:spPr>
      </p:pic>
    </p:spTree>
    <p:extLst>
      <p:ext uri="{BB962C8B-B14F-4D97-AF65-F5344CB8AC3E}">
        <p14:creationId xmlns:p14="http://schemas.microsoft.com/office/powerpoint/2010/main" val="328822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26A7-8890-75C1-73FD-8C50C98C3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16EA3-310E-E933-3565-3FE84DB0BF74}"/>
              </a:ext>
            </a:extLst>
          </p:cNvPr>
          <p:cNvSpPr>
            <a:spLocks noGrp="1"/>
          </p:cNvSpPr>
          <p:nvPr>
            <p:ph type="title"/>
          </p:nvPr>
        </p:nvSpPr>
        <p:spPr>
          <a:xfrm>
            <a:off x="640772" y="2433726"/>
            <a:ext cx="10910455" cy="1325563"/>
          </a:xfrm>
        </p:spPr>
        <p:txBody>
          <a:bodyPr/>
          <a:lstStyle/>
          <a:p>
            <a:pPr algn="ctr"/>
            <a:r>
              <a:rPr lang="en-US" dirty="0"/>
              <a:t>Next Steps</a:t>
            </a:r>
          </a:p>
        </p:txBody>
      </p:sp>
      <p:sp>
        <p:nvSpPr>
          <p:cNvPr id="8" name="Slide Number Placeholder 7">
            <a:extLst>
              <a:ext uri="{FF2B5EF4-FFF2-40B4-BE49-F238E27FC236}">
                <a16:creationId xmlns:a16="http://schemas.microsoft.com/office/drawing/2014/main" id="{00D9C145-8938-F367-0078-20F9215F1480}"/>
              </a:ext>
            </a:extLst>
          </p:cNvPr>
          <p:cNvSpPr>
            <a:spLocks noGrp="1"/>
          </p:cNvSpPr>
          <p:nvPr>
            <p:ph type="sldNum" sz="quarter" idx="12"/>
          </p:nvPr>
        </p:nvSpPr>
        <p:spPr/>
        <p:txBody>
          <a:bodyPr/>
          <a:lstStyle/>
          <a:p>
            <a:fld id="{CA115D1D-FF02-40D1-A885-DEECEC862A2E}" type="slidenum">
              <a:rPr lang="en-US" dirty="0" smtClean="0">
                <a:solidFill>
                  <a:schemeClr val="accent2"/>
                </a:solidFill>
              </a:rPr>
              <a:t>12</a:t>
            </a:fld>
            <a:endParaRPr lang="en-US">
              <a:solidFill>
                <a:schemeClr val="accent2"/>
              </a:solidFill>
            </a:endParaRPr>
          </a:p>
        </p:txBody>
      </p:sp>
      <p:sp>
        <p:nvSpPr>
          <p:cNvPr id="12" name="Footer Placeholder 6">
            <a:extLst>
              <a:ext uri="{FF2B5EF4-FFF2-40B4-BE49-F238E27FC236}">
                <a16:creationId xmlns:a16="http://schemas.microsoft.com/office/drawing/2014/main" id="{B216F138-9711-7C97-3E47-C17C068B1770}"/>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3" name="Picture 2" descr="A black and white logo with a tree&#10;&#10;Description automatically generated">
            <a:extLst>
              <a:ext uri="{FF2B5EF4-FFF2-40B4-BE49-F238E27FC236}">
                <a16:creationId xmlns:a16="http://schemas.microsoft.com/office/drawing/2014/main" id="{19C9DF04-CEE7-0BAE-DEF5-404A1A293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7" name="Rectangle: Rounded Corners 6">
            <a:extLst>
              <a:ext uri="{FF2B5EF4-FFF2-40B4-BE49-F238E27FC236}">
                <a16:creationId xmlns:a16="http://schemas.microsoft.com/office/drawing/2014/main" id="{5FFB61E8-3DAD-9B7D-10EA-357F8BC26356}"/>
              </a:ext>
            </a:extLst>
          </p:cNvPr>
          <p:cNvSpPr/>
          <p:nvPr/>
        </p:nvSpPr>
        <p:spPr>
          <a:xfrm>
            <a:off x="865488" y="822143"/>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394BE281-779B-F5F0-F64C-2E632620D825}"/>
              </a:ext>
            </a:extLst>
          </p:cNvPr>
          <p:cNvSpPr/>
          <p:nvPr/>
        </p:nvSpPr>
        <p:spPr>
          <a:xfrm>
            <a:off x="7694670" y="823314"/>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283694-9AE9-E829-7BC5-86D693E3EE54}"/>
              </a:ext>
            </a:extLst>
          </p:cNvPr>
          <p:cNvSpPr/>
          <p:nvPr/>
        </p:nvSpPr>
        <p:spPr>
          <a:xfrm>
            <a:off x="7679430" y="822143"/>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E8AC80E-6B7B-0D93-E280-3A6276795C04}"/>
              </a:ext>
            </a:extLst>
          </p:cNvPr>
          <p:cNvSpPr/>
          <p:nvPr/>
        </p:nvSpPr>
        <p:spPr>
          <a:xfrm>
            <a:off x="3801631" y="5032004"/>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1E1EDDA-31F2-2046-B707-2D23BE16DAB0}"/>
              </a:ext>
            </a:extLst>
          </p:cNvPr>
          <p:cNvSpPr/>
          <p:nvPr/>
        </p:nvSpPr>
        <p:spPr>
          <a:xfrm>
            <a:off x="10630813" y="5033175"/>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F95383-236D-03AD-36CF-CAA8014802D9}"/>
              </a:ext>
            </a:extLst>
          </p:cNvPr>
          <p:cNvSpPr/>
          <p:nvPr/>
        </p:nvSpPr>
        <p:spPr>
          <a:xfrm>
            <a:off x="10615573" y="5032004"/>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descr="A person on a bicycle with a dog&#10;&#10;Description automatically generated">
            <a:extLst>
              <a:ext uri="{FF2B5EF4-FFF2-40B4-BE49-F238E27FC236}">
                <a16:creationId xmlns:a16="http://schemas.microsoft.com/office/drawing/2014/main" id="{E7590E8F-5DAA-1558-DD04-D1ED82C4D2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Tree>
    <p:extLst>
      <p:ext uri="{BB962C8B-B14F-4D97-AF65-F5344CB8AC3E}">
        <p14:creationId xmlns:p14="http://schemas.microsoft.com/office/powerpoint/2010/main" val="255604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ED08-CD0F-F4FA-AE9B-F0A9026579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1D64A-B0F8-F662-595A-41A25FEA58F6}"/>
              </a:ext>
            </a:extLst>
          </p:cNvPr>
          <p:cNvSpPr>
            <a:spLocks noGrp="1"/>
          </p:cNvSpPr>
          <p:nvPr>
            <p:ph idx="1"/>
          </p:nvPr>
        </p:nvSpPr>
        <p:spPr>
          <a:xfrm>
            <a:off x="358386" y="1690688"/>
            <a:ext cx="4906342" cy="4351338"/>
          </a:xfrm>
        </p:spPr>
        <p:txBody>
          <a:bodyPr>
            <a:normAutofit/>
          </a:bodyPr>
          <a:lstStyle/>
          <a:p>
            <a:r>
              <a:rPr lang="en-US" dirty="0">
                <a:ea typeface="+mn-lt"/>
                <a:cs typeface="+mn-lt"/>
              </a:rPr>
              <a:t>Ongoing outreach and engagement with the public </a:t>
            </a:r>
            <a:endParaRPr lang="en-US" dirty="0"/>
          </a:p>
          <a:p>
            <a:r>
              <a:rPr lang="en-US" dirty="0">
                <a:ea typeface="+mn-lt"/>
                <a:cs typeface="+mn-lt"/>
              </a:rPr>
              <a:t>Fundraising</a:t>
            </a:r>
          </a:p>
          <a:p>
            <a:r>
              <a:rPr lang="en-US" dirty="0">
                <a:ea typeface="+mn-lt"/>
                <a:cs typeface="+mn-lt"/>
              </a:rPr>
              <a:t>Encouraging folk to join waitlist</a:t>
            </a:r>
          </a:p>
          <a:p>
            <a:r>
              <a:rPr lang="en-US" dirty="0">
                <a:ea typeface="+mn-lt"/>
                <a:cs typeface="+mn-lt"/>
              </a:rPr>
              <a:t>City ordinance adoption</a:t>
            </a:r>
          </a:p>
          <a:p>
            <a:r>
              <a:rPr lang="en-US" dirty="0">
                <a:ea typeface="+mn-lt"/>
                <a:cs typeface="+mn-lt"/>
              </a:rPr>
              <a:t>Hiring of ED! </a:t>
            </a:r>
          </a:p>
          <a:p>
            <a:r>
              <a:rPr lang="en-US" dirty="0">
                <a:ea typeface="+mn-lt"/>
                <a:cs typeface="+mn-lt"/>
              </a:rPr>
              <a:t>SEU Comprehensive Plan</a:t>
            </a:r>
            <a:endParaRPr lang="en-US" dirty="0"/>
          </a:p>
        </p:txBody>
      </p:sp>
      <p:sp>
        <p:nvSpPr>
          <p:cNvPr id="7" name="Slide Number Placeholder 6">
            <a:extLst>
              <a:ext uri="{FF2B5EF4-FFF2-40B4-BE49-F238E27FC236}">
                <a16:creationId xmlns:a16="http://schemas.microsoft.com/office/drawing/2014/main" id="{E1EB2779-05F0-BFF5-FDE1-67AB78E744C1}"/>
              </a:ext>
            </a:extLst>
          </p:cNvPr>
          <p:cNvSpPr>
            <a:spLocks noGrp="1"/>
          </p:cNvSpPr>
          <p:nvPr>
            <p:ph type="sldNum" sz="quarter" idx="12"/>
          </p:nvPr>
        </p:nvSpPr>
        <p:spPr/>
        <p:txBody>
          <a:bodyPr/>
          <a:lstStyle/>
          <a:p>
            <a:fld id="{CA115D1D-FF02-40D1-A885-DEECEC862A2E}" type="slidenum">
              <a:rPr lang="en-US" dirty="0" smtClean="0">
                <a:solidFill>
                  <a:schemeClr val="accent2"/>
                </a:solidFill>
              </a:rPr>
              <a:t>13</a:t>
            </a:fld>
            <a:endParaRPr lang="en-US">
              <a:solidFill>
                <a:schemeClr val="accent2"/>
              </a:solidFill>
            </a:endParaRPr>
          </a:p>
        </p:txBody>
      </p:sp>
      <p:sp>
        <p:nvSpPr>
          <p:cNvPr id="11" name="Footer Placeholder 6">
            <a:extLst>
              <a:ext uri="{FF2B5EF4-FFF2-40B4-BE49-F238E27FC236}">
                <a16:creationId xmlns:a16="http://schemas.microsoft.com/office/drawing/2014/main" id="{9B611F52-6664-41BF-33C9-DD9A6C24FC1B}"/>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6" name="Picture 5" descr="A black and white logo with a tree&#10;&#10;Description automatically generated">
            <a:extLst>
              <a:ext uri="{FF2B5EF4-FFF2-40B4-BE49-F238E27FC236}">
                <a16:creationId xmlns:a16="http://schemas.microsoft.com/office/drawing/2014/main" id="{99945EA8-265B-3CF7-1333-811F5766D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0" name="Rectangle: Rounded Corners 9">
            <a:extLst>
              <a:ext uri="{FF2B5EF4-FFF2-40B4-BE49-F238E27FC236}">
                <a16:creationId xmlns:a16="http://schemas.microsoft.com/office/drawing/2014/main" id="{DB858832-D15A-AA0F-E5EF-B118991750DA}"/>
              </a:ext>
            </a:extLst>
          </p:cNvPr>
          <p:cNvSpPr/>
          <p:nvPr/>
        </p:nvSpPr>
        <p:spPr>
          <a:xfrm>
            <a:off x="2105566" y="423790"/>
            <a:ext cx="7552169" cy="798281"/>
          </a:xfrm>
          <a:prstGeom prst="roundRect">
            <a:avLst/>
          </a:prstGeom>
          <a:solidFill>
            <a:schemeClr val="accent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353AAB8A-3D58-BD1D-5822-3918CAD57FBB}"/>
              </a:ext>
            </a:extLst>
          </p:cNvPr>
          <p:cNvSpPr txBox="1">
            <a:spLocks/>
          </p:cNvSpPr>
          <p:nvPr/>
        </p:nvSpPr>
        <p:spPr>
          <a:xfrm>
            <a:off x="2105567" y="405727"/>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Immediate Next Steps</a:t>
            </a:r>
          </a:p>
        </p:txBody>
      </p:sp>
      <p:sp>
        <p:nvSpPr>
          <p:cNvPr id="13" name="Rectangle: Rounded Corners 12">
            <a:extLst>
              <a:ext uri="{FF2B5EF4-FFF2-40B4-BE49-F238E27FC236}">
                <a16:creationId xmlns:a16="http://schemas.microsoft.com/office/drawing/2014/main" id="{3A4FF1D3-2D12-E8C5-29E9-106C28683171}"/>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ADBD4F-107A-B6F0-C16F-31B60220C53E}"/>
              </a:ext>
            </a:extLst>
          </p:cNvPr>
          <p:cNvSpPr/>
          <p:nvPr/>
        </p:nvSpPr>
        <p:spPr>
          <a:xfrm>
            <a:off x="8919508" y="423790"/>
            <a:ext cx="257532" cy="798281"/>
          </a:xfrm>
          <a:prstGeom prst="rect">
            <a:avLst/>
          </a:prstGeom>
          <a:solidFill>
            <a:srgbClr val="CDE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B92461-95F6-B415-4BFC-53FAAD238415}"/>
              </a:ext>
            </a:extLst>
          </p:cNvPr>
          <p:cNvPicPr>
            <a:picLocks noChangeAspect="1"/>
          </p:cNvPicPr>
          <p:nvPr/>
        </p:nvPicPr>
        <p:blipFill>
          <a:blip r:embed="rId4"/>
          <a:stretch>
            <a:fillRect/>
          </a:stretch>
        </p:blipFill>
        <p:spPr>
          <a:xfrm>
            <a:off x="6562905" y="1852205"/>
            <a:ext cx="4336817" cy="4028303"/>
          </a:xfrm>
          <a:prstGeom prst="rect">
            <a:avLst/>
          </a:prstGeom>
        </p:spPr>
      </p:pic>
      <p:pic>
        <p:nvPicPr>
          <p:cNvPr id="5" name="Picture 4" descr="A person on a bicycle with a dog&#10;&#10;Description automatically generated">
            <a:extLst>
              <a:ext uri="{FF2B5EF4-FFF2-40B4-BE49-F238E27FC236}">
                <a16:creationId xmlns:a16="http://schemas.microsoft.com/office/drawing/2014/main" id="{69BA8CE3-3CF2-5FA0-DA6F-68290AB53D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Tree>
    <p:extLst>
      <p:ext uri="{BB962C8B-B14F-4D97-AF65-F5344CB8AC3E}">
        <p14:creationId xmlns:p14="http://schemas.microsoft.com/office/powerpoint/2010/main" val="179568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F7BA7F7-1C00-A0DB-4D79-D95FACC51467}"/>
              </a:ext>
            </a:extLst>
          </p:cNvPr>
          <p:cNvSpPr>
            <a:spLocks noGrp="1"/>
          </p:cNvSpPr>
          <p:nvPr>
            <p:ph type="subTitle" idx="1"/>
          </p:nvPr>
        </p:nvSpPr>
        <p:spPr>
          <a:xfrm>
            <a:off x="4151649" y="3429000"/>
            <a:ext cx="7552169" cy="1655762"/>
          </a:xfrm>
        </p:spPr>
        <p:txBody>
          <a:bodyPr>
            <a:normAutofit/>
          </a:bodyPr>
          <a:lstStyle/>
          <a:p>
            <a:r>
              <a:rPr lang="en-US" sz="3600" dirty="0">
                <a:solidFill>
                  <a:srgbClr val="0B9A6D"/>
                </a:solidFill>
                <a:latin typeface="Codec Cold Extra Bold" panose="02000504040000020004" pitchFamily="2" charset="0"/>
                <a:hlinkClick r:id="rId2">
                  <a:extLst>
                    <a:ext uri="{A12FA001-AC4F-418D-AE19-62706E023703}">
                      <ahyp:hlinkClr xmlns:ahyp="http://schemas.microsoft.com/office/drawing/2018/hyperlinkcolor" val="tx"/>
                    </a:ext>
                  </a:extLst>
                </a:hlinkClick>
              </a:rPr>
              <a:t>www.a2gov.org/a2seu</a:t>
            </a:r>
            <a:r>
              <a:rPr lang="en-US" sz="3600" dirty="0">
                <a:solidFill>
                  <a:srgbClr val="0B9A6D"/>
                </a:solidFill>
                <a:latin typeface="Codec Cold Extra Bold" panose="02000504040000020004" pitchFamily="2" charset="0"/>
              </a:rPr>
              <a:t> </a:t>
            </a:r>
          </a:p>
        </p:txBody>
      </p:sp>
      <p:sp>
        <p:nvSpPr>
          <p:cNvPr id="7" name="Slide Number Placeholder 6">
            <a:extLst>
              <a:ext uri="{FF2B5EF4-FFF2-40B4-BE49-F238E27FC236}">
                <a16:creationId xmlns:a16="http://schemas.microsoft.com/office/drawing/2014/main" id="{B3799400-028C-C0E6-A5F6-49726B97D8DC}"/>
              </a:ext>
            </a:extLst>
          </p:cNvPr>
          <p:cNvSpPr>
            <a:spLocks noGrp="1"/>
          </p:cNvSpPr>
          <p:nvPr>
            <p:ph type="sldNum" sz="quarter" idx="12"/>
          </p:nvPr>
        </p:nvSpPr>
        <p:spPr/>
        <p:txBody>
          <a:bodyPr/>
          <a:lstStyle/>
          <a:p>
            <a:fld id="{CA115D1D-FF02-40D1-A885-DEECEC862A2E}" type="slidenum">
              <a:rPr lang="en-US" dirty="0" smtClean="0">
                <a:solidFill>
                  <a:schemeClr val="accent2"/>
                </a:solidFill>
              </a:rPr>
              <a:t>14</a:t>
            </a:fld>
            <a:endParaRPr lang="en-US">
              <a:solidFill>
                <a:schemeClr val="accent2"/>
              </a:solidFill>
            </a:endParaRPr>
          </a:p>
        </p:txBody>
      </p:sp>
      <p:sp>
        <p:nvSpPr>
          <p:cNvPr id="9" name="Footer Placeholder 6">
            <a:extLst>
              <a:ext uri="{FF2B5EF4-FFF2-40B4-BE49-F238E27FC236}">
                <a16:creationId xmlns:a16="http://schemas.microsoft.com/office/drawing/2014/main" id="{BA74F201-E9C2-D149-04B2-E999E7B3C1D4}"/>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4" name="Picture 3" descr="A black and white logo with a tree&#10;&#10;Description automatically generated">
            <a:extLst>
              <a:ext uri="{FF2B5EF4-FFF2-40B4-BE49-F238E27FC236}">
                <a16:creationId xmlns:a16="http://schemas.microsoft.com/office/drawing/2014/main" id="{CA243F6D-762A-A082-BE19-F687EFCFD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88" y="666080"/>
            <a:ext cx="2536666" cy="2536666"/>
          </a:xfrm>
          <a:prstGeom prst="rect">
            <a:avLst/>
          </a:prstGeom>
        </p:spPr>
      </p:pic>
      <p:sp>
        <p:nvSpPr>
          <p:cNvPr id="11" name="Rectangle: Rounded Corners 10">
            <a:extLst>
              <a:ext uri="{FF2B5EF4-FFF2-40B4-BE49-F238E27FC236}">
                <a16:creationId xmlns:a16="http://schemas.microsoft.com/office/drawing/2014/main" id="{DF322E92-8630-5E63-DADA-7013B4967563}"/>
              </a:ext>
            </a:extLst>
          </p:cNvPr>
          <p:cNvSpPr/>
          <p:nvPr/>
        </p:nvSpPr>
        <p:spPr>
          <a:xfrm>
            <a:off x="4151649" y="2175475"/>
            <a:ext cx="7552169" cy="79828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A4B87F2-B746-323B-C7AB-7C83294606DB}"/>
              </a:ext>
            </a:extLst>
          </p:cNvPr>
          <p:cNvSpPr txBox="1">
            <a:spLocks/>
          </p:cNvSpPr>
          <p:nvPr/>
        </p:nvSpPr>
        <p:spPr>
          <a:xfrm>
            <a:off x="4151650" y="2157412"/>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STAY UP TO DATE AT</a:t>
            </a:r>
          </a:p>
        </p:txBody>
      </p:sp>
      <p:sp>
        <p:nvSpPr>
          <p:cNvPr id="13" name="Rectangle: Rounded Corners 12">
            <a:extLst>
              <a:ext uri="{FF2B5EF4-FFF2-40B4-BE49-F238E27FC236}">
                <a16:creationId xmlns:a16="http://schemas.microsoft.com/office/drawing/2014/main" id="{A0645C2B-967C-DE4E-4C08-553712C857B0}"/>
              </a:ext>
            </a:extLst>
          </p:cNvPr>
          <p:cNvSpPr/>
          <p:nvPr/>
        </p:nvSpPr>
        <p:spPr>
          <a:xfrm>
            <a:off x="10980831" y="2176646"/>
            <a:ext cx="481389" cy="797109"/>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808D2E-D9AA-A967-9B77-7C728CDDA443}"/>
              </a:ext>
            </a:extLst>
          </p:cNvPr>
          <p:cNvSpPr/>
          <p:nvPr/>
        </p:nvSpPr>
        <p:spPr>
          <a:xfrm>
            <a:off x="10965591" y="2175475"/>
            <a:ext cx="257532" cy="798281"/>
          </a:xfrm>
          <a:prstGeom prst="rect">
            <a:avLst/>
          </a:prstGeom>
          <a:solidFill>
            <a:srgbClr val="CDE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on a bicycle with a dog&#10;&#10;Description automatically generated">
            <a:extLst>
              <a:ext uri="{FF2B5EF4-FFF2-40B4-BE49-F238E27FC236}">
                <a16:creationId xmlns:a16="http://schemas.microsoft.com/office/drawing/2014/main" id="{07E2FA33-D752-2CEB-288C-9ABF62D864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333" y="3429000"/>
            <a:ext cx="3400575" cy="2050755"/>
          </a:xfrm>
          <a:prstGeom prst="rect">
            <a:avLst/>
          </a:prstGeom>
        </p:spPr>
      </p:pic>
    </p:spTree>
    <p:extLst>
      <p:ext uri="{BB962C8B-B14F-4D97-AF65-F5344CB8AC3E}">
        <p14:creationId xmlns:p14="http://schemas.microsoft.com/office/powerpoint/2010/main" val="170404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8F4E5-AE9D-C0DB-BD86-EFC1DC717C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ABAD5-6874-0569-C704-86DD5FEADDCF}"/>
              </a:ext>
            </a:extLst>
          </p:cNvPr>
          <p:cNvSpPr>
            <a:spLocks noGrp="1"/>
          </p:cNvSpPr>
          <p:nvPr>
            <p:ph idx="1"/>
          </p:nvPr>
        </p:nvSpPr>
        <p:spPr>
          <a:xfrm>
            <a:off x="358385" y="1690688"/>
            <a:ext cx="5839215" cy="4351338"/>
          </a:xfrm>
        </p:spPr>
        <p:txBody>
          <a:bodyPr>
            <a:normAutofit fontScale="85000" lnSpcReduction="20000"/>
          </a:bodyPr>
          <a:lstStyle/>
          <a:p>
            <a:r>
              <a:rPr lang="en-US" dirty="0"/>
              <a:t>Enroll in the SEU as a supplemental utility to DTE.</a:t>
            </a:r>
          </a:p>
          <a:p>
            <a:r>
              <a:rPr lang="en-US" dirty="0"/>
              <a:t>SEU places solar on roof, maximizing the generation potential, and sending the excess to SEU-owned storage (and eventually to neighbors).</a:t>
            </a:r>
          </a:p>
          <a:p>
            <a:r>
              <a:rPr lang="en-US" dirty="0"/>
              <a:t>SEU assists in electrification and efficiency improvements. Homeowner has option to finance upgrades with on-bill financing. </a:t>
            </a:r>
          </a:p>
          <a:p>
            <a:r>
              <a:rPr lang="en-US" dirty="0"/>
              <a:t>Can eventually connect to networked geothermal system. </a:t>
            </a:r>
          </a:p>
          <a:p>
            <a:r>
              <a:rPr lang="en-US" dirty="0"/>
              <a:t>Resident receives two bills, one for usage from DTE and one for usage from the SEU. </a:t>
            </a:r>
          </a:p>
        </p:txBody>
      </p:sp>
      <p:sp>
        <p:nvSpPr>
          <p:cNvPr id="7" name="Slide Number Placeholder 6">
            <a:extLst>
              <a:ext uri="{FF2B5EF4-FFF2-40B4-BE49-F238E27FC236}">
                <a16:creationId xmlns:a16="http://schemas.microsoft.com/office/drawing/2014/main" id="{5A3967D6-022C-C31E-0DAE-B51FA61F88ED}"/>
              </a:ext>
            </a:extLst>
          </p:cNvPr>
          <p:cNvSpPr>
            <a:spLocks noGrp="1"/>
          </p:cNvSpPr>
          <p:nvPr>
            <p:ph type="sldNum" sz="quarter" idx="12"/>
          </p:nvPr>
        </p:nvSpPr>
        <p:spPr/>
        <p:txBody>
          <a:bodyPr/>
          <a:lstStyle/>
          <a:p>
            <a:fld id="{CA115D1D-FF02-40D1-A885-DEECEC862A2E}" type="slidenum">
              <a:rPr lang="en-US" dirty="0" smtClean="0">
                <a:solidFill>
                  <a:schemeClr val="accent2"/>
                </a:solidFill>
              </a:rPr>
              <a:t>15</a:t>
            </a:fld>
            <a:endParaRPr lang="en-US">
              <a:solidFill>
                <a:schemeClr val="accent2"/>
              </a:solidFill>
            </a:endParaRPr>
          </a:p>
        </p:txBody>
      </p:sp>
      <p:sp>
        <p:nvSpPr>
          <p:cNvPr id="11" name="Footer Placeholder 6">
            <a:extLst>
              <a:ext uri="{FF2B5EF4-FFF2-40B4-BE49-F238E27FC236}">
                <a16:creationId xmlns:a16="http://schemas.microsoft.com/office/drawing/2014/main" id="{5499C3FA-04FE-FBAF-B2F4-524CF046D02B}"/>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
        <p:nvSpPr>
          <p:cNvPr id="6" name="Text Placeholder 2">
            <a:extLst>
              <a:ext uri="{FF2B5EF4-FFF2-40B4-BE49-F238E27FC236}">
                <a16:creationId xmlns:a16="http://schemas.microsoft.com/office/drawing/2014/main" id="{BDF7EF13-C2C4-F1C9-0D68-188FFC94D9CE}"/>
              </a:ext>
            </a:extLst>
          </p:cNvPr>
          <p:cNvSpPr txBox="1">
            <a:spLocks/>
          </p:cNvSpPr>
          <p:nvPr/>
        </p:nvSpPr>
        <p:spPr>
          <a:xfrm>
            <a:off x="7571643" y="4321586"/>
            <a:ext cx="4167022" cy="12454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800"/>
              </a:spcBef>
              <a:spcAft>
                <a:spcPts val="0"/>
              </a:spcAft>
              <a:buClr>
                <a:srgbClr val="56958E"/>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1pPr>
            <a:lvl2pPr marL="1054083" marR="0" lvl="1" indent="-342900" algn="l" rtl="0">
              <a:lnSpc>
                <a:spcPct val="100000"/>
              </a:lnSpc>
              <a:spcBef>
                <a:spcPts val="1333"/>
              </a:spcBef>
              <a:spcAft>
                <a:spcPts val="0"/>
              </a:spcAft>
              <a:buClr>
                <a:srgbClr val="5D9892"/>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828754" marR="0" lvl="2"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2438339" marR="0" lvl="3"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3047924" marR="0" lvl="4"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3657509" marR="0" lvl="5"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4267093" marR="0" lvl="6"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4876678" marR="0" lvl="7"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5486263" marR="0" lvl="8" indent="-507987" algn="l" rtl="0">
              <a:lnSpc>
                <a:spcPct val="100000"/>
              </a:lnSpc>
              <a:spcBef>
                <a:spcPts val="1333"/>
              </a:spcBef>
              <a:spcAft>
                <a:spcPts val="1333"/>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01600" marR="0" lvl="0" indent="0" algn="ctr" defTabSz="914400" rtl="0" eaLnBrk="1" fontAlgn="auto" latinLnBrk="0" hangingPunct="1">
              <a:lnSpc>
                <a:spcPct val="100000"/>
              </a:lnSpc>
              <a:spcBef>
                <a:spcPts val="800"/>
              </a:spcBef>
              <a:spcAft>
                <a:spcPts val="0"/>
              </a:spcAft>
              <a:buClr>
                <a:srgbClr val="56958E"/>
              </a:buClr>
              <a:buSzPct val="125000"/>
              <a:buFont typeface="Arial" panose="020B0604020202020204" pitchFamily="34" charset="0"/>
              <a:buNone/>
              <a:tabLst/>
              <a:defRPr/>
            </a:pPr>
            <a:r>
              <a:rPr kumimoji="0" lang="en-US" sz="1600" b="0" i="0" u="none" strike="noStrike" kern="0" cap="none" spc="0" normalizeH="0" baseline="0" noProof="0" dirty="0">
                <a:ln>
                  <a:noFill/>
                </a:ln>
                <a:solidFill>
                  <a:srgbClr val="263248"/>
                </a:solidFill>
                <a:effectLst/>
                <a:uLnTx/>
                <a:uFillTx/>
                <a:latin typeface="+mn-lt"/>
                <a:sym typeface="Roboto Condensed Light"/>
              </a:rPr>
              <a:t>Scenario 1: SEU Owned Solar</a:t>
            </a:r>
          </a:p>
        </p:txBody>
      </p:sp>
      <p:pic>
        <p:nvPicPr>
          <p:cNvPr id="9" name="Picture 8">
            <a:extLst>
              <a:ext uri="{FF2B5EF4-FFF2-40B4-BE49-F238E27FC236}">
                <a16:creationId xmlns:a16="http://schemas.microsoft.com/office/drawing/2014/main" id="{774686DA-2C3A-198D-76BE-65E535E2D178}"/>
              </a:ext>
            </a:extLst>
          </p:cNvPr>
          <p:cNvPicPr>
            <a:picLocks noChangeAspect="1"/>
          </p:cNvPicPr>
          <p:nvPr/>
        </p:nvPicPr>
        <p:blipFill rotWithShape="1">
          <a:blip r:embed="rId3"/>
          <a:srcRect l="3950" r="58188"/>
          <a:stretch/>
        </p:blipFill>
        <p:spPr>
          <a:xfrm>
            <a:off x="7347473" y="1574213"/>
            <a:ext cx="4540423" cy="2747373"/>
          </a:xfrm>
          <a:prstGeom prst="ellipse">
            <a:avLst/>
          </a:prstGeom>
          <a:ln w="63500" cap="rnd">
            <a:solidFill>
              <a:srgbClr val="CDE7EF"/>
            </a:solidFill>
          </a:ln>
          <a:effectLst>
            <a:outerShdw blurRad="381000" dist="292100" dir="5400000" sx="-80000" sy="-18000" rotWithShape="0">
              <a:srgbClr val="000000">
                <a:alpha val="22000"/>
              </a:srgbClr>
            </a:outerShdw>
          </a:effectLst>
        </p:spPr>
      </p:pic>
      <p:pic>
        <p:nvPicPr>
          <p:cNvPr id="8" name="Picture 7" descr="A black and white logo with a tree&#10;&#10;Description automatically generated">
            <a:extLst>
              <a:ext uri="{FF2B5EF4-FFF2-40B4-BE49-F238E27FC236}">
                <a16:creationId xmlns:a16="http://schemas.microsoft.com/office/drawing/2014/main" id="{7362E800-173A-BDFF-97B9-DAA8AFC16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3" name="Rectangle: Rounded Corners 12">
            <a:extLst>
              <a:ext uri="{FF2B5EF4-FFF2-40B4-BE49-F238E27FC236}">
                <a16:creationId xmlns:a16="http://schemas.microsoft.com/office/drawing/2014/main" id="{3756D01E-4A34-B3AE-01B8-43B03B1F6DAF}"/>
              </a:ext>
            </a:extLst>
          </p:cNvPr>
          <p:cNvSpPr/>
          <p:nvPr/>
        </p:nvSpPr>
        <p:spPr>
          <a:xfrm>
            <a:off x="2105566" y="423790"/>
            <a:ext cx="7552169" cy="798281"/>
          </a:xfrm>
          <a:prstGeom prst="roundRect">
            <a:avLst/>
          </a:prstGeom>
          <a:solidFill>
            <a:srgbClr val="0B9A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1237CB4-BDC7-BD25-1732-3729CFB48168}"/>
              </a:ext>
            </a:extLst>
          </p:cNvPr>
          <p:cNvSpPr txBox="1">
            <a:spLocks/>
          </p:cNvSpPr>
          <p:nvPr/>
        </p:nvSpPr>
        <p:spPr>
          <a:xfrm>
            <a:off x="2105567" y="405727"/>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Examples: SEU-Owned Solar</a:t>
            </a:r>
          </a:p>
        </p:txBody>
      </p:sp>
      <p:sp>
        <p:nvSpPr>
          <p:cNvPr id="15" name="Rectangle: Rounded Corners 14">
            <a:extLst>
              <a:ext uri="{FF2B5EF4-FFF2-40B4-BE49-F238E27FC236}">
                <a16:creationId xmlns:a16="http://schemas.microsoft.com/office/drawing/2014/main" id="{D16CB26C-21E9-A1B9-52FC-915FAB07F27B}"/>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AAA247-F310-856B-FA94-B28F4C91F833}"/>
              </a:ext>
            </a:extLst>
          </p:cNvPr>
          <p:cNvSpPr/>
          <p:nvPr/>
        </p:nvSpPr>
        <p:spPr>
          <a:xfrm>
            <a:off x="8919508" y="423790"/>
            <a:ext cx="257532" cy="798281"/>
          </a:xfrm>
          <a:prstGeom prst="rect">
            <a:avLst/>
          </a:prstGeom>
          <a:solidFill>
            <a:srgbClr val="CDE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0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0A831-D653-E964-8D3F-AD61EDA016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70136-CD8A-4992-0D6F-4DBBB7AB334D}"/>
              </a:ext>
            </a:extLst>
          </p:cNvPr>
          <p:cNvSpPr>
            <a:spLocks noGrp="1"/>
          </p:cNvSpPr>
          <p:nvPr>
            <p:ph idx="1"/>
          </p:nvPr>
        </p:nvSpPr>
        <p:spPr>
          <a:xfrm>
            <a:off x="358385" y="1690688"/>
            <a:ext cx="5839215" cy="4351338"/>
          </a:xfrm>
        </p:spPr>
        <p:txBody>
          <a:bodyPr>
            <a:normAutofit fontScale="85000" lnSpcReduction="10000"/>
          </a:bodyPr>
          <a:lstStyle/>
          <a:p>
            <a:r>
              <a:rPr lang="en-US" dirty="0"/>
              <a:t>SEU assists in electrification and efficiency improvements. Resident has option to finance upgrades with on-bill financing. </a:t>
            </a:r>
          </a:p>
          <a:p>
            <a:r>
              <a:rPr lang="en-US" dirty="0"/>
              <a:t>Once micro grids become available, resident receives power from excess energy generated by neighbors or the SEU’s battery system.</a:t>
            </a:r>
          </a:p>
          <a:p>
            <a:r>
              <a:rPr lang="en-US" dirty="0"/>
              <a:t>Once available, resident can sign up for networked geothermal to heat and cool their home/business. </a:t>
            </a:r>
          </a:p>
          <a:p>
            <a:r>
              <a:rPr lang="en-US" dirty="0"/>
              <a:t>Resident receives two bills – for SEU financed improvements and/or SEU drawn solar and one from DTE. </a:t>
            </a:r>
          </a:p>
        </p:txBody>
      </p:sp>
      <p:sp>
        <p:nvSpPr>
          <p:cNvPr id="7" name="Slide Number Placeholder 6">
            <a:extLst>
              <a:ext uri="{FF2B5EF4-FFF2-40B4-BE49-F238E27FC236}">
                <a16:creationId xmlns:a16="http://schemas.microsoft.com/office/drawing/2014/main" id="{1B1D8F06-6634-31B0-C0CE-28642C811933}"/>
              </a:ext>
            </a:extLst>
          </p:cNvPr>
          <p:cNvSpPr>
            <a:spLocks noGrp="1"/>
          </p:cNvSpPr>
          <p:nvPr>
            <p:ph type="sldNum" sz="quarter" idx="12"/>
          </p:nvPr>
        </p:nvSpPr>
        <p:spPr/>
        <p:txBody>
          <a:bodyPr/>
          <a:lstStyle/>
          <a:p>
            <a:fld id="{CA115D1D-FF02-40D1-A885-DEECEC862A2E}" type="slidenum">
              <a:rPr lang="en-US" dirty="0" smtClean="0">
                <a:solidFill>
                  <a:schemeClr val="accent2"/>
                </a:solidFill>
              </a:rPr>
              <a:t>16</a:t>
            </a:fld>
            <a:endParaRPr lang="en-US">
              <a:solidFill>
                <a:schemeClr val="accent2"/>
              </a:solidFill>
            </a:endParaRPr>
          </a:p>
        </p:txBody>
      </p:sp>
      <p:sp>
        <p:nvSpPr>
          <p:cNvPr id="11" name="Footer Placeholder 6">
            <a:extLst>
              <a:ext uri="{FF2B5EF4-FFF2-40B4-BE49-F238E27FC236}">
                <a16:creationId xmlns:a16="http://schemas.microsoft.com/office/drawing/2014/main" id="{69CCBE4A-2C6A-B45D-4B8D-6A7F6ED76724}"/>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
        <p:nvSpPr>
          <p:cNvPr id="8" name="Text Placeholder 2">
            <a:extLst>
              <a:ext uri="{FF2B5EF4-FFF2-40B4-BE49-F238E27FC236}">
                <a16:creationId xmlns:a16="http://schemas.microsoft.com/office/drawing/2014/main" id="{FA88397C-9D4D-974C-2D96-DADB441F2C98}"/>
              </a:ext>
            </a:extLst>
          </p:cNvPr>
          <p:cNvSpPr txBox="1">
            <a:spLocks/>
          </p:cNvSpPr>
          <p:nvPr/>
        </p:nvSpPr>
        <p:spPr>
          <a:xfrm>
            <a:off x="7617802" y="4067969"/>
            <a:ext cx="4167022" cy="12454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800"/>
              </a:spcBef>
              <a:spcAft>
                <a:spcPts val="0"/>
              </a:spcAft>
              <a:buClr>
                <a:srgbClr val="56958E"/>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1pPr>
            <a:lvl2pPr marL="1054083" marR="0" lvl="1" indent="-342900" algn="l" rtl="0">
              <a:lnSpc>
                <a:spcPct val="100000"/>
              </a:lnSpc>
              <a:spcBef>
                <a:spcPts val="1333"/>
              </a:spcBef>
              <a:spcAft>
                <a:spcPts val="0"/>
              </a:spcAft>
              <a:buClr>
                <a:srgbClr val="5D9892"/>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828754" marR="0" lvl="2"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2438339" marR="0" lvl="3"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3047924" marR="0" lvl="4"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3657509" marR="0" lvl="5"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4267093" marR="0" lvl="6"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4876678" marR="0" lvl="7"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5486263" marR="0" lvl="8" indent="-507987" algn="l" rtl="0">
              <a:lnSpc>
                <a:spcPct val="100000"/>
              </a:lnSpc>
              <a:spcBef>
                <a:spcPts val="1333"/>
              </a:spcBef>
              <a:spcAft>
                <a:spcPts val="1333"/>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01600" marR="0" lvl="0" indent="0" algn="ctr" defTabSz="914400" rtl="0" eaLnBrk="1" fontAlgn="auto" latinLnBrk="0" hangingPunct="1">
              <a:lnSpc>
                <a:spcPct val="100000"/>
              </a:lnSpc>
              <a:spcBef>
                <a:spcPts val="800"/>
              </a:spcBef>
              <a:spcAft>
                <a:spcPts val="0"/>
              </a:spcAft>
              <a:buClr>
                <a:srgbClr val="56958E"/>
              </a:buClr>
              <a:buSzPct val="125000"/>
              <a:buFont typeface="Arial" panose="020B0604020202020204" pitchFamily="34" charset="0"/>
              <a:buNone/>
              <a:tabLst/>
              <a:defRPr/>
            </a:pPr>
            <a:r>
              <a:rPr kumimoji="0" lang="en-US" sz="1600" b="0" i="0" u="none" strike="noStrike" kern="0" cap="none" spc="0" normalizeH="0" baseline="0" noProof="0" dirty="0">
                <a:ln>
                  <a:noFill/>
                </a:ln>
                <a:solidFill>
                  <a:srgbClr val="263248"/>
                </a:solidFill>
                <a:effectLst/>
                <a:uLnTx/>
                <a:uFillTx/>
                <a:latin typeface="+mn-lt"/>
                <a:sym typeface="Roboto Condensed Light"/>
              </a:rPr>
              <a:t>Scenario 2: Homeowner/Business</a:t>
            </a:r>
            <a:br>
              <a:rPr kumimoji="0" lang="en-US" sz="1600" b="0" i="0" u="none" strike="noStrike" kern="0" cap="none" spc="0" normalizeH="0" baseline="0" noProof="0" dirty="0">
                <a:ln>
                  <a:noFill/>
                </a:ln>
                <a:solidFill>
                  <a:srgbClr val="263248"/>
                </a:solidFill>
                <a:effectLst/>
                <a:uLnTx/>
                <a:uFillTx/>
                <a:latin typeface="+mn-lt"/>
                <a:sym typeface="Roboto Condensed Light"/>
              </a:rPr>
            </a:br>
            <a:r>
              <a:rPr kumimoji="0" lang="en-US" sz="1600" b="0" i="0" u="none" strike="noStrike" kern="0" cap="none" spc="0" normalizeH="0" baseline="0" noProof="0" dirty="0">
                <a:ln>
                  <a:noFill/>
                </a:ln>
                <a:solidFill>
                  <a:srgbClr val="263248"/>
                </a:solidFill>
                <a:effectLst/>
                <a:uLnTx/>
                <a:uFillTx/>
                <a:latin typeface="+mn-lt"/>
                <a:sym typeface="Roboto Condensed Light"/>
              </a:rPr>
              <a:t>with poor solar potential</a:t>
            </a:r>
          </a:p>
        </p:txBody>
      </p:sp>
      <p:pic>
        <p:nvPicPr>
          <p:cNvPr id="10" name="Picture 2">
            <a:extLst>
              <a:ext uri="{FF2B5EF4-FFF2-40B4-BE49-F238E27FC236}">
                <a16:creationId xmlns:a16="http://schemas.microsoft.com/office/drawing/2014/main" id="{B65A2483-F47D-3BEC-0C00-3DC87565D1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75"/>
          <a:stretch/>
        </p:blipFill>
        <p:spPr bwMode="auto">
          <a:xfrm>
            <a:off x="7162607" y="2334410"/>
            <a:ext cx="4622217" cy="1943380"/>
          </a:xfrm>
          <a:prstGeom prst="rect">
            <a:avLst/>
          </a:prstGeom>
          <a:ln w="12700" cap="sq" cmpd="thickThin">
            <a:solidFill>
              <a:srgbClr val="CDE7EF"/>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descr="A black and white logo with a tree&#10;&#10;Description automatically generated">
            <a:extLst>
              <a:ext uri="{FF2B5EF4-FFF2-40B4-BE49-F238E27FC236}">
                <a16:creationId xmlns:a16="http://schemas.microsoft.com/office/drawing/2014/main" id="{630783BE-B44F-70D2-288D-A1B39EC15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9" name="Rectangle: Rounded Corners 8">
            <a:extLst>
              <a:ext uri="{FF2B5EF4-FFF2-40B4-BE49-F238E27FC236}">
                <a16:creationId xmlns:a16="http://schemas.microsoft.com/office/drawing/2014/main" id="{39417E6C-1041-D018-A03F-4C8156A6B0F9}"/>
              </a:ext>
            </a:extLst>
          </p:cNvPr>
          <p:cNvSpPr/>
          <p:nvPr/>
        </p:nvSpPr>
        <p:spPr>
          <a:xfrm>
            <a:off x="2105566" y="423790"/>
            <a:ext cx="7552169" cy="798281"/>
          </a:xfrm>
          <a:prstGeom prst="roundRect">
            <a:avLst/>
          </a:prstGeom>
          <a:solidFill>
            <a:srgbClr val="0B9A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8B3EB73-36B8-4A3E-3AB0-8CEAE14DA6F1}"/>
              </a:ext>
            </a:extLst>
          </p:cNvPr>
          <p:cNvSpPr txBox="1">
            <a:spLocks/>
          </p:cNvSpPr>
          <p:nvPr/>
        </p:nvSpPr>
        <p:spPr>
          <a:xfrm>
            <a:off x="2105567" y="405727"/>
            <a:ext cx="6813942" cy="87659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Example: SEU W/O On-site Solar</a:t>
            </a:r>
          </a:p>
        </p:txBody>
      </p:sp>
      <p:sp>
        <p:nvSpPr>
          <p:cNvPr id="13" name="Rectangle: Rounded Corners 12">
            <a:extLst>
              <a:ext uri="{FF2B5EF4-FFF2-40B4-BE49-F238E27FC236}">
                <a16:creationId xmlns:a16="http://schemas.microsoft.com/office/drawing/2014/main" id="{3BE6E163-464F-D943-EECE-E0D3FB8BDF06}"/>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037B0F-2277-8B01-7102-DCFE635F1263}"/>
              </a:ext>
            </a:extLst>
          </p:cNvPr>
          <p:cNvSpPr/>
          <p:nvPr/>
        </p:nvSpPr>
        <p:spPr>
          <a:xfrm>
            <a:off x="8919508" y="423790"/>
            <a:ext cx="257532" cy="798281"/>
          </a:xfrm>
          <a:prstGeom prst="rect">
            <a:avLst/>
          </a:prstGeom>
          <a:solidFill>
            <a:srgbClr val="CDE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75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0134-EDEF-776B-9184-2E2B4FB633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94F341-FC03-6A26-28C8-D4C472153B61}"/>
              </a:ext>
            </a:extLst>
          </p:cNvPr>
          <p:cNvSpPr>
            <a:spLocks noGrp="1"/>
          </p:cNvSpPr>
          <p:nvPr>
            <p:ph idx="1"/>
          </p:nvPr>
        </p:nvSpPr>
        <p:spPr>
          <a:xfrm>
            <a:off x="358385" y="1690688"/>
            <a:ext cx="5839215" cy="4351338"/>
          </a:xfrm>
        </p:spPr>
        <p:txBody>
          <a:bodyPr>
            <a:normAutofit fontScale="85000" lnSpcReduction="20000"/>
          </a:bodyPr>
          <a:lstStyle/>
          <a:p>
            <a:r>
              <a:rPr lang="en-US" dirty="0"/>
              <a:t>Resident enrolls in the SEU.</a:t>
            </a:r>
          </a:p>
          <a:p>
            <a:r>
              <a:rPr lang="en-US" dirty="0"/>
              <a:t>SEU assists in electrification and efficiency improvements. Resident has option to finance upgrades with on-bill financing. </a:t>
            </a:r>
          </a:p>
          <a:p>
            <a:r>
              <a:rPr lang="en-US" dirty="0"/>
              <a:t>Resident uses power from their solar system – any excess is sold to the SEU and distributed through the micro and/or nano grid to neighbors (</a:t>
            </a:r>
            <a:r>
              <a:rPr lang="en-US" i="1" dirty="0"/>
              <a:t>once available</a:t>
            </a:r>
            <a:r>
              <a:rPr lang="en-US" dirty="0"/>
              <a:t>) OR put onto the SEU battery system OR sold to DTE. </a:t>
            </a:r>
          </a:p>
          <a:p>
            <a:r>
              <a:rPr lang="en-US" dirty="0"/>
              <a:t>Can eventually connect to networked geothermal system. </a:t>
            </a:r>
          </a:p>
          <a:p>
            <a:r>
              <a:rPr lang="en-US" dirty="0"/>
              <a:t>Owner receives two bills, one from DTE and one from the SEU. </a:t>
            </a:r>
          </a:p>
        </p:txBody>
      </p:sp>
      <p:sp>
        <p:nvSpPr>
          <p:cNvPr id="7" name="Slide Number Placeholder 6">
            <a:extLst>
              <a:ext uri="{FF2B5EF4-FFF2-40B4-BE49-F238E27FC236}">
                <a16:creationId xmlns:a16="http://schemas.microsoft.com/office/drawing/2014/main" id="{B221EB54-3C27-92E1-3AE5-EC7ABD953DA9}"/>
              </a:ext>
            </a:extLst>
          </p:cNvPr>
          <p:cNvSpPr>
            <a:spLocks noGrp="1"/>
          </p:cNvSpPr>
          <p:nvPr>
            <p:ph type="sldNum" sz="quarter" idx="12"/>
          </p:nvPr>
        </p:nvSpPr>
        <p:spPr/>
        <p:txBody>
          <a:bodyPr/>
          <a:lstStyle/>
          <a:p>
            <a:fld id="{CA115D1D-FF02-40D1-A885-DEECEC862A2E}" type="slidenum">
              <a:rPr lang="en-US" dirty="0" smtClean="0">
                <a:solidFill>
                  <a:schemeClr val="accent2"/>
                </a:solidFill>
              </a:rPr>
              <a:t>17</a:t>
            </a:fld>
            <a:endParaRPr lang="en-US">
              <a:solidFill>
                <a:schemeClr val="accent2"/>
              </a:solidFill>
            </a:endParaRPr>
          </a:p>
        </p:txBody>
      </p:sp>
      <p:sp>
        <p:nvSpPr>
          <p:cNvPr id="11" name="Footer Placeholder 6">
            <a:extLst>
              <a:ext uri="{FF2B5EF4-FFF2-40B4-BE49-F238E27FC236}">
                <a16:creationId xmlns:a16="http://schemas.microsoft.com/office/drawing/2014/main" id="{8FEC728C-6225-3113-434D-B6314F93E473}"/>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
        <p:nvSpPr>
          <p:cNvPr id="6" name="Text Placeholder 2">
            <a:extLst>
              <a:ext uri="{FF2B5EF4-FFF2-40B4-BE49-F238E27FC236}">
                <a16:creationId xmlns:a16="http://schemas.microsoft.com/office/drawing/2014/main" id="{9CD59581-4BF3-0458-17A5-AFDC301AF86E}"/>
              </a:ext>
            </a:extLst>
          </p:cNvPr>
          <p:cNvSpPr txBox="1">
            <a:spLocks/>
          </p:cNvSpPr>
          <p:nvPr/>
        </p:nvSpPr>
        <p:spPr>
          <a:xfrm>
            <a:off x="7188133" y="4211902"/>
            <a:ext cx="4027171" cy="12454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800"/>
              </a:spcBef>
              <a:spcAft>
                <a:spcPts val="0"/>
              </a:spcAft>
              <a:buClr>
                <a:srgbClr val="56958E"/>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1pPr>
            <a:lvl2pPr marL="1054083" marR="0" lvl="1" indent="-342900" algn="l" rtl="0">
              <a:lnSpc>
                <a:spcPct val="100000"/>
              </a:lnSpc>
              <a:spcBef>
                <a:spcPts val="1333"/>
              </a:spcBef>
              <a:spcAft>
                <a:spcPts val="0"/>
              </a:spcAft>
              <a:buClr>
                <a:srgbClr val="5D9892"/>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828754" marR="0" lvl="2"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2438339" marR="0" lvl="3"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3047924" marR="0" lvl="4"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3657509" marR="0" lvl="5"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4267093" marR="0" lvl="6"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4876678" marR="0" lvl="7"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5486263" marR="0" lvl="8" indent="-507987" algn="l" rtl="0">
              <a:lnSpc>
                <a:spcPct val="100000"/>
              </a:lnSpc>
              <a:spcBef>
                <a:spcPts val="1333"/>
              </a:spcBef>
              <a:spcAft>
                <a:spcPts val="1333"/>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01600" marR="0" lvl="0" indent="0" algn="ctr" defTabSz="914400" rtl="0" eaLnBrk="1" fontAlgn="auto" latinLnBrk="0" hangingPunct="1">
              <a:lnSpc>
                <a:spcPct val="100000"/>
              </a:lnSpc>
              <a:spcBef>
                <a:spcPts val="800"/>
              </a:spcBef>
              <a:spcAft>
                <a:spcPts val="0"/>
              </a:spcAft>
              <a:buClr>
                <a:srgbClr val="56958E"/>
              </a:buClr>
              <a:buSzPct val="125000"/>
              <a:buFont typeface="Arial" panose="020B0604020202020204" pitchFamily="34" charset="0"/>
              <a:buNone/>
              <a:tabLst/>
              <a:defRPr/>
            </a:pPr>
            <a:r>
              <a:rPr kumimoji="0" lang="en-US" sz="1600" b="0" i="0" u="none" strike="noStrike" kern="0" cap="none" spc="0" normalizeH="0" baseline="0" noProof="0" dirty="0">
                <a:ln>
                  <a:noFill/>
                </a:ln>
                <a:solidFill>
                  <a:srgbClr val="263248"/>
                </a:solidFill>
                <a:effectLst/>
                <a:uLnTx/>
                <a:uFillTx/>
                <a:latin typeface="+mn-lt"/>
                <a:sym typeface="Roboto Condensed Light"/>
              </a:rPr>
              <a:t>Scenario 3: Homeowner/Business</a:t>
            </a:r>
            <a:br>
              <a:rPr kumimoji="0" lang="en-US" sz="1600" b="0" i="0" u="none" strike="noStrike" kern="0" cap="none" spc="0" normalizeH="0" baseline="0" noProof="0" dirty="0">
                <a:ln>
                  <a:noFill/>
                </a:ln>
                <a:solidFill>
                  <a:srgbClr val="263248"/>
                </a:solidFill>
                <a:effectLst/>
                <a:uLnTx/>
                <a:uFillTx/>
                <a:latin typeface="+mn-lt"/>
                <a:sym typeface="Roboto Condensed Light"/>
              </a:rPr>
            </a:br>
            <a:r>
              <a:rPr kumimoji="0" lang="en-US" sz="1600" b="0" i="0" u="none" strike="noStrike" kern="0" cap="none" spc="0" normalizeH="0" baseline="0" noProof="0" dirty="0">
                <a:ln>
                  <a:noFill/>
                </a:ln>
                <a:solidFill>
                  <a:srgbClr val="263248"/>
                </a:solidFill>
                <a:effectLst/>
                <a:uLnTx/>
                <a:uFillTx/>
                <a:latin typeface="+mn-lt"/>
                <a:sym typeface="Roboto Condensed Light"/>
              </a:rPr>
              <a:t>who owns their own solar</a:t>
            </a:r>
          </a:p>
        </p:txBody>
      </p:sp>
      <p:pic>
        <p:nvPicPr>
          <p:cNvPr id="9" name="Picture 2">
            <a:extLst>
              <a:ext uri="{FF2B5EF4-FFF2-40B4-BE49-F238E27FC236}">
                <a16:creationId xmlns:a16="http://schemas.microsoft.com/office/drawing/2014/main" id="{07AFB851-83F0-FDF9-982B-8EABFE6D8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43"/>
          <a:stretch/>
        </p:blipFill>
        <p:spPr bwMode="auto">
          <a:xfrm>
            <a:off x="7057872" y="2325175"/>
            <a:ext cx="4462587" cy="2011821"/>
          </a:xfrm>
          <a:prstGeom prst="rect">
            <a:avLst/>
          </a:prstGeom>
          <a:ln w="12700" cap="sq">
            <a:solidFill>
              <a:srgbClr val="CDE7EF"/>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7" descr="A black and white logo with a tree&#10;&#10;Description automatically generated">
            <a:extLst>
              <a:ext uri="{FF2B5EF4-FFF2-40B4-BE49-F238E27FC236}">
                <a16:creationId xmlns:a16="http://schemas.microsoft.com/office/drawing/2014/main" id="{A55E080B-4080-3533-A5A0-800558BAA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3" name="Rectangle: Rounded Corners 12">
            <a:extLst>
              <a:ext uri="{FF2B5EF4-FFF2-40B4-BE49-F238E27FC236}">
                <a16:creationId xmlns:a16="http://schemas.microsoft.com/office/drawing/2014/main" id="{85EC4959-EDC2-A9F2-B48B-66DF6B5BA418}"/>
              </a:ext>
            </a:extLst>
          </p:cNvPr>
          <p:cNvSpPr/>
          <p:nvPr/>
        </p:nvSpPr>
        <p:spPr>
          <a:xfrm>
            <a:off x="2105566" y="423790"/>
            <a:ext cx="7552169" cy="798281"/>
          </a:xfrm>
          <a:prstGeom prst="roundRect">
            <a:avLst/>
          </a:prstGeom>
          <a:solidFill>
            <a:srgbClr val="0B9A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CED62D3-7DC1-51CA-6144-2B6E19E3695C}"/>
              </a:ext>
            </a:extLst>
          </p:cNvPr>
          <p:cNvSpPr txBox="1">
            <a:spLocks/>
          </p:cNvSpPr>
          <p:nvPr/>
        </p:nvSpPr>
        <p:spPr>
          <a:xfrm>
            <a:off x="2105567" y="405727"/>
            <a:ext cx="6813942" cy="87659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Example: Customer-owned solar</a:t>
            </a:r>
          </a:p>
        </p:txBody>
      </p:sp>
      <p:sp>
        <p:nvSpPr>
          <p:cNvPr id="15" name="Rectangle: Rounded Corners 14">
            <a:extLst>
              <a:ext uri="{FF2B5EF4-FFF2-40B4-BE49-F238E27FC236}">
                <a16:creationId xmlns:a16="http://schemas.microsoft.com/office/drawing/2014/main" id="{016B05C2-7E05-9917-6B3E-D8B0146F791F}"/>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9075FA-5B59-3E84-EC1B-B54F8375868B}"/>
              </a:ext>
            </a:extLst>
          </p:cNvPr>
          <p:cNvSpPr/>
          <p:nvPr/>
        </p:nvSpPr>
        <p:spPr>
          <a:xfrm>
            <a:off x="8919508" y="423790"/>
            <a:ext cx="257532" cy="798281"/>
          </a:xfrm>
          <a:prstGeom prst="rect">
            <a:avLst/>
          </a:prstGeom>
          <a:solidFill>
            <a:srgbClr val="CDE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48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2629E-66BE-B5E5-CA75-3FC36C2B22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04DAF-3504-C3DA-06C3-600D0D02AAB2}"/>
              </a:ext>
            </a:extLst>
          </p:cNvPr>
          <p:cNvSpPr>
            <a:spLocks noGrp="1"/>
          </p:cNvSpPr>
          <p:nvPr>
            <p:ph idx="1"/>
          </p:nvPr>
        </p:nvSpPr>
        <p:spPr>
          <a:xfrm>
            <a:off x="358385" y="1690688"/>
            <a:ext cx="5839215" cy="4351338"/>
          </a:xfrm>
        </p:spPr>
        <p:txBody>
          <a:bodyPr>
            <a:normAutofit lnSpcReduction="10000"/>
          </a:bodyPr>
          <a:lstStyle/>
          <a:p>
            <a:r>
              <a:rPr lang="en-US" dirty="0"/>
              <a:t>Enrollment and programs are done in coordination with landlord.</a:t>
            </a:r>
          </a:p>
          <a:p>
            <a:r>
              <a:rPr lang="en-US" dirty="0"/>
              <a:t>Renters are eligible for all applicable SEU programs. </a:t>
            </a:r>
          </a:p>
          <a:p>
            <a:r>
              <a:rPr lang="en-US" dirty="0"/>
              <a:t>Green rental leases and on-bill financing enable the improvements to stay with the building, the financing to be spread over a longer period, and the benefits to be realized by current and future tenants.</a:t>
            </a:r>
          </a:p>
        </p:txBody>
      </p:sp>
      <p:sp>
        <p:nvSpPr>
          <p:cNvPr id="7" name="Slide Number Placeholder 6">
            <a:extLst>
              <a:ext uri="{FF2B5EF4-FFF2-40B4-BE49-F238E27FC236}">
                <a16:creationId xmlns:a16="http://schemas.microsoft.com/office/drawing/2014/main" id="{8ADE454A-A98B-AA9C-A18D-D7E485897925}"/>
              </a:ext>
            </a:extLst>
          </p:cNvPr>
          <p:cNvSpPr>
            <a:spLocks noGrp="1"/>
          </p:cNvSpPr>
          <p:nvPr>
            <p:ph type="sldNum" sz="quarter" idx="12"/>
          </p:nvPr>
        </p:nvSpPr>
        <p:spPr/>
        <p:txBody>
          <a:bodyPr/>
          <a:lstStyle/>
          <a:p>
            <a:fld id="{CA115D1D-FF02-40D1-A885-DEECEC862A2E}" type="slidenum">
              <a:rPr lang="en-US" dirty="0" smtClean="0">
                <a:solidFill>
                  <a:schemeClr val="accent2"/>
                </a:solidFill>
              </a:rPr>
              <a:t>18</a:t>
            </a:fld>
            <a:endParaRPr lang="en-US">
              <a:solidFill>
                <a:schemeClr val="accent2"/>
              </a:solidFill>
            </a:endParaRPr>
          </a:p>
        </p:txBody>
      </p:sp>
      <p:sp>
        <p:nvSpPr>
          <p:cNvPr id="11" name="Footer Placeholder 6">
            <a:extLst>
              <a:ext uri="{FF2B5EF4-FFF2-40B4-BE49-F238E27FC236}">
                <a16:creationId xmlns:a16="http://schemas.microsoft.com/office/drawing/2014/main" id="{510A634E-5EB7-F808-32B4-921CB3A09C72}"/>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8" name="Picture 2">
            <a:extLst>
              <a:ext uri="{FF2B5EF4-FFF2-40B4-BE49-F238E27FC236}">
                <a16:creationId xmlns:a16="http://schemas.microsoft.com/office/drawing/2014/main" id="{E93700B3-0EDD-4168-F891-6FC0229F2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11"/>
          <a:stretch/>
        </p:blipFill>
        <p:spPr bwMode="auto">
          <a:xfrm>
            <a:off x="7325782" y="2187691"/>
            <a:ext cx="4556495" cy="2272179"/>
          </a:xfrm>
          <a:prstGeom prst="rect">
            <a:avLst/>
          </a:prstGeom>
          <a:ln w="12700" cap="sq">
            <a:solidFill>
              <a:srgbClr val="CDE7EF"/>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FD24D5ED-09AD-13F4-0FE6-15D587FF7BB6}"/>
              </a:ext>
            </a:extLst>
          </p:cNvPr>
          <p:cNvSpPr txBox="1">
            <a:spLocks/>
          </p:cNvSpPr>
          <p:nvPr/>
        </p:nvSpPr>
        <p:spPr>
          <a:xfrm>
            <a:off x="7446316" y="4206586"/>
            <a:ext cx="4027171" cy="12454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609585" marR="0" lvl="0" indent="-507987" algn="l" rtl="0">
              <a:lnSpc>
                <a:spcPct val="100000"/>
              </a:lnSpc>
              <a:spcBef>
                <a:spcPts val="800"/>
              </a:spcBef>
              <a:spcAft>
                <a:spcPts val="0"/>
              </a:spcAft>
              <a:buClr>
                <a:srgbClr val="56958E"/>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1pPr>
            <a:lvl2pPr marL="1054083" marR="0" lvl="1" indent="-342900" algn="l" rtl="0">
              <a:lnSpc>
                <a:spcPct val="100000"/>
              </a:lnSpc>
              <a:spcBef>
                <a:spcPts val="1333"/>
              </a:spcBef>
              <a:spcAft>
                <a:spcPts val="0"/>
              </a:spcAft>
              <a:buClr>
                <a:srgbClr val="5D9892"/>
              </a:buClr>
              <a:buSzPct val="125000"/>
              <a:buFont typeface="Arial" panose="020B0604020202020204" pitchFamily="34" charset="0"/>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828754" marR="0" lvl="2"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2438339" marR="0" lvl="3"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3047924" marR="0" lvl="4"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3657509" marR="0" lvl="5"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4267093" marR="0" lvl="6"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4876678" marR="0" lvl="7" indent="-507987" algn="l" rtl="0">
              <a:lnSpc>
                <a:spcPct val="100000"/>
              </a:lnSpc>
              <a:spcBef>
                <a:spcPts val="1333"/>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5486263" marR="0" lvl="8" indent="-507987" algn="l" rtl="0">
              <a:lnSpc>
                <a:spcPct val="100000"/>
              </a:lnSpc>
              <a:spcBef>
                <a:spcPts val="1333"/>
              </a:spcBef>
              <a:spcAft>
                <a:spcPts val="1333"/>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01600" marR="0" lvl="0" indent="0" algn="ctr" defTabSz="914400" rtl="0" eaLnBrk="1" fontAlgn="auto" latinLnBrk="0" hangingPunct="1">
              <a:lnSpc>
                <a:spcPct val="100000"/>
              </a:lnSpc>
              <a:spcBef>
                <a:spcPts val="800"/>
              </a:spcBef>
              <a:spcAft>
                <a:spcPts val="0"/>
              </a:spcAft>
              <a:buClr>
                <a:srgbClr val="56958E"/>
              </a:buClr>
              <a:buSzPct val="125000"/>
              <a:buFont typeface="Arial" panose="020B0604020202020204" pitchFamily="34" charset="0"/>
              <a:buNone/>
              <a:tabLst/>
              <a:defRPr/>
            </a:pPr>
            <a:r>
              <a:rPr kumimoji="0" lang="en-US" sz="1600" b="0" i="0" u="none" strike="noStrike" kern="0" cap="none" spc="0" normalizeH="0" baseline="0" noProof="0" dirty="0">
                <a:ln>
                  <a:noFill/>
                </a:ln>
                <a:solidFill>
                  <a:srgbClr val="263248"/>
                </a:solidFill>
                <a:effectLst/>
                <a:uLnTx/>
                <a:uFillTx/>
                <a:latin typeface="+mn-lt"/>
                <a:sym typeface="Roboto Condensed Light"/>
              </a:rPr>
              <a:t>Scenario 4: Renters and Multi-Family Units</a:t>
            </a:r>
          </a:p>
        </p:txBody>
      </p:sp>
      <p:pic>
        <p:nvPicPr>
          <p:cNvPr id="6" name="Picture 5" descr="A black and white logo with a tree&#10;&#10;Description automatically generated">
            <a:extLst>
              <a:ext uri="{FF2B5EF4-FFF2-40B4-BE49-F238E27FC236}">
                <a16:creationId xmlns:a16="http://schemas.microsoft.com/office/drawing/2014/main" id="{DE8CC7CC-AC6A-C53C-C4DB-C515D2E8A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3" name="Rectangle: Rounded Corners 12">
            <a:extLst>
              <a:ext uri="{FF2B5EF4-FFF2-40B4-BE49-F238E27FC236}">
                <a16:creationId xmlns:a16="http://schemas.microsoft.com/office/drawing/2014/main" id="{D4FC346A-BAE9-C4E6-35F8-2BE6897D7D7B}"/>
              </a:ext>
            </a:extLst>
          </p:cNvPr>
          <p:cNvSpPr/>
          <p:nvPr/>
        </p:nvSpPr>
        <p:spPr>
          <a:xfrm>
            <a:off x="2105566" y="423790"/>
            <a:ext cx="7552169" cy="798281"/>
          </a:xfrm>
          <a:prstGeom prst="roundRect">
            <a:avLst/>
          </a:prstGeom>
          <a:solidFill>
            <a:srgbClr val="0B9A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9E06591-7894-00D0-AF17-A7221B07718A}"/>
              </a:ext>
            </a:extLst>
          </p:cNvPr>
          <p:cNvSpPr txBox="1">
            <a:spLocks/>
          </p:cNvSpPr>
          <p:nvPr/>
        </p:nvSpPr>
        <p:spPr>
          <a:xfrm>
            <a:off x="2105567" y="405727"/>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Example: Renters</a:t>
            </a:r>
          </a:p>
        </p:txBody>
      </p:sp>
      <p:sp>
        <p:nvSpPr>
          <p:cNvPr id="15" name="Rectangle: Rounded Corners 14">
            <a:extLst>
              <a:ext uri="{FF2B5EF4-FFF2-40B4-BE49-F238E27FC236}">
                <a16:creationId xmlns:a16="http://schemas.microsoft.com/office/drawing/2014/main" id="{F01E3514-1AD3-5ECD-9CD6-9B7400688792}"/>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529F27-9E8D-E24F-1F45-D64811C9B568}"/>
              </a:ext>
            </a:extLst>
          </p:cNvPr>
          <p:cNvSpPr/>
          <p:nvPr/>
        </p:nvSpPr>
        <p:spPr>
          <a:xfrm>
            <a:off x="8919508" y="423790"/>
            <a:ext cx="257532" cy="798281"/>
          </a:xfrm>
          <a:prstGeom prst="rect">
            <a:avLst/>
          </a:prstGeom>
          <a:solidFill>
            <a:srgbClr val="CDE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95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28D116-E70F-41EB-7893-8B64592D7A87}"/>
              </a:ext>
            </a:extLst>
          </p:cNvPr>
          <p:cNvSpPr>
            <a:spLocks noGrp="1"/>
          </p:cNvSpPr>
          <p:nvPr>
            <p:ph type="sldNum" sz="quarter" idx="12"/>
          </p:nvPr>
        </p:nvSpPr>
        <p:spPr/>
        <p:txBody>
          <a:bodyPr/>
          <a:lstStyle/>
          <a:p>
            <a:fld id="{CA115D1D-FF02-40D1-A885-DEECEC862A2E}" type="slidenum">
              <a:rPr lang="en-US" smtClean="0"/>
              <a:t>2</a:t>
            </a:fld>
            <a:endParaRPr lang="en-US"/>
          </a:p>
        </p:txBody>
      </p:sp>
      <p:sp>
        <p:nvSpPr>
          <p:cNvPr id="6" name="Rectangle: Rounded Corners 5">
            <a:extLst>
              <a:ext uri="{FF2B5EF4-FFF2-40B4-BE49-F238E27FC236}">
                <a16:creationId xmlns:a16="http://schemas.microsoft.com/office/drawing/2014/main" id="{BC9D9CBB-F969-144F-4E4A-05B100CE2233}"/>
              </a:ext>
            </a:extLst>
          </p:cNvPr>
          <p:cNvSpPr/>
          <p:nvPr/>
        </p:nvSpPr>
        <p:spPr>
          <a:xfrm>
            <a:off x="2279894" y="1444192"/>
            <a:ext cx="7552169" cy="79828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14BE8517-A61F-E400-4AE7-C8F4ABE55F0D}"/>
              </a:ext>
            </a:extLst>
          </p:cNvPr>
          <p:cNvSpPr txBox="1">
            <a:spLocks/>
          </p:cNvSpPr>
          <p:nvPr/>
        </p:nvSpPr>
        <p:spPr>
          <a:xfrm>
            <a:off x="2279894" y="1426129"/>
            <a:ext cx="7552169"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TABLE OF CONTENTS</a:t>
            </a:r>
          </a:p>
        </p:txBody>
      </p:sp>
      <p:sp>
        <p:nvSpPr>
          <p:cNvPr id="10" name="Footer Placeholder 6">
            <a:extLst>
              <a:ext uri="{FF2B5EF4-FFF2-40B4-BE49-F238E27FC236}">
                <a16:creationId xmlns:a16="http://schemas.microsoft.com/office/drawing/2014/main" id="{904732E5-1564-4227-4A52-3A09736305FC}"/>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
        <p:nvSpPr>
          <p:cNvPr id="12" name="Content Placeholder 2">
            <a:extLst>
              <a:ext uri="{FF2B5EF4-FFF2-40B4-BE49-F238E27FC236}">
                <a16:creationId xmlns:a16="http://schemas.microsoft.com/office/drawing/2014/main" id="{32CF60C5-635C-398B-A51E-5126AF99DAF6}"/>
              </a:ext>
            </a:extLst>
          </p:cNvPr>
          <p:cNvSpPr>
            <a:spLocks noGrp="1"/>
          </p:cNvSpPr>
          <p:nvPr>
            <p:ph idx="1"/>
          </p:nvPr>
        </p:nvSpPr>
        <p:spPr>
          <a:xfrm>
            <a:off x="0" y="2750757"/>
            <a:ext cx="12191999" cy="3605357"/>
          </a:xfrm>
        </p:spPr>
        <p:txBody>
          <a:bodyPr/>
          <a:lstStyle/>
          <a:p>
            <a:pPr marL="0" indent="0" algn="ctr">
              <a:buNone/>
            </a:pPr>
            <a:r>
              <a:rPr lang="en-US" dirty="0"/>
              <a:t>Context</a:t>
            </a:r>
          </a:p>
          <a:p>
            <a:pPr marL="0" indent="0" algn="ctr">
              <a:buNone/>
            </a:pPr>
            <a:r>
              <a:rPr lang="en-US" dirty="0"/>
              <a:t>Vision</a:t>
            </a:r>
          </a:p>
          <a:p>
            <a:pPr marL="0" indent="0" algn="ctr">
              <a:buNone/>
            </a:pPr>
            <a:r>
              <a:rPr lang="en-US" dirty="0"/>
              <a:t>Next Steps and Timeline</a:t>
            </a:r>
          </a:p>
        </p:txBody>
      </p:sp>
      <p:pic>
        <p:nvPicPr>
          <p:cNvPr id="2" name="Picture 1" descr="A black and white logo with a tree&#10;&#10;Description automatically generated">
            <a:extLst>
              <a:ext uri="{FF2B5EF4-FFF2-40B4-BE49-F238E27FC236}">
                <a16:creationId xmlns:a16="http://schemas.microsoft.com/office/drawing/2014/main" id="{9A5DAD5E-1EEA-FDE8-9EAA-A2D912CE6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1" name="Rectangle: Rounded Corners 10">
            <a:extLst>
              <a:ext uri="{FF2B5EF4-FFF2-40B4-BE49-F238E27FC236}">
                <a16:creationId xmlns:a16="http://schemas.microsoft.com/office/drawing/2014/main" id="{BA80D325-B29D-A2C0-85A8-C2C54A859216}"/>
              </a:ext>
            </a:extLst>
          </p:cNvPr>
          <p:cNvSpPr/>
          <p:nvPr/>
        </p:nvSpPr>
        <p:spPr>
          <a:xfrm>
            <a:off x="9109076" y="1445363"/>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87C01D-7F61-85F1-9953-C43645ACB16B}"/>
              </a:ext>
            </a:extLst>
          </p:cNvPr>
          <p:cNvSpPr/>
          <p:nvPr/>
        </p:nvSpPr>
        <p:spPr>
          <a:xfrm>
            <a:off x="9093836" y="1445605"/>
            <a:ext cx="257532" cy="7978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descr="A person on a bicycle with a dog&#10;&#10;Description automatically generated">
            <a:extLst>
              <a:ext uri="{FF2B5EF4-FFF2-40B4-BE49-F238E27FC236}">
                <a16:creationId xmlns:a16="http://schemas.microsoft.com/office/drawing/2014/main" id="{495A1BCB-8193-FAAD-039D-816FD976EC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
        <p:nvSpPr>
          <p:cNvPr id="4" name="Rectangle: Rounded Corners 3">
            <a:extLst>
              <a:ext uri="{FF2B5EF4-FFF2-40B4-BE49-F238E27FC236}">
                <a16:creationId xmlns:a16="http://schemas.microsoft.com/office/drawing/2014/main" id="{DFA9D324-7313-4992-FEC5-D7857199F1E5}"/>
              </a:ext>
            </a:extLst>
          </p:cNvPr>
          <p:cNvSpPr/>
          <p:nvPr/>
        </p:nvSpPr>
        <p:spPr>
          <a:xfrm>
            <a:off x="9109076" y="1462256"/>
            <a:ext cx="534268" cy="780218"/>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378B6D-92F1-4DA2-D093-58DCB02879F6}"/>
              </a:ext>
            </a:extLst>
          </p:cNvPr>
          <p:cNvSpPr/>
          <p:nvPr/>
        </p:nvSpPr>
        <p:spPr>
          <a:xfrm>
            <a:off x="9093836" y="1461084"/>
            <a:ext cx="325254" cy="78138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07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F3D1617-9A7D-F814-C63D-41AEAC99CAFF}"/>
              </a:ext>
            </a:extLst>
          </p:cNvPr>
          <p:cNvSpPr/>
          <p:nvPr/>
        </p:nvSpPr>
        <p:spPr>
          <a:xfrm>
            <a:off x="262550" y="561451"/>
            <a:ext cx="7901736" cy="79780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00715-2E2D-031A-96B5-85B9042332FC}"/>
              </a:ext>
            </a:extLst>
          </p:cNvPr>
          <p:cNvSpPr>
            <a:spLocks noGrp="1"/>
          </p:cNvSpPr>
          <p:nvPr>
            <p:ph type="title"/>
          </p:nvPr>
        </p:nvSpPr>
        <p:spPr>
          <a:xfrm>
            <a:off x="-157162" y="365125"/>
            <a:ext cx="8244835" cy="1325563"/>
          </a:xfrm>
        </p:spPr>
        <p:txBody>
          <a:bodyPr/>
          <a:lstStyle/>
          <a:p>
            <a:pPr algn="ctr"/>
            <a:r>
              <a:rPr lang="en-US" dirty="0"/>
              <a:t>Emissions by Source</a:t>
            </a:r>
          </a:p>
        </p:txBody>
      </p:sp>
      <p:sp>
        <p:nvSpPr>
          <p:cNvPr id="3" name="Content Placeholder 2">
            <a:extLst>
              <a:ext uri="{FF2B5EF4-FFF2-40B4-BE49-F238E27FC236}">
                <a16:creationId xmlns:a16="http://schemas.microsoft.com/office/drawing/2014/main" id="{6533D25C-3ABC-7B67-4DCF-9F6FD1BC6BE6}"/>
              </a:ext>
            </a:extLst>
          </p:cNvPr>
          <p:cNvSpPr>
            <a:spLocks noGrp="1"/>
          </p:cNvSpPr>
          <p:nvPr>
            <p:ph idx="1"/>
          </p:nvPr>
        </p:nvSpPr>
        <p:spPr>
          <a:xfrm>
            <a:off x="838200" y="1825625"/>
            <a:ext cx="4381870" cy="4351338"/>
          </a:xfrm>
        </p:spPr>
        <p:txBody>
          <a:bodyPr>
            <a:normAutofit fontScale="92500"/>
          </a:bodyPr>
          <a:lstStyle/>
          <a:p>
            <a:r>
              <a:rPr lang="en-US" dirty="0"/>
              <a:t>40% of community-wide emissions come from building electricity usage</a:t>
            </a:r>
          </a:p>
          <a:p>
            <a:pPr lvl="1"/>
            <a:r>
              <a:rPr lang="en-US" dirty="0"/>
              <a:t>Nearly 70% come from buildings as an entire sector</a:t>
            </a:r>
          </a:p>
          <a:p>
            <a:r>
              <a:rPr lang="en-US" dirty="0"/>
              <a:t>Vehicle (and building) electrification is increasing this figure</a:t>
            </a:r>
          </a:p>
          <a:p>
            <a:r>
              <a:rPr lang="en-US" dirty="0"/>
              <a:t>Goal of a just transition to community-wide carbon neutrality by 2030 (A</a:t>
            </a:r>
            <a:r>
              <a:rPr lang="en-US" baseline="30000" dirty="0"/>
              <a:t>2</a:t>
            </a:r>
            <a:r>
              <a:rPr lang="en-US" dirty="0"/>
              <a:t>ZERO) </a:t>
            </a:r>
          </a:p>
        </p:txBody>
      </p:sp>
      <p:sp>
        <p:nvSpPr>
          <p:cNvPr id="7" name="Slide Number Placeholder 6">
            <a:extLst>
              <a:ext uri="{FF2B5EF4-FFF2-40B4-BE49-F238E27FC236}">
                <a16:creationId xmlns:a16="http://schemas.microsoft.com/office/drawing/2014/main" id="{17AA2A02-8FC3-19EC-C267-74BBC3E0A96B}"/>
              </a:ext>
            </a:extLst>
          </p:cNvPr>
          <p:cNvSpPr>
            <a:spLocks noGrp="1"/>
          </p:cNvSpPr>
          <p:nvPr>
            <p:ph type="sldNum" sz="quarter" idx="12"/>
          </p:nvPr>
        </p:nvSpPr>
        <p:spPr/>
        <p:txBody>
          <a:bodyPr/>
          <a:lstStyle/>
          <a:p>
            <a:fld id="{CA115D1D-FF02-40D1-A885-DEECEC862A2E}" type="slidenum">
              <a:rPr lang="en-US" dirty="0" smtClean="0">
                <a:solidFill>
                  <a:schemeClr val="accent2"/>
                </a:solidFill>
              </a:rPr>
              <a:t>3</a:t>
            </a:fld>
            <a:endParaRPr lang="en-US">
              <a:solidFill>
                <a:schemeClr val="accent2"/>
              </a:solidFill>
            </a:endParaRPr>
          </a:p>
        </p:txBody>
      </p:sp>
      <p:sp>
        <p:nvSpPr>
          <p:cNvPr id="11" name="Footer Placeholder 6">
            <a:extLst>
              <a:ext uri="{FF2B5EF4-FFF2-40B4-BE49-F238E27FC236}">
                <a16:creationId xmlns:a16="http://schemas.microsoft.com/office/drawing/2014/main" id="{6726FC4D-0340-D1AC-B074-F3E2DFCA547B}"/>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6" name="Picture Placeholder 6">
            <a:extLst>
              <a:ext uri="{FF2B5EF4-FFF2-40B4-BE49-F238E27FC236}">
                <a16:creationId xmlns:a16="http://schemas.microsoft.com/office/drawing/2014/main" id="{C87DEA10-C9A6-9634-AFD2-D14867B15E33}"/>
              </a:ext>
            </a:extLst>
          </p:cNvPr>
          <p:cNvPicPr>
            <a:picLocks noChangeAspect="1"/>
          </p:cNvPicPr>
          <p:nvPr/>
        </p:nvPicPr>
        <p:blipFill rotWithShape="1">
          <a:blip r:embed="rId3"/>
          <a:srcRect l="361" r="361"/>
          <a:stretch/>
        </p:blipFill>
        <p:spPr>
          <a:xfrm>
            <a:off x="6279697" y="2384091"/>
            <a:ext cx="4887912" cy="3905149"/>
          </a:xfrm>
          <a:prstGeom prst="rect">
            <a:avLst/>
          </a:prstGeom>
          <a:ln w="12700" cap="sq">
            <a:solidFill>
              <a:srgbClr val="CDE7EF"/>
            </a:solidFill>
            <a:prstDash val="solid"/>
            <a:miter lim="800000"/>
          </a:ln>
          <a:effectLst>
            <a:outerShdw blurRad="50800" dist="38100" dir="2700000" algn="tl" rotWithShape="0">
              <a:srgbClr val="000000">
                <a:alpha val="43000"/>
              </a:srgbClr>
            </a:outerShdw>
          </a:effectLst>
        </p:spPr>
      </p:pic>
      <p:pic>
        <p:nvPicPr>
          <p:cNvPr id="8" name="Picture 7" descr="A black and white logo with a tree&#10;&#10;Description automatically generated">
            <a:extLst>
              <a:ext uri="{FF2B5EF4-FFF2-40B4-BE49-F238E27FC236}">
                <a16:creationId xmlns:a16="http://schemas.microsoft.com/office/drawing/2014/main" id="{2F09BF7D-DF50-204F-3F7B-FA920CE5A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0" name="Rectangle: Rounded Corners 9">
            <a:extLst>
              <a:ext uri="{FF2B5EF4-FFF2-40B4-BE49-F238E27FC236}">
                <a16:creationId xmlns:a16="http://schemas.microsoft.com/office/drawing/2014/main" id="{9692A8A0-FFB3-07B9-7492-6FB47CC93EA6}"/>
              </a:ext>
            </a:extLst>
          </p:cNvPr>
          <p:cNvSpPr/>
          <p:nvPr/>
        </p:nvSpPr>
        <p:spPr>
          <a:xfrm>
            <a:off x="7358269" y="560973"/>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A24C8E-F881-2BCB-F634-77D730F5C32D}"/>
              </a:ext>
            </a:extLst>
          </p:cNvPr>
          <p:cNvSpPr/>
          <p:nvPr/>
        </p:nvSpPr>
        <p:spPr>
          <a:xfrm>
            <a:off x="7343029" y="561215"/>
            <a:ext cx="257532" cy="7978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descr="A person on a bicycle with a dog&#10;&#10;Description automatically generated">
            <a:extLst>
              <a:ext uri="{FF2B5EF4-FFF2-40B4-BE49-F238E27FC236}">
                <a16:creationId xmlns:a16="http://schemas.microsoft.com/office/drawing/2014/main" id="{6A08BD51-003B-5EA5-FD9C-BB8714E94A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
        <p:nvSpPr>
          <p:cNvPr id="9" name="Rectangle: Rounded Corners 8">
            <a:extLst>
              <a:ext uri="{FF2B5EF4-FFF2-40B4-BE49-F238E27FC236}">
                <a16:creationId xmlns:a16="http://schemas.microsoft.com/office/drawing/2014/main" id="{6E78B702-6BA6-8E29-63C9-A1026DF9E669}"/>
              </a:ext>
            </a:extLst>
          </p:cNvPr>
          <p:cNvSpPr/>
          <p:nvPr/>
        </p:nvSpPr>
        <p:spPr>
          <a:xfrm>
            <a:off x="7339990" y="568760"/>
            <a:ext cx="584809" cy="78967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4EA1D3-456B-7FF3-1A07-4CBC257E3C30}"/>
              </a:ext>
            </a:extLst>
          </p:cNvPr>
          <p:cNvSpPr/>
          <p:nvPr/>
        </p:nvSpPr>
        <p:spPr>
          <a:xfrm>
            <a:off x="7324751" y="567589"/>
            <a:ext cx="325254" cy="78967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7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1714-AD92-3C68-2761-6F690994C447}"/>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818E8616-DF21-6082-154E-6B2750CC055D}"/>
              </a:ext>
            </a:extLst>
          </p:cNvPr>
          <p:cNvGraphicFramePr>
            <a:graphicFrameLocks/>
          </p:cNvGraphicFramePr>
          <p:nvPr>
            <p:extLst>
              <p:ext uri="{D42A27DB-BD31-4B8C-83A1-F6EECF244321}">
                <p14:modId xmlns:p14="http://schemas.microsoft.com/office/powerpoint/2010/main" val="3793578547"/>
              </p:ext>
            </p:extLst>
          </p:nvPr>
        </p:nvGraphicFramePr>
        <p:xfrm>
          <a:off x="4530437" y="248620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982E8C1F-D6F4-02F9-39A9-91A603CF3BBF}"/>
              </a:ext>
            </a:extLst>
          </p:cNvPr>
          <p:cNvSpPr>
            <a:spLocks noGrp="1"/>
          </p:cNvSpPr>
          <p:nvPr>
            <p:ph idx="1"/>
          </p:nvPr>
        </p:nvSpPr>
        <p:spPr>
          <a:xfrm>
            <a:off x="838200" y="1825625"/>
            <a:ext cx="3170382" cy="4351338"/>
          </a:xfrm>
        </p:spPr>
        <p:txBody>
          <a:bodyPr>
            <a:normAutofit/>
          </a:bodyPr>
          <a:lstStyle/>
          <a:p>
            <a:pPr marL="0" indent="0">
              <a:buNone/>
            </a:pPr>
            <a:r>
              <a:rPr lang="en-US" dirty="0"/>
              <a:t>Renewable share of Ann Arbor’s power supply will increase due to State mandate, DTE plans, and current Ann Arbor initiatives, but will not reach 100%, without further interventions.</a:t>
            </a:r>
          </a:p>
        </p:txBody>
      </p:sp>
      <p:sp>
        <p:nvSpPr>
          <p:cNvPr id="7" name="Slide Number Placeholder 6">
            <a:extLst>
              <a:ext uri="{FF2B5EF4-FFF2-40B4-BE49-F238E27FC236}">
                <a16:creationId xmlns:a16="http://schemas.microsoft.com/office/drawing/2014/main" id="{50BE1C3A-C49A-C001-7A55-9F3A164992BF}"/>
              </a:ext>
            </a:extLst>
          </p:cNvPr>
          <p:cNvSpPr>
            <a:spLocks noGrp="1"/>
          </p:cNvSpPr>
          <p:nvPr>
            <p:ph type="sldNum" sz="quarter" idx="12"/>
          </p:nvPr>
        </p:nvSpPr>
        <p:spPr/>
        <p:txBody>
          <a:bodyPr/>
          <a:lstStyle/>
          <a:p>
            <a:fld id="{CA115D1D-FF02-40D1-A885-DEECEC862A2E}" type="slidenum">
              <a:rPr lang="en-US" dirty="0" smtClean="0">
                <a:solidFill>
                  <a:schemeClr val="accent2"/>
                </a:solidFill>
              </a:rPr>
              <a:t>4</a:t>
            </a:fld>
            <a:endParaRPr lang="en-US">
              <a:solidFill>
                <a:schemeClr val="accent2"/>
              </a:solidFill>
            </a:endParaRPr>
          </a:p>
        </p:txBody>
      </p:sp>
      <p:sp>
        <p:nvSpPr>
          <p:cNvPr id="11" name="Footer Placeholder 6">
            <a:extLst>
              <a:ext uri="{FF2B5EF4-FFF2-40B4-BE49-F238E27FC236}">
                <a16:creationId xmlns:a16="http://schemas.microsoft.com/office/drawing/2014/main" id="{F6D6B035-A5D9-E72B-E57F-AD9B7EAE19CC}"/>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graphicFrame>
        <p:nvGraphicFramePr>
          <p:cNvPr id="9" name="Chart 8">
            <a:extLst>
              <a:ext uri="{FF2B5EF4-FFF2-40B4-BE49-F238E27FC236}">
                <a16:creationId xmlns:a16="http://schemas.microsoft.com/office/drawing/2014/main" id="{E9661395-51BB-261B-5FCB-627734CB2D6C}"/>
              </a:ext>
            </a:extLst>
          </p:cNvPr>
          <p:cNvGraphicFramePr>
            <a:graphicFrameLocks/>
          </p:cNvGraphicFramePr>
          <p:nvPr>
            <p:extLst>
              <p:ext uri="{D42A27DB-BD31-4B8C-83A1-F6EECF244321}">
                <p14:modId xmlns:p14="http://schemas.microsoft.com/office/powerpoint/2010/main" val="1156955859"/>
              </p:ext>
            </p:extLst>
          </p:nvPr>
        </p:nvGraphicFramePr>
        <p:xfrm>
          <a:off x="7486073" y="2486202"/>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black and white logo with a tree&#10;&#10;Description automatically generated">
            <a:extLst>
              <a:ext uri="{FF2B5EF4-FFF2-40B4-BE49-F238E27FC236}">
                <a16:creationId xmlns:a16="http://schemas.microsoft.com/office/drawing/2014/main" id="{BA6038B0-91A0-0F00-C265-74647EEB0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16" name="Rectangle: Rounded Corners 15">
            <a:extLst>
              <a:ext uri="{FF2B5EF4-FFF2-40B4-BE49-F238E27FC236}">
                <a16:creationId xmlns:a16="http://schemas.microsoft.com/office/drawing/2014/main" id="{B642B111-CADF-32A3-6CE1-61B5D09388DF}"/>
              </a:ext>
            </a:extLst>
          </p:cNvPr>
          <p:cNvSpPr/>
          <p:nvPr/>
        </p:nvSpPr>
        <p:spPr>
          <a:xfrm>
            <a:off x="2352322" y="489104"/>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1BE9E04-FB67-8F6C-4641-2F50F92406A0}"/>
              </a:ext>
            </a:extLst>
          </p:cNvPr>
          <p:cNvSpPr txBox="1">
            <a:spLocks/>
          </p:cNvSpPr>
          <p:nvPr/>
        </p:nvSpPr>
        <p:spPr>
          <a:xfrm>
            <a:off x="2352323" y="471041"/>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Ann Arbor Energy Profile</a:t>
            </a:r>
          </a:p>
        </p:txBody>
      </p:sp>
      <p:sp>
        <p:nvSpPr>
          <p:cNvPr id="18" name="Rectangle: Rounded Corners 17">
            <a:extLst>
              <a:ext uri="{FF2B5EF4-FFF2-40B4-BE49-F238E27FC236}">
                <a16:creationId xmlns:a16="http://schemas.microsoft.com/office/drawing/2014/main" id="{7DA67228-A4A5-CE9D-A807-AB08E89DA147}"/>
              </a:ext>
            </a:extLst>
          </p:cNvPr>
          <p:cNvSpPr/>
          <p:nvPr/>
        </p:nvSpPr>
        <p:spPr>
          <a:xfrm>
            <a:off x="9181504" y="490275"/>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531B86-37C6-8593-908A-65C95E82B9C0}"/>
              </a:ext>
            </a:extLst>
          </p:cNvPr>
          <p:cNvSpPr/>
          <p:nvPr/>
        </p:nvSpPr>
        <p:spPr>
          <a:xfrm>
            <a:off x="9166264" y="490517"/>
            <a:ext cx="257532" cy="7978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1" descr="A person on a bicycle with a dog&#10;&#10;Description automatically generated">
            <a:extLst>
              <a:ext uri="{FF2B5EF4-FFF2-40B4-BE49-F238E27FC236}">
                <a16:creationId xmlns:a16="http://schemas.microsoft.com/office/drawing/2014/main" id="{21C0E3CC-6CC8-0FB5-9753-0F6B87DDD6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Tree>
    <p:extLst>
      <p:ext uri="{BB962C8B-B14F-4D97-AF65-F5344CB8AC3E}">
        <p14:creationId xmlns:p14="http://schemas.microsoft.com/office/powerpoint/2010/main" val="26080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2AA8-7A8F-9F25-5611-34FE299920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C5409-3C48-2E59-F160-FF39F72629BC}"/>
              </a:ext>
            </a:extLst>
          </p:cNvPr>
          <p:cNvSpPr>
            <a:spLocks noGrp="1"/>
          </p:cNvSpPr>
          <p:nvPr>
            <p:ph idx="1"/>
          </p:nvPr>
        </p:nvSpPr>
        <p:spPr>
          <a:xfrm>
            <a:off x="6557818" y="1942289"/>
            <a:ext cx="5155444" cy="4351338"/>
          </a:xfrm>
        </p:spPr>
        <p:txBody>
          <a:bodyPr>
            <a:normAutofit fontScale="92500" lnSpcReduction="10000"/>
          </a:bodyPr>
          <a:lstStyle/>
          <a:p>
            <a:r>
              <a:rPr lang="en-US" sz="2400" dirty="0"/>
              <a:t>Ann Arbor has a pre-Foote Act franchise, meaning our current utility's franchise is considered perpetual.</a:t>
            </a:r>
          </a:p>
          <a:p>
            <a:r>
              <a:rPr lang="en-US" sz="2400" dirty="0"/>
              <a:t>Foote Act franchises are not exclusive; MI law gives cities and villages the right to  compete, as well as the Constitutional right to take over an existing franchise. That means we could: </a:t>
            </a:r>
          </a:p>
          <a:p>
            <a:pPr lvl="1"/>
            <a:r>
              <a:rPr lang="en-US" sz="2100" dirty="0"/>
              <a:t>Buy out DTE's infrastructure (traditional municipalization)</a:t>
            </a:r>
          </a:p>
          <a:p>
            <a:pPr lvl="1"/>
            <a:r>
              <a:rPr lang="en-US" sz="2100" dirty="0"/>
              <a:t>Create a parallel utility to supplement DTE’s service (SEU). </a:t>
            </a:r>
          </a:p>
          <a:p>
            <a:pPr lvl="1"/>
            <a:r>
              <a:rPr lang="en-US" sz="2100" dirty="0"/>
              <a:t>Continue the relationship we have.</a:t>
            </a:r>
          </a:p>
          <a:p>
            <a:pPr lvl="1"/>
            <a:r>
              <a:rPr lang="en-US" sz="2100" dirty="0"/>
              <a:t>Push for new utility laws and policies.</a:t>
            </a:r>
          </a:p>
          <a:p>
            <a:pPr lvl="1"/>
            <a:r>
              <a:rPr lang="en-US" sz="2100" dirty="0"/>
              <a:t>Other…</a:t>
            </a:r>
            <a:endParaRPr lang="en-US" dirty="0"/>
          </a:p>
        </p:txBody>
      </p:sp>
      <p:sp>
        <p:nvSpPr>
          <p:cNvPr id="7" name="Slide Number Placeholder 6">
            <a:extLst>
              <a:ext uri="{FF2B5EF4-FFF2-40B4-BE49-F238E27FC236}">
                <a16:creationId xmlns:a16="http://schemas.microsoft.com/office/drawing/2014/main" id="{058C3225-3FA3-98C4-8A6D-C24EA68070D9}"/>
              </a:ext>
            </a:extLst>
          </p:cNvPr>
          <p:cNvSpPr>
            <a:spLocks noGrp="1"/>
          </p:cNvSpPr>
          <p:nvPr>
            <p:ph type="sldNum" sz="quarter" idx="12"/>
          </p:nvPr>
        </p:nvSpPr>
        <p:spPr/>
        <p:txBody>
          <a:bodyPr/>
          <a:lstStyle/>
          <a:p>
            <a:fld id="{CA115D1D-FF02-40D1-A885-DEECEC862A2E}" type="slidenum">
              <a:rPr lang="en-US" dirty="0" smtClean="0">
                <a:solidFill>
                  <a:schemeClr val="accent2"/>
                </a:solidFill>
              </a:rPr>
              <a:t>5</a:t>
            </a:fld>
            <a:endParaRPr lang="en-US">
              <a:solidFill>
                <a:schemeClr val="accent2"/>
              </a:solidFill>
            </a:endParaRPr>
          </a:p>
        </p:txBody>
      </p:sp>
      <p:sp>
        <p:nvSpPr>
          <p:cNvPr id="11" name="Footer Placeholder 6">
            <a:extLst>
              <a:ext uri="{FF2B5EF4-FFF2-40B4-BE49-F238E27FC236}">
                <a16:creationId xmlns:a16="http://schemas.microsoft.com/office/drawing/2014/main" id="{03A79187-C586-95B6-7EF0-6525B6AD848E}"/>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6" name="Picture 5">
            <a:extLst>
              <a:ext uri="{FF2B5EF4-FFF2-40B4-BE49-F238E27FC236}">
                <a16:creationId xmlns:a16="http://schemas.microsoft.com/office/drawing/2014/main" id="{61A6DD3A-5BE7-2575-7299-847DF2FD57FB}"/>
              </a:ext>
            </a:extLst>
          </p:cNvPr>
          <p:cNvPicPr>
            <a:picLocks noChangeAspect="1"/>
          </p:cNvPicPr>
          <p:nvPr/>
        </p:nvPicPr>
        <p:blipFill rotWithShape="1">
          <a:blip r:embed="rId3"/>
          <a:srcRect t="16566" r="3" b="3"/>
          <a:stretch/>
        </p:blipFill>
        <p:spPr>
          <a:xfrm>
            <a:off x="762866" y="2028824"/>
            <a:ext cx="4638570" cy="3067059"/>
          </a:xfrm>
          <a:prstGeom prst="rect">
            <a:avLst/>
          </a:prstGeom>
          <a:ln w="38100" cap="sq">
            <a:solidFill>
              <a:srgbClr val="CDE7EF"/>
            </a:solidFill>
            <a:prstDash val="solid"/>
            <a:miter lim="800000"/>
          </a:ln>
          <a:effectLst>
            <a:outerShdw blurRad="50800" dist="38100" dir="2700000" algn="tl" rotWithShape="0">
              <a:srgbClr val="000000">
                <a:alpha val="43000"/>
              </a:srgbClr>
            </a:outerShdw>
          </a:effectLst>
        </p:spPr>
      </p:pic>
      <p:pic>
        <p:nvPicPr>
          <p:cNvPr id="15" name="Picture 14" descr="A black and white logo with a tree&#10;&#10;Description automatically generated">
            <a:extLst>
              <a:ext uri="{FF2B5EF4-FFF2-40B4-BE49-F238E27FC236}">
                <a16:creationId xmlns:a16="http://schemas.microsoft.com/office/drawing/2014/main" id="{8C689B6A-3903-8C92-0F62-09F24D711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2" name="Rectangle: Rounded Corners 1">
            <a:extLst>
              <a:ext uri="{FF2B5EF4-FFF2-40B4-BE49-F238E27FC236}">
                <a16:creationId xmlns:a16="http://schemas.microsoft.com/office/drawing/2014/main" id="{603062D1-8D7F-AB0F-AAB2-966F296E6C9B}"/>
              </a:ext>
            </a:extLst>
          </p:cNvPr>
          <p:cNvSpPr/>
          <p:nvPr/>
        </p:nvSpPr>
        <p:spPr>
          <a:xfrm>
            <a:off x="2352322" y="489104"/>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CE42DEF-41AD-6210-DF02-F5F83A414865}"/>
              </a:ext>
            </a:extLst>
          </p:cNvPr>
          <p:cNvSpPr txBox="1">
            <a:spLocks/>
          </p:cNvSpPr>
          <p:nvPr/>
        </p:nvSpPr>
        <p:spPr>
          <a:xfrm>
            <a:off x="2352323" y="471041"/>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Michigan Energy Context</a:t>
            </a:r>
          </a:p>
        </p:txBody>
      </p:sp>
      <p:sp>
        <p:nvSpPr>
          <p:cNvPr id="5" name="Rectangle: Rounded Corners 4">
            <a:extLst>
              <a:ext uri="{FF2B5EF4-FFF2-40B4-BE49-F238E27FC236}">
                <a16:creationId xmlns:a16="http://schemas.microsoft.com/office/drawing/2014/main" id="{E93F57BE-FA65-4BA5-B8C7-E436C86921A1}"/>
              </a:ext>
            </a:extLst>
          </p:cNvPr>
          <p:cNvSpPr/>
          <p:nvPr/>
        </p:nvSpPr>
        <p:spPr>
          <a:xfrm>
            <a:off x="9181504" y="490275"/>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E9626F-5B73-9B0C-1998-61707929D5FD}"/>
              </a:ext>
            </a:extLst>
          </p:cNvPr>
          <p:cNvSpPr/>
          <p:nvPr/>
        </p:nvSpPr>
        <p:spPr>
          <a:xfrm>
            <a:off x="9166264" y="490517"/>
            <a:ext cx="257532" cy="7978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62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0C85E-280D-C00E-637D-1EB92ACF4B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3FD93-9638-8B0E-0C0F-0A838E475F8C}"/>
              </a:ext>
            </a:extLst>
          </p:cNvPr>
          <p:cNvSpPr>
            <a:spLocks noGrp="1"/>
          </p:cNvSpPr>
          <p:nvPr>
            <p:ph idx="1"/>
          </p:nvPr>
        </p:nvSpPr>
        <p:spPr>
          <a:xfrm>
            <a:off x="526772" y="1847850"/>
            <a:ext cx="6454796" cy="4521046"/>
          </a:xfrm>
        </p:spPr>
        <p:txBody>
          <a:bodyPr>
            <a:normAutofit fontScale="70000" lnSpcReduction="20000"/>
          </a:bodyPr>
          <a:lstStyle/>
          <a:p>
            <a:pPr marL="215900" indent="0">
              <a:lnSpc>
                <a:spcPct val="110000"/>
              </a:lnSpc>
              <a:buClr>
                <a:schemeClr val="accent1"/>
              </a:buClr>
              <a:buSzPct val="100000"/>
              <a:buNone/>
            </a:pPr>
            <a:r>
              <a:rPr lang="en-US" sz="2800" dirty="0">
                <a:solidFill>
                  <a:schemeClr val="tx1"/>
                </a:solidFill>
              </a:rPr>
              <a:t>To </a:t>
            </a:r>
            <a:r>
              <a:rPr lang="en-US" dirty="0"/>
              <a:t>close this gap while investing in local, resilient, reliable, and affordable energy, we can create the SEU</a:t>
            </a:r>
            <a:r>
              <a:rPr lang="en-US" sz="2800" dirty="0">
                <a:solidFill>
                  <a:schemeClr val="tx1"/>
                </a:solidFill>
              </a:rPr>
              <a:t>: </a:t>
            </a:r>
          </a:p>
          <a:p>
            <a:pPr marL="596265">
              <a:lnSpc>
                <a:spcPct val="110000"/>
              </a:lnSpc>
              <a:buClr>
                <a:schemeClr val="accent1"/>
              </a:buClr>
              <a:buSzPct val="100000"/>
            </a:pPr>
            <a:r>
              <a:rPr lang="en-US" sz="2400" dirty="0">
                <a:solidFill>
                  <a:schemeClr val="tx1"/>
                </a:solidFill>
              </a:rPr>
              <a:t>A </a:t>
            </a:r>
            <a:r>
              <a:rPr lang="en-US" sz="2400" dirty="0">
                <a:solidFill>
                  <a:srgbClr val="000000"/>
                </a:solidFill>
              </a:rPr>
              <a:t>community owned energy utility that provides reliable and resilient </a:t>
            </a:r>
            <a:r>
              <a:rPr lang="en-US" sz="2400" dirty="0">
                <a:solidFill>
                  <a:schemeClr val="tx2"/>
                </a:solidFill>
              </a:rPr>
              <a:t>electricity from local solar and battery storage systems installed on homes and businesses throughout the City.</a:t>
            </a:r>
          </a:p>
          <a:p>
            <a:pPr marL="596265">
              <a:lnSpc>
                <a:spcPct val="110000"/>
              </a:lnSpc>
              <a:buClr>
                <a:schemeClr val="accent1"/>
              </a:buClr>
              <a:buSzPct val="100000"/>
            </a:pPr>
            <a:r>
              <a:rPr lang="en-US" sz="2400" dirty="0">
                <a:solidFill>
                  <a:schemeClr val="tx2"/>
                </a:solidFill>
              </a:rPr>
              <a:t>A utility focused on generation – generating clean energy in our community, for our community.</a:t>
            </a:r>
          </a:p>
          <a:p>
            <a:pPr marL="596265">
              <a:lnSpc>
                <a:spcPct val="110000"/>
              </a:lnSpc>
              <a:buClr>
                <a:schemeClr val="accent1"/>
              </a:buClr>
              <a:buSzPct val="100000"/>
            </a:pPr>
            <a:r>
              <a:rPr lang="en-US" sz="2400" dirty="0">
                <a:solidFill>
                  <a:schemeClr val="tx2"/>
                </a:solidFill>
              </a:rPr>
              <a:t>A supplemental utility that offers sustainable ways to heat and cool your home or business, like from networked geothermal.</a:t>
            </a:r>
          </a:p>
          <a:p>
            <a:pPr marL="596265">
              <a:lnSpc>
                <a:spcPct val="110000"/>
              </a:lnSpc>
              <a:buClr>
                <a:schemeClr val="accent1"/>
              </a:buClr>
              <a:buSzPct val="100000"/>
            </a:pPr>
            <a:r>
              <a:rPr lang="en-US" sz="2400" dirty="0">
                <a:solidFill>
                  <a:schemeClr val="tx2"/>
                </a:solidFill>
              </a:rPr>
              <a:t>A utility that gives residents a choice for where they procure their energy. </a:t>
            </a:r>
          </a:p>
          <a:p>
            <a:pPr marL="596265">
              <a:lnSpc>
                <a:spcPct val="110000"/>
              </a:lnSpc>
              <a:buClr>
                <a:schemeClr val="accent1"/>
              </a:buClr>
              <a:buSzPct val="100000"/>
            </a:pPr>
            <a:r>
              <a:rPr lang="en-US" sz="2400" dirty="0">
                <a:solidFill>
                  <a:schemeClr val="tx2"/>
                </a:solidFill>
              </a:rPr>
              <a:t>A parallel utility that immediately reduces emissions and invests in the utility of the future. </a:t>
            </a:r>
          </a:p>
        </p:txBody>
      </p:sp>
      <p:sp>
        <p:nvSpPr>
          <p:cNvPr id="7" name="Slide Number Placeholder 6">
            <a:extLst>
              <a:ext uri="{FF2B5EF4-FFF2-40B4-BE49-F238E27FC236}">
                <a16:creationId xmlns:a16="http://schemas.microsoft.com/office/drawing/2014/main" id="{70E08EA4-C751-4C36-AB48-E8BFA2D49387}"/>
              </a:ext>
            </a:extLst>
          </p:cNvPr>
          <p:cNvSpPr>
            <a:spLocks noGrp="1"/>
          </p:cNvSpPr>
          <p:nvPr>
            <p:ph type="sldNum" sz="quarter" idx="12"/>
          </p:nvPr>
        </p:nvSpPr>
        <p:spPr/>
        <p:txBody>
          <a:bodyPr/>
          <a:lstStyle/>
          <a:p>
            <a:fld id="{CA115D1D-FF02-40D1-A885-DEECEC862A2E}" type="slidenum">
              <a:rPr lang="en-US" dirty="0" smtClean="0">
                <a:solidFill>
                  <a:schemeClr val="accent2"/>
                </a:solidFill>
              </a:rPr>
              <a:t>6</a:t>
            </a:fld>
            <a:endParaRPr lang="en-US">
              <a:solidFill>
                <a:schemeClr val="accent2"/>
              </a:solidFill>
            </a:endParaRPr>
          </a:p>
        </p:txBody>
      </p:sp>
      <p:sp>
        <p:nvSpPr>
          <p:cNvPr id="11" name="Footer Placeholder 6">
            <a:extLst>
              <a:ext uri="{FF2B5EF4-FFF2-40B4-BE49-F238E27FC236}">
                <a16:creationId xmlns:a16="http://schemas.microsoft.com/office/drawing/2014/main" id="{021EDF7B-2415-403B-0968-0C466B2ACD3D}"/>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
        <p:nvSpPr>
          <p:cNvPr id="10" name="Rectangle: Rounded Corners 9">
            <a:extLst>
              <a:ext uri="{FF2B5EF4-FFF2-40B4-BE49-F238E27FC236}">
                <a16:creationId xmlns:a16="http://schemas.microsoft.com/office/drawing/2014/main" id="{417B8814-428D-5089-BC99-6E4E65660E7D}"/>
              </a:ext>
            </a:extLst>
          </p:cNvPr>
          <p:cNvSpPr/>
          <p:nvPr/>
        </p:nvSpPr>
        <p:spPr>
          <a:xfrm>
            <a:off x="659322" y="489104"/>
            <a:ext cx="7624707"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5DF93A5-B063-A42C-5F2B-E6313F4ED759}"/>
              </a:ext>
            </a:extLst>
          </p:cNvPr>
          <p:cNvSpPr txBox="1">
            <a:spLocks/>
          </p:cNvSpPr>
          <p:nvPr/>
        </p:nvSpPr>
        <p:spPr>
          <a:xfrm>
            <a:off x="659322" y="471041"/>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Sustainable Energy Utility</a:t>
            </a:r>
          </a:p>
        </p:txBody>
      </p:sp>
      <p:sp>
        <p:nvSpPr>
          <p:cNvPr id="13" name="Rectangle: Rounded Corners 12">
            <a:extLst>
              <a:ext uri="{FF2B5EF4-FFF2-40B4-BE49-F238E27FC236}">
                <a16:creationId xmlns:a16="http://schemas.microsoft.com/office/drawing/2014/main" id="{8B3A78DD-223F-5F7D-E9CB-9E0465773BC7}"/>
              </a:ext>
            </a:extLst>
          </p:cNvPr>
          <p:cNvSpPr/>
          <p:nvPr/>
        </p:nvSpPr>
        <p:spPr>
          <a:xfrm>
            <a:off x="7488503" y="490275"/>
            <a:ext cx="556040"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360840-D3C8-9A28-3353-A25A47569BD7}"/>
              </a:ext>
            </a:extLst>
          </p:cNvPr>
          <p:cNvSpPr/>
          <p:nvPr/>
        </p:nvSpPr>
        <p:spPr>
          <a:xfrm>
            <a:off x="7473263" y="489104"/>
            <a:ext cx="325254"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BAA8B7B1-38F3-8FF9-0505-091A56FE1A4F}"/>
              </a:ext>
            </a:extLst>
          </p:cNvPr>
          <p:cNvPicPr>
            <a:picLocks noChangeAspect="1"/>
          </p:cNvPicPr>
          <p:nvPr/>
        </p:nvPicPr>
        <p:blipFill rotWithShape="1">
          <a:blip r:embed="rId3"/>
          <a:srcRect l="47290" t="25862" r="27260" b="16010"/>
          <a:stretch/>
        </p:blipFill>
        <p:spPr>
          <a:xfrm>
            <a:off x="7120767" y="1785934"/>
            <a:ext cx="3321187" cy="4266910"/>
          </a:xfrm>
          <a:prstGeom prst="rect">
            <a:avLst/>
          </a:prstGeom>
          <a:ln w="38100" cap="sq">
            <a:solidFill>
              <a:srgbClr val="CDE7EF"/>
            </a:solidFill>
            <a:prstDash val="solid"/>
            <a:miter lim="800000"/>
          </a:ln>
          <a:effectLst>
            <a:outerShdw blurRad="50800" dist="38100" dir="2700000" algn="tl" rotWithShape="0">
              <a:srgbClr val="000000">
                <a:alpha val="43000"/>
              </a:srgbClr>
            </a:outerShdw>
          </a:effectLst>
        </p:spPr>
      </p:pic>
      <p:pic>
        <p:nvPicPr>
          <p:cNvPr id="4" name="Picture 3" descr="A person on a bicycle with a dog&#10;&#10;Description automatically generated">
            <a:extLst>
              <a:ext uri="{FF2B5EF4-FFF2-40B4-BE49-F238E27FC236}">
                <a16:creationId xmlns:a16="http://schemas.microsoft.com/office/drawing/2014/main" id="{6560D472-81B0-4B0A-3562-E4119D0EEE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41954" y="1347636"/>
            <a:ext cx="1453577" cy="876596"/>
          </a:xfrm>
          <a:prstGeom prst="rect">
            <a:avLst/>
          </a:prstGeom>
        </p:spPr>
      </p:pic>
      <p:pic>
        <p:nvPicPr>
          <p:cNvPr id="5" name="Picture 4" descr="A black and white logo with a tree&#10;&#10;Description automatically generated">
            <a:extLst>
              <a:ext uri="{FF2B5EF4-FFF2-40B4-BE49-F238E27FC236}">
                <a16:creationId xmlns:a16="http://schemas.microsoft.com/office/drawing/2014/main" id="{D3E181E7-BC1E-A314-CCB9-4E9C91B17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Tree>
    <p:extLst>
      <p:ext uri="{BB962C8B-B14F-4D97-AF65-F5344CB8AC3E}">
        <p14:creationId xmlns:p14="http://schemas.microsoft.com/office/powerpoint/2010/main" val="67372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54D4E-E580-1E5E-B97A-E025BF237F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9512C-83E0-D966-FC57-A1770A1E4424}"/>
              </a:ext>
            </a:extLst>
          </p:cNvPr>
          <p:cNvSpPr>
            <a:spLocks noGrp="1"/>
          </p:cNvSpPr>
          <p:nvPr>
            <p:ph idx="1"/>
          </p:nvPr>
        </p:nvSpPr>
        <p:spPr>
          <a:xfrm>
            <a:off x="526773" y="1847850"/>
            <a:ext cx="5800136" cy="4351338"/>
          </a:xfrm>
        </p:spPr>
        <p:txBody>
          <a:bodyPr>
            <a:normAutofit fontScale="70000" lnSpcReduction="20000"/>
          </a:bodyPr>
          <a:lstStyle/>
          <a:p>
            <a:r>
              <a:rPr lang="en-US" dirty="0"/>
              <a:t>Solar and energy storage to improve reliability.</a:t>
            </a:r>
          </a:p>
          <a:p>
            <a:r>
              <a:rPr lang="en-US" dirty="0"/>
              <a:t>Air source and ground source heat pumps, including networked geothermal. </a:t>
            </a:r>
          </a:p>
          <a:p>
            <a:r>
              <a:rPr lang="en-US" dirty="0"/>
              <a:t>Robust energy waste reduction efforts that improve indoor comfort, health, and safety, all while saving money.</a:t>
            </a:r>
          </a:p>
          <a:p>
            <a:r>
              <a:rPr lang="en-US" dirty="0"/>
              <a:t>Microgrids(</a:t>
            </a:r>
            <a:r>
              <a:rPr lang="en-US" dirty="0" err="1"/>
              <a:t>ish</a:t>
            </a:r>
            <a:r>
              <a:rPr lang="en-US" dirty="0"/>
              <a:t>) between neighboring households, to share solar and storage.</a:t>
            </a:r>
          </a:p>
          <a:p>
            <a:r>
              <a:rPr lang="en-US" dirty="0"/>
              <a:t>Support for beneficial electrification to support cleaner and safer homes and businesses.</a:t>
            </a:r>
          </a:p>
          <a:p>
            <a:r>
              <a:rPr lang="en-US" dirty="0"/>
              <a:t>On-bill financing to help lower the costs of beneficial electrification and efficiency improvements while increasing payment flexibility.</a:t>
            </a:r>
          </a:p>
          <a:p>
            <a:r>
              <a:rPr lang="en-US" dirty="0"/>
              <a:t>Over time, community solar programs and new community desired clean energy offerings.</a:t>
            </a:r>
          </a:p>
        </p:txBody>
      </p:sp>
      <p:sp>
        <p:nvSpPr>
          <p:cNvPr id="7" name="Slide Number Placeholder 6">
            <a:extLst>
              <a:ext uri="{FF2B5EF4-FFF2-40B4-BE49-F238E27FC236}">
                <a16:creationId xmlns:a16="http://schemas.microsoft.com/office/drawing/2014/main" id="{190FCD01-D403-EC1A-8BD9-E7D999B9A888}"/>
              </a:ext>
            </a:extLst>
          </p:cNvPr>
          <p:cNvSpPr>
            <a:spLocks noGrp="1"/>
          </p:cNvSpPr>
          <p:nvPr>
            <p:ph type="sldNum" sz="quarter" idx="12"/>
          </p:nvPr>
        </p:nvSpPr>
        <p:spPr/>
        <p:txBody>
          <a:bodyPr/>
          <a:lstStyle/>
          <a:p>
            <a:fld id="{CA115D1D-FF02-40D1-A885-DEECEC862A2E}" type="slidenum">
              <a:rPr lang="en-US" dirty="0" smtClean="0">
                <a:solidFill>
                  <a:schemeClr val="accent2"/>
                </a:solidFill>
              </a:rPr>
              <a:t>7</a:t>
            </a:fld>
            <a:endParaRPr lang="en-US">
              <a:solidFill>
                <a:schemeClr val="accent2"/>
              </a:solidFill>
            </a:endParaRPr>
          </a:p>
        </p:txBody>
      </p:sp>
      <p:sp>
        <p:nvSpPr>
          <p:cNvPr id="11" name="Footer Placeholder 6">
            <a:extLst>
              <a:ext uri="{FF2B5EF4-FFF2-40B4-BE49-F238E27FC236}">
                <a16:creationId xmlns:a16="http://schemas.microsoft.com/office/drawing/2014/main" id="{DB43E735-A4BF-4E86-9A6D-2E1B10288091}"/>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
        <p:nvSpPr>
          <p:cNvPr id="12" name="Rectangle: Rounded Corners 11">
            <a:extLst>
              <a:ext uri="{FF2B5EF4-FFF2-40B4-BE49-F238E27FC236}">
                <a16:creationId xmlns:a16="http://schemas.microsoft.com/office/drawing/2014/main" id="{EFA29BBD-8142-B3AC-6F73-3D3E7B00584E}"/>
              </a:ext>
            </a:extLst>
          </p:cNvPr>
          <p:cNvSpPr/>
          <p:nvPr/>
        </p:nvSpPr>
        <p:spPr>
          <a:xfrm>
            <a:off x="2105566" y="423790"/>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0EE5F6E-5D1E-6EB8-42E2-614A9AC75CF3}"/>
              </a:ext>
            </a:extLst>
          </p:cNvPr>
          <p:cNvSpPr txBox="1">
            <a:spLocks/>
          </p:cNvSpPr>
          <p:nvPr/>
        </p:nvSpPr>
        <p:spPr>
          <a:xfrm>
            <a:off x="2105567" y="405727"/>
            <a:ext cx="6813942" cy="8765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What services would an SEU provide?</a:t>
            </a:r>
          </a:p>
        </p:txBody>
      </p:sp>
      <p:sp>
        <p:nvSpPr>
          <p:cNvPr id="14" name="Rectangle: Rounded Corners 13">
            <a:extLst>
              <a:ext uri="{FF2B5EF4-FFF2-40B4-BE49-F238E27FC236}">
                <a16:creationId xmlns:a16="http://schemas.microsoft.com/office/drawing/2014/main" id="{DA10E123-2E0D-D3F1-9ED9-65377BF04B7B}"/>
              </a:ext>
            </a:extLst>
          </p:cNvPr>
          <p:cNvSpPr/>
          <p:nvPr/>
        </p:nvSpPr>
        <p:spPr>
          <a:xfrm>
            <a:off x="8934748" y="424961"/>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714A08-21BC-C845-EE6F-447EFAFB91A4}"/>
              </a:ext>
            </a:extLst>
          </p:cNvPr>
          <p:cNvSpPr/>
          <p:nvPr/>
        </p:nvSpPr>
        <p:spPr>
          <a:xfrm>
            <a:off x="8919508" y="423790"/>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descr="A person on a bicycle with a dog&#10;&#10;Description automatically generated">
            <a:extLst>
              <a:ext uri="{FF2B5EF4-FFF2-40B4-BE49-F238E27FC236}">
                <a16:creationId xmlns:a16="http://schemas.microsoft.com/office/drawing/2014/main" id="{AAE0116E-EF20-7C6F-BE95-D49A525819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6002" y="1226001"/>
            <a:ext cx="1453577" cy="876596"/>
          </a:xfrm>
          <a:prstGeom prst="rect">
            <a:avLst/>
          </a:prstGeom>
        </p:spPr>
      </p:pic>
      <p:pic>
        <p:nvPicPr>
          <p:cNvPr id="6" name="Picture 5">
            <a:extLst>
              <a:ext uri="{FF2B5EF4-FFF2-40B4-BE49-F238E27FC236}">
                <a16:creationId xmlns:a16="http://schemas.microsoft.com/office/drawing/2014/main" id="{27AB50C3-2CF0-7F53-C0D5-0909C0509C1E}"/>
              </a:ext>
            </a:extLst>
          </p:cNvPr>
          <p:cNvPicPr>
            <a:picLocks noChangeAspect="1"/>
          </p:cNvPicPr>
          <p:nvPr/>
        </p:nvPicPr>
        <p:blipFill>
          <a:blip r:embed="rId4"/>
          <a:srcRect l="53750" t="11318" r="10268" b="4920"/>
          <a:stretch/>
        </p:blipFill>
        <p:spPr>
          <a:xfrm>
            <a:off x="6553305" y="2306780"/>
            <a:ext cx="5244274" cy="34334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descr="A black and white logo with a tree&#10;&#10;Description automatically generated">
            <a:extLst>
              <a:ext uri="{FF2B5EF4-FFF2-40B4-BE49-F238E27FC236}">
                <a16:creationId xmlns:a16="http://schemas.microsoft.com/office/drawing/2014/main" id="{6CE8E996-7094-FAA1-EF43-870BF492A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121" y="250613"/>
            <a:ext cx="971458" cy="971458"/>
          </a:xfrm>
          <a:prstGeom prst="rect">
            <a:avLst/>
          </a:prstGeom>
        </p:spPr>
      </p:pic>
    </p:spTree>
    <p:extLst>
      <p:ext uri="{BB962C8B-B14F-4D97-AF65-F5344CB8AC3E}">
        <p14:creationId xmlns:p14="http://schemas.microsoft.com/office/powerpoint/2010/main" val="344156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282EA-E947-109A-A679-AB3B21306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8ABD7-4DD0-C326-FC35-4BD5BA49FF31}"/>
              </a:ext>
            </a:extLst>
          </p:cNvPr>
          <p:cNvSpPr>
            <a:spLocks noGrp="1"/>
          </p:cNvSpPr>
          <p:nvPr>
            <p:ph type="title"/>
          </p:nvPr>
        </p:nvSpPr>
        <p:spPr>
          <a:xfrm>
            <a:off x="640772" y="2433726"/>
            <a:ext cx="10910455" cy="1325563"/>
          </a:xfrm>
        </p:spPr>
        <p:txBody>
          <a:bodyPr/>
          <a:lstStyle/>
          <a:p>
            <a:pPr algn="ctr"/>
            <a:r>
              <a:rPr lang="en-US" dirty="0"/>
              <a:t>What do we need to do to start the SEU?</a:t>
            </a:r>
          </a:p>
        </p:txBody>
      </p:sp>
      <p:sp>
        <p:nvSpPr>
          <p:cNvPr id="8" name="Slide Number Placeholder 7">
            <a:extLst>
              <a:ext uri="{FF2B5EF4-FFF2-40B4-BE49-F238E27FC236}">
                <a16:creationId xmlns:a16="http://schemas.microsoft.com/office/drawing/2014/main" id="{9140ED24-C016-9583-A4F0-3E5AE49A737A}"/>
              </a:ext>
            </a:extLst>
          </p:cNvPr>
          <p:cNvSpPr>
            <a:spLocks noGrp="1"/>
          </p:cNvSpPr>
          <p:nvPr>
            <p:ph type="sldNum" sz="quarter" idx="12"/>
          </p:nvPr>
        </p:nvSpPr>
        <p:spPr/>
        <p:txBody>
          <a:bodyPr/>
          <a:lstStyle/>
          <a:p>
            <a:fld id="{CA115D1D-FF02-40D1-A885-DEECEC862A2E}" type="slidenum">
              <a:rPr lang="en-US" dirty="0" smtClean="0">
                <a:solidFill>
                  <a:schemeClr val="accent2"/>
                </a:solidFill>
              </a:rPr>
              <a:t>8</a:t>
            </a:fld>
            <a:endParaRPr lang="en-US">
              <a:solidFill>
                <a:schemeClr val="accent2"/>
              </a:solidFill>
            </a:endParaRPr>
          </a:p>
        </p:txBody>
      </p:sp>
      <p:sp>
        <p:nvSpPr>
          <p:cNvPr id="12" name="Footer Placeholder 6">
            <a:extLst>
              <a:ext uri="{FF2B5EF4-FFF2-40B4-BE49-F238E27FC236}">
                <a16:creationId xmlns:a16="http://schemas.microsoft.com/office/drawing/2014/main" id="{684B67CC-F791-ADD4-D454-8339967D286F}"/>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pic>
        <p:nvPicPr>
          <p:cNvPr id="3" name="Picture 2" descr="A black and white logo with a tree&#10;&#10;Description automatically generated">
            <a:extLst>
              <a:ext uri="{FF2B5EF4-FFF2-40B4-BE49-F238E27FC236}">
                <a16:creationId xmlns:a16="http://schemas.microsoft.com/office/drawing/2014/main" id="{2ABFC57F-70D8-FDCC-744E-FB6A985B6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207" y="454671"/>
            <a:ext cx="971458" cy="971458"/>
          </a:xfrm>
          <a:prstGeom prst="rect">
            <a:avLst/>
          </a:prstGeom>
        </p:spPr>
      </p:pic>
      <p:sp>
        <p:nvSpPr>
          <p:cNvPr id="7" name="Rectangle: Rounded Corners 6">
            <a:extLst>
              <a:ext uri="{FF2B5EF4-FFF2-40B4-BE49-F238E27FC236}">
                <a16:creationId xmlns:a16="http://schemas.microsoft.com/office/drawing/2014/main" id="{FCA9D22F-5431-F7C3-A961-127DAA34C119}"/>
              </a:ext>
            </a:extLst>
          </p:cNvPr>
          <p:cNvSpPr/>
          <p:nvPr/>
        </p:nvSpPr>
        <p:spPr>
          <a:xfrm>
            <a:off x="526773" y="1026988"/>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0F1E406E-1CB8-EDEE-90AE-395813EA1D29}"/>
              </a:ext>
            </a:extLst>
          </p:cNvPr>
          <p:cNvSpPr/>
          <p:nvPr/>
        </p:nvSpPr>
        <p:spPr>
          <a:xfrm>
            <a:off x="7355955" y="1028159"/>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C8A79A-E494-5CD4-4CDA-E9CB37847CC9}"/>
              </a:ext>
            </a:extLst>
          </p:cNvPr>
          <p:cNvSpPr/>
          <p:nvPr/>
        </p:nvSpPr>
        <p:spPr>
          <a:xfrm>
            <a:off x="7340715" y="1026988"/>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0BC0743-CE7D-314B-17B1-7040A44FDCB3}"/>
              </a:ext>
            </a:extLst>
          </p:cNvPr>
          <p:cNvSpPr/>
          <p:nvPr/>
        </p:nvSpPr>
        <p:spPr>
          <a:xfrm>
            <a:off x="3999058" y="5109803"/>
            <a:ext cx="7552169" cy="79828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E451CF9-7990-ADE6-C54B-B1707CB24FF0}"/>
              </a:ext>
            </a:extLst>
          </p:cNvPr>
          <p:cNvSpPr/>
          <p:nvPr/>
        </p:nvSpPr>
        <p:spPr>
          <a:xfrm>
            <a:off x="10828240" y="5109804"/>
            <a:ext cx="481389" cy="799452"/>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B5D943-A58F-F07D-D11E-B4C311AFF0E3}"/>
              </a:ext>
            </a:extLst>
          </p:cNvPr>
          <p:cNvSpPr/>
          <p:nvPr/>
        </p:nvSpPr>
        <p:spPr>
          <a:xfrm>
            <a:off x="10813000" y="5109803"/>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descr="A person on a bicycle with a dog&#10;&#10;Description automatically generated">
            <a:extLst>
              <a:ext uri="{FF2B5EF4-FFF2-40B4-BE49-F238E27FC236}">
                <a16:creationId xmlns:a16="http://schemas.microsoft.com/office/drawing/2014/main" id="{23CEFD1B-4686-FA45-CCD8-1B89AFEA3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Tree>
    <p:extLst>
      <p:ext uri="{BB962C8B-B14F-4D97-AF65-F5344CB8AC3E}">
        <p14:creationId xmlns:p14="http://schemas.microsoft.com/office/powerpoint/2010/main" val="331602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A4BAB29-C100-80E5-C127-61D8698D5CEF}"/>
              </a:ext>
            </a:extLst>
          </p:cNvPr>
          <p:cNvGraphicFramePr>
            <a:graphicFrameLocks noGrp="1"/>
          </p:cNvGraphicFramePr>
          <p:nvPr>
            <p:ph idx="1"/>
            <p:extLst>
              <p:ext uri="{D42A27DB-BD31-4B8C-83A1-F6EECF244321}">
                <p14:modId xmlns:p14="http://schemas.microsoft.com/office/powerpoint/2010/main" val="3381882326"/>
              </p:ext>
            </p:extLst>
          </p:nvPr>
        </p:nvGraphicFramePr>
        <p:xfrm>
          <a:off x="0" y="1432814"/>
          <a:ext cx="11979724" cy="492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CB6ED33-F538-F09E-37C2-38DB91BB77CD}"/>
              </a:ext>
            </a:extLst>
          </p:cNvPr>
          <p:cNvSpPr>
            <a:spLocks noGrp="1"/>
          </p:cNvSpPr>
          <p:nvPr>
            <p:ph type="sldNum" sz="quarter" idx="12"/>
          </p:nvPr>
        </p:nvSpPr>
        <p:spPr/>
        <p:txBody>
          <a:bodyPr/>
          <a:lstStyle/>
          <a:p>
            <a:fld id="{CA115D1D-FF02-40D1-A885-DEECEC862A2E}" type="slidenum">
              <a:rPr lang="en-US" smtClean="0"/>
              <a:t>9</a:t>
            </a:fld>
            <a:endParaRPr lang="en-US"/>
          </a:p>
        </p:txBody>
      </p:sp>
      <p:pic>
        <p:nvPicPr>
          <p:cNvPr id="6" name="Picture 5" descr="A person on a bicycle with a dog&#10;&#10;Description automatically generated">
            <a:extLst>
              <a:ext uri="{FF2B5EF4-FFF2-40B4-BE49-F238E27FC236}">
                <a16:creationId xmlns:a16="http://schemas.microsoft.com/office/drawing/2014/main" id="{F23CD79D-100D-84B0-FAC7-242D01EF7B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6147" y="1496115"/>
            <a:ext cx="1453577" cy="876596"/>
          </a:xfrm>
          <a:prstGeom prst="rect">
            <a:avLst/>
          </a:prstGeom>
        </p:spPr>
      </p:pic>
      <p:sp>
        <p:nvSpPr>
          <p:cNvPr id="8" name="Rectangle: Rounded Corners 7">
            <a:extLst>
              <a:ext uri="{FF2B5EF4-FFF2-40B4-BE49-F238E27FC236}">
                <a16:creationId xmlns:a16="http://schemas.microsoft.com/office/drawing/2014/main" id="{2000DED7-0F8D-9C3A-DEA4-276C9B1D2085}"/>
              </a:ext>
            </a:extLst>
          </p:cNvPr>
          <p:cNvSpPr/>
          <p:nvPr/>
        </p:nvSpPr>
        <p:spPr>
          <a:xfrm>
            <a:off x="-245746" y="405727"/>
            <a:ext cx="7552169" cy="79828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55C1D7D-C26E-1B81-FDA6-19DA5362C2D7}"/>
              </a:ext>
            </a:extLst>
          </p:cNvPr>
          <p:cNvSpPr txBox="1">
            <a:spLocks/>
          </p:cNvSpPr>
          <p:nvPr/>
        </p:nvSpPr>
        <p:spPr>
          <a:xfrm>
            <a:off x="-245746" y="405727"/>
            <a:ext cx="6813942" cy="876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odec Cold Extra Bold"/>
              </a:rPr>
              <a:t>SEU Launch Timeline</a:t>
            </a:r>
          </a:p>
        </p:txBody>
      </p:sp>
      <p:sp>
        <p:nvSpPr>
          <p:cNvPr id="10" name="Rectangle: Rounded Corners 9">
            <a:extLst>
              <a:ext uri="{FF2B5EF4-FFF2-40B4-BE49-F238E27FC236}">
                <a16:creationId xmlns:a16="http://schemas.microsoft.com/office/drawing/2014/main" id="{74BC86EC-EF09-3887-0458-BFFA361E51A5}"/>
              </a:ext>
            </a:extLst>
          </p:cNvPr>
          <p:cNvSpPr/>
          <p:nvPr/>
        </p:nvSpPr>
        <p:spPr>
          <a:xfrm>
            <a:off x="6583435" y="414075"/>
            <a:ext cx="481389" cy="798281"/>
          </a:xfrm>
          <a:prstGeom prst="roundRect">
            <a:avLst/>
          </a:prstGeom>
          <a:solidFill>
            <a:srgbClr val="2194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8FFE62-1FD3-F2F8-1465-7CBC3D308865}"/>
              </a:ext>
            </a:extLst>
          </p:cNvPr>
          <p:cNvSpPr/>
          <p:nvPr/>
        </p:nvSpPr>
        <p:spPr>
          <a:xfrm>
            <a:off x="6568195" y="412904"/>
            <a:ext cx="257532" cy="79828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Footer Placeholder 6">
            <a:extLst>
              <a:ext uri="{FF2B5EF4-FFF2-40B4-BE49-F238E27FC236}">
                <a16:creationId xmlns:a16="http://schemas.microsoft.com/office/drawing/2014/main" id="{0FF4C360-3607-B6E2-8C25-691693BA3C53}"/>
              </a:ext>
            </a:extLst>
          </p:cNvPr>
          <p:cNvSpPr txBox="1">
            <a:spLocks/>
          </p:cNvSpPr>
          <p:nvPr/>
        </p:nvSpPr>
        <p:spPr>
          <a:xfrm>
            <a:off x="52677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accent2"/>
                </a:solidFill>
              </a:rPr>
              <a:t>Ann Arbor’s Sustainable Energy Utility</a:t>
            </a:r>
          </a:p>
        </p:txBody>
      </p:sp>
    </p:spTree>
    <p:extLst>
      <p:ext uri="{BB962C8B-B14F-4D97-AF65-F5344CB8AC3E}">
        <p14:creationId xmlns:p14="http://schemas.microsoft.com/office/powerpoint/2010/main" val="2063483227"/>
      </p:ext>
    </p:extLst>
  </p:cSld>
  <p:clrMapOvr>
    <a:masterClrMapping/>
  </p:clrMapOvr>
</p:sld>
</file>

<file path=ppt/theme/theme1.xml><?xml version="1.0" encoding="utf-8"?>
<a:theme xmlns:a="http://schemas.openxmlformats.org/drawingml/2006/main" name="Office Theme">
  <a:themeElements>
    <a:clrScheme name="OSI Brand">
      <a:dk1>
        <a:srgbClr val="003333"/>
      </a:dk1>
      <a:lt1>
        <a:sysClr val="window" lastClr="FFFFFF"/>
      </a:lt1>
      <a:dk2>
        <a:srgbClr val="000000"/>
      </a:dk2>
      <a:lt2>
        <a:srgbClr val="D9E6D2"/>
      </a:lt2>
      <a:accent1>
        <a:srgbClr val="99CC33"/>
      </a:accent1>
      <a:accent2>
        <a:srgbClr val="447B1F"/>
      </a:accent2>
      <a:accent3>
        <a:srgbClr val="296643"/>
      </a:accent3>
      <a:accent4>
        <a:srgbClr val="99CC33"/>
      </a:accent4>
      <a:accent5>
        <a:srgbClr val="447B1F"/>
      </a:accent5>
      <a:accent6>
        <a:srgbClr val="296643"/>
      </a:accent6>
      <a:hlink>
        <a:srgbClr val="99CC33"/>
      </a:hlink>
      <a:folHlink>
        <a:srgbClr val="D9E6D2"/>
      </a:folHlink>
    </a:clrScheme>
    <a:fontScheme name="OSI Branding">
      <a:majorFont>
        <a:latin typeface="Codec Cold Extra Bold"/>
        <a:ea typeface=""/>
        <a:cs typeface=""/>
      </a:majorFont>
      <a:minorFont>
        <a:latin typeface="Codec Cold Extra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35d028-fa47-4585-bdb8-989f38fb303e">
      <Terms xmlns="http://schemas.microsoft.com/office/infopath/2007/PartnerControls"/>
    </lcf76f155ced4ddcb4097134ff3c332f>
    <TaxCatchAll xmlns="ec43dcaf-7e96-4016-bc1e-453e9e6daf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AEF93183DF654784D32F1419E7A08D" ma:contentTypeVersion="16" ma:contentTypeDescription="Create a new document." ma:contentTypeScope="" ma:versionID="27c09c37f01057dfa3943725f6e56b8b">
  <xsd:schema xmlns:xsd="http://www.w3.org/2001/XMLSchema" xmlns:xs="http://www.w3.org/2001/XMLSchema" xmlns:p="http://schemas.microsoft.com/office/2006/metadata/properties" xmlns:ns2="1f35d028-fa47-4585-bdb8-989f38fb303e" xmlns:ns3="ec43dcaf-7e96-4016-bc1e-453e9e6daf4a" targetNamespace="http://schemas.microsoft.com/office/2006/metadata/properties" ma:root="true" ma:fieldsID="72f595fb890250321896e58f21255a68" ns2:_="" ns3:_="">
    <xsd:import namespace="1f35d028-fa47-4585-bdb8-989f38fb303e"/>
    <xsd:import namespace="ec43dcaf-7e96-4016-bc1e-453e9e6daf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5d028-fa47-4585-bdb8-989f38fb30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75754cb-8a63-4653-93c4-bf644ddc4b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43dcaf-7e96-4016-bc1e-453e9e6daf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ffef56-b423-487d-b6cc-28abf041cec2}" ma:internalName="TaxCatchAll" ma:showField="CatchAllData" ma:web="ec43dcaf-7e96-4016-bc1e-453e9e6daf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18F29-04AF-4A3F-83ED-A5E0C315370F}">
  <ds:schemaRefs>
    <ds:schemaRef ds:uri="http://schemas.microsoft.com/sharepoint/v3/contenttype/forms"/>
  </ds:schemaRefs>
</ds:datastoreItem>
</file>

<file path=customXml/itemProps2.xml><?xml version="1.0" encoding="utf-8"?>
<ds:datastoreItem xmlns:ds="http://schemas.openxmlformats.org/officeDocument/2006/customXml" ds:itemID="{B8FDE8D4-7781-43B5-9691-A7903AD06A70}">
  <ds:schemaRefs>
    <ds:schemaRef ds:uri="1f35d028-fa47-4585-bdb8-989f38fb303e"/>
    <ds:schemaRef ds:uri="ec43dcaf-7e96-4016-bc1e-453e9e6daf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E0F81C-DAD1-4FF3-854A-858B0AB2C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5d028-fa47-4585-bdb8-989f38fb303e"/>
    <ds:schemaRef ds:uri="ec43dcaf-7e96-4016-bc1e-453e9e6daf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1746</TotalTime>
  <Words>2781</Words>
  <Application>Microsoft Office PowerPoint</Application>
  <PresentationFormat>Widescreen</PresentationFormat>
  <Paragraphs>217</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Codec Cold Extra Bold</vt:lpstr>
      <vt:lpstr>Roboto</vt:lpstr>
      <vt:lpstr>Office Theme</vt:lpstr>
      <vt:lpstr>Ann Arbor’s Sustainable Energy Utility … Coming Soon</vt:lpstr>
      <vt:lpstr>PowerPoint Presentation</vt:lpstr>
      <vt:lpstr>Emissions by Source</vt:lpstr>
      <vt:lpstr>PowerPoint Presentation</vt:lpstr>
      <vt:lpstr>PowerPoint Presentation</vt:lpstr>
      <vt:lpstr>PowerPoint Presentation</vt:lpstr>
      <vt:lpstr>PowerPoint Presentation</vt:lpstr>
      <vt:lpstr>What do we need to do to start the SEU?</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lpstr>PowerPoint Presentation</vt:lpstr>
    </vt:vector>
  </TitlesOfParts>
  <Company>City of Ann Arbor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Franke, Grace</dc:creator>
  <cp:lastModifiedBy>Stults, Missy</cp:lastModifiedBy>
  <cp:revision>39</cp:revision>
  <dcterms:created xsi:type="dcterms:W3CDTF">2023-11-16T21:11:17Z</dcterms:created>
  <dcterms:modified xsi:type="dcterms:W3CDTF">2025-03-06T14:43:57Z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0x01010067AEF93183DF654784D32F1419E7A08D</vt:lpwstr>
  </property>
  <property fmtid="{D5CDD505-2E9C-101B-9397-08002B2CF9AE}" pid="3" name="MediaServiceImageTags">
    <vt:lpwstr/>
  </property>
</Properties>
</file>