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2" r:id="rId2"/>
    <p:sldId id="4368" r:id="rId3"/>
    <p:sldId id="4366" r:id="rId4"/>
    <p:sldId id="4361" r:id="rId5"/>
    <p:sldId id="4365" r:id="rId6"/>
    <p:sldId id="1385" r:id="rId7"/>
    <p:sldId id="1383" r:id="rId8"/>
    <p:sldId id="1404" r:id="rId9"/>
    <p:sldId id="4369" r:id="rId10"/>
    <p:sldId id="4367" r:id="rId1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 Young" initials="GY" lastIdx="3" clrIdx="0">
    <p:extLst>
      <p:ext uri="{19B8F6BF-5375-455C-9EA6-DF929625EA0E}">
        <p15:presenceInfo xmlns:p15="http://schemas.microsoft.com/office/powerpoint/2012/main" userId="325d5dd7a5f78271" providerId="Windows Live"/>
      </p:ext>
    </p:extLst>
  </p:cmAuthor>
  <p:cmAuthor id="2" name="young.e.gregory@gmail.com" initials="y" lastIdx="1" clrIdx="1">
    <p:extLst>
      <p:ext uri="{19B8F6BF-5375-455C-9EA6-DF929625EA0E}">
        <p15:presenceInfo xmlns:p15="http://schemas.microsoft.com/office/powerpoint/2012/main" userId="83fa3571154f788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65E"/>
    <a:srgbClr val="92D050"/>
    <a:srgbClr val="FAC090"/>
    <a:srgbClr val="F2C261"/>
    <a:srgbClr val="249CFF"/>
    <a:srgbClr val="DF5F5A"/>
    <a:srgbClr val="EC0E04"/>
    <a:srgbClr val="B5E159"/>
    <a:srgbClr val="D38ED9"/>
    <a:srgbClr val="6990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76034" autoAdjust="0"/>
  </p:normalViewPr>
  <p:slideViewPr>
    <p:cSldViewPr snapToGrid="0" snapToObjects="1">
      <p:cViewPr varScale="1">
        <p:scale>
          <a:sx n="56" d="100"/>
          <a:sy n="56" d="100"/>
        </p:scale>
        <p:origin x="1628" y="5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D3ACD8-E326-2941-9B22-4E8C7D22AC7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dirty="0"/>
          </a:p>
        </p:txBody>
      </p:sp>
      <p:sp>
        <p:nvSpPr>
          <p:cNvPr id="3" name="Date Placeholder 2">
            <a:extLst>
              <a:ext uri="{FF2B5EF4-FFF2-40B4-BE49-F238E27FC236}">
                <a16:creationId xmlns:a16="http://schemas.microsoft.com/office/drawing/2014/main" id="{99F636AE-09BF-8A4D-8717-AEEF65AA72F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9B591D7-3886-AB40-B66D-18CE28588577}" type="datetimeFigureOut">
              <a:rPr lang="en-US" altLang="en-US"/>
              <a:pPr>
                <a:defRPr/>
              </a:pPr>
              <a:t>3/5/2025</a:t>
            </a:fld>
            <a:endParaRPr lang="en-US" altLang="en-US" dirty="0"/>
          </a:p>
        </p:txBody>
      </p:sp>
      <p:sp>
        <p:nvSpPr>
          <p:cNvPr id="4" name="Slide Image Placeholder 3">
            <a:extLst>
              <a:ext uri="{FF2B5EF4-FFF2-40B4-BE49-F238E27FC236}">
                <a16:creationId xmlns:a16="http://schemas.microsoft.com/office/drawing/2014/main" id="{60626977-013B-2149-AA8F-233FC460B14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574835C3-8FF2-C74C-8CA0-BEE34C83F09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C6BF108-FB91-E649-8049-A7F7E402585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dirty="0"/>
          </a:p>
        </p:txBody>
      </p:sp>
      <p:sp>
        <p:nvSpPr>
          <p:cNvPr id="7" name="Slide Number Placeholder 6">
            <a:extLst>
              <a:ext uri="{FF2B5EF4-FFF2-40B4-BE49-F238E27FC236}">
                <a16:creationId xmlns:a16="http://schemas.microsoft.com/office/drawing/2014/main" id="{A9FFCF46-F2AC-1146-AF6F-7CE4845FD8E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6BAC258-D5A7-F949-B3BC-8E9B2CBED228}"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1</a:t>
            </a:fld>
            <a:endParaRPr lang="en-US" altLang="en-US" dirty="0"/>
          </a:p>
        </p:txBody>
      </p:sp>
    </p:spTree>
    <p:extLst>
      <p:ext uri="{BB962C8B-B14F-4D97-AF65-F5344CB8AC3E}">
        <p14:creationId xmlns:p14="http://schemas.microsoft.com/office/powerpoint/2010/main" val="330610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1100" b="0" i="0" u="none" strike="noStrike" baseline="0" dirty="0">
                <a:solidFill>
                  <a:srgbClr val="000000"/>
                </a:solidFill>
                <a:latin typeface="Times New Roman" panose="02020603050405020304" pitchFamily="18" charset="0"/>
              </a:rPr>
              <a:t>There should be static timelines for each step of the process.</a:t>
            </a:r>
          </a:p>
          <a:p>
            <a:pPr algn="l"/>
            <a:r>
              <a:rPr lang="en-US" sz="11100" b="0" i="0" u="none" strike="noStrike" baseline="0" dirty="0">
                <a:solidFill>
                  <a:srgbClr val="000000"/>
                </a:solidFill>
                <a:latin typeface="Times New Roman" panose="02020603050405020304" pitchFamily="18" charset="0"/>
              </a:rPr>
              <a:t>Streamlined FOM interconnection will increase the likelihood of timely Community Microgrid deployments.</a:t>
            </a:r>
          </a:p>
          <a:p>
            <a:pPr algn="l"/>
            <a:r>
              <a:rPr lang="en-US" sz="11100" b="0" i="0" u="none" strike="noStrike" baseline="0" dirty="0">
                <a:solidFill>
                  <a:srgbClr val="000000"/>
                </a:solidFill>
                <a:latin typeface="Times New Roman" panose="02020603050405020304" pitchFamily="18" charset="0"/>
              </a:rPr>
              <a:t>Design certainty: whether grid isolation switch can be located on the low voltage side of the transformer </a:t>
            </a:r>
          </a:p>
          <a:p>
            <a:pPr algn="l"/>
            <a:r>
              <a:rPr lang="en-US" sz="11100" b="0" i="0" u="none" strike="noStrike" baseline="0" dirty="0">
                <a:solidFill>
                  <a:srgbClr val="000000"/>
                </a:solidFill>
                <a:latin typeface="Times New Roman" panose="02020603050405020304" pitchFamily="18" charset="0"/>
              </a:rPr>
              <a:t>Updated unit cost guide for Community Microgrids and early point of budgetary certainty.</a:t>
            </a:r>
          </a:p>
          <a:p>
            <a:endParaRPr lang="en-US" sz="1800" b="0" i="0" u="none" strike="noStrike" baseline="0" dirty="0">
              <a:solidFill>
                <a:srgbClr val="000000"/>
              </a:solidFill>
              <a:latin typeface="Times New Roman" panose="02020603050405020304" pitchFamily="18"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2</a:t>
            </a:fld>
            <a:endParaRPr lang="en-US" altLang="en-US" dirty="0"/>
          </a:p>
        </p:txBody>
      </p:sp>
    </p:spTree>
    <p:extLst>
      <p:ext uri="{BB962C8B-B14F-4D97-AF65-F5344CB8AC3E}">
        <p14:creationId xmlns:p14="http://schemas.microsoft.com/office/powerpoint/2010/main" val="652625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Bef>
                <a:spcPts val="600"/>
              </a:spcBef>
              <a:buFont typeface="Arial" panose="020B0604020202020204" pitchFamily="34" charset="0"/>
              <a:buNone/>
            </a:pP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6</a:t>
            </a:fld>
            <a:endParaRPr lang="en-US" altLang="en-US"/>
          </a:p>
        </p:txBody>
      </p:sp>
    </p:spTree>
    <p:extLst>
      <p:ext uri="{BB962C8B-B14F-4D97-AF65-F5344CB8AC3E}">
        <p14:creationId xmlns:p14="http://schemas.microsoft.com/office/powerpoint/2010/main" val="62797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457200" rtl="0" eaLnBrk="0" fontAlgn="base" latinLnBrk="0" hangingPunct="0">
              <a:lnSpc>
                <a:spcPct val="100000"/>
              </a:lnSpc>
              <a:spcBef>
                <a:spcPts val="600"/>
              </a:spcBef>
              <a:spcAft>
                <a:spcPct val="0"/>
              </a:spcAft>
              <a:buClrTx/>
              <a:buSzTx/>
              <a:buFont typeface="Arial" panose="020B0604020202020204" pitchFamily="34" charset="0"/>
              <a:buNone/>
              <a:tabLst/>
              <a:defRPr/>
            </a:pPr>
            <a:r>
              <a:rPr lang="en-US" sz="1200" b="0" i="0" kern="1200" dirty="0">
                <a:solidFill>
                  <a:schemeClr val="tx1"/>
                </a:solidFill>
                <a:effectLst/>
                <a:latin typeface="+mn-lt"/>
                <a:ea typeface="MS PGothic" panose="020B0600070205080204" pitchFamily="34" charset="-128"/>
                <a:cs typeface="+mn-cs"/>
              </a:rPr>
              <a:t>In California, typical Community Microgrid assets include local solar, energy storage, and Monitoring, Communications, and Control (MC2) solutions — including BTM smart circuit panels, Advanced Metering Infrastructure (AMI, aka smart meters), and grid isolation switches. Anticipated rates of return should be bookended by standard COS calculations, which in California are about 8% for the return on equity (ROE) allowed for distribution grid infrastructure and the 12% ROE for transmission grid infrastructure. (The California Public Utilities Commission (CPUC) allows the 8% ROE for distribution grid infrastructure, and the Federal Energy Regulatory Commission (FERC) allows a 12% ROE for transmission grid infrastructure. </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7</a:t>
            </a:fld>
            <a:endParaRPr lang="en-US" altLang="en-US"/>
          </a:p>
        </p:txBody>
      </p:sp>
    </p:spTree>
    <p:extLst>
      <p:ext uri="{BB962C8B-B14F-4D97-AF65-F5344CB8AC3E}">
        <p14:creationId xmlns:p14="http://schemas.microsoft.com/office/powerpoint/2010/main" val="3693227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6BAC258-D5A7-F949-B3BC-8E9B2CBED228}" type="slidenum">
              <a:rPr lang="en-US" altLang="en-US" smtClean="0"/>
              <a:pPr>
                <a:defRPr/>
              </a:pPr>
              <a:t>8</a:t>
            </a:fld>
            <a:endParaRPr lang="en-US" altLang="en-US"/>
          </a:p>
        </p:txBody>
      </p:sp>
    </p:spTree>
    <p:extLst>
      <p:ext uri="{BB962C8B-B14F-4D97-AF65-F5344CB8AC3E}">
        <p14:creationId xmlns:p14="http://schemas.microsoft.com/office/powerpoint/2010/main" val="399587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0D975E9-4F9F-2741-A4F5-F453A59CC91E}"/>
              </a:ext>
            </a:extLst>
          </p:cNvPr>
          <p:cNvSpPr>
            <a:spLocks noGrp="1"/>
          </p:cNvSpPr>
          <p:nvPr>
            <p:ph type="dt" sz="half" idx="10"/>
          </p:nvPr>
        </p:nvSpPr>
        <p:spPr/>
        <p:txBody>
          <a:bodyPr/>
          <a:lstStyle>
            <a:lvl1pPr>
              <a:defRPr/>
            </a:lvl1pPr>
          </a:lstStyle>
          <a:p>
            <a:pPr>
              <a:defRPr/>
            </a:pPr>
            <a:fld id="{560BA163-E144-460A-A001-7700B8FDB543}" type="datetime3">
              <a:rPr lang="en-US" altLang="en-US" smtClean="0"/>
              <a:t>5 March 2025</a:t>
            </a:fld>
            <a:endParaRPr lang="en-US" altLang="en-US" dirty="0"/>
          </a:p>
        </p:txBody>
      </p:sp>
      <p:sp>
        <p:nvSpPr>
          <p:cNvPr id="5" name="Footer Placeholder 4">
            <a:extLst>
              <a:ext uri="{FF2B5EF4-FFF2-40B4-BE49-F238E27FC236}">
                <a16:creationId xmlns:a16="http://schemas.microsoft.com/office/drawing/2014/main" id="{719F211E-70FF-1243-981D-7BA715F1C63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FFDF491D-CEF3-4F4B-BD27-B20475205385}"/>
              </a:ext>
            </a:extLst>
          </p:cNvPr>
          <p:cNvSpPr>
            <a:spLocks noGrp="1"/>
          </p:cNvSpPr>
          <p:nvPr>
            <p:ph type="sldNum" sz="quarter" idx="12"/>
          </p:nvPr>
        </p:nvSpPr>
        <p:spPr/>
        <p:txBody>
          <a:bodyPr/>
          <a:lstStyle>
            <a:lvl1pPr>
              <a:defRPr/>
            </a:lvl1pPr>
          </a:lstStyle>
          <a:p>
            <a:pPr>
              <a:defRPr/>
            </a:pPr>
            <a:fld id="{861FBA3C-C551-A847-88BE-C8AD39BF2A80}" type="slidenum">
              <a:rPr lang="en-US" altLang="en-US"/>
              <a:pPr>
                <a:defRPr/>
              </a:pPr>
              <a:t>‹#›</a:t>
            </a:fld>
            <a:endParaRPr lang="en-US" altLang="en-US" dirty="0"/>
          </a:p>
        </p:txBody>
      </p:sp>
    </p:spTree>
    <p:extLst>
      <p:ext uri="{BB962C8B-B14F-4D97-AF65-F5344CB8AC3E}">
        <p14:creationId xmlns:p14="http://schemas.microsoft.com/office/powerpoint/2010/main" val="593619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F966E-7469-E544-A7FA-0698D5977907}"/>
              </a:ext>
            </a:extLst>
          </p:cNvPr>
          <p:cNvSpPr>
            <a:spLocks noGrp="1"/>
          </p:cNvSpPr>
          <p:nvPr>
            <p:ph type="dt" sz="half" idx="10"/>
          </p:nvPr>
        </p:nvSpPr>
        <p:spPr/>
        <p:txBody>
          <a:bodyPr/>
          <a:lstStyle>
            <a:lvl1pPr>
              <a:defRPr/>
            </a:lvl1pPr>
          </a:lstStyle>
          <a:p>
            <a:pPr>
              <a:defRPr/>
            </a:pPr>
            <a:fld id="{CF5E7C2A-53DE-4C87-88E6-E009E4E5ABF2}" type="datetime3">
              <a:rPr lang="en-US" altLang="en-US" smtClean="0"/>
              <a:t>5 March 2025</a:t>
            </a:fld>
            <a:endParaRPr lang="en-US" altLang="en-US" dirty="0"/>
          </a:p>
        </p:txBody>
      </p:sp>
      <p:sp>
        <p:nvSpPr>
          <p:cNvPr id="5" name="Footer Placeholder 4">
            <a:extLst>
              <a:ext uri="{FF2B5EF4-FFF2-40B4-BE49-F238E27FC236}">
                <a16:creationId xmlns:a16="http://schemas.microsoft.com/office/drawing/2014/main" id="{35F09DEC-3DC4-464A-AF70-CAAA2A4F06E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43326E1-ECB7-7641-A730-86649382E50E}"/>
              </a:ext>
            </a:extLst>
          </p:cNvPr>
          <p:cNvSpPr>
            <a:spLocks noGrp="1"/>
          </p:cNvSpPr>
          <p:nvPr>
            <p:ph type="sldNum" sz="quarter" idx="12"/>
          </p:nvPr>
        </p:nvSpPr>
        <p:spPr/>
        <p:txBody>
          <a:bodyPr/>
          <a:lstStyle>
            <a:lvl1pPr>
              <a:defRPr/>
            </a:lvl1pPr>
          </a:lstStyle>
          <a:p>
            <a:pPr>
              <a:defRPr/>
            </a:pPr>
            <a:fld id="{C2EA4A89-4D8C-AA4B-9F02-A821DDFD2529}" type="slidenum">
              <a:rPr lang="en-US" altLang="en-US"/>
              <a:pPr>
                <a:defRPr/>
              </a:pPr>
              <a:t>‹#›</a:t>
            </a:fld>
            <a:endParaRPr lang="en-US" altLang="en-US" dirty="0"/>
          </a:p>
        </p:txBody>
      </p:sp>
    </p:spTree>
    <p:extLst>
      <p:ext uri="{BB962C8B-B14F-4D97-AF65-F5344CB8AC3E}">
        <p14:creationId xmlns:p14="http://schemas.microsoft.com/office/powerpoint/2010/main" val="393056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87C57-C086-4B42-B670-BDA5BC33EF7A}"/>
              </a:ext>
            </a:extLst>
          </p:cNvPr>
          <p:cNvSpPr>
            <a:spLocks noGrp="1"/>
          </p:cNvSpPr>
          <p:nvPr>
            <p:ph type="dt" sz="half" idx="10"/>
          </p:nvPr>
        </p:nvSpPr>
        <p:spPr/>
        <p:txBody>
          <a:bodyPr/>
          <a:lstStyle>
            <a:lvl1pPr>
              <a:defRPr/>
            </a:lvl1pPr>
          </a:lstStyle>
          <a:p>
            <a:pPr>
              <a:defRPr/>
            </a:pPr>
            <a:fld id="{D37A41E1-1F44-4448-8890-2CFE1AD9FEED}" type="datetime3">
              <a:rPr lang="en-US" altLang="en-US" smtClean="0"/>
              <a:t>5 March 2025</a:t>
            </a:fld>
            <a:endParaRPr lang="en-US" altLang="en-US" dirty="0"/>
          </a:p>
        </p:txBody>
      </p:sp>
      <p:sp>
        <p:nvSpPr>
          <p:cNvPr id="5" name="Footer Placeholder 4">
            <a:extLst>
              <a:ext uri="{FF2B5EF4-FFF2-40B4-BE49-F238E27FC236}">
                <a16:creationId xmlns:a16="http://schemas.microsoft.com/office/drawing/2014/main" id="{DF655431-5BCB-E74D-ADB1-889349B045F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622248C-1A15-FE49-A71C-E84D92F090FC}"/>
              </a:ext>
            </a:extLst>
          </p:cNvPr>
          <p:cNvSpPr>
            <a:spLocks noGrp="1"/>
          </p:cNvSpPr>
          <p:nvPr>
            <p:ph type="sldNum" sz="quarter" idx="12"/>
          </p:nvPr>
        </p:nvSpPr>
        <p:spPr/>
        <p:txBody>
          <a:bodyPr/>
          <a:lstStyle>
            <a:lvl1pPr>
              <a:defRPr/>
            </a:lvl1pPr>
          </a:lstStyle>
          <a:p>
            <a:pPr>
              <a:defRPr/>
            </a:pPr>
            <a:fld id="{02F8EB2A-6CA7-E342-A68F-42E85B9C6792}" type="slidenum">
              <a:rPr lang="en-US" altLang="en-US"/>
              <a:pPr>
                <a:defRPr/>
              </a:pPr>
              <a:t>‹#›</a:t>
            </a:fld>
            <a:endParaRPr lang="en-US" altLang="en-US" dirty="0"/>
          </a:p>
        </p:txBody>
      </p:sp>
    </p:spTree>
    <p:extLst>
      <p:ext uri="{BB962C8B-B14F-4D97-AF65-F5344CB8AC3E}">
        <p14:creationId xmlns:p14="http://schemas.microsoft.com/office/powerpoint/2010/main" val="3338377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59CD30C6-57B6-8D45-9699-219F1C2A4C66}"/>
              </a:ext>
            </a:extLst>
          </p:cNvPr>
          <p:cNvSpPr>
            <a:spLocks noChangeArrowheads="1"/>
          </p:cNvSpPr>
          <p:nvPr/>
        </p:nvSpPr>
        <p:spPr bwMode="auto">
          <a:xfrm>
            <a:off x="0" y="3124200"/>
            <a:ext cx="9144000" cy="3352800"/>
          </a:xfrm>
          <a:prstGeom prst="rect">
            <a:avLst/>
          </a:prstGeom>
          <a:solidFill>
            <a:srgbClr val="249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eaLnBrk="1" hangingPunct="1">
              <a:defRPr/>
            </a:pPr>
            <a:endParaRPr lang="en-US" altLang="en-US" dirty="0">
              <a:solidFill>
                <a:srgbClr val="00000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28B8289-9559-C848-870B-D3E0D69E377F}"/>
              </a:ext>
            </a:extLst>
          </p:cNvPr>
          <p:cNvSpPr/>
          <p:nvPr/>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CA" dirty="0">
              <a:solidFill>
                <a:srgbClr val="FFFFFF"/>
              </a:solidFill>
            </a:endParaRPr>
          </a:p>
        </p:txBody>
      </p:sp>
      <p:sp>
        <p:nvSpPr>
          <p:cNvPr id="5" name="TextBox 4">
            <a:extLst>
              <a:ext uri="{FF2B5EF4-FFF2-40B4-BE49-F238E27FC236}">
                <a16:creationId xmlns:a16="http://schemas.microsoft.com/office/drawing/2014/main" id="{D4EFC259-21D0-1D4D-8F8F-AFEA3690FD07}"/>
              </a:ext>
            </a:extLst>
          </p:cNvPr>
          <p:cNvSpPr txBox="1">
            <a:spLocks noChangeArrowheads="1"/>
          </p:cNvSpPr>
          <p:nvPr/>
        </p:nvSpPr>
        <p:spPr bwMode="auto">
          <a:xfrm>
            <a:off x="0" y="6488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914400" eaLnBrk="1" hangingPunct="1">
              <a:defRPr/>
            </a:pPr>
            <a:r>
              <a:rPr lang="en-CA" altLang="en-US" dirty="0">
                <a:solidFill>
                  <a:srgbClr val="595959"/>
                </a:solidFill>
                <a:latin typeface="Arial" panose="020B0604020202020204" pitchFamily="34" charset="0"/>
                <a:cs typeface="Arial" panose="020B0604020202020204" pitchFamily="34" charset="0"/>
              </a:rPr>
              <a:t>Making Clean Local Energy Accessible Now			</a:t>
            </a:r>
          </a:p>
        </p:txBody>
      </p:sp>
      <p:sp>
        <p:nvSpPr>
          <p:cNvPr id="61443" name="Rectangle 3"/>
          <p:cNvSpPr>
            <a:spLocks noGrp="1" noChangeArrowheads="1"/>
          </p:cNvSpPr>
          <p:nvPr>
            <p:ph type="subTitle" idx="1"/>
          </p:nvPr>
        </p:nvSpPr>
        <p:spPr>
          <a:xfrm>
            <a:off x="990600" y="5300663"/>
            <a:ext cx="7161213" cy="841375"/>
          </a:xfrm>
        </p:spPr>
        <p:txBody>
          <a:bodyPr/>
          <a:lstStyle>
            <a:lvl1pPr marL="0" indent="0" algn="ctr">
              <a:buFontTx/>
              <a:buNone/>
              <a:defRPr sz="2400">
                <a:solidFill>
                  <a:schemeClr val="tx2">
                    <a:lumMod val="65000"/>
                    <a:lumOff val="35000"/>
                  </a:schemeClr>
                </a:solidFill>
              </a:defRPr>
            </a:lvl1pPr>
          </a:lstStyle>
          <a:p>
            <a:r>
              <a:rPr lang="en-US"/>
              <a:t>Click to edit Master subtitle style</a:t>
            </a:r>
            <a:endParaRPr lang="en-US" dirty="0"/>
          </a:p>
        </p:txBody>
      </p:sp>
    </p:spTree>
    <p:extLst>
      <p:ext uri="{BB962C8B-B14F-4D97-AF65-F5344CB8AC3E}">
        <p14:creationId xmlns:p14="http://schemas.microsoft.com/office/powerpoint/2010/main" val="820867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Title, Text and Chart">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3DFA53CE-6795-C947-947A-E8BA3D8CA19E}"/>
              </a:ext>
            </a:extLst>
          </p:cNvPr>
          <p:cNvSpPr/>
          <p:nvPr userDrawn="1"/>
        </p:nvSpPr>
        <p:spPr>
          <a:xfrm>
            <a:off x="0" y="6477000"/>
            <a:ext cx="9144000" cy="381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CA" dirty="0"/>
          </a:p>
        </p:txBody>
      </p:sp>
      <p:sp>
        <p:nvSpPr>
          <p:cNvPr id="5" name="TextBox 5">
            <a:extLst>
              <a:ext uri="{FF2B5EF4-FFF2-40B4-BE49-F238E27FC236}">
                <a16:creationId xmlns:a16="http://schemas.microsoft.com/office/drawing/2014/main" id="{0A3046A0-4A55-1D4A-B644-E8D76CFA1FE3}"/>
              </a:ext>
            </a:extLst>
          </p:cNvPr>
          <p:cNvSpPr txBox="1">
            <a:spLocks noChangeArrowheads="1"/>
          </p:cNvSpPr>
          <p:nvPr userDrawn="1"/>
        </p:nvSpPr>
        <p:spPr bwMode="auto">
          <a:xfrm>
            <a:off x="0" y="6488113"/>
            <a:ext cx="472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r>
              <a:rPr lang="en-CA" altLang="en-US" sz="1600" dirty="0">
                <a:solidFill>
                  <a:srgbClr val="595959"/>
                </a:solidFill>
                <a:cs typeface="Arial" panose="020B0604020202020204" pitchFamily="34" charset="0"/>
              </a:rPr>
              <a:t>Making Clean Local Energy Accessible Now</a:t>
            </a:r>
            <a:endParaRPr lang="en-CA" altLang="en-US" dirty="0">
              <a:solidFill>
                <a:srgbClr val="595959"/>
              </a:solidFill>
              <a:cs typeface="Arial" panose="020B0604020202020204" pitchFamily="34" charset="0"/>
            </a:endParaRPr>
          </a:p>
        </p:txBody>
      </p:sp>
      <p:sp>
        <p:nvSpPr>
          <p:cNvPr id="6" name="Rectangle 6">
            <a:extLst>
              <a:ext uri="{FF2B5EF4-FFF2-40B4-BE49-F238E27FC236}">
                <a16:creationId xmlns:a16="http://schemas.microsoft.com/office/drawing/2014/main" id="{38F39DE6-1256-C346-9AB8-45B77E3AA60E}"/>
              </a:ext>
            </a:extLst>
          </p:cNvPr>
          <p:cNvSpPr>
            <a:spLocks noChangeArrowheads="1"/>
          </p:cNvSpPr>
          <p:nvPr userDrawn="1"/>
        </p:nvSpPr>
        <p:spPr bwMode="auto">
          <a:xfrm>
            <a:off x="0" y="0"/>
            <a:ext cx="7391400" cy="762000"/>
          </a:xfrm>
          <a:prstGeom prst="rect">
            <a:avLst/>
          </a:prstGeom>
          <a:solidFill>
            <a:srgbClr val="249CF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CA" altLang="en-US" dirty="0">
                <a:solidFill>
                  <a:srgbClr val="FFFFFF"/>
                </a:solidFill>
              </a:rPr>
              <a:t> </a:t>
            </a:r>
          </a:p>
        </p:txBody>
      </p:sp>
      <p:sp>
        <p:nvSpPr>
          <p:cNvPr id="7" name="Slide Number Placeholder 3">
            <a:extLst>
              <a:ext uri="{FF2B5EF4-FFF2-40B4-BE49-F238E27FC236}">
                <a16:creationId xmlns:a16="http://schemas.microsoft.com/office/drawing/2014/main" id="{BF102AE4-9E97-E04E-BF77-2074DC86BD37}"/>
              </a:ext>
            </a:extLst>
          </p:cNvPr>
          <p:cNvSpPr txBox="1">
            <a:spLocks noChangeArrowheads="1"/>
          </p:cNvSpPr>
          <p:nvPr userDrawn="1"/>
        </p:nvSpPr>
        <p:spPr bwMode="auto">
          <a:xfrm>
            <a:off x="8534400" y="6492875"/>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r" eaLnBrk="1" hangingPunct="1">
              <a:defRPr/>
            </a:pPr>
            <a:fld id="{E7166A5B-3056-1D40-9051-DB5AC141CB75}" type="slidenum">
              <a:rPr lang="en-US" altLang="en-US" sz="1200" smtClean="0">
                <a:cs typeface="Arial" panose="020B0604020202020204" pitchFamily="34" charset="0"/>
              </a:rPr>
              <a:pPr algn="r" eaLnBrk="1" hangingPunct="1">
                <a:defRPr/>
              </a:pPr>
              <a:t>‹#›</a:t>
            </a:fld>
            <a:endParaRPr lang="en-US" altLang="en-US" sz="1200" dirty="0">
              <a:solidFill>
                <a:srgbClr val="013D21"/>
              </a:solidFill>
              <a:latin typeface="Informatic" charset="0"/>
              <a:cs typeface="Arial" panose="020B0604020202020204" pitchFamily="34" charset="0"/>
            </a:endParaRPr>
          </a:p>
        </p:txBody>
      </p:sp>
      <p:pic>
        <p:nvPicPr>
          <p:cNvPr id="8" name="Picture 10" descr="Clean Coalition Logo_no tagline_updated_slideshowedit_zf2 yellow_final2.pdf">
            <a:extLst>
              <a:ext uri="{FF2B5EF4-FFF2-40B4-BE49-F238E27FC236}">
                <a16:creationId xmlns:a16="http://schemas.microsoft.com/office/drawing/2014/main" id="{316C0A59-26E0-8F46-B70B-85A845CCE84F}"/>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31100" y="46038"/>
            <a:ext cx="1612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a:xfrm>
            <a:off x="0" y="0"/>
            <a:ext cx="7315200" cy="762000"/>
          </a:xfrm>
        </p:spPr>
        <p:txBody>
          <a:bodyPr>
            <a:normAutofit/>
          </a:bodyPr>
          <a:lstStyle>
            <a:lvl1pPr algn="l">
              <a:defRPr sz="2400" b="1">
                <a:solidFill>
                  <a:schemeClr val="bg1"/>
                </a:solidFill>
                <a:latin typeface="Arial" pitchFamily="34" charset="0"/>
                <a:cs typeface="Arial" pitchFamily="34" charset="0"/>
              </a:defRPr>
            </a:lvl1pPr>
          </a:lstStyle>
          <a:p>
            <a:r>
              <a:rPr lang="en-US" dirty="0"/>
              <a:t>Click to edit Master title style</a:t>
            </a:r>
          </a:p>
        </p:txBody>
      </p:sp>
      <p:sp>
        <p:nvSpPr>
          <p:cNvPr id="14" name="Content Placeholder 2"/>
          <p:cNvSpPr>
            <a:spLocks noGrp="1"/>
          </p:cNvSpPr>
          <p:nvPr>
            <p:ph idx="1"/>
          </p:nvPr>
        </p:nvSpPr>
        <p:spPr>
          <a:xfrm>
            <a:off x="457200" y="1295400"/>
            <a:ext cx="8229600" cy="4525963"/>
          </a:xfrm>
        </p:spPr>
        <p:txBody>
          <a:bodyPr/>
          <a:lstStyle>
            <a:lvl1pPr>
              <a:buFontTx/>
              <a:buBlip>
                <a:blip r:embed="rId3"/>
              </a:buBlip>
              <a:defRPr>
                <a:solidFill>
                  <a:schemeClr val="tx2">
                    <a:lumMod val="65000"/>
                    <a:lumOff val="35000"/>
                  </a:schemeClr>
                </a:solidFill>
              </a:defRPr>
            </a:lvl1pPr>
            <a:lvl2pPr>
              <a:buFontTx/>
              <a:buBlip>
                <a:blip r:embed="rId3"/>
              </a:buBlip>
              <a:defRPr>
                <a:solidFill>
                  <a:schemeClr val="tx2">
                    <a:lumMod val="65000"/>
                    <a:lumOff val="35000"/>
                  </a:schemeClr>
                </a:solidFill>
              </a:defRPr>
            </a:lvl2pPr>
            <a:lvl3pPr>
              <a:buFontTx/>
              <a:buBlip>
                <a:blip r:embed="rId3"/>
              </a:buBlip>
              <a:defRPr>
                <a:solidFill>
                  <a:schemeClr val="tx2">
                    <a:lumMod val="65000"/>
                    <a:lumOff val="35000"/>
                  </a:schemeClr>
                </a:solidFill>
              </a:defRPr>
            </a:lvl3pPr>
            <a:lvl4pPr>
              <a:buFontTx/>
              <a:buBlip>
                <a:blip r:embed="rId3"/>
              </a:buBlip>
              <a:defRPr>
                <a:solidFill>
                  <a:schemeClr val="tx2">
                    <a:lumMod val="65000"/>
                    <a:lumOff val="35000"/>
                  </a:schemeClr>
                </a:solidFill>
              </a:defRPr>
            </a:lvl4pPr>
            <a:lvl5pPr>
              <a:buFontTx/>
              <a:buBlip>
                <a:blip r:embed="rId3"/>
              </a:buBlip>
              <a:defRPr>
                <a:solidFill>
                  <a:schemeClr val="tx2">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498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773585-4FFF-4F48-B0FF-4AECA5D2B793}"/>
              </a:ext>
            </a:extLst>
          </p:cNvPr>
          <p:cNvSpPr>
            <a:spLocks noGrp="1"/>
          </p:cNvSpPr>
          <p:nvPr>
            <p:ph type="dt" sz="half" idx="10"/>
          </p:nvPr>
        </p:nvSpPr>
        <p:spPr/>
        <p:txBody>
          <a:bodyPr/>
          <a:lstStyle>
            <a:lvl1pPr>
              <a:defRPr/>
            </a:lvl1pPr>
          </a:lstStyle>
          <a:p>
            <a:pPr>
              <a:defRPr/>
            </a:pPr>
            <a:fld id="{B9AF1B43-8F02-4C1A-95DC-864C4F4FECFA}" type="datetime3">
              <a:rPr lang="en-US" altLang="en-US" smtClean="0"/>
              <a:t>5 March 2025</a:t>
            </a:fld>
            <a:endParaRPr lang="en-US" altLang="en-US" dirty="0"/>
          </a:p>
        </p:txBody>
      </p:sp>
      <p:sp>
        <p:nvSpPr>
          <p:cNvPr id="5" name="Footer Placeholder 4">
            <a:extLst>
              <a:ext uri="{FF2B5EF4-FFF2-40B4-BE49-F238E27FC236}">
                <a16:creationId xmlns:a16="http://schemas.microsoft.com/office/drawing/2014/main" id="{808201DA-F647-A240-A8FC-BAB25D3AC06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828BF850-481A-5748-BACC-F16CCAAF3735}"/>
              </a:ext>
            </a:extLst>
          </p:cNvPr>
          <p:cNvSpPr>
            <a:spLocks noGrp="1"/>
          </p:cNvSpPr>
          <p:nvPr>
            <p:ph type="sldNum" sz="quarter" idx="12"/>
          </p:nvPr>
        </p:nvSpPr>
        <p:spPr/>
        <p:txBody>
          <a:bodyPr/>
          <a:lstStyle>
            <a:lvl1pPr>
              <a:defRPr/>
            </a:lvl1pPr>
          </a:lstStyle>
          <a:p>
            <a:pPr>
              <a:defRPr/>
            </a:pPr>
            <a:fld id="{5DFF457A-51B7-5D48-BED3-A7125AA8DEFF}" type="slidenum">
              <a:rPr lang="en-US" altLang="en-US"/>
              <a:pPr>
                <a:defRPr/>
              </a:pPr>
              <a:t>‹#›</a:t>
            </a:fld>
            <a:endParaRPr lang="en-US" altLang="en-US" dirty="0"/>
          </a:p>
        </p:txBody>
      </p:sp>
    </p:spTree>
    <p:extLst>
      <p:ext uri="{BB962C8B-B14F-4D97-AF65-F5344CB8AC3E}">
        <p14:creationId xmlns:p14="http://schemas.microsoft.com/office/powerpoint/2010/main" val="933629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36BC11-48C6-8546-9434-A1A3F196F63E}"/>
              </a:ext>
            </a:extLst>
          </p:cNvPr>
          <p:cNvSpPr>
            <a:spLocks noGrp="1"/>
          </p:cNvSpPr>
          <p:nvPr>
            <p:ph type="dt" sz="half" idx="10"/>
          </p:nvPr>
        </p:nvSpPr>
        <p:spPr/>
        <p:txBody>
          <a:bodyPr/>
          <a:lstStyle>
            <a:lvl1pPr>
              <a:defRPr/>
            </a:lvl1pPr>
          </a:lstStyle>
          <a:p>
            <a:pPr>
              <a:defRPr/>
            </a:pPr>
            <a:fld id="{D53C131C-D7CC-4AB7-B7AC-8D17C70AB763}" type="datetime3">
              <a:rPr lang="en-US" altLang="en-US" smtClean="0"/>
              <a:t>5 March 2025</a:t>
            </a:fld>
            <a:endParaRPr lang="en-US" altLang="en-US" dirty="0"/>
          </a:p>
        </p:txBody>
      </p:sp>
      <p:sp>
        <p:nvSpPr>
          <p:cNvPr id="5" name="Footer Placeholder 4">
            <a:extLst>
              <a:ext uri="{FF2B5EF4-FFF2-40B4-BE49-F238E27FC236}">
                <a16:creationId xmlns:a16="http://schemas.microsoft.com/office/drawing/2014/main" id="{0F99ED33-2661-F144-8C03-967912C5981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0450073-3400-C641-ABE0-4FBC660E1B06}"/>
              </a:ext>
            </a:extLst>
          </p:cNvPr>
          <p:cNvSpPr>
            <a:spLocks noGrp="1"/>
          </p:cNvSpPr>
          <p:nvPr>
            <p:ph type="sldNum" sz="quarter" idx="12"/>
          </p:nvPr>
        </p:nvSpPr>
        <p:spPr/>
        <p:txBody>
          <a:bodyPr/>
          <a:lstStyle>
            <a:lvl1pPr>
              <a:defRPr/>
            </a:lvl1pPr>
          </a:lstStyle>
          <a:p>
            <a:pPr>
              <a:defRPr/>
            </a:pPr>
            <a:fld id="{E82DDA36-A3E7-8943-AD0F-CAAE473AC2A6}" type="slidenum">
              <a:rPr lang="en-US" altLang="en-US"/>
              <a:pPr>
                <a:defRPr/>
              </a:pPr>
              <a:t>‹#›</a:t>
            </a:fld>
            <a:endParaRPr lang="en-US" altLang="en-US" dirty="0"/>
          </a:p>
        </p:txBody>
      </p:sp>
    </p:spTree>
    <p:extLst>
      <p:ext uri="{BB962C8B-B14F-4D97-AF65-F5344CB8AC3E}">
        <p14:creationId xmlns:p14="http://schemas.microsoft.com/office/powerpoint/2010/main" val="216969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A8FEEF8-6A58-0C49-BA29-9DC09A922821}"/>
              </a:ext>
            </a:extLst>
          </p:cNvPr>
          <p:cNvSpPr>
            <a:spLocks noGrp="1"/>
          </p:cNvSpPr>
          <p:nvPr>
            <p:ph type="dt" sz="half" idx="10"/>
          </p:nvPr>
        </p:nvSpPr>
        <p:spPr/>
        <p:txBody>
          <a:bodyPr/>
          <a:lstStyle>
            <a:lvl1pPr>
              <a:defRPr/>
            </a:lvl1pPr>
          </a:lstStyle>
          <a:p>
            <a:pPr>
              <a:defRPr/>
            </a:pPr>
            <a:fld id="{08A6C2A9-3EE2-4D58-83A0-AFEF89A5563A}" type="datetime3">
              <a:rPr lang="en-US" altLang="en-US" smtClean="0"/>
              <a:t>5 March 2025</a:t>
            </a:fld>
            <a:endParaRPr lang="en-US" altLang="en-US" dirty="0"/>
          </a:p>
        </p:txBody>
      </p:sp>
      <p:sp>
        <p:nvSpPr>
          <p:cNvPr id="6" name="Footer Placeholder 4">
            <a:extLst>
              <a:ext uri="{FF2B5EF4-FFF2-40B4-BE49-F238E27FC236}">
                <a16:creationId xmlns:a16="http://schemas.microsoft.com/office/drawing/2014/main" id="{99A10E6D-4E32-2440-AA0C-D7A2AFC7FD9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973B1B4C-1787-104B-A1E3-0CEFB613DDA2}"/>
              </a:ext>
            </a:extLst>
          </p:cNvPr>
          <p:cNvSpPr>
            <a:spLocks noGrp="1"/>
          </p:cNvSpPr>
          <p:nvPr>
            <p:ph type="sldNum" sz="quarter" idx="12"/>
          </p:nvPr>
        </p:nvSpPr>
        <p:spPr/>
        <p:txBody>
          <a:bodyPr/>
          <a:lstStyle>
            <a:lvl1pPr>
              <a:defRPr/>
            </a:lvl1pPr>
          </a:lstStyle>
          <a:p>
            <a:pPr>
              <a:defRPr/>
            </a:pPr>
            <a:fld id="{CA3DF979-1FFA-B344-A81C-F0A9AB9BBE0B}" type="slidenum">
              <a:rPr lang="en-US" altLang="en-US"/>
              <a:pPr>
                <a:defRPr/>
              </a:pPr>
              <a:t>‹#›</a:t>
            </a:fld>
            <a:endParaRPr lang="en-US" altLang="en-US" dirty="0"/>
          </a:p>
        </p:txBody>
      </p:sp>
    </p:spTree>
    <p:extLst>
      <p:ext uri="{BB962C8B-B14F-4D97-AF65-F5344CB8AC3E}">
        <p14:creationId xmlns:p14="http://schemas.microsoft.com/office/powerpoint/2010/main" val="3048232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36B69B9-826F-8244-8A6A-0CD6DD73FB16}"/>
              </a:ext>
            </a:extLst>
          </p:cNvPr>
          <p:cNvSpPr>
            <a:spLocks noGrp="1"/>
          </p:cNvSpPr>
          <p:nvPr>
            <p:ph type="dt" sz="half" idx="10"/>
          </p:nvPr>
        </p:nvSpPr>
        <p:spPr/>
        <p:txBody>
          <a:bodyPr/>
          <a:lstStyle>
            <a:lvl1pPr>
              <a:defRPr/>
            </a:lvl1pPr>
          </a:lstStyle>
          <a:p>
            <a:pPr>
              <a:defRPr/>
            </a:pPr>
            <a:fld id="{23E9938C-8F76-4DEE-A8C5-693D5E5EE450}" type="datetime3">
              <a:rPr lang="en-US" altLang="en-US" smtClean="0"/>
              <a:t>5 March 2025</a:t>
            </a:fld>
            <a:endParaRPr lang="en-US" altLang="en-US" dirty="0"/>
          </a:p>
        </p:txBody>
      </p:sp>
      <p:sp>
        <p:nvSpPr>
          <p:cNvPr id="8" name="Footer Placeholder 4">
            <a:extLst>
              <a:ext uri="{FF2B5EF4-FFF2-40B4-BE49-F238E27FC236}">
                <a16:creationId xmlns:a16="http://schemas.microsoft.com/office/drawing/2014/main" id="{6270ED67-A230-304A-BD81-68AA113F99D5}"/>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A74C0F45-8463-BA4F-8288-144B4F266DC8}"/>
              </a:ext>
            </a:extLst>
          </p:cNvPr>
          <p:cNvSpPr>
            <a:spLocks noGrp="1"/>
          </p:cNvSpPr>
          <p:nvPr>
            <p:ph type="sldNum" sz="quarter" idx="12"/>
          </p:nvPr>
        </p:nvSpPr>
        <p:spPr/>
        <p:txBody>
          <a:bodyPr/>
          <a:lstStyle>
            <a:lvl1pPr>
              <a:defRPr/>
            </a:lvl1pPr>
          </a:lstStyle>
          <a:p>
            <a:pPr>
              <a:defRPr/>
            </a:pPr>
            <a:fld id="{DA1DBFC4-966A-DC4E-8401-7EC346D39E33}" type="slidenum">
              <a:rPr lang="en-US" altLang="en-US"/>
              <a:pPr>
                <a:defRPr/>
              </a:pPr>
              <a:t>‹#›</a:t>
            </a:fld>
            <a:endParaRPr lang="en-US" altLang="en-US" dirty="0"/>
          </a:p>
        </p:txBody>
      </p:sp>
    </p:spTree>
    <p:extLst>
      <p:ext uri="{BB962C8B-B14F-4D97-AF65-F5344CB8AC3E}">
        <p14:creationId xmlns:p14="http://schemas.microsoft.com/office/powerpoint/2010/main" val="323792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B0413AD-A5B6-3E47-82A6-DC212F8EAA3C}"/>
              </a:ext>
            </a:extLst>
          </p:cNvPr>
          <p:cNvSpPr>
            <a:spLocks noGrp="1"/>
          </p:cNvSpPr>
          <p:nvPr>
            <p:ph type="dt" sz="half" idx="10"/>
          </p:nvPr>
        </p:nvSpPr>
        <p:spPr/>
        <p:txBody>
          <a:bodyPr/>
          <a:lstStyle>
            <a:lvl1pPr>
              <a:defRPr/>
            </a:lvl1pPr>
          </a:lstStyle>
          <a:p>
            <a:pPr>
              <a:defRPr/>
            </a:pPr>
            <a:fld id="{2F88A746-2811-4D1E-9D06-0C05B8E3FE4C}" type="datetime3">
              <a:rPr lang="en-US" altLang="en-US" smtClean="0"/>
              <a:t>5 March 2025</a:t>
            </a:fld>
            <a:endParaRPr lang="en-US" altLang="en-US" dirty="0"/>
          </a:p>
        </p:txBody>
      </p:sp>
      <p:sp>
        <p:nvSpPr>
          <p:cNvPr id="4" name="Footer Placeholder 4">
            <a:extLst>
              <a:ext uri="{FF2B5EF4-FFF2-40B4-BE49-F238E27FC236}">
                <a16:creationId xmlns:a16="http://schemas.microsoft.com/office/drawing/2014/main" id="{E7C4DF3C-F67F-824D-BCF9-CF584E35B1A6}"/>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CDB9843D-60A1-CF4E-8ACB-6628817B7C1D}"/>
              </a:ext>
            </a:extLst>
          </p:cNvPr>
          <p:cNvSpPr>
            <a:spLocks noGrp="1"/>
          </p:cNvSpPr>
          <p:nvPr>
            <p:ph type="sldNum" sz="quarter" idx="12"/>
          </p:nvPr>
        </p:nvSpPr>
        <p:spPr/>
        <p:txBody>
          <a:bodyPr/>
          <a:lstStyle>
            <a:lvl1pPr>
              <a:defRPr/>
            </a:lvl1pPr>
          </a:lstStyle>
          <a:p>
            <a:pPr>
              <a:defRPr/>
            </a:pPr>
            <a:fld id="{0376BDCD-F2CC-1D48-9787-0714F2C14497}" type="slidenum">
              <a:rPr lang="en-US" altLang="en-US"/>
              <a:pPr>
                <a:defRPr/>
              </a:pPr>
              <a:t>‹#›</a:t>
            </a:fld>
            <a:endParaRPr lang="en-US" altLang="en-US" dirty="0"/>
          </a:p>
        </p:txBody>
      </p:sp>
    </p:spTree>
    <p:extLst>
      <p:ext uri="{BB962C8B-B14F-4D97-AF65-F5344CB8AC3E}">
        <p14:creationId xmlns:p14="http://schemas.microsoft.com/office/powerpoint/2010/main" val="416695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CA4EA2-9500-A64C-943D-D41953EB1361}"/>
              </a:ext>
            </a:extLst>
          </p:cNvPr>
          <p:cNvSpPr>
            <a:spLocks noGrp="1"/>
          </p:cNvSpPr>
          <p:nvPr>
            <p:ph type="dt" sz="half" idx="10"/>
          </p:nvPr>
        </p:nvSpPr>
        <p:spPr/>
        <p:txBody>
          <a:bodyPr/>
          <a:lstStyle>
            <a:lvl1pPr>
              <a:defRPr/>
            </a:lvl1pPr>
          </a:lstStyle>
          <a:p>
            <a:pPr>
              <a:defRPr/>
            </a:pPr>
            <a:fld id="{2199539E-AFA2-472F-8FE9-A1BF9CE07DF3}" type="datetime3">
              <a:rPr lang="en-US" altLang="en-US" smtClean="0"/>
              <a:t>5 March 2025</a:t>
            </a:fld>
            <a:endParaRPr lang="en-US" altLang="en-US" dirty="0"/>
          </a:p>
        </p:txBody>
      </p:sp>
      <p:sp>
        <p:nvSpPr>
          <p:cNvPr id="3" name="Footer Placeholder 4">
            <a:extLst>
              <a:ext uri="{FF2B5EF4-FFF2-40B4-BE49-F238E27FC236}">
                <a16:creationId xmlns:a16="http://schemas.microsoft.com/office/drawing/2014/main" id="{7B28F9A6-51F7-6B46-AE80-5A0F5ED17040}"/>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BF955289-BF67-3F4A-83D6-2E446C77A57F}"/>
              </a:ext>
            </a:extLst>
          </p:cNvPr>
          <p:cNvSpPr>
            <a:spLocks noGrp="1"/>
          </p:cNvSpPr>
          <p:nvPr>
            <p:ph type="sldNum" sz="quarter" idx="12"/>
          </p:nvPr>
        </p:nvSpPr>
        <p:spPr/>
        <p:txBody>
          <a:bodyPr/>
          <a:lstStyle>
            <a:lvl1pPr>
              <a:defRPr/>
            </a:lvl1pPr>
          </a:lstStyle>
          <a:p>
            <a:pPr>
              <a:defRPr/>
            </a:pPr>
            <a:fld id="{79BC2235-F009-8E46-8B12-1D1BA3AABFE9}" type="slidenum">
              <a:rPr lang="en-US" altLang="en-US"/>
              <a:pPr>
                <a:defRPr/>
              </a:pPr>
              <a:t>‹#›</a:t>
            </a:fld>
            <a:endParaRPr lang="en-US" altLang="en-US" dirty="0"/>
          </a:p>
        </p:txBody>
      </p:sp>
    </p:spTree>
    <p:extLst>
      <p:ext uri="{BB962C8B-B14F-4D97-AF65-F5344CB8AC3E}">
        <p14:creationId xmlns:p14="http://schemas.microsoft.com/office/powerpoint/2010/main" val="145717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E6C4C1D-1D2E-B842-B86E-6E98A5744E2C}"/>
              </a:ext>
            </a:extLst>
          </p:cNvPr>
          <p:cNvSpPr>
            <a:spLocks noGrp="1"/>
          </p:cNvSpPr>
          <p:nvPr>
            <p:ph type="dt" sz="half" idx="10"/>
          </p:nvPr>
        </p:nvSpPr>
        <p:spPr/>
        <p:txBody>
          <a:bodyPr/>
          <a:lstStyle>
            <a:lvl1pPr>
              <a:defRPr/>
            </a:lvl1pPr>
          </a:lstStyle>
          <a:p>
            <a:pPr>
              <a:defRPr/>
            </a:pPr>
            <a:fld id="{7E62FF11-91C9-4885-9DA9-D4DAA2DD9385}" type="datetime3">
              <a:rPr lang="en-US" altLang="en-US" smtClean="0"/>
              <a:t>5 March 2025</a:t>
            </a:fld>
            <a:endParaRPr lang="en-US" altLang="en-US" dirty="0"/>
          </a:p>
        </p:txBody>
      </p:sp>
      <p:sp>
        <p:nvSpPr>
          <p:cNvPr id="6" name="Footer Placeholder 4">
            <a:extLst>
              <a:ext uri="{FF2B5EF4-FFF2-40B4-BE49-F238E27FC236}">
                <a16:creationId xmlns:a16="http://schemas.microsoft.com/office/drawing/2014/main" id="{80159143-02B9-DA4D-BDE1-AD2257C32FB8}"/>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6E6B76C-BAC2-EC46-BABE-4C4F7F30CCF4}"/>
              </a:ext>
            </a:extLst>
          </p:cNvPr>
          <p:cNvSpPr>
            <a:spLocks noGrp="1"/>
          </p:cNvSpPr>
          <p:nvPr>
            <p:ph type="sldNum" sz="quarter" idx="12"/>
          </p:nvPr>
        </p:nvSpPr>
        <p:spPr/>
        <p:txBody>
          <a:bodyPr/>
          <a:lstStyle>
            <a:lvl1pPr>
              <a:defRPr/>
            </a:lvl1pPr>
          </a:lstStyle>
          <a:p>
            <a:pPr>
              <a:defRPr/>
            </a:pPr>
            <a:fld id="{386DA04F-A6CC-E342-86CD-6D2A735BF87F}" type="slidenum">
              <a:rPr lang="en-US" altLang="en-US"/>
              <a:pPr>
                <a:defRPr/>
              </a:pPr>
              <a:t>‹#›</a:t>
            </a:fld>
            <a:endParaRPr lang="en-US" altLang="en-US" dirty="0"/>
          </a:p>
        </p:txBody>
      </p:sp>
    </p:spTree>
    <p:extLst>
      <p:ext uri="{BB962C8B-B14F-4D97-AF65-F5344CB8AC3E}">
        <p14:creationId xmlns:p14="http://schemas.microsoft.com/office/powerpoint/2010/main" val="1450820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F292A62-A395-E049-A626-82620BE7F0F2}"/>
              </a:ext>
            </a:extLst>
          </p:cNvPr>
          <p:cNvSpPr>
            <a:spLocks noGrp="1"/>
          </p:cNvSpPr>
          <p:nvPr>
            <p:ph type="dt" sz="half" idx="10"/>
          </p:nvPr>
        </p:nvSpPr>
        <p:spPr/>
        <p:txBody>
          <a:bodyPr/>
          <a:lstStyle>
            <a:lvl1pPr>
              <a:defRPr/>
            </a:lvl1pPr>
          </a:lstStyle>
          <a:p>
            <a:pPr>
              <a:defRPr/>
            </a:pPr>
            <a:fld id="{30B6106A-8036-427A-AC23-3DD3F67DAECD}" type="datetime3">
              <a:rPr lang="en-US" altLang="en-US" smtClean="0"/>
              <a:t>5 March 2025</a:t>
            </a:fld>
            <a:endParaRPr lang="en-US" altLang="en-US" dirty="0"/>
          </a:p>
        </p:txBody>
      </p:sp>
      <p:sp>
        <p:nvSpPr>
          <p:cNvPr id="6" name="Footer Placeholder 4">
            <a:extLst>
              <a:ext uri="{FF2B5EF4-FFF2-40B4-BE49-F238E27FC236}">
                <a16:creationId xmlns:a16="http://schemas.microsoft.com/office/drawing/2014/main" id="{46FBE9E1-7041-A344-AF59-CF3F702099C4}"/>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41A7395-15F9-BE4A-AC9C-85D545854FED}"/>
              </a:ext>
            </a:extLst>
          </p:cNvPr>
          <p:cNvSpPr>
            <a:spLocks noGrp="1"/>
          </p:cNvSpPr>
          <p:nvPr>
            <p:ph type="sldNum" sz="quarter" idx="12"/>
          </p:nvPr>
        </p:nvSpPr>
        <p:spPr/>
        <p:txBody>
          <a:bodyPr/>
          <a:lstStyle>
            <a:lvl1pPr>
              <a:defRPr/>
            </a:lvl1pPr>
          </a:lstStyle>
          <a:p>
            <a:pPr>
              <a:defRPr/>
            </a:pPr>
            <a:fld id="{3755C453-A81E-BE49-AA5D-B218D0C7AF73}" type="slidenum">
              <a:rPr lang="en-US" altLang="en-US"/>
              <a:pPr>
                <a:defRPr/>
              </a:pPr>
              <a:t>‹#›</a:t>
            </a:fld>
            <a:endParaRPr lang="en-US" altLang="en-US" dirty="0"/>
          </a:p>
        </p:txBody>
      </p:sp>
    </p:spTree>
    <p:extLst>
      <p:ext uri="{BB962C8B-B14F-4D97-AF65-F5344CB8AC3E}">
        <p14:creationId xmlns:p14="http://schemas.microsoft.com/office/powerpoint/2010/main" val="2243058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DA54B54-AC78-BE44-8316-CC433DF0595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A1ADFB8-E6CC-1F49-AB8D-1000686DA54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244A4AA-89CF-6942-8327-8EDD3D917DE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16E8E8A-8794-4259-AB15-BC80098EF791}" type="datetime3">
              <a:rPr lang="en-US" altLang="en-US" smtClean="0"/>
              <a:t>5 March 2025</a:t>
            </a:fld>
            <a:endParaRPr lang="en-US" altLang="en-US" dirty="0"/>
          </a:p>
        </p:txBody>
      </p:sp>
      <p:sp>
        <p:nvSpPr>
          <p:cNvPr id="5" name="Footer Placeholder 4">
            <a:extLst>
              <a:ext uri="{FF2B5EF4-FFF2-40B4-BE49-F238E27FC236}">
                <a16:creationId xmlns:a16="http://schemas.microsoft.com/office/drawing/2014/main" id="{338C3639-3FD4-6C45-B5AB-7F7A8228DDE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dirty="0"/>
          </a:p>
        </p:txBody>
      </p:sp>
      <p:sp>
        <p:nvSpPr>
          <p:cNvPr id="6" name="Slide Number Placeholder 5">
            <a:extLst>
              <a:ext uri="{FF2B5EF4-FFF2-40B4-BE49-F238E27FC236}">
                <a16:creationId xmlns:a16="http://schemas.microsoft.com/office/drawing/2014/main" id="{687C3915-19AD-A544-8D62-414C293A9ACE}"/>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380B357-4B70-4E49-971C-1690C95396F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Lst>
  <p:hf sldNum="0" hdr="0" ftr="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clean-coalition.org/community-microgrids/valencia-gardens-energy-storage-projec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lean Coalition Logo_no tagline_updated yellow.eps">
            <a:extLst>
              <a:ext uri="{FF2B5EF4-FFF2-40B4-BE49-F238E27FC236}">
                <a16:creationId xmlns:a16="http://schemas.microsoft.com/office/drawing/2014/main" id="{791C78BD-805F-C84C-9056-27A504BA78C9}"/>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7675" y="660402"/>
            <a:ext cx="57086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3472167-7297-423F-A184-BDC6DC4362C0}"/>
              </a:ext>
            </a:extLst>
          </p:cNvPr>
          <p:cNvSpPr txBox="1"/>
          <p:nvPr/>
        </p:nvSpPr>
        <p:spPr>
          <a:xfrm>
            <a:off x="7418823" y="6495716"/>
            <a:ext cx="127791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6 March 2025</a:t>
            </a:r>
          </a:p>
        </p:txBody>
      </p:sp>
      <p:sp>
        <p:nvSpPr>
          <p:cNvPr id="9" name="Title 1">
            <a:extLst>
              <a:ext uri="{FF2B5EF4-FFF2-40B4-BE49-F238E27FC236}">
                <a16:creationId xmlns:a16="http://schemas.microsoft.com/office/drawing/2014/main" id="{317D8184-6373-4ABD-BF7F-5ED038A90031}"/>
              </a:ext>
            </a:extLst>
          </p:cNvPr>
          <p:cNvSpPr txBox="1">
            <a:spLocks/>
          </p:cNvSpPr>
          <p:nvPr/>
        </p:nvSpPr>
        <p:spPr>
          <a:xfrm>
            <a:off x="0" y="2587469"/>
            <a:ext cx="9014132" cy="1247285"/>
          </a:xfrm>
          <a:prstGeom prst="rect">
            <a:avLst/>
          </a:prstGeom>
        </p:spPr>
        <p:txBody>
          <a:bodyPr>
            <a:no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a:lstStyle>
          <a:p>
            <a:r>
              <a:rPr lang="en-US" sz="2600" dirty="0">
                <a:latin typeface="Arial" panose="020B0604020202020204" pitchFamily="34" charset="0"/>
                <a:cs typeface="Arial" panose="020B0604020202020204" pitchFamily="34" charset="0"/>
              </a:rPr>
              <a:t>Community Microgrids Development Pathways in California</a:t>
            </a:r>
          </a:p>
        </p:txBody>
      </p:sp>
      <p:sp>
        <p:nvSpPr>
          <p:cNvPr id="7" name="Google Shape;102;p1">
            <a:extLst>
              <a:ext uri="{FF2B5EF4-FFF2-40B4-BE49-F238E27FC236}">
                <a16:creationId xmlns:a16="http://schemas.microsoft.com/office/drawing/2014/main" id="{6BB43A61-FF11-D56B-6870-566DCACCA7A0}"/>
              </a:ext>
            </a:extLst>
          </p:cNvPr>
          <p:cNvSpPr/>
          <p:nvPr/>
        </p:nvSpPr>
        <p:spPr>
          <a:xfrm>
            <a:off x="2953758" y="4331970"/>
            <a:ext cx="3236483" cy="1707655"/>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2000" b="0" i="0" u="none" strike="noStrike" cap="none" dirty="0">
                <a:solidFill>
                  <a:srgbClr val="FFFFFF"/>
                </a:solidFill>
                <a:latin typeface="Arial" panose="020B0604020202020204" pitchFamily="34" charset="0"/>
                <a:cs typeface="Arial" panose="020B0604020202020204" pitchFamily="34" charset="0"/>
                <a:sym typeface="Arial"/>
              </a:rPr>
              <a:t>Ben Schwartz</a:t>
            </a:r>
            <a:endParaRPr sz="20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FFFFFF"/>
              </a:buClr>
              <a:buSzPts val="1600"/>
              <a:buFont typeface="Arial"/>
              <a:buNone/>
            </a:pPr>
            <a:r>
              <a:rPr lang="en-US" sz="2000" b="0" i="0" u="none" strike="noStrike" cap="none" dirty="0">
                <a:solidFill>
                  <a:srgbClr val="FFFFFF"/>
                </a:solidFill>
                <a:latin typeface="Arial" panose="020B0604020202020204" pitchFamily="34" charset="0"/>
                <a:cs typeface="Arial" panose="020B0604020202020204" pitchFamily="34" charset="0"/>
                <a:sym typeface="Arial"/>
              </a:rPr>
              <a:t>Policy Manager</a:t>
            </a:r>
            <a:endParaRPr sz="20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chemeClr val="lt1"/>
              </a:buClr>
              <a:buSzPts val="1600"/>
              <a:buFont typeface="Arial"/>
              <a:buNone/>
            </a:pPr>
            <a:r>
              <a:rPr lang="en-US" sz="2000" dirty="0">
                <a:solidFill>
                  <a:schemeClr val="lt1"/>
                </a:solidFill>
                <a:latin typeface="Arial" panose="020B0604020202020204" pitchFamily="34" charset="0"/>
                <a:cs typeface="Arial" panose="020B0604020202020204" pitchFamily="34" charset="0"/>
                <a:sym typeface="Arial"/>
              </a:rPr>
              <a:t>626</a:t>
            </a:r>
            <a:r>
              <a:rPr lang="en-US" sz="2000" b="0" i="0" u="none" strike="noStrike" cap="none" dirty="0">
                <a:solidFill>
                  <a:schemeClr val="lt1"/>
                </a:solidFill>
                <a:latin typeface="Arial" panose="020B0604020202020204" pitchFamily="34" charset="0"/>
                <a:cs typeface="Arial" panose="020B0604020202020204" pitchFamily="34" charset="0"/>
                <a:sym typeface="Arial"/>
              </a:rPr>
              <a:t>-232-7573</a:t>
            </a:r>
            <a:r>
              <a:rPr lang="en-US" sz="2000" b="0" i="0" u="none" strike="noStrike" cap="none" dirty="0">
                <a:solidFill>
                  <a:srgbClr val="FFFFFF"/>
                </a:solidFill>
                <a:latin typeface="Arial" panose="020B0604020202020204" pitchFamily="34" charset="0"/>
                <a:cs typeface="Arial" panose="020B0604020202020204" pitchFamily="34" charset="0"/>
                <a:sym typeface="Arial"/>
              </a:rPr>
              <a:t> mobile</a:t>
            </a:r>
            <a:endParaRPr sz="2000" b="0" i="0" u="none" strike="noStrike" cap="none" dirty="0">
              <a:solidFill>
                <a:srgbClr val="000000"/>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FFFFFF"/>
              </a:buClr>
              <a:buSzPts val="1600"/>
              <a:buFont typeface="Arial"/>
              <a:buNone/>
            </a:pPr>
            <a:r>
              <a:rPr lang="en-US" sz="2000" dirty="0">
                <a:solidFill>
                  <a:srgbClr val="FFFFFF"/>
                </a:solidFill>
                <a:latin typeface="Arial" panose="020B0604020202020204" pitchFamily="34" charset="0"/>
                <a:cs typeface="Arial" panose="020B0604020202020204" pitchFamily="34" charset="0"/>
                <a:sym typeface="Arial"/>
              </a:rPr>
              <a:t>ben</a:t>
            </a:r>
            <a:r>
              <a:rPr lang="en-US" sz="2000" b="0" i="0" u="none" strike="noStrike" cap="none" dirty="0">
                <a:solidFill>
                  <a:srgbClr val="FFFFFF"/>
                </a:solidFill>
                <a:latin typeface="Arial" panose="020B0604020202020204" pitchFamily="34" charset="0"/>
                <a:cs typeface="Arial" panose="020B0604020202020204" pitchFamily="34" charset="0"/>
                <a:sym typeface="Arial"/>
              </a:rPr>
              <a:t>@clean-coalition.org</a:t>
            </a:r>
            <a:endParaRPr sz="2000" b="0" i="0" u="none" strike="noStrike" cap="none" dirty="0">
              <a:solidFill>
                <a:srgbClr val="FFFFFF"/>
              </a:solidFill>
              <a:latin typeface="Arial" panose="020B0604020202020204" pitchFamily="34" charset="0"/>
              <a:cs typeface="Arial" panose="020B0604020202020204" pitchFamily="34" charset="0"/>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9EB94-C052-48BC-CC6D-200A91834170}"/>
              </a:ext>
            </a:extLst>
          </p:cNvPr>
          <p:cNvSpPr>
            <a:spLocks noGrp="1"/>
          </p:cNvSpPr>
          <p:nvPr>
            <p:ph type="title"/>
          </p:nvPr>
        </p:nvSpPr>
        <p:spPr/>
        <p:txBody>
          <a:bodyPr/>
          <a:lstStyle/>
          <a:p>
            <a:r>
              <a:rPr lang="en-US" dirty="0"/>
              <a:t>Case Study: Peak Shaving </a:t>
            </a:r>
          </a:p>
        </p:txBody>
      </p:sp>
      <p:sp>
        <p:nvSpPr>
          <p:cNvPr id="3" name="Content Placeholder 2">
            <a:extLst>
              <a:ext uri="{FF2B5EF4-FFF2-40B4-BE49-F238E27FC236}">
                <a16:creationId xmlns:a16="http://schemas.microsoft.com/office/drawing/2014/main" id="{D9619C5F-344C-8F4A-9DE7-277D5C872AA7}"/>
              </a:ext>
            </a:extLst>
          </p:cNvPr>
          <p:cNvSpPr>
            <a:spLocks noGrp="1"/>
          </p:cNvSpPr>
          <p:nvPr>
            <p:ph idx="1"/>
          </p:nvPr>
        </p:nvSpPr>
        <p:spPr>
          <a:xfrm>
            <a:off x="166255" y="895927"/>
            <a:ext cx="8977745" cy="5578763"/>
          </a:xfrm>
        </p:spPr>
        <p:txBody>
          <a:bodyPr/>
          <a:lstStyle/>
          <a:p>
            <a:pPr>
              <a:buFont typeface="Arial" panose="020B0604020202020204" pitchFamily="34" charset="0"/>
              <a:buChar char="•"/>
            </a:pPr>
            <a:r>
              <a:rPr lang="en-US" sz="2300" dirty="0"/>
              <a:t>PG&amp;E is not expected to roll out DERMS for at least another year.</a:t>
            </a:r>
          </a:p>
          <a:p>
            <a:pPr>
              <a:buFont typeface="Arial" panose="020B0604020202020204" pitchFamily="34" charset="0"/>
              <a:buChar char="•"/>
            </a:pPr>
            <a:r>
              <a:rPr lang="en-US" sz="2300" dirty="0"/>
              <a:t>Community Microgrids optimize the distribution grid by effectively dispatching resources to shape load on local distribution circuits.</a:t>
            </a:r>
          </a:p>
          <a:p>
            <a:pPr>
              <a:buFont typeface="Arial" panose="020B0604020202020204" pitchFamily="34" charset="0"/>
              <a:buChar char="•"/>
            </a:pPr>
            <a:r>
              <a:rPr lang="en-US" sz="2300" dirty="0"/>
              <a:t>For example, the Borrego Springs microgrid provides peak-shaving capabilities to mitigate system constraints and enhance power quality, demonstrating the practical benefits of islanding in a community setting.</a:t>
            </a:r>
          </a:p>
          <a:p>
            <a:pPr>
              <a:buFont typeface="Arial" panose="020B0604020202020204" pitchFamily="34" charset="0"/>
              <a:buChar char="•"/>
            </a:pPr>
            <a:r>
              <a:rPr lang="en-US" sz="2300" dirty="0"/>
              <a:t>Clean Coalition work on a FOM BESS in downtown San Francisco shows demonstrated the ability to increase hosting capacity on a constrained feeder by 25% through optimized charging &amp; discharging.</a:t>
            </a:r>
          </a:p>
          <a:p>
            <a:pPr>
              <a:buFont typeface="Arial" panose="020B0604020202020204" pitchFamily="34" charset="0"/>
              <a:buChar char="•"/>
            </a:pPr>
            <a:r>
              <a:rPr lang="en-US" sz="2300" dirty="0"/>
              <a:t>Islanding to reduce reliance on transmission at peak times reduces transmission congestion, increases optimal market outcomes, and reduces the need to spend further on additional transmission infrastructure.</a:t>
            </a:r>
          </a:p>
        </p:txBody>
      </p:sp>
    </p:spTree>
    <p:extLst>
      <p:ext uri="{BB962C8B-B14F-4D97-AF65-F5344CB8AC3E}">
        <p14:creationId xmlns:p14="http://schemas.microsoft.com/office/powerpoint/2010/main" val="169663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FAABE-D4D1-6514-6D0B-ABE2D5D81CF4}"/>
              </a:ext>
            </a:extLst>
          </p:cNvPr>
          <p:cNvSpPr>
            <a:spLocks noGrp="1"/>
          </p:cNvSpPr>
          <p:nvPr>
            <p:ph type="title"/>
          </p:nvPr>
        </p:nvSpPr>
        <p:spPr/>
        <p:txBody>
          <a:bodyPr>
            <a:normAutofit/>
          </a:bodyPr>
          <a:lstStyle/>
          <a:p>
            <a:r>
              <a:rPr lang="en-US" sz="2000" dirty="0"/>
              <a:t>Stages of Community Microgrid Development in California</a:t>
            </a:r>
          </a:p>
        </p:txBody>
      </p:sp>
      <p:pic>
        <p:nvPicPr>
          <p:cNvPr id="5" name="Content Placeholder 4">
            <a:extLst>
              <a:ext uri="{FF2B5EF4-FFF2-40B4-BE49-F238E27FC236}">
                <a16:creationId xmlns:a16="http://schemas.microsoft.com/office/drawing/2014/main" id="{0EC67344-2ECE-6D94-D457-849359A75DC1}"/>
              </a:ext>
            </a:extLst>
          </p:cNvPr>
          <p:cNvPicPr>
            <a:picLocks noGrp="1" noChangeAspect="1"/>
          </p:cNvPicPr>
          <p:nvPr>
            <p:ph idx="1"/>
          </p:nvPr>
        </p:nvPicPr>
        <p:blipFill>
          <a:blip r:embed="rId3"/>
          <a:stretch>
            <a:fillRect/>
          </a:stretch>
        </p:blipFill>
        <p:spPr>
          <a:xfrm>
            <a:off x="313186" y="825500"/>
            <a:ext cx="5018182" cy="5207000"/>
          </a:xfrm>
        </p:spPr>
      </p:pic>
      <p:sp>
        <p:nvSpPr>
          <p:cNvPr id="6" name="TextBox 5">
            <a:extLst>
              <a:ext uri="{FF2B5EF4-FFF2-40B4-BE49-F238E27FC236}">
                <a16:creationId xmlns:a16="http://schemas.microsoft.com/office/drawing/2014/main" id="{DD1B951E-8810-000C-C39F-3D330AF900EA}"/>
              </a:ext>
            </a:extLst>
          </p:cNvPr>
          <p:cNvSpPr txBox="1"/>
          <p:nvPr/>
        </p:nvSpPr>
        <p:spPr>
          <a:xfrm>
            <a:off x="899636" y="5987473"/>
            <a:ext cx="7022592" cy="323165"/>
          </a:xfrm>
          <a:prstGeom prst="rect">
            <a:avLst/>
          </a:prstGeom>
          <a:noFill/>
        </p:spPr>
        <p:txBody>
          <a:bodyPr wrap="square" rtlCol="0">
            <a:spAutoFit/>
          </a:bodyPr>
          <a:lstStyle/>
          <a:p>
            <a:pPr algn="ctr"/>
            <a:r>
              <a:rPr lang="en-US" sz="1500" i="1" dirty="0">
                <a:latin typeface="Arial" panose="020B0604020202020204" pitchFamily="34" charset="0"/>
                <a:cs typeface="Arial" panose="020B0604020202020204" pitchFamily="34" charset="0"/>
              </a:rPr>
              <a:t>**Image from PG&amp;E’s Community Microgrids Webpage**</a:t>
            </a:r>
          </a:p>
        </p:txBody>
      </p:sp>
      <p:sp>
        <p:nvSpPr>
          <p:cNvPr id="7" name="TextBox 6">
            <a:extLst>
              <a:ext uri="{FF2B5EF4-FFF2-40B4-BE49-F238E27FC236}">
                <a16:creationId xmlns:a16="http://schemas.microsoft.com/office/drawing/2014/main" id="{363CE4EF-B8D0-20F3-5FBA-86BA66A5386D}"/>
              </a:ext>
            </a:extLst>
          </p:cNvPr>
          <p:cNvSpPr txBox="1"/>
          <p:nvPr/>
        </p:nvSpPr>
        <p:spPr>
          <a:xfrm>
            <a:off x="5331368" y="2220574"/>
            <a:ext cx="3646897" cy="1938992"/>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Conclusion: Maximizing certainty is critical for successful deployments. This includes should promoting process, design, and cost certainty. </a:t>
            </a:r>
          </a:p>
        </p:txBody>
      </p:sp>
    </p:spTree>
    <p:extLst>
      <p:ext uri="{BB962C8B-B14F-4D97-AF65-F5344CB8AC3E}">
        <p14:creationId xmlns:p14="http://schemas.microsoft.com/office/powerpoint/2010/main" val="381320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20E4-B9ED-1928-BFC9-5A85C7E4813B}"/>
              </a:ext>
            </a:extLst>
          </p:cNvPr>
          <p:cNvSpPr>
            <a:spLocks noGrp="1"/>
          </p:cNvSpPr>
          <p:nvPr>
            <p:ph type="title"/>
          </p:nvPr>
        </p:nvSpPr>
        <p:spPr/>
        <p:txBody>
          <a:bodyPr/>
          <a:lstStyle/>
          <a:p>
            <a:r>
              <a:rPr lang="en-US" dirty="0"/>
              <a:t>Microgrid Incentive Program (MIP)</a:t>
            </a:r>
          </a:p>
        </p:txBody>
      </p:sp>
      <p:sp>
        <p:nvSpPr>
          <p:cNvPr id="3" name="Content Placeholder 2">
            <a:extLst>
              <a:ext uri="{FF2B5EF4-FFF2-40B4-BE49-F238E27FC236}">
                <a16:creationId xmlns:a16="http://schemas.microsoft.com/office/drawing/2014/main" id="{4AF3C607-B2E8-E2F3-4768-B3BBD48EDBB0}"/>
              </a:ext>
            </a:extLst>
          </p:cNvPr>
          <p:cNvSpPr>
            <a:spLocks noGrp="1"/>
          </p:cNvSpPr>
          <p:nvPr>
            <p:ph idx="1"/>
          </p:nvPr>
        </p:nvSpPr>
        <p:spPr>
          <a:xfrm>
            <a:off x="0" y="762001"/>
            <a:ext cx="9208655" cy="2895600"/>
          </a:xfrm>
        </p:spPr>
        <p:txBody>
          <a:bodyPr/>
          <a:lstStyle/>
          <a:p>
            <a:pPr>
              <a:buFont typeface="Arial" panose="020B0604020202020204" pitchFamily="34" charset="0"/>
              <a:buChar char="•"/>
            </a:pPr>
            <a:r>
              <a:rPr lang="en-US" sz="1500" dirty="0">
                <a:latin typeface="Arial" panose="020B0604020202020204" pitchFamily="34" charset="0"/>
                <a:cs typeface="Arial" panose="020B0604020202020204" pitchFamily="34" charset="0"/>
              </a:rPr>
              <a:t>$200 million for Community Microgrids at critical facilities in disadvantaged or tribal communities.</a:t>
            </a:r>
          </a:p>
          <a:p>
            <a:pPr lvl="1">
              <a:buFont typeface="Arial" panose="020B0604020202020204" pitchFamily="34" charset="0"/>
              <a:buChar char="•"/>
            </a:pPr>
            <a:r>
              <a:rPr lang="en-US" sz="1500" dirty="0">
                <a:latin typeface="Arial" panose="020B0604020202020204" pitchFamily="34" charset="0"/>
                <a:cs typeface="Arial" panose="020B0604020202020204" pitchFamily="34" charset="0"/>
              </a:rPr>
              <a:t>PG&amp;E – $87.2 million, SCE – $91.34 million, SDG&amp;E – $21.46 million</a:t>
            </a: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Up to $14 million per project for design/engineering &amp; $1 million to reimburse interconnection costs.</a:t>
            </a: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Funding is only eligible for front-of-meter assets. BTM assets can be included but will receive no funds.</a:t>
            </a: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Community Microgrid must be designed to serve 100% of load for at least 24 hours.</a:t>
            </a: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Scoring is divided by the amount of funds requested </a:t>
            </a:r>
            <a:r>
              <a:rPr lang="en-US" sz="1500" dirty="0">
                <a:latin typeface="Arial" panose="020B0604020202020204" pitchFamily="34" charset="0"/>
                <a:cs typeface="Arial" panose="020B0604020202020204" pitchFamily="34" charset="0"/>
                <a:sym typeface="Wingdings" panose="05000000000000000000" pitchFamily="2" charset="2"/>
              </a:rPr>
              <a:t> More funding = lower score</a:t>
            </a:r>
            <a:endParaRPr lang="en-US" sz="1500" dirty="0">
              <a:latin typeface="Arial" panose="020B0604020202020204" pitchFamily="34" charset="0"/>
              <a:cs typeface="Arial" panose="020B0604020202020204" pitchFamily="34" charset="0"/>
            </a:endParaRPr>
          </a:p>
          <a:p>
            <a:pPr>
              <a:buFont typeface="Arial" panose="020B0604020202020204" pitchFamily="34" charset="0"/>
              <a:buChar char="•"/>
            </a:pPr>
            <a:r>
              <a:rPr lang="en-US" sz="1500" dirty="0">
                <a:latin typeface="Arial" panose="020B0604020202020204" pitchFamily="34" charset="0"/>
                <a:cs typeface="Arial" panose="020B0604020202020204" pitchFamily="34" charset="0"/>
              </a:rPr>
              <a:t>Application Window #2:</a:t>
            </a:r>
          </a:p>
          <a:p>
            <a:pPr lvl="1">
              <a:buFont typeface="Arial" panose="020B0604020202020204" pitchFamily="34" charset="0"/>
              <a:buChar char="•"/>
            </a:pPr>
            <a:r>
              <a:rPr lang="en-US" sz="1500" dirty="0">
                <a:latin typeface="Arial" panose="020B0604020202020204" pitchFamily="34" charset="0"/>
                <a:cs typeface="Arial" panose="020B0604020202020204" pitchFamily="34" charset="0"/>
              </a:rPr>
              <a:t>SCE: August-November 2025 / PG&amp;E – Not Announced / SDG&amp;E – Not Announced</a:t>
            </a:r>
          </a:p>
        </p:txBody>
      </p:sp>
      <p:pic>
        <p:nvPicPr>
          <p:cNvPr id="1028" name="Picture 4">
            <a:extLst>
              <a:ext uri="{FF2B5EF4-FFF2-40B4-BE49-F238E27FC236}">
                <a16:creationId xmlns:a16="http://schemas.microsoft.com/office/drawing/2014/main" id="{16287893-3203-15A8-4A57-EEAC86DAA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454" y="3151127"/>
            <a:ext cx="7860145" cy="317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946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79389-C3A8-5AFD-00F9-CC1EAB9A0B8A}"/>
              </a:ext>
            </a:extLst>
          </p:cNvPr>
          <p:cNvSpPr>
            <a:spLocks noGrp="1"/>
          </p:cNvSpPr>
          <p:nvPr>
            <p:ph type="title"/>
          </p:nvPr>
        </p:nvSpPr>
        <p:spPr/>
        <p:txBody>
          <a:bodyPr/>
          <a:lstStyle/>
          <a:p>
            <a:r>
              <a:rPr lang="en-US" dirty="0"/>
              <a:t>Community Microgrid Enablement Tariff (CMET)</a:t>
            </a:r>
          </a:p>
        </p:txBody>
      </p:sp>
      <p:sp>
        <p:nvSpPr>
          <p:cNvPr id="3" name="Content Placeholder 2">
            <a:extLst>
              <a:ext uri="{FF2B5EF4-FFF2-40B4-BE49-F238E27FC236}">
                <a16:creationId xmlns:a16="http://schemas.microsoft.com/office/drawing/2014/main" id="{CCF3392C-3664-F7DC-1FD0-9DA6A57E1AA8}"/>
              </a:ext>
            </a:extLst>
          </p:cNvPr>
          <p:cNvSpPr>
            <a:spLocks noGrp="1"/>
          </p:cNvSpPr>
          <p:nvPr>
            <p:ph idx="1"/>
          </p:nvPr>
        </p:nvSpPr>
        <p:spPr>
          <a:xfrm>
            <a:off x="0" y="761999"/>
            <a:ext cx="9144000" cy="5703455"/>
          </a:xfrm>
        </p:spPr>
        <p:txBody>
          <a:bodyPr/>
          <a:lstStyle/>
          <a:p>
            <a:pPr>
              <a:buFont typeface="Arial" panose="020B0604020202020204" pitchFamily="34" charset="0"/>
              <a:buChar char="•"/>
            </a:pPr>
            <a:r>
              <a:rPr lang="en-US" sz="2400" dirty="0"/>
              <a:t>The CPUC adopted the Community Microgrid Enablement Tariff for all three IOUs.</a:t>
            </a:r>
          </a:p>
          <a:p>
            <a:pPr lvl="1">
              <a:buFont typeface="Arial" panose="020B0604020202020204" pitchFamily="34" charset="0"/>
              <a:buChar char="•"/>
            </a:pPr>
            <a:r>
              <a:rPr lang="en-US" sz="2000" dirty="0"/>
              <a:t>The CMET was designed by PG&amp;E based on lessons learned from the Redwood Coast Airport Microgrid (RCAM).</a:t>
            </a:r>
          </a:p>
          <a:p>
            <a:pPr>
              <a:buFont typeface="Arial" panose="020B0604020202020204" pitchFamily="34" charset="0"/>
              <a:buChar char="•"/>
            </a:pPr>
            <a:r>
              <a:rPr lang="en-US" sz="2400" dirty="0"/>
              <a:t>The CMET is the framework required to study and connect a Community Microgrid, including a Microgrid Islanding Study and a Microgrid Operations Agreement.</a:t>
            </a:r>
          </a:p>
          <a:p>
            <a:pPr>
              <a:buFont typeface="Arial" panose="020B0604020202020204" pitchFamily="34" charset="0"/>
              <a:buChar char="•"/>
            </a:pPr>
            <a:r>
              <a:rPr lang="en-US" sz="2400" dirty="0"/>
              <a:t>No resilience duration requirement (like 100% of load for 24 hours in the MIP)</a:t>
            </a:r>
          </a:p>
          <a:p>
            <a:pPr>
              <a:buFont typeface="Arial" panose="020B0604020202020204" pitchFamily="34" charset="0"/>
              <a:buChar char="•"/>
            </a:pPr>
            <a:r>
              <a:rPr lang="en-US" sz="2400" dirty="0"/>
              <a:t>A few important changes were made to improve the viability from PG&amp;E’s original design:</a:t>
            </a:r>
          </a:p>
          <a:p>
            <a:pPr lvl="1">
              <a:buFont typeface="Arial" panose="020B0604020202020204" pitchFamily="34" charset="0"/>
              <a:buChar char="•"/>
            </a:pPr>
            <a:r>
              <a:rPr lang="en-US" sz="2000" dirty="0"/>
              <a:t>Community Microgrids of all sizes are permitted (up from a 20 MW size limit)</a:t>
            </a:r>
          </a:p>
          <a:p>
            <a:pPr lvl="1">
              <a:buFont typeface="Arial" panose="020B0604020202020204" pitchFamily="34" charset="0"/>
              <a:buChar char="•"/>
            </a:pPr>
            <a:r>
              <a:rPr lang="en-US" sz="2000" dirty="0"/>
              <a:t>Community Microgrids may be deployed on distribution circuits of any voltage</a:t>
            </a:r>
          </a:p>
          <a:p>
            <a:pPr lvl="1">
              <a:buFont typeface="Arial" panose="020B0604020202020204" pitchFamily="34" charset="0"/>
              <a:buChar char="•"/>
            </a:pPr>
            <a:r>
              <a:rPr lang="en-US" sz="2000" dirty="0"/>
              <a:t>Standard application fee of $75,000 for the Microgrid Islanding Study</a:t>
            </a:r>
          </a:p>
        </p:txBody>
      </p:sp>
    </p:spTree>
    <p:extLst>
      <p:ext uri="{BB962C8B-B14F-4D97-AF65-F5344CB8AC3E}">
        <p14:creationId xmlns:p14="http://schemas.microsoft.com/office/powerpoint/2010/main" val="130990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E5F1-6848-A377-A5B9-F431C1EF29EB}"/>
              </a:ext>
            </a:extLst>
          </p:cNvPr>
          <p:cNvSpPr>
            <a:spLocks noGrp="1"/>
          </p:cNvSpPr>
          <p:nvPr>
            <p:ph type="title"/>
          </p:nvPr>
        </p:nvSpPr>
        <p:spPr/>
        <p:txBody>
          <a:bodyPr/>
          <a:lstStyle/>
          <a:p>
            <a:r>
              <a:rPr lang="en-US" dirty="0"/>
              <a:t>CMET Shortcomings</a:t>
            </a:r>
          </a:p>
        </p:txBody>
      </p:sp>
      <p:sp>
        <p:nvSpPr>
          <p:cNvPr id="3" name="Content Placeholder 2">
            <a:extLst>
              <a:ext uri="{FF2B5EF4-FFF2-40B4-BE49-F238E27FC236}">
                <a16:creationId xmlns:a16="http://schemas.microsoft.com/office/drawing/2014/main" id="{4CA27887-9595-6E48-9082-296278CE1895}"/>
              </a:ext>
            </a:extLst>
          </p:cNvPr>
          <p:cNvSpPr>
            <a:spLocks noGrp="1"/>
          </p:cNvSpPr>
          <p:nvPr>
            <p:ph idx="1"/>
          </p:nvPr>
        </p:nvSpPr>
        <p:spPr>
          <a:xfrm>
            <a:off x="101600" y="762000"/>
            <a:ext cx="8825230" cy="5741670"/>
          </a:xfrm>
        </p:spPr>
        <p:txBody>
          <a:bodyPr/>
          <a:lstStyle/>
          <a:p>
            <a:pPr marL="514350" indent="-514350">
              <a:buFont typeface="+mj-lt"/>
              <a:buAutoNum type="arabicPeriod"/>
            </a:pPr>
            <a:r>
              <a:rPr lang="en-US" sz="2500" dirty="0"/>
              <a:t>CMET treats Community Microgrids like a collection of individual resources, not a single controllable asset that can be used to provide additional value.</a:t>
            </a:r>
          </a:p>
          <a:p>
            <a:pPr marL="914400" lvl="1" indent="-514350">
              <a:buFont typeface="Arial" panose="020B0604020202020204" pitchFamily="34" charset="0"/>
              <a:buChar char="•"/>
            </a:pPr>
            <a:r>
              <a:rPr lang="en-US" sz="2500" dirty="0"/>
              <a:t>A Community Microgrid is only allowed to island when the grid goes down (e.g., black sky conditions)</a:t>
            </a:r>
          </a:p>
          <a:p>
            <a:pPr marL="914400" lvl="1" indent="-514350">
              <a:buFont typeface="Arial" panose="020B0604020202020204" pitchFamily="34" charset="0"/>
              <a:buChar char="•"/>
            </a:pPr>
            <a:r>
              <a:rPr lang="en-US" sz="2500" dirty="0"/>
              <a:t>No compensation provided for resilience or microgrid value.</a:t>
            </a:r>
          </a:p>
          <a:p>
            <a:pPr marL="914400" lvl="1" indent="-514350">
              <a:buFont typeface="Arial" panose="020B0604020202020204" pitchFamily="34" charset="0"/>
              <a:buChar char="•"/>
            </a:pPr>
            <a:r>
              <a:rPr lang="en-US" sz="2500" b="1" i="1" u="sng" dirty="0"/>
              <a:t>Interconnection timelines will make or break these projects!</a:t>
            </a:r>
            <a:r>
              <a:rPr lang="en-US" sz="2500" dirty="0"/>
              <a:t> Resources must go through individual interconnections before study as a Microgrid.</a:t>
            </a:r>
          </a:p>
          <a:p>
            <a:pPr marL="514350" indent="-514350">
              <a:buFont typeface="+mj-lt"/>
              <a:buAutoNum type="arabicPeriod"/>
            </a:pPr>
            <a:r>
              <a:rPr lang="en-US" sz="2500" dirty="0"/>
              <a:t>CMET ignores the all-important issue of financing. Existing Community Microgrid projects are feasible due to grants.</a:t>
            </a:r>
          </a:p>
          <a:p>
            <a:pPr marL="514350" indent="-514350">
              <a:buFont typeface="+mj-lt"/>
              <a:buAutoNum type="arabicPeriod"/>
            </a:pPr>
            <a:r>
              <a:rPr lang="en-US" sz="2500" dirty="0"/>
              <a:t>No additional assistance is available to disadvantaged or vulnerable communities. (The MIP offers $25,000 grants.)</a:t>
            </a:r>
          </a:p>
        </p:txBody>
      </p:sp>
    </p:spTree>
    <p:extLst>
      <p:ext uri="{BB962C8B-B14F-4D97-AF65-F5344CB8AC3E}">
        <p14:creationId xmlns:p14="http://schemas.microsoft.com/office/powerpoint/2010/main" val="30809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88" cy="762000"/>
          </a:xfrm>
        </p:spPr>
        <p:txBody>
          <a:bodyPr>
            <a:normAutofit fontScale="90000"/>
          </a:bodyPr>
          <a:lstStyle/>
          <a:p>
            <a:r>
              <a:rPr lang="en-US" dirty="0"/>
              <a:t>The Resilient Energy Subscription (RES) addresses three Community Microgrid financing challenges</a:t>
            </a:r>
          </a:p>
        </p:txBody>
      </p:sp>
      <p:sp>
        <p:nvSpPr>
          <p:cNvPr id="5" name="TextBox 4">
            <a:extLst>
              <a:ext uri="{FF2B5EF4-FFF2-40B4-BE49-F238E27FC236}">
                <a16:creationId xmlns:a16="http://schemas.microsoft.com/office/drawing/2014/main" id="{E7EE12A8-B6FB-BD4F-8BAD-B09CA04941B4}"/>
              </a:ext>
            </a:extLst>
          </p:cNvPr>
          <p:cNvSpPr txBox="1"/>
          <p:nvPr/>
        </p:nvSpPr>
        <p:spPr>
          <a:xfrm>
            <a:off x="240977" y="1856272"/>
            <a:ext cx="4087955" cy="2954655"/>
          </a:xfrm>
          <a:prstGeom prst="rect">
            <a:avLst/>
          </a:prstGeom>
          <a:noFill/>
        </p:spPr>
        <p:txBody>
          <a:bodyPr wrap="square" rtlCol="0">
            <a:spAutoFit/>
          </a:bodyPr>
          <a:lstStyle/>
          <a:p>
            <a:pPr marL="457200" lvl="0" indent="-457200">
              <a:spcAft>
                <a:spcPts val="600"/>
              </a:spcAft>
              <a:buFont typeface="+mj-lt"/>
              <a:buAutoNum type="arabicPeriod"/>
            </a:pPr>
            <a:r>
              <a:rPr lang="en-US" sz="1600" b="1" dirty="0">
                <a:latin typeface="Arial" panose="020B0604020202020204" pitchFamily="34" charset="0"/>
                <a:cs typeface="Arial" panose="020B0604020202020204" pitchFamily="34" charset="0"/>
              </a:rPr>
              <a:t>Establishing</a:t>
            </a:r>
            <a:r>
              <a:rPr lang="en-US" sz="1600" dirty="0">
                <a:latin typeface="Arial" panose="020B0604020202020204" pitchFamily="34" charset="0"/>
                <a:cs typeface="Arial" panose="020B0604020202020204" pitchFamily="34" charset="0"/>
              </a:rPr>
              <a:t> initial Community Microgrids to provide resilience to Critical Community Facilities (CCFs).</a:t>
            </a:r>
          </a:p>
          <a:p>
            <a:pPr marL="457200" lvl="0" indent="-457200">
              <a:spcAft>
                <a:spcPts val="600"/>
              </a:spcAft>
              <a:buFont typeface="+mj-lt"/>
              <a:buAutoNum type="arabicPeriod"/>
            </a:pPr>
            <a:r>
              <a:rPr lang="en-US" sz="1600" b="1" dirty="0">
                <a:latin typeface="Arial" panose="020B0604020202020204" pitchFamily="34" charset="0"/>
                <a:cs typeface="Arial" panose="020B0604020202020204" pitchFamily="34" charset="0"/>
              </a:rPr>
              <a:t>Enhancing</a:t>
            </a:r>
            <a:r>
              <a:rPr lang="en-US" sz="1600" dirty="0">
                <a:latin typeface="Arial" panose="020B0604020202020204" pitchFamily="34" charset="0"/>
                <a:cs typeface="Arial" panose="020B0604020202020204" pitchFamily="34" charset="0"/>
              </a:rPr>
              <a:t> Community Microgrids to offer resilience opportunities within the initial Community Microgrid footprint.</a:t>
            </a:r>
          </a:p>
          <a:p>
            <a:pPr marL="457200" lvl="0" indent="-457200">
              <a:spcAft>
                <a:spcPts val="600"/>
              </a:spcAft>
              <a:buFont typeface="+mj-lt"/>
              <a:buAutoNum type="arabicPeriod"/>
            </a:pPr>
            <a:r>
              <a:rPr lang="en-US" sz="1600" b="1" dirty="0">
                <a:latin typeface="Arial" panose="020B0604020202020204" pitchFamily="34" charset="0"/>
                <a:cs typeface="Arial" panose="020B0604020202020204" pitchFamily="34" charset="0"/>
              </a:rPr>
              <a:t>Expanding</a:t>
            </a:r>
            <a:r>
              <a:rPr lang="en-US" sz="1600" dirty="0">
                <a:latin typeface="Arial" panose="020B0604020202020204" pitchFamily="34" charset="0"/>
                <a:cs typeface="Arial" panose="020B0604020202020204" pitchFamily="34" charset="0"/>
              </a:rPr>
              <a:t> Community Microgrids to larger footprints that can guarantee resilience to a wider list of facilities and include additional communities.</a:t>
            </a:r>
          </a:p>
        </p:txBody>
      </p:sp>
      <p:sp>
        <p:nvSpPr>
          <p:cNvPr id="6" name="TextBox 5">
            <a:extLst>
              <a:ext uri="{FF2B5EF4-FFF2-40B4-BE49-F238E27FC236}">
                <a16:creationId xmlns:a16="http://schemas.microsoft.com/office/drawing/2014/main" id="{F3CD36BF-3D1B-534E-AA21-11E38B93B1ED}"/>
              </a:ext>
            </a:extLst>
          </p:cNvPr>
          <p:cNvSpPr txBox="1"/>
          <p:nvPr/>
        </p:nvSpPr>
        <p:spPr>
          <a:xfrm>
            <a:off x="-174658" y="985970"/>
            <a:ext cx="8167955" cy="646331"/>
          </a:xfrm>
          <a:prstGeom prst="rect">
            <a:avLst/>
          </a:prstGeom>
          <a:noFill/>
        </p:spPr>
        <p:txBody>
          <a:bodyPr wrap="square">
            <a:spAutoFit/>
          </a:bodyPr>
          <a:lstStyle/>
          <a:p>
            <a:pPr marL="457200" marR="0">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The RES helps finance Community </a:t>
            </a:r>
            <a:r>
              <a:rPr lang="en-US" dirty="0">
                <a:latin typeface="Arial" panose="020B0604020202020204" pitchFamily="34" charset="0"/>
                <a:ea typeface="Calibri" panose="020F0502020204030204" pitchFamily="34" charset="0"/>
                <a:cs typeface="Arial" panose="020B0604020202020204" pitchFamily="34" charset="0"/>
              </a:rPr>
              <a:t>M</a:t>
            </a:r>
            <a:r>
              <a:rPr lang="en-US" dirty="0">
                <a:effectLst/>
                <a:latin typeface="Arial" panose="020B0604020202020204" pitchFamily="34" charset="0"/>
                <a:ea typeface="Calibri" panose="020F0502020204030204" pitchFamily="34" charset="0"/>
                <a:cs typeface="Arial" panose="020B0604020202020204" pitchFamily="34" charset="0"/>
              </a:rPr>
              <a:t>icrogrids while properly valuing their significant resilience benefits, addressing these three challenges:</a:t>
            </a:r>
          </a:p>
        </p:txBody>
      </p:sp>
      <p:pic>
        <p:nvPicPr>
          <p:cNvPr id="4" name="Picture 3">
            <a:extLst>
              <a:ext uri="{FF2B5EF4-FFF2-40B4-BE49-F238E27FC236}">
                <a16:creationId xmlns:a16="http://schemas.microsoft.com/office/drawing/2014/main" id="{AA60D8F3-9D68-A84E-8ABA-EBE1510227AD}"/>
              </a:ext>
            </a:extLst>
          </p:cNvPr>
          <p:cNvPicPr>
            <a:picLocks noChangeAspect="1"/>
          </p:cNvPicPr>
          <p:nvPr/>
        </p:nvPicPr>
        <p:blipFill>
          <a:blip r:embed="rId3"/>
          <a:stretch>
            <a:fillRect/>
          </a:stretch>
        </p:blipFill>
        <p:spPr>
          <a:xfrm>
            <a:off x="4379672" y="1856272"/>
            <a:ext cx="4700668" cy="3550422"/>
          </a:xfrm>
          <a:prstGeom prst="rect">
            <a:avLst/>
          </a:prstGeom>
        </p:spPr>
      </p:pic>
      <p:sp>
        <p:nvSpPr>
          <p:cNvPr id="9" name="Rectangle 8">
            <a:extLst>
              <a:ext uri="{FF2B5EF4-FFF2-40B4-BE49-F238E27FC236}">
                <a16:creationId xmlns:a16="http://schemas.microsoft.com/office/drawing/2014/main" id="{69120E51-D12D-9B42-AD50-4A1455276687}"/>
              </a:ext>
            </a:extLst>
          </p:cNvPr>
          <p:cNvSpPr/>
          <p:nvPr/>
        </p:nvSpPr>
        <p:spPr>
          <a:xfrm>
            <a:off x="4698515" y="5549914"/>
            <a:ext cx="4573346" cy="523220"/>
          </a:xfrm>
          <a:prstGeom prst="rect">
            <a:avLst/>
          </a:prstGeom>
        </p:spPr>
        <p:txBody>
          <a:bodyPr wrap="square">
            <a:spAutoFit/>
          </a:bodyPr>
          <a:lstStyle/>
          <a:p>
            <a:r>
              <a:rPr lang="en-US" sz="1400" i="1" dirty="0">
                <a:latin typeface="Arial" panose="020B0604020202020204" pitchFamily="34" charset="0"/>
                <a:cs typeface="Arial" panose="020B0604020202020204" pitchFamily="34" charset="0"/>
              </a:rPr>
              <a:t>Some Critical Community Facilities (CCFs) in a Southern California community.</a:t>
            </a:r>
            <a:endParaRPr lang="en-US" sz="1400" i="1" dirty="0"/>
          </a:p>
        </p:txBody>
      </p:sp>
    </p:spTree>
    <p:extLst>
      <p:ext uri="{BB962C8B-B14F-4D97-AF65-F5344CB8AC3E}">
        <p14:creationId xmlns:p14="http://schemas.microsoft.com/office/powerpoint/2010/main" val="1758667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485888" cy="762000"/>
          </a:xfrm>
        </p:spPr>
        <p:txBody>
          <a:bodyPr>
            <a:normAutofit/>
          </a:bodyPr>
          <a:lstStyle/>
          <a:p>
            <a:r>
              <a:rPr lang="en-US" dirty="0"/>
              <a:t>Resilient Energy Subscription (RES) defined</a:t>
            </a:r>
          </a:p>
        </p:txBody>
      </p:sp>
      <p:sp>
        <p:nvSpPr>
          <p:cNvPr id="5" name="TextBox 4">
            <a:extLst>
              <a:ext uri="{FF2B5EF4-FFF2-40B4-BE49-F238E27FC236}">
                <a16:creationId xmlns:a16="http://schemas.microsoft.com/office/drawing/2014/main" id="{E7EE12A8-B6FB-BD4F-8BAD-B09CA04941B4}"/>
              </a:ext>
            </a:extLst>
          </p:cNvPr>
          <p:cNvSpPr txBox="1"/>
          <p:nvPr/>
        </p:nvSpPr>
        <p:spPr>
          <a:xfrm>
            <a:off x="302616" y="808467"/>
            <a:ext cx="8473440" cy="547842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latin typeface="Arial"/>
                <a:cs typeface="Arial"/>
              </a:rPr>
              <a:t>A straightforward fee-based market mechanism that finances the enhancement and expansion of Community Microgrids</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Community Microgrids</a:t>
            </a:r>
            <a:r>
              <a:rPr lang="en-US" sz="1600" dirty="0">
                <a:latin typeface="Arial"/>
                <a:cs typeface="Arial"/>
              </a:rPr>
              <a:t> provide guaranteed daily delivery of locally generated renewable energy during grid outages, ensuring unparalleled energy resilience.</a:t>
            </a:r>
          </a:p>
          <a:p>
            <a:pPr marL="742950" lvl="1" indent="-285750">
              <a:spcAft>
                <a:spcPts val="600"/>
              </a:spcAft>
              <a:buFont typeface="Arial" panose="020B0604020202020204" pitchFamily="34" charset="0"/>
              <a:buChar char="•"/>
            </a:pPr>
            <a:endParaRPr lang="en-US" sz="1600" dirty="0">
              <a:latin typeface="Arial"/>
              <a:cs typeface="Arial"/>
            </a:endParaRPr>
          </a:p>
          <a:p>
            <a:pPr marL="285750" lvl="0" indent="-285750">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Allows any facility within a Community Microgrid to procure this unparalleled energy resilience</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 facility pays a simple monthly $/kWh fee — separate from any existing rate tariffs — on top of their normal electricity rates for guaranteed daily delivery of locally generated renewable energy during grid outages.</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Usually reserved for a facility’s most critical loads.</a:t>
            </a:r>
          </a:p>
          <a:p>
            <a:pPr marL="742950" lvl="1" indent="-285750">
              <a:spcAft>
                <a:spcPts val="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Facilitates the deployment and expansion of Community Microgrids</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Allows the Community Microgrid owner-operators to recover the cost-of-service (COS) required to meet contracted RES obligations.</a:t>
            </a:r>
          </a:p>
          <a:p>
            <a:pPr marL="742950" lvl="1"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COS is determined by the capital expenditures (capex) associated with Community Microgrid assets, operational expenditures (opex) associated with operations and maintenance (O&amp;M), and an appropriate rate of return.</a:t>
            </a:r>
          </a:p>
        </p:txBody>
      </p:sp>
    </p:spTree>
    <p:extLst>
      <p:ext uri="{BB962C8B-B14F-4D97-AF65-F5344CB8AC3E}">
        <p14:creationId xmlns:p14="http://schemas.microsoft.com/office/powerpoint/2010/main" val="1639935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745A87-DC1F-3A47-9C71-CF09591807C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9915" y="2744242"/>
            <a:ext cx="4352082" cy="3611814"/>
          </a:xfrm>
          <a:prstGeom prst="rect">
            <a:avLst/>
          </a:prstGeom>
        </p:spPr>
      </p:pic>
      <p:sp>
        <p:nvSpPr>
          <p:cNvPr id="2" name="Title 1">
            <a:extLst>
              <a:ext uri="{FF2B5EF4-FFF2-40B4-BE49-F238E27FC236}">
                <a16:creationId xmlns:a16="http://schemas.microsoft.com/office/drawing/2014/main" id="{C27A2840-1F0F-4748-A700-169A5310E15D}"/>
              </a:ext>
            </a:extLst>
          </p:cNvPr>
          <p:cNvSpPr>
            <a:spLocks noGrp="1"/>
          </p:cNvSpPr>
          <p:nvPr>
            <p:ph type="title"/>
          </p:nvPr>
        </p:nvSpPr>
        <p:spPr/>
        <p:txBody>
          <a:bodyPr>
            <a:normAutofit/>
          </a:bodyPr>
          <a:lstStyle/>
          <a:p>
            <a:r>
              <a:rPr lang="en-US" dirty="0"/>
              <a:t>VOR123 for a Community Microgrid</a:t>
            </a:r>
          </a:p>
        </p:txBody>
      </p:sp>
      <p:sp>
        <p:nvSpPr>
          <p:cNvPr id="6" name="TextBox 5">
            <a:extLst>
              <a:ext uri="{FF2B5EF4-FFF2-40B4-BE49-F238E27FC236}">
                <a16:creationId xmlns:a16="http://schemas.microsoft.com/office/drawing/2014/main" id="{D79B3EBC-61C8-9542-A4FA-0DF3002E9CD8}"/>
              </a:ext>
            </a:extLst>
          </p:cNvPr>
          <p:cNvSpPr txBox="1"/>
          <p:nvPr/>
        </p:nvSpPr>
        <p:spPr>
          <a:xfrm>
            <a:off x="34725" y="788905"/>
            <a:ext cx="8507391" cy="1923604"/>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top emphasis is to provision 100% resilience for Tier 1 loads at Tier 1 facilities (the darker green square in the chart).</a:t>
            </a:r>
          </a:p>
          <a:p>
            <a:pPr marL="742950" lvl="1" indent="-285750">
              <a:spcAft>
                <a:spcPts val="600"/>
              </a:spcAft>
              <a:buFont typeface="Arial" panose="020B0604020202020204" pitchFamily="34" charset="0"/>
              <a:buChar char="•"/>
            </a:pPr>
            <a:r>
              <a:rPr lang="en-US" sz="1500" dirty="0">
                <a:latin typeface="Arial" panose="020B0604020202020204" pitchFamily="34" charset="0"/>
                <a:cs typeface="Arial" panose="020B0604020202020204" pitchFamily="34" charset="0"/>
              </a:rPr>
              <a:t>Tier 1 facilities include CCFs such as fire stations and emergency shelters — and can also include grocery stores, data centers, pharmacies, gas stations, EV charging stations, &amp; </a:t>
            </a:r>
            <a:r>
              <a:rPr lang="en-US" sz="1500" u="sng" dirty="0">
                <a:latin typeface="Arial" panose="020B0604020202020204" pitchFamily="34" charset="0"/>
                <a:cs typeface="Arial" panose="020B0604020202020204" pitchFamily="34" charset="0"/>
                <a:hlinkClick r:id="rId4"/>
              </a:rPr>
              <a:t>apartment complexes that can provide sheltering-in-place</a:t>
            </a:r>
            <a:r>
              <a:rPr lang="en-US" sz="1500" dirty="0">
                <a:latin typeface="Arial" panose="020B0604020202020204" pitchFamily="34" charset="0"/>
                <a:cs typeface="Arial" panose="020B0604020202020204" pitchFamily="34" charset="0"/>
              </a:rPr>
              <a:t> during grid outages. </a:t>
            </a:r>
          </a:p>
          <a:p>
            <a:pPr marL="285750" indent="-285750">
              <a:spcAft>
                <a:spcPts val="600"/>
              </a:spcAft>
              <a:buFont typeface="Arial" panose="020B0604020202020204" pitchFamily="34" charset="0"/>
              <a:buChar char="•"/>
            </a:pPr>
            <a:r>
              <a:rPr lang="en-US" sz="1600" dirty="0">
                <a:latin typeface="Arial" panose="020B0604020202020204" pitchFamily="34" charset="0"/>
                <a:cs typeface="Arial" panose="020B0604020202020204" pitchFamily="34" charset="0"/>
              </a:rPr>
              <a:t>The second emphasis is for Tier 1 loads at Tier 2 facilities and Tier 2 loads at Tier 1 facilities (the lighter green squares).</a:t>
            </a:r>
          </a:p>
        </p:txBody>
      </p:sp>
      <p:grpSp>
        <p:nvGrpSpPr>
          <p:cNvPr id="3" name="Group 2">
            <a:extLst>
              <a:ext uri="{FF2B5EF4-FFF2-40B4-BE49-F238E27FC236}">
                <a16:creationId xmlns:a16="http://schemas.microsoft.com/office/drawing/2014/main" id="{9A7C0618-3BD7-F649-9C1F-495ACE39F3A9}"/>
              </a:ext>
            </a:extLst>
          </p:cNvPr>
          <p:cNvGrpSpPr/>
          <p:nvPr/>
        </p:nvGrpSpPr>
        <p:grpSpPr>
          <a:xfrm>
            <a:off x="4543285" y="3963548"/>
            <a:ext cx="4519695" cy="1985159"/>
            <a:chOff x="4543285" y="3963548"/>
            <a:chExt cx="4519695" cy="1985159"/>
          </a:xfrm>
        </p:grpSpPr>
        <p:sp>
          <p:nvSpPr>
            <p:cNvPr id="11" name="Rectangle 5">
              <a:extLst>
                <a:ext uri="{FF2B5EF4-FFF2-40B4-BE49-F238E27FC236}">
                  <a16:creationId xmlns:a16="http://schemas.microsoft.com/office/drawing/2014/main" id="{60772558-8645-2844-9E25-2A4A948A5225}"/>
                </a:ext>
              </a:extLst>
            </p:cNvPr>
            <p:cNvSpPr>
              <a:spLocks noChangeArrowheads="1"/>
            </p:cNvSpPr>
            <p:nvPr/>
          </p:nvSpPr>
          <p:spPr bwMode="auto">
            <a:xfrm>
              <a:off x="4757198" y="3963548"/>
              <a:ext cx="4305782" cy="198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spcAft>
                  <a:spcPts val="600"/>
                </a:spcAft>
                <a:buFontTx/>
                <a:buNone/>
              </a:pPr>
              <a:r>
                <a:rPr lang="en-US" altLang="en-US" sz="1200" dirty="0">
                  <a:solidFill>
                    <a:srgbClr val="000000"/>
                  </a:solidFill>
                  <a:latin typeface="Arial" panose="020B0604020202020204" pitchFamily="34" charset="0"/>
                  <a:cs typeface="Arial" panose="020B0604020202020204" pitchFamily="34" charset="0"/>
                </a:rPr>
                <a:t>= Critical for the entire community, such as Tier 1 loads at </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Tier 1 facilities like fire stations</a:t>
              </a:r>
            </a:p>
            <a:p>
              <a:pPr>
                <a:spcBef>
                  <a:spcPct val="0"/>
                </a:spcBef>
                <a:spcAft>
                  <a:spcPts val="600"/>
                </a:spcAft>
                <a:buFontTx/>
                <a:buNone/>
              </a:pPr>
              <a:r>
                <a:rPr lang="en-US" altLang="en-US" sz="1200" dirty="0">
                  <a:solidFill>
                    <a:srgbClr val="000000"/>
                  </a:solidFill>
                  <a:latin typeface="Arial" panose="020B0604020202020204" pitchFamily="34" charset="0"/>
                  <a:cs typeface="Arial" panose="020B0604020202020204" pitchFamily="34" charset="0"/>
                </a:rPr>
                <a:t>= Priority for the entire community, such as Tier 2 loads at</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Tier 1 facilities and Tier 1 loads at Tier 2 facilities like multi-</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unit housing facilities that can provide safe and easy </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sheltering in place</a:t>
              </a:r>
            </a:p>
            <a:p>
              <a:pPr>
                <a:spcBef>
                  <a:spcPct val="0"/>
                </a:spcBef>
                <a:spcAft>
                  <a:spcPts val="600"/>
                </a:spcAft>
                <a:buFontTx/>
                <a:buNone/>
              </a:pPr>
              <a:r>
                <a:rPr lang="en-US" altLang="en-US" sz="1200" dirty="0">
                  <a:solidFill>
                    <a:srgbClr val="000000"/>
                  </a:solidFill>
                  <a:latin typeface="Arial" panose="020B0604020202020204" pitchFamily="34" charset="0"/>
                  <a:cs typeface="Arial" panose="020B0604020202020204" pitchFamily="34" charset="0"/>
                </a:rPr>
                <a:t>= Priority for individual facilities but not the entire community</a:t>
              </a:r>
            </a:p>
            <a:p>
              <a:pPr>
                <a:spcBef>
                  <a:spcPct val="0"/>
                </a:spcBef>
                <a:spcAft>
                  <a:spcPts val="600"/>
                </a:spcAft>
                <a:buFontTx/>
                <a:buNone/>
              </a:pPr>
              <a:r>
                <a:rPr lang="en-US" altLang="en-US" sz="1200" dirty="0">
                  <a:solidFill>
                    <a:srgbClr val="000000"/>
                  </a:solidFill>
                  <a:latin typeface="Arial" panose="020B0604020202020204" pitchFamily="34" charset="0"/>
                  <a:cs typeface="Arial" panose="020B0604020202020204" pitchFamily="34" charset="0"/>
                </a:rPr>
                <a:t>= Discretionary loads that are not impactful to the community, </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whether on or off</a:t>
              </a:r>
            </a:p>
          </p:txBody>
        </p:sp>
        <p:sp>
          <p:nvSpPr>
            <p:cNvPr id="12" name="Rectangle 11">
              <a:extLst>
                <a:ext uri="{FF2B5EF4-FFF2-40B4-BE49-F238E27FC236}">
                  <a16:creationId xmlns:a16="http://schemas.microsoft.com/office/drawing/2014/main" id="{89521303-5E95-1C4A-B0E9-5E7A073B5047}"/>
                </a:ext>
              </a:extLst>
            </p:cNvPr>
            <p:cNvSpPr>
              <a:spLocks noChangeAspect="1"/>
            </p:cNvSpPr>
            <p:nvPr/>
          </p:nvSpPr>
          <p:spPr>
            <a:xfrm>
              <a:off x="4543285" y="3998474"/>
              <a:ext cx="264700" cy="2647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57AD8021-5CD4-0E43-959F-26F31295CF96}"/>
                </a:ext>
              </a:extLst>
            </p:cNvPr>
            <p:cNvSpPr>
              <a:spLocks noChangeAspect="1"/>
            </p:cNvSpPr>
            <p:nvPr/>
          </p:nvSpPr>
          <p:spPr>
            <a:xfrm>
              <a:off x="4543285" y="5209504"/>
              <a:ext cx="264700" cy="264701"/>
            </a:xfrm>
            <a:prstGeom prst="rect">
              <a:avLst/>
            </a:prstGeom>
            <a:solidFill>
              <a:srgbClr val="E8D42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E8D423"/>
                </a:solidFill>
              </a:endParaRPr>
            </a:p>
          </p:txBody>
        </p:sp>
        <p:sp>
          <p:nvSpPr>
            <p:cNvPr id="14" name="Rectangle 13">
              <a:extLst>
                <a:ext uri="{FF2B5EF4-FFF2-40B4-BE49-F238E27FC236}">
                  <a16:creationId xmlns:a16="http://schemas.microsoft.com/office/drawing/2014/main" id="{DEDA0DCB-20A1-9145-98E9-300F1867E92E}"/>
                </a:ext>
              </a:extLst>
            </p:cNvPr>
            <p:cNvSpPr>
              <a:spLocks noChangeAspect="1"/>
            </p:cNvSpPr>
            <p:nvPr/>
          </p:nvSpPr>
          <p:spPr>
            <a:xfrm>
              <a:off x="4543285" y="5537054"/>
              <a:ext cx="264700" cy="264701"/>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20A07441-C5BF-D444-BBB8-D939C2030D3D}"/>
                </a:ext>
              </a:extLst>
            </p:cNvPr>
            <p:cNvSpPr>
              <a:spLocks noChangeAspect="1"/>
            </p:cNvSpPr>
            <p:nvPr/>
          </p:nvSpPr>
          <p:spPr>
            <a:xfrm>
              <a:off x="4543285" y="4454674"/>
              <a:ext cx="264700" cy="264700"/>
            </a:xfrm>
            <a:prstGeom prst="rect">
              <a:avLst/>
            </a:prstGeom>
            <a:solidFill>
              <a:srgbClr val="AAD69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354971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E9F75-45F6-B3DC-B896-DD70050807D3}"/>
              </a:ext>
            </a:extLst>
          </p:cNvPr>
          <p:cNvSpPr>
            <a:spLocks noGrp="1"/>
          </p:cNvSpPr>
          <p:nvPr>
            <p:ph type="title"/>
          </p:nvPr>
        </p:nvSpPr>
        <p:spPr/>
        <p:txBody>
          <a:bodyPr/>
          <a:lstStyle/>
          <a:p>
            <a:r>
              <a:rPr lang="en-US" dirty="0"/>
              <a:t>Extra Slides</a:t>
            </a:r>
          </a:p>
        </p:txBody>
      </p:sp>
      <p:sp>
        <p:nvSpPr>
          <p:cNvPr id="3" name="Content Placeholder 2">
            <a:extLst>
              <a:ext uri="{FF2B5EF4-FFF2-40B4-BE49-F238E27FC236}">
                <a16:creationId xmlns:a16="http://schemas.microsoft.com/office/drawing/2014/main" id="{CD9C8C47-ED0B-BF5B-1D9F-A7FB3ACD8939}"/>
              </a:ext>
            </a:extLst>
          </p:cNvPr>
          <p:cNvSpPr>
            <a:spLocks noGrp="1"/>
          </p:cNvSpPr>
          <p:nvPr>
            <p:ph idx="1"/>
          </p:nvPr>
        </p:nvSpPr>
        <p:spPr/>
        <p:txBody>
          <a:bodyPr/>
          <a:lstStyle/>
          <a:p>
            <a:pPr algn="ctr"/>
            <a:endParaRPr lang="en-US" dirty="0"/>
          </a:p>
          <a:p>
            <a:pPr algn="ctr"/>
            <a:endParaRPr lang="en-US" dirty="0"/>
          </a:p>
          <a:p>
            <a:pPr algn="ctr"/>
            <a:r>
              <a:rPr lang="en-US" dirty="0"/>
              <a:t>Extra Slides</a:t>
            </a:r>
          </a:p>
        </p:txBody>
      </p:sp>
    </p:spTree>
    <p:extLst>
      <p:ext uri="{BB962C8B-B14F-4D97-AF65-F5344CB8AC3E}">
        <p14:creationId xmlns:p14="http://schemas.microsoft.com/office/powerpoint/2010/main" val="291348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48631</TotalTime>
  <Words>1224</Words>
  <Application>Microsoft Office PowerPoint</Application>
  <PresentationFormat>On-screen Show (4:3)</PresentationFormat>
  <Paragraphs>79</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Informatic</vt:lpstr>
      <vt:lpstr>Times New Roman</vt:lpstr>
      <vt:lpstr>Office Theme</vt:lpstr>
      <vt:lpstr>PowerPoint Presentation</vt:lpstr>
      <vt:lpstr>Stages of Community Microgrid Development in California</vt:lpstr>
      <vt:lpstr>Microgrid Incentive Program (MIP)</vt:lpstr>
      <vt:lpstr>Community Microgrid Enablement Tariff (CMET)</vt:lpstr>
      <vt:lpstr>CMET Shortcomings</vt:lpstr>
      <vt:lpstr>The Resilient Energy Subscription (RES) addresses three Community Microgrid financing challenges</vt:lpstr>
      <vt:lpstr>Resilient Energy Subscription (RES) defined</vt:lpstr>
      <vt:lpstr>VOR123 for a Community Microgrid</vt:lpstr>
      <vt:lpstr>Extra Slides</vt:lpstr>
      <vt:lpstr>Case Study: Peak Shaving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Valentine</dc:creator>
  <cp:lastModifiedBy>Benjamin Schwartz</cp:lastModifiedBy>
  <cp:revision>1137</cp:revision>
  <dcterms:created xsi:type="dcterms:W3CDTF">2017-01-28T15:52:04Z</dcterms:created>
  <dcterms:modified xsi:type="dcterms:W3CDTF">2025-03-06T07:22:14Z</dcterms:modified>
</cp:coreProperties>
</file>