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076" r:id="rId2"/>
    <p:sldId id="2111" r:id="rId3"/>
    <p:sldId id="4345" r:id="rId4"/>
    <p:sldId id="4346" r:id="rId5"/>
    <p:sldId id="1735" r:id="rId6"/>
    <p:sldId id="1744" r:id="rId7"/>
    <p:sldId id="1374" r:id="rId8"/>
    <p:sldId id="1375" r:id="rId9"/>
    <p:sldId id="4347" r:id="rId10"/>
    <p:sldId id="376" r:id="rId11"/>
    <p:sldId id="268" r:id="rId12"/>
    <p:sldId id="267" r:id="rId13"/>
    <p:sldId id="2080" r:id="rId14"/>
    <p:sldId id="1324" r:id="rId15"/>
    <p:sldId id="1358" r:id="rId16"/>
    <p:sldId id="2096" r:id="rId17"/>
    <p:sldId id="1382" r:id="rId18"/>
    <p:sldId id="1369" r:id="rId19"/>
    <p:sldId id="1231" r:id="rId20"/>
    <p:sldId id="1372" r:id="rId21"/>
    <p:sldId id="1373" r:id="rId2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 Young" initials="GY" lastIdx="2" clrIdx="0">
    <p:extLst>
      <p:ext uri="{19B8F6BF-5375-455C-9EA6-DF929625EA0E}">
        <p15:presenceInfo xmlns:p15="http://schemas.microsoft.com/office/powerpoint/2012/main" userId="325d5dd7a5f78271" providerId="Windows Live"/>
      </p:ext>
    </p:extLst>
  </p:cmAuthor>
  <p:cmAuthor id="2" name="young.e.gregory@gmail.com" initials="y" lastIdx="1" clrIdx="1">
    <p:extLst>
      <p:ext uri="{19B8F6BF-5375-455C-9EA6-DF929625EA0E}">
        <p15:presenceInfo xmlns:p15="http://schemas.microsoft.com/office/powerpoint/2012/main" userId="83fa3571154f788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E04"/>
    <a:srgbClr val="70AC2E"/>
    <a:srgbClr val="FF0000"/>
    <a:srgbClr val="FFFF00"/>
    <a:srgbClr val="DF5F5A"/>
    <a:srgbClr val="EA9999"/>
    <a:srgbClr val="76923C"/>
    <a:srgbClr val="F2C261"/>
    <a:srgbClr val="B5E159"/>
    <a:srgbClr val="D38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91" autoAdjust="0"/>
    <p:restoredTop sz="88639" autoAdjust="0"/>
  </p:normalViewPr>
  <p:slideViewPr>
    <p:cSldViewPr snapToGrid="0" snapToObjects="1">
      <p:cViewPr varScale="1">
        <p:scale>
          <a:sx n="113" d="100"/>
          <a:sy n="113" d="100"/>
        </p:scale>
        <p:origin x="1160" y="1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>
              <a:noFill/>
            </a:ln>
            <a:effectLst>
              <a:innerShdw dist="12700" dir="16200000">
                <a:schemeClr val="lt1"/>
              </a:innerShdw>
            </a:effectLst>
          </c:spPr>
          <c:cat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451A-1644-8F09-53C29D58B2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1167823"/>
        <c:axId val="1741169823"/>
      </c:areaChart>
      <c:catAx>
        <c:axId val="1741167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1169823"/>
        <c:crossesAt val="0"/>
        <c:auto val="1"/>
        <c:lblAlgn val="ctr"/>
        <c:lblOffset val="100"/>
        <c:noMultiLvlLbl val="0"/>
      </c:catAx>
      <c:valAx>
        <c:axId val="1741169823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116782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D9D9D9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>
              <a:noFill/>
            </a:ln>
            <a:effectLst>
              <a:innerShdw dist="12700" dir="16200000">
                <a:schemeClr val="lt1"/>
              </a:innerShdw>
            </a:effectLst>
          </c:spPr>
          <c:cat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0-451A-1644-8F09-53C29D58B2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1167823"/>
        <c:axId val="1741169823"/>
      </c:areaChart>
      <c:catAx>
        <c:axId val="1741167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1169823"/>
        <c:crossesAt val="0"/>
        <c:auto val="1"/>
        <c:lblAlgn val="ctr"/>
        <c:lblOffset val="100"/>
        <c:noMultiLvlLbl val="0"/>
      </c:catAx>
      <c:valAx>
        <c:axId val="1741169823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116782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D9D9D9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9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79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effectLst>
        <a:innerShdw dist="12700" dir="16200000">
          <a:schemeClr val="lt1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0.37512</cdr:x>
      <cdr:y>0.36738</cdr:y>
    </cdr:from>
    <cdr:to>
      <cdr:x>0.93212</cdr:x>
      <cdr:y>0.43359</cdr:y>
    </cdr:to>
    <cdr:sp macro="" textlink="">
      <cdr:nvSpPr>
        <cdr:cNvPr id="10" name="TextBox 7">
          <a:extLst xmlns:a="http://schemas.openxmlformats.org/drawingml/2006/main">
            <a:ext uri="{FF2B5EF4-FFF2-40B4-BE49-F238E27FC236}">
              <a16:creationId xmlns:a16="http://schemas.microsoft.com/office/drawing/2014/main" id="{94518FD3-300F-1B4E-BEF9-E4C170C13428}"/>
            </a:ext>
          </a:extLst>
        </cdr:cNvPr>
        <cdr:cNvSpPr txBox="1"/>
      </cdr:nvSpPr>
      <cdr:spPr>
        <a:xfrm xmlns:a="http://schemas.openxmlformats.org/drawingml/2006/main">
          <a:off x="2349364" y="1537024"/>
          <a:ext cx="348846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Tier 1 = Critical load, ~10% of total load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0.37512</cdr:x>
      <cdr:y>0.36738</cdr:y>
    </cdr:from>
    <cdr:to>
      <cdr:x>0.93212</cdr:x>
      <cdr:y>0.43359</cdr:y>
    </cdr:to>
    <cdr:sp macro="" textlink="">
      <cdr:nvSpPr>
        <cdr:cNvPr id="10" name="TextBox 7">
          <a:extLst xmlns:a="http://schemas.openxmlformats.org/drawingml/2006/main">
            <a:ext uri="{FF2B5EF4-FFF2-40B4-BE49-F238E27FC236}">
              <a16:creationId xmlns:a16="http://schemas.microsoft.com/office/drawing/2014/main" id="{94518FD3-300F-1B4E-BEF9-E4C170C13428}"/>
            </a:ext>
          </a:extLst>
        </cdr:cNvPr>
        <cdr:cNvSpPr txBox="1"/>
      </cdr:nvSpPr>
      <cdr:spPr>
        <a:xfrm xmlns:a="http://schemas.openxmlformats.org/drawingml/2006/main">
          <a:off x="2349364" y="1537024"/>
          <a:ext cx="348846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Tier 1 = Critical load, ~10% of total load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D3ACD8-E326-2941-9B22-4E8C7D22AC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F636AE-09BF-8A4D-8717-AEEF65AA72F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B591D7-3886-AB40-B66D-18CE28588577}" type="datetimeFigureOut">
              <a:rPr lang="en-US" altLang="en-US"/>
              <a:pPr>
                <a:defRPr/>
              </a:pPr>
              <a:t>2/25/24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0626977-013B-2149-AA8F-233FC460B1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74835C3-8FF2-C74C-8CA0-BEE34C83F0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BF108-FB91-E649-8049-A7F7E40258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FCF46-F2AC-1146-AF6F-7CE4845FD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6BAC258-D5A7-F949-B3BC-8E9B2CBED22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lean-coalition.org/policy/transmission-access-charges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AC258-D5A7-F949-B3BC-8E9B2CBED228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77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AC258-D5A7-F949-B3BC-8E9B2CBED22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929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153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AC258-D5A7-F949-B3BC-8E9B2CBED228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6173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4008708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00" tIns="46950" rIns="93900" bIns="46950" anchor="b"/>
          <a:lstStyle/>
          <a:p>
            <a:pPr algn="r"/>
            <a:fld id="{7EA841E0-2D0D-4211-ACAE-C96B997E0FCF}" type="slidenum">
              <a:rPr lang="en-US" sz="1200">
                <a:latin typeface="Calibri" pitchFamily="34" charset="0"/>
              </a:rPr>
              <a:pPr algn="r"/>
              <a:t>2</a:t>
            </a:fld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31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D7E22612-B4BB-F940-A87D-C210BBE0E0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C10EAC69-A035-B44E-8D81-2B4179051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2C6FF074-85C3-924C-8097-B84017DF67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SzPct val="25000"/>
            </a:pPr>
            <a:fld id="{89D6201A-320F-DB44-8BE0-1571B81E54ED}" type="slidenum">
              <a:rPr lang="en-US" altLang="en-US" smtClean="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pPr>
                <a:buSzPct val="25000"/>
              </a:pPr>
              <a:t>3</a:t>
            </a:fld>
            <a:endParaRPr lang="en-US" altLang="en-US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3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4008708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00" tIns="46950" rIns="93900" bIns="46950" anchor="b"/>
          <a:lstStyle/>
          <a:p>
            <a:pPr algn="r"/>
            <a:fld id="{7EA841E0-2D0D-4211-ACAE-C96B997E0FCF}" type="slidenum">
              <a:rPr lang="en-US" sz="1200">
                <a:latin typeface="Calibri" pitchFamily="34" charset="0"/>
              </a:rPr>
              <a:pPr algn="r"/>
              <a:t>6</a:t>
            </a:fld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825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Google Shape;86;p2:notes">
            <a:extLst>
              <a:ext uri="{FF2B5EF4-FFF2-40B4-BE49-F238E27FC236}">
                <a16:creationId xmlns:a16="http://schemas.microsoft.com/office/drawing/2014/main" id="{ABBDE225-6445-6947-B141-FBEE49C124A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Google Shape;87;p2:notes">
            <a:extLst>
              <a:ext uri="{FF2B5EF4-FFF2-40B4-BE49-F238E27FC236}">
                <a16:creationId xmlns:a16="http://schemas.microsoft.com/office/drawing/2014/main" id="{A236F327-FB2F-E048-9CE7-FA93C125EC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45" tIns="48309" rIns="96645" bIns="4830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375"/>
              </a:spcBef>
              <a:buClr>
                <a:srgbClr val="000000"/>
              </a:buClr>
              <a:buSzPts val="1200"/>
            </a:pPr>
            <a:endParaRPr lang="en-US" altLang="en-US" dirty="0">
              <a:latin typeface="Arial Regular"/>
            </a:endParaRPr>
          </a:p>
        </p:txBody>
      </p:sp>
      <p:sp>
        <p:nvSpPr>
          <p:cNvPr id="16387" name="Google Shape;88;p2:notes">
            <a:extLst>
              <a:ext uri="{FF2B5EF4-FFF2-40B4-BE49-F238E27FC236}">
                <a16:creationId xmlns:a16="http://schemas.microsoft.com/office/drawing/2014/main" id="{E5D8FB55-4E3D-7E49-A385-93974C50E0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5" tIns="48309" rIns="96645" bIns="48309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F556D23-9FBE-D542-9A2A-005BFF767863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40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Google Shape;86;p2:notes">
            <a:extLst>
              <a:ext uri="{FF2B5EF4-FFF2-40B4-BE49-F238E27FC236}">
                <a16:creationId xmlns:a16="http://schemas.microsoft.com/office/drawing/2014/main" id="{ABBDE225-6445-6947-B141-FBEE49C124A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Google Shape;87;p2:notes">
            <a:extLst>
              <a:ext uri="{FF2B5EF4-FFF2-40B4-BE49-F238E27FC236}">
                <a16:creationId xmlns:a16="http://schemas.microsoft.com/office/drawing/2014/main" id="{A236F327-FB2F-E048-9CE7-FA93C125EC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45" tIns="48309" rIns="96645" bIns="48309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375"/>
              </a:spcBef>
              <a:buClr>
                <a:srgbClr val="000000"/>
              </a:buClr>
              <a:buSzPts val="1200"/>
            </a:pPr>
            <a:endParaRPr lang="en-US" altLang="en-US" dirty="0">
              <a:latin typeface="Arial Regular"/>
            </a:endParaRPr>
          </a:p>
        </p:txBody>
      </p:sp>
      <p:sp>
        <p:nvSpPr>
          <p:cNvPr id="16387" name="Google Shape;88;p2:notes">
            <a:extLst>
              <a:ext uri="{FF2B5EF4-FFF2-40B4-BE49-F238E27FC236}">
                <a16:creationId xmlns:a16="http://schemas.microsoft.com/office/drawing/2014/main" id="{E5D8FB55-4E3D-7E49-A385-93974C50E0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5" tIns="48309" rIns="96645" bIns="48309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F556D23-9FBE-D542-9A2A-005BFF767863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37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0017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r>
              <a:rPr lang="en-US" sz="1200" dirty="0"/>
              <a:t>Market distortions like the erroneous metering &amp; assessment of </a:t>
            </a:r>
            <a:r>
              <a:rPr lang="en-US" sz="1200" dirty="0">
                <a:hlinkClick r:id="rId3"/>
              </a:rPr>
              <a:t>Transmission Access Charges (TAC)</a:t>
            </a:r>
            <a:r>
              <a:rPr lang="en-US" sz="1200" dirty="0"/>
              <a:t> for California IOUs creates massive market distortions that steal value from local generation, hurt ratepayers, and preempt energy resilience.</a:t>
            </a:r>
            <a:endParaRPr lang="en-US" dirty="0"/>
          </a:p>
          <a:p>
            <a:pPr>
              <a:buFont typeface="Arial" pitchFamily="34" charset="0"/>
              <a:buNone/>
            </a:pPr>
            <a:endParaRPr lang="en-US" b="1" dirty="0"/>
          </a:p>
          <a:p>
            <a:pPr>
              <a:buFont typeface="Arial" pitchFamily="34" charset="0"/>
              <a:buNone/>
            </a:pPr>
            <a:r>
              <a:rPr lang="en-US" baseline="0" dirty="0"/>
              <a:t>Non-PTO utilities (metered sub-systems) currently operate under the system we are proposing. The Clean Coalition TAC fix would bring consistent TAC treatment to DG resources in all utility service territories.</a:t>
            </a: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4812C-3253-A742-B793-96C63D0D932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23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3125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975E9-4F9F-2741-A4F5-F453A59C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A163-E144-460A-A001-7700B8FDB543}" type="datetime3">
              <a:rPr lang="en-US" altLang="en-US" smtClean="0"/>
              <a:t>25 February 2024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211E-70FF-1243-981D-7BA715F1C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F491D-CEF3-4F4B-BD27-B20475205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FBA3C-C551-A847-88BE-C8AD39BF2A8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361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F966E-7469-E544-A7FA-0698D5977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E7C2A-53DE-4C87-88E6-E009E4E5ABF2}" type="datetime3">
              <a:rPr lang="en-US" altLang="en-US" smtClean="0"/>
              <a:t>25 February 2024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09DEC-3DC4-464A-AF70-CAAA2A4F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26E1-ECB7-7641-A730-86649382E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A4A89-4D8C-AA4B-9F02-A821DDFD252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0563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87C57-C086-4B42-B670-BDA5BC33E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A41E1-1F44-4448-8890-2CFE1AD9FEED}" type="datetime3">
              <a:rPr lang="en-US" altLang="en-US" smtClean="0"/>
              <a:t>25 February 2024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55431-5BCB-E74D-ADB1-889349B0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2248C-1A15-FE49-A71C-E84D92F09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8EB2A-6CA7-E342-A68F-42E85B9C679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8377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59CD30C6-57B6-8D45-9699-219F1C2A4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24200"/>
            <a:ext cx="9144000" cy="3352800"/>
          </a:xfrm>
          <a:prstGeom prst="rect">
            <a:avLst/>
          </a:prstGeom>
          <a:solidFill>
            <a:srgbClr val="249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defRPr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8B8289-9559-C848-870B-D3E0D69E377F}"/>
              </a:ext>
            </a:extLst>
          </p:cNvPr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FC259-21D0-1D4D-8F8F-AFEA3690F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defRPr/>
            </a:pPr>
            <a:r>
              <a:rPr lang="en-CA" altLang="en-US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Clean Local Energy Accessible Now			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300663"/>
            <a:ext cx="7161213" cy="841375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867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DFA53CE-6795-C947-947A-E8BA3D8CA19E}"/>
              </a:ext>
            </a:extLst>
          </p:cNvPr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A3046A0-4A55-1D4A-B644-E8D76CFA1F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88113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CA" altLang="en-US" sz="1600" dirty="0">
                <a:solidFill>
                  <a:srgbClr val="595959"/>
                </a:solidFill>
                <a:cs typeface="Arial" panose="020B0604020202020204" pitchFamily="34" charset="0"/>
              </a:rPr>
              <a:t>Making Clean Local Energy Accessible Now</a:t>
            </a:r>
            <a:endParaRPr lang="en-CA" altLang="en-US" dirty="0">
              <a:solidFill>
                <a:srgbClr val="595959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F39DE6-1256-C346-9AB8-45B77E3AA6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7391400" cy="762000"/>
          </a:xfrm>
          <a:prstGeom prst="rect">
            <a:avLst/>
          </a:prstGeom>
          <a:solidFill>
            <a:srgbClr val="249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CA" alt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F102AE4-9E97-E04E-BF77-2074DC86BD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34400" y="6492875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E7166A5B-3056-1D40-9051-DB5AC141CB75}" type="slidenum">
              <a:rPr lang="en-US" altLang="en-US" sz="1200" smtClean="0">
                <a:cs typeface="Arial" panose="020B0604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200" dirty="0">
              <a:solidFill>
                <a:srgbClr val="013D21"/>
              </a:solidFill>
              <a:latin typeface="Informatic" charset="0"/>
              <a:cs typeface="Arial" panose="020B0604020202020204" pitchFamily="34" charset="0"/>
            </a:endParaRPr>
          </a:p>
        </p:txBody>
      </p:sp>
      <p:pic>
        <p:nvPicPr>
          <p:cNvPr id="8" name="Picture 10" descr="Clean Coalition Logo_no tagline_updated_slideshowedit_zf2 yellow_final2.pdf">
            <a:extLst>
              <a:ext uri="{FF2B5EF4-FFF2-40B4-BE49-F238E27FC236}">
                <a16:creationId xmlns:a16="http://schemas.microsoft.com/office/drawing/2014/main" id="{316C0A59-26E0-8F46-B70B-85A845CCE8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1100" y="46038"/>
            <a:ext cx="16129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buFontTx/>
              <a:buBlip>
                <a:blip r:embed="rId3"/>
              </a:buBlip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498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73585-4FFF-4F48-B0FF-4AECA5D2B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F1B43-8F02-4C1A-95DC-864C4F4FECFA}" type="datetime3">
              <a:rPr lang="en-US" altLang="en-US" smtClean="0"/>
              <a:t>25 February 2024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201DA-F647-A240-A8FC-BAB25D3AC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BF850-481A-5748-BACC-F16CCAAF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F457A-51B7-5D48-BED3-A7125AA8DEF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3629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6BC11-48C6-8546-9434-A1A3F196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C131C-D7CC-4AB7-B7AC-8D17C70AB763}" type="datetime3">
              <a:rPr lang="en-US" altLang="en-US" smtClean="0"/>
              <a:t>25 February 2024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9ED33-2661-F144-8C03-967912C59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50073-3400-C641-ABE0-4FBC660E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DDA36-A3E7-8943-AD0F-CAAE473AC2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9696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8FEEF8-6A58-0C49-BA29-9DC09A92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C2A9-3EE2-4D58-83A0-AFEF89A5563A}" type="datetime3">
              <a:rPr lang="en-US" altLang="en-US" smtClean="0"/>
              <a:t>25 February 2024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A10E6D-4E32-2440-AA0C-D7A2AFC7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3B1B4C-1787-104B-A1E3-0CEFB613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DF979-1FFA-B344-A81C-F0A9AB9BBE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823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6B69B9-826F-8244-8A6A-0CD6DD73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9938C-8F76-4DEE-A8C5-693D5E5EE450}" type="datetime3">
              <a:rPr lang="en-US" altLang="en-US" smtClean="0"/>
              <a:t>25 February 2024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70ED67-A230-304A-BD81-68AA113F9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4C0F45-8463-BA4F-8288-144B4F26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DBFC4-966A-DC4E-8401-7EC346D39E3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792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0413AD-A5B6-3E47-82A6-DC212F8EA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8A746-2811-4D1E-9D06-0C05B8E3FE4C}" type="datetime3">
              <a:rPr lang="en-US" altLang="en-US" smtClean="0"/>
              <a:t>25 February 2024</a:t>
            </a:fld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C4DF3C-F67F-824D-BCF9-CF584E35B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B9843D-60A1-CF4E-8ACB-6628817B7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6BDCD-F2CC-1D48-9787-0714F2C1449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695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6CA4EA2-9500-A64C-943D-D41953EB1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539E-AFA2-472F-8FE9-A1BF9CE07DF3}" type="datetime3">
              <a:rPr lang="en-US" altLang="en-US" smtClean="0"/>
              <a:t>25 February 2024</a:t>
            </a:fld>
            <a:endParaRPr lang="en-US" alt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B28F9A6-51F7-6B46-AE80-5A0F5ED1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F955289-BF67-3F4A-83D6-2E446C77A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C2235-F009-8E46-8B12-1D1BA3AABFE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717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6C4C1D-1D2E-B842-B86E-6E98A5744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2FF11-91C9-4885-9DA9-D4DAA2DD9385}" type="datetime3">
              <a:rPr lang="en-US" altLang="en-US" smtClean="0"/>
              <a:t>25 February 2024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159143-02B9-DA4D-BDE1-AD2257C32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E6B76C-BAC2-EC46-BABE-4C4F7F30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DA04F-A6CC-E342-86CD-6D2A735BF8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082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F292A62-A395-E049-A626-82620BE7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106A-8036-427A-AC23-3DD3F67DAECD}" type="datetime3">
              <a:rPr lang="en-US" altLang="en-US" smtClean="0"/>
              <a:t>25 February 2024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FBE9E1-7041-A344-AF59-CF3F7020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1A7395-15F9-BE4A-AC9C-85D545854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5C453-A81E-BE49-AA5D-B218D0C7AF7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305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DA54B54-AC78-BE44-8316-CC433DF0595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A1ADFB8-E6CC-1F49-AB8D-1000686DA5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4A4AA-89CF-6942-8327-8EDD3D917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16E8E8A-8794-4259-AB15-BC80098EF791}" type="datetime3">
              <a:rPr lang="en-US" altLang="en-US" smtClean="0"/>
              <a:t>25 February 2024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C3639-3FD4-6C45-B5AB-7F7A8228D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C3915-19AD-A544-8D62-414C293A9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380B357-4B70-4E49-971C-1690C95396F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19" Type="http://schemas.openxmlformats.org/officeDocument/2006/relationships/image" Target="../media/image25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image" Target="../media/image11.JPG"/><Relationship Id="rId7" Type="http://schemas.openxmlformats.org/officeDocument/2006/relationships/image" Target="../media/image16.JP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image" Target="../media/image10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11" Type="http://schemas.openxmlformats.org/officeDocument/2006/relationships/image" Target="../media/image29.png"/><Relationship Id="rId5" Type="http://schemas.openxmlformats.org/officeDocument/2006/relationships/image" Target="../media/image14.JPG"/><Relationship Id="rId15" Type="http://schemas.openxmlformats.org/officeDocument/2006/relationships/image" Target="../media/image32.JPG"/><Relationship Id="rId10" Type="http://schemas.openxmlformats.org/officeDocument/2006/relationships/image" Target="../media/image28.png"/><Relationship Id="rId4" Type="http://schemas.openxmlformats.org/officeDocument/2006/relationships/image" Target="../media/image12.JPG"/><Relationship Id="rId9" Type="http://schemas.openxmlformats.org/officeDocument/2006/relationships/image" Target="../media/image27.png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lean-coalition.org/news/webinar-valuing-resilience-solar-microgrids-thursday-5-nov-2020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lean Coalition Logo_no tagline_updated yellow.eps">
            <a:extLst>
              <a:ext uri="{FF2B5EF4-FFF2-40B4-BE49-F238E27FC236}">
                <a16:creationId xmlns:a16="http://schemas.microsoft.com/office/drawing/2014/main" id="{791C78BD-805F-C84C-9056-27A504BA78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317" y="251927"/>
            <a:ext cx="57086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6">
            <a:extLst>
              <a:ext uri="{FF2B5EF4-FFF2-40B4-BE49-F238E27FC236}">
                <a16:creationId xmlns:a16="http://schemas.microsoft.com/office/drawing/2014/main" id="{916A7257-9FC1-8D4B-8637-4D6255FF3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1326" y="103397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Helvetica" pitchFamily="2" charset="0"/>
              </a:rPr>
              <a:t>Renewables-driven Microgrids are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Helvetica" pitchFamily="2" charset="0"/>
              </a:rPr>
              <a:t>key to the Energy Future</a:t>
            </a:r>
          </a:p>
        </p:txBody>
      </p:sp>
      <p:sp>
        <p:nvSpPr>
          <p:cNvPr id="5124" name="Rectangle 5">
            <a:extLst>
              <a:ext uri="{FF2B5EF4-FFF2-40B4-BE49-F238E27FC236}">
                <a16:creationId xmlns:a16="http://schemas.microsoft.com/office/drawing/2014/main" id="{D957BCAA-9C77-DE43-8291-D69C87BF0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235" y="5500833"/>
            <a:ext cx="2436813" cy="114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  <a:t>Craig Lewis</a:t>
            </a:r>
          </a:p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  <a:t>Executive Director</a:t>
            </a:r>
            <a:endParaRPr lang="en-US" alt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650-796-2353</a:t>
            </a:r>
            <a:r>
              <a:rPr lang="en-US" alt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  <a:t> mobile</a:t>
            </a:r>
          </a:p>
          <a:p>
            <a:pPr algn="ctr" defTabSz="914400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 pitchFamily="2" charset="0"/>
              </a:rPr>
              <a:t>craig@clean-coalition.org</a:t>
            </a:r>
            <a:endParaRPr lang="en-US" alt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46C4F-CA69-40BE-B4A4-527E23E67E1A}"/>
              </a:ext>
            </a:extLst>
          </p:cNvPr>
          <p:cNvSpPr txBox="1"/>
          <p:nvPr/>
        </p:nvSpPr>
        <p:spPr>
          <a:xfrm>
            <a:off x="7388391" y="6518294"/>
            <a:ext cx="15856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27 February 2024</a:t>
            </a:r>
          </a:p>
          <a:p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7FD711-A38B-2582-37AF-0CDDB7F66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915" y="2065730"/>
            <a:ext cx="5708650" cy="34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69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AC infographic (01_jv 12 Apr 2016)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576" y="1023106"/>
            <a:ext cx="5922276" cy="5279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Local means </a:t>
            </a:r>
            <a:r>
              <a:rPr lang="en-US" dirty="0"/>
              <a:t>within</a:t>
            </a:r>
            <a:r>
              <a:rPr lang="en-US" sz="2400" dirty="0"/>
              <a:t> the distribution grid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7529" y="962386"/>
            <a:ext cx="211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High-Voltage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endParaRPr lang="en-US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0304" y="1685157"/>
            <a:ext cx="211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Low-Voltage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endParaRPr lang="en-US" b="1" u="sng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CC921-F486-1CE0-17E1-63D1A211793F}"/>
              </a:ext>
            </a:extLst>
          </p:cNvPr>
          <p:cNvSpPr txBox="1"/>
          <p:nvPr/>
        </p:nvSpPr>
        <p:spPr>
          <a:xfrm>
            <a:off x="5869247" y="4058074"/>
            <a:ext cx="157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</a:t>
            </a:r>
            <a:b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endParaRPr lang="en-US" b="1" u="sng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945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65B46-BBF2-D8C0-E016-D3CC04736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507111" cy="762000"/>
          </a:xfrm>
        </p:spPr>
        <p:txBody>
          <a:bodyPr>
            <a:normAutofit/>
          </a:bodyPr>
          <a:lstStyle/>
          <a:p>
            <a:r>
              <a:rPr lang="en-US" dirty="0"/>
              <a:t>Transmission stress &amp; cost is a massive problem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FD03F-5A30-82C2-9A80-61D2FD45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58" y="971261"/>
            <a:ext cx="8310620" cy="548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0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27648-CABA-D58A-CC61-E5670D9DE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Solar reduces transmission stress &amp; costs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55264-B8FA-9702-002D-FD9AA2F7E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642" y="831705"/>
            <a:ext cx="6060558" cy="43017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78BEF8-F737-1B90-2199-F0B33AA3A55C}"/>
              </a:ext>
            </a:extLst>
          </p:cNvPr>
          <p:cNvSpPr txBox="1"/>
          <p:nvPr/>
        </p:nvSpPr>
        <p:spPr>
          <a:xfrm>
            <a:off x="278573" y="5203134"/>
            <a:ext cx="9059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Local Solar reduces Peak Transmission Usage by close to 50% of the installed capacity. The effect is amplified by energy storage.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Bringing down the peak with distributed generation and demand flexibility will reduce transmission investments, saving ratepayers hundreds of billions of dollars over the next two decades.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Reducing the Peak Transmission Usage by around 10% is enough to prevent most major outages.</a:t>
            </a:r>
          </a:p>
        </p:txBody>
      </p:sp>
    </p:spTree>
    <p:extLst>
      <p:ext uri="{BB962C8B-B14F-4D97-AF65-F5344CB8AC3E}">
        <p14:creationId xmlns:p14="http://schemas.microsoft.com/office/powerpoint/2010/main" val="4018432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752968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Transmission-vulnerable case study</a:t>
            </a:r>
            <a:endParaRPr dirty="0"/>
          </a:p>
        </p:txBody>
      </p:sp>
      <p:sp>
        <p:nvSpPr>
          <p:cNvPr id="326" name="Google Shape;326;p21"/>
          <p:cNvSpPr txBox="1">
            <a:spLocks noGrp="1"/>
          </p:cNvSpPr>
          <p:nvPr>
            <p:ph type="body" idx="1"/>
          </p:nvPr>
        </p:nvSpPr>
        <p:spPr>
          <a:xfrm>
            <a:off x="1079841" y="1047042"/>
            <a:ext cx="717551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>
                <a:solidFill>
                  <a:schemeClr val="dk1"/>
                </a:solidFill>
              </a:rPr>
              <a:t>Transmission-vulnerable case study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5702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92323-51F9-4B49-8EEB-773194FE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Goleta Load Pocket (GLP)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74484-E231-684C-9411-374C649B72B7}"/>
              </a:ext>
            </a:extLst>
          </p:cNvPr>
          <p:cNvSpPr txBox="1"/>
          <p:nvPr/>
        </p:nvSpPr>
        <p:spPr>
          <a:xfrm>
            <a:off x="89747" y="761187"/>
            <a:ext cx="896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GLP is the perfect opportunity for a comprehensive Community Microgrid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4DF93E-8EA0-B843-9562-66ED9FF153E2}"/>
              </a:ext>
            </a:extLst>
          </p:cNvPr>
          <p:cNvSpPr/>
          <p:nvPr/>
        </p:nvSpPr>
        <p:spPr>
          <a:xfrm>
            <a:off x="89747" y="3631970"/>
            <a:ext cx="9054253" cy="2898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11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GLP spans 70 miles of California coastline, from Point Conception to Lake Casitas, encompassing the cities of Goleta, Santa Barbara (including Montecito), and Carpinteria.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11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GLP is highly transmission-vulnerable and disaster-prone (fire, landslide, earthquake).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200 megawatts (MW) of solar and 400 megawatt-hours (MWh) of energy storage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will provide 100% protection to GLP against a complete transmission outage (“N-2 event”).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200 MW of solar is equivalent to about 5 times the amount of solar currently deployed in the GLP and represents about 25% of the energy mix. 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Multi-GWs of solar siting opportunity exists on commercial-scale built-environments like parking lots, parking structures, and rooftops; and 200 MW represents about 7% of the technical siting potential.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Other resources like energy efficiency, demand response, and offshore wind can significantly reduce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solar+storage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requirements.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B60C0-D8C3-4784-A6B4-3ED808E9CA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7326"/>
            <a:ext cx="9144000" cy="25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61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DF1542-CF27-4173-B45F-9B1633A3A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2275"/>
            <a:ext cx="9144000" cy="3973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D30623-B1C4-4FBA-A64E-B38AF5247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load area of the GLP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33322-876E-4837-8DBF-954153DC2A20}"/>
              </a:ext>
            </a:extLst>
          </p:cNvPr>
          <p:cNvSpPr/>
          <p:nvPr/>
        </p:nvSpPr>
        <p:spPr>
          <a:xfrm>
            <a:off x="10764" y="4989943"/>
            <a:ext cx="8930267" cy="11180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chemeClr val="tx1"/>
                </a:solidFill>
              </a:rPr>
              <a:t>Legend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DD046-4EF4-4BE0-9D27-B9952BF98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1" y="5840838"/>
            <a:ext cx="259102" cy="205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2CF65-D5EF-46E6-B6BB-ECFF7109971F}"/>
              </a:ext>
            </a:extLst>
          </p:cNvPr>
          <p:cNvSpPr txBox="1"/>
          <p:nvPr/>
        </p:nvSpPr>
        <p:spPr>
          <a:xfrm>
            <a:off x="3990168" y="5372142"/>
            <a:ext cx="1482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Gladiola Feeder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384FA-F26F-4057-B2F6-D54C8DE1B7D5}"/>
              </a:ext>
            </a:extLst>
          </p:cNvPr>
          <p:cNvSpPr txBox="1"/>
          <p:nvPr/>
        </p:nvSpPr>
        <p:spPr>
          <a:xfrm>
            <a:off x="555553" y="5814653"/>
            <a:ext cx="8776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Substations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7138D-366F-4AD3-983D-6BF5B2362045}"/>
              </a:ext>
            </a:extLst>
          </p:cNvPr>
          <p:cNvSpPr txBox="1"/>
          <p:nvPr/>
        </p:nvSpPr>
        <p:spPr>
          <a:xfrm>
            <a:off x="3983625" y="5590456"/>
            <a:ext cx="1482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Gaucho Feeder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ABBAE1-859B-44BC-BDCD-6F565C5C65BB}"/>
              </a:ext>
            </a:extLst>
          </p:cNvPr>
          <p:cNvSpPr txBox="1"/>
          <p:nvPr/>
        </p:nvSpPr>
        <p:spPr>
          <a:xfrm>
            <a:off x="3985970" y="5816823"/>
            <a:ext cx="1624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 Professor Feeder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1DDED8-385B-4BFA-A738-C0B62D0B8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096" y="5850664"/>
            <a:ext cx="216464" cy="188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F56015-9170-4519-8FBC-8FF0D6DD0D56}"/>
              </a:ext>
            </a:extLst>
          </p:cNvPr>
          <p:cNvSpPr txBox="1"/>
          <p:nvPr/>
        </p:nvSpPr>
        <p:spPr>
          <a:xfrm>
            <a:off x="2347911" y="5813754"/>
            <a:ext cx="2346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UCSB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54BBCE-E0F5-4901-8180-D7005BF69355}"/>
              </a:ext>
            </a:extLst>
          </p:cNvPr>
          <p:cNvSpPr txBox="1"/>
          <p:nvPr/>
        </p:nvSpPr>
        <p:spPr>
          <a:xfrm>
            <a:off x="556903" y="5588717"/>
            <a:ext cx="1432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Santa Barbara Airport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5302084-B1EC-409E-B883-55D995FCD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445" y="5342117"/>
            <a:ext cx="315190" cy="2424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0B924B-311C-42C3-84A4-F9C0FB3D3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429" y="5574245"/>
            <a:ext cx="259176" cy="2424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1A7E07F-7F15-4E0A-914F-4AC8ADF503EA}"/>
              </a:ext>
            </a:extLst>
          </p:cNvPr>
          <p:cNvSpPr txBox="1"/>
          <p:nvPr/>
        </p:nvSpPr>
        <p:spPr>
          <a:xfrm>
            <a:off x="2347911" y="5354947"/>
            <a:ext cx="130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Tier 3 Fire Threat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FF6524-47C1-4BE1-9FE3-EEF5898DD63D}"/>
              </a:ext>
            </a:extLst>
          </p:cNvPr>
          <p:cNvSpPr txBox="1"/>
          <p:nvPr/>
        </p:nvSpPr>
        <p:spPr>
          <a:xfrm>
            <a:off x="2355956" y="5595962"/>
            <a:ext cx="130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Tier 2 Fire Threat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A67ED11-FD7D-4A8E-83C9-73DD2EE89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3300" y="5669821"/>
            <a:ext cx="362389" cy="1175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E6FBCC1-EE4A-465A-9731-79868752CE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5932" y="5901787"/>
            <a:ext cx="361950" cy="1333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A34BC6-2A16-4F2F-AE6D-282EF3A738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5857" y="5443334"/>
            <a:ext cx="342900" cy="1047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5C85A0-FCFC-481C-A064-3AE61B3EDD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1" y="5446639"/>
            <a:ext cx="342930" cy="11431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1A67CCC-DEBF-4115-8195-681B8E1DB6A0}"/>
              </a:ext>
            </a:extLst>
          </p:cNvPr>
          <p:cNvSpPr txBox="1"/>
          <p:nvPr/>
        </p:nvSpPr>
        <p:spPr>
          <a:xfrm>
            <a:off x="537893" y="5370418"/>
            <a:ext cx="1346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220 kV Transmission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499D619B-E209-471F-8515-9931E4541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37" y="3681883"/>
            <a:ext cx="219309" cy="2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F7CB620D-43AD-47BB-84B3-7BEB1A76E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22" y="5594428"/>
            <a:ext cx="219309" cy="2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0A236DD-EEE1-428A-B434-71F7806A547E}"/>
              </a:ext>
            </a:extLst>
          </p:cNvPr>
          <p:cNvSpPr txBox="1"/>
          <p:nvPr/>
        </p:nvSpPr>
        <p:spPr>
          <a:xfrm>
            <a:off x="6177766" y="5058438"/>
            <a:ext cx="10373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#4157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1C4F597-32D2-434C-BD5B-726C1DD2945B}"/>
              </a:ext>
            </a:extLst>
          </p:cNvPr>
          <p:cNvSpPr txBox="1"/>
          <p:nvPr/>
        </p:nvSpPr>
        <p:spPr>
          <a:xfrm>
            <a:off x="6184108" y="5306560"/>
            <a:ext cx="10373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#3556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CDEB22D-BA5A-45BD-8AF3-983B8BC17091}"/>
              </a:ext>
            </a:extLst>
          </p:cNvPr>
          <p:cNvSpPr txBox="1"/>
          <p:nvPr/>
        </p:nvSpPr>
        <p:spPr>
          <a:xfrm>
            <a:off x="6183217" y="5819614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#3559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2424893-F900-45BF-B38F-04BE93B12A3E}"/>
              </a:ext>
            </a:extLst>
          </p:cNvPr>
          <p:cNvSpPr txBox="1"/>
          <p:nvPr/>
        </p:nvSpPr>
        <p:spPr>
          <a:xfrm>
            <a:off x="7540285" y="5042513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#4169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C0E924F-50E6-44C1-BA96-05E6B407DB81}"/>
              </a:ext>
            </a:extLst>
          </p:cNvPr>
          <p:cNvSpPr txBox="1"/>
          <p:nvPr/>
        </p:nvSpPr>
        <p:spPr>
          <a:xfrm>
            <a:off x="7553923" y="5563330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#3565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6B5CBE-3F91-403C-B674-E6B7211B3E04}"/>
              </a:ext>
            </a:extLst>
          </p:cNvPr>
          <p:cNvSpPr txBox="1"/>
          <p:nvPr/>
        </p:nvSpPr>
        <p:spPr>
          <a:xfrm>
            <a:off x="7540284" y="5297434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#4227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7D5D08A-D7C1-4334-AC6E-113BEFED891F}"/>
              </a:ext>
            </a:extLst>
          </p:cNvPr>
          <p:cNvSpPr txBox="1"/>
          <p:nvPr/>
        </p:nvSpPr>
        <p:spPr>
          <a:xfrm>
            <a:off x="6177766" y="5546034"/>
            <a:ext cx="1162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Feeder #4311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574309B5-B493-4F88-BCE2-9688B5423A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8770" y="5377066"/>
            <a:ext cx="342900" cy="9525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5CEDFBA-3EC7-4042-AD77-96E1AB1B17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40009" y="5873514"/>
            <a:ext cx="333375" cy="1143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90C58D8-EBD0-4E65-A4CC-1E3D1A9C10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95775" y="5118397"/>
            <a:ext cx="333375" cy="10477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A432816-C99F-4A9E-9D90-A6DD5A9C9F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46396" y="5126932"/>
            <a:ext cx="323850" cy="10477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0252610-F56C-4B13-BF95-03DAB58F9F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3694" y="5383786"/>
            <a:ext cx="342900" cy="9525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2BEA215-CFFB-40DB-BC6D-0D5E6E0997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34866" y="5629292"/>
            <a:ext cx="342900" cy="1143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B928D9B-2459-4FC5-BDDF-D94C91A058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92792" y="5627417"/>
            <a:ext cx="3619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8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0260D-53FB-4241-9FE0-907FCED6A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66kV feeder serves critical GLP loads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44B307-750D-41B5-BEC7-E8CAFBDC8D0B}"/>
              </a:ext>
            </a:extLst>
          </p:cNvPr>
          <p:cNvSpPr/>
          <p:nvPr/>
        </p:nvSpPr>
        <p:spPr>
          <a:xfrm>
            <a:off x="76080" y="5311832"/>
            <a:ext cx="8788231" cy="10027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chemeClr val="tx1"/>
                </a:solidFill>
              </a:rPr>
              <a:t>Legend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1241C7-D963-41DD-BE27-C937DFFC6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0" y="5840770"/>
            <a:ext cx="259102" cy="2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1036CD-95A5-4C54-ABEF-1540F432CF72}"/>
              </a:ext>
            </a:extLst>
          </p:cNvPr>
          <p:cNvSpPr txBox="1"/>
          <p:nvPr/>
        </p:nvSpPr>
        <p:spPr>
          <a:xfrm>
            <a:off x="2282732" y="5375282"/>
            <a:ext cx="1482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Gladiola Feeder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B365F0-D6D6-4FBE-83DD-8C8F25E2BBF1}"/>
              </a:ext>
            </a:extLst>
          </p:cNvPr>
          <p:cNvSpPr txBox="1"/>
          <p:nvPr/>
        </p:nvSpPr>
        <p:spPr>
          <a:xfrm>
            <a:off x="611038" y="5814585"/>
            <a:ext cx="8776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Substations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BA49C9-9FD3-4230-8110-4F8F71A22DF6}"/>
              </a:ext>
            </a:extLst>
          </p:cNvPr>
          <p:cNvSpPr txBox="1"/>
          <p:nvPr/>
        </p:nvSpPr>
        <p:spPr>
          <a:xfrm>
            <a:off x="2276189" y="5593596"/>
            <a:ext cx="14821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Gaucho Feeder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ADBB9E-903F-4E5E-B2CB-B0D39A042719}"/>
              </a:ext>
            </a:extLst>
          </p:cNvPr>
          <p:cNvSpPr txBox="1"/>
          <p:nvPr/>
        </p:nvSpPr>
        <p:spPr>
          <a:xfrm>
            <a:off x="2278534" y="5819963"/>
            <a:ext cx="1624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16kV  Professor Feeder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0849E3-3209-406D-A2C4-4D447F5F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870" y="5422342"/>
            <a:ext cx="216464" cy="1885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FF25DD-0044-4065-BF10-264061DA17B9}"/>
              </a:ext>
            </a:extLst>
          </p:cNvPr>
          <p:cNvSpPr txBox="1"/>
          <p:nvPr/>
        </p:nvSpPr>
        <p:spPr>
          <a:xfrm>
            <a:off x="4277917" y="5615343"/>
            <a:ext cx="2346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Dos Pueblos High School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5F45B-12F9-4C6B-A65A-36BE7406B5D6}"/>
              </a:ext>
            </a:extLst>
          </p:cNvPr>
          <p:cNvSpPr txBox="1"/>
          <p:nvPr/>
        </p:nvSpPr>
        <p:spPr>
          <a:xfrm>
            <a:off x="2309562" y="6060372"/>
            <a:ext cx="1432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Santa Barbara Airport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B31795-0912-4EBB-9107-EBA621BEB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95" y="6038277"/>
            <a:ext cx="315190" cy="2424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7AF6283-85E0-45B1-BF65-CAA70259200F}"/>
              </a:ext>
            </a:extLst>
          </p:cNvPr>
          <p:cNvSpPr txBox="1"/>
          <p:nvPr/>
        </p:nvSpPr>
        <p:spPr>
          <a:xfrm>
            <a:off x="623018" y="6042646"/>
            <a:ext cx="130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Tier 3 Fire Threat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29EC64-C6F6-4C6F-8AB4-EC604C054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864" y="5672961"/>
            <a:ext cx="362389" cy="117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E37017-EEF3-4D18-9802-569969BB7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496" y="5904927"/>
            <a:ext cx="361950" cy="1333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B3428B-D426-43D5-B345-F5E43736D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421" y="5446474"/>
            <a:ext cx="342900" cy="1047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00AEF4-3D8A-4070-852C-9F74794F5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7" y="5655863"/>
            <a:ext cx="358171" cy="1295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60906A-F5DC-46FE-9D3C-C6EDB182CE8E}"/>
              </a:ext>
            </a:extLst>
          </p:cNvPr>
          <p:cNvSpPr txBox="1"/>
          <p:nvPr/>
        </p:nvSpPr>
        <p:spPr>
          <a:xfrm>
            <a:off x="591045" y="5586524"/>
            <a:ext cx="1319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66 kV Feeder #4311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73671F8-9DB2-47AC-99E6-3711E856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57" y="5872137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32B3AD6-7A96-46B8-8571-0DA7F8B04B51}"/>
              </a:ext>
            </a:extLst>
          </p:cNvPr>
          <p:cNvSpPr txBox="1"/>
          <p:nvPr/>
        </p:nvSpPr>
        <p:spPr>
          <a:xfrm>
            <a:off x="4275185" y="5845754"/>
            <a:ext cx="1302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Fire Stations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40F2FA2-DABB-481C-9C31-08A3C72B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86" y="6116518"/>
            <a:ext cx="173148" cy="1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DA14EFB-1364-464E-A583-62FEB7C26720}"/>
              </a:ext>
            </a:extLst>
          </p:cNvPr>
          <p:cNvSpPr txBox="1"/>
          <p:nvPr/>
        </p:nvSpPr>
        <p:spPr>
          <a:xfrm>
            <a:off x="4275185" y="6067417"/>
            <a:ext cx="1807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Goleta Sanitary District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C632A73-FC8F-4F76-ADDE-AB3D996A67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2110" y="6076768"/>
            <a:ext cx="183920" cy="1839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9DC1E6C-5282-4828-9702-3849C37C3613}"/>
              </a:ext>
            </a:extLst>
          </p:cNvPr>
          <p:cNvSpPr txBox="1"/>
          <p:nvPr/>
        </p:nvSpPr>
        <p:spPr>
          <a:xfrm>
            <a:off x="6836695" y="6047501"/>
            <a:ext cx="2035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dk1"/>
                </a:solidFill>
                <a:latin typeface="+mn-lt"/>
                <a:cs typeface="Arial"/>
                <a:sym typeface="Arial"/>
              </a:rPr>
              <a:t>Planned Battery Energy Storage</a:t>
            </a:r>
            <a:endParaRPr lang="en-US" sz="1100" dirty="0">
              <a:latin typeface="+mn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9960319-7F09-47C2-ABC8-63703901D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44" y="5402604"/>
            <a:ext cx="183920" cy="1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36B7668-550E-4EFD-A80D-04A02D1D6C11}"/>
              </a:ext>
            </a:extLst>
          </p:cNvPr>
          <p:cNvSpPr txBox="1"/>
          <p:nvPr/>
        </p:nvSpPr>
        <p:spPr>
          <a:xfrm>
            <a:off x="6821997" y="5372536"/>
            <a:ext cx="2035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Goleta Valley Cottage Hospital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A658E33A-1595-4ADB-9A47-630AA79AC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32" y="5610875"/>
            <a:ext cx="231058" cy="2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7F3A987E-D9AE-47FB-B7BF-067D382D7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98" y="6065042"/>
            <a:ext cx="219309" cy="2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CE2324B-73CF-4040-96FC-B297114952BC}"/>
              </a:ext>
            </a:extLst>
          </p:cNvPr>
          <p:cNvSpPr txBox="1"/>
          <p:nvPr/>
        </p:nvSpPr>
        <p:spPr>
          <a:xfrm>
            <a:off x="6814718" y="5592684"/>
            <a:ext cx="2035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Direct Relief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00B2D09-D6DD-4E50-B2AE-8B3F934CEE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927838"/>
            <a:ext cx="9144000" cy="4314560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3324BFE-8251-4410-AD13-4A70F80C50A4}"/>
              </a:ext>
            </a:extLst>
          </p:cNvPr>
          <p:cNvCxnSpPr>
            <a:cxnSpLocks/>
            <a:stCxn id="43" idx="3"/>
            <a:endCxn id="50" idx="2"/>
          </p:cNvCxnSpPr>
          <p:nvPr/>
        </p:nvCxnSpPr>
        <p:spPr>
          <a:xfrm flipV="1">
            <a:off x="2905364" y="3590457"/>
            <a:ext cx="914795" cy="11286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0BDE6A1-B2D7-416E-A2A8-B649B15406DD}"/>
              </a:ext>
            </a:extLst>
          </p:cNvPr>
          <p:cNvSpPr txBox="1"/>
          <p:nvPr/>
        </p:nvSpPr>
        <p:spPr>
          <a:xfrm>
            <a:off x="1795527" y="4588297"/>
            <a:ext cx="1109837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Fire Station # 17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993657E-8000-45BA-8FD1-CDEDEE389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17" y="3255746"/>
            <a:ext cx="173148" cy="1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DAB7840-7F62-4CBB-B4D1-D5F29B726B49}"/>
              </a:ext>
            </a:extLst>
          </p:cNvPr>
          <p:cNvCxnSpPr>
            <a:cxnSpLocks/>
            <a:stCxn id="46" idx="2"/>
            <a:endCxn id="47" idx="0"/>
          </p:cNvCxnSpPr>
          <p:nvPr/>
        </p:nvCxnSpPr>
        <p:spPr>
          <a:xfrm>
            <a:off x="4875220" y="1437494"/>
            <a:ext cx="144278" cy="7684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1269E7E-9B6B-4333-9DBC-C4F38DA9D00E}"/>
              </a:ext>
            </a:extLst>
          </p:cNvPr>
          <p:cNvSpPr txBox="1"/>
          <p:nvPr/>
        </p:nvSpPr>
        <p:spPr>
          <a:xfrm>
            <a:off x="4275186" y="1006607"/>
            <a:ext cx="1200068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Direct Relief (Solar Microgrid)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16516E5D-16EB-435E-9C4D-74D8B7674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69" y="2205948"/>
            <a:ext cx="231058" cy="2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8E78390-AA86-47FE-88C0-FFAC7FCA4147}"/>
              </a:ext>
            </a:extLst>
          </p:cNvPr>
          <p:cNvCxnSpPr>
            <a:cxnSpLocks/>
          </p:cNvCxnSpPr>
          <p:nvPr/>
        </p:nvCxnSpPr>
        <p:spPr>
          <a:xfrm flipH="1">
            <a:off x="6689187" y="1018924"/>
            <a:ext cx="777092" cy="32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ECD0571-94A8-4A14-A347-D2C7F96BA8F8}"/>
              </a:ext>
            </a:extLst>
          </p:cNvPr>
          <p:cNvSpPr txBox="1"/>
          <p:nvPr/>
        </p:nvSpPr>
        <p:spPr>
          <a:xfrm>
            <a:off x="7466279" y="975415"/>
            <a:ext cx="1195526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Vegas Substation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1298E61-2F90-4482-9ED4-DE535480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199" y="3406538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74AF230-0388-49E2-AE9D-5482CCE29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20" y="2519683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1AD1C37-63E8-44C9-887B-3E06AF52ACC1}"/>
              </a:ext>
            </a:extLst>
          </p:cNvPr>
          <p:cNvCxnSpPr>
            <a:cxnSpLocks/>
            <a:stCxn id="53" idx="0"/>
          </p:cNvCxnSpPr>
          <p:nvPr/>
        </p:nvCxnSpPr>
        <p:spPr>
          <a:xfrm flipV="1">
            <a:off x="1771451" y="2627936"/>
            <a:ext cx="693999" cy="12478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3EC999B-482F-43B0-93C0-31381EAE8E1A}"/>
              </a:ext>
            </a:extLst>
          </p:cNvPr>
          <p:cNvSpPr txBox="1"/>
          <p:nvPr/>
        </p:nvSpPr>
        <p:spPr>
          <a:xfrm>
            <a:off x="1097210" y="3875820"/>
            <a:ext cx="1348482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Isla Vista Substation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A49414E-1A34-488F-B8C7-4B32F50101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4646" y="2421542"/>
            <a:ext cx="183920" cy="183920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FBBA536-1D56-42AC-8347-88BA2BAC795C}"/>
              </a:ext>
            </a:extLst>
          </p:cNvPr>
          <p:cNvCxnSpPr>
            <a:cxnSpLocks/>
            <a:stCxn id="56" idx="3"/>
            <a:endCxn id="54" idx="1"/>
          </p:cNvCxnSpPr>
          <p:nvPr/>
        </p:nvCxnSpPr>
        <p:spPr>
          <a:xfrm>
            <a:off x="1446035" y="2072912"/>
            <a:ext cx="1118611" cy="4405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1D806AB-B5A4-4692-9530-284A1C15FF7F}"/>
              </a:ext>
            </a:extLst>
          </p:cNvPr>
          <p:cNvSpPr txBox="1"/>
          <p:nvPr/>
        </p:nvSpPr>
        <p:spPr>
          <a:xfrm>
            <a:off x="356715" y="1772830"/>
            <a:ext cx="1089320" cy="6001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Goleta Energy Storage Project </a:t>
            </a:r>
          </a:p>
          <a:p>
            <a:r>
              <a:rPr lang="en-US" sz="1100" dirty="0"/>
              <a:t>(240 MWh)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F0B5F64-E7A9-413F-9CCF-FE9B668F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73" y="1405298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ECE1800-D7C5-43FB-B694-9E5A23DFD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43" y="1480106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B2D9A8C-6214-44AA-B9EE-5EF89CCA9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515" y="2336585"/>
            <a:ext cx="183920" cy="1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0A95062-6801-44C5-A22C-2ED5227C824D}"/>
              </a:ext>
            </a:extLst>
          </p:cNvPr>
          <p:cNvCxnSpPr>
            <a:cxnSpLocks/>
          </p:cNvCxnSpPr>
          <p:nvPr/>
        </p:nvCxnSpPr>
        <p:spPr>
          <a:xfrm flipH="1" flipV="1">
            <a:off x="5104797" y="2638144"/>
            <a:ext cx="1193059" cy="4760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A2CC3C2-D914-48D6-B590-1EEC38F2B783}"/>
              </a:ext>
            </a:extLst>
          </p:cNvPr>
          <p:cNvSpPr txBox="1"/>
          <p:nvPr/>
        </p:nvSpPr>
        <p:spPr>
          <a:xfrm>
            <a:off x="6297856" y="3105988"/>
            <a:ext cx="1109837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Fire Station # 8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8CC9B00-6542-45C0-AE4A-CB9E27661272}"/>
              </a:ext>
            </a:extLst>
          </p:cNvPr>
          <p:cNvCxnSpPr>
            <a:cxnSpLocks/>
            <a:stCxn id="63" idx="1"/>
          </p:cNvCxnSpPr>
          <p:nvPr/>
        </p:nvCxnSpPr>
        <p:spPr>
          <a:xfrm flipH="1" flipV="1">
            <a:off x="5521065" y="3464904"/>
            <a:ext cx="999831" cy="11291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70D8B70-BADD-4B91-9404-DA50BF3267EE}"/>
              </a:ext>
            </a:extLst>
          </p:cNvPr>
          <p:cNvSpPr txBox="1"/>
          <p:nvPr/>
        </p:nvSpPr>
        <p:spPr>
          <a:xfrm>
            <a:off x="6520896" y="4463264"/>
            <a:ext cx="1495449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Goleta Sanitary District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2C6C336-A228-4CAC-A0B4-D4FEF5156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55" y="2987387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9204F2A7-47F0-4496-B952-75E2EFD95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46" y="2908731"/>
            <a:ext cx="219309" cy="21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3EBE069-E84C-4906-9960-01593C05D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081" y="1917375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99F1DAD8-1EFD-4164-AED3-0A1CC9873DB4}"/>
              </a:ext>
            </a:extLst>
          </p:cNvPr>
          <p:cNvSpPr txBox="1"/>
          <p:nvPr/>
        </p:nvSpPr>
        <p:spPr>
          <a:xfrm>
            <a:off x="6821524" y="5824070"/>
            <a:ext cx="2035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Deckers</a:t>
            </a:r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5BC1E3F4-248A-4FF0-872C-C0BE46261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68" y="2780295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639C1436-83D6-49FD-8251-1C8559EB6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11" y="5837397"/>
            <a:ext cx="183919" cy="1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CC62B5F-5B84-C549-9BD7-E6AB51AB8856}"/>
              </a:ext>
            </a:extLst>
          </p:cNvPr>
          <p:cNvSpPr txBox="1"/>
          <p:nvPr/>
        </p:nvSpPr>
        <p:spPr>
          <a:xfrm>
            <a:off x="3967829" y="4287899"/>
            <a:ext cx="529032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UCSB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4887ADA-408C-2849-A759-DAA7EDBE4390}"/>
              </a:ext>
            </a:extLst>
          </p:cNvPr>
          <p:cNvSpPr txBox="1"/>
          <p:nvPr/>
        </p:nvSpPr>
        <p:spPr>
          <a:xfrm>
            <a:off x="4279544" y="3178197"/>
            <a:ext cx="778034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SB Airport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919D380-39E0-46A7-9111-6E6F302CB1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7640" y="2589010"/>
            <a:ext cx="183920" cy="183920"/>
          </a:xfrm>
          <a:prstGeom prst="rect">
            <a:avLst/>
          </a:pr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16054D2-E6A4-4FD3-BF9F-E1C35C77650C}"/>
              </a:ext>
            </a:extLst>
          </p:cNvPr>
          <p:cNvCxnSpPr>
            <a:cxnSpLocks/>
            <a:stCxn id="74" idx="2"/>
            <a:endCxn id="71" idx="0"/>
          </p:cNvCxnSpPr>
          <p:nvPr/>
        </p:nvCxnSpPr>
        <p:spPr>
          <a:xfrm>
            <a:off x="2826620" y="1480060"/>
            <a:ext cx="392980" cy="11089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6DC92F4-18D7-4549-BFAE-4EB7CEA9884E}"/>
              </a:ext>
            </a:extLst>
          </p:cNvPr>
          <p:cNvSpPr txBox="1"/>
          <p:nvPr/>
        </p:nvSpPr>
        <p:spPr>
          <a:xfrm>
            <a:off x="1935067" y="1049173"/>
            <a:ext cx="1783106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Bella Battery Energy Storage Project (120 MWh)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34796C9-7C8E-4724-9CAD-0E6F645C4196}"/>
              </a:ext>
            </a:extLst>
          </p:cNvPr>
          <p:cNvCxnSpPr>
            <a:cxnSpLocks/>
          </p:cNvCxnSpPr>
          <p:nvPr/>
        </p:nvCxnSpPr>
        <p:spPr>
          <a:xfrm>
            <a:off x="1801719" y="1589217"/>
            <a:ext cx="301906" cy="4098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AF58A36D-1100-410F-BA76-403C38E522B7}"/>
              </a:ext>
            </a:extLst>
          </p:cNvPr>
          <p:cNvSpPr txBox="1"/>
          <p:nvPr/>
        </p:nvSpPr>
        <p:spPr>
          <a:xfrm>
            <a:off x="159701" y="1161806"/>
            <a:ext cx="1642018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Dos Pueblos High School (Solar Microgrid)</a:t>
            </a:r>
          </a:p>
        </p:txBody>
      </p:sp>
      <p:pic>
        <p:nvPicPr>
          <p:cNvPr id="88" name="Google Shape;293;p13">
            <a:extLst>
              <a:ext uri="{FF2B5EF4-FFF2-40B4-BE49-F238E27FC236}">
                <a16:creationId xmlns:a16="http://schemas.microsoft.com/office/drawing/2014/main" id="{E96D6946-5DD2-4308-B6E2-F14C2AEBA6A9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031781" y="1998651"/>
            <a:ext cx="194103" cy="19410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55F5DD37-054F-4A8A-B0AF-EAE28C57B5D4}"/>
              </a:ext>
            </a:extLst>
          </p:cNvPr>
          <p:cNvSpPr txBox="1"/>
          <p:nvPr/>
        </p:nvSpPr>
        <p:spPr>
          <a:xfrm>
            <a:off x="4258418" y="5394253"/>
            <a:ext cx="2346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University of California Santa Barbara</a:t>
            </a:r>
          </a:p>
        </p:txBody>
      </p:sp>
      <p:pic>
        <p:nvPicPr>
          <p:cNvPr id="90" name="Google Shape;293;p13">
            <a:extLst>
              <a:ext uri="{FF2B5EF4-FFF2-40B4-BE49-F238E27FC236}">
                <a16:creationId xmlns:a16="http://schemas.microsoft.com/office/drawing/2014/main" id="{378538A8-041D-4BD0-A2A4-4AA12637C8DB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984462" y="5636892"/>
            <a:ext cx="194103" cy="19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0E2FC977-5574-B6AD-28FC-5D13E4C877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8848" y="2513502"/>
            <a:ext cx="295765" cy="29576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7E15923-495C-3336-2E26-452F57367B28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686299" y="2130426"/>
            <a:ext cx="693999" cy="12478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DB6008E-DAF1-BDCB-82CB-DCAD44AE67D3}"/>
              </a:ext>
            </a:extLst>
          </p:cNvPr>
          <p:cNvSpPr txBox="1"/>
          <p:nvPr/>
        </p:nvSpPr>
        <p:spPr>
          <a:xfrm>
            <a:off x="12058" y="3378310"/>
            <a:ext cx="1348482" cy="430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Ellwood Gas Peaker Plant</a:t>
            </a:r>
          </a:p>
        </p:txBody>
      </p:sp>
    </p:spTree>
    <p:extLst>
      <p:ext uri="{BB962C8B-B14F-4D97-AF65-F5344CB8AC3E}">
        <p14:creationId xmlns:p14="http://schemas.microsoft.com/office/powerpoint/2010/main" val="2935607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oogle Shape;277;p13">
            <a:extLst>
              <a:ext uri="{FF2B5EF4-FFF2-40B4-BE49-F238E27FC236}">
                <a16:creationId xmlns:a16="http://schemas.microsoft.com/office/drawing/2014/main" id="{6A777E85-1B90-7261-B031-7E4159D2E40D}"/>
              </a:ext>
            </a:extLst>
          </p:cNvPr>
          <p:cNvCxnSpPr>
            <a:cxnSpLocks/>
          </p:cNvCxnSpPr>
          <p:nvPr/>
        </p:nvCxnSpPr>
        <p:spPr>
          <a:xfrm>
            <a:off x="6685442" y="3091021"/>
            <a:ext cx="0" cy="1812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66" name="Google Shape;277;p13">
            <a:extLst>
              <a:ext uri="{FF2B5EF4-FFF2-40B4-BE49-F238E27FC236}">
                <a16:creationId xmlns:a16="http://schemas.microsoft.com/office/drawing/2014/main" id="{0B7EA84E-647B-90AD-F068-2EA35A56E5C4}"/>
              </a:ext>
            </a:extLst>
          </p:cNvPr>
          <p:cNvCxnSpPr>
            <a:cxnSpLocks/>
          </p:cNvCxnSpPr>
          <p:nvPr/>
        </p:nvCxnSpPr>
        <p:spPr>
          <a:xfrm>
            <a:off x="6727932" y="2934899"/>
            <a:ext cx="0" cy="1812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" name="Google Shape;277;p13">
            <a:extLst>
              <a:ext uri="{FF2B5EF4-FFF2-40B4-BE49-F238E27FC236}">
                <a16:creationId xmlns:a16="http://schemas.microsoft.com/office/drawing/2014/main" id="{82B9C5B0-1E06-DF5E-D07B-F06CD98EC154}"/>
              </a:ext>
            </a:extLst>
          </p:cNvPr>
          <p:cNvCxnSpPr>
            <a:cxnSpLocks/>
          </p:cNvCxnSpPr>
          <p:nvPr/>
        </p:nvCxnSpPr>
        <p:spPr>
          <a:xfrm>
            <a:off x="5921325" y="2932708"/>
            <a:ext cx="0" cy="1812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" name="Google Shape;279;p13">
            <a:extLst>
              <a:ext uri="{FF2B5EF4-FFF2-40B4-BE49-F238E27FC236}">
                <a16:creationId xmlns:a16="http://schemas.microsoft.com/office/drawing/2014/main" id="{69FF554B-67EF-5B9D-BB1C-9B26ECF65193}"/>
              </a:ext>
            </a:extLst>
          </p:cNvPr>
          <p:cNvSpPr/>
          <p:nvPr/>
        </p:nvSpPr>
        <p:spPr>
          <a:xfrm rot="10800000">
            <a:off x="6351525" y="2380871"/>
            <a:ext cx="783914" cy="584372"/>
          </a:xfrm>
          <a:prstGeom prst="rect">
            <a:avLst/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Google Shape;277;p13">
            <a:extLst>
              <a:ext uri="{FF2B5EF4-FFF2-40B4-BE49-F238E27FC236}">
                <a16:creationId xmlns:a16="http://schemas.microsoft.com/office/drawing/2014/main" id="{1D6EE7AE-5097-7AB5-EA26-D8A4C4398274}"/>
              </a:ext>
            </a:extLst>
          </p:cNvPr>
          <p:cNvCxnSpPr>
            <a:cxnSpLocks/>
          </p:cNvCxnSpPr>
          <p:nvPr/>
        </p:nvCxnSpPr>
        <p:spPr>
          <a:xfrm>
            <a:off x="7530438" y="5083174"/>
            <a:ext cx="16684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47" name="Google Shape;277;p13">
            <a:extLst>
              <a:ext uri="{FF2B5EF4-FFF2-40B4-BE49-F238E27FC236}">
                <a16:creationId xmlns:a16="http://schemas.microsoft.com/office/drawing/2014/main" id="{2DE6ADA1-26C9-9C84-DE21-EF7A089B2CFA}"/>
              </a:ext>
            </a:extLst>
          </p:cNvPr>
          <p:cNvCxnSpPr>
            <a:cxnSpLocks/>
          </p:cNvCxnSpPr>
          <p:nvPr/>
        </p:nvCxnSpPr>
        <p:spPr>
          <a:xfrm>
            <a:off x="7932214" y="3408274"/>
            <a:ext cx="16684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79" name="Google Shape;277;p13">
            <a:extLst>
              <a:ext uri="{FF2B5EF4-FFF2-40B4-BE49-F238E27FC236}">
                <a16:creationId xmlns:a16="http://schemas.microsoft.com/office/drawing/2014/main" id="{1E99ABC3-464C-F1EF-28CB-41D8E964BA0A}"/>
              </a:ext>
            </a:extLst>
          </p:cNvPr>
          <p:cNvCxnSpPr>
            <a:cxnSpLocks/>
            <a:endCxn id="176" idx="1"/>
          </p:cNvCxnSpPr>
          <p:nvPr/>
        </p:nvCxnSpPr>
        <p:spPr>
          <a:xfrm>
            <a:off x="2559513" y="4750519"/>
            <a:ext cx="16684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3" name="Google Shape;277;p13">
            <a:extLst>
              <a:ext uri="{FF2B5EF4-FFF2-40B4-BE49-F238E27FC236}">
                <a16:creationId xmlns:a16="http://schemas.microsoft.com/office/drawing/2014/main" id="{3EE76B1D-D155-FBBF-8A40-3578B8D4D3A2}"/>
              </a:ext>
            </a:extLst>
          </p:cNvPr>
          <p:cNvCxnSpPr>
            <a:cxnSpLocks/>
          </p:cNvCxnSpPr>
          <p:nvPr/>
        </p:nvCxnSpPr>
        <p:spPr>
          <a:xfrm>
            <a:off x="8644752" y="2298914"/>
            <a:ext cx="0" cy="18569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92" name="Google Shape;264;p13">
            <a:extLst>
              <a:ext uri="{FF2B5EF4-FFF2-40B4-BE49-F238E27FC236}">
                <a16:creationId xmlns:a16="http://schemas.microsoft.com/office/drawing/2014/main" id="{8E8F5669-E337-1848-F885-15C39CF4A9EC}"/>
              </a:ext>
            </a:extLst>
          </p:cNvPr>
          <p:cNvCxnSpPr>
            <a:cxnSpLocks/>
          </p:cNvCxnSpPr>
          <p:nvPr/>
        </p:nvCxnSpPr>
        <p:spPr>
          <a:xfrm>
            <a:off x="1845738" y="1346789"/>
            <a:ext cx="0" cy="737475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" name="Google Shape;264;p13">
            <a:extLst>
              <a:ext uri="{FF2B5EF4-FFF2-40B4-BE49-F238E27FC236}">
                <a16:creationId xmlns:a16="http://schemas.microsoft.com/office/drawing/2014/main" id="{4DE7C86F-FB51-736E-8570-E12DE89A872E}"/>
              </a:ext>
            </a:extLst>
          </p:cNvPr>
          <p:cNvCxnSpPr>
            <a:cxnSpLocks/>
          </p:cNvCxnSpPr>
          <p:nvPr/>
        </p:nvCxnSpPr>
        <p:spPr>
          <a:xfrm flipH="1">
            <a:off x="128607" y="3023359"/>
            <a:ext cx="2591856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2" name="Google Shape;264;p13">
            <a:extLst>
              <a:ext uri="{FF2B5EF4-FFF2-40B4-BE49-F238E27FC236}">
                <a16:creationId xmlns:a16="http://schemas.microsoft.com/office/drawing/2014/main" id="{3CA03AA8-8711-62A7-DCC5-2FF44A160EBA}"/>
              </a:ext>
            </a:extLst>
          </p:cNvPr>
          <p:cNvCxnSpPr>
            <a:cxnSpLocks/>
          </p:cNvCxnSpPr>
          <p:nvPr/>
        </p:nvCxnSpPr>
        <p:spPr>
          <a:xfrm flipV="1">
            <a:off x="2567409" y="3009938"/>
            <a:ext cx="0" cy="2170459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3" name="Google Shape;263;p13"/>
          <p:cNvSpPr txBox="1">
            <a:spLocks noGrp="1"/>
          </p:cNvSpPr>
          <p:nvPr>
            <p:ph type="title"/>
          </p:nvPr>
        </p:nvSpPr>
        <p:spPr>
          <a:xfrm>
            <a:off x="1" y="0"/>
            <a:ext cx="748881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Target 66kV feeder grid area block diagram</a:t>
            </a:r>
            <a:endParaRPr dirty="0"/>
          </a:p>
        </p:txBody>
      </p:sp>
      <p:sp>
        <p:nvSpPr>
          <p:cNvPr id="265" name="Google Shape;265;p13"/>
          <p:cNvSpPr/>
          <p:nvPr/>
        </p:nvSpPr>
        <p:spPr>
          <a:xfrm>
            <a:off x="2720463" y="2950016"/>
            <a:ext cx="871140" cy="534610"/>
          </a:xfrm>
          <a:prstGeom prst="rect">
            <a:avLst/>
          </a:prstGeom>
          <a:solidFill>
            <a:srgbClr val="7F7F7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Isla Vista Substation </a:t>
            </a:r>
            <a:r>
              <a:rPr lang="en-US" sz="9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(66-to-16kV</a:t>
            </a:r>
            <a:r>
              <a:rPr lang="en-US" sz="10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1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3"/>
          <p:cNvSpPr/>
          <p:nvPr/>
        </p:nvSpPr>
        <p:spPr>
          <a:xfrm>
            <a:off x="3983689" y="4067890"/>
            <a:ext cx="731472" cy="518088"/>
          </a:xfrm>
          <a:prstGeom prst="rect">
            <a:avLst/>
          </a:prstGeom>
          <a:solidFill>
            <a:srgbClr val="E5B8B7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 Station #17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3"/>
          <p:cNvSpPr txBox="1"/>
          <p:nvPr/>
        </p:nvSpPr>
        <p:spPr>
          <a:xfrm>
            <a:off x="3096493" y="1998762"/>
            <a:ext cx="130970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rPr>
              <a:t>66kV underground interconnection</a:t>
            </a:r>
            <a:endParaRPr sz="1050" dirty="0">
              <a:latin typeface="+mn-lt"/>
            </a:endParaRPr>
          </a:p>
        </p:txBody>
      </p:sp>
      <p:cxnSp>
        <p:nvCxnSpPr>
          <p:cNvPr id="302" name="Google Shape;302;p13"/>
          <p:cNvCxnSpPr>
            <a:cxnSpLocks/>
          </p:cNvCxnSpPr>
          <p:nvPr/>
        </p:nvCxnSpPr>
        <p:spPr>
          <a:xfrm>
            <a:off x="3754104" y="2295274"/>
            <a:ext cx="0" cy="214887"/>
          </a:xfrm>
          <a:prstGeom prst="straightConnector1">
            <a:avLst/>
          </a:prstGeom>
          <a:noFill/>
          <a:ln w="3175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8" name="Google Shape;264;p13">
            <a:extLst>
              <a:ext uri="{FF2B5EF4-FFF2-40B4-BE49-F238E27FC236}">
                <a16:creationId xmlns:a16="http://schemas.microsoft.com/office/drawing/2014/main" id="{4A60D3B5-8122-448D-B0DF-0936C3966418}"/>
              </a:ext>
            </a:extLst>
          </p:cNvPr>
          <p:cNvCxnSpPr>
            <a:cxnSpLocks/>
          </p:cNvCxnSpPr>
          <p:nvPr/>
        </p:nvCxnSpPr>
        <p:spPr>
          <a:xfrm>
            <a:off x="3610766" y="3328322"/>
            <a:ext cx="159190" cy="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" name="Google Shape;264;p13">
            <a:extLst>
              <a:ext uri="{FF2B5EF4-FFF2-40B4-BE49-F238E27FC236}">
                <a16:creationId xmlns:a16="http://schemas.microsoft.com/office/drawing/2014/main" id="{94E8602B-0431-4157-AF09-F931390FCC2B}"/>
              </a:ext>
            </a:extLst>
          </p:cNvPr>
          <p:cNvCxnSpPr>
            <a:cxnSpLocks/>
          </p:cNvCxnSpPr>
          <p:nvPr/>
        </p:nvCxnSpPr>
        <p:spPr>
          <a:xfrm>
            <a:off x="3769956" y="3319086"/>
            <a:ext cx="0" cy="1335393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" name="Google Shape;264;p13">
            <a:extLst>
              <a:ext uri="{FF2B5EF4-FFF2-40B4-BE49-F238E27FC236}">
                <a16:creationId xmlns:a16="http://schemas.microsoft.com/office/drawing/2014/main" id="{2091130C-6B75-4C55-9CC9-824EC55BAAFF}"/>
              </a:ext>
            </a:extLst>
          </p:cNvPr>
          <p:cNvCxnSpPr>
            <a:cxnSpLocks/>
          </p:cNvCxnSpPr>
          <p:nvPr/>
        </p:nvCxnSpPr>
        <p:spPr>
          <a:xfrm>
            <a:off x="3573131" y="3104436"/>
            <a:ext cx="3675394" cy="5255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" name="Google Shape;265;p13">
            <a:extLst>
              <a:ext uri="{FF2B5EF4-FFF2-40B4-BE49-F238E27FC236}">
                <a16:creationId xmlns:a16="http://schemas.microsoft.com/office/drawing/2014/main" id="{E56ACFCB-E210-4EEB-8F06-E9194F44B0DE}"/>
              </a:ext>
            </a:extLst>
          </p:cNvPr>
          <p:cNvSpPr/>
          <p:nvPr/>
        </p:nvSpPr>
        <p:spPr>
          <a:xfrm>
            <a:off x="7110256" y="886566"/>
            <a:ext cx="887864" cy="567452"/>
          </a:xfrm>
          <a:prstGeom prst="rect">
            <a:avLst/>
          </a:prstGeom>
          <a:solidFill>
            <a:srgbClr val="7F7F7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Vegas Substation </a:t>
            </a:r>
            <a:r>
              <a:rPr lang="en-US" sz="9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(66-to-16kV)</a:t>
            </a:r>
            <a:endParaRPr sz="11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" name="Google Shape;264;p13">
            <a:extLst>
              <a:ext uri="{FF2B5EF4-FFF2-40B4-BE49-F238E27FC236}">
                <a16:creationId xmlns:a16="http://schemas.microsoft.com/office/drawing/2014/main" id="{30D189BC-FA11-468C-AE10-76C48E734ADB}"/>
              </a:ext>
            </a:extLst>
          </p:cNvPr>
          <p:cNvCxnSpPr>
            <a:cxnSpLocks/>
          </p:cNvCxnSpPr>
          <p:nvPr/>
        </p:nvCxnSpPr>
        <p:spPr>
          <a:xfrm flipH="1">
            <a:off x="7537871" y="1463254"/>
            <a:ext cx="16323" cy="3918524"/>
          </a:xfrm>
          <a:prstGeom prst="straightConnector1">
            <a:avLst/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" name="Google Shape;278;p13">
            <a:extLst>
              <a:ext uri="{FF2B5EF4-FFF2-40B4-BE49-F238E27FC236}">
                <a16:creationId xmlns:a16="http://schemas.microsoft.com/office/drawing/2014/main" id="{FD00C9E0-CB7A-4223-91E0-79EF9FE932A0}"/>
              </a:ext>
            </a:extLst>
          </p:cNvPr>
          <p:cNvSpPr/>
          <p:nvPr/>
        </p:nvSpPr>
        <p:spPr>
          <a:xfrm>
            <a:off x="3722609" y="5746084"/>
            <a:ext cx="731463" cy="5180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UCSB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Solar</a:t>
            </a:r>
          </a:p>
        </p:txBody>
      </p:sp>
      <p:sp>
        <p:nvSpPr>
          <p:cNvPr id="90" name="Google Shape;278;p13">
            <a:extLst>
              <a:ext uri="{FF2B5EF4-FFF2-40B4-BE49-F238E27FC236}">
                <a16:creationId xmlns:a16="http://schemas.microsoft.com/office/drawing/2014/main" id="{A028121C-6A2C-4286-A689-2FC5A76F488A}"/>
              </a:ext>
            </a:extLst>
          </p:cNvPr>
          <p:cNvSpPr/>
          <p:nvPr/>
        </p:nvSpPr>
        <p:spPr>
          <a:xfrm>
            <a:off x="6601988" y="3296139"/>
            <a:ext cx="783128" cy="5265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SBA (runway lights &amp; ATC)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7EF44475-EDCF-47C5-81A1-598DA4A1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370" y="2313302"/>
            <a:ext cx="389273" cy="389273"/>
          </a:xfrm>
          <a:prstGeom prst="rect">
            <a:avLst/>
          </a:prstGeom>
        </p:spPr>
      </p:pic>
      <p:cxnSp>
        <p:nvCxnSpPr>
          <p:cNvPr id="107" name="Google Shape;264;p13">
            <a:extLst>
              <a:ext uri="{FF2B5EF4-FFF2-40B4-BE49-F238E27FC236}">
                <a16:creationId xmlns:a16="http://schemas.microsoft.com/office/drawing/2014/main" id="{F727B670-E564-4C1B-AAD3-8ED01FB8541F}"/>
              </a:ext>
            </a:extLst>
          </p:cNvPr>
          <p:cNvCxnSpPr>
            <a:cxnSpLocks/>
          </p:cNvCxnSpPr>
          <p:nvPr/>
        </p:nvCxnSpPr>
        <p:spPr>
          <a:xfrm flipH="1" flipV="1">
            <a:off x="4185564" y="1561866"/>
            <a:ext cx="3355177" cy="10866"/>
          </a:xfrm>
          <a:prstGeom prst="straightConnector1">
            <a:avLst/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4" name="Google Shape;276;p13">
            <a:extLst>
              <a:ext uri="{FF2B5EF4-FFF2-40B4-BE49-F238E27FC236}">
                <a16:creationId xmlns:a16="http://schemas.microsoft.com/office/drawing/2014/main" id="{F04D5A2D-9653-4085-8FDD-60BC21653F42}"/>
              </a:ext>
            </a:extLst>
          </p:cNvPr>
          <p:cNvGrpSpPr/>
          <p:nvPr/>
        </p:nvGrpSpPr>
        <p:grpSpPr>
          <a:xfrm rot="10800000">
            <a:off x="5562510" y="1670742"/>
            <a:ext cx="893737" cy="666240"/>
            <a:chOff x="4529532" y="1956319"/>
            <a:chExt cx="1385308" cy="891332"/>
          </a:xfrm>
        </p:grpSpPr>
        <p:sp>
          <p:nvSpPr>
            <p:cNvPr id="116" name="Google Shape;278;p13">
              <a:extLst>
                <a:ext uri="{FF2B5EF4-FFF2-40B4-BE49-F238E27FC236}">
                  <a16:creationId xmlns:a16="http://schemas.microsoft.com/office/drawing/2014/main" id="{C02B5101-8C63-486D-92E7-1815FCA4A924}"/>
                </a:ext>
              </a:extLst>
            </p:cNvPr>
            <p:cNvSpPr/>
            <p:nvPr/>
          </p:nvSpPr>
          <p:spPr>
            <a:xfrm rot="10800000">
              <a:off x="4616810" y="2048346"/>
              <a:ext cx="1207980" cy="7043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Direct Relief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 Microgrid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79;p13">
              <a:extLst>
                <a:ext uri="{FF2B5EF4-FFF2-40B4-BE49-F238E27FC236}">
                  <a16:creationId xmlns:a16="http://schemas.microsoft.com/office/drawing/2014/main" id="{F024710E-C6FD-40D5-B028-3F4C9DD042CE}"/>
                </a:ext>
              </a:extLst>
            </p:cNvPr>
            <p:cNvSpPr/>
            <p:nvPr/>
          </p:nvSpPr>
          <p:spPr>
            <a:xfrm>
              <a:off x="4529532" y="1956319"/>
              <a:ext cx="1385308" cy="891332"/>
            </a:xfrm>
            <a:prstGeom prst="rect">
              <a:avLst/>
            </a:pr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dot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276;p13">
            <a:extLst>
              <a:ext uri="{FF2B5EF4-FFF2-40B4-BE49-F238E27FC236}">
                <a16:creationId xmlns:a16="http://schemas.microsoft.com/office/drawing/2014/main" id="{28142A43-68BC-4EB2-9EC6-31789A874886}"/>
              </a:ext>
            </a:extLst>
          </p:cNvPr>
          <p:cNvGrpSpPr/>
          <p:nvPr/>
        </p:nvGrpSpPr>
        <p:grpSpPr>
          <a:xfrm rot="10800000">
            <a:off x="6572642" y="4330563"/>
            <a:ext cx="957796" cy="525804"/>
            <a:chOff x="4376162" y="2082184"/>
            <a:chExt cx="1411197" cy="704349"/>
          </a:xfrm>
        </p:grpSpPr>
        <p:cxnSp>
          <p:nvCxnSpPr>
            <p:cNvPr id="128" name="Google Shape;277;p13">
              <a:extLst>
                <a:ext uri="{FF2B5EF4-FFF2-40B4-BE49-F238E27FC236}">
                  <a16:creationId xmlns:a16="http://schemas.microsoft.com/office/drawing/2014/main" id="{F23F7D27-7ED6-4F13-82F1-CCAD4F5893F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76162" y="2434358"/>
              <a:ext cx="265506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29" name="Google Shape;278;p13">
              <a:extLst>
                <a:ext uri="{FF2B5EF4-FFF2-40B4-BE49-F238E27FC236}">
                  <a16:creationId xmlns:a16="http://schemas.microsoft.com/office/drawing/2014/main" id="{28B83492-92D8-4422-BDBD-F16FDB75C78E}"/>
                </a:ext>
              </a:extLst>
            </p:cNvPr>
            <p:cNvSpPr/>
            <p:nvPr/>
          </p:nvSpPr>
          <p:spPr>
            <a:xfrm rot="10800000">
              <a:off x="4635215" y="2082184"/>
              <a:ext cx="1152144" cy="70434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>
              <a:solidFill>
                <a:srgbClr val="45A9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SBA (Main Terminal)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278;p13">
            <a:extLst>
              <a:ext uri="{FF2B5EF4-FFF2-40B4-BE49-F238E27FC236}">
                <a16:creationId xmlns:a16="http://schemas.microsoft.com/office/drawing/2014/main" id="{D771B95B-AC95-4BCB-96F0-28D056E448DC}"/>
              </a:ext>
            </a:extLst>
          </p:cNvPr>
          <p:cNvSpPr/>
          <p:nvPr/>
        </p:nvSpPr>
        <p:spPr>
          <a:xfrm>
            <a:off x="7700413" y="4832160"/>
            <a:ext cx="687208" cy="486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Goleta Sanitary District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265;p13">
            <a:extLst>
              <a:ext uri="{FF2B5EF4-FFF2-40B4-BE49-F238E27FC236}">
                <a16:creationId xmlns:a16="http://schemas.microsoft.com/office/drawing/2014/main" id="{CBF27581-4A4E-42F6-9D8C-A2FA3E1D9AA2}"/>
              </a:ext>
            </a:extLst>
          </p:cNvPr>
          <p:cNvSpPr/>
          <p:nvPr/>
        </p:nvSpPr>
        <p:spPr>
          <a:xfrm>
            <a:off x="44978" y="790463"/>
            <a:ext cx="1133462" cy="762000"/>
          </a:xfrm>
          <a:prstGeom prst="rect">
            <a:avLst/>
          </a:prstGeom>
          <a:solidFill>
            <a:srgbClr val="7F7F7F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Goleta Substation </a:t>
            </a:r>
            <a:r>
              <a:rPr lang="en-US" sz="10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(220-to-66kV)</a:t>
            </a:r>
            <a:endParaRPr sz="1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264;p13">
            <a:extLst>
              <a:ext uri="{FF2B5EF4-FFF2-40B4-BE49-F238E27FC236}">
                <a16:creationId xmlns:a16="http://schemas.microsoft.com/office/drawing/2014/main" id="{8159E15F-85CD-45C4-A029-50CC3884B982}"/>
              </a:ext>
            </a:extLst>
          </p:cNvPr>
          <p:cNvCxnSpPr>
            <a:cxnSpLocks/>
            <a:stCxn id="76" idx="1"/>
          </p:cNvCxnSpPr>
          <p:nvPr/>
        </p:nvCxnSpPr>
        <p:spPr>
          <a:xfrm flipH="1">
            <a:off x="1187676" y="1170292"/>
            <a:ext cx="5922580" cy="1171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" name="Google Shape;273;p13">
            <a:extLst>
              <a:ext uri="{FF2B5EF4-FFF2-40B4-BE49-F238E27FC236}">
                <a16:creationId xmlns:a16="http://schemas.microsoft.com/office/drawing/2014/main" id="{912D4AFC-B174-48EE-ACE3-4508074E7B38}"/>
              </a:ext>
            </a:extLst>
          </p:cNvPr>
          <p:cNvSpPr txBox="1"/>
          <p:nvPr/>
        </p:nvSpPr>
        <p:spPr>
          <a:xfrm>
            <a:off x="54303" y="3752536"/>
            <a:ext cx="2423564" cy="269300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Diagram Elements</a:t>
            </a:r>
            <a:endParaRPr sz="105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	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66 kV Distribution Feeder #4311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Gladiola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Gaucho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Professor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Los Carneros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Ace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16 kV </a:t>
            </a:r>
            <a:r>
              <a:rPr lang="en-US" sz="900" dirty="0" err="1">
                <a:solidFill>
                  <a:schemeClr val="dk1"/>
                </a:solidFill>
                <a:latin typeface="Arial"/>
                <a:cs typeface="Arial"/>
                <a:sym typeface="Arial"/>
              </a:rPr>
              <a:t>Storke</a:t>
            </a: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Feeder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Planned Battery Energy Storage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Ellwood Gas Peaker Plant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5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             Grid isolation switch (open, closed)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             Smart meter switch (open, closed)</a:t>
            </a:r>
          </a:p>
        </p:txBody>
      </p:sp>
      <p:cxnSp>
        <p:nvCxnSpPr>
          <p:cNvPr id="58" name="Google Shape;264;p13">
            <a:extLst>
              <a:ext uri="{FF2B5EF4-FFF2-40B4-BE49-F238E27FC236}">
                <a16:creationId xmlns:a16="http://schemas.microsoft.com/office/drawing/2014/main" id="{3AF5F8F4-3462-43AD-9BCE-125BF1DF365E}"/>
              </a:ext>
            </a:extLst>
          </p:cNvPr>
          <p:cNvCxnSpPr>
            <a:cxnSpLocks/>
          </p:cNvCxnSpPr>
          <p:nvPr/>
        </p:nvCxnSpPr>
        <p:spPr>
          <a:xfrm flipH="1">
            <a:off x="213542" y="4130857"/>
            <a:ext cx="26085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264;p13">
            <a:extLst>
              <a:ext uri="{FF2B5EF4-FFF2-40B4-BE49-F238E27FC236}">
                <a16:creationId xmlns:a16="http://schemas.microsoft.com/office/drawing/2014/main" id="{9385D812-4CB7-485A-90FB-822F01B85196}"/>
              </a:ext>
            </a:extLst>
          </p:cNvPr>
          <p:cNvCxnSpPr>
            <a:cxnSpLocks/>
          </p:cNvCxnSpPr>
          <p:nvPr/>
        </p:nvCxnSpPr>
        <p:spPr>
          <a:xfrm flipH="1">
            <a:off x="198785" y="4351754"/>
            <a:ext cx="260850" cy="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" name="Google Shape;264;p13">
            <a:extLst>
              <a:ext uri="{FF2B5EF4-FFF2-40B4-BE49-F238E27FC236}">
                <a16:creationId xmlns:a16="http://schemas.microsoft.com/office/drawing/2014/main" id="{E2C1B24F-ED3D-4765-998D-CBB5BCA1E8A0}"/>
              </a:ext>
            </a:extLst>
          </p:cNvPr>
          <p:cNvCxnSpPr>
            <a:cxnSpLocks/>
          </p:cNvCxnSpPr>
          <p:nvPr/>
        </p:nvCxnSpPr>
        <p:spPr>
          <a:xfrm flipH="1">
            <a:off x="198785" y="4558438"/>
            <a:ext cx="275602" cy="0"/>
          </a:xfrm>
          <a:prstGeom prst="straightConnector1">
            <a:avLst/>
          </a:prstGeom>
          <a:noFill/>
          <a:ln w="38100" cap="flat" cmpd="sng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" name="Google Shape;264;p13">
            <a:extLst>
              <a:ext uri="{FF2B5EF4-FFF2-40B4-BE49-F238E27FC236}">
                <a16:creationId xmlns:a16="http://schemas.microsoft.com/office/drawing/2014/main" id="{575359E6-A4E2-4C9C-A6D5-F768FC02A5B7}"/>
              </a:ext>
            </a:extLst>
          </p:cNvPr>
          <p:cNvCxnSpPr>
            <a:cxnSpLocks/>
          </p:cNvCxnSpPr>
          <p:nvPr/>
        </p:nvCxnSpPr>
        <p:spPr>
          <a:xfrm flipH="1">
            <a:off x="198785" y="4768078"/>
            <a:ext cx="270688" cy="403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6C135015-CDC2-4F96-B809-965304766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25" y="5486119"/>
            <a:ext cx="210117" cy="210117"/>
          </a:xfrm>
          <a:prstGeom prst="rect">
            <a:avLst/>
          </a:prstGeom>
        </p:spPr>
      </p:pic>
      <p:grpSp>
        <p:nvGrpSpPr>
          <p:cNvPr id="86" name="Google Shape;276;p13">
            <a:extLst>
              <a:ext uri="{FF2B5EF4-FFF2-40B4-BE49-F238E27FC236}">
                <a16:creationId xmlns:a16="http://schemas.microsoft.com/office/drawing/2014/main" id="{F23D4EFF-9D3F-414B-9D82-BEACAE86C2D6}"/>
              </a:ext>
            </a:extLst>
          </p:cNvPr>
          <p:cNvGrpSpPr/>
          <p:nvPr/>
        </p:nvGrpSpPr>
        <p:grpSpPr>
          <a:xfrm rot="10800000">
            <a:off x="4551608" y="1558062"/>
            <a:ext cx="689674" cy="647688"/>
            <a:chOff x="4646114" y="2049812"/>
            <a:chExt cx="1152144" cy="933907"/>
          </a:xfrm>
        </p:grpSpPr>
        <p:cxnSp>
          <p:nvCxnSpPr>
            <p:cNvPr id="87" name="Google Shape;277;p13">
              <a:extLst>
                <a:ext uri="{FF2B5EF4-FFF2-40B4-BE49-F238E27FC236}">
                  <a16:creationId xmlns:a16="http://schemas.microsoft.com/office/drawing/2014/main" id="{88E59F36-0334-4DD7-B741-D2242396159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09003" y="2761915"/>
              <a:ext cx="0" cy="221804"/>
            </a:xfrm>
            <a:prstGeom prst="straightConnector1">
              <a:avLst/>
            </a:prstGeom>
            <a:noFill/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92" name="Google Shape;278;p13">
              <a:extLst>
                <a:ext uri="{FF2B5EF4-FFF2-40B4-BE49-F238E27FC236}">
                  <a16:creationId xmlns:a16="http://schemas.microsoft.com/office/drawing/2014/main" id="{17E6CA76-684F-486E-8324-4B0368CBCA3E}"/>
                </a:ext>
              </a:extLst>
            </p:cNvPr>
            <p:cNvSpPr/>
            <p:nvPr/>
          </p:nvSpPr>
          <p:spPr>
            <a:xfrm rot="10800000">
              <a:off x="4646114" y="2049812"/>
              <a:ext cx="1152144" cy="704349"/>
            </a:xfrm>
            <a:prstGeom prst="rect">
              <a:avLst/>
            </a:prstGeom>
            <a:solidFill>
              <a:srgbClr val="E5B8B7"/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Fire Station #8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7" name="Google Shape;280;p13" descr="http://maps.google.com/mapfiles/kml/shapes/firedept.png">
            <a:extLst>
              <a:ext uri="{FF2B5EF4-FFF2-40B4-BE49-F238E27FC236}">
                <a16:creationId xmlns:a16="http://schemas.microsoft.com/office/drawing/2014/main" id="{45ADAABF-4854-42AB-8710-AAB21B6FDC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1555" y="2054668"/>
            <a:ext cx="27432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Picture 2">
            <a:extLst>
              <a:ext uri="{FF2B5EF4-FFF2-40B4-BE49-F238E27FC236}">
                <a16:creationId xmlns:a16="http://schemas.microsoft.com/office/drawing/2014/main" id="{9644B420-197D-43E2-837F-1BE0557EC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95" y="2093879"/>
            <a:ext cx="326347" cy="32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>
            <a:extLst>
              <a:ext uri="{FF2B5EF4-FFF2-40B4-BE49-F238E27FC236}">
                <a16:creationId xmlns:a16="http://schemas.microsoft.com/office/drawing/2014/main" id="{49BD4231-1186-484A-9B16-CD72F09FE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54" y="4687243"/>
            <a:ext cx="338248" cy="3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Google Shape;280;p13" descr="http://maps.google.com/mapfiles/kml/shapes/firedept.png">
            <a:extLst>
              <a:ext uri="{FF2B5EF4-FFF2-40B4-BE49-F238E27FC236}">
                <a16:creationId xmlns:a16="http://schemas.microsoft.com/office/drawing/2014/main" id="{2CC2272D-C68E-486C-9B18-EA6D499D6B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5541" y="3909627"/>
            <a:ext cx="27432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293;p13">
            <a:extLst>
              <a:ext uri="{FF2B5EF4-FFF2-40B4-BE49-F238E27FC236}">
                <a16:creationId xmlns:a16="http://schemas.microsoft.com/office/drawing/2014/main" id="{CB58E7D6-4B15-4C42-A9B3-57B2A00BCA2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1595" y="6090292"/>
            <a:ext cx="27432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CE2CE49-C7D0-4418-904B-BAE6347DA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861" y="5203981"/>
            <a:ext cx="209572" cy="20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Google Shape;264;p13">
            <a:extLst>
              <a:ext uri="{FF2B5EF4-FFF2-40B4-BE49-F238E27FC236}">
                <a16:creationId xmlns:a16="http://schemas.microsoft.com/office/drawing/2014/main" id="{F9C738B7-425A-4C47-B005-11FAA275AB05}"/>
              </a:ext>
            </a:extLst>
          </p:cNvPr>
          <p:cNvCxnSpPr>
            <a:cxnSpLocks/>
          </p:cNvCxnSpPr>
          <p:nvPr/>
        </p:nvCxnSpPr>
        <p:spPr>
          <a:xfrm flipH="1">
            <a:off x="2435873" y="2195136"/>
            <a:ext cx="72016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" name="Google Shape;264;p13">
            <a:extLst>
              <a:ext uri="{FF2B5EF4-FFF2-40B4-BE49-F238E27FC236}">
                <a16:creationId xmlns:a16="http://schemas.microsoft.com/office/drawing/2014/main" id="{02FA304C-40DB-42C8-8C69-51B85D9041CF}"/>
              </a:ext>
            </a:extLst>
          </p:cNvPr>
          <p:cNvCxnSpPr>
            <a:cxnSpLocks/>
            <a:stCxn id="265" idx="0"/>
          </p:cNvCxnSpPr>
          <p:nvPr/>
        </p:nvCxnSpPr>
        <p:spPr>
          <a:xfrm flipV="1">
            <a:off x="3156033" y="2185900"/>
            <a:ext cx="0" cy="764116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7" name="Google Shape;264;p13">
            <a:extLst>
              <a:ext uri="{FF2B5EF4-FFF2-40B4-BE49-F238E27FC236}">
                <a16:creationId xmlns:a16="http://schemas.microsoft.com/office/drawing/2014/main" id="{E902E553-91C6-452D-8E41-8FBE4FEB8A63}"/>
              </a:ext>
            </a:extLst>
          </p:cNvPr>
          <p:cNvCxnSpPr>
            <a:cxnSpLocks/>
          </p:cNvCxnSpPr>
          <p:nvPr/>
        </p:nvCxnSpPr>
        <p:spPr>
          <a:xfrm flipH="1">
            <a:off x="2417399" y="3570881"/>
            <a:ext cx="115573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" name="Google Shape;264;p13">
            <a:extLst>
              <a:ext uri="{FF2B5EF4-FFF2-40B4-BE49-F238E27FC236}">
                <a16:creationId xmlns:a16="http://schemas.microsoft.com/office/drawing/2014/main" id="{12AA3511-5155-4272-80B3-5AB2B6178D7C}"/>
              </a:ext>
            </a:extLst>
          </p:cNvPr>
          <p:cNvCxnSpPr>
            <a:cxnSpLocks/>
          </p:cNvCxnSpPr>
          <p:nvPr/>
        </p:nvCxnSpPr>
        <p:spPr>
          <a:xfrm flipH="1" flipV="1">
            <a:off x="3578136" y="3560452"/>
            <a:ext cx="17433" cy="2307777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9" name="Google Shape;264;p13">
            <a:extLst>
              <a:ext uri="{FF2B5EF4-FFF2-40B4-BE49-F238E27FC236}">
                <a16:creationId xmlns:a16="http://schemas.microsoft.com/office/drawing/2014/main" id="{74F16054-7729-405E-8E7B-01B58C02CB9E}"/>
              </a:ext>
            </a:extLst>
          </p:cNvPr>
          <p:cNvCxnSpPr>
            <a:cxnSpLocks/>
          </p:cNvCxnSpPr>
          <p:nvPr/>
        </p:nvCxnSpPr>
        <p:spPr>
          <a:xfrm>
            <a:off x="2417399" y="1195884"/>
            <a:ext cx="0" cy="2397281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EECDEA-3052-42CF-8469-6D7676882FC1}"/>
              </a:ext>
            </a:extLst>
          </p:cNvPr>
          <p:cNvSpPr txBox="1"/>
          <p:nvPr/>
        </p:nvSpPr>
        <p:spPr>
          <a:xfrm>
            <a:off x="1717852" y="854162"/>
            <a:ext cx="4588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66kV distribution feeder #4311 with multiple branches</a:t>
            </a:r>
          </a:p>
        </p:txBody>
      </p:sp>
      <p:grpSp>
        <p:nvGrpSpPr>
          <p:cNvPr id="71" name="Google Shape;276;p13">
            <a:extLst>
              <a:ext uri="{FF2B5EF4-FFF2-40B4-BE49-F238E27FC236}">
                <a16:creationId xmlns:a16="http://schemas.microsoft.com/office/drawing/2014/main" id="{C2C105E2-9918-4AD1-8381-C055E958DD2A}"/>
              </a:ext>
            </a:extLst>
          </p:cNvPr>
          <p:cNvGrpSpPr/>
          <p:nvPr/>
        </p:nvGrpSpPr>
        <p:grpSpPr>
          <a:xfrm rot="10800000">
            <a:off x="5151477" y="3102667"/>
            <a:ext cx="654990" cy="651289"/>
            <a:chOff x="4646114" y="2049812"/>
            <a:chExt cx="1152144" cy="975954"/>
          </a:xfrm>
        </p:grpSpPr>
        <p:cxnSp>
          <p:nvCxnSpPr>
            <p:cNvPr id="72" name="Google Shape;277;p13">
              <a:extLst>
                <a:ext uri="{FF2B5EF4-FFF2-40B4-BE49-F238E27FC236}">
                  <a16:creationId xmlns:a16="http://schemas.microsoft.com/office/drawing/2014/main" id="{4AAEBBEE-F34C-408E-9B90-76A89519CA19}"/>
                </a:ext>
              </a:extLst>
            </p:cNvPr>
            <p:cNvCxnSpPr>
              <a:cxnSpLocks/>
              <a:endCxn id="73" idx="0"/>
            </p:cNvCxnSpPr>
            <p:nvPr/>
          </p:nvCxnSpPr>
          <p:spPr>
            <a:xfrm rot="10800000">
              <a:off x="5222185" y="2754160"/>
              <a:ext cx="0" cy="271606"/>
            </a:xfrm>
            <a:prstGeom prst="straightConnector1">
              <a:avLst/>
            </a:prstGeom>
            <a:noFill/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73" name="Google Shape;278;p13">
              <a:extLst>
                <a:ext uri="{FF2B5EF4-FFF2-40B4-BE49-F238E27FC236}">
                  <a16:creationId xmlns:a16="http://schemas.microsoft.com/office/drawing/2014/main" id="{3E794BBE-7B2B-4BAC-B58B-E45DC2C331BB}"/>
                </a:ext>
              </a:extLst>
            </p:cNvPr>
            <p:cNvSpPr/>
            <p:nvPr/>
          </p:nvSpPr>
          <p:spPr>
            <a:xfrm rot="10800000">
              <a:off x="4646114" y="2049812"/>
              <a:ext cx="1152144" cy="7043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Deckers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275;p13">
            <a:extLst>
              <a:ext uri="{FF2B5EF4-FFF2-40B4-BE49-F238E27FC236}">
                <a16:creationId xmlns:a16="http://schemas.microsoft.com/office/drawing/2014/main" id="{AAF997E9-82C9-441E-9449-727C4B612440}"/>
              </a:ext>
            </a:extLst>
          </p:cNvPr>
          <p:cNvSpPr/>
          <p:nvPr/>
        </p:nvSpPr>
        <p:spPr>
          <a:xfrm>
            <a:off x="1307846" y="1102712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275;p13">
            <a:extLst>
              <a:ext uri="{FF2B5EF4-FFF2-40B4-BE49-F238E27FC236}">
                <a16:creationId xmlns:a16="http://schemas.microsoft.com/office/drawing/2014/main" id="{A4DF4FE0-8E69-4726-8315-BC965DB1DBC6}"/>
              </a:ext>
            </a:extLst>
          </p:cNvPr>
          <p:cNvSpPr/>
          <p:nvPr/>
        </p:nvSpPr>
        <p:spPr>
          <a:xfrm>
            <a:off x="379664" y="6007795"/>
            <a:ext cx="110797" cy="101007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274;p13">
            <a:extLst>
              <a:ext uri="{FF2B5EF4-FFF2-40B4-BE49-F238E27FC236}">
                <a16:creationId xmlns:a16="http://schemas.microsoft.com/office/drawing/2014/main" id="{9CAA1866-B0FF-4718-B9B0-F59E65060A53}"/>
              </a:ext>
            </a:extLst>
          </p:cNvPr>
          <p:cNvSpPr/>
          <p:nvPr/>
        </p:nvSpPr>
        <p:spPr>
          <a:xfrm>
            <a:off x="158144" y="6007794"/>
            <a:ext cx="110797" cy="101007"/>
          </a:xfrm>
          <a:prstGeom prst="flowChartSummingJunction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303;p13">
            <a:extLst>
              <a:ext uri="{FF2B5EF4-FFF2-40B4-BE49-F238E27FC236}">
                <a16:creationId xmlns:a16="http://schemas.microsoft.com/office/drawing/2014/main" id="{32403918-FB36-4299-ABAF-C89B86750B40}"/>
              </a:ext>
            </a:extLst>
          </p:cNvPr>
          <p:cNvSpPr/>
          <p:nvPr/>
        </p:nvSpPr>
        <p:spPr>
          <a:xfrm>
            <a:off x="381877" y="6204844"/>
            <a:ext cx="110797" cy="101007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304;p13">
            <a:extLst>
              <a:ext uri="{FF2B5EF4-FFF2-40B4-BE49-F238E27FC236}">
                <a16:creationId xmlns:a16="http://schemas.microsoft.com/office/drawing/2014/main" id="{30069038-5575-49D7-9089-182CC8D255F3}"/>
              </a:ext>
            </a:extLst>
          </p:cNvPr>
          <p:cNvSpPr/>
          <p:nvPr/>
        </p:nvSpPr>
        <p:spPr>
          <a:xfrm>
            <a:off x="162466" y="6204843"/>
            <a:ext cx="110797" cy="101007"/>
          </a:xfrm>
          <a:prstGeom prst="flowChartSummingJunction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" name="Google Shape;270;p13">
            <a:extLst>
              <a:ext uri="{FF2B5EF4-FFF2-40B4-BE49-F238E27FC236}">
                <a16:creationId xmlns:a16="http://schemas.microsoft.com/office/drawing/2014/main" id="{5133E54D-AAEB-4A4E-9D43-B6209BA40EA1}"/>
              </a:ext>
            </a:extLst>
          </p:cNvPr>
          <p:cNvGrpSpPr/>
          <p:nvPr/>
        </p:nvGrpSpPr>
        <p:grpSpPr>
          <a:xfrm>
            <a:off x="6740266" y="1760378"/>
            <a:ext cx="661237" cy="567452"/>
            <a:chOff x="3915517" y="6170561"/>
            <a:chExt cx="1073139" cy="888868"/>
          </a:xfrm>
        </p:grpSpPr>
        <p:sp>
          <p:nvSpPr>
            <p:cNvPr id="111" name="Google Shape;269;p13">
              <a:extLst>
                <a:ext uri="{FF2B5EF4-FFF2-40B4-BE49-F238E27FC236}">
                  <a16:creationId xmlns:a16="http://schemas.microsoft.com/office/drawing/2014/main" id="{E0B89FB4-9E82-4121-A03E-551F48B3607F}"/>
                </a:ext>
              </a:extLst>
            </p:cNvPr>
            <p:cNvSpPr/>
            <p:nvPr/>
          </p:nvSpPr>
          <p:spPr>
            <a:xfrm>
              <a:off x="3915517" y="6170561"/>
              <a:ext cx="1073139" cy="888868"/>
            </a:xfrm>
            <a:prstGeom prst="cloud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71;p13">
              <a:extLst>
                <a:ext uri="{FF2B5EF4-FFF2-40B4-BE49-F238E27FC236}">
                  <a16:creationId xmlns:a16="http://schemas.microsoft.com/office/drawing/2014/main" id="{C2B5F9B1-F5E7-476A-9FB1-C88A1691575C}"/>
                </a:ext>
              </a:extLst>
            </p:cNvPr>
            <p:cNvSpPr txBox="1"/>
            <p:nvPr/>
          </p:nvSpPr>
          <p:spPr>
            <a:xfrm>
              <a:off x="3927552" y="6358628"/>
              <a:ext cx="1023541" cy="490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Tier 2 &amp; 3 facilities</a:t>
              </a:r>
              <a:endParaRPr sz="1050" dirty="0"/>
            </a:p>
          </p:txBody>
        </p:sp>
      </p:grpSp>
      <p:sp>
        <p:nvSpPr>
          <p:cNvPr id="121" name="Google Shape;303;p13">
            <a:extLst>
              <a:ext uri="{FF2B5EF4-FFF2-40B4-BE49-F238E27FC236}">
                <a16:creationId xmlns:a16="http://schemas.microsoft.com/office/drawing/2014/main" id="{BECCC3D3-42A5-435E-9161-4F23368A3C35}"/>
              </a:ext>
            </a:extLst>
          </p:cNvPr>
          <p:cNvSpPr/>
          <p:nvPr/>
        </p:nvSpPr>
        <p:spPr>
          <a:xfrm>
            <a:off x="4813706" y="1573715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303;p13">
            <a:extLst>
              <a:ext uri="{FF2B5EF4-FFF2-40B4-BE49-F238E27FC236}">
                <a16:creationId xmlns:a16="http://schemas.microsoft.com/office/drawing/2014/main" id="{0723671F-7674-4341-9236-F91CCBFD285F}"/>
              </a:ext>
            </a:extLst>
          </p:cNvPr>
          <p:cNvSpPr/>
          <p:nvPr/>
        </p:nvSpPr>
        <p:spPr>
          <a:xfrm>
            <a:off x="3824452" y="4085015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303;p13">
            <a:extLst>
              <a:ext uri="{FF2B5EF4-FFF2-40B4-BE49-F238E27FC236}">
                <a16:creationId xmlns:a16="http://schemas.microsoft.com/office/drawing/2014/main" id="{3BA2E7C9-79F4-4C15-A0D9-E5A276B74C38}"/>
              </a:ext>
            </a:extLst>
          </p:cNvPr>
          <p:cNvSpPr/>
          <p:nvPr/>
        </p:nvSpPr>
        <p:spPr>
          <a:xfrm>
            <a:off x="6604096" y="3161492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303;p13">
            <a:extLst>
              <a:ext uri="{FF2B5EF4-FFF2-40B4-BE49-F238E27FC236}">
                <a16:creationId xmlns:a16="http://schemas.microsoft.com/office/drawing/2014/main" id="{46473869-8FE2-480F-9E56-2CC7F81A4F79}"/>
              </a:ext>
            </a:extLst>
          </p:cNvPr>
          <p:cNvSpPr/>
          <p:nvPr/>
        </p:nvSpPr>
        <p:spPr>
          <a:xfrm>
            <a:off x="7371054" y="4489512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303;p13">
            <a:extLst>
              <a:ext uri="{FF2B5EF4-FFF2-40B4-BE49-F238E27FC236}">
                <a16:creationId xmlns:a16="http://schemas.microsoft.com/office/drawing/2014/main" id="{F4EADD57-954B-43A8-AA2A-47B2240C3FCB}"/>
              </a:ext>
            </a:extLst>
          </p:cNvPr>
          <p:cNvSpPr/>
          <p:nvPr/>
        </p:nvSpPr>
        <p:spPr>
          <a:xfrm>
            <a:off x="7595386" y="5012113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303;p13">
            <a:extLst>
              <a:ext uri="{FF2B5EF4-FFF2-40B4-BE49-F238E27FC236}">
                <a16:creationId xmlns:a16="http://schemas.microsoft.com/office/drawing/2014/main" id="{CA811610-28C3-4D70-B7EC-FBCAF2C84219}"/>
              </a:ext>
            </a:extLst>
          </p:cNvPr>
          <p:cNvSpPr/>
          <p:nvPr/>
        </p:nvSpPr>
        <p:spPr>
          <a:xfrm>
            <a:off x="3610766" y="5722928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275;p13">
            <a:extLst>
              <a:ext uri="{FF2B5EF4-FFF2-40B4-BE49-F238E27FC236}">
                <a16:creationId xmlns:a16="http://schemas.microsoft.com/office/drawing/2014/main" id="{62B77D72-54E3-4FA1-98D8-FA340A7D16C1}"/>
              </a:ext>
            </a:extLst>
          </p:cNvPr>
          <p:cNvSpPr/>
          <p:nvPr/>
        </p:nvSpPr>
        <p:spPr>
          <a:xfrm>
            <a:off x="4325076" y="1499320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275;p13">
            <a:extLst>
              <a:ext uri="{FF2B5EF4-FFF2-40B4-BE49-F238E27FC236}">
                <a16:creationId xmlns:a16="http://schemas.microsoft.com/office/drawing/2014/main" id="{2AF66247-8720-4F8E-BD4F-4055BB361ACE}"/>
              </a:ext>
            </a:extLst>
          </p:cNvPr>
          <p:cNvSpPr/>
          <p:nvPr/>
        </p:nvSpPr>
        <p:spPr>
          <a:xfrm>
            <a:off x="6804935" y="1501358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275;p13">
            <a:extLst>
              <a:ext uri="{FF2B5EF4-FFF2-40B4-BE49-F238E27FC236}">
                <a16:creationId xmlns:a16="http://schemas.microsoft.com/office/drawing/2014/main" id="{A6044913-659E-46B1-B42C-9CF3BEB679CD}"/>
              </a:ext>
            </a:extLst>
          </p:cNvPr>
          <p:cNvSpPr/>
          <p:nvPr/>
        </p:nvSpPr>
        <p:spPr>
          <a:xfrm>
            <a:off x="4565234" y="3017371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CE10F86-5112-40EF-BAA5-AC45290C7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43" y="3111002"/>
            <a:ext cx="266385" cy="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6" name="Google Shape;270;p13">
            <a:extLst>
              <a:ext uri="{FF2B5EF4-FFF2-40B4-BE49-F238E27FC236}">
                <a16:creationId xmlns:a16="http://schemas.microsoft.com/office/drawing/2014/main" id="{FD936AE8-6A7F-5045-82AB-73AF897921FD}"/>
              </a:ext>
            </a:extLst>
          </p:cNvPr>
          <p:cNvGrpSpPr/>
          <p:nvPr/>
        </p:nvGrpSpPr>
        <p:grpSpPr>
          <a:xfrm>
            <a:off x="4865118" y="2386397"/>
            <a:ext cx="688827" cy="591129"/>
            <a:chOff x="3915517" y="6170561"/>
            <a:chExt cx="1073139" cy="888868"/>
          </a:xfrm>
        </p:grpSpPr>
        <p:sp>
          <p:nvSpPr>
            <p:cNvPr id="147" name="Google Shape;269;p13">
              <a:extLst>
                <a:ext uri="{FF2B5EF4-FFF2-40B4-BE49-F238E27FC236}">
                  <a16:creationId xmlns:a16="http://schemas.microsoft.com/office/drawing/2014/main" id="{604F2079-75E4-2246-9997-067C995E0256}"/>
                </a:ext>
              </a:extLst>
            </p:cNvPr>
            <p:cNvSpPr/>
            <p:nvPr/>
          </p:nvSpPr>
          <p:spPr>
            <a:xfrm>
              <a:off x="3915517" y="6170561"/>
              <a:ext cx="1073139" cy="888868"/>
            </a:xfrm>
            <a:prstGeom prst="cloud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271;p13">
              <a:extLst>
                <a:ext uri="{FF2B5EF4-FFF2-40B4-BE49-F238E27FC236}">
                  <a16:creationId xmlns:a16="http://schemas.microsoft.com/office/drawing/2014/main" id="{0DD9DC29-9ADA-1D4A-ACA0-5869C707BE58}"/>
                </a:ext>
              </a:extLst>
            </p:cNvPr>
            <p:cNvSpPr txBox="1"/>
            <p:nvPr/>
          </p:nvSpPr>
          <p:spPr>
            <a:xfrm>
              <a:off x="3927552" y="6358628"/>
              <a:ext cx="1023541" cy="465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Tier 2 &amp; 3 facilities</a:t>
              </a:r>
              <a:endParaRPr sz="1050" dirty="0"/>
            </a:p>
          </p:txBody>
        </p:sp>
      </p:grpSp>
      <p:sp>
        <p:nvSpPr>
          <p:cNvPr id="149" name="Google Shape;303;p13">
            <a:extLst>
              <a:ext uri="{FF2B5EF4-FFF2-40B4-BE49-F238E27FC236}">
                <a16:creationId xmlns:a16="http://schemas.microsoft.com/office/drawing/2014/main" id="{FAFC1F7F-0AA0-C249-9EC3-0210D90FF593}"/>
              </a:ext>
            </a:extLst>
          </p:cNvPr>
          <p:cNvSpPr/>
          <p:nvPr/>
        </p:nvSpPr>
        <p:spPr>
          <a:xfrm>
            <a:off x="7346684" y="1945990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303;p13">
            <a:extLst>
              <a:ext uri="{FF2B5EF4-FFF2-40B4-BE49-F238E27FC236}">
                <a16:creationId xmlns:a16="http://schemas.microsoft.com/office/drawing/2014/main" id="{0688AAAE-F469-1844-92F7-6FD95A12E9C3}"/>
              </a:ext>
            </a:extLst>
          </p:cNvPr>
          <p:cNvSpPr/>
          <p:nvPr/>
        </p:nvSpPr>
        <p:spPr>
          <a:xfrm>
            <a:off x="5153191" y="2932919"/>
            <a:ext cx="171299" cy="159908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Picture 2">
            <a:extLst>
              <a:ext uri="{FF2B5EF4-FFF2-40B4-BE49-F238E27FC236}">
                <a16:creationId xmlns:a16="http://schemas.microsoft.com/office/drawing/2014/main" id="{BAA6D475-6371-8A49-9FC0-B7D1F6154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73" y="3652153"/>
            <a:ext cx="338248" cy="3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Google Shape;301;p13">
            <a:extLst>
              <a:ext uri="{FF2B5EF4-FFF2-40B4-BE49-F238E27FC236}">
                <a16:creationId xmlns:a16="http://schemas.microsoft.com/office/drawing/2014/main" id="{966F1888-022E-D345-A922-0A7778F3844E}"/>
              </a:ext>
            </a:extLst>
          </p:cNvPr>
          <p:cNvSpPr txBox="1"/>
          <p:nvPr/>
        </p:nvSpPr>
        <p:spPr>
          <a:xfrm>
            <a:off x="3694570" y="2625486"/>
            <a:ext cx="130970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900" dirty="0"/>
              <a:t>Goleta Energy Storage Project  (240 MWh)</a:t>
            </a:r>
            <a:endParaRPr sz="1050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305F5634-EF0E-6341-BA26-551A885448A3}"/>
              </a:ext>
            </a:extLst>
          </p:cNvPr>
          <p:cNvSpPr txBox="1"/>
          <p:nvPr/>
        </p:nvSpPr>
        <p:spPr>
          <a:xfrm>
            <a:off x="-82356" y="1546672"/>
            <a:ext cx="1390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Goleta Substation has eight feeders, seven  66 kV &amp; one 16 kV, that serve the entire GLP</a:t>
            </a:r>
            <a:endParaRPr lang="en-US" sz="105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275;p13">
            <a:extLst>
              <a:ext uri="{FF2B5EF4-FFF2-40B4-BE49-F238E27FC236}">
                <a16:creationId xmlns:a16="http://schemas.microsoft.com/office/drawing/2014/main" id="{AFD43042-85A7-D34F-8A05-9533256BC479}"/>
              </a:ext>
            </a:extLst>
          </p:cNvPr>
          <p:cNvSpPr/>
          <p:nvPr/>
        </p:nvSpPr>
        <p:spPr>
          <a:xfrm>
            <a:off x="1634752" y="1502344"/>
            <a:ext cx="165539" cy="150912"/>
          </a:xfrm>
          <a:prstGeom prst="flowChartOr">
            <a:avLst/>
          </a:prstGeom>
          <a:solidFill>
            <a:srgbClr val="D9959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270;p13">
            <a:extLst>
              <a:ext uri="{FF2B5EF4-FFF2-40B4-BE49-F238E27FC236}">
                <a16:creationId xmlns:a16="http://schemas.microsoft.com/office/drawing/2014/main" id="{687A49ED-E14C-074D-90B2-E7F527300E5B}"/>
              </a:ext>
            </a:extLst>
          </p:cNvPr>
          <p:cNvGrpSpPr/>
          <p:nvPr/>
        </p:nvGrpSpPr>
        <p:grpSpPr>
          <a:xfrm>
            <a:off x="3983836" y="3277883"/>
            <a:ext cx="667258" cy="572619"/>
            <a:chOff x="3915517" y="6170561"/>
            <a:chExt cx="1073139" cy="888868"/>
          </a:xfrm>
        </p:grpSpPr>
        <p:sp>
          <p:nvSpPr>
            <p:cNvPr id="162" name="Google Shape;269;p13">
              <a:extLst>
                <a:ext uri="{FF2B5EF4-FFF2-40B4-BE49-F238E27FC236}">
                  <a16:creationId xmlns:a16="http://schemas.microsoft.com/office/drawing/2014/main" id="{139B0449-3932-BE48-B23E-77F92E12A602}"/>
                </a:ext>
              </a:extLst>
            </p:cNvPr>
            <p:cNvSpPr/>
            <p:nvPr/>
          </p:nvSpPr>
          <p:spPr>
            <a:xfrm>
              <a:off x="3915517" y="6170561"/>
              <a:ext cx="1073139" cy="888868"/>
            </a:xfrm>
            <a:prstGeom prst="cloud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271;p13">
              <a:extLst>
                <a:ext uri="{FF2B5EF4-FFF2-40B4-BE49-F238E27FC236}">
                  <a16:creationId xmlns:a16="http://schemas.microsoft.com/office/drawing/2014/main" id="{87C03970-7797-824D-BE11-5362694EA2C0}"/>
                </a:ext>
              </a:extLst>
            </p:cNvPr>
            <p:cNvSpPr txBox="1"/>
            <p:nvPr/>
          </p:nvSpPr>
          <p:spPr>
            <a:xfrm>
              <a:off x="3927552" y="6358628"/>
              <a:ext cx="1023541" cy="4496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Tier 2 &amp; 3 facilities</a:t>
              </a:r>
              <a:endParaRPr sz="1050" dirty="0"/>
            </a:p>
          </p:txBody>
        </p:sp>
      </p:grpSp>
      <p:sp>
        <p:nvSpPr>
          <p:cNvPr id="164" name="Google Shape;303;p13">
            <a:extLst>
              <a:ext uri="{FF2B5EF4-FFF2-40B4-BE49-F238E27FC236}">
                <a16:creationId xmlns:a16="http://schemas.microsoft.com/office/drawing/2014/main" id="{8D8BDE24-FA63-AD45-9D1F-C4FAC9045237}"/>
              </a:ext>
            </a:extLst>
          </p:cNvPr>
          <p:cNvSpPr/>
          <p:nvPr/>
        </p:nvSpPr>
        <p:spPr>
          <a:xfrm>
            <a:off x="3810040" y="3486121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" name="Google Shape;264;p13">
            <a:extLst>
              <a:ext uri="{FF2B5EF4-FFF2-40B4-BE49-F238E27FC236}">
                <a16:creationId xmlns:a16="http://schemas.microsoft.com/office/drawing/2014/main" id="{16CE66D1-9C26-4B2A-9064-F5E295D165A3}"/>
              </a:ext>
            </a:extLst>
          </p:cNvPr>
          <p:cNvCxnSpPr>
            <a:cxnSpLocks/>
          </p:cNvCxnSpPr>
          <p:nvPr/>
        </p:nvCxnSpPr>
        <p:spPr>
          <a:xfrm>
            <a:off x="3345663" y="2526206"/>
            <a:ext cx="823031" cy="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301;p13">
            <a:extLst>
              <a:ext uri="{FF2B5EF4-FFF2-40B4-BE49-F238E27FC236}">
                <a16:creationId xmlns:a16="http://schemas.microsoft.com/office/drawing/2014/main" id="{8DCBCFBB-EFC3-4D4A-A6CC-0FC6D8CFFD73}"/>
              </a:ext>
            </a:extLst>
          </p:cNvPr>
          <p:cNvSpPr txBox="1"/>
          <p:nvPr/>
        </p:nvSpPr>
        <p:spPr>
          <a:xfrm>
            <a:off x="941898" y="3394248"/>
            <a:ext cx="128608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900" dirty="0"/>
              <a:t>GenOn Battery Energy Storage (120 MWh)</a:t>
            </a:r>
            <a:endParaRPr sz="1050" dirty="0"/>
          </a:p>
        </p:txBody>
      </p:sp>
      <p:sp>
        <p:nvSpPr>
          <p:cNvPr id="104" name="Google Shape;301;p13">
            <a:extLst>
              <a:ext uri="{FF2B5EF4-FFF2-40B4-BE49-F238E27FC236}">
                <a16:creationId xmlns:a16="http://schemas.microsoft.com/office/drawing/2014/main" id="{D5C511CB-402E-13C4-106E-C9E39C64CF75}"/>
              </a:ext>
            </a:extLst>
          </p:cNvPr>
          <p:cNvSpPr txBox="1"/>
          <p:nvPr/>
        </p:nvSpPr>
        <p:spPr>
          <a:xfrm>
            <a:off x="183789" y="3407034"/>
            <a:ext cx="78162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900" dirty="0"/>
              <a:t>Ellwood Gas Peaker Plant</a:t>
            </a:r>
            <a:endParaRPr sz="1050" dirty="0"/>
          </a:p>
        </p:txBody>
      </p:sp>
      <p:cxnSp>
        <p:nvCxnSpPr>
          <p:cNvPr id="105" name="Google Shape;264;p13">
            <a:extLst>
              <a:ext uri="{FF2B5EF4-FFF2-40B4-BE49-F238E27FC236}">
                <a16:creationId xmlns:a16="http://schemas.microsoft.com/office/drawing/2014/main" id="{394E7850-ABEE-52BC-03B0-A871A6944F29}"/>
              </a:ext>
            </a:extLst>
          </p:cNvPr>
          <p:cNvCxnSpPr>
            <a:cxnSpLocks/>
          </p:cNvCxnSpPr>
          <p:nvPr/>
        </p:nvCxnSpPr>
        <p:spPr>
          <a:xfrm flipH="1">
            <a:off x="203278" y="4984714"/>
            <a:ext cx="270688" cy="403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9" name="Picture 118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0B6544E9-D552-670B-51AC-8AA8ED7CDF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128" y="5721808"/>
            <a:ext cx="215908" cy="215908"/>
          </a:xfrm>
          <a:prstGeom prst="rect">
            <a:avLst/>
          </a:prstGeom>
        </p:spPr>
      </p:pic>
      <p:cxnSp>
        <p:nvCxnSpPr>
          <p:cNvPr id="120" name="Google Shape;264;p13">
            <a:extLst>
              <a:ext uri="{FF2B5EF4-FFF2-40B4-BE49-F238E27FC236}">
                <a16:creationId xmlns:a16="http://schemas.microsoft.com/office/drawing/2014/main" id="{5605E049-C1A1-7541-6851-CC9B60ACCBEE}"/>
              </a:ext>
            </a:extLst>
          </p:cNvPr>
          <p:cNvCxnSpPr>
            <a:cxnSpLocks/>
          </p:cNvCxnSpPr>
          <p:nvPr/>
        </p:nvCxnSpPr>
        <p:spPr>
          <a:xfrm flipV="1">
            <a:off x="3345663" y="2512586"/>
            <a:ext cx="0" cy="431459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264;p13">
            <a:extLst>
              <a:ext uri="{FF2B5EF4-FFF2-40B4-BE49-F238E27FC236}">
                <a16:creationId xmlns:a16="http://schemas.microsoft.com/office/drawing/2014/main" id="{55755358-6884-C97F-8FB5-80848E24C90B}"/>
              </a:ext>
            </a:extLst>
          </p:cNvPr>
          <p:cNvCxnSpPr>
            <a:cxnSpLocks/>
          </p:cNvCxnSpPr>
          <p:nvPr/>
        </p:nvCxnSpPr>
        <p:spPr>
          <a:xfrm flipV="1">
            <a:off x="525069" y="2998544"/>
            <a:ext cx="0" cy="143979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" name="Google Shape;278;p13">
            <a:extLst>
              <a:ext uri="{FF2B5EF4-FFF2-40B4-BE49-F238E27FC236}">
                <a16:creationId xmlns:a16="http://schemas.microsoft.com/office/drawing/2014/main" id="{DAFDED5C-65EE-48DC-C9A8-AB89D29115D7}"/>
              </a:ext>
            </a:extLst>
          </p:cNvPr>
          <p:cNvSpPr/>
          <p:nvPr/>
        </p:nvSpPr>
        <p:spPr>
          <a:xfrm>
            <a:off x="6418440" y="2419524"/>
            <a:ext cx="654990" cy="470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Karl Storz + Solar Microgrid</a:t>
            </a:r>
            <a:endParaRPr lang="en-US"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Picture 2">
            <a:extLst>
              <a:ext uri="{FF2B5EF4-FFF2-40B4-BE49-F238E27FC236}">
                <a16:creationId xmlns:a16="http://schemas.microsoft.com/office/drawing/2014/main" id="{2E362016-9D7C-CF93-8665-696776983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244" y="2737935"/>
            <a:ext cx="266385" cy="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Google Shape;303;p13">
            <a:extLst>
              <a:ext uri="{FF2B5EF4-FFF2-40B4-BE49-F238E27FC236}">
                <a16:creationId xmlns:a16="http://schemas.microsoft.com/office/drawing/2014/main" id="{47AD40F2-2E23-4F85-8875-9F0466BD2EB5}"/>
              </a:ext>
            </a:extLst>
          </p:cNvPr>
          <p:cNvSpPr/>
          <p:nvPr/>
        </p:nvSpPr>
        <p:spPr>
          <a:xfrm>
            <a:off x="6651782" y="2897073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303;p13">
            <a:extLst>
              <a:ext uri="{FF2B5EF4-FFF2-40B4-BE49-F238E27FC236}">
                <a16:creationId xmlns:a16="http://schemas.microsoft.com/office/drawing/2014/main" id="{65D0AB3A-F065-A070-6A6B-4FFCB089B60C}"/>
              </a:ext>
            </a:extLst>
          </p:cNvPr>
          <p:cNvSpPr/>
          <p:nvPr/>
        </p:nvSpPr>
        <p:spPr>
          <a:xfrm>
            <a:off x="5396010" y="3093431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277;p13">
            <a:extLst>
              <a:ext uri="{FF2B5EF4-FFF2-40B4-BE49-F238E27FC236}">
                <a16:creationId xmlns:a16="http://schemas.microsoft.com/office/drawing/2014/main" id="{61393702-304E-777C-886C-6FDA18B5EEA8}"/>
              </a:ext>
            </a:extLst>
          </p:cNvPr>
          <p:cNvCxnSpPr>
            <a:cxnSpLocks/>
          </p:cNvCxnSpPr>
          <p:nvPr/>
        </p:nvCxnSpPr>
        <p:spPr>
          <a:xfrm>
            <a:off x="5996035" y="1572732"/>
            <a:ext cx="0" cy="18125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76" name="Google Shape;278;p13">
            <a:extLst>
              <a:ext uri="{FF2B5EF4-FFF2-40B4-BE49-F238E27FC236}">
                <a16:creationId xmlns:a16="http://schemas.microsoft.com/office/drawing/2014/main" id="{7990BE2D-064D-37FF-5F15-63F0DCF6561B}"/>
              </a:ext>
            </a:extLst>
          </p:cNvPr>
          <p:cNvSpPr/>
          <p:nvPr/>
        </p:nvSpPr>
        <p:spPr>
          <a:xfrm>
            <a:off x="2726353" y="4515500"/>
            <a:ext cx="654990" cy="470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Costco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Solar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Picture 2">
            <a:extLst>
              <a:ext uri="{FF2B5EF4-FFF2-40B4-BE49-F238E27FC236}">
                <a16:creationId xmlns:a16="http://schemas.microsoft.com/office/drawing/2014/main" id="{2CECE24A-03A1-226F-F8C7-6071B7546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83" y="4335251"/>
            <a:ext cx="266385" cy="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C0BA0CB6-9128-91A8-65B1-21E539BE6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411" y="3017426"/>
            <a:ext cx="449645" cy="449645"/>
          </a:xfrm>
          <a:prstGeom prst="rect">
            <a:avLst/>
          </a:prstGeom>
        </p:spPr>
      </p:pic>
      <p:grpSp>
        <p:nvGrpSpPr>
          <p:cNvPr id="197" name="Google Shape;276;p13">
            <a:extLst>
              <a:ext uri="{FF2B5EF4-FFF2-40B4-BE49-F238E27FC236}">
                <a16:creationId xmlns:a16="http://schemas.microsoft.com/office/drawing/2014/main" id="{6BDDC4B6-8A43-3ECA-9C02-F83C67133B9F}"/>
              </a:ext>
            </a:extLst>
          </p:cNvPr>
          <p:cNvGrpSpPr/>
          <p:nvPr/>
        </p:nvGrpSpPr>
        <p:grpSpPr>
          <a:xfrm rot="10800000">
            <a:off x="1376003" y="2072646"/>
            <a:ext cx="893737" cy="666240"/>
            <a:chOff x="4529532" y="1956319"/>
            <a:chExt cx="1385308" cy="891332"/>
          </a:xfrm>
        </p:grpSpPr>
        <p:sp>
          <p:nvSpPr>
            <p:cNvPr id="198" name="Google Shape;278;p13">
              <a:extLst>
                <a:ext uri="{FF2B5EF4-FFF2-40B4-BE49-F238E27FC236}">
                  <a16:creationId xmlns:a16="http://schemas.microsoft.com/office/drawing/2014/main" id="{40C411E4-FE49-135C-A732-C654907F8E96}"/>
                </a:ext>
              </a:extLst>
            </p:cNvPr>
            <p:cNvSpPr/>
            <p:nvPr/>
          </p:nvSpPr>
          <p:spPr>
            <a:xfrm rot="10800000">
              <a:off x="4616810" y="2048346"/>
              <a:ext cx="1207980" cy="704349"/>
            </a:xfrm>
            <a:prstGeom prst="rect">
              <a:avLst/>
            </a:prstGeom>
            <a:solidFill>
              <a:srgbClr val="C3D69B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Dos Pueblos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 Microgrid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279;p13">
              <a:extLst>
                <a:ext uri="{FF2B5EF4-FFF2-40B4-BE49-F238E27FC236}">
                  <a16:creationId xmlns:a16="http://schemas.microsoft.com/office/drawing/2014/main" id="{5DCDAD38-819D-7DDD-71CB-AE30C69E564F}"/>
                </a:ext>
              </a:extLst>
            </p:cNvPr>
            <p:cNvSpPr/>
            <p:nvPr/>
          </p:nvSpPr>
          <p:spPr>
            <a:xfrm>
              <a:off x="4529532" y="1956319"/>
              <a:ext cx="1385308" cy="891332"/>
            </a:xfrm>
            <a:prstGeom prst="rect">
              <a:avLst/>
            </a:prstGeom>
            <a:noFill/>
            <a:ln w="38100" cap="flat" cmpd="sng">
              <a:solidFill>
                <a:schemeClr val="accent3">
                  <a:lumMod val="50000"/>
                </a:schemeClr>
              </a:solidFill>
              <a:prstDash val="dot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0" name="Google Shape;293;p13">
            <a:extLst>
              <a:ext uri="{FF2B5EF4-FFF2-40B4-BE49-F238E27FC236}">
                <a16:creationId xmlns:a16="http://schemas.microsoft.com/office/drawing/2014/main" id="{4BF44A46-ABE5-C9FB-60FD-5ECC7F44703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8797" y="2527007"/>
            <a:ext cx="274320" cy="2743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64;p13">
            <a:extLst>
              <a:ext uri="{FF2B5EF4-FFF2-40B4-BE49-F238E27FC236}">
                <a16:creationId xmlns:a16="http://schemas.microsoft.com/office/drawing/2014/main" id="{83CF348E-94BF-3614-AA3C-1AC3AE625AA2}"/>
              </a:ext>
            </a:extLst>
          </p:cNvPr>
          <p:cNvCxnSpPr>
            <a:cxnSpLocks/>
          </p:cNvCxnSpPr>
          <p:nvPr/>
        </p:nvCxnSpPr>
        <p:spPr>
          <a:xfrm flipH="1">
            <a:off x="1178440" y="1356025"/>
            <a:ext cx="676534" cy="0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5" name="Google Shape;303;p13">
            <a:extLst>
              <a:ext uri="{FF2B5EF4-FFF2-40B4-BE49-F238E27FC236}">
                <a16:creationId xmlns:a16="http://schemas.microsoft.com/office/drawing/2014/main" id="{16C1D05A-9227-417E-1F51-D118558207EF}"/>
              </a:ext>
            </a:extLst>
          </p:cNvPr>
          <p:cNvSpPr/>
          <p:nvPr/>
        </p:nvSpPr>
        <p:spPr>
          <a:xfrm>
            <a:off x="1762724" y="2015626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7" name="Google Shape;264;p13">
            <a:extLst>
              <a:ext uri="{FF2B5EF4-FFF2-40B4-BE49-F238E27FC236}">
                <a16:creationId xmlns:a16="http://schemas.microsoft.com/office/drawing/2014/main" id="{06C0DE50-164F-8C35-D131-5EC707BC04DB}"/>
              </a:ext>
            </a:extLst>
          </p:cNvPr>
          <p:cNvCxnSpPr>
            <a:cxnSpLocks/>
          </p:cNvCxnSpPr>
          <p:nvPr/>
        </p:nvCxnSpPr>
        <p:spPr>
          <a:xfrm flipH="1">
            <a:off x="199247" y="5173269"/>
            <a:ext cx="270688" cy="4030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2" name="Google Shape;303;p13">
            <a:extLst>
              <a:ext uri="{FF2B5EF4-FFF2-40B4-BE49-F238E27FC236}">
                <a16:creationId xmlns:a16="http://schemas.microsoft.com/office/drawing/2014/main" id="{4FC7E7BA-F01A-4CEA-9549-642EBB483FF8}"/>
              </a:ext>
            </a:extLst>
          </p:cNvPr>
          <p:cNvSpPr/>
          <p:nvPr/>
        </p:nvSpPr>
        <p:spPr>
          <a:xfrm>
            <a:off x="5925077" y="1568476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76;p13">
            <a:extLst>
              <a:ext uri="{FF2B5EF4-FFF2-40B4-BE49-F238E27FC236}">
                <a16:creationId xmlns:a16="http://schemas.microsoft.com/office/drawing/2014/main" id="{5E0DE17A-1614-056B-F797-A3105FDBF6B6}"/>
              </a:ext>
            </a:extLst>
          </p:cNvPr>
          <p:cNvGrpSpPr/>
          <p:nvPr/>
        </p:nvGrpSpPr>
        <p:grpSpPr>
          <a:xfrm rot="10800000">
            <a:off x="8197884" y="1709180"/>
            <a:ext cx="893737" cy="666240"/>
            <a:chOff x="4529532" y="1956319"/>
            <a:chExt cx="1385308" cy="891332"/>
          </a:xfrm>
        </p:grpSpPr>
        <p:sp>
          <p:nvSpPr>
            <p:cNvPr id="218" name="Google Shape;278;p13">
              <a:extLst>
                <a:ext uri="{FF2B5EF4-FFF2-40B4-BE49-F238E27FC236}">
                  <a16:creationId xmlns:a16="http://schemas.microsoft.com/office/drawing/2014/main" id="{CEEAE6BB-C0FB-F6A4-5780-3046F23D75F4}"/>
                </a:ext>
              </a:extLst>
            </p:cNvPr>
            <p:cNvSpPr/>
            <p:nvPr/>
          </p:nvSpPr>
          <p:spPr>
            <a:xfrm rot="10800000">
              <a:off x="4616810" y="2048346"/>
              <a:ext cx="1207980" cy="704349"/>
            </a:xfrm>
            <a:prstGeom prst="rect">
              <a:avLst/>
            </a:prstGeom>
            <a:solidFill>
              <a:srgbClr val="C3D69B"/>
            </a:solidFill>
            <a:ln w="9525" cap="flat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San Marcos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 Microgrid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79;p13">
              <a:extLst>
                <a:ext uri="{FF2B5EF4-FFF2-40B4-BE49-F238E27FC236}">
                  <a16:creationId xmlns:a16="http://schemas.microsoft.com/office/drawing/2014/main" id="{3A529C2A-A0B0-2F3B-8A5F-8A3F2BFDF79F}"/>
                </a:ext>
              </a:extLst>
            </p:cNvPr>
            <p:cNvSpPr/>
            <p:nvPr/>
          </p:nvSpPr>
          <p:spPr>
            <a:xfrm>
              <a:off x="4529532" y="1956319"/>
              <a:ext cx="1385308" cy="891332"/>
            </a:xfrm>
            <a:prstGeom prst="rect">
              <a:avLst/>
            </a:prstGeom>
            <a:noFill/>
            <a:ln w="38100" cap="flat" cmpd="sng">
              <a:solidFill>
                <a:schemeClr val="accent3">
                  <a:lumMod val="50000"/>
                </a:schemeClr>
              </a:solidFill>
              <a:prstDash val="dot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20" name="Google Shape;264;p13">
            <a:extLst>
              <a:ext uri="{FF2B5EF4-FFF2-40B4-BE49-F238E27FC236}">
                <a16:creationId xmlns:a16="http://schemas.microsoft.com/office/drawing/2014/main" id="{3FA7DB83-347A-2E7E-F23E-AB21E904F0E5}"/>
              </a:ext>
            </a:extLst>
          </p:cNvPr>
          <p:cNvCxnSpPr>
            <a:cxnSpLocks/>
          </p:cNvCxnSpPr>
          <p:nvPr/>
        </p:nvCxnSpPr>
        <p:spPr>
          <a:xfrm flipH="1">
            <a:off x="203278" y="5390218"/>
            <a:ext cx="270688" cy="4030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1" name="Google Shape;264;p13">
            <a:extLst>
              <a:ext uri="{FF2B5EF4-FFF2-40B4-BE49-F238E27FC236}">
                <a16:creationId xmlns:a16="http://schemas.microsoft.com/office/drawing/2014/main" id="{DD4D72F2-F35E-6D92-87B4-9E80EC3301E4}"/>
              </a:ext>
            </a:extLst>
          </p:cNvPr>
          <p:cNvCxnSpPr>
            <a:cxnSpLocks/>
          </p:cNvCxnSpPr>
          <p:nvPr/>
        </p:nvCxnSpPr>
        <p:spPr>
          <a:xfrm flipH="1">
            <a:off x="7951841" y="2509282"/>
            <a:ext cx="1192159" cy="0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2" name="Google Shape;264;p13">
            <a:extLst>
              <a:ext uri="{FF2B5EF4-FFF2-40B4-BE49-F238E27FC236}">
                <a16:creationId xmlns:a16="http://schemas.microsoft.com/office/drawing/2014/main" id="{B39A0671-33CE-CDD8-862E-3D2A62B31DA5}"/>
              </a:ext>
            </a:extLst>
          </p:cNvPr>
          <p:cNvCxnSpPr>
            <a:cxnSpLocks/>
          </p:cNvCxnSpPr>
          <p:nvPr/>
        </p:nvCxnSpPr>
        <p:spPr>
          <a:xfrm flipV="1">
            <a:off x="7951841" y="1461040"/>
            <a:ext cx="0" cy="2282061"/>
          </a:xfrm>
          <a:prstGeom prst="straightConnector1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8" name="Google Shape;303;p13">
            <a:extLst>
              <a:ext uri="{FF2B5EF4-FFF2-40B4-BE49-F238E27FC236}">
                <a16:creationId xmlns:a16="http://schemas.microsoft.com/office/drawing/2014/main" id="{013B64FC-838C-F007-8117-BC311A49E488}"/>
              </a:ext>
            </a:extLst>
          </p:cNvPr>
          <p:cNvSpPr/>
          <p:nvPr/>
        </p:nvSpPr>
        <p:spPr>
          <a:xfrm>
            <a:off x="2624664" y="4679472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303;p13">
            <a:extLst>
              <a:ext uri="{FF2B5EF4-FFF2-40B4-BE49-F238E27FC236}">
                <a16:creationId xmlns:a16="http://schemas.microsoft.com/office/drawing/2014/main" id="{8102FD6C-612E-6EE0-ABF9-AD48CF7393D0}"/>
              </a:ext>
            </a:extLst>
          </p:cNvPr>
          <p:cNvSpPr/>
          <p:nvPr/>
        </p:nvSpPr>
        <p:spPr>
          <a:xfrm>
            <a:off x="8565060" y="2302087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78;p13">
            <a:extLst>
              <a:ext uri="{FF2B5EF4-FFF2-40B4-BE49-F238E27FC236}">
                <a16:creationId xmlns:a16="http://schemas.microsoft.com/office/drawing/2014/main" id="{498500C9-CC67-A4A2-FAFA-64CAF942DFE8}"/>
              </a:ext>
            </a:extLst>
          </p:cNvPr>
          <p:cNvSpPr/>
          <p:nvPr/>
        </p:nvSpPr>
        <p:spPr>
          <a:xfrm>
            <a:off x="8156464" y="3145603"/>
            <a:ext cx="687208" cy="486737"/>
          </a:xfrm>
          <a:prstGeom prst="rect">
            <a:avLst/>
          </a:prstGeom>
          <a:solidFill>
            <a:srgbClr val="FAC090"/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Goleta Cottage Hospital</a:t>
            </a:r>
            <a:endParaRPr sz="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303;p13">
            <a:extLst>
              <a:ext uri="{FF2B5EF4-FFF2-40B4-BE49-F238E27FC236}">
                <a16:creationId xmlns:a16="http://schemas.microsoft.com/office/drawing/2014/main" id="{152932A8-19A4-A0F7-3DE2-55173E5A8B47}"/>
              </a:ext>
            </a:extLst>
          </p:cNvPr>
          <p:cNvSpPr/>
          <p:nvPr/>
        </p:nvSpPr>
        <p:spPr>
          <a:xfrm>
            <a:off x="8015553" y="3335357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Picture 248">
            <a:extLst>
              <a:ext uri="{FF2B5EF4-FFF2-40B4-BE49-F238E27FC236}">
                <a16:creationId xmlns:a16="http://schemas.microsoft.com/office/drawing/2014/main" id="{6DE60694-AFD3-DB33-AAFD-932AD593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410" y="3058963"/>
            <a:ext cx="183920" cy="1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" name="Google Shape;293;p13">
            <a:extLst>
              <a:ext uri="{FF2B5EF4-FFF2-40B4-BE49-F238E27FC236}">
                <a16:creationId xmlns:a16="http://schemas.microsoft.com/office/drawing/2014/main" id="{63A80E6B-6A42-35D0-C518-27330643440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59098" y="1629886"/>
            <a:ext cx="274320" cy="2743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64;p13">
            <a:extLst>
              <a:ext uri="{FF2B5EF4-FFF2-40B4-BE49-F238E27FC236}">
                <a16:creationId xmlns:a16="http://schemas.microsoft.com/office/drawing/2014/main" id="{D7EED949-0686-05AF-A138-58BF01035E85}"/>
              </a:ext>
            </a:extLst>
          </p:cNvPr>
          <p:cNvCxnSpPr>
            <a:cxnSpLocks/>
          </p:cNvCxnSpPr>
          <p:nvPr/>
        </p:nvCxnSpPr>
        <p:spPr>
          <a:xfrm flipV="1">
            <a:off x="1301824" y="3031721"/>
            <a:ext cx="0" cy="143979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9" name="Picture 108">
            <a:extLst>
              <a:ext uri="{FF2B5EF4-FFF2-40B4-BE49-F238E27FC236}">
                <a16:creationId xmlns:a16="http://schemas.microsoft.com/office/drawing/2014/main" id="{FD8F4A64-171A-4E76-9F54-D1D75FCF1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31" y="3100920"/>
            <a:ext cx="346964" cy="346964"/>
          </a:xfrm>
          <a:prstGeom prst="rect">
            <a:avLst/>
          </a:prstGeom>
        </p:spPr>
      </p:pic>
      <p:cxnSp>
        <p:nvCxnSpPr>
          <p:cNvPr id="256" name="Google Shape;264;p13">
            <a:extLst>
              <a:ext uri="{FF2B5EF4-FFF2-40B4-BE49-F238E27FC236}">
                <a16:creationId xmlns:a16="http://schemas.microsoft.com/office/drawing/2014/main" id="{0A711A5A-0936-03F4-F541-4483618CBD8E}"/>
              </a:ext>
            </a:extLst>
          </p:cNvPr>
          <p:cNvCxnSpPr>
            <a:cxnSpLocks/>
          </p:cNvCxnSpPr>
          <p:nvPr/>
        </p:nvCxnSpPr>
        <p:spPr>
          <a:xfrm flipH="1">
            <a:off x="1845738" y="1730333"/>
            <a:ext cx="1026771" cy="0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8" name="Google Shape;264;p13">
            <a:extLst>
              <a:ext uri="{FF2B5EF4-FFF2-40B4-BE49-F238E27FC236}">
                <a16:creationId xmlns:a16="http://schemas.microsoft.com/office/drawing/2014/main" id="{9E12A716-76C1-E0C2-F509-B78F4404191A}"/>
              </a:ext>
            </a:extLst>
          </p:cNvPr>
          <p:cNvCxnSpPr>
            <a:cxnSpLocks/>
          </p:cNvCxnSpPr>
          <p:nvPr/>
        </p:nvCxnSpPr>
        <p:spPr>
          <a:xfrm>
            <a:off x="2875592" y="1709913"/>
            <a:ext cx="0" cy="1234132"/>
          </a:xfrm>
          <a:prstGeom prst="straightConnector1">
            <a:avLst/>
          </a:prstGeom>
          <a:noFill/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" name="Google Shape;276;p13">
            <a:extLst>
              <a:ext uri="{FF2B5EF4-FFF2-40B4-BE49-F238E27FC236}">
                <a16:creationId xmlns:a16="http://schemas.microsoft.com/office/drawing/2014/main" id="{681A1C89-8EA0-B771-AAFC-B9D88BC298C5}"/>
              </a:ext>
            </a:extLst>
          </p:cNvPr>
          <p:cNvGrpSpPr/>
          <p:nvPr/>
        </p:nvGrpSpPr>
        <p:grpSpPr>
          <a:xfrm rot="10800000">
            <a:off x="5577156" y="2426917"/>
            <a:ext cx="654990" cy="608755"/>
            <a:chOff x="4696379" y="1913309"/>
            <a:chExt cx="1152144" cy="912217"/>
          </a:xfrm>
        </p:grpSpPr>
        <p:cxnSp>
          <p:nvCxnSpPr>
            <p:cNvPr id="6" name="Google Shape;277;p13">
              <a:extLst>
                <a:ext uri="{FF2B5EF4-FFF2-40B4-BE49-F238E27FC236}">
                  <a16:creationId xmlns:a16="http://schemas.microsoft.com/office/drawing/2014/main" id="{9A18B598-A5E6-A0BA-5CC2-CB26A56E085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60150" y="1913309"/>
              <a:ext cx="0" cy="271605"/>
            </a:xfrm>
            <a:prstGeom prst="straightConnector1">
              <a:avLst/>
            </a:prstGeom>
            <a:noFill/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8" name="Google Shape;278;p13">
              <a:extLst>
                <a:ext uri="{FF2B5EF4-FFF2-40B4-BE49-F238E27FC236}">
                  <a16:creationId xmlns:a16="http://schemas.microsoft.com/office/drawing/2014/main" id="{C9A11090-87C9-6492-AAC5-DEC756FF8587}"/>
                </a:ext>
              </a:extLst>
            </p:cNvPr>
            <p:cNvSpPr/>
            <p:nvPr/>
          </p:nvSpPr>
          <p:spPr>
            <a:xfrm rot="10800000">
              <a:off x="4696379" y="2121177"/>
              <a:ext cx="1152144" cy="7043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City of Goleta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Solar</a:t>
              </a:r>
              <a:endParaRPr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DA50A404-D9DB-182D-5DDB-E3561C3D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1" y="2690601"/>
            <a:ext cx="266385" cy="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03;p13">
            <a:extLst>
              <a:ext uri="{FF2B5EF4-FFF2-40B4-BE49-F238E27FC236}">
                <a16:creationId xmlns:a16="http://schemas.microsoft.com/office/drawing/2014/main" id="{2F6AAA7E-65C6-3CAB-D96C-CFB4D7A78D01}"/>
              </a:ext>
            </a:extLst>
          </p:cNvPr>
          <p:cNvSpPr/>
          <p:nvPr/>
        </p:nvSpPr>
        <p:spPr>
          <a:xfrm>
            <a:off x="5842027" y="2901808"/>
            <a:ext cx="159384" cy="145301"/>
          </a:xfrm>
          <a:prstGeom prst="flowChartOr">
            <a:avLst/>
          </a:prstGeom>
          <a:solidFill>
            <a:srgbClr val="DAE5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975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A2840-1F0F-4748-A700-169A5310E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SBUSD Solar Microgrids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6D5E8-EE44-4FCB-9D26-DFE76CC0C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18" y="881704"/>
            <a:ext cx="7743045" cy="4978559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Santa Barbara Unified School District (SBUSD)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Solar Microgrids case study</a:t>
            </a:r>
          </a:p>
        </p:txBody>
      </p:sp>
    </p:spTree>
    <p:extLst>
      <p:ext uri="{BB962C8B-B14F-4D97-AF65-F5344CB8AC3E}">
        <p14:creationId xmlns:p14="http://schemas.microsoft.com/office/powerpoint/2010/main" val="908708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Santa Barbara Unified School District (SBUSD)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3204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547" y="4118350"/>
            <a:ext cx="85712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The entire Santa Barbara region is surrounded by extreme fire risk (earthquake &amp; landslide risk too) and is extremely vulnerable to electricity grid outages. 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The SBUSD is a major school district that increasingly recognizes the value-of-resilience (VOR) and has embraced the Clean Coalition’s vision to implement Solar Microgrids at a number of its key schools and other critical facilities.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SMHS is in the middle of the extensive SBUSD service area. </a:t>
            </a:r>
          </a:p>
        </p:txBody>
      </p:sp>
      <p:sp>
        <p:nvSpPr>
          <p:cNvPr id="8" name="Oval 7"/>
          <p:cNvSpPr/>
          <p:nvPr/>
        </p:nvSpPr>
        <p:spPr>
          <a:xfrm>
            <a:off x="3878665" y="1552486"/>
            <a:ext cx="793820" cy="734284"/>
          </a:xfrm>
          <a:prstGeom prst="ellipse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292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315200" cy="7620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Clean Coalition (nonprofit)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928813" y="29479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100" y="822208"/>
            <a:ext cx="685958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u="sng" dirty="0">
                <a:latin typeface="Arial"/>
                <a:cs typeface="Arial"/>
              </a:rPr>
              <a:t>Mission</a:t>
            </a:r>
          </a:p>
          <a:p>
            <a:pPr algn="ctr">
              <a:defRPr/>
            </a:pPr>
            <a:r>
              <a:rPr lang="en-US" sz="2800" dirty="0">
                <a:latin typeface="Arial"/>
                <a:cs typeface="Arial"/>
              </a:rPr>
              <a:t>To accelerate the transition to renewable energy and a modern grid through</a:t>
            </a:r>
          </a:p>
          <a:p>
            <a:pPr algn="ctr">
              <a:defRPr/>
            </a:pPr>
            <a:r>
              <a:rPr lang="en-US" sz="2800" dirty="0">
                <a:latin typeface="Arial"/>
                <a:cs typeface="Arial"/>
              </a:rPr>
              <a:t> technical, policy, and project development expertise.</a:t>
            </a:r>
          </a:p>
          <a:p>
            <a:pPr algn="ctr">
              <a:defRPr/>
            </a:pPr>
            <a:endParaRPr lang="en-US" sz="20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b="1" u="sng" dirty="0">
                <a:latin typeface="Arial"/>
                <a:cs typeface="Arial"/>
              </a:rPr>
              <a:t>Renewable Energy End-Game</a:t>
            </a:r>
          </a:p>
          <a:p>
            <a:pPr algn="ctr">
              <a:defRPr/>
            </a:pPr>
            <a:r>
              <a:rPr lang="en-US" sz="2800" dirty="0">
                <a:latin typeface="Arial"/>
                <a:cs typeface="Arial"/>
              </a:rPr>
              <a:t>100% renewable energy; 25% local, interconnected within the distribution grid and ensuring resilience without dependence on the transmission grid; and 75% remote, fully dependent on the transmission grid for serving loads.</a:t>
            </a:r>
          </a:p>
        </p:txBody>
      </p:sp>
    </p:spTree>
    <p:extLst>
      <p:ext uri="{BB962C8B-B14F-4D97-AF65-F5344CB8AC3E}">
        <p14:creationId xmlns:p14="http://schemas.microsoft.com/office/powerpoint/2010/main" val="303714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A2840-1F0F-4748-A700-169A5310E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Six SBUSD Solar Microgrid sites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826D6C-54EC-8A48-92C9-FB901A3BFD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" y="1156990"/>
            <a:ext cx="8910966" cy="470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64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A2840-1F0F-4748-A700-169A5310E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Guaranteed SBUSD bill savings and free VOR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CD5631-9F0A-9B4E-A805-454D621F14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768" y="998220"/>
            <a:ext cx="5740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41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0E167BE9-16A1-5E42-A0C6-89841087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491046" cy="76200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Benefits of Renewables-driven Microgrids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18DD3-090E-0E40-956B-037F44271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489" y="694755"/>
            <a:ext cx="8794044" cy="5349765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</a:rPr>
              <a:t>Economic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Reduces peak transmission usage, which is the biggest driver of increasing electricity rates. 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Provides value-of-resilience (VOR) that is simply unavailable from remote generation and that is superior compared to fossil-fueled generators.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When behind-the-meter (BTM):</a:t>
            </a:r>
          </a:p>
          <a:p>
            <a:pPr lvl="2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</a:rPr>
              <a:t>Provides electricity costs savings compared to buying electricity from the utility.</a:t>
            </a:r>
          </a:p>
          <a:p>
            <a:pPr lvl="2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/>
                </a:solidFill>
              </a:rPr>
              <a:t>Provides a fixed cost of electricity compared to rapidly rising utility costs.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</a:rPr>
              <a:t>Environmental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Provides solar electricity, a pure renewable energy resource.  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Optimizes grid citizenship by reducing peak usage of the grid when it is most stressed, during the peak periods, which in California are 4-9pm.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Eliminates energy losses associated with traversing the transmission grid.  An average, more than 10% of remote energy is lost over the transmission grid, due to a combination of resistance and congestion. 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Reduces the environmental impact of central generation, which typically consumes open space for the generation &amp; transmission assets.</a:t>
            </a:r>
            <a:endParaRPr lang="en-US" sz="9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</a:rPr>
              <a:t>Resilience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Provides 100% ride-through during grid outages of limited durations.  Any ride-through duration can be accommodated with cost being correlated to duration.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Provides optionality for indefinite resilience for at least the most critical loads, again with cost being correlated to the percentage of load being served with 100% resilience.  </a:t>
            </a:r>
          </a:p>
          <a:p>
            <a:pPr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</a:rPr>
              <a:t>Accommodates optional fossil generation as an emergency backup resource that can be minimized.</a:t>
            </a:r>
            <a:endParaRPr lang="en-US" sz="2000" dirty="0">
              <a:solidFill>
                <a:srgbClr val="091129"/>
              </a:solidFill>
            </a:endParaRPr>
          </a:p>
          <a:p>
            <a:pPr>
              <a:spcBef>
                <a:spcPts val="420"/>
              </a:spcBef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911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1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A2840-1F0F-4748-A700-169A5310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900415" cy="762000"/>
          </a:xfrm>
        </p:spPr>
        <p:txBody>
          <a:bodyPr>
            <a:normAutofit/>
          </a:bodyPr>
          <a:lstStyle/>
          <a:p>
            <a:r>
              <a:rPr lang="en-US" dirty="0"/>
              <a:t>Various types of microgrids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EF60A9-FE0B-3C40-A8CA-0F178BC78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9" y="925285"/>
            <a:ext cx="8229600" cy="527957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 </a:t>
            </a:r>
            <a:r>
              <a:rPr lang="en-US" sz="2200" u="sng" dirty="0">
                <a:solidFill>
                  <a:schemeClr val="tx1"/>
                </a:solidFill>
              </a:rPr>
              <a:t>microgrid</a:t>
            </a:r>
            <a:r>
              <a:rPr lang="en-US" sz="2200" dirty="0">
                <a:solidFill>
                  <a:schemeClr val="tx1"/>
                </a:solidFill>
              </a:rPr>
              <a:t> is a combination of energy resources, definitely including generation, that are coordinated to serve specified loads, including in an islanded fashion.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 </a:t>
            </a:r>
            <a:r>
              <a:rPr lang="en-US" sz="2200" u="sng" dirty="0">
                <a:solidFill>
                  <a:schemeClr val="tx1"/>
                </a:solidFill>
              </a:rPr>
              <a:t>Solar Microgrid </a:t>
            </a:r>
            <a:r>
              <a:rPr lang="en-US" sz="2200" dirty="0">
                <a:solidFill>
                  <a:schemeClr val="tx1"/>
                </a:solidFill>
              </a:rPr>
              <a:t>is a behind-the-meter (BTM) microgrid that solely relies on solar for energy generation when islanded.  A Solar Microgrid relies on energy storage to time-shift solar and ensure energy availability at night etc.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 </a:t>
            </a:r>
            <a:r>
              <a:rPr lang="en-US" sz="2200" u="sng" dirty="0">
                <a:solidFill>
                  <a:schemeClr val="tx1"/>
                </a:solidFill>
              </a:rPr>
              <a:t>Hybrid Solar Microgrid </a:t>
            </a:r>
            <a:r>
              <a:rPr lang="en-US" sz="2200" dirty="0">
                <a:solidFill>
                  <a:schemeClr val="tx1"/>
                </a:solidFill>
              </a:rPr>
              <a:t>is a Solar Microgrid that includes additional sources of energy generation, beyond just solar.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 </a:t>
            </a:r>
            <a:r>
              <a:rPr lang="en-US" sz="2200" u="sng" dirty="0">
                <a:solidFill>
                  <a:schemeClr val="tx1"/>
                </a:solidFill>
              </a:rPr>
              <a:t>Community Microgrid </a:t>
            </a:r>
            <a:r>
              <a:rPr lang="en-US" sz="2200" dirty="0">
                <a:solidFill>
                  <a:schemeClr val="tx1"/>
                </a:solidFill>
              </a:rPr>
              <a:t>a microgrid that covers a target grid area and relies on existing distribution feeders (</a:t>
            </a:r>
            <a:r>
              <a:rPr lang="en-US" sz="2200" dirty="0" err="1">
                <a:solidFill>
                  <a:schemeClr val="tx1"/>
                </a:solidFill>
              </a:rPr>
              <a:t>ie</a:t>
            </a:r>
            <a:r>
              <a:rPr lang="en-US" sz="2200" dirty="0">
                <a:solidFill>
                  <a:schemeClr val="tx1"/>
                </a:solidFill>
              </a:rPr>
              <a:t>, power lines) to operate when islanded.  Community Microgrids typically include both front-of-meter (FOM) and BTM resources, including Solar Microgrids, and require effective participation from utilities, which have mostly erected barriers to date.</a:t>
            </a:r>
          </a:p>
        </p:txBody>
      </p:sp>
    </p:spTree>
    <p:extLst>
      <p:ext uri="{BB962C8B-B14F-4D97-AF65-F5344CB8AC3E}">
        <p14:creationId xmlns:p14="http://schemas.microsoft.com/office/powerpoint/2010/main" val="4075358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2338-5980-0E7B-BF40-067D5AA8A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598229" cy="762000"/>
          </a:xfrm>
        </p:spPr>
        <p:txBody>
          <a:bodyPr>
            <a:normAutofit/>
          </a:bodyPr>
          <a:lstStyle/>
          <a:p>
            <a:r>
              <a:rPr lang="en-US" dirty="0"/>
              <a:t>Value-of-Resilience (VOR)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E2AB3-B9C4-23DD-B156-2E01EBE0A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198"/>
            <a:ext cx="8229600" cy="45259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Value-of-Resilience (VOR)</a:t>
            </a:r>
          </a:p>
        </p:txBody>
      </p:sp>
    </p:spTree>
    <p:extLst>
      <p:ext uri="{BB962C8B-B14F-4D97-AF65-F5344CB8AC3E}">
        <p14:creationId xmlns:p14="http://schemas.microsoft.com/office/powerpoint/2010/main" val="2616343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315200" cy="7620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Value-of-Resilience (VOR) details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928813" y="29479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100" y="822208"/>
            <a:ext cx="7315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u="sng" dirty="0">
                <a:latin typeface="Arial"/>
                <a:cs typeface="Arial"/>
              </a:rPr>
              <a:t> VOR123</a:t>
            </a:r>
          </a:p>
          <a:p>
            <a:pPr algn="ctr">
              <a:defRPr/>
            </a:pPr>
            <a:endParaRPr lang="en-US" sz="12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000" dirty="0">
                <a:latin typeface="Arial"/>
                <a:cs typeface="Arial"/>
              </a:rPr>
              <a:t>VOR123 is the value-of-resilience (VOR) from Solar Microgrids methodology that the Clean Coalition has developed to normalize VOR across all types of facilities &amp; geographies.  The VOR normalization is founded in tiering loads into three categories: Tier 1 (critical), Tier 2 (priority), and Tier 3 (discretionary).  Since each Tier has its own resilience requirement and VOR, this methodology is called VOR123.</a:t>
            </a:r>
          </a:p>
          <a:p>
            <a:pPr algn="ctr">
              <a:defRPr/>
            </a:pPr>
            <a:endParaRPr lang="en-US" sz="28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b="1" u="sng" dirty="0">
                <a:latin typeface="Arial"/>
                <a:cs typeface="Arial"/>
              </a:rPr>
              <a:t> VOR123 webinar</a:t>
            </a:r>
          </a:p>
          <a:p>
            <a:pPr algn="ctr">
              <a:defRPr/>
            </a:pPr>
            <a:endParaRPr lang="en-US" sz="1200" dirty="0"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dirty="0">
                <a:latin typeface="Arial"/>
                <a:cs typeface="Arial"/>
                <a:hlinkClick r:id="rId3"/>
              </a:rPr>
              <a:t>https://clean-coalition.org/news/webinar-valuing-resilience-solar-microgrids-thursday-5-nov-2020/</a:t>
            </a:r>
            <a:r>
              <a:rPr lang="en-US" sz="2800" dirty="0"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0502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3BE37468-1C6D-594F-AB9D-6AD5D6900B08}"/>
              </a:ext>
            </a:extLst>
          </p:cNvPr>
          <p:cNvGraphicFramePr/>
          <p:nvPr/>
        </p:nvGraphicFramePr>
        <p:xfrm>
          <a:off x="1637093" y="990860"/>
          <a:ext cx="6262972" cy="4183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8AE3DE4-56F7-CF4D-8651-14E79B4CE34F}"/>
              </a:ext>
            </a:extLst>
          </p:cNvPr>
          <p:cNvSpPr txBox="1"/>
          <p:nvPr/>
        </p:nvSpPr>
        <p:spPr>
          <a:xfrm>
            <a:off x="1242361" y="1886251"/>
            <a:ext cx="369332" cy="217650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Percentage of total load</a:t>
            </a:r>
          </a:p>
        </p:txBody>
      </p:sp>
      <p:sp>
        <p:nvSpPr>
          <p:cNvPr id="15364" name="TextBox 12">
            <a:extLst>
              <a:ext uri="{FF2B5EF4-FFF2-40B4-BE49-F238E27FC236}">
                <a16:creationId xmlns:a16="http://schemas.microsoft.com/office/drawing/2014/main" id="{E7630293-D15E-C24B-8F89-D4EB84555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409" y="5174555"/>
            <a:ext cx="18002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Percentage of time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E1267F-BE3A-EE4A-ABD7-840D89726B9A}"/>
              </a:ext>
            </a:extLst>
          </p:cNvPr>
          <p:cNvSpPr/>
          <p:nvPr/>
        </p:nvSpPr>
        <p:spPr>
          <a:xfrm>
            <a:off x="2085972" y="1145480"/>
            <a:ext cx="5573712" cy="26304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0DFF8D-E9CE-7C4F-8F15-5D9A9725133A}"/>
              </a:ext>
            </a:extLst>
          </p:cNvPr>
          <p:cNvSpPr/>
          <p:nvPr/>
        </p:nvSpPr>
        <p:spPr>
          <a:xfrm>
            <a:off x="2084384" y="3736280"/>
            <a:ext cx="5573713" cy="6794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E00CF6-1A4B-7141-82E2-DBAF4A2968F3}"/>
              </a:ext>
            </a:extLst>
          </p:cNvPr>
          <p:cNvSpPr/>
          <p:nvPr/>
        </p:nvSpPr>
        <p:spPr>
          <a:xfrm flipV="1">
            <a:off x="2082797" y="1159767"/>
            <a:ext cx="1422400" cy="2752725"/>
          </a:xfrm>
          <a:prstGeom prst="rect">
            <a:avLst/>
          </a:prstGeom>
          <a:solidFill>
            <a:srgbClr val="1E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729349CC-2038-5B45-B055-A173F8E04231}"/>
              </a:ext>
            </a:extLst>
          </p:cNvPr>
          <p:cNvSpPr/>
          <p:nvPr/>
        </p:nvSpPr>
        <p:spPr>
          <a:xfrm>
            <a:off x="3498847" y="1145480"/>
            <a:ext cx="2463800" cy="2767012"/>
          </a:xfrm>
          <a:prstGeom prst="rtTriangle">
            <a:avLst/>
          </a:prstGeom>
          <a:solidFill>
            <a:srgbClr val="1E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TextBox 17">
            <a:extLst>
              <a:ext uri="{FF2B5EF4-FFF2-40B4-BE49-F238E27FC236}">
                <a16:creationId xmlns:a16="http://schemas.microsoft.com/office/drawing/2014/main" id="{59914BD4-E926-DD4B-B935-864265213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397" y="3367980"/>
            <a:ext cx="3509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3 = Discretionary load, ~75% of total load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6C68A283-BD51-B141-862D-3AF012B92629}"/>
              </a:ext>
            </a:extLst>
          </p:cNvPr>
          <p:cNvSpPr/>
          <p:nvPr/>
        </p:nvSpPr>
        <p:spPr>
          <a:xfrm>
            <a:off x="6453184" y="3904555"/>
            <a:ext cx="612775" cy="569912"/>
          </a:xfrm>
          <a:prstGeom prst="rtTriangle">
            <a:avLst/>
          </a:prstGeom>
          <a:solidFill>
            <a:srgbClr val="22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BA8CA3-36B0-7645-A242-7DCA30B5DD41}"/>
              </a:ext>
            </a:extLst>
          </p:cNvPr>
          <p:cNvCxnSpPr>
            <a:cxnSpLocks/>
          </p:cNvCxnSpPr>
          <p:nvPr/>
        </p:nvCxnSpPr>
        <p:spPr>
          <a:xfrm>
            <a:off x="2066922" y="1145480"/>
            <a:ext cx="142398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EDBEC1-DAF3-C94B-BBE6-97B8A22D0872}"/>
              </a:ext>
            </a:extLst>
          </p:cNvPr>
          <p:cNvCxnSpPr>
            <a:cxnSpLocks/>
          </p:cNvCxnSpPr>
          <p:nvPr/>
        </p:nvCxnSpPr>
        <p:spPr>
          <a:xfrm>
            <a:off x="6452867" y="3902650"/>
            <a:ext cx="600075" cy="5715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C928CB-6C81-A14E-9155-E2D3BADFF362}"/>
              </a:ext>
            </a:extLst>
          </p:cNvPr>
          <p:cNvCxnSpPr>
            <a:cxnSpLocks/>
          </p:cNvCxnSpPr>
          <p:nvPr/>
        </p:nvCxnSpPr>
        <p:spPr>
          <a:xfrm>
            <a:off x="3481384" y="1156592"/>
            <a:ext cx="2482850" cy="2795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A6E9FC3-6756-DC45-A770-A369BE921570}"/>
              </a:ext>
            </a:extLst>
          </p:cNvPr>
          <p:cNvSpPr/>
          <p:nvPr/>
        </p:nvSpPr>
        <p:spPr>
          <a:xfrm>
            <a:off x="2084384" y="4457005"/>
            <a:ext cx="5584825" cy="366712"/>
          </a:xfrm>
          <a:prstGeom prst="rect">
            <a:avLst/>
          </a:prstGeom>
          <a:solidFill>
            <a:srgbClr val="3D8C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5" name="TextBox 7">
            <a:extLst>
              <a:ext uri="{FF2B5EF4-FFF2-40B4-BE49-F238E27FC236}">
                <a16:creationId xmlns:a16="http://schemas.microsoft.com/office/drawing/2014/main" id="{6BF44E66-9EF6-364F-B7D3-694BEB51D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922" y="4496692"/>
            <a:ext cx="48244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1 = Critical, life-sustaining load, ~10% of total load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6594AA-2C7F-CD45-B73C-B2955B11DD20}"/>
              </a:ext>
            </a:extLst>
          </p:cNvPr>
          <p:cNvSpPr/>
          <p:nvPr/>
        </p:nvSpPr>
        <p:spPr>
          <a:xfrm flipV="1">
            <a:off x="2082797" y="3912492"/>
            <a:ext cx="4384675" cy="544513"/>
          </a:xfrm>
          <a:prstGeom prst="rect">
            <a:avLst/>
          </a:prstGeom>
          <a:solidFill>
            <a:srgbClr val="22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9" name="TextBox 16">
            <a:extLst>
              <a:ext uri="{FF2B5EF4-FFF2-40B4-BE49-F238E27FC236}">
                <a16:creationId xmlns:a16="http://schemas.microsoft.com/office/drawing/2014/main" id="{B810509C-1F19-F644-B9DE-0162866FB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22" y="4045842"/>
            <a:ext cx="30781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2 = Priority load, ~15% of total load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4F9F16-8296-E740-A08C-E01B0A0E19A6}"/>
              </a:ext>
            </a:extLst>
          </p:cNvPr>
          <p:cNvCxnSpPr>
            <a:cxnSpLocks/>
          </p:cNvCxnSpPr>
          <p:nvPr/>
        </p:nvCxnSpPr>
        <p:spPr>
          <a:xfrm flipV="1">
            <a:off x="5911530" y="3904555"/>
            <a:ext cx="547846" cy="523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096FC51-3C40-0143-ADC5-792128F413DC}"/>
              </a:ext>
            </a:extLst>
          </p:cNvPr>
          <p:cNvCxnSpPr>
            <a:cxnSpLocks/>
          </p:cNvCxnSpPr>
          <p:nvPr/>
        </p:nvCxnSpPr>
        <p:spPr>
          <a:xfrm>
            <a:off x="7008809" y="4441130"/>
            <a:ext cx="6477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00C92744-AD4C-BD49-A9C0-2AF0E6321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0" y="5288093"/>
            <a:ext cx="6264339" cy="1228472"/>
          </a:xfrm>
        </p:spPr>
        <p:txBody>
          <a:bodyPr>
            <a:normAutofit/>
          </a:bodyPr>
          <a:lstStyle/>
          <a:p>
            <a:pPr algn="ctr"/>
            <a:r>
              <a:rPr lang="en-US" sz="1400" b="0" dirty="0">
                <a:solidFill>
                  <a:schemeClr val="tx1"/>
                </a:solidFill>
              </a:rPr>
              <a:t>Percentage of time online for Tier 1, 2, and 3 loads for a Solar Microgrid designed for the University of California Santa Barbara (UCSB) with enough solar to achieve net zero and 200 kWh of energy storage per 100 kW solar.</a:t>
            </a:r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id="{C7300492-CF4C-C043-872C-BF5BA1E0EB0A}"/>
              </a:ext>
            </a:extLst>
          </p:cNvPr>
          <p:cNvSpPr txBox="1">
            <a:spLocks/>
          </p:cNvSpPr>
          <p:nvPr/>
        </p:nvSpPr>
        <p:spPr bwMode="auto">
          <a:xfrm>
            <a:off x="-1" y="0"/>
            <a:ext cx="765650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dirty="0"/>
              <a:t>Typical load tier resilience from Solar Microgrids</a:t>
            </a:r>
          </a:p>
        </p:txBody>
      </p:sp>
    </p:spTree>
    <p:extLst>
      <p:ext uri="{BB962C8B-B14F-4D97-AF65-F5344CB8AC3E}">
        <p14:creationId xmlns:p14="http://schemas.microsoft.com/office/powerpoint/2010/main" val="3475638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3BE37468-1C6D-594F-AB9D-6AD5D6900B08}"/>
              </a:ext>
            </a:extLst>
          </p:cNvPr>
          <p:cNvGraphicFramePr/>
          <p:nvPr/>
        </p:nvGraphicFramePr>
        <p:xfrm>
          <a:off x="1637093" y="917708"/>
          <a:ext cx="6262972" cy="4183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8AE3DE4-56F7-CF4D-8651-14E79B4CE34F}"/>
              </a:ext>
            </a:extLst>
          </p:cNvPr>
          <p:cNvSpPr txBox="1"/>
          <p:nvPr/>
        </p:nvSpPr>
        <p:spPr>
          <a:xfrm>
            <a:off x="1242361" y="1813099"/>
            <a:ext cx="369332" cy="217650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Percentage of total load</a:t>
            </a:r>
          </a:p>
        </p:txBody>
      </p:sp>
      <p:sp>
        <p:nvSpPr>
          <p:cNvPr id="15364" name="TextBox 12">
            <a:extLst>
              <a:ext uri="{FF2B5EF4-FFF2-40B4-BE49-F238E27FC236}">
                <a16:creationId xmlns:a16="http://schemas.microsoft.com/office/drawing/2014/main" id="{E7630293-D15E-C24B-8F89-D4EB84555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409" y="5101403"/>
            <a:ext cx="18002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Percentage of time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E1267F-BE3A-EE4A-ABD7-840D89726B9A}"/>
              </a:ext>
            </a:extLst>
          </p:cNvPr>
          <p:cNvSpPr/>
          <p:nvPr/>
        </p:nvSpPr>
        <p:spPr>
          <a:xfrm>
            <a:off x="2085972" y="1072328"/>
            <a:ext cx="5573712" cy="26304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0DFF8D-E9CE-7C4F-8F15-5D9A9725133A}"/>
              </a:ext>
            </a:extLst>
          </p:cNvPr>
          <p:cNvSpPr/>
          <p:nvPr/>
        </p:nvSpPr>
        <p:spPr>
          <a:xfrm>
            <a:off x="2084384" y="3663128"/>
            <a:ext cx="5573713" cy="6794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E00CF6-1A4B-7141-82E2-DBAF4A2968F3}"/>
              </a:ext>
            </a:extLst>
          </p:cNvPr>
          <p:cNvSpPr/>
          <p:nvPr/>
        </p:nvSpPr>
        <p:spPr>
          <a:xfrm flipV="1">
            <a:off x="2082797" y="1086615"/>
            <a:ext cx="1422400" cy="2752725"/>
          </a:xfrm>
          <a:prstGeom prst="rect">
            <a:avLst/>
          </a:prstGeom>
          <a:solidFill>
            <a:srgbClr val="1E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729349CC-2038-5B45-B055-A173F8E04231}"/>
              </a:ext>
            </a:extLst>
          </p:cNvPr>
          <p:cNvSpPr/>
          <p:nvPr/>
        </p:nvSpPr>
        <p:spPr>
          <a:xfrm>
            <a:off x="3498847" y="1072328"/>
            <a:ext cx="2463800" cy="2767012"/>
          </a:xfrm>
          <a:prstGeom prst="rtTriangle">
            <a:avLst/>
          </a:prstGeom>
          <a:solidFill>
            <a:srgbClr val="1E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TextBox 17">
            <a:extLst>
              <a:ext uri="{FF2B5EF4-FFF2-40B4-BE49-F238E27FC236}">
                <a16:creationId xmlns:a16="http://schemas.microsoft.com/office/drawing/2014/main" id="{59914BD4-E926-DD4B-B935-864265213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397" y="3294828"/>
            <a:ext cx="3509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3 = Discretionary load, ~75% of total load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6C68A283-BD51-B141-862D-3AF012B92629}"/>
              </a:ext>
            </a:extLst>
          </p:cNvPr>
          <p:cNvSpPr/>
          <p:nvPr/>
        </p:nvSpPr>
        <p:spPr>
          <a:xfrm>
            <a:off x="6453184" y="3831403"/>
            <a:ext cx="612775" cy="569912"/>
          </a:xfrm>
          <a:prstGeom prst="rtTriangle">
            <a:avLst/>
          </a:prstGeom>
          <a:solidFill>
            <a:srgbClr val="22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BA8CA3-36B0-7645-A242-7DCA30B5DD41}"/>
              </a:ext>
            </a:extLst>
          </p:cNvPr>
          <p:cNvCxnSpPr>
            <a:cxnSpLocks/>
          </p:cNvCxnSpPr>
          <p:nvPr/>
        </p:nvCxnSpPr>
        <p:spPr>
          <a:xfrm>
            <a:off x="2066922" y="1072328"/>
            <a:ext cx="142398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EDBEC1-DAF3-C94B-BBE6-97B8A22D0872}"/>
              </a:ext>
            </a:extLst>
          </p:cNvPr>
          <p:cNvCxnSpPr>
            <a:cxnSpLocks/>
          </p:cNvCxnSpPr>
          <p:nvPr/>
        </p:nvCxnSpPr>
        <p:spPr>
          <a:xfrm>
            <a:off x="6452867" y="3829498"/>
            <a:ext cx="600075" cy="5715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C928CB-6C81-A14E-9155-E2D3BADFF362}"/>
              </a:ext>
            </a:extLst>
          </p:cNvPr>
          <p:cNvCxnSpPr>
            <a:cxnSpLocks/>
          </p:cNvCxnSpPr>
          <p:nvPr/>
        </p:nvCxnSpPr>
        <p:spPr>
          <a:xfrm>
            <a:off x="3481384" y="1083440"/>
            <a:ext cx="2482850" cy="2795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A6E9FC3-6756-DC45-A770-A369BE921570}"/>
              </a:ext>
            </a:extLst>
          </p:cNvPr>
          <p:cNvSpPr/>
          <p:nvPr/>
        </p:nvSpPr>
        <p:spPr>
          <a:xfrm>
            <a:off x="2084384" y="4383853"/>
            <a:ext cx="5584825" cy="366712"/>
          </a:xfrm>
          <a:prstGeom prst="rect">
            <a:avLst/>
          </a:prstGeom>
          <a:solidFill>
            <a:srgbClr val="3D8C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5" name="TextBox 7">
            <a:extLst>
              <a:ext uri="{FF2B5EF4-FFF2-40B4-BE49-F238E27FC236}">
                <a16:creationId xmlns:a16="http://schemas.microsoft.com/office/drawing/2014/main" id="{6BF44E66-9EF6-364F-B7D3-694BEB51D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922" y="4423540"/>
            <a:ext cx="48244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1 = Critical, life-sustaining load, ~10% of total load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6594AA-2C7F-CD45-B73C-B2955B11DD20}"/>
              </a:ext>
            </a:extLst>
          </p:cNvPr>
          <p:cNvSpPr/>
          <p:nvPr/>
        </p:nvSpPr>
        <p:spPr>
          <a:xfrm flipV="1">
            <a:off x="2082797" y="3839340"/>
            <a:ext cx="4384675" cy="544513"/>
          </a:xfrm>
          <a:prstGeom prst="rect">
            <a:avLst/>
          </a:prstGeom>
          <a:solidFill>
            <a:srgbClr val="224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9" name="TextBox 16">
            <a:extLst>
              <a:ext uri="{FF2B5EF4-FFF2-40B4-BE49-F238E27FC236}">
                <a16:creationId xmlns:a16="http://schemas.microsoft.com/office/drawing/2014/main" id="{B810509C-1F19-F644-B9DE-0162866FB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22" y="3972690"/>
            <a:ext cx="30781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2 = Priority load, ~15% of total load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4F9F16-8296-E740-A08C-E01B0A0E19A6}"/>
              </a:ext>
            </a:extLst>
          </p:cNvPr>
          <p:cNvCxnSpPr>
            <a:cxnSpLocks/>
          </p:cNvCxnSpPr>
          <p:nvPr/>
        </p:nvCxnSpPr>
        <p:spPr>
          <a:xfrm flipV="1">
            <a:off x="5911530" y="3831403"/>
            <a:ext cx="547846" cy="523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096FC51-3C40-0143-ADC5-792128F413DC}"/>
              </a:ext>
            </a:extLst>
          </p:cNvPr>
          <p:cNvCxnSpPr>
            <a:cxnSpLocks/>
          </p:cNvCxnSpPr>
          <p:nvPr/>
        </p:nvCxnSpPr>
        <p:spPr>
          <a:xfrm>
            <a:off x="7008809" y="4367978"/>
            <a:ext cx="6477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00C92744-AD4C-BD49-A9C0-2AF0E6321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300" y="5288093"/>
            <a:ext cx="5922964" cy="1228472"/>
          </a:xfrm>
        </p:spPr>
        <p:txBody>
          <a:bodyPr>
            <a:normAutofit/>
          </a:bodyPr>
          <a:lstStyle/>
          <a:p>
            <a:pPr algn="ctr"/>
            <a:r>
              <a:rPr lang="en-US" sz="1400" b="0" dirty="0">
                <a:solidFill>
                  <a:schemeClr val="tx1"/>
                </a:solidFill>
              </a:rPr>
              <a:t>A typical diesel generator is configured to maintain 25% of the normal load for two days.  If diesel fuel cannot be resupplied within two days, goodbye. This is hardly a solution for increasingly necessary long-term resilience. In California, Solar Microgrids provide a vastly superior trifecta of economic, environmental, and resilience benefits. </a:t>
            </a:r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id="{C7300492-CF4C-C043-872C-BF5BA1E0EB0A}"/>
              </a:ext>
            </a:extLst>
          </p:cNvPr>
          <p:cNvSpPr txBox="1">
            <a:spLocks/>
          </p:cNvSpPr>
          <p:nvPr/>
        </p:nvSpPr>
        <p:spPr bwMode="auto">
          <a:xfrm>
            <a:off x="-1" y="0"/>
            <a:ext cx="765650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dirty="0"/>
              <a:t>Diesel generators are designed for limited resilience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972533-E55B-6742-86D5-839342750CAB}"/>
              </a:ext>
            </a:extLst>
          </p:cNvPr>
          <p:cNvSpPr/>
          <p:nvPr/>
        </p:nvSpPr>
        <p:spPr>
          <a:xfrm>
            <a:off x="2085972" y="3836639"/>
            <a:ext cx="561306" cy="913926"/>
          </a:xfrm>
          <a:prstGeom prst="rect">
            <a:avLst/>
          </a:prstGeom>
          <a:noFill/>
          <a:ln w="666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9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752968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Local renewables &amp; storage optimize outcomes</a:t>
            </a:r>
            <a:endParaRPr dirty="0"/>
          </a:p>
        </p:txBody>
      </p:sp>
      <p:sp>
        <p:nvSpPr>
          <p:cNvPr id="326" name="Google Shape;326;p21"/>
          <p:cNvSpPr txBox="1">
            <a:spLocks noGrp="1"/>
          </p:cNvSpPr>
          <p:nvPr>
            <p:ph type="body" idx="1"/>
          </p:nvPr>
        </p:nvSpPr>
        <p:spPr>
          <a:xfrm>
            <a:off x="1079841" y="1047042"/>
            <a:ext cx="717551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>
                <a:solidFill>
                  <a:schemeClr val="dk1"/>
                </a:solidFill>
              </a:rPr>
              <a:t>Local renewables &amp; storage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>
                <a:solidFill>
                  <a:schemeClr val="dk1"/>
                </a:solidFill>
              </a:rPr>
              <a:t>optimize outcomes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8766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52364</TotalTime>
  <Words>1680</Words>
  <Application>Microsoft Macintosh PowerPoint</Application>
  <PresentationFormat>On-screen Show (4:3)</PresentationFormat>
  <Paragraphs>220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Regular</vt:lpstr>
      <vt:lpstr>Calibri</vt:lpstr>
      <vt:lpstr>Helvetica</vt:lpstr>
      <vt:lpstr>Informatic</vt:lpstr>
      <vt:lpstr>Office Theme</vt:lpstr>
      <vt:lpstr>PowerPoint Presentation</vt:lpstr>
      <vt:lpstr>Clean Coalition (nonprofit)</vt:lpstr>
      <vt:lpstr>Benefits of Renewables-driven Microgrids</vt:lpstr>
      <vt:lpstr>Various types of microgrids</vt:lpstr>
      <vt:lpstr>Value-of-Resilience (VOR)</vt:lpstr>
      <vt:lpstr>Value-of-Resilience (VOR) details</vt:lpstr>
      <vt:lpstr>Percentage of time online for Tier 1, 2, and 3 loads for a Solar Microgrid designed for the University of California Santa Barbara (UCSB) with enough solar to achieve net zero and 200 kWh of energy storage per 100 kW solar.</vt:lpstr>
      <vt:lpstr>A typical diesel generator is configured to maintain 25% of the normal load for two days.  If diesel fuel cannot be resupplied within two days, goodbye. This is hardly a solution for increasingly necessary long-term resilience. In California, Solar Microgrids provide a vastly superior trifecta of economic, environmental, and resilience benefits. </vt:lpstr>
      <vt:lpstr>Local renewables &amp; storage optimize outcomes</vt:lpstr>
      <vt:lpstr>Local means within the distribution grid</vt:lpstr>
      <vt:lpstr>Transmission stress &amp; cost is a massive problem</vt:lpstr>
      <vt:lpstr>Local Solar reduces transmission stress &amp; costs</vt:lpstr>
      <vt:lpstr>Transmission-vulnerable case study</vt:lpstr>
      <vt:lpstr>Goleta Load Pocket (GLP)</vt:lpstr>
      <vt:lpstr>Core load area of the GLP</vt:lpstr>
      <vt:lpstr>Target 66kV feeder serves critical GLP loads</vt:lpstr>
      <vt:lpstr>Target 66kV feeder grid area block diagram</vt:lpstr>
      <vt:lpstr>SBUSD Solar Microgrids case study</vt:lpstr>
      <vt:lpstr>Santa Barbara Unified School District (SBUSD)</vt:lpstr>
      <vt:lpstr>Six SBUSD Solar Microgrid sites</vt:lpstr>
      <vt:lpstr>Guaranteed SBUSD bill savings and free VOR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Valentine</dc:creator>
  <cp:lastModifiedBy>Craig Lewis</cp:lastModifiedBy>
  <cp:revision>1251</cp:revision>
  <dcterms:created xsi:type="dcterms:W3CDTF">2017-01-28T15:52:04Z</dcterms:created>
  <dcterms:modified xsi:type="dcterms:W3CDTF">2024-02-27T05:33:07Z</dcterms:modified>
</cp:coreProperties>
</file>