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Century Gothic"/>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44">
          <p15:clr>
            <a:srgbClr val="A4A3A4"/>
          </p15:clr>
        </p15:guide>
        <p15:guide id="2" orient="horz" pos="3240">
          <p15:clr>
            <a:srgbClr val="9AA0A6"/>
          </p15:clr>
        </p15:guide>
        <p15:guide id="3" orient="horz" pos="2160">
          <p15:clr>
            <a:srgbClr val="9AA0A6"/>
          </p15:clr>
        </p15:guide>
        <p15:guide id="4" orient="horz" pos="2326">
          <p15:clr>
            <a:srgbClr val="9AA0A6"/>
          </p15:clr>
        </p15:guide>
        <p15:guide id="5" pos="3672">
          <p15:clr>
            <a:srgbClr val="9AA0A6"/>
          </p15:clr>
        </p15:guide>
        <p15:guide id="6">
          <p15:clr>
            <a:srgbClr val="9AA0A6"/>
          </p15:clr>
        </p15:guide>
        <p15:guide id="7" pos="5760">
          <p15:clr>
            <a:srgbClr val="9AA0A6"/>
          </p15:clr>
        </p15:guide>
        <p15:guide id="8" orient="horz" pos="309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44" orient="horz"/>
        <p:guide pos="3240" orient="horz"/>
        <p:guide pos="2160" orient="horz"/>
        <p:guide pos="2326" orient="horz"/>
        <p:guide pos="3672"/>
        <p:guide/>
        <p:guide pos="5760"/>
        <p:guide pos="3099"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CenturyGothic-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CenturyGothic-bold.fntdata"/><Relationship Id="rId6" Type="http://schemas.openxmlformats.org/officeDocument/2006/relationships/slide" Target="slides/slide1.xml"/><Relationship Id="rId18" Type="http://schemas.openxmlformats.org/officeDocument/2006/relationships/font" Target="fonts/CenturyGothic-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e833c0aa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e833c0aa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everyone. My name is Hilda Maldonado and I am the proud Superintendent of  SBUnified and the amazing Desmond Ho he is the Project Manager and Sustainability Coordinator for Santa Barbara Unified School District.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fcbeeb269c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fcbeeb269c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talk a little bit about the finances. Our District does not have the capital funds to pay for the installation of such a project, therefore, we decided to go with a power purchase agreement or a PPA, where we will pay our provider a flat, non-escalating rate for 28-years. We knew that there would be construction change order costs, consultant fees, and legal fees associated with the project, therefore, we negotiated with our PPA provider where we traded a slight higher rate in exchange for a $1.2 million </a:t>
            </a:r>
            <a:r>
              <a:rPr lang="en"/>
              <a:t>contingency</a:t>
            </a:r>
            <a:r>
              <a:rPr lang="en"/>
              <a:t> fund. With this model, we had no upfront </a:t>
            </a:r>
            <a:r>
              <a:rPr lang="en"/>
              <a:t>capital</a:t>
            </a:r>
            <a:r>
              <a:rPr lang="en"/>
              <a:t> costs for construction and we have almost exhausted the 1.2 million contingency fund. However, it is anticipated that we will save $7.7 </a:t>
            </a:r>
            <a:r>
              <a:rPr lang="en"/>
              <a:t>million</a:t>
            </a:r>
            <a:r>
              <a:rPr lang="en"/>
              <a:t> dollars over the term of the project. This was based upon pre-COVID electricity rates - those rates have gone up substantially and therefore, this figure will likely be significantly higher a</a:t>
            </a:r>
            <a:r>
              <a:rPr lang="en" sz="1400"/>
              <a:t>s a result.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Added value of resiliency---- insurance policy-</a:t>
            </a:r>
            <a:endParaRPr sz="1400"/>
          </a:p>
          <a:p>
            <a:pPr indent="0" lvl="0" marL="0" rtl="0" algn="l">
              <a:spcBef>
                <a:spcPts val="0"/>
              </a:spcBef>
              <a:spcAft>
                <a:spcPts val="0"/>
              </a:spcAft>
              <a:buNone/>
            </a:pPr>
            <a:r>
              <a:rPr lang="en" sz="1400"/>
              <a:t>Craig will explain the value of resiliency </a:t>
            </a:r>
            <a:endParaRPr sz="1400"/>
          </a:p>
          <a:p>
            <a:pPr indent="0" lvl="0" marL="0" rtl="0" algn="l">
              <a:spcBef>
                <a:spcPts val="0"/>
              </a:spcBef>
              <a:spcAft>
                <a:spcPts val="0"/>
              </a:spcAft>
              <a:buNone/>
            </a:pPr>
            <a:r>
              <a:t/>
            </a:r>
            <a:endParaRPr sz="1400"/>
          </a:p>
          <a:p>
            <a:pPr indent="-147637" lvl="3" marL="173037" rtl="0" algn="l">
              <a:lnSpc>
                <a:spcPct val="110000"/>
              </a:lnSpc>
              <a:spcBef>
                <a:spcPts val="1100"/>
              </a:spcBef>
              <a:spcAft>
                <a:spcPts val="0"/>
              </a:spcAft>
              <a:buClr>
                <a:srgbClr val="C6CD23"/>
              </a:buClr>
              <a:buSzPts val="1400"/>
              <a:buChar char="•"/>
            </a:pPr>
            <a:r>
              <a:rPr lang="en" sz="1400">
                <a:solidFill>
                  <a:srgbClr val="3F3F3F"/>
                </a:solidFill>
              </a:rPr>
              <a:t>Contract Agreements </a:t>
            </a:r>
            <a:endParaRPr sz="1400">
              <a:solidFill>
                <a:srgbClr val="3F3F3F"/>
              </a:solidFill>
            </a:endParaRPr>
          </a:p>
          <a:p>
            <a:pPr indent="-206375" lvl="4" marL="461962" rtl="0" algn="l">
              <a:lnSpc>
                <a:spcPct val="110000"/>
              </a:lnSpc>
              <a:spcBef>
                <a:spcPts val="300"/>
              </a:spcBef>
              <a:spcAft>
                <a:spcPts val="0"/>
              </a:spcAft>
              <a:buClr>
                <a:srgbClr val="C6CD23"/>
              </a:buClr>
              <a:buSzPts val="1400"/>
              <a:buChar char="•"/>
            </a:pPr>
            <a:r>
              <a:rPr lang="en" sz="1400">
                <a:solidFill>
                  <a:srgbClr val="3F3F3F"/>
                </a:solidFill>
              </a:rPr>
              <a:t>Power Purchase Agreement (PPA)</a:t>
            </a:r>
            <a:endParaRPr sz="1400">
              <a:solidFill>
                <a:srgbClr val="3F3F3F"/>
              </a:solidFill>
            </a:endParaRPr>
          </a:p>
          <a:p>
            <a:pPr indent="-206375" lvl="4" marL="461962" rtl="0" algn="l">
              <a:lnSpc>
                <a:spcPct val="110000"/>
              </a:lnSpc>
              <a:spcBef>
                <a:spcPts val="300"/>
              </a:spcBef>
              <a:spcAft>
                <a:spcPts val="0"/>
              </a:spcAft>
              <a:buClr>
                <a:srgbClr val="C6CD23"/>
              </a:buClr>
              <a:buSzPts val="1400"/>
              <a:buChar char="•"/>
            </a:pPr>
            <a:r>
              <a:rPr lang="en" sz="1400">
                <a:solidFill>
                  <a:srgbClr val="3F3F3F"/>
                </a:solidFill>
              </a:rPr>
              <a:t>Battery Storage Guarantee (BSG)</a:t>
            </a:r>
            <a:endParaRPr sz="1400">
              <a:solidFill>
                <a:srgbClr val="3F3F3F"/>
              </a:solidFill>
            </a:endParaRPr>
          </a:p>
          <a:p>
            <a:pPr indent="-206375" lvl="4" marL="461962" rtl="0" algn="l">
              <a:lnSpc>
                <a:spcPct val="110000"/>
              </a:lnSpc>
              <a:spcBef>
                <a:spcPts val="300"/>
              </a:spcBef>
              <a:spcAft>
                <a:spcPts val="0"/>
              </a:spcAft>
              <a:buClr>
                <a:srgbClr val="C6CD23"/>
              </a:buClr>
              <a:buSzPts val="1400"/>
              <a:buChar char="•"/>
            </a:pPr>
            <a:r>
              <a:rPr lang="en" sz="1400">
                <a:solidFill>
                  <a:srgbClr val="3F3F3F"/>
                </a:solidFill>
              </a:rPr>
              <a:t>Resiliency Services Agreement (RSA)</a:t>
            </a:r>
            <a:endParaRPr sz="1400">
              <a:solidFill>
                <a:srgbClr val="3F3F3F"/>
              </a:solidFill>
            </a:endParaRPr>
          </a:p>
          <a:p>
            <a:pPr indent="-206375" lvl="4" marL="461962" rtl="0" algn="l">
              <a:lnSpc>
                <a:spcPct val="110000"/>
              </a:lnSpc>
              <a:spcBef>
                <a:spcPts val="300"/>
              </a:spcBef>
              <a:spcAft>
                <a:spcPts val="0"/>
              </a:spcAft>
              <a:buClr>
                <a:srgbClr val="C6CD23"/>
              </a:buClr>
              <a:buSzPts val="1400"/>
              <a:buChar char="•"/>
            </a:pPr>
            <a:r>
              <a:rPr lang="en" sz="1400">
                <a:solidFill>
                  <a:srgbClr val="3F3F3F"/>
                </a:solidFill>
              </a:rPr>
              <a:t>Site Lease</a:t>
            </a:r>
            <a:endParaRPr sz="1400">
              <a:solidFill>
                <a:srgbClr val="3F3F3F"/>
              </a:solidFill>
            </a:endParaRPr>
          </a:p>
          <a:p>
            <a:pPr indent="-147637" lvl="3" marL="173037" rtl="0" algn="l">
              <a:lnSpc>
                <a:spcPct val="110000"/>
              </a:lnSpc>
              <a:spcBef>
                <a:spcPts val="1100"/>
              </a:spcBef>
              <a:spcAft>
                <a:spcPts val="0"/>
              </a:spcAft>
              <a:buClr>
                <a:srgbClr val="C6CD23"/>
              </a:buClr>
              <a:buSzPts val="1400"/>
              <a:buChar char="•"/>
            </a:pPr>
            <a:r>
              <a:rPr lang="en" sz="1400">
                <a:solidFill>
                  <a:srgbClr val="3F3F3F"/>
                </a:solidFill>
              </a:rPr>
              <a:t>Third party owns and operates solar projects and solar microgrids on SBUnified’s behalf. </a:t>
            </a:r>
            <a:endParaRPr sz="1400">
              <a:solidFill>
                <a:srgbClr val="3F3F3F"/>
              </a:solidFill>
            </a:endParaRPr>
          </a:p>
          <a:p>
            <a:pPr indent="-147637" lvl="3" marL="173037" rtl="0" algn="l">
              <a:lnSpc>
                <a:spcPct val="110000"/>
              </a:lnSpc>
              <a:spcBef>
                <a:spcPts val="1100"/>
              </a:spcBef>
              <a:spcAft>
                <a:spcPts val="0"/>
              </a:spcAft>
              <a:buClr>
                <a:srgbClr val="C6CD23"/>
              </a:buClr>
              <a:buSzPts val="1400"/>
              <a:buChar char="•"/>
            </a:pPr>
            <a:r>
              <a:rPr lang="en" sz="1400">
                <a:solidFill>
                  <a:srgbClr val="3F3F3F"/>
                </a:solidFill>
              </a:rPr>
              <a:t>SBUnified purchases the produced electricity and solar microgrid services at a flat rate. </a:t>
            </a:r>
            <a:endParaRPr sz="1400">
              <a:solidFill>
                <a:srgbClr val="3F3F3F"/>
              </a:solidFill>
            </a:endParaRPr>
          </a:p>
          <a:p>
            <a:pPr indent="-147637" lvl="3" marL="173037" rtl="0" algn="l">
              <a:lnSpc>
                <a:spcPct val="110000"/>
              </a:lnSpc>
              <a:spcBef>
                <a:spcPts val="1100"/>
              </a:spcBef>
              <a:spcAft>
                <a:spcPts val="0"/>
              </a:spcAft>
              <a:buClr>
                <a:srgbClr val="C6CD23"/>
              </a:buClr>
              <a:buSzPts val="1400"/>
              <a:buChar char="•"/>
            </a:pPr>
            <a:r>
              <a:rPr lang="en" sz="1400">
                <a:solidFill>
                  <a:srgbClr val="3F3F3F"/>
                </a:solidFill>
              </a:rPr>
              <a:t>Agreement term is 28 years.</a:t>
            </a:r>
            <a:endParaRPr sz="1400">
              <a:solidFill>
                <a:srgbClr val="3F3F3F"/>
              </a:solidFill>
            </a:endParaRPr>
          </a:p>
          <a:p>
            <a:pPr indent="-228600" lvl="2" marL="1371600" rtl="0" algn="l">
              <a:spcBef>
                <a:spcPts val="0"/>
              </a:spcBef>
              <a:spcAft>
                <a:spcPts val="0"/>
              </a:spcAft>
              <a:buClr>
                <a:srgbClr val="3F3F3F"/>
              </a:buClr>
              <a:buSzPts val="1400"/>
              <a:buNone/>
            </a:pPr>
            <a:r>
              <a:rPr lang="en" sz="1200">
                <a:solidFill>
                  <a:schemeClr val="dk1"/>
                </a:solidFill>
                <a:latin typeface="Calibri"/>
                <a:ea typeface="Calibri"/>
                <a:cs typeface="Calibri"/>
                <a:sym typeface="Calibri"/>
              </a:rPr>
              <a:t>During the first seven years (when there is a modest annual cost to the District), the District stands to acquire a commensurate amount of value from the resiliency services that it receives.</a:t>
            </a:r>
            <a:endParaRPr sz="1200">
              <a:solidFill>
                <a:schemeClr val="dk1"/>
              </a:solidFill>
              <a:latin typeface="Calibri"/>
              <a:ea typeface="Calibri"/>
              <a:cs typeface="Calibri"/>
              <a:sym typeface="Calibri"/>
            </a:endParaRPr>
          </a:p>
          <a:p>
            <a:pPr indent="-228600" lvl="2" marL="1371600" rtl="0" algn="l">
              <a:spcBef>
                <a:spcPts val="0"/>
              </a:spcBef>
              <a:spcAft>
                <a:spcPts val="0"/>
              </a:spcAft>
              <a:buClr>
                <a:srgbClr val="3F3F3F"/>
              </a:buClr>
              <a:buSzPts val="1400"/>
              <a:buNone/>
            </a:pPr>
            <a:r>
              <a:t/>
            </a:r>
            <a:endParaRPr sz="1200">
              <a:solidFill>
                <a:schemeClr val="dk1"/>
              </a:solidFill>
              <a:latin typeface="Calibri"/>
              <a:ea typeface="Calibri"/>
              <a:cs typeface="Calibri"/>
              <a:sym typeface="Calibri"/>
            </a:endParaRPr>
          </a:p>
          <a:p>
            <a:pPr indent="-228600" lvl="2" marL="1371600" rtl="0" algn="l">
              <a:spcBef>
                <a:spcPts val="0"/>
              </a:spcBef>
              <a:spcAft>
                <a:spcPts val="0"/>
              </a:spcAft>
              <a:buClr>
                <a:srgbClr val="3F3F3F"/>
              </a:buClr>
              <a:buSzPts val="1400"/>
              <a:buNone/>
            </a:pPr>
            <a:r>
              <a:rPr lang="en" sz="1200">
                <a:solidFill>
                  <a:schemeClr val="dk1"/>
                </a:solidFill>
                <a:latin typeface="Calibri"/>
                <a:ea typeface="Calibri"/>
                <a:cs typeface="Calibri"/>
                <a:sym typeface="Calibri"/>
              </a:rPr>
              <a:t>And over the 28-year project lifetime, the project will produce a net </a:t>
            </a:r>
            <a:r>
              <a:rPr lang="en" sz="1200" u="sng">
                <a:solidFill>
                  <a:schemeClr val="dk1"/>
                </a:solidFill>
                <a:latin typeface="Calibri"/>
                <a:ea typeface="Calibri"/>
                <a:cs typeface="Calibri"/>
                <a:sym typeface="Calibri"/>
              </a:rPr>
              <a:t>savings</a:t>
            </a:r>
            <a:r>
              <a:rPr lang="en" sz="1200">
                <a:solidFill>
                  <a:schemeClr val="dk1"/>
                </a:solidFill>
                <a:latin typeface="Calibri"/>
                <a:ea typeface="Calibri"/>
                <a:cs typeface="Calibri"/>
                <a:sym typeface="Calibri"/>
              </a:rPr>
              <a:t> to the District, plus a net </a:t>
            </a:r>
            <a:r>
              <a:rPr lang="en" sz="1200" u="sng">
                <a:solidFill>
                  <a:schemeClr val="dk1"/>
                </a:solidFill>
                <a:latin typeface="Calibri"/>
                <a:ea typeface="Calibri"/>
                <a:cs typeface="Calibri"/>
                <a:sym typeface="Calibri"/>
              </a:rPr>
              <a:t>value</a:t>
            </a:r>
            <a:r>
              <a:rPr lang="en" sz="1200">
                <a:solidFill>
                  <a:schemeClr val="dk1"/>
                </a:solidFill>
                <a:latin typeface="Calibri"/>
                <a:ea typeface="Calibri"/>
                <a:cs typeface="Calibri"/>
                <a:sym typeface="Calibri"/>
              </a:rPr>
              <a:t> from resiliency services.</a:t>
            </a:r>
            <a:endParaRPr sz="1200">
              <a:solidFill>
                <a:schemeClr val="dk1"/>
              </a:solidFill>
              <a:latin typeface="Calibri"/>
              <a:ea typeface="Calibri"/>
              <a:cs typeface="Calibri"/>
              <a:sym typeface="Calibri"/>
            </a:endParaRPr>
          </a:p>
          <a:p>
            <a:pPr indent="-228600" lvl="2" marL="1371600" rtl="0" algn="l">
              <a:spcBef>
                <a:spcPts val="0"/>
              </a:spcBef>
              <a:spcAft>
                <a:spcPts val="0"/>
              </a:spcAft>
              <a:buClr>
                <a:srgbClr val="3F3F3F"/>
              </a:buClr>
              <a:buSzPts val="1400"/>
              <a:buNone/>
            </a:pPr>
            <a:r>
              <a:t/>
            </a:r>
            <a:endParaRPr sz="1200">
              <a:solidFill>
                <a:schemeClr val="dk1"/>
              </a:solidFill>
              <a:latin typeface="Calibri"/>
              <a:ea typeface="Calibri"/>
              <a:cs typeface="Calibri"/>
              <a:sym typeface="Calibri"/>
            </a:endParaRPr>
          </a:p>
          <a:p>
            <a:pPr indent="-228600" lvl="2" marL="1371600" rtl="0" algn="l">
              <a:spcBef>
                <a:spcPts val="0"/>
              </a:spcBef>
              <a:spcAft>
                <a:spcPts val="0"/>
              </a:spcAft>
              <a:buClr>
                <a:srgbClr val="3F3F3F"/>
              </a:buClr>
              <a:buSzPts val="1400"/>
              <a:buNone/>
            </a:pPr>
            <a:r>
              <a:rPr lang="en" sz="1200">
                <a:solidFill>
                  <a:schemeClr val="dk1"/>
                </a:solidFill>
                <a:latin typeface="Calibri"/>
                <a:ea typeface="Calibri"/>
                <a:cs typeface="Calibri"/>
                <a:sym typeface="Calibri"/>
              </a:rPr>
              <a:t>In addition, the savings may accelerate over time when SCE revises rates to encourage operations of battery storage systems in ways that can ease strain on the electric utility grid. These new opportunities are anticipated, but as-yet unquantifiable.</a:t>
            </a:r>
            <a:endParaRPr sz="1400">
              <a:solidFill>
                <a:srgbClr val="3F3F3F"/>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fcbeeb269c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fcbeeb269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for the status of the project. We have five sites that are completed with three sites coming online soon. All six of the microgrid </a:t>
            </a:r>
            <a:r>
              <a:rPr lang="en"/>
              <a:t>sites</a:t>
            </a:r>
            <a:r>
              <a:rPr lang="en"/>
              <a:t> are awaiting critical parts that have been delayed one year due to the supply chain issues. With most of those pieces coming in May, we anticipate that we should have them online by the end of summer. Therefore, this project should be completed by the end of the year.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4445f9bb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14445f9bb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c6791e17fa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c6791e17f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my presentation today, I will be talking about the </a:t>
            </a:r>
            <a:r>
              <a:rPr lang="en"/>
              <a:t>impetus</a:t>
            </a:r>
            <a:r>
              <a:rPr lang="en"/>
              <a:t> for why SBUnified went with a microgrid project - starting with understanding our grid vulnerability, going into some details about our solar and microgrid project, community resiliency, and finally the financing structure to incur minimal expenses.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fcbeeb269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fcbeeb269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SBUnified is a school District with 12 elementary schools, 4 junior highs, and five high schools. We service approximately 13,000 students with 57.7% of our students on free or reduced price meals. We employ approximately 1,400 staff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fcbeeb269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fcbeeb269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those of you unfamiliar with Santa Barbara and California in general, we are two counties West from Los Angeles County. We rely on our neighboring Counties to supply our electricity. Our county is different than most places in California in that we have a mountain range that runs East-West and the range splits the County in half, with one utility provider serving the North County, and another </a:t>
            </a:r>
            <a:r>
              <a:rPr lang="en"/>
              <a:t>servicing</a:t>
            </a:r>
            <a:r>
              <a:rPr lang="en"/>
              <a:t> the South County. SBUnified is in the southern portion of the County and services students from two cities as well as unincorporated areas.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fcbeeb26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fcbeeb26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why is our grid vulnerable? If you look at this image, the yellow lines indicate power lines that come from the County over - there is a purple line as well, this is a power line that runs through the wilderness of a national forest with very limited access - this is the east-west mountain range that I spoke about earlier. With the increased frequency of wildfires and flooding events, our utility provider estimates that if any natural disaster were to take down these power lines, it could be 1-3 months before they can repair the damage. We had the Thomas Fire in 2017, which at the time was the largest fire the state had seen, this fire got very close to taking out some of the power lines, therefore, it is not if something like that can happen but a matter of when.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fcbeeb269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fcbeeb269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of the close call in 2017 and having a better understanding of our vulnerability, SBUnified decided in 2019 to begin exploring the installation of a solar and more importantly, pair the solar with a battery storage system that incorporates smart load controls or commonly referred to as a microgrid. With the completion of the design, it was determined that there would be a total of 14 solar arrays with 6 of those sites having microgrids. The targeted areas for the solar arrays are parking lots where feasible for the high schools and junior highs, and play fields for shading for the elementary schools since their parking lots are </a:t>
            </a:r>
            <a:r>
              <a:rPr lang="en"/>
              <a:t>generally too small. With the age and condition of our schools, rooftop installations were not feasible as we would have to redesign all roofing at the sites to accommodate the arrays. This project is going to provide at least 70% of SBUnified’s overall electricity use while offsetting 93% of our Green house gas emissions from utility electricity use. The 6 microgrids will be located at our high schools, one junior high, and our District office, which houses our communication equipment and critical food storage.</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Project began in 2019, Board approval for feasibility study, and then Power Purchase Agreement in 2020.</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Construction began in 2021, when complete, this would be the first microgrid for a school district in the nation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fcbeeb269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fcbeeb269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how are microgrids different than just solar with a battery? Microgrids have smart controllers that looks at the available battery power, current power demands, and switches on/off items based on their predetermined tiers. The model that we used had three tiers, tier 1 is our critical loads, where our freezers, refrigerators, and communication equipment at the District Office will have 100% uptime. </a:t>
            </a:r>
            <a:endParaRPr/>
          </a:p>
          <a:p>
            <a:pPr indent="0" lvl="0" marL="0" rtl="0" algn="l">
              <a:spcBef>
                <a:spcPts val="0"/>
              </a:spcBef>
              <a:spcAft>
                <a:spcPts val="0"/>
              </a:spcAft>
              <a:buNone/>
            </a:pPr>
            <a:r>
              <a:rPr lang="en"/>
              <a:t>Tier 1 mission critical and life sustaining</a:t>
            </a:r>
            <a:endParaRPr/>
          </a:p>
          <a:p>
            <a:pPr indent="0" lvl="0" marL="0" rtl="0" algn="l">
              <a:spcBef>
                <a:spcPts val="0"/>
              </a:spcBef>
              <a:spcAft>
                <a:spcPts val="0"/>
              </a:spcAft>
              <a:buNone/>
            </a:pPr>
            <a:r>
              <a:rPr lang="en"/>
              <a:t>Tier 2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dependent on season solar energy availale and load requirements (winter/summer)..lentth of time that emergency is expected to last….</a:t>
            </a:r>
            <a:endParaRPr/>
          </a:p>
          <a:p>
            <a:pPr indent="0" lvl="0" marL="0" rtl="0" algn="l">
              <a:spcBef>
                <a:spcPts val="0"/>
              </a:spcBef>
              <a:spcAft>
                <a:spcPts val="0"/>
              </a:spcAft>
              <a:buNone/>
            </a:pPr>
            <a:r>
              <a:rPr lang="en"/>
              <a:t>If the </a:t>
            </a:r>
            <a:r>
              <a:rPr lang="en"/>
              <a:t>controller</a:t>
            </a:r>
            <a:r>
              <a:rPr lang="en"/>
              <a:t> determine that there is additional energy available, our multi-purpose rooms, gyms, and site communication equipment is expected to have 80% uptime. Anything else beyond that will be discretionary and is </a:t>
            </a:r>
            <a:r>
              <a:rPr lang="en"/>
              <a:t>expected</a:t>
            </a:r>
            <a:r>
              <a:rPr lang="en"/>
              <a:t> to have less than 25% uptime - for us, these are spare plugs within the kitchens and non-essential lighting. This model is based upon sunny conditions, which is the case most of the time in Santa Barbara.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fcbeeb269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fcbeeb269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map of our microgrid and the areas that they are serving. Over on the right is City of Santa Barbara, where we have our District Office, District warehouse, a high school, and a junior high school. Our remaining two high schools are in the County of Santa Barbara and City of Goleta. We purposely spread out the microgrid sites to serve different parts of our community. For instance, La Cumbre Junior High was chosen as a microgrid site not because they use the most amount of electricity but rather, the site sits in a lower income where 80+% of the students are on free or reduced priced meals. Additionally, the site’s kitchen actually provides food for four school sites.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fcbeeb269c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fcbeeb269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regards to community resiliency, SBUnified school sites have served as emergency shelters during natural disasters. With our microgrids powering the largest kitchens, gyms, and multipurpose rooms, we have the ability to help feed and shelter the community when there is a need. This was the case during the Thomas Fire of 2017, the subsequent mudslides, and the flooding that just occurred in January 2023. Pictured is our only freeway going southbound from Santa Barbara that flooded in 2018 and 2023. When this freeway shuts down, it effectively cuts us off from most supplies as they come from neighboring counties from the south. Therefore, we believe that the microgrids will better position our District to assist the students, their families, and the community with the increasing frequency of disasters from climate change.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txBox="1"/>
          <p:nvPr/>
        </p:nvSpPr>
        <p:spPr>
          <a:xfrm>
            <a:off x="3055050" y="314875"/>
            <a:ext cx="5159400" cy="43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000">
                <a:solidFill>
                  <a:srgbClr val="FFFFFF"/>
                </a:solidFill>
                <a:latin typeface="Georgia"/>
                <a:ea typeface="Georgia"/>
                <a:cs typeface="Georgia"/>
                <a:sym typeface="Georgia"/>
              </a:rPr>
              <a:t>Santa Barbara Unified School District</a:t>
            </a:r>
            <a:endParaRPr sz="2000">
              <a:solidFill>
                <a:srgbClr val="FFFFFF"/>
              </a:solidFill>
              <a:latin typeface="Georgia"/>
              <a:ea typeface="Georgia"/>
              <a:cs typeface="Georgia"/>
              <a:sym typeface="Georgia"/>
            </a:endParaRPr>
          </a:p>
        </p:txBody>
      </p:sp>
      <p:sp>
        <p:nvSpPr>
          <p:cNvPr id="12" name="Google Shape;12;p2"/>
          <p:cNvSpPr txBox="1"/>
          <p:nvPr/>
        </p:nvSpPr>
        <p:spPr>
          <a:xfrm>
            <a:off x="388650" y="1126375"/>
            <a:ext cx="8366700" cy="1505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6000">
                <a:solidFill>
                  <a:srgbClr val="FCE5CD"/>
                </a:solidFill>
                <a:latin typeface="Georgia"/>
                <a:ea typeface="Georgia"/>
                <a:cs typeface="Georgia"/>
                <a:sym typeface="Georgia"/>
              </a:rPr>
              <a:t>S</a:t>
            </a:r>
            <a:r>
              <a:rPr lang="en" sz="6000">
                <a:solidFill>
                  <a:srgbClr val="FCE5CD"/>
                </a:solidFill>
                <a:latin typeface="Georgia"/>
                <a:ea typeface="Georgia"/>
                <a:cs typeface="Georgia"/>
                <a:sym typeface="Georgia"/>
              </a:rPr>
              <a:t>pecial Board Meeting </a:t>
            </a:r>
            <a:br>
              <a:rPr lang="en" sz="6000">
                <a:solidFill>
                  <a:srgbClr val="FCE5CD"/>
                </a:solidFill>
                <a:latin typeface="Georgia"/>
                <a:ea typeface="Georgia"/>
                <a:cs typeface="Georgia"/>
                <a:sym typeface="Georgia"/>
              </a:rPr>
            </a:br>
            <a:endParaRPr sz="6000">
              <a:solidFill>
                <a:srgbClr val="FCE5CD"/>
              </a:solidFill>
              <a:latin typeface="Georgia"/>
              <a:ea typeface="Georgia"/>
              <a:cs typeface="Georgia"/>
              <a:sym typeface="Georgia"/>
            </a:endParaRPr>
          </a:p>
        </p:txBody>
      </p:sp>
      <p:sp>
        <p:nvSpPr>
          <p:cNvPr id="13" name="Google Shape;13;p2"/>
          <p:cNvSpPr txBox="1"/>
          <p:nvPr/>
        </p:nvSpPr>
        <p:spPr>
          <a:xfrm>
            <a:off x="3522800" y="4495075"/>
            <a:ext cx="5159400" cy="43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800">
                <a:solidFill>
                  <a:srgbClr val="FFFFFF"/>
                </a:solidFill>
                <a:latin typeface="Georgia"/>
                <a:ea typeface="Georgia"/>
                <a:cs typeface="Georgia"/>
                <a:sym typeface="Georgia"/>
              </a:rPr>
              <a:t>January 26, 2021</a:t>
            </a:r>
            <a:r>
              <a:rPr lang="en" sz="2800">
                <a:solidFill>
                  <a:srgbClr val="FCE5CD"/>
                </a:solidFill>
                <a:latin typeface="Georgia"/>
                <a:ea typeface="Georgia"/>
                <a:cs typeface="Georgia"/>
                <a:sym typeface="Georgia"/>
              </a:rPr>
              <a:t> </a:t>
            </a:r>
            <a:endParaRPr sz="2800">
              <a:solidFill>
                <a:srgbClr val="FCE5CD"/>
              </a:solidFill>
              <a:latin typeface="Georgia"/>
              <a:ea typeface="Georgia"/>
              <a:cs typeface="Georgia"/>
              <a:sym typeface="Georgia"/>
            </a:endParaRPr>
          </a:p>
        </p:txBody>
      </p:sp>
      <p:pic>
        <p:nvPicPr>
          <p:cNvPr id="14" name="Google Shape;14;p2"/>
          <p:cNvPicPr preferRelativeResize="0"/>
          <p:nvPr/>
        </p:nvPicPr>
        <p:blipFill>
          <a:blip r:embed="rId3">
            <a:alphaModFix/>
          </a:blip>
          <a:stretch>
            <a:fillRect/>
          </a:stretch>
        </p:blipFill>
        <p:spPr>
          <a:xfrm>
            <a:off x="8214450" y="314875"/>
            <a:ext cx="390108" cy="3459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1" name="Google Shape;5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4" name="Google Shape;54;p12"/>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8" name="Shape 58"/>
        <p:cNvGrpSpPr/>
        <p:nvPr/>
      </p:nvGrpSpPr>
      <p:grpSpPr>
        <a:xfrm>
          <a:off x="0" y="0"/>
          <a:ext cx="0" cy="0"/>
          <a:chOff x="0" y="0"/>
          <a:chExt cx="0" cy="0"/>
        </a:xfrm>
      </p:grpSpPr>
      <p:sp>
        <p:nvSpPr>
          <p:cNvPr id="59" name="Google Shape;59;p14"/>
          <p:cNvSpPr txBox="1"/>
          <p:nvPr>
            <p:ph type="title"/>
          </p:nvPr>
        </p:nvSpPr>
        <p:spPr>
          <a:xfrm>
            <a:off x="1941288" y="174784"/>
            <a:ext cx="6617100" cy="994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2C7C9F"/>
              </a:buClr>
              <a:buSzPts val="4400"/>
              <a:buFont typeface="Century Gothic"/>
              <a:buNone/>
              <a:defRPr b="0" i="0" sz="4400" u="none" cap="none" strike="noStrike">
                <a:solidFill>
                  <a:srgbClr val="2C7C9F"/>
                </a:solidFill>
                <a:latin typeface="Century Gothic"/>
                <a:ea typeface="Century Gothic"/>
                <a:cs typeface="Century Gothic"/>
                <a:sym typeface="Century Gothic"/>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0" name="Google Shape;60;p14"/>
          <p:cNvSpPr txBox="1"/>
          <p:nvPr>
            <p:ph idx="1" type="body"/>
          </p:nvPr>
        </p:nvSpPr>
        <p:spPr>
          <a:xfrm>
            <a:off x="628650" y="1333500"/>
            <a:ext cx="7886700" cy="3299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SzPts val="1800"/>
              <a:buChar char="●"/>
              <a:defRPr/>
            </a:lvl1pPr>
            <a:lvl2pPr indent="-342900" lvl="1" marL="914400" rtl="0" algn="l">
              <a:lnSpc>
                <a:spcPct val="90000"/>
              </a:lnSpc>
              <a:spcBef>
                <a:spcPts val="1600"/>
              </a:spcBef>
              <a:spcAft>
                <a:spcPts val="0"/>
              </a:spcAft>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3"/>
          <p:cNvSpPr txBox="1"/>
          <p:nvPr/>
        </p:nvSpPr>
        <p:spPr>
          <a:xfrm>
            <a:off x="3055050" y="314875"/>
            <a:ext cx="5159400" cy="43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000">
                <a:solidFill>
                  <a:srgbClr val="FFFFFF"/>
                </a:solidFill>
                <a:latin typeface="Georgia"/>
                <a:ea typeface="Georgia"/>
                <a:cs typeface="Georgia"/>
                <a:sym typeface="Georgia"/>
              </a:rPr>
              <a:t>Santa Barbara Unified School District</a:t>
            </a:r>
            <a:endParaRPr sz="2000">
              <a:solidFill>
                <a:srgbClr val="FFFFFF"/>
              </a:solidFill>
              <a:latin typeface="Georgia"/>
              <a:ea typeface="Georgia"/>
              <a:cs typeface="Georgia"/>
              <a:sym typeface="Georgia"/>
            </a:endParaRPr>
          </a:p>
        </p:txBody>
      </p:sp>
      <p:sp>
        <p:nvSpPr>
          <p:cNvPr id="18" name="Google Shape;18;p3"/>
          <p:cNvSpPr txBox="1"/>
          <p:nvPr/>
        </p:nvSpPr>
        <p:spPr>
          <a:xfrm>
            <a:off x="388650" y="1126375"/>
            <a:ext cx="8366700" cy="1505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6000">
                <a:solidFill>
                  <a:srgbClr val="FCE5CD"/>
                </a:solidFill>
                <a:latin typeface="Georgia"/>
                <a:ea typeface="Georgia"/>
                <a:cs typeface="Georgia"/>
                <a:sym typeface="Georgia"/>
              </a:rPr>
              <a:t>Special Board Meeting </a:t>
            </a:r>
            <a:br>
              <a:rPr lang="en" sz="6000">
                <a:solidFill>
                  <a:srgbClr val="FCE5CD"/>
                </a:solidFill>
                <a:latin typeface="Georgia"/>
                <a:ea typeface="Georgia"/>
                <a:cs typeface="Georgia"/>
                <a:sym typeface="Georgia"/>
              </a:rPr>
            </a:br>
            <a:endParaRPr sz="6000">
              <a:solidFill>
                <a:srgbClr val="FCE5CD"/>
              </a:solidFill>
              <a:latin typeface="Georgia"/>
              <a:ea typeface="Georgia"/>
              <a:cs typeface="Georgia"/>
              <a:sym typeface="Georgia"/>
            </a:endParaRPr>
          </a:p>
        </p:txBody>
      </p:sp>
      <p:sp>
        <p:nvSpPr>
          <p:cNvPr id="19" name="Google Shape;19;p3"/>
          <p:cNvSpPr txBox="1"/>
          <p:nvPr/>
        </p:nvSpPr>
        <p:spPr>
          <a:xfrm>
            <a:off x="3522800" y="4495075"/>
            <a:ext cx="5159400" cy="43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800">
                <a:solidFill>
                  <a:srgbClr val="FFFFFF"/>
                </a:solidFill>
                <a:latin typeface="Georgia"/>
                <a:ea typeface="Georgia"/>
                <a:cs typeface="Georgia"/>
                <a:sym typeface="Georgia"/>
              </a:rPr>
              <a:t>January 26, 2021</a:t>
            </a:r>
            <a:r>
              <a:rPr lang="en" sz="2800">
                <a:solidFill>
                  <a:srgbClr val="FCE5CD"/>
                </a:solidFill>
                <a:latin typeface="Georgia"/>
                <a:ea typeface="Georgia"/>
                <a:cs typeface="Georgia"/>
                <a:sym typeface="Georgia"/>
              </a:rPr>
              <a:t> </a:t>
            </a:r>
            <a:endParaRPr sz="2800">
              <a:solidFill>
                <a:srgbClr val="FCE5CD"/>
              </a:solidFill>
              <a:latin typeface="Georgia"/>
              <a:ea typeface="Georgia"/>
              <a:cs typeface="Georgia"/>
              <a:sym typeface="Georgia"/>
            </a:endParaRPr>
          </a:p>
        </p:txBody>
      </p:sp>
      <p:pic>
        <p:nvPicPr>
          <p:cNvPr id="20" name="Google Shape;20;p3"/>
          <p:cNvPicPr preferRelativeResize="0"/>
          <p:nvPr/>
        </p:nvPicPr>
        <p:blipFill>
          <a:blip r:embed="rId3">
            <a:alphaModFix/>
          </a:blip>
          <a:stretch>
            <a:fillRect/>
          </a:stretch>
        </p:blipFill>
        <p:spPr>
          <a:xfrm>
            <a:off x="8214450" y="314875"/>
            <a:ext cx="390108" cy="3459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5"/>
          <p:cNvSpPr txBox="1"/>
          <p:nvPr>
            <p:ph type="title"/>
          </p:nvPr>
        </p:nvSpPr>
        <p:spPr>
          <a:xfrm>
            <a:off x="311700" y="1951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5"/>
          <p:cNvSpPr txBox="1"/>
          <p:nvPr>
            <p:ph idx="1" type="body"/>
          </p:nvPr>
        </p:nvSpPr>
        <p:spPr>
          <a:xfrm>
            <a:off x="311700" y="9466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6"/>
          <p:cNvSpPr txBox="1"/>
          <p:nvPr>
            <p:ph type="title"/>
          </p:nvPr>
        </p:nvSpPr>
        <p:spPr>
          <a:xfrm>
            <a:off x="311700" y="1951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 name="Google Shape;30;p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7"/>
          <p:cNvSpPr txBox="1"/>
          <p:nvPr>
            <p:ph type="title"/>
          </p:nvPr>
        </p:nvSpPr>
        <p:spPr>
          <a:xfrm>
            <a:off x="311700" y="1951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8"/>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 name="Google Shape;38;p8"/>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6" name="Google Shape;46;p1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7" name="Google Shape;47;p1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1951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Georgia"/>
              <a:buNone/>
              <a:defRPr sz="2800">
                <a:solidFill>
                  <a:schemeClr val="dk1"/>
                </a:solidFill>
                <a:latin typeface="Georgia"/>
                <a:ea typeface="Georgia"/>
                <a:cs typeface="Georgia"/>
                <a:sym typeface="Georgi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9466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Trebuchet MS"/>
              <a:buChar char="●"/>
              <a:defRPr sz="1800">
                <a:solidFill>
                  <a:schemeClr val="dk2"/>
                </a:solidFill>
                <a:latin typeface="Trebuchet MS"/>
                <a:ea typeface="Trebuchet MS"/>
                <a:cs typeface="Trebuchet MS"/>
                <a:sym typeface="Trebuchet MS"/>
              </a:defRPr>
            </a:lvl1pPr>
            <a:lvl2pPr indent="-317500" lvl="1" marL="914400" rtl="0">
              <a:lnSpc>
                <a:spcPct val="115000"/>
              </a:lnSpc>
              <a:spcBef>
                <a:spcPts val="1600"/>
              </a:spcBef>
              <a:spcAft>
                <a:spcPts val="0"/>
              </a:spcAft>
              <a:buClr>
                <a:schemeClr val="dk2"/>
              </a:buClr>
              <a:buSzPts val="1400"/>
              <a:buFont typeface="Georgia"/>
              <a:buChar char="○"/>
              <a:defRPr>
                <a:solidFill>
                  <a:schemeClr val="dk2"/>
                </a:solidFill>
                <a:latin typeface="Georgia"/>
                <a:ea typeface="Georgia"/>
                <a:cs typeface="Georgia"/>
                <a:sym typeface="Georgia"/>
              </a:defRPr>
            </a:lvl2pPr>
            <a:lvl3pPr indent="-317500" lvl="2" marL="1371600" rtl="0">
              <a:lnSpc>
                <a:spcPct val="115000"/>
              </a:lnSpc>
              <a:spcBef>
                <a:spcPts val="160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3pPr>
            <a:lvl4pPr indent="-317500" lvl="3" marL="1828800" rtl="0">
              <a:lnSpc>
                <a:spcPct val="115000"/>
              </a:lnSpc>
              <a:spcBef>
                <a:spcPts val="1600"/>
              </a:spcBef>
              <a:spcAft>
                <a:spcPts val="0"/>
              </a:spcAft>
              <a:buClr>
                <a:schemeClr val="dk2"/>
              </a:buClr>
              <a:buSzPts val="1400"/>
              <a:buFont typeface="Georgia"/>
              <a:buChar char="●"/>
              <a:defRPr>
                <a:solidFill>
                  <a:schemeClr val="dk2"/>
                </a:solidFill>
                <a:latin typeface="Georgia"/>
                <a:ea typeface="Georgia"/>
                <a:cs typeface="Georgia"/>
                <a:sym typeface="Georgia"/>
              </a:defRPr>
            </a:lvl4pPr>
            <a:lvl5pPr indent="-317500" lvl="4" marL="2286000" rtl="0">
              <a:lnSpc>
                <a:spcPct val="115000"/>
              </a:lnSpc>
              <a:spcBef>
                <a:spcPts val="1600"/>
              </a:spcBef>
              <a:spcAft>
                <a:spcPts val="0"/>
              </a:spcAft>
              <a:buClr>
                <a:schemeClr val="dk2"/>
              </a:buClr>
              <a:buSzPts val="1400"/>
              <a:buFont typeface="Georgia"/>
              <a:buChar char="○"/>
              <a:defRPr>
                <a:solidFill>
                  <a:schemeClr val="dk2"/>
                </a:solidFill>
                <a:latin typeface="Georgia"/>
                <a:ea typeface="Georgia"/>
                <a:cs typeface="Georgia"/>
                <a:sym typeface="Georgia"/>
              </a:defRPr>
            </a:lvl5pPr>
            <a:lvl6pPr indent="-317500" lvl="5" marL="2743200" rtl="0">
              <a:lnSpc>
                <a:spcPct val="115000"/>
              </a:lnSpc>
              <a:spcBef>
                <a:spcPts val="1600"/>
              </a:spcBef>
              <a:spcAft>
                <a:spcPts val="0"/>
              </a:spcAft>
              <a:buClr>
                <a:schemeClr val="dk2"/>
              </a:buClr>
              <a:buSzPts val="1400"/>
              <a:buFont typeface="Trebuchet MS"/>
              <a:buChar char="■"/>
              <a:defRPr>
                <a:solidFill>
                  <a:schemeClr val="dk2"/>
                </a:solidFill>
                <a:latin typeface="Trebuchet MS"/>
                <a:ea typeface="Trebuchet MS"/>
                <a:cs typeface="Trebuchet MS"/>
                <a:sym typeface="Trebuchet MS"/>
              </a:defRPr>
            </a:lvl6pPr>
            <a:lvl7pPr indent="-317500" lvl="6" marL="3200400" rtl="0">
              <a:lnSpc>
                <a:spcPct val="115000"/>
              </a:lnSpc>
              <a:spcBef>
                <a:spcPts val="1600"/>
              </a:spcBef>
              <a:spcAft>
                <a:spcPts val="0"/>
              </a:spcAft>
              <a:buClr>
                <a:schemeClr val="dk2"/>
              </a:buClr>
              <a:buSzPts val="1400"/>
              <a:buFont typeface="Georgia"/>
              <a:buChar char="●"/>
              <a:defRPr>
                <a:solidFill>
                  <a:schemeClr val="dk2"/>
                </a:solidFill>
                <a:latin typeface="Georgia"/>
                <a:ea typeface="Georgia"/>
                <a:cs typeface="Georgia"/>
                <a:sym typeface="Georgia"/>
              </a:defRPr>
            </a:lvl7pPr>
            <a:lvl8pPr indent="-317500" lvl="7" marL="3657600" rtl="0">
              <a:lnSpc>
                <a:spcPct val="115000"/>
              </a:lnSpc>
              <a:spcBef>
                <a:spcPts val="1600"/>
              </a:spcBef>
              <a:spcAft>
                <a:spcPts val="0"/>
              </a:spcAft>
              <a:buClr>
                <a:schemeClr val="dk2"/>
              </a:buClr>
              <a:buSzPts val="1400"/>
              <a:buFont typeface="Georgia"/>
              <a:buChar char="○"/>
              <a:defRPr>
                <a:solidFill>
                  <a:schemeClr val="dk2"/>
                </a:solidFill>
                <a:latin typeface="Georgia"/>
                <a:ea typeface="Georgia"/>
                <a:cs typeface="Georgia"/>
                <a:sym typeface="Georgia"/>
              </a:defRPr>
            </a:lvl8pPr>
            <a:lvl9pPr indent="-317500" lvl="8" marL="4114800" rtl="0">
              <a:lnSpc>
                <a:spcPct val="115000"/>
              </a:lnSpc>
              <a:spcBef>
                <a:spcPts val="1600"/>
              </a:spcBef>
              <a:spcAft>
                <a:spcPts val="1600"/>
              </a:spcAft>
              <a:buClr>
                <a:schemeClr val="dk2"/>
              </a:buClr>
              <a:buSzPts val="1400"/>
              <a:buFont typeface="Trebuchet MS"/>
              <a:buChar char="■"/>
              <a:defRPr>
                <a:solidFill>
                  <a:schemeClr val="dk2"/>
                </a:solidFill>
                <a:latin typeface="Trebuchet MS"/>
                <a:ea typeface="Trebuchet MS"/>
                <a:cs typeface="Trebuchet MS"/>
                <a:sym typeface="Trebuchet M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19.jpg"/><Relationship Id="rId5" Type="http://schemas.openxmlformats.org/officeDocument/2006/relationships/image" Target="../media/image17.png"/><Relationship Id="rId6" Type="http://schemas.openxmlformats.org/officeDocument/2006/relationships/image" Target="../media/image3.png"/><Relationship Id="rId7" Type="http://schemas.openxmlformats.org/officeDocument/2006/relationships/hyperlink" Target="mailto:hmaldonado@sbunified.org" TargetMode="External"/><Relationship Id="rId8" Type="http://schemas.openxmlformats.org/officeDocument/2006/relationships/hyperlink" Target="mailto:DesmondHo@sbunified.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b="0" l="13247" r="13239" t="0"/>
          <a:stretch/>
        </p:blipFill>
        <p:spPr>
          <a:xfrm>
            <a:off x="4324100" y="1093925"/>
            <a:ext cx="4820030" cy="3934152"/>
          </a:xfrm>
          <a:prstGeom prst="rect">
            <a:avLst/>
          </a:prstGeom>
          <a:noFill/>
          <a:ln>
            <a:noFill/>
          </a:ln>
        </p:spPr>
      </p:pic>
      <p:pic>
        <p:nvPicPr>
          <p:cNvPr id="66" name="Google Shape;66;p15"/>
          <p:cNvPicPr preferRelativeResize="0"/>
          <p:nvPr/>
        </p:nvPicPr>
        <p:blipFill rotWithShape="1">
          <a:blip r:embed="rId4">
            <a:alphaModFix/>
          </a:blip>
          <a:srcRect b="0" l="0" r="0" t="0"/>
          <a:stretch/>
        </p:blipFill>
        <p:spPr>
          <a:xfrm>
            <a:off x="0" y="0"/>
            <a:ext cx="9144003" cy="5144794"/>
          </a:xfrm>
          <a:prstGeom prst="rect">
            <a:avLst/>
          </a:prstGeom>
          <a:noFill/>
          <a:ln>
            <a:noFill/>
          </a:ln>
        </p:spPr>
      </p:pic>
      <p:sp>
        <p:nvSpPr>
          <p:cNvPr id="67" name="Google Shape;67;p15"/>
          <p:cNvSpPr txBox="1"/>
          <p:nvPr/>
        </p:nvSpPr>
        <p:spPr>
          <a:xfrm>
            <a:off x="0" y="744925"/>
            <a:ext cx="5276100" cy="238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Georgia"/>
                <a:ea typeface="Georgia"/>
                <a:cs typeface="Georgia"/>
                <a:sym typeface="Georgia"/>
              </a:rPr>
              <a:t>SANTA BARBARA UNIFIED SCHOOL DISTRICT</a:t>
            </a:r>
            <a:endParaRPr sz="1200">
              <a:solidFill>
                <a:srgbClr val="FFFFFF"/>
              </a:solidFill>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5000">
                <a:solidFill>
                  <a:schemeClr val="lt1"/>
                </a:solidFill>
                <a:latin typeface="Georgia"/>
                <a:ea typeface="Georgia"/>
                <a:cs typeface="Georgia"/>
                <a:sym typeface="Georgia"/>
              </a:rPr>
              <a:t>Solar &amp; Microgrid</a:t>
            </a:r>
            <a:endParaRPr sz="5000">
              <a:solidFill>
                <a:schemeClr val="lt1"/>
              </a:solidFill>
              <a:latin typeface="Georgia"/>
              <a:ea typeface="Georgia"/>
              <a:cs typeface="Georgia"/>
              <a:sym typeface="Georgia"/>
            </a:endParaRPr>
          </a:p>
          <a:p>
            <a:pPr indent="0" lvl="0" marL="0" rtl="0" algn="ctr">
              <a:spcBef>
                <a:spcPts val="0"/>
              </a:spcBef>
              <a:spcAft>
                <a:spcPts val="0"/>
              </a:spcAft>
              <a:buClr>
                <a:schemeClr val="dk1"/>
              </a:buClr>
              <a:buSzPts val="1100"/>
              <a:buFont typeface="Arial"/>
              <a:buNone/>
            </a:pPr>
            <a:r>
              <a:rPr lang="en" sz="2900">
                <a:solidFill>
                  <a:schemeClr val="lt1"/>
                </a:solidFill>
                <a:latin typeface="Georgia"/>
                <a:ea typeface="Georgia"/>
                <a:cs typeface="Georgia"/>
                <a:sym typeface="Georgia"/>
              </a:rPr>
              <a:t>Resiliency Symposium </a:t>
            </a:r>
            <a:endParaRPr sz="2900">
              <a:solidFill>
                <a:schemeClr val="lt1"/>
              </a:solidFill>
              <a:latin typeface="Georgia"/>
              <a:ea typeface="Georgia"/>
              <a:cs typeface="Georgia"/>
              <a:sym typeface="Georgia"/>
            </a:endParaRPr>
          </a:p>
          <a:p>
            <a:pPr indent="0" lvl="0" marL="0" rtl="0" algn="ctr">
              <a:spcBef>
                <a:spcPts val="0"/>
              </a:spcBef>
              <a:spcAft>
                <a:spcPts val="0"/>
              </a:spcAft>
              <a:buNone/>
            </a:pPr>
            <a:r>
              <a:rPr lang="en" sz="2900">
                <a:solidFill>
                  <a:schemeClr val="lt1"/>
                </a:solidFill>
                <a:latin typeface="Georgia"/>
                <a:ea typeface="Georgia"/>
                <a:cs typeface="Georgia"/>
                <a:sym typeface="Georgia"/>
              </a:rPr>
              <a:t>March 27, </a:t>
            </a:r>
            <a:r>
              <a:rPr lang="en" sz="2900">
                <a:solidFill>
                  <a:srgbClr val="FFFFFF"/>
                </a:solidFill>
                <a:latin typeface="Georgia"/>
                <a:ea typeface="Georgia"/>
                <a:cs typeface="Georgia"/>
                <a:sym typeface="Georgia"/>
              </a:rPr>
              <a:t>2023</a:t>
            </a:r>
            <a:endParaRPr sz="2900">
              <a:solidFill>
                <a:srgbClr val="FFFFFF"/>
              </a:solidFill>
              <a:latin typeface="Georgia"/>
              <a:ea typeface="Georgia"/>
              <a:cs typeface="Georgia"/>
              <a:sym typeface="Georgia"/>
            </a:endParaRPr>
          </a:p>
          <a:p>
            <a:pPr indent="0" lvl="0" marL="0" rtl="0" algn="ctr">
              <a:spcBef>
                <a:spcPts val="0"/>
              </a:spcBef>
              <a:spcAft>
                <a:spcPts val="0"/>
              </a:spcAft>
              <a:buNone/>
            </a:pPr>
            <a:r>
              <a:t/>
            </a:r>
            <a:endParaRPr sz="2300">
              <a:solidFill>
                <a:srgbClr val="FFFFFF"/>
              </a:solidFill>
              <a:latin typeface="Georgia"/>
              <a:ea typeface="Georgia"/>
              <a:cs typeface="Georgia"/>
              <a:sym typeface="Georgia"/>
            </a:endParaRPr>
          </a:p>
        </p:txBody>
      </p:sp>
      <p:pic>
        <p:nvPicPr>
          <p:cNvPr id="68" name="Google Shape;68;p15"/>
          <p:cNvPicPr preferRelativeResize="0"/>
          <p:nvPr/>
        </p:nvPicPr>
        <p:blipFill>
          <a:blip r:embed="rId5">
            <a:alphaModFix/>
          </a:blip>
          <a:stretch>
            <a:fillRect/>
          </a:stretch>
        </p:blipFill>
        <p:spPr>
          <a:xfrm>
            <a:off x="217950" y="2734387"/>
            <a:ext cx="3232875" cy="1982775"/>
          </a:xfrm>
          <a:prstGeom prst="rect">
            <a:avLst/>
          </a:prstGeom>
          <a:noFill/>
          <a:ln>
            <a:noFill/>
          </a:ln>
        </p:spPr>
      </p:pic>
      <p:grpSp>
        <p:nvGrpSpPr>
          <p:cNvPr id="69" name="Google Shape;69;p15"/>
          <p:cNvGrpSpPr/>
          <p:nvPr/>
        </p:nvGrpSpPr>
        <p:grpSpPr>
          <a:xfrm>
            <a:off x="125" y="4901650"/>
            <a:ext cx="9144000" cy="292500"/>
            <a:chOff x="125" y="4901650"/>
            <a:chExt cx="9144000" cy="292500"/>
          </a:xfrm>
        </p:grpSpPr>
        <p:sp>
          <p:nvSpPr>
            <p:cNvPr id="70" name="Google Shape;70;p15"/>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72" name="Google Shape;72;p15"/>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73" name="Google Shape;73;p15"/>
            <p:cNvPicPr preferRelativeResize="0"/>
            <p:nvPr/>
          </p:nvPicPr>
          <p:blipFill>
            <a:blip r:embed="rId6">
              <a:alphaModFix/>
            </a:blip>
            <a:stretch>
              <a:fillRect/>
            </a:stretch>
          </p:blipFill>
          <p:spPr>
            <a:xfrm>
              <a:off x="3509075" y="4919400"/>
              <a:ext cx="3586277" cy="224142"/>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4"/>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208" name="Google Shape;208;p24"/>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Finance</a:t>
            </a:r>
            <a:endParaRPr sz="2800">
              <a:solidFill>
                <a:srgbClr val="FFFFFF"/>
              </a:solidFill>
              <a:latin typeface="Georgia"/>
              <a:ea typeface="Georgia"/>
              <a:cs typeface="Georgia"/>
              <a:sym typeface="Georgia"/>
            </a:endParaRPr>
          </a:p>
        </p:txBody>
      </p:sp>
      <p:pic>
        <p:nvPicPr>
          <p:cNvPr id="209" name="Google Shape;209;p24"/>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210" name="Google Shape;210;p24"/>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211" name="Google Shape;211;p24"/>
          <p:cNvGrpSpPr/>
          <p:nvPr/>
        </p:nvGrpSpPr>
        <p:grpSpPr>
          <a:xfrm>
            <a:off x="125" y="4901650"/>
            <a:ext cx="9144000" cy="292500"/>
            <a:chOff x="125" y="4901650"/>
            <a:chExt cx="9144000" cy="292500"/>
          </a:xfrm>
        </p:grpSpPr>
        <p:sp>
          <p:nvSpPr>
            <p:cNvPr id="212" name="Google Shape;212;p24"/>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4"/>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214" name="Google Shape;214;p24"/>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215" name="Google Shape;215;p24"/>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216" name="Google Shape;216;p24"/>
          <p:cNvSpPr txBox="1"/>
          <p:nvPr/>
        </p:nvSpPr>
        <p:spPr>
          <a:xfrm>
            <a:off x="4635500" y="1432800"/>
            <a:ext cx="4170300" cy="3370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800">
                <a:solidFill>
                  <a:schemeClr val="dk1"/>
                </a:solidFill>
                <a:latin typeface="Trebuchet MS"/>
                <a:ea typeface="Trebuchet MS"/>
                <a:cs typeface="Trebuchet MS"/>
                <a:sym typeface="Trebuchet MS"/>
              </a:rPr>
              <a:t>Power Purchase Agreement (PPA)</a:t>
            </a:r>
            <a:endParaRPr b="1"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Flat rate for 28-year term</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Traded </a:t>
            </a:r>
            <a:r>
              <a:rPr lang="en" sz="1800">
                <a:solidFill>
                  <a:schemeClr val="dk1"/>
                </a:solidFill>
                <a:latin typeface="Trebuchet MS"/>
                <a:ea typeface="Trebuchet MS"/>
                <a:cs typeface="Trebuchet MS"/>
                <a:sym typeface="Trebuchet MS"/>
              </a:rPr>
              <a:t>slightly</a:t>
            </a:r>
            <a:r>
              <a:rPr lang="en" sz="1800">
                <a:solidFill>
                  <a:schemeClr val="dk1"/>
                </a:solidFill>
                <a:latin typeface="Trebuchet MS"/>
                <a:ea typeface="Trebuchet MS"/>
                <a:cs typeface="Trebuchet MS"/>
                <a:sym typeface="Trebuchet MS"/>
              </a:rPr>
              <a:t> higher rates for $1.2 million contingency fund</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No upfront capital costs</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Anticipated savings of $7.7 million over term of project</a:t>
            </a:r>
            <a:endParaRPr sz="18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17" name="Google Shape;217;p24"/>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218" name="Google Shape;218;p24"/>
          <p:cNvPicPr preferRelativeResize="0"/>
          <p:nvPr/>
        </p:nvPicPr>
        <p:blipFill>
          <a:blip r:embed="rId6">
            <a:alphaModFix/>
          </a:blip>
          <a:stretch>
            <a:fillRect/>
          </a:stretch>
        </p:blipFill>
        <p:spPr>
          <a:xfrm>
            <a:off x="71150" y="1376113"/>
            <a:ext cx="4468602" cy="31128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25"/>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224" name="Google Shape;224;p25"/>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Status</a:t>
            </a:r>
            <a:endParaRPr sz="2800">
              <a:solidFill>
                <a:srgbClr val="FFFFFF"/>
              </a:solidFill>
              <a:latin typeface="Georgia"/>
              <a:ea typeface="Georgia"/>
              <a:cs typeface="Georgia"/>
              <a:sym typeface="Georgia"/>
            </a:endParaRPr>
          </a:p>
        </p:txBody>
      </p:sp>
      <p:pic>
        <p:nvPicPr>
          <p:cNvPr id="225" name="Google Shape;225;p25"/>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226" name="Google Shape;226;p25"/>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227" name="Google Shape;227;p25"/>
          <p:cNvGrpSpPr/>
          <p:nvPr/>
        </p:nvGrpSpPr>
        <p:grpSpPr>
          <a:xfrm>
            <a:off x="125" y="4901650"/>
            <a:ext cx="9144000" cy="292500"/>
            <a:chOff x="125" y="4901650"/>
            <a:chExt cx="9144000" cy="292500"/>
          </a:xfrm>
        </p:grpSpPr>
        <p:sp>
          <p:nvSpPr>
            <p:cNvPr id="228" name="Google Shape;228;p25"/>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5"/>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230" name="Google Shape;230;p25"/>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231" name="Google Shape;231;p25"/>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232" name="Google Shape;232;p25"/>
          <p:cNvSpPr txBox="1"/>
          <p:nvPr/>
        </p:nvSpPr>
        <p:spPr>
          <a:xfrm>
            <a:off x="4635500" y="1432800"/>
            <a:ext cx="4170300" cy="3370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800">
                <a:solidFill>
                  <a:schemeClr val="dk1"/>
                </a:solidFill>
                <a:latin typeface="Trebuchet MS"/>
                <a:ea typeface="Trebuchet MS"/>
                <a:cs typeface="Trebuchet MS"/>
                <a:sym typeface="Trebuchet MS"/>
              </a:rPr>
              <a:t>Construction Status February 2023</a:t>
            </a:r>
            <a:endParaRPr b="1"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Five sites completed</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Three sites near online</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Microgrid sites awaiting critical parts due to supply chain issues</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Project completion anticipated end of 2023</a:t>
            </a:r>
            <a:endParaRPr sz="18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33" name="Google Shape;233;p25"/>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234" name="Google Shape;234;p25"/>
          <p:cNvPicPr preferRelativeResize="0"/>
          <p:nvPr/>
        </p:nvPicPr>
        <p:blipFill>
          <a:blip r:embed="rId6">
            <a:alphaModFix/>
          </a:blip>
          <a:stretch>
            <a:fillRect/>
          </a:stretch>
        </p:blipFill>
        <p:spPr>
          <a:xfrm>
            <a:off x="723475" y="373425"/>
            <a:ext cx="3310385" cy="43966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6"/>
          <p:cNvPicPr preferRelativeResize="0"/>
          <p:nvPr/>
        </p:nvPicPr>
        <p:blipFill>
          <a:blip r:embed="rId3">
            <a:alphaModFix/>
          </a:blip>
          <a:stretch>
            <a:fillRect/>
          </a:stretch>
        </p:blipFill>
        <p:spPr>
          <a:xfrm>
            <a:off x="7183325" y="3428988"/>
            <a:ext cx="1192636" cy="1204050"/>
          </a:xfrm>
          <a:prstGeom prst="rect">
            <a:avLst/>
          </a:prstGeom>
          <a:noFill/>
          <a:ln>
            <a:noFill/>
          </a:ln>
        </p:spPr>
      </p:pic>
      <p:pic>
        <p:nvPicPr>
          <p:cNvPr id="240" name="Google Shape;240;p26"/>
          <p:cNvPicPr preferRelativeResize="0"/>
          <p:nvPr/>
        </p:nvPicPr>
        <p:blipFill>
          <a:blip r:embed="rId4">
            <a:alphaModFix/>
          </a:blip>
          <a:stretch>
            <a:fillRect/>
          </a:stretch>
        </p:blipFill>
        <p:spPr>
          <a:xfrm>
            <a:off x="0" y="460363"/>
            <a:ext cx="5963002" cy="611375"/>
          </a:xfrm>
          <a:prstGeom prst="rect">
            <a:avLst/>
          </a:prstGeom>
          <a:noFill/>
          <a:ln>
            <a:noFill/>
          </a:ln>
        </p:spPr>
      </p:pic>
      <p:sp>
        <p:nvSpPr>
          <p:cNvPr id="241" name="Google Shape;241;p26"/>
          <p:cNvSpPr txBox="1"/>
          <p:nvPr/>
        </p:nvSpPr>
        <p:spPr>
          <a:xfrm>
            <a:off x="622100" y="527550"/>
            <a:ext cx="51945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rgbClr val="FFFFFF"/>
                </a:solidFill>
                <a:latin typeface="Georgia"/>
                <a:ea typeface="Georgia"/>
                <a:cs typeface="Georgia"/>
                <a:sym typeface="Georgia"/>
              </a:rPr>
              <a:t>Thank You</a:t>
            </a:r>
            <a:endParaRPr sz="1900">
              <a:solidFill>
                <a:srgbClr val="FFFFFF"/>
              </a:solidFill>
              <a:latin typeface="Georgia"/>
              <a:ea typeface="Georgia"/>
              <a:cs typeface="Georgia"/>
              <a:sym typeface="Georgia"/>
            </a:endParaRPr>
          </a:p>
        </p:txBody>
      </p:sp>
      <p:pic>
        <p:nvPicPr>
          <p:cNvPr id="242" name="Google Shape;242;p26"/>
          <p:cNvPicPr preferRelativeResize="0"/>
          <p:nvPr/>
        </p:nvPicPr>
        <p:blipFill>
          <a:blip r:embed="rId5">
            <a:alphaModFix/>
          </a:blip>
          <a:stretch>
            <a:fillRect/>
          </a:stretch>
        </p:blipFill>
        <p:spPr>
          <a:xfrm>
            <a:off x="125" y="460375"/>
            <a:ext cx="611949" cy="611350"/>
          </a:xfrm>
          <a:prstGeom prst="rect">
            <a:avLst/>
          </a:prstGeom>
          <a:noFill/>
          <a:ln>
            <a:noFill/>
          </a:ln>
        </p:spPr>
      </p:pic>
      <p:grpSp>
        <p:nvGrpSpPr>
          <p:cNvPr id="243" name="Google Shape;243;p26"/>
          <p:cNvGrpSpPr/>
          <p:nvPr/>
        </p:nvGrpSpPr>
        <p:grpSpPr>
          <a:xfrm>
            <a:off x="125" y="4901650"/>
            <a:ext cx="9144000" cy="292500"/>
            <a:chOff x="125" y="4901650"/>
            <a:chExt cx="9144000" cy="292500"/>
          </a:xfrm>
        </p:grpSpPr>
        <p:sp>
          <p:nvSpPr>
            <p:cNvPr id="244" name="Google Shape;244;p26"/>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6"/>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246" name="Google Shape;246;p26"/>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247" name="Google Shape;247;p26"/>
            <p:cNvPicPr preferRelativeResize="0"/>
            <p:nvPr/>
          </p:nvPicPr>
          <p:blipFill>
            <a:blip r:embed="rId6">
              <a:alphaModFix/>
            </a:blip>
            <a:stretch>
              <a:fillRect/>
            </a:stretch>
          </p:blipFill>
          <p:spPr>
            <a:xfrm>
              <a:off x="3509075" y="4919400"/>
              <a:ext cx="3586277" cy="224142"/>
            </a:xfrm>
            <a:prstGeom prst="rect">
              <a:avLst/>
            </a:prstGeom>
            <a:noFill/>
            <a:ln>
              <a:noFill/>
            </a:ln>
          </p:spPr>
        </p:pic>
      </p:grpSp>
      <p:sp>
        <p:nvSpPr>
          <p:cNvPr id="248" name="Google Shape;248;p26"/>
          <p:cNvSpPr txBox="1"/>
          <p:nvPr/>
        </p:nvSpPr>
        <p:spPr>
          <a:xfrm>
            <a:off x="4661075" y="2285938"/>
            <a:ext cx="4341900" cy="114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700"/>
          </a:p>
          <a:p>
            <a:pPr indent="0" lvl="0" marL="0" rtl="0" algn="ctr">
              <a:lnSpc>
                <a:spcPct val="115000"/>
              </a:lnSpc>
              <a:spcBef>
                <a:spcPts val="0"/>
              </a:spcBef>
              <a:spcAft>
                <a:spcPts val="0"/>
              </a:spcAft>
              <a:buNone/>
            </a:pPr>
            <a:r>
              <a:rPr lang="en" sz="1700"/>
              <a:t>Hilda Maldonado, Ed.D.</a:t>
            </a:r>
            <a:endParaRPr sz="1700"/>
          </a:p>
          <a:p>
            <a:pPr indent="0" lvl="0" marL="0" rtl="0" algn="ctr">
              <a:lnSpc>
                <a:spcPct val="115000"/>
              </a:lnSpc>
              <a:spcBef>
                <a:spcPts val="0"/>
              </a:spcBef>
              <a:spcAft>
                <a:spcPts val="0"/>
              </a:spcAft>
              <a:buNone/>
            </a:pPr>
            <a:r>
              <a:rPr lang="en" sz="1700"/>
              <a:t>Superintendent</a:t>
            </a:r>
            <a:endParaRPr sz="1700"/>
          </a:p>
          <a:p>
            <a:pPr indent="0" lvl="0" marL="0" rtl="0" algn="ctr">
              <a:lnSpc>
                <a:spcPct val="115000"/>
              </a:lnSpc>
              <a:spcBef>
                <a:spcPts val="0"/>
              </a:spcBef>
              <a:spcAft>
                <a:spcPts val="0"/>
              </a:spcAft>
              <a:buNone/>
            </a:pPr>
            <a:r>
              <a:rPr lang="en" sz="1700" u="sng">
                <a:solidFill>
                  <a:schemeClr val="hlink"/>
                </a:solidFill>
                <a:hlinkClick r:id="rId7"/>
              </a:rPr>
              <a:t>hmaldonado@sbunified.org</a:t>
            </a:r>
            <a:endParaRPr sz="1700"/>
          </a:p>
          <a:p>
            <a:pPr indent="0" lvl="0" marL="0" rtl="0" algn="ctr">
              <a:lnSpc>
                <a:spcPct val="115000"/>
              </a:lnSpc>
              <a:spcBef>
                <a:spcPts val="0"/>
              </a:spcBef>
              <a:spcAft>
                <a:spcPts val="0"/>
              </a:spcAft>
              <a:buNone/>
            </a:pPr>
            <a:r>
              <a:t/>
            </a:r>
            <a:endParaRPr sz="1700"/>
          </a:p>
          <a:p>
            <a:pPr indent="0" lvl="0" marL="0" rtl="0" algn="ctr">
              <a:lnSpc>
                <a:spcPct val="115000"/>
              </a:lnSpc>
              <a:spcBef>
                <a:spcPts val="0"/>
              </a:spcBef>
              <a:spcAft>
                <a:spcPts val="0"/>
              </a:spcAft>
              <a:buNone/>
            </a:pPr>
            <a:r>
              <a:rPr lang="en" sz="1700"/>
              <a:t>Desmond Ho</a:t>
            </a:r>
            <a:endParaRPr sz="1700"/>
          </a:p>
          <a:p>
            <a:pPr indent="0" lvl="0" marL="0" rtl="0" algn="ctr">
              <a:lnSpc>
                <a:spcPct val="115000"/>
              </a:lnSpc>
              <a:spcBef>
                <a:spcPts val="0"/>
              </a:spcBef>
              <a:spcAft>
                <a:spcPts val="0"/>
              </a:spcAft>
              <a:buNone/>
            </a:pPr>
            <a:r>
              <a:rPr lang="en" sz="1700"/>
              <a:t>Operations and Sustainability Coordinator</a:t>
            </a:r>
            <a:endParaRPr sz="1700"/>
          </a:p>
          <a:p>
            <a:pPr indent="0" lvl="0" marL="0" rtl="0" algn="ctr">
              <a:lnSpc>
                <a:spcPct val="115000"/>
              </a:lnSpc>
              <a:spcBef>
                <a:spcPts val="0"/>
              </a:spcBef>
              <a:spcAft>
                <a:spcPts val="0"/>
              </a:spcAft>
              <a:buNone/>
            </a:pPr>
            <a:r>
              <a:rPr lang="en" sz="1700" u="sng">
                <a:solidFill>
                  <a:schemeClr val="hlink"/>
                </a:solidFill>
                <a:hlinkClick r:id="rId8"/>
              </a:rPr>
              <a:t>DesmondHo@sbunified.org</a:t>
            </a:r>
            <a:endParaRPr sz="1700"/>
          </a:p>
          <a:p>
            <a:pPr indent="0" lvl="0" marL="457200" rtl="0" algn="ctr">
              <a:lnSpc>
                <a:spcPct val="115000"/>
              </a:lnSpc>
              <a:spcBef>
                <a:spcPts val="0"/>
              </a:spcBef>
              <a:spcAft>
                <a:spcPts val="0"/>
              </a:spcAft>
              <a:buNone/>
            </a:pPr>
            <a:r>
              <a:t/>
            </a:r>
            <a:endParaRPr sz="1700"/>
          </a:p>
        </p:txBody>
      </p:sp>
      <p:pic>
        <p:nvPicPr>
          <p:cNvPr id="249" name="Google Shape;249;p26"/>
          <p:cNvPicPr preferRelativeResize="0"/>
          <p:nvPr/>
        </p:nvPicPr>
        <p:blipFill>
          <a:blip r:embed="rId9">
            <a:alphaModFix/>
          </a:blip>
          <a:stretch>
            <a:fillRect/>
          </a:stretch>
        </p:blipFill>
        <p:spPr>
          <a:xfrm>
            <a:off x="152400" y="1224124"/>
            <a:ext cx="4527503" cy="3408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79" name="Google Shape;79;p16"/>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Overview</a:t>
            </a:r>
            <a:endParaRPr sz="2800">
              <a:solidFill>
                <a:srgbClr val="FFFFFF"/>
              </a:solidFill>
              <a:latin typeface="Georgia"/>
              <a:ea typeface="Georgia"/>
              <a:cs typeface="Georgia"/>
              <a:sym typeface="Georgia"/>
            </a:endParaRPr>
          </a:p>
        </p:txBody>
      </p:sp>
      <p:pic>
        <p:nvPicPr>
          <p:cNvPr id="80" name="Google Shape;80;p16"/>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81" name="Google Shape;81;p16"/>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82" name="Google Shape;82;p16"/>
          <p:cNvGrpSpPr/>
          <p:nvPr/>
        </p:nvGrpSpPr>
        <p:grpSpPr>
          <a:xfrm>
            <a:off x="125" y="4901650"/>
            <a:ext cx="9144000" cy="292500"/>
            <a:chOff x="125" y="4901650"/>
            <a:chExt cx="9144000" cy="292500"/>
          </a:xfrm>
        </p:grpSpPr>
        <p:sp>
          <p:nvSpPr>
            <p:cNvPr id="83" name="Google Shape;83;p16"/>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6"/>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85" name="Google Shape;85;p16"/>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86" name="Google Shape;86;p16"/>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87" name="Google Shape;87;p16"/>
          <p:cNvSpPr txBox="1"/>
          <p:nvPr/>
        </p:nvSpPr>
        <p:spPr>
          <a:xfrm>
            <a:off x="4635500" y="1432800"/>
            <a:ext cx="4170300" cy="2955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Grid vulnerability</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Solar and microgrid project</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Community resiliency</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Financing - power purchase agreement</a:t>
            </a:r>
            <a:r>
              <a:rPr lang="en" sz="1800">
                <a:solidFill>
                  <a:schemeClr val="dk1"/>
                </a:solidFill>
                <a:latin typeface="Trebuchet MS"/>
                <a:ea typeface="Trebuchet MS"/>
                <a:cs typeface="Trebuchet MS"/>
                <a:sym typeface="Trebuchet MS"/>
              </a:rPr>
              <a:t> </a:t>
            </a:r>
            <a:endParaRPr sz="18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88" name="Google Shape;88;p16"/>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89" name="Google Shape;89;p16"/>
          <p:cNvPicPr preferRelativeResize="0"/>
          <p:nvPr/>
        </p:nvPicPr>
        <p:blipFill>
          <a:blip r:embed="rId6">
            <a:alphaModFix/>
          </a:blip>
          <a:stretch>
            <a:fillRect/>
          </a:stretch>
        </p:blipFill>
        <p:spPr>
          <a:xfrm>
            <a:off x="152400" y="1251400"/>
            <a:ext cx="4330701" cy="32480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7"/>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95" name="Google Shape;95;p17"/>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School</a:t>
            </a:r>
            <a:r>
              <a:rPr lang="en" sz="2800">
                <a:solidFill>
                  <a:srgbClr val="FFFFFF"/>
                </a:solidFill>
                <a:latin typeface="Georgia"/>
                <a:ea typeface="Georgia"/>
                <a:cs typeface="Georgia"/>
                <a:sym typeface="Georgia"/>
              </a:rPr>
              <a:t> District</a:t>
            </a:r>
            <a:endParaRPr sz="2800">
              <a:solidFill>
                <a:srgbClr val="FFFFFF"/>
              </a:solidFill>
              <a:latin typeface="Georgia"/>
              <a:ea typeface="Georgia"/>
              <a:cs typeface="Georgia"/>
              <a:sym typeface="Georgia"/>
            </a:endParaRPr>
          </a:p>
        </p:txBody>
      </p:sp>
      <p:pic>
        <p:nvPicPr>
          <p:cNvPr id="96" name="Google Shape;96;p17"/>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97" name="Google Shape;97;p17"/>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98" name="Google Shape;98;p17"/>
          <p:cNvGrpSpPr/>
          <p:nvPr/>
        </p:nvGrpSpPr>
        <p:grpSpPr>
          <a:xfrm>
            <a:off x="125" y="4901650"/>
            <a:ext cx="9144000" cy="292500"/>
            <a:chOff x="125" y="4901650"/>
            <a:chExt cx="9144000" cy="292500"/>
          </a:xfrm>
        </p:grpSpPr>
        <p:sp>
          <p:nvSpPr>
            <p:cNvPr id="99" name="Google Shape;99;p17"/>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101" name="Google Shape;101;p17"/>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102" name="Google Shape;102;p17"/>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103" name="Google Shape;103;p17"/>
          <p:cNvSpPr txBox="1"/>
          <p:nvPr/>
        </p:nvSpPr>
        <p:spPr>
          <a:xfrm>
            <a:off x="4635500" y="1251400"/>
            <a:ext cx="4170300" cy="3786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solidFill>
                  <a:schemeClr val="dk1"/>
                </a:solidFill>
                <a:latin typeface="Trebuchet MS"/>
                <a:ea typeface="Trebuchet MS"/>
                <a:cs typeface="Trebuchet MS"/>
                <a:sym typeface="Trebuchet MS"/>
              </a:rPr>
              <a:t>Santa Barbara Unified School District</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12 Elementary</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4 Junior High </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5 High Schools </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Services 13,000 students </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57.7% of students on free or reduced price meals</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1700 staff</a:t>
            </a:r>
            <a:endParaRPr sz="18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04" name="Google Shape;104;p17"/>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105" name="Google Shape;105;p17"/>
          <p:cNvPicPr preferRelativeResize="0"/>
          <p:nvPr/>
        </p:nvPicPr>
        <p:blipFill>
          <a:blip r:embed="rId6">
            <a:alphaModFix/>
          </a:blip>
          <a:stretch>
            <a:fillRect/>
          </a:stretch>
        </p:blipFill>
        <p:spPr>
          <a:xfrm>
            <a:off x="125" y="1200950"/>
            <a:ext cx="4617631" cy="34632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8"/>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111" name="Google Shape;111;p18"/>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Grid Vulnerability</a:t>
            </a:r>
            <a:endParaRPr sz="2800">
              <a:solidFill>
                <a:srgbClr val="FFFFFF"/>
              </a:solidFill>
              <a:latin typeface="Georgia"/>
              <a:ea typeface="Georgia"/>
              <a:cs typeface="Georgia"/>
              <a:sym typeface="Georgia"/>
            </a:endParaRPr>
          </a:p>
        </p:txBody>
      </p:sp>
      <p:pic>
        <p:nvPicPr>
          <p:cNvPr id="112" name="Google Shape;112;p18"/>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113" name="Google Shape;113;p18"/>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114" name="Google Shape;114;p18"/>
          <p:cNvGrpSpPr/>
          <p:nvPr/>
        </p:nvGrpSpPr>
        <p:grpSpPr>
          <a:xfrm>
            <a:off x="125" y="4901650"/>
            <a:ext cx="9144000" cy="292500"/>
            <a:chOff x="125" y="4901650"/>
            <a:chExt cx="9144000" cy="292500"/>
          </a:xfrm>
        </p:grpSpPr>
        <p:sp>
          <p:nvSpPr>
            <p:cNvPr id="115" name="Google Shape;115;p18"/>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117" name="Google Shape;117;p18"/>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118" name="Google Shape;118;p18"/>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119" name="Google Shape;119;p18"/>
          <p:cNvSpPr txBox="1"/>
          <p:nvPr/>
        </p:nvSpPr>
        <p:spPr>
          <a:xfrm>
            <a:off x="4635500" y="1432800"/>
            <a:ext cx="4170300" cy="3370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Location and nature of Santa Barbara County</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No power generation within County</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County split - mountain range splits power service</a:t>
            </a:r>
            <a:endParaRPr sz="18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20" name="Google Shape;120;p18"/>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121" name="Google Shape;121;p18"/>
          <p:cNvPicPr preferRelativeResize="0"/>
          <p:nvPr/>
        </p:nvPicPr>
        <p:blipFill>
          <a:blip r:embed="rId6">
            <a:alphaModFix/>
          </a:blip>
          <a:stretch>
            <a:fillRect/>
          </a:stretch>
        </p:blipFill>
        <p:spPr>
          <a:xfrm>
            <a:off x="152400" y="280500"/>
            <a:ext cx="3901416" cy="44687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9"/>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127" name="Google Shape;127;p19"/>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Grid Vulnerability</a:t>
            </a:r>
            <a:endParaRPr sz="2800">
              <a:solidFill>
                <a:srgbClr val="FFFFFF"/>
              </a:solidFill>
              <a:latin typeface="Georgia"/>
              <a:ea typeface="Georgia"/>
              <a:cs typeface="Georgia"/>
              <a:sym typeface="Georgia"/>
            </a:endParaRPr>
          </a:p>
        </p:txBody>
      </p:sp>
      <p:pic>
        <p:nvPicPr>
          <p:cNvPr id="128" name="Google Shape;128;p19"/>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129" name="Google Shape;129;p19"/>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130" name="Google Shape;130;p19"/>
          <p:cNvGrpSpPr/>
          <p:nvPr/>
        </p:nvGrpSpPr>
        <p:grpSpPr>
          <a:xfrm>
            <a:off x="125" y="4901650"/>
            <a:ext cx="9144000" cy="292500"/>
            <a:chOff x="125" y="4901650"/>
            <a:chExt cx="9144000" cy="292500"/>
          </a:xfrm>
        </p:grpSpPr>
        <p:sp>
          <p:nvSpPr>
            <p:cNvPr id="131" name="Google Shape;131;p19"/>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133" name="Google Shape;133;p19"/>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134" name="Google Shape;134;p19"/>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135" name="Google Shape;135;p19"/>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136" name="Google Shape;136;p19"/>
          <p:cNvPicPr preferRelativeResize="0"/>
          <p:nvPr/>
        </p:nvPicPr>
        <p:blipFill rotWithShape="1">
          <a:blip r:embed="rId6">
            <a:alphaModFix/>
          </a:blip>
          <a:srcRect b="0" l="0" r="0" t="0"/>
          <a:stretch/>
        </p:blipFill>
        <p:spPr>
          <a:xfrm>
            <a:off x="152400" y="1766775"/>
            <a:ext cx="8839200" cy="24584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0"/>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142" name="Google Shape;142;p20"/>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Solar</a:t>
            </a:r>
            <a:endParaRPr sz="2800">
              <a:solidFill>
                <a:srgbClr val="FFFFFF"/>
              </a:solidFill>
              <a:latin typeface="Georgia"/>
              <a:ea typeface="Georgia"/>
              <a:cs typeface="Georgia"/>
              <a:sym typeface="Georgia"/>
            </a:endParaRPr>
          </a:p>
        </p:txBody>
      </p:sp>
      <p:pic>
        <p:nvPicPr>
          <p:cNvPr id="143" name="Google Shape;143;p20"/>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144" name="Google Shape;144;p20"/>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145" name="Google Shape;145;p20"/>
          <p:cNvGrpSpPr/>
          <p:nvPr/>
        </p:nvGrpSpPr>
        <p:grpSpPr>
          <a:xfrm>
            <a:off x="125" y="4901650"/>
            <a:ext cx="9144000" cy="292500"/>
            <a:chOff x="125" y="4901650"/>
            <a:chExt cx="9144000" cy="292500"/>
          </a:xfrm>
        </p:grpSpPr>
        <p:sp>
          <p:nvSpPr>
            <p:cNvPr id="146" name="Google Shape;146;p20"/>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0"/>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148" name="Google Shape;148;p20"/>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149" name="Google Shape;149;p20"/>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150" name="Google Shape;150;p20"/>
          <p:cNvSpPr txBox="1"/>
          <p:nvPr/>
        </p:nvSpPr>
        <p:spPr>
          <a:xfrm>
            <a:off x="296400" y="727700"/>
            <a:ext cx="4170300" cy="4617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14 solar arrays &amp; 6 microgrids</a:t>
            </a:r>
            <a:endParaRPr sz="1800">
              <a:solidFill>
                <a:schemeClr val="dk1"/>
              </a:solidFill>
              <a:latin typeface="Trebuchet MS"/>
              <a:ea typeface="Trebuchet MS"/>
              <a:cs typeface="Trebuchet MS"/>
              <a:sym typeface="Trebuchet MS"/>
            </a:endParaRPr>
          </a:p>
          <a:p>
            <a:pPr indent="-342900" lvl="1" marL="9144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Parking lots where feasible</a:t>
            </a:r>
            <a:endParaRPr sz="1800">
              <a:solidFill>
                <a:schemeClr val="dk1"/>
              </a:solidFill>
              <a:latin typeface="Trebuchet MS"/>
              <a:ea typeface="Trebuchet MS"/>
              <a:cs typeface="Trebuchet MS"/>
              <a:sym typeface="Trebuchet MS"/>
            </a:endParaRPr>
          </a:p>
          <a:p>
            <a:pPr indent="-342900" lvl="1" marL="9144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Play </a:t>
            </a:r>
            <a:r>
              <a:rPr lang="en" sz="1800">
                <a:solidFill>
                  <a:schemeClr val="dk1"/>
                </a:solidFill>
                <a:latin typeface="Trebuchet MS"/>
                <a:ea typeface="Trebuchet MS"/>
                <a:cs typeface="Trebuchet MS"/>
                <a:sym typeface="Trebuchet MS"/>
              </a:rPr>
              <a:t>fields</a:t>
            </a:r>
            <a:r>
              <a:rPr lang="en" sz="1800">
                <a:solidFill>
                  <a:schemeClr val="dk1"/>
                </a:solidFill>
                <a:latin typeface="Trebuchet MS"/>
                <a:ea typeface="Trebuchet MS"/>
                <a:cs typeface="Trebuchet MS"/>
                <a:sym typeface="Trebuchet MS"/>
              </a:rPr>
              <a:t> for shading</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Provides 70% of SBUnified’s overall electricity use</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Offsets 93% of GHG emissions from utility electricity use</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Microgrids for the largest facilities</a:t>
            </a:r>
            <a:endParaRPr sz="18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151" name="Google Shape;151;p20"/>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152" name="Google Shape;152;p20"/>
          <p:cNvPicPr preferRelativeResize="0"/>
          <p:nvPr/>
        </p:nvPicPr>
        <p:blipFill>
          <a:blip r:embed="rId6">
            <a:alphaModFix/>
          </a:blip>
          <a:stretch>
            <a:fillRect/>
          </a:stretch>
        </p:blipFill>
        <p:spPr>
          <a:xfrm>
            <a:off x="4466700" y="1188100"/>
            <a:ext cx="4524902" cy="34069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1"/>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158" name="Google Shape;158;p21"/>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Microgrid</a:t>
            </a:r>
            <a:endParaRPr sz="2800">
              <a:solidFill>
                <a:srgbClr val="FFFFFF"/>
              </a:solidFill>
              <a:latin typeface="Georgia"/>
              <a:ea typeface="Georgia"/>
              <a:cs typeface="Georgia"/>
              <a:sym typeface="Georgia"/>
            </a:endParaRPr>
          </a:p>
        </p:txBody>
      </p:sp>
      <p:pic>
        <p:nvPicPr>
          <p:cNvPr id="159" name="Google Shape;159;p21"/>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160" name="Google Shape;160;p21"/>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161" name="Google Shape;161;p21"/>
          <p:cNvGrpSpPr/>
          <p:nvPr/>
        </p:nvGrpSpPr>
        <p:grpSpPr>
          <a:xfrm>
            <a:off x="125" y="4901650"/>
            <a:ext cx="9144000" cy="292500"/>
            <a:chOff x="125" y="4901650"/>
            <a:chExt cx="9144000" cy="292500"/>
          </a:xfrm>
        </p:grpSpPr>
        <p:sp>
          <p:nvSpPr>
            <p:cNvPr id="162" name="Google Shape;162;p21"/>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1"/>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164" name="Google Shape;164;p21"/>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165" name="Google Shape;165;p21"/>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166" name="Google Shape;166;p21"/>
          <p:cNvSpPr txBox="1"/>
          <p:nvPr/>
        </p:nvSpPr>
        <p:spPr>
          <a:xfrm>
            <a:off x="296475" y="559175"/>
            <a:ext cx="3879300" cy="1823700"/>
          </a:xfrm>
          <a:prstGeom prst="rect">
            <a:avLst/>
          </a:prstGeom>
          <a:noFill/>
          <a:ln>
            <a:noFill/>
          </a:ln>
        </p:spPr>
        <p:txBody>
          <a:bodyPr anchorCtr="0" anchor="t" bIns="91425" lIns="91425" spcFirstLastPara="1" rIns="91425" wrap="square" tIns="91425">
            <a:normAutofit fontScale="47500" lnSpcReduction="20000"/>
          </a:bodyPr>
          <a:lstStyle/>
          <a:p>
            <a:pPr indent="0" lvl="0" marL="0" rtl="0" algn="l">
              <a:lnSpc>
                <a:spcPct val="150000"/>
              </a:lnSpc>
              <a:spcBef>
                <a:spcPts val="0"/>
              </a:spcBef>
              <a:spcAft>
                <a:spcPts val="0"/>
              </a:spcAft>
              <a:buNone/>
            </a:pPr>
            <a:r>
              <a:rPr b="1" lang="en" sz="1800">
                <a:solidFill>
                  <a:schemeClr val="dk1"/>
                </a:solidFill>
                <a:latin typeface="Trebuchet MS"/>
                <a:ea typeface="Trebuchet MS"/>
                <a:cs typeface="Trebuchet MS"/>
                <a:sym typeface="Trebuchet MS"/>
              </a:rPr>
              <a:t>Tier 1 loads:</a:t>
            </a:r>
            <a:endParaRPr b="1" sz="1800">
              <a:solidFill>
                <a:schemeClr val="dk1"/>
              </a:solidFill>
              <a:latin typeface="Trebuchet MS"/>
              <a:ea typeface="Trebuchet MS"/>
              <a:cs typeface="Trebuchet MS"/>
              <a:sym typeface="Trebuchet MS"/>
            </a:endParaRPr>
          </a:p>
          <a:p>
            <a:pPr indent="-276860" lvl="0" marL="457200" rtl="0" algn="l">
              <a:lnSpc>
                <a:spcPct val="150000"/>
              </a:lnSpc>
              <a:spcBef>
                <a:spcPts val="0"/>
              </a:spcBef>
              <a:spcAft>
                <a:spcPts val="0"/>
              </a:spcAft>
              <a:buClr>
                <a:schemeClr val="dk1"/>
              </a:buClr>
              <a:buSzPct val="100000"/>
              <a:buFont typeface="Trebuchet MS"/>
              <a:buChar char="●"/>
            </a:pPr>
            <a:r>
              <a:rPr lang="en" sz="1600">
                <a:solidFill>
                  <a:schemeClr val="dk1"/>
                </a:solidFill>
                <a:latin typeface="Trebuchet MS"/>
                <a:ea typeface="Trebuchet MS"/>
                <a:cs typeface="Trebuchet MS"/>
                <a:sym typeface="Trebuchet MS"/>
              </a:rPr>
              <a:t>Freezers, refrigerators, emergency </a:t>
            </a:r>
            <a:r>
              <a:rPr lang="en" sz="1600">
                <a:solidFill>
                  <a:schemeClr val="dk1"/>
                </a:solidFill>
                <a:latin typeface="Trebuchet MS"/>
                <a:ea typeface="Trebuchet MS"/>
                <a:cs typeface="Trebuchet MS"/>
                <a:sym typeface="Trebuchet MS"/>
              </a:rPr>
              <a:t>shelter facilities,comms equipment (internet, radio etc)</a:t>
            </a:r>
            <a:endParaRPr sz="1600">
              <a:solidFill>
                <a:schemeClr val="dk1"/>
              </a:solidFill>
              <a:latin typeface="Trebuchet MS"/>
              <a:ea typeface="Trebuchet MS"/>
              <a:cs typeface="Trebuchet MS"/>
              <a:sym typeface="Trebuchet MS"/>
            </a:endParaRPr>
          </a:p>
          <a:p>
            <a:pPr indent="-276860" lvl="0" marL="457200" rtl="0" algn="l">
              <a:lnSpc>
                <a:spcPct val="150000"/>
              </a:lnSpc>
              <a:spcBef>
                <a:spcPts val="0"/>
              </a:spcBef>
              <a:spcAft>
                <a:spcPts val="0"/>
              </a:spcAft>
              <a:buClr>
                <a:schemeClr val="dk1"/>
              </a:buClr>
              <a:buSzPct val="100000"/>
              <a:buFont typeface="Trebuchet MS"/>
              <a:buChar char="●"/>
            </a:pPr>
            <a:r>
              <a:rPr lang="en" sz="1600">
                <a:solidFill>
                  <a:schemeClr val="dk1"/>
                </a:solidFill>
                <a:latin typeface="Trebuchet MS"/>
                <a:ea typeface="Trebuchet MS"/>
                <a:cs typeface="Trebuchet MS"/>
                <a:sym typeface="Trebuchet MS"/>
              </a:rPr>
              <a:t>100% resilience expected</a:t>
            </a:r>
            <a:endParaRPr sz="16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rPr b="1" lang="en" sz="1800">
                <a:solidFill>
                  <a:schemeClr val="dk1"/>
                </a:solidFill>
                <a:latin typeface="Trebuchet MS"/>
                <a:ea typeface="Trebuchet MS"/>
                <a:cs typeface="Trebuchet MS"/>
                <a:sym typeface="Trebuchet MS"/>
              </a:rPr>
              <a:t>Tier 2 loads:</a:t>
            </a:r>
            <a:endParaRPr b="1" sz="1800">
              <a:solidFill>
                <a:schemeClr val="dk1"/>
              </a:solidFill>
              <a:latin typeface="Trebuchet MS"/>
              <a:ea typeface="Trebuchet MS"/>
              <a:cs typeface="Trebuchet MS"/>
              <a:sym typeface="Trebuchet MS"/>
            </a:endParaRPr>
          </a:p>
          <a:p>
            <a:pPr indent="-276860" lvl="0" marL="457200" rtl="0" algn="l">
              <a:lnSpc>
                <a:spcPct val="150000"/>
              </a:lnSpc>
              <a:spcBef>
                <a:spcPts val="0"/>
              </a:spcBef>
              <a:spcAft>
                <a:spcPts val="0"/>
              </a:spcAft>
              <a:buClr>
                <a:schemeClr val="dk1"/>
              </a:buClr>
              <a:buSzPct val="100000"/>
              <a:buFont typeface="Trebuchet MS"/>
              <a:buChar char="●"/>
            </a:pPr>
            <a:r>
              <a:rPr lang="en" sz="1600">
                <a:solidFill>
                  <a:schemeClr val="dk1"/>
                </a:solidFill>
                <a:latin typeface="Trebuchet MS"/>
                <a:ea typeface="Trebuchet MS"/>
                <a:cs typeface="Trebuchet MS"/>
                <a:sym typeface="Trebuchet MS"/>
              </a:rPr>
              <a:t>Multi-purpose rooms/gyms, site comms equipment </a:t>
            </a:r>
            <a:endParaRPr sz="1600">
              <a:solidFill>
                <a:schemeClr val="dk1"/>
              </a:solidFill>
              <a:latin typeface="Trebuchet MS"/>
              <a:ea typeface="Trebuchet MS"/>
              <a:cs typeface="Trebuchet MS"/>
              <a:sym typeface="Trebuchet MS"/>
            </a:endParaRPr>
          </a:p>
          <a:p>
            <a:pPr indent="-276860" lvl="0" marL="457200" rtl="0" algn="l">
              <a:lnSpc>
                <a:spcPct val="150000"/>
              </a:lnSpc>
              <a:spcBef>
                <a:spcPts val="0"/>
              </a:spcBef>
              <a:spcAft>
                <a:spcPts val="0"/>
              </a:spcAft>
              <a:buClr>
                <a:schemeClr val="dk1"/>
              </a:buClr>
              <a:buSzPct val="100000"/>
              <a:buFont typeface="Trebuchet MS"/>
              <a:buChar char="●"/>
            </a:pPr>
            <a:r>
              <a:rPr lang="en" sz="1600">
                <a:solidFill>
                  <a:schemeClr val="dk1"/>
                </a:solidFill>
                <a:latin typeface="Trebuchet MS"/>
                <a:ea typeface="Trebuchet MS"/>
                <a:cs typeface="Trebuchet MS"/>
                <a:sym typeface="Trebuchet MS"/>
              </a:rPr>
              <a:t>80% resilience expected</a:t>
            </a:r>
            <a:endParaRPr sz="16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rPr b="1" lang="en" sz="1800">
                <a:solidFill>
                  <a:schemeClr val="dk1"/>
                </a:solidFill>
                <a:latin typeface="Trebuchet MS"/>
                <a:ea typeface="Trebuchet MS"/>
                <a:cs typeface="Trebuchet MS"/>
                <a:sym typeface="Trebuchet MS"/>
              </a:rPr>
              <a:t>Tier 3 loads:</a:t>
            </a:r>
            <a:endParaRPr b="1" sz="1800">
              <a:solidFill>
                <a:schemeClr val="dk1"/>
              </a:solidFill>
              <a:latin typeface="Trebuchet MS"/>
              <a:ea typeface="Trebuchet MS"/>
              <a:cs typeface="Trebuchet MS"/>
              <a:sym typeface="Trebuchet MS"/>
            </a:endParaRPr>
          </a:p>
          <a:p>
            <a:pPr indent="-276860" lvl="0" marL="457200" rtl="0" algn="l">
              <a:lnSpc>
                <a:spcPct val="150000"/>
              </a:lnSpc>
              <a:spcBef>
                <a:spcPts val="0"/>
              </a:spcBef>
              <a:spcAft>
                <a:spcPts val="0"/>
              </a:spcAft>
              <a:buClr>
                <a:schemeClr val="dk1"/>
              </a:buClr>
              <a:buSzPct val="100000"/>
              <a:buFont typeface="Trebuchet MS"/>
              <a:buChar char="●"/>
            </a:pPr>
            <a:r>
              <a:rPr lang="en" sz="1600">
                <a:solidFill>
                  <a:schemeClr val="dk1"/>
                </a:solidFill>
                <a:latin typeface="Trebuchet MS"/>
                <a:ea typeface="Trebuchet MS"/>
                <a:cs typeface="Trebuchet MS"/>
                <a:sym typeface="Trebuchet MS"/>
              </a:rPr>
              <a:t>Discretionary, &lt;25% uptime</a:t>
            </a:r>
            <a:endParaRPr sz="16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pic>
        <p:nvPicPr>
          <p:cNvPr id="167" name="Google Shape;167;p21"/>
          <p:cNvPicPr preferRelativeResize="0"/>
          <p:nvPr/>
        </p:nvPicPr>
        <p:blipFill>
          <a:blip r:embed="rId6">
            <a:alphaModFix/>
          </a:blip>
          <a:stretch>
            <a:fillRect/>
          </a:stretch>
        </p:blipFill>
        <p:spPr>
          <a:xfrm>
            <a:off x="4545125" y="1754200"/>
            <a:ext cx="4002300" cy="2442072"/>
          </a:xfrm>
          <a:prstGeom prst="rect">
            <a:avLst/>
          </a:prstGeom>
          <a:noFill/>
          <a:ln>
            <a:noFill/>
          </a:ln>
        </p:spPr>
      </p:pic>
      <p:sp>
        <p:nvSpPr>
          <p:cNvPr id="168" name="Google Shape;168;p21"/>
          <p:cNvSpPr txBox="1"/>
          <p:nvPr/>
        </p:nvSpPr>
        <p:spPr>
          <a:xfrm>
            <a:off x="4332350" y="4422200"/>
            <a:ext cx="466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Illustration of resilience levels and loads for Tiers 1-2-3 load where (a) solar is sufficient to attain zero net energy (ZNE) and (b) storage capacity equals 2 hours of solar.</a:t>
            </a:r>
            <a:endParaRPr sz="600"/>
          </a:p>
          <a:p>
            <a:pPr indent="0" lvl="0" marL="0" rtl="0" algn="l">
              <a:spcBef>
                <a:spcPts val="0"/>
              </a:spcBef>
              <a:spcAft>
                <a:spcPts val="0"/>
              </a:spcAft>
              <a:buNone/>
            </a:pPr>
            <a:r>
              <a:rPr lang="en" sz="600"/>
              <a:t>Source: Clean Coalition, analysis completed for UCSB</a:t>
            </a:r>
            <a:endParaRPr sz="600"/>
          </a:p>
        </p:txBody>
      </p:sp>
      <p:pic>
        <p:nvPicPr>
          <p:cNvPr id="169" name="Google Shape;169;p21"/>
          <p:cNvPicPr preferRelativeResize="0"/>
          <p:nvPr/>
        </p:nvPicPr>
        <p:blipFill>
          <a:blip r:embed="rId7">
            <a:alphaModFix/>
          </a:blip>
          <a:stretch>
            <a:fillRect/>
          </a:stretch>
        </p:blipFill>
        <p:spPr>
          <a:xfrm>
            <a:off x="437750" y="2393183"/>
            <a:ext cx="3131701" cy="2219550"/>
          </a:xfrm>
          <a:prstGeom prst="rect">
            <a:avLst/>
          </a:prstGeom>
          <a:noFill/>
          <a:ln>
            <a:noFill/>
          </a:ln>
        </p:spPr>
      </p:pic>
      <p:sp>
        <p:nvSpPr>
          <p:cNvPr id="170" name="Google Shape;170;p21"/>
          <p:cNvSpPr/>
          <p:nvPr/>
        </p:nvSpPr>
        <p:spPr>
          <a:xfrm>
            <a:off x="5020400" y="1580500"/>
            <a:ext cx="3324000" cy="173700"/>
          </a:xfrm>
          <a:prstGeom prst="rightArrow">
            <a:avLst>
              <a:gd fmla="val 50000" name="adj1"/>
              <a:gd fmla="val 50000" name="adj2"/>
            </a:avLst>
          </a:prstGeom>
          <a:solidFill>
            <a:srgbClr val="F1C232"/>
          </a:solidFill>
          <a:ln cap="flat" cmpd="sng" w="9525">
            <a:solidFill>
              <a:srgbClr val="0044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txBox="1"/>
          <p:nvPr/>
        </p:nvSpPr>
        <p:spPr>
          <a:xfrm>
            <a:off x="4701350" y="1143400"/>
            <a:ext cx="42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rebuchet MS"/>
                <a:ea typeface="Trebuchet MS"/>
                <a:cs typeface="Trebuchet MS"/>
                <a:sym typeface="Trebuchet MS"/>
              </a:rPr>
              <a:t>Normal usage to Emergency use continuum</a:t>
            </a:r>
            <a:endParaRPr>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2"/>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177" name="Google Shape;177;p22"/>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Microgrid</a:t>
            </a:r>
            <a:endParaRPr sz="2800">
              <a:solidFill>
                <a:srgbClr val="FFFFFF"/>
              </a:solidFill>
              <a:latin typeface="Georgia"/>
              <a:ea typeface="Georgia"/>
              <a:cs typeface="Georgia"/>
              <a:sym typeface="Georgia"/>
            </a:endParaRPr>
          </a:p>
        </p:txBody>
      </p:sp>
      <p:pic>
        <p:nvPicPr>
          <p:cNvPr id="178" name="Google Shape;178;p22"/>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179" name="Google Shape;179;p22"/>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180" name="Google Shape;180;p22"/>
          <p:cNvGrpSpPr/>
          <p:nvPr/>
        </p:nvGrpSpPr>
        <p:grpSpPr>
          <a:xfrm>
            <a:off x="125" y="4901650"/>
            <a:ext cx="9144000" cy="292500"/>
            <a:chOff x="125" y="4901650"/>
            <a:chExt cx="9144000" cy="292500"/>
          </a:xfrm>
        </p:grpSpPr>
        <p:sp>
          <p:nvSpPr>
            <p:cNvPr id="181" name="Google Shape;181;p22"/>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2"/>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183" name="Google Shape;183;p22"/>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184" name="Google Shape;184;p22"/>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185" name="Google Shape;185;p22"/>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186" name="Google Shape;186;p22"/>
          <p:cNvPicPr preferRelativeResize="0"/>
          <p:nvPr/>
        </p:nvPicPr>
        <p:blipFill>
          <a:blip r:embed="rId6">
            <a:alphaModFix/>
          </a:blip>
          <a:stretch>
            <a:fillRect/>
          </a:stretch>
        </p:blipFill>
        <p:spPr>
          <a:xfrm>
            <a:off x="152400" y="956925"/>
            <a:ext cx="8862250" cy="40341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3"/>
          <p:cNvPicPr preferRelativeResize="0"/>
          <p:nvPr/>
        </p:nvPicPr>
        <p:blipFill rotWithShape="1">
          <a:blip r:embed="rId3">
            <a:alphaModFix/>
          </a:blip>
          <a:srcRect b="0" l="-1091" r="4482" t="0"/>
          <a:stretch/>
        </p:blipFill>
        <p:spPr>
          <a:xfrm>
            <a:off x="4466700" y="280500"/>
            <a:ext cx="4677299" cy="682975"/>
          </a:xfrm>
          <a:prstGeom prst="rect">
            <a:avLst/>
          </a:prstGeom>
          <a:noFill/>
          <a:ln>
            <a:noFill/>
          </a:ln>
        </p:spPr>
      </p:pic>
      <p:sp>
        <p:nvSpPr>
          <p:cNvPr id="192" name="Google Shape;192;p23"/>
          <p:cNvSpPr txBox="1"/>
          <p:nvPr/>
        </p:nvSpPr>
        <p:spPr>
          <a:xfrm>
            <a:off x="4635500" y="420100"/>
            <a:ext cx="34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FFFFFF"/>
                </a:solidFill>
                <a:latin typeface="Georgia"/>
                <a:ea typeface="Georgia"/>
                <a:cs typeface="Georgia"/>
                <a:sym typeface="Georgia"/>
              </a:rPr>
              <a:t>Community</a:t>
            </a:r>
            <a:endParaRPr sz="2800">
              <a:solidFill>
                <a:srgbClr val="FFFFFF"/>
              </a:solidFill>
              <a:latin typeface="Georgia"/>
              <a:ea typeface="Georgia"/>
              <a:cs typeface="Georgia"/>
              <a:sym typeface="Georgia"/>
            </a:endParaRPr>
          </a:p>
        </p:txBody>
      </p:sp>
      <p:pic>
        <p:nvPicPr>
          <p:cNvPr id="193" name="Google Shape;193;p23"/>
          <p:cNvPicPr preferRelativeResize="0"/>
          <p:nvPr/>
        </p:nvPicPr>
        <p:blipFill>
          <a:blip r:embed="rId4">
            <a:alphaModFix/>
          </a:blip>
          <a:stretch>
            <a:fillRect/>
          </a:stretch>
        </p:blipFill>
        <p:spPr>
          <a:xfrm>
            <a:off x="8178075" y="338010"/>
            <a:ext cx="926025" cy="567950"/>
          </a:xfrm>
          <a:prstGeom prst="rect">
            <a:avLst/>
          </a:prstGeom>
          <a:noFill/>
          <a:ln>
            <a:noFill/>
          </a:ln>
        </p:spPr>
      </p:pic>
      <p:cxnSp>
        <p:nvCxnSpPr>
          <p:cNvPr id="194" name="Google Shape;194;p23"/>
          <p:cNvCxnSpPr/>
          <p:nvPr/>
        </p:nvCxnSpPr>
        <p:spPr>
          <a:xfrm>
            <a:off x="8091200" y="352600"/>
            <a:ext cx="0" cy="538800"/>
          </a:xfrm>
          <a:prstGeom prst="straightConnector1">
            <a:avLst/>
          </a:prstGeom>
          <a:noFill/>
          <a:ln cap="flat" cmpd="sng" w="9525">
            <a:solidFill>
              <a:srgbClr val="FFFFFF"/>
            </a:solidFill>
            <a:prstDash val="solid"/>
            <a:round/>
            <a:headEnd len="med" w="med" type="none"/>
            <a:tailEnd len="med" w="med" type="none"/>
          </a:ln>
        </p:spPr>
      </p:cxnSp>
      <p:grpSp>
        <p:nvGrpSpPr>
          <p:cNvPr id="195" name="Google Shape;195;p23"/>
          <p:cNvGrpSpPr/>
          <p:nvPr/>
        </p:nvGrpSpPr>
        <p:grpSpPr>
          <a:xfrm>
            <a:off x="125" y="4901650"/>
            <a:ext cx="9144000" cy="292500"/>
            <a:chOff x="125" y="4901650"/>
            <a:chExt cx="9144000" cy="292500"/>
          </a:xfrm>
        </p:grpSpPr>
        <p:sp>
          <p:nvSpPr>
            <p:cNvPr id="196" name="Google Shape;196;p23"/>
            <p:cNvSpPr/>
            <p:nvPr/>
          </p:nvSpPr>
          <p:spPr>
            <a:xfrm>
              <a:off x="125" y="4918075"/>
              <a:ext cx="9144000" cy="226800"/>
            </a:xfrm>
            <a:prstGeom prst="rect">
              <a:avLst/>
            </a:prstGeom>
            <a:solidFill>
              <a:srgbClr val="0066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txBox="1"/>
            <p:nvPr/>
          </p:nvSpPr>
          <p:spPr>
            <a:xfrm>
              <a:off x="138738" y="4901650"/>
              <a:ext cx="3135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S A N T A   B A R B A R A   U N I F I E D   S C H O O L   D I S T R I C T</a:t>
              </a:r>
              <a:endParaRPr sz="700">
                <a:solidFill>
                  <a:srgbClr val="FFFFFF"/>
                </a:solidFill>
                <a:latin typeface="Georgia"/>
                <a:ea typeface="Georgia"/>
                <a:cs typeface="Georgia"/>
                <a:sym typeface="Georgia"/>
              </a:endParaRPr>
            </a:p>
          </p:txBody>
        </p:sp>
        <p:sp>
          <p:nvSpPr>
            <p:cNvPr id="198" name="Google Shape;198;p23"/>
            <p:cNvSpPr txBox="1"/>
            <p:nvPr/>
          </p:nvSpPr>
          <p:spPr>
            <a:xfrm>
              <a:off x="7115175" y="4901650"/>
              <a:ext cx="2028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FFFFFF"/>
                  </a:solidFill>
                  <a:latin typeface="Georgia"/>
                  <a:ea typeface="Georgia"/>
                  <a:cs typeface="Georgia"/>
                  <a:sym typeface="Georgia"/>
                </a:rPr>
                <a:t>W W W . S B U N I F I E D . O R G </a:t>
              </a:r>
              <a:endParaRPr sz="700">
                <a:solidFill>
                  <a:srgbClr val="FFFFFF"/>
                </a:solidFill>
                <a:latin typeface="Georgia"/>
                <a:ea typeface="Georgia"/>
                <a:cs typeface="Georgia"/>
                <a:sym typeface="Georgia"/>
              </a:endParaRPr>
            </a:p>
          </p:txBody>
        </p:sp>
        <p:pic>
          <p:nvPicPr>
            <p:cNvPr id="199" name="Google Shape;199;p23"/>
            <p:cNvPicPr preferRelativeResize="0"/>
            <p:nvPr/>
          </p:nvPicPr>
          <p:blipFill>
            <a:blip r:embed="rId5">
              <a:alphaModFix/>
            </a:blip>
            <a:stretch>
              <a:fillRect/>
            </a:stretch>
          </p:blipFill>
          <p:spPr>
            <a:xfrm>
              <a:off x="3509075" y="4919400"/>
              <a:ext cx="3586277" cy="224142"/>
            </a:xfrm>
            <a:prstGeom prst="rect">
              <a:avLst/>
            </a:prstGeom>
            <a:noFill/>
            <a:ln>
              <a:noFill/>
            </a:ln>
          </p:spPr>
        </p:pic>
      </p:grpSp>
      <p:sp>
        <p:nvSpPr>
          <p:cNvPr id="200" name="Google Shape;200;p23"/>
          <p:cNvSpPr txBox="1"/>
          <p:nvPr/>
        </p:nvSpPr>
        <p:spPr>
          <a:xfrm>
            <a:off x="4635500" y="1251400"/>
            <a:ext cx="4170300" cy="3786600"/>
          </a:xfrm>
          <a:prstGeom prst="rect">
            <a:avLst/>
          </a:prstGeom>
          <a:noFill/>
          <a:ln>
            <a:noFill/>
          </a:ln>
        </p:spPr>
        <p:txBody>
          <a:bodyPr anchorCtr="0" anchor="t" bIns="91425" lIns="91425" spcFirstLastPara="1" rIns="91425" wrap="square" tIns="91425">
            <a:spAutoFit/>
          </a:bodyPr>
          <a:lstStyle/>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SBUnified school sites serve as emergency shelters during natural disasters</a:t>
            </a:r>
            <a:endParaRPr sz="1800">
              <a:solidFill>
                <a:schemeClr val="dk1"/>
              </a:solidFill>
              <a:latin typeface="Trebuchet MS"/>
              <a:ea typeface="Trebuchet MS"/>
              <a:cs typeface="Trebuchet MS"/>
              <a:sym typeface="Trebuchet MS"/>
            </a:endParaRPr>
          </a:p>
          <a:p>
            <a:pPr indent="-342900" lvl="1" marL="9144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Microgrids power largest kitchens</a:t>
            </a:r>
            <a:endParaRPr sz="1800">
              <a:solidFill>
                <a:schemeClr val="dk1"/>
              </a:solidFill>
              <a:latin typeface="Trebuchet MS"/>
              <a:ea typeface="Trebuchet MS"/>
              <a:cs typeface="Trebuchet MS"/>
              <a:sym typeface="Trebuchet MS"/>
            </a:endParaRPr>
          </a:p>
          <a:p>
            <a:pPr indent="-342900" lvl="1" marL="9144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Gyms/MPRs shelter</a:t>
            </a:r>
            <a:endParaRPr sz="1800">
              <a:solidFill>
                <a:schemeClr val="dk1"/>
              </a:solidFill>
              <a:latin typeface="Trebuchet MS"/>
              <a:ea typeface="Trebuchet MS"/>
              <a:cs typeface="Trebuchet MS"/>
              <a:sym typeface="Trebuchet MS"/>
            </a:endParaRPr>
          </a:p>
          <a:p>
            <a:pPr indent="-342900" lvl="0" marL="457200" rtl="0" algn="l">
              <a:lnSpc>
                <a:spcPct val="150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Thomas Fire 2017, mudslides 2018, flooding 2023, etc. </a:t>
            </a:r>
            <a:endParaRPr sz="18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01" name="Google Shape;201;p23"/>
          <p:cNvSpPr txBox="1"/>
          <p:nvPr/>
        </p:nvSpPr>
        <p:spPr>
          <a:xfrm>
            <a:off x="493675" y="420100"/>
            <a:ext cx="159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a:solidFill>
                  <a:srgbClr val="FFFFFF"/>
                </a:solidFill>
                <a:latin typeface="Trebuchet MS"/>
                <a:ea typeface="Trebuchet MS"/>
                <a:cs typeface="Trebuchet MS"/>
                <a:sym typeface="Trebuchet MS"/>
              </a:rPr>
              <a:t>3rd Grader at McKinley Elementary</a:t>
            </a:r>
            <a:endParaRPr sz="1800">
              <a:latin typeface="Trebuchet MS"/>
              <a:ea typeface="Trebuchet MS"/>
              <a:cs typeface="Trebuchet MS"/>
              <a:sym typeface="Trebuchet MS"/>
            </a:endParaRPr>
          </a:p>
        </p:txBody>
      </p:sp>
      <p:pic>
        <p:nvPicPr>
          <p:cNvPr id="202" name="Google Shape;202;p23"/>
          <p:cNvPicPr preferRelativeResize="0"/>
          <p:nvPr/>
        </p:nvPicPr>
        <p:blipFill>
          <a:blip r:embed="rId6">
            <a:alphaModFix/>
          </a:blip>
          <a:stretch>
            <a:fillRect/>
          </a:stretch>
        </p:blipFill>
        <p:spPr>
          <a:xfrm>
            <a:off x="152400" y="1403800"/>
            <a:ext cx="4330700" cy="24360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BUSD Board Meeting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