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076" r:id="rId2"/>
    <p:sldId id="1739" r:id="rId3"/>
    <p:sldId id="1742" r:id="rId4"/>
    <p:sldId id="1741" r:id="rId5"/>
    <p:sldId id="1740" r:id="rId6"/>
    <p:sldId id="1735" r:id="rId7"/>
    <p:sldId id="1228" r:id="rId8"/>
    <p:sldId id="1374" r:id="rId9"/>
    <p:sldId id="1375" r:id="rId10"/>
    <p:sldId id="1124" r:id="rId11"/>
    <p:sldId id="1744" r:id="rId12"/>
    <p:sldId id="1233" r:id="rId13"/>
    <p:sldId id="1745" r:id="rId14"/>
    <p:sldId id="1113" r:id="rId15"/>
    <p:sldId id="528" r:id="rId16"/>
    <p:sldId id="2097" r:id="rId17"/>
    <p:sldId id="1761" r:id="rId18"/>
    <p:sldId id="1762" r:id="rId19"/>
    <p:sldId id="1763" r:id="rId20"/>
    <p:sldId id="1747" r:id="rId21"/>
    <p:sldId id="2077" r:id="rId22"/>
    <p:sldId id="1733" r:id="rId23"/>
    <p:sldId id="1726" r:id="rId24"/>
    <p:sldId id="1730" r:id="rId25"/>
    <p:sldId id="1731" r:id="rId26"/>
    <p:sldId id="1729" r:id="rId27"/>
    <p:sldId id="1737" r:id="rId28"/>
    <p:sldId id="1738" r:id="rId29"/>
    <p:sldId id="2078" r:id="rId30"/>
    <p:sldId id="1378" r:id="rId31"/>
    <p:sldId id="1380" r:id="rId32"/>
    <p:sldId id="1381" r:id="rId33"/>
    <p:sldId id="2095" r:id="rId34"/>
    <p:sldId id="2085" r:id="rId35"/>
    <p:sldId id="2088" r:id="rId36"/>
    <p:sldId id="2086" r:id="rId37"/>
    <p:sldId id="2018" r:id="rId38"/>
    <p:sldId id="2080" r:id="rId39"/>
    <p:sldId id="317" r:id="rId40"/>
    <p:sldId id="1709" r:id="rId41"/>
    <p:sldId id="1324" r:id="rId42"/>
    <p:sldId id="1358" r:id="rId43"/>
    <p:sldId id="2096" r:id="rId44"/>
    <p:sldId id="1382" r:id="rId45"/>
    <p:sldId id="2079" r:id="rId46"/>
    <p:sldId id="1847" r:id="rId47"/>
    <p:sldId id="1849" r:id="rId48"/>
    <p:sldId id="1801" r:id="rId49"/>
    <p:sldId id="1787" r:id="rId50"/>
    <p:sldId id="1889" r:id="rId5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Young" initials="GY" lastIdx="2" clrIdx="0">
    <p:extLst>
      <p:ext uri="{19B8F6BF-5375-455C-9EA6-DF929625EA0E}">
        <p15:presenceInfo xmlns:p15="http://schemas.microsoft.com/office/powerpoint/2012/main" userId="325d5dd7a5f78271" providerId="Windows Live"/>
      </p:ext>
    </p:extLst>
  </p:cmAuthor>
  <p:cmAuthor id="2" name="young.e.gregory@gmail.com" initials="y" lastIdx="1" clrIdx="1">
    <p:extLst>
      <p:ext uri="{19B8F6BF-5375-455C-9EA6-DF929625EA0E}">
        <p15:presenceInfo xmlns:p15="http://schemas.microsoft.com/office/powerpoint/2012/main" userId="83fa3571154f788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E04"/>
    <a:srgbClr val="70AC2E"/>
    <a:srgbClr val="FF0000"/>
    <a:srgbClr val="FFFF00"/>
    <a:srgbClr val="DF5F5A"/>
    <a:srgbClr val="EA9999"/>
    <a:srgbClr val="76923C"/>
    <a:srgbClr val="F2C261"/>
    <a:srgbClr val="B5E159"/>
    <a:srgbClr val="D38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4" autoAdjust="0"/>
    <p:restoredTop sz="88639" autoAdjust="0"/>
  </p:normalViewPr>
  <p:slideViewPr>
    <p:cSldViewPr snapToGrid="0" snapToObjects="1">
      <p:cViewPr varScale="1">
        <p:scale>
          <a:sx n="113" d="100"/>
          <a:sy n="113" d="100"/>
        </p:scale>
        <p:origin x="712" y="168"/>
      </p:cViewPr>
      <p:guideLst>
        <p:guide orient="horz" pos="2160"/>
        <p:guide pos="2880"/>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drawings/drawing2.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D3ACD8-E326-2941-9B22-4E8C7D22AC7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a:extLst>
              <a:ext uri="{FF2B5EF4-FFF2-40B4-BE49-F238E27FC236}">
                <a16:creationId xmlns:a16="http://schemas.microsoft.com/office/drawing/2014/main" id="{99F636AE-09BF-8A4D-8717-AEEF65AA72F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79B591D7-3886-AB40-B66D-18CE28588577}" type="datetimeFigureOut">
              <a:rPr lang="en-US" altLang="en-US"/>
              <a:pPr>
                <a:defRPr/>
              </a:pPr>
              <a:t>7/5/23</a:t>
            </a:fld>
            <a:endParaRPr lang="en-US" altLang="en-US" dirty="0"/>
          </a:p>
        </p:txBody>
      </p:sp>
      <p:sp>
        <p:nvSpPr>
          <p:cNvPr id="4" name="Slide Image Placeholder 3">
            <a:extLst>
              <a:ext uri="{FF2B5EF4-FFF2-40B4-BE49-F238E27FC236}">
                <a16:creationId xmlns:a16="http://schemas.microsoft.com/office/drawing/2014/main" id="{60626977-013B-2149-AA8F-233FC460B14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74835C3-8FF2-C74C-8CA0-BEE34C83F09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C6BF108-FB91-E649-8049-A7F7E402585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a:extLst>
              <a:ext uri="{FF2B5EF4-FFF2-40B4-BE49-F238E27FC236}">
                <a16:creationId xmlns:a16="http://schemas.microsoft.com/office/drawing/2014/main" id="{A9FFCF46-F2AC-1146-AF6F-7CE4845FD8E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6BAC258-D5A7-F949-B3BC-8E9B2CBED22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wh.ieee.org/r6/san_francisco/ias/archive/pdf/archived_presentations/2009_11_IAS_Presentation.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1</a:t>
            </a:fld>
            <a:endParaRPr lang="en-US" altLang="en-US"/>
          </a:p>
        </p:txBody>
      </p:sp>
    </p:spTree>
    <p:extLst>
      <p:ext uri="{BB962C8B-B14F-4D97-AF65-F5344CB8AC3E}">
        <p14:creationId xmlns:p14="http://schemas.microsoft.com/office/powerpoint/2010/main" val="300347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976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6" name="Google Shape;156;p4:notes"/>
          <p:cNvSpPr txBox="1"/>
          <p:nvPr/>
        </p:nvSpPr>
        <p:spPr>
          <a:xfrm>
            <a:off x="4008708" y="8893296"/>
            <a:ext cx="3066733" cy="468154"/>
          </a:xfrm>
          <a:prstGeom prst="rect">
            <a:avLst/>
          </a:prstGeom>
          <a:noFill/>
          <a:ln>
            <a:noFill/>
          </a:ln>
        </p:spPr>
        <p:txBody>
          <a:bodyPr spcFirstLastPara="1" wrap="square" lIns="93900" tIns="46950" rIns="93900" bIns="469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6650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80" name="Google Shape;38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4243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80" name="Google Shape;38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354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80" name="Google Shape;38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798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125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80D99BD-1BA3-4250-BAE1-188377CCFB67}" type="slidenum">
              <a:rPr lang="en-US" smtClean="0"/>
              <a:t>40</a:t>
            </a:fld>
            <a:endParaRPr lang="en-US"/>
          </a:p>
        </p:txBody>
      </p:sp>
    </p:spTree>
    <p:extLst>
      <p:ext uri="{BB962C8B-B14F-4D97-AF65-F5344CB8AC3E}">
        <p14:creationId xmlns:p14="http://schemas.microsoft.com/office/powerpoint/2010/main" val="4245208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42</a:t>
            </a:fld>
            <a:endParaRPr lang="en-US" altLang="en-US"/>
          </a:p>
        </p:txBody>
      </p:sp>
    </p:spTree>
    <p:extLst>
      <p:ext uri="{BB962C8B-B14F-4D97-AF65-F5344CB8AC3E}">
        <p14:creationId xmlns:p14="http://schemas.microsoft.com/office/powerpoint/2010/main" val="3540929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1067153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10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2</a:t>
            </a:fld>
            <a:endParaRPr lang="en-US" sz="1200" dirty="0">
              <a:latin typeface="Calibri" pitchFamily="34" charset="0"/>
            </a:endParaRPr>
          </a:p>
        </p:txBody>
      </p:sp>
    </p:spTree>
    <p:extLst>
      <p:ext uri="{BB962C8B-B14F-4D97-AF65-F5344CB8AC3E}">
        <p14:creationId xmlns:p14="http://schemas.microsoft.com/office/powerpoint/2010/main" val="1953831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712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4644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can do now: </a:t>
            </a:r>
          </a:p>
          <a:p>
            <a:r>
              <a:rPr lang="en-US" dirty="0"/>
              <a:t>-Move Panel B microwave from Tier 2 to Tier 1 </a:t>
            </a:r>
          </a:p>
          <a:p>
            <a:endParaRPr lang="en-US" dirty="0"/>
          </a:p>
          <a:p>
            <a:r>
              <a:rPr lang="en-US" dirty="0"/>
              <a:t>What we need to know: </a:t>
            </a:r>
          </a:p>
          <a:p>
            <a:r>
              <a:rPr lang="en-US" dirty="0"/>
              <a:t>-Is the EV charging station on the main meter?</a:t>
            </a:r>
          </a:p>
          <a:p>
            <a:r>
              <a:rPr lang="en-US" dirty="0"/>
              <a:t>-What panel and breaker serves the kitchen/dining food warmers and fridges. These should be marked as Tier 1. </a:t>
            </a:r>
          </a:p>
          <a:p>
            <a:r>
              <a:rPr lang="en-US" dirty="0"/>
              <a:t>-What room should be a cooling room? What breaker serves the PTAC in this room? </a:t>
            </a:r>
          </a:p>
          <a:p>
            <a:r>
              <a:rPr lang="en-US" dirty="0"/>
              <a:t>-What room has the server/security in it? What breaker serves these loads? </a:t>
            </a:r>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49</a:t>
            </a:fld>
            <a:endParaRPr lang="en-US" altLang="en-US" dirty="0"/>
          </a:p>
        </p:txBody>
      </p:sp>
    </p:spTree>
    <p:extLst>
      <p:ext uri="{BB962C8B-B14F-4D97-AF65-F5344CB8AC3E}">
        <p14:creationId xmlns:p14="http://schemas.microsoft.com/office/powerpoint/2010/main" val="172853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BB393-29C9-4448-96C4-0DA85A6FFB62}" type="slidenum">
              <a:rPr lang="en-US" smtClean="0"/>
              <a:pPr/>
              <a:t>7</a:t>
            </a:fld>
            <a:endParaRPr lang="en-US"/>
          </a:p>
        </p:txBody>
      </p:sp>
    </p:spTree>
    <p:extLst>
      <p:ext uri="{BB962C8B-B14F-4D97-AF65-F5344CB8AC3E}">
        <p14:creationId xmlns:p14="http://schemas.microsoft.com/office/powerpoint/2010/main" val="2488217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8</a:t>
            </a:fld>
            <a:endParaRPr lang="en-US" altLang="en-US"/>
          </a:p>
        </p:txBody>
      </p:sp>
    </p:spTree>
    <p:extLst>
      <p:ext uri="{BB962C8B-B14F-4D97-AF65-F5344CB8AC3E}">
        <p14:creationId xmlns:p14="http://schemas.microsoft.com/office/powerpoint/2010/main" val="1960406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9</a:t>
            </a:fld>
            <a:endParaRPr lang="en-US" altLang="en-US"/>
          </a:p>
        </p:txBody>
      </p:sp>
    </p:spTree>
    <p:extLst>
      <p:ext uri="{BB962C8B-B14F-4D97-AF65-F5344CB8AC3E}">
        <p14:creationId xmlns:p14="http://schemas.microsoft.com/office/powerpoint/2010/main" val="198037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7E22612-B4BB-F940-A87D-C210BBE0E0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C10EAC69-A035-B44E-8D81-2B4179051E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699" name="Slide Number Placeholder 3">
            <a:extLst>
              <a:ext uri="{FF2B5EF4-FFF2-40B4-BE49-F238E27FC236}">
                <a16:creationId xmlns:a16="http://schemas.microsoft.com/office/drawing/2014/main" id="{2C6FF074-85C3-924C-8097-B84017DF67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SzPct val="25000"/>
            </a:pPr>
            <a:fld id="{89D6201A-320F-DB44-8BE0-1571B81E54ED}" type="slidenum">
              <a:rPr lang="en-US" altLang="en-US" smtClean="0">
                <a:solidFill>
                  <a:srgbClr val="000000"/>
                </a:solidFill>
                <a:cs typeface="Calibri" panose="020F0502020204030204" pitchFamily="34" charset="0"/>
                <a:sym typeface="Calibri" panose="020F0502020204030204" pitchFamily="34" charset="0"/>
              </a:rPr>
              <a:pPr>
                <a:buSzPct val="25000"/>
              </a:pPr>
              <a:t>10</a:t>
            </a:fld>
            <a:endParaRPr lang="en-US" altLang="en-US">
              <a:solidFill>
                <a:srgbClr val="000000"/>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785254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11</a:t>
            </a:fld>
            <a:endParaRPr lang="en-US" sz="1200" dirty="0">
              <a:latin typeface="Calibri" pitchFamily="34" charset="0"/>
            </a:endParaRPr>
          </a:p>
        </p:txBody>
      </p:sp>
    </p:spTree>
    <p:extLst>
      <p:ext uri="{BB962C8B-B14F-4D97-AF65-F5344CB8AC3E}">
        <p14:creationId xmlns:p14="http://schemas.microsoft.com/office/powerpoint/2010/main" val="3787081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BAC258-D5A7-F949-B3BC-8E9B2CBED228}" type="slidenum">
              <a:rPr lang="en-US" altLang="en-US" smtClean="0"/>
              <a:pPr>
                <a:defRPr/>
              </a:pPr>
              <a:t>12</a:t>
            </a:fld>
            <a:endParaRPr lang="en-US" altLang="en-US"/>
          </a:p>
        </p:txBody>
      </p:sp>
    </p:spTree>
    <p:extLst>
      <p:ext uri="{BB962C8B-B14F-4D97-AF65-F5344CB8AC3E}">
        <p14:creationId xmlns:p14="http://schemas.microsoft.com/office/powerpoint/2010/main" val="376915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hlinkClick r:id="rId3"/>
              </a:rPr>
              <a:t>http://ewh.ieee.org/r6/san_francisco/ias/archive/pdf/archived_presentations</a:t>
            </a:r>
            <a:r>
              <a:rPr lang="en-US">
                <a:hlinkClick r:id="rId3"/>
              </a:rPr>
              <a:t>/2009_11_IAS_Presentation.pdf</a:t>
            </a:r>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49905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0D975E9-4F9F-2741-A4F5-F453A59CC91E}"/>
              </a:ext>
            </a:extLst>
          </p:cNvPr>
          <p:cNvSpPr>
            <a:spLocks noGrp="1"/>
          </p:cNvSpPr>
          <p:nvPr>
            <p:ph type="dt" sz="half" idx="10"/>
          </p:nvPr>
        </p:nvSpPr>
        <p:spPr/>
        <p:txBody>
          <a:bodyPr/>
          <a:lstStyle>
            <a:lvl1pPr>
              <a:defRPr/>
            </a:lvl1pPr>
          </a:lstStyle>
          <a:p>
            <a:pPr>
              <a:defRPr/>
            </a:pPr>
            <a:fld id="{560BA163-E144-460A-A001-7700B8FDB543}" type="datetime3">
              <a:rPr lang="en-US" altLang="en-US" smtClean="0"/>
              <a:t>5 July 2023</a:t>
            </a:fld>
            <a:endParaRPr lang="en-US" altLang="en-US" dirty="0"/>
          </a:p>
        </p:txBody>
      </p:sp>
      <p:sp>
        <p:nvSpPr>
          <p:cNvPr id="5" name="Footer Placeholder 4">
            <a:extLst>
              <a:ext uri="{FF2B5EF4-FFF2-40B4-BE49-F238E27FC236}">
                <a16:creationId xmlns:a16="http://schemas.microsoft.com/office/drawing/2014/main" id="{719F211E-70FF-1243-981D-7BA715F1C63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FDF491D-CEF3-4F4B-BD27-B20475205385}"/>
              </a:ext>
            </a:extLst>
          </p:cNvPr>
          <p:cNvSpPr>
            <a:spLocks noGrp="1"/>
          </p:cNvSpPr>
          <p:nvPr>
            <p:ph type="sldNum" sz="quarter" idx="12"/>
          </p:nvPr>
        </p:nvSpPr>
        <p:spPr/>
        <p:txBody>
          <a:bodyPr/>
          <a:lstStyle>
            <a:lvl1pPr>
              <a:defRPr/>
            </a:lvl1pPr>
          </a:lstStyle>
          <a:p>
            <a:pPr>
              <a:defRPr/>
            </a:pPr>
            <a:fld id="{861FBA3C-C551-A847-88BE-C8AD39BF2A80}" type="slidenum">
              <a:rPr lang="en-US" altLang="en-US"/>
              <a:pPr>
                <a:defRPr/>
              </a:pPr>
              <a:t>‹#›</a:t>
            </a:fld>
            <a:endParaRPr lang="en-US" altLang="en-US" dirty="0"/>
          </a:p>
        </p:txBody>
      </p:sp>
    </p:spTree>
    <p:extLst>
      <p:ext uri="{BB962C8B-B14F-4D97-AF65-F5344CB8AC3E}">
        <p14:creationId xmlns:p14="http://schemas.microsoft.com/office/powerpoint/2010/main" val="593619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F966E-7469-E544-A7FA-0698D5977907}"/>
              </a:ext>
            </a:extLst>
          </p:cNvPr>
          <p:cNvSpPr>
            <a:spLocks noGrp="1"/>
          </p:cNvSpPr>
          <p:nvPr>
            <p:ph type="dt" sz="half" idx="10"/>
          </p:nvPr>
        </p:nvSpPr>
        <p:spPr/>
        <p:txBody>
          <a:bodyPr/>
          <a:lstStyle>
            <a:lvl1pPr>
              <a:defRPr/>
            </a:lvl1pPr>
          </a:lstStyle>
          <a:p>
            <a:pPr>
              <a:defRPr/>
            </a:pPr>
            <a:fld id="{CF5E7C2A-53DE-4C87-88E6-E009E4E5ABF2}" type="datetime3">
              <a:rPr lang="en-US" altLang="en-US" smtClean="0"/>
              <a:t>5 July 2023</a:t>
            </a:fld>
            <a:endParaRPr lang="en-US" altLang="en-US" dirty="0"/>
          </a:p>
        </p:txBody>
      </p:sp>
      <p:sp>
        <p:nvSpPr>
          <p:cNvPr id="5" name="Footer Placeholder 4">
            <a:extLst>
              <a:ext uri="{FF2B5EF4-FFF2-40B4-BE49-F238E27FC236}">
                <a16:creationId xmlns:a16="http://schemas.microsoft.com/office/drawing/2014/main" id="{35F09DEC-3DC4-464A-AF70-CAAA2A4F06E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43326E1-ECB7-7641-A730-86649382E50E}"/>
              </a:ext>
            </a:extLst>
          </p:cNvPr>
          <p:cNvSpPr>
            <a:spLocks noGrp="1"/>
          </p:cNvSpPr>
          <p:nvPr>
            <p:ph type="sldNum" sz="quarter" idx="12"/>
          </p:nvPr>
        </p:nvSpPr>
        <p:spPr/>
        <p:txBody>
          <a:bodyPr/>
          <a:lstStyle>
            <a:lvl1pPr>
              <a:defRPr/>
            </a:lvl1pPr>
          </a:lstStyle>
          <a:p>
            <a:pPr>
              <a:defRPr/>
            </a:pPr>
            <a:fld id="{C2EA4A89-4D8C-AA4B-9F02-A821DDFD2529}" type="slidenum">
              <a:rPr lang="en-US" altLang="en-US"/>
              <a:pPr>
                <a:defRPr/>
              </a:pPr>
              <a:t>‹#›</a:t>
            </a:fld>
            <a:endParaRPr lang="en-US" altLang="en-US" dirty="0"/>
          </a:p>
        </p:txBody>
      </p:sp>
    </p:spTree>
    <p:extLst>
      <p:ext uri="{BB962C8B-B14F-4D97-AF65-F5344CB8AC3E}">
        <p14:creationId xmlns:p14="http://schemas.microsoft.com/office/powerpoint/2010/main" val="393056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87C57-C086-4B42-B670-BDA5BC33EF7A}"/>
              </a:ext>
            </a:extLst>
          </p:cNvPr>
          <p:cNvSpPr>
            <a:spLocks noGrp="1"/>
          </p:cNvSpPr>
          <p:nvPr>
            <p:ph type="dt" sz="half" idx="10"/>
          </p:nvPr>
        </p:nvSpPr>
        <p:spPr/>
        <p:txBody>
          <a:bodyPr/>
          <a:lstStyle>
            <a:lvl1pPr>
              <a:defRPr/>
            </a:lvl1pPr>
          </a:lstStyle>
          <a:p>
            <a:pPr>
              <a:defRPr/>
            </a:pPr>
            <a:fld id="{D37A41E1-1F44-4448-8890-2CFE1AD9FEED}" type="datetime3">
              <a:rPr lang="en-US" altLang="en-US" smtClean="0"/>
              <a:t>5 July 2023</a:t>
            </a:fld>
            <a:endParaRPr lang="en-US" altLang="en-US" dirty="0"/>
          </a:p>
        </p:txBody>
      </p:sp>
      <p:sp>
        <p:nvSpPr>
          <p:cNvPr id="5" name="Footer Placeholder 4">
            <a:extLst>
              <a:ext uri="{FF2B5EF4-FFF2-40B4-BE49-F238E27FC236}">
                <a16:creationId xmlns:a16="http://schemas.microsoft.com/office/drawing/2014/main" id="{DF655431-5BCB-E74D-ADB1-889349B045F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622248C-1A15-FE49-A71C-E84D92F090FC}"/>
              </a:ext>
            </a:extLst>
          </p:cNvPr>
          <p:cNvSpPr>
            <a:spLocks noGrp="1"/>
          </p:cNvSpPr>
          <p:nvPr>
            <p:ph type="sldNum" sz="quarter" idx="12"/>
          </p:nvPr>
        </p:nvSpPr>
        <p:spPr/>
        <p:txBody>
          <a:bodyPr/>
          <a:lstStyle>
            <a:lvl1pPr>
              <a:defRPr/>
            </a:lvl1pPr>
          </a:lstStyle>
          <a:p>
            <a:pPr>
              <a:defRPr/>
            </a:pPr>
            <a:fld id="{02F8EB2A-6CA7-E342-A68F-42E85B9C6792}" type="slidenum">
              <a:rPr lang="en-US" altLang="en-US"/>
              <a:pPr>
                <a:defRPr/>
              </a:pPr>
              <a:t>‹#›</a:t>
            </a:fld>
            <a:endParaRPr lang="en-US" altLang="en-US" dirty="0"/>
          </a:p>
        </p:txBody>
      </p:sp>
    </p:spTree>
    <p:extLst>
      <p:ext uri="{BB962C8B-B14F-4D97-AF65-F5344CB8AC3E}">
        <p14:creationId xmlns:p14="http://schemas.microsoft.com/office/powerpoint/2010/main" val="333837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9CD30C6-57B6-8D45-9699-219F1C2A4C66}"/>
              </a:ext>
            </a:extLst>
          </p:cNvPr>
          <p:cNvSpPr>
            <a:spLocks noChangeArrowheads="1"/>
          </p:cNvSpPr>
          <p:nvPr/>
        </p:nvSpPr>
        <p:spPr bwMode="auto">
          <a:xfrm>
            <a:off x="0" y="3124200"/>
            <a:ext cx="9144000" cy="3352800"/>
          </a:xfrm>
          <a:prstGeom prst="rect">
            <a:avLst/>
          </a:prstGeom>
          <a:solidFill>
            <a:srgbClr val="249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defRPr/>
            </a:pPr>
            <a:endParaRPr lang="en-US" altLang="en-US" dirty="0">
              <a:solidFill>
                <a:srgbClr val="0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28B8289-9559-C848-870B-D3E0D69E377F}"/>
              </a:ext>
            </a:extLst>
          </p:cNvPr>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CA" dirty="0">
              <a:solidFill>
                <a:srgbClr val="FFFFFF"/>
              </a:solidFill>
            </a:endParaRPr>
          </a:p>
        </p:txBody>
      </p:sp>
      <p:sp>
        <p:nvSpPr>
          <p:cNvPr id="5" name="TextBox 4">
            <a:extLst>
              <a:ext uri="{FF2B5EF4-FFF2-40B4-BE49-F238E27FC236}">
                <a16:creationId xmlns:a16="http://schemas.microsoft.com/office/drawing/2014/main" id="{D4EFC259-21D0-1D4D-8F8F-AFEA3690FD07}"/>
              </a:ext>
            </a:extLst>
          </p:cNvPr>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defRPr/>
            </a:pPr>
            <a:r>
              <a:rPr lang="en-CA" altLang="en-US" dirty="0">
                <a:solidFill>
                  <a:srgbClr val="595959"/>
                </a:solidFill>
                <a:latin typeface="Arial" panose="020B0604020202020204" pitchFamily="34" charset="0"/>
                <a:cs typeface="Arial" panose="020B0604020202020204" pitchFamily="34" charset="0"/>
              </a:rPr>
              <a:t>Making Clean Local Energy Accessible Now			</a:t>
            </a:r>
          </a:p>
        </p:txBody>
      </p:sp>
      <p:sp>
        <p:nvSpPr>
          <p:cNvPr id="61443" name="Rectangle 3"/>
          <p:cNvSpPr>
            <a:spLocks noGrp="1" noChangeArrowheads="1"/>
          </p:cNvSpPr>
          <p:nvPr>
            <p:ph type="subTitle" idx="1"/>
          </p:nvPr>
        </p:nvSpPr>
        <p:spPr>
          <a:xfrm>
            <a:off x="990600" y="5300663"/>
            <a:ext cx="7161213" cy="841375"/>
          </a:xfrm>
        </p:spPr>
        <p:txBody>
          <a:bodyPr/>
          <a:lstStyle>
            <a:lvl1pPr marL="0" indent="0" algn="ctr">
              <a:buFontTx/>
              <a:buNone/>
              <a:defRPr sz="2400">
                <a:solidFill>
                  <a:schemeClr val="tx2">
                    <a:lumMod val="65000"/>
                    <a:lumOff val="35000"/>
                  </a:schemeClr>
                </a:solidFill>
              </a:defRPr>
            </a:lvl1pPr>
          </a:lstStyle>
          <a:p>
            <a:r>
              <a:rPr lang="en-US"/>
              <a:t>Click to edit Master subtitle style</a:t>
            </a:r>
            <a:endParaRPr lang="en-US" dirty="0"/>
          </a:p>
        </p:txBody>
      </p:sp>
    </p:spTree>
    <p:extLst>
      <p:ext uri="{BB962C8B-B14F-4D97-AF65-F5344CB8AC3E}">
        <p14:creationId xmlns:p14="http://schemas.microsoft.com/office/powerpoint/2010/main" val="820867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Text and Chart">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DFA53CE-6795-C947-947A-E8BA3D8CA19E}"/>
              </a:ext>
            </a:extLst>
          </p:cNvPr>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
        <p:nvSpPr>
          <p:cNvPr id="5" name="TextBox 5">
            <a:extLst>
              <a:ext uri="{FF2B5EF4-FFF2-40B4-BE49-F238E27FC236}">
                <a16:creationId xmlns:a16="http://schemas.microsoft.com/office/drawing/2014/main" id="{0A3046A0-4A55-1D4A-B644-E8D76CFA1FE3}"/>
              </a:ext>
            </a:extLst>
          </p:cNvPr>
          <p:cNvSpPr txBox="1">
            <a:spLocks noChangeArrowheads="1"/>
          </p:cNvSpPr>
          <p:nvPr userDrawn="1"/>
        </p:nvSpPr>
        <p:spPr bwMode="auto">
          <a:xfrm>
            <a:off x="0" y="6488113"/>
            <a:ext cx="472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CA" altLang="en-US" sz="1600" dirty="0">
                <a:solidFill>
                  <a:srgbClr val="595959"/>
                </a:solidFill>
                <a:cs typeface="Arial" panose="020B0604020202020204" pitchFamily="34" charset="0"/>
              </a:rPr>
              <a:t>Making Clean Local Energy Accessible Now</a:t>
            </a:r>
            <a:endParaRPr lang="en-CA" altLang="en-US" dirty="0">
              <a:solidFill>
                <a:srgbClr val="595959"/>
              </a:solidFill>
              <a:cs typeface="Arial" panose="020B0604020202020204" pitchFamily="34" charset="0"/>
            </a:endParaRPr>
          </a:p>
        </p:txBody>
      </p:sp>
      <p:sp>
        <p:nvSpPr>
          <p:cNvPr id="6" name="Rectangle 6">
            <a:extLst>
              <a:ext uri="{FF2B5EF4-FFF2-40B4-BE49-F238E27FC236}">
                <a16:creationId xmlns:a16="http://schemas.microsoft.com/office/drawing/2014/main" id="{38F39DE6-1256-C346-9AB8-45B77E3AA60E}"/>
              </a:ext>
            </a:extLst>
          </p:cNvPr>
          <p:cNvSpPr>
            <a:spLocks noChangeArrowheads="1"/>
          </p:cNvSpPr>
          <p:nvPr userDrawn="1"/>
        </p:nvSpPr>
        <p:spPr bwMode="auto">
          <a:xfrm>
            <a:off x="0" y="0"/>
            <a:ext cx="7391400" cy="762000"/>
          </a:xfrm>
          <a:prstGeom prst="rect">
            <a:avLst/>
          </a:prstGeom>
          <a:solidFill>
            <a:srgbClr val="249C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en-CA" altLang="en-US" dirty="0">
                <a:solidFill>
                  <a:srgbClr val="FFFFFF"/>
                </a:solidFill>
              </a:rPr>
              <a:t> </a:t>
            </a:r>
          </a:p>
        </p:txBody>
      </p:sp>
      <p:sp>
        <p:nvSpPr>
          <p:cNvPr id="7" name="Slide Number Placeholder 3">
            <a:extLst>
              <a:ext uri="{FF2B5EF4-FFF2-40B4-BE49-F238E27FC236}">
                <a16:creationId xmlns:a16="http://schemas.microsoft.com/office/drawing/2014/main" id="{BF102AE4-9E97-E04E-BF77-2074DC86BD37}"/>
              </a:ext>
            </a:extLst>
          </p:cNvPr>
          <p:cNvSpPr txBox="1">
            <a:spLocks noChangeArrowheads="1"/>
          </p:cNvSpPr>
          <p:nvPr userDrawn="1"/>
        </p:nvSpPr>
        <p:spPr bwMode="auto">
          <a:xfrm>
            <a:off x="8534400" y="6492875"/>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defRPr/>
            </a:pPr>
            <a:fld id="{E7166A5B-3056-1D40-9051-DB5AC141CB75}" type="slidenum">
              <a:rPr lang="en-US" altLang="en-US" sz="1200" smtClean="0">
                <a:cs typeface="Arial" panose="020B0604020202020204" pitchFamily="34" charset="0"/>
              </a:rPr>
              <a:pPr algn="r" eaLnBrk="1" hangingPunct="1">
                <a:defRPr/>
              </a:pPr>
              <a:t>‹#›</a:t>
            </a:fld>
            <a:endParaRPr lang="en-US" altLang="en-US" sz="1200" dirty="0">
              <a:solidFill>
                <a:srgbClr val="013D21"/>
              </a:solidFill>
              <a:latin typeface="Informatic" charset="0"/>
              <a:cs typeface="Arial" panose="020B0604020202020204" pitchFamily="34" charset="0"/>
            </a:endParaRPr>
          </a:p>
        </p:txBody>
      </p:sp>
      <p:pic>
        <p:nvPicPr>
          <p:cNvPr id="8" name="Picture 10" descr="Clean Coalition Logo_no tagline_updated_slideshowedit_zf2 yellow_final2.pdf">
            <a:extLst>
              <a:ext uri="{FF2B5EF4-FFF2-40B4-BE49-F238E27FC236}">
                <a16:creationId xmlns:a16="http://schemas.microsoft.com/office/drawing/2014/main" id="{316C0A59-26E0-8F46-B70B-85A845CCE84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31100" y="46038"/>
            <a:ext cx="16129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3"/>
              </a:buBlip>
              <a:defRPr>
                <a:solidFill>
                  <a:schemeClr val="tx2">
                    <a:lumMod val="65000"/>
                    <a:lumOff val="35000"/>
                  </a:schemeClr>
                </a:solidFill>
              </a:defRPr>
            </a:lvl1pPr>
            <a:lvl2pPr>
              <a:buFontTx/>
              <a:buBlip>
                <a:blip r:embed="rId3"/>
              </a:buBlip>
              <a:defRPr>
                <a:solidFill>
                  <a:schemeClr val="tx2">
                    <a:lumMod val="65000"/>
                    <a:lumOff val="35000"/>
                  </a:schemeClr>
                </a:solidFill>
              </a:defRPr>
            </a:lvl2pPr>
            <a:lvl3pPr>
              <a:buFontTx/>
              <a:buBlip>
                <a:blip r:embed="rId3"/>
              </a:buBlip>
              <a:defRPr>
                <a:solidFill>
                  <a:schemeClr val="tx2">
                    <a:lumMod val="65000"/>
                    <a:lumOff val="35000"/>
                  </a:schemeClr>
                </a:solidFill>
              </a:defRPr>
            </a:lvl3pPr>
            <a:lvl4pPr>
              <a:buFontTx/>
              <a:buBlip>
                <a:blip r:embed="rId3"/>
              </a:buBlip>
              <a:defRPr>
                <a:solidFill>
                  <a:schemeClr val="tx2">
                    <a:lumMod val="65000"/>
                    <a:lumOff val="35000"/>
                  </a:schemeClr>
                </a:solidFill>
              </a:defRPr>
            </a:lvl4pPr>
            <a:lvl5pPr>
              <a:buFontTx/>
              <a:buBlip>
                <a:blip r:embed="rId3"/>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498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73585-4FFF-4F48-B0FF-4AECA5D2B793}"/>
              </a:ext>
            </a:extLst>
          </p:cNvPr>
          <p:cNvSpPr>
            <a:spLocks noGrp="1"/>
          </p:cNvSpPr>
          <p:nvPr>
            <p:ph type="dt" sz="half" idx="10"/>
          </p:nvPr>
        </p:nvSpPr>
        <p:spPr/>
        <p:txBody>
          <a:bodyPr/>
          <a:lstStyle>
            <a:lvl1pPr>
              <a:defRPr/>
            </a:lvl1pPr>
          </a:lstStyle>
          <a:p>
            <a:pPr>
              <a:defRPr/>
            </a:pPr>
            <a:fld id="{B9AF1B43-8F02-4C1A-95DC-864C4F4FECFA}" type="datetime3">
              <a:rPr lang="en-US" altLang="en-US" smtClean="0"/>
              <a:t>5 July 2023</a:t>
            </a:fld>
            <a:endParaRPr lang="en-US" altLang="en-US" dirty="0"/>
          </a:p>
        </p:txBody>
      </p:sp>
      <p:sp>
        <p:nvSpPr>
          <p:cNvPr id="5" name="Footer Placeholder 4">
            <a:extLst>
              <a:ext uri="{FF2B5EF4-FFF2-40B4-BE49-F238E27FC236}">
                <a16:creationId xmlns:a16="http://schemas.microsoft.com/office/drawing/2014/main" id="{808201DA-F647-A240-A8FC-BAB25D3AC06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28BF850-481A-5748-BACC-F16CCAAF3735}"/>
              </a:ext>
            </a:extLst>
          </p:cNvPr>
          <p:cNvSpPr>
            <a:spLocks noGrp="1"/>
          </p:cNvSpPr>
          <p:nvPr>
            <p:ph type="sldNum" sz="quarter" idx="12"/>
          </p:nvPr>
        </p:nvSpPr>
        <p:spPr/>
        <p:txBody>
          <a:bodyPr/>
          <a:lstStyle>
            <a:lvl1pPr>
              <a:defRPr/>
            </a:lvl1pPr>
          </a:lstStyle>
          <a:p>
            <a:pPr>
              <a:defRPr/>
            </a:pPr>
            <a:fld id="{5DFF457A-51B7-5D48-BED3-A7125AA8DEFF}" type="slidenum">
              <a:rPr lang="en-US" altLang="en-US"/>
              <a:pPr>
                <a:defRPr/>
              </a:pPr>
              <a:t>‹#›</a:t>
            </a:fld>
            <a:endParaRPr lang="en-US" altLang="en-US" dirty="0"/>
          </a:p>
        </p:txBody>
      </p:sp>
    </p:spTree>
    <p:extLst>
      <p:ext uri="{BB962C8B-B14F-4D97-AF65-F5344CB8AC3E}">
        <p14:creationId xmlns:p14="http://schemas.microsoft.com/office/powerpoint/2010/main" val="933629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36BC11-48C6-8546-9434-A1A3F196F63E}"/>
              </a:ext>
            </a:extLst>
          </p:cNvPr>
          <p:cNvSpPr>
            <a:spLocks noGrp="1"/>
          </p:cNvSpPr>
          <p:nvPr>
            <p:ph type="dt" sz="half" idx="10"/>
          </p:nvPr>
        </p:nvSpPr>
        <p:spPr/>
        <p:txBody>
          <a:bodyPr/>
          <a:lstStyle>
            <a:lvl1pPr>
              <a:defRPr/>
            </a:lvl1pPr>
          </a:lstStyle>
          <a:p>
            <a:pPr>
              <a:defRPr/>
            </a:pPr>
            <a:fld id="{D53C131C-D7CC-4AB7-B7AC-8D17C70AB763}" type="datetime3">
              <a:rPr lang="en-US" altLang="en-US" smtClean="0"/>
              <a:t>5 July 2023</a:t>
            </a:fld>
            <a:endParaRPr lang="en-US" altLang="en-US" dirty="0"/>
          </a:p>
        </p:txBody>
      </p:sp>
      <p:sp>
        <p:nvSpPr>
          <p:cNvPr id="5" name="Footer Placeholder 4">
            <a:extLst>
              <a:ext uri="{FF2B5EF4-FFF2-40B4-BE49-F238E27FC236}">
                <a16:creationId xmlns:a16="http://schemas.microsoft.com/office/drawing/2014/main" id="{0F99ED33-2661-F144-8C03-967912C5981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0450073-3400-C641-ABE0-4FBC660E1B06}"/>
              </a:ext>
            </a:extLst>
          </p:cNvPr>
          <p:cNvSpPr>
            <a:spLocks noGrp="1"/>
          </p:cNvSpPr>
          <p:nvPr>
            <p:ph type="sldNum" sz="quarter" idx="12"/>
          </p:nvPr>
        </p:nvSpPr>
        <p:spPr/>
        <p:txBody>
          <a:bodyPr/>
          <a:lstStyle>
            <a:lvl1pPr>
              <a:defRPr/>
            </a:lvl1pPr>
          </a:lstStyle>
          <a:p>
            <a:pPr>
              <a:defRPr/>
            </a:pPr>
            <a:fld id="{E82DDA36-A3E7-8943-AD0F-CAAE473AC2A6}" type="slidenum">
              <a:rPr lang="en-US" altLang="en-US"/>
              <a:pPr>
                <a:defRPr/>
              </a:pPr>
              <a:t>‹#›</a:t>
            </a:fld>
            <a:endParaRPr lang="en-US" altLang="en-US" dirty="0"/>
          </a:p>
        </p:txBody>
      </p:sp>
    </p:spTree>
    <p:extLst>
      <p:ext uri="{BB962C8B-B14F-4D97-AF65-F5344CB8AC3E}">
        <p14:creationId xmlns:p14="http://schemas.microsoft.com/office/powerpoint/2010/main" val="216969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A8FEEF8-6A58-0C49-BA29-9DC09A922821}"/>
              </a:ext>
            </a:extLst>
          </p:cNvPr>
          <p:cNvSpPr>
            <a:spLocks noGrp="1"/>
          </p:cNvSpPr>
          <p:nvPr>
            <p:ph type="dt" sz="half" idx="10"/>
          </p:nvPr>
        </p:nvSpPr>
        <p:spPr/>
        <p:txBody>
          <a:bodyPr/>
          <a:lstStyle>
            <a:lvl1pPr>
              <a:defRPr/>
            </a:lvl1pPr>
          </a:lstStyle>
          <a:p>
            <a:pPr>
              <a:defRPr/>
            </a:pPr>
            <a:fld id="{08A6C2A9-3EE2-4D58-83A0-AFEF89A5563A}" type="datetime3">
              <a:rPr lang="en-US" altLang="en-US" smtClean="0"/>
              <a:t>5 July 2023</a:t>
            </a:fld>
            <a:endParaRPr lang="en-US" altLang="en-US" dirty="0"/>
          </a:p>
        </p:txBody>
      </p:sp>
      <p:sp>
        <p:nvSpPr>
          <p:cNvPr id="6" name="Footer Placeholder 4">
            <a:extLst>
              <a:ext uri="{FF2B5EF4-FFF2-40B4-BE49-F238E27FC236}">
                <a16:creationId xmlns:a16="http://schemas.microsoft.com/office/drawing/2014/main" id="{99A10E6D-4E32-2440-AA0C-D7A2AFC7FD9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73B1B4C-1787-104B-A1E3-0CEFB613DDA2}"/>
              </a:ext>
            </a:extLst>
          </p:cNvPr>
          <p:cNvSpPr>
            <a:spLocks noGrp="1"/>
          </p:cNvSpPr>
          <p:nvPr>
            <p:ph type="sldNum" sz="quarter" idx="12"/>
          </p:nvPr>
        </p:nvSpPr>
        <p:spPr/>
        <p:txBody>
          <a:bodyPr/>
          <a:lstStyle>
            <a:lvl1pPr>
              <a:defRPr/>
            </a:lvl1pPr>
          </a:lstStyle>
          <a:p>
            <a:pPr>
              <a:defRPr/>
            </a:pPr>
            <a:fld id="{CA3DF979-1FFA-B344-A81C-F0A9AB9BBE0B}" type="slidenum">
              <a:rPr lang="en-US" altLang="en-US"/>
              <a:pPr>
                <a:defRPr/>
              </a:pPr>
              <a:t>‹#›</a:t>
            </a:fld>
            <a:endParaRPr lang="en-US" altLang="en-US" dirty="0"/>
          </a:p>
        </p:txBody>
      </p:sp>
    </p:spTree>
    <p:extLst>
      <p:ext uri="{BB962C8B-B14F-4D97-AF65-F5344CB8AC3E}">
        <p14:creationId xmlns:p14="http://schemas.microsoft.com/office/powerpoint/2010/main" val="304823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36B69B9-826F-8244-8A6A-0CD6DD73FB16}"/>
              </a:ext>
            </a:extLst>
          </p:cNvPr>
          <p:cNvSpPr>
            <a:spLocks noGrp="1"/>
          </p:cNvSpPr>
          <p:nvPr>
            <p:ph type="dt" sz="half" idx="10"/>
          </p:nvPr>
        </p:nvSpPr>
        <p:spPr/>
        <p:txBody>
          <a:bodyPr/>
          <a:lstStyle>
            <a:lvl1pPr>
              <a:defRPr/>
            </a:lvl1pPr>
          </a:lstStyle>
          <a:p>
            <a:pPr>
              <a:defRPr/>
            </a:pPr>
            <a:fld id="{23E9938C-8F76-4DEE-A8C5-693D5E5EE450}" type="datetime3">
              <a:rPr lang="en-US" altLang="en-US" smtClean="0"/>
              <a:t>5 July 2023</a:t>
            </a:fld>
            <a:endParaRPr lang="en-US" altLang="en-US" dirty="0"/>
          </a:p>
        </p:txBody>
      </p:sp>
      <p:sp>
        <p:nvSpPr>
          <p:cNvPr id="8" name="Footer Placeholder 4">
            <a:extLst>
              <a:ext uri="{FF2B5EF4-FFF2-40B4-BE49-F238E27FC236}">
                <a16:creationId xmlns:a16="http://schemas.microsoft.com/office/drawing/2014/main" id="{6270ED67-A230-304A-BD81-68AA113F99D5}"/>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A74C0F45-8463-BA4F-8288-144B4F266DC8}"/>
              </a:ext>
            </a:extLst>
          </p:cNvPr>
          <p:cNvSpPr>
            <a:spLocks noGrp="1"/>
          </p:cNvSpPr>
          <p:nvPr>
            <p:ph type="sldNum" sz="quarter" idx="12"/>
          </p:nvPr>
        </p:nvSpPr>
        <p:spPr/>
        <p:txBody>
          <a:bodyPr/>
          <a:lstStyle>
            <a:lvl1pPr>
              <a:defRPr/>
            </a:lvl1pPr>
          </a:lstStyle>
          <a:p>
            <a:pPr>
              <a:defRPr/>
            </a:pPr>
            <a:fld id="{DA1DBFC4-966A-DC4E-8401-7EC346D39E33}" type="slidenum">
              <a:rPr lang="en-US" altLang="en-US"/>
              <a:pPr>
                <a:defRPr/>
              </a:pPr>
              <a:t>‹#›</a:t>
            </a:fld>
            <a:endParaRPr lang="en-US" altLang="en-US" dirty="0"/>
          </a:p>
        </p:txBody>
      </p:sp>
    </p:spTree>
    <p:extLst>
      <p:ext uri="{BB962C8B-B14F-4D97-AF65-F5344CB8AC3E}">
        <p14:creationId xmlns:p14="http://schemas.microsoft.com/office/powerpoint/2010/main" val="323792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B0413AD-A5B6-3E47-82A6-DC212F8EAA3C}"/>
              </a:ext>
            </a:extLst>
          </p:cNvPr>
          <p:cNvSpPr>
            <a:spLocks noGrp="1"/>
          </p:cNvSpPr>
          <p:nvPr>
            <p:ph type="dt" sz="half" idx="10"/>
          </p:nvPr>
        </p:nvSpPr>
        <p:spPr/>
        <p:txBody>
          <a:bodyPr/>
          <a:lstStyle>
            <a:lvl1pPr>
              <a:defRPr/>
            </a:lvl1pPr>
          </a:lstStyle>
          <a:p>
            <a:pPr>
              <a:defRPr/>
            </a:pPr>
            <a:fld id="{2F88A746-2811-4D1E-9D06-0C05B8E3FE4C}" type="datetime3">
              <a:rPr lang="en-US" altLang="en-US" smtClean="0"/>
              <a:t>5 July 2023</a:t>
            </a:fld>
            <a:endParaRPr lang="en-US" altLang="en-US" dirty="0"/>
          </a:p>
        </p:txBody>
      </p:sp>
      <p:sp>
        <p:nvSpPr>
          <p:cNvPr id="4" name="Footer Placeholder 4">
            <a:extLst>
              <a:ext uri="{FF2B5EF4-FFF2-40B4-BE49-F238E27FC236}">
                <a16:creationId xmlns:a16="http://schemas.microsoft.com/office/drawing/2014/main" id="{E7C4DF3C-F67F-824D-BCF9-CF584E35B1A6}"/>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CDB9843D-60A1-CF4E-8ACB-6628817B7C1D}"/>
              </a:ext>
            </a:extLst>
          </p:cNvPr>
          <p:cNvSpPr>
            <a:spLocks noGrp="1"/>
          </p:cNvSpPr>
          <p:nvPr>
            <p:ph type="sldNum" sz="quarter" idx="12"/>
          </p:nvPr>
        </p:nvSpPr>
        <p:spPr/>
        <p:txBody>
          <a:bodyPr/>
          <a:lstStyle>
            <a:lvl1pPr>
              <a:defRPr/>
            </a:lvl1pPr>
          </a:lstStyle>
          <a:p>
            <a:pPr>
              <a:defRPr/>
            </a:pPr>
            <a:fld id="{0376BDCD-F2CC-1D48-9787-0714F2C14497}" type="slidenum">
              <a:rPr lang="en-US" altLang="en-US"/>
              <a:pPr>
                <a:defRPr/>
              </a:pPr>
              <a:t>‹#›</a:t>
            </a:fld>
            <a:endParaRPr lang="en-US" altLang="en-US" dirty="0"/>
          </a:p>
        </p:txBody>
      </p:sp>
    </p:spTree>
    <p:extLst>
      <p:ext uri="{BB962C8B-B14F-4D97-AF65-F5344CB8AC3E}">
        <p14:creationId xmlns:p14="http://schemas.microsoft.com/office/powerpoint/2010/main" val="416695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CA4EA2-9500-A64C-943D-D41953EB1361}"/>
              </a:ext>
            </a:extLst>
          </p:cNvPr>
          <p:cNvSpPr>
            <a:spLocks noGrp="1"/>
          </p:cNvSpPr>
          <p:nvPr>
            <p:ph type="dt" sz="half" idx="10"/>
          </p:nvPr>
        </p:nvSpPr>
        <p:spPr/>
        <p:txBody>
          <a:bodyPr/>
          <a:lstStyle>
            <a:lvl1pPr>
              <a:defRPr/>
            </a:lvl1pPr>
          </a:lstStyle>
          <a:p>
            <a:pPr>
              <a:defRPr/>
            </a:pPr>
            <a:fld id="{2199539E-AFA2-472F-8FE9-A1BF9CE07DF3}" type="datetime3">
              <a:rPr lang="en-US" altLang="en-US" smtClean="0"/>
              <a:t>5 July 2023</a:t>
            </a:fld>
            <a:endParaRPr lang="en-US" altLang="en-US" dirty="0"/>
          </a:p>
        </p:txBody>
      </p:sp>
      <p:sp>
        <p:nvSpPr>
          <p:cNvPr id="3" name="Footer Placeholder 4">
            <a:extLst>
              <a:ext uri="{FF2B5EF4-FFF2-40B4-BE49-F238E27FC236}">
                <a16:creationId xmlns:a16="http://schemas.microsoft.com/office/drawing/2014/main" id="{7B28F9A6-51F7-6B46-AE80-5A0F5ED1704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F955289-BF67-3F4A-83D6-2E446C77A57F}"/>
              </a:ext>
            </a:extLst>
          </p:cNvPr>
          <p:cNvSpPr>
            <a:spLocks noGrp="1"/>
          </p:cNvSpPr>
          <p:nvPr>
            <p:ph type="sldNum" sz="quarter" idx="12"/>
          </p:nvPr>
        </p:nvSpPr>
        <p:spPr/>
        <p:txBody>
          <a:bodyPr/>
          <a:lstStyle>
            <a:lvl1pPr>
              <a:defRPr/>
            </a:lvl1pPr>
          </a:lstStyle>
          <a:p>
            <a:pPr>
              <a:defRPr/>
            </a:pPr>
            <a:fld id="{79BC2235-F009-8E46-8B12-1D1BA3AABFE9}" type="slidenum">
              <a:rPr lang="en-US" altLang="en-US"/>
              <a:pPr>
                <a:defRPr/>
              </a:pPr>
              <a:t>‹#›</a:t>
            </a:fld>
            <a:endParaRPr lang="en-US" altLang="en-US" dirty="0"/>
          </a:p>
        </p:txBody>
      </p:sp>
    </p:spTree>
    <p:extLst>
      <p:ext uri="{BB962C8B-B14F-4D97-AF65-F5344CB8AC3E}">
        <p14:creationId xmlns:p14="http://schemas.microsoft.com/office/powerpoint/2010/main" val="1457171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E6C4C1D-1D2E-B842-B86E-6E98A5744E2C}"/>
              </a:ext>
            </a:extLst>
          </p:cNvPr>
          <p:cNvSpPr>
            <a:spLocks noGrp="1"/>
          </p:cNvSpPr>
          <p:nvPr>
            <p:ph type="dt" sz="half" idx="10"/>
          </p:nvPr>
        </p:nvSpPr>
        <p:spPr/>
        <p:txBody>
          <a:bodyPr/>
          <a:lstStyle>
            <a:lvl1pPr>
              <a:defRPr/>
            </a:lvl1pPr>
          </a:lstStyle>
          <a:p>
            <a:pPr>
              <a:defRPr/>
            </a:pPr>
            <a:fld id="{7E62FF11-91C9-4885-9DA9-D4DAA2DD9385}" type="datetime3">
              <a:rPr lang="en-US" altLang="en-US" smtClean="0"/>
              <a:t>5 July 2023</a:t>
            </a:fld>
            <a:endParaRPr lang="en-US" altLang="en-US" dirty="0"/>
          </a:p>
        </p:txBody>
      </p:sp>
      <p:sp>
        <p:nvSpPr>
          <p:cNvPr id="6" name="Footer Placeholder 4">
            <a:extLst>
              <a:ext uri="{FF2B5EF4-FFF2-40B4-BE49-F238E27FC236}">
                <a16:creationId xmlns:a16="http://schemas.microsoft.com/office/drawing/2014/main" id="{80159143-02B9-DA4D-BDE1-AD2257C32FB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6E6B76C-BAC2-EC46-BABE-4C4F7F30CCF4}"/>
              </a:ext>
            </a:extLst>
          </p:cNvPr>
          <p:cNvSpPr>
            <a:spLocks noGrp="1"/>
          </p:cNvSpPr>
          <p:nvPr>
            <p:ph type="sldNum" sz="quarter" idx="12"/>
          </p:nvPr>
        </p:nvSpPr>
        <p:spPr/>
        <p:txBody>
          <a:bodyPr/>
          <a:lstStyle>
            <a:lvl1pPr>
              <a:defRPr/>
            </a:lvl1pPr>
          </a:lstStyle>
          <a:p>
            <a:pPr>
              <a:defRPr/>
            </a:pPr>
            <a:fld id="{386DA04F-A6CC-E342-86CD-6D2A735BF87F}" type="slidenum">
              <a:rPr lang="en-US" altLang="en-US"/>
              <a:pPr>
                <a:defRPr/>
              </a:pPr>
              <a:t>‹#›</a:t>
            </a:fld>
            <a:endParaRPr lang="en-US" altLang="en-US" dirty="0"/>
          </a:p>
        </p:txBody>
      </p:sp>
    </p:spTree>
    <p:extLst>
      <p:ext uri="{BB962C8B-B14F-4D97-AF65-F5344CB8AC3E}">
        <p14:creationId xmlns:p14="http://schemas.microsoft.com/office/powerpoint/2010/main" val="1450820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292A62-A395-E049-A626-82620BE7F0F2}"/>
              </a:ext>
            </a:extLst>
          </p:cNvPr>
          <p:cNvSpPr>
            <a:spLocks noGrp="1"/>
          </p:cNvSpPr>
          <p:nvPr>
            <p:ph type="dt" sz="half" idx="10"/>
          </p:nvPr>
        </p:nvSpPr>
        <p:spPr/>
        <p:txBody>
          <a:bodyPr/>
          <a:lstStyle>
            <a:lvl1pPr>
              <a:defRPr/>
            </a:lvl1pPr>
          </a:lstStyle>
          <a:p>
            <a:pPr>
              <a:defRPr/>
            </a:pPr>
            <a:fld id="{30B6106A-8036-427A-AC23-3DD3F67DAECD}" type="datetime3">
              <a:rPr lang="en-US" altLang="en-US" smtClean="0"/>
              <a:t>5 July 2023</a:t>
            </a:fld>
            <a:endParaRPr lang="en-US" altLang="en-US" dirty="0"/>
          </a:p>
        </p:txBody>
      </p:sp>
      <p:sp>
        <p:nvSpPr>
          <p:cNvPr id="6" name="Footer Placeholder 4">
            <a:extLst>
              <a:ext uri="{FF2B5EF4-FFF2-40B4-BE49-F238E27FC236}">
                <a16:creationId xmlns:a16="http://schemas.microsoft.com/office/drawing/2014/main" id="{46FBE9E1-7041-A344-AF59-CF3F702099C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41A7395-15F9-BE4A-AC9C-85D545854FED}"/>
              </a:ext>
            </a:extLst>
          </p:cNvPr>
          <p:cNvSpPr>
            <a:spLocks noGrp="1"/>
          </p:cNvSpPr>
          <p:nvPr>
            <p:ph type="sldNum" sz="quarter" idx="12"/>
          </p:nvPr>
        </p:nvSpPr>
        <p:spPr/>
        <p:txBody>
          <a:bodyPr/>
          <a:lstStyle>
            <a:lvl1pPr>
              <a:defRPr/>
            </a:lvl1pPr>
          </a:lstStyle>
          <a:p>
            <a:pPr>
              <a:defRPr/>
            </a:pPr>
            <a:fld id="{3755C453-A81E-BE49-AA5D-B218D0C7AF73}" type="slidenum">
              <a:rPr lang="en-US" altLang="en-US"/>
              <a:pPr>
                <a:defRPr/>
              </a:pPr>
              <a:t>‹#›</a:t>
            </a:fld>
            <a:endParaRPr lang="en-US" altLang="en-US" dirty="0"/>
          </a:p>
        </p:txBody>
      </p:sp>
    </p:spTree>
    <p:extLst>
      <p:ext uri="{BB962C8B-B14F-4D97-AF65-F5344CB8AC3E}">
        <p14:creationId xmlns:p14="http://schemas.microsoft.com/office/powerpoint/2010/main" val="224305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A54B54-AC78-BE44-8316-CC433DF0595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A1ADFB8-E6CC-1F49-AB8D-1000686DA54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44A4AA-89CF-6942-8327-8EDD3D917DE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816E8E8A-8794-4259-AB15-BC80098EF791}" type="datetime3">
              <a:rPr lang="en-US" altLang="en-US" smtClean="0"/>
              <a:t>5 July 2023</a:t>
            </a:fld>
            <a:endParaRPr lang="en-US" altLang="en-US" dirty="0"/>
          </a:p>
        </p:txBody>
      </p:sp>
      <p:sp>
        <p:nvSpPr>
          <p:cNvPr id="5" name="Footer Placeholder 4">
            <a:extLst>
              <a:ext uri="{FF2B5EF4-FFF2-40B4-BE49-F238E27FC236}">
                <a16:creationId xmlns:a16="http://schemas.microsoft.com/office/drawing/2014/main" id="{338C3639-3FD4-6C45-B5AB-7F7A8228DDE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a:extLst>
              <a:ext uri="{FF2B5EF4-FFF2-40B4-BE49-F238E27FC236}">
                <a16:creationId xmlns:a16="http://schemas.microsoft.com/office/drawing/2014/main" id="{687C3915-19AD-A544-8D62-414C293A9AC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380B357-4B70-4E49-971C-1690C95396F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Lst>
  <p:hf sldNum="0" hdr="0" ftr="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clean-coalition.org/disaster-resilience/"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s://clean-coalition.org/news/webinar-valuing-resilience-solar-microgrids-thursday-5-nov-2020/"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emf"/><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JPG"/><Relationship Id="rId18" Type="http://schemas.openxmlformats.org/officeDocument/2006/relationships/image" Target="../media/image54.JPG"/><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image" Target="../media/image48.png"/><Relationship Id="rId17" Type="http://schemas.openxmlformats.org/officeDocument/2006/relationships/image" Target="../media/image53.JPG"/><Relationship Id="rId2" Type="http://schemas.openxmlformats.org/officeDocument/2006/relationships/notesSlide" Target="../notesSlides/notesSlide17.xml"/><Relationship Id="rId16" Type="http://schemas.openxmlformats.org/officeDocument/2006/relationships/image" Target="../media/image52.JPG"/><Relationship Id="rId1" Type="http://schemas.openxmlformats.org/officeDocument/2006/relationships/slideLayout" Target="../slideLayouts/slideLayout13.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41.JPG"/><Relationship Id="rId15" Type="http://schemas.openxmlformats.org/officeDocument/2006/relationships/image" Target="../media/image51.JPG"/><Relationship Id="rId10" Type="http://schemas.openxmlformats.org/officeDocument/2006/relationships/image" Target="../media/image46.JPG"/><Relationship Id="rId19" Type="http://schemas.openxmlformats.org/officeDocument/2006/relationships/image" Target="../media/image55.JPG"/><Relationship Id="rId4" Type="http://schemas.openxmlformats.org/officeDocument/2006/relationships/image" Target="../media/image40.PNG"/><Relationship Id="rId9" Type="http://schemas.openxmlformats.org/officeDocument/2006/relationships/image" Target="../media/image45.JPG"/><Relationship Id="rId14" Type="http://schemas.openxmlformats.org/officeDocument/2006/relationships/image" Target="../media/image50.JP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5.png"/><Relationship Id="rId3" Type="http://schemas.openxmlformats.org/officeDocument/2006/relationships/image" Target="../media/image41.JPG"/><Relationship Id="rId7" Type="http://schemas.openxmlformats.org/officeDocument/2006/relationships/image" Target="../media/image46.JPG"/><Relationship Id="rId12" Type="http://schemas.openxmlformats.org/officeDocument/2006/relationships/image" Target="../media/image60.png"/><Relationship Id="rId17" Type="http://schemas.openxmlformats.org/officeDocument/2006/relationships/image" Target="../media/image64.png"/><Relationship Id="rId2" Type="http://schemas.openxmlformats.org/officeDocument/2006/relationships/image" Target="../media/image40.PNG"/><Relationship Id="rId16"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45.JPG"/><Relationship Id="rId11" Type="http://schemas.openxmlformats.org/officeDocument/2006/relationships/image" Target="../media/image59.png"/><Relationship Id="rId5" Type="http://schemas.openxmlformats.org/officeDocument/2006/relationships/image" Target="../media/image44.JPG"/><Relationship Id="rId15" Type="http://schemas.openxmlformats.org/officeDocument/2006/relationships/image" Target="../media/image62.JPG"/><Relationship Id="rId10" Type="http://schemas.openxmlformats.org/officeDocument/2006/relationships/image" Target="../media/image58.png"/><Relationship Id="rId4" Type="http://schemas.openxmlformats.org/officeDocument/2006/relationships/image" Target="../media/image42.JPG"/><Relationship Id="rId9" Type="http://schemas.openxmlformats.org/officeDocument/2006/relationships/image" Target="../media/image57.png"/><Relationship Id="rId14"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9.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60.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6.png"/><Relationship Id="rId9"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lean Coalition Logo_no tagline_updated yellow.eps">
            <a:extLst>
              <a:ext uri="{FF2B5EF4-FFF2-40B4-BE49-F238E27FC236}">
                <a16:creationId xmlns:a16="http://schemas.microsoft.com/office/drawing/2014/main" id="{791C78BD-805F-C84C-9056-27A504BA78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317" y="251927"/>
            <a:ext cx="57086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6">
            <a:extLst>
              <a:ext uri="{FF2B5EF4-FFF2-40B4-BE49-F238E27FC236}">
                <a16:creationId xmlns:a16="http://schemas.microsoft.com/office/drawing/2014/main" id="{916A7257-9FC1-8D4B-8637-4D6255FF3F06}"/>
              </a:ext>
            </a:extLst>
          </p:cNvPr>
          <p:cNvSpPr txBox="1">
            <a:spLocks noChangeArrowheads="1"/>
          </p:cNvSpPr>
          <p:nvPr/>
        </p:nvSpPr>
        <p:spPr bwMode="auto">
          <a:xfrm>
            <a:off x="-61326" y="1033972"/>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dirty="0">
                <a:latin typeface="Helvetica" pitchFamily="2" charset="0"/>
              </a:rPr>
              <a:t>Renewables-driven Microgrids are Key </a:t>
            </a:r>
          </a:p>
          <a:p>
            <a:pPr algn="ctr" eaLnBrk="1" hangingPunct="1">
              <a:spcBef>
                <a:spcPct val="0"/>
              </a:spcBef>
              <a:buFontTx/>
              <a:buNone/>
            </a:pPr>
            <a:r>
              <a:rPr lang="en-US" altLang="en-US">
                <a:latin typeface="Helvetica" pitchFamily="2" charset="0"/>
              </a:rPr>
              <a:t>to Future Energy Systems</a:t>
            </a:r>
            <a:endParaRPr lang="en-US" altLang="en-US" dirty="0">
              <a:latin typeface="Helvetica" pitchFamily="2" charset="0"/>
            </a:endParaRPr>
          </a:p>
        </p:txBody>
      </p:sp>
      <p:sp>
        <p:nvSpPr>
          <p:cNvPr id="5124" name="Rectangle 5">
            <a:extLst>
              <a:ext uri="{FF2B5EF4-FFF2-40B4-BE49-F238E27FC236}">
                <a16:creationId xmlns:a16="http://schemas.microsoft.com/office/drawing/2014/main" id="{D957BCAA-9C77-DE43-8291-D69C87BF049D}"/>
              </a:ext>
            </a:extLst>
          </p:cNvPr>
          <p:cNvSpPr>
            <a:spLocks noChangeArrowheads="1"/>
          </p:cNvSpPr>
          <p:nvPr/>
        </p:nvSpPr>
        <p:spPr bwMode="auto">
          <a:xfrm>
            <a:off x="3403235" y="5500833"/>
            <a:ext cx="2436813" cy="114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400">
              <a:spcBef>
                <a:spcPct val="0"/>
              </a:spcBef>
              <a:buFontTx/>
              <a:buNone/>
            </a:pPr>
            <a:r>
              <a:rPr lang="en-US" altLang="en-US" sz="1800" dirty="0">
                <a:solidFill>
                  <a:srgbClr val="FFFFFF"/>
                </a:solidFill>
                <a:latin typeface="Arial" panose="020B0604020202020204" pitchFamily="34" charset="0"/>
                <a:cs typeface="Arial" panose="020B0604020202020204" pitchFamily="34" charset="0"/>
                <a:sym typeface="Helvetica" pitchFamily="2" charset="0"/>
              </a:rPr>
              <a:t>Craig Lewis</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Executive Director</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defTabSz="914400">
              <a:spcBef>
                <a:spcPct val="0"/>
              </a:spcBef>
              <a:buFontTx/>
              <a:buNone/>
            </a:pPr>
            <a:r>
              <a:rPr lang="en-US" altLang="en-US" sz="1400" dirty="0">
                <a:solidFill>
                  <a:schemeClr val="bg1"/>
                </a:solidFill>
                <a:latin typeface="Arial" panose="020B0604020202020204" pitchFamily="34" charset="0"/>
                <a:cs typeface="Arial" panose="020B0604020202020204" pitchFamily="34" charset="0"/>
              </a:rPr>
              <a:t>650-796-2353</a:t>
            </a:r>
            <a:r>
              <a:rPr lang="en-US" altLang="en-US" sz="1400" dirty="0">
                <a:solidFill>
                  <a:srgbClr val="FFFFFF"/>
                </a:solidFill>
                <a:latin typeface="Arial" panose="020B0604020202020204" pitchFamily="34" charset="0"/>
                <a:cs typeface="Arial" panose="020B0604020202020204" pitchFamily="34" charset="0"/>
                <a:sym typeface="Helvetica" pitchFamily="2" charset="0"/>
              </a:rPr>
              <a:t> mobile</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craig@clean-coalition.org</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70F46C4F-CA69-40BE-B4A4-527E23E67E1A}"/>
              </a:ext>
            </a:extLst>
          </p:cNvPr>
          <p:cNvSpPr txBox="1"/>
          <p:nvPr/>
        </p:nvSpPr>
        <p:spPr>
          <a:xfrm>
            <a:off x="7783627" y="6495716"/>
            <a:ext cx="1130181" cy="553998"/>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 April 2023</a:t>
            </a:r>
          </a:p>
          <a:p>
            <a:endParaRPr lang="en-US" sz="1600" dirty="0"/>
          </a:p>
        </p:txBody>
      </p:sp>
      <p:pic>
        <p:nvPicPr>
          <p:cNvPr id="2" name="Picture 1">
            <a:extLst>
              <a:ext uri="{FF2B5EF4-FFF2-40B4-BE49-F238E27FC236}">
                <a16:creationId xmlns:a16="http://schemas.microsoft.com/office/drawing/2014/main" id="{447FD711-A38B-2582-37AF-0CDDB7F66D15}"/>
              </a:ext>
            </a:extLst>
          </p:cNvPr>
          <p:cNvPicPr>
            <a:picLocks noChangeAspect="1"/>
          </p:cNvPicPr>
          <p:nvPr/>
        </p:nvPicPr>
        <p:blipFill>
          <a:blip r:embed="rId4"/>
          <a:stretch>
            <a:fillRect/>
          </a:stretch>
        </p:blipFill>
        <p:spPr>
          <a:xfrm>
            <a:off x="1643915" y="2065730"/>
            <a:ext cx="5708650" cy="3480563"/>
          </a:xfrm>
          <a:prstGeom prst="rect">
            <a:avLst/>
          </a:prstGeom>
        </p:spPr>
      </p:pic>
    </p:spTree>
    <p:extLst>
      <p:ext uri="{BB962C8B-B14F-4D97-AF65-F5344CB8AC3E}">
        <p14:creationId xmlns:p14="http://schemas.microsoft.com/office/powerpoint/2010/main" val="844069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0E167BE9-16A1-5E42-A0C6-89841087047E}"/>
              </a:ext>
            </a:extLst>
          </p:cNvPr>
          <p:cNvSpPr>
            <a:spLocks noGrp="1"/>
          </p:cNvSpPr>
          <p:nvPr>
            <p:ph type="title"/>
          </p:nvPr>
        </p:nvSpPr>
        <p:spPr>
          <a:xfrm>
            <a:off x="0" y="0"/>
            <a:ext cx="7491046" cy="762000"/>
          </a:xfrm>
        </p:spPr>
        <p:txBody>
          <a:bodyPr>
            <a:normAutofit/>
          </a:bodyPr>
          <a:lstStyle/>
          <a:p>
            <a:r>
              <a:rPr lang="en-US" altLang="en-US" dirty="0"/>
              <a:t>Value-of-Resilience (VOR) depends on tier of load</a:t>
            </a:r>
          </a:p>
        </p:txBody>
      </p:sp>
      <p:sp>
        <p:nvSpPr>
          <p:cNvPr id="3" name="Text Placeholder 2">
            <a:extLst>
              <a:ext uri="{FF2B5EF4-FFF2-40B4-BE49-F238E27FC236}">
                <a16:creationId xmlns:a16="http://schemas.microsoft.com/office/drawing/2014/main" id="{07B18DD3-090E-0E40-956B-037F44271827}"/>
              </a:ext>
            </a:extLst>
          </p:cNvPr>
          <p:cNvSpPr>
            <a:spLocks noGrp="1"/>
          </p:cNvSpPr>
          <p:nvPr>
            <p:ph type="body" idx="1"/>
          </p:nvPr>
        </p:nvSpPr>
        <p:spPr>
          <a:xfrm>
            <a:off x="28575" y="762000"/>
            <a:ext cx="8883650" cy="2657475"/>
          </a:xfrm>
        </p:spPr>
        <p:txBody>
          <a:bodyPr>
            <a:normAutofit lnSpcReduction="10000"/>
          </a:bodyPr>
          <a:lstStyle/>
          <a:p>
            <a:pPr>
              <a:spcBef>
                <a:spcPts val="1200"/>
              </a:spcBef>
              <a:buFont typeface="Arial" panose="020B0604020202020204" pitchFamily="34" charset="0"/>
              <a:buChar char="•"/>
              <a:defRPr/>
            </a:pPr>
            <a:r>
              <a:rPr lang="en-US" sz="1800" dirty="0">
                <a:solidFill>
                  <a:schemeClr val="tx1"/>
                </a:solidFill>
              </a:rPr>
              <a:t>Everyone understands there is significant value to resilience provided by indefinite renewables-driven backup power, especially for the most critical loads </a:t>
            </a:r>
          </a:p>
          <a:p>
            <a:pPr lvl="1" indent="-342900">
              <a:spcBef>
                <a:spcPts val="600"/>
              </a:spcBef>
              <a:buFont typeface="Arial" panose="020B0604020202020204" pitchFamily="34" charset="0"/>
              <a:buChar char="•"/>
              <a:defRPr/>
            </a:pPr>
            <a:r>
              <a:rPr lang="en-US" sz="1600" dirty="0">
                <a:solidFill>
                  <a:schemeClr val="tx1"/>
                </a:solidFill>
              </a:rPr>
              <a:t>But, this value-of-resilience (VOR) has yet to be quantified in a straightforward methodology.</a:t>
            </a:r>
          </a:p>
          <a:p>
            <a:pPr lvl="1" indent="-342900">
              <a:spcBef>
                <a:spcPts val="600"/>
              </a:spcBef>
              <a:buFont typeface="Arial" panose="020B0604020202020204" pitchFamily="34" charset="0"/>
              <a:buChar char="•"/>
              <a:defRPr/>
            </a:pPr>
            <a:r>
              <a:rPr lang="en-US" sz="1600" dirty="0">
                <a:solidFill>
                  <a:schemeClr val="tx1"/>
                </a:solidFill>
              </a:rPr>
              <a:t>Hence, VOR is often given no value, leaving a dangerously short-sighted economic gap.</a:t>
            </a:r>
          </a:p>
          <a:p>
            <a:pPr>
              <a:spcBef>
                <a:spcPts val="800"/>
              </a:spcBef>
              <a:buFont typeface="Arial" panose="020B0604020202020204" pitchFamily="34" charset="0"/>
              <a:buChar char="•"/>
              <a:defRPr/>
            </a:pPr>
            <a:r>
              <a:rPr lang="en-US" sz="1800" dirty="0">
                <a:solidFill>
                  <a:schemeClr val="tx1"/>
                </a:solidFill>
              </a:rPr>
              <a:t>The Clean Coalition aims to establish a standardized </a:t>
            </a:r>
            <a:r>
              <a:rPr lang="en-US" sz="1800" dirty="0">
                <a:hlinkClick r:id="rId3"/>
              </a:rPr>
              <a:t>value-of-resilience</a:t>
            </a:r>
            <a:r>
              <a:rPr lang="en-US" sz="1800" dirty="0"/>
              <a:t> </a:t>
            </a:r>
            <a:r>
              <a:rPr lang="en-US" sz="1800" dirty="0">
                <a:solidFill>
                  <a:schemeClr val="tx1"/>
                </a:solidFill>
              </a:rPr>
              <a:t>(VOR) for critical, priority, and discretionary loads that will help everyone understand that premiums are appropriate for indefinite renewables-driven backup power to critical loads and almost constant backup power to priority loads, which yields a configuration that delivers backup power to all loads a lot of the time</a:t>
            </a:r>
          </a:p>
          <a:p>
            <a:pPr marL="0" indent="0" algn="ctr">
              <a:spcBef>
                <a:spcPts val="420"/>
              </a:spcBef>
              <a:buClr>
                <a:schemeClr val="tx1"/>
              </a:buClr>
              <a:buFontTx/>
              <a:buNone/>
              <a:defRPr/>
            </a:pPr>
            <a:endParaRPr lang="en-US" sz="1400" dirty="0">
              <a:solidFill>
                <a:schemeClr val="tx1"/>
              </a:solidFill>
            </a:endParaRPr>
          </a:p>
          <a:p>
            <a:pPr marL="347472" indent="-347472">
              <a:spcBef>
                <a:spcPts val="600"/>
              </a:spcBef>
              <a:buFont typeface="Arial" panose="020B0604020202020204" pitchFamily="34" charset="0"/>
              <a:buChar char="•"/>
              <a:defRPr/>
            </a:pPr>
            <a:endParaRPr lang="en-US" sz="1800" dirty="0">
              <a:solidFill>
                <a:schemeClr val="tx1"/>
              </a:solidFill>
            </a:endParaRPr>
          </a:p>
          <a:p>
            <a:pPr>
              <a:spcBef>
                <a:spcPts val="600"/>
              </a:spcBef>
              <a:buFont typeface="Arial" panose="020B0604020202020204" pitchFamily="34" charset="0"/>
              <a:buChar char="•"/>
              <a:defRPr/>
            </a:pPr>
            <a:endParaRPr lang="en-US" sz="1800" dirty="0">
              <a:solidFill>
                <a:schemeClr val="tx1"/>
              </a:solidFill>
            </a:endParaRPr>
          </a:p>
          <a:p>
            <a:pPr>
              <a:spcBef>
                <a:spcPts val="420"/>
              </a:spcBef>
              <a:buFont typeface="Arial" panose="020B0604020202020204" pitchFamily="34" charset="0"/>
              <a:buChar char="•"/>
              <a:defRPr/>
            </a:pPr>
            <a:endParaRPr lang="en-US" sz="2000" dirty="0">
              <a:solidFill>
                <a:srgbClr val="091129"/>
              </a:solidFill>
            </a:endParaRPr>
          </a:p>
          <a:p>
            <a:pPr>
              <a:spcBef>
                <a:spcPts val="420"/>
              </a:spcBef>
              <a:buFont typeface="Arial" panose="020B0604020202020204" pitchFamily="34" charset="0"/>
              <a:buChar char="•"/>
              <a:defRPr/>
            </a:pPr>
            <a:endParaRPr lang="en-US" sz="2000" dirty="0">
              <a:solidFill>
                <a:srgbClr val="091129"/>
              </a:solidFill>
            </a:endParaRPr>
          </a:p>
        </p:txBody>
      </p:sp>
      <p:pic>
        <p:nvPicPr>
          <p:cNvPr id="28675" name="Picture 4">
            <a:extLst>
              <a:ext uri="{FF2B5EF4-FFF2-40B4-BE49-F238E27FC236}">
                <a16:creationId xmlns:a16="http://schemas.microsoft.com/office/drawing/2014/main" id="{368C0621-C027-4B4C-8573-9E322E5F539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6431" y="3273362"/>
            <a:ext cx="3513137"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8719673-B40B-CC44-ACD0-BF2BABB2DFFE}"/>
              </a:ext>
            </a:extLst>
          </p:cNvPr>
          <p:cNvSpPr txBox="1"/>
          <p:nvPr/>
        </p:nvSpPr>
        <p:spPr>
          <a:xfrm>
            <a:off x="28575" y="3204147"/>
            <a:ext cx="5494401" cy="3616375"/>
          </a:xfrm>
          <a:prstGeom prst="rect">
            <a:avLst/>
          </a:prstGeom>
          <a:noFill/>
        </p:spPr>
        <p:txBody>
          <a:bodyPr wrap="square">
            <a:spAutoFit/>
          </a:bodyPr>
          <a:lstStyle/>
          <a:p>
            <a:pPr marL="285750" indent="-285750">
              <a:spcBef>
                <a:spcPts val="800"/>
              </a:spcBef>
              <a:buFont typeface="Arial" panose="020B0604020202020204" pitchFamily="34" charset="0"/>
              <a:buChar char="•"/>
              <a:defRPr/>
            </a:pPr>
            <a:r>
              <a:rPr lang="en-US" dirty="0">
                <a:latin typeface="+mn-lt"/>
              </a:rPr>
              <a:t>The Clean Coalition’s VOR approach standardizes resilience values for three tiers of loads:</a:t>
            </a:r>
          </a:p>
          <a:p>
            <a:pPr lvl="1" indent="-342900">
              <a:spcBef>
                <a:spcPts val="600"/>
              </a:spcBef>
              <a:buFont typeface="Arial" panose="020B0604020202020204" pitchFamily="34" charset="0"/>
              <a:buChar char="•"/>
              <a:defRPr/>
            </a:pPr>
            <a:r>
              <a:rPr lang="en-US" sz="1600" dirty="0">
                <a:latin typeface="+mn-lt"/>
              </a:rPr>
              <a:t>Tier 1 are mission-critical &amp; life-sustaining loads and warrant 100% resilience. Tier 1 loads usually represent about 10% of the total load with a 3x energy value.</a:t>
            </a:r>
          </a:p>
          <a:p>
            <a:pPr lvl="1" indent="-342900">
              <a:spcBef>
                <a:spcPts val="600"/>
              </a:spcBef>
              <a:buFont typeface="Arial" panose="020B0604020202020204" pitchFamily="34" charset="0"/>
              <a:buChar char="•"/>
              <a:defRPr/>
            </a:pPr>
            <a:r>
              <a:rPr lang="en-US" sz="1600" dirty="0">
                <a:latin typeface="+mn-lt"/>
              </a:rPr>
              <a:t>Tier 2 are priority loads that should be maintained as long as doing so does not threaten the ability to maintain Tier 1 loads. Tier 2 loads usually represent about 15% of the total load and get a 1.5x energy value.</a:t>
            </a:r>
          </a:p>
          <a:p>
            <a:pPr lvl="1" indent="-342900">
              <a:spcBef>
                <a:spcPts val="600"/>
              </a:spcBef>
              <a:buFont typeface="Arial" panose="020B0604020202020204" pitchFamily="34" charset="0"/>
              <a:buChar char="•"/>
              <a:defRPr/>
            </a:pPr>
            <a:r>
              <a:rPr lang="en-US" sz="1600" dirty="0">
                <a:latin typeface="+mn-lt"/>
              </a:rPr>
              <a:t>Tier 3 are discretionary loads comprising the remaining loads, usually about 75%.  Tier 3 loads possess no extra value and are only maintained when Tier 1 &amp; 2 are secure.  </a:t>
            </a:r>
          </a:p>
          <a:p>
            <a:pPr>
              <a:defRPr/>
            </a:pPr>
            <a:endParaRPr lang="en-US" dirty="0"/>
          </a:p>
        </p:txBody>
      </p:sp>
    </p:spTree>
    <p:extLst>
      <p:ext uri="{BB962C8B-B14F-4D97-AF65-F5344CB8AC3E}">
        <p14:creationId xmlns:p14="http://schemas.microsoft.com/office/powerpoint/2010/main" val="1250171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Value-of-Resilience (VOR) details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7315200" cy="5201424"/>
          </a:xfrm>
          <a:prstGeom prst="rect">
            <a:avLst/>
          </a:prstGeom>
          <a:noFill/>
        </p:spPr>
        <p:txBody>
          <a:bodyPr wrap="square" rtlCol="0">
            <a:spAutoFit/>
          </a:bodyPr>
          <a:lstStyle/>
          <a:p>
            <a:pPr algn="ctr">
              <a:defRPr/>
            </a:pPr>
            <a:r>
              <a:rPr lang="en-US" sz="2800" b="1" u="sng" dirty="0">
                <a:latin typeface="Arial"/>
                <a:cs typeface="Arial"/>
              </a:rPr>
              <a:t> VOR123</a:t>
            </a:r>
          </a:p>
          <a:p>
            <a:pPr algn="ctr">
              <a:defRPr/>
            </a:pPr>
            <a:endParaRPr lang="en-US" sz="1200" dirty="0">
              <a:latin typeface="Arial"/>
              <a:cs typeface="Arial"/>
            </a:endParaRPr>
          </a:p>
          <a:p>
            <a:pPr algn="ctr">
              <a:defRPr/>
            </a:pPr>
            <a:r>
              <a:rPr lang="en-US" sz="2000" dirty="0">
                <a:latin typeface="Arial"/>
                <a:cs typeface="Arial"/>
              </a:rPr>
              <a:t>VOR123 is the value-of-resilience (VOR) from Solar Microgrids methodology that the Clean Coalition has developed to normalize VOR across all types of facilities &amp; geographies.  The VOR normalization is founded in tiering loads into three categories: Tier 1 (critical), Tier 2 (priority), and Tier 3 (discretionary).  Since each Tier has its own resilience requirement and VOR, this methodology is called VOR123.</a:t>
            </a:r>
          </a:p>
          <a:p>
            <a:pPr algn="ctr">
              <a:defRPr/>
            </a:pPr>
            <a:endParaRPr lang="en-US" sz="2800" dirty="0">
              <a:latin typeface="Arial"/>
              <a:cs typeface="Arial"/>
            </a:endParaRPr>
          </a:p>
          <a:p>
            <a:pPr algn="ctr">
              <a:defRPr/>
            </a:pPr>
            <a:r>
              <a:rPr lang="en-US" sz="2800" b="1" u="sng" dirty="0">
                <a:latin typeface="Arial"/>
                <a:cs typeface="Arial"/>
              </a:rPr>
              <a:t> VOR123 webinar</a:t>
            </a:r>
          </a:p>
          <a:p>
            <a:pPr algn="ctr">
              <a:defRPr/>
            </a:pPr>
            <a:endParaRPr lang="en-US" sz="1200" dirty="0">
              <a:latin typeface="Arial"/>
              <a:cs typeface="Arial"/>
            </a:endParaRPr>
          </a:p>
          <a:p>
            <a:pPr algn="ctr">
              <a:defRPr/>
            </a:pPr>
            <a:r>
              <a:rPr lang="en-US" sz="2800" dirty="0">
                <a:latin typeface="Arial"/>
                <a:cs typeface="Arial"/>
                <a:hlinkClick r:id="rId3"/>
              </a:rPr>
              <a:t>https://clean-coalition.org/news/webinar-valuing-resilience-solar-microgrids-thursday-5-nov-2020/</a:t>
            </a:r>
            <a:r>
              <a:rPr lang="en-US" sz="2800" dirty="0">
                <a:latin typeface="Arial"/>
                <a:cs typeface="Arial"/>
              </a:rPr>
              <a:t> </a:t>
            </a:r>
          </a:p>
        </p:txBody>
      </p:sp>
    </p:spTree>
    <p:extLst>
      <p:ext uri="{BB962C8B-B14F-4D97-AF65-F5344CB8AC3E}">
        <p14:creationId xmlns:p14="http://schemas.microsoft.com/office/powerpoint/2010/main" val="3520865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Load Management is fundamental to VOR123</a:t>
            </a:r>
          </a:p>
        </p:txBody>
      </p:sp>
      <p:pic>
        <p:nvPicPr>
          <p:cNvPr id="5" name="Picture 4">
            <a:extLst>
              <a:ext uri="{FF2B5EF4-FFF2-40B4-BE49-F238E27FC236}">
                <a16:creationId xmlns:a16="http://schemas.microsoft.com/office/drawing/2014/main" id="{26E9A702-9DC7-4E95-8A99-862F09E508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87367" y="845298"/>
            <a:ext cx="3299818" cy="5551191"/>
          </a:xfrm>
          <a:prstGeom prst="rect">
            <a:avLst/>
          </a:prstGeom>
          <a:noFill/>
          <a:ln>
            <a:noFill/>
          </a:ln>
        </p:spPr>
      </p:pic>
      <p:sp>
        <p:nvSpPr>
          <p:cNvPr id="8" name="TextBox 7"/>
          <p:cNvSpPr txBox="1"/>
          <p:nvPr/>
        </p:nvSpPr>
        <p:spPr>
          <a:xfrm>
            <a:off x="297732" y="1513235"/>
            <a:ext cx="4989635" cy="4247317"/>
          </a:xfrm>
          <a:prstGeom prst="rect">
            <a:avLst/>
          </a:prstGeom>
          <a:noFill/>
        </p:spPr>
        <p:txBody>
          <a:bodyPr wrap="square" rtlCol="0">
            <a:spAutoFit/>
          </a:bodyPr>
          <a:lstStyle/>
          <a:p>
            <a:r>
              <a:rPr lang="en-US" dirty="0">
                <a:latin typeface="+mn-lt"/>
              </a:rPr>
              <a:t>Although there are multiple potential Load Management configurations, the minimal functionality anticipated to be cost-effectively implemented is referred to as </a:t>
            </a:r>
            <a:r>
              <a:rPr lang="en-US" b="1" dirty="0">
                <a:latin typeface="+mn-lt"/>
              </a:rPr>
              <a:t>the Critical Load Panel (CLP) approach</a:t>
            </a:r>
            <a:r>
              <a:rPr lang="en-US" dirty="0">
                <a:latin typeface="+mn-lt"/>
              </a:rPr>
              <a:t>. </a:t>
            </a:r>
          </a:p>
          <a:p>
            <a:endParaRPr lang="en-US" dirty="0">
              <a:latin typeface="+mn-lt"/>
            </a:endParaRPr>
          </a:p>
          <a:p>
            <a:r>
              <a:rPr lang="en-US" dirty="0">
                <a:latin typeface="+mn-lt"/>
              </a:rPr>
              <a:t>The CLP name reflects the requirement for a smart critical load panel that maintains Tier 1 loads indefinitely and toggles Tier 2 loads. In the CLP approach, Tier 3 loads will be toggled as a group by toggling power to the Main Service Board (MSB). Figure 9 illustrates the CLP approach for SMHS, with Tier 1 and Tier 2 loads being served by new dedicated wire runs that connect to a new smart critical load panel. </a:t>
            </a:r>
          </a:p>
        </p:txBody>
      </p:sp>
    </p:spTree>
    <p:extLst>
      <p:ext uri="{BB962C8B-B14F-4D97-AF65-F5344CB8AC3E}">
        <p14:creationId xmlns:p14="http://schemas.microsoft.com/office/powerpoint/2010/main" val="2077483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2338-5980-0E7B-BF40-067D5AA8AFD2}"/>
              </a:ext>
            </a:extLst>
          </p:cNvPr>
          <p:cNvSpPr>
            <a:spLocks noGrp="1"/>
          </p:cNvSpPr>
          <p:nvPr>
            <p:ph type="title"/>
          </p:nvPr>
        </p:nvSpPr>
        <p:spPr/>
        <p:txBody>
          <a:bodyPr/>
          <a:lstStyle/>
          <a:p>
            <a:r>
              <a:rPr lang="en-US" dirty="0"/>
              <a:t>Getting things done = aligning stakeholders</a:t>
            </a:r>
          </a:p>
        </p:txBody>
      </p:sp>
      <p:sp>
        <p:nvSpPr>
          <p:cNvPr id="3" name="Content Placeholder 2">
            <a:extLst>
              <a:ext uri="{FF2B5EF4-FFF2-40B4-BE49-F238E27FC236}">
                <a16:creationId xmlns:a16="http://schemas.microsoft.com/office/drawing/2014/main" id="{070E2AB3-B9C4-23DD-B156-2E01EBE0AC34}"/>
              </a:ext>
            </a:extLst>
          </p:cNvPr>
          <p:cNvSpPr>
            <a:spLocks noGrp="1"/>
          </p:cNvSpPr>
          <p:nvPr>
            <p:ph idx="1"/>
          </p:nvPr>
        </p:nvSpPr>
        <p:spPr/>
        <p:txBody>
          <a:bodyPr anchor="ctr"/>
          <a:lstStyle/>
          <a:p>
            <a:pPr marL="0" indent="0" algn="ctr">
              <a:buNone/>
            </a:pPr>
            <a:r>
              <a:rPr lang="en-US" dirty="0">
                <a:solidFill>
                  <a:schemeClr val="tx1"/>
                </a:solidFill>
              </a:rPr>
              <a:t>Getting things done = aligning stakeholders</a:t>
            </a:r>
          </a:p>
        </p:txBody>
      </p:sp>
    </p:spTree>
    <p:extLst>
      <p:ext uri="{BB962C8B-B14F-4D97-AF65-F5344CB8AC3E}">
        <p14:creationId xmlns:p14="http://schemas.microsoft.com/office/powerpoint/2010/main" val="3228370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onut 28">
            <a:extLst>
              <a:ext uri="{FF2B5EF4-FFF2-40B4-BE49-F238E27FC236}">
                <a16:creationId xmlns:a16="http://schemas.microsoft.com/office/drawing/2014/main" id="{9A4EC818-CB41-CD4D-9A8F-97BDD4644762}"/>
              </a:ext>
            </a:extLst>
          </p:cNvPr>
          <p:cNvSpPr/>
          <p:nvPr/>
        </p:nvSpPr>
        <p:spPr>
          <a:xfrm>
            <a:off x="2468687" y="1345286"/>
            <a:ext cx="4299833" cy="4299833"/>
          </a:xfrm>
          <a:prstGeom prst="donut">
            <a:avLst>
              <a:gd name="adj" fmla="val 143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A4A98DC-6737-424C-8C5C-D2205A1B72C6}"/>
              </a:ext>
            </a:extLst>
          </p:cNvPr>
          <p:cNvSpPr>
            <a:spLocks noGrp="1"/>
          </p:cNvSpPr>
          <p:nvPr>
            <p:ph type="title"/>
          </p:nvPr>
        </p:nvSpPr>
        <p:spPr>
          <a:xfrm>
            <a:off x="0" y="0"/>
            <a:ext cx="7315200" cy="762000"/>
          </a:xfrm>
        </p:spPr>
        <p:txBody>
          <a:bodyPr>
            <a:normAutofit/>
          </a:bodyPr>
          <a:lstStyle/>
          <a:p>
            <a:r>
              <a:rPr lang="en-US" dirty="0"/>
              <a:t>Community Microgrid stakeholders</a:t>
            </a:r>
          </a:p>
        </p:txBody>
      </p:sp>
      <p:grpSp>
        <p:nvGrpSpPr>
          <p:cNvPr id="3" name="Group 2">
            <a:extLst>
              <a:ext uri="{FF2B5EF4-FFF2-40B4-BE49-F238E27FC236}">
                <a16:creationId xmlns:a16="http://schemas.microsoft.com/office/drawing/2014/main" id="{4A048AD6-09F5-8748-9120-2D41CB3D6DEC}"/>
              </a:ext>
            </a:extLst>
          </p:cNvPr>
          <p:cNvGrpSpPr/>
          <p:nvPr/>
        </p:nvGrpSpPr>
        <p:grpSpPr>
          <a:xfrm>
            <a:off x="1849605" y="928276"/>
            <a:ext cx="5531569" cy="5196343"/>
            <a:chOff x="1452566" y="1191229"/>
            <a:chExt cx="5531569" cy="5196343"/>
          </a:xfrm>
        </p:grpSpPr>
        <p:sp>
          <p:nvSpPr>
            <p:cNvPr id="5" name="TextBox 4">
              <a:extLst>
                <a:ext uri="{FF2B5EF4-FFF2-40B4-BE49-F238E27FC236}">
                  <a16:creationId xmlns:a16="http://schemas.microsoft.com/office/drawing/2014/main" id="{301C21D5-D21B-9545-8BF2-2230D3EC0BE3}"/>
                </a:ext>
              </a:extLst>
            </p:cNvPr>
            <p:cNvSpPr txBox="1"/>
            <p:nvPr/>
          </p:nvSpPr>
          <p:spPr>
            <a:xfrm>
              <a:off x="3011414" y="3562508"/>
              <a:ext cx="2515496" cy="400110"/>
            </a:xfrm>
            <a:prstGeom prst="rect">
              <a:avLst/>
            </a:prstGeom>
            <a:noFill/>
          </p:spPr>
          <p:txBody>
            <a:bodyPr wrap="none" rtlCol="0">
              <a:spAutoFit/>
            </a:bodyPr>
            <a:lstStyle/>
            <a:p>
              <a:pPr algn="ctr"/>
              <a:r>
                <a:rPr lang="en-US" sz="2000" b="1" dirty="0">
                  <a:cs typeface="Arial"/>
                </a:rPr>
                <a:t>Community </a:t>
              </a:r>
              <a:r>
                <a:rPr lang="en-US" sz="2000" b="1" dirty="0" err="1">
                  <a:cs typeface="Arial"/>
                </a:rPr>
                <a:t>Microgrid</a:t>
              </a:r>
              <a:endParaRPr lang="en-US" sz="2000" b="1" dirty="0">
                <a:cs typeface="Arial"/>
              </a:endParaRPr>
            </a:p>
          </p:txBody>
        </p:sp>
        <p:grpSp>
          <p:nvGrpSpPr>
            <p:cNvPr id="6" name="Group 5">
              <a:extLst>
                <a:ext uri="{FF2B5EF4-FFF2-40B4-BE49-F238E27FC236}">
                  <a16:creationId xmlns:a16="http://schemas.microsoft.com/office/drawing/2014/main" id="{F724B9CF-8B93-9E4C-901E-C473A5D5CF1C}"/>
                </a:ext>
              </a:extLst>
            </p:cNvPr>
            <p:cNvGrpSpPr/>
            <p:nvPr/>
          </p:nvGrpSpPr>
          <p:grpSpPr>
            <a:xfrm>
              <a:off x="4566647" y="5012524"/>
              <a:ext cx="1324889" cy="1324889"/>
              <a:chOff x="2943722" y="3921189"/>
              <a:chExt cx="1324889" cy="1324889"/>
            </a:xfrm>
          </p:grpSpPr>
          <p:sp>
            <p:nvSpPr>
              <p:cNvPr id="7" name="Oval 6">
                <a:extLst>
                  <a:ext uri="{FF2B5EF4-FFF2-40B4-BE49-F238E27FC236}">
                    <a16:creationId xmlns:a16="http://schemas.microsoft.com/office/drawing/2014/main" id="{54ED8C02-09BC-EF4A-8BD5-EB16F9C99FCE}"/>
                  </a:ext>
                </a:extLst>
              </p:cNvPr>
              <p:cNvSpPr/>
              <p:nvPr/>
            </p:nvSpPr>
            <p:spPr>
              <a:xfrm>
                <a:off x="2943722" y="3921189"/>
                <a:ext cx="1324889" cy="1324889"/>
              </a:xfrm>
              <a:prstGeom prst="ellipse">
                <a:avLst/>
              </a:prstGeom>
              <a:ln w="31750">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 name="Oval 4">
                <a:extLst>
                  <a:ext uri="{FF2B5EF4-FFF2-40B4-BE49-F238E27FC236}">
                    <a16:creationId xmlns:a16="http://schemas.microsoft.com/office/drawing/2014/main" id="{537A800C-04F4-2A4B-AE03-62425A0B4656}"/>
                  </a:ext>
                </a:extLst>
              </p:cNvPr>
              <p:cNvSpPr/>
              <p:nvPr/>
            </p:nvSpPr>
            <p:spPr>
              <a:xfrm>
                <a:off x="3116605" y="4108078"/>
                <a:ext cx="1066956"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dirty="0"/>
                  <a:t>Financiers</a:t>
                </a:r>
              </a:p>
            </p:txBody>
          </p:sp>
        </p:grpSp>
        <p:grpSp>
          <p:nvGrpSpPr>
            <p:cNvPr id="9" name="Group 8">
              <a:extLst>
                <a:ext uri="{FF2B5EF4-FFF2-40B4-BE49-F238E27FC236}">
                  <a16:creationId xmlns:a16="http://schemas.microsoft.com/office/drawing/2014/main" id="{113B170C-EB75-0C47-BA36-6713E71C8AF6}"/>
                </a:ext>
              </a:extLst>
            </p:cNvPr>
            <p:cNvGrpSpPr/>
            <p:nvPr/>
          </p:nvGrpSpPr>
          <p:grpSpPr>
            <a:xfrm>
              <a:off x="2761813" y="5062683"/>
              <a:ext cx="1324889" cy="1324889"/>
              <a:chOff x="1432811" y="3592367"/>
              <a:chExt cx="1324889" cy="1324889"/>
            </a:xfrm>
          </p:grpSpPr>
          <p:sp>
            <p:nvSpPr>
              <p:cNvPr id="10" name="Oval 9">
                <a:extLst>
                  <a:ext uri="{FF2B5EF4-FFF2-40B4-BE49-F238E27FC236}">
                    <a16:creationId xmlns:a16="http://schemas.microsoft.com/office/drawing/2014/main" id="{AEB14431-9C2A-6048-B4FF-6AAB9A1CE653}"/>
                  </a:ext>
                </a:extLst>
              </p:cNvPr>
              <p:cNvSpPr/>
              <p:nvPr/>
            </p:nvSpPr>
            <p:spPr>
              <a:xfrm>
                <a:off x="1432811" y="3592367"/>
                <a:ext cx="1324889" cy="1324889"/>
              </a:xfrm>
              <a:prstGeom prst="ellipse">
                <a:avLst/>
              </a:prstGeom>
              <a:ln w="31750">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1" name="Oval 4">
                <a:extLst>
                  <a:ext uri="{FF2B5EF4-FFF2-40B4-BE49-F238E27FC236}">
                    <a16:creationId xmlns:a16="http://schemas.microsoft.com/office/drawing/2014/main" id="{69827D82-8D7A-7049-8325-5B52CA002FEC}"/>
                  </a:ext>
                </a:extLst>
              </p:cNvPr>
              <p:cNvSpPr/>
              <p:nvPr/>
            </p:nvSpPr>
            <p:spPr>
              <a:xfrm>
                <a:off x="1467800" y="3786394"/>
                <a:ext cx="1289241"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dirty="0"/>
                  <a:t>Solution Providers</a:t>
                </a:r>
              </a:p>
            </p:txBody>
          </p:sp>
        </p:grpSp>
        <p:grpSp>
          <p:nvGrpSpPr>
            <p:cNvPr id="12" name="Group 11">
              <a:extLst>
                <a:ext uri="{FF2B5EF4-FFF2-40B4-BE49-F238E27FC236}">
                  <a16:creationId xmlns:a16="http://schemas.microsoft.com/office/drawing/2014/main" id="{E6BE0868-1D7D-F64B-A01E-92D7CD62BC3F}"/>
                </a:ext>
              </a:extLst>
            </p:cNvPr>
            <p:cNvGrpSpPr/>
            <p:nvPr/>
          </p:nvGrpSpPr>
          <p:grpSpPr>
            <a:xfrm>
              <a:off x="1452566" y="3846201"/>
              <a:ext cx="1334946" cy="1324889"/>
              <a:chOff x="764314" y="1531905"/>
              <a:chExt cx="1334946" cy="1324889"/>
            </a:xfrm>
          </p:grpSpPr>
          <p:sp>
            <p:nvSpPr>
              <p:cNvPr id="13" name="Oval 12">
                <a:extLst>
                  <a:ext uri="{FF2B5EF4-FFF2-40B4-BE49-F238E27FC236}">
                    <a16:creationId xmlns:a16="http://schemas.microsoft.com/office/drawing/2014/main" id="{3848543D-B6A7-1A45-BCC9-017EB8D08CD9}"/>
                  </a:ext>
                </a:extLst>
              </p:cNvPr>
              <p:cNvSpPr/>
              <p:nvPr/>
            </p:nvSpPr>
            <p:spPr>
              <a:xfrm>
                <a:off x="774371" y="1531905"/>
                <a:ext cx="1324889" cy="1324889"/>
              </a:xfrm>
              <a:prstGeom prst="ellipse">
                <a:avLst/>
              </a:prstGeom>
              <a:solidFill>
                <a:srgbClr val="FFFF00"/>
              </a:solidFill>
              <a:ln w="31750">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4" name="Oval 4">
                <a:extLst>
                  <a:ext uri="{FF2B5EF4-FFF2-40B4-BE49-F238E27FC236}">
                    <a16:creationId xmlns:a16="http://schemas.microsoft.com/office/drawing/2014/main" id="{BDBC7EEE-7644-4549-A198-F10CF60FB181}"/>
                  </a:ext>
                </a:extLst>
              </p:cNvPr>
              <p:cNvSpPr/>
              <p:nvPr/>
            </p:nvSpPr>
            <p:spPr>
              <a:xfrm>
                <a:off x="764314" y="1725930"/>
                <a:ext cx="1130863"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dirty="0"/>
                  <a:t>Utilities</a:t>
                </a:r>
              </a:p>
            </p:txBody>
          </p:sp>
        </p:grpSp>
        <p:grpSp>
          <p:nvGrpSpPr>
            <p:cNvPr id="15" name="Group 14">
              <a:extLst>
                <a:ext uri="{FF2B5EF4-FFF2-40B4-BE49-F238E27FC236}">
                  <a16:creationId xmlns:a16="http://schemas.microsoft.com/office/drawing/2014/main" id="{BC0CB8F7-07E6-E044-AA1B-4FA3039AA7B0}"/>
                </a:ext>
              </a:extLst>
            </p:cNvPr>
            <p:cNvGrpSpPr/>
            <p:nvPr/>
          </p:nvGrpSpPr>
          <p:grpSpPr>
            <a:xfrm>
              <a:off x="4416516" y="1191229"/>
              <a:ext cx="1324889" cy="1324889"/>
              <a:chOff x="4510988" y="1106449"/>
              <a:chExt cx="1324889" cy="1324889"/>
            </a:xfrm>
          </p:grpSpPr>
          <p:sp>
            <p:nvSpPr>
              <p:cNvPr id="16" name="Oval 15">
                <a:extLst>
                  <a:ext uri="{FF2B5EF4-FFF2-40B4-BE49-F238E27FC236}">
                    <a16:creationId xmlns:a16="http://schemas.microsoft.com/office/drawing/2014/main" id="{551C4ED1-1031-464E-9026-733AFB0F17E2}"/>
                  </a:ext>
                </a:extLst>
              </p:cNvPr>
              <p:cNvSpPr/>
              <p:nvPr/>
            </p:nvSpPr>
            <p:spPr>
              <a:xfrm>
                <a:off x="4510988" y="1106449"/>
                <a:ext cx="1324889" cy="1324889"/>
              </a:xfrm>
              <a:prstGeom prst="ellipse">
                <a:avLst/>
              </a:prstGeom>
              <a:ln w="31750">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7" name="Oval 4">
                <a:extLst>
                  <a:ext uri="{FF2B5EF4-FFF2-40B4-BE49-F238E27FC236}">
                    <a16:creationId xmlns:a16="http://schemas.microsoft.com/office/drawing/2014/main" id="{6EFD8174-6230-874A-B1E8-59FDAD6072D7}"/>
                  </a:ext>
                </a:extLst>
              </p:cNvPr>
              <p:cNvSpPr/>
              <p:nvPr/>
            </p:nvSpPr>
            <p:spPr>
              <a:xfrm>
                <a:off x="4510988" y="1300475"/>
                <a:ext cx="1324889"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spcBef>
                    <a:spcPct val="0"/>
                  </a:spcBef>
                </a:pPr>
                <a:r>
                  <a:rPr lang="en-US" b="1" kern="1200" dirty="0"/>
                  <a:t>Property Owners </a:t>
                </a:r>
              </a:p>
            </p:txBody>
          </p:sp>
        </p:grpSp>
        <p:grpSp>
          <p:nvGrpSpPr>
            <p:cNvPr id="18" name="Group 17">
              <a:extLst>
                <a:ext uri="{FF2B5EF4-FFF2-40B4-BE49-F238E27FC236}">
                  <a16:creationId xmlns:a16="http://schemas.microsoft.com/office/drawing/2014/main" id="{CFCC5636-19C1-F140-8526-4B8FAE748838}"/>
                </a:ext>
              </a:extLst>
            </p:cNvPr>
            <p:cNvGrpSpPr/>
            <p:nvPr/>
          </p:nvGrpSpPr>
          <p:grpSpPr>
            <a:xfrm>
              <a:off x="2667735" y="1229368"/>
              <a:ext cx="1412206" cy="1324889"/>
              <a:chOff x="4861465" y="551674"/>
              <a:chExt cx="1412206" cy="1324889"/>
            </a:xfrm>
          </p:grpSpPr>
          <p:sp>
            <p:nvSpPr>
              <p:cNvPr id="19" name="Oval 18">
                <a:extLst>
                  <a:ext uri="{FF2B5EF4-FFF2-40B4-BE49-F238E27FC236}">
                    <a16:creationId xmlns:a16="http://schemas.microsoft.com/office/drawing/2014/main" id="{7AF57ECC-2236-4D40-B994-ABABB3EF90BB}"/>
                  </a:ext>
                </a:extLst>
              </p:cNvPr>
              <p:cNvSpPr/>
              <p:nvPr/>
            </p:nvSpPr>
            <p:spPr>
              <a:xfrm>
                <a:off x="4909997" y="551674"/>
                <a:ext cx="1324889" cy="1324889"/>
              </a:xfrm>
              <a:prstGeom prst="ellipse">
                <a:avLst/>
              </a:prstGeom>
              <a:ln w="31750">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0" name="Oval 4">
                <a:extLst>
                  <a:ext uri="{FF2B5EF4-FFF2-40B4-BE49-F238E27FC236}">
                    <a16:creationId xmlns:a16="http://schemas.microsoft.com/office/drawing/2014/main" id="{4FD3CD78-7B8A-3141-9F49-A3EEB8E91B24}"/>
                  </a:ext>
                </a:extLst>
              </p:cNvPr>
              <p:cNvSpPr/>
              <p:nvPr/>
            </p:nvSpPr>
            <p:spPr>
              <a:xfrm>
                <a:off x="4861465" y="742667"/>
                <a:ext cx="1412206"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spc="-110" dirty="0"/>
                  <a:t>Municipalities</a:t>
                </a:r>
              </a:p>
            </p:txBody>
          </p:sp>
        </p:grpSp>
        <p:grpSp>
          <p:nvGrpSpPr>
            <p:cNvPr id="21" name="Group 20">
              <a:extLst>
                <a:ext uri="{FF2B5EF4-FFF2-40B4-BE49-F238E27FC236}">
                  <a16:creationId xmlns:a16="http://schemas.microsoft.com/office/drawing/2014/main" id="{9986BD8C-8345-8749-9C78-511AAE276E96}"/>
                </a:ext>
              </a:extLst>
            </p:cNvPr>
            <p:cNvGrpSpPr/>
            <p:nvPr/>
          </p:nvGrpSpPr>
          <p:grpSpPr>
            <a:xfrm>
              <a:off x="5593272" y="2316897"/>
              <a:ext cx="1324889" cy="1324889"/>
              <a:chOff x="3886243" y="3631513"/>
              <a:chExt cx="1324889" cy="1324889"/>
            </a:xfrm>
          </p:grpSpPr>
          <p:sp>
            <p:nvSpPr>
              <p:cNvPr id="22" name="Oval 21">
                <a:extLst>
                  <a:ext uri="{FF2B5EF4-FFF2-40B4-BE49-F238E27FC236}">
                    <a16:creationId xmlns:a16="http://schemas.microsoft.com/office/drawing/2014/main" id="{B9C41C0F-D124-BB4F-AF34-66FDC7108973}"/>
                  </a:ext>
                </a:extLst>
              </p:cNvPr>
              <p:cNvSpPr/>
              <p:nvPr/>
            </p:nvSpPr>
            <p:spPr>
              <a:xfrm>
                <a:off x="3886243" y="3631513"/>
                <a:ext cx="1324889" cy="1324889"/>
              </a:xfrm>
              <a:prstGeom prst="ellipse">
                <a:avLst/>
              </a:prstGeom>
              <a:ln w="31750">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3" name="Oval 4">
                <a:extLst>
                  <a:ext uri="{FF2B5EF4-FFF2-40B4-BE49-F238E27FC236}">
                    <a16:creationId xmlns:a16="http://schemas.microsoft.com/office/drawing/2014/main" id="{592A03B8-A8A0-B848-B4E5-7C99F272F137}"/>
                  </a:ext>
                </a:extLst>
              </p:cNvPr>
              <p:cNvSpPr/>
              <p:nvPr/>
            </p:nvSpPr>
            <p:spPr>
              <a:xfrm>
                <a:off x="4026481" y="3825539"/>
                <a:ext cx="1066956"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dirty="0"/>
                  <a:t>Residents</a:t>
                </a:r>
              </a:p>
            </p:txBody>
          </p:sp>
        </p:grpSp>
        <p:grpSp>
          <p:nvGrpSpPr>
            <p:cNvPr id="24" name="Group 23">
              <a:extLst>
                <a:ext uri="{FF2B5EF4-FFF2-40B4-BE49-F238E27FC236}">
                  <a16:creationId xmlns:a16="http://schemas.microsoft.com/office/drawing/2014/main" id="{126601DB-355B-FA41-883B-8B03F6D7E15D}"/>
                </a:ext>
              </a:extLst>
            </p:cNvPr>
            <p:cNvGrpSpPr/>
            <p:nvPr/>
          </p:nvGrpSpPr>
          <p:grpSpPr>
            <a:xfrm>
              <a:off x="5659246" y="3851646"/>
              <a:ext cx="1324889" cy="1324889"/>
              <a:chOff x="5908478" y="3490172"/>
              <a:chExt cx="1324889" cy="1324889"/>
            </a:xfrm>
          </p:grpSpPr>
          <p:sp>
            <p:nvSpPr>
              <p:cNvPr id="25" name="Oval 24">
                <a:extLst>
                  <a:ext uri="{FF2B5EF4-FFF2-40B4-BE49-F238E27FC236}">
                    <a16:creationId xmlns:a16="http://schemas.microsoft.com/office/drawing/2014/main" id="{6B9F32D0-526D-6A47-8471-70A0B2B00FA7}"/>
                  </a:ext>
                </a:extLst>
              </p:cNvPr>
              <p:cNvSpPr/>
              <p:nvPr/>
            </p:nvSpPr>
            <p:spPr>
              <a:xfrm>
                <a:off x="5908478" y="3490172"/>
                <a:ext cx="1324889" cy="1324889"/>
              </a:xfrm>
              <a:prstGeom prst="ellipse">
                <a:avLst/>
              </a:prstGeom>
              <a:ln w="31750">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6" name="Oval 4">
                <a:extLst>
                  <a:ext uri="{FF2B5EF4-FFF2-40B4-BE49-F238E27FC236}">
                    <a16:creationId xmlns:a16="http://schemas.microsoft.com/office/drawing/2014/main" id="{9F410535-BB6F-9544-BEC1-5931814ADCD4}"/>
                  </a:ext>
                </a:extLst>
              </p:cNvPr>
              <p:cNvSpPr/>
              <p:nvPr/>
            </p:nvSpPr>
            <p:spPr>
              <a:xfrm>
                <a:off x="5947156" y="3719870"/>
                <a:ext cx="1272507"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600" b="1" kern="1200" dirty="0"/>
                  <a:t>Philanthropic </a:t>
                </a:r>
              </a:p>
              <a:p>
                <a:pPr lvl="0" algn="ctr" defTabSz="622300">
                  <a:lnSpc>
                    <a:spcPct val="90000"/>
                  </a:lnSpc>
                  <a:spcBef>
                    <a:spcPct val="0"/>
                  </a:spcBef>
                  <a:spcAft>
                    <a:spcPct val="35000"/>
                  </a:spcAft>
                </a:pPr>
                <a:r>
                  <a:rPr lang="en-US" sz="1600" b="1" kern="1200" dirty="0"/>
                  <a:t>Funders</a:t>
                </a:r>
              </a:p>
            </p:txBody>
          </p:sp>
        </p:grpSp>
      </p:grpSp>
      <p:sp>
        <p:nvSpPr>
          <p:cNvPr id="27" name="Oval 26">
            <a:extLst>
              <a:ext uri="{FF2B5EF4-FFF2-40B4-BE49-F238E27FC236}">
                <a16:creationId xmlns:a16="http://schemas.microsoft.com/office/drawing/2014/main" id="{0EE0CDF4-7365-4048-B195-8632CC4A14FF}"/>
              </a:ext>
            </a:extLst>
          </p:cNvPr>
          <p:cNvSpPr/>
          <p:nvPr/>
        </p:nvSpPr>
        <p:spPr>
          <a:xfrm>
            <a:off x="1863984" y="2053944"/>
            <a:ext cx="1324889" cy="1324889"/>
          </a:xfrm>
          <a:prstGeom prst="ellipse">
            <a:avLst/>
          </a:prstGeom>
          <a:ln w="31750">
            <a:solidFill>
              <a:schemeClr val="tx2"/>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Oval 4">
            <a:extLst>
              <a:ext uri="{FF2B5EF4-FFF2-40B4-BE49-F238E27FC236}">
                <a16:creationId xmlns:a16="http://schemas.microsoft.com/office/drawing/2014/main" id="{4810F941-D8A6-DB48-B393-16257F25B1FF}"/>
              </a:ext>
            </a:extLst>
          </p:cNvPr>
          <p:cNvSpPr/>
          <p:nvPr/>
        </p:nvSpPr>
        <p:spPr>
          <a:xfrm>
            <a:off x="1881807" y="2217051"/>
            <a:ext cx="1289241" cy="9368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dirty="0"/>
              <a:t>Policymakers</a:t>
            </a:r>
          </a:p>
        </p:txBody>
      </p:sp>
    </p:spTree>
    <p:extLst>
      <p:ext uri="{BB962C8B-B14F-4D97-AF65-F5344CB8AC3E}">
        <p14:creationId xmlns:p14="http://schemas.microsoft.com/office/powerpoint/2010/main" val="3715101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7416800" cy="762000"/>
          </a:xfrm>
        </p:spPr>
        <p:txBody>
          <a:bodyPr>
            <a:noAutofit/>
          </a:bodyPr>
          <a:lstStyle/>
          <a:p>
            <a:r>
              <a:rPr lang="en-US" dirty="0"/>
              <a:t>Remember that all stakeholders are human</a:t>
            </a:r>
          </a:p>
        </p:txBody>
      </p:sp>
      <p:sp>
        <p:nvSpPr>
          <p:cNvPr id="7" name="TextBox 6"/>
          <p:cNvSpPr txBox="1"/>
          <p:nvPr/>
        </p:nvSpPr>
        <p:spPr>
          <a:xfrm>
            <a:off x="585992" y="1336589"/>
            <a:ext cx="7932975" cy="4062651"/>
          </a:xfrm>
          <a:prstGeom prst="rect">
            <a:avLst/>
          </a:prstGeom>
          <a:noFill/>
          <a:ln>
            <a:noFill/>
          </a:ln>
          <a:scene3d>
            <a:camera prst="orthographicFront"/>
            <a:lightRig rig="threePt" dir="t"/>
          </a:scene3d>
          <a:sp3d>
            <a:bevelT/>
          </a:sp3d>
        </p:spPr>
        <p:txBody>
          <a:bodyPr wrap="square" rtlCol="0">
            <a:spAutoFit/>
          </a:bodyPr>
          <a:lstStyle/>
          <a:p>
            <a:pPr marL="342900" indent="-342900">
              <a:buFont typeface="+mj-lt"/>
              <a:buAutoNum type="arabicPeriod"/>
            </a:pPr>
            <a:r>
              <a:rPr lang="en-US" sz="2400" dirty="0"/>
              <a:t>Humans like things to be simple</a:t>
            </a:r>
          </a:p>
          <a:p>
            <a:pPr marL="800100" lvl="1" indent="-342900">
              <a:buFont typeface="Arial" charset="0"/>
              <a:buChar char="•"/>
            </a:pPr>
            <a:r>
              <a:rPr lang="en-US" sz="2000" dirty="0"/>
              <a:t>Make sure that objectives &amp; analyses are effectively presented.</a:t>
            </a:r>
          </a:p>
          <a:p>
            <a:pPr marL="228600" indent="-228600">
              <a:buFont typeface="+mj-lt"/>
              <a:buAutoNum type="arabicPeriod"/>
            </a:pPr>
            <a:endParaRPr lang="en-US" sz="1100" dirty="0"/>
          </a:p>
          <a:p>
            <a:pPr marL="342900" indent="-342900">
              <a:buFont typeface="+mj-lt"/>
              <a:buAutoNum type="arabicPeriod"/>
            </a:pPr>
            <a:r>
              <a:rPr lang="en-US" sz="2400" dirty="0"/>
              <a:t>Most humans are capitalists</a:t>
            </a:r>
          </a:p>
          <a:p>
            <a:pPr marL="800100" lvl="1" indent="-342900">
              <a:buFont typeface="Arial" charset="0"/>
              <a:buChar char="•"/>
            </a:pPr>
            <a:r>
              <a:rPr lang="en-US" sz="2000" dirty="0"/>
              <a:t>Economics are fundamental to all stakeholder decisions.</a:t>
            </a:r>
          </a:p>
          <a:p>
            <a:pPr marL="800100" lvl="1" indent="-342900">
              <a:buFont typeface="Arial" charset="0"/>
              <a:buChar char="•"/>
            </a:pPr>
            <a:r>
              <a:rPr lang="en-US" sz="2000" dirty="0"/>
              <a:t>With utilities, follow the money.  </a:t>
            </a:r>
          </a:p>
          <a:p>
            <a:pPr marL="800100" lvl="1" indent="-342900">
              <a:buFont typeface="Arial" charset="0"/>
              <a:buChar char="•"/>
            </a:pPr>
            <a:r>
              <a:rPr lang="en-US" sz="2000" dirty="0"/>
              <a:t>With policymakers, hold them accountable.</a:t>
            </a:r>
          </a:p>
          <a:p>
            <a:pPr marL="342900" indent="-342900">
              <a:buFont typeface="+mj-lt"/>
              <a:buAutoNum type="arabicPeriod"/>
            </a:pPr>
            <a:endParaRPr lang="en-US" sz="1100" dirty="0"/>
          </a:p>
          <a:p>
            <a:pPr marL="342900" indent="-342900">
              <a:buFont typeface="+mj-lt"/>
              <a:buAutoNum type="arabicPeriod"/>
            </a:pPr>
            <a:r>
              <a:rPr lang="en-US" sz="2400" dirty="0"/>
              <a:t>Success requires multi-pronged action combined with courageous &amp; relentless pursuit</a:t>
            </a:r>
          </a:p>
          <a:p>
            <a:pPr marL="800100" lvl="1" indent="-342900">
              <a:buFont typeface="Arial" charset="0"/>
              <a:buChar char="•"/>
            </a:pPr>
            <a:r>
              <a:rPr lang="en-US" sz="2000" dirty="0"/>
              <a:t>Perform comprehensive analyses.</a:t>
            </a:r>
          </a:p>
          <a:p>
            <a:pPr marL="800100" lvl="1" indent="-342900">
              <a:buFont typeface="Arial" charset="0"/>
              <a:buChar char="•"/>
            </a:pPr>
            <a:r>
              <a:rPr lang="en-US" sz="2000" dirty="0"/>
              <a:t>Tell the story effectively – which usually means colorfully.</a:t>
            </a:r>
          </a:p>
          <a:p>
            <a:pPr marL="800100" lvl="1" indent="-342900">
              <a:buFont typeface="Arial" charset="0"/>
              <a:buChar char="•"/>
            </a:pPr>
            <a:r>
              <a:rPr lang="en-US" sz="2000" dirty="0"/>
              <a:t>Repeat the messaging courageously and ad nauseum.  </a:t>
            </a:r>
          </a:p>
        </p:txBody>
      </p:sp>
    </p:spTree>
    <p:extLst>
      <p:ext uri="{BB962C8B-B14F-4D97-AF65-F5344CB8AC3E}">
        <p14:creationId xmlns:p14="http://schemas.microsoft.com/office/powerpoint/2010/main" val="4276883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Think Vertical for maximizing winter solar</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Think Vertical for maximizing winter solar</a:t>
            </a:r>
            <a:endParaRPr dirty="0"/>
          </a:p>
        </p:txBody>
      </p:sp>
    </p:spTree>
    <p:extLst>
      <p:ext uri="{BB962C8B-B14F-4D97-AF65-F5344CB8AC3E}">
        <p14:creationId xmlns:p14="http://schemas.microsoft.com/office/powerpoint/2010/main" val="333739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9C66-FDFF-D8E2-F4A4-8D2706145F62}"/>
              </a:ext>
            </a:extLst>
          </p:cNvPr>
          <p:cNvSpPr>
            <a:spLocks noGrp="1"/>
          </p:cNvSpPr>
          <p:nvPr>
            <p:ph type="title"/>
          </p:nvPr>
        </p:nvSpPr>
        <p:spPr/>
        <p:txBody>
          <a:bodyPr>
            <a:normAutofit fontScale="90000"/>
          </a:bodyPr>
          <a:lstStyle/>
          <a:p>
            <a:r>
              <a:rPr lang="en-US" dirty="0"/>
              <a:t>Solar sizing and generation per 1,000 sf by orientation type</a:t>
            </a:r>
          </a:p>
        </p:txBody>
      </p:sp>
      <p:sp>
        <p:nvSpPr>
          <p:cNvPr id="5" name="TextBox 4">
            <a:extLst>
              <a:ext uri="{FF2B5EF4-FFF2-40B4-BE49-F238E27FC236}">
                <a16:creationId xmlns:a16="http://schemas.microsoft.com/office/drawing/2014/main" id="{39FB0260-4077-72B6-A1B9-713F78C62EC4}"/>
              </a:ext>
            </a:extLst>
          </p:cNvPr>
          <p:cNvSpPr txBox="1"/>
          <p:nvPr/>
        </p:nvSpPr>
        <p:spPr>
          <a:xfrm>
            <a:off x="3787588" y="857287"/>
            <a:ext cx="1568824" cy="276999"/>
          </a:xfrm>
          <a:prstGeom prst="rect">
            <a:avLst/>
          </a:prstGeom>
          <a:noFill/>
          <a:ln>
            <a:noFill/>
          </a:ln>
        </p:spPr>
        <p:txBody>
          <a:bodyPr wrap="square" rtlCol="0">
            <a:spAutoFit/>
          </a:bodyPr>
          <a:lstStyle/>
          <a:p>
            <a:r>
              <a:rPr lang="en-US" sz="1200" dirty="0"/>
              <a:t>Fixed Tilt South Facing</a:t>
            </a:r>
          </a:p>
        </p:txBody>
      </p:sp>
      <p:pic>
        <p:nvPicPr>
          <p:cNvPr id="6" name="Picture 5">
            <a:extLst>
              <a:ext uri="{FF2B5EF4-FFF2-40B4-BE49-F238E27FC236}">
                <a16:creationId xmlns:a16="http://schemas.microsoft.com/office/drawing/2014/main" id="{33421BCA-2440-4E85-1D82-31DB65783247}"/>
              </a:ext>
            </a:extLst>
          </p:cNvPr>
          <p:cNvPicPr>
            <a:picLocks noChangeAspect="1"/>
          </p:cNvPicPr>
          <p:nvPr/>
        </p:nvPicPr>
        <p:blipFill>
          <a:blip r:embed="rId2"/>
          <a:stretch>
            <a:fillRect/>
          </a:stretch>
        </p:blipFill>
        <p:spPr>
          <a:xfrm>
            <a:off x="6253201" y="1168154"/>
            <a:ext cx="2854912" cy="2725797"/>
          </a:xfrm>
          <a:prstGeom prst="rect">
            <a:avLst/>
          </a:prstGeom>
        </p:spPr>
      </p:pic>
      <p:sp>
        <p:nvSpPr>
          <p:cNvPr id="7" name="TextBox 6">
            <a:extLst>
              <a:ext uri="{FF2B5EF4-FFF2-40B4-BE49-F238E27FC236}">
                <a16:creationId xmlns:a16="http://schemas.microsoft.com/office/drawing/2014/main" id="{41BEAB1A-E1C2-61B2-4B0F-FB1EE65F4754}"/>
              </a:ext>
            </a:extLst>
          </p:cNvPr>
          <p:cNvSpPr txBox="1"/>
          <p:nvPr/>
        </p:nvSpPr>
        <p:spPr>
          <a:xfrm>
            <a:off x="6896245" y="892891"/>
            <a:ext cx="1568824" cy="276999"/>
          </a:xfrm>
          <a:prstGeom prst="rect">
            <a:avLst/>
          </a:prstGeom>
          <a:noFill/>
          <a:ln>
            <a:noFill/>
          </a:ln>
        </p:spPr>
        <p:txBody>
          <a:bodyPr wrap="square" rtlCol="0">
            <a:spAutoFit/>
          </a:bodyPr>
          <a:lstStyle/>
          <a:p>
            <a:r>
              <a:rPr lang="en-US" sz="1200" dirty="0"/>
              <a:t>Fixed Tilt West Facing</a:t>
            </a:r>
          </a:p>
        </p:txBody>
      </p:sp>
      <p:pic>
        <p:nvPicPr>
          <p:cNvPr id="8" name="Picture 7">
            <a:extLst>
              <a:ext uri="{FF2B5EF4-FFF2-40B4-BE49-F238E27FC236}">
                <a16:creationId xmlns:a16="http://schemas.microsoft.com/office/drawing/2014/main" id="{895C4A0B-1822-39CB-3049-88E5C410DDAC}"/>
              </a:ext>
            </a:extLst>
          </p:cNvPr>
          <p:cNvPicPr>
            <a:picLocks noChangeAspect="1"/>
          </p:cNvPicPr>
          <p:nvPr/>
        </p:nvPicPr>
        <p:blipFill>
          <a:blip r:embed="rId3"/>
          <a:stretch>
            <a:fillRect/>
          </a:stretch>
        </p:blipFill>
        <p:spPr>
          <a:xfrm>
            <a:off x="2948412" y="1168154"/>
            <a:ext cx="3080681" cy="2725798"/>
          </a:xfrm>
          <a:prstGeom prst="rect">
            <a:avLst/>
          </a:prstGeom>
        </p:spPr>
      </p:pic>
      <p:pic>
        <p:nvPicPr>
          <p:cNvPr id="9" name="Picture 8">
            <a:extLst>
              <a:ext uri="{FF2B5EF4-FFF2-40B4-BE49-F238E27FC236}">
                <a16:creationId xmlns:a16="http://schemas.microsoft.com/office/drawing/2014/main" id="{4C468FE9-8227-8F87-E04B-702CFB12D3A1}"/>
              </a:ext>
            </a:extLst>
          </p:cNvPr>
          <p:cNvPicPr>
            <a:picLocks noChangeAspect="1"/>
          </p:cNvPicPr>
          <p:nvPr/>
        </p:nvPicPr>
        <p:blipFill>
          <a:blip r:embed="rId4"/>
          <a:stretch>
            <a:fillRect/>
          </a:stretch>
        </p:blipFill>
        <p:spPr>
          <a:xfrm>
            <a:off x="35887" y="1168154"/>
            <a:ext cx="2688418" cy="2725797"/>
          </a:xfrm>
          <a:prstGeom prst="rect">
            <a:avLst/>
          </a:prstGeom>
        </p:spPr>
      </p:pic>
      <p:sp>
        <p:nvSpPr>
          <p:cNvPr id="10" name="TextBox 9">
            <a:extLst>
              <a:ext uri="{FF2B5EF4-FFF2-40B4-BE49-F238E27FC236}">
                <a16:creationId xmlns:a16="http://schemas.microsoft.com/office/drawing/2014/main" id="{69D8BA02-E60C-46A4-2D75-A577F821DBDB}"/>
              </a:ext>
            </a:extLst>
          </p:cNvPr>
          <p:cNvSpPr txBox="1"/>
          <p:nvPr/>
        </p:nvSpPr>
        <p:spPr>
          <a:xfrm>
            <a:off x="35888" y="857288"/>
            <a:ext cx="2688417" cy="276999"/>
          </a:xfrm>
          <a:prstGeom prst="rect">
            <a:avLst/>
          </a:prstGeom>
          <a:noFill/>
          <a:ln>
            <a:noFill/>
          </a:ln>
        </p:spPr>
        <p:txBody>
          <a:bodyPr wrap="square" rtlCol="0">
            <a:spAutoFit/>
          </a:bodyPr>
          <a:lstStyle/>
          <a:p>
            <a:r>
              <a:rPr lang="en-US" sz="1200" dirty="0"/>
              <a:t>Example Façade (Not as shown in table)</a:t>
            </a:r>
          </a:p>
        </p:txBody>
      </p:sp>
      <p:pic>
        <p:nvPicPr>
          <p:cNvPr id="11" name="Picture 10">
            <a:extLst>
              <a:ext uri="{FF2B5EF4-FFF2-40B4-BE49-F238E27FC236}">
                <a16:creationId xmlns:a16="http://schemas.microsoft.com/office/drawing/2014/main" id="{18F9035F-2333-C4A8-964D-C8294B3B5DBB}"/>
              </a:ext>
            </a:extLst>
          </p:cNvPr>
          <p:cNvPicPr>
            <a:picLocks noChangeAspect="1"/>
          </p:cNvPicPr>
          <p:nvPr/>
        </p:nvPicPr>
        <p:blipFill>
          <a:blip r:embed="rId5"/>
          <a:stretch>
            <a:fillRect/>
          </a:stretch>
        </p:blipFill>
        <p:spPr>
          <a:xfrm>
            <a:off x="28" y="3954713"/>
            <a:ext cx="9144000" cy="2479406"/>
          </a:xfrm>
          <a:prstGeom prst="rect">
            <a:avLst/>
          </a:prstGeom>
        </p:spPr>
      </p:pic>
    </p:spTree>
    <p:extLst>
      <p:ext uri="{BB962C8B-B14F-4D97-AF65-F5344CB8AC3E}">
        <p14:creationId xmlns:p14="http://schemas.microsoft.com/office/powerpoint/2010/main" val="731937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9D82-0B44-D51F-5146-7809776D9A56}"/>
              </a:ext>
            </a:extLst>
          </p:cNvPr>
          <p:cNvSpPr>
            <a:spLocks noGrp="1"/>
          </p:cNvSpPr>
          <p:nvPr>
            <p:ph type="title"/>
          </p:nvPr>
        </p:nvSpPr>
        <p:spPr/>
        <p:txBody>
          <a:bodyPr>
            <a:normAutofit/>
          </a:bodyPr>
          <a:lstStyle/>
          <a:p>
            <a:r>
              <a:rPr lang="en-US" dirty="0"/>
              <a:t>Daily generation by orientation type </a:t>
            </a:r>
          </a:p>
        </p:txBody>
      </p:sp>
      <p:pic>
        <p:nvPicPr>
          <p:cNvPr id="8" name="Picture 7">
            <a:extLst>
              <a:ext uri="{FF2B5EF4-FFF2-40B4-BE49-F238E27FC236}">
                <a16:creationId xmlns:a16="http://schemas.microsoft.com/office/drawing/2014/main" id="{63A2B126-E567-DA0E-95C4-36901783299A}"/>
              </a:ext>
            </a:extLst>
          </p:cNvPr>
          <p:cNvPicPr>
            <a:picLocks noChangeAspect="1"/>
          </p:cNvPicPr>
          <p:nvPr/>
        </p:nvPicPr>
        <p:blipFill>
          <a:blip r:embed="rId2"/>
          <a:stretch>
            <a:fillRect/>
          </a:stretch>
        </p:blipFill>
        <p:spPr>
          <a:xfrm>
            <a:off x="0" y="859208"/>
            <a:ext cx="9144000" cy="3249444"/>
          </a:xfrm>
          <a:prstGeom prst="rect">
            <a:avLst/>
          </a:prstGeom>
        </p:spPr>
      </p:pic>
      <p:pic>
        <p:nvPicPr>
          <p:cNvPr id="9" name="Picture 8">
            <a:extLst>
              <a:ext uri="{FF2B5EF4-FFF2-40B4-BE49-F238E27FC236}">
                <a16:creationId xmlns:a16="http://schemas.microsoft.com/office/drawing/2014/main" id="{1AC4B9EF-980E-ED98-DA50-946AC75095B6}"/>
              </a:ext>
            </a:extLst>
          </p:cNvPr>
          <p:cNvPicPr>
            <a:picLocks noChangeAspect="1"/>
          </p:cNvPicPr>
          <p:nvPr/>
        </p:nvPicPr>
        <p:blipFill>
          <a:blip r:embed="rId3"/>
          <a:stretch>
            <a:fillRect/>
          </a:stretch>
        </p:blipFill>
        <p:spPr>
          <a:xfrm>
            <a:off x="276225" y="4205860"/>
            <a:ext cx="8591550" cy="2200275"/>
          </a:xfrm>
          <a:prstGeom prst="rect">
            <a:avLst/>
          </a:prstGeom>
        </p:spPr>
      </p:pic>
    </p:spTree>
    <p:extLst>
      <p:ext uri="{BB962C8B-B14F-4D97-AF65-F5344CB8AC3E}">
        <p14:creationId xmlns:p14="http://schemas.microsoft.com/office/powerpoint/2010/main" val="1190524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5E6A-6F6E-9F07-F8D0-8DBB0694E49D}"/>
              </a:ext>
            </a:extLst>
          </p:cNvPr>
          <p:cNvSpPr>
            <a:spLocks noGrp="1"/>
          </p:cNvSpPr>
          <p:nvPr>
            <p:ph type="title"/>
          </p:nvPr>
        </p:nvSpPr>
        <p:spPr/>
        <p:txBody>
          <a:bodyPr/>
          <a:lstStyle/>
          <a:p>
            <a:r>
              <a:rPr lang="en-US" dirty="0"/>
              <a:t>Monthly generation by orientation type</a:t>
            </a:r>
          </a:p>
        </p:txBody>
      </p:sp>
      <p:pic>
        <p:nvPicPr>
          <p:cNvPr id="12" name="Picture 11">
            <a:extLst>
              <a:ext uri="{FF2B5EF4-FFF2-40B4-BE49-F238E27FC236}">
                <a16:creationId xmlns:a16="http://schemas.microsoft.com/office/drawing/2014/main" id="{52197045-638D-A73B-2928-A251A10055A3}"/>
              </a:ext>
            </a:extLst>
          </p:cNvPr>
          <p:cNvPicPr>
            <a:picLocks noChangeAspect="1"/>
          </p:cNvPicPr>
          <p:nvPr/>
        </p:nvPicPr>
        <p:blipFill>
          <a:blip r:embed="rId2"/>
          <a:stretch>
            <a:fillRect/>
          </a:stretch>
        </p:blipFill>
        <p:spPr>
          <a:xfrm>
            <a:off x="730623" y="797860"/>
            <a:ext cx="7682753" cy="2972025"/>
          </a:xfrm>
          <a:prstGeom prst="rect">
            <a:avLst/>
          </a:prstGeom>
        </p:spPr>
      </p:pic>
      <p:pic>
        <p:nvPicPr>
          <p:cNvPr id="4" name="Picture 3">
            <a:extLst>
              <a:ext uri="{FF2B5EF4-FFF2-40B4-BE49-F238E27FC236}">
                <a16:creationId xmlns:a16="http://schemas.microsoft.com/office/drawing/2014/main" id="{B989623E-86BB-241A-8A78-2E56EC6C501B}"/>
              </a:ext>
            </a:extLst>
          </p:cNvPr>
          <p:cNvPicPr>
            <a:picLocks noChangeAspect="1"/>
          </p:cNvPicPr>
          <p:nvPr/>
        </p:nvPicPr>
        <p:blipFill>
          <a:blip r:embed="rId3"/>
          <a:stretch>
            <a:fillRect/>
          </a:stretch>
        </p:blipFill>
        <p:spPr>
          <a:xfrm>
            <a:off x="-1" y="3868498"/>
            <a:ext cx="9144000" cy="2552426"/>
          </a:xfrm>
          <a:prstGeom prst="rect">
            <a:avLst/>
          </a:prstGeom>
        </p:spPr>
      </p:pic>
    </p:spTree>
    <p:extLst>
      <p:ext uri="{BB962C8B-B14F-4D97-AF65-F5344CB8AC3E}">
        <p14:creationId xmlns:p14="http://schemas.microsoft.com/office/powerpoint/2010/main" val="906429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Clean Coalition (nonprofit)</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6859588" cy="5539978"/>
          </a:xfrm>
          <a:prstGeom prst="rect">
            <a:avLst/>
          </a:prstGeom>
          <a:noFill/>
        </p:spPr>
        <p:txBody>
          <a:bodyPr wrap="square" rtlCol="0">
            <a:spAutoFit/>
          </a:bodyPr>
          <a:lstStyle/>
          <a:p>
            <a:pPr algn="ctr">
              <a:defRPr/>
            </a:pPr>
            <a:r>
              <a:rPr lang="en-US" sz="2800" b="1" u="sng" dirty="0">
                <a:latin typeface="Arial"/>
                <a:cs typeface="Arial"/>
              </a:rPr>
              <a:t>Mission</a:t>
            </a:r>
          </a:p>
          <a:p>
            <a:pPr algn="ctr">
              <a:defRPr/>
            </a:pPr>
            <a:r>
              <a:rPr lang="en-US" sz="2800" dirty="0">
                <a:latin typeface="Arial"/>
                <a:cs typeface="Arial"/>
              </a:rPr>
              <a:t>To accelerate the transition to renewable energy and a modern grid through</a:t>
            </a:r>
          </a:p>
          <a:p>
            <a:pPr algn="ctr">
              <a:defRPr/>
            </a:pPr>
            <a:r>
              <a:rPr lang="en-US" sz="2800" dirty="0">
                <a:latin typeface="Arial"/>
                <a:cs typeface="Arial"/>
              </a:rPr>
              <a:t> technical, policy, and project development expertise.</a:t>
            </a:r>
          </a:p>
          <a:p>
            <a:pPr algn="ctr">
              <a:defRPr/>
            </a:pPr>
            <a:endParaRPr lang="en-US" sz="2000" dirty="0">
              <a:latin typeface="Arial"/>
              <a:cs typeface="Arial"/>
            </a:endParaRPr>
          </a:p>
          <a:p>
            <a:pPr algn="ctr">
              <a:defRPr/>
            </a:pPr>
            <a:r>
              <a:rPr lang="en-US" sz="2800" b="1" u="sng" dirty="0">
                <a:latin typeface="Arial"/>
                <a:cs typeface="Arial"/>
              </a:rPr>
              <a:t>Renewable Energy End-Game</a:t>
            </a:r>
          </a:p>
          <a:p>
            <a:pPr algn="ctr">
              <a:defRPr/>
            </a:pPr>
            <a:r>
              <a:rPr lang="en-US" sz="2800" dirty="0">
                <a:latin typeface="Arial"/>
                <a:cs typeface="Arial"/>
              </a:rPr>
              <a:t>100% renewable energy; 25% local, interconnected within the distribution grid and ensuring resilience without dependence on the transmission grid; and 75% remote, fully dependent on the transmission grid for serving loads.</a:t>
            </a:r>
          </a:p>
        </p:txBody>
      </p:sp>
    </p:spTree>
    <p:extLst>
      <p:ext uri="{BB962C8B-B14F-4D97-AF65-F5344CB8AC3E}">
        <p14:creationId xmlns:p14="http://schemas.microsoft.com/office/powerpoint/2010/main" val="83462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88BB-D5D9-8A90-07A4-1705A01BADDB}"/>
              </a:ext>
            </a:extLst>
          </p:cNvPr>
          <p:cNvSpPr>
            <a:spLocks noGrp="1"/>
          </p:cNvSpPr>
          <p:nvPr>
            <p:ph type="title"/>
          </p:nvPr>
        </p:nvSpPr>
        <p:spPr>
          <a:xfrm>
            <a:off x="0" y="0"/>
            <a:ext cx="7837714" cy="762000"/>
          </a:xfrm>
        </p:spPr>
        <p:txBody>
          <a:bodyPr>
            <a:normAutofit/>
          </a:bodyPr>
          <a:lstStyle/>
          <a:p>
            <a:r>
              <a:rPr lang="en-US" dirty="0"/>
              <a:t>Solar Microgrids for Schools need support</a:t>
            </a:r>
          </a:p>
        </p:txBody>
      </p:sp>
      <p:sp>
        <p:nvSpPr>
          <p:cNvPr id="7" name="Content Placeholder 2">
            <a:extLst>
              <a:ext uri="{FF2B5EF4-FFF2-40B4-BE49-F238E27FC236}">
                <a16:creationId xmlns:a16="http://schemas.microsoft.com/office/drawing/2014/main" id="{C5D79174-1D60-AEC0-830D-3F14F06EAA57}"/>
              </a:ext>
            </a:extLst>
          </p:cNvPr>
          <p:cNvSpPr>
            <a:spLocks noGrp="1"/>
          </p:cNvSpPr>
          <p:nvPr>
            <p:ph idx="1"/>
          </p:nvPr>
        </p:nvSpPr>
        <p:spPr>
          <a:xfrm>
            <a:off x="457200" y="1295400"/>
            <a:ext cx="8229600" cy="4525963"/>
          </a:xfrm>
        </p:spPr>
        <p:txBody>
          <a:bodyPr anchor="ctr"/>
          <a:lstStyle/>
          <a:p>
            <a:pPr marL="0" indent="0" algn="ctr">
              <a:buNone/>
            </a:pPr>
            <a:r>
              <a:rPr lang="en-US" dirty="0">
                <a:solidFill>
                  <a:schemeClr val="tx1"/>
                </a:solidFill>
              </a:rPr>
              <a:t>Solar Microgrids for Schools need support</a:t>
            </a:r>
          </a:p>
        </p:txBody>
      </p:sp>
    </p:spTree>
    <p:extLst>
      <p:ext uri="{BB962C8B-B14F-4D97-AF65-F5344CB8AC3E}">
        <p14:creationId xmlns:p14="http://schemas.microsoft.com/office/powerpoint/2010/main" val="137805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7" name="Google Shape;167;p4"/>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dirty="0">
                <a:solidFill>
                  <a:schemeClr val="lt1"/>
                </a:solidFill>
                <a:latin typeface="Arial"/>
                <a:ea typeface="Arial"/>
                <a:cs typeface="Arial"/>
                <a:sym typeface="Arial"/>
              </a:rPr>
              <a:t>Solar Microgrid M</a:t>
            </a:r>
            <a:r>
              <a:rPr lang="en-US" sz="2200" b="1" i="0" u="none" strike="noStrike" cap="none" dirty="0">
                <a:solidFill>
                  <a:schemeClr val="lt1"/>
                </a:solidFill>
                <a:latin typeface="Arial"/>
                <a:ea typeface="Arial"/>
                <a:cs typeface="Arial"/>
                <a:sym typeface="Arial"/>
              </a:rPr>
              <a:t>ethodology for feasibility studies </a:t>
            </a:r>
            <a:endParaRPr sz="2200" b="1" i="0" u="none" strike="noStrike" cap="none" dirty="0">
              <a:solidFill>
                <a:schemeClr val="lt1"/>
              </a:solidFill>
              <a:latin typeface="Arial"/>
              <a:ea typeface="Arial"/>
              <a:cs typeface="Arial"/>
              <a:sym typeface="Arial"/>
            </a:endParaRPr>
          </a:p>
        </p:txBody>
      </p:sp>
      <p:pic>
        <p:nvPicPr>
          <p:cNvPr id="3" name="Picture 2" descr="Timeline&#10;&#10;Description automatically generated">
            <a:extLst>
              <a:ext uri="{FF2B5EF4-FFF2-40B4-BE49-F238E27FC236}">
                <a16:creationId xmlns:a16="http://schemas.microsoft.com/office/drawing/2014/main" id="{42B1F481-E6C3-AD93-DD16-A4D52A733372}"/>
              </a:ext>
            </a:extLst>
          </p:cNvPr>
          <p:cNvPicPr>
            <a:picLocks noChangeAspect="1"/>
          </p:cNvPicPr>
          <p:nvPr/>
        </p:nvPicPr>
        <p:blipFill>
          <a:blip r:embed="rId3"/>
          <a:stretch>
            <a:fillRect/>
          </a:stretch>
        </p:blipFill>
        <p:spPr>
          <a:xfrm>
            <a:off x="191353" y="1001628"/>
            <a:ext cx="8761293" cy="5142497"/>
          </a:xfrm>
          <a:prstGeom prst="rect">
            <a:avLst/>
          </a:prstGeom>
        </p:spPr>
      </p:pic>
    </p:spTree>
    <p:extLst>
      <p:ext uri="{BB962C8B-B14F-4D97-AF65-F5344CB8AC3E}">
        <p14:creationId xmlns:p14="http://schemas.microsoft.com/office/powerpoint/2010/main" val="4274744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0340-6FF5-682E-F383-07DE4294CCD4}"/>
              </a:ext>
            </a:extLst>
          </p:cNvPr>
          <p:cNvSpPr>
            <a:spLocks noGrp="1"/>
          </p:cNvSpPr>
          <p:nvPr>
            <p:ph type="title"/>
          </p:nvPr>
        </p:nvSpPr>
        <p:spPr>
          <a:xfrm>
            <a:off x="0" y="0"/>
            <a:ext cx="7543800" cy="762000"/>
          </a:xfrm>
        </p:spPr>
        <p:txBody>
          <a:bodyPr>
            <a:normAutofit/>
          </a:bodyPr>
          <a:lstStyle/>
          <a:p>
            <a:r>
              <a:rPr lang="en-US" dirty="0"/>
              <a:t>137 kW solar only billing analysis</a:t>
            </a:r>
          </a:p>
        </p:txBody>
      </p:sp>
      <p:pic>
        <p:nvPicPr>
          <p:cNvPr id="4" name="Picture 3">
            <a:extLst>
              <a:ext uri="{FF2B5EF4-FFF2-40B4-BE49-F238E27FC236}">
                <a16:creationId xmlns:a16="http://schemas.microsoft.com/office/drawing/2014/main" id="{A038567D-59C5-B424-ADDC-F2201C9BDD39}"/>
              </a:ext>
            </a:extLst>
          </p:cNvPr>
          <p:cNvPicPr>
            <a:picLocks noChangeAspect="1"/>
          </p:cNvPicPr>
          <p:nvPr/>
        </p:nvPicPr>
        <p:blipFill>
          <a:blip r:embed="rId2"/>
          <a:stretch>
            <a:fillRect/>
          </a:stretch>
        </p:blipFill>
        <p:spPr>
          <a:xfrm>
            <a:off x="1201366" y="2785102"/>
            <a:ext cx="6026748" cy="3606302"/>
          </a:xfrm>
          <a:prstGeom prst="rect">
            <a:avLst/>
          </a:prstGeom>
        </p:spPr>
      </p:pic>
      <p:sp>
        <p:nvSpPr>
          <p:cNvPr id="3" name="TextBox 2">
            <a:extLst>
              <a:ext uri="{FF2B5EF4-FFF2-40B4-BE49-F238E27FC236}">
                <a16:creationId xmlns:a16="http://schemas.microsoft.com/office/drawing/2014/main" id="{AF197A72-89E6-7FCC-7FF9-B0CB59DF3DBA}"/>
              </a:ext>
            </a:extLst>
          </p:cNvPr>
          <p:cNvSpPr txBox="1"/>
          <p:nvPr/>
        </p:nvSpPr>
        <p:spPr>
          <a:xfrm>
            <a:off x="849086" y="1023254"/>
            <a:ext cx="75438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200,000 kWh annual load.</a:t>
            </a:r>
          </a:p>
          <a:p>
            <a:pPr marL="285750" indent="-285750">
              <a:buFont typeface="Arial" panose="020B0604020202020204" pitchFamily="34" charset="0"/>
              <a:buChar char="•"/>
            </a:pPr>
            <a:r>
              <a:rPr lang="en-US" sz="2000" dirty="0"/>
              <a:t>50,000 kWh from new anticipated EV chargers.</a:t>
            </a:r>
          </a:p>
          <a:p>
            <a:pPr marL="285750" indent="-285750">
              <a:buFont typeface="Arial" panose="020B0604020202020204" pitchFamily="34" charset="0"/>
              <a:buChar char="•"/>
            </a:pPr>
            <a:r>
              <a:rPr lang="en-US" sz="2000" dirty="0"/>
              <a:t>250,000 kWh modeled load.</a:t>
            </a:r>
          </a:p>
          <a:p>
            <a:pPr marL="285750" indent="-285750">
              <a:buFont typeface="Arial" panose="020B0604020202020204" pitchFamily="34" charset="0"/>
              <a:buChar char="•"/>
            </a:pPr>
            <a:r>
              <a:rPr lang="en-US" sz="2000" dirty="0"/>
              <a:t>175 kW modeled peak load with EV chargers.</a:t>
            </a:r>
          </a:p>
          <a:p>
            <a:pPr marL="285750" indent="-285750">
              <a:buFont typeface="Arial" panose="020B0604020202020204" pitchFamily="34" charset="0"/>
              <a:buChar char="•"/>
            </a:pPr>
            <a:r>
              <a:rPr lang="en-US" sz="2000" dirty="0"/>
              <a:t>$21,000 modeled annual bill (more than 50% demand charges)</a:t>
            </a:r>
          </a:p>
        </p:txBody>
      </p:sp>
    </p:spTree>
    <p:extLst>
      <p:ext uri="{BB962C8B-B14F-4D97-AF65-F5344CB8AC3E}">
        <p14:creationId xmlns:p14="http://schemas.microsoft.com/office/powerpoint/2010/main" val="2216092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1DD6-B2FC-D19F-E6B7-6C31F056FD8E}"/>
              </a:ext>
            </a:extLst>
          </p:cNvPr>
          <p:cNvSpPr>
            <a:spLocks noGrp="1"/>
          </p:cNvSpPr>
          <p:nvPr>
            <p:ph type="title"/>
          </p:nvPr>
        </p:nvSpPr>
        <p:spPr/>
        <p:txBody>
          <a:bodyPr>
            <a:normAutofit/>
          </a:bodyPr>
          <a:lstStyle/>
          <a:p>
            <a:r>
              <a:rPr lang="en-US" dirty="0"/>
              <a:t>Energy Flow for 137 kW solar</a:t>
            </a:r>
          </a:p>
        </p:txBody>
      </p:sp>
      <p:pic>
        <p:nvPicPr>
          <p:cNvPr id="6" name="Picture 5">
            <a:extLst>
              <a:ext uri="{FF2B5EF4-FFF2-40B4-BE49-F238E27FC236}">
                <a16:creationId xmlns:a16="http://schemas.microsoft.com/office/drawing/2014/main" id="{BEADE9B3-B62F-48B3-9D1B-E0121AB5A398}"/>
              </a:ext>
            </a:extLst>
          </p:cNvPr>
          <p:cNvPicPr>
            <a:picLocks noChangeAspect="1"/>
          </p:cNvPicPr>
          <p:nvPr/>
        </p:nvPicPr>
        <p:blipFill>
          <a:blip r:embed="rId2"/>
          <a:stretch>
            <a:fillRect/>
          </a:stretch>
        </p:blipFill>
        <p:spPr>
          <a:xfrm>
            <a:off x="1288915" y="1384784"/>
            <a:ext cx="6566169" cy="4496011"/>
          </a:xfrm>
          <a:prstGeom prst="rect">
            <a:avLst/>
          </a:prstGeom>
        </p:spPr>
      </p:pic>
    </p:spTree>
    <p:extLst>
      <p:ext uri="{BB962C8B-B14F-4D97-AF65-F5344CB8AC3E}">
        <p14:creationId xmlns:p14="http://schemas.microsoft.com/office/powerpoint/2010/main" val="3583540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3E05-AD44-386C-1AD5-797A1E517650}"/>
              </a:ext>
            </a:extLst>
          </p:cNvPr>
          <p:cNvSpPr>
            <a:spLocks noGrp="1"/>
          </p:cNvSpPr>
          <p:nvPr>
            <p:ph type="title"/>
          </p:nvPr>
        </p:nvSpPr>
        <p:spPr>
          <a:xfrm>
            <a:off x="0" y="0"/>
            <a:ext cx="7620000" cy="762000"/>
          </a:xfrm>
        </p:spPr>
        <p:txBody>
          <a:bodyPr>
            <a:normAutofit/>
          </a:bodyPr>
          <a:lstStyle/>
          <a:p>
            <a:r>
              <a:rPr lang="en-US" dirty="0"/>
              <a:t>137 kW solar, 25-year cash purchase economics</a:t>
            </a:r>
          </a:p>
        </p:txBody>
      </p:sp>
      <p:pic>
        <p:nvPicPr>
          <p:cNvPr id="5" name="Picture 4">
            <a:extLst>
              <a:ext uri="{FF2B5EF4-FFF2-40B4-BE49-F238E27FC236}">
                <a16:creationId xmlns:a16="http://schemas.microsoft.com/office/drawing/2014/main" id="{434BDFEB-5C43-4DEF-F4F1-BE0C02BF2DCC}"/>
              </a:ext>
            </a:extLst>
          </p:cNvPr>
          <p:cNvPicPr>
            <a:picLocks noChangeAspect="1"/>
          </p:cNvPicPr>
          <p:nvPr/>
        </p:nvPicPr>
        <p:blipFill>
          <a:blip r:embed="rId2"/>
          <a:stretch>
            <a:fillRect/>
          </a:stretch>
        </p:blipFill>
        <p:spPr>
          <a:xfrm>
            <a:off x="1200795" y="1337031"/>
            <a:ext cx="6742410" cy="4183938"/>
          </a:xfrm>
          <a:prstGeom prst="rect">
            <a:avLst/>
          </a:prstGeom>
        </p:spPr>
      </p:pic>
      <p:sp>
        <p:nvSpPr>
          <p:cNvPr id="6" name="TextBox 5">
            <a:extLst>
              <a:ext uri="{FF2B5EF4-FFF2-40B4-BE49-F238E27FC236}">
                <a16:creationId xmlns:a16="http://schemas.microsoft.com/office/drawing/2014/main" id="{DEAFB529-E59C-F82F-05CC-5CEF99D251CC}"/>
              </a:ext>
            </a:extLst>
          </p:cNvPr>
          <p:cNvSpPr txBox="1"/>
          <p:nvPr/>
        </p:nvSpPr>
        <p:spPr>
          <a:xfrm>
            <a:off x="2113406" y="1415143"/>
            <a:ext cx="1819615" cy="369332"/>
          </a:xfrm>
          <a:prstGeom prst="rect">
            <a:avLst/>
          </a:prstGeom>
          <a:solidFill>
            <a:schemeClr val="bg1"/>
          </a:solidFill>
        </p:spPr>
        <p:txBody>
          <a:bodyPr wrap="square" rtlCol="0">
            <a:spAutoFit/>
          </a:bodyPr>
          <a:lstStyle/>
          <a:p>
            <a:pPr algn="r"/>
            <a:r>
              <a:rPr lang="en-US" dirty="0"/>
              <a:t>SoCal elementary</a:t>
            </a:r>
          </a:p>
        </p:txBody>
      </p:sp>
    </p:spTree>
    <p:extLst>
      <p:ext uri="{BB962C8B-B14F-4D97-AF65-F5344CB8AC3E}">
        <p14:creationId xmlns:p14="http://schemas.microsoft.com/office/powerpoint/2010/main" val="1112023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3E05-AD44-386C-1AD5-797A1E517650}"/>
              </a:ext>
            </a:extLst>
          </p:cNvPr>
          <p:cNvSpPr>
            <a:spLocks noGrp="1"/>
          </p:cNvSpPr>
          <p:nvPr>
            <p:ph type="title"/>
          </p:nvPr>
        </p:nvSpPr>
        <p:spPr/>
        <p:txBody>
          <a:bodyPr>
            <a:normAutofit/>
          </a:bodyPr>
          <a:lstStyle/>
          <a:p>
            <a:r>
              <a:rPr lang="en-US" dirty="0"/>
              <a:t>137 kW solar, 25-year PPA economics</a:t>
            </a:r>
          </a:p>
        </p:txBody>
      </p:sp>
      <p:pic>
        <p:nvPicPr>
          <p:cNvPr id="3" name="Picture 2">
            <a:extLst>
              <a:ext uri="{FF2B5EF4-FFF2-40B4-BE49-F238E27FC236}">
                <a16:creationId xmlns:a16="http://schemas.microsoft.com/office/drawing/2014/main" id="{22FB3D5C-226B-FE4B-6A9D-C7E1B977A061}"/>
              </a:ext>
            </a:extLst>
          </p:cNvPr>
          <p:cNvPicPr>
            <a:picLocks noChangeAspect="1"/>
          </p:cNvPicPr>
          <p:nvPr/>
        </p:nvPicPr>
        <p:blipFill>
          <a:blip r:embed="rId2"/>
          <a:stretch>
            <a:fillRect/>
          </a:stretch>
        </p:blipFill>
        <p:spPr>
          <a:xfrm>
            <a:off x="778595" y="1200839"/>
            <a:ext cx="7932025" cy="4936055"/>
          </a:xfrm>
          <a:prstGeom prst="rect">
            <a:avLst/>
          </a:prstGeom>
        </p:spPr>
      </p:pic>
      <p:sp>
        <p:nvSpPr>
          <p:cNvPr id="5" name="TextBox 4">
            <a:extLst>
              <a:ext uri="{FF2B5EF4-FFF2-40B4-BE49-F238E27FC236}">
                <a16:creationId xmlns:a16="http://schemas.microsoft.com/office/drawing/2014/main" id="{B4DABD93-488C-F83D-A137-EBBE456F893D}"/>
              </a:ext>
            </a:extLst>
          </p:cNvPr>
          <p:cNvSpPr txBox="1"/>
          <p:nvPr/>
        </p:nvSpPr>
        <p:spPr>
          <a:xfrm>
            <a:off x="1850834" y="1338024"/>
            <a:ext cx="1994052" cy="369332"/>
          </a:xfrm>
          <a:prstGeom prst="rect">
            <a:avLst/>
          </a:prstGeom>
          <a:solidFill>
            <a:schemeClr val="bg1"/>
          </a:solidFill>
        </p:spPr>
        <p:txBody>
          <a:bodyPr wrap="square" rtlCol="0">
            <a:spAutoFit/>
          </a:bodyPr>
          <a:lstStyle/>
          <a:p>
            <a:pPr algn="r"/>
            <a:r>
              <a:rPr lang="en-US" b="1" dirty="0"/>
              <a:t>SoCal elementary</a:t>
            </a:r>
          </a:p>
        </p:txBody>
      </p:sp>
    </p:spTree>
    <p:extLst>
      <p:ext uri="{BB962C8B-B14F-4D97-AF65-F5344CB8AC3E}">
        <p14:creationId xmlns:p14="http://schemas.microsoft.com/office/powerpoint/2010/main" val="3427272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B2E1-26E4-ADDA-C1AA-F9F26F65E2E4}"/>
              </a:ext>
            </a:extLst>
          </p:cNvPr>
          <p:cNvSpPr>
            <a:spLocks noGrp="1"/>
          </p:cNvSpPr>
          <p:nvPr>
            <p:ph type="title"/>
          </p:nvPr>
        </p:nvSpPr>
        <p:spPr/>
        <p:txBody>
          <a:bodyPr>
            <a:normAutofit fontScale="90000"/>
          </a:bodyPr>
          <a:lstStyle/>
          <a:p>
            <a:r>
              <a:rPr lang="en-US" dirty="0"/>
              <a:t>Energy Flow for 137 kW solar and 100 kW / 186 kWh storage Solar Microgrid</a:t>
            </a:r>
          </a:p>
        </p:txBody>
      </p:sp>
      <p:pic>
        <p:nvPicPr>
          <p:cNvPr id="8" name="Picture 7">
            <a:extLst>
              <a:ext uri="{FF2B5EF4-FFF2-40B4-BE49-F238E27FC236}">
                <a16:creationId xmlns:a16="http://schemas.microsoft.com/office/drawing/2014/main" id="{543C75DA-20ED-D159-255D-89E20AD3D6C3}"/>
              </a:ext>
            </a:extLst>
          </p:cNvPr>
          <p:cNvPicPr>
            <a:picLocks noChangeAspect="1"/>
          </p:cNvPicPr>
          <p:nvPr/>
        </p:nvPicPr>
        <p:blipFill>
          <a:blip r:embed="rId2"/>
          <a:stretch>
            <a:fillRect/>
          </a:stretch>
        </p:blipFill>
        <p:spPr>
          <a:xfrm>
            <a:off x="886622" y="1045029"/>
            <a:ext cx="7370755" cy="5049783"/>
          </a:xfrm>
          <a:prstGeom prst="rect">
            <a:avLst/>
          </a:prstGeom>
        </p:spPr>
      </p:pic>
    </p:spTree>
    <p:extLst>
      <p:ext uri="{BB962C8B-B14F-4D97-AF65-F5344CB8AC3E}">
        <p14:creationId xmlns:p14="http://schemas.microsoft.com/office/powerpoint/2010/main" val="786218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3E05-AD44-386C-1AD5-797A1E517650}"/>
              </a:ext>
            </a:extLst>
          </p:cNvPr>
          <p:cNvSpPr>
            <a:spLocks noGrp="1"/>
          </p:cNvSpPr>
          <p:nvPr>
            <p:ph type="title"/>
          </p:nvPr>
        </p:nvSpPr>
        <p:spPr/>
        <p:txBody>
          <a:bodyPr>
            <a:normAutofit fontScale="90000"/>
          </a:bodyPr>
          <a:lstStyle/>
          <a:p>
            <a:r>
              <a:rPr lang="en-US" dirty="0"/>
              <a:t>Solar Microgrid 25-year cash purchase economics</a:t>
            </a:r>
          </a:p>
        </p:txBody>
      </p:sp>
      <p:pic>
        <p:nvPicPr>
          <p:cNvPr id="6" name="Picture 5">
            <a:extLst>
              <a:ext uri="{FF2B5EF4-FFF2-40B4-BE49-F238E27FC236}">
                <a16:creationId xmlns:a16="http://schemas.microsoft.com/office/drawing/2014/main" id="{97042F65-8E99-ECF9-5428-9CD6A56CB4D9}"/>
              </a:ext>
            </a:extLst>
          </p:cNvPr>
          <p:cNvPicPr>
            <a:picLocks noChangeAspect="1"/>
          </p:cNvPicPr>
          <p:nvPr/>
        </p:nvPicPr>
        <p:blipFill>
          <a:blip r:embed="rId2"/>
          <a:stretch>
            <a:fillRect/>
          </a:stretch>
        </p:blipFill>
        <p:spPr>
          <a:xfrm>
            <a:off x="374553" y="1140534"/>
            <a:ext cx="8438961" cy="5034709"/>
          </a:xfrm>
          <a:prstGeom prst="rect">
            <a:avLst/>
          </a:prstGeom>
        </p:spPr>
      </p:pic>
      <p:pic>
        <p:nvPicPr>
          <p:cNvPr id="7" name="Picture 6">
            <a:extLst>
              <a:ext uri="{FF2B5EF4-FFF2-40B4-BE49-F238E27FC236}">
                <a16:creationId xmlns:a16="http://schemas.microsoft.com/office/drawing/2014/main" id="{FFDBB47C-F732-5AFB-F87C-1D661D75FCD3}"/>
              </a:ext>
            </a:extLst>
          </p:cNvPr>
          <p:cNvPicPr>
            <a:picLocks noChangeAspect="1"/>
          </p:cNvPicPr>
          <p:nvPr/>
        </p:nvPicPr>
        <p:blipFill>
          <a:blip r:embed="rId3"/>
          <a:stretch>
            <a:fillRect/>
          </a:stretch>
        </p:blipFill>
        <p:spPr>
          <a:xfrm>
            <a:off x="6952456" y="4563498"/>
            <a:ext cx="725487" cy="713294"/>
          </a:xfrm>
          <a:prstGeom prst="rect">
            <a:avLst/>
          </a:prstGeom>
        </p:spPr>
      </p:pic>
      <p:sp>
        <p:nvSpPr>
          <p:cNvPr id="8" name="TextBox 7">
            <a:extLst>
              <a:ext uri="{FF2B5EF4-FFF2-40B4-BE49-F238E27FC236}">
                <a16:creationId xmlns:a16="http://schemas.microsoft.com/office/drawing/2014/main" id="{3DBC6D7B-75C8-303D-5589-81CD6A3CC88B}"/>
              </a:ext>
            </a:extLst>
          </p:cNvPr>
          <p:cNvSpPr txBox="1"/>
          <p:nvPr/>
        </p:nvSpPr>
        <p:spPr>
          <a:xfrm>
            <a:off x="1134733" y="1244906"/>
            <a:ext cx="2225406" cy="400110"/>
          </a:xfrm>
          <a:prstGeom prst="rect">
            <a:avLst/>
          </a:prstGeom>
          <a:solidFill>
            <a:schemeClr val="bg1"/>
          </a:solidFill>
        </p:spPr>
        <p:txBody>
          <a:bodyPr wrap="square" rtlCol="0">
            <a:spAutoFit/>
          </a:bodyPr>
          <a:lstStyle/>
          <a:p>
            <a:pPr algn="r"/>
            <a:r>
              <a:rPr lang="en-US" sz="2000" b="1" dirty="0"/>
              <a:t>SoCal elementary</a:t>
            </a:r>
          </a:p>
        </p:txBody>
      </p:sp>
    </p:spTree>
    <p:extLst>
      <p:ext uri="{BB962C8B-B14F-4D97-AF65-F5344CB8AC3E}">
        <p14:creationId xmlns:p14="http://schemas.microsoft.com/office/powerpoint/2010/main" val="2007516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3E05-AD44-386C-1AD5-797A1E517650}"/>
              </a:ext>
            </a:extLst>
          </p:cNvPr>
          <p:cNvSpPr>
            <a:spLocks noGrp="1"/>
          </p:cNvSpPr>
          <p:nvPr>
            <p:ph type="title"/>
          </p:nvPr>
        </p:nvSpPr>
        <p:spPr/>
        <p:txBody>
          <a:bodyPr>
            <a:normAutofit/>
          </a:bodyPr>
          <a:lstStyle/>
          <a:p>
            <a:r>
              <a:rPr lang="en-US" dirty="0"/>
              <a:t>Solar Microgrid 25-year PPA economics</a:t>
            </a:r>
          </a:p>
        </p:txBody>
      </p:sp>
      <p:pic>
        <p:nvPicPr>
          <p:cNvPr id="5" name="Picture 4">
            <a:extLst>
              <a:ext uri="{FF2B5EF4-FFF2-40B4-BE49-F238E27FC236}">
                <a16:creationId xmlns:a16="http://schemas.microsoft.com/office/drawing/2014/main" id="{5252F24F-59F7-154C-D0C9-A39FC0D54C12}"/>
              </a:ext>
            </a:extLst>
          </p:cNvPr>
          <p:cNvPicPr>
            <a:picLocks noChangeAspect="1"/>
          </p:cNvPicPr>
          <p:nvPr/>
        </p:nvPicPr>
        <p:blipFill>
          <a:blip r:embed="rId2"/>
          <a:stretch>
            <a:fillRect/>
          </a:stretch>
        </p:blipFill>
        <p:spPr>
          <a:xfrm>
            <a:off x="361479" y="1068637"/>
            <a:ext cx="8421041" cy="5136745"/>
          </a:xfrm>
          <a:prstGeom prst="rect">
            <a:avLst/>
          </a:prstGeom>
        </p:spPr>
      </p:pic>
      <p:pic>
        <p:nvPicPr>
          <p:cNvPr id="7" name="Picture 6">
            <a:extLst>
              <a:ext uri="{FF2B5EF4-FFF2-40B4-BE49-F238E27FC236}">
                <a16:creationId xmlns:a16="http://schemas.microsoft.com/office/drawing/2014/main" id="{E499B817-B193-0B37-5B5D-0F335FD17E26}"/>
              </a:ext>
            </a:extLst>
          </p:cNvPr>
          <p:cNvPicPr>
            <a:picLocks noChangeAspect="1"/>
          </p:cNvPicPr>
          <p:nvPr/>
        </p:nvPicPr>
        <p:blipFill>
          <a:blip r:embed="rId3"/>
          <a:stretch>
            <a:fillRect/>
          </a:stretch>
        </p:blipFill>
        <p:spPr>
          <a:xfrm>
            <a:off x="6952456" y="4454501"/>
            <a:ext cx="725487" cy="713294"/>
          </a:xfrm>
          <a:prstGeom prst="rect">
            <a:avLst/>
          </a:prstGeom>
        </p:spPr>
      </p:pic>
      <p:sp>
        <p:nvSpPr>
          <p:cNvPr id="6" name="TextBox 5">
            <a:extLst>
              <a:ext uri="{FF2B5EF4-FFF2-40B4-BE49-F238E27FC236}">
                <a16:creationId xmlns:a16="http://schemas.microsoft.com/office/drawing/2014/main" id="{218D0FE5-EFDF-415A-D40D-263F4A59FBCE}"/>
              </a:ext>
            </a:extLst>
          </p:cNvPr>
          <p:cNvSpPr txBox="1"/>
          <p:nvPr/>
        </p:nvSpPr>
        <p:spPr>
          <a:xfrm>
            <a:off x="1134733" y="1167787"/>
            <a:ext cx="2225406" cy="400110"/>
          </a:xfrm>
          <a:prstGeom prst="rect">
            <a:avLst/>
          </a:prstGeom>
          <a:solidFill>
            <a:schemeClr val="bg1"/>
          </a:solidFill>
        </p:spPr>
        <p:txBody>
          <a:bodyPr wrap="square" rtlCol="0">
            <a:spAutoFit/>
          </a:bodyPr>
          <a:lstStyle/>
          <a:p>
            <a:pPr algn="r"/>
            <a:r>
              <a:rPr lang="en-US" sz="2000" b="1" dirty="0"/>
              <a:t>SoCal elementary</a:t>
            </a:r>
          </a:p>
        </p:txBody>
      </p:sp>
    </p:spTree>
    <p:extLst>
      <p:ext uri="{BB962C8B-B14F-4D97-AF65-F5344CB8AC3E}">
        <p14:creationId xmlns:p14="http://schemas.microsoft.com/office/powerpoint/2010/main" val="1729982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88BB-D5D9-8A90-07A4-1705A01BADDB}"/>
              </a:ext>
            </a:extLst>
          </p:cNvPr>
          <p:cNvSpPr>
            <a:spLocks noGrp="1"/>
          </p:cNvSpPr>
          <p:nvPr>
            <p:ph type="title"/>
          </p:nvPr>
        </p:nvSpPr>
        <p:spPr>
          <a:xfrm>
            <a:off x="0" y="0"/>
            <a:ext cx="7837714" cy="762000"/>
          </a:xfrm>
        </p:spPr>
        <p:txBody>
          <a:bodyPr>
            <a:normAutofit/>
          </a:bodyPr>
          <a:lstStyle/>
          <a:p>
            <a:r>
              <a:rPr lang="en-US" dirty="0"/>
              <a:t>Solar Microgrids for off-grid facilities</a:t>
            </a:r>
          </a:p>
        </p:txBody>
      </p:sp>
      <p:sp>
        <p:nvSpPr>
          <p:cNvPr id="7" name="Content Placeholder 2">
            <a:extLst>
              <a:ext uri="{FF2B5EF4-FFF2-40B4-BE49-F238E27FC236}">
                <a16:creationId xmlns:a16="http://schemas.microsoft.com/office/drawing/2014/main" id="{C5D79174-1D60-AEC0-830D-3F14F06EAA57}"/>
              </a:ext>
            </a:extLst>
          </p:cNvPr>
          <p:cNvSpPr>
            <a:spLocks noGrp="1"/>
          </p:cNvSpPr>
          <p:nvPr>
            <p:ph idx="1"/>
          </p:nvPr>
        </p:nvSpPr>
        <p:spPr>
          <a:xfrm>
            <a:off x="457200" y="1295400"/>
            <a:ext cx="8229600" cy="4525963"/>
          </a:xfrm>
        </p:spPr>
        <p:txBody>
          <a:bodyPr anchor="ctr"/>
          <a:lstStyle/>
          <a:p>
            <a:pPr marL="0" indent="0" algn="ctr">
              <a:buNone/>
            </a:pPr>
            <a:r>
              <a:rPr lang="en-US" dirty="0">
                <a:solidFill>
                  <a:schemeClr val="tx1"/>
                </a:solidFill>
              </a:rPr>
              <a:t>Solar Microgrids for off-grid facilities</a:t>
            </a:r>
          </a:p>
        </p:txBody>
      </p:sp>
    </p:spTree>
    <p:extLst>
      <p:ext uri="{BB962C8B-B14F-4D97-AF65-F5344CB8AC3E}">
        <p14:creationId xmlns:p14="http://schemas.microsoft.com/office/powerpoint/2010/main" val="1354973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a:xfrm>
            <a:off x="-1" y="0"/>
            <a:ext cx="7900415" cy="762000"/>
          </a:xfrm>
        </p:spPr>
        <p:txBody>
          <a:bodyPr>
            <a:noAutofit/>
          </a:bodyPr>
          <a:lstStyle/>
          <a:p>
            <a:r>
              <a:rPr lang="en-US" sz="2800" dirty="0"/>
              <a:t>Renewables-driven Microgrids deliver a </a:t>
            </a:r>
            <a:br>
              <a:rPr lang="en-US" sz="2800" dirty="0"/>
            </a:br>
            <a:r>
              <a:rPr lang="en-US" sz="2800" dirty="0"/>
              <a:t>trifecta of benefits</a:t>
            </a:r>
          </a:p>
        </p:txBody>
      </p:sp>
      <p:sp>
        <p:nvSpPr>
          <p:cNvPr id="6" name="Content Placeholder 5">
            <a:extLst>
              <a:ext uri="{FF2B5EF4-FFF2-40B4-BE49-F238E27FC236}">
                <a16:creationId xmlns:a16="http://schemas.microsoft.com/office/drawing/2014/main" id="{CFEF60A9-FE0B-3C40-A8CA-0F178BC786E2}"/>
              </a:ext>
            </a:extLst>
          </p:cNvPr>
          <p:cNvSpPr>
            <a:spLocks noGrp="1"/>
          </p:cNvSpPr>
          <p:nvPr>
            <p:ph idx="1"/>
          </p:nvPr>
        </p:nvSpPr>
        <p:spPr>
          <a:xfrm>
            <a:off x="969832" y="1382481"/>
            <a:ext cx="7508124" cy="4848577"/>
          </a:xfrm>
        </p:spPr>
        <p:txBody>
          <a:bodyPr/>
          <a:lstStyle/>
          <a:p>
            <a:pPr marL="457200" indent="-457200">
              <a:buFont typeface="+mj-lt"/>
              <a:buAutoNum type="arabicPeriod"/>
            </a:pPr>
            <a:r>
              <a:rPr lang="en-US" sz="4000" dirty="0">
                <a:solidFill>
                  <a:schemeClr val="tx1"/>
                </a:solidFill>
              </a:rPr>
              <a:t>Economic </a:t>
            </a:r>
          </a:p>
          <a:p>
            <a:pPr marL="400050" lvl="1" indent="0">
              <a:buNone/>
            </a:pPr>
            <a:r>
              <a:rPr lang="en-US" sz="3600" b="1" dirty="0">
                <a:solidFill>
                  <a:schemeClr val="tx1"/>
                </a:solidFill>
              </a:rPr>
              <a:t>Savings </a:t>
            </a:r>
            <a:r>
              <a:rPr lang="en-US" sz="3200" dirty="0">
                <a:solidFill>
                  <a:schemeClr val="tx1"/>
                </a:solidFill>
              </a:rPr>
              <a:t>via grid efficiency and lower bills </a:t>
            </a:r>
            <a:endParaRPr lang="en-US" sz="3600" dirty="0">
              <a:solidFill>
                <a:schemeClr val="tx1"/>
              </a:solidFill>
            </a:endParaRPr>
          </a:p>
          <a:p>
            <a:pPr marL="457200" indent="-457200">
              <a:buFont typeface="+mj-lt"/>
              <a:buAutoNum type="arabicPeriod"/>
            </a:pPr>
            <a:r>
              <a:rPr lang="en-US" sz="4000" dirty="0">
                <a:solidFill>
                  <a:schemeClr val="tx1"/>
                </a:solidFill>
              </a:rPr>
              <a:t>Environmental </a:t>
            </a:r>
          </a:p>
          <a:p>
            <a:pPr marL="400050" lvl="1" indent="0">
              <a:buNone/>
            </a:pPr>
            <a:r>
              <a:rPr lang="en-US" sz="3600" b="1" dirty="0">
                <a:solidFill>
                  <a:schemeClr val="tx1"/>
                </a:solidFill>
              </a:rPr>
              <a:t>Sustainability </a:t>
            </a:r>
            <a:r>
              <a:rPr lang="en-US" sz="3200" dirty="0">
                <a:solidFill>
                  <a:schemeClr val="tx1"/>
                </a:solidFill>
              </a:rPr>
              <a:t>via renewable energy</a:t>
            </a:r>
            <a:endParaRPr lang="en-US" sz="3600" b="1" dirty="0">
              <a:solidFill>
                <a:schemeClr val="tx1"/>
              </a:solidFill>
            </a:endParaRPr>
          </a:p>
          <a:p>
            <a:pPr marL="457200" indent="-457200">
              <a:buFont typeface="+mj-lt"/>
              <a:buAutoNum type="arabicPeriod"/>
            </a:pPr>
            <a:r>
              <a:rPr lang="en-US" sz="4000" dirty="0">
                <a:solidFill>
                  <a:schemeClr val="tx1"/>
                </a:solidFill>
              </a:rPr>
              <a:t>Resilience </a:t>
            </a:r>
          </a:p>
          <a:p>
            <a:pPr marL="400050" lvl="1" indent="0">
              <a:buNone/>
            </a:pPr>
            <a:r>
              <a:rPr lang="en-US" sz="3600" b="1" dirty="0">
                <a:solidFill>
                  <a:schemeClr val="tx1"/>
                </a:solidFill>
              </a:rPr>
              <a:t>Safety </a:t>
            </a:r>
            <a:r>
              <a:rPr lang="en-US" sz="3600" dirty="0">
                <a:solidFill>
                  <a:schemeClr val="tx1"/>
                </a:solidFill>
              </a:rPr>
              <a:t>via energy availability</a:t>
            </a:r>
            <a:endParaRPr lang="en-US" sz="3600" b="1" dirty="0">
              <a:solidFill>
                <a:schemeClr val="tx1"/>
              </a:solidFill>
            </a:endParaRPr>
          </a:p>
        </p:txBody>
      </p:sp>
    </p:spTree>
    <p:extLst>
      <p:ext uri="{BB962C8B-B14F-4D97-AF65-F5344CB8AC3E}">
        <p14:creationId xmlns:p14="http://schemas.microsoft.com/office/powerpoint/2010/main" val="2230623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dirty="0"/>
              <a:t>Bull Ridge horizon profile</a:t>
            </a:r>
            <a:endParaRPr dirty="0"/>
          </a:p>
        </p:txBody>
      </p:sp>
      <p:pic>
        <p:nvPicPr>
          <p:cNvPr id="7" name="Picture 6">
            <a:extLst>
              <a:ext uri="{FF2B5EF4-FFF2-40B4-BE49-F238E27FC236}">
                <a16:creationId xmlns:a16="http://schemas.microsoft.com/office/drawing/2014/main" id="{9FB6E7BC-E1FE-FA4A-89F1-8CC17B284A8F}"/>
              </a:ext>
            </a:extLst>
          </p:cNvPr>
          <p:cNvPicPr>
            <a:picLocks noChangeAspect="1"/>
          </p:cNvPicPr>
          <p:nvPr/>
        </p:nvPicPr>
        <p:blipFill rotWithShape="1">
          <a:blip r:embed="rId3"/>
          <a:srcRect t="2247" b="7054"/>
          <a:stretch/>
        </p:blipFill>
        <p:spPr>
          <a:xfrm>
            <a:off x="1809345" y="797665"/>
            <a:ext cx="5387545" cy="3900791"/>
          </a:xfrm>
          <a:prstGeom prst="rect">
            <a:avLst/>
          </a:prstGeom>
        </p:spPr>
      </p:pic>
      <p:sp>
        <p:nvSpPr>
          <p:cNvPr id="12" name="Google Shape;447;p22">
            <a:extLst>
              <a:ext uri="{FF2B5EF4-FFF2-40B4-BE49-F238E27FC236}">
                <a16:creationId xmlns:a16="http://schemas.microsoft.com/office/drawing/2014/main" id="{10733334-F81C-044D-BC77-904E740A5D58}"/>
              </a:ext>
            </a:extLst>
          </p:cNvPr>
          <p:cNvSpPr txBox="1"/>
          <p:nvPr/>
        </p:nvSpPr>
        <p:spPr>
          <a:xfrm>
            <a:off x="457200" y="5541769"/>
            <a:ext cx="8229600" cy="92328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The image above depicts the terrain at </a:t>
            </a:r>
            <a:r>
              <a:rPr lang="en-US" sz="1800" dirty="0">
                <a:solidFill>
                  <a:schemeClr val="dk1"/>
                </a:solidFill>
                <a:latin typeface="Calibri"/>
                <a:ea typeface="Calibri"/>
                <a:cs typeface="Calibri"/>
                <a:sym typeface="Calibri"/>
              </a:rPr>
              <a:t>Bull Ridge</a:t>
            </a:r>
            <a:r>
              <a:rPr lang="en-US" sz="1800" b="0" i="0" u="none" strike="noStrike" cap="none" dirty="0">
                <a:solidFill>
                  <a:schemeClr val="dk1"/>
                </a:solidFill>
                <a:latin typeface="Calibri"/>
                <a:ea typeface="Calibri"/>
                <a:cs typeface="Calibri"/>
                <a:sym typeface="Calibri"/>
              </a:rPr>
              <a:t> Ranch and its impact on the active annual solar area available for solar </a:t>
            </a:r>
            <a:r>
              <a:rPr lang="en-US" sz="1800" b="0" i="0" u="none" strike="noStrike" cap="none" dirty="0" err="1">
                <a:solidFill>
                  <a:schemeClr val="dk1"/>
                </a:solidFill>
                <a:latin typeface="Calibri"/>
                <a:ea typeface="Calibri"/>
                <a:cs typeface="Calibri"/>
                <a:sym typeface="Calibri"/>
              </a:rPr>
              <a:t>pv</a:t>
            </a:r>
            <a:r>
              <a:rPr lang="en-US" sz="1800" b="0" i="0" u="none" strike="noStrike" cap="none" dirty="0">
                <a:solidFill>
                  <a:schemeClr val="dk1"/>
                </a:solidFill>
                <a:latin typeface="Calibri"/>
                <a:ea typeface="Calibri"/>
                <a:cs typeface="Calibri"/>
                <a:sym typeface="Calibri"/>
              </a:rPr>
              <a:t> production. The total loss of solar energy production due to surrounding terrain is estimated to be 0.5%</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178F96B8-E058-DC48-961B-4B1260413149}"/>
              </a:ext>
            </a:extLst>
          </p:cNvPr>
          <p:cNvPicPr>
            <a:picLocks noChangeAspect="1"/>
          </p:cNvPicPr>
          <p:nvPr/>
        </p:nvPicPr>
        <p:blipFill>
          <a:blip r:embed="rId4"/>
          <a:stretch>
            <a:fillRect/>
          </a:stretch>
        </p:blipFill>
        <p:spPr>
          <a:xfrm>
            <a:off x="1809345" y="4688729"/>
            <a:ext cx="5387545" cy="834970"/>
          </a:xfrm>
          <a:prstGeom prst="rect">
            <a:avLst/>
          </a:prstGeom>
        </p:spPr>
      </p:pic>
    </p:spTree>
    <p:extLst>
      <p:ext uri="{BB962C8B-B14F-4D97-AF65-F5344CB8AC3E}">
        <p14:creationId xmlns:p14="http://schemas.microsoft.com/office/powerpoint/2010/main" val="3106296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6" name="Picture 5">
            <a:extLst>
              <a:ext uri="{FF2B5EF4-FFF2-40B4-BE49-F238E27FC236}">
                <a16:creationId xmlns:a16="http://schemas.microsoft.com/office/drawing/2014/main" id="{C9322EB0-E765-2141-9CEE-584D22E91959}"/>
              </a:ext>
            </a:extLst>
          </p:cNvPr>
          <p:cNvPicPr>
            <a:picLocks noChangeAspect="1"/>
          </p:cNvPicPr>
          <p:nvPr/>
        </p:nvPicPr>
        <p:blipFill rotWithShape="1">
          <a:blip r:embed="rId3"/>
          <a:srcRect t="12004" b="12624"/>
          <a:stretch/>
        </p:blipFill>
        <p:spPr>
          <a:xfrm>
            <a:off x="0" y="875318"/>
            <a:ext cx="9131864" cy="5162145"/>
          </a:xfrm>
          <a:prstGeom prst="rect">
            <a:avLst/>
          </a:prstGeom>
        </p:spPr>
      </p:pic>
      <p:sp>
        <p:nvSpPr>
          <p:cNvPr id="382" name="Google Shape;382;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dirty="0"/>
              <a:t>Bull Ridge solar layout– 38.4 kW</a:t>
            </a:r>
            <a:endParaRPr dirty="0"/>
          </a:p>
        </p:txBody>
      </p:sp>
      <p:sp>
        <p:nvSpPr>
          <p:cNvPr id="8" name="Google Shape;174;p72">
            <a:extLst>
              <a:ext uri="{FF2B5EF4-FFF2-40B4-BE49-F238E27FC236}">
                <a16:creationId xmlns:a16="http://schemas.microsoft.com/office/drawing/2014/main" id="{0E59B11A-4DE7-7A4B-BB48-3B91E61CF83F}"/>
              </a:ext>
            </a:extLst>
          </p:cNvPr>
          <p:cNvSpPr txBox="1"/>
          <p:nvPr/>
        </p:nvSpPr>
        <p:spPr>
          <a:xfrm>
            <a:off x="6553201" y="875318"/>
            <a:ext cx="2525094" cy="2292895"/>
          </a:xfrm>
          <a:prstGeom prst="rect">
            <a:avLst/>
          </a:prstGeom>
          <a:solidFill>
            <a:srgbClr val="F2F2F2">
              <a:alpha val="89411"/>
            </a:srgbClr>
          </a:solidFill>
          <a:ln w="9525" cap="flat" cmpd="sng">
            <a:solidFill>
              <a:srgbClr val="0C0C0C"/>
            </a:solidFill>
            <a:prstDash val="solid"/>
            <a:round/>
            <a:headEnd type="none" w="sm" len="sm"/>
            <a:tailEnd type="none" w="sm" len="sm"/>
          </a:ln>
        </p:spPr>
        <p:txBody>
          <a:bodyPr spcFirstLastPara="1" wrap="square" lIns="91425" tIns="45700" rIns="91425" bIns="45700" anchor="t" anchorCtr="0">
            <a:spAutoFit/>
          </a:bodyPr>
          <a:lstStyle/>
          <a:p>
            <a:pPr lvl="0">
              <a:buSzPts val="1200"/>
            </a:pPr>
            <a:r>
              <a:rPr lang="en-US" sz="1100" b="1" dirty="0">
                <a:latin typeface="+mn-lt"/>
              </a:rPr>
              <a:t>Bull Ridge Solar Microgrid</a:t>
            </a:r>
          </a:p>
          <a:p>
            <a:pPr marL="171450" lvl="0" indent="-171450">
              <a:buSzPts val="1000"/>
              <a:buFont typeface="Arial" panose="020B0604020202090204" pitchFamily="34" charset="0"/>
              <a:buChar char="•"/>
            </a:pPr>
            <a:r>
              <a:rPr lang="en-US" sz="1000" dirty="0">
                <a:latin typeface="+mn-lt"/>
              </a:rPr>
              <a:t>Address: 100 Salisbury Canyon Road</a:t>
            </a:r>
          </a:p>
          <a:p>
            <a:pPr marL="171450" lvl="0" indent="-171450">
              <a:buSzPts val="1000"/>
              <a:buFont typeface="Arial" panose="020B0604020202090204" pitchFamily="34" charset="0"/>
              <a:buChar char="•"/>
            </a:pPr>
            <a:r>
              <a:rPr lang="en-US" sz="1000" dirty="0">
                <a:latin typeface="+mn-lt"/>
              </a:rPr>
              <a:t>Off-grid</a:t>
            </a:r>
          </a:p>
          <a:p>
            <a:pPr lvl="0">
              <a:buSzPts val="1000"/>
            </a:pPr>
            <a:endParaRPr lang="en-US" sz="300" dirty="0">
              <a:latin typeface="+mn-lt"/>
            </a:endParaRPr>
          </a:p>
          <a:p>
            <a:pPr lvl="0">
              <a:buSzPts val="1200"/>
            </a:pPr>
            <a:r>
              <a:rPr lang="en-US" sz="1100" b="1" dirty="0">
                <a:latin typeface="+mn-lt"/>
              </a:rPr>
              <a:t>Total </a:t>
            </a:r>
            <a:r>
              <a:rPr lang="en-US" sz="1100" b="1" dirty="0">
                <a:solidFill>
                  <a:srgbClr val="000000"/>
                </a:solidFill>
                <a:latin typeface="+mn-lt"/>
                <a:ea typeface="Arial"/>
                <a:cs typeface="Arial"/>
                <a:sym typeface="Arial"/>
              </a:rPr>
              <a:t>annual load and peak demand:</a:t>
            </a:r>
          </a:p>
          <a:p>
            <a:pPr marL="171450" lvl="0" indent="-171450">
              <a:spcBef>
                <a:spcPts val="0"/>
              </a:spcBef>
              <a:spcAft>
                <a:spcPts val="0"/>
              </a:spcAft>
              <a:buClr>
                <a:srgbClr val="000000"/>
              </a:buClr>
              <a:buSzPts val="1000"/>
              <a:buFont typeface="Arial" panose="020B0604020202090204" pitchFamily="34" charset="0"/>
              <a:buChar char="•"/>
            </a:pPr>
            <a:r>
              <a:rPr lang="en-US" sz="1000" dirty="0">
                <a:latin typeface="+mn-lt"/>
              </a:rPr>
              <a:t>Baseline</a:t>
            </a:r>
            <a:r>
              <a:rPr lang="en-US" sz="1000" dirty="0">
                <a:solidFill>
                  <a:srgbClr val="000000"/>
                </a:solidFill>
                <a:latin typeface="+mn-lt"/>
                <a:ea typeface="Arial"/>
                <a:cs typeface="Arial"/>
                <a:sym typeface="Arial"/>
              </a:rPr>
              <a:t> load:</a:t>
            </a:r>
            <a:r>
              <a:rPr lang="en-US" sz="1000" b="1" dirty="0">
                <a:solidFill>
                  <a:srgbClr val="000000"/>
                </a:solidFill>
                <a:latin typeface="+mn-lt"/>
                <a:ea typeface="Arial"/>
                <a:cs typeface="Arial"/>
                <a:sym typeface="Arial"/>
              </a:rPr>
              <a:t> </a:t>
            </a:r>
            <a:r>
              <a:rPr lang="en-US" sz="1000" dirty="0">
                <a:solidFill>
                  <a:srgbClr val="000000"/>
                </a:solidFill>
                <a:latin typeface="+mn-lt"/>
                <a:ea typeface="Arial"/>
                <a:cs typeface="Arial"/>
                <a:sym typeface="Arial"/>
              </a:rPr>
              <a:t>8,532</a:t>
            </a:r>
            <a:r>
              <a:rPr lang="en-US" sz="1000" dirty="0">
                <a:latin typeface="+mn-lt"/>
              </a:rPr>
              <a:t> kWh</a:t>
            </a:r>
          </a:p>
          <a:p>
            <a:pPr marL="171450" indent="-171450">
              <a:buSzPts val="1000"/>
              <a:buFont typeface="Arial" panose="020B0604020202090204" pitchFamily="34" charset="0"/>
              <a:buChar char="•"/>
            </a:pPr>
            <a:r>
              <a:rPr lang="en-US" sz="1000" dirty="0">
                <a:latin typeface="+mn-lt"/>
              </a:rPr>
              <a:t>Average daily energy use: 23.38 kWh</a:t>
            </a:r>
            <a:endParaRPr lang="en-US" sz="1000" dirty="0">
              <a:solidFill>
                <a:srgbClr val="000000"/>
              </a:solidFill>
              <a:latin typeface="+mn-lt"/>
              <a:ea typeface="Arial"/>
              <a:cs typeface="Arial"/>
              <a:sym typeface="Arial"/>
            </a:endParaRPr>
          </a:p>
          <a:p>
            <a:pPr marL="171450" lvl="0" indent="-171450">
              <a:spcBef>
                <a:spcPts val="0"/>
              </a:spcBef>
              <a:spcAft>
                <a:spcPts val="0"/>
              </a:spcAft>
              <a:buClr>
                <a:srgbClr val="000000"/>
              </a:buClr>
              <a:buSzPts val="1000"/>
              <a:buFont typeface="Arial" panose="020B0604020202090204" pitchFamily="34" charset="0"/>
              <a:buChar char="•"/>
            </a:pPr>
            <a:r>
              <a:rPr lang="en-US" sz="1000" dirty="0">
                <a:latin typeface="+mn-lt"/>
              </a:rPr>
              <a:t>Baseline load </a:t>
            </a:r>
            <a:r>
              <a:rPr lang="en-US" sz="1000" dirty="0">
                <a:solidFill>
                  <a:srgbClr val="000000"/>
                </a:solidFill>
                <a:latin typeface="+mn-lt"/>
                <a:ea typeface="Arial"/>
                <a:cs typeface="Arial"/>
                <a:sym typeface="Arial"/>
              </a:rPr>
              <a:t>peak demand: 5.67</a:t>
            </a:r>
            <a:r>
              <a:rPr lang="en-US" sz="1000" dirty="0">
                <a:latin typeface="+mn-lt"/>
              </a:rPr>
              <a:t> </a:t>
            </a:r>
            <a:r>
              <a:rPr lang="en-US" sz="1000" dirty="0">
                <a:solidFill>
                  <a:srgbClr val="000000"/>
                </a:solidFill>
                <a:latin typeface="+mn-lt"/>
                <a:ea typeface="Arial"/>
                <a:cs typeface="Arial"/>
                <a:sym typeface="Arial"/>
              </a:rPr>
              <a:t>kW</a:t>
            </a:r>
          </a:p>
          <a:p>
            <a:pPr marL="171450" indent="-171450">
              <a:buSzPts val="1000"/>
              <a:buFont typeface="Arial" panose="020B0604020202090204" pitchFamily="34" charset="0"/>
              <a:buChar char="•"/>
            </a:pPr>
            <a:r>
              <a:rPr lang="en-US" sz="1000" dirty="0">
                <a:latin typeface="+mn-lt"/>
              </a:rPr>
              <a:t>Average  load: 0.97 kW</a:t>
            </a:r>
            <a:endParaRPr lang="en-US" sz="1000" dirty="0">
              <a:solidFill>
                <a:srgbClr val="000000"/>
              </a:solidFill>
              <a:latin typeface="+mn-lt"/>
              <a:ea typeface="Arial"/>
              <a:cs typeface="Arial"/>
              <a:sym typeface="Arial"/>
            </a:endParaRPr>
          </a:p>
          <a:p>
            <a:pPr lvl="0">
              <a:spcBef>
                <a:spcPts val="0"/>
              </a:spcBef>
              <a:spcAft>
                <a:spcPts val="0"/>
              </a:spcAft>
              <a:buClr>
                <a:srgbClr val="000000"/>
              </a:buClr>
              <a:buSzPts val="1000"/>
            </a:pPr>
            <a:endParaRPr lang="en-US" sz="300" dirty="0">
              <a:solidFill>
                <a:srgbClr val="000000"/>
              </a:solidFill>
              <a:latin typeface="+mn-lt"/>
              <a:ea typeface="Arial"/>
              <a:cs typeface="Arial"/>
              <a:sym typeface="Arial"/>
            </a:endParaRPr>
          </a:p>
          <a:p>
            <a:pPr lvl="0">
              <a:spcBef>
                <a:spcPts val="0"/>
              </a:spcBef>
              <a:spcAft>
                <a:spcPts val="0"/>
              </a:spcAft>
              <a:buClr>
                <a:srgbClr val="000000"/>
              </a:buClr>
              <a:buSzPts val="1000"/>
            </a:pPr>
            <a:r>
              <a:rPr lang="en-US" sz="1100" b="1" dirty="0">
                <a:solidFill>
                  <a:srgbClr val="000000"/>
                </a:solidFill>
                <a:latin typeface="+mn-lt"/>
                <a:ea typeface="Arial"/>
                <a:cs typeface="Arial"/>
                <a:sym typeface="Arial"/>
              </a:rPr>
              <a:t>Total solar recommended</a:t>
            </a:r>
          </a:p>
          <a:p>
            <a:pPr marL="171450" lvl="0" indent="-171450">
              <a:spcBef>
                <a:spcPts val="0"/>
              </a:spcBef>
              <a:spcAft>
                <a:spcPts val="0"/>
              </a:spcAft>
              <a:buClr>
                <a:srgbClr val="000000"/>
              </a:buClr>
              <a:buSzPts val="1000"/>
              <a:buFont typeface="Arial" panose="020B0604020202020204" pitchFamily="34" charset="0"/>
              <a:buChar char="•"/>
            </a:pPr>
            <a:r>
              <a:rPr lang="en-US" sz="1000" dirty="0">
                <a:latin typeface="+mn-lt"/>
                <a:cs typeface="Calibri" panose="020F0502020204030204" pitchFamily="34" charset="0"/>
              </a:rPr>
              <a:t>38.4</a:t>
            </a:r>
            <a:r>
              <a:rPr lang="en-US" sz="1000" dirty="0">
                <a:solidFill>
                  <a:srgbClr val="000000"/>
                </a:solidFill>
                <a:latin typeface="+mn-lt"/>
                <a:ea typeface="Arial"/>
                <a:cs typeface="Calibri" panose="020F0502020204030204" pitchFamily="34" charset="0"/>
                <a:sym typeface="Arial"/>
              </a:rPr>
              <a:t> kWdc</a:t>
            </a:r>
          </a:p>
          <a:p>
            <a:pPr marL="171450" lvl="0" indent="-171450">
              <a:spcBef>
                <a:spcPts val="0"/>
              </a:spcBef>
              <a:spcAft>
                <a:spcPts val="0"/>
              </a:spcAft>
              <a:buClr>
                <a:srgbClr val="000000"/>
              </a:buClr>
              <a:buSzPts val="1000"/>
              <a:buFont typeface="Arial" panose="020B0604020202020204" pitchFamily="34" charset="0"/>
              <a:buChar char="•"/>
            </a:pPr>
            <a:r>
              <a:rPr lang="en-US" sz="1000" dirty="0">
                <a:latin typeface="+mn-lt"/>
                <a:cs typeface="Calibri" panose="020F0502020204030204" pitchFamily="34" charset="0"/>
              </a:rPr>
              <a:t>67,901 kWh</a:t>
            </a:r>
            <a:endParaRPr lang="en-US" sz="1000" dirty="0">
              <a:solidFill>
                <a:srgbClr val="000000"/>
              </a:solidFill>
              <a:latin typeface="+mn-lt"/>
              <a:ea typeface="Arial"/>
              <a:cs typeface="Calibri" panose="020F0502020204030204" pitchFamily="34" charset="0"/>
              <a:sym typeface="Arial"/>
            </a:endParaRPr>
          </a:p>
          <a:p>
            <a:pPr lvl="0">
              <a:spcBef>
                <a:spcPts val="0"/>
              </a:spcBef>
              <a:spcAft>
                <a:spcPts val="0"/>
              </a:spcAft>
              <a:buClr>
                <a:srgbClr val="000000"/>
              </a:buClr>
              <a:buSzPts val="1000"/>
            </a:pPr>
            <a:endParaRPr lang="en-US" sz="300" b="1" dirty="0">
              <a:solidFill>
                <a:srgbClr val="000000"/>
              </a:solidFill>
              <a:latin typeface="+mn-lt"/>
              <a:ea typeface="Arial"/>
              <a:cs typeface="Arial"/>
              <a:sym typeface="Arial"/>
            </a:endParaRPr>
          </a:p>
          <a:p>
            <a:pPr lvl="0">
              <a:spcBef>
                <a:spcPts val="0"/>
              </a:spcBef>
              <a:spcAft>
                <a:spcPts val="0"/>
              </a:spcAft>
              <a:buClr>
                <a:srgbClr val="000000"/>
              </a:buClr>
              <a:buSzPts val="1000"/>
            </a:pPr>
            <a:r>
              <a:rPr lang="en-US" sz="1100" b="1" dirty="0">
                <a:solidFill>
                  <a:srgbClr val="000000"/>
                </a:solidFill>
                <a:latin typeface="+mn-lt"/>
                <a:ea typeface="Arial"/>
                <a:cs typeface="Arial"/>
                <a:sym typeface="Arial"/>
              </a:rPr>
              <a:t>Battery energy storage options:</a:t>
            </a:r>
          </a:p>
          <a:p>
            <a:pPr marL="171450" lvl="0" indent="-171450">
              <a:spcBef>
                <a:spcPts val="0"/>
              </a:spcBef>
              <a:spcAft>
                <a:spcPts val="0"/>
              </a:spcAft>
              <a:buClr>
                <a:srgbClr val="000000"/>
              </a:buClr>
              <a:buSzPts val="1000"/>
              <a:buFont typeface="Arial" panose="020B0604020202020204" pitchFamily="34" charset="0"/>
              <a:buChar char="•"/>
            </a:pPr>
            <a:r>
              <a:rPr lang="en-US" sz="1000" dirty="0">
                <a:solidFill>
                  <a:srgbClr val="000000"/>
                </a:solidFill>
                <a:latin typeface="+mn-lt"/>
                <a:ea typeface="Arial"/>
                <a:cs typeface="Calibri" panose="020F0502020204030204" pitchFamily="34" charset="0"/>
                <a:sym typeface="Arial"/>
              </a:rPr>
              <a:t>20 kW/ 52 kWh</a:t>
            </a:r>
          </a:p>
        </p:txBody>
      </p:sp>
    </p:spTree>
    <p:extLst>
      <p:ext uri="{BB962C8B-B14F-4D97-AF65-F5344CB8AC3E}">
        <p14:creationId xmlns:p14="http://schemas.microsoft.com/office/powerpoint/2010/main" val="2651479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dirty="0"/>
              <a:t>Bull Ridge Solar Microgrid – resilience matrix</a:t>
            </a:r>
            <a:endParaRPr dirty="0"/>
          </a:p>
        </p:txBody>
      </p:sp>
      <p:pic>
        <p:nvPicPr>
          <p:cNvPr id="3" name="Picture 2">
            <a:extLst>
              <a:ext uri="{FF2B5EF4-FFF2-40B4-BE49-F238E27FC236}">
                <a16:creationId xmlns:a16="http://schemas.microsoft.com/office/drawing/2014/main" id="{41BF8883-88A3-7D48-90FA-D71B0F7D9819}"/>
              </a:ext>
            </a:extLst>
          </p:cNvPr>
          <p:cNvPicPr>
            <a:picLocks noChangeAspect="1"/>
          </p:cNvPicPr>
          <p:nvPr/>
        </p:nvPicPr>
        <p:blipFill>
          <a:blip r:embed="rId3"/>
          <a:stretch>
            <a:fillRect/>
          </a:stretch>
        </p:blipFill>
        <p:spPr>
          <a:xfrm>
            <a:off x="56402" y="2044431"/>
            <a:ext cx="9031196" cy="2846962"/>
          </a:xfrm>
          <a:prstGeom prst="rect">
            <a:avLst/>
          </a:prstGeom>
        </p:spPr>
      </p:pic>
    </p:spTree>
    <p:extLst>
      <p:ext uri="{BB962C8B-B14F-4D97-AF65-F5344CB8AC3E}">
        <p14:creationId xmlns:p14="http://schemas.microsoft.com/office/powerpoint/2010/main" val="3505792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88BB-D5D9-8A90-07A4-1705A01BADDB}"/>
              </a:ext>
            </a:extLst>
          </p:cNvPr>
          <p:cNvSpPr>
            <a:spLocks noGrp="1"/>
          </p:cNvSpPr>
          <p:nvPr>
            <p:ph type="title"/>
          </p:nvPr>
        </p:nvSpPr>
        <p:spPr>
          <a:xfrm>
            <a:off x="0" y="0"/>
            <a:ext cx="7837714" cy="762000"/>
          </a:xfrm>
        </p:spPr>
        <p:txBody>
          <a:bodyPr>
            <a:normAutofit/>
          </a:bodyPr>
          <a:lstStyle/>
          <a:p>
            <a:r>
              <a:rPr lang="en-US" dirty="0"/>
              <a:t>Solar Microgrids for grid-constrained load growth</a:t>
            </a:r>
          </a:p>
        </p:txBody>
      </p:sp>
      <p:sp>
        <p:nvSpPr>
          <p:cNvPr id="7" name="Content Placeholder 2">
            <a:extLst>
              <a:ext uri="{FF2B5EF4-FFF2-40B4-BE49-F238E27FC236}">
                <a16:creationId xmlns:a16="http://schemas.microsoft.com/office/drawing/2014/main" id="{C5D79174-1D60-AEC0-830D-3F14F06EAA57}"/>
              </a:ext>
            </a:extLst>
          </p:cNvPr>
          <p:cNvSpPr>
            <a:spLocks noGrp="1"/>
          </p:cNvSpPr>
          <p:nvPr>
            <p:ph idx="1"/>
          </p:nvPr>
        </p:nvSpPr>
        <p:spPr>
          <a:xfrm>
            <a:off x="457200" y="1295400"/>
            <a:ext cx="8229600" cy="4525963"/>
          </a:xfrm>
        </p:spPr>
        <p:txBody>
          <a:bodyPr anchor="ctr"/>
          <a:lstStyle/>
          <a:p>
            <a:pPr marL="0" indent="0" algn="ctr">
              <a:buNone/>
            </a:pPr>
            <a:r>
              <a:rPr lang="en-US" dirty="0">
                <a:solidFill>
                  <a:schemeClr val="tx1"/>
                </a:solidFill>
              </a:rPr>
              <a:t>Solar Microgrids for grid-constrained </a:t>
            </a:r>
          </a:p>
          <a:p>
            <a:pPr marL="0" indent="0" algn="ctr">
              <a:buNone/>
            </a:pPr>
            <a:r>
              <a:rPr lang="en-US" dirty="0">
                <a:solidFill>
                  <a:schemeClr val="tx1"/>
                </a:solidFill>
              </a:rPr>
              <a:t>load growth</a:t>
            </a:r>
          </a:p>
        </p:txBody>
      </p:sp>
    </p:spTree>
    <p:extLst>
      <p:ext uri="{BB962C8B-B14F-4D97-AF65-F5344CB8AC3E}">
        <p14:creationId xmlns:p14="http://schemas.microsoft.com/office/powerpoint/2010/main" val="298693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Connector: Elbow 51">
            <a:extLst>
              <a:ext uri="{FF2B5EF4-FFF2-40B4-BE49-F238E27FC236}">
                <a16:creationId xmlns:a16="http://schemas.microsoft.com/office/drawing/2014/main" id="{72867912-633E-2B2B-7E11-CC6E141939A2}"/>
              </a:ext>
            </a:extLst>
          </p:cNvPr>
          <p:cNvCxnSpPr>
            <a:cxnSpLocks/>
            <a:stCxn id="6" idx="2"/>
            <a:endCxn id="4" idx="1"/>
          </p:cNvCxnSpPr>
          <p:nvPr/>
        </p:nvCxnSpPr>
        <p:spPr>
          <a:xfrm rot="16200000" flipH="1">
            <a:off x="2661892" y="1257243"/>
            <a:ext cx="245263" cy="1818083"/>
          </a:xfrm>
          <a:prstGeom prst="bentConnector2">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84B1C7A5-E8F8-6AC1-A1C3-1678B60884F2}"/>
              </a:ext>
            </a:extLst>
          </p:cNvPr>
          <p:cNvCxnSpPr>
            <a:cxnSpLocks/>
            <a:endCxn id="24" idx="2"/>
          </p:cNvCxnSpPr>
          <p:nvPr/>
        </p:nvCxnSpPr>
        <p:spPr>
          <a:xfrm>
            <a:off x="3478705" y="2834158"/>
            <a:ext cx="2291786" cy="1543"/>
          </a:xfrm>
          <a:prstGeom prst="line">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sp>
        <p:nvSpPr>
          <p:cNvPr id="2" name="Title 1">
            <a:extLst>
              <a:ext uri="{FF2B5EF4-FFF2-40B4-BE49-F238E27FC236}">
                <a16:creationId xmlns:a16="http://schemas.microsoft.com/office/drawing/2014/main" id="{C7D88D98-FC8E-989C-3116-26538689FD78}"/>
              </a:ext>
            </a:extLst>
          </p:cNvPr>
          <p:cNvSpPr>
            <a:spLocks noGrp="1"/>
          </p:cNvSpPr>
          <p:nvPr>
            <p:ph type="title"/>
          </p:nvPr>
        </p:nvSpPr>
        <p:spPr>
          <a:xfrm>
            <a:off x="0" y="0"/>
            <a:ext cx="7354958" cy="762000"/>
          </a:xfrm>
        </p:spPr>
        <p:txBody>
          <a:bodyPr>
            <a:noAutofit/>
          </a:bodyPr>
          <a:lstStyle/>
          <a:p>
            <a:r>
              <a:rPr lang="en-US" sz="2200" dirty="0"/>
              <a:t>DC-coupled Solar Microgrid to serve 2.5 </a:t>
            </a:r>
            <a:r>
              <a:rPr lang="en-US" sz="2200" dirty="0" err="1"/>
              <a:t>MWdc</a:t>
            </a:r>
            <a:r>
              <a:rPr lang="en-US" sz="2200" dirty="0"/>
              <a:t> of added DC loads to GH2 meter</a:t>
            </a:r>
          </a:p>
        </p:txBody>
      </p:sp>
      <p:cxnSp>
        <p:nvCxnSpPr>
          <p:cNvPr id="5" name="Straight Connector 4">
            <a:extLst>
              <a:ext uri="{FF2B5EF4-FFF2-40B4-BE49-F238E27FC236}">
                <a16:creationId xmlns:a16="http://schemas.microsoft.com/office/drawing/2014/main" id="{D68AB855-DF63-B610-B934-F2E2B7DC2686}"/>
              </a:ext>
            </a:extLst>
          </p:cNvPr>
          <p:cNvCxnSpPr>
            <a:cxnSpLocks/>
            <a:endCxn id="12" idx="0"/>
          </p:cNvCxnSpPr>
          <p:nvPr/>
        </p:nvCxnSpPr>
        <p:spPr>
          <a:xfrm>
            <a:off x="3468869" y="2298423"/>
            <a:ext cx="12164" cy="985760"/>
          </a:xfrm>
          <a:prstGeom prst="line">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pic>
        <p:nvPicPr>
          <p:cNvPr id="6" name="Picture 5" descr="A picture containing building&#10;&#10;Description automatically generated">
            <a:extLst>
              <a:ext uri="{FF2B5EF4-FFF2-40B4-BE49-F238E27FC236}">
                <a16:creationId xmlns:a16="http://schemas.microsoft.com/office/drawing/2014/main" id="{A527FEA9-E125-95F5-B93E-818CAD5CF2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567"/>
          <a:stretch/>
        </p:blipFill>
        <p:spPr>
          <a:xfrm>
            <a:off x="1179073" y="1104260"/>
            <a:ext cx="1392818" cy="939394"/>
          </a:xfrm>
          <a:prstGeom prst="rect">
            <a:avLst/>
          </a:prstGeom>
        </p:spPr>
      </p:pic>
      <p:pic>
        <p:nvPicPr>
          <p:cNvPr id="7" name="Picture 6">
            <a:extLst>
              <a:ext uri="{FF2B5EF4-FFF2-40B4-BE49-F238E27FC236}">
                <a16:creationId xmlns:a16="http://schemas.microsoft.com/office/drawing/2014/main" id="{3E624934-CBFB-4A07-57A4-EB99DF12C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332" y="1091086"/>
            <a:ext cx="734805" cy="935785"/>
          </a:xfrm>
          <a:prstGeom prst="rect">
            <a:avLst/>
          </a:prstGeom>
        </p:spPr>
      </p:pic>
      <p:sp>
        <p:nvSpPr>
          <p:cNvPr id="11" name="Rectangle: Rounded Corners 10">
            <a:extLst>
              <a:ext uri="{FF2B5EF4-FFF2-40B4-BE49-F238E27FC236}">
                <a16:creationId xmlns:a16="http://schemas.microsoft.com/office/drawing/2014/main" id="{7319B7D6-6177-AA7A-16CA-FC129428BEAD}"/>
              </a:ext>
            </a:extLst>
          </p:cNvPr>
          <p:cNvSpPr/>
          <p:nvPr/>
        </p:nvSpPr>
        <p:spPr>
          <a:xfrm>
            <a:off x="2386760" y="2108692"/>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12" name="Rectangle: Rounded Corners 11">
            <a:extLst>
              <a:ext uri="{FF2B5EF4-FFF2-40B4-BE49-F238E27FC236}">
                <a16:creationId xmlns:a16="http://schemas.microsoft.com/office/drawing/2014/main" id="{DDEDE846-DB2F-A6D9-F8E6-BB92490FE0EA}"/>
              </a:ext>
            </a:extLst>
          </p:cNvPr>
          <p:cNvSpPr/>
          <p:nvPr/>
        </p:nvSpPr>
        <p:spPr>
          <a:xfrm>
            <a:off x="2386760" y="3284183"/>
            <a:ext cx="2188546" cy="353415"/>
          </a:xfrm>
          <a:prstGeom prst="roundRect">
            <a:avLst/>
          </a:prstGeom>
          <a:gradFill flip="none" rotWithShape="1">
            <a:gsLst>
              <a:gs pos="44000">
                <a:srgbClr val="BDCFE6"/>
              </a:gs>
              <a:gs pos="0">
                <a:schemeClr val="accent5">
                  <a:lumMod val="60000"/>
                  <a:lumOff val="40000"/>
                </a:schemeClr>
              </a:gs>
              <a:gs pos="100000">
                <a:schemeClr val="accent3">
                  <a:lumMod val="60000"/>
                  <a:lumOff val="4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Inverter 530 kW</a:t>
            </a:r>
          </a:p>
        </p:txBody>
      </p:sp>
      <p:cxnSp>
        <p:nvCxnSpPr>
          <p:cNvPr id="14" name="Straight Connector 13">
            <a:extLst>
              <a:ext uri="{FF2B5EF4-FFF2-40B4-BE49-F238E27FC236}">
                <a16:creationId xmlns:a16="http://schemas.microsoft.com/office/drawing/2014/main" id="{FE6E064E-1532-AC6A-FDBD-D4AFA0958146}"/>
              </a:ext>
            </a:extLst>
          </p:cNvPr>
          <p:cNvCxnSpPr>
            <a:cxnSpLocks/>
            <a:stCxn id="31" idx="2"/>
            <a:endCxn id="20" idx="0"/>
          </p:cNvCxnSpPr>
          <p:nvPr/>
        </p:nvCxnSpPr>
        <p:spPr>
          <a:xfrm flipH="1">
            <a:off x="4546920" y="4211883"/>
            <a:ext cx="796" cy="1529262"/>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968691A2-D1DC-B9A1-8766-33E323FE531D}"/>
              </a:ext>
            </a:extLst>
          </p:cNvPr>
          <p:cNvCxnSpPr>
            <a:cxnSpLocks/>
          </p:cNvCxnSpPr>
          <p:nvPr/>
        </p:nvCxnSpPr>
        <p:spPr>
          <a:xfrm>
            <a:off x="2789257" y="6061635"/>
            <a:ext cx="731532"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6" name="Cloud 15">
            <a:extLst>
              <a:ext uri="{FF2B5EF4-FFF2-40B4-BE49-F238E27FC236}">
                <a16:creationId xmlns:a16="http://schemas.microsoft.com/office/drawing/2014/main" id="{606D3E05-EFC8-4E26-3B68-8CA9CABED285}"/>
              </a:ext>
            </a:extLst>
          </p:cNvPr>
          <p:cNvSpPr/>
          <p:nvPr/>
        </p:nvSpPr>
        <p:spPr>
          <a:xfrm>
            <a:off x="5797373" y="3647893"/>
            <a:ext cx="2532997" cy="850814"/>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rPr>
              <a:t>AC Loads</a:t>
            </a:r>
          </a:p>
          <a:p>
            <a:pPr algn="ctr"/>
            <a:r>
              <a:rPr lang="en-US" dirty="0">
                <a:solidFill>
                  <a:schemeClr val="accent6">
                    <a:lumMod val="50000"/>
                  </a:schemeClr>
                </a:solidFill>
              </a:rPr>
              <a:t>Peak: 291 </a:t>
            </a:r>
            <a:r>
              <a:rPr lang="en-US" dirty="0" err="1">
                <a:solidFill>
                  <a:schemeClr val="accent6">
                    <a:lumMod val="50000"/>
                  </a:schemeClr>
                </a:solidFill>
              </a:rPr>
              <a:t>kWac</a:t>
            </a:r>
            <a:endParaRPr lang="en-US" dirty="0">
              <a:solidFill>
                <a:schemeClr val="accent6">
                  <a:lumMod val="50000"/>
                </a:schemeClr>
              </a:solidFill>
            </a:endParaRPr>
          </a:p>
        </p:txBody>
      </p:sp>
      <p:cxnSp>
        <p:nvCxnSpPr>
          <p:cNvPr id="17" name="Straight Connector 16">
            <a:extLst>
              <a:ext uri="{FF2B5EF4-FFF2-40B4-BE49-F238E27FC236}">
                <a16:creationId xmlns:a16="http://schemas.microsoft.com/office/drawing/2014/main" id="{63DADDDA-715B-EBD6-1322-42F13ADA88C9}"/>
              </a:ext>
            </a:extLst>
          </p:cNvPr>
          <p:cNvCxnSpPr>
            <a:cxnSpLocks/>
            <a:stCxn id="21" idx="3"/>
          </p:cNvCxnSpPr>
          <p:nvPr/>
        </p:nvCxnSpPr>
        <p:spPr>
          <a:xfrm>
            <a:off x="2203087" y="4699812"/>
            <a:ext cx="2343833"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8" name="Oval 17">
            <a:extLst>
              <a:ext uri="{FF2B5EF4-FFF2-40B4-BE49-F238E27FC236}">
                <a16:creationId xmlns:a16="http://schemas.microsoft.com/office/drawing/2014/main" id="{E4D59F47-12DC-82C6-9C53-5A1E9F599F92}"/>
              </a:ext>
            </a:extLst>
          </p:cNvPr>
          <p:cNvSpPr/>
          <p:nvPr/>
        </p:nvSpPr>
        <p:spPr>
          <a:xfrm>
            <a:off x="4344500" y="5209465"/>
            <a:ext cx="398297" cy="404328"/>
          </a:xfrm>
          <a:prstGeom prst="ellipse">
            <a:avLst/>
          </a:prstGeom>
          <a:gradFill flip="none" rotWithShape="1">
            <a:gsLst>
              <a:gs pos="0">
                <a:schemeClr val="accent3">
                  <a:lumMod val="60000"/>
                  <a:lumOff val="40000"/>
                </a:schemeClr>
              </a:gs>
              <a:gs pos="100000">
                <a:schemeClr val="accent4">
                  <a:lumMod val="40000"/>
                  <a:lumOff val="6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a:t>
            </a:r>
          </a:p>
        </p:txBody>
      </p:sp>
      <p:sp>
        <p:nvSpPr>
          <p:cNvPr id="19" name="TextBox 18">
            <a:extLst>
              <a:ext uri="{FF2B5EF4-FFF2-40B4-BE49-F238E27FC236}">
                <a16:creationId xmlns:a16="http://schemas.microsoft.com/office/drawing/2014/main" id="{CF94F0EF-B42C-0575-A537-427F0FED4410}"/>
              </a:ext>
            </a:extLst>
          </p:cNvPr>
          <p:cNvSpPr txBox="1"/>
          <p:nvPr/>
        </p:nvSpPr>
        <p:spPr>
          <a:xfrm>
            <a:off x="4700441" y="5166277"/>
            <a:ext cx="3625948" cy="553998"/>
          </a:xfrm>
          <a:prstGeom prst="rect">
            <a:avLst/>
          </a:prstGeom>
          <a:noFill/>
        </p:spPr>
        <p:txBody>
          <a:bodyPr wrap="square" rtlCol="0">
            <a:spAutoFit/>
          </a:bodyPr>
          <a:lstStyle/>
          <a:p>
            <a:r>
              <a:rPr lang="en-US" sz="1600" dirty="0"/>
              <a:t>SCE Meter (limit of 665 </a:t>
            </a:r>
            <a:r>
              <a:rPr lang="en-US" sz="1600" dirty="0" err="1"/>
              <a:t>kWac</a:t>
            </a:r>
            <a:r>
              <a:rPr lang="en-US" sz="1600" dirty="0"/>
              <a:t>) </a:t>
            </a:r>
          </a:p>
          <a:p>
            <a:r>
              <a:rPr lang="en-US" sz="1400" dirty="0"/>
              <a:t>800 A, 480 Vac, 3-phase</a:t>
            </a:r>
          </a:p>
        </p:txBody>
      </p:sp>
      <p:sp>
        <p:nvSpPr>
          <p:cNvPr id="20" name="Rectangle: Rounded Corners 19">
            <a:extLst>
              <a:ext uri="{FF2B5EF4-FFF2-40B4-BE49-F238E27FC236}">
                <a16:creationId xmlns:a16="http://schemas.microsoft.com/office/drawing/2014/main" id="{127F9F84-DBA5-D3CB-8B57-0E5241BFAE6F}"/>
              </a:ext>
            </a:extLst>
          </p:cNvPr>
          <p:cNvSpPr/>
          <p:nvPr/>
        </p:nvSpPr>
        <p:spPr>
          <a:xfrm>
            <a:off x="3531077" y="5741145"/>
            <a:ext cx="2031685" cy="640981"/>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Transformer</a:t>
            </a:r>
          </a:p>
          <a:p>
            <a:pPr algn="ctr"/>
            <a:r>
              <a:rPr lang="en-US" dirty="0">
                <a:solidFill>
                  <a:schemeClr val="tx1"/>
                </a:solidFill>
              </a:rPr>
              <a:t>500 kVA</a:t>
            </a:r>
          </a:p>
        </p:txBody>
      </p:sp>
      <p:pic>
        <p:nvPicPr>
          <p:cNvPr id="21" name="Picture 20" descr="Diagram&#10;&#10;Description automatically generated with medium confidence">
            <a:extLst>
              <a:ext uri="{FF2B5EF4-FFF2-40B4-BE49-F238E27FC236}">
                <a16:creationId xmlns:a16="http://schemas.microsoft.com/office/drawing/2014/main" id="{1B4EF2E1-7BDB-BE7C-ADC6-A5B82E90E29D}"/>
              </a:ext>
            </a:extLst>
          </p:cNvPr>
          <p:cNvPicPr>
            <a:picLocks noChangeAspect="1"/>
          </p:cNvPicPr>
          <p:nvPr/>
        </p:nvPicPr>
        <p:blipFill rotWithShape="1">
          <a:blip r:embed="rId4"/>
          <a:srcRect l="20645" t="13476" r="20007" b="27072"/>
          <a:stretch/>
        </p:blipFill>
        <p:spPr>
          <a:xfrm>
            <a:off x="1368975" y="4296235"/>
            <a:ext cx="834112" cy="807153"/>
          </a:xfrm>
          <a:prstGeom prst="rect">
            <a:avLst/>
          </a:prstGeom>
        </p:spPr>
      </p:pic>
      <p:sp>
        <p:nvSpPr>
          <p:cNvPr id="22" name="Cloud 21">
            <a:extLst>
              <a:ext uri="{FF2B5EF4-FFF2-40B4-BE49-F238E27FC236}">
                <a16:creationId xmlns:a16="http://schemas.microsoft.com/office/drawing/2014/main" id="{27F75020-61BE-3471-F3E4-B6B0601F9C08}"/>
              </a:ext>
            </a:extLst>
          </p:cNvPr>
          <p:cNvSpPr/>
          <p:nvPr/>
        </p:nvSpPr>
        <p:spPr>
          <a:xfrm>
            <a:off x="793094" y="5795845"/>
            <a:ext cx="1985875" cy="528186"/>
          </a:xfrm>
          <a:prstGeom prst="cloud">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SCE Grid</a:t>
            </a:r>
          </a:p>
        </p:txBody>
      </p:sp>
      <p:sp>
        <p:nvSpPr>
          <p:cNvPr id="4" name="Rectangle: Rounded Corners 3">
            <a:extLst>
              <a:ext uri="{FF2B5EF4-FFF2-40B4-BE49-F238E27FC236}">
                <a16:creationId xmlns:a16="http://schemas.microsoft.com/office/drawing/2014/main" id="{5B31FC5D-AED9-E524-EDDD-E9AB85160CD6}"/>
              </a:ext>
            </a:extLst>
          </p:cNvPr>
          <p:cNvSpPr/>
          <p:nvPr/>
        </p:nvSpPr>
        <p:spPr>
          <a:xfrm>
            <a:off x="3693565" y="2108692"/>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26" name="TextBox 25">
            <a:extLst>
              <a:ext uri="{FF2B5EF4-FFF2-40B4-BE49-F238E27FC236}">
                <a16:creationId xmlns:a16="http://schemas.microsoft.com/office/drawing/2014/main" id="{800558BF-CB2E-D3EB-D81A-A79568480E91}"/>
              </a:ext>
            </a:extLst>
          </p:cNvPr>
          <p:cNvSpPr txBox="1"/>
          <p:nvPr/>
        </p:nvSpPr>
        <p:spPr>
          <a:xfrm>
            <a:off x="2620133" y="2595388"/>
            <a:ext cx="1010409" cy="523220"/>
          </a:xfrm>
          <a:prstGeom prst="rect">
            <a:avLst/>
          </a:prstGeom>
          <a:noFill/>
        </p:spPr>
        <p:txBody>
          <a:bodyPr wrap="square" rtlCol="0">
            <a:spAutoFit/>
          </a:bodyPr>
          <a:lstStyle/>
          <a:p>
            <a:pPr algn="ctr"/>
            <a:r>
              <a:rPr lang="en-US" sz="1400" dirty="0"/>
              <a:t>800 Vdc</a:t>
            </a:r>
          </a:p>
          <a:p>
            <a:pPr algn="ctr"/>
            <a:r>
              <a:rPr lang="en-US" sz="1400" dirty="0"/>
              <a:t>DC bus          </a:t>
            </a:r>
          </a:p>
        </p:txBody>
      </p:sp>
      <p:sp>
        <p:nvSpPr>
          <p:cNvPr id="30" name="Rectangle: Rounded Corners 29">
            <a:extLst>
              <a:ext uri="{FF2B5EF4-FFF2-40B4-BE49-F238E27FC236}">
                <a16:creationId xmlns:a16="http://schemas.microsoft.com/office/drawing/2014/main" id="{E4563C5C-4086-1D92-6DDB-257C456ECCEA}"/>
              </a:ext>
            </a:extLst>
          </p:cNvPr>
          <p:cNvSpPr/>
          <p:nvPr/>
        </p:nvSpPr>
        <p:spPr>
          <a:xfrm>
            <a:off x="4244326" y="4827080"/>
            <a:ext cx="620926" cy="27082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ATS</a:t>
            </a:r>
          </a:p>
        </p:txBody>
      </p:sp>
      <p:sp>
        <p:nvSpPr>
          <p:cNvPr id="32" name="TextBox 31">
            <a:extLst>
              <a:ext uri="{FF2B5EF4-FFF2-40B4-BE49-F238E27FC236}">
                <a16:creationId xmlns:a16="http://schemas.microsoft.com/office/drawing/2014/main" id="{EAF39431-E736-4C85-9B83-686BDE913BCE}"/>
              </a:ext>
            </a:extLst>
          </p:cNvPr>
          <p:cNvSpPr txBox="1"/>
          <p:nvPr/>
        </p:nvSpPr>
        <p:spPr>
          <a:xfrm>
            <a:off x="3869843" y="1315425"/>
            <a:ext cx="1010409" cy="307777"/>
          </a:xfrm>
          <a:prstGeom prst="rect">
            <a:avLst/>
          </a:prstGeom>
          <a:noFill/>
        </p:spPr>
        <p:txBody>
          <a:bodyPr wrap="square" rtlCol="0">
            <a:spAutoFit/>
          </a:bodyPr>
          <a:lstStyle/>
          <a:p>
            <a:pPr algn="ctr"/>
            <a:r>
              <a:rPr lang="en-US" sz="1400" dirty="0"/>
              <a:t>6 MWh</a:t>
            </a:r>
          </a:p>
        </p:txBody>
      </p:sp>
      <p:sp>
        <p:nvSpPr>
          <p:cNvPr id="33" name="TextBox 32">
            <a:extLst>
              <a:ext uri="{FF2B5EF4-FFF2-40B4-BE49-F238E27FC236}">
                <a16:creationId xmlns:a16="http://schemas.microsoft.com/office/drawing/2014/main" id="{158895E6-EE05-D8D9-12C4-A1582F4E6E31}"/>
              </a:ext>
            </a:extLst>
          </p:cNvPr>
          <p:cNvSpPr txBox="1"/>
          <p:nvPr/>
        </p:nvSpPr>
        <p:spPr>
          <a:xfrm>
            <a:off x="2363158" y="1317136"/>
            <a:ext cx="1010409" cy="307777"/>
          </a:xfrm>
          <a:prstGeom prst="rect">
            <a:avLst/>
          </a:prstGeom>
          <a:noFill/>
        </p:spPr>
        <p:txBody>
          <a:bodyPr wrap="square" rtlCol="0">
            <a:spAutoFit/>
          </a:bodyPr>
          <a:lstStyle/>
          <a:p>
            <a:pPr algn="ctr"/>
            <a:r>
              <a:rPr lang="en-US" sz="1400" dirty="0"/>
              <a:t>1.5 </a:t>
            </a:r>
            <a:r>
              <a:rPr lang="en-US" sz="1400" dirty="0" err="1"/>
              <a:t>MWdc</a:t>
            </a:r>
            <a:endParaRPr lang="en-US" sz="1400" dirty="0"/>
          </a:p>
        </p:txBody>
      </p:sp>
      <p:sp>
        <p:nvSpPr>
          <p:cNvPr id="36" name="TextBox 35">
            <a:extLst>
              <a:ext uri="{FF2B5EF4-FFF2-40B4-BE49-F238E27FC236}">
                <a16:creationId xmlns:a16="http://schemas.microsoft.com/office/drawing/2014/main" id="{5A3C84CF-F162-64A1-ADE8-AB588490A0ED}"/>
              </a:ext>
            </a:extLst>
          </p:cNvPr>
          <p:cNvSpPr txBox="1"/>
          <p:nvPr/>
        </p:nvSpPr>
        <p:spPr>
          <a:xfrm>
            <a:off x="1458385" y="787478"/>
            <a:ext cx="734804" cy="369332"/>
          </a:xfrm>
          <a:prstGeom prst="rect">
            <a:avLst/>
          </a:prstGeom>
          <a:noFill/>
        </p:spPr>
        <p:txBody>
          <a:bodyPr wrap="square" rtlCol="0">
            <a:spAutoFit/>
          </a:bodyPr>
          <a:lstStyle/>
          <a:p>
            <a:pPr algn="ctr"/>
            <a:r>
              <a:rPr lang="en-US" dirty="0"/>
              <a:t>Solar</a:t>
            </a:r>
          </a:p>
        </p:txBody>
      </p:sp>
      <p:sp>
        <p:nvSpPr>
          <p:cNvPr id="37" name="TextBox 36">
            <a:extLst>
              <a:ext uri="{FF2B5EF4-FFF2-40B4-BE49-F238E27FC236}">
                <a16:creationId xmlns:a16="http://schemas.microsoft.com/office/drawing/2014/main" id="{EC311D24-FF47-755E-74A5-E350F6D8DF3F}"/>
              </a:ext>
            </a:extLst>
          </p:cNvPr>
          <p:cNvSpPr txBox="1"/>
          <p:nvPr/>
        </p:nvSpPr>
        <p:spPr>
          <a:xfrm>
            <a:off x="4489937" y="769944"/>
            <a:ext cx="953998" cy="369332"/>
          </a:xfrm>
          <a:prstGeom prst="rect">
            <a:avLst/>
          </a:prstGeom>
          <a:noFill/>
        </p:spPr>
        <p:txBody>
          <a:bodyPr wrap="square" rtlCol="0">
            <a:spAutoFit/>
          </a:bodyPr>
          <a:lstStyle/>
          <a:p>
            <a:r>
              <a:rPr lang="en-US" dirty="0"/>
              <a:t>Battery</a:t>
            </a:r>
          </a:p>
        </p:txBody>
      </p:sp>
      <p:sp>
        <p:nvSpPr>
          <p:cNvPr id="38" name="TextBox 37">
            <a:extLst>
              <a:ext uri="{FF2B5EF4-FFF2-40B4-BE49-F238E27FC236}">
                <a16:creationId xmlns:a16="http://schemas.microsoft.com/office/drawing/2014/main" id="{6B0EE114-AD61-4EA9-0596-491BF4CCD730}"/>
              </a:ext>
            </a:extLst>
          </p:cNvPr>
          <p:cNvSpPr txBox="1"/>
          <p:nvPr/>
        </p:nvSpPr>
        <p:spPr>
          <a:xfrm>
            <a:off x="1223668" y="3749277"/>
            <a:ext cx="1124727" cy="584775"/>
          </a:xfrm>
          <a:prstGeom prst="rect">
            <a:avLst/>
          </a:prstGeom>
          <a:noFill/>
        </p:spPr>
        <p:txBody>
          <a:bodyPr wrap="square" rtlCol="0">
            <a:spAutoFit/>
          </a:bodyPr>
          <a:lstStyle/>
          <a:p>
            <a:pPr algn="ctr"/>
            <a:r>
              <a:rPr lang="en-US" sz="1600" dirty="0"/>
              <a:t>Diesel Generator</a:t>
            </a:r>
          </a:p>
        </p:txBody>
      </p:sp>
      <p:sp>
        <p:nvSpPr>
          <p:cNvPr id="13" name="Rectangle: Rounded Corners 12">
            <a:extLst>
              <a:ext uri="{FF2B5EF4-FFF2-40B4-BE49-F238E27FC236}">
                <a16:creationId xmlns:a16="http://schemas.microsoft.com/office/drawing/2014/main" id="{B39FD14D-A8D4-C5C1-496B-120D565E5AC7}"/>
              </a:ext>
            </a:extLst>
          </p:cNvPr>
          <p:cNvSpPr/>
          <p:nvPr/>
        </p:nvSpPr>
        <p:spPr>
          <a:xfrm>
            <a:off x="3693565" y="2667619"/>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24" name="Cloud 23">
            <a:extLst>
              <a:ext uri="{FF2B5EF4-FFF2-40B4-BE49-F238E27FC236}">
                <a16:creationId xmlns:a16="http://schemas.microsoft.com/office/drawing/2014/main" id="{31052703-8BC9-FBD8-48EA-6C8A9911A834}"/>
              </a:ext>
            </a:extLst>
          </p:cNvPr>
          <p:cNvSpPr/>
          <p:nvPr/>
        </p:nvSpPr>
        <p:spPr>
          <a:xfrm>
            <a:off x="5762417" y="2386700"/>
            <a:ext cx="2602908" cy="898002"/>
          </a:xfrm>
          <a:prstGeom prst="cloud">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75000"/>
                  </a:schemeClr>
                </a:solidFill>
              </a:rPr>
              <a:t>DC Loads</a:t>
            </a:r>
          </a:p>
          <a:p>
            <a:pPr algn="ctr"/>
            <a:r>
              <a:rPr lang="en-US" dirty="0">
                <a:solidFill>
                  <a:schemeClr val="accent1">
                    <a:lumMod val="75000"/>
                  </a:schemeClr>
                </a:solidFill>
              </a:rPr>
              <a:t>Peak: 2.5 </a:t>
            </a:r>
            <a:r>
              <a:rPr lang="en-US" dirty="0" err="1">
                <a:solidFill>
                  <a:schemeClr val="accent1">
                    <a:lumMod val="75000"/>
                  </a:schemeClr>
                </a:solidFill>
              </a:rPr>
              <a:t>MWdc</a:t>
            </a:r>
            <a:endParaRPr lang="en-US" dirty="0">
              <a:solidFill>
                <a:schemeClr val="accent1">
                  <a:lumMod val="75000"/>
                </a:schemeClr>
              </a:solidFill>
            </a:endParaRPr>
          </a:p>
        </p:txBody>
      </p:sp>
      <p:sp>
        <p:nvSpPr>
          <p:cNvPr id="25" name="TextBox 24">
            <a:extLst>
              <a:ext uri="{FF2B5EF4-FFF2-40B4-BE49-F238E27FC236}">
                <a16:creationId xmlns:a16="http://schemas.microsoft.com/office/drawing/2014/main" id="{FB28CD82-4483-BB6F-0785-C400C5DBC02F}"/>
              </a:ext>
            </a:extLst>
          </p:cNvPr>
          <p:cNvSpPr txBox="1"/>
          <p:nvPr/>
        </p:nvSpPr>
        <p:spPr>
          <a:xfrm>
            <a:off x="6152319" y="1913327"/>
            <a:ext cx="1848682" cy="523220"/>
          </a:xfrm>
          <a:prstGeom prst="rect">
            <a:avLst/>
          </a:prstGeom>
          <a:noFill/>
        </p:spPr>
        <p:txBody>
          <a:bodyPr wrap="square" rtlCol="0">
            <a:spAutoFit/>
          </a:bodyPr>
          <a:lstStyle/>
          <a:p>
            <a:pPr algn="ctr"/>
            <a:r>
              <a:rPr lang="en-US" sz="1400" dirty="0"/>
              <a:t>350-500 Vdc LEDs</a:t>
            </a:r>
          </a:p>
          <a:p>
            <a:pPr algn="ctr"/>
            <a:r>
              <a:rPr lang="en-US" sz="1400" dirty="0"/>
              <a:t>4-6 </a:t>
            </a:r>
            <a:r>
              <a:rPr lang="en-US" sz="1400" dirty="0" err="1"/>
              <a:t>hr</a:t>
            </a:r>
            <a:r>
              <a:rPr lang="en-US" sz="1400" dirty="0"/>
              <a:t>/day, Oct-Mar</a:t>
            </a:r>
          </a:p>
        </p:txBody>
      </p:sp>
      <p:sp>
        <p:nvSpPr>
          <p:cNvPr id="31" name="Rectangle: Rounded Corners 30">
            <a:extLst>
              <a:ext uri="{FF2B5EF4-FFF2-40B4-BE49-F238E27FC236}">
                <a16:creationId xmlns:a16="http://schemas.microsoft.com/office/drawing/2014/main" id="{7B433AD0-3BC8-9A4C-DF0E-C4FE8A766354}"/>
              </a:ext>
            </a:extLst>
          </p:cNvPr>
          <p:cNvSpPr/>
          <p:nvPr/>
        </p:nvSpPr>
        <p:spPr>
          <a:xfrm>
            <a:off x="4237253" y="3941056"/>
            <a:ext cx="620926" cy="27082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MCB</a:t>
            </a:r>
          </a:p>
        </p:txBody>
      </p:sp>
      <p:cxnSp>
        <p:nvCxnSpPr>
          <p:cNvPr id="47" name="Straight Connector 46">
            <a:extLst>
              <a:ext uri="{FF2B5EF4-FFF2-40B4-BE49-F238E27FC236}">
                <a16:creationId xmlns:a16="http://schemas.microsoft.com/office/drawing/2014/main" id="{3FAF1F53-DD7E-0E7D-DDAB-589DA4A570F9}"/>
              </a:ext>
            </a:extLst>
          </p:cNvPr>
          <p:cNvCxnSpPr>
            <a:cxnSpLocks/>
            <a:stCxn id="31" idx="3"/>
            <a:endCxn id="16" idx="2"/>
          </p:cNvCxnSpPr>
          <p:nvPr/>
        </p:nvCxnSpPr>
        <p:spPr>
          <a:xfrm flipV="1">
            <a:off x="4858179" y="4073300"/>
            <a:ext cx="947051" cy="317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8" name="TextBox 47">
            <a:extLst>
              <a:ext uri="{FF2B5EF4-FFF2-40B4-BE49-F238E27FC236}">
                <a16:creationId xmlns:a16="http://schemas.microsoft.com/office/drawing/2014/main" id="{7215CFEE-2C96-A892-4A9E-19A5EF12F7CB}"/>
              </a:ext>
            </a:extLst>
          </p:cNvPr>
          <p:cNvSpPr txBox="1"/>
          <p:nvPr/>
        </p:nvSpPr>
        <p:spPr>
          <a:xfrm>
            <a:off x="3328135" y="4384273"/>
            <a:ext cx="1359139" cy="307777"/>
          </a:xfrm>
          <a:prstGeom prst="rect">
            <a:avLst/>
          </a:prstGeom>
          <a:noFill/>
        </p:spPr>
        <p:txBody>
          <a:bodyPr wrap="square" rtlCol="0">
            <a:spAutoFit/>
          </a:bodyPr>
          <a:lstStyle/>
          <a:p>
            <a:pPr algn="ctr"/>
            <a:r>
              <a:rPr lang="en-US" sz="1400" dirty="0"/>
              <a:t>Line Side Taps</a:t>
            </a:r>
          </a:p>
        </p:txBody>
      </p:sp>
      <p:cxnSp>
        <p:nvCxnSpPr>
          <p:cNvPr id="55" name="Connector: Elbow 54">
            <a:extLst>
              <a:ext uri="{FF2B5EF4-FFF2-40B4-BE49-F238E27FC236}">
                <a16:creationId xmlns:a16="http://schemas.microsoft.com/office/drawing/2014/main" id="{9B9CA3DB-4702-A366-3042-3F7AFD9B9BCE}"/>
              </a:ext>
            </a:extLst>
          </p:cNvPr>
          <p:cNvCxnSpPr>
            <a:cxnSpLocks/>
            <a:stCxn id="4" idx="3"/>
            <a:endCxn id="7" idx="2"/>
          </p:cNvCxnSpPr>
          <p:nvPr/>
        </p:nvCxnSpPr>
        <p:spPr>
          <a:xfrm flipV="1">
            <a:off x="4575306" y="2026871"/>
            <a:ext cx="327429" cy="262046"/>
          </a:xfrm>
          <a:prstGeom prst="bentConnector2">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cxnSp>
        <p:nvCxnSpPr>
          <p:cNvPr id="46" name="Straight Connector 45">
            <a:extLst>
              <a:ext uri="{FF2B5EF4-FFF2-40B4-BE49-F238E27FC236}">
                <a16:creationId xmlns:a16="http://schemas.microsoft.com/office/drawing/2014/main" id="{F0C96699-AD59-B35F-8B71-D49BC664A38D}"/>
              </a:ext>
            </a:extLst>
          </p:cNvPr>
          <p:cNvCxnSpPr>
            <a:cxnSpLocks/>
          </p:cNvCxnSpPr>
          <p:nvPr/>
        </p:nvCxnSpPr>
        <p:spPr>
          <a:xfrm>
            <a:off x="3488322" y="3663849"/>
            <a:ext cx="0" cy="746916"/>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50" name="TextBox 49">
            <a:extLst>
              <a:ext uri="{FF2B5EF4-FFF2-40B4-BE49-F238E27FC236}">
                <a16:creationId xmlns:a16="http://schemas.microsoft.com/office/drawing/2014/main" id="{D319A053-A208-5F74-9891-A1F6E033337F}"/>
              </a:ext>
            </a:extLst>
          </p:cNvPr>
          <p:cNvSpPr txBox="1"/>
          <p:nvPr/>
        </p:nvSpPr>
        <p:spPr>
          <a:xfrm>
            <a:off x="3842570" y="3676632"/>
            <a:ext cx="1740069" cy="307777"/>
          </a:xfrm>
          <a:prstGeom prst="rect">
            <a:avLst/>
          </a:prstGeom>
          <a:noFill/>
        </p:spPr>
        <p:txBody>
          <a:bodyPr wrap="square" rtlCol="0">
            <a:spAutoFit/>
          </a:bodyPr>
          <a:lstStyle/>
          <a:p>
            <a:pPr algn="ctr"/>
            <a:r>
              <a:rPr lang="en-US" sz="1400" dirty="0"/>
              <a:t>Main Circuit Breaker</a:t>
            </a:r>
          </a:p>
        </p:txBody>
      </p:sp>
      <p:sp>
        <p:nvSpPr>
          <p:cNvPr id="51" name="TextBox 50">
            <a:extLst>
              <a:ext uri="{FF2B5EF4-FFF2-40B4-BE49-F238E27FC236}">
                <a16:creationId xmlns:a16="http://schemas.microsoft.com/office/drawing/2014/main" id="{25DD9D31-9184-10D2-9F31-A4B88CFF5563}"/>
              </a:ext>
            </a:extLst>
          </p:cNvPr>
          <p:cNvSpPr txBox="1"/>
          <p:nvPr/>
        </p:nvSpPr>
        <p:spPr>
          <a:xfrm>
            <a:off x="4750342" y="4793128"/>
            <a:ext cx="2210449" cy="307777"/>
          </a:xfrm>
          <a:prstGeom prst="rect">
            <a:avLst/>
          </a:prstGeom>
          <a:noFill/>
        </p:spPr>
        <p:txBody>
          <a:bodyPr wrap="square" rtlCol="0">
            <a:spAutoFit/>
          </a:bodyPr>
          <a:lstStyle/>
          <a:p>
            <a:pPr algn="ctr"/>
            <a:r>
              <a:rPr lang="en-US" sz="1400" dirty="0"/>
              <a:t>Automatic Transfer Switch</a:t>
            </a:r>
          </a:p>
        </p:txBody>
      </p:sp>
      <p:cxnSp>
        <p:nvCxnSpPr>
          <p:cNvPr id="41" name="Straight Connector 40">
            <a:extLst>
              <a:ext uri="{FF2B5EF4-FFF2-40B4-BE49-F238E27FC236}">
                <a16:creationId xmlns:a16="http://schemas.microsoft.com/office/drawing/2014/main" id="{6A7DE0F2-BFBB-0656-A04B-A3C69A4E5185}"/>
              </a:ext>
            </a:extLst>
          </p:cNvPr>
          <p:cNvCxnSpPr>
            <a:cxnSpLocks/>
          </p:cNvCxnSpPr>
          <p:nvPr/>
        </p:nvCxnSpPr>
        <p:spPr>
          <a:xfrm flipV="1">
            <a:off x="3488322" y="4393554"/>
            <a:ext cx="1066744" cy="7272"/>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5" name="TextBox 34">
            <a:extLst>
              <a:ext uri="{FF2B5EF4-FFF2-40B4-BE49-F238E27FC236}">
                <a16:creationId xmlns:a16="http://schemas.microsoft.com/office/drawing/2014/main" id="{4279A679-EBEB-30E9-890C-469E5D75372B}"/>
              </a:ext>
            </a:extLst>
          </p:cNvPr>
          <p:cNvSpPr txBox="1"/>
          <p:nvPr/>
        </p:nvSpPr>
        <p:spPr>
          <a:xfrm>
            <a:off x="4546088" y="4250421"/>
            <a:ext cx="793422" cy="523220"/>
          </a:xfrm>
          <a:prstGeom prst="rect">
            <a:avLst/>
          </a:prstGeom>
          <a:noFill/>
        </p:spPr>
        <p:txBody>
          <a:bodyPr wrap="none" rtlCol="0">
            <a:spAutoFit/>
          </a:bodyPr>
          <a:lstStyle/>
          <a:p>
            <a:r>
              <a:rPr lang="en-US" sz="1400" dirty="0"/>
              <a:t>480 Vac </a:t>
            </a:r>
          </a:p>
          <a:p>
            <a:r>
              <a:rPr lang="en-US" sz="1400" dirty="0"/>
              <a:t>3-phase</a:t>
            </a:r>
          </a:p>
        </p:txBody>
      </p:sp>
    </p:spTree>
    <p:extLst>
      <p:ext uri="{BB962C8B-B14F-4D97-AF65-F5344CB8AC3E}">
        <p14:creationId xmlns:p14="http://schemas.microsoft.com/office/powerpoint/2010/main" val="1375734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696E-E94D-F0D4-309A-33F846BC7254}"/>
              </a:ext>
            </a:extLst>
          </p:cNvPr>
          <p:cNvSpPr>
            <a:spLocks noGrp="1"/>
          </p:cNvSpPr>
          <p:nvPr>
            <p:ph type="title"/>
          </p:nvPr>
        </p:nvSpPr>
        <p:spPr/>
        <p:txBody>
          <a:bodyPr>
            <a:normAutofit fontScale="90000"/>
          </a:bodyPr>
          <a:lstStyle/>
          <a:p>
            <a:r>
              <a:rPr lang="en-US" dirty="0"/>
              <a:t>GH2 economics assuming all future AC &amp; DC loads can be served by the grid </a:t>
            </a:r>
          </a:p>
        </p:txBody>
      </p:sp>
      <p:pic>
        <p:nvPicPr>
          <p:cNvPr id="3" name="Picture 2">
            <a:extLst>
              <a:ext uri="{FF2B5EF4-FFF2-40B4-BE49-F238E27FC236}">
                <a16:creationId xmlns:a16="http://schemas.microsoft.com/office/drawing/2014/main" id="{0BC9E8B3-5FE3-1DBB-B46C-099E711B8BAC}"/>
              </a:ext>
            </a:extLst>
          </p:cNvPr>
          <p:cNvPicPr>
            <a:picLocks noChangeAspect="1"/>
          </p:cNvPicPr>
          <p:nvPr/>
        </p:nvPicPr>
        <p:blipFill>
          <a:blip r:embed="rId2"/>
          <a:stretch>
            <a:fillRect/>
          </a:stretch>
        </p:blipFill>
        <p:spPr>
          <a:xfrm>
            <a:off x="-1" y="4520550"/>
            <a:ext cx="9144000" cy="1681456"/>
          </a:xfrm>
          <a:prstGeom prst="rect">
            <a:avLst/>
          </a:prstGeom>
        </p:spPr>
      </p:pic>
      <p:pic>
        <p:nvPicPr>
          <p:cNvPr id="4" name="Picture 3">
            <a:extLst>
              <a:ext uri="{FF2B5EF4-FFF2-40B4-BE49-F238E27FC236}">
                <a16:creationId xmlns:a16="http://schemas.microsoft.com/office/drawing/2014/main" id="{C5308D7D-B5A9-C7B0-F9C6-BFE323079267}"/>
              </a:ext>
            </a:extLst>
          </p:cNvPr>
          <p:cNvPicPr>
            <a:picLocks noChangeAspect="1"/>
          </p:cNvPicPr>
          <p:nvPr/>
        </p:nvPicPr>
        <p:blipFill>
          <a:blip r:embed="rId3"/>
          <a:stretch>
            <a:fillRect/>
          </a:stretch>
        </p:blipFill>
        <p:spPr>
          <a:xfrm>
            <a:off x="1764691" y="953904"/>
            <a:ext cx="5614615" cy="3374742"/>
          </a:xfrm>
          <a:prstGeom prst="rect">
            <a:avLst/>
          </a:prstGeom>
        </p:spPr>
      </p:pic>
    </p:spTree>
    <p:extLst>
      <p:ext uri="{BB962C8B-B14F-4D97-AF65-F5344CB8AC3E}">
        <p14:creationId xmlns:p14="http://schemas.microsoft.com/office/powerpoint/2010/main" val="2444716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93B018F-A4B4-AABB-683A-B18D7B431AFC}"/>
              </a:ext>
            </a:extLst>
          </p:cNvPr>
          <p:cNvSpPr>
            <a:spLocks noGrp="1"/>
          </p:cNvSpPr>
          <p:nvPr>
            <p:ph type="title"/>
          </p:nvPr>
        </p:nvSpPr>
        <p:spPr/>
        <p:txBody>
          <a:bodyPr>
            <a:noAutofit/>
          </a:bodyPr>
          <a:lstStyle/>
          <a:p>
            <a:r>
              <a:rPr lang="en-US" sz="2200" dirty="0"/>
              <a:t>Greenhouse 2 Energy Flow after addition of DC-coupled Solar Microgrid and 2.5 MWdc of DC loads</a:t>
            </a:r>
          </a:p>
        </p:txBody>
      </p:sp>
      <p:pic>
        <p:nvPicPr>
          <p:cNvPr id="2" name="Picture 1">
            <a:extLst>
              <a:ext uri="{FF2B5EF4-FFF2-40B4-BE49-F238E27FC236}">
                <a16:creationId xmlns:a16="http://schemas.microsoft.com/office/drawing/2014/main" id="{6164D6E1-B33C-ADFF-04CA-0B6E9B1E4983}"/>
              </a:ext>
            </a:extLst>
          </p:cNvPr>
          <p:cNvPicPr>
            <a:picLocks noChangeAspect="1"/>
          </p:cNvPicPr>
          <p:nvPr/>
        </p:nvPicPr>
        <p:blipFill>
          <a:blip r:embed="rId2"/>
          <a:stretch>
            <a:fillRect/>
          </a:stretch>
        </p:blipFill>
        <p:spPr>
          <a:xfrm>
            <a:off x="1240227" y="1672242"/>
            <a:ext cx="6663546" cy="4360294"/>
          </a:xfrm>
          <a:prstGeom prst="rect">
            <a:avLst/>
          </a:prstGeom>
        </p:spPr>
      </p:pic>
      <p:sp>
        <p:nvSpPr>
          <p:cNvPr id="3" name="TextBox 2">
            <a:extLst>
              <a:ext uri="{FF2B5EF4-FFF2-40B4-BE49-F238E27FC236}">
                <a16:creationId xmlns:a16="http://schemas.microsoft.com/office/drawing/2014/main" id="{FAA4358C-8936-F0EA-0366-9DBBAB65F21C}"/>
              </a:ext>
            </a:extLst>
          </p:cNvPr>
          <p:cNvSpPr txBox="1"/>
          <p:nvPr/>
        </p:nvSpPr>
        <p:spPr>
          <a:xfrm>
            <a:off x="2104389" y="1025911"/>
            <a:ext cx="4935220" cy="646331"/>
          </a:xfrm>
          <a:prstGeom prst="rect">
            <a:avLst/>
          </a:prstGeom>
          <a:noFill/>
        </p:spPr>
        <p:txBody>
          <a:bodyPr wrap="square">
            <a:spAutoFit/>
          </a:bodyPr>
          <a:lstStyle/>
          <a:p>
            <a:pPr algn="ctr"/>
            <a:r>
              <a:rPr lang="en-US" dirty="0"/>
              <a:t>Energy Flow Diagram</a:t>
            </a:r>
          </a:p>
          <a:p>
            <a:pPr algn="ctr"/>
            <a:r>
              <a:rPr lang="en-US" dirty="0"/>
              <a:t>1.5 MW solar and 3 MW / 6 MWh energy storage</a:t>
            </a:r>
          </a:p>
        </p:txBody>
      </p:sp>
    </p:spTree>
    <p:extLst>
      <p:ext uri="{BB962C8B-B14F-4D97-AF65-F5344CB8AC3E}">
        <p14:creationId xmlns:p14="http://schemas.microsoft.com/office/powerpoint/2010/main" val="661506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3E05-AD44-386C-1AD5-797A1E517650}"/>
              </a:ext>
            </a:extLst>
          </p:cNvPr>
          <p:cNvSpPr>
            <a:spLocks noGrp="1"/>
          </p:cNvSpPr>
          <p:nvPr>
            <p:ph type="title"/>
          </p:nvPr>
        </p:nvSpPr>
        <p:spPr/>
        <p:txBody>
          <a:bodyPr>
            <a:normAutofit fontScale="90000"/>
          </a:bodyPr>
          <a:lstStyle/>
          <a:p>
            <a:r>
              <a:rPr lang="en-US" dirty="0"/>
              <a:t>Solar Microgrid 25 year cash purchase economics</a:t>
            </a:r>
          </a:p>
        </p:txBody>
      </p:sp>
      <p:sp>
        <p:nvSpPr>
          <p:cNvPr id="12" name="TextBox 11">
            <a:extLst>
              <a:ext uri="{FF2B5EF4-FFF2-40B4-BE49-F238E27FC236}">
                <a16:creationId xmlns:a16="http://schemas.microsoft.com/office/drawing/2014/main" id="{96E66AAB-6A24-2C27-BF18-F4AE6DED83F2}"/>
              </a:ext>
            </a:extLst>
          </p:cNvPr>
          <p:cNvSpPr txBox="1"/>
          <p:nvPr/>
        </p:nvSpPr>
        <p:spPr>
          <a:xfrm>
            <a:off x="0" y="2330450"/>
            <a:ext cx="9377682" cy="261610"/>
          </a:xfrm>
          <a:prstGeom prst="rect">
            <a:avLst/>
          </a:prstGeom>
          <a:noFill/>
        </p:spPr>
        <p:txBody>
          <a:bodyPr wrap="square" rtlCol="0">
            <a:spAutoFit/>
          </a:bodyPr>
          <a:lstStyle/>
          <a:p>
            <a:r>
              <a:rPr lang="en-US" sz="1050" dirty="0"/>
              <a:t>Cash purchase economics use $2.50/W for solar, $750/kWh for storage, 5% annual utility escalator, 30% ITC, and Federal &amp; California MACRS</a:t>
            </a:r>
          </a:p>
        </p:txBody>
      </p:sp>
      <p:pic>
        <p:nvPicPr>
          <p:cNvPr id="3" name="Picture 2">
            <a:extLst>
              <a:ext uri="{FF2B5EF4-FFF2-40B4-BE49-F238E27FC236}">
                <a16:creationId xmlns:a16="http://schemas.microsoft.com/office/drawing/2014/main" id="{4E5765E1-DF32-4998-8D49-7B10F6A011C7}"/>
              </a:ext>
            </a:extLst>
          </p:cNvPr>
          <p:cNvPicPr>
            <a:picLocks noChangeAspect="1"/>
          </p:cNvPicPr>
          <p:nvPr/>
        </p:nvPicPr>
        <p:blipFill>
          <a:blip r:embed="rId2"/>
          <a:stretch>
            <a:fillRect/>
          </a:stretch>
        </p:blipFill>
        <p:spPr>
          <a:xfrm>
            <a:off x="0" y="1022943"/>
            <a:ext cx="9144000" cy="1307507"/>
          </a:xfrm>
          <a:prstGeom prst="rect">
            <a:avLst/>
          </a:prstGeom>
        </p:spPr>
      </p:pic>
      <p:pic>
        <p:nvPicPr>
          <p:cNvPr id="9" name="Picture 8">
            <a:extLst>
              <a:ext uri="{FF2B5EF4-FFF2-40B4-BE49-F238E27FC236}">
                <a16:creationId xmlns:a16="http://schemas.microsoft.com/office/drawing/2014/main" id="{A1EA1C2F-7B28-4B62-0153-DF582A900AC3}"/>
              </a:ext>
            </a:extLst>
          </p:cNvPr>
          <p:cNvPicPr>
            <a:picLocks noChangeAspect="1"/>
          </p:cNvPicPr>
          <p:nvPr/>
        </p:nvPicPr>
        <p:blipFill>
          <a:blip r:embed="rId3"/>
          <a:stretch>
            <a:fillRect/>
          </a:stretch>
        </p:blipFill>
        <p:spPr>
          <a:xfrm>
            <a:off x="1817376" y="2727143"/>
            <a:ext cx="5742930" cy="3426249"/>
          </a:xfrm>
          <a:prstGeom prst="rect">
            <a:avLst/>
          </a:prstGeom>
        </p:spPr>
      </p:pic>
    </p:spTree>
    <p:extLst>
      <p:ext uri="{BB962C8B-B14F-4D97-AF65-F5344CB8AC3E}">
        <p14:creationId xmlns:p14="http://schemas.microsoft.com/office/powerpoint/2010/main" val="1292090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Community Microgrids need policy innovation</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Community Microgrids need </a:t>
            </a:r>
          </a:p>
          <a:p>
            <a:pPr marL="0" lvl="0" indent="0" algn="ctr" rtl="0">
              <a:spcBef>
                <a:spcPts val="0"/>
              </a:spcBef>
              <a:spcAft>
                <a:spcPts val="0"/>
              </a:spcAft>
              <a:buClr>
                <a:schemeClr val="dk1"/>
              </a:buClr>
              <a:buSzPts val="3200"/>
              <a:buNone/>
            </a:pPr>
            <a:r>
              <a:rPr lang="en-US" dirty="0">
                <a:solidFill>
                  <a:schemeClr val="dk1"/>
                </a:solidFill>
              </a:rPr>
              <a:t>policy innovation</a:t>
            </a:r>
            <a:endParaRPr dirty="0"/>
          </a:p>
        </p:txBody>
      </p:sp>
    </p:spTree>
    <p:extLst>
      <p:ext uri="{BB962C8B-B14F-4D97-AF65-F5344CB8AC3E}">
        <p14:creationId xmlns:p14="http://schemas.microsoft.com/office/powerpoint/2010/main" val="3105702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Valencia Gardens Apartments in San Francisco</a:t>
            </a:r>
          </a:p>
        </p:txBody>
      </p:sp>
      <p:pic>
        <p:nvPicPr>
          <p:cNvPr id="9" name="Picture 8">
            <a:extLst>
              <a:ext uri="{FF2B5EF4-FFF2-40B4-BE49-F238E27FC236}">
                <a16:creationId xmlns:a16="http://schemas.microsoft.com/office/drawing/2014/main" id="{2FE5C77E-E3B5-AF4E-B3D7-25EAFD692376}"/>
              </a:ext>
            </a:extLst>
          </p:cNvPr>
          <p:cNvPicPr>
            <a:picLocks noChangeAspect="1"/>
          </p:cNvPicPr>
          <p:nvPr/>
        </p:nvPicPr>
        <p:blipFill>
          <a:blip r:embed="rId2"/>
          <a:stretch>
            <a:fillRect/>
          </a:stretch>
        </p:blipFill>
        <p:spPr>
          <a:xfrm>
            <a:off x="266225" y="763279"/>
            <a:ext cx="8576836" cy="5708957"/>
          </a:xfrm>
          <a:prstGeom prst="rect">
            <a:avLst/>
          </a:prstGeom>
        </p:spPr>
      </p:pic>
    </p:spTree>
    <p:extLst>
      <p:ext uri="{BB962C8B-B14F-4D97-AF65-F5344CB8AC3E}">
        <p14:creationId xmlns:p14="http://schemas.microsoft.com/office/powerpoint/2010/main" val="1323392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a:xfrm>
            <a:off x="-1" y="0"/>
            <a:ext cx="7900415" cy="762000"/>
          </a:xfrm>
        </p:spPr>
        <p:txBody>
          <a:bodyPr>
            <a:normAutofit/>
          </a:bodyPr>
          <a:lstStyle/>
          <a:p>
            <a:r>
              <a:rPr lang="en-US" dirty="0"/>
              <a:t>Various configurations of Solar and/or Storage</a:t>
            </a:r>
          </a:p>
        </p:txBody>
      </p:sp>
      <p:sp>
        <p:nvSpPr>
          <p:cNvPr id="6" name="Content Placeholder 5">
            <a:extLst>
              <a:ext uri="{FF2B5EF4-FFF2-40B4-BE49-F238E27FC236}">
                <a16:creationId xmlns:a16="http://schemas.microsoft.com/office/drawing/2014/main" id="{CFEF60A9-FE0B-3C40-A8CA-0F178BC786E2}"/>
              </a:ext>
            </a:extLst>
          </p:cNvPr>
          <p:cNvSpPr>
            <a:spLocks noGrp="1"/>
          </p:cNvSpPr>
          <p:nvPr>
            <p:ph idx="1"/>
          </p:nvPr>
        </p:nvSpPr>
        <p:spPr>
          <a:xfrm>
            <a:off x="356839" y="909966"/>
            <a:ext cx="8229600" cy="5523498"/>
          </a:xfrm>
        </p:spPr>
        <p:txBody>
          <a:bodyPr/>
          <a:lstStyle/>
          <a:p>
            <a:pPr>
              <a:buFont typeface="Arial" panose="020B0604020202020204" pitchFamily="34" charset="0"/>
              <a:buChar char="•"/>
            </a:pPr>
            <a:r>
              <a:rPr lang="en-US" sz="2200" u="sng" dirty="0">
                <a:solidFill>
                  <a:schemeClr val="tx1"/>
                </a:solidFill>
              </a:rPr>
              <a:t>Solar-only</a:t>
            </a:r>
            <a:r>
              <a:rPr lang="en-US" sz="2200" dirty="0">
                <a:solidFill>
                  <a:schemeClr val="tx1"/>
                </a:solidFill>
              </a:rPr>
              <a:t> provides solar energy and delivers economic &amp; environmental benefits.  The solar will turn off during grid outages and there are no resilience benefits from solar-only.</a:t>
            </a:r>
          </a:p>
          <a:p>
            <a:pPr>
              <a:buFont typeface="Arial" panose="020B0604020202020204" pitchFamily="34" charset="0"/>
              <a:buChar char="•"/>
            </a:pPr>
            <a:r>
              <a:rPr lang="en-US" sz="2200" u="sng" dirty="0">
                <a:solidFill>
                  <a:schemeClr val="tx1"/>
                </a:solidFill>
              </a:rPr>
              <a:t>Storage-only</a:t>
            </a:r>
            <a:r>
              <a:rPr lang="en-US" sz="2200" dirty="0">
                <a:solidFill>
                  <a:schemeClr val="tx1"/>
                </a:solidFill>
              </a:rPr>
              <a:t> allows energy to be time-shifted and provides economic and </a:t>
            </a:r>
            <a:r>
              <a:rPr lang="en-US" sz="2200" b="1" dirty="0">
                <a:solidFill>
                  <a:schemeClr val="tx1"/>
                </a:solidFill>
              </a:rPr>
              <a:t>limited resilience </a:t>
            </a:r>
            <a:r>
              <a:rPr lang="en-US" sz="2200" dirty="0">
                <a:solidFill>
                  <a:schemeClr val="tx1"/>
                </a:solidFill>
              </a:rPr>
              <a:t>benefits.  Because storage-only simply time-shifts grid energy, solar-only deployments deliver no substantial environmental benefits.  The resilience benefits will only last as long as the amount of energy that was stored at the time of a grid outage allows – then it’s lights out.</a:t>
            </a:r>
          </a:p>
          <a:p>
            <a:pPr>
              <a:buFont typeface="Arial" panose="020B0604020202020204" pitchFamily="34" charset="0"/>
              <a:buChar char="•"/>
            </a:pPr>
            <a:r>
              <a:rPr lang="en-US" sz="2200" u="sng" dirty="0" err="1">
                <a:solidFill>
                  <a:schemeClr val="tx1"/>
                </a:solidFill>
              </a:rPr>
              <a:t>Solar+Storage</a:t>
            </a:r>
            <a:r>
              <a:rPr lang="en-US" sz="2200" dirty="0">
                <a:solidFill>
                  <a:schemeClr val="tx1"/>
                </a:solidFill>
              </a:rPr>
              <a:t> combines solar &amp; storage to deliver economic, environmental, and </a:t>
            </a:r>
            <a:r>
              <a:rPr lang="en-US" sz="2200" b="1" dirty="0">
                <a:solidFill>
                  <a:schemeClr val="tx1"/>
                </a:solidFill>
              </a:rPr>
              <a:t>limited resilience </a:t>
            </a:r>
            <a:r>
              <a:rPr lang="en-US" sz="2200" dirty="0">
                <a:solidFill>
                  <a:schemeClr val="tx1"/>
                </a:solidFill>
              </a:rPr>
              <a:t>benefits.  </a:t>
            </a:r>
          </a:p>
          <a:p>
            <a:pPr>
              <a:buFont typeface="Arial" panose="020B0604020202020204" pitchFamily="34" charset="0"/>
              <a:buChar char="•"/>
            </a:pPr>
            <a:r>
              <a:rPr lang="en-US" sz="2200" u="sng" dirty="0">
                <a:solidFill>
                  <a:schemeClr val="tx1"/>
                </a:solidFill>
              </a:rPr>
              <a:t>Solar Microgrid </a:t>
            </a:r>
            <a:r>
              <a:rPr lang="en-US" sz="2200" dirty="0">
                <a:solidFill>
                  <a:schemeClr val="tx1"/>
                </a:solidFill>
              </a:rPr>
              <a:t>combines to deliver economic, environmental, and </a:t>
            </a:r>
            <a:r>
              <a:rPr lang="en-US" sz="2200" b="1" dirty="0">
                <a:solidFill>
                  <a:schemeClr val="tx1"/>
                </a:solidFill>
              </a:rPr>
              <a:t>indefinite resilience</a:t>
            </a:r>
            <a:r>
              <a:rPr lang="en-US" sz="2200" dirty="0">
                <a:solidFill>
                  <a:schemeClr val="tx1"/>
                </a:solidFill>
              </a:rPr>
              <a:t> benefits.  The solar provides an ongoing energy source, which is required for ongoing resilience.</a:t>
            </a:r>
          </a:p>
        </p:txBody>
      </p:sp>
    </p:spTree>
    <p:extLst>
      <p:ext uri="{BB962C8B-B14F-4D97-AF65-F5344CB8AC3E}">
        <p14:creationId xmlns:p14="http://schemas.microsoft.com/office/powerpoint/2010/main" val="305666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E560-7692-48A8-A1E2-4616E18E18E5}"/>
              </a:ext>
            </a:extLst>
          </p:cNvPr>
          <p:cNvSpPr>
            <a:spLocks noGrp="1"/>
          </p:cNvSpPr>
          <p:nvPr>
            <p:ph type="title"/>
          </p:nvPr>
        </p:nvSpPr>
        <p:spPr/>
        <p:txBody>
          <a:bodyPr>
            <a:normAutofit/>
          </a:bodyPr>
          <a:lstStyle/>
          <a:p>
            <a:r>
              <a:rPr lang="en-US" sz="2000" dirty="0"/>
              <a:t>Future VGES Community Microgrid opportunity</a:t>
            </a:r>
          </a:p>
        </p:txBody>
      </p:sp>
      <p:pic>
        <p:nvPicPr>
          <p:cNvPr id="87" name="Picture 86">
            <a:extLst>
              <a:ext uri="{FF2B5EF4-FFF2-40B4-BE49-F238E27FC236}">
                <a16:creationId xmlns:a16="http://schemas.microsoft.com/office/drawing/2014/main" id="{B627BC90-F9B9-FD40-9CEF-26F5518D32A5}"/>
              </a:ext>
            </a:extLst>
          </p:cNvPr>
          <p:cNvPicPr>
            <a:picLocks noChangeAspect="1"/>
          </p:cNvPicPr>
          <p:nvPr/>
        </p:nvPicPr>
        <p:blipFill>
          <a:blip r:embed="rId3"/>
          <a:stretch>
            <a:fillRect/>
          </a:stretch>
        </p:blipFill>
        <p:spPr>
          <a:xfrm>
            <a:off x="283464" y="1639824"/>
            <a:ext cx="8402824" cy="3724656"/>
          </a:xfrm>
          <a:prstGeom prst="rect">
            <a:avLst/>
          </a:prstGeom>
        </p:spPr>
      </p:pic>
    </p:spTree>
    <p:extLst>
      <p:ext uri="{BB962C8B-B14F-4D97-AF65-F5344CB8AC3E}">
        <p14:creationId xmlns:p14="http://schemas.microsoft.com/office/powerpoint/2010/main" val="3628472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2323-51F9-4B49-8EEB-773194FE0424}"/>
              </a:ext>
            </a:extLst>
          </p:cNvPr>
          <p:cNvSpPr>
            <a:spLocks noGrp="1"/>
          </p:cNvSpPr>
          <p:nvPr>
            <p:ph type="title"/>
          </p:nvPr>
        </p:nvSpPr>
        <p:spPr/>
        <p:txBody>
          <a:bodyPr/>
          <a:lstStyle/>
          <a:p>
            <a:r>
              <a:rPr lang="en-US" dirty="0"/>
              <a:t>Goleta Load Pocket (GLP)</a:t>
            </a:r>
          </a:p>
        </p:txBody>
      </p:sp>
      <p:sp>
        <p:nvSpPr>
          <p:cNvPr id="6" name="TextBox 5">
            <a:extLst>
              <a:ext uri="{FF2B5EF4-FFF2-40B4-BE49-F238E27FC236}">
                <a16:creationId xmlns:a16="http://schemas.microsoft.com/office/drawing/2014/main" id="{EE774484-E231-684C-9411-374C649B72B7}"/>
              </a:ext>
            </a:extLst>
          </p:cNvPr>
          <p:cNvSpPr txBox="1"/>
          <p:nvPr/>
        </p:nvSpPr>
        <p:spPr>
          <a:xfrm>
            <a:off x="89747" y="761187"/>
            <a:ext cx="896450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The GLP is the perfect opportunity for a comprehensive Community Microgrid</a:t>
            </a:r>
          </a:p>
        </p:txBody>
      </p:sp>
      <p:sp>
        <p:nvSpPr>
          <p:cNvPr id="8" name="Rectangle 7">
            <a:extLst>
              <a:ext uri="{FF2B5EF4-FFF2-40B4-BE49-F238E27FC236}">
                <a16:creationId xmlns:a16="http://schemas.microsoft.com/office/drawing/2014/main" id="{444DF93E-8EA0-B843-9562-66ED9FF153E2}"/>
              </a:ext>
            </a:extLst>
          </p:cNvPr>
          <p:cNvSpPr/>
          <p:nvPr/>
        </p:nvSpPr>
        <p:spPr>
          <a:xfrm>
            <a:off x="89747" y="3631970"/>
            <a:ext cx="9054253" cy="2898229"/>
          </a:xfrm>
          <a:prstGeom prst="rect">
            <a:avLst/>
          </a:prstGeom>
        </p:spPr>
        <p:txBody>
          <a:bodyPr wrap="square">
            <a:spAutoFit/>
          </a:bodyPr>
          <a:lstStyle/>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spans 70 miles of California coastline, from Point Conception to Lake Casitas, encompassing the cities of Goleta, Santa Barbara (including Montecito), and Carpinteria. </a:t>
            </a:r>
          </a:p>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is highly transmission-vulnerable and disaster-prone (fire, landslide, earthquake). </a:t>
            </a:r>
          </a:p>
          <a:p>
            <a:pPr marL="285750" indent="-285750">
              <a:spcBef>
                <a:spcPts val="40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200 megawatts (MW) of solar and 400 megawatt-hours (MWh) of energy storage </a:t>
            </a:r>
            <a:r>
              <a:rPr lang="en-US" sz="1600" dirty="0">
                <a:latin typeface="Arial" panose="020B0604020202020204" pitchFamily="34" charset="0"/>
                <a:cs typeface="Arial" panose="020B0604020202020204" pitchFamily="34" charset="0"/>
              </a:rPr>
              <a:t>will provide 100% protection to GLP against a complete transmission outage (“N-2 event”).</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200 MW of solar is equivalent to about 5 times the amount of solar currently deployed in the GLP and represents about 25% of the energy mix. </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Multi-GWs of solar siting opportunity exists on commercial-scale built-environments like parking lots, parking structures, and rooftops; and 200 MW represents about 7% of the technical siting potential.</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Other resources like energy efficiency, demand response, and offshore wind can significantly reduce </a:t>
            </a:r>
            <a:r>
              <a:rPr lang="en-US" sz="1400" dirty="0" err="1">
                <a:latin typeface="Arial" panose="020B0604020202020204" pitchFamily="34" charset="0"/>
                <a:cs typeface="Arial" panose="020B0604020202020204" pitchFamily="34" charset="0"/>
              </a:rPr>
              <a:t>solar+storage</a:t>
            </a:r>
            <a:r>
              <a:rPr lang="en-US" sz="1400" dirty="0">
                <a:latin typeface="Arial" panose="020B0604020202020204" pitchFamily="34" charset="0"/>
                <a:cs typeface="Arial" panose="020B0604020202020204" pitchFamily="34" charset="0"/>
              </a:rPr>
              <a:t> requirements. </a:t>
            </a:r>
          </a:p>
        </p:txBody>
      </p:sp>
      <p:pic>
        <p:nvPicPr>
          <p:cNvPr id="7" name="Picture 6">
            <a:extLst>
              <a:ext uri="{FF2B5EF4-FFF2-40B4-BE49-F238E27FC236}">
                <a16:creationId xmlns:a16="http://schemas.microsoft.com/office/drawing/2014/main" id="{8BBB60C0-D8C3-4784-A6B4-3ED808E9CA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37326"/>
            <a:ext cx="9144000" cy="2538484"/>
          </a:xfrm>
          <a:prstGeom prst="rect">
            <a:avLst/>
          </a:prstGeom>
        </p:spPr>
      </p:pic>
    </p:spTree>
    <p:extLst>
      <p:ext uri="{BB962C8B-B14F-4D97-AF65-F5344CB8AC3E}">
        <p14:creationId xmlns:p14="http://schemas.microsoft.com/office/powerpoint/2010/main" val="2821661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DF1542-CF27-4173-B45F-9B1633A3A3DE}"/>
              </a:ext>
            </a:extLst>
          </p:cNvPr>
          <p:cNvPicPr>
            <a:picLocks noChangeAspect="1"/>
          </p:cNvPicPr>
          <p:nvPr/>
        </p:nvPicPr>
        <p:blipFill>
          <a:blip r:embed="rId3"/>
          <a:stretch>
            <a:fillRect/>
          </a:stretch>
        </p:blipFill>
        <p:spPr>
          <a:xfrm>
            <a:off x="0" y="1012275"/>
            <a:ext cx="9144000" cy="3973112"/>
          </a:xfrm>
          <a:prstGeom prst="rect">
            <a:avLst/>
          </a:prstGeom>
        </p:spPr>
      </p:pic>
      <p:sp>
        <p:nvSpPr>
          <p:cNvPr id="2" name="Title 1">
            <a:extLst>
              <a:ext uri="{FF2B5EF4-FFF2-40B4-BE49-F238E27FC236}">
                <a16:creationId xmlns:a16="http://schemas.microsoft.com/office/drawing/2014/main" id="{D8D30623-B1C4-4FBA-A64E-B38AF52479BB}"/>
              </a:ext>
            </a:extLst>
          </p:cNvPr>
          <p:cNvSpPr>
            <a:spLocks noGrp="1"/>
          </p:cNvSpPr>
          <p:nvPr>
            <p:ph type="title"/>
          </p:nvPr>
        </p:nvSpPr>
        <p:spPr/>
        <p:txBody>
          <a:bodyPr/>
          <a:lstStyle/>
          <a:p>
            <a:r>
              <a:rPr lang="en-US" dirty="0"/>
              <a:t>Core load area of the GLP</a:t>
            </a:r>
          </a:p>
        </p:txBody>
      </p:sp>
      <p:sp>
        <p:nvSpPr>
          <p:cNvPr id="6" name="Rectangle 5">
            <a:extLst>
              <a:ext uri="{FF2B5EF4-FFF2-40B4-BE49-F238E27FC236}">
                <a16:creationId xmlns:a16="http://schemas.microsoft.com/office/drawing/2014/main" id="{6FC33322-876E-4837-8DBF-954153DC2A20}"/>
              </a:ext>
            </a:extLst>
          </p:cNvPr>
          <p:cNvSpPr/>
          <p:nvPr/>
        </p:nvSpPr>
        <p:spPr>
          <a:xfrm>
            <a:off x="10764" y="4989943"/>
            <a:ext cx="8930267" cy="111801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Legend</a:t>
            </a:r>
          </a:p>
          <a:p>
            <a:endParaRPr lang="en-US" sz="1400" dirty="0">
              <a:solidFill>
                <a:schemeClr val="tx1"/>
              </a:solidFill>
            </a:endParaRPr>
          </a:p>
          <a:p>
            <a:endParaRPr lang="en-US" sz="1400" dirty="0">
              <a:solidFill>
                <a:schemeClr val="tx1"/>
              </a:solidFill>
            </a:endParaRPr>
          </a:p>
          <a:p>
            <a:r>
              <a:rPr lang="en-US" sz="1400" dirty="0">
                <a:solidFill>
                  <a:schemeClr val="tx1"/>
                </a:solidFill>
              </a:rPr>
              <a:t>	</a:t>
            </a:r>
          </a:p>
        </p:txBody>
      </p:sp>
      <p:pic>
        <p:nvPicPr>
          <p:cNvPr id="7" name="Picture 6">
            <a:extLst>
              <a:ext uri="{FF2B5EF4-FFF2-40B4-BE49-F238E27FC236}">
                <a16:creationId xmlns:a16="http://schemas.microsoft.com/office/drawing/2014/main" id="{065DD046-4EF4-4BE0-9D27-B9952BF98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01" y="5840838"/>
            <a:ext cx="259102" cy="205758"/>
          </a:xfrm>
          <a:prstGeom prst="rect">
            <a:avLst/>
          </a:prstGeom>
        </p:spPr>
      </p:pic>
      <p:sp>
        <p:nvSpPr>
          <p:cNvPr id="8" name="TextBox 7">
            <a:extLst>
              <a:ext uri="{FF2B5EF4-FFF2-40B4-BE49-F238E27FC236}">
                <a16:creationId xmlns:a16="http://schemas.microsoft.com/office/drawing/2014/main" id="{8BF2CF65-D5EF-46E6-B6BB-ECFF7109971F}"/>
              </a:ext>
            </a:extLst>
          </p:cNvPr>
          <p:cNvSpPr txBox="1"/>
          <p:nvPr/>
        </p:nvSpPr>
        <p:spPr>
          <a:xfrm>
            <a:off x="3990168" y="5372142"/>
            <a:ext cx="1482163" cy="261610"/>
          </a:xfrm>
          <a:prstGeom prst="rect">
            <a:avLst/>
          </a:prstGeom>
          <a:noFill/>
        </p:spPr>
        <p:txBody>
          <a:bodyPr wrap="square" rtlCol="0">
            <a:spAutoFit/>
          </a:bodyPr>
          <a:lstStyle/>
          <a:p>
            <a:r>
              <a:rPr lang="en-US" sz="1100" dirty="0"/>
              <a:t>16kV Gladiola Feeder</a:t>
            </a:r>
          </a:p>
        </p:txBody>
      </p:sp>
      <p:sp>
        <p:nvSpPr>
          <p:cNvPr id="9" name="TextBox 8">
            <a:extLst>
              <a:ext uri="{FF2B5EF4-FFF2-40B4-BE49-F238E27FC236}">
                <a16:creationId xmlns:a16="http://schemas.microsoft.com/office/drawing/2014/main" id="{877384FA-F26F-4057-B2F6-D54C8DE1B7D5}"/>
              </a:ext>
            </a:extLst>
          </p:cNvPr>
          <p:cNvSpPr txBox="1"/>
          <p:nvPr/>
        </p:nvSpPr>
        <p:spPr>
          <a:xfrm>
            <a:off x="555553" y="5814653"/>
            <a:ext cx="877662" cy="261610"/>
          </a:xfrm>
          <a:prstGeom prst="rect">
            <a:avLst/>
          </a:prstGeom>
          <a:noFill/>
        </p:spPr>
        <p:txBody>
          <a:bodyPr wrap="square" rtlCol="0">
            <a:spAutoFit/>
          </a:bodyPr>
          <a:lstStyle/>
          <a:p>
            <a:r>
              <a:rPr lang="en-US" sz="1100" dirty="0"/>
              <a:t>Substations</a:t>
            </a:r>
          </a:p>
        </p:txBody>
      </p:sp>
      <p:sp>
        <p:nvSpPr>
          <p:cNvPr id="10" name="TextBox 9">
            <a:extLst>
              <a:ext uri="{FF2B5EF4-FFF2-40B4-BE49-F238E27FC236}">
                <a16:creationId xmlns:a16="http://schemas.microsoft.com/office/drawing/2014/main" id="{8037138D-366F-4AD3-983D-6BF5B2362045}"/>
              </a:ext>
            </a:extLst>
          </p:cNvPr>
          <p:cNvSpPr txBox="1"/>
          <p:nvPr/>
        </p:nvSpPr>
        <p:spPr>
          <a:xfrm>
            <a:off x="3983625" y="5590456"/>
            <a:ext cx="1482163" cy="261610"/>
          </a:xfrm>
          <a:prstGeom prst="rect">
            <a:avLst/>
          </a:prstGeom>
          <a:noFill/>
        </p:spPr>
        <p:txBody>
          <a:bodyPr wrap="square" rtlCol="0">
            <a:spAutoFit/>
          </a:bodyPr>
          <a:lstStyle/>
          <a:p>
            <a:r>
              <a:rPr lang="en-US" sz="1100" dirty="0"/>
              <a:t>16kV Gaucho Feeder</a:t>
            </a:r>
          </a:p>
        </p:txBody>
      </p:sp>
      <p:sp>
        <p:nvSpPr>
          <p:cNvPr id="11" name="TextBox 10">
            <a:extLst>
              <a:ext uri="{FF2B5EF4-FFF2-40B4-BE49-F238E27FC236}">
                <a16:creationId xmlns:a16="http://schemas.microsoft.com/office/drawing/2014/main" id="{79ABBAE1-859B-44BC-BDCD-6F565C5C65BB}"/>
              </a:ext>
            </a:extLst>
          </p:cNvPr>
          <p:cNvSpPr txBox="1"/>
          <p:nvPr/>
        </p:nvSpPr>
        <p:spPr>
          <a:xfrm>
            <a:off x="3985970" y="5816823"/>
            <a:ext cx="1624144" cy="261610"/>
          </a:xfrm>
          <a:prstGeom prst="rect">
            <a:avLst/>
          </a:prstGeom>
          <a:noFill/>
        </p:spPr>
        <p:txBody>
          <a:bodyPr wrap="square" rtlCol="0">
            <a:spAutoFit/>
          </a:bodyPr>
          <a:lstStyle/>
          <a:p>
            <a:r>
              <a:rPr lang="en-US" sz="1100" dirty="0"/>
              <a:t>16kV  Professor Feeder</a:t>
            </a:r>
          </a:p>
        </p:txBody>
      </p:sp>
      <p:pic>
        <p:nvPicPr>
          <p:cNvPr id="17" name="Picture 16">
            <a:extLst>
              <a:ext uri="{FF2B5EF4-FFF2-40B4-BE49-F238E27FC236}">
                <a16:creationId xmlns:a16="http://schemas.microsoft.com/office/drawing/2014/main" id="{521DDED8-385B-4BFA-A738-C0B62D0B85FE}"/>
              </a:ext>
            </a:extLst>
          </p:cNvPr>
          <p:cNvPicPr>
            <a:picLocks noChangeAspect="1"/>
          </p:cNvPicPr>
          <p:nvPr/>
        </p:nvPicPr>
        <p:blipFill>
          <a:blip r:embed="rId5"/>
          <a:stretch>
            <a:fillRect/>
          </a:stretch>
        </p:blipFill>
        <p:spPr>
          <a:xfrm>
            <a:off x="2165096" y="5850664"/>
            <a:ext cx="216464" cy="188533"/>
          </a:xfrm>
          <a:prstGeom prst="rect">
            <a:avLst/>
          </a:prstGeom>
        </p:spPr>
      </p:pic>
      <p:sp>
        <p:nvSpPr>
          <p:cNvPr id="20" name="TextBox 19">
            <a:extLst>
              <a:ext uri="{FF2B5EF4-FFF2-40B4-BE49-F238E27FC236}">
                <a16:creationId xmlns:a16="http://schemas.microsoft.com/office/drawing/2014/main" id="{C1F56015-9170-4519-8FBC-8FF0D6DD0D56}"/>
              </a:ext>
            </a:extLst>
          </p:cNvPr>
          <p:cNvSpPr txBox="1"/>
          <p:nvPr/>
        </p:nvSpPr>
        <p:spPr>
          <a:xfrm>
            <a:off x="2347911" y="5813754"/>
            <a:ext cx="2346808" cy="261610"/>
          </a:xfrm>
          <a:prstGeom prst="rect">
            <a:avLst/>
          </a:prstGeom>
          <a:noFill/>
        </p:spPr>
        <p:txBody>
          <a:bodyPr wrap="square" rtlCol="0">
            <a:spAutoFit/>
          </a:bodyPr>
          <a:lstStyle/>
          <a:p>
            <a:r>
              <a:rPr lang="en-US" sz="1100" dirty="0"/>
              <a:t>UCSB</a:t>
            </a:r>
          </a:p>
        </p:txBody>
      </p:sp>
      <p:sp>
        <p:nvSpPr>
          <p:cNvPr id="21" name="TextBox 20">
            <a:extLst>
              <a:ext uri="{FF2B5EF4-FFF2-40B4-BE49-F238E27FC236}">
                <a16:creationId xmlns:a16="http://schemas.microsoft.com/office/drawing/2014/main" id="{5854BBCE-E0F5-4901-8180-D7005BF69355}"/>
              </a:ext>
            </a:extLst>
          </p:cNvPr>
          <p:cNvSpPr txBox="1"/>
          <p:nvPr/>
        </p:nvSpPr>
        <p:spPr>
          <a:xfrm>
            <a:off x="556903" y="5588717"/>
            <a:ext cx="1432407" cy="261610"/>
          </a:xfrm>
          <a:prstGeom prst="rect">
            <a:avLst/>
          </a:prstGeom>
          <a:noFill/>
        </p:spPr>
        <p:txBody>
          <a:bodyPr wrap="square" rtlCol="0">
            <a:spAutoFit/>
          </a:bodyPr>
          <a:lstStyle/>
          <a:p>
            <a:r>
              <a:rPr lang="en-US" sz="1100" dirty="0"/>
              <a:t>Santa Barbara Airport</a:t>
            </a:r>
          </a:p>
        </p:txBody>
      </p:sp>
      <p:pic>
        <p:nvPicPr>
          <p:cNvPr id="23" name="Picture 22">
            <a:extLst>
              <a:ext uri="{FF2B5EF4-FFF2-40B4-BE49-F238E27FC236}">
                <a16:creationId xmlns:a16="http://schemas.microsoft.com/office/drawing/2014/main" id="{A5302084-B1EC-409E-B883-55D995FCD2E3}"/>
              </a:ext>
            </a:extLst>
          </p:cNvPr>
          <p:cNvPicPr>
            <a:picLocks noChangeAspect="1"/>
          </p:cNvPicPr>
          <p:nvPr/>
        </p:nvPicPr>
        <p:blipFill>
          <a:blip r:embed="rId6"/>
          <a:stretch>
            <a:fillRect/>
          </a:stretch>
        </p:blipFill>
        <p:spPr>
          <a:xfrm>
            <a:off x="2087445" y="5342117"/>
            <a:ext cx="315190" cy="242454"/>
          </a:xfrm>
          <a:prstGeom prst="rect">
            <a:avLst/>
          </a:prstGeom>
        </p:spPr>
      </p:pic>
      <p:pic>
        <p:nvPicPr>
          <p:cNvPr id="25" name="Picture 24">
            <a:extLst>
              <a:ext uri="{FF2B5EF4-FFF2-40B4-BE49-F238E27FC236}">
                <a16:creationId xmlns:a16="http://schemas.microsoft.com/office/drawing/2014/main" id="{100B924B-311C-42C3-84A4-F9C0FB3D3CF9}"/>
              </a:ext>
            </a:extLst>
          </p:cNvPr>
          <p:cNvPicPr>
            <a:picLocks noChangeAspect="1"/>
          </p:cNvPicPr>
          <p:nvPr/>
        </p:nvPicPr>
        <p:blipFill>
          <a:blip r:embed="rId7"/>
          <a:stretch>
            <a:fillRect/>
          </a:stretch>
        </p:blipFill>
        <p:spPr>
          <a:xfrm>
            <a:off x="2133429" y="5574245"/>
            <a:ext cx="259176" cy="242455"/>
          </a:xfrm>
          <a:prstGeom prst="rect">
            <a:avLst/>
          </a:prstGeom>
        </p:spPr>
      </p:pic>
      <p:sp>
        <p:nvSpPr>
          <p:cNvPr id="26" name="TextBox 25">
            <a:extLst>
              <a:ext uri="{FF2B5EF4-FFF2-40B4-BE49-F238E27FC236}">
                <a16:creationId xmlns:a16="http://schemas.microsoft.com/office/drawing/2014/main" id="{81A7E07F-7F15-4E0A-914F-4AC8ADF503EA}"/>
              </a:ext>
            </a:extLst>
          </p:cNvPr>
          <p:cNvSpPr txBox="1"/>
          <p:nvPr/>
        </p:nvSpPr>
        <p:spPr>
          <a:xfrm>
            <a:off x="2347911" y="5354947"/>
            <a:ext cx="1302669" cy="261610"/>
          </a:xfrm>
          <a:prstGeom prst="rect">
            <a:avLst/>
          </a:prstGeom>
          <a:noFill/>
        </p:spPr>
        <p:txBody>
          <a:bodyPr wrap="square" rtlCol="0">
            <a:spAutoFit/>
          </a:bodyPr>
          <a:lstStyle/>
          <a:p>
            <a:r>
              <a:rPr lang="en-US" sz="1100" dirty="0"/>
              <a:t>Tier 3 Fire Threat</a:t>
            </a:r>
          </a:p>
        </p:txBody>
      </p:sp>
      <p:sp>
        <p:nvSpPr>
          <p:cNvPr id="28" name="TextBox 27">
            <a:extLst>
              <a:ext uri="{FF2B5EF4-FFF2-40B4-BE49-F238E27FC236}">
                <a16:creationId xmlns:a16="http://schemas.microsoft.com/office/drawing/2014/main" id="{C6FF6524-47C1-4BE1-9FE3-EEF5898DD63D}"/>
              </a:ext>
            </a:extLst>
          </p:cNvPr>
          <p:cNvSpPr txBox="1"/>
          <p:nvPr/>
        </p:nvSpPr>
        <p:spPr>
          <a:xfrm>
            <a:off x="2355956" y="5595962"/>
            <a:ext cx="1302669" cy="261610"/>
          </a:xfrm>
          <a:prstGeom prst="rect">
            <a:avLst/>
          </a:prstGeom>
          <a:noFill/>
        </p:spPr>
        <p:txBody>
          <a:bodyPr wrap="square" rtlCol="0">
            <a:spAutoFit/>
          </a:bodyPr>
          <a:lstStyle/>
          <a:p>
            <a:r>
              <a:rPr lang="en-US" sz="1100" dirty="0"/>
              <a:t>Tier 2 Fire Threat</a:t>
            </a:r>
          </a:p>
        </p:txBody>
      </p:sp>
      <p:pic>
        <p:nvPicPr>
          <p:cNvPr id="33" name="Picture 32">
            <a:extLst>
              <a:ext uri="{FF2B5EF4-FFF2-40B4-BE49-F238E27FC236}">
                <a16:creationId xmlns:a16="http://schemas.microsoft.com/office/drawing/2014/main" id="{7A67ED11-FD7D-4A8E-83C9-73DD2EE89258}"/>
              </a:ext>
            </a:extLst>
          </p:cNvPr>
          <p:cNvPicPr>
            <a:picLocks noChangeAspect="1"/>
          </p:cNvPicPr>
          <p:nvPr/>
        </p:nvPicPr>
        <p:blipFill>
          <a:blip r:embed="rId8"/>
          <a:stretch>
            <a:fillRect/>
          </a:stretch>
        </p:blipFill>
        <p:spPr>
          <a:xfrm>
            <a:off x="3703300" y="5669821"/>
            <a:ext cx="362389" cy="117532"/>
          </a:xfrm>
          <a:prstGeom prst="rect">
            <a:avLst/>
          </a:prstGeom>
        </p:spPr>
      </p:pic>
      <p:pic>
        <p:nvPicPr>
          <p:cNvPr id="35" name="Picture 34">
            <a:extLst>
              <a:ext uri="{FF2B5EF4-FFF2-40B4-BE49-F238E27FC236}">
                <a16:creationId xmlns:a16="http://schemas.microsoft.com/office/drawing/2014/main" id="{AE6FBCC1-EE4A-465A-9731-79868752CE34}"/>
              </a:ext>
            </a:extLst>
          </p:cNvPr>
          <p:cNvPicPr>
            <a:picLocks noChangeAspect="1"/>
          </p:cNvPicPr>
          <p:nvPr/>
        </p:nvPicPr>
        <p:blipFill>
          <a:blip r:embed="rId9"/>
          <a:stretch>
            <a:fillRect/>
          </a:stretch>
        </p:blipFill>
        <p:spPr>
          <a:xfrm>
            <a:off x="3695932" y="5901787"/>
            <a:ext cx="361950" cy="133350"/>
          </a:xfrm>
          <a:prstGeom prst="rect">
            <a:avLst/>
          </a:prstGeom>
        </p:spPr>
      </p:pic>
      <p:pic>
        <p:nvPicPr>
          <p:cNvPr id="37" name="Picture 36">
            <a:extLst>
              <a:ext uri="{FF2B5EF4-FFF2-40B4-BE49-F238E27FC236}">
                <a16:creationId xmlns:a16="http://schemas.microsoft.com/office/drawing/2014/main" id="{91A34BC6-2A16-4F2F-AE6D-282EF3A73872}"/>
              </a:ext>
            </a:extLst>
          </p:cNvPr>
          <p:cNvPicPr>
            <a:picLocks noChangeAspect="1"/>
          </p:cNvPicPr>
          <p:nvPr/>
        </p:nvPicPr>
        <p:blipFill>
          <a:blip r:embed="rId10"/>
          <a:stretch>
            <a:fillRect/>
          </a:stretch>
        </p:blipFill>
        <p:spPr>
          <a:xfrm>
            <a:off x="3705857" y="5443334"/>
            <a:ext cx="342900" cy="104775"/>
          </a:xfrm>
          <a:prstGeom prst="rect">
            <a:avLst/>
          </a:prstGeom>
        </p:spPr>
      </p:pic>
      <p:pic>
        <p:nvPicPr>
          <p:cNvPr id="39" name="Picture 38">
            <a:extLst>
              <a:ext uri="{FF2B5EF4-FFF2-40B4-BE49-F238E27FC236}">
                <a16:creationId xmlns:a16="http://schemas.microsoft.com/office/drawing/2014/main" id="{A35C85A0-FCFC-481C-A064-3AE61B3EDD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371" y="5446639"/>
            <a:ext cx="342930" cy="114310"/>
          </a:xfrm>
          <a:prstGeom prst="rect">
            <a:avLst/>
          </a:prstGeom>
        </p:spPr>
      </p:pic>
      <p:sp>
        <p:nvSpPr>
          <p:cNvPr id="40" name="TextBox 39">
            <a:extLst>
              <a:ext uri="{FF2B5EF4-FFF2-40B4-BE49-F238E27FC236}">
                <a16:creationId xmlns:a16="http://schemas.microsoft.com/office/drawing/2014/main" id="{51A67CCC-DEBF-4115-8195-681B8E1DB6A0}"/>
              </a:ext>
            </a:extLst>
          </p:cNvPr>
          <p:cNvSpPr txBox="1"/>
          <p:nvPr/>
        </p:nvSpPr>
        <p:spPr>
          <a:xfrm>
            <a:off x="537893" y="5370418"/>
            <a:ext cx="1346168" cy="261610"/>
          </a:xfrm>
          <a:prstGeom prst="rect">
            <a:avLst/>
          </a:prstGeom>
          <a:noFill/>
        </p:spPr>
        <p:txBody>
          <a:bodyPr wrap="square" rtlCol="0">
            <a:spAutoFit/>
          </a:bodyPr>
          <a:lstStyle/>
          <a:p>
            <a:r>
              <a:rPr lang="en-US" sz="1100" dirty="0"/>
              <a:t>220 kV Transmission</a:t>
            </a:r>
          </a:p>
        </p:txBody>
      </p:sp>
      <p:pic>
        <p:nvPicPr>
          <p:cNvPr id="27" name="Picture 2">
            <a:extLst>
              <a:ext uri="{FF2B5EF4-FFF2-40B4-BE49-F238E27FC236}">
                <a16:creationId xmlns:a16="http://schemas.microsoft.com/office/drawing/2014/main" id="{499D619B-E209-471F-8515-9931E45412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4337" y="3681883"/>
            <a:ext cx="219309" cy="2193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F7CB620D-43AD-47BB-84B3-7BEB1A76EC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622" y="5594428"/>
            <a:ext cx="219309" cy="21930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60A236DD-EEE1-428A-B434-71F7806A547E}"/>
              </a:ext>
            </a:extLst>
          </p:cNvPr>
          <p:cNvSpPr txBox="1"/>
          <p:nvPr/>
        </p:nvSpPr>
        <p:spPr>
          <a:xfrm>
            <a:off x="6177766" y="5058438"/>
            <a:ext cx="1037303" cy="253916"/>
          </a:xfrm>
          <a:prstGeom prst="rect">
            <a:avLst/>
          </a:prstGeom>
          <a:noFill/>
        </p:spPr>
        <p:txBody>
          <a:bodyPr wrap="square" rtlCol="0">
            <a:spAutoFit/>
          </a:bodyPr>
          <a:lstStyle/>
          <a:p>
            <a:r>
              <a:rPr lang="en-US" sz="1050" dirty="0"/>
              <a:t>Feeder #4157</a:t>
            </a:r>
          </a:p>
        </p:txBody>
      </p:sp>
      <p:sp>
        <p:nvSpPr>
          <p:cNvPr id="72" name="TextBox 71">
            <a:extLst>
              <a:ext uri="{FF2B5EF4-FFF2-40B4-BE49-F238E27FC236}">
                <a16:creationId xmlns:a16="http://schemas.microsoft.com/office/drawing/2014/main" id="{A1C4F597-32D2-434C-BD5B-726C1DD2945B}"/>
              </a:ext>
            </a:extLst>
          </p:cNvPr>
          <p:cNvSpPr txBox="1"/>
          <p:nvPr/>
        </p:nvSpPr>
        <p:spPr>
          <a:xfrm>
            <a:off x="6184108" y="5306560"/>
            <a:ext cx="1037302" cy="253916"/>
          </a:xfrm>
          <a:prstGeom prst="rect">
            <a:avLst/>
          </a:prstGeom>
          <a:noFill/>
        </p:spPr>
        <p:txBody>
          <a:bodyPr wrap="square" rtlCol="0">
            <a:spAutoFit/>
          </a:bodyPr>
          <a:lstStyle/>
          <a:p>
            <a:r>
              <a:rPr lang="en-US" sz="1050" dirty="0"/>
              <a:t>Feeder #3556</a:t>
            </a:r>
          </a:p>
        </p:txBody>
      </p:sp>
      <p:sp>
        <p:nvSpPr>
          <p:cNvPr id="73" name="TextBox 72">
            <a:extLst>
              <a:ext uri="{FF2B5EF4-FFF2-40B4-BE49-F238E27FC236}">
                <a16:creationId xmlns:a16="http://schemas.microsoft.com/office/drawing/2014/main" id="{4CDEB22D-BA5A-45BD-8AF3-983B8BC17091}"/>
              </a:ext>
            </a:extLst>
          </p:cNvPr>
          <p:cNvSpPr txBox="1"/>
          <p:nvPr/>
        </p:nvSpPr>
        <p:spPr>
          <a:xfrm>
            <a:off x="6183217" y="5819614"/>
            <a:ext cx="1162053" cy="253916"/>
          </a:xfrm>
          <a:prstGeom prst="rect">
            <a:avLst/>
          </a:prstGeom>
          <a:noFill/>
        </p:spPr>
        <p:txBody>
          <a:bodyPr wrap="square" rtlCol="0">
            <a:spAutoFit/>
          </a:bodyPr>
          <a:lstStyle/>
          <a:p>
            <a:r>
              <a:rPr lang="en-US" sz="1050" dirty="0"/>
              <a:t>Feeder #3559</a:t>
            </a:r>
          </a:p>
        </p:txBody>
      </p:sp>
      <p:sp>
        <p:nvSpPr>
          <p:cNvPr id="74" name="TextBox 73">
            <a:extLst>
              <a:ext uri="{FF2B5EF4-FFF2-40B4-BE49-F238E27FC236}">
                <a16:creationId xmlns:a16="http://schemas.microsoft.com/office/drawing/2014/main" id="{72424893-F900-45BF-B38F-04BE93B12A3E}"/>
              </a:ext>
            </a:extLst>
          </p:cNvPr>
          <p:cNvSpPr txBox="1"/>
          <p:nvPr/>
        </p:nvSpPr>
        <p:spPr>
          <a:xfrm>
            <a:off x="7540285" y="5042513"/>
            <a:ext cx="1162053" cy="253916"/>
          </a:xfrm>
          <a:prstGeom prst="rect">
            <a:avLst/>
          </a:prstGeom>
          <a:noFill/>
        </p:spPr>
        <p:txBody>
          <a:bodyPr wrap="square" rtlCol="0">
            <a:spAutoFit/>
          </a:bodyPr>
          <a:lstStyle/>
          <a:p>
            <a:r>
              <a:rPr lang="en-US" sz="1050" dirty="0"/>
              <a:t>Feeder #4169</a:t>
            </a:r>
          </a:p>
        </p:txBody>
      </p:sp>
      <p:sp>
        <p:nvSpPr>
          <p:cNvPr id="75" name="TextBox 74">
            <a:extLst>
              <a:ext uri="{FF2B5EF4-FFF2-40B4-BE49-F238E27FC236}">
                <a16:creationId xmlns:a16="http://schemas.microsoft.com/office/drawing/2014/main" id="{2C0E924F-50E6-44C1-BA96-05E6B407DB81}"/>
              </a:ext>
            </a:extLst>
          </p:cNvPr>
          <p:cNvSpPr txBox="1"/>
          <p:nvPr/>
        </p:nvSpPr>
        <p:spPr>
          <a:xfrm>
            <a:off x="7553923" y="5563330"/>
            <a:ext cx="1162053" cy="253916"/>
          </a:xfrm>
          <a:prstGeom prst="rect">
            <a:avLst/>
          </a:prstGeom>
          <a:noFill/>
        </p:spPr>
        <p:txBody>
          <a:bodyPr wrap="square" rtlCol="0">
            <a:spAutoFit/>
          </a:bodyPr>
          <a:lstStyle/>
          <a:p>
            <a:r>
              <a:rPr lang="en-US" sz="1050" dirty="0"/>
              <a:t>Feeder #3565</a:t>
            </a:r>
          </a:p>
        </p:txBody>
      </p:sp>
      <p:sp>
        <p:nvSpPr>
          <p:cNvPr id="76" name="TextBox 75">
            <a:extLst>
              <a:ext uri="{FF2B5EF4-FFF2-40B4-BE49-F238E27FC236}">
                <a16:creationId xmlns:a16="http://schemas.microsoft.com/office/drawing/2014/main" id="{186B5CBE-3F91-403C-B674-E6B7211B3E04}"/>
              </a:ext>
            </a:extLst>
          </p:cNvPr>
          <p:cNvSpPr txBox="1"/>
          <p:nvPr/>
        </p:nvSpPr>
        <p:spPr>
          <a:xfrm>
            <a:off x="7540284" y="5297434"/>
            <a:ext cx="1162053" cy="253916"/>
          </a:xfrm>
          <a:prstGeom prst="rect">
            <a:avLst/>
          </a:prstGeom>
          <a:noFill/>
        </p:spPr>
        <p:txBody>
          <a:bodyPr wrap="square" rtlCol="0">
            <a:spAutoFit/>
          </a:bodyPr>
          <a:lstStyle/>
          <a:p>
            <a:r>
              <a:rPr lang="en-US" sz="1050" dirty="0"/>
              <a:t>Feeder #4227</a:t>
            </a:r>
          </a:p>
        </p:txBody>
      </p:sp>
      <p:sp>
        <p:nvSpPr>
          <p:cNvPr id="77" name="TextBox 76">
            <a:extLst>
              <a:ext uri="{FF2B5EF4-FFF2-40B4-BE49-F238E27FC236}">
                <a16:creationId xmlns:a16="http://schemas.microsoft.com/office/drawing/2014/main" id="{77D5D08A-D7C1-4334-AC6E-113BEFED891F}"/>
              </a:ext>
            </a:extLst>
          </p:cNvPr>
          <p:cNvSpPr txBox="1"/>
          <p:nvPr/>
        </p:nvSpPr>
        <p:spPr>
          <a:xfrm>
            <a:off x="6177766" y="5546034"/>
            <a:ext cx="1162053" cy="253916"/>
          </a:xfrm>
          <a:prstGeom prst="rect">
            <a:avLst/>
          </a:prstGeom>
          <a:noFill/>
        </p:spPr>
        <p:txBody>
          <a:bodyPr wrap="square" rtlCol="0">
            <a:spAutoFit/>
          </a:bodyPr>
          <a:lstStyle/>
          <a:p>
            <a:r>
              <a:rPr lang="en-US" sz="1050" dirty="0"/>
              <a:t>Feeder #4311</a:t>
            </a:r>
          </a:p>
        </p:txBody>
      </p:sp>
      <p:pic>
        <p:nvPicPr>
          <p:cNvPr id="78" name="Picture 77">
            <a:extLst>
              <a:ext uri="{FF2B5EF4-FFF2-40B4-BE49-F238E27FC236}">
                <a16:creationId xmlns:a16="http://schemas.microsoft.com/office/drawing/2014/main" id="{574309B5-B493-4F88-BCE2-9688B5423AFA}"/>
              </a:ext>
            </a:extLst>
          </p:cNvPr>
          <p:cNvPicPr>
            <a:picLocks noChangeAspect="1"/>
          </p:cNvPicPr>
          <p:nvPr/>
        </p:nvPicPr>
        <p:blipFill>
          <a:blip r:embed="rId13"/>
          <a:stretch>
            <a:fillRect/>
          </a:stretch>
        </p:blipFill>
        <p:spPr>
          <a:xfrm>
            <a:off x="5828770" y="5377066"/>
            <a:ext cx="342900" cy="95250"/>
          </a:xfrm>
          <a:prstGeom prst="rect">
            <a:avLst/>
          </a:prstGeom>
        </p:spPr>
      </p:pic>
      <p:pic>
        <p:nvPicPr>
          <p:cNvPr id="79" name="Picture 78">
            <a:extLst>
              <a:ext uri="{FF2B5EF4-FFF2-40B4-BE49-F238E27FC236}">
                <a16:creationId xmlns:a16="http://schemas.microsoft.com/office/drawing/2014/main" id="{75CEDFBA-3EC7-4042-AD77-96E1AB1B175E}"/>
              </a:ext>
            </a:extLst>
          </p:cNvPr>
          <p:cNvPicPr>
            <a:picLocks noChangeAspect="1"/>
          </p:cNvPicPr>
          <p:nvPr/>
        </p:nvPicPr>
        <p:blipFill>
          <a:blip r:embed="rId14"/>
          <a:stretch>
            <a:fillRect/>
          </a:stretch>
        </p:blipFill>
        <p:spPr>
          <a:xfrm>
            <a:off x="5840009" y="5873514"/>
            <a:ext cx="333375" cy="114300"/>
          </a:xfrm>
          <a:prstGeom prst="rect">
            <a:avLst/>
          </a:prstGeom>
        </p:spPr>
      </p:pic>
      <p:pic>
        <p:nvPicPr>
          <p:cNvPr id="80" name="Picture 79">
            <a:extLst>
              <a:ext uri="{FF2B5EF4-FFF2-40B4-BE49-F238E27FC236}">
                <a16:creationId xmlns:a16="http://schemas.microsoft.com/office/drawing/2014/main" id="{A90C58D8-EBD0-4E65-A4CC-1E3D1A9C10E4}"/>
              </a:ext>
            </a:extLst>
          </p:cNvPr>
          <p:cNvPicPr>
            <a:picLocks noChangeAspect="1"/>
          </p:cNvPicPr>
          <p:nvPr/>
        </p:nvPicPr>
        <p:blipFill>
          <a:blip r:embed="rId15"/>
          <a:stretch>
            <a:fillRect/>
          </a:stretch>
        </p:blipFill>
        <p:spPr>
          <a:xfrm>
            <a:off x="7195775" y="5118397"/>
            <a:ext cx="333375" cy="104775"/>
          </a:xfrm>
          <a:prstGeom prst="rect">
            <a:avLst/>
          </a:prstGeom>
        </p:spPr>
      </p:pic>
      <p:pic>
        <p:nvPicPr>
          <p:cNvPr id="82" name="Picture 81">
            <a:extLst>
              <a:ext uri="{FF2B5EF4-FFF2-40B4-BE49-F238E27FC236}">
                <a16:creationId xmlns:a16="http://schemas.microsoft.com/office/drawing/2014/main" id="{8A432816-C99F-4A9E-9D90-A6DD5A9C9F60}"/>
              </a:ext>
            </a:extLst>
          </p:cNvPr>
          <p:cNvPicPr>
            <a:picLocks noChangeAspect="1"/>
          </p:cNvPicPr>
          <p:nvPr/>
        </p:nvPicPr>
        <p:blipFill>
          <a:blip r:embed="rId16"/>
          <a:stretch>
            <a:fillRect/>
          </a:stretch>
        </p:blipFill>
        <p:spPr>
          <a:xfrm>
            <a:off x="5846396" y="5126932"/>
            <a:ext cx="323850" cy="104775"/>
          </a:xfrm>
          <a:prstGeom prst="rect">
            <a:avLst/>
          </a:prstGeom>
        </p:spPr>
      </p:pic>
      <p:pic>
        <p:nvPicPr>
          <p:cNvPr id="83" name="Picture 82">
            <a:extLst>
              <a:ext uri="{FF2B5EF4-FFF2-40B4-BE49-F238E27FC236}">
                <a16:creationId xmlns:a16="http://schemas.microsoft.com/office/drawing/2014/main" id="{20252610-F56C-4B13-BF95-03DAB58F9FFE}"/>
              </a:ext>
            </a:extLst>
          </p:cNvPr>
          <p:cNvPicPr>
            <a:picLocks noChangeAspect="1"/>
          </p:cNvPicPr>
          <p:nvPr/>
        </p:nvPicPr>
        <p:blipFill>
          <a:blip r:embed="rId17"/>
          <a:stretch>
            <a:fillRect/>
          </a:stretch>
        </p:blipFill>
        <p:spPr>
          <a:xfrm>
            <a:off x="7193694" y="5383786"/>
            <a:ext cx="342900" cy="95250"/>
          </a:xfrm>
          <a:prstGeom prst="rect">
            <a:avLst/>
          </a:prstGeom>
        </p:spPr>
      </p:pic>
      <p:pic>
        <p:nvPicPr>
          <p:cNvPr id="84" name="Picture 83">
            <a:extLst>
              <a:ext uri="{FF2B5EF4-FFF2-40B4-BE49-F238E27FC236}">
                <a16:creationId xmlns:a16="http://schemas.microsoft.com/office/drawing/2014/main" id="{12BEA215-CFFB-40DB-BC6D-0D5E6E099757}"/>
              </a:ext>
            </a:extLst>
          </p:cNvPr>
          <p:cNvPicPr>
            <a:picLocks noChangeAspect="1"/>
          </p:cNvPicPr>
          <p:nvPr/>
        </p:nvPicPr>
        <p:blipFill>
          <a:blip r:embed="rId18"/>
          <a:stretch>
            <a:fillRect/>
          </a:stretch>
        </p:blipFill>
        <p:spPr>
          <a:xfrm>
            <a:off x="5834866" y="5629292"/>
            <a:ext cx="342900" cy="114300"/>
          </a:xfrm>
          <a:prstGeom prst="rect">
            <a:avLst/>
          </a:prstGeom>
        </p:spPr>
      </p:pic>
      <p:pic>
        <p:nvPicPr>
          <p:cNvPr id="85" name="Picture 84">
            <a:extLst>
              <a:ext uri="{FF2B5EF4-FFF2-40B4-BE49-F238E27FC236}">
                <a16:creationId xmlns:a16="http://schemas.microsoft.com/office/drawing/2014/main" id="{FB928D9B-2459-4FC5-BDDF-D94C91A05803}"/>
              </a:ext>
            </a:extLst>
          </p:cNvPr>
          <p:cNvPicPr>
            <a:picLocks noChangeAspect="1"/>
          </p:cNvPicPr>
          <p:nvPr/>
        </p:nvPicPr>
        <p:blipFill>
          <a:blip r:embed="rId19"/>
          <a:stretch>
            <a:fillRect/>
          </a:stretch>
        </p:blipFill>
        <p:spPr>
          <a:xfrm>
            <a:off x="7192792" y="5627417"/>
            <a:ext cx="361950" cy="133350"/>
          </a:xfrm>
          <a:prstGeom prst="rect">
            <a:avLst/>
          </a:prstGeom>
        </p:spPr>
      </p:pic>
    </p:spTree>
    <p:extLst>
      <p:ext uri="{BB962C8B-B14F-4D97-AF65-F5344CB8AC3E}">
        <p14:creationId xmlns:p14="http://schemas.microsoft.com/office/powerpoint/2010/main" val="271278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260D-53FB-4241-9FE0-907FCED6A2C8}"/>
              </a:ext>
            </a:extLst>
          </p:cNvPr>
          <p:cNvSpPr>
            <a:spLocks noGrp="1"/>
          </p:cNvSpPr>
          <p:nvPr>
            <p:ph type="title"/>
          </p:nvPr>
        </p:nvSpPr>
        <p:spPr/>
        <p:txBody>
          <a:bodyPr/>
          <a:lstStyle/>
          <a:p>
            <a:r>
              <a:rPr lang="en-US" dirty="0"/>
              <a:t>Target 66kV feeder serves critical GLP loads</a:t>
            </a:r>
          </a:p>
        </p:txBody>
      </p:sp>
      <p:sp>
        <p:nvSpPr>
          <p:cNvPr id="9" name="Rectangle 8">
            <a:extLst>
              <a:ext uri="{FF2B5EF4-FFF2-40B4-BE49-F238E27FC236}">
                <a16:creationId xmlns:a16="http://schemas.microsoft.com/office/drawing/2014/main" id="{3E44B307-750D-41B5-BEC7-E8CAFBDC8D0B}"/>
              </a:ext>
            </a:extLst>
          </p:cNvPr>
          <p:cNvSpPr/>
          <p:nvPr/>
        </p:nvSpPr>
        <p:spPr>
          <a:xfrm>
            <a:off x="76080" y="5311832"/>
            <a:ext cx="8788231" cy="100278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Legend</a:t>
            </a:r>
          </a:p>
          <a:p>
            <a:endParaRPr lang="en-US" sz="1400" dirty="0">
              <a:solidFill>
                <a:schemeClr val="tx1"/>
              </a:solidFill>
            </a:endParaRPr>
          </a:p>
          <a:p>
            <a:endParaRPr lang="en-US" sz="1400" dirty="0">
              <a:solidFill>
                <a:schemeClr val="tx1"/>
              </a:solidFill>
            </a:endParaRPr>
          </a:p>
          <a:p>
            <a:r>
              <a:rPr lang="en-US" sz="1400" dirty="0">
                <a:solidFill>
                  <a:schemeClr val="tx1"/>
                </a:solidFill>
              </a:rPr>
              <a:t>	</a:t>
            </a:r>
          </a:p>
        </p:txBody>
      </p:sp>
      <p:pic>
        <p:nvPicPr>
          <p:cNvPr id="10" name="Picture 9">
            <a:extLst>
              <a:ext uri="{FF2B5EF4-FFF2-40B4-BE49-F238E27FC236}">
                <a16:creationId xmlns:a16="http://schemas.microsoft.com/office/drawing/2014/main" id="{5E1241C7-D963-41DD-BE27-C937DFFC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50" y="5840770"/>
            <a:ext cx="259102" cy="205758"/>
          </a:xfrm>
          <a:prstGeom prst="rect">
            <a:avLst/>
          </a:prstGeom>
        </p:spPr>
      </p:pic>
      <p:sp>
        <p:nvSpPr>
          <p:cNvPr id="11" name="TextBox 10">
            <a:extLst>
              <a:ext uri="{FF2B5EF4-FFF2-40B4-BE49-F238E27FC236}">
                <a16:creationId xmlns:a16="http://schemas.microsoft.com/office/drawing/2014/main" id="{DD1036CD-95A5-4C54-ABEF-1540F432CF72}"/>
              </a:ext>
            </a:extLst>
          </p:cNvPr>
          <p:cNvSpPr txBox="1"/>
          <p:nvPr/>
        </p:nvSpPr>
        <p:spPr>
          <a:xfrm>
            <a:off x="2282732" y="5375282"/>
            <a:ext cx="1482163" cy="261610"/>
          </a:xfrm>
          <a:prstGeom prst="rect">
            <a:avLst/>
          </a:prstGeom>
          <a:noFill/>
        </p:spPr>
        <p:txBody>
          <a:bodyPr wrap="square" rtlCol="0">
            <a:spAutoFit/>
          </a:bodyPr>
          <a:lstStyle/>
          <a:p>
            <a:r>
              <a:rPr lang="en-US" sz="1100" dirty="0"/>
              <a:t>16kV Gladiola Feeder</a:t>
            </a:r>
          </a:p>
        </p:txBody>
      </p:sp>
      <p:sp>
        <p:nvSpPr>
          <p:cNvPr id="12" name="TextBox 11">
            <a:extLst>
              <a:ext uri="{FF2B5EF4-FFF2-40B4-BE49-F238E27FC236}">
                <a16:creationId xmlns:a16="http://schemas.microsoft.com/office/drawing/2014/main" id="{AFB365F0-D6D6-4FBE-83DD-8C8F25E2BBF1}"/>
              </a:ext>
            </a:extLst>
          </p:cNvPr>
          <p:cNvSpPr txBox="1"/>
          <p:nvPr/>
        </p:nvSpPr>
        <p:spPr>
          <a:xfrm>
            <a:off x="611038" y="5814585"/>
            <a:ext cx="877662" cy="261610"/>
          </a:xfrm>
          <a:prstGeom prst="rect">
            <a:avLst/>
          </a:prstGeom>
          <a:noFill/>
        </p:spPr>
        <p:txBody>
          <a:bodyPr wrap="square" rtlCol="0">
            <a:spAutoFit/>
          </a:bodyPr>
          <a:lstStyle/>
          <a:p>
            <a:r>
              <a:rPr lang="en-US" sz="1100" dirty="0"/>
              <a:t>Substations</a:t>
            </a:r>
          </a:p>
        </p:txBody>
      </p:sp>
      <p:sp>
        <p:nvSpPr>
          <p:cNvPr id="13" name="TextBox 12">
            <a:extLst>
              <a:ext uri="{FF2B5EF4-FFF2-40B4-BE49-F238E27FC236}">
                <a16:creationId xmlns:a16="http://schemas.microsoft.com/office/drawing/2014/main" id="{BEBA49C9-9FD3-4230-8110-4F8F71A22DF6}"/>
              </a:ext>
            </a:extLst>
          </p:cNvPr>
          <p:cNvSpPr txBox="1"/>
          <p:nvPr/>
        </p:nvSpPr>
        <p:spPr>
          <a:xfrm>
            <a:off x="2276189" y="5593596"/>
            <a:ext cx="1482163" cy="261610"/>
          </a:xfrm>
          <a:prstGeom prst="rect">
            <a:avLst/>
          </a:prstGeom>
          <a:noFill/>
        </p:spPr>
        <p:txBody>
          <a:bodyPr wrap="square" rtlCol="0">
            <a:spAutoFit/>
          </a:bodyPr>
          <a:lstStyle/>
          <a:p>
            <a:r>
              <a:rPr lang="en-US" sz="1100" dirty="0"/>
              <a:t>16kV Gaucho Feeder</a:t>
            </a:r>
          </a:p>
        </p:txBody>
      </p:sp>
      <p:sp>
        <p:nvSpPr>
          <p:cNvPr id="14" name="TextBox 13">
            <a:extLst>
              <a:ext uri="{FF2B5EF4-FFF2-40B4-BE49-F238E27FC236}">
                <a16:creationId xmlns:a16="http://schemas.microsoft.com/office/drawing/2014/main" id="{31ADBB9E-903F-4E5E-B2CB-B0D39A042719}"/>
              </a:ext>
            </a:extLst>
          </p:cNvPr>
          <p:cNvSpPr txBox="1"/>
          <p:nvPr/>
        </p:nvSpPr>
        <p:spPr>
          <a:xfrm>
            <a:off x="2278534" y="5819963"/>
            <a:ext cx="1624144" cy="261610"/>
          </a:xfrm>
          <a:prstGeom prst="rect">
            <a:avLst/>
          </a:prstGeom>
          <a:noFill/>
        </p:spPr>
        <p:txBody>
          <a:bodyPr wrap="square" rtlCol="0">
            <a:spAutoFit/>
          </a:bodyPr>
          <a:lstStyle/>
          <a:p>
            <a:r>
              <a:rPr lang="en-US" sz="1100" dirty="0"/>
              <a:t>16kV  Professor Feeder</a:t>
            </a:r>
          </a:p>
        </p:txBody>
      </p:sp>
      <p:pic>
        <p:nvPicPr>
          <p:cNvPr id="15" name="Picture 14">
            <a:extLst>
              <a:ext uri="{FF2B5EF4-FFF2-40B4-BE49-F238E27FC236}">
                <a16:creationId xmlns:a16="http://schemas.microsoft.com/office/drawing/2014/main" id="{200849E3-3209-406D-A2C4-4D447F5FD581}"/>
              </a:ext>
            </a:extLst>
          </p:cNvPr>
          <p:cNvPicPr>
            <a:picLocks noChangeAspect="1"/>
          </p:cNvPicPr>
          <p:nvPr/>
        </p:nvPicPr>
        <p:blipFill>
          <a:blip r:embed="rId3"/>
          <a:stretch>
            <a:fillRect/>
          </a:stretch>
        </p:blipFill>
        <p:spPr>
          <a:xfrm>
            <a:off x="3979870" y="5422342"/>
            <a:ext cx="216464" cy="188533"/>
          </a:xfrm>
          <a:prstGeom prst="rect">
            <a:avLst/>
          </a:prstGeom>
        </p:spPr>
      </p:pic>
      <p:sp>
        <p:nvSpPr>
          <p:cNvPr id="16" name="TextBox 15">
            <a:extLst>
              <a:ext uri="{FF2B5EF4-FFF2-40B4-BE49-F238E27FC236}">
                <a16:creationId xmlns:a16="http://schemas.microsoft.com/office/drawing/2014/main" id="{0AFF25DD-0044-4065-BF10-264061DA17B9}"/>
              </a:ext>
            </a:extLst>
          </p:cNvPr>
          <p:cNvSpPr txBox="1"/>
          <p:nvPr/>
        </p:nvSpPr>
        <p:spPr>
          <a:xfrm>
            <a:off x="4277917" y="5615343"/>
            <a:ext cx="2346808" cy="261610"/>
          </a:xfrm>
          <a:prstGeom prst="rect">
            <a:avLst/>
          </a:prstGeom>
          <a:noFill/>
        </p:spPr>
        <p:txBody>
          <a:bodyPr wrap="square" rtlCol="0">
            <a:spAutoFit/>
          </a:bodyPr>
          <a:lstStyle/>
          <a:p>
            <a:r>
              <a:rPr lang="en-US" sz="1100" dirty="0"/>
              <a:t>Dos Pueblos High School</a:t>
            </a:r>
          </a:p>
        </p:txBody>
      </p:sp>
      <p:sp>
        <p:nvSpPr>
          <p:cNvPr id="17" name="TextBox 16">
            <a:extLst>
              <a:ext uri="{FF2B5EF4-FFF2-40B4-BE49-F238E27FC236}">
                <a16:creationId xmlns:a16="http://schemas.microsoft.com/office/drawing/2014/main" id="{6485F45B-12F9-4C6B-A65A-36BE7406B5D6}"/>
              </a:ext>
            </a:extLst>
          </p:cNvPr>
          <p:cNvSpPr txBox="1"/>
          <p:nvPr/>
        </p:nvSpPr>
        <p:spPr>
          <a:xfrm>
            <a:off x="2309562" y="6060372"/>
            <a:ext cx="1432407" cy="261610"/>
          </a:xfrm>
          <a:prstGeom prst="rect">
            <a:avLst/>
          </a:prstGeom>
          <a:noFill/>
        </p:spPr>
        <p:txBody>
          <a:bodyPr wrap="square" rtlCol="0">
            <a:spAutoFit/>
          </a:bodyPr>
          <a:lstStyle/>
          <a:p>
            <a:r>
              <a:rPr lang="en-US" sz="1100" dirty="0"/>
              <a:t>Santa Barbara Airport</a:t>
            </a:r>
          </a:p>
        </p:txBody>
      </p:sp>
      <p:pic>
        <p:nvPicPr>
          <p:cNvPr id="18" name="Picture 17">
            <a:extLst>
              <a:ext uri="{FF2B5EF4-FFF2-40B4-BE49-F238E27FC236}">
                <a16:creationId xmlns:a16="http://schemas.microsoft.com/office/drawing/2014/main" id="{41B31795-0912-4EBB-9107-EBA621BEB6D4}"/>
              </a:ext>
            </a:extLst>
          </p:cNvPr>
          <p:cNvPicPr>
            <a:picLocks noChangeAspect="1"/>
          </p:cNvPicPr>
          <p:nvPr/>
        </p:nvPicPr>
        <p:blipFill>
          <a:blip r:embed="rId4"/>
          <a:stretch>
            <a:fillRect/>
          </a:stretch>
        </p:blipFill>
        <p:spPr>
          <a:xfrm>
            <a:off x="286495" y="6038277"/>
            <a:ext cx="315190" cy="242454"/>
          </a:xfrm>
          <a:prstGeom prst="rect">
            <a:avLst/>
          </a:prstGeom>
        </p:spPr>
      </p:pic>
      <p:sp>
        <p:nvSpPr>
          <p:cNvPr id="20" name="TextBox 19">
            <a:extLst>
              <a:ext uri="{FF2B5EF4-FFF2-40B4-BE49-F238E27FC236}">
                <a16:creationId xmlns:a16="http://schemas.microsoft.com/office/drawing/2014/main" id="{87AF6283-85E0-45B1-BF65-CAA70259200F}"/>
              </a:ext>
            </a:extLst>
          </p:cNvPr>
          <p:cNvSpPr txBox="1"/>
          <p:nvPr/>
        </p:nvSpPr>
        <p:spPr>
          <a:xfrm>
            <a:off x="623018" y="6042646"/>
            <a:ext cx="1302669" cy="261610"/>
          </a:xfrm>
          <a:prstGeom prst="rect">
            <a:avLst/>
          </a:prstGeom>
          <a:noFill/>
        </p:spPr>
        <p:txBody>
          <a:bodyPr wrap="square" rtlCol="0">
            <a:spAutoFit/>
          </a:bodyPr>
          <a:lstStyle/>
          <a:p>
            <a:r>
              <a:rPr lang="en-US" sz="1100" dirty="0"/>
              <a:t>Tier 3 Fire Threat</a:t>
            </a:r>
          </a:p>
        </p:txBody>
      </p:sp>
      <p:pic>
        <p:nvPicPr>
          <p:cNvPr id="22" name="Picture 21">
            <a:extLst>
              <a:ext uri="{FF2B5EF4-FFF2-40B4-BE49-F238E27FC236}">
                <a16:creationId xmlns:a16="http://schemas.microsoft.com/office/drawing/2014/main" id="{0F29EC64-C6F6-4C6F-8AB4-EC604C054D4C}"/>
              </a:ext>
            </a:extLst>
          </p:cNvPr>
          <p:cNvPicPr>
            <a:picLocks noChangeAspect="1"/>
          </p:cNvPicPr>
          <p:nvPr/>
        </p:nvPicPr>
        <p:blipFill>
          <a:blip r:embed="rId5"/>
          <a:stretch>
            <a:fillRect/>
          </a:stretch>
        </p:blipFill>
        <p:spPr>
          <a:xfrm>
            <a:off x="1995864" y="5672961"/>
            <a:ext cx="362389" cy="117532"/>
          </a:xfrm>
          <a:prstGeom prst="rect">
            <a:avLst/>
          </a:prstGeom>
        </p:spPr>
      </p:pic>
      <p:pic>
        <p:nvPicPr>
          <p:cNvPr id="23" name="Picture 22">
            <a:extLst>
              <a:ext uri="{FF2B5EF4-FFF2-40B4-BE49-F238E27FC236}">
                <a16:creationId xmlns:a16="http://schemas.microsoft.com/office/drawing/2014/main" id="{85E37017-EEF3-4D18-9802-569969BB7679}"/>
              </a:ext>
            </a:extLst>
          </p:cNvPr>
          <p:cNvPicPr>
            <a:picLocks noChangeAspect="1"/>
          </p:cNvPicPr>
          <p:nvPr/>
        </p:nvPicPr>
        <p:blipFill>
          <a:blip r:embed="rId6"/>
          <a:stretch>
            <a:fillRect/>
          </a:stretch>
        </p:blipFill>
        <p:spPr>
          <a:xfrm>
            <a:off x="1988496" y="5904927"/>
            <a:ext cx="361950" cy="133350"/>
          </a:xfrm>
          <a:prstGeom prst="rect">
            <a:avLst/>
          </a:prstGeom>
        </p:spPr>
      </p:pic>
      <p:pic>
        <p:nvPicPr>
          <p:cNvPr id="24" name="Picture 23">
            <a:extLst>
              <a:ext uri="{FF2B5EF4-FFF2-40B4-BE49-F238E27FC236}">
                <a16:creationId xmlns:a16="http://schemas.microsoft.com/office/drawing/2014/main" id="{F0B3428B-D426-43D5-B345-F5E43736D5C7}"/>
              </a:ext>
            </a:extLst>
          </p:cNvPr>
          <p:cNvPicPr>
            <a:picLocks noChangeAspect="1"/>
          </p:cNvPicPr>
          <p:nvPr/>
        </p:nvPicPr>
        <p:blipFill>
          <a:blip r:embed="rId7"/>
          <a:stretch>
            <a:fillRect/>
          </a:stretch>
        </p:blipFill>
        <p:spPr>
          <a:xfrm>
            <a:off x="1998421" y="5446474"/>
            <a:ext cx="342900" cy="104775"/>
          </a:xfrm>
          <a:prstGeom prst="rect">
            <a:avLst/>
          </a:prstGeom>
        </p:spPr>
      </p:pic>
      <p:pic>
        <p:nvPicPr>
          <p:cNvPr id="25" name="Picture 24">
            <a:extLst>
              <a:ext uri="{FF2B5EF4-FFF2-40B4-BE49-F238E27FC236}">
                <a16:creationId xmlns:a16="http://schemas.microsoft.com/office/drawing/2014/main" id="{BC00AEF4-3D8A-4070-852C-9F74794F5B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197" y="5655863"/>
            <a:ext cx="358171" cy="129551"/>
          </a:xfrm>
          <a:prstGeom prst="rect">
            <a:avLst/>
          </a:prstGeom>
        </p:spPr>
      </p:pic>
      <p:sp>
        <p:nvSpPr>
          <p:cNvPr id="28" name="TextBox 27">
            <a:extLst>
              <a:ext uri="{FF2B5EF4-FFF2-40B4-BE49-F238E27FC236}">
                <a16:creationId xmlns:a16="http://schemas.microsoft.com/office/drawing/2014/main" id="{8760906A-F5DC-46FE-9D3C-C6EDB182CE8E}"/>
              </a:ext>
            </a:extLst>
          </p:cNvPr>
          <p:cNvSpPr txBox="1"/>
          <p:nvPr/>
        </p:nvSpPr>
        <p:spPr>
          <a:xfrm>
            <a:off x="591045" y="5586524"/>
            <a:ext cx="1319375" cy="261610"/>
          </a:xfrm>
          <a:prstGeom prst="rect">
            <a:avLst/>
          </a:prstGeom>
          <a:noFill/>
        </p:spPr>
        <p:txBody>
          <a:bodyPr wrap="square" rtlCol="0">
            <a:spAutoFit/>
          </a:bodyPr>
          <a:lstStyle/>
          <a:p>
            <a:r>
              <a:rPr lang="en-US" sz="1100" dirty="0"/>
              <a:t>66 kV Feeder #4311</a:t>
            </a:r>
          </a:p>
        </p:txBody>
      </p:sp>
      <p:pic>
        <p:nvPicPr>
          <p:cNvPr id="29" name="Picture 28">
            <a:extLst>
              <a:ext uri="{FF2B5EF4-FFF2-40B4-BE49-F238E27FC236}">
                <a16:creationId xmlns:a16="http://schemas.microsoft.com/office/drawing/2014/main" id="{E73671F8-9DB2-47AC-99E6-3711E85620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3757" y="5872137"/>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32B3AD6-7A96-46B8-8571-0DA7F8B04B51}"/>
              </a:ext>
            </a:extLst>
          </p:cNvPr>
          <p:cNvSpPr txBox="1"/>
          <p:nvPr/>
        </p:nvSpPr>
        <p:spPr>
          <a:xfrm>
            <a:off x="4275185" y="5845754"/>
            <a:ext cx="1302669" cy="261610"/>
          </a:xfrm>
          <a:prstGeom prst="rect">
            <a:avLst/>
          </a:prstGeom>
          <a:noFill/>
        </p:spPr>
        <p:txBody>
          <a:bodyPr wrap="square" rtlCol="0">
            <a:spAutoFit/>
          </a:bodyPr>
          <a:lstStyle/>
          <a:p>
            <a:r>
              <a:rPr lang="en-US" sz="1100" dirty="0"/>
              <a:t>Fire Stations</a:t>
            </a:r>
          </a:p>
        </p:txBody>
      </p:sp>
      <p:pic>
        <p:nvPicPr>
          <p:cNvPr id="31" name="Picture 30">
            <a:extLst>
              <a:ext uri="{FF2B5EF4-FFF2-40B4-BE49-F238E27FC236}">
                <a16:creationId xmlns:a16="http://schemas.microsoft.com/office/drawing/2014/main" id="{340F2FA2-DABB-481C-9C31-08A3C72BAB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7186" y="6116518"/>
            <a:ext cx="173148" cy="17314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DA14EFB-1364-464E-A583-62FEB7C26720}"/>
              </a:ext>
            </a:extLst>
          </p:cNvPr>
          <p:cNvSpPr txBox="1"/>
          <p:nvPr/>
        </p:nvSpPr>
        <p:spPr>
          <a:xfrm>
            <a:off x="4275185" y="6067417"/>
            <a:ext cx="1807610" cy="261610"/>
          </a:xfrm>
          <a:prstGeom prst="rect">
            <a:avLst/>
          </a:prstGeom>
          <a:noFill/>
        </p:spPr>
        <p:txBody>
          <a:bodyPr wrap="square" rtlCol="0">
            <a:spAutoFit/>
          </a:bodyPr>
          <a:lstStyle/>
          <a:p>
            <a:r>
              <a:rPr lang="en-US" sz="1100" dirty="0"/>
              <a:t>Goleta Sanitary District</a:t>
            </a:r>
          </a:p>
        </p:txBody>
      </p:sp>
      <p:pic>
        <p:nvPicPr>
          <p:cNvPr id="33" name="Picture 32">
            <a:extLst>
              <a:ext uri="{FF2B5EF4-FFF2-40B4-BE49-F238E27FC236}">
                <a16:creationId xmlns:a16="http://schemas.microsoft.com/office/drawing/2014/main" id="{6C632A73-FC8F-4F76-ADDE-AB3D996A6775}"/>
              </a:ext>
            </a:extLst>
          </p:cNvPr>
          <p:cNvPicPr>
            <a:picLocks noChangeAspect="1"/>
          </p:cNvPicPr>
          <p:nvPr/>
        </p:nvPicPr>
        <p:blipFill>
          <a:blip r:embed="rId11"/>
          <a:stretch>
            <a:fillRect/>
          </a:stretch>
        </p:blipFill>
        <p:spPr>
          <a:xfrm>
            <a:off x="6582110" y="6076768"/>
            <a:ext cx="183920" cy="183920"/>
          </a:xfrm>
          <a:prstGeom prst="rect">
            <a:avLst/>
          </a:prstGeom>
        </p:spPr>
      </p:pic>
      <p:sp>
        <p:nvSpPr>
          <p:cNvPr id="34" name="TextBox 33">
            <a:extLst>
              <a:ext uri="{FF2B5EF4-FFF2-40B4-BE49-F238E27FC236}">
                <a16:creationId xmlns:a16="http://schemas.microsoft.com/office/drawing/2014/main" id="{99DC1E6C-5282-4828-9702-3849C37C3613}"/>
              </a:ext>
            </a:extLst>
          </p:cNvPr>
          <p:cNvSpPr txBox="1"/>
          <p:nvPr/>
        </p:nvSpPr>
        <p:spPr>
          <a:xfrm>
            <a:off x="6836695" y="6047501"/>
            <a:ext cx="2035981" cy="261610"/>
          </a:xfrm>
          <a:prstGeom prst="rect">
            <a:avLst/>
          </a:prstGeom>
          <a:noFill/>
        </p:spPr>
        <p:txBody>
          <a:bodyPr wrap="square" rtlCol="0">
            <a:spAutoFit/>
          </a:bodyPr>
          <a:lstStyle/>
          <a:p>
            <a:r>
              <a:rPr lang="en-US" sz="1100" dirty="0">
                <a:solidFill>
                  <a:schemeClr val="dk1"/>
                </a:solidFill>
                <a:latin typeface="+mn-lt"/>
                <a:cs typeface="Arial"/>
                <a:sym typeface="Arial"/>
              </a:rPr>
              <a:t>Planned Battery Energy Storage</a:t>
            </a:r>
            <a:endParaRPr lang="en-US" sz="1100" dirty="0">
              <a:latin typeface="+mn-lt"/>
            </a:endParaRPr>
          </a:p>
        </p:txBody>
      </p:sp>
      <p:pic>
        <p:nvPicPr>
          <p:cNvPr id="35" name="Picture 34">
            <a:extLst>
              <a:ext uri="{FF2B5EF4-FFF2-40B4-BE49-F238E27FC236}">
                <a16:creationId xmlns:a16="http://schemas.microsoft.com/office/drawing/2014/main" id="{B9960319-7F09-47C2-ABC8-63703901DA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73744" y="5402604"/>
            <a:ext cx="183920" cy="18392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36B7668-550E-4EFD-A80D-04A02D1D6C11}"/>
              </a:ext>
            </a:extLst>
          </p:cNvPr>
          <p:cNvSpPr txBox="1"/>
          <p:nvPr/>
        </p:nvSpPr>
        <p:spPr>
          <a:xfrm>
            <a:off x="6821997" y="5372536"/>
            <a:ext cx="2035981" cy="261610"/>
          </a:xfrm>
          <a:prstGeom prst="rect">
            <a:avLst/>
          </a:prstGeom>
          <a:noFill/>
        </p:spPr>
        <p:txBody>
          <a:bodyPr wrap="square" rtlCol="0">
            <a:spAutoFit/>
          </a:bodyPr>
          <a:lstStyle/>
          <a:p>
            <a:r>
              <a:rPr lang="en-US" sz="1100" dirty="0"/>
              <a:t>Goleta Valley Cottage Hospital</a:t>
            </a:r>
          </a:p>
        </p:txBody>
      </p:sp>
      <p:pic>
        <p:nvPicPr>
          <p:cNvPr id="37" name="Picture 2">
            <a:extLst>
              <a:ext uri="{FF2B5EF4-FFF2-40B4-BE49-F238E27FC236}">
                <a16:creationId xmlns:a16="http://schemas.microsoft.com/office/drawing/2014/main" id="{A658E33A-1595-4ADB-9A47-630AA79AC4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4332" y="5610875"/>
            <a:ext cx="231058" cy="2310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7F3A987E-D9AE-47FB-B7BF-067D382D75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4798" y="6065042"/>
            <a:ext cx="219309" cy="21930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CE2324B-73CF-4040-96FC-B297114952BC}"/>
              </a:ext>
            </a:extLst>
          </p:cNvPr>
          <p:cNvSpPr txBox="1"/>
          <p:nvPr/>
        </p:nvSpPr>
        <p:spPr>
          <a:xfrm>
            <a:off x="6814718" y="5592684"/>
            <a:ext cx="2035981" cy="261610"/>
          </a:xfrm>
          <a:prstGeom prst="rect">
            <a:avLst/>
          </a:prstGeom>
          <a:noFill/>
        </p:spPr>
        <p:txBody>
          <a:bodyPr wrap="square" rtlCol="0">
            <a:spAutoFit/>
          </a:bodyPr>
          <a:lstStyle/>
          <a:p>
            <a:r>
              <a:rPr lang="en-US" sz="1100" dirty="0"/>
              <a:t>Direct Relief</a:t>
            </a:r>
          </a:p>
        </p:txBody>
      </p:sp>
      <p:pic>
        <p:nvPicPr>
          <p:cNvPr id="41" name="Picture 40">
            <a:extLst>
              <a:ext uri="{FF2B5EF4-FFF2-40B4-BE49-F238E27FC236}">
                <a16:creationId xmlns:a16="http://schemas.microsoft.com/office/drawing/2014/main" id="{500B2D09-D6DD-4E50-B2AE-8B3F934CEE6F}"/>
              </a:ext>
            </a:extLst>
          </p:cNvPr>
          <p:cNvPicPr>
            <a:picLocks noChangeAspect="1"/>
          </p:cNvPicPr>
          <p:nvPr/>
        </p:nvPicPr>
        <p:blipFill>
          <a:blip r:embed="rId15"/>
          <a:stretch>
            <a:fillRect/>
          </a:stretch>
        </p:blipFill>
        <p:spPr>
          <a:xfrm>
            <a:off x="0" y="927838"/>
            <a:ext cx="9144000" cy="4314560"/>
          </a:xfrm>
          <a:prstGeom prst="rect">
            <a:avLst/>
          </a:prstGeom>
        </p:spPr>
      </p:pic>
      <p:cxnSp>
        <p:nvCxnSpPr>
          <p:cNvPr id="42" name="Straight Arrow Connector 41">
            <a:extLst>
              <a:ext uri="{FF2B5EF4-FFF2-40B4-BE49-F238E27FC236}">
                <a16:creationId xmlns:a16="http://schemas.microsoft.com/office/drawing/2014/main" id="{53324BFE-8251-4410-AD13-4A70F80C50A4}"/>
              </a:ext>
            </a:extLst>
          </p:cNvPr>
          <p:cNvCxnSpPr>
            <a:cxnSpLocks/>
            <a:stCxn id="43" idx="3"/>
            <a:endCxn id="50" idx="2"/>
          </p:cNvCxnSpPr>
          <p:nvPr/>
        </p:nvCxnSpPr>
        <p:spPr>
          <a:xfrm flipV="1">
            <a:off x="2905364" y="3590457"/>
            <a:ext cx="914795" cy="112864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20BDE6A1-B2D7-416E-A2A8-B649B15406DD}"/>
              </a:ext>
            </a:extLst>
          </p:cNvPr>
          <p:cNvSpPr txBox="1"/>
          <p:nvPr/>
        </p:nvSpPr>
        <p:spPr>
          <a:xfrm>
            <a:off x="1795527" y="4588297"/>
            <a:ext cx="1109837" cy="261610"/>
          </a:xfrm>
          <a:prstGeom prst="rect">
            <a:avLst/>
          </a:prstGeom>
          <a:solidFill>
            <a:schemeClr val="bg1"/>
          </a:solidFill>
          <a:ln w="19050">
            <a:solidFill>
              <a:schemeClr val="tx1"/>
            </a:solidFill>
          </a:ln>
        </p:spPr>
        <p:txBody>
          <a:bodyPr wrap="square" rtlCol="0">
            <a:spAutoFit/>
          </a:bodyPr>
          <a:lstStyle/>
          <a:p>
            <a:r>
              <a:rPr lang="en-US" sz="1100" dirty="0"/>
              <a:t>Fire Station # 17</a:t>
            </a:r>
          </a:p>
        </p:txBody>
      </p:sp>
      <p:pic>
        <p:nvPicPr>
          <p:cNvPr id="44" name="Picture 43">
            <a:extLst>
              <a:ext uri="{FF2B5EF4-FFF2-40B4-BE49-F238E27FC236}">
                <a16:creationId xmlns:a16="http://schemas.microsoft.com/office/drawing/2014/main" id="{4993657E-8000-45BA-8FD1-CDEDEE389AC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7917" y="3255746"/>
            <a:ext cx="173148" cy="173148"/>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4DAB7840-7F62-4CBB-B4D1-D5F29B726B49}"/>
              </a:ext>
            </a:extLst>
          </p:cNvPr>
          <p:cNvCxnSpPr>
            <a:cxnSpLocks/>
            <a:stCxn id="46" idx="2"/>
            <a:endCxn id="47" idx="0"/>
          </p:cNvCxnSpPr>
          <p:nvPr/>
        </p:nvCxnSpPr>
        <p:spPr>
          <a:xfrm>
            <a:off x="4875220" y="1437494"/>
            <a:ext cx="144278" cy="76845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1269E7E-9B6B-4333-9DBC-C4F38DA9D00E}"/>
              </a:ext>
            </a:extLst>
          </p:cNvPr>
          <p:cNvSpPr txBox="1"/>
          <p:nvPr/>
        </p:nvSpPr>
        <p:spPr>
          <a:xfrm>
            <a:off x="4275186" y="1006607"/>
            <a:ext cx="1200068" cy="430887"/>
          </a:xfrm>
          <a:prstGeom prst="rect">
            <a:avLst/>
          </a:prstGeom>
          <a:solidFill>
            <a:schemeClr val="bg1"/>
          </a:solidFill>
          <a:ln w="19050">
            <a:solidFill>
              <a:schemeClr val="tx1"/>
            </a:solidFill>
          </a:ln>
        </p:spPr>
        <p:txBody>
          <a:bodyPr wrap="square" rtlCol="0">
            <a:spAutoFit/>
          </a:bodyPr>
          <a:lstStyle/>
          <a:p>
            <a:r>
              <a:rPr lang="en-US" sz="1100" dirty="0"/>
              <a:t>Direct Relief (Solar Microgrid)</a:t>
            </a:r>
          </a:p>
        </p:txBody>
      </p:sp>
      <p:pic>
        <p:nvPicPr>
          <p:cNvPr id="47" name="Picture 2">
            <a:extLst>
              <a:ext uri="{FF2B5EF4-FFF2-40B4-BE49-F238E27FC236}">
                <a16:creationId xmlns:a16="http://schemas.microsoft.com/office/drawing/2014/main" id="{16516E5D-16EB-435E-9C4D-74D8B76742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3969" y="2205948"/>
            <a:ext cx="231058" cy="231058"/>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98E78390-AA86-47FE-88C0-FFAC7FCA4147}"/>
              </a:ext>
            </a:extLst>
          </p:cNvPr>
          <p:cNvCxnSpPr>
            <a:cxnSpLocks/>
          </p:cNvCxnSpPr>
          <p:nvPr/>
        </p:nvCxnSpPr>
        <p:spPr>
          <a:xfrm flipH="1">
            <a:off x="6689187" y="1018924"/>
            <a:ext cx="777092" cy="32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ECD0571-94A8-4A14-A347-D2C7F96BA8F8}"/>
              </a:ext>
            </a:extLst>
          </p:cNvPr>
          <p:cNvSpPr txBox="1"/>
          <p:nvPr/>
        </p:nvSpPr>
        <p:spPr>
          <a:xfrm>
            <a:off x="7466279" y="975415"/>
            <a:ext cx="1195526" cy="261610"/>
          </a:xfrm>
          <a:prstGeom prst="rect">
            <a:avLst/>
          </a:prstGeom>
          <a:solidFill>
            <a:schemeClr val="bg1"/>
          </a:solidFill>
          <a:ln w="19050">
            <a:solidFill>
              <a:schemeClr val="tx1"/>
            </a:solidFill>
          </a:ln>
        </p:spPr>
        <p:txBody>
          <a:bodyPr wrap="square" rtlCol="0">
            <a:spAutoFit/>
          </a:bodyPr>
          <a:lstStyle/>
          <a:p>
            <a:r>
              <a:rPr lang="en-US" sz="1100" dirty="0"/>
              <a:t>Vegas Substation</a:t>
            </a:r>
          </a:p>
        </p:txBody>
      </p:sp>
      <p:pic>
        <p:nvPicPr>
          <p:cNvPr id="50" name="Picture 49">
            <a:extLst>
              <a:ext uri="{FF2B5EF4-FFF2-40B4-BE49-F238E27FC236}">
                <a16:creationId xmlns:a16="http://schemas.microsoft.com/office/drawing/2014/main" id="{01298E61-2F90-4482-9ED4-DE53548038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8199" y="3406538"/>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74AF230-0388-49E2-AE9D-5482CCE290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1120" y="2519683"/>
            <a:ext cx="183919" cy="183919"/>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11AD1C37-63E8-44C9-887B-3E06AF52ACC1}"/>
              </a:ext>
            </a:extLst>
          </p:cNvPr>
          <p:cNvCxnSpPr>
            <a:cxnSpLocks/>
            <a:stCxn id="53" idx="0"/>
          </p:cNvCxnSpPr>
          <p:nvPr/>
        </p:nvCxnSpPr>
        <p:spPr>
          <a:xfrm flipV="1">
            <a:off x="1771451" y="2627936"/>
            <a:ext cx="693999" cy="124788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53EC999B-482F-43B0-93C0-31381EAE8E1A}"/>
              </a:ext>
            </a:extLst>
          </p:cNvPr>
          <p:cNvSpPr txBox="1"/>
          <p:nvPr/>
        </p:nvSpPr>
        <p:spPr>
          <a:xfrm>
            <a:off x="1097210" y="3875820"/>
            <a:ext cx="1348482" cy="261610"/>
          </a:xfrm>
          <a:prstGeom prst="rect">
            <a:avLst/>
          </a:prstGeom>
          <a:solidFill>
            <a:schemeClr val="bg1"/>
          </a:solidFill>
          <a:ln w="19050">
            <a:solidFill>
              <a:schemeClr val="tx1"/>
            </a:solidFill>
          </a:ln>
        </p:spPr>
        <p:txBody>
          <a:bodyPr wrap="square" rtlCol="0">
            <a:spAutoFit/>
          </a:bodyPr>
          <a:lstStyle/>
          <a:p>
            <a:r>
              <a:rPr lang="en-US" sz="1100" dirty="0"/>
              <a:t>Isla Vista Substation</a:t>
            </a:r>
          </a:p>
        </p:txBody>
      </p:sp>
      <p:pic>
        <p:nvPicPr>
          <p:cNvPr id="54" name="Picture 53">
            <a:extLst>
              <a:ext uri="{FF2B5EF4-FFF2-40B4-BE49-F238E27FC236}">
                <a16:creationId xmlns:a16="http://schemas.microsoft.com/office/drawing/2014/main" id="{EA49414E-1A34-488F-B8C7-4B32F5010189}"/>
              </a:ext>
            </a:extLst>
          </p:cNvPr>
          <p:cNvPicPr>
            <a:picLocks noChangeAspect="1"/>
          </p:cNvPicPr>
          <p:nvPr/>
        </p:nvPicPr>
        <p:blipFill>
          <a:blip r:embed="rId11"/>
          <a:stretch>
            <a:fillRect/>
          </a:stretch>
        </p:blipFill>
        <p:spPr>
          <a:xfrm>
            <a:off x="2564646" y="2421542"/>
            <a:ext cx="183920" cy="183920"/>
          </a:xfrm>
          <a:prstGeom prst="rect">
            <a:avLst/>
          </a:prstGeom>
        </p:spPr>
      </p:pic>
      <p:cxnSp>
        <p:nvCxnSpPr>
          <p:cNvPr id="55" name="Straight Arrow Connector 54">
            <a:extLst>
              <a:ext uri="{FF2B5EF4-FFF2-40B4-BE49-F238E27FC236}">
                <a16:creationId xmlns:a16="http://schemas.microsoft.com/office/drawing/2014/main" id="{5FBBA536-1D56-42AC-8347-88BA2BAC795C}"/>
              </a:ext>
            </a:extLst>
          </p:cNvPr>
          <p:cNvCxnSpPr>
            <a:cxnSpLocks/>
            <a:stCxn id="56" idx="3"/>
            <a:endCxn id="54" idx="1"/>
          </p:cNvCxnSpPr>
          <p:nvPr/>
        </p:nvCxnSpPr>
        <p:spPr>
          <a:xfrm>
            <a:off x="1446035" y="2072912"/>
            <a:ext cx="1118611" cy="44059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21D806AB-B5A4-4692-9530-284A1C15FF7F}"/>
              </a:ext>
            </a:extLst>
          </p:cNvPr>
          <p:cNvSpPr txBox="1"/>
          <p:nvPr/>
        </p:nvSpPr>
        <p:spPr>
          <a:xfrm>
            <a:off x="356715" y="1772830"/>
            <a:ext cx="1089320" cy="600164"/>
          </a:xfrm>
          <a:prstGeom prst="rect">
            <a:avLst/>
          </a:prstGeom>
          <a:solidFill>
            <a:schemeClr val="bg1"/>
          </a:solidFill>
          <a:ln w="19050">
            <a:solidFill>
              <a:schemeClr val="tx1"/>
            </a:solidFill>
          </a:ln>
        </p:spPr>
        <p:txBody>
          <a:bodyPr wrap="square" rtlCol="0">
            <a:spAutoFit/>
          </a:bodyPr>
          <a:lstStyle/>
          <a:p>
            <a:r>
              <a:rPr lang="en-US" sz="1100" dirty="0"/>
              <a:t>Goleta Energy Storage Project </a:t>
            </a:r>
          </a:p>
          <a:p>
            <a:r>
              <a:rPr lang="en-US" sz="1100" dirty="0"/>
              <a:t>(240 MWh)</a:t>
            </a:r>
          </a:p>
        </p:txBody>
      </p:sp>
      <p:pic>
        <p:nvPicPr>
          <p:cNvPr id="57" name="Picture 56">
            <a:extLst>
              <a:ext uri="{FF2B5EF4-FFF2-40B4-BE49-F238E27FC236}">
                <a16:creationId xmlns:a16="http://schemas.microsoft.com/office/drawing/2014/main" id="{DF0B5F64-E7A9-413F-9CCF-FE9B668FA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8173" y="1405298"/>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7ECE1800-D7C5-43FB-B694-9E5A23DFD1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4743" y="1480106"/>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B2D9A8C-6214-44AA-B9EE-5EF89CCA9C6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27515" y="2336585"/>
            <a:ext cx="183920" cy="18392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a:extLst>
              <a:ext uri="{FF2B5EF4-FFF2-40B4-BE49-F238E27FC236}">
                <a16:creationId xmlns:a16="http://schemas.microsoft.com/office/drawing/2014/main" id="{20A95062-6801-44C5-A22C-2ED5227C824D}"/>
              </a:ext>
            </a:extLst>
          </p:cNvPr>
          <p:cNvCxnSpPr>
            <a:cxnSpLocks/>
          </p:cNvCxnSpPr>
          <p:nvPr/>
        </p:nvCxnSpPr>
        <p:spPr>
          <a:xfrm flipH="1" flipV="1">
            <a:off x="5104797" y="2638144"/>
            <a:ext cx="1193059" cy="47600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CA2CC3C2-D914-48D6-B590-1EEC38F2B783}"/>
              </a:ext>
            </a:extLst>
          </p:cNvPr>
          <p:cNvSpPr txBox="1"/>
          <p:nvPr/>
        </p:nvSpPr>
        <p:spPr>
          <a:xfrm>
            <a:off x="6297856" y="3105988"/>
            <a:ext cx="1109837" cy="261610"/>
          </a:xfrm>
          <a:prstGeom prst="rect">
            <a:avLst/>
          </a:prstGeom>
          <a:solidFill>
            <a:schemeClr val="bg1"/>
          </a:solidFill>
          <a:ln w="19050">
            <a:solidFill>
              <a:schemeClr val="tx1"/>
            </a:solidFill>
          </a:ln>
        </p:spPr>
        <p:txBody>
          <a:bodyPr wrap="square" rtlCol="0">
            <a:spAutoFit/>
          </a:bodyPr>
          <a:lstStyle/>
          <a:p>
            <a:r>
              <a:rPr lang="en-US" sz="1100" dirty="0"/>
              <a:t>Fire Station # 8</a:t>
            </a:r>
          </a:p>
        </p:txBody>
      </p:sp>
      <p:cxnSp>
        <p:nvCxnSpPr>
          <p:cNvPr id="62" name="Straight Arrow Connector 61">
            <a:extLst>
              <a:ext uri="{FF2B5EF4-FFF2-40B4-BE49-F238E27FC236}">
                <a16:creationId xmlns:a16="http://schemas.microsoft.com/office/drawing/2014/main" id="{08CC9B00-6542-45C0-AE4A-CB9E27661272}"/>
              </a:ext>
            </a:extLst>
          </p:cNvPr>
          <p:cNvCxnSpPr>
            <a:cxnSpLocks/>
            <a:stCxn id="63" idx="1"/>
          </p:cNvCxnSpPr>
          <p:nvPr/>
        </p:nvCxnSpPr>
        <p:spPr>
          <a:xfrm flipH="1" flipV="1">
            <a:off x="5521065" y="3464904"/>
            <a:ext cx="999831" cy="112916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E70D8B70-BADD-4B91-9404-DA50BF3267EE}"/>
              </a:ext>
            </a:extLst>
          </p:cNvPr>
          <p:cNvSpPr txBox="1"/>
          <p:nvPr/>
        </p:nvSpPr>
        <p:spPr>
          <a:xfrm>
            <a:off x="6520896" y="4463264"/>
            <a:ext cx="1495449" cy="261610"/>
          </a:xfrm>
          <a:prstGeom prst="rect">
            <a:avLst/>
          </a:prstGeom>
          <a:solidFill>
            <a:schemeClr val="bg1"/>
          </a:solidFill>
          <a:ln w="19050">
            <a:solidFill>
              <a:schemeClr val="tx1"/>
            </a:solidFill>
          </a:ln>
        </p:spPr>
        <p:txBody>
          <a:bodyPr wrap="square" rtlCol="0">
            <a:spAutoFit/>
          </a:bodyPr>
          <a:lstStyle/>
          <a:p>
            <a:r>
              <a:rPr lang="en-US" sz="1100" dirty="0"/>
              <a:t>Goleta Sanitary District</a:t>
            </a:r>
          </a:p>
        </p:txBody>
      </p:sp>
      <p:pic>
        <p:nvPicPr>
          <p:cNvPr id="64" name="Picture 63">
            <a:extLst>
              <a:ext uri="{FF2B5EF4-FFF2-40B4-BE49-F238E27FC236}">
                <a16:creationId xmlns:a16="http://schemas.microsoft.com/office/drawing/2014/main" id="{52C6C336-A228-4CAC-A0B4-D4FEF51562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3055" y="2987387"/>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9204F2A7-47F0-4496-B952-75E2EFD95A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5646" y="2908731"/>
            <a:ext cx="219309" cy="2193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F3EBE069-E84C-4906-9960-01593C05DA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0081" y="1917375"/>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99F1DAD8-1EFD-4164-AED3-0A1CC9873DB4}"/>
              </a:ext>
            </a:extLst>
          </p:cNvPr>
          <p:cNvSpPr txBox="1"/>
          <p:nvPr/>
        </p:nvSpPr>
        <p:spPr>
          <a:xfrm>
            <a:off x="6821524" y="5824070"/>
            <a:ext cx="2035981" cy="261610"/>
          </a:xfrm>
          <a:prstGeom prst="rect">
            <a:avLst/>
          </a:prstGeom>
          <a:noFill/>
        </p:spPr>
        <p:txBody>
          <a:bodyPr wrap="square" rtlCol="0">
            <a:spAutoFit/>
          </a:bodyPr>
          <a:lstStyle/>
          <a:p>
            <a:r>
              <a:rPr lang="en-US" sz="1100" dirty="0"/>
              <a:t>Deckers</a:t>
            </a:r>
          </a:p>
        </p:txBody>
      </p:sp>
      <p:pic>
        <p:nvPicPr>
          <p:cNvPr id="70" name="Picture 2">
            <a:extLst>
              <a:ext uri="{FF2B5EF4-FFF2-40B4-BE49-F238E27FC236}">
                <a16:creationId xmlns:a16="http://schemas.microsoft.com/office/drawing/2014/main" id="{5BC1E3F4-248A-4FF0-872C-C0BE462614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35868" y="2780295"/>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39C1436-83D6-49FD-8251-1C8559EB673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4711" y="5837397"/>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CC62B5F-5B84-C549-9BD7-E6AB51AB8856}"/>
              </a:ext>
            </a:extLst>
          </p:cNvPr>
          <p:cNvSpPr txBox="1"/>
          <p:nvPr/>
        </p:nvSpPr>
        <p:spPr>
          <a:xfrm>
            <a:off x="3967829" y="4287899"/>
            <a:ext cx="529032" cy="261610"/>
          </a:xfrm>
          <a:prstGeom prst="rect">
            <a:avLst/>
          </a:prstGeom>
          <a:solidFill>
            <a:schemeClr val="bg1"/>
          </a:solidFill>
          <a:ln w="19050">
            <a:solidFill>
              <a:schemeClr val="tx1"/>
            </a:solidFill>
          </a:ln>
        </p:spPr>
        <p:txBody>
          <a:bodyPr wrap="square" rtlCol="0">
            <a:spAutoFit/>
          </a:bodyPr>
          <a:lstStyle/>
          <a:p>
            <a:pPr algn="ctr"/>
            <a:r>
              <a:rPr lang="en-US" sz="1100" dirty="0"/>
              <a:t>UCSB</a:t>
            </a:r>
          </a:p>
        </p:txBody>
      </p:sp>
      <p:sp>
        <p:nvSpPr>
          <p:cNvPr id="68" name="TextBox 67">
            <a:extLst>
              <a:ext uri="{FF2B5EF4-FFF2-40B4-BE49-F238E27FC236}">
                <a16:creationId xmlns:a16="http://schemas.microsoft.com/office/drawing/2014/main" id="{E4887ADA-408C-2849-A759-DAA7EDBE4390}"/>
              </a:ext>
            </a:extLst>
          </p:cNvPr>
          <p:cNvSpPr txBox="1"/>
          <p:nvPr/>
        </p:nvSpPr>
        <p:spPr>
          <a:xfrm>
            <a:off x="4279544" y="3178197"/>
            <a:ext cx="778034" cy="261610"/>
          </a:xfrm>
          <a:prstGeom prst="rect">
            <a:avLst/>
          </a:prstGeom>
          <a:solidFill>
            <a:schemeClr val="bg1"/>
          </a:solidFill>
          <a:ln w="19050">
            <a:solidFill>
              <a:schemeClr val="tx1"/>
            </a:solidFill>
          </a:ln>
        </p:spPr>
        <p:txBody>
          <a:bodyPr wrap="square" rtlCol="0">
            <a:spAutoFit/>
          </a:bodyPr>
          <a:lstStyle/>
          <a:p>
            <a:pPr algn="ctr"/>
            <a:r>
              <a:rPr lang="en-US" sz="1100" dirty="0"/>
              <a:t>SB Airport</a:t>
            </a:r>
          </a:p>
        </p:txBody>
      </p:sp>
      <p:pic>
        <p:nvPicPr>
          <p:cNvPr id="71" name="Picture 70">
            <a:extLst>
              <a:ext uri="{FF2B5EF4-FFF2-40B4-BE49-F238E27FC236}">
                <a16:creationId xmlns:a16="http://schemas.microsoft.com/office/drawing/2014/main" id="{5919D380-39E0-46A7-9111-6E6F302CB1FF}"/>
              </a:ext>
            </a:extLst>
          </p:cNvPr>
          <p:cNvPicPr>
            <a:picLocks noChangeAspect="1"/>
          </p:cNvPicPr>
          <p:nvPr/>
        </p:nvPicPr>
        <p:blipFill>
          <a:blip r:embed="rId11"/>
          <a:stretch>
            <a:fillRect/>
          </a:stretch>
        </p:blipFill>
        <p:spPr>
          <a:xfrm>
            <a:off x="3127640" y="2589010"/>
            <a:ext cx="183920" cy="183920"/>
          </a:xfrm>
          <a:prstGeom prst="rect">
            <a:avLst/>
          </a:prstGeom>
        </p:spPr>
      </p:pic>
      <p:cxnSp>
        <p:nvCxnSpPr>
          <p:cNvPr id="73" name="Straight Arrow Connector 72">
            <a:extLst>
              <a:ext uri="{FF2B5EF4-FFF2-40B4-BE49-F238E27FC236}">
                <a16:creationId xmlns:a16="http://schemas.microsoft.com/office/drawing/2014/main" id="{616054D2-E6A4-4FD3-BF9F-E1C35C77650C}"/>
              </a:ext>
            </a:extLst>
          </p:cNvPr>
          <p:cNvCxnSpPr>
            <a:cxnSpLocks/>
            <a:stCxn id="74" idx="2"/>
            <a:endCxn id="71" idx="0"/>
          </p:cNvCxnSpPr>
          <p:nvPr/>
        </p:nvCxnSpPr>
        <p:spPr>
          <a:xfrm>
            <a:off x="2826620" y="1480060"/>
            <a:ext cx="392980" cy="110895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A6DC92F4-18D7-4549-BFAE-4EB7CEA9884E}"/>
              </a:ext>
            </a:extLst>
          </p:cNvPr>
          <p:cNvSpPr txBox="1"/>
          <p:nvPr/>
        </p:nvSpPr>
        <p:spPr>
          <a:xfrm>
            <a:off x="1935067" y="1049173"/>
            <a:ext cx="1783106" cy="430887"/>
          </a:xfrm>
          <a:prstGeom prst="rect">
            <a:avLst/>
          </a:prstGeom>
          <a:solidFill>
            <a:schemeClr val="bg1"/>
          </a:solidFill>
          <a:ln w="19050">
            <a:solidFill>
              <a:schemeClr val="tx1"/>
            </a:solidFill>
          </a:ln>
        </p:spPr>
        <p:txBody>
          <a:bodyPr wrap="square" rtlCol="0">
            <a:spAutoFit/>
          </a:bodyPr>
          <a:lstStyle/>
          <a:p>
            <a:r>
              <a:rPr lang="en-US" sz="1100" dirty="0"/>
              <a:t>Bella Battery Energy Storage Project (120 MWh)</a:t>
            </a:r>
          </a:p>
        </p:txBody>
      </p:sp>
      <p:cxnSp>
        <p:nvCxnSpPr>
          <p:cNvPr id="81" name="Straight Arrow Connector 80">
            <a:extLst>
              <a:ext uri="{FF2B5EF4-FFF2-40B4-BE49-F238E27FC236}">
                <a16:creationId xmlns:a16="http://schemas.microsoft.com/office/drawing/2014/main" id="{C34796C9-7C8E-4724-9CAD-0E6F645C4196}"/>
              </a:ext>
            </a:extLst>
          </p:cNvPr>
          <p:cNvCxnSpPr>
            <a:cxnSpLocks/>
          </p:cNvCxnSpPr>
          <p:nvPr/>
        </p:nvCxnSpPr>
        <p:spPr>
          <a:xfrm>
            <a:off x="1801719" y="1589217"/>
            <a:ext cx="301906" cy="40981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AF58A36D-1100-410F-BA76-403C38E522B7}"/>
              </a:ext>
            </a:extLst>
          </p:cNvPr>
          <p:cNvSpPr txBox="1"/>
          <p:nvPr/>
        </p:nvSpPr>
        <p:spPr>
          <a:xfrm>
            <a:off x="159701" y="1161806"/>
            <a:ext cx="1642018" cy="430887"/>
          </a:xfrm>
          <a:prstGeom prst="rect">
            <a:avLst/>
          </a:prstGeom>
          <a:solidFill>
            <a:schemeClr val="bg1"/>
          </a:solidFill>
          <a:ln w="19050">
            <a:solidFill>
              <a:schemeClr val="tx1"/>
            </a:solidFill>
          </a:ln>
        </p:spPr>
        <p:txBody>
          <a:bodyPr wrap="square" rtlCol="0">
            <a:spAutoFit/>
          </a:bodyPr>
          <a:lstStyle/>
          <a:p>
            <a:r>
              <a:rPr lang="en-US" sz="1100" dirty="0"/>
              <a:t>Dos Pueblos High School (Solar Microgrid)</a:t>
            </a:r>
          </a:p>
        </p:txBody>
      </p:sp>
      <p:pic>
        <p:nvPicPr>
          <p:cNvPr id="88" name="Google Shape;293;p13">
            <a:extLst>
              <a:ext uri="{FF2B5EF4-FFF2-40B4-BE49-F238E27FC236}">
                <a16:creationId xmlns:a16="http://schemas.microsoft.com/office/drawing/2014/main" id="{E96D6946-5DD2-4308-B6E2-F14C2AEBA6A9}"/>
              </a:ext>
            </a:extLst>
          </p:cNvPr>
          <p:cNvPicPr preferRelativeResize="0"/>
          <p:nvPr/>
        </p:nvPicPr>
        <p:blipFill rotWithShape="1">
          <a:blip r:embed="rId17">
            <a:alphaModFix/>
          </a:blip>
          <a:srcRect/>
          <a:stretch/>
        </p:blipFill>
        <p:spPr>
          <a:xfrm>
            <a:off x="2031781" y="1998651"/>
            <a:ext cx="194103" cy="194103"/>
          </a:xfrm>
          <a:prstGeom prst="rect">
            <a:avLst/>
          </a:prstGeom>
          <a:noFill/>
          <a:ln>
            <a:noFill/>
          </a:ln>
        </p:spPr>
      </p:pic>
      <p:sp>
        <p:nvSpPr>
          <p:cNvPr id="89" name="TextBox 88">
            <a:extLst>
              <a:ext uri="{FF2B5EF4-FFF2-40B4-BE49-F238E27FC236}">
                <a16:creationId xmlns:a16="http://schemas.microsoft.com/office/drawing/2014/main" id="{55F5DD37-054F-4A8A-B0AF-EAE28C57B5D4}"/>
              </a:ext>
            </a:extLst>
          </p:cNvPr>
          <p:cNvSpPr txBox="1"/>
          <p:nvPr/>
        </p:nvSpPr>
        <p:spPr>
          <a:xfrm>
            <a:off x="4258418" y="5394253"/>
            <a:ext cx="2346808" cy="261610"/>
          </a:xfrm>
          <a:prstGeom prst="rect">
            <a:avLst/>
          </a:prstGeom>
          <a:noFill/>
        </p:spPr>
        <p:txBody>
          <a:bodyPr wrap="square" rtlCol="0">
            <a:spAutoFit/>
          </a:bodyPr>
          <a:lstStyle/>
          <a:p>
            <a:r>
              <a:rPr lang="en-US" sz="1100" dirty="0"/>
              <a:t>University of California Santa Barbara</a:t>
            </a:r>
          </a:p>
        </p:txBody>
      </p:sp>
      <p:pic>
        <p:nvPicPr>
          <p:cNvPr id="90" name="Google Shape;293;p13">
            <a:extLst>
              <a:ext uri="{FF2B5EF4-FFF2-40B4-BE49-F238E27FC236}">
                <a16:creationId xmlns:a16="http://schemas.microsoft.com/office/drawing/2014/main" id="{378538A8-041D-4BD0-A2A4-4AA12637C8DB}"/>
              </a:ext>
            </a:extLst>
          </p:cNvPr>
          <p:cNvPicPr preferRelativeResize="0"/>
          <p:nvPr/>
        </p:nvPicPr>
        <p:blipFill rotWithShape="1">
          <a:blip r:embed="rId17">
            <a:alphaModFix/>
          </a:blip>
          <a:srcRect/>
          <a:stretch/>
        </p:blipFill>
        <p:spPr>
          <a:xfrm>
            <a:off x="3984462" y="5636892"/>
            <a:ext cx="194103" cy="194103"/>
          </a:xfrm>
          <a:prstGeom prst="rect">
            <a:avLst/>
          </a:prstGeom>
          <a:noFill/>
          <a:ln>
            <a:noFill/>
          </a:ln>
        </p:spPr>
      </p:pic>
      <p:pic>
        <p:nvPicPr>
          <p:cNvPr id="6" name="Picture 5" descr="A screenshot of a video game&#10;&#10;Description automatically generated with low confidence">
            <a:extLst>
              <a:ext uri="{FF2B5EF4-FFF2-40B4-BE49-F238E27FC236}">
                <a16:creationId xmlns:a16="http://schemas.microsoft.com/office/drawing/2014/main" id="{0E2FC977-5574-B6AD-28FC-5D13E4C8777F}"/>
              </a:ext>
            </a:extLst>
          </p:cNvPr>
          <p:cNvPicPr>
            <a:picLocks noChangeAspect="1"/>
          </p:cNvPicPr>
          <p:nvPr/>
        </p:nvPicPr>
        <p:blipFill>
          <a:blip r:embed="rId18"/>
          <a:stretch>
            <a:fillRect/>
          </a:stretch>
        </p:blipFill>
        <p:spPr>
          <a:xfrm>
            <a:off x="168848" y="2513502"/>
            <a:ext cx="295765" cy="295765"/>
          </a:xfrm>
          <a:prstGeom prst="rect">
            <a:avLst/>
          </a:prstGeom>
        </p:spPr>
      </p:pic>
      <p:cxnSp>
        <p:nvCxnSpPr>
          <p:cNvPr id="19" name="Straight Arrow Connector 18">
            <a:extLst>
              <a:ext uri="{FF2B5EF4-FFF2-40B4-BE49-F238E27FC236}">
                <a16:creationId xmlns:a16="http://schemas.microsoft.com/office/drawing/2014/main" id="{F7E15923-495C-3336-2E26-452F57367B28}"/>
              </a:ext>
            </a:extLst>
          </p:cNvPr>
          <p:cNvCxnSpPr>
            <a:cxnSpLocks/>
            <a:stCxn id="21" idx="0"/>
          </p:cNvCxnSpPr>
          <p:nvPr/>
        </p:nvCxnSpPr>
        <p:spPr>
          <a:xfrm flipV="1">
            <a:off x="686299" y="2130426"/>
            <a:ext cx="693999" cy="124788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DB6008E-DAF1-BDCB-82CB-DCAD44AE67D3}"/>
              </a:ext>
            </a:extLst>
          </p:cNvPr>
          <p:cNvSpPr txBox="1"/>
          <p:nvPr/>
        </p:nvSpPr>
        <p:spPr>
          <a:xfrm>
            <a:off x="12058" y="3378310"/>
            <a:ext cx="1348482" cy="430887"/>
          </a:xfrm>
          <a:prstGeom prst="rect">
            <a:avLst/>
          </a:prstGeom>
          <a:solidFill>
            <a:schemeClr val="bg1"/>
          </a:solidFill>
          <a:ln w="19050">
            <a:solidFill>
              <a:schemeClr val="tx1"/>
            </a:solidFill>
          </a:ln>
        </p:spPr>
        <p:txBody>
          <a:bodyPr wrap="square" rtlCol="0">
            <a:spAutoFit/>
          </a:bodyPr>
          <a:lstStyle/>
          <a:p>
            <a:r>
              <a:rPr lang="en-US" sz="1100" dirty="0"/>
              <a:t>Ellwood Gas Peaker Plant</a:t>
            </a:r>
          </a:p>
        </p:txBody>
      </p:sp>
    </p:spTree>
    <p:extLst>
      <p:ext uri="{BB962C8B-B14F-4D97-AF65-F5344CB8AC3E}">
        <p14:creationId xmlns:p14="http://schemas.microsoft.com/office/powerpoint/2010/main" val="2935607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cxnSp>
        <p:nvCxnSpPr>
          <p:cNvPr id="12" name="Google Shape;277;p13">
            <a:extLst>
              <a:ext uri="{FF2B5EF4-FFF2-40B4-BE49-F238E27FC236}">
                <a16:creationId xmlns:a16="http://schemas.microsoft.com/office/drawing/2014/main" id="{6A777E85-1B90-7261-B031-7E4159D2E40D}"/>
              </a:ext>
            </a:extLst>
          </p:cNvPr>
          <p:cNvCxnSpPr>
            <a:cxnSpLocks/>
          </p:cNvCxnSpPr>
          <p:nvPr/>
        </p:nvCxnSpPr>
        <p:spPr>
          <a:xfrm>
            <a:off x="6685442" y="3091021"/>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66" name="Google Shape;277;p13">
            <a:extLst>
              <a:ext uri="{FF2B5EF4-FFF2-40B4-BE49-F238E27FC236}">
                <a16:creationId xmlns:a16="http://schemas.microsoft.com/office/drawing/2014/main" id="{0B7EA84E-647B-90AD-F068-2EA35A56E5C4}"/>
              </a:ext>
            </a:extLst>
          </p:cNvPr>
          <p:cNvCxnSpPr>
            <a:cxnSpLocks/>
          </p:cNvCxnSpPr>
          <p:nvPr/>
        </p:nvCxnSpPr>
        <p:spPr>
          <a:xfrm>
            <a:off x="6727932" y="2934899"/>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1" name="Google Shape;277;p13">
            <a:extLst>
              <a:ext uri="{FF2B5EF4-FFF2-40B4-BE49-F238E27FC236}">
                <a16:creationId xmlns:a16="http://schemas.microsoft.com/office/drawing/2014/main" id="{82B9C5B0-1E06-DF5E-D07B-F06CD98EC154}"/>
              </a:ext>
            </a:extLst>
          </p:cNvPr>
          <p:cNvCxnSpPr>
            <a:cxnSpLocks/>
          </p:cNvCxnSpPr>
          <p:nvPr/>
        </p:nvCxnSpPr>
        <p:spPr>
          <a:xfrm>
            <a:off x="5921325" y="2932708"/>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4" name="Google Shape;279;p13">
            <a:extLst>
              <a:ext uri="{FF2B5EF4-FFF2-40B4-BE49-F238E27FC236}">
                <a16:creationId xmlns:a16="http://schemas.microsoft.com/office/drawing/2014/main" id="{69FF554B-67EF-5B9D-BB1C-9B26ECF65193}"/>
              </a:ext>
            </a:extLst>
          </p:cNvPr>
          <p:cNvSpPr/>
          <p:nvPr/>
        </p:nvSpPr>
        <p:spPr>
          <a:xfrm rot="10800000">
            <a:off x="6351525" y="2380871"/>
            <a:ext cx="783914" cy="584372"/>
          </a:xfrm>
          <a:prstGeom prst="rect">
            <a:avLst/>
          </a:prstGeom>
          <a:noFill/>
          <a:ln w="38100" cap="flat" cmpd="sng">
            <a:solidFill>
              <a:schemeClr val="tx2">
                <a:lumMod val="60000"/>
                <a:lumOff val="4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cxnSp>
        <p:nvCxnSpPr>
          <p:cNvPr id="248" name="Google Shape;277;p13">
            <a:extLst>
              <a:ext uri="{FF2B5EF4-FFF2-40B4-BE49-F238E27FC236}">
                <a16:creationId xmlns:a16="http://schemas.microsoft.com/office/drawing/2014/main" id="{1D6EE7AE-5097-7AB5-EA26-D8A4C4398274}"/>
              </a:ext>
            </a:extLst>
          </p:cNvPr>
          <p:cNvCxnSpPr>
            <a:cxnSpLocks/>
          </p:cNvCxnSpPr>
          <p:nvPr/>
        </p:nvCxnSpPr>
        <p:spPr>
          <a:xfrm>
            <a:off x="7530438" y="5083174"/>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47" name="Google Shape;277;p13">
            <a:extLst>
              <a:ext uri="{FF2B5EF4-FFF2-40B4-BE49-F238E27FC236}">
                <a16:creationId xmlns:a16="http://schemas.microsoft.com/office/drawing/2014/main" id="{2DE6ADA1-26C9-9C84-DE21-EF7A089B2CFA}"/>
              </a:ext>
            </a:extLst>
          </p:cNvPr>
          <p:cNvCxnSpPr>
            <a:cxnSpLocks/>
          </p:cNvCxnSpPr>
          <p:nvPr/>
        </p:nvCxnSpPr>
        <p:spPr>
          <a:xfrm>
            <a:off x="7932214" y="3408274"/>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79" name="Google Shape;277;p13">
            <a:extLst>
              <a:ext uri="{FF2B5EF4-FFF2-40B4-BE49-F238E27FC236}">
                <a16:creationId xmlns:a16="http://schemas.microsoft.com/office/drawing/2014/main" id="{1E99ABC3-464C-F1EF-28CB-41D8E964BA0A}"/>
              </a:ext>
            </a:extLst>
          </p:cNvPr>
          <p:cNvCxnSpPr>
            <a:cxnSpLocks/>
            <a:endCxn id="176" idx="1"/>
          </p:cNvCxnSpPr>
          <p:nvPr/>
        </p:nvCxnSpPr>
        <p:spPr>
          <a:xfrm>
            <a:off x="2559513" y="4750519"/>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33" name="Google Shape;277;p13">
            <a:extLst>
              <a:ext uri="{FF2B5EF4-FFF2-40B4-BE49-F238E27FC236}">
                <a16:creationId xmlns:a16="http://schemas.microsoft.com/office/drawing/2014/main" id="{3EE76B1D-D155-FBBF-8A40-3578B8D4D3A2}"/>
              </a:ext>
            </a:extLst>
          </p:cNvPr>
          <p:cNvCxnSpPr>
            <a:cxnSpLocks/>
          </p:cNvCxnSpPr>
          <p:nvPr/>
        </p:nvCxnSpPr>
        <p:spPr>
          <a:xfrm>
            <a:off x="8644752" y="2298914"/>
            <a:ext cx="0" cy="185696"/>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92" name="Google Shape;264;p13">
            <a:extLst>
              <a:ext uri="{FF2B5EF4-FFF2-40B4-BE49-F238E27FC236}">
                <a16:creationId xmlns:a16="http://schemas.microsoft.com/office/drawing/2014/main" id="{8E8F5669-E337-1848-F885-15C39CF4A9EC}"/>
              </a:ext>
            </a:extLst>
          </p:cNvPr>
          <p:cNvCxnSpPr>
            <a:cxnSpLocks/>
          </p:cNvCxnSpPr>
          <p:nvPr/>
        </p:nvCxnSpPr>
        <p:spPr>
          <a:xfrm>
            <a:off x="1845738" y="1346789"/>
            <a:ext cx="0" cy="737475"/>
          </a:xfrm>
          <a:prstGeom prst="straightConnector1">
            <a:avLst/>
          </a:prstGeom>
          <a:noFill/>
          <a:ln w="38100" cap="flat" cmpd="sng">
            <a:solidFill>
              <a:schemeClr val="accent3">
                <a:lumMod val="75000"/>
              </a:schemeClr>
            </a:solidFill>
            <a:prstDash val="solid"/>
            <a:round/>
            <a:headEnd type="none" w="sm" len="sm"/>
            <a:tailEnd type="none" w="sm" len="sm"/>
          </a:ln>
        </p:spPr>
      </p:cxnSp>
      <p:cxnSp>
        <p:nvCxnSpPr>
          <p:cNvPr id="96" name="Google Shape;264;p13">
            <a:extLst>
              <a:ext uri="{FF2B5EF4-FFF2-40B4-BE49-F238E27FC236}">
                <a16:creationId xmlns:a16="http://schemas.microsoft.com/office/drawing/2014/main" id="{4DE7C86F-FB51-736E-8570-E12DE89A872E}"/>
              </a:ext>
            </a:extLst>
          </p:cNvPr>
          <p:cNvCxnSpPr>
            <a:cxnSpLocks/>
          </p:cNvCxnSpPr>
          <p:nvPr/>
        </p:nvCxnSpPr>
        <p:spPr>
          <a:xfrm flipH="1">
            <a:off x="128607" y="3023359"/>
            <a:ext cx="2591856" cy="0"/>
          </a:xfrm>
          <a:prstGeom prst="straightConnector1">
            <a:avLst/>
          </a:prstGeom>
          <a:noFill/>
          <a:ln w="38100" cap="flat" cmpd="sng">
            <a:solidFill>
              <a:schemeClr val="accent6">
                <a:lumMod val="75000"/>
              </a:schemeClr>
            </a:solidFill>
            <a:prstDash val="solid"/>
            <a:round/>
            <a:headEnd type="none" w="sm" len="sm"/>
            <a:tailEnd type="none" w="sm" len="sm"/>
          </a:ln>
        </p:spPr>
      </p:cxnSp>
      <p:cxnSp>
        <p:nvCxnSpPr>
          <p:cNvPr id="172" name="Google Shape;264;p13">
            <a:extLst>
              <a:ext uri="{FF2B5EF4-FFF2-40B4-BE49-F238E27FC236}">
                <a16:creationId xmlns:a16="http://schemas.microsoft.com/office/drawing/2014/main" id="{3CA03AA8-8711-62A7-DCC5-2FF44A160EBA}"/>
              </a:ext>
            </a:extLst>
          </p:cNvPr>
          <p:cNvCxnSpPr>
            <a:cxnSpLocks/>
          </p:cNvCxnSpPr>
          <p:nvPr/>
        </p:nvCxnSpPr>
        <p:spPr>
          <a:xfrm flipV="1">
            <a:off x="2567409" y="3009938"/>
            <a:ext cx="0" cy="2170459"/>
          </a:xfrm>
          <a:prstGeom prst="straightConnector1">
            <a:avLst/>
          </a:prstGeom>
          <a:noFill/>
          <a:ln w="38100" cap="flat" cmpd="sng">
            <a:solidFill>
              <a:schemeClr val="accent6">
                <a:lumMod val="75000"/>
              </a:schemeClr>
            </a:solidFill>
            <a:prstDash val="solid"/>
            <a:round/>
            <a:headEnd type="none" w="sm" len="sm"/>
            <a:tailEnd type="none" w="sm" len="sm"/>
          </a:ln>
        </p:spPr>
      </p:cxnSp>
      <p:sp>
        <p:nvSpPr>
          <p:cNvPr id="263" name="Google Shape;263;p13"/>
          <p:cNvSpPr txBox="1">
            <a:spLocks noGrp="1"/>
          </p:cNvSpPr>
          <p:nvPr>
            <p:ph type="title"/>
          </p:nvPr>
        </p:nvSpPr>
        <p:spPr>
          <a:xfrm>
            <a:off x="1" y="0"/>
            <a:ext cx="7488818"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Arial"/>
                <a:ea typeface="Arial"/>
                <a:cs typeface="Arial"/>
                <a:sym typeface="Arial"/>
              </a:rPr>
              <a:t>Target 66kV feeder grid area block diagram</a:t>
            </a:r>
            <a:endParaRPr dirty="0"/>
          </a:p>
        </p:txBody>
      </p:sp>
      <p:sp>
        <p:nvSpPr>
          <p:cNvPr id="265" name="Google Shape;265;p13"/>
          <p:cNvSpPr/>
          <p:nvPr/>
        </p:nvSpPr>
        <p:spPr>
          <a:xfrm>
            <a:off x="2720463" y="2950016"/>
            <a:ext cx="871140" cy="53461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Arial"/>
                <a:ea typeface="Arial"/>
                <a:cs typeface="Arial"/>
                <a:sym typeface="Arial"/>
              </a:rPr>
              <a:t>Isla Vista Substation </a:t>
            </a:r>
            <a:r>
              <a:rPr lang="en-US" sz="900" dirty="0">
                <a:solidFill>
                  <a:schemeClr val="lt1"/>
                </a:solidFill>
                <a:latin typeface="Arial"/>
                <a:ea typeface="Arial"/>
                <a:cs typeface="Arial"/>
                <a:sym typeface="Arial"/>
              </a:rPr>
              <a:t>(66-to-16kV</a:t>
            </a:r>
            <a:r>
              <a:rPr lang="en-US" sz="1050" dirty="0">
                <a:solidFill>
                  <a:schemeClr val="lt1"/>
                </a:solidFill>
                <a:latin typeface="Arial"/>
                <a:ea typeface="Arial"/>
                <a:cs typeface="Arial"/>
                <a:sym typeface="Arial"/>
              </a:rPr>
              <a:t>)</a:t>
            </a:r>
            <a:endParaRPr sz="1100" dirty="0">
              <a:solidFill>
                <a:schemeClr val="lt1"/>
              </a:solidFill>
              <a:latin typeface="Arial"/>
              <a:ea typeface="Arial"/>
              <a:cs typeface="Arial"/>
              <a:sym typeface="Arial"/>
            </a:endParaRPr>
          </a:p>
        </p:txBody>
      </p:sp>
      <p:sp>
        <p:nvSpPr>
          <p:cNvPr id="278" name="Google Shape;278;p13"/>
          <p:cNvSpPr/>
          <p:nvPr/>
        </p:nvSpPr>
        <p:spPr>
          <a:xfrm>
            <a:off x="3983689" y="4067890"/>
            <a:ext cx="731472" cy="518088"/>
          </a:xfrm>
          <a:prstGeom prst="rect">
            <a:avLst/>
          </a:prstGeom>
          <a:solidFill>
            <a:srgbClr val="E5B8B7"/>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Fire Station #17</a:t>
            </a:r>
            <a:endParaRPr sz="500" dirty="0">
              <a:solidFill>
                <a:schemeClr val="dk1"/>
              </a:solidFill>
              <a:latin typeface="Arial"/>
              <a:ea typeface="Arial"/>
              <a:cs typeface="Arial"/>
              <a:sym typeface="Arial"/>
            </a:endParaRPr>
          </a:p>
        </p:txBody>
      </p:sp>
      <p:sp>
        <p:nvSpPr>
          <p:cNvPr id="301" name="Google Shape;301;p13"/>
          <p:cNvSpPr txBox="1"/>
          <p:nvPr/>
        </p:nvSpPr>
        <p:spPr>
          <a:xfrm>
            <a:off x="3096493" y="1998762"/>
            <a:ext cx="130970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dirty="0">
                <a:solidFill>
                  <a:schemeClr val="dk1"/>
                </a:solidFill>
                <a:latin typeface="+mn-lt"/>
                <a:ea typeface="Arial"/>
                <a:cs typeface="Arial"/>
                <a:sym typeface="Arial"/>
              </a:rPr>
              <a:t>66kV underground interconnection</a:t>
            </a:r>
            <a:endParaRPr sz="1050" dirty="0">
              <a:latin typeface="+mn-lt"/>
            </a:endParaRPr>
          </a:p>
        </p:txBody>
      </p:sp>
      <p:cxnSp>
        <p:nvCxnSpPr>
          <p:cNvPr id="302" name="Google Shape;302;p13"/>
          <p:cNvCxnSpPr>
            <a:cxnSpLocks/>
          </p:cNvCxnSpPr>
          <p:nvPr/>
        </p:nvCxnSpPr>
        <p:spPr>
          <a:xfrm>
            <a:off x="3754104" y="2295274"/>
            <a:ext cx="0" cy="214887"/>
          </a:xfrm>
          <a:prstGeom prst="straightConnector1">
            <a:avLst/>
          </a:prstGeom>
          <a:noFill/>
          <a:ln w="3175" cap="flat" cmpd="sng">
            <a:solidFill>
              <a:schemeClr val="dk1"/>
            </a:solidFill>
            <a:prstDash val="solid"/>
            <a:round/>
            <a:headEnd type="none" w="sm" len="sm"/>
            <a:tailEnd type="triangle" w="sm" len="sm"/>
          </a:ln>
          <a:effectLst>
            <a:outerShdw blurRad="40000" dist="20000" dir="5400000" rotWithShape="0">
              <a:srgbClr val="000000">
                <a:alpha val="37647"/>
              </a:srgbClr>
            </a:outerShdw>
          </a:effectLst>
        </p:spPr>
      </p:cxnSp>
      <p:cxnSp>
        <p:nvCxnSpPr>
          <p:cNvPr id="48" name="Google Shape;264;p13">
            <a:extLst>
              <a:ext uri="{FF2B5EF4-FFF2-40B4-BE49-F238E27FC236}">
                <a16:creationId xmlns:a16="http://schemas.microsoft.com/office/drawing/2014/main" id="{4A60D3B5-8122-448D-B0DF-0936C3966418}"/>
              </a:ext>
            </a:extLst>
          </p:cNvPr>
          <p:cNvCxnSpPr>
            <a:cxnSpLocks/>
          </p:cNvCxnSpPr>
          <p:nvPr/>
        </p:nvCxnSpPr>
        <p:spPr>
          <a:xfrm>
            <a:off x="3610766" y="3328322"/>
            <a:ext cx="159190" cy="0"/>
          </a:xfrm>
          <a:prstGeom prst="straightConnector1">
            <a:avLst/>
          </a:prstGeom>
          <a:noFill/>
          <a:ln w="38100" cap="flat" cmpd="sng">
            <a:solidFill>
              <a:srgbClr val="FF00FF"/>
            </a:solidFill>
            <a:prstDash val="solid"/>
            <a:round/>
            <a:headEnd type="none" w="sm" len="sm"/>
            <a:tailEnd type="none" w="sm" len="sm"/>
          </a:ln>
        </p:spPr>
      </p:cxnSp>
      <p:cxnSp>
        <p:nvCxnSpPr>
          <p:cNvPr id="51" name="Google Shape;264;p13">
            <a:extLst>
              <a:ext uri="{FF2B5EF4-FFF2-40B4-BE49-F238E27FC236}">
                <a16:creationId xmlns:a16="http://schemas.microsoft.com/office/drawing/2014/main" id="{94E8602B-0431-4157-AF09-F931390FCC2B}"/>
              </a:ext>
            </a:extLst>
          </p:cNvPr>
          <p:cNvCxnSpPr>
            <a:cxnSpLocks/>
          </p:cNvCxnSpPr>
          <p:nvPr/>
        </p:nvCxnSpPr>
        <p:spPr>
          <a:xfrm>
            <a:off x="3769956" y="3319086"/>
            <a:ext cx="0" cy="1335393"/>
          </a:xfrm>
          <a:prstGeom prst="straightConnector1">
            <a:avLst/>
          </a:prstGeom>
          <a:noFill/>
          <a:ln w="38100" cap="flat" cmpd="sng">
            <a:solidFill>
              <a:srgbClr val="FF00FF"/>
            </a:solidFill>
            <a:prstDash val="solid"/>
            <a:round/>
            <a:headEnd type="none" w="sm" len="sm"/>
            <a:tailEnd type="none" w="sm" len="sm"/>
          </a:ln>
        </p:spPr>
      </p:cxnSp>
      <p:cxnSp>
        <p:nvCxnSpPr>
          <p:cNvPr id="74" name="Google Shape;264;p13">
            <a:extLst>
              <a:ext uri="{FF2B5EF4-FFF2-40B4-BE49-F238E27FC236}">
                <a16:creationId xmlns:a16="http://schemas.microsoft.com/office/drawing/2014/main" id="{2091130C-6B75-4C55-9CC9-824EC55BAAFF}"/>
              </a:ext>
            </a:extLst>
          </p:cNvPr>
          <p:cNvCxnSpPr>
            <a:cxnSpLocks/>
          </p:cNvCxnSpPr>
          <p:nvPr/>
        </p:nvCxnSpPr>
        <p:spPr>
          <a:xfrm>
            <a:off x="3573131" y="3104436"/>
            <a:ext cx="3675394" cy="5255"/>
          </a:xfrm>
          <a:prstGeom prst="straightConnector1">
            <a:avLst/>
          </a:prstGeom>
          <a:noFill/>
          <a:ln w="38100" cap="flat" cmpd="sng">
            <a:solidFill>
              <a:srgbClr val="C00000"/>
            </a:solidFill>
            <a:prstDash val="solid"/>
            <a:round/>
            <a:headEnd type="none" w="sm" len="sm"/>
            <a:tailEnd type="none" w="sm" len="sm"/>
          </a:ln>
        </p:spPr>
      </p:cxnSp>
      <p:sp>
        <p:nvSpPr>
          <p:cNvPr id="76" name="Google Shape;265;p13">
            <a:extLst>
              <a:ext uri="{FF2B5EF4-FFF2-40B4-BE49-F238E27FC236}">
                <a16:creationId xmlns:a16="http://schemas.microsoft.com/office/drawing/2014/main" id="{E56ACFCB-E210-4EEB-8F06-E9194F44B0DE}"/>
              </a:ext>
            </a:extLst>
          </p:cNvPr>
          <p:cNvSpPr/>
          <p:nvPr/>
        </p:nvSpPr>
        <p:spPr>
          <a:xfrm>
            <a:off x="7110256" y="886566"/>
            <a:ext cx="887864" cy="567452"/>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Arial"/>
                <a:ea typeface="Arial"/>
                <a:cs typeface="Arial"/>
                <a:sym typeface="Arial"/>
              </a:rPr>
              <a:t>Vegas Substation </a:t>
            </a:r>
            <a:r>
              <a:rPr lang="en-US" sz="900" dirty="0">
                <a:solidFill>
                  <a:schemeClr val="lt1"/>
                </a:solidFill>
                <a:latin typeface="Arial"/>
                <a:ea typeface="Arial"/>
                <a:cs typeface="Arial"/>
                <a:sym typeface="Arial"/>
              </a:rPr>
              <a:t>(66-to-16kV)</a:t>
            </a:r>
            <a:endParaRPr sz="1100" dirty="0">
              <a:solidFill>
                <a:schemeClr val="lt1"/>
              </a:solidFill>
              <a:latin typeface="Arial"/>
              <a:ea typeface="Arial"/>
              <a:cs typeface="Arial"/>
              <a:sym typeface="Arial"/>
            </a:endParaRPr>
          </a:p>
        </p:txBody>
      </p:sp>
      <p:cxnSp>
        <p:nvCxnSpPr>
          <p:cNvPr id="77" name="Google Shape;264;p13">
            <a:extLst>
              <a:ext uri="{FF2B5EF4-FFF2-40B4-BE49-F238E27FC236}">
                <a16:creationId xmlns:a16="http://schemas.microsoft.com/office/drawing/2014/main" id="{30D189BC-FA11-468C-AE10-76C48E734ADB}"/>
              </a:ext>
            </a:extLst>
          </p:cNvPr>
          <p:cNvCxnSpPr>
            <a:cxnSpLocks/>
          </p:cNvCxnSpPr>
          <p:nvPr/>
        </p:nvCxnSpPr>
        <p:spPr>
          <a:xfrm flipH="1">
            <a:off x="7537871" y="1463254"/>
            <a:ext cx="16323" cy="3918524"/>
          </a:xfrm>
          <a:prstGeom prst="straightConnector1">
            <a:avLst/>
          </a:prstGeom>
          <a:noFill/>
          <a:ln w="38100" cap="flat" cmpd="sng">
            <a:solidFill>
              <a:schemeClr val="tx2">
                <a:lumMod val="60000"/>
                <a:lumOff val="40000"/>
              </a:schemeClr>
            </a:solidFill>
            <a:prstDash val="solid"/>
            <a:round/>
            <a:headEnd type="none" w="sm" len="sm"/>
            <a:tailEnd type="none" w="sm" len="sm"/>
          </a:ln>
        </p:spPr>
      </p:cxnSp>
      <p:sp>
        <p:nvSpPr>
          <p:cNvPr id="84" name="Google Shape;278;p13">
            <a:extLst>
              <a:ext uri="{FF2B5EF4-FFF2-40B4-BE49-F238E27FC236}">
                <a16:creationId xmlns:a16="http://schemas.microsoft.com/office/drawing/2014/main" id="{FD00C9E0-CB7A-4223-91E0-79EF9FE932A0}"/>
              </a:ext>
            </a:extLst>
          </p:cNvPr>
          <p:cNvSpPr/>
          <p:nvPr/>
        </p:nvSpPr>
        <p:spPr>
          <a:xfrm>
            <a:off x="3722609" y="5746084"/>
            <a:ext cx="731463" cy="518082"/>
          </a:xfrm>
          <a:prstGeom prst="rect">
            <a:avLst/>
          </a:prstGeom>
          <a:solidFill>
            <a:schemeClr val="accent3">
              <a:lumMod val="60000"/>
              <a:lumOff val="40000"/>
            </a:schemeClr>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UCSB</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p>
        </p:txBody>
      </p:sp>
      <p:sp>
        <p:nvSpPr>
          <p:cNvPr id="90" name="Google Shape;278;p13">
            <a:extLst>
              <a:ext uri="{FF2B5EF4-FFF2-40B4-BE49-F238E27FC236}">
                <a16:creationId xmlns:a16="http://schemas.microsoft.com/office/drawing/2014/main" id="{A028121C-6A2C-4286-A689-2FC5A76F488A}"/>
              </a:ext>
            </a:extLst>
          </p:cNvPr>
          <p:cNvSpPr/>
          <p:nvPr/>
        </p:nvSpPr>
        <p:spPr>
          <a:xfrm>
            <a:off x="6601988" y="3296139"/>
            <a:ext cx="783128" cy="526578"/>
          </a:xfrm>
          <a:prstGeom prst="rect">
            <a:avLst/>
          </a:prstGeom>
          <a:solidFill>
            <a:schemeClr val="accent5">
              <a:lumMod val="40000"/>
              <a:lumOff val="60000"/>
            </a:schemeClr>
          </a:solidFill>
          <a:ln w="9525" cap="flat" cmpd="sng">
            <a:solidFill>
              <a:srgbClr val="45A9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SBA (runway lights &amp; ATC)</a:t>
            </a:r>
            <a:endParaRPr sz="500" dirty="0">
              <a:solidFill>
                <a:schemeClr val="dk1"/>
              </a:solidFill>
              <a:latin typeface="Arial"/>
              <a:ea typeface="Arial"/>
              <a:cs typeface="Arial"/>
              <a:sym typeface="Arial"/>
            </a:endParaRPr>
          </a:p>
        </p:txBody>
      </p:sp>
      <p:pic>
        <p:nvPicPr>
          <p:cNvPr id="93" name="Picture 92">
            <a:extLst>
              <a:ext uri="{FF2B5EF4-FFF2-40B4-BE49-F238E27FC236}">
                <a16:creationId xmlns:a16="http://schemas.microsoft.com/office/drawing/2014/main" id="{7EF44475-EDCF-47C5-81A1-598DA4A12C1E}"/>
              </a:ext>
            </a:extLst>
          </p:cNvPr>
          <p:cNvPicPr>
            <a:picLocks noChangeAspect="1"/>
          </p:cNvPicPr>
          <p:nvPr/>
        </p:nvPicPr>
        <p:blipFill>
          <a:blip r:embed="rId3"/>
          <a:stretch>
            <a:fillRect/>
          </a:stretch>
        </p:blipFill>
        <p:spPr>
          <a:xfrm>
            <a:off x="4092370" y="2313302"/>
            <a:ext cx="389273" cy="389273"/>
          </a:xfrm>
          <a:prstGeom prst="rect">
            <a:avLst/>
          </a:prstGeom>
        </p:spPr>
      </p:pic>
      <p:cxnSp>
        <p:nvCxnSpPr>
          <p:cNvPr id="107" name="Google Shape;264;p13">
            <a:extLst>
              <a:ext uri="{FF2B5EF4-FFF2-40B4-BE49-F238E27FC236}">
                <a16:creationId xmlns:a16="http://schemas.microsoft.com/office/drawing/2014/main" id="{F727B670-E564-4C1B-AAD3-8ED01FB8541F}"/>
              </a:ext>
            </a:extLst>
          </p:cNvPr>
          <p:cNvCxnSpPr>
            <a:cxnSpLocks/>
          </p:cNvCxnSpPr>
          <p:nvPr/>
        </p:nvCxnSpPr>
        <p:spPr>
          <a:xfrm flipH="1" flipV="1">
            <a:off x="4185564" y="1561866"/>
            <a:ext cx="3355177" cy="10866"/>
          </a:xfrm>
          <a:prstGeom prst="straightConnector1">
            <a:avLst/>
          </a:prstGeom>
          <a:noFill/>
          <a:ln w="38100" cap="flat" cmpd="sng">
            <a:solidFill>
              <a:schemeClr val="tx2">
                <a:lumMod val="60000"/>
                <a:lumOff val="40000"/>
              </a:schemeClr>
            </a:solidFill>
            <a:prstDash val="solid"/>
            <a:round/>
            <a:headEnd type="none" w="sm" len="sm"/>
            <a:tailEnd type="none" w="sm" len="sm"/>
          </a:ln>
        </p:spPr>
      </p:cxnSp>
      <p:grpSp>
        <p:nvGrpSpPr>
          <p:cNvPr id="114" name="Google Shape;276;p13">
            <a:extLst>
              <a:ext uri="{FF2B5EF4-FFF2-40B4-BE49-F238E27FC236}">
                <a16:creationId xmlns:a16="http://schemas.microsoft.com/office/drawing/2014/main" id="{F04D5A2D-9653-4085-8FDD-60BC21653F42}"/>
              </a:ext>
            </a:extLst>
          </p:cNvPr>
          <p:cNvGrpSpPr/>
          <p:nvPr/>
        </p:nvGrpSpPr>
        <p:grpSpPr>
          <a:xfrm rot="10800000">
            <a:off x="5562510" y="1670742"/>
            <a:ext cx="893737" cy="666240"/>
            <a:chOff x="4529532" y="1956319"/>
            <a:chExt cx="1385308" cy="891332"/>
          </a:xfrm>
        </p:grpSpPr>
        <p:sp>
          <p:nvSpPr>
            <p:cNvPr id="116" name="Google Shape;278;p13">
              <a:extLst>
                <a:ext uri="{FF2B5EF4-FFF2-40B4-BE49-F238E27FC236}">
                  <a16:creationId xmlns:a16="http://schemas.microsoft.com/office/drawing/2014/main" id="{C02B5101-8C63-486D-92E7-1815FCA4A924}"/>
                </a:ext>
              </a:extLst>
            </p:cNvPr>
            <p:cNvSpPr/>
            <p:nvPr/>
          </p:nvSpPr>
          <p:spPr>
            <a:xfrm rot="10800000">
              <a:off x="4616810" y="2048346"/>
              <a:ext cx="1207980" cy="704349"/>
            </a:xfrm>
            <a:prstGeom prst="rect">
              <a:avLst/>
            </a:prstGeom>
            <a:solidFill>
              <a:schemeClr val="accent6">
                <a:lumMod val="60000"/>
                <a:lumOff val="40000"/>
              </a:schemeClr>
            </a:solidFill>
            <a:ln w="9525"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Direct Relief</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117" name="Google Shape;279;p13">
              <a:extLst>
                <a:ext uri="{FF2B5EF4-FFF2-40B4-BE49-F238E27FC236}">
                  <a16:creationId xmlns:a16="http://schemas.microsoft.com/office/drawing/2014/main" id="{F024710E-C6FD-40D5-B028-3F4C9DD042CE}"/>
                </a:ext>
              </a:extLst>
            </p:cNvPr>
            <p:cNvSpPr/>
            <p:nvPr/>
          </p:nvSpPr>
          <p:spPr>
            <a:xfrm>
              <a:off x="4529532" y="1956319"/>
              <a:ext cx="1385308" cy="891332"/>
            </a:xfrm>
            <a:prstGeom prst="rect">
              <a:avLst/>
            </a:prstGeom>
            <a:noFill/>
            <a:ln w="38100" cap="flat" cmpd="sng">
              <a:solidFill>
                <a:schemeClr val="accent6">
                  <a:lumMod val="75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grpSp>
        <p:nvGrpSpPr>
          <p:cNvPr id="127" name="Google Shape;276;p13">
            <a:extLst>
              <a:ext uri="{FF2B5EF4-FFF2-40B4-BE49-F238E27FC236}">
                <a16:creationId xmlns:a16="http://schemas.microsoft.com/office/drawing/2014/main" id="{28142A43-68BC-4EB2-9EC6-31789A874886}"/>
              </a:ext>
            </a:extLst>
          </p:cNvPr>
          <p:cNvGrpSpPr/>
          <p:nvPr/>
        </p:nvGrpSpPr>
        <p:grpSpPr>
          <a:xfrm rot="10800000">
            <a:off x="6572642" y="4330563"/>
            <a:ext cx="957796" cy="525804"/>
            <a:chOff x="4376162" y="2082184"/>
            <a:chExt cx="1411197" cy="704349"/>
          </a:xfrm>
        </p:grpSpPr>
        <p:cxnSp>
          <p:nvCxnSpPr>
            <p:cNvPr id="128" name="Google Shape;277;p13">
              <a:extLst>
                <a:ext uri="{FF2B5EF4-FFF2-40B4-BE49-F238E27FC236}">
                  <a16:creationId xmlns:a16="http://schemas.microsoft.com/office/drawing/2014/main" id="{F23F7D27-7ED6-4F13-82F1-CCAD4F5893F5}"/>
                </a:ext>
              </a:extLst>
            </p:cNvPr>
            <p:cNvCxnSpPr>
              <a:cxnSpLocks/>
            </p:cNvCxnSpPr>
            <p:nvPr/>
          </p:nvCxnSpPr>
          <p:spPr>
            <a:xfrm rot="10800000">
              <a:off x="4376162" y="2434358"/>
              <a:ext cx="265506"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129" name="Google Shape;278;p13">
              <a:extLst>
                <a:ext uri="{FF2B5EF4-FFF2-40B4-BE49-F238E27FC236}">
                  <a16:creationId xmlns:a16="http://schemas.microsoft.com/office/drawing/2014/main" id="{28B83492-92D8-4422-BDBD-F16FDB75C78E}"/>
                </a:ext>
              </a:extLst>
            </p:cNvPr>
            <p:cNvSpPr/>
            <p:nvPr/>
          </p:nvSpPr>
          <p:spPr>
            <a:xfrm rot="10800000">
              <a:off x="4635215" y="2082184"/>
              <a:ext cx="1152144" cy="704349"/>
            </a:xfrm>
            <a:prstGeom prst="rect">
              <a:avLst/>
            </a:prstGeom>
            <a:solidFill>
              <a:schemeClr val="accent5">
                <a:lumMod val="40000"/>
                <a:lumOff val="60000"/>
              </a:schemeClr>
            </a:solidFill>
            <a:ln w="9525" cap="flat" cmpd="sng">
              <a:solidFill>
                <a:srgbClr val="45A9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SBA (Main Terminal)</a:t>
              </a:r>
              <a:endParaRPr sz="500" dirty="0">
                <a:solidFill>
                  <a:schemeClr val="dk1"/>
                </a:solidFill>
                <a:latin typeface="Arial"/>
                <a:ea typeface="Arial"/>
                <a:cs typeface="Arial"/>
                <a:sym typeface="Arial"/>
              </a:endParaRPr>
            </a:p>
          </p:txBody>
        </p:sp>
      </p:grpSp>
      <p:sp>
        <p:nvSpPr>
          <p:cNvPr id="137" name="Google Shape;278;p13">
            <a:extLst>
              <a:ext uri="{FF2B5EF4-FFF2-40B4-BE49-F238E27FC236}">
                <a16:creationId xmlns:a16="http://schemas.microsoft.com/office/drawing/2014/main" id="{D771B95B-AC95-4BCB-96F0-28D056E448DC}"/>
              </a:ext>
            </a:extLst>
          </p:cNvPr>
          <p:cNvSpPr/>
          <p:nvPr/>
        </p:nvSpPr>
        <p:spPr>
          <a:xfrm>
            <a:off x="7700413" y="4832160"/>
            <a:ext cx="687208" cy="486737"/>
          </a:xfrm>
          <a:prstGeom prst="rect">
            <a:avLst/>
          </a:prstGeom>
          <a:solidFill>
            <a:schemeClr val="accent4">
              <a:lumMod val="40000"/>
              <a:lumOff val="60000"/>
            </a:schemeClr>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Goleta Sanitary District</a:t>
            </a:r>
            <a:endParaRPr sz="500" dirty="0">
              <a:solidFill>
                <a:schemeClr val="dk1"/>
              </a:solidFill>
              <a:latin typeface="Arial"/>
              <a:ea typeface="Arial"/>
              <a:cs typeface="Arial"/>
              <a:sym typeface="Arial"/>
            </a:endParaRPr>
          </a:p>
        </p:txBody>
      </p:sp>
      <p:sp>
        <p:nvSpPr>
          <p:cNvPr id="39" name="Google Shape;265;p13">
            <a:extLst>
              <a:ext uri="{FF2B5EF4-FFF2-40B4-BE49-F238E27FC236}">
                <a16:creationId xmlns:a16="http://schemas.microsoft.com/office/drawing/2014/main" id="{CBF27581-4A4E-42F6-9D8C-A2FA3E1D9AA2}"/>
              </a:ext>
            </a:extLst>
          </p:cNvPr>
          <p:cNvSpPr/>
          <p:nvPr/>
        </p:nvSpPr>
        <p:spPr>
          <a:xfrm>
            <a:off x="44978" y="790463"/>
            <a:ext cx="1133462" cy="76200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Goleta Substation </a:t>
            </a:r>
            <a:r>
              <a:rPr lang="en-US" sz="1050" dirty="0">
                <a:solidFill>
                  <a:schemeClr val="lt1"/>
                </a:solidFill>
                <a:latin typeface="Arial"/>
                <a:ea typeface="Arial"/>
                <a:cs typeface="Arial"/>
                <a:sym typeface="Arial"/>
              </a:rPr>
              <a:t>(220-to-66kV)</a:t>
            </a:r>
            <a:endParaRPr sz="1400" dirty="0">
              <a:solidFill>
                <a:schemeClr val="lt1"/>
              </a:solidFill>
              <a:latin typeface="Arial"/>
              <a:ea typeface="Arial"/>
              <a:cs typeface="Arial"/>
              <a:sym typeface="Arial"/>
            </a:endParaRPr>
          </a:p>
        </p:txBody>
      </p:sp>
      <p:cxnSp>
        <p:nvCxnSpPr>
          <p:cNvPr id="44" name="Google Shape;264;p13">
            <a:extLst>
              <a:ext uri="{FF2B5EF4-FFF2-40B4-BE49-F238E27FC236}">
                <a16:creationId xmlns:a16="http://schemas.microsoft.com/office/drawing/2014/main" id="{8159E15F-85CD-45C4-A029-50CC3884B982}"/>
              </a:ext>
            </a:extLst>
          </p:cNvPr>
          <p:cNvCxnSpPr>
            <a:cxnSpLocks/>
            <a:stCxn id="76" idx="1"/>
          </p:cNvCxnSpPr>
          <p:nvPr/>
        </p:nvCxnSpPr>
        <p:spPr>
          <a:xfrm flipH="1">
            <a:off x="1187676" y="1170292"/>
            <a:ext cx="5922580" cy="1171"/>
          </a:xfrm>
          <a:prstGeom prst="straightConnector1">
            <a:avLst/>
          </a:prstGeom>
          <a:noFill/>
          <a:ln w="38100" cap="flat" cmpd="sng">
            <a:solidFill>
              <a:srgbClr val="FFC000"/>
            </a:solidFill>
            <a:prstDash val="solid"/>
            <a:round/>
            <a:headEnd type="none" w="sm" len="sm"/>
            <a:tailEnd type="none" w="sm" len="sm"/>
          </a:ln>
        </p:spPr>
      </p:cxnSp>
      <p:sp>
        <p:nvSpPr>
          <p:cNvPr id="57" name="Google Shape;273;p13">
            <a:extLst>
              <a:ext uri="{FF2B5EF4-FFF2-40B4-BE49-F238E27FC236}">
                <a16:creationId xmlns:a16="http://schemas.microsoft.com/office/drawing/2014/main" id="{912D4AFC-B174-48EE-ACE3-4508074E7B38}"/>
              </a:ext>
            </a:extLst>
          </p:cNvPr>
          <p:cNvSpPr txBox="1"/>
          <p:nvPr/>
        </p:nvSpPr>
        <p:spPr>
          <a:xfrm>
            <a:off x="54303" y="3752536"/>
            <a:ext cx="2423564" cy="2693005"/>
          </a:xfrm>
          <a:prstGeom prst="rect">
            <a:avLst/>
          </a:prstGeom>
          <a:solidFill>
            <a:schemeClr val="bg1">
              <a:lumMod val="85000"/>
            </a:schemeClr>
          </a:solidFill>
          <a:ln w="19050">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u="sng" dirty="0">
                <a:solidFill>
                  <a:schemeClr val="dk1"/>
                </a:solidFill>
                <a:latin typeface="Arial"/>
                <a:ea typeface="Arial"/>
                <a:cs typeface="Arial"/>
                <a:sym typeface="Arial"/>
              </a:rPr>
              <a:t>Diagram Elements</a:t>
            </a:r>
            <a:endParaRPr sz="1050" dirty="0"/>
          </a:p>
          <a:p>
            <a:pPr marL="0" marR="0" lvl="0" indent="0" algn="l" rtl="0">
              <a:spcBef>
                <a:spcPts val="0"/>
              </a:spcBef>
              <a:spcAft>
                <a:spcPts val="0"/>
              </a:spcAft>
              <a:buNone/>
            </a:pPr>
            <a:r>
              <a:rPr lang="en-US" sz="700" dirty="0">
                <a:solidFill>
                  <a:schemeClr val="dk1"/>
                </a:solidFill>
                <a:latin typeface="Arial"/>
                <a:ea typeface="Arial"/>
                <a:cs typeface="Arial"/>
                <a:sym typeface="Arial"/>
              </a:rPr>
              <a:t>    	 </a:t>
            </a:r>
          </a:p>
          <a:p>
            <a:pPr>
              <a:spcBef>
                <a:spcPts val="0"/>
              </a:spcBef>
              <a:spcAft>
                <a:spcPts val="0"/>
              </a:spcAft>
            </a:pPr>
            <a:r>
              <a:rPr lang="en-US" sz="900" dirty="0">
                <a:solidFill>
                  <a:schemeClr val="dk1"/>
                </a:solidFill>
                <a:latin typeface="Arial"/>
                <a:cs typeface="Arial"/>
                <a:sym typeface="Arial"/>
              </a:rPr>
              <a:t>	66 kV Distribution Feeder #4311 </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Gladiola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Gaucho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Professor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Los Carneros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Ace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a:t>
            </a:r>
            <a:r>
              <a:rPr lang="en-US" sz="900" dirty="0" err="1">
                <a:solidFill>
                  <a:schemeClr val="dk1"/>
                </a:solidFill>
                <a:latin typeface="Arial"/>
                <a:cs typeface="Arial"/>
                <a:sym typeface="Arial"/>
              </a:rPr>
              <a:t>Storke</a:t>
            </a:r>
            <a:r>
              <a:rPr lang="en-US" sz="900" dirty="0">
                <a:solidFill>
                  <a:schemeClr val="dk1"/>
                </a:solidFill>
                <a:latin typeface="Arial"/>
                <a:cs typeface="Arial"/>
                <a:sym typeface="Arial"/>
              </a:rPr>
              <a:t>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Planned Battery Energy Storage</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Ellwood Gas Peaker Plant</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Grid isolation switch (open, closed)</a:t>
            </a:r>
          </a:p>
          <a:p>
            <a:pPr marL="0" marR="0" lvl="0" indent="0" algn="l" rtl="0">
              <a:spcBef>
                <a:spcPts val="0"/>
              </a:spcBef>
              <a:spcAft>
                <a:spcPts val="0"/>
              </a:spcAft>
              <a:buNone/>
            </a:pPr>
            <a:r>
              <a:rPr lang="en-US" sz="500" dirty="0">
                <a:solidFill>
                  <a:schemeClr val="dk1"/>
                </a:solidFill>
                <a:latin typeface="Arial"/>
                <a:cs typeface="Arial"/>
                <a:sym typeface="Arial"/>
              </a:rPr>
              <a:t>	</a:t>
            </a:r>
          </a:p>
          <a:p>
            <a:pPr marL="0" marR="0" lvl="0" indent="0" algn="l" rtl="0">
              <a:spcBef>
                <a:spcPts val="0"/>
              </a:spcBef>
              <a:spcAft>
                <a:spcPts val="0"/>
              </a:spcAft>
              <a:buNone/>
            </a:pPr>
            <a:r>
              <a:rPr lang="en-US" sz="900" dirty="0">
                <a:solidFill>
                  <a:schemeClr val="dk1"/>
                </a:solidFill>
                <a:latin typeface="Arial"/>
                <a:cs typeface="Arial"/>
                <a:sym typeface="Arial"/>
              </a:rPr>
              <a:t>              Smart meter switch (open, closed)</a:t>
            </a:r>
          </a:p>
        </p:txBody>
      </p:sp>
      <p:cxnSp>
        <p:nvCxnSpPr>
          <p:cNvPr id="58" name="Google Shape;264;p13">
            <a:extLst>
              <a:ext uri="{FF2B5EF4-FFF2-40B4-BE49-F238E27FC236}">
                <a16:creationId xmlns:a16="http://schemas.microsoft.com/office/drawing/2014/main" id="{3AF5F8F4-3462-43AD-9BCE-125BF1DF365E}"/>
              </a:ext>
            </a:extLst>
          </p:cNvPr>
          <p:cNvCxnSpPr>
            <a:cxnSpLocks/>
          </p:cNvCxnSpPr>
          <p:nvPr/>
        </p:nvCxnSpPr>
        <p:spPr>
          <a:xfrm flipH="1">
            <a:off x="213542" y="4130857"/>
            <a:ext cx="260850" cy="0"/>
          </a:xfrm>
          <a:prstGeom prst="straightConnector1">
            <a:avLst/>
          </a:prstGeom>
          <a:noFill/>
          <a:ln w="38100" cap="flat" cmpd="sng">
            <a:solidFill>
              <a:srgbClr val="FFC000"/>
            </a:solidFill>
            <a:prstDash val="solid"/>
            <a:round/>
            <a:headEnd type="none" w="sm" len="sm"/>
            <a:tailEnd type="none" w="sm" len="sm"/>
          </a:ln>
        </p:spPr>
      </p:cxnSp>
      <p:cxnSp>
        <p:nvCxnSpPr>
          <p:cNvPr id="62" name="Google Shape;264;p13">
            <a:extLst>
              <a:ext uri="{FF2B5EF4-FFF2-40B4-BE49-F238E27FC236}">
                <a16:creationId xmlns:a16="http://schemas.microsoft.com/office/drawing/2014/main" id="{9385D812-4CB7-485A-90FB-822F01B85196}"/>
              </a:ext>
            </a:extLst>
          </p:cNvPr>
          <p:cNvCxnSpPr>
            <a:cxnSpLocks/>
          </p:cNvCxnSpPr>
          <p:nvPr/>
        </p:nvCxnSpPr>
        <p:spPr>
          <a:xfrm flipH="1">
            <a:off x="198785" y="4351754"/>
            <a:ext cx="260850" cy="0"/>
          </a:xfrm>
          <a:prstGeom prst="straightConnector1">
            <a:avLst/>
          </a:prstGeom>
          <a:noFill/>
          <a:ln w="38100" cap="flat" cmpd="sng">
            <a:solidFill>
              <a:srgbClr val="FF00FF"/>
            </a:solidFill>
            <a:prstDash val="solid"/>
            <a:round/>
            <a:headEnd type="none" w="sm" len="sm"/>
            <a:tailEnd type="none" w="sm" len="sm"/>
          </a:ln>
        </p:spPr>
      </p:cxnSp>
      <p:cxnSp>
        <p:nvCxnSpPr>
          <p:cNvPr id="63" name="Google Shape;264;p13">
            <a:extLst>
              <a:ext uri="{FF2B5EF4-FFF2-40B4-BE49-F238E27FC236}">
                <a16:creationId xmlns:a16="http://schemas.microsoft.com/office/drawing/2014/main" id="{E2C1B24F-ED3D-4765-998D-CBB5BCA1E8A0}"/>
              </a:ext>
            </a:extLst>
          </p:cNvPr>
          <p:cNvCxnSpPr>
            <a:cxnSpLocks/>
          </p:cNvCxnSpPr>
          <p:nvPr/>
        </p:nvCxnSpPr>
        <p:spPr>
          <a:xfrm flipH="1">
            <a:off x="198785" y="4558438"/>
            <a:ext cx="275602" cy="0"/>
          </a:xfrm>
          <a:prstGeom prst="straightConnector1">
            <a:avLst/>
          </a:prstGeom>
          <a:noFill/>
          <a:ln w="38100" cap="flat" cmpd="sng">
            <a:solidFill>
              <a:schemeClr val="tx2">
                <a:lumMod val="60000"/>
                <a:lumOff val="40000"/>
              </a:schemeClr>
            </a:solidFill>
            <a:prstDash val="solid"/>
            <a:round/>
            <a:headEnd type="none" w="sm" len="sm"/>
            <a:tailEnd type="none" w="sm" len="sm"/>
          </a:ln>
        </p:spPr>
      </p:cxnSp>
      <p:cxnSp>
        <p:nvCxnSpPr>
          <p:cNvPr id="64" name="Google Shape;264;p13">
            <a:extLst>
              <a:ext uri="{FF2B5EF4-FFF2-40B4-BE49-F238E27FC236}">
                <a16:creationId xmlns:a16="http://schemas.microsoft.com/office/drawing/2014/main" id="{575359E6-A4E2-4C9C-A6D5-F768FC02A5B7}"/>
              </a:ext>
            </a:extLst>
          </p:cNvPr>
          <p:cNvCxnSpPr>
            <a:cxnSpLocks/>
          </p:cNvCxnSpPr>
          <p:nvPr/>
        </p:nvCxnSpPr>
        <p:spPr>
          <a:xfrm flipH="1">
            <a:off x="198785" y="4768078"/>
            <a:ext cx="270688" cy="4030"/>
          </a:xfrm>
          <a:prstGeom prst="straightConnector1">
            <a:avLst/>
          </a:prstGeom>
          <a:noFill/>
          <a:ln w="38100" cap="flat" cmpd="sng">
            <a:solidFill>
              <a:srgbClr val="C00000"/>
            </a:solidFill>
            <a:prstDash val="solid"/>
            <a:round/>
            <a:headEnd type="none" w="sm" len="sm"/>
            <a:tailEnd type="none" w="sm" len="sm"/>
          </a:ln>
        </p:spPr>
      </p:cxnSp>
      <p:pic>
        <p:nvPicPr>
          <p:cNvPr id="69" name="Picture 68">
            <a:extLst>
              <a:ext uri="{FF2B5EF4-FFF2-40B4-BE49-F238E27FC236}">
                <a16:creationId xmlns:a16="http://schemas.microsoft.com/office/drawing/2014/main" id="{6C135015-CDC2-4F96-B809-9653047664EC}"/>
              </a:ext>
            </a:extLst>
          </p:cNvPr>
          <p:cNvPicPr>
            <a:picLocks noChangeAspect="1"/>
          </p:cNvPicPr>
          <p:nvPr/>
        </p:nvPicPr>
        <p:blipFill>
          <a:blip r:embed="rId3"/>
          <a:stretch>
            <a:fillRect/>
          </a:stretch>
        </p:blipFill>
        <p:spPr>
          <a:xfrm>
            <a:off x="262825" y="5486119"/>
            <a:ext cx="210117" cy="210117"/>
          </a:xfrm>
          <a:prstGeom prst="rect">
            <a:avLst/>
          </a:prstGeom>
        </p:spPr>
      </p:pic>
      <p:grpSp>
        <p:nvGrpSpPr>
          <p:cNvPr id="86" name="Google Shape;276;p13">
            <a:extLst>
              <a:ext uri="{FF2B5EF4-FFF2-40B4-BE49-F238E27FC236}">
                <a16:creationId xmlns:a16="http://schemas.microsoft.com/office/drawing/2014/main" id="{F23D4EFF-9D3F-414B-9D82-BEACAE86C2D6}"/>
              </a:ext>
            </a:extLst>
          </p:cNvPr>
          <p:cNvGrpSpPr/>
          <p:nvPr/>
        </p:nvGrpSpPr>
        <p:grpSpPr>
          <a:xfrm rot="10800000">
            <a:off x="4551608" y="1558062"/>
            <a:ext cx="689674" cy="647688"/>
            <a:chOff x="4646114" y="2049812"/>
            <a:chExt cx="1152144" cy="933907"/>
          </a:xfrm>
        </p:grpSpPr>
        <p:cxnSp>
          <p:nvCxnSpPr>
            <p:cNvPr id="87" name="Google Shape;277;p13">
              <a:extLst>
                <a:ext uri="{FF2B5EF4-FFF2-40B4-BE49-F238E27FC236}">
                  <a16:creationId xmlns:a16="http://schemas.microsoft.com/office/drawing/2014/main" id="{88E59F36-0334-4DD7-B741-D22423961594}"/>
                </a:ext>
              </a:extLst>
            </p:cNvPr>
            <p:cNvCxnSpPr>
              <a:cxnSpLocks/>
            </p:cNvCxnSpPr>
            <p:nvPr/>
          </p:nvCxnSpPr>
          <p:spPr>
            <a:xfrm rot="10800000">
              <a:off x="5209003" y="2761915"/>
              <a:ext cx="0" cy="221804"/>
            </a:xfrm>
            <a:prstGeom prst="straightConnector1">
              <a:avLst/>
            </a:prstGeom>
            <a:noFill/>
            <a:ln w="25400"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sp>
          <p:nvSpPr>
            <p:cNvPr id="92" name="Google Shape;278;p13">
              <a:extLst>
                <a:ext uri="{FF2B5EF4-FFF2-40B4-BE49-F238E27FC236}">
                  <a16:creationId xmlns:a16="http://schemas.microsoft.com/office/drawing/2014/main" id="{17E6CA76-684F-486E-8324-4B0368CBCA3E}"/>
                </a:ext>
              </a:extLst>
            </p:cNvPr>
            <p:cNvSpPr/>
            <p:nvPr/>
          </p:nvSpPr>
          <p:spPr>
            <a:xfrm rot="10800000">
              <a:off x="4646114" y="2049812"/>
              <a:ext cx="1152144" cy="704349"/>
            </a:xfrm>
            <a:prstGeom prst="rect">
              <a:avLst/>
            </a:prstGeom>
            <a:solidFill>
              <a:srgbClr val="E5B8B7"/>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Fire Station #8</a:t>
              </a:r>
              <a:endParaRPr sz="500" dirty="0">
                <a:solidFill>
                  <a:schemeClr val="dk1"/>
                </a:solidFill>
                <a:latin typeface="Arial"/>
                <a:ea typeface="Arial"/>
                <a:cs typeface="Arial"/>
                <a:sym typeface="Arial"/>
              </a:endParaRPr>
            </a:p>
          </p:txBody>
        </p:sp>
      </p:grpSp>
      <p:pic>
        <p:nvPicPr>
          <p:cNvPr id="97" name="Google Shape;280;p13" descr="http://maps.google.com/mapfiles/kml/shapes/firedept.png">
            <a:extLst>
              <a:ext uri="{FF2B5EF4-FFF2-40B4-BE49-F238E27FC236}">
                <a16:creationId xmlns:a16="http://schemas.microsoft.com/office/drawing/2014/main" id="{45ADAABF-4854-42AB-8710-AAB21B6FDCA3}"/>
              </a:ext>
            </a:extLst>
          </p:cNvPr>
          <p:cNvPicPr preferRelativeResize="0"/>
          <p:nvPr/>
        </p:nvPicPr>
        <p:blipFill rotWithShape="1">
          <a:blip r:embed="rId4">
            <a:alphaModFix/>
          </a:blip>
          <a:srcRect/>
          <a:stretch/>
        </p:blipFill>
        <p:spPr>
          <a:xfrm>
            <a:off x="5111555" y="2054668"/>
            <a:ext cx="274320" cy="274320"/>
          </a:xfrm>
          <a:prstGeom prst="rect">
            <a:avLst/>
          </a:prstGeom>
          <a:noFill/>
          <a:ln>
            <a:noFill/>
          </a:ln>
        </p:spPr>
      </p:pic>
      <p:pic>
        <p:nvPicPr>
          <p:cNvPr id="98" name="Picture 2">
            <a:extLst>
              <a:ext uri="{FF2B5EF4-FFF2-40B4-BE49-F238E27FC236}">
                <a16:creationId xmlns:a16="http://schemas.microsoft.com/office/drawing/2014/main" id="{9644B420-197D-43E2-837F-1BE0557EC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1395" y="2093879"/>
            <a:ext cx="326347" cy="3263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a:extLst>
              <a:ext uri="{FF2B5EF4-FFF2-40B4-BE49-F238E27FC236}">
                <a16:creationId xmlns:a16="http://schemas.microsoft.com/office/drawing/2014/main" id="{49BD4231-1186-484A-9B16-CD72F09FE2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554" y="4687243"/>
            <a:ext cx="338248" cy="338248"/>
          </a:xfrm>
          <a:prstGeom prst="rect">
            <a:avLst/>
          </a:prstGeom>
          <a:noFill/>
          <a:extLst>
            <a:ext uri="{909E8E84-426E-40DD-AFC4-6F175D3DCCD1}">
              <a14:hiddenFill xmlns:a14="http://schemas.microsoft.com/office/drawing/2010/main">
                <a:solidFill>
                  <a:srgbClr val="FFFFFF"/>
                </a:solidFill>
              </a14:hiddenFill>
            </a:ext>
          </a:extLst>
        </p:spPr>
      </p:pic>
      <p:pic>
        <p:nvPicPr>
          <p:cNvPr id="101" name="Google Shape;280;p13" descr="http://maps.google.com/mapfiles/kml/shapes/firedept.png">
            <a:extLst>
              <a:ext uri="{FF2B5EF4-FFF2-40B4-BE49-F238E27FC236}">
                <a16:creationId xmlns:a16="http://schemas.microsoft.com/office/drawing/2014/main" id="{2CC2272D-C68E-486C-9B18-EA6D499D6B95}"/>
              </a:ext>
            </a:extLst>
          </p:cNvPr>
          <p:cNvPicPr preferRelativeResize="0"/>
          <p:nvPr/>
        </p:nvPicPr>
        <p:blipFill rotWithShape="1">
          <a:blip r:embed="rId4">
            <a:alphaModFix/>
          </a:blip>
          <a:srcRect/>
          <a:stretch/>
        </p:blipFill>
        <p:spPr>
          <a:xfrm>
            <a:off x="4595541" y="3909627"/>
            <a:ext cx="274320" cy="274320"/>
          </a:xfrm>
          <a:prstGeom prst="rect">
            <a:avLst/>
          </a:prstGeom>
          <a:noFill/>
          <a:ln>
            <a:noFill/>
          </a:ln>
        </p:spPr>
      </p:pic>
      <p:pic>
        <p:nvPicPr>
          <p:cNvPr id="102" name="Google Shape;293;p13">
            <a:extLst>
              <a:ext uri="{FF2B5EF4-FFF2-40B4-BE49-F238E27FC236}">
                <a16:creationId xmlns:a16="http://schemas.microsoft.com/office/drawing/2014/main" id="{CB58E7D6-4B15-4C42-A9B3-57B2A00BCA2D}"/>
              </a:ext>
            </a:extLst>
          </p:cNvPr>
          <p:cNvPicPr preferRelativeResize="0"/>
          <p:nvPr/>
        </p:nvPicPr>
        <p:blipFill rotWithShape="1">
          <a:blip r:embed="rId7">
            <a:alphaModFix/>
          </a:blip>
          <a:srcRect/>
          <a:stretch/>
        </p:blipFill>
        <p:spPr>
          <a:xfrm>
            <a:off x="4291595" y="6090292"/>
            <a:ext cx="274320" cy="274320"/>
          </a:xfrm>
          <a:prstGeom prst="rect">
            <a:avLst/>
          </a:prstGeom>
          <a:noFill/>
          <a:ln>
            <a:noFill/>
          </a:ln>
        </p:spPr>
      </p:pic>
      <p:pic>
        <p:nvPicPr>
          <p:cNvPr id="103" name="Picture 102">
            <a:extLst>
              <a:ext uri="{FF2B5EF4-FFF2-40B4-BE49-F238E27FC236}">
                <a16:creationId xmlns:a16="http://schemas.microsoft.com/office/drawing/2014/main" id="{8CE2CE49-C7D0-4418-904B-BAE6347DA7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3861" y="5203981"/>
            <a:ext cx="209572" cy="209572"/>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Google Shape;264;p13">
            <a:extLst>
              <a:ext uri="{FF2B5EF4-FFF2-40B4-BE49-F238E27FC236}">
                <a16:creationId xmlns:a16="http://schemas.microsoft.com/office/drawing/2014/main" id="{F9C738B7-425A-4C47-B005-11FAA275AB05}"/>
              </a:ext>
            </a:extLst>
          </p:cNvPr>
          <p:cNvCxnSpPr>
            <a:cxnSpLocks/>
          </p:cNvCxnSpPr>
          <p:nvPr/>
        </p:nvCxnSpPr>
        <p:spPr>
          <a:xfrm flipH="1">
            <a:off x="2435873" y="2195136"/>
            <a:ext cx="720162" cy="0"/>
          </a:xfrm>
          <a:prstGeom prst="straightConnector1">
            <a:avLst/>
          </a:prstGeom>
          <a:noFill/>
          <a:ln w="38100" cap="flat" cmpd="sng">
            <a:solidFill>
              <a:srgbClr val="FFC000"/>
            </a:solidFill>
            <a:prstDash val="solid"/>
            <a:round/>
            <a:headEnd type="none" w="sm" len="sm"/>
            <a:tailEnd type="none" w="sm" len="sm"/>
          </a:ln>
        </p:spPr>
      </p:cxnSp>
      <p:cxnSp>
        <p:nvCxnSpPr>
          <p:cNvPr id="65" name="Google Shape;264;p13">
            <a:extLst>
              <a:ext uri="{FF2B5EF4-FFF2-40B4-BE49-F238E27FC236}">
                <a16:creationId xmlns:a16="http://schemas.microsoft.com/office/drawing/2014/main" id="{02FA304C-40DB-42C8-8C69-51B85D9041CF}"/>
              </a:ext>
            </a:extLst>
          </p:cNvPr>
          <p:cNvCxnSpPr>
            <a:cxnSpLocks/>
            <a:stCxn id="265" idx="0"/>
          </p:cNvCxnSpPr>
          <p:nvPr/>
        </p:nvCxnSpPr>
        <p:spPr>
          <a:xfrm flipV="1">
            <a:off x="3156033" y="2185900"/>
            <a:ext cx="0" cy="764116"/>
          </a:xfrm>
          <a:prstGeom prst="straightConnector1">
            <a:avLst/>
          </a:prstGeom>
          <a:noFill/>
          <a:ln w="38100" cap="flat" cmpd="sng">
            <a:solidFill>
              <a:srgbClr val="FFC000"/>
            </a:solidFill>
            <a:prstDash val="solid"/>
            <a:round/>
            <a:headEnd type="none" w="sm" len="sm"/>
            <a:tailEnd type="none" w="sm" len="sm"/>
          </a:ln>
        </p:spPr>
      </p:cxnSp>
      <p:cxnSp>
        <p:nvCxnSpPr>
          <p:cNvPr id="67" name="Google Shape;264;p13">
            <a:extLst>
              <a:ext uri="{FF2B5EF4-FFF2-40B4-BE49-F238E27FC236}">
                <a16:creationId xmlns:a16="http://schemas.microsoft.com/office/drawing/2014/main" id="{E902E553-91C6-452D-8E41-8FBE4FEB8A63}"/>
              </a:ext>
            </a:extLst>
          </p:cNvPr>
          <p:cNvCxnSpPr>
            <a:cxnSpLocks/>
          </p:cNvCxnSpPr>
          <p:nvPr/>
        </p:nvCxnSpPr>
        <p:spPr>
          <a:xfrm flipH="1">
            <a:off x="2417399" y="3570881"/>
            <a:ext cx="1155732" cy="0"/>
          </a:xfrm>
          <a:prstGeom prst="straightConnector1">
            <a:avLst/>
          </a:prstGeom>
          <a:noFill/>
          <a:ln w="38100" cap="flat" cmpd="sng">
            <a:solidFill>
              <a:srgbClr val="FFC000"/>
            </a:solidFill>
            <a:prstDash val="solid"/>
            <a:round/>
            <a:headEnd type="none" w="sm" len="sm"/>
            <a:tailEnd type="none" w="sm" len="sm"/>
          </a:ln>
        </p:spPr>
      </p:cxnSp>
      <p:cxnSp>
        <p:nvCxnSpPr>
          <p:cNvPr id="70" name="Google Shape;264;p13">
            <a:extLst>
              <a:ext uri="{FF2B5EF4-FFF2-40B4-BE49-F238E27FC236}">
                <a16:creationId xmlns:a16="http://schemas.microsoft.com/office/drawing/2014/main" id="{12AA3511-5155-4272-80B3-5AB2B6178D7C}"/>
              </a:ext>
            </a:extLst>
          </p:cNvPr>
          <p:cNvCxnSpPr>
            <a:cxnSpLocks/>
          </p:cNvCxnSpPr>
          <p:nvPr/>
        </p:nvCxnSpPr>
        <p:spPr>
          <a:xfrm flipH="1" flipV="1">
            <a:off x="3578136" y="3560452"/>
            <a:ext cx="17433" cy="2307777"/>
          </a:xfrm>
          <a:prstGeom prst="straightConnector1">
            <a:avLst/>
          </a:prstGeom>
          <a:noFill/>
          <a:ln w="38100" cap="flat" cmpd="sng">
            <a:solidFill>
              <a:srgbClr val="FFC000"/>
            </a:solidFill>
            <a:prstDash val="solid"/>
            <a:round/>
            <a:headEnd type="none" w="sm" len="sm"/>
            <a:tailEnd type="none" w="sm" len="sm"/>
          </a:ln>
        </p:spPr>
      </p:cxnSp>
      <p:cxnSp>
        <p:nvCxnSpPr>
          <p:cNvPr id="99" name="Google Shape;264;p13">
            <a:extLst>
              <a:ext uri="{FF2B5EF4-FFF2-40B4-BE49-F238E27FC236}">
                <a16:creationId xmlns:a16="http://schemas.microsoft.com/office/drawing/2014/main" id="{74F16054-7729-405E-8E7B-01B58C02CB9E}"/>
              </a:ext>
            </a:extLst>
          </p:cNvPr>
          <p:cNvCxnSpPr>
            <a:cxnSpLocks/>
          </p:cNvCxnSpPr>
          <p:nvPr/>
        </p:nvCxnSpPr>
        <p:spPr>
          <a:xfrm>
            <a:off x="2417399" y="1195884"/>
            <a:ext cx="0" cy="2397281"/>
          </a:xfrm>
          <a:prstGeom prst="straightConnector1">
            <a:avLst/>
          </a:prstGeom>
          <a:noFill/>
          <a:ln w="38100" cap="flat" cmpd="sng">
            <a:solidFill>
              <a:srgbClr val="FFC000"/>
            </a:solidFill>
            <a:prstDash val="solid"/>
            <a:round/>
            <a:headEnd type="none" w="sm" len="sm"/>
            <a:tailEnd type="none" w="sm" len="sm"/>
          </a:ln>
        </p:spPr>
      </p:cxnSp>
      <p:sp>
        <p:nvSpPr>
          <p:cNvPr id="7" name="TextBox 6">
            <a:extLst>
              <a:ext uri="{FF2B5EF4-FFF2-40B4-BE49-F238E27FC236}">
                <a16:creationId xmlns:a16="http://schemas.microsoft.com/office/drawing/2014/main" id="{5AEECDEA-3052-42CF-8469-6D7676882FC1}"/>
              </a:ext>
            </a:extLst>
          </p:cNvPr>
          <p:cNvSpPr txBox="1"/>
          <p:nvPr/>
        </p:nvSpPr>
        <p:spPr>
          <a:xfrm>
            <a:off x="1717852" y="854162"/>
            <a:ext cx="4588890" cy="261610"/>
          </a:xfrm>
          <a:prstGeom prst="rect">
            <a:avLst/>
          </a:prstGeom>
          <a:noFill/>
        </p:spPr>
        <p:txBody>
          <a:bodyPr wrap="square" rtlCol="0">
            <a:spAutoFit/>
          </a:bodyPr>
          <a:lstStyle/>
          <a:p>
            <a:r>
              <a:rPr lang="en-US" sz="1100" b="1" dirty="0">
                <a:solidFill>
                  <a:schemeClr val="dk1"/>
                </a:solidFill>
                <a:latin typeface="Arial"/>
                <a:cs typeface="Arial"/>
                <a:sym typeface="Arial"/>
              </a:rPr>
              <a:t>66kV distribution feeder #4311 with multiple branches</a:t>
            </a:r>
          </a:p>
        </p:txBody>
      </p:sp>
      <p:grpSp>
        <p:nvGrpSpPr>
          <p:cNvPr id="71" name="Google Shape;276;p13">
            <a:extLst>
              <a:ext uri="{FF2B5EF4-FFF2-40B4-BE49-F238E27FC236}">
                <a16:creationId xmlns:a16="http://schemas.microsoft.com/office/drawing/2014/main" id="{C2C105E2-9918-4AD1-8381-C055E958DD2A}"/>
              </a:ext>
            </a:extLst>
          </p:cNvPr>
          <p:cNvGrpSpPr/>
          <p:nvPr/>
        </p:nvGrpSpPr>
        <p:grpSpPr>
          <a:xfrm rot="10800000">
            <a:off x="5151477" y="3102667"/>
            <a:ext cx="654990" cy="651289"/>
            <a:chOff x="4646114" y="2049812"/>
            <a:chExt cx="1152144" cy="975954"/>
          </a:xfrm>
        </p:grpSpPr>
        <p:cxnSp>
          <p:nvCxnSpPr>
            <p:cNvPr id="72" name="Google Shape;277;p13">
              <a:extLst>
                <a:ext uri="{FF2B5EF4-FFF2-40B4-BE49-F238E27FC236}">
                  <a16:creationId xmlns:a16="http://schemas.microsoft.com/office/drawing/2014/main" id="{4AAEBBEE-F34C-408E-9B90-76A89519CA19}"/>
                </a:ext>
              </a:extLst>
            </p:cNvPr>
            <p:cNvCxnSpPr>
              <a:cxnSpLocks/>
              <a:endCxn id="73" idx="0"/>
            </p:cNvCxnSpPr>
            <p:nvPr/>
          </p:nvCxnSpPr>
          <p:spPr>
            <a:xfrm rot="10800000">
              <a:off x="5222185" y="2754160"/>
              <a:ext cx="0" cy="271606"/>
            </a:xfrm>
            <a:prstGeom prst="straightConnector1">
              <a:avLst/>
            </a:prstGeom>
            <a:noFill/>
            <a:ln w="254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cxnSp>
        <p:sp>
          <p:nvSpPr>
            <p:cNvPr id="73" name="Google Shape;278;p13">
              <a:extLst>
                <a:ext uri="{FF2B5EF4-FFF2-40B4-BE49-F238E27FC236}">
                  <a16:creationId xmlns:a16="http://schemas.microsoft.com/office/drawing/2014/main" id="{3E794BBE-7B2B-4BAC-B58B-E45DC2C331BB}"/>
                </a:ext>
              </a:extLst>
            </p:cNvPr>
            <p:cNvSpPr/>
            <p:nvPr/>
          </p:nvSpPr>
          <p:spPr>
            <a:xfrm rot="10800000">
              <a:off x="4646114" y="2049812"/>
              <a:ext cx="1152144" cy="704349"/>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Deckers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grpSp>
      <p:sp>
        <p:nvSpPr>
          <p:cNvPr id="68" name="Google Shape;275;p13">
            <a:extLst>
              <a:ext uri="{FF2B5EF4-FFF2-40B4-BE49-F238E27FC236}">
                <a16:creationId xmlns:a16="http://schemas.microsoft.com/office/drawing/2014/main" id="{AAF997E9-82C9-441E-9449-727C4B612440}"/>
              </a:ext>
            </a:extLst>
          </p:cNvPr>
          <p:cNvSpPr/>
          <p:nvPr/>
        </p:nvSpPr>
        <p:spPr>
          <a:xfrm>
            <a:off x="1307846" y="1102712"/>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275;p13">
            <a:extLst>
              <a:ext uri="{FF2B5EF4-FFF2-40B4-BE49-F238E27FC236}">
                <a16:creationId xmlns:a16="http://schemas.microsoft.com/office/drawing/2014/main" id="{A4DF4FE0-8E69-4726-8315-BC965DB1DBC6}"/>
              </a:ext>
            </a:extLst>
          </p:cNvPr>
          <p:cNvSpPr/>
          <p:nvPr/>
        </p:nvSpPr>
        <p:spPr>
          <a:xfrm>
            <a:off x="379664" y="6007795"/>
            <a:ext cx="110797" cy="101007"/>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 name="Google Shape;274;p13">
            <a:extLst>
              <a:ext uri="{FF2B5EF4-FFF2-40B4-BE49-F238E27FC236}">
                <a16:creationId xmlns:a16="http://schemas.microsoft.com/office/drawing/2014/main" id="{9CAA1866-B0FF-4718-B9B0-F59E65060A53}"/>
              </a:ext>
            </a:extLst>
          </p:cNvPr>
          <p:cNvSpPr/>
          <p:nvPr/>
        </p:nvSpPr>
        <p:spPr>
          <a:xfrm>
            <a:off x="158144" y="6007794"/>
            <a:ext cx="110797" cy="101007"/>
          </a:xfrm>
          <a:prstGeom prst="flowChartSummingJunction">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303;p13">
            <a:extLst>
              <a:ext uri="{FF2B5EF4-FFF2-40B4-BE49-F238E27FC236}">
                <a16:creationId xmlns:a16="http://schemas.microsoft.com/office/drawing/2014/main" id="{32403918-FB36-4299-ABAF-C89B86750B40}"/>
              </a:ext>
            </a:extLst>
          </p:cNvPr>
          <p:cNvSpPr/>
          <p:nvPr/>
        </p:nvSpPr>
        <p:spPr>
          <a:xfrm>
            <a:off x="381877" y="6204844"/>
            <a:ext cx="110797" cy="101007"/>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304;p13">
            <a:extLst>
              <a:ext uri="{FF2B5EF4-FFF2-40B4-BE49-F238E27FC236}">
                <a16:creationId xmlns:a16="http://schemas.microsoft.com/office/drawing/2014/main" id="{30069038-5575-49D7-9089-182CC8D255F3}"/>
              </a:ext>
            </a:extLst>
          </p:cNvPr>
          <p:cNvSpPr/>
          <p:nvPr/>
        </p:nvSpPr>
        <p:spPr>
          <a:xfrm>
            <a:off x="162466" y="6204843"/>
            <a:ext cx="110797" cy="101007"/>
          </a:xfrm>
          <a:prstGeom prst="flowChartSummingJunction">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0" name="Google Shape;270;p13">
            <a:extLst>
              <a:ext uri="{FF2B5EF4-FFF2-40B4-BE49-F238E27FC236}">
                <a16:creationId xmlns:a16="http://schemas.microsoft.com/office/drawing/2014/main" id="{5133E54D-AAEB-4A4E-9D43-B6209BA40EA1}"/>
              </a:ext>
            </a:extLst>
          </p:cNvPr>
          <p:cNvGrpSpPr/>
          <p:nvPr/>
        </p:nvGrpSpPr>
        <p:grpSpPr>
          <a:xfrm>
            <a:off x="6740266" y="1760378"/>
            <a:ext cx="661237" cy="567452"/>
            <a:chOff x="3915517" y="6170561"/>
            <a:chExt cx="1073139" cy="888868"/>
          </a:xfrm>
        </p:grpSpPr>
        <p:sp>
          <p:nvSpPr>
            <p:cNvPr id="111" name="Google Shape;269;p13">
              <a:extLst>
                <a:ext uri="{FF2B5EF4-FFF2-40B4-BE49-F238E27FC236}">
                  <a16:creationId xmlns:a16="http://schemas.microsoft.com/office/drawing/2014/main" id="{E0B89FB4-9E82-4121-A03E-551F48B3607F}"/>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 name="Google Shape;271;p13">
              <a:extLst>
                <a:ext uri="{FF2B5EF4-FFF2-40B4-BE49-F238E27FC236}">
                  <a16:creationId xmlns:a16="http://schemas.microsoft.com/office/drawing/2014/main" id="{C2B5F9B1-F5E7-476A-9FB1-C88A1691575C}"/>
                </a:ext>
              </a:extLst>
            </p:cNvPr>
            <p:cNvSpPr txBox="1"/>
            <p:nvPr/>
          </p:nvSpPr>
          <p:spPr>
            <a:xfrm>
              <a:off x="3927552" y="6358628"/>
              <a:ext cx="1023541" cy="4905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21" name="Google Shape;303;p13">
            <a:extLst>
              <a:ext uri="{FF2B5EF4-FFF2-40B4-BE49-F238E27FC236}">
                <a16:creationId xmlns:a16="http://schemas.microsoft.com/office/drawing/2014/main" id="{BECCC3D3-42A5-435E-9161-4F23368A3C35}"/>
              </a:ext>
            </a:extLst>
          </p:cNvPr>
          <p:cNvSpPr/>
          <p:nvPr/>
        </p:nvSpPr>
        <p:spPr>
          <a:xfrm>
            <a:off x="4813706" y="1573715"/>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303;p13">
            <a:extLst>
              <a:ext uri="{FF2B5EF4-FFF2-40B4-BE49-F238E27FC236}">
                <a16:creationId xmlns:a16="http://schemas.microsoft.com/office/drawing/2014/main" id="{0723671F-7674-4341-9236-F91CCBFD285F}"/>
              </a:ext>
            </a:extLst>
          </p:cNvPr>
          <p:cNvSpPr/>
          <p:nvPr/>
        </p:nvSpPr>
        <p:spPr>
          <a:xfrm>
            <a:off x="3824452" y="4085015"/>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 name="Google Shape;303;p13">
            <a:extLst>
              <a:ext uri="{FF2B5EF4-FFF2-40B4-BE49-F238E27FC236}">
                <a16:creationId xmlns:a16="http://schemas.microsoft.com/office/drawing/2014/main" id="{3BA2E7C9-79F4-4C15-A0D9-E5A276B74C38}"/>
              </a:ext>
            </a:extLst>
          </p:cNvPr>
          <p:cNvSpPr/>
          <p:nvPr/>
        </p:nvSpPr>
        <p:spPr>
          <a:xfrm>
            <a:off x="6604096" y="316149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 name="Google Shape;303;p13">
            <a:extLst>
              <a:ext uri="{FF2B5EF4-FFF2-40B4-BE49-F238E27FC236}">
                <a16:creationId xmlns:a16="http://schemas.microsoft.com/office/drawing/2014/main" id="{46473869-8FE2-480F-9E56-2CC7F81A4F79}"/>
              </a:ext>
            </a:extLst>
          </p:cNvPr>
          <p:cNvSpPr/>
          <p:nvPr/>
        </p:nvSpPr>
        <p:spPr>
          <a:xfrm>
            <a:off x="7371054" y="448951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303;p13">
            <a:extLst>
              <a:ext uri="{FF2B5EF4-FFF2-40B4-BE49-F238E27FC236}">
                <a16:creationId xmlns:a16="http://schemas.microsoft.com/office/drawing/2014/main" id="{F4EADD57-954B-43A8-AA2A-47B2240C3FCB}"/>
              </a:ext>
            </a:extLst>
          </p:cNvPr>
          <p:cNvSpPr/>
          <p:nvPr/>
        </p:nvSpPr>
        <p:spPr>
          <a:xfrm>
            <a:off x="7595386" y="5012113"/>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 name="Google Shape;303;p13">
            <a:extLst>
              <a:ext uri="{FF2B5EF4-FFF2-40B4-BE49-F238E27FC236}">
                <a16:creationId xmlns:a16="http://schemas.microsoft.com/office/drawing/2014/main" id="{CA811610-28C3-4D70-B7EC-FBCAF2C84219}"/>
              </a:ext>
            </a:extLst>
          </p:cNvPr>
          <p:cNvSpPr/>
          <p:nvPr/>
        </p:nvSpPr>
        <p:spPr>
          <a:xfrm>
            <a:off x="3610766" y="5722928"/>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275;p13">
            <a:extLst>
              <a:ext uri="{FF2B5EF4-FFF2-40B4-BE49-F238E27FC236}">
                <a16:creationId xmlns:a16="http://schemas.microsoft.com/office/drawing/2014/main" id="{62B77D72-54E3-4FA1-98D8-FA340A7D16C1}"/>
              </a:ext>
            </a:extLst>
          </p:cNvPr>
          <p:cNvSpPr/>
          <p:nvPr/>
        </p:nvSpPr>
        <p:spPr>
          <a:xfrm>
            <a:off x="4325076" y="1499320"/>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275;p13">
            <a:extLst>
              <a:ext uri="{FF2B5EF4-FFF2-40B4-BE49-F238E27FC236}">
                <a16:creationId xmlns:a16="http://schemas.microsoft.com/office/drawing/2014/main" id="{2AF66247-8720-4F8E-BD4F-4055BB361ACE}"/>
              </a:ext>
            </a:extLst>
          </p:cNvPr>
          <p:cNvSpPr/>
          <p:nvPr/>
        </p:nvSpPr>
        <p:spPr>
          <a:xfrm>
            <a:off x="6804935" y="1501358"/>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275;p13">
            <a:extLst>
              <a:ext uri="{FF2B5EF4-FFF2-40B4-BE49-F238E27FC236}">
                <a16:creationId xmlns:a16="http://schemas.microsoft.com/office/drawing/2014/main" id="{A6044913-659E-46B1-B42C-9CF3BEB679CD}"/>
              </a:ext>
            </a:extLst>
          </p:cNvPr>
          <p:cNvSpPr/>
          <p:nvPr/>
        </p:nvSpPr>
        <p:spPr>
          <a:xfrm>
            <a:off x="4565234" y="3017371"/>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 name="Picture 2">
            <a:extLst>
              <a:ext uri="{FF2B5EF4-FFF2-40B4-BE49-F238E27FC236}">
                <a16:creationId xmlns:a16="http://schemas.microsoft.com/office/drawing/2014/main" id="{BCE10F86-5112-40EF-BAA5-AC45290C72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3343" y="3111002"/>
            <a:ext cx="266385" cy="266385"/>
          </a:xfrm>
          <a:prstGeom prst="rect">
            <a:avLst/>
          </a:prstGeom>
          <a:noFill/>
          <a:extLst>
            <a:ext uri="{909E8E84-426E-40DD-AFC4-6F175D3DCCD1}">
              <a14:hiddenFill xmlns:a14="http://schemas.microsoft.com/office/drawing/2010/main">
                <a:solidFill>
                  <a:srgbClr val="FFFFFF"/>
                </a:solidFill>
              </a14:hiddenFill>
            </a:ext>
          </a:extLst>
        </p:spPr>
      </p:pic>
      <p:grpSp>
        <p:nvGrpSpPr>
          <p:cNvPr id="146" name="Google Shape;270;p13">
            <a:extLst>
              <a:ext uri="{FF2B5EF4-FFF2-40B4-BE49-F238E27FC236}">
                <a16:creationId xmlns:a16="http://schemas.microsoft.com/office/drawing/2014/main" id="{FD936AE8-6A7F-5045-82AB-73AF897921FD}"/>
              </a:ext>
            </a:extLst>
          </p:cNvPr>
          <p:cNvGrpSpPr/>
          <p:nvPr/>
        </p:nvGrpSpPr>
        <p:grpSpPr>
          <a:xfrm>
            <a:off x="4865118" y="2386397"/>
            <a:ext cx="688827" cy="591129"/>
            <a:chOff x="3915517" y="6170561"/>
            <a:chExt cx="1073139" cy="888868"/>
          </a:xfrm>
        </p:grpSpPr>
        <p:sp>
          <p:nvSpPr>
            <p:cNvPr id="147" name="Google Shape;269;p13">
              <a:extLst>
                <a:ext uri="{FF2B5EF4-FFF2-40B4-BE49-F238E27FC236}">
                  <a16:creationId xmlns:a16="http://schemas.microsoft.com/office/drawing/2014/main" id="{604F2079-75E4-2246-9997-067C995E0256}"/>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271;p13">
              <a:extLst>
                <a:ext uri="{FF2B5EF4-FFF2-40B4-BE49-F238E27FC236}">
                  <a16:creationId xmlns:a16="http://schemas.microsoft.com/office/drawing/2014/main" id="{0DD9DC29-9ADA-1D4A-ACA0-5869C707BE58}"/>
                </a:ext>
              </a:extLst>
            </p:cNvPr>
            <p:cNvSpPr txBox="1"/>
            <p:nvPr/>
          </p:nvSpPr>
          <p:spPr>
            <a:xfrm>
              <a:off x="3927552" y="6358628"/>
              <a:ext cx="1023541" cy="4659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49" name="Google Shape;303;p13">
            <a:extLst>
              <a:ext uri="{FF2B5EF4-FFF2-40B4-BE49-F238E27FC236}">
                <a16:creationId xmlns:a16="http://schemas.microsoft.com/office/drawing/2014/main" id="{FAFC1F7F-0AA0-C249-9EC3-0210D90FF593}"/>
              </a:ext>
            </a:extLst>
          </p:cNvPr>
          <p:cNvSpPr/>
          <p:nvPr/>
        </p:nvSpPr>
        <p:spPr>
          <a:xfrm>
            <a:off x="7346684" y="1945990"/>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 name="Google Shape;303;p13">
            <a:extLst>
              <a:ext uri="{FF2B5EF4-FFF2-40B4-BE49-F238E27FC236}">
                <a16:creationId xmlns:a16="http://schemas.microsoft.com/office/drawing/2014/main" id="{0688AAAE-F469-1844-92F7-6FD95A12E9C3}"/>
              </a:ext>
            </a:extLst>
          </p:cNvPr>
          <p:cNvSpPr/>
          <p:nvPr/>
        </p:nvSpPr>
        <p:spPr>
          <a:xfrm>
            <a:off x="5153191" y="2932919"/>
            <a:ext cx="171299" cy="159908"/>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7" name="Picture 2">
            <a:extLst>
              <a:ext uri="{FF2B5EF4-FFF2-40B4-BE49-F238E27FC236}">
                <a16:creationId xmlns:a16="http://schemas.microsoft.com/office/drawing/2014/main" id="{BAA6D475-6371-8A49-9FC0-B7D1F61546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573" y="3652153"/>
            <a:ext cx="338248" cy="338248"/>
          </a:xfrm>
          <a:prstGeom prst="rect">
            <a:avLst/>
          </a:prstGeom>
          <a:noFill/>
          <a:extLst>
            <a:ext uri="{909E8E84-426E-40DD-AFC4-6F175D3DCCD1}">
              <a14:hiddenFill xmlns:a14="http://schemas.microsoft.com/office/drawing/2010/main">
                <a:solidFill>
                  <a:srgbClr val="FFFFFF"/>
                </a:solidFill>
              </a14:hiddenFill>
            </a:ext>
          </a:extLst>
        </p:spPr>
      </p:pic>
      <p:sp>
        <p:nvSpPr>
          <p:cNvPr id="158" name="Google Shape;301;p13">
            <a:extLst>
              <a:ext uri="{FF2B5EF4-FFF2-40B4-BE49-F238E27FC236}">
                <a16:creationId xmlns:a16="http://schemas.microsoft.com/office/drawing/2014/main" id="{966F1888-022E-D345-A922-0A7778F3844E}"/>
              </a:ext>
            </a:extLst>
          </p:cNvPr>
          <p:cNvSpPr txBox="1"/>
          <p:nvPr/>
        </p:nvSpPr>
        <p:spPr>
          <a:xfrm>
            <a:off x="3694570" y="2625486"/>
            <a:ext cx="1309709" cy="369291"/>
          </a:xfrm>
          <a:prstGeom prst="rect">
            <a:avLst/>
          </a:prstGeom>
          <a:noFill/>
          <a:ln>
            <a:noFill/>
          </a:ln>
        </p:spPr>
        <p:txBody>
          <a:bodyPr spcFirstLastPara="1" wrap="square" lIns="91425" tIns="45700" rIns="91425" bIns="45700" anchor="t" anchorCtr="0">
            <a:spAutoFit/>
          </a:bodyPr>
          <a:lstStyle/>
          <a:p>
            <a:r>
              <a:rPr lang="en-US" sz="900" dirty="0"/>
              <a:t>Goleta Energy Storage Project  (240 MWh)</a:t>
            </a:r>
            <a:endParaRPr sz="1050" dirty="0"/>
          </a:p>
        </p:txBody>
      </p:sp>
      <p:sp>
        <p:nvSpPr>
          <p:cNvPr id="159" name="TextBox 158">
            <a:extLst>
              <a:ext uri="{FF2B5EF4-FFF2-40B4-BE49-F238E27FC236}">
                <a16:creationId xmlns:a16="http://schemas.microsoft.com/office/drawing/2014/main" id="{305F5634-EF0E-6341-BA26-551A885448A3}"/>
              </a:ext>
            </a:extLst>
          </p:cNvPr>
          <p:cNvSpPr txBox="1"/>
          <p:nvPr/>
        </p:nvSpPr>
        <p:spPr>
          <a:xfrm>
            <a:off x="-82356" y="1546672"/>
            <a:ext cx="1390202" cy="646331"/>
          </a:xfrm>
          <a:prstGeom prst="rect">
            <a:avLst/>
          </a:prstGeom>
          <a:noFill/>
        </p:spPr>
        <p:txBody>
          <a:bodyPr wrap="square" rtlCol="0">
            <a:spAutoFit/>
          </a:bodyPr>
          <a:lstStyle/>
          <a:p>
            <a:pPr algn="ctr"/>
            <a:r>
              <a:rPr lang="en-US" sz="900" dirty="0">
                <a:solidFill>
                  <a:schemeClr val="dk1"/>
                </a:solidFill>
                <a:latin typeface="Arial"/>
                <a:cs typeface="Arial"/>
                <a:sym typeface="Arial"/>
              </a:rPr>
              <a:t>Goleta Substation has eight feeders, seven  66 kV &amp; one 16 kV, that serve the entire GLP</a:t>
            </a:r>
            <a:endParaRPr lang="en-US" sz="1050" dirty="0">
              <a:solidFill>
                <a:schemeClr val="dk1"/>
              </a:solidFill>
              <a:latin typeface="Arial"/>
              <a:cs typeface="Arial"/>
              <a:sym typeface="Arial"/>
            </a:endParaRPr>
          </a:p>
        </p:txBody>
      </p:sp>
      <p:sp>
        <p:nvSpPr>
          <p:cNvPr id="160" name="Google Shape;275;p13">
            <a:extLst>
              <a:ext uri="{FF2B5EF4-FFF2-40B4-BE49-F238E27FC236}">
                <a16:creationId xmlns:a16="http://schemas.microsoft.com/office/drawing/2014/main" id="{AFD43042-85A7-D34F-8A05-9533256BC479}"/>
              </a:ext>
            </a:extLst>
          </p:cNvPr>
          <p:cNvSpPr/>
          <p:nvPr/>
        </p:nvSpPr>
        <p:spPr>
          <a:xfrm>
            <a:off x="1634752" y="1502344"/>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61" name="Google Shape;270;p13">
            <a:extLst>
              <a:ext uri="{FF2B5EF4-FFF2-40B4-BE49-F238E27FC236}">
                <a16:creationId xmlns:a16="http://schemas.microsoft.com/office/drawing/2014/main" id="{687A49ED-E14C-074D-90B2-E7F527300E5B}"/>
              </a:ext>
            </a:extLst>
          </p:cNvPr>
          <p:cNvGrpSpPr/>
          <p:nvPr/>
        </p:nvGrpSpPr>
        <p:grpSpPr>
          <a:xfrm>
            <a:off x="3983836" y="3277883"/>
            <a:ext cx="667258" cy="572619"/>
            <a:chOff x="3915517" y="6170561"/>
            <a:chExt cx="1073139" cy="888868"/>
          </a:xfrm>
        </p:grpSpPr>
        <p:sp>
          <p:nvSpPr>
            <p:cNvPr id="162" name="Google Shape;269;p13">
              <a:extLst>
                <a:ext uri="{FF2B5EF4-FFF2-40B4-BE49-F238E27FC236}">
                  <a16:creationId xmlns:a16="http://schemas.microsoft.com/office/drawing/2014/main" id="{139B0449-3932-BE48-B23E-77F92E12A602}"/>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3" name="Google Shape;271;p13">
              <a:extLst>
                <a:ext uri="{FF2B5EF4-FFF2-40B4-BE49-F238E27FC236}">
                  <a16:creationId xmlns:a16="http://schemas.microsoft.com/office/drawing/2014/main" id="{87C03970-7797-824D-BE11-5362694EA2C0}"/>
                </a:ext>
              </a:extLst>
            </p:cNvPr>
            <p:cNvSpPr txBox="1"/>
            <p:nvPr/>
          </p:nvSpPr>
          <p:spPr>
            <a:xfrm>
              <a:off x="3927552" y="6358628"/>
              <a:ext cx="1023541" cy="4496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64" name="Google Shape;303;p13">
            <a:extLst>
              <a:ext uri="{FF2B5EF4-FFF2-40B4-BE49-F238E27FC236}">
                <a16:creationId xmlns:a16="http://schemas.microsoft.com/office/drawing/2014/main" id="{8D8BDE24-FA63-AD45-9D1F-C4FAC9045237}"/>
              </a:ext>
            </a:extLst>
          </p:cNvPr>
          <p:cNvSpPr/>
          <p:nvPr/>
        </p:nvSpPr>
        <p:spPr>
          <a:xfrm>
            <a:off x="3810040" y="3486121"/>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94" name="Google Shape;264;p13">
            <a:extLst>
              <a:ext uri="{FF2B5EF4-FFF2-40B4-BE49-F238E27FC236}">
                <a16:creationId xmlns:a16="http://schemas.microsoft.com/office/drawing/2014/main" id="{16CE66D1-9C26-4B2A-9064-F5E295D165A3}"/>
              </a:ext>
            </a:extLst>
          </p:cNvPr>
          <p:cNvCxnSpPr>
            <a:cxnSpLocks/>
          </p:cNvCxnSpPr>
          <p:nvPr/>
        </p:nvCxnSpPr>
        <p:spPr>
          <a:xfrm>
            <a:off x="3345663" y="2526206"/>
            <a:ext cx="823031" cy="0"/>
          </a:xfrm>
          <a:prstGeom prst="straightConnector1">
            <a:avLst/>
          </a:prstGeom>
          <a:noFill/>
          <a:ln w="38100" cap="flat" cmpd="sng">
            <a:solidFill>
              <a:srgbClr val="00B050"/>
            </a:solidFill>
            <a:prstDash val="solid"/>
            <a:round/>
            <a:headEnd type="none" w="sm" len="sm"/>
            <a:tailEnd type="none" w="sm" len="sm"/>
          </a:ln>
        </p:spPr>
      </p:cxnSp>
      <p:sp>
        <p:nvSpPr>
          <p:cNvPr id="118" name="Google Shape;301;p13">
            <a:extLst>
              <a:ext uri="{FF2B5EF4-FFF2-40B4-BE49-F238E27FC236}">
                <a16:creationId xmlns:a16="http://schemas.microsoft.com/office/drawing/2014/main" id="{8DCBCFBB-EFC3-4D4A-A6CC-0FC6D8CFFD73}"/>
              </a:ext>
            </a:extLst>
          </p:cNvPr>
          <p:cNvSpPr txBox="1"/>
          <p:nvPr/>
        </p:nvSpPr>
        <p:spPr>
          <a:xfrm>
            <a:off x="941898" y="3394248"/>
            <a:ext cx="1286087" cy="369291"/>
          </a:xfrm>
          <a:prstGeom prst="rect">
            <a:avLst/>
          </a:prstGeom>
          <a:noFill/>
          <a:ln>
            <a:noFill/>
          </a:ln>
        </p:spPr>
        <p:txBody>
          <a:bodyPr spcFirstLastPara="1" wrap="square" lIns="91425" tIns="45700" rIns="91425" bIns="45700" anchor="t" anchorCtr="0">
            <a:spAutoFit/>
          </a:bodyPr>
          <a:lstStyle/>
          <a:p>
            <a:r>
              <a:rPr lang="en-US" sz="900" dirty="0"/>
              <a:t>GenOn Battery Energy Storage (120 MWh)</a:t>
            </a:r>
            <a:endParaRPr sz="1050" dirty="0"/>
          </a:p>
        </p:txBody>
      </p:sp>
      <p:sp>
        <p:nvSpPr>
          <p:cNvPr id="104" name="Google Shape;301;p13">
            <a:extLst>
              <a:ext uri="{FF2B5EF4-FFF2-40B4-BE49-F238E27FC236}">
                <a16:creationId xmlns:a16="http://schemas.microsoft.com/office/drawing/2014/main" id="{D5C511CB-402E-13C4-106E-C9E39C64CF75}"/>
              </a:ext>
            </a:extLst>
          </p:cNvPr>
          <p:cNvSpPr txBox="1"/>
          <p:nvPr/>
        </p:nvSpPr>
        <p:spPr>
          <a:xfrm>
            <a:off x="183789" y="3407034"/>
            <a:ext cx="781621" cy="369291"/>
          </a:xfrm>
          <a:prstGeom prst="rect">
            <a:avLst/>
          </a:prstGeom>
          <a:noFill/>
          <a:ln>
            <a:noFill/>
          </a:ln>
        </p:spPr>
        <p:txBody>
          <a:bodyPr spcFirstLastPara="1" wrap="square" lIns="91425" tIns="45700" rIns="91425" bIns="45700" anchor="t" anchorCtr="0">
            <a:spAutoFit/>
          </a:bodyPr>
          <a:lstStyle/>
          <a:p>
            <a:r>
              <a:rPr lang="en-US" sz="900" dirty="0"/>
              <a:t>Ellwood Gas Peaker Plant</a:t>
            </a:r>
            <a:endParaRPr sz="1050" dirty="0"/>
          </a:p>
        </p:txBody>
      </p:sp>
      <p:cxnSp>
        <p:nvCxnSpPr>
          <p:cNvPr id="105" name="Google Shape;264;p13">
            <a:extLst>
              <a:ext uri="{FF2B5EF4-FFF2-40B4-BE49-F238E27FC236}">
                <a16:creationId xmlns:a16="http://schemas.microsoft.com/office/drawing/2014/main" id="{394E7850-ABEE-52BC-03B0-A871A6944F29}"/>
              </a:ext>
            </a:extLst>
          </p:cNvPr>
          <p:cNvCxnSpPr>
            <a:cxnSpLocks/>
          </p:cNvCxnSpPr>
          <p:nvPr/>
        </p:nvCxnSpPr>
        <p:spPr>
          <a:xfrm flipH="1">
            <a:off x="203278" y="4984714"/>
            <a:ext cx="270688" cy="4030"/>
          </a:xfrm>
          <a:prstGeom prst="straightConnector1">
            <a:avLst/>
          </a:prstGeom>
          <a:noFill/>
          <a:ln w="38100" cap="flat" cmpd="sng">
            <a:solidFill>
              <a:schemeClr val="accent6">
                <a:lumMod val="75000"/>
              </a:schemeClr>
            </a:solidFill>
            <a:prstDash val="solid"/>
            <a:round/>
            <a:headEnd type="none" w="sm" len="sm"/>
            <a:tailEnd type="none" w="sm" len="sm"/>
          </a:ln>
        </p:spPr>
      </p:cxnSp>
      <p:pic>
        <p:nvPicPr>
          <p:cNvPr id="119" name="Picture 118" descr="A screenshot of a video game&#10;&#10;Description automatically generated with low confidence">
            <a:extLst>
              <a:ext uri="{FF2B5EF4-FFF2-40B4-BE49-F238E27FC236}">
                <a16:creationId xmlns:a16="http://schemas.microsoft.com/office/drawing/2014/main" id="{0B6544E9-D552-670B-51AC-8AA8ED7CDFD4}"/>
              </a:ext>
            </a:extLst>
          </p:cNvPr>
          <p:cNvPicPr>
            <a:picLocks noChangeAspect="1"/>
          </p:cNvPicPr>
          <p:nvPr/>
        </p:nvPicPr>
        <p:blipFill>
          <a:blip r:embed="rId10"/>
          <a:stretch>
            <a:fillRect/>
          </a:stretch>
        </p:blipFill>
        <p:spPr>
          <a:xfrm>
            <a:off x="223128" y="5721808"/>
            <a:ext cx="215908" cy="215908"/>
          </a:xfrm>
          <a:prstGeom prst="rect">
            <a:avLst/>
          </a:prstGeom>
        </p:spPr>
      </p:pic>
      <p:cxnSp>
        <p:nvCxnSpPr>
          <p:cNvPr id="120" name="Google Shape;264;p13">
            <a:extLst>
              <a:ext uri="{FF2B5EF4-FFF2-40B4-BE49-F238E27FC236}">
                <a16:creationId xmlns:a16="http://schemas.microsoft.com/office/drawing/2014/main" id="{5605E049-C1A1-7541-6851-CC9B60ACCBEE}"/>
              </a:ext>
            </a:extLst>
          </p:cNvPr>
          <p:cNvCxnSpPr>
            <a:cxnSpLocks/>
          </p:cNvCxnSpPr>
          <p:nvPr/>
        </p:nvCxnSpPr>
        <p:spPr>
          <a:xfrm flipV="1">
            <a:off x="3345663" y="2512586"/>
            <a:ext cx="0" cy="431459"/>
          </a:xfrm>
          <a:prstGeom prst="straightConnector1">
            <a:avLst/>
          </a:prstGeom>
          <a:noFill/>
          <a:ln w="38100" cap="flat" cmpd="sng">
            <a:solidFill>
              <a:srgbClr val="00B050"/>
            </a:solidFill>
            <a:prstDash val="solid"/>
            <a:round/>
            <a:headEnd type="none" w="sm" len="sm"/>
            <a:tailEnd type="none" w="sm" len="sm"/>
          </a:ln>
        </p:spPr>
      </p:cxnSp>
      <p:cxnSp>
        <p:nvCxnSpPr>
          <p:cNvPr id="130" name="Google Shape;264;p13">
            <a:extLst>
              <a:ext uri="{FF2B5EF4-FFF2-40B4-BE49-F238E27FC236}">
                <a16:creationId xmlns:a16="http://schemas.microsoft.com/office/drawing/2014/main" id="{55755358-6884-C97F-8FB5-80848E24C90B}"/>
              </a:ext>
            </a:extLst>
          </p:cNvPr>
          <p:cNvCxnSpPr>
            <a:cxnSpLocks/>
          </p:cNvCxnSpPr>
          <p:nvPr/>
        </p:nvCxnSpPr>
        <p:spPr>
          <a:xfrm flipV="1">
            <a:off x="525069" y="2998544"/>
            <a:ext cx="0" cy="143979"/>
          </a:xfrm>
          <a:prstGeom prst="straightConnector1">
            <a:avLst/>
          </a:prstGeom>
          <a:noFill/>
          <a:ln w="38100" cap="flat" cmpd="sng">
            <a:solidFill>
              <a:schemeClr val="accent6">
                <a:lumMod val="75000"/>
              </a:schemeClr>
            </a:solidFill>
            <a:prstDash val="solid"/>
            <a:round/>
            <a:headEnd type="none" w="sm" len="sm"/>
            <a:tailEnd type="none" w="sm" len="sm"/>
          </a:ln>
        </p:spPr>
      </p:cxnSp>
      <p:sp>
        <p:nvSpPr>
          <p:cNvPr id="156" name="Google Shape;278;p13">
            <a:extLst>
              <a:ext uri="{FF2B5EF4-FFF2-40B4-BE49-F238E27FC236}">
                <a16:creationId xmlns:a16="http://schemas.microsoft.com/office/drawing/2014/main" id="{DAFDED5C-65EE-48DC-C9A8-AB89D29115D7}"/>
              </a:ext>
            </a:extLst>
          </p:cNvPr>
          <p:cNvSpPr/>
          <p:nvPr/>
        </p:nvSpPr>
        <p:spPr>
          <a:xfrm>
            <a:off x="6418440" y="2419524"/>
            <a:ext cx="654990" cy="470037"/>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Karl Storz + Solar Microgrid</a:t>
            </a:r>
            <a:endParaRPr lang="en-US" sz="500" dirty="0">
              <a:solidFill>
                <a:schemeClr val="dk1"/>
              </a:solidFill>
              <a:latin typeface="Arial"/>
              <a:ea typeface="Arial"/>
              <a:cs typeface="Arial"/>
              <a:sym typeface="Arial"/>
            </a:endParaRPr>
          </a:p>
        </p:txBody>
      </p:sp>
      <p:pic>
        <p:nvPicPr>
          <p:cNvPr id="165" name="Picture 2">
            <a:extLst>
              <a:ext uri="{FF2B5EF4-FFF2-40B4-BE49-F238E27FC236}">
                <a16:creationId xmlns:a16="http://schemas.microsoft.com/office/drawing/2014/main" id="{2E362016-9D7C-CF93-8665-696776983E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3244" y="2737935"/>
            <a:ext cx="266385" cy="266385"/>
          </a:xfrm>
          <a:prstGeom prst="rect">
            <a:avLst/>
          </a:prstGeom>
          <a:noFill/>
          <a:extLst>
            <a:ext uri="{909E8E84-426E-40DD-AFC4-6F175D3DCCD1}">
              <a14:hiddenFill xmlns:a14="http://schemas.microsoft.com/office/drawing/2010/main">
                <a:solidFill>
                  <a:srgbClr val="FFFFFF"/>
                </a:solidFill>
              </a14:hiddenFill>
            </a:ext>
          </a:extLst>
        </p:spPr>
      </p:pic>
      <p:sp>
        <p:nvSpPr>
          <p:cNvPr id="124" name="Google Shape;303;p13">
            <a:extLst>
              <a:ext uri="{FF2B5EF4-FFF2-40B4-BE49-F238E27FC236}">
                <a16:creationId xmlns:a16="http://schemas.microsoft.com/office/drawing/2014/main" id="{47AD40F2-2E23-4F85-8875-9F0466BD2EB5}"/>
              </a:ext>
            </a:extLst>
          </p:cNvPr>
          <p:cNvSpPr/>
          <p:nvPr/>
        </p:nvSpPr>
        <p:spPr>
          <a:xfrm>
            <a:off x="6651782" y="2897073"/>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7" name="Google Shape;303;p13">
            <a:extLst>
              <a:ext uri="{FF2B5EF4-FFF2-40B4-BE49-F238E27FC236}">
                <a16:creationId xmlns:a16="http://schemas.microsoft.com/office/drawing/2014/main" id="{65D0AB3A-F065-A070-6A6B-4FFCB089B60C}"/>
              </a:ext>
            </a:extLst>
          </p:cNvPr>
          <p:cNvSpPr/>
          <p:nvPr/>
        </p:nvSpPr>
        <p:spPr>
          <a:xfrm>
            <a:off x="5396010" y="3093431"/>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8" name="Google Shape;277;p13">
            <a:extLst>
              <a:ext uri="{FF2B5EF4-FFF2-40B4-BE49-F238E27FC236}">
                <a16:creationId xmlns:a16="http://schemas.microsoft.com/office/drawing/2014/main" id="{61393702-304E-777C-886C-6FDA18B5EEA8}"/>
              </a:ext>
            </a:extLst>
          </p:cNvPr>
          <p:cNvCxnSpPr>
            <a:cxnSpLocks/>
          </p:cNvCxnSpPr>
          <p:nvPr/>
        </p:nvCxnSpPr>
        <p:spPr>
          <a:xfrm>
            <a:off x="5996035" y="1572732"/>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176" name="Google Shape;278;p13">
            <a:extLst>
              <a:ext uri="{FF2B5EF4-FFF2-40B4-BE49-F238E27FC236}">
                <a16:creationId xmlns:a16="http://schemas.microsoft.com/office/drawing/2014/main" id="{7990BE2D-064D-37FF-5F15-63F0DCF6561B}"/>
              </a:ext>
            </a:extLst>
          </p:cNvPr>
          <p:cNvSpPr/>
          <p:nvPr/>
        </p:nvSpPr>
        <p:spPr>
          <a:xfrm>
            <a:off x="2726353" y="4515500"/>
            <a:ext cx="654990" cy="470037"/>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Costco</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pic>
        <p:nvPicPr>
          <p:cNvPr id="177" name="Picture 2">
            <a:extLst>
              <a:ext uri="{FF2B5EF4-FFF2-40B4-BE49-F238E27FC236}">
                <a16:creationId xmlns:a16="http://schemas.microsoft.com/office/drawing/2014/main" id="{2CECE24A-03A1-226F-F8C7-6071B75463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0883" y="4335251"/>
            <a:ext cx="266385" cy="266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video game&#10;&#10;Description automatically generated with low confidence">
            <a:extLst>
              <a:ext uri="{FF2B5EF4-FFF2-40B4-BE49-F238E27FC236}">
                <a16:creationId xmlns:a16="http://schemas.microsoft.com/office/drawing/2014/main" id="{C0BA0CB6-9128-91A8-65B1-21E539BE6F4F}"/>
              </a:ext>
            </a:extLst>
          </p:cNvPr>
          <p:cNvPicPr>
            <a:picLocks noChangeAspect="1"/>
          </p:cNvPicPr>
          <p:nvPr/>
        </p:nvPicPr>
        <p:blipFill>
          <a:blip r:embed="rId10"/>
          <a:stretch>
            <a:fillRect/>
          </a:stretch>
        </p:blipFill>
        <p:spPr>
          <a:xfrm>
            <a:off x="301411" y="3017426"/>
            <a:ext cx="449645" cy="449645"/>
          </a:xfrm>
          <a:prstGeom prst="rect">
            <a:avLst/>
          </a:prstGeom>
        </p:spPr>
      </p:pic>
      <p:grpSp>
        <p:nvGrpSpPr>
          <p:cNvPr id="197" name="Google Shape;276;p13">
            <a:extLst>
              <a:ext uri="{FF2B5EF4-FFF2-40B4-BE49-F238E27FC236}">
                <a16:creationId xmlns:a16="http://schemas.microsoft.com/office/drawing/2014/main" id="{6BDDC4B6-8A43-3ECA-9C02-F83C67133B9F}"/>
              </a:ext>
            </a:extLst>
          </p:cNvPr>
          <p:cNvGrpSpPr/>
          <p:nvPr/>
        </p:nvGrpSpPr>
        <p:grpSpPr>
          <a:xfrm rot="10800000">
            <a:off x="1376003" y="2072646"/>
            <a:ext cx="893737" cy="666240"/>
            <a:chOff x="4529532" y="1956319"/>
            <a:chExt cx="1385308" cy="891332"/>
          </a:xfrm>
        </p:grpSpPr>
        <p:sp>
          <p:nvSpPr>
            <p:cNvPr id="198" name="Google Shape;278;p13">
              <a:extLst>
                <a:ext uri="{FF2B5EF4-FFF2-40B4-BE49-F238E27FC236}">
                  <a16:creationId xmlns:a16="http://schemas.microsoft.com/office/drawing/2014/main" id="{40C411E4-FE49-135C-A732-C654907F8E96}"/>
                </a:ext>
              </a:extLst>
            </p:cNvPr>
            <p:cNvSpPr/>
            <p:nvPr/>
          </p:nvSpPr>
          <p:spPr>
            <a:xfrm rot="10800000">
              <a:off x="4616810" y="2048346"/>
              <a:ext cx="1207980" cy="704349"/>
            </a:xfrm>
            <a:prstGeom prst="rect">
              <a:avLst/>
            </a:prstGeom>
            <a:solidFill>
              <a:srgbClr val="C3D69B"/>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Dos Pueblos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199" name="Google Shape;279;p13">
              <a:extLst>
                <a:ext uri="{FF2B5EF4-FFF2-40B4-BE49-F238E27FC236}">
                  <a16:creationId xmlns:a16="http://schemas.microsoft.com/office/drawing/2014/main" id="{5DCDAD38-819D-7DDD-71CB-AE30C69E564F}"/>
                </a:ext>
              </a:extLst>
            </p:cNvPr>
            <p:cNvSpPr/>
            <p:nvPr/>
          </p:nvSpPr>
          <p:spPr>
            <a:xfrm>
              <a:off x="4529532" y="1956319"/>
              <a:ext cx="1385308" cy="891332"/>
            </a:xfrm>
            <a:prstGeom prst="rect">
              <a:avLst/>
            </a:prstGeom>
            <a:noFill/>
            <a:ln w="38100" cap="flat" cmpd="sng">
              <a:solidFill>
                <a:schemeClr val="accent3">
                  <a:lumMod val="5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pic>
        <p:nvPicPr>
          <p:cNvPr id="200" name="Google Shape;293;p13">
            <a:extLst>
              <a:ext uri="{FF2B5EF4-FFF2-40B4-BE49-F238E27FC236}">
                <a16:creationId xmlns:a16="http://schemas.microsoft.com/office/drawing/2014/main" id="{4BF44A46-ABE5-C9FB-60FD-5ECC7F447030}"/>
              </a:ext>
            </a:extLst>
          </p:cNvPr>
          <p:cNvPicPr preferRelativeResize="0"/>
          <p:nvPr/>
        </p:nvPicPr>
        <p:blipFill rotWithShape="1">
          <a:blip r:embed="rId7">
            <a:alphaModFix/>
          </a:blip>
          <a:srcRect/>
          <a:stretch/>
        </p:blipFill>
        <p:spPr>
          <a:xfrm>
            <a:off x="1328797" y="2527007"/>
            <a:ext cx="274320" cy="274320"/>
          </a:xfrm>
          <a:prstGeom prst="rect">
            <a:avLst/>
          </a:prstGeom>
          <a:noFill/>
          <a:ln>
            <a:noFill/>
          </a:ln>
        </p:spPr>
      </p:pic>
      <p:cxnSp>
        <p:nvCxnSpPr>
          <p:cNvPr id="201" name="Google Shape;264;p13">
            <a:extLst>
              <a:ext uri="{FF2B5EF4-FFF2-40B4-BE49-F238E27FC236}">
                <a16:creationId xmlns:a16="http://schemas.microsoft.com/office/drawing/2014/main" id="{83CF348E-94BF-3614-AA3C-1AC3AE625AA2}"/>
              </a:ext>
            </a:extLst>
          </p:cNvPr>
          <p:cNvCxnSpPr>
            <a:cxnSpLocks/>
          </p:cNvCxnSpPr>
          <p:nvPr/>
        </p:nvCxnSpPr>
        <p:spPr>
          <a:xfrm flipH="1">
            <a:off x="1178440" y="1356025"/>
            <a:ext cx="676534" cy="0"/>
          </a:xfrm>
          <a:prstGeom prst="straightConnector1">
            <a:avLst/>
          </a:prstGeom>
          <a:noFill/>
          <a:ln w="38100" cap="flat" cmpd="sng">
            <a:solidFill>
              <a:schemeClr val="accent3">
                <a:lumMod val="75000"/>
              </a:schemeClr>
            </a:solidFill>
            <a:prstDash val="solid"/>
            <a:round/>
            <a:headEnd type="none" w="sm" len="sm"/>
            <a:tailEnd type="none" w="sm" len="sm"/>
          </a:ln>
        </p:spPr>
      </p:cxnSp>
      <p:sp>
        <p:nvSpPr>
          <p:cNvPr id="205" name="Google Shape;303;p13">
            <a:extLst>
              <a:ext uri="{FF2B5EF4-FFF2-40B4-BE49-F238E27FC236}">
                <a16:creationId xmlns:a16="http://schemas.microsoft.com/office/drawing/2014/main" id="{16C1D05A-9227-417E-1F51-D118558207EF}"/>
              </a:ext>
            </a:extLst>
          </p:cNvPr>
          <p:cNvSpPr/>
          <p:nvPr/>
        </p:nvSpPr>
        <p:spPr>
          <a:xfrm>
            <a:off x="1762724" y="2015626"/>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07" name="Google Shape;264;p13">
            <a:extLst>
              <a:ext uri="{FF2B5EF4-FFF2-40B4-BE49-F238E27FC236}">
                <a16:creationId xmlns:a16="http://schemas.microsoft.com/office/drawing/2014/main" id="{06C0DE50-164F-8C35-D131-5EC707BC04DB}"/>
              </a:ext>
            </a:extLst>
          </p:cNvPr>
          <p:cNvCxnSpPr>
            <a:cxnSpLocks/>
          </p:cNvCxnSpPr>
          <p:nvPr/>
        </p:nvCxnSpPr>
        <p:spPr>
          <a:xfrm flipH="1">
            <a:off x="199247" y="5173269"/>
            <a:ext cx="270688" cy="4030"/>
          </a:xfrm>
          <a:prstGeom prst="straightConnector1">
            <a:avLst/>
          </a:prstGeom>
          <a:noFill/>
          <a:ln w="38100" cap="flat" cmpd="sng">
            <a:solidFill>
              <a:schemeClr val="accent3">
                <a:lumMod val="75000"/>
              </a:schemeClr>
            </a:solidFill>
            <a:prstDash val="solid"/>
            <a:round/>
            <a:headEnd type="none" w="sm" len="sm"/>
            <a:tailEnd type="none" w="sm" len="sm"/>
          </a:ln>
        </p:spPr>
      </p:cxnSp>
      <p:sp>
        <p:nvSpPr>
          <p:cNvPr id="122" name="Google Shape;303;p13">
            <a:extLst>
              <a:ext uri="{FF2B5EF4-FFF2-40B4-BE49-F238E27FC236}">
                <a16:creationId xmlns:a16="http://schemas.microsoft.com/office/drawing/2014/main" id="{4FC7E7BA-F01A-4CEA-9549-642EBB483FF8}"/>
              </a:ext>
            </a:extLst>
          </p:cNvPr>
          <p:cNvSpPr/>
          <p:nvPr/>
        </p:nvSpPr>
        <p:spPr>
          <a:xfrm>
            <a:off x="5925077" y="1568476"/>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17" name="Google Shape;276;p13">
            <a:extLst>
              <a:ext uri="{FF2B5EF4-FFF2-40B4-BE49-F238E27FC236}">
                <a16:creationId xmlns:a16="http://schemas.microsoft.com/office/drawing/2014/main" id="{5E0DE17A-1614-056B-F797-A3105FDBF6B6}"/>
              </a:ext>
            </a:extLst>
          </p:cNvPr>
          <p:cNvGrpSpPr/>
          <p:nvPr/>
        </p:nvGrpSpPr>
        <p:grpSpPr>
          <a:xfrm rot="10800000">
            <a:off x="8197884" y="1709180"/>
            <a:ext cx="893737" cy="666240"/>
            <a:chOff x="4529532" y="1956319"/>
            <a:chExt cx="1385308" cy="891332"/>
          </a:xfrm>
        </p:grpSpPr>
        <p:sp>
          <p:nvSpPr>
            <p:cNvPr id="218" name="Google Shape;278;p13">
              <a:extLst>
                <a:ext uri="{FF2B5EF4-FFF2-40B4-BE49-F238E27FC236}">
                  <a16:creationId xmlns:a16="http://schemas.microsoft.com/office/drawing/2014/main" id="{CEEAE6BB-C0FB-F6A4-5780-3046F23D75F4}"/>
                </a:ext>
              </a:extLst>
            </p:cNvPr>
            <p:cNvSpPr/>
            <p:nvPr/>
          </p:nvSpPr>
          <p:spPr>
            <a:xfrm rot="10800000">
              <a:off x="4616810" y="2048346"/>
              <a:ext cx="1207980" cy="704349"/>
            </a:xfrm>
            <a:prstGeom prst="rect">
              <a:avLst/>
            </a:prstGeom>
            <a:solidFill>
              <a:srgbClr val="C3D69B"/>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San Marcos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219" name="Google Shape;279;p13">
              <a:extLst>
                <a:ext uri="{FF2B5EF4-FFF2-40B4-BE49-F238E27FC236}">
                  <a16:creationId xmlns:a16="http://schemas.microsoft.com/office/drawing/2014/main" id="{3A529C2A-A0B0-2F3B-8A5F-8A3F2BFDF79F}"/>
                </a:ext>
              </a:extLst>
            </p:cNvPr>
            <p:cNvSpPr/>
            <p:nvPr/>
          </p:nvSpPr>
          <p:spPr>
            <a:xfrm>
              <a:off x="4529532" y="1956319"/>
              <a:ext cx="1385308" cy="891332"/>
            </a:xfrm>
            <a:prstGeom prst="rect">
              <a:avLst/>
            </a:prstGeom>
            <a:noFill/>
            <a:ln w="38100" cap="flat" cmpd="sng">
              <a:solidFill>
                <a:schemeClr val="accent3">
                  <a:lumMod val="5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cxnSp>
        <p:nvCxnSpPr>
          <p:cNvPr id="220" name="Google Shape;264;p13">
            <a:extLst>
              <a:ext uri="{FF2B5EF4-FFF2-40B4-BE49-F238E27FC236}">
                <a16:creationId xmlns:a16="http://schemas.microsoft.com/office/drawing/2014/main" id="{3FA7DB83-347A-2E7E-F23E-AB21E904F0E5}"/>
              </a:ext>
            </a:extLst>
          </p:cNvPr>
          <p:cNvCxnSpPr>
            <a:cxnSpLocks/>
          </p:cNvCxnSpPr>
          <p:nvPr/>
        </p:nvCxnSpPr>
        <p:spPr>
          <a:xfrm flipH="1">
            <a:off x="203278" y="5390218"/>
            <a:ext cx="270688" cy="4030"/>
          </a:xfrm>
          <a:prstGeom prst="straightConnector1">
            <a:avLst/>
          </a:prstGeom>
          <a:noFill/>
          <a:ln w="38100" cap="flat" cmpd="sng">
            <a:solidFill>
              <a:srgbClr val="7030A0"/>
            </a:solidFill>
            <a:prstDash val="solid"/>
            <a:round/>
            <a:headEnd type="none" w="sm" len="sm"/>
            <a:tailEnd type="none" w="sm" len="sm"/>
          </a:ln>
        </p:spPr>
      </p:cxnSp>
      <p:cxnSp>
        <p:nvCxnSpPr>
          <p:cNvPr id="221" name="Google Shape;264;p13">
            <a:extLst>
              <a:ext uri="{FF2B5EF4-FFF2-40B4-BE49-F238E27FC236}">
                <a16:creationId xmlns:a16="http://schemas.microsoft.com/office/drawing/2014/main" id="{DD4D72F2-F35E-6D92-87B4-9E80EC3301E4}"/>
              </a:ext>
            </a:extLst>
          </p:cNvPr>
          <p:cNvCxnSpPr>
            <a:cxnSpLocks/>
          </p:cNvCxnSpPr>
          <p:nvPr/>
        </p:nvCxnSpPr>
        <p:spPr>
          <a:xfrm flipH="1">
            <a:off x="7951841" y="2509282"/>
            <a:ext cx="1192159" cy="0"/>
          </a:xfrm>
          <a:prstGeom prst="straightConnector1">
            <a:avLst/>
          </a:prstGeom>
          <a:noFill/>
          <a:ln w="38100" cap="flat" cmpd="sng">
            <a:solidFill>
              <a:srgbClr val="7030A0"/>
            </a:solidFill>
            <a:prstDash val="solid"/>
            <a:round/>
            <a:headEnd type="none" w="sm" len="sm"/>
            <a:tailEnd type="none" w="sm" len="sm"/>
          </a:ln>
        </p:spPr>
      </p:cxnSp>
      <p:cxnSp>
        <p:nvCxnSpPr>
          <p:cNvPr id="222" name="Google Shape;264;p13">
            <a:extLst>
              <a:ext uri="{FF2B5EF4-FFF2-40B4-BE49-F238E27FC236}">
                <a16:creationId xmlns:a16="http://schemas.microsoft.com/office/drawing/2014/main" id="{B39A0671-33CE-CDD8-862E-3D2A62B31DA5}"/>
              </a:ext>
            </a:extLst>
          </p:cNvPr>
          <p:cNvCxnSpPr>
            <a:cxnSpLocks/>
          </p:cNvCxnSpPr>
          <p:nvPr/>
        </p:nvCxnSpPr>
        <p:spPr>
          <a:xfrm flipV="1">
            <a:off x="7951841" y="1461040"/>
            <a:ext cx="0" cy="2282061"/>
          </a:xfrm>
          <a:prstGeom prst="straightConnector1">
            <a:avLst/>
          </a:prstGeom>
          <a:noFill/>
          <a:ln w="38100" cap="flat" cmpd="sng">
            <a:solidFill>
              <a:srgbClr val="7030A0"/>
            </a:solidFill>
            <a:prstDash val="solid"/>
            <a:round/>
            <a:headEnd type="none" w="sm" len="sm"/>
            <a:tailEnd type="none" w="sm" len="sm"/>
          </a:ln>
        </p:spPr>
      </p:cxnSp>
      <p:sp>
        <p:nvSpPr>
          <p:cNvPr id="228" name="Google Shape;303;p13">
            <a:extLst>
              <a:ext uri="{FF2B5EF4-FFF2-40B4-BE49-F238E27FC236}">
                <a16:creationId xmlns:a16="http://schemas.microsoft.com/office/drawing/2014/main" id="{013B64FC-838C-F007-8117-BC311A49E488}"/>
              </a:ext>
            </a:extLst>
          </p:cNvPr>
          <p:cNvSpPr/>
          <p:nvPr/>
        </p:nvSpPr>
        <p:spPr>
          <a:xfrm>
            <a:off x="2624664" y="467947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9" name="Google Shape;303;p13">
            <a:extLst>
              <a:ext uri="{FF2B5EF4-FFF2-40B4-BE49-F238E27FC236}">
                <a16:creationId xmlns:a16="http://schemas.microsoft.com/office/drawing/2014/main" id="{8102FD6C-612E-6EE0-ABF9-AD48CF7393D0}"/>
              </a:ext>
            </a:extLst>
          </p:cNvPr>
          <p:cNvSpPr/>
          <p:nvPr/>
        </p:nvSpPr>
        <p:spPr>
          <a:xfrm>
            <a:off x="8565060" y="2302087"/>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78;p13">
            <a:extLst>
              <a:ext uri="{FF2B5EF4-FFF2-40B4-BE49-F238E27FC236}">
                <a16:creationId xmlns:a16="http://schemas.microsoft.com/office/drawing/2014/main" id="{498500C9-CC67-A4A2-FAFA-64CAF942DFE8}"/>
              </a:ext>
            </a:extLst>
          </p:cNvPr>
          <p:cNvSpPr/>
          <p:nvPr/>
        </p:nvSpPr>
        <p:spPr>
          <a:xfrm>
            <a:off x="8156464" y="3145603"/>
            <a:ext cx="687208" cy="486737"/>
          </a:xfrm>
          <a:prstGeom prst="rect">
            <a:avLst/>
          </a:prstGeom>
          <a:solidFill>
            <a:srgbClr val="FAC090"/>
          </a:solidFill>
          <a:ln w="9525"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Goleta Cottage Hospital</a:t>
            </a:r>
            <a:endParaRPr sz="500" dirty="0">
              <a:solidFill>
                <a:schemeClr val="dk1"/>
              </a:solidFill>
              <a:latin typeface="Arial"/>
              <a:ea typeface="Arial"/>
              <a:cs typeface="Arial"/>
              <a:sym typeface="Arial"/>
            </a:endParaRPr>
          </a:p>
        </p:txBody>
      </p:sp>
      <p:sp>
        <p:nvSpPr>
          <p:cNvPr id="246" name="Google Shape;303;p13">
            <a:extLst>
              <a:ext uri="{FF2B5EF4-FFF2-40B4-BE49-F238E27FC236}">
                <a16:creationId xmlns:a16="http://schemas.microsoft.com/office/drawing/2014/main" id="{152932A8-19A4-A0F7-3DE2-55173E5A8B47}"/>
              </a:ext>
            </a:extLst>
          </p:cNvPr>
          <p:cNvSpPr/>
          <p:nvPr/>
        </p:nvSpPr>
        <p:spPr>
          <a:xfrm>
            <a:off x="8015553" y="3335357"/>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9" name="Picture 248">
            <a:extLst>
              <a:ext uri="{FF2B5EF4-FFF2-40B4-BE49-F238E27FC236}">
                <a16:creationId xmlns:a16="http://schemas.microsoft.com/office/drawing/2014/main" id="{6DE60694-AFD3-DB33-AAFD-932AD59342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38410" y="3058963"/>
            <a:ext cx="183920" cy="183920"/>
          </a:xfrm>
          <a:prstGeom prst="rect">
            <a:avLst/>
          </a:prstGeom>
          <a:noFill/>
          <a:extLst>
            <a:ext uri="{909E8E84-426E-40DD-AFC4-6F175D3DCCD1}">
              <a14:hiddenFill xmlns:a14="http://schemas.microsoft.com/office/drawing/2010/main">
                <a:solidFill>
                  <a:srgbClr val="FFFFFF"/>
                </a:solidFill>
              </a14:hiddenFill>
            </a:ext>
          </a:extLst>
        </p:spPr>
      </p:pic>
      <p:pic>
        <p:nvPicPr>
          <p:cNvPr id="250" name="Google Shape;293;p13">
            <a:extLst>
              <a:ext uri="{FF2B5EF4-FFF2-40B4-BE49-F238E27FC236}">
                <a16:creationId xmlns:a16="http://schemas.microsoft.com/office/drawing/2014/main" id="{63A80E6B-6A42-35D0-C518-273306434400}"/>
              </a:ext>
            </a:extLst>
          </p:cNvPr>
          <p:cNvPicPr preferRelativeResize="0"/>
          <p:nvPr/>
        </p:nvPicPr>
        <p:blipFill rotWithShape="1">
          <a:blip r:embed="rId7">
            <a:alphaModFix/>
          </a:blip>
          <a:srcRect/>
          <a:stretch/>
        </p:blipFill>
        <p:spPr>
          <a:xfrm>
            <a:off x="8859098" y="1629886"/>
            <a:ext cx="274320" cy="274320"/>
          </a:xfrm>
          <a:prstGeom prst="rect">
            <a:avLst/>
          </a:prstGeom>
          <a:noFill/>
          <a:ln>
            <a:noFill/>
          </a:ln>
        </p:spPr>
      </p:pic>
      <p:cxnSp>
        <p:nvCxnSpPr>
          <p:cNvPr id="255" name="Google Shape;264;p13">
            <a:extLst>
              <a:ext uri="{FF2B5EF4-FFF2-40B4-BE49-F238E27FC236}">
                <a16:creationId xmlns:a16="http://schemas.microsoft.com/office/drawing/2014/main" id="{D7EED949-0686-05AF-A138-58BF01035E85}"/>
              </a:ext>
            </a:extLst>
          </p:cNvPr>
          <p:cNvCxnSpPr>
            <a:cxnSpLocks/>
          </p:cNvCxnSpPr>
          <p:nvPr/>
        </p:nvCxnSpPr>
        <p:spPr>
          <a:xfrm flipV="1">
            <a:off x="1301824" y="3031721"/>
            <a:ext cx="0" cy="143979"/>
          </a:xfrm>
          <a:prstGeom prst="straightConnector1">
            <a:avLst/>
          </a:prstGeom>
          <a:noFill/>
          <a:ln w="38100" cap="flat" cmpd="sng">
            <a:solidFill>
              <a:schemeClr val="accent6">
                <a:lumMod val="75000"/>
              </a:schemeClr>
            </a:solidFill>
            <a:prstDash val="solid"/>
            <a:round/>
            <a:headEnd type="none" w="sm" len="sm"/>
            <a:tailEnd type="none" w="sm" len="sm"/>
          </a:ln>
        </p:spPr>
      </p:cxnSp>
      <p:pic>
        <p:nvPicPr>
          <p:cNvPr id="109" name="Picture 108">
            <a:extLst>
              <a:ext uri="{FF2B5EF4-FFF2-40B4-BE49-F238E27FC236}">
                <a16:creationId xmlns:a16="http://schemas.microsoft.com/office/drawing/2014/main" id="{FD8F4A64-171A-4E76-9F54-D1D75FCF150E}"/>
              </a:ext>
            </a:extLst>
          </p:cNvPr>
          <p:cNvPicPr>
            <a:picLocks noChangeAspect="1"/>
          </p:cNvPicPr>
          <p:nvPr/>
        </p:nvPicPr>
        <p:blipFill>
          <a:blip r:embed="rId3"/>
          <a:stretch>
            <a:fillRect/>
          </a:stretch>
        </p:blipFill>
        <p:spPr>
          <a:xfrm>
            <a:off x="1132031" y="3100920"/>
            <a:ext cx="346964" cy="346964"/>
          </a:xfrm>
          <a:prstGeom prst="rect">
            <a:avLst/>
          </a:prstGeom>
        </p:spPr>
      </p:pic>
      <p:cxnSp>
        <p:nvCxnSpPr>
          <p:cNvPr id="256" name="Google Shape;264;p13">
            <a:extLst>
              <a:ext uri="{FF2B5EF4-FFF2-40B4-BE49-F238E27FC236}">
                <a16:creationId xmlns:a16="http://schemas.microsoft.com/office/drawing/2014/main" id="{0A711A5A-0936-03F4-F541-4483618CBD8E}"/>
              </a:ext>
            </a:extLst>
          </p:cNvPr>
          <p:cNvCxnSpPr>
            <a:cxnSpLocks/>
          </p:cNvCxnSpPr>
          <p:nvPr/>
        </p:nvCxnSpPr>
        <p:spPr>
          <a:xfrm flipH="1">
            <a:off x="1845738" y="1730333"/>
            <a:ext cx="1026771" cy="0"/>
          </a:xfrm>
          <a:prstGeom prst="straightConnector1">
            <a:avLst/>
          </a:prstGeom>
          <a:noFill/>
          <a:ln w="38100" cap="flat" cmpd="sng">
            <a:solidFill>
              <a:schemeClr val="accent3">
                <a:lumMod val="75000"/>
              </a:schemeClr>
            </a:solidFill>
            <a:prstDash val="solid"/>
            <a:round/>
            <a:headEnd type="none" w="sm" len="sm"/>
            <a:tailEnd type="none" w="sm" len="sm"/>
          </a:ln>
        </p:spPr>
      </p:cxnSp>
      <p:cxnSp>
        <p:nvCxnSpPr>
          <p:cNvPr id="258" name="Google Shape;264;p13">
            <a:extLst>
              <a:ext uri="{FF2B5EF4-FFF2-40B4-BE49-F238E27FC236}">
                <a16:creationId xmlns:a16="http://schemas.microsoft.com/office/drawing/2014/main" id="{9E12A716-76C1-E0C2-F509-B78F4404191A}"/>
              </a:ext>
            </a:extLst>
          </p:cNvPr>
          <p:cNvCxnSpPr>
            <a:cxnSpLocks/>
          </p:cNvCxnSpPr>
          <p:nvPr/>
        </p:nvCxnSpPr>
        <p:spPr>
          <a:xfrm>
            <a:off x="2875592" y="1709913"/>
            <a:ext cx="0" cy="1234132"/>
          </a:xfrm>
          <a:prstGeom prst="straightConnector1">
            <a:avLst/>
          </a:prstGeom>
          <a:noFill/>
          <a:ln w="38100" cap="flat" cmpd="sng">
            <a:solidFill>
              <a:schemeClr val="accent3">
                <a:lumMod val="75000"/>
              </a:schemeClr>
            </a:solidFill>
            <a:prstDash val="solid"/>
            <a:round/>
            <a:headEnd type="none" w="sm" len="sm"/>
            <a:tailEnd type="none" w="sm" len="sm"/>
          </a:ln>
        </p:spPr>
      </p:cxnSp>
      <p:grpSp>
        <p:nvGrpSpPr>
          <p:cNvPr id="3" name="Google Shape;276;p13">
            <a:extLst>
              <a:ext uri="{FF2B5EF4-FFF2-40B4-BE49-F238E27FC236}">
                <a16:creationId xmlns:a16="http://schemas.microsoft.com/office/drawing/2014/main" id="{681A1C89-8EA0-B771-AAFC-B9D88BC298C5}"/>
              </a:ext>
            </a:extLst>
          </p:cNvPr>
          <p:cNvGrpSpPr/>
          <p:nvPr/>
        </p:nvGrpSpPr>
        <p:grpSpPr>
          <a:xfrm rot="10800000">
            <a:off x="5577156" y="2426917"/>
            <a:ext cx="654990" cy="608755"/>
            <a:chOff x="4696379" y="1913309"/>
            <a:chExt cx="1152144" cy="912217"/>
          </a:xfrm>
        </p:grpSpPr>
        <p:cxnSp>
          <p:nvCxnSpPr>
            <p:cNvPr id="6" name="Google Shape;277;p13">
              <a:extLst>
                <a:ext uri="{FF2B5EF4-FFF2-40B4-BE49-F238E27FC236}">
                  <a16:creationId xmlns:a16="http://schemas.microsoft.com/office/drawing/2014/main" id="{9A18B598-A5E6-A0BA-5CC2-CB26A56E0855}"/>
                </a:ext>
              </a:extLst>
            </p:cNvPr>
            <p:cNvCxnSpPr>
              <a:cxnSpLocks/>
            </p:cNvCxnSpPr>
            <p:nvPr/>
          </p:nvCxnSpPr>
          <p:spPr>
            <a:xfrm rot="10800000">
              <a:off x="5260150" y="1913309"/>
              <a:ext cx="0" cy="271605"/>
            </a:xfrm>
            <a:prstGeom prst="straightConnector1">
              <a:avLst/>
            </a:prstGeom>
            <a:noFill/>
            <a:ln w="254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cxnSp>
        <p:sp>
          <p:nvSpPr>
            <p:cNvPr id="8" name="Google Shape;278;p13">
              <a:extLst>
                <a:ext uri="{FF2B5EF4-FFF2-40B4-BE49-F238E27FC236}">
                  <a16:creationId xmlns:a16="http://schemas.microsoft.com/office/drawing/2014/main" id="{C9A11090-87C9-6492-AAC5-DEC756FF8587}"/>
                </a:ext>
              </a:extLst>
            </p:cNvPr>
            <p:cNvSpPr/>
            <p:nvPr/>
          </p:nvSpPr>
          <p:spPr>
            <a:xfrm rot="10800000">
              <a:off x="4696379" y="2121177"/>
              <a:ext cx="1152144" cy="704349"/>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City of Goleta</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grpSp>
      <p:pic>
        <p:nvPicPr>
          <p:cNvPr id="9" name="Picture 2">
            <a:extLst>
              <a:ext uri="{FF2B5EF4-FFF2-40B4-BE49-F238E27FC236}">
                <a16:creationId xmlns:a16="http://schemas.microsoft.com/office/drawing/2014/main" id="{DA50A404-D9DB-182D-5DDB-E3561C3DC9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2421" y="2690601"/>
            <a:ext cx="266385" cy="26638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303;p13">
            <a:extLst>
              <a:ext uri="{FF2B5EF4-FFF2-40B4-BE49-F238E27FC236}">
                <a16:creationId xmlns:a16="http://schemas.microsoft.com/office/drawing/2014/main" id="{2F6AAA7E-65C6-3CAB-D96C-CFB4D7A78D01}"/>
              </a:ext>
            </a:extLst>
          </p:cNvPr>
          <p:cNvSpPr/>
          <p:nvPr/>
        </p:nvSpPr>
        <p:spPr>
          <a:xfrm>
            <a:off x="5842027" y="2901808"/>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1145975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Backup slides</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Backup slides</a:t>
            </a:r>
            <a:endParaRPr dirty="0"/>
          </a:p>
        </p:txBody>
      </p:sp>
    </p:spTree>
    <p:extLst>
      <p:ext uri="{BB962C8B-B14F-4D97-AF65-F5344CB8AC3E}">
        <p14:creationId xmlns:p14="http://schemas.microsoft.com/office/powerpoint/2010/main" val="858073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DignityMoves Santa Maria</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Load Profiles</a:t>
            </a:r>
            <a:endParaRPr dirty="0"/>
          </a:p>
        </p:txBody>
      </p:sp>
    </p:spTree>
    <p:extLst>
      <p:ext uri="{BB962C8B-B14F-4D97-AF65-F5344CB8AC3E}">
        <p14:creationId xmlns:p14="http://schemas.microsoft.com/office/powerpoint/2010/main" val="164827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err="1"/>
              <a:t>DignityMoves</a:t>
            </a:r>
            <a:r>
              <a:rPr lang="en-US" dirty="0"/>
              <a:t> SM – load profiles</a:t>
            </a:r>
            <a:endParaRPr dirty="0"/>
          </a:p>
        </p:txBody>
      </p:sp>
      <p:sp>
        <p:nvSpPr>
          <p:cNvPr id="2" name="TextBox 1">
            <a:extLst>
              <a:ext uri="{FF2B5EF4-FFF2-40B4-BE49-F238E27FC236}">
                <a16:creationId xmlns:a16="http://schemas.microsoft.com/office/drawing/2014/main" id="{FACE6448-BE3F-58F6-7DB6-290F9F3C6CA4}"/>
              </a:ext>
            </a:extLst>
          </p:cNvPr>
          <p:cNvSpPr txBox="1"/>
          <p:nvPr/>
        </p:nvSpPr>
        <p:spPr>
          <a:xfrm>
            <a:off x="561472" y="1203824"/>
            <a:ext cx="8021053" cy="2831544"/>
          </a:xfrm>
          <a:prstGeom prst="rect">
            <a:avLst/>
          </a:prstGeom>
          <a:noFill/>
        </p:spPr>
        <p:txBody>
          <a:bodyPr wrap="square" rtlCol="0">
            <a:spAutoFit/>
          </a:bodyPr>
          <a:lstStyle/>
          <a:p>
            <a:r>
              <a:rPr lang="en-US" b="1" dirty="0"/>
              <a:t>Baseline Load Profile</a:t>
            </a:r>
          </a:p>
          <a:p>
            <a:pPr marL="285750" indent="-285750">
              <a:buFont typeface="Arial" panose="020B0604020202020204" pitchFamily="34" charset="0"/>
              <a:buChar char="•"/>
            </a:pPr>
            <a:r>
              <a:rPr lang="en-US" sz="1600" dirty="0"/>
              <a:t>Using LifeMoves Mountain View as proxy, the baseline load profile is calculated based on the ratio between the LifeMoves Mountain View total annual load and the forecasted DignityMoves Santa Maria total annual load as provided by DignityMoves.</a:t>
            </a:r>
          </a:p>
          <a:p>
            <a:pPr marL="742950" lvl="1" indent="-285750">
              <a:buFont typeface="Arial" panose="020B0604020202020204" pitchFamily="34" charset="0"/>
              <a:buChar char="•"/>
            </a:pPr>
            <a:r>
              <a:rPr lang="en-US" sz="1600" dirty="0"/>
              <a:t>LifeMoves Mountain View’s total 2021 actual annual load was 207,122 kWh </a:t>
            </a:r>
          </a:p>
          <a:p>
            <a:pPr marL="742950" lvl="1" indent="-285750">
              <a:buFont typeface="Arial" panose="020B0604020202020204" pitchFamily="34" charset="0"/>
              <a:buChar char="•"/>
            </a:pPr>
            <a:r>
              <a:rPr lang="en-US" sz="1600" dirty="0"/>
              <a:t>DignityMoves Santa Maria’s forecasted total annual load (per DignityMoves) is 333.97 estimated daily kWh, equaling 121,899 kWh annually.</a:t>
            </a:r>
          </a:p>
          <a:p>
            <a:pPr marL="285750" indent="-285750">
              <a:buFont typeface="Arial" panose="020B0604020202020204" pitchFamily="34" charset="0"/>
              <a:buChar char="•"/>
            </a:pPr>
            <a:r>
              <a:rPr lang="en-US" sz="1600" dirty="0"/>
              <a:t>Thus, DignityMoves Santa Maria is expected to be roughly 58% of LifeMoves Mountain View’s total annual load. </a:t>
            </a:r>
          </a:p>
          <a:p>
            <a:pPr marL="285750" indent="-285750">
              <a:buFont typeface="Arial" panose="020B0604020202020204" pitchFamily="34" charset="0"/>
              <a:buChar char="•"/>
            </a:pPr>
            <a:r>
              <a:rPr lang="en-US" sz="1600" dirty="0"/>
              <a:t>58% of every 15-minute interval for LifeMoves Mountain View was taken to form DignityMoves Santa Maria’s baseline load profile. </a:t>
            </a:r>
          </a:p>
        </p:txBody>
      </p:sp>
      <p:pic>
        <p:nvPicPr>
          <p:cNvPr id="3" name="Picture 2">
            <a:extLst>
              <a:ext uri="{FF2B5EF4-FFF2-40B4-BE49-F238E27FC236}">
                <a16:creationId xmlns:a16="http://schemas.microsoft.com/office/drawing/2014/main" id="{06C2355A-C1F4-7253-988C-1970026E7CF7}"/>
              </a:ext>
            </a:extLst>
          </p:cNvPr>
          <p:cNvPicPr>
            <a:picLocks noChangeAspect="1"/>
          </p:cNvPicPr>
          <p:nvPr/>
        </p:nvPicPr>
        <p:blipFill>
          <a:blip r:embed="rId3"/>
          <a:stretch>
            <a:fillRect/>
          </a:stretch>
        </p:blipFill>
        <p:spPr>
          <a:xfrm>
            <a:off x="233360" y="4477192"/>
            <a:ext cx="8677275" cy="1238250"/>
          </a:xfrm>
          <a:prstGeom prst="rect">
            <a:avLst/>
          </a:prstGeom>
        </p:spPr>
      </p:pic>
    </p:spTree>
    <p:extLst>
      <p:ext uri="{BB962C8B-B14F-4D97-AF65-F5344CB8AC3E}">
        <p14:creationId xmlns:p14="http://schemas.microsoft.com/office/powerpoint/2010/main" val="847883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9F166-FCA1-58CD-48E4-D1359AD91797}"/>
              </a:ext>
            </a:extLst>
          </p:cNvPr>
          <p:cNvPicPr>
            <a:picLocks noChangeAspect="1"/>
          </p:cNvPicPr>
          <p:nvPr/>
        </p:nvPicPr>
        <p:blipFill>
          <a:blip r:embed="rId2"/>
          <a:stretch>
            <a:fillRect/>
          </a:stretch>
        </p:blipFill>
        <p:spPr>
          <a:xfrm>
            <a:off x="1842656" y="3618317"/>
            <a:ext cx="5472545" cy="762000"/>
          </a:xfrm>
          <a:prstGeom prst="rect">
            <a:avLst/>
          </a:prstGeom>
        </p:spPr>
      </p:pic>
      <p:sp>
        <p:nvSpPr>
          <p:cNvPr id="2" name="Title 1">
            <a:extLst>
              <a:ext uri="{FF2B5EF4-FFF2-40B4-BE49-F238E27FC236}">
                <a16:creationId xmlns:a16="http://schemas.microsoft.com/office/drawing/2014/main" id="{2348A344-55B4-1150-F0C4-C64D5CE9B3E0}"/>
              </a:ext>
            </a:extLst>
          </p:cNvPr>
          <p:cNvSpPr>
            <a:spLocks noGrp="1"/>
          </p:cNvSpPr>
          <p:nvPr>
            <p:ph type="title"/>
          </p:nvPr>
        </p:nvSpPr>
        <p:spPr/>
        <p:txBody>
          <a:bodyPr/>
          <a:lstStyle/>
          <a:p>
            <a:r>
              <a:rPr lang="en-US" dirty="0"/>
              <a:t>DignityMoves SM – critical load profile</a:t>
            </a:r>
          </a:p>
        </p:txBody>
      </p:sp>
      <p:sp>
        <p:nvSpPr>
          <p:cNvPr id="5" name="Rectangle 4">
            <a:extLst>
              <a:ext uri="{FF2B5EF4-FFF2-40B4-BE49-F238E27FC236}">
                <a16:creationId xmlns:a16="http://schemas.microsoft.com/office/drawing/2014/main" id="{FF8055AE-6447-71E2-22BD-957DFA967B8D}"/>
              </a:ext>
            </a:extLst>
          </p:cNvPr>
          <p:cNvSpPr/>
          <p:nvPr/>
        </p:nvSpPr>
        <p:spPr>
          <a:xfrm>
            <a:off x="4643120" y="4120725"/>
            <a:ext cx="863600" cy="21254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28D668D-7966-4102-0C87-B5EDE384D557}"/>
              </a:ext>
            </a:extLst>
          </p:cNvPr>
          <p:cNvSpPr txBox="1"/>
          <p:nvPr/>
        </p:nvSpPr>
        <p:spPr>
          <a:xfrm>
            <a:off x="472440" y="812179"/>
            <a:ext cx="8165374" cy="2585323"/>
          </a:xfrm>
          <a:prstGeom prst="rect">
            <a:avLst/>
          </a:prstGeom>
          <a:noFill/>
        </p:spPr>
        <p:txBody>
          <a:bodyPr wrap="square" rtlCol="0">
            <a:spAutoFit/>
          </a:bodyPr>
          <a:lstStyle/>
          <a:p>
            <a:r>
              <a:rPr lang="en-US" b="1" dirty="0"/>
              <a:t>Key Points:</a:t>
            </a:r>
          </a:p>
          <a:p>
            <a:pPr marL="285750" indent="-285750">
              <a:buFont typeface="Arial" panose="020B0604020202020204" pitchFamily="34" charset="0"/>
              <a:buChar char="•"/>
            </a:pPr>
            <a:r>
              <a:rPr lang="en-US" dirty="0"/>
              <a:t>LifeMoves Mountain View Critical Load Profile was used as the basis for Santa Maria and would include the following critical loads: food and community services, bathrooms, restrooms, security lighting, exterior lights, office lights, reception lights, parking lot lights.</a:t>
            </a:r>
          </a:p>
          <a:p>
            <a:pPr marL="285750" indent="-285750">
              <a:buFont typeface="Arial" panose="020B0604020202090204" pitchFamily="34" charset="0"/>
              <a:buChar char="•"/>
            </a:pPr>
            <a:r>
              <a:rPr lang="en-US" dirty="0"/>
              <a:t>See actual critical load breakdown for Mountain View in next slide, as example for Santa Maria.</a:t>
            </a:r>
          </a:p>
          <a:p>
            <a:pPr marL="285750" indent="-285750">
              <a:buFont typeface="Arial" panose="020B0604020202090204" pitchFamily="34" charset="0"/>
              <a:buChar char="•"/>
            </a:pPr>
            <a:r>
              <a:rPr lang="en-US" b="1" dirty="0"/>
              <a:t>HOWEVER:  Note that for the on-grid scenario with 2 BESS containers, the total percentage of loads kept on indefinitely is </a:t>
            </a:r>
            <a:r>
              <a:rPr lang="en-US" b="1" u="sng" dirty="0"/>
              <a:t>35%</a:t>
            </a:r>
            <a:r>
              <a:rPr lang="en-US" b="1" dirty="0"/>
              <a:t>, much higher than 11.4%.</a:t>
            </a:r>
            <a:endParaRPr lang="en-US" b="1" u="sng" dirty="0"/>
          </a:p>
        </p:txBody>
      </p:sp>
      <p:pic>
        <p:nvPicPr>
          <p:cNvPr id="6" name="Picture 5">
            <a:extLst>
              <a:ext uri="{FF2B5EF4-FFF2-40B4-BE49-F238E27FC236}">
                <a16:creationId xmlns:a16="http://schemas.microsoft.com/office/drawing/2014/main" id="{C245BD1B-A1F0-1CAC-3041-0957B902B7F2}"/>
              </a:ext>
            </a:extLst>
          </p:cNvPr>
          <p:cNvPicPr>
            <a:picLocks noChangeAspect="1"/>
          </p:cNvPicPr>
          <p:nvPr/>
        </p:nvPicPr>
        <p:blipFill>
          <a:blip r:embed="rId3"/>
          <a:stretch>
            <a:fillRect/>
          </a:stretch>
        </p:blipFill>
        <p:spPr>
          <a:xfrm>
            <a:off x="2424675" y="4698104"/>
            <a:ext cx="4294649" cy="1729611"/>
          </a:xfrm>
          <a:prstGeom prst="rect">
            <a:avLst/>
          </a:prstGeom>
        </p:spPr>
      </p:pic>
    </p:spTree>
    <p:extLst>
      <p:ext uri="{BB962C8B-B14F-4D97-AF65-F5344CB8AC3E}">
        <p14:creationId xmlns:p14="http://schemas.microsoft.com/office/powerpoint/2010/main" val="1270917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8BBD2-33E8-CD2F-BD58-0B8C6BA103E5}"/>
              </a:ext>
            </a:extLst>
          </p:cNvPr>
          <p:cNvSpPr>
            <a:spLocks noGrp="1"/>
          </p:cNvSpPr>
          <p:nvPr>
            <p:ph type="title"/>
          </p:nvPr>
        </p:nvSpPr>
        <p:spPr/>
        <p:txBody>
          <a:bodyPr>
            <a:normAutofit fontScale="90000"/>
          </a:bodyPr>
          <a:lstStyle/>
          <a:p>
            <a:r>
              <a:rPr lang="en-US" dirty="0"/>
              <a:t>Example for Santa Maria – LifeMoves MV Critical load profile and tiering</a:t>
            </a:r>
          </a:p>
        </p:txBody>
      </p:sp>
      <p:sp>
        <p:nvSpPr>
          <p:cNvPr id="5" name="TextBox 4">
            <a:extLst>
              <a:ext uri="{FF2B5EF4-FFF2-40B4-BE49-F238E27FC236}">
                <a16:creationId xmlns:a16="http://schemas.microsoft.com/office/drawing/2014/main" id="{9731FF64-D97B-AC9D-041D-16C154D2CBCB}"/>
              </a:ext>
            </a:extLst>
          </p:cNvPr>
          <p:cNvSpPr txBox="1"/>
          <p:nvPr/>
        </p:nvSpPr>
        <p:spPr>
          <a:xfrm>
            <a:off x="7597302" y="1760706"/>
            <a:ext cx="1468878" cy="1754326"/>
          </a:xfrm>
          <a:prstGeom prst="rect">
            <a:avLst/>
          </a:prstGeom>
          <a:solidFill>
            <a:schemeClr val="bg1">
              <a:lumMod val="95000"/>
            </a:schemeClr>
          </a:solidFill>
          <a:ln>
            <a:solidFill>
              <a:schemeClr val="tx1"/>
            </a:solidFill>
          </a:ln>
        </p:spPr>
        <p:txBody>
          <a:bodyPr wrap="square" rtlCol="0">
            <a:spAutoFit/>
          </a:bodyPr>
          <a:lstStyle/>
          <a:p>
            <a:r>
              <a:rPr lang="en-US" sz="1200" b="1" dirty="0"/>
              <a:t>Legend</a:t>
            </a:r>
          </a:p>
          <a:p>
            <a:r>
              <a:rPr lang="en-US" sz="1200" dirty="0">
                <a:solidFill>
                  <a:srgbClr val="FF0000"/>
                </a:solidFill>
              </a:rPr>
              <a:t>X</a:t>
            </a:r>
            <a:r>
              <a:rPr lang="en-US" sz="1200" dirty="0"/>
              <a:t>: Clean Coalition choice based on new loads discovered during site walk</a:t>
            </a:r>
          </a:p>
          <a:p>
            <a:endParaRPr lang="en-US" sz="1200" dirty="0">
              <a:solidFill>
                <a:srgbClr val="FF0000"/>
              </a:solidFill>
            </a:endParaRPr>
          </a:p>
          <a:p>
            <a:r>
              <a:rPr lang="en-US" sz="1200" dirty="0"/>
              <a:t>x: </a:t>
            </a:r>
            <a:r>
              <a:rPr lang="en-US" sz="1200" dirty="0" err="1"/>
              <a:t>LifeMoves</a:t>
            </a:r>
            <a:r>
              <a:rPr lang="en-US" sz="1200" dirty="0"/>
              <a:t> original choice</a:t>
            </a:r>
          </a:p>
        </p:txBody>
      </p:sp>
      <p:pic>
        <p:nvPicPr>
          <p:cNvPr id="3" name="Picture 2">
            <a:extLst>
              <a:ext uri="{FF2B5EF4-FFF2-40B4-BE49-F238E27FC236}">
                <a16:creationId xmlns:a16="http://schemas.microsoft.com/office/drawing/2014/main" id="{645E75EE-AC87-EC9E-0E97-00600EC0AB1F}"/>
              </a:ext>
            </a:extLst>
          </p:cNvPr>
          <p:cNvPicPr>
            <a:picLocks noChangeAspect="1"/>
          </p:cNvPicPr>
          <p:nvPr/>
        </p:nvPicPr>
        <p:blipFill>
          <a:blip r:embed="rId3"/>
          <a:stretch>
            <a:fillRect/>
          </a:stretch>
        </p:blipFill>
        <p:spPr>
          <a:xfrm>
            <a:off x="-24804" y="762000"/>
            <a:ext cx="7593093" cy="5730240"/>
          </a:xfrm>
          <a:prstGeom prst="rect">
            <a:avLst/>
          </a:prstGeom>
        </p:spPr>
      </p:pic>
    </p:spTree>
    <p:extLst>
      <p:ext uri="{BB962C8B-B14F-4D97-AF65-F5344CB8AC3E}">
        <p14:creationId xmlns:p14="http://schemas.microsoft.com/office/powerpoint/2010/main" val="257536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a:xfrm>
            <a:off x="-1" y="0"/>
            <a:ext cx="7900415" cy="762000"/>
          </a:xfrm>
        </p:spPr>
        <p:txBody>
          <a:bodyPr>
            <a:normAutofit/>
          </a:bodyPr>
          <a:lstStyle/>
          <a:p>
            <a:r>
              <a:rPr lang="en-US" dirty="0"/>
              <a:t>Various types of Solar Microgrids</a:t>
            </a:r>
          </a:p>
        </p:txBody>
      </p:sp>
      <p:sp>
        <p:nvSpPr>
          <p:cNvPr id="6" name="Content Placeholder 5">
            <a:extLst>
              <a:ext uri="{FF2B5EF4-FFF2-40B4-BE49-F238E27FC236}">
                <a16:creationId xmlns:a16="http://schemas.microsoft.com/office/drawing/2014/main" id="{CFEF60A9-FE0B-3C40-A8CA-0F178BC786E2}"/>
              </a:ext>
            </a:extLst>
          </p:cNvPr>
          <p:cNvSpPr>
            <a:spLocks noGrp="1"/>
          </p:cNvSpPr>
          <p:nvPr>
            <p:ph idx="1"/>
          </p:nvPr>
        </p:nvSpPr>
        <p:spPr>
          <a:xfrm>
            <a:off x="356839" y="925285"/>
            <a:ext cx="8229600" cy="5279571"/>
          </a:xfrm>
        </p:spPr>
        <p:txBody>
          <a:bodyPr/>
          <a:lstStyle/>
          <a:p>
            <a:pPr>
              <a:buFont typeface="Arial" panose="020B0604020202020204" pitchFamily="34" charset="0"/>
              <a:buChar char="•"/>
            </a:pPr>
            <a:r>
              <a:rPr lang="en-US" sz="2200" dirty="0">
                <a:solidFill>
                  <a:schemeClr val="tx1"/>
                </a:solidFill>
              </a:rPr>
              <a:t>A </a:t>
            </a:r>
            <a:r>
              <a:rPr lang="en-US" sz="2200" u="sng" dirty="0">
                <a:solidFill>
                  <a:schemeClr val="tx1"/>
                </a:solidFill>
              </a:rPr>
              <a:t>microgrid</a:t>
            </a:r>
            <a:r>
              <a:rPr lang="en-US" sz="2200" dirty="0">
                <a:solidFill>
                  <a:schemeClr val="tx1"/>
                </a:solidFill>
              </a:rPr>
              <a:t> is a combination of energy resources, definitely including generation, that are coordinated to serve specified loads, including in an islanded fashion.</a:t>
            </a:r>
          </a:p>
          <a:p>
            <a:pPr>
              <a:buFont typeface="Arial" panose="020B0604020202020204" pitchFamily="34" charset="0"/>
              <a:buChar char="•"/>
            </a:pPr>
            <a:r>
              <a:rPr lang="en-US" sz="2200" dirty="0">
                <a:solidFill>
                  <a:schemeClr val="tx1"/>
                </a:solidFill>
              </a:rPr>
              <a:t>A </a:t>
            </a:r>
            <a:r>
              <a:rPr lang="en-US" sz="2200" u="sng" dirty="0">
                <a:solidFill>
                  <a:schemeClr val="tx1"/>
                </a:solidFill>
              </a:rPr>
              <a:t>Solar Microgrid </a:t>
            </a:r>
            <a:r>
              <a:rPr lang="en-US" sz="2200" dirty="0">
                <a:solidFill>
                  <a:schemeClr val="tx1"/>
                </a:solidFill>
              </a:rPr>
              <a:t>is a behind-the-meter (BTM) microgrid that solely relies on solar for energy generation when islanded.</a:t>
            </a:r>
          </a:p>
          <a:p>
            <a:pPr>
              <a:buFont typeface="Arial" panose="020B0604020202020204" pitchFamily="34" charset="0"/>
              <a:buChar char="•"/>
            </a:pPr>
            <a:r>
              <a:rPr lang="en-US" sz="2200" dirty="0">
                <a:solidFill>
                  <a:schemeClr val="tx1"/>
                </a:solidFill>
              </a:rPr>
              <a:t>A </a:t>
            </a:r>
            <a:r>
              <a:rPr lang="en-US" sz="2200" u="sng" dirty="0">
                <a:solidFill>
                  <a:schemeClr val="tx1"/>
                </a:solidFill>
              </a:rPr>
              <a:t>Hybrid Solar Microgrid </a:t>
            </a:r>
            <a:r>
              <a:rPr lang="en-US" sz="2200" dirty="0">
                <a:solidFill>
                  <a:schemeClr val="tx1"/>
                </a:solidFill>
              </a:rPr>
              <a:t>is a Solar Microgrid that includes additional sources of energy generation, beyond just solar.</a:t>
            </a:r>
          </a:p>
          <a:p>
            <a:pPr>
              <a:buFont typeface="Arial" panose="020B0604020202020204" pitchFamily="34" charset="0"/>
              <a:buChar char="•"/>
            </a:pPr>
            <a:r>
              <a:rPr lang="en-US" sz="2200" dirty="0">
                <a:solidFill>
                  <a:schemeClr val="tx1"/>
                </a:solidFill>
              </a:rPr>
              <a:t>A </a:t>
            </a:r>
            <a:r>
              <a:rPr lang="en-US" sz="2200" u="sng" dirty="0">
                <a:solidFill>
                  <a:schemeClr val="tx1"/>
                </a:solidFill>
              </a:rPr>
              <a:t>Community Microgrid </a:t>
            </a:r>
            <a:r>
              <a:rPr lang="en-US" sz="2200" dirty="0">
                <a:solidFill>
                  <a:schemeClr val="tx1"/>
                </a:solidFill>
              </a:rPr>
              <a:t>a microgrid that covers a target grid area and relies on existing distribution feeders (</a:t>
            </a:r>
            <a:r>
              <a:rPr lang="en-US" sz="2200" dirty="0" err="1">
                <a:solidFill>
                  <a:schemeClr val="tx1"/>
                </a:solidFill>
              </a:rPr>
              <a:t>ie</a:t>
            </a:r>
            <a:r>
              <a:rPr lang="en-US" sz="2200" dirty="0">
                <a:solidFill>
                  <a:schemeClr val="tx1"/>
                </a:solidFill>
              </a:rPr>
              <a:t>, power lines) to operate when islanded.  Community Microgrids typically include both front-of-meter (FOM) and BTM resources, including Solar Microgrids, and require effective participation from utilities, which have mostly erected barriers to date.</a:t>
            </a:r>
          </a:p>
        </p:txBody>
      </p:sp>
    </p:spTree>
    <p:extLst>
      <p:ext uri="{BB962C8B-B14F-4D97-AF65-F5344CB8AC3E}">
        <p14:creationId xmlns:p14="http://schemas.microsoft.com/office/powerpoint/2010/main" val="33236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D9C36F-36FA-42FD-9247-A0F749A3139B}"/>
              </a:ext>
            </a:extLst>
          </p:cNvPr>
          <p:cNvPicPr>
            <a:picLocks noChangeAspect="1"/>
          </p:cNvPicPr>
          <p:nvPr/>
        </p:nvPicPr>
        <p:blipFill>
          <a:blip r:embed="rId2"/>
          <a:stretch>
            <a:fillRect/>
          </a:stretch>
        </p:blipFill>
        <p:spPr>
          <a:xfrm>
            <a:off x="268009" y="2551027"/>
            <a:ext cx="5663675" cy="3785944"/>
          </a:xfrm>
          <a:prstGeom prst="rect">
            <a:avLst/>
          </a:prstGeom>
        </p:spPr>
      </p:pic>
      <p:sp>
        <p:nvSpPr>
          <p:cNvPr id="2" name="Title 1">
            <a:extLst>
              <a:ext uri="{FF2B5EF4-FFF2-40B4-BE49-F238E27FC236}">
                <a16:creationId xmlns:a16="http://schemas.microsoft.com/office/drawing/2014/main" id="{00DB511A-E3F9-9047-BD33-119AFE19B3E5}"/>
              </a:ext>
            </a:extLst>
          </p:cNvPr>
          <p:cNvSpPr>
            <a:spLocks noGrp="1"/>
          </p:cNvSpPr>
          <p:nvPr>
            <p:ph type="title"/>
          </p:nvPr>
        </p:nvSpPr>
        <p:spPr/>
        <p:txBody>
          <a:bodyPr>
            <a:normAutofit fontScale="90000"/>
          </a:bodyPr>
          <a:lstStyle/>
          <a:p>
            <a:r>
              <a:rPr lang="en-US" dirty="0"/>
              <a:t>DignityMoves SM – Battery sizing (2 BESS) with solar on Boss Cubez units</a:t>
            </a:r>
            <a:endParaRPr lang="en-US" u="sng" dirty="0"/>
          </a:p>
        </p:txBody>
      </p:sp>
      <p:pic>
        <p:nvPicPr>
          <p:cNvPr id="3" name="Picture 2">
            <a:extLst>
              <a:ext uri="{FF2B5EF4-FFF2-40B4-BE49-F238E27FC236}">
                <a16:creationId xmlns:a16="http://schemas.microsoft.com/office/drawing/2014/main" id="{DC51F110-812C-042D-B8BA-DF535BD53937}"/>
              </a:ext>
            </a:extLst>
          </p:cNvPr>
          <p:cNvPicPr>
            <a:picLocks noChangeAspect="1"/>
          </p:cNvPicPr>
          <p:nvPr/>
        </p:nvPicPr>
        <p:blipFill>
          <a:blip r:embed="rId3"/>
          <a:stretch>
            <a:fillRect/>
          </a:stretch>
        </p:blipFill>
        <p:spPr>
          <a:xfrm>
            <a:off x="-1" y="1040181"/>
            <a:ext cx="9144000" cy="1353501"/>
          </a:xfrm>
          <a:prstGeom prst="rect">
            <a:avLst/>
          </a:prstGeom>
        </p:spPr>
      </p:pic>
      <p:sp>
        <p:nvSpPr>
          <p:cNvPr id="5" name="Rectangle 4">
            <a:extLst>
              <a:ext uri="{FF2B5EF4-FFF2-40B4-BE49-F238E27FC236}">
                <a16:creationId xmlns:a16="http://schemas.microsoft.com/office/drawing/2014/main" id="{8E4147EB-915C-BF5F-CBC5-03794E2D2D37}"/>
              </a:ext>
            </a:extLst>
          </p:cNvPr>
          <p:cNvSpPr/>
          <p:nvPr/>
        </p:nvSpPr>
        <p:spPr>
          <a:xfrm>
            <a:off x="1692613" y="3735421"/>
            <a:ext cx="3015574" cy="1964988"/>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610F9D04-93CB-9EFD-0B0C-0ACF205DBBC3}"/>
              </a:ext>
            </a:extLst>
          </p:cNvPr>
          <p:cNvCxnSpPr>
            <a:cxnSpLocks/>
            <a:stCxn id="5" idx="3"/>
            <a:endCxn id="8" idx="1"/>
          </p:cNvCxnSpPr>
          <p:nvPr/>
        </p:nvCxnSpPr>
        <p:spPr>
          <a:xfrm>
            <a:off x="4708187" y="4717915"/>
            <a:ext cx="1305487" cy="4973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0D9F842-DAFD-B959-31AA-9049D8FDF312}"/>
              </a:ext>
            </a:extLst>
          </p:cNvPr>
          <p:cNvSpPr txBox="1"/>
          <p:nvPr/>
        </p:nvSpPr>
        <p:spPr>
          <a:xfrm>
            <a:off x="6013674" y="4307276"/>
            <a:ext cx="2936383" cy="1815882"/>
          </a:xfrm>
          <a:prstGeom prst="rect">
            <a:avLst/>
          </a:prstGeom>
          <a:noFill/>
          <a:ln w="19050">
            <a:solidFill>
              <a:schemeClr val="tx1"/>
            </a:solidFill>
          </a:ln>
        </p:spPr>
        <p:txBody>
          <a:bodyPr wrap="square" rtlCol="0">
            <a:spAutoFit/>
          </a:bodyPr>
          <a:lstStyle/>
          <a:p>
            <a:r>
              <a:rPr lang="en-US" sz="1400" dirty="0"/>
              <a:t>For mid-March through October, solar and storage should be enough to cover 100% of the site’s electrical load, except for the following three days:</a:t>
            </a:r>
          </a:p>
          <a:p>
            <a:pPr marL="285750" indent="-285750">
              <a:buFont typeface="Arial" panose="020B0604020202020204" pitchFamily="34" charset="0"/>
              <a:buChar char="•"/>
            </a:pPr>
            <a:r>
              <a:rPr lang="en-US" sz="1400" dirty="0"/>
              <a:t>Date –  22 March (67 kWh) </a:t>
            </a:r>
          </a:p>
          <a:p>
            <a:pPr marL="285750" indent="-285750">
              <a:buFont typeface="Arial" panose="020B0604020202020204" pitchFamily="34" charset="0"/>
              <a:buChar char="•"/>
            </a:pPr>
            <a:r>
              <a:rPr lang="en-US" sz="1400" dirty="0"/>
              <a:t>Date – 7 September (20 kWh)</a:t>
            </a:r>
          </a:p>
          <a:p>
            <a:pPr marL="285750" indent="-285750">
              <a:buFont typeface="Arial" panose="020B0604020202020204" pitchFamily="34" charset="0"/>
              <a:buChar char="•"/>
            </a:pPr>
            <a:r>
              <a:rPr lang="en-US" sz="1400" dirty="0"/>
              <a:t>Date – 14 October (8 kWh)</a:t>
            </a:r>
          </a:p>
        </p:txBody>
      </p:sp>
      <p:sp>
        <p:nvSpPr>
          <p:cNvPr id="11" name="Oval 10">
            <a:extLst>
              <a:ext uri="{FF2B5EF4-FFF2-40B4-BE49-F238E27FC236}">
                <a16:creationId xmlns:a16="http://schemas.microsoft.com/office/drawing/2014/main" id="{E8662DFB-95F5-FE6C-BDB5-9FBFCC4346A1}"/>
              </a:ext>
            </a:extLst>
          </p:cNvPr>
          <p:cNvSpPr/>
          <p:nvPr/>
        </p:nvSpPr>
        <p:spPr>
          <a:xfrm>
            <a:off x="3998070" y="4201674"/>
            <a:ext cx="262647" cy="272374"/>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C64B58-FA8E-C95C-2B64-6B985FCBB3C2}"/>
              </a:ext>
            </a:extLst>
          </p:cNvPr>
          <p:cNvSpPr/>
          <p:nvPr/>
        </p:nvSpPr>
        <p:spPr>
          <a:xfrm>
            <a:off x="4523363" y="4029311"/>
            <a:ext cx="262647" cy="272374"/>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C2DF66D-5DE5-85A6-3770-6D2EECE18AEB}"/>
              </a:ext>
            </a:extLst>
          </p:cNvPr>
          <p:cNvSpPr/>
          <p:nvPr/>
        </p:nvSpPr>
        <p:spPr>
          <a:xfrm>
            <a:off x="1692614" y="4165498"/>
            <a:ext cx="165370" cy="45514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C060693-9D96-7ED8-C62F-DA7907834D6C}"/>
              </a:ext>
            </a:extLst>
          </p:cNvPr>
          <p:cNvSpPr txBox="1"/>
          <p:nvPr/>
        </p:nvSpPr>
        <p:spPr>
          <a:xfrm>
            <a:off x="6013674" y="2624774"/>
            <a:ext cx="2936383" cy="1384995"/>
          </a:xfrm>
          <a:prstGeom prst="rect">
            <a:avLst/>
          </a:prstGeom>
          <a:noFill/>
          <a:ln w="19050">
            <a:solidFill>
              <a:schemeClr val="tx1"/>
            </a:solidFill>
          </a:ln>
        </p:spPr>
        <p:txBody>
          <a:bodyPr wrap="square" rtlCol="0">
            <a:spAutoFit/>
          </a:bodyPr>
          <a:lstStyle/>
          <a:p>
            <a:r>
              <a:rPr lang="en-US" sz="1400" dirty="0"/>
              <a:t>The total annual energy gap is 22,159 kWh. When on-grid, this energy gap is supplied by the grid. When off-grid, this energy gap would require 1,773 gallons of diesel fuel for 1 year – see diesel generator details in next slide.</a:t>
            </a:r>
          </a:p>
        </p:txBody>
      </p:sp>
    </p:spTree>
    <p:extLst>
      <p:ext uri="{BB962C8B-B14F-4D97-AF65-F5344CB8AC3E}">
        <p14:creationId xmlns:p14="http://schemas.microsoft.com/office/powerpoint/2010/main" val="1462181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2338-5980-0E7B-BF40-067D5AA8AFD2}"/>
              </a:ext>
            </a:extLst>
          </p:cNvPr>
          <p:cNvSpPr>
            <a:spLocks noGrp="1"/>
          </p:cNvSpPr>
          <p:nvPr>
            <p:ph type="title"/>
          </p:nvPr>
        </p:nvSpPr>
        <p:spPr>
          <a:xfrm>
            <a:off x="-1" y="0"/>
            <a:ext cx="7598229" cy="762000"/>
          </a:xfrm>
        </p:spPr>
        <p:txBody>
          <a:bodyPr>
            <a:normAutofit/>
          </a:bodyPr>
          <a:lstStyle/>
          <a:p>
            <a:r>
              <a:rPr lang="en-US" dirty="0"/>
              <a:t>Storage, Resilience, VOR, and Load Management</a:t>
            </a:r>
          </a:p>
        </p:txBody>
      </p:sp>
      <p:sp>
        <p:nvSpPr>
          <p:cNvPr id="3" name="Content Placeholder 2">
            <a:extLst>
              <a:ext uri="{FF2B5EF4-FFF2-40B4-BE49-F238E27FC236}">
                <a16:creationId xmlns:a16="http://schemas.microsoft.com/office/drawing/2014/main" id="{070E2AB3-B9C4-23DD-B156-2E01EBE0AC34}"/>
              </a:ext>
            </a:extLst>
          </p:cNvPr>
          <p:cNvSpPr>
            <a:spLocks noGrp="1"/>
          </p:cNvSpPr>
          <p:nvPr>
            <p:ph idx="1"/>
          </p:nvPr>
        </p:nvSpPr>
        <p:spPr>
          <a:xfrm>
            <a:off x="457200" y="1219198"/>
            <a:ext cx="8229600" cy="4525963"/>
          </a:xfrm>
        </p:spPr>
        <p:txBody>
          <a:bodyPr anchor="ctr"/>
          <a:lstStyle/>
          <a:p>
            <a:pPr marL="0" indent="0" algn="ctr">
              <a:buNone/>
            </a:pPr>
            <a:r>
              <a:rPr lang="en-US" dirty="0">
                <a:solidFill>
                  <a:schemeClr val="tx1"/>
                </a:solidFill>
              </a:rPr>
              <a:t>Storage, Resilience, Value-of-Resilience (VOR), and Load Management</a:t>
            </a:r>
          </a:p>
        </p:txBody>
      </p:sp>
    </p:spTree>
    <p:extLst>
      <p:ext uri="{BB962C8B-B14F-4D97-AF65-F5344CB8AC3E}">
        <p14:creationId xmlns:p14="http://schemas.microsoft.com/office/powerpoint/2010/main" val="2616343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B325-7B07-4A98-9FA1-749E511D315D}"/>
              </a:ext>
            </a:extLst>
          </p:cNvPr>
          <p:cNvSpPr>
            <a:spLocks noGrp="1"/>
          </p:cNvSpPr>
          <p:nvPr>
            <p:ph type="title"/>
          </p:nvPr>
        </p:nvSpPr>
        <p:spPr>
          <a:xfrm>
            <a:off x="0" y="0"/>
            <a:ext cx="7487920" cy="762000"/>
          </a:xfrm>
        </p:spPr>
        <p:txBody>
          <a:bodyPr>
            <a:normAutofit/>
          </a:bodyPr>
          <a:lstStyle/>
          <a:p>
            <a:r>
              <a:rPr lang="en-US" dirty="0"/>
              <a:t>Storage is optimized for economics &amp; resilience</a:t>
            </a:r>
          </a:p>
        </p:txBody>
      </p:sp>
      <p:grpSp>
        <p:nvGrpSpPr>
          <p:cNvPr id="15" name="Group 14">
            <a:extLst>
              <a:ext uri="{FF2B5EF4-FFF2-40B4-BE49-F238E27FC236}">
                <a16:creationId xmlns:a16="http://schemas.microsoft.com/office/drawing/2014/main" id="{EBDD35D9-BCFC-4120-8DB9-7869725D6F78}"/>
              </a:ext>
            </a:extLst>
          </p:cNvPr>
          <p:cNvGrpSpPr/>
          <p:nvPr/>
        </p:nvGrpSpPr>
        <p:grpSpPr>
          <a:xfrm>
            <a:off x="4096386" y="1697446"/>
            <a:ext cx="1231180" cy="3494295"/>
            <a:chOff x="1550382" y="2606374"/>
            <a:chExt cx="1606489" cy="3839550"/>
          </a:xfrm>
        </p:grpSpPr>
        <p:grpSp>
          <p:nvGrpSpPr>
            <p:cNvPr id="19" name="Group 18">
              <a:extLst>
                <a:ext uri="{FF2B5EF4-FFF2-40B4-BE49-F238E27FC236}">
                  <a16:creationId xmlns:a16="http://schemas.microsoft.com/office/drawing/2014/main" id="{C5E56929-0E3A-49B3-8178-1759367C6FE3}"/>
                </a:ext>
              </a:extLst>
            </p:cNvPr>
            <p:cNvGrpSpPr/>
            <p:nvPr/>
          </p:nvGrpSpPr>
          <p:grpSpPr>
            <a:xfrm>
              <a:off x="1550382" y="2606374"/>
              <a:ext cx="1606489" cy="3839550"/>
              <a:chOff x="2049152" y="2166671"/>
              <a:chExt cx="2039815" cy="3839550"/>
            </a:xfrm>
          </p:grpSpPr>
          <p:sp>
            <p:nvSpPr>
              <p:cNvPr id="25" name="Cylinder 24">
                <a:extLst>
                  <a:ext uri="{FF2B5EF4-FFF2-40B4-BE49-F238E27FC236}">
                    <a16:creationId xmlns:a16="http://schemas.microsoft.com/office/drawing/2014/main" id="{00EEA5D3-EA51-42B9-8575-748A10C034EA}"/>
                  </a:ext>
                </a:extLst>
              </p:cNvPr>
              <p:cNvSpPr/>
              <p:nvPr/>
            </p:nvSpPr>
            <p:spPr>
              <a:xfrm>
                <a:off x="2049152" y="4940707"/>
                <a:ext cx="2039815" cy="1065514"/>
              </a:xfrm>
              <a:prstGeom prst="can">
                <a:avLst>
                  <a:gd name="adj" fmla="val 32525"/>
                </a:avLst>
              </a:prstGeom>
              <a:solidFill>
                <a:srgbClr val="44546A">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Cylinder 25">
                <a:extLst>
                  <a:ext uri="{FF2B5EF4-FFF2-40B4-BE49-F238E27FC236}">
                    <a16:creationId xmlns:a16="http://schemas.microsoft.com/office/drawing/2014/main" id="{260AD57C-D917-4D52-A9EA-AF0B79560687}"/>
                  </a:ext>
                </a:extLst>
              </p:cNvPr>
              <p:cNvSpPr/>
              <p:nvPr/>
            </p:nvSpPr>
            <p:spPr>
              <a:xfrm>
                <a:off x="2049152" y="2926308"/>
                <a:ext cx="2039815" cy="2232876"/>
              </a:xfrm>
              <a:prstGeom prst="can">
                <a:avLst>
                  <a:gd name="adj" fmla="val 22761"/>
                </a:avLst>
              </a:prstGeom>
              <a:solidFill>
                <a:srgbClr val="00B0F0">
                  <a:alpha val="50196"/>
                </a:srgbClr>
              </a:solidFill>
              <a:ln w="12700" cap="flat" cmpd="sng" algn="ctr">
                <a:solidFill>
                  <a:schemeClr val="tx2"/>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4472C4"/>
                  </a:solidFill>
                  <a:effectLst/>
                  <a:uLnTx/>
                  <a:uFillTx/>
                  <a:latin typeface="Calibri" panose="020F0502020204030204"/>
                  <a:ea typeface="+mn-ea"/>
                  <a:cs typeface="+mn-cs"/>
                </a:endParaRPr>
              </a:p>
            </p:txBody>
          </p:sp>
          <p:sp>
            <p:nvSpPr>
              <p:cNvPr id="27" name="Cylinder 26">
                <a:extLst>
                  <a:ext uri="{FF2B5EF4-FFF2-40B4-BE49-F238E27FC236}">
                    <a16:creationId xmlns:a16="http://schemas.microsoft.com/office/drawing/2014/main" id="{A600E2E7-932B-4CEE-AA43-D5B1A9E8E740}"/>
                  </a:ext>
                </a:extLst>
              </p:cNvPr>
              <p:cNvSpPr/>
              <p:nvPr/>
            </p:nvSpPr>
            <p:spPr>
              <a:xfrm>
                <a:off x="2049152" y="2166671"/>
                <a:ext cx="2039815" cy="975769"/>
              </a:xfrm>
              <a:prstGeom prst="can">
                <a:avLst>
                  <a:gd name="adj" fmla="val 34371"/>
                </a:avLst>
              </a:prstGeom>
              <a:solidFill>
                <a:srgbClr val="44546A">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4" name="Cylinder 23">
              <a:extLst>
                <a:ext uri="{FF2B5EF4-FFF2-40B4-BE49-F238E27FC236}">
                  <a16:creationId xmlns:a16="http://schemas.microsoft.com/office/drawing/2014/main" id="{9FD4E53E-31CD-4321-AE17-4FA1597289DC}"/>
                </a:ext>
              </a:extLst>
            </p:cNvPr>
            <p:cNvSpPr/>
            <p:nvPr/>
          </p:nvSpPr>
          <p:spPr>
            <a:xfrm>
              <a:off x="2197108" y="2660967"/>
              <a:ext cx="302354" cy="179276"/>
            </a:xfrm>
            <a:prstGeom prst="can">
              <a:avLst>
                <a:gd name="adj" fmla="val 34371"/>
              </a:avLst>
            </a:prstGeom>
            <a:solidFill>
              <a:srgbClr val="44546A">
                <a:lumMod val="40000"/>
                <a:lumOff val="60000"/>
              </a:srgbClr>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5B14824C-CEB7-46DE-97A3-AB94EA9CEA58}"/>
              </a:ext>
            </a:extLst>
          </p:cNvPr>
          <p:cNvSpPr txBox="1"/>
          <p:nvPr/>
        </p:nvSpPr>
        <p:spPr>
          <a:xfrm>
            <a:off x="5892337" y="2935463"/>
            <a:ext cx="2270588" cy="938719"/>
          </a:xfrm>
          <a:prstGeom prst="rect">
            <a:avLst/>
          </a:prstGeom>
          <a:noFill/>
        </p:spPr>
        <p:txBody>
          <a:bodyPr wrap="square" rtlCol="0">
            <a:spAutoFit/>
          </a:bodyPr>
          <a:lstStyle/>
          <a:p>
            <a:r>
              <a:rPr lang="en-US" sz="1100" dirty="0"/>
              <a:t>Contracted BESS energy capacity (kWh) that must be available for daily cycling over the contract duration for achieving specified economic &amp; resilience performance.</a:t>
            </a:r>
          </a:p>
        </p:txBody>
      </p:sp>
      <p:sp>
        <p:nvSpPr>
          <p:cNvPr id="5" name="Rectangle 4">
            <a:extLst>
              <a:ext uri="{FF2B5EF4-FFF2-40B4-BE49-F238E27FC236}">
                <a16:creationId xmlns:a16="http://schemas.microsoft.com/office/drawing/2014/main" id="{B86B9646-1565-46CE-B15F-AE595A37796D}"/>
              </a:ext>
            </a:extLst>
          </p:cNvPr>
          <p:cNvSpPr/>
          <p:nvPr/>
        </p:nvSpPr>
        <p:spPr>
          <a:xfrm>
            <a:off x="4208152" y="2136605"/>
            <a:ext cx="1119411" cy="261610"/>
          </a:xfrm>
          <a:prstGeom prst="rect">
            <a:avLst/>
          </a:prstGeom>
        </p:spPr>
        <p:txBody>
          <a:bodyPr wrap="square">
            <a:spAutoFit/>
          </a:bodyPr>
          <a:lstStyle/>
          <a:p>
            <a:pPr lvl="0" defTabSz="914400">
              <a:defRPr/>
            </a:pPr>
            <a:r>
              <a:rPr lang="en-US" sz="1100" b="1" kern="0" dirty="0">
                <a:solidFill>
                  <a:prstClr val="white"/>
                </a:solidFill>
              </a:rPr>
              <a:t>Owner reserve</a:t>
            </a:r>
            <a:endParaRPr lang="en-US" sz="1100" b="1" kern="0" dirty="0">
              <a:solidFill>
                <a:prstClr val="white"/>
              </a:solidFill>
              <a:latin typeface="Calibri" panose="020F0502020204030204"/>
            </a:endParaRPr>
          </a:p>
        </p:txBody>
      </p:sp>
      <p:sp>
        <p:nvSpPr>
          <p:cNvPr id="6" name="Right Brace 5">
            <a:extLst>
              <a:ext uri="{FF2B5EF4-FFF2-40B4-BE49-F238E27FC236}">
                <a16:creationId xmlns:a16="http://schemas.microsoft.com/office/drawing/2014/main" id="{B911F512-E111-4C5F-B081-17903A376058}"/>
              </a:ext>
            </a:extLst>
          </p:cNvPr>
          <p:cNvSpPr/>
          <p:nvPr/>
        </p:nvSpPr>
        <p:spPr>
          <a:xfrm>
            <a:off x="5461383" y="2563208"/>
            <a:ext cx="297137" cy="1731584"/>
          </a:xfrm>
          <a:prstGeom prst="rightBrace">
            <a:avLst/>
          </a:prstGeom>
          <a:ln w="12700">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Cylinder 31">
            <a:extLst>
              <a:ext uri="{FF2B5EF4-FFF2-40B4-BE49-F238E27FC236}">
                <a16:creationId xmlns:a16="http://schemas.microsoft.com/office/drawing/2014/main" id="{1C543751-290A-434C-9CFA-CF5B8A9D7206}"/>
              </a:ext>
            </a:extLst>
          </p:cNvPr>
          <p:cNvSpPr/>
          <p:nvPr/>
        </p:nvSpPr>
        <p:spPr>
          <a:xfrm>
            <a:off x="4096386" y="3885388"/>
            <a:ext cx="1231177" cy="527707"/>
          </a:xfrm>
          <a:prstGeom prst="can">
            <a:avLst>
              <a:gd name="adj" fmla="val 50000"/>
            </a:avLst>
          </a:prstGeom>
          <a:solidFill>
            <a:schemeClr val="accent3">
              <a:alpha val="50000"/>
            </a:schemeClr>
          </a:solidFill>
          <a:ln w="6350">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4472C4"/>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6DBAB56-F7E5-48BD-AB61-FB7C71E36166}"/>
              </a:ext>
            </a:extLst>
          </p:cNvPr>
          <p:cNvSpPr/>
          <p:nvPr/>
        </p:nvSpPr>
        <p:spPr>
          <a:xfrm>
            <a:off x="4492341" y="4159486"/>
            <a:ext cx="573087" cy="261610"/>
          </a:xfrm>
          <a:prstGeom prst="rect">
            <a:avLst/>
          </a:prstGeom>
        </p:spPr>
        <p:txBody>
          <a:bodyPr wrap="square">
            <a:spAutoFit/>
          </a:bodyPr>
          <a:lstStyle/>
          <a:p>
            <a:pPr lvl="0" defTabSz="914400">
              <a:defRPr/>
            </a:pPr>
            <a:r>
              <a:rPr lang="en-US" sz="1100" b="1" kern="0" dirty="0">
                <a:solidFill>
                  <a:prstClr val="white"/>
                </a:solidFill>
              </a:rPr>
              <a:t>SOCr</a:t>
            </a:r>
            <a:endParaRPr lang="en-US" sz="1100" b="1" kern="0"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D883CED9-4778-4EC7-BA0E-0D3E7813CF1A}"/>
              </a:ext>
            </a:extLst>
          </p:cNvPr>
          <p:cNvSpPr/>
          <p:nvPr/>
        </p:nvSpPr>
        <p:spPr>
          <a:xfrm>
            <a:off x="4208149" y="4725639"/>
            <a:ext cx="1119414" cy="261610"/>
          </a:xfrm>
          <a:prstGeom prst="rect">
            <a:avLst/>
          </a:prstGeom>
        </p:spPr>
        <p:txBody>
          <a:bodyPr wrap="square">
            <a:spAutoFit/>
          </a:bodyPr>
          <a:lstStyle/>
          <a:p>
            <a:pPr lvl="0" defTabSz="914400">
              <a:defRPr/>
            </a:pPr>
            <a:r>
              <a:rPr lang="en-US" sz="1100" b="1" kern="0" dirty="0">
                <a:solidFill>
                  <a:prstClr val="white"/>
                </a:solidFill>
              </a:rPr>
              <a:t>Owner reserve</a:t>
            </a:r>
            <a:endParaRPr lang="en-US" sz="1100" b="1" kern="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C4405F9F-8B69-8C45-AEEB-7426CC40D0D6}"/>
              </a:ext>
            </a:extLst>
          </p:cNvPr>
          <p:cNvSpPr txBox="1"/>
          <p:nvPr/>
        </p:nvSpPr>
        <p:spPr>
          <a:xfrm>
            <a:off x="1712209" y="1453330"/>
            <a:ext cx="2384177" cy="938719"/>
          </a:xfrm>
          <a:prstGeom prst="rect">
            <a:avLst/>
          </a:prstGeom>
          <a:noFill/>
        </p:spPr>
        <p:txBody>
          <a:bodyPr wrap="square" rtlCol="0">
            <a:spAutoFit/>
          </a:bodyPr>
          <a:lstStyle/>
          <a:p>
            <a:r>
              <a:rPr lang="en-US" sz="1100" dirty="0"/>
              <a:t>Top owner reserve is often in place to absorb battery energy storage system (BESS) degradation over time, while still delivering the contracted daily cycling energy capacity.  </a:t>
            </a:r>
          </a:p>
        </p:txBody>
      </p:sp>
      <p:sp>
        <p:nvSpPr>
          <p:cNvPr id="17" name="TextBox 16">
            <a:extLst>
              <a:ext uri="{FF2B5EF4-FFF2-40B4-BE49-F238E27FC236}">
                <a16:creationId xmlns:a16="http://schemas.microsoft.com/office/drawing/2014/main" id="{51223AF6-9DDF-9846-9284-EC86EE695EF4}"/>
              </a:ext>
            </a:extLst>
          </p:cNvPr>
          <p:cNvSpPr txBox="1"/>
          <p:nvPr/>
        </p:nvSpPr>
        <p:spPr>
          <a:xfrm>
            <a:off x="1916866" y="4788418"/>
            <a:ext cx="2291286" cy="769441"/>
          </a:xfrm>
          <a:prstGeom prst="rect">
            <a:avLst/>
          </a:prstGeom>
          <a:noFill/>
        </p:spPr>
        <p:txBody>
          <a:bodyPr wrap="square" rtlCol="0">
            <a:spAutoFit/>
          </a:bodyPr>
          <a:lstStyle/>
          <a:p>
            <a:r>
              <a:rPr lang="en-US" sz="1100" dirty="0"/>
              <a:t>Bottom owner reserve is often required to meet BESS warranty requirements that are imposed by BESS vendors.  </a:t>
            </a:r>
          </a:p>
        </p:txBody>
      </p:sp>
      <p:sp>
        <p:nvSpPr>
          <p:cNvPr id="18" name="TextBox 17">
            <a:extLst>
              <a:ext uri="{FF2B5EF4-FFF2-40B4-BE49-F238E27FC236}">
                <a16:creationId xmlns:a16="http://schemas.microsoft.com/office/drawing/2014/main" id="{6AC2DC18-0330-3048-A783-064D55761DA6}"/>
              </a:ext>
            </a:extLst>
          </p:cNvPr>
          <p:cNvSpPr txBox="1"/>
          <p:nvPr/>
        </p:nvSpPr>
        <p:spPr>
          <a:xfrm>
            <a:off x="1097871" y="3023384"/>
            <a:ext cx="2809875" cy="1446550"/>
          </a:xfrm>
          <a:prstGeom prst="rect">
            <a:avLst/>
          </a:prstGeom>
          <a:noFill/>
        </p:spPr>
        <p:txBody>
          <a:bodyPr wrap="square" rtlCol="0">
            <a:spAutoFit/>
          </a:bodyPr>
          <a:lstStyle/>
          <a:p>
            <a:r>
              <a:rPr lang="en-US" sz="1100" dirty="0" err="1"/>
              <a:t>SOCr</a:t>
            </a:r>
            <a:r>
              <a:rPr lang="en-US" sz="1100" dirty="0"/>
              <a:t> = the minimum state-of-charge (SOC) that is reserved for provisioning resilience.  The </a:t>
            </a:r>
            <a:r>
              <a:rPr lang="en-US" sz="1100" dirty="0" err="1"/>
              <a:t>SOCr</a:t>
            </a:r>
            <a:r>
              <a:rPr lang="en-US" sz="1100" dirty="0"/>
              <a:t> can be dynamic and/or resized to between 0% and 100% of the contracted BESS energy capacity. A lower </a:t>
            </a:r>
            <a:r>
              <a:rPr lang="en-US" sz="1100" dirty="0" err="1"/>
              <a:t>SOCr</a:t>
            </a:r>
            <a:r>
              <a:rPr lang="en-US" sz="1100" dirty="0"/>
              <a:t> facilitates BESS operations that optimize daily economic performance, while a higher </a:t>
            </a:r>
            <a:r>
              <a:rPr lang="en-US" sz="1100" dirty="0" err="1"/>
              <a:t>SOCr</a:t>
            </a:r>
            <a:r>
              <a:rPr lang="en-US" sz="1100" dirty="0"/>
              <a:t> facilitates the provisioning of greater resilience.</a:t>
            </a:r>
          </a:p>
        </p:txBody>
      </p:sp>
      <p:cxnSp>
        <p:nvCxnSpPr>
          <p:cNvPr id="7" name="Straight Connector 6">
            <a:extLst>
              <a:ext uri="{FF2B5EF4-FFF2-40B4-BE49-F238E27FC236}">
                <a16:creationId xmlns:a16="http://schemas.microsoft.com/office/drawing/2014/main" id="{744BE78D-E4F8-C740-A3DF-A49CA8E425A9}"/>
              </a:ext>
            </a:extLst>
          </p:cNvPr>
          <p:cNvCxnSpPr>
            <a:cxnSpLocks/>
          </p:cNvCxnSpPr>
          <p:nvPr/>
        </p:nvCxnSpPr>
        <p:spPr>
          <a:xfrm>
            <a:off x="3587768" y="3932032"/>
            <a:ext cx="453795" cy="208823"/>
          </a:xfrm>
          <a:prstGeom prst="line">
            <a:avLst/>
          </a:prstGeom>
          <a:ln w="31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7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90860"/>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86251"/>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74555"/>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145480"/>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736280"/>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159767"/>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145480"/>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367980"/>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904555"/>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145480"/>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902650"/>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156592"/>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457005"/>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96692"/>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912492"/>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4045842"/>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904555"/>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441130"/>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660460" y="5288093"/>
            <a:ext cx="6264339" cy="1228472"/>
          </a:xfrm>
        </p:spPr>
        <p:txBody>
          <a:bodyPr>
            <a:normAutofit/>
          </a:bodyPr>
          <a:lstStyle/>
          <a:p>
            <a:pPr algn="ctr"/>
            <a:r>
              <a:rPr lang="en-US" sz="1400" b="0" dirty="0">
                <a:solidFill>
                  <a:schemeClr val="tx1"/>
                </a:solidFill>
              </a:rPr>
              <a:t>Percentage of time online for Tier 1, 2, and 3 loads for a Solar Microgrid designed for the University of California Santa Barbara (UCSB) with enough solar to achieve net zero and 200 kWh of energy storage per 100 kW solar.</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Typical load tier resilience from Solar Microgrids</a:t>
            </a:r>
          </a:p>
        </p:txBody>
      </p:sp>
    </p:spTree>
    <p:extLst>
      <p:ext uri="{BB962C8B-B14F-4D97-AF65-F5344CB8AC3E}">
        <p14:creationId xmlns:p14="http://schemas.microsoft.com/office/powerpoint/2010/main" val="3475638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17708"/>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13099"/>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01403"/>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072328"/>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663128"/>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086615"/>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072328"/>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294828"/>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831403"/>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072328"/>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829498"/>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083440"/>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383853"/>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23540"/>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839340"/>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3972690"/>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831403"/>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367978"/>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904300" y="5288093"/>
            <a:ext cx="5922964" cy="1228472"/>
          </a:xfrm>
        </p:spPr>
        <p:txBody>
          <a:bodyPr>
            <a:normAutofit/>
          </a:bodyPr>
          <a:lstStyle/>
          <a:p>
            <a:pPr algn="ctr"/>
            <a:r>
              <a:rPr lang="en-US" sz="1400" b="0" dirty="0">
                <a:solidFill>
                  <a:schemeClr val="tx1"/>
                </a:solidFill>
              </a:rPr>
              <a:t>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Diesel generators are designed for limited resilience</a:t>
            </a:r>
          </a:p>
        </p:txBody>
      </p:sp>
      <p:sp>
        <p:nvSpPr>
          <p:cNvPr id="5" name="Rectangle 4">
            <a:extLst>
              <a:ext uri="{FF2B5EF4-FFF2-40B4-BE49-F238E27FC236}">
                <a16:creationId xmlns:a16="http://schemas.microsoft.com/office/drawing/2014/main" id="{FF972533-E55B-6742-86D5-839342750CAB}"/>
              </a:ext>
            </a:extLst>
          </p:cNvPr>
          <p:cNvSpPr/>
          <p:nvPr/>
        </p:nvSpPr>
        <p:spPr>
          <a:xfrm>
            <a:off x="2085972" y="3836639"/>
            <a:ext cx="561306" cy="913926"/>
          </a:xfrm>
          <a:prstGeom prst="rect">
            <a:avLst/>
          </a:prstGeom>
          <a:noFill/>
          <a:ln w="666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799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50132</TotalTime>
  <Words>2934</Words>
  <Application>Microsoft Macintosh PowerPoint</Application>
  <PresentationFormat>On-screen Show (4:3)</PresentationFormat>
  <Paragraphs>370</Paragraphs>
  <Slides>50</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 Regular</vt:lpstr>
      <vt:lpstr>Calibri</vt:lpstr>
      <vt:lpstr>Helvetica</vt:lpstr>
      <vt:lpstr>Informatic</vt:lpstr>
      <vt:lpstr>Office Theme</vt:lpstr>
      <vt:lpstr>PowerPoint Presentation</vt:lpstr>
      <vt:lpstr>Clean Coalition (nonprofit)</vt:lpstr>
      <vt:lpstr>Renewables-driven Microgrids deliver a  trifecta of benefits</vt:lpstr>
      <vt:lpstr>Various configurations of Solar and/or Storage</vt:lpstr>
      <vt:lpstr>Various types of Solar Microgrids</vt:lpstr>
      <vt:lpstr>Storage, Resilience, VOR, and Load Management</vt:lpstr>
      <vt:lpstr>Storage is optimized for economics &amp; resilience</vt:lpstr>
      <vt:lpstr>Percentage of time online for Tier 1, 2, and 3 loads for a Solar Microgrid designed for the University of California Santa Barbara (UCSB) with enough solar to achieve net zero and 200 kWh of energy storage per 100 kW solar.</vt:lpstr>
      <vt:lpstr>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vt:lpstr>
      <vt:lpstr>Value-of-Resilience (VOR) depends on tier of load</vt:lpstr>
      <vt:lpstr>Value-of-Resilience (VOR) details</vt:lpstr>
      <vt:lpstr>Load Management is fundamental to VOR123</vt:lpstr>
      <vt:lpstr>Getting things done = aligning stakeholders</vt:lpstr>
      <vt:lpstr>Community Microgrid stakeholders</vt:lpstr>
      <vt:lpstr>Remember that all stakeholders are human</vt:lpstr>
      <vt:lpstr>Think Vertical for maximizing winter solar</vt:lpstr>
      <vt:lpstr>Solar sizing and generation per 1,000 sf by orientation type</vt:lpstr>
      <vt:lpstr>Daily generation by orientation type </vt:lpstr>
      <vt:lpstr>Monthly generation by orientation type</vt:lpstr>
      <vt:lpstr>Solar Microgrids for Schools need support</vt:lpstr>
      <vt:lpstr>PowerPoint Presentation</vt:lpstr>
      <vt:lpstr>137 kW solar only billing analysis</vt:lpstr>
      <vt:lpstr>Energy Flow for 137 kW solar</vt:lpstr>
      <vt:lpstr>137 kW solar, 25-year cash purchase economics</vt:lpstr>
      <vt:lpstr>137 kW solar, 25-year PPA economics</vt:lpstr>
      <vt:lpstr>Energy Flow for 137 kW solar and 100 kW / 186 kWh storage Solar Microgrid</vt:lpstr>
      <vt:lpstr>Solar Microgrid 25-year cash purchase economics</vt:lpstr>
      <vt:lpstr>Solar Microgrid 25-year PPA economics</vt:lpstr>
      <vt:lpstr>Solar Microgrids for off-grid facilities</vt:lpstr>
      <vt:lpstr>Bull Ridge horizon profile</vt:lpstr>
      <vt:lpstr>Bull Ridge solar layout– 38.4 kW</vt:lpstr>
      <vt:lpstr>Bull Ridge Solar Microgrid – resilience matrix</vt:lpstr>
      <vt:lpstr>Solar Microgrids for grid-constrained load growth</vt:lpstr>
      <vt:lpstr>DC-coupled Solar Microgrid to serve 2.5 MWdc of added DC loads to GH2 meter</vt:lpstr>
      <vt:lpstr>GH2 economics assuming all future AC &amp; DC loads can be served by the grid </vt:lpstr>
      <vt:lpstr>Greenhouse 2 Energy Flow after addition of DC-coupled Solar Microgrid and 2.5 MWdc of DC loads</vt:lpstr>
      <vt:lpstr>Solar Microgrid 25 year cash purchase economics</vt:lpstr>
      <vt:lpstr>Community Microgrids need policy innovation</vt:lpstr>
      <vt:lpstr>Valencia Gardens Apartments in San Francisco</vt:lpstr>
      <vt:lpstr>Future VGES Community Microgrid opportunity</vt:lpstr>
      <vt:lpstr>Goleta Load Pocket (GLP)</vt:lpstr>
      <vt:lpstr>Core load area of the GLP</vt:lpstr>
      <vt:lpstr>Target 66kV feeder serves critical GLP loads</vt:lpstr>
      <vt:lpstr>Target 66kV feeder grid area block diagram</vt:lpstr>
      <vt:lpstr>Backup slides</vt:lpstr>
      <vt:lpstr>DignityMoves Santa Maria</vt:lpstr>
      <vt:lpstr>DignityMoves SM – load profiles</vt:lpstr>
      <vt:lpstr>DignityMoves SM – critical load profile</vt:lpstr>
      <vt:lpstr>Example for Santa Maria – LifeMoves MV Critical load profile and tiering</vt:lpstr>
      <vt:lpstr>DignityMoves SM – Battery sizing (2 BESS) with solar on Boss Cubez units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Valentine</dc:creator>
  <cp:lastModifiedBy>Craig Lewis</cp:lastModifiedBy>
  <cp:revision>1237</cp:revision>
  <dcterms:created xsi:type="dcterms:W3CDTF">2017-01-28T15:52:04Z</dcterms:created>
  <dcterms:modified xsi:type="dcterms:W3CDTF">2023-07-06T00:41:22Z</dcterms:modified>
</cp:coreProperties>
</file>