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sdx" ContentType="application/vnd.ms-visio.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72" r:id="rId5"/>
    <p:sldMasterId id="2147483648" r:id="rId6"/>
    <p:sldMasterId id="2147483685" r:id="rId7"/>
  </p:sldMasterIdLst>
  <p:notesMasterIdLst>
    <p:notesMasterId r:id="rId74"/>
  </p:notesMasterIdLst>
  <p:sldIdLst>
    <p:sldId id="633" r:id="rId8"/>
    <p:sldId id="632" r:id="rId9"/>
    <p:sldId id="687" r:id="rId10"/>
    <p:sldId id="276" r:id="rId11"/>
    <p:sldId id="688" r:id="rId12"/>
    <p:sldId id="684" r:id="rId13"/>
    <p:sldId id="686" r:id="rId14"/>
    <p:sldId id="256" r:id="rId15"/>
    <p:sldId id="257" r:id="rId16"/>
    <p:sldId id="258" r:id="rId17"/>
    <p:sldId id="710" r:id="rId18"/>
    <p:sldId id="711" r:id="rId19"/>
    <p:sldId id="259" r:id="rId20"/>
    <p:sldId id="260" r:id="rId21"/>
    <p:sldId id="261" r:id="rId22"/>
    <p:sldId id="262" r:id="rId23"/>
    <p:sldId id="263" r:id="rId24"/>
    <p:sldId id="264" r:id="rId25"/>
    <p:sldId id="265" r:id="rId26"/>
    <p:sldId id="266" r:id="rId27"/>
    <p:sldId id="267" r:id="rId28"/>
    <p:sldId id="268" r:id="rId29"/>
    <p:sldId id="269" r:id="rId30"/>
    <p:sldId id="270" r:id="rId31"/>
    <p:sldId id="273" r:id="rId32"/>
    <p:sldId id="274" r:id="rId33"/>
    <p:sldId id="689" r:id="rId34"/>
    <p:sldId id="690" r:id="rId35"/>
    <p:sldId id="691" r:id="rId36"/>
    <p:sldId id="692" r:id="rId37"/>
    <p:sldId id="693" r:id="rId38"/>
    <p:sldId id="694" r:id="rId39"/>
    <p:sldId id="695" r:id="rId40"/>
    <p:sldId id="696" r:id="rId41"/>
    <p:sldId id="697" r:id="rId42"/>
    <p:sldId id="698" r:id="rId43"/>
    <p:sldId id="699" r:id="rId44"/>
    <p:sldId id="700" r:id="rId45"/>
    <p:sldId id="701" r:id="rId46"/>
    <p:sldId id="702" r:id="rId47"/>
    <p:sldId id="703" r:id="rId48"/>
    <p:sldId id="704" r:id="rId49"/>
    <p:sldId id="705" r:id="rId50"/>
    <p:sldId id="706" r:id="rId51"/>
    <p:sldId id="707" r:id="rId52"/>
    <p:sldId id="708" r:id="rId53"/>
    <p:sldId id="709" r:id="rId54"/>
    <p:sldId id="653" r:id="rId55"/>
    <p:sldId id="713" r:id="rId56"/>
    <p:sldId id="714" r:id="rId57"/>
    <p:sldId id="715" r:id="rId58"/>
    <p:sldId id="281" r:id="rId59"/>
    <p:sldId id="282" r:id="rId60"/>
    <p:sldId id="716" r:id="rId61"/>
    <p:sldId id="717" r:id="rId62"/>
    <p:sldId id="718" r:id="rId63"/>
    <p:sldId id="719" r:id="rId64"/>
    <p:sldId id="720" r:id="rId65"/>
    <p:sldId id="283" r:id="rId66"/>
    <p:sldId id="271" r:id="rId67"/>
    <p:sldId id="721" r:id="rId68"/>
    <p:sldId id="284" r:id="rId69"/>
    <p:sldId id="272" r:id="rId70"/>
    <p:sldId id="722" r:id="rId71"/>
    <p:sldId id="280" r:id="rId72"/>
    <p:sldId id="287"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CE3D5719-F83B-4920-ABC0-A7017C306FD8}">
          <p14:sldIdLst>
            <p14:sldId id="633"/>
            <p14:sldId id="632"/>
            <p14:sldId id="687"/>
            <p14:sldId id="276"/>
            <p14:sldId id="688"/>
            <p14:sldId id="684"/>
            <p14:sldId id="686"/>
          </p14:sldIdLst>
        </p14:section>
        <p14:section name="Jared" id="{237E8D49-4356-41C0-8A47-804CD2F1A9B9}">
          <p14:sldIdLst>
            <p14:sldId id="256"/>
            <p14:sldId id="257"/>
            <p14:sldId id="258"/>
            <p14:sldId id="710"/>
            <p14:sldId id="711"/>
            <p14:sldId id="259"/>
            <p14:sldId id="260"/>
            <p14:sldId id="261"/>
            <p14:sldId id="262"/>
            <p14:sldId id="263"/>
            <p14:sldId id="264"/>
            <p14:sldId id="265"/>
            <p14:sldId id="266"/>
            <p14:sldId id="267"/>
            <p14:sldId id="268"/>
            <p14:sldId id="269"/>
            <p14:sldId id="270"/>
            <p14:sldId id="273"/>
            <p14:sldId id="274"/>
          </p14:sldIdLst>
        </p14:section>
        <p14:section name="Ben" id="{5E48A9FB-9C7A-4D17-88FC-9A54214F41BA}">
          <p14:sldIdLst>
            <p14:sldId id="689"/>
            <p14:sldId id="690"/>
            <p14:sldId id="691"/>
            <p14:sldId id="692"/>
            <p14:sldId id="693"/>
            <p14:sldId id="694"/>
            <p14:sldId id="695"/>
            <p14:sldId id="696"/>
            <p14:sldId id="697"/>
            <p14:sldId id="698"/>
            <p14:sldId id="699"/>
            <p14:sldId id="700"/>
            <p14:sldId id="701"/>
            <p14:sldId id="702"/>
            <p14:sldId id="703"/>
            <p14:sldId id="704"/>
            <p14:sldId id="705"/>
            <p14:sldId id="706"/>
            <p14:sldId id="707"/>
            <p14:sldId id="708"/>
            <p14:sldId id="709"/>
          </p14:sldIdLst>
        </p14:section>
        <p14:section name="Carlos" id="{FBEC938C-2BD0-431B-BD21-CD5D6C75AB22}">
          <p14:sldIdLst>
            <p14:sldId id="653"/>
            <p14:sldId id="713"/>
            <p14:sldId id="714"/>
            <p14:sldId id="715"/>
            <p14:sldId id="281"/>
            <p14:sldId id="282"/>
            <p14:sldId id="716"/>
            <p14:sldId id="717"/>
            <p14:sldId id="718"/>
            <p14:sldId id="719"/>
            <p14:sldId id="720"/>
            <p14:sldId id="283"/>
            <p14:sldId id="271"/>
            <p14:sldId id="721"/>
            <p14:sldId id="284"/>
            <p14:sldId id="272"/>
            <p14:sldId id="722"/>
            <p14:sldId id="280"/>
          </p14:sldIdLst>
        </p14:section>
        <p14:section name="Closing" id="{788DB8D5-4DE4-424D-A04F-4057C32C6120}">
          <p14:sldIdLst>
            <p14:sldId id="287"/>
          </p14:sldIdLst>
        </p14:section>
      </p14:sectionLst>
    </p:ext>
    <p:ext uri="{EFAFB233-063F-42B5-8137-9DF3F51BA10A}">
      <p15:sldGuideLst xmlns:p15="http://schemas.microsoft.com/office/powerpoint/2012/main">
        <p15:guide id="1" orient="horz" pos="2160" userDrawn="1">
          <p15:clr>
            <a:srgbClr val="A4A3A4"/>
          </p15:clr>
        </p15:guide>
        <p15:guide id="2" pos="5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2431"/>
    <a:srgbClr val="EBD3DF"/>
    <a:srgbClr val="D1EBE8"/>
    <a:srgbClr val="EBF1AA"/>
    <a:srgbClr val="FCE0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25085F-8D5A-42F3-9DDB-CA78EA83D247}" v="356" dt="2023-12-04T20:15:01.0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65" autoAdjust="0"/>
    <p:restoredTop sz="76526" autoAdjust="0"/>
  </p:normalViewPr>
  <p:slideViewPr>
    <p:cSldViewPr snapToGrid="0">
      <p:cViewPr varScale="1">
        <p:scale>
          <a:sx n="89" d="100"/>
          <a:sy n="89" d="100"/>
        </p:scale>
        <p:origin x="1910" y="82"/>
      </p:cViewPr>
      <p:guideLst>
        <p:guide orient="horz" pos="2160"/>
        <p:guide pos="504"/>
      </p:guideLst>
    </p:cSldViewPr>
  </p:slideViewPr>
  <p:notesTextViewPr>
    <p:cViewPr>
      <p:scale>
        <a:sx n="1" d="1"/>
        <a:sy n="1" d="1"/>
      </p:scale>
      <p:origin x="0" y="0"/>
    </p:cViewPr>
  </p:notesTextViewPr>
  <p:sorterViewPr>
    <p:cViewPr>
      <p:scale>
        <a:sx n="130" d="100"/>
        <a:sy n="130" d="100"/>
      </p:scale>
      <p:origin x="0" y="-70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notesMaster" Target="notesMasters/notesMaster1.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1"/>
          <c:order val="0"/>
          <c:tx>
            <c:strRef>
              <c:f>Sheet1!$C$1</c:f>
              <c:strCache>
                <c:ptCount val="1"/>
                <c:pt idx="0">
                  <c:v>Column1</c:v>
                </c:pt>
              </c:strCache>
            </c:strRef>
          </c:tx>
          <c:spPr>
            <a:solidFill>
              <a:schemeClr val="accent2">
                <a:alpha val="85000"/>
              </a:schemeClr>
            </a:solidFill>
            <a:ln>
              <a:noFill/>
            </a:ln>
            <a:effectLst>
              <a:innerShdw dist="12700" dir="16200000">
                <a:schemeClr val="lt1"/>
              </a:innerShdw>
            </a:effectLst>
          </c:spPr>
          <c:cat>
            <c:numRef>
              <c:f>Sheet1!$A$2:$A$12</c:f>
              <c:numCache>
                <c:formatCode>General</c:formatCode>
                <c:ptCount val="11"/>
                <c:pt idx="0">
                  <c:v>0</c:v>
                </c:pt>
                <c:pt idx="1">
                  <c:v>10</c:v>
                </c:pt>
                <c:pt idx="2">
                  <c:v>20</c:v>
                </c:pt>
                <c:pt idx="3">
                  <c:v>30</c:v>
                </c:pt>
                <c:pt idx="4">
                  <c:v>40</c:v>
                </c:pt>
                <c:pt idx="5">
                  <c:v>50</c:v>
                </c:pt>
                <c:pt idx="6">
                  <c:v>60</c:v>
                </c:pt>
                <c:pt idx="7">
                  <c:v>70</c:v>
                </c:pt>
                <c:pt idx="8">
                  <c:v>80</c:v>
                </c:pt>
                <c:pt idx="9">
                  <c:v>90</c:v>
                </c:pt>
                <c:pt idx="10">
                  <c:v>100</c:v>
                </c:pt>
              </c:numCache>
            </c:numRef>
          </c:cat>
          <c:val>
            <c:numRef>
              <c:f>Sheet1!$C$2:$C$12</c:f>
              <c:numCache>
                <c:formatCode>General</c:formatCode>
                <c:ptCount val="11"/>
              </c:numCache>
            </c:numRef>
          </c:val>
          <c:extLst>
            <c:ext xmlns:c16="http://schemas.microsoft.com/office/drawing/2014/chart" uri="{C3380CC4-5D6E-409C-BE32-E72D297353CC}">
              <c16:uniqueId val="{00000000-451A-1644-8F09-53C29D58B212}"/>
            </c:ext>
          </c:extLst>
        </c:ser>
        <c:dLbls>
          <c:showLegendKey val="0"/>
          <c:showVal val="0"/>
          <c:showCatName val="0"/>
          <c:showSerName val="0"/>
          <c:showPercent val="0"/>
          <c:showBubbleSize val="0"/>
        </c:dLbls>
        <c:axId val="1741167823"/>
        <c:axId val="1741169823"/>
      </c:areaChart>
      <c:catAx>
        <c:axId val="174116782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741169823"/>
        <c:crossesAt val="0"/>
        <c:auto val="1"/>
        <c:lblAlgn val="ctr"/>
        <c:lblOffset val="100"/>
        <c:noMultiLvlLbl val="0"/>
      </c:catAx>
      <c:valAx>
        <c:axId val="1741169823"/>
        <c:scaling>
          <c:orientation val="minMax"/>
          <c:max val="100"/>
          <c:min val="0"/>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1741167823"/>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rgbClr val="D9D9D9"/>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1"/>
          <c:order val="0"/>
          <c:tx>
            <c:strRef>
              <c:f>Sheet1!$C$1</c:f>
              <c:strCache>
                <c:ptCount val="1"/>
                <c:pt idx="0">
                  <c:v>Column1</c:v>
                </c:pt>
              </c:strCache>
            </c:strRef>
          </c:tx>
          <c:spPr>
            <a:solidFill>
              <a:schemeClr val="accent2">
                <a:alpha val="85000"/>
              </a:schemeClr>
            </a:solidFill>
            <a:ln>
              <a:noFill/>
            </a:ln>
            <a:effectLst>
              <a:innerShdw dist="12700" dir="16200000">
                <a:schemeClr val="lt1"/>
              </a:innerShdw>
            </a:effectLst>
          </c:spPr>
          <c:cat>
            <c:numRef>
              <c:f>Sheet1!$A$2:$A$12</c:f>
              <c:numCache>
                <c:formatCode>General</c:formatCode>
                <c:ptCount val="11"/>
                <c:pt idx="0">
                  <c:v>0</c:v>
                </c:pt>
                <c:pt idx="1">
                  <c:v>10</c:v>
                </c:pt>
                <c:pt idx="2">
                  <c:v>20</c:v>
                </c:pt>
                <c:pt idx="3">
                  <c:v>30</c:v>
                </c:pt>
                <c:pt idx="4">
                  <c:v>40</c:v>
                </c:pt>
                <c:pt idx="5">
                  <c:v>50</c:v>
                </c:pt>
                <c:pt idx="6">
                  <c:v>60</c:v>
                </c:pt>
                <c:pt idx="7">
                  <c:v>70</c:v>
                </c:pt>
                <c:pt idx="8">
                  <c:v>80</c:v>
                </c:pt>
                <c:pt idx="9">
                  <c:v>90</c:v>
                </c:pt>
                <c:pt idx="10">
                  <c:v>100</c:v>
                </c:pt>
              </c:numCache>
            </c:numRef>
          </c:cat>
          <c:val>
            <c:numRef>
              <c:f>Sheet1!$C$2:$C$12</c:f>
              <c:numCache>
                <c:formatCode>General</c:formatCode>
                <c:ptCount val="11"/>
              </c:numCache>
            </c:numRef>
          </c:val>
          <c:extLst>
            <c:ext xmlns:c16="http://schemas.microsoft.com/office/drawing/2014/chart" uri="{C3380CC4-5D6E-409C-BE32-E72D297353CC}">
              <c16:uniqueId val="{00000000-451A-1644-8F09-53C29D58B212}"/>
            </c:ext>
          </c:extLst>
        </c:ser>
        <c:dLbls>
          <c:showLegendKey val="0"/>
          <c:showVal val="0"/>
          <c:showCatName val="0"/>
          <c:showSerName val="0"/>
          <c:showPercent val="0"/>
          <c:showBubbleSize val="0"/>
        </c:dLbls>
        <c:axId val="1741167823"/>
        <c:axId val="1741169823"/>
      </c:areaChart>
      <c:catAx>
        <c:axId val="174116782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741169823"/>
        <c:crossesAt val="0"/>
        <c:auto val="1"/>
        <c:lblAlgn val="ctr"/>
        <c:lblOffset val="100"/>
        <c:noMultiLvlLbl val="0"/>
      </c:catAx>
      <c:valAx>
        <c:axId val="1741169823"/>
        <c:scaling>
          <c:orientation val="minMax"/>
          <c:max val="100"/>
          <c:min val="0"/>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1741167823"/>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rgbClr val="D9D9D9"/>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9">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65000"/>
        <a:lumOff val="35000"/>
      </a:schemeClr>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
  <cs:dataPoint3D>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79">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65000"/>
        <a:lumOff val="35000"/>
      </a:schemeClr>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
  <cs:dataPoint3D>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diagrams/_rels/data2.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hyperlink" Target="mailto:ben@clean-coalition.org" TargetMode="External"/><Relationship Id="rId7" Type="http://schemas.openxmlformats.org/officeDocument/2006/relationships/image" Target="../media/image103.png"/><Relationship Id="rId2" Type="http://schemas.openxmlformats.org/officeDocument/2006/relationships/hyperlink" Target="mailto:jleader@sepapower.org" TargetMode="External"/><Relationship Id="rId1" Type="http://schemas.openxmlformats.org/officeDocument/2006/relationships/hyperlink" Target="mailto:lshaver@slipstreaminc.org" TargetMode="Externa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hyperlink" Target="mailto:carlosv@irecusa.org" TargetMode="External"/></Relationships>
</file>

<file path=ppt/diagrams/_rels/drawing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diagrams/_rels/drawing2.xml.rels><?xml version="1.0" encoding="UTF-8" standalone="yes"?>
<Relationships xmlns="http://schemas.openxmlformats.org/package/2006/relationships"><Relationship Id="rId8" Type="http://schemas.openxmlformats.org/officeDocument/2006/relationships/hyperlink" Target="mailto:carlosv@irecusa.org" TargetMode="External"/><Relationship Id="rId3" Type="http://schemas.openxmlformats.org/officeDocument/2006/relationships/image" Target="../media/image102.jpeg"/><Relationship Id="rId7" Type="http://schemas.openxmlformats.org/officeDocument/2006/relationships/image" Target="../media/image104.jpeg"/><Relationship Id="rId2" Type="http://schemas.openxmlformats.org/officeDocument/2006/relationships/hyperlink" Target="mailto:lshaver@slipstreaminc.org" TargetMode="External"/><Relationship Id="rId1" Type="http://schemas.openxmlformats.org/officeDocument/2006/relationships/image" Target="../media/image101.jpeg"/><Relationship Id="rId6" Type="http://schemas.openxmlformats.org/officeDocument/2006/relationships/hyperlink" Target="mailto:ben@clean-coalition.org" TargetMode="External"/><Relationship Id="rId5" Type="http://schemas.openxmlformats.org/officeDocument/2006/relationships/image" Target="../media/image103.png"/><Relationship Id="rId4" Type="http://schemas.openxmlformats.org/officeDocument/2006/relationships/hyperlink" Target="mailto:jleader@sepapower.org" TargetMode="Externa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36ACAE-9899-4E05-A87F-9E81A29A6ADF}" type="doc">
      <dgm:prSet loTypeId="urn:microsoft.com/office/officeart/2008/layout/CaptionedPictures" loCatId="picture" qsTypeId="urn:microsoft.com/office/officeart/2005/8/quickstyle/simple1" qsCatId="simple" csTypeId="urn:microsoft.com/office/officeart/2005/8/colors/accent5_2" csCatId="accent5" phldr="1"/>
      <dgm:spPr/>
      <dgm:t>
        <a:bodyPr/>
        <a:lstStyle/>
        <a:p>
          <a:endParaRPr lang="en-US"/>
        </a:p>
      </dgm:t>
    </dgm:pt>
    <dgm:pt modelId="{D464E77E-3C41-4444-B958-348D622ABBA6}">
      <dgm:prSet phldrT="[Text]"/>
      <dgm:spPr/>
      <dgm:t>
        <a:bodyPr/>
        <a:lstStyle/>
        <a:p>
          <a:r>
            <a:rPr lang="en-US" dirty="0"/>
            <a:t>Think Microgrid: State Scorecard</a:t>
          </a:r>
        </a:p>
      </dgm:t>
    </dgm:pt>
    <dgm:pt modelId="{109ECF05-8655-487B-B46D-A3B324494842}" type="parTrans" cxnId="{430AF26F-75AA-4011-AC5B-E6879E25A0CB}">
      <dgm:prSet/>
      <dgm:spPr/>
      <dgm:t>
        <a:bodyPr/>
        <a:lstStyle/>
        <a:p>
          <a:endParaRPr lang="en-US"/>
        </a:p>
      </dgm:t>
    </dgm:pt>
    <dgm:pt modelId="{A524EFC2-7F9D-4DD9-ACD2-24F18297FB73}" type="sibTrans" cxnId="{430AF26F-75AA-4011-AC5B-E6879E25A0CB}">
      <dgm:prSet/>
      <dgm:spPr/>
      <dgm:t>
        <a:bodyPr/>
        <a:lstStyle/>
        <a:p>
          <a:endParaRPr lang="en-US"/>
        </a:p>
      </dgm:t>
    </dgm:pt>
    <dgm:pt modelId="{89E82570-5FFE-4695-9016-2134A7F02A12}">
      <dgm:prSet phldrT="[Text]"/>
      <dgm:spPr/>
      <dgm:t>
        <a:bodyPr/>
        <a:lstStyle/>
        <a:p>
          <a:r>
            <a:rPr lang="en-US" dirty="0"/>
            <a:t>IREC and Vote Solar: Freeing the Grid</a:t>
          </a:r>
        </a:p>
      </dgm:t>
    </dgm:pt>
    <dgm:pt modelId="{A7E61F59-DE4C-416F-8901-628270DA57C4}" type="parTrans" cxnId="{D5428048-A5E2-4C5D-99D5-C813A2060E12}">
      <dgm:prSet/>
      <dgm:spPr/>
      <dgm:t>
        <a:bodyPr/>
        <a:lstStyle/>
        <a:p>
          <a:endParaRPr lang="en-US"/>
        </a:p>
      </dgm:t>
    </dgm:pt>
    <dgm:pt modelId="{DB86C58D-BE8C-405D-B108-432C3142C649}" type="sibTrans" cxnId="{D5428048-A5E2-4C5D-99D5-C813A2060E12}">
      <dgm:prSet/>
      <dgm:spPr/>
      <dgm:t>
        <a:bodyPr/>
        <a:lstStyle/>
        <a:p>
          <a:endParaRPr lang="en-US"/>
        </a:p>
      </dgm:t>
    </dgm:pt>
    <dgm:pt modelId="{119E40AB-954A-4991-B447-30B18E718ACE}">
      <dgm:prSet phldrT="[Text]"/>
      <dgm:spPr/>
      <dgm:t>
        <a:bodyPr/>
        <a:lstStyle/>
        <a:p>
          <a:r>
            <a:rPr lang="en-US" dirty="0"/>
            <a:t>Three of five metrics (Policy, Deployment, and Equity) address multi-user microgrids specifically</a:t>
          </a:r>
        </a:p>
      </dgm:t>
    </dgm:pt>
    <dgm:pt modelId="{FA34D535-0EDC-4951-8E71-8ECB8DF68592}" type="parTrans" cxnId="{6D9888CF-146B-4312-B760-C620FFC8F910}">
      <dgm:prSet/>
      <dgm:spPr/>
      <dgm:t>
        <a:bodyPr/>
        <a:lstStyle/>
        <a:p>
          <a:endParaRPr lang="en-US"/>
        </a:p>
      </dgm:t>
    </dgm:pt>
    <dgm:pt modelId="{1F39F964-CCE1-40FF-B7DA-A41D771A08B1}" type="sibTrans" cxnId="{6D9888CF-146B-4312-B760-C620FFC8F910}">
      <dgm:prSet/>
      <dgm:spPr/>
      <dgm:t>
        <a:bodyPr/>
        <a:lstStyle/>
        <a:p>
          <a:endParaRPr lang="en-US"/>
        </a:p>
      </dgm:t>
    </dgm:pt>
    <dgm:pt modelId="{886441BD-0A7F-4D9A-A90B-B6E4DA9CABBD}">
      <dgm:prSet phldrT="[Text]"/>
      <dgm:spPr/>
      <dgm:t>
        <a:bodyPr/>
        <a:lstStyle/>
        <a:p>
          <a:r>
            <a:rPr lang="en-US" dirty="0"/>
            <a:t>Focus on overall interconnection policy for DERs, considering equitable interconnection</a:t>
          </a:r>
        </a:p>
      </dgm:t>
    </dgm:pt>
    <dgm:pt modelId="{C3A9A0F6-B1EE-49B6-BB7C-03EB6486224F}" type="parTrans" cxnId="{CEC36D88-51CB-4E3E-9C34-76CABC34B7E0}">
      <dgm:prSet/>
      <dgm:spPr/>
      <dgm:t>
        <a:bodyPr/>
        <a:lstStyle/>
        <a:p>
          <a:endParaRPr lang="en-US"/>
        </a:p>
      </dgm:t>
    </dgm:pt>
    <dgm:pt modelId="{5562AD0A-42F6-4794-A9D5-8095A4A68B94}" type="sibTrans" cxnId="{CEC36D88-51CB-4E3E-9C34-76CABC34B7E0}">
      <dgm:prSet/>
      <dgm:spPr/>
      <dgm:t>
        <a:bodyPr/>
        <a:lstStyle/>
        <a:p>
          <a:endParaRPr lang="en-US"/>
        </a:p>
      </dgm:t>
    </dgm:pt>
    <dgm:pt modelId="{A74F6ADD-2EE3-49E0-8F2B-9CFCE11BBCF9}" type="pres">
      <dgm:prSet presAssocID="{3236ACAE-9899-4E05-A87F-9E81A29A6ADF}" presName="Name0" presStyleCnt="0">
        <dgm:presLayoutVars>
          <dgm:chMax/>
          <dgm:chPref/>
          <dgm:dir/>
        </dgm:presLayoutVars>
      </dgm:prSet>
      <dgm:spPr/>
    </dgm:pt>
    <dgm:pt modelId="{8105C72A-7B30-495A-B8FD-28ACBEEB2D39}" type="pres">
      <dgm:prSet presAssocID="{D464E77E-3C41-4444-B958-348D622ABBA6}" presName="composite" presStyleCnt="0">
        <dgm:presLayoutVars>
          <dgm:chMax val="1"/>
          <dgm:chPref val="1"/>
        </dgm:presLayoutVars>
      </dgm:prSet>
      <dgm:spPr/>
    </dgm:pt>
    <dgm:pt modelId="{B91E6BDD-D119-4453-BE77-7ED3BB32FECB}" type="pres">
      <dgm:prSet presAssocID="{D464E77E-3C41-4444-B958-348D622ABBA6}" presName="Accent" presStyleLbl="trAlignAcc1" presStyleIdx="0" presStyleCnt="2">
        <dgm:presLayoutVars>
          <dgm:chMax val="0"/>
          <dgm:chPref val="0"/>
        </dgm:presLayoutVars>
      </dgm:prSet>
      <dgm:spPr/>
    </dgm:pt>
    <dgm:pt modelId="{B2818236-7C43-45CC-8A57-CF3403F5272A}" type="pres">
      <dgm:prSet presAssocID="{D464E77E-3C41-4444-B958-348D622ABBA6}" presName="Image" presStyleLbl="alignImgPlace1" presStyleIdx="0" presStyleCnt="2">
        <dgm:presLayoutVars>
          <dgm:chMax val="0"/>
          <dgm:chPref val="0"/>
        </dgm:presLayoutVars>
      </dgm:prSet>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t="7828" b="7828"/>
          </a:stretch>
        </a:blipFill>
      </dgm:spPr>
    </dgm:pt>
    <dgm:pt modelId="{5F27ECEA-C43B-4ACF-97C8-73FD813BCABD}" type="pres">
      <dgm:prSet presAssocID="{D464E77E-3C41-4444-B958-348D622ABBA6}" presName="ChildComposite" presStyleCnt="0"/>
      <dgm:spPr/>
    </dgm:pt>
    <dgm:pt modelId="{5D282B04-A31E-437C-8799-C271D63FD46E}" type="pres">
      <dgm:prSet presAssocID="{D464E77E-3C41-4444-B958-348D622ABBA6}" presName="Child" presStyleLbl="node1" presStyleIdx="0" presStyleCnt="2">
        <dgm:presLayoutVars>
          <dgm:chMax val="0"/>
          <dgm:chPref val="0"/>
          <dgm:bulletEnabled val="1"/>
        </dgm:presLayoutVars>
      </dgm:prSet>
      <dgm:spPr/>
    </dgm:pt>
    <dgm:pt modelId="{F927D146-C9EF-4321-98F2-9CA7E9F83332}" type="pres">
      <dgm:prSet presAssocID="{D464E77E-3C41-4444-B958-348D622ABBA6}" presName="Parent" presStyleLbl="revTx" presStyleIdx="0" presStyleCnt="2">
        <dgm:presLayoutVars>
          <dgm:chMax val="1"/>
          <dgm:chPref val="0"/>
          <dgm:bulletEnabled val="1"/>
        </dgm:presLayoutVars>
      </dgm:prSet>
      <dgm:spPr/>
    </dgm:pt>
    <dgm:pt modelId="{35C58F65-A982-4EBB-9E53-03DFD843AFFD}" type="pres">
      <dgm:prSet presAssocID="{A524EFC2-7F9D-4DD9-ACD2-24F18297FB73}" presName="sibTrans" presStyleCnt="0"/>
      <dgm:spPr/>
    </dgm:pt>
    <dgm:pt modelId="{AF5908CC-B30D-4F51-B2DF-43E3F199C789}" type="pres">
      <dgm:prSet presAssocID="{89E82570-5FFE-4695-9016-2134A7F02A12}" presName="composite" presStyleCnt="0">
        <dgm:presLayoutVars>
          <dgm:chMax val="1"/>
          <dgm:chPref val="1"/>
        </dgm:presLayoutVars>
      </dgm:prSet>
      <dgm:spPr/>
    </dgm:pt>
    <dgm:pt modelId="{4D3752AC-4A7D-490A-967E-1F0E185F3E06}" type="pres">
      <dgm:prSet presAssocID="{89E82570-5FFE-4695-9016-2134A7F02A12}" presName="Accent" presStyleLbl="trAlignAcc1" presStyleIdx="1" presStyleCnt="2">
        <dgm:presLayoutVars>
          <dgm:chMax val="0"/>
          <dgm:chPref val="0"/>
        </dgm:presLayoutVars>
      </dgm:prSet>
      <dgm:spPr/>
    </dgm:pt>
    <dgm:pt modelId="{72AFC680-DC8C-43EF-ACF2-3975D092A56C}" type="pres">
      <dgm:prSet presAssocID="{89E82570-5FFE-4695-9016-2134A7F02A12}" presName="Image" presStyleLbl="alignImgPlace1" presStyleIdx="1" presStyleCnt="2">
        <dgm:presLayoutVars>
          <dgm:chMax val="0"/>
          <dgm:chPref val="0"/>
        </dgm:presLayoutVars>
      </dgm:prSet>
      <dgm:spPr>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t="14957" b="14957"/>
          </a:stretch>
        </a:blipFill>
      </dgm:spPr>
    </dgm:pt>
    <dgm:pt modelId="{5C479C91-844A-4B99-9EB8-475717A0EAB2}" type="pres">
      <dgm:prSet presAssocID="{89E82570-5FFE-4695-9016-2134A7F02A12}" presName="ChildComposite" presStyleCnt="0"/>
      <dgm:spPr/>
    </dgm:pt>
    <dgm:pt modelId="{D3E47CB0-1E18-42EC-8B56-98F476F8A69A}" type="pres">
      <dgm:prSet presAssocID="{89E82570-5FFE-4695-9016-2134A7F02A12}" presName="Child" presStyleLbl="node1" presStyleIdx="1" presStyleCnt="2">
        <dgm:presLayoutVars>
          <dgm:chMax val="0"/>
          <dgm:chPref val="0"/>
          <dgm:bulletEnabled val="1"/>
        </dgm:presLayoutVars>
      </dgm:prSet>
      <dgm:spPr/>
    </dgm:pt>
    <dgm:pt modelId="{6EBA8281-1EB2-4D12-B7AE-8ED7F957034A}" type="pres">
      <dgm:prSet presAssocID="{89E82570-5FFE-4695-9016-2134A7F02A12}" presName="Parent" presStyleLbl="revTx" presStyleIdx="1" presStyleCnt="2">
        <dgm:presLayoutVars>
          <dgm:chMax val="1"/>
          <dgm:chPref val="0"/>
          <dgm:bulletEnabled val="1"/>
        </dgm:presLayoutVars>
      </dgm:prSet>
      <dgm:spPr/>
    </dgm:pt>
  </dgm:ptLst>
  <dgm:cxnLst>
    <dgm:cxn modelId="{FFBAE43E-4654-402A-9F60-0262C4863042}" type="presOf" srcId="{D464E77E-3C41-4444-B958-348D622ABBA6}" destId="{F927D146-C9EF-4321-98F2-9CA7E9F83332}" srcOrd="0" destOrd="0" presId="urn:microsoft.com/office/officeart/2008/layout/CaptionedPictures"/>
    <dgm:cxn modelId="{D5428048-A5E2-4C5D-99D5-C813A2060E12}" srcId="{3236ACAE-9899-4E05-A87F-9E81A29A6ADF}" destId="{89E82570-5FFE-4695-9016-2134A7F02A12}" srcOrd="1" destOrd="0" parTransId="{A7E61F59-DE4C-416F-8901-628270DA57C4}" sibTransId="{DB86C58D-BE8C-405D-B108-432C3142C649}"/>
    <dgm:cxn modelId="{430AF26F-75AA-4011-AC5B-E6879E25A0CB}" srcId="{3236ACAE-9899-4E05-A87F-9E81A29A6ADF}" destId="{D464E77E-3C41-4444-B958-348D622ABBA6}" srcOrd="0" destOrd="0" parTransId="{109ECF05-8655-487B-B46D-A3B324494842}" sibTransId="{A524EFC2-7F9D-4DD9-ACD2-24F18297FB73}"/>
    <dgm:cxn modelId="{B2870A78-3539-4E3A-9722-AA789EAC56CC}" type="presOf" srcId="{3236ACAE-9899-4E05-A87F-9E81A29A6ADF}" destId="{A74F6ADD-2EE3-49E0-8F2B-9CFCE11BBCF9}" srcOrd="0" destOrd="0" presId="urn:microsoft.com/office/officeart/2008/layout/CaptionedPictures"/>
    <dgm:cxn modelId="{5CAB9D7E-5578-43F5-80F4-98EC81E3EB4C}" type="presOf" srcId="{886441BD-0A7F-4D9A-A90B-B6E4DA9CABBD}" destId="{D3E47CB0-1E18-42EC-8B56-98F476F8A69A}" srcOrd="0" destOrd="0" presId="urn:microsoft.com/office/officeart/2008/layout/CaptionedPictures"/>
    <dgm:cxn modelId="{CEC36D88-51CB-4E3E-9C34-76CABC34B7E0}" srcId="{89E82570-5FFE-4695-9016-2134A7F02A12}" destId="{886441BD-0A7F-4D9A-A90B-B6E4DA9CABBD}" srcOrd="0" destOrd="0" parTransId="{C3A9A0F6-B1EE-49B6-BB7C-03EB6486224F}" sibTransId="{5562AD0A-42F6-4794-A9D5-8095A4A68B94}"/>
    <dgm:cxn modelId="{6D9888CF-146B-4312-B760-C620FFC8F910}" srcId="{D464E77E-3C41-4444-B958-348D622ABBA6}" destId="{119E40AB-954A-4991-B447-30B18E718ACE}" srcOrd="0" destOrd="0" parTransId="{FA34D535-0EDC-4951-8E71-8ECB8DF68592}" sibTransId="{1F39F964-CCE1-40FF-B7DA-A41D771A08B1}"/>
    <dgm:cxn modelId="{D9CA8FDC-955D-404D-84BF-F074FF3C059E}" type="presOf" srcId="{119E40AB-954A-4991-B447-30B18E718ACE}" destId="{5D282B04-A31E-437C-8799-C271D63FD46E}" srcOrd="0" destOrd="0" presId="urn:microsoft.com/office/officeart/2008/layout/CaptionedPictures"/>
    <dgm:cxn modelId="{CDAC1BE8-5118-451F-A6FF-FF479C9531E3}" type="presOf" srcId="{89E82570-5FFE-4695-9016-2134A7F02A12}" destId="{6EBA8281-1EB2-4D12-B7AE-8ED7F957034A}" srcOrd="0" destOrd="0" presId="urn:microsoft.com/office/officeart/2008/layout/CaptionedPictures"/>
    <dgm:cxn modelId="{95AFAC8E-2AA4-4814-97E9-3E142F1CACE9}" type="presParOf" srcId="{A74F6ADD-2EE3-49E0-8F2B-9CFCE11BBCF9}" destId="{8105C72A-7B30-495A-B8FD-28ACBEEB2D39}" srcOrd="0" destOrd="0" presId="urn:microsoft.com/office/officeart/2008/layout/CaptionedPictures"/>
    <dgm:cxn modelId="{A89B2792-76F0-431F-B4D7-1B0DDBA2FCE3}" type="presParOf" srcId="{8105C72A-7B30-495A-B8FD-28ACBEEB2D39}" destId="{B91E6BDD-D119-4453-BE77-7ED3BB32FECB}" srcOrd="0" destOrd="0" presId="urn:microsoft.com/office/officeart/2008/layout/CaptionedPictures"/>
    <dgm:cxn modelId="{29CA2213-FADA-4283-B24E-DE5EBC77E8CD}" type="presParOf" srcId="{8105C72A-7B30-495A-B8FD-28ACBEEB2D39}" destId="{B2818236-7C43-45CC-8A57-CF3403F5272A}" srcOrd="1" destOrd="0" presId="urn:microsoft.com/office/officeart/2008/layout/CaptionedPictures"/>
    <dgm:cxn modelId="{230EBFFE-CD39-4699-BB3A-546BC293BBED}" type="presParOf" srcId="{8105C72A-7B30-495A-B8FD-28ACBEEB2D39}" destId="{5F27ECEA-C43B-4ACF-97C8-73FD813BCABD}" srcOrd="2" destOrd="0" presId="urn:microsoft.com/office/officeart/2008/layout/CaptionedPictures"/>
    <dgm:cxn modelId="{52B916AE-2552-467C-B03C-AD9BA56CEC72}" type="presParOf" srcId="{5F27ECEA-C43B-4ACF-97C8-73FD813BCABD}" destId="{5D282B04-A31E-437C-8799-C271D63FD46E}" srcOrd="0" destOrd="0" presId="urn:microsoft.com/office/officeart/2008/layout/CaptionedPictures"/>
    <dgm:cxn modelId="{9BF12269-4EC5-4ABE-BAC1-DF9E3AB5128E}" type="presParOf" srcId="{5F27ECEA-C43B-4ACF-97C8-73FD813BCABD}" destId="{F927D146-C9EF-4321-98F2-9CA7E9F83332}" srcOrd="1" destOrd="0" presId="urn:microsoft.com/office/officeart/2008/layout/CaptionedPictures"/>
    <dgm:cxn modelId="{4A43A5C7-F210-4214-92DA-CF02275539A4}" type="presParOf" srcId="{A74F6ADD-2EE3-49E0-8F2B-9CFCE11BBCF9}" destId="{35C58F65-A982-4EBB-9E53-03DFD843AFFD}" srcOrd="1" destOrd="0" presId="urn:microsoft.com/office/officeart/2008/layout/CaptionedPictures"/>
    <dgm:cxn modelId="{21045AB3-F6A7-487C-8AAD-B3E6A3FBE5A9}" type="presParOf" srcId="{A74F6ADD-2EE3-49E0-8F2B-9CFCE11BBCF9}" destId="{AF5908CC-B30D-4F51-B2DF-43E3F199C789}" srcOrd="2" destOrd="0" presId="urn:microsoft.com/office/officeart/2008/layout/CaptionedPictures"/>
    <dgm:cxn modelId="{9A85F661-0DAD-472B-AD26-82A70A34B49B}" type="presParOf" srcId="{AF5908CC-B30D-4F51-B2DF-43E3F199C789}" destId="{4D3752AC-4A7D-490A-967E-1F0E185F3E06}" srcOrd="0" destOrd="0" presId="urn:microsoft.com/office/officeart/2008/layout/CaptionedPictures"/>
    <dgm:cxn modelId="{AF9214E6-CB7E-4BC7-8D86-17CA68D0755B}" type="presParOf" srcId="{AF5908CC-B30D-4F51-B2DF-43E3F199C789}" destId="{72AFC680-DC8C-43EF-ACF2-3975D092A56C}" srcOrd="1" destOrd="0" presId="urn:microsoft.com/office/officeart/2008/layout/CaptionedPictures"/>
    <dgm:cxn modelId="{30499AFA-F84E-4A43-8F2A-C17BE8746D10}" type="presParOf" srcId="{AF5908CC-B30D-4F51-B2DF-43E3F199C789}" destId="{5C479C91-844A-4B99-9EB8-475717A0EAB2}" srcOrd="2" destOrd="0" presId="urn:microsoft.com/office/officeart/2008/layout/CaptionedPictures"/>
    <dgm:cxn modelId="{FE761639-73C5-40F6-9770-DA75649E982E}" type="presParOf" srcId="{5C479C91-844A-4B99-9EB8-475717A0EAB2}" destId="{D3E47CB0-1E18-42EC-8B56-98F476F8A69A}" srcOrd="0" destOrd="0" presId="urn:microsoft.com/office/officeart/2008/layout/CaptionedPictures"/>
    <dgm:cxn modelId="{ED2476ED-9AC3-4D10-B6CF-ABE12322D667}" type="presParOf" srcId="{5C479C91-844A-4B99-9EB8-475717A0EAB2}" destId="{6EBA8281-1EB2-4D12-B7AE-8ED7F957034A}"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CA1CE4-689E-460D-9EDB-A13DC83B1535}" type="doc">
      <dgm:prSet loTypeId="urn:microsoft.com/office/officeart/2008/layout/TitlePictureLineup" loCatId="picture" qsTypeId="urn:microsoft.com/office/officeart/2005/8/quickstyle/simple1" qsCatId="simple" csTypeId="urn:microsoft.com/office/officeart/2005/8/colors/colorful4" csCatId="colorful" phldr="1"/>
      <dgm:spPr/>
      <dgm:t>
        <a:bodyPr/>
        <a:lstStyle/>
        <a:p>
          <a:endParaRPr lang="en-US"/>
        </a:p>
      </dgm:t>
    </dgm:pt>
    <dgm:pt modelId="{73685E43-AB0D-4C15-8AD3-96F14BA9E187}">
      <dgm:prSet phldrT="[Text]"/>
      <dgm:spPr/>
      <dgm:t>
        <a:bodyPr/>
        <a:lstStyle/>
        <a:p>
          <a:r>
            <a:rPr lang="en-US" dirty="0"/>
            <a:t>Lee Shaver</a:t>
          </a:r>
        </a:p>
      </dgm:t>
    </dgm:pt>
    <dgm:pt modelId="{B989A539-9D7F-4756-BE04-E63DB9FD0F6D}" type="parTrans" cxnId="{52E713BC-2A5E-4D73-AC69-E9FF711F9669}">
      <dgm:prSet/>
      <dgm:spPr/>
      <dgm:t>
        <a:bodyPr/>
        <a:lstStyle/>
        <a:p>
          <a:endParaRPr lang="en-US"/>
        </a:p>
      </dgm:t>
    </dgm:pt>
    <dgm:pt modelId="{320E62B5-ECB3-4ABC-A602-76B05FA233D2}" type="sibTrans" cxnId="{52E713BC-2A5E-4D73-AC69-E9FF711F9669}">
      <dgm:prSet/>
      <dgm:spPr/>
      <dgm:t>
        <a:bodyPr/>
        <a:lstStyle/>
        <a:p>
          <a:endParaRPr lang="en-US"/>
        </a:p>
      </dgm:t>
    </dgm:pt>
    <dgm:pt modelId="{CB3DD141-396B-4820-B066-E66D01800103}">
      <dgm:prSet phldrT="[Text]"/>
      <dgm:spPr/>
      <dgm:t>
        <a:bodyPr/>
        <a:lstStyle/>
        <a:p>
          <a:r>
            <a:rPr lang="en-US" dirty="0"/>
            <a:t>Senior Energy Engineer</a:t>
          </a:r>
        </a:p>
      </dgm:t>
    </dgm:pt>
    <dgm:pt modelId="{74835D63-30DA-4D34-B5B0-407A9A9110E6}" type="parTrans" cxnId="{3725C736-B46A-4E89-9AC1-887DD2C452C7}">
      <dgm:prSet/>
      <dgm:spPr/>
      <dgm:t>
        <a:bodyPr/>
        <a:lstStyle/>
        <a:p>
          <a:endParaRPr lang="en-US"/>
        </a:p>
      </dgm:t>
    </dgm:pt>
    <dgm:pt modelId="{ADE23F59-03C4-4F61-BDFE-A965293AE09D}" type="sibTrans" cxnId="{3725C736-B46A-4E89-9AC1-887DD2C452C7}">
      <dgm:prSet/>
      <dgm:spPr/>
      <dgm:t>
        <a:bodyPr/>
        <a:lstStyle/>
        <a:p>
          <a:endParaRPr lang="en-US"/>
        </a:p>
      </dgm:t>
    </dgm:pt>
    <dgm:pt modelId="{78FC3232-B955-4BE1-953B-A5C587215881}">
      <dgm:prSet phldrT="[Text]"/>
      <dgm:spPr/>
      <dgm:t>
        <a:bodyPr/>
        <a:lstStyle/>
        <a:p>
          <a:r>
            <a:rPr lang="en-US" dirty="0"/>
            <a:t>Jared Leader</a:t>
          </a:r>
        </a:p>
      </dgm:t>
    </dgm:pt>
    <dgm:pt modelId="{B62ABDD0-19F1-4B5E-A15D-3E071833172B}" type="parTrans" cxnId="{3435FD91-40AC-4EA6-9D07-BC5431A69FAD}">
      <dgm:prSet/>
      <dgm:spPr/>
      <dgm:t>
        <a:bodyPr/>
        <a:lstStyle/>
        <a:p>
          <a:endParaRPr lang="en-US"/>
        </a:p>
      </dgm:t>
    </dgm:pt>
    <dgm:pt modelId="{18F9DA8A-7B57-445C-9F0D-CE6F8F60909A}" type="sibTrans" cxnId="{3435FD91-40AC-4EA6-9D07-BC5431A69FAD}">
      <dgm:prSet/>
      <dgm:spPr/>
      <dgm:t>
        <a:bodyPr/>
        <a:lstStyle/>
        <a:p>
          <a:endParaRPr lang="en-US"/>
        </a:p>
      </dgm:t>
    </dgm:pt>
    <dgm:pt modelId="{6F1DC69F-34E0-4CB7-9CD8-61FAF2F1BD9A}">
      <dgm:prSet phldrT="[Text]"/>
      <dgm:spPr/>
      <dgm:t>
        <a:bodyPr/>
        <a:lstStyle/>
        <a:p>
          <a:r>
            <a:rPr lang="en-US" dirty="0"/>
            <a:t>Senior Director, Resilience</a:t>
          </a:r>
        </a:p>
      </dgm:t>
    </dgm:pt>
    <dgm:pt modelId="{5CADAF51-3380-4F9C-88BE-AE544590DBEE}" type="parTrans" cxnId="{4300DC53-E273-41E6-83E3-0C64E5A5C543}">
      <dgm:prSet/>
      <dgm:spPr/>
      <dgm:t>
        <a:bodyPr/>
        <a:lstStyle/>
        <a:p>
          <a:endParaRPr lang="en-US"/>
        </a:p>
      </dgm:t>
    </dgm:pt>
    <dgm:pt modelId="{7315C060-06A7-4E83-9879-0A7D2B2D55AB}" type="sibTrans" cxnId="{4300DC53-E273-41E6-83E3-0C64E5A5C543}">
      <dgm:prSet/>
      <dgm:spPr/>
      <dgm:t>
        <a:bodyPr/>
        <a:lstStyle/>
        <a:p>
          <a:endParaRPr lang="en-US"/>
        </a:p>
      </dgm:t>
    </dgm:pt>
    <dgm:pt modelId="{2C51D49C-5877-450C-A8B2-C9D86B0B17C3}">
      <dgm:prSet phldrT="[Text]"/>
      <dgm:spPr/>
      <dgm:t>
        <a:bodyPr/>
        <a:lstStyle/>
        <a:p>
          <a:r>
            <a:rPr lang="en-US" dirty="0"/>
            <a:t>Ben Schwartz</a:t>
          </a:r>
        </a:p>
      </dgm:t>
    </dgm:pt>
    <dgm:pt modelId="{E452FD4A-1F7D-47DC-A581-19078CD77182}" type="parTrans" cxnId="{A747235C-BAC9-4FA9-B03E-4E1483223C08}">
      <dgm:prSet/>
      <dgm:spPr/>
      <dgm:t>
        <a:bodyPr/>
        <a:lstStyle/>
        <a:p>
          <a:endParaRPr lang="en-US"/>
        </a:p>
      </dgm:t>
    </dgm:pt>
    <dgm:pt modelId="{C2745DDC-19C4-4C41-B764-27FC4E6D1102}" type="sibTrans" cxnId="{A747235C-BAC9-4FA9-B03E-4E1483223C08}">
      <dgm:prSet/>
      <dgm:spPr/>
      <dgm:t>
        <a:bodyPr/>
        <a:lstStyle/>
        <a:p>
          <a:endParaRPr lang="en-US"/>
        </a:p>
      </dgm:t>
    </dgm:pt>
    <dgm:pt modelId="{3654D168-5494-4E80-810C-6004FB26C72A}">
      <dgm:prSet phldrT="[Text]"/>
      <dgm:spPr/>
      <dgm:t>
        <a:bodyPr/>
        <a:lstStyle/>
        <a:p>
          <a:r>
            <a:rPr lang="en-US" dirty="0"/>
            <a:t>Policy Manager</a:t>
          </a:r>
        </a:p>
      </dgm:t>
    </dgm:pt>
    <dgm:pt modelId="{FCA69B51-3143-4544-B727-2DFDD0ECC374}" type="parTrans" cxnId="{70B66BA1-ED4A-4869-ABB2-B70B52D274AE}">
      <dgm:prSet/>
      <dgm:spPr/>
      <dgm:t>
        <a:bodyPr/>
        <a:lstStyle/>
        <a:p>
          <a:endParaRPr lang="en-US"/>
        </a:p>
      </dgm:t>
    </dgm:pt>
    <dgm:pt modelId="{B80B8023-23DC-406B-AF4C-49B199F5B578}" type="sibTrans" cxnId="{70B66BA1-ED4A-4869-ABB2-B70B52D274AE}">
      <dgm:prSet/>
      <dgm:spPr/>
      <dgm:t>
        <a:bodyPr/>
        <a:lstStyle/>
        <a:p>
          <a:endParaRPr lang="en-US"/>
        </a:p>
      </dgm:t>
    </dgm:pt>
    <dgm:pt modelId="{113DA32A-049D-43E2-B101-E7EFF8A9F421}">
      <dgm:prSet phldrT="[Text]"/>
      <dgm:spPr/>
      <dgm:t>
        <a:bodyPr/>
        <a:lstStyle/>
        <a:p>
          <a:r>
            <a:rPr lang="en-US" dirty="0"/>
            <a:t>Carlos Alberto Velazquez</a:t>
          </a:r>
        </a:p>
      </dgm:t>
    </dgm:pt>
    <dgm:pt modelId="{083245EA-8170-4C5B-8C51-29310A993FA0}" type="parTrans" cxnId="{0099225B-DFFF-4D0D-9F44-F8DF4A3C1B18}">
      <dgm:prSet/>
      <dgm:spPr/>
      <dgm:t>
        <a:bodyPr/>
        <a:lstStyle/>
        <a:p>
          <a:endParaRPr lang="en-US"/>
        </a:p>
      </dgm:t>
    </dgm:pt>
    <dgm:pt modelId="{2AFC43F8-D8DA-44AB-90FB-2B2533053F09}" type="sibTrans" cxnId="{0099225B-DFFF-4D0D-9F44-F8DF4A3C1B18}">
      <dgm:prSet/>
      <dgm:spPr/>
      <dgm:t>
        <a:bodyPr/>
        <a:lstStyle/>
        <a:p>
          <a:endParaRPr lang="en-US"/>
        </a:p>
      </dgm:t>
    </dgm:pt>
    <dgm:pt modelId="{E69A2F63-D8FC-47DF-AB1B-10709C43F7CA}">
      <dgm:prSet phldrT="[Text]"/>
      <dgm:spPr/>
      <dgm:t>
        <a:bodyPr/>
        <a:lstStyle/>
        <a:p>
          <a:r>
            <a:rPr lang="en-US" dirty="0"/>
            <a:t>Slipstream</a:t>
          </a:r>
        </a:p>
      </dgm:t>
    </dgm:pt>
    <dgm:pt modelId="{E5995F9D-C285-46B6-A394-B5C7E093A493}" type="parTrans" cxnId="{09DC1E9C-BCE0-4DAC-B4FE-B5D5106D68BD}">
      <dgm:prSet/>
      <dgm:spPr/>
      <dgm:t>
        <a:bodyPr/>
        <a:lstStyle/>
        <a:p>
          <a:endParaRPr lang="en-US"/>
        </a:p>
      </dgm:t>
    </dgm:pt>
    <dgm:pt modelId="{4FE705AB-D277-4D0E-9266-E81F89C2445F}" type="sibTrans" cxnId="{09DC1E9C-BCE0-4DAC-B4FE-B5D5106D68BD}">
      <dgm:prSet/>
      <dgm:spPr/>
      <dgm:t>
        <a:bodyPr/>
        <a:lstStyle/>
        <a:p>
          <a:endParaRPr lang="en-US"/>
        </a:p>
      </dgm:t>
    </dgm:pt>
    <dgm:pt modelId="{0CD22052-1AE3-4020-98FC-3A096AE74B0C}">
      <dgm:prSet phldrT="[Text]"/>
      <dgm:spPr/>
      <dgm:t>
        <a:bodyPr/>
        <a:lstStyle/>
        <a:p>
          <a:r>
            <a:rPr lang="en-US" dirty="0">
              <a:hlinkClick xmlns:r="http://schemas.openxmlformats.org/officeDocument/2006/relationships" r:id="rId1"/>
            </a:rPr>
            <a:t>lshaver@slipstreaminc.org</a:t>
          </a:r>
          <a:r>
            <a:rPr lang="en-US" dirty="0"/>
            <a:t> </a:t>
          </a:r>
        </a:p>
      </dgm:t>
    </dgm:pt>
    <dgm:pt modelId="{C77E39B3-8F73-4E91-95AF-3FF0BD840D34}" type="parTrans" cxnId="{3B30D9F6-77F6-4B7F-83A1-F9551AEE5858}">
      <dgm:prSet/>
      <dgm:spPr/>
      <dgm:t>
        <a:bodyPr/>
        <a:lstStyle/>
        <a:p>
          <a:endParaRPr lang="en-US"/>
        </a:p>
      </dgm:t>
    </dgm:pt>
    <dgm:pt modelId="{4F65AC9E-F188-4B69-9EEC-402ECE2354C9}" type="sibTrans" cxnId="{3B30D9F6-77F6-4B7F-83A1-F9551AEE5858}">
      <dgm:prSet/>
      <dgm:spPr/>
      <dgm:t>
        <a:bodyPr/>
        <a:lstStyle/>
        <a:p>
          <a:endParaRPr lang="en-US"/>
        </a:p>
      </dgm:t>
    </dgm:pt>
    <dgm:pt modelId="{D1B3948F-26DA-447C-A5D4-40B492A8E612}">
      <dgm:prSet phldrT="[Text]"/>
      <dgm:spPr/>
      <dgm:t>
        <a:bodyPr/>
        <a:lstStyle/>
        <a:p>
          <a:r>
            <a:rPr lang="en-US" dirty="0"/>
            <a:t>SEPA</a:t>
          </a:r>
        </a:p>
      </dgm:t>
    </dgm:pt>
    <dgm:pt modelId="{D54DA9E4-D623-4AFC-B14C-AB2CBFD0A60B}" type="parTrans" cxnId="{14DCB6D6-1E66-413D-BC1D-A850AB79AF85}">
      <dgm:prSet/>
      <dgm:spPr/>
      <dgm:t>
        <a:bodyPr/>
        <a:lstStyle/>
        <a:p>
          <a:endParaRPr lang="en-US"/>
        </a:p>
      </dgm:t>
    </dgm:pt>
    <dgm:pt modelId="{72B24514-43D9-4743-80A1-171A37CE4039}" type="sibTrans" cxnId="{14DCB6D6-1E66-413D-BC1D-A850AB79AF85}">
      <dgm:prSet/>
      <dgm:spPr/>
      <dgm:t>
        <a:bodyPr/>
        <a:lstStyle/>
        <a:p>
          <a:endParaRPr lang="en-US"/>
        </a:p>
      </dgm:t>
    </dgm:pt>
    <dgm:pt modelId="{2796987F-5580-452F-BF9D-5BB1A587FBF6}">
      <dgm:prSet phldrT="[Text]"/>
      <dgm:spPr/>
      <dgm:t>
        <a:bodyPr/>
        <a:lstStyle/>
        <a:p>
          <a:r>
            <a:rPr lang="en-US" dirty="0">
              <a:hlinkClick xmlns:r="http://schemas.openxmlformats.org/officeDocument/2006/relationships" r:id="rId2"/>
            </a:rPr>
            <a:t>jleader@sepapower.org</a:t>
          </a:r>
          <a:r>
            <a:rPr lang="en-US" dirty="0"/>
            <a:t> </a:t>
          </a:r>
        </a:p>
      </dgm:t>
    </dgm:pt>
    <dgm:pt modelId="{1098EB1D-F5DF-43BC-BFF4-EE6E3C8C62E3}" type="parTrans" cxnId="{A637C7BD-D231-4544-882E-6EA27E5A230A}">
      <dgm:prSet/>
      <dgm:spPr/>
      <dgm:t>
        <a:bodyPr/>
        <a:lstStyle/>
        <a:p>
          <a:endParaRPr lang="en-US"/>
        </a:p>
      </dgm:t>
    </dgm:pt>
    <dgm:pt modelId="{9AF7F64D-7692-4A2C-BC26-410203A2DE04}" type="sibTrans" cxnId="{A637C7BD-D231-4544-882E-6EA27E5A230A}">
      <dgm:prSet/>
      <dgm:spPr/>
      <dgm:t>
        <a:bodyPr/>
        <a:lstStyle/>
        <a:p>
          <a:endParaRPr lang="en-US"/>
        </a:p>
      </dgm:t>
    </dgm:pt>
    <dgm:pt modelId="{2BB29C7D-2D6C-4597-A81E-7887D11FEB45}">
      <dgm:prSet phldrT="[Text]"/>
      <dgm:spPr/>
      <dgm:t>
        <a:bodyPr/>
        <a:lstStyle/>
        <a:p>
          <a:r>
            <a:rPr lang="en-US" dirty="0"/>
            <a:t>Clean Coalition</a:t>
          </a:r>
        </a:p>
      </dgm:t>
    </dgm:pt>
    <dgm:pt modelId="{4562300B-12E2-4E8A-AABA-8D42EF7D8710}" type="parTrans" cxnId="{545164A4-4FE5-4FBC-8A1C-4B9523C89278}">
      <dgm:prSet/>
      <dgm:spPr/>
      <dgm:t>
        <a:bodyPr/>
        <a:lstStyle/>
        <a:p>
          <a:endParaRPr lang="en-US"/>
        </a:p>
      </dgm:t>
    </dgm:pt>
    <dgm:pt modelId="{81055B9D-EDBE-46F5-9C8B-23A73DAC9CF0}" type="sibTrans" cxnId="{545164A4-4FE5-4FBC-8A1C-4B9523C89278}">
      <dgm:prSet/>
      <dgm:spPr/>
      <dgm:t>
        <a:bodyPr/>
        <a:lstStyle/>
        <a:p>
          <a:endParaRPr lang="en-US"/>
        </a:p>
      </dgm:t>
    </dgm:pt>
    <dgm:pt modelId="{781100B1-1211-4FC0-837F-701EFF3DA3DE}">
      <dgm:prSet phldrT="[Text]"/>
      <dgm:spPr/>
      <dgm:t>
        <a:bodyPr/>
        <a:lstStyle/>
        <a:p>
          <a:r>
            <a:rPr lang="en-US" dirty="0">
              <a:hlinkClick xmlns:r="http://schemas.openxmlformats.org/officeDocument/2006/relationships" r:id="rId3"/>
            </a:rPr>
            <a:t>ben@clean-coalition.org</a:t>
          </a:r>
          <a:r>
            <a:rPr lang="en-US" dirty="0"/>
            <a:t> </a:t>
          </a:r>
        </a:p>
      </dgm:t>
    </dgm:pt>
    <dgm:pt modelId="{9B387D25-2C39-4E32-87AB-578F524E17CA}" type="parTrans" cxnId="{42356055-070A-4688-AA8B-DDFEE382EF8E}">
      <dgm:prSet/>
      <dgm:spPr/>
      <dgm:t>
        <a:bodyPr/>
        <a:lstStyle/>
        <a:p>
          <a:endParaRPr lang="en-US"/>
        </a:p>
      </dgm:t>
    </dgm:pt>
    <dgm:pt modelId="{A0E41D76-A6A1-4E84-8EEC-33091F0C1D27}" type="sibTrans" cxnId="{42356055-070A-4688-AA8B-DDFEE382EF8E}">
      <dgm:prSet/>
      <dgm:spPr/>
      <dgm:t>
        <a:bodyPr/>
        <a:lstStyle/>
        <a:p>
          <a:endParaRPr lang="en-US"/>
        </a:p>
      </dgm:t>
    </dgm:pt>
    <dgm:pt modelId="{3D74EF2A-D969-4A2C-8CBC-C320E97A6FEF}">
      <dgm:prSet phldrT="[Text]"/>
      <dgm:spPr/>
      <dgm:t>
        <a:bodyPr/>
        <a:lstStyle/>
        <a:p>
          <a:r>
            <a:rPr lang="en-US" dirty="0"/>
            <a:t>Program Director</a:t>
          </a:r>
        </a:p>
      </dgm:t>
    </dgm:pt>
    <dgm:pt modelId="{588296AB-3116-42A5-911A-B037D22F3CA6}" type="parTrans" cxnId="{D68DB910-6DA4-4D85-9B94-6B1827C6D320}">
      <dgm:prSet/>
      <dgm:spPr/>
      <dgm:t>
        <a:bodyPr/>
        <a:lstStyle/>
        <a:p>
          <a:endParaRPr lang="en-US"/>
        </a:p>
      </dgm:t>
    </dgm:pt>
    <dgm:pt modelId="{AA1F2E64-051D-45B2-A106-9FFC0F459776}" type="sibTrans" cxnId="{D68DB910-6DA4-4D85-9B94-6B1827C6D320}">
      <dgm:prSet/>
      <dgm:spPr/>
      <dgm:t>
        <a:bodyPr/>
        <a:lstStyle/>
        <a:p>
          <a:endParaRPr lang="en-US"/>
        </a:p>
      </dgm:t>
    </dgm:pt>
    <dgm:pt modelId="{04507248-9166-4757-A70E-597B44D7CC0E}">
      <dgm:prSet phldrT="[Text]"/>
      <dgm:spPr/>
      <dgm:t>
        <a:bodyPr/>
        <a:lstStyle/>
        <a:p>
          <a:r>
            <a:rPr lang="en-US" dirty="0"/>
            <a:t>IREC</a:t>
          </a:r>
        </a:p>
      </dgm:t>
    </dgm:pt>
    <dgm:pt modelId="{ED49F5C0-CAF5-4BAD-9291-BDF7CEBF3FAD}" type="parTrans" cxnId="{81132546-CFCB-4589-9153-538810414173}">
      <dgm:prSet/>
      <dgm:spPr/>
      <dgm:t>
        <a:bodyPr/>
        <a:lstStyle/>
        <a:p>
          <a:endParaRPr lang="en-US"/>
        </a:p>
      </dgm:t>
    </dgm:pt>
    <dgm:pt modelId="{D1FEF943-A7F5-4E3E-BDA9-E6604347AF90}" type="sibTrans" cxnId="{81132546-CFCB-4589-9153-538810414173}">
      <dgm:prSet/>
      <dgm:spPr/>
      <dgm:t>
        <a:bodyPr/>
        <a:lstStyle/>
        <a:p>
          <a:endParaRPr lang="en-US"/>
        </a:p>
      </dgm:t>
    </dgm:pt>
    <dgm:pt modelId="{1CD03098-5F33-49E8-87D0-878EFA448E60}">
      <dgm:prSet phldrT="[Text]"/>
      <dgm:spPr/>
      <dgm:t>
        <a:bodyPr/>
        <a:lstStyle/>
        <a:p>
          <a:r>
            <a:rPr lang="en-US" dirty="0">
              <a:hlinkClick xmlns:r="http://schemas.openxmlformats.org/officeDocument/2006/relationships" r:id="rId4"/>
            </a:rPr>
            <a:t>carlosv@irecusa.org</a:t>
          </a:r>
          <a:r>
            <a:rPr lang="en-US" dirty="0"/>
            <a:t> </a:t>
          </a:r>
        </a:p>
      </dgm:t>
    </dgm:pt>
    <dgm:pt modelId="{E32C1509-3F6D-4B5F-BBD9-AE4FE07919BD}" type="parTrans" cxnId="{73C084B9-3092-4EEA-9FF7-945B25BBC124}">
      <dgm:prSet/>
      <dgm:spPr/>
      <dgm:t>
        <a:bodyPr/>
        <a:lstStyle/>
        <a:p>
          <a:endParaRPr lang="en-US"/>
        </a:p>
      </dgm:t>
    </dgm:pt>
    <dgm:pt modelId="{283714B2-8E44-4D7D-BB95-E1497F1CEBE7}" type="sibTrans" cxnId="{73C084B9-3092-4EEA-9FF7-945B25BBC124}">
      <dgm:prSet/>
      <dgm:spPr/>
      <dgm:t>
        <a:bodyPr/>
        <a:lstStyle/>
        <a:p>
          <a:endParaRPr lang="en-US"/>
        </a:p>
      </dgm:t>
    </dgm:pt>
    <dgm:pt modelId="{CD513D47-76F8-4FF8-ABFD-AF9C13C565D8}" type="pres">
      <dgm:prSet presAssocID="{C4CA1CE4-689E-460D-9EDB-A13DC83B1535}" presName="Name0" presStyleCnt="0">
        <dgm:presLayoutVars>
          <dgm:dir/>
        </dgm:presLayoutVars>
      </dgm:prSet>
      <dgm:spPr/>
    </dgm:pt>
    <dgm:pt modelId="{74B4B9EE-E825-40FE-AEF7-BBAD5E39EEA9}" type="pres">
      <dgm:prSet presAssocID="{73685E43-AB0D-4C15-8AD3-96F14BA9E187}" presName="composite" presStyleCnt="0"/>
      <dgm:spPr/>
    </dgm:pt>
    <dgm:pt modelId="{6090F737-33B3-487A-B082-282C59059E64}" type="pres">
      <dgm:prSet presAssocID="{73685E43-AB0D-4C15-8AD3-96F14BA9E187}" presName="Accent" presStyleLbl="alignAcc1" presStyleIdx="0" presStyleCnt="4"/>
      <dgm:spPr/>
    </dgm:pt>
    <dgm:pt modelId="{C7AA3AA4-649E-4874-A479-966E884E80C8}" type="pres">
      <dgm:prSet presAssocID="{73685E43-AB0D-4C15-8AD3-96F14BA9E187}" presName="Image" presStyleLbl="node1" presStyleIdx="0" presStyleCnt="4"/>
      <dgm:spPr>
        <a:blipFill dpi="0" rotWithShape="1">
          <a:blip xmlns:r="http://schemas.openxmlformats.org/officeDocument/2006/relationships" r:embed="rId5" cstate="hqprint">
            <a:extLst>
              <a:ext uri="{28A0092B-C50C-407E-A947-70E740481C1C}">
                <a14:useLocalDpi xmlns:a14="http://schemas.microsoft.com/office/drawing/2010/main"/>
              </a:ext>
            </a:extLst>
          </a:blip>
          <a:srcRect/>
          <a:stretch>
            <a:fillRect l="10817" r="10817"/>
          </a:stretch>
        </a:blipFill>
      </dgm:spPr>
    </dgm:pt>
    <dgm:pt modelId="{2BA66003-6E1B-473A-BA93-3F2FC272B1C4}" type="pres">
      <dgm:prSet presAssocID="{73685E43-AB0D-4C15-8AD3-96F14BA9E187}" presName="Child" presStyleLbl="revTx" presStyleIdx="0" presStyleCnt="4">
        <dgm:presLayoutVars>
          <dgm:bulletEnabled val="1"/>
        </dgm:presLayoutVars>
      </dgm:prSet>
      <dgm:spPr/>
    </dgm:pt>
    <dgm:pt modelId="{6CBEE523-F655-4840-88AB-832A7666B982}" type="pres">
      <dgm:prSet presAssocID="{73685E43-AB0D-4C15-8AD3-96F14BA9E187}" presName="Parent" presStyleLbl="alignNode1" presStyleIdx="0" presStyleCnt="4">
        <dgm:presLayoutVars>
          <dgm:bulletEnabled val="1"/>
        </dgm:presLayoutVars>
      </dgm:prSet>
      <dgm:spPr/>
    </dgm:pt>
    <dgm:pt modelId="{5AEDB404-33F8-4E87-9290-9E40AA660D76}" type="pres">
      <dgm:prSet presAssocID="{320E62B5-ECB3-4ABC-A602-76B05FA233D2}" presName="sibTrans" presStyleCnt="0"/>
      <dgm:spPr/>
    </dgm:pt>
    <dgm:pt modelId="{4DB6E202-62E6-4E30-A978-CD760A0DF716}" type="pres">
      <dgm:prSet presAssocID="{78FC3232-B955-4BE1-953B-A5C587215881}" presName="composite" presStyleCnt="0"/>
      <dgm:spPr/>
    </dgm:pt>
    <dgm:pt modelId="{CDABBA83-C1AF-4B03-B871-2465105CA79A}" type="pres">
      <dgm:prSet presAssocID="{78FC3232-B955-4BE1-953B-A5C587215881}" presName="Accent" presStyleLbl="alignAcc1" presStyleIdx="1" presStyleCnt="4"/>
      <dgm:spPr/>
    </dgm:pt>
    <dgm:pt modelId="{1EB4FAC8-3A19-4D49-880B-FE9B4B5A7805}" type="pres">
      <dgm:prSet presAssocID="{78FC3232-B955-4BE1-953B-A5C587215881}" presName="Image" presStyleLbl="node1" presStyleIdx="1" presStyleCnt="4"/>
      <dgm:spPr>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l="21480" r="21480"/>
          </a:stretch>
        </a:blipFill>
      </dgm:spPr>
    </dgm:pt>
    <dgm:pt modelId="{89BB6B7C-0090-49C3-A628-575154143362}" type="pres">
      <dgm:prSet presAssocID="{78FC3232-B955-4BE1-953B-A5C587215881}" presName="Child" presStyleLbl="revTx" presStyleIdx="1" presStyleCnt="4">
        <dgm:presLayoutVars>
          <dgm:bulletEnabled val="1"/>
        </dgm:presLayoutVars>
      </dgm:prSet>
      <dgm:spPr/>
    </dgm:pt>
    <dgm:pt modelId="{74DBD963-8572-4EA3-BDF2-921CFB936A2C}" type="pres">
      <dgm:prSet presAssocID="{78FC3232-B955-4BE1-953B-A5C587215881}" presName="Parent" presStyleLbl="alignNode1" presStyleIdx="1" presStyleCnt="4">
        <dgm:presLayoutVars>
          <dgm:bulletEnabled val="1"/>
        </dgm:presLayoutVars>
      </dgm:prSet>
      <dgm:spPr/>
    </dgm:pt>
    <dgm:pt modelId="{C4D9FCE2-6BA4-4C30-93C0-66DFF110D4CC}" type="pres">
      <dgm:prSet presAssocID="{18F9DA8A-7B57-445C-9F0D-CE6F8F60909A}" presName="sibTrans" presStyleCnt="0"/>
      <dgm:spPr/>
    </dgm:pt>
    <dgm:pt modelId="{1544FC9C-B609-432E-B58B-3B4A8A5BDD94}" type="pres">
      <dgm:prSet presAssocID="{2C51D49C-5877-450C-A8B2-C9D86B0B17C3}" presName="composite" presStyleCnt="0"/>
      <dgm:spPr/>
    </dgm:pt>
    <dgm:pt modelId="{EC2B76D7-0967-4DD7-9D42-1F54393B2396}" type="pres">
      <dgm:prSet presAssocID="{2C51D49C-5877-450C-A8B2-C9D86B0B17C3}" presName="Accent" presStyleLbl="alignAcc1" presStyleIdx="2" presStyleCnt="4"/>
      <dgm:spPr/>
    </dgm:pt>
    <dgm:pt modelId="{7B3179DD-4988-49B5-A03B-D339BA6126DC}" type="pres">
      <dgm:prSet presAssocID="{2C51D49C-5877-450C-A8B2-C9D86B0B17C3}" presName="Image" presStyleLbl="node1" presStyleIdx="2" presStyleCnt="4"/>
      <dgm:spPr>
        <a:blipFill dpi="0" rotWithShape="1">
          <a:blip xmlns:r="http://schemas.openxmlformats.org/officeDocument/2006/relationships" r:embed="rId7" cstate="hqprint">
            <a:extLst>
              <a:ext uri="{28A0092B-C50C-407E-A947-70E740481C1C}">
                <a14:useLocalDpi xmlns:a14="http://schemas.microsoft.com/office/drawing/2010/main"/>
              </a:ext>
            </a:extLst>
          </a:blip>
          <a:srcRect/>
          <a:stretch>
            <a:fillRect l="7220" r="7220"/>
          </a:stretch>
        </a:blipFill>
      </dgm:spPr>
    </dgm:pt>
    <dgm:pt modelId="{FD246F51-E3AB-42C4-9468-53697DB7F25E}" type="pres">
      <dgm:prSet presAssocID="{2C51D49C-5877-450C-A8B2-C9D86B0B17C3}" presName="Child" presStyleLbl="revTx" presStyleIdx="2" presStyleCnt="4">
        <dgm:presLayoutVars>
          <dgm:bulletEnabled val="1"/>
        </dgm:presLayoutVars>
      </dgm:prSet>
      <dgm:spPr/>
    </dgm:pt>
    <dgm:pt modelId="{8F321ACB-D640-476B-9C4A-101839A2D645}" type="pres">
      <dgm:prSet presAssocID="{2C51D49C-5877-450C-A8B2-C9D86B0B17C3}" presName="Parent" presStyleLbl="alignNode1" presStyleIdx="2" presStyleCnt="4">
        <dgm:presLayoutVars>
          <dgm:bulletEnabled val="1"/>
        </dgm:presLayoutVars>
      </dgm:prSet>
      <dgm:spPr/>
    </dgm:pt>
    <dgm:pt modelId="{895741C3-F99B-4A7A-AFA7-22465D1E02B4}" type="pres">
      <dgm:prSet presAssocID="{C2745DDC-19C4-4C41-B764-27FC4E6D1102}" presName="sibTrans" presStyleCnt="0"/>
      <dgm:spPr/>
    </dgm:pt>
    <dgm:pt modelId="{DAD36377-1C8D-40A4-9C22-DB56BEC0A28C}" type="pres">
      <dgm:prSet presAssocID="{113DA32A-049D-43E2-B101-E7EFF8A9F421}" presName="composite" presStyleCnt="0"/>
      <dgm:spPr/>
    </dgm:pt>
    <dgm:pt modelId="{0854AF05-159E-4D79-8D2B-E60E857E2D37}" type="pres">
      <dgm:prSet presAssocID="{113DA32A-049D-43E2-B101-E7EFF8A9F421}" presName="Accent" presStyleLbl="alignAcc1" presStyleIdx="3" presStyleCnt="4"/>
      <dgm:spPr/>
    </dgm:pt>
    <dgm:pt modelId="{3F80B78D-B517-4F49-B770-37B48E526FE0}" type="pres">
      <dgm:prSet presAssocID="{113DA32A-049D-43E2-B101-E7EFF8A9F421}" presName="Image" presStyleLbl="node1" presStyleIdx="3" presStyleCnt="4"/>
      <dgm:spPr>
        <a:blipFill dpi="0" rotWithShape="1">
          <a:blip xmlns:r="http://schemas.openxmlformats.org/officeDocument/2006/relationships" r:embed="rId8" cstate="hqprint">
            <a:extLst>
              <a:ext uri="{28A0092B-C50C-407E-A947-70E740481C1C}">
                <a14:useLocalDpi xmlns:a14="http://schemas.microsoft.com/office/drawing/2010/main"/>
              </a:ext>
            </a:extLst>
          </a:blip>
          <a:srcRect/>
          <a:stretch>
            <a:fillRect l="13372" r="13372"/>
          </a:stretch>
        </a:blipFill>
      </dgm:spPr>
    </dgm:pt>
    <dgm:pt modelId="{66193AE9-E159-47AC-A3F9-F07FBE9E6652}" type="pres">
      <dgm:prSet presAssocID="{113DA32A-049D-43E2-B101-E7EFF8A9F421}" presName="Child" presStyleLbl="revTx" presStyleIdx="3" presStyleCnt="4">
        <dgm:presLayoutVars>
          <dgm:bulletEnabled val="1"/>
        </dgm:presLayoutVars>
      </dgm:prSet>
      <dgm:spPr/>
    </dgm:pt>
    <dgm:pt modelId="{8735EFAB-A37F-43CF-BADB-58C965EF2DA8}" type="pres">
      <dgm:prSet presAssocID="{113DA32A-049D-43E2-B101-E7EFF8A9F421}" presName="Parent" presStyleLbl="alignNode1" presStyleIdx="3" presStyleCnt="4">
        <dgm:presLayoutVars>
          <dgm:bulletEnabled val="1"/>
        </dgm:presLayoutVars>
      </dgm:prSet>
      <dgm:spPr/>
    </dgm:pt>
  </dgm:ptLst>
  <dgm:cxnLst>
    <dgm:cxn modelId="{42EA610A-C0A5-4F4C-BBB9-09013D6C8079}" type="presOf" srcId="{3654D168-5494-4E80-810C-6004FB26C72A}" destId="{FD246F51-E3AB-42C4-9468-53697DB7F25E}" srcOrd="0" destOrd="0" presId="urn:microsoft.com/office/officeart/2008/layout/TitlePictureLineup"/>
    <dgm:cxn modelId="{36C3940A-6719-477D-AA4F-D37E5E36C1F1}" type="presOf" srcId="{2BB29C7D-2D6C-4597-A81E-7887D11FEB45}" destId="{FD246F51-E3AB-42C4-9468-53697DB7F25E}" srcOrd="0" destOrd="1" presId="urn:microsoft.com/office/officeart/2008/layout/TitlePictureLineup"/>
    <dgm:cxn modelId="{42889A0B-5347-4B29-B450-AC125B7EC661}" type="presOf" srcId="{0CD22052-1AE3-4020-98FC-3A096AE74B0C}" destId="{2BA66003-6E1B-473A-BA93-3F2FC272B1C4}" srcOrd="0" destOrd="2" presId="urn:microsoft.com/office/officeart/2008/layout/TitlePictureLineup"/>
    <dgm:cxn modelId="{9AC2750F-DA4A-4437-A459-AFE9BC8F4A3C}" type="presOf" srcId="{73685E43-AB0D-4C15-8AD3-96F14BA9E187}" destId="{6CBEE523-F655-4840-88AB-832A7666B982}" srcOrd="0" destOrd="0" presId="urn:microsoft.com/office/officeart/2008/layout/TitlePictureLineup"/>
    <dgm:cxn modelId="{D68DB910-6DA4-4D85-9B94-6B1827C6D320}" srcId="{113DA32A-049D-43E2-B101-E7EFF8A9F421}" destId="{3D74EF2A-D969-4A2C-8CBC-C320E97A6FEF}" srcOrd="0" destOrd="0" parTransId="{588296AB-3116-42A5-911A-B037D22F3CA6}" sibTransId="{AA1F2E64-051D-45B2-A106-9FFC0F459776}"/>
    <dgm:cxn modelId="{F746A012-2687-4F18-9BC2-78BA33DFAFDE}" type="presOf" srcId="{04507248-9166-4757-A70E-597B44D7CC0E}" destId="{66193AE9-E159-47AC-A3F9-F07FBE9E6652}" srcOrd="0" destOrd="1" presId="urn:microsoft.com/office/officeart/2008/layout/TitlePictureLineup"/>
    <dgm:cxn modelId="{06766015-DEBD-4D72-91A3-A6B8F8BE0D1A}" type="presOf" srcId="{CB3DD141-396B-4820-B066-E66D01800103}" destId="{2BA66003-6E1B-473A-BA93-3F2FC272B1C4}" srcOrd="0" destOrd="0" presId="urn:microsoft.com/office/officeart/2008/layout/TitlePictureLineup"/>
    <dgm:cxn modelId="{038D5119-6AE9-4E06-AF06-9C24FD3187F2}" type="presOf" srcId="{113DA32A-049D-43E2-B101-E7EFF8A9F421}" destId="{8735EFAB-A37F-43CF-BADB-58C965EF2DA8}" srcOrd="0" destOrd="0" presId="urn:microsoft.com/office/officeart/2008/layout/TitlePictureLineup"/>
    <dgm:cxn modelId="{3725C736-B46A-4E89-9AC1-887DD2C452C7}" srcId="{73685E43-AB0D-4C15-8AD3-96F14BA9E187}" destId="{CB3DD141-396B-4820-B066-E66D01800103}" srcOrd="0" destOrd="0" parTransId="{74835D63-30DA-4D34-B5B0-407A9A9110E6}" sibTransId="{ADE23F59-03C4-4F61-BDFE-A965293AE09D}"/>
    <dgm:cxn modelId="{A5A1BA38-7177-4E29-B8A6-0710C8C38C8E}" type="presOf" srcId="{C4CA1CE4-689E-460D-9EDB-A13DC83B1535}" destId="{CD513D47-76F8-4FF8-ABFD-AF9C13C565D8}" srcOrd="0" destOrd="0" presId="urn:microsoft.com/office/officeart/2008/layout/TitlePictureLineup"/>
    <dgm:cxn modelId="{0099225B-DFFF-4D0D-9F44-F8DF4A3C1B18}" srcId="{C4CA1CE4-689E-460D-9EDB-A13DC83B1535}" destId="{113DA32A-049D-43E2-B101-E7EFF8A9F421}" srcOrd="3" destOrd="0" parTransId="{083245EA-8170-4C5B-8C51-29310A993FA0}" sibTransId="{2AFC43F8-D8DA-44AB-90FB-2B2533053F09}"/>
    <dgm:cxn modelId="{A747235C-BAC9-4FA9-B03E-4E1483223C08}" srcId="{C4CA1CE4-689E-460D-9EDB-A13DC83B1535}" destId="{2C51D49C-5877-450C-A8B2-C9D86B0B17C3}" srcOrd="2" destOrd="0" parTransId="{E452FD4A-1F7D-47DC-A581-19078CD77182}" sibTransId="{C2745DDC-19C4-4C41-B764-27FC4E6D1102}"/>
    <dgm:cxn modelId="{A0E17E62-4C20-4132-88B9-D46E0A43037D}" type="presOf" srcId="{2796987F-5580-452F-BF9D-5BB1A587FBF6}" destId="{89BB6B7C-0090-49C3-A628-575154143362}" srcOrd="0" destOrd="2" presId="urn:microsoft.com/office/officeart/2008/layout/TitlePictureLineup"/>
    <dgm:cxn modelId="{45FAE564-CCEE-41AA-95BB-78FE4EFDE0E0}" type="presOf" srcId="{D1B3948F-26DA-447C-A5D4-40B492A8E612}" destId="{89BB6B7C-0090-49C3-A628-575154143362}" srcOrd="0" destOrd="1" presId="urn:microsoft.com/office/officeart/2008/layout/TitlePictureLineup"/>
    <dgm:cxn modelId="{81132546-CFCB-4589-9153-538810414173}" srcId="{113DA32A-049D-43E2-B101-E7EFF8A9F421}" destId="{04507248-9166-4757-A70E-597B44D7CC0E}" srcOrd="1" destOrd="0" parTransId="{ED49F5C0-CAF5-4BAD-9291-BDF7CEBF3FAD}" sibTransId="{D1FEF943-A7F5-4E3E-BDA9-E6604347AF90}"/>
    <dgm:cxn modelId="{7EC1506C-8923-4722-821A-BC292D50FA95}" type="presOf" srcId="{6F1DC69F-34E0-4CB7-9CD8-61FAF2F1BD9A}" destId="{89BB6B7C-0090-49C3-A628-575154143362}" srcOrd="0" destOrd="0" presId="urn:microsoft.com/office/officeart/2008/layout/TitlePictureLineup"/>
    <dgm:cxn modelId="{4300DC53-E273-41E6-83E3-0C64E5A5C543}" srcId="{78FC3232-B955-4BE1-953B-A5C587215881}" destId="{6F1DC69F-34E0-4CB7-9CD8-61FAF2F1BD9A}" srcOrd="0" destOrd="0" parTransId="{5CADAF51-3380-4F9C-88BE-AE544590DBEE}" sibTransId="{7315C060-06A7-4E83-9879-0A7D2B2D55AB}"/>
    <dgm:cxn modelId="{258A6F74-D707-4341-B4B8-888D0E2F3711}" type="presOf" srcId="{2C51D49C-5877-450C-A8B2-C9D86B0B17C3}" destId="{8F321ACB-D640-476B-9C4A-101839A2D645}" srcOrd="0" destOrd="0" presId="urn:microsoft.com/office/officeart/2008/layout/TitlePictureLineup"/>
    <dgm:cxn modelId="{42356055-070A-4688-AA8B-DDFEE382EF8E}" srcId="{2C51D49C-5877-450C-A8B2-C9D86B0B17C3}" destId="{781100B1-1211-4FC0-837F-701EFF3DA3DE}" srcOrd="2" destOrd="0" parTransId="{9B387D25-2C39-4E32-87AB-578F524E17CA}" sibTransId="{A0E41D76-A6A1-4E84-8EEC-33091F0C1D27}"/>
    <dgm:cxn modelId="{EFD44E86-8A1F-4DE7-B432-058EB8B10895}" type="presOf" srcId="{3D74EF2A-D969-4A2C-8CBC-C320E97A6FEF}" destId="{66193AE9-E159-47AC-A3F9-F07FBE9E6652}" srcOrd="0" destOrd="0" presId="urn:microsoft.com/office/officeart/2008/layout/TitlePictureLineup"/>
    <dgm:cxn modelId="{3435FD91-40AC-4EA6-9D07-BC5431A69FAD}" srcId="{C4CA1CE4-689E-460D-9EDB-A13DC83B1535}" destId="{78FC3232-B955-4BE1-953B-A5C587215881}" srcOrd="1" destOrd="0" parTransId="{B62ABDD0-19F1-4B5E-A15D-3E071833172B}" sibTransId="{18F9DA8A-7B57-445C-9F0D-CE6F8F60909A}"/>
    <dgm:cxn modelId="{38191999-B9E5-473F-A12A-8FD6B3C57BB8}" type="presOf" srcId="{E69A2F63-D8FC-47DF-AB1B-10709C43F7CA}" destId="{2BA66003-6E1B-473A-BA93-3F2FC272B1C4}" srcOrd="0" destOrd="1" presId="urn:microsoft.com/office/officeart/2008/layout/TitlePictureLineup"/>
    <dgm:cxn modelId="{2252209B-350F-4F7C-A4D9-A2A70DA567B9}" type="presOf" srcId="{781100B1-1211-4FC0-837F-701EFF3DA3DE}" destId="{FD246F51-E3AB-42C4-9468-53697DB7F25E}" srcOrd="0" destOrd="2" presId="urn:microsoft.com/office/officeart/2008/layout/TitlePictureLineup"/>
    <dgm:cxn modelId="{09DC1E9C-BCE0-4DAC-B4FE-B5D5106D68BD}" srcId="{73685E43-AB0D-4C15-8AD3-96F14BA9E187}" destId="{E69A2F63-D8FC-47DF-AB1B-10709C43F7CA}" srcOrd="1" destOrd="0" parTransId="{E5995F9D-C285-46B6-A394-B5C7E093A493}" sibTransId="{4FE705AB-D277-4D0E-9266-E81F89C2445F}"/>
    <dgm:cxn modelId="{70B66BA1-ED4A-4869-ABB2-B70B52D274AE}" srcId="{2C51D49C-5877-450C-A8B2-C9D86B0B17C3}" destId="{3654D168-5494-4E80-810C-6004FB26C72A}" srcOrd="0" destOrd="0" parTransId="{FCA69B51-3143-4544-B727-2DFDD0ECC374}" sibTransId="{B80B8023-23DC-406B-AF4C-49B199F5B578}"/>
    <dgm:cxn modelId="{545164A4-4FE5-4FBC-8A1C-4B9523C89278}" srcId="{2C51D49C-5877-450C-A8B2-C9D86B0B17C3}" destId="{2BB29C7D-2D6C-4597-A81E-7887D11FEB45}" srcOrd="1" destOrd="0" parTransId="{4562300B-12E2-4E8A-AABA-8D42EF7D8710}" sibTransId="{81055B9D-EDBE-46F5-9C8B-23A73DAC9CF0}"/>
    <dgm:cxn modelId="{03A375B8-59FF-4C3A-BDE5-389EAB509BD3}" type="presOf" srcId="{78FC3232-B955-4BE1-953B-A5C587215881}" destId="{74DBD963-8572-4EA3-BDF2-921CFB936A2C}" srcOrd="0" destOrd="0" presId="urn:microsoft.com/office/officeart/2008/layout/TitlePictureLineup"/>
    <dgm:cxn modelId="{73C084B9-3092-4EEA-9FF7-945B25BBC124}" srcId="{113DA32A-049D-43E2-B101-E7EFF8A9F421}" destId="{1CD03098-5F33-49E8-87D0-878EFA448E60}" srcOrd="2" destOrd="0" parTransId="{E32C1509-3F6D-4B5F-BBD9-AE4FE07919BD}" sibTransId="{283714B2-8E44-4D7D-BB95-E1497F1CEBE7}"/>
    <dgm:cxn modelId="{52E713BC-2A5E-4D73-AC69-E9FF711F9669}" srcId="{C4CA1CE4-689E-460D-9EDB-A13DC83B1535}" destId="{73685E43-AB0D-4C15-8AD3-96F14BA9E187}" srcOrd="0" destOrd="0" parTransId="{B989A539-9D7F-4756-BE04-E63DB9FD0F6D}" sibTransId="{320E62B5-ECB3-4ABC-A602-76B05FA233D2}"/>
    <dgm:cxn modelId="{A637C7BD-D231-4544-882E-6EA27E5A230A}" srcId="{78FC3232-B955-4BE1-953B-A5C587215881}" destId="{2796987F-5580-452F-BF9D-5BB1A587FBF6}" srcOrd="2" destOrd="0" parTransId="{1098EB1D-F5DF-43BC-BFF4-EE6E3C8C62E3}" sibTransId="{9AF7F64D-7692-4A2C-BC26-410203A2DE04}"/>
    <dgm:cxn modelId="{925A1BC1-E067-4817-890E-B70A6EF46BE1}" type="presOf" srcId="{1CD03098-5F33-49E8-87D0-878EFA448E60}" destId="{66193AE9-E159-47AC-A3F9-F07FBE9E6652}" srcOrd="0" destOrd="2" presId="urn:microsoft.com/office/officeart/2008/layout/TitlePictureLineup"/>
    <dgm:cxn modelId="{14DCB6D6-1E66-413D-BC1D-A850AB79AF85}" srcId="{78FC3232-B955-4BE1-953B-A5C587215881}" destId="{D1B3948F-26DA-447C-A5D4-40B492A8E612}" srcOrd="1" destOrd="0" parTransId="{D54DA9E4-D623-4AFC-B14C-AB2CBFD0A60B}" sibTransId="{72B24514-43D9-4743-80A1-171A37CE4039}"/>
    <dgm:cxn modelId="{3B30D9F6-77F6-4B7F-83A1-F9551AEE5858}" srcId="{73685E43-AB0D-4C15-8AD3-96F14BA9E187}" destId="{0CD22052-1AE3-4020-98FC-3A096AE74B0C}" srcOrd="2" destOrd="0" parTransId="{C77E39B3-8F73-4E91-95AF-3FF0BD840D34}" sibTransId="{4F65AC9E-F188-4B69-9EEC-402ECE2354C9}"/>
    <dgm:cxn modelId="{56CBC861-0E3D-48EC-AB40-6E6332EEC14F}" type="presParOf" srcId="{CD513D47-76F8-4FF8-ABFD-AF9C13C565D8}" destId="{74B4B9EE-E825-40FE-AEF7-BBAD5E39EEA9}" srcOrd="0" destOrd="0" presId="urn:microsoft.com/office/officeart/2008/layout/TitlePictureLineup"/>
    <dgm:cxn modelId="{E405AC20-64E3-4ACD-BBEF-124FB4B5B709}" type="presParOf" srcId="{74B4B9EE-E825-40FE-AEF7-BBAD5E39EEA9}" destId="{6090F737-33B3-487A-B082-282C59059E64}" srcOrd="0" destOrd="0" presId="urn:microsoft.com/office/officeart/2008/layout/TitlePictureLineup"/>
    <dgm:cxn modelId="{86E0A6EE-BD93-4AC1-98F2-90956D622C61}" type="presParOf" srcId="{74B4B9EE-E825-40FE-AEF7-BBAD5E39EEA9}" destId="{C7AA3AA4-649E-4874-A479-966E884E80C8}" srcOrd="1" destOrd="0" presId="urn:microsoft.com/office/officeart/2008/layout/TitlePictureLineup"/>
    <dgm:cxn modelId="{73378F4F-5C84-4AB1-A643-D48F1F1ACB35}" type="presParOf" srcId="{74B4B9EE-E825-40FE-AEF7-BBAD5E39EEA9}" destId="{2BA66003-6E1B-473A-BA93-3F2FC272B1C4}" srcOrd="2" destOrd="0" presId="urn:microsoft.com/office/officeart/2008/layout/TitlePictureLineup"/>
    <dgm:cxn modelId="{C9E2B486-E185-42B0-A06F-30EB39F7E525}" type="presParOf" srcId="{74B4B9EE-E825-40FE-AEF7-BBAD5E39EEA9}" destId="{6CBEE523-F655-4840-88AB-832A7666B982}" srcOrd="3" destOrd="0" presId="urn:microsoft.com/office/officeart/2008/layout/TitlePictureLineup"/>
    <dgm:cxn modelId="{5EE1CB3D-0EE9-4CED-9089-FBB9D512B9E4}" type="presParOf" srcId="{CD513D47-76F8-4FF8-ABFD-AF9C13C565D8}" destId="{5AEDB404-33F8-4E87-9290-9E40AA660D76}" srcOrd="1" destOrd="0" presId="urn:microsoft.com/office/officeart/2008/layout/TitlePictureLineup"/>
    <dgm:cxn modelId="{712B40E8-02BC-43F8-9700-28196810C3DE}" type="presParOf" srcId="{CD513D47-76F8-4FF8-ABFD-AF9C13C565D8}" destId="{4DB6E202-62E6-4E30-A978-CD760A0DF716}" srcOrd="2" destOrd="0" presId="urn:microsoft.com/office/officeart/2008/layout/TitlePictureLineup"/>
    <dgm:cxn modelId="{41E1109E-A67B-412E-8111-96C63A6A912A}" type="presParOf" srcId="{4DB6E202-62E6-4E30-A978-CD760A0DF716}" destId="{CDABBA83-C1AF-4B03-B871-2465105CA79A}" srcOrd="0" destOrd="0" presId="urn:microsoft.com/office/officeart/2008/layout/TitlePictureLineup"/>
    <dgm:cxn modelId="{9F6A2262-5AD1-475D-8EB8-57C445EC8A22}" type="presParOf" srcId="{4DB6E202-62E6-4E30-A978-CD760A0DF716}" destId="{1EB4FAC8-3A19-4D49-880B-FE9B4B5A7805}" srcOrd="1" destOrd="0" presId="urn:microsoft.com/office/officeart/2008/layout/TitlePictureLineup"/>
    <dgm:cxn modelId="{4A7CD824-DDAE-433B-B00F-8FC13BCF5DFA}" type="presParOf" srcId="{4DB6E202-62E6-4E30-A978-CD760A0DF716}" destId="{89BB6B7C-0090-49C3-A628-575154143362}" srcOrd="2" destOrd="0" presId="urn:microsoft.com/office/officeart/2008/layout/TitlePictureLineup"/>
    <dgm:cxn modelId="{291E27EC-DA97-47D6-8B9C-E0E2D6360511}" type="presParOf" srcId="{4DB6E202-62E6-4E30-A978-CD760A0DF716}" destId="{74DBD963-8572-4EA3-BDF2-921CFB936A2C}" srcOrd="3" destOrd="0" presId="urn:microsoft.com/office/officeart/2008/layout/TitlePictureLineup"/>
    <dgm:cxn modelId="{484EEA43-8AEB-4D7F-B5FC-1300563D9633}" type="presParOf" srcId="{CD513D47-76F8-4FF8-ABFD-AF9C13C565D8}" destId="{C4D9FCE2-6BA4-4C30-93C0-66DFF110D4CC}" srcOrd="3" destOrd="0" presId="urn:microsoft.com/office/officeart/2008/layout/TitlePictureLineup"/>
    <dgm:cxn modelId="{7A8B9DC1-073F-41B9-BE0A-9E7962C330AF}" type="presParOf" srcId="{CD513D47-76F8-4FF8-ABFD-AF9C13C565D8}" destId="{1544FC9C-B609-432E-B58B-3B4A8A5BDD94}" srcOrd="4" destOrd="0" presId="urn:microsoft.com/office/officeart/2008/layout/TitlePictureLineup"/>
    <dgm:cxn modelId="{E6BC97E9-8604-4F60-97A8-8D56065871DF}" type="presParOf" srcId="{1544FC9C-B609-432E-B58B-3B4A8A5BDD94}" destId="{EC2B76D7-0967-4DD7-9D42-1F54393B2396}" srcOrd="0" destOrd="0" presId="urn:microsoft.com/office/officeart/2008/layout/TitlePictureLineup"/>
    <dgm:cxn modelId="{3FD18EBA-BE09-4696-B142-11858E1438F4}" type="presParOf" srcId="{1544FC9C-B609-432E-B58B-3B4A8A5BDD94}" destId="{7B3179DD-4988-49B5-A03B-D339BA6126DC}" srcOrd="1" destOrd="0" presId="urn:microsoft.com/office/officeart/2008/layout/TitlePictureLineup"/>
    <dgm:cxn modelId="{BEB50340-1075-4691-B6D0-5217FBB202C0}" type="presParOf" srcId="{1544FC9C-B609-432E-B58B-3B4A8A5BDD94}" destId="{FD246F51-E3AB-42C4-9468-53697DB7F25E}" srcOrd="2" destOrd="0" presId="urn:microsoft.com/office/officeart/2008/layout/TitlePictureLineup"/>
    <dgm:cxn modelId="{B767AA6E-B639-4932-8F6A-26D4FB56684D}" type="presParOf" srcId="{1544FC9C-B609-432E-B58B-3B4A8A5BDD94}" destId="{8F321ACB-D640-476B-9C4A-101839A2D645}" srcOrd="3" destOrd="0" presId="urn:microsoft.com/office/officeart/2008/layout/TitlePictureLineup"/>
    <dgm:cxn modelId="{805F8FEE-4DC8-4936-9588-40544D4BD9F4}" type="presParOf" srcId="{CD513D47-76F8-4FF8-ABFD-AF9C13C565D8}" destId="{895741C3-F99B-4A7A-AFA7-22465D1E02B4}" srcOrd="5" destOrd="0" presId="urn:microsoft.com/office/officeart/2008/layout/TitlePictureLineup"/>
    <dgm:cxn modelId="{E0FA7647-20F0-46FE-A915-C2B34626DB49}" type="presParOf" srcId="{CD513D47-76F8-4FF8-ABFD-AF9C13C565D8}" destId="{DAD36377-1C8D-40A4-9C22-DB56BEC0A28C}" srcOrd="6" destOrd="0" presId="urn:microsoft.com/office/officeart/2008/layout/TitlePictureLineup"/>
    <dgm:cxn modelId="{E49F3AEA-1E05-4E40-9CFE-DA2E8CB58E76}" type="presParOf" srcId="{DAD36377-1C8D-40A4-9C22-DB56BEC0A28C}" destId="{0854AF05-159E-4D79-8D2B-E60E857E2D37}" srcOrd="0" destOrd="0" presId="urn:microsoft.com/office/officeart/2008/layout/TitlePictureLineup"/>
    <dgm:cxn modelId="{F4D1B260-E1C4-424C-9E21-8A22B21D746E}" type="presParOf" srcId="{DAD36377-1C8D-40A4-9C22-DB56BEC0A28C}" destId="{3F80B78D-B517-4F49-B770-37B48E526FE0}" srcOrd="1" destOrd="0" presId="urn:microsoft.com/office/officeart/2008/layout/TitlePictureLineup"/>
    <dgm:cxn modelId="{B421B54F-D97E-4FAB-9CCA-BC18B960CBCE}" type="presParOf" srcId="{DAD36377-1C8D-40A4-9C22-DB56BEC0A28C}" destId="{66193AE9-E159-47AC-A3F9-F07FBE9E6652}" srcOrd="2" destOrd="0" presId="urn:microsoft.com/office/officeart/2008/layout/TitlePictureLineup"/>
    <dgm:cxn modelId="{51169C39-E2D1-449E-95EA-1881B41A8B71}" type="presParOf" srcId="{DAD36377-1C8D-40A4-9C22-DB56BEC0A28C}" destId="{8735EFAB-A37F-43CF-BADB-58C965EF2DA8}" srcOrd="3" destOrd="0" presId="urn:microsoft.com/office/officeart/2008/layout/TitlePictureLineu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1E6BDD-D119-4453-BE77-7ED3BB32FECB}">
      <dsp:nvSpPr>
        <dsp:cNvPr id="0" name=""/>
        <dsp:cNvSpPr/>
      </dsp:nvSpPr>
      <dsp:spPr>
        <a:xfrm>
          <a:off x="4207" y="9379"/>
          <a:ext cx="4065914" cy="4783428"/>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2818236-7C43-45CC-8A57-CF3403F5272A}">
      <dsp:nvSpPr>
        <dsp:cNvPr id="0" name=""/>
        <dsp:cNvSpPr/>
      </dsp:nvSpPr>
      <dsp:spPr>
        <a:xfrm>
          <a:off x="207503" y="200716"/>
          <a:ext cx="3659322" cy="3109228"/>
        </a:xfrm>
        <a:prstGeom prst="rect">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t="7828" b="782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282B04-A31E-437C-8799-C271D63FD46E}">
      <dsp:nvSpPr>
        <dsp:cNvPr id="0" name=""/>
        <dsp:cNvSpPr/>
      </dsp:nvSpPr>
      <dsp:spPr>
        <a:xfrm>
          <a:off x="207503" y="3788326"/>
          <a:ext cx="3659322" cy="81314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Three of five metrics (Policy, Deployment, and Equity) address multi-user microgrids specifically</a:t>
          </a:r>
        </a:p>
      </dsp:txBody>
      <dsp:txXfrm>
        <a:off x="207503" y="3788326"/>
        <a:ext cx="3659322" cy="813144"/>
      </dsp:txXfrm>
    </dsp:sp>
    <dsp:sp modelId="{F927D146-C9EF-4321-98F2-9CA7E9F83332}">
      <dsp:nvSpPr>
        <dsp:cNvPr id="0" name=""/>
        <dsp:cNvSpPr/>
      </dsp:nvSpPr>
      <dsp:spPr>
        <a:xfrm>
          <a:off x="207503" y="3309944"/>
          <a:ext cx="3659322" cy="478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Think Microgrid: State Scorecard</a:t>
          </a:r>
        </a:p>
      </dsp:txBody>
      <dsp:txXfrm>
        <a:off x="207503" y="3309944"/>
        <a:ext cx="3659322" cy="478381"/>
      </dsp:txXfrm>
    </dsp:sp>
    <dsp:sp modelId="{4D3752AC-4A7D-490A-967E-1F0E185F3E06}">
      <dsp:nvSpPr>
        <dsp:cNvPr id="0" name=""/>
        <dsp:cNvSpPr/>
      </dsp:nvSpPr>
      <dsp:spPr>
        <a:xfrm>
          <a:off x="4970669" y="9379"/>
          <a:ext cx="4065914" cy="4783428"/>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2AFC680-DC8C-43EF-ACF2-3975D092A56C}">
      <dsp:nvSpPr>
        <dsp:cNvPr id="0" name=""/>
        <dsp:cNvSpPr/>
      </dsp:nvSpPr>
      <dsp:spPr>
        <a:xfrm>
          <a:off x="5173964" y="200716"/>
          <a:ext cx="3659322" cy="3109228"/>
        </a:xfrm>
        <a:prstGeom prst="rect">
          <a:avLst/>
        </a:prstGeom>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t="14957" b="1495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E47CB0-1E18-42EC-8B56-98F476F8A69A}">
      <dsp:nvSpPr>
        <dsp:cNvPr id="0" name=""/>
        <dsp:cNvSpPr/>
      </dsp:nvSpPr>
      <dsp:spPr>
        <a:xfrm>
          <a:off x="5173964" y="3788326"/>
          <a:ext cx="3659322" cy="81314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Focus on overall interconnection policy for DERs, considering equitable interconnection</a:t>
          </a:r>
        </a:p>
      </dsp:txBody>
      <dsp:txXfrm>
        <a:off x="5173964" y="3788326"/>
        <a:ext cx="3659322" cy="813144"/>
      </dsp:txXfrm>
    </dsp:sp>
    <dsp:sp modelId="{6EBA8281-1EB2-4D12-B7AE-8ED7F957034A}">
      <dsp:nvSpPr>
        <dsp:cNvPr id="0" name=""/>
        <dsp:cNvSpPr/>
      </dsp:nvSpPr>
      <dsp:spPr>
        <a:xfrm>
          <a:off x="5173964" y="3309944"/>
          <a:ext cx="3659322" cy="478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IREC and Vote Solar: Freeing the Grid</a:t>
          </a:r>
        </a:p>
      </dsp:txBody>
      <dsp:txXfrm>
        <a:off x="5173964" y="3309944"/>
        <a:ext cx="3659322" cy="4783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90F737-33B3-487A-B082-282C59059E64}">
      <dsp:nvSpPr>
        <dsp:cNvPr id="0" name=""/>
        <dsp:cNvSpPr/>
      </dsp:nvSpPr>
      <dsp:spPr>
        <a:xfrm>
          <a:off x="21484" y="444764"/>
          <a:ext cx="0" cy="4002880"/>
        </a:xfrm>
        <a:prstGeom prst="lin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AA3AA4-649E-4874-A479-966E884E80C8}">
      <dsp:nvSpPr>
        <dsp:cNvPr id="0" name=""/>
        <dsp:cNvSpPr/>
      </dsp:nvSpPr>
      <dsp:spPr>
        <a:xfrm>
          <a:off x="132676" y="578193"/>
          <a:ext cx="2105292" cy="1801296"/>
        </a:xfrm>
        <a:prstGeom prst="rect">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l="10817" r="1081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A66003-6E1B-473A-BA93-3F2FC272B1C4}">
      <dsp:nvSpPr>
        <dsp:cNvPr id="0" name=""/>
        <dsp:cNvSpPr/>
      </dsp:nvSpPr>
      <dsp:spPr>
        <a:xfrm>
          <a:off x="132676" y="2379490"/>
          <a:ext cx="2105292" cy="2068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180" tIns="43180" rIns="43180" bIns="43180" numCol="1" spcCol="1270" anchor="t" anchorCtr="0">
          <a:noAutofit/>
        </a:bodyPr>
        <a:lstStyle/>
        <a:p>
          <a:pPr marL="114300" lvl="1" indent="-114300" algn="l" defTabSz="577850">
            <a:lnSpc>
              <a:spcPct val="90000"/>
            </a:lnSpc>
            <a:spcBef>
              <a:spcPct val="0"/>
            </a:spcBef>
            <a:spcAft>
              <a:spcPct val="15000"/>
            </a:spcAft>
            <a:buChar char="•"/>
          </a:pPr>
          <a:r>
            <a:rPr lang="en-US" sz="1300" kern="1200" dirty="0"/>
            <a:t>Senior Energy Engineer</a:t>
          </a:r>
        </a:p>
        <a:p>
          <a:pPr marL="114300" lvl="1" indent="-114300" algn="l" defTabSz="577850">
            <a:lnSpc>
              <a:spcPct val="90000"/>
            </a:lnSpc>
            <a:spcBef>
              <a:spcPct val="0"/>
            </a:spcBef>
            <a:spcAft>
              <a:spcPct val="15000"/>
            </a:spcAft>
            <a:buChar char="•"/>
          </a:pPr>
          <a:r>
            <a:rPr lang="en-US" sz="1300" kern="1200" dirty="0"/>
            <a:t>Slipstream</a:t>
          </a:r>
        </a:p>
        <a:p>
          <a:pPr marL="114300" lvl="1" indent="-114300" algn="l" defTabSz="577850">
            <a:lnSpc>
              <a:spcPct val="90000"/>
            </a:lnSpc>
            <a:spcBef>
              <a:spcPct val="0"/>
            </a:spcBef>
            <a:spcAft>
              <a:spcPct val="15000"/>
            </a:spcAft>
            <a:buChar char="•"/>
          </a:pPr>
          <a:r>
            <a:rPr lang="en-US" sz="1300" kern="1200" dirty="0">
              <a:hlinkClick xmlns:r="http://schemas.openxmlformats.org/officeDocument/2006/relationships" r:id="rId2"/>
            </a:rPr>
            <a:t>lshaver@slipstreaminc.org</a:t>
          </a:r>
          <a:r>
            <a:rPr lang="en-US" sz="1300" kern="1200" dirty="0"/>
            <a:t> </a:t>
          </a:r>
        </a:p>
      </dsp:txBody>
      <dsp:txXfrm>
        <a:off x="132676" y="2379490"/>
        <a:ext cx="2105292" cy="2068154"/>
      </dsp:txXfrm>
    </dsp:sp>
    <dsp:sp modelId="{6CBEE523-F655-4840-88AB-832A7666B982}">
      <dsp:nvSpPr>
        <dsp:cNvPr id="0" name=""/>
        <dsp:cNvSpPr/>
      </dsp:nvSpPr>
      <dsp:spPr>
        <a:xfrm>
          <a:off x="21484" y="0"/>
          <a:ext cx="2223822" cy="444764"/>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US" sz="1600" kern="1200" dirty="0"/>
            <a:t>Lee Shaver</a:t>
          </a:r>
        </a:p>
      </dsp:txBody>
      <dsp:txXfrm>
        <a:off x="21484" y="0"/>
        <a:ext cx="2223822" cy="444764"/>
      </dsp:txXfrm>
    </dsp:sp>
    <dsp:sp modelId="{CDABBA83-C1AF-4B03-B871-2465105CA79A}">
      <dsp:nvSpPr>
        <dsp:cNvPr id="0" name=""/>
        <dsp:cNvSpPr/>
      </dsp:nvSpPr>
      <dsp:spPr>
        <a:xfrm>
          <a:off x="2771087" y="444764"/>
          <a:ext cx="0" cy="4002880"/>
        </a:xfrm>
        <a:prstGeom prst="line">
          <a:avLst/>
        </a:prstGeom>
        <a:solidFill>
          <a:schemeClr val="lt1">
            <a:alpha val="90000"/>
            <a:hueOff val="0"/>
            <a:satOff val="0"/>
            <a:lumOff val="0"/>
            <a:alphaOff val="0"/>
          </a:schemeClr>
        </a:solidFill>
        <a:ln w="12700" cap="flat" cmpd="sng" algn="ctr">
          <a:solidFill>
            <a:schemeClr val="accent4">
              <a:hueOff val="-2232663"/>
              <a:satOff val="9148"/>
              <a:lumOff val="-745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B4FAC8-3A19-4D49-880B-FE9B4B5A7805}">
      <dsp:nvSpPr>
        <dsp:cNvPr id="0" name=""/>
        <dsp:cNvSpPr/>
      </dsp:nvSpPr>
      <dsp:spPr>
        <a:xfrm>
          <a:off x="2882278" y="578193"/>
          <a:ext cx="2105292" cy="1801296"/>
        </a:xfrm>
        <a:prstGeom prst="rect">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l="21480" r="2148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BB6B7C-0090-49C3-A628-575154143362}">
      <dsp:nvSpPr>
        <dsp:cNvPr id="0" name=""/>
        <dsp:cNvSpPr/>
      </dsp:nvSpPr>
      <dsp:spPr>
        <a:xfrm>
          <a:off x="2882278" y="2379490"/>
          <a:ext cx="2105292" cy="2068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180" tIns="43180" rIns="43180" bIns="43180" numCol="1" spcCol="1270" anchor="t" anchorCtr="0">
          <a:noAutofit/>
        </a:bodyPr>
        <a:lstStyle/>
        <a:p>
          <a:pPr marL="114300" lvl="1" indent="-114300" algn="l" defTabSz="577850">
            <a:lnSpc>
              <a:spcPct val="90000"/>
            </a:lnSpc>
            <a:spcBef>
              <a:spcPct val="0"/>
            </a:spcBef>
            <a:spcAft>
              <a:spcPct val="15000"/>
            </a:spcAft>
            <a:buChar char="•"/>
          </a:pPr>
          <a:r>
            <a:rPr lang="en-US" sz="1300" kern="1200" dirty="0"/>
            <a:t>Senior Director, Resilience</a:t>
          </a:r>
        </a:p>
        <a:p>
          <a:pPr marL="114300" lvl="1" indent="-114300" algn="l" defTabSz="577850">
            <a:lnSpc>
              <a:spcPct val="90000"/>
            </a:lnSpc>
            <a:spcBef>
              <a:spcPct val="0"/>
            </a:spcBef>
            <a:spcAft>
              <a:spcPct val="15000"/>
            </a:spcAft>
            <a:buChar char="•"/>
          </a:pPr>
          <a:r>
            <a:rPr lang="en-US" sz="1300" kern="1200" dirty="0"/>
            <a:t>SEPA</a:t>
          </a:r>
        </a:p>
        <a:p>
          <a:pPr marL="114300" lvl="1" indent="-114300" algn="l" defTabSz="577850">
            <a:lnSpc>
              <a:spcPct val="90000"/>
            </a:lnSpc>
            <a:spcBef>
              <a:spcPct val="0"/>
            </a:spcBef>
            <a:spcAft>
              <a:spcPct val="15000"/>
            </a:spcAft>
            <a:buChar char="•"/>
          </a:pPr>
          <a:r>
            <a:rPr lang="en-US" sz="1300" kern="1200" dirty="0">
              <a:hlinkClick xmlns:r="http://schemas.openxmlformats.org/officeDocument/2006/relationships" r:id="rId4"/>
            </a:rPr>
            <a:t>jleader@sepapower.org</a:t>
          </a:r>
          <a:r>
            <a:rPr lang="en-US" sz="1300" kern="1200" dirty="0"/>
            <a:t> </a:t>
          </a:r>
        </a:p>
      </dsp:txBody>
      <dsp:txXfrm>
        <a:off x="2882278" y="2379490"/>
        <a:ext cx="2105292" cy="2068154"/>
      </dsp:txXfrm>
    </dsp:sp>
    <dsp:sp modelId="{74DBD963-8572-4EA3-BDF2-921CFB936A2C}">
      <dsp:nvSpPr>
        <dsp:cNvPr id="0" name=""/>
        <dsp:cNvSpPr/>
      </dsp:nvSpPr>
      <dsp:spPr>
        <a:xfrm>
          <a:off x="2771087" y="0"/>
          <a:ext cx="2223822" cy="444764"/>
        </a:xfrm>
        <a:prstGeom prst="rect">
          <a:avLst/>
        </a:prstGeom>
        <a:solidFill>
          <a:schemeClr val="accent4">
            <a:hueOff val="-2232663"/>
            <a:satOff val="9148"/>
            <a:lumOff val="-7450"/>
            <a:alphaOff val="0"/>
          </a:schemeClr>
        </a:solidFill>
        <a:ln w="12700" cap="flat" cmpd="sng" algn="ctr">
          <a:solidFill>
            <a:schemeClr val="accent4">
              <a:hueOff val="-2232663"/>
              <a:satOff val="9148"/>
              <a:lumOff val="-745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US" sz="1600" kern="1200" dirty="0"/>
            <a:t>Jared Leader</a:t>
          </a:r>
        </a:p>
      </dsp:txBody>
      <dsp:txXfrm>
        <a:off x="2771087" y="0"/>
        <a:ext cx="2223822" cy="444764"/>
      </dsp:txXfrm>
    </dsp:sp>
    <dsp:sp modelId="{EC2B76D7-0967-4DD7-9D42-1F54393B2396}">
      <dsp:nvSpPr>
        <dsp:cNvPr id="0" name=""/>
        <dsp:cNvSpPr/>
      </dsp:nvSpPr>
      <dsp:spPr>
        <a:xfrm>
          <a:off x="5520690" y="444764"/>
          <a:ext cx="0" cy="4002880"/>
        </a:xfrm>
        <a:prstGeom prst="line">
          <a:avLst/>
        </a:prstGeom>
        <a:solidFill>
          <a:schemeClr val="lt1">
            <a:alpha val="90000"/>
            <a:hueOff val="0"/>
            <a:satOff val="0"/>
            <a:lumOff val="0"/>
            <a:alphaOff val="0"/>
          </a:schemeClr>
        </a:solidFill>
        <a:ln w="12700" cap="flat" cmpd="sng" algn="ctr">
          <a:solidFill>
            <a:schemeClr val="accent4">
              <a:hueOff val="-4465327"/>
              <a:satOff val="18296"/>
              <a:lumOff val="-1490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3179DD-4988-49B5-A03B-D339BA6126DC}">
      <dsp:nvSpPr>
        <dsp:cNvPr id="0" name=""/>
        <dsp:cNvSpPr/>
      </dsp:nvSpPr>
      <dsp:spPr>
        <a:xfrm>
          <a:off x="5631881" y="578193"/>
          <a:ext cx="2105292" cy="1801296"/>
        </a:xfrm>
        <a:prstGeom prst="rect">
          <a:avLst/>
        </a:prstGeom>
        <a:blipFill dpi="0" rotWithShape="1">
          <a:blip xmlns:r="http://schemas.openxmlformats.org/officeDocument/2006/relationships" r:embed="rId5" cstate="hqprint">
            <a:extLst>
              <a:ext uri="{28A0092B-C50C-407E-A947-70E740481C1C}">
                <a14:useLocalDpi xmlns:a14="http://schemas.microsoft.com/office/drawing/2010/main"/>
              </a:ext>
            </a:extLst>
          </a:blip>
          <a:srcRect/>
          <a:stretch>
            <a:fillRect l="7220" r="722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246F51-E3AB-42C4-9468-53697DB7F25E}">
      <dsp:nvSpPr>
        <dsp:cNvPr id="0" name=""/>
        <dsp:cNvSpPr/>
      </dsp:nvSpPr>
      <dsp:spPr>
        <a:xfrm>
          <a:off x="5631881" y="2379490"/>
          <a:ext cx="2105292" cy="2068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180" tIns="43180" rIns="43180" bIns="43180" numCol="1" spcCol="1270" anchor="t" anchorCtr="0">
          <a:noAutofit/>
        </a:bodyPr>
        <a:lstStyle/>
        <a:p>
          <a:pPr marL="114300" lvl="1" indent="-114300" algn="l" defTabSz="577850">
            <a:lnSpc>
              <a:spcPct val="90000"/>
            </a:lnSpc>
            <a:spcBef>
              <a:spcPct val="0"/>
            </a:spcBef>
            <a:spcAft>
              <a:spcPct val="15000"/>
            </a:spcAft>
            <a:buChar char="•"/>
          </a:pPr>
          <a:r>
            <a:rPr lang="en-US" sz="1300" kern="1200" dirty="0"/>
            <a:t>Policy Manager</a:t>
          </a:r>
        </a:p>
        <a:p>
          <a:pPr marL="114300" lvl="1" indent="-114300" algn="l" defTabSz="577850">
            <a:lnSpc>
              <a:spcPct val="90000"/>
            </a:lnSpc>
            <a:spcBef>
              <a:spcPct val="0"/>
            </a:spcBef>
            <a:spcAft>
              <a:spcPct val="15000"/>
            </a:spcAft>
            <a:buChar char="•"/>
          </a:pPr>
          <a:r>
            <a:rPr lang="en-US" sz="1300" kern="1200" dirty="0"/>
            <a:t>Clean Coalition</a:t>
          </a:r>
        </a:p>
        <a:p>
          <a:pPr marL="114300" lvl="1" indent="-114300" algn="l" defTabSz="577850">
            <a:lnSpc>
              <a:spcPct val="90000"/>
            </a:lnSpc>
            <a:spcBef>
              <a:spcPct val="0"/>
            </a:spcBef>
            <a:spcAft>
              <a:spcPct val="15000"/>
            </a:spcAft>
            <a:buChar char="•"/>
          </a:pPr>
          <a:r>
            <a:rPr lang="en-US" sz="1300" kern="1200" dirty="0">
              <a:hlinkClick xmlns:r="http://schemas.openxmlformats.org/officeDocument/2006/relationships" r:id="rId6"/>
            </a:rPr>
            <a:t>ben@clean-coalition.org</a:t>
          </a:r>
          <a:r>
            <a:rPr lang="en-US" sz="1300" kern="1200" dirty="0"/>
            <a:t> </a:t>
          </a:r>
        </a:p>
      </dsp:txBody>
      <dsp:txXfrm>
        <a:off x="5631881" y="2379490"/>
        <a:ext cx="2105292" cy="2068154"/>
      </dsp:txXfrm>
    </dsp:sp>
    <dsp:sp modelId="{8F321ACB-D640-476B-9C4A-101839A2D645}">
      <dsp:nvSpPr>
        <dsp:cNvPr id="0" name=""/>
        <dsp:cNvSpPr/>
      </dsp:nvSpPr>
      <dsp:spPr>
        <a:xfrm>
          <a:off x="5520690" y="0"/>
          <a:ext cx="2223822" cy="444764"/>
        </a:xfrm>
        <a:prstGeom prst="rect">
          <a:avLst/>
        </a:prstGeom>
        <a:solidFill>
          <a:schemeClr val="accent4">
            <a:hueOff val="-4465327"/>
            <a:satOff val="18296"/>
            <a:lumOff val="-14900"/>
            <a:alphaOff val="0"/>
          </a:schemeClr>
        </a:solidFill>
        <a:ln w="12700" cap="flat" cmpd="sng" algn="ctr">
          <a:solidFill>
            <a:schemeClr val="accent4">
              <a:hueOff val="-4465327"/>
              <a:satOff val="18296"/>
              <a:lumOff val="-149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US" sz="1600" kern="1200" dirty="0"/>
            <a:t>Ben Schwartz</a:t>
          </a:r>
        </a:p>
      </dsp:txBody>
      <dsp:txXfrm>
        <a:off x="5520690" y="0"/>
        <a:ext cx="2223822" cy="444764"/>
      </dsp:txXfrm>
    </dsp:sp>
    <dsp:sp modelId="{0854AF05-159E-4D79-8D2B-E60E857E2D37}">
      <dsp:nvSpPr>
        <dsp:cNvPr id="0" name=""/>
        <dsp:cNvSpPr/>
      </dsp:nvSpPr>
      <dsp:spPr>
        <a:xfrm>
          <a:off x="8270292" y="444764"/>
          <a:ext cx="0" cy="4002880"/>
        </a:xfrm>
        <a:prstGeom prst="line">
          <a:avLst/>
        </a:prstGeom>
        <a:solidFill>
          <a:schemeClr val="lt1">
            <a:alpha val="90000"/>
            <a:hueOff val="0"/>
            <a:satOff val="0"/>
            <a:lumOff val="0"/>
            <a:alphaOff val="0"/>
          </a:schemeClr>
        </a:solidFill>
        <a:ln w="12700" cap="flat" cmpd="sng" algn="ctr">
          <a:solidFill>
            <a:schemeClr val="accent4">
              <a:hueOff val="-6697990"/>
              <a:satOff val="27444"/>
              <a:lumOff val="-2235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80B78D-B517-4F49-B770-37B48E526FE0}">
      <dsp:nvSpPr>
        <dsp:cNvPr id="0" name=""/>
        <dsp:cNvSpPr/>
      </dsp:nvSpPr>
      <dsp:spPr>
        <a:xfrm>
          <a:off x="8381483" y="578193"/>
          <a:ext cx="2105292" cy="1801296"/>
        </a:xfrm>
        <a:prstGeom prst="rect">
          <a:avLst/>
        </a:prstGeom>
        <a:blipFill dpi="0" rotWithShape="1">
          <a:blip xmlns:r="http://schemas.openxmlformats.org/officeDocument/2006/relationships" r:embed="rId7" cstate="hqprint">
            <a:extLst>
              <a:ext uri="{28A0092B-C50C-407E-A947-70E740481C1C}">
                <a14:useLocalDpi xmlns:a14="http://schemas.microsoft.com/office/drawing/2010/main"/>
              </a:ext>
            </a:extLst>
          </a:blip>
          <a:srcRect/>
          <a:stretch>
            <a:fillRect l="13372" r="1337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193AE9-E159-47AC-A3F9-F07FBE9E6652}">
      <dsp:nvSpPr>
        <dsp:cNvPr id="0" name=""/>
        <dsp:cNvSpPr/>
      </dsp:nvSpPr>
      <dsp:spPr>
        <a:xfrm>
          <a:off x="8381483" y="2379490"/>
          <a:ext cx="2105292" cy="2068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180" tIns="43180" rIns="43180" bIns="43180" numCol="1" spcCol="1270" anchor="t" anchorCtr="0">
          <a:noAutofit/>
        </a:bodyPr>
        <a:lstStyle/>
        <a:p>
          <a:pPr marL="114300" lvl="1" indent="-114300" algn="l" defTabSz="577850">
            <a:lnSpc>
              <a:spcPct val="90000"/>
            </a:lnSpc>
            <a:spcBef>
              <a:spcPct val="0"/>
            </a:spcBef>
            <a:spcAft>
              <a:spcPct val="15000"/>
            </a:spcAft>
            <a:buChar char="•"/>
          </a:pPr>
          <a:r>
            <a:rPr lang="en-US" sz="1300" kern="1200" dirty="0"/>
            <a:t>Program Director</a:t>
          </a:r>
        </a:p>
        <a:p>
          <a:pPr marL="114300" lvl="1" indent="-114300" algn="l" defTabSz="577850">
            <a:lnSpc>
              <a:spcPct val="90000"/>
            </a:lnSpc>
            <a:spcBef>
              <a:spcPct val="0"/>
            </a:spcBef>
            <a:spcAft>
              <a:spcPct val="15000"/>
            </a:spcAft>
            <a:buChar char="•"/>
          </a:pPr>
          <a:r>
            <a:rPr lang="en-US" sz="1300" kern="1200" dirty="0"/>
            <a:t>IREC</a:t>
          </a:r>
        </a:p>
        <a:p>
          <a:pPr marL="114300" lvl="1" indent="-114300" algn="l" defTabSz="577850">
            <a:lnSpc>
              <a:spcPct val="90000"/>
            </a:lnSpc>
            <a:spcBef>
              <a:spcPct val="0"/>
            </a:spcBef>
            <a:spcAft>
              <a:spcPct val="15000"/>
            </a:spcAft>
            <a:buChar char="•"/>
          </a:pPr>
          <a:r>
            <a:rPr lang="en-US" sz="1300" kern="1200" dirty="0">
              <a:hlinkClick xmlns:r="http://schemas.openxmlformats.org/officeDocument/2006/relationships" r:id="rId8"/>
            </a:rPr>
            <a:t>carlosv@irecusa.org</a:t>
          </a:r>
          <a:r>
            <a:rPr lang="en-US" sz="1300" kern="1200" dirty="0"/>
            <a:t> </a:t>
          </a:r>
        </a:p>
      </dsp:txBody>
      <dsp:txXfrm>
        <a:off x="8381483" y="2379490"/>
        <a:ext cx="2105292" cy="2068154"/>
      </dsp:txXfrm>
    </dsp:sp>
    <dsp:sp modelId="{8735EFAB-A37F-43CF-BADB-58C965EF2DA8}">
      <dsp:nvSpPr>
        <dsp:cNvPr id="0" name=""/>
        <dsp:cNvSpPr/>
      </dsp:nvSpPr>
      <dsp:spPr>
        <a:xfrm>
          <a:off x="8270292" y="0"/>
          <a:ext cx="2223822" cy="444764"/>
        </a:xfrm>
        <a:prstGeom prst="rect">
          <a:avLst/>
        </a:prstGeom>
        <a:solidFill>
          <a:schemeClr val="accent4">
            <a:hueOff val="-6697990"/>
            <a:satOff val="27444"/>
            <a:lumOff val="-22350"/>
            <a:alphaOff val="0"/>
          </a:schemeClr>
        </a:solidFill>
        <a:ln w="12700" cap="flat" cmpd="sng" algn="ctr">
          <a:solidFill>
            <a:schemeClr val="accent4">
              <a:hueOff val="-6697990"/>
              <a:satOff val="27444"/>
              <a:lumOff val="-2235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US" sz="1600" kern="1200" dirty="0"/>
            <a:t>Carlos Alberto Velazquez</a:t>
          </a:r>
        </a:p>
      </dsp:txBody>
      <dsp:txXfrm>
        <a:off x="8270292" y="0"/>
        <a:ext cx="2223822" cy="444764"/>
      </dsp:txXfrm>
    </dsp:sp>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0.37512</cdr:x>
      <cdr:y>0.36738</cdr:y>
    </cdr:from>
    <cdr:to>
      <cdr:x>0.93212</cdr:x>
      <cdr:y>0.43359</cdr:y>
    </cdr:to>
    <cdr:sp macro="" textlink="">
      <cdr:nvSpPr>
        <cdr:cNvPr id="10" name="TextBox 7">
          <a:extLst xmlns:a="http://schemas.openxmlformats.org/drawingml/2006/main">
            <a:ext uri="{FF2B5EF4-FFF2-40B4-BE49-F238E27FC236}">
              <a16:creationId xmlns:a16="http://schemas.microsoft.com/office/drawing/2014/main" id="{94518FD3-300F-1B4E-BEF9-E4C170C13428}"/>
            </a:ext>
          </a:extLst>
        </cdr:cNvPr>
        <cdr:cNvSpPr txBox="1"/>
      </cdr:nvSpPr>
      <cdr:spPr>
        <a:xfrm xmlns:a="http://schemas.openxmlformats.org/drawingml/2006/main">
          <a:off x="2349364" y="1537024"/>
          <a:ext cx="348846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r>
            <a:rPr lang="en-US" sz="1200" dirty="0">
              <a:solidFill>
                <a:schemeClr val="bg1"/>
              </a:solidFill>
              <a:latin typeface="Arial Regular"/>
              <a:cs typeface="Arial" panose="020B0604020202020204" pitchFamily="34" charset="0"/>
            </a:rPr>
            <a:t>Tier 1 = Critical load, ~10% of total load</a:t>
          </a:r>
        </a:p>
      </cdr:txBody>
    </cdr:sp>
  </cdr:relSizeAnchor>
</c:userShapes>
</file>

<file path=ppt/drawings/drawing2.xml><?xml version="1.0" encoding="utf-8"?>
<c:userShapes xmlns:c="http://schemas.openxmlformats.org/drawingml/2006/chart">
  <cdr:relSizeAnchor xmlns:cdr="http://schemas.openxmlformats.org/drawingml/2006/chartDrawing">
    <cdr:from>
      <cdr:x>0.37512</cdr:x>
      <cdr:y>0.36738</cdr:y>
    </cdr:from>
    <cdr:to>
      <cdr:x>0.93212</cdr:x>
      <cdr:y>0.43359</cdr:y>
    </cdr:to>
    <cdr:sp macro="" textlink="">
      <cdr:nvSpPr>
        <cdr:cNvPr id="10" name="TextBox 7">
          <a:extLst xmlns:a="http://schemas.openxmlformats.org/drawingml/2006/main">
            <a:ext uri="{FF2B5EF4-FFF2-40B4-BE49-F238E27FC236}">
              <a16:creationId xmlns:a16="http://schemas.microsoft.com/office/drawing/2014/main" id="{94518FD3-300F-1B4E-BEF9-E4C170C13428}"/>
            </a:ext>
          </a:extLst>
        </cdr:cNvPr>
        <cdr:cNvSpPr txBox="1"/>
      </cdr:nvSpPr>
      <cdr:spPr>
        <a:xfrm xmlns:a="http://schemas.openxmlformats.org/drawingml/2006/main">
          <a:off x="2349364" y="1537024"/>
          <a:ext cx="348846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r>
            <a:rPr lang="en-US" sz="1200" b="1" dirty="0">
              <a:solidFill>
                <a:schemeClr val="bg1"/>
              </a:solidFill>
              <a:latin typeface="Arial" panose="020B0604020202020204" pitchFamily="34" charset="0"/>
              <a:cs typeface="Arial" panose="020B0604020202020204" pitchFamily="34" charset="0"/>
            </a:rPr>
            <a:t>Tier 1 = Critical load, ~10% of total load</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21485D-A944-4651-B0D1-74AEB14D7C59}" type="datetimeFigureOut">
              <a:rPr lang="en-US" smtClean="0"/>
              <a:t>12/13/2023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4531E9-C5C1-4493-AFE5-4732D51F906B}" type="slidenum">
              <a:rPr lang="en-US" smtClean="0"/>
              <a:t>‹#›</a:t>
            </a:fld>
            <a:endParaRPr lang="en-US"/>
          </a:p>
        </p:txBody>
      </p:sp>
    </p:spTree>
    <p:extLst>
      <p:ext uri="{BB962C8B-B14F-4D97-AF65-F5344CB8AC3E}">
        <p14:creationId xmlns:p14="http://schemas.microsoft.com/office/powerpoint/2010/main" val="2079321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mailto:workinggroups@sepapower.or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“about us” slide. Edit for your needs.</a:t>
            </a:r>
          </a:p>
        </p:txBody>
      </p:sp>
      <p:sp>
        <p:nvSpPr>
          <p:cNvPr id="4" name="Slide Number Placeholder 3"/>
          <p:cNvSpPr>
            <a:spLocks noGrp="1"/>
          </p:cNvSpPr>
          <p:nvPr>
            <p:ph type="sldNum" sz="quarter" idx="5"/>
          </p:nvPr>
        </p:nvSpPr>
        <p:spPr/>
        <p:txBody>
          <a:bodyPr/>
          <a:lstStyle/>
          <a:p>
            <a:fld id="{E94531E9-C5C1-4493-AFE5-4732D51F906B}" type="slidenum">
              <a:rPr lang="en-US" smtClean="0"/>
              <a:t>2</a:t>
            </a:fld>
            <a:endParaRPr lang="en-US" dirty="0"/>
          </a:p>
        </p:txBody>
      </p:sp>
    </p:spTree>
    <p:extLst>
      <p:ext uri="{BB962C8B-B14F-4D97-AF65-F5344CB8AC3E}">
        <p14:creationId xmlns:p14="http://schemas.microsoft.com/office/powerpoint/2010/main" val="234252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2a02b4aff83_0_1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4" name="Google Shape;704;g2a02b4aff83_0_1147:notes"/>
          <p:cNvSpPr txBox="1">
            <a:spLocks noGrp="1"/>
          </p:cNvSpPr>
          <p:nvPr>
            <p:ph type="body" idx="1"/>
          </p:nvPr>
        </p:nvSpPr>
        <p:spPr>
          <a:xfrm>
            <a:off x="685800" y="4400550"/>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US" dirty="0">
                <a:solidFill>
                  <a:srgbClr val="FF0000"/>
                </a:solidFill>
              </a:rPr>
              <a:t>Other Considerations Necessary: Clean Energy, Distribution Upgrades,  </a:t>
            </a:r>
            <a:endParaRPr dirty="0">
              <a:solidFill>
                <a:srgbClr val="FF0000"/>
              </a:solidFill>
            </a:endParaRPr>
          </a:p>
        </p:txBody>
      </p:sp>
      <p:sp>
        <p:nvSpPr>
          <p:cNvPr id="705" name="Google Shape;705;g2a02b4aff83_0_1147:notes"/>
          <p:cNvSpPr txBox="1">
            <a:spLocks noGrp="1"/>
          </p:cNvSpPr>
          <p:nvPr>
            <p:ph type="sldNum" idx="12"/>
          </p:nvPr>
        </p:nvSpPr>
        <p:spPr>
          <a:xfrm>
            <a:off x="3884613" y="8685213"/>
            <a:ext cx="2971800" cy="459000"/>
          </a:xfrm>
          <a:prstGeom prst="rect">
            <a:avLst/>
          </a:prstGeom>
          <a:noFill/>
          <a:ln>
            <a:noFill/>
          </a:ln>
        </p:spPr>
        <p:txBody>
          <a:bodyPr spcFirstLastPara="1" wrap="square" lIns="91100" tIns="45550" rIns="91100" bIns="45550" anchor="b" anchorCtr="0">
            <a:noAutofit/>
          </a:bodyPr>
          <a:lstStyle/>
          <a:p>
            <a:pPr marL="0" lvl="0" indent="0" algn="r" rtl="0">
              <a:spcBef>
                <a:spcPts val="0"/>
              </a:spcBef>
              <a:spcAft>
                <a:spcPts val="0"/>
              </a:spcAft>
              <a:buNone/>
            </a:pPr>
            <a:fld id="{00000000-1234-1234-1234-123412341234}" type="slidenum">
              <a:rPr lang="en" sz="1300"/>
              <a:t>16</a:t>
            </a:fld>
            <a:endParaRPr sz="13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2a02b4aff83_0_1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g2a02b4aff83_0_1153:notes"/>
          <p:cNvSpPr txBox="1">
            <a:spLocks noGrp="1"/>
          </p:cNvSpPr>
          <p:nvPr>
            <p:ph type="body" idx="1"/>
          </p:nvPr>
        </p:nvSpPr>
        <p:spPr>
          <a:xfrm>
            <a:off x="685800" y="4400550"/>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 sz="1100" b="1"/>
              <a:t>Aggregator </a:t>
            </a:r>
            <a:r>
              <a:rPr lang="en" sz="1100"/>
              <a:t>operates a portfolio of distributed energy resources on behalf of others to provide energy, ancillary and/or grid services in blue-sky normal conditions as well as during island operation.</a:t>
            </a:r>
            <a:endParaRPr dirty="0"/>
          </a:p>
          <a:p>
            <a:pPr marL="0" lvl="0" indent="0" algn="l" rtl="0">
              <a:spcBef>
                <a:spcPts val="0"/>
              </a:spcBef>
              <a:spcAft>
                <a:spcPts val="0"/>
              </a:spcAft>
              <a:buNone/>
            </a:pPr>
            <a:r>
              <a:rPr lang="en" sz="1100" b="1"/>
              <a:t>Asset Owner </a:t>
            </a:r>
            <a:r>
              <a:rPr lang="en" sz="1100"/>
              <a:t>is an entity or person that owns distributed generation, storage or demand management resources, or electric infrastructure used to form and operate a microgrid.</a:t>
            </a:r>
            <a:endParaRPr dirty="0"/>
          </a:p>
          <a:p>
            <a:pPr marL="0" lvl="0" indent="0" algn="l" rtl="0">
              <a:spcBef>
                <a:spcPts val="0"/>
              </a:spcBef>
              <a:spcAft>
                <a:spcPts val="0"/>
              </a:spcAft>
              <a:buNone/>
            </a:pPr>
            <a:r>
              <a:rPr lang="en" sz="1100" b="1"/>
              <a:t>Interconnections: </a:t>
            </a:r>
            <a:r>
              <a:rPr lang="en" sz="1100"/>
              <a:t>There are two key reference points for microgrids when considering interconnection requirements and operational boundaries with the utility grid, Point of Connection and Point of Common Coupling defined in IEEE Standard 1547-2018 and related standards such as IEEE 2030.7/8.</a:t>
            </a:r>
            <a:endParaRPr dirty="0"/>
          </a:p>
          <a:p>
            <a:pPr marL="0" lvl="0" indent="0" algn="l" rtl="0">
              <a:spcBef>
                <a:spcPts val="0"/>
              </a:spcBef>
              <a:spcAft>
                <a:spcPts val="0"/>
              </a:spcAft>
              <a:buNone/>
            </a:pPr>
            <a:r>
              <a:rPr lang="en" sz="1100" b="1"/>
              <a:t>Microgrid Operator </a:t>
            </a:r>
            <a:r>
              <a:rPr lang="en" sz="1100"/>
              <a:t>is an independent entity or utility customer that is responsible for the safe operation of a multi-user or customer microgrid consistent with</a:t>
            </a:r>
            <a:endParaRPr dirty="0"/>
          </a:p>
          <a:p>
            <a:pPr marL="0" lvl="0" indent="0" algn="l" rtl="0">
              <a:spcBef>
                <a:spcPts val="0"/>
              </a:spcBef>
              <a:spcAft>
                <a:spcPts val="0"/>
              </a:spcAft>
              <a:buNone/>
            </a:pPr>
            <a:r>
              <a:rPr lang="en" sz="1100"/>
              <a:t>applicable interconnection rules and any operating agreement. A microgrid operator may also act as an aggregator for the purpose of providing services from</a:t>
            </a:r>
            <a:endParaRPr dirty="0"/>
          </a:p>
          <a:p>
            <a:pPr marL="0" lvl="0" indent="0" algn="l" rtl="0">
              <a:spcBef>
                <a:spcPts val="0"/>
              </a:spcBef>
              <a:spcAft>
                <a:spcPts val="0"/>
              </a:spcAft>
              <a:buNone/>
            </a:pPr>
            <a:r>
              <a:rPr lang="en" sz="1100"/>
              <a:t>the microgrid related DER to wholesale markets and/or utility grid services in normal blue-sky mode.</a:t>
            </a:r>
            <a:endParaRPr dirty="0"/>
          </a:p>
          <a:p>
            <a:pPr marL="0" lvl="0" indent="0" algn="l" rtl="0">
              <a:spcBef>
                <a:spcPts val="0"/>
              </a:spcBef>
              <a:spcAft>
                <a:spcPts val="0"/>
              </a:spcAft>
              <a:buNone/>
            </a:pPr>
            <a:r>
              <a:rPr lang="en" sz="1100" b="1"/>
              <a:t>Multi-User Microgrid Participant </a:t>
            </a:r>
            <a:r>
              <a:rPr lang="en" sz="1100"/>
              <a:t>is an entity or person that contributes to and/or uses the services provided by the microgrid.</a:t>
            </a:r>
            <a:endParaRPr dirty="0"/>
          </a:p>
          <a:p>
            <a:pPr marL="0" lvl="0" indent="0" algn="l" rtl="0">
              <a:spcBef>
                <a:spcPts val="0"/>
              </a:spcBef>
              <a:spcAft>
                <a:spcPts val="0"/>
              </a:spcAft>
              <a:buNone/>
            </a:pPr>
            <a:endParaRPr dirty="0"/>
          </a:p>
        </p:txBody>
      </p:sp>
      <p:sp>
        <p:nvSpPr>
          <p:cNvPr id="712" name="Google Shape;712;g2a02b4aff83_0_1153:notes"/>
          <p:cNvSpPr txBox="1">
            <a:spLocks noGrp="1"/>
          </p:cNvSpPr>
          <p:nvPr>
            <p:ph type="sldNum" idx="12"/>
          </p:nvPr>
        </p:nvSpPr>
        <p:spPr>
          <a:xfrm>
            <a:off x="3884613" y="8685213"/>
            <a:ext cx="2971800" cy="459000"/>
          </a:xfrm>
          <a:prstGeom prst="rect">
            <a:avLst/>
          </a:prstGeom>
          <a:noFill/>
          <a:ln>
            <a:noFill/>
          </a:ln>
        </p:spPr>
        <p:txBody>
          <a:bodyPr spcFirstLastPara="1" wrap="square" lIns="91100" tIns="45550" rIns="91100" bIns="45550" anchor="b" anchorCtr="0">
            <a:noAutofit/>
          </a:bodyPr>
          <a:lstStyle/>
          <a:p>
            <a:pPr marL="0" lvl="0" indent="0" algn="r" rtl="0">
              <a:spcBef>
                <a:spcPts val="0"/>
              </a:spcBef>
              <a:spcAft>
                <a:spcPts val="0"/>
              </a:spcAft>
              <a:buNone/>
            </a:pPr>
            <a:fld id="{00000000-1234-1234-1234-123412341234}" type="slidenum">
              <a:rPr lang="en" sz="1300"/>
              <a:t>17</a:t>
            </a:fld>
            <a:endParaRPr sz="13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2a02b4aff83_0_115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18" name="Google Shape;718;g2a02b4aff83_0_11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2a02b4aff83_0_11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g2a02b4aff83_0_1164:notes"/>
          <p:cNvSpPr txBox="1">
            <a:spLocks noGrp="1"/>
          </p:cNvSpPr>
          <p:nvPr>
            <p:ph type="body" idx="1"/>
          </p:nvPr>
        </p:nvSpPr>
        <p:spPr>
          <a:xfrm>
            <a:off x="685800" y="4400550"/>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
              <a:t>Slam these two together to create one graphic that shows all of it.</a:t>
            </a:r>
            <a:endParaRPr dirty="0"/>
          </a:p>
          <a:p>
            <a:pPr marL="0" lvl="0" indent="0" algn="l" rtl="0">
              <a:spcBef>
                <a:spcPts val="0"/>
              </a:spcBef>
              <a:spcAft>
                <a:spcPts val="0"/>
              </a:spcAft>
              <a:buNone/>
            </a:pPr>
            <a:endParaRPr dirty="0"/>
          </a:p>
        </p:txBody>
      </p:sp>
      <p:sp>
        <p:nvSpPr>
          <p:cNvPr id="725" name="Google Shape;725;g2a02b4aff83_0_1164:notes"/>
          <p:cNvSpPr txBox="1">
            <a:spLocks noGrp="1"/>
          </p:cNvSpPr>
          <p:nvPr>
            <p:ph type="sldNum" idx="12"/>
          </p:nvPr>
        </p:nvSpPr>
        <p:spPr>
          <a:xfrm>
            <a:off x="3884613" y="8685213"/>
            <a:ext cx="2971800" cy="459000"/>
          </a:xfrm>
          <a:prstGeom prst="rect">
            <a:avLst/>
          </a:prstGeom>
          <a:noFill/>
          <a:ln>
            <a:noFill/>
          </a:ln>
        </p:spPr>
        <p:txBody>
          <a:bodyPr spcFirstLastPara="1" wrap="square" lIns="91100" tIns="45550" rIns="91100" bIns="45550" anchor="b" anchorCtr="0">
            <a:noAutofit/>
          </a:bodyPr>
          <a:lstStyle/>
          <a:p>
            <a:pPr marL="0" lvl="0" indent="0" algn="r" rtl="0">
              <a:spcBef>
                <a:spcPts val="0"/>
              </a:spcBef>
              <a:spcAft>
                <a:spcPts val="0"/>
              </a:spcAft>
              <a:buNone/>
            </a:pPr>
            <a:fld id="{00000000-1234-1234-1234-123412341234}" type="slidenum">
              <a:rPr lang="en" sz="1300"/>
              <a:t>19</a:t>
            </a:fld>
            <a:endParaRPr sz="13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2a02b4aff83_0_1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g2a02b4aff83_0_1171:notes"/>
          <p:cNvSpPr txBox="1">
            <a:spLocks noGrp="1"/>
          </p:cNvSpPr>
          <p:nvPr>
            <p:ph type="body" idx="1"/>
          </p:nvPr>
        </p:nvSpPr>
        <p:spPr>
          <a:xfrm>
            <a:off x="685800" y="4400550"/>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
              <a:t>Utility Microgrid Operation</a:t>
            </a:r>
            <a:endParaRPr dirty="0"/>
          </a:p>
          <a:p>
            <a:pPr marL="431800" lvl="1" indent="0" algn="l" rtl="0">
              <a:spcBef>
                <a:spcPts val="0"/>
              </a:spcBef>
              <a:spcAft>
                <a:spcPts val="0"/>
              </a:spcAft>
              <a:buNone/>
            </a:pPr>
            <a:r>
              <a:rPr lang="en"/>
              <a:t>Utility retains operational responsibility and controls for distribution system as well as microgrid controller</a:t>
            </a:r>
            <a:endParaRPr dirty="0"/>
          </a:p>
          <a:p>
            <a:pPr marL="431800" lvl="1" indent="0" algn="l" rtl="0">
              <a:spcBef>
                <a:spcPts val="0"/>
              </a:spcBef>
              <a:spcAft>
                <a:spcPts val="0"/>
              </a:spcAft>
              <a:buNone/>
            </a:pPr>
            <a:r>
              <a:rPr lang="en"/>
              <a:t>Utility issues dispatch signals to customer and/or third-party who has operational control of the energy producing and load modifying resources</a:t>
            </a:r>
            <a:endParaRPr dirty="0"/>
          </a:p>
          <a:p>
            <a:pPr marL="431800" lvl="1" indent="0" algn="l" rtl="0">
              <a:spcBef>
                <a:spcPts val="0"/>
              </a:spcBef>
              <a:spcAft>
                <a:spcPts val="0"/>
              </a:spcAft>
              <a:buNone/>
            </a:pPr>
            <a:r>
              <a:rPr lang="en"/>
              <a:t>Resource operator may have separate resilience service contracts with microgrid customers, if permitted.</a:t>
            </a:r>
            <a:endParaRPr dirty="0"/>
          </a:p>
          <a:p>
            <a:pPr marL="0" lvl="0" indent="0" algn="l" rtl="0">
              <a:spcBef>
                <a:spcPts val="0"/>
              </a:spcBef>
              <a:spcAft>
                <a:spcPts val="0"/>
              </a:spcAft>
              <a:buNone/>
            </a:pPr>
            <a:r>
              <a:rPr lang="en"/>
              <a:t>3</a:t>
            </a:r>
            <a:r>
              <a:rPr lang="en" baseline="30000"/>
              <a:t>rd</a:t>
            </a:r>
            <a:r>
              <a:rPr lang="en"/>
              <a:t> Party Microgrid Operation</a:t>
            </a:r>
            <a:endParaRPr dirty="0"/>
          </a:p>
          <a:p>
            <a:pPr marL="431800" lvl="1" indent="0" algn="l" rtl="0">
              <a:spcBef>
                <a:spcPts val="0"/>
              </a:spcBef>
              <a:spcAft>
                <a:spcPts val="0"/>
              </a:spcAft>
              <a:buNone/>
            </a:pPr>
            <a:r>
              <a:rPr lang="en"/>
              <a:t>Microgrid operator assumes the utility’s operational responsibility and controls segment of the distribution system used in the microgrid and microgrid controller.</a:t>
            </a:r>
            <a:endParaRPr dirty="0"/>
          </a:p>
          <a:p>
            <a:pPr marL="431800" lvl="1" indent="0" algn="l" rtl="0">
              <a:spcBef>
                <a:spcPts val="0"/>
              </a:spcBef>
              <a:spcAft>
                <a:spcPts val="0"/>
              </a:spcAft>
              <a:buNone/>
            </a:pPr>
            <a:r>
              <a:rPr lang="en"/>
              <a:t>Microgrid operator has operational control of energy producing and load modifying resources and is responsible for safe operation of the distribution system and coordinating operations and maintenance with the utility distribution operator.</a:t>
            </a:r>
            <a:endParaRPr dirty="0"/>
          </a:p>
          <a:p>
            <a:pPr marL="431800" lvl="1" indent="0" algn="l" rtl="0">
              <a:spcBef>
                <a:spcPts val="0"/>
              </a:spcBef>
              <a:spcAft>
                <a:spcPts val="0"/>
              </a:spcAft>
              <a:buNone/>
            </a:pPr>
            <a:r>
              <a:rPr lang="en"/>
              <a:t>Microgrid operator may have separate resilience service contracts with microgrid customers, if permitted.</a:t>
            </a:r>
            <a:endParaRPr dirty="0"/>
          </a:p>
          <a:p>
            <a:pPr marL="0" lvl="0" indent="0" algn="l" rtl="0">
              <a:spcBef>
                <a:spcPts val="0"/>
              </a:spcBef>
              <a:spcAft>
                <a:spcPts val="0"/>
              </a:spcAft>
              <a:buNone/>
            </a:pPr>
            <a:r>
              <a:rPr lang="en"/>
              <a:t>Utility-3</a:t>
            </a:r>
            <a:r>
              <a:rPr lang="en" baseline="30000"/>
              <a:t>rd</a:t>
            </a:r>
            <a:r>
              <a:rPr lang="en"/>
              <a:t> Party Joint Microgrid Operation</a:t>
            </a:r>
            <a:endParaRPr dirty="0"/>
          </a:p>
          <a:p>
            <a:pPr marL="431800" lvl="1" indent="0" algn="l" rtl="0">
              <a:spcBef>
                <a:spcPts val="0"/>
              </a:spcBef>
              <a:spcAft>
                <a:spcPts val="0"/>
              </a:spcAft>
              <a:buNone/>
            </a:pPr>
            <a:r>
              <a:rPr lang="en"/>
              <a:t>Utility retains operational responsibility and controls for distribution system employing a grid-side controller</a:t>
            </a:r>
            <a:endParaRPr dirty="0"/>
          </a:p>
          <a:p>
            <a:pPr marL="431800" lvl="1" indent="0" algn="l" rtl="0">
              <a:spcBef>
                <a:spcPts val="0"/>
              </a:spcBef>
              <a:spcAft>
                <a:spcPts val="0"/>
              </a:spcAft>
              <a:buNone/>
            </a:pPr>
            <a:r>
              <a:rPr lang="en"/>
              <a:t>Customer or third party (microgrid aggregator) has operational control of the energy producing rsources as well as a controller to control energy producing and demand resources when in islanded mode.  They are responsible for maintaining frequency and voltage in response to signals from utility grid controller</a:t>
            </a:r>
            <a:endParaRPr dirty="0"/>
          </a:p>
          <a:p>
            <a:pPr marL="0" lvl="0" indent="0" algn="l" rtl="0">
              <a:spcBef>
                <a:spcPts val="0"/>
              </a:spcBef>
              <a:spcAft>
                <a:spcPts val="0"/>
              </a:spcAft>
              <a:buNone/>
            </a:pPr>
            <a:endParaRPr dirty="0"/>
          </a:p>
        </p:txBody>
      </p:sp>
      <p:sp>
        <p:nvSpPr>
          <p:cNvPr id="733" name="Google Shape;733;g2a02b4aff83_0_1171:notes"/>
          <p:cNvSpPr txBox="1">
            <a:spLocks noGrp="1"/>
          </p:cNvSpPr>
          <p:nvPr>
            <p:ph type="sldNum" idx="12"/>
          </p:nvPr>
        </p:nvSpPr>
        <p:spPr>
          <a:xfrm>
            <a:off x="3884613" y="8685213"/>
            <a:ext cx="2971800" cy="459000"/>
          </a:xfrm>
          <a:prstGeom prst="rect">
            <a:avLst/>
          </a:prstGeom>
          <a:noFill/>
          <a:ln>
            <a:noFill/>
          </a:ln>
        </p:spPr>
        <p:txBody>
          <a:bodyPr spcFirstLastPara="1" wrap="square" lIns="91100" tIns="45550" rIns="91100" bIns="45550" anchor="b" anchorCtr="0">
            <a:noAutofit/>
          </a:bodyPr>
          <a:lstStyle/>
          <a:p>
            <a:pPr marL="0" lvl="0" indent="0" algn="r" rtl="0">
              <a:spcBef>
                <a:spcPts val="0"/>
              </a:spcBef>
              <a:spcAft>
                <a:spcPts val="0"/>
              </a:spcAft>
              <a:buNone/>
            </a:pPr>
            <a:fld id="{00000000-1234-1234-1234-123412341234}" type="slidenum">
              <a:rPr lang="en" sz="1300"/>
              <a:t>20</a:t>
            </a:fld>
            <a:endParaRPr sz="13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2a02b4aff83_0_11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9" name="Google Shape;739;g2a02b4aff83_0_1177:notes"/>
          <p:cNvSpPr txBox="1">
            <a:spLocks noGrp="1"/>
          </p:cNvSpPr>
          <p:nvPr>
            <p:ph type="body" idx="1"/>
          </p:nvPr>
        </p:nvSpPr>
        <p:spPr>
          <a:xfrm>
            <a:off x="685800" y="4400550"/>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dirty="0">
              <a:solidFill>
                <a:srgbClr val="FF0000"/>
              </a:solidFill>
            </a:endParaRPr>
          </a:p>
        </p:txBody>
      </p:sp>
      <p:sp>
        <p:nvSpPr>
          <p:cNvPr id="740" name="Google Shape;740;g2a02b4aff83_0_1177:notes"/>
          <p:cNvSpPr txBox="1">
            <a:spLocks noGrp="1"/>
          </p:cNvSpPr>
          <p:nvPr>
            <p:ph type="sldNum" idx="12"/>
          </p:nvPr>
        </p:nvSpPr>
        <p:spPr>
          <a:xfrm>
            <a:off x="3884613" y="8685213"/>
            <a:ext cx="2971800" cy="459000"/>
          </a:xfrm>
          <a:prstGeom prst="rect">
            <a:avLst/>
          </a:prstGeom>
          <a:noFill/>
          <a:ln>
            <a:noFill/>
          </a:ln>
        </p:spPr>
        <p:txBody>
          <a:bodyPr spcFirstLastPara="1" wrap="square" lIns="91100" tIns="45550" rIns="91100" bIns="45550" anchor="b" anchorCtr="0">
            <a:noAutofit/>
          </a:bodyPr>
          <a:lstStyle/>
          <a:p>
            <a:pPr marL="0" lvl="0" indent="0" algn="r" rtl="0">
              <a:spcBef>
                <a:spcPts val="0"/>
              </a:spcBef>
              <a:spcAft>
                <a:spcPts val="0"/>
              </a:spcAft>
              <a:buNone/>
            </a:pPr>
            <a:fld id="{00000000-1234-1234-1234-123412341234}" type="slidenum">
              <a:rPr lang="en" sz="1300"/>
              <a:t>21</a:t>
            </a:fld>
            <a:endParaRPr sz="13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2a02b4aff83_0_118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46" name="Google Shape;746;g2a02b4aff83_0_11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2a02b4aff83_0_1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2" name="Google Shape;752;g2a02b4aff83_0_1188:notes"/>
          <p:cNvSpPr txBox="1">
            <a:spLocks noGrp="1"/>
          </p:cNvSpPr>
          <p:nvPr>
            <p:ph type="body" idx="1"/>
          </p:nvPr>
        </p:nvSpPr>
        <p:spPr>
          <a:xfrm>
            <a:off x="685800" y="4400550"/>
            <a:ext cx="5486400" cy="3600600"/>
          </a:xfrm>
          <a:prstGeom prst="rect">
            <a:avLst/>
          </a:prstGeom>
          <a:noFill/>
          <a:ln>
            <a:noFill/>
          </a:ln>
        </p:spPr>
        <p:txBody>
          <a:bodyPr spcFirstLastPara="1" wrap="square" lIns="91100" tIns="45550" rIns="91100" bIns="4555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en" sz="1100"/>
              <a:t>Each tariff element (see Figure 7) should be considered in relation to existing processes, blue-sky tariffs, and pro forma agreements that may be relevant.</a:t>
            </a:r>
            <a:endParaRPr dirty="0"/>
          </a:p>
          <a:p>
            <a:pPr marL="0" lvl="0" indent="0" algn="l" rtl="0">
              <a:spcBef>
                <a:spcPts val="0"/>
              </a:spcBef>
              <a:spcAft>
                <a:spcPts val="0"/>
              </a:spcAft>
              <a:buNone/>
            </a:pPr>
            <a:endParaRPr dirty="0"/>
          </a:p>
        </p:txBody>
      </p:sp>
      <p:sp>
        <p:nvSpPr>
          <p:cNvPr id="753" name="Google Shape;753;g2a02b4aff83_0_1188:notes"/>
          <p:cNvSpPr txBox="1">
            <a:spLocks noGrp="1"/>
          </p:cNvSpPr>
          <p:nvPr>
            <p:ph type="sldNum" idx="12"/>
          </p:nvPr>
        </p:nvSpPr>
        <p:spPr>
          <a:xfrm>
            <a:off x="3884613" y="8685213"/>
            <a:ext cx="2971800" cy="459000"/>
          </a:xfrm>
          <a:prstGeom prst="rect">
            <a:avLst/>
          </a:prstGeom>
          <a:noFill/>
          <a:ln>
            <a:noFill/>
          </a:ln>
        </p:spPr>
        <p:txBody>
          <a:bodyPr spcFirstLastPara="1" wrap="square" lIns="91100" tIns="45550" rIns="91100" bIns="45550" anchor="b" anchorCtr="0">
            <a:noAutofit/>
          </a:bodyPr>
          <a:lstStyle/>
          <a:p>
            <a:pPr marL="0" lvl="0" indent="0" algn="r" rtl="0">
              <a:spcBef>
                <a:spcPts val="0"/>
              </a:spcBef>
              <a:spcAft>
                <a:spcPts val="0"/>
              </a:spcAft>
              <a:buNone/>
            </a:pPr>
            <a:fld id="{00000000-1234-1234-1234-123412341234}" type="slidenum">
              <a:rPr lang="en" sz="1300"/>
              <a:t>23</a:t>
            </a:fld>
            <a:endParaRPr sz="13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2a02b4aff83_0_11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9" name="Google Shape;759;g2a02b4aff83_0_1194:notes"/>
          <p:cNvSpPr txBox="1">
            <a:spLocks noGrp="1"/>
          </p:cNvSpPr>
          <p:nvPr>
            <p:ph type="body" idx="1"/>
          </p:nvPr>
        </p:nvSpPr>
        <p:spPr>
          <a:xfrm>
            <a:off x="685800" y="4400550"/>
            <a:ext cx="5486400" cy="3600600"/>
          </a:xfrm>
          <a:prstGeom prst="rect">
            <a:avLst/>
          </a:prstGeom>
          <a:noFill/>
          <a:ln>
            <a:noFill/>
          </a:ln>
        </p:spPr>
        <p:txBody>
          <a:bodyPr spcFirstLastPara="1" wrap="square" lIns="91100" tIns="45550" rIns="91100" bIns="45550" anchor="t" anchorCtr="0">
            <a:noAutofit/>
          </a:bodyPr>
          <a:lstStyle/>
          <a:p>
            <a:pPr marL="317500" lvl="0" indent="-311150" algn="l" rtl="0">
              <a:spcBef>
                <a:spcPts val="0"/>
              </a:spcBef>
              <a:spcAft>
                <a:spcPts val="0"/>
              </a:spcAft>
              <a:buClr>
                <a:schemeClr val="dk1"/>
              </a:buClr>
              <a:buSzPts val="1100"/>
              <a:buFont typeface="Arial"/>
              <a:buChar char="•"/>
            </a:pPr>
            <a:r>
              <a:rPr lang="en" sz="1100" b="1"/>
              <a:t>Blue sky services </a:t>
            </a:r>
            <a:r>
              <a:rPr lang="en" sz="1100"/>
              <a:t>often involve wholesale market participation and/or bi-lateral power purchase contracts.</a:t>
            </a:r>
            <a:endParaRPr dirty="0"/>
          </a:p>
          <a:p>
            <a:pPr marL="317500" lvl="0" indent="-311150" algn="l" rtl="0">
              <a:spcBef>
                <a:spcPts val="0"/>
              </a:spcBef>
              <a:spcAft>
                <a:spcPts val="0"/>
              </a:spcAft>
              <a:buClr>
                <a:schemeClr val="dk1"/>
              </a:buClr>
              <a:buSzPts val="1100"/>
              <a:buFont typeface="Arial"/>
              <a:buChar char="•"/>
            </a:pPr>
            <a:r>
              <a:rPr lang="en" sz="1100" b="1"/>
              <a:t>Island services </a:t>
            </a:r>
            <a:r>
              <a:rPr lang="en" sz="1100"/>
              <a:t>can provide </a:t>
            </a:r>
            <a:r>
              <a:rPr lang="en" sz="1100" i="1"/>
              <a:t>customer resilience services </a:t>
            </a:r>
            <a:r>
              <a:rPr lang="en" sz="1100"/>
              <a:t>to customers within the microgrid boundary via separate bi-lateral service agreements outside the scope of the tariff.  </a:t>
            </a:r>
            <a:endParaRPr dirty="0"/>
          </a:p>
          <a:p>
            <a:pPr marL="317500" lvl="0" indent="-311150" algn="l" rtl="0">
              <a:spcBef>
                <a:spcPts val="0"/>
              </a:spcBef>
              <a:spcAft>
                <a:spcPts val="0"/>
              </a:spcAft>
              <a:buClr>
                <a:schemeClr val="dk1"/>
              </a:buClr>
              <a:buSzPts val="1100"/>
              <a:buFont typeface="Arial"/>
              <a:buChar char="•"/>
            </a:pPr>
            <a:r>
              <a:rPr lang="en" sz="1100" b="1"/>
              <a:t>Island services </a:t>
            </a:r>
            <a:r>
              <a:rPr lang="en" sz="1100"/>
              <a:t>can also provide </a:t>
            </a:r>
            <a:r>
              <a:rPr lang="en" sz="1100" i="1"/>
              <a:t>grid resilience services </a:t>
            </a:r>
            <a:r>
              <a:rPr lang="en" sz="1100"/>
              <a:t>of microgrid forming services to provide societal value by the operator to the distribution utility and community and can be compensated through </a:t>
            </a:r>
            <a:r>
              <a:rPr lang="en" sz="1100" u="sng"/>
              <a:t>avoided cost</a:t>
            </a:r>
            <a:r>
              <a:rPr lang="en" sz="1100"/>
              <a:t>, </a:t>
            </a:r>
            <a:r>
              <a:rPr lang="en" sz="1100" u="sng"/>
              <a:t>cost of service </a:t>
            </a:r>
            <a:r>
              <a:rPr lang="en" sz="1100"/>
              <a:t>and/or </a:t>
            </a:r>
            <a:r>
              <a:rPr lang="en" sz="1100" u="sng"/>
              <a:t>avoided loss value</a:t>
            </a:r>
            <a:r>
              <a:rPr lang="en" sz="1100"/>
              <a:t>.</a:t>
            </a:r>
            <a:endParaRPr dirty="0"/>
          </a:p>
          <a:p>
            <a:pPr marL="0" lvl="0" indent="0" algn="l" rtl="0">
              <a:spcBef>
                <a:spcPts val="0"/>
              </a:spcBef>
              <a:spcAft>
                <a:spcPts val="0"/>
              </a:spcAft>
              <a:buNone/>
            </a:pPr>
            <a:endParaRPr dirty="0"/>
          </a:p>
        </p:txBody>
      </p:sp>
      <p:sp>
        <p:nvSpPr>
          <p:cNvPr id="760" name="Google Shape;760;g2a02b4aff83_0_1194:notes"/>
          <p:cNvSpPr txBox="1">
            <a:spLocks noGrp="1"/>
          </p:cNvSpPr>
          <p:nvPr>
            <p:ph type="sldNum" idx="12"/>
          </p:nvPr>
        </p:nvSpPr>
        <p:spPr>
          <a:xfrm>
            <a:off x="3884613" y="8685213"/>
            <a:ext cx="2971800" cy="459000"/>
          </a:xfrm>
          <a:prstGeom prst="rect">
            <a:avLst/>
          </a:prstGeom>
          <a:noFill/>
          <a:ln>
            <a:noFill/>
          </a:ln>
        </p:spPr>
        <p:txBody>
          <a:bodyPr spcFirstLastPara="1" wrap="square" lIns="91100" tIns="45550" rIns="91100" bIns="45550" anchor="b" anchorCtr="0">
            <a:noAutofit/>
          </a:bodyPr>
          <a:lstStyle/>
          <a:p>
            <a:pPr marL="0" lvl="0" indent="0" algn="r" rtl="0">
              <a:spcBef>
                <a:spcPts val="0"/>
              </a:spcBef>
              <a:spcAft>
                <a:spcPts val="0"/>
              </a:spcAft>
              <a:buNone/>
            </a:pPr>
            <a:fld id="{00000000-1234-1234-1234-123412341234}" type="slidenum">
              <a:rPr lang="en" sz="1300"/>
              <a:t>24</a:t>
            </a:fld>
            <a:endParaRPr sz="13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2a02b4aff83_0_123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04" name="Google Shape;804;g2a02b4aff83_0_12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a02b4aff83_0_1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2a02b4aff83_0_1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2a02b4aff83_0_124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10" name="Google Shape;810;g2a02b4aff83_0_12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
        <p:nvSpPr>
          <p:cNvPr id="50" name="Google Shape;5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1" name="Google Shape;5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4008708" y="8893296"/>
            <a:ext cx="3066733" cy="468154"/>
          </a:xfrm>
          <a:prstGeom prst="rect">
            <a:avLst/>
          </a:prstGeom>
          <a:noFill/>
          <a:ln w="9525">
            <a:noFill/>
            <a:miter lim="800000"/>
            <a:headEnd/>
            <a:tailEnd/>
          </a:ln>
        </p:spPr>
        <p:txBody>
          <a:bodyPr lIns="93900" tIns="46950" rIns="93900" bIns="46950" anchor="b"/>
          <a:lstStyle/>
          <a:p>
            <a:pPr algn="r"/>
            <a:fld id="{7EA841E0-2D0D-4211-ACAE-C96B997E0FCF}" type="slidenum">
              <a:rPr lang="en-US" sz="1200">
                <a:latin typeface="Calibri" pitchFamily="34" charset="0"/>
              </a:rPr>
              <a:pPr algn="r"/>
              <a:t>28</a:t>
            </a:fld>
            <a:endParaRPr lang="en-US" sz="1200" dirty="0">
              <a:latin typeface="Calibri" pitchFamily="34" charset="0"/>
            </a:endParaRPr>
          </a:p>
        </p:txBody>
      </p:sp>
    </p:spTree>
    <p:extLst>
      <p:ext uri="{BB962C8B-B14F-4D97-AF65-F5344CB8AC3E}">
        <p14:creationId xmlns:p14="http://schemas.microsoft.com/office/powerpoint/2010/main" val="32995808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1" indent="0">
              <a:spcBef>
                <a:spcPts val="600"/>
              </a:spcBef>
              <a:buFont typeface="Arial" panose="020B0604020202020204" pitchFamily="34" charset="0"/>
              <a:buNone/>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86BAC258-D5A7-F949-B3BC-8E9B2CBED228}" type="slidenum">
              <a:rPr lang="en-US" altLang="en-US" smtClean="0"/>
              <a:pPr>
                <a:defRPr/>
              </a:pPr>
              <a:t>29</a:t>
            </a:fld>
            <a:endParaRPr lang="en-US" altLang="en-US"/>
          </a:p>
        </p:txBody>
      </p:sp>
    </p:spTree>
    <p:extLst>
      <p:ext uri="{BB962C8B-B14F-4D97-AF65-F5344CB8AC3E}">
        <p14:creationId xmlns:p14="http://schemas.microsoft.com/office/powerpoint/2010/main" val="627979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1" indent="0" algn="l" defTabSz="457200" rtl="0" eaLnBrk="0" fontAlgn="base" latinLnBrk="0" hangingPunct="0">
              <a:lnSpc>
                <a:spcPct val="100000"/>
              </a:lnSpc>
              <a:spcBef>
                <a:spcPts val="600"/>
              </a:spcBef>
              <a:spcAft>
                <a:spcPct val="0"/>
              </a:spcAft>
              <a:buClrTx/>
              <a:buSzTx/>
              <a:buFont typeface="Arial" panose="020B0604020202020204" pitchFamily="34" charset="0"/>
              <a:buNone/>
              <a:tabLst/>
              <a:defRPr/>
            </a:pPr>
            <a:r>
              <a:rPr lang="en-US" sz="1200" b="0" i="0" kern="1200" dirty="0">
                <a:solidFill>
                  <a:schemeClr val="tx1"/>
                </a:solidFill>
                <a:effectLst/>
                <a:latin typeface="+mn-lt"/>
                <a:ea typeface="MS PGothic" panose="020B0600070205080204" pitchFamily="34" charset="-128"/>
                <a:cs typeface="+mn-cs"/>
              </a:rPr>
              <a:t>In California, typical Community Microgrid assets include local solar, energy storage, and Monitoring, Communications, and Control (MC2) solutions — including BTM smart circuit panels, Advanced Metering Infrastructure (AMI, aka smart meters), and grid isolation switches. Anticipated rates of return should be bookended by standard COS calculations, which in California are about 8% for the return on equity (ROE) allowed for distribution grid infrastructure and the 12% ROE for transmission grid infrastructure. (The California Public Utilities Commission (CPUC) allows the 8% ROE for distribution grid infrastructure, and the Federal Energy Regulatory Commission (FERC) allows a 12% ROE for transmission grid infrastructure. </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86BAC258-D5A7-F949-B3BC-8E9B2CBED228}" type="slidenum">
              <a:rPr lang="en-US" altLang="en-US" smtClean="0"/>
              <a:pPr>
                <a:defRPr/>
              </a:pPr>
              <a:t>30</a:t>
            </a:fld>
            <a:endParaRPr lang="en-US" altLang="en-US"/>
          </a:p>
        </p:txBody>
      </p:sp>
    </p:spTree>
    <p:extLst>
      <p:ext uri="{BB962C8B-B14F-4D97-AF65-F5344CB8AC3E}">
        <p14:creationId xmlns:p14="http://schemas.microsoft.com/office/powerpoint/2010/main" val="3693227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D7E22612-B4BB-F940-A87D-C210BBE0E00F}"/>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C10EAC69-A035-B44E-8D81-2B4179051E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699" name="Slide Number Placeholder 3">
            <a:extLst>
              <a:ext uri="{FF2B5EF4-FFF2-40B4-BE49-F238E27FC236}">
                <a16:creationId xmlns:a16="http://schemas.microsoft.com/office/drawing/2014/main" id="{2C6FF074-85C3-924C-8097-B84017DF67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buSzPct val="25000"/>
            </a:pPr>
            <a:fld id="{89D6201A-320F-DB44-8BE0-1571B81E54ED}" type="slidenum">
              <a:rPr lang="en-US" altLang="en-US" smtClean="0">
                <a:solidFill>
                  <a:srgbClr val="000000"/>
                </a:solidFill>
                <a:cs typeface="Calibri" panose="020F0502020204030204" pitchFamily="34" charset="0"/>
                <a:sym typeface="Calibri" panose="020F0502020204030204" pitchFamily="34" charset="0"/>
              </a:rPr>
              <a:pPr>
                <a:buSzPct val="25000"/>
              </a:pPr>
              <a:t>31</a:t>
            </a:fld>
            <a:endParaRPr lang="en-US" altLang="en-US">
              <a:solidFill>
                <a:srgbClr val="000000"/>
              </a:solidFill>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5846076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742950" lvl="1" indent="-285750">
              <a:spcBef>
                <a:spcPts val="600"/>
              </a:spcBef>
              <a:buFont typeface="Arial" panose="020B0604020202020204" pitchFamily="34" charset="0"/>
              <a:buChar char="•"/>
            </a:pPr>
            <a:r>
              <a:rPr lang="en-US" sz="1400" dirty="0">
                <a:latin typeface="Arial" panose="020B0604020202020204" pitchFamily="34" charset="0"/>
                <a:cs typeface="Arial" panose="020B0604020202020204" pitchFamily="34" charset="0"/>
              </a:rPr>
              <a:t>Community Microgrids have the same solar+storage ratios as individual Solar Microgrids. </a:t>
            </a:r>
          </a:p>
          <a:p>
            <a:pPr marL="742950" lvl="1" indent="-285750">
              <a:spcBef>
                <a:spcPts val="600"/>
              </a:spcBef>
              <a:buFont typeface="Arial" panose="020B0604020202020204" pitchFamily="34" charset="0"/>
              <a:buChar char="•"/>
            </a:pPr>
            <a:r>
              <a:rPr lang="en-US" sz="1400" dirty="0">
                <a:latin typeface="Arial" panose="020B0604020202020204" pitchFamily="34" charset="0"/>
                <a:cs typeface="Arial" panose="020B0604020202020204" pitchFamily="34" charset="0"/>
              </a:rPr>
              <a:t>Facilities in a grid area can be tiered in a similar manner to loads, based on how critical a facility is to a community. </a:t>
            </a:r>
          </a:p>
          <a:p>
            <a:pPr marL="742950" lvl="1" indent="-285750">
              <a:spcBef>
                <a:spcPts val="600"/>
              </a:spcBef>
              <a:buFont typeface="Arial" panose="020B0604020202020204" pitchFamily="34" charset="0"/>
              <a:buChar char="•"/>
            </a:pPr>
            <a:r>
              <a:rPr lang="en-US" sz="1400" dirty="0">
                <a:latin typeface="Arial" panose="020B0604020202020204" pitchFamily="34" charset="0"/>
                <a:cs typeface="Arial" panose="020B0604020202020204" pitchFamily="34" charset="0"/>
              </a:rPr>
              <a:t>For Critical Community Facilities (CCFs), the Community Microgrid costs should be rate-based, on a cost-of-service basis, just like the cost of every other grid asset that serves the community at large.</a:t>
            </a:r>
          </a:p>
        </p:txBody>
      </p:sp>
      <p:sp>
        <p:nvSpPr>
          <p:cNvPr id="4" name="Slide Number Placeholder 3"/>
          <p:cNvSpPr>
            <a:spLocks noGrp="1"/>
          </p:cNvSpPr>
          <p:nvPr>
            <p:ph type="sldNum" sz="quarter" idx="5"/>
          </p:nvPr>
        </p:nvSpPr>
        <p:spPr/>
        <p:txBody>
          <a:bodyPr/>
          <a:lstStyle/>
          <a:p>
            <a:pPr>
              <a:defRPr/>
            </a:pPr>
            <a:fld id="{86BAC258-D5A7-F949-B3BC-8E9B2CBED228}" type="slidenum">
              <a:rPr lang="en-US" altLang="en-US" smtClean="0"/>
              <a:pPr>
                <a:defRPr/>
              </a:pPr>
              <a:t>32</a:t>
            </a:fld>
            <a:endParaRPr lang="en-US" altLang="en-US"/>
          </a:p>
        </p:txBody>
      </p:sp>
    </p:spTree>
    <p:extLst>
      <p:ext uri="{BB962C8B-B14F-4D97-AF65-F5344CB8AC3E}">
        <p14:creationId xmlns:p14="http://schemas.microsoft.com/office/powerpoint/2010/main" val="1027348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BAC258-D5A7-F949-B3BC-8E9B2CBED228}" type="slidenum">
              <a:rPr lang="en-US" altLang="en-US" smtClean="0"/>
              <a:pPr>
                <a:defRPr/>
              </a:pPr>
              <a:t>33</a:t>
            </a:fld>
            <a:endParaRPr lang="en-US" altLang="en-US"/>
          </a:p>
        </p:txBody>
      </p:sp>
    </p:spTree>
    <p:extLst>
      <p:ext uri="{BB962C8B-B14F-4D97-AF65-F5344CB8AC3E}">
        <p14:creationId xmlns:p14="http://schemas.microsoft.com/office/powerpoint/2010/main" val="39958776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BAC258-D5A7-F949-B3BC-8E9B2CBED228}" type="slidenum">
              <a:rPr lang="en-US" altLang="en-US" smtClean="0"/>
              <a:pPr>
                <a:defRPr/>
              </a:pPr>
              <a:t>37</a:t>
            </a:fld>
            <a:endParaRPr lang="en-US" altLang="en-US"/>
          </a:p>
        </p:txBody>
      </p:sp>
    </p:spTree>
    <p:extLst>
      <p:ext uri="{BB962C8B-B14F-4D97-AF65-F5344CB8AC3E}">
        <p14:creationId xmlns:p14="http://schemas.microsoft.com/office/powerpoint/2010/main" val="17711260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BAC258-D5A7-F949-B3BC-8E9B2CBED228}" type="slidenum">
              <a:rPr lang="en-US" altLang="en-US" smtClean="0"/>
              <a:pPr>
                <a:defRPr/>
              </a:pPr>
              <a:t>39</a:t>
            </a:fld>
            <a:endParaRPr lang="en-US" altLang="en-US"/>
          </a:p>
        </p:txBody>
      </p:sp>
    </p:spTree>
    <p:extLst>
      <p:ext uri="{BB962C8B-B14F-4D97-AF65-F5344CB8AC3E}">
        <p14:creationId xmlns:p14="http://schemas.microsoft.com/office/powerpoint/2010/main" val="3141036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a02b4aff83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g2a02b4aff83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63" name="Google Shape;463;g2a02b4aff83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9</a:t>
            </a:fld>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5" name="Google Shape;86;p2:notes">
            <a:extLst>
              <a:ext uri="{FF2B5EF4-FFF2-40B4-BE49-F238E27FC236}">
                <a16:creationId xmlns:a16="http://schemas.microsoft.com/office/drawing/2014/main" id="{ABBDE225-6445-6947-B141-FBEE49C124A8}"/>
              </a:ext>
            </a:extLst>
          </p:cNvPr>
          <p:cNvSpPr>
            <a:spLocks noGrp="1" noRot="1" noChangeAspect="1" noTextEdit="1"/>
          </p:cNvSpPr>
          <p:nvPr>
            <p:ph type="sldImg" idx="2"/>
          </p:nvPr>
        </p:nvSpPr>
        <p:spPr bwMode="auto">
          <a:xfrm>
            <a:off x="457200" y="720725"/>
            <a:ext cx="6400800" cy="36004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6386" name="Google Shape;87;p2:notes">
            <a:extLst>
              <a:ext uri="{FF2B5EF4-FFF2-40B4-BE49-F238E27FC236}">
                <a16:creationId xmlns:a16="http://schemas.microsoft.com/office/drawing/2014/main" id="{A236F327-FB2F-E048-9CE7-FA93C125ECF6}"/>
              </a:ext>
            </a:extLst>
          </p:cNvPr>
          <p:cNvSpPr>
            <a:spLocks noGrp="1" noChangeArrowheads="1"/>
          </p:cNvSpPr>
          <p:nvPr>
            <p:ph type="body" idx="1"/>
          </p:nvPr>
        </p:nvSpPr>
        <p:spPr bwMode="auto">
          <a:xfrm>
            <a:off x="731838" y="4560888"/>
            <a:ext cx="5851525"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645" tIns="48309" rIns="96645" bIns="48309" numCol="1" anchor="t" anchorCtr="0" compatLnSpc="1">
            <a:prstTxWarp prst="textNoShape">
              <a:avLst/>
            </a:prstTxWarp>
          </a:bodyPr>
          <a:lstStyle/>
          <a:p>
            <a:pPr>
              <a:spcBef>
                <a:spcPts val="375"/>
              </a:spcBef>
              <a:buClr>
                <a:srgbClr val="000000"/>
              </a:buClr>
              <a:buSzPts val="1200"/>
            </a:pPr>
            <a:endParaRPr lang="en-US" altLang="en-US" dirty="0">
              <a:latin typeface="Arial Regular"/>
            </a:endParaRPr>
          </a:p>
        </p:txBody>
      </p:sp>
      <p:sp>
        <p:nvSpPr>
          <p:cNvPr id="16387" name="Google Shape;88;p2:notes">
            <a:extLst>
              <a:ext uri="{FF2B5EF4-FFF2-40B4-BE49-F238E27FC236}">
                <a16:creationId xmlns:a16="http://schemas.microsoft.com/office/drawing/2014/main" id="{E5D8FB55-4E3D-7E49-A385-93974C50E0AB}"/>
              </a:ext>
            </a:extLst>
          </p:cNvPr>
          <p:cNvSpPr>
            <a:spLocks noGrp="1" noChangeArrowheads="1"/>
          </p:cNvSpPr>
          <p:nvPr>
            <p:ph type="sldNum" sz="quarter" idx="5"/>
          </p:nvPr>
        </p:nvSpPr>
        <p:spPr bwMode="auto">
          <a:xfrm>
            <a:off x="4143375" y="9120188"/>
            <a:ext cx="3170238" cy="479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5" tIns="48309" rIns="96645" bIns="48309"/>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F556D23-9FBE-D542-9A2A-005BFF767863}" type="slidenum">
              <a:rPr lang="en-US" altLang="en-US" smtClean="0"/>
              <a:pPr/>
              <a:t>42</a:t>
            </a:fld>
            <a:endParaRPr lang="en-US" altLang="en-US" dirty="0"/>
          </a:p>
        </p:txBody>
      </p:sp>
    </p:spTree>
    <p:extLst>
      <p:ext uri="{BB962C8B-B14F-4D97-AF65-F5344CB8AC3E}">
        <p14:creationId xmlns:p14="http://schemas.microsoft.com/office/powerpoint/2010/main" val="27873791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5" name="Google Shape;86;p2:notes">
            <a:extLst>
              <a:ext uri="{FF2B5EF4-FFF2-40B4-BE49-F238E27FC236}">
                <a16:creationId xmlns:a16="http://schemas.microsoft.com/office/drawing/2014/main" id="{ABBDE225-6445-6947-B141-FBEE49C124A8}"/>
              </a:ext>
            </a:extLst>
          </p:cNvPr>
          <p:cNvSpPr>
            <a:spLocks noGrp="1" noRot="1" noChangeAspect="1" noTextEdit="1"/>
          </p:cNvSpPr>
          <p:nvPr>
            <p:ph type="sldImg" idx="2"/>
          </p:nvPr>
        </p:nvSpPr>
        <p:spPr bwMode="auto">
          <a:xfrm>
            <a:off x="457200" y="720725"/>
            <a:ext cx="6400800" cy="36004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6386" name="Google Shape;87;p2:notes">
            <a:extLst>
              <a:ext uri="{FF2B5EF4-FFF2-40B4-BE49-F238E27FC236}">
                <a16:creationId xmlns:a16="http://schemas.microsoft.com/office/drawing/2014/main" id="{A236F327-FB2F-E048-9CE7-FA93C125ECF6}"/>
              </a:ext>
            </a:extLst>
          </p:cNvPr>
          <p:cNvSpPr>
            <a:spLocks noGrp="1" noChangeArrowheads="1"/>
          </p:cNvSpPr>
          <p:nvPr>
            <p:ph type="body" idx="1"/>
          </p:nvPr>
        </p:nvSpPr>
        <p:spPr bwMode="auto">
          <a:xfrm>
            <a:off x="731838" y="4560888"/>
            <a:ext cx="5851525"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645" tIns="48309" rIns="96645" bIns="48309" numCol="1" anchor="t" anchorCtr="0" compatLnSpc="1">
            <a:prstTxWarp prst="textNoShape">
              <a:avLst/>
            </a:prstTxWarp>
          </a:bodyPr>
          <a:lstStyle/>
          <a:p>
            <a:pPr>
              <a:spcBef>
                <a:spcPts val="375"/>
              </a:spcBef>
              <a:buClr>
                <a:srgbClr val="000000"/>
              </a:buClr>
              <a:buSzPts val="1200"/>
            </a:pPr>
            <a:endParaRPr lang="en-US" altLang="en-US" dirty="0">
              <a:latin typeface="Arial Regular"/>
            </a:endParaRPr>
          </a:p>
        </p:txBody>
      </p:sp>
      <p:sp>
        <p:nvSpPr>
          <p:cNvPr id="16387" name="Google Shape;88;p2:notes">
            <a:extLst>
              <a:ext uri="{FF2B5EF4-FFF2-40B4-BE49-F238E27FC236}">
                <a16:creationId xmlns:a16="http://schemas.microsoft.com/office/drawing/2014/main" id="{E5D8FB55-4E3D-7E49-A385-93974C50E0AB}"/>
              </a:ext>
            </a:extLst>
          </p:cNvPr>
          <p:cNvSpPr>
            <a:spLocks noGrp="1" noChangeArrowheads="1"/>
          </p:cNvSpPr>
          <p:nvPr>
            <p:ph type="sldNum" sz="quarter" idx="5"/>
          </p:nvPr>
        </p:nvSpPr>
        <p:spPr bwMode="auto">
          <a:xfrm>
            <a:off x="4143375" y="9120188"/>
            <a:ext cx="3170238" cy="479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5" tIns="48309" rIns="96645" bIns="48309"/>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F556D23-9FBE-D542-9A2A-005BFF767863}" type="slidenum">
              <a:rPr lang="en-US" altLang="en-US" smtClean="0"/>
              <a:pPr/>
              <a:t>43</a:t>
            </a:fld>
            <a:endParaRPr lang="en-US" altLang="en-US"/>
          </a:p>
        </p:txBody>
      </p:sp>
    </p:spTree>
    <p:extLst>
      <p:ext uri="{BB962C8B-B14F-4D97-AF65-F5344CB8AC3E}">
        <p14:creationId xmlns:p14="http://schemas.microsoft.com/office/powerpoint/2010/main" val="14398932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BAC258-D5A7-F949-B3BC-8E9B2CBED228}" type="slidenum">
              <a:rPr lang="en-US" altLang="en-US" smtClean="0"/>
              <a:pPr>
                <a:defRPr/>
              </a:pPr>
              <a:t>45</a:t>
            </a:fld>
            <a:endParaRPr lang="en-US" altLang="en-US"/>
          </a:p>
        </p:txBody>
      </p:sp>
    </p:spTree>
    <p:extLst>
      <p:ext uri="{BB962C8B-B14F-4D97-AF65-F5344CB8AC3E}">
        <p14:creationId xmlns:p14="http://schemas.microsoft.com/office/powerpoint/2010/main" val="18013568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5:notes"/>
          <p:cNvSpPr>
            <a:spLocks noGrp="1" noRot="1" noChangeAspect="1"/>
          </p:cNvSpPr>
          <p:nvPr>
            <p:ph type="sldImg" idx="2"/>
          </p:nvPr>
        </p:nvSpPr>
        <p:spPr>
          <a:xfrm>
            <a:off x="382588"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1" name="Google Shape;81;p5:notes"/>
          <p:cNvSpPr txBox="1">
            <a:spLocks noGrp="1"/>
          </p:cNvSpPr>
          <p:nvPr>
            <p:ph type="body" idx="1"/>
          </p:nvPr>
        </p:nvSpPr>
        <p:spPr>
          <a:xfrm>
            <a:off x="685800" y="4343400"/>
            <a:ext cx="5486400" cy="4114800"/>
          </a:xfrm>
          <a:prstGeom prst="rect">
            <a:avLst/>
          </a:prstGeom>
          <a:noFill/>
          <a:ln>
            <a:noFill/>
          </a:ln>
        </p:spPr>
        <p:txBody>
          <a:bodyPr spcFirstLastPara="1" wrap="square" lIns="91400" tIns="45700" rIns="91400" bIns="45700" anchor="t" anchorCtr="0">
            <a:noAutofit/>
          </a:bodyPr>
          <a:lstStyle/>
          <a:p>
            <a:pPr marL="0" lvl="0" indent="0" algn="l" rtl="0">
              <a:lnSpc>
                <a:spcPct val="90000"/>
              </a:lnSpc>
              <a:spcBef>
                <a:spcPts val="0"/>
              </a:spcBef>
              <a:spcAft>
                <a:spcPts val="0"/>
              </a:spcAft>
              <a:buNone/>
            </a:pPr>
            <a:endParaRPr/>
          </a:p>
        </p:txBody>
      </p:sp>
      <p:sp>
        <p:nvSpPr>
          <p:cNvPr id="82" name="Google Shape;82;p5:notes"/>
          <p:cNvSpPr txBox="1"/>
          <p:nvPr/>
        </p:nvSpPr>
        <p:spPr>
          <a:xfrm>
            <a:off x="3884615" y="8685213"/>
            <a:ext cx="2971800" cy="457200"/>
          </a:xfrm>
          <a:prstGeom prst="rect">
            <a:avLst/>
          </a:prstGeom>
          <a:noFill/>
          <a:ln>
            <a:noFill/>
          </a:ln>
        </p:spPr>
        <p:txBody>
          <a:bodyPr spcFirstLastPara="1" wrap="square" lIns="91400" tIns="45700" rIns="91400"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47</a:t>
            </a:fld>
            <a:endParaRPr sz="120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 name="Google Shape;20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7ba4fc8058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27ba4fc8058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245" name="Google Shape;24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
        <p:nvSpPr>
          <p:cNvPr id="254" name="Google Shape;2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PR" dirty="0"/>
          </a:p>
        </p:txBody>
      </p:sp>
    </p:spTree>
    <p:extLst>
      <p:ext uri="{BB962C8B-B14F-4D97-AF65-F5344CB8AC3E}">
        <p14:creationId xmlns:p14="http://schemas.microsoft.com/office/powerpoint/2010/main" val="15355760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PR" dirty="0"/>
          </a:p>
        </p:txBody>
      </p:sp>
    </p:spTree>
    <p:extLst>
      <p:ext uri="{BB962C8B-B14F-4D97-AF65-F5344CB8AC3E}">
        <p14:creationId xmlns:p14="http://schemas.microsoft.com/office/powerpoint/2010/main" val="4064580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2a02b4aff83_0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g2a02b4aff83_0_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32" name="Google Shape;532;g2a02b4aff83_0_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10</a:t>
            </a:fld>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70" name="Google Shape;27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79" name="Google Shape;27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98" name="Google Shape;29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91" name="Google Shape;29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32" name="Google Shape;33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PR" dirty="0"/>
          </a:p>
        </p:txBody>
      </p:sp>
    </p:spTree>
    <p:extLst>
      <p:ext uri="{BB962C8B-B14F-4D97-AF65-F5344CB8AC3E}">
        <p14:creationId xmlns:p14="http://schemas.microsoft.com/office/powerpoint/2010/main" val="41690259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4" name="Google Shape;34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PR" dirty="0"/>
          </a:p>
        </p:txBody>
      </p:sp>
    </p:spTree>
    <p:extLst>
      <p:ext uri="{BB962C8B-B14F-4D97-AF65-F5344CB8AC3E}">
        <p14:creationId xmlns:p14="http://schemas.microsoft.com/office/powerpoint/2010/main" val="12013867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7ba4fc8058_0_6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0" name="Google Shape;350;g27ba4fc8058_0_6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2"/>
        <p:cNvGrpSpPr/>
        <p:nvPr/>
      </p:nvGrpSpPr>
      <p:grpSpPr>
        <a:xfrm>
          <a:off x="0" y="0"/>
          <a:ext cx="0" cy="0"/>
          <a:chOff x="0" y="0"/>
          <a:chExt cx="0" cy="0"/>
        </a:xfrm>
      </p:grpSpPr>
      <p:sp>
        <p:nvSpPr>
          <p:cNvPr id="2973" name="Google Shape;2973;g2984f02fff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4" name="Google Shape;2974;g2984f02fff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5" name="Google Shape;2975;g2984f02fff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9" name="Google Shape;429;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9" name="Google Shape;429;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5"/>
        <p:cNvGrpSpPr/>
        <p:nvPr/>
      </p:nvGrpSpPr>
      <p:grpSpPr>
        <a:xfrm>
          <a:off x="0" y="0"/>
          <a:ext cx="0" cy="0"/>
          <a:chOff x="0" y="0"/>
          <a:chExt cx="0" cy="0"/>
        </a:xfrm>
      </p:grpSpPr>
      <p:sp>
        <p:nvSpPr>
          <p:cNvPr id="3316" name="Google Shape;3316;g2984f02fff5_18_1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7" name="Google Shape;3317;g2984f02fff5_18_1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spcBef>
                <a:spcPts val="0"/>
              </a:spcBef>
              <a:spcAft>
                <a:spcPts val="0"/>
              </a:spcAft>
              <a:buClr>
                <a:schemeClr val="dk1"/>
              </a:buClr>
              <a:buSzPts val="1100"/>
              <a:buAutoNum type="arabicPeriod"/>
            </a:pPr>
            <a:r>
              <a:rPr lang="en"/>
              <a:t>SEPA’s Groups are a peer-led, member benefit with approximately 1,500 active members across every type of company and organization.</a:t>
            </a:r>
            <a:endParaRPr sz="1100">
              <a:solidFill>
                <a:srgbClr val="3F3F3F"/>
              </a:solidFill>
              <a:latin typeface="Arial"/>
              <a:ea typeface="Arial"/>
              <a:cs typeface="Arial"/>
              <a:sym typeface="Arial"/>
            </a:endParaRPr>
          </a:p>
          <a:p>
            <a:pPr marL="457200" lvl="0" indent="-298450" algn="l" rtl="0">
              <a:spcBef>
                <a:spcPts val="0"/>
              </a:spcBef>
              <a:spcAft>
                <a:spcPts val="0"/>
              </a:spcAft>
              <a:buClr>
                <a:schemeClr val="dk1"/>
              </a:buClr>
              <a:buSzPts val="1100"/>
              <a:buAutoNum type="arabicPeriod"/>
            </a:pPr>
            <a:r>
              <a:rPr lang="en" sz="1100">
                <a:solidFill>
                  <a:srgbClr val="3F3F3F"/>
                </a:solidFill>
                <a:latin typeface="Arial"/>
                <a:ea typeface="Arial"/>
                <a:cs typeface="Arial"/>
                <a:sym typeface="Arial"/>
              </a:rPr>
              <a:t>Group members value their participation in these communities to hear from experts, access to educational resources and reports, networking opportunities and engaging discussions. </a:t>
            </a:r>
            <a:endParaRPr sz="1100">
              <a:solidFill>
                <a:srgbClr val="3F3F3F"/>
              </a:solidFill>
              <a:latin typeface="Arial"/>
              <a:ea typeface="Arial"/>
              <a:cs typeface="Arial"/>
              <a:sym typeface="Arial"/>
            </a:endParaRPr>
          </a:p>
          <a:p>
            <a:pPr marL="457200" lvl="0" indent="-298450" algn="l" rtl="0">
              <a:spcBef>
                <a:spcPts val="0"/>
              </a:spcBef>
              <a:spcAft>
                <a:spcPts val="0"/>
              </a:spcAft>
              <a:buClr>
                <a:schemeClr val="dk1"/>
              </a:buClr>
              <a:buSzPts val="1100"/>
              <a:buAutoNum type="arabicPeriod"/>
            </a:pPr>
            <a:r>
              <a:rPr lang="en" sz="1100">
                <a:solidFill>
                  <a:srgbClr val="3F3F3F"/>
                </a:solidFill>
                <a:latin typeface="Arial"/>
                <a:ea typeface="Arial"/>
                <a:cs typeface="Arial"/>
                <a:sym typeface="Arial"/>
              </a:rPr>
              <a:t>If you’re interested, we have an easy way to learn more at our upcoming Working Group Virtual Open House from November 13-16th. </a:t>
            </a:r>
            <a:endParaRPr sz="1100">
              <a:solidFill>
                <a:srgbClr val="3F3F3F"/>
              </a:solidFill>
              <a:latin typeface="Arial"/>
              <a:ea typeface="Arial"/>
              <a:cs typeface="Arial"/>
              <a:sym typeface="Arial"/>
            </a:endParaRPr>
          </a:p>
          <a:p>
            <a:pPr marL="457200" lvl="0" indent="-298450" algn="l" rtl="0">
              <a:spcBef>
                <a:spcPts val="0"/>
              </a:spcBef>
              <a:spcAft>
                <a:spcPts val="0"/>
              </a:spcAft>
              <a:buClr>
                <a:schemeClr val="dk1"/>
              </a:buClr>
              <a:buSzPts val="1100"/>
              <a:buAutoNum type="arabicPeriod"/>
            </a:pPr>
            <a:r>
              <a:rPr lang="en" sz="1100">
                <a:solidFill>
                  <a:srgbClr val="3F3F3F"/>
                </a:solidFill>
                <a:latin typeface="Arial"/>
                <a:ea typeface="Arial"/>
                <a:cs typeface="Arial"/>
                <a:sym typeface="Arial"/>
              </a:rPr>
              <a:t>Information is available on our website.You can direct Group-related questions to </a:t>
            </a:r>
            <a:r>
              <a:rPr lang="en" sz="1100" u="sng">
                <a:solidFill>
                  <a:schemeClr val="hlink"/>
                </a:solidFill>
                <a:latin typeface="Arial"/>
                <a:ea typeface="Arial"/>
                <a:cs typeface="Arial"/>
                <a:sym typeface="Arial"/>
                <a:hlinkClick r:id="rId3"/>
              </a:rPr>
              <a:t>workinggroups@sepapower.org</a:t>
            </a:r>
            <a:endParaRPr sz="1100">
              <a:solidFill>
                <a:srgbClr val="3F3F3F"/>
              </a:solidFill>
              <a:latin typeface="Arial"/>
              <a:ea typeface="Arial"/>
              <a:cs typeface="Arial"/>
              <a:sym typeface="Arial"/>
            </a:endParaRPr>
          </a:p>
          <a:p>
            <a:pPr marL="457200" lvl="0" indent="-298450" algn="l" rtl="0">
              <a:spcBef>
                <a:spcPts val="0"/>
              </a:spcBef>
              <a:spcAft>
                <a:spcPts val="0"/>
              </a:spcAft>
              <a:buClr>
                <a:srgbClr val="3F3F3F"/>
              </a:buClr>
              <a:buSzPts val="1100"/>
              <a:buAutoNum type="arabicPeriod"/>
            </a:pPr>
            <a:r>
              <a:rPr lang="en" sz="1100">
                <a:solidFill>
                  <a:srgbClr val="3F3F3F"/>
                </a:solidFill>
                <a:latin typeface="Arial"/>
                <a:ea typeface="Arial"/>
                <a:cs typeface="Arial"/>
                <a:sym typeface="Arial"/>
              </a:rPr>
              <a:t>Next, let’s look at the opportunities for executives</a:t>
            </a:r>
            <a:endParaRPr sz="1100">
              <a:solidFill>
                <a:srgbClr val="3F3F3F"/>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3318" name="Google Shape;3318;g2984f02fff5_18_1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12</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2a02b4aff83_0_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g2a02b4aff83_0_1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22" name="Google Shape;622;g2a02b4aff83_0_1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13</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2a02b4aff83_0_7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2a02b4aff83_0_74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90" name="Google Shape;690;g2a02b4aff83_0_7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14</a:t>
            </a:fld>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2a02b4aff83_0_1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g2a02b4aff83_0_1141:notes"/>
          <p:cNvSpPr txBox="1">
            <a:spLocks noGrp="1"/>
          </p:cNvSpPr>
          <p:nvPr>
            <p:ph type="body" idx="1"/>
          </p:nvPr>
        </p:nvSpPr>
        <p:spPr>
          <a:xfrm>
            <a:off x="685800" y="4400550"/>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 sz="1100" b="1">
                <a:solidFill>
                  <a:schemeClr val="dk2"/>
                </a:solidFill>
              </a:rPr>
              <a:t>Strategic Considerations </a:t>
            </a:r>
            <a:r>
              <a:rPr lang="en" sz="1100">
                <a:solidFill>
                  <a:schemeClr val="dk2"/>
                </a:solidFill>
              </a:rPr>
              <a:t>– guidance to determine what’s in and out of scope, identify microgrid objectives and archetypes, appropriate operational structures and services to address in the tariff.</a:t>
            </a:r>
            <a:endParaRPr dirty="0"/>
          </a:p>
          <a:p>
            <a:pPr marL="0" lvl="0" indent="0" algn="l" rtl="0">
              <a:spcBef>
                <a:spcPts val="0"/>
              </a:spcBef>
              <a:spcAft>
                <a:spcPts val="0"/>
              </a:spcAft>
              <a:buNone/>
            </a:pPr>
            <a:endParaRPr sz="1100" dirty="0">
              <a:solidFill>
                <a:schemeClr val="dk2"/>
              </a:solidFill>
            </a:endParaRPr>
          </a:p>
          <a:p>
            <a:pPr marL="0" lvl="0" indent="0" algn="l" rtl="0">
              <a:spcBef>
                <a:spcPts val="0"/>
              </a:spcBef>
              <a:spcAft>
                <a:spcPts val="0"/>
              </a:spcAft>
              <a:buNone/>
            </a:pPr>
            <a:endParaRPr sz="1100" dirty="0">
              <a:solidFill>
                <a:schemeClr val="dk2"/>
              </a:solidFill>
            </a:endParaRPr>
          </a:p>
          <a:p>
            <a:pPr marL="0" lvl="0" indent="0" algn="l" rtl="0">
              <a:spcBef>
                <a:spcPts val="0"/>
              </a:spcBef>
              <a:spcAft>
                <a:spcPts val="0"/>
              </a:spcAft>
              <a:buNone/>
            </a:pPr>
            <a:r>
              <a:rPr lang="en" sz="1100" b="1">
                <a:solidFill>
                  <a:schemeClr val="dk2"/>
                </a:solidFill>
              </a:rPr>
              <a:t>Microgrid Services Tariff Development </a:t>
            </a:r>
            <a:r>
              <a:rPr lang="en" sz="1100">
                <a:solidFill>
                  <a:schemeClr val="dk2"/>
                </a:solidFill>
              </a:rPr>
              <a:t>– guidance on elements to include and how to structure the tariff, including interconnection processes, services agreements and compensation mechanisms for utility and microgrid services provided.</a:t>
            </a:r>
            <a:endParaRPr dirty="0"/>
          </a:p>
          <a:p>
            <a:pPr marL="0" lvl="0" indent="0" algn="l" rtl="0">
              <a:spcBef>
                <a:spcPts val="0"/>
              </a:spcBef>
              <a:spcAft>
                <a:spcPts val="0"/>
              </a:spcAft>
              <a:buNone/>
            </a:pPr>
            <a:endParaRPr dirty="0">
              <a:solidFill>
                <a:srgbClr val="FF0000"/>
              </a:solidFill>
            </a:endParaRPr>
          </a:p>
        </p:txBody>
      </p:sp>
      <p:sp>
        <p:nvSpPr>
          <p:cNvPr id="698" name="Google Shape;698;g2a02b4aff83_0_1141:notes"/>
          <p:cNvSpPr txBox="1">
            <a:spLocks noGrp="1"/>
          </p:cNvSpPr>
          <p:nvPr>
            <p:ph type="sldNum" idx="12"/>
          </p:nvPr>
        </p:nvSpPr>
        <p:spPr>
          <a:xfrm>
            <a:off x="3884613" y="8685213"/>
            <a:ext cx="2971800" cy="459000"/>
          </a:xfrm>
          <a:prstGeom prst="rect">
            <a:avLst/>
          </a:prstGeom>
          <a:noFill/>
          <a:ln>
            <a:noFill/>
          </a:ln>
        </p:spPr>
        <p:txBody>
          <a:bodyPr spcFirstLastPara="1" wrap="square" lIns="91100" tIns="45550" rIns="91100" bIns="45550" anchor="b" anchorCtr="0">
            <a:noAutofit/>
          </a:bodyPr>
          <a:lstStyle/>
          <a:p>
            <a:pPr marL="0" lvl="0" indent="0" algn="r" rtl="0">
              <a:spcBef>
                <a:spcPts val="0"/>
              </a:spcBef>
              <a:spcAft>
                <a:spcPts val="0"/>
              </a:spcAft>
              <a:buNone/>
            </a:pPr>
            <a:fld id="{00000000-1234-1234-1234-123412341234}" type="slidenum">
              <a:rPr lang="en" sz="1300"/>
              <a:t>15</a:t>
            </a:fld>
            <a:endParaRPr sz="1300"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D9D1FC-1788-468C-88CE-D6A4FB3361B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937" y="1333499"/>
            <a:ext cx="12194937" cy="4178301"/>
          </a:xfrm>
          <a:prstGeom prst="rect">
            <a:avLst/>
          </a:prstGeom>
        </p:spPr>
      </p:pic>
      <p:sp>
        <p:nvSpPr>
          <p:cNvPr id="11" name="Title 10">
            <a:extLst>
              <a:ext uri="{FF2B5EF4-FFF2-40B4-BE49-F238E27FC236}">
                <a16:creationId xmlns:a16="http://schemas.microsoft.com/office/drawing/2014/main" id="{6AE6CE20-E0DD-4D71-80FC-C0E667A0D0BF}"/>
              </a:ext>
            </a:extLst>
          </p:cNvPr>
          <p:cNvSpPr>
            <a:spLocks noGrp="1"/>
          </p:cNvSpPr>
          <p:nvPr>
            <p:ph type="title" hasCustomPrompt="1"/>
          </p:nvPr>
        </p:nvSpPr>
        <p:spPr>
          <a:xfrm>
            <a:off x="697023" y="2140352"/>
            <a:ext cx="10515600" cy="1325563"/>
          </a:xfrm>
        </p:spPr>
        <p:txBody>
          <a:bodyPr>
            <a:normAutofit/>
          </a:bodyPr>
          <a:lstStyle>
            <a:lvl1pPr>
              <a:defRPr sz="5400" b="1">
                <a:solidFill>
                  <a:schemeClr val="bg1"/>
                </a:solidFill>
              </a:defRPr>
            </a:lvl1pPr>
          </a:lstStyle>
          <a:p>
            <a:r>
              <a:rPr lang="en-US" dirty="0"/>
              <a:t>Title Here</a:t>
            </a:r>
          </a:p>
        </p:txBody>
      </p:sp>
      <p:sp>
        <p:nvSpPr>
          <p:cNvPr id="19" name="Text Placeholder 18">
            <a:extLst>
              <a:ext uri="{FF2B5EF4-FFF2-40B4-BE49-F238E27FC236}">
                <a16:creationId xmlns:a16="http://schemas.microsoft.com/office/drawing/2014/main" id="{0194669E-D2A2-468C-9182-525C340817A5}"/>
              </a:ext>
            </a:extLst>
          </p:cNvPr>
          <p:cNvSpPr>
            <a:spLocks noGrp="1"/>
          </p:cNvSpPr>
          <p:nvPr>
            <p:ph type="body" sz="quarter" idx="10" hasCustomPrompt="1"/>
          </p:nvPr>
        </p:nvSpPr>
        <p:spPr>
          <a:xfrm>
            <a:off x="716073" y="3641554"/>
            <a:ext cx="6381750" cy="504825"/>
          </a:xfrm>
        </p:spPr>
        <p:txBody>
          <a:bodyPr>
            <a:noAutofit/>
          </a:bodyPr>
          <a:lstStyle>
            <a:lvl1pPr marL="0" indent="0">
              <a:buNone/>
              <a:defRPr sz="2800">
                <a:solidFill>
                  <a:schemeClr val="bg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US" dirty="0"/>
              <a:t>Subtitle</a:t>
            </a:r>
          </a:p>
        </p:txBody>
      </p:sp>
      <p:sp>
        <p:nvSpPr>
          <p:cNvPr id="21" name="Text Placeholder 20">
            <a:extLst>
              <a:ext uri="{FF2B5EF4-FFF2-40B4-BE49-F238E27FC236}">
                <a16:creationId xmlns:a16="http://schemas.microsoft.com/office/drawing/2014/main" id="{F542EBB5-4397-4EAF-90EA-32FBB460235D}"/>
              </a:ext>
            </a:extLst>
          </p:cNvPr>
          <p:cNvSpPr>
            <a:spLocks noGrp="1"/>
          </p:cNvSpPr>
          <p:nvPr>
            <p:ph type="body" sz="quarter" idx="11" hasCustomPrompt="1"/>
          </p:nvPr>
        </p:nvSpPr>
        <p:spPr>
          <a:xfrm>
            <a:off x="744648" y="4372506"/>
            <a:ext cx="3752850" cy="301182"/>
          </a:xfrm>
        </p:spPr>
        <p:txBody>
          <a:bodyPr>
            <a:noAutofit/>
          </a:bodyPr>
          <a:lstStyle>
            <a:lvl1pPr marL="0" indent="0">
              <a:buNone/>
              <a:defRPr sz="16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Presenter Name | Organization</a:t>
            </a:r>
          </a:p>
        </p:txBody>
      </p:sp>
      <p:sp>
        <p:nvSpPr>
          <p:cNvPr id="23" name="Text Placeholder 22">
            <a:extLst>
              <a:ext uri="{FF2B5EF4-FFF2-40B4-BE49-F238E27FC236}">
                <a16:creationId xmlns:a16="http://schemas.microsoft.com/office/drawing/2014/main" id="{3E36A3A2-643D-4A45-9D25-676F37F30C55}"/>
              </a:ext>
            </a:extLst>
          </p:cNvPr>
          <p:cNvSpPr>
            <a:spLocks noGrp="1"/>
          </p:cNvSpPr>
          <p:nvPr>
            <p:ph type="body" sz="quarter" idx="12" hasCustomPrompt="1"/>
          </p:nvPr>
        </p:nvSpPr>
        <p:spPr>
          <a:xfrm>
            <a:off x="716073" y="6016644"/>
            <a:ext cx="3694112" cy="342900"/>
          </a:xfrm>
        </p:spPr>
        <p:txBody>
          <a:bodyPr>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Month xx, Year</a:t>
            </a:r>
          </a:p>
        </p:txBody>
      </p:sp>
    </p:spTree>
    <p:extLst>
      <p:ext uri="{BB962C8B-B14F-4D97-AF65-F5344CB8AC3E}">
        <p14:creationId xmlns:p14="http://schemas.microsoft.com/office/powerpoint/2010/main" val="3705438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1_Content">
  <p:cSld name="1_Content">
    <p:spTree>
      <p:nvGrpSpPr>
        <p:cNvPr id="1" name="Shape 434"/>
        <p:cNvGrpSpPr/>
        <p:nvPr/>
      </p:nvGrpSpPr>
      <p:grpSpPr>
        <a:xfrm>
          <a:off x="0" y="0"/>
          <a:ext cx="0" cy="0"/>
          <a:chOff x="0" y="0"/>
          <a:chExt cx="0" cy="0"/>
        </a:xfrm>
      </p:grpSpPr>
      <p:sp>
        <p:nvSpPr>
          <p:cNvPr id="435" name="Google Shape;435;p24"/>
          <p:cNvSpPr txBox="1">
            <a:spLocks noGrp="1"/>
          </p:cNvSpPr>
          <p:nvPr>
            <p:ph type="title"/>
          </p:nvPr>
        </p:nvSpPr>
        <p:spPr>
          <a:xfrm>
            <a:off x="304799" y="266699"/>
            <a:ext cx="9540800" cy="7928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36" name="Google Shape;436;p24"/>
          <p:cNvSpPr txBox="1">
            <a:spLocks noGrp="1"/>
          </p:cNvSpPr>
          <p:nvPr>
            <p:ph type="body" idx="1"/>
          </p:nvPr>
        </p:nvSpPr>
        <p:spPr>
          <a:xfrm>
            <a:off x="304800" y="1219201"/>
            <a:ext cx="11582400" cy="44196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667"/>
              </a:spcBef>
              <a:spcAft>
                <a:spcPts val="0"/>
              </a:spcAft>
              <a:buClr>
                <a:schemeClr val="dk2"/>
              </a:buClr>
              <a:buSzPts val="1800"/>
              <a:buNone/>
              <a:defRPr sz="2400"/>
            </a:lvl1pPr>
            <a:lvl2pPr marL="1219170" lvl="1" indent="-448722" algn="l" rtl="0">
              <a:lnSpc>
                <a:spcPct val="100000"/>
              </a:lnSpc>
              <a:spcBef>
                <a:spcPts val="667"/>
              </a:spcBef>
              <a:spcAft>
                <a:spcPts val="0"/>
              </a:spcAft>
              <a:buSzPts val="1700"/>
              <a:buChar char="•"/>
              <a:defRPr sz="2267"/>
            </a:lvl2pPr>
            <a:lvl3pPr marL="1828754" lvl="2" indent="-431789" algn="l" rtl="0">
              <a:lnSpc>
                <a:spcPct val="100000"/>
              </a:lnSpc>
              <a:spcBef>
                <a:spcPts val="667"/>
              </a:spcBef>
              <a:spcAft>
                <a:spcPts val="0"/>
              </a:spcAft>
              <a:buClr>
                <a:schemeClr val="dk2"/>
              </a:buClr>
              <a:buSzPts val="1500"/>
              <a:buChar char="•"/>
              <a:defRPr sz="2000"/>
            </a:lvl3pPr>
            <a:lvl4pPr marL="2438339" lvl="3" indent="-423323" algn="l" rtl="0">
              <a:lnSpc>
                <a:spcPct val="100000"/>
              </a:lnSpc>
              <a:spcBef>
                <a:spcPts val="667"/>
              </a:spcBef>
              <a:spcAft>
                <a:spcPts val="0"/>
              </a:spcAft>
              <a:buClr>
                <a:schemeClr val="dk2"/>
              </a:buClr>
              <a:buSzPts val="1400"/>
              <a:buChar char="•"/>
              <a:defRPr/>
            </a:lvl4pPr>
            <a:lvl5pPr marL="3047924" lvl="4" indent="-423323" algn="l" rtl="0">
              <a:lnSpc>
                <a:spcPct val="100000"/>
              </a:lnSpc>
              <a:spcBef>
                <a:spcPts val="667"/>
              </a:spcBef>
              <a:spcAft>
                <a:spcPts val="0"/>
              </a:spcAft>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437" name="Google Shape;437;p24"/>
          <p:cNvSpPr txBox="1">
            <a:spLocks noGrp="1"/>
          </p:cNvSpPr>
          <p:nvPr>
            <p:ph type="ftr" idx="11"/>
          </p:nvPr>
        </p:nvSpPr>
        <p:spPr>
          <a:xfrm>
            <a:off x="304796" y="5768975"/>
            <a:ext cx="11582400" cy="365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pic>
        <p:nvPicPr>
          <p:cNvPr id="438" name="Google Shape;438;p24"/>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9986963" y="404154"/>
            <a:ext cx="1900235" cy="475911"/>
          </a:xfrm>
          <a:prstGeom prst="rect">
            <a:avLst/>
          </a:prstGeom>
          <a:noFill/>
          <a:ln>
            <a:noFill/>
          </a:ln>
        </p:spPr>
      </p:pic>
      <p:grpSp>
        <p:nvGrpSpPr>
          <p:cNvPr id="439" name="Google Shape;439;p24"/>
          <p:cNvGrpSpPr/>
          <p:nvPr/>
        </p:nvGrpSpPr>
        <p:grpSpPr>
          <a:xfrm>
            <a:off x="1" y="6776357"/>
            <a:ext cx="12191871" cy="81600"/>
            <a:chOff x="0" y="6776357"/>
            <a:chExt cx="12481440" cy="81600"/>
          </a:xfrm>
        </p:grpSpPr>
        <p:grpSp>
          <p:nvGrpSpPr>
            <p:cNvPr id="440" name="Google Shape;440;p24"/>
            <p:cNvGrpSpPr/>
            <p:nvPr/>
          </p:nvGrpSpPr>
          <p:grpSpPr>
            <a:xfrm>
              <a:off x="0" y="6776357"/>
              <a:ext cx="8321385" cy="81600"/>
              <a:chOff x="0" y="6776357"/>
              <a:chExt cx="9194900" cy="81600"/>
            </a:xfrm>
          </p:grpSpPr>
          <p:sp>
            <p:nvSpPr>
              <p:cNvPr id="441" name="Google Shape;441;p24"/>
              <p:cNvSpPr/>
              <p:nvPr/>
            </p:nvSpPr>
            <p:spPr>
              <a:xfrm>
                <a:off x="0" y="6776357"/>
                <a:ext cx="4597500" cy="816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442" name="Google Shape;442;p24"/>
              <p:cNvSpPr/>
              <p:nvPr/>
            </p:nvSpPr>
            <p:spPr>
              <a:xfrm>
                <a:off x="4597400" y="6776357"/>
                <a:ext cx="4597500" cy="816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a:solidFill>
                    <a:schemeClr val="lt1"/>
                  </a:solidFill>
                  <a:latin typeface="Arial"/>
                  <a:ea typeface="Arial"/>
                  <a:cs typeface="Arial"/>
                  <a:sym typeface="Arial"/>
                </a:endParaRPr>
              </a:p>
            </p:txBody>
          </p:sp>
        </p:grpSp>
        <p:sp>
          <p:nvSpPr>
            <p:cNvPr id="443" name="Google Shape;443;p24"/>
            <p:cNvSpPr/>
            <p:nvPr/>
          </p:nvSpPr>
          <p:spPr>
            <a:xfrm>
              <a:off x="8321040" y="6776357"/>
              <a:ext cx="4160400" cy="816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3184492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Divider Large Image">
  <p:cSld name="Divider Large Image">
    <p:spTree>
      <p:nvGrpSpPr>
        <p:cNvPr id="1" name="Shape 444"/>
        <p:cNvGrpSpPr/>
        <p:nvPr/>
      </p:nvGrpSpPr>
      <p:grpSpPr>
        <a:xfrm>
          <a:off x="0" y="0"/>
          <a:ext cx="0" cy="0"/>
          <a:chOff x="0" y="0"/>
          <a:chExt cx="0" cy="0"/>
        </a:xfrm>
      </p:grpSpPr>
      <p:sp>
        <p:nvSpPr>
          <p:cNvPr id="445" name="Google Shape;445;p25"/>
          <p:cNvSpPr/>
          <p:nvPr/>
        </p:nvSpPr>
        <p:spPr>
          <a:xfrm>
            <a:off x="0" y="-3923"/>
            <a:ext cx="3091600" cy="6862000"/>
          </a:xfrm>
          <a:prstGeom prst="rect">
            <a:avLst/>
          </a:prstGeom>
          <a:solidFill>
            <a:srgbClr val="E64B05"/>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446" name="Google Shape;446;p25"/>
          <p:cNvSpPr>
            <a:spLocks noGrp="1"/>
          </p:cNvSpPr>
          <p:nvPr>
            <p:ph type="pic" idx="2"/>
          </p:nvPr>
        </p:nvSpPr>
        <p:spPr>
          <a:xfrm>
            <a:off x="648509" y="619125"/>
            <a:ext cx="4896000" cy="3926400"/>
          </a:xfrm>
          <a:prstGeom prst="rect">
            <a:avLst/>
          </a:prstGeom>
          <a:noFill/>
          <a:ln>
            <a:noFill/>
          </a:ln>
        </p:spPr>
      </p:sp>
      <p:sp>
        <p:nvSpPr>
          <p:cNvPr id="447" name="Google Shape;447;p25"/>
          <p:cNvSpPr>
            <a:spLocks noGrp="1"/>
          </p:cNvSpPr>
          <p:nvPr>
            <p:ph type="pic" idx="3"/>
          </p:nvPr>
        </p:nvSpPr>
        <p:spPr>
          <a:xfrm>
            <a:off x="648509" y="4621397"/>
            <a:ext cx="1901600" cy="1617200"/>
          </a:xfrm>
          <a:prstGeom prst="rect">
            <a:avLst/>
          </a:prstGeom>
          <a:noFill/>
          <a:ln>
            <a:noFill/>
          </a:ln>
        </p:spPr>
      </p:sp>
      <p:sp>
        <p:nvSpPr>
          <p:cNvPr id="448" name="Google Shape;448;p25"/>
          <p:cNvSpPr>
            <a:spLocks noGrp="1"/>
          </p:cNvSpPr>
          <p:nvPr>
            <p:ph type="pic" idx="4"/>
          </p:nvPr>
        </p:nvSpPr>
        <p:spPr>
          <a:xfrm>
            <a:off x="2622431" y="4621944"/>
            <a:ext cx="2922000" cy="1617200"/>
          </a:xfrm>
          <a:prstGeom prst="rect">
            <a:avLst/>
          </a:prstGeom>
          <a:noFill/>
          <a:ln>
            <a:noFill/>
          </a:ln>
        </p:spPr>
      </p:sp>
      <p:sp>
        <p:nvSpPr>
          <p:cNvPr id="449" name="Google Shape;449;p25"/>
          <p:cNvSpPr txBox="1">
            <a:spLocks noGrp="1"/>
          </p:cNvSpPr>
          <p:nvPr>
            <p:ph type="ctrTitle"/>
          </p:nvPr>
        </p:nvSpPr>
        <p:spPr>
          <a:xfrm>
            <a:off x="6096000" y="3642800"/>
            <a:ext cx="4577600" cy="1156800"/>
          </a:xfrm>
          <a:prstGeom prst="rect">
            <a:avLst/>
          </a:prstGeom>
          <a:noFill/>
          <a:ln>
            <a:noFill/>
          </a:ln>
        </p:spPr>
        <p:txBody>
          <a:bodyPr spcFirstLastPara="1" wrap="square" lIns="0" tIns="0" rIns="0" bIns="0" anchor="b" anchorCtr="0">
            <a:noAutofit/>
          </a:bodyPr>
          <a:lstStyle>
            <a:lvl1pPr lvl="0" algn="l" rtl="0">
              <a:lnSpc>
                <a:spcPct val="104761"/>
              </a:lnSpc>
              <a:spcBef>
                <a:spcPts val="0"/>
              </a:spcBef>
              <a:spcAft>
                <a:spcPts val="0"/>
              </a:spcAft>
              <a:buClr>
                <a:schemeClr val="dk2"/>
              </a:buClr>
              <a:buSzPts val="3200"/>
              <a:buFont typeface="Arial"/>
              <a:buNone/>
              <a:defRPr sz="4267" b="1" cap="none">
                <a:solidFill>
                  <a:schemeClr val="dk2"/>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50" name="Google Shape;450;p25"/>
          <p:cNvSpPr txBox="1">
            <a:spLocks noGrp="1"/>
          </p:cNvSpPr>
          <p:nvPr>
            <p:ph type="subTitle" idx="1"/>
          </p:nvPr>
        </p:nvSpPr>
        <p:spPr>
          <a:xfrm>
            <a:off x="6096000" y="4956124"/>
            <a:ext cx="4577600" cy="290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2"/>
              </a:buClr>
              <a:buSzPts val="1500"/>
              <a:buNone/>
              <a:defRPr sz="2000">
                <a:solidFill>
                  <a:schemeClr val="dk2"/>
                </a:solidFill>
                <a:latin typeface="Arial"/>
                <a:ea typeface="Arial"/>
                <a:cs typeface="Arial"/>
                <a:sym typeface="Arial"/>
              </a:defRPr>
            </a:lvl1pPr>
            <a:lvl2pPr lvl="1" algn="ctr" rtl="0">
              <a:lnSpc>
                <a:spcPct val="100000"/>
              </a:lnSpc>
              <a:spcBef>
                <a:spcPts val="667"/>
              </a:spcBef>
              <a:spcAft>
                <a:spcPts val="0"/>
              </a:spcAft>
              <a:buSzPts val="1100"/>
              <a:buNone/>
              <a:defRPr sz="1467"/>
            </a:lvl2pPr>
            <a:lvl3pPr lvl="2" algn="ctr" rtl="0">
              <a:lnSpc>
                <a:spcPct val="100000"/>
              </a:lnSpc>
              <a:spcBef>
                <a:spcPts val="667"/>
              </a:spcBef>
              <a:spcAft>
                <a:spcPts val="0"/>
              </a:spcAft>
              <a:buClr>
                <a:schemeClr val="dk2"/>
              </a:buClr>
              <a:buSzPts val="1000"/>
              <a:buNone/>
              <a:defRPr sz="1333"/>
            </a:lvl3pPr>
            <a:lvl4pPr lvl="3" algn="ctr" rtl="0">
              <a:lnSpc>
                <a:spcPct val="100000"/>
              </a:lnSpc>
              <a:spcBef>
                <a:spcPts val="667"/>
              </a:spcBef>
              <a:spcAft>
                <a:spcPts val="0"/>
              </a:spcAft>
              <a:buClr>
                <a:schemeClr val="dk2"/>
              </a:buClr>
              <a:buSzPts val="900"/>
              <a:buNone/>
              <a:defRPr sz="1200"/>
            </a:lvl4pPr>
            <a:lvl5pPr lvl="4" algn="ctr" rtl="0">
              <a:lnSpc>
                <a:spcPct val="100000"/>
              </a:lnSpc>
              <a:spcBef>
                <a:spcPts val="667"/>
              </a:spcBef>
              <a:spcAft>
                <a:spcPts val="0"/>
              </a:spcAft>
              <a:buSzPts val="900"/>
              <a:buNone/>
              <a:defRPr sz="1200"/>
            </a:lvl5pPr>
            <a:lvl6pPr lvl="5" algn="ctr" rtl="0">
              <a:lnSpc>
                <a:spcPct val="90000"/>
              </a:lnSpc>
              <a:spcBef>
                <a:spcPts val="533"/>
              </a:spcBef>
              <a:spcAft>
                <a:spcPts val="0"/>
              </a:spcAft>
              <a:buClr>
                <a:schemeClr val="dk1"/>
              </a:buClr>
              <a:buSzPts val="900"/>
              <a:buNone/>
              <a:defRPr sz="1200"/>
            </a:lvl6pPr>
            <a:lvl7pPr lvl="6" algn="ctr" rtl="0">
              <a:lnSpc>
                <a:spcPct val="90000"/>
              </a:lnSpc>
              <a:spcBef>
                <a:spcPts val="533"/>
              </a:spcBef>
              <a:spcAft>
                <a:spcPts val="0"/>
              </a:spcAft>
              <a:buClr>
                <a:schemeClr val="dk1"/>
              </a:buClr>
              <a:buSzPts val="900"/>
              <a:buNone/>
              <a:defRPr sz="1200"/>
            </a:lvl7pPr>
            <a:lvl8pPr lvl="7" algn="ctr" rtl="0">
              <a:lnSpc>
                <a:spcPct val="90000"/>
              </a:lnSpc>
              <a:spcBef>
                <a:spcPts val="533"/>
              </a:spcBef>
              <a:spcAft>
                <a:spcPts val="0"/>
              </a:spcAft>
              <a:buClr>
                <a:schemeClr val="dk1"/>
              </a:buClr>
              <a:buSzPts val="900"/>
              <a:buNone/>
              <a:defRPr sz="1200"/>
            </a:lvl8pPr>
            <a:lvl9pPr lvl="8" algn="ctr" rtl="0">
              <a:lnSpc>
                <a:spcPct val="90000"/>
              </a:lnSpc>
              <a:spcBef>
                <a:spcPts val="533"/>
              </a:spcBef>
              <a:spcAft>
                <a:spcPts val="0"/>
              </a:spcAft>
              <a:buClr>
                <a:schemeClr val="dk1"/>
              </a:buClr>
              <a:buSzPts val="900"/>
              <a:buNone/>
              <a:defRPr sz="1200"/>
            </a:lvl9pPr>
          </a:lstStyle>
          <a:p>
            <a:endParaRPr/>
          </a:p>
        </p:txBody>
      </p:sp>
      <p:pic>
        <p:nvPicPr>
          <p:cNvPr id="451" name="Google Shape;451;p25"/>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6096000" y="1697358"/>
            <a:ext cx="2328608" cy="583193"/>
          </a:xfrm>
          <a:prstGeom prst="rect">
            <a:avLst/>
          </a:prstGeom>
          <a:noFill/>
          <a:ln>
            <a:noFill/>
          </a:ln>
        </p:spPr>
      </p:pic>
    </p:spTree>
    <p:extLst>
      <p:ext uri="{BB962C8B-B14F-4D97-AF65-F5344CB8AC3E}">
        <p14:creationId xmlns:p14="http://schemas.microsoft.com/office/powerpoint/2010/main" val="474534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gradFill>
          <a:gsLst>
            <a:gs pos="0">
              <a:srgbClr val="16577B"/>
            </a:gs>
            <a:gs pos="100000">
              <a:schemeClr val="accent5"/>
            </a:gs>
          </a:gsLst>
          <a:lin ang="5400700" scaled="0"/>
        </a:gradFill>
        <a:effectLst/>
      </p:bgPr>
    </p:bg>
    <p:spTree>
      <p:nvGrpSpPr>
        <p:cNvPr id="1" name="Shape 11"/>
        <p:cNvGrpSpPr/>
        <p:nvPr/>
      </p:nvGrpSpPr>
      <p:grpSpPr>
        <a:xfrm>
          <a:off x="0" y="0"/>
          <a:ext cx="0" cy="0"/>
          <a:chOff x="0" y="0"/>
          <a:chExt cx="0" cy="0"/>
        </a:xfrm>
      </p:grpSpPr>
      <p:sp>
        <p:nvSpPr>
          <p:cNvPr id="12" name="Google Shape;12;p27"/>
          <p:cNvSpPr/>
          <p:nvPr/>
        </p:nvSpPr>
        <p:spPr>
          <a:xfrm>
            <a:off x="1" y="-16266"/>
            <a:ext cx="8054767" cy="6889233"/>
          </a:xfrm>
          <a:custGeom>
            <a:avLst/>
            <a:gdLst/>
            <a:ahLst/>
            <a:cxnLst/>
            <a:rect l="l" t="t" r="r" b="b"/>
            <a:pathLst>
              <a:path w="241643" h="206677" extrusionOk="0">
                <a:moveTo>
                  <a:pt x="126321" y="206677"/>
                </a:moveTo>
                <a:lnTo>
                  <a:pt x="241643" y="0"/>
                </a:lnTo>
                <a:lnTo>
                  <a:pt x="0" y="0"/>
                </a:lnTo>
                <a:lnTo>
                  <a:pt x="0" y="206677"/>
                </a:lnTo>
                <a:close/>
              </a:path>
            </a:pathLst>
          </a:custGeom>
          <a:solidFill>
            <a:schemeClr val="lt1"/>
          </a:solidFill>
          <a:ln>
            <a:noFill/>
          </a:ln>
        </p:spPr>
      </p:sp>
      <p:sp>
        <p:nvSpPr>
          <p:cNvPr id="13" name="Google Shape;13;p27"/>
          <p:cNvSpPr/>
          <p:nvPr/>
        </p:nvSpPr>
        <p:spPr>
          <a:xfrm>
            <a:off x="3357855" y="2119533"/>
            <a:ext cx="4442400" cy="4738400"/>
          </a:xfrm>
          <a:prstGeom prst="parallelogram">
            <a:avLst>
              <a:gd name="adj" fmla="val 59001"/>
            </a:avLst>
          </a:prstGeom>
          <a:gradFill>
            <a:gsLst>
              <a:gs pos="0">
                <a:srgbClr val="52A9AF"/>
              </a:gs>
              <a:gs pos="50000">
                <a:srgbClr val="7BC5CA"/>
              </a:gs>
              <a:gs pos="100000">
                <a:srgbClr val="B0D4D6"/>
              </a:gs>
            </a:gsLst>
            <a:lin ang="5400012"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 name="Google Shape;14;p27"/>
          <p:cNvSpPr/>
          <p:nvPr/>
        </p:nvSpPr>
        <p:spPr>
          <a:xfrm>
            <a:off x="3601968" y="0"/>
            <a:ext cx="4442400" cy="4738400"/>
          </a:xfrm>
          <a:prstGeom prst="parallelogram">
            <a:avLst>
              <a:gd name="adj" fmla="val 59001"/>
            </a:avLst>
          </a:prstGeom>
          <a:gradFill>
            <a:gsLst>
              <a:gs pos="0">
                <a:srgbClr val="A9D1CA"/>
              </a:gs>
              <a:gs pos="54000">
                <a:srgbClr val="BED1CE"/>
              </a:gs>
              <a:gs pos="72000">
                <a:srgbClr val="CEDFDC"/>
              </a:gs>
              <a:gs pos="100000">
                <a:srgbClr val="DAE7E6"/>
              </a:gs>
            </a:gsLst>
            <a:lin ang="5400012"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 name="Google Shape;15;p27"/>
          <p:cNvSpPr txBox="1">
            <a:spLocks noGrp="1"/>
          </p:cNvSpPr>
          <p:nvPr>
            <p:ph type="ctrTitle"/>
          </p:nvPr>
        </p:nvSpPr>
        <p:spPr>
          <a:xfrm>
            <a:off x="585233" y="678400"/>
            <a:ext cx="4442400" cy="3810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6577B"/>
              </a:buClr>
              <a:buSzPts val="4600"/>
              <a:buFont typeface="Proxima Nova"/>
              <a:buNone/>
              <a:defRPr sz="6133">
                <a:solidFill>
                  <a:srgbClr val="16577B"/>
                </a:solidFill>
                <a:latin typeface="Proxima Nova"/>
                <a:ea typeface="Proxima Nova"/>
                <a:cs typeface="Proxima Nova"/>
                <a:sym typeface="Proxima Nova"/>
              </a:defRPr>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16" name="Google Shape;16;p27"/>
          <p:cNvSpPr/>
          <p:nvPr/>
        </p:nvSpPr>
        <p:spPr>
          <a:xfrm>
            <a:off x="0" y="6217067"/>
            <a:ext cx="1762400" cy="6408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17" name="Google Shape;17;p27"/>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88094" y="6293431"/>
            <a:ext cx="1546253" cy="49504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cSld name="BLANK_1_1">
    <p:bg>
      <p:bgPr>
        <a:solidFill>
          <a:schemeClr val="lt1"/>
        </a:solidFill>
        <a:effectLst/>
      </p:bgPr>
    </p:bg>
    <p:spTree>
      <p:nvGrpSpPr>
        <p:cNvPr id="1" name="Shape 18"/>
        <p:cNvGrpSpPr/>
        <p:nvPr/>
      </p:nvGrpSpPr>
      <p:grpSpPr>
        <a:xfrm>
          <a:off x="0" y="0"/>
          <a:ext cx="0" cy="0"/>
          <a:chOff x="0" y="0"/>
          <a:chExt cx="0" cy="0"/>
        </a:xfrm>
      </p:grpSpPr>
      <p:sp>
        <p:nvSpPr>
          <p:cNvPr id="19" name="Google Shape;19;p28"/>
          <p:cNvSpPr txBox="1">
            <a:spLocks noGrp="1"/>
          </p:cNvSpPr>
          <p:nvPr>
            <p:ph type="sldNum" idx="12"/>
          </p:nvPr>
        </p:nvSpPr>
        <p:spPr>
          <a:xfrm>
            <a:off x="11410033" y="0"/>
            <a:ext cx="578800" cy="5248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600" b="0" i="0" u="none" strike="noStrike" cap="none">
                <a:solidFill>
                  <a:schemeClr val="dk2"/>
                </a:solidFill>
                <a:latin typeface="IBM Plex Sans"/>
                <a:ea typeface="IBM Plex Sans"/>
                <a:cs typeface="IBM Plex Sans"/>
                <a:sym typeface="IBM Plex Sans"/>
              </a:defRPr>
            </a:lvl1pPr>
            <a:lvl2pPr marL="0" marR="0" lvl="1" indent="0" algn="r">
              <a:lnSpc>
                <a:spcPct val="100000"/>
              </a:lnSpc>
              <a:spcBef>
                <a:spcPts val="0"/>
              </a:spcBef>
              <a:spcAft>
                <a:spcPts val="0"/>
              </a:spcAft>
              <a:buClr>
                <a:srgbClr val="000000"/>
              </a:buClr>
              <a:buSzPts val="1200"/>
              <a:buFont typeface="Arial"/>
              <a:buNone/>
              <a:defRPr sz="1600" b="0" i="0" u="none" strike="noStrike" cap="none">
                <a:solidFill>
                  <a:schemeClr val="dk2"/>
                </a:solidFill>
                <a:latin typeface="IBM Plex Sans"/>
                <a:ea typeface="IBM Plex Sans"/>
                <a:cs typeface="IBM Plex Sans"/>
                <a:sym typeface="IBM Plex Sans"/>
              </a:defRPr>
            </a:lvl2pPr>
            <a:lvl3pPr marL="0" marR="0" lvl="2" indent="0" algn="r">
              <a:lnSpc>
                <a:spcPct val="100000"/>
              </a:lnSpc>
              <a:spcBef>
                <a:spcPts val="0"/>
              </a:spcBef>
              <a:spcAft>
                <a:spcPts val="0"/>
              </a:spcAft>
              <a:buClr>
                <a:srgbClr val="000000"/>
              </a:buClr>
              <a:buSzPts val="1200"/>
              <a:buFont typeface="Arial"/>
              <a:buNone/>
              <a:defRPr sz="1600" b="0" i="0" u="none" strike="noStrike" cap="none">
                <a:solidFill>
                  <a:schemeClr val="dk2"/>
                </a:solidFill>
                <a:latin typeface="IBM Plex Sans"/>
                <a:ea typeface="IBM Plex Sans"/>
                <a:cs typeface="IBM Plex Sans"/>
                <a:sym typeface="IBM Plex Sans"/>
              </a:defRPr>
            </a:lvl3pPr>
            <a:lvl4pPr marL="0" marR="0" lvl="3" indent="0" algn="r">
              <a:lnSpc>
                <a:spcPct val="100000"/>
              </a:lnSpc>
              <a:spcBef>
                <a:spcPts val="0"/>
              </a:spcBef>
              <a:spcAft>
                <a:spcPts val="0"/>
              </a:spcAft>
              <a:buClr>
                <a:srgbClr val="000000"/>
              </a:buClr>
              <a:buSzPts val="1200"/>
              <a:buFont typeface="Arial"/>
              <a:buNone/>
              <a:defRPr sz="1600" b="0" i="0" u="none" strike="noStrike" cap="none">
                <a:solidFill>
                  <a:schemeClr val="dk2"/>
                </a:solidFill>
                <a:latin typeface="IBM Plex Sans"/>
                <a:ea typeface="IBM Plex Sans"/>
                <a:cs typeface="IBM Plex Sans"/>
                <a:sym typeface="IBM Plex Sans"/>
              </a:defRPr>
            </a:lvl4pPr>
            <a:lvl5pPr marL="0" marR="0" lvl="4" indent="0" algn="r">
              <a:lnSpc>
                <a:spcPct val="100000"/>
              </a:lnSpc>
              <a:spcBef>
                <a:spcPts val="0"/>
              </a:spcBef>
              <a:spcAft>
                <a:spcPts val="0"/>
              </a:spcAft>
              <a:buClr>
                <a:srgbClr val="000000"/>
              </a:buClr>
              <a:buSzPts val="1200"/>
              <a:buFont typeface="Arial"/>
              <a:buNone/>
              <a:defRPr sz="1600" b="0" i="0" u="none" strike="noStrike" cap="none">
                <a:solidFill>
                  <a:schemeClr val="dk2"/>
                </a:solidFill>
                <a:latin typeface="IBM Plex Sans"/>
                <a:ea typeface="IBM Plex Sans"/>
                <a:cs typeface="IBM Plex Sans"/>
                <a:sym typeface="IBM Plex Sans"/>
              </a:defRPr>
            </a:lvl5pPr>
            <a:lvl6pPr marL="0" marR="0" lvl="5" indent="0" algn="r">
              <a:lnSpc>
                <a:spcPct val="100000"/>
              </a:lnSpc>
              <a:spcBef>
                <a:spcPts val="0"/>
              </a:spcBef>
              <a:spcAft>
                <a:spcPts val="0"/>
              </a:spcAft>
              <a:buClr>
                <a:srgbClr val="000000"/>
              </a:buClr>
              <a:buSzPts val="1200"/>
              <a:buFont typeface="Arial"/>
              <a:buNone/>
              <a:defRPr sz="1600" b="0" i="0" u="none" strike="noStrike" cap="none">
                <a:solidFill>
                  <a:schemeClr val="dk2"/>
                </a:solidFill>
                <a:latin typeface="IBM Plex Sans"/>
                <a:ea typeface="IBM Plex Sans"/>
                <a:cs typeface="IBM Plex Sans"/>
                <a:sym typeface="IBM Plex Sans"/>
              </a:defRPr>
            </a:lvl6pPr>
            <a:lvl7pPr marL="0" marR="0" lvl="6" indent="0" algn="r">
              <a:lnSpc>
                <a:spcPct val="100000"/>
              </a:lnSpc>
              <a:spcBef>
                <a:spcPts val="0"/>
              </a:spcBef>
              <a:spcAft>
                <a:spcPts val="0"/>
              </a:spcAft>
              <a:buClr>
                <a:srgbClr val="000000"/>
              </a:buClr>
              <a:buSzPts val="1200"/>
              <a:buFont typeface="Arial"/>
              <a:buNone/>
              <a:defRPr sz="1600" b="0" i="0" u="none" strike="noStrike" cap="none">
                <a:solidFill>
                  <a:schemeClr val="dk2"/>
                </a:solidFill>
                <a:latin typeface="IBM Plex Sans"/>
                <a:ea typeface="IBM Plex Sans"/>
                <a:cs typeface="IBM Plex Sans"/>
                <a:sym typeface="IBM Plex Sans"/>
              </a:defRPr>
            </a:lvl7pPr>
            <a:lvl8pPr marL="0" marR="0" lvl="7" indent="0" algn="r">
              <a:lnSpc>
                <a:spcPct val="100000"/>
              </a:lnSpc>
              <a:spcBef>
                <a:spcPts val="0"/>
              </a:spcBef>
              <a:spcAft>
                <a:spcPts val="0"/>
              </a:spcAft>
              <a:buClr>
                <a:srgbClr val="000000"/>
              </a:buClr>
              <a:buSzPts val="1200"/>
              <a:buFont typeface="Arial"/>
              <a:buNone/>
              <a:defRPr sz="1600" b="0" i="0" u="none" strike="noStrike" cap="none">
                <a:solidFill>
                  <a:schemeClr val="dk2"/>
                </a:solidFill>
                <a:latin typeface="IBM Plex Sans"/>
                <a:ea typeface="IBM Plex Sans"/>
                <a:cs typeface="IBM Plex Sans"/>
                <a:sym typeface="IBM Plex Sans"/>
              </a:defRPr>
            </a:lvl8pPr>
            <a:lvl9pPr marL="0" marR="0" lvl="8" indent="0" algn="r">
              <a:lnSpc>
                <a:spcPct val="100000"/>
              </a:lnSpc>
              <a:spcBef>
                <a:spcPts val="0"/>
              </a:spcBef>
              <a:spcAft>
                <a:spcPts val="0"/>
              </a:spcAft>
              <a:buClr>
                <a:srgbClr val="000000"/>
              </a:buClr>
              <a:buSzPts val="1200"/>
              <a:buFont typeface="Arial"/>
              <a:buNone/>
              <a:defRPr sz="1600" b="0" i="0" u="none" strike="noStrike" cap="none">
                <a:solidFill>
                  <a:schemeClr val="dk2"/>
                </a:solidFill>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btitle">
  <p:cSld name="TITLE_1">
    <p:bg>
      <p:bgPr>
        <a:gradFill>
          <a:gsLst>
            <a:gs pos="0">
              <a:srgbClr val="16577B"/>
            </a:gs>
            <a:gs pos="100000">
              <a:schemeClr val="accent5"/>
            </a:gs>
          </a:gsLst>
          <a:lin ang="5400700" scaled="0"/>
        </a:gradFill>
        <a:effectLst/>
      </p:bgPr>
    </p:bg>
    <p:spTree>
      <p:nvGrpSpPr>
        <p:cNvPr id="1" name="Shape 20"/>
        <p:cNvGrpSpPr/>
        <p:nvPr/>
      </p:nvGrpSpPr>
      <p:grpSpPr>
        <a:xfrm>
          <a:off x="0" y="0"/>
          <a:ext cx="0" cy="0"/>
          <a:chOff x="0" y="0"/>
          <a:chExt cx="0" cy="0"/>
        </a:xfrm>
      </p:grpSpPr>
      <p:grpSp>
        <p:nvGrpSpPr>
          <p:cNvPr id="21" name="Google Shape;21;p29"/>
          <p:cNvGrpSpPr/>
          <p:nvPr/>
        </p:nvGrpSpPr>
        <p:grpSpPr>
          <a:xfrm>
            <a:off x="-1129488" y="712101"/>
            <a:ext cx="14058191" cy="4586729"/>
            <a:chOff x="-847116" y="591225"/>
            <a:chExt cx="10543643" cy="3440047"/>
          </a:xfrm>
        </p:grpSpPr>
        <p:sp>
          <p:nvSpPr>
            <p:cNvPr id="22" name="Google Shape;22;p29"/>
            <p:cNvSpPr/>
            <p:nvPr/>
          </p:nvSpPr>
          <p:spPr>
            <a:xfrm>
              <a:off x="-847116" y="2227372"/>
              <a:ext cx="1691400" cy="1803900"/>
            </a:xfrm>
            <a:prstGeom prst="parallelogram">
              <a:avLst>
                <a:gd name="adj" fmla="val 59001"/>
              </a:avLst>
            </a:prstGeom>
            <a:gradFill>
              <a:gsLst>
                <a:gs pos="0">
                  <a:srgbClr val="52A9AF"/>
                </a:gs>
                <a:gs pos="50000">
                  <a:srgbClr val="7BC5CA"/>
                </a:gs>
                <a:gs pos="100000">
                  <a:srgbClr val="B0D4D6"/>
                </a:gs>
              </a:gsLst>
              <a:lin ang="54007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 name="Google Shape;23;p29"/>
            <p:cNvSpPr/>
            <p:nvPr/>
          </p:nvSpPr>
          <p:spPr>
            <a:xfrm>
              <a:off x="7113129" y="1325881"/>
              <a:ext cx="1691400" cy="1803900"/>
            </a:xfrm>
            <a:prstGeom prst="parallelogram">
              <a:avLst>
                <a:gd name="adj" fmla="val 59001"/>
              </a:avLst>
            </a:prstGeom>
            <a:gradFill>
              <a:gsLst>
                <a:gs pos="0">
                  <a:srgbClr val="52A9AF"/>
                </a:gs>
                <a:gs pos="50000">
                  <a:srgbClr val="7BC5CA"/>
                </a:gs>
                <a:gs pos="100000">
                  <a:srgbClr val="B0D4D6"/>
                </a:gs>
              </a:gsLst>
              <a:lin ang="54007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 name="Google Shape;24;p29"/>
            <p:cNvSpPr/>
            <p:nvPr/>
          </p:nvSpPr>
          <p:spPr>
            <a:xfrm>
              <a:off x="-175747" y="1165593"/>
              <a:ext cx="2241300" cy="2390700"/>
            </a:xfrm>
            <a:prstGeom prst="parallelogram">
              <a:avLst>
                <a:gd name="adj" fmla="val 59001"/>
              </a:avLst>
            </a:prstGeom>
            <a:gradFill>
              <a:gsLst>
                <a:gs pos="0">
                  <a:srgbClr val="52A9AF"/>
                </a:gs>
                <a:gs pos="50000">
                  <a:srgbClr val="7BC5CA"/>
                </a:gs>
                <a:gs pos="100000">
                  <a:srgbClr val="B0D4D6"/>
                </a:gs>
              </a:gsLst>
              <a:lin ang="54007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 name="Google Shape;25;p29"/>
            <p:cNvSpPr/>
            <p:nvPr/>
          </p:nvSpPr>
          <p:spPr>
            <a:xfrm>
              <a:off x="384968" y="591225"/>
              <a:ext cx="943200" cy="1006500"/>
            </a:xfrm>
            <a:prstGeom prst="parallelogram">
              <a:avLst>
                <a:gd name="adj" fmla="val 59001"/>
              </a:avLst>
            </a:prstGeom>
            <a:gradFill>
              <a:gsLst>
                <a:gs pos="0">
                  <a:srgbClr val="52A9AF"/>
                </a:gs>
                <a:gs pos="50000">
                  <a:srgbClr val="7BC5CA"/>
                </a:gs>
                <a:gs pos="100000">
                  <a:srgbClr val="B0D4D6"/>
                </a:gs>
              </a:gsLst>
              <a:lin ang="54007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 name="Google Shape;26;p29"/>
            <p:cNvSpPr/>
            <p:nvPr/>
          </p:nvSpPr>
          <p:spPr>
            <a:xfrm>
              <a:off x="7442811" y="2959969"/>
              <a:ext cx="559500" cy="596400"/>
            </a:xfrm>
            <a:prstGeom prst="parallelogram">
              <a:avLst>
                <a:gd name="adj" fmla="val 59001"/>
              </a:avLst>
            </a:prstGeom>
            <a:gradFill>
              <a:gsLst>
                <a:gs pos="0">
                  <a:srgbClr val="52A9AF"/>
                </a:gs>
                <a:gs pos="50000">
                  <a:srgbClr val="7BC5CA"/>
                </a:gs>
                <a:gs pos="100000">
                  <a:srgbClr val="B0D4D6"/>
                </a:gs>
              </a:gsLst>
              <a:lin ang="54007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 name="Google Shape;27;p29"/>
            <p:cNvSpPr/>
            <p:nvPr/>
          </p:nvSpPr>
          <p:spPr>
            <a:xfrm>
              <a:off x="8354027" y="961274"/>
              <a:ext cx="1342500" cy="1431600"/>
            </a:xfrm>
            <a:prstGeom prst="parallelogram">
              <a:avLst>
                <a:gd name="adj" fmla="val 59001"/>
              </a:avLst>
            </a:prstGeom>
            <a:gradFill>
              <a:gsLst>
                <a:gs pos="0">
                  <a:srgbClr val="52A9AF"/>
                </a:gs>
                <a:gs pos="50000">
                  <a:srgbClr val="7BC5CA"/>
                </a:gs>
                <a:gs pos="100000">
                  <a:srgbClr val="B0D4D6"/>
                </a:gs>
              </a:gsLst>
              <a:lin ang="54007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28" name="Google Shape;28;p29"/>
          <p:cNvSpPr txBox="1">
            <a:spLocks noGrp="1"/>
          </p:cNvSpPr>
          <p:nvPr>
            <p:ph type="ctrTitle"/>
          </p:nvPr>
        </p:nvSpPr>
        <p:spPr>
          <a:xfrm>
            <a:off x="2387600" y="2799484"/>
            <a:ext cx="7416800" cy="7764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3600"/>
              <a:buNone/>
              <a:defRPr sz="4800">
                <a:solidFill>
                  <a:schemeClr val="lt1"/>
                </a:solidFill>
              </a:defRPr>
            </a:lvl1pPr>
            <a:lvl2pPr lvl="1" algn="l">
              <a:lnSpc>
                <a:spcPct val="90000"/>
              </a:lnSpc>
              <a:spcBef>
                <a:spcPts val="0"/>
              </a:spcBef>
              <a:spcAft>
                <a:spcPts val="0"/>
              </a:spcAft>
              <a:buClr>
                <a:schemeClr val="lt1"/>
              </a:buClr>
              <a:buSzPts val="3600"/>
              <a:buNone/>
              <a:defRPr sz="4800">
                <a:solidFill>
                  <a:schemeClr val="lt1"/>
                </a:solidFill>
              </a:defRPr>
            </a:lvl2pPr>
            <a:lvl3pPr lvl="2" algn="l">
              <a:lnSpc>
                <a:spcPct val="90000"/>
              </a:lnSpc>
              <a:spcBef>
                <a:spcPts val="0"/>
              </a:spcBef>
              <a:spcAft>
                <a:spcPts val="0"/>
              </a:spcAft>
              <a:buClr>
                <a:schemeClr val="lt1"/>
              </a:buClr>
              <a:buSzPts val="3600"/>
              <a:buNone/>
              <a:defRPr sz="4800">
                <a:solidFill>
                  <a:schemeClr val="lt1"/>
                </a:solidFill>
              </a:defRPr>
            </a:lvl3pPr>
            <a:lvl4pPr lvl="3" algn="l">
              <a:lnSpc>
                <a:spcPct val="90000"/>
              </a:lnSpc>
              <a:spcBef>
                <a:spcPts val="0"/>
              </a:spcBef>
              <a:spcAft>
                <a:spcPts val="0"/>
              </a:spcAft>
              <a:buClr>
                <a:schemeClr val="lt1"/>
              </a:buClr>
              <a:buSzPts val="3600"/>
              <a:buNone/>
              <a:defRPr sz="4800">
                <a:solidFill>
                  <a:schemeClr val="lt1"/>
                </a:solidFill>
              </a:defRPr>
            </a:lvl4pPr>
            <a:lvl5pPr lvl="4" algn="l">
              <a:lnSpc>
                <a:spcPct val="90000"/>
              </a:lnSpc>
              <a:spcBef>
                <a:spcPts val="0"/>
              </a:spcBef>
              <a:spcAft>
                <a:spcPts val="0"/>
              </a:spcAft>
              <a:buClr>
                <a:schemeClr val="lt1"/>
              </a:buClr>
              <a:buSzPts val="3600"/>
              <a:buNone/>
              <a:defRPr sz="4800">
                <a:solidFill>
                  <a:schemeClr val="lt1"/>
                </a:solidFill>
              </a:defRPr>
            </a:lvl5pPr>
            <a:lvl6pPr lvl="5" algn="l">
              <a:lnSpc>
                <a:spcPct val="90000"/>
              </a:lnSpc>
              <a:spcBef>
                <a:spcPts val="0"/>
              </a:spcBef>
              <a:spcAft>
                <a:spcPts val="0"/>
              </a:spcAft>
              <a:buClr>
                <a:schemeClr val="lt1"/>
              </a:buClr>
              <a:buSzPts val="3600"/>
              <a:buNone/>
              <a:defRPr sz="4800">
                <a:solidFill>
                  <a:schemeClr val="lt1"/>
                </a:solidFill>
              </a:defRPr>
            </a:lvl6pPr>
            <a:lvl7pPr lvl="6" algn="l">
              <a:lnSpc>
                <a:spcPct val="90000"/>
              </a:lnSpc>
              <a:spcBef>
                <a:spcPts val="0"/>
              </a:spcBef>
              <a:spcAft>
                <a:spcPts val="0"/>
              </a:spcAft>
              <a:buClr>
                <a:schemeClr val="lt1"/>
              </a:buClr>
              <a:buSzPts val="3600"/>
              <a:buNone/>
              <a:defRPr sz="4800">
                <a:solidFill>
                  <a:schemeClr val="lt1"/>
                </a:solidFill>
              </a:defRPr>
            </a:lvl7pPr>
            <a:lvl8pPr lvl="7" algn="l">
              <a:lnSpc>
                <a:spcPct val="90000"/>
              </a:lnSpc>
              <a:spcBef>
                <a:spcPts val="0"/>
              </a:spcBef>
              <a:spcAft>
                <a:spcPts val="0"/>
              </a:spcAft>
              <a:buClr>
                <a:schemeClr val="lt1"/>
              </a:buClr>
              <a:buSzPts val="3600"/>
              <a:buNone/>
              <a:defRPr sz="4800">
                <a:solidFill>
                  <a:schemeClr val="lt1"/>
                </a:solidFill>
              </a:defRPr>
            </a:lvl8pPr>
            <a:lvl9pPr lvl="8" algn="l">
              <a:lnSpc>
                <a:spcPct val="90000"/>
              </a:lnSpc>
              <a:spcBef>
                <a:spcPts val="0"/>
              </a:spcBef>
              <a:spcAft>
                <a:spcPts val="0"/>
              </a:spcAft>
              <a:buClr>
                <a:schemeClr val="lt1"/>
              </a:buClr>
              <a:buSzPts val="3600"/>
              <a:buNone/>
              <a:defRPr sz="4800">
                <a:solidFill>
                  <a:schemeClr val="lt1"/>
                </a:solidFill>
              </a:defRPr>
            </a:lvl9pPr>
          </a:lstStyle>
          <a:p>
            <a:endParaRPr/>
          </a:p>
        </p:txBody>
      </p:sp>
      <p:sp>
        <p:nvSpPr>
          <p:cNvPr id="29" name="Google Shape;29;p29"/>
          <p:cNvSpPr txBox="1">
            <a:spLocks noGrp="1"/>
          </p:cNvSpPr>
          <p:nvPr>
            <p:ph type="subTitle" idx="1"/>
          </p:nvPr>
        </p:nvSpPr>
        <p:spPr>
          <a:xfrm>
            <a:off x="2387600" y="3704917"/>
            <a:ext cx="7416800" cy="3536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800"/>
              <a:buNone/>
              <a:defRPr sz="2400">
                <a:solidFill>
                  <a:schemeClr val="lt1"/>
                </a:solidFill>
              </a:defRPr>
            </a:lvl1pPr>
            <a:lvl2pPr lvl="1" algn="l">
              <a:lnSpc>
                <a:spcPct val="115000"/>
              </a:lnSpc>
              <a:spcBef>
                <a:spcPts val="0"/>
              </a:spcBef>
              <a:spcAft>
                <a:spcPts val="0"/>
              </a:spcAft>
              <a:buClr>
                <a:schemeClr val="accent3"/>
              </a:buClr>
              <a:buSzPts val="1800"/>
              <a:buNone/>
              <a:defRPr sz="2400">
                <a:solidFill>
                  <a:schemeClr val="accent3"/>
                </a:solidFill>
              </a:defRPr>
            </a:lvl2pPr>
            <a:lvl3pPr lvl="2" algn="l">
              <a:lnSpc>
                <a:spcPct val="115000"/>
              </a:lnSpc>
              <a:spcBef>
                <a:spcPts val="0"/>
              </a:spcBef>
              <a:spcAft>
                <a:spcPts val="0"/>
              </a:spcAft>
              <a:buSzPts val="1800"/>
              <a:buNone/>
              <a:defRPr sz="2400">
                <a:solidFill>
                  <a:schemeClr val="accent3"/>
                </a:solidFill>
              </a:defRPr>
            </a:lvl3pPr>
            <a:lvl4pPr lvl="3" algn="l">
              <a:lnSpc>
                <a:spcPct val="115000"/>
              </a:lnSpc>
              <a:spcBef>
                <a:spcPts val="0"/>
              </a:spcBef>
              <a:spcAft>
                <a:spcPts val="0"/>
              </a:spcAft>
              <a:buClr>
                <a:schemeClr val="accent3"/>
              </a:buClr>
              <a:buSzPts val="1800"/>
              <a:buNone/>
              <a:defRPr sz="2400">
                <a:solidFill>
                  <a:schemeClr val="accent3"/>
                </a:solidFill>
              </a:defRPr>
            </a:lvl4pPr>
            <a:lvl5pPr lvl="4" algn="l">
              <a:lnSpc>
                <a:spcPct val="115000"/>
              </a:lnSpc>
              <a:spcBef>
                <a:spcPts val="0"/>
              </a:spcBef>
              <a:spcAft>
                <a:spcPts val="0"/>
              </a:spcAft>
              <a:buClr>
                <a:schemeClr val="accent3"/>
              </a:buClr>
              <a:buSzPts val="1800"/>
              <a:buNone/>
              <a:defRPr sz="2400">
                <a:solidFill>
                  <a:schemeClr val="accent3"/>
                </a:solidFill>
              </a:defRPr>
            </a:lvl5pPr>
            <a:lvl6pPr lvl="5" algn="l">
              <a:lnSpc>
                <a:spcPct val="115000"/>
              </a:lnSpc>
              <a:spcBef>
                <a:spcPts val="0"/>
              </a:spcBef>
              <a:spcAft>
                <a:spcPts val="0"/>
              </a:spcAft>
              <a:buClr>
                <a:schemeClr val="accent3"/>
              </a:buClr>
              <a:buSzPts val="1800"/>
              <a:buNone/>
              <a:defRPr sz="2400">
                <a:solidFill>
                  <a:schemeClr val="accent3"/>
                </a:solidFill>
              </a:defRPr>
            </a:lvl6pPr>
            <a:lvl7pPr lvl="6" algn="l">
              <a:lnSpc>
                <a:spcPct val="115000"/>
              </a:lnSpc>
              <a:spcBef>
                <a:spcPts val="0"/>
              </a:spcBef>
              <a:spcAft>
                <a:spcPts val="0"/>
              </a:spcAft>
              <a:buClr>
                <a:schemeClr val="accent3"/>
              </a:buClr>
              <a:buSzPts val="1800"/>
              <a:buNone/>
              <a:defRPr sz="2400">
                <a:solidFill>
                  <a:schemeClr val="accent3"/>
                </a:solidFill>
              </a:defRPr>
            </a:lvl7pPr>
            <a:lvl8pPr lvl="7" algn="l">
              <a:lnSpc>
                <a:spcPct val="115000"/>
              </a:lnSpc>
              <a:spcBef>
                <a:spcPts val="0"/>
              </a:spcBef>
              <a:spcAft>
                <a:spcPts val="0"/>
              </a:spcAft>
              <a:buClr>
                <a:schemeClr val="accent3"/>
              </a:buClr>
              <a:buSzPts val="1800"/>
              <a:buNone/>
              <a:defRPr sz="2400">
                <a:solidFill>
                  <a:schemeClr val="accent3"/>
                </a:solidFill>
              </a:defRPr>
            </a:lvl8pPr>
            <a:lvl9pPr lvl="8" algn="l">
              <a:lnSpc>
                <a:spcPct val="115000"/>
              </a:lnSpc>
              <a:spcBef>
                <a:spcPts val="0"/>
              </a:spcBef>
              <a:spcAft>
                <a:spcPts val="0"/>
              </a:spcAft>
              <a:buClr>
                <a:schemeClr val="accent3"/>
              </a:buClr>
              <a:buSzPts val="1800"/>
              <a:buNone/>
              <a:defRPr sz="2400">
                <a:solidFill>
                  <a:schemeClr val="accent3"/>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 Dark">
  <p:cSld name="TITLE_ONLY_1">
    <p:bg>
      <p:bgPr>
        <a:solidFill>
          <a:srgbClr val="A9D1CA"/>
        </a:solidFill>
        <a:effectLst/>
      </p:bgPr>
    </p:bg>
    <p:spTree>
      <p:nvGrpSpPr>
        <p:cNvPr id="1" name="Shape 41"/>
        <p:cNvGrpSpPr/>
        <p:nvPr/>
      </p:nvGrpSpPr>
      <p:grpSpPr>
        <a:xfrm>
          <a:off x="0" y="0"/>
          <a:ext cx="0" cy="0"/>
          <a:chOff x="0" y="0"/>
          <a:chExt cx="0" cy="0"/>
        </a:xfrm>
      </p:grpSpPr>
      <p:grpSp>
        <p:nvGrpSpPr>
          <p:cNvPr id="42" name="Google Shape;42;p31"/>
          <p:cNvGrpSpPr/>
          <p:nvPr/>
        </p:nvGrpSpPr>
        <p:grpSpPr>
          <a:xfrm>
            <a:off x="9980523" y="2340468"/>
            <a:ext cx="3774400" cy="4517696"/>
            <a:chOff x="7485392" y="1755351"/>
            <a:chExt cx="2830800" cy="3388272"/>
          </a:xfrm>
        </p:grpSpPr>
        <p:sp>
          <p:nvSpPr>
            <p:cNvPr id="43" name="Google Shape;43;p31"/>
            <p:cNvSpPr/>
            <p:nvPr/>
          </p:nvSpPr>
          <p:spPr>
            <a:xfrm>
              <a:off x="8005394" y="2926923"/>
              <a:ext cx="2078100" cy="2216700"/>
            </a:xfrm>
            <a:prstGeom prst="parallelogram">
              <a:avLst>
                <a:gd name="adj" fmla="val 59001"/>
              </a:avLst>
            </a:prstGeom>
            <a:gradFill>
              <a:gsLst>
                <a:gs pos="0">
                  <a:srgbClr val="16577B"/>
                </a:gs>
                <a:gs pos="100000">
                  <a:schemeClr val="accent5"/>
                </a:gs>
              </a:gsLst>
              <a:lin ang="54007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4" name="Google Shape;44;p31"/>
            <p:cNvSpPr/>
            <p:nvPr/>
          </p:nvSpPr>
          <p:spPr>
            <a:xfrm>
              <a:off x="7485392" y="1755351"/>
              <a:ext cx="2830800" cy="3019200"/>
            </a:xfrm>
            <a:prstGeom prst="parallelogram">
              <a:avLst>
                <a:gd name="adj" fmla="val 59001"/>
              </a:avLst>
            </a:prstGeom>
            <a:gradFill>
              <a:gsLst>
                <a:gs pos="0">
                  <a:srgbClr val="52A9AF"/>
                </a:gs>
                <a:gs pos="50000">
                  <a:srgbClr val="7BC5CA"/>
                </a:gs>
                <a:gs pos="100000">
                  <a:srgbClr val="B0D4D6"/>
                </a:gs>
              </a:gsLst>
              <a:lin ang="54007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45" name="Google Shape;45;p31"/>
          <p:cNvSpPr txBox="1">
            <a:spLocks noGrp="1"/>
          </p:cNvSpPr>
          <p:nvPr>
            <p:ph type="title"/>
          </p:nvPr>
        </p:nvSpPr>
        <p:spPr>
          <a:xfrm>
            <a:off x="1219433" y="661167"/>
            <a:ext cx="8035600" cy="1084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16577B"/>
              </a:buClr>
              <a:buSzPts val="2500"/>
              <a:buNone/>
              <a:defRPr>
                <a:solidFill>
                  <a:srgbClr val="16577B"/>
                </a:solidFill>
              </a:defRPr>
            </a:lvl1pPr>
            <a:lvl2pPr lvl="1" algn="l">
              <a:lnSpc>
                <a:spcPct val="90000"/>
              </a:lnSpc>
              <a:spcBef>
                <a:spcPts val="0"/>
              </a:spcBef>
              <a:spcAft>
                <a:spcPts val="0"/>
              </a:spcAft>
              <a:buClr>
                <a:schemeClr val="lt1"/>
              </a:buClr>
              <a:buSzPts val="2000"/>
              <a:buNone/>
              <a:defRPr>
                <a:solidFill>
                  <a:schemeClr val="lt1"/>
                </a:solidFill>
              </a:defRPr>
            </a:lvl2pPr>
            <a:lvl3pPr lvl="2" algn="l">
              <a:lnSpc>
                <a:spcPct val="90000"/>
              </a:lnSpc>
              <a:spcBef>
                <a:spcPts val="0"/>
              </a:spcBef>
              <a:spcAft>
                <a:spcPts val="0"/>
              </a:spcAft>
              <a:buClr>
                <a:schemeClr val="lt1"/>
              </a:buClr>
              <a:buSzPts val="2000"/>
              <a:buNone/>
              <a:defRPr>
                <a:solidFill>
                  <a:schemeClr val="lt1"/>
                </a:solidFill>
              </a:defRPr>
            </a:lvl3pPr>
            <a:lvl4pPr lvl="3" algn="l">
              <a:lnSpc>
                <a:spcPct val="90000"/>
              </a:lnSpc>
              <a:spcBef>
                <a:spcPts val="0"/>
              </a:spcBef>
              <a:spcAft>
                <a:spcPts val="0"/>
              </a:spcAft>
              <a:buClr>
                <a:schemeClr val="lt1"/>
              </a:buClr>
              <a:buSzPts val="2000"/>
              <a:buNone/>
              <a:defRPr>
                <a:solidFill>
                  <a:schemeClr val="lt1"/>
                </a:solidFill>
              </a:defRPr>
            </a:lvl4pPr>
            <a:lvl5pPr lvl="4" algn="l">
              <a:lnSpc>
                <a:spcPct val="90000"/>
              </a:lnSpc>
              <a:spcBef>
                <a:spcPts val="0"/>
              </a:spcBef>
              <a:spcAft>
                <a:spcPts val="0"/>
              </a:spcAft>
              <a:buClr>
                <a:schemeClr val="lt1"/>
              </a:buClr>
              <a:buSzPts val="2000"/>
              <a:buNone/>
              <a:defRPr>
                <a:solidFill>
                  <a:schemeClr val="lt1"/>
                </a:solidFill>
              </a:defRPr>
            </a:lvl5pPr>
            <a:lvl6pPr lvl="5" algn="l">
              <a:lnSpc>
                <a:spcPct val="90000"/>
              </a:lnSpc>
              <a:spcBef>
                <a:spcPts val="0"/>
              </a:spcBef>
              <a:spcAft>
                <a:spcPts val="0"/>
              </a:spcAft>
              <a:buClr>
                <a:schemeClr val="lt1"/>
              </a:buClr>
              <a:buSzPts val="2000"/>
              <a:buNone/>
              <a:defRPr>
                <a:solidFill>
                  <a:schemeClr val="lt1"/>
                </a:solidFill>
              </a:defRPr>
            </a:lvl6pPr>
            <a:lvl7pPr lvl="6" algn="l">
              <a:lnSpc>
                <a:spcPct val="90000"/>
              </a:lnSpc>
              <a:spcBef>
                <a:spcPts val="0"/>
              </a:spcBef>
              <a:spcAft>
                <a:spcPts val="0"/>
              </a:spcAft>
              <a:buClr>
                <a:schemeClr val="lt1"/>
              </a:buClr>
              <a:buSzPts val="2000"/>
              <a:buNone/>
              <a:defRPr>
                <a:solidFill>
                  <a:schemeClr val="lt1"/>
                </a:solidFill>
              </a:defRPr>
            </a:lvl7pPr>
            <a:lvl8pPr lvl="7" algn="l">
              <a:lnSpc>
                <a:spcPct val="90000"/>
              </a:lnSpc>
              <a:spcBef>
                <a:spcPts val="0"/>
              </a:spcBef>
              <a:spcAft>
                <a:spcPts val="0"/>
              </a:spcAft>
              <a:buClr>
                <a:schemeClr val="lt1"/>
              </a:buClr>
              <a:buSzPts val="2000"/>
              <a:buNone/>
              <a:defRPr>
                <a:solidFill>
                  <a:schemeClr val="lt1"/>
                </a:solidFill>
              </a:defRPr>
            </a:lvl8pPr>
            <a:lvl9pPr lvl="8" algn="l">
              <a:lnSpc>
                <a:spcPct val="90000"/>
              </a:lnSpc>
              <a:spcBef>
                <a:spcPts val="0"/>
              </a:spcBef>
              <a:spcAft>
                <a:spcPts val="0"/>
              </a:spcAft>
              <a:buClr>
                <a:schemeClr val="lt1"/>
              </a:buClr>
              <a:buSzPts val="2000"/>
              <a:buNone/>
              <a:defRPr>
                <a:solidFill>
                  <a:schemeClr val="lt1"/>
                </a:solidFill>
              </a:defRPr>
            </a:lvl9pPr>
          </a:lstStyle>
          <a:p>
            <a:endParaRPr/>
          </a:p>
        </p:txBody>
      </p:sp>
      <p:sp>
        <p:nvSpPr>
          <p:cNvPr id="46" name="Google Shape;46;p31"/>
          <p:cNvSpPr txBox="1">
            <a:spLocks noGrp="1"/>
          </p:cNvSpPr>
          <p:nvPr>
            <p:ph type="sldNum" idx="12"/>
          </p:nvPr>
        </p:nvSpPr>
        <p:spPr>
          <a:xfrm>
            <a:off x="11410033" y="0"/>
            <a:ext cx="578800" cy="5248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600" b="0" i="0" u="none" strike="noStrike" cap="none">
                <a:solidFill>
                  <a:schemeClr val="accent1"/>
                </a:solidFill>
                <a:latin typeface="IBM Plex Sans"/>
                <a:ea typeface="IBM Plex Sans"/>
                <a:cs typeface="IBM Plex Sans"/>
                <a:sym typeface="IBM Plex Sans"/>
              </a:defRPr>
            </a:lvl1pPr>
            <a:lvl2pPr marL="0" marR="0" lvl="1" indent="0" algn="r">
              <a:lnSpc>
                <a:spcPct val="100000"/>
              </a:lnSpc>
              <a:spcBef>
                <a:spcPts val="0"/>
              </a:spcBef>
              <a:spcAft>
                <a:spcPts val="0"/>
              </a:spcAft>
              <a:buClr>
                <a:srgbClr val="000000"/>
              </a:buClr>
              <a:buSzPts val="1200"/>
              <a:buFont typeface="Arial"/>
              <a:buNone/>
              <a:defRPr sz="1600" b="0" i="0" u="none" strike="noStrike" cap="none">
                <a:solidFill>
                  <a:schemeClr val="accent1"/>
                </a:solidFill>
                <a:latin typeface="IBM Plex Sans"/>
                <a:ea typeface="IBM Plex Sans"/>
                <a:cs typeface="IBM Plex Sans"/>
                <a:sym typeface="IBM Plex Sans"/>
              </a:defRPr>
            </a:lvl2pPr>
            <a:lvl3pPr marL="0" marR="0" lvl="2" indent="0" algn="r">
              <a:lnSpc>
                <a:spcPct val="100000"/>
              </a:lnSpc>
              <a:spcBef>
                <a:spcPts val="0"/>
              </a:spcBef>
              <a:spcAft>
                <a:spcPts val="0"/>
              </a:spcAft>
              <a:buClr>
                <a:srgbClr val="000000"/>
              </a:buClr>
              <a:buSzPts val="1200"/>
              <a:buFont typeface="Arial"/>
              <a:buNone/>
              <a:defRPr sz="1600" b="0" i="0" u="none" strike="noStrike" cap="none">
                <a:solidFill>
                  <a:schemeClr val="accent1"/>
                </a:solidFill>
                <a:latin typeface="IBM Plex Sans"/>
                <a:ea typeface="IBM Plex Sans"/>
                <a:cs typeface="IBM Plex Sans"/>
                <a:sym typeface="IBM Plex Sans"/>
              </a:defRPr>
            </a:lvl3pPr>
            <a:lvl4pPr marL="0" marR="0" lvl="3" indent="0" algn="r">
              <a:lnSpc>
                <a:spcPct val="100000"/>
              </a:lnSpc>
              <a:spcBef>
                <a:spcPts val="0"/>
              </a:spcBef>
              <a:spcAft>
                <a:spcPts val="0"/>
              </a:spcAft>
              <a:buClr>
                <a:srgbClr val="000000"/>
              </a:buClr>
              <a:buSzPts val="1200"/>
              <a:buFont typeface="Arial"/>
              <a:buNone/>
              <a:defRPr sz="1600" b="0" i="0" u="none" strike="noStrike" cap="none">
                <a:solidFill>
                  <a:schemeClr val="accent1"/>
                </a:solidFill>
                <a:latin typeface="IBM Plex Sans"/>
                <a:ea typeface="IBM Plex Sans"/>
                <a:cs typeface="IBM Plex Sans"/>
                <a:sym typeface="IBM Plex Sans"/>
              </a:defRPr>
            </a:lvl4pPr>
            <a:lvl5pPr marL="0" marR="0" lvl="4" indent="0" algn="r">
              <a:lnSpc>
                <a:spcPct val="100000"/>
              </a:lnSpc>
              <a:spcBef>
                <a:spcPts val="0"/>
              </a:spcBef>
              <a:spcAft>
                <a:spcPts val="0"/>
              </a:spcAft>
              <a:buClr>
                <a:srgbClr val="000000"/>
              </a:buClr>
              <a:buSzPts val="1200"/>
              <a:buFont typeface="Arial"/>
              <a:buNone/>
              <a:defRPr sz="1600" b="0" i="0" u="none" strike="noStrike" cap="none">
                <a:solidFill>
                  <a:schemeClr val="accent1"/>
                </a:solidFill>
                <a:latin typeface="IBM Plex Sans"/>
                <a:ea typeface="IBM Plex Sans"/>
                <a:cs typeface="IBM Plex Sans"/>
                <a:sym typeface="IBM Plex Sans"/>
              </a:defRPr>
            </a:lvl5pPr>
            <a:lvl6pPr marL="0" marR="0" lvl="5" indent="0" algn="r">
              <a:lnSpc>
                <a:spcPct val="100000"/>
              </a:lnSpc>
              <a:spcBef>
                <a:spcPts val="0"/>
              </a:spcBef>
              <a:spcAft>
                <a:spcPts val="0"/>
              </a:spcAft>
              <a:buClr>
                <a:srgbClr val="000000"/>
              </a:buClr>
              <a:buSzPts val="1200"/>
              <a:buFont typeface="Arial"/>
              <a:buNone/>
              <a:defRPr sz="1600" b="0" i="0" u="none" strike="noStrike" cap="none">
                <a:solidFill>
                  <a:schemeClr val="accent1"/>
                </a:solidFill>
                <a:latin typeface="IBM Plex Sans"/>
                <a:ea typeface="IBM Plex Sans"/>
                <a:cs typeface="IBM Plex Sans"/>
                <a:sym typeface="IBM Plex Sans"/>
              </a:defRPr>
            </a:lvl6pPr>
            <a:lvl7pPr marL="0" marR="0" lvl="6" indent="0" algn="r">
              <a:lnSpc>
                <a:spcPct val="100000"/>
              </a:lnSpc>
              <a:spcBef>
                <a:spcPts val="0"/>
              </a:spcBef>
              <a:spcAft>
                <a:spcPts val="0"/>
              </a:spcAft>
              <a:buClr>
                <a:srgbClr val="000000"/>
              </a:buClr>
              <a:buSzPts val="1200"/>
              <a:buFont typeface="Arial"/>
              <a:buNone/>
              <a:defRPr sz="1600" b="0" i="0" u="none" strike="noStrike" cap="none">
                <a:solidFill>
                  <a:schemeClr val="accent1"/>
                </a:solidFill>
                <a:latin typeface="IBM Plex Sans"/>
                <a:ea typeface="IBM Plex Sans"/>
                <a:cs typeface="IBM Plex Sans"/>
                <a:sym typeface="IBM Plex Sans"/>
              </a:defRPr>
            </a:lvl7pPr>
            <a:lvl8pPr marL="0" marR="0" lvl="7" indent="0" algn="r">
              <a:lnSpc>
                <a:spcPct val="100000"/>
              </a:lnSpc>
              <a:spcBef>
                <a:spcPts val="0"/>
              </a:spcBef>
              <a:spcAft>
                <a:spcPts val="0"/>
              </a:spcAft>
              <a:buClr>
                <a:srgbClr val="000000"/>
              </a:buClr>
              <a:buSzPts val="1200"/>
              <a:buFont typeface="Arial"/>
              <a:buNone/>
              <a:defRPr sz="1600" b="0" i="0" u="none" strike="noStrike" cap="none">
                <a:solidFill>
                  <a:schemeClr val="accent1"/>
                </a:solidFill>
                <a:latin typeface="IBM Plex Sans"/>
                <a:ea typeface="IBM Plex Sans"/>
                <a:cs typeface="IBM Plex Sans"/>
                <a:sym typeface="IBM Plex Sans"/>
              </a:defRPr>
            </a:lvl8pPr>
            <a:lvl9pPr marL="0" marR="0" lvl="8" indent="0" algn="r">
              <a:lnSpc>
                <a:spcPct val="100000"/>
              </a:lnSpc>
              <a:spcBef>
                <a:spcPts val="0"/>
              </a:spcBef>
              <a:spcAft>
                <a:spcPts val="0"/>
              </a:spcAft>
              <a:buClr>
                <a:srgbClr val="000000"/>
              </a:buClr>
              <a:buSzPts val="1200"/>
              <a:buFont typeface="Arial"/>
              <a:buNone/>
              <a:defRPr sz="1600" b="0" i="0" u="none" strike="noStrike" cap="none">
                <a:solidFill>
                  <a:schemeClr val="accent1"/>
                </a:solidFill>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3 columns">
  <p:cSld name="Title + 3 columns">
    <p:bg>
      <p:bgPr>
        <a:solidFill>
          <a:schemeClr val="lt1"/>
        </a:solidFill>
        <a:effectLst/>
      </p:bgPr>
    </p:bg>
    <p:spTree>
      <p:nvGrpSpPr>
        <p:cNvPr id="1" name="Shape 57"/>
        <p:cNvGrpSpPr/>
        <p:nvPr/>
      </p:nvGrpSpPr>
      <p:grpSpPr>
        <a:xfrm>
          <a:off x="0" y="0"/>
          <a:ext cx="0" cy="0"/>
          <a:chOff x="0" y="0"/>
          <a:chExt cx="0" cy="0"/>
        </a:xfrm>
      </p:grpSpPr>
      <p:grpSp>
        <p:nvGrpSpPr>
          <p:cNvPr id="58" name="Google Shape;58;g27ba4fc8058_0_431"/>
          <p:cNvGrpSpPr/>
          <p:nvPr/>
        </p:nvGrpSpPr>
        <p:grpSpPr>
          <a:xfrm>
            <a:off x="9980523" y="2340468"/>
            <a:ext cx="3774400" cy="4517696"/>
            <a:chOff x="7485392" y="1755351"/>
            <a:chExt cx="2830800" cy="3388272"/>
          </a:xfrm>
        </p:grpSpPr>
        <p:sp>
          <p:nvSpPr>
            <p:cNvPr id="59" name="Google Shape;59;g27ba4fc8058_0_431"/>
            <p:cNvSpPr/>
            <p:nvPr/>
          </p:nvSpPr>
          <p:spPr>
            <a:xfrm>
              <a:off x="8005394" y="2926923"/>
              <a:ext cx="2078100" cy="2216700"/>
            </a:xfrm>
            <a:prstGeom prst="parallelogram">
              <a:avLst>
                <a:gd name="adj" fmla="val 59001"/>
              </a:avLst>
            </a:prstGeom>
            <a:gradFill>
              <a:gsLst>
                <a:gs pos="0">
                  <a:srgbClr val="16577B"/>
                </a:gs>
                <a:gs pos="100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g27ba4fc8058_0_431"/>
            <p:cNvSpPr/>
            <p:nvPr/>
          </p:nvSpPr>
          <p:spPr>
            <a:xfrm>
              <a:off x="7485392" y="1755351"/>
              <a:ext cx="2830800" cy="3019200"/>
            </a:xfrm>
            <a:prstGeom prst="parallelogram">
              <a:avLst>
                <a:gd name="adj" fmla="val 59001"/>
              </a:avLst>
            </a:prstGeom>
            <a:gradFill>
              <a:gsLst>
                <a:gs pos="0">
                  <a:srgbClr val="A9D1CA"/>
                </a:gs>
                <a:gs pos="54000">
                  <a:srgbClr val="BED1CE"/>
                </a:gs>
                <a:gs pos="72000">
                  <a:srgbClr val="CEDFDC"/>
                </a:gs>
                <a:gs pos="100000">
                  <a:srgbClr val="DAE7E6"/>
                </a:gs>
                <a:gs pos="100000">
                  <a:srgbClr val="73737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 name="Google Shape;61;g27ba4fc8058_0_431"/>
          <p:cNvSpPr txBox="1">
            <a:spLocks noGrp="1"/>
          </p:cNvSpPr>
          <p:nvPr>
            <p:ph type="title"/>
          </p:nvPr>
        </p:nvSpPr>
        <p:spPr>
          <a:xfrm>
            <a:off x="1219433" y="661167"/>
            <a:ext cx="7536000" cy="1084000"/>
          </a:xfrm>
          <a:prstGeom prst="rect">
            <a:avLst/>
          </a:prstGeom>
        </p:spPr>
        <p:txBody>
          <a:bodyPr spcFirstLastPara="1" wrap="square" lIns="0" tIns="0" rIns="0" bIns="0" anchor="ctr" anchorCtr="0">
            <a:noAutofit/>
          </a:bodyPr>
          <a:lstStyle>
            <a:lvl1pPr lvl="0" rtl="0">
              <a:spcBef>
                <a:spcPts val="0"/>
              </a:spcBef>
              <a:spcAft>
                <a:spcPts val="0"/>
              </a:spcAft>
              <a:buClr>
                <a:srgbClr val="16577B"/>
              </a:buClr>
              <a:buSzPts val="2500"/>
              <a:buNone/>
              <a:defRPr>
                <a:solidFill>
                  <a:srgbClr val="16577B"/>
                </a:solidFill>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62" name="Google Shape;62;g27ba4fc8058_0_431"/>
          <p:cNvSpPr txBox="1">
            <a:spLocks noGrp="1"/>
          </p:cNvSpPr>
          <p:nvPr>
            <p:ph type="body" idx="1"/>
          </p:nvPr>
        </p:nvSpPr>
        <p:spPr>
          <a:xfrm>
            <a:off x="1219433" y="2112567"/>
            <a:ext cx="2902800" cy="3942800"/>
          </a:xfrm>
          <a:prstGeom prst="rect">
            <a:avLst/>
          </a:prstGeom>
        </p:spPr>
        <p:txBody>
          <a:bodyPr spcFirstLastPara="1" wrap="square" lIns="0" tIns="0" rIns="0" bIns="0" anchor="t" anchorCtr="0">
            <a:noAutofit/>
          </a:bodyPr>
          <a:lstStyle>
            <a:lvl1pPr marL="609585" lvl="0" indent="-423323" rtl="0">
              <a:spcBef>
                <a:spcPts val="800"/>
              </a:spcBef>
              <a:spcAft>
                <a:spcPts val="0"/>
              </a:spcAft>
              <a:buClr>
                <a:srgbClr val="16577B"/>
              </a:buClr>
              <a:buSzPts val="1400"/>
              <a:buChar char="▰"/>
              <a:defRPr sz="1867">
                <a:solidFill>
                  <a:srgbClr val="16577B"/>
                </a:solidFill>
              </a:defRPr>
            </a:lvl1pPr>
            <a:lvl2pPr marL="1219170" lvl="1" indent="-423323" rtl="0">
              <a:spcBef>
                <a:spcPts val="0"/>
              </a:spcBef>
              <a:spcAft>
                <a:spcPts val="0"/>
              </a:spcAft>
              <a:buClr>
                <a:srgbClr val="16577B"/>
              </a:buClr>
              <a:buSzPts val="1400"/>
              <a:buChar char="╺"/>
              <a:defRPr sz="1867">
                <a:solidFill>
                  <a:srgbClr val="16577B"/>
                </a:solidFill>
              </a:defRPr>
            </a:lvl2pPr>
            <a:lvl3pPr marL="1828754" lvl="2" indent="-423323" rtl="0">
              <a:spcBef>
                <a:spcPts val="0"/>
              </a:spcBef>
              <a:spcAft>
                <a:spcPts val="0"/>
              </a:spcAft>
              <a:buClr>
                <a:srgbClr val="16577B"/>
              </a:buClr>
              <a:buSzPts val="1400"/>
              <a:buChar char="╺"/>
              <a:defRPr sz="1867">
                <a:solidFill>
                  <a:srgbClr val="16577B"/>
                </a:solidFill>
              </a:defRPr>
            </a:lvl3pPr>
            <a:lvl4pPr marL="2438339" lvl="3" indent="-423323" rtl="0">
              <a:spcBef>
                <a:spcPts val="0"/>
              </a:spcBef>
              <a:spcAft>
                <a:spcPts val="0"/>
              </a:spcAft>
              <a:buClr>
                <a:srgbClr val="16577B"/>
              </a:buClr>
              <a:buSzPts val="1400"/>
              <a:buChar char="╺"/>
              <a:defRPr sz="1867">
                <a:solidFill>
                  <a:srgbClr val="16577B"/>
                </a:solidFill>
              </a:defRPr>
            </a:lvl4pPr>
            <a:lvl5pPr marL="3047924" lvl="4" indent="-423323" rtl="0">
              <a:spcBef>
                <a:spcPts val="0"/>
              </a:spcBef>
              <a:spcAft>
                <a:spcPts val="0"/>
              </a:spcAft>
              <a:buClr>
                <a:srgbClr val="16577B"/>
              </a:buClr>
              <a:buSzPts val="1400"/>
              <a:buChar char="○"/>
              <a:defRPr sz="1867">
                <a:solidFill>
                  <a:srgbClr val="16577B"/>
                </a:solidFill>
              </a:defRPr>
            </a:lvl5pPr>
            <a:lvl6pPr marL="3657509" lvl="5" indent="-423323" rtl="0">
              <a:spcBef>
                <a:spcPts val="0"/>
              </a:spcBef>
              <a:spcAft>
                <a:spcPts val="0"/>
              </a:spcAft>
              <a:buClr>
                <a:srgbClr val="16577B"/>
              </a:buClr>
              <a:buSzPts val="1400"/>
              <a:buChar char="■"/>
              <a:defRPr sz="1867">
                <a:solidFill>
                  <a:srgbClr val="16577B"/>
                </a:solidFill>
              </a:defRPr>
            </a:lvl6pPr>
            <a:lvl7pPr marL="4267093" lvl="6" indent="-423323" rtl="0">
              <a:spcBef>
                <a:spcPts val="0"/>
              </a:spcBef>
              <a:spcAft>
                <a:spcPts val="0"/>
              </a:spcAft>
              <a:buClr>
                <a:srgbClr val="16577B"/>
              </a:buClr>
              <a:buSzPts val="1400"/>
              <a:buChar char="●"/>
              <a:defRPr sz="1867">
                <a:solidFill>
                  <a:srgbClr val="16577B"/>
                </a:solidFill>
              </a:defRPr>
            </a:lvl7pPr>
            <a:lvl8pPr marL="4876678" lvl="7" indent="-423323" rtl="0">
              <a:spcBef>
                <a:spcPts val="0"/>
              </a:spcBef>
              <a:spcAft>
                <a:spcPts val="0"/>
              </a:spcAft>
              <a:buClr>
                <a:srgbClr val="16577B"/>
              </a:buClr>
              <a:buSzPts val="1400"/>
              <a:buChar char="○"/>
              <a:defRPr sz="1867">
                <a:solidFill>
                  <a:srgbClr val="16577B"/>
                </a:solidFill>
              </a:defRPr>
            </a:lvl8pPr>
            <a:lvl9pPr marL="5486263" lvl="8" indent="-423323" rtl="0">
              <a:spcBef>
                <a:spcPts val="0"/>
              </a:spcBef>
              <a:spcAft>
                <a:spcPts val="0"/>
              </a:spcAft>
              <a:buClr>
                <a:srgbClr val="16577B"/>
              </a:buClr>
              <a:buSzPts val="1400"/>
              <a:buChar char="■"/>
              <a:defRPr sz="1867">
                <a:solidFill>
                  <a:srgbClr val="16577B"/>
                </a:solidFill>
              </a:defRPr>
            </a:lvl9pPr>
          </a:lstStyle>
          <a:p>
            <a:endParaRPr/>
          </a:p>
        </p:txBody>
      </p:sp>
      <p:sp>
        <p:nvSpPr>
          <p:cNvPr id="63" name="Google Shape;63;g27ba4fc8058_0_431"/>
          <p:cNvSpPr txBox="1">
            <a:spLocks noGrp="1"/>
          </p:cNvSpPr>
          <p:nvPr>
            <p:ph type="body" idx="2"/>
          </p:nvPr>
        </p:nvSpPr>
        <p:spPr>
          <a:xfrm>
            <a:off x="4434431" y="2112567"/>
            <a:ext cx="2902800" cy="3942800"/>
          </a:xfrm>
          <a:prstGeom prst="rect">
            <a:avLst/>
          </a:prstGeom>
        </p:spPr>
        <p:txBody>
          <a:bodyPr spcFirstLastPara="1" wrap="square" lIns="0" tIns="0" rIns="0" bIns="0" anchor="t" anchorCtr="0">
            <a:noAutofit/>
          </a:bodyPr>
          <a:lstStyle>
            <a:lvl1pPr marL="609585" lvl="0" indent="-423323" rtl="0">
              <a:spcBef>
                <a:spcPts val="800"/>
              </a:spcBef>
              <a:spcAft>
                <a:spcPts val="0"/>
              </a:spcAft>
              <a:buClr>
                <a:srgbClr val="16577B"/>
              </a:buClr>
              <a:buSzPts val="1400"/>
              <a:buChar char="▰"/>
              <a:defRPr sz="1867">
                <a:solidFill>
                  <a:srgbClr val="16577B"/>
                </a:solidFill>
              </a:defRPr>
            </a:lvl1pPr>
            <a:lvl2pPr marL="1219170" lvl="1" indent="-423323" rtl="0">
              <a:spcBef>
                <a:spcPts val="0"/>
              </a:spcBef>
              <a:spcAft>
                <a:spcPts val="0"/>
              </a:spcAft>
              <a:buClr>
                <a:srgbClr val="16577B"/>
              </a:buClr>
              <a:buSzPts val="1400"/>
              <a:buChar char="╺"/>
              <a:defRPr sz="1867">
                <a:solidFill>
                  <a:srgbClr val="16577B"/>
                </a:solidFill>
              </a:defRPr>
            </a:lvl2pPr>
            <a:lvl3pPr marL="1828754" lvl="2" indent="-423323" rtl="0">
              <a:spcBef>
                <a:spcPts val="0"/>
              </a:spcBef>
              <a:spcAft>
                <a:spcPts val="0"/>
              </a:spcAft>
              <a:buClr>
                <a:srgbClr val="16577B"/>
              </a:buClr>
              <a:buSzPts val="1400"/>
              <a:buChar char="╺"/>
              <a:defRPr sz="1867">
                <a:solidFill>
                  <a:srgbClr val="16577B"/>
                </a:solidFill>
              </a:defRPr>
            </a:lvl3pPr>
            <a:lvl4pPr marL="2438339" lvl="3" indent="-423323" rtl="0">
              <a:spcBef>
                <a:spcPts val="0"/>
              </a:spcBef>
              <a:spcAft>
                <a:spcPts val="0"/>
              </a:spcAft>
              <a:buClr>
                <a:srgbClr val="16577B"/>
              </a:buClr>
              <a:buSzPts val="1400"/>
              <a:buChar char="╺"/>
              <a:defRPr sz="1867">
                <a:solidFill>
                  <a:srgbClr val="16577B"/>
                </a:solidFill>
              </a:defRPr>
            </a:lvl4pPr>
            <a:lvl5pPr marL="3047924" lvl="4" indent="-423323" rtl="0">
              <a:spcBef>
                <a:spcPts val="0"/>
              </a:spcBef>
              <a:spcAft>
                <a:spcPts val="0"/>
              </a:spcAft>
              <a:buClr>
                <a:srgbClr val="16577B"/>
              </a:buClr>
              <a:buSzPts val="1400"/>
              <a:buChar char="○"/>
              <a:defRPr sz="1867">
                <a:solidFill>
                  <a:srgbClr val="16577B"/>
                </a:solidFill>
              </a:defRPr>
            </a:lvl5pPr>
            <a:lvl6pPr marL="3657509" lvl="5" indent="-423323" rtl="0">
              <a:spcBef>
                <a:spcPts val="0"/>
              </a:spcBef>
              <a:spcAft>
                <a:spcPts val="0"/>
              </a:spcAft>
              <a:buClr>
                <a:srgbClr val="16577B"/>
              </a:buClr>
              <a:buSzPts val="1400"/>
              <a:buChar char="■"/>
              <a:defRPr sz="1867">
                <a:solidFill>
                  <a:srgbClr val="16577B"/>
                </a:solidFill>
              </a:defRPr>
            </a:lvl6pPr>
            <a:lvl7pPr marL="4267093" lvl="6" indent="-423323" rtl="0">
              <a:spcBef>
                <a:spcPts val="0"/>
              </a:spcBef>
              <a:spcAft>
                <a:spcPts val="0"/>
              </a:spcAft>
              <a:buClr>
                <a:srgbClr val="16577B"/>
              </a:buClr>
              <a:buSzPts val="1400"/>
              <a:buChar char="●"/>
              <a:defRPr sz="1867">
                <a:solidFill>
                  <a:srgbClr val="16577B"/>
                </a:solidFill>
              </a:defRPr>
            </a:lvl7pPr>
            <a:lvl8pPr marL="4876678" lvl="7" indent="-423323" rtl="0">
              <a:spcBef>
                <a:spcPts val="0"/>
              </a:spcBef>
              <a:spcAft>
                <a:spcPts val="0"/>
              </a:spcAft>
              <a:buClr>
                <a:srgbClr val="16577B"/>
              </a:buClr>
              <a:buSzPts val="1400"/>
              <a:buChar char="○"/>
              <a:defRPr sz="1867">
                <a:solidFill>
                  <a:srgbClr val="16577B"/>
                </a:solidFill>
              </a:defRPr>
            </a:lvl8pPr>
            <a:lvl9pPr marL="5486263" lvl="8" indent="-423323" rtl="0">
              <a:spcBef>
                <a:spcPts val="0"/>
              </a:spcBef>
              <a:spcAft>
                <a:spcPts val="0"/>
              </a:spcAft>
              <a:buClr>
                <a:srgbClr val="16577B"/>
              </a:buClr>
              <a:buSzPts val="1400"/>
              <a:buChar char="■"/>
              <a:defRPr sz="1867">
                <a:solidFill>
                  <a:srgbClr val="16577B"/>
                </a:solidFill>
              </a:defRPr>
            </a:lvl9pPr>
          </a:lstStyle>
          <a:p>
            <a:endParaRPr/>
          </a:p>
        </p:txBody>
      </p:sp>
      <p:sp>
        <p:nvSpPr>
          <p:cNvPr id="64" name="Google Shape;64;g27ba4fc8058_0_431"/>
          <p:cNvSpPr txBox="1">
            <a:spLocks noGrp="1"/>
          </p:cNvSpPr>
          <p:nvPr>
            <p:ph type="body" idx="3"/>
          </p:nvPr>
        </p:nvSpPr>
        <p:spPr>
          <a:xfrm>
            <a:off x="7649429" y="2112567"/>
            <a:ext cx="2902800" cy="3942800"/>
          </a:xfrm>
          <a:prstGeom prst="rect">
            <a:avLst/>
          </a:prstGeom>
        </p:spPr>
        <p:txBody>
          <a:bodyPr spcFirstLastPara="1" wrap="square" lIns="0" tIns="0" rIns="0" bIns="0" anchor="t" anchorCtr="0">
            <a:noAutofit/>
          </a:bodyPr>
          <a:lstStyle>
            <a:lvl1pPr marL="609585" lvl="0" indent="-423323" rtl="0">
              <a:spcBef>
                <a:spcPts val="800"/>
              </a:spcBef>
              <a:spcAft>
                <a:spcPts val="0"/>
              </a:spcAft>
              <a:buClr>
                <a:srgbClr val="16577B"/>
              </a:buClr>
              <a:buSzPts val="1400"/>
              <a:buChar char="▰"/>
              <a:defRPr sz="1867">
                <a:solidFill>
                  <a:srgbClr val="16577B"/>
                </a:solidFill>
              </a:defRPr>
            </a:lvl1pPr>
            <a:lvl2pPr marL="1219170" lvl="1" indent="-423323" rtl="0">
              <a:spcBef>
                <a:spcPts val="0"/>
              </a:spcBef>
              <a:spcAft>
                <a:spcPts val="0"/>
              </a:spcAft>
              <a:buClr>
                <a:srgbClr val="16577B"/>
              </a:buClr>
              <a:buSzPts val="1400"/>
              <a:buChar char="╺"/>
              <a:defRPr sz="1867">
                <a:solidFill>
                  <a:srgbClr val="16577B"/>
                </a:solidFill>
              </a:defRPr>
            </a:lvl2pPr>
            <a:lvl3pPr marL="1828754" lvl="2" indent="-423323" rtl="0">
              <a:spcBef>
                <a:spcPts val="0"/>
              </a:spcBef>
              <a:spcAft>
                <a:spcPts val="0"/>
              </a:spcAft>
              <a:buClr>
                <a:srgbClr val="16577B"/>
              </a:buClr>
              <a:buSzPts val="1400"/>
              <a:buChar char="╺"/>
              <a:defRPr sz="1867">
                <a:solidFill>
                  <a:srgbClr val="16577B"/>
                </a:solidFill>
              </a:defRPr>
            </a:lvl3pPr>
            <a:lvl4pPr marL="2438339" lvl="3" indent="-423323" rtl="0">
              <a:spcBef>
                <a:spcPts val="0"/>
              </a:spcBef>
              <a:spcAft>
                <a:spcPts val="0"/>
              </a:spcAft>
              <a:buClr>
                <a:srgbClr val="16577B"/>
              </a:buClr>
              <a:buSzPts val="1400"/>
              <a:buChar char="╺"/>
              <a:defRPr sz="1867">
                <a:solidFill>
                  <a:srgbClr val="16577B"/>
                </a:solidFill>
              </a:defRPr>
            </a:lvl4pPr>
            <a:lvl5pPr marL="3047924" lvl="4" indent="-423323" rtl="0">
              <a:spcBef>
                <a:spcPts val="0"/>
              </a:spcBef>
              <a:spcAft>
                <a:spcPts val="0"/>
              </a:spcAft>
              <a:buClr>
                <a:srgbClr val="16577B"/>
              </a:buClr>
              <a:buSzPts val="1400"/>
              <a:buChar char="○"/>
              <a:defRPr sz="1867">
                <a:solidFill>
                  <a:srgbClr val="16577B"/>
                </a:solidFill>
              </a:defRPr>
            </a:lvl5pPr>
            <a:lvl6pPr marL="3657509" lvl="5" indent="-423323" rtl="0">
              <a:spcBef>
                <a:spcPts val="0"/>
              </a:spcBef>
              <a:spcAft>
                <a:spcPts val="0"/>
              </a:spcAft>
              <a:buClr>
                <a:srgbClr val="16577B"/>
              </a:buClr>
              <a:buSzPts val="1400"/>
              <a:buChar char="■"/>
              <a:defRPr sz="1867">
                <a:solidFill>
                  <a:srgbClr val="16577B"/>
                </a:solidFill>
              </a:defRPr>
            </a:lvl6pPr>
            <a:lvl7pPr marL="4267093" lvl="6" indent="-423323" rtl="0">
              <a:spcBef>
                <a:spcPts val="0"/>
              </a:spcBef>
              <a:spcAft>
                <a:spcPts val="0"/>
              </a:spcAft>
              <a:buClr>
                <a:srgbClr val="16577B"/>
              </a:buClr>
              <a:buSzPts val="1400"/>
              <a:buChar char="●"/>
              <a:defRPr sz="1867">
                <a:solidFill>
                  <a:srgbClr val="16577B"/>
                </a:solidFill>
              </a:defRPr>
            </a:lvl7pPr>
            <a:lvl8pPr marL="4876678" lvl="7" indent="-423323" rtl="0">
              <a:spcBef>
                <a:spcPts val="0"/>
              </a:spcBef>
              <a:spcAft>
                <a:spcPts val="0"/>
              </a:spcAft>
              <a:buClr>
                <a:srgbClr val="16577B"/>
              </a:buClr>
              <a:buSzPts val="1400"/>
              <a:buChar char="○"/>
              <a:defRPr sz="1867">
                <a:solidFill>
                  <a:srgbClr val="16577B"/>
                </a:solidFill>
              </a:defRPr>
            </a:lvl8pPr>
            <a:lvl9pPr marL="5486263" lvl="8" indent="-423323" rtl="0">
              <a:spcBef>
                <a:spcPts val="0"/>
              </a:spcBef>
              <a:spcAft>
                <a:spcPts val="0"/>
              </a:spcAft>
              <a:buClr>
                <a:srgbClr val="16577B"/>
              </a:buClr>
              <a:buSzPts val="1400"/>
              <a:buChar char="■"/>
              <a:defRPr sz="1867">
                <a:solidFill>
                  <a:srgbClr val="16577B"/>
                </a:solidFill>
              </a:defRPr>
            </a:lvl9pPr>
          </a:lstStyle>
          <a:p>
            <a:endParaRPr/>
          </a:p>
        </p:txBody>
      </p:sp>
      <p:sp>
        <p:nvSpPr>
          <p:cNvPr id="65" name="Google Shape;65;g27ba4fc8058_0_431"/>
          <p:cNvSpPr txBox="1">
            <a:spLocks noGrp="1"/>
          </p:cNvSpPr>
          <p:nvPr>
            <p:ph type="sldNum" idx="12"/>
          </p:nvPr>
        </p:nvSpPr>
        <p:spPr>
          <a:xfrm>
            <a:off x="11410033" y="0"/>
            <a:ext cx="5788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grpSp>
        <p:nvGrpSpPr>
          <p:cNvPr id="66" name="Google Shape;66;g27ba4fc8058_0_431"/>
          <p:cNvGrpSpPr/>
          <p:nvPr/>
        </p:nvGrpSpPr>
        <p:grpSpPr>
          <a:xfrm>
            <a:off x="-418255" y="-24499"/>
            <a:ext cx="1823720" cy="2182673"/>
            <a:chOff x="-313691" y="-18375"/>
            <a:chExt cx="1367790" cy="1637005"/>
          </a:xfrm>
        </p:grpSpPr>
        <p:sp>
          <p:nvSpPr>
            <p:cNvPr id="67" name="Google Shape;67;g27ba4fc8058_0_431"/>
            <p:cNvSpPr/>
            <p:nvPr/>
          </p:nvSpPr>
          <p:spPr>
            <a:xfrm>
              <a:off x="-313691" y="813730"/>
              <a:ext cx="754800" cy="804900"/>
            </a:xfrm>
            <a:prstGeom prst="parallelogram">
              <a:avLst>
                <a:gd name="adj" fmla="val 59001"/>
              </a:avLst>
            </a:prstGeom>
            <a:gradFill>
              <a:gsLst>
                <a:gs pos="0">
                  <a:srgbClr val="A9D1CA"/>
                </a:gs>
                <a:gs pos="54000">
                  <a:srgbClr val="BED1CE"/>
                </a:gs>
                <a:gs pos="72000">
                  <a:srgbClr val="CEDFDC"/>
                </a:gs>
                <a:gs pos="100000">
                  <a:srgbClr val="DAE7E6"/>
                </a:gs>
                <a:gs pos="100000">
                  <a:srgbClr val="73737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g27ba4fc8058_0_431"/>
            <p:cNvSpPr/>
            <p:nvPr/>
          </p:nvSpPr>
          <p:spPr>
            <a:xfrm>
              <a:off x="53899" y="237925"/>
              <a:ext cx="1000200" cy="1066800"/>
            </a:xfrm>
            <a:prstGeom prst="parallelogram">
              <a:avLst>
                <a:gd name="adj" fmla="val 59001"/>
              </a:avLst>
            </a:prstGeom>
            <a:gradFill>
              <a:gsLst>
                <a:gs pos="0">
                  <a:srgbClr val="16577B"/>
                </a:gs>
                <a:gs pos="100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g27ba4fc8058_0_431"/>
            <p:cNvSpPr/>
            <p:nvPr/>
          </p:nvSpPr>
          <p:spPr>
            <a:xfrm>
              <a:off x="304107" y="-18375"/>
              <a:ext cx="420900" cy="449100"/>
            </a:xfrm>
            <a:prstGeom prst="parallelogram">
              <a:avLst>
                <a:gd name="adj" fmla="val 59001"/>
              </a:avLst>
            </a:prstGeom>
            <a:gradFill>
              <a:gsLst>
                <a:gs pos="0">
                  <a:srgbClr val="A9D1CA"/>
                </a:gs>
                <a:gs pos="54000">
                  <a:srgbClr val="BED1CE"/>
                </a:gs>
                <a:gs pos="72000">
                  <a:srgbClr val="CEDFDC"/>
                </a:gs>
                <a:gs pos="100000">
                  <a:srgbClr val="DAE7E6"/>
                </a:gs>
                <a:gs pos="100000">
                  <a:srgbClr val="73737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59815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47"/>
        <p:cNvGrpSpPr/>
        <p:nvPr/>
      </p:nvGrpSpPr>
      <p:grpSpPr>
        <a:xfrm>
          <a:off x="0" y="0"/>
          <a:ext cx="0" cy="0"/>
          <a:chOff x="0" y="0"/>
          <a:chExt cx="0" cy="0"/>
        </a:xfrm>
      </p:grpSpPr>
      <p:grpSp>
        <p:nvGrpSpPr>
          <p:cNvPr id="48" name="Google Shape;48;p32"/>
          <p:cNvGrpSpPr/>
          <p:nvPr/>
        </p:nvGrpSpPr>
        <p:grpSpPr>
          <a:xfrm>
            <a:off x="639201" y="3509034"/>
            <a:ext cx="10000192" cy="2182689"/>
            <a:chOff x="-313699" y="-18375"/>
            <a:chExt cx="7500144" cy="1637017"/>
          </a:xfrm>
        </p:grpSpPr>
        <p:sp>
          <p:nvSpPr>
            <p:cNvPr id="49" name="Google Shape;49;p32"/>
            <p:cNvSpPr/>
            <p:nvPr/>
          </p:nvSpPr>
          <p:spPr>
            <a:xfrm>
              <a:off x="256375" y="848019"/>
              <a:ext cx="6692400" cy="449100"/>
            </a:xfrm>
            <a:prstGeom prst="parallelogram">
              <a:avLst>
                <a:gd name="adj" fmla="val 54997"/>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0" name="Google Shape;50;p32"/>
            <p:cNvSpPr/>
            <p:nvPr/>
          </p:nvSpPr>
          <p:spPr>
            <a:xfrm>
              <a:off x="-313699" y="850942"/>
              <a:ext cx="720000" cy="767700"/>
            </a:xfrm>
            <a:prstGeom prst="parallelogram">
              <a:avLst>
                <a:gd name="adj" fmla="val 59001"/>
              </a:avLst>
            </a:prstGeom>
            <a:gradFill>
              <a:gsLst>
                <a:gs pos="0">
                  <a:srgbClr val="16577B"/>
                </a:gs>
                <a:gs pos="100000">
                  <a:schemeClr val="accent5"/>
                </a:gs>
              </a:gsLst>
              <a:lin ang="54007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 name="Google Shape;51;p32"/>
            <p:cNvSpPr/>
            <p:nvPr/>
          </p:nvSpPr>
          <p:spPr>
            <a:xfrm>
              <a:off x="6680045" y="574471"/>
              <a:ext cx="506400" cy="540000"/>
            </a:xfrm>
            <a:prstGeom prst="parallelogram">
              <a:avLst>
                <a:gd name="adj" fmla="val 59001"/>
              </a:avLst>
            </a:prstGeom>
            <a:gradFill>
              <a:gsLst>
                <a:gs pos="0">
                  <a:srgbClr val="52A9AF"/>
                </a:gs>
                <a:gs pos="50000">
                  <a:srgbClr val="7BC5CA"/>
                </a:gs>
                <a:gs pos="100000">
                  <a:srgbClr val="B0D4D6"/>
                </a:gs>
              </a:gsLst>
              <a:lin ang="54007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2" name="Google Shape;52;p32"/>
            <p:cNvSpPr/>
            <p:nvPr/>
          </p:nvSpPr>
          <p:spPr>
            <a:xfrm>
              <a:off x="53899" y="237925"/>
              <a:ext cx="1000200" cy="1066800"/>
            </a:xfrm>
            <a:prstGeom prst="parallelogram">
              <a:avLst>
                <a:gd name="adj" fmla="val 59001"/>
              </a:avLst>
            </a:prstGeom>
            <a:gradFill>
              <a:gsLst>
                <a:gs pos="0">
                  <a:srgbClr val="52A9AF"/>
                </a:gs>
                <a:gs pos="50000">
                  <a:srgbClr val="7BC5CA"/>
                </a:gs>
                <a:gs pos="100000">
                  <a:srgbClr val="B0D4D6"/>
                </a:gs>
              </a:gsLst>
              <a:lin ang="54007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 name="Google Shape;53;p32"/>
            <p:cNvSpPr/>
            <p:nvPr/>
          </p:nvSpPr>
          <p:spPr>
            <a:xfrm>
              <a:off x="304107" y="-18375"/>
              <a:ext cx="420900" cy="449100"/>
            </a:xfrm>
            <a:prstGeom prst="parallelogram">
              <a:avLst>
                <a:gd name="adj" fmla="val 59001"/>
              </a:avLst>
            </a:prstGeom>
            <a:gradFill>
              <a:gsLst>
                <a:gs pos="0">
                  <a:srgbClr val="16577B"/>
                </a:gs>
                <a:gs pos="100000">
                  <a:schemeClr val="accent5"/>
                </a:gs>
              </a:gsLst>
              <a:lin ang="54007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 name="Google Shape;54;p32"/>
            <p:cNvSpPr/>
            <p:nvPr/>
          </p:nvSpPr>
          <p:spPr>
            <a:xfrm>
              <a:off x="6845048" y="1038628"/>
              <a:ext cx="249600" cy="266100"/>
            </a:xfrm>
            <a:prstGeom prst="parallelogram">
              <a:avLst>
                <a:gd name="adj" fmla="val 59001"/>
              </a:avLst>
            </a:prstGeom>
            <a:gradFill>
              <a:gsLst>
                <a:gs pos="0">
                  <a:srgbClr val="16577B"/>
                </a:gs>
                <a:gs pos="100000">
                  <a:schemeClr val="accent5"/>
                </a:gs>
              </a:gsLst>
              <a:lin ang="54007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55" name="Google Shape;55;p32"/>
          <p:cNvSpPr txBox="1">
            <a:spLocks noGrp="1"/>
          </p:cNvSpPr>
          <p:nvPr>
            <p:ph type="body" idx="1"/>
          </p:nvPr>
        </p:nvSpPr>
        <p:spPr>
          <a:xfrm>
            <a:off x="2060767" y="4708767"/>
            <a:ext cx="7787600" cy="524800"/>
          </a:xfrm>
          <a:prstGeom prst="rect">
            <a:avLst/>
          </a:prstGeom>
          <a:noFill/>
          <a:ln>
            <a:noFill/>
          </a:ln>
        </p:spPr>
        <p:txBody>
          <a:bodyPr spcFirstLastPara="1" wrap="square" lIns="0" tIns="0" rIns="0" bIns="0" anchor="t" anchorCtr="0">
            <a:noAutofit/>
          </a:bodyPr>
          <a:lstStyle>
            <a:lvl1pPr marL="609585" lvl="0" indent="-304792" algn="l">
              <a:lnSpc>
                <a:spcPct val="115000"/>
              </a:lnSpc>
              <a:spcBef>
                <a:spcPts val="480"/>
              </a:spcBef>
              <a:spcAft>
                <a:spcPts val="0"/>
              </a:spcAft>
              <a:buClr>
                <a:srgbClr val="16577B"/>
              </a:buClr>
              <a:buSzPts val="1600"/>
              <a:buNone/>
              <a:defRPr sz="2133">
                <a:solidFill>
                  <a:srgbClr val="16577B"/>
                </a:solidFill>
              </a:defRPr>
            </a:lvl1pPr>
          </a:lstStyle>
          <a:p>
            <a:endParaRPr/>
          </a:p>
        </p:txBody>
      </p:sp>
      <p:sp>
        <p:nvSpPr>
          <p:cNvPr id="56" name="Google Shape;56;p32"/>
          <p:cNvSpPr txBox="1">
            <a:spLocks noGrp="1"/>
          </p:cNvSpPr>
          <p:nvPr>
            <p:ph type="sldNum" idx="12"/>
          </p:nvPr>
        </p:nvSpPr>
        <p:spPr>
          <a:xfrm>
            <a:off x="11410033" y="0"/>
            <a:ext cx="578800" cy="5248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600" b="0" i="0" u="none" strike="noStrike" cap="none">
                <a:solidFill>
                  <a:schemeClr val="dk2"/>
                </a:solidFill>
                <a:latin typeface="IBM Plex Sans"/>
                <a:ea typeface="IBM Plex Sans"/>
                <a:cs typeface="IBM Plex Sans"/>
                <a:sym typeface="IBM Plex Sans"/>
              </a:defRPr>
            </a:lvl1pPr>
            <a:lvl2pPr marL="0" marR="0" lvl="1" indent="0" algn="r">
              <a:lnSpc>
                <a:spcPct val="100000"/>
              </a:lnSpc>
              <a:spcBef>
                <a:spcPts val="0"/>
              </a:spcBef>
              <a:spcAft>
                <a:spcPts val="0"/>
              </a:spcAft>
              <a:buClr>
                <a:srgbClr val="000000"/>
              </a:buClr>
              <a:buSzPts val="1200"/>
              <a:buFont typeface="Arial"/>
              <a:buNone/>
              <a:defRPr sz="1600" b="0" i="0" u="none" strike="noStrike" cap="none">
                <a:solidFill>
                  <a:schemeClr val="dk2"/>
                </a:solidFill>
                <a:latin typeface="IBM Plex Sans"/>
                <a:ea typeface="IBM Plex Sans"/>
                <a:cs typeface="IBM Plex Sans"/>
                <a:sym typeface="IBM Plex Sans"/>
              </a:defRPr>
            </a:lvl2pPr>
            <a:lvl3pPr marL="0" marR="0" lvl="2" indent="0" algn="r">
              <a:lnSpc>
                <a:spcPct val="100000"/>
              </a:lnSpc>
              <a:spcBef>
                <a:spcPts val="0"/>
              </a:spcBef>
              <a:spcAft>
                <a:spcPts val="0"/>
              </a:spcAft>
              <a:buClr>
                <a:srgbClr val="000000"/>
              </a:buClr>
              <a:buSzPts val="1200"/>
              <a:buFont typeface="Arial"/>
              <a:buNone/>
              <a:defRPr sz="1600" b="0" i="0" u="none" strike="noStrike" cap="none">
                <a:solidFill>
                  <a:schemeClr val="dk2"/>
                </a:solidFill>
                <a:latin typeface="IBM Plex Sans"/>
                <a:ea typeface="IBM Plex Sans"/>
                <a:cs typeface="IBM Plex Sans"/>
                <a:sym typeface="IBM Plex Sans"/>
              </a:defRPr>
            </a:lvl3pPr>
            <a:lvl4pPr marL="0" marR="0" lvl="3" indent="0" algn="r">
              <a:lnSpc>
                <a:spcPct val="100000"/>
              </a:lnSpc>
              <a:spcBef>
                <a:spcPts val="0"/>
              </a:spcBef>
              <a:spcAft>
                <a:spcPts val="0"/>
              </a:spcAft>
              <a:buClr>
                <a:srgbClr val="000000"/>
              </a:buClr>
              <a:buSzPts val="1200"/>
              <a:buFont typeface="Arial"/>
              <a:buNone/>
              <a:defRPr sz="1600" b="0" i="0" u="none" strike="noStrike" cap="none">
                <a:solidFill>
                  <a:schemeClr val="dk2"/>
                </a:solidFill>
                <a:latin typeface="IBM Plex Sans"/>
                <a:ea typeface="IBM Plex Sans"/>
                <a:cs typeface="IBM Plex Sans"/>
                <a:sym typeface="IBM Plex Sans"/>
              </a:defRPr>
            </a:lvl4pPr>
            <a:lvl5pPr marL="0" marR="0" lvl="4" indent="0" algn="r">
              <a:lnSpc>
                <a:spcPct val="100000"/>
              </a:lnSpc>
              <a:spcBef>
                <a:spcPts val="0"/>
              </a:spcBef>
              <a:spcAft>
                <a:spcPts val="0"/>
              </a:spcAft>
              <a:buClr>
                <a:srgbClr val="000000"/>
              </a:buClr>
              <a:buSzPts val="1200"/>
              <a:buFont typeface="Arial"/>
              <a:buNone/>
              <a:defRPr sz="1600" b="0" i="0" u="none" strike="noStrike" cap="none">
                <a:solidFill>
                  <a:schemeClr val="dk2"/>
                </a:solidFill>
                <a:latin typeface="IBM Plex Sans"/>
                <a:ea typeface="IBM Plex Sans"/>
                <a:cs typeface="IBM Plex Sans"/>
                <a:sym typeface="IBM Plex Sans"/>
              </a:defRPr>
            </a:lvl5pPr>
            <a:lvl6pPr marL="0" marR="0" lvl="5" indent="0" algn="r">
              <a:lnSpc>
                <a:spcPct val="100000"/>
              </a:lnSpc>
              <a:spcBef>
                <a:spcPts val="0"/>
              </a:spcBef>
              <a:spcAft>
                <a:spcPts val="0"/>
              </a:spcAft>
              <a:buClr>
                <a:srgbClr val="000000"/>
              </a:buClr>
              <a:buSzPts val="1200"/>
              <a:buFont typeface="Arial"/>
              <a:buNone/>
              <a:defRPr sz="1600" b="0" i="0" u="none" strike="noStrike" cap="none">
                <a:solidFill>
                  <a:schemeClr val="dk2"/>
                </a:solidFill>
                <a:latin typeface="IBM Plex Sans"/>
                <a:ea typeface="IBM Plex Sans"/>
                <a:cs typeface="IBM Plex Sans"/>
                <a:sym typeface="IBM Plex Sans"/>
              </a:defRPr>
            </a:lvl6pPr>
            <a:lvl7pPr marL="0" marR="0" lvl="6" indent="0" algn="r">
              <a:lnSpc>
                <a:spcPct val="100000"/>
              </a:lnSpc>
              <a:spcBef>
                <a:spcPts val="0"/>
              </a:spcBef>
              <a:spcAft>
                <a:spcPts val="0"/>
              </a:spcAft>
              <a:buClr>
                <a:srgbClr val="000000"/>
              </a:buClr>
              <a:buSzPts val="1200"/>
              <a:buFont typeface="Arial"/>
              <a:buNone/>
              <a:defRPr sz="1600" b="0" i="0" u="none" strike="noStrike" cap="none">
                <a:solidFill>
                  <a:schemeClr val="dk2"/>
                </a:solidFill>
                <a:latin typeface="IBM Plex Sans"/>
                <a:ea typeface="IBM Plex Sans"/>
                <a:cs typeface="IBM Plex Sans"/>
                <a:sym typeface="IBM Plex Sans"/>
              </a:defRPr>
            </a:lvl7pPr>
            <a:lvl8pPr marL="0" marR="0" lvl="7" indent="0" algn="r">
              <a:lnSpc>
                <a:spcPct val="100000"/>
              </a:lnSpc>
              <a:spcBef>
                <a:spcPts val="0"/>
              </a:spcBef>
              <a:spcAft>
                <a:spcPts val="0"/>
              </a:spcAft>
              <a:buClr>
                <a:srgbClr val="000000"/>
              </a:buClr>
              <a:buSzPts val="1200"/>
              <a:buFont typeface="Arial"/>
              <a:buNone/>
              <a:defRPr sz="1600" b="0" i="0" u="none" strike="noStrike" cap="none">
                <a:solidFill>
                  <a:schemeClr val="dk2"/>
                </a:solidFill>
                <a:latin typeface="IBM Plex Sans"/>
                <a:ea typeface="IBM Plex Sans"/>
                <a:cs typeface="IBM Plex Sans"/>
                <a:sym typeface="IBM Plex Sans"/>
              </a:defRPr>
            </a:lvl8pPr>
            <a:lvl9pPr marL="0" marR="0" lvl="8" indent="0" algn="r">
              <a:lnSpc>
                <a:spcPct val="100000"/>
              </a:lnSpc>
              <a:spcBef>
                <a:spcPts val="0"/>
              </a:spcBef>
              <a:spcAft>
                <a:spcPts val="0"/>
              </a:spcAft>
              <a:buClr>
                <a:srgbClr val="000000"/>
              </a:buClr>
              <a:buSzPts val="1200"/>
              <a:buFont typeface="Arial"/>
              <a:buNone/>
              <a:defRPr sz="1600" b="0" i="0" u="none" strike="noStrike" cap="none">
                <a:solidFill>
                  <a:schemeClr val="dk2"/>
                </a:solidFill>
                <a:latin typeface="IBM Plex Sans"/>
                <a:ea typeface="IBM Plex Sans"/>
                <a:cs typeface="IBM Plex Sans"/>
                <a:sym typeface="IBM Plex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00948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1 column" type="tx">
  <p:cSld name="Title + 1 column">
    <p:bg>
      <p:bgPr>
        <a:solidFill>
          <a:schemeClr val="lt1"/>
        </a:solidFill>
        <a:effectLst/>
      </p:bgPr>
    </p:bg>
    <p:spTree>
      <p:nvGrpSpPr>
        <p:cNvPr id="1" name="Shape 30"/>
        <p:cNvGrpSpPr/>
        <p:nvPr/>
      </p:nvGrpSpPr>
      <p:grpSpPr>
        <a:xfrm>
          <a:off x="0" y="0"/>
          <a:ext cx="0" cy="0"/>
          <a:chOff x="0" y="0"/>
          <a:chExt cx="0" cy="0"/>
        </a:xfrm>
      </p:grpSpPr>
      <p:grpSp>
        <p:nvGrpSpPr>
          <p:cNvPr id="31" name="Google Shape;31;p30"/>
          <p:cNvGrpSpPr/>
          <p:nvPr/>
        </p:nvGrpSpPr>
        <p:grpSpPr>
          <a:xfrm>
            <a:off x="-418255" y="-24499"/>
            <a:ext cx="1823720" cy="2182673"/>
            <a:chOff x="-313691" y="-18375"/>
            <a:chExt cx="1367790" cy="1637005"/>
          </a:xfrm>
        </p:grpSpPr>
        <p:sp>
          <p:nvSpPr>
            <p:cNvPr id="32" name="Google Shape;32;p30"/>
            <p:cNvSpPr/>
            <p:nvPr/>
          </p:nvSpPr>
          <p:spPr>
            <a:xfrm>
              <a:off x="-313691" y="813730"/>
              <a:ext cx="754800" cy="804900"/>
            </a:xfrm>
            <a:prstGeom prst="parallelogram">
              <a:avLst>
                <a:gd name="adj" fmla="val 59001"/>
              </a:avLst>
            </a:prstGeom>
            <a:gradFill>
              <a:gsLst>
                <a:gs pos="0">
                  <a:srgbClr val="52A9AF"/>
                </a:gs>
                <a:gs pos="50000">
                  <a:srgbClr val="7BC5CA"/>
                </a:gs>
                <a:gs pos="100000">
                  <a:srgbClr val="B0D4D6"/>
                </a:gs>
              </a:gsLst>
              <a:lin ang="54007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 name="Google Shape;33;p30"/>
            <p:cNvSpPr/>
            <p:nvPr/>
          </p:nvSpPr>
          <p:spPr>
            <a:xfrm>
              <a:off x="53899" y="237925"/>
              <a:ext cx="1000200" cy="1066800"/>
            </a:xfrm>
            <a:prstGeom prst="parallelogram">
              <a:avLst>
                <a:gd name="adj" fmla="val 59001"/>
              </a:avLst>
            </a:prstGeom>
            <a:gradFill>
              <a:gsLst>
                <a:gs pos="0">
                  <a:srgbClr val="A9D1CA"/>
                </a:gs>
                <a:gs pos="54000">
                  <a:srgbClr val="BED1CE"/>
                </a:gs>
                <a:gs pos="72000">
                  <a:srgbClr val="CEDFDC"/>
                </a:gs>
                <a:gs pos="100000">
                  <a:srgbClr val="DAE7E6"/>
                </a:gs>
              </a:gsLst>
              <a:lin ang="54007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 name="Google Shape;34;p30"/>
            <p:cNvSpPr/>
            <p:nvPr/>
          </p:nvSpPr>
          <p:spPr>
            <a:xfrm>
              <a:off x="304107" y="-18375"/>
              <a:ext cx="420900" cy="449100"/>
            </a:xfrm>
            <a:prstGeom prst="parallelogram">
              <a:avLst>
                <a:gd name="adj" fmla="val 59001"/>
              </a:avLst>
            </a:prstGeom>
            <a:gradFill>
              <a:gsLst>
                <a:gs pos="0">
                  <a:srgbClr val="52A9AF"/>
                </a:gs>
                <a:gs pos="50000">
                  <a:srgbClr val="7BC5CA"/>
                </a:gs>
                <a:gs pos="100000">
                  <a:srgbClr val="B0D4D6"/>
                </a:gs>
              </a:gsLst>
              <a:lin ang="54007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35" name="Google Shape;35;p30"/>
          <p:cNvGrpSpPr/>
          <p:nvPr/>
        </p:nvGrpSpPr>
        <p:grpSpPr>
          <a:xfrm>
            <a:off x="9980523" y="2340468"/>
            <a:ext cx="3774400" cy="4517696"/>
            <a:chOff x="7485392" y="1755351"/>
            <a:chExt cx="2830800" cy="3388272"/>
          </a:xfrm>
        </p:grpSpPr>
        <p:sp>
          <p:nvSpPr>
            <p:cNvPr id="36" name="Google Shape;36;p30"/>
            <p:cNvSpPr/>
            <p:nvPr/>
          </p:nvSpPr>
          <p:spPr>
            <a:xfrm>
              <a:off x="8005394" y="2926923"/>
              <a:ext cx="2078100" cy="2216700"/>
            </a:xfrm>
            <a:prstGeom prst="parallelogram">
              <a:avLst>
                <a:gd name="adj" fmla="val 59001"/>
              </a:avLst>
            </a:prstGeom>
            <a:gradFill>
              <a:gsLst>
                <a:gs pos="0">
                  <a:srgbClr val="52A9AF"/>
                </a:gs>
                <a:gs pos="50000">
                  <a:srgbClr val="7BC5CA"/>
                </a:gs>
                <a:gs pos="100000">
                  <a:srgbClr val="B0D4D6"/>
                </a:gs>
              </a:gsLst>
              <a:lin ang="54007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 name="Google Shape;37;p30"/>
            <p:cNvSpPr/>
            <p:nvPr/>
          </p:nvSpPr>
          <p:spPr>
            <a:xfrm>
              <a:off x="7485392" y="1755351"/>
              <a:ext cx="2830800" cy="3019200"/>
            </a:xfrm>
            <a:prstGeom prst="parallelogram">
              <a:avLst>
                <a:gd name="adj" fmla="val 59001"/>
              </a:avLst>
            </a:prstGeom>
            <a:gradFill>
              <a:gsLst>
                <a:gs pos="0">
                  <a:srgbClr val="A9D1CA"/>
                </a:gs>
                <a:gs pos="54000">
                  <a:srgbClr val="BED1CE"/>
                </a:gs>
                <a:gs pos="72000">
                  <a:srgbClr val="CEDFDC"/>
                </a:gs>
                <a:gs pos="100000">
                  <a:srgbClr val="DAE7E6"/>
                </a:gs>
              </a:gsLst>
              <a:lin ang="54007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38" name="Google Shape;38;p30"/>
          <p:cNvSpPr txBox="1">
            <a:spLocks noGrp="1"/>
          </p:cNvSpPr>
          <p:nvPr>
            <p:ph type="body" idx="1"/>
          </p:nvPr>
        </p:nvSpPr>
        <p:spPr>
          <a:xfrm>
            <a:off x="1219433" y="1919800"/>
            <a:ext cx="9332800" cy="3999600"/>
          </a:xfrm>
          <a:prstGeom prst="rect">
            <a:avLst/>
          </a:prstGeom>
          <a:noFill/>
          <a:ln>
            <a:noFill/>
          </a:ln>
        </p:spPr>
        <p:txBody>
          <a:bodyPr spcFirstLastPara="1" wrap="square" lIns="0" tIns="0" rIns="0" bIns="0" anchor="t" anchorCtr="0">
            <a:noAutofit/>
          </a:bodyPr>
          <a:lstStyle>
            <a:lvl1pPr marL="609585" lvl="0" indent="-474121" algn="l">
              <a:lnSpc>
                <a:spcPct val="115000"/>
              </a:lnSpc>
              <a:spcBef>
                <a:spcPts val="800"/>
              </a:spcBef>
              <a:spcAft>
                <a:spcPts val="0"/>
              </a:spcAft>
              <a:buClr>
                <a:srgbClr val="16577B"/>
              </a:buClr>
              <a:buSzPts val="2000"/>
              <a:buChar char="▰"/>
              <a:defRPr>
                <a:solidFill>
                  <a:srgbClr val="16577B"/>
                </a:solidFill>
              </a:defRPr>
            </a:lvl1pPr>
            <a:lvl2pPr marL="1219170" lvl="1" indent="-474121" algn="l">
              <a:lnSpc>
                <a:spcPct val="115000"/>
              </a:lnSpc>
              <a:spcBef>
                <a:spcPts val="0"/>
              </a:spcBef>
              <a:spcAft>
                <a:spcPts val="0"/>
              </a:spcAft>
              <a:buClr>
                <a:srgbClr val="16577B"/>
              </a:buClr>
              <a:buSzPts val="2000"/>
              <a:buChar char="╺"/>
              <a:defRPr>
                <a:solidFill>
                  <a:srgbClr val="16577B"/>
                </a:solidFill>
              </a:defRPr>
            </a:lvl2pPr>
            <a:lvl3pPr marL="1828754" lvl="2" indent="-474121" algn="l">
              <a:lnSpc>
                <a:spcPct val="115000"/>
              </a:lnSpc>
              <a:spcBef>
                <a:spcPts val="0"/>
              </a:spcBef>
              <a:spcAft>
                <a:spcPts val="0"/>
              </a:spcAft>
              <a:buClr>
                <a:srgbClr val="16577B"/>
              </a:buClr>
              <a:buSzPts val="2000"/>
              <a:buChar char="╺"/>
              <a:defRPr>
                <a:solidFill>
                  <a:srgbClr val="16577B"/>
                </a:solidFill>
              </a:defRPr>
            </a:lvl3pPr>
            <a:lvl4pPr marL="2438339" lvl="3" indent="-474121" algn="l">
              <a:lnSpc>
                <a:spcPct val="115000"/>
              </a:lnSpc>
              <a:spcBef>
                <a:spcPts val="0"/>
              </a:spcBef>
              <a:spcAft>
                <a:spcPts val="0"/>
              </a:spcAft>
              <a:buClr>
                <a:srgbClr val="16577B"/>
              </a:buClr>
              <a:buSzPts val="2000"/>
              <a:buChar char="╺"/>
              <a:defRPr>
                <a:solidFill>
                  <a:srgbClr val="16577B"/>
                </a:solidFill>
              </a:defRPr>
            </a:lvl4pPr>
            <a:lvl5pPr marL="3047924" lvl="4" indent="-474121" algn="l">
              <a:lnSpc>
                <a:spcPct val="115000"/>
              </a:lnSpc>
              <a:spcBef>
                <a:spcPts val="0"/>
              </a:spcBef>
              <a:spcAft>
                <a:spcPts val="0"/>
              </a:spcAft>
              <a:buClr>
                <a:srgbClr val="16577B"/>
              </a:buClr>
              <a:buSzPts val="2000"/>
              <a:buChar char="○"/>
              <a:defRPr>
                <a:solidFill>
                  <a:srgbClr val="16577B"/>
                </a:solidFill>
              </a:defRPr>
            </a:lvl5pPr>
            <a:lvl6pPr marL="3657509" lvl="5" indent="-474121" algn="l">
              <a:lnSpc>
                <a:spcPct val="115000"/>
              </a:lnSpc>
              <a:spcBef>
                <a:spcPts val="0"/>
              </a:spcBef>
              <a:spcAft>
                <a:spcPts val="0"/>
              </a:spcAft>
              <a:buClr>
                <a:srgbClr val="16577B"/>
              </a:buClr>
              <a:buSzPts val="2000"/>
              <a:buChar char="■"/>
              <a:defRPr>
                <a:solidFill>
                  <a:srgbClr val="16577B"/>
                </a:solidFill>
              </a:defRPr>
            </a:lvl6pPr>
            <a:lvl7pPr marL="4267093" lvl="6" indent="-474121" algn="l">
              <a:lnSpc>
                <a:spcPct val="115000"/>
              </a:lnSpc>
              <a:spcBef>
                <a:spcPts val="0"/>
              </a:spcBef>
              <a:spcAft>
                <a:spcPts val="0"/>
              </a:spcAft>
              <a:buClr>
                <a:srgbClr val="16577B"/>
              </a:buClr>
              <a:buSzPts val="2000"/>
              <a:buChar char="●"/>
              <a:defRPr>
                <a:solidFill>
                  <a:srgbClr val="16577B"/>
                </a:solidFill>
              </a:defRPr>
            </a:lvl7pPr>
            <a:lvl8pPr marL="4876678" lvl="7" indent="-474121" algn="l">
              <a:lnSpc>
                <a:spcPct val="115000"/>
              </a:lnSpc>
              <a:spcBef>
                <a:spcPts val="0"/>
              </a:spcBef>
              <a:spcAft>
                <a:spcPts val="0"/>
              </a:spcAft>
              <a:buClr>
                <a:srgbClr val="16577B"/>
              </a:buClr>
              <a:buSzPts val="2000"/>
              <a:buChar char="○"/>
              <a:defRPr>
                <a:solidFill>
                  <a:srgbClr val="16577B"/>
                </a:solidFill>
              </a:defRPr>
            </a:lvl8pPr>
            <a:lvl9pPr marL="5486263" lvl="8" indent="-474121" algn="l">
              <a:lnSpc>
                <a:spcPct val="115000"/>
              </a:lnSpc>
              <a:spcBef>
                <a:spcPts val="0"/>
              </a:spcBef>
              <a:spcAft>
                <a:spcPts val="0"/>
              </a:spcAft>
              <a:buClr>
                <a:srgbClr val="16577B"/>
              </a:buClr>
              <a:buSzPts val="2000"/>
              <a:buChar char="■"/>
              <a:defRPr>
                <a:solidFill>
                  <a:srgbClr val="16577B"/>
                </a:solidFill>
              </a:defRPr>
            </a:lvl9pPr>
          </a:lstStyle>
          <a:p>
            <a:endParaRPr/>
          </a:p>
        </p:txBody>
      </p:sp>
      <p:sp>
        <p:nvSpPr>
          <p:cNvPr id="39" name="Google Shape;39;p30"/>
          <p:cNvSpPr txBox="1">
            <a:spLocks noGrp="1"/>
          </p:cNvSpPr>
          <p:nvPr>
            <p:ph type="sldNum" idx="12"/>
          </p:nvPr>
        </p:nvSpPr>
        <p:spPr>
          <a:xfrm>
            <a:off x="11410033" y="0"/>
            <a:ext cx="578800" cy="5248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600" b="0" i="0" u="none" strike="noStrike" cap="none">
                <a:solidFill>
                  <a:schemeClr val="dk2"/>
                </a:solidFill>
                <a:latin typeface="IBM Plex Sans"/>
                <a:ea typeface="IBM Plex Sans"/>
                <a:cs typeface="IBM Plex Sans"/>
                <a:sym typeface="IBM Plex Sans"/>
              </a:defRPr>
            </a:lvl1pPr>
            <a:lvl2pPr marL="0" marR="0" lvl="1" indent="0" algn="r">
              <a:lnSpc>
                <a:spcPct val="100000"/>
              </a:lnSpc>
              <a:spcBef>
                <a:spcPts val="0"/>
              </a:spcBef>
              <a:spcAft>
                <a:spcPts val="0"/>
              </a:spcAft>
              <a:buClr>
                <a:srgbClr val="000000"/>
              </a:buClr>
              <a:buSzPts val="1200"/>
              <a:buFont typeface="Arial"/>
              <a:buNone/>
              <a:defRPr sz="1600" b="0" i="0" u="none" strike="noStrike" cap="none">
                <a:solidFill>
                  <a:schemeClr val="dk2"/>
                </a:solidFill>
                <a:latin typeface="IBM Plex Sans"/>
                <a:ea typeface="IBM Plex Sans"/>
                <a:cs typeface="IBM Plex Sans"/>
                <a:sym typeface="IBM Plex Sans"/>
              </a:defRPr>
            </a:lvl2pPr>
            <a:lvl3pPr marL="0" marR="0" lvl="2" indent="0" algn="r">
              <a:lnSpc>
                <a:spcPct val="100000"/>
              </a:lnSpc>
              <a:spcBef>
                <a:spcPts val="0"/>
              </a:spcBef>
              <a:spcAft>
                <a:spcPts val="0"/>
              </a:spcAft>
              <a:buClr>
                <a:srgbClr val="000000"/>
              </a:buClr>
              <a:buSzPts val="1200"/>
              <a:buFont typeface="Arial"/>
              <a:buNone/>
              <a:defRPr sz="1600" b="0" i="0" u="none" strike="noStrike" cap="none">
                <a:solidFill>
                  <a:schemeClr val="dk2"/>
                </a:solidFill>
                <a:latin typeface="IBM Plex Sans"/>
                <a:ea typeface="IBM Plex Sans"/>
                <a:cs typeface="IBM Plex Sans"/>
                <a:sym typeface="IBM Plex Sans"/>
              </a:defRPr>
            </a:lvl3pPr>
            <a:lvl4pPr marL="0" marR="0" lvl="3" indent="0" algn="r">
              <a:lnSpc>
                <a:spcPct val="100000"/>
              </a:lnSpc>
              <a:spcBef>
                <a:spcPts val="0"/>
              </a:spcBef>
              <a:spcAft>
                <a:spcPts val="0"/>
              </a:spcAft>
              <a:buClr>
                <a:srgbClr val="000000"/>
              </a:buClr>
              <a:buSzPts val="1200"/>
              <a:buFont typeface="Arial"/>
              <a:buNone/>
              <a:defRPr sz="1600" b="0" i="0" u="none" strike="noStrike" cap="none">
                <a:solidFill>
                  <a:schemeClr val="dk2"/>
                </a:solidFill>
                <a:latin typeface="IBM Plex Sans"/>
                <a:ea typeface="IBM Plex Sans"/>
                <a:cs typeface="IBM Plex Sans"/>
                <a:sym typeface="IBM Plex Sans"/>
              </a:defRPr>
            </a:lvl4pPr>
            <a:lvl5pPr marL="0" marR="0" lvl="4" indent="0" algn="r">
              <a:lnSpc>
                <a:spcPct val="100000"/>
              </a:lnSpc>
              <a:spcBef>
                <a:spcPts val="0"/>
              </a:spcBef>
              <a:spcAft>
                <a:spcPts val="0"/>
              </a:spcAft>
              <a:buClr>
                <a:srgbClr val="000000"/>
              </a:buClr>
              <a:buSzPts val="1200"/>
              <a:buFont typeface="Arial"/>
              <a:buNone/>
              <a:defRPr sz="1600" b="0" i="0" u="none" strike="noStrike" cap="none">
                <a:solidFill>
                  <a:schemeClr val="dk2"/>
                </a:solidFill>
                <a:latin typeface="IBM Plex Sans"/>
                <a:ea typeface="IBM Plex Sans"/>
                <a:cs typeface="IBM Plex Sans"/>
                <a:sym typeface="IBM Plex Sans"/>
              </a:defRPr>
            </a:lvl5pPr>
            <a:lvl6pPr marL="0" marR="0" lvl="5" indent="0" algn="r">
              <a:lnSpc>
                <a:spcPct val="100000"/>
              </a:lnSpc>
              <a:spcBef>
                <a:spcPts val="0"/>
              </a:spcBef>
              <a:spcAft>
                <a:spcPts val="0"/>
              </a:spcAft>
              <a:buClr>
                <a:srgbClr val="000000"/>
              </a:buClr>
              <a:buSzPts val="1200"/>
              <a:buFont typeface="Arial"/>
              <a:buNone/>
              <a:defRPr sz="1600" b="0" i="0" u="none" strike="noStrike" cap="none">
                <a:solidFill>
                  <a:schemeClr val="dk2"/>
                </a:solidFill>
                <a:latin typeface="IBM Plex Sans"/>
                <a:ea typeface="IBM Plex Sans"/>
                <a:cs typeface="IBM Plex Sans"/>
                <a:sym typeface="IBM Plex Sans"/>
              </a:defRPr>
            </a:lvl6pPr>
            <a:lvl7pPr marL="0" marR="0" lvl="6" indent="0" algn="r">
              <a:lnSpc>
                <a:spcPct val="100000"/>
              </a:lnSpc>
              <a:spcBef>
                <a:spcPts val="0"/>
              </a:spcBef>
              <a:spcAft>
                <a:spcPts val="0"/>
              </a:spcAft>
              <a:buClr>
                <a:srgbClr val="000000"/>
              </a:buClr>
              <a:buSzPts val="1200"/>
              <a:buFont typeface="Arial"/>
              <a:buNone/>
              <a:defRPr sz="1600" b="0" i="0" u="none" strike="noStrike" cap="none">
                <a:solidFill>
                  <a:schemeClr val="dk2"/>
                </a:solidFill>
                <a:latin typeface="IBM Plex Sans"/>
                <a:ea typeface="IBM Plex Sans"/>
                <a:cs typeface="IBM Plex Sans"/>
                <a:sym typeface="IBM Plex Sans"/>
              </a:defRPr>
            </a:lvl7pPr>
            <a:lvl8pPr marL="0" marR="0" lvl="7" indent="0" algn="r">
              <a:lnSpc>
                <a:spcPct val="100000"/>
              </a:lnSpc>
              <a:spcBef>
                <a:spcPts val="0"/>
              </a:spcBef>
              <a:spcAft>
                <a:spcPts val="0"/>
              </a:spcAft>
              <a:buClr>
                <a:srgbClr val="000000"/>
              </a:buClr>
              <a:buSzPts val="1200"/>
              <a:buFont typeface="Arial"/>
              <a:buNone/>
              <a:defRPr sz="1600" b="0" i="0" u="none" strike="noStrike" cap="none">
                <a:solidFill>
                  <a:schemeClr val="dk2"/>
                </a:solidFill>
                <a:latin typeface="IBM Plex Sans"/>
                <a:ea typeface="IBM Plex Sans"/>
                <a:cs typeface="IBM Plex Sans"/>
                <a:sym typeface="IBM Plex Sans"/>
              </a:defRPr>
            </a:lvl8pPr>
            <a:lvl9pPr marL="0" marR="0" lvl="8" indent="0" algn="r">
              <a:lnSpc>
                <a:spcPct val="100000"/>
              </a:lnSpc>
              <a:spcBef>
                <a:spcPts val="0"/>
              </a:spcBef>
              <a:spcAft>
                <a:spcPts val="0"/>
              </a:spcAft>
              <a:buClr>
                <a:srgbClr val="000000"/>
              </a:buClr>
              <a:buSzPts val="1200"/>
              <a:buFont typeface="Arial"/>
              <a:buNone/>
              <a:defRPr sz="1600" b="0" i="0" u="none" strike="noStrike" cap="none">
                <a:solidFill>
                  <a:schemeClr val="dk2"/>
                </a:solidFill>
                <a:latin typeface="IBM Plex Sans"/>
                <a:ea typeface="IBM Plex Sans"/>
                <a:cs typeface="IBM Plex Sans"/>
                <a:sym typeface="IBM Plex Sans"/>
              </a:defRPr>
            </a:lvl9pPr>
          </a:lstStyle>
          <a:p>
            <a:fld id="{00000000-1234-1234-1234-123412341234}" type="slidenum">
              <a:rPr lang="en-US" smtClean="0"/>
              <a:pPr/>
              <a:t>‹#›</a:t>
            </a:fld>
            <a:endParaRPr lang="en-US"/>
          </a:p>
        </p:txBody>
      </p:sp>
      <p:sp>
        <p:nvSpPr>
          <p:cNvPr id="40" name="Google Shape;40;p30"/>
          <p:cNvSpPr txBox="1">
            <a:spLocks noGrp="1"/>
          </p:cNvSpPr>
          <p:nvPr>
            <p:ph type="title"/>
          </p:nvPr>
        </p:nvSpPr>
        <p:spPr>
          <a:xfrm>
            <a:off x="1219433" y="454600"/>
            <a:ext cx="7128800" cy="1084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16577B"/>
              </a:buClr>
              <a:buSzPts val="2800"/>
              <a:buNone/>
              <a:defRPr sz="3733">
                <a:solidFill>
                  <a:srgbClr val="16577B"/>
                </a:solidFill>
                <a:highlight>
                  <a:srgbClr val="FFFFFF"/>
                </a:highlight>
              </a:defRPr>
            </a:lvl1pPr>
            <a:lvl2pPr lvl="1" algn="l">
              <a:lnSpc>
                <a:spcPct val="90000"/>
              </a:lnSpc>
              <a:spcBef>
                <a:spcPts val="0"/>
              </a:spcBef>
              <a:spcAft>
                <a:spcPts val="0"/>
              </a:spcAft>
              <a:buSzPts val="2000"/>
              <a:buNone/>
              <a:defRPr/>
            </a:lvl2pPr>
            <a:lvl3pPr lvl="2" algn="l">
              <a:lnSpc>
                <a:spcPct val="90000"/>
              </a:lnSpc>
              <a:spcBef>
                <a:spcPts val="0"/>
              </a:spcBef>
              <a:spcAft>
                <a:spcPts val="0"/>
              </a:spcAft>
              <a:buSzPts val="2000"/>
              <a:buNone/>
              <a:defRPr/>
            </a:lvl3pPr>
            <a:lvl4pPr lvl="3" algn="l">
              <a:lnSpc>
                <a:spcPct val="90000"/>
              </a:lnSpc>
              <a:spcBef>
                <a:spcPts val="0"/>
              </a:spcBef>
              <a:spcAft>
                <a:spcPts val="0"/>
              </a:spcAft>
              <a:buSzPts val="2000"/>
              <a:buNone/>
              <a:defRPr/>
            </a:lvl4pPr>
            <a:lvl5pPr lvl="4" algn="l">
              <a:lnSpc>
                <a:spcPct val="90000"/>
              </a:lnSpc>
              <a:spcBef>
                <a:spcPts val="0"/>
              </a:spcBef>
              <a:spcAft>
                <a:spcPts val="0"/>
              </a:spcAft>
              <a:buSzPts val="2000"/>
              <a:buNone/>
              <a:defRPr/>
            </a:lvl5pPr>
            <a:lvl6pPr lvl="5" algn="l">
              <a:lnSpc>
                <a:spcPct val="90000"/>
              </a:lnSpc>
              <a:spcBef>
                <a:spcPts val="0"/>
              </a:spcBef>
              <a:spcAft>
                <a:spcPts val="0"/>
              </a:spcAft>
              <a:buSzPts val="2000"/>
              <a:buNone/>
              <a:defRPr/>
            </a:lvl6pPr>
            <a:lvl7pPr lvl="6" algn="l">
              <a:lnSpc>
                <a:spcPct val="90000"/>
              </a:lnSpc>
              <a:spcBef>
                <a:spcPts val="0"/>
              </a:spcBef>
              <a:spcAft>
                <a:spcPts val="0"/>
              </a:spcAft>
              <a:buSzPts val="2000"/>
              <a:buNone/>
              <a:defRPr/>
            </a:lvl7pPr>
            <a:lvl8pPr lvl="7" algn="l">
              <a:lnSpc>
                <a:spcPct val="90000"/>
              </a:lnSpc>
              <a:spcBef>
                <a:spcPts val="0"/>
              </a:spcBef>
              <a:spcAft>
                <a:spcPts val="0"/>
              </a:spcAft>
              <a:buSzPts val="2000"/>
              <a:buNone/>
              <a:defRPr/>
            </a:lvl8pPr>
            <a:lvl9pPr lvl="8" algn="l">
              <a:lnSpc>
                <a:spcPct val="90000"/>
              </a:lnSpc>
              <a:spcBef>
                <a:spcPts val="0"/>
              </a:spcBef>
              <a:spcAft>
                <a:spcPts val="0"/>
              </a:spcAft>
              <a:buSzPts val="2000"/>
              <a:buNone/>
              <a:defRPr/>
            </a:lvl9pPr>
          </a:lstStyle>
          <a:p>
            <a:endParaRPr/>
          </a:p>
        </p:txBody>
      </p:sp>
    </p:spTree>
    <p:extLst>
      <p:ext uri="{BB962C8B-B14F-4D97-AF65-F5344CB8AC3E}">
        <p14:creationId xmlns:p14="http://schemas.microsoft.com/office/powerpoint/2010/main" val="37566008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12"/>
        <p:cNvGrpSpPr/>
        <p:nvPr/>
      </p:nvGrpSpPr>
      <p:grpSpPr>
        <a:xfrm>
          <a:off x="0" y="0"/>
          <a:ext cx="0" cy="0"/>
          <a:chOff x="0" y="0"/>
          <a:chExt cx="0" cy="0"/>
        </a:xfrm>
      </p:grpSpPr>
      <p:sp>
        <p:nvSpPr>
          <p:cNvPr id="13" name="Google Shape;13;p10"/>
          <p:cNvSpPr/>
          <p:nvPr/>
        </p:nvSpPr>
        <p:spPr>
          <a:xfrm>
            <a:off x="0" y="3124200"/>
            <a:ext cx="12192000" cy="3352800"/>
          </a:xfrm>
          <a:prstGeom prst="rect">
            <a:avLst/>
          </a:prstGeom>
          <a:solidFill>
            <a:srgbClr val="249C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4" name="Google Shape;14;p10"/>
          <p:cNvSpPr/>
          <p:nvPr/>
        </p:nvSpPr>
        <p:spPr>
          <a:xfrm>
            <a:off x="0" y="6477000"/>
            <a:ext cx="12192000" cy="381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5" name="Google Shape;15;p10"/>
          <p:cNvSpPr txBox="1"/>
          <p:nvPr/>
        </p:nvSpPr>
        <p:spPr>
          <a:xfrm>
            <a:off x="0" y="6488113"/>
            <a:ext cx="7416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rgbClr val="595959"/>
                </a:solidFill>
                <a:latin typeface="Arial"/>
                <a:ea typeface="Arial"/>
                <a:cs typeface="Arial"/>
                <a:sym typeface="Arial"/>
              </a:rPr>
              <a:t>Making Clean Local Energy Accessible Now</a:t>
            </a:r>
            <a:endParaRPr sz="1400"/>
          </a:p>
        </p:txBody>
      </p:sp>
      <p:sp>
        <p:nvSpPr>
          <p:cNvPr id="16" name="Google Shape;16;p10"/>
          <p:cNvSpPr txBox="1">
            <a:spLocks noGrp="1"/>
          </p:cNvSpPr>
          <p:nvPr>
            <p:ph type="subTitle" idx="1"/>
          </p:nvPr>
        </p:nvSpPr>
        <p:spPr>
          <a:xfrm>
            <a:off x="1320801" y="5300664"/>
            <a:ext cx="9548284" cy="841375"/>
          </a:xfrm>
          <a:prstGeom prst="rect">
            <a:avLst/>
          </a:prstGeom>
          <a:noFill/>
          <a:ln>
            <a:noFill/>
          </a:ln>
        </p:spPr>
        <p:txBody>
          <a:bodyPr spcFirstLastPara="1" wrap="square" lIns="91425" tIns="45700" rIns="91425" bIns="45700" anchor="t" anchorCtr="0">
            <a:normAutofit/>
          </a:bodyPr>
          <a:lstStyle>
            <a:lvl1pPr lvl="0" algn="ctr">
              <a:spcBef>
                <a:spcPts val="480"/>
              </a:spcBef>
              <a:spcAft>
                <a:spcPts val="0"/>
              </a:spcAft>
              <a:buSzPts val="2400"/>
              <a:buFont typeface="Arial"/>
              <a:buNone/>
              <a:defRPr sz="2400">
                <a:solidFill>
                  <a:srgbClr val="595959"/>
                </a:solidFill>
              </a:defRPr>
            </a:lvl1pPr>
            <a:lvl2pPr lvl="1" algn="l">
              <a:spcBef>
                <a:spcPts val="360"/>
              </a:spcBef>
              <a:spcAft>
                <a:spcPts val="0"/>
              </a:spcAft>
              <a:buSzPts val="1800"/>
              <a:buChar char="•"/>
              <a:defRPr/>
            </a:lvl2pPr>
            <a:lvl3pPr lvl="2" algn="l">
              <a:spcBef>
                <a:spcPts val="360"/>
              </a:spcBef>
              <a:spcAft>
                <a:spcPts val="0"/>
              </a:spcAft>
              <a:buSzPts val="1800"/>
              <a:buChar char="•"/>
              <a:defRPr/>
            </a:lvl3pPr>
            <a:lvl4pPr lvl="3" algn="l">
              <a:spcBef>
                <a:spcPts val="360"/>
              </a:spcBef>
              <a:spcAft>
                <a:spcPts val="0"/>
              </a:spcAft>
              <a:buClr>
                <a:schemeClr val="dk1"/>
              </a:buClr>
              <a:buSzPts val="1800"/>
              <a:buChar char="•"/>
              <a:defRPr/>
            </a:lvl4pPr>
            <a:lvl5pPr lvl="4" algn="l">
              <a:spcBef>
                <a:spcPts val="360"/>
              </a:spcBef>
              <a:spcAft>
                <a:spcPts val="0"/>
              </a:spcAft>
              <a:buClr>
                <a:schemeClr val="dk1"/>
              </a:buClr>
              <a:buSzPts val="1800"/>
              <a:buChar char="•"/>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336BFA9-C475-4057-8025-1126A992138A}"/>
              </a:ext>
            </a:extLst>
          </p:cNvPr>
          <p:cNvSpPr>
            <a:spLocks noGrp="1"/>
          </p:cNvSpPr>
          <p:nvPr>
            <p:ph type="title" hasCustomPrompt="1"/>
          </p:nvPr>
        </p:nvSpPr>
        <p:spPr/>
        <p:txBody>
          <a:bodyPr>
            <a:normAutofit/>
          </a:bodyPr>
          <a:lstStyle>
            <a:lvl1pPr algn="ctr">
              <a:defRPr sz="3200" b="1">
                <a:solidFill>
                  <a:schemeClr val="accent1"/>
                </a:solidFill>
              </a:defRPr>
            </a:lvl1pPr>
          </a:lstStyle>
          <a:p>
            <a:r>
              <a:rPr lang="en-US" dirty="0"/>
              <a:t>Slide Header</a:t>
            </a:r>
          </a:p>
        </p:txBody>
      </p:sp>
      <p:sp>
        <p:nvSpPr>
          <p:cNvPr id="15" name="Text Placeholder 14">
            <a:extLst>
              <a:ext uri="{FF2B5EF4-FFF2-40B4-BE49-F238E27FC236}">
                <a16:creationId xmlns:a16="http://schemas.microsoft.com/office/drawing/2014/main" id="{8898A731-36A6-4399-843C-8CB4F8FA6725}"/>
              </a:ext>
            </a:extLst>
          </p:cNvPr>
          <p:cNvSpPr>
            <a:spLocks noGrp="1"/>
          </p:cNvSpPr>
          <p:nvPr>
            <p:ph type="body" sz="quarter" idx="10" hasCustomPrompt="1"/>
          </p:nvPr>
        </p:nvSpPr>
        <p:spPr>
          <a:xfrm>
            <a:off x="838200" y="1881188"/>
            <a:ext cx="6931025" cy="490537"/>
          </a:xfrm>
        </p:spPr>
        <p:txBody>
          <a:bodyPr/>
          <a:lstStyle>
            <a:lvl1pPr marL="0" indent="0">
              <a:buFont typeface="Arial" panose="020B0604020202020204" pitchFamily="34" charset="0"/>
              <a:buNone/>
              <a:defRPr b="1">
                <a:solidFill>
                  <a:schemeClr val="accent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a:t>
            </a:r>
          </a:p>
          <a:p>
            <a:pPr lvl="0"/>
            <a:endParaRPr lang="en-US" dirty="0"/>
          </a:p>
        </p:txBody>
      </p:sp>
      <p:sp>
        <p:nvSpPr>
          <p:cNvPr id="17" name="Text Placeholder 16">
            <a:extLst>
              <a:ext uri="{FF2B5EF4-FFF2-40B4-BE49-F238E27FC236}">
                <a16:creationId xmlns:a16="http://schemas.microsoft.com/office/drawing/2014/main" id="{3C4B9E59-B1D8-4D69-85C5-9F0C53D54B5E}"/>
              </a:ext>
            </a:extLst>
          </p:cNvPr>
          <p:cNvSpPr>
            <a:spLocks noGrp="1"/>
          </p:cNvSpPr>
          <p:nvPr>
            <p:ph type="body" sz="quarter" idx="11" hasCustomPrompt="1"/>
          </p:nvPr>
        </p:nvSpPr>
        <p:spPr>
          <a:xfrm>
            <a:off x="923925" y="2490198"/>
            <a:ext cx="9807806" cy="1076325"/>
          </a:xfrm>
        </p:spPr>
        <p:txBody>
          <a:bodyPr/>
          <a:lstStyle>
            <a:lvl1pPr>
              <a:defRPr/>
            </a:lvl1pPr>
            <a:lvl2pPr marL="457200" indent="0">
              <a:buNone/>
              <a:defRPr/>
            </a:lvl2pPr>
          </a:lstStyle>
          <a:p>
            <a:pPr lvl="0"/>
            <a:r>
              <a:rPr lang="en-US" dirty="0"/>
              <a:t>Bullet1</a:t>
            </a:r>
          </a:p>
          <a:p>
            <a:pPr lvl="0"/>
            <a:r>
              <a:rPr lang="en-US" dirty="0"/>
              <a:t>Bullet2</a:t>
            </a:r>
          </a:p>
        </p:txBody>
      </p:sp>
      <p:sp>
        <p:nvSpPr>
          <p:cNvPr id="18" name="Text Placeholder 14">
            <a:extLst>
              <a:ext uri="{FF2B5EF4-FFF2-40B4-BE49-F238E27FC236}">
                <a16:creationId xmlns:a16="http://schemas.microsoft.com/office/drawing/2014/main" id="{6F9ED87C-C132-4314-B934-E05460970401}"/>
              </a:ext>
            </a:extLst>
          </p:cNvPr>
          <p:cNvSpPr>
            <a:spLocks noGrp="1"/>
          </p:cNvSpPr>
          <p:nvPr>
            <p:ph type="body" sz="quarter" idx="12" hasCustomPrompt="1"/>
          </p:nvPr>
        </p:nvSpPr>
        <p:spPr>
          <a:xfrm>
            <a:off x="838200" y="3929922"/>
            <a:ext cx="6931025" cy="490537"/>
          </a:xfrm>
        </p:spPr>
        <p:txBody>
          <a:bodyPr/>
          <a:lstStyle>
            <a:lvl1pPr marL="0" indent="0">
              <a:buFont typeface="Arial" panose="020B0604020202020204" pitchFamily="34" charset="0"/>
              <a:buNone/>
              <a:defRPr b="1">
                <a:solidFill>
                  <a:schemeClr val="accent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a:t>
            </a:r>
          </a:p>
          <a:p>
            <a:pPr lvl="0"/>
            <a:endParaRPr lang="en-US" dirty="0"/>
          </a:p>
        </p:txBody>
      </p:sp>
      <p:sp>
        <p:nvSpPr>
          <p:cNvPr id="19" name="Text Placeholder 16">
            <a:extLst>
              <a:ext uri="{FF2B5EF4-FFF2-40B4-BE49-F238E27FC236}">
                <a16:creationId xmlns:a16="http://schemas.microsoft.com/office/drawing/2014/main" id="{82B71E1C-E553-46C8-A4BC-0C1E5DC4DEE3}"/>
              </a:ext>
            </a:extLst>
          </p:cNvPr>
          <p:cNvSpPr>
            <a:spLocks noGrp="1"/>
          </p:cNvSpPr>
          <p:nvPr>
            <p:ph type="body" sz="quarter" idx="13" hasCustomPrompt="1"/>
          </p:nvPr>
        </p:nvSpPr>
        <p:spPr>
          <a:xfrm>
            <a:off x="923925" y="4538932"/>
            <a:ext cx="6845300" cy="1076325"/>
          </a:xfrm>
        </p:spPr>
        <p:txBody>
          <a:bodyPr/>
          <a:lstStyle>
            <a:lvl1pPr>
              <a:defRPr/>
            </a:lvl1pPr>
            <a:lvl2pPr marL="457200" indent="0">
              <a:buNone/>
              <a:defRPr/>
            </a:lvl2pPr>
          </a:lstStyle>
          <a:p>
            <a:pPr lvl="0"/>
            <a:r>
              <a:rPr lang="en-US" dirty="0"/>
              <a:t>Bullet1</a:t>
            </a:r>
          </a:p>
          <a:p>
            <a:pPr lvl="0"/>
            <a:r>
              <a:rPr lang="en-US" dirty="0"/>
              <a:t>Bullet2</a:t>
            </a:r>
          </a:p>
        </p:txBody>
      </p:sp>
      <p:sp>
        <p:nvSpPr>
          <p:cNvPr id="23" name="Rectangle 22">
            <a:extLst>
              <a:ext uri="{FF2B5EF4-FFF2-40B4-BE49-F238E27FC236}">
                <a16:creationId xmlns:a16="http://schemas.microsoft.com/office/drawing/2014/main" id="{3C50DC74-D655-462E-9C02-D880B8E5F707}"/>
              </a:ext>
              <a:ext uri="{C183D7F6-B498-43B3-948B-1728B52AA6E4}">
                <adec:decorative xmlns:adec="http://schemas.microsoft.com/office/drawing/2017/decorative" val="1"/>
              </a:ext>
            </a:extLst>
          </p:cNvPr>
          <p:cNvSpPr/>
          <p:nvPr userDrawn="1"/>
        </p:nvSpPr>
        <p:spPr>
          <a:xfrm rot="10800000">
            <a:off x="-1" y="6677024"/>
            <a:ext cx="12192000" cy="1809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32443F2-63EA-4B5E-A87A-7614E63F3C87}"/>
              </a:ext>
              <a:ext uri="{C183D7F6-B498-43B3-948B-1728B52AA6E4}">
                <adec:decorative xmlns:adec="http://schemas.microsoft.com/office/drawing/2017/decorative" val="1"/>
              </a:ext>
            </a:extLst>
          </p:cNvPr>
          <p:cNvSpPr/>
          <p:nvPr userDrawn="1"/>
        </p:nvSpPr>
        <p:spPr>
          <a:xfrm rot="10800000">
            <a:off x="0" y="0"/>
            <a:ext cx="12192000" cy="1809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76653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9_Title, Text and Chart">
  <p:cSld name="19_Title, Text and Chart">
    <p:spTree>
      <p:nvGrpSpPr>
        <p:cNvPr id="1" name="Shape 17"/>
        <p:cNvGrpSpPr/>
        <p:nvPr/>
      </p:nvGrpSpPr>
      <p:grpSpPr>
        <a:xfrm>
          <a:off x="0" y="0"/>
          <a:ext cx="0" cy="0"/>
          <a:chOff x="0" y="0"/>
          <a:chExt cx="0" cy="0"/>
        </a:xfrm>
      </p:grpSpPr>
      <p:sp>
        <p:nvSpPr>
          <p:cNvPr id="18" name="Google Shape;18;p11"/>
          <p:cNvSpPr/>
          <p:nvPr/>
        </p:nvSpPr>
        <p:spPr>
          <a:xfrm>
            <a:off x="0" y="6477000"/>
            <a:ext cx="12192000" cy="381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 name="Google Shape;19;p11"/>
          <p:cNvSpPr/>
          <p:nvPr/>
        </p:nvSpPr>
        <p:spPr>
          <a:xfrm>
            <a:off x="0" y="0"/>
            <a:ext cx="9855200" cy="762000"/>
          </a:xfrm>
          <a:prstGeom prst="rect">
            <a:avLst/>
          </a:prstGeom>
          <a:solidFill>
            <a:srgbClr val="249C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sz="1400"/>
          </a:p>
        </p:txBody>
      </p:sp>
      <p:sp>
        <p:nvSpPr>
          <p:cNvPr id="20" name="Google Shape;20;p11"/>
          <p:cNvSpPr txBox="1"/>
          <p:nvPr/>
        </p:nvSpPr>
        <p:spPr>
          <a:xfrm>
            <a:off x="11108267" y="6492876"/>
            <a:ext cx="880533"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800">
                <a:solidFill>
                  <a:schemeClr val="dk1"/>
                </a:solidFill>
                <a:latin typeface="Arial"/>
                <a:ea typeface="Arial"/>
                <a:cs typeface="Arial"/>
                <a:sym typeface="Arial"/>
              </a:rPr>
              <a:pPr marL="0" marR="0" lvl="0" indent="0" algn="r" rtl="0">
                <a:spcBef>
                  <a:spcPts val="0"/>
                </a:spcBef>
                <a:spcAft>
                  <a:spcPts val="0"/>
                </a:spcAft>
                <a:buNone/>
              </a:pPr>
              <a:t>‹#›</a:t>
            </a:fld>
            <a:endParaRPr sz="1800">
              <a:solidFill>
                <a:srgbClr val="013D21"/>
              </a:solidFill>
              <a:latin typeface="Arial"/>
              <a:ea typeface="Arial"/>
              <a:cs typeface="Arial"/>
              <a:sym typeface="Arial"/>
            </a:endParaRPr>
          </a:p>
        </p:txBody>
      </p:sp>
      <p:sp>
        <p:nvSpPr>
          <p:cNvPr id="21" name="Google Shape;21;p11"/>
          <p:cNvSpPr txBox="1">
            <a:spLocks noGrp="1"/>
          </p:cNvSpPr>
          <p:nvPr>
            <p:ph type="title"/>
          </p:nvPr>
        </p:nvSpPr>
        <p:spPr>
          <a:xfrm>
            <a:off x="0" y="0"/>
            <a:ext cx="9753600" cy="762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2400" b="1">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2" name="Google Shape;22;p11"/>
          <p:cNvSpPr txBox="1">
            <a:spLocks noGrp="1"/>
          </p:cNvSpPr>
          <p:nvPr>
            <p:ph type="body" idx="1"/>
          </p:nvPr>
        </p:nvSpPr>
        <p:spPr>
          <a:xfrm>
            <a:off x="609600" y="1295400"/>
            <a:ext cx="10972800" cy="452596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Font typeface="Arial"/>
              <a:buChar char="•"/>
              <a:defRPr>
                <a:solidFill>
                  <a:srgbClr val="595959"/>
                </a:solidFill>
                <a:latin typeface="Arial"/>
                <a:ea typeface="Arial"/>
                <a:cs typeface="Arial"/>
                <a:sym typeface="Arial"/>
              </a:defRPr>
            </a:lvl1pPr>
            <a:lvl2pPr marL="914400" lvl="1" indent="-406400" algn="l">
              <a:spcBef>
                <a:spcPts val="560"/>
              </a:spcBef>
              <a:spcAft>
                <a:spcPts val="0"/>
              </a:spcAft>
              <a:buClr>
                <a:schemeClr val="dk1"/>
              </a:buClr>
              <a:buSzPts val="2800"/>
              <a:buFont typeface="Arial"/>
              <a:buChar char="•"/>
              <a:defRPr>
                <a:solidFill>
                  <a:srgbClr val="595959"/>
                </a:solidFill>
                <a:latin typeface="Arial"/>
                <a:ea typeface="Arial"/>
                <a:cs typeface="Arial"/>
                <a:sym typeface="Arial"/>
              </a:defRPr>
            </a:lvl2pPr>
            <a:lvl3pPr marL="1371600" lvl="2" indent="-381000" algn="l">
              <a:spcBef>
                <a:spcPts val="480"/>
              </a:spcBef>
              <a:spcAft>
                <a:spcPts val="0"/>
              </a:spcAft>
              <a:buClr>
                <a:schemeClr val="dk1"/>
              </a:buClr>
              <a:buSzPts val="2400"/>
              <a:buFont typeface="Arial"/>
              <a:buChar char="•"/>
              <a:defRPr>
                <a:solidFill>
                  <a:srgbClr val="595959"/>
                </a:solidFill>
                <a:latin typeface="Arial"/>
                <a:ea typeface="Arial"/>
                <a:cs typeface="Arial"/>
                <a:sym typeface="Arial"/>
              </a:defRPr>
            </a:lvl3pPr>
            <a:lvl4pPr marL="1828800" lvl="3" indent="-355600" algn="l">
              <a:spcBef>
                <a:spcPts val="400"/>
              </a:spcBef>
              <a:spcAft>
                <a:spcPts val="0"/>
              </a:spcAft>
              <a:buClr>
                <a:schemeClr val="dk1"/>
              </a:buClr>
              <a:buSzPts val="2000"/>
              <a:buFont typeface="Arial"/>
              <a:buChar char="•"/>
              <a:defRPr>
                <a:solidFill>
                  <a:srgbClr val="595959"/>
                </a:solidFill>
                <a:latin typeface="Arial"/>
                <a:ea typeface="Arial"/>
                <a:cs typeface="Arial"/>
                <a:sym typeface="Arial"/>
              </a:defRPr>
            </a:lvl4pPr>
            <a:lvl5pPr marL="2286000" lvl="4" indent="-355600" algn="l">
              <a:spcBef>
                <a:spcPts val="400"/>
              </a:spcBef>
              <a:spcAft>
                <a:spcPts val="0"/>
              </a:spcAft>
              <a:buClr>
                <a:schemeClr val="dk1"/>
              </a:buClr>
              <a:buSzPts val="2000"/>
              <a:buFont typeface="Arial"/>
              <a:buChar char="•"/>
              <a:defRPr>
                <a:solidFill>
                  <a:srgbClr val="595959"/>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 name="Google Shape;23;p11"/>
          <p:cNvSpPr txBox="1"/>
          <p:nvPr/>
        </p:nvSpPr>
        <p:spPr>
          <a:xfrm>
            <a:off x="0" y="6488113"/>
            <a:ext cx="1110826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595959"/>
                </a:solidFill>
                <a:latin typeface="Arial"/>
                <a:ea typeface="Arial"/>
                <a:cs typeface="Arial"/>
                <a:sym typeface="Arial"/>
              </a:rPr>
              <a:t>Making Clean Local Energy Accessible Now						</a:t>
            </a:r>
            <a:endParaRPr sz="1400"/>
          </a:p>
        </p:txBody>
      </p:sp>
      <p:pic>
        <p:nvPicPr>
          <p:cNvPr id="24" name="Google Shape;24;p11"/>
          <p:cNvPicPr preferRelativeResize="0"/>
          <p:nvPr/>
        </p:nvPicPr>
        <p:blipFill rotWithShape="1">
          <a:blip r:embed="rId2">
            <a:alphaModFix/>
          </a:blip>
          <a:srcRect/>
          <a:stretch/>
        </p:blipFill>
        <p:spPr>
          <a:xfrm>
            <a:off x="10018165" y="88491"/>
            <a:ext cx="1481328" cy="620097"/>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2_Title, Text and Chart">
  <p:cSld name="22_Title, Text and Chart">
    <p:spTree>
      <p:nvGrpSpPr>
        <p:cNvPr id="1" name="Shape 25"/>
        <p:cNvGrpSpPr/>
        <p:nvPr/>
      </p:nvGrpSpPr>
      <p:grpSpPr>
        <a:xfrm>
          <a:off x="0" y="0"/>
          <a:ext cx="0" cy="0"/>
          <a:chOff x="0" y="0"/>
          <a:chExt cx="0" cy="0"/>
        </a:xfrm>
      </p:grpSpPr>
      <p:sp>
        <p:nvSpPr>
          <p:cNvPr id="26" name="Google Shape;26;p12"/>
          <p:cNvSpPr/>
          <p:nvPr/>
        </p:nvSpPr>
        <p:spPr>
          <a:xfrm>
            <a:off x="0" y="6477000"/>
            <a:ext cx="12192000" cy="381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 name="Google Shape;27;p12"/>
          <p:cNvSpPr txBox="1"/>
          <p:nvPr/>
        </p:nvSpPr>
        <p:spPr>
          <a:xfrm>
            <a:off x="0" y="6488113"/>
            <a:ext cx="10972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595959"/>
                </a:solidFill>
                <a:latin typeface="Arial"/>
                <a:ea typeface="Arial"/>
                <a:cs typeface="Arial"/>
                <a:sym typeface="Arial"/>
              </a:rPr>
              <a:t>Making Clean Local </a:t>
            </a:r>
            <a:r>
              <a:rPr lang="en-US" sz="1800">
                <a:solidFill>
                  <a:srgbClr val="595959"/>
                </a:solidFill>
                <a:latin typeface="Arial"/>
                <a:ea typeface="Arial"/>
                <a:cs typeface="Arial"/>
                <a:sym typeface="Arial"/>
              </a:rPr>
              <a:t>Energy</a:t>
            </a:r>
            <a:r>
              <a:rPr lang="en-US" sz="1600">
                <a:solidFill>
                  <a:srgbClr val="595959"/>
                </a:solidFill>
                <a:latin typeface="Arial"/>
                <a:ea typeface="Arial"/>
                <a:cs typeface="Arial"/>
                <a:sym typeface="Arial"/>
              </a:rPr>
              <a:t> Accessible Now						</a:t>
            </a:r>
            <a:endParaRPr sz="1800">
              <a:solidFill>
                <a:srgbClr val="595959"/>
              </a:solidFill>
              <a:latin typeface="Arial"/>
              <a:ea typeface="Arial"/>
              <a:cs typeface="Arial"/>
              <a:sym typeface="Arial"/>
            </a:endParaRPr>
          </a:p>
        </p:txBody>
      </p:sp>
      <p:sp>
        <p:nvSpPr>
          <p:cNvPr id="28" name="Google Shape;28;p12"/>
          <p:cNvSpPr/>
          <p:nvPr/>
        </p:nvSpPr>
        <p:spPr>
          <a:xfrm>
            <a:off x="0" y="0"/>
            <a:ext cx="9855200" cy="762000"/>
          </a:xfrm>
          <a:prstGeom prst="rect">
            <a:avLst/>
          </a:prstGeom>
          <a:solidFill>
            <a:srgbClr val="249C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sz="1400"/>
          </a:p>
        </p:txBody>
      </p:sp>
      <p:sp>
        <p:nvSpPr>
          <p:cNvPr id="29" name="Google Shape;29;p12"/>
          <p:cNvSpPr txBox="1"/>
          <p:nvPr/>
        </p:nvSpPr>
        <p:spPr>
          <a:xfrm>
            <a:off x="11222181" y="6492876"/>
            <a:ext cx="766619"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800">
                <a:solidFill>
                  <a:schemeClr val="dk1"/>
                </a:solidFill>
                <a:latin typeface="Arial"/>
                <a:ea typeface="Arial"/>
                <a:cs typeface="Arial"/>
                <a:sym typeface="Arial"/>
              </a:rPr>
              <a:pPr marL="0" marR="0" lvl="0" indent="0" algn="r" rtl="0">
                <a:spcBef>
                  <a:spcPts val="0"/>
                </a:spcBef>
                <a:spcAft>
                  <a:spcPts val="0"/>
                </a:spcAft>
                <a:buNone/>
              </a:pPr>
              <a:t>‹#›</a:t>
            </a:fld>
            <a:endParaRPr sz="1800">
              <a:solidFill>
                <a:srgbClr val="013D21"/>
              </a:solidFill>
              <a:latin typeface="Arial"/>
              <a:ea typeface="Arial"/>
              <a:cs typeface="Arial"/>
              <a:sym typeface="Arial"/>
            </a:endParaRPr>
          </a:p>
        </p:txBody>
      </p:sp>
      <p:sp>
        <p:nvSpPr>
          <p:cNvPr id="30" name="Google Shape;30;p12"/>
          <p:cNvSpPr txBox="1">
            <a:spLocks noGrp="1"/>
          </p:cNvSpPr>
          <p:nvPr>
            <p:ph type="title"/>
          </p:nvPr>
        </p:nvSpPr>
        <p:spPr>
          <a:xfrm>
            <a:off x="0" y="0"/>
            <a:ext cx="9753600" cy="762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2400" b="1">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1" name="Google Shape;31;p12"/>
          <p:cNvSpPr txBox="1">
            <a:spLocks noGrp="1"/>
          </p:cNvSpPr>
          <p:nvPr>
            <p:ph type="body" idx="1"/>
          </p:nvPr>
        </p:nvSpPr>
        <p:spPr>
          <a:xfrm>
            <a:off x="609600" y="1295400"/>
            <a:ext cx="10972800" cy="452596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Font typeface="Arial"/>
              <a:buChar char="•"/>
              <a:defRPr>
                <a:solidFill>
                  <a:srgbClr val="595959"/>
                </a:solidFill>
                <a:latin typeface="Arial"/>
                <a:ea typeface="Arial"/>
                <a:cs typeface="Arial"/>
                <a:sym typeface="Arial"/>
              </a:defRPr>
            </a:lvl1pPr>
            <a:lvl2pPr marL="914400" lvl="1" indent="-406400" algn="l">
              <a:spcBef>
                <a:spcPts val="560"/>
              </a:spcBef>
              <a:spcAft>
                <a:spcPts val="0"/>
              </a:spcAft>
              <a:buClr>
                <a:schemeClr val="dk1"/>
              </a:buClr>
              <a:buSzPts val="2800"/>
              <a:buFont typeface="Arial"/>
              <a:buChar char="•"/>
              <a:defRPr>
                <a:solidFill>
                  <a:srgbClr val="595959"/>
                </a:solidFill>
                <a:latin typeface="Arial"/>
                <a:ea typeface="Arial"/>
                <a:cs typeface="Arial"/>
                <a:sym typeface="Arial"/>
              </a:defRPr>
            </a:lvl2pPr>
            <a:lvl3pPr marL="1371600" lvl="2" indent="-381000" algn="l">
              <a:spcBef>
                <a:spcPts val="480"/>
              </a:spcBef>
              <a:spcAft>
                <a:spcPts val="0"/>
              </a:spcAft>
              <a:buClr>
                <a:schemeClr val="dk1"/>
              </a:buClr>
              <a:buSzPts val="2400"/>
              <a:buFont typeface="Arial"/>
              <a:buChar char="•"/>
              <a:defRPr>
                <a:solidFill>
                  <a:srgbClr val="595959"/>
                </a:solidFill>
                <a:latin typeface="Arial"/>
                <a:ea typeface="Arial"/>
                <a:cs typeface="Arial"/>
                <a:sym typeface="Arial"/>
              </a:defRPr>
            </a:lvl3pPr>
            <a:lvl4pPr marL="1828800" lvl="3" indent="-355600" algn="l">
              <a:spcBef>
                <a:spcPts val="400"/>
              </a:spcBef>
              <a:spcAft>
                <a:spcPts val="0"/>
              </a:spcAft>
              <a:buClr>
                <a:schemeClr val="dk1"/>
              </a:buClr>
              <a:buSzPts val="2000"/>
              <a:buFont typeface="Arial"/>
              <a:buChar char="•"/>
              <a:defRPr>
                <a:solidFill>
                  <a:srgbClr val="595959"/>
                </a:solidFill>
                <a:latin typeface="Arial"/>
                <a:ea typeface="Arial"/>
                <a:cs typeface="Arial"/>
                <a:sym typeface="Arial"/>
              </a:defRPr>
            </a:lvl4pPr>
            <a:lvl5pPr marL="2286000" lvl="4" indent="-355600" algn="l">
              <a:spcBef>
                <a:spcPts val="400"/>
              </a:spcBef>
              <a:spcAft>
                <a:spcPts val="0"/>
              </a:spcAft>
              <a:buClr>
                <a:schemeClr val="dk1"/>
              </a:buClr>
              <a:buSzPts val="2000"/>
              <a:buFont typeface="Arial"/>
              <a:buChar char="•"/>
              <a:defRPr>
                <a:solidFill>
                  <a:srgbClr val="595959"/>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0_Title, Text and Chart">
  <p:cSld name="20_Title, Text and Chart">
    <p:spTree>
      <p:nvGrpSpPr>
        <p:cNvPr id="1" name="Shape 32"/>
        <p:cNvGrpSpPr/>
        <p:nvPr/>
      </p:nvGrpSpPr>
      <p:grpSpPr>
        <a:xfrm>
          <a:off x="0" y="0"/>
          <a:ext cx="0" cy="0"/>
          <a:chOff x="0" y="0"/>
          <a:chExt cx="0" cy="0"/>
        </a:xfrm>
      </p:grpSpPr>
      <p:sp>
        <p:nvSpPr>
          <p:cNvPr id="33" name="Google Shape;33;p13"/>
          <p:cNvSpPr/>
          <p:nvPr/>
        </p:nvSpPr>
        <p:spPr>
          <a:xfrm>
            <a:off x="0" y="6477000"/>
            <a:ext cx="12192000" cy="381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 name="Google Shape;34;p13"/>
          <p:cNvSpPr txBox="1"/>
          <p:nvPr/>
        </p:nvSpPr>
        <p:spPr>
          <a:xfrm>
            <a:off x="0" y="6488113"/>
            <a:ext cx="1110826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595959"/>
                </a:solidFill>
                <a:latin typeface="Arial"/>
                <a:ea typeface="Arial"/>
                <a:cs typeface="Arial"/>
                <a:sym typeface="Arial"/>
              </a:rPr>
              <a:t>Making Clean Local Energy Accessible Now						</a:t>
            </a:r>
            <a:endParaRPr sz="1400"/>
          </a:p>
        </p:txBody>
      </p:sp>
      <p:sp>
        <p:nvSpPr>
          <p:cNvPr id="35" name="Google Shape;35;p13"/>
          <p:cNvSpPr/>
          <p:nvPr/>
        </p:nvSpPr>
        <p:spPr>
          <a:xfrm>
            <a:off x="0" y="0"/>
            <a:ext cx="9855200" cy="762000"/>
          </a:xfrm>
          <a:prstGeom prst="rect">
            <a:avLst/>
          </a:prstGeom>
          <a:solidFill>
            <a:srgbClr val="249C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sz="1400"/>
          </a:p>
        </p:txBody>
      </p:sp>
      <p:sp>
        <p:nvSpPr>
          <p:cNvPr id="36" name="Google Shape;36;p13"/>
          <p:cNvSpPr txBox="1">
            <a:spLocks noGrp="1"/>
          </p:cNvSpPr>
          <p:nvPr>
            <p:ph type="title"/>
          </p:nvPr>
        </p:nvSpPr>
        <p:spPr>
          <a:xfrm>
            <a:off x="0" y="0"/>
            <a:ext cx="9753600" cy="762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2400" b="1">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7" name="Google Shape;37;p13"/>
          <p:cNvSpPr txBox="1">
            <a:spLocks noGrp="1"/>
          </p:cNvSpPr>
          <p:nvPr>
            <p:ph type="body" idx="1"/>
          </p:nvPr>
        </p:nvSpPr>
        <p:spPr>
          <a:xfrm>
            <a:off x="609600" y="1295400"/>
            <a:ext cx="10972800" cy="452596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Font typeface="Arial"/>
              <a:buChar char="•"/>
              <a:defRPr>
                <a:solidFill>
                  <a:srgbClr val="595959"/>
                </a:solidFill>
                <a:latin typeface="Arial"/>
                <a:ea typeface="Arial"/>
                <a:cs typeface="Arial"/>
                <a:sym typeface="Arial"/>
              </a:defRPr>
            </a:lvl1pPr>
            <a:lvl2pPr marL="914400" lvl="1" indent="-406400" algn="l">
              <a:spcBef>
                <a:spcPts val="560"/>
              </a:spcBef>
              <a:spcAft>
                <a:spcPts val="0"/>
              </a:spcAft>
              <a:buClr>
                <a:schemeClr val="dk1"/>
              </a:buClr>
              <a:buSzPts val="2800"/>
              <a:buFont typeface="Arial"/>
              <a:buChar char="•"/>
              <a:defRPr>
                <a:solidFill>
                  <a:srgbClr val="595959"/>
                </a:solidFill>
                <a:latin typeface="Arial"/>
                <a:ea typeface="Arial"/>
                <a:cs typeface="Arial"/>
                <a:sym typeface="Arial"/>
              </a:defRPr>
            </a:lvl2pPr>
            <a:lvl3pPr marL="1371600" lvl="2" indent="-381000" algn="l">
              <a:spcBef>
                <a:spcPts val="480"/>
              </a:spcBef>
              <a:spcAft>
                <a:spcPts val="0"/>
              </a:spcAft>
              <a:buClr>
                <a:schemeClr val="dk1"/>
              </a:buClr>
              <a:buSzPts val="2400"/>
              <a:buFont typeface="Arial"/>
              <a:buChar char="•"/>
              <a:defRPr>
                <a:solidFill>
                  <a:srgbClr val="595959"/>
                </a:solidFill>
                <a:latin typeface="Arial"/>
                <a:ea typeface="Arial"/>
                <a:cs typeface="Arial"/>
                <a:sym typeface="Arial"/>
              </a:defRPr>
            </a:lvl3pPr>
            <a:lvl4pPr marL="1828800" lvl="3" indent="-355600" algn="l">
              <a:spcBef>
                <a:spcPts val="400"/>
              </a:spcBef>
              <a:spcAft>
                <a:spcPts val="0"/>
              </a:spcAft>
              <a:buClr>
                <a:schemeClr val="dk1"/>
              </a:buClr>
              <a:buSzPts val="2000"/>
              <a:buFont typeface="Arial"/>
              <a:buChar char="•"/>
              <a:defRPr>
                <a:solidFill>
                  <a:srgbClr val="595959"/>
                </a:solidFill>
                <a:latin typeface="Arial"/>
                <a:ea typeface="Arial"/>
                <a:cs typeface="Arial"/>
                <a:sym typeface="Arial"/>
              </a:defRPr>
            </a:lvl4pPr>
            <a:lvl5pPr marL="2286000" lvl="4" indent="-355600" algn="l">
              <a:spcBef>
                <a:spcPts val="400"/>
              </a:spcBef>
              <a:spcAft>
                <a:spcPts val="0"/>
              </a:spcAft>
              <a:buClr>
                <a:schemeClr val="dk1"/>
              </a:buClr>
              <a:buSzPts val="2000"/>
              <a:buFont typeface="Arial"/>
              <a:buChar char="•"/>
              <a:defRPr>
                <a:solidFill>
                  <a:srgbClr val="595959"/>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38" name="Google Shape;38;p13" descr="Clean Coalition Logo_no tagline_updated_slideshowedit_zf2 yellow_final2.pdf"/>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0041626" y="46181"/>
            <a:ext cx="1481328" cy="676656"/>
          </a:xfrm>
          <a:prstGeom prst="rect">
            <a:avLst/>
          </a:prstGeom>
          <a:noFill/>
          <a:ln>
            <a:noFill/>
          </a:ln>
        </p:spPr>
      </p:pic>
      <p:sp>
        <p:nvSpPr>
          <p:cNvPr id="39" name="Google Shape;39;p13"/>
          <p:cNvSpPr txBox="1"/>
          <p:nvPr/>
        </p:nvSpPr>
        <p:spPr>
          <a:xfrm>
            <a:off x="11222181" y="6492876"/>
            <a:ext cx="766619"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800">
                <a:solidFill>
                  <a:schemeClr val="dk1"/>
                </a:solidFill>
                <a:latin typeface="Arial"/>
                <a:ea typeface="Arial"/>
                <a:cs typeface="Arial"/>
                <a:sym typeface="Arial"/>
              </a:rPr>
              <a:pPr marL="0" marR="0" lvl="0" indent="0" algn="r" rtl="0">
                <a:spcBef>
                  <a:spcPts val="0"/>
                </a:spcBef>
                <a:spcAft>
                  <a:spcPts val="0"/>
                </a:spcAft>
                <a:buNone/>
              </a:pPr>
              <a:t>‹#›</a:t>
            </a:fld>
            <a:endParaRPr sz="1800">
              <a:solidFill>
                <a:srgbClr val="013D21"/>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1_Title, Text and Chart">
  <p:cSld name="21_Title, Text and Chart">
    <p:spTree>
      <p:nvGrpSpPr>
        <p:cNvPr id="1" name="Shape 40"/>
        <p:cNvGrpSpPr/>
        <p:nvPr/>
      </p:nvGrpSpPr>
      <p:grpSpPr>
        <a:xfrm>
          <a:off x="0" y="0"/>
          <a:ext cx="0" cy="0"/>
          <a:chOff x="0" y="0"/>
          <a:chExt cx="0" cy="0"/>
        </a:xfrm>
      </p:grpSpPr>
      <p:sp>
        <p:nvSpPr>
          <p:cNvPr id="41" name="Google Shape;41;p14"/>
          <p:cNvSpPr/>
          <p:nvPr/>
        </p:nvSpPr>
        <p:spPr>
          <a:xfrm>
            <a:off x="0" y="6477000"/>
            <a:ext cx="12192000" cy="381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 name="Google Shape;42;p14"/>
          <p:cNvSpPr/>
          <p:nvPr/>
        </p:nvSpPr>
        <p:spPr>
          <a:xfrm>
            <a:off x="0" y="0"/>
            <a:ext cx="9855200" cy="762000"/>
          </a:xfrm>
          <a:prstGeom prst="rect">
            <a:avLst/>
          </a:prstGeom>
          <a:solidFill>
            <a:srgbClr val="249C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sz="1400"/>
          </a:p>
        </p:txBody>
      </p:sp>
      <p:sp>
        <p:nvSpPr>
          <p:cNvPr id="43" name="Google Shape;43;p14"/>
          <p:cNvSpPr txBox="1">
            <a:spLocks noGrp="1"/>
          </p:cNvSpPr>
          <p:nvPr>
            <p:ph type="title"/>
          </p:nvPr>
        </p:nvSpPr>
        <p:spPr>
          <a:xfrm>
            <a:off x="0" y="0"/>
            <a:ext cx="9753600" cy="762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2400" b="1">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4" name="Google Shape;44;p14"/>
          <p:cNvSpPr txBox="1">
            <a:spLocks noGrp="1"/>
          </p:cNvSpPr>
          <p:nvPr>
            <p:ph type="body" idx="1"/>
          </p:nvPr>
        </p:nvSpPr>
        <p:spPr>
          <a:xfrm>
            <a:off x="609600" y="1295400"/>
            <a:ext cx="10972800" cy="452596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Font typeface="Arial"/>
              <a:buChar char="•"/>
              <a:defRPr>
                <a:solidFill>
                  <a:srgbClr val="595959"/>
                </a:solidFill>
                <a:latin typeface="Arial"/>
                <a:ea typeface="Arial"/>
                <a:cs typeface="Arial"/>
                <a:sym typeface="Arial"/>
              </a:defRPr>
            </a:lvl1pPr>
            <a:lvl2pPr marL="914400" lvl="1" indent="-406400" algn="l">
              <a:spcBef>
                <a:spcPts val="560"/>
              </a:spcBef>
              <a:spcAft>
                <a:spcPts val="0"/>
              </a:spcAft>
              <a:buClr>
                <a:schemeClr val="dk1"/>
              </a:buClr>
              <a:buSzPts val="2800"/>
              <a:buFont typeface="Arial"/>
              <a:buChar char="•"/>
              <a:defRPr>
                <a:solidFill>
                  <a:srgbClr val="595959"/>
                </a:solidFill>
                <a:latin typeface="Arial"/>
                <a:ea typeface="Arial"/>
                <a:cs typeface="Arial"/>
                <a:sym typeface="Arial"/>
              </a:defRPr>
            </a:lvl2pPr>
            <a:lvl3pPr marL="1371600" lvl="2" indent="-381000" algn="l">
              <a:spcBef>
                <a:spcPts val="480"/>
              </a:spcBef>
              <a:spcAft>
                <a:spcPts val="0"/>
              </a:spcAft>
              <a:buClr>
                <a:schemeClr val="dk1"/>
              </a:buClr>
              <a:buSzPts val="2400"/>
              <a:buFont typeface="Arial"/>
              <a:buChar char="•"/>
              <a:defRPr>
                <a:solidFill>
                  <a:srgbClr val="595959"/>
                </a:solidFill>
                <a:latin typeface="Arial"/>
                <a:ea typeface="Arial"/>
                <a:cs typeface="Arial"/>
                <a:sym typeface="Arial"/>
              </a:defRPr>
            </a:lvl3pPr>
            <a:lvl4pPr marL="1828800" lvl="3" indent="-355600" algn="l">
              <a:spcBef>
                <a:spcPts val="400"/>
              </a:spcBef>
              <a:spcAft>
                <a:spcPts val="0"/>
              </a:spcAft>
              <a:buClr>
                <a:schemeClr val="dk1"/>
              </a:buClr>
              <a:buSzPts val="2000"/>
              <a:buFont typeface="Arial"/>
              <a:buChar char="•"/>
              <a:defRPr>
                <a:solidFill>
                  <a:srgbClr val="595959"/>
                </a:solidFill>
                <a:latin typeface="Arial"/>
                <a:ea typeface="Arial"/>
                <a:cs typeface="Arial"/>
                <a:sym typeface="Arial"/>
              </a:defRPr>
            </a:lvl4pPr>
            <a:lvl5pPr marL="2286000" lvl="4" indent="-355600" algn="l">
              <a:spcBef>
                <a:spcPts val="400"/>
              </a:spcBef>
              <a:spcAft>
                <a:spcPts val="0"/>
              </a:spcAft>
              <a:buClr>
                <a:schemeClr val="dk1"/>
              </a:buClr>
              <a:buSzPts val="2000"/>
              <a:buFont typeface="Arial"/>
              <a:buChar char="•"/>
              <a:defRPr>
                <a:solidFill>
                  <a:srgbClr val="595959"/>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5" name="Google Shape;45;p14"/>
          <p:cNvSpPr txBox="1"/>
          <p:nvPr/>
        </p:nvSpPr>
        <p:spPr>
          <a:xfrm>
            <a:off x="0" y="6488113"/>
            <a:ext cx="1110826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595959"/>
                </a:solidFill>
                <a:latin typeface="Arial"/>
                <a:ea typeface="Arial"/>
                <a:cs typeface="Arial"/>
                <a:sym typeface="Arial"/>
              </a:rPr>
              <a:t>Making Clean Local Energy Accessible Now</a:t>
            </a:r>
            <a:r>
              <a:rPr lang="en-US" sz="1600">
                <a:solidFill>
                  <a:srgbClr val="595959"/>
                </a:solidFill>
                <a:latin typeface="Arial"/>
                <a:ea typeface="Arial"/>
                <a:cs typeface="Arial"/>
                <a:sym typeface="Arial"/>
              </a:rPr>
              <a:t>						</a:t>
            </a:r>
            <a:endParaRPr sz="1400"/>
          </a:p>
        </p:txBody>
      </p:sp>
      <p:pic>
        <p:nvPicPr>
          <p:cNvPr id="46" name="Google Shape;46;p14" descr="Clean Coalition Logo_no tagline_updated_slideshowedit_zf2 yellow_final2.pdf"/>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0041626" y="46181"/>
            <a:ext cx="1481328" cy="676656"/>
          </a:xfrm>
          <a:prstGeom prst="rect">
            <a:avLst/>
          </a:prstGeom>
          <a:noFill/>
          <a:ln>
            <a:noFill/>
          </a:ln>
        </p:spPr>
      </p:pic>
      <p:sp>
        <p:nvSpPr>
          <p:cNvPr id="47" name="Google Shape;47;p14"/>
          <p:cNvSpPr txBox="1"/>
          <p:nvPr/>
        </p:nvSpPr>
        <p:spPr>
          <a:xfrm>
            <a:off x="11222181" y="6492876"/>
            <a:ext cx="766619"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800">
                <a:solidFill>
                  <a:schemeClr val="dk1"/>
                </a:solidFill>
                <a:latin typeface="Arial"/>
                <a:ea typeface="Arial"/>
                <a:cs typeface="Arial"/>
                <a:sym typeface="Arial"/>
              </a:rPr>
              <a:pPr marL="0" marR="0" lvl="0" indent="0" algn="r" rtl="0">
                <a:spcBef>
                  <a:spcPts val="0"/>
                </a:spcBef>
                <a:spcAft>
                  <a:spcPts val="0"/>
                </a:spcAft>
                <a:buNone/>
              </a:pPr>
              <a:t>‹#›</a:t>
            </a:fld>
            <a:endParaRPr sz="1800">
              <a:solidFill>
                <a:srgbClr val="013D2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ith Paragraph">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336BFA9-C475-4057-8025-1126A992138A}"/>
              </a:ext>
            </a:extLst>
          </p:cNvPr>
          <p:cNvSpPr>
            <a:spLocks noGrp="1"/>
          </p:cNvSpPr>
          <p:nvPr>
            <p:ph type="title" hasCustomPrompt="1"/>
          </p:nvPr>
        </p:nvSpPr>
        <p:spPr/>
        <p:txBody>
          <a:bodyPr>
            <a:normAutofit/>
          </a:bodyPr>
          <a:lstStyle>
            <a:lvl1pPr algn="ctr">
              <a:defRPr sz="3200" b="1">
                <a:solidFill>
                  <a:schemeClr val="accent1"/>
                </a:solidFill>
              </a:defRPr>
            </a:lvl1pPr>
          </a:lstStyle>
          <a:p>
            <a:r>
              <a:rPr lang="en-US" dirty="0"/>
              <a:t>Slide Header</a:t>
            </a:r>
          </a:p>
        </p:txBody>
      </p:sp>
      <p:sp>
        <p:nvSpPr>
          <p:cNvPr id="17" name="Text Placeholder 16">
            <a:extLst>
              <a:ext uri="{FF2B5EF4-FFF2-40B4-BE49-F238E27FC236}">
                <a16:creationId xmlns:a16="http://schemas.microsoft.com/office/drawing/2014/main" id="{3C4B9E59-B1D8-4D69-85C5-9F0C53D54B5E}"/>
              </a:ext>
            </a:extLst>
          </p:cNvPr>
          <p:cNvSpPr>
            <a:spLocks noGrp="1"/>
          </p:cNvSpPr>
          <p:nvPr>
            <p:ph type="body" sz="quarter" idx="11" hasCustomPrompt="1"/>
          </p:nvPr>
        </p:nvSpPr>
        <p:spPr>
          <a:xfrm>
            <a:off x="1504950" y="2569368"/>
            <a:ext cx="9296400" cy="1735932"/>
          </a:xfrm>
        </p:spPr>
        <p:txBody>
          <a:bodyPr/>
          <a:lstStyle>
            <a:lvl1pPr marL="0" indent="0" algn="l">
              <a:lnSpc>
                <a:spcPts val="3600"/>
              </a:lnSpc>
              <a:spcBef>
                <a:spcPts val="600"/>
              </a:spcBef>
              <a:spcAft>
                <a:spcPts val="1200"/>
              </a:spcAft>
              <a:buNone/>
              <a:defRPr/>
            </a:lvl1pPr>
            <a:lvl2pPr marL="457200" indent="0">
              <a:buNone/>
              <a:defRPr/>
            </a:lvl2pPr>
          </a:lstStyle>
          <a:p>
            <a:pPr lvl="0"/>
            <a:r>
              <a:rPr lang="en-US" dirty="0"/>
              <a:t>The first mate and his Skipper too will do their very best to make the others comfortable in their tropic island nest. Here comes Speed Racer. He's a demon on wheels.</a:t>
            </a:r>
          </a:p>
        </p:txBody>
      </p:sp>
      <p:sp>
        <p:nvSpPr>
          <p:cNvPr id="23" name="Rectangle 22">
            <a:extLst>
              <a:ext uri="{FF2B5EF4-FFF2-40B4-BE49-F238E27FC236}">
                <a16:creationId xmlns:a16="http://schemas.microsoft.com/office/drawing/2014/main" id="{3C50DC74-D655-462E-9C02-D880B8E5F707}"/>
              </a:ext>
              <a:ext uri="{C183D7F6-B498-43B3-948B-1728B52AA6E4}">
                <adec:decorative xmlns:adec="http://schemas.microsoft.com/office/drawing/2017/decorative" val="1"/>
              </a:ext>
            </a:extLst>
          </p:cNvPr>
          <p:cNvSpPr/>
          <p:nvPr userDrawn="1"/>
        </p:nvSpPr>
        <p:spPr>
          <a:xfrm rot="10800000">
            <a:off x="-1" y="6677024"/>
            <a:ext cx="12192000" cy="1809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32443F2-63EA-4B5E-A87A-7614E63F3C87}"/>
              </a:ext>
              <a:ext uri="{C183D7F6-B498-43B3-948B-1728B52AA6E4}">
                <adec:decorative xmlns:adec="http://schemas.microsoft.com/office/drawing/2017/decorative" val="1"/>
              </a:ext>
            </a:extLst>
          </p:cNvPr>
          <p:cNvSpPr/>
          <p:nvPr userDrawn="1"/>
        </p:nvSpPr>
        <p:spPr>
          <a:xfrm rot="10800000">
            <a:off x="0" y="0"/>
            <a:ext cx="12192000" cy="1809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3142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orang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336BFA9-C475-4057-8025-1126A992138A}"/>
              </a:ext>
            </a:extLst>
          </p:cNvPr>
          <p:cNvSpPr>
            <a:spLocks noGrp="1"/>
          </p:cNvSpPr>
          <p:nvPr>
            <p:ph type="title" hasCustomPrompt="1"/>
          </p:nvPr>
        </p:nvSpPr>
        <p:spPr/>
        <p:txBody>
          <a:bodyPr>
            <a:normAutofit/>
          </a:bodyPr>
          <a:lstStyle>
            <a:lvl1pPr algn="ctr">
              <a:defRPr sz="3200" b="1">
                <a:solidFill>
                  <a:schemeClr val="accent1"/>
                </a:solidFill>
              </a:defRPr>
            </a:lvl1pPr>
          </a:lstStyle>
          <a:p>
            <a:r>
              <a:rPr lang="en-US" dirty="0"/>
              <a:t>Slide Header</a:t>
            </a:r>
          </a:p>
        </p:txBody>
      </p:sp>
      <p:sp>
        <p:nvSpPr>
          <p:cNvPr id="23" name="Rectangle 22">
            <a:extLst>
              <a:ext uri="{FF2B5EF4-FFF2-40B4-BE49-F238E27FC236}">
                <a16:creationId xmlns:a16="http://schemas.microsoft.com/office/drawing/2014/main" id="{3C50DC74-D655-462E-9C02-D880B8E5F707}"/>
              </a:ext>
              <a:ext uri="{C183D7F6-B498-43B3-948B-1728B52AA6E4}">
                <adec:decorative xmlns:adec="http://schemas.microsoft.com/office/drawing/2017/decorative" val="1"/>
              </a:ext>
            </a:extLst>
          </p:cNvPr>
          <p:cNvSpPr/>
          <p:nvPr userDrawn="1"/>
        </p:nvSpPr>
        <p:spPr>
          <a:xfrm rot="10800000">
            <a:off x="-1" y="6677024"/>
            <a:ext cx="12192000" cy="180975"/>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32443F2-63EA-4B5E-A87A-7614E63F3C87}"/>
              </a:ext>
              <a:ext uri="{C183D7F6-B498-43B3-948B-1728B52AA6E4}">
                <adec:decorative xmlns:adec="http://schemas.microsoft.com/office/drawing/2017/decorative" val="1"/>
              </a:ext>
            </a:extLst>
          </p:cNvPr>
          <p:cNvSpPr/>
          <p:nvPr userDrawn="1"/>
        </p:nvSpPr>
        <p:spPr>
          <a:xfrm rot="10800000">
            <a:off x="0" y="0"/>
            <a:ext cx="12192000" cy="180975"/>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ext Placeholder 14">
            <a:extLst>
              <a:ext uri="{FF2B5EF4-FFF2-40B4-BE49-F238E27FC236}">
                <a16:creationId xmlns:a16="http://schemas.microsoft.com/office/drawing/2014/main" id="{612AB274-C602-4D56-9389-C42BF9F07309}"/>
              </a:ext>
            </a:extLst>
          </p:cNvPr>
          <p:cNvSpPr>
            <a:spLocks noGrp="1"/>
          </p:cNvSpPr>
          <p:nvPr>
            <p:ph type="body" sz="quarter" idx="10" hasCustomPrompt="1"/>
          </p:nvPr>
        </p:nvSpPr>
        <p:spPr>
          <a:xfrm>
            <a:off x="838200" y="1881188"/>
            <a:ext cx="6931025" cy="490537"/>
          </a:xfrm>
        </p:spPr>
        <p:txBody>
          <a:bodyPr/>
          <a:lstStyle>
            <a:lvl1pPr marL="0" indent="0">
              <a:buFont typeface="Arial" panose="020B0604020202020204" pitchFamily="34" charset="0"/>
              <a:buNone/>
              <a:defRPr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a:t>
            </a:r>
          </a:p>
          <a:p>
            <a:pPr lvl="0"/>
            <a:endParaRPr lang="en-US" dirty="0"/>
          </a:p>
        </p:txBody>
      </p:sp>
      <p:sp>
        <p:nvSpPr>
          <p:cNvPr id="8" name="Text Placeholder 16">
            <a:extLst>
              <a:ext uri="{FF2B5EF4-FFF2-40B4-BE49-F238E27FC236}">
                <a16:creationId xmlns:a16="http://schemas.microsoft.com/office/drawing/2014/main" id="{9B81A303-5A67-4B2A-8971-834D19F9EA86}"/>
              </a:ext>
            </a:extLst>
          </p:cNvPr>
          <p:cNvSpPr>
            <a:spLocks noGrp="1"/>
          </p:cNvSpPr>
          <p:nvPr>
            <p:ph type="body" sz="quarter" idx="11" hasCustomPrompt="1"/>
          </p:nvPr>
        </p:nvSpPr>
        <p:spPr>
          <a:xfrm>
            <a:off x="923925" y="2490198"/>
            <a:ext cx="6845300" cy="1076325"/>
          </a:xfrm>
        </p:spPr>
        <p:txBody>
          <a:bodyPr/>
          <a:lstStyle>
            <a:lvl1pPr>
              <a:defRPr/>
            </a:lvl1pPr>
            <a:lvl2pPr marL="457200" indent="0">
              <a:buNone/>
              <a:defRPr/>
            </a:lvl2pPr>
          </a:lstStyle>
          <a:p>
            <a:pPr lvl="0"/>
            <a:r>
              <a:rPr lang="en-US" dirty="0"/>
              <a:t>Bullet1</a:t>
            </a:r>
          </a:p>
          <a:p>
            <a:pPr lvl="0"/>
            <a:r>
              <a:rPr lang="en-US" dirty="0"/>
              <a:t>Bullet2</a:t>
            </a:r>
          </a:p>
        </p:txBody>
      </p:sp>
      <p:sp>
        <p:nvSpPr>
          <p:cNvPr id="10" name="Text Placeholder 14">
            <a:extLst>
              <a:ext uri="{FF2B5EF4-FFF2-40B4-BE49-F238E27FC236}">
                <a16:creationId xmlns:a16="http://schemas.microsoft.com/office/drawing/2014/main" id="{2660825B-0603-4A08-92F9-2A6389BD6398}"/>
              </a:ext>
            </a:extLst>
          </p:cNvPr>
          <p:cNvSpPr>
            <a:spLocks noGrp="1"/>
          </p:cNvSpPr>
          <p:nvPr>
            <p:ph type="body" sz="quarter" idx="12" hasCustomPrompt="1"/>
          </p:nvPr>
        </p:nvSpPr>
        <p:spPr>
          <a:xfrm>
            <a:off x="838200" y="3805238"/>
            <a:ext cx="6931025" cy="490537"/>
          </a:xfrm>
        </p:spPr>
        <p:txBody>
          <a:bodyPr/>
          <a:lstStyle>
            <a:lvl1pPr marL="0" indent="0">
              <a:buFont typeface="Arial" panose="020B0604020202020204" pitchFamily="34" charset="0"/>
              <a:buNone/>
              <a:defRPr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a:t>
            </a:r>
          </a:p>
          <a:p>
            <a:pPr lvl="0"/>
            <a:endParaRPr lang="en-US" dirty="0"/>
          </a:p>
        </p:txBody>
      </p:sp>
      <p:sp>
        <p:nvSpPr>
          <p:cNvPr id="11" name="Text Placeholder 16">
            <a:extLst>
              <a:ext uri="{FF2B5EF4-FFF2-40B4-BE49-F238E27FC236}">
                <a16:creationId xmlns:a16="http://schemas.microsoft.com/office/drawing/2014/main" id="{3E48448F-B15A-4CB7-A92D-1FF7B6B51E05}"/>
              </a:ext>
            </a:extLst>
          </p:cNvPr>
          <p:cNvSpPr>
            <a:spLocks noGrp="1"/>
          </p:cNvSpPr>
          <p:nvPr>
            <p:ph type="body" sz="quarter" idx="13" hasCustomPrompt="1"/>
          </p:nvPr>
        </p:nvSpPr>
        <p:spPr>
          <a:xfrm>
            <a:off x="923925" y="4414248"/>
            <a:ext cx="6845300" cy="1076325"/>
          </a:xfrm>
        </p:spPr>
        <p:txBody>
          <a:bodyPr/>
          <a:lstStyle>
            <a:lvl1pPr>
              <a:defRPr/>
            </a:lvl1pPr>
            <a:lvl2pPr marL="457200" indent="0">
              <a:buNone/>
              <a:defRPr/>
            </a:lvl2pPr>
          </a:lstStyle>
          <a:p>
            <a:pPr lvl="0"/>
            <a:r>
              <a:rPr lang="en-US" dirty="0"/>
              <a:t>Bullet1</a:t>
            </a:r>
          </a:p>
          <a:p>
            <a:pPr lvl="0"/>
            <a:r>
              <a:rPr lang="en-US" dirty="0"/>
              <a:t>Bullet2</a:t>
            </a:r>
          </a:p>
        </p:txBody>
      </p:sp>
    </p:spTree>
    <p:extLst>
      <p:ext uri="{BB962C8B-B14F-4D97-AF65-F5344CB8AC3E}">
        <p14:creationId xmlns:p14="http://schemas.microsoft.com/office/powerpoint/2010/main" val="3319450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34C6E-9680-4212-82B4-E5D83F484F1B}"/>
              </a:ext>
            </a:extLst>
          </p:cNvPr>
          <p:cNvSpPr>
            <a:spLocks noGrp="1"/>
          </p:cNvSpPr>
          <p:nvPr>
            <p:ph type="title" hasCustomPrompt="1"/>
          </p:nvPr>
        </p:nvSpPr>
        <p:spPr>
          <a:xfrm>
            <a:off x="5600700" y="2766218"/>
            <a:ext cx="4686300" cy="1325563"/>
          </a:xfrm>
        </p:spPr>
        <p:txBody>
          <a:bodyPr>
            <a:normAutofit/>
          </a:bodyPr>
          <a:lstStyle>
            <a:lvl1pPr>
              <a:defRPr sz="4000" b="1">
                <a:solidFill>
                  <a:schemeClr val="accent1"/>
                </a:solidFill>
              </a:defRPr>
            </a:lvl1pPr>
          </a:lstStyle>
          <a:p>
            <a:r>
              <a:rPr lang="en-US" dirty="0"/>
              <a:t>Section Header</a:t>
            </a:r>
          </a:p>
        </p:txBody>
      </p:sp>
      <p:pic>
        <p:nvPicPr>
          <p:cNvPr id="8" name="Picture 7">
            <a:extLst>
              <a:ext uri="{FF2B5EF4-FFF2-40B4-BE49-F238E27FC236}">
                <a16:creationId xmlns:a16="http://schemas.microsoft.com/office/drawing/2014/main" id="{79AF1ACA-81A4-4C2F-AA25-67B3D0EFB46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4864100" cy="6858000"/>
          </a:xfrm>
          <a:prstGeom prst="rect">
            <a:avLst/>
          </a:prstGeom>
        </p:spPr>
      </p:pic>
    </p:spTree>
    <p:extLst>
      <p:ext uri="{BB962C8B-B14F-4D97-AF65-F5344CB8AC3E}">
        <p14:creationId xmlns:p14="http://schemas.microsoft.com/office/powerpoint/2010/main" val="3396277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856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ver Option_1">
  <p:cSld name="Cover Option_1">
    <p:spTree>
      <p:nvGrpSpPr>
        <p:cNvPr id="1" name="Shape 110"/>
        <p:cNvGrpSpPr/>
        <p:nvPr/>
      </p:nvGrpSpPr>
      <p:grpSpPr>
        <a:xfrm>
          <a:off x="0" y="0"/>
          <a:ext cx="0" cy="0"/>
          <a:chOff x="0" y="0"/>
          <a:chExt cx="0" cy="0"/>
        </a:xfrm>
      </p:grpSpPr>
      <p:pic>
        <p:nvPicPr>
          <p:cNvPr id="111" name="Google Shape;111;p14" descr="Map&#10;&#10;Description automatically generated"/>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 y="0"/>
            <a:ext cx="12192000" cy="6858000"/>
          </a:xfrm>
          <a:prstGeom prst="rect">
            <a:avLst/>
          </a:prstGeom>
          <a:noFill/>
          <a:ln>
            <a:noFill/>
          </a:ln>
        </p:spPr>
      </p:pic>
      <p:sp>
        <p:nvSpPr>
          <p:cNvPr id="112" name="Google Shape;112;p14"/>
          <p:cNvSpPr/>
          <p:nvPr/>
        </p:nvSpPr>
        <p:spPr>
          <a:xfrm>
            <a:off x="0" y="-26672"/>
            <a:ext cx="12192000" cy="6884672"/>
          </a:xfrm>
          <a:prstGeom prst="rect">
            <a:avLst/>
          </a:prstGeom>
          <a:solidFill>
            <a:schemeClr val="lt1">
              <a:alpha val="80000"/>
            </a:schemeClr>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
        <p:nvSpPr>
          <p:cNvPr id="113" name="Google Shape;113;p14"/>
          <p:cNvSpPr txBox="1">
            <a:spLocks noGrp="1"/>
          </p:cNvSpPr>
          <p:nvPr>
            <p:ph type="title"/>
          </p:nvPr>
        </p:nvSpPr>
        <p:spPr>
          <a:xfrm>
            <a:off x="642131" y="2694663"/>
            <a:ext cx="6615453" cy="1400495"/>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accent1"/>
              </a:buClr>
              <a:buSzPts val="3600"/>
              <a:buFont typeface="Open Sans"/>
              <a:buNone/>
              <a:defRPr sz="4800" b="1">
                <a:solidFill>
                  <a:schemeClr val="accen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4" name="Google Shape;114;p14"/>
          <p:cNvSpPr txBox="1">
            <a:spLocks noGrp="1"/>
          </p:cNvSpPr>
          <p:nvPr>
            <p:ph type="body" idx="1"/>
          </p:nvPr>
        </p:nvSpPr>
        <p:spPr>
          <a:xfrm>
            <a:off x="642597" y="4419055"/>
            <a:ext cx="6614988" cy="286295"/>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667"/>
              </a:spcBef>
              <a:spcAft>
                <a:spcPts val="0"/>
              </a:spcAft>
              <a:buClr>
                <a:schemeClr val="dk2"/>
              </a:buClr>
              <a:buSzPts val="1500"/>
              <a:buNone/>
              <a:defRPr sz="2000">
                <a:solidFill>
                  <a:schemeClr val="dk2"/>
                </a:solidFill>
              </a:defRPr>
            </a:lvl1pPr>
            <a:lvl2pPr marL="1219170" lvl="1" indent="-423323" algn="l">
              <a:lnSpc>
                <a:spcPct val="90000"/>
              </a:lnSpc>
              <a:spcBef>
                <a:spcPts val="667"/>
              </a:spcBef>
              <a:spcAft>
                <a:spcPts val="0"/>
              </a:spcAft>
              <a:buSzPts val="1400"/>
              <a:buChar char="•"/>
              <a:defRPr/>
            </a:lvl2pPr>
            <a:lvl3pPr marL="1828754" lvl="2" indent="-423323" algn="l">
              <a:lnSpc>
                <a:spcPct val="90000"/>
              </a:lnSpc>
              <a:spcBef>
                <a:spcPts val="667"/>
              </a:spcBef>
              <a:spcAft>
                <a:spcPts val="0"/>
              </a:spcAft>
              <a:buSzPts val="1400"/>
              <a:buChar char="•"/>
              <a:defRPr/>
            </a:lvl3pPr>
            <a:lvl4pPr marL="2438339" lvl="3" indent="-423323" algn="l">
              <a:lnSpc>
                <a:spcPct val="90000"/>
              </a:lnSpc>
              <a:spcBef>
                <a:spcPts val="667"/>
              </a:spcBef>
              <a:spcAft>
                <a:spcPts val="0"/>
              </a:spcAft>
              <a:buSzPts val="1400"/>
              <a:buChar char="•"/>
              <a:defRPr/>
            </a:lvl4pPr>
            <a:lvl5pPr marL="3047924" lvl="4" indent="-423323" algn="l">
              <a:lnSpc>
                <a:spcPct val="90000"/>
              </a:lnSpc>
              <a:spcBef>
                <a:spcPts val="667"/>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cxnSp>
        <p:nvCxnSpPr>
          <p:cNvPr id="115" name="Google Shape;115;p14"/>
          <p:cNvCxnSpPr/>
          <p:nvPr/>
        </p:nvCxnSpPr>
        <p:spPr>
          <a:xfrm>
            <a:off x="642131" y="4207384"/>
            <a:ext cx="6615453" cy="0"/>
          </a:xfrm>
          <a:prstGeom prst="straightConnector1">
            <a:avLst/>
          </a:prstGeom>
          <a:noFill/>
          <a:ln w="9525" cap="flat" cmpd="sng">
            <a:solidFill>
              <a:schemeClr val="dk2"/>
            </a:solidFill>
            <a:prstDash val="solid"/>
            <a:miter lim="800000"/>
            <a:headEnd type="none" w="sm" len="sm"/>
            <a:tailEnd type="none" w="sm" len="sm"/>
          </a:ln>
        </p:spPr>
      </p:cxnSp>
      <p:sp>
        <p:nvSpPr>
          <p:cNvPr id="116" name="Google Shape;116;p14"/>
          <p:cNvSpPr txBox="1">
            <a:spLocks noGrp="1"/>
          </p:cNvSpPr>
          <p:nvPr>
            <p:ph type="body" idx="2"/>
          </p:nvPr>
        </p:nvSpPr>
        <p:spPr>
          <a:xfrm>
            <a:off x="642596" y="6036287"/>
            <a:ext cx="1874373" cy="265463"/>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667"/>
              </a:spcBef>
              <a:spcAft>
                <a:spcPts val="0"/>
              </a:spcAft>
              <a:buClr>
                <a:srgbClr val="8B8B8B"/>
              </a:buClr>
              <a:buSzPts val="900"/>
              <a:buNone/>
              <a:defRPr sz="1200">
                <a:solidFill>
                  <a:srgbClr val="8B8B8B"/>
                </a:solidFill>
              </a:defRPr>
            </a:lvl1pPr>
            <a:lvl2pPr marL="1219170" lvl="1" indent="-423323" algn="l">
              <a:lnSpc>
                <a:spcPct val="90000"/>
              </a:lnSpc>
              <a:spcBef>
                <a:spcPts val="667"/>
              </a:spcBef>
              <a:spcAft>
                <a:spcPts val="0"/>
              </a:spcAft>
              <a:buSzPts val="1400"/>
              <a:buChar char="•"/>
              <a:defRPr/>
            </a:lvl2pPr>
            <a:lvl3pPr marL="1828754" lvl="2" indent="-423323" algn="l">
              <a:lnSpc>
                <a:spcPct val="90000"/>
              </a:lnSpc>
              <a:spcBef>
                <a:spcPts val="667"/>
              </a:spcBef>
              <a:spcAft>
                <a:spcPts val="0"/>
              </a:spcAft>
              <a:buSzPts val="1400"/>
              <a:buChar char="•"/>
              <a:defRPr/>
            </a:lvl3pPr>
            <a:lvl4pPr marL="2438339" lvl="3" indent="-423323" algn="l">
              <a:lnSpc>
                <a:spcPct val="90000"/>
              </a:lnSpc>
              <a:spcBef>
                <a:spcPts val="667"/>
              </a:spcBef>
              <a:spcAft>
                <a:spcPts val="0"/>
              </a:spcAft>
              <a:buSzPts val="1400"/>
              <a:buChar char="•"/>
              <a:defRPr/>
            </a:lvl4pPr>
            <a:lvl5pPr marL="3047924" lvl="4" indent="-423323" algn="l">
              <a:lnSpc>
                <a:spcPct val="90000"/>
              </a:lnSpc>
              <a:spcBef>
                <a:spcPts val="667"/>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7" name="Google Shape;117;p14"/>
          <p:cNvSpPr txBox="1">
            <a:spLocks noGrp="1"/>
          </p:cNvSpPr>
          <p:nvPr>
            <p:ph type="body" idx="3"/>
          </p:nvPr>
        </p:nvSpPr>
        <p:spPr>
          <a:xfrm>
            <a:off x="642597" y="4781005"/>
            <a:ext cx="6614988" cy="286295"/>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667"/>
              </a:spcBef>
              <a:spcAft>
                <a:spcPts val="0"/>
              </a:spcAft>
              <a:buClr>
                <a:schemeClr val="dk2"/>
              </a:buClr>
              <a:buSzPts val="1200"/>
              <a:buNone/>
              <a:defRPr sz="1600">
                <a:solidFill>
                  <a:schemeClr val="dk2"/>
                </a:solidFill>
              </a:defRPr>
            </a:lvl1pPr>
            <a:lvl2pPr marL="1219170" lvl="1" indent="-423323" algn="l">
              <a:lnSpc>
                <a:spcPct val="90000"/>
              </a:lnSpc>
              <a:spcBef>
                <a:spcPts val="667"/>
              </a:spcBef>
              <a:spcAft>
                <a:spcPts val="0"/>
              </a:spcAft>
              <a:buSzPts val="1400"/>
              <a:buChar char="•"/>
              <a:defRPr/>
            </a:lvl2pPr>
            <a:lvl3pPr marL="1828754" lvl="2" indent="-423323" algn="l">
              <a:lnSpc>
                <a:spcPct val="90000"/>
              </a:lnSpc>
              <a:spcBef>
                <a:spcPts val="667"/>
              </a:spcBef>
              <a:spcAft>
                <a:spcPts val="0"/>
              </a:spcAft>
              <a:buSzPts val="1400"/>
              <a:buChar char="•"/>
              <a:defRPr/>
            </a:lvl3pPr>
            <a:lvl4pPr marL="2438339" lvl="3" indent="-423323" algn="l">
              <a:lnSpc>
                <a:spcPct val="90000"/>
              </a:lnSpc>
              <a:spcBef>
                <a:spcPts val="667"/>
              </a:spcBef>
              <a:spcAft>
                <a:spcPts val="0"/>
              </a:spcAft>
              <a:buSzPts val="1400"/>
              <a:buChar char="•"/>
              <a:defRPr/>
            </a:lvl4pPr>
            <a:lvl5pPr marL="3047924" lvl="4" indent="-423323" algn="l">
              <a:lnSpc>
                <a:spcPct val="90000"/>
              </a:lnSpc>
              <a:spcBef>
                <a:spcPts val="667"/>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8" name="Google Shape;118;p14"/>
          <p:cNvSpPr/>
          <p:nvPr/>
        </p:nvSpPr>
        <p:spPr>
          <a:xfrm rot="10800000">
            <a:off x="0" y="-26671"/>
            <a:ext cx="12192000" cy="1969771"/>
          </a:xfrm>
          <a:prstGeom prst="triangle">
            <a:avLst>
              <a:gd name="adj" fmla="val 0"/>
            </a:avLst>
          </a:prstGeom>
          <a:solidFill>
            <a:schemeClr val="accen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
        <p:nvSpPr>
          <p:cNvPr id="119" name="Google Shape;119;p14"/>
          <p:cNvSpPr/>
          <p:nvPr/>
        </p:nvSpPr>
        <p:spPr>
          <a:xfrm>
            <a:off x="7658404" y="1542554"/>
            <a:ext cx="4533597" cy="5315447"/>
          </a:xfrm>
          <a:custGeom>
            <a:avLst/>
            <a:gdLst/>
            <a:ahLst/>
            <a:cxnLst/>
            <a:rect l="l" t="t" r="r" b="b"/>
            <a:pathLst>
              <a:path w="4533597" h="5315446" extrusionOk="0">
                <a:moveTo>
                  <a:pt x="4533597" y="0"/>
                </a:moveTo>
                <a:lnTo>
                  <a:pt x="4533597" y="5315446"/>
                </a:lnTo>
                <a:lnTo>
                  <a:pt x="0" y="5315446"/>
                </a:lnTo>
                <a:close/>
              </a:path>
            </a:pathLst>
          </a:custGeom>
          <a:solidFill>
            <a:schemeClr val="accent6"/>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
        <p:nvSpPr>
          <p:cNvPr id="120" name="Google Shape;120;p14"/>
          <p:cNvSpPr/>
          <p:nvPr/>
        </p:nvSpPr>
        <p:spPr>
          <a:xfrm>
            <a:off x="8030441" y="1599301"/>
            <a:ext cx="4161561" cy="5258700"/>
          </a:xfrm>
          <a:custGeom>
            <a:avLst/>
            <a:gdLst/>
            <a:ahLst/>
            <a:cxnLst/>
            <a:rect l="l" t="t" r="r" b="b"/>
            <a:pathLst>
              <a:path w="4161561" h="5258700" extrusionOk="0">
                <a:moveTo>
                  <a:pt x="4161561" y="0"/>
                </a:moveTo>
                <a:lnTo>
                  <a:pt x="4161561" y="5258700"/>
                </a:lnTo>
                <a:lnTo>
                  <a:pt x="0" y="5258700"/>
                </a:lnTo>
                <a:close/>
              </a:path>
            </a:pathLst>
          </a:custGeom>
          <a:solidFill>
            <a:schemeClr val="accent5"/>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grpSp>
        <p:nvGrpSpPr>
          <p:cNvPr id="121" name="Google Shape;121;p14"/>
          <p:cNvGrpSpPr/>
          <p:nvPr/>
        </p:nvGrpSpPr>
        <p:grpSpPr>
          <a:xfrm>
            <a:off x="642131" y="1125538"/>
            <a:ext cx="2547043" cy="636308"/>
            <a:chOff x="1058862" y="462365"/>
            <a:chExt cx="1746599" cy="436339"/>
          </a:xfrm>
        </p:grpSpPr>
        <p:sp>
          <p:nvSpPr>
            <p:cNvPr id="122" name="Google Shape;122;p14"/>
            <p:cNvSpPr/>
            <p:nvPr/>
          </p:nvSpPr>
          <p:spPr>
            <a:xfrm>
              <a:off x="1153159" y="55399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DC602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23" name="Google Shape;123;p14"/>
            <p:cNvSpPr/>
            <p:nvPr/>
          </p:nvSpPr>
          <p:spPr>
            <a:xfrm>
              <a:off x="1153159" y="645530"/>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DC602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24" name="Google Shape;124;p14"/>
            <p:cNvSpPr/>
            <p:nvPr/>
          </p:nvSpPr>
          <p:spPr>
            <a:xfrm>
              <a:off x="1341659" y="46236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EB6F2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25" name="Google Shape;125;p14"/>
            <p:cNvSpPr/>
            <p:nvPr/>
          </p:nvSpPr>
          <p:spPr>
            <a:xfrm>
              <a:off x="1058862" y="55399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E8752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26" name="Google Shape;126;p14"/>
            <p:cNvSpPr/>
            <p:nvPr/>
          </p:nvSpPr>
          <p:spPr>
            <a:xfrm>
              <a:off x="1058862" y="737161"/>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E8752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27" name="Google Shape;127;p14"/>
            <p:cNvSpPr/>
            <p:nvPr/>
          </p:nvSpPr>
          <p:spPr>
            <a:xfrm>
              <a:off x="1153159" y="828696"/>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E8752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28" name="Google Shape;128;p14"/>
            <p:cNvSpPr/>
            <p:nvPr/>
          </p:nvSpPr>
          <p:spPr>
            <a:xfrm>
              <a:off x="1247457" y="55399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E8752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29" name="Google Shape;129;p14"/>
            <p:cNvSpPr/>
            <p:nvPr/>
          </p:nvSpPr>
          <p:spPr>
            <a:xfrm>
              <a:off x="1247457" y="737161"/>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E8752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30" name="Google Shape;130;p14"/>
            <p:cNvSpPr/>
            <p:nvPr/>
          </p:nvSpPr>
          <p:spPr>
            <a:xfrm>
              <a:off x="1341659" y="645530"/>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E8752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31" name="Google Shape;131;p14"/>
            <p:cNvSpPr/>
            <p:nvPr/>
          </p:nvSpPr>
          <p:spPr>
            <a:xfrm>
              <a:off x="1341659" y="55399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FDB71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32" name="Google Shape;132;p14"/>
            <p:cNvSpPr/>
            <p:nvPr/>
          </p:nvSpPr>
          <p:spPr>
            <a:xfrm>
              <a:off x="1341659" y="737161"/>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FDB71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33" name="Google Shape;133;p14"/>
            <p:cNvSpPr/>
            <p:nvPr/>
          </p:nvSpPr>
          <p:spPr>
            <a:xfrm>
              <a:off x="1435956" y="46236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FDB71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34" name="Google Shape;134;p14"/>
            <p:cNvSpPr/>
            <p:nvPr/>
          </p:nvSpPr>
          <p:spPr>
            <a:xfrm>
              <a:off x="1153159" y="737161"/>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F5A81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35" name="Google Shape;135;p14"/>
            <p:cNvSpPr/>
            <p:nvPr/>
          </p:nvSpPr>
          <p:spPr>
            <a:xfrm>
              <a:off x="1247457" y="46236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F5A81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36" name="Google Shape;136;p14"/>
            <p:cNvSpPr/>
            <p:nvPr/>
          </p:nvSpPr>
          <p:spPr>
            <a:xfrm>
              <a:off x="1247457" y="645530"/>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F5A81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37" name="Google Shape;137;p14"/>
            <p:cNvSpPr/>
            <p:nvPr/>
          </p:nvSpPr>
          <p:spPr>
            <a:xfrm>
              <a:off x="1341659" y="828696"/>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F5A81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38" name="Google Shape;138;p14"/>
            <p:cNvSpPr/>
            <p:nvPr/>
          </p:nvSpPr>
          <p:spPr>
            <a:xfrm>
              <a:off x="1435956" y="645530"/>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F5A81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39" name="Google Shape;139;p14"/>
            <p:cNvSpPr/>
            <p:nvPr/>
          </p:nvSpPr>
          <p:spPr>
            <a:xfrm>
              <a:off x="1435956" y="737161"/>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FDDD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40" name="Google Shape;140;p14"/>
            <p:cNvSpPr/>
            <p:nvPr/>
          </p:nvSpPr>
          <p:spPr>
            <a:xfrm>
              <a:off x="1247457" y="828696"/>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FFCF0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41" name="Google Shape;141;p14"/>
            <p:cNvSpPr/>
            <p:nvPr/>
          </p:nvSpPr>
          <p:spPr>
            <a:xfrm>
              <a:off x="1435956" y="55399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FFCF0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42" name="Google Shape;142;p14"/>
            <p:cNvSpPr/>
            <p:nvPr/>
          </p:nvSpPr>
          <p:spPr>
            <a:xfrm>
              <a:off x="1435956" y="828696"/>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FFCF0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grpSp>
          <p:nvGrpSpPr>
            <p:cNvPr id="143" name="Google Shape;143;p14"/>
            <p:cNvGrpSpPr/>
            <p:nvPr/>
          </p:nvGrpSpPr>
          <p:grpSpPr>
            <a:xfrm>
              <a:off x="1058862" y="462365"/>
              <a:ext cx="1746599" cy="436339"/>
              <a:chOff x="1058862" y="462365"/>
              <a:chExt cx="1746599" cy="436339"/>
            </a:xfrm>
          </p:grpSpPr>
          <p:sp>
            <p:nvSpPr>
              <p:cNvPr id="144" name="Google Shape;144;p14"/>
              <p:cNvSpPr/>
              <p:nvPr/>
            </p:nvSpPr>
            <p:spPr>
              <a:xfrm>
                <a:off x="1584927" y="524344"/>
                <a:ext cx="86963" cy="133671"/>
              </a:xfrm>
              <a:custGeom>
                <a:avLst/>
                <a:gdLst/>
                <a:ahLst/>
                <a:cxnLst/>
                <a:rect l="l" t="t" r="r" b="b"/>
                <a:pathLst>
                  <a:path w="86963" h="133671" extrusionOk="0">
                    <a:moveTo>
                      <a:pt x="12377" y="98034"/>
                    </a:moveTo>
                    <a:cubicBezTo>
                      <a:pt x="21203" y="106174"/>
                      <a:pt x="32585" y="110989"/>
                      <a:pt x="44572" y="111655"/>
                    </a:cubicBezTo>
                    <a:cubicBezTo>
                      <a:pt x="54097" y="111655"/>
                      <a:pt x="63622" y="106607"/>
                      <a:pt x="63622" y="96034"/>
                    </a:cubicBezTo>
                    <a:cubicBezTo>
                      <a:pt x="63622" y="72984"/>
                      <a:pt x="2757" y="76984"/>
                      <a:pt x="2757" y="37455"/>
                    </a:cubicBezTo>
                    <a:cubicBezTo>
                      <a:pt x="2757" y="16024"/>
                      <a:pt x="21807" y="22"/>
                      <a:pt x="46000" y="22"/>
                    </a:cubicBezTo>
                    <a:cubicBezTo>
                      <a:pt x="60001" y="-425"/>
                      <a:pt x="73639" y="4519"/>
                      <a:pt x="84100" y="13833"/>
                    </a:cubicBezTo>
                    <a:lnTo>
                      <a:pt x="73909" y="32883"/>
                    </a:lnTo>
                    <a:cubicBezTo>
                      <a:pt x="65916" y="26034"/>
                      <a:pt x="55851" y="22075"/>
                      <a:pt x="45334" y="21644"/>
                    </a:cubicBezTo>
                    <a:cubicBezTo>
                      <a:pt x="34475" y="21644"/>
                      <a:pt x="26284" y="27930"/>
                      <a:pt x="26284" y="37074"/>
                    </a:cubicBezTo>
                    <a:cubicBezTo>
                      <a:pt x="26284" y="59934"/>
                      <a:pt x="86958" y="54315"/>
                      <a:pt x="86958" y="95558"/>
                    </a:cubicBezTo>
                    <a:cubicBezTo>
                      <a:pt x="86958" y="116037"/>
                      <a:pt x="71337" y="133658"/>
                      <a:pt x="44476" y="133658"/>
                    </a:cubicBezTo>
                    <a:cubicBezTo>
                      <a:pt x="27897" y="133929"/>
                      <a:pt x="11891" y="127588"/>
                      <a:pt x="-5" y="116037"/>
                    </a:cubicBez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45" name="Google Shape;145;p14"/>
              <p:cNvSpPr/>
              <p:nvPr/>
            </p:nvSpPr>
            <p:spPr>
              <a:xfrm>
                <a:off x="1689512" y="560752"/>
                <a:ext cx="140969" cy="94874"/>
              </a:xfrm>
              <a:custGeom>
                <a:avLst/>
                <a:gdLst/>
                <a:ahLst/>
                <a:cxnLst/>
                <a:rect l="l" t="t" r="r" b="b"/>
                <a:pathLst>
                  <a:path w="140969" h="94874" extrusionOk="0">
                    <a:moveTo>
                      <a:pt x="-5" y="2095"/>
                    </a:moveTo>
                    <a:lnTo>
                      <a:pt x="22093" y="2095"/>
                    </a:lnTo>
                    <a:lnTo>
                      <a:pt x="22093" y="12763"/>
                    </a:lnTo>
                    <a:cubicBezTo>
                      <a:pt x="22219" y="14889"/>
                      <a:pt x="22219" y="17020"/>
                      <a:pt x="22093" y="19145"/>
                    </a:cubicBezTo>
                    <a:lnTo>
                      <a:pt x="22093" y="19145"/>
                    </a:lnTo>
                    <a:cubicBezTo>
                      <a:pt x="27877" y="7892"/>
                      <a:pt x="39264" y="616"/>
                      <a:pt x="51906" y="95"/>
                    </a:cubicBezTo>
                    <a:cubicBezTo>
                      <a:pt x="64364" y="-1008"/>
                      <a:pt x="75798" y="7044"/>
                      <a:pt x="78957" y="19145"/>
                    </a:cubicBezTo>
                    <a:lnTo>
                      <a:pt x="78957" y="19145"/>
                    </a:lnTo>
                    <a:cubicBezTo>
                      <a:pt x="85255" y="7522"/>
                      <a:pt x="97361" y="229"/>
                      <a:pt x="110580" y="95"/>
                    </a:cubicBezTo>
                    <a:cubicBezTo>
                      <a:pt x="129630" y="95"/>
                      <a:pt x="140965" y="10954"/>
                      <a:pt x="140965" y="35338"/>
                    </a:cubicBezTo>
                    <a:lnTo>
                      <a:pt x="140965" y="94869"/>
                    </a:lnTo>
                    <a:lnTo>
                      <a:pt x="118581" y="94869"/>
                    </a:lnTo>
                    <a:lnTo>
                      <a:pt x="118581" y="39529"/>
                    </a:lnTo>
                    <a:cubicBezTo>
                      <a:pt x="118581" y="28956"/>
                      <a:pt x="116581" y="20955"/>
                      <a:pt x="105913" y="20955"/>
                    </a:cubicBezTo>
                    <a:cubicBezTo>
                      <a:pt x="94381" y="21725"/>
                      <a:pt x="85005" y="30543"/>
                      <a:pt x="83529" y="42005"/>
                    </a:cubicBezTo>
                    <a:cubicBezTo>
                      <a:pt x="82726" y="45953"/>
                      <a:pt x="82374" y="49979"/>
                      <a:pt x="82481" y="54007"/>
                    </a:cubicBezTo>
                    <a:lnTo>
                      <a:pt x="82481" y="94678"/>
                    </a:lnTo>
                    <a:lnTo>
                      <a:pt x="59335" y="94678"/>
                    </a:lnTo>
                    <a:lnTo>
                      <a:pt x="59335" y="39529"/>
                    </a:lnTo>
                    <a:cubicBezTo>
                      <a:pt x="59335" y="29527"/>
                      <a:pt x="57716" y="20955"/>
                      <a:pt x="46762" y="20955"/>
                    </a:cubicBezTo>
                    <a:cubicBezTo>
                      <a:pt x="35090" y="21683"/>
                      <a:pt x="25578" y="30595"/>
                      <a:pt x="24093" y="42196"/>
                    </a:cubicBezTo>
                    <a:cubicBezTo>
                      <a:pt x="23339" y="46084"/>
                      <a:pt x="23083" y="50053"/>
                      <a:pt x="23331" y="54007"/>
                    </a:cubicBezTo>
                    <a:lnTo>
                      <a:pt x="23331" y="94678"/>
                    </a:lnTo>
                    <a:lnTo>
                      <a:pt x="-5" y="94678"/>
                    </a:ln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46" name="Google Shape;146;p14"/>
              <p:cNvSpPr/>
              <p:nvPr/>
            </p:nvSpPr>
            <p:spPr>
              <a:xfrm>
                <a:off x="1845817" y="560851"/>
                <a:ext cx="80867" cy="97058"/>
              </a:xfrm>
              <a:custGeom>
                <a:avLst/>
                <a:gdLst/>
                <a:ahLst/>
                <a:cxnLst/>
                <a:rect l="l" t="t" r="r" b="b"/>
                <a:pathLst>
                  <a:path w="80867" h="97058" extrusionOk="0">
                    <a:moveTo>
                      <a:pt x="55240" y="36477"/>
                    </a:moveTo>
                    <a:lnTo>
                      <a:pt x="58383" y="36477"/>
                    </a:lnTo>
                    <a:lnTo>
                      <a:pt x="58383" y="35239"/>
                    </a:lnTo>
                    <a:cubicBezTo>
                      <a:pt x="58383" y="23047"/>
                      <a:pt x="50668" y="18856"/>
                      <a:pt x="40571" y="18856"/>
                    </a:cubicBezTo>
                    <a:cubicBezTo>
                      <a:pt x="31429" y="19432"/>
                      <a:pt x="22626" y="22531"/>
                      <a:pt x="15139" y="27810"/>
                    </a:cubicBezTo>
                    <a:lnTo>
                      <a:pt x="6376" y="11236"/>
                    </a:lnTo>
                    <a:cubicBezTo>
                      <a:pt x="17048" y="3812"/>
                      <a:pt x="29762" y="-115"/>
                      <a:pt x="42762" y="-3"/>
                    </a:cubicBezTo>
                    <a:cubicBezTo>
                      <a:pt x="67051" y="-3"/>
                      <a:pt x="80862" y="13427"/>
                      <a:pt x="80862" y="36858"/>
                    </a:cubicBezTo>
                    <a:lnTo>
                      <a:pt x="80862" y="94770"/>
                    </a:lnTo>
                    <a:lnTo>
                      <a:pt x="60002" y="94770"/>
                    </a:lnTo>
                    <a:lnTo>
                      <a:pt x="60002" y="87150"/>
                    </a:lnTo>
                    <a:cubicBezTo>
                      <a:pt x="60002" y="83531"/>
                      <a:pt x="60002" y="80673"/>
                      <a:pt x="60002" y="80673"/>
                    </a:cubicBezTo>
                    <a:lnTo>
                      <a:pt x="60002" y="80673"/>
                    </a:lnTo>
                    <a:cubicBezTo>
                      <a:pt x="54548" y="91287"/>
                      <a:pt x="43339" y="97676"/>
                      <a:pt x="31427" y="96961"/>
                    </a:cubicBezTo>
                    <a:cubicBezTo>
                      <a:pt x="15380" y="98226"/>
                      <a:pt x="1345" y="86242"/>
                      <a:pt x="81" y="70195"/>
                    </a:cubicBezTo>
                    <a:cubicBezTo>
                      <a:pt x="33" y="69593"/>
                      <a:pt x="5" y="68990"/>
                      <a:pt x="-5" y="68386"/>
                    </a:cubicBezTo>
                    <a:cubicBezTo>
                      <a:pt x="-5" y="38954"/>
                      <a:pt x="39809" y="36954"/>
                      <a:pt x="54859" y="36954"/>
                    </a:cubicBezTo>
                    <a:moveTo>
                      <a:pt x="37237" y="79245"/>
                    </a:moveTo>
                    <a:cubicBezTo>
                      <a:pt x="49431" y="77771"/>
                      <a:pt x="58482" y="67232"/>
                      <a:pt x="58097" y="54956"/>
                    </a:cubicBezTo>
                    <a:lnTo>
                      <a:pt x="58097" y="52765"/>
                    </a:lnTo>
                    <a:lnTo>
                      <a:pt x="54097" y="52765"/>
                    </a:lnTo>
                    <a:cubicBezTo>
                      <a:pt x="42381" y="52765"/>
                      <a:pt x="23236" y="54384"/>
                      <a:pt x="23236" y="67338"/>
                    </a:cubicBezTo>
                    <a:cubicBezTo>
                      <a:pt x="23440" y="74174"/>
                      <a:pt x="29146" y="79550"/>
                      <a:pt x="35982" y="79346"/>
                    </a:cubicBezTo>
                    <a:cubicBezTo>
                      <a:pt x="36402" y="79334"/>
                      <a:pt x="36821" y="79300"/>
                      <a:pt x="37237" y="79245"/>
                    </a:cubicBezTo>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47" name="Google Shape;147;p14"/>
              <p:cNvSpPr/>
              <p:nvPr/>
            </p:nvSpPr>
            <p:spPr>
              <a:xfrm>
                <a:off x="1948782" y="561551"/>
                <a:ext cx="55721" cy="93884"/>
              </a:xfrm>
              <a:custGeom>
                <a:avLst/>
                <a:gdLst/>
                <a:ahLst/>
                <a:cxnLst/>
                <a:rect l="l" t="t" r="r" b="b"/>
                <a:pathLst>
                  <a:path w="55721" h="93884" extrusionOk="0">
                    <a:moveTo>
                      <a:pt x="-5" y="1296"/>
                    </a:moveTo>
                    <a:lnTo>
                      <a:pt x="22188" y="1296"/>
                    </a:lnTo>
                    <a:lnTo>
                      <a:pt x="22188" y="17298"/>
                    </a:lnTo>
                    <a:cubicBezTo>
                      <a:pt x="22307" y="19456"/>
                      <a:pt x="22307" y="21618"/>
                      <a:pt x="22188" y="23775"/>
                    </a:cubicBezTo>
                    <a:lnTo>
                      <a:pt x="22188" y="23775"/>
                    </a:lnTo>
                    <a:cubicBezTo>
                      <a:pt x="25730" y="10266"/>
                      <a:pt x="37667" y="647"/>
                      <a:pt x="51620" y="58"/>
                    </a:cubicBezTo>
                    <a:cubicBezTo>
                      <a:pt x="52984" y="-27"/>
                      <a:pt x="54352" y="-27"/>
                      <a:pt x="55716" y="58"/>
                    </a:cubicBezTo>
                    <a:lnTo>
                      <a:pt x="55716" y="23109"/>
                    </a:lnTo>
                    <a:cubicBezTo>
                      <a:pt x="53909" y="22974"/>
                      <a:pt x="52094" y="22974"/>
                      <a:pt x="50287" y="23109"/>
                    </a:cubicBezTo>
                    <a:cubicBezTo>
                      <a:pt x="38557" y="23090"/>
                      <a:pt x="28245" y="30873"/>
                      <a:pt x="25045" y="42159"/>
                    </a:cubicBezTo>
                    <a:cubicBezTo>
                      <a:pt x="23624" y="47046"/>
                      <a:pt x="22950" y="52119"/>
                      <a:pt x="23045" y="57208"/>
                    </a:cubicBezTo>
                    <a:lnTo>
                      <a:pt x="23045" y="93879"/>
                    </a:lnTo>
                    <a:lnTo>
                      <a:pt x="-5" y="93879"/>
                    </a:ln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48" name="Google Shape;148;p14"/>
              <p:cNvSpPr/>
              <p:nvPr/>
            </p:nvSpPr>
            <p:spPr>
              <a:xfrm>
                <a:off x="2012600" y="537612"/>
                <a:ext cx="57626" cy="119065"/>
              </a:xfrm>
              <a:custGeom>
                <a:avLst/>
                <a:gdLst/>
                <a:ahLst/>
                <a:cxnLst/>
                <a:rect l="l" t="t" r="r" b="b"/>
                <a:pathLst>
                  <a:path w="57626" h="119065" extrusionOk="0">
                    <a:moveTo>
                      <a:pt x="11996" y="45048"/>
                    </a:moveTo>
                    <a:lnTo>
                      <a:pt x="-5" y="45048"/>
                    </a:lnTo>
                    <a:lnTo>
                      <a:pt x="-5" y="26664"/>
                    </a:lnTo>
                    <a:lnTo>
                      <a:pt x="12568" y="26664"/>
                    </a:lnTo>
                    <a:lnTo>
                      <a:pt x="12568" y="-6"/>
                    </a:lnTo>
                    <a:lnTo>
                      <a:pt x="35047" y="-6"/>
                    </a:lnTo>
                    <a:lnTo>
                      <a:pt x="35047" y="26664"/>
                    </a:lnTo>
                    <a:lnTo>
                      <a:pt x="56097" y="26664"/>
                    </a:lnTo>
                    <a:lnTo>
                      <a:pt x="56097" y="45048"/>
                    </a:lnTo>
                    <a:lnTo>
                      <a:pt x="35047" y="45048"/>
                    </a:lnTo>
                    <a:lnTo>
                      <a:pt x="35047" y="80957"/>
                    </a:lnTo>
                    <a:cubicBezTo>
                      <a:pt x="34457" y="90038"/>
                      <a:pt x="41342" y="97878"/>
                      <a:pt x="50423" y="98468"/>
                    </a:cubicBezTo>
                    <a:cubicBezTo>
                      <a:pt x="51426" y="98533"/>
                      <a:pt x="52432" y="98506"/>
                      <a:pt x="53430" y="98388"/>
                    </a:cubicBezTo>
                    <a:cubicBezTo>
                      <a:pt x="54825" y="98498"/>
                      <a:pt x="56226" y="98498"/>
                      <a:pt x="57621" y="98388"/>
                    </a:cubicBezTo>
                    <a:lnTo>
                      <a:pt x="57621" y="118485"/>
                    </a:lnTo>
                    <a:cubicBezTo>
                      <a:pt x="55262" y="118895"/>
                      <a:pt x="52871" y="119087"/>
                      <a:pt x="50477" y="119057"/>
                    </a:cubicBezTo>
                    <a:cubicBezTo>
                      <a:pt x="37618" y="119057"/>
                      <a:pt x="12377" y="115247"/>
                      <a:pt x="12377" y="84195"/>
                    </a:cubicBez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49" name="Google Shape;149;p14"/>
              <p:cNvSpPr/>
              <p:nvPr/>
            </p:nvSpPr>
            <p:spPr>
              <a:xfrm>
                <a:off x="2136901" y="526563"/>
                <a:ext cx="80105" cy="128968"/>
              </a:xfrm>
              <a:custGeom>
                <a:avLst/>
                <a:gdLst/>
                <a:ahLst/>
                <a:cxnLst/>
                <a:rect l="l" t="t" r="r" b="b"/>
                <a:pathLst>
                  <a:path w="80105" h="128968" extrusionOk="0">
                    <a:moveTo>
                      <a:pt x="0" y="0"/>
                    </a:moveTo>
                    <a:lnTo>
                      <a:pt x="77152" y="0"/>
                    </a:lnTo>
                    <a:lnTo>
                      <a:pt x="77152" y="20193"/>
                    </a:lnTo>
                    <a:lnTo>
                      <a:pt x="23431" y="20193"/>
                    </a:lnTo>
                    <a:lnTo>
                      <a:pt x="23431" y="53912"/>
                    </a:lnTo>
                    <a:lnTo>
                      <a:pt x="66770" y="53912"/>
                    </a:lnTo>
                    <a:lnTo>
                      <a:pt x="66770" y="74105"/>
                    </a:lnTo>
                    <a:lnTo>
                      <a:pt x="23431" y="74105"/>
                    </a:lnTo>
                    <a:lnTo>
                      <a:pt x="23431" y="108776"/>
                    </a:lnTo>
                    <a:lnTo>
                      <a:pt x="80105" y="108776"/>
                    </a:lnTo>
                    <a:lnTo>
                      <a:pt x="80105" y="128969"/>
                    </a:lnTo>
                    <a:lnTo>
                      <a:pt x="0" y="128969"/>
                    </a:lnTo>
                    <a:lnTo>
                      <a:pt x="0" y="0"/>
                    </a:ln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50" name="Google Shape;150;p14"/>
              <p:cNvSpPr/>
              <p:nvPr/>
            </p:nvSpPr>
            <p:spPr>
              <a:xfrm>
                <a:off x="2232913" y="526563"/>
                <a:ext cx="35813" cy="130111"/>
              </a:xfrm>
              <a:custGeom>
                <a:avLst/>
                <a:gdLst/>
                <a:ahLst/>
                <a:cxnLst/>
                <a:rect l="l" t="t" r="r" b="b"/>
                <a:pathLst>
                  <a:path w="35813" h="130111" extrusionOk="0">
                    <a:moveTo>
                      <a:pt x="-5" y="-6"/>
                    </a:moveTo>
                    <a:lnTo>
                      <a:pt x="22855" y="-6"/>
                    </a:lnTo>
                    <a:lnTo>
                      <a:pt x="22855" y="96578"/>
                    </a:lnTo>
                    <a:cubicBezTo>
                      <a:pt x="22855" y="106770"/>
                      <a:pt x="26284" y="109246"/>
                      <a:pt x="32380" y="109246"/>
                    </a:cubicBezTo>
                    <a:cubicBezTo>
                      <a:pt x="33522" y="109305"/>
                      <a:pt x="34666" y="109305"/>
                      <a:pt x="35809" y="109246"/>
                    </a:cubicBezTo>
                    <a:lnTo>
                      <a:pt x="35809" y="129534"/>
                    </a:lnTo>
                    <a:cubicBezTo>
                      <a:pt x="33413" y="129901"/>
                      <a:pt x="30993" y="130092"/>
                      <a:pt x="28570" y="130106"/>
                    </a:cubicBezTo>
                    <a:cubicBezTo>
                      <a:pt x="15806" y="130106"/>
                      <a:pt x="-5" y="126772"/>
                      <a:pt x="-5" y="100293"/>
                    </a:cubicBez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51" name="Google Shape;151;p14"/>
              <p:cNvSpPr/>
              <p:nvPr/>
            </p:nvSpPr>
            <p:spPr>
              <a:xfrm>
                <a:off x="2275410" y="560837"/>
                <a:ext cx="88091" cy="97028"/>
              </a:xfrm>
              <a:custGeom>
                <a:avLst/>
                <a:gdLst/>
                <a:ahLst/>
                <a:cxnLst/>
                <a:rect l="l" t="t" r="r" b="b"/>
                <a:pathLst>
                  <a:path w="88091" h="97028" extrusionOk="0">
                    <a:moveTo>
                      <a:pt x="47033" y="11"/>
                    </a:moveTo>
                    <a:cubicBezTo>
                      <a:pt x="73798" y="11"/>
                      <a:pt x="88086" y="19061"/>
                      <a:pt x="88086" y="43921"/>
                    </a:cubicBezTo>
                    <a:cubicBezTo>
                      <a:pt x="88086" y="46683"/>
                      <a:pt x="87609" y="52874"/>
                      <a:pt x="87609" y="52874"/>
                    </a:cubicBezTo>
                    <a:lnTo>
                      <a:pt x="23601" y="52874"/>
                    </a:lnTo>
                    <a:cubicBezTo>
                      <a:pt x="24620" y="67266"/>
                      <a:pt x="37010" y="78171"/>
                      <a:pt x="51414" y="77354"/>
                    </a:cubicBezTo>
                    <a:cubicBezTo>
                      <a:pt x="61151" y="76904"/>
                      <a:pt x="70492" y="73368"/>
                      <a:pt x="78084" y="67257"/>
                    </a:cubicBezTo>
                    <a:lnTo>
                      <a:pt x="87038" y="83735"/>
                    </a:lnTo>
                    <a:cubicBezTo>
                      <a:pt x="76557" y="92373"/>
                      <a:pt x="63377" y="97058"/>
                      <a:pt x="49795" y="96975"/>
                    </a:cubicBezTo>
                    <a:cubicBezTo>
                      <a:pt x="23518" y="98137"/>
                      <a:pt x="1275" y="77778"/>
                      <a:pt x="113" y="51501"/>
                    </a:cubicBezTo>
                    <a:cubicBezTo>
                      <a:pt x="68" y="50499"/>
                      <a:pt x="56" y="49496"/>
                      <a:pt x="75" y="48493"/>
                    </a:cubicBezTo>
                    <a:cubicBezTo>
                      <a:pt x="-1407" y="23233"/>
                      <a:pt x="17868" y="1555"/>
                      <a:pt x="43128" y="73"/>
                    </a:cubicBezTo>
                    <a:cubicBezTo>
                      <a:pt x="44428" y="-3"/>
                      <a:pt x="45731" y="-24"/>
                      <a:pt x="47033" y="11"/>
                    </a:cubicBezTo>
                    <a:moveTo>
                      <a:pt x="64845" y="37063"/>
                    </a:moveTo>
                    <a:cubicBezTo>
                      <a:pt x="65479" y="27193"/>
                      <a:pt x="57992" y="18679"/>
                      <a:pt x="48122" y="18045"/>
                    </a:cubicBezTo>
                    <a:cubicBezTo>
                      <a:pt x="47601" y="18011"/>
                      <a:pt x="47079" y="18001"/>
                      <a:pt x="46557" y="18013"/>
                    </a:cubicBezTo>
                    <a:cubicBezTo>
                      <a:pt x="35335" y="17637"/>
                      <a:pt x="25693" y="25914"/>
                      <a:pt x="24363" y="37063"/>
                    </a:cubicBez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52" name="Google Shape;152;p14"/>
              <p:cNvSpPr/>
              <p:nvPr/>
            </p:nvSpPr>
            <p:spPr>
              <a:xfrm>
                <a:off x="2376074" y="560186"/>
                <a:ext cx="86582" cy="96977"/>
              </a:xfrm>
              <a:custGeom>
                <a:avLst/>
                <a:gdLst/>
                <a:ahLst/>
                <a:cxnLst/>
                <a:rect l="l" t="t" r="r" b="b"/>
                <a:pathLst>
                  <a:path w="86582" h="96977" extrusionOk="0">
                    <a:moveTo>
                      <a:pt x="49048" y="661"/>
                    </a:moveTo>
                    <a:cubicBezTo>
                      <a:pt x="62330" y="91"/>
                      <a:pt x="75245" y="5098"/>
                      <a:pt x="84672" y="14472"/>
                    </a:cubicBezTo>
                    <a:lnTo>
                      <a:pt x="74480" y="30284"/>
                    </a:lnTo>
                    <a:cubicBezTo>
                      <a:pt x="68058" y="23861"/>
                      <a:pt x="59457" y="20087"/>
                      <a:pt x="50382" y="19711"/>
                    </a:cubicBezTo>
                    <a:cubicBezTo>
                      <a:pt x="35190" y="19121"/>
                      <a:pt x="22397" y="30958"/>
                      <a:pt x="21807" y="46149"/>
                    </a:cubicBezTo>
                    <a:cubicBezTo>
                      <a:pt x="21779" y="46861"/>
                      <a:pt x="21779" y="47574"/>
                      <a:pt x="21807" y="48286"/>
                    </a:cubicBezTo>
                    <a:cubicBezTo>
                      <a:pt x="21544" y="64065"/>
                      <a:pt x="34122" y="77070"/>
                      <a:pt x="49902" y="77333"/>
                    </a:cubicBezTo>
                    <a:cubicBezTo>
                      <a:pt x="50062" y="77336"/>
                      <a:pt x="50222" y="77337"/>
                      <a:pt x="50382" y="77337"/>
                    </a:cubicBezTo>
                    <a:cubicBezTo>
                      <a:pt x="60585" y="76797"/>
                      <a:pt x="70254" y="72605"/>
                      <a:pt x="77623" y="65526"/>
                    </a:cubicBezTo>
                    <a:lnTo>
                      <a:pt x="86577" y="81909"/>
                    </a:lnTo>
                    <a:cubicBezTo>
                      <a:pt x="76422" y="91852"/>
                      <a:pt x="62685" y="97278"/>
                      <a:pt x="48477" y="96959"/>
                    </a:cubicBezTo>
                    <a:cubicBezTo>
                      <a:pt x="21701" y="96959"/>
                      <a:pt x="-5" y="75253"/>
                      <a:pt x="-5" y="48477"/>
                    </a:cubicBezTo>
                    <a:cubicBezTo>
                      <a:pt x="-5" y="21701"/>
                      <a:pt x="21701" y="-6"/>
                      <a:pt x="48477" y="-6"/>
                    </a:cubicBezTo>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53" name="Google Shape;153;p14"/>
              <p:cNvSpPr/>
              <p:nvPr/>
            </p:nvSpPr>
            <p:spPr>
              <a:xfrm>
                <a:off x="2470943" y="537612"/>
                <a:ext cx="57531" cy="119066"/>
              </a:xfrm>
              <a:custGeom>
                <a:avLst/>
                <a:gdLst/>
                <a:ahLst/>
                <a:cxnLst/>
                <a:rect l="l" t="t" r="r" b="b"/>
                <a:pathLst>
                  <a:path w="57531" h="119066" extrusionOk="0">
                    <a:moveTo>
                      <a:pt x="11996" y="45048"/>
                    </a:moveTo>
                    <a:lnTo>
                      <a:pt x="-5" y="45048"/>
                    </a:lnTo>
                    <a:lnTo>
                      <a:pt x="-5" y="26664"/>
                    </a:lnTo>
                    <a:lnTo>
                      <a:pt x="12472" y="26664"/>
                    </a:lnTo>
                    <a:lnTo>
                      <a:pt x="12472" y="-6"/>
                    </a:lnTo>
                    <a:lnTo>
                      <a:pt x="35047" y="-6"/>
                    </a:lnTo>
                    <a:lnTo>
                      <a:pt x="35047" y="26664"/>
                    </a:lnTo>
                    <a:lnTo>
                      <a:pt x="56097" y="26664"/>
                    </a:lnTo>
                    <a:lnTo>
                      <a:pt x="56097" y="45048"/>
                    </a:lnTo>
                    <a:lnTo>
                      <a:pt x="35047" y="45048"/>
                    </a:lnTo>
                    <a:lnTo>
                      <a:pt x="35047" y="80957"/>
                    </a:lnTo>
                    <a:cubicBezTo>
                      <a:pt x="34463" y="90039"/>
                      <a:pt x="41353" y="97874"/>
                      <a:pt x="50435" y="98457"/>
                    </a:cubicBezTo>
                    <a:cubicBezTo>
                      <a:pt x="51402" y="98519"/>
                      <a:pt x="52372" y="98496"/>
                      <a:pt x="53335" y="98388"/>
                    </a:cubicBezTo>
                    <a:cubicBezTo>
                      <a:pt x="54730" y="98498"/>
                      <a:pt x="56131" y="98498"/>
                      <a:pt x="57526" y="98388"/>
                    </a:cubicBezTo>
                    <a:lnTo>
                      <a:pt x="57526" y="118485"/>
                    </a:lnTo>
                    <a:cubicBezTo>
                      <a:pt x="55200" y="118900"/>
                      <a:pt x="52840" y="119091"/>
                      <a:pt x="50477" y="119057"/>
                    </a:cubicBezTo>
                    <a:cubicBezTo>
                      <a:pt x="37523" y="119057"/>
                      <a:pt x="12377" y="115247"/>
                      <a:pt x="12377" y="84195"/>
                    </a:cubicBez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54" name="Google Shape;154;p14"/>
              <p:cNvSpPr/>
              <p:nvPr/>
            </p:nvSpPr>
            <p:spPr>
              <a:xfrm>
                <a:off x="2544095" y="561549"/>
                <a:ext cx="55721" cy="93886"/>
              </a:xfrm>
              <a:custGeom>
                <a:avLst/>
                <a:gdLst/>
                <a:ahLst/>
                <a:cxnLst/>
                <a:rect l="l" t="t" r="r" b="b"/>
                <a:pathLst>
                  <a:path w="55721" h="93886" extrusionOk="0">
                    <a:moveTo>
                      <a:pt x="-5" y="1298"/>
                    </a:moveTo>
                    <a:lnTo>
                      <a:pt x="22093" y="1298"/>
                    </a:lnTo>
                    <a:lnTo>
                      <a:pt x="22093" y="17300"/>
                    </a:lnTo>
                    <a:cubicBezTo>
                      <a:pt x="22093" y="20729"/>
                      <a:pt x="22093" y="23777"/>
                      <a:pt x="22093" y="23777"/>
                    </a:cubicBezTo>
                    <a:lnTo>
                      <a:pt x="22093" y="23777"/>
                    </a:lnTo>
                    <a:cubicBezTo>
                      <a:pt x="25661" y="10286"/>
                      <a:pt x="37583" y="679"/>
                      <a:pt x="51525" y="60"/>
                    </a:cubicBezTo>
                    <a:cubicBezTo>
                      <a:pt x="52921" y="-28"/>
                      <a:pt x="54320" y="-28"/>
                      <a:pt x="55716" y="60"/>
                    </a:cubicBezTo>
                    <a:lnTo>
                      <a:pt x="55716" y="23110"/>
                    </a:lnTo>
                    <a:cubicBezTo>
                      <a:pt x="53908" y="22981"/>
                      <a:pt x="52094" y="22981"/>
                      <a:pt x="50287" y="23110"/>
                    </a:cubicBezTo>
                    <a:cubicBezTo>
                      <a:pt x="38556" y="23092"/>
                      <a:pt x="28244" y="30875"/>
                      <a:pt x="25045" y="42160"/>
                    </a:cubicBezTo>
                    <a:cubicBezTo>
                      <a:pt x="23624" y="47047"/>
                      <a:pt x="22949" y="52121"/>
                      <a:pt x="23045" y="57210"/>
                    </a:cubicBezTo>
                    <a:lnTo>
                      <a:pt x="23045" y="93881"/>
                    </a:lnTo>
                    <a:lnTo>
                      <a:pt x="-5" y="93881"/>
                    </a:ln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55" name="Google Shape;155;p14"/>
              <p:cNvSpPr/>
              <p:nvPr/>
            </p:nvSpPr>
            <p:spPr>
              <a:xfrm>
                <a:off x="2611722" y="526563"/>
                <a:ext cx="23050" cy="128873"/>
              </a:xfrm>
              <a:custGeom>
                <a:avLst/>
                <a:gdLst/>
                <a:ahLst/>
                <a:cxnLst/>
                <a:rect l="l" t="t" r="r" b="b"/>
                <a:pathLst>
                  <a:path w="23050" h="128873" extrusionOk="0">
                    <a:moveTo>
                      <a:pt x="-5" y="-6"/>
                    </a:moveTo>
                    <a:lnTo>
                      <a:pt x="22855" y="-6"/>
                    </a:lnTo>
                    <a:lnTo>
                      <a:pt x="22855" y="20473"/>
                    </a:lnTo>
                    <a:lnTo>
                      <a:pt x="-5" y="20473"/>
                    </a:lnTo>
                    <a:close/>
                    <a:moveTo>
                      <a:pt x="-5" y="36285"/>
                    </a:moveTo>
                    <a:lnTo>
                      <a:pt x="23045" y="36285"/>
                    </a:lnTo>
                    <a:lnTo>
                      <a:pt x="23045" y="128868"/>
                    </a:lnTo>
                    <a:lnTo>
                      <a:pt x="-5" y="128868"/>
                    </a:ln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56" name="Google Shape;156;p14"/>
              <p:cNvSpPr/>
              <p:nvPr/>
            </p:nvSpPr>
            <p:spPr>
              <a:xfrm>
                <a:off x="2652299" y="560186"/>
                <a:ext cx="86582" cy="96978"/>
              </a:xfrm>
              <a:custGeom>
                <a:avLst/>
                <a:gdLst/>
                <a:ahLst/>
                <a:cxnLst/>
                <a:rect l="l" t="t" r="r" b="b"/>
                <a:pathLst>
                  <a:path w="86582" h="96978" extrusionOk="0">
                    <a:moveTo>
                      <a:pt x="49239" y="661"/>
                    </a:moveTo>
                    <a:cubicBezTo>
                      <a:pt x="62520" y="91"/>
                      <a:pt x="75436" y="5098"/>
                      <a:pt x="84862" y="14472"/>
                    </a:cubicBezTo>
                    <a:lnTo>
                      <a:pt x="74671" y="30284"/>
                    </a:lnTo>
                    <a:cubicBezTo>
                      <a:pt x="68220" y="23847"/>
                      <a:pt x="59583" y="20073"/>
                      <a:pt x="50477" y="19711"/>
                    </a:cubicBezTo>
                    <a:cubicBezTo>
                      <a:pt x="35341" y="19066"/>
                      <a:pt x="22547" y="30814"/>
                      <a:pt x="21902" y="45950"/>
                    </a:cubicBezTo>
                    <a:cubicBezTo>
                      <a:pt x="21869" y="46729"/>
                      <a:pt x="21869" y="47508"/>
                      <a:pt x="21902" y="48286"/>
                    </a:cubicBezTo>
                    <a:cubicBezTo>
                      <a:pt x="21639" y="64065"/>
                      <a:pt x="34218" y="77070"/>
                      <a:pt x="49997" y="77333"/>
                    </a:cubicBezTo>
                    <a:cubicBezTo>
                      <a:pt x="50157" y="77336"/>
                      <a:pt x="50317" y="77337"/>
                      <a:pt x="50477" y="77337"/>
                    </a:cubicBezTo>
                    <a:cubicBezTo>
                      <a:pt x="60681" y="76797"/>
                      <a:pt x="70350" y="72605"/>
                      <a:pt x="77719" y="65526"/>
                    </a:cubicBezTo>
                    <a:lnTo>
                      <a:pt x="86577" y="81909"/>
                    </a:lnTo>
                    <a:cubicBezTo>
                      <a:pt x="76428" y="91861"/>
                      <a:pt x="62687" y="97289"/>
                      <a:pt x="48477" y="96959"/>
                    </a:cubicBezTo>
                    <a:cubicBezTo>
                      <a:pt x="21701" y="96959"/>
                      <a:pt x="-5" y="75253"/>
                      <a:pt x="-5" y="48477"/>
                    </a:cubicBezTo>
                    <a:cubicBezTo>
                      <a:pt x="-5" y="21701"/>
                      <a:pt x="21701" y="-6"/>
                      <a:pt x="48477" y="-6"/>
                    </a:cubicBezTo>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57" name="Google Shape;157;p14"/>
              <p:cNvSpPr/>
              <p:nvPr/>
            </p:nvSpPr>
            <p:spPr>
              <a:xfrm>
                <a:off x="1594452" y="691213"/>
                <a:ext cx="90858" cy="129005"/>
              </a:xfrm>
              <a:custGeom>
                <a:avLst/>
                <a:gdLst/>
                <a:ahLst/>
                <a:cxnLst/>
                <a:rect l="l" t="t" r="r" b="b"/>
                <a:pathLst>
                  <a:path w="90858" h="129005" extrusionOk="0">
                    <a:moveTo>
                      <a:pt x="-5" y="32"/>
                    </a:moveTo>
                    <a:lnTo>
                      <a:pt x="49715" y="32"/>
                    </a:lnTo>
                    <a:cubicBezTo>
                      <a:pt x="71473" y="-907"/>
                      <a:pt x="89873" y="15971"/>
                      <a:pt x="90811" y="37729"/>
                    </a:cubicBezTo>
                    <a:cubicBezTo>
                      <a:pt x="90872" y="39133"/>
                      <a:pt x="90857" y="40539"/>
                      <a:pt x="90768" y="41942"/>
                    </a:cubicBezTo>
                    <a:cubicBezTo>
                      <a:pt x="92199" y="63937"/>
                      <a:pt x="75528" y="82927"/>
                      <a:pt x="53533" y="84358"/>
                    </a:cubicBezTo>
                    <a:cubicBezTo>
                      <a:pt x="52262" y="84441"/>
                      <a:pt x="50988" y="84462"/>
                      <a:pt x="49715" y="84423"/>
                    </a:cubicBezTo>
                    <a:lnTo>
                      <a:pt x="23140" y="84423"/>
                    </a:lnTo>
                    <a:lnTo>
                      <a:pt x="23140" y="129000"/>
                    </a:lnTo>
                    <a:lnTo>
                      <a:pt x="-5" y="129000"/>
                    </a:lnTo>
                    <a:close/>
                    <a:moveTo>
                      <a:pt x="45334" y="64135"/>
                    </a:moveTo>
                    <a:cubicBezTo>
                      <a:pt x="56511" y="64924"/>
                      <a:pt x="66211" y="56502"/>
                      <a:pt x="67000" y="45325"/>
                    </a:cubicBezTo>
                    <a:cubicBezTo>
                      <a:pt x="67079" y="44198"/>
                      <a:pt x="67064" y="43066"/>
                      <a:pt x="66955" y="41942"/>
                    </a:cubicBezTo>
                    <a:cubicBezTo>
                      <a:pt x="67983" y="30995"/>
                      <a:pt x="59942" y="21289"/>
                      <a:pt x="48996" y="20261"/>
                    </a:cubicBezTo>
                    <a:cubicBezTo>
                      <a:pt x="47905" y="20159"/>
                      <a:pt x="46808" y="20146"/>
                      <a:pt x="45715" y="20225"/>
                    </a:cubicBezTo>
                    <a:lnTo>
                      <a:pt x="23140" y="20225"/>
                    </a:lnTo>
                    <a:lnTo>
                      <a:pt x="23140" y="64135"/>
                    </a:ln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58" name="Google Shape;158;p14"/>
              <p:cNvSpPr/>
              <p:nvPr/>
            </p:nvSpPr>
            <p:spPr>
              <a:xfrm>
                <a:off x="1691607" y="725305"/>
                <a:ext cx="97155" cy="97147"/>
              </a:xfrm>
              <a:custGeom>
                <a:avLst/>
                <a:gdLst/>
                <a:ahLst/>
                <a:cxnLst/>
                <a:rect l="l" t="t" r="r" b="b"/>
                <a:pathLst>
                  <a:path w="97155" h="97147" extrusionOk="0">
                    <a:moveTo>
                      <a:pt x="50858" y="39"/>
                    </a:moveTo>
                    <a:cubicBezTo>
                      <a:pt x="77657" y="1302"/>
                      <a:pt x="98358" y="24050"/>
                      <a:pt x="97096" y="50849"/>
                    </a:cubicBezTo>
                    <a:cubicBezTo>
                      <a:pt x="95833" y="77648"/>
                      <a:pt x="73085" y="98349"/>
                      <a:pt x="46286" y="97087"/>
                    </a:cubicBezTo>
                    <a:cubicBezTo>
                      <a:pt x="20359" y="95865"/>
                      <a:pt x="-27" y="74478"/>
                      <a:pt x="-5" y="48522"/>
                    </a:cubicBezTo>
                    <a:cubicBezTo>
                      <a:pt x="128" y="21588"/>
                      <a:pt x="22069" y="-138"/>
                      <a:pt x="49003" y="-5"/>
                    </a:cubicBezTo>
                    <a:cubicBezTo>
                      <a:pt x="49621" y="-2"/>
                      <a:pt x="50240" y="13"/>
                      <a:pt x="50858" y="39"/>
                    </a:cubicBezTo>
                    <a:moveTo>
                      <a:pt x="50858" y="77478"/>
                    </a:moveTo>
                    <a:cubicBezTo>
                      <a:pt x="66631" y="78004"/>
                      <a:pt x="79844" y="65644"/>
                      <a:pt x="80370" y="49871"/>
                    </a:cubicBezTo>
                    <a:cubicBezTo>
                      <a:pt x="80896" y="34098"/>
                      <a:pt x="68536" y="20885"/>
                      <a:pt x="52763" y="20359"/>
                    </a:cubicBezTo>
                    <a:cubicBezTo>
                      <a:pt x="36990" y="19833"/>
                      <a:pt x="23778" y="32193"/>
                      <a:pt x="23252" y="47966"/>
                    </a:cubicBezTo>
                    <a:cubicBezTo>
                      <a:pt x="23241" y="48278"/>
                      <a:pt x="23236" y="48590"/>
                      <a:pt x="23236" y="48903"/>
                    </a:cubicBezTo>
                    <a:cubicBezTo>
                      <a:pt x="22710" y="64149"/>
                      <a:pt x="34643" y="76935"/>
                      <a:pt x="49889" y="77461"/>
                    </a:cubicBezTo>
                    <a:cubicBezTo>
                      <a:pt x="50212" y="77472"/>
                      <a:pt x="50535" y="77478"/>
                      <a:pt x="50858" y="77478"/>
                    </a:cubicBezTo>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59" name="Google Shape;159;p14"/>
              <p:cNvSpPr/>
              <p:nvPr/>
            </p:nvSpPr>
            <p:spPr>
              <a:xfrm>
                <a:off x="1797049" y="727541"/>
                <a:ext cx="144399" cy="92678"/>
              </a:xfrm>
              <a:custGeom>
                <a:avLst/>
                <a:gdLst/>
                <a:ahLst/>
                <a:cxnLst/>
                <a:rect l="l" t="t" r="r" b="b"/>
                <a:pathLst>
                  <a:path w="144399" h="92678" extrusionOk="0">
                    <a:moveTo>
                      <a:pt x="-5" y="-6"/>
                    </a:moveTo>
                    <a:lnTo>
                      <a:pt x="24283" y="-6"/>
                    </a:lnTo>
                    <a:lnTo>
                      <a:pt x="40476" y="60859"/>
                    </a:lnTo>
                    <a:cubicBezTo>
                      <a:pt x="41260" y="63997"/>
                      <a:pt x="41865" y="67177"/>
                      <a:pt x="42286" y="70384"/>
                    </a:cubicBezTo>
                    <a:lnTo>
                      <a:pt x="42286" y="70384"/>
                    </a:lnTo>
                    <a:cubicBezTo>
                      <a:pt x="42286" y="70384"/>
                      <a:pt x="43143" y="65431"/>
                      <a:pt x="44476" y="60859"/>
                    </a:cubicBezTo>
                    <a:lnTo>
                      <a:pt x="61526" y="185"/>
                    </a:lnTo>
                    <a:lnTo>
                      <a:pt x="82005" y="185"/>
                    </a:lnTo>
                    <a:lnTo>
                      <a:pt x="99055" y="60859"/>
                    </a:lnTo>
                    <a:cubicBezTo>
                      <a:pt x="99901" y="63994"/>
                      <a:pt x="100569" y="67174"/>
                      <a:pt x="101055" y="70384"/>
                    </a:cubicBezTo>
                    <a:lnTo>
                      <a:pt x="101055" y="70384"/>
                    </a:lnTo>
                    <a:cubicBezTo>
                      <a:pt x="101055" y="70384"/>
                      <a:pt x="101817" y="65431"/>
                      <a:pt x="103055" y="60859"/>
                    </a:cubicBezTo>
                    <a:lnTo>
                      <a:pt x="119248" y="-6"/>
                    </a:lnTo>
                    <a:lnTo>
                      <a:pt x="144394" y="-6"/>
                    </a:lnTo>
                    <a:lnTo>
                      <a:pt x="115819" y="92673"/>
                    </a:lnTo>
                    <a:lnTo>
                      <a:pt x="90196" y="92673"/>
                    </a:lnTo>
                    <a:lnTo>
                      <a:pt x="74575" y="39809"/>
                    </a:lnTo>
                    <a:cubicBezTo>
                      <a:pt x="73147" y="34856"/>
                      <a:pt x="72289" y="30284"/>
                      <a:pt x="72289" y="30284"/>
                    </a:cubicBezTo>
                    <a:lnTo>
                      <a:pt x="72289" y="30284"/>
                    </a:lnTo>
                    <a:cubicBezTo>
                      <a:pt x="71734" y="33496"/>
                      <a:pt x="71002" y="36676"/>
                      <a:pt x="70099" y="39809"/>
                    </a:cubicBezTo>
                    <a:lnTo>
                      <a:pt x="54478" y="92673"/>
                    </a:lnTo>
                    <a:lnTo>
                      <a:pt x="28284" y="92673"/>
                    </a:ln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60" name="Google Shape;160;p14"/>
              <p:cNvSpPr/>
              <p:nvPr/>
            </p:nvSpPr>
            <p:spPr>
              <a:xfrm>
                <a:off x="1945464" y="725333"/>
                <a:ext cx="88091" cy="97028"/>
              </a:xfrm>
              <a:custGeom>
                <a:avLst/>
                <a:gdLst/>
                <a:ahLst/>
                <a:cxnLst/>
                <a:rect l="l" t="t" r="r" b="b"/>
                <a:pathLst>
                  <a:path w="88091" h="97028" extrusionOk="0">
                    <a:moveTo>
                      <a:pt x="47033" y="11"/>
                    </a:moveTo>
                    <a:cubicBezTo>
                      <a:pt x="73798" y="11"/>
                      <a:pt x="88086" y="19061"/>
                      <a:pt x="88086" y="44016"/>
                    </a:cubicBezTo>
                    <a:cubicBezTo>
                      <a:pt x="88086" y="46683"/>
                      <a:pt x="87514" y="52874"/>
                      <a:pt x="87514" y="52874"/>
                    </a:cubicBezTo>
                    <a:lnTo>
                      <a:pt x="23602" y="52874"/>
                    </a:lnTo>
                    <a:cubicBezTo>
                      <a:pt x="24620" y="67280"/>
                      <a:pt x="36993" y="78212"/>
                      <a:pt x="51415" y="77449"/>
                    </a:cubicBezTo>
                    <a:cubicBezTo>
                      <a:pt x="61165" y="76986"/>
                      <a:pt x="70510" y="73414"/>
                      <a:pt x="78085" y="67257"/>
                    </a:cubicBezTo>
                    <a:lnTo>
                      <a:pt x="87038" y="83735"/>
                    </a:lnTo>
                    <a:cubicBezTo>
                      <a:pt x="76557" y="92372"/>
                      <a:pt x="63377" y="97058"/>
                      <a:pt x="49795" y="96975"/>
                    </a:cubicBezTo>
                    <a:cubicBezTo>
                      <a:pt x="23518" y="98137"/>
                      <a:pt x="1275" y="77778"/>
                      <a:pt x="113" y="51501"/>
                    </a:cubicBezTo>
                    <a:cubicBezTo>
                      <a:pt x="68" y="50499"/>
                      <a:pt x="56" y="49496"/>
                      <a:pt x="75" y="48493"/>
                    </a:cubicBezTo>
                    <a:cubicBezTo>
                      <a:pt x="-1407" y="23233"/>
                      <a:pt x="17868" y="1555"/>
                      <a:pt x="43128" y="73"/>
                    </a:cubicBezTo>
                    <a:cubicBezTo>
                      <a:pt x="44428" y="-3"/>
                      <a:pt x="45731" y="-24"/>
                      <a:pt x="47033" y="11"/>
                    </a:cubicBezTo>
                    <a:moveTo>
                      <a:pt x="64845" y="37063"/>
                    </a:moveTo>
                    <a:cubicBezTo>
                      <a:pt x="65479" y="27193"/>
                      <a:pt x="57992" y="18679"/>
                      <a:pt x="48122" y="18045"/>
                    </a:cubicBezTo>
                    <a:cubicBezTo>
                      <a:pt x="47601" y="18011"/>
                      <a:pt x="47079" y="18001"/>
                      <a:pt x="46557" y="18013"/>
                    </a:cubicBezTo>
                    <a:cubicBezTo>
                      <a:pt x="35335" y="17637"/>
                      <a:pt x="25693" y="25914"/>
                      <a:pt x="24364" y="37063"/>
                    </a:cubicBez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61" name="Google Shape;161;p14"/>
              <p:cNvSpPr/>
              <p:nvPr/>
            </p:nvSpPr>
            <p:spPr>
              <a:xfrm>
                <a:off x="2051271" y="726218"/>
                <a:ext cx="55721" cy="93619"/>
              </a:xfrm>
              <a:custGeom>
                <a:avLst/>
                <a:gdLst/>
                <a:ahLst/>
                <a:cxnLst/>
                <a:rect l="l" t="t" r="r" b="b"/>
                <a:pathLst>
                  <a:path w="55721" h="93619" extrusionOk="0">
                    <a:moveTo>
                      <a:pt x="-5" y="1317"/>
                    </a:moveTo>
                    <a:lnTo>
                      <a:pt x="22188" y="1317"/>
                    </a:lnTo>
                    <a:lnTo>
                      <a:pt x="22188" y="17319"/>
                    </a:lnTo>
                    <a:cubicBezTo>
                      <a:pt x="22304" y="19508"/>
                      <a:pt x="22304" y="21702"/>
                      <a:pt x="22188" y="23891"/>
                    </a:cubicBezTo>
                    <a:lnTo>
                      <a:pt x="22188" y="23891"/>
                    </a:lnTo>
                    <a:cubicBezTo>
                      <a:pt x="25667" y="10327"/>
                      <a:pt x="37629" y="649"/>
                      <a:pt x="51620" y="79"/>
                    </a:cubicBezTo>
                    <a:cubicBezTo>
                      <a:pt x="52983" y="-34"/>
                      <a:pt x="54353" y="-34"/>
                      <a:pt x="55716" y="79"/>
                    </a:cubicBezTo>
                    <a:lnTo>
                      <a:pt x="55716" y="22748"/>
                    </a:lnTo>
                    <a:cubicBezTo>
                      <a:pt x="53909" y="22614"/>
                      <a:pt x="52094" y="22614"/>
                      <a:pt x="50287" y="22748"/>
                    </a:cubicBezTo>
                    <a:cubicBezTo>
                      <a:pt x="38557" y="22730"/>
                      <a:pt x="28245" y="30513"/>
                      <a:pt x="25045" y="41798"/>
                    </a:cubicBezTo>
                    <a:cubicBezTo>
                      <a:pt x="23624" y="46685"/>
                      <a:pt x="22949" y="51759"/>
                      <a:pt x="23045" y="56848"/>
                    </a:cubicBezTo>
                    <a:lnTo>
                      <a:pt x="23045" y="93614"/>
                    </a:lnTo>
                    <a:lnTo>
                      <a:pt x="-5" y="93614"/>
                    </a:ln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62" name="Google Shape;162;p14"/>
              <p:cNvSpPr/>
              <p:nvPr/>
            </p:nvSpPr>
            <p:spPr>
              <a:xfrm>
                <a:off x="2154046" y="691250"/>
                <a:ext cx="115347" cy="128968"/>
              </a:xfrm>
              <a:custGeom>
                <a:avLst/>
                <a:gdLst/>
                <a:ahLst/>
                <a:cxnLst/>
                <a:rect l="l" t="t" r="r" b="b"/>
                <a:pathLst>
                  <a:path w="115347" h="128968" extrusionOk="0">
                    <a:moveTo>
                      <a:pt x="80481" y="95911"/>
                    </a:moveTo>
                    <a:lnTo>
                      <a:pt x="35047" y="95911"/>
                    </a:lnTo>
                    <a:lnTo>
                      <a:pt x="24188" y="128963"/>
                    </a:lnTo>
                    <a:lnTo>
                      <a:pt x="-5" y="128963"/>
                    </a:lnTo>
                    <a:lnTo>
                      <a:pt x="45429" y="-6"/>
                    </a:lnTo>
                    <a:lnTo>
                      <a:pt x="69908" y="-6"/>
                    </a:lnTo>
                    <a:lnTo>
                      <a:pt x="115342" y="128963"/>
                    </a:lnTo>
                    <a:lnTo>
                      <a:pt x="91149" y="128963"/>
                    </a:lnTo>
                    <a:close/>
                    <a:moveTo>
                      <a:pt x="57716" y="21997"/>
                    </a:moveTo>
                    <a:cubicBezTo>
                      <a:pt x="57716" y="21997"/>
                      <a:pt x="54859" y="34761"/>
                      <a:pt x="52287" y="42000"/>
                    </a:cubicBezTo>
                    <a:lnTo>
                      <a:pt x="40857" y="76480"/>
                    </a:lnTo>
                    <a:lnTo>
                      <a:pt x="74671" y="76480"/>
                    </a:lnTo>
                    <a:lnTo>
                      <a:pt x="63622" y="42285"/>
                    </a:lnTo>
                    <a:cubicBezTo>
                      <a:pt x="61240" y="35046"/>
                      <a:pt x="58478" y="22283"/>
                      <a:pt x="58478" y="22283"/>
                    </a:cubicBez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63" name="Google Shape;163;p14"/>
              <p:cNvSpPr/>
              <p:nvPr/>
            </p:nvSpPr>
            <p:spPr>
              <a:xfrm>
                <a:off x="2279395" y="691250"/>
                <a:ext cx="35909" cy="130016"/>
              </a:xfrm>
              <a:custGeom>
                <a:avLst/>
                <a:gdLst/>
                <a:ahLst/>
                <a:cxnLst/>
                <a:rect l="l" t="t" r="r" b="b"/>
                <a:pathLst>
                  <a:path w="35909" h="130016" extrusionOk="0">
                    <a:moveTo>
                      <a:pt x="-5" y="-6"/>
                    </a:moveTo>
                    <a:lnTo>
                      <a:pt x="22950" y="-6"/>
                    </a:lnTo>
                    <a:lnTo>
                      <a:pt x="22950" y="96578"/>
                    </a:lnTo>
                    <a:cubicBezTo>
                      <a:pt x="22950" y="106770"/>
                      <a:pt x="26379" y="109341"/>
                      <a:pt x="32475" y="109341"/>
                    </a:cubicBezTo>
                    <a:cubicBezTo>
                      <a:pt x="33617" y="109401"/>
                      <a:pt x="34762" y="109401"/>
                      <a:pt x="35904" y="109341"/>
                    </a:cubicBezTo>
                    <a:lnTo>
                      <a:pt x="35904" y="129439"/>
                    </a:lnTo>
                    <a:cubicBezTo>
                      <a:pt x="33508" y="129806"/>
                      <a:pt x="31089" y="129997"/>
                      <a:pt x="28665" y="130011"/>
                    </a:cubicBezTo>
                    <a:cubicBezTo>
                      <a:pt x="15901" y="130011"/>
                      <a:pt x="90" y="126772"/>
                      <a:pt x="90" y="100197"/>
                    </a:cubicBez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64" name="Google Shape;164;p14"/>
              <p:cNvSpPr/>
              <p:nvPr/>
            </p:nvSpPr>
            <p:spPr>
              <a:xfrm>
                <a:off x="2327973" y="691250"/>
                <a:ext cx="36004" cy="130016"/>
              </a:xfrm>
              <a:custGeom>
                <a:avLst/>
                <a:gdLst/>
                <a:ahLst/>
                <a:cxnLst/>
                <a:rect l="l" t="t" r="r" b="b"/>
                <a:pathLst>
                  <a:path w="36004" h="130016" extrusionOk="0">
                    <a:moveTo>
                      <a:pt x="-5" y="-6"/>
                    </a:moveTo>
                    <a:lnTo>
                      <a:pt x="23045" y="-6"/>
                    </a:lnTo>
                    <a:lnTo>
                      <a:pt x="23045" y="96578"/>
                    </a:lnTo>
                    <a:cubicBezTo>
                      <a:pt x="23045" y="106770"/>
                      <a:pt x="26569" y="109341"/>
                      <a:pt x="32570" y="109341"/>
                    </a:cubicBezTo>
                    <a:cubicBezTo>
                      <a:pt x="33712" y="109401"/>
                      <a:pt x="34857" y="109401"/>
                      <a:pt x="35999" y="109341"/>
                    </a:cubicBezTo>
                    <a:lnTo>
                      <a:pt x="35999" y="129439"/>
                    </a:lnTo>
                    <a:cubicBezTo>
                      <a:pt x="33603" y="129806"/>
                      <a:pt x="31184" y="129997"/>
                      <a:pt x="28760" y="130011"/>
                    </a:cubicBezTo>
                    <a:cubicBezTo>
                      <a:pt x="15997" y="130011"/>
                      <a:pt x="185" y="126772"/>
                      <a:pt x="185" y="100197"/>
                    </a:cubicBez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65" name="Google Shape;165;p14"/>
              <p:cNvSpPr/>
              <p:nvPr/>
            </p:nvSpPr>
            <p:spPr>
              <a:xfrm>
                <a:off x="2378455" y="691250"/>
                <a:ext cx="23050" cy="128968"/>
              </a:xfrm>
              <a:custGeom>
                <a:avLst/>
                <a:gdLst/>
                <a:ahLst/>
                <a:cxnLst/>
                <a:rect l="l" t="t" r="r" b="b"/>
                <a:pathLst>
                  <a:path w="23050" h="128968" extrusionOk="0">
                    <a:moveTo>
                      <a:pt x="-5" y="-6"/>
                    </a:moveTo>
                    <a:lnTo>
                      <a:pt x="22855" y="-6"/>
                    </a:lnTo>
                    <a:lnTo>
                      <a:pt x="22855" y="20473"/>
                    </a:lnTo>
                    <a:lnTo>
                      <a:pt x="-5" y="20473"/>
                    </a:lnTo>
                    <a:close/>
                    <a:moveTo>
                      <a:pt x="-5" y="36285"/>
                    </a:moveTo>
                    <a:lnTo>
                      <a:pt x="23045" y="36285"/>
                    </a:lnTo>
                    <a:lnTo>
                      <a:pt x="23045" y="128963"/>
                    </a:lnTo>
                    <a:lnTo>
                      <a:pt x="-5" y="128963"/>
                    </a:ln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66" name="Google Shape;166;p14"/>
              <p:cNvSpPr/>
              <p:nvPr/>
            </p:nvSpPr>
            <p:spPr>
              <a:xfrm>
                <a:off x="2416174" y="725444"/>
                <a:ext cx="81153" cy="97100"/>
              </a:xfrm>
              <a:custGeom>
                <a:avLst/>
                <a:gdLst/>
                <a:ahLst/>
                <a:cxnLst/>
                <a:rect l="l" t="t" r="r" b="b"/>
                <a:pathLst>
                  <a:path w="81153" h="97100" extrusionOk="0">
                    <a:moveTo>
                      <a:pt x="55716" y="36666"/>
                    </a:moveTo>
                    <a:lnTo>
                      <a:pt x="58669" y="36666"/>
                    </a:lnTo>
                    <a:lnTo>
                      <a:pt x="58669" y="35428"/>
                    </a:lnTo>
                    <a:cubicBezTo>
                      <a:pt x="58669" y="23236"/>
                      <a:pt x="51049" y="19140"/>
                      <a:pt x="40857" y="19140"/>
                    </a:cubicBezTo>
                    <a:cubicBezTo>
                      <a:pt x="31728" y="19702"/>
                      <a:pt x="22929" y="22767"/>
                      <a:pt x="15426" y="27998"/>
                    </a:cubicBezTo>
                    <a:lnTo>
                      <a:pt x="6662" y="11520"/>
                    </a:lnTo>
                    <a:cubicBezTo>
                      <a:pt x="17289" y="3972"/>
                      <a:pt x="30013" y="-59"/>
                      <a:pt x="43048" y="-5"/>
                    </a:cubicBezTo>
                    <a:cubicBezTo>
                      <a:pt x="67337" y="-5"/>
                      <a:pt x="81148" y="13425"/>
                      <a:pt x="81148" y="36857"/>
                    </a:cubicBezTo>
                    <a:lnTo>
                      <a:pt x="81148" y="94864"/>
                    </a:lnTo>
                    <a:lnTo>
                      <a:pt x="59907" y="94864"/>
                    </a:lnTo>
                    <a:lnTo>
                      <a:pt x="59907" y="87244"/>
                    </a:lnTo>
                    <a:cubicBezTo>
                      <a:pt x="59777" y="85055"/>
                      <a:pt x="59777" y="82860"/>
                      <a:pt x="59907" y="80672"/>
                    </a:cubicBezTo>
                    <a:lnTo>
                      <a:pt x="59907" y="80672"/>
                    </a:lnTo>
                    <a:cubicBezTo>
                      <a:pt x="54453" y="91285"/>
                      <a:pt x="43244" y="97675"/>
                      <a:pt x="31332" y="96959"/>
                    </a:cubicBezTo>
                    <a:cubicBezTo>
                      <a:pt x="15625" y="98485"/>
                      <a:pt x="1654" y="86988"/>
                      <a:pt x="129" y="71281"/>
                    </a:cubicBezTo>
                    <a:cubicBezTo>
                      <a:pt x="35" y="70318"/>
                      <a:pt x="-10" y="69351"/>
                      <a:pt x="-5" y="68384"/>
                    </a:cubicBezTo>
                    <a:cubicBezTo>
                      <a:pt x="-5" y="39047"/>
                      <a:pt x="39714" y="37047"/>
                      <a:pt x="54764" y="37047"/>
                    </a:cubicBezTo>
                    <a:moveTo>
                      <a:pt x="37143" y="79338"/>
                    </a:moveTo>
                    <a:cubicBezTo>
                      <a:pt x="49783" y="78086"/>
                      <a:pt x="59237" y="67167"/>
                      <a:pt x="58669" y="54478"/>
                    </a:cubicBezTo>
                    <a:lnTo>
                      <a:pt x="58669" y="52287"/>
                    </a:lnTo>
                    <a:lnTo>
                      <a:pt x="54669" y="52287"/>
                    </a:lnTo>
                    <a:cubicBezTo>
                      <a:pt x="42857" y="52287"/>
                      <a:pt x="23807" y="54002"/>
                      <a:pt x="23807" y="66860"/>
                    </a:cubicBezTo>
                    <a:cubicBezTo>
                      <a:pt x="23906" y="73646"/>
                      <a:pt x="29486" y="79066"/>
                      <a:pt x="36272" y="78968"/>
                    </a:cubicBezTo>
                    <a:cubicBezTo>
                      <a:pt x="36754" y="78961"/>
                      <a:pt x="37236" y="78925"/>
                      <a:pt x="37714" y="78862"/>
                    </a:cubicBezTo>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67" name="Google Shape;167;p14"/>
              <p:cNvSpPr/>
              <p:nvPr/>
            </p:nvSpPr>
            <p:spPr>
              <a:xfrm>
                <a:off x="2519615" y="725522"/>
                <a:ext cx="86868" cy="94887"/>
              </a:xfrm>
              <a:custGeom>
                <a:avLst/>
                <a:gdLst/>
                <a:ahLst/>
                <a:cxnLst/>
                <a:rect l="l" t="t" r="r" b="b"/>
                <a:pathLst>
                  <a:path w="86868" h="94887" extrusionOk="0">
                    <a:moveTo>
                      <a:pt x="-5" y="2013"/>
                    </a:moveTo>
                    <a:lnTo>
                      <a:pt x="21902" y="2013"/>
                    </a:lnTo>
                    <a:lnTo>
                      <a:pt x="21902" y="12776"/>
                    </a:lnTo>
                    <a:cubicBezTo>
                      <a:pt x="22026" y="14870"/>
                      <a:pt x="22026" y="16969"/>
                      <a:pt x="21902" y="19063"/>
                    </a:cubicBezTo>
                    <a:lnTo>
                      <a:pt x="21902" y="19063"/>
                    </a:lnTo>
                    <a:cubicBezTo>
                      <a:pt x="28326" y="6965"/>
                      <a:pt x="41073" y="-424"/>
                      <a:pt x="54763" y="13"/>
                    </a:cubicBezTo>
                    <a:cubicBezTo>
                      <a:pt x="75242" y="13"/>
                      <a:pt x="86863" y="10776"/>
                      <a:pt x="86863" y="35255"/>
                    </a:cubicBezTo>
                    <a:lnTo>
                      <a:pt x="86863" y="94882"/>
                    </a:lnTo>
                    <a:lnTo>
                      <a:pt x="64003" y="94882"/>
                    </a:lnTo>
                    <a:lnTo>
                      <a:pt x="64003" y="39827"/>
                    </a:lnTo>
                    <a:cubicBezTo>
                      <a:pt x="64003" y="28588"/>
                      <a:pt x="61145" y="20777"/>
                      <a:pt x="49334" y="20777"/>
                    </a:cubicBezTo>
                    <a:cubicBezTo>
                      <a:pt x="37656" y="20666"/>
                      <a:pt x="27404" y="28523"/>
                      <a:pt x="24474" y="39827"/>
                    </a:cubicBezTo>
                    <a:cubicBezTo>
                      <a:pt x="23220" y="43798"/>
                      <a:pt x="22640" y="47952"/>
                      <a:pt x="22760" y="52114"/>
                    </a:cubicBezTo>
                    <a:lnTo>
                      <a:pt x="22759" y="94691"/>
                    </a:lnTo>
                    <a:lnTo>
                      <a:pt x="-5" y="94691"/>
                    </a:ln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68" name="Google Shape;168;p14"/>
              <p:cNvSpPr/>
              <p:nvPr/>
            </p:nvSpPr>
            <p:spPr>
              <a:xfrm>
                <a:off x="2624105" y="724683"/>
                <a:ext cx="86582" cy="96978"/>
              </a:xfrm>
              <a:custGeom>
                <a:avLst/>
                <a:gdLst/>
                <a:ahLst/>
                <a:cxnLst/>
                <a:rect l="l" t="t" r="r" b="b"/>
                <a:pathLst>
                  <a:path w="86582" h="96978" extrusionOk="0">
                    <a:moveTo>
                      <a:pt x="48763" y="661"/>
                    </a:moveTo>
                    <a:cubicBezTo>
                      <a:pt x="62023" y="47"/>
                      <a:pt x="74927" y="5063"/>
                      <a:pt x="84291" y="14472"/>
                    </a:cubicBezTo>
                    <a:lnTo>
                      <a:pt x="74194" y="30284"/>
                    </a:lnTo>
                    <a:cubicBezTo>
                      <a:pt x="67655" y="24056"/>
                      <a:pt x="59029" y="20490"/>
                      <a:pt x="50001" y="20283"/>
                    </a:cubicBezTo>
                    <a:cubicBezTo>
                      <a:pt x="34802" y="19956"/>
                      <a:pt x="22215" y="32012"/>
                      <a:pt x="21889" y="47212"/>
                    </a:cubicBezTo>
                    <a:cubicBezTo>
                      <a:pt x="21877" y="47760"/>
                      <a:pt x="21881" y="48309"/>
                      <a:pt x="21902" y="48858"/>
                    </a:cubicBezTo>
                    <a:cubicBezTo>
                      <a:pt x="21902" y="64639"/>
                      <a:pt x="34696" y="77433"/>
                      <a:pt x="50477" y="77433"/>
                    </a:cubicBezTo>
                    <a:cubicBezTo>
                      <a:pt x="60681" y="76892"/>
                      <a:pt x="70350" y="72700"/>
                      <a:pt x="77719" y="65622"/>
                    </a:cubicBezTo>
                    <a:lnTo>
                      <a:pt x="86577" y="81909"/>
                    </a:lnTo>
                    <a:cubicBezTo>
                      <a:pt x="76428" y="91861"/>
                      <a:pt x="62687" y="97289"/>
                      <a:pt x="48477" y="96959"/>
                    </a:cubicBezTo>
                    <a:cubicBezTo>
                      <a:pt x="21701" y="96959"/>
                      <a:pt x="-5" y="75253"/>
                      <a:pt x="-5" y="48477"/>
                    </a:cubicBezTo>
                    <a:cubicBezTo>
                      <a:pt x="-5" y="21701"/>
                      <a:pt x="21701" y="-6"/>
                      <a:pt x="48477" y="-6"/>
                    </a:cubicBezTo>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69" name="Google Shape;169;p14"/>
              <p:cNvSpPr/>
              <p:nvPr/>
            </p:nvSpPr>
            <p:spPr>
              <a:xfrm>
                <a:off x="2717370" y="725333"/>
                <a:ext cx="88091" cy="97028"/>
              </a:xfrm>
              <a:custGeom>
                <a:avLst/>
                <a:gdLst/>
                <a:ahLst/>
                <a:cxnLst/>
                <a:rect l="l" t="t" r="r" b="b"/>
                <a:pathLst>
                  <a:path w="88091" h="97028" extrusionOk="0">
                    <a:moveTo>
                      <a:pt x="47033" y="11"/>
                    </a:moveTo>
                    <a:cubicBezTo>
                      <a:pt x="73798" y="11"/>
                      <a:pt x="88086" y="19061"/>
                      <a:pt x="88086" y="44016"/>
                    </a:cubicBezTo>
                    <a:cubicBezTo>
                      <a:pt x="88086" y="46683"/>
                      <a:pt x="87514" y="52874"/>
                      <a:pt x="87514" y="52874"/>
                    </a:cubicBezTo>
                    <a:lnTo>
                      <a:pt x="23601" y="52874"/>
                    </a:lnTo>
                    <a:cubicBezTo>
                      <a:pt x="24620" y="67280"/>
                      <a:pt x="36993" y="78212"/>
                      <a:pt x="51414" y="77449"/>
                    </a:cubicBezTo>
                    <a:cubicBezTo>
                      <a:pt x="61164" y="76986"/>
                      <a:pt x="70510" y="73414"/>
                      <a:pt x="78084" y="67257"/>
                    </a:cubicBezTo>
                    <a:lnTo>
                      <a:pt x="87038" y="83735"/>
                    </a:lnTo>
                    <a:cubicBezTo>
                      <a:pt x="76557" y="92372"/>
                      <a:pt x="63377" y="97058"/>
                      <a:pt x="49795" y="96975"/>
                    </a:cubicBezTo>
                    <a:cubicBezTo>
                      <a:pt x="23518" y="98137"/>
                      <a:pt x="1275" y="77778"/>
                      <a:pt x="113" y="51501"/>
                    </a:cubicBezTo>
                    <a:cubicBezTo>
                      <a:pt x="68" y="50499"/>
                      <a:pt x="56" y="49496"/>
                      <a:pt x="75" y="48493"/>
                    </a:cubicBezTo>
                    <a:cubicBezTo>
                      <a:pt x="-1407" y="23233"/>
                      <a:pt x="17868" y="1555"/>
                      <a:pt x="43128" y="73"/>
                    </a:cubicBezTo>
                    <a:cubicBezTo>
                      <a:pt x="44428" y="-3"/>
                      <a:pt x="45731" y="-24"/>
                      <a:pt x="47033" y="11"/>
                    </a:cubicBezTo>
                    <a:moveTo>
                      <a:pt x="64845" y="37063"/>
                    </a:moveTo>
                    <a:cubicBezTo>
                      <a:pt x="65479" y="27193"/>
                      <a:pt x="57992" y="18679"/>
                      <a:pt x="48122" y="18045"/>
                    </a:cubicBezTo>
                    <a:cubicBezTo>
                      <a:pt x="47601" y="18011"/>
                      <a:pt x="47079" y="18001"/>
                      <a:pt x="46557" y="18013"/>
                    </a:cubicBezTo>
                    <a:cubicBezTo>
                      <a:pt x="35335" y="17637"/>
                      <a:pt x="25693" y="25914"/>
                      <a:pt x="24363" y="37063"/>
                    </a:cubicBez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70" name="Google Shape;170;p14"/>
              <p:cNvSpPr/>
              <p:nvPr/>
            </p:nvSpPr>
            <p:spPr>
              <a:xfrm>
                <a:off x="1058862" y="645530"/>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D23138"/>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71" name="Google Shape;171;p14"/>
              <p:cNvSpPr/>
              <p:nvPr/>
            </p:nvSpPr>
            <p:spPr>
              <a:xfrm>
                <a:off x="1058862" y="46236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D23138"/>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72" name="Google Shape;172;p14"/>
              <p:cNvSpPr/>
              <p:nvPr/>
            </p:nvSpPr>
            <p:spPr>
              <a:xfrm>
                <a:off x="1058862" y="828696"/>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DF452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73" name="Google Shape;173;p14"/>
              <p:cNvSpPr/>
              <p:nvPr/>
            </p:nvSpPr>
            <p:spPr>
              <a:xfrm>
                <a:off x="1153159" y="46236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DF452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98"/>
        <p:cNvGrpSpPr/>
        <p:nvPr/>
      </p:nvGrpSpPr>
      <p:grpSpPr>
        <a:xfrm>
          <a:off x="0" y="0"/>
          <a:ext cx="0" cy="0"/>
          <a:chOff x="0" y="0"/>
          <a:chExt cx="0" cy="0"/>
        </a:xfrm>
      </p:grpSpPr>
      <p:sp>
        <p:nvSpPr>
          <p:cNvPr id="299" name="Google Shape;299;p18"/>
          <p:cNvSpPr txBox="1">
            <a:spLocks noGrp="1"/>
          </p:cNvSpPr>
          <p:nvPr>
            <p:ph type="title"/>
          </p:nvPr>
        </p:nvSpPr>
        <p:spPr>
          <a:xfrm>
            <a:off x="333830" y="338234"/>
            <a:ext cx="11524343" cy="449071"/>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00" name="Google Shape;300;p18"/>
          <p:cNvSpPr txBox="1">
            <a:spLocks noGrp="1"/>
          </p:cNvSpPr>
          <p:nvPr>
            <p:ph type="ftr" idx="11"/>
          </p:nvPr>
        </p:nvSpPr>
        <p:spPr>
          <a:xfrm>
            <a:off x="334961" y="5868642"/>
            <a:ext cx="11522075" cy="260697"/>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1938830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mplate">
  <p:cSld name="Template">
    <p:spTree>
      <p:nvGrpSpPr>
        <p:cNvPr id="1" name="Shape 294"/>
        <p:cNvGrpSpPr/>
        <p:nvPr/>
      </p:nvGrpSpPr>
      <p:grpSpPr>
        <a:xfrm>
          <a:off x="0" y="0"/>
          <a:ext cx="0" cy="0"/>
          <a:chOff x="0" y="0"/>
          <a:chExt cx="0" cy="0"/>
        </a:xfrm>
      </p:grpSpPr>
      <p:sp>
        <p:nvSpPr>
          <p:cNvPr id="295" name="Google Shape;295;p17"/>
          <p:cNvSpPr txBox="1">
            <a:spLocks noGrp="1"/>
          </p:cNvSpPr>
          <p:nvPr>
            <p:ph type="ftr" idx="11"/>
          </p:nvPr>
        </p:nvSpPr>
        <p:spPr>
          <a:xfrm>
            <a:off x="334961" y="5868642"/>
            <a:ext cx="11522075" cy="260697"/>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96" name="Google Shape;296;p17"/>
          <p:cNvSpPr txBox="1">
            <a:spLocks noGrp="1"/>
          </p:cNvSpPr>
          <p:nvPr>
            <p:ph type="title"/>
          </p:nvPr>
        </p:nvSpPr>
        <p:spPr>
          <a:xfrm>
            <a:off x="333830" y="338234"/>
            <a:ext cx="11524343" cy="449071"/>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97" name="Google Shape;297;p17"/>
          <p:cNvSpPr txBox="1">
            <a:spLocks noGrp="1"/>
          </p:cNvSpPr>
          <p:nvPr>
            <p:ph type="body" idx="1"/>
          </p:nvPr>
        </p:nvSpPr>
        <p:spPr>
          <a:xfrm>
            <a:off x="333375" y="1412875"/>
            <a:ext cx="11522075" cy="4284663"/>
          </a:xfrm>
          <a:prstGeom prst="rect">
            <a:avLst/>
          </a:prstGeom>
          <a:noFill/>
          <a:ln>
            <a:noFill/>
          </a:ln>
        </p:spPr>
        <p:txBody>
          <a:bodyPr spcFirstLastPara="1" wrap="square" lIns="0" tIns="0" rIns="0" bIns="0" anchor="t" anchorCtr="0">
            <a:normAutofit/>
          </a:bodyPr>
          <a:lstStyle>
            <a:lvl1pPr marL="609585" lvl="0" indent="-304792" algn="l">
              <a:lnSpc>
                <a:spcPct val="90000"/>
              </a:lnSpc>
              <a:spcBef>
                <a:spcPts val="667"/>
              </a:spcBef>
              <a:spcAft>
                <a:spcPts val="0"/>
              </a:spcAft>
              <a:buClr>
                <a:srgbClr val="343432"/>
              </a:buClr>
              <a:buSzPts val="1400"/>
              <a:buNone/>
              <a:defRPr/>
            </a:lvl1pPr>
            <a:lvl2pPr marL="1219170" lvl="1" indent="-423323" algn="l">
              <a:lnSpc>
                <a:spcPct val="90000"/>
              </a:lnSpc>
              <a:spcBef>
                <a:spcPts val="667"/>
              </a:spcBef>
              <a:spcAft>
                <a:spcPts val="0"/>
              </a:spcAft>
              <a:buSzPts val="1400"/>
              <a:buChar char="•"/>
              <a:defRPr/>
            </a:lvl2pPr>
            <a:lvl3pPr marL="1828754" lvl="2" indent="-423323" algn="l">
              <a:lnSpc>
                <a:spcPct val="90000"/>
              </a:lnSpc>
              <a:spcBef>
                <a:spcPts val="667"/>
              </a:spcBef>
              <a:spcAft>
                <a:spcPts val="0"/>
              </a:spcAft>
              <a:buSzPts val="1400"/>
              <a:buChar char="•"/>
              <a:defRPr/>
            </a:lvl3pPr>
            <a:lvl4pPr marL="2438339" lvl="3" indent="-423323" algn="l">
              <a:lnSpc>
                <a:spcPct val="90000"/>
              </a:lnSpc>
              <a:spcBef>
                <a:spcPts val="667"/>
              </a:spcBef>
              <a:spcAft>
                <a:spcPts val="0"/>
              </a:spcAft>
              <a:buSzPts val="1400"/>
              <a:buChar char="•"/>
              <a:defRPr/>
            </a:lvl4pPr>
            <a:lvl5pPr marL="3047924" lvl="4" indent="-423323" algn="l">
              <a:lnSpc>
                <a:spcPct val="90000"/>
              </a:lnSpc>
              <a:spcBef>
                <a:spcPts val="667"/>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5090625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8A7277-EEFF-4E7E-89FE-EC940B9E7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9CB267E-E069-43BB-94D9-29A9474777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80838924"/>
      </p:ext>
    </p:extLst>
  </p:cSld>
  <p:clrMap bg1="lt1" tx1="dk1" bg2="lt2" tx2="dk2" accent1="accent1" accent2="accent2" accent3="accent3" accent4="accent4" accent5="accent5" accent6="accent6" hlink="hlink" folHlink="folHlink"/>
  <p:sldLayoutIdLst>
    <p:sldLayoutId id="2147483677" r:id="rId1"/>
    <p:sldLayoutId id="2147483674" r:id="rId2"/>
    <p:sldLayoutId id="2147483660" r:id="rId3"/>
    <p:sldLayoutId id="2147483661" r:id="rId4"/>
    <p:sldLayoutId id="2147483675" r:id="rId5"/>
    <p:sldLayoutId id="2147483676" r:id="rId6"/>
  </p:sldLayoutIdLst>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33830" y="338234"/>
            <a:ext cx="11524343" cy="449071"/>
          </a:xfrm>
          <a:prstGeom prst="rect">
            <a:avLst/>
          </a:prstGeom>
          <a:noFill/>
          <a:ln>
            <a:noFill/>
          </a:ln>
        </p:spPr>
        <p:txBody>
          <a:bodyPr spcFirstLastPara="1" wrap="square" lIns="0" tIns="0" rIns="0" bIns="0" anchor="ctr" anchorCtr="0">
            <a:normAutofit/>
          </a:bodyPr>
          <a:lstStyle>
            <a:lvl1pPr marR="0" lvl="0" algn="l" rtl="0">
              <a:lnSpc>
                <a:spcPct val="90000"/>
              </a:lnSpc>
              <a:spcBef>
                <a:spcPts val="0"/>
              </a:spcBef>
              <a:spcAft>
                <a:spcPts val="0"/>
              </a:spcAft>
              <a:buClr>
                <a:schemeClr val="accent1"/>
              </a:buClr>
              <a:buSzPts val="2400"/>
              <a:buFont typeface="Open Sans"/>
              <a:buNone/>
              <a:defRPr sz="2400" b="1" i="0" u="none" strike="noStrike" cap="none">
                <a:solidFill>
                  <a:schemeClr val="accent1"/>
                </a:solidFill>
                <a:latin typeface="Open Sans"/>
                <a:ea typeface="Open Sans"/>
                <a:cs typeface="Open Sans"/>
                <a:sym typeface="Open Sans"/>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333830" y="1412875"/>
            <a:ext cx="11524343" cy="4284663"/>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500"/>
              </a:spcBef>
              <a:spcAft>
                <a:spcPts val="0"/>
              </a:spcAft>
              <a:buClr>
                <a:srgbClr val="343432"/>
              </a:buClr>
              <a:buSzPts val="1400"/>
              <a:buFont typeface="Arial"/>
              <a:buNone/>
              <a:defRPr sz="1400" b="0" i="0" u="none" strike="noStrike" cap="none">
                <a:solidFill>
                  <a:srgbClr val="343432"/>
                </a:solidFill>
                <a:latin typeface="Open Sans"/>
                <a:ea typeface="Open Sans"/>
                <a:cs typeface="Open Sans"/>
                <a:sym typeface="Open Sans"/>
              </a:defRPr>
            </a:lvl1pPr>
            <a:lvl2pPr marL="914400" marR="0" lvl="1" indent="-304800" algn="l" rtl="0">
              <a:lnSpc>
                <a:spcPct val="90000"/>
              </a:lnSpc>
              <a:spcBef>
                <a:spcPts val="500"/>
              </a:spcBef>
              <a:spcAft>
                <a:spcPts val="0"/>
              </a:spcAft>
              <a:buClr>
                <a:schemeClr val="accent1"/>
              </a:buClr>
              <a:buSzPts val="1200"/>
              <a:buFont typeface="Arial"/>
              <a:buChar char="•"/>
              <a:defRPr sz="1200" b="0" i="0" u="none" strike="noStrike" cap="none">
                <a:solidFill>
                  <a:srgbClr val="343432"/>
                </a:solidFill>
                <a:latin typeface="Open Sans"/>
                <a:ea typeface="Open Sans"/>
                <a:cs typeface="Open Sans"/>
                <a:sym typeface="Open Sans"/>
              </a:defRPr>
            </a:lvl2pPr>
            <a:lvl3pPr marL="1371600" marR="0" lvl="2" indent="-298450" algn="l" rtl="0">
              <a:lnSpc>
                <a:spcPct val="90000"/>
              </a:lnSpc>
              <a:spcBef>
                <a:spcPts val="500"/>
              </a:spcBef>
              <a:spcAft>
                <a:spcPts val="0"/>
              </a:spcAft>
              <a:buClr>
                <a:schemeClr val="accent1"/>
              </a:buClr>
              <a:buSzPts val="1100"/>
              <a:buFont typeface="Arial"/>
              <a:buChar char="•"/>
              <a:defRPr sz="1100" b="0" i="0" u="none" strike="noStrike" cap="none">
                <a:solidFill>
                  <a:srgbClr val="343432"/>
                </a:solidFill>
                <a:latin typeface="Open Sans"/>
                <a:ea typeface="Open Sans"/>
                <a:cs typeface="Open Sans"/>
                <a:sym typeface="Open Sans"/>
              </a:defRPr>
            </a:lvl3pPr>
            <a:lvl4pPr marL="1828800" marR="0" lvl="3" indent="-285750" algn="l" rtl="0">
              <a:lnSpc>
                <a:spcPct val="90000"/>
              </a:lnSpc>
              <a:spcBef>
                <a:spcPts val="500"/>
              </a:spcBef>
              <a:spcAft>
                <a:spcPts val="0"/>
              </a:spcAft>
              <a:buClr>
                <a:schemeClr val="accent1"/>
              </a:buClr>
              <a:buSzPts val="900"/>
              <a:buFont typeface="Arial"/>
              <a:buChar char="•"/>
              <a:defRPr sz="900" b="0" i="0" u="none" strike="noStrike" cap="none">
                <a:solidFill>
                  <a:srgbClr val="343432"/>
                </a:solidFill>
                <a:latin typeface="Open Sans"/>
                <a:ea typeface="Open Sans"/>
                <a:cs typeface="Open Sans"/>
                <a:sym typeface="Open Sans"/>
              </a:defRPr>
            </a:lvl4pPr>
            <a:lvl5pPr marL="2286000" marR="0" lvl="4" indent="-285750" algn="l" rtl="0">
              <a:lnSpc>
                <a:spcPct val="90000"/>
              </a:lnSpc>
              <a:spcBef>
                <a:spcPts val="500"/>
              </a:spcBef>
              <a:spcAft>
                <a:spcPts val="0"/>
              </a:spcAft>
              <a:buClr>
                <a:schemeClr val="accent1"/>
              </a:buClr>
              <a:buSzPts val="900"/>
              <a:buFont typeface="Arial"/>
              <a:buChar char="•"/>
              <a:defRPr sz="900" b="0" i="0" u="none" strike="noStrike" cap="none">
                <a:solidFill>
                  <a:srgbClr val="343432"/>
                </a:solidFill>
                <a:latin typeface="Open Sans"/>
                <a:ea typeface="Open Sans"/>
                <a:cs typeface="Open Sans"/>
                <a:sym typeface="Open San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9pPr>
          </a:lstStyle>
          <a:p>
            <a:endParaRPr/>
          </a:p>
        </p:txBody>
      </p:sp>
      <p:sp>
        <p:nvSpPr>
          <p:cNvPr id="53" name="Google Shape;53;p13"/>
          <p:cNvSpPr/>
          <p:nvPr/>
        </p:nvSpPr>
        <p:spPr>
          <a:xfrm>
            <a:off x="0" y="6801583"/>
            <a:ext cx="12193200" cy="56419"/>
          </a:xfrm>
          <a:prstGeom prst="rect">
            <a:avLst/>
          </a:prstGeom>
          <a:solidFill>
            <a:schemeClr val="accen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Open Sans"/>
              <a:ea typeface="Open Sans"/>
              <a:cs typeface="Open Sans"/>
              <a:sym typeface="Open Sans"/>
            </a:endParaRPr>
          </a:p>
        </p:txBody>
      </p:sp>
      <p:sp>
        <p:nvSpPr>
          <p:cNvPr id="54" name="Google Shape;54;p13"/>
          <p:cNvSpPr txBox="1"/>
          <p:nvPr/>
        </p:nvSpPr>
        <p:spPr>
          <a:xfrm>
            <a:off x="11607761" y="6390178"/>
            <a:ext cx="249279" cy="243497"/>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 sz="933" b="1" i="0" u="none" strike="noStrike" cap="none">
                <a:solidFill>
                  <a:schemeClr val="dk2"/>
                </a:solidFill>
                <a:latin typeface="Open Sans"/>
                <a:ea typeface="Open Sans"/>
                <a:cs typeface="Open Sans"/>
                <a:sym typeface="Open Sans"/>
              </a:rPr>
              <a:pPr marL="0" marR="0" lvl="0" indent="0" algn="r" rtl="0">
                <a:spcBef>
                  <a:spcPts val="0"/>
                </a:spcBef>
                <a:spcAft>
                  <a:spcPts val="0"/>
                </a:spcAft>
                <a:buNone/>
              </a:pPr>
              <a:t>‹#›</a:t>
            </a:fld>
            <a:endParaRPr sz="1333" b="1" i="0" u="none" strike="noStrike" cap="none">
              <a:solidFill>
                <a:schemeClr val="dk2"/>
              </a:solidFill>
              <a:latin typeface="Open Sans"/>
              <a:ea typeface="Open Sans"/>
              <a:cs typeface="Open Sans"/>
              <a:sym typeface="Open Sans"/>
            </a:endParaRPr>
          </a:p>
        </p:txBody>
      </p:sp>
      <p:sp>
        <p:nvSpPr>
          <p:cNvPr id="55" name="Google Shape;55;p13"/>
          <p:cNvSpPr txBox="1">
            <a:spLocks noGrp="1"/>
          </p:cNvSpPr>
          <p:nvPr>
            <p:ph type="ftr" idx="11"/>
          </p:nvPr>
        </p:nvSpPr>
        <p:spPr>
          <a:xfrm>
            <a:off x="334961" y="5804398"/>
            <a:ext cx="11522075" cy="260697"/>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100"/>
              <a:buNone/>
              <a:defRPr sz="933" b="0" i="0" u="none" strike="noStrike" cap="none">
                <a:solidFill>
                  <a:srgbClr val="8B8B8B"/>
                </a:solidFill>
                <a:latin typeface="Open Sans"/>
                <a:ea typeface="Open Sans"/>
                <a:cs typeface="Open Sans"/>
                <a:sym typeface="Open Sans"/>
              </a:defRPr>
            </a:lvl1pPr>
            <a:lvl2pPr marR="0" lvl="1" algn="l" rtl="0">
              <a:spcBef>
                <a:spcPts val="0"/>
              </a:spcBef>
              <a:spcAft>
                <a:spcPts val="0"/>
              </a:spcAft>
              <a:buSzPts val="1100"/>
              <a:buNone/>
              <a:defRPr sz="1867"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100"/>
              <a:buNone/>
              <a:defRPr sz="1867"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100"/>
              <a:buNone/>
              <a:defRPr sz="1867"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100"/>
              <a:buNone/>
              <a:defRPr sz="1867"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100"/>
              <a:buNone/>
              <a:defRPr sz="1867"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100"/>
              <a:buNone/>
              <a:defRPr sz="1867"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100"/>
              <a:buNone/>
              <a:defRPr sz="1867"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100"/>
              <a:buNone/>
              <a:defRPr sz="1867" b="0" i="0" u="none" strike="noStrike" cap="none">
                <a:solidFill>
                  <a:schemeClr val="dk1"/>
                </a:solidFill>
                <a:latin typeface="Open Sans"/>
                <a:ea typeface="Open Sans"/>
                <a:cs typeface="Open Sans"/>
                <a:sym typeface="Open Sans"/>
              </a:defRPr>
            </a:lvl9pPr>
          </a:lstStyle>
          <a:p>
            <a:endParaRPr/>
          </a:p>
        </p:txBody>
      </p:sp>
      <p:sp>
        <p:nvSpPr>
          <p:cNvPr id="56" name="Google Shape;56;p13"/>
          <p:cNvSpPr txBox="1"/>
          <p:nvPr/>
        </p:nvSpPr>
        <p:spPr>
          <a:xfrm>
            <a:off x="11607761" y="6390178"/>
            <a:ext cx="249279" cy="243497"/>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 sz="933" b="1" i="0" u="none" strike="noStrike" cap="none">
                <a:solidFill>
                  <a:schemeClr val="dk2"/>
                </a:solidFill>
                <a:latin typeface="Open Sans"/>
                <a:ea typeface="Open Sans"/>
                <a:cs typeface="Open Sans"/>
                <a:sym typeface="Open Sans"/>
              </a:rPr>
              <a:pPr marL="0" marR="0" lvl="0" indent="0" algn="r" rtl="0">
                <a:spcBef>
                  <a:spcPts val="0"/>
                </a:spcBef>
                <a:spcAft>
                  <a:spcPts val="0"/>
                </a:spcAft>
                <a:buNone/>
              </a:pPr>
              <a:t>‹#›</a:t>
            </a:fld>
            <a:endParaRPr sz="1333" b="1" i="0" u="none" strike="noStrike" cap="none">
              <a:solidFill>
                <a:schemeClr val="dk2"/>
              </a:solidFill>
              <a:latin typeface="Open Sans"/>
              <a:ea typeface="Open Sans"/>
              <a:cs typeface="Open Sans"/>
              <a:sym typeface="Open Sans"/>
            </a:endParaRPr>
          </a:p>
        </p:txBody>
      </p:sp>
      <p:grpSp>
        <p:nvGrpSpPr>
          <p:cNvPr id="57" name="Google Shape;57;p13"/>
          <p:cNvGrpSpPr/>
          <p:nvPr/>
        </p:nvGrpSpPr>
        <p:grpSpPr>
          <a:xfrm>
            <a:off x="9982201" y="372541"/>
            <a:ext cx="1874839" cy="468376"/>
            <a:chOff x="1058862" y="462365"/>
            <a:chExt cx="1746599" cy="436339"/>
          </a:xfrm>
        </p:grpSpPr>
        <p:sp>
          <p:nvSpPr>
            <p:cNvPr id="58" name="Google Shape;58;p13"/>
            <p:cNvSpPr/>
            <p:nvPr/>
          </p:nvSpPr>
          <p:spPr>
            <a:xfrm>
              <a:off x="1153159" y="55399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DC602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59" name="Google Shape;59;p13"/>
            <p:cNvSpPr/>
            <p:nvPr/>
          </p:nvSpPr>
          <p:spPr>
            <a:xfrm>
              <a:off x="1153159" y="645530"/>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DC602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60" name="Google Shape;60;p13"/>
            <p:cNvSpPr/>
            <p:nvPr/>
          </p:nvSpPr>
          <p:spPr>
            <a:xfrm>
              <a:off x="1341659" y="46236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EB6F2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61" name="Google Shape;61;p13"/>
            <p:cNvSpPr/>
            <p:nvPr/>
          </p:nvSpPr>
          <p:spPr>
            <a:xfrm>
              <a:off x="1058862" y="55399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E8752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62" name="Google Shape;62;p13"/>
            <p:cNvSpPr/>
            <p:nvPr/>
          </p:nvSpPr>
          <p:spPr>
            <a:xfrm>
              <a:off x="1058862" y="737161"/>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E8752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63" name="Google Shape;63;p13"/>
            <p:cNvSpPr/>
            <p:nvPr/>
          </p:nvSpPr>
          <p:spPr>
            <a:xfrm>
              <a:off x="1153159" y="828696"/>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E8752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64" name="Google Shape;64;p13"/>
            <p:cNvSpPr/>
            <p:nvPr/>
          </p:nvSpPr>
          <p:spPr>
            <a:xfrm>
              <a:off x="1247457" y="55399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E8752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65" name="Google Shape;65;p13"/>
            <p:cNvSpPr/>
            <p:nvPr/>
          </p:nvSpPr>
          <p:spPr>
            <a:xfrm>
              <a:off x="1247457" y="737161"/>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E8752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66" name="Google Shape;66;p13"/>
            <p:cNvSpPr/>
            <p:nvPr/>
          </p:nvSpPr>
          <p:spPr>
            <a:xfrm>
              <a:off x="1341659" y="645530"/>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E8752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67" name="Google Shape;67;p13"/>
            <p:cNvSpPr/>
            <p:nvPr/>
          </p:nvSpPr>
          <p:spPr>
            <a:xfrm>
              <a:off x="1341659" y="55399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FDB71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68" name="Google Shape;68;p13"/>
            <p:cNvSpPr/>
            <p:nvPr/>
          </p:nvSpPr>
          <p:spPr>
            <a:xfrm>
              <a:off x="1341659" y="737161"/>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FDB71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69" name="Google Shape;69;p13"/>
            <p:cNvSpPr/>
            <p:nvPr/>
          </p:nvSpPr>
          <p:spPr>
            <a:xfrm>
              <a:off x="1435956" y="46236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FDB71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70" name="Google Shape;70;p13"/>
            <p:cNvSpPr/>
            <p:nvPr/>
          </p:nvSpPr>
          <p:spPr>
            <a:xfrm>
              <a:off x="1153159" y="737161"/>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F5A81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71" name="Google Shape;71;p13"/>
            <p:cNvSpPr/>
            <p:nvPr/>
          </p:nvSpPr>
          <p:spPr>
            <a:xfrm>
              <a:off x="1247457" y="46236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F5A81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72" name="Google Shape;72;p13"/>
            <p:cNvSpPr/>
            <p:nvPr/>
          </p:nvSpPr>
          <p:spPr>
            <a:xfrm>
              <a:off x="1247457" y="645530"/>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F5A81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73" name="Google Shape;73;p13"/>
            <p:cNvSpPr/>
            <p:nvPr/>
          </p:nvSpPr>
          <p:spPr>
            <a:xfrm>
              <a:off x="1341659" y="828696"/>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F5A81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74" name="Google Shape;74;p13"/>
            <p:cNvSpPr/>
            <p:nvPr/>
          </p:nvSpPr>
          <p:spPr>
            <a:xfrm>
              <a:off x="1435956" y="645530"/>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F5A81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75" name="Google Shape;75;p13"/>
            <p:cNvSpPr/>
            <p:nvPr/>
          </p:nvSpPr>
          <p:spPr>
            <a:xfrm>
              <a:off x="1435956" y="737161"/>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FDDD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76" name="Google Shape;76;p13"/>
            <p:cNvSpPr/>
            <p:nvPr/>
          </p:nvSpPr>
          <p:spPr>
            <a:xfrm>
              <a:off x="1247457" y="828696"/>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FFCF0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77" name="Google Shape;77;p13"/>
            <p:cNvSpPr/>
            <p:nvPr/>
          </p:nvSpPr>
          <p:spPr>
            <a:xfrm>
              <a:off x="1435956" y="55399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FFCF0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78" name="Google Shape;78;p13"/>
            <p:cNvSpPr/>
            <p:nvPr/>
          </p:nvSpPr>
          <p:spPr>
            <a:xfrm>
              <a:off x="1435956" y="828696"/>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FFCF0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grpSp>
          <p:nvGrpSpPr>
            <p:cNvPr id="79" name="Google Shape;79;p13"/>
            <p:cNvGrpSpPr/>
            <p:nvPr/>
          </p:nvGrpSpPr>
          <p:grpSpPr>
            <a:xfrm>
              <a:off x="1058862" y="462365"/>
              <a:ext cx="1746599" cy="436339"/>
              <a:chOff x="1058862" y="462365"/>
              <a:chExt cx="1746599" cy="436339"/>
            </a:xfrm>
          </p:grpSpPr>
          <p:sp>
            <p:nvSpPr>
              <p:cNvPr id="80" name="Google Shape;80;p13"/>
              <p:cNvSpPr/>
              <p:nvPr/>
            </p:nvSpPr>
            <p:spPr>
              <a:xfrm>
                <a:off x="1584927" y="524344"/>
                <a:ext cx="86963" cy="133671"/>
              </a:xfrm>
              <a:custGeom>
                <a:avLst/>
                <a:gdLst/>
                <a:ahLst/>
                <a:cxnLst/>
                <a:rect l="l" t="t" r="r" b="b"/>
                <a:pathLst>
                  <a:path w="86963" h="133671" extrusionOk="0">
                    <a:moveTo>
                      <a:pt x="12377" y="98034"/>
                    </a:moveTo>
                    <a:cubicBezTo>
                      <a:pt x="21203" y="106174"/>
                      <a:pt x="32585" y="110989"/>
                      <a:pt x="44572" y="111655"/>
                    </a:cubicBezTo>
                    <a:cubicBezTo>
                      <a:pt x="54097" y="111655"/>
                      <a:pt x="63622" y="106607"/>
                      <a:pt x="63622" y="96034"/>
                    </a:cubicBezTo>
                    <a:cubicBezTo>
                      <a:pt x="63622" y="72984"/>
                      <a:pt x="2757" y="76984"/>
                      <a:pt x="2757" y="37455"/>
                    </a:cubicBezTo>
                    <a:cubicBezTo>
                      <a:pt x="2757" y="16024"/>
                      <a:pt x="21807" y="22"/>
                      <a:pt x="46000" y="22"/>
                    </a:cubicBezTo>
                    <a:cubicBezTo>
                      <a:pt x="60001" y="-425"/>
                      <a:pt x="73639" y="4519"/>
                      <a:pt x="84100" y="13833"/>
                    </a:cubicBezTo>
                    <a:lnTo>
                      <a:pt x="73909" y="32883"/>
                    </a:lnTo>
                    <a:cubicBezTo>
                      <a:pt x="65916" y="26034"/>
                      <a:pt x="55851" y="22075"/>
                      <a:pt x="45334" y="21644"/>
                    </a:cubicBezTo>
                    <a:cubicBezTo>
                      <a:pt x="34475" y="21644"/>
                      <a:pt x="26284" y="27930"/>
                      <a:pt x="26284" y="37074"/>
                    </a:cubicBezTo>
                    <a:cubicBezTo>
                      <a:pt x="26284" y="59934"/>
                      <a:pt x="86958" y="54315"/>
                      <a:pt x="86958" y="95558"/>
                    </a:cubicBezTo>
                    <a:cubicBezTo>
                      <a:pt x="86958" y="116037"/>
                      <a:pt x="71337" y="133658"/>
                      <a:pt x="44476" y="133658"/>
                    </a:cubicBezTo>
                    <a:cubicBezTo>
                      <a:pt x="27897" y="133929"/>
                      <a:pt x="11891" y="127588"/>
                      <a:pt x="-5" y="116037"/>
                    </a:cubicBez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81" name="Google Shape;81;p13"/>
              <p:cNvSpPr/>
              <p:nvPr/>
            </p:nvSpPr>
            <p:spPr>
              <a:xfrm>
                <a:off x="1689512" y="560752"/>
                <a:ext cx="140969" cy="94874"/>
              </a:xfrm>
              <a:custGeom>
                <a:avLst/>
                <a:gdLst/>
                <a:ahLst/>
                <a:cxnLst/>
                <a:rect l="l" t="t" r="r" b="b"/>
                <a:pathLst>
                  <a:path w="140969" h="94874" extrusionOk="0">
                    <a:moveTo>
                      <a:pt x="-5" y="2095"/>
                    </a:moveTo>
                    <a:lnTo>
                      <a:pt x="22093" y="2095"/>
                    </a:lnTo>
                    <a:lnTo>
                      <a:pt x="22093" y="12763"/>
                    </a:lnTo>
                    <a:cubicBezTo>
                      <a:pt x="22219" y="14889"/>
                      <a:pt x="22219" y="17020"/>
                      <a:pt x="22093" y="19145"/>
                    </a:cubicBezTo>
                    <a:lnTo>
                      <a:pt x="22093" y="19145"/>
                    </a:lnTo>
                    <a:cubicBezTo>
                      <a:pt x="27877" y="7892"/>
                      <a:pt x="39264" y="616"/>
                      <a:pt x="51906" y="95"/>
                    </a:cubicBezTo>
                    <a:cubicBezTo>
                      <a:pt x="64364" y="-1008"/>
                      <a:pt x="75798" y="7044"/>
                      <a:pt x="78957" y="19145"/>
                    </a:cubicBezTo>
                    <a:lnTo>
                      <a:pt x="78957" y="19145"/>
                    </a:lnTo>
                    <a:cubicBezTo>
                      <a:pt x="85255" y="7522"/>
                      <a:pt x="97361" y="229"/>
                      <a:pt x="110580" y="95"/>
                    </a:cubicBezTo>
                    <a:cubicBezTo>
                      <a:pt x="129630" y="95"/>
                      <a:pt x="140965" y="10954"/>
                      <a:pt x="140965" y="35338"/>
                    </a:cubicBezTo>
                    <a:lnTo>
                      <a:pt x="140965" y="94869"/>
                    </a:lnTo>
                    <a:lnTo>
                      <a:pt x="118581" y="94869"/>
                    </a:lnTo>
                    <a:lnTo>
                      <a:pt x="118581" y="39529"/>
                    </a:lnTo>
                    <a:cubicBezTo>
                      <a:pt x="118581" y="28956"/>
                      <a:pt x="116581" y="20955"/>
                      <a:pt x="105913" y="20955"/>
                    </a:cubicBezTo>
                    <a:cubicBezTo>
                      <a:pt x="94381" y="21725"/>
                      <a:pt x="85005" y="30543"/>
                      <a:pt x="83529" y="42005"/>
                    </a:cubicBezTo>
                    <a:cubicBezTo>
                      <a:pt x="82726" y="45953"/>
                      <a:pt x="82374" y="49979"/>
                      <a:pt x="82481" y="54007"/>
                    </a:cubicBezTo>
                    <a:lnTo>
                      <a:pt x="82481" y="94678"/>
                    </a:lnTo>
                    <a:lnTo>
                      <a:pt x="59335" y="94678"/>
                    </a:lnTo>
                    <a:lnTo>
                      <a:pt x="59335" y="39529"/>
                    </a:lnTo>
                    <a:cubicBezTo>
                      <a:pt x="59335" y="29527"/>
                      <a:pt x="57716" y="20955"/>
                      <a:pt x="46762" y="20955"/>
                    </a:cubicBezTo>
                    <a:cubicBezTo>
                      <a:pt x="35090" y="21683"/>
                      <a:pt x="25578" y="30595"/>
                      <a:pt x="24093" y="42196"/>
                    </a:cubicBezTo>
                    <a:cubicBezTo>
                      <a:pt x="23339" y="46084"/>
                      <a:pt x="23083" y="50053"/>
                      <a:pt x="23331" y="54007"/>
                    </a:cubicBezTo>
                    <a:lnTo>
                      <a:pt x="23331" y="94678"/>
                    </a:lnTo>
                    <a:lnTo>
                      <a:pt x="-5" y="94678"/>
                    </a:ln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82" name="Google Shape;82;p13"/>
              <p:cNvSpPr/>
              <p:nvPr/>
            </p:nvSpPr>
            <p:spPr>
              <a:xfrm>
                <a:off x="1845817" y="560851"/>
                <a:ext cx="80867" cy="97058"/>
              </a:xfrm>
              <a:custGeom>
                <a:avLst/>
                <a:gdLst/>
                <a:ahLst/>
                <a:cxnLst/>
                <a:rect l="l" t="t" r="r" b="b"/>
                <a:pathLst>
                  <a:path w="80867" h="97058" extrusionOk="0">
                    <a:moveTo>
                      <a:pt x="55240" y="36477"/>
                    </a:moveTo>
                    <a:lnTo>
                      <a:pt x="58383" y="36477"/>
                    </a:lnTo>
                    <a:lnTo>
                      <a:pt x="58383" y="35239"/>
                    </a:lnTo>
                    <a:cubicBezTo>
                      <a:pt x="58383" y="23047"/>
                      <a:pt x="50668" y="18856"/>
                      <a:pt x="40571" y="18856"/>
                    </a:cubicBezTo>
                    <a:cubicBezTo>
                      <a:pt x="31429" y="19432"/>
                      <a:pt x="22626" y="22531"/>
                      <a:pt x="15139" y="27810"/>
                    </a:cubicBezTo>
                    <a:lnTo>
                      <a:pt x="6376" y="11236"/>
                    </a:lnTo>
                    <a:cubicBezTo>
                      <a:pt x="17048" y="3812"/>
                      <a:pt x="29762" y="-115"/>
                      <a:pt x="42762" y="-3"/>
                    </a:cubicBezTo>
                    <a:cubicBezTo>
                      <a:pt x="67051" y="-3"/>
                      <a:pt x="80862" y="13427"/>
                      <a:pt x="80862" y="36858"/>
                    </a:cubicBezTo>
                    <a:lnTo>
                      <a:pt x="80862" y="94770"/>
                    </a:lnTo>
                    <a:lnTo>
                      <a:pt x="60002" y="94770"/>
                    </a:lnTo>
                    <a:lnTo>
                      <a:pt x="60002" y="87150"/>
                    </a:lnTo>
                    <a:cubicBezTo>
                      <a:pt x="60002" y="83531"/>
                      <a:pt x="60002" y="80673"/>
                      <a:pt x="60002" y="80673"/>
                    </a:cubicBezTo>
                    <a:lnTo>
                      <a:pt x="60002" y="80673"/>
                    </a:lnTo>
                    <a:cubicBezTo>
                      <a:pt x="54548" y="91287"/>
                      <a:pt x="43339" y="97676"/>
                      <a:pt x="31427" y="96961"/>
                    </a:cubicBezTo>
                    <a:cubicBezTo>
                      <a:pt x="15380" y="98226"/>
                      <a:pt x="1345" y="86242"/>
                      <a:pt x="81" y="70195"/>
                    </a:cubicBezTo>
                    <a:cubicBezTo>
                      <a:pt x="33" y="69593"/>
                      <a:pt x="5" y="68990"/>
                      <a:pt x="-5" y="68386"/>
                    </a:cubicBezTo>
                    <a:cubicBezTo>
                      <a:pt x="-5" y="38954"/>
                      <a:pt x="39809" y="36954"/>
                      <a:pt x="54859" y="36954"/>
                    </a:cubicBezTo>
                    <a:moveTo>
                      <a:pt x="37237" y="79245"/>
                    </a:moveTo>
                    <a:cubicBezTo>
                      <a:pt x="49431" y="77771"/>
                      <a:pt x="58482" y="67232"/>
                      <a:pt x="58097" y="54956"/>
                    </a:cubicBezTo>
                    <a:lnTo>
                      <a:pt x="58097" y="52765"/>
                    </a:lnTo>
                    <a:lnTo>
                      <a:pt x="54097" y="52765"/>
                    </a:lnTo>
                    <a:cubicBezTo>
                      <a:pt x="42381" y="52765"/>
                      <a:pt x="23236" y="54384"/>
                      <a:pt x="23236" y="67338"/>
                    </a:cubicBezTo>
                    <a:cubicBezTo>
                      <a:pt x="23440" y="74174"/>
                      <a:pt x="29146" y="79550"/>
                      <a:pt x="35982" y="79346"/>
                    </a:cubicBezTo>
                    <a:cubicBezTo>
                      <a:pt x="36402" y="79334"/>
                      <a:pt x="36821" y="79300"/>
                      <a:pt x="37237" y="79245"/>
                    </a:cubicBezTo>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83" name="Google Shape;83;p13"/>
              <p:cNvSpPr/>
              <p:nvPr/>
            </p:nvSpPr>
            <p:spPr>
              <a:xfrm>
                <a:off x="1948782" y="561551"/>
                <a:ext cx="55721" cy="93884"/>
              </a:xfrm>
              <a:custGeom>
                <a:avLst/>
                <a:gdLst/>
                <a:ahLst/>
                <a:cxnLst/>
                <a:rect l="l" t="t" r="r" b="b"/>
                <a:pathLst>
                  <a:path w="55721" h="93884" extrusionOk="0">
                    <a:moveTo>
                      <a:pt x="-5" y="1296"/>
                    </a:moveTo>
                    <a:lnTo>
                      <a:pt x="22188" y="1296"/>
                    </a:lnTo>
                    <a:lnTo>
                      <a:pt x="22188" y="17298"/>
                    </a:lnTo>
                    <a:cubicBezTo>
                      <a:pt x="22307" y="19456"/>
                      <a:pt x="22307" y="21618"/>
                      <a:pt x="22188" y="23775"/>
                    </a:cubicBezTo>
                    <a:lnTo>
                      <a:pt x="22188" y="23775"/>
                    </a:lnTo>
                    <a:cubicBezTo>
                      <a:pt x="25730" y="10266"/>
                      <a:pt x="37667" y="647"/>
                      <a:pt x="51620" y="58"/>
                    </a:cubicBezTo>
                    <a:cubicBezTo>
                      <a:pt x="52984" y="-27"/>
                      <a:pt x="54352" y="-27"/>
                      <a:pt x="55716" y="58"/>
                    </a:cubicBezTo>
                    <a:lnTo>
                      <a:pt x="55716" y="23109"/>
                    </a:lnTo>
                    <a:cubicBezTo>
                      <a:pt x="53909" y="22974"/>
                      <a:pt x="52094" y="22974"/>
                      <a:pt x="50287" y="23109"/>
                    </a:cubicBezTo>
                    <a:cubicBezTo>
                      <a:pt x="38557" y="23090"/>
                      <a:pt x="28245" y="30873"/>
                      <a:pt x="25045" y="42159"/>
                    </a:cubicBezTo>
                    <a:cubicBezTo>
                      <a:pt x="23624" y="47046"/>
                      <a:pt x="22950" y="52119"/>
                      <a:pt x="23045" y="57208"/>
                    </a:cubicBezTo>
                    <a:lnTo>
                      <a:pt x="23045" y="93879"/>
                    </a:lnTo>
                    <a:lnTo>
                      <a:pt x="-5" y="93879"/>
                    </a:ln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84" name="Google Shape;84;p13"/>
              <p:cNvSpPr/>
              <p:nvPr/>
            </p:nvSpPr>
            <p:spPr>
              <a:xfrm>
                <a:off x="2012600" y="537612"/>
                <a:ext cx="57626" cy="119065"/>
              </a:xfrm>
              <a:custGeom>
                <a:avLst/>
                <a:gdLst/>
                <a:ahLst/>
                <a:cxnLst/>
                <a:rect l="l" t="t" r="r" b="b"/>
                <a:pathLst>
                  <a:path w="57626" h="119065" extrusionOk="0">
                    <a:moveTo>
                      <a:pt x="11996" y="45048"/>
                    </a:moveTo>
                    <a:lnTo>
                      <a:pt x="-5" y="45048"/>
                    </a:lnTo>
                    <a:lnTo>
                      <a:pt x="-5" y="26664"/>
                    </a:lnTo>
                    <a:lnTo>
                      <a:pt x="12568" y="26664"/>
                    </a:lnTo>
                    <a:lnTo>
                      <a:pt x="12568" y="-6"/>
                    </a:lnTo>
                    <a:lnTo>
                      <a:pt x="35047" y="-6"/>
                    </a:lnTo>
                    <a:lnTo>
                      <a:pt x="35047" y="26664"/>
                    </a:lnTo>
                    <a:lnTo>
                      <a:pt x="56097" y="26664"/>
                    </a:lnTo>
                    <a:lnTo>
                      <a:pt x="56097" y="45048"/>
                    </a:lnTo>
                    <a:lnTo>
                      <a:pt x="35047" y="45048"/>
                    </a:lnTo>
                    <a:lnTo>
                      <a:pt x="35047" y="80957"/>
                    </a:lnTo>
                    <a:cubicBezTo>
                      <a:pt x="34457" y="90038"/>
                      <a:pt x="41342" y="97878"/>
                      <a:pt x="50423" y="98468"/>
                    </a:cubicBezTo>
                    <a:cubicBezTo>
                      <a:pt x="51426" y="98533"/>
                      <a:pt x="52432" y="98506"/>
                      <a:pt x="53430" y="98388"/>
                    </a:cubicBezTo>
                    <a:cubicBezTo>
                      <a:pt x="54825" y="98498"/>
                      <a:pt x="56226" y="98498"/>
                      <a:pt x="57621" y="98388"/>
                    </a:cubicBezTo>
                    <a:lnTo>
                      <a:pt x="57621" y="118485"/>
                    </a:lnTo>
                    <a:cubicBezTo>
                      <a:pt x="55262" y="118895"/>
                      <a:pt x="52871" y="119087"/>
                      <a:pt x="50477" y="119057"/>
                    </a:cubicBezTo>
                    <a:cubicBezTo>
                      <a:pt x="37618" y="119057"/>
                      <a:pt x="12377" y="115247"/>
                      <a:pt x="12377" y="84195"/>
                    </a:cubicBez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85" name="Google Shape;85;p13"/>
              <p:cNvSpPr/>
              <p:nvPr/>
            </p:nvSpPr>
            <p:spPr>
              <a:xfrm>
                <a:off x="2136901" y="526563"/>
                <a:ext cx="80105" cy="128968"/>
              </a:xfrm>
              <a:custGeom>
                <a:avLst/>
                <a:gdLst/>
                <a:ahLst/>
                <a:cxnLst/>
                <a:rect l="l" t="t" r="r" b="b"/>
                <a:pathLst>
                  <a:path w="80105" h="128968" extrusionOk="0">
                    <a:moveTo>
                      <a:pt x="0" y="0"/>
                    </a:moveTo>
                    <a:lnTo>
                      <a:pt x="77152" y="0"/>
                    </a:lnTo>
                    <a:lnTo>
                      <a:pt x="77152" y="20193"/>
                    </a:lnTo>
                    <a:lnTo>
                      <a:pt x="23431" y="20193"/>
                    </a:lnTo>
                    <a:lnTo>
                      <a:pt x="23431" y="53912"/>
                    </a:lnTo>
                    <a:lnTo>
                      <a:pt x="66770" y="53912"/>
                    </a:lnTo>
                    <a:lnTo>
                      <a:pt x="66770" y="74105"/>
                    </a:lnTo>
                    <a:lnTo>
                      <a:pt x="23431" y="74105"/>
                    </a:lnTo>
                    <a:lnTo>
                      <a:pt x="23431" y="108776"/>
                    </a:lnTo>
                    <a:lnTo>
                      <a:pt x="80105" y="108776"/>
                    </a:lnTo>
                    <a:lnTo>
                      <a:pt x="80105" y="128969"/>
                    </a:lnTo>
                    <a:lnTo>
                      <a:pt x="0" y="128969"/>
                    </a:lnTo>
                    <a:lnTo>
                      <a:pt x="0" y="0"/>
                    </a:ln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86" name="Google Shape;86;p13"/>
              <p:cNvSpPr/>
              <p:nvPr/>
            </p:nvSpPr>
            <p:spPr>
              <a:xfrm>
                <a:off x="2232913" y="526563"/>
                <a:ext cx="35813" cy="130111"/>
              </a:xfrm>
              <a:custGeom>
                <a:avLst/>
                <a:gdLst/>
                <a:ahLst/>
                <a:cxnLst/>
                <a:rect l="l" t="t" r="r" b="b"/>
                <a:pathLst>
                  <a:path w="35813" h="130111" extrusionOk="0">
                    <a:moveTo>
                      <a:pt x="-5" y="-6"/>
                    </a:moveTo>
                    <a:lnTo>
                      <a:pt x="22855" y="-6"/>
                    </a:lnTo>
                    <a:lnTo>
                      <a:pt x="22855" y="96578"/>
                    </a:lnTo>
                    <a:cubicBezTo>
                      <a:pt x="22855" y="106770"/>
                      <a:pt x="26284" y="109246"/>
                      <a:pt x="32380" y="109246"/>
                    </a:cubicBezTo>
                    <a:cubicBezTo>
                      <a:pt x="33522" y="109305"/>
                      <a:pt x="34666" y="109305"/>
                      <a:pt x="35809" y="109246"/>
                    </a:cubicBezTo>
                    <a:lnTo>
                      <a:pt x="35809" y="129534"/>
                    </a:lnTo>
                    <a:cubicBezTo>
                      <a:pt x="33413" y="129901"/>
                      <a:pt x="30993" y="130092"/>
                      <a:pt x="28570" y="130106"/>
                    </a:cubicBezTo>
                    <a:cubicBezTo>
                      <a:pt x="15806" y="130106"/>
                      <a:pt x="-5" y="126772"/>
                      <a:pt x="-5" y="100293"/>
                    </a:cubicBez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87" name="Google Shape;87;p13"/>
              <p:cNvSpPr/>
              <p:nvPr/>
            </p:nvSpPr>
            <p:spPr>
              <a:xfrm>
                <a:off x="2275410" y="560837"/>
                <a:ext cx="88091" cy="97028"/>
              </a:xfrm>
              <a:custGeom>
                <a:avLst/>
                <a:gdLst/>
                <a:ahLst/>
                <a:cxnLst/>
                <a:rect l="l" t="t" r="r" b="b"/>
                <a:pathLst>
                  <a:path w="88091" h="97028" extrusionOk="0">
                    <a:moveTo>
                      <a:pt x="47033" y="11"/>
                    </a:moveTo>
                    <a:cubicBezTo>
                      <a:pt x="73798" y="11"/>
                      <a:pt x="88086" y="19061"/>
                      <a:pt x="88086" y="43921"/>
                    </a:cubicBezTo>
                    <a:cubicBezTo>
                      <a:pt x="88086" y="46683"/>
                      <a:pt x="87609" y="52874"/>
                      <a:pt x="87609" y="52874"/>
                    </a:cubicBezTo>
                    <a:lnTo>
                      <a:pt x="23601" y="52874"/>
                    </a:lnTo>
                    <a:cubicBezTo>
                      <a:pt x="24620" y="67266"/>
                      <a:pt x="37010" y="78171"/>
                      <a:pt x="51414" y="77354"/>
                    </a:cubicBezTo>
                    <a:cubicBezTo>
                      <a:pt x="61151" y="76904"/>
                      <a:pt x="70492" y="73368"/>
                      <a:pt x="78084" y="67257"/>
                    </a:cubicBezTo>
                    <a:lnTo>
                      <a:pt x="87038" y="83735"/>
                    </a:lnTo>
                    <a:cubicBezTo>
                      <a:pt x="76557" y="92373"/>
                      <a:pt x="63377" y="97058"/>
                      <a:pt x="49795" y="96975"/>
                    </a:cubicBezTo>
                    <a:cubicBezTo>
                      <a:pt x="23518" y="98137"/>
                      <a:pt x="1275" y="77778"/>
                      <a:pt x="113" y="51501"/>
                    </a:cubicBezTo>
                    <a:cubicBezTo>
                      <a:pt x="68" y="50499"/>
                      <a:pt x="56" y="49496"/>
                      <a:pt x="75" y="48493"/>
                    </a:cubicBezTo>
                    <a:cubicBezTo>
                      <a:pt x="-1407" y="23233"/>
                      <a:pt x="17868" y="1555"/>
                      <a:pt x="43128" y="73"/>
                    </a:cubicBezTo>
                    <a:cubicBezTo>
                      <a:pt x="44428" y="-3"/>
                      <a:pt x="45731" y="-24"/>
                      <a:pt x="47033" y="11"/>
                    </a:cubicBezTo>
                    <a:moveTo>
                      <a:pt x="64845" y="37063"/>
                    </a:moveTo>
                    <a:cubicBezTo>
                      <a:pt x="65479" y="27193"/>
                      <a:pt x="57992" y="18679"/>
                      <a:pt x="48122" y="18045"/>
                    </a:cubicBezTo>
                    <a:cubicBezTo>
                      <a:pt x="47601" y="18011"/>
                      <a:pt x="47079" y="18001"/>
                      <a:pt x="46557" y="18013"/>
                    </a:cubicBezTo>
                    <a:cubicBezTo>
                      <a:pt x="35335" y="17637"/>
                      <a:pt x="25693" y="25914"/>
                      <a:pt x="24363" y="37063"/>
                    </a:cubicBez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88" name="Google Shape;88;p13"/>
              <p:cNvSpPr/>
              <p:nvPr/>
            </p:nvSpPr>
            <p:spPr>
              <a:xfrm>
                <a:off x="2376074" y="560186"/>
                <a:ext cx="86582" cy="96977"/>
              </a:xfrm>
              <a:custGeom>
                <a:avLst/>
                <a:gdLst/>
                <a:ahLst/>
                <a:cxnLst/>
                <a:rect l="l" t="t" r="r" b="b"/>
                <a:pathLst>
                  <a:path w="86582" h="96977" extrusionOk="0">
                    <a:moveTo>
                      <a:pt x="49048" y="661"/>
                    </a:moveTo>
                    <a:cubicBezTo>
                      <a:pt x="62330" y="91"/>
                      <a:pt x="75245" y="5098"/>
                      <a:pt x="84672" y="14472"/>
                    </a:cubicBezTo>
                    <a:lnTo>
                      <a:pt x="74480" y="30284"/>
                    </a:lnTo>
                    <a:cubicBezTo>
                      <a:pt x="68058" y="23861"/>
                      <a:pt x="59457" y="20087"/>
                      <a:pt x="50382" y="19711"/>
                    </a:cubicBezTo>
                    <a:cubicBezTo>
                      <a:pt x="35190" y="19121"/>
                      <a:pt x="22397" y="30958"/>
                      <a:pt x="21807" y="46149"/>
                    </a:cubicBezTo>
                    <a:cubicBezTo>
                      <a:pt x="21779" y="46861"/>
                      <a:pt x="21779" y="47574"/>
                      <a:pt x="21807" y="48286"/>
                    </a:cubicBezTo>
                    <a:cubicBezTo>
                      <a:pt x="21544" y="64065"/>
                      <a:pt x="34122" y="77070"/>
                      <a:pt x="49902" y="77333"/>
                    </a:cubicBezTo>
                    <a:cubicBezTo>
                      <a:pt x="50062" y="77336"/>
                      <a:pt x="50222" y="77337"/>
                      <a:pt x="50382" y="77337"/>
                    </a:cubicBezTo>
                    <a:cubicBezTo>
                      <a:pt x="60585" y="76797"/>
                      <a:pt x="70254" y="72605"/>
                      <a:pt x="77623" y="65526"/>
                    </a:cubicBezTo>
                    <a:lnTo>
                      <a:pt x="86577" y="81909"/>
                    </a:lnTo>
                    <a:cubicBezTo>
                      <a:pt x="76422" y="91852"/>
                      <a:pt x="62685" y="97278"/>
                      <a:pt x="48477" y="96959"/>
                    </a:cubicBezTo>
                    <a:cubicBezTo>
                      <a:pt x="21701" y="96959"/>
                      <a:pt x="-5" y="75253"/>
                      <a:pt x="-5" y="48477"/>
                    </a:cubicBezTo>
                    <a:cubicBezTo>
                      <a:pt x="-5" y="21701"/>
                      <a:pt x="21701" y="-6"/>
                      <a:pt x="48477" y="-6"/>
                    </a:cubicBezTo>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89" name="Google Shape;89;p13"/>
              <p:cNvSpPr/>
              <p:nvPr/>
            </p:nvSpPr>
            <p:spPr>
              <a:xfrm>
                <a:off x="2470943" y="537612"/>
                <a:ext cx="57531" cy="119066"/>
              </a:xfrm>
              <a:custGeom>
                <a:avLst/>
                <a:gdLst/>
                <a:ahLst/>
                <a:cxnLst/>
                <a:rect l="l" t="t" r="r" b="b"/>
                <a:pathLst>
                  <a:path w="57531" h="119066" extrusionOk="0">
                    <a:moveTo>
                      <a:pt x="11996" y="45048"/>
                    </a:moveTo>
                    <a:lnTo>
                      <a:pt x="-5" y="45048"/>
                    </a:lnTo>
                    <a:lnTo>
                      <a:pt x="-5" y="26664"/>
                    </a:lnTo>
                    <a:lnTo>
                      <a:pt x="12472" y="26664"/>
                    </a:lnTo>
                    <a:lnTo>
                      <a:pt x="12472" y="-6"/>
                    </a:lnTo>
                    <a:lnTo>
                      <a:pt x="35047" y="-6"/>
                    </a:lnTo>
                    <a:lnTo>
                      <a:pt x="35047" y="26664"/>
                    </a:lnTo>
                    <a:lnTo>
                      <a:pt x="56097" y="26664"/>
                    </a:lnTo>
                    <a:lnTo>
                      <a:pt x="56097" y="45048"/>
                    </a:lnTo>
                    <a:lnTo>
                      <a:pt x="35047" y="45048"/>
                    </a:lnTo>
                    <a:lnTo>
                      <a:pt x="35047" y="80957"/>
                    </a:lnTo>
                    <a:cubicBezTo>
                      <a:pt x="34463" y="90039"/>
                      <a:pt x="41353" y="97874"/>
                      <a:pt x="50435" y="98457"/>
                    </a:cubicBezTo>
                    <a:cubicBezTo>
                      <a:pt x="51402" y="98519"/>
                      <a:pt x="52372" y="98496"/>
                      <a:pt x="53335" y="98388"/>
                    </a:cubicBezTo>
                    <a:cubicBezTo>
                      <a:pt x="54730" y="98498"/>
                      <a:pt x="56131" y="98498"/>
                      <a:pt x="57526" y="98388"/>
                    </a:cubicBezTo>
                    <a:lnTo>
                      <a:pt x="57526" y="118485"/>
                    </a:lnTo>
                    <a:cubicBezTo>
                      <a:pt x="55200" y="118900"/>
                      <a:pt x="52840" y="119091"/>
                      <a:pt x="50477" y="119057"/>
                    </a:cubicBezTo>
                    <a:cubicBezTo>
                      <a:pt x="37523" y="119057"/>
                      <a:pt x="12377" y="115247"/>
                      <a:pt x="12377" y="84195"/>
                    </a:cubicBez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90" name="Google Shape;90;p13"/>
              <p:cNvSpPr/>
              <p:nvPr/>
            </p:nvSpPr>
            <p:spPr>
              <a:xfrm>
                <a:off x="2544095" y="561549"/>
                <a:ext cx="55721" cy="93886"/>
              </a:xfrm>
              <a:custGeom>
                <a:avLst/>
                <a:gdLst/>
                <a:ahLst/>
                <a:cxnLst/>
                <a:rect l="l" t="t" r="r" b="b"/>
                <a:pathLst>
                  <a:path w="55721" h="93886" extrusionOk="0">
                    <a:moveTo>
                      <a:pt x="-5" y="1298"/>
                    </a:moveTo>
                    <a:lnTo>
                      <a:pt x="22093" y="1298"/>
                    </a:lnTo>
                    <a:lnTo>
                      <a:pt x="22093" y="17300"/>
                    </a:lnTo>
                    <a:cubicBezTo>
                      <a:pt x="22093" y="20729"/>
                      <a:pt x="22093" y="23777"/>
                      <a:pt x="22093" y="23777"/>
                    </a:cubicBezTo>
                    <a:lnTo>
                      <a:pt x="22093" y="23777"/>
                    </a:lnTo>
                    <a:cubicBezTo>
                      <a:pt x="25661" y="10286"/>
                      <a:pt x="37583" y="679"/>
                      <a:pt x="51525" y="60"/>
                    </a:cubicBezTo>
                    <a:cubicBezTo>
                      <a:pt x="52921" y="-28"/>
                      <a:pt x="54320" y="-28"/>
                      <a:pt x="55716" y="60"/>
                    </a:cubicBezTo>
                    <a:lnTo>
                      <a:pt x="55716" y="23110"/>
                    </a:lnTo>
                    <a:cubicBezTo>
                      <a:pt x="53908" y="22981"/>
                      <a:pt x="52094" y="22981"/>
                      <a:pt x="50287" y="23110"/>
                    </a:cubicBezTo>
                    <a:cubicBezTo>
                      <a:pt x="38556" y="23092"/>
                      <a:pt x="28244" y="30875"/>
                      <a:pt x="25045" y="42160"/>
                    </a:cubicBezTo>
                    <a:cubicBezTo>
                      <a:pt x="23624" y="47047"/>
                      <a:pt x="22949" y="52121"/>
                      <a:pt x="23045" y="57210"/>
                    </a:cubicBezTo>
                    <a:lnTo>
                      <a:pt x="23045" y="93881"/>
                    </a:lnTo>
                    <a:lnTo>
                      <a:pt x="-5" y="93881"/>
                    </a:ln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91" name="Google Shape;91;p13"/>
              <p:cNvSpPr/>
              <p:nvPr/>
            </p:nvSpPr>
            <p:spPr>
              <a:xfrm>
                <a:off x="2611722" y="526563"/>
                <a:ext cx="23050" cy="128873"/>
              </a:xfrm>
              <a:custGeom>
                <a:avLst/>
                <a:gdLst/>
                <a:ahLst/>
                <a:cxnLst/>
                <a:rect l="l" t="t" r="r" b="b"/>
                <a:pathLst>
                  <a:path w="23050" h="128873" extrusionOk="0">
                    <a:moveTo>
                      <a:pt x="-5" y="-6"/>
                    </a:moveTo>
                    <a:lnTo>
                      <a:pt x="22855" y="-6"/>
                    </a:lnTo>
                    <a:lnTo>
                      <a:pt x="22855" y="20473"/>
                    </a:lnTo>
                    <a:lnTo>
                      <a:pt x="-5" y="20473"/>
                    </a:lnTo>
                    <a:close/>
                    <a:moveTo>
                      <a:pt x="-5" y="36285"/>
                    </a:moveTo>
                    <a:lnTo>
                      <a:pt x="23045" y="36285"/>
                    </a:lnTo>
                    <a:lnTo>
                      <a:pt x="23045" y="128868"/>
                    </a:lnTo>
                    <a:lnTo>
                      <a:pt x="-5" y="128868"/>
                    </a:ln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92" name="Google Shape;92;p13"/>
              <p:cNvSpPr/>
              <p:nvPr/>
            </p:nvSpPr>
            <p:spPr>
              <a:xfrm>
                <a:off x="2652299" y="560186"/>
                <a:ext cx="86582" cy="96978"/>
              </a:xfrm>
              <a:custGeom>
                <a:avLst/>
                <a:gdLst/>
                <a:ahLst/>
                <a:cxnLst/>
                <a:rect l="l" t="t" r="r" b="b"/>
                <a:pathLst>
                  <a:path w="86582" h="96978" extrusionOk="0">
                    <a:moveTo>
                      <a:pt x="49239" y="661"/>
                    </a:moveTo>
                    <a:cubicBezTo>
                      <a:pt x="62520" y="91"/>
                      <a:pt x="75436" y="5098"/>
                      <a:pt x="84862" y="14472"/>
                    </a:cubicBezTo>
                    <a:lnTo>
                      <a:pt x="74671" y="30284"/>
                    </a:lnTo>
                    <a:cubicBezTo>
                      <a:pt x="68220" y="23847"/>
                      <a:pt x="59583" y="20073"/>
                      <a:pt x="50477" y="19711"/>
                    </a:cubicBezTo>
                    <a:cubicBezTo>
                      <a:pt x="35341" y="19066"/>
                      <a:pt x="22547" y="30814"/>
                      <a:pt x="21902" y="45950"/>
                    </a:cubicBezTo>
                    <a:cubicBezTo>
                      <a:pt x="21869" y="46729"/>
                      <a:pt x="21869" y="47508"/>
                      <a:pt x="21902" y="48286"/>
                    </a:cubicBezTo>
                    <a:cubicBezTo>
                      <a:pt x="21639" y="64065"/>
                      <a:pt x="34218" y="77070"/>
                      <a:pt x="49997" y="77333"/>
                    </a:cubicBezTo>
                    <a:cubicBezTo>
                      <a:pt x="50157" y="77336"/>
                      <a:pt x="50317" y="77337"/>
                      <a:pt x="50477" y="77337"/>
                    </a:cubicBezTo>
                    <a:cubicBezTo>
                      <a:pt x="60681" y="76797"/>
                      <a:pt x="70350" y="72605"/>
                      <a:pt x="77719" y="65526"/>
                    </a:cubicBezTo>
                    <a:lnTo>
                      <a:pt x="86577" y="81909"/>
                    </a:lnTo>
                    <a:cubicBezTo>
                      <a:pt x="76428" y="91861"/>
                      <a:pt x="62687" y="97289"/>
                      <a:pt x="48477" y="96959"/>
                    </a:cubicBezTo>
                    <a:cubicBezTo>
                      <a:pt x="21701" y="96959"/>
                      <a:pt x="-5" y="75253"/>
                      <a:pt x="-5" y="48477"/>
                    </a:cubicBezTo>
                    <a:cubicBezTo>
                      <a:pt x="-5" y="21701"/>
                      <a:pt x="21701" y="-6"/>
                      <a:pt x="48477" y="-6"/>
                    </a:cubicBezTo>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93" name="Google Shape;93;p13"/>
              <p:cNvSpPr/>
              <p:nvPr/>
            </p:nvSpPr>
            <p:spPr>
              <a:xfrm>
                <a:off x="1594452" y="691213"/>
                <a:ext cx="90858" cy="129005"/>
              </a:xfrm>
              <a:custGeom>
                <a:avLst/>
                <a:gdLst/>
                <a:ahLst/>
                <a:cxnLst/>
                <a:rect l="l" t="t" r="r" b="b"/>
                <a:pathLst>
                  <a:path w="90858" h="129005" extrusionOk="0">
                    <a:moveTo>
                      <a:pt x="-5" y="32"/>
                    </a:moveTo>
                    <a:lnTo>
                      <a:pt x="49715" y="32"/>
                    </a:lnTo>
                    <a:cubicBezTo>
                      <a:pt x="71473" y="-907"/>
                      <a:pt x="89873" y="15971"/>
                      <a:pt x="90811" y="37729"/>
                    </a:cubicBezTo>
                    <a:cubicBezTo>
                      <a:pt x="90872" y="39133"/>
                      <a:pt x="90857" y="40539"/>
                      <a:pt x="90768" y="41942"/>
                    </a:cubicBezTo>
                    <a:cubicBezTo>
                      <a:pt x="92199" y="63937"/>
                      <a:pt x="75528" y="82927"/>
                      <a:pt x="53533" y="84358"/>
                    </a:cubicBezTo>
                    <a:cubicBezTo>
                      <a:pt x="52262" y="84441"/>
                      <a:pt x="50988" y="84462"/>
                      <a:pt x="49715" y="84423"/>
                    </a:cubicBezTo>
                    <a:lnTo>
                      <a:pt x="23140" y="84423"/>
                    </a:lnTo>
                    <a:lnTo>
                      <a:pt x="23140" y="129000"/>
                    </a:lnTo>
                    <a:lnTo>
                      <a:pt x="-5" y="129000"/>
                    </a:lnTo>
                    <a:close/>
                    <a:moveTo>
                      <a:pt x="45334" y="64135"/>
                    </a:moveTo>
                    <a:cubicBezTo>
                      <a:pt x="56511" y="64924"/>
                      <a:pt x="66211" y="56502"/>
                      <a:pt x="67000" y="45325"/>
                    </a:cubicBezTo>
                    <a:cubicBezTo>
                      <a:pt x="67079" y="44198"/>
                      <a:pt x="67064" y="43066"/>
                      <a:pt x="66955" y="41942"/>
                    </a:cubicBezTo>
                    <a:cubicBezTo>
                      <a:pt x="67983" y="30995"/>
                      <a:pt x="59942" y="21289"/>
                      <a:pt x="48996" y="20261"/>
                    </a:cubicBezTo>
                    <a:cubicBezTo>
                      <a:pt x="47905" y="20159"/>
                      <a:pt x="46808" y="20146"/>
                      <a:pt x="45715" y="20225"/>
                    </a:cubicBezTo>
                    <a:lnTo>
                      <a:pt x="23140" y="20225"/>
                    </a:lnTo>
                    <a:lnTo>
                      <a:pt x="23140" y="64135"/>
                    </a:ln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94" name="Google Shape;94;p13"/>
              <p:cNvSpPr/>
              <p:nvPr/>
            </p:nvSpPr>
            <p:spPr>
              <a:xfrm>
                <a:off x="1691607" y="725305"/>
                <a:ext cx="97155" cy="97147"/>
              </a:xfrm>
              <a:custGeom>
                <a:avLst/>
                <a:gdLst/>
                <a:ahLst/>
                <a:cxnLst/>
                <a:rect l="l" t="t" r="r" b="b"/>
                <a:pathLst>
                  <a:path w="97155" h="97147" extrusionOk="0">
                    <a:moveTo>
                      <a:pt x="50858" y="39"/>
                    </a:moveTo>
                    <a:cubicBezTo>
                      <a:pt x="77657" y="1302"/>
                      <a:pt x="98358" y="24050"/>
                      <a:pt x="97096" y="50849"/>
                    </a:cubicBezTo>
                    <a:cubicBezTo>
                      <a:pt x="95833" y="77648"/>
                      <a:pt x="73085" y="98349"/>
                      <a:pt x="46286" y="97087"/>
                    </a:cubicBezTo>
                    <a:cubicBezTo>
                      <a:pt x="20359" y="95865"/>
                      <a:pt x="-27" y="74478"/>
                      <a:pt x="-5" y="48522"/>
                    </a:cubicBezTo>
                    <a:cubicBezTo>
                      <a:pt x="128" y="21588"/>
                      <a:pt x="22069" y="-138"/>
                      <a:pt x="49003" y="-5"/>
                    </a:cubicBezTo>
                    <a:cubicBezTo>
                      <a:pt x="49621" y="-2"/>
                      <a:pt x="50240" y="13"/>
                      <a:pt x="50858" y="39"/>
                    </a:cubicBezTo>
                    <a:moveTo>
                      <a:pt x="50858" y="77478"/>
                    </a:moveTo>
                    <a:cubicBezTo>
                      <a:pt x="66631" y="78004"/>
                      <a:pt x="79844" y="65644"/>
                      <a:pt x="80370" y="49871"/>
                    </a:cubicBezTo>
                    <a:cubicBezTo>
                      <a:pt x="80896" y="34098"/>
                      <a:pt x="68536" y="20885"/>
                      <a:pt x="52763" y="20359"/>
                    </a:cubicBezTo>
                    <a:cubicBezTo>
                      <a:pt x="36990" y="19833"/>
                      <a:pt x="23778" y="32193"/>
                      <a:pt x="23252" y="47966"/>
                    </a:cubicBezTo>
                    <a:cubicBezTo>
                      <a:pt x="23241" y="48278"/>
                      <a:pt x="23236" y="48590"/>
                      <a:pt x="23236" y="48903"/>
                    </a:cubicBezTo>
                    <a:cubicBezTo>
                      <a:pt x="22710" y="64149"/>
                      <a:pt x="34643" y="76935"/>
                      <a:pt x="49889" y="77461"/>
                    </a:cubicBezTo>
                    <a:cubicBezTo>
                      <a:pt x="50212" y="77472"/>
                      <a:pt x="50535" y="77478"/>
                      <a:pt x="50858" y="77478"/>
                    </a:cubicBezTo>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95" name="Google Shape;95;p13"/>
              <p:cNvSpPr/>
              <p:nvPr/>
            </p:nvSpPr>
            <p:spPr>
              <a:xfrm>
                <a:off x="1797049" y="727541"/>
                <a:ext cx="144399" cy="92678"/>
              </a:xfrm>
              <a:custGeom>
                <a:avLst/>
                <a:gdLst/>
                <a:ahLst/>
                <a:cxnLst/>
                <a:rect l="l" t="t" r="r" b="b"/>
                <a:pathLst>
                  <a:path w="144399" h="92678" extrusionOk="0">
                    <a:moveTo>
                      <a:pt x="-5" y="-6"/>
                    </a:moveTo>
                    <a:lnTo>
                      <a:pt x="24283" y="-6"/>
                    </a:lnTo>
                    <a:lnTo>
                      <a:pt x="40476" y="60859"/>
                    </a:lnTo>
                    <a:cubicBezTo>
                      <a:pt x="41260" y="63997"/>
                      <a:pt x="41865" y="67177"/>
                      <a:pt x="42286" y="70384"/>
                    </a:cubicBezTo>
                    <a:lnTo>
                      <a:pt x="42286" y="70384"/>
                    </a:lnTo>
                    <a:cubicBezTo>
                      <a:pt x="42286" y="70384"/>
                      <a:pt x="43143" y="65431"/>
                      <a:pt x="44476" y="60859"/>
                    </a:cubicBezTo>
                    <a:lnTo>
                      <a:pt x="61526" y="185"/>
                    </a:lnTo>
                    <a:lnTo>
                      <a:pt x="82005" y="185"/>
                    </a:lnTo>
                    <a:lnTo>
                      <a:pt x="99055" y="60859"/>
                    </a:lnTo>
                    <a:cubicBezTo>
                      <a:pt x="99901" y="63994"/>
                      <a:pt x="100569" y="67174"/>
                      <a:pt x="101055" y="70384"/>
                    </a:cubicBezTo>
                    <a:lnTo>
                      <a:pt x="101055" y="70384"/>
                    </a:lnTo>
                    <a:cubicBezTo>
                      <a:pt x="101055" y="70384"/>
                      <a:pt x="101817" y="65431"/>
                      <a:pt x="103055" y="60859"/>
                    </a:cubicBezTo>
                    <a:lnTo>
                      <a:pt x="119248" y="-6"/>
                    </a:lnTo>
                    <a:lnTo>
                      <a:pt x="144394" y="-6"/>
                    </a:lnTo>
                    <a:lnTo>
                      <a:pt x="115819" y="92673"/>
                    </a:lnTo>
                    <a:lnTo>
                      <a:pt x="90196" y="92673"/>
                    </a:lnTo>
                    <a:lnTo>
                      <a:pt x="74575" y="39809"/>
                    </a:lnTo>
                    <a:cubicBezTo>
                      <a:pt x="73147" y="34856"/>
                      <a:pt x="72289" y="30284"/>
                      <a:pt x="72289" y="30284"/>
                    </a:cubicBezTo>
                    <a:lnTo>
                      <a:pt x="72289" y="30284"/>
                    </a:lnTo>
                    <a:cubicBezTo>
                      <a:pt x="71734" y="33496"/>
                      <a:pt x="71002" y="36676"/>
                      <a:pt x="70099" y="39809"/>
                    </a:cubicBezTo>
                    <a:lnTo>
                      <a:pt x="54478" y="92673"/>
                    </a:lnTo>
                    <a:lnTo>
                      <a:pt x="28284" y="92673"/>
                    </a:ln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96" name="Google Shape;96;p13"/>
              <p:cNvSpPr/>
              <p:nvPr/>
            </p:nvSpPr>
            <p:spPr>
              <a:xfrm>
                <a:off x="1945464" y="725333"/>
                <a:ext cx="88091" cy="97028"/>
              </a:xfrm>
              <a:custGeom>
                <a:avLst/>
                <a:gdLst/>
                <a:ahLst/>
                <a:cxnLst/>
                <a:rect l="l" t="t" r="r" b="b"/>
                <a:pathLst>
                  <a:path w="88091" h="97028" extrusionOk="0">
                    <a:moveTo>
                      <a:pt x="47033" y="11"/>
                    </a:moveTo>
                    <a:cubicBezTo>
                      <a:pt x="73798" y="11"/>
                      <a:pt x="88086" y="19061"/>
                      <a:pt x="88086" y="44016"/>
                    </a:cubicBezTo>
                    <a:cubicBezTo>
                      <a:pt x="88086" y="46683"/>
                      <a:pt x="87514" y="52874"/>
                      <a:pt x="87514" y="52874"/>
                    </a:cubicBezTo>
                    <a:lnTo>
                      <a:pt x="23602" y="52874"/>
                    </a:lnTo>
                    <a:cubicBezTo>
                      <a:pt x="24620" y="67280"/>
                      <a:pt x="36993" y="78212"/>
                      <a:pt x="51415" y="77449"/>
                    </a:cubicBezTo>
                    <a:cubicBezTo>
                      <a:pt x="61165" y="76986"/>
                      <a:pt x="70510" y="73414"/>
                      <a:pt x="78085" y="67257"/>
                    </a:cubicBezTo>
                    <a:lnTo>
                      <a:pt x="87038" y="83735"/>
                    </a:lnTo>
                    <a:cubicBezTo>
                      <a:pt x="76557" y="92372"/>
                      <a:pt x="63377" y="97058"/>
                      <a:pt x="49795" y="96975"/>
                    </a:cubicBezTo>
                    <a:cubicBezTo>
                      <a:pt x="23518" y="98137"/>
                      <a:pt x="1275" y="77778"/>
                      <a:pt x="113" y="51501"/>
                    </a:cubicBezTo>
                    <a:cubicBezTo>
                      <a:pt x="68" y="50499"/>
                      <a:pt x="56" y="49496"/>
                      <a:pt x="75" y="48493"/>
                    </a:cubicBezTo>
                    <a:cubicBezTo>
                      <a:pt x="-1407" y="23233"/>
                      <a:pt x="17868" y="1555"/>
                      <a:pt x="43128" y="73"/>
                    </a:cubicBezTo>
                    <a:cubicBezTo>
                      <a:pt x="44428" y="-3"/>
                      <a:pt x="45731" y="-24"/>
                      <a:pt x="47033" y="11"/>
                    </a:cubicBezTo>
                    <a:moveTo>
                      <a:pt x="64845" y="37063"/>
                    </a:moveTo>
                    <a:cubicBezTo>
                      <a:pt x="65479" y="27193"/>
                      <a:pt x="57992" y="18679"/>
                      <a:pt x="48122" y="18045"/>
                    </a:cubicBezTo>
                    <a:cubicBezTo>
                      <a:pt x="47601" y="18011"/>
                      <a:pt x="47079" y="18001"/>
                      <a:pt x="46557" y="18013"/>
                    </a:cubicBezTo>
                    <a:cubicBezTo>
                      <a:pt x="35335" y="17637"/>
                      <a:pt x="25693" y="25914"/>
                      <a:pt x="24364" y="37063"/>
                    </a:cubicBez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97" name="Google Shape;97;p13"/>
              <p:cNvSpPr/>
              <p:nvPr/>
            </p:nvSpPr>
            <p:spPr>
              <a:xfrm>
                <a:off x="2051271" y="726218"/>
                <a:ext cx="55721" cy="93619"/>
              </a:xfrm>
              <a:custGeom>
                <a:avLst/>
                <a:gdLst/>
                <a:ahLst/>
                <a:cxnLst/>
                <a:rect l="l" t="t" r="r" b="b"/>
                <a:pathLst>
                  <a:path w="55721" h="93619" extrusionOk="0">
                    <a:moveTo>
                      <a:pt x="-5" y="1317"/>
                    </a:moveTo>
                    <a:lnTo>
                      <a:pt x="22188" y="1317"/>
                    </a:lnTo>
                    <a:lnTo>
                      <a:pt x="22188" y="17319"/>
                    </a:lnTo>
                    <a:cubicBezTo>
                      <a:pt x="22304" y="19508"/>
                      <a:pt x="22304" y="21702"/>
                      <a:pt x="22188" y="23891"/>
                    </a:cubicBezTo>
                    <a:lnTo>
                      <a:pt x="22188" y="23891"/>
                    </a:lnTo>
                    <a:cubicBezTo>
                      <a:pt x="25667" y="10327"/>
                      <a:pt x="37629" y="649"/>
                      <a:pt x="51620" y="79"/>
                    </a:cubicBezTo>
                    <a:cubicBezTo>
                      <a:pt x="52983" y="-34"/>
                      <a:pt x="54353" y="-34"/>
                      <a:pt x="55716" y="79"/>
                    </a:cubicBezTo>
                    <a:lnTo>
                      <a:pt x="55716" y="22748"/>
                    </a:lnTo>
                    <a:cubicBezTo>
                      <a:pt x="53909" y="22614"/>
                      <a:pt x="52094" y="22614"/>
                      <a:pt x="50287" y="22748"/>
                    </a:cubicBezTo>
                    <a:cubicBezTo>
                      <a:pt x="38557" y="22730"/>
                      <a:pt x="28245" y="30513"/>
                      <a:pt x="25045" y="41798"/>
                    </a:cubicBezTo>
                    <a:cubicBezTo>
                      <a:pt x="23624" y="46685"/>
                      <a:pt x="22949" y="51759"/>
                      <a:pt x="23045" y="56848"/>
                    </a:cubicBezTo>
                    <a:lnTo>
                      <a:pt x="23045" y="93614"/>
                    </a:lnTo>
                    <a:lnTo>
                      <a:pt x="-5" y="93614"/>
                    </a:ln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98" name="Google Shape;98;p13"/>
              <p:cNvSpPr/>
              <p:nvPr/>
            </p:nvSpPr>
            <p:spPr>
              <a:xfrm>
                <a:off x="2154046" y="691250"/>
                <a:ext cx="115347" cy="128968"/>
              </a:xfrm>
              <a:custGeom>
                <a:avLst/>
                <a:gdLst/>
                <a:ahLst/>
                <a:cxnLst/>
                <a:rect l="l" t="t" r="r" b="b"/>
                <a:pathLst>
                  <a:path w="115347" h="128968" extrusionOk="0">
                    <a:moveTo>
                      <a:pt x="80481" y="95911"/>
                    </a:moveTo>
                    <a:lnTo>
                      <a:pt x="35047" y="95911"/>
                    </a:lnTo>
                    <a:lnTo>
                      <a:pt x="24188" y="128963"/>
                    </a:lnTo>
                    <a:lnTo>
                      <a:pt x="-5" y="128963"/>
                    </a:lnTo>
                    <a:lnTo>
                      <a:pt x="45429" y="-6"/>
                    </a:lnTo>
                    <a:lnTo>
                      <a:pt x="69908" y="-6"/>
                    </a:lnTo>
                    <a:lnTo>
                      <a:pt x="115342" y="128963"/>
                    </a:lnTo>
                    <a:lnTo>
                      <a:pt x="91149" y="128963"/>
                    </a:lnTo>
                    <a:close/>
                    <a:moveTo>
                      <a:pt x="57716" y="21997"/>
                    </a:moveTo>
                    <a:cubicBezTo>
                      <a:pt x="57716" y="21997"/>
                      <a:pt x="54859" y="34761"/>
                      <a:pt x="52287" y="42000"/>
                    </a:cubicBezTo>
                    <a:lnTo>
                      <a:pt x="40857" y="76480"/>
                    </a:lnTo>
                    <a:lnTo>
                      <a:pt x="74671" y="76480"/>
                    </a:lnTo>
                    <a:lnTo>
                      <a:pt x="63622" y="42285"/>
                    </a:lnTo>
                    <a:cubicBezTo>
                      <a:pt x="61240" y="35046"/>
                      <a:pt x="58478" y="22283"/>
                      <a:pt x="58478" y="22283"/>
                    </a:cubicBez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99" name="Google Shape;99;p13"/>
              <p:cNvSpPr/>
              <p:nvPr/>
            </p:nvSpPr>
            <p:spPr>
              <a:xfrm>
                <a:off x="2279395" y="691250"/>
                <a:ext cx="35909" cy="130016"/>
              </a:xfrm>
              <a:custGeom>
                <a:avLst/>
                <a:gdLst/>
                <a:ahLst/>
                <a:cxnLst/>
                <a:rect l="l" t="t" r="r" b="b"/>
                <a:pathLst>
                  <a:path w="35909" h="130016" extrusionOk="0">
                    <a:moveTo>
                      <a:pt x="-5" y="-6"/>
                    </a:moveTo>
                    <a:lnTo>
                      <a:pt x="22950" y="-6"/>
                    </a:lnTo>
                    <a:lnTo>
                      <a:pt x="22950" y="96578"/>
                    </a:lnTo>
                    <a:cubicBezTo>
                      <a:pt x="22950" y="106770"/>
                      <a:pt x="26379" y="109341"/>
                      <a:pt x="32475" y="109341"/>
                    </a:cubicBezTo>
                    <a:cubicBezTo>
                      <a:pt x="33617" y="109401"/>
                      <a:pt x="34762" y="109401"/>
                      <a:pt x="35904" y="109341"/>
                    </a:cubicBezTo>
                    <a:lnTo>
                      <a:pt x="35904" y="129439"/>
                    </a:lnTo>
                    <a:cubicBezTo>
                      <a:pt x="33508" y="129806"/>
                      <a:pt x="31089" y="129997"/>
                      <a:pt x="28665" y="130011"/>
                    </a:cubicBezTo>
                    <a:cubicBezTo>
                      <a:pt x="15901" y="130011"/>
                      <a:pt x="90" y="126772"/>
                      <a:pt x="90" y="100197"/>
                    </a:cubicBez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00" name="Google Shape;100;p13"/>
              <p:cNvSpPr/>
              <p:nvPr/>
            </p:nvSpPr>
            <p:spPr>
              <a:xfrm>
                <a:off x="2327973" y="691250"/>
                <a:ext cx="36004" cy="130016"/>
              </a:xfrm>
              <a:custGeom>
                <a:avLst/>
                <a:gdLst/>
                <a:ahLst/>
                <a:cxnLst/>
                <a:rect l="l" t="t" r="r" b="b"/>
                <a:pathLst>
                  <a:path w="36004" h="130016" extrusionOk="0">
                    <a:moveTo>
                      <a:pt x="-5" y="-6"/>
                    </a:moveTo>
                    <a:lnTo>
                      <a:pt x="23045" y="-6"/>
                    </a:lnTo>
                    <a:lnTo>
                      <a:pt x="23045" y="96578"/>
                    </a:lnTo>
                    <a:cubicBezTo>
                      <a:pt x="23045" y="106770"/>
                      <a:pt x="26569" y="109341"/>
                      <a:pt x="32570" y="109341"/>
                    </a:cubicBezTo>
                    <a:cubicBezTo>
                      <a:pt x="33712" y="109401"/>
                      <a:pt x="34857" y="109401"/>
                      <a:pt x="35999" y="109341"/>
                    </a:cubicBezTo>
                    <a:lnTo>
                      <a:pt x="35999" y="129439"/>
                    </a:lnTo>
                    <a:cubicBezTo>
                      <a:pt x="33603" y="129806"/>
                      <a:pt x="31184" y="129997"/>
                      <a:pt x="28760" y="130011"/>
                    </a:cubicBezTo>
                    <a:cubicBezTo>
                      <a:pt x="15997" y="130011"/>
                      <a:pt x="185" y="126772"/>
                      <a:pt x="185" y="100197"/>
                    </a:cubicBez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01" name="Google Shape;101;p13"/>
              <p:cNvSpPr/>
              <p:nvPr/>
            </p:nvSpPr>
            <p:spPr>
              <a:xfrm>
                <a:off x="2378455" y="691250"/>
                <a:ext cx="23050" cy="128968"/>
              </a:xfrm>
              <a:custGeom>
                <a:avLst/>
                <a:gdLst/>
                <a:ahLst/>
                <a:cxnLst/>
                <a:rect l="l" t="t" r="r" b="b"/>
                <a:pathLst>
                  <a:path w="23050" h="128968" extrusionOk="0">
                    <a:moveTo>
                      <a:pt x="-5" y="-6"/>
                    </a:moveTo>
                    <a:lnTo>
                      <a:pt x="22855" y="-6"/>
                    </a:lnTo>
                    <a:lnTo>
                      <a:pt x="22855" y="20473"/>
                    </a:lnTo>
                    <a:lnTo>
                      <a:pt x="-5" y="20473"/>
                    </a:lnTo>
                    <a:close/>
                    <a:moveTo>
                      <a:pt x="-5" y="36285"/>
                    </a:moveTo>
                    <a:lnTo>
                      <a:pt x="23045" y="36285"/>
                    </a:lnTo>
                    <a:lnTo>
                      <a:pt x="23045" y="128963"/>
                    </a:lnTo>
                    <a:lnTo>
                      <a:pt x="-5" y="128963"/>
                    </a:ln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02" name="Google Shape;102;p13"/>
              <p:cNvSpPr/>
              <p:nvPr/>
            </p:nvSpPr>
            <p:spPr>
              <a:xfrm>
                <a:off x="2416174" y="725444"/>
                <a:ext cx="81153" cy="97100"/>
              </a:xfrm>
              <a:custGeom>
                <a:avLst/>
                <a:gdLst/>
                <a:ahLst/>
                <a:cxnLst/>
                <a:rect l="l" t="t" r="r" b="b"/>
                <a:pathLst>
                  <a:path w="81153" h="97100" extrusionOk="0">
                    <a:moveTo>
                      <a:pt x="55716" y="36666"/>
                    </a:moveTo>
                    <a:lnTo>
                      <a:pt x="58669" y="36666"/>
                    </a:lnTo>
                    <a:lnTo>
                      <a:pt x="58669" y="35428"/>
                    </a:lnTo>
                    <a:cubicBezTo>
                      <a:pt x="58669" y="23236"/>
                      <a:pt x="51049" y="19140"/>
                      <a:pt x="40857" y="19140"/>
                    </a:cubicBezTo>
                    <a:cubicBezTo>
                      <a:pt x="31728" y="19702"/>
                      <a:pt x="22929" y="22767"/>
                      <a:pt x="15426" y="27998"/>
                    </a:cubicBezTo>
                    <a:lnTo>
                      <a:pt x="6662" y="11520"/>
                    </a:lnTo>
                    <a:cubicBezTo>
                      <a:pt x="17289" y="3972"/>
                      <a:pt x="30013" y="-59"/>
                      <a:pt x="43048" y="-5"/>
                    </a:cubicBezTo>
                    <a:cubicBezTo>
                      <a:pt x="67337" y="-5"/>
                      <a:pt x="81148" y="13425"/>
                      <a:pt x="81148" y="36857"/>
                    </a:cubicBezTo>
                    <a:lnTo>
                      <a:pt x="81148" y="94864"/>
                    </a:lnTo>
                    <a:lnTo>
                      <a:pt x="59907" y="94864"/>
                    </a:lnTo>
                    <a:lnTo>
                      <a:pt x="59907" y="87244"/>
                    </a:lnTo>
                    <a:cubicBezTo>
                      <a:pt x="59777" y="85055"/>
                      <a:pt x="59777" y="82860"/>
                      <a:pt x="59907" y="80672"/>
                    </a:cubicBezTo>
                    <a:lnTo>
                      <a:pt x="59907" y="80672"/>
                    </a:lnTo>
                    <a:cubicBezTo>
                      <a:pt x="54453" y="91285"/>
                      <a:pt x="43244" y="97675"/>
                      <a:pt x="31332" y="96959"/>
                    </a:cubicBezTo>
                    <a:cubicBezTo>
                      <a:pt x="15625" y="98485"/>
                      <a:pt x="1654" y="86988"/>
                      <a:pt x="129" y="71281"/>
                    </a:cubicBezTo>
                    <a:cubicBezTo>
                      <a:pt x="35" y="70318"/>
                      <a:pt x="-10" y="69351"/>
                      <a:pt x="-5" y="68384"/>
                    </a:cubicBezTo>
                    <a:cubicBezTo>
                      <a:pt x="-5" y="39047"/>
                      <a:pt x="39714" y="37047"/>
                      <a:pt x="54764" y="37047"/>
                    </a:cubicBezTo>
                    <a:moveTo>
                      <a:pt x="37143" y="79338"/>
                    </a:moveTo>
                    <a:cubicBezTo>
                      <a:pt x="49783" y="78086"/>
                      <a:pt x="59237" y="67167"/>
                      <a:pt x="58669" y="54478"/>
                    </a:cubicBezTo>
                    <a:lnTo>
                      <a:pt x="58669" y="52287"/>
                    </a:lnTo>
                    <a:lnTo>
                      <a:pt x="54669" y="52287"/>
                    </a:lnTo>
                    <a:cubicBezTo>
                      <a:pt x="42857" y="52287"/>
                      <a:pt x="23807" y="54002"/>
                      <a:pt x="23807" y="66860"/>
                    </a:cubicBezTo>
                    <a:cubicBezTo>
                      <a:pt x="23906" y="73646"/>
                      <a:pt x="29486" y="79066"/>
                      <a:pt x="36272" y="78968"/>
                    </a:cubicBezTo>
                    <a:cubicBezTo>
                      <a:pt x="36754" y="78961"/>
                      <a:pt x="37236" y="78925"/>
                      <a:pt x="37714" y="78862"/>
                    </a:cubicBezTo>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03" name="Google Shape;103;p13"/>
              <p:cNvSpPr/>
              <p:nvPr/>
            </p:nvSpPr>
            <p:spPr>
              <a:xfrm>
                <a:off x="2519615" y="725522"/>
                <a:ext cx="86868" cy="94887"/>
              </a:xfrm>
              <a:custGeom>
                <a:avLst/>
                <a:gdLst/>
                <a:ahLst/>
                <a:cxnLst/>
                <a:rect l="l" t="t" r="r" b="b"/>
                <a:pathLst>
                  <a:path w="86868" h="94887" extrusionOk="0">
                    <a:moveTo>
                      <a:pt x="-5" y="2013"/>
                    </a:moveTo>
                    <a:lnTo>
                      <a:pt x="21902" y="2013"/>
                    </a:lnTo>
                    <a:lnTo>
                      <a:pt x="21902" y="12776"/>
                    </a:lnTo>
                    <a:cubicBezTo>
                      <a:pt x="22026" y="14870"/>
                      <a:pt x="22026" y="16969"/>
                      <a:pt x="21902" y="19063"/>
                    </a:cubicBezTo>
                    <a:lnTo>
                      <a:pt x="21902" y="19063"/>
                    </a:lnTo>
                    <a:cubicBezTo>
                      <a:pt x="28326" y="6965"/>
                      <a:pt x="41073" y="-424"/>
                      <a:pt x="54763" y="13"/>
                    </a:cubicBezTo>
                    <a:cubicBezTo>
                      <a:pt x="75242" y="13"/>
                      <a:pt x="86863" y="10776"/>
                      <a:pt x="86863" y="35255"/>
                    </a:cubicBezTo>
                    <a:lnTo>
                      <a:pt x="86863" y="94882"/>
                    </a:lnTo>
                    <a:lnTo>
                      <a:pt x="64003" y="94882"/>
                    </a:lnTo>
                    <a:lnTo>
                      <a:pt x="64003" y="39827"/>
                    </a:lnTo>
                    <a:cubicBezTo>
                      <a:pt x="64003" y="28588"/>
                      <a:pt x="61145" y="20777"/>
                      <a:pt x="49334" y="20777"/>
                    </a:cubicBezTo>
                    <a:cubicBezTo>
                      <a:pt x="37656" y="20666"/>
                      <a:pt x="27404" y="28523"/>
                      <a:pt x="24474" y="39827"/>
                    </a:cubicBezTo>
                    <a:cubicBezTo>
                      <a:pt x="23220" y="43798"/>
                      <a:pt x="22640" y="47952"/>
                      <a:pt x="22760" y="52114"/>
                    </a:cubicBezTo>
                    <a:lnTo>
                      <a:pt x="22759" y="94691"/>
                    </a:lnTo>
                    <a:lnTo>
                      <a:pt x="-5" y="94691"/>
                    </a:ln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04" name="Google Shape;104;p13"/>
              <p:cNvSpPr/>
              <p:nvPr/>
            </p:nvSpPr>
            <p:spPr>
              <a:xfrm>
                <a:off x="2624105" y="724683"/>
                <a:ext cx="86582" cy="96978"/>
              </a:xfrm>
              <a:custGeom>
                <a:avLst/>
                <a:gdLst/>
                <a:ahLst/>
                <a:cxnLst/>
                <a:rect l="l" t="t" r="r" b="b"/>
                <a:pathLst>
                  <a:path w="86582" h="96978" extrusionOk="0">
                    <a:moveTo>
                      <a:pt x="48763" y="661"/>
                    </a:moveTo>
                    <a:cubicBezTo>
                      <a:pt x="62023" y="47"/>
                      <a:pt x="74927" y="5063"/>
                      <a:pt x="84291" y="14472"/>
                    </a:cubicBezTo>
                    <a:lnTo>
                      <a:pt x="74194" y="30284"/>
                    </a:lnTo>
                    <a:cubicBezTo>
                      <a:pt x="67655" y="24056"/>
                      <a:pt x="59029" y="20490"/>
                      <a:pt x="50001" y="20283"/>
                    </a:cubicBezTo>
                    <a:cubicBezTo>
                      <a:pt x="34802" y="19956"/>
                      <a:pt x="22215" y="32012"/>
                      <a:pt x="21889" y="47212"/>
                    </a:cubicBezTo>
                    <a:cubicBezTo>
                      <a:pt x="21877" y="47760"/>
                      <a:pt x="21881" y="48309"/>
                      <a:pt x="21902" y="48858"/>
                    </a:cubicBezTo>
                    <a:cubicBezTo>
                      <a:pt x="21902" y="64639"/>
                      <a:pt x="34696" y="77433"/>
                      <a:pt x="50477" y="77433"/>
                    </a:cubicBezTo>
                    <a:cubicBezTo>
                      <a:pt x="60681" y="76892"/>
                      <a:pt x="70350" y="72700"/>
                      <a:pt x="77719" y="65622"/>
                    </a:cubicBezTo>
                    <a:lnTo>
                      <a:pt x="86577" y="81909"/>
                    </a:lnTo>
                    <a:cubicBezTo>
                      <a:pt x="76428" y="91861"/>
                      <a:pt x="62687" y="97289"/>
                      <a:pt x="48477" y="96959"/>
                    </a:cubicBezTo>
                    <a:cubicBezTo>
                      <a:pt x="21701" y="96959"/>
                      <a:pt x="-5" y="75253"/>
                      <a:pt x="-5" y="48477"/>
                    </a:cubicBezTo>
                    <a:cubicBezTo>
                      <a:pt x="-5" y="21701"/>
                      <a:pt x="21701" y="-6"/>
                      <a:pt x="48477" y="-6"/>
                    </a:cubicBezTo>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05" name="Google Shape;105;p13"/>
              <p:cNvSpPr/>
              <p:nvPr/>
            </p:nvSpPr>
            <p:spPr>
              <a:xfrm>
                <a:off x="2717370" y="725333"/>
                <a:ext cx="88091" cy="97028"/>
              </a:xfrm>
              <a:custGeom>
                <a:avLst/>
                <a:gdLst/>
                <a:ahLst/>
                <a:cxnLst/>
                <a:rect l="l" t="t" r="r" b="b"/>
                <a:pathLst>
                  <a:path w="88091" h="97028" extrusionOk="0">
                    <a:moveTo>
                      <a:pt x="47033" y="11"/>
                    </a:moveTo>
                    <a:cubicBezTo>
                      <a:pt x="73798" y="11"/>
                      <a:pt x="88086" y="19061"/>
                      <a:pt x="88086" y="44016"/>
                    </a:cubicBezTo>
                    <a:cubicBezTo>
                      <a:pt x="88086" y="46683"/>
                      <a:pt x="87514" y="52874"/>
                      <a:pt x="87514" y="52874"/>
                    </a:cubicBezTo>
                    <a:lnTo>
                      <a:pt x="23601" y="52874"/>
                    </a:lnTo>
                    <a:cubicBezTo>
                      <a:pt x="24620" y="67280"/>
                      <a:pt x="36993" y="78212"/>
                      <a:pt x="51414" y="77449"/>
                    </a:cubicBezTo>
                    <a:cubicBezTo>
                      <a:pt x="61164" y="76986"/>
                      <a:pt x="70510" y="73414"/>
                      <a:pt x="78084" y="67257"/>
                    </a:cubicBezTo>
                    <a:lnTo>
                      <a:pt x="87038" y="83735"/>
                    </a:lnTo>
                    <a:cubicBezTo>
                      <a:pt x="76557" y="92372"/>
                      <a:pt x="63377" y="97058"/>
                      <a:pt x="49795" y="96975"/>
                    </a:cubicBezTo>
                    <a:cubicBezTo>
                      <a:pt x="23518" y="98137"/>
                      <a:pt x="1275" y="77778"/>
                      <a:pt x="113" y="51501"/>
                    </a:cubicBezTo>
                    <a:cubicBezTo>
                      <a:pt x="68" y="50499"/>
                      <a:pt x="56" y="49496"/>
                      <a:pt x="75" y="48493"/>
                    </a:cubicBezTo>
                    <a:cubicBezTo>
                      <a:pt x="-1407" y="23233"/>
                      <a:pt x="17868" y="1555"/>
                      <a:pt x="43128" y="73"/>
                    </a:cubicBezTo>
                    <a:cubicBezTo>
                      <a:pt x="44428" y="-3"/>
                      <a:pt x="45731" y="-24"/>
                      <a:pt x="47033" y="11"/>
                    </a:cubicBezTo>
                    <a:moveTo>
                      <a:pt x="64845" y="37063"/>
                    </a:moveTo>
                    <a:cubicBezTo>
                      <a:pt x="65479" y="27193"/>
                      <a:pt x="57992" y="18679"/>
                      <a:pt x="48122" y="18045"/>
                    </a:cubicBezTo>
                    <a:cubicBezTo>
                      <a:pt x="47601" y="18011"/>
                      <a:pt x="47079" y="18001"/>
                      <a:pt x="46557" y="18013"/>
                    </a:cubicBezTo>
                    <a:cubicBezTo>
                      <a:pt x="35335" y="17637"/>
                      <a:pt x="25693" y="25914"/>
                      <a:pt x="24363" y="37063"/>
                    </a:cubicBez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06" name="Google Shape;106;p13"/>
              <p:cNvSpPr/>
              <p:nvPr/>
            </p:nvSpPr>
            <p:spPr>
              <a:xfrm>
                <a:off x="1058862" y="645530"/>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D23138"/>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07" name="Google Shape;107;p13"/>
              <p:cNvSpPr/>
              <p:nvPr/>
            </p:nvSpPr>
            <p:spPr>
              <a:xfrm>
                <a:off x="1058862" y="46236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D23138"/>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08" name="Google Shape;108;p13"/>
              <p:cNvSpPr/>
              <p:nvPr/>
            </p:nvSpPr>
            <p:spPr>
              <a:xfrm>
                <a:off x="1058862" y="828696"/>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DF452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sp>
            <p:nvSpPr>
              <p:cNvPr id="109" name="Google Shape;109;p13"/>
              <p:cNvSpPr/>
              <p:nvPr/>
            </p:nvSpPr>
            <p:spPr>
              <a:xfrm>
                <a:off x="1153159" y="46236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DF452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Open Sans"/>
                  <a:ea typeface="Open Sans"/>
                  <a:cs typeface="Open Sans"/>
                  <a:sym typeface="Open Sans"/>
                </a:endParaRPr>
              </a:p>
            </p:txBody>
          </p:sp>
        </p:grpSp>
      </p:grpSp>
    </p:spTree>
  </p:cSld>
  <p:clrMap bg1="lt1" tx1="dk1" bg2="dk2" tx2="lt2" accent1="accent1" accent2="accent2" accent3="accent3" accent4="accent4" accent5="accent5" accent6="accent6" hlink="hlink" folHlink="folHlink"/>
  <p:sldLayoutIdLst>
    <p:sldLayoutId id="2147483659" r:id="rId1"/>
    <p:sldLayoutId id="2147483678" r:id="rId2"/>
    <p:sldLayoutId id="2147483679" r:id="rId3"/>
    <p:sldLayoutId id="2147483680" r:id="rId4"/>
    <p:sldLayoutId id="2147483681"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889" userDrawn="1">
          <p15:clr>
            <a:srgbClr val="F26B43"/>
          </p15:clr>
        </p15:guide>
        <p15:guide id="2" pos="3840" userDrawn="1">
          <p15:clr>
            <a:srgbClr val="F26B43"/>
          </p15:clr>
        </p15:guide>
        <p15:guide id="3" pos="211" userDrawn="1">
          <p15:clr>
            <a:srgbClr val="F26B43"/>
          </p15:clr>
        </p15:guide>
        <p15:guide id="4" pos="7469" userDrawn="1">
          <p15:clr>
            <a:srgbClr val="F26B43"/>
          </p15:clr>
        </p15:guide>
        <p15:guide id="5" orient="horz" pos="3861" userDrawn="1">
          <p15:clr>
            <a:srgbClr val="F26B43"/>
          </p15:clr>
        </p15:guide>
        <p15:guide id="6" orient="horz" pos="3589" userDrawn="1">
          <p15:clr>
            <a:srgbClr val="F26B43"/>
          </p15:clr>
        </p15:guide>
        <p15:guide id="7" orient="horz" pos="216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
    <p:bg>
      <p:bgPr>
        <a:gradFill>
          <a:gsLst>
            <a:gs pos="0">
              <a:srgbClr val="16577B"/>
            </a:gs>
            <a:gs pos="100000">
              <a:schemeClr val="accent5"/>
            </a:gs>
          </a:gsLst>
          <a:lin ang="5400700" scaled="0"/>
        </a:gradFill>
        <a:effectLst/>
      </p:bgPr>
    </p:bg>
    <p:spTree>
      <p:nvGrpSpPr>
        <p:cNvPr id="1" name="Shape 5"/>
        <p:cNvGrpSpPr/>
        <p:nvPr/>
      </p:nvGrpSpPr>
      <p:grpSpPr>
        <a:xfrm>
          <a:off x="0" y="0"/>
          <a:ext cx="0" cy="0"/>
          <a:chOff x="0" y="0"/>
          <a:chExt cx="0" cy="0"/>
        </a:xfrm>
      </p:grpSpPr>
      <p:sp>
        <p:nvSpPr>
          <p:cNvPr id="6" name="Google Shape;6;p26"/>
          <p:cNvSpPr txBox="1">
            <a:spLocks noGrp="1"/>
          </p:cNvSpPr>
          <p:nvPr>
            <p:ph type="title"/>
          </p:nvPr>
        </p:nvSpPr>
        <p:spPr>
          <a:xfrm>
            <a:off x="1219433" y="661167"/>
            <a:ext cx="8035600" cy="10840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FFFFFF"/>
              </a:buClr>
              <a:buSzPts val="2500"/>
              <a:buFont typeface="Proxima Nova"/>
              <a:buNone/>
              <a:defRPr sz="2500" b="1" i="0" u="none" strike="noStrike" cap="none">
                <a:solidFill>
                  <a:srgbClr val="FFFFFF"/>
                </a:solidFill>
                <a:latin typeface="Proxima Nova"/>
                <a:ea typeface="Proxima Nova"/>
                <a:cs typeface="Proxima Nova"/>
                <a:sym typeface="Proxima Nova"/>
              </a:defRPr>
            </a:lvl1pPr>
            <a:lvl2pPr marR="0" lvl="1" algn="l" rtl="0">
              <a:lnSpc>
                <a:spcPct val="90000"/>
              </a:lnSpc>
              <a:spcBef>
                <a:spcPts val="0"/>
              </a:spcBef>
              <a:spcAft>
                <a:spcPts val="0"/>
              </a:spcAft>
              <a:buClr>
                <a:schemeClr val="accent5"/>
              </a:buClr>
              <a:buSzPts val="2000"/>
              <a:buFont typeface="Merriweather"/>
              <a:buNone/>
              <a:defRPr sz="2000" b="1" i="0" u="none" strike="noStrike" cap="none">
                <a:solidFill>
                  <a:schemeClr val="accent5"/>
                </a:solidFill>
                <a:latin typeface="Merriweather"/>
                <a:ea typeface="Merriweather"/>
                <a:cs typeface="Merriweather"/>
                <a:sym typeface="Merriweather"/>
              </a:defRPr>
            </a:lvl2pPr>
            <a:lvl3pPr marR="0" lvl="2" algn="l" rtl="0">
              <a:lnSpc>
                <a:spcPct val="90000"/>
              </a:lnSpc>
              <a:spcBef>
                <a:spcPts val="0"/>
              </a:spcBef>
              <a:spcAft>
                <a:spcPts val="0"/>
              </a:spcAft>
              <a:buClr>
                <a:schemeClr val="accent5"/>
              </a:buClr>
              <a:buSzPts val="2000"/>
              <a:buFont typeface="Merriweather"/>
              <a:buNone/>
              <a:defRPr sz="2000" b="1" i="0" u="none" strike="noStrike" cap="none">
                <a:solidFill>
                  <a:schemeClr val="accent5"/>
                </a:solidFill>
                <a:latin typeface="Merriweather"/>
                <a:ea typeface="Merriweather"/>
                <a:cs typeface="Merriweather"/>
                <a:sym typeface="Merriweather"/>
              </a:defRPr>
            </a:lvl3pPr>
            <a:lvl4pPr marR="0" lvl="3" algn="l" rtl="0">
              <a:lnSpc>
                <a:spcPct val="90000"/>
              </a:lnSpc>
              <a:spcBef>
                <a:spcPts val="0"/>
              </a:spcBef>
              <a:spcAft>
                <a:spcPts val="0"/>
              </a:spcAft>
              <a:buClr>
                <a:schemeClr val="accent5"/>
              </a:buClr>
              <a:buSzPts val="2000"/>
              <a:buFont typeface="Merriweather"/>
              <a:buNone/>
              <a:defRPr sz="2000" b="1" i="0" u="none" strike="noStrike" cap="none">
                <a:solidFill>
                  <a:schemeClr val="accent5"/>
                </a:solidFill>
                <a:latin typeface="Merriweather"/>
                <a:ea typeface="Merriweather"/>
                <a:cs typeface="Merriweather"/>
                <a:sym typeface="Merriweather"/>
              </a:defRPr>
            </a:lvl4pPr>
            <a:lvl5pPr marR="0" lvl="4" algn="l" rtl="0">
              <a:lnSpc>
                <a:spcPct val="90000"/>
              </a:lnSpc>
              <a:spcBef>
                <a:spcPts val="0"/>
              </a:spcBef>
              <a:spcAft>
                <a:spcPts val="0"/>
              </a:spcAft>
              <a:buClr>
                <a:schemeClr val="accent5"/>
              </a:buClr>
              <a:buSzPts val="2000"/>
              <a:buFont typeface="Merriweather"/>
              <a:buNone/>
              <a:defRPr sz="2000" b="1" i="0" u="none" strike="noStrike" cap="none">
                <a:solidFill>
                  <a:schemeClr val="accent5"/>
                </a:solidFill>
                <a:latin typeface="Merriweather"/>
                <a:ea typeface="Merriweather"/>
                <a:cs typeface="Merriweather"/>
                <a:sym typeface="Merriweather"/>
              </a:defRPr>
            </a:lvl5pPr>
            <a:lvl6pPr marR="0" lvl="5" algn="l" rtl="0">
              <a:lnSpc>
                <a:spcPct val="90000"/>
              </a:lnSpc>
              <a:spcBef>
                <a:spcPts val="0"/>
              </a:spcBef>
              <a:spcAft>
                <a:spcPts val="0"/>
              </a:spcAft>
              <a:buClr>
                <a:schemeClr val="accent5"/>
              </a:buClr>
              <a:buSzPts val="2000"/>
              <a:buFont typeface="Merriweather"/>
              <a:buNone/>
              <a:defRPr sz="2000" b="1" i="0" u="none" strike="noStrike" cap="none">
                <a:solidFill>
                  <a:schemeClr val="accent5"/>
                </a:solidFill>
                <a:latin typeface="Merriweather"/>
                <a:ea typeface="Merriweather"/>
                <a:cs typeface="Merriweather"/>
                <a:sym typeface="Merriweather"/>
              </a:defRPr>
            </a:lvl6pPr>
            <a:lvl7pPr marR="0" lvl="6" algn="l" rtl="0">
              <a:lnSpc>
                <a:spcPct val="90000"/>
              </a:lnSpc>
              <a:spcBef>
                <a:spcPts val="0"/>
              </a:spcBef>
              <a:spcAft>
                <a:spcPts val="0"/>
              </a:spcAft>
              <a:buClr>
                <a:schemeClr val="accent5"/>
              </a:buClr>
              <a:buSzPts val="2000"/>
              <a:buFont typeface="Merriweather"/>
              <a:buNone/>
              <a:defRPr sz="2000" b="1" i="0" u="none" strike="noStrike" cap="none">
                <a:solidFill>
                  <a:schemeClr val="accent5"/>
                </a:solidFill>
                <a:latin typeface="Merriweather"/>
                <a:ea typeface="Merriweather"/>
                <a:cs typeface="Merriweather"/>
                <a:sym typeface="Merriweather"/>
              </a:defRPr>
            </a:lvl7pPr>
            <a:lvl8pPr marR="0" lvl="7" algn="l" rtl="0">
              <a:lnSpc>
                <a:spcPct val="90000"/>
              </a:lnSpc>
              <a:spcBef>
                <a:spcPts val="0"/>
              </a:spcBef>
              <a:spcAft>
                <a:spcPts val="0"/>
              </a:spcAft>
              <a:buClr>
                <a:schemeClr val="accent5"/>
              </a:buClr>
              <a:buSzPts val="2000"/>
              <a:buFont typeface="Merriweather"/>
              <a:buNone/>
              <a:defRPr sz="2000" b="1" i="0" u="none" strike="noStrike" cap="none">
                <a:solidFill>
                  <a:schemeClr val="accent5"/>
                </a:solidFill>
                <a:latin typeface="Merriweather"/>
                <a:ea typeface="Merriweather"/>
                <a:cs typeface="Merriweather"/>
                <a:sym typeface="Merriweather"/>
              </a:defRPr>
            </a:lvl8pPr>
            <a:lvl9pPr marR="0" lvl="8" algn="l" rtl="0">
              <a:lnSpc>
                <a:spcPct val="90000"/>
              </a:lnSpc>
              <a:spcBef>
                <a:spcPts val="0"/>
              </a:spcBef>
              <a:spcAft>
                <a:spcPts val="0"/>
              </a:spcAft>
              <a:buClr>
                <a:schemeClr val="accent5"/>
              </a:buClr>
              <a:buSzPts val="2000"/>
              <a:buFont typeface="Merriweather"/>
              <a:buNone/>
              <a:defRPr sz="2000" b="1" i="0" u="none" strike="noStrike" cap="none">
                <a:solidFill>
                  <a:schemeClr val="accent5"/>
                </a:solidFill>
                <a:latin typeface="Merriweather"/>
                <a:ea typeface="Merriweather"/>
                <a:cs typeface="Merriweather"/>
                <a:sym typeface="Merriweather"/>
              </a:defRPr>
            </a:lvl9pPr>
          </a:lstStyle>
          <a:p>
            <a:endParaRPr/>
          </a:p>
        </p:txBody>
      </p:sp>
      <p:sp>
        <p:nvSpPr>
          <p:cNvPr id="7" name="Google Shape;7;p26"/>
          <p:cNvSpPr txBox="1">
            <a:spLocks noGrp="1"/>
          </p:cNvSpPr>
          <p:nvPr>
            <p:ph type="body" idx="1"/>
          </p:nvPr>
        </p:nvSpPr>
        <p:spPr>
          <a:xfrm>
            <a:off x="1219433" y="2112567"/>
            <a:ext cx="9332800" cy="3999600"/>
          </a:xfrm>
          <a:prstGeom prst="rect">
            <a:avLst/>
          </a:prstGeom>
          <a:noFill/>
          <a:ln>
            <a:noFill/>
          </a:ln>
        </p:spPr>
        <p:txBody>
          <a:bodyPr spcFirstLastPara="1" wrap="square" lIns="0" tIns="0" rIns="0" bIns="0" anchor="t" anchorCtr="0">
            <a:noAutofit/>
          </a:bodyPr>
          <a:lstStyle>
            <a:lvl1pPr marL="457200" marR="0" lvl="0" indent="-355600" algn="l" rtl="0">
              <a:lnSpc>
                <a:spcPct val="115000"/>
              </a:lnSpc>
              <a:spcBef>
                <a:spcPts val="600"/>
              </a:spcBef>
              <a:spcAft>
                <a:spcPts val="0"/>
              </a:spcAft>
              <a:buClr>
                <a:srgbClr val="FFFFFF"/>
              </a:buClr>
              <a:buSzPts val="2000"/>
              <a:buFont typeface="Proxima Nova"/>
              <a:buChar char="▰"/>
              <a:defRPr sz="2000" b="0" i="0" u="none" strike="noStrike" cap="none">
                <a:solidFill>
                  <a:srgbClr val="FFFFFF"/>
                </a:solidFill>
                <a:latin typeface="Proxima Nova"/>
                <a:ea typeface="Proxima Nova"/>
                <a:cs typeface="Proxima Nova"/>
                <a:sym typeface="Proxima Nova"/>
              </a:defRPr>
            </a:lvl1pPr>
            <a:lvl2pPr marL="914400" marR="0" lvl="1" indent="-355600" algn="l" rtl="0">
              <a:lnSpc>
                <a:spcPct val="115000"/>
              </a:lnSpc>
              <a:spcBef>
                <a:spcPts val="0"/>
              </a:spcBef>
              <a:spcAft>
                <a:spcPts val="0"/>
              </a:spcAft>
              <a:buClr>
                <a:srgbClr val="FFFFFF"/>
              </a:buClr>
              <a:buSzPts val="2000"/>
              <a:buFont typeface="Proxima Nova"/>
              <a:buChar char="╺"/>
              <a:defRPr sz="2000" b="0" i="0" u="none" strike="noStrike" cap="none">
                <a:solidFill>
                  <a:srgbClr val="FFFFFF"/>
                </a:solidFill>
                <a:latin typeface="Proxima Nova"/>
                <a:ea typeface="Proxima Nova"/>
                <a:cs typeface="Proxima Nova"/>
                <a:sym typeface="Proxima Nova"/>
              </a:defRPr>
            </a:lvl2pPr>
            <a:lvl3pPr marL="1371600" marR="0" lvl="2" indent="-355600" algn="l" rtl="0">
              <a:lnSpc>
                <a:spcPct val="115000"/>
              </a:lnSpc>
              <a:spcBef>
                <a:spcPts val="0"/>
              </a:spcBef>
              <a:spcAft>
                <a:spcPts val="0"/>
              </a:spcAft>
              <a:buClr>
                <a:srgbClr val="FFFFFF"/>
              </a:buClr>
              <a:buSzPts val="2000"/>
              <a:buFont typeface="Proxima Nova"/>
              <a:buChar char="╺"/>
              <a:defRPr sz="2000" b="0" i="0" u="none" strike="noStrike" cap="none">
                <a:solidFill>
                  <a:srgbClr val="FFFFFF"/>
                </a:solidFill>
                <a:latin typeface="Proxima Nova"/>
                <a:ea typeface="Proxima Nova"/>
                <a:cs typeface="Proxima Nova"/>
                <a:sym typeface="Proxima Nova"/>
              </a:defRPr>
            </a:lvl3pPr>
            <a:lvl4pPr marL="1828800" marR="0" lvl="3" indent="-355600" algn="l" rtl="0">
              <a:lnSpc>
                <a:spcPct val="115000"/>
              </a:lnSpc>
              <a:spcBef>
                <a:spcPts val="0"/>
              </a:spcBef>
              <a:spcAft>
                <a:spcPts val="0"/>
              </a:spcAft>
              <a:buClr>
                <a:srgbClr val="FFFFFF"/>
              </a:buClr>
              <a:buSzPts val="2000"/>
              <a:buFont typeface="Proxima Nova"/>
              <a:buChar char="╺"/>
              <a:defRPr sz="2000" b="0" i="0" u="none" strike="noStrike" cap="none">
                <a:solidFill>
                  <a:srgbClr val="FFFFFF"/>
                </a:solidFill>
                <a:latin typeface="Proxima Nova"/>
                <a:ea typeface="Proxima Nova"/>
                <a:cs typeface="Proxima Nova"/>
                <a:sym typeface="Proxima Nova"/>
              </a:defRPr>
            </a:lvl4pPr>
            <a:lvl5pPr marL="2286000" marR="0" lvl="4" indent="-355600" algn="l" rtl="0">
              <a:lnSpc>
                <a:spcPct val="115000"/>
              </a:lnSpc>
              <a:spcBef>
                <a:spcPts val="0"/>
              </a:spcBef>
              <a:spcAft>
                <a:spcPts val="0"/>
              </a:spcAft>
              <a:buClr>
                <a:srgbClr val="FFFFFF"/>
              </a:buClr>
              <a:buSzPts val="2000"/>
              <a:buFont typeface="Proxima Nova"/>
              <a:buChar char="○"/>
              <a:defRPr sz="2000" b="0" i="0" u="none" strike="noStrike" cap="none">
                <a:solidFill>
                  <a:srgbClr val="FFFFFF"/>
                </a:solidFill>
                <a:latin typeface="Proxima Nova"/>
                <a:ea typeface="Proxima Nova"/>
                <a:cs typeface="Proxima Nova"/>
                <a:sym typeface="Proxima Nova"/>
              </a:defRPr>
            </a:lvl5pPr>
            <a:lvl6pPr marL="2743200" marR="0" lvl="5" indent="-355600" algn="l" rtl="0">
              <a:lnSpc>
                <a:spcPct val="115000"/>
              </a:lnSpc>
              <a:spcBef>
                <a:spcPts val="0"/>
              </a:spcBef>
              <a:spcAft>
                <a:spcPts val="0"/>
              </a:spcAft>
              <a:buClr>
                <a:srgbClr val="FFFFFF"/>
              </a:buClr>
              <a:buSzPts val="2000"/>
              <a:buFont typeface="Proxima Nova"/>
              <a:buChar char="■"/>
              <a:defRPr sz="2000" b="0" i="0" u="none" strike="noStrike" cap="none">
                <a:solidFill>
                  <a:srgbClr val="FFFFFF"/>
                </a:solidFill>
                <a:latin typeface="Proxima Nova"/>
                <a:ea typeface="Proxima Nova"/>
                <a:cs typeface="Proxima Nova"/>
                <a:sym typeface="Proxima Nova"/>
              </a:defRPr>
            </a:lvl6pPr>
            <a:lvl7pPr marL="3200400" marR="0" lvl="6" indent="-355600" algn="l" rtl="0">
              <a:lnSpc>
                <a:spcPct val="115000"/>
              </a:lnSpc>
              <a:spcBef>
                <a:spcPts val="0"/>
              </a:spcBef>
              <a:spcAft>
                <a:spcPts val="0"/>
              </a:spcAft>
              <a:buClr>
                <a:srgbClr val="FFFFFF"/>
              </a:buClr>
              <a:buSzPts val="2000"/>
              <a:buFont typeface="Proxima Nova"/>
              <a:buChar char="●"/>
              <a:defRPr sz="2000" b="0" i="0" u="none" strike="noStrike" cap="none">
                <a:solidFill>
                  <a:srgbClr val="FFFFFF"/>
                </a:solidFill>
                <a:latin typeface="Proxima Nova"/>
                <a:ea typeface="Proxima Nova"/>
                <a:cs typeface="Proxima Nova"/>
                <a:sym typeface="Proxima Nova"/>
              </a:defRPr>
            </a:lvl7pPr>
            <a:lvl8pPr marL="3657600" marR="0" lvl="7" indent="-355600" algn="l" rtl="0">
              <a:lnSpc>
                <a:spcPct val="115000"/>
              </a:lnSpc>
              <a:spcBef>
                <a:spcPts val="0"/>
              </a:spcBef>
              <a:spcAft>
                <a:spcPts val="0"/>
              </a:spcAft>
              <a:buClr>
                <a:srgbClr val="FFFFFF"/>
              </a:buClr>
              <a:buSzPts val="2000"/>
              <a:buFont typeface="Proxima Nova"/>
              <a:buChar char="○"/>
              <a:defRPr sz="2000" b="0" i="0" u="none" strike="noStrike" cap="none">
                <a:solidFill>
                  <a:srgbClr val="FFFFFF"/>
                </a:solidFill>
                <a:latin typeface="Proxima Nova"/>
                <a:ea typeface="Proxima Nova"/>
                <a:cs typeface="Proxima Nova"/>
                <a:sym typeface="Proxima Nova"/>
              </a:defRPr>
            </a:lvl8pPr>
            <a:lvl9pPr marL="4114800" marR="0" lvl="8" indent="-355600" algn="l" rtl="0">
              <a:lnSpc>
                <a:spcPct val="115000"/>
              </a:lnSpc>
              <a:spcBef>
                <a:spcPts val="0"/>
              </a:spcBef>
              <a:spcAft>
                <a:spcPts val="0"/>
              </a:spcAft>
              <a:buClr>
                <a:srgbClr val="FFFFFF"/>
              </a:buClr>
              <a:buSzPts val="2000"/>
              <a:buFont typeface="Proxima Nova"/>
              <a:buChar char="■"/>
              <a:defRPr sz="2000" b="0" i="0" u="none" strike="noStrike" cap="none">
                <a:solidFill>
                  <a:srgbClr val="FFFFFF"/>
                </a:solidFill>
                <a:latin typeface="Proxima Nova"/>
                <a:ea typeface="Proxima Nova"/>
                <a:cs typeface="Proxima Nova"/>
                <a:sym typeface="Proxima Nova"/>
              </a:defRPr>
            </a:lvl9pPr>
          </a:lstStyle>
          <a:p>
            <a:endParaRPr/>
          </a:p>
        </p:txBody>
      </p:sp>
      <p:sp>
        <p:nvSpPr>
          <p:cNvPr id="8" name="Google Shape;8;p26"/>
          <p:cNvSpPr txBox="1">
            <a:spLocks noGrp="1"/>
          </p:cNvSpPr>
          <p:nvPr>
            <p:ph type="sldNum" idx="12"/>
          </p:nvPr>
        </p:nvSpPr>
        <p:spPr>
          <a:xfrm>
            <a:off x="11410033" y="0"/>
            <a:ext cx="578800" cy="524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600" b="0" i="0" u="none" strike="noStrike" cap="none">
                <a:solidFill>
                  <a:schemeClr val="dk2"/>
                </a:solidFill>
                <a:latin typeface="IBM Plex Sans"/>
                <a:ea typeface="IBM Plex Sans"/>
                <a:cs typeface="IBM Plex Sans"/>
                <a:sym typeface="IBM Plex Sans"/>
              </a:defRPr>
            </a:lvl1pPr>
            <a:lvl2pPr marL="0" marR="0" lvl="1" indent="0" algn="r" rtl="0">
              <a:lnSpc>
                <a:spcPct val="100000"/>
              </a:lnSpc>
              <a:spcBef>
                <a:spcPts val="0"/>
              </a:spcBef>
              <a:spcAft>
                <a:spcPts val="0"/>
              </a:spcAft>
              <a:buClr>
                <a:srgbClr val="000000"/>
              </a:buClr>
              <a:buSzPts val="1200"/>
              <a:buFont typeface="Arial"/>
              <a:buNone/>
              <a:defRPr sz="1600" b="0" i="0" u="none" strike="noStrike" cap="none">
                <a:solidFill>
                  <a:schemeClr val="dk2"/>
                </a:solidFill>
                <a:latin typeface="IBM Plex Sans"/>
                <a:ea typeface="IBM Plex Sans"/>
                <a:cs typeface="IBM Plex Sans"/>
                <a:sym typeface="IBM Plex Sans"/>
              </a:defRPr>
            </a:lvl2pPr>
            <a:lvl3pPr marL="0" marR="0" lvl="2" indent="0" algn="r" rtl="0">
              <a:lnSpc>
                <a:spcPct val="100000"/>
              </a:lnSpc>
              <a:spcBef>
                <a:spcPts val="0"/>
              </a:spcBef>
              <a:spcAft>
                <a:spcPts val="0"/>
              </a:spcAft>
              <a:buClr>
                <a:srgbClr val="000000"/>
              </a:buClr>
              <a:buSzPts val="1200"/>
              <a:buFont typeface="Arial"/>
              <a:buNone/>
              <a:defRPr sz="1600" b="0" i="0" u="none" strike="noStrike" cap="none">
                <a:solidFill>
                  <a:schemeClr val="dk2"/>
                </a:solidFill>
                <a:latin typeface="IBM Plex Sans"/>
                <a:ea typeface="IBM Plex Sans"/>
                <a:cs typeface="IBM Plex Sans"/>
                <a:sym typeface="IBM Plex Sans"/>
              </a:defRPr>
            </a:lvl3pPr>
            <a:lvl4pPr marL="0" marR="0" lvl="3" indent="0" algn="r" rtl="0">
              <a:lnSpc>
                <a:spcPct val="100000"/>
              </a:lnSpc>
              <a:spcBef>
                <a:spcPts val="0"/>
              </a:spcBef>
              <a:spcAft>
                <a:spcPts val="0"/>
              </a:spcAft>
              <a:buClr>
                <a:srgbClr val="000000"/>
              </a:buClr>
              <a:buSzPts val="1200"/>
              <a:buFont typeface="Arial"/>
              <a:buNone/>
              <a:defRPr sz="1600" b="0" i="0" u="none" strike="noStrike" cap="none">
                <a:solidFill>
                  <a:schemeClr val="dk2"/>
                </a:solidFill>
                <a:latin typeface="IBM Plex Sans"/>
                <a:ea typeface="IBM Plex Sans"/>
                <a:cs typeface="IBM Plex Sans"/>
                <a:sym typeface="IBM Plex Sans"/>
              </a:defRPr>
            </a:lvl4pPr>
            <a:lvl5pPr marL="0" marR="0" lvl="4" indent="0" algn="r" rtl="0">
              <a:lnSpc>
                <a:spcPct val="100000"/>
              </a:lnSpc>
              <a:spcBef>
                <a:spcPts val="0"/>
              </a:spcBef>
              <a:spcAft>
                <a:spcPts val="0"/>
              </a:spcAft>
              <a:buClr>
                <a:srgbClr val="000000"/>
              </a:buClr>
              <a:buSzPts val="1200"/>
              <a:buFont typeface="Arial"/>
              <a:buNone/>
              <a:defRPr sz="1600" b="0" i="0" u="none" strike="noStrike" cap="none">
                <a:solidFill>
                  <a:schemeClr val="dk2"/>
                </a:solidFill>
                <a:latin typeface="IBM Plex Sans"/>
                <a:ea typeface="IBM Plex Sans"/>
                <a:cs typeface="IBM Plex Sans"/>
                <a:sym typeface="IBM Plex Sans"/>
              </a:defRPr>
            </a:lvl5pPr>
            <a:lvl6pPr marL="0" marR="0" lvl="5" indent="0" algn="r" rtl="0">
              <a:lnSpc>
                <a:spcPct val="100000"/>
              </a:lnSpc>
              <a:spcBef>
                <a:spcPts val="0"/>
              </a:spcBef>
              <a:spcAft>
                <a:spcPts val="0"/>
              </a:spcAft>
              <a:buClr>
                <a:srgbClr val="000000"/>
              </a:buClr>
              <a:buSzPts val="1200"/>
              <a:buFont typeface="Arial"/>
              <a:buNone/>
              <a:defRPr sz="1600" b="0" i="0" u="none" strike="noStrike" cap="none">
                <a:solidFill>
                  <a:schemeClr val="dk2"/>
                </a:solidFill>
                <a:latin typeface="IBM Plex Sans"/>
                <a:ea typeface="IBM Plex Sans"/>
                <a:cs typeface="IBM Plex Sans"/>
                <a:sym typeface="IBM Plex Sans"/>
              </a:defRPr>
            </a:lvl6pPr>
            <a:lvl7pPr marL="0" marR="0" lvl="6" indent="0" algn="r" rtl="0">
              <a:lnSpc>
                <a:spcPct val="100000"/>
              </a:lnSpc>
              <a:spcBef>
                <a:spcPts val="0"/>
              </a:spcBef>
              <a:spcAft>
                <a:spcPts val="0"/>
              </a:spcAft>
              <a:buClr>
                <a:srgbClr val="000000"/>
              </a:buClr>
              <a:buSzPts val="1200"/>
              <a:buFont typeface="Arial"/>
              <a:buNone/>
              <a:defRPr sz="1600" b="0" i="0" u="none" strike="noStrike" cap="none">
                <a:solidFill>
                  <a:schemeClr val="dk2"/>
                </a:solidFill>
                <a:latin typeface="IBM Plex Sans"/>
                <a:ea typeface="IBM Plex Sans"/>
                <a:cs typeface="IBM Plex Sans"/>
                <a:sym typeface="IBM Plex Sans"/>
              </a:defRPr>
            </a:lvl7pPr>
            <a:lvl8pPr marL="0" marR="0" lvl="7" indent="0" algn="r" rtl="0">
              <a:lnSpc>
                <a:spcPct val="100000"/>
              </a:lnSpc>
              <a:spcBef>
                <a:spcPts val="0"/>
              </a:spcBef>
              <a:spcAft>
                <a:spcPts val="0"/>
              </a:spcAft>
              <a:buClr>
                <a:srgbClr val="000000"/>
              </a:buClr>
              <a:buSzPts val="1200"/>
              <a:buFont typeface="Arial"/>
              <a:buNone/>
              <a:defRPr sz="1600" b="0" i="0" u="none" strike="noStrike" cap="none">
                <a:solidFill>
                  <a:schemeClr val="dk2"/>
                </a:solidFill>
                <a:latin typeface="IBM Plex Sans"/>
                <a:ea typeface="IBM Plex Sans"/>
                <a:cs typeface="IBM Plex Sans"/>
                <a:sym typeface="IBM Plex Sans"/>
              </a:defRPr>
            </a:lvl8pPr>
            <a:lvl9pPr marL="0" marR="0" lvl="8" indent="0" algn="r" rtl="0">
              <a:lnSpc>
                <a:spcPct val="100000"/>
              </a:lnSpc>
              <a:spcBef>
                <a:spcPts val="0"/>
              </a:spcBef>
              <a:spcAft>
                <a:spcPts val="0"/>
              </a:spcAft>
              <a:buClr>
                <a:srgbClr val="000000"/>
              </a:buClr>
              <a:buSzPts val="1200"/>
              <a:buFont typeface="Arial"/>
              <a:buNone/>
              <a:defRPr sz="1600" b="0" i="0" u="none" strike="noStrike" cap="none">
                <a:solidFill>
                  <a:schemeClr val="dk2"/>
                </a:solidFill>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9" name="Google Shape;9;p26"/>
          <p:cNvSpPr/>
          <p:nvPr/>
        </p:nvSpPr>
        <p:spPr>
          <a:xfrm>
            <a:off x="0" y="6217067"/>
            <a:ext cx="1762400" cy="6408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10" name="Google Shape;10;p26"/>
          <p:cNvPicPr preferRelativeResize="0"/>
          <p:nvPr/>
        </p:nvPicPr>
        <p:blipFill rotWithShape="1">
          <a:blip r:embed="rId9" cstate="hqprint">
            <a:alphaModFix/>
            <a:extLst>
              <a:ext uri="{28A0092B-C50C-407E-A947-70E740481C1C}">
                <a14:useLocalDpi xmlns:a14="http://schemas.microsoft.com/office/drawing/2010/main"/>
              </a:ext>
            </a:extLst>
          </a:blip>
          <a:srcRect/>
          <a:stretch/>
        </p:blipFill>
        <p:spPr>
          <a:xfrm>
            <a:off x="88094" y="6293431"/>
            <a:ext cx="1546253" cy="49504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90" r:id="rId5"/>
    <p:sldLayoutId id="2147483691" r:id="rId6"/>
    <p:sldLayoutId id="2147483692"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
          <p:cNvSpPr txBox="1">
            <a:spLocks noGrp="1"/>
          </p:cNvSpPr>
          <p:nvPr>
            <p:ph type="title"/>
          </p:nvPr>
        </p:nvSpPr>
        <p:spPr>
          <a:xfrm>
            <a:off x="508000" y="0"/>
            <a:ext cx="7010400" cy="73183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24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3600" b="1" i="0" u="none" strike="noStrike" cap="none">
                <a:solidFill>
                  <a:schemeClr val="dk2"/>
                </a:solidFill>
                <a:latin typeface="Arial"/>
                <a:ea typeface="Arial"/>
                <a:cs typeface="Arial"/>
                <a:sym typeface="Arial"/>
              </a:defRPr>
            </a:lvl6pPr>
            <a:lvl7pPr marR="0" lvl="6" algn="l" rtl="0">
              <a:spcBef>
                <a:spcPts val="0"/>
              </a:spcBef>
              <a:spcAft>
                <a:spcPts val="0"/>
              </a:spcAft>
              <a:buSzPts val="1400"/>
              <a:buNone/>
              <a:defRPr sz="3600" b="1" i="0" u="none" strike="noStrike" cap="none">
                <a:solidFill>
                  <a:schemeClr val="dk2"/>
                </a:solidFill>
                <a:latin typeface="Arial"/>
                <a:ea typeface="Arial"/>
                <a:cs typeface="Arial"/>
                <a:sym typeface="Arial"/>
              </a:defRPr>
            </a:lvl7pPr>
            <a:lvl8pPr marR="0" lvl="7" algn="l" rtl="0">
              <a:spcBef>
                <a:spcPts val="0"/>
              </a:spcBef>
              <a:spcAft>
                <a:spcPts val="0"/>
              </a:spcAft>
              <a:buSzPts val="1400"/>
              <a:buNone/>
              <a:defRPr sz="3600" b="1" i="0" u="none" strike="noStrike" cap="none">
                <a:solidFill>
                  <a:schemeClr val="dk2"/>
                </a:solidFill>
                <a:latin typeface="Arial"/>
                <a:ea typeface="Arial"/>
                <a:cs typeface="Arial"/>
                <a:sym typeface="Arial"/>
              </a:defRPr>
            </a:lvl8pPr>
            <a:lvl9pPr marR="0" lvl="8" algn="l" rtl="0">
              <a:spcBef>
                <a:spcPts val="0"/>
              </a:spcBef>
              <a:spcAft>
                <a:spcPts val="0"/>
              </a:spcAft>
              <a:buSzPts val="1400"/>
              <a:buNone/>
              <a:defRPr sz="3600" b="1" i="0" u="none" strike="noStrike" cap="none">
                <a:solidFill>
                  <a:schemeClr val="dk2"/>
                </a:solidFill>
                <a:latin typeface="Arial"/>
                <a:ea typeface="Arial"/>
                <a:cs typeface="Arial"/>
                <a:sym typeface="Arial"/>
              </a:defRPr>
            </a:lvl9pPr>
          </a:lstStyle>
          <a:p>
            <a:endParaRPr/>
          </a:p>
        </p:txBody>
      </p:sp>
      <p:sp>
        <p:nvSpPr>
          <p:cNvPr id="11" name="Google Shape;11;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rgbClr val="33CC33"/>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rgbClr val="66FF33"/>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52" r:id="rId4"/>
    <p:sldLayoutId id="2147483689"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57.jpeg"/><Relationship Id="rId4" Type="http://schemas.openxmlformats.org/officeDocument/2006/relationships/image" Target="../media/image56.jp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hyperlink" Target="https://clean-coalition.org/community-microgrids/valencia-gardens-energy-storage-project/"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20.xml"/><Relationship Id="rId5" Type="http://schemas.openxmlformats.org/officeDocument/2006/relationships/image" Target="../media/image70.png"/><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clean-coalition.org/disaster-resilience/#adder" TargetMode="Externa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package" Target="../embeddings/Microsoft_Visio_Drawing.vsdx"/><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9.xml"/><Relationship Id="rId1" Type="http://schemas.openxmlformats.org/officeDocument/2006/relationships/slideLayout" Target="../slideLayouts/slideLayout18.xml"/><Relationship Id="rId4" Type="http://schemas.openxmlformats.org/officeDocument/2006/relationships/image" Target="../media/image90.PNG"/></Relationships>
</file>

<file path=ppt/slides/_rels/slide6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6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1.png"/><Relationship Id="rId7" Type="http://schemas.openxmlformats.org/officeDocument/2006/relationships/image" Target="../media/image99.png"/><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image" Target="../media/image94.png"/><Relationship Id="rId5" Type="http://schemas.openxmlformats.org/officeDocument/2006/relationships/image" Target="../media/image98.png"/><Relationship Id="rId4" Type="http://schemas.openxmlformats.org/officeDocument/2006/relationships/image" Target="../media/image97.png"/></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3979F-6FF9-474C-B40B-DD6958D6E920}"/>
              </a:ext>
            </a:extLst>
          </p:cNvPr>
          <p:cNvSpPr>
            <a:spLocks noGrp="1"/>
          </p:cNvSpPr>
          <p:nvPr>
            <p:ph type="title"/>
          </p:nvPr>
        </p:nvSpPr>
        <p:spPr>
          <a:xfrm>
            <a:off x="716073" y="1917946"/>
            <a:ext cx="10515600" cy="1325563"/>
          </a:xfrm>
        </p:spPr>
        <p:txBody>
          <a:bodyPr>
            <a:noAutofit/>
          </a:bodyPr>
          <a:lstStyle/>
          <a:p>
            <a:r>
              <a:rPr lang="en-US" sz="4000" dirty="0"/>
              <a:t>Community and Multi-User Microgrids for Resilience: Implementation Challenges and Perspectives from Puerto Rico and Washington</a:t>
            </a:r>
          </a:p>
        </p:txBody>
      </p:sp>
      <p:sp>
        <p:nvSpPr>
          <p:cNvPr id="3" name="Text Placeholder 2">
            <a:extLst>
              <a:ext uri="{FF2B5EF4-FFF2-40B4-BE49-F238E27FC236}">
                <a16:creationId xmlns:a16="http://schemas.microsoft.com/office/drawing/2014/main" id="{8975E3AA-926B-41FC-BD25-63AFFC918C4F}"/>
              </a:ext>
            </a:extLst>
          </p:cNvPr>
          <p:cNvSpPr>
            <a:spLocks noGrp="1"/>
          </p:cNvSpPr>
          <p:nvPr>
            <p:ph type="body" sz="quarter" idx="10"/>
          </p:nvPr>
        </p:nvSpPr>
        <p:spPr/>
        <p:txBody>
          <a:bodyPr/>
          <a:lstStyle/>
          <a:p>
            <a:r>
              <a:rPr lang="en-US" i="1" dirty="0"/>
              <a:t>Microgrid Global Innovation Forum</a:t>
            </a:r>
          </a:p>
        </p:txBody>
      </p:sp>
      <p:sp>
        <p:nvSpPr>
          <p:cNvPr id="4" name="Text Placeholder 3">
            <a:extLst>
              <a:ext uri="{FF2B5EF4-FFF2-40B4-BE49-F238E27FC236}">
                <a16:creationId xmlns:a16="http://schemas.microsoft.com/office/drawing/2014/main" id="{A3484134-B26F-4AB5-8E7B-8B61E5520821}"/>
              </a:ext>
            </a:extLst>
          </p:cNvPr>
          <p:cNvSpPr>
            <a:spLocks noGrp="1"/>
          </p:cNvSpPr>
          <p:nvPr>
            <p:ph type="body" sz="quarter" idx="11"/>
          </p:nvPr>
        </p:nvSpPr>
        <p:spPr>
          <a:xfrm>
            <a:off x="716073" y="4430270"/>
            <a:ext cx="6489169" cy="728119"/>
          </a:xfrm>
        </p:spPr>
        <p:txBody>
          <a:bodyPr/>
          <a:lstStyle/>
          <a:p>
            <a:pPr>
              <a:spcBef>
                <a:spcPts val="0"/>
              </a:spcBef>
              <a:spcAft>
                <a:spcPts val="300"/>
              </a:spcAft>
            </a:pPr>
            <a:r>
              <a:rPr lang="en-US" dirty="0"/>
              <a:t>Lee Shaver	 </a:t>
            </a:r>
            <a:r>
              <a:rPr lang="en-US" b="0" dirty="0"/>
              <a:t>| Slipstream 	</a:t>
            </a:r>
            <a:r>
              <a:rPr lang="en-US" dirty="0"/>
              <a:t>Jared Leader </a:t>
            </a:r>
            <a:r>
              <a:rPr lang="en-US" b="0" dirty="0"/>
              <a:t>| SEPA</a:t>
            </a:r>
          </a:p>
          <a:p>
            <a:pPr>
              <a:spcBef>
                <a:spcPts val="0"/>
              </a:spcBef>
              <a:spcAft>
                <a:spcPts val="300"/>
              </a:spcAft>
            </a:pPr>
            <a:r>
              <a:rPr lang="en-US" dirty="0"/>
              <a:t>Ben Schwartz </a:t>
            </a:r>
            <a:r>
              <a:rPr lang="en-US" b="0" dirty="0"/>
              <a:t>| Clean Coalition	</a:t>
            </a:r>
            <a:r>
              <a:rPr lang="en-US" dirty="0"/>
              <a:t>Carlos Alberto Velázquez </a:t>
            </a:r>
            <a:r>
              <a:rPr lang="en-US" b="0" dirty="0"/>
              <a:t>| IREC</a:t>
            </a:r>
            <a:r>
              <a:rPr lang="en-US" dirty="0"/>
              <a:t> </a:t>
            </a:r>
          </a:p>
        </p:txBody>
      </p:sp>
      <p:sp>
        <p:nvSpPr>
          <p:cNvPr id="5" name="Text Placeholder 4">
            <a:extLst>
              <a:ext uri="{FF2B5EF4-FFF2-40B4-BE49-F238E27FC236}">
                <a16:creationId xmlns:a16="http://schemas.microsoft.com/office/drawing/2014/main" id="{C1E1E033-0DAF-4C3C-B450-CACC7524991E}"/>
              </a:ext>
            </a:extLst>
          </p:cNvPr>
          <p:cNvSpPr>
            <a:spLocks noGrp="1"/>
          </p:cNvSpPr>
          <p:nvPr>
            <p:ph type="body" sz="quarter" idx="12"/>
          </p:nvPr>
        </p:nvSpPr>
        <p:spPr/>
        <p:txBody>
          <a:bodyPr/>
          <a:lstStyle/>
          <a:p>
            <a:r>
              <a:rPr lang="en-US" dirty="0"/>
              <a:t>5 December 2023</a:t>
            </a:r>
          </a:p>
        </p:txBody>
      </p:sp>
      <p:pic>
        <p:nvPicPr>
          <p:cNvPr id="9" name="Picture 8" descr="Slipstream logo">
            <a:extLst>
              <a:ext uri="{FF2B5EF4-FFF2-40B4-BE49-F238E27FC236}">
                <a16:creationId xmlns:a16="http://schemas.microsoft.com/office/drawing/2014/main" id="{43A8BDD2-EC99-4568-B122-0BF038DA0B5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271000" y="469502"/>
            <a:ext cx="2525888" cy="381971"/>
          </a:xfrm>
          <a:prstGeom prst="rect">
            <a:avLst/>
          </a:prstGeom>
        </p:spPr>
      </p:pic>
      <p:pic>
        <p:nvPicPr>
          <p:cNvPr id="1026" name="Picture 2">
            <a:extLst>
              <a:ext uri="{FF2B5EF4-FFF2-40B4-BE49-F238E27FC236}">
                <a16:creationId xmlns:a16="http://schemas.microsoft.com/office/drawing/2014/main" id="{C44CD385-BCA6-215E-681A-C5A107BE465B}"/>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9827787" y="5862730"/>
            <a:ext cx="1969101" cy="65072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oogle Shape;304;p19">
            <a:extLst>
              <a:ext uri="{FF2B5EF4-FFF2-40B4-BE49-F238E27FC236}">
                <a16:creationId xmlns:a16="http://schemas.microsoft.com/office/drawing/2014/main" id="{2878E112-2680-E4DA-4964-C9093F9C92FE}"/>
              </a:ext>
            </a:extLst>
          </p:cNvPr>
          <p:cNvGrpSpPr/>
          <p:nvPr/>
        </p:nvGrpSpPr>
        <p:grpSpPr>
          <a:xfrm>
            <a:off x="5021178" y="5862730"/>
            <a:ext cx="2496129" cy="623588"/>
            <a:chOff x="1058862" y="462365"/>
            <a:chExt cx="1746599" cy="436339"/>
          </a:xfrm>
        </p:grpSpPr>
        <p:sp>
          <p:nvSpPr>
            <p:cNvPr id="10" name="Google Shape;305;p19">
              <a:extLst>
                <a:ext uri="{FF2B5EF4-FFF2-40B4-BE49-F238E27FC236}">
                  <a16:creationId xmlns:a16="http://schemas.microsoft.com/office/drawing/2014/main" id="{45F2E20D-5850-C290-F326-25D9E5D73822}"/>
                </a:ext>
              </a:extLst>
            </p:cNvPr>
            <p:cNvSpPr/>
            <p:nvPr/>
          </p:nvSpPr>
          <p:spPr>
            <a:xfrm>
              <a:off x="1153159" y="55399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DC602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11" name="Google Shape;306;p19">
              <a:extLst>
                <a:ext uri="{FF2B5EF4-FFF2-40B4-BE49-F238E27FC236}">
                  <a16:creationId xmlns:a16="http://schemas.microsoft.com/office/drawing/2014/main" id="{59A4E2C9-FEE7-40FF-6A1D-62630B944EE8}"/>
                </a:ext>
              </a:extLst>
            </p:cNvPr>
            <p:cNvSpPr/>
            <p:nvPr/>
          </p:nvSpPr>
          <p:spPr>
            <a:xfrm>
              <a:off x="1153159" y="645530"/>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DC602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12" name="Google Shape;307;p19">
              <a:extLst>
                <a:ext uri="{FF2B5EF4-FFF2-40B4-BE49-F238E27FC236}">
                  <a16:creationId xmlns:a16="http://schemas.microsoft.com/office/drawing/2014/main" id="{7FA7B43D-95DF-93A4-57C4-1D0D852B3721}"/>
                </a:ext>
              </a:extLst>
            </p:cNvPr>
            <p:cNvSpPr/>
            <p:nvPr/>
          </p:nvSpPr>
          <p:spPr>
            <a:xfrm>
              <a:off x="1341659" y="46236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EB6F2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13" name="Google Shape;308;p19">
              <a:extLst>
                <a:ext uri="{FF2B5EF4-FFF2-40B4-BE49-F238E27FC236}">
                  <a16:creationId xmlns:a16="http://schemas.microsoft.com/office/drawing/2014/main" id="{08803D94-D953-D659-92DF-0CD966BE4F7B}"/>
                </a:ext>
              </a:extLst>
            </p:cNvPr>
            <p:cNvSpPr/>
            <p:nvPr/>
          </p:nvSpPr>
          <p:spPr>
            <a:xfrm>
              <a:off x="1058862" y="55399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E8752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14" name="Google Shape;309;p19">
              <a:extLst>
                <a:ext uri="{FF2B5EF4-FFF2-40B4-BE49-F238E27FC236}">
                  <a16:creationId xmlns:a16="http://schemas.microsoft.com/office/drawing/2014/main" id="{BF51977A-309B-FFF5-8A19-F4DEF53C9B11}"/>
                </a:ext>
              </a:extLst>
            </p:cNvPr>
            <p:cNvSpPr/>
            <p:nvPr/>
          </p:nvSpPr>
          <p:spPr>
            <a:xfrm>
              <a:off x="1058862" y="737161"/>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E8752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15" name="Google Shape;310;p19">
              <a:extLst>
                <a:ext uri="{FF2B5EF4-FFF2-40B4-BE49-F238E27FC236}">
                  <a16:creationId xmlns:a16="http://schemas.microsoft.com/office/drawing/2014/main" id="{683CC330-392F-F52D-F4AD-99B91F2DD5D3}"/>
                </a:ext>
              </a:extLst>
            </p:cNvPr>
            <p:cNvSpPr/>
            <p:nvPr/>
          </p:nvSpPr>
          <p:spPr>
            <a:xfrm>
              <a:off x="1153159" y="828696"/>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E8752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16" name="Google Shape;311;p19">
              <a:extLst>
                <a:ext uri="{FF2B5EF4-FFF2-40B4-BE49-F238E27FC236}">
                  <a16:creationId xmlns:a16="http://schemas.microsoft.com/office/drawing/2014/main" id="{6A57DA3B-EF0C-381A-ED9E-40A07FA4250E}"/>
                </a:ext>
              </a:extLst>
            </p:cNvPr>
            <p:cNvSpPr/>
            <p:nvPr/>
          </p:nvSpPr>
          <p:spPr>
            <a:xfrm>
              <a:off x="1247457" y="55399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E8752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17" name="Google Shape;312;p19">
              <a:extLst>
                <a:ext uri="{FF2B5EF4-FFF2-40B4-BE49-F238E27FC236}">
                  <a16:creationId xmlns:a16="http://schemas.microsoft.com/office/drawing/2014/main" id="{75CE6E19-02DE-124F-022A-30BBD432CE73}"/>
                </a:ext>
              </a:extLst>
            </p:cNvPr>
            <p:cNvSpPr/>
            <p:nvPr/>
          </p:nvSpPr>
          <p:spPr>
            <a:xfrm>
              <a:off x="1247457" y="737161"/>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E8752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18" name="Google Shape;313;p19">
              <a:extLst>
                <a:ext uri="{FF2B5EF4-FFF2-40B4-BE49-F238E27FC236}">
                  <a16:creationId xmlns:a16="http://schemas.microsoft.com/office/drawing/2014/main" id="{AC9E564B-B64D-01B7-A49C-19BAF4437A47}"/>
                </a:ext>
              </a:extLst>
            </p:cNvPr>
            <p:cNvSpPr/>
            <p:nvPr/>
          </p:nvSpPr>
          <p:spPr>
            <a:xfrm>
              <a:off x="1341659" y="645530"/>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E8752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19" name="Google Shape;314;p19">
              <a:extLst>
                <a:ext uri="{FF2B5EF4-FFF2-40B4-BE49-F238E27FC236}">
                  <a16:creationId xmlns:a16="http://schemas.microsoft.com/office/drawing/2014/main" id="{2BD7EA54-05A8-5FFF-6430-788F42174F42}"/>
                </a:ext>
              </a:extLst>
            </p:cNvPr>
            <p:cNvSpPr/>
            <p:nvPr/>
          </p:nvSpPr>
          <p:spPr>
            <a:xfrm>
              <a:off x="1341659" y="55399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FDB71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20" name="Google Shape;315;p19">
              <a:extLst>
                <a:ext uri="{FF2B5EF4-FFF2-40B4-BE49-F238E27FC236}">
                  <a16:creationId xmlns:a16="http://schemas.microsoft.com/office/drawing/2014/main" id="{76682372-C75C-543D-3F12-536C018D55CF}"/>
                </a:ext>
              </a:extLst>
            </p:cNvPr>
            <p:cNvSpPr/>
            <p:nvPr/>
          </p:nvSpPr>
          <p:spPr>
            <a:xfrm>
              <a:off x="1341659" y="737161"/>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FDB71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21" name="Google Shape;316;p19">
              <a:extLst>
                <a:ext uri="{FF2B5EF4-FFF2-40B4-BE49-F238E27FC236}">
                  <a16:creationId xmlns:a16="http://schemas.microsoft.com/office/drawing/2014/main" id="{2E09FA0C-2B6A-6211-FE87-2C8F3852C977}"/>
                </a:ext>
              </a:extLst>
            </p:cNvPr>
            <p:cNvSpPr/>
            <p:nvPr/>
          </p:nvSpPr>
          <p:spPr>
            <a:xfrm>
              <a:off x="1435956" y="46236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FDB71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22" name="Google Shape;317;p19">
              <a:extLst>
                <a:ext uri="{FF2B5EF4-FFF2-40B4-BE49-F238E27FC236}">
                  <a16:creationId xmlns:a16="http://schemas.microsoft.com/office/drawing/2014/main" id="{1032D81E-11C2-7CD0-D198-06A5F9E042DB}"/>
                </a:ext>
              </a:extLst>
            </p:cNvPr>
            <p:cNvSpPr/>
            <p:nvPr/>
          </p:nvSpPr>
          <p:spPr>
            <a:xfrm>
              <a:off x="1153159" y="737161"/>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F5A81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23" name="Google Shape;318;p19">
              <a:extLst>
                <a:ext uri="{FF2B5EF4-FFF2-40B4-BE49-F238E27FC236}">
                  <a16:creationId xmlns:a16="http://schemas.microsoft.com/office/drawing/2014/main" id="{ADB7CE5E-0F6A-6F6E-96F8-02E9543E89E6}"/>
                </a:ext>
              </a:extLst>
            </p:cNvPr>
            <p:cNvSpPr/>
            <p:nvPr/>
          </p:nvSpPr>
          <p:spPr>
            <a:xfrm>
              <a:off x="1247457" y="46236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F5A81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24" name="Google Shape;319;p19">
              <a:extLst>
                <a:ext uri="{FF2B5EF4-FFF2-40B4-BE49-F238E27FC236}">
                  <a16:creationId xmlns:a16="http://schemas.microsoft.com/office/drawing/2014/main" id="{658CB012-8077-FD71-76E4-F132EB8ADA1F}"/>
                </a:ext>
              </a:extLst>
            </p:cNvPr>
            <p:cNvSpPr/>
            <p:nvPr/>
          </p:nvSpPr>
          <p:spPr>
            <a:xfrm>
              <a:off x="1247457" y="645530"/>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F5A81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25" name="Google Shape;320;p19">
              <a:extLst>
                <a:ext uri="{FF2B5EF4-FFF2-40B4-BE49-F238E27FC236}">
                  <a16:creationId xmlns:a16="http://schemas.microsoft.com/office/drawing/2014/main" id="{88AE2498-1EBF-57DC-4A31-13F1F674B2EE}"/>
                </a:ext>
              </a:extLst>
            </p:cNvPr>
            <p:cNvSpPr/>
            <p:nvPr/>
          </p:nvSpPr>
          <p:spPr>
            <a:xfrm>
              <a:off x="1341659" y="828696"/>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F5A81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26" name="Google Shape;321;p19">
              <a:extLst>
                <a:ext uri="{FF2B5EF4-FFF2-40B4-BE49-F238E27FC236}">
                  <a16:creationId xmlns:a16="http://schemas.microsoft.com/office/drawing/2014/main" id="{AAE60CB3-22B5-847C-5187-BC4D4C95D18A}"/>
                </a:ext>
              </a:extLst>
            </p:cNvPr>
            <p:cNvSpPr/>
            <p:nvPr/>
          </p:nvSpPr>
          <p:spPr>
            <a:xfrm>
              <a:off x="1435956" y="645530"/>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F5A81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27" name="Google Shape;322;p19">
              <a:extLst>
                <a:ext uri="{FF2B5EF4-FFF2-40B4-BE49-F238E27FC236}">
                  <a16:creationId xmlns:a16="http://schemas.microsoft.com/office/drawing/2014/main" id="{BE41CE30-16C7-9A51-0ED6-BE46FDB5E3E7}"/>
                </a:ext>
              </a:extLst>
            </p:cNvPr>
            <p:cNvSpPr/>
            <p:nvPr/>
          </p:nvSpPr>
          <p:spPr>
            <a:xfrm>
              <a:off x="1435956" y="737161"/>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FDDD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28" name="Google Shape;323;p19">
              <a:extLst>
                <a:ext uri="{FF2B5EF4-FFF2-40B4-BE49-F238E27FC236}">
                  <a16:creationId xmlns:a16="http://schemas.microsoft.com/office/drawing/2014/main" id="{07C76375-C750-59B2-6866-ACAE82A358C8}"/>
                </a:ext>
              </a:extLst>
            </p:cNvPr>
            <p:cNvSpPr/>
            <p:nvPr/>
          </p:nvSpPr>
          <p:spPr>
            <a:xfrm>
              <a:off x="1247457" y="828696"/>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FFCF0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29" name="Google Shape;324;p19">
              <a:extLst>
                <a:ext uri="{FF2B5EF4-FFF2-40B4-BE49-F238E27FC236}">
                  <a16:creationId xmlns:a16="http://schemas.microsoft.com/office/drawing/2014/main" id="{77E476BC-BCB9-C192-A58E-4CA22E76E5A9}"/>
                </a:ext>
              </a:extLst>
            </p:cNvPr>
            <p:cNvSpPr/>
            <p:nvPr/>
          </p:nvSpPr>
          <p:spPr>
            <a:xfrm>
              <a:off x="1435956" y="55399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FFCF0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30" name="Google Shape;325;p19">
              <a:extLst>
                <a:ext uri="{FF2B5EF4-FFF2-40B4-BE49-F238E27FC236}">
                  <a16:creationId xmlns:a16="http://schemas.microsoft.com/office/drawing/2014/main" id="{844B7962-5A0E-AB03-3F26-8F543F8A8CB7}"/>
                </a:ext>
              </a:extLst>
            </p:cNvPr>
            <p:cNvSpPr/>
            <p:nvPr/>
          </p:nvSpPr>
          <p:spPr>
            <a:xfrm>
              <a:off x="1435956" y="828696"/>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FFCF0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grpSp>
          <p:nvGrpSpPr>
            <p:cNvPr id="31" name="Google Shape;326;p19">
              <a:extLst>
                <a:ext uri="{FF2B5EF4-FFF2-40B4-BE49-F238E27FC236}">
                  <a16:creationId xmlns:a16="http://schemas.microsoft.com/office/drawing/2014/main" id="{66DBEB63-0B2E-B440-76B4-D635370E3145}"/>
                </a:ext>
              </a:extLst>
            </p:cNvPr>
            <p:cNvGrpSpPr/>
            <p:nvPr/>
          </p:nvGrpSpPr>
          <p:grpSpPr>
            <a:xfrm>
              <a:off x="1058862" y="462365"/>
              <a:ext cx="1746599" cy="436339"/>
              <a:chOff x="1058862" y="462365"/>
              <a:chExt cx="1746599" cy="436339"/>
            </a:xfrm>
          </p:grpSpPr>
          <p:sp>
            <p:nvSpPr>
              <p:cNvPr id="32" name="Google Shape;327;p19">
                <a:extLst>
                  <a:ext uri="{FF2B5EF4-FFF2-40B4-BE49-F238E27FC236}">
                    <a16:creationId xmlns:a16="http://schemas.microsoft.com/office/drawing/2014/main" id="{2DBADA1A-CDA4-B24A-4D8C-DA45186A3677}"/>
                  </a:ext>
                </a:extLst>
              </p:cNvPr>
              <p:cNvSpPr/>
              <p:nvPr/>
            </p:nvSpPr>
            <p:spPr>
              <a:xfrm>
                <a:off x="1584927" y="524344"/>
                <a:ext cx="86963" cy="133671"/>
              </a:xfrm>
              <a:custGeom>
                <a:avLst/>
                <a:gdLst/>
                <a:ahLst/>
                <a:cxnLst/>
                <a:rect l="l" t="t" r="r" b="b"/>
                <a:pathLst>
                  <a:path w="86963" h="133671" extrusionOk="0">
                    <a:moveTo>
                      <a:pt x="12377" y="98034"/>
                    </a:moveTo>
                    <a:cubicBezTo>
                      <a:pt x="21203" y="106174"/>
                      <a:pt x="32585" y="110989"/>
                      <a:pt x="44572" y="111655"/>
                    </a:cubicBezTo>
                    <a:cubicBezTo>
                      <a:pt x="54097" y="111655"/>
                      <a:pt x="63622" y="106607"/>
                      <a:pt x="63622" y="96034"/>
                    </a:cubicBezTo>
                    <a:cubicBezTo>
                      <a:pt x="63622" y="72984"/>
                      <a:pt x="2757" y="76984"/>
                      <a:pt x="2757" y="37455"/>
                    </a:cubicBezTo>
                    <a:cubicBezTo>
                      <a:pt x="2757" y="16024"/>
                      <a:pt x="21807" y="22"/>
                      <a:pt x="46000" y="22"/>
                    </a:cubicBezTo>
                    <a:cubicBezTo>
                      <a:pt x="60001" y="-425"/>
                      <a:pt x="73639" y="4519"/>
                      <a:pt x="84100" y="13833"/>
                    </a:cubicBezTo>
                    <a:lnTo>
                      <a:pt x="73909" y="32883"/>
                    </a:lnTo>
                    <a:cubicBezTo>
                      <a:pt x="65916" y="26034"/>
                      <a:pt x="55851" y="22075"/>
                      <a:pt x="45334" y="21644"/>
                    </a:cubicBezTo>
                    <a:cubicBezTo>
                      <a:pt x="34475" y="21644"/>
                      <a:pt x="26284" y="27930"/>
                      <a:pt x="26284" y="37074"/>
                    </a:cubicBezTo>
                    <a:cubicBezTo>
                      <a:pt x="26284" y="59934"/>
                      <a:pt x="86958" y="54315"/>
                      <a:pt x="86958" y="95558"/>
                    </a:cubicBezTo>
                    <a:cubicBezTo>
                      <a:pt x="86958" y="116037"/>
                      <a:pt x="71337" y="133658"/>
                      <a:pt x="44476" y="133658"/>
                    </a:cubicBezTo>
                    <a:cubicBezTo>
                      <a:pt x="27897" y="133929"/>
                      <a:pt x="11891" y="127588"/>
                      <a:pt x="-5" y="116037"/>
                    </a:cubicBez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33" name="Google Shape;328;p19">
                <a:extLst>
                  <a:ext uri="{FF2B5EF4-FFF2-40B4-BE49-F238E27FC236}">
                    <a16:creationId xmlns:a16="http://schemas.microsoft.com/office/drawing/2014/main" id="{B598AE14-81A7-02E0-1B39-A79BD11A1CD3}"/>
                  </a:ext>
                </a:extLst>
              </p:cNvPr>
              <p:cNvSpPr/>
              <p:nvPr/>
            </p:nvSpPr>
            <p:spPr>
              <a:xfrm>
                <a:off x="1689512" y="560752"/>
                <a:ext cx="140969" cy="94874"/>
              </a:xfrm>
              <a:custGeom>
                <a:avLst/>
                <a:gdLst/>
                <a:ahLst/>
                <a:cxnLst/>
                <a:rect l="l" t="t" r="r" b="b"/>
                <a:pathLst>
                  <a:path w="140969" h="94874" extrusionOk="0">
                    <a:moveTo>
                      <a:pt x="-5" y="2095"/>
                    </a:moveTo>
                    <a:lnTo>
                      <a:pt x="22093" y="2095"/>
                    </a:lnTo>
                    <a:lnTo>
                      <a:pt x="22093" y="12763"/>
                    </a:lnTo>
                    <a:cubicBezTo>
                      <a:pt x="22219" y="14889"/>
                      <a:pt x="22219" y="17020"/>
                      <a:pt x="22093" y="19145"/>
                    </a:cubicBezTo>
                    <a:lnTo>
                      <a:pt x="22093" y="19145"/>
                    </a:lnTo>
                    <a:cubicBezTo>
                      <a:pt x="27877" y="7892"/>
                      <a:pt x="39264" y="616"/>
                      <a:pt x="51906" y="95"/>
                    </a:cubicBezTo>
                    <a:cubicBezTo>
                      <a:pt x="64364" y="-1008"/>
                      <a:pt x="75798" y="7044"/>
                      <a:pt x="78957" y="19145"/>
                    </a:cubicBezTo>
                    <a:lnTo>
                      <a:pt x="78957" y="19145"/>
                    </a:lnTo>
                    <a:cubicBezTo>
                      <a:pt x="85255" y="7522"/>
                      <a:pt x="97361" y="229"/>
                      <a:pt x="110580" y="95"/>
                    </a:cubicBezTo>
                    <a:cubicBezTo>
                      <a:pt x="129630" y="95"/>
                      <a:pt x="140965" y="10954"/>
                      <a:pt x="140965" y="35338"/>
                    </a:cubicBezTo>
                    <a:lnTo>
                      <a:pt x="140965" y="94869"/>
                    </a:lnTo>
                    <a:lnTo>
                      <a:pt x="118581" y="94869"/>
                    </a:lnTo>
                    <a:lnTo>
                      <a:pt x="118581" y="39529"/>
                    </a:lnTo>
                    <a:cubicBezTo>
                      <a:pt x="118581" y="28956"/>
                      <a:pt x="116581" y="20955"/>
                      <a:pt x="105913" y="20955"/>
                    </a:cubicBezTo>
                    <a:cubicBezTo>
                      <a:pt x="94381" y="21725"/>
                      <a:pt x="85005" y="30543"/>
                      <a:pt x="83529" y="42005"/>
                    </a:cubicBezTo>
                    <a:cubicBezTo>
                      <a:pt x="82726" y="45953"/>
                      <a:pt x="82374" y="49979"/>
                      <a:pt x="82481" y="54007"/>
                    </a:cubicBezTo>
                    <a:lnTo>
                      <a:pt x="82481" y="94678"/>
                    </a:lnTo>
                    <a:lnTo>
                      <a:pt x="59335" y="94678"/>
                    </a:lnTo>
                    <a:lnTo>
                      <a:pt x="59335" y="39529"/>
                    </a:lnTo>
                    <a:cubicBezTo>
                      <a:pt x="59335" y="29527"/>
                      <a:pt x="57716" y="20955"/>
                      <a:pt x="46762" y="20955"/>
                    </a:cubicBezTo>
                    <a:cubicBezTo>
                      <a:pt x="35090" y="21683"/>
                      <a:pt x="25578" y="30595"/>
                      <a:pt x="24093" y="42196"/>
                    </a:cubicBezTo>
                    <a:cubicBezTo>
                      <a:pt x="23339" y="46084"/>
                      <a:pt x="23083" y="50053"/>
                      <a:pt x="23331" y="54007"/>
                    </a:cubicBezTo>
                    <a:lnTo>
                      <a:pt x="23331" y="94678"/>
                    </a:lnTo>
                    <a:lnTo>
                      <a:pt x="-5" y="94678"/>
                    </a:ln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34" name="Google Shape;329;p19">
                <a:extLst>
                  <a:ext uri="{FF2B5EF4-FFF2-40B4-BE49-F238E27FC236}">
                    <a16:creationId xmlns:a16="http://schemas.microsoft.com/office/drawing/2014/main" id="{8FC740F3-5935-7728-E766-7DB6C818A31B}"/>
                  </a:ext>
                </a:extLst>
              </p:cNvPr>
              <p:cNvSpPr/>
              <p:nvPr/>
            </p:nvSpPr>
            <p:spPr>
              <a:xfrm>
                <a:off x="1845817" y="560851"/>
                <a:ext cx="80867" cy="97058"/>
              </a:xfrm>
              <a:custGeom>
                <a:avLst/>
                <a:gdLst/>
                <a:ahLst/>
                <a:cxnLst/>
                <a:rect l="l" t="t" r="r" b="b"/>
                <a:pathLst>
                  <a:path w="80867" h="97058" extrusionOk="0">
                    <a:moveTo>
                      <a:pt x="55240" y="36477"/>
                    </a:moveTo>
                    <a:lnTo>
                      <a:pt x="58383" y="36477"/>
                    </a:lnTo>
                    <a:lnTo>
                      <a:pt x="58383" y="35239"/>
                    </a:lnTo>
                    <a:cubicBezTo>
                      <a:pt x="58383" y="23047"/>
                      <a:pt x="50668" y="18856"/>
                      <a:pt x="40571" y="18856"/>
                    </a:cubicBezTo>
                    <a:cubicBezTo>
                      <a:pt x="31429" y="19432"/>
                      <a:pt x="22626" y="22531"/>
                      <a:pt x="15139" y="27810"/>
                    </a:cubicBezTo>
                    <a:lnTo>
                      <a:pt x="6376" y="11236"/>
                    </a:lnTo>
                    <a:cubicBezTo>
                      <a:pt x="17048" y="3812"/>
                      <a:pt x="29762" y="-115"/>
                      <a:pt x="42762" y="-3"/>
                    </a:cubicBezTo>
                    <a:cubicBezTo>
                      <a:pt x="67051" y="-3"/>
                      <a:pt x="80862" y="13427"/>
                      <a:pt x="80862" y="36858"/>
                    </a:cubicBezTo>
                    <a:lnTo>
                      <a:pt x="80862" y="94770"/>
                    </a:lnTo>
                    <a:lnTo>
                      <a:pt x="60002" y="94770"/>
                    </a:lnTo>
                    <a:lnTo>
                      <a:pt x="60002" y="87150"/>
                    </a:lnTo>
                    <a:cubicBezTo>
                      <a:pt x="60002" y="83531"/>
                      <a:pt x="60002" y="80673"/>
                      <a:pt x="60002" y="80673"/>
                    </a:cubicBezTo>
                    <a:lnTo>
                      <a:pt x="60002" y="80673"/>
                    </a:lnTo>
                    <a:cubicBezTo>
                      <a:pt x="54548" y="91287"/>
                      <a:pt x="43339" y="97676"/>
                      <a:pt x="31427" y="96961"/>
                    </a:cubicBezTo>
                    <a:cubicBezTo>
                      <a:pt x="15380" y="98226"/>
                      <a:pt x="1345" y="86242"/>
                      <a:pt x="81" y="70195"/>
                    </a:cubicBezTo>
                    <a:cubicBezTo>
                      <a:pt x="33" y="69593"/>
                      <a:pt x="5" y="68990"/>
                      <a:pt x="-5" y="68386"/>
                    </a:cubicBezTo>
                    <a:cubicBezTo>
                      <a:pt x="-5" y="38954"/>
                      <a:pt x="39809" y="36954"/>
                      <a:pt x="54859" y="36954"/>
                    </a:cubicBezTo>
                    <a:moveTo>
                      <a:pt x="37237" y="79245"/>
                    </a:moveTo>
                    <a:cubicBezTo>
                      <a:pt x="49431" y="77771"/>
                      <a:pt x="58482" y="67232"/>
                      <a:pt x="58097" y="54956"/>
                    </a:cubicBezTo>
                    <a:lnTo>
                      <a:pt x="58097" y="52765"/>
                    </a:lnTo>
                    <a:lnTo>
                      <a:pt x="54097" y="52765"/>
                    </a:lnTo>
                    <a:cubicBezTo>
                      <a:pt x="42381" y="52765"/>
                      <a:pt x="23236" y="54384"/>
                      <a:pt x="23236" y="67338"/>
                    </a:cubicBezTo>
                    <a:cubicBezTo>
                      <a:pt x="23440" y="74174"/>
                      <a:pt x="29146" y="79550"/>
                      <a:pt x="35982" y="79346"/>
                    </a:cubicBezTo>
                    <a:cubicBezTo>
                      <a:pt x="36402" y="79334"/>
                      <a:pt x="36821" y="79300"/>
                      <a:pt x="37237" y="79245"/>
                    </a:cubicBezTo>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35" name="Google Shape;330;p19">
                <a:extLst>
                  <a:ext uri="{FF2B5EF4-FFF2-40B4-BE49-F238E27FC236}">
                    <a16:creationId xmlns:a16="http://schemas.microsoft.com/office/drawing/2014/main" id="{75C083DE-E001-3977-ED0C-990B0689A347}"/>
                  </a:ext>
                </a:extLst>
              </p:cNvPr>
              <p:cNvSpPr/>
              <p:nvPr/>
            </p:nvSpPr>
            <p:spPr>
              <a:xfrm>
                <a:off x="1948782" y="561551"/>
                <a:ext cx="55721" cy="93884"/>
              </a:xfrm>
              <a:custGeom>
                <a:avLst/>
                <a:gdLst/>
                <a:ahLst/>
                <a:cxnLst/>
                <a:rect l="l" t="t" r="r" b="b"/>
                <a:pathLst>
                  <a:path w="55721" h="93884" extrusionOk="0">
                    <a:moveTo>
                      <a:pt x="-5" y="1296"/>
                    </a:moveTo>
                    <a:lnTo>
                      <a:pt x="22188" y="1296"/>
                    </a:lnTo>
                    <a:lnTo>
                      <a:pt x="22188" y="17298"/>
                    </a:lnTo>
                    <a:cubicBezTo>
                      <a:pt x="22307" y="19456"/>
                      <a:pt x="22307" y="21618"/>
                      <a:pt x="22188" y="23775"/>
                    </a:cubicBezTo>
                    <a:lnTo>
                      <a:pt x="22188" y="23775"/>
                    </a:lnTo>
                    <a:cubicBezTo>
                      <a:pt x="25730" y="10266"/>
                      <a:pt x="37667" y="647"/>
                      <a:pt x="51620" y="58"/>
                    </a:cubicBezTo>
                    <a:cubicBezTo>
                      <a:pt x="52984" y="-27"/>
                      <a:pt x="54352" y="-27"/>
                      <a:pt x="55716" y="58"/>
                    </a:cubicBezTo>
                    <a:lnTo>
                      <a:pt x="55716" y="23109"/>
                    </a:lnTo>
                    <a:cubicBezTo>
                      <a:pt x="53909" y="22974"/>
                      <a:pt x="52094" y="22974"/>
                      <a:pt x="50287" y="23109"/>
                    </a:cubicBezTo>
                    <a:cubicBezTo>
                      <a:pt x="38557" y="23090"/>
                      <a:pt x="28245" y="30873"/>
                      <a:pt x="25045" y="42159"/>
                    </a:cubicBezTo>
                    <a:cubicBezTo>
                      <a:pt x="23624" y="47046"/>
                      <a:pt x="22950" y="52119"/>
                      <a:pt x="23045" y="57208"/>
                    </a:cubicBezTo>
                    <a:lnTo>
                      <a:pt x="23045" y="93879"/>
                    </a:lnTo>
                    <a:lnTo>
                      <a:pt x="-5" y="93879"/>
                    </a:ln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36" name="Google Shape;331;p19">
                <a:extLst>
                  <a:ext uri="{FF2B5EF4-FFF2-40B4-BE49-F238E27FC236}">
                    <a16:creationId xmlns:a16="http://schemas.microsoft.com/office/drawing/2014/main" id="{E25E9C34-E4A6-D86C-26AD-2F5D784CCF39}"/>
                  </a:ext>
                </a:extLst>
              </p:cNvPr>
              <p:cNvSpPr/>
              <p:nvPr/>
            </p:nvSpPr>
            <p:spPr>
              <a:xfrm>
                <a:off x="2012600" y="537612"/>
                <a:ext cx="57626" cy="119065"/>
              </a:xfrm>
              <a:custGeom>
                <a:avLst/>
                <a:gdLst/>
                <a:ahLst/>
                <a:cxnLst/>
                <a:rect l="l" t="t" r="r" b="b"/>
                <a:pathLst>
                  <a:path w="57626" h="119065" extrusionOk="0">
                    <a:moveTo>
                      <a:pt x="11996" y="45048"/>
                    </a:moveTo>
                    <a:lnTo>
                      <a:pt x="-5" y="45048"/>
                    </a:lnTo>
                    <a:lnTo>
                      <a:pt x="-5" y="26664"/>
                    </a:lnTo>
                    <a:lnTo>
                      <a:pt x="12568" y="26664"/>
                    </a:lnTo>
                    <a:lnTo>
                      <a:pt x="12568" y="-6"/>
                    </a:lnTo>
                    <a:lnTo>
                      <a:pt x="35047" y="-6"/>
                    </a:lnTo>
                    <a:lnTo>
                      <a:pt x="35047" y="26664"/>
                    </a:lnTo>
                    <a:lnTo>
                      <a:pt x="56097" y="26664"/>
                    </a:lnTo>
                    <a:lnTo>
                      <a:pt x="56097" y="45048"/>
                    </a:lnTo>
                    <a:lnTo>
                      <a:pt x="35047" y="45048"/>
                    </a:lnTo>
                    <a:lnTo>
                      <a:pt x="35047" y="80957"/>
                    </a:lnTo>
                    <a:cubicBezTo>
                      <a:pt x="34457" y="90038"/>
                      <a:pt x="41342" y="97878"/>
                      <a:pt x="50423" y="98468"/>
                    </a:cubicBezTo>
                    <a:cubicBezTo>
                      <a:pt x="51426" y="98533"/>
                      <a:pt x="52432" y="98506"/>
                      <a:pt x="53430" y="98388"/>
                    </a:cubicBezTo>
                    <a:cubicBezTo>
                      <a:pt x="54825" y="98498"/>
                      <a:pt x="56226" y="98498"/>
                      <a:pt x="57621" y="98388"/>
                    </a:cubicBezTo>
                    <a:lnTo>
                      <a:pt x="57621" y="118485"/>
                    </a:lnTo>
                    <a:cubicBezTo>
                      <a:pt x="55262" y="118895"/>
                      <a:pt x="52871" y="119087"/>
                      <a:pt x="50477" y="119057"/>
                    </a:cubicBezTo>
                    <a:cubicBezTo>
                      <a:pt x="37618" y="119057"/>
                      <a:pt x="12377" y="115247"/>
                      <a:pt x="12377" y="84195"/>
                    </a:cubicBez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37" name="Google Shape;332;p19">
                <a:extLst>
                  <a:ext uri="{FF2B5EF4-FFF2-40B4-BE49-F238E27FC236}">
                    <a16:creationId xmlns:a16="http://schemas.microsoft.com/office/drawing/2014/main" id="{57B4D4C6-0A68-31B5-7400-AFEB07AA530F}"/>
                  </a:ext>
                </a:extLst>
              </p:cNvPr>
              <p:cNvSpPr/>
              <p:nvPr/>
            </p:nvSpPr>
            <p:spPr>
              <a:xfrm>
                <a:off x="2136901" y="526563"/>
                <a:ext cx="80105" cy="128968"/>
              </a:xfrm>
              <a:custGeom>
                <a:avLst/>
                <a:gdLst/>
                <a:ahLst/>
                <a:cxnLst/>
                <a:rect l="l" t="t" r="r" b="b"/>
                <a:pathLst>
                  <a:path w="80105" h="128968" extrusionOk="0">
                    <a:moveTo>
                      <a:pt x="0" y="0"/>
                    </a:moveTo>
                    <a:lnTo>
                      <a:pt x="77152" y="0"/>
                    </a:lnTo>
                    <a:lnTo>
                      <a:pt x="77152" y="20193"/>
                    </a:lnTo>
                    <a:lnTo>
                      <a:pt x="23431" y="20193"/>
                    </a:lnTo>
                    <a:lnTo>
                      <a:pt x="23431" y="53912"/>
                    </a:lnTo>
                    <a:lnTo>
                      <a:pt x="66770" y="53912"/>
                    </a:lnTo>
                    <a:lnTo>
                      <a:pt x="66770" y="74105"/>
                    </a:lnTo>
                    <a:lnTo>
                      <a:pt x="23431" y="74105"/>
                    </a:lnTo>
                    <a:lnTo>
                      <a:pt x="23431" y="108776"/>
                    </a:lnTo>
                    <a:lnTo>
                      <a:pt x="80105" y="108776"/>
                    </a:lnTo>
                    <a:lnTo>
                      <a:pt x="80105" y="128969"/>
                    </a:lnTo>
                    <a:lnTo>
                      <a:pt x="0" y="128969"/>
                    </a:lnTo>
                    <a:lnTo>
                      <a:pt x="0" y="0"/>
                    </a:ln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38" name="Google Shape;333;p19">
                <a:extLst>
                  <a:ext uri="{FF2B5EF4-FFF2-40B4-BE49-F238E27FC236}">
                    <a16:creationId xmlns:a16="http://schemas.microsoft.com/office/drawing/2014/main" id="{9949FA43-A7F5-0025-52F8-95781C73990A}"/>
                  </a:ext>
                </a:extLst>
              </p:cNvPr>
              <p:cNvSpPr/>
              <p:nvPr/>
            </p:nvSpPr>
            <p:spPr>
              <a:xfrm>
                <a:off x="2232913" y="526563"/>
                <a:ext cx="35813" cy="130111"/>
              </a:xfrm>
              <a:custGeom>
                <a:avLst/>
                <a:gdLst/>
                <a:ahLst/>
                <a:cxnLst/>
                <a:rect l="l" t="t" r="r" b="b"/>
                <a:pathLst>
                  <a:path w="35813" h="130111" extrusionOk="0">
                    <a:moveTo>
                      <a:pt x="-5" y="-6"/>
                    </a:moveTo>
                    <a:lnTo>
                      <a:pt x="22855" y="-6"/>
                    </a:lnTo>
                    <a:lnTo>
                      <a:pt x="22855" y="96578"/>
                    </a:lnTo>
                    <a:cubicBezTo>
                      <a:pt x="22855" y="106770"/>
                      <a:pt x="26284" y="109246"/>
                      <a:pt x="32380" y="109246"/>
                    </a:cubicBezTo>
                    <a:cubicBezTo>
                      <a:pt x="33522" y="109305"/>
                      <a:pt x="34666" y="109305"/>
                      <a:pt x="35809" y="109246"/>
                    </a:cubicBezTo>
                    <a:lnTo>
                      <a:pt x="35809" y="129534"/>
                    </a:lnTo>
                    <a:cubicBezTo>
                      <a:pt x="33413" y="129901"/>
                      <a:pt x="30993" y="130092"/>
                      <a:pt x="28570" y="130106"/>
                    </a:cubicBezTo>
                    <a:cubicBezTo>
                      <a:pt x="15806" y="130106"/>
                      <a:pt x="-5" y="126772"/>
                      <a:pt x="-5" y="100293"/>
                    </a:cubicBez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39" name="Google Shape;334;p19">
                <a:extLst>
                  <a:ext uri="{FF2B5EF4-FFF2-40B4-BE49-F238E27FC236}">
                    <a16:creationId xmlns:a16="http://schemas.microsoft.com/office/drawing/2014/main" id="{F58ED7AB-5AE4-9CF2-2141-DABD0C72390B}"/>
                  </a:ext>
                </a:extLst>
              </p:cNvPr>
              <p:cNvSpPr/>
              <p:nvPr/>
            </p:nvSpPr>
            <p:spPr>
              <a:xfrm>
                <a:off x="2275410" y="560837"/>
                <a:ext cx="88091" cy="97028"/>
              </a:xfrm>
              <a:custGeom>
                <a:avLst/>
                <a:gdLst/>
                <a:ahLst/>
                <a:cxnLst/>
                <a:rect l="l" t="t" r="r" b="b"/>
                <a:pathLst>
                  <a:path w="88091" h="97028" extrusionOk="0">
                    <a:moveTo>
                      <a:pt x="47033" y="11"/>
                    </a:moveTo>
                    <a:cubicBezTo>
                      <a:pt x="73798" y="11"/>
                      <a:pt x="88086" y="19061"/>
                      <a:pt x="88086" y="43921"/>
                    </a:cubicBezTo>
                    <a:cubicBezTo>
                      <a:pt x="88086" y="46683"/>
                      <a:pt x="87609" y="52874"/>
                      <a:pt x="87609" y="52874"/>
                    </a:cubicBezTo>
                    <a:lnTo>
                      <a:pt x="23601" y="52874"/>
                    </a:lnTo>
                    <a:cubicBezTo>
                      <a:pt x="24620" y="67266"/>
                      <a:pt x="37010" y="78171"/>
                      <a:pt x="51414" y="77354"/>
                    </a:cubicBezTo>
                    <a:cubicBezTo>
                      <a:pt x="61151" y="76904"/>
                      <a:pt x="70492" y="73368"/>
                      <a:pt x="78084" y="67257"/>
                    </a:cubicBezTo>
                    <a:lnTo>
                      <a:pt x="87038" y="83735"/>
                    </a:lnTo>
                    <a:cubicBezTo>
                      <a:pt x="76557" y="92373"/>
                      <a:pt x="63377" y="97058"/>
                      <a:pt x="49795" y="96975"/>
                    </a:cubicBezTo>
                    <a:cubicBezTo>
                      <a:pt x="23518" y="98137"/>
                      <a:pt x="1275" y="77778"/>
                      <a:pt x="113" y="51501"/>
                    </a:cubicBezTo>
                    <a:cubicBezTo>
                      <a:pt x="68" y="50499"/>
                      <a:pt x="56" y="49496"/>
                      <a:pt x="75" y="48493"/>
                    </a:cubicBezTo>
                    <a:cubicBezTo>
                      <a:pt x="-1407" y="23233"/>
                      <a:pt x="17868" y="1555"/>
                      <a:pt x="43128" y="73"/>
                    </a:cubicBezTo>
                    <a:cubicBezTo>
                      <a:pt x="44428" y="-3"/>
                      <a:pt x="45731" y="-24"/>
                      <a:pt x="47033" y="11"/>
                    </a:cubicBezTo>
                    <a:moveTo>
                      <a:pt x="64845" y="37063"/>
                    </a:moveTo>
                    <a:cubicBezTo>
                      <a:pt x="65479" y="27193"/>
                      <a:pt x="57992" y="18679"/>
                      <a:pt x="48122" y="18045"/>
                    </a:cubicBezTo>
                    <a:cubicBezTo>
                      <a:pt x="47601" y="18011"/>
                      <a:pt x="47079" y="18001"/>
                      <a:pt x="46557" y="18013"/>
                    </a:cubicBezTo>
                    <a:cubicBezTo>
                      <a:pt x="35335" y="17637"/>
                      <a:pt x="25693" y="25914"/>
                      <a:pt x="24363" y="37063"/>
                    </a:cubicBez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40" name="Google Shape;335;p19">
                <a:extLst>
                  <a:ext uri="{FF2B5EF4-FFF2-40B4-BE49-F238E27FC236}">
                    <a16:creationId xmlns:a16="http://schemas.microsoft.com/office/drawing/2014/main" id="{AF39A31D-E708-2B68-A62E-A6355EE718BF}"/>
                  </a:ext>
                </a:extLst>
              </p:cNvPr>
              <p:cNvSpPr/>
              <p:nvPr/>
            </p:nvSpPr>
            <p:spPr>
              <a:xfrm>
                <a:off x="2376074" y="560186"/>
                <a:ext cx="86582" cy="96977"/>
              </a:xfrm>
              <a:custGeom>
                <a:avLst/>
                <a:gdLst/>
                <a:ahLst/>
                <a:cxnLst/>
                <a:rect l="l" t="t" r="r" b="b"/>
                <a:pathLst>
                  <a:path w="86582" h="96977" extrusionOk="0">
                    <a:moveTo>
                      <a:pt x="49048" y="661"/>
                    </a:moveTo>
                    <a:cubicBezTo>
                      <a:pt x="62330" y="91"/>
                      <a:pt x="75245" y="5098"/>
                      <a:pt x="84672" y="14472"/>
                    </a:cubicBezTo>
                    <a:lnTo>
                      <a:pt x="74480" y="30284"/>
                    </a:lnTo>
                    <a:cubicBezTo>
                      <a:pt x="68058" y="23861"/>
                      <a:pt x="59457" y="20087"/>
                      <a:pt x="50382" y="19711"/>
                    </a:cubicBezTo>
                    <a:cubicBezTo>
                      <a:pt x="35190" y="19121"/>
                      <a:pt x="22397" y="30958"/>
                      <a:pt x="21807" y="46149"/>
                    </a:cubicBezTo>
                    <a:cubicBezTo>
                      <a:pt x="21779" y="46861"/>
                      <a:pt x="21779" y="47574"/>
                      <a:pt x="21807" y="48286"/>
                    </a:cubicBezTo>
                    <a:cubicBezTo>
                      <a:pt x="21544" y="64065"/>
                      <a:pt x="34122" y="77070"/>
                      <a:pt x="49902" y="77333"/>
                    </a:cubicBezTo>
                    <a:cubicBezTo>
                      <a:pt x="50062" y="77336"/>
                      <a:pt x="50222" y="77337"/>
                      <a:pt x="50382" y="77337"/>
                    </a:cubicBezTo>
                    <a:cubicBezTo>
                      <a:pt x="60585" y="76797"/>
                      <a:pt x="70254" y="72605"/>
                      <a:pt x="77623" y="65526"/>
                    </a:cubicBezTo>
                    <a:lnTo>
                      <a:pt x="86577" y="81909"/>
                    </a:lnTo>
                    <a:cubicBezTo>
                      <a:pt x="76422" y="91852"/>
                      <a:pt x="62685" y="97278"/>
                      <a:pt x="48477" y="96959"/>
                    </a:cubicBezTo>
                    <a:cubicBezTo>
                      <a:pt x="21701" y="96959"/>
                      <a:pt x="-5" y="75253"/>
                      <a:pt x="-5" y="48477"/>
                    </a:cubicBezTo>
                    <a:cubicBezTo>
                      <a:pt x="-5" y="21701"/>
                      <a:pt x="21701" y="-6"/>
                      <a:pt x="48477" y="-6"/>
                    </a:cubicBezTo>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41" name="Google Shape;336;p19">
                <a:extLst>
                  <a:ext uri="{FF2B5EF4-FFF2-40B4-BE49-F238E27FC236}">
                    <a16:creationId xmlns:a16="http://schemas.microsoft.com/office/drawing/2014/main" id="{08096024-29C2-122B-BD47-1EDE3686E408}"/>
                  </a:ext>
                </a:extLst>
              </p:cNvPr>
              <p:cNvSpPr/>
              <p:nvPr/>
            </p:nvSpPr>
            <p:spPr>
              <a:xfrm>
                <a:off x="2470943" y="537612"/>
                <a:ext cx="57531" cy="119066"/>
              </a:xfrm>
              <a:custGeom>
                <a:avLst/>
                <a:gdLst/>
                <a:ahLst/>
                <a:cxnLst/>
                <a:rect l="l" t="t" r="r" b="b"/>
                <a:pathLst>
                  <a:path w="57531" h="119066" extrusionOk="0">
                    <a:moveTo>
                      <a:pt x="11996" y="45048"/>
                    </a:moveTo>
                    <a:lnTo>
                      <a:pt x="-5" y="45048"/>
                    </a:lnTo>
                    <a:lnTo>
                      <a:pt x="-5" y="26664"/>
                    </a:lnTo>
                    <a:lnTo>
                      <a:pt x="12472" y="26664"/>
                    </a:lnTo>
                    <a:lnTo>
                      <a:pt x="12472" y="-6"/>
                    </a:lnTo>
                    <a:lnTo>
                      <a:pt x="35047" y="-6"/>
                    </a:lnTo>
                    <a:lnTo>
                      <a:pt x="35047" y="26664"/>
                    </a:lnTo>
                    <a:lnTo>
                      <a:pt x="56097" y="26664"/>
                    </a:lnTo>
                    <a:lnTo>
                      <a:pt x="56097" y="45048"/>
                    </a:lnTo>
                    <a:lnTo>
                      <a:pt x="35047" y="45048"/>
                    </a:lnTo>
                    <a:lnTo>
                      <a:pt x="35047" y="80957"/>
                    </a:lnTo>
                    <a:cubicBezTo>
                      <a:pt x="34463" y="90039"/>
                      <a:pt x="41353" y="97874"/>
                      <a:pt x="50435" y="98457"/>
                    </a:cubicBezTo>
                    <a:cubicBezTo>
                      <a:pt x="51402" y="98519"/>
                      <a:pt x="52372" y="98496"/>
                      <a:pt x="53335" y="98388"/>
                    </a:cubicBezTo>
                    <a:cubicBezTo>
                      <a:pt x="54730" y="98498"/>
                      <a:pt x="56131" y="98498"/>
                      <a:pt x="57526" y="98388"/>
                    </a:cubicBezTo>
                    <a:lnTo>
                      <a:pt x="57526" y="118485"/>
                    </a:lnTo>
                    <a:cubicBezTo>
                      <a:pt x="55200" y="118900"/>
                      <a:pt x="52840" y="119091"/>
                      <a:pt x="50477" y="119057"/>
                    </a:cubicBezTo>
                    <a:cubicBezTo>
                      <a:pt x="37523" y="119057"/>
                      <a:pt x="12377" y="115247"/>
                      <a:pt x="12377" y="84195"/>
                    </a:cubicBez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42" name="Google Shape;337;p19">
                <a:extLst>
                  <a:ext uri="{FF2B5EF4-FFF2-40B4-BE49-F238E27FC236}">
                    <a16:creationId xmlns:a16="http://schemas.microsoft.com/office/drawing/2014/main" id="{8A12F9F7-C20A-F4B6-ABBD-807DB364532E}"/>
                  </a:ext>
                </a:extLst>
              </p:cNvPr>
              <p:cNvSpPr/>
              <p:nvPr/>
            </p:nvSpPr>
            <p:spPr>
              <a:xfrm>
                <a:off x="2544095" y="561549"/>
                <a:ext cx="55721" cy="93886"/>
              </a:xfrm>
              <a:custGeom>
                <a:avLst/>
                <a:gdLst/>
                <a:ahLst/>
                <a:cxnLst/>
                <a:rect l="l" t="t" r="r" b="b"/>
                <a:pathLst>
                  <a:path w="55721" h="93886" extrusionOk="0">
                    <a:moveTo>
                      <a:pt x="-5" y="1298"/>
                    </a:moveTo>
                    <a:lnTo>
                      <a:pt x="22093" y="1298"/>
                    </a:lnTo>
                    <a:lnTo>
                      <a:pt x="22093" y="17300"/>
                    </a:lnTo>
                    <a:cubicBezTo>
                      <a:pt x="22093" y="20729"/>
                      <a:pt x="22093" y="23777"/>
                      <a:pt x="22093" y="23777"/>
                    </a:cubicBezTo>
                    <a:lnTo>
                      <a:pt x="22093" y="23777"/>
                    </a:lnTo>
                    <a:cubicBezTo>
                      <a:pt x="25661" y="10286"/>
                      <a:pt x="37583" y="679"/>
                      <a:pt x="51525" y="60"/>
                    </a:cubicBezTo>
                    <a:cubicBezTo>
                      <a:pt x="52921" y="-28"/>
                      <a:pt x="54320" y="-28"/>
                      <a:pt x="55716" y="60"/>
                    </a:cubicBezTo>
                    <a:lnTo>
                      <a:pt x="55716" y="23110"/>
                    </a:lnTo>
                    <a:cubicBezTo>
                      <a:pt x="53908" y="22981"/>
                      <a:pt x="52094" y="22981"/>
                      <a:pt x="50287" y="23110"/>
                    </a:cubicBezTo>
                    <a:cubicBezTo>
                      <a:pt x="38556" y="23092"/>
                      <a:pt x="28244" y="30875"/>
                      <a:pt x="25045" y="42160"/>
                    </a:cubicBezTo>
                    <a:cubicBezTo>
                      <a:pt x="23624" y="47047"/>
                      <a:pt x="22949" y="52121"/>
                      <a:pt x="23045" y="57210"/>
                    </a:cubicBezTo>
                    <a:lnTo>
                      <a:pt x="23045" y="93881"/>
                    </a:lnTo>
                    <a:lnTo>
                      <a:pt x="-5" y="93881"/>
                    </a:ln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43" name="Google Shape;338;p19">
                <a:extLst>
                  <a:ext uri="{FF2B5EF4-FFF2-40B4-BE49-F238E27FC236}">
                    <a16:creationId xmlns:a16="http://schemas.microsoft.com/office/drawing/2014/main" id="{BE8AE7D7-1D58-F614-A36A-29A642293052}"/>
                  </a:ext>
                </a:extLst>
              </p:cNvPr>
              <p:cNvSpPr/>
              <p:nvPr/>
            </p:nvSpPr>
            <p:spPr>
              <a:xfrm>
                <a:off x="2611722" y="526563"/>
                <a:ext cx="23050" cy="128873"/>
              </a:xfrm>
              <a:custGeom>
                <a:avLst/>
                <a:gdLst/>
                <a:ahLst/>
                <a:cxnLst/>
                <a:rect l="l" t="t" r="r" b="b"/>
                <a:pathLst>
                  <a:path w="23050" h="128873" extrusionOk="0">
                    <a:moveTo>
                      <a:pt x="-5" y="-6"/>
                    </a:moveTo>
                    <a:lnTo>
                      <a:pt x="22855" y="-6"/>
                    </a:lnTo>
                    <a:lnTo>
                      <a:pt x="22855" y="20473"/>
                    </a:lnTo>
                    <a:lnTo>
                      <a:pt x="-5" y="20473"/>
                    </a:lnTo>
                    <a:close/>
                    <a:moveTo>
                      <a:pt x="-5" y="36285"/>
                    </a:moveTo>
                    <a:lnTo>
                      <a:pt x="23045" y="36285"/>
                    </a:lnTo>
                    <a:lnTo>
                      <a:pt x="23045" y="128868"/>
                    </a:lnTo>
                    <a:lnTo>
                      <a:pt x="-5" y="128868"/>
                    </a:ln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44" name="Google Shape;339;p19">
                <a:extLst>
                  <a:ext uri="{FF2B5EF4-FFF2-40B4-BE49-F238E27FC236}">
                    <a16:creationId xmlns:a16="http://schemas.microsoft.com/office/drawing/2014/main" id="{4CC6B05A-4245-B423-C0D7-827FC0E24580}"/>
                  </a:ext>
                </a:extLst>
              </p:cNvPr>
              <p:cNvSpPr/>
              <p:nvPr/>
            </p:nvSpPr>
            <p:spPr>
              <a:xfrm>
                <a:off x="2652299" y="560186"/>
                <a:ext cx="86582" cy="96978"/>
              </a:xfrm>
              <a:custGeom>
                <a:avLst/>
                <a:gdLst/>
                <a:ahLst/>
                <a:cxnLst/>
                <a:rect l="l" t="t" r="r" b="b"/>
                <a:pathLst>
                  <a:path w="86582" h="96978" extrusionOk="0">
                    <a:moveTo>
                      <a:pt x="49239" y="661"/>
                    </a:moveTo>
                    <a:cubicBezTo>
                      <a:pt x="62520" y="91"/>
                      <a:pt x="75436" y="5098"/>
                      <a:pt x="84862" y="14472"/>
                    </a:cubicBezTo>
                    <a:lnTo>
                      <a:pt x="74671" y="30284"/>
                    </a:lnTo>
                    <a:cubicBezTo>
                      <a:pt x="68220" y="23847"/>
                      <a:pt x="59583" y="20073"/>
                      <a:pt x="50477" y="19711"/>
                    </a:cubicBezTo>
                    <a:cubicBezTo>
                      <a:pt x="35341" y="19066"/>
                      <a:pt x="22547" y="30814"/>
                      <a:pt x="21902" y="45950"/>
                    </a:cubicBezTo>
                    <a:cubicBezTo>
                      <a:pt x="21869" y="46729"/>
                      <a:pt x="21869" y="47508"/>
                      <a:pt x="21902" y="48286"/>
                    </a:cubicBezTo>
                    <a:cubicBezTo>
                      <a:pt x="21639" y="64065"/>
                      <a:pt x="34218" y="77070"/>
                      <a:pt x="49997" y="77333"/>
                    </a:cubicBezTo>
                    <a:cubicBezTo>
                      <a:pt x="50157" y="77336"/>
                      <a:pt x="50317" y="77337"/>
                      <a:pt x="50477" y="77337"/>
                    </a:cubicBezTo>
                    <a:cubicBezTo>
                      <a:pt x="60681" y="76797"/>
                      <a:pt x="70350" y="72605"/>
                      <a:pt x="77719" y="65526"/>
                    </a:cubicBezTo>
                    <a:lnTo>
                      <a:pt x="86577" y="81909"/>
                    </a:lnTo>
                    <a:cubicBezTo>
                      <a:pt x="76428" y="91861"/>
                      <a:pt x="62687" y="97289"/>
                      <a:pt x="48477" y="96959"/>
                    </a:cubicBezTo>
                    <a:cubicBezTo>
                      <a:pt x="21701" y="96959"/>
                      <a:pt x="-5" y="75253"/>
                      <a:pt x="-5" y="48477"/>
                    </a:cubicBezTo>
                    <a:cubicBezTo>
                      <a:pt x="-5" y="21701"/>
                      <a:pt x="21701" y="-6"/>
                      <a:pt x="48477" y="-6"/>
                    </a:cubicBezTo>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45" name="Google Shape;340;p19">
                <a:extLst>
                  <a:ext uri="{FF2B5EF4-FFF2-40B4-BE49-F238E27FC236}">
                    <a16:creationId xmlns:a16="http://schemas.microsoft.com/office/drawing/2014/main" id="{823C69F3-9C99-ECBA-21FB-AE34133A7934}"/>
                  </a:ext>
                </a:extLst>
              </p:cNvPr>
              <p:cNvSpPr/>
              <p:nvPr/>
            </p:nvSpPr>
            <p:spPr>
              <a:xfrm>
                <a:off x="1594452" y="691213"/>
                <a:ext cx="90858" cy="129005"/>
              </a:xfrm>
              <a:custGeom>
                <a:avLst/>
                <a:gdLst/>
                <a:ahLst/>
                <a:cxnLst/>
                <a:rect l="l" t="t" r="r" b="b"/>
                <a:pathLst>
                  <a:path w="90858" h="129005" extrusionOk="0">
                    <a:moveTo>
                      <a:pt x="-5" y="32"/>
                    </a:moveTo>
                    <a:lnTo>
                      <a:pt x="49715" y="32"/>
                    </a:lnTo>
                    <a:cubicBezTo>
                      <a:pt x="71473" y="-907"/>
                      <a:pt x="89873" y="15971"/>
                      <a:pt x="90811" y="37729"/>
                    </a:cubicBezTo>
                    <a:cubicBezTo>
                      <a:pt x="90872" y="39133"/>
                      <a:pt x="90857" y="40539"/>
                      <a:pt x="90768" y="41942"/>
                    </a:cubicBezTo>
                    <a:cubicBezTo>
                      <a:pt x="92199" y="63937"/>
                      <a:pt x="75528" y="82927"/>
                      <a:pt x="53533" y="84358"/>
                    </a:cubicBezTo>
                    <a:cubicBezTo>
                      <a:pt x="52262" y="84441"/>
                      <a:pt x="50988" y="84462"/>
                      <a:pt x="49715" y="84423"/>
                    </a:cubicBezTo>
                    <a:lnTo>
                      <a:pt x="23140" y="84423"/>
                    </a:lnTo>
                    <a:lnTo>
                      <a:pt x="23140" y="129000"/>
                    </a:lnTo>
                    <a:lnTo>
                      <a:pt x="-5" y="129000"/>
                    </a:lnTo>
                    <a:close/>
                    <a:moveTo>
                      <a:pt x="45334" y="64135"/>
                    </a:moveTo>
                    <a:cubicBezTo>
                      <a:pt x="56511" y="64924"/>
                      <a:pt x="66211" y="56502"/>
                      <a:pt x="67000" y="45325"/>
                    </a:cubicBezTo>
                    <a:cubicBezTo>
                      <a:pt x="67079" y="44198"/>
                      <a:pt x="67064" y="43066"/>
                      <a:pt x="66955" y="41942"/>
                    </a:cubicBezTo>
                    <a:cubicBezTo>
                      <a:pt x="67983" y="30995"/>
                      <a:pt x="59942" y="21289"/>
                      <a:pt x="48996" y="20261"/>
                    </a:cubicBezTo>
                    <a:cubicBezTo>
                      <a:pt x="47905" y="20159"/>
                      <a:pt x="46808" y="20146"/>
                      <a:pt x="45715" y="20225"/>
                    </a:cubicBezTo>
                    <a:lnTo>
                      <a:pt x="23140" y="20225"/>
                    </a:lnTo>
                    <a:lnTo>
                      <a:pt x="23140" y="64135"/>
                    </a:ln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46" name="Google Shape;341;p19">
                <a:extLst>
                  <a:ext uri="{FF2B5EF4-FFF2-40B4-BE49-F238E27FC236}">
                    <a16:creationId xmlns:a16="http://schemas.microsoft.com/office/drawing/2014/main" id="{E56D79A1-46C6-CD52-1B15-D7190411DB3E}"/>
                  </a:ext>
                </a:extLst>
              </p:cNvPr>
              <p:cNvSpPr/>
              <p:nvPr/>
            </p:nvSpPr>
            <p:spPr>
              <a:xfrm>
                <a:off x="1691607" y="725305"/>
                <a:ext cx="97155" cy="97147"/>
              </a:xfrm>
              <a:custGeom>
                <a:avLst/>
                <a:gdLst/>
                <a:ahLst/>
                <a:cxnLst/>
                <a:rect l="l" t="t" r="r" b="b"/>
                <a:pathLst>
                  <a:path w="97155" h="97147" extrusionOk="0">
                    <a:moveTo>
                      <a:pt x="50858" y="39"/>
                    </a:moveTo>
                    <a:cubicBezTo>
                      <a:pt x="77657" y="1302"/>
                      <a:pt x="98358" y="24050"/>
                      <a:pt x="97096" y="50849"/>
                    </a:cubicBezTo>
                    <a:cubicBezTo>
                      <a:pt x="95833" y="77648"/>
                      <a:pt x="73085" y="98349"/>
                      <a:pt x="46286" y="97087"/>
                    </a:cubicBezTo>
                    <a:cubicBezTo>
                      <a:pt x="20359" y="95865"/>
                      <a:pt x="-27" y="74478"/>
                      <a:pt x="-5" y="48522"/>
                    </a:cubicBezTo>
                    <a:cubicBezTo>
                      <a:pt x="128" y="21588"/>
                      <a:pt x="22069" y="-138"/>
                      <a:pt x="49003" y="-5"/>
                    </a:cubicBezTo>
                    <a:cubicBezTo>
                      <a:pt x="49621" y="-2"/>
                      <a:pt x="50240" y="13"/>
                      <a:pt x="50858" y="39"/>
                    </a:cubicBezTo>
                    <a:moveTo>
                      <a:pt x="50858" y="77478"/>
                    </a:moveTo>
                    <a:cubicBezTo>
                      <a:pt x="66631" y="78004"/>
                      <a:pt x="79844" y="65644"/>
                      <a:pt x="80370" y="49871"/>
                    </a:cubicBezTo>
                    <a:cubicBezTo>
                      <a:pt x="80896" y="34098"/>
                      <a:pt x="68536" y="20885"/>
                      <a:pt x="52763" y="20359"/>
                    </a:cubicBezTo>
                    <a:cubicBezTo>
                      <a:pt x="36990" y="19833"/>
                      <a:pt x="23778" y="32193"/>
                      <a:pt x="23252" y="47966"/>
                    </a:cubicBezTo>
                    <a:cubicBezTo>
                      <a:pt x="23241" y="48278"/>
                      <a:pt x="23236" y="48590"/>
                      <a:pt x="23236" y="48903"/>
                    </a:cubicBezTo>
                    <a:cubicBezTo>
                      <a:pt x="22710" y="64149"/>
                      <a:pt x="34643" y="76935"/>
                      <a:pt x="49889" y="77461"/>
                    </a:cubicBezTo>
                    <a:cubicBezTo>
                      <a:pt x="50212" y="77472"/>
                      <a:pt x="50535" y="77478"/>
                      <a:pt x="50858" y="77478"/>
                    </a:cubicBezTo>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47" name="Google Shape;342;p19">
                <a:extLst>
                  <a:ext uri="{FF2B5EF4-FFF2-40B4-BE49-F238E27FC236}">
                    <a16:creationId xmlns:a16="http://schemas.microsoft.com/office/drawing/2014/main" id="{08B8E583-DDB5-500B-085E-9309FE0F767A}"/>
                  </a:ext>
                </a:extLst>
              </p:cNvPr>
              <p:cNvSpPr/>
              <p:nvPr/>
            </p:nvSpPr>
            <p:spPr>
              <a:xfrm>
                <a:off x="1797049" y="727541"/>
                <a:ext cx="144399" cy="92678"/>
              </a:xfrm>
              <a:custGeom>
                <a:avLst/>
                <a:gdLst/>
                <a:ahLst/>
                <a:cxnLst/>
                <a:rect l="l" t="t" r="r" b="b"/>
                <a:pathLst>
                  <a:path w="144399" h="92678" extrusionOk="0">
                    <a:moveTo>
                      <a:pt x="-5" y="-6"/>
                    </a:moveTo>
                    <a:lnTo>
                      <a:pt x="24283" y="-6"/>
                    </a:lnTo>
                    <a:lnTo>
                      <a:pt x="40476" y="60859"/>
                    </a:lnTo>
                    <a:cubicBezTo>
                      <a:pt x="41260" y="63997"/>
                      <a:pt x="41865" y="67177"/>
                      <a:pt x="42286" y="70384"/>
                    </a:cubicBezTo>
                    <a:lnTo>
                      <a:pt x="42286" y="70384"/>
                    </a:lnTo>
                    <a:cubicBezTo>
                      <a:pt x="42286" y="70384"/>
                      <a:pt x="43143" y="65431"/>
                      <a:pt x="44476" y="60859"/>
                    </a:cubicBezTo>
                    <a:lnTo>
                      <a:pt x="61526" y="185"/>
                    </a:lnTo>
                    <a:lnTo>
                      <a:pt x="82005" y="185"/>
                    </a:lnTo>
                    <a:lnTo>
                      <a:pt x="99055" y="60859"/>
                    </a:lnTo>
                    <a:cubicBezTo>
                      <a:pt x="99901" y="63994"/>
                      <a:pt x="100569" y="67174"/>
                      <a:pt x="101055" y="70384"/>
                    </a:cubicBezTo>
                    <a:lnTo>
                      <a:pt x="101055" y="70384"/>
                    </a:lnTo>
                    <a:cubicBezTo>
                      <a:pt x="101055" y="70384"/>
                      <a:pt x="101817" y="65431"/>
                      <a:pt x="103055" y="60859"/>
                    </a:cubicBezTo>
                    <a:lnTo>
                      <a:pt x="119248" y="-6"/>
                    </a:lnTo>
                    <a:lnTo>
                      <a:pt x="144394" y="-6"/>
                    </a:lnTo>
                    <a:lnTo>
                      <a:pt x="115819" y="92673"/>
                    </a:lnTo>
                    <a:lnTo>
                      <a:pt x="90196" y="92673"/>
                    </a:lnTo>
                    <a:lnTo>
                      <a:pt x="74575" y="39809"/>
                    </a:lnTo>
                    <a:cubicBezTo>
                      <a:pt x="73147" y="34856"/>
                      <a:pt x="72289" y="30284"/>
                      <a:pt x="72289" y="30284"/>
                    </a:cubicBezTo>
                    <a:lnTo>
                      <a:pt x="72289" y="30284"/>
                    </a:lnTo>
                    <a:cubicBezTo>
                      <a:pt x="71734" y="33496"/>
                      <a:pt x="71002" y="36676"/>
                      <a:pt x="70099" y="39809"/>
                    </a:cubicBezTo>
                    <a:lnTo>
                      <a:pt x="54478" y="92673"/>
                    </a:lnTo>
                    <a:lnTo>
                      <a:pt x="28284" y="92673"/>
                    </a:ln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48" name="Google Shape;343;p19">
                <a:extLst>
                  <a:ext uri="{FF2B5EF4-FFF2-40B4-BE49-F238E27FC236}">
                    <a16:creationId xmlns:a16="http://schemas.microsoft.com/office/drawing/2014/main" id="{3D19A6B5-E1EC-7BD6-FE75-787C9EC92E5E}"/>
                  </a:ext>
                </a:extLst>
              </p:cNvPr>
              <p:cNvSpPr/>
              <p:nvPr/>
            </p:nvSpPr>
            <p:spPr>
              <a:xfrm>
                <a:off x="1945464" y="725333"/>
                <a:ext cx="88091" cy="97028"/>
              </a:xfrm>
              <a:custGeom>
                <a:avLst/>
                <a:gdLst/>
                <a:ahLst/>
                <a:cxnLst/>
                <a:rect l="l" t="t" r="r" b="b"/>
                <a:pathLst>
                  <a:path w="88091" h="97028" extrusionOk="0">
                    <a:moveTo>
                      <a:pt x="47033" y="11"/>
                    </a:moveTo>
                    <a:cubicBezTo>
                      <a:pt x="73798" y="11"/>
                      <a:pt x="88086" y="19061"/>
                      <a:pt x="88086" y="44016"/>
                    </a:cubicBezTo>
                    <a:cubicBezTo>
                      <a:pt x="88086" y="46683"/>
                      <a:pt x="87514" y="52874"/>
                      <a:pt x="87514" y="52874"/>
                    </a:cubicBezTo>
                    <a:lnTo>
                      <a:pt x="23602" y="52874"/>
                    </a:lnTo>
                    <a:cubicBezTo>
                      <a:pt x="24620" y="67280"/>
                      <a:pt x="36993" y="78212"/>
                      <a:pt x="51415" y="77449"/>
                    </a:cubicBezTo>
                    <a:cubicBezTo>
                      <a:pt x="61165" y="76986"/>
                      <a:pt x="70510" y="73414"/>
                      <a:pt x="78085" y="67257"/>
                    </a:cubicBezTo>
                    <a:lnTo>
                      <a:pt x="87038" y="83735"/>
                    </a:lnTo>
                    <a:cubicBezTo>
                      <a:pt x="76557" y="92372"/>
                      <a:pt x="63377" y="97058"/>
                      <a:pt x="49795" y="96975"/>
                    </a:cubicBezTo>
                    <a:cubicBezTo>
                      <a:pt x="23518" y="98137"/>
                      <a:pt x="1275" y="77778"/>
                      <a:pt x="113" y="51501"/>
                    </a:cubicBezTo>
                    <a:cubicBezTo>
                      <a:pt x="68" y="50499"/>
                      <a:pt x="56" y="49496"/>
                      <a:pt x="75" y="48493"/>
                    </a:cubicBezTo>
                    <a:cubicBezTo>
                      <a:pt x="-1407" y="23233"/>
                      <a:pt x="17868" y="1555"/>
                      <a:pt x="43128" y="73"/>
                    </a:cubicBezTo>
                    <a:cubicBezTo>
                      <a:pt x="44428" y="-3"/>
                      <a:pt x="45731" y="-24"/>
                      <a:pt x="47033" y="11"/>
                    </a:cubicBezTo>
                    <a:moveTo>
                      <a:pt x="64845" y="37063"/>
                    </a:moveTo>
                    <a:cubicBezTo>
                      <a:pt x="65479" y="27193"/>
                      <a:pt x="57992" y="18679"/>
                      <a:pt x="48122" y="18045"/>
                    </a:cubicBezTo>
                    <a:cubicBezTo>
                      <a:pt x="47601" y="18011"/>
                      <a:pt x="47079" y="18001"/>
                      <a:pt x="46557" y="18013"/>
                    </a:cubicBezTo>
                    <a:cubicBezTo>
                      <a:pt x="35335" y="17637"/>
                      <a:pt x="25693" y="25914"/>
                      <a:pt x="24364" y="37063"/>
                    </a:cubicBez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49" name="Google Shape;344;p19">
                <a:extLst>
                  <a:ext uri="{FF2B5EF4-FFF2-40B4-BE49-F238E27FC236}">
                    <a16:creationId xmlns:a16="http://schemas.microsoft.com/office/drawing/2014/main" id="{C1A7166C-76B9-9004-A626-18D284F1924E}"/>
                  </a:ext>
                </a:extLst>
              </p:cNvPr>
              <p:cNvSpPr/>
              <p:nvPr/>
            </p:nvSpPr>
            <p:spPr>
              <a:xfrm>
                <a:off x="2051271" y="726218"/>
                <a:ext cx="55721" cy="93619"/>
              </a:xfrm>
              <a:custGeom>
                <a:avLst/>
                <a:gdLst/>
                <a:ahLst/>
                <a:cxnLst/>
                <a:rect l="l" t="t" r="r" b="b"/>
                <a:pathLst>
                  <a:path w="55721" h="93619" extrusionOk="0">
                    <a:moveTo>
                      <a:pt x="-5" y="1317"/>
                    </a:moveTo>
                    <a:lnTo>
                      <a:pt x="22188" y="1317"/>
                    </a:lnTo>
                    <a:lnTo>
                      <a:pt x="22188" y="17319"/>
                    </a:lnTo>
                    <a:cubicBezTo>
                      <a:pt x="22304" y="19508"/>
                      <a:pt x="22304" y="21702"/>
                      <a:pt x="22188" y="23891"/>
                    </a:cubicBezTo>
                    <a:lnTo>
                      <a:pt x="22188" y="23891"/>
                    </a:lnTo>
                    <a:cubicBezTo>
                      <a:pt x="25667" y="10327"/>
                      <a:pt x="37629" y="649"/>
                      <a:pt x="51620" y="79"/>
                    </a:cubicBezTo>
                    <a:cubicBezTo>
                      <a:pt x="52983" y="-34"/>
                      <a:pt x="54353" y="-34"/>
                      <a:pt x="55716" y="79"/>
                    </a:cubicBezTo>
                    <a:lnTo>
                      <a:pt x="55716" y="22748"/>
                    </a:lnTo>
                    <a:cubicBezTo>
                      <a:pt x="53909" y="22614"/>
                      <a:pt x="52094" y="22614"/>
                      <a:pt x="50287" y="22748"/>
                    </a:cubicBezTo>
                    <a:cubicBezTo>
                      <a:pt x="38557" y="22730"/>
                      <a:pt x="28245" y="30513"/>
                      <a:pt x="25045" y="41798"/>
                    </a:cubicBezTo>
                    <a:cubicBezTo>
                      <a:pt x="23624" y="46685"/>
                      <a:pt x="22949" y="51759"/>
                      <a:pt x="23045" y="56848"/>
                    </a:cubicBezTo>
                    <a:lnTo>
                      <a:pt x="23045" y="93614"/>
                    </a:lnTo>
                    <a:lnTo>
                      <a:pt x="-5" y="93614"/>
                    </a:ln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50" name="Google Shape;345;p19">
                <a:extLst>
                  <a:ext uri="{FF2B5EF4-FFF2-40B4-BE49-F238E27FC236}">
                    <a16:creationId xmlns:a16="http://schemas.microsoft.com/office/drawing/2014/main" id="{6FB7C559-C668-D070-71FA-FDDACEFE30EA}"/>
                  </a:ext>
                </a:extLst>
              </p:cNvPr>
              <p:cNvSpPr/>
              <p:nvPr/>
            </p:nvSpPr>
            <p:spPr>
              <a:xfrm>
                <a:off x="2154046" y="691250"/>
                <a:ext cx="115347" cy="128968"/>
              </a:xfrm>
              <a:custGeom>
                <a:avLst/>
                <a:gdLst/>
                <a:ahLst/>
                <a:cxnLst/>
                <a:rect l="l" t="t" r="r" b="b"/>
                <a:pathLst>
                  <a:path w="115347" h="128968" extrusionOk="0">
                    <a:moveTo>
                      <a:pt x="80481" y="95911"/>
                    </a:moveTo>
                    <a:lnTo>
                      <a:pt x="35047" y="95911"/>
                    </a:lnTo>
                    <a:lnTo>
                      <a:pt x="24188" y="128963"/>
                    </a:lnTo>
                    <a:lnTo>
                      <a:pt x="-5" y="128963"/>
                    </a:lnTo>
                    <a:lnTo>
                      <a:pt x="45429" y="-6"/>
                    </a:lnTo>
                    <a:lnTo>
                      <a:pt x="69908" y="-6"/>
                    </a:lnTo>
                    <a:lnTo>
                      <a:pt x="115342" y="128963"/>
                    </a:lnTo>
                    <a:lnTo>
                      <a:pt x="91149" y="128963"/>
                    </a:lnTo>
                    <a:close/>
                    <a:moveTo>
                      <a:pt x="57716" y="21997"/>
                    </a:moveTo>
                    <a:cubicBezTo>
                      <a:pt x="57716" y="21997"/>
                      <a:pt x="54859" y="34761"/>
                      <a:pt x="52287" y="42000"/>
                    </a:cubicBezTo>
                    <a:lnTo>
                      <a:pt x="40857" y="76480"/>
                    </a:lnTo>
                    <a:lnTo>
                      <a:pt x="74671" y="76480"/>
                    </a:lnTo>
                    <a:lnTo>
                      <a:pt x="63622" y="42285"/>
                    </a:lnTo>
                    <a:cubicBezTo>
                      <a:pt x="61240" y="35046"/>
                      <a:pt x="58478" y="22283"/>
                      <a:pt x="58478" y="22283"/>
                    </a:cubicBez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51" name="Google Shape;346;p19">
                <a:extLst>
                  <a:ext uri="{FF2B5EF4-FFF2-40B4-BE49-F238E27FC236}">
                    <a16:creationId xmlns:a16="http://schemas.microsoft.com/office/drawing/2014/main" id="{CF8E5153-68AD-BDDE-19E5-E73D0CED951B}"/>
                  </a:ext>
                </a:extLst>
              </p:cNvPr>
              <p:cNvSpPr/>
              <p:nvPr/>
            </p:nvSpPr>
            <p:spPr>
              <a:xfrm>
                <a:off x="2279395" y="691250"/>
                <a:ext cx="35909" cy="130016"/>
              </a:xfrm>
              <a:custGeom>
                <a:avLst/>
                <a:gdLst/>
                <a:ahLst/>
                <a:cxnLst/>
                <a:rect l="l" t="t" r="r" b="b"/>
                <a:pathLst>
                  <a:path w="35909" h="130016" extrusionOk="0">
                    <a:moveTo>
                      <a:pt x="-5" y="-6"/>
                    </a:moveTo>
                    <a:lnTo>
                      <a:pt x="22950" y="-6"/>
                    </a:lnTo>
                    <a:lnTo>
                      <a:pt x="22950" y="96578"/>
                    </a:lnTo>
                    <a:cubicBezTo>
                      <a:pt x="22950" y="106770"/>
                      <a:pt x="26379" y="109341"/>
                      <a:pt x="32475" y="109341"/>
                    </a:cubicBezTo>
                    <a:cubicBezTo>
                      <a:pt x="33617" y="109401"/>
                      <a:pt x="34762" y="109401"/>
                      <a:pt x="35904" y="109341"/>
                    </a:cubicBezTo>
                    <a:lnTo>
                      <a:pt x="35904" y="129439"/>
                    </a:lnTo>
                    <a:cubicBezTo>
                      <a:pt x="33508" y="129806"/>
                      <a:pt x="31089" y="129997"/>
                      <a:pt x="28665" y="130011"/>
                    </a:cubicBezTo>
                    <a:cubicBezTo>
                      <a:pt x="15901" y="130011"/>
                      <a:pt x="90" y="126772"/>
                      <a:pt x="90" y="100197"/>
                    </a:cubicBez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52" name="Google Shape;347;p19">
                <a:extLst>
                  <a:ext uri="{FF2B5EF4-FFF2-40B4-BE49-F238E27FC236}">
                    <a16:creationId xmlns:a16="http://schemas.microsoft.com/office/drawing/2014/main" id="{11E168A7-3E5F-B55C-BC43-9B1EF57CB67B}"/>
                  </a:ext>
                </a:extLst>
              </p:cNvPr>
              <p:cNvSpPr/>
              <p:nvPr/>
            </p:nvSpPr>
            <p:spPr>
              <a:xfrm>
                <a:off x="2327973" y="691250"/>
                <a:ext cx="36004" cy="130016"/>
              </a:xfrm>
              <a:custGeom>
                <a:avLst/>
                <a:gdLst/>
                <a:ahLst/>
                <a:cxnLst/>
                <a:rect l="l" t="t" r="r" b="b"/>
                <a:pathLst>
                  <a:path w="36004" h="130016" extrusionOk="0">
                    <a:moveTo>
                      <a:pt x="-5" y="-6"/>
                    </a:moveTo>
                    <a:lnTo>
                      <a:pt x="23045" y="-6"/>
                    </a:lnTo>
                    <a:lnTo>
                      <a:pt x="23045" y="96578"/>
                    </a:lnTo>
                    <a:cubicBezTo>
                      <a:pt x="23045" y="106770"/>
                      <a:pt x="26569" y="109341"/>
                      <a:pt x="32570" y="109341"/>
                    </a:cubicBezTo>
                    <a:cubicBezTo>
                      <a:pt x="33712" y="109401"/>
                      <a:pt x="34857" y="109401"/>
                      <a:pt x="35999" y="109341"/>
                    </a:cubicBezTo>
                    <a:lnTo>
                      <a:pt x="35999" y="129439"/>
                    </a:lnTo>
                    <a:cubicBezTo>
                      <a:pt x="33603" y="129806"/>
                      <a:pt x="31184" y="129997"/>
                      <a:pt x="28760" y="130011"/>
                    </a:cubicBezTo>
                    <a:cubicBezTo>
                      <a:pt x="15997" y="130011"/>
                      <a:pt x="185" y="126772"/>
                      <a:pt x="185" y="100197"/>
                    </a:cubicBez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53" name="Google Shape;348;p19">
                <a:extLst>
                  <a:ext uri="{FF2B5EF4-FFF2-40B4-BE49-F238E27FC236}">
                    <a16:creationId xmlns:a16="http://schemas.microsoft.com/office/drawing/2014/main" id="{109AA1F0-08D4-6B47-FDDC-A2C88BACB66E}"/>
                  </a:ext>
                </a:extLst>
              </p:cNvPr>
              <p:cNvSpPr/>
              <p:nvPr/>
            </p:nvSpPr>
            <p:spPr>
              <a:xfrm>
                <a:off x="2378455" y="691250"/>
                <a:ext cx="23050" cy="128968"/>
              </a:xfrm>
              <a:custGeom>
                <a:avLst/>
                <a:gdLst/>
                <a:ahLst/>
                <a:cxnLst/>
                <a:rect l="l" t="t" r="r" b="b"/>
                <a:pathLst>
                  <a:path w="23050" h="128968" extrusionOk="0">
                    <a:moveTo>
                      <a:pt x="-5" y="-6"/>
                    </a:moveTo>
                    <a:lnTo>
                      <a:pt x="22855" y="-6"/>
                    </a:lnTo>
                    <a:lnTo>
                      <a:pt x="22855" y="20473"/>
                    </a:lnTo>
                    <a:lnTo>
                      <a:pt x="-5" y="20473"/>
                    </a:lnTo>
                    <a:close/>
                    <a:moveTo>
                      <a:pt x="-5" y="36285"/>
                    </a:moveTo>
                    <a:lnTo>
                      <a:pt x="23045" y="36285"/>
                    </a:lnTo>
                    <a:lnTo>
                      <a:pt x="23045" y="128963"/>
                    </a:lnTo>
                    <a:lnTo>
                      <a:pt x="-5" y="128963"/>
                    </a:ln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54" name="Google Shape;349;p19">
                <a:extLst>
                  <a:ext uri="{FF2B5EF4-FFF2-40B4-BE49-F238E27FC236}">
                    <a16:creationId xmlns:a16="http://schemas.microsoft.com/office/drawing/2014/main" id="{FB4E9A54-8B6E-9747-CF09-6610729A9D99}"/>
                  </a:ext>
                </a:extLst>
              </p:cNvPr>
              <p:cNvSpPr/>
              <p:nvPr/>
            </p:nvSpPr>
            <p:spPr>
              <a:xfrm>
                <a:off x="2416174" y="725444"/>
                <a:ext cx="81153" cy="97100"/>
              </a:xfrm>
              <a:custGeom>
                <a:avLst/>
                <a:gdLst/>
                <a:ahLst/>
                <a:cxnLst/>
                <a:rect l="l" t="t" r="r" b="b"/>
                <a:pathLst>
                  <a:path w="81153" h="97100" extrusionOk="0">
                    <a:moveTo>
                      <a:pt x="55716" y="36666"/>
                    </a:moveTo>
                    <a:lnTo>
                      <a:pt x="58669" y="36666"/>
                    </a:lnTo>
                    <a:lnTo>
                      <a:pt x="58669" y="35428"/>
                    </a:lnTo>
                    <a:cubicBezTo>
                      <a:pt x="58669" y="23236"/>
                      <a:pt x="51049" y="19140"/>
                      <a:pt x="40857" y="19140"/>
                    </a:cubicBezTo>
                    <a:cubicBezTo>
                      <a:pt x="31728" y="19702"/>
                      <a:pt x="22929" y="22767"/>
                      <a:pt x="15426" y="27998"/>
                    </a:cubicBezTo>
                    <a:lnTo>
                      <a:pt x="6662" y="11520"/>
                    </a:lnTo>
                    <a:cubicBezTo>
                      <a:pt x="17289" y="3972"/>
                      <a:pt x="30013" y="-59"/>
                      <a:pt x="43048" y="-5"/>
                    </a:cubicBezTo>
                    <a:cubicBezTo>
                      <a:pt x="67337" y="-5"/>
                      <a:pt x="81148" y="13425"/>
                      <a:pt x="81148" y="36857"/>
                    </a:cubicBezTo>
                    <a:lnTo>
                      <a:pt x="81148" y="94864"/>
                    </a:lnTo>
                    <a:lnTo>
                      <a:pt x="59907" y="94864"/>
                    </a:lnTo>
                    <a:lnTo>
                      <a:pt x="59907" y="87244"/>
                    </a:lnTo>
                    <a:cubicBezTo>
                      <a:pt x="59777" y="85055"/>
                      <a:pt x="59777" y="82860"/>
                      <a:pt x="59907" y="80672"/>
                    </a:cubicBezTo>
                    <a:lnTo>
                      <a:pt x="59907" y="80672"/>
                    </a:lnTo>
                    <a:cubicBezTo>
                      <a:pt x="54453" y="91285"/>
                      <a:pt x="43244" y="97675"/>
                      <a:pt x="31332" y="96959"/>
                    </a:cubicBezTo>
                    <a:cubicBezTo>
                      <a:pt x="15625" y="98485"/>
                      <a:pt x="1654" y="86988"/>
                      <a:pt x="129" y="71281"/>
                    </a:cubicBezTo>
                    <a:cubicBezTo>
                      <a:pt x="35" y="70318"/>
                      <a:pt x="-10" y="69351"/>
                      <a:pt x="-5" y="68384"/>
                    </a:cubicBezTo>
                    <a:cubicBezTo>
                      <a:pt x="-5" y="39047"/>
                      <a:pt x="39714" y="37047"/>
                      <a:pt x="54764" y="37047"/>
                    </a:cubicBezTo>
                    <a:moveTo>
                      <a:pt x="37143" y="79338"/>
                    </a:moveTo>
                    <a:cubicBezTo>
                      <a:pt x="49783" y="78086"/>
                      <a:pt x="59237" y="67167"/>
                      <a:pt x="58669" y="54478"/>
                    </a:cubicBezTo>
                    <a:lnTo>
                      <a:pt x="58669" y="52287"/>
                    </a:lnTo>
                    <a:lnTo>
                      <a:pt x="54669" y="52287"/>
                    </a:lnTo>
                    <a:cubicBezTo>
                      <a:pt x="42857" y="52287"/>
                      <a:pt x="23807" y="54002"/>
                      <a:pt x="23807" y="66860"/>
                    </a:cubicBezTo>
                    <a:cubicBezTo>
                      <a:pt x="23906" y="73646"/>
                      <a:pt x="29486" y="79066"/>
                      <a:pt x="36272" y="78968"/>
                    </a:cubicBezTo>
                    <a:cubicBezTo>
                      <a:pt x="36754" y="78961"/>
                      <a:pt x="37236" y="78925"/>
                      <a:pt x="37714" y="78862"/>
                    </a:cubicBezTo>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55" name="Google Shape;350;p19">
                <a:extLst>
                  <a:ext uri="{FF2B5EF4-FFF2-40B4-BE49-F238E27FC236}">
                    <a16:creationId xmlns:a16="http://schemas.microsoft.com/office/drawing/2014/main" id="{1FA2EEAC-87ED-EE54-BFCB-959A9141C819}"/>
                  </a:ext>
                </a:extLst>
              </p:cNvPr>
              <p:cNvSpPr/>
              <p:nvPr/>
            </p:nvSpPr>
            <p:spPr>
              <a:xfrm>
                <a:off x="2519615" y="725522"/>
                <a:ext cx="86868" cy="94887"/>
              </a:xfrm>
              <a:custGeom>
                <a:avLst/>
                <a:gdLst/>
                <a:ahLst/>
                <a:cxnLst/>
                <a:rect l="l" t="t" r="r" b="b"/>
                <a:pathLst>
                  <a:path w="86868" h="94887" extrusionOk="0">
                    <a:moveTo>
                      <a:pt x="-5" y="2013"/>
                    </a:moveTo>
                    <a:lnTo>
                      <a:pt x="21902" y="2013"/>
                    </a:lnTo>
                    <a:lnTo>
                      <a:pt x="21902" y="12776"/>
                    </a:lnTo>
                    <a:cubicBezTo>
                      <a:pt x="22026" y="14870"/>
                      <a:pt x="22026" y="16969"/>
                      <a:pt x="21902" y="19063"/>
                    </a:cubicBezTo>
                    <a:lnTo>
                      <a:pt x="21902" y="19063"/>
                    </a:lnTo>
                    <a:cubicBezTo>
                      <a:pt x="28326" y="6965"/>
                      <a:pt x="41073" y="-424"/>
                      <a:pt x="54763" y="13"/>
                    </a:cubicBezTo>
                    <a:cubicBezTo>
                      <a:pt x="75242" y="13"/>
                      <a:pt x="86863" y="10776"/>
                      <a:pt x="86863" y="35255"/>
                    </a:cubicBezTo>
                    <a:lnTo>
                      <a:pt x="86863" y="94882"/>
                    </a:lnTo>
                    <a:lnTo>
                      <a:pt x="64003" y="94882"/>
                    </a:lnTo>
                    <a:lnTo>
                      <a:pt x="64003" y="39827"/>
                    </a:lnTo>
                    <a:cubicBezTo>
                      <a:pt x="64003" y="28588"/>
                      <a:pt x="61145" y="20777"/>
                      <a:pt x="49334" y="20777"/>
                    </a:cubicBezTo>
                    <a:cubicBezTo>
                      <a:pt x="37656" y="20666"/>
                      <a:pt x="27404" y="28523"/>
                      <a:pt x="24474" y="39827"/>
                    </a:cubicBezTo>
                    <a:cubicBezTo>
                      <a:pt x="23220" y="43798"/>
                      <a:pt x="22640" y="47952"/>
                      <a:pt x="22760" y="52114"/>
                    </a:cubicBezTo>
                    <a:lnTo>
                      <a:pt x="22759" y="94691"/>
                    </a:lnTo>
                    <a:lnTo>
                      <a:pt x="-5" y="94691"/>
                    </a:ln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56" name="Google Shape;351;p19">
                <a:extLst>
                  <a:ext uri="{FF2B5EF4-FFF2-40B4-BE49-F238E27FC236}">
                    <a16:creationId xmlns:a16="http://schemas.microsoft.com/office/drawing/2014/main" id="{E490C053-2C3F-8B86-AE1F-19607FC218B3}"/>
                  </a:ext>
                </a:extLst>
              </p:cNvPr>
              <p:cNvSpPr/>
              <p:nvPr/>
            </p:nvSpPr>
            <p:spPr>
              <a:xfrm>
                <a:off x="2624105" y="724683"/>
                <a:ext cx="86582" cy="96978"/>
              </a:xfrm>
              <a:custGeom>
                <a:avLst/>
                <a:gdLst/>
                <a:ahLst/>
                <a:cxnLst/>
                <a:rect l="l" t="t" r="r" b="b"/>
                <a:pathLst>
                  <a:path w="86582" h="96978" extrusionOk="0">
                    <a:moveTo>
                      <a:pt x="48763" y="661"/>
                    </a:moveTo>
                    <a:cubicBezTo>
                      <a:pt x="62023" y="47"/>
                      <a:pt x="74927" y="5063"/>
                      <a:pt x="84291" y="14472"/>
                    </a:cubicBezTo>
                    <a:lnTo>
                      <a:pt x="74194" y="30284"/>
                    </a:lnTo>
                    <a:cubicBezTo>
                      <a:pt x="67655" y="24056"/>
                      <a:pt x="59029" y="20490"/>
                      <a:pt x="50001" y="20283"/>
                    </a:cubicBezTo>
                    <a:cubicBezTo>
                      <a:pt x="34802" y="19956"/>
                      <a:pt x="22215" y="32012"/>
                      <a:pt x="21889" y="47212"/>
                    </a:cubicBezTo>
                    <a:cubicBezTo>
                      <a:pt x="21877" y="47760"/>
                      <a:pt x="21881" y="48309"/>
                      <a:pt x="21902" y="48858"/>
                    </a:cubicBezTo>
                    <a:cubicBezTo>
                      <a:pt x="21902" y="64639"/>
                      <a:pt x="34696" y="77433"/>
                      <a:pt x="50477" y="77433"/>
                    </a:cubicBezTo>
                    <a:cubicBezTo>
                      <a:pt x="60681" y="76892"/>
                      <a:pt x="70350" y="72700"/>
                      <a:pt x="77719" y="65622"/>
                    </a:cubicBezTo>
                    <a:lnTo>
                      <a:pt x="86577" y="81909"/>
                    </a:lnTo>
                    <a:cubicBezTo>
                      <a:pt x="76428" y="91861"/>
                      <a:pt x="62687" y="97289"/>
                      <a:pt x="48477" y="96959"/>
                    </a:cubicBezTo>
                    <a:cubicBezTo>
                      <a:pt x="21701" y="96959"/>
                      <a:pt x="-5" y="75253"/>
                      <a:pt x="-5" y="48477"/>
                    </a:cubicBezTo>
                    <a:cubicBezTo>
                      <a:pt x="-5" y="21701"/>
                      <a:pt x="21701" y="-6"/>
                      <a:pt x="48477" y="-6"/>
                    </a:cubicBezTo>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57" name="Google Shape;352;p19">
                <a:extLst>
                  <a:ext uri="{FF2B5EF4-FFF2-40B4-BE49-F238E27FC236}">
                    <a16:creationId xmlns:a16="http://schemas.microsoft.com/office/drawing/2014/main" id="{14A3AADB-8196-3949-AA2B-358A9E986624}"/>
                  </a:ext>
                </a:extLst>
              </p:cNvPr>
              <p:cNvSpPr/>
              <p:nvPr/>
            </p:nvSpPr>
            <p:spPr>
              <a:xfrm>
                <a:off x="2717370" y="725333"/>
                <a:ext cx="88091" cy="97028"/>
              </a:xfrm>
              <a:custGeom>
                <a:avLst/>
                <a:gdLst/>
                <a:ahLst/>
                <a:cxnLst/>
                <a:rect l="l" t="t" r="r" b="b"/>
                <a:pathLst>
                  <a:path w="88091" h="97028" extrusionOk="0">
                    <a:moveTo>
                      <a:pt x="47033" y="11"/>
                    </a:moveTo>
                    <a:cubicBezTo>
                      <a:pt x="73798" y="11"/>
                      <a:pt x="88086" y="19061"/>
                      <a:pt x="88086" y="44016"/>
                    </a:cubicBezTo>
                    <a:cubicBezTo>
                      <a:pt x="88086" y="46683"/>
                      <a:pt x="87514" y="52874"/>
                      <a:pt x="87514" y="52874"/>
                    </a:cubicBezTo>
                    <a:lnTo>
                      <a:pt x="23601" y="52874"/>
                    </a:lnTo>
                    <a:cubicBezTo>
                      <a:pt x="24620" y="67280"/>
                      <a:pt x="36993" y="78212"/>
                      <a:pt x="51414" y="77449"/>
                    </a:cubicBezTo>
                    <a:cubicBezTo>
                      <a:pt x="61164" y="76986"/>
                      <a:pt x="70510" y="73414"/>
                      <a:pt x="78084" y="67257"/>
                    </a:cubicBezTo>
                    <a:lnTo>
                      <a:pt x="87038" y="83735"/>
                    </a:lnTo>
                    <a:cubicBezTo>
                      <a:pt x="76557" y="92372"/>
                      <a:pt x="63377" y="97058"/>
                      <a:pt x="49795" y="96975"/>
                    </a:cubicBezTo>
                    <a:cubicBezTo>
                      <a:pt x="23518" y="98137"/>
                      <a:pt x="1275" y="77778"/>
                      <a:pt x="113" y="51501"/>
                    </a:cubicBezTo>
                    <a:cubicBezTo>
                      <a:pt x="68" y="50499"/>
                      <a:pt x="56" y="49496"/>
                      <a:pt x="75" y="48493"/>
                    </a:cubicBezTo>
                    <a:cubicBezTo>
                      <a:pt x="-1407" y="23233"/>
                      <a:pt x="17868" y="1555"/>
                      <a:pt x="43128" y="73"/>
                    </a:cubicBezTo>
                    <a:cubicBezTo>
                      <a:pt x="44428" y="-3"/>
                      <a:pt x="45731" y="-24"/>
                      <a:pt x="47033" y="11"/>
                    </a:cubicBezTo>
                    <a:moveTo>
                      <a:pt x="64845" y="37063"/>
                    </a:moveTo>
                    <a:cubicBezTo>
                      <a:pt x="65479" y="27193"/>
                      <a:pt x="57992" y="18679"/>
                      <a:pt x="48122" y="18045"/>
                    </a:cubicBezTo>
                    <a:cubicBezTo>
                      <a:pt x="47601" y="18011"/>
                      <a:pt x="47079" y="18001"/>
                      <a:pt x="46557" y="18013"/>
                    </a:cubicBezTo>
                    <a:cubicBezTo>
                      <a:pt x="35335" y="17637"/>
                      <a:pt x="25693" y="25914"/>
                      <a:pt x="24363" y="37063"/>
                    </a:cubicBezTo>
                    <a:close/>
                  </a:path>
                </a:pathLst>
              </a:custGeom>
              <a:solidFill>
                <a:srgbClr val="1E37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58" name="Google Shape;353;p19">
                <a:extLst>
                  <a:ext uri="{FF2B5EF4-FFF2-40B4-BE49-F238E27FC236}">
                    <a16:creationId xmlns:a16="http://schemas.microsoft.com/office/drawing/2014/main" id="{5380F264-78DB-06D2-DEF4-7E3B9E9D9ED9}"/>
                  </a:ext>
                </a:extLst>
              </p:cNvPr>
              <p:cNvSpPr/>
              <p:nvPr/>
            </p:nvSpPr>
            <p:spPr>
              <a:xfrm>
                <a:off x="1058862" y="645530"/>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D23138"/>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59" name="Google Shape;354;p19">
                <a:extLst>
                  <a:ext uri="{FF2B5EF4-FFF2-40B4-BE49-F238E27FC236}">
                    <a16:creationId xmlns:a16="http://schemas.microsoft.com/office/drawing/2014/main" id="{D3C5E77D-EC3C-B957-F4B0-78CC47EA8793}"/>
                  </a:ext>
                </a:extLst>
              </p:cNvPr>
              <p:cNvSpPr/>
              <p:nvPr/>
            </p:nvSpPr>
            <p:spPr>
              <a:xfrm>
                <a:off x="1058862" y="46236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D23138"/>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60" name="Google Shape;355;p19">
                <a:extLst>
                  <a:ext uri="{FF2B5EF4-FFF2-40B4-BE49-F238E27FC236}">
                    <a16:creationId xmlns:a16="http://schemas.microsoft.com/office/drawing/2014/main" id="{85D36D73-CB0E-83F4-723C-3124BEDCF472}"/>
                  </a:ext>
                </a:extLst>
              </p:cNvPr>
              <p:cNvSpPr/>
              <p:nvPr/>
            </p:nvSpPr>
            <p:spPr>
              <a:xfrm>
                <a:off x="1058862" y="828696"/>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DF452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sp>
            <p:nvSpPr>
              <p:cNvPr id="61" name="Google Shape;356;p19">
                <a:extLst>
                  <a:ext uri="{FF2B5EF4-FFF2-40B4-BE49-F238E27FC236}">
                    <a16:creationId xmlns:a16="http://schemas.microsoft.com/office/drawing/2014/main" id="{1B12D6B8-6152-4932-1822-71DF71B96A32}"/>
                  </a:ext>
                </a:extLst>
              </p:cNvPr>
              <p:cNvSpPr/>
              <p:nvPr/>
            </p:nvSpPr>
            <p:spPr>
              <a:xfrm>
                <a:off x="1153159" y="46236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rgbClr val="DF452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Open Sans"/>
                  <a:ea typeface="Open Sans"/>
                  <a:cs typeface="Open Sans"/>
                  <a:sym typeface="Open Sans"/>
                </a:endParaRPr>
              </a:p>
            </p:txBody>
          </p:sp>
        </p:grpSp>
      </p:grpSp>
      <p:pic>
        <p:nvPicPr>
          <p:cNvPr id="63" name="Picture 62" descr="A blue and yellow logo&#10;&#10;Description automatically generated">
            <a:extLst>
              <a:ext uri="{FF2B5EF4-FFF2-40B4-BE49-F238E27FC236}">
                <a16:creationId xmlns:a16="http://schemas.microsoft.com/office/drawing/2014/main" id="{76594E8E-45D7-35E8-96E3-D63BC2D93A6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929852" y="5862730"/>
            <a:ext cx="1487083" cy="623588"/>
          </a:xfrm>
          <a:prstGeom prst="rect">
            <a:avLst/>
          </a:prstGeom>
        </p:spPr>
      </p:pic>
    </p:spTree>
    <p:extLst>
      <p:ext uri="{BB962C8B-B14F-4D97-AF65-F5344CB8AC3E}">
        <p14:creationId xmlns:p14="http://schemas.microsoft.com/office/powerpoint/2010/main" val="2994638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28"/>
          <p:cNvSpPr/>
          <p:nvPr/>
        </p:nvSpPr>
        <p:spPr>
          <a:xfrm>
            <a:off x="9622971" y="0"/>
            <a:ext cx="2568800" cy="6858000"/>
          </a:xfrm>
          <a:prstGeom prst="rect">
            <a:avLst/>
          </a:prstGeom>
          <a:solidFill>
            <a:schemeClr val="accent1"/>
          </a:solidFill>
          <a:ln>
            <a:noFill/>
          </a:ln>
        </p:spPr>
        <p:txBody>
          <a:bodyPr spcFirstLastPara="1" wrap="square" lIns="91433" tIns="45700" rIns="91433" bIns="45700" anchor="ctr" anchorCtr="0">
            <a:noAutofit/>
          </a:bodyPr>
          <a:lstStyle/>
          <a:p>
            <a:pPr algn="ctr">
              <a:buClr>
                <a:srgbClr val="000000"/>
              </a:buClr>
              <a:buSzPts val="1400"/>
            </a:pPr>
            <a:endParaRPr sz="1867" dirty="0">
              <a:solidFill>
                <a:schemeClr val="lt1"/>
              </a:solidFill>
              <a:latin typeface="Open Sans"/>
              <a:ea typeface="Open Sans"/>
              <a:cs typeface="Open Sans"/>
              <a:sym typeface="Open Sans"/>
            </a:endParaRPr>
          </a:p>
        </p:txBody>
      </p:sp>
      <p:sp>
        <p:nvSpPr>
          <p:cNvPr id="535" name="Google Shape;535;p28"/>
          <p:cNvSpPr txBox="1">
            <a:spLocks noGrp="1"/>
          </p:cNvSpPr>
          <p:nvPr>
            <p:ph type="title"/>
          </p:nvPr>
        </p:nvSpPr>
        <p:spPr>
          <a:xfrm>
            <a:off x="250372" y="253676"/>
            <a:ext cx="8643200" cy="336800"/>
          </a:xfrm>
          <a:prstGeom prst="rect">
            <a:avLst/>
          </a:prstGeom>
          <a:noFill/>
          <a:ln>
            <a:noFill/>
          </a:ln>
        </p:spPr>
        <p:txBody>
          <a:bodyPr spcFirstLastPara="1" wrap="square" lIns="0" tIns="0" rIns="0" bIns="0" anchor="ctr" anchorCtr="0">
            <a:normAutofit/>
          </a:bodyPr>
          <a:lstStyle/>
          <a:p>
            <a:pPr>
              <a:buSzPct val="100000"/>
            </a:pPr>
            <a:r>
              <a:rPr lang="en"/>
              <a:t>Who Are We?</a:t>
            </a:r>
            <a:endParaRPr dirty="0"/>
          </a:p>
        </p:txBody>
      </p:sp>
      <p:sp>
        <p:nvSpPr>
          <p:cNvPr id="536" name="Google Shape;536;p28"/>
          <p:cNvSpPr txBox="1"/>
          <p:nvPr/>
        </p:nvSpPr>
        <p:spPr>
          <a:xfrm>
            <a:off x="11607760" y="6390177"/>
            <a:ext cx="249200" cy="243600"/>
          </a:xfrm>
          <a:prstGeom prst="rect">
            <a:avLst/>
          </a:prstGeom>
          <a:noFill/>
          <a:ln>
            <a:noFill/>
          </a:ln>
        </p:spPr>
        <p:txBody>
          <a:bodyPr spcFirstLastPara="1" wrap="square" lIns="0" tIns="0" rIns="0" bIns="0" anchor="ctr" anchorCtr="0">
            <a:noAutofit/>
          </a:bodyPr>
          <a:lstStyle/>
          <a:p>
            <a:pPr algn="r">
              <a:buClr>
                <a:srgbClr val="000000"/>
              </a:buClr>
              <a:buSzPts val="700"/>
            </a:pPr>
            <a:fld id="{00000000-1234-1234-1234-123412341234}" type="slidenum">
              <a:rPr lang="en" sz="933" b="1">
                <a:solidFill>
                  <a:schemeClr val="dk2"/>
                </a:solidFill>
                <a:latin typeface="Open Sans"/>
                <a:ea typeface="Open Sans"/>
                <a:cs typeface="Open Sans"/>
                <a:sym typeface="Open Sans"/>
              </a:rPr>
              <a:pPr algn="r">
                <a:buClr>
                  <a:srgbClr val="000000"/>
                </a:buClr>
                <a:buSzPts val="700"/>
              </a:pPr>
              <a:t>10</a:t>
            </a:fld>
            <a:endParaRPr sz="1333" b="1" dirty="0">
              <a:solidFill>
                <a:schemeClr val="dk2"/>
              </a:solidFill>
              <a:latin typeface="Open Sans"/>
              <a:ea typeface="Open Sans"/>
              <a:cs typeface="Open Sans"/>
              <a:sym typeface="Open Sans"/>
            </a:endParaRPr>
          </a:p>
        </p:txBody>
      </p:sp>
      <p:sp>
        <p:nvSpPr>
          <p:cNvPr id="537" name="Google Shape;537;p28"/>
          <p:cNvSpPr txBox="1"/>
          <p:nvPr/>
        </p:nvSpPr>
        <p:spPr>
          <a:xfrm>
            <a:off x="11607760" y="6390177"/>
            <a:ext cx="249200" cy="243600"/>
          </a:xfrm>
          <a:prstGeom prst="rect">
            <a:avLst/>
          </a:prstGeom>
          <a:noFill/>
          <a:ln>
            <a:noFill/>
          </a:ln>
        </p:spPr>
        <p:txBody>
          <a:bodyPr spcFirstLastPara="1" wrap="square" lIns="0" tIns="0" rIns="0" bIns="0" anchor="ctr" anchorCtr="0">
            <a:noAutofit/>
          </a:bodyPr>
          <a:lstStyle/>
          <a:p>
            <a:pPr algn="r">
              <a:buClr>
                <a:srgbClr val="000000"/>
              </a:buClr>
              <a:buSzPts val="700"/>
            </a:pPr>
            <a:fld id="{00000000-1234-1234-1234-123412341234}" type="slidenum">
              <a:rPr lang="en" sz="933" b="1">
                <a:solidFill>
                  <a:schemeClr val="lt1"/>
                </a:solidFill>
                <a:latin typeface="Open Sans"/>
                <a:ea typeface="Open Sans"/>
                <a:cs typeface="Open Sans"/>
                <a:sym typeface="Open Sans"/>
              </a:rPr>
              <a:pPr algn="r">
                <a:buClr>
                  <a:srgbClr val="000000"/>
                </a:buClr>
                <a:buSzPts val="700"/>
              </a:pPr>
              <a:t>10</a:t>
            </a:fld>
            <a:endParaRPr sz="1333" b="1" dirty="0">
              <a:solidFill>
                <a:schemeClr val="lt1"/>
              </a:solidFill>
              <a:latin typeface="Open Sans"/>
              <a:ea typeface="Open Sans"/>
              <a:cs typeface="Open Sans"/>
              <a:sym typeface="Open Sans"/>
            </a:endParaRPr>
          </a:p>
        </p:txBody>
      </p:sp>
      <p:grpSp>
        <p:nvGrpSpPr>
          <p:cNvPr id="538" name="Google Shape;538;p28"/>
          <p:cNvGrpSpPr/>
          <p:nvPr/>
        </p:nvGrpSpPr>
        <p:grpSpPr>
          <a:xfrm>
            <a:off x="9982107" y="372502"/>
            <a:ext cx="1874683" cy="468337"/>
            <a:chOff x="1058862" y="462365"/>
            <a:chExt cx="1746599" cy="436339"/>
          </a:xfrm>
        </p:grpSpPr>
        <p:sp>
          <p:nvSpPr>
            <p:cNvPr id="539" name="Google Shape;539;p28"/>
            <p:cNvSpPr/>
            <p:nvPr/>
          </p:nvSpPr>
          <p:spPr>
            <a:xfrm>
              <a:off x="1153159" y="55399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40" name="Google Shape;540;p28"/>
            <p:cNvSpPr/>
            <p:nvPr/>
          </p:nvSpPr>
          <p:spPr>
            <a:xfrm>
              <a:off x="1153159" y="645530"/>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41" name="Google Shape;541;p28"/>
            <p:cNvSpPr/>
            <p:nvPr/>
          </p:nvSpPr>
          <p:spPr>
            <a:xfrm>
              <a:off x="1341659" y="46236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42" name="Google Shape;542;p28"/>
            <p:cNvSpPr/>
            <p:nvPr/>
          </p:nvSpPr>
          <p:spPr>
            <a:xfrm>
              <a:off x="1058862" y="55399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43" name="Google Shape;543;p28"/>
            <p:cNvSpPr/>
            <p:nvPr/>
          </p:nvSpPr>
          <p:spPr>
            <a:xfrm>
              <a:off x="1058862" y="737161"/>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44" name="Google Shape;544;p28"/>
            <p:cNvSpPr/>
            <p:nvPr/>
          </p:nvSpPr>
          <p:spPr>
            <a:xfrm>
              <a:off x="1153159" y="828696"/>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45" name="Google Shape;545;p28"/>
            <p:cNvSpPr/>
            <p:nvPr/>
          </p:nvSpPr>
          <p:spPr>
            <a:xfrm>
              <a:off x="1247457" y="55399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46" name="Google Shape;546;p28"/>
            <p:cNvSpPr/>
            <p:nvPr/>
          </p:nvSpPr>
          <p:spPr>
            <a:xfrm>
              <a:off x="1247457" y="737161"/>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47" name="Google Shape;547;p28"/>
            <p:cNvSpPr/>
            <p:nvPr/>
          </p:nvSpPr>
          <p:spPr>
            <a:xfrm>
              <a:off x="1341659" y="645530"/>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48" name="Google Shape;548;p28"/>
            <p:cNvSpPr/>
            <p:nvPr/>
          </p:nvSpPr>
          <p:spPr>
            <a:xfrm>
              <a:off x="1341659" y="55399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49" name="Google Shape;549;p28"/>
            <p:cNvSpPr/>
            <p:nvPr/>
          </p:nvSpPr>
          <p:spPr>
            <a:xfrm>
              <a:off x="1341659" y="737161"/>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50" name="Google Shape;550;p28"/>
            <p:cNvSpPr/>
            <p:nvPr/>
          </p:nvSpPr>
          <p:spPr>
            <a:xfrm>
              <a:off x="1435956" y="46236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51" name="Google Shape;551;p28"/>
            <p:cNvSpPr/>
            <p:nvPr/>
          </p:nvSpPr>
          <p:spPr>
            <a:xfrm>
              <a:off x="1153159" y="737161"/>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52" name="Google Shape;552;p28"/>
            <p:cNvSpPr/>
            <p:nvPr/>
          </p:nvSpPr>
          <p:spPr>
            <a:xfrm>
              <a:off x="1247457" y="46236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53" name="Google Shape;553;p28"/>
            <p:cNvSpPr/>
            <p:nvPr/>
          </p:nvSpPr>
          <p:spPr>
            <a:xfrm>
              <a:off x="1247457" y="645530"/>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54" name="Google Shape;554;p28"/>
            <p:cNvSpPr/>
            <p:nvPr/>
          </p:nvSpPr>
          <p:spPr>
            <a:xfrm>
              <a:off x="1341659" y="828696"/>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55" name="Google Shape;555;p28"/>
            <p:cNvSpPr/>
            <p:nvPr/>
          </p:nvSpPr>
          <p:spPr>
            <a:xfrm>
              <a:off x="1435956" y="645530"/>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56" name="Google Shape;556;p28"/>
            <p:cNvSpPr/>
            <p:nvPr/>
          </p:nvSpPr>
          <p:spPr>
            <a:xfrm>
              <a:off x="1435956" y="737161"/>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57" name="Google Shape;557;p28"/>
            <p:cNvSpPr/>
            <p:nvPr/>
          </p:nvSpPr>
          <p:spPr>
            <a:xfrm>
              <a:off x="1247457" y="828696"/>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58" name="Google Shape;558;p28"/>
            <p:cNvSpPr/>
            <p:nvPr/>
          </p:nvSpPr>
          <p:spPr>
            <a:xfrm>
              <a:off x="1435956" y="55399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59" name="Google Shape;559;p28"/>
            <p:cNvSpPr/>
            <p:nvPr/>
          </p:nvSpPr>
          <p:spPr>
            <a:xfrm>
              <a:off x="1435956" y="828696"/>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grpSp>
          <p:nvGrpSpPr>
            <p:cNvPr id="560" name="Google Shape;560;p28"/>
            <p:cNvGrpSpPr/>
            <p:nvPr/>
          </p:nvGrpSpPr>
          <p:grpSpPr>
            <a:xfrm>
              <a:off x="1058862" y="462365"/>
              <a:ext cx="1746599" cy="436339"/>
              <a:chOff x="1058862" y="462365"/>
              <a:chExt cx="1746599" cy="436339"/>
            </a:xfrm>
          </p:grpSpPr>
          <p:sp>
            <p:nvSpPr>
              <p:cNvPr id="561" name="Google Shape;561;p28"/>
              <p:cNvSpPr/>
              <p:nvPr/>
            </p:nvSpPr>
            <p:spPr>
              <a:xfrm>
                <a:off x="1584927" y="524344"/>
                <a:ext cx="86963" cy="133671"/>
              </a:xfrm>
              <a:custGeom>
                <a:avLst/>
                <a:gdLst/>
                <a:ahLst/>
                <a:cxnLst/>
                <a:rect l="l" t="t" r="r" b="b"/>
                <a:pathLst>
                  <a:path w="86963" h="133671" extrusionOk="0">
                    <a:moveTo>
                      <a:pt x="12377" y="98034"/>
                    </a:moveTo>
                    <a:cubicBezTo>
                      <a:pt x="21203" y="106174"/>
                      <a:pt x="32585" y="110989"/>
                      <a:pt x="44572" y="111655"/>
                    </a:cubicBezTo>
                    <a:cubicBezTo>
                      <a:pt x="54097" y="111655"/>
                      <a:pt x="63622" y="106607"/>
                      <a:pt x="63622" y="96034"/>
                    </a:cubicBezTo>
                    <a:cubicBezTo>
                      <a:pt x="63622" y="72984"/>
                      <a:pt x="2757" y="76984"/>
                      <a:pt x="2757" y="37455"/>
                    </a:cubicBezTo>
                    <a:cubicBezTo>
                      <a:pt x="2757" y="16024"/>
                      <a:pt x="21807" y="22"/>
                      <a:pt x="46000" y="22"/>
                    </a:cubicBezTo>
                    <a:cubicBezTo>
                      <a:pt x="60001" y="-425"/>
                      <a:pt x="73639" y="4519"/>
                      <a:pt x="84100" y="13833"/>
                    </a:cubicBezTo>
                    <a:lnTo>
                      <a:pt x="73909" y="32883"/>
                    </a:lnTo>
                    <a:cubicBezTo>
                      <a:pt x="65916" y="26034"/>
                      <a:pt x="55851" y="22075"/>
                      <a:pt x="45334" y="21644"/>
                    </a:cubicBezTo>
                    <a:cubicBezTo>
                      <a:pt x="34475" y="21644"/>
                      <a:pt x="26284" y="27930"/>
                      <a:pt x="26284" y="37074"/>
                    </a:cubicBezTo>
                    <a:cubicBezTo>
                      <a:pt x="26284" y="59934"/>
                      <a:pt x="86958" y="54315"/>
                      <a:pt x="86958" y="95558"/>
                    </a:cubicBezTo>
                    <a:cubicBezTo>
                      <a:pt x="86958" y="116037"/>
                      <a:pt x="71337" y="133658"/>
                      <a:pt x="44476" y="133658"/>
                    </a:cubicBezTo>
                    <a:cubicBezTo>
                      <a:pt x="27897" y="133929"/>
                      <a:pt x="11891" y="127588"/>
                      <a:pt x="-5" y="116037"/>
                    </a:cubicBez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62" name="Google Shape;562;p28"/>
              <p:cNvSpPr/>
              <p:nvPr/>
            </p:nvSpPr>
            <p:spPr>
              <a:xfrm>
                <a:off x="1689512" y="560752"/>
                <a:ext cx="140969" cy="94874"/>
              </a:xfrm>
              <a:custGeom>
                <a:avLst/>
                <a:gdLst/>
                <a:ahLst/>
                <a:cxnLst/>
                <a:rect l="l" t="t" r="r" b="b"/>
                <a:pathLst>
                  <a:path w="140969" h="94874" extrusionOk="0">
                    <a:moveTo>
                      <a:pt x="-5" y="2095"/>
                    </a:moveTo>
                    <a:lnTo>
                      <a:pt x="22093" y="2095"/>
                    </a:lnTo>
                    <a:lnTo>
                      <a:pt x="22093" y="12763"/>
                    </a:lnTo>
                    <a:cubicBezTo>
                      <a:pt x="22219" y="14889"/>
                      <a:pt x="22219" y="17020"/>
                      <a:pt x="22093" y="19145"/>
                    </a:cubicBezTo>
                    <a:lnTo>
                      <a:pt x="22093" y="19145"/>
                    </a:lnTo>
                    <a:cubicBezTo>
                      <a:pt x="27877" y="7892"/>
                      <a:pt x="39264" y="616"/>
                      <a:pt x="51906" y="95"/>
                    </a:cubicBezTo>
                    <a:cubicBezTo>
                      <a:pt x="64364" y="-1008"/>
                      <a:pt x="75798" y="7044"/>
                      <a:pt x="78957" y="19145"/>
                    </a:cubicBezTo>
                    <a:lnTo>
                      <a:pt x="78957" y="19145"/>
                    </a:lnTo>
                    <a:cubicBezTo>
                      <a:pt x="85255" y="7522"/>
                      <a:pt x="97361" y="229"/>
                      <a:pt x="110580" y="95"/>
                    </a:cubicBezTo>
                    <a:cubicBezTo>
                      <a:pt x="129630" y="95"/>
                      <a:pt x="140965" y="10954"/>
                      <a:pt x="140965" y="35338"/>
                    </a:cubicBezTo>
                    <a:lnTo>
                      <a:pt x="140965" y="94869"/>
                    </a:lnTo>
                    <a:lnTo>
                      <a:pt x="118581" y="94869"/>
                    </a:lnTo>
                    <a:lnTo>
                      <a:pt x="118581" y="39529"/>
                    </a:lnTo>
                    <a:cubicBezTo>
                      <a:pt x="118581" y="28956"/>
                      <a:pt x="116581" y="20955"/>
                      <a:pt x="105913" y="20955"/>
                    </a:cubicBezTo>
                    <a:cubicBezTo>
                      <a:pt x="94381" y="21725"/>
                      <a:pt x="85005" y="30543"/>
                      <a:pt x="83529" y="42005"/>
                    </a:cubicBezTo>
                    <a:cubicBezTo>
                      <a:pt x="82726" y="45953"/>
                      <a:pt x="82374" y="49979"/>
                      <a:pt x="82481" y="54007"/>
                    </a:cubicBezTo>
                    <a:lnTo>
                      <a:pt x="82481" y="94678"/>
                    </a:lnTo>
                    <a:lnTo>
                      <a:pt x="59335" y="94678"/>
                    </a:lnTo>
                    <a:lnTo>
                      <a:pt x="59335" y="39529"/>
                    </a:lnTo>
                    <a:cubicBezTo>
                      <a:pt x="59335" y="29527"/>
                      <a:pt x="57716" y="20955"/>
                      <a:pt x="46762" y="20955"/>
                    </a:cubicBezTo>
                    <a:cubicBezTo>
                      <a:pt x="35090" y="21683"/>
                      <a:pt x="25578" y="30595"/>
                      <a:pt x="24093" y="42196"/>
                    </a:cubicBezTo>
                    <a:cubicBezTo>
                      <a:pt x="23339" y="46084"/>
                      <a:pt x="23083" y="50053"/>
                      <a:pt x="23331" y="54007"/>
                    </a:cubicBezTo>
                    <a:lnTo>
                      <a:pt x="23331" y="94678"/>
                    </a:lnTo>
                    <a:lnTo>
                      <a:pt x="-5" y="94678"/>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63" name="Google Shape;563;p28"/>
              <p:cNvSpPr/>
              <p:nvPr/>
            </p:nvSpPr>
            <p:spPr>
              <a:xfrm>
                <a:off x="1845817" y="560851"/>
                <a:ext cx="80867" cy="97058"/>
              </a:xfrm>
              <a:custGeom>
                <a:avLst/>
                <a:gdLst/>
                <a:ahLst/>
                <a:cxnLst/>
                <a:rect l="l" t="t" r="r" b="b"/>
                <a:pathLst>
                  <a:path w="80867" h="97058" extrusionOk="0">
                    <a:moveTo>
                      <a:pt x="55240" y="36477"/>
                    </a:moveTo>
                    <a:lnTo>
                      <a:pt x="58383" y="36477"/>
                    </a:lnTo>
                    <a:lnTo>
                      <a:pt x="58383" y="35239"/>
                    </a:lnTo>
                    <a:cubicBezTo>
                      <a:pt x="58383" y="23047"/>
                      <a:pt x="50668" y="18856"/>
                      <a:pt x="40571" y="18856"/>
                    </a:cubicBezTo>
                    <a:cubicBezTo>
                      <a:pt x="31429" y="19432"/>
                      <a:pt x="22626" y="22531"/>
                      <a:pt x="15139" y="27810"/>
                    </a:cubicBezTo>
                    <a:lnTo>
                      <a:pt x="6376" y="11236"/>
                    </a:lnTo>
                    <a:cubicBezTo>
                      <a:pt x="17048" y="3812"/>
                      <a:pt x="29762" y="-115"/>
                      <a:pt x="42762" y="-3"/>
                    </a:cubicBezTo>
                    <a:cubicBezTo>
                      <a:pt x="67051" y="-3"/>
                      <a:pt x="80862" y="13427"/>
                      <a:pt x="80862" y="36858"/>
                    </a:cubicBezTo>
                    <a:lnTo>
                      <a:pt x="80862" y="94770"/>
                    </a:lnTo>
                    <a:lnTo>
                      <a:pt x="60002" y="94770"/>
                    </a:lnTo>
                    <a:lnTo>
                      <a:pt x="60002" y="87150"/>
                    </a:lnTo>
                    <a:cubicBezTo>
                      <a:pt x="60002" y="83531"/>
                      <a:pt x="60002" y="80673"/>
                      <a:pt x="60002" y="80673"/>
                    </a:cubicBezTo>
                    <a:lnTo>
                      <a:pt x="60002" y="80673"/>
                    </a:lnTo>
                    <a:cubicBezTo>
                      <a:pt x="54548" y="91287"/>
                      <a:pt x="43339" y="97676"/>
                      <a:pt x="31427" y="96961"/>
                    </a:cubicBezTo>
                    <a:cubicBezTo>
                      <a:pt x="15380" y="98226"/>
                      <a:pt x="1345" y="86242"/>
                      <a:pt x="81" y="70195"/>
                    </a:cubicBezTo>
                    <a:cubicBezTo>
                      <a:pt x="33" y="69593"/>
                      <a:pt x="5" y="68990"/>
                      <a:pt x="-5" y="68386"/>
                    </a:cubicBezTo>
                    <a:cubicBezTo>
                      <a:pt x="-5" y="38954"/>
                      <a:pt x="39809" y="36954"/>
                      <a:pt x="54859" y="36954"/>
                    </a:cubicBezTo>
                    <a:moveTo>
                      <a:pt x="37237" y="79245"/>
                    </a:moveTo>
                    <a:cubicBezTo>
                      <a:pt x="49431" y="77771"/>
                      <a:pt x="58482" y="67232"/>
                      <a:pt x="58097" y="54956"/>
                    </a:cubicBezTo>
                    <a:lnTo>
                      <a:pt x="58097" y="52765"/>
                    </a:lnTo>
                    <a:lnTo>
                      <a:pt x="54097" y="52765"/>
                    </a:lnTo>
                    <a:cubicBezTo>
                      <a:pt x="42381" y="52765"/>
                      <a:pt x="23236" y="54384"/>
                      <a:pt x="23236" y="67338"/>
                    </a:cubicBezTo>
                    <a:cubicBezTo>
                      <a:pt x="23440" y="74174"/>
                      <a:pt x="29146" y="79550"/>
                      <a:pt x="35982" y="79346"/>
                    </a:cubicBezTo>
                    <a:cubicBezTo>
                      <a:pt x="36402" y="79334"/>
                      <a:pt x="36821" y="79300"/>
                      <a:pt x="37237" y="79245"/>
                    </a:cubicBezTo>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64" name="Google Shape;564;p28"/>
              <p:cNvSpPr/>
              <p:nvPr/>
            </p:nvSpPr>
            <p:spPr>
              <a:xfrm>
                <a:off x="1948782" y="561551"/>
                <a:ext cx="55721" cy="93884"/>
              </a:xfrm>
              <a:custGeom>
                <a:avLst/>
                <a:gdLst/>
                <a:ahLst/>
                <a:cxnLst/>
                <a:rect l="l" t="t" r="r" b="b"/>
                <a:pathLst>
                  <a:path w="55721" h="93884" extrusionOk="0">
                    <a:moveTo>
                      <a:pt x="-5" y="1296"/>
                    </a:moveTo>
                    <a:lnTo>
                      <a:pt x="22188" y="1296"/>
                    </a:lnTo>
                    <a:lnTo>
                      <a:pt x="22188" y="17298"/>
                    </a:lnTo>
                    <a:cubicBezTo>
                      <a:pt x="22307" y="19456"/>
                      <a:pt x="22307" y="21618"/>
                      <a:pt x="22188" y="23775"/>
                    </a:cubicBezTo>
                    <a:lnTo>
                      <a:pt x="22188" y="23775"/>
                    </a:lnTo>
                    <a:cubicBezTo>
                      <a:pt x="25730" y="10266"/>
                      <a:pt x="37667" y="647"/>
                      <a:pt x="51620" y="58"/>
                    </a:cubicBezTo>
                    <a:cubicBezTo>
                      <a:pt x="52984" y="-27"/>
                      <a:pt x="54352" y="-27"/>
                      <a:pt x="55716" y="58"/>
                    </a:cubicBezTo>
                    <a:lnTo>
                      <a:pt x="55716" y="23109"/>
                    </a:lnTo>
                    <a:cubicBezTo>
                      <a:pt x="53909" y="22974"/>
                      <a:pt x="52094" y="22974"/>
                      <a:pt x="50287" y="23109"/>
                    </a:cubicBezTo>
                    <a:cubicBezTo>
                      <a:pt x="38557" y="23090"/>
                      <a:pt x="28245" y="30873"/>
                      <a:pt x="25045" y="42159"/>
                    </a:cubicBezTo>
                    <a:cubicBezTo>
                      <a:pt x="23624" y="47046"/>
                      <a:pt x="22950" y="52119"/>
                      <a:pt x="23045" y="57208"/>
                    </a:cubicBezTo>
                    <a:lnTo>
                      <a:pt x="23045" y="93879"/>
                    </a:lnTo>
                    <a:lnTo>
                      <a:pt x="-5" y="9387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65" name="Google Shape;565;p28"/>
              <p:cNvSpPr/>
              <p:nvPr/>
            </p:nvSpPr>
            <p:spPr>
              <a:xfrm>
                <a:off x="2012600" y="537612"/>
                <a:ext cx="57626" cy="119065"/>
              </a:xfrm>
              <a:custGeom>
                <a:avLst/>
                <a:gdLst/>
                <a:ahLst/>
                <a:cxnLst/>
                <a:rect l="l" t="t" r="r" b="b"/>
                <a:pathLst>
                  <a:path w="57626" h="119065" extrusionOk="0">
                    <a:moveTo>
                      <a:pt x="11996" y="45048"/>
                    </a:moveTo>
                    <a:lnTo>
                      <a:pt x="-5" y="45048"/>
                    </a:lnTo>
                    <a:lnTo>
                      <a:pt x="-5" y="26664"/>
                    </a:lnTo>
                    <a:lnTo>
                      <a:pt x="12568" y="26664"/>
                    </a:lnTo>
                    <a:lnTo>
                      <a:pt x="12568" y="-6"/>
                    </a:lnTo>
                    <a:lnTo>
                      <a:pt x="35047" y="-6"/>
                    </a:lnTo>
                    <a:lnTo>
                      <a:pt x="35047" y="26664"/>
                    </a:lnTo>
                    <a:lnTo>
                      <a:pt x="56097" y="26664"/>
                    </a:lnTo>
                    <a:lnTo>
                      <a:pt x="56097" y="45048"/>
                    </a:lnTo>
                    <a:lnTo>
                      <a:pt x="35047" y="45048"/>
                    </a:lnTo>
                    <a:lnTo>
                      <a:pt x="35047" y="80957"/>
                    </a:lnTo>
                    <a:cubicBezTo>
                      <a:pt x="34457" y="90038"/>
                      <a:pt x="41342" y="97878"/>
                      <a:pt x="50423" y="98468"/>
                    </a:cubicBezTo>
                    <a:cubicBezTo>
                      <a:pt x="51426" y="98533"/>
                      <a:pt x="52432" y="98506"/>
                      <a:pt x="53430" y="98388"/>
                    </a:cubicBezTo>
                    <a:cubicBezTo>
                      <a:pt x="54825" y="98498"/>
                      <a:pt x="56226" y="98498"/>
                      <a:pt x="57621" y="98388"/>
                    </a:cubicBezTo>
                    <a:lnTo>
                      <a:pt x="57621" y="118485"/>
                    </a:lnTo>
                    <a:cubicBezTo>
                      <a:pt x="55262" y="118895"/>
                      <a:pt x="52871" y="119087"/>
                      <a:pt x="50477" y="119057"/>
                    </a:cubicBezTo>
                    <a:cubicBezTo>
                      <a:pt x="37618" y="119057"/>
                      <a:pt x="12377" y="115247"/>
                      <a:pt x="12377" y="84195"/>
                    </a:cubicBez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66" name="Google Shape;566;p28"/>
              <p:cNvSpPr/>
              <p:nvPr/>
            </p:nvSpPr>
            <p:spPr>
              <a:xfrm>
                <a:off x="2136901" y="526563"/>
                <a:ext cx="80105" cy="128968"/>
              </a:xfrm>
              <a:custGeom>
                <a:avLst/>
                <a:gdLst/>
                <a:ahLst/>
                <a:cxnLst/>
                <a:rect l="l" t="t" r="r" b="b"/>
                <a:pathLst>
                  <a:path w="80105" h="128968" extrusionOk="0">
                    <a:moveTo>
                      <a:pt x="0" y="0"/>
                    </a:moveTo>
                    <a:lnTo>
                      <a:pt x="77152" y="0"/>
                    </a:lnTo>
                    <a:lnTo>
                      <a:pt x="77152" y="20193"/>
                    </a:lnTo>
                    <a:lnTo>
                      <a:pt x="23431" y="20193"/>
                    </a:lnTo>
                    <a:lnTo>
                      <a:pt x="23431" y="53912"/>
                    </a:lnTo>
                    <a:lnTo>
                      <a:pt x="66770" y="53912"/>
                    </a:lnTo>
                    <a:lnTo>
                      <a:pt x="66770" y="74105"/>
                    </a:lnTo>
                    <a:lnTo>
                      <a:pt x="23431" y="74105"/>
                    </a:lnTo>
                    <a:lnTo>
                      <a:pt x="23431" y="108776"/>
                    </a:lnTo>
                    <a:lnTo>
                      <a:pt x="80105" y="108776"/>
                    </a:lnTo>
                    <a:lnTo>
                      <a:pt x="80105" y="128969"/>
                    </a:lnTo>
                    <a:lnTo>
                      <a:pt x="0" y="128969"/>
                    </a:lnTo>
                    <a:lnTo>
                      <a:pt x="0" y="0"/>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67" name="Google Shape;567;p28"/>
              <p:cNvSpPr/>
              <p:nvPr/>
            </p:nvSpPr>
            <p:spPr>
              <a:xfrm>
                <a:off x="2232913" y="526563"/>
                <a:ext cx="35813" cy="130111"/>
              </a:xfrm>
              <a:custGeom>
                <a:avLst/>
                <a:gdLst/>
                <a:ahLst/>
                <a:cxnLst/>
                <a:rect l="l" t="t" r="r" b="b"/>
                <a:pathLst>
                  <a:path w="35813" h="130111" extrusionOk="0">
                    <a:moveTo>
                      <a:pt x="-5" y="-6"/>
                    </a:moveTo>
                    <a:lnTo>
                      <a:pt x="22855" y="-6"/>
                    </a:lnTo>
                    <a:lnTo>
                      <a:pt x="22855" y="96578"/>
                    </a:lnTo>
                    <a:cubicBezTo>
                      <a:pt x="22855" y="106770"/>
                      <a:pt x="26284" y="109246"/>
                      <a:pt x="32380" y="109246"/>
                    </a:cubicBezTo>
                    <a:cubicBezTo>
                      <a:pt x="33522" y="109305"/>
                      <a:pt x="34666" y="109305"/>
                      <a:pt x="35809" y="109246"/>
                    </a:cubicBezTo>
                    <a:lnTo>
                      <a:pt x="35809" y="129534"/>
                    </a:lnTo>
                    <a:cubicBezTo>
                      <a:pt x="33413" y="129901"/>
                      <a:pt x="30993" y="130092"/>
                      <a:pt x="28570" y="130106"/>
                    </a:cubicBezTo>
                    <a:cubicBezTo>
                      <a:pt x="15806" y="130106"/>
                      <a:pt x="-5" y="126772"/>
                      <a:pt x="-5" y="100293"/>
                    </a:cubicBez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68" name="Google Shape;568;p28"/>
              <p:cNvSpPr/>
              <p:nvPr/>
            </p:nvSpPr>
            <p:spPr>
              <a:xfrm>
                <a:off x="2275410" y="560837"/>
                <a:ext cx="88091" cy="97028"/>
              </a:xfrm>
              <a:custGeom>
                <a:avLst/>
                <a:gdLst/>
                <a:ahLst/>
                <a:cxnLst/>
                <a:rect l="l" t="t" r="r" b="b"/>
                <a:pathLst>
                  <a:path w="88091" h="97028" extrusionOk="0">
                    <a:moveTo>
                      <a:pt x="47033" y="11"/>
                    </a:moveTo>
                    <a:cubicBezTo>
                      <a:pt x="73798" y="11"/>
                      <a:pt x="88086" y="19061"/>
                      <a:pt x="88086" y="43921"/>
                    </a:cubicBezTo>
                    <a:cubicBezTo>
                      <a:pt x="88086" y="46683"/>
                      <a:pt x="87609" y="52874"/>
                      <a:pt x="87609" y="52874"/>
                    </a:cubicBezTo>
                    <a:lnTo>
                      <a:pt x="23601" y="52874"/>
                    </a:lnTo>
                    <a:cubicBezTo>
                      <a:pt x="24620" y="67266"/>
                      <a:pt x="37010" y="78171"/>
                      <a:pt x="51414" y="77354"/>
                    </a:cubicBezTo>
                    <a:cubicBezTo>
                      <a:pt x="61151" y="76904"/>
                      <a:pt x="70492" y="73368"/>
                      <a:pt x="78084" y="67257"/>
                    </a:cubicBezTo>
                    <a:lnTo>
                      <a:pt x="87038" y="83735"/>
                    </a:lnTo>
                    <a:cubicBezTo>
                      <a:pt x="76557" y="92373"/>
                      <a:pt x="63377" y="97058"/>
                      <a:pt x="49795" y="96975"/>
                    </a:cubicBezTo>
                    <a:cubicBezTo>
                      <a:pt x="23518" y="98137"/>
                      <a:pt x="1275" y="77778"/>
                      <a:pt x="113" y="51501"/>
                    </a:cubicBezTo>
                    <a:cubicBezTo>
                      <a:pt x="68" y="50499"/>
                      <a:pt x="56" y="49496"/>
                      <a:pt x="75" y="48493"/>
                    </a:cubicBezTo>
                    <a:cubicBezTo>
                      <a:pt x="-1407" y="23233"/>
                      <a:pt x="17868" y="1555"/>
                      <a:pt x="43128" y="73"/>
                    </a:cubicBezTo>
                    <a:cubicBezTo>
                      <a:pt x="44428" y="-3"/>
                      <a:pt x="45731" y="-24"/>
                      <a:pt x="47033" y="11"/>
                    </a:cubicBezTo>
                    <a:moveTo>
                      <a:pt x="64845" y="37063"/>
                    </a:moveTo>
                    <a:cubicBezTo>
                      <a:pt x="65479" y="27193"/>
                      <a:pt x="57992" y="18679"/>
                      <a:pt x="48122" y="18045"/>
                    </a:cubicBezTo>
                    <a:cubicBezTo>
                      <a:pt x="47601" y="18011"/>
                      <a:pt x="47079" y="18001"/>
                      <a:pt x="46557" y="18013"/>
                    </a:cubicBezTo>
                    <a:cubicBezTo>
                      <a:pt x="35335" y="17637"/>
                      <a:pt x="25693" y="25914"/>
                      <a:pt x="24363" y="37063"/>
                    </a:cubicBez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69" name="Google Shape;569;p28"/>
              <p:cNvSpPr/>
              <p:nvPr/>
            </p:nvSpPr>
            <p:spPr>
              <a:xfrm>
                <a:off x="2376074" y="560186"/>
                <a:ext cx="86582" cy="96977"/>
              </a:xfrm>
              <a:custGeom>
                <a:avLst/>
                <a:gdLst/>
                <a:ahLst/>
                <a:cxnLst/>
                <a:rect l="l" t="t" r="r" b="b"/>
                <a:pathLst>
                  <a:path w="86582" h="96977" extrusionOk="0">
                    <a:moveTo>
                      <a:pt x="49048" y="661"/>
                    </a:moveTo>
                    <a:cubicBezTo>
                      <a:pt x="62330" y="91"/>
                      <a:pt x="75245" y="5098"/>
                      <a:pt x="84672" y="14472"/>
                    </a:cubicBezTo>
                    <a:lnTo>
                      <a:pt x="74480" y="30284"/>
                    </a:lnTo>
                    <a:cubicBezTo>
                      <a:pt x="68058" y="23861"/>
                      <a:pt x="59457" y="20087"/>
                      <a:pt x="50382" y="19711"/>
                    </a:cubicBezTo>
                    <a:cubicBezTo>
                      <a:pt x="35190" y="19121"/>
                      <a:pt x="22397" y="30958"/>
                      <a:pt x="21807" y="46149"/>
                    </a:cubicBezTo>
                    <a:cubicBezTo>
                      <a:pt x="21779" y="46861"/>
                      <a:pt x="21779" y="47574"/>
                      <a:pt x="21807" y="48286"/>
                    </a:cubicBezTo>
                    <a:cubicBezTo>
                      <a:pt x="21544" y="64065"/>
                      <a:pt x="34122" y="77070"/>
                      <a:pt x="49902" y="77333"/>
                    </a:cubicBezTo>
                    <a:cubicBezTo>
                      <a:pt x="50062" y="77336"/>
                      <a:pt x="50222" y="77337"/>
                      <a:pt x="50382" y="77337"/>
                    </a:cubicBezTo>
                    <a:cubicBezTo>
                      <a:pt x="60585" y="76797"/>
                      <a:pt x="70254" y="72605"/>
                      <a:pt x="77623" y="65526"/>
                    </a:cubicBezTo>
                    <a:lnTo>
                      <a:pt x="86577" y="81909"/>
                    </a:lnTo>
                    <a:cubicBezTo>
                      <a:pt x="76422" y="91852"/>
                      <a:pt x="62685" y="97278"/>
                      <a:pt x="48477" y="96959"/>
                    </a:cubicBezTo>
                    <a:cubicBezTo>
                      <a:pt x="21701" y="96959"/>
                      <a:pt x="-5" y="75253"/>
                      <a:pt x="-5" y="48477"/>
                    </a:cubicBezTo>
                    <a:cubicBezTo>
                      <a:pt x="-5" y="21701"/>
                      <a:pt x="21701" y="-6"/>
                      <a:pt x="48477" y="-6"/>
                    </a:cubicBezTo>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70" name="Google Shape;570;p28"/>
              <p:cNvSpPr/>
              <p:nvPr/>
            </p:nvSpPr>
            <p:spPr>
              <a:xfrm>
                <a:off x="2470943" y="537612"/>
                <a:ext cx="57531" cy="119066"/>
              </a:xfrm>
              <a:custGeom>
                <a:avLst/>
                <a:gdLst/>
                <a:ahLst/>
                <a:cxnLst/>
                <a:rect l="l" t="t" r="r" b="b"/>
                <a:pathLst>
                  <a:path w="57531" h="119066" extrusionOk="0">
                    <a:moveTo>
                      <a:pt x="11996" y="45048"/>
                    </a:moveTo>
                    <a:lnTo>
                      <a:pt x="-5" y="45048"/>
                    </a:lnTo>
                    <a:lnTo>
                      <a:pt x="-5" y="26664"/>
                    </a:lnTo>
                    <a:lnTo>
                      <a:pt x="12472" y="26664"/>
                    </a:lnTo>
                    <a:lnTo>
                      <a:pt x="12472" y="-6"/>
                    </a:lnTo>
                    <a:lnTo>
                      <a:pt x="35047" y="-6"/>
                    </a:lnTo>
                    <a:lnTo>
                      <a:pt x="35047" y="26664"/>
                    </a:lnTo>
                    <a:lnTo>
                      <a:pt x="56097" y="26664"/>
                    </a:lnTo>
                    <a:lnTo>
                      <a:pt x="56097" y="45048"/>
                    </a:lnTo>
                    <a:lnTo>
                      <a:pt x="35047" y="45048"/>
                    </a:lnTo>
                    <a:lnTo>
                      <a:pt x="35047" y="80957"/>
                    </a:lnTo>
                    <a:cubicBezTo>
                      <a:pt x="34463" y="90039"/>
                      <a:pt x="41353" y="97874"/>
                      <a:pt x="50435" y="98457"/>
                    </a:cubicBezTo>
                    <a:cubicBezTo>
                      <a:pt x="51402" y="98519"/>
                      <a:pt x="52372" y="98496"/>
                      <a:pt x="53335" y="98388"/>
                    </a:cubicBezTo>
                    <a:cubicBezTo>
                      <a:pt x="54730" y="98498"/>
                      <a:pt x="56131" y="98498"/>
                      <a:pt x="57526" y="98388"/>
                    </a:cubicBezTo>
                    <a:lnTo>
                      <a:pt x="57526" y="118485"/>
                    </a:lnTo>
                    <a:cubicBezTo>
                      <a:pt x="55200" y="118900"/>
                      <a:pt x="52840" y="119091"/>
                      <a:pt x="50477" y="119057"/>
                    </a:cubicBezTo>
                    <a:cubicBezTo>
                      <a:pt x="37523" y="119057"/>
                      <a:pt x="12377" y="115247"/>
                      <a:pt x="12377" y="84195"/>
                    </a:cubicBez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71" name="Google Shape;571;p28"/>
              <p:cNvSpPr/>
              <p:nvPr/>
            </p:nvSpPr>
            <p:spPr>
              <a:xfrm>
                <a:off x="2544095" y="561549"/>
                <a:ext cx="55721" cy="93886"/>
              </a:xfrm>
              <a:custGeom>
                <a:avLst/>
                <a:gdLst/>
                <a:ahLst/>
                <a:cxnLst/>
                <a:rect l="l" t="t" r="r" b="b"/>
                <a:pathLst>
                  <a:path w="55721" h="93886" extrusionOk="0">
                    <a:moveTo>
                      <a:pt x="-5" y="1298"/>
                    </a:moveTo>
                    <a:lnTo>
                      <a:pt x="22093" y="1298"/>
                    </a:lnTo>
                    <a:lnTo>
                      <a:pt x="22093" y="17300"/>
                    </a:lnTo>
                    <a:cubicBezTo>
                      <a:pt x="22093" y="20729"/>
                      <a:pt x="22093" y="23777"/>
                      <a:pt x="22093" y="23777"/>
                    </a:cubicBezTo>
                    <a:lnTo>
                      <a:pt x="22093" y="23777"/>
                    </a:lnTo>
                    <a:cubicBezTo>
                      <a:pt x="25661" y="10286"/>
                      <a:pt x="37583" y="679"/>
                      <a:pt x="51525" y="60"/>
                    </a:cubicBezTo>
                    <a:cubicBezTo>
                      <a:pt x="52921" y="-28"/>
                      <a:pt x="54320" y="-28"/>
                      <a:pt x="55716" y="60"/>
                    </a:cubicBezTo>
                    <a:lnTo>
                      <a:pt x="55716" y="23110"/>
                    </a:lnTo>
                    <a:cubicBezTo>
                      <a:pt x="53908" y="22981"/>
                      <a:pt x="52094" y="22981"/>
                      <a:pt x="50287" y="23110"/>
                    </a:cubicBezTo>
                    <a:cubicBezTo>
                      <a:pt x="38556" y="23092"/>
                      <a:pt x="28244" y="30875"/>
                      <a:pt x="25045" y="42160"/>
                    </a:cubicBezTo>
                    <a:cubicBezTo>
                      <a:pt x="23624" y="47047"/>
                      <a:pt x="22949" y="52121"/>
                      <a:pt x="23045" y="57210"/>
                    </a:cubicBezTo>
                    <a:lnTo>
                      <a:pt x="23045" y="93881"/>
                    </a:lnTo>
                    <a:lnTo>
                      <a:pt x="-5" y="93881"/>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72" name="Google Shape;572;p28"/>
              <p:cNvSpPr/>
              <p:nvPr/>
            </p:nvSpPr>
            <p:spPr>
              <a:xfrm>
                <a:off x="2611722" y="526563"/>
                <a:ext cx="23050" cy="128873"/>
              </a:xfrm>
              <a:custGeom>
                <a:avLst/>
                <a:gdLst/>
                <a:ahLst/>
                <a:cxnLst/>
                <a:rect l="l" t="t" r="r" b="b"/>
                <a:pathLst>
                  <a:path w="23050" h="128873" extrusionOk="0">
                    <a:moveTo>
                      <a:pt x="-5" y="-6"/>
                    </a:moveTo>
                    <a:lnTo>
                      <a:pt x="22855" y="-6"/>
                    </a:lnTo>
                    <a:lnTo>
                      <a:pt x="22855" y="20473"/>
                    </a:lnTo>
                    <a:lnTo>
                      <a:pt x="-5" y="20473"/>
                    </a:lnTo>
                    <a:close/>
                    <a:moveTo>
                      <a:pt x="-5" y="36285"/>
                    </a:moveTo>
                    <a:lnTo>
                      <a:pt x="23045" y="36285"/>
                    </a:lnTo>
                    <a:lnTo>
                      <a:pt x="23045" y="128868"/>
                    </a:lnTo>
                    <a:lnTo>
                      <a:pt x="-5" y="128868"/>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73" name="Google Shape;573;p28"/>
              <p:cNvSpPr/>
              <p:nvPr/>
            </p:nvSpPr>
            <p:spPr>
              <a:xfrm>
                <a:off x="2652299" y="560186"/>
                <a:ext cx="86582" cy="96978"/>
              </a:xfrm>
              <a:custGeom>
                <a:avLst/>
                <a:gdLst/>
                <a:ahLst/>
                <a:cxnLst/>
                <a:rect l="l" t="t" r="r" b="b"/>
                <a:pathLst>
                  <a:path w="86582" h="96978" extrusionOk="0">
                    <a:moveTo>
                      <a:pt x="49239" y="661"/>
                    </a:moveTo>
                    <a:cubicBezTo>
                      <a:pt x="62520" y="91"/>
                      <a:pt x="75436" y="5098"/>
                      <a:pt x="84862" y="14472"/>
                    </a:cubicBezTo>
                    <a:lnTo>
                      <a:pt x="74671" y="30284"/>
                    </a:lnTo>
                    <a:cubicBezTo>
                      <a:pt x="68220" y="23847"/>
                      <a:pt x="59583" y="20073"/>
                      <a:pt x="50477" y="19711"/>
                    </a:cubicBezTo>
                    <a:cubicBezTo>
                      <a:pt x="35341" y="19066"/>
                      <a:pt x="22547" y="30814"/>
                      <a:pt x="21902" y="45950"/>
                    </a:cubicBezTo>
                    <a:cubicBezTo>
                      <a:pt x="21869" y="46729"/>
                      <a:pt x="21869" y="47508"/>
                      <a:pt x="21902" y="48286"/>
                    </a:cubicBezTo>
                    <a:cubicBezTo>
                      <a:pt x="21639" y="64065"/>
                      <a:pt x="34218" y="77070"/>
                      <a:pt x="49997" y="77333"/>
                    </a:cubicBezTo>
                    <a:cubicBezTo>
                      <a:pt x="50157" y="77336"/>
                      <a:pt x="50317" y="77337"/>
                      <a:pt x="50477" y="77337"/>
                    </a:cubicBezTo>
                    <a:cubicBezTo>
                      <a:pt x="60681" y="76797"/>
                      <a:pt x="70350" y="72605"/>
                      <a:pt x="77719" y="65526"/>
                    </a:cubicBezTo>
                    <a:lnTo>
                      <a:pt x="86577" y="81909"/>
                    </a:lnTo>
                    <a:cubicBezTo>
                      <a:pt x="76428" y="91861"/>
                      <a:pt x="62687" y="97289"/>
                      <a:pt x="48477" y="96959"/>
                    </a:cubicBezTo>
                    <a:cubicBezTo>
                      <a:pt x="21701" y="96959"/>
                      <a:pt x="-5" y="75253"/>
                      <a:pt x="-5" y="48477"/>
                    </a:cubicBezTo>
                    <a:cubicBezTo>
                      <a:pt x="-5" y="21701"/>
                      <a:pt x="21701" y="-6"/>
                      <a:pt x="48477" y="-6"/>
                    </a:cubicBezTo>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74" name="Google Shape;574;p28"/>
              <p:cNvSpPr/>
              <p:nvPr/>
            </p:nvSpPr>
            <p:spPr>
              <a:xfrm>
                <a:off x="1594452" y="691213"/>
                <a:ext cx="90858" cy="129005"/>
              </a:xfrm>
              <a:custGeom>
                <a:avLst/>
                <a:gdLst/>
                <a:ahLst/>
                <a:cxnLst/>
                <a:rect l="l" t="t" r="r" b="b"/>
                <a:pathLst>
                  <a:path w="90858" h="129005" extrusionOk="0">
                    <a:moveTo>
                      <a:pt x="-5" y="32"/>
                    </a:moveTo>
                    <a:lnTo>
                      <a:pt x="49715" y="32"/>
                    </a:lnTo>
                    <a:cubicBezTo>
                      <a:pt x="71473" y="-907"/>
                      <a:pt x="89873" y="15971"/>
                      <a:pt x="90811" y="37729"/>
                    </a:cubicBezTo>
                    <a:cubicBezTo>
                      <a:pt x="90872" y="39133"/>
                      <a:pt x="90857" y="40539"/>
                      <a:pt x="90768" y="41942"/>
                    </a:cubicBezTo>
                    <a:cubicBezTo>
                      <a:pt x="92199" y="63937"/>
                      <a:pt x="75528" y="82927"/>
                      <a:pt x="53533" y="84358"/>
                    </a:cubicBezTo>
                    <a:cubicBezTo>
                      <a:pt x="52262" y="84441"/>
                      <a:pt x="50988" y="84462"/>
                      <a:pt x="49715" y="84423"/>
                    </a:cubicBezTo>
                    <a:lnTo>
                      <a:pt x="23140" y="84423"/>
                    </a:lnTo>
                    <a:lnTo>
                      <a:pt x="23140" y="129000"/>
                    </a:lnTo>
                    <a:lnTo>
                      <a:pt x="-5" y="129000"/>
                    </a:lnTo>
                    <a:close/>
                    <a:moveTo>
                      <a:pt x="45334" y="64135"/>
                    </a:moveTo>
                    <a:cubicBezTo>
                      <a:pt x="56511" y="64924"/>
                      <a:pt x="66211" y="56502"/>
                      <a:pt x="67000" y="45325"/>
                    </a:cubicBezTo>
                    <a:cubicBezTo>
                      <a:pt x="67079" y="44198"/>
                      <a:pt x="67064" y="43066"/>
                      <a:pt x="66955" y="41942"/>
                    </a:cubicBezTo>
                    <a:cubicBezTo>
                      <a:pt x="67983" y="30995"/>
                      <a:pt x="59942" y="21289"/>
                      <a:pt x="48996" y="20261"/>
                    </a:cubicBezTo>
                    <a:cubicBezTo>
                      <a:pt x="47905" y="20159"/>
                      <a:pt x="46808" y="20146"/>
                      <a:pt x="45715" y="20225"/>
                    </a:cubicBezTo>
                    <a:lnTo>
                      <a:pt x="23140" y="20225"/>
                    </a:lnTo>
                    <a:lnTo>
                      <a:pt x="23140" y="64135"/>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75" name="Google Shape;575;p28"/>
              <p:cNvSpPr/>
              <p:nvPr/>
            </p:nvSpPr>
            <p:spPr>
              <a:xfrm>
                <a:off x="1691607" y="725305"/>
                <a:ext cx="97155" cy="97147"/>
              </a:xfrm>
              <a:custGeom>
                <a:avLst/>
                <a:gdLst/>
                <a:ahLst/>
                <a:cxnLst/>
                <a:rect l="l" t="t" r="r" b="b"/>
                <a:pathLst>
                  <a:path w="97155" h="97147" extrusionOk="0">
                    <a:moveTo>
                      <a:pt x="50858" y="39"/>
                    </a:moveTo>
                    <a:cubicBezTo>
                      <a:pt x="77657" y="1302"/>
                      <a:pt x="98358" y="24050"/>
                      <a:pt x="97096" y="50849"/>
                    </a:cubicBezTo>
                    <a:cubicBezTo>
                      <a:pt x="95833" y="77648"/>
                      <a:pt x="73085" y="98349"/>
                      <a:pt x="46286" y="97087"/>
                    </a:cubicBezTo>
                    <a:cubicBezTo>
                      <a:pt x="20359" y="95865"/>
                      <a:pt x="-27" y="74478"/>
                      <a:pt x="-5" y="48522"/>
                    </a:cubicBezTo>
                    <a:cubicBezTo>
                      <a:pt x="128" y="21588"/>
                      <a:pt x="22069" y="-138"/>
                      <a:pt x="49003" y="-5"/>
                    </a:cubicBezTo>
                    <a:cubicBezTo>
                      <a:pt x="49621" y="-2"/>
                      <a:pt x="50240" y="13"/>
                      <a:pt x="50858" y="39"/>
                    </a:cubicBezTo>
                    <a:moveTo>
                      <a:pt x="50858" y="77478"/>
                    </a:moveTo>
                    <a:cubicBezTo>
                      <a:pt x="66631" y="78004"/>
                      <a:pt x="79844" y="65644"/>
                      <a:pt x="80370" y="49871"/>
                    </a:cubicBezTo>
                    <a:cubicBezTo>
                      <a:pt x="80896" y="34098"/>
                      <a:pt x="68536" y="20885"/>
                      <a:pt x="52763" y="20359"/>
                    </a:cubicBezTo>
                    <a:cubicBezTo>
                      <a:pt x="36990" y="19833"/>
                      <a:pt x="23778" y="32193"/>
                      <a:pt x="23252" y="47966"/>
                    </a:cubicBezTo>
                    <a:cubicBezTo>
                      <a:pt x="23241" y="48278"/>
                      <a:pt x="23236" y="48590"/>
                      <a:pt x="23236" y="48903"/>
                    </a:cubicBezTo>
                    <a:cubicBezTo>
                      <a:pt x="22710" y="64149"/>
                      <a:pt x="34643" y="76935"/>
                      <a:pt x="49889" y="77461"/>
                    </a:cubicBezTo>
                    <a:cubicBezTo>
                      <a:pt x="50212" y="77472"/>
                      <a:pt x="50535" y="77478"/>
                      <a:pt x="50858" y="77478"/>
                    </a:cubicBezTo>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76" name="Google Shape;576;p28"/>
              <p:cNvSpPr/>
              <p:nvPr/>
            </p:nvSpPr>
            <p:spPr>
              <a:xfrm>
                <a:off x="1797049" y="727541"/>
                <a:ext cx="144399" cy="92678"/>
              </a:xfrm>
              <a:custGeom>
                <a:avLst/>
                <a:gdLst/>
                <a:ahLst/>
                <a:cxnLst/>
                <a:rect l="l" t="t" r="r" b="b"/>
                <a:pathLst>
                  <a:path w="144399" h="92678" extrusionOk="0">
                    <a:moveTo>
                      <a:pt x="-5" y="-6"/>
                    </a:moveTo>
                    <a:lnTo>
                      <a:pt x="24283" y="-6"/>
                    </a:lnTo>
                    <a:lnTo>
                      <a:pt x="40476" y="60859"/>
                    </a:lnTo>
                    <a:cubicBezTo>
                      <a:pt x="41260" y="63997"/>
                      <a:pt x="41865" y="67177"/>
                      <a:pt x="42286" y="70384"/>
                    </a:cubicBezTo>
                    <a:lnTo>
                      <a:pt x="42286" y="70384"/>
                    </a:lnTo>
                    <a:cubicBezTo>
                      <a:pt x="42286" y="70384"/>
                      <a:pt x="43143" y="65431"/>
                      <a:pt x="44476" y="60859"/>
                    </a:cubicBezTo>
                    <a:lnTo>
                      <a:pt x="61526" y="185"/>
                    </a:lnTo>
                    <a:lnTo>
                      <a:pt x="82005" y="185"/>
                    </a:lnTo>
                    <a:lnTo>
                      <a:pt x="99055" y="60859"/>
                    </a:lnTo>
                    <a:cubicBezTo>
                      <a:pt x="99901" y="63994"/>
                      <a:pt x="100569" y="67174"/>
                      <a:pt x="101055" y="70384"/>
                    </a:cubicBezTo>
                    <a:lnTo>
                      <a:pt x="101055" y="70384"/>
                    </a:lnTo>
                    <a:cubicBezTo>
                      <a:pt x="101055" y="70384"/>
                      <a:pt x="101817" y="65431"/>
                      <a:pt x="103055" y="60859"/>
                    </a:cubicBezTo>
                    <a:lnTo>
                      <a:pt x="119248" y="-6"/>
                    </a:lnTo>
                    <a:lnTo>
                      <a:pt x="144394" y="-6"/>
                    </a:lnTo>
                    <a:lnTo>
                      <a:pt x="115819" y="92673"/>
                    </a:lnTo>
                    <a:lnTo>
                      <a:pt x="90196" y="92673"/>
                    </a:lnTo>
                    <a:lnTo>
                      <a:pt x="74575" y="39809"/>
                    </a:lnTo>
                    <a:cubicBezTo>
                      <a:pt x="73147" y="34856"/>
                      <a:pt x="72289" y="30284"/>
                      <a:pt x="72289" y="30284"/>
                    </a:cubicBezTo>
                    <a:lnTo>
                      <a:pt x="72289" y="30284"/>
                    </a:lnTo>
                    <a:cubicBezTo>
                      <a:pt x="71734" y="33496"/>
                      <a:pt x="71002" y="36676"/>
                      <a:pt x="70099" y="39809"/>
                    </a:cubicBezTo>
                    <a:lnTo>
                      <a:pt x="54478" y="92673"/>
                    </a:lnTo>
                    <a:lnTo>
                      <a:pt x="28284" y="92673"/>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77" name="Google Shape;577;p28"/>
              <p:cNvSpPr/>
              <p:nvPr/>
            </p:nvSpPr>
            <p:spPr>
              <a:xfrm>
                <a:off x="1945464" y="725333"/>
                <a:ext cx="88091" cy="97028"/>
              </a:xfrm>
              <a:custGeom>
                <a:avLst/>
                <a:gdLst/>
                <a:ahLst/>
                <a:cxnLst/>
                <a:rect l="l" t="t" r="r" b="b"/>
                <a:pathLst>
                  <a:path w="88091" h="97028" extrusionOk="0">
                    <a:moveTo>
                      <a:pt x="47033" y="11"/>
                    </a:moveTo>
                    <a:cubicBezTo>
                      <a:pt x="73798" y="11"/>
                      <a:pt x="88086" y="19061"/>
                      <a:pt x="88086" y="44016"/>
                    </a:cubicBezTo>
                    <a:cubicBezTo>
                      <a:pt x="88086" y="46683"/>
                      <a:pt x="87514" y="52874"/>
                      <a:pt x="87514" y="52874"/>
                    </a:cubicBezTo>
                    <a:lnTo>
                      <a:pt x="23602" y="52874"/>
                    </a:lnTo>
                    <a:cubicBezTo>
                      <a:pt x="24620" y="67280"/>
                      <a:pt x="36993" y="78212"/>
                      <a:pt x="51415" y="77449"/>
                    </a:cubicBezTo>
                    <a:cubicBezTo>
                      <a:pt x="61165" y="76986"/>
                      <a:pt x="70510" y="73414"/>
                      <a:pt x="78085" y="67257"/>
                    </a:cubicBezTo>
                    <a:lnTo>
                      <a:pt x="87038" y="83735"/>
                    </a:lnTo>
                    <a:cubicBezTo>
                      <a:pt x="76557" y="92372"/>
                      <a:pt x="63377" y="97058"/>
                      <a:pt x="49795" y="96975"/>
                    </a:cubicBezTo>
                    <a:cubicBezTo>
                      <a:pt x="23518" y="98137"/>
                      <a:pt x="1275" y="77778"/>
                      <a:pt x="113" y="51501"/>
                    </a:cubicBezTo>
                    <a:cubicBezTo>
                      <a:pt x="68" y="50499"/>
                      <a:pt x="56" y="49496"/>
                      <a:pt x="75" y="48493"/>
                    </a:cubicBezTo>
                    <a:cubicBezTo>
                      <a:pt x="-1407" y="23233"/>
                      <a:pt x="17868" y="1555"/>
                      <a:pt x="43128" y="73"/>
                    </a:cubicBezTo>
                    <a:cubicBezTo>
                      <a:pt x="44428" y="-3"/>
                      <a:pt x="45731" y="-24"/>
                      <a:pt x="47033" y="11"/>
                    </a:cubicBezTo>
                    <a:moveTo>
                      <a:pt x="64845" y="37063"/>
                    </a:moveTo>
                    <a:cubicBezTo>
                      <a:pt x="65479" y="27193"/>
                      <a:pt x="57992" y="18679"/>
                      <a:pt x="48122" y="18045"/>
                    </a:cubicBezTo>
                    <a:cubicBezTo>
                      <a:pt x="47601" y="18011"/>
                      <a:pt x="47079" y="18001"/>
                      <a:pt x="46557" y="18013"/>
                    </a:cubicBezTo>
                    <a:cubicBezTo>
                      <a:pt x="35335" y="17637"/>
                      <a:pt x="25693" y="25914"/>
                      <a:pt x="24364" y="37063"/>
                    </a:cubicBez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78" name="Google Shape;578;p28"/>
              <p:cNvSpPr/>
              <p:nvPr/>
            </p:nvSpPr>
            <p:spPr>
              <a:xfrm>
                <a:off x="2051271" y="726218"/>
                <a:ext cx="55721" cy="93619"/>
              </a:xfrm>
              <a:custGeom>
                <a:avLst/>
                <a:gdLst/>
                <a:ahLst/>
                <a:cxnLst/>
                <a:rect l="l" t="t" r="r" b="b"/>
                <a:pathLst>
                  <a:path w="55721" h="93619" extrusionOk="0">
                    <a:moveTo>
                      <a:pt x="-5" y="1317"/>
                    </a:moveTo>
                    <a:lnTo>
                      <a:pt x="22188" y="1317"/>
                    </a:lnTo>
                    <a:lnTo>
                      <a:pt x="22188" y="17319"/>
                    </a:lnTo>
                    <a:cubicBezTo>
                      <a:pt x="22304" y="19508"/>
                      <a:pt x="22304" y="21702"/>
                      <a:pt x="22188" y="23891"/>
                    </a:cubicBezTo>
                    <a:lnTo>
                      <a:pt x="22188" y="23891"/>
                    </a:lnTo>
                    <a:cubicBezTo>
                      <a:pt x="25667" y="10327"/>
                      <a:pt x="37629" y="649"/>
                      <a:pt x="51620" y="79"/>
                    </a:cubicBezTo>
                    <a:cubicBezTo>
                      <a:pt x="52983" y="-34"/>
                      <a:pt x="54353" y="-34"/>
                      <a:pt x="55716" y="79"/>
                    </a:cubicBezTo>
                    <a:lnTo>
                      <a:pt x="55716" y="22748"/>
                    </a:lnTo>
                    <a:cubicBezTo>
                      <a:pt x="53909" y="22614"/>
                      <a:pt x="52094" y="22614"/>
                      <a:pt x="50287" y="22748"/>
                    </a:cubicBezTo>
                    <a:cubicBezTo>
                      <a:pt x="38557" y="22730"/>
                      <a:pt x="28245" y="30513"/>
                      <a:pt x="25045" y="41798"/>
                    </a:cubicBezTo>
                    <a:cubicBezTo>
                      <a:pt x="23624" y="46685"/>
                      <a:pt x="22949" y="51759"/>
                      <a:pt x="23045" y="56848"/>
                    </a:cubicBezTo>
                    <a:lnTo>
                      <a:pt x="23045" y="93614"/>
                    </a:lnTo>
                    <a:lnTo>
                      <a:pt x="-5" y="93614"/>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79" name="Google Shape;579;p28"/>
              <p:cNvSpPr/>
              <p:nvPr/>
            </p:nvSpPr>
            <p:spPr>
              <a:xfrm>
                <a:off x="2154046" y="691250"/>
                <a:ext cx="115347" cy="128968"/>
              </a:xfrm>
              <a:custGeom>
                <a:avLst/>
                <a:gdLst/>
                <a:ahLst/>
                <a:cxnLst/>
                <a:rect l="l" t="t" r="r" b="b"/>
                <a:pathLst>
                  <a:path w="115347" h="128968" extrusionOk="0">
                    <a:moveTo>
                      <a:pt x="80481" y="95911"/>
                    </a:moveTo>
                    <a:lnTo>
                      <a:pt x="35047" y="95911"/>
                    </a:lnTo>
                    <a:lnTo>
                      <a:pt x="24188" y="128963"/>
                    </a:lnTo>
                    <a:lnTo>
                      <a:pt x="-5" y="128963"/>
                    </a:lnTo>
                    <a:lnTo>
                      <a:pt x="45429" y="-6"/>
                    </a:lnTo>
                    <a:lnTo>
                      <a:pt x="69908" y="-6"/>
                    </a:lnTo>
                    <a:lnTo>
                      <a:pt x="115342" y="128963"/>
                    </a:lnTo>
                    <a:lnTo>
                      <a:pt x="91149" y="128963"/>
                    </a:lnTo>
                    <a:close/>
                    <a:moveTo>
                      <a:pt x="57716" y="21997"/>
                    </a:moveTo>
                    <a:cubicBezTo>
                      <a:pt x="57716" y="21997"/>
                      <a:pt x="54859" y="34761"/>
                      <a:pt x="52287" y="42000"/>
                    </a:cubicBezTo>
                    <a:lnTo>
                      <a:pt x="40857" y="76480"/>
                    </a:lnTo>
                    <a:lnTo>
                      <a:pt x="74671" y="76480"/>
                    </a:lnTo>
                    <a:lnTo>
                      <a:pt x="63622" y="42285"/>
                    </a:lnTo>
                    <a:cubicBezTo>
                      <a:pt x="61240" y="35046"/>
                      <a:pt x="58478" y="22283"/>
                      <a:pt x="58478" y="22283"/>
                    </a:cubicBez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80" name="Google Shape;580;p28"/>
              <p:cNvSpPr/>
              <p:nvPr/>
            </p:nvSpPr>
            <p:spPr>
              <a:xfrm>
                <a:off x="2279395" y="691250"/>
                <a:ext cx="35909" cy="130016"/>
              </a:xfrm>
              <a:custGeom>
                <a:avLst/>
                <a:gdLst/>
                <a:ahLst/>
                <a:cxnLst/>
                <a:rect l="l" t="t" r="r" b="b"/>
                <a:pathLst>
                  <a:path w="35909" h="130016" extrusionOk="0">
                    <a:moveTo>
                      <a:pt x="-5" y="-6"/>
                    </a:moveTo>
                    <a:lnTo>
                      <a:pt x="22950" y="-6"/>
                    </a:lnTo>
                    <a:lnTo>
                      <a:pt x="22950" y="96578"/>
                    </a:lnTo>
                    <a:cubicBezTo>
                      <a:pt x="22950" y="106770"/>
                      <a:pt x="26379" y="109341"/>
                      <a:pt x="32475" y="109341"/>
                    </a:cubicBezTo>
                    <a:cubicBezTo>
                      <a:pt x="33617" y="109401"/>
                      <a:pt x="34762" y="109401"/>
                      <a:pt x="35904" y="109341"/>
                    </a:cubicBezTo>
                    <a:lnTo>
                      <a:pt x="35904" y="129439"/>
                    </a:lnTo>
                    <a:cubicBezTo>
                      <a:pt x="33508" y="129806"/>
                      <a:pt x="31089" y="129997"/>
                      <a:pt x="28665" y="130011"/>
                    </a:cubicBezTo>
                    <a:cubicBezTo>
                      <a:pt x="15901" y="130011"/>
                      <a:pt x="90" y="126772"/>
                      <a:pt x="90" y="100197"/>
                    </a:cubicBez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81" name="Google Shape;581;p28"/>
              <p:cNvSpPr/>
              <p:nvPr/>
            </p:nvSpPr>
            <p:spPr>
              <a:xfrm>
                <a:off x="2327973" y="691250"/>
                <a:ext cx="36004" cy="130016"/>
              </a:xfrm>
              <a:custGeom>
                <a:avLst/>
                <a:gdLst/>
                <a:ahLst/>
                <a:cxnLst/>
                <a:rect l="l" t="t" r="r" b="b"/>
                <a:pathLst>
                  <a:path w="36004" h="130016" extrusionOk="0">
                    <a:moveTo>
                      <a:pt x="-5" y="-6"/>
                    </a:moveTo>
                    <a:lnTo>
                      <a:pt x="23045" y="-6"/>
                    </a:lnTo>
                    <a:lnTo>
                      <a:pt x="23045" y="96578"/>
                    </a:lnTo>
                    <a:cubicBezTo>
                      <a:pt x="23045" y="106770"/>
                      <a:pt x="26569" y="109341"/>
                      <a:pt x="32570" y="109341"/>
                    </a:cubicBezTo>
                    <a:cubicBezTo>
                      <a:pt x="33712" y="109401"/>
                      <a:pt x="34857" y="109401"/>
                      <a:pt x="35999" y="109341"/>
                    </a:cubicBezTo>
                    <a:lnTo>
                      <a:pt x="35999" y="129439"/>
                    </a:lnTo>
                    <a:cubicBezTo>
                      <a:pt x="33603" y="129806"/>
                      <a:pt x="31184" y="129997"/>
                      <a:pt x="28760" y="130011"/>
                    </a:cubicBezTo>
                    <a:cubicBezTo>
                      <a:pt x="15997" y="130011"/>
                      <a:pt x="185" y="126772"/>
                      <a:pt x="185" y="100197"/>
                    </a:cubicBez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82" name="Google Shape;582;p28"/>
              <p:cNvSpPr/>
              <p:nvPr/>
            </p:nvSpPr>
            <p:spPr>
              <a:xfrm>
                <a:off x="2378455" y="691250"/>
                <a:ext cx="23050" cy="128968"/>
              </a:xfrm>
              <a:custGeom>
                <a:avLst/>
                <a:gdLst/>
                <a:ahLst/>
                <a:cxnLst/>
                <a:rect l="l" t="t" r="r" b="b"/>
                <a:pathLst>
                  <a:path w="23050" h="128968" extrusionOk="0">
                    <a:moveTo>
                      <a:pt x="-5" y="-6"/>
                    </a:moveTo>
                    <a:lnTo>
                      <a:pt x="22855" y="-6"/>
                    </a:lnTo>
                    <a:lnTo>
                      <a:pt x="22855" y="20473"/>
                    </a:lnTo>
                    <a:lnTo>
                      <a:pt x="-5" y="20473"/>
                    </a:lnTo>
                    <a:close/>
                    <a:moveTo>
                      <a:pt x="-5" y="36285"/>
                    </a:moveTo>
                    <a:lnTo>
                      <a:pt x="23045" y="36285"/>
                    </a:lnTo>
                    <a:lnTo>
                      <a:pt x="23045" y="128963"/>
                    </a:lnTo>
                    <a:lnTo>
                      <a:pt x="-5" y="128963"/>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83" name="Google Shape;583;p28"/>
              <p:cNvSpPr/>
              <p:nvPr/>
            </p:nvSpPr>
            <p:spPr>
              <a:xfrm>
                <a:off x="2416174" y="725444"/>
                <a:ext cx="81153" cy="97100"/>
              </a:xfrm>
              <a:custGeom>
                <a:avLst/>
                <a:gdLst/>
                <a:ahLst/>
                <a:cxnLst/>
                <a:rect l="l" t="t" r="r" b="b"/>
                <a:pathLst>
                  <a:path w="81153" h="97100" extrusionOk="0">
                    <a:moveTo>
                      <a:pt x="55716" y="36666"/>
                    </a:moveTo>
                    <a:lnTo>
                      <a:pt x="58669" y="36666"/>
                    </a:lnTo>
                    <a:lnTo>
                      <a:pt x="58669" y="35428"/>
                    </a:lnTo>
                    <a:cubicBezTo>
                      <a:pt x="58669" y="23236"/>
                      <a:pt x="51049" y="19140"/>
                      <a:pt x="40857" y="19140"/>
                    </a:cubicBezTo>
                    <a:cubicBezTo>
                      <a:pt x="31728" y="19702"/>
                      <a:pt x="22929" y="22767"/>
                      <a:pt x="15426" y="27998"/>
                    </a:cubicBezTo>
                    <a:lnTo>
                      <a:pt x="6662" y="11520"/>
                    </a:lnTo>
                    <a:cubicBezTo>
                      <a:pt x="17289" y="3972"/>
                      <a:pt x="30013" y="-59"/>
                      <a:pt x="43048" y="-5"/>
                    </a:cubicBezTo>
                    <a:cubicBezTo>
                      <a:pt x="67337" y="-5"/>
                      <a:pt x="81148" y="13425"/>
                      <a:pt x="81148" y="36857"/>
                    </a:cubicBezTo>
                    <a:lnTo>
                      <a:pt x="81148" y="94864"/>
                    </a:lnTo>
                    <a:lnTo>
                      <a:pt x="59907" y="94864"/>
                    </a:lnTo>
                    <a:lnTo>
                      <a:pt x="59907" y="87244"/>
                    </a:lnTo>
                    <a:cubicBezTo>
                      <a:pt x="59777" y="85055"/>
                      <a:pt x="59777" y="82860"/>
                      <a:pt x="59907" y="80672"/>
                    </a:cubicBezTo>
                    <a:lnTo>
                      <a:pt x="59907" y="80672"/>
                    </a:lnTo>
                    <a:cubicBezTo>
                      <a:pt x="54453" y="91285"/>
                      <a:pt x="43244" y="97675"/>
                      <a:pt x="31332" y="96959"/>
                    </a:cubicBezTo>
                    <a:cubicBezTo>
                      <a:pt x="15625" y="98485"/>
                      <a:pt x="1654" y="86988"/>
                      <a:pt x="129" y="71281"/>
                    </a:cubicBezTo>
                    <a:cubicBezTo>
                      <a:pt x="35" y="70318"/>
                      <a:pt x="-10" y="69351"/>
                      <a:pt x="-5" y="68384"/>
                    </a:cubicBezTo>
                    <a:cubicBezTo>
                      <a:pt x="-5" y="39047"/>
                      <a:pt x="39714" y="37047"/>
                      <a:pt x="54764" y="37047"/>
                    </a:cubicBezTo>
                    <a:moveTo>
                      <a:pt x="37143" y="79338"/>
                    </a:moveTo>
                    <a:cubicBezTo>
                      <a:pt x="49783" y="78086"/>
                      <a:pt x="59237" y="67167"/>
                      <a:pt x="58669" y="54478"/>
                    </a:cubicBezTo>
                    <a:lnTo>
                      <a:pt x="58669" y="52287"/>
                    </a:lnTo>
                    <a:lnTo>
                      <a:pt x="54669" y="52287"/>
                    </a:lnTo>
                    <a:cubicBezTo>
                      <a:pt x="42857" y="52287"/>
                      <a:pt x="23807" y="54002"/>
                      <a:pt x="23807" y="66860"/>
                    </a:cubicBezTo>
                    <a:cubicBezTo>
                      <a:pt x="23906" y="73646"/>
                      <a:pt x="29486" y="79066"/>
                      <a:pt x="36272" y="78968"/>
                    </a:cubicBezTo>
                    <a:cubicBezTo>
                      <a:pt x="36754" y="78961"/>
                      <a:pt x="37236" y="78925"/>
                      <a:pt x="37714" y="78862"/>
                    </a:cubicBezTo>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84" name="Google Shape;584;p28"/>
              <p:cNvSpPr/>
              <p:nvPr/>
            </p:nvSpPr>
            <p:spPr>
              <a:xfrm>
                <a:off x="2519615" y="725522"/>
                <a:ext cx="86868" cy="94887"/>
              </a:xfrm>
              <a:custGeom>
                <a:avLst/>
                <a:gdLst/>
                <a:ahLst/>
                <a:cxnLst/>
                <a:rect l="l" t="t" r="r" b="b"/>
                <a:pathLst>
                  <a:path w="86868" h="94887" extrusionOk="0">
                    <a:moveTo>
                      <a:pt x="-5" y="2013"/>
                    </a:moveTo>
                    <a:lnTo>
                      <a:pt x="21902" y="2013"/>
                    </a:lnTo>
                    <a:lnTo>
                      <a:pt x="21902" y="12776"/>
                    </a:lnTo>
                    <a:cubicBezTo>
                      <a:pt x="22026" y="14870"/>
                      <a:pt x="22026" y="16969"/>
                      <a:pt x="21902" y="19063"/>
                    </a:cubicBezTo>
                    <a:lnTo>
                      <a:pt x="21902" y="19063"/>
                    </a:lnTo>
                    <a:cubicBezTo>
                      <a:pt x="28326" y="6965"/>
                      <a:pt x="41073" y="-424"/>
                      <a:pt x="54763" y="13"/>
                    </a:cubicBezTo>
                    <a:cubicBezTo>
                      <a:pt x="75242" y="13"/>
                      <a:pt x="86863" y="10776"/>
                      <a:pt x="86863" y="35255"/>
                    </a:cubicBezTo>
                    <a:lnTo>
                      <a:pt x="86863" y="94882"/>
                    </a:lnTo>
                    <a:lnTo>
                      <a:pt x="64003" y="94882"/>
                    </a:lnTo>
                    <a:lnTo>
                      <a:pt x="64003" y="39827"/>
                    </a:lnTo>
                    <a:cubicBezTo>
                      <a:pt x="64003" y="28588"/>
                      <a:pt x="61145" y="20777"/>
                      <a:pt x="49334" y="20777"/>
                    </a:cubicBezTo>
                    <a:cubicBezTo>
                      <a:pt x="37656" y="20666"/>
                      <a:pt x="27404" y="28523"/>
                      <a:pt x="24474" y="39827"/>
                    </a:cubicBezTo>
                    <a:cubicBezTo>
                      <a:pt x="23220" y="43798"/>
                      <a:pt x="22640" y="47952"/>
                      <a:pt x="22760" y="52114"/>
                    </a:cubicBezTo>
                    <a:lnTo>
                      <a:pt x="22759" y="94691"/>
                    </a:lnTo>
                    <a:lnTo>
                      <a:pt x="-5" y="94691"/>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85" name="Google Shape;585;p28"/>
              <p:cNvSpPr/>
              <p:nvPr/>
            </p:nvSpPr>
            <p:spPr>
              <a:xfrm>
                <a:off x="2624105" y="724683"/>
                <a:ext cx="86582" cy="96978"/>
              </a:xfrm>
              <a:custGeom>
                <a:avLst/>
                <a:gdLst/>
                <a:ahLst/>
                <a:cxnLst/>
                <a:rect l="l" t="t" r="r" b="b"/>
                <a:pathLst>
                  <a:path w="86582" h="96978" extrusionOk="0">
                    <a:moveTo>
                      <a:pt x="48763" y="661"/>
                    </a:moveTo>
                    <a:cubicBezTo>
                      <a:pt x="62023" y="47"/>
                      <a:pt x="74927" y="5063"/>
                      <a:pt x="84291" y="14472"/>
                    </a:cubicBezTo>
                    <a:lnTo>
                      <a:pt x="74194" y="30284"/>
                    </a:lnTo>
                    <a:cubicBezTo>
                      <a:pt x="67655" y="24056"/>
                      <a:pt x="59029" y="20490"/>
                      <a:pt x="50001" y="20283"/>
                    </a:cubicBezTo>
                    <a:cubicBezTo>
                      <a:pt x="34802" y="19956"/>
                      <a:pt x="22215" y="32012"/>
                      <a:pt x="21889" y="47212"/>
                    </a:cubicBezTo>
                    <a:cubicBezTo>
                      <a:pt x="21877" y="47760"/>
                      <a:pt x="21881" y="48309"/>
                      <a:pt x="21902" y="48858"/>
                    </a:cubicBezTo>
                    <a:cubicBezTo>
                      <a:pt x="21902" y="64639"/>
                      <a:pt x="34696" y="77433"/>
                      <a:pt x="50477" y="77433"/>
                    </a:cubicBezTo>
                    <a:cubicBezTo>
                      <a:pt x="60681" y="76892"/>
                      <a:pt x="70350" y="72700"/>
                      <a:pt x="77719" y="65622"/>
                    </a:cubicBezTo>
                    <a:lnTo>
                      <a:pt x="86577" y="81909"/>
                    </a:lnTo>
                    <a:cubicBezTo>
                      <a:pt x="76428" y="91861"/>
                      <a:pt x="62687" y="97289"/>
                      <a:pt x="48477" y="96959"/>
                    </a:cubicBezTo>
                    <a:cubicBezTo>
                      <a:pt x="21701" y="96959"/>
                      <a:pt x="-5" y="75253"/>
                      <a:pt x="-5" y="48477"/>
                    </a:cubicBezTo>
                    <a:cubicBezTo>
                      <a:pt x="-5" y="21701"/>
                      <a:pt x="21701" y="-6"/>
                      <a:pt x="48477" y="-6"/>
                    </a:cubicBezTo>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86" name="Google Shape;586;p28"/>
              <p:cNvSpPr/>
              <p:nvPr/>
            </p:nvSpPr>
            <p:spPr>
              <a:xfrm>
                <a:off x="2717370" y="725333"/>
                <a:ext cx="88091" cy="97028"/>
              </a:xfrm>
              <a:custGeom>
                <a:avLst/>
                <a:gdLst/>
                <a:ahLst/>
                <a:cxnLst/>
                <a:rect l="l" t="t" r="r" b="b"/>
                <a:pathLst>
                  <a:path w="88091" h="97028" extrusionOk="0">
                    <a:moveTo>
                      <a:pt x="47033" y="11"/>
                    </a:moveTo>
                    <a:cubicBezTo>
                      <a:pt x="73798" y="11"/>
                      <a:pt x="88086" y="19061"/>
                      <a:pt x="88086" y="44016"/>
                    </a:cubicBezTo>
                    <a:cubicBezTo>
                      <a:pt x="88086" y="46683"/>
                      <a:pt x="87514" y="52874"/>
                      <a:pt x="87514" y="52874"/>
                    </a:cubicBezTo>
                    <a:lnTo>
                      <a:pt x="23601" y="52874"/>
                    </a:lnTo>
                    <a:cubicBezTo>
                      <a:pt x="24620" y="67280"/>
                      <a:pt x="36993" y="78212"/>
                      <a:pt x="51414" y="77449"/>
                    </a:cubicBezTo>
                    <a:cubicBezTo>
                      <a:pt x="61164" y="76986"/>
                      <a:pt x="70510" y="73414"/>
                      <a:pt x="78084" y="67257"/>
                    </a:cubicBezTo>
                    <a:lnTo>
                      <a:pt x="87038" y="83735"/>
                    </a:lnTo>
                    <a:cubicBezTo>
                      <a:pt x="76557" y="92372"/>
                      <a:pt x="63377" y="97058"/>
                      <a:pt x="49795" y="96975"/>
                    </a:cubicBezTo>
                    <a:cubicBezTo>
                      <a:pt x="23518" y="98137"/>
                      <a:pt x="1275" y="77778"/>
                      <a:pt x="113" y="51501"/>
                    </a:cubicBezTo>
                    <a:cubicBezTo>
                      <a:pt x="68" y="50499"/>
                      <a:pt x="56" y="49496"/>
                      <a:pt x="75" y="48493"/>
                    </a:cubicBezTo>
                    <a:cubicBezTo>
                      <a:pt x="-1407" y="23233"/>
                      <a:pt x="17868" y="1555"/>
                      <a:pt x="43128" y="73"/>
                    </a:cubicBezTo>
                    <a:cubicBezTo>
                      <a:pt x="44428" y="-3"/>
                      <a:pt x="45731" y="-24"/>
                      <a:pt x="47033" y="11"/>
                    </a:cubicBezTo>
                    <a:moveTo>
                      <a:pt x="64845" y="37063"/>
                    </a:moveTo>
                    <a:cubicBezTo>
                      <a:pt x="65479" y="27193"/>
                      <a:pt x="57992" y="18679"/>
                      <a:pt x="48122" y="18045"/>
                    </a:cubicBezTo>
                    <a:cubicBezTo>
                      <a:pt x="47601" y="18011"/>
                      <a:pt x="47079" y="18001"/>
                      <a:pt x="46557" y="18013"/>
                    </a:cubicBezTo>
                    <a:cubicBezTo>
                      <a:pt x="35335" y="17637"/>
                      <a:pt x="25693" y="25914"/>
                      <a:pt x="24363" y="37063"/>
                    </a:cubicBez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87" name="Google Shape;587;p28"/>
              <p:cNvSpPr/>
              <p:nvPr/>
            </p:nvSpPr>
            <p:spPr>
              <a:xfrm>
                <a:off x="1058862" y="645530"/>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88" name="Google Shape;588;p28"/>
              <p:cNvSpPr/>
              <p:nvPr/>
            </p:nvSpPr>
            <p:spPr>
              <a:xfrm>
                <a:off x="1058862" y="46236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89" name="Google Shape;589;p28"/>
              <p:cNvSpPr/>
              <p:nvPr/>
            </p:nvSpPr>
            <p:spPr>
              <a:xfrm>
                <a:off x="1058862" y="828696"/>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90" name="Google Shape;590;p28"/>
              <p:cNvSpPr/>
              <p:nvPr/>
            </p:nvSpPr>
            <p:spPr>
              <a:xfrm>
                <a:off x="1153159" y="46236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grpSp>
      </p:grpSp>
      <p:sp>
        <p:nvSpPr>
          <p:cNvPr id="591" name="Google Shape;591;p28"/>
          <p:cNvSpPr/>
          <p:nvPr/>
        </p:nvSpPr>
        <p:spPr>
          <a:xfrm>
            <a:off x="0" y="6801583"/>
            <a:ext cx="12193200" cy="56400"/>
          </a:xfrm>
          <a:prstGeom prst="rect">
            <a:avLst/>
          </a:prstGeom>
          <a:solidFill>
            <a:schemeClr val="accent1"/>
          </a:solidFill>
          <a:ln>
            <a:noFill/>
          </a:ln>
        </p:spPr>
        <p:txBody>
          <a:bodyPr spcFirstLastPara="1" wrap="square" lIns="91433" tIns="45700" rIns="91433" bIns="45700" anchor="ctr" anchorCtr="0">
            <a:noAutofit/>
          </a:bodyPr>
          <a:lstStyle/>
          <a:p>
            <a:pPr algn="ctr">
              <a:buClr>
                <a:srgbClr val="000000"/>
              </a:buClr>
              <a:buSzPts val="1400"/>
            </a:pPr>
            <a:endParaRPr sz="1867" dirty="0">
              <a:solidFill>
                <a:schemeClr val="lt1"/>
              </a:solidFill>
              <a:latin typeface="Open Sans"/>
              <a:ea typeface="Open Sans"/>
              <a:cs typeface="Open Sans"/>
              <a:sym typeface="Open Sans"/>
            </a:endParaRPr>
          </a:p>
        </p:txBody>
      </p:sp>
      <p:pic>
        <p:nvPicPr>
          <p:cNvPr id="592" name="Google Shape;592;p28" descr="A person sitting at a table&#10;&#10;Description automatically generated"/>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flipH="1">
            <a:off x="8542421" y="1418208"/>
            <a:ext cx="3303240" cy="4711131"/>
          </a:xfrm>
          <a:prstGeom prst="rect">
            <a:avLst/>
          </a:prstGeom>
          <a:noFill/>
          <a:ln>
            <a:noFill/>
          </a:ln>
        </p:spPr>
      </p:pic>
      <p:cxnSp>
        <p:nvCxnSpPr>
          <p:cNvPr id="593" name="Google Shape;593;p28"/>
          <p:cNvCxnSpPr/>
          <p:nvPr/>
        </p:nvCxnSpPr>
        <p:spPr>
          <a:xfrm>
            <a:off x="4869088" y="2095743"/>
            <a:ext cx="0" cy="3827600"/>
          </a:xfrm>
          <a:prstGeom prst="straightConnector1">
            <a:avLst/>
          </a:prstGeom>
          <a:noFill/>
          <a:ln w="9525" cap="flat" cmpd="sng">
            <a:solidFill>
              <a:schemeClr val="accent1"/>
            </a:solidFill>
            <a:prstDash val="dash"/>
            <a:miter lim="800000"/>
            <a:headEnd type="none" w="sm" len="sm"/>
            <a:tailEnd type="none" w="sm" len="sm"/>
          </a:ln>
        </p:spPr>
      </p:cxnSp>
      <p:cxnSp>
        <p:nvCxnSpPr>
          <p:cNvPr id="594" name="Google Shape;594;p28"/>
          <p:cNvCxnSpPr/>
          <p:nvPr/>
        </p:nvCxnSpPr>
        <p:spPr>
          <a:xfrm>
            <a:off x="703587" y="2095743"/>
            <a:ext cx="0" cy="3827600"/>
          </a:xfrm>
          <a:prstGeom prst="straightConnector1">
            <a:avLst/>
          </a:prstGeom>
          <a:noFill/>
          <a:ln w="9525" cap="flat" cmpd="sng">
            <a:solidFill>
              <a:schemeClr val="accent1"/>
            </a:solidFill>
            <a:prstDash val="dash"/>
            <a:miter lim="800000"/>
            <a:headEnd type="none" w="sm" len="sm"/>
            <a:tailEnd type="none" w="sm" len="sm"/>
          </a:ln>
        </p:spPr>
      </p:cxnSp>
      <p:sp>
        <p:nvSpPr>
          <p:cNvPr id="595" name="Google Shape;595;p28"/>
          <p:cNvSpPr/>
          <p:nvPr/>
        </p:nvSpPr>
        <p:spPr>
          <a:xfrm>
            <a:off x="333829" y="1495859"/>
            <a:ext cx="739600" cy="739600"/>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dirty="0">
              <a:solidFill>
                <a:schemeClr val="lt1"/>
              </a:solidFill>
              <a:latin typeface="Open Sans"/>
              <a:ea typeface="Open Sans"/>
              <a:cs typeface="Open Sans"/>
              <a:sym typeface="Open Sans"/>
            </a:endParaRPr>
          </a:p>
        </p:txBody>
      </p:sp>
      <p:pic>
        <p:nvPicPr>
          <p:cNvPr id="596" name="Google Shape;596;p28" descr="Icon&#10;&#10;Description automatically generated with low confidence"/>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504942" y="1665591"/>
            <a:ext cx="397293" cy="400051"/>
          </a:xfrm>
          <a:prstGeom prst="rect">
            <a:avLst/>
          </a:prstGeom>
          <a:noFill/>
          <a:ln>
            <a:noFill/>
          </a:ln>
        </p:spPr>
      </p:pic>
      <p:sp>
        <p:nvSpPr>
          <p:cNvPr id="597" name="Google Shape;597;p28"/>
          <p:cNvSpPr/>
          <p:nvPr/>
        </p:nvSpPr>
        <p:spPr>
          <a:xfrm>
            <a:off x="1329464" y="1557840"/>
            <a:ext cx="2704400" cy="615600"/>
          </a:xfrm>
          <a:prstGeom prst="rect">
            <a:avLst/>
          </a:prstGeom>
          <a:noFill/>
          <a:ln>
            <a:noFill/>
          </a:ln>
        </p:spPr>
        <p:txBody>
          <a:bodyPr spcFirstLastPara="1" wrap="square" lIns="0" tIns="0" rIns="0" bIns="0" anchor="ctr" anchorCtr="0">
            <a:noAutofit/>
          </a:bodyPr>
          <a:lstStyle/>
          <a:p>
            <a:pPr>
              <a:buClr>
                <a:srgbClr val="000000"/>
              </a:buClr>
              <a:buSzPts val="1500"/>
            </a:pPr>
            <a:r>
              <a:rPr lang="en" sz="2000" b="1">
                <a:solidFill>
                  <a:schemeClr val="dk2"/>
                </a:solidFill>
                <a:latin typeface="Open Sans"/>
                <a:ea typeface="Open Sans"/>
                <a:cs typeface="Open Sans"/>
                <a:sym typeface="Open Sans"/>
              </a:rPr>
              <a:t>A membership organization</a:t>
            </a:r>
            <a:endParaRPr sz="1467" dirty="0">
              <a:solidFill>
                <a:srgbClr val="000000"/>
              </a:solidFill>
              <a:latin typeface="Arial"/>
              <a:ea typeface="Arial"/>
              <a:cs typeface="Arial"/>
              <a:sym typeface="Arial"/>
            </a:endParaRPr>
          </a:p>
        </p:txBody>
      </p:sp>
      <p:sp>
        <p:nvSpPr>
          <p:cNvPr id="598" name="Google Shape;598;p28"/>
          <p:cNvSpPr/>
          <p:nvPr/>
        </p:nvSpPr>
        <p:spPr>
          <a:xfrm>
            <a:off x="333829" y="2772716"/>
            <a:ext cx="739600" cy="739600"/>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dirty="0">
              <a:solidFill>
                <a:schemeClr val="lt1"/>
              </a:solidFill>
              <a:latin typeface="Open Sans"/>
              <a:ea typeface="Open Sans"/>
              <a:cs typeface="Open Sans"/>
              <a:sym typeface="Open Sans"/>
            </a:endParaRPr>
          </a:p>
        </p:txBody>
      </p:sp>
      <p:pic>
        <p:nvPicPr>
          <p:cNvPr id="599" name="Google Shape;599;p28" descr="A picture containing text, night sky&#10;&#10;Description automatically generated"/>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450685" y="2976837"/>
            <a:ext cx="505803" cy="331272"/>
          </a:xfrm>
          <a:prstGeom prst="rect">
            <a:avLst/>
          </a:prstGeom>
          <a:noFill/>
          <a:ln>
            <a:noFill/>
          </a:ln>
        </p:spPr>
      </p:pic>
      <p:sp>
        <p:nvSpPr>
          <p:cNvPr id="600" name="Google Shape;600;p28"/>
          <p:cNvSpPr/>
          <p:nvPr/>
        </p:nvSpPr>
        <p:spPr>
          <a:xfrm>
            <a:off x="1329464" y="2988585"/>
            <a:ext cx="2704400" cy="307600"/>
          </a:xfrm>
          <a:prstGeom prst="rect">
            <a:avLst/>
          </a:prstGeom>
          <a:noFill/>
          <a:ln>
            <a:noFill/>
          </a:ln>
        </p:spPr>
        <p:txBody>
          <a:bodyPr spcFirstLastPara="1" wrap="square" lIns="0" tIns="0" rIns="0" bIns="0" anchor="ctr" anchorCtr="0">
            <a:noAutofit/>
          </a:bodyPr>
          <a:lstStyle/>
          <a:p>
            <a:pPr>
              <a:buClr>
                <a:srgbClr val="000000"/>
              </a:buClr>
              <a:buSzPts val="1500"/>
            </a:pPr>
            <a:r>
              <a:rPr lang="en" sz="2000" b="1" dirty="0">
                <a:solidFill>
                  <a:schemeClr val="dk2"/>
                </a:solidFill>
                <a:latin typeface="Open Sans"/>
                <a:ea typeface="Open Sans"/>
                <a:cs typeface="Open Sans"/>
                <a:sym typeface="Open Sans"/>
              </a:rPr>
              <a:t>Staff of ~65</a:t>
            </a:r>
            <a:endParaRPr sz="1467" dirty="0">
              <a:solidFill>
                <a:srgbClr val="000000"/>
              </a:solidFill>
              <a:latin typeface="Arial"/>
              <a:ea typeface="Arial"/>
              <a:cs typeface="Arial"/>
              <a:sym typeface="Arial"/>
            </a:endParaRPr>
          </a:p>
        </p:txBody>
      </p:sp>
      <p:sp>
        <p:nvSpPr>
          <p:cNvPr id="601" name="Google Shape;601;p28"/>
          <p:cNvSpPr/>
          <p:nvPr/>
        </p:nvSpPr>
        <p:spPr>
          <a:xfrm>
            <a:off x="333829" y="4044821"/>
            <a:ext cx="739600" cy="739600"/>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dirty="0">
              <a:solidFill>
                <a:schemeClr val="lt1"/>
              </a:solidFill>
              <a:latin typeface="Open Sans"/>
              <a:ea typeface="Open Sans"/>
              <a:cs typeface="Open Sans"/>
              <a:sym typeface="Open Sans"/>
            </a:endParaRPr>
          </a:p>
        </p:txBody>
      </p:sp>
      <p:pic>
        <p:nvPicPr>
          <p:cNvPr id="602" name="Google Shape;602;p28" descr="A picture containing icon&#10;&#10;Description automatically generated"/>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515672" y="4239084"/>
            <a:ext cx="395289" cy="331533"/>
          </a:xfrm>
          <a:prstGeom prst="rect">
            <a:avLst/>
          </a:prstGeom>
          <a:noFill/>
          <a:ln>
            <a:noFill/>
          </a:ln>
        </p:spPr>
      </p:pic>
      <p:sp>
        <p:nvSpPr>
          <p:cNvPr id="603" name="Google Shape;603;p28"/>
          <p:cNvSpPr/>
          <p:nvPr/>
        </p:nvSpPr>
        <p:spPr>
          <a:xfrm>
            <a:off x="1329464" y="4260691"/>
            <a:ext cx="2704400" cy="307600"/>
          </a:xfrm>
          <a:prstGeom prst="rect">
            <a:avLst/>
          </a:prstGeom>
          <a:noFill/>
          <a:ln>
            <a:noFill/>
          </a:ln>
        </p:spPr>
        <p:txBody>
          <a:bodyPr spcFirstLastPara="1" wrap="square" lIns="0" tIns="0" rIns="0" bIns="0" anchor="ctr" anchorCtr="0">
            <a:noAutofit/>
          </a:bodyPr>
          <a:lstStyle/>
          <a:p>
            <a:pPr>
              <a:buClr>
                <a:srgbClr val="000000"/>
              </a:buClr>
              <a:buSzPts val="1500"/>
            </a:pPr>
            <a:r>
              <a:rPr lang="en" sz="2000" b="1">
                <a:solidFill>
                  <a:schemeClr val="dk2"/>
                </a:solidFill>
                <a:latin typeface="Open Sans"/>
                <a:ea typeface="Open Sans"/>
                <a:cs typeface="Open Sans"/>
                <a:sym typeface="Open Sans"/>
              </a:rPr>
              <a:t>No Advocacy – 501c3</a:t>
            </a:r>
            <a:endParaRPr sz="1467" dirty="0">
              <a:solidFill>
                <a:srgbClr val="000000"/>
              </a:solidFill>
              <a:latin typeface="Arial"/>
              <a:ea typeface="Arial"/>
              <a:cs typeface="Arial"/>
              <a:sym typeface="Arial"/>
            </a:endParaRPr>
          </a:p>
        </p:txBody>
      </p:sp>
      <p:sp>
        <p:nvSpPr>
          <p:cNvPr id="604" name="Google Shape;604;p28"/>
          <p:cNvSpPr/>
          <p:nvPr/>
        </p:nvSpPr>
        <p:spPr>
          <a:xfrm>
            <a:off x="333829" y="5312175"/>
            <a:ext cx="739600" cy="739600"/>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dirty="0">
              <a:solidFill>
                <a:schemeClr val="lt1"/>
              </a:solidFill>
              <a:latin typeface="Open Sans"/>
              <a:ea typeface="Open Sans"/>
              <a:cs typeface="Open Sans"/>
              <a:sym typeface="Open Sans"/>
            </a:endParaRPr>
          </a:p>
        </p:txBody>
      </p:sp>
      <p:pic>
        <p:nvPicPr>
          <p:cNvPr id="605" name="Google Shape;605;p28" descr="A picture containing text, night sky&#10;&#10;Description automatically generated"/>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534592" y="5490089"/>
            <a:ext cx="337989" cy="403143"/>
          </a:xfrm>
          <a:prstGeom prst="rect">
            <a:avLst/>
          </a:prstGeom>
          <a:noFill/>
          <a:ln>
            <a:noFill/>
          </a:ln>
        </p:spPr>
      </p:pic>
      <p:sp>
        <p:nvSpPr>
          <p:cNvPr id="606" name="Google Shape;606;p28"/>
          <p:cNvSpPr/>
          <p:nvPr/>
        </p:nvSpPr>
        <p:spPr>
          <a:xfrm>
            <a:off x="1329464" y="5528043"/>
            <a:ext cx="2704400" cy="307600"/>
          </a:xfrm>
          <a:prstGeom prst="rect">
            <a:avLst/>
          </a:prstGeom>
          <a:noFill/>
          <a:ln>
            <a:noFill/>
          </a:ln>
        </p:spPr>
        <p:txBody>
          <a:bodyPr spcFirstLastPara="1" wrap="square" lIns="0" tIns="0" rIns="0" bIns="0" anchor="ctr" anchorCtr="0">
            <a:noAutofit/>
          </a:bodyPr>
          <a:lstStyle/>
          <a:p>
            <a:pPr>
              <a:buClr>
                <a:srgbClr val="000000"/>
              </a:buClr>
              <a:buSzPts val="1500"/>
            </a:pPr>
            <a:r>
              <a:rPr lang="en" sz="2000" b="1">
                <a:solidFill>
                  <a:schemeClr val="dk2"/>
                </a:solidFill>
                <a:latin typeface="Open Sans"/>
                <a:ea typeface="Open Sans"/>
                <a:cs typeface="Open Sans"/>
                <a:sym typeface="Open Sans"/>
              </a:rPr>
              <a:t>Founded in 1992</a:t>
            </a:r>
            <a:endParaRPr sz="1467" dirty="0">
              <a:solidFill>
                <a:srgbClr val="000000"/>
              </a:solidFill>
              <a:latin typeface="Arial"/>
              <a:ea typeface="Arial"/>
              <a:cs typeface="Arial"/>
              <a:sym typeface="Arial"/>
            </a:endParaRPr>
          </a:p>
        </p:txBody>
      </p:sp>
      <p:sp>
        <p:nvSpPr>
          <p:cNvPr id="607" name="Google Shape;607;p28"/>
          <p:cNvSpPr/>
          <p:nvPr/>
        </p:nvSpPr>
        <p:spPr>
          <a:xfrm>
            <a:off x="4499331" y="1495859"/>
            <a:ext cx="739600" cy="739600"/>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dirty="0">
              <a:solidFill>
                <a:schemeClr val="lt1"/>
              </a:solidFill>
              <a:latin typeface="Open Sans"/>
              <a:ea typeface="Open Sans"/>
              <a:cs typeface="Open Sans"/>
              <a:sym typeface="Open Sans"/>
            </a:endParaRPr>
          </a:p>
        </p:txBody>
      </p:sp>
      <p:pic>
        <p:nvPicPr>
          <p:cNvPr id="608" name="Google Shape;608;p28" descr="Logo&#10;&#10;Description automatically generated"/>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4641666" y="1705831"/>
            <a:ext cx="454845" cy="319567"/>
          </a:xfrm>
          <a:prstGeom prst="rect">
            <a:avLst/>
          </a:prstGeom>
          <a:noFill/>
          <a:ln>
            <a:noFill/>
          </a:ln>
        </p:spPr>
      </p:pic>
      <p:sp>
        <p:nvSpPr>
          <p:cNvPr id="609" name="Google Shape;609;p28"/>
          <p:cNvSpPr/>
          <p:nvPr/>
        </p:nvSpPr>
        <p:spPr>
          <a:xfrm>
            <a:off x="5494967" y="1711727"/>
            <a:ext cx="2704400" cy="307600"/>
          </a:xfrm>
          <a:prstGeom prst="rect">
            <a:avLst/>
          </a:prstGeom>
          <a:noFill/>
          <a:ln>
            <a:noFill/>
          </a:ln>
        </p:spPr>
        <p:txBody>
          <a:bodyPr spcFirstLastPara="1" wrap="square" lIns="0" tIns="0" rIns="0" bIns="0" anchor="ctr" anchorCtr="0">
            <a:noAutofit/>
          </a:bodyPr>
          <a:lstStyle/>
          <a:p>
            <a:pPr>
              <a:buClr>
                <a:srgbClr val="000000"/>
              </a:buClr>
              <a:buSzPts val="1500"/>
            </a:pPr>
            <a:r>
              <a:rPr lang="en" sz="2000" b="1">
                <a:solidFill>
                  <a:schemeClr val="dk2"/>
                </a:solidFill>
                <a:latin typeface="Open Sans"/>
                <a:ea typeface="Open Sans"/>
                <a:cs typeface="Open Sans"/>
                <a:sym typeface="Open Sans"/>
              </a:rPr>
              <a:t>Unbiased</a:t>
            </a:r>
            <a:endParaRPr sz="1467" dirty="0">
              <a:solidFill>
                <a:srgbClr val="000000"/>
              </a:solidFill>
              <a:latin typeface="Arial"/>
              <a:ea typeface="Arial"/>
              <a:cs typeface="Arial"/>
              <a:sym typeface="Arial"/>
            </a:endParaRPr>
          </a:p>
        </p:txBody>
      </p:sp>
      <p:sp>
        <p:nvSpPr>
          <p:cNvPr id="610" name="Google Shape;610;p28"/>
          <p:cNvSpPr/>
          <p:nvPr/>
        </p:nvSpPr>
        <p:spPr>
          <a:xfrm>
            <a:off x="4499331" y="2772715"/>
            <a:ext cx="739600" cy="739600"/>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dirty="0">
              <a:solidFill>
                <a:schemeClr val="lt1"/>
              </a:solidFill>
              <a:latin typeface="Open Sans"/>
              <a:ea typeface="Open Sans"/>
              <a:cs typeface="Open Sans"/>
              <a:sym typeface="Open Sans"/>
            </a:endParaRPr>
          </a:p>
        </p:txBody>
      </p:sp>
      <p:pic>
        <p:nvPicPr>
          <p:cNvPr id="611" name="Google Shape;611;p28" descr="Logo, icon&#10;&#10;Description automatically generated"/>
          <p:cNvPicPr preferRelativeResize="0"/>
          <p:nvPr/>
        </p:nvPicPr>
        <p:blipFill rotWithShape="1">
          <a:blip r:embed="rId9" cstate="hqprint">
            <a:alphaModFix/>
            <a:extLst>
              <a:ext uri="{28A0092B-C50C-407E-A947-70E740481C1C}">
                <a14:useLocalDpi xmlns:a14="http://schemas.microsoft.com/office/drawing/2010/main"/>
              </a:ext>
            </a:extLst>
          </a:blip>
          <a:srcRect/>
          <a:stretch/>
        </p:blipFill>
        <p:spPr>
          <a:xfrm>
            <a:off x="4671445" y="2956735"/>
            <a:ext cx="395289" cy="371475"/>
          </a:xfrm>
          <a:prstGeom prst="rect">
            <a:avLst/>
          </a:prstGeom>
          <a:noFill/>
          <a:ln>
            <a:noFill/>
          </a:ln>
        </p:spPr>
      </p:pic>
      <p:sp>
        <p:nvSpPr>
          <p:cNvPr id="612" name="Google Shape;612;p28"/>
          <p:cNvSpPr/>
          <p:nvPr/>
        </p:nvSpPr>
        <p:spPr>
          <a:xfrm>
            <a:off x="5494967" y="2680808"/>
            <a:ext cx="2678000" cy="923600"/>
          </a:xfrm>
          <a:prstGeom prst="rect">
            <a:avLst/>
          </a:prstGeom>
          <a:noFill/>
          <a:ln>
            <a:noFill/>
          </a:ln>
        </p:spPr>
        <p:txBody>
          <a:bodyPr spcFirstLastPara="1" wrap="square" lIns="0" tIns="0" rIns="0" bIns="0" anchor="ctr" anchorCtr="0">
            <a:noAutofit/>
          </a:bodyPr>
          <a:lstStyle/>
          <a:p>
            <a:pPr>
              <a:buClr>
                <a:srgbClr val="000000"/>
              </a:buClr>
              <a:buSzPts val="1500"/>
            </a:pPr>
            <a:r>
              <a:rPr lang="en" sz="2000" b="1">
                <a:solidFill>
                  <a:schemeClr val="dk2"/>
                </a:solidFill>
                <a:latin typeface="Open Sans"/>
                <a:ea typeface="Open Sans"/>
                <a:cs typeface="Open Sans"/>
                <a:sym typeface="Open Sans"/>
              </a:rPr>
              <a:t>Research, Education, Collaboration</a:t>
            </a:r>
            <a:br>
              <a:rPr lang="en" sz="2000" b="1">
                <a:solidFill>
                  <a:schemeClr val="dk2"/>
                </a:solidFill>
                <a:latin typeface="Open Sans"/>
                <a:ea typeface="Open Sans"/>
                <a:cs typeface="Open Sans"/>
                <a:sym typeface="Open Sans"/>
              </a:rPr>
            </a:br>
            <a:r>
              <a:rPr lang="en" sz="2000" b="1">
                <a:solidFill>
                  <a:schemeClr val="dk2"/>
                </a:solidFill>
                <a:latin typeface="Open Sans"/>
                <a:ea typeface="Open Sans"/>
                <a:cs typeface="Open Sans"/>
                <a:sym typeface="Open Sans"/>
              </a:rPr>
              <a:t>and Standards</a:t>
            </a:r>
            <a:endParaRPr sz="1467" dirty="0">
              <a:solidFill>
                <a:srgbClr val="000000"/>
              </a:solidFill>
              <a:latin typeface="Arial"/>
              <a:ea typeface="Arial"/>
              <a:cs typeface="Arial"/>
              <a:sym typeface="Arial"/>
            </a:endParaRPr>
          </a:p>
        </p:txBody>
      </p:sp>
      <p:sp>
        <p:nvSpPr>
          <p:cNvPr id="613" name="Google Shape;613;p28"/>
          <p:cNvSpPr/>
          <p:nvPr/>
        </p:nvSpPr>
        <p:spPr>
          <a:xfrm>
            <a:off x="4499331" y="4044821"/>
            <a:ext cx="739600" cy="739600"/>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dirty="0">
              <a:solidFill>
                <a:schemeClr val="lt1"/>
              </a:solidFill>
              <a:latin typeface="Open Sans"/>
              <a:ea typeface="Open Sans"/>
              <a:cs typeface="Open Sans"/>
              <a:sym typeface="Open Sans"/>
            </a:endParaRPr>
          </a:p>
        </p:txBody>
      </p:sp>
      <p:pic>
        <p:nvPicPr>
          <p:cNvPr id="614" name="Google Shape;614;p28" descr="Icon&#10;&#10;Description automatically generated"/>
          <p:cNvPicPr preferRelativeResize="0"/>
          <p:nvPr/>
        </p:nvPicPr>
        <p:blipFill rotWithShape="1">
          <a:blip r:embed="rId10" cstate="hqprint">
            <a:alphaModFix/>
            <a:extLst>
              <a:ext uri="{28A0092B-C50C-407E-A947-70E740481C1C}">
                <a14:useLocalDpi xmlns:a14="http://schemas.microsoft.com/office/drawing/2010/main"/>
              </a:ext>
            </a:extLst>
          </a:blip>
          <a:srcRect/>
          <a:stretch/>
        </p:blipFill>
        <p:spPr>
          <a:xfrm>
            <a:off x="4705268" y="4248481"/>
            <a:ext cx="327643" cy="332196"/>
          </a:xfrm>
          <a:prstGeom prst="rect">
            <a:avLst/>
          </a:prstGeom>
          <a:noFill/>
          <a:ln>
            <a:noFill/>
          </a:ln>
        </p:spPr>
      </p:pic>
      <p:sp>
        <p:nvSpPr>
          <p:cNvPr id="615" name="Google Shape;615;p28"/>
          <p:cNvSpPr/>
          <p:nvPr/>
        </p:nvSpPr>
        <p:spPr>
          <a:xfrm>
            <a:off x="5494967" y="4260691"/>
            <a:ext cx="2704400" cy="307600"/>
          </a:xfrm>
          <a:prstGeom prst="rect">
            <a:avLst/>
          </a:prstGeom>
          <a:noFill/>
          <a:ln>
            <a:noFill/>
          </a:ln>
        </p:spPr>
        <p:txBody>
          <a:bodyPr spcFirstLastPara="1" wrap="square" lIns="0" tIns="0" rIns="0" bIns="0" anchor="ctr" anchorCtr="0">
            <a:noAutofit/>
          </a:bodyPr>
          <a:lstStyle/>
          <a:p>
            <a:pPr>
              <a:buClr>
                <a:srgbClr val="000000"/>
              </a:buClr>
              <a:buSzPts val="1500"/>
            </a:pPr>
            <a:r>
              <a:rPr lang="en" sz="2000" b="1">
                <a:solidFill>
                  <a:schemeClr val="dk2"/>
                </a:solidFill>
                <a:latin typeface="Open Sans"/>
                <a:ea typeface="Open Sans"/>
                <a:cs typeface="Open Sans"/>
                <a:sym typeface="Open Sans"/>
              </a:rPr>
              <a:t>Technology Agnostic</a:t>
            </a:r>
            <a:endParaRPr sz="1467" dirty="0">
              <a:solidFill>
                <a:srgbClr val="000000"/>
              </a:solidFill>
              <a:latin typeface="Arial"/>
              <a:ea typeface="Arial"/>
              <a:cs typeface="Arial"/>
              <a:sym typeface="Arial"/>
            </a:endParaRPr>
          </a:p>
        </p:txBody>
      </p:sp>
      <p:sp>
        <p:nvSpPr>
          <p:cNvPr id="616" name="Google Shape;616;p28"/>
          <p:cNvSpPr/>
          <p:nvPr/>
        </p:nvSpPr>
        <p:spPr>
          <a:xfrm>
            <a:off x="5494967" y="5374156"/>
            <a:ext cx="2704400" cy="615600"/>
          </a:xfrm>
          <a:prstGeom prst="rect">
            <a:avLst/>
          </a:prstGeom>
          <a:noFill/>
          <a:ln>
            <a:noFill/>
          </a:ln>
        </p:spPr>
        <p:txBody>
          <a:bodyPr spcFirstLastPara="1" wrap="square" lIns="0" tIns="0" rIns="0" bIns="0" anchor="ctr" anchorCtr="0">
            <a:noAutofit/>
          </a:bodyPr>
          <a:lstStyle/>
          <a:p>
            <a:pPr>
              <a:buClr>
                <a:srgbClr val="000000"/>
              </a:buClr>
              <a:buSzPts val="1500"/>
            </a:pPr>
            <a:r>
              <a:rPr lang="en" sz="2000" b="1">
                <a:solidFill>
                  <a:schemeClr val="dk2"/>
                </a:solidFill>
                <a:latin typeface="Open Sans"/>
                <a:ea typeface="Open Sans"/>
                <a:cs typeface="Open Sans"/>
                <a:sym typeface="Open Sans"/>
              </a:rPr>
              <a:t>Local, State and National Focus</a:t>
            </a:r>
            <a:endParaRPr sz="1467" dirty="0">
              <a:solidFill>
                <a:srgbClr val="000000"/>
              </a:solidFill>
              <a:latin typeface="Arial"/>
              <a:ea typeface="Arial"/>
              <a:cs typeface="Arial"/>
              <a:sym typeface="Arial"/>
            </a:endParaRPr>
          </a:p>
        </p:txBody>
      </p:sp>
      <p:sp>
        <p:nvSpPr>
          <p:cNvPr id="617" name="Google Shape;617;p28"/>
          <p:cNvSpPr/>
          <p:nvPr/>
        </p:nvSpPr>
        <p:spPr>
          <a:xfrm>
            <a:off x="4499331" y="5312175"/>
            <a:ext cx="739600" cy="739600"/>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dirty="0">
              <a:solidFill>
                <a:schemeClr val="lt1"/>
              </a:solidFill>
              <a:latin typeface="Open Sans"/>
              <a:ea typeface="Open Sans"/>
              <a:cs typeface="Open Sans"/>
              <a:sym typeface="Open Sans"/>
            </a:endParaRPr>
          </a:p>
        </p:txBody>
      </p:sp>
      <p:sp>
        <p:nvSpPr>
          <p:cNvPr id="618" name="Google Shape;618;p28"/>
          <p:cNvSpPr/>
          <p:nvPr/>
        </p:nvSpPr>
        <p:spPr>
          <a:xfrm>
            <a:off x="4667245" y="5547981"/>
            <a:ext cx="409619" cy="271835"/>
          </a:xfrm>
          <a:custGeom>
            <a:avLst/>
            <a:gdLst/>
            <a:ahLst/>
            <a:cxnLst/>
            <a:rect l="l" t="t" r="r" b="b"/>
            <a:pathLst>
              <a:path w="4388766" h="2912520" extrusionOk="0">
                <a:moveTo>
                  <a:pt x="4384709" y="425451"/>
                </a:moveTo>
                <a:lnTo>
                  <a:pt x="4368181" y="385077"/>
                </a:lnTo>
                <a:cubicBezTo>
                  <a:pt x="4361637" y="369117"/>
                  <a:pt x="4348273" y="357478"/>
                  <a:pt x="4332206" y="352972"/>
                </a:cubicBezTo>
                <a:cubicBezTo>
                  <a:pt x="4325583" y="338158"/>
                  <a:pt x="4316746" y="327019"/>
                  <a:pt x="4299983" y="320710"/>
                </a:cubicBezTo>
                <a:lnTo>
                  <a:pt x="4260334" y="205172"/>
                </a:lnTo>
                <a:cubicBezTo>
                  <a:pt x="4255817" y="192044"/>
                  <a:pt x="4246549" y="181208"/>
                  <a:pt x="4234303" y="174585"/>
                </a:cubicBezTo>
                <a:lnTo>
                  <a:pt x="4197338" y="154726"/>
                </a:lnTo>
                <a:cubicBezTo>
                  <a:pt x="4189108" y="150327"/>
                  <a:pt x="4180232" y="148182"/>
                  <a:pt x="4171395" y="148182"/>
                </a:cubicBezTo>
                <a:cubicBezTo>
                  <a:pt x="4159149" y="148182"/>
                  <a:pt x="4147088" y="152238"/>
                  <a:pt x="4137105" y="160203"/>
                </a:cubicBezTo>
                <a:cubicBezTo>
                  <a:pt x="4126769" y="156647"/>
                  <a:pt x="4115326" y="156372"/>
                  <a:pt x="4105068" y="159282"/>
                </a:cubicBezTo>
                <a:lnTo>
                  <a:pt x="4086699" y="164337"/>
                </a:lnTo>
                <a:cubicBezTo>
                  <a:pt x="4068447" y="169314"/>
                  <a:pt x="4053937" y="183432"/>
                  <a:pt x="4048578" y="201566"/>
                </a:cubicBezTo>
                <a:lnTo>
                  <a:pt x="4027348" y="272792"/>
                </a:lnTo>
                <a:cubicBezTo>
                  <a:pt x="4026123" y="276926"/>
                  <a:pt x="4025349" y="281139"/>
                  <a:pt x="4025163" y="285420"/>
                </a:cubicBezTo>
                <a:lnTo>
                  <a:pt x="4019305" y="391582"/>
                </a:lnTo>
                <a:lnTo>
                  <a:pt x="4008900" y="419906"/>
                </a:lnTo>
                <a:lnTo>
                  <a:pt x="3989031" y="432074"/>
                </a:lnTo>
                <a:cubicBezTo>
                  <a:pt x="3976295" y="439921"/>
                  <a:pt x="3967184" y="452697"/>
                  <a:pt x="3964078" y="467353"/>
                </a:cubicBezTo>
                <a:lnTo>
                  <a:pt x="3793392" y="515349"/>
                </a:lnTo>
                <a:lnTo>
                  <a:pt x="3722020" y="518681"/>
                </a:lnTo>
                <a:cubicBezTo>
                  <a:pt x="3707559" y="519327"/>
                  <a:pt x="3693932" y="525715"/>
                  <a:pt x="3684213" y="536355"/>
                </a:cubicBezTo>
                <a:lnTo>
                  <a:pt x="3629026" y="596362"/>
                </a:lnTo>
                <a:cubicBezTo>
                  <a:pt x="3618543" y="607776"/>
                  <a:pt x="3615858" y="618406"/>
                  <a:pt x="3614369" y="632337"/>
                </a:cubicBezTo>
                <a:lnTo>
                  <a:pt x="3598145" y="650403"/>
                </a:lnTo>
                <a:cubicBezTo>
                  <a:pt x="3586584" y="663228"/>
                  <a:pt x="3581725" y="680794"/>
                  <a:pt x="3585203" y="697821"/>
                </a:cubicBezTo>
                <a:lnTo>
                  <a:pt x="3589229" y="718101"/>
                </a:lnTo>
                <a:lnTo>
                  <a:pt x="3547739" y="741409"/>
                </a:lnTo>
                <a:lnTo>
                  <a:pt x="3490337" y="741948"/>
                </a:lnTo>
                <a:cubicBezTo>
                  <a:pt x="3471732" y="741948"/>
                  <a:pt x="3468979" y="743976"/>
                  <a:pt x="3423129" y="778148"/>
                </a:cubicBezTo>
                <a:cubicBezTo>
                  <a:pt x="3402662" y="793461"/>
                  <a:pt x="3395461" y="820893"/>
                  <a:pt x="3405798" y="844240"/>
                </a:cubicBezTo>
                <a:lnTo>
                  <a:pt x="3411882" y="858054"/>
                </a:lnTo>
                <a:lnTo>
                  <a:pt x="3360221" y="918375"/>
                </a:lnTo>
                <a:cubicBezTo>
                  <a:pt x="3344526" y="926565"/>
                  <a:pt x="3314292" y="942289"/>
                  <a:pt x="3311001" y="943974"/>
                </a:cubicBezTo>
                <a:cubicBezTo>
                  <a:pt x="3304035" y="947384"/>
                  <a:pt x="3303045" y="947805"/>
                  <a:pt x="3262397" y="984309"/>
                </a:cubicBezTo>
                <a:cubicBezTo>
                  <a:pt x="3248965" y="984309"/>
                  <a:pt x="3237375" y="986955"/>
                  <a:pt x="3225814" y="995948"/>
                </a:cubicBezTo>
                <a:lnTo>
                  <a:pt x="3223169" y="994342"/>
                </a:lnTo>
                <a:lnTo>
                  <a:pt x="3225236" y="986259"/>
                </a:lnTo>
                <a:lnTo>
                  <a:pt x="3248622" y="955878"/>
                </a:lnTo>
                <a:cubicBezTo>
                  <a:pt x="3255470" y="946923"/>
                  <a:pt x="3259487" y="936049"/>
                  <a:pt x="3259908" y="924762"/>
                </a:cubicBezTo>
                <a:lnTo>
                  <a:pt x="3262171" y="872524"/>
                </a:lnTo>
                <a:cubicBezTo>
                  <a:pt x="3262436" y="865715"/>
                  <a:pt x="3261515" y="858974"/>
                  <a:pt x="3259301" y="852547"/>
                </a:cubicBezTo>
                <a:lnTo>
                  <a:pt x="3230478" y="767665"/>
                </a:lnTo>
                <a:cubicBezTo>
                  <a:pt x="3225128" y="751745"/>
                  <a:pt x="3212725" y="739195"/>
                  <a:pt x="3196844" y="733522"/>
                </a:cubicBezTo>
                <a:lnTo>
                  <a:pt x="3184294" y="729084"/>
                </a:lnTo>
                <a:cubicBezTo>
                  <a:pt x="3187429" y="708304"/>
                  <a:pt x="3183138" y="699467"/>
                  <a:pt x="3173762" y="683625"/>
                </a:cubicBezTo>
                <a:cubicBezTo>
                  <a:pt x="3176672" y="669958"/>
                  <a:pt x="3174418" y="655262"/>
                  <a:pt x="3166414" y="642712"/>
                </a:cubicBezTo>
                <a:lnTo>
                  <a:pt x="3147055" y="612243"/>
                </a:lnTo>
                <a:cubicBezTo>
                  <a:pt x="3139746" y="600771"/>
                  <a:pt x="3128489" y="592424"/>
                  <a:pt x="3115400" y="588828"/>
                </a:cubicBezTo>
                <a:lnTo>
                  <a:pt x="3083099" y="579981"/>
                </a:lnTo>
                <a:lnTo>
                  <a:pt x="3072313" y="569763"/>
                </a:lnTo>
                <a:cubicBezTo>
                  <a:pt x="3061026" y="559015"/>
                  <a:pt x="3049505" y="555684"/>
                  <a:pt x="3033849" y="554499"/>
                </a:cubicBezTo>
                <a:cubicBezTo>
                  <a:pt x="3025894" y="537501"/>
                  <a:pt x="3009817" y="525676"/>
                  <a:pt x="2991065" y="523344"/>
                </a:cubicBezTo>
                <a:lnTo>
                  <a:pt x="2965347" y="520091"/>
                </a:lnTo>
                <a:cubicBezTo>
                  <a:pt x="2959371" y="511754"/>
                  <a:pt x="2951151" y="505209"/>
                  <a:pt x="2941580" y="501340"/>
                </a:cubicBezTo>
                <a:lnTo>
                  <a:pt x="2915020" y="490475"/>
                </a:lnTo>
                <a:cubicBezTo>
                  <a:pt x="2908328" y="487712"/>
                  <a:pt x="2901245" y="486340"/>
                  <a:pt x="2894240" y="486340"/>
                </a:cubicBezTo>
                <a:cubicBezTo>
                  <a:pt x="2883139" y="486340"/>
                  <a:pt x="2872118" y="489740"/>
                  <a:pt x="2862703" y="496323"/>
                </a:cubicBezTo>
                <a:lnTo>
                  <a:pt x="2854473" y="502143"/>
                </a:lnTo>
                <a:lnTo>
                  <a:pt x="2838945" y="500732"/>
                </a:lnTo>
                <a:lnTo>
                  <a:pt x="2830216" y="493649"/>
                </a:lnTo>
                <a:cubicBezTo>
                  <a:pt x="2861096" y="457096"/>
                  <a:pt x="2839170" y="409266"/>
                  <a:pt x="2799335" y="402261"/>
                </a:cubicBezTo>
                <a:lnTo>
                  <a:pt x="2781769" y="399195"/>
                </a:lnTo>
                <a:cubicBezTo>
                  <a:pt x="2765456" y="396402"/>
                  <a:pt x="2749614" y="400997"/>
                  <a:pt x="2737711" y="410677"/>
                </a:cubicBezTo>
                <a:lnTo>
                  <a:pt x="2708780" y="434249"/>
                </a:lnTo>
                <a:cubicBezTo>
                  <a:pt x="2723711" y="398274"/>
                  <a:pt x="2697415" y="358321"/>
                  <a:pt x="2658148" y="358321"/>
                </a:cubicBezTo>
                <a:lnTo>
                  <a:pt x="2649958" y="358321"/>
                </a:lnTo>
                <a:cubicBezTo>
                  <a:pt x="2641081" y="352237"/>
                  <a:pt x="2630560" y="348876"/>
                  <a:pt x="2619577" y="348720"/>
                </a:cubicBezTo>
                <a:lnTo>
                  <a:pt x="2588961" y="348377"/>
                </a:lnTo>
                <a:cubicBezTo>
                  <a:pt x="2578057" y="342939"/>
                  <a:pt x="2571395" y="339109"/>
                  <a:pt x="2557424" y="339109"/>
                </a:cubicBezTo>
                <a:cubicBezTo>
                  <a:pt x="2545373" y="339109"/>
                  <a:pt x="2535498" y="342518"/>
                  <a:pt x="2524280" y="350130"/>
                </a:cubicBezTo>
                <a:lnTo>
                  <a:pt x="2515707" y="342675"/>
                </a:lnTo>
                <a:cubicBezTo>
                  <a:pt x="2504803" y="333064"/>
                  <a:pt x="2490372" y="327901"/>
                  <a:pt x="2474227" y="329351"/>
                </a:cubicBezTo>
                <a:cubicBezTo>
                  <a:pt x="2463812" y="317682"/>
                  <a:pt x="2453711" y="309874"/>
                  <a:pt x="2436684" y="307846"/>
                </a:cubicBezTo>
                <a:lnTo>
                  <a:pt x="2397574" y="303065"/>
                </a:lnTo>
                <a:cubicBezTo>
                  <a:pt x="2385396" y="301566"/>
                  <a:pt x="2372503" y="304211"/>
                  <a:pt x="2361520" y="311255"/>
                </a:cubicBezTo>
                <a:lnTo>
                  <a:pt x="2346482" y="306318"/>
                </a:lnTo>
                <a:lnTo>
                  <a:pt x="2343689" y="284421"/>
                </a:lnTo>
                <a:cubicBezTo>
                  <a:pt x="2341309" y="265865"/>
                  <a:pt x="2329640" y="249788"/>
                  <a:pt x="2312799" y="241794"/>
                </a:cubicBezTo>
                <a:lnTo>
                  <a:pt x="2293440" y="232643"/>
                </a:lnTo>
                <a:cubicBezTo>
                  <a:pt x="2279930" y="226294"/>
                  <a:pt x="2264431" y="225677"/>
                  <a:pt x="2250381" y="230997"/>
                </a:cubicBezTo>
                <a:cubicBezTo>
                  <a:pt x="2231022" y="238423"/>
                  <a:pt x="2223674" y="250856"/>
                  <a:pt x="2216591" y="267433"/>
                </a:cubicBezTo>
                <a:cubicBezTo>
                  <a:pt x="1631858" y="300077"/>
                  <a:pt x="863606" y="143783"/>
                  <a:pt x="438409" y="2988"/>
                </a:cubicBezTo>
                <a:cubicBezTo>
                  <a:pt x="404276" y="-7916"/>
                  <a:pt x="368066" y="10601"/>
                  <a:pt x="366038" y="65484"/>
                </a:cubicBezTo>
                <a:lnTo>
                  <a:pt x="310087" y="25757"/>
                </a:lnTo>
                <a:cubicBezTo>
                  <a:pt x="274954" y="921"/>
                  <a:pt x="225821" y="24228"/>
                  <a:pt x="223519" y="67659"/>
                </a:cubicBezTo>
                <a:cubicBezTo>
                  <a:pt x="218620" y="163299"/>
                  <a:pt x="217053" y="200038"/>
                  <a:pt x="217592" y="217183"/>
                </a:cubicBezTo>
                <a:cubicBezTo>
                  <a:pt x="215946" y="229743"/>
                  <a:pt x="207716" y="274399"/>
                  <a:pt x="200290" y="312558"/>
                </a:cubicBezTo>
                <a:lnTo>
                  <a:pt x="143349" y="486036"/>
                </a:lnTo>
                <a:lnTo>
                  <a:pt x="66040" y="616613"/>
                </a:lnTo>
                <a:cubicBezTo>
                  <a:pt x="61141" y="624842"/>
                  <a:pt x="58545" y="634218"/>
                  <a:pt x="58427" y="643780"/>
                </a:cubicBezTo>
                <a:lnTo>
                  <a:pt x="57046" y="739459"/>
                </a:lnTo>
                <a:lnTo>
                  <a:pt x="42282" y="820472"/>
                </a:lnTo>
                <a:lnTo>
                  <a:pt x="8824" y="872063"/>
                </a:lnTo>
                <a:cubicBezTo>
                  <a:pt x="487" y="884888"/>
                  <a:pt x="-2080" y="900651"/>
                  <a:pt x="1712" y="915465"/>
                </a:cubicBezTo>
                <a:lnTo>
                  <a:pt x="18279" y="980714"/>
                </a:lnTo>
                <a:cubicBezTo>
                  <a:pt x="11734" y="989404"/>
                  <a:pt x="7952" y="999848"/>
                  <a:pt x="7374" y="1010713"/>
                </a:cubicBezTo>
                <a:cubicBezTo>
                  <a:pt x="3965" y="1075237"/>
                  <a:pt x="7600" y="1087561"/>
                  <a:pt x="9520" y="1094184"/>
                </a:cubicBezTo>
                <a:cubicBezTo>
                  <a:pt x="10823" y="1098701"/>
                  <a:pt x="13801" y="1108615"/>
                  <a:pt x="35041" y="1144698"/>
                </a:cubicBezTo>
                <a:lnTo>
                  <a:pt x="35041" y="1174815"/>
                </a:lnTo>
                <a:cubicBezTo>
                  <a:pt x="35041" y="1182819"/>
                  <a:pt x="36805" y="1190735"/>
                  <a:pt x="40136" y="1197975"/>
                </a:cubicBezTo>
                <a:cubicBezTo>
                  <a:pt x="48973" y="1216952"/>
                  <a:pt x="55057" y="1227974"/>
                  <a:pt x="59534" y="1234901"/>
                </a:cubicBezTo>
                <a:lnTo>
                  <a:pt x="52951" y="1289853"/>
                </a:lnTo>
                <a:cubicBezTo>
                  <a:pt x="50697" y="1308340"/>
                  <a:pt x="57399" y="1325446"/>
                  <a:pt x="73466" y="1339573"/>
                </a:cubicBezTo>
                <a:cubicBezTo>
                  <a:pt x="63443" y="1354651"/>
                  <a:pt x="61415" y="1373902"/>
                  <a:pt x="68489" y="1390930"/>
                </a:cubicBezTo>
                <a:cubicBezTo>
                  <a:pt x="87975" y="1438113"/>
                  <a:pt x="117671" y="1509916"/>
                  <a:pt x="129075" y="1537809"/>
                </a:cubicBezTo>
                <a:cubicBezTo>
                  <a:pt x="127693" y="1546802"/>
                  <a:pt x="125440" y="1559431"/>
                  <a:pt x="124176" y="1566544"/>
                </a:cubicBezTo>
                <a:cubicBezTo>
                  <a:pt x="120659" y="1586530"/>
                  <a:pt x="119855" y="1591233"/>
                  <a:pt x="119855" y="1597552"/>
                </a:cubicBezTo>
                <a:cubicBezTo>
                  <a:pt x="119855" y="1638386"/>
                  <a:pt x="143124" y="1648830"/>
                  <a:pt x="227163" y="1677496"/>
                </a:cubicBezTo>
                <a:lnTo>
                  <a:pt x="254831" y="1718635"/>
                </a:lnTo>
                <a:cubicBezTo>
                  <a:pt x="261561" y="1728657"/>
                  <a:pt x="271437" y="1736201"/>
                  <a:pt x="282880" y="1740031"/>
                </a:cubicBezTo>
                <a:cubicBezTo>
                  <a:pt x="287279" y="1764789"/>
                  <a:pt x="307951" y="1783541"/>
                  <a:pt x="333355" y="1785187"/>
                </a:cubicBezTo>
                <a:cubicBezTo>
                  <a:pt x="344759" y="1801224"/>
                  <a:pt x="352185" y="1811365"/>
                  <a:pt x="357162" y="1817987"/>
                </a:cubicBezTo>
                <a:cubicBezTo>
                  <a:pt x="359807" y="1832370"/>
                  <a:pt x="363971" y="1862261"/>
                  <a:pt x="366920" y="1886910"/>
                </a:cubicBezTo>
                <a:cubicBezTo>
                  <a:pt x="369986" y="1912432"/>
                  <a:pt x="390452" y="1932447"/>
                  <a:pt x="416101" y="1934897"/>
                </a:cubicBezTo>
                <a:lnTo>
                  <a:pt x="557700" y="1948711"/>
                </a:lnTo>
                <a:cubicBezTo>
                  <a:pt x="562020" y="1959468"/>
                  <a:pt x="569750" y="1968844"/>
                  <a:pt x="580008" y="1975163"/>
                </a:cubicBezTo>
                <a:cubicBezTo>
                  <a:pt x="626466" y="2003594"/>
                  <a:pt x="858540" y="2145467"/>
                  <a:pt x="865996" y="2149748"/>
                </a:cubicBezTo>
                <a:cubicBezTo>
                  <a:pt x="877175" y="2156293"/>
                  <a:pt x="882338" y="2159271"/>
                  <a:pt x="1146939" y="2198959"/>
                </a:cubicBezTo>
                <a:cubicBezTo>
                  <a:pt x="1174381" y="2203250"/>
                  <a:pt x="1201362" y="2185684"/>
                  <a:pt x="1208328" y="2158086"/>
                </a:cubicBezTo>
                <a:lnTo>
                  <a:pt x="1267914" y="2164405"/>
                </a:lnTo>
                <a:cubicBezTo>
                  <a:pt x="1315744" y="2220239"/>
                  <a:pt x="1364622" y="2278071"/>
                  <a:pt x="1382305" y="2299919"/>
                </a:cubicBezTo>
                <a:cubicBezTo>
                  <a:pt x="1383677" y="2312430"/>
                  <a:pt x="1385558" y="2334052"/>
                  <a:pt x="1386744" y="2352079"/>
                </a:cubicBezTo>
                <a:cubicBezTo>
                  <a:pt x="1387890" y="2368803"/>
                  <a:pt x="1396648" y="2384105"/>
                  <a:pt x="1410502" y="2393599"/>
                </a:cubicBezTo>
                <a:lnTo>
                  <a:pt x="1544909" y="2485487"/>
                </a:lnTo>
                <a:cubicBezTo>
                  <a:pt x="1569940" y="2502710"/>
                  <a:pt x="1604652" y="2496087"/>
                  <a:pt x="1621610" y="2470448"/>
                </a:cubicBezTo>
                <a:lnTo>
                  <a:pt x="1655283" y="2419620"/>
                </a:lnTo>
                <a:lnTo>
                  <a:pt x="1692904" y="2418974"/>
                </a:lnTo>
                <a:cubicBezTo>
                  <a:pt x="1712881" y="2440096"/>
                  <a:pt x="1732514" y="2461111"/>
                  <a:pt x="1741126" y="2470830"/>
                </a:cubicBezTo>
                <a:cubicBezTo>
                  <a:pt x="1746210" y="2485144"/>
                  <a:pt x="1756929" y="2517670"/>
                  <a:pt x="1760720" y="2530573"/>
                </a:cubicBezTo>
                <a:cubicBezTo>
                  <a:pt x="1761602" y="2547943"/>
                  <a:pt x="1769439" y="2558700"/>
                  <a:pt x="1839626" y="2633217"/>
                </a:cubicBezTo>
                <a:cubicBezTo>
                  <a:pt x="1840469" y="2644504"/>
                  <a:pt x="1840547" y="2658014"/>
                  <a:pt x="1844339" y="2668380"/>
                </a:cubicBezTo>
                <a:cubicBezTo>
                  <a:pt x="1855899" y="2699730"/>
                  <a:pt x="1869635" y="2738115"/>
                  <a:pt x="1871702" y="2745346"/>
                </a:cubicBezTo>
                <a:lnTo>
                  <a:pt x="1871741" y="2745346"/>
                </a:lnTo>
                <a:cubicBezTo>
                  <a:pt x="1885173" y="2796820"/>
                  <a:pt x="1978285" y="2819784"/>
                  <a:pt x="1979314" y="2820127"/>
                </a:cubicBezTo>
                <a:cubicBezTo>
                  <a:pt x="1983752" y="2821234"/>
                  <a:pt x="1989229" y="2822498"/>
                  <a:pt x="2028907" y="2823840"/>
                </a:cubicBezTo>
                <a:lnTo>
                  <a:pt x="2042310" y="2834706"/>
                </a:lnTo>
                <a:cubicBezTo>
                  <a:pt x="2056692" y="2846452"/>
                  <a:pt x="2076560" y="2850548"/>
                  <a:pt x="2095420" y="2843856"/>
                </a:cubicBezTo>
                <a:lnTo>
                  <a:pt x="2123165" y="2833981"/>
                </a:lnTo>
                <a:cubicBezTo>
                  <a:pt x="2153174" y="2823263"/>
                  <a:pt x="2167870" y="2789208"/>
                  <a:pt x="2154781" y="2759699"/>
                </a:cubicBezTo>
                <a:lnTo>
                  <a:pt x="2133658" y="2712780"/>
                </a:lnTo>
                <a:lnTo>
                  <a:pt x="2128985" y="2664784"/>
                </a:lnTo>
                <a:cubicBezTo>
                  <a:pt x="2143641" y="2647874"/>
                  <a:pt x="2142613" y="2634285"/>
                  <a:pt x="2143573" y="2611742"/>
                </a:cubicBezTo>
                <a:lnTo>
                  <a:pt x="2197075" y="2560082"/>
                </a:lnTo>
                <a:cubicBezTo>
                  <a:pt x="2202238" y="2559964"/>
                  <a:pt x="2207401" y="2559161"/>
                  <a:pt x="2212378" y="2557554"/>
                </a:cubicBezTo>
                <a:lnTo>
                  <a:pt x="2244866" y="2547336"/>
                </a:lnTo>
                <a:cubicBezTo>
                  <a:pt x="2252488" y="2544847"/>
                  <a:pt x="2259561" y="2540909"/>
                  <a:pt x="2265459" y="2535432"/>
                </a:cubicBezTo>
                <a:lnTo>
                  <a:pt x="2344414" y="2463218"/>
                </a:lnTo>
                <a:cubicBezTo>
                  <a:pt x="2344943" y="2462796"/>
                  <a:pt x="2356279" y="2459818"/>
                  <a:pt x="2361207" y="2457633"/>
                </a:cubicBezTo>
                <a:lnTo>
                  <a:pt x="2407900" y="2437040"/>
                </a:lnTo>
                <a:lnTo>
                  <a:pt x="2548998" y="2450168"/>
                </a:lnTo>
                <a:cubicBezTo>
                  <a:pt x="2560559" y="2451275"/>
                  <a:pt x="2572649" y="2448561"/>
                  <a:pt x="2583171" y="2442095"/>
                </a:cubicBezTo>
                <a:lnTo>
                  <a:pt x="2612640" y="2463100"/>
                </a:lnTo>
                <a:cubicBezTo>
                  <a:pt x="2614903" y="2464707"/>
                  <a:pt x="2617314" y="2466166"/>
                  <a:pt x="2619763" y="2467391"/>
                </a:cubicBezTo>
                <a:lnTo>
                  <a:pt x="2658374" y="2486907"/>
                </a:lnTo>
                <a:cubicBezTo>
                  <a:pt x="2678232" y="2496822"/>
                  <a:pt x="2700628" y="2493873"/>
                  <a:pt x="2716735" y="2481244"/>
                </a:cubicBezTo>
                <a:cubicBezTo>
                  <a:pt x="2733155" y="2486907"/>
                  <a:pt x="2750104" y="2484536"/>
                  <a:pt x="2763918" y="2475924"/>
                </a:cubicBezTo>
                <a:cubicBezTo>
                  <a:pt x="2766681" y="2477796"/>
                  <a:pt x="2768817" y="2479373"/>
                  <a:pt x="2770237" y="2480480"/>
                </a:cubicBezTo>
                <a:cubicBezTo>
                  <a:pt x="2794309" y="2504248"/>
                  <a:pt x="2818919" y="2498154"/>
                  <a:pt x="2849996" y="2484801"/>
                </a:cubicBezTo>
                <a:cubicBezTo>
                  <a:pt x="2852249" y="2483880"/>
                  <a:pt x="2854277" y="2482929"/>
                  <a:pt x="2855962" y="2482234"/>
                </a:cubicBezTo>
                <a:cubicBezTo>
                  <a:pt x="2896072" y="2470987"/>
                  <a:pt x="2918723" y="2418552"/>
                  <a:pt x="2856501" y="2372173"/>
                </a:cubicBezTo>
                <a:cubicBezTo>
                  <a:pt x="2864114" y="2362033"/>
                  <a:pt x="2869776" y="2355645"/>
                  <a:pt x="2873225" y="2344466"/>
                </a:cubicBezTo>
                <a:cubicBezTo>
                  <a:pt x="2874067" y="2344466"/>
                  <a:pt x="2900206" y="2344202"/>
                  <a:pt x="2901078" y="2344045"/>
                </a:cubicBezTo>
                <a:cubicBezTo>
                  <a:pt x="2914745" y="2352774"/>
                  <a:pt x="2931430" y="2354920"/>
                  <a:pt x="2946743" y="2350139"/>
                </a:cubicBezTo>
                <a:lnTo>
                  <a:pt x="3042794" y="2320395"/>
                </a:lnTo>
                <a:lnTo>
                  <a:pt x="3085588" y="2329506"/>
                </a:lnTo>
                <a:lnTo>
                  <a:pt x="3130478" y="2372290"/>
                </a:lnTo>
                <a:cubicBezTo>
                  <a:pt x="3150984" y="2391698"/>
                  <a:pt x="3182482" y="2392384"/>
                  <a:pt x="3203643" y="2374553"/>
                </a:cubicBezTo>
                <a:cubicBezTo>
                  <a:pt x="3205906" y="2372672"/>
                  <a:pt x="3246663" y="2337696"/>
                  <a:pt x="3249494" y="2337011"/>
                </a:cubicBezTo>
                <a:cubicBezTo>
                  <a:pt x="3326068" y="2407384"/>
                  <a:pt x="3327185" y="2407726"/>
                  <a:pt x="3340078" y="2411939"/>
                </a:cubicBezTo>
                <a:cubicBezTo>
                  <a:pt x="3341989" y="2412557"/>
                  <a:pt x="3343713" y="2413085"/>
                  <a:pt x="3348651" y="2414085"/>
                </a:cubicBezTo>
                <a:cubicBezTo>
                  <a:pt x="3344213" y="2468087"/>
                  <a:pt x="3344213" y="2472143"/>
                  <a:pt x="3344213" y="2474474"/>
                </a:cubicBezTo>
                <a:cubicBezTo>
                  <a:pt x="3344213" y="2494608"/>
                  <a:pt x="3352824" y="2508422"/>
                  <a:pt x="3364875" y="2518219"/>
                </a:cubicBezTo>
                <a:cubicBezTo>
                  <a:pt x="3359408" y="2533757"/>
                  <a:pt x="3361240" y="2550863"/>
                  <a:pt x="3369705" y="2564902"/>
                </a:cubicBezTo>
                <a:lnTo>
                  <a:pt x="3399557" y="2614123"/>
                </a:lnTo>
                <a:cubicBezTo>
                  <a:pt x="3408159" y="2628515"/>
                  <a:pt x="3419259" y="2634785"/>
                  <a:pt x="3435258" y="2639684"/>
                </a:cubicBezTo>
                <a:lnTo>
                  <a:pt x="3476170" y="2710791"/>
                </a:lnTo>
                <a:cubicBezTo>
                  <a:pt x="3485625" y="2727211"/>
                  <a:pt x="3502848" y="2737577"/>
                  <a:pt x="3521708" y="2738272"/>
                </a:cubicBezTo>
                <a:lnTo>
                  <a:pt x="3522011" y="2738458"/>
                </a:lnTo>
                <a:lnTo>
                  <a:pt x="3565266" y="2787140"/>
                </a:lnTo>
                <a:cubicBezTo>
                  <a:pt x="3579805" y="2803561"/>
                  <a:pt x="3602612" y="2809762"/>
                  <a:pt x="3623431" y="2802836"/>
                </a:cubicBezTo>
                <a:lnTo>
                  <a:pt x="3670007" y="2787522"/>
                </a:lnTo>
                <a:cubicBezTo>
                  <a:pt x="3685163" y="2782546"/>
                  <a:pt x="3697449" y="2771102"/>
                  <a:pt x="3703533" y="2756407"/>
                </a:cubicBezTo>
                <a:lnTo>
                  <a:pt x="3714055" y="2730964"/>
                </a:lnTo>
                <a:cubicBezTo>
                  <a:pt x="3716925" y="2724106"/>
                  <a:pt x="3718268" y="2716797"/>
                  <a:pt x="3718189" y="2709341"/>
                </a:cubicBezTo>
                <a:lnTo>
                  <a:pt x="3716504" y="2554811"/>
                </a:lnTo>
                <a:cubicBezTo>
                  <a:pt x="3716387" y="2545278"/>
                  <a:pt x="3713829" y="2535942"/>
                  <a:pt x="3709000" y="2527712"/>
                </a:cubicBezTo>
                <a:lnTo>
                  <a:pt x="3652666" y="2431573"/>
                </a:lnTo>
                <a:lnTo>
                  <a:pt x="3650638" y="2388181"/>
                </a:lnTo>
                <a:cubicBezTo>
                  <a:pt x="3650148" y="2377042"/>
                  <a:pt x="3646239" y="2366324"/>
                  <a:pt x="3639508" y="2357448"/>
                </a:cubicBezTo>
                <a:lnTo>
                  <a:pt x="3563238" y="2257223"/>
                </a:lnTo>
                <a:lnTo>
                  <a:pt x="3528673" y="2169244"/>
                </a:lnTo>
                <a:lnTo>
                  <a:pt x="3543369" y="2087340"/>
                </a:lnTo>
                <a:lnTo>
                  <a:pt x="3565305" y="2032956"/>
                </a:lnTo>
                <a:lnTo>
                  <a:pt x="3670085" y="1925188"/>
                </a:lnTo>
                <a:cubicBezTo>
                  <a:pt x="3678158" y="1916929"/>
                  <a:pt x="3683478" y="1906250"/>
                  <a:pt x="3685046" y="1894807"/>
                </a:cubicBezTo>
                <a:lnTo>
                  <a:pt x="3689444" y="1864573"/>
                </a:lnTo>
                <a:lnTo>
                  <a:pt x="3697409" y="1852787"/>
                </a:lnTo>
                <a:lnTo>
                  <a:pt x="3728133" y="1846350"/>
                </a:lnTo>
                <a:cubicBezTo>
                  <a:pt x="3749648" y="1841843"/>
                  <a:pt x="3766332" y="1825002"/>
                  <a:pt x="3770614" y="1803566"/>
                </a:cubicBezTo>
                <a:cubicBezTo>
                  <a:pt x="3773102" y="1791663"/>
                  <a:pt x="3774787" y="1783060"/>
                  <a:pt x="3775934" y="1776702"/>
                </a:cubicBezTo>
                <a:cubicBezTo>
                  <a:pt x="3781635" y="1769276"/>
                  <a:pt x="3790864" y="1757764"/>
                  <a:pt x="3799819" y="1746742"/>
                </a:cubicBezTo>
                <a:lnTo>
                  <a:pt x="3823509" y="1734104"/>
                </a:lnTo>
                <a:cubicBezTo>
                  <a:pt x="3828211" y="1731547"/>
                  <a:pt x="3832502" y="1728402"/>
                  <a:pt x="3836245" y="1724581"/>
                </a:cubicBezTo>
                <a:lnTo>
                  <a:pt x="3868742" y="1692319"/>
                </a:lnTo>
                <a:cubicBezTo>
                  <a:pt x="3883320" y="1677849"/>
                  <a:pt x="3888836" y="1656227"/>
                  <a:pt x="3882134" y="1636172"/>
                </a:cubicBezTo>
                <a:lnTo>
                  <a:pt x="3898094" y="1621476"/>
                </a:lnTo>
                <a:cubicBezTo>
                  <a:pt x="3911526" y="1609044"/>
                  <a:pt x="3917845" y="1590596"/>
                  <a:pt x="3914935" y="1572491"/>
                </a:cubicBezTo>
                <a:lnTo>
                  <a:pt x="3910605" y="1545323"/>
                </a:lnTo>
                <a:cubicBezTo>
                  <a:pt x="3909116" y="1536251"/>
                  <a:pt x="3905520" y="1528021"/>
                  <a:pt x="3900279" y="1521173"/>
                </a:cubicBezTo>
                <a:cubicBezTo>
                  <a:pt x="3905599" y="1503303"/>
                  <a:pt x="3901386" y="1484316"/>
                  <a:pt x="3889786" y="1470542"/>
                </a:cubicBezTo>
                <a:cubicBezTo>
                  <a:pt x="3888140" y="1459402"/>
                  <a:pt x="3875326" y="1429550"/>
                  <a:pt x="3871034" y="1418646"/>
                </a:cubicBezTo>
                <a:cubicBezTo>
                  <a:pt x="3871034" y="1418529"/>
                  <a:pt x="3871034" y="1418421"/>
                  <a:pt x="3871152" y="1418303"/>
                </a:cubicBezTo>
                <a:lnTo>
                  <a:pt x="3903639" y="1329130"/>
                </a:lnTo>
                <a:cubicBezTo>
                  <a:pt x="3905324" y="1324309"/>
                  <a:pt x="3906510" y="1319264"/>
                  <a:pt x="3906823" y="1314169"/>
                </a:cubicBezTo>
                <a:lnTo>
                  <a:pt x="3911223" y="1250488"/>
                </a:lnTo>
                <a:cubicBezTo>
                  <a:pt x="3911830" y="1242033"/>
                  <a:pt x="3910380" y="1233647"/>
                  <a:pt x="3907313" y="1225917"/>
                </a:cubicBezTo>
                <a:cubicBezTo>
                  <a:pt x="3908812" y="1223428"/>
                  <a:pt x="3910223" y="1220832"/>
                  <a:pt x="3911369" y="1218108"/>
                </a:cubicBezTo>
                <a:lnTo>
                  <a:pt x="3934873" y="1162970"/>
                </a:lnTo>
                <a:cubicBezTo>
                  <a:pt x="3948687" y="1170161"/>
                  <a:pt x="3965371" y="1171229"/>
                  <a:pt x="3980645" y="1165145"/>
                </a:cubicBezTo>
                <a:cubicBezTo>
                  <a:pt x="4000386" y="1157190"/>
                  <a:pt x="4013779" y="1138438"/>
                  <a:pt x="4014935" y="1117159"/>
                </a:cubicBezTo>
                <a:lnTo>
                  <a:pt x="4017492" y="1067134"/>
                </a:lnTo>
                <a:cubicBezTo>
                  <a:pt x="4017845" y="1061090"/>
                  <a:pt x="4017149" y="1055123"/>
                  <a:pt x="4015582" y="1049421"/>
                </a:cubicBezTo>
                <a:lnTo>
                  <a:pt x="4109615" y="982252"/>
                </a:lnTo>
                <a:cubicBezTo>
                  <a:pt x="4125074" y="971152"/>
                  <a:pt x="4133647" y="952939"/>
                  <a:pt x="4132501" y="934265"/>
                </a:cubicBezTo>
                <a:cubicBezTo>
                  <a:pt x="4150253" y="923773"/>
                  <a:pt x="4184014" y="903796"/>
                  <a:pt x="4191205" y="899633"/>
                </a:cubicBezTo>
                <a:cubicBezTo>
                  <a:pt x="4213435" y="888219"/>
                  <a:pt x="4217501" y="872152"/>
                  <a:pt x="4227749" y="831013"/>
                </a:cubicBezTo>
                <a:cubicBezTo>
                  <a:pt x="4232579" y="811302"/>
                  <a:pt x="4226338" y="790561"/>
                  <a:pt x="4211181" y="776972"/>
                </a:cubicBezTo>
                <a:cubicBezTo>
                  <a:pt x="4202805" y="769360"/>
                  <a:pt x="4195379" y="762659"/>
                  <a:pt x="4188873" y="756771"/>
                </a:cubicBezTo>
                <a:cubicBezTo>
                  <a:pt x="4190020" y="747277"/>
                  <a:pt x="4188756" y="737519"/>
                  <a:pt x="4184925" y="728447"/>
                </a:cubicBezTo>
                <a:lnTo>
                  <a:pt x="4177087" y="710342"/>
                </a:lnTo>
                <a:lnTo>
                  <a:pt x="4186610" y="676708"/>
                </a:lnTo>
                <a:cubicBezTo>
                  <a:pt x="4187149" y="674680"/>
                  <a:pt x="4187649" y="672652"/>
                  <a:pt x="4187913" y="670546"/>
                </a:cubicBezTo>
                <a:lnTo>
                  <a:pt x="4191587" y="648003"/>
                </a:lnTo>
                <a:cubicBezTo>
                  <a:pt x="4206665" y="636981"/>
                  <a:pt x="4226984" y="622285"/>
                  <a:pt x="4233989" y="617230"/>
                </a:cubicBezTo>
                <a:cubicBezTo>
                  <a:pt x="4251556" y="607090"/>
                  <a:pt x="4257797" y="590905"/>
                  <a:pt x="4262195" y="571957"/>
                </a:cubicBezTo>
                <a:lnTo>
                  <a:pt x="4277352" y="554352"/>
                </a:lnTo>
                <a:cubicBezTo>
                  <a:pt x="4289334" y="553480"/>
                  <a:pt x="4300659" y="548768"/>
                  <a:pt x="4309653" y="540812"/>
                </a:cubicBezTo>
                <a:lnTo>
                  <a:pt x="4370228" y="487418"/>
                </a:lnTo>
                <a:cubicBezTo>
                  <a:pt x="4387648" y="471919"/>
                  <a:pt x="4393536" y="447083"/>
                  <a:pt x="4384699" y="425461"/>
                </a:cubicBezTo>
                <a:close/>
                <a:moveTo>
                  <a:pt x="4273266" y="499615"/>
                </a:moveTo>
                <a:lnTo>
                  <a:pt x="4253025" y="498469"/>
                </a:lnTo>
                <a:lnTo>
                  <a:pt x="4211230" y="546847"/>
                </a:lnTo>
                <a:cubicBezTo>
                  <a:pt x="4211230" y="546847"/>
                  <a:pt x="4206714" y="569655"/>
                  <a:pt x="4205568" y="570116"/>
                </a:cubicBezTo>
                <a:cubicBezTo>
                  <a:pt x="4204422" y="570537"/>
                  <a:pt x="4140887" y="616916"/>
                  <a:pt x="4140887" y="616916"/>
                </a:cubicBezTo>
                <a:lnTo>
                  <a:pt x="4133578" y="661611"/>
                </a:lnTo>
                <a:lnTo>
                  <a:pt x="4118697" y="713888"/>
                </a:lnTo>
                <a:lnTo>
                  <a:pt x="4133961" y="749942"/>
                </a:lnTo>
                <a:cubicBezTo>
                  <a:pt x="4133961" y="749942"/>
                  <a:pt x="4120568" y="770722"/>
                  <a:pt x="4121293" y="770722"/>
                </a:cubicBezTo>
                <a:cubicBezTo>
                  <a:pt x="4122027" y="770722"/>
                  <a:pt x="4174148" y="817758"/>
                  <a:pt x="4174148" y="817758"/>
                </a:cubicBezTo>
                <a:cubicBezTo>
                  <a:pt x="4174148" y="817758"/>
                  <a:pt x="4165958" y="850823"/>
                  <a:pt x="4164919" y="851284"/>
                </a:cubicBezTo>
                <a:cubicBezTo>
                  <a:pt x="4164009" y="851705"/>
                  <a:pt x="4093165" y="893529"/>
                  <a:pt x="4093165" y="893529"/>
                </a:cubicBezTo>
                <a:lnTo>
                  <a:pt x="4022018" y="919100"/>
                </a:lnTo>
                <a:lnTo>
                  <a:pt x="3950039" y="981821"/>
                </a:lnTo>
                <a:lnTo>
                  <a:pt x="3947393" y="993724"/>
                </a:lnTo>
                <a:lnTo>
                  <a:pt x="4044797" y="930043"/>
                </a:lnTo>
                <a:lnTo>
                  <a:pt x="4077323" y="937655"/>
                </a:lnTo>
                <a:lnTo>
                  <a:pt x="3970241" y="1014083"/>
                </a:lnTo>
                <a:lnTo>
                  <a:pt x="3932502" y="1027711"/>
                </a:lnTo>
                <a:lnTo>
                  <a:pt x="3962276" y="1064293"/>
                </a:lnTo>
                <a:lnTo>
                  <a:pt x="3959718" y="1114308"/>
                </a:lnTo>
                <a:lnTo>
                  <a:pt x="3905295" y="1063333"/>
                </a:lnTo>
                <a:lnTo>
                  <a:pt x="3900896" y="1035284"/>
                </a:lnTo>
                <a:lnTo>
                  <a:pt x="3865724" y="1040378"/>
                </a:lnTo>
                <a:lnTo>
                  <a:pt x="3852557" y="1017453"/>
                </a:lnTo>
                <a:lnTo>
                  <a:pt x="3867488" y="947835"/>
                </a:lnTo>
                <a:lnTo>
                  <a:pt x="3843720" y="941026"/>
                </a:lnTo>
                <a:lnTo>
                  <a:pt x="3814789" y="897663"/>
                </a:lnTo>
                <a:lnTo>
                  <a:pt x="3762130" y="901073"/>
                </a:lnTo>
                <a:lnTo>
                  <a:pt x="3806824" y="946923"/>
                </a:lnTo>
                <a:lnTo>
                  <a:pt x="3806824" y="1035245"/>
                </a:lnTo>
                <a:lnTo>
                  <a:pt x="3830592" y="1028436"/>
                </a:lnTo>
                <a:lnTo>
                  <a:pt x="3853400" y="1056485"/>
                </a:lnTo>
                <a:lnTo>
                  <a:pt x="3849001" y="1070916"/>
                </a:lnTo>
                <a:lnTo>
                  <a:pt x="3895576" y="1114278"/>
                </a:lnTo>
                <a:lnTo>
                  <a:pt x="3860405" y="1196672"/>
                </a:lnTo>
                <a:lnTo>
                  <a:pt x="3810380" y="1167820"/>
                </a:lnTo>
                <a:lnTo>
                  <a:pt x="3820873" y="1196672"/>
                </a:lnTo>
                <a:lnTo>
                  <a:pt x="3856045" y="1246765"/>
                </a:lnTo>
                <a:lnTo>
                  <a:pt x="3851636" y="1310446"/>
                </a:lnTo>
                <a:lnTo>
                  <a:pt x="3819149" y="1399620"/>
                </a:lnTo>
                <a:lnTo>
                  <a:pt x="3809509" y="1383504"/>
                </a:lnTo>
                <a:lnTo>
                  <a:pt x="3814789" y="1324074"/>
                </a:lnTo>
                <a:lnTo>
                  <a:pt x="3766489" y="1288403"/>
                </a:lnTo>
                <a:lnTo>
                  <a:pt x="3758602" y="1211975"/>
                </a:lnTo>
                <a:lnTo>
                  <a:pt x="3736676" y="1198357"/>
                </a:lnTo>
                <a:lnTo>
                  <a:pt x="3745435" y="1276470"/>
                </a:lnTo>
                <a:lnTo>
                  <a:pt x="3780568" y="1329962"/>
                </a:lnTo>
                <a:lnTo>
                  <a:pt x="3787612" y="1421703"/>
                </a:lnTo>
                <a:lnTo>
                  <a:pt x="3819227" y="1437809"/>
                </a:lnTo>
                <a:lnTo>
                  <a:pt x="3835030" y="1477762"/>
                </a:lnTo>
                <a:lnTo>
                  <a:pt x="3820109" y="1487099"/>
                </a:lnTo>
                <a:lnTo>
                  <a:pt x="3847316" y="1505743"/>
                </a:lnTo>
                <a:lnTo>
                  <a:pt x="3808891" y="1539758"/>
                </a:lnTo>
                <a:lnTo>
                  <a:pt x="3836980" y="1554229"/>
                </a:lnTo>
                <a:lnTo>
                  <a:pt x="3856309" y="1554229"/>
                </a:lnTo>
                <a:lnTo>
                  <a:pt x="3860709" y="1581327"/>
                </a:lnTo>
                <a:lnTo>
                  <a:pt x="3820334" y="1618753"/>
                </a:lnTo>
                <a:lnTo>
                  <a:pt x="3794882" y="1622965"/>
                </a:lnTo>
                <a:lnTo>
                  <a:pt x="3830014" y="1653542"/>
                </a:lnTo>
                <a:lnTo>
                  <a:pt x="3797526" y="1685843"/>
                </a:lnTo>
                <a:lnTo>
                  <a:pt x="3764226" y="1703596"/>
                </a:lnTo>
                <a:cubicBezTo>
                  <a:pt x="3764226" y="1703596"/>
                  <a:pt x="3723852" y="1752846"/>
                  <a:pt x="3723852" y="1755374"/>
                </a:cubicBezTo>
                <a:cubicBezTo>
                  <a:pt x="3723852" y="1757901"/>
                  <a:pt x="3716818" y="1792730"/>
                  <a:pt x="3716818" y="1792730"/>
                </a:cubicBezTo>
                <a:lnTo>
                  <a:pt x="3664158" y="1803752"/>
                </a:lnTo>
                <a:lnTo>
                  <a:pt x="3636942" y="1844508"/>
                </a:lnTo>
                <a:lnTo>
                  <a:pt x="3630857" y="1886989"/>
                </a:lnTo>
                <a:lnTo>
                  <a:pt x="3518455" y="2002409"/>
                </a:lnTo>
                <a:lnTo>
                  <a:pt x="3490366" y="2072018"/>
                </a:lnTo>
                <a:lnTo>
                  <a:pt x="3471918" y="2174770"/>
                </a:lnTo>
                <a:lnTo>
                  <a:pt x="3514898" y="2284341"/>
                </a:lnTo>
                <a:lnTo>
                  <a:pt x="3595725" y="2390503"/>
                </a:lnTo>
                <a:lnTo>
                  <a:pt x="3598360" y="2447415"/>
                </a:lnTo>
                <a:lnTo>
                  <a:pt x="3661591" y="2555340"/>
                </a:lnTo>
                <a:lnTo>
                  <a:pt x="3663345" y="2709841"/>
                </a:lnTo>
                <a:lnTo>
                  <a:pt x="3652823" y="2735372"/>
                </a:lnTo>
                <a:lnTo>
                  <a:pt x="3606247" y="2750636"/>
                </a:lnTo>
                <a:lnTo>
                  <a:pt x="3547503" y="2684427"/>
                </a:lnTo>
                <a:lnTo>
                  <a:pt x="3523736" y="2683546"/>
                </a:lnTo>
                <a:lnTo>
                  <a:pt x="3471997" y="2593461"/>
                </a:lnTo>
                <a:lnTo>
                  <a:pt x="3446318" y="2585966"/>
                </a:lnTo>
                <a:lnTo>
                  <a:pt x="3416545" y="2536706"/>
                </a:lnTo>
                <a:lnTo>
                  <a:pt x="3434111" y="2489219"/>
                </a:lnTo>
                <a:cubicBezTo>
                  <a:pt x="3434111" y="2489219"/>
                  <a:pt x="3398940" y="2479843"/>
                  <a:pt x="3398940" y="2474788"/>
                </a:cubicBezTo>
                <a:cubicBezTo>
                  <a:pt x="3398940" y="2469625"/>
                  <a:pt x="3405024" y="2395794"/>
                  <a:pt x="3405024" y="2395794"/>
                </a:cubicBezTo>
                <a:lnTo>
                  <a:pt x="3387536" y="2365178"/>
                </a:lnTo>
                <a:cubicBezTo>
                  <a:pt x="3387536" y="2365178"/>
                  <a:pt x="3359408" y="2361014"/>
                  <a:pt x="3356802" y="2360093"/>
                </a:cubicBezTo>
                <a:cubicBezTo>
                  <a:pt x="3354127" y="2359211"/>
                  <a:pt x="3265493" y="2277699"/>
                  <a:pt x="3265493" y="2277699"/>
                </a:cubicBezTo>
                <a:lnTo>
                  <a:pt x="3222473" y="2287075"/>
                </a:lnTo>
                <a:lnTo>
                  <a:pt x="3168060" y="2332916"/>
                </a:lnTo>
                <a:lnTo>
                  <a:pt x="3111873" y="2279384"/>
                </a:lnTo>
                <a:lnTo>
                  <a:pt x="3039894" y="2264071"/>
                </a:lnTo>
                <a:lnTo>
                  <a:pt x="2930176" y="2298018"/>
                </a:lnTo>
                <a:lnTo>
                  <a:pt x="2909964" y="2247925"/>
                </a:lnTo>
                <a:lnTo>
                  <a:pt x="2895915" y="2259819"/>
                </a:lnTo>
                <a:lnTo>
                  <a:pt x="2898560" y="2289592"/>
                </a:lnTo>
                <a:lnTo>
                  <a:pt x="2830098" y="2290474"/>
                </a:lnTo>
                <a:lnTo>
                  <a:pt x="2796719" y="2307472"/>
                </a:lnTo>
                <a:lnTo>
                  <a:pt x="2756384" y="2315163"/>
                </a:lnTo>
                <a:lnTo>
                  <a:pt x="2721252" y="2299850"/>
                </a:lnTo>
                <a:lnTo>
                  <a:pt x="2711611" y="2335522"/>
                </a:lnTo>
                <a:lnTo>
                  <a:pt x="2744902" y="2331230"/>
                </a:lnTo>
                <a:lnTo>
                  <a:pt x="2760715" y="2321894"/>
                </a:lnTo>
                <a:lnTo>
                  <a:pt x="2778202" y="2342370"/>
                </a:lnTo>
                <a:lnTo>
                  <a:pt x="2810690" y="2313517"/>
                </a:lnTo>
                <a:lnTo>
                  <a:pt x="2820408" y="2328781"/>
                </a:lnTo>
                <a:lnTo>
                  <a:pt x="2778241" y="2384850"/>
                </a:lnTo>
                <a:cubicBezTo>
                  <a:pt x="2778241" y="2384850"/>
                  <a:pt x="2843255" y="2429858"/>
                  <a:pt x="2840620" y="2429858"/>
                </a:cubicBezTo>
                <a:cubicBezTo>
                  <a:pt x="2838131" y="2429858"/>
                  <a:pt x="2812757" y="2442026"/>
                  <a:pt x="2808701" y="2442026"/>
                </a:cubicBezTo>
                <a:cubicBezTo>
                  <a:pt x="2808280" y="2442026"/>
                  <a:pt x="2808162" y="2441909"/>
                  <a:pt x="2808162" y="2441762"/>
                </a:cubicBezTo>
                <a:cubicBezTo>
                  <a:pt x="2808162" y="2439234"/>
                  <a:pt x="2751064" y="2401809"/>
                  <a:pt x="2751064" y="2401809"/>
                </a:cubicBezTo>
                <a:lnTo>
                  <a:pt x="2734458" y="2429858"/>
                </a:lnTo>
                <a:lnTo>
                  <a:pt x="2704567" y="2417112"/>
                </a:lnTo>
                <a:lnTo>
                  <a:pt x="2682641" y="2438392"/>
                </a:lnTo>
                <a:lnTo>
                  <a:pt x="2644060" y="2418876"/>
                </a:lnTo>
                <a:lnTo>
                  <a:pt x="2570317" y="2366216"/>
                </a:lnTo>
                <a:lnTo>
                  <a:pt x="2552750" y="2382323"/>
                </a:lnTo>
                <a:lnTo>
                  <a:pt x="2553632" y="2395950"/>
                </a:lnTo>
                <a:lnTo>
                  <a:pt x="2398299" y="2381519"/>
                </a:lnTo>
                <a:lnTo>
                  <a:pt x="2338595" y="2407815"/>
                </a:lnTo>
                <a:lnTo>
                  <a:pt x="2310506" y="2384889"/>
                </a:lnTo>
                <a:lnTo>
                  <a:pt x="2291137" y="2399321"/>
                </a:lnTo>
                <a:lnTo>
                  <a:pt x="2306989" y="2423127"/>
                </a:lnTo>
                <a:lnTo>
                  <a:pt x="2227916" y="2495342"/>
                </a:lnTo>
                <a:lnTo>
                  <a:pt x="2195508" y="2505561"/>
                </a:lnTo>
                <a:lnTo>
                  <a:pt x="2177060" y="2503033"/>
                </a:lnTo>
                <a:lnTo>
                  <a:pt x="2089267" y="2587955"/>
                </a:lnTo>
                <a:lnTo>
                  <a:pt x="2087504" y="2628672"/>
                </a:lnTo>
                <a:lnTo>
                  <a:pt x="2071701" y="2647423"/>
                </a:lnTo>
                <a:lnTo>
                  <a:pt x="2079431" y="2727525"/>
                </a:lnTo>
                <a:lnTo>
                  <a:pt x="2104267" y="2782673"/>
                </a:lnTo>
                <a:lnTo>
                  <a:pt x="2076521" y="2792548"/>
                </a:lnTo>
                <a:lnTo>
                  <a:pt x="2048776" y="2769927"/>
                </a:lnTo>
                <a:cubicBezTo>
                  <a:pt x="2048776" y="2769927"/>
                  <a:pt x="1997644" y="2768546"/>
                  <a:pt x="1991756" y="2767056"/>
                </a:cubicBezTo>
                <a:cubicBezTo>
                  <a:pt x="1985897" y="2765567"/>
                  <a:pt x="1924558" y="2737361"/>
                  <a:pt x="1924558" y="2733148"/>
                </a:cubicBezTo>
                <a:cubicBezTo>
                  <a:pt x="1924558" y="2728867"/>
                  <a:pt x="1895313" y="2649686"/>
                  <a:pt x="1895313" y="2649686"/>
                </a:cubicBezTo>
                <a:lnTo>
                  <a:pt x="1892403" y="2610037"/>
                </a:lnTo>
                <a:cubicBezTo>
                  <a:pt x="1892403" y="2610037"/>
                  <a:pt x="1814987" y="2528065"/>
                  <a:pt x="1814987" y="2523852"/>
                </a:cubicBezTo>
                <a:cubicBezTo>
                  <a:pt x="1814987" y="2519639"/>
                  <a:pt x="1791601" y="2448914"/>
                  <a:pt x="1788691" y="2443212"/>
                </a:cubicBezTo>
                <a:cubicBezTo>
                  <a:pt x="1785791" y="2437549"/>
                  <a:pt x="1715604" y="2364110"/>
                  <a:pt x="1715604" y="2364110"/>
                </a:cubicBezTo>
                <a:lnTo>
                  <a:pt x="1625010" y="2365530"/>
                </a:lnTo>
                <a:lnTo>
                  <a:pt x="1575299" y="2440420"/>
                </a:lnTo>
                <a:lnTo>
                  <a:pt x="1440892" y="2348532"/>
                </a:lnTo>
                <a:cubicBezTo>
                  <a:pt x="1440892" y="2348532"/>
                  <a:pt x="1436494" y="2284929"/>
                  <a:pt x="1433584" y="2277807"/>
                </a:cubicBezTo>
                <a:cubicBezTo>
                  <a:pt x="1430674" y="2270733"/>
                  <a:pt x="1294778" y="2112401"/>
                  <a:pt x="1294778" y="2112401"/>
                </a:cubicBezTo>
                <a:lnTo>
                  <a:pt x="1161791" y="2098245"/>
                </a:lnTo>
                <a:lnTo>
                  <a:pt x="1154483" y="2144899"/>
                </a:lnTo>
                <a:cubicBezTo>
                  <a:pt x="1154483" y="2144899"/>
                  <a:pt x="900257" y="2106778"/>
                  <a:pt x="892948" y="2102497"/>
                </a:cubicBezTo>
                <a:cubicBezTo>
                  <a:pt x="885639" y="2098323"/>
                  <a:pt x="608027" y="1928558"/>
                  <a:pt x="608027" y="1928558"/>
                </a:cubicBezTo>
                <a:lnTo>
                  <a:pt x="609516" y="1898863"/>
                </a:lnTo>
                <a:lnTo>
                  <a:pt x="420765" y="1880522"/>
                </a:lnTo>
                <a:cubicBezTo>
                  <a:pt x="420765" y="1880522"/>
                  <a:pt x="410742" y="1797061"/>
                  <a:pt x="406383" y="1792809"/>
                </a:cubicBezTo>
                <a:cubicBezTo>
                  <a:pt x="402052" y="1788527"/>
                  <a:pt x="358161" y="1726374"/>
                  <a:pt x="358161" y="1726374"/>
                </a:cubicBezTo>
                <a:lnTo>
                  <a:pt x="336264" y="1730587"/>
                </a:lnTo>
                <a:lnTo>
                  <a:pt x="336264" y="1697943"/>
                </a:lnTo>
                <a:lnTo>
                  <a:pt x="299721" y="1688068"/>
                </a:lnTo>
                <a:lnTo>
                  <a:pt x="261757" y="1631509"/>
                </a:lnTo>
                <a:cubicBezTo>
                  <a:pt x="261757" y="1631509"/>
                  <a:pt x="174083" y="1601804"/>
                  <a:pt x="174083" y="1597561"/>
                </a:cubicBezTo>
                <a:cubicBezTo>
                  <a:pt x="174083" y="1593388"/>
                  <a:pt x="185751" y="1533958"/>
                  <a:pt x="184301" y="1529746"/>
                </a:cubicBezTo>
                <a:cubicBezTo>
                  <a:pt x="182802" y="1525533"/>
                  <a:pt x="118591" y="1369964"/>
                  <a:pt x="118591" y="1369964"/>
                </a:cubicBezTo>
                <a:lnTo>
                  <a:pt x="149237" y="1333186"/>
                </a:lnTo>
                <a:lnTo>
                  <a:pt x="106874" y="1296407"/>
                </a:lnTo>
                <a:lnTo>
                  <a:pt x="114183" y="1235636"/>
                </a:lnTo>
                <a:lnTo>
                  <a:pt x="130260" y="1225760"/>
                </a:lnTo>
                <a:lnTo>
                  <a:pt x="127350" y="1200317"/>
                </a:lnTo>
                <a:cubicBezTo>
                  <a:pt x="127350" y="1200317"/>
                  <a:pt x="107599" y="1208047"/>
                  <a:pt x="106874" y="1207390"/>
                </a:cubicBezTo>
                <a:cubicBezTo>
                  <a:pt x="102475" y="1203187"/>
                  <a:pt x="89308" y="1174864"/>
                  <a:pt x="89308" y="1174864"/>
                </a:cubicBezTo>
                <a:lnTo>
                  <a:pt x="89308" y="1129591"/>
                </a:lnTo>
                <a:cubicBezTo>
                  <a:pt x="89308" y="1129591"/>
                  <a:pt x="64472" y="1088600"/>
                  <a:pt x="61562" y="1078685"/>
                </a:cubicBezTo>
                <a:cubicBezTo>
                  <a:pt x="58653" y="1068820"/>
                  <a:pt x="61562" y="1013632"/>
                  <a:pt x="61562" y="1013632"/>
                </a:cubicBezTo>
                <a:lnTo>
                  <a:pt x="77640" y="993803"/>
                </a:lnTo>
                <a:lnTo>
                  <a:pt x="54450" y="902033"/>
                </a:lnTo>
                <a:lnTo>
                  <a:pt x="93903" y="841261"/>
                </a:lnTo>
                <a:lnTo>
                  <a:pt x="111469" y="744975"/>
                </a:lnTo>
                <a:lnTo>
                  <a:pt x="112958" y="644750"/>
                </a:lnTo>
                <a:lnTo>
                  <a:pt x="193324" y="509011"/>
                </a:lnTo>
                <a:lnTo>
                  <a:pt x="253224" y="326578"/>
                </a:lnTo>
                <a:cubicBezTo>
                  <a:pt x="253224" y="326578"/>
                  <a:pt x="273700" y="221945"/>
                  <a:pt x="272201" y="217742"/>
                </a:cubicBezTo>
                <a:cubicBezTo>
                  <a:pt x="270712" y="213539"/>
                  <a:pt x="278060" y="70706"/>
                  <a:pt x="278060" y="70706"/>
                </a:cubicBezTo>
                <a:lnTo>
                  <a:pt x="393480" y="152718"/>
                </a:lnTo>
                <a:lnTo>
                  <a:pt x="394969" y="189496"/>
                </a:lnTo>
                <a:lnTo>
                  <a:pt x="375992" y="220612"/>
                </a:lnTo>
                <a:lnTo>
                  <a:pt x="390570" y="243224"/>
                </a:lnTo>
                <a:lnTo>
                  <a:pt x="416866" y="173919"/>
                </a:lnTo>
                <a:lnTo>
                  <a:pt x="421029" y="55354"/>
                </a:lnTo>
                <a:cubicBezTo>
                  <a:pt x="860941" y="199744"/>
                  <a:pt x="1641166" y="361779"/>
                  <a:pt x="2253585" y="320337"/>
                </a:cubicBezTo>
                <a:lnTo>
                  <a:pt x="2269623" y="282491"/>
                </a:lnTo>
                <a:lnTo>
                  <a:pt x="2288992" y="291641"/>
                </a:lnTo>
                <a:lnTo>
                  <a:pt x="2296183" y="347818"/>
                </a:lnTo>
                <a:lnTo>
                  <a:pt x="2370044" y="372194"/>
                </a:lnTo>
                <a:lnTo>
                  <a:pt x="2390716" y="357802"/>
                </a:lnTo>
                <a:lnTo>
                  <a:pt x="2429826" y="362592"/>
                </a:lnTo>
                <a:lnTo>
                  <a:pt x="2459942" y="396990"/>
                </a:lnTo>
                <a:lnTo>
                  <a:pt x="2479341" y="384362"/>
                </a:lnTo>
                <a:lnTo>
                  <a:pt x="2512641" y="413567"/>
                </a:lnTo>
                <a:lnTo>
                  <a:pt x="2532382" y="411382"/>
                </a:lnTo>
                <a:lnTo>
                  <a:pt x="2557149" y="394433"/>
                </a:lnTo>
                <a:lnTo>
                  <a:pt x="2575597" y="403574"/>
                </a:lnTo>
                <a:lnTo>
                  <a:pt x="2618725" y="403995"/>
                </a:lnTo>
                <a:lnTo>
                  <a:pt x="2629511" y="413606"/>
                </a:lnTo>
                <a:lnTo>
                  <a:pt x="2657952" y="413606"/>
                </a:lnTo>
                <a:lnTo>
                  <a:pt x="2610270" y="440587"/>
                </a:lnTo>
                <a:lnTo>
                  <a:pt x="2478008" y="558535"/>
                </a:lnTo>
                <a:lnTo>
                  <a:pt x="2509496" y="558535"/>
                </a:lnTo>
                <a:lnTo>
                  <a:pt x="2570199" y="527184"/>
                </a:lnTo>
                <a:lnTo>
                  <a:pt x="2575137" y="542458"/>
                </a:lnTo>
                <a:lnTo>
                  <a:pt x="2569318" y="558574"/>
                </a:lnTo>
                <a:lnTo>
                  <a:pt x="2611602" y="566412"/>
                </a:lnTo>
                <a:lnTo>
                  <a:pt x="2704254" y="508971"/>
                </a:lnTo>
                <a:lnTo>
                  <a:pt x="2772187" y="453676"/>
                </a:lnTo>
                <a:lnTo>
                  <a:pt x="2789753" y="456733"/>
                </a:lnTo>
                <a:lnTo>
                  <a:pt x="2733919" y="523324"/>
                </a:lnTo>
                <a:lnTo>
                  <a:pt x="2736173" y="537716"/>
                </a:lnTo>
                <a:lnTo>
                  <a:pt x="2770345" y="516359"/>
                </a:lnTo>
                <a:lnTo>
                  <a:pt x="2817195" y="554205"/>
                </a:lnTo>
                <a:lnTo>
                  <a:pt x="2869355" y="558996"/>
                </a:lnTo>
                <a:lnTo>
                  <a:pt x="2894034" y="541616"/>
                </a:lnTo>
                <a:lnTo>
                  <a:pt x="2920594" y="552490"/>
                </a:lnTo>
                <a:lnTo>
                  <a:pt x="2932272" y="571624"/>
                </a:lnTo>
                <a:lnTo>
                  <a:pt x="2983933" y="578169"/>
                </a:lnTo>
                <a:lnTo>
                  <a:pt x="2996561" y="607364"/>
                </a:lnTo>
                <a:lnTo>
                  <a:pt x="3034378" y="609931"/>
                </a:lnTo>
                <a:lnTo>
                  <a:pt x="3055040" y="629525"/>
                </a:lnTo>
                <a:lnTo>
                  <a:pt x="3100470" y="642154"/>
                </a:lnTo>
                <a:lnTo>
                  <a:pt x="3119829" y="672613"/>
                </a:lnTo>
                <a:lnTo>
                  <a:pt x="3109042" y="682606"/>
                </a:lnTo>
                <a:lnTo>
                  <a:pt x="3130204" y="718767"/>
                </a:lnTo>
                <a:lnTo>
                  <a:pt x="3124767" y="755360"/>
                </a:lnTo>
                <a:lnTo>
                  <a:pt x="3091515" y="797644"/>
                </a:lnTo>
                <a:lnTo>
                  <a:pt x="3092808" y="829867"/>
                </a:lnTo>
                <a:lnTo>
                  <a:pt x="3109924" y="838596"/>
                </a:lnTo>
                <a:lnTo>
                  <a:pt x="3154922" y="777629"/>
                </a:lnTo>
                <a:lnTo>
                  <a:pt x="3178308" y="785898"/>
                </a:lnTo>
                <a:lnTo>
                  <a:pt x="3207121" y="870780"/>
                </a:lnTo>
                <a:lnTo>
                  <a:pt x="3204868" y="923018"/>
                </a:lnTo>
                <a:lnTo>
                  <a:pt x="3174752" y="962207"/>
                </a:lnTo>
                <a:lnTo>
                  <a:pt x="3156304" y="1032697"/>
                </a:lnTo>
                <a:lnTo>
                  <a:pt x="3190976" y="1039624"/>
                </a:lnTo>
                <a:lnTo>
                  <a:pt x="3232349" y="1064421"/>
                </a:lnTo>
                <a:lnTo>
                  <a:pt x="3259330" y="1039624"/>
                </a:lnTo>
                <a:lnTo>
                  <a:pt x="3283245" y="1039624"/>
                </a:lnTo>
                <a:cubicBezTo>
                  <a:pt x="3283245" y="1039624"/>
                  <a:pt x="3333612" y="994351"/>
                  <a:pt x="3335366" y="993470"/>
                </a:cubicBezTo>
                <a:cubicBezTo>
                  <a:pt x="3337169" y="992598"/>
                  <a:pt x="3394727" y="962589"/>
                  <a:pt x="3394727" y="962589"/>
                </a:cubicBezTo>
                <a:lnTo>
                  <a:pt x="3475818" y="867988"/>
                </a:lnTo>
                <a:lnTo>
                  <a:pt x="3455802" y="822559"/>
                </a:lnTo>
                <a:cubicBezTo>
                  <a:pt x="3455802" y="822559"/>
                  <a:pt x="3489749" y="797223"/>
                  <a:pt x="3490474" y="797223"/>
                </a:cubicBezTo>
                <a:cubicBezTo>
                  <a:pt x="3491209" y="797223"/>
                  <a:pt x="3562238" y="796576"/>
                  <a:pt x="3562238" y="796576"/>
                </a:cubicBezTo>
                <a:lnTo>
                  <a:pt x="3650638" y="746826"/>
                </a:lnTo>
                <a:lnTo>
                  <a:pt x="3638852" y="687466"/>
                </a:lnTo>
                <a:lnTo>
                  <a:pt x="3667362" y="655742"/>
                </a:lnTo>
                <a:lnTo>
                  <a:pt x="3669233" y="633846"/>
                </a:lnTo>
                <a:lnTo>
                  <a:pt x="3724499" y="573838"/>
                </a:lnTo>
                <a:lnTo>
                  <a:pt x="3802072" y="570164"/>
                </a:lnTo>
                <a:lnTo>
                  <a:pt x="4011261" y="511235"/>
                </a:lnTo>
                <a:lnTo>
                  <a:pt x="4017580" y="479012"/>
                </a:lnTo>
                <a:lnTo>
                  <a:pt x="4053663" y="456890"/>
                </a:lnTo>
                <a:lnTo>
                  <a:pt x="4073493" y="403006"/>
                </a:lnTo>
                <a:lnTo>
                  <a:pt x="4079841" y="288653"/>
                </a:lnTo>
                <a:lnTo>
                  <a:pt x="4101081" y="217428"/>
                </a:lnTo>
                <a:lnTo>
                  <a:pt x="4119451" y="212383"/>
                </a:lnTo>
                <a:lnTo>
                  <a:pt x="4128905" y="239971"/>
                </a:lnTo>
                <a:lnTo>
                  <a:pt x="4171386" y="203193"/>
                </a:lnTo>
                <a:lnTo>
                  <a:pt x="4208429" y="223061"/>
                </a:lnTo>
                <a:lnTo>
                  <a:pt x="4257532" y="365923"/>
                </a:lnTo>
                <a:lnTo>
                  <a:pt x="4280565" y="372086"/>
                </a:lnTo>
                <a:lnTo>
                  <a:pt x="4296407" y="406983"/>
                </a:lnTo>
                <a:lnTo>
                  <a:pt x="4317422" y="405837"/>
                </a:lnTo>
                <a:lnTo>
                  <a:pt x="4333842" y="446329"/>
                </a:lnTo>
                <a:close/>
                <a:moveTo>
                  <a:pt x="2923220" y="627282"/>
                </a:moveTo>
                <a:cubicBezTo>
                  <a:pt x="2920927" y="627282"/>
                  <a:pt x="2870825" y="646416"/>
                  <a:pt x="2870825" y="646416"/>
                </a:cubicBezTo>
                <a:lnTo>
                  <a:pt x="2842315" y="653724"/>
                </a:lnTo>
                <a:lnTo>
                  <a:pt x="2792301" y="757359"/>
                </a:lnTo>
                <a:lnTo>
                  <a:pt x="2792301" y="779294"/>
                </a:lnTo>
                <a:lnTo>
                  <a:pt x="2852798" y="689739"/>
                </a:lnTo>
                <a:lnTo>
                  <a:pt x="2845832" y="733679"/>
                </a:lnTo>
                <a:lnTo>
                  <a:pt x="2812698" y="875620"/>
                </a:lnTo>
                <a:cubicBezTo>
                  <a:pt x="2812698" y="875620"/>
                  <a:pt x="2822035" y="968575"/>
                  <a:pt x="2822564" y="970221"/>
                </a:cubicBezTo>
                <a:cubicBezTo>
                  <a:pt x="2823181" y="971906"/>
                  <a:pt x="2850505" y="1063176"/>
                  <a:pt x="2850505" y="1063176"/>
                </a:cubicBezTo>
                <a:lnTo>
                  <a:pt x="2866808" y="1074423"/>
                </a:lnTo>
                <a:cubicBezTo>
                  <a:pt x="2866808" y="1074423"/>
                  <a:pt x="2941325" y="1022645"/>
                  <a:pt x="2940708" y="1020931"/>
                </a:cubicBezTo>
                <a:cubicBezTo>
                  <a:pt x="2940100" y="1019246"/>
                  <a:pt x="2929686" y="915034"/>
                  <a:pt x="2929147" y="913388"/>
                </a:cubicBezTo>
                <a:cubicBezTo>
                  <a:pt x="2928500" y="911703"/>
                  <a:pt x="2899452" y="831141"/>
                  <a:pt x="2899452" y="826085"/>
                </a:cubicBezTo>
                <a:cubicBezTo>
                  <a:pt x="2899452" y="821040"/>
                  <a:pt x="2922191" y="718542"/>
                  <a:pt x="2922191" y="718542"/>
                </a:cubicBezTo>
                <a:lnTo>
                  <a:pt x="2954100" y="702201"/>
                </a:lnTo>
                <a:lnTo>
                  <a:pt x="2982081" y="627311"/>
                </a:lnTo>
                <a:lnTo>
                  <a:pt x="2952386" y="637451"/>
                </a:lnTo>
                <a:cubicBezTo>
                  <a:pt x="2952268" y="637373"/>
                  <a:pt x="2925551" y="627272"/>
                  <a:pt x="2923220" y="627272"/>
                </a:cubicBezTo>
                <a:close/>
                <a:moveTo>
                  <a:pt x="1016794" y="2751204"/>
                </a:moveTo>
                <a:lnTo>
                  <a:pt x="978487" y="2728054"/>
                </a:lnTo>
                <a:lnTo>
                  <a:pt x="897846" y="2625409"/>
                </a:lnTo>
                <a:cubicBezTo>
                  <a:pt x="883190" y="2606844"/>
                  <a:pt x="857629" y="2598927"/>
                  <a:pt x="833665" y="2608607"/>
                </a:cubicBezTo>
                <a:lnTo>
                  <a:pt x="810093" y="2618443"/>
                </a:lnTo>
                <a:lnTo>
                  <a:pt x="792106" y="2599888"/>
                </a:lnTo>
                <a:cubicBezTo>
                  <a:pt x="785297" y="2592843"/>
                  <a:pt x="776764" y="2587749"/>
                  <a:pt x="767309" y="2585192"/>
                </a:cubicBezTo>
                <a:lnTo>
                  <a:pt x="766545" y="2584957"/>
                </a:lnTo>
                <a:lnTo>
                  <a:pt x="766506" y="2234209"/>
                </a:lnTo>
                <a:cubicBezTo>
                  <a:pt x="766506" y="2214390"/>
                  <a:pt x="755866" y="2196206"/>
                  <a:pt x="738574" y="2186409"/>
                </a:cubicBezTo>
                <a:lnTo>
                  <a:pt x="703442" y="2166589"/>
                </a:lnTo>
                <a:cubicBezTo>
                  <a:pt x="693106" y="2160887"/>
                  <a:pt x="681545" y="2158399"/>
                  <a:pt x="669260" y="2160045"/>
                </a:cubicBezTo>
                <a:lnTo>
                  <a:pt x="648519" y="2162798"/>
                </a:lnTo>
                <a:lnTo>
                  <a:pt x="569221" y="2139608"/>
                </a:lnTo>
                <a:lnTo>
                  <a:pt x="516600" y="2108953"/>
                </a:lnTo>
                <a:cubicBezTo>
                  <a:pt x="508224" y="2104133"/>
                  <a:pt x="498730" y="2101487"/>
                  <a:pt x="489012" y="2101487"/>
                </a:cubicBezTo>
                <a:lnTo>
                  <a:pt x="420197" y="2101487"/>
                </a:lnTo>
                <a:cubicBezTo>
                  <a:pt x="408450" y="2101487"/>
                  <a:pt x="397046" y="2105279"/>
                  <a:pt x="387592" y="2112245"/>
                </a:cubicBezTo>
                <a:lnTo>
                  <a:pt x="321578" y="2161005"/>
                </a:lnTo>
                <a:lnTo>
                  <a:pt x="285486" y="2161005"/>
                </a:lnTo>
                <a:cubicBezTo>
                  <a:pt x="237803" y="2161005"/>
                  <a:pt x="212585" y="2218103"/>
                  <a:pt x="245347" y="2253274"/>
                </a:cubicBezTo>
                <a:lnTo>
                  <a:pt x="251549" y="2259888"/>
                </a:lnTo>
                <a:lnTo>
                  <a:pt x="221079" y="2267470"/>
                </a:lnTo>
                <a:cubicBezTo>
                  <a:pt x="200074" y="2272673"/>
                  <a:pt x="184036" y="2289700"/>
                  <a:pt x="180245" y="2311097"/>
                </a:cubicBezTo>
                <a:cubicBezTo>
                  <a:pt x="172055" y="2356948"/>
                  <a:pt x="172055" y="2361425"/>
                  <a:pt x="172055" y="2366049"/>
                </a:cubicBezTo>
                <a:cubicBezTo>
                  <a:pt x="172055" y="2389553"/>
                  <a:pt x="181048" y="2403210"/>
                  <a:pt x="204091" y="2417445"/>
                </a:cubicBezTo>
                <a:cubicBezTo>
                  <a:pt x="155527" y="2453655"/>
                  <a:pt x="151618" y="2457437"/>
                  <a:pt x="149208" y="2459739"/>
                </a:cubicBezTo>
                <a:cubicBezTo>
                  <a:pt x="122040" y="2486025"/>
                  <a:pt x="129192" y="2515309"/>
                  <a:pt x="153920" y="2596018"/>
                </a:cubicBezTo>
                <a:cubicBezTo>
                  <a:pt x="158887" y="2612320"/>
                  <a:pt x="171212" y="2625370"/>
                  <a:pt x="187093" y="2631337"/>
                </a:cubicBezTo>
                <a:lnTo>
                  <a:pt x="191306" y="2632874"/>
                </a:lnTo>
                <a:cubicBezTo>
                  <a:pt x="190963" y="2636392"/>
                  <a:pt x="190963" y="2637959"/>
                  <a:pt x="190963" y="2639419"/>
                </a:cubicBezTo>
                <a:cubicBezTo>
                  <a:pt x="190963" y="2659435"/>
                  <a:pt x="203631" y="2687905"/>
                  <a:pt x="237304" y="2694714"/>
                </a:cubicBezTo>
                <a:lnTo>
                  <a:pt x="133405" y="2729043"/>
                </a:lnTo>
                <a:cubicBezTo>
                  <a:pt x="106423" y="2737880"/>
                  <a:pt x="90738" y="2765969"/>
                  <a:pt x="97204" y="2793606"/>
                </a:cubicBezTo>
                <a:cubicBezTo>
                  <a:pt x="104013" y="2822616"/>
                  <a:pt x="132376" y="2839761"/>
                  <a:pt x="158319" y="2835391"/>
                </a:cubicBezTo>
                <a:lnTo>
                  <a:pt x="278373" y="2818403"/>
                </a:lnTo>
                <a:cubicBezTo>
                  <a:pt x="285192" y="2817482"/>
                  <a:pt x="291697" y="2815229"/>
                  <a:pt x="297625" y="2811859"/>
                </a:cubicBezTo>
                <a:lnTo>
                  <a:pt x="420628" y="2742436"/>
                </a:lnTo>
                <a:cubicBezTo>
                  <a:pt x="422430" y="2741329"/>
                  <a:pt x="424184" y="2740291"/>
                  <a:pt x="425908" y="2738997"/>
                </a:cubicBezTo>
                <a:lnTo>
                  <a:pt x="455221" y="2717757"/>
                </a:lnTo>
                <a:cubicBezTo>
                  <a:pt x="458748" y="2715190"/>
                  <a:pt x="461923" y="2712280"/>
                  <a:pt x="464715" y="2709028"/>
                </a:cubicBezTo>
                <a:cubicBezTo>
                  <a:pt x="469652" y="2710439"/>
                  <a:pt x="474855" y="2711212"/>
                  <a:pt x="480135" y="2711212"/>
                </a:cubicBezTo>
                <a:cubicBezTo>
                  <a:pt x="484162" y="2711212"/>
                  <a:pt x="546345" y="2697928"/>
                  <a:pt x="553506" y="2696742"/>
                </a:cubicBezTo>
                <a:cubicBezTo>
                  <a:pt x="567124" y="2695135"/>
                  <a:pt x="580213" y="2688395"/>
                  <a:pt x="589286" y="2678108"/>
                </a:cubicBezTo>
                <a:cubicBezTo>
                  <a:pt x="590667" y="2676501"/>
                  <a:pt x="591960" y="2674855"/>
                  <a:pt x="593116" y="2673278"/>
                </a:cubicBezTo>
                <a:lnTo>
                  <a:pt x="614885" y="2691383"/>
                </a:lnTo>
                <a:cubicBezTo>
                  <a:pt x="627289" y="2701719"/>
                  <a:pt x="643356" y="2705853"/>
                  <a:pt x="658130" y="2703512"/>
                </a:cubicBezTo>
                <a:lnTo>
                  <a:pt x="680938" y="2700112"/>
                </a:lnTo>
                <a:lnTo>
                  <a:pt x="690167" y="2704012"/>
                </a:lnTo>
                <a:cubicBezTo>
                  <a:pt x="692920" y="2705158"/>
                  <a:pt x="724417" y="2713084"/>
                  <a:pt x="724417" y="2713084"/>
                </a:cubicBezTo>
                <a:lnTo>
                  <a:pt x="783543" y="2752272"/>
                </a:lnTo>
                <a:cubicBezTo>
                  <a:pt x="797974" y="2794557"/>
                  <a:pt x="810485" y="2803404"/>
                  <a:pt x="818333" y="2808949"/>
                </a:cubicBezTo>
                <a:cubicBezTo>
                  <a:pt x="820322" y="2810634"/>
                  <a:pt x="825798" y="2816258"/>
                  <a:pt x="831344" y="2821577"/>
                </a:cubicBezTo>
                <a:cubicBezTo>
                  <a:pt x="838652" y="2828778"/>
                  <a:pt x="844393" y="2834363"/>
                  <a:pt x="849556" y="2838879"/>
                </a:cubicBezTo>
                <a:cubicBezTo>
                  <a:pt x="852819" y="2847834"/>
                  <a:pt x="855611" y="2853692"/>
                  <a:pt x="863723" y="2861530"/>
                </a:cubicBezTo>
                <a:lnTo>
                  <a:pt x="900305" y="2896976"/>
                </a:lnTo>
                <a:cubicBezTo>
                  <a:pt x="910681" y="2906959"/>
                  <a:pt x="924456" y="2912318"/>
                  <a:pt x="938426" y="2912318"/>
                </a:cubicBezTo>
                <a:cubicBezTo>
                  <a:pt x="943893" y="2912318"/>
                  <a:pt x="1004596" y="2894213"/>
                  <a:pt x="1004596" y="2894213"/>
                </a:cubicBezTo>
                <a:cubicBezTo>
                  <a:pt x="1027482" y="2887022"/>
                  <a:pt x="1043050" y="2865860"/>
                  <a:pt x="1043050" y="2841867"/>
                </a:cubicBezTo>
                <a:lnTo>
                  <a:pt x="1043050" y="2797927"/>
                </a:lnTo>
                <a:cubicBezTo>
                  <a:pt x="1043246" y="2778911"/>
                  <a:pt x="1033223" y="2761149"/>
                  <a:pt x="1016803" y="2751204"/>
                </a:cubicBezTo>
                <a:close/>
                <a:moveTo>
                  <a:pt x="988401" y="2842063"/>
                </a:moveTo>
                <a:lnTo>
                  <a:pt x="938652" y="2857631"/>
                </a:lnTo>
                <a:lnTo>
                  <a:pt x="902059" y="2822195"/>
                </a:lnTo>
                <a:cubicBezTo>
                  <a:pt x="902059" y="2822195"/>
                  <a:pt x="894751" y="2802336"/>
                  <a:pt x="890313" y="2800915"/>
                </a:cubicBezTo>
                <a:cubicBezTo>
                  <a:pt x="885914" y="2799505"/>
                  <a:pt x="858090" y="2769809"/>
                  <a:pt x="850056" y="2764068"/>
                </a:cubicBezTo>
                <a:cubicBezTo>
                  <a:pt x="841973" y="2758405"/>
                  <a:pt x="830305" y="2717257"/>
                  <a:pt x="830305" y="2717257"/>
                </a:cubicBezTo>
                <a:lnTo>
                  <a:pt x="746833" y="2662080"/>
                </a:lnTo>
                <a:lnTo>
                  <a:pt x="711710" y="2653507"/>
                </a:lnTo>
                <a:lnTo>
                  <a:pt x="688286" y="2643632"/>
                </a:lnTo>
                <a:lnTo>
                  <a:pt x="650204" y="2649295"/>
                </a:lnTo>
                <a:lnTo>
                  <a:pt x="607724" y="2613858"/>
                </a:lnTo>
                <a:lnTo>
                  <a:pt x="547530" y="2609567"/>
                </a:lnTo>
                <a:cubicBezTo>
                  <a:pt x="547530" y="2609567"/>
                  <a:pt x="551733" y="2642172"/>
                  <a:pt x="547530" y="2642172"/>
                </a:cubicBezTo>
                <a:cubicBezTo>
                  <a:pt x="543317" y="2642172"/>
                  <a:pt x="480322" y="2656339"/>
                  <a:pt x="480322" y="2656339"/>
                </a:cubicBezTo>
                <a:lnTo>
                  <a:pt x="521313" y="2596821"/>
                </a:lnTo>
                <a:lnTo>
                  <a:pt x="506656" y="2579833"/>
                </a:lnTo>
                <a:lnTo>
                  <a:pt x="405658" y="2664833"/>
                </a:lnTo>
                <a:lnTo>
                  <a:pt x="423224" y="2673288"/>
                </a:lnTo>
                <a:lnTo>
                  <a:pt x="393911" y="2694528"/>
                </a:lnTo>
                <a:lnTo>
                  <a:pt x="270908" y="2763990"/>
                </a:lnTo>
                <a:lnTo>
                  <a:pt x="150853" y="2781056"/>
                </a:lnTo>
                <a:lnTo>
                  <a:pt x="270908" y="2741329"/>
                </a:lnTo>
                <a:lnTo>
                  <a:pt x="323646" y="2704482"/>
                </a:lnTo>
                <a:lnTo>
                  <a:pt x="328045" y="2684652"/>
                </a:lnTo>
                <a:lnTo>
                  <a:pt x="351460" y="2659131"/>
                </a:lnTo>
                <a:lnTo>
                  <a:pt x="294362" y="2674708"/>
                </a:lnTo>
                <a:lnTo>
                  <a:pt x="273847" y="2639262"/>
                </a:lnTo>
                <a:cubicBezTo>
                  <a:pt x="273847" y="2639262"/>
                  <a:pt x="246033" y="2640644"/>
                  <a:pt x="246033" y="2639262"/>
                </a:cubicBezTo>
                <a:cubicBezTo>
                  <a:pt x="246033" y="2634981"/>
                  <a:pt x="251882" y="2596792"/>
                  <a:pt x="251882" y="2596792"/>
                </a:cubicBezTo>
                <a:lnTo>
                  <a:pt x="206491" y="2579794"/>
                </a:lnTo>
                <a:cubicBezTo>
                  <a:pt x="206491" y="2579794"/>
                  <a:pt x="183076" y="2503219"/>
                  <a:pt x="187475" y="2498967"/>
                </a:cubicBezTo>
                <a:cubicBezTo>
                  <a:pt x="191874" y="2494754"/>
                  <a:pt x="248972" y="2452245"/>
                  <a:pt x="248972" y="2452245"/>
                </a:cubicBezTo>
                <a:lnTo>
                  <a:pt x="279706" y="2460700"/>
                </a:lnTo>
                <a:lnTo>
                  <a:pt x="335353" y="2438078"/>
                </a:lnTo>
                <a:lnTo>
                  <a:pt x="332444" y="2384272"/>
                </a:lnTo>
                <a:lnTo>
                  <a:pt x="297272" y="2401260"/>
                </a:lnTo>
                <a:cubicBezTo>
                  <a:pt x="297272" y="2401260"/>
                  <a:pt x="227007" y="2370115"/>
                  <a:pt x="227007" y="2365824"/>
                </a:cubicBezTo>
                <a:cubicBezTo>
                  <a:pt x="227007" y="2361543"/>
                  <a:pt x="234315" y="2320512"/>
                  <a:pt x="234315" y="2320512"/>
                </a:cubicBezTo>
                <a:lnTo>
                  <a:pt x="297311" y="2304935"/>
                </a:lnTo>
                <a:lnTo>
                  <a:pt x="298800" y="2336090"/>
                </a:lnTo>
                <a:cubicBezTo>
                  <a:pt x="298800" y="2336090"/>
                  <a:pt x="326624" y="2340381"/>
                  <a:pt x="331023" y="2340381"/>
                </a:cubicBezTo>
                <a:cubicBezTo>
                  <a:pt x="335432" y="2340381"/>
                  <a:pt x="347139" y="2299233"/>
                  <a:pt x="347139" y="2299233"/>
                </a:cubicBezTo>
                <a:cubicBezTo>
                  <a:pt x="347139" y="2299233"/>
                  <a:pt x="320805" y="2287868"/>
                  <a:pt x="319315" y="2283704"/>
                </a:cubicBezTo>
                <a:cubicBezTo>
                  <a:pt x="317826" y="2279413"/>
                  <a:pt x="312007" y="2244055"/>
                  <a:pt x="312007" y="2244055"/>
                </a:cubicBezTo>
                <a:lnTo>
                  <a:pt x="285682" y="2215693"/>
                </a:lnTo>
                <a:lnTo>
                  <a:pt x="339831" y="2215693"/>
                </a:lnTo>
                <a:lnTo>
                  <a:pt x="420392" y="2156185"/>
                </a:lnTo>
                <a:lnTo>
                  <a:pt x="489198" y="2156185"/>
                </a:lnTo>
                <a:lnTo>
                  <a:pt x="547638" y="2190210"/>
                </a:lnTo>
                <a:lnTo>
                  <a:pt x="644424" y="2218563"/>
                </a:lnTo>
                <a:lnTo>
                  <a:pt x="676647" y="2214282"/>
                </a:lnTo>
                <a:lnTo>
                  <a:pt x="711818" y="2234102"/>
                </a:lnTo>
                <a:lnTo>
                  <a:pt x="711818" y="2626565"/>
                </a:lnTo>
                <a:lnTo>
                  <a:pt x="752800" y="2637930"/>
                </a:lnTo>
                <a:lnTo>
                  <a:pt x="796740" y="2683203"/>
                </a:lnTo>
                <a:lnTo>
                  <a:pt x="854827" y="2659170"/>
                </a:lnTo>
                <a:lnTo>
                  <a:pt x="941669" y="2769731"/>
                </a:lnTo>
                <a:lnTo>
                  <a:pt x="988509" y="2798054"/>
                </a:lnTo>
                <a:close/>
                <a:moveTo>
                  <a:pt x="1693071" y="2740457"/>
                </a:moveTo>
                <a:cubicBezTo>
                  <a:pt x="1689240" y="2725644"/>
                  <a:pt x="1679364" y="2712898"/>
                  <a:pt x="1665472" y="2705628"/>
                </a:cubicBezTo>
                <a:cubicBezTo>
                  <a:pt x="1626587" y="2685152"/>
                  <a:pt x="1607032" y="2675355"/>
                  <a:pt x="1595971" y="2670192"/>
                </a:cubicBezTo>
                <a:cubicBezTo>
                  <a:pt x="1598773" y="2645885"/>
                  <a:pt x="1585753" y="2625644"/>
                  <a:pt x="1566854" y="2616043"/>
                </a:cubicBezTo>
                <a:lnTo>
                  <a:pt x="1514116" y="2589169"/>
                </a:lnTo>
                <a:cubicBezTo>
                  <a:pt x="1500792" y="2582361"/>
                  <a:pt x="1491808" y="2582625"/>
                  <a:pt x="1481051" y="2584124"/>
                </a:cubicBezTo>
                <a:lnTo>
                  <a:pt x="1438570" y="2569232"/>
                </a:lnTo>
                <a:cubicBezTo>
                  <a:pt x="1426588" y="2565020"/>
                  <a:pt x="1417291" y="2565519"/>
                  <a:pt x="1406808" y="2568125"/>
                </a:cubicBezTo>
                <a:lnTo>
                  <a:pt x="1389320" y="2545200"/>
                </a:lnTo>
                <a:cubicBezTo>
                  <a:pt x="1378945" y="2531582"/>
                  <a:pt x="1362829" y="2523578"/>
                  <a:pt x="1345654" y="2523578"/>
                </a:cubicBezTo>
                <a:lnTo>
                  <a:pt x="1325139" y="2523578"/>
                </a:lnTo>
                <a:cubicBezTo>
                  <a:pt x="1294866" y="2523578"/>
                  <a:pt x="1270255" y="2548149"/>
                  <a:pt x="1270255" y="2578461"/>
                </a:cubicBezTo>
                <a:lnTo>
                  <a:pt x="1270255" y="2596909"/>
                </a:lnTo>
                <a:cubicBezTo>
                  <a:pt x="1270255" y="2622931"/>
                  <a:pt x="1288508" y="2645356"/>
                  <a:pt x="1314000" y="2650598"/>
                </a:cubicBezTo>
                <a:lnTo>
                  <a:pt x="1354991" y="2659053"/>
                </a:lnTo>
                <a:cubicBezTo>
                  <a:pt x="1365778" y="2661237"/>
                  <a:pt x="1365592" y="2660091"/>
                  <a:pt x="1370029" y="2659709"/>
                </a:cubicBezTo>
                <a:cubicBezTo>
                  <a:pt x="1376721" y="2675051"/>
                  <a:pt x="1390506" y="2685916"/>
                  <a:pt x="1406955" y="2690168"/>
                </a:cubicBezTo>
                <a:cubicBezTo>
                  <a:pt x="1413274" y="2707931"/>
                  <a:pt x="1423492" y="2722205"/>
                  <a:pt x="1444116" y="2728514"/>
                </a:cubicBezTo>
                <a:cubicBezTo>
                  <a:pt x="1457665" y="2732531"/>
                  <a:pt x="1469030" y="2731199"/>
                  <a:pt x="1480473" y="2726486"/>
                </a:cubicBezTo>
                <a:cubicBezTo>
                  <a:pt x="1485068" y="2729660"/>
                  <a:pt x="1489741" y="2732805"/>
                  <a:pt x="1495168" y="2734451"/>
                </a:cubicBezTo>
                <a:cubicBezTo>
                  <a:pt x="1498725" y="2735559"/>
                  <a:pt x="1502399" y="2735715"/>
                  <a:pt x="1506043" y="2736058"/>
                </a:cubicBezTo>
                <a:cubicBezTo>
                  <a:pt x="1501595" y="2742368"/>
                  <a:pt x="1498039" y="2749333"/>
                  <a:pt x="1496668" y="2757181"/>
                </a:cubicBezTo>
                <a:cubicBezTo>
                  <a:pt x="1493601" y="2773983"/>
                  <a:pt x="1498196" y="2788796"/>
                  <a:pt x="1508836" y="2802571"/>
                </a:cubicBezTo>
                <a:lnTo>
                  <a:pt x="1503741" y="2834941"/>
                </a:lnTo>
                <a:cubicBezTo>
                  <a:pt x="1500067" y="2858366"/>
                  <a:pt x="1511853" y="2881634"/>
                  <a:pt x="1533054" y="2892352"/>
                </a:cubicBezTo>
                <a:lnTo>
                  <a:pt x="1560878" y="2906509"/>
                </a:lnTo>
                <a:cubicBezTo>
                  <a:pt x="1573506" y="2912936"/>
                  <a:pt x="1588202" y="2914513"/>
                  <a:pt x="1603055" y="2909762"/>
                </a:cubicBezTo>
                <a:cubicBezTo>
                  <a:pt x="1616986" y="2905166"/>
                  <a:pt x="1628469" y="2895183"/>
                  <a:pt x="1634974" y="2882016"/>
                </a:cubicBezTo>
                <a:lnTo>
                  <a:pt x="1639951" y="2871915"/>
                </a:lnTo>
                <a:cubicBezTo>
                  <a:pt x="1655518" y="2867898"/>
                  <a:pt x="1668421" y="2866096"/>
                  <a:pt x="1680393" y="2856377"/>
                </a:cubicBezTo>
                <a:lnTo>
                  <a:pt x="1706728" y="2834911"/>
                </a:lnTo>
                <a:cubicBezTo>
                  <a:pt x="1734591" y="2812290"/>
                  <a:pt x="1738030" y="2769388"/>
                  <a:pt x="1693061" y="2740457"/>
                </a:cubicBezTo>
                <a:close/>
                <a:moveTo>
                  <a:pt x="1523041" y="2675394"/>
                </a:moveTo>
                <a:cubicBezTo>
                  <a:pt x="1523081" y="2675051"/>
                  <a:pt x="1523306" y="2674787"/>
                  <a:pt x="1523306" y="2674473"/>
                </a:cubicBezTo>
                <a:cubicBezTo>
                  <a:pt x="1523913" y="2667547"/>
                  <a:pt x="1522689" y="2660777"/>
                  <a:pt x="1520778" y="2654232"/>
                </a:cubicBezTo>
                <a:lnTo>
                  <a:pt x="1541862" y="2664951"/>
                </a:lnTo>
                <a:close/>
                <a:moveTo>
                  <a:pt x="1325149" y="2596978"/>
                </a:moveTo>
                <a:lnTo>
                  <a:pt x="1325149" y="2578530"/>
                </a:lnTo>
                <a:lnTo>
                  <a:pt x="1345654" y="2578530"/>
                </a:lnTo>
                <a:lnTo>
                  <a:pt x="1366170" y="2605403"/>
                </a:lnTo>
                <a:close/>
                <a:moveTo>
                  <a:pt x="1645809" y="2813779"/>
                </a:moveTo>
                <a:lnTo>
                  <a:pt x="1601869" y="2825104"/>
                </a:lnTo>
                <a:lnTo>
                  <a:pt x="1585763" y="2857719"/>
                </a:lnTo>
                <a:lnTo>
                  <a:pt x="1557939" y="2843552"/>
                </a:lnTo>
                <a:lnTo>
                  <a:pt x="1566697" y="2787601"/>
                </a:lnTo>
                <a:lnTo>
                  <a:pt x="1550591" y="2767017"/>
                </a:lnTo>
                <a:lnTo>
                  <a:pt x="1578415" y="2750019"/>
                </a:lnTo>
                <a:lnTo>
                  <a:pt x="1566668" y="2717375"/>
                </a:lnTo>
                <a:cubicBezTo>
                  <a:pt x="1572517" y="2718796"/>
                  <a:pt x="1639833" y="2754310"/>
                  <a:pt x="1639833" y="2754310"/>
                </a:cubicBezTo>
                <a:lnTo>
                  <a:pt x="1639833" y="2771298"/>
                </a:lnTo>
                <a:lnTo>
                  <a:pt x="1672056" y="2792421"/>
                </a:lnTo>
                <a:close/>
                <a:moveTo>
                  <a:pt x="1191927" y="2465637"/>
                </a:moveTo>
                <a:lnTo>
                  <a:pt x="1164103" y="2465637"/>
                </a:lnTo>
                <a:cubicBezTo>
                  <a:pt x="1133830" y="2465637"/>
                  <a:pt x="1109220" y="2490170"/>
                  <a:pt x="1109220" y="2520521"/>
                </a:cubicBezTo>
                <a:lnTo>
                  <a:pt x="1109220" y="2540262"/>
                </a:lnTo>
                <a:cubicBezTo>
                  <a:pt x="1109220" y="2570536"/>
                  <a:pt x="1133791" y="2595146"/>
                  <a:pt x="1164103" y="2595146"/>
                </a:cubicBezTo>
                <a:lnTo>
                  <a:pt x="1191927" y="2595146"/>
                </a:lnTo>
                <a:cubicBezTo>
                  <a:pt x="1222191" y="2595146"/>
                  <a:pt x="1246801" y="2570575"/>
                  <a:pt x="1246801" y="2540262"/>
                </a:cubicBezTo>
                <a:lnTo>
                  <a:pt x="1246801" y="2520521"/>
                </a:lnTo>
                <a:cubicBezTo>
                  <a:pt x="1246801" y="2490170"/>
                  <a:pt x="1222230" y="2465637"/>
                  <a:pt x="1191927" y="2465637"/>
                </a:cubicBezTo>
                <a:close/>
                <a:moveTo>
                  <a:pt x="1191927" y="2540341"/>
                </a:moveTo>
                <a:lnTo>
                  <a:pt x="1164103" y="2540341"/>
                </a:lnTo>
                <a:lnTo>
                  <a:pt x="1164103" y="2520521"/>
                </a:lnTo>
                <a:lnTo>
                  <a:pt x="1191927" y="2520521"/>
                </a:lnTo>
                <a:close/>
              </a:path>
            </a:pathLst>
          </a:custGeom>
          <a:solidFill>
            <a:schemeClr val="dk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76"/>
        <p:cNvGrpSpPr/>
        <p:nvPr/>
      </p:nvGrpSpPr>
      <p:grpSpPr>
        <a:xfrm>
          <a:off x="0" y="0"/>
          <a:ext cx="0" cy="0"/>
          <a:chOff x="0" y="0"/>
          <a:chExt cx="0" cy="0"/>
        </a:xfrm>
      </p:grpSpPr>
      <p:pic>
        <p:nvPicPr>
          <p:cNvPr id="2977" name="Google Shape;2977;p113"/>
          <p:cNvPicPr preferRelativeResize="0"/>
          <p:nvPr/>
        </p:nvPicPr>
        <p:blipFill rotWithShape="1">
          <a:blip r:embed="rId3">
            <a:alphaModFix/>
          </a:blip>
          <a:srcRect l="7971" r="35133"/>
          <a:stretch/>
        </p:blipFill>
        <p:spPr>
          <a:xfrm>
            <a:off x="0" y="1"/>
            <a:ext cx="12193200" cy="6858001"/>
          </a:xfrm>
          <a:prstGeom prst="rect">
            <a:avLst/>
          </a:prstGeom>
          <a:noFill/>
          <a:ln>
            <a:noFill/>
          </a:ln>
        </p:spPr>
      </p:pic>
      <p:sp>
        <p:nvSpPr>
          <p:cNvPr id="2978" name="Google Shape;2978;p113"/>
          <p:cNvSpPr txBox="1">
            <a:spLocks noGrp="1"/>
          </p:cNvSpPr>
          <p:nvPr>
            <p:ph type="title"/>
          </p:nvPr>
        </p:nvSpPr>
        <p:spPr>
          <a:xfrm>
            <a:off x="577872" y="328643"/>
            <a:ext cx="8643200" cy="336800"/>
          </a:xfrm>
          <a:prstGeom prst="rect">
            <a:avLst/>
          </a:prstGeom>
          <a:noFill/>
          <a:ln>
            <a:noFill/>
          </a:ln>
        </p:spPr>
        <p:txBody>
          <a:bodyPr spcFirstLastPara="1" wrap="square" lIns="0" tIns="0" rIns="0" bIns="0" anchor="ctr" anchorCtr="0">
            <a:normAutofit/>
          </a:bodyPr>
          <a:lstStyle/>
          <a:p>
            <a:pPr>
              <a:buSzPct val="100000"/>
            </a:pPr>
            <a:r>
              <a:rPr lang="en">
                <a:solidFill>
                  <a:schemeClr val="lt1"/>
                </a:solidFill>
              </a:rPr>
              <a:t>5 x 2025 Initiative </a:t>
            </a:r>
            <a:endParaRPr>
              <a:solidFill>
                <a:schemeClr val="lt1"/>
              </a:solidFill>
            </a:endParaRPr>
          </a:p>
        </p:txBody>
      </p:sp>
      <p:sp>
        <p:nvSpPr>
          <p:cNvPr id="2979" name="Google Shape;2979;p113"/>
          <p:cNvSpPr txBox="1"/>
          <p:nvPr/>
        </p:nvSpPr>
        <p:spPr>
          <a:xfrm>
            <a:off x="11607760" y="6390177"/>
            <a:ext cx="249200" cy="243600"/>
          </a:xfrm>
          <a:prstGeom prst="rect">
            <a:avLst/>
          </a:prstGeom>
          <a:noFill/>
          <a:ln>
            <a:noFill/>
          </a:ln>
        </p:spPr>
        <p:txBody>
          <a:bodyPr spcFirstLastPara="1" wrap="square" lIns="0" tIns="0" rIns="0" bIns="0" anchor="ctr" anchorCtr="0">
            <a:noAutofit/>
          </a:bodyPr>
          <a:lstStyle/>
          <a:p>
            <a:pPr algn="r"/>
            <a:fld id="{00000000-1234-1234-1234-123412341234}" type="slidenum">
              <a:rPr lang="en" sz="933" b="1">
                <a:solidFill>
                  <a:schemeClr val="dk2"/>
                </a:solidFill>
                <a:latin typeface="Open Sans"/>
                <a:ea typeface="Open Sans"/>
                <a:cs typeface="Open Sans"/>
                <a:sym typeface="Open Sans"/>
              </a:rPr>
              <a:pPr algn="r"/>
              <a:t>11</a:t>
            </a:fld>
            <a:endParaRPr sz="1333" b="1">
              <a:solidFill>
                <a:schemeClr val="dk2"/>
              </a:solidFill>
              <a:latin typeface="Open Sans"/>
              <a:ea typeface="Open Sans"/>
              <a:cs typeface="Open Sans"/>
              <a:sym typeface="Open Sans"/>
            </a:endParaRPr>
          </a:p>
        </p:txBody>
      </p:sp>
      <p:sp>
        <p:nvSpPr>
          <p:cNvPr id="2980" name="Google Shape;2980;p113"/>
          <p:cNvSpPr txBox="1"/>
          <p:nvPr/>
        </p:nvSpPr>
        <p:spPr>
          <a:xfrm>
            <a:off x="11607760" y="6390177"/>
            <a:ext cx="249200" cy="243600"/>
          </a:xfrm>
          <a:prstGeom prst="rect">
            <a:avLst/>
          </a:prstGeom>
          <a:noFill/>
          <a:ln>
            <a:noFill/>
          </a:ln>
        </p:spPr>
        <p:txBody>
          <a:bodyPr spcFirstLastPara="1" wrap="square" lIns="0" tIns="0" rIns="0" bIns="0" anchor="ctr" anchorCtr="0">
            <a:noAutofit/>
          </a:bodyPr>
          <a:lstStyle/>
          <a:p>
            <a:pPr algn="r"/>
            <a:fld id="{00000000-1234-1234-1234-123412341234}" type="slidenum">
              <a:rPr lang="en" sz="933" b="1">
                <a:solidFill>
                  <a:schemeClr val="lt1"/>
                </a:solidFill>
                <a:latin typeface="Open Sans"/>
                <a:ea typeface="Open Sans"/>
                <a:cs typeface="Open Sans"/>
                <a:sym typeface="Open Sans"/>
              </a:rPr>
              <a:pPr algn="r"/>
              <a:t>11</a:t>
            </a:fld>
            <a:endParaRPr sz="1333" b="1">
              <a:solidFill>
                <a:schemeClr val="lt1"/>
              </a:solidFill>
              <a:latin typeface="Open Sans"/>
              <a:ea typeface="Open Sans"/>
              <a:cs typeface="Open Sans"/>
              <a:sym typeface="Open Sans"/>
            </a:endParaRPr>
          </a:p>
        </p:txBody>
      </p:sp>
      <p:grpSp>
        <p:nvGrpSpPr>
          <p:cNvPr id="2981" name="Google Shape;2981;p113"/>
          <p:cNvGrpSpPr/>
          <p:nvPr/>
        </p:nvGrpSpPr>
        <p:grpSpPr>
          <a:xfrm>
            <a:off x="10003839" y="197102"/>
            <a:ext cx="1874683" cy="468337"/>
            <a:chOff x="1058862" y="462365"/>
            <a:chExt cx="1746599" cy="436339"/>
          </a:xfrm>
        </p:grpSpPr>
        <p:sp>
          <p:nvSpPr>
            <p:cNvPr id="2982" name="Google Shape;2982;p113"/>
            <p:cNvSpPr/>
            <p:nvPr/>
          </p:nvSpPr>
          <p:spPr>
            <a:xfrm>
              <a:off x="1153159" y="55399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2983" name="Google Shape;2983;p113"/>
            <p:cNvSpPr/>
            <p:nvPr/>
          </p:nvSpPr>
          <p:spPr>
            <a:xfrm>
              <a:off x="1153159" y="645530"/>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2984" name="Google Shape;2984;p113"/>
            <p:cNvSpPr/>
            <p:nvPr/>
          </p:nvSpPr>
          <p:spPr>
            <a:xfrm>
              <a:off x="1341659" y="46236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2985" name="Google Shape;2985;p113"/>
            <p:cNvSpPr/>
            <p:nvPr/>
          </p:nvSpPr>
          <p:spPr>
            <a:xfrm>
              <a:off x="1058862" y="55399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2986" name="Google Shape;2986;p113"/>
            <p:cNvSpPr/>
            <p:nvPr/>
          </p:nvSpPr>
          <p:spPr>
            <a:xfrm>
              <a:off x="1058862" y="737161"/>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2987" name="Google Shape;2987;p113"/>
            <p:cNvSpPr/>
            <p:nvPr/>
          </p:nvSpPr>
          <p:spPr>
            <a:xfrm>
              <a:off x="1153159" y="828696"/>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2988" name="Google Shape;2988;p113"/>
            <p:cNvSpPr/>
            <p:nvPr/>
          </p:nvSpPr>
          <p:spPr>
            <a:xfrm>
              <a:off x="1247457" y="55399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2989" name="Google Shape;2989;p113"/>
            <p:cNvSpPr/>
            <p:nvPr/>
          </p:nvSpPr>
          <p:spPr>
            <a:xfrm>
              <a:off x="1247457" y="737161"/>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2990" name="Google Shape;2990;p113"/>
            <p:cNvSpPr/>
            <p:nvPr/>
          </p:nvSpPr>
          <p:spPr>
            <a:xfrm>
              <a:off x="1341659" y="645530"/>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2991" name="Google Shape;2991;p113"/>
            <p:cNvSpPr/>
            <p:nvPr/>
          </p:nvSpPr>
          <p:spPr>
            <a:xfrm>
              <a:off x="1341659" y="55399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2992" name="Google Shape;2992;p113"/>
            <p:cNvSpPr/>
            <p:nvPr/>
          </p:nvSpPr>
          <p:spPr>
            <a:xfrm>
              <a:off x="1341659" y="737161"/>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2993" name="Google Shape;2993;p113"/>
            <p:cNvSpPr/>
            <p:nvPr/>
          </p:nvSpPr>
          <p:spPr>
            <a:xfrm>
              <a:off x="1435956" y="46236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2994" name="Google Shape;2994;p113"/>
            <p:cNvSpPr/>
            <p:nvPr/>
          </p:nvSpPr>
          <p:spPr>
            <a:xfrm>
              <a:off x="1153159" y="737161"/>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2995" name="Google Shape;2995;p113"/>
            <p:cNvSpPr/>
            <p:nvPr/>
          </p:nvSpPr>
          <p:spPr>
            <a:xfrm>
              <a:off x="1247457" y="46236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2996" name="Google Shape;2996;p113"/>
            <p:cNvSpPr/>
            <p:nvPr/>
          </p:nvSpPr>
          <p:spPr>
            <a:xfrm>
              <a:off x="1247457" y="645530"/>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2997" name="Google Shape;2997;p113"/>
            <p:cNvSpPr/>
            <p:nvPr/>
          </p:nvSpPr>
          <p:spPr>
            <a:xfrm>
              <a:off x="1341659" y="828696"/>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2998" name="Google Shape;2998;p113"/>
            <p:cNvSpPr/>
            <p:nvPr/>
          </p:nvSpPr>
          <p:spPr>
            <a:xfrm>
              <a:off x="1435956" y="645530"/>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2999" name="Google Shape;2999;p113"/>
            <p:cNvSpPr/>
            <p:nvPr/>
          </p:nvSpPr>
          <p:spPr>
            <a:xfrm>
              <a:off x="1435956" y="737161"/>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3000" name="Google Shape;3000;p113"/>
            <p:cNvSpPr/>
            <p:nvPr/>
          </p:nvSpPr>
          <p:spPr>
            <a:xfrm>
              <a:off x="1247457" y="828696"/>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3001" name="Google Shape;3001;p113"/>
            <p:cNvSpPr/>
            <p:nvPr/>
          </p:nvSpPr>
          <p:spPr>
            <a:xfrm>
              <a:off x="1435956" y="55399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3002" name="Google Shape;3002;p113"/>
            <p:cNvSpPr/>
            <p:nvPr/>
          </p:nvSpPr>
          <p:spPr>
            <a:xfrm>
              <a:off x="1435956" y="828696"/>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grpSp>
          <p:nvGrpSpPr>
            <p:cNvPr id="3003" name="Google Shape;3003;p113"/>
            <p:cNvGrpSpPr/>
            <p:nvPr/>
          </p:nvGrpSpPr>
          <p:grpSpPr>
            <a:xfrm>
              <a:off x="1058862" y="462365"/>
              <a:ext cx="1746599" cy="436339"/>
              <a:chOff x="1058862" y="462365"/>
              <a:chExt cx="1746599" cy="436339"/>
            </a:xfrm>
          </p:grpSpPr>
          <p:sp>
            <p:nvSpPr>
              <p:cNvPr id="3004" name="Google Shape;3004;p113"/>
              <p:cNvSpPr/>
              <p:nvPr/>
            </p:nvSpPr>
            <p:spPr>
              <a:xfrm>
                <a:off x="1584927" y="524344"/>
                <a:ext cx="86963" cy="133671"/>
              </a:xfrm>
              <a:custGeom>
                <a:avLst/>
                <a:gdLst/>
                <a:ahLst/>
                <a:cxnLst/>
                <a:rect l="l" t="t" r="r" b="b"/>
                <a:pathLst>
                  <a:path w="86963" h="133671" extrusionOk="0">
                    <a:moveTo>
                      <a:pt x="12377" y="98034"/>
                    </a:moveTo>
                    <a:cubicBezTo>
                      <a:pt x="21203" y="106174"/>
                      <a:pt x="32585" y="110989"/>
                      <a:pt x="44572" y="111655"/>
                    </a:cubicBezTo>
                    <a:cubicBezTo>
                      <a:pt x="54097" y="111655"/>
                      <a:pt x="63622" y="106607"/>
                      <a:pt x="63622" y="96034"/>
                    </a:cubicBezTo>
                    <a:cubicBezTo>
                      <a:pt x="63622" y="72984"/>
                      <a:pt x="2757" y="76984"/>
                      <a:pt x="2757" y="37455"/>
                    </a:cubicBezTo>
                    <a:cubicBezTo>
                      <a:pt x="2757" y="16024"/>
                      <a:pt x="21807" y="22"/>
                      <a:pt x="46000" y="22"/>
                    </a:cubicBezTo>
                    <a:cubicBezTo>
                      <a:pt x="60001" y="-425"/>
                      <a:pt x="73639" y="4519"/>
                      <a:pt x="84100" y="13833"/>
                    </a:cubicBezTo>
                    <a:lnTo>
                      <a:pt x="73909" y="32883"/>
                    </a:lnTo>
                    <a:cubicBezTo>
                      <a:pt x="65916" y="26034"/>
                      <a:pt x="55851" y="22075"/>
                      <a:pt x="45334" y="21644"/>
                    </a:cubicBezTo>
                    <a:cubicBezTo>
                      <a:pt x="34475" y="21644"/>
                      <a:pt x="26284" y="27930"/>
                      <a:pt x="26284" y="37074"/>
                    </a:cubicBezTo>
                    <a:cubicBezTo>
                      <a:pt x="26284" y="59934"/>
                      <a:pt x="86958" y="54315"/>
                      <a:pt x="86958" y="95558"/>
                    </a:cubicBezTo>
                    <a:cubicBezTo>
                      <a:pt x="86958" y="116037"/>
                      <a:pt x="71337" y="133658"/>
                      <a:pt x="44476" y="133658"/>
                    </a:cubicBezTo>
                    <a:cubicBezTo>
                      <a:pt x="27897" y="133929"/>
                      <a:pt x="11891" y="127588"/>
                      <a:pt x="-5" y="116037"/>
                    </a:cubicBez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3005" name="Google Shape;3005;p113"/>
              <p:cNvSpPr/>
              <p:nvPr/>
            </p:nvSpPr>
            <p:spPr>
              <a:xfrm>
                <a:off x="1689512" y="560752"/>
                <a:ext cx="140969" cy="94874"/>
              </a:xfrm>
              <a:custGeom>
                <a:avLst/>
                <a:gdLst/>
                <a:ahLst/>
                <a:cxnLst/>
                <a:rect l="l" t="t" r="r" b="b"/>
                <a:pathLst>
                  <a:path w="140969" h="94874" extrusionOk="0">
                    <a:moveTo>
                      <a:pt x="-5" y="2095"/>
                    </a:moveTo>
                    <a:lnTo>
                      <a:pt x="22093" y="2095"/>
                    </a:lnTo>
                    <a:lnTo>
                      <a:pt x="22093" y="12763"/>
                    </a:lnTo>
                    <a:cubicBezTo>
                      <a:pt x="22219" y="14889"/>
                      <a:pt x="22219" y="17020"/>
                      <a:pt x="22093" y="19145"/>
                    </a:cubicBezTo>
                    <a:lnTo>
                      <a:pt x="22093" y="19145"/>
                    </a:lnTo>
                    <a:cubicBezTo>
                      <a:pt x="27877" y="7892"/>
                      <a:pt x="39264" y="616"/>
                      <a:pt x="51906" y="95"/>
                    </a:cubicBezTo>
                    <a:cubicBezTo>
                      <a:pt x="64364" y="-1008"/>
                      <a:pt x="75798" y="7044"/>
                      <a:pt x="78957" y="19145"/>
                    </a:cubicBezTo>
                    <a:lnTo>
                      <a:pt x="78957" y="19145"/>
                    </a:lnTo>
                    <a:cubicBezTo>
                      <a:pt x="85255" y="7522"/>
                      <a:pt x="97361" y="229"/>
                      <a:pt x="110580" y="95"/>
                    </a:cubicBezTo>
                    <a:cubicBezTo>
                      <a:pt x="129630" y="95"/>
                      <a:pt x="140965" y="10954"/>
                      <a:pt x="140965" y="35338"/>
                    </a:cubicBezTo>
                    <a:lnTo>
                      <a:pt x="140965" y="94869"/>
                    </a:lnTo>
                    <a:lnTo>
                      <a:pt x="118581" y="94869"/>
                    </a:lnTo>
                    <a:lnTo>
                      <a:pt x="118581" y="39529"/>
                    </a:lnTo>
                    <a:cubicBezTo>
                      <a:pt x="118581" y="28956"/>
                      <a:pt x="116581" y="20955"/>
                      <a:pt x="105913" y="20955"/>
                    </a:cubicBezTo>
                    <a:cubicBezTo>
                      <a:pt x="94381" y="21725"/>
                      <a:pt x="85005" y="30543"/>
                      <a:pt x="83529" y="42005"/>
                    </a:cubicBezTo>
                    <a:cubicBezTo>
                      <a:pt x="82726" y="45953"/>
                      <a:pt x="82374" y="49979"/>
                      <a:pt x="82481" y="54007"/>
                    </a:cubicBezTo>
                    <a:lnTo>
                      <a:pt x="82481" y="94678"/>
                    </a:lnTo>
                    <a:lnTo>
                      <a:pt x="59335" y="94678"/>
                    </a:lnTo>
                    <a:lnTo>
                      <a:pt x="59335" y="39529"/>
                    </a:lnTo>
                    <a:cubicBezTo>
                      <a:pt x="59335" y="29527"/>
                      <a:pt x="57716" y="20955"/>
                      <a:pt x="46762" y="20955"/>
                    </a:cubicBezTo>
                    <a:cubicBezTo>
                      <a:pt x="35090" y="21683"/>
                      <a:pt x="25578" y="30595"/>
                      <a:pt x="24093" y="42196"/>
                    </a:cubicBezTo>
                    <a:cubicBezTo>
                      <a:pt x="23339" y="46084"/>
                      <a:pt x="23083" y="50053"/>
                      <a:pt x="23331" y="54007"/>
                    </a:cubicBezTo>
                    <a:lnTo>
                      <a:pt x="23331" y="94678"/>
                    </a:lnTo>
                    <a:lnTo>
                      <a:pt x="-5" y="94678"/>
                    </a:ln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3006" name="Google Shape;3006;p113"/>
              <p:cNvSpPr/>
              <p:nvPr/>
            </p:nvSpPr>
            <p:spPr>
              <a:xfrm>
                <a:off x="1845817" y="560851"/>
                <a:ext cx="80867" cy="97058"/>
              </a:xfrm>
              <a:custGeom>
                <a:avLst/>
                <a:gdLst/>
                <a:ahLst/>
                <a:cxnLst/>
                <a:rect l="l" t="t" r="r" b="b"/>
                <a:pathLst>
                  <a:path w="80867" h="97058" extrusionOk="0">
                    <a:moveTo>
                      <a:pt x="55240" y="36477"/>
                    </a:moveTo>
                    <a:lnTo>
                      <a:pt x="58383" y="36477"/>
                    </a:lnTo>
                    <a:lnTo>
                      <a:pt x="58383" y="35239"/>
                    </a:lnTo>
                    <a:cubicBezTo>
                      <a:pt x="58383" y="23047"/>
                      <a:pt x="50668" y="18856"/>
                      <a:pt x="40571" y="18856"/>
                    </a:cubicBezTo>
                    <a:cubicBezTo>
                      <a:pt x="31429" y="19432"/>
                      <a:pt x="22626" y="22531"/>
                      <a:pt x="15139" y="27810"/>
                    </a:cubicBezTo>
                    <a:lnTo>
                      <a:pt x="6376" y="11236"/>
                    </a:lnTo>
                    <a:cubicBezTo>
                      <a:pt x="17048" y="3812"/>
                      <a:pt x="29762" y="-115"/>
                      <a:pt x="42762" y="-3"/>
                    </a:cubicBezTo>
                    <a:cubicBezTo>
                      <a:pt x="67051" y="-3"/>
                      <a:pt x="80862" y="13427"/>
                      <a:pt x="80862" y="36858"/>
                    </a:cubicBezTo>
                    <a:lnTo>
                      <a:pt x="80862" y="94770"/>
                    </a:lnTo>
                    <a:lnTo>
                      <a:pt x="60002" y="94770"/>
                    </a:lnTo>
                    <a:lnTo>
                      <a:pt x="60002" y="87150"/>
                    </a:lnTo>
                    <a:cubicBezTo>
                      <a:pt x="60002" y="83531"/>
                      <a:pt x="60002" y="80673"/>
                      <a:pt x="60002" y="80673"/>
                    </a:cubicBezTo>
                    <a:lnTo>
                      <a:pt x="60002" y="80673"/>
                    </a:lnTo>
                    <a:cubicBezTo>
                      <a:pt x="54548" y="91287"/>
                      <a:pt x="43339" y="97676"/>
                      <a:pt x="31427" y="96961"/>
                    </a:cubicBezTo>
                    <a:cubicBezTo>
                      <a:pt x="15380" y="98226"/>
                      <a:pt x="1345" y="86242"/>
                      <a:pt x="81" y="70195"/>
                    </a:cubicBezTo>
                    <a:cubicBezTo>
                      <a:pt x="33" y="69593"/>
                      <a:pt x="5" y="68990"/>
                      <a:pt x="-5" y="68386"/>
                    </a:cubicBezTo>
                    <a:cubicBezTo>
                      <a:pt x="-5" y="38954"/>
                      <a:pt x="39809" y="36954"/>
                      <a:pt x="54859" y="36954"/>
                    </a:cubicBezTo>
                    <a:moveTo>
                      <a:pt x="37237" y="79245"/>
                    </a:moveTo>
                    <a:cubicBezTo>
                      <a:pt x="49431" y="77771"/>
                      <a:pt x="58482" y="67232"/>
                      <a:pt x="58097" y="54956"/>
                    </a:cubicBezTo>
                    <a:lnTo>
                      <a:pt x="58097" y="52765"/>
                    </a:lnTo>
                    <a:lnTo>
                      <a:pt x="54097" y="52765"/>
                    </a:lnTo>
                    <a:cubicBezTo>
                      <a:pt x="42381" y="52765"/>
                      <a:pt x="23236" y="54384"/>
                      <a:pt x="23236" y="67338"/>
                    </a:cubicBezTo>
                    <a:cubicBezTo>
                      <a:pt x="23440" y="74174"/>
                      <a:pt x="29146" y="79550"/>
                      <a:pt x="35982" y="79346"/>
                    </a:cubicBezTo>
                    <a:cubicBezTo>
                      <a:pt x="36402" y="79334"/>
                      <a:pt x="36821" y="79300"/>
                      <a:pt x="37237" y="79245"/>
                    </a:cubicBezTo>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3007" name="Google Shape;3007;p113"/>
              <p:cNvSpPr/>
              <p:nvPr/>
            </p:nvSpPr>
            <p:spPr>
              <a:xfrm>
                <a:off x="1948782" y="561551"/>
                <a:ext cx="55721" cy="93884"/>
              </a:xfrm>
              <a:custGeom>
                <a:avLst/>
                <a:gdLst/>
                <a:ahLst/>
                <a:cxnLst/>
                <a:rect l="l" t="t" r="r" b="b"/>
                <a:pathLst>
                  <a:path w="55721" h="93884" extrusionOk="0">
                    <a:moveTo>
                      <a:pt x="-5" y="1296"/>
                    </a:moveTo>
                    <a:lnTo>
                      <a:pt x="22188" y="1296"/>
                    </a:lnTo>
                    <a:lnTo>
                      <a:pt x="22188" y="17298"/>
                    </a:lnTo>
                    <a:cubicBezTo>
                      <a:pt x="22307" y="19456"/>
                      <a:pt x="22307" y="21618"/>
                      <a:pt x="22188" y="23775"/>
                    </a:cubicBezTo>
                    <a:lnTo>
                      <a:pt x="22188" y="23775"/>
                    </a:lnTo>
                    <a:cubicBezTo>
                      <a:pt x="25730" y="10266"/>
                      <a:pt x="37667" y="647"/>
                      <a:pt x="51620" y="58"/>
                    </a:cubicBezTo>
                    <a:cubicBezTo>
                      <a:pt x="52984" y="-27"/>
                      <a:pt x="54352" y="-27"/>
                      <a:pt x="55716" y="58"/>
                    </a:cubicBezTo>
                    <a:lnTo>
                      <a:pt x="55716" y="23109"/>
                    </a:lnTo>
                    <a:cubicBezTo>
                      <a:pt x="53909" y="22974"/>
                      <a:pt x="52094" y="22974"/>
                      <a:pt x="50287" y="23109"/>
                    </a:cubicBezTo>
                    <a:cubicBezTo>
                      <a:pt x="38557" y="23090"/>
                      <a:pt x="28245" y="30873"/>
                      <a:pt x="25045" y="42159"/>
                    </a:cubicBezTo>
                    <a:cubicBezTo>
                      <a:pt x="23624" y="47046"/>
                      <a:pt x="22950" y="52119"/>
                      <a:pt x="23045" y="57208"/>
                    </a:cubicBezTo>
                    <a:lnTo>
                      <a:pt x="23045" y="93879"/>
                    </a:lnTo>
                    <a:lnTo>
                      <a:pt x="-5" y="93879"/>
                    </a:ln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3008" name="Google Shape;3008;p113"/>
              <p:cNvSpPr/>
              <p:nvPr/>
            </p:nvSpPr>
            <p:spPr>
              <a:xfrm>
                <a:off x="2012600" y="537612"/>
                <a:ext cx="57626" cy="119065"/>
              </a:xfrm>
              <a:custGeom>
                <a:avLst/>
                <a:gdLst/>
                <a:ahLst/>
                <a:cxnLst/>
                <a:rect l="l" t="t" r="r" b="b"/>
                <a:pathLst>
                  <a:path w="57626" h="119065" extrusionOk="0">
                    <a:moveTo>
                      <a:pt x="11996" y="45048"/>
                    </a:moveTo>
                    <a:lnTo>
                      <a:pt x="-5" y="45048"/>
                    </a:lnTo>
                    <a:lnTo>
                      <a:pt x="-5" y="26664"/>
                    </a:lnTo>
                    <a:lnTo>
                      <a:pt x="12568" y="26664"/>
                    </a:lnTo>
                    <a:lnTo>
                      <a:pt x="12568" y="-6"/>
                    </a:lnTo>
                    <a:lnTo>
                      <a:pt x="35047" y="-6"/>
                    </a:lnTo>
                    <a:lnTo>
                      <a:pt x="35047" y="26664"/>
                    </a:lnTo>
                    <a:lnTo>
                      <a:pt x="56097" y="26664"/>
                    </a:lnTo>
                    <a:lnTo>
                      <a:pt x="56097" y="45048"/>
                    </a:lnTo>
                    <a:lnTo>
                      <a:pt x="35047" y="45048"/>
                    </a:lnTo>
                    <a:lnTo>
                      <a:pt x="35047" y="80957"/>
                    </a:lnTo>
                    <a:cubicBezTo>
                      <a:pt x="34457" y="90038"/>
                      <a:pt x="41342" y="97878"/>
                      <a:pt x="50423" y="98468"/>
                    </a:cubicBezTo>
                    <a:cubicBezTo>
                      <a:pt x="51426" y="98533"/>
                      <a:pt x="52432" y="98506"/>
                      <a:pt x="53430" y="98388"/>
                    </a:cubicBezTo>
                    <a:cubicBezTo>
                      <a:pt x="54825" y="98498"/>
                      <a:pt x="56226" y="98498"/>
                      <a:pt x="57621" y="98388"/>
                    </a:cubicBezTo>
                    <a:lnTo>
                      <a:pt x="57621" y="118485"/>
                    </a:lnTo>
                    <a:cubicBezTo>
                      <a:pt x="55262" y="118895"/>
                      <a:pt x="52871" y="119087"/>
                      <a:pt x="50477" y="119057"/>
                    </a:cubicBezTo>
                    <a:cubicBezTo>
                      <a:pt x="37618" y="119057"/>
                      <a:pt x="12377" y="115247"/>
                      <a:pt x="12377" y="84195"/>
                    </a:cubicBez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3009" name="Google Shape;3009;p113"/>
              <p:cNvSpPr/>
              <p:nvPr/>
            </p:nvSpPr>
            <p:spPr>
              <a:xfrm>
                <a:off x="2136901" y="526563"/>
                <a:ext cx="80105" cy="128968"/>
              </a:xfrm>
              <a:custGeom>
                <a:avLst/>
                <a:gdLst/>
                <a:ahLst/>
                <a:cxnLst/>
                <a:rect l="l" t="t" r="r" b="b"/>
                <a:pathLst>
                  <a:path w="80105" h="128968" extrusionOk="0">
                    <a:moveTo>
                      <a:pt x="0" y="0"/>
                    </a:moveTo>
                    <a:lnTo>
                      <a:pt x="77152" y="0"/>
                    </a:lnTo>
                    <a:lnTo>
                      <a:pt x="77152" y="20193"/>
                    </a:lnTo>
                    <a:lnTo>
                      <a:pt x="23431" y="20193"/>
                    </a:lnTo>
                    <a:lnTo>
                      <a:pt x="23431" y="53912"/>
                    </a:lnTo>
                    <a:lnTo>
                      <a:pt x="66770" y="53912"/>
                    </a:lnTo>
                    <a:lnTo>
                      <a:pt x="66770" y="74105"/>
                    </a:lnTo>
                    <a:lnTo>
                      <a:pt x="23431" y="74105"/>
                    </a:lnTo>
                    <a:lnTo>
                      <a:pt x="23431" y="108776"/>
                    </a:lnTo>
                    <a:lnTo>
                      <a:pt x="80105" y="108776"/>
                    </a:lnTo>
                    <a:lnTo>
                      <a:pt x="80105" y="128969"/>
                    </a:lnTo>
                    <a:lnTo>
                      <a:pt x="0" y="128969"/>
                    </a:lnTo>
                    <a:lnTo>
                      <a:pt x="0" y="0"/>
                    </a:ln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3010" name="Google Shape;3010;p113"/>
              <p:cNvSpPr/>
              <p:nvPr/>
            </p:nvSpPr>
            <p:spPr>
              <a:xfrm>
                <a:off x="2232913" y="526563"/>
                <a:ext cx="35813" cy="130111"/>
              </a:xfrm>
              <a:custGeom>
                <a:avLst/>
                <a:gdLst/>
                <a:ahLst/>
                <a:cxnLst/>
                <a:rect l="l" t="t" r="r" b="b"/>
                <a:pathLst>
                  <a:path w="35813" h="130111" extrusionOk="0">
                    <a:moveTo>
                      <a:pt x="-5" y="-6"/>
                    </a:moveTo>
                    <a:lnTo>
                      <a:pt x="22855" y="-6"/>
                    </a:lnTo>
                    <a:lnTo>
                      <a:pt x="22855" y="96578"/>
                    </a:lnTo>
                    <a:cubicBezTo>
                      <a:pt x="22855" y="106770"/>
                      <a:pt x="26284" y="109246"/>
                      <a:pt x="32380" y="109246"/>
                    </a:cubicBezTo>
                    <a:cubicBezTo>
                      <a:pt x="33522" y="109305"/>
                      <a:pt x="34666" y="109305"/>
                      <a:pt x="35809" y="109246"/>
                    </a:cubicBezTo>
                    <a:lnTo>
                      <a:pt x="35809" y="129534"/>
                    </a:lnTo>
                    <a:cubicBezTo>
                      <a:pt x="33413" y="129901"/>
                      <a:pt x="30993" y="130092"/>
                      <a:pt x="28570" y="130106"/>
                    </a:cubicBezTo>
                    <a:cubicBezTo>
                      <a:pt x="15806" y="130106"/>
                      <a:pt x="-5" y="126772"/>
                      <a:pt x="-5" y="100293"/>
                    </a:cubicBez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3011" name="Google Shape;3011;p113"/>
              <p:cNvSpPr/>
              <p:nvPr/>
            </p:nvSpPr>
            <p:spPr>
              <a:xfrm>
                <a:off x="2275410" y="560837"/>
                <a:ext cx="88091" cy="97028"/>
              </a:xfrm>
              <a:custGeom>
                <a:avLst/>
                <a:gdLst/>
                <a:ahLst/>
                <a:cxnLst/>
                <a:rect l="l" t="t" r="r" b="b"/>
                <a:pathLst>
                  <a:path w="88091" h="97028" extrusionOk="0">
                    <a:moveTo>
                      <a:pt x="47033" y="11"/>
                    </a:moveTo>
                    <a:cubicBezTo>
                      <a:pt x="73798" y="11"/>
                      <a:pt x="88086" y="19061"/>
                      <a:pt x="88086" y="43921"/>
                    </a:cubicBezTo>
                    <a:cubicBezTo>
                      <a:pt x="88086" y="46683"/>
                      <a:pt x="87609" y="52874"/>
                      <a:pt x="87609" y="52874"/>
                    </a:cubicBezTo>
                    <a:lnTo>
                      <a:pt x="23601" y="52874"/>
                    </a:lnTo>
                    <a:cubicBezTo>
                      <a:pt x="24620" y="67266"/>
                      <a:pt x="37010" y="78171"/>
                      <a:pt x="51414" y="77354"/>
                    </a:cubicBezTo>
                    <a:cubicBezTo>
                      <a:pt x="61151" y="76904"/>
                      <a:pt x="70492" y="73368"/>
                      <a:pt x="78084" y="67257"/>
                    </a:cubicBezTo>
                    <a:lnTo>
                      <a:pt x="87038" y="83735"/>
                    </a:lnTo>
                    <a:cubicBezTo>
                      <a:pt x="76557" y="92373"/>
                      <a:pt x="63377" y="97058"/>
                      <a:pt x="49795" y="96975"/>
                    </a:cubicBezTo>
                    <a:cubicBezTo>
                      <a:pt x="23518" y="98137"/>
                      <a:pt x="1275" y="77778"/>
                      <a:pt x="113" y="51501"/>
                    </a:cubicBezTo>
                    <a:cubicBezTo>
                      <a:pt x="68" y="50499"/>
                      <a:pt x="56" y="49496"/>
                      <a:pt x="75" y="48493"/>
                    </a:cubicBezTo>
                    <a:cubicBezTo>
                      <a:pt x="-1407" y="23233"/>
                      <a:pt x="17868" y="1555"/>
                      <a:pt x="43128" y="73"/>
                    </a:cubicBezTo>
                    <a:cubicBezTo>
                      <a:pt x="44428" y="-3"/>
                      <a:pt x="45731" y="-24"/>
                      <a:pt x="47033" y="11"/>
                    </a:cubicBezTo>
                    <a:moveTo>
                      <a:pt x="64845" y="37063"/>
                    </a:moveTo>
                    <a:cubicBezTo>
                      <a:pt x="65479" y="27193"/>
                      <a:pt x="57992" y="18679"/>
                      <a:pt x="48122" y="18045"/>
                    </a:cubicBezTo>
                    <a:cubicBezTo>
                      <a:pt x="47601" y="18011"/>
                      <a:pt x="47079" y="18001"/>
                      <a:pt x="46557" y="18013"/>
                    </a:cubicBezTo>
                    <a:cubicBezTo>
                      <a:pt x="35335" y="17637"/>
                      <a:pt x="25693" y="25914"/>
                      <a:pt x="24363" y="37063"/>
                    </a:cubicBez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3012" name="Google Shape;3012;p113"/>
              <p:cNvSpPr/>
              <p:nvPr/>
            </p:nvSpPr>
            <p:spPr>
              <a:xfrm>
                <a:off x="2376074" y="560186"/>
                <a:ext cx="86582" cy="96977"/>
              </a:xfrm>
              <a:custGeom>
                <a:avLst/>
                <a:gdLst/>
                <a:ahLst/>
                <a:cxnLst/>
                <a:rect l="l" t="t" r="r" b="b"/>
                <a:pathLst>
                  <a:path w="86582" h="96977" extrusionOk="0">
                    <a:moveTo>
                      <a:pt x="49048" y="661"/>
                    </a:moveTo>
                    <a:cubicBezTo>
                      <a:pt x="62330" y="91"/>
                      <a:pt x="75245" y="5098"/>
                      <a:pt x="84672" y="14472"/>
                    </a:cubicBezTo>
                    <a:lnTo>
                      <a:pt x="74480" y="30284"/>
                    </a:lnTo>
                    <a:cubicBezTo>
                      <a:pt x="68058" y="23861"/>
                      <a:pt x="59457" y="20087"/>
                      <a:pt x="50382" y="19711"/>
                    </a:cubicBezTo>
                    <a:cubicBezTo>
                      <a:pt x="35190" y="19121"/>
                      <a:pt x="22397" y="30958"/>
                      <a:pt x="21807" y="46149"/>
                    </a:cubicBezTo>
                    <a:cubicBezTo>
                      <a:pt x="21779" y="46861"/>
                      <a:pt x="21779" y="47574"/>
                      <a:pt x="21807" y="48286"/>
                    </a:cubicBezTo>
                    <a:cubicBezTo>
                      <a:pt x="21544" y="64065"/>
                      <a:pt x="34122" y="77070"/>
                      <a:pt x="49902" y="77333"/>
                    </a:cubicBezTo>
                    <a:cubicBezTo>
                      <a:pt x="50062" y="77336"/>
                      <a:pt x="50222" y="77337"/>
                      <a:pt x="50382" y="77337"/>
                    </a:cubicBezTo>
                    <a:cubicBezTo>
                      <a:pt x="60585" y="76797"/>
                      <a:pt x="70254" y="72605"/>
                      <a:pt x="77623" y="65526"/>
                    </a:cubicBezTo>
                    <a:lnTo>
                      <a:pt x="86577" y="81909"/>
                    </a:lnTo>
                    <a:cubicBezTo>
                      <a:pt x="76422" y="91852"/>
                      <a:pt x="62685" y="97278"/>
                      <a:pt x="48477" y="96959"/>
                    </a:cubicBezTo>
                    <a:cubicBezTo>
                      <a:pt x="21701" y="96959"/>
                      <a:pt x="-5" y="75253"/>
                      <a:pt x="-5" y="48477"/>
                    </a:cubicBezTo>
                    <a:cubicBezTo>
                      <a:pt x="-5" y="21701"/>
                      <a:pt x="21701" y="-6"/>
                      <a:pt x="48477" y="-6"/>
                    </a:cubicBezTo>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3013" name="Google Shape;3013;p113"/>
              <p:cNvSpPr/>
              <p:nvPr/>
            </p:nvSpPr>
            <p:spPr>
              <a:xfrm>
                <a:off x="2470943" y="537612"/>
                <a:ext cx="57531" cy="119066"/>
              </a:xfrm>
              <a:custGeom>
                <a:avLst/>
                <a:gdLst/>
                <a:ahLst/>
                <a:cxnLst/>
                <a:rect l="l" t="t" r="r" b="b"/>
                <a:pathLst>
                  <a:path w="57531" h="119066" extrusionOk="0">
                    <a:moveTo>
                      <a:pt x="11996" y="45048"/>
                    </a:moveTo>
                    <a:lnTo>
                      <a:pt x="-5" y="45048"/>
                    </a:lnTo>
                    <a:lnTo>
                      <a:pt x="-5" y="26664"/>
                    </a:lnTo>
                    <a:lnTo>
                      <a:pt x="12472" y="26664"/>
                    </a:lnTo>
                    <a:lnTo>
                      <a:pt x="12472" y="-6"/>
                    </a:lnTo>
                    <a:lnTo>
                      <a:pt x="35047" y="-6"/>
                    </a:lnTo>
                    <a:lnTo>
                      <a:pt x="35047" y="26664"/>
                    </a:lnTo>
                    <a:lnTo>
                      <a:pt x="56097" y="26664"/>
                    </a:lnTo>
                    <a:lnTo>
                      <a:pt x="56097" y="45048"/>
                    </a:lnTo>
                    <a:lnTo>
                      <a:pt x="35047" y="45048"/>
                    </a:lnTo>
                    <a:lnTo>
                      <a:pt x="35047" y="80957"/>
                    </a:lnTo>
                    <a:cubicBezTo>
                      <a:pt x="34463" y="90039"/>
                      <a:pt x="41353" y="97874"/>
                      <a:pt x="50435" y="98457"/>
                    </a:cubicBezTo>
                    <a:cubicBezTo>
                      <a:pt x="51402" y="98519"/>
                      <a:pt x="52372" y="98496"/>
                      <a:pt x="53335" y="98388"/>
                    </a:cubicBezTo>
                    <a:cubicBezTo>
                      <a:pt x="54730" y="98498"/>
                      <a:pt x="56131" y="98498"/>
                      <a:pt x="57526" y="98388"/>
                    </a:cubicBezTo>
                    <a:lnTo>
                      <a:pt x="57526" y="118485"/>
                    </a:lnTo>
                    <a:cubicBezTo>
                      <a:pt x="55200" y="118900"/>
                      <a:pt x="52840" y="119091"/>
                      <a:pt x="50477" y="119057"/>
                    </a:cubicBezTo>
                    <a:cubicBezTo>
                      <a:pt x="37523" y="119057"/>
                      <a:pt x="12377" y="115247"/>
                      <a:pt x="12377" y="84195"/>
                    </a:cubicBez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3014" name="Google Shape;3014;p113"/>
              <p:cNvSpPr/>
              <p:nvPr/>
            </p:nvSpPr>
            <p:spPr>
              <a:xfrm>
                <a:off x="2544095" y="561549"/>
                <a:ext cx="55721" cy="93886"/>
              </a:xfrm>
              <a:custGeom>
                <a:avLst/>
                <a:gdLst/>
                <a:ahLst/>
                <a:cxnLst/>
                <a:rect l="l" t="t" r="r" b="b"/>
                <a:pathLst>
                  <a:path w="55721" h="93886" extrusionOk="0">
                    <a:moveTo>
                      <a:pt x="-5" y="1298"/>
                    </a:moveTo>
                    <a:lnTo>
                      <a:pt x="22093" y="1298"/>
                    </a:lnTo>
                    <a:lnTo>
                      <a:pt x="22093" y="17300"/>
                    </a:lnTo>
                    <a:cubicBezTo>
                      <a:pt x="22093" y="20729"/>
                      <a:pt x="22093" y="23777"/>
                      <a:pt x="22093" y="23777"/>
                    </a:cubicBezTo>
                    <a:lnTo>
                      <a:pt x="22093" y="23777"/>
                    </a:lnTo>
                    <a:cubicBezTo>
                      <a:pt x="25661" y="10286"/>
                      <a:pt x="37583" y="679"/>
                      <a:pt x="51525" y="60"/>
                    </a:cubicBezTo>
                    <a:cubicBezTo>
                      <a:pt x="52921" y="-28"/>
                      <a:pt x="54320" y="-28"/>
                      <a:pt x="55716" y="60"/>
                    </a:cubicBezTo>
                    <a:lnTo>
                      <a:pt x="55716" y="23110"/>
                    </a:lnTo>
                    <a:cubicBezTo>
                      <a:pt x="53908" y="22981"/>
                      <a:pt x="52094" y="22981"/>
                      <a:pt x="50287" y="23110"/>
                    </a:cubicBezTo>
                    <a:cubicBezTo>
                      <a:pt x="38556" y="23092"/>
                      <a:pt x="28244" y="30875"/>
                      <a:pt x="25045" y="42160"/>
                    </a:cubicBezTo>
                    <a:cubicBezTo>
                      <a:pt x="23624" y="47047"/>
                      <a:pt x="22949" y="52121"/>
                      <a:pt x="23045" y="57210"/>
                    </a:cubicBezTo>
                    <a:lnTo>
                      <a:pt x="23045" y="93881"/>
                    </a:lnTo>
                    <a:lnTo>
                      <a:pt x="-5" y="93881"/>
                    </a:ln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3015" name="Google Shape;3015;p113"/>
              <p:cNvSpPr/>
              <p:nvPr/>
            </p:nvSpPr>
            <p:spPr>
              <a:xfrm>
                <a:off x="2611722" y="526563"/>
                <a:ext cx="23050" cy="128873"/>
              </a:xfrm>
              <a:custGeom>
                <a:avLst/>
                <a:gdLst/>
                <a:ahLst/>
                <a:cxnLst/>
                <a:rect l="l" t="t" r="r" b="b"/>
                <a:pathLst>
                  <a:path w="23050" h="128873" extrusionOk="0">
                    <a:moveTo>
                      <a:pt x="-5" y="-6"/>
                    </a:moveTo>
                    <a:lnTo>
                      <a:pt x="22855" y="-6"/>
                    </a:lnTo>
                    <a:lnTo>
                      <a:pt x="22855" y="20473"/>
                    </a:lnTo>
                    <a:lnTo>
                      <a:pt x="-5" y="20473"/>
                    </a:lnTo>
                    <a:close/>
                    <a:moveTo>
                      <a:pt x="-5" y="36285"/>
                    </a:moveTo>
                    <a:lnTo>
                      <a:pt x="23045" y="36285"/>
                    </a:lnTo>
                    <a:lnTo>
                      <a:pt x="23045" y="128868"/>
                    </a:lnTo>
                    <a:lnTo>
                      <a:pt x="-5" y="128868"/>
                    </a:ln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3016" name="Google Shape;3016;p113"/>
              <p:cNvSpPr/>
              <p:nvPr/>
            </p:nvSpPr>
            <p:spPr>
              <a:xfrm>
                <a:off x="2652299" y="560186"/>
                <a:ext cx="86582" cy="96978"/>
              </a:xfrm>
              <a:custGeom>
                <a:avLst/>
                <a:gdLst/>
                <a:ahLst/>
                <a:cxnLst/>
                <a:rect l="l" t="t" r="r" b="b"/>
                <a:pathLst>
                  <a:path w="86582" h="96978" extrusionOk="0">
                    <a:moveTo>
                      <a:pt x="49239" y="661"/>
                    </a:moveTo>
                    <a:cubicBezTo>
                      <a:pt x="62520" y="91"/>
                      <a:pt x="75436" y="5098"/>
                      <a:pt x="84862" y="14472"/>
                    </a:cubicBezTo>
                    <a:lnTo>
                      <a:pt x="74671" y="30284"/>
                    </a:lnTo>
                    <a:cubicBezTo>
                      <a:pt x="68220" y="23847"/>
                      <a:pt x="59583" y="20073"/>
                      <a:pt x="50477" y="19711"/>
                    </a:cubicBezTo>
                    <a:cubicBezTo>
                      <a:pt x="35341" y="19066"/>
                      <a:pt x="22547" y="30814"/>
                      <a:pt x="21902" y="45950"/>
                    </a:cubicBezTo>
                    <a:cubicBezTo>
                      <a:pt x="21869" y="46729"/>
                      <a:pt x="21869" y="47508"/>
                      <a:pt x="21902" y="48286"/>
                    </a:cubicBezTo>
                    <a:cubicBezTo>
                      <a:pt x="21639" y="64065"/>
                      <a:pt x="34218" y="77070"/>
                      <a:pt x="49997" y="77333"/>
                    </a:cubicBezTo>
                    <a:cubicBezTo>
                      <a:pt x="50157" y="77336"/>
                      <a:pt x="50317" y="77337"/>
                      <a:pt x="50477" y="77337"/>
                    </a:cubicBezTo>
                    <a:cubicBezTo>
                      <a:pt x="60681" y="76797"/>
                      <a:pt x="70350" y="72605"/>
                      <a:pt x="77719" y="65526"/>
                    </a:cubicBezTo>
                    <a:lnTo>
                      <a:pt x="86577" y="81909"/>
                    </a:lnTo>
                    <a:cubicBezTo>
                      <a:pt x="76428" y="91861"/>
                      <a:pt x="62687" y="97289"/>
                      <a:pt x="48477" y="96959"/>
                    </a:cubicBezTo>
                    <a:cubicBezTo>
                      <a:pt x="21701" y="96959"/>
                      <a:pt x="-5" y="75253"/>
                      <a:pt x="-5" y="48477"/>
                    </a:cubicBezTo>
                    <a:cubicBezTo>
                      <a:pt x="-5" y="21701"/>
                      <a:pt x="21701" y="-6"/>
                      <a:pt x="48477" y="-6"/>
                    </a:cubicBezTo>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3017" name="Google Shape;3017;p113"/>
              <p:cNvSpPr/>
              <p:nvPr/>
            </p:nvSpPr>
            <p:spPr>
              <a:xfrm>
                <a:off x="1594452" y="691213"/>
                <a:ext cx="90858" cy="129005"/>
              </a:xfrm>
              <a:custGeom>
                <a:avLst/>
                <a:gdLst/>
                <a:ahLst/>
                <a:cxnLst/>
                <a:rect l="l" t="t" r="r" b="b"/>
                <a:pathLst>
                  <a:path w="90858" h="129005" extrusionOk="0">
                    <a:moveTo>
                      <a:pt x="-5" y="32"/>
                    </a:moveTo>
                    <a:lnTo>
                      <a:pt x="49715" y="32"/>
                    </a:lnTo>
                    <a:cubicBezTo>
                      <a:pt x="71473" y="-907"/>
                      <a:pt x="89873" y="15971"/>
                      <a:pt x="90811" y="37729"/>
                    </a:cubicBezTo>
                    <a:cubicBezTo>
                      <a:pt x="90872" y="39133"/>
                      <a:pt x="90857" y="40539"/>
                      <a:pt x="90768" y="41942"/>
                    </a:cubicBezTo>
                    <a:cubicBezTo>
                      <a:pt x="92199" y="63937"/>
                      <a:pt x="75528" y="82927"/>
                      <a:pt x="53533" y="84358"/>
                    </a:cubicBezTo>
                    <a:cubicBezTo>
                      <a:pt x="52262" y="84441"/>
                      <a:pt x="50988" y="84462"/>
                      <a:pt x="49715" y="84423"/>
                    </a:cubicBezTo>
                    <a:lnTo>
                      <a:pt x="23140" y="84423"/>
                    </a:lnTo>
                    <a:lnTo>
                      <a:pt x="23140" y="129000"/>
                    </a:lnTo>
                    <a:lnTo>
                      <a:pt x="-5" y="129000"/>
                    </a:lnTo>
                    <a:close/>
                    <a:moveTo>
                      <a:pt x="45334" y="64135"/>
                    </a:moveTo>
                    <a:cubicBezTo>
                      <a:pt x="56511" y="64924"/>
                      <a:pt x="66211" y="56502"/>
                      <a:pt x="67000" y="45325"/>
                    </a:cubicBezTo>
                    <a:cubicBezTo>
                      <a:pt x="67079" y="44198"/>
                      <a:pt x="67064" y="43066"/>
                      <a:pt x="66955" y="41942"/>
                    </a:cubicBezTo>
                    <a:cubicBezTo>
                      <a:pt x="67983" y="30995"/>
                      <a:pt x="59942" y="21289"/>
                      <a:pt x="48996" y="20261"/>
                    </a:cubicBezTo>
                    <a:cubicBezTo>
                      <a:pt x="47905" y="20159"/>
                      <a:pt x="46808" y="20146"/>
                      <a:pt x="45715" y="20225"/>
                    </a:cubicBezTo>
                    <a:lnTo>
                      <a:pt x="23140" y="20225"/>
                    </a:lnTo>
                    <a:lnTo>
                      <a:pt x="23140" y="64135"/>
                    </a:ln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3018" name="Google Shape;3018;p113"/>
              <p:cNvSpPr/>
              <p:nvPr/>
            </p:nvSpPr>
            <p:spPr>
              <a:xfrm>
                <a:off x="1691607" y="725305"/>
                <a:ext cx="97155" cy="97147"/>
              </a:xfrm>
              <a:custGeom>
                <a:avLst/>
                <a:gdLst/>
                <a:ahLst/>
                <a:cxnLst/>
                <a:rect l="l" t="t" r="r" b="b"/>
                <a:pathLst>
                  <a:path w="97155" h="97147" extrusionOk="0">
                    <a:moveTo>
                      <a:pt x="50858" y="39"/>
                    </a:moveTo>
                    <a:cubicBezTo>
                      <a:pt x="77657" y="1302"/>
                      <a:pt x="98358" y="24050"/>
                      <a:pt x="97096" y="50849"/>
                    </a:cubicBezTo>
                    <a:cubicBezTo>
                      <a:pt x="95833" y="77648"/>
                      <a:pt x="73085" y="98349"/>
                      <a:pt x="46286" y="97087"/>
                    </a:cubicBezTo>
                    <a:cubicBezTo>
                      <a:pt x="20359" y="95865"/>
                      <a:pt x="-27" y="74478"/>
                      <a:pt x="-5" y="48522"/>
                    </a:cubicBezTo>
                    <a:cubicBezTo>
                      <a:pt x="128" y="21588"/>
                      <a:pt x="22069" y="-138"/>
                      <a:pt x="49003" y="-5"/>
                    </a:cubicBezTo>
                    <a:cubicBezTo>
                      <a:pt x="49621" y="-2"/>
                      <a:pt x="50240" y="13"/>
                      <a:pt x="50858" y="39"/>
                    </a:cubicBezTo>
                    <a:moveTo>
                      <a:pt x="50858" y="77478"/>
                    </a:moveTo>
                    <a:cubicBezTo>
                      <a:pt x="66631" y="78004"/>
                      <a:pt x="79844" y="65644"/>
                      <a:pt x="80370" y="49871"/>
                    </a:cubicBezTo>
                    <a:cubicBezTo>
                      <a:pt x="80896" y="34098"/>
                      <a:pt x="68536" y="20885"/>
                      <a:pt x="52763" y="20359"/>
                    </a:cubicBezTo>
                    <a:cubicBezTo>
                      <a:pt x="36990" y="19833"/>
                      <a:pt x="23778" y="32193"/>
                      <a:pt x="23252" y="47966"/>
                    </a:cubicBezTo>
                    <a:cubicBezTo>
                      <a:pt x="23241" y="48278"/>
                      <a:pt x="23236" y="48590"/>
                      <a:pt x="23236" y="48903"/>
                    </a:cubicBezTo>
                    <a:cubicBezTo>
                      <a:pt x="22710" y="64149"/>
                      <a:pt x="34643" y="76935"/>
                      <a:pt x="49889" y="77461"/>
                    </a:cubicBezTo>
                    <a:cubicBezTo>
                      <a:pt x="50212" y="77472"/>
                      <a:pt x="50535" y="77478"/>
                      <a:pt x="50858" y="77478"/>
                    </a:cubicBezTo>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3019" name="Google Shape;3019;p113"/>
              <p:cNvSpPr/>
              <p:nvPr/>
            </p:nvSpPr>
            <p:spPr>
              <a:xfrm>
                <a:off x="1797049" y="727541"/>
                <a:ext cx="144399" cy="92678"/>
              </a:xfrm>
              <a:custGeom>
                <a:avLst/>
                <a:gdLst/>
                <a:ahLst/>
                <a:cxnLst/>
                <a:rect l="l" t="t" r="r" b="b"/>
                <a:pathLst>
                  <a:path w="144399" h="92678" extrusionOk="0">
                    <a:moveTo>
                      <a:pt x="-5" y="-6"/>
                    </a:moveTo>
                    <a:lnTo>
                      <a:pt x="24283" y="-6"/>
                    </a:lnTo>
                    <a:lnTo>
                      <a:pt x="40476" y="60859"/>
                    </a:lnTo>
                    <a:cubicBezTo>
                      <a:pt x="41260" y="63997"/>
                      <a:pt x="41865" y="67177"/>
                      <a:pt x="42286" y="70384"/>
                    </a:cubicBezTo>
                    <a:lnTo>
                      <a:pt x="42286" y="70384"/>
                    </a:lnTo>
                    <a:cubicBezTo>
                      <a:pt x="42286" y="70384"/>
                      <a:pt x="43143" y="65431"/>
                      <a:pt x="44476" y="60859"/>
                    </a:cubicBezTo>
                    <a:lnTo>
                      <a:pt x="61526" y="185"/>
                    </a:lnTo>
                    <a:lnTo>
                      <a:pt x="82005" y="185"/>
                    </a:lnTo>
                    <a:lnTo>
                      <a:pt x="99055" y="60859"/>
                    </a:lnTo>
                    <a:cubicBezTo>
                      <a:pt x="99901" y="63994"/>
                      <a:pt x="100569" y="67174"/>
                      <a:pt x="101055" y="70384"/>
                    </a:cubicBezTo>
                    <a:lnTo>
                      <a:pt x="101055" y="70384"/>
                    </a:lnTo>
                    <a:cubicBezTo>
                      <a:pt x="101055" y="70384"/>
                      <a:pt x="101817" y="65431"/>
                      <a:pt x="103055" y="60859"/>
                    </a:cubicBezTo>
                    <a:lnTo>
                      <a:pt x="119248" y="-6"/>
                    </a:lnTo>
                    <a:lnTo>
                      <a:pt x="144394" y="-6"/>
                    </a:lnTo>
                    <a:lnTo>
                      <a:pt x="115819" y="92673"/>
                    </a:lnTo>
                    <a:lnTo>
                      <a:pt x="90196" y="92673"/>
                    </a:lnTo>
                    <a:lnTo>
                      <a:pt x="74575" y="39809"/>
                    </a:lnTo>
                    <a:cubicBezTo>
                      <a:pt x="73147" y="34856"/>
                      <a:pt x="72289" y="30284"/>
                      <a:pt x="72289" y="30284"/>
                    </a:cubicBezTo>
                    <a:lnTo>
                      <a:pt x="72289" y="30284"/>
                    </a:lnTo>
                    <a:cubicBezTo>
                      <a:pt x="71734" y="33496"/>
                      <a:pt x="71002" y="36676"/>
                      <a:pt x="70099" y="39809"/>
                    </a:cubicBezTo>
                    <a:lnTo>
                      <a:pt x="54478" y="92673"/>
                    </a:lnTo>
                    <a:lnTo>
                      <a:pt x="28284" y="92673"/>
                    </a:ln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3020" name="Google Shape;3020;p113"/>
              <p:cNvSpPr/>
              <p:nvPr/>
            </p:nvSpPr>
            <p:spPr>
              <a:xfrm>
                <a:off x="1945464" y="725333"/>
                <a:ext cx="88091" cy="97028"/>
              </a:xfrm>
              <a:custGeom>
                <a:avLst/>
                <a:gdLst/>
                <a:ahLst/>
                <a:cxnLst/>
                <a:rect l="l" t="t" r="r" b="b"/>
                <a:pathLst>
                  <a:path w="88091" h="97028" extrusionOk="0">
                    <a:moveTo>
                      <a:pt x="47033" y="11"/>
                    </a:moveTo>
                    <a:cubicBezTo>
                      <a:pt x="73798" y="11"/>
                      <a:pt x="88086" y="19061"/>
                      <a:pt x="88086" y="44016"/>
                    </a:cubicBezTo>
                    <a:cubicBezTo>
                      <a:pt x="88086" y="46683"/>
                      <a:pt x="87514" y="52874"/>
                      <a:pt x="87514" y="52874"/>
                    </a:cubicBezTo>
                    <a:lnTo>
                      <a:pt x="23602" y="52874"/>
                    </a:lnTo>
                    <a:cubicBezTo>
                      <a:pt x="24620" y="67280"/>
                      <a:pt x="36993" y="78212"/>
                      <a:pt x="51415" y="77449"/>
                    </a:cubicBezTo>
                    <a:cubicBezTo>
                      <a:pt x="61165" y="76986"/>
                      <a:pt x="70510" y="73414"/>
                      <a:pt x="78085" y="67257"/>
                    </a:cubicBezTo>
                    <a:lnTo>
                      <a:pt x="87038" y="83735"/>
                    </a:lnTo>
                    <a:cubicBezTo>
                      <a:pt x="76557" y="92372"/>
                      <a:pt x="63377" y="97058"/>
                      <a:pt x="49795" y="96975"/>
                    </a:cubicBezTo>
                    <a:cubicBezTo>
                      <a:pt x="23518" y="98137"/>
                      <a:pt x="1275" y="77778"/>
                      <a:pt x="113" y="51501"/>
                    </a:cubicBezTo>
                    <a:cubicBezTo>
                      <a:pt x="68" y="50499"/>
                      <a:pt x="56" y="49496"/>
                      <a:pt x="75" y="48493"/>
                    </a:cubicBezTo>
                    <a:cubicBezTo>
                      <a:pt x="-1407" y="23233"/>
                      <a:pt x="17868" y="1555"/>
                      <a:pt x="43128" y="73"/>
                    </a:cubicBezTo>
                    <a:cubicBezTo>
                      <a:pt x="44428" y="-3"/>
                      <a:pt x="45731" y="-24"/>
                      <a:pt x="47033" y="11"/>
                    </a:cubicBezTo>
                    <a:moveTo>
                      <a:pt x="64845" y="37063"/>
                    </a:moveTo>
                    <a:cubicBezTo>
                      <a:pt x="65479" y="27193"/>
                      <a:pt x="57992" y="18679"/>
                      <a:pt x="48122" y="18045"/>
                    </a:cubicBezTo>
                    <a:cubicBezTo>
                      <a:pt x="47601" y="18011"/>
                      <a:pt x="47079" y="18001"/>
                      <a:pt x="46557" y="18013"/>
                    </a:cubicBezTo>
                    <a:cubicBezTo>
                      <a:pt x="35335" y="17637"/>
                      <a:pt x="25693" y="25914"/>
                      <a:pt x="24364" y="37063"/>
                    </a:cubicBez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3021" name="Google Shape;3021;p113"/>
              <p:cNvSpPr/>
              <p:nvPr/>
            </p:nvSpPr>
            <p:spPr>
              <a:xfrm>
                <a:off x="2051271" y="726218"/>
                <a:ext cx="55721" cy="93619"/>
              </a:xfrm>
              <a:custGeom>
                <a:avLst/>
                <a:gdLst/>
                <a:ahLst/>
                <a:cxnLst/>
                <a:rect l="l" t="t" r="r" b="b"/>
                <a:pathLst>
                  <a:path w="55721" h="93619" extrusionOk="0">
                    <a:moveTo>
                      <a:pt x="-5" y="1317"/>
                    </a:moveTo>
                    <a:lnTo>
                      <a:pt x="22188" y="1317"/>
                    </a:lnTo>
                    <a:lnTo>
                      <a:pt x="22188" y="17319"/>
                    </a:lnTo>
                    <a:cubicBezTo>
                      <a:pt x="22304" y="19508"/>
                      <a:pt x="22304" y="21702"/>
                      <a:pt x="22188" y="23891"/>
                    </a:cubicBezTo>
                    <a:lnTo>
                      <a:pt x="22188" y="23891"/>
                    </a:lnTo>
                    <a:cubicBezTo>
                      <a:pt x="25667" y="10327"/>
                      <a:pt x="37629" y="649"/>
                      <a:pt x="51620" y="79"/>
                    </a:cubicBezTo>
                    <a:cubicBezTo>
                      <a:pt x="52983" y="-34"/>
                      <a:pt x="54353" y="-34"/>
                      <a:pt x="55716" y="79"/>
                    </a:cubicBezTo>
                    <a:lnTo>
                      <a:pt x="55716" y="22748"/>
                    </a:lnTo>
                    <a:cubicBezTo>
                      <a:pt x="53909" y="22614"/>
                      <a:pt x="52094" y="22614"/>
                      <a:pt x="50287" y="22748"/>
                    </a:cubicBezTo>
                    <a:cubicBezTo>
                      <a:pt x="38557" y="22730"/>
                      <a:pt x="28245" y="30513"/>
                      <a:pt x="25045" y="41798"/>
                    </a:cubicBezTo>
                    <a:cubicBezTo>
                      <a:pt x="23624" y="46685"/>
                      <a:pt x="22949" y="51759"/>
                      <a:pt x="23045" y="56848"/>
                    </a:cubicBezTo>
                    <a:lnTo>
                      <a:pt x="23045" y="93614"/>
                    </a:lnTo>
                    <a:lnTo>
                      <a:pt x="-5" y="93614"/>
                    </a:ln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3022" name="Google Shape;3022;p113"/>
              <p:cNvSpPr/>
              <p:nvPr/>
            </p:nvSpPr>
            <p:spPr>
              <a:xfrm>
                <a:off x="2154046" y="691250"/>
                <a:ext cx="115347" cy="128968"/>
              </a:xfrm>
              <a:custGeom>
                <a:avLst/>
                <a:gdLst/>
                <a:ahLst/>
                <a:cxnLst/>
                <a:rect l="l" t="t" r="r" b="b"/>
                <a:pathLst>
                  <a:path w="115347" h="128968" extrusionOk="0">
                    <a:moveTo>
                      <a:pt x="80481" y="95911"/>
                    </a:moveTo>
                    <a:lnTo>
                      <a:pt x="35047" y="95911"/>
                    </a:lnTo>
                    <a:lnTo>
                      <a:pt x="24188" y="128963"/>
                    </a:lnTo>
                    <a:lnTo>
                      <a:pt x="-5" y="128963"/>
                    </a:lnTo>
                    <a:lnTo>
                      <a:pt x="45429" y="-6"/>
                    </a:lnTo>
                    <a:lnTo>
                      <a:pt x="69908" y="-6"/>
                    </a:lnTo>
                    <a:lnTo>
                      <a:pt x="115342" y="128963"/>
                    </a:lnTo>
                    <a:lnTo>
                      <a:pt x="91149" y="128963"/>
                    </a:lnTo>
                    <a:close/>
                    <a:moveTo>
                      <a:pt x="57716" y="21997"/>
                    </a:moveTo>
                    <a:cubicBezTo>
                      <a:pt x="57716" y="21997"/>
                      <a:pt x="54859" y="34761"/>
                      <a:pt x="52287" y="42000"/>
                    </a:cubicBezTo>
                    <a:lnTo>
                      <a:pt x="40857" y="76480"/>
                    </a:lnTo>
                    <a:lnTo>
                      <a:pt x="74671" y="76480"/>
                    </a:lnTo>
                    <a:lnTo>
                      <a:pt x="63622" y="42285"/>
                    </a:lnTo>
                    <a:cubicBezTo>
                      <a:pt x="61240" y="35046"/>
                      <a:pt x="58478" y="22283"/>
                      <a:pt x="58478" y="22283"/>
                    </a:cubicBez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3023" name="Google Shape;3023;p113"/>
              <p:cNvSpPr/>
              <p:nvPr/>
            </p:nvSpPr>
            <p:spPr>
              <a:xfrm>
                <a:off x="2279395" y="691250"/>
                <a:ext cx="35909" cy="130016"/>
              </a:xfrm>
              <a:custGeom>
                <a:avLst/>
                <a:gdLst/>
                <a:ahLst/>
                <a:cxnLst/>
                <a:rect l="l" t="t" r="r" b="b"/>
                <a:pathLst>
                  <a:path w="35909" h="130016" extrusionOk="0">
                    <a:moveTo>
                      <a:pt x="-5" y="-6"/>
                    </a:moveTo>
                    <a:lnTo>
                      <a:pt x="22950" y="-6"/>
                    </a:lnTo>
                    <a:lnTo>
                      <a:pt x="22950" y="96578"/>
                    </a:lnTo>
                    <a:cubicBezTo>
                      <a:pt x="22950" y="106770"/>
                      <a:pt x="26379" y="109341"/>
                      <a:pt x="32475" y="109341"/>
                    </a:cubicBezTo>
                    <a:cubicBezTo>
                      <a:pt x="33617" y="109401"/>
                      <a:pt x="34762" y="109401"/>
                      <a:pt x="35904" y="109341"/>
                    </a:cubicBezTo>
                    <a:lnTo>
                      <a:pt x="35904" y="129439"/>
                    </a:lnTo>
                    <a:cubicBezTo>
                      <a:pt x="33508" y="129806"/>
                      <a:pt x="31089" y="129997"/>
                      <a:pt x="28665" y="130011"/>
                    </a:cubicBezTo>
                    <a:cubicBezTo>
                      <a:pt x="15901" y="130011"/>
                      <a:pt x="90" y="126772"/>
                      <a:pt x="90" y="100197"/>
                    </a:cubicBez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3024" name="Google Shape;3024;p113"/>
              <p:cNvSpPr/>
              <p:nvPr/>
            </p:nvSpPr>
            <p:spPr>
              <a:xfrm>
                <a:off x="2327973" y="691250"/>
                <a:ext cx="36004" cy="130016"/>
              </a:xfrm>
              <a:custGeom>
                <a:avLst/>
                <a:gdLst/>
                <a:ahLst/>
                <a:cxnLst/>
                <a:rect l="l" t="t" r="r" b="b"/>
                <a:pathLst>
                  <a:path w="36004" h="130016" extrusionOk="0">
                    <a:moveTo>
                      <a:pt x="-5" y="-6"/>
                    </a:moveTo>
                    <a:lnTo>
                      <a:pt x="23045" y="-6"/>
                    </a:lnTo>
                    <a:lnTo>
                      <a:pt x="23045" y="96578"/>
                    </a:lnTo>
                    <a:cubicBezTo>
                      <a:pt x="23045" y="106770"/>
                      <a:pt x="26569" y="109341"/>
                      <a:pt x="32570" y="109341"/>
                    </a:cubicBezTo>
                    <a:cubicBezTo>
                      <a:pt x="33712" y="109401"/>
                      <a:pt x="34857" y="109401"/>
                      <a:pt x="35999" y="109341"/>
                    </a:cubicBezTo>
                    <a:lnTo>
                      <a:pt x="35999" y="129439"/>
                    </a:lnTo>
                    <a:cubicBezTo>
                      <a:pt x="33603" y="129806"/>
                      <a:pt x="31184" y="129997"/>
                      <a:pt x="28760" y="130011"/>
                    </a:cubicBezTo>
                    <a:cubicBezTo>
                      <a:pt x="15997" y="130011"/>
                      <a:pt x="185" y="126772"/>
                      <a:pt x="185" y="100197"/>
                    </a:cubicBez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3025" name="Google Shape;3025;p113"/>
              <p:cNvSpPr/>
              <p:nvPr/>
            </p:nvSpPr>
            <p:spPr>
              <a:xfrm>
                <a:off x="2378455" y="691250"/>
                <a:ext cx="23050" cy="128968"/>
              </a:xfrm>
              <a:custGeom>
                <a:avLst/>
                <a:gdLst/>
                <a:ahLst/>
                <a:cxnLst/>
                <a:rect l="l" t="t" r="r" b="b"/>
                <a:pathLst>
                  <a:path w="23050" h="128968" extrusionOk="0">
                    <a:moveTo>
                      <a:pt x="-5" y="-6"/>
                    </a:moveTo>
                    <a:lnTo>
                      <a:pt x="22855" y="-6"/>
                    </a:lnTo>
                    <a:lnTo>
                      <a:pt x="22855" y="20473"/>
                    </a:lnTo>
                    <a:lnTo>
                      <a:pt x="-5" y="20473"/>
                    </a:lnTo>
                    <a:close/>
                    <a:moveTo>
                      <a:pt x="-5" y="36285"/>
                    </a:moveTo>
                    <a:lnTo>
                      <a:pt x="23045" y="36285"/>
                    </a:lnTo>
                    <a:lnTo>
                      <a:pt x="23045" y="128963"/>
                    </a:lnTo>
                    <a:lnTo>
                      <a:pt x="-5" y="128963"/>
                    </a:ln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3026" name="Google Shape;3026;p113"/>
              <p:cNvSpPr/>
              <p:nvPr/>
            </p:nvSpPr>
            <p:spPr>
              <a:xfrm>
                <a:off x="2416174" y="725444"/>
                <a:ext cx="81153" cy="97100"/>
              </a:xfrm>
              <a:custGeom>
                <a:avLst/>
                <a:gdLst/>
                <a:ahLst/>
                <a:cxnLst/>
                <a:rect l="l" t="t" r="r" b="b"/>
                <a:pathLst>
                  <a:path w="81153" h="97100" extrusionOk="0">
                    <a:moveTo>
                      <a:pt x="55716" y="36666"/>
                    </a:moveTo>
                    <a:lnTo>
                      <a:pt x="58669" y="36666"/>
                    </a:lnTo>
                    <a:lnTo>
                      <a:pt x="58669" y="35428"/>
                    </a:lnTo>
                    <a:cubicBezTo>
                      <a:pt x="58669" y="23236"/>
                      <a:pt x="51049" y="19140"/>
                      <a:pt x="40857" y="19140"/>
                    </a:cubicBezTo>
                    <a:cubicBezTo>
                      <a:pt x="31728" y="19702"/>
                      <a:pt x="22929" y="22767"/>
                      <a:pt x="15426" y="27998"/>
                    </a:cubicBezTo>
                    <a:lnTo>
                      <a:pt x="6662" y="11520"/>
                    </a:lnTo>
                    <a:cubicBezTo>
                      <a:pt x="17289" y="3972"/>
                      <a:pt x="30013" y="-59"/>
                      <a:pt x="43048" y="-5"/>
                    </a:cubicBezTo>
                    <a:cubicBezTo>
                      <a:pt x="67337" y="-5"/>
                      <a:pt x="81148" y="13425"/>
                      <a:pt x="81148" y="36857"/>
                    </a:cubicBezTo>
                    <a:lnTo>
                      <a:pt x="81148" y="94864"/>
                    </a:lnTo>
                    <a:lnTo>
                      <a:pt x="59907" y="94864"/>
                    </a:lnTo>
                    <a:lnTo>
                      <a:pt x="59907" y="87244"/>
                    </a:lnTo>
                    <a:cubicBezTo>
                      <a:pt x="59777" y="85055"/>
                      <a:pt x="59777" y="82860"/>
                      <a:pt x="59907" y="80672"/>
                    </a:cubicBezTo>
                    <a:lnTo>
                      <a:pt x="59907" y="80672"/>
                    </a:lnTo>
                    <a:cubicBezTo>
                      <a:pt x="54453" y="91285"/>
                      <a:pt x="43244" y="97675"/>
                      <a:pt x="31332" y="96959"/>
                    </a:cubicBezTo>
                    <a:cubicBezTo>
                      <a:pt x="15625" y="98485"/>
                      <a:pt x="1654" y="86988"/>
                      <a:pt x="129" y="71281"/>
                    </a:cubicBezTo>
                    <a:cubicBezTo>
                      <a:pt x="35" y="70318"/>
                      <a:pt x="-10" y="69351"/>
                      <a:pt x="-5" y="68384"/>
                    </a:cubicBezTo>
                    <a:cubicBezTo>
                      <a:pt x="-5" y="39047"/>
                      <a:pt x="39714" y="37047"/>
                      <a:pt x="54764" y="37047"/>
                    </a:cubicBezTo>
                    <a:moveTo>
                      <a:pt x="37143" y="79338"/>
                    </a:moveTo>
                    <a:cubicBezTo>
                      <a:pt x="49783" y="78086"/>
                      <a:pt x="59237" y="67167"/>
                      <a:pt x="58669" y="54478"/>
                    </a:cubicBezTo>
                    <a:lnTo>
                      <a:pt x="58669" y="52287"/>
                    </a:lnTo>
                    <a:lnTo>
                      <a:pt x="54669" y="52287"/>
                    </a:lnTo>
                    <a:cubicBezTo>
                      <a:pt x="42857" y="52287"/>
                      <a:pt x="23807" y="54002"/>
                      <a:pt x="23807" y="66860"/>
                    </a:cubicBezTo>
                    <a:cubicBezTo>
                      <a:pt x="23906" y="73646"/>
                      <a:pt x="29486" y="79066"/>
                      <a:pt x="36272" y="78968"/>
                    </a:cubicBezTo>
                    <a:cubicBezTo>
                      <a:pt x="36754" y="78961"/>
                      <a:pt x="37236" y="78925"/>
                      <a:pt x="37714" y="78862"/>
                    </a:cubicBezTo>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3027" name="Google Shape;3027;p113"/>
              <p:cNvSpPr/>
              <p:nvPr/>
            </p:nvSpPr>
            <p:spPr>
              <a:xfrm>
                <a:off x="2519615" y="725522"/>
                <a:ext cx="86868" cy="94887"/>
              </a:xfrm>
              <a:custGeom>
                <a:avLst/>
                <a:gdLst/>
                <a:ahLst/>
                <a:cxnLst/>
                <a:rect l="l" t="t" r="r" b="b"/>
                <a:pathLst>
                  <a:path w="86868" h="94887" extrusionOk="0">
                    <a:moveTo>
                      <a:pt x="-5" y="2013"/>
                    </a:moveTo>
                    <a:lnTo>
                      <a:pt x="21902" y="2013"/>
                    </a:lnTo>
                    <a:lnTo>
                      <a:pt x="21902" y="12776"/>
                    </a:lnTo>
                    <a:cubicBezTo>
                      <a:pt x="22026" y="14870"/>
                      <a:pt x="22026" y="16969"/>
                      <a:pt x="21902" y="19063"/>
                    </a:cubicBezTo>
                    <a:lnTo>
                      <a:pt x="21902" y="19063"/>
                    </a:lnTo>
                    <a:cubicBezTo>
                      <a:pt x="28326" y="6965"/>
                      <a:pt x="41073" y="-424"/>
                      <a:pt x="54763" y="13"/>
                    </a:cubicBezTo>
                    <a:cubicBezTo>
                      <a:pt x="75242" y="13"/>
                      <a:pt x="86863" y="10776"/>
                      <a:pt x="86863" y="35255"/>
                    </a:cubicBezTo>
                    <a:lnTo>
                      <a:pt x="86863" y="94882"/>
                    </a:lnTo>
                    <a:lnTo>
                      <a:pt x="64003" y="94882"/>
                    </a:lnTo>
                    <a:lnTo>
                      <a:pt x="64003" y="39827"/>
                    </a:lnTo>
                    <a:cubicBezTo>
                      <a:pt x="64003" y="28588"/>
                      <a:pt x="61145" y="20777"/>
                      <a:pt x="49334" y="20777"/>
                    </a:cubicBezTo>
                    <a:cubicBezTo>
                      <a:pt x="37656" y="20666"/>
                      <a:pt x="27404" y="28523"/>
                      <a:pt x="24474" y="39827"/>
                    </a:cubicBezTo>
                    <a:cubicBezTo>
                      <a:pt x="23220" y="43798"/>
                      <a:pt x="22640" y="47952"/>
                      <a:pt x="22760" y="52114"/>
                    </a:cubicBezTo>
                    <a:lnTo>
                      <a:pt x="22759" y="94691"/>
                    </a:lnTo>
                    <a:lnTo>
                      <a:pt x="-5" y="94691"/>
                    </a:ln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3028" name="Google Shape;3028;p113"/>
              <p:cNvSpPr/>
              <p:nvPr/>
            </p:nvSpPr>
            <p:spPr>
              <a:xfrm>
                <a:off x="2624105" y="724683"/>
                <a:ext cx="86582" cy="96978"/>
              </a:xfrm>
              <a:custGeom>
                <a:avLst/>
                <a:gdLst/>
                <a:ahLst/>
                <a:cxnLst/>
                <a:rect l="l" t="t" r="r" b="b"/>
                <a:pathLst>
                  <a:path w="86582" h="96978" extrusionOk="0">
                    <a:moveTo>
                      <a:pt x="48763" y="661"/>
                    </a:moveTo>
                    <a:cubicBezTo>
                      <a:pt x="62023" y="47"/>
                      <a:pt x="74927" y="5063"/>
                      <a:pt x="84291" y="14472"/>
                    </a:cubicBezTo>
                    <a:lnTo>
                      <a:pt x="74194" y="30284"/>
                    </a:lnTo>
                    <a:cubicBezTo>
                      <a:pt x="67655" y="24056"/>
                      <a:pt x="59029" y="20490"/>
                      <a:pt x="50001" y="20283"/>
                    </a:cubicBezTo>
                    <a:cubicBezTo>
                      <a:pt x="34802" y="19956"/>
                      <a:pt x="22215" y="32012"/>
                      <a:pt x="21889" y="47212"/>
                    </a:cubicBezTo>
                    <a:cubicBezTo>
                      <a:pt x="21877" y="47760"/>
                      <a:pt x="21881" y="48309"/>
                      <a:pt x="21902" y="48858"/>
                    </a:cubicBezTo>
                    <a:cubicBezTo>
                      <a:pt x="21902" y="64639"/>
                      <a:pt x="34696" y="77433"/>
                      <a:pt x="50477" y="77433"/>
                    </a:cubicBezTo>
                    <a:cubicBezTo>
                      <a:pt x="60681" y="76892"/>
                      <a:pt x="70350" y="72700"/>
                      <a:pt x="77719" y="65622"/>
                    </a:cubicBezTo>
                    <a:lnTo>
                      <a:pt x="86577" y="81909"/>
                    </a:lnTo>
                    <a:cubicBezTo>
                      <a:pt x="76428" y="91861"/>
                      <a:pt x="62687" y="97289"/>
                      <a:pt x="48477" y="96959"/>
                    </a:cubicBezTo>
                    <a:cubicBezTo>
                      <a:pt x="21701" y="96959"/>
                      <a:pt x="-5" y="75253"/>
                      <a:pt x="-5" y="48477"/>
                    </a:cubicBezTo>
                    <a:cubicBezTo>
                      <a:pt x="-5" y="21701"/>
                      <a:pt x="21701" y="-6"/>
                      <a:pt x="48477" y="-6"/>
                    </a:cubicBezTo>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3029" name="Google Shape;3029;p113"/>
              <p:cNvSpPr/>
              <p:nvPr/>
            </p:nvSpPr>
            <p:spPr>
              <a:xfrm>
                <a:off x="2717370" y="725333"/>
                <a:ext cx="88091" cy="97028"/>
              </a:xfrm>
              <a:custGeom>
                <a:avLst/>
                <a:gdLst/>
                <a:ahLst/>
                <a:cxnLst/>
                <a:rect l="l" t="t" r="r" b="b"/>
                <a:pathLst>
                  <a:path w="88091" h="97028" extrusionOk="0">
                    <a:moveTo>
                      <a:pt x="47033" y="11"/>
                    </a:moveTo>
                    <a:cubicBezTo>
                      <a:pt x="73798" y="11"/>
                      <a:pt x="88086" y="19061"/>
                      <a:pt x="88086" y="44016"/>
                    </a:cubicBezTo>
                    <a:cubicBezTo>
                      <a:pt x="88086" y="46683"/>
                      <a:pt x="87514" y="52874"/>
                      <a:pt x="87514" y="52874"/>
                    </a:cubicBezTo>
                    <a:lnTo>
                      <a:pt x="23601" y="52874"/>
                    </a:lnTo>
                    <a:cubicBezTo>
                      <a:pt x="24620" y="67280"/>
                      <a:pt x="36993" y="78212"/>
                      <a:pt x="51414" y="77449"/>
                    </a:cubicBezTo>
                    <a:cubicBezTo>
                      <a:pt x="61164" y="76986"/>
                      <a:pt x="70510" y="73414"/>
                      <a:pt x="78084" y="67257"/>
                    </a:cubicBezTo>
                    <a:lnTo>
                      <a:pt x="87038" y="83735"/>
                    </a:lnTo>
                    <a:cubicBezTo>
                      <a:pt x="76557" y="92372"/>
                      <a:pt x="63377" y="97058"/>
                      <a:pt x="49795" y="96975"/>
                    </a:cubicBezTo>
                    <a:cubicBezTo>
                      <a:pt x="23518" y="98137"/>
                      <a:pt x="1275" y="77778"/>
                      <a:pt x="113" y="51501"/>
                    </a:cubicBezTo>
                    <a:cubicBezTo>
                      <a:pt x="68" y="50499"/>
                      <a:pt x="56" y="49496"/>
                      <a:pt x="75" y="48493"/>
                    </a:cubicBezTo>
                    <a:cubicBezTo>
                      <a:pt x="-1407" y="23233"/>
                      <a:pt x="17868" y="1555"/>
                      <a:pt x="43128" y="73"/>
                    </a:cubicBezTo>
                    <a:cubicBezTo>
                      <a:pt x="44428" y="-3"/>
                      <a:pt x="45731" y="-24"/>
                      <a:pt x="47033" y="11"/>
                    </a:cubicBezTo>
                    <a:moveTo>
                      <a:pt x="64845" y="37063"/>
                    </a:moveTo>
                    <a:cubicBezTo>
                      <a:pt x="65479" y="27193"/>
                      <a:pt x="57992" y="18679"/>
                      <a:pt x="48122" y="18045"/>
                    </a:cubicBezTo>
                    <a:cubicBezTo>
                      <a:pt x="47601" y="18011"/>
                      <a:pt x="47079" y="18001"/>
                      <a:pt x="46557" y="18013"/>
                    </a:cubicBezTo>
                    <a:cubicBezTo>
                      <a:pt x="35335" y="17637"/>
                      <a:pt x="25693" y="25914"/>
                      <a:pt x="24363" y="37063"/>
                    </a:cubicBez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3030" name="Google Shape;3030;p113"/>
              <p:cNvSpPr/>
              <p:nvPr/>
            </p:nvSpPr>
            <p:spPr>
              <a:xfrm>
                <a:off x="1058862" y="645530"/>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3031" name="Google Shape;3031;p113"/>
              <p:cNvSpPr/>
              <p:nvPr/>
            </p:nvSpPr>
            <p:spPr>
              <a:xfrm>
                <a:off x="1058862" y="46236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3032" name="Google Shape;3032;p113"/>
              <p:cNvSpPr/>
              <p:nvPr/>
            </p:nvSpPr>
            <p:spPr>
              <a:xfrm>
                <a:off x="1058862" y="828696"/>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sp>
            <p:nvSpPr>
              <p:cNvPr id="3033" name="Google Shape;3033;p113"/>
              <p:cNvSpPr/>
              <p:nvPr/>
            </p:nvSpPr>
            <p:spPr>
              <a:xfrm>
                <a:off x="1153159" y="46236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Open Sans"/>
                  <a:ea typeface="Open Sans"/>
                  <a:cs typeface="Open Sans"/>
                  <a:sym typeface="Open Sans"/>
                </a:endParaRPr>
              </a:p>
            </p:txBody>
          </p:sp>
        </p:grpSp>
      </p:grpSp>
      <p:sp>
        <p:nvSpPr>
          <p:cNvPr id="3034" name="Google Shape;3034;p113"/>
          <p:cNvSpPr/>
          <p:nvPr/>
        </p:nvSpPr>
        <p:spPr>
          <a:xfrm>
            <a:off x="0" y="6801583"/>
            <a:ext cx="12193200" cy="56400"/>
          </a:xfrm>
          <a:prstGeom prst="rect">
            <a:avLst/>
          </a:prstGeom>
          <a:solidFill>
            <a:schemeClr val="accent1"/>
          </a:solidFill>
          <a:ln>
            <a:noFill/>
          </a:ln>
        </p:spPr>
        <p:txBody>
          <a:bodyPr spcFirstLastPara="1" wrap="square" lIns="91433" tIns="45700" rIns="91433" bIns="45700" anchor="ctr" anchorCtr="0">
            <a:noAutofit/>
          </a:bodyPr>
          <a:lstStyle/>
          <a:p>
            <a:pPr algn="ctr"/>
            <a:endParaRPr sz="1867">
              <a:solidFill>
                <a:schemeClr val="lt1"/>
              </a:solidFill>
              <a:latin typeface="Open Sans"/>
              <a:ea typeface="Open Sans"/>
              <a:cs typeface="Open Sans"/>
              <a:sym typeface="Open Sans"/>
            </a:endParaRPr>
          </a:p>
        </p:txBody>
      </p:sp>
      <p:cxnSp>
        <p:nvCxnSpPr>
          <p:cNvPr id="3035" name="Google Shape;3035;p113"/>
          <p:cNvCxnSpPr>
            <a:stCxn id="3036" idx="0"/>
          </p:cNvCxnSpPr>
          <p:nvPr/>
        </p:nvCxnSpPr>
        <p:spPr>
          <a:xfrm>
            <a:off x="1797312" y="1761667"/>
            <a:ext cx="2000" cy="4784000"/>
          </a:xfrm>
          <a:prstGeom prst="straightConnector1">
            <a:avLst/>
          </a:prstGeom>
          <a:noFill/>
          <a:ln w="9525" cap="flat" cmpd="sng">
            <a:solidFill>
              <a:schemeClr val="accent1"/>
            </a:solidFill>
            <a:prstDash val="dash"/>
            <a:miter lim="800000"/>
            <a:headEnd type="none" w="sm" len="sm"/>
            <a:tailEnd type="none" w="sm" len="sm"/>
          </a:ln>
        </p:spPr>
      </p:cxnSp>
      <p:sp>
        <p:nvSpPr>
          <p:cNvPr id="3037" name="Google Shape;3037;p113"/>
          <p:cNvSpPr/>
          <p:nvPr/>
        </p:nvSpPr>
        <p:spPr>
          <a:xfrm>
            <a:off x="1597167" y="5343799"/>
            <a:ext cx="8170800" cy="591600"/>
          </a:xfrm>
          <a:prstGeom prst="rect">
            <a:avLst/>
          </a:prstGeom>
          <a:gradFill>
            <a:gsLst>
              <a:gs pos="0">
                <a:srgbClr val="FFFFFF">
                  <a:alpha val="0"/>
                </a:srgbClr>
              </a:gs>
              <a:gs pos="100000">
                <a:srgbClr val="EB6F20"/>
              </a:gs>
            </a:gsLst>
            <a:lin ang="10800025" scaled="0"/>
          </a:gra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endParaRPr sz="2400">
              <a:latin typeface="Open Sans"/>
              <a:ea typeface="Open Sans"/>
              <a:cs typeface="Open Sans"/>
              <a:sym typeface="Open Sans"/>
            </a:endParaRPr>
          </a:p>
        </p:txBody>
      </p:sp>
      <p:sp>
        <p:nvSpPr>
          <p:cNvPr id="3038" name="Google Shape;3038;p113"/>
          <p:cNvSpPr/>
          <p:nvPr/>
        </p:nvSpPr>
        <p:spPr>
          <a:xfrm>
            <a:off x="1349912" y="5192208"/>
            <a:ext cx="894800" cy="894800"/>
          </a:xfrm>
          <a:prstGeom prst="ellipse">
            <a:avLst/>
          </a:prstGeom>
          <a:solidFill>
            <a:schemeClr val="lt1"/>
          </a:solidFill>
          <a:ln w="12700" cap="flat" cmpd="sng">
            <a:solidFill>
              <a:schemeClr val="accent1"/>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33" tIns="45700" rIns="91433" bIns="45700" anchor="ctr" anchorCtr="0">
            <a:noAutofit/>
          </a:bodyPr>
          <a:lstStyle/>
          <a:p>
            <a:pPr algn="ctr"/>
            <a:endParaRPr sz="1600">
              <a:solidFill>
                <a:schemeClr val="lt1"/>
              </a:solidFill>
              <a:latin typeface="Open Sans"/>
              <a:ea typeface="Open Sans"/>
              <a:cs typeface="Open Sans"/>
              <a:sym typeface="Open Sans"/>
            </a:endParaRPr>
          </a:p>
        </p:txBody>
      </p:sp>
      <p:sp>
        <p:nvSpPr>
          <p:cNvPr id="3039" name="Google Shape;3039;p113"/>
          <p:cNvSpPr/>
          <p:nvPr/>
        </p:nvSpPr>
        <p:spPr>
          <a:xfrm>
            <a:off x="1597167" y="1773933"/>
            <a:ext cx="8170800" cy="591600"/>
          </a:xfrm>
          <a:prstGeom prst="rect">
            <a:avLst/>
          </a:prstGeom>
          <a:gradFill>
            <a:gsLst>
              <a:gs pos="0">
                <a:srgbClr val="FFFFFF">
                  <a:alpha val="0"/>
                </a:srgbClr>
              </a:gs>
              <a:gs pos="100000">
                <a:srgbClr val="EB6F20"/>
              </a:gs>
            </a:gsLst>
            <a:lin ang="10800025" scaled="0"/>
          </a:gra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endParaRPr sz="2400">
              <a:latin typeface="Open Sans"/>
              <a:ea typeface="Open Sans"/>
              <a:cs typeface="Open Sans"/>
              <a:sym typeface="Open Sans"/>
            </a:endParaRPr>
          </a:p>
        </p:txBody>
      </p:sp>
      <p:sp>
        <p:nvSpPr>
          <p:cNvPr id="3040" name="Google Shape;3040;p113"/>
          <p:cNvSpPr/>
          <p:nvPr/>
        </p:nvSpPr>
        <p:spPr>
          <a:xfrm>
            <a:off x="1597167" y="2666400"/>
            <a:ext cx="8170800" cy="591600"/>
          </a:xfrm>
          <a:prstGeom prst="rect">
            <a:avLst/>
          </a:prstGeom>
          <a:gradFill>
            <a:gsLst>
              <a:gs pos="0">
                <a:srgbClr val="FFFFFF">
                  <a:alpha val="0"/>
                </a:srgbClr>
              </a:gs>
              <a:gs pos="100000">
                <a:srgbClr val="EB6F20"/>
              </a:gs>
            </a:gsLst>
            <a:lin ang="10800025" scaled="0"/>
          </a:gra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endParaRPr sz="2400">
              <a:latin typeface="Open Sans"/>
              <a:ea typeface="Open Sans"/>
              <a:cs typeface="Open Sans"/>
              <a:sym typeface="Open Sans"/>
            </a:endParaRPr>
          </a:p>
        </p:txBody>
      </p:sp>
      <p:sp>
        <p:nvSpPr>
          <p:cNvPr id="3041" name="Google Shape;3041;p113"/>
          <p:cNvSpPr/>
          <p:nvPr/>
        </p:nvSpPr>
        <p:spPr>
          <a:xfrm>
            <a:off x="1597167" y="3558865"/>
            <a:ext cx="8170800" cy="591600"/>
          </a:xfrm>
          <a:prstGeom prst="rect">
            <a:avLst/>
          </a:prstGeom>
          <a:gradFill>
            <a:gsLst>
              <a:gs pos="0">
                <a:srgbClr val="FFFFFF">
                  <a:alpha val="0"/>
                </a:srgbClr>
              </a:gs>
              <a:gs pos="100000">
                <a:srgbClr val="EB6F20"/>
              </a:gs>
            </a:gsLst>
            <a:lin ang="10800025" scaled="0"/>
          </a:gra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endParaRPr sz="2400">
              <a:latin typeface="Open Sans"/>
              <a:ea typeface="Open Sans"/>
              <a:cs typeface="Open Sans"/>
              <a:sym typeface="Open Sans"/>
            </a:endParaRPr>
          </a:p>
        </p:txBody>
      </p:sp>
      <p:sp>
        <p:nvSpPr>
          <p:cNvPr id="3042" name="Google Shape;3042;p113"/>
          <p:cNvSpPr/>
          <p:nvPr/>
        </p:nvSpPr>
        <p:spPr>
          <a:xfrm>
            <a:off x="1597167" y="4451332"/>
            <a:ext cx="8170800" cy="591600"/>
          </a:xfrm>
          <a:prstGeom prst="rect">
            <a:avLst/>
          </a:prstGeom>
          <a:gradFill>
            <a:gsLst>
              <a:gs pos="0">
                <a:srgbClr val="FFFFFF">
                  <a:alpha val="0"/>
                </a:srgbClr>
              </a:gs>
              <a:gs pos="100000">
                <a:srgbClr val="EB6F20"/>
              </a:gs>
            </a:gsLst>
            <a:lin ang="10800025" scaled="0"/>
          </a:gra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endParaRPr sz="2400">
              <a:latin typeface="Open Sans"/>
              <a:ea typeface="Open Sans"/>
              <a:cs typeface="Open Sans"/>
              <a:sym typeface="Open Sans"/>
            </a:endParaRPr>
          </a:p>
        </p:txBody>
      </p:sp>
      <p:sp>
        <p:nvSpPr>
          <p:cNvPr id="3043" name="Google Shape;3043;p113"/>
          <p:cNvSpPr/>
          <p:nvPr/>
        </p:nvSpPr>
        <p:spPr>
          <a:xfrm>
            <a:off x="2591456" y="5478869"/>
            <a:ext cx="6759200" cy="307600"/>
          </a:xfrm>
          <a:prstGeom prst="rect">
            <a:avLst/>
          </a:prstGeom>
          <a:noFill/>
          <a:ln>
            <a:noFill/>
          </a:ln>
        </p:spPr>
        <p:txBody>
          <a:bodyPr spcFirstLastPara="1" wrap="square" lIns="0" tIns="0" rIns="0" bIns="0" anchor="ctr" anchorCtr="0">
            <a:noAutofit/>
          </a:bodyPr>
          <a:lstStyle/>
          <a:p>
            <a:r>
              <a:rPr lang="en" sz="2000" b="1">
                <a:solidFill>
                  <a:schemeClr val="lt1"/>
                </a:solidFill>
                <a:latin typeface="Open Sans"/>
                <a:ea typeface="Open Sans"/>
                <a:cs typeface="Open Sans"/>
                <a:sym typeface="Open Sans"/>
              </a:rPr>
              <a:t>Policy</a:t>
            </a:r>
            <a:endParaRPr sz="2000" b="1">
              <a:solidFill>
                <a:schemeClr val="lt1"/>
              </a:solidFill>
              <a:latin typeface="Open Sans"/>
              <a:ea typeface="Open Sans"/>
              <a:cs typeface="Open Sans"/>
              <a:sym typeface="Open Sans"/>
            </a:endParaRPr>
          </a:p>
        </p:txBody>
      </p:sp>
      <p:sp>
        <p:nvSpPr>
          <p:cNvPr id="3044" name="Google Shape;3044;p113"/>
          <p:cNvSpPr/>
          <p:nvPr/>
        </p:nvSpPr>
        <p:spPr>
          <a:xfrm>
            <a:off x="1349912" y="1624589"/>
            <a:ext cx="894800" cy="894800"/>
          </a:xfrm>
          <a:prstGeom prst="ellipse">
            <a:avLst/>
          </a:prstGeom>
          <a:solidFill>
            <a:schemeClr val="lt1"/>
          </a:solidFill>
          <a:ln w="12700" cap="flat" cmpd="sng">
            <a:solidFill>
              <a:schemeClr val="accent1"/>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33" tIns="45700" rIns="91433" bIns="45700" anchor="ctr" anchorCtr="0">
            <a:noAutofit/>
          </a:bodyPr>
          <a:lstStyle/>
          <a:p>
            <a:pPr algn="ctr"/>
            <a:endParaRPr sz="1600">
              <a:solidFill>
                <a:schemeClr val="lt1"/>
              </a:solidFill>
              <a:latin typeface="Open Sans"/>
              <a:ea typeface="Open Sans"/>
              <a:cs typeface="Open Sans"/>
              <a:sym typeface="Open Sans"/>
            </a:endParaRPr>
          </a:p>
        </p:txBody>
      </p:sp>
      <p:sp>
        <p:nvSpPr>
          <p:cNvPr id="3045" name="Google Shape;3045;p113"/>
          <p:cNvSpPr/>
          <p:nvPr/>
        </p:nvSpPr>
        <p:spPr>
          <a:xfrm>
            <a:off x="2532956" y="1925476"/>
            <a:ext cx="6759200" cy="307600"/>
          </a:xfrm>
          <a:prstGeom prst="rect">
            <a:avLst/>
          </a:prstGeom>
          <a:noFill/>
          <a:ln>
            <a:noFill/>
          </a:ln>
        </p:spPr>
        <p:txBody>
          <a:bodyPr spcFirstLastPara="1" wrap="square" lIns="0" tIns="0" rIns="0" bIns="0" anchor="ctr" anchorCtr="0">
            <a:noAutofit/>
          </a:bodyPr>
          <a:lstStyle/>
          <a:p>
            <a:r>
              <a:rPr lang="en" sz="2000" b="1">
                <a:solidFill>
                  <a:schemeClr val="lt1"/>
                </a:solidFill>
                <a:latin typeface="Open Sans"/>
                <a:ea typeface="Open Sans"/>
                <a:cs typeface="Open Sans"/>
                <a:sym typeface="Open Sans"/>
              </a:rPr>
              <a:t>Resilience</a:t>
            </a:r>
            <a:endParaRPr sz="1467">
              <a:solidFill>
                <a:schemeClr val="lt1"/>
              </a:solidFill>
            </a:endParaRPr>
          </a:p>
        </p:txBody>
      </p:sp>
      <p:sp>
        <p:nvSpPr>
          <p:cNvPr id="3046" name="Google Shape;3046;p113"/>
          <p:cNvSpPr/>
          <p:nvPr/>
        </p:nvSpPr>
        <p:spPr>
          <a:xfrm>
            <a:off x="1349912" y="2507539"/>
            <a:ext cx="894800" cy="894800"/>
          </a:xfrm>
          <a:prstGeom prst="ellipse">
            <a:avLst/>
          </a:prstGeom>
          <a:solidFill>
            <a:schemeClr val="lt1"/>
          </a:solidFill>
          <a:ln w="12700" cap="flat" cmpd="sng">
            <a:solidFill>
              <a:schemeClr val="accent1"/>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33" tIns="45700" rIns="91433" bIns="45700" anchor="ctr" anchorCtr="0">
            <a:noAutofit/>
          </a:bodyPr>
          <a:lstStyle/>
          <a:p>
            <a:pPr algn="ctr"/>
            <a:endParaRPr sz="1600">
              <a:solidFill>
                <a:schemeClr val="lt1"/>
              </a:solidFill>
              <a:latin typeface="Open Sans"/>
              <a:ea typeface="Open Sans"/>
              <a:cs typeface="Open Sans"/>
              <a:sym typeface="Open Sans"/>
            </a:endParaRPr>
          </a:p>
        </p:txBody>
      </p:sp>
      <p:sp>
        <p:nvSpPr>
          <p:cNvPr id="3047" name="Google Shape;3047;p113"/>
          <p:cNvSpPr/>
          <p:nvPr/>
        </p:nvSpPr>
        <p:spPr>
          <a:xfrm>
            <a:off x="2532956" y="2808408"/>
            <a:ext cx="6759200" cy="307600"/>
          </a:xfrm>
          <a:prstGeom prst="rect">
            <a:avLst/>
          </a:prstGeom>
          <a:noFill/>
          <a:ln>
            <a:noFill/>
          </a:ln>
        </p:spPr>
        <p:txBody>
          <a:bodyPr spcFirstLastPara="1" wrap="square" lIns="0" tIns="0" rIns="0" bIns="0" anchor="ctr" anchorCtr="0">
            <a:noAutofit/>
          </a:bodyPr>
          <a:lstStyle/>
          <a:p>
            <a:r>
              <a:rPr lang="en" sz="2000" b="1">
                <a:solidFill>
                  <a:schemeClr val="lt1"/>
                </a:solidFill>
                <a:latin typeface="Open Sans"/>
                <a:ea typeface="Open Sans"/>
                <a:cs typeface="Open Sans"/>
                <a:sym typeface="Open Sans"/>
              </a:rPr>
              <a:t>Transportation</a:t>
            </a:r>
            <a:endParaRPr sz="1467">
              <a:solidFill>
                <a:schemeClr val="lt1"/>
              </a:solidFill>
            </a:endParaRPr>
          </a:p>
        </p:txBody>
      </p:sp>
      <p:sp>
        <p:nvSpPr>
          <p:cNvPr id="3048" name="Google Shape;3048;p113"/>
          <p:cNvSpPr/>
          <p:nvPr/>
        </p:nvSpPr>
        <p:spPr>
          <a:xfrm>
            <a:off x="1349912" y="3407267"/>
            <a:ext cx="894800" cy="894800"/>
          </a:xfrm>
          <a:prstGeom prst="ellipse">
            <a:avLst/>
          </a:prstGeom>
          <a:solidFill>
            <a:schemeClr val="lt1"/>
          </a:solidFill>
          <a:ln w="12700" cap="flat" cmpd="sng">
            <a:solidFill>
              <a:schemeClr val="accent1"/>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33" tIns="45700" rIns="91433" bIns="45700" anchor="ctr" anchorCtr="0">
            <a:noAutofit/>
          </a:bodyPr>
          <a:lstStyle/>
          <a:p>
            <a:pPr algn="ctr"/>
            <a:endParaRPr sz="1600">
              <a:solidFill>
                <a:schemeClr val="lt1"/>
              </a:solidFill>
              <a:latin typeface="Open Sans"/>
              <a:ea typeface="Open Sans"/>
              <a:cs typeface="Open Sans"/>
              <a:sym typeface="Open Sans"/>
            </a:endParaRPr>
          </a:p>
        </p:txBody>
      </p:sp>
      <p:sp>
        <p:nvSpPr>
          <p:cNvPr id="3049" name="Google Shape;3049;p113"/>
          <p:cNvSpPr/>
          <p:nvPr/>
        </p:nvSpPr>
        <p:spPr>
          <a:xfrm>
            <a:off x="1349912" y="4299721"/>
            <a:ext cx="894800" cy="894800"/>
          </a:xfrm>
          <a:prstGeom prst="ellipse">
            <a:avLst/>
          </a:prstGeom>
          <a:solidFill>
            <a:schemeClr val="lt1"/>
          </a:solidFill>
          <a:ln w="12700" cap="flat" cmpd="sng">
            <a:solidFill>
              <a:schemeClr val="accent1"/>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33" tIns="45700" rIns="91433" bIns="45700" anchor="ctr" anchorCtr="0">
            <a:noAutofit/>
          </a:bodyPr>
          <a:lstStyle/>
          <a:p>
            <a:pPr algn="ctr"/>
            <a:endParaRPr sz="1600">
              <a:solidFill>
                <a:schemeClr val="lt1"/>
              </a:solidFill>
              <a:latin typeface="Open Sans"/>
              <a:ea typeface="Open Sans"/>
              <a:cs typeface="Open Sans"/>
              <a:sym typeface="Open Sans"/>
            </a:endParaRPr>
          </a:p>
        </p:txBody>
      </p:sp>
      <p:pic>
        <p:nvPicPr>
          <p:cNvPr id="3050" name="Google Shape;3050;p113"/>
          <p:cNvPicPr preferRelativeResize="0"/>
          <p:nvPr/>
        </p:nvPicPr>
        <p:blipFill>
          <a:blip r:embed="rId4">
            <a:alphaModFix/>
          </a:blip>
          <a:stretch>
            <a:fillRect/>
          </a:stretch>
        </p:blipFill>
        <p:spPr>
          <a:xfrm>
            <a:off x="1546242" y="4462321"/>
            <a:ext cx="502141" cy="620747"/>
          </a:xfrm>
          <a:prstGeom prst="rect">
            <a:avLst/>
          </a:prstGeom>
          <a:noFill/>
          <a:ln>
            <a:noFill/>
          </a:ln>
        </p:spPr>
      </p:pic>
      <p:pic>
        <p:nvPicPr>
          <p:cNvPr id="3051" name="Google Shape;3051;p113"/>
          <p:cNvPicPr preferRelativeResize="0"/>
          <p:nvPr/>
        </p:nvPicPr>
        <p:blipFill>
          <a:blip r:embed="rId5">
            <a:alphaModFix/>
          </a:blip>
          <a:stretch>
            <a:fillRect/>
          </a:stretch>
        </p:blipFill>
        <p:spPr>
          <a:xfrm>
            <a:off x="1563912" y="3544342"/>
            <a:ext cx="466800" cy="620743"/>
          </a:xfrm>
          <a:prstGeom prst="rect">
            <a:avLst/>
          </a:prstGeom>
          <a:noFill/>
          <a:ln>
            <a:noFill/>
          </a:ln>
        </p:spPr>
      </p:pic>
      <p:pic>
        <p:nvPicPr>
          <p:cNvPr id="3052" name="Google Shape;3052;p113"/>
          <p:cNvPicPr preferRelativeResize="0"/>
          <p:nvPr/>
        </p:nvPicPr>
        <p:blipFill>
          <a:blip r:embed="rId6">
            <a:alphaModFix/>
          </a:blip>
          <a:stretch>
            <a:fillRect/>
          </a:stretch>
        </p:blipFill>
        <p:spPr>
          <a:xfrm>
            <a:off x="1595141" y="5352554"/>
            <a:ext cx="404345" cy="574188"/>
          </a:xfrm>
          <a:prstGeom prst="rect">
            <a:avLst/>
          </a:prstGeom>
          <a:noFill/>
          <a:ln>
            <a:noFill/>
          </a:ln>
        </p:spPr>
      </p:pic>
      <p:pic>
        <p:nvPicPr>
          <p:cNvPr id="3036" name="Google Shape;3036;p113"/>
          <p:cNvPicPr preferRelativeResize="0"/>
          <p:nvPr/>
        </p:nvPicPr>
        <p:blipFill>
          <a:blip r:embed="rId7">
            <a:alphaModFix/>
          </a:blip>
          <a:stretch>
            <a:fillRect/>
          </a:stretch>
        </p:blipFill>
        <p:spPr>
          <a:xfrm>
            <a:off x="1544087" y="1761668"/>
            <a:ext cx="506451" cy="620745"/>
          </a:xfrm>
          <a:prstGeom prst="rect">
            <a:avLst/>
          </a:prstGeom>
          <a:noFill/>
          <a:ln>
            <a:noFill/>
          </a:ln>
        </p:spPr>
      </p:pic>
      <p:pic>
        <p:nvPicPr>
          <p:cNvPr id="3053" name="Google Shape;3053;p113"/>
          <p:cNvPicPr preferRelativeResize="0"/>
          <p:nvPr/>
        </p:nvPicPr>
        <p:blipFill>
          <a:blip r:embed="rId8">
            <a:alphaModFix/>
          </a:blip>
          <a:stretch>
            <a:fillRect/>
          </a:stretch>
        </p:blipFill>
        <p:spPr>
          <a:xfrm>
            <a:off x="1500951" y="2644623"/>
            <a:ext cx="592724" cy="620744"/>
          </a:xfrm>
          <a:prstGeom prst="rect">
            <a:avLst/>
          </a:prstGeom>
          <a:noFill/>
          <a:ln>
            <a:noFill/>
          </a:ln>
        </p:spPr>
      </p:pic>
      <p:sp>
        <p:nvSpPr>
          <p:cNvPr id="3054" name="Google Shape;3054;p113"/>
          <p:cNvSpPr/>
          <p:nvPr/>
        </p:nvSpPr>
        <p:spPr>
          <a:xfrm>
            <a:off x="2532972" y="3700853"/>
            <a:ext cx="6759200" cy="307600"/>
          </a:xfrm>
          <a:prstGeom prst="rect">
            <a:avLst/>
          </a:prstGeom>
          <a:noFill/>
          <a:ln>
            <a:noFill/>
          </a:ln>
        </p:spPr>
        <p:txBody>
          <a:bodyPr spcFirstLastPara="1" wrap="square" lIns="0" tIns="0" rIns="0" bIns="0" anchor="ctr" anchorCtr="0">
            <a:noAutofit/>
          </a:bodyPr>
          <a:lstStyle/>
          <a:p>
            <a:r>
              <a:rPr lang="en" sz="2000" b="1">
                <a:solidFill>
                  <a:schemeClr val="lt1"/>
                </a:solidFill>
                <a:latin typeface="Open Sans"/>
                <a:ea typeface="Open Sans"/>
                <a:cs typeface="Open Sans"/>
                <a:sym typeface="Open Sans"/>
              </a:rPr>
              <a:t>Energy Storage</a:t>
            </a:r>
            <a:endParaRPr sz="1467">
              <a:solidFill>
                <a:schemeClr val="lt1"/>
              </a:solidFill>
            </a:endParaRPr>
          </a:p>
        </p:txBody>
      </p:sp>
      <p:sp>
        <p:nvSpPr>
          <p:cNvPr id="3055" name="Google Shape;3055;p113"/>
          <p:cNvSpPr/>
          <p:nvPr/>
        </p:nvSpPr>
        <p:spPr>
          <a:xfrm>
            <a:off x="2532964" y="4593324"/>
            <a:ext cx="6759200" cy="307600"/>
          </a:xfrm>
          <a:prstGeom prst="rect">
            <a:avLst/>
          </a:prstGeom>
          <a:noFill/>
          <a:ln>
            <a:noFill/>
          </a:ln>
        </p:spPr>
        <p:txBody>
          <a:bodyPr spcFirstLastPara="1" wrap="square" lIns="0" tIns="0" rIns="0" bIns="0" anchor="ctr" anchorCtr="0">
            <a:noAutofit/>
          </a:bodyPr>
          <a:lstStyle/>
          <a:p>
            <a:r>
              <a:rPr lang="en" sz="2000" b="1">
                <a:solidFill>
                  <a:schemeClr val="lt1"/>
                </a:solidFill>
                <a:latin typeface="Open Sans"/>
                <a:ea typeface="Open Sans"/>
                <a:cs typeface="Open Sans"/>
                <a:sym typeface="Open Sans"/>
              </a:rPr>
              <a:t>Emerging Technology</a:t>
            </a:r>
            <a:endParaRPr sz="1467">
              <a:solidFill>
                <a:schemeClr val="lt1"/>
              </a:solidFill>
            </a:endParaRPr>
          </a:p>
        </p:txBody>
      </p:sp>
      <p:sp>
        <p:nvSpPr>
          <p:cNvPr id="3056" name="Google Shape;3056;p113"/>
          <p:cNvSpPr/>
          <p:nvPr/>
        </p:nvSpPr>
        <p:spPr>
          <a:xfrm>
            <a:off x="577867" y="739400"/>
            <a:ext cx="9098800" cy="894800"/>
          </a:xfrm>
          <a:prstGeom prst="rect">
            <a:avLst/>
          </a:prstGeom>
          <a:noFill/>
          <a:ln>
            <a:noFill/>
          </a:ln>
        </p:spPr>
        <p:txBody>
          <a:bodyPr spcFirstLastPara="1" wrap="square" lIns="0" tIns="0" rIns="0" bIns="0" anchor="t" anchorCtr="0">
            <a:noAutofit/>
          </a:bodyPr>
          <a:lstStyle/>
          <a:p>
            <a:pPr>
              <a:lnSpc>
                <a:spcPct val="115000"/>
              </a:lnSpc>
            </a:pPr>
            <a:r>
              <a:rPr lang="en" sz="1467">
                <a:solidFill>
                  <a:schemeClr val="lt1"/>
                </a:solidFill>
              </a:rPr>
              <a:t>SEPA recognizes the attentive need for solutions and alignment in five specific focus areas that will drive our partnerships with utilities, industry, regulators, legislators, customers, and other energy stakeholders </a:t>
            </a:r>
            <a:br>
              <a:rPr lang="en" sz="1467">
                <a:solidFill>
                  <a:schemeClr val="lt1"/>
                </a:solidFill>
              </a:rPr>
            </a:br>
            <a:r>
              <a:rPr lang="en" sz="1467" b="1">
                <a:solidFill>
                  <a:schemeClr val="lt1"/>
                </a:solidFill>
              </a:rPr>
              <a:t>By solving the challenges in these areas, we can drive industry progress.  </a:t>
            </a:r>
            <a:endParaRPr sz="2400" b="1">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19"/>
        <p:cNvGrpSpPr/>
        <p:nvPr/>
      </p:nvGrpSpPr>
      <p:grpSpPr>
        <a:xfrm>
          <a:off x="0" y="0"/>
          <a:ext cx="0" cy="0"/>
          <a:chOff x="0" y="0"/>
          <a:chExt cx="0" cy="0"/>
        </a:xfrm>
      </p:grpSpPr>
      <p:sp>
        <p:nvSpPr>
          <p:cNvPr id="3320" name="Google Shape;3320;p125"/>
          <p:cNvSpPr txBox="1"/>
          <p:nvPr/>
        </p:nvSpPr>
        <p:spPr>
          <a:xfrm>
            <a:off x="53932" y="3451525"/>
            <a:ext cx="3938800" cy="408000"/>
          </a:xfrm>
          <a:prstGeom prst="rect">
            <a:avLst/>
          </a:prstGeom>
          <a:solidFill>
            <a:srgbClr val="0F73AD"/>
          </a:solidFill>
          <a:ln>
            <a:noFill/>
          </a:ln>
        </p:spPr>
        <p:txBody>
          <a:bodyPr spcFirstLastPara="1" wrap="square" lIns="121900" tIns="121900" rIns="121900" bIns="121900" anchor="t" anchorCtr="0">
            <a:noAutofit/>
          </a:bodyPr>
          <a:lstStyle/>
          <a:p>
            <a:pPr algn="r"/>
            <a:r>
              <a:rPr lang="en" sz="1333">
                <a:solidFill>
                  <a:schemeClr val="lt1"/>
                </a:solidFill>
                <a:latin typeface="Open Sans"/>
                <a:ea typeface="Open Sans"/>
                <a:cs typeface="Open Sans"/>
                <a:sym typeface="Open Sans"/>
              </a:rPr>
              <a:t>New business models and requirements</a:t>
            </a:r>
            <a:endParaRPr sz="1333">
              <a:solidFill>
                <a:schemeClr val="lt1"/>
              </a:solidFill>
              <a:latin typeface="Open Sans"/>
              <a:ea typeface="Open Sans"/>
              <a:cs typeface="Open Sans"/>
              <a:sym typeface="Open Sans"/>
            </a:endParaRPr>
          </a:p>
        </p:txBody>
      </p:sp>
      <p:sp>
        <p:nvSpPr>
          <p:cNvPr id="3321" name="Google Shape;3321;p125"/>
          <p:cNvSpPr txBox="1">
            <a:spLocks noGrp="1"/>
          </p:cNvSpPr>
          <p:nvPr>
            <p:ph type="title"/>
          </p:nvPr>
        </p:nvSpPr>
        <p:spPr>
          <a:xfrm>
            <a:off x="333829" y="338235"/>
            <a:ext cx="11524400" cy="449200"/>
          </a:xfrm>
          <a:prstGeom prst="rect">
            <a:avLst/>
          </a:prstGeom>
          <a:noFill/>
          <a:ln>
            <a:noFill/>
          </a:ln>
        </p:spPr>
        <p:txBody>
          <a:bodyPr spcFirstLastPara="1" wrap="square" lIns="0" tIns="0" rIns="0" bIns="0" anchor="ctr" anchorCtr="0">
            <a:normAutofit/>
          </a:bodyPr>
          <a:lstStyle/>
          <a:p>
            <a:pPr>
              <a:buSzPts val="2400"/>
            </a:pPr>
            <a:r>
              <a:rPr lang="en"/>
              <a:t>SEPA Working Groups</a:t>
            </a:r>
            <a:endParaRPr/>
          </a:p>
        </p:txBody>
      </p:sp>
      <p:pic>
        <p:nvPicPr>
          <p:cNvPr id="3322" name="Google Shape;3322;p125"/>
          <p:cNvPicPr preferRelativeResize="0"/>
          <p:nvPr/>
        </p:nvPicPr>
        <p:blipFill>
          <a:blip r:embed="rId3">
            <a:alphaModFix/>
          </a:blip>
          <a:stretch>
            <a:fillRect/>
          </a:stretch>
        </p:blipFill>
        <p:spPr>
          <a:xfrm>
            <a:off x="6763284" y="3255861"/>
            <a:ext cx="886201" cy="870508"/>
          </a:xfrm>
          <a:prstGeom prst="rect">
            <a:avLst/>
          </a:prstGeom>
          <a:noFill/>
          <a:ln>
            <a:noFill/>
          </a:ln>
        </p:spPr>
      </p:pic>
      <p:sp>
        <p:nvSpPr>
          <p:cNvPr id="3323" name="Google Shape;3323;p125"/>
          <p:cNvSpPr/>
          <p:nvPr/>
        </p:nvSpPr>
        <p:spPr>
          <a:xfrm>
            <a:off x="0" y="1209067"/>
            <a:ext cx="12192000" cy="613600"/>
          </a:xfrm>
          <a:prstGeom prst="rect">
            <a:avLst/>
          </a:prstGeom>
          <a:solidFill>
            <a:schemeClr val="accent1"/>
          </a:solidFill>
          <a:ln>
            <a:noFill/>
          </a:ln>
        </p:spPr>
        <p:txBody>
          <a:bodyPr spcFirstLastPara="1" wrap="square" lIns="91433" tIns="45700" rIns="91433" bIns="45700" anchor="ctr" anchorCtr="0">
            <a:noAutofit/>
          </a:bodyPr>
          <a:lstStyle/>
          <a:p>
            <a:pPr algn="ctr">
              <a:buClr>
                <a:srgbClr val="000000"/>
              </a:buClr>
              <a:buSzPts val="1400"/>
            </a:pPr>
            <a:endParaRPr sz="1867">
              <a:solidFill>
                <a:schemeClr val="lt1"/>
              </a:solidFill>
              <a:latin typeface="Open Sans"/>
              <a:ea typeface="Open Sans"/>
              <a:cs typeface="Open Sans"/>
              <a:sym typeface="Open Sans"/>
            </a:endParaRPr>
          </a:p>
        </p:txBody>
      </p:sp>
      <p:sp>
        <p:nvSpPr>
          <p:cNvPr id="3324" name="Google Shape;3324;p125"/>
          <p:cNvSpPr txBox="1"/>
          <p:nvPr/>
        </p:nvSpPr>
        <p:spPr>
          <a:xfrm>
            <a:off x="334961" y="1209079"/>
            <a:ext cx="11522000" cy="613600"/>
          </a:xfrm>
          <a:prstGeom prst="rect">
            <a:avLst/>
          </a:prstGeom>
          <a:noFill/>
          <a:ln>
            <a:noFill/>
          </a:ln>
        </p:spPr>
        <p:txBody>
          <a:bodyPr spcFirstLastPara="1" wrap="square" lIns="0" tIns="0" rIns="0" bIns="0" anchor="ctr" anchorCtr="0">
            <a:noAutofit/>
          </a:bodyPr>
          <a:lstStyle/>
          <a:p>
            <a:pPr algn="ctr">
              <a:buClr>
                <a:srgbClr val="000000"/>
              </a:buClr>
              <a:buSzPts val="1800"/>
            </a:pPr>
            <a:r>
              <a:rPr lang="en" sz="2133" i="1">
                <a:solidFill>
                  <a:schemeClr val="lt1"/>
                </a:solidFill>
                <a:latin typeface="Open Sans"/>
                <a:ea typeface="Open Sans"/>
                <a:cs typeface="Open Sans"/>
                <a:sym typeface="Open Sans"/>
              </a:rPr>
              <a:t>Peer Collaboration Across 8 Diverse Communities </a:t>
            </a:r>
            <a:endParaRPr sz="2133" i="1">
              <a:solidFill>
                <a:schemeClr val="lt1"/>
              </a:solidFill>
              <a:latin typeface="Open Sans"/>
              <a:ea typeface="Open Sans"/>
              <a:cs typeface="Open Sans"/>
              <a:sym typeface="Open Sans"/>
            </a:endParaRPr>
          </a:p>
          <a:p>
            <a:pPr algn="ctr">
              <a:buClr>
                <a:srgbClr val="000000"/>
              </a:buClr>
              <a:buSzPts val="1800"/>
            </a:pPr>
            <a:r>
              <a:rPr lang="en" sz="1467" i="1">
                <a:solidFill>
                  <a:schemeClr val="lt1"/>
                </a:solidFill>
                <a:latin typeface="Open Sans"/>
                <a:ea typeface="Open Sans"/>
                <a:cs typeface="Open Sans"/>
                <a:sym typeface="Open Sans"/>
              </a:rPr>
              <a:t>350+ Member Organizations, 1500+ Individual Members</a:t>
            </a:r>
            <a:endParaRPr sz="667" i="1">
              <a:solidFill>
                <a:schemeClr val="lt1"/>
              </a:solidFill>
              <a:latin typeface="Open Sans"/>
              <a:ea typeface="Open Sans"/>
              <a:cs typeface="Open Sans"/>
              <a:sym typeface="Open Sans"/>
            </a:endParaRPr>
          </a:p>
        </p:txBody>
      </p:sp>
      <p:pic>
        <p:nvPicPr>
          <p:cNvPr id="3325" name="Google Shape;3325;p125"/>
          <p:cNvPicPr preferRelativeResize="0"/>
          <p:nvPr/>
        </p:nvPicPr>
        <p:blipFill rotWithShape="1">
          <a:blip r:embed="rId4">
            <a:alphaModFix/>
          </a:blip>
          <a:srcRect b="15569"/>
          <a:stretch/>
        </p:blipFill>
        <p:spPr>
          <a:xfrm>
            <a:off x="6708190" y="2293505"/>
            <a:ext cx="996325" cy="870489"/>
          </a:xfrm>
          <a:prstGeom prst="rect">
            <a:avLst/>
          </a:prstGeom>
          <a:noFill/>
          <a:ln>
            <a:noFill/>
          </a:ln>
        </p:spPr>
      </p:pic>
      <p:pic>
        <p:nvPicPr>
          <p:cNvPr id="3326" name="Google Shape;3326;p125"/>
          <p:cNvPicPr preferRelativeResize="0"/>
          <p:nvPr/>
        </p:nvPicPr>
        <p:blipFill>
          <a:blip r:embed="rId5">
            <a:alphaModFix/>
          </a:blip>
          <a:stretch>
            <a:fillRect/>
          </a:stretch>
        </p:blipFill>
        <p:spPr>
          <a:xfrm>
            <a:off x="4497258" y="2084385"/>
            <a:ext cx="1067468" cy="882319"/>
          </a:xfrm>
          <a:prstGeom prst="rect">
            <a:avLst/>
          </a:prstGeom>
          <a:noFill/>
          <a:ln>
            <a:noFill/>
          </a:ln>
        </p:spPr>
      </p:pic>
      <p:pic>
        <p:nvPicPr>
          <p:cNvPr id="3327" name="Google Shape;3327;p125"/>
          <p:cNvPicPr preferRelativeResize="0"/>
          <p:nvPr/>
        </p:nvPicPr>
        <p:blipFill rotWithShape="1">
          <a:blip r:embed="rId6">
            <a:alphaModFix/>
          </a:blip>
          <a:srcRect b="14361"/>
          <a:stretch/>
        </p:blipFill>
        <p:spPr>
          <a:xfrm>
            <a:off x="4427738" y="5134070"/>
            <a:ext cx="1206508" cy="983857"/>
          </a:xfrm>
          <a:prstGeom prst="rect">
            <a:avLst/>
          </a:prstGeom>
          <a:noFill/>
          <a:ln>
            <a:noFill/>
          </a:ln>
        </p:spPr>
      </p:pic>
      <p:pic>
        <p:nvPicPr>
          <p:cNvPr id="3328" name="Google Shape;3328;p125"/>
          <p:cNvPicPr preferRelativeResize="0"/>
          <p:nvPr/>
        </p:nvPicPr>
        <p:blipFill>
          <a:blip r:embed="rId7">
            <a:alphaModFix/>
          </a:blip>
          <a:stretch>
            <a:fillRect/>
          </a:stretch>
        </p:blipFill>
        <p:spPr>
          <a:xfrm>
            <a:off x="4427718" y="3067886"/>
            <a:ext cx="1206535" cy="893881"/>
          </a:xfrm>
          <a:prstGeom prst="rect">
            <a:avLst/>
          </a:prstGeom>
          <a:noFill/>
          <a:ln>
            <a:noFill/>
          </a:ln>
        </p:spPr>
      </p:pic>
      <p:pic>
        <p:nvPicPr>
          <p:cNvPr id="3329" name="Google Shape;3329;p125"/>
          <p:cNvPicPr preferRelativeResize="0"/>
          <p:nvPr/>
        </p:nvPicPr>
        <p:blipFill rotWithShape="1">
          <a:blip r:embed="rId8">
            <a:alphaModFix/>
          </a:blip>
          <a:srcRect b="8709"/>
          <a:stretch/>
        </p:blipFill>
        <p:spPr>
          <a:xfrm>
            <a:off x="6635089" y="5393164"/>
            <a:ext cx="1142547" cy="942241"/>
          </a:xfrm>
          <a:prstGeom prst="rect">
            <a:avLst/>
          </a:prstGeom>
          <a:noFill/>
          <a:ln>
            <a:noFill/>
          </a:ln>
        </p:spPr>
      </p:pic>
      <p:pic>
        <p:nvPicPr>
          <p:cNvPr id="3330" name="Google Shape;3330;p125"/>
          <p:cNvPicPr preferRelativeResize="0"/>
          <p:nvPr/>
        </p:nvPicPr>
        <p:blipFill rotWithShape="1">
          <a:blip r:embed="rId9">
            <a:alphaModFix/>
          </a:blip>
          <a:srcRect b="18066"/>
          <a:stretch/>
        </p:blipFill>
        <p:spPr>
          <a:xfrm>
            <a:off x="6672639" y="4305261"/>
            <a:ext cx="1067468" cy="902335"/>
          </a:xfrm>
          <a:prstGeom prst="rect">
            <a:avLst/>
          </a:prstGeom>
          <a:noFill/>
          <a:ln>
            <a:noFill/>
          </a:ln>
        </p:spPr>
      </p:pic>
      <p:sp>
        <p:nvSpPr>
          <p:cNvPr id="3331" name="Google Shape;3331;p125"/>
          <p:cNvSpPr txBox="1"/>
          <p:nvPr/>
        </p:nvSpPr>
        <p:spPr>
          <a:xfrm>
            <a:off x="47048" y="2493381"/>
            <a:ext cx="3938800" cy="408000"/>
          </a:xfrm>
          <a:prstGeom prst="rect">
            <a:avLst/>
          </a:prstGeom>
          <a:solidFill>
            <a:srgbClr val="185A92"/>
          </a:solidFill>
          <a:ln>
            <a:noFill/>
          </a:ln>
        </p:spPr>
        <p:txBody>
          <a:bodyPr spcFirstLastPara="1" wrap="square" lIns="121900" tIns="121900" rIns="121900" bIns="121900" anchor="t" anchorCtr="0">
            <a:noAutofit/>
          </a:bodyPr>
          <a:lstStyle/>
          <a:p>
            <a:pPr algn="r"/>
            <a:r>
              <a:rPr lang="en" sz="1333">
                <a:solidFill>
                  <a:schemeClr val="lt1"/>
                </a:solidFill>
                <a:latin typeface="Open Sans"/>
                <a:ea typeface="Open Sans"/>
                <a:cs typeface="Open Sans"/>
                <a:sym typeface="Open Sans"/>
              </a:rPr>
              <a:t>Practical challenges and best practices</a:t>
            </a:r>
            <a:endParaRPr sz="1333">
              <a:solidFill>
                <a:schemeClr val="lt1"/>
              </a:solidFill>
              <a:latin typeface="Open Sans"/>
              <a:ea typeface="Open Sans"/>
              <a:cs typeface="Open Sans"/>
              <a:sym typeface="Open Sans"/>
            </a:endParaRPr>
          </a:p>
        </p:txBody>
      </p:sp>
      <p:sp>
        <p:nvSpPr>
          <p:cNvPr id="3332" name="Google Shape;3332;p125"/>
          <p:cNvSpPr txBox="1"/>
          <p:nvPr/>
        </p:nvSpPr>
        <p:spPr>
          <a:xfrm>
            <a:off x="8180648" y="2474431"/>
            <a:ext cx="3938800" cy="408000"/>
          </a:xfrm>
          <a:prstGeom prst="rect">
            <a:avLst/>
          </a:prstGeom>
          <a:solidFill>
            <a:srgbClr val="185A92"/>
          </a:solidFill>
          <a:ln>
            <a:noFill/>
          </a:ln>
        </p:spPr>
        <p:txBody>
          <a:bodyPr spcFirstLastPara="1" wrap="square" lIns="121900" tIns="121900" rIns="121900" bIns="121900" anchor="t" anchorCtr="0">
            <a:noAutofit/>
          </a:bodyPr>
          <a:lstStyle/>
          <a:p>
            <a:r>
              <a:rPr lang="en" sz="1333">
                <a:solidFill>
                  <a:schemeClr val="lt1"/>
                </a:solidFill>
                <a:latin typeface="Open Sans"/>
                <a:ea typeface="Open Sans"/>
                <a:cs typeface="Open Sans"/>
                <a:sym typeface="Open Sans"/>
              </a:rPr>
              <a:t>Utility deployment and strategies</a:t>
            </a:r>
            <a:endParaRPr sz="1333">
              <a:solidFill>
                <a:schemeClr val="lt1"/>
              </a:solidFill>
              <a:latin typeface="Open Sans"/>
              <a:ea typeface="Open Sans"/>
              <a:cs typeface="Open Sans"/>
              <a:sym typeface="Open Sans"/>
            </a:endParaRPr>
          </a:p>
        </p:txBody>
      </p:sp>
      <p:sp>
        <p:nvSpPr>
          <p:cNvPr id="3333" name="Google Shape;3333;p125"/>
          <p:cNvSpPr txBox="1"/>
          <p:nvPr/>
        </p:nvSpPr>
        <p:spPr>
          <a:xfrm>
            <a:off x="8173764" y="3428028"/>
            <a:ext cx="3938800" cy="408000"/>
          </a:xfrm>
          <a:prstGeom prst="rect">
            <a:avLst/>
          </a:prstGeom>
          <a:solidFill>
            <a:srgbClr val="0F73AD"/>
          </a:solidFill>
          <a:ln>
            <a:noFill/>
          </a:ln>
        </p:spPr>
        <p:txBody>
          <a:bodyPr spcFirstLastPara="1" wrap="square" lIns="121900" tIns="121900" rIns="121900" bIns="121900" anchor="t" anchorCtr="0">
            <a:noAutofit/>
          </a:bodyPr>
          <a:lstStyle/>
          <a:p>
            <a:pPr>
              <a:buClr>
                <a:schemeClr val="dk1"/>
              </a:buClr>
              <a:buSzPts val="1100"/>
            </a:pPr>
            <a:r>
              <a:rPr lang="en" sz="1333">
                <a:solidFill>
                  <a:schemeClr val="lt1"/>
                </a:solidFill>
                <a:latin typeface="Open Sans"/>
                <a:ea typeface="Open Sans"/>
                <a:cs typeface="Open Sans"/>
                <a:sym typeface="Open Sans"/>
              </a:rPr>
              <a:t>Expand customer choice innovatively</a:t>
            </a:r>
            <a:endParaRPr sz="1333">
              <a:solidFill>
                <a:schemeClr val="lt1"/>
              </a:solidFill>
              <a:latin typeface="Open Sans"/>
              <a:ea typeface="Open Sans"/>
              <a:cs typeface="Open Sans"/>
              <a:sym typeface="Open Sans"/>
            </a:endParaRPr>
          </a:p>
        </p:txBody>
      </p:sp>
      <p:sp>
        <p:nvSpPr>
          <p:cNvPr id="3334" name="Google Shape;3334;p125"/>
          <p:cNvSpPr txBox="1"/>
          <p:nvPr/>
        </p:nvSpPr>
        <p:spPr>
          <a:xfrm>
            <a:off x="59833" y="4494785"/>
            <a:ext cx="3938800" cy="408000"/>
          </a:xfrm>
          <a:prstGeom prst="rect">
            <a:avLst/>
          </a:prstGeom>
          <a:solidFill>
            <a:srgbClr val="0A84C0"/>
          </a:solidFill>
          <a:ln>
            <a:noFill/>
          </a:ln>
        </p:spPr>
        <p:txBody>
          <a:bodyPr spcFirstLastPara="1" wrap="square" lIns="121900" tIns="121900" rIns="121900" bIns="121900" anchor="t" anchorCtr="0">
            <a:noAutofit/>
          </a:bodyPr>
          <a:lstStyle/>
          <a:p>
            <a:pPr algn="r"/>
            <a:r>
              <a:rPr lang="en" sz="1333">
                <a:solidFill>
                  <a:schemeClr val="lt1"/>
                </a:solidFill>
                <a:latin typeface="Open Sans"/>
                <a:ea typeface="Open Sans"/>
                <a:cs typeface="Open Sans"/>
                <a:sym typeface="Open Sans"/>
              </a:rPr>
              <a:t>Challenges for data and connected-hardware</a:t>
            </a:r>
            <a:endParaRPr sz="1333">
              <a:solidFill>
                <a:schemeClr val="lt1"/>
              </a:solidFill>
              <a:latin typeface="Open Sans"/>
              <a:ea typeface="Open Sans"/>
              <a:cs typeface="Open Sans"/>
              <a:sym typeface="Open Sans"/>
            </a:endParaRPr>
          </a:p>
        </p:txBody>
      </p:sp>
      <p:sp>
        <p:nvSpPr>
          <p:cNvPr id="3335" name="Google Shape;3335;p125"/>
          <p:cNvSpPr txBox="1"/>
          <p:nvPr/>
        </p:nvSpPr>
        <p:spPr>
          <a:xfrm>
            <a:off x="8178460" y="4494800"/>
            <a:ext cx="3938800" cy="408000"/>
          </a:xfrm>
          <a:prstGeom prst="rect">
            <a:avLst/>
          </a:prstGeom>
          <a:solidFill>
            <a:srgbClr val="0A84C0"/>
          </a:solidFill>
          <a:ln>
            <a:noFill/>
          </a:ln>
        </p:spPr>
        <p:txBody>
          <a:bodyPr spcFirstLastPara="1" wrap="square" lIns="121900" tIns="121900" rIns="121900" bIns="121900" anchor="t" anchorCtr="0">
            <a:noAutofit/>
          </a:bodyPr>
          <a:lstStyle/>
          <a:p>
            <a:r>
              <a:rPr lang="en" sz="1333">
                <a:solidFill>
                  <a:schemeClr val="lt1"/>
                </a:solidFill>
                <a:latin typeface="Open Sans"/>
                <a:ea typeface="Open Sans"/>
                <a:cs typeface="Open Sans"/>
                <a:sym typeface="Open Sans"/>
              </a:rPr>
              <a:t>Utilization that enables high DER penetration</a:t>
            </a:r>
            <a:endParaRPr sz="1333">
              <a:solidFill>
                <a:schemeClr val="lt1"/>
              </a:solidFill>
              <a:latin typeface="Open Sans"/>
              <a:ea typeface="Open Sans"/>
              <a:cs typeface="Open Sans"/>
              <a:sym typeface="Open Sans"/>
            </a:endParaRPr>
          </a:p>
        </p:txBody>
      </p:sp>
      <p:sp>
        <p:nvSpPr>
          <p:cNvPr id="3336" name="Google Shape;3336;p125"/>
          <p:cNvSpPr txBox="1"/>
          <p:nvPr/>
        </p:nvSpPr>
        <p:spPr>
          <a:xfrm>
            <a:off x="8177505" y="5513047"/>
            <a:ext cx="3938800" cy="408000"/>
          </a:xfrm>
          <a:prstGeom prst="rect">
            <a:avLst/>
          </a:prstGeom>
          <a:solidFill>
            <a:srgbClr val="019DDC"/>
          </a:solidFill>
          <a:ln>
            <a:noFill/>
          </a:ln>
        </p:spPr>
        <p:txBody>
          <a:bodyPr spcFirstLastPara="1" wrap="square" lIns="121900" tIns="121900" rIns="121900" bIns="121900" anchor="t" anchorCtr="0">
            <a:noAutofit/>
          </a:bodyPr>
          <a:lstStyle/>
          <a:p>
            <a:r>
              <a:rPr lang="en" sz="1333">
                <a:solidFill>
                  <a:schemeClr val="lt1"/>
                </a:solidFill>
                <a:latin typeface="Open Sans"/>
                <a:ea typeface="Open Sans"/>
                <a:cs typeface="Open Sans"/>
                <a:sym typeface="Open Sans"/>
              </a:rPr>
              <a:t>Smart grid standards and interoperability</a:t>
            </a:r>
            <a:endParaRPr sz="1333">
              <a:solidFill>
                <a:schemeClr val="lt1"/>
              </a:solidFill>
              <a:latin typeface="Open Sans"/>
              <a:ea typeface="Open Sans"/>
              <a:cs typeface="Open Sans"/>
              <a:sym typeface="Open Sans"/>
            </a:endParaRPr>
          </a:p>
        </p:txBody>
      </p:sp>
      <p:sp>
        <p:nvSpPr>
          <p:cNvPr id="3337" name="Google Shape;3337;p125"/>
          <p:cNvSpPr txBox="1"/>
          <p:nvPr/>
        </p:nvSpPr>
        <p:spPr>
          <a:xfrm>
            <a:off x="73705" y="5474096"/>
            <a:ext cx="3938800" cy="408000"/>
          </a:xfrm>
          <a:prstGeom prst="rect">
            <a:avLst/>
          </a:prstGeom>
          <a:solidFill>
            <a:srgbClr val="019DDC"/>
          </a:solidFill>
          <a:ln>
            <a:noFill/>
          </a:ln>
        </p:spPr>
        <p:txBody>
          <a:bodyPr spcFirstLastPara="1" wrap="square" lIns="121900" tIns="121900" rIns="121900" bIns="121900" anchor="t" anchorCtr="0">
            <a:noAutofit/>
          </a:bodyPr>
          <a:lstStyle/>
          <a:p>
            <a:pPr algn="r"/>
            <a:r>
              <a:rPr lang="en" sz="1333">
                <a:solidFill>
                  <a:schemeClr val="lt1"/>
                </a:solidFill>
                <a:latin typeface="Open Sans"/>
                <a:ea typeface="Open Sans"/>
                <a:cs typeface="Open Sans"/>
                <a:sym typeface="Open Sans"/>
              </a:rPr>
              <a:t>Risk mitigation with grid and IT architecture</a:t>
            </a:r>
            <a:endParaRPr sz="1333">
              <a:solidFill>
                <a:schemeClr val="lt1"/>
              </a:solidFill>
              <a:latin typeface="Open Sans"/>
              <a:ea typeface="Open Sans"/>
              <a:cs typeface="Open Sans"/>
              <a:sym typeface="Open Sans"/>
            </a:endParaRPr>
          </a:p>
        </p:txBody>
      </p:sp>
      <p:pic>
        <p:nvPicPr>
          <p:cNvPr id="3338" name="Google Shape;3338;p125"/>
          <p:cNvPicPr preferRelativeResize="0"/>
          <p:nvPr/>
        </p:nvPicPr>
        <p:blipFill rotWithShape="1">
          <a:blip r:embed="rId10">
            <a:alphaModFix/>
          </a:blip>
          <a:srcRect r="7166" b="12226"/>
          <a:stretch/>
        </p:blipFill>
        <p:spPr>
          <a:xfrm>
            <a:off x="4427734" y="4142987"/>
            <a:ext cx="1142533" cy="983867"/>
          </a:xfrm>
          <a:prstGeom prst="rect">
            <a:avLst/>
          </a:prstGeom>
          <a:noFill/>
          <a:ln>
            <a:noFill/>
          </a:ln>
        </p:spPr>
      </p:pic>
      <p:grpSp>
        <p:nvGrpSpPr>
          <p:cNvPr id="3339" name="Google Shape;3339;p125"/>
          <p:cNvGrpSpPr/>
          <p:nvPr/>
        </p:nvGrpSpPr>
        <p:grpSpPr>
          <a:xfrm>
            <a:off x="5753917" y="2474383"/>
            <a:ext cx="692000" cy="3407668"/>
            <a:chOff x="4266338" y="1543050"/>
            <a:chExt cx="519000" cy="3133200"/>
          </a:xfrm>
        </p:grpSpPr>
        <p:sp>
          <p:nvSpPr>
            <p:cNvPr id="3340" name="Google Shape;3340;p125"/>
            <p:cNvSpPr/>
            <p:nvPr/>
          </p:nvSpPr>
          <p:spPr>
            <a:xfrm>
              <a:off x="4266338" y="1543050"/>
              <a:ext cx="519000" cy="3133200"/>
            </a:xfrm>
            <a:prstGeom prst="upDownArrow">
              <a:avLst>
                <a:gd name="adj1" fmla="val 50000"/>
                <a:gd name="adj2" fmla="val 50000"/>
              </a:avLst>
            </a:prstGeom>
            <a:gradFill>
              <a:gsLst>
                <a:gs pos="0">
                  <a:srgbClr val="BFBFBF"/>
                </a:gs>
                <a:gs pos="31000">
                  <a:schemeClr val="lt2"/>
                </a:gs>
                <a:gs pos="100000">
                  <a:schemeClr val="accent5"/>
                </a:gs>
              </a:gsLst>
              <a:lin ang="5400012" scaled="0"/>
            </a:gradFill>
            <a:ln>
              <a:noFill/>
            </a:ln>
          </p:spPr>
          <p:txBody>
            <a:bodyPr spcFirstLastPara="1" wrap="square" lIns="121900" tIns="121900" rIns="121900" bIns="121900" anchor="ctr" anchorCtr="0">
              <a:noAutofit/>
            </a:bodyPr>
            <a:lstStyle/>
            <a:p>
              <a:pPr algn="ctr"/>
              <a:endParaRPr sz="1200">
                <a:solidFill>
                  <a:schemeClr val="accent1"/>
                </a:solidFill>
                <a:latin typeface="Open Sans"/>
                <a:ea typeface="Open Sans"/>
                <a:cs typeface="Open Sans"/>
                <a:sym typeface="Open Sans"/>
              </a:endParaRPr>
            </a:p>
          </p:txBody>
        </p:sp>
        <p:sp>
          <p:nvSpPr>
            <p:cNvPr id="3341" name="Google Shape;3341;p125"/>
            <p:cNvSpPr txBox="1"/>
            <p:nvPr/>
          </p:nvSpPr>
          <p:spPr>
            <a:xfrm rot="5400000" flipH="1">
              <a:off x="2974368" y="2941192"/>
              <a:ext cx="3125400" cy="336900"/>
            </a:xfrm>
            <a:prstGeom prst="rect">
              <a:avLst/>
            </a:prstGeom>
            <a:noFill/>
            <a:ln>
              <a:noFill/>
            </a:ln>
          </p:spPr>
          <p:txBody>
            <a:bodyPr spcFirstLastPara="1" wrap="square" lIns="121900" tIns="121900" rIns="121900" bIns="121900" anchor="ctr" anchorCtr="0">
              <a:noAutofit/>
            </a:bodyPr>
            <a:lstStyle/>
            <a:p>
              <a:pPr algn="ctr"/>
              <a:r>
                <a:rPr lang="en" sz="1067">
                  <a:solidFill>
                    <a:schemeClr val="accent1"/>
                  </a:solidFill>
                  <a:latin typeface="Open Sans"/>
                  <a:ea typeface="Open Sans"/>
                  <a:cs typeface="Open Sans"/>
                  <a:sym typeface="Open Sans"/>
                </a:rPr>
                <a:t>Issue-Oriented		Project-Oriented</a:t>
              </a:r>
              <a:endParaRPr sz="1067">
                <a:solidFill>
                  <a:schemeClr val="accent1"/>
                </a:solidFill>
                <a:latin typeface="Open Sans"/>
                <a:ea typeface="Open Sans"/>
                <a:cs typeface="Open Sans"/>
                <a:sym typeface="Open Sans"/>
              </a:endParaRPr>
            </a:p>
          </p:txBody>
        </p:sp>
      </p:grpSp>
      <p:sp>
        <p:nvSpPr>
          <p:cNvPr id="3342" name="Google Shape;3342;p125"/>
          <p:cNvSpPr txBox="1"/>
          <p:nvPr/>
        </p:nvSpPr>
        <p:spPr>
          <a:xfrm>
            <a:off x="4427733" y="6531295"/>
            <a:ext cx="3998400" cy="284400"/>
          </a:xfrm>
          <a:prstGeom prst="rect">
            <a:avLst/>
          </a:prstGeom>
          <a:noFill/>
          <a:ln>
            <a:noFill/>
          </a:ln>
        </p:spPr>
        <p:txBody>
          <a:bodyPr spcFirstLastPara="1" wrap="square" lIns="121900" tIns="121900" rIns="121900" bIns="121900" anchor="t" anchorCtr="0">
            <a:noAutofit/>
          </a:bodyPr>
          <a:lstStyle/>
          <a:p>
            <a:pPr algn="ctr"/>
            <a:r>
              <a:rPr lang="en" sz="1067">
                <a:solidFill>
                  <a:schemeClr val="accent5"/>
                </a:solidFill>
                <a:latin typeface="Open Sans"/>
                <a:ea typeface="Open Sans"/>
                <a:cs typeface="Open Sans"/>
                <a:sym typeface="Open Sans"/>
              </a:rPr>
              <a:t>How-to Questions?  WorkingGroups@SEPApower.org</a:t>
            </a:r>
            <a:endParaRPr sz="1067">
              <a:solidFill>
                <a:schemeClr val="accent5"/>
              </a:solidFill>
              <a:latin typeface="Open Sans"/>
              <a:ea typeface="Open Sans"/>
              <a:cs typeface="Open Sans"/>
              <a:sym typeface="Open Sans"/>
            </a:endParaRPr>
          </a:p>
        </p:txBody>
      </p:sp>
      <p:pic>
        <p:nvPicPr>
          <p:cNvPr id="3344" name="Google Shape;3344;p125" descr="A black and white logo&#10;&#10;Description automatically generated with low confidence"/>
          <p:cNvPicPr preferRelativeResize="0"/>
          <p:nvPr/>
        </p:nvPicPr>
        <p:blipFill rotWithShape="1">
          <a:blip r:embed="rId11">
            <a:alphaModFix/>
          </a:blip>
          <a:srcRect l="20592" t="23827" r="20587" b="30252"/>
          <a:stretch/>
        </p:blipFill>
        <p:spPr>
          <a:xfrm>
            <a:off x="10829737" y="248462"/>
            <a:ext cx="785940" cy="613599"/>
          </a:xfrm>
          <a:prstGeom prst="rect">
            <a:avLst/>
          </a:prstGeom>
          <a:noFill/>
          <a:ln>
            <a:noFill/>
          </a:ln>
        </p:spPr>
      </p:pic>
      <p:pic>
        <p:nvPicPr>
          <p:cNvPr id="3345" name="Google Shape;3345;p125"/>
          <p:cNvPicPr preferRelativeResize="0"/>
          <p:nvPr/>
        </p:nvPicPr>
        <p:blipFill>
          <a:blip r:embed="rId12">
            <a:alphaModFix/>
          </a:blip>
          <a:stretch>
            <a:fillRect/>
          </a:stretch>
        </p:blipFill>
        <p:spPr>
          <a:xfrm>
            <a:off x="4868968" y="84768"/>
            <a:ext cx="1067465" cy="106746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29"/>
          <p:cNvSpPr/>
          <p:nvPr/>
        </p:nvSpPr>
        <p:spPr>
          <a:xfrm>
            <a:off x="9622971" y="0"/>
            <a:ext cx="2568800" cy="6858000"/>
          </a:xfrm>
          <a:prstGeom prst="rect">
            <a:avLst/>
          </a:prstGeom>
          <a:solidFill>
            <a:schemeClr val="accent1"/>
          </a:solidFill>
          <a:ln>
            <a:noFill/>
          </a:ln>
        </p:spPr>
        <p:txBody>
          <a:bodyPr spcFirstLastPara="1" wrap="square" lIns="91433" tIns="45700" rIns="91433" bIns="45700" anchor="ctr" anchorCtr="0">
            <a:noAutofit/>
          </a:bodyPr>
          <a:lstStyle/>
          <a:p>
            <a:pPr algn="ctr">
              <a:buClr>
                <a:srgbClr val="000000"/>
              </a:buClr>
              <a:buSzPts val="1400"/>
            </a:pPr>
            <a:endParaRPr sz="1867" dirty="0">
              <a:solidFill>
                <a:schemeClr val="lt1"/>
              </a:solidFill>
              <a:latin typeface="Open Sans"/>
              <a:ea typeface="Open Sans"/>
              <a:cs typeface="Open Sans"/>
              <a:sym typeface="Open Sans"/>
            </a:endParaRPr>
          </a:p>
        </p:txBody>
      </p:sp>
      <p:sp>
        <p:nvSpPr>
          <p:cNvPr id="625" name="Google Shape;625;p29"/>
          <p:cNvSpPr txBox="1">
            <a:spLocks noGrp="1"/>
          </p:cNvSpPr>
          <p:nvPr>
            <p:ph type="title"/>
          </p:nvPr>
        </p:nvSpPr>
        <p:spPr>
          <a:xfrm>
            <a:off x="333827" y="338225"/>
            <a:ext cx="8005200" cy="449200"/>
          </a:xfrm>
          <a:prstGeom prst="rect">
            <a:avLst/>
          </a:prstGeom>
          <a:noFill/>
          <a:ln>
            <a:noFill/>
          </a:ln>
        </p:spPr>
        <p:txBody>
          <a:bodyPr spcFirstLastPara="1" wrap="square" lIns="0" tIns="0" rIns="0" bIns="0" anchor="ctr" anchorCtr="0">
            <a:normAutofit/>
          </a:bodyPr>
          <a:lstStyle/>
          <a:p>
            <a:pPr>
              <a:buSzPts val="2400"/>
            </a:pPr>
            <a:r>
              <a:rPr lang="en" dirty="0"/>
              <a:t>Perspectives for Today…</a:t>
            </a:r>
            <a:endParaRPr dirty="0"/>
          </a:p>
        </p:txBody>
      </p:sp>
      <p:sp>
        <p:nvSpPr>
          <p:cNvPr id="626" name="Google Shape;626;p29"/>
          <p:cNvSpPr txBox="1"/>
          <p:nvPr/>
        </p:nvSpPr>
        <p:spPr>
          <a:xfrm>
            <a:off x="11607760" y="6390177"/>
            <a:ext cx="249200" cy="243600"/>
          </a:xfrm>
          <a:prstGeom prst="rect">
            <a:avLst/>
          </a:prstGeom>
          <a:noFill/>
          <a:ln>
            <a:noFill/>
          </a:ln>
        </p:spPr>
        <p:txBody>
          <a:bodyPr spcFirstLastPara="1" wrap="square" lIns="0" tIns="0" rIns="0" bIns="0" anchor="ctr" anchorCtr="0">
            <a:noAutofit/>
          </a:bodyPr>
          <a:lstStyle/>
          <a:p>
            <a:pPr algn="r">
              <a:buClr>
                <a:srgbClr val="000000"/>
              </a:buClr>
              <a:buSzPts val="700"/>
            </a:pPr>
            <a:fld id="{00000000-1234-1234-1234-123412341234}" type="slidenum">
              <a:rPr lang="en" sz="933" b="1">
                <a:solidFill>
                  <a:schemeClr val="dk2"/>
                </a:solidFill>
                <a:latin typeface="Open Sans"/>
                <a:ea typeface="Open Sans"/>
                <a:cs typeface="Open Sans"/>
                <a:sym typeface="Open Sans"/>
              </a:rPr>
              <a:pPr algn="r">
                <a:buClr>
                  <a:srgbClr val="000000"/>
                </a:buClr>
                <a:buSzPts val="700"/>
              </a:pPr>
              <a:t>13</a:t>
            </a:fld>
            <a:endParaRPr sz="1333" b="1" dirty="0">
              <a:solidFill>
                <a:schemeClr val="dk2"/>
              </a:solidFill>
              <a:latin typeface="Open Sans"/>
              <a:ea typeface="Open Sans"/>
              <a:cs typeface="Open Sans"/>
              <a:sym typeface="Open Sans"/>
            </a:endParaRPr>
          </a:p>
        </p:txBody>
      </p:sp>
      <p:sp>
        <p:nvSpPr>
          <p:cNvPr id="627" name="Google Shape;627;p29"/>
          <p:cNvSpPr txBox="1"/>
          <p:nvPr/>
        </p:nvSpPr>
        <p:spPr>
          <a:xfrm>
            <a:off x="11607760" y="6390177"/>
            <a:ext cx="249200" cy="243600"/>
          </a:xfrm>
          <a:prstGeom prst="rect">
            <a:avLst/>
          </a:prstGeom>
          <a:noFill/>
          <a:ln>
            <a:noFill/>
          </a:ln>
        </p:spPr>
        <p:txBody>
          <a:bodyPr spcFirstLastPara="1" wrap="square" lIns="0" tIns="0" rIns="0" bIns="0" anchor="ctr" anchorCtr="0">
            <a:noAutofit/>
          </a:bodyPr>
          <a:lstStyle/>
          <a:p>
            <a:pPr algn="r">
              <a:buClr>
                <a:srgbClr val="000000"/>
              </a:buClr>
              <a:buSzPts val="700"/>
            </a:pPr>
            <a:fld id="{00000000-1234-1234-1234-123412341234}" type="slidenum">
              <a:rPr lang="en" sz="933" b="1">
                <a:solidFill>
                  <a:schemeClr val="lt1"/>
                </a:solidFill>
                <a:latin typeface="Open Sans"/>
                <a:ea typeface="Open Sans"/>
                <a:cs typeface="Open Sans"/>
                <a:sym typeface="Open Sans"/>
              </a:rPr>
              <a:pPr algn="r">
                <a:buClr>
                  <a:srgbClr val="000000"/>
                </a:buClr>
                <a:buSzPts val="700"/>
              </a:pPr>
              <a:t>13</a:t>
            </a:fld>
            <a:endParaRPr sz="1333" b="1" dirty="0">
              <a:solidFill>
                <a:schemeClr val="lt1"/>
              </a:solidFill>
              <a:latin typeface="Open Sans"/>
              <a:ea typeface="Open Sans"/>
              <a:cs typeface="Open Sans"/>
              <a:sym typeface="Open Sans"/>
            </a:endParaRPr>
          </a:p>
        </p:txBody>
      </p:sp>
      <p:grpSp>
        <p:nvGrpSpPr>
          <p:cNvPr id="628" name="Google Shape;628;p29"/>
          <p:cNvGrpSpPr/>
          <p:nvPr/>
        </p:nvGrpSpPr>
        <p:grpSpPr>
          <a:xfrm>
            <a:off x="9982107" y="372502"/>
            <a:ext cx="1874683" cy="468337"/>
            <a:chOff x="1058862" y="462365"/>
            <a:chExt cx="1746599" cy="436339"/>
          </a:xfrm>
        </p:grpSpPr>
        <p:sp>
          <p:nvSpPr>
            <p:cNvPr id="629" name="Google Shape;629;p29"/>
            <p:cNvSpPr/>
            <p:nvPr/>
          </p:nvSpPr>
          <p:spPr>
            <a:xfrm>
              <a:off x="1153159" y="55399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30" name="Google Shape;630;p29"/>
            <p:cNvSpPr/>
            <p:nvPr/>
          </p:nvSpPr>
          <p:spPr>
            <a:xfrm>
              <a:off x="1153159" y="645530"/>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31" name="Google Shape;631;p29"/>
            <p:cNvSpPr/>
            <p:nvPr/>
          </p:nvSpPr>
          <p:spPr>
            <a:xfrm>
              <a:off x="1341659" y="46236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32" name="Google Shape;632;p29"/>
            <p:cNvSpPr/>
            <p:nvPr/>
          </p:nvSpPr>
          <p:spPr>
            <a:xfrm>
              <a:off x="1058862" y="55399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33" name="Google Shape;633;p29"/>
            <p:cNvSpPr/>
            <p:nvPr/>
          </p:nvSpPr>
          <p:spPr>
            <a:xfrm>
              <a:off x="1058862" y="737161"/>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34" name="Google Shape;634;p29"/>
            <p:cNvSpPr/>
            <p:nvPr/>
          </p:nvSpPr>
          <p:spPr>
            <a:xfrm>
              <a:off x="1153159" y="828696"/>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35" name="Google Shape;635;p29"/>
            <p:cNvSpPr/>
            <p:nvPr/>
          </p:nvSpPr>
          <p:spPr>
            <a:xfrm>
              <a:off x="1247457" y="55399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36" name="Google Shape;636;p29"/>
            <p:cNvSpPr/>
            <p:nvPr/>
          </p:nvSpPr>
          <p:spPr>
            <a:xfrm>
              <a:off x="1247457" y="737161"/>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37" name="Google Shape;637;p29"/>
            <p:cNvSpPr/>
            <p:nvPr/>
          </p:nvSpPr>
          <p:spPr>
            <a:xfrm>
              <a:off x="1341659" y="645530"/>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38" name="Google Shape;638;p29"/>
            <p:cNvSpPr/>
            <p:nvPr/>
          </p:nvSpPr>
          <p:spPr>
            <a:xfrm>
              <a:off x="1341659" y="55399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39" name="Google Shape;639;p29"/>
            <p:cNvSpPr/>
            <p:nvPr/>
          </p:nvSpPr>
          <p:spPr>
            <a:xfrm>
              <a:off x="1341659" y="737161"/>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40" name="Google Shape;640;p29"/>
            <p:cNvSpPr/>
            <p:nvPr/>
          </p:nvSpPr>
          <p:spPr>
            <a:xfrm>
              <a:off x="1435956" y="46236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41" name="Google Shape;641;p29"/>
            <p:cNvSpPr/>
            <p:nvPr/>
          </p:nvSpPr>
          <p:spPr>
            <a:xfrm>
              <a:off x="1153159" y="737161"/>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42" name="Google Shape;642;p29"/>
            <p:cNvSpPr/>
            <p:nvPr/>
          </p:nvSpPr>
          <p:spPr>
            <a:xfrm>
              <a:off x="1247457" y="46236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43" name="Google Shape;643;p29"/>
            <p:cNvSpPr/>
            <p:nvPr/>
          </p:nvSpPr>
          <p:spPr>
            <a:xfrm>
              <a:off x="1247457" y="645530"/>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44" name="Google Shape;644;p29"/>
            <p:cNvSpPr/>
            <p:nvPr/>
          </p:nvSpPr>
          <p:spPr>
            <a:xfrm>
              <a:off x="1341659" y="828696"/>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45" name="Google Shape;645;p29"/>
            <p:cNvSpPr/>
            <p:nvPr/>
          </p:nvSpPr>
          <p:spPr>
            <a:xfrm>
              <a:off x="1435956" y="645530"/>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46" name="Google Shape;646;p29"/>
            <p:cNvSpPr/>
            <p:nvPr/>
          </p:nvSpPr>
          <p:spPr>
            <a:xfrm>
              <a:off x="1435956" y="737161"/>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47" name="Google Shape;647;p29"/>
            <p:cNvSpPr/>
            <p:nvPr/>
          </p:nvSpPr>
          <p:spPr>
            <a:xfrm>
              <a:off x="1247457" y="828696"/>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48" name="Google Shape;648;p29"/>
            <p:cNvSpPr/>
            <p:nvPr/>
          </p:nvSpPr>
          <p:spPr>
            <a:xfrm>
              <a:off x="1435956" y="55399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49" name="Google Shape;649;p29"/>
            <p:cNvSpPr/>
            <p:nvPr/>
          </p:nvSpPr>
          <p:spPr>
            <a:xfrm>
              <a:off x="1435956" y="828696"/>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grpSp>
          <p:nvGrpSpPr>
            <p:cNvPr id="650" name="Google Shape;650;p29"/>
            <p:cNvGrpSpPr/>
            <p:nvPr/>
          </p:nvGrpSpPr>
          <p:grpSpPr>
            <a:xfrm>
              <a:off x="1058862" y="462365"/>
              <a:ext cx="1746599" cy="436339"/>
              <a:chOff x="1058862" y="462365"/>
              <a:chExt cx="1746599" cy="436339"/>
            </a:xfrm>
          </p:grpSpPr>
          <p:sp>
            <p:nvSpPr>
              <p:cNvPr id="651" name="Google Shape;651;p29"/>
              <p:cNvSpPr/>
              <p:nvPr/>
            </p:nvSpPr>
            <p:spPr>
              <a:xfrm>
                <a:off x="1584927" y="524344"/>
                <a:ext cx="86963" cy="133671"/>
              </a:xfrm>
              <a:custGeom>
                <a:avLst/>
                <a:gdLst/>
                <a:ahLst/>
                <a:cxnLst/>
                <a:rect l="l" t="t" r="r" b="b"/>
                <a:pathLst>
                  <a:path w="86963" h="133671" extrusionOk="0">
                    <a:moveTo>
                      <a:pt x="12377" y="98034"/>
                    </a:moveTo>
                    <a:cubicBezTo>
                      <a:pt x="21203" y="106174"/>
                      <a:pt x="32585" y="110989"/>
                      <a:pt x="44572" y="111655"/>
                    </a:cubicBezTo>
                    <a:cubicBezTo>
                      <a:pt x="54097" y="111655"/>
                      <a:pt x="63622" y="106607"/>
                      <a:pt x="63622" y="96034"/>
                    </a:cubicBezTo>
                    <a:cubicBezTo>
                      <a:pt x="63622" y="72984"/>
                      <a:pt x="2757" y="76984"/>
                      <a:pt x="2757" y="37455"/>
                    </a:cubicBezTo>
                    <a:cubicBezTo>
                      <a:pt x="2757" y="16024"/>
                      <a:pt x="21807" y="22"/>
                      <a:pt x="46000" y="22"/>
                    </a:cubicBezTo>
                    <a:cubicBezTo>
                      <a:pt x="60001" y="-425"/>
                      <a:pt x="73639" y="4519"/>
                      <a:pt x="84100" y="13833"/>
                    </a:cubicBezTo>
                    <a:lnTo>
                      <a:pt x="73909" y="32883"/>
                    </a:lnTo>
                    <a:cubicBezTo>
                      <a:pt x="65916" y="26034"/>
                      <a:pt x="55851" y="22075"/>
                      <a:pt x="45334" y="21644"/>
                    </a:cubicBezTo>
                    <a:cubicBezTo>
                      <a:pt x="34475" y="21644"/>
                      <a:pt x="26284" y="27930"/>
                      <a:pt x="26284" y="37074"/>
                    </a:cubicBezTo>
                    <a:cubicBezTo>
                      <a:pt x="26284" y="59934"/>
                      <a:pt x="86958" y="54315"/>
                      <a:pt x="86958" y="95558"/>
                    </a:cubicBezTo>
                    <a:cubicBezTo>
                      <a:pt x="86958" y="116037"/>
                      <a:pt x="71337" y="133658"/>
                      <a:pt x="44476" y="133658"/>
                    </a:cubicBezTo>
                    <a:cubicBezTo>
                      <a:pt x="27897" y="133929"/>
                      <a:pt x="11891" y="127588"/>
                      <a:pt x="-5" y="116037"/>
                    </a:cubicBez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52" name="Google Shape;652;p29"/>
              <p:cNvSpPr/>
              <p:nvPr/>
            </p:nvSpPr>
            <p:spPr>
              <a:xfrm>
                <a:off x="1689512" y="560752"/>
                <a:ext cx="140969" cy="94874"/>
              </a:xfrm>
              <a:custGeom>
                <a:avLst/>
                <a:gdLst/>
                <a:ahLst/>
                <a:cxnLst/>
                <a:rect l="l" t="t" r="r" b="b"/>
                <a:pathLst>
                  <a:path w="140969" h="94874" extrusionOk="0">
                    <a:moveTo>
                      <a:pt x="-5" y="2095"/>
                    </a:moveTo>
                    <a:lnTo>
                      <a:pt x="22093" y="2095"/>
                    </a:lnTo>
                    <a:lnTo>
                      <a:pt x="22093" y="12763"/>
                    </a:lnTo>
                    <a:cubicBezTo>
                      <a:pt x="22219" y="14889"/>
                      <a:pt x="22219" y="17020"/>
                      <a:pt x="22093" y="19145"/>
                    </a:cubicBezTo>
                    <a:lnTo>
                      <a:pt x="22093" y="19145"/>
                    </a:lnTo>
                    <a:cubicBezTo>
                      <a:pt x="27877" y="7892"/>
                      <a:pt x="39264" y="616"/>
                      <a:pt x="51906" y="95"/>
                    </a:cubicBezTo>
                    <a:cubicBezTo>
                      <a:pt x="64364" y="-1008"/>
                      <a:pt x="75798" y="7044"/>
                      <a:pt x="78957" y="19145"/>
                    </a:cubicBezTo>
                    <a:lnTo>
                      <a:pt x="78957" y="19145"/>
                    </a:lnTo>
                    <a:cubicBezTo>
                      <a:pt x="85255" y="7522"/>
                      <a:pt x="97361" y="229"/>
                      <a:pt x="110580" y="95"/>
                    </a:cubicBezTo>
                    <a:cubicBezTo>
                      <a:pt x="129630" y="95"/>
                      <a:pt x="140965" y="10954"/>
                      <a:pt x="140965" y="35338"/>
                    </a:cubicBezTo>
                    <a:lnTo>
                      <a:pt x="140965" y="94869"/>
                    </a:lnTo>
                    <a:lnTo>
                      <a:pt x="118581" y="94869"/>
                    </a:lnTo>
                    <a:lnTo>
                      <a:pt x="118581" y="39529"/>
                    </a:lnTo>
                    <a:cubicBezTo>
                      <a:pt x="118581" y="28956"/>
                      <a:pt x="116581" y="20955"/>
                      <a:pt x="105913" y="20955"/>
                    </a:cubicBezTo>
                    <a:cubicBezTo>
                      <a:pt x="94381" y="21725"/>
                      <a:pt x="85005" y="30543"/>
                      <a:pt x="83529" y="42005"/>
                    </a:cubicBezTo>
                    <a:cubicBezTo>
                      <a:pt x="82726" y="45953"/>
                      <a:pt x="82374" y="49979"/>
                      <a:pt x="82481" y="54007"/>
                    </a:cubicBezTo>
                    <a:lnTo>
                      <a:pt x="82481" y="94678"/>
                    </a:lnTo>
                    <a:lnTo>
                      <a:pt x="59335" y="94678"/>
                    </a:lnTo>
                    <a:lnTo>
                      <a:pt x="59335" y="39529"/>
                    </a:lnTo>
                    <a:cubicBezTo>
                      <a:pt x="59335" y="29527"/>
                      <a:pt x="57716" y="20955"/>
                      <a:pt x="46762" y="20955"/>
                    </a:cubicBezTo>
                    <a:cubicBezTo>
                      <a:pt x="35090" y="21683"/>
                      <a:pt x="25578" y="30595"/>
                      <a:pt x="24093" y="42196"/>
                    </a:cubicBezTo>
                    <a:cubicBezTo>
                      <a:pt x="23339" y="46084"/>
                      <a:pt x="23083" y="50053"/>
                      <a:pt x="23331" y="54007"/>
                    </a:cubicBezTo>
                    <a:lnTo>
                      <a:pt x="23331" y="94678"/>
                    </a:lnTo>
                    <a:lnTo>
                      <a:pt x="-5" y="94678"/>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53" name="Google Shape;653;p29"/>
              <p:cNvSpPr/>
              <p:nvPr/>
            </p:nvSpPr>
            <p:spPr>
              <a:xfrm>
                <a:off x="1845817" y="560851"/>
                <a:ext cx="80867" cy="97058"/>
              </a:xfrm>
              <a:custGeom>
                <a:avLst/>
                <a:gdLst/>
                <a:ahLst/>
                <a:cxnLst/>
                <a:rect l="l" t="t" r="r" b="b"/>
                <a:pathLst>
                  <a:path w="80867" h="97058" extrusionOk="0">
                    <a:moveTo>
                      <a:pt x="55240" y="36477"/>
                    </a:moveTo>
                    <a:lnTo>
                      <a:pt x="58383" y="36477"/>
                    </a:lnTo>
                    <a:lnTo>
                      <a:pt x="58383" y="35239"/>
                    </a:lnTo>
                    <a:cubicBezTo>
                      <a:pt x="58383" y="23047"/>
                      <a:pt x="50668" y="18856"/>
                      <a:pt x="40571" y="18856"/>
                    </a:cubicBezTo>
                    <a:cubicBezTo>
                      <a:pt x="31429" y="19432"/>
                      <a:pt x="22626" y="22531"/>
                      <a:pt x="15139" y="27810"/>
                    </a:cubicBezTo>
                    <a:lnTo>
                      <a:pt x="6376" y="11236"/>
                    </a:lnTo>
                    <a:cubicBezTo>
                      <a:pt x="17048" y="3812"/>
                      <a:pt x="29762" y="-115"/>
                      <a:pt x="42762" y="-3"/>
                    </a:cubicBezTo>
                    <a:cubicBezTo>
                      <a:pt x="67051" y="-3"/>
                      <a:pt x="80862" y="13427"/>
                      <a:pt x="80862" y="36858"/>
                    </a:cubicBezTo>
                    <a:lnTo>
                      <a:pt x="80862" y="94770"/>
                    </a:lnTo>
                    <a:lnTo>
                      <a:pt x="60002" y="94770"/>
                    </a:lnTo>
                    <a:lnTo>
                      <a:pt x="60002" y="87150"/>
                    </a:lnTo>
                    <a:cubicBezTo>
                      <a:pt x="60002" y="83531"/>
                      <a:pt x="60002" y="80673"/>
                      <a:pt x="60002" y="80673"/>
                    </a:cubicBezTo>
                    <a:lnTo>
                      <a:pt x="60002" y="80673"/>
                    </a:lnTo>
                    <a:cubicBezTo>
                      <a:pt x="54548" y="91287"/>
                      <a:pt x="43339" y="97676"/>
                      <a:pt x="31427" y="96961"/>
                    </a:cubicBezTo>
                    <a:cubicBezTo>
                      <a:pt x="15380" y="98226"/>
                      <a:pt x="1345" y="86242"/>
                      <a:pt x="81" y="70195"/>
                    </a:cubicBezTo>
                    <a:cubicBezTo>
                      <a:pt x="33" y="69593"/>
                      <a:pt x="5" y="68990"/>
                      <a:pt x="-5" y="68386"/>
                    </a:cubicBezTo>
                    <a:cubicBezTo>
                      <a:pt x="-5" y="38954"/>
                      <a:pt x="39809" y="36954"/>
                      <a:pt x="54859" y="36954"/>
                    </a:cubicBezTo>
                    <a:moveTo>
                      <a:pt x="37237" y="79245"/>
                    </a:moveTo>
                    <a:cubicBezTo>
                      <a:pt x="49431" y="77771"/>
                      <a:pt x="58482" y="67232"/>
                      <a:pt x="58097" y="54956"/>
                    </a:cubicBezTo>
                    <a:lnTo>
                      <a:pt x="58097" y="52765"/>
                    </a:lnTo>
                    <a:lnTo>
                      <a:pt x="54097" y="52765"/>
                    </a:lnTo>
                    <a:cubicBezTo>
                      <a:pt x="42381" y="52765"/>
                      <a:pt x="23236" y="54384"/>
                      <a:pt x="23236" y="67338"/>
                    </a:cubicBezTo>
                    <a:cubicBezTo>
                      <a:pt x="23440" y="74174"/>
                      <a:pt x="29146" y="79550"/>
                      <a:pt x="35982" y="79346"/>
                    </a:cubicBezTo>
                    <a:cubicBezTo>
                      <a:pt x="36402" y="79334"/>
                      <a:pt x="36821" y="79300"/>
                      <a:pt x="37237" y="79245"/>
                    </a:cubicBezTo>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54" name="Google Shape;654;p29"/>
              <p:cNvSpPr/>
              <p:nvPr/>
            </p:nvSpPr>
            <p:spPr>
              <a:xfrm>
                <a:off x="1948782" y="561551"/>
                <a:ext cx="55721" cy="93884"/>
              </a:xfrm>
              <a:custGeom>
                <a:avLst/>
                <a:gdLst/>
                <a:ahLst/>
                <a:cxnLst/>
                <a:rect l="l" t="t" r="r" b="b"/>
                <a:pathLst>
                  <a:path w="55721" h="93884" extrusionOk="0">
                    <a:moveTo>
                      <a:pt x="-5" y="1296"/>
                    </a:moveTo>
                    <a:lnTo>
                      <a:pt x="22188" y="1296"/>
                    </a:lnTo>
                    <a:lnTo>
                      <a:pt x="22188" y="17298"/>
                    </a:lnTo>
                    <a:cubicBezTo>
                      <a:pt x="22307" y="19456"/>
                      <a:pt x="22307" y="21618"/>
                      <a:pt x="22188" y="23775"/>
                    </a:cubicBezTo>
                    <a:lnTo>
                      <a:pt x="22188" y="23775"/>
                    </a:lnTo>
                    <a:cubicBezTo>
                      <a:pt x="25730" y="10266"/>
                      <a:pt x="37667" y="647"/>
                      <a:pt x="51620" y="58"/>
                    </a:cubicBezTo>
                    <a:cubicBezTo>
                      <a:pt x="52984" y="-27"/>
                      <a:pt x="54352" y="-27"/>
                      <a:pt x="55716" y="58"/>
                    </a:cubicBezTo>
                    <a:lnTo>
                      <a:pt x="55716" y="23109"/>
                    </a:lnTo>
                    <a:cubicBezTo>
                      <a:pt x="53909" y="22974"/>
                      <a:pt x="52094" y="22974"/>
                      <a:pt x="50287" y="23109"/>
                    </a:cubicBezTo>
                    <a:cubicBezTo>
                      <a:pt x="38557" y="23090"/>
                      <a:pt x="28245" y="30873"/>
                      <a:pt x="25045" y="42159"/>
                    </a:cubicBezTo>
                    <a:cubicBezTo>
                      <a:pt x="23624" y="47046"/>
                      <a:pt x="22950" y="52119"/>
                      <a:pt x="23045" y="57208"/>
                    </a:cubicBezTo>
                    <a:lnTo>
                      <a:pt x="23045" y="93879"/>
                    </a:lnTo>
                    <a:lnTo>
                      <a:pt x="-5" y="9387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55" name="Google Shape;655;p29"/>
              <p:cNvSpPr/>
              <p:nvPr/>
            </p:nvSpPr>
            <p:spPr>
              <a:xfrm>
                <a:off x="2012600" y="537612"/>
                <a:ext cx="57626" cy="119065"/>
              </a:xfrm>
              <a:custGeom>
                <a:avLst/>
                <a:gdLst/>
                <a:ahLst/>
                <a:cxnLst/>
                <a:rect l="l" t="t" r="r" b="b"/>
                <a:pathLst>
                  <a:path w="57626" h="119065" extrusionOk="0">
                    <a:moveTo>
                      <a:pt x="11996" y="45048"/>
                    </a:moveTo>
                    <a:lnTo>
                      <a:pt x="-5" y="45048"/>
                    </a:lnTo>
                    <a:lnTo>
                      <a:pt x="-5" y="26664"/>
                    </a:lnTo>
                    <a:lnTo>
                      <a:pt x="12568" y="26664"/>
                    </a:lnTo>
                    <a:lnTo>
                      <a:pt x="12568" y="-6"/>
                    </a:lnTo>
                    <a:lnTo>
                      <a:pt x="35047" y="-6"/>
                    </a:lnTo>
                    <a:lnTo>
                      <a:pt x="35047" y="26664"/>
                    </a:lnTo>
                    <a:lnTo>
                      <a:pt x="56097" y="26664"/>
                    </a:lnTo>
                    <a:lnTo>
                      <a:pt x="56097" y="45048"/>
                    </a:lnTo>
                    <a:lnTo>
                      <a:pt x="35047" y="45048"/>
                    </a:lnTo>
                    <a:lnTo>
                      <a:pt x="35047" y="80957"/>
                    </a:lnTo>
                    <a:cubicBezTo>
                      <a:pt x="34457" y="90038"/>
                      <a:pt x="41342" y="97878"/>
                      <a:pt x="50423" y="98468"/>
                    </a:cubicBezTo>
                    <a:cubicBezTo>
                      <a:pt x="51426" y="98533"/>
                      <a:pt x="52432" y="98506"/>
                      <a:pt x="53430" y="98388"/>
                    </a:cubicBezTo>
                    <a:cubicBezTo>
                      <a:pt x="54825" y="98498"/>
                      <a:pt x="56226" y="98498"/>
                      <a:pt x="57621" y="98388"/>
                    </a:cubicBezTo>
                    <a:lnTo>
                      <a:pt x="57621" y="118485"/>
                    </a:lnTo>
                    <a:cubicBezTo>
                      <a:pt x="55262" y="118895"/>
                      <a:pt x="52871" y="119087"/>
                      <a:pt x="50477" y="119057"/>
                    </a:cubicBezTo>
                    <a:cubicBezTo>
                      <a:pt x="37618" y="119057"/>
                      <a:pt x="12377" y="115247"/>
                      <a:pt x="12377" y="84195"/>
                    </a:cubicBez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56" name="Google Shape;656;p29"/>
              <p:cNvSpPr/>
              <p:nvPr/>
            </p:nvSpPr>
            <p:spPr>
              <a:xfrm>
                <a:off x="2136901" y="526563"/>
                <a:ext cx="80105" cy="128968"/>
              </a:xfrm>
              <a:custGeom>
                <a:avLst/>
                <a:gdLst/>
                <a:ahLst/>
                <a:cxnLst/>
                <a:rect l="l" t="t" r="r" b="b"/>
                <a:pathLst>
                  <a:path w="80105" h="128968" extrusionOk="0">
                    <a:moveTo>
                      <a:pt x="0" y="0"/>
                    </a:moveTo>
                    <a:lnTo>
                      <a:pt x="77152" y="0"/>
                    </a:lnTo>
                    <a:lnTo>
                      <a:pt x="77152" y="20193"/>
                    </a:lnTo>
                    <a:lnTo>
                      <a:pt x="23431" y="20193"/>
                    </a:lnTo>
                    <a:lnTo>
                      <a:pt x="23431" y="53912"/>
                    </a:lnTo>
                    <a:lnTo>
                      <a:pt x="66770" y="53912"/>
                    </a:lnTo>
                    <a:lnTo>
                      <a:pt x="66770" y="74105"/>
                    </a:lnTo>
                    <a:lnTo>
                      <a:pt x="23431" y="74105"/>
                    </a:lnTo>
                    <a:lnTo>
                      <a:pt x="23431" y="108776"/>
                    </a:lnTo>
                    <a:lnTo>
                      <a:pt x="80105" y="108776"/>
                    </a:lnTo>
                    <a:lnTo>
                      <a:pt x="80105" y="128969"/>
                    </a:lnTo>
                    <a:lnTo>
                      <a:pt x="0" y="128969"/>
                    </a:lnTo>
                    <a:lnTo>
                      <a:pt x="0" y="0"/>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57" name="Google Shape;657;p29"/>
              <p:cNvSpPr/>
              <p:nvPr/>
            </p:nvSpPr>
            <p:spPr>
              <a:xfrm>
                <a:off x="2232913" y="526563"/>
                <a:ext cx="35813" cy="130111"/>
              </a:xfrm>
              <a:custGeom>
                <a:avLst/>
                <a:gdLst/>
                <a:ahLst/>
                <a:cxnLst/>
                <a:rect l="l" t="t" r="r" b="b"/>
                <a:pathLst>
                  <a:path w="35813" h="130111" extrusionOk="0">
                    <a:moveTo>
                      <a:pt x="-5" y="-6"/>
                    </a:moveTo>
                    <a:lnTo>
                      <a:pt x="22855" y="-6"/>
                    </a:lnTo>
                    <a:lnTo>
                      <a:pt x="22855" y="96578"/>
                    </a:lnTo>
                    <a:cubicBezTo>
                      <a:pt x="22855" y="106770"/>
                      <a:pt x="26284" y="109246"/>
                      <a:pt x="32380" y="109246"/>
                    </a:cubicBezTo>
                    <a:cubicBezTo>
                      <a:pt x="33522" y="109305"/>
                      <a:pt x="34666" y="109305"/>
                      <a:pt x="35809" y="109246"/>
                    </a:cubicBezTo>
                    <a:lnTo>
                      <a:pt x="35809" y="129534"/>
                    </a:lnTo>
                    <a:cubicBezTo>
                      <a:pt x="33413" y="129901"/>
                      <a:pt x="30993" y="130092"/>
                      <a:pt x="28570" y="130106"/>
                    </a:cubicBezTo>
                    <a:cubicBezTo>
                      <a:pt x="15806" y="130106"/>
                      <a:pt x="-5" y="126772"/>
                      <a:pt x="-5" y="100293"/>
                    </a:cubicBez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58" name="Google Shape;658;p29"/>
              <p:cNvSpPr/>
              <p:nvPr/>
            </p:nvSpPr>
            <p:spPr>
              <a:xfrm>
                <a:off x="2275410" y="560837"/>
                <a:ext cx="88091" cy="97028"/>
              </a:xfrm>
              <a:custGeom>
                <a:avLst/>
                <a:gdLst/>
                <a:ahLst/>
                <a:cxnLst/>
                <a:rect l="l" t="t" r="r" b="b"/>
                <a:pathLst>
                  <a:path w="88091" h="97028" extrusionOk="0">
                    <a:moveTo>
                      <a:pt x="47033" y="11"/>
                    </a:moveTo>
                    <a:cubicBezTo>
                      <a:pt x="73798" y="11"/>
                      <a:pt x="88086" y="19061"/>
                      <a:pt x="88086" y="43921"/>
                    </a:cubicBezTo>
                    <a:cubicBezTo>
                      <a:pt x="88086" y="46683"/>
                      <a:pt x="87609" y="52874"/>
                      <a:pt x="87609" y="52874"/>
                    </a:cubicBezTo>
                    <a:lnTo>
                      <a:pt x="23601" y="52874"/>
                    </a:lnTo>
                    <a:cubicBezTo>
                      <a:pt x="24620" y="67266"/>
                      <a:pt x="37010" y="78171"/>
                      <a:pt x="51414" y="77354"/>
                    </a:cubicBezTo>
                    <a:cubicBezTo>
                      <a:pt x="61151" y="76904"/>
                      <a:pt x="70492" y="73368"/>
                      <a:pt x="78084" y="67257"/>
                    </a:cubicBezTo>
                    <a:lnTo>
                      <a:pt x="87038" y="83735"/>
                    </a:lnTo>
                    <a:cubicBezTo>
                      <a:pt x="76557" y="92373"/>
                      <a:pt x="63377" y="97058"/>
                      <a:pt x="49795" y="96975"/>
                    </a:cubicBezTo>
                    <a:cubicBezTo>
                      <a:pt x="23518" y="98137"/>
                      <a:pt x="1275" y="77778"/>
                      <a:pt x="113" y="51501"/>
                    </a:cubicBezTo>
                    <a:cubicBezTo>
                      <a:pt x="68" y="50499"/>
                      <a:pt x="56" y="49496"/>
                      <a:pt x="75" y="48493"/>
                    </a:cubicBezTo>
                    <a:cubicBezTo>
                      <a:pt x="-1407" y="23233"/>
                      <a:pt x="17868" y="1555"/>
                      <a:pt x="43128" y="73"/>
                    </a:cubicBezTo>
                    <a:cubicBezTo>
                      <a:pt x="44428" y="-3"/>
                      <a:pt x="45731" y="-24"/>
                      <a:pt x="47033" y="11"/>
                    </a:cubicBezTo>
                    <a:moveTo>
                      <a:pt x="64845" y="37063"/>
                    </a:moveTo>
                    <a:cubicBezTo>
                      <a:pt x="65479" y="27193"/>
                      <a:pt x="57992" y="18679"/>
                      <a:pt x="48122" y="18045"/>
                    </a:cubicBezTo>
                    <a:cubicBezTo>
                      <a:pt x="47601" y="18011"/>
                      <a:pt x="47079" y="18001"/>
                      <a:pt x="46557" y="18013"/>
                    </a:cubicBezTo>
                    <a:cubicBezTo>
                      <a:pt x="35335" y="17637"/>
                      <a:pt x="25693" y="25914"/>
                      <a:pt x="24363" y="37063"/>
                    </a:cubicBez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59" name="Google Shape;659;p29"/>
              <p:cNvSpPr/>
              <p:nvPr/>
            </p:nvSpPr>
            <p:spPr>
              <a:xfrm>
                <a:off x="2376074" y="560186"/>
                <a:ext cx="86582" cy="96977"/>
              </a:xfrm>
              <a:custGeom>
                <a:avLst/>
                <a:gdLst/>
                <a:ahLst/>
                <a:cxnLst/>
                <a:rect l="l" t="t" r="r" b="b"/>
                <a:pathLst>
                  <a:path w="86582" h="96977" extrusionOk="0">
                    <a:moveTo>
                      <a:pt x="49048" y="661"/>
                    </a:moveTo>
                    <a:cubicBezTo>
                      <a:pt x="62330" y="91"/>
                      <a:pt x="75245" y="5098"/>
                      <a:pt x="84672" y="14472"/>
                    </a:cubicBezTo>
                    <a:lnTo>
                      <a:pt x="74480" y="30284"/>
                    </a:lnTo>
                    <a:cubicBezTo>
                      <a:pt x="68058" y="23861"/>
                      <a:pt x="59457" y="20087"/>
                      <a:pt x="50382" y="19711"/>
                    </a:cubicBezTo>
                    <a:cubicBezTo>
                      <a:pt x="35190" y="19121"/>
                      <a:pt x="22397" y="30958"/>
                      <a:pt x="21807" y="46149"/>
                    </a:cubicBezTo>
                    <a:cubicBezTo>
                      <a:pt x="21779" y="46861"/>
                      <a:pt x="21779" y="47574"/>
                      <a:pt x="21807" y="48286"/>
                    </a:cubicBezTo>
                    <a:cubicBezTo>
                      <a:pt x="21544" y="64065"/>
                      <a:pt x="34122" y="77070"/>
                      <a:pt x="49902" y="77333"/>
                    </a:cubicBezTo>
                    <a:cubicBezTo>
                      <a:pt x="50062" y="77336"/>
                      <a:pt x="50222" y="77337"/>
                      <a:pt x="50382" y="77337"/>
                    </a:cubicBezTo>
                    <a:cubicBezTo>
                      <a:pt x="60585" y="76797"/>
                      <a:pt x="70254" y="72605"/>
                      <a:pt x="77623" y="65526"/>
                    </a:cubicBezTo>
                    <a:lnTo>
                      <a:pt x="86577" y="81909"/>
                    </a:lnTo>
                    <a:cubicBezTo>
                      <a:pt x="76422" y="91852"/>
                      <a:pt x="62685" y="97278"/>
                      <a:pt x="48477" y="96959"/>
                    </a:cubicBezTo>
                    <a:cubicBezTo>
                      <a:pt x="21701" y="96959"/>
                      <a:pt x="-5" y="75253"/>
                      <a:pt x="-5" y="48477"/>
                    </a:cubicBezTo>
                    <a:cubicBezTo>
                      <a:pt x="-5" y="21701"/>
                      <a:pt x="21701" y="-6"/>
                      <a:pt x="48477" y="-6"/>
                    </a:cubicBezTo>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60" name="Google Shape;660;p29"/>
              <p:cNvSpPr/>
              <p:nvPr/>
            </p:nvSpPr>
            <p:spPr>
              <a:xfrm>
                <a:off x="2470943" y="537612"/>
                <a:ext cx="57531" cy="119066"/>
              </a:xfrm>
              <a:custGeom>
                <a:avLst/>
                <a:gdLst/>
                <a:ahLst/>
                <a:cxnLst/>
                <a:rect l="l" t="t" r="r" b="b"/>
                <a:pathLst>
                  <a:path w="57531" h="119066" extrusionOk="0">
                    <a:moveTo>
                      <a:pt x="11996" y="45048"/>
                    </a:moveTo>
                    <a:lnTo>
                      <a:pt x="-5" y="45048"/>
                    </a:lnTo>
                    <a:lnTo>
                      <a:pt x="-5" y="26664"/>
                    </a:lnTo>
                    <a:lnTo>
                      <a:pt x="12472" y="26664"/>
                    </a:lnTo>
                    <a:lnTo>
                      <a:pt x="12472" y="-6"/>
                    </a:lnTo>
                    <a:lnTo>
                      <a:pt x="35047" y="-6"/>
                    </a:lnTo>
                    <a:lnTo>
                      <a:pt x="35047" y="26664"/>
                    </a:lnTo>
                    <a:lnTo>
                      <a:pt x="56097" y="26664"/>
                    </a:lnTo>
                    <a:lnTo>
                      <a:pt x="56097" y="45048"/>
                    </a:lnTo>
                    <a:lnTo>
                      <a:pt x="35047" y="45048"/>
                    </a:lnTo>
                    <a:lnTo>
                      <a:pt x="35047" y="80957"/>
                    </a:lnTo>
                    <a:cubicBezTo>
                      <a:pt x="34463" y="90039"/>
                      <a:pt x="41353" y="97874"/>
                      <a:pt x="50435" y="98457"/>
                    </a:cubicBezTo>
                    <a:cubicBezTo>
                      <a:pt x="51402" y="98519"/>
                      <a:pt x="52372" y="98496"/>
                      <a:pt x="53335" y="98388"/>
                    </a:cubicBezTo>
                    <a:cubicBezTo>
                      <a:pt x="54730" y="98498"/>
                      <a:pt x="56131" y="98498"/>
                      <a:pt x="57526" y="98388"/>
                    </a:cubicBezTo>
                    <a:lnTo>
                      <a:pt x="57526" y="118485"/>
                    </a:lnTo>
                    <a:cubicBezTo>
                      <a:pt x="55200" y="118900"/>
                      <a:pt x="52840" y="119091"/>
                      <a:pt x="50477" y="119057"/>
                    </a:cubicBezTo>
                    <a:cubicBezTo>
                      <a:pt x="37523" y="119057"/>
                      <a:pt x="12377" y="115247"/>
                      <a:pt x="12377" y="84195"/>
                    </a:cubicBez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61" name="Google Shape;661;p29"/>
              <p:cNvSpPr/>
              <p:nvPr/>
            </p:nvSpPr>
            <p:spPr>
              <a:xfrm>
                <a:off x="2544095" y="561549"/>
                <a:ext cx="55721" cy="93886"/>
              </a:xfrm>
              <a:custGeom>
                <a:avLst/>
                <a:gdLst/>
                <a:ahLst/>
                <a:cxnLst/>
                <a:rect l="l" t="t" r="r" b="b"/>
                <a:pathLst>
                  <a:path w="55721" h="93886" extrusionOk="0">
                    <a:moveTo>
                      <a:pt x="-5" y="1298"/>
                    </a:moveTo>
                    <a:lnTo>
                      <a:pt x="22093" y="1298"/>
                    </a:lnTo>
                    <a:lnTo>
                      <a:pt x="22093" y="17300"/>
                    </a:lnTo>
                    <a:cubicBezTo>
                      <a:pt x="22093" y="20729"/>
                      <a:pt x="22093" y="23777"/>
                      <a:pt x="22093" y="23777"/>
                    </a:cubicBezTo>
                    <a:lnTo>
                      <a:pt x="22093" y="23777"/>
                    </a:lnTo>
                    <a:cubicBezTo>
                      <a:pt x="25661" y="10286"/>
                      <a:pt x="37583" y="679"/>
                      <a:pt x="51525" y="60"/>
                    </a:cubicBezTo>
                    <a:cubicBezTo>
                      <a:pt x="52921" y="-28"/>
                      <a:pt x="54320" y="-28"/>
                      <a:pt x="55716" y="60"/>
                    </a:cubicBezTo>
                    <a:lnTo>
                      <a:pt x="55716" y="23110"/>
                    </a:lnTo>
                    <a:cubicBezTo>
                      <a:pt x="53908" y="22981"/>
                      <a:pt x="52094" y="22981"/>
                      <a:pt x="50287" y="23110"/>
                    </a:cubicBezTo>
                    <a:cubicBezTo>
                      <a:pt x="38556" y="23092"/>
                      <a:pt x="28244" y="30875"/>
                      <a:pt x="25045" y="42160"/>
                    </a:cubicBezTo>
                    <a:cubicBezTo>
                      <a:pt x="23624" y="47047"/>
                      <a:pt x="22949" y="52121"/>
                      <a:pt x="23045" y="57210"/>
                    </a:cubicBezTo>
                    <a:lnTo>
                      <a:pt x="23045" y="93881"/>
                    </a:lnTo>
                    <a:lnTo>
                      <a:pt x="-5" y="93881"/>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62" name="Google Shape;662;p29"/>
              <p:cNvSpPr/>
              <p:nvPr/>
            </p:nvSpPr>
            <p:spPr>
              <a:xfrm>
                <a:off x="2611722" y="526563"/>
                <a:ext cx="23050" cy="128873"/>
              </a:xfrm>
              <a:custGeom>
                <a:avLst/>
                <a:gdLst/>
                <a:ahLst/>
                <a:cxnLst/>
                <a:rect l="l" t="t" r="r" b="b"/>
                <a:pathLst>
                  <a:path w="23050" h="128873" extrusionOk="0">
                    <a:moveTo>
                      <a:pt x="-5" y="-6"/>
                    </a:moveTo>
                    <a:lnTo>
                      <a:pt x="22855" y="-6"/>
                    </a:lnTo>
                    <a:lnTo>
                      <a:pt x="22855" y="20473"/>
                    </a:lnTo>
                    <a:lnTo>
                      <a:pt x="-5" y="20473"/>
                    </a:lnTo>
                    <a:close/>
                    <a:moveTo>
                      <a:pt x="-5" y="36285"/>
                    </a:moveTo>
                    <a:lnTo>
                      <a:pt x="23045" y="36285"/>
                    </a:lnTo>
                    <a:lnTo>
                      <a:pt x="23045" y="128868"/>
                    </a:lnTo>
                    <a:lnTo>
                      <a:pt x="-5" y="128868"/>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63" name="Google Shape;663;p29"/>
              <p:cNvSpPr/>
              <p:nvPr/>
            </p:nvSpPr>
            <p:spPr>
              <a:xfrm>
                <a:off x="2652299" y="560186"/>
                <a:ext cx="86582" cy="96978"/>
              </a:xfrm>
              <a:custGeom>
                <a:avLst/>
                <a:gdLst/>
                <a:ahLst/>
                <a:cxnLst/>
                <a:rect l="l" t="t" r="r" b="b"/>
                <a:pathLst>
                  <a:path w="86582" h="96978" extrusionOk="0">
                    <a:moveTo>
                      <a:pt x="49239" y="661"/>
                    </a:moveTo>
                    <a:cubicBezTo>
                      <a:pt x="62520" y="91"/>
                      <a:pt x="75436" y="5098"/>
                      <a:pt x="84862" y="14472"/>
                    </a:cubicBezTo>
                    <a:lnTo>
                      <a:pt x="74671" y="30284"/>
                    </a:lnTo>
                    <a:cubicBezTo>
                      <a:pt x="68220" y="23847"/>
                      <a:pt x="59583" y="20073"/>
                      <a:pt x="50477" y="19711"/>
                    </a:cubicBezTo>
                    <a:cubicBezTo>
                      <a:pt x="35341" y="19066"/>
                      <a:pt x="22547" y="30814"/>
                      <a:pt x="21902" y="45950"/>
                    </a:cubicBezTo>
                    <a:cubicBezTo>
                      <a:pt x="21869" y="46729"/>
                      <a:pt x="21869" y="47508"/>
                      <a:pt x="21902" y="48286"/>
                    </a:cubicBezTo>
                    <a:cubicBezTo>
                      <a:pt x="21639" y="64065"/>
                      <a:pt x="34218" y="77070"/>
                      <a:pt x="49997" y="77333"/>
                    </a:cubicBezTo>
                    <a:cubicBezTo>
                      <a:pt x="50157" y="77336"/>
                      <a:pt x="50317" y="77337"/>
                      <a:pt x="50477" y="77337"/>
                    </a:cubicBezTo>
                    <a:cubicBezTo>
                      <a:pt x="60681" y="76797"/>
                      <a:pt x="70350" y="72605"/>
                      <a:pt x="77719" y="65526"/>
                    </a:cubicBezTo>
                    <a:lnTo>
                      <a:pt x="86577" y="81909"/>
                    </a:lnTo>
                    <a:cubicBezTo>
                      <a:pt x="76428" y="91861"/>
                      <a:pt x="62687" y="97289"/>
                      <a:pt x="48477" y="96959"/>
                    </a:cubicBezTo>
                    <a:cubicBezTo>
                      <a:pt x="21701" y="96959"/>
                      <a:pt x="-5" y="75253"/>
                      <a:pt x="-5" y="48477"/>
                    </a:cubicBezTo>
                    <a:cubicBezTo>
                      <a:pt x="-5" y="21701"/>
                      <a:pt x="21701" y="-6"/>
                      <a:pt x="48477" y="-6"/>
                    </a:cubicBezTo>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64" name="Google Shape;664;p29"/>
              <p:cNvSpPr/>
              <p:nvPr/>
            </p:nvSpPr>
            <p:spPr>
              <a:xfrm>
                <a:off x="1594452" y="691213"/>
                <a:ext cx="90858" cy="129005"/>
              </a:xfrm>
              <a:custGeom>
                <a:avLst/>
                <a:gdLst/>
                <a:ahLst/>
                <a:cxnLst/>
                <a:rect l="l" t="t" r="r" b="b"/>
                <a:pathLst>
                  <a:path w="90858" h="129005" extrusionOk="0">
                    <a:moveTo>
                      <a:pt x="-5" y="32"/>
                    </a:moveTo>
                    <a:lnTo>
                      <a:pt x="49715" y="32"/>
                    </a:lnTo>
                    <a:cubicBezTo>
                      <a:pt x="71473" y="-907"/>
                      <a:pt x="89873" y="15971"/>
                      <a:pt x="90811" y="37729"/>
                    </a:cubicBezTo>
                    <a:cubicBezTo>
                      <a:pt x="90872" y="39133"/>
                      <a:pt x="90857" y="40539"/>
                      <a:pt x="90768" y="41942"/>
                    </a:cubicBezTo>
                    <a:cubicBezTo>
                      <a:pt x="92199" y="63937"/>
                      <a:pt x="75528" y="82927"/>
                      <a:pt x="53533" y="84358"/>
                    </a:cubicBezTo>
                    <a:cubicBezTo>
                      <a:pt x="52262" y="84441"/>
                      <a:pt x="50988" y="84462"/>
                      <a:pt x="49715" y="84423"/>
                    </a:cubicBezTo>
                    <a:lnTo>
                      <a:pt x="23140" y="84423"/>
                    </a:lnTo>
                    <a:lnTo>
                      <a:pt x="23140" y="129000"/>
                    </a:lnTo>
                    <a:lnTo>
                      <a:pt x="-5" y="129000"/>
                    </a:lnTo>
                    <a:close/>
                    <a:moveTo>
                      <a:pt x="45334" y="64135"/>
                    </a:moveTo>
                    <a:cubicBezTo>
                      <a:pt x="56511" y="64924"/>
                      <a:pt x="66211" y="56502"/>
                      <a:pt x="67000" y="45325"/>
                    </a:cubicBezTo>
                    <a:cubicBezTo>
                      <a:pt x="67079" y="44198"/>
                      <a:pt x="67064" y="43066"/>
                      <a:pt x="66955" y="41942"/>
                    </a:cubicBezTo>
                    <a:cubicBezTo>
                      <a:pt x="67983" y="30995"/>
                      <a:pt x="59942" y="21289"/>
                      <a:pt x="48996" y="20261"/>
                    </a:cubicBezTo>
                    <a:cubicBezTo>
                      <a:pt x="47905" y="20159"/>
                      <a:pt x="46808" y="20146"/>
                      <a:pt x="45715" y="20225"/>
                    </a:cubicBezTo>
                    <a:lnTo>
                      <a:pt x="23140" y="20225"/>
                    </a:lnTo>
                    <a:lnTo>
                      <a:pt x="23140" y="64135"/>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65" name="Google Shape;665;p29"/>
              <p:cNvSpPr/>
              <p:nvPr/>
            </p:nvSpPr>
            <p:spPr>
              <a:xfrm>
                <a:off x="1691607" y="725305"/>
                <a:ext cx="97155" cy="97147"/>
              </a:xfrm>
              <a:custGeom>
                <a:avLst/>
                <a:gdLst/>
                <a:ahLst/>
                <a:cxnLst/>
                <a:rect l="l" t="t" r="r" b="b"/>
                <a:pathLst>
                  <a:path w="97155" h="97147" extrusionOk="0">
                    <a:moveTo>
                      <a:pt x="50858" y="39"/>
                    </a:moveTo>
                    <a:cubicBezTo>
                      <a:pt x="77657" y="1302"/>
                      <a:pt x="98358" y="24050"/>
                      <a:pt x="97096" y="50849"/>
                    </a:cubicBezTo>
                    <a:cubicBezTo>
                      <a:pt x="95833" y="77648"/>
                      <a:pt x="73085" y="98349"/>
                      <a:pt x="46286" y="97087"/>
                    </a:cubicBezTo>
                    <a:cubicBezTo>
                      <a:pt x="20359" y="95865"/>
                      <a:pt x="-27" y="74478"/>
                      <a:pt x="-5" y="48522"/>
                    </a:cubicBezTo>
                    <a:cubicBezTo>
                      <a:pt x="128" y="21588"/>
                      <a:pt x="22069" y="-138"/>
                      <a:pt x="49003" y="-5"/>
                    </a:cubicBezTo>
                    <a:cubicBezTo>
                      <a:pt x="49621" y="-2"/>
                      <a:pt x="50240" y="13"/>
                      <a:pt x="50858" y="39"/>
                    </a:cubicBezTo>
                    <a:moveTo>
                      <a:pt x="50858" y="77478"/>
                    </a:moveTo>
                    <a:cubicBezTo>
                      <a:pt x="66631" y="78004"/>
                      <a:pt x="79844" y="65644"/>
                      <a:pt x="80370" y="49871"/>
                    </a:cubicBezTo>
                    <a:cubicBezTo>
                      <a:pt x="80896" y="34098"/>
                      <a:pt x="68536" y="20885"/>
                      <a:pt x="52763" y="20359"/>
                    </a:cubicBezTo>
                    <a:cubicBezTo>
                      <a:pt x="36990" y="19833"/>
                      <a:pt x="23778" y="32193"/>
                      <a:pt x="23252" y="47966"/>
                    </a:cubicBezTo>
                    <a:cubicBezTo>
                      <a:pt x="23241" y="48278"/>
                      <a:pt x="23236" y="48590"/>
                      <a:pt x="23236" y="48903"/>
                    </a:cubicBezTo>
                    <a:cubicBezTo>
                      <a:pt x="22710" y="64149"/>
                      <a:pt x="34643" y="76935"/>
                      <a:pt x="49889" y="77461"/>
                    </a:cubicBezTo>
                    <a:cubicBezTo>
                      <a:pt x="50212" y="77472"/>
                      <a:pt x="50535" y="77478"/>
                      <a:pt x="50858" y="77478"/>
                    </a:cubicBezTo>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66" name="Google Shape;666;p29"/>
              <p:cNvSpPr/>
              <p:nvPr/>
            </p:nvSpPr>
            <p:spPr>
              <a:xfrm>
                <a:off x="1797049" y="727541"/>
                <a:ext cx="144399" cy="92678"/>
              </a:xfrm>
              <a:custGeom>
                <a:avLst/>
                <a:gdLst/>
                <a:ahLst/>
                <a:cxnLst/>
                <a:rect l="l" t="t" r="r" b="b"/>
                <a:pathLst>
                  <a:path w="144399" h="92678" extrusionOk="0">
                    <a:moveTo>
                      <a:pt x="-5" y="-6"/>
                    </a:moveTo>
                    <a:lnTo>
                      <a:pt x="24283" y="-6"/>
                    </a:lnTo>
                    <a:lnTo>
                      <a:pt x="40476" y="60859"/>
                    </a:lnTo>
                    <a:cubicBezTo>
                      <a:pt x="41260" y="63997"/>
                      <a:pt x="41865" y="67177"/>
                      <a:pt x="42286" y="70384"/>
                    </a:cubicBezTo>
                    <a:lnTo>
                      <a:pt x="42286" y="70384"/>
                    </a:lnTo>
                    <a:cubicBezTo>
                      <a:pt x="42286" y="70384"/>
                      <a:pt x="43143" y="65431"/>
                      <a:pt x="44476" y="60859"/>
                    </a:cubicBezTo>
                    <a:lnTo>
                      <a:pt x="61526" y="185"/>
                    </a:lnTo>
                    <a:lnTo>
                      <a:pt x="82005" y="185"/>
                    </a:lnTo>
                    <a:lnTo>
                      <a:pt x="99055" y="60859"/>
                    </a:lnTo>
                    <a:cubicBezTo>
                      <a:pt x="99901" y="63994"/>
                      <a:pt x="100569" y="67174"/>
                      <a:pt x="101055" y="70384"/>
                    </a:cubicBezTo>
                    <a:lnTo>
                      <a:pt x="101055" y="70384"/>
                    </a:lnTo>
                    <a:cubicBezTo>
                      <a:pt x="101055" y="70384"/>
                      <a:pt x="101817" y="65431"/>
                      <a:pt x="103055" y="60859"/>
                    </a:cubicBezTo>
                    <a:lnTo>
                      <a:pt x="119248" y="-6"/>
                    </a:lnTo>
                    <a:lnTo>
                      <a:pt x="144394" y="-6"/>
                    </a:lnTo>
                    <a:lnTo>
                      <a:pt x="115819" y="92673"/>
                    </a:lnTo>
                    <a:lnTo>
                      <a:pt x="90196" y="92673"/>
                    </a:lnTo>
                    <a:lnTo>
                      <a:pt x="74575" y="39809"/>
                    </a:lnTo>
                    <a:cubicBezTo>
                      <a:pt x="73147" y="34856"/>
                      <a:pt x="72289" y="30284"/>
                      <a:pt x="72289" y="30284"/>
                    </a:cubicBezTo>
                    <a:lnTo>
                      <a:pt x="72289" y="30284"/>
                    </a:lnTo>
                    <a:cubicBezTo>
                      <a:pt x="71734" y="33496"/>
                      <a:pt x="71002" y="36676"/>
                      <a:pt x="70099" y="39809"/>
                    </a:cubicBezTo>
                    <a:lnTo>
                      <a:pt x="54478" y="92673"/>
                    </a:lnTo>
                    <a:lnTo>
                      <a:pt x="28284" y="92673"/>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67" name="Google Shape;667;p29"/>
              <p:cNvSpPr/>
              <p:nvPr/>
            </p:nvSpPr>
            <p:spPr>
              <a:xfrm>
                <a:off x="1945464" y="725333"/>
                <a:ext cx="88091" cy="97028"/>
              </a:xfrm>
              <a:custGeom>
                <a:avLst/>
                <a:gdLst/>
                <a:ahLst/>
                <a:cxnLst/>
                <a:rect l="l" t="t" r="r" b="b"/>
                <a:pathLst>
                  <a:path w="88091" h="97028" extrusionOk="0">
                    <a:moveTo>
                      <a:pt x="47033" y="11"/>
                    </a:moveTo>
                    <a:cubicBezTo>
                      <a:pt x="73798" y="11"/>
                      <a:pt x="88086" y="19061"/>
                      <a:pt x="88086" y="44016"/>
                    </a:cubicBezTo>
                    <a:cubicBezTo>
                      <a:pt x="88086" y="46683"/>
                      <a:pt x="87514" y="52874"/>
                      <a:pt x="87514" y="52874"/>
                    </a:cubicBezTo>
                    <a:lnTo>
                      <a:pt x="23602" y="52874"/>
                    </a:lnTo>
                    <a:cubicBezTo>
                      <a:pt x="24620" y="67280"/>
                      <a:pt x="36993" y="78212"/>
                      <a:pt x="51415" y="77449"/>
                    </a:cubicBezTo>
                    <a:cubicBezTo>
                      <a:pt x="61165" y="76986"/>
                      <a:pt x="70510" y="73414"/>
                      <a:pt x="78085" y="67257"/>
                    </a:cubicBezTo>
                    <a:lnTo>
                      <a:pt x="87038" y="83735"/>
                    </a:lnTo>
                    <a:cubicBezTo>
                      <a:pt x="76557" y="92372"/>
                      <a:pt x="63377" y="97058"/>
                      <a:pt x="49795" y="96975"/>
                    </a:cubicBezTo>
                    <a:cubicBezTo>
                      <a:pt x="23518" y="98137"/>
                      <a:pt x="1275" y="77778"/>
                      <a:pt x="113" y="51501"/>
                    </a:cubicBezTo>
                    <a:cubicBezTo>
                      <a:pt x="68" y="50499"/>
                      <a:pt x="56" y="49496"/>
                      <a:pt x="75" y="48493"/>
                    </a:cubicBezTo>
                    <a:cubicBezTo>
                      <a:pt x="-1407" y="23233"/>
                      <a:pt x="17868" y="1555"/>
                      <a:pt x="43128" y="73"/>
                    </a:cubicBezTo>
                    <a:cubicBezTo>
                      <a:pt x="44428" y="-3"/>
                      <a:pt x="45731" y="-24"/>
                      <a:pt x="47033" y="11"/>
                    </a:cubicBezTo>
                    <a:moveTo>
                      <a:pt x="64845" y="37063"/>
                    </a:moveTo>
                    <a:cubicBezTo>
                      <a:pt x="65479" y="27193"/>
                      <a:pt x="57992" y="18679"/>
                      <a:pt x="48122" y="18045"/>
                    </a:cubicBezTo>
                    <a:cubicBezTo>
                      <a:pt x="47601" y="18011"/>
                      <a:pt x="47079" y="18001"/>
                      <a:pt x="46557" y="18013"/>
                    </a:cubicBezTo>
                    <a:cubicBezTo>
                      <a:pt x="35335" y="17637"/>
                      <a:pt x="25693" y="25914"/>
                      <a:pt x="24364" y="37063"/>
                    </a:cubicBez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68" name="Google Shape;668;p29"/>
              <p:cNvSpPr/>
              <p:nvPr/>
            </p:nvSpPr>
            <p:spPr>
              <a:xfrm>
                <a:off x="2051271" y="726218"/>
                <a:ext cx="55721" cy="93619"/>
              </a:xfrm>
              <a:custGeom>
                <a:avLst/>
                <a:gdLst/>
                <a:ahLst/>
                <a:cxnLst/>
                <a:rect l="l" t="t" r="r" b="b"/>
                <a:pathLst>
                  <a:path w="55721" h="93619" extrusionOk="0">
                    <a:moveTo>
                      <a:pt x="-5" y="1317"/>
                    </a:moveTo>
                    <a:lnTo>
                      <a:pt x="22188" y="1317"/>
                    </a:lnTo>
                    <a:lnTo>
                      <a:pt x="22188" y="17319"/>
                    </a:lnTo>
                    <a:cubicBezTo>
                      <a:pt x="22304" y="19508"/>
                      <a:pt x="22304" y="21702"/>
                      <a:pt x="22188" y="23891"/>
                    </a:cubicBezTo>
                    <a:lnTo>
                      <a:pt x="22188" y="23891"/>
                    </a:lnTo>
                    <a:cubicBezTo>
                      <a:pt x="25667" y="10327"/>
                      <a:pt x="37629" y="649"/>
                      <a:pt x="51620" y="79"/>
                    </a:cubicBezTo>
                    <a:cubicBezTo>
                      <a:pt x="52983" y="-34"/>
                      <a:pt x="54353" y="-34"/>
                      <a:pt x="55716" y="79"/>
                    </a:cubicBezTo>
                    <a:lnTo>
                      <a:pt x="55716" y="22748"/>
                    </a:lnTo>
                    <a:cubicBezTo>
                      <a:pt x="53909" y="22614"/>
                      <a:pt x="52094" y="22614"/>
                      <a:pt x="50287" y="22748"/>
                    </a:cubicBezTo>
                    <a:cubicBezTo>
                      <a:pt x="38557" y="22730"/>
                      <a:pt x="28245" y="30513"/>
                      <a:pt x="25045" y="41798"/>
                    </a:cubicBezTo>
                    <a:cubicBezTo>
                      <a:pt x="23624" y="46685"/>
                      <a:pt x="22949" y="51759"/>
                      <a:pt x="23045" y="56848"/>
                    </a:cubicBezTo>
                    <a:lnTo>
                      <a:pt x="23045" y="93614"/>
                    </a:lnTo>
                    <a:lnTo>
                      <a:pt x="-5" y="93614"/>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69" name="Google Shape;669;p29"/>
              <p:cNvSpPr/>
              <p:nvPr/>
            </p:nvSpPr>
            <p:spPr>
              <a:xfrm>
                <a:off x="2154046" y="691250"/>
                <a:ext cx="115347" cy="128968"/>
              </a:xfrm>
              <a:custGeom>
                <a:avLst/>
                <a:gdLst/>
                <a:ahLst/>
                <a:cxnLst/>
                <a:rect l="l" t="t" r="r" b="b"/>
                <a:pathLst>
                  <a:path w="115347" h="128968" extrusionOk="0">
                    <a:moveTo>
                      <a:pt x="80481" y="95911"/>
                    </a:moveTo>
                    <a:lnTo>
                      <a:pt x="35047" y="95911"/>
                    </a:lnTo>
                    <a:lnTo>
                      <a:pt x="24188" y="128963"/>
                    </a:lnTo>
                    <a:lnTo>
                      <a:pt x="-5" y="128963"/>
                    </a:lnTo>
                    <a:lnTo>
                      <a:pt x="45429" y="-6"/>
                    </a:lnTo>
                    <a:lnTo>
                      <a:pt x="69908" y="-6"/>
                    </a:lnTo>
                    <a:lnTo>
                      <a:pt x="115342" y="128963"/>
                    </a:lnTo>
                    <a:lnTo>
                      <a:pt x="91149" y="128963"/>
                    </a:lnTo>
                    <a:close/>
                    <a:moveTo>
                      <a:pt x="57716" y="21997"/>
                    </a:moveTo>
                    <a:cubicBezTo>
                      <a:pt x="57716" y="21997"/>
                      <a:pt x="54859" y="34761"/>
                      <a:pt x="52287" y="42000"/>
                    </a:cubicBezTo>
                    <a:lnTo>
                      <a:pt x="40857" y="76480"/>
                    </a:lnTo>
                    <a:lnTo>
                      <a:pt x="74671" y="76480"/>
                    </a:lnTo>
                    <a:lnTo>
                      <a:pt x="63622" y="42285"/>
                    </a:lnTo>
                    <a:cubicBezTo>
                      <a:pt x="61240" y="35046"/>
                      <a:pt x="58478" y="22283"/>
                      <a:pt x="58478" y="22283"/>
                    </a:cubicBez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70" name="Google Shape;670;p29"/>
              <p:cNvSpPr/>
              <p:nvPr/>
            </p:nvSpPr>
            <p:spPr>
              <a:xfrm>
                <a:off x="2279395" y="691250"/>
                <a:ext cx="35909" cy="130016"/>
              </a:xfrm>
              <a:custGeom>
                <a:avLst/>
                <a:gdLst/>
                <a:ahLst/>
                <a:cxnLst/>
                <a:rect l="l" t="t" r="r" b="b"/>
                <a:pathLst>
                  <a:path w="35909" h="130016" extrusionOk="0">
                    <a:moveTo>
                      <a:pt x="-5" y="-6"/>
                    </a:moveTo>
                    <a:lnTo>
                      <a:pt x="22950" y="-6"/>
                    </a:lnTo>
                    <a:lnTo>
                      <a:pt x="22950" y="96578"/>
                    </a:lnTo>
                    <a:cubicBezTo>
                      <a:pt x="22950" y="106770"/>
                      <a:pt x="26379" y="109341"/>
                      <a:pt x="32475" y="109341"/>
                    </a:cubicBezTo>
                    <a:cubicBezTo>
                      <a:pt x="33617" y="109401"/>
                      <a:pt x="34762" y="109401"/>
                      <a:pt x="35904" y="109341"/>
                    </a:cubicBezTo>
                    <a:lnTo>
                      <a:pt x="35904" y="129439"/>
                    </a:lnTo>
                    <a:cubicBezTo>
                      <a:pt x="33508" y="129806"/>
                      <a:pt x="31089" y="129997"/>
                      <a:pt x="28665" y="130011"/>
                    </a:cubicBezTo>
                    <a:cubicBezTo>
                      <a:pt x="15901" y="130011"/>
                      <a:pt x="90" y="126772"/>
                      <a:pt x="90" y="100197"/>
                    </a:cubicBez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71" name="Google Shape;671;p29"/>
              <p:cNvSpPr/>
              <p:nvPr/>
            </p:nvSpPr>
            <p:spPr>
              <a:xfrm>
                <a:off x="2327973" y="691250"/>
                <a:ext cx="36004" cy="130016"/>
              </a:xfrm>
              <a:custGeom>
                <a:avLst/>
                <a:gdLst/>
                <a:ahLst/>
                <a:cxnLst/>
                <a:rect l="l" t="t" r="r" b="b"/>
                <a:pathLst>
                  <a:path w="36004" h="130016" extrusionOk="0">
                    <a:moveTo>
                      <a:pt x="-5" y="-6"/>
                    </a:moveTo>
                    <a:lnTo>
                      <a:pt x="23045" y="-6"/>
                    </a:lnTo>
                    <a:lnTo>
                      <a:pt x="23045" y="96578"/>
                    </a:lnTo>
                    <a:cubicBezTo>
                      <a:pt x="23045" y="106770"/>
                      <a:pt x="26569" y="109341"/>
                      <a:pt x="32570" y="109341"/>
                    </a:cubicBezTo>
                    <a:cubicBezTo>
                      <a:pt x="33712" y="109401"/>
                      <a:pt x="34857" y="109401"/>
                      <a:pt x="35999" y="109341"/>
                    </a:cubicBezTo>
                    <a:lnTo>
                      <a:pt x="35999" y="129439"/>
                    </a:lnTo>
                    <a:cubicBezTo>
                      <a:pt x="33603" y="129806"/>
                      <a:pt x="31184" y="129997"/>
                      <a:pt x="28760" y="130011"/>
                    </a:cubicBezTo>
                    <a:cubicBezTo>
                      <a:pt x="15997" y="130011"/>
                      <a:pt x="185" y="126772"/>
                      <a:pt x="185" y="100197"/>
                    </a:cubicBez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72" name="Google Shape;672;p29"/>
              <p:cNvSpPr/>
              <p:nvPr/>
            </p:nvSpPr>
            <p:spPr>
              <a:xfrm>
                <a:off x="2378455" y="691250"/>
                <a:ext cx="23050" cy="128968"/>
              </a:xfrm>
              <a:custGeom>
                <a:avLst/>
                <a:gdLst/>
                <a:ahLst/>
                <a:cxnLst/>
                <a:rect l="l" t="t" r="r" b="b"/>
                <a:pathLst>
                  <a:path w="23050" h="128968" extrusionOk="0">
                    <a:moveTo>
                      <a:pt x="-5" y="-6"/>
                    </a:moveTo>
                    <a:lnTo>
                      <a:pt x="22855" y="-6"/>
                    </a:lnTo>
                    <a:lnTo>
                      <a:pt x="22855" y="20473"/>
                    </a:lnTo>
                    <a:lnTo>
                      <a:pt x="-5" y="20473"/>
                    </a:lnTo>
                    <a:close/>
                    <a:moveTo>
                      <a:pt x="-5" y="36285"/>
                    </a:moveTo>
                    <a:lnTo>
                      <a:pt x="23045" y="36285"/>
                    </a:lnTo>
                    <a:lnTo>
                      <a:pt x="23045" y="128963"/>
                    </a:lnTo>
                    <a:lnTo>
                      <a:pt x="-5" y="128963"/>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73" name="Google Shape;673;p29"/>
              <p:cNvSpPr/>
              <p:nvPr/>
            </p:nvSpPr>
            <p:spPr>
              <a:xfrm>
                <a:off x="2416174" y="725444"/>
                <a:ext cx="81153" cy="97100"/>
              </a:xfrm>
              <a:custGeom>
                <a:avLst/>
                <a:gdLst/>
                <a:ahLst/>
                <a:cxnLst/>
                <a:rect l="l" t="t" r="r" b="b"/>
                <a:pathLst>
                  <a:path w="81153" h="97100" extrusionOk="0">
                    <a:moveTo>
                      <a:pt x="55716" y="36666"/>
                    </a:moveTo>
                    <a:lnTo>
                      <a:pt x="58669" y="36666"/>
                    </a:lnTo>
                    <a:lnTo>
                      <a:pt x="58669" y="35428"/>
                    </a:lnTo>
                    <a:cubicBezTo>
                      <a:pt x="58669" y="23236"/>
                      <a:pt x="51049" y="19140"/>
                      <a:pt x="40857" y="19140"/>
                    </a:cubicBezTo>
                    <a:cubicBezTo>
                      <a:pt x="31728" y="19702"/>
                      <a:pt x="22929" y="22767"/>
                      <a:pt x="15426" y="27998"/>
                    </a:cubicBezTo>
                    <a:lnTo>
                      <a:pt x="6662" y="11520"/>
                    </a:lnTo>
                    <a:cubicBezTo>
                      <a:pt x="17289" y="3972"/>
                      <a:pt x="30013" y="-59"/>
                      <a:pt x="43048" y="-5"/>
                    </a:cubicBezTo>
                    <a:cubicBezTo>
                      <a:pt x="67337" y="-5"/>
                      <a:pt x="81148" y="13425"/>
                      <a:pt x="81148" y="36857"/>
                    </a:cubicBezTo>
                    <a:lnTo>
                      <a:pt x="81148" y="94864"/>
                    </a:lnTo>
                    <a:lnTo>
                      <a:pt x="59907" y="94864"/>
                    </a:lnTo>
                    <a:lnTo>
                      <a:pt x="59907" y="87244"/>
                    </a:lnTo>
                    <a:cubicBezTo>
                      <a:pt x="59777" y="85055"/>
                      <a:pt x="59777" y="82860"/>
                      <a:pt x="59907" y="80672"/>
                    </a:cubicBezTo>
                    <a:lnTo>
                      <a:pt x="59907" y="80672"/>
                    </a:lnTo>
                    <a:cubicBezTo>
                      <a:pt x="54453" y="91285"/>
                      <a:pt x="43244" y="97675"/>
                      <a:pt x="31332" y="96959"/>
                    </a:cubicBezTo>
                    <a:cubicBezTo>
                      <a:pt x="15625" y="98485"/>
                      <a:pt x="1654" y="86988"/>
                      <a:pt x="129" y="71281"/>
                    </a:cubicBezTo>
                    <a:cubicBezTo>
                      <a:pt x="35" y="70318"/>
                      <a:pt x="-10" y="69351"/>
                      <a:pt x="-5" y="68384"/>
                    </a:cubicBezTo>
                    <a:cubicBezTo>
                      <a:pt x="-5" y="39047"/>
                      <a:pt x="39714" y="37047"/>
                      <a:pt x="54764" y="37047"/>
                    </a:cubicBezTo>
                    <a:moveTo>
                      <a:pt x="37143" y="79338"/>
                    </a:moveTo>
                    <a:cubicBezTo>
                      <a:pt x="49783" y="78086"/>
                      <a:pt x="59237" y="67167"/>
                      <a:pt x="58669" y="54478"/>
                    </a:cubicBezTo>
                    <a:lnTo>
                      <a:pt x="58669" y="52287"/>
                    </a:lnTo>
                    <a:lnTo>
                      <a:pt x="54669" y="52287"/>
                    </a:lnTo>
                    <a:cubicBezTo>
                      <a:pt x="42857" y="52287"/>
                      <a:pt x="23807" y="54002"/>
                      <a:pt x="23807" y="66860"/>
                    </a:cubicBezTo>
                    <a:cubicBezTo>
                      <a:pt x="23906" y="73646"/>
                      <a:pt x="29486" y="79066"/>
                      <a:pt x="36272" y="78968"/>
                    </a:cubicBezTo>
                    <a:cubicBezTo>
                      <a:pt x="36754" y="78961"/>
                      <a:pt x="37236" y="78925"/>
                      <a:pt x="37714" y="78862"/>
                    </a:cubicBezTo>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74" name="Google Shape;674;p29"/>
              <p:cNvSpPr/>
              <p:nvPr/>
            </p:nvSpPr>
            <p:spPr>
              <a:xfrm>
                <a:off x="2519615" y="725522"/>
                <a:ext cx="86868" cy="94887"/>
              </a:xfrm>
              <a:custGeom>
                <a:avLst/>
                <a:gdLst/>
                <a:ahLst/>
                <a:cxnLst/>
                <a:rect l="l" t="t" r="r" b="b"/>
                <a:pathLst>
                  <a:path w="86868" h="94887" extrusionOk="0">
                    <a:moveTo>
                      <a:pt x="-5" y="2013"/>
                    </a:moveTo>
                    <a:lnTo>
                      <a:pt x="21902" y="2013"/>
                    </a:lnTo>
                    <a:lnTo>
                      <a:pt x="21902" y="12776"/>
                    </a:lnTo>
                    <a:cubicBezTo>
                      <a:pt x="22026" y="14870"/>
                      <a:pt x="22026" y="16969"/>
                      <a:pt x="21902" y="19063"/>
                    </a:cubicBezTo>
                    <a:lnTo>
                      <a:pt x="21902" y="19063"/>
                    </a:lnTo>
                    <a:cubicBezTo>
                      <a:pt x="28326" y="6965"/>
                      <a:pt x="41073" y="-424"/>
                      <a:pt x="54763" y="13"/>
                    </a:cubicBezTo>
                    <a:cubicBezTo>
                      <a:pt x="75242" y="13"/>
                      <a:pt x="86863" y="10776"/>
                      <a:pt x="86863" y="35255"/>
                    </a:cubicBezTo>
                    <a:lnTo>
                      <a:pt x="86863" y="94882"/>
                    </a:lnTo>
                    <a:lnTo>
                      <a:pt x="64003" y="94882"/>
                    </a:lnTo>
                    <a:lnTo>
                      <a:pt x="64003" y="39827"/>
                    </a:lnTo>
                    <a:cubicBezTo>
                      <a:pt x="64003" y="28588"/>
                      <a:pt x="61145" y="20777"/>
                      <a:pt x="49334" y="20777"/>
                    </a:cubicBezTo>
                    <a:cubicBezTo>
                      <a:pt x="37656" y="20666"/>
                      <a:pt x="27404" y="28523"/>
                      <a:pt x="24474" y="39827"/>
                    </a:cubicBezTo>
                    <a:cubicBezTo>
                      <a:pt x="23220" y="43798"/>
                      <a:pt x="22640" y="47952"/>
                      <a:pt x="22760" y="52114"/>
                    </a:cubicBezTo>
                    <a:lnTo>
                      <a:pt x="22759" y="94691"/>
                    </a:lnTo>
                    <a:lnTo>
                      <a:pt x="-5" y="94691"/>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75" name="Google Shape;675;p29"/>
              <p:cNvSpPr/>
              <p:nvPr/>
            </p:nvSpPr>
            <p:spPr>
              <a:xfrm>
                <a:off x="2624105" y="724683"/>
                <a:ext cx="86582" cy="96978"/>
              </a:xfrm>
              <a:custGeom>
                <a:avLst/>
                <a:gdLst/>
                <a:ahLst/>
                <a:cxnLst/>
                <a:rect l="l" t="t" r="r" b="b"/>
                <a:pathLst>
                  <a:path w="86582" h="96978" extrusionOk="0">
                    <a:moveTo>
                      <a:pt x="48763" y="661"/>
                    </a:moveTo>
                    <a:cubicBezTo>
                      <a:pt x="62023" y="47"/>
                      <a:pt x="74927" y="5063"/>
                      <a:pt x="84291" y="14472"/>
                    </a:cubicBezTo>
                    <a:lnTo>
                      <a:pt x="74194" y="30284"/>
                    </a:lnTo>
                    <a:cubicBezTo>
                      <a:pt x="67655" y="24056"/>
                      <a:pt x="59029" y="20490"/>
                      <a:pt x="50001" y="20283"/>
                    </a:cubicBezTo>
                    <a:cubicBezTo>
                      <a:pt x="34802" y="19956"/>
                      <a:pt x="22215" y="32012"/>
                      <a:pt x="21889" y="47212"/>
                    </a:cubicBezTo>
                    <a:cubicBezTo>
                      <a:pt x="21877" y="47760"/>
                      <a:pt x="21881" y="48309"/>
                      <a:pt x="21902" y="48858"/>
                    </a:cubicBezTo>
                    <a:cubicBezTo>
                      <a:pt x="21902" y="64639"/>
                      <a:pt x="34696" y="77433"/>
                      <a:pt x="50477" y="77433"/>
                    </a:cubicBezTo>
                    <a:cubicBezTo>
                      <a:pt x="60681" y="76892"/>
                      <a:pt x="70350" y="72700"/>
                      <a:pt x="77719" y="65622"/>
                    </a:cubicBezTo>
                    <a:lnTo>
                      <a:pt x="86577" y="81909"/>
                    </a:lnTo>
                    <a:cubicBezTo>
                      <a:pt x="76428" y="91861"/>
                      <a:pt x="62687" y="97289"/>
                      <a:pt x="48477" y="96959"/>
                    </a:cubicBezTo>
                    <a:cubicBezTo>
                      <a:pt x="21701" y="96959"/>
                      <a:pt x="-5" y="75253"/>
                      <a:pt x="-5" y="48477"/>
                    </a:cubicBezTo>
                    <a:cubicBezTo>
                      <a:pt x="-5" y="21701"/>
                      <a:pt x="21701" y="-6"/>
                      <a:pt x="48477" y="-6"/>
                    </a:cubicBezTo>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76" name="Google Shape;676;p29"/>
              <p:cNvSpPr/>
              <p:nvPr/>
            </p:nvSpPr>
            <p:spPr>
              <a:xfrm>
                <a:off x="2717370" y="725333"/>
                <a:ext cx="88091" cy="97028"/>
              </a:xfrm>
              <a:custGeom>
                <a:avLst/>
                <a:gdLst/>
                <a:ahLst/>
                <a:cxnLst/>
                <a:rect l="l" t="t" r="r" b="b"/>
                <a:pathLst>
                  <a:path w="88091" h="97028" extrusionOk="0">
                    <a:moveTo>
                      <a:pt x="47033" y="11"/>
                    </a:moveTo>
                    <a:cubicBezTo>
                      <a:pt x="73798" y="11"/>
                      <a:pt x="88086" y="19061"/>
                      <a:pt x="88086" y="44016"/>
                    </a:cubicBezTo>
                    <a:cubicBezTo>
                      <a:pt x="88086" y="46683"/>
                      <a:pt x="87514" y="52874"/>
                      <a:pt x="87514" y="52874"/>
                    </a:cubicBezTo>
                    <a:lnTo>
                      <a:pt x="23601" y="52874"/>
                    </a:lnTo>
                    <a:cubicBezTo>
                      <a:pt x="24620" y="67280"/>
                      <a:pt x="36993" y="78212"/>
                      <a:pt x="51414" y="77449"/>
                    </a:cubicBezTo>
                    <a:cubicBezTo>
                      <a:pt x="61164" y="76986"/>
                      <a:pt x="70510" y="73414"/>
                      <a:pt x="78084" y="67257"/>
                    </a:cubicBezTo>
                    <a:lnTo>
                      <a:pt x="87038" y="83735"/>
                    </a:lnTo>
                    <a:cubicBezTo>
                      <a:pt x="76557" y="92372"/>
                      <a:pt x="63377" y="97058"/>
                      <a:pt x="49795" y="96975"/>
                    </a:cubicBezTo>
                    <a:cubicBezTo>
                      <a:pt x="23518" y="98137"/>
                      <a:pt x="1275" y="77778"/>
                      <a:pt x="113" y="51501"/>
                    </a:cubicBezTo>
                    <a:cubicBezTo>
                      <a:pt x="68" y="50499"/>
                      <a:pt x="56" y="49496"/>
                      <a:pt x="75" y="48493"/>
                    </a:cubicBezTo>
                    <a:cubicBezTo>
                      <a:pt x="-1407" y="23233"/>
                      <a:pt x="17868" y="1555"/>
                      <a:pt x="43128" y="73"/>
                    </a:cubicBezTo>
                    <a:cubicBezTo>
                      <a:pt x="44428" y="-3"/>
                      <a:pt x="45731" y="-24"/>
                      <a:pt x="47033" y="11"/>
                    </a:cubicBezTo>
                    <a:moveTo>
                      <a:pt x="64845" y="37063"/>
                    </a:moveTo>
                    <a:cubicBezTo>
                      <a:pt x="65479" y="27193"/>
                      <a:pt x="57992" y="18679"/>
                      <a:pt x="48122" y="18045"/>
                    </a:cubicBezTo>
                    <a:cubicBezTo>
                      <a:pt x="47601" y="18011"/>
                      <a:pt x="47079" y="18001"/>
                      <a:pt x="46557" y="18013"/>
                    </a:cubicBezTo>
                    <a:cubicBezTo>
                      <a:pt x="35335" y="17637"/>
                      <a:pt x="25693" y="25914"/>
                      <a:pt x="24363" y="37063"/>
                    </a:cubicBez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77" name="Google Shape;677;p29"/>
              <p:cNvSpPr/>
              <p:nvPr/>
            </p:nvSpPr>
            <p:spPr>
              <a:xfrm>
                <a:off x="1058862" y="645530"/>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78" name="Google Shape;678;p29"/>
              <p:cNvSpPr/>
              <p:nvPr/>
            </p:nvSpPr>
            <p:spPr>
              <a:xfrm>
                <a:off x="1058862" y="46236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79" name="Google Shape;679;p29"/>
              <p:cNvSpPr/>
              <p:nvPr/>
            </p:nvSpPr>
            <p:spPr>
              <a:xfrm>
                <a:off x="1058862" y="828696"/>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680" name="Google Shape;680;p29"/>
              <p:cNvSpPr/>
              <p:nvPr/>
            </p:nvSpPr>
            <p:spPr>
              <a:xfrm>
                <a:off x="1153159" y="46236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grpSp>
      </p:grpSp>
      <p:sp>
        <p:nvSpPr>
          <p:cNvPr id="681" name="Google Shape;681;p29"/>
          <p:cNvSpPr/>
          <p:nvPr/>
        </p:nvSpPr>
        <p:spPr>
          <a:xfrm>
            <a:off x="0" y="6801583"/>
            <a:ext cx="12193200" cy="56400"/>
          </a:xfrm>
          <a:prstGeom prst="rect">
            <a:avLst/>
          </a:prstGeom>
          <a:solidFill>
            <a:schemeClr val="accent1"/>
          </a:solidFill>
          <a:ln>
            <a:noFill/>
          </a:ln>
        </p:spPr>
        <p:txBody>
          <a:bodyPr spcFirstLastPara="1" wrap="square" lIns="91433" tIns="45700" rIns="91433" bIns="45700" anchor="ctr" anchorCtr="0">
            <a:noAutofit/>
          </a:bodyPr>
          <a:lstStyle/>
          <a:p>
            <a:pPr algn="ctr">
              <a:buClr>
                <a:srgbClr val="000000"/>
              </a:buClr>
              <a:buSzPts val="1400"/>
            </a:pPr>
            <a:endParaRPr sz="1867" dirty="0">
              <a:solidFill>
                <a:schemeClr val="lt1"/>
              </a:solidFill>
              <a:latin typeface="Open Sans"/>
              <a:ea typeface="Open Sans"/>
              <a:cs typeface="Open Sans"/>
              <a:sym typeface="Open Sans"/>
            </a:endParaRPr>
          </a:p>
        </p:txBody>
      </p:sp>
      <p:pic>
        <p:nvPicPr>
          <p:cNvPr id="682" name="Google Shape;682;p29" descr="https://lh6.googleusercontent.com/g2UvCZYBNu4q4dJCniZhDA8tgLDvKxMyX3d9uzQ_0l-Kwfnt4o4_kaNGa_wwbPusqvZkjYlPJPpGHqItGCYzsK4zqd9BtS9TQsS3gSoQ5JlCPMneTL8CtRwPma-Uf3x98WVEIWj-wuRAQhlm9YlKn_u5Q2YFymZ4b3zk5tcEY5_YBSASjftrLj-udCnfLYNR8sIa"/>
          <p:cNvPicPr preferRelativeResize="0"/>
          <p:nvPr/>
        </p:nvPicPr>
        <p:blipFill rotWithShape="1">
          <a:blip r:embed="rId3" cstate="hqprint">
            <a:alphaModFix/>
            <a:extLst>
              <a:ext uri="{28A0092B-C50C-407E-A947-70E740481C1C}">
                <a14:useLocalDpi xmlns:a14="http://schemas.microsoft.com/office/drawing/2010/main"/>
              </a:ext>
            </a:extLst>
          </a:blip>
          <a:srcRect t="29381" b="20633"/>
          <a:stretch/>
        </p:blipFill>
        <p:spPr>
          <a:xfrm>
            <a:off x="333825" y="1110451"/>
            <a:ext cx="3451328" cy="2791792"/>
          </a:xfrm>
          <a:prstGeom prst="rect">
            <a:avLst/>
          </a:prstGeom>
          <a:noFill/>
          <a:ln w="9525" cap="flat" cmpd="sng">
            <a:solidFill>
              <a:srgbClr val="D3D4D4"/>
            </a:solidFill>
            <a:prstDash val="solid"/>
            <a:round/>
            <a:headEnd type="none" w="sm" len="sm"/>
            <a:tailEnd type="none" w="sm" len="sm"/>
          </a:ln>
        </p:spPr>
      </p:pic>
      <p:pic>
        <p:nvPicPr>
          <p:cNvPr id="683" name="Google Shape;683;p29"/>
          <p:cNvPicPr preferRelativeResize="0"/>
          <p:nvPr/>
        </p:nvPicPr>
        <p:blipFill rotWithShape="1">
          <a:blip r:embed="rId4" cstate="hqprint">
            <a:alphaModFix/>
            <a:extLst>
              <a:ext uri="{28A0092B-C50C-407E-A947-70E740481C1C}">
                <a14:useLocalDpi xmlns:a14="http://schemas.microsoft.com/office/drawing/2010/main"/>
              </a:ext>
            </a:extLst>
          </a:blip>
          <a:srcRect t="29579" b="18977"/>
          <a:stretch/>
        </p:blipFill>
        <p:spPr>
          <a:xfrm>
            <a:off x="333826" y="3902260"/>
            <a:ext cx="3451324" cy="2820693"/>
          </a:xfrm>
          <a:prstGeom prst="rect">
            <a:avLst/>
          </a:prstGeom>
          <a:noFill/>
          <a:ln>
            <a:noFill/>
          </a:ln>
        </p:spPr>
      </p:pic>
      <p:pic>
        <p:nvPicPr>
          <p:cNvPr id="684" name="Google Shape;684;p29"/>
          <p:cNvPicPr preferRelativeResize="0"/>
          <p:nvPr/>
        </p:nvPicPr>
        <p:blipFill rotWithShape="1">
          <a:blip r:embed="rId5">
            <a:alphaModFix/>
          </a:blip>
          <a:srcRect/>
          <a:stretch/>
        </p:blipFill>
        <p:spPr>
          <a:xfrm>
            <a:off x="4830489" y="2050623"/>
            <a:ext cx="3508625" cy="1378375"/>
          </a:xfrm>
          <a:prstGeom prst="rect">
            <a:avLst/>
          </a:prstGeom>
          <a:noFill/>
          <a:ln>
            <a:noFill/>
          </a:ln>
        </p:spPr>
      </p:pic>
      <p:pic>
        <p:nvPicPr>
          <p:cNvPr id="685" name="Google Shape;685;p29"/>
          <p:cNvPicPr preferRelativeResize="0"/>
          <p:nvPr/>
        </p:nvPicPr>
        <p:blipFill rotWithShape="1">
          <a:blip r:embed="rId6">
            <a:alphaModFix/>
          </a:blip>
          <a:srcRect/>
          <a:stretch/>
        </p:blipFill>
        <p:spPr>
          <a:xfrm>
            <a:off x="4137812" y="3669775"/>
            <a:ext cx="1900400" cy="1892000"/>
          </a:xfrm>
          <a:prstGeom prst="rect">
            <a:avLst/>
          </a:prstGeom>
          <a:noFill/>
          <a:ln>
            <a:noFill/>
          </a:ln>
        </p:spPr>
      </p:pic>
      <p:pic>
        <p:nvPicPr>
          <p:cNvPr id="686" name="Google Shape;686;p29"/>
          <p:cNvPicPr preferRelativeResize="0"/>
          <p:nvPr/>
        </p:nvPicPr>
        <p:blipFill>
          <a:blip r:embed="rId7">
            <a:alphaModFix/>
          </a:blip>
          <a:stretch>
            <a:fillRect/>
          </a:stretch>
        </p:blipFill>
        <p:spPr>
          <a:xfrm>
            <a:off x="6288426" y="4044537"/>
            <a:ext cx="3084143" cy="11422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30"/>
          <p:cNvSpPr txBox="1">
            <a:spLocks noGrp="1"/>
          </p:cNvSpPr>
          <p:nvPr>
            <p:ph type="title"/>
          </p:nvPr>
        </p:nvSpPr>
        <p:spPr>
          <a:xfrm>
            <a:off x="250372" y="253676"/>
            <a:ext cx="8643200" cy="336800"/>
          </a:xfrm>
          <a:prstGeom prst="rect">
            <a:avLst/>
          </a:prstGeom>
        </p:spPr>
        <p:txBody>
          <a:bodyPr spcFirstLastPara="1" wrap="square" lIns="0" tIns="0" rIns="0" bIns="0" anchor="ctr" anchorCtr="0">
            <a:normAutofit/>
          </a:bodyPr>
          <a:lstStyle/>
          <a:p>
            <a:r>
              <a:rPr lang="en" dirty="0"/>
              <a:t>Where Do Microgrids Fit in?</a:t>
            </a:r>
            <a:endParaRPr dirty="0"/>
          </a:p>
        </p:txBody>
      </p:sp>
      <p:pic>
        <p:nvPicPr>
          <p:cNvPr id="694" name="Google Shape;694;p30"/>
          <p:cNvPicPr preferRelativeResize="0"/>
          <p:nvPr/>
        </p:nvPicPr>
        <p:blipFill>
          <a:blip r:embed="rId3">
            <a:alphaModFix/>
          </a:blip>
          <a:stretch>
            <a:fillRect/>
          </a:stretch>
        </p:blipFill>
        <p:spPr>
          <a:xfrm>
            <a:off x="609600" y="890926"/>
            <a:ext cx="10712952" cy="526382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31"/>
          <p:cNvSpPr txBox="1">
            <a:spLocks noGrp="1"/>
          </p:cNvSpPr>
          <p:nvPr>
            <p:ph type="title"/>
          </p:nvPr>
        </p:nvSpPr>
        <p:spPr>
          <a:xfrm>
            <a:off x="304799" y="266699"/>
            <a:ext cx="9540800" cy="792800"/>
          </a:xfrm>
          <a:prstGeom prst="rect">
            <a:avLst/>
          </a:prstGeom>
          <a:noFill/>
          <a:ln>
            <a:noFill/>
          </a:ln>
        </p:spPr>
        <p:txBody>
          <a:bodyPr spcFirstLastPara="1" wrap="square" lIns="0" tIns="0" rIns="0" bIns="0" anchor="ctr" anchorCtr="0">
            <a:noAutofit/>
          </a:bodyPr>
          <a:lstStyle/>
          <a:p>
            <a:pPr>
              <a:buSzPts val="2400"/>
            </a:pPr>
            <a:r>
              <a:rPr lang="en" dirty="0"/>
              <a:t>A Framework for Consideration…</a:t>
            </a:r>
            <a:endParaRPr dirty="0"/>
          </a:p>
        </p:txBody>
      </p:sp>
      <p:pic>
        <p:nvPicPr>
          <p:cNvPr id="701" name="Google Shape;701;p31"/>
          <p:cNvPicPr preferRelativeResize="0"/>
          <p:nvPr/>
        </p:nvPicPr>
        <p:blipFill rotWithShape="1">
          <a:blip r:embed="rId3">
            <a:alphaModFix/>
          </a:blip>
          <a:srcRect/>
          <a:stretch/>
        </p:blipFill>
        <p:spPr>
          <a:xfrm>
            <a:off x="995677" y="1336039"/>
            <a:ext cx="9662160" cy="493386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32"/>
          <p:cNvSpPr txBox="1">
            <a:spLocks noGrp="1"/>
          </p:cNvSpPr>
          <p:nvPr>
            <p:ph type="title"/>
          </p:nvPr>
        </p:nvSpPr>
        <p:spPr>
          <a:xfrm>
            <a:off x="304799" y="266699"/>
            <a:ext cx="9540800" cy="792800"/>
          </a:xfrm>
          <a:prstGeom prst="rect">
            <a:avLst/>
          </a:prstGeom>
          <a:noFill/>
          <a:ln>
            <a:noFill/>
          </a:ln>
        </p:spPr>
        <p:txBody>
          <a:bodyPr spcFirstLastPara="1" wrap="square" lIns="0" tIns="0" rIns="0" bIns="0" anchor="ctr" anchorCtr="0">
            <a:noAutofit/>
          </a:bodyPr>
          <a:lstStyle/>
          <a:p>
            <a:pPr>
              <a:buSzPts val="2400"/>
            </a:pPr>
            <a:r>
              <a:rPr lang="en" dirty="0"/>
              <a:t>#1, Strategic Considerations</a:t>
            </a:r>
            <a:endParaRPr dirty="0"/>
          </a:p>
        </p:txBody>
      </p:sp>
      <p:pic>
        <p:nvPicPr>
          <p:cNvPr id="708" name="Google Shape;708;p32"/>
          <p:cNvPicPr preferRelativeResize="0"/>
          <p:nvPr/>
        </p:nvPicPr>
        <p:blipFill rotWithShape="1">
          <a:blip r:embed="rId3">
            <a:alphaModFix/>
          </a:blip>
          <a:srcRect/>
          <a:stretch/>
        </p:blipFill>
        <p:spPr>
          <a:xfrm>
            <a:off x="304799" y="1205181"/>
            <a:ext cx="11649307" cy="4776891"/>
          </a:xfrm>
          <a:prstGeom prst="rect">
            <a:avLst/>
          </a:prstGeom>
          <a:noFill/>
          <a:ln>
            <a:noFill/>
          </a:ln>
        </p:spPr>
      </p:pic>
      <p:sp>
        <p:nvSpPr>
          <p:cNvPr id="3" name="TextBox 2">
            <a:extLst>
              <a:ext uri="{FF2B5EF4-FFF2-40B4-BE49-F238E27FC236}">
                <a16:creationId xmlns:a16="http://schemas.microsoft.com/office/drawing/2014/main" id="{1E69A785-CAD1-E132-4E4A-8A66C850C13C}"/>
              </a:ext>
            </a:extLst>
          </p:cNvPr>
          <p:cNvSpPr txBox="1"/>
          <p:nvPr/>
        </p:nvSpPr>
        <p:spPr>
          <a:xfrm>
            <a:off x="304799" y="6127754"/>
            <a:ext cx="11582402" cy="646331"/>
          </a:xfrm>
          <a:prstGeom prst="rect">
            <a:avLst/>
          </a:prstGeom>
          <a:noFill/>
        </p:spPr>
        <p:txBody>
          <a:bodyPr wrap="square">
            <a:spAutoFit/>
          </a:bodyPr>
          <a:lstStyle/>
          <a:p>
            <a:pPr marL="0" lvl="0" indent="0" algn="l" rtl="0">
              <a:spcBef>
                <a:spcPts val="0"/>
              </a:spcBef>
              <a:spcAft>
                <a:spcPts val="0"/>
              </a:spcAft>
              <a:buNone/>
            </a:pPr>
            <a:r>
              <a:rPr lang="en-US" b="1" dirty="0">
                <a:solidFill>
                  <a:srgbClr val="FF0000"/>
                </a:solidFill>
              </a:rPr>
              <a:t>Other Considerations Necessary</a:t>
            </a:r>
            <a:r>
              <a:rPr lang="en-US" dirty="0">
                <a:solidFill>
                  <a:srgbClr val="FF0000"/>
                </a:solidFill>
              </a:rPr>
              <a:t>: RPS and Emissions Requirements, Distribution Upgrades, Purview of PUC, Community Interest, and Societal Benefits / Cross-Subsidization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33"/>
          <p:cNvSpPr txBox="1">
            <a:spLocks noGrp="1"/>
          </p:cNvSpPr>
          <p:nvPr>
            <p:ph type="title"/>
          </p:nvPr>
        </p:nvSpPr>
        <p:spPr>
          <a:xfrm>
            <a:off x="304799" y="266699"/>
            <a:ext cx="9540800" cy="792800"/>
          </a:xfrm>
          <a:prstGeom prst="rect">
            <a:avLst/>
          </a:prstGeom>
          <a:noFill/>
          <a:ln>
            <a:noFill/>
          </a:ln>
        </p:spPr>
        <p:txBody>
          <a:bodyPr spcFirstLastPara="1" wrap="square" lIns="0" tIns="0" rIns="0" bIns="0" anchor="ctr" anchorCtr="0">
            <a:noAutofit/>
          </a:bodyPr>
          <a:lstStyle/>
          <a:p>
            <a:pPr>
              <a:buSzPts val="2400"/>
            </a:pPr>
            <a:r>
              <a:rPr lang="en"/>
              <a:t>Microgrid Terminology</a:t>
            </a:r>
            <a:endParaRPr dirty="0"/>
          </a:p>
        </p:txBody>
      </p:sp>
      <p:sp>
        <p:nvSpPr>
          <p:cNvPr id="715" name="Google Shape;715;p33"/>
          <p:cNvSpPr txBox="1">
            <a:spLocks noGrp="1"/>
          </p:cNvSpPr>
          <p:nvPr>
            <p:ph type="body" idx="1"/>
          </p:nvPr>
        </p:nvSpPr>
        <p:spPr>
          <a:xfrm>
            <a:off x="304800" y="1219201"/>
            <a:ext cx="11582400" cy="4419600"/>
          </a:xfrm>
          <a:prstGeom prst="rect">
            <a:avLst/>
          </a:prstGeom>
          <a:noFill/>
          <a:ln>
            <a:noFill/>
          </a:ln>
        </p:spPr>
        <p:txBody>
          <a:bodyPr spcFirstLastPara="1" wrap="square" lIns="0" tIns="0" rIns="0" bIns="0" anchor="t" anchorCtr="0">
            <a:noAutofit/>
          </a:bodyPr>
          <a:lstStyle/>
          <a:p>
            <a:pPr marL="0" indent="0">
              <a:spcBef>
                <a:spcPts val="0"/>
              </a:spcBef>
              <a:buSzPts val="1500"/>
            </a:pPr>
            <a:r>
              <a:rPr lang="en" sz="2000" b="1"/>
              <a:t>Aggregator </a:t>
            </a:r>
            <a:r>
              <a:rPr lang="en" sz="2000"/>
              <a:t>operates DER portfolio for others. Provides energy, ancillary and/or grid services in blue-sky normal conditions as well as during island operation.</a:t>
            </a:r>
            <a:br>
              <a:rPr lang="en" sz="2000"/>
            </a:br>
            <a:endParaRPr sz="2000" dirty="0"/>
          </a:p>
          <a:p>
            <a:pPr marL="0" indent="0">
              <a:buSzPts val="1500"/>
            </a:pPr>
            <a:r>
              <a:rPr lang="en" sz="2000" b="1"/>
              <a:t>Asset Owner </a:t>
            </a:r>
            <a:r>
              <a:rPr lang="en" sz="2000"/>
              <a:t>owns distributed generation, storage or demand management resources, or electric infrastructure used to form and operate a microgrid.</a:t>
            </a:r>
            <a:br>
              <a:rPr lang="en" sz="2000"/>
            </a:br>
            <a:endParaRPr sz="2000" dirty="0"/>
          </a:p>
          <a:p>
            <a:pPr marL="0" indent="0">
              <a:buSzPts val="1500"/>
            </a:pPr>
            <a:r>
              <a:rPr lang="en" sz="2000" b="1"/>
              <a:t>Interconnections: </a:t>
            </a:r>
            <a:r>
              <a:rPr lang="en" sz="2000"/>
              <a:t>two key reference points for microgrid interconnection: Point of Connection and Point of Common Coupling defined in IEEE Standard 1547-2018 and related standards such as IEEE 2030.7/8.</a:t>
            </a:r>
            <a:br>
              <a:rPr lang="en" sz="2000"/>
            </a:br>
            <a:endParaRPr sz="2000" dirty="0"/>
          </a:p>
          <a:p>
            <a:pPr marL="0" indent="0">
              <a:buSzPts val="1500"/>
            </a:pPr>
            <a:r>
              <a:rPr lang="en" sz="2000" b="1"/>
              <a:t>Microgrid Operator </a:t>
            </a:r>
            <a:r>
              <a:rPr lang="en" sz="2000"/>
              <a:t>is an independent entity or utility customer responsible for the safe operation of a multi-user or customer microgrid consistent. May also act as aggregator for wholesale markets and utility grid services in normal blue-sky mode. </a:t>
            </a:r>
            <a:br>
              <a:rPr lang="en" sz="2000"/>
            </a:br>
            <a:endParaRPr sz="2000" dirty="0"/>
          </a:p>
          <a:p>
            <a:pPr marL="0" indent="0">
              <a:buSzPts val="1500"/>
            </a:pPr>
            <a:r>
              <a:rPr lang="en" sz="2000" b="1"/>
              <a:t>Multi-User Microgrid Participant </a:t>
            </a:r>
            <a:r>
              <a:rPr lang="en" sz="2000"/>
              <a:t>is an entity or person that contributes to and/or uses the services provided by the microgrid.</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34"/>
          <p:cNvSpPr txBox="1">
            <a:spLocks noGrp="1"/>
          </p:cNvSpPr>
          <p:nvPr>
            <p:ph type="title"/>
          </p:nvPr>
        </p:nvSpPr>
        <p:spPr>
          <a:xfrm>
            <a:off x="304799" y="266699"/>
            <a:ext cx="9540800" cy="792800"/>
          </a:xfrm>
          <a:prstGeom prst="rect">
            <a:avLst/>
          </a:prstGeom>
          <a:noFill/>
          <a:ln>
            <a:noFill/>
          </a:ln>
        </p:spPr>
        <p:txBody>
          <a:bodyPr spcFirstLastPara="1" wrap="square" lIns="0" tIns="0" rIns="0" bIns="0" anchor="ctr" anchorCtr="0">
            <a:noAutofit/>
          </a:bodyPr>
          <a:lstStyle/>
          <a:p>
            <a:pPr>
              <a:buSzPts val="2400"/>
            </a:pPr>
            <a:r>
              <a:rPr lang="en"/>
              <a:t>Microgrid Archetypes</a:t>
            </a:r>
            <a:endParaRPr dirty="0"/>
          </a:p>
        </p:txBody>
      </p:sp>
      <p:sp>
        <p:nvSpPr>
          <p:cNvPr id="721" name="Google Shape;721;p34"/>
          <p:cNvSpPr txBox="1">
            <a:spLocks noGrp="1"/>
          </p:cNvSpPr>
          <p:nvPr>
            <p:ph type="body" idx="1"/>
          </p:nvPr>
        </p:nvSpPr>
        <p:spPr>
          <a:xfrm>
            <a:off x="304800" y="1219201"/>
            <a:ext cx="11582400" cy="4419600"/>
          </a:xfrm>
          <a:prstGeom prst="rect">
            <a:avLst/>
          </a:prstGeom>
          <a:noFill/>
          <a:ln>
            <a:noFill/>
          </a:ln>
        </p:spPr>
        <p:txBody>
          <a:bodyPr spcFirstLastPara="1" wrap="square" lIns="0" tIns="0" rIns="0" bIns="0" anchor="t" anchorCtr="0">
            <a:noAutofit/>
          </a:bodyPr>
          <a:lstStyle/>
          <a:p>
            <a:pPr marL="0" indent="0">
              <a:spcBef>
                <a:spcPts val="0"/>
              </a:spcBef>
              <a:buSzPts val="1500"/>
            </a:pPr>
            <a:r>
              <a:rPr lang="en" sz="2000" b="1"/>
              <a:t>Customer Microgrid is </a:t>
            </a:r>
            <a:r>
              <a:rPr lang="en" sz="2000"/>
              <a:t>an independently developed microgrid with distributed energy resources and loads wholly within a single customer’s site</a:t>
            </a:r>
            <a:br>
              <a:rPr lang="en" sz="2000"/>
            </a:br>
            <a:endParaRPr sz="2000" dirty="0"/>
          </a:p>
          <a:p>
            <a:pPr marL="0" indent="0">
              <a:buSzPts val="1500"/>
            </a:pPr>
            <a:r>
              <a:rPr lang="en" sz="2000" b="1"/>
              <a:t>Multi-User / Community Microgrid </a:t>
            </a:r>
            <a:r>
              <a:rPr lang="en" sz="2000"/>
              <a:t>is an independently developed microgrid using a utility distribution grid to link DER with multiple specific customer loads or a community.</a:t>
            </a:r>
            <a:br>
              <a:rPr lang="en" sz="2000"/>
            </a:br>
            <a:endParaRPr sz="2000" dirty="0"/>
          </a:p>
          <a:p>
            <a:pPr marL="0" indent="0">
              <a:buSzPts val="1500"/>
            </a:pPr>
            <a:r>
              <a:rPr lang="en" sz="2000" b="1"/>
              <a:t>Utility Microgrids </a:t>
            </a:r>
            <a:r>
              <a:rPr lang="en" sz="2000"/>
              <a:t>are usually multi-user/community scale projects. Utility takes the lead in independent development or partners with a resource provider. </a:t>
            </a:r>
            <a:br>
              <a:rPr lang="en" sz="2000"/>
            </a:br>
            <a:endParaRPr sz="2000" dirty="0"/>
          </a:p>
          <a:p>
            <a:pPr marL="0" indent="0">
              <a:buSzPts val="1500"/>
            </a:pPr>
            <a:r>
              <a:rPr lang="en" sz="2000" b="1"/>
              <a:t>Remote Microgrid </a:t>
            </a:r>
            <a:r>
              <a:rPr lang="en" sz="2000"/>
              <a:t>is a resilient power system for a facility/campus that is not grid connected. It is an effective solution for certain circumstances but not in scope of grid-connected microgrids sought by state policies for community resilience. </a:t>
            </a:r>
            <a:br>
              <a:rPr lang="en" sz="2000"/>
            </a:br>
            <a:endParaRPr sz="2000" dirty="0"/>
          </a:p>
          <a:p>
            <a:pPr marL="0" indent="0">
              <a:buSzPts val="1500"/>
            </a:pPr>
            <a:r>
              <a:rPr lang="en" sz="2000" b="1"/>
              <a:t>Virtual Microgrid </a:t>
            </a:r>
            <a:r>
              <a:rPr lang="en" sz="2000"/>
              <a:t>(aka Virtual Power Plant) is not able to island and so is not within scope for microgrids based on jurisdictions to date. Virtual microgrids provide blue-sky services.</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35"/>
          <p:cNvSpPr txBox="1">
            <a:spLocks noGrp="1"/>
          </p:cNvSpPr>
          <p:nvPr>
            <p:ph type="title"/>
          </p:nvPr>
        </p:nvSpPr>
        <p:spPr>
          <a:xfrm>
            <a:off x="304799" y="266699"/>
            <a:ext cx="9540800" cy="792800"/>
          </a:xfrm>
          <a:prstGeom prst="rect">
            <a:avLst/>
          </a:prstGeom>
          <a:noFill/>
          <a:ln>
            <a:noFill/>
          </a:ln>
        </p:spPr>
        <p:txBody>
          <a:bodyPr spcFirstLastPara="1" wrap="square" lIns="0" tIns="0" rIns="0" bIns="0" anchor="ctr" anchorCtr="0">
            <a:noAutofit/>
          </a:bodyPr>
          <a:lstStyle/>
          <a:p>
            <a:pPr>
              <a:buSzPts val="2400"/>
            </a:pPr>
            <a:r>
              <a:rPr lang="en"/>
              <a:t>Microgrid Archetypes</a:t>
            </a:r>
            <a:endParaRPr dirty="0"/>
          </a:p>
        </p:txBody>
      </p:sp>
      <p:pic>
        <p:nvPicPr>
          <p:cNvPr id="728" name="Google Shape;728;p35"/>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04799" y="1059542"/>
            <a:ext cx="11726781" cy="5445277"/>
          </a:xfrm>
          <a:prstGeom prst="rect">
            <a:avLst/>
          </a:prstGeom>
          <a:noFill/>
          <a:ln>
            <a:noFill/>
          </a:ln>
        </p:spPr>
      </p:pic>
      <p:sp>
        <p:nvSpPr>
          <p:cNvPr id="729" name="Google Shape;729;p35"/>
          <p:cNvSpPr txBox="1"/>
          <p:nvPr/>
        </p:nvSpPr>
        <p:spPr>
          <a:xfrm>
            <a:off x="545429" y="6504819"/>
            <a:ext cx="6577200" cy="396400"/>
          </a:xfrm>
          <a:prstGeom prst="rect">
            <a:avLst/>
          </a:prstGeom>
          <a:noFill/>
          <a:ln>
            <a:noFill/>
          </a:ln>
        </p:spPr>
        <p:txBody>
          <a:bodyPr spcFirstLastPara="1" wrap="square" lIns="0" tIns="0" rIns="0" bIns="0" anchor="t" anchorCtr="0">
            <a:noAutofit/>
          </a:bodyPr>
          <a:lstStyle/>
          <a:p>
            <a:r>
              <a:rPr lang="en" sz="1600">
                <a:solidFill>
                  <a:schemeClr val="dk2"/>
                </a:solidFill>
                <a:latin typeface="Arial"/>
                <a:ea typeface="Arial"/>
                <a:cs typeface="Arial"/>
                <a:sym typeface="Arial"/>
              </a:rPr>
              <a:t>Source: Smart Electric Power Alliance and Paul DeMartini, 2020</a:t>
            </a:r>
            <a:endParaRPr sz="1467"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pstream logo">
            <a:extLst>
              <a:ext uri="{FF2B5EF4-FFF2-40B4-BE49-F238E27FC236}">
                <a16:creationId xmlns:a16="http://schemas.microsoft.com/office/drawing/2014/main" id="{1329ADBB-39C2-4609-B8B9-FD910D23AF7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0056" y="536895"/>
            <a:ext cx="2135709" cy="322967"/>
          </a:xfrm>
          <a:prstGeom prst="rect">
            <a:avLst/>
          </a:prstGeom>
        </p:spPr>
      </p:pic>
      <p:sp>
        <p:nvSpPr>
          <p:cNvPr id="3" name="TextBox 2">
            <a:extLst>
              <a:ext uri="{FF2B5EF4-FFF2-40B4-BE49-F238E27FC236}">
                <a16:creationId xmlns:a16="http://schemas.microsoft.com/office/drawing/2014/main" id="{A34FE057-7BDF-4201-9FA9-6AF65BB96D7F}"/>
              </a:ext>
            </a:extLst>
          </p:cNvPr>
          <p:cNvSpPr txBox="1"/>
          <p:nvPr/>
        </p:nvSpPr>
        <p:spPr>
          <a:xfrm>
            <a:off x="326542" y="1891327"/>
            <a:ext cx="4966296" cy="2208297"/>
          </a:xfrm>
          <a:prstGeom prst="rect">
            <a:avLst/>
          </a:prstGeom>
          <a:noFill/>
        </p:spPr>
        <p:txBody>
          <a:bodyPr wrap="none" rtlCol="0">
            <a:spAutoFit/>
          </a:bodyPr>
          <a:lstStyle/>
          <a:p>
            <a:pPr algn="l">
              <a:lnSpc>
                <a:spcPts val="5500"/>
              </a:lnSpc>
            </a:pPr>
            <a:r>
              <a:rPr lang="en-US" sz="5400" b="1" dirty="0">
                <a:solidFill>
                  <a:schemeClr val="accent4"/>
                </a:solidFill>
              </a:rPr>
              <a:t>Climate + Clean</a:t>
            </a:r>
          </a:p>
          <a:p>
            <a:pPr algn="l">
              <a:lnSpc>
                <a:spcPts val="5500"/>
              </a:lnSpc>
            </a:pPr>
            <a:r>
              <a:rPr lang="en-US" sz="5400" b="1" dirty="0">
                <a:solidFill>
                  <a:schemeClr val="accent4"/>
                </a:solidFill>
              </a:rPr>
              <a:t>Energy Solutions</a:t>
            </a:r>
          </a:p>
          <a:p>
            <a:pPr algn="l">
              <a:lnSpc>
                <a:spcPts val="5500"/>
              </a:lnSpc>
            </a:pPr>
            <a:r>
              <a:rPr lang="en-US" sz="5400" b="1" dirty="0">
                <a:solidFill>
                  <a:srgbClr val="0E2431"/>
                </a:solidFill>
              </a:rPr>
              <a:t>for everyone.</a:t>
            </a:r>
          </a:p>
        </p:txBody>
      </p:sp>
      <p:sp>
        <p:nvSpPr>
          <p:cNvPr id="4" name="TextBox 3">
            <a:extLst>
              <a:ext uri="{FF2B5EF4-FFF2-40B4-BE49-F238E27FC236}">
                <a16:creationId xmlns:a16="http://schemas.microsoft.com/office/drawing/2014/main" id="{570D1F56-FD50-49B2-ADED-B0F262E1DCCF}"/>
              </a:ext>
            </a:extLst>
          </p:cNvPr>
          <p:cNvSpPr txBox="1"/>
          <p:nvPr/>
        </p:nvSpPr>
        <p:spPr>
          <a:xfrm>
            <a:off x="341474" y="4233261"/>
            <a:ext cx="5245594" cy="1477328"/>
          </a:xfrm>
          <a:prstGeom prst="rect">
            <a:avLst/>
          </a:prstGeom>
          <a:noFill/>
        </p:spPr>
        <p:txBody>
          <a:bodyPr wrap="square" rtlCol="0">
            <a:spAutoFit/>
          </a:bodyPr>
          <a:lstStyle/>
          <a:p>
            <a:pPr algn="l">
              <a:lnSpc>
                <a:spcPts val="3600"/>
              </a:lnSpc>
            </a:pPr>
            <a:r>
              <a:rPr lang="en-US" sz="3200" b="1" dirty="0">
                <a:solidFill>
                  <a:schemeClr val="accent1"/>
                </a:solidFill>
              </a:rPr>
              <a:t>The knowledge, people, and resources to solve our biggest energy challenges.</a:t>
            </a:r>
          </a:p>
        </p:txBody>
      </p:sp>
      <p:pic>
        <p:nvPicPr>
          <p:cNvPr id="5" name="Picture 4" descr="People tending to a community garden on a sunny day.">
            <a:extLst>
              <a:ext uri="{FF2B5EF4-FFF2-40B4-BE49-F238E27FC236}">
                <a16:creationId xmlns:a16="http://schemas.microsoft.com/office/drawing/2014/main" id="{55C79B13-709C-4F0E-BF2E-B46E6BB7BE51}"/>
              </a:ext>
            </a:extLst>
          </p:cNvPr>
          <p:cNvPicPr>
            <a:picLocks noChangeAspect="1"/>
          </p:cNvPicPr>
          <p:nvPr/>
        </p:nvPicPr>
        <p:blipFill>
          <a:blip r:embed="rId4"/>
          <a:stretch>
            <a:fillRect/>
          </a:stretch>
        </p:blipFill>
        <p:spPr>
          <a:xfrm>
            <a:off x="5448161" y="788565"/>
            <a:ext cx="6417297" cy="5629014"/>
          </a:xfrm>
          <a:prstGeom prst="rect">
            <a:avLst/>
          </a:prstGeom>
        </p:spPr>
      </p:pic>
    </p:spTree>
    <p:extLst>
      <p:ext uri="{BB962C8B-B14F-4D97-AF65-F5344CB8AC3E}">
        <p14:creationId xmlns:p14="http://schemas.microsoft.com/office/powerpoint/2010/main" val="649693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36"/>
          <p:cNvSpPr txBox="1">
            <a:spLocks noGrp="1"/>
          </p:cNvSpPr>
          <p:nvPr>
            <p:ph type="title"/>
          </p:nvPr>
        </p:nvSpPr>
        <p:spPr>
          <a:xfrm>
            <a:off x="304799" y="266699"/>
            <a:ext cx="9540800" cy="792800"/>
          </a:xfrm>
          <a:prstGeom prst="rect">
            <a:avLst/>
          </a:prstGeom>
          <a:noFill/>
          <a:ln>
            <a:noFill/>
          </a:ln>
        </p:spPr>
        <p:txBody>
          <a:bodyPr spcFirstLastPara="1" wrap="square" lIns="0" tIns="0" rIns="0" bIns="0" anchor="ctr" anchorCtr="0">
            <a:noAutofit/>
          </a:bodyPr>
          <a:lstStyle/>
          <a:p>
            <a:pPr>
              <a:buSzPts val="2400"/>
            </a:pPr>
            <a:r>
              <a:rPr lang="en" dirty="0"/>
              <a:t>Microgrid Island Operational Structures</a:t>
            </a:r>
            <a:endParaRPr dirty="0"/>
          </a:p>
        </p:txBody>
      </p:sp>
      <p:graphicFrame>
        <p:nvGraphicFramePr>
          <p:cNvPr id="736" name="Google Shape;736;p36"/>
          <p:cNvGraphicFramePr/>
          <p:nvPr>
            <p:extLst>
              <p:ext uri="{D42A27DB-BD31-4B8C-83A1-F6EECF244321}">
                <p14:modId xmlns:p14="http://schemas.microsoft.com/office/powerpoint/2010/main" val="4222239268"/>
              </p:ext>
            </p:extLst>
          </p:nvPr>
        </p:nvGraphicFramePr>
        <p:xfrm>
          <a:off x="304800" y="1219199"/>
          <a:ext cx="11582400" cy="5339259"/>
        </p:xfrm>
        <a:graphic>
          <a:graphicData uri="http://schemas.openxmlformats.org/drawingml/2006/table">
            <a:tbl>
              <a:tblPr firstRow="1" bandRow="1">
                <a:tableStyleId>{5C22544A-7EE6-4342-B048-85BDC9FD1C3A}</a:tableStyleId>
              </a:tblPr>
              <a:tblGrid>
                <a:gridCol w="28956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2895600">
                  <a:extLst>
                    <a:ext uri="{9D8B030D-6E8A-4147-A177-3AD203B41FA5}">
                      <a16:colId xmlns:a16="http://schemas.microsoft.com/office/drawing/2014/main" val="20002"/>
                    </a:ext>
                  </a:extLst>
                </a:gridCol>
                <a:gridCol w="2895600">
                  <a:extLst>
                    <a:ext uri="{9D8B030D-6E8A-4147-A177-3AD203B41FA5}">
                      <a16:colId xmlns:a16="http://schemas.microsoft.com/office/drawing/2014/main" val="20003"/>
                    </a:ext>
                  </a:extLst>
                </a:gridCol>
              </a:tblGrid>
              <a:tr h="591833">
                <a:tc>
                  <a:txBody>
                    <a:bodyPr/>
                    <a:lstStyle/>
                    <a:p>
                      <a:pPr marL="0" marR="0" lvl="0" indent="0" algn="l" rtl="0">
                        <a:spcBef>
                          <a:spcPts val="0"/>
                        </a:spcBef>
                        <a:spcAft>
                          <a:spcPts val="0"/>
                        </a:spcAft>
                        <a:buNone/>
                      </a:pPr>
                      <a:endParaRPr sz="1900" dirty="0"/>
                    </a:p>
                  </a:txBody>
                  <a:tcPr marL="91467" marR="91467" marT="45733" marB="45733"/>
                </a:tc>
                <a:tc>
                  <a:txBody>
                    <a:bodyPr/>
                    <a:lstStyle/>
                    <a:p>
                      <a:pPr marL="0" marR="0" lvl="0" indent="0" algn="l" rtl="0">
                        <a:spcBef>
                          <a:spcPts val="0"/>
                        </a:spcBef>
                        <a:spcAft>
                          <a:spcPts val="0"/>
                        </a:spcAft>
                        <a:buNone/>
                      </a:pPr>
                      <a:r>
                        <a:rPr lang="en" sz="1900"/>
                        <a:t>Utility Operation</a:t>
                      </a:r>
                      <a:endParaRPr sz="1500" dirty="0"/>
                    </a:p>
                  </a:txBody>
                  <a:tcPr marL="91467" marR="91467" marT="45733" marB="45733"/>
                </a:tc>
                <a:tc>
                  <a:txBody>
                    <a:bodyPr/>
                    <a:lstStyle/>
                    <a:p>
                      <a:pPr marL="0" marR="0" lvl="0" indent="0" algn="l" rtl="0">
                        <a:spcBef>
                          <a:spcPts val="0"/>
                        </a:spcBef>
                        <a:spcAft>
                          <a:spcPts val="0"/>
                        </a:spcAft>
                        <a:buNone/>
                      </a:pPr>
                      <a:r>
                        <a:rPr lang="en" sz="1900"/>
                        <a:t>3rd Party Operation</a:t>
                      </a:r>
                      <a:endParaRPr sz="1500" dirty="0"/>
                    </a:p>
                  </a:txBody>
                  <a:tcPr marL="91467" marR="91467" marT="45733" marB="45733"/>
                </a:tc>
                <a:tc>
                  <a:txBody>
                    <a:bodyPr/>
                    <a:lstStyle/>
                    <a:p>
                      <a:pPr marL="0" marR="0" lvl="0" indent="0" algn="l" rtl="0">
                        <a:spcBef>
                          <a:spcPts val="0"/>
                        </a:spcBef>
                        <a:spcAft>
                          <a:spcPts val="0"/>
                        </a:spcAft>
                        <a:buNone/>
                      </a:pPr>
                      <a:r>
                        <a:rPr lang="en" sz="1900"/>
                        <a:t>Joint Operation</a:t>
                      </a:r>
                      <a:endParaRPr sz="1500" dirty="0"/>
                    </a:p>
                  </a:txBody>
                  <a:tcPr marL="91467" marR="91467" marT="45733" marB="45733"/>
                </a:tc>
                <a:extLst>
                  <a:ext uri="{0D108BD9-81ED-4DB2-BD59-A6C34878D82A}">
                    <a16:rowId xmlns:a16="http://schemas.microsoft.com/office/drawing/2014/main" val="10000"/>
                  </a:ext>
                </a:extLst>
              </a:tr>
              <a:tr h="1897100">
                <a:tc>
                  <a:txBody>
                    <a:bodyPr/>
                    <a:lstStyle/>
                    <a:p>
                      <a:pPr marL="0" marR="0" lvl="0" indent="0" algn="l" rtl="0">
                        <a:spcBef>
                          <a:spcPts val="0"/>
                        </a:spcBef>
                        <a:spcAft>
                          <a:spcPts val="0"/>
                        </a:spcAft>
                        <a:buNone/>
                      </a:pPr>
                      <a:r>
                        <a:rPr lang="en" sz="1900" b="1"/>
                        <a:t>Operational Responsibility &amp; Controls</a:t>
                      </a:r>
                      <a:endParaRPr sz="1500" dirty="0"/>
                    </a:p>
                  </a:txBody>
                  <a:tcPr marL="91467" marR="91467" marT="45733" marB="45733"/>
                </a:tc>
                <a:tc>
                  <a:txBody>
                    <a:bodyPr/>
                    <a:lstStyle/>
                    <a:p>
                      <a:pPr marL="0" marR="0" lvl="0" indent="0" algn="l" rtl="0">
                        <a:spcBef>
                          <a:spcPts val="0"/>
                        </a:spcBef>
                        <a:spcAft>
                          <a:spcPts val="0"/>
                        </a:spcAft>
                        <a:buNone/>
                      </a:pPr>
                      <a:r>
                        <a:rPr lang="en" sz="1900"/>
                        <a:t>Full utility operational responsibility and controls of distribution system and microgrid controller</a:t>
                      </a:r>
                      <a:endParaRPr sz="1500" dirty="0"/>
                    </a:p>
                  </a:txBody>
                  <a:tcPr marL="91467" marR="91467" marT="45733" marB="45733"/>
                </a:tc>
                <a:tc>
                  <a:txBody>
                    <a:bodyPr/>
                    <a:lstStyle/>
                    <a:p>
                      <a:pPr marL="0" marR="0" lvl="0" indent="0" algn="l" rtl="0">
                        <a:spcBef>
                          <a:spcPts val="0"/>
                        </a:spcBef>
                        <a:spcAft>
                          <a:spcPts val="0"/>
                        </a:spcAft>
                        <a:buNone/>
                      </a:pPr>
                      <a:r>
                        <a:rPr lang="en" sz="1900"/>
                        <a:t>Microgrid operator ownership of distribution system segment and microgrid controller.</a:t>
                      </a:r>
                      <a:endParaRPr sz="1500" dirty="0"/>
                    </a:p>
                  </a:txBody>
                  <a:tcPr marL="91467" marR="91467" marT="45733" marB="45733"/>
                </a:tc>
                <a:tc>
                  <a:txBody>
                    <a:bodyPr/>
                    <a:lstStyle/>
                    <a:p>
                      <a:pPr marL="0" marR="0" lvl="0" indent="0" algn="l" rtl="0">
                        <a:spcBef>
                          <a:spcPts val="0"/>
                        </a:spcBef>
                        <a:spcAft>
                          <a:spcPts val="0"/>
                        </a:spcAft>
                        <a:buNone/>
                      </a:pPr>
                      <a:r>
                        <a:rPr lang="en" sz="1900"/>
                        <a:t>Utility operational ownership w/ grid-side controller</a:t>
                      </a:r>
                      <a:endParaRPr sz="1500" dirty="0"/>
                    </a:p>
                  </a:txBody>
                  <a:tcPr marL="91467" marR="91467" marT="45733" marB="45733"/>
                </a:tc>
                <a:extLst>
                  <a:ext uri="{0D108BD9-81ED-4DB2-BD59-A6C34878D82A}">
                    <a16:rowId xmlns:a16="http://schemas.microsoft.com/office/drawing/2014/main" val="10001"/>
                  </a:ext>
                </a:extLst>
              </a:tr>
              <a:tr h="1513867">
                <a:tc>
                  <a:txBody>
                    <a:bodyPr/>
                    <a:lstStyle/>
                    <a:p>
                      <a:pPr marL="0" marR="0" lvl="0" indent="0" algn="l" rtl="0">
                        <a:spcBef>
                          <a:spcPts val="0"/>
                        </a:spcBef>
                        <a:spcAft>
                          <a:spcPts val="0"/>
                        </a:spcAft>
                        <a:buNone/>
                      </a:pPr>
                      <a:r>
                        <a:rPr lang="en" sz="1900" b="1"/>
                        <a:t>Energy &amp; Load Operations</a:t>
                      </a:r>
                      <a:endParaRPr sz="1500" dirty="0"/>
                    </a:p>
                  </a:txBody>
                  <a:tcPr marL="91467" marR="91467" marT="45733" marB="45733"/>
                </a:tc>
                <a:tc>
                  <a:txBody>
                    <a:bodyPr/>
                    <a:lstStyle/>
                    <a:p>
                      <a:pPr marL="0" marR="0" lvl="0" indent="0" algn="l" rtl="0">
                        <a:spcBef>
                          <a:spcPts val="0"/>
                        </a:spcBef>
                        <a:spcAft>
                          <a:spcPts val="0"/>
                        </a:spcAft>
                        <a:buNone/>
                      </a:pPr>
                      <a:r>
                        <a:rPr lang="en" sz="1900"/>
                        <a:t>Utility issues signals to third parties, who control the energy producing and load modifying resources (resource operator)</a:t>
                      </a:r>
                      <a:endParaRPr sz="1900" dirty="0"/>
                    </a:p>
                  </a:txBody>
                  <a:tcPr marL="91467" marR="91467" marT="45733" marB="45733"/>
                </a:tc>
                <a:tc>
                  <a:txBody>
                    <a:bodyPr/>
                    <a:lstStyle/>
                    <a:p>
                      <a:pPr marL="0" marR="0" lvl="0" indent="0" algn="l" rtl="0">
                        <a:spcBef>
                          <a:spcPts val="0"/>
                        </a:spcBef>
                        <a:spcAft>
                          <a:spcPts val="0"/>
                        </a:spcAft>
                        <a:buNone/>
                      </a:pPr>
                      <a:r>
                        <a:rPr lang="en" sz="1900"/>
                        <a:t>Microgrid operator has control. Coordinates with utility distribution operator.</a:t>
                      </a:r>
                      <a:endParaRPr sz="1500" dirty="0"/>
                    </a:p>
                  </a:txBody>
                  <a:tcPr marL="91467" marR="91467" marT="45733" marB="45733"/>
                </a:tc>
                <a:tc>
                  <a:txBody>
                    <a:bodyPr/>
                    <a:lstStyle/>
                    <a:p>
                      <a:pPr marL="0" marR="0" lvl="0" indent="0" algn="l" rtl="0">
                        <a:spcBef>
                          <a:spcPts val="0"/>
                        </a:spcBef>
                        <a:spcAft>
                          <a:spcPts val="0"/>
                        </a:spcAft>
                        <a:buNone/>
                      </a:pPr>
                      <a:r>
                        <a:rPr lang="en" sz="1900"/>
                        <a:t>Customer or third party has control when in islanded mode</a:t>
                      </a:r>
                      <a:endParaRPr sz="1500" dirty="0"/>
                    </a:p>
                  </a:txBody>
                  <a:tcPr marL="91467" marR="91467" marT="45733" marB="45733"/>
                </a:tc>
                <a:extLst>
                  <a:ext uri="{0D108BD9-81ED-4DB2-BD59-A6C34878D82A}">
                    <a16:rowId xmlns:a16="http://schemas.microsoft.com/office/drawing/2014/main" val="10002"/>
                  </a:ext>
                </a:extLst>
              </a:tr>
              <a:tr h="1021500">
                <a:tc>
                  <a:txBody>
                    <a:bodyPr/>
                    <a:lstStyle/>
                    <a:p>
                      <a:pPr marL="0" marR="0" lvl="0" indent="0" algn="l" rtl="0">
                        <a:spcBef>
                          <a:spcPts val="0"/>
                        </a:spcBef>
                        <a:spcAft>
                          <a:spcPts val="0"/>
                        </a:spcAft>
                        <a:buNone/>
                      </a:pPr>
                      <a:r>
                        <a:rPr lang="en" sz="1900" b="1"/>
                        <a:t>Separate Resilience Contracts?</a:t>
                      </a:r>
                      <a:endParaRPr sz="1500" dirty="0"/>
                    </a:p>
                  </a:txBody>
                  <a:tcPr marL="91467" marR="91467" marT="45733" marB="45733"/>
                </a:tc>
                <a:tc>
                  <a:txBody>
                    <a:bodyPr/>
                    <a:lstStyle/>
                    <a:p>
                      <a:pPr marL="0" marR="0" lvl="0" indent="0" algn="l" rtl="0">
                        <a:spcBef>
                          <a:spcPts val="0"/>
                        </a:spcBef>
                        <a:spcAft>
                          <a:spcPts val="0"/>
                        </a:spcAft>
                        <a:buNone/>
                      </a:pPr>
                      <a:r>
                        <a:rPr lang="en" sz="1900"/>
                        <a:t>Yes for resource operator</a:t>
                      </a:r>
                      <a:endParaRPr sz="1500" dirty="0"/>
                    </a:p>
                  </a:txBody>
                  <a:tcPr marL="91467" marR="91467" marT="45733" marB="45733"/>
                </a:tc>
                <a:tc>
                  <a:txBody>
                    <a:bodyPr/>
                    <a:lstStyle/>
                    <a:p>
                      <a:pPr marL="0" marR="0" lvl="0" indent="0" algn="l" rtl="0">
                        <a:spcBef>
                          <a:spcPts val="0"/>
                        </a:spcBef>
                        <a:spcAft>
                          <a:spcPts val="0"/>
                        </a:spcAft>
                        <a:buNone/>
                      </a:pPr>
                      <a:r>
                        <a:rPr lang="en" sz="1900"/>
                        <a:t>Yes for microgrid operator</a:t>
                      </a:r>
                      <a:endParaRPr sz="1500" dirty="0"/>
                    </a:p>
                  </a:txBody>
                  <a:tcPr marL="91467" marR="91467" marT="45733" marB="45733"/>
                </a:tc>
                <a:tc>
                  <a:txBody>
                    <a:bodyPr/>
                    <a:lstStyle/>
                    <a:p>
                      <a:pPr marL="0" marR="0" lvl="0" indent="0" algn="l" rtl="0">
                        <a:spcBef>
                          <a:spcPts val="0"/>
                        </a:spcBef>
                        <a:spcAft>
                          <a:spcPts val="0"/>
                        </a:spcAft>
                        <a:buNone/>
                      </a:pPr>
                      <a:r>
                        <a:rPr lang="en" sz="1900" dirty="0"/>
                        <a:t>N/A</a:t>
                      </a:r>
                      <a:endParaRPr sz="1500" dirty="0"/>
                    </a:p>
                  </a:txBody>
                  <a:tcPr marL="91467" marR="91467" marT="45733" marB="45733"/>
                </a:tc>
                <a:extLst>
                  <a:ext uri="{0D108BD9-81ED-4DB2-BD59-A6C34878D82A}">
                    <a16:rowId xmlns:a16="http://schemas.microsoft.com/office/drawing/2014/main" val="10003"/>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37"/>
          <p:cNvSpPr txBox="1">
            <a:spLocks noGrp="1"/>
          </p:cNvSpPr>
          <p:nvPr>
            <p:ph type="title"/>
          </p:nvPr>
        </p:nvSpPr>
        <p:spPr>
          <a:xfrm>
            <a:off x="304799" y="266699"/>
            <a:ext cx="9540800" cy="792800"/>
          </a:xfrm>
          <a:prstGeom prst="rect">
            <a:avLst/>
          </a:prstGeom>
          <a:noFill/>
          <a:ln>
            <a:noFill/>
          </a:ln>
        </p:spPr>
        <p:txBody>
          <a:bodyPr spcFirstLastPara="1" wrap="square" lIns="0" tIns="0" rIns="0" bIns="0" anchor="ctr" anchorCtr="0">
            <a:noAutofit/>
          </a:bodyPr>
          <a:lstStyle/>
          <a:p>
            <a:pPr>
              <a:buSzPts val="2400"/>
            </a:pPr>
            <a:r>
              <a:rPr lang="en" dirty="0"/>
              <a:t>#2, Tariff Development</a:t>
            </a:r>
            <a:endParaRPr dirty="0"/>
          </a:p>
        </p:txBody>
      </p:sp>
      <p:pic>
        <p:nvPicPr>
          <p:cNvPr id="743" name="Google Shape;743;p37"/>
          <p:cNvPicPr preferRelativeResize="0"/>
          <p:nvPr/>
        </p:nvPicPr>
        <p:blipFill rotWithShape="1">
          <a:blip r:embed="rId3">
            <a:alphaModFix/>
          </a:blip>
          <a:srcRect/>
          <a:stretch/>
        </p:blipFill>
        <p:spPr>
          <a:xfrm>
            <a:off x="304799" y="1273562"/>
            <a:ext cx="11705067" cy="482239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38"/>
          <p:cNvSpPr txBox="1">
            <a:spLocks noGrp="1"/>
          </p:cNvSpPr>
          <p:nvPr>
            <p:ph type="title"/>
          </p:nvPr>
        </p:nvSpPr>
        <p:spPr>
          <a:xfrm>
            <a:off x="304799" y="266699"/>
            <a:ext cx="9540800" cy="792800"/>
          </a:xfrm>
          <a:prstGeom prst="rect">
            <a:avLst/>
          </a:prstGeom>
          <a:noFill/>
          <a:ln>
            <a:noFill/>
          </a:ln>
        </p:spPr>
        <p:txBody>
          <a:bodyPr spcFirstLastPara="1" wrap="square" lIns="0" tIns="0" rIns="0" bIns="0" anchor="ctr" anchorCtr="0">
            <a:noAutofit/>
          </a:bodyPr>
          <a:lstStyle/>
          <a:p>
            <a:pPr>
              <a:buSzPts val="2400"/>
            </a:pPr>
            <a:r>
              <a:rPr lang="en"/>
              <a:t>Tariff Structure</a:t>
            </a:r>
            <a:endParaRPr dirty="0"/>
          </a:p>
        </p:txBody>
      </p:sp>
      <p:sp>
        <p:nvSpPr>
          <p:cNvPr id="749" name="Google Shape;749;p38"/>
          <p:cNvSpPr txBox="1">
            <a:spLocks noGrp="1"/>
          </p:cNvSpPr>
          <p:nvPr>
            <p:ph type="body" idx="1"/>
          </p:nvPr>
        </p:nvSpPr>
        <p:spPr>
          <a:xfrm>
            <a:off x="304800" y="1219201"/>
            <a:ext cx="11582400" cy="4419600"/>
          </a:xfrm>
          <a:prstGeom prst="rect">
            <a:avLst/>
          </a:prstGeom>
          <a:noFill/>
          <a:ln>
            <a:noFill/>
          </a:ln>
        </p:spPr>
        <p:txBody>
          <a:bodyPr spcFirstLastPara="1" wrap="square" lIns="0" tIns="0" rIns="0" bIns="0" anchor="t" anchorCtr="0">
            <a:noAutofit/>
          </a:bodyPr>
          <a:lstStyle/>
          <a:p>
            <a:pPr marL="0" indent="0">
              <a:spcBef>
                <a:spcPts val="0"/>
              </a:spcBef>
              <a:buSzPts val="1500"/>
            </a:pPr>
            <a:r>
              <a:rPr lang="en" b="1" dirty="0"/>
              <a:t>Program based-tariff </a:t>
            </a:r>
            <a:r>
              <a:rPr lang="en" dirty="0"/>
              <a:t>designed to enable the specific elements of a microgrid enabling program that is</a:t>
            </a:r>
            <a:r>
              <a:rPr lang="en" sz="2800" dirty="0"/>
              <a:t> </a:t>
            </a:r>
            <a:r>
              <a:rPr lang="en" dirty="0"/>
              <a:t>intended to incentivize microgrid development.</a:t>
            </a:r>
            <a:endParaRPr sz="2800" dirty="0"/>
          </a:p>
          <a:p>
            <a:pPr marL="0" indent="0">
              <a:buSzPts val="1500"/>
            </a:pPr>
            <a:endParaRPr dirty="0"/>
          </a:p>
          <a:p>
            <a:pPr marL="0" indent="0">
              <a:buSzPts val="1500"/>
            </a:pPr>
            <a:r>
              <a:rPr lang="en" b="1" dirty="0"/>
              <a:t>Resilience service-based tariff </a:t>
            </a:r>
            <a:r>
              <a:rPr lang="en" dirty="0"/>
              <a:t>designed to compensate a microgrid operator for providing microgrid forming service that provides frequency, voltage and other power quality services necessary to maintain electric service to customers.</a:t>
            </a:r>
            <a:endParaRPr sz="2800" dirty="0"/>
          </a:p>
          <a:p>
            <a:pPr marL="0" indent="0">
              <a:buSzPts val="1500"/>
            </a:pPr>
            <a:endParaRPr dirty="0"/>
          </a:p>
          <a:p>
            <a:pPr marL="0" indent="0">
              <a:buSzPts val="1500"/>
            </a:pPr>
            <a:r>
              <a:rPr lang="en" b="1" dirty="0"/>
              <a:t>Microgrid enabling tariff </a:t>
            </a:r>
            <a:r>
              <a:rPr lang="en" dirty="0"/>
              <a:t>designed to enable the development and operation of a multi-user microgrid,</a:t>
            </a:r>
            <a:r>
              <a:rPr lang="en" sz="2800" dirty="0"/>
              <a:t> </a:t>
            </a:r>
            <a:r>
              <a:rPr lang="en" dirty="0"/>
              <a:t>but does not include any microgrid service provision or compensation.</a:t>
            </a:r>
            <a:endParaRPr sz="28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39"/>
          <p:cNvSpPr txBox="1">
            <a:spLocks noGrp="1"/>
          </p:cNvSpPr>
          <p:nvPr>
            <p:ph type="title"/>
          </p:nvPr>
        </p:nvSpPr>
        <p:spPr>
          <a:xfrm>
            <a:off x="304799" y="266699"/>
            <a:ext cx="9540800" cy="792800"/>
          </a:xfrm>
          <a:prstGeom prst="rect">
            <a:avLst/>
          </a:prstGeom>
          <a:noFill/>
          <a:ln>
            <a:noFill/>
          </a:ln>
        </p:spPr>
        <p:txBody>
          <a:bodyPr spcFirstLastPara="1" wrap="square" lIns="0" tIns="0" rIns="0" bIns="0" anchor="ctr" anchorCtr="0">
            <a:noAutofit/>
          </a:bodyPr>
          <a:lstStyle/>
          <a:p>
            <a:pPr>
              <a:buSzPts val="2400"/>
            </a:pPr>
            <a:r>
              <a:rPr lang="en"/>
              <a:t>Tariff Structure</a:t>
            </a:r>
            <a:endParaRPr dirty="0"/>
          </a:p>
        </p:txBody>
      </p:sp>
      <p:pic>
        <p:nvPicPr>
          <p:cNvPr id="756" name="Google Shape;756;p39"/>
          <p:cNvPicPr preferRelativeResize="0"/>
          <p:nvPr/>
        </p:nvPicPr>
        <p:blipFill rotWithShape="1">
          <a:blip r:embed="rId3">
            <a:alphaModFix/>
          </a:blip>
          <a:srcRect/>
          <a:stretch/>
        </p:blipFill>
        <p:spPr>
          <a:xfrm>
            <a:off x="1862785" y="1059541"/>
            <a:ext cx="7982673" cy="564109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40"/>
          <p:cNvSpPr txBox="1">
            <a:spLocks noGrp="1"/>
          </p:cNvSpPr>
          <p:nvPr>
            <p:ph type="title"/>
          </p:nvPr>
        </p:nvSpPr>
        <p:spPr>
          <a:xfrm>
            <a:off x="304799" y="266699"/>
            <a:ext cx="9540800" cy="792800"/>
          </a:xfrm>
          <a:prstGeom prst="rect">
            <a:avLst/>
          </a:prstGeom>
          <a:noFill/>
          <a:ln>
            <a:noFill/>
          </a:ln>
        </p:spPr>
        <p:txBody>
          <a:bodyPr spcFirstLastPara="1" wrap="square" lIns="0" tIns="0" rIns="0" bIns="0" anchor="ctr" anchorCtr="0">
            <a:noAutofit/>
          </a:bodyPr>
          <a:lstStyle/>
          <a:p>
            <a:pPr>
              <a:buSzPts val="2400"/>
            </a:pPr>
            <a:r>
              <a:rPr lang="en"/>
              <a:t>Microgrid Services and Compensation Mechanisms </a:t>
            </a:r>
            <a:endParaRPr dirty="0"/>
          </a:p>
        </p:txBody>
      </p:sp>
      <p:pic>
        <p:nvPicPr>
          <p:cNvPr id="763" name="Google Shape;763;p40"/>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04799" y="2314937"/>
            <a:ext cx="11441720" cy="245383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43"/>
          <p:cNvSpPr txBox="1">
            <a:spLocks noGrp="1"/>
          </p:cNvSpPr>
          <p:nvPr>
            <p:ph type="title"/>
          </p:nvPr>
        </p:nvSpPr>
        <p:spPr>
          <a:xfrm>
            <a:off x="304799" y="266699"/>
            <a:ext cx="9540800" cy="792800"/>
          </a:xfrm>
          <a:prstGeom prst="rect">
            <a:avLst/>
          </a:prstGeom>
          <a:noFill/>
          <a:ln>
            <a:noFill/>
          </a:ln>
        </p:spPr>
        <p:txBody>
          <a:bodyPr spcFirstLastPara="1" wrap="square" lIns="0" tIns="0" rIns="0" bIns="0" anchor="ctr" anchorCtr="0">
            <a:noAutofit/>
          </a:bodyPr>
          <a:lstStyle/>
          <a:p>
            <a:pPr>
              <a:buSzPts val="2400"/>
            </a:pPr>
            <a:r>
              <a:rPr lang="en"/>
              <a:t>Key Takeaways</a:t>
            </a:r>
            <a:endParaRPr dirty="0"/>
          </a:p>
        </p:txBody>
      </p:sp>
      <p:sp>
        <p:nvSpPr>
          <p:cNvPr id="807" name="Google Shape;807;p43"/>
          <p:cNvSpPr txBox="1">
            <a:spLocks noGrp="1"/>
          </p:cNvSpPr>
          <p:nvPr>
            <p:ph type="body" idx="1"/>
          </p:nvPr>
        </p:nvSpPr>
        <p:spPr>
          <a:xfrm>
            <a:off x="304799" y="1219201"/>
            <a:ext cx="11694695" cy="4419600"/>
          </a:xfrm>
          <a:prstGeom prst="rect">
            <a:avLst/>
          </a:prstGeom>
          <a:noFill/>
          <a:ln>
            <a:noFill/>
          </a:ln>
        </p:spPr>
        <p:txBody>
          <a:bodyPr spcFirstLastPara="1" wrap="square" lIns="0" tIns="0" rIns="0" bIns="0" anchor="t" anchorCtr="0">
            <a:noAutofit/>
          </a:bodyPr>
          <a:lstStyle/>
          <a:p>
            <a:pPr marL="338658" indent="-330192">
              <a:spcBef>
                <a:spcPts val="0"/>
              </a:spcBef>
              <a:buSzPts val="1700"/>
              <a:buFont typeface="Arial"/>
              <a:buChar char="•"/>
            </a:pPr>
            <a:r>
              <a:rPr lang="en" sz="2200" dirty="0"/>
              <a:t>Start with a common vocabulary for any stakeholder discussions</a:t>
            </a:r>
            <a:endParaRPr sz="2200" dirty="0"/>
          </a:p>
          <a:p>
            <a:pPr marL="338658" indent="-330192">
              <a:buSzPts val="1700"/>
              <a:buFont typeface="Arial"/>
              <a:buChar char="•"/>
            </a:pPr>
            <a:r>
              <a:rPr lang="en" sz="2200" dirty="0"/>
              <a:t>Begin discussions around the structured process provided by the framework to effectively engage stakeholders</a:t>
            </a:r>
            <a:endParaRPr sz="2200" dirty="0"/>
          </a:p>
          <a:p>
            <a:pPr marL="338658" indent="-330192">
              <a:buSzPts val="1700"/>
              <a:buFont typeface="Arial"/>
              <a:buChar char="•"/>
            </a:pPr>
            <a:r>
              <a:rPr lang="en" sz="2200" dirty="0"/>
              <a:t>Focus tariff on customer demand and commercial readiness of microgrids</a:t>
            </a:r>
            <a:endParaRPr sz="2200" dirty="0"/>
          </a:p>
          <a:p>
            <a:pPr marL="338658" indent="-330192">
              <a:buSzPts val="1700"/>
              <a:buFont typeface="Arial"/>
              <a:buChar char="•"/>
            </a:pPr>
            <a:r>
              <a:rPr lang="en" sz="2200" dirty="0"/>
              <a:t>Develop tariff on lifecycle of a microgrid from eligibility through commercial operations and related enabling agreements (e.g. interconnection, special facilities and operating/service agreements)</a:t>
            </a:r>
            <a:endParaRPr sz="2200" dirty="0"/>
          </a:p>
          <a:p>
            <a:pPr marL="338658" indent="-330192">
              <a:buSzPts val="1700"/>
              <a:buFont typeface="Arial"/>
              <a:buChar char="•"/>
            </a:pPr>
            <a:r>
              <a:rPr lang="en" sz="2200" dirty="0"/>
              <a:t>Focus tariff on island mode operations and interrelationship with existing tariffs, programs, procurements and wholesale opportunities under blue sky mode operations</a:t>
            </a:r>
            <a:endParaRPr sz="2200" dirty="0"/>
          </a:p>
          <a:p>
            <a:pPr marL="338658" indent="-330192">
              <a:buSzPts val="1700"/>
              <a:buFont typeface="Arial"/>
              <a:buChar char="•"/>
            </a:pPr>
            <a:r>
              <a:rPr lang="en" sz="2200" dirty="0"/>
              <a:t>Services that microgrid operator provides microgrid participants are typically not covered under a tariff and can be handled through separate contracts</a:t>
            </a:r>
            <a:endParaRPr sz="2200" dirty="0"/>
          </a:p>
          <a:p>
            <a:pPr marL="338658" indent="-330192">
              <a:buSzPts val="1700"/>
              <a:buFont typeface="Arial"/>
              <a:buChar char="•"/>
            </a:pPr>
            <a:r>
              <a:rPr lang="en" sz="2200" dirty="0"/>
              <a:t>Regulators will need to consider appropriate oversite of 3</a:t>
            </a:r>
            <a:r>
              <a:rPr lang="en" sz="2200" baseline="30000" dirty="0"/>
              <a:t>rd</a:t>
            </a:r>
            <a:r>
              <a:rPr lang="en" sz="2200" dirty="0"/>
              <a:t> party – customer contracts</a:t>
            </a:r>
            <a:endParaRPr sz="2200" dirty="0"/>
          </a:p>
          <a:p>
            <a:pPr marL="338658" indent="-330192">
              <a:buSzPts val="1700"/>
              <a:buFont typeface="Arial"/>
              <a:buChar char="•"/>
            </a:pPr>
            <a:r>
              <a:rPr lang="en" sz="2200" dirty="0"/>
              <a:t>Utilities need to work across functional areas to develop a tariff</a:t>
            </a:r>
            <a:endParaRPr sz="2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pic>
        <p:nvPicPr>
          <p:cNvPr id="812" name="Google Shape;812;p44"/>
          <p:cNvPicPr preferRelativeResize="0">
            <a:picLocks noGrp="1"/>
          </p:cNvPicPr>
          <p:nvPr>
            <p:ph type="pic" idx="3"/>
          </p:nvPr>
        </p:nvPicPr>
        <p:blipFill rotWithShape="1">
          <a:blip r:embed="rId3">
            <a:alphaModFix/>
          </a:blip>
          <a:srcRect/>
          <a:stretch/>
        </p:blipFill>
        <p:spPr>
          <a:xfrm>
            <a:off x="648509" y="4621398"/>
            <a:ext cx="1901371" cy="1616932"/>
          </a:xfrm>
          <a:prstGeom prst="rect">
            <a:avLst/>
          </a:prstGeom>
          <a:noFill/>
          <a:ln>
            <a:noFill/>
          </a:ln>
        </p:spPr>
      </p:pic>
      <p:pic>
        <p:nvPicPr>
          <p:cNvPr id="813" name="Google Shape;813;p44"/>
          <p:cNvPicPr preferRelativeResize="0">
            <a:picLocks noGrp="1"/>
          </p:cNvPicPr>
          <p:nvPr>
            <p:ph type="pic" idx="4"/>
          </p:nvPr>
        </p:nvPicPr>
        <p:blipFill rotWithShape="1">
          <a:blip r:embed="rId4">
            <a:alphaModFix/>
          </a:blip>
          <a:srcRect/>
          <a:stretch/>
        </p:blipFill>
        <p:spPr>
          <a:xfrm>
            <a:off x="2622432" y="4621945"/>
            <a:ext cx="2922025" cy="1616932"/>
          </a:xfrm>
          <a:prstGeom prst="rect">
            <a:avLst/>
          </a:prstGeom>
          <a:noFill/>
          <a:ln>
            <a:noFill/>
          </a:ln>
        </p:spPr>
      </p:pic>
      <p:sp>
        <p:nvSpPr>
          <p:cNvPr id="814" name="Google Shape;814;p44"/>
          <p:cNvSpPr txBox="1">
            <a:spLocks noGrp="1"/>
          </p:cNvSpPr>
          <p:nvPr>
            <p:ph type="ctrTitle"/>
          </p:nvPr>
        </p:nvSpPr>
        <p:spPr>
          <a:xfrm>
            <a:off x="6096000" y="3642800"/>
            <a:ext cx="4577600" cy="1156800"/>
          </a:xfrm>
          <a:prstGeom prst="rect">
            <a:avLst/>
          </a:prstGeom>
          <a:noFill/>
          <a:ln>
            <a:noFill/>
          </a:ln>
        </p:spPr>
        <p:txBody>
          <a:bodyPr spcFirstLastPara="1" wrap="square" lIns="0" tIns="0" rIns="0" bIns="0" anchor="b" anchorCtr="0">
            <a:noAutofit/>
          </a:bodyPr>
          <a:lstStyle/>
          <a:p>
            <a:r>
              <a:rPr lang="en"/>
              <a:t>Download for Free</a:t>
            </a:r>
            <a:endParaRPr dirty="0"/>
          </a:p>
        </p:txBody>
      </p:sp>
      <p:sp>
        <p:nvSpPr>
          <p:cNvPr id="815" name="Google Shape;815;p44"/>
          <p:cNvSpPr txBox="1">
            <a:spLocks noGrp="1"/>
          </p:cNvSpPr>
          <p:nvPr>
            <p:ph type="subTitle" idx="1"/>
          </p:nvPr>
        </p:nvSpPr>
        <p:spPr>
          <a:xfrm>
            <a:off x="6096000" y="4956124"/>
            <a:ext cx="5450800" cy="290400"/>
          </a:xfrm>
          <a:prstGeom prst="rect">
            <a:avLst/>
          </a:prstGeom>
          <a:noFill/>
          <a:ln>
            <a:noFill/>
          </a:ln>
        </p:spPr>
        <p:txBody>
          <a:bodyPr spcFirstLastPara="1" wrap="square" lIns="0" tIns="0" rIns="0" bIns="0" anchor="t" anchorCtr="0">
            <a:noAutofit/>
          </a:bodyPr>
          <a:lstStyle/>
          <a:p>
            <a:pPr marL="0" indent="0"/>
            <a:r>
              <a:rPr lang="en"/>
              <a:t>To get the full visit sepapower.org and search, “</a:t>
            </a:r>
            <a:r>
              <a:rPr lang="en" i="1"/>
              <a:t>microgrid tariff design</a:t>
            </a:r>
            <a:r>
              <a:rPr lang="en"/>
              <a:t>.”</a:t>
            </a:r>
            <a:endParaRPr dirty="0"/>
          </a:p>
        </p:txBody>
      </p:sp>
      <p:pic>
        <p:nvPicPr>
          <p:cNvPr id="816" name="Google Shape;816;p44"/>
          <p:cNvPicPr preferRelativeResize="0">
            <a:picLocks noGrp="1"/>
          </p:cNvPicPr>
          <p:nvPr>
            <p:ph type="pic" idx="2"/>
          </p:nvPr>
        </p:nvPicPr>
        <p:blipFill rotWithShape="1">
          <a:blip r:embed="rId5" cstate="hqprint">
            <a:alphaModFix/>
            <a:extLst>
              <a:ext uri="{28A0092B-C50C-407E-A947-70E740481C1C}">
                <a14:useLocalDpi xmlns:a14="http://schemas.microsoft.com/office/drawing/2010/main"/>
              </a:ext>
            </a:extLst>
          </a:blip>
          <a:srcRect/>
          <a:stretch/>
        </p:blipFill>
        <p:spPr>
          <a:xfrm>
            <a:off x="648510" y="619126"/>
            <a:ext cx="4895951" cy="392645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1"/>
          <p:cNvSpPr txBox="1"/>
          <p:nvPr/>
        </p:nvSpPr>
        <p:spPr>
          <a:xfrm>
            <a:off x="1524001" y="2343799"/>
            <a:ext cx="9119285" cy="113873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0" u="none" strike="noStrike" cap="none" dirty="0">
                <a:solidFill>
                  <a:srgbClr val="535353"/>
                </a:solidFill>
                <a:latin typeface="+mj-lt"/>
                <a:ea typeface="Helvetica Neue"/>
                <a:cs typeface="Helvetica Neue"/>
                <a:sym typeface="Helvetica Neue"/>
              </a:rPr>
              <a:t>Financing and Deploying Community Microgrids via the Resilient Energy Subscription (RES):</a:t>
            </a:r>
            <a:endParaRPr lang="en-US" sz="2400" b="1" dirty="0">
              <a:latin typeface="+mj-lt"/>
              <a:ea typeface="Helvetica Neue"/>
            </a:endParaRPr>
          </a:p>
          <a:p>
            <a:pPr marL="0" marR="0" lvl="0" indent="0" algn="ctr" rtl="0">
              <a:spcBef>
                <a:spcPts val="0"/>
              </a:spcBef>
              <a:spcAft>
                <a:spcPts val="0"/>
              </a:spcAft>
              <a:buNone/>
            </a:pPr>
            <a:r>
              <a:rPr lang="en-US" sz="2000" b="1" dirty="0">
                <a:solidFill>
                  <a:schemeClr val="lt1"/>
                </a:solidFill>
                <a:latin typeface="+mj-lt"/>
                <a:ea typeface="Helvetica Neue"/>
                <a:cs typeface="Helvetica Neue"/>
                <a:sym typeface="Helvetica Neue"/>
              </a:rPr>
              <a:t>Lessons learned from policy in California and projects in Washington</a:t>
            </a:r>
            <a:endParaRPr sz="2000" b="1" i="0" u="none" strike="noStrike" cap="none" dirty="0">
              <a:solidFill>
                <a:schemeClr val="dk1"/>
              </a:solidFill>
              <a:latin typeface="+mj-lt"/>
              <a:ea typeface="Helvetica Neue"/>
              <a:cs typeface="Helvetica Neue"/>
              <a:sym typeface="Helvetica Neue"/>
            </a:endParaRPr>
          </a:p>
        </p:txBody>
      </p:sp>
      <p:pic>
        <p:nvPicPr>
          <p:cNvPr id="54" name="Google Shape;54;p1" descr="Clean Coalition Logo_no tagline_updated yellow.eps"/>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241124" y="965569"/>
            <a:ext cx="5709752" cy="850165"/>
          </a:xfrm>
          <a:prstGeom prst="rect">
            <a:avLst/>
          </a:prstGeom>
          <a:noFill/>
          <a:ln>
            <a:noFill/>
          </a:ln>
        </p:spPr>
      </p:pic>
      <p:sp>
        <p:nvSpPr>
          <p:cNvPr id="55" name="Google Shape;55;p1"/>
          <p:cNvSpPr txBox="1"/>
          <p:nvPr/>
        </p:nvSpPr>
        <p:spPr>
          <a:xfrm>
            <a:off x="8317993" y="6469965"/>
            <a:ext cx="2325293" cy="36929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dirty="0">
                <a:solidFill>
                  <a:srgbClr val="595959"/>
                </a:solidFill>
              </a:rPr>
              <a:t>5</a:t>
            </a:r>
            <a:r>
              <a:rPr lang="en-US" sz="1800" b="0" i="0" u="none" strike="noStrike" cap="none" dirty="0">
                <a:solidFill>
                  <a:srgbClr val="595959"/>
                </a:solidFill>
                <a:latin typeface="Arial"/>
                <a:ea typeface="Arial"/>
                <a:cs typeface="Arial"/>
                <a:sym typeface="Arial"/>
              </a:rPr>
              <a:t> December 2023</a:t>
            </a:r>
            <a:endParaRPr sz="1400" dirty="0"/>
          </a:p>
        </p:txBody>
      </p:sp>
      <p:sp>
        <p:nvSpPr>
          <p:cNvPr id="3" name="TextBox 2">
            <a:extLst>
              <a:ext uri="{FF2B5EF4-FFF2-40B4-BE49-F238E27FC236}">
                <a16:creationId xmlns:a16="http://schemas.microsoft.com/office/drawing/2014/main" id="{DC693834-EB63-2032-4E49-D93F612E204E}"/>
              </a:ext>
            </a:extLst>
          </p:cNvPr>
          <p:cNvSpPr txBox="1"/>
          <p:nvPr/>
        </p:nvSpPr>
        <p:spPr>
          <a:xfrm>
            <a:off x="3789425" y="4364707"/>
            <a:ext cx="4613148" cy="1323439"/>
          </a:xfrm>
          <a:prstGeom prst="rect">
            <a:avLst/>
          </a:prstGeom>
          <a:noFill/>
        </p:spPr>
        <p:txBody>
          <a:bodyPr wrap="square">
            <a:spAutoFit/>
          </a:bodyPr>
          <a:lstStyle/>
          <a:p>
            <a:pPr algn="ctr" defTabSz="914400">
              <a:spcBef>
                <a:spcPct val="0"/>
              </a:spcBef>
              <a:buFontTx/>
              <a:buNone/>
            </a:pPr>
            <a:r>
              <a:rPr lang="en-US" altLang="en-US" sz="1600" dirty="0">
                <a:solidFill>
                  <a:srgbClr val="FFFFFF"/>
                </a:solidFill>
                <a:latin typeface="Arial" panose="020B0604020202020204" pitchFamily="34" charset="0"/>
                <a:cs typeface="Arial" panose="020B0604020202020204" pitchFamily="34" charset="0"/>
                <a:sym typeface="Helvetica" pitchFamily="2" charset="0"/>
              </a:rPr>
              <a:t>Ben Schwartz</a:t>
            </a:r>
          </a:p>
          <a:p>
            <a:pPr algn="ctr" defTabSz="914400">
              <a:spcBef>
                <a:spcPct val="0"/>
              </a:spcBef>
              <a:buFontTx/>
              <a:buNone/>
            </a:pPr>
            <a:r>
              <a:rPr lang="en-US" altLang="en-US" sz="1600" dirty="0">
                <a:solidFill>
                  <a:srgbClr val="FFFFFF"/>
                </a:solidFill>
                <a:latin typeface="Arial" panose="020B0604020202020204" pitchFamily="34" charset="0"/>
                <a:cs typeface="Arial" panose="020B0604020202020204" pitchFamily="34" charset="0"/>
                <a:sym typeface="Helvetica" pitchFamily="2" charset="0"/>
              </a:rPr>
              <a:t>Policy Manager</a:t>
            </a:r>
          </a:p>
          <a:p>
            <a:pPr algn="ctr" defTabSz="914400">
              <a:spcBef>
                <a:spcPct val="0"/>
              </a:spcBef>
              <a:buFontTx/>
              <a:buNone/>
            </a:pPr>
            <a:r>
              <a:rPr lang="en-US" altLang="en-US" sz="1600" dirty="0">
                <a:solidFill>
                  <a:srgbClr val="FFFFFF"/>
                </a:solidFill>
                <a:latin typeface="Arial" panose="020B0604020202020204" pitchFamily="34" charset="0"/>
                <a:cs typeface="Arial" panose="020B0604020202020204" pitchFamily="34" charset="0"/>
                <a:sym typeface="Helvetica" pitchFamily="2" charset="0"/>
              </a:rPr>
              <a:t>Clean Coalition</a:t>
            </a:r>
            <a:endParaRPr lang="en-US" altLang="en-US" sz="1600"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defTabSz="914400">
              <a:spcBef>
                <a:spcPct val="0"/>
              </a:spcBef>
              <a:buFontTx/>
              <a:buNone/>
            </a:pPr>
            <a:r>
              <a:rPr lang="en-US" altLang="en-US" sz="1600" dirty="0">
                <a:solidFill>
                  <a:schemeClr val="bg1"/>
                </a:solidFill>
                <a:latin typeface="Arial" panose="020B0604020202020204" pitchFamily="34" charset="0"/>
                <a:cs typeface="Arial" panose="020B0604020202020204" pitchFamily="34" charset="0"/>
              </a:rPr>
              <a:t>626-232-7573</a:t>
            </a:r>
            <a:r>
              <a:rPr lang="en-US" altLang="en-US" sz="1600" dirty="0">
                <a:solidFill>
                  <a:srgbClr val="FFFFFF"/>
                </a:solidFill>
                <a:latin typeface="Arial" panose="020B0604020202020204" pitchFamily="34" charset="0"/>
                <a:cs typeface="Arial" panose="020B0604020202020204" pitchFamily="34" charset="0"/>
                <a:sym typeface="Helvetica" pitchFamily="2" charset="0"/>
              </a:rPr>
              <a:t> mobile</a:t>
            </a:r>
          </a:p>
          <a:p>
            <a:pPr algn="ctr" defTabSz="914400">
              <a:spcBef>
                <a:spcPct val="0"/>
              </a:spcBef>
              <a:buFontTx/>
              <a:buNone/>
            </a:pPr>
            <a:r>
              <a:rPr lang="en-US" altLang="en-US" sz="1600" dirty="0">
                <a:solidFill>
                  <a:srgbClr val="FFFFFF"/>
                </a:solidFill>
                <a:latin typeface="Arial" panose="020B0604020202020204" pitchFamily="34" charset="0"/>
                <a:cs typeface="Arial" panose="020B0604020202020204" pitchFamily="34" charset="0"/>
                <a:sym typeface="Helvetica" pitchFamily="2" charset="0"/>
              </a:rPr>
              <a:t>ben@clean-coalition.org</a:t>
            </a:r>
            <a:endParaRPr lang="en-US" altLang="en-US" sz="160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592449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1524000" y="0"/>
            <a:ext cx="7315200" cy="762000"/>
          </a:xfrm>
        </p:spPr>
        <p:txBody>
          <a:bodyPr/>
          <a:lstStyle/>
          <a:p>
            <a:pPr algn="l"/>
            <a:r>
              <a:rPr lang="en-US" sz="2400" b="1" dirty="0">
                <a:solidFill>
                  <a:schemeClr val="bg1"/>
                </a:solidFill>
                <a:latin typeface="Arial" charset="0"/>
                <a:cs typeface="Arial" charset="0"/>
              </a:rPr>
              <a:t>Clean Coalition (non-profit)</a:t>
            </a:r>
          </a:p>
        </p:txBody>
      </p:sp>
      <p:sp>
        <p:nvSpPr>
          <p:cNvPr id="34819" name="TextBox 2"/>
          <p:cNvSpPr txBox="1">
            <a:spLocks noChangeArrowheads="1"/>
          </p:cNvSpPr>
          <p:nvPr/>
        </p:nvSpPr>
        <p:spPr bwMode="auto">
          <a:xfrm>
            <a:off x="3452813" y="2947989"/>
            <a:ext cx="184150" cy="369887"/>
          </a:xfrm>
          <a:prstGeom prst="rect">
            <a:avLst/>
          </a:prstGeom>
          <a:noFill/>
          <a:ln w="9525">
            <a:noFill/>
            <a:miter lim="800000"/>
            <a:headEnd/>
            <a:tailEnd/>
          </a:ln>
        </p:spPr>
        <p:txBody>
          <a:bodyPr wrap="square">
            <a:spAutoFit/>
          </a:bodyPr>
          <a:lstStyle/>
          <a:p>
            <a:endParaRPr lang="en-US" sz="1400">
              <a:latin typeface="Calibri" pitchFamily="34" charset="0"/>
            </a:endParaRPr>
          </a:p>
        </p:txBody>
      </p:sp>
      <p:sp>
        <p:nvSpPr>
          <p:cNvPr id="2" name="TextBox 1"/>
          <p:cNvSpPr txBox="1"/>
          <p:nvPr/>
        </p:nvSpPr>
        <p:spPr>
          <a:xfrm>
            <a:off x="2451100" y="822208"/>
            <a:ext cx="6859588" cy="5539978"/>
          </a:xfrm>
          <a:prstGeom prst="rect">
            <a:avLst/>
          </a:prstGeom>
          <a:noFill/>
        </p:spPr>
        <p:txBody>
          <a:bodyPr wrap="square" rtlCol="0">
            <a:spAutoFit/>
          </a:bodyPr>
          <a:lstStyle/>
          <a:p>
            <a:pPr algn="ctr">
              <a:defRPr/>
            </a:pPr>
            <a:r>
              <a:rPr lang="en-US" sz="2800" b="1" u="sng" dirty="0">
                <a:latin typeface="Arial"/>
                <a:cs typeface="Arial"/>
              </a:rPr>
              <a:t>Mission</a:t>
            </a:r>
          </a:p>
          <a:p>
            <a:pPr algn="ctr">
              <a:defRPr/>
            </a:pPr>
            <a:r>
              <a:rPr lang="en-US" sz="2800" dirty="0">
                <a:latin typeface="Arial"/>
                <a:cs typeface="Arial"/>
              </a:rPr>
              <a:t>To accelerate the transition to renewable energy and a modern grid through</a:t>
            </a:r>
          </a:p>
          <a:p>
            <a:pPr algn="ctr">
              <a:defRPr/>
            </a:pPr>
            <a:r>
              <a:rPr lang="en-US" sz="2800" dirty="0">
                <a:latin typeface="Arial"/>
                <a:cs typeface="Arial"/>
              </a:rPr>
              <a:t> technical, policy, and project development expertise.</a:t>
            </a:r>
          </a:p>
          <a:p>
            <a:pPr algn="ctr">
              <a:defRPr/>
            </a:pPr>
            <a:endParaRPr lang="en-US" sz="2000" dirty="0">
              <a:latin typeface="Arial"/>
              <a:cs typeface="Arial"/>
            </a:endParaRPr>
          </a:p>
          <a:p>
            <a:pPr algn="ctr">
              <a:defRPr/>
            </a:pPr>
            <a:r>
              <a:rPr lang="en-US" sz="2800" b="1" u="sng" dirty="0">
                <a:latin typeface="Arial"/>
                <a:cs typeface="Arial"/>
              </a:rPr>
              <a:t>Renewable Energy End-Game</a:t>
            </a:r>
          </a:p>
          <a:p>
            <a:pPr algn="ctr">
              <a:defRPr/>
            </a:pPr>
            <a:r>
              <a:rPr lang="en-US" sz="2800" dirty="0">
                <a:latin typeface="Arial"/>
                <a:cs typeface="Arial"/>
              </a:rPr>
              <a:t>100% renewable energy; 25% local, interconnected within the distribution grid and ensuring resilience without dependence on the transmission grid; and 75% remote, fully dependent on the transmission grid for serving loads.</a:t>
            </a:r>
          </a:p>
        </p:txBody>
      </p:sp>
    </p:spTree>
    <p:extLst>
      <p:ext uri="{BB962C8B-B14F-4D97-AF65-F5344CB8AC3E}">
        <p14:creationId xmlns:p14="http://schemas.microsoft.com/office/powerpoint/2010/main" val="764875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7485888" cy="762000"/>
          </a:xfrm>
        </p:spPr>
        <p:txBody>
          <a:bodyPr>
            <a:normAutofit fontScale="90000"/>
          </a:bodyPr>
          <a:lstStyle/>
          <a:p>
            <a:r>
              <a:rPr lang="en-US" dirty="0"/>
              <a:t>The Resilient Energy Subscription (RES) addresses three Community Microgrid financing challenges</a:t>
            </a:r>
          </a:p>
        </p:txBody>
      </p:sp>
      <p:sp>
        <p:nvSpPr>
          <p:cNvPr id="5" name="TextBox 4">
            <a:extLst>
              <a:ext uri="{FF2B5EF4-FFF2-40B4-BE49-F238E27FC236}">
                <a16:creationId xmlns:a16="http://schemas.microsoft.com/office/drawing/2014/main" id="{E7EE12A8-B6FB-BD4F-8BAD-B09CA04941B4}"/>
              </a:ext>
            </a:extLst>
          </p:cNvPr>
          <p:cNvSpPr txBox="1"/>
          <p:nvPr/>
        </p:nvSpPr>
        <p:spPr>
          <a:xfrm>
            <a:off x="1524000" y="1836486"/>
            <a:ext cx="4379672" cy="3570208"/>
          </a:xfrm>
          <a:prstGeom prst="rect">
            <a:avLst/>
          </a:prstGeom>
          <a:noFill/>
        </p:spPr>
        <p:txBody>
          <a:bodyPr wrap="square" rtlCol="0">
            <a:spAutoFit/>
          </a:bodyPr>
          <a:lstStyle/>
          <a:p>
            <a:pPr marL="457200" lvl="0" indent="-457200">
              <a:spcAft>
                <a:spcPts val="600"/>
              </a:spcAft>
              <a:buFont typeface="+mj-lt"/>
              <a:buAutoNum type="arabicPeriod"/>
            </a:pPr>
            <a:r>
              <a:rPr lang="en-US" sz="1800" b="1" dirty="0">
                <a:latin typeface="Arial" panose="020B0604020202020204" pitchFamily="34" charset="0"/>
                <a:cs typeface="Arial" panose="020B0604020202020204" pitchFamily="34" charset="0"/>
              </a:rPr>
              <a:t>Establishing</a:t>
            </a:r>
            <a:r>
              <a:rPr lang="en-US" sz="1800" dirty="0">
                <a:latin typeface="Arial" panose="020B0604020202020204" pitchFamily="34" charset="0"/>
                <a:cs typeface="Arial" panose="020B0604020202020204" pitchFamily="34" charset="0"/>
              </a:rPr>
              <a:t> initial Community Microgrids to provide resilience to Critical Community Facilities (CCFs).</a:t>
            </a:r>
          </a:p>
          <a:p>
            <a:pPr marL="457200" lvl="0" indent="-457200">
              <a:spcAft>
                <a:spcPts val="600"/>
              </a:spcAft>
              <a:buFont typeface="+mj-lt"/>
              <a:buAutoNum type="arabicPeriod"/>
            </a:pPr>
            <a:r>
              <a:rPr lang="en-US" sz="1800" b="1" dirty="0">
                <a:latin typeface="Arial" panose="020B0604020202020204" pitchFamily="34" charset="0"/>
                <a:cs typeface="Arial" panose="020B0604020202020204" pitchFamily="34" charset="0"/>
              </a:rPr>
              <a:t>Enhancing</a:t>
            </a:r>
            <a:r>
              <a:rPr lang="en-US" sz="1800" dirty="0">
                <a:latin typeface="Arial" panose="020B0604020202020204" pitchFamily="34" charset="0"/>
                <a:cs typeface="Arial" panose="020B0604020202020204" pitchFamily="34" charset="0"/>
              </a:rPr>
              <a:t> Community Microgrids to offer resilience opportunities within the initial Community Microgrid footprint.</a:t>
            </a:r>
          </a:p>
          <a:p>
            <a:pPr marL="457200" lvl="0" indent="-457200">
              <a:spcAft>
                <a:spcPts val="600"/>
              </a:spcAft>
              <a:buFont typeface="+mj-lt"/>
              <a:buAutoNum type="arabicPeriod"/>
            </a:pPr>
            <a:r>
              <a:rPr lang="en-US" sz="1800" b="1" dirty="0">
                <a:latin typeface="Arial" panose="020B0604020202020204" pitchFamily="34" charset="0"/>
                <a:cs typeface="Arial" panose="020B0604020202020204" pitchFamily="34" charset="0"/>
              </a:rPr>
              <a:t>Expanding</a:t>
            </a:r>
            <a:r>
              <a:rPr lang="en-US" sz="1800" dirty="0">
                <a:latin typeface="Arial" panose="020B0604020202020204" pitchFamily="34" charset="0"/>
                <a:cs typeface="Arial" panose="020B0604020202020204" pitchFamily="34" charset="0"/>
              </a:rPr>
              <a:t> Community Microgrids to larger footprints that can guarantee resilience to a wider list of facilities and include additional communities.</a:t>
            </a:r>
          </a:p>
        </p:txBody>
      </p:sp>
      <p:sp>
        <p:nvSpPr>
          <p:cNvPr id="6" name="TextBox 5">
            <a:extLst>
              <a:ext uri="{FF2B5EF4-FFF2-40B4-BE49-F238E27FC236}">
                <a16:creationId xmlns:a16="http://schemas.microsoft.com/office/drawing/2014/main" id="{F3CD36BF-3D1B-534E-AA21-11E38B93B1ED}"/>
              </a:ext>
            </a:extLst>
          </p:cNvPr>
          <p:cNvSpPr txBox="1"/>
          <p:nvPr/>
        </p:nvSpPr>
        <p:spPr>
          <a:xfrm>
            <a:off x="1244343" y="985971"/>
            <a:ext cx="9318658" cy="646331"/>
          </a:xfrm>
          <a:prstGeom prst="rect">
            <a:avLst/>
          </a:prstGeom>
          <a:noFill/>
        </p:spPr>
        <p:txBody>
          <a:bodyPr wrap="square">
            <a:spAutoFit/>
          </a:bodyPr>
          <a:lstStyle/>
          <a:p>
            <a:pPr marL="457200" marR="0">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The RES helps finance Community </a:t>
            </a:r>
            <a:r>
              <a:rPr lang="en-US" sz="1800" dirty="0">
                <a:latin typeface="Arial" panose="020B0604020202020204" pitchFamily="34" charset="0"/>
                <a:ea typeface="Calibri" panose="020F0502020204030204" pitchFamily="34" charset="0"/>
                <a:cs typeface="Arial" panose="020B0604020202020204" pitchFamily="34" charset="0"/>
              </a:rPr>
              <a:t>M</a:t>
            </a:r>
            <a:r>
              <a:rPr lang="en-US" sz="1800" dirty="0">
                <a:effectLst/>
                <a:latin typeface="Arial" panose="020B0604020202020204" pitchFamily="34" charset="0"/>
                <a:ea typeface="Calibri" panose="020F0502020204030204" pitchFamily="34" charset="0"/>
                <a:cs typeface="Arial" panose="020B0604020202020204" pitchFamily="34" charset="0"/>
              </a:rPr>
              <a:t>icrogrids while properly valuing their significant resilience benefits, addressing these three challenges:</a:t>
            </a:r>
          </a:p>
        </p:txBody>
      </p:sp>
      <p:pic>
        <p:nvPicPr>
          <p:cNvPr id="4" name="Picture 3">
            <a:extLst>
              <a:ext uri="{FF2B5EF4-FFF2-40B4-BE49-F238E27FC236}">
                <a16:creationId xmlns:a16="http://schemas.microsoft.com/office/drawing/2014/main" id="{AA60D8F3-9D68-A84E-8ABA-EBE1510227AD}"/>
              </a:ext>
            </a:extLst>
          </p:cNvPr>
          <p:cNvPicPr>
            <a:picLocks noChangeAspect="1"/>
          </p:cNvPicPr>
          <p:nvPr/>
        </p:nvPicPr>
        <p:blipFill>
          <a:blip r:embed="rId3"/>
          <a:stretch>
            <a:fillRect/>
          </a:stretch>
        </p:blipFill>
        <p:spPr>
          <a:xfrm>
            <a:off x="5903672" y="1856272"/>
            <a:ext cx="4700668" cy="3550422"/>
          </a:xfrm>
          <a:prstGeom prst="rect">
            <a:avLst/>
          </a:prstGeom>
        </p:spPr>
      </p:pic>
      <p:sp>
        <p:nvSpPr>
          <p:cNvPr id="9" name="Rectangle 8">
            <a:extLst>
              <a:ext uri="{FF2B5EF4-FFF2-40B4-BE49-F238E27FC236}">
                <a16:creationId xmlns:a16="http://schemas.microsoft.com/office/drawing/2014/main" id="{69120E51-D12D-9B42-AD50-4A1455276687}"/>
              </a:ext>
            </a:extLst>
          </p:cNvPr>
          <p:cNvSpPr/>
          <p:nvPr/>
        </p:nvSpPr>
        <p:spPr>
          <a:xfrm>
            <a:off x="5967333" y="5610420"/>
            <a:ext cx="4573346" cy="523220"/>
          </a:xfrm>
          <a:prstGeom prst="rect">
            <a:avLst/>
          </a:prstGeom>
        </p:spPr>
        <p:txBody>
          <a:bodyPr wrap="square">
            <a:spAutoFit/>
          </a:bodyPr>
          <a:lstStyle/>
          <a:p>
            <a:pPr algn="ctr"/>
            <a:r>
              <a:rPr lang="en-US" sz="1400" i="1" dirty="0">
                <a:latin typeface="Arial" panose="020B0604020202020204" pitchFamily="34" charset="0"/>
                <a:cs typeface="Arial" panose="020B0604020202020204" pitchFamily="34" charset="0"/>
              </a:rPr>
              <a:t>Critical Community Facilities (CCFs) in a Southern California community.</a:t>
            </a:r>
            <a:endParaRPr lang="en-US" sz="1400" i="1" dirty="0"/>
          </a:p>
        </p:txBody>
      </p:sp>
    </p:spTree>
    <p:extLst>
      <p:ext uri="{BB962C8B-B14F-4D97-AF65-F5344CB8AC3E}">
        <p14:creationId xmlns:p14="http://schemas.microsoft.com/office/powerpoint/2010/main" val="1758667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DB3F5-D589-5579-F4F1-9FA7EEE72691}"/>
              </a:ext>
            </a:extLst>
          </p:cNvPr>
          <p:cNvSpPr>
            <a:spLocks noGrp="1"/>
          </p:cNvSpPr>
          <p:nvPr>
            <p:ph type="title"/>
          </p:nvPr>
        </p:nvSpPr>
        <p:spPr/>
        <p:txBody>
          <a:bodyPr/>
          <a:lstStyle/>
          <a:p>
            <a:r>
              <a:rPr lang="en-US" dirty="0"/>
              <a:t>Slipstream’s microgrid work</a:t>
            </a:r>
          </a:p>
        </p:txBody>
      </p:sp>
      <p:pic>
        <p:nvPicPr>
          <p:cNvPr id="5" name="Picture 4">
            <a:extLst>
              <a:ext uri="{FF2B5EF4-FFF2-40B4-BE49-F238E27FC236}">
                <a16:creationId xmlns:a16="http://schemas.microsoft.com/office/drawing/2014/main" id="{8C631786-C19C-B815-A0BB-FCDAC2850021}"/>
              </a:ext>
            </a:extLst>
          </p:cNvPr>
          <p:cNvPicPr>
            <a:picLocks noChangeAspect="1"/>
          </p:cNvPicPr>
          <p:nvPr/>
        </p:nvPicPr>
        <p:blipFill>
          <a:blip r:embed="rId2"/>
          <a:stretch>
            <a:fillRect/>
          </a:stretch>
        </p:blipFill>
        <p:spPr>
          <a:xfrm>
            <a:off x="838200" y="1690688"/>
            <a:ext cx="6247681" cy="4802187"/>
          </a:xfrm>
          <a:prstGeom prst="rect">
            <a:avLst/>
          </a:prstGeom>
        </p:spPr>
      </p:pic>
      <p:sp>
        <p:nvSpPr>
          <p:cNvPr id="6" name="Text Placeholder 3">
            <a:extLst>
              <a:ext uri="{FF2B5EF4-FFF2-40B4-BE49-F238E27FC236}">
                <a16:creationId xmlns:a16="http://schemas.microsoft.com/office/drawing/2014/main" id="{8756FF24-7979-90D6-170E-14D0DEE93FE6}"/>
              </a:ext>
            </a:extLst>
          </p:cNvPr>
          <p:cNvSpPr txBox="1">
            <a:spLocks/>
          </p:cNvSpPr>
          <p:nvPr/>
        </p:nvSpPr>
        <p:spPr>
          <a:xfrm>
            <a:off x="7227406" y="1690687"/>
            <a:ext cx="4126393" cy="4802187"/>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a:t>Microgrid feasibility studies</a:t>
            </a:r>
          </a:p>
          <a:p>
            <a:pPr lvl="1">
              <a:lnSpc>
                <a:spcPct val="100000"/>
              </a:lnSpc>
            </a:pPr>
            <a:r>
              <a:rPr lang="en-US" dirty="0"/>
              <a:t>Community resilience centers</a:t>
            </a:r>
          </a:p>
          <a:p>
            <a:pPr lvl="1">
              <a:lnSpc>
                <a:spcPct val="100000"/>
              </a:lnSpc>
            </a:pPr>
            <a:r>
              <a:rPr lang="en-US" dirty="0"/>
              <a:t>Critical municipal infrastructure</a:t>
            </a:r>
          </a:p>
          <a:p>
            <a:pPr lvl="1">
              <a:lnSpc>
                <a:spcPct val="100000"/>
              </a:lnSpc>
            </a:pPr>
            <a:r>
              <a:rPr lang="en-US" dirty="0"/>
              <a:t>Multi-user microgrids</a:t>
            </a:r>
          </a:p>
          <a:p>
            <a:pPr>
              <a:lnSpc>
                <a:spcPct val="100000"/>
              </a:lnSpc>
            </a:pPr>
            <a:r>
              <a:rPr lang="en-US" dirty="0"/>
              <a:t>Develop RFPs/OPRs for microgrid design and implementation</a:t>
            </a:r>
          </a:p>
          <a:p>
            <a:pPr>
              <a:lnSpc>
                <a:spcPct val="100000"/>
              </a:lnSpc>
            </a:pPr>
            <a:r>
              <a:rPr lang="en-US" dirty="0"/>
              <a:t>Stakeholder engagement for community energy and resilience plans</a:t>
            </a:r>
          </a:p>
          <a:p>
            <a:pPr>
              <a:lnSpc>
                <a:spcPct val="100000"/>
              </a:lnSpc>
            </a:pPr>
            <a:r>
              <a:rPr lang="en-US" dirty="0"/>
              <a:t>Field demonstration, program design </a:t>
            </a:r>
            <a:r>
              <a:rPr lang="en-US"/>
              <a:t>and implementation, M&amp;V</a:t>
            </a:r>
            <a:endParaRPr lang="en-US" dirty="0"/>
          </a:p>
          <a:p>
            <a:pPr lvl="2">
              <a:lnSpc>
                <a:spcPct val="100000"/>
              </a:lnSpc>
            </a:pPr>
            <a:endParaRPr lang="en-US" dirty="0"/>
          </a:p>
          <a:p>
            <a:pPr lvl="2">
              <a:lnSpc>
                <a:spcPct val="100000"/>
              </a:lnSpc>
            </a:pPr>
            <a:endParaRPr lang="en-US" dirty="0"/>
          </a:p>
          <a:p>
            <a:pPr lvl="2">
              <a:lnSpc>
                <a:spcPct val="100000"/>
              </a:lnSpc>
            </a:pPr>
            <a:endParaRPr lang="en-US" dirty="0"/>
          </a:p>
        </p:txBody>
      </p:sp>
    </p:spTree>
    <p:extLst>
      <p:ext uri="{BB962C8B-B14F-4D97-AF65-F5344CB8AC3E}">
        <p14:creationId xmlns:p14="http://schemas.microsoft.com/office/powerpoint/2010/main" val="33452155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7485888" cy="762000"/>
          </a:xfrm>
        </p:spPr>
        <p:txBody>
          <a:bodyPr>
            <a:normAutofit/>
          </a:bodyPr>
          <a:lstStyle/>
          <a:p>
            <a:r>
              <a:rPr lang="en-US" dirty="0"/>
              <a:t>Resilient Energy Subscription (RES) defined</a:t>
            </a:r>
          </a:p>
        </p:txBody>
      </p:sp>
      <p:sp>
        <p:nvSpPr>
          <p:cNvPr id="5" name="TextBox 4">
            <a:extLst>
              <a:ext uri="{FF2B5EF4-FFF2-40B4-BE49-F238E27FC236}">
                <a16:creationId xmlns:a16="http://schemas.microsoft.com/office/drawing/2014/main" id="{E7EE12A8-B6FB-BD4F-8BAD-B09CA04941B4}"/>
              </a:ext>
            </a:extLst>
          </p:cNvPr>
          <p:cNvSpPr txBox="1"/>
          <p:nvPr/>
        </p:nvSpPr>
        <p:spPr>
          <a:xfrm>
            <a:off x="1826616" y="808467"/>
            <a:ext cx="8473440" cy="550920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800" dirty="0">
                <a:latin typeface="Arial"/>
                <a:cs typeface="Arial"/>
              </a:rPr>
              <a:t>A straightforward fee-based market mechanism that finances the enhancement and expansion of Community Microgrids</a:t>
            </a:r>
          </a:p>
          <a:p>
            <a:pPr marL="742950" lvl="1"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Community Microgrids</a:t>
            </a:r>
            <a:r>
              <a:rPr lang="en-US" sz="1600" dirty="0">
                <a:latin typeface="Arial"/>
                <a:cs typeface="Arial"/>
              </a:rPr>
              <a:t> provide guaranteed daily delivery of locally generated renewable energy during grid outages, ensuring unparalleled energy resilience.</a:t>
            </a:r>
          </a:p>
          <a:p>
            <a:pPr marL="742950" lvl="1" indent="-285750">
              <a:spcAft>
                <a:spcPts val="600"/>
              </a:spcAft>
              <a:buFont typeface="Arial" panose="020B0604020202020204" pitchFamily="34" charset="0"/>
              <a:buChar char="•"/>
            </a:pPr>
            <a:endParaRPr lang="en-US" sz="1800" dirty="0">
              <a:latin typeface="Arial"/>
              <a:cs typeface="Arial"/>
            </a:endParaRPr>
          </a:p>
          <a:p>
            <a:pPr marL="285750" lvl="0" indent="-285750">
              <a:spcAft>
                <a:spcPts val="600"/>
              </a:spcAft>
              <a:buFont typeface="Arial" panose="020B0604020202020204" pitchFamily="34" charset="0"/>
              <a:buChar char="•"/>
            </a:pPr>
            <a:r>
              <a:rPr lang="en-US" sz="1800" dirty="0">
                <a:latin typeface="Arial" panose="020B0604020202020204" pitchFamily="34" charset="0"/>
                <a:cs typeface="Arial" panose="020B0604020202020204" pitchFamily="34" charset="0"/>
              </a:rPr>
              <a:t>Allows any facility within the footprint of a Community Microgrid to procure this unparalleled energy resilience</a:t>
            </a:r>
          </a:p>
          <a:p>
            <a:pPr marL="742950" lvl="1"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A facility pays a simple monthly $/kWh fee — separate from any existing rate tariffs — on top of their normal electricity rates for guaranteed daily delivery of locally generated renewable energy during grid outages.</a:t>
            </a:r>
          </a:p>
          <a:p>
            <a:pPr marL="742950" lvl="1"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Usually reserved for a facility’s most critical loads.</a:t>
            </a:r>
          </a:p>
          <a:p>
            <a:pPr marL="742950" lvl="1" indent="-285750">
              <a:spcAft>
                <a:spcPts val="60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85750" indent="-285750">
              <a:spcBef>
                <a:spcPts val="600"/>
              </a:spcBef>
              <a:spcAft>
                <a:spcPts val="600"/>
              </a:spcAft>
              <a:buFont typeface="Arial" panose="020B0604020202020204" pitchFamily="34" charset="0"/>
              <a:buChar char="•"/>
            </a:pPr>
            <a:r>
              <a:rPr lang="en-US" sz="1800" dirty="0">
                <a:latin typeface="Arial" panose="020B0604020202020204" pitchFamily="34" charset="0"/>
                <a:cs typeface="Arial" panose="020B0604020202020204" pitchFamily="34" charset="0"/>
              </a:rPr>
              <a:t>Facilitates the deployment and expansion of Community Microgrids</a:t>
            </a:r>
          </a:p>
          <a:p>
            <a:pPr marL="742950" lvl="1"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Allows the Community Microgrid owner-operators to recover the cost-of-service (COS) required to meet contracted RES obligations.</a:t>
            </a:r>
          </a:p>
          <a:p>
            <a:pPr marL="742950" lvl="1"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COS is determined by the capital expenditures (capex) associated with Community Microgrid assets, operational expenditures (opex) associated with operations and maintenance (O&amp;M), and an appropriate rate of return.</a:t>
            </a:r>
          </a:p>
        </p:txBody>
      </p:sp>
    </p:spTree>
    <p:extLst>
      <p:ext uri="{BB962C8B-B14F-4D97-AF65-F5344CB8AC3E}">
        <p14:creationId xmlns:p14="http://schemas.microsoft.com/office/powerpoint/2010/main" val="16399359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0E167BE9-16A1-5E42-A0C6-89841087047E}"/>
              </a:ext>
            </a:extLst>
          </p:cNvPr>
          <p:cNvSpPr>
            <a:spLocks noGrp="1"/>
          </p:cNvSpPr>
          <p:nvPr>
            <p:ph type="title"/>
          </p:nvPr>
        </p:nvSpPr>
        <p:spPr>
          <a:xfrm>
            <a:off x="1524000" y="0"/>
            <a:ext cx="7491046" cy="762000"/>
          </a:xfrm>
        </p:spPr>
        <p:txBody>
          <a:bodyPr>
            <a:normAutofit/>
          </a:bodyPr>
          <a:lstStyle/>
          <a:p>
            <a:r>
              <a:rPr lang="en-US" altLang="en-US" sz="2400" b="1" dirty="0"/>
              <a:t>VOR123 depends on tiering electricity loads</a:t>
            </a:r>
          </a:p>
        </p:txBody>
      </p:sp>
      <p:sp>
        <p:nvSpPr>
          <p:cNvPr id="4" name="TextBox 3">
            <a:extLst>
              <a:ext uri="{FF2B5EF4-FFF2-40B4-BE49-F238E27FC236}">
                <a16:creationId xmlns:a16="http://schemas.microsoft.com/office/drawing/2014/main" id="{C8719673-B40B-CC44-ACD0-BF2BABB2DFFE}"/>
              </a:ext>
            </a:extLst>
          </p:cNvPr>
          <p:cNvSpPr txBox="1"/>
          <p:nvPr/>
        </p:nvSpPr>
        <p:spPr>
          <a:xfrm>
            <a:off x="1867805" y="783882"/>
            <a:ext cx="8209886" cy="2431435"/>
          </a:xfrm>
          <a:prstGeom prst="rect">
            <a:avLst/>
          </a:prstGeom>
          <a:noFill/>
        </p:spPr>
        <p:txBody>
          <a:bodyPr wrap="square">
            <a:spAutoFit/>
          </a:bodyPr>
          <a:lstStyle/>
          <a:p>
            <a:pPr marL="285750" indent="-285750">
              <a:spcBef>
                <a:spcPts val="800"/>
              </a:spcBef>
              <a:buFont typeface="Arial" panose="020B0604020202020204" pitchFamily="34" charset="0"/>
              <a:buChar char="•"/>
              <a:defRPr/>
            </a:pPr>
            <a:r>
              <a:rPr lang="en-US" sz="1400" dirty="0">
                <a:latin typeface="Arial Regular"/>
              </a:rPr>
              <a:t>The Clean Coalition’s VOR123 approach standardizes resilience values for three tiers of loads, regardless of facility type or location:</a:t>
            </a:r>
          </a:p>
          <a:p>
            <a:pPr marL="742950" lvl="1" indent="-285750">
              <a:spcBef>
                <a:spcPts val="800"/>
              </a:spcBef>
              <a:buFont typeface="Arial" panose="020B0604020202020204" pitchFamily="34" charset="0"/>
              <a:buChar char="•"/>
              <a:defRPr/>
            </a:pPr>
            <a:r>
              <a:rPr lang="en-US" sz="1500" b="1" dirty="0">
                <a:latin typeface="Arial Regular"/>
              </a:rPr>
              <a:t>Tier 1, usually about 10% of the total load, are mission-critical, life-sustaining loads </a:t>
            </a:r>
            <a:r>
              <a:rPr lang="en-US" sz="1500" dirty="0">
                <a:latin typeface="Arial Regular"/>
              </a:rPr>
              <a:t>that warrant 100% resilience. </a:t>
            </a:r>
          </a:p>
          <a:p>
            <a:pPr marL="742950" lvl="1" indent="-285750">
              <a:spcBef>
                <a:spcPts val="800"/>
              </a:spcBef>
              <a:buFont typeface="Arial" panose="020B0604020202020204" pitchFamily="34" charset="0"/>
              <a:buChar char="•"/>
              <a:defRPr/>
            </a:pPr>
            <a:r>
              <a:rPr lang="en-US" sz="1500" b="1" dirty="0">
                <a:latin typeface="Arial Regular"/>
              </a:rPr>
              <a:t>Tier 2, or priority loads, usually about 15% of the total load</a:t>
            </a:r>
            <a:r>
              <a:rPr lang="en-US" sz="1500" dirty="0">
                <a:latin typeface="Arial Regular"/>
              </a:rPr>
              <a:t>, should be maintained as long as doing so does not threaten the ability to maintain Tier 1 loads. </a:t>
            </a:r>
          </a:p>
          <a:p>
            <a:pPr marL="742950" lvl="1" indent="-285750">
              <a:spcBef>
                <a:spcPts val="800"/>
              </a:spcBef>
              <a:buFont typeface="Arial" panose="020B0604020202020204" pitchFamily="34" charset="0"/>
              <a:buChar char="•"/>
              <a:defRPr/>
            </a:pPr>
            <a:r>
              <a:rPr lang="en-US" sz="1500" b="1" dirty="0">
                <a:latin typeface="Arial Regular"/>
              </a:rPr>
              <a:t>Tier 3 are discretionary loads </a:t>
            </a:r>
            <a:r>
              <a:rPr lang="en-US" sz="1500" dirty="0">
                <a:latin typeface="Arial Regular"/>
              </a:rPr>
              <a:t>that make up the remaining loads, usually about 75% of the total load. Maintained when doing so does not threaten Tier 1 &amp; 2 resilience.  </a:t>
            </a:r>
          </a:p>
          <a:p>
            <a:pPr>
              <a:defRPr/>
            </a:pPr>
            <a:endParaRPr lang="en-US" sz="1400" dirty="0">
              <a:latin typeface="Arial Regular"/>
            </a:endParaRPr>
          </a:p>
        </p:txBody>
      </p:sp>
      <p:pic>
        <p:nvPicPr>
          <p:cNvPr id="9" name="Picture 8">
            <a:extLst>
              <a:ext uri="{FF2B5EF4-FFF2-40B4-BE49-F238E27FC236}">
                <a16:creationId xmlns:a16="http://schemas.microsoft.com/office/drawing/2014/main" id="{460F9603-A49A-5942-8FAA-937F32D2E41D}"/>
              </a:ext>
            </a:extLst>
          </p:cNvPr>
          <p:cNvPicPr>
            <a:picLocks noChangeAspect="1"/>
          </p:cNvPicPr>
          <p:nvPr/>
        </p:nvPicPr>
        <p:blipFill>
          <a:blip r:embed="rId3"/>
          <a:stretch>
            <a:fillRect/>
          </a:stretch>
        </p:blipFill>
        <p:spPr>
          <a:xfrm>
            <a:off x="3873662" y="3241191"/>
            <a:ext cx="3611301" cy="3101572"/>
          </a:xfrm>
          <a:prstGeom prst="rect">
            <a:avLst/>
          </a:prstGeom>
        </p:spPr>
      </p:pic>
    </p:spTree>
    <p:extLst>
      <p:ext uri="{BB962C8B-B14F-4D97-AF65-F5344CB8AC3E}">
        <p14:creationId xmlns:p14="http://schemas.microsoft.com/office/powerpoint/2010/main" val="2593714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7485888" cy="762000"/>
          </a:xfrm>
        </p:spPr>
        <p:txBody>
          <a:bodyPr>
            <a:normAutofit/>
          </a:bodyPr>
          <a:lstStyle/>
          <a:p>
            <a:r>
              <a:rPr lang="en-US" dirty="0"/>
              <a:t>VOR123 for a Community Microgrid</a:t>
            </a:r>
          </a:p>
        </p:txBody>
      </p:sp>
      <p:pic>
        <p:nvPicPr>
          <p:cNvPr id="6" name="Picture 5">
            <a:extLst>
              <a:ext uri="{FF2B5EF4-FFF2-40B4-BE49-F238E27FC236}">
                <a16:creationId xmlns:a16="http://schemas.microsoft.com/office/drawing/2014/main" id="{CDD534F4-1A0E-BD43-9872-17DA8927F290}"/>
              </a:ext>
            </a:extLst>
          </p:cNvPr>
          <p:cNvPicPr>
            <a:picLocks noChangeAspect="1"/>
          </p:cNvPicPr>
          <p:nvPr/>
        </p:nvPicPr>
        <p:blipFill>
          <a:blip r:embed="rId3"/>
          <a:stretch>
            <a:fillRect/>
          </a:stretch>
        </p:blipFill>
        <p:spPr>
          <a:xfrm>
            <a:off x="2998486" y="1773383"/>
            <a:ext cx="6207435" cy="4607009"/>
          </a:xfrm>
          <a:prstGeom prst="rect">
            <a:avLst/>
          </a:prstGeom>
        </p:spPr>
      </p:pic>
      <p:sp>
        <p:nvSpPr>
          <p:cNvPr id="5" name="TextBox 4">
            <a:extLst>
              <a:ext uri="{FF2B5EF4-FFF2-40B4-BE49-F238E27FC236}">
                <a16:creationId xmlns:a16="http://schemas.microsoft.com/office/drawing/2014/main" id="{E7EE12A8-B6FB-BD4F-8BAD-B09CA04941B4}"/>
              </a:ext>
            </a:extLst>
          </p:cNvPr>
          <p:cNvSpPr txBox="1"/>
          <p:nvPr/>
        </p:nvSpPr>
        <p:spPr>
          <a:xfrm>
            <a:off x="1763672" y="854600"/>
            <a:ext cx="8473440" cy="523220"/>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The VOR123 principles for an individual facility can also be applied to a larger grid area by tiering facilities, in addition to tiering loads:</a:t>
            </a:r>
          </a:p>
        </p:txBody>
      </p:sp>
    </p:spTree>
    <p:extLst>
      <p:ext uri="{BB962C8B-B14F-4D97-AF65-F5344CB8AC3E}">
        <p14:creationId xmlns:p14="http://schemas.microsoft.com/office/powerpoint/2010/main" val="4246787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3745A87-DC1F-3A47-9C71-CF09591807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43915" y="2744242"/>
            <a:ext cx="4352082" cy="3611814"/>
          </a:xfrm>
          <a:prstGeom prst="rect">
            <a:avLst/>
          </a:prstGeom>
        </p:spPr>
      </p:pic>
      <p:sp>
        <p:nvSpPr>
          <p:cNvPr id="2" name="Title 1">
            <a:extLst>
              <a:ext uri="{FF2B5EF4-FFF2-40B4-BE49-F238E27FC236}">
                <a16:creationId xmlns:a16="http://schemas.microsoft.com/office/drawing/2014/main" id="{C27A2840-1F0F-4748-A700-169A5310E15D}"/>
              </a:ext>
            </a:extLst>
          </p:cNvPr>
          <p:cNvSpPr>
            <a:spLocks noGrp="1"/>
          </p:cNvSpPr>
          <p:nvPr>
            <p:ph type="title"/>
          </p:nvPr>
        </p:nvSpPr>
        <p:spPr>
          <a:xfrm>
            <a:off x="1527048" y="0"/>
            <a:ext cx="8194874" cy="762000"/>
          </a:xfrm>
        </p:spPr>
        <p:txBody>
          <a:bodyPr>
            <a:normAutofit/>
          </a:bodyPr>
          <a:lstStyle/>
          <a:p>
            <a:r>
              <a:rPr lang="en-US" dirty="0"/>
              <a:t>VOR123 for a Community Microgrid</a:t>
            </a:r>
          </a:p>
        </p:txBody>
      </p:sp>
      <p:sp>
        <p:nvSpPr>
          <p:cNvPr id="6" name="TextBox 5">
            <a:extLst>
              <a:ext uri="{FF2B5EF4-FFF2-40B4-BE49-F238E27FC236}">
                <a16:creationId xmlns:a16="http://schemas.microsoft.com/office/drawing/2014/main" id="{D79B3EBC-61C8-9542-A4FA-0DF3002E9CD8}"/>
              </a:ext>
            </a:extLst>
          </p:cNvPr>
          <p:cNvSpPr txBox="1"/>
          <p:nvPr/>
        </p:nvSpPr>
        <p:spPr>
          <a:xfrm>
            <a:off x="1558726" y="788905"/>
            <a:ext cx="8507391" cy="1923604"/>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The top emphasis is to provision 100% resilience for Tier 1 loads at Tier 1 facilities (the darker green square in the chart).</a:t>
            </a:r>
          </a:p>
          <a:p>
            <a:pPr marL="742950" lvl="1" indent="-285750">
              <a:spcAft>
                <a:spcPts val="600"/>
              </a:spcAft>
              <a:buFont typeface="Arial" panose="020B0604020202020204" pitchFamily="34" charset="0"/>
              <a:buChar char="•"/>
            </a:pPr>
            <a:r>
              <a:rPr lang="en-US" sz="1500" dirty="0">
                <a:latin typeface="Arial" panose="020B0604020202020204" pitchFamily="34" charset="0"/>
                <a:cs typeface="Arial" panose="020B0604020202020204" pitchFamily="34" charset="0"/>
              </a:rPr>
              <a:t>Tier 1 facilities include CCFs such as fire stations and emergency shelters — and can also include grocery stores, data centers, pharmacies, gas stations, EV charging stations, &amp; </a:t>
            </a:r>
            <a:r>
              <a:rPr lang="en-US" sz="1500" u="sng" dirty="0">
                <a:latin typeface="Arial" panose="020B0604020202020204" pitchFamily="34" charset="0"/>
                <a:cs typeface="Arial" panose="020B0604020202020204" pitchFamily="34" charset="0"/>
                <a:hlinkClick r:id="rId4"/>
              </a:rPr>
              <a:t>apartment complexes that can provide sheltering-in-place</a:t>
            </a:r>
            <a:r>
              <a:rPr lang="en-US" sz="1500" dirty="0">
                <a:latin typeface="Arial" panose="020B0604020202020204" pitchFamily="34" charset="0"/>
                <a:cs typeface="Arial" panose="020B0604020202020204" pitchFamily="34" charset="0"/>
              </a:rPr>
              <a:t> during grid outages. </a:t>
            </a:r>
          </a:p>
          <a:p>
            <a:pPr marL="285750"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The second emphasis is for Tier 1 loads at Tier 2 facilities and Tier 2 loads at Tier 1 facilities (the lighter green squares).</a:t>
            </a:r>
          </a:p>
        </p:txBody>
      </p:sp>
      <p:grpSp>
        <p:nvGrpSpPr>
          <p:cNvPr id="3" name="Group 2">
            <a:extLst>
              <a:ext uri="{FF2B5EF4-FFF2-40B4-BE49-F238E27FC236}">
                <a16:creationId xmlns:a16="http://schemas.microsoft.com/office/drawing/2014/main" id="{9A7C0618-3BD7-F649-9C1F-495ACE39F3A9}"/>
              </a:ext>
            </a:extLst>
          </p:cNvPr>
          <p:cNvGrpSpPr/>
          <p:nvPr/>
        </p:nvGrpSpPr>
        <p:grpSpPr>
          <a:xfrm>
            <a:off x="6067286" y="3963549"/>
            <a:ext cx="4519695" cy="1985159"/>
            <a:chOff x="4543285" y="3963548"/>
            <a:chExt cx="4519695" cy="1985159"/>
          </a:xfrm>
        </p:grpSpPr>
        <p:sp>
          <p:nvSpPr>
            <p:cNvPr id="11" name="Rectangle 5">
              <a:extLst>
                <a:ext uri="{FF2B5EF4-FFF2-40B4-BE49-F238E27FC236}">
                  <a16:creationId xmlns:a16="http://schemas.microsoft.com/office/drawing/2014/main" id="{60772558-8645-2844-9E25-2A4A948A5225}"/>
                </a:ext>
              </a:extLst>
            </p:cNvPr>
            <p:cNvSpPr>
              <a:spLocks noChangeArrowheads="1"/>
            </p:cNvSpPr>
            <p:nvPr/>
          </p:nvSpPr>
          <p:spPr bwMode="auto">
            <a:xfrm>
              <a:off x="4757198" y="3963548"/>
              <a:ext cx="4305782" cy="198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spcAft>
                  <a:spcPts val="600"/>
                </a:spcAft>
                <a:buFontTx/>
                <a:buNone/>
              </a:pPr>
              <a:r>
                <a:rPr lang="en-US" altLang="en-US" sz="1200" dirty="0">
                  <a:solidFill>
                    <a:srgbClr val="000000"/>
                  </a:solidFill>
                  <a:latin typeface="Arial" panose="020B0604020202020204" pitchFamily="34" charset="0"/>
                  <a:cs typeface="Arial" panose="020B0604020202020204" pitchFamily="34" charset="0"/>
                </a:rPr>
                <a:t>= Critical for the entire community, such as Tier 1 loads at </a:t>
              </a:r>
              <a:br>
                <a:rPr lang="en-US" altLang="en-US" sz="1200" dirty="0">
                  <a:solidFill>
                    <a:srgbClr val="000000"/>
                  </a:solidFill>
                  <a:latin typeface="Arial" panose="020B0604020202020204" pitchFamily="34" charset="0"/>
                  <a:cs typeface="Arial" panose="020B0604020202020204" pitchFamily="34" charset="0"/>
                </a:rPr>
              </a:br>
              <a:r>
                <a:rPr lang="en-US" altLang="en-US" sz="1200" dirty="0">
                  <a:solidFill>
                    <a:srgbClr val="000000"/>
                  </a:solidFill>
                  <a:latin typeface="Arial" panose="020B0604020202020204" pitchFamily="34" charset="0"/>
                  <a:cs typeface="Arial" panose="020B0604020202020204" pitchFamily="34" charset="0"/>
                </a:rPr>
                <a:t>   Tier 1 facilities like fire stations</a:t>
              </a:r>
            </a:p>
            <a:p>
              <a:pPr>
                <a:spcBef>
                  <a:spcPct val="0"/>
                </a:spcBef>
                <a:spcAft>
                  <a:spcPts val="600"/>
                </a:spcAft>
                <a:buFontTx/>
                <a:buNone/>
              </a:pPr>
              <a:r>
                <a:rPr lang="en-US" altLang="en-US" sz="1200" dirty="0">
                  <a:solidFill>
                    <a:srgbClr val="000000"/>
                  </a:solidFill>
                  <a:latin typeface="Arial" panose="020B0604020202020204" pitchFamily="34" charset="0"/>
                  <a:cs typeface="Arial" panose="020B0604020202020204" pitchFamily="34" charset="0"/>
                </a:rPr>
                <a:t>= Priority for the entire community, such as Tier 2 loads at</a:t>
              </a:r>
              <a:br>
                <a:rPr lang="en-US" altLang="en-US" sz="1200" dirty="0">
                  <a:solidFill>
                    <a:srgbClr val="000000"/>
                  </a:solidFill>
                  <a:latin typeface="Arial" panose="020B0604020202020204" pitchFamily="34" charset="0"/>
                  <a:cs typeface="Arial" panose="020B0604020202020204" pitchFamily="34" charset="0"/>
                </a:rPr>
              </a:br>
              <a:r>
                <a:rPr lang="en-US" altLang="en-US" sz="1200" dirty="0">
                  <a:solidFill>
                    <a:srgbClr val="000000"/>
                  </a:solidFill>
                  <a:latin typeface="Arial" panose="020B0604020202020204" pitchFamily="34" charset="0"/>
                  <a:cs typeface="Arial" panose="020B0604020202020204" pitchFamily="34" charset="0"/>
                </a:rPr>
                <a:t>   Tier 1 facilities and Tier 1 loads at Tier 2 facilities like multi-</a:t>
              </a:r>
              <a:br>
                <a:rPr lang="en-US" altLang="en-US" sz="1200" dirty="0">
                  <a:solidFill>
                    <a:srgbClr val="000000"/>
                  </a:solidFill>
                  <a:latin typeface="Arial" panose="020B0604020202020204" pitchFamily="34" charset="0"/>
                  <a:cs typeface="Arial" panose="020B0604020202020204" pitchFamily="34" charset="0"/>
                </a:rPr>
              </a:br>
              <a:r>
                <a:rPr lang="en-US" altLang="en-US" sz="1200" dirty="0">
                  <a:solidFill>
                    <a:srgbClr val="000000"/>
                  </a:solidFill>
                  <a:latin typeface="Arial" panose="020B0604020202020204" pitchFamily="34" charset="0"/>
                  <a:cs typeface="Arial" panose="020B0604020202020204" pitchFamily="34" charset="0"/>
                </a:rPr>
                <a:t>   unit housing facilities that can provide safe and easy </a:t>
              </a:r>
              <a:br>
                <a:rPr lang="en-US" altLang="en-US" sz="1200" dirty="0">
                  <a:solidFill>
                    <a:srgbClr val="000000"/>
                  </a:solidFill>
                  <a:latin typeface="Arial" panose="020B0604020202020204" pitchFamily="34" charset="0"/>
                  <a:cs typeface="Arial" panose="020B0604020202020204" pitchFamily="34" charset="0"/>
                </a:rPr>
              </a:br>
              <a:r>
                <a:rPr lang="en-US" altLang="en-US" sz="1200" dirty="0">
                  <a:solidFill>
                    <a:srgbClr val="000000"/>
                  </a:solidFill>
                  <a:latin typeface="Arial" panose="020B0604020202020204" pitchFamily="34" charset="0"/>
                  <a:cs typeface="Arial" panose="020B0604020202020204" pitchFamily="34" charset="0"/>
                </a:rPr>
                <a:t>   sheltering in place</a:t>
              </a:r>
            </a:p>
            <a:p>
              <a:pPr>
                <a:spcBef>
                  <a:spcPct val="0"/>
                </a:spcBef>
                <a:spcAft>
                  <a:spcPts val="600"/>
                </a:spcAft>
                <a:buFontTx/>
                <a:buNone/>
              </a:pPr>
              <a:r>
                <a:rPr lang="en-US" altLang="en-US" sz="1200" dirty="0">
                  <a:solidFill>
                    <a:srgbClr val="000000"/>
                  </a:solidFill>
                  <a:latin typeface="Arial" panose="020B0604020202020204" pitchFamily="34" charset="0"/>
                  <a:cs typeface="Arial" panose="020B0604020202020204" pitchFamily="34" charset="0"/>
                </a:rPr>
                <a:t>= Priority for individual facilities but not the entire community</a:t>
              </a:r>
            </a:p>
            <a:p>
              <a:pPr>
                <a:spcBef>
                  <a:spcPct val="0"/>
                </a:spcBef>
                <a:spcAft>
                  <a:spcPts val="600"/>
                </a:spcAft>
                <a:buFontTx/>
                <a:buNone/>
              </a:pPr>
              <a:r>
                <a:rPr lang="en-US" altLang="en-US" sz="1200" dirty="0">
                  <a:solidFill>
                    <a:srgbClr val="000000"/>
                  </a:solidFill>
                  <a:latin typeface="Arial" panose="020B0604020202020204" pitchFamily="34" charset="0"/>
                  <a:cs typeface="Arial" panose="020B0604020202020204" pitchFamily="34" charset="0"/>
                </a:rPr>
                <a:t>= Discretionary loads that are not impactful to the community, </a:t>
              </a:r>
              <a:br>
                <a:rPr lang="en-US" altLang="en-US" sz="1200" dirty="0">
                  <a:solidFill>
                    <a:srgbClr val="000000"/>
                  </a:solidFill>
                  <a:latin typeface="Arial" panose="020B0604020202020204" pitchFamily="34" charset="0"/>
                  <a:cs typeface="Arial" panose="020B0604020202020204" pitchFamily="34" charset="0"/>
                </a:rPr>
              </a:br>
              <a:r>
                <a:rPr lang="en-US" altLang="en-US" sz="1200" dirty="0">
                  <a:solidFill>
                    <a:srgbClr val="000000"/>
                  </a:solidFill>
                  <a:latin typeface="Arial" panose="020B0604020202020204" pitchFamily="34" charset="0"/>
                  <a:cs typeface="Arial" panose="020B0604020202020204" pitchFamily="34" charset="0"/>
                </a:rPr>
                <a:t>   whether on or off</a:t>
              </a:r>
            </a:p>
          </p:txBody>
        </p:sp>
        <p:sp>
          <p:nvSpPr>
            <p:cNvPr id="12" name="Rectangle 11">
              <a:extLst>
                <a:ext uri="{FF2B5EF4-FFF2-40B4-BE49-F238E27FC236}">
                  <a16:creationId xmlns:a16="http://schemas.microsoft.com/office/drawing/2014/main" id="{89521303-5E95-1C4A-B0E9-5E7A073B5047}"/>
                </a:ext>
              </a:extLst>
            </p:cNvPr>
            <p:cNvSpPr>
              <a:spLocks noChangeAspect="1"/>
            </p:cNvSpPr>
            <p:nvPr/>
          </p:nvSpPr>
          <p:spPr>
            <a:xfrm>
              <a:off x="4543285" y="3998474"/>
              <a:ext cx="264700" cy="2647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a:p>
          </p:txBody>
        </p:sp>
        <p:sp>
          <p:nvSpPr>
            <p:cNvPr id="13" name="Rectangle 12">
              <a:extLst>
                <a:ext uri="{FF2B5EF4-FFF2-40B4-BE49-F238E27FC236}">
                  <a16:creationId xmlns:a16="http://schemas.microsoft.com/office/drawing/2014/main" id="{57AD8021-5CD4-0E43-959F-26F31295CF96}"/>
                </a:ext>
              </a:extLst>
            </p:cNvPr>
            <p:cNvSpPr>
              <a:spLocks noChangeAspect="1"/>
            </p:cNvSpPr>
            <p:nvPr/>
          </p:nvSpPr>
          <p:spPr>
            <a:xfrm>
              <a:off x="4543285" y="5209504"/>
              <a:ext cx="264700" cy="264701"/>
            </a:xfrm>
            <a:prstGeom prst="rect">
              <a:avLst/>
            </a:prstGeom>
            <a:solidFill>
              <a:srgbClr val="E8D42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a:solidFill>
                  <a:srgbClr val="E8D423"/>
                </a:solidFill>
              </a:endParaRPr>
            </a:p>
          </p:txBody>
        </p:sp>
        <p:sp>
          <p:nvSpPr>
            <p:cNvPr id="14" name="Rectangle 13">
              <a:extLst>
                <a:ext uri="{FF2B5EF4-FFF2-40B4-BE49-F238E27FC236}">
                  <a16:creationId xmlns:a16="http://schemas.microsoft.com/office/drawing/2014/main" id="{DEDA0DCB-20A1-9145-98E9-300F1867E92E}"/>
                </a:ext>
              </a:extLst>
            </p:cNvPr>
            <p:cNvSpPr>
              <a:spLocks noChangeAspect="1"/>
            </p:cNvSpPr>
            <p:nvPr/>
          </p:nvSpPr>
          <p:spPr>
            <a:xfrm>
              <a:off x="4543285" y="5537054"/>
              <a:ext cx="264700" cy="264701"/>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a:p>
          </p:txBody>
        </p:sp>
        <p:sp>
          <p:nvSpPr>
            <p:cNvPr id="15" name="Rectangle 14">
              <a:extLst>
                <a:ext uri="{FF2B5EF4-FFF2-40B4-BE49-F238E27FC236}">
                  <a16:creationId xmlns:a16="http://schemas.microsoft.com/office/drawing/2014/main" id="{20A07441-C5BF-D444-BBB8-D939C2030D3D}"/>
                </a:ext>
              </a:extLst>
            </p:cNvPr>
            <p:cNvSpPr>
              <a:spLocks noChangeAspect="1"/>
            </p:cNvSpPr>
            <p:nvPr/>
          </p:nvSpPr>
          <p:spPr>
            <a:xfrm>
              <a:off x="4543285" y="4454674"/>
              <a:ext cx="264700" cy="264700"/>
            </a:xfrm>
            <a:prstGeom prst="rect">
              <a:avLst/>
            </a:prstGeom>
            <a:solidFill>
              <a:srgbClr val="AAD69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a:p>
          </p:txBody>
        </p:sp>
      </p:grpSp>
    </p:spTree>
    <p:extLst>
      <p:ext uri="{BB962C8B-B14F-4D97-AF65-F5344CB8AC3E}">
        <p14:creationId xmlns:p14="http://schemas.microsoft.com/office/powerpoint/2010/main" val="33549714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7CBCD-25FC-EE46-9E76-9391251E73D2}"/>
              </a:ext>
            </a:extLst>
          </p:cNvPr>
          <p:cNvSpPr>
            <a:spLocks noGrp="1"/>
          </p:cNvSpPr>
          <p:nvPr>
            <p:ph type="title"/>
          </p:nvPr>
        </p:nvSpPr>
        <p:spPr>
          <a:xfrm>
            <a:off x="1524001" y="-27612"/>
            <a:ext cx="7467055" cy="762000"/>
          </a:xfrm>
        </p:spPr>
        <p:txBody>
          <a:bodyPr>
            <a:noAutofit/>
          </a:bodyPr>
          <a:lstStyle/>
          <a:p>
            <a:r>
              <a:rPr lang="en-US" sz="2200" dirty="0"/>
              <a:t>RES feasibility: Community Microgrid owner-operator perspective</a:t>
            </a:r>
          </a:p>
        </p:txBody>
      </p:sp>
      <p:sp>
        <p:nvSpPr>
          <p:cNvPr id="6" name="TextBox 5">
            <a:extLst>
              <a:ext uri="{FF2B5EF4-FFF2-40B4-BE49-F238E27FC236}">
                <a16:creationId xmlns:a16="http://schemas.microsoft.com/office/drawing/2014/main" id="{DE302570-8328-A84E-9F03-3A4DB0AF2563}"/>
              </a:ext>
            </a:extLst>
          </p:cNvPr>
          <p:cNvSpPr txBox="1"/>
          <p:nvPr/>
        </p:nvSpPr>
        <p:spPr>
          <a:xfrm>
            <a:off x="1755736" y="813283"/>
            <a:ext cx="8507151" cy="255454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dirty="0">
                <a:latin typeface="Arial"/>
                <a:cs typeface="Arial"/>
              </a:rPr>
              <a:t>ROE for the Community Microgrid owner depends on the following factors:</a:t>
            </a:r>
          </a:p>
          <a:p>
            <a:pPr marL="742950" lvl="1" indent="-285750">
              <a:spcAft>
                <a:spcPts val="600"/>
              </a:spcAft>
              <a:buFont typeface="Arial" panose="020B0604020202020204" pitchFamily="34" charset="0"/>
              <a:buChar char="•"/>
            </a:pPr>
            <a:r>
              <a:rPr lang="en-US" sz="1600" dirty="0">
                <a:latin typeface="Arial"/>
                <a:cs typeface="Arial"/>
              </a:rPr>
              <a:t>Microgrid financial inflows:</a:t>
            </a:r>
          </a:p>
          <a:p>
            <a:pPr marL="1200150" lvl="2" indent="-285750">
              <a:spcAft>
                <a:spcPts val="600"/>
              </a:spcAft>
              <a:buFont typeface="Wingdings" charset="2"/>
              <a:buChar char="§"/>
            </a:pPr>
            <a:r>
              <a:rPr lang="en-US" sz="1500" dirty="0">
                <a:latin typeface="Arial"/>
                <a:cs typeface="Arial"/>
              </a:rPr>
              <a:t>RES fees* </a:t>
            </a:r>
          </a:p>
          <a:p>
            <a:pPr marL="1200150" lvl="2" indent="-285750">
              <a:spcAft>
                <a:spcPts val="600"/>
              </a:spcAft>
              <a:buFont typeface="Wingdings" charset="2"/>
              <a:buChar char="§"/>
            </a:pPr>
            <a:r>
              <a:rPr lang="en-US" sz="1500" dirty="0">
                <a:latin typeface="Arial"/>
                <a:cs typeface="Arial"/>
              </a:rPr>
              <a:t>Energy sold to the utility on an everyday basis</a:t>
            </a:r>
          </a:p>
          <a:p>
            <a:pPr marL="1200150" lvl="2" indent="-285750">
              <a:spcAft>
                <a:spcPts val="600"/>
              </a:spcAft>
              <a:buFont typeface="Wingdings" charset="2"/>
              <a:buChar char="§"/>
            </a:pPr>
            <a:r>
              <a:rPr lang="en-US" sz="1500" dirty="0">
                <a:latin typeface="Arial"/>
                <a:cs typeface="Arial"/>
              </a:rPr>
              <a:t>Solar and battery energy storage system (BESS) financial incentives </a:t>
            </a:r>
          </a:p>
          <a:p>
            <a:pPr marL="742950" lvl="1" indent="-285750">
              <a:spcBef>
                <a:spcPts val="0"/>
              </a:spcBef>
              <a:spcAft>
                <a:spcPts val="600"/>
              </a:spcAft>
              <a:buFont typeface="Arial" panose="020B0604020202020204" pitchFamily="34" charset="0"/>
              <a:buChar char="•"/>
            </a:pPr>
            <a:r>
              <a:rPr lang="en-US" sz="1600" dirty="0">
                <a:latin typeface="Arial"/>
                <a:cs typeface="Arial"/>
              </a:rPr>
              <a:t>Microgrid financial outflows:</a:t>
            </a:r>
          </a:p>
          <a:p>
            <a:pPr marL="1200150" lvl="2" indent="-285750">
              <a:spcAft>
                <a:spcPts val="600"/>
              </a:spcAft>
              <a:buFont typeface="Wingdings" charset="2"/>
              <a:buChar char="§"/>
            </a:pPr>
            <a:r>
              <a:rPr lang="en-US" sz="1500" dirty="0">
                <a:latin typeface="Arial"/>
                <a:cs typeface="Arial"/>
              </a:rPr>
              <a:t>Microgrid capital expenditures (capex)</a:t>
            </a:r>
          </a:p>
          <a:p>
            <a:pPr marL="1200150" lvl="2" indent="-285750">
              <a:spcAft>
                <a:spcPts val="600"/>
              </a:spcAft>
              <a:buFont typeface="Wingdings" charset="2"/>
              <a:buChar char="§"/>
            </a:pPr>
            <a:r>
              <a:rPr lang="en-US" sz="1500" dirty="0">
                <a:latin typeface="Arial"/>
                <a:cs typeface="Arial"/>
              </a:rPr>
              <a:t>Microgrid operational expenditures (opex)</a:t>
            </a:r>
          </a:p>
        </p:txBody>
      </p:sp>
      <p:pic>
        <p:nvPicPr>
          <p:cNvPr id="1028" name="Picture 4" descr="https://lh4.googleusercontent.com/hgaFHMP8X1ShwtymIfwvzIwHbvyBkJrxgYSS3iYraanH3ZbsTJACDfejOGgCpWVBkRmNeITJciLFkArsM2Ej8nQ80J0lQaezw9ibdXoMZ3LI6-kgOwAZ4xMjs-Nk2Jvyf-825YA=s1600">
            <a:extLst>
              <a:ext uri="{FF2B5EF4-FFF2-40B4-BE49-F238E27FC236}">
                <a16:creationId xmlns:a16="http://schemas.microsoft.com/office/drawing/2014/main" id="{D422F2DC-2BB8-CF47-AE4C-6D4004638FA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65058" y="3367827"/>
            <a:ext cx="6228063" cy="299602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199DF3D-8C51-C641-BC0C-7C2C78A2A4FD}"/>
              </a:ext>
            </a:extLst>
          </p:cNvPr>
          <p:cNvSpPr/>
          <p:nvPr/>
        </p:nvSpPr>
        <p:spPr>
          <a:xfrm>
            <a:off x="1524000" y="3802682"/>
            <a:ext cx="3000928" cy="2246769"/>
          </a:xfrm>
          <a:prstGeom prst="rect">
            <a:avLst/>
          </a:prstGeom>
        </p:spPr>
        <p:txBody>
          <a:bodyPr wrap="square">
            <a:spAutoFit/>
          </a:bodyPr>
          <a:lstStyle/>
          <a:p>
            <a:pPr marL="91440" lvl="1">
              <a:spcBef>
                <a:spcPts val="600"/>
              </a:spcBef>
              <a:spcAft>
                <a:spcPts val="1200"/>
              </a:spcAft>
            </a:pPr>
            <a:r>
              <a:rPr lang="en-US" sz="1400" dirty="0">
                <a:latin typeface="Arial"/>
                <a:cs typeface="Arial"/>
              </a:rPr>
              <a:t>* Income from RES fees depends on the maximum guaranteed daily energy from the Community Microgrid. The Clean Coalition calculates this quantity using its state-of-charge for resilience (SOCr) methodology, which analyzes BESS capacity against actual solar generation and site load profiles.</a:t>
            </a:r>
          </a:p>
        </p:txBody>
      </p:sp>
    </p:spTree>
    <p:extLst>
      <p:ext uri="{BB962C8B-B14F-4D97-AF65-F5344CB8AC3E}">
        <p14:creationId xmlns:p14="http://schemas.microsoft.com/office/powerpoint/2010/main" val="11950719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F30C8-3625-4B29-B2F9-9A5D58A234B9}"/>
              </a:ext>
            </a:extLst>
          </p:cNvPr>
          <p:cNvSpPr>
            <a:spLocks noGrp="1"/>
          </p:cNvSpPr>
          <p:nvPr>
            <p:ph type="title"/>
          </p:nvPr>
        </p:nvSpPr>
        <p:spPr>
          <a:xfrm>
            <a:off x="1524000" y="0"/>
            <a:ext cx="7549116" cy="762000"/>
          </a:xfrm>
        </p:spPr>
        <p:txBody>
          <a:bodyPr>
            <a:normAutofit fontScale="90000"/>
          </a:bodyPr>
          <a:lstStyle/>
          <a:p>
            <a:r>
              <a:rPr lang="en-US" dirty="0"/>
              <a:t>Grand Orcas Community Microgrid plan for the entire OPALCO territory</a:t>
            </a:r>
          </a:p>
        </p:txBody>
      </p:sp>
      <p:pic>
        <p:nvPicPr>
          <p:cNvPr id="6" name="Picture 5" descr="Map&#10;&#10;Description automatically generated">
            <a:extLst>
              <a:ext uri="{FF2B5EF4-FFF2-40B4-BE49-F238E27FC236}">
                <a16:creationId xmlns:a16="http://schemas.microsoft.com/office/drawing/2014/main" id="{F4986E0F-8EDC-4325-B4D5-E0A8CC4A6D3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275518" y="762000"/>
            <a:ext cx="4410941" cy="5708276"/>
          </a:xfrm>
          <a:prstGeom prst="rect">
            <a:avLst/>
          </a:prstGeom>
        </p:spPr>
      </p:pic>
      <p:sp>
        <p:nvSpPr>
          <p:cNvPr id="5" name="TextBox 4">
            <a:extLst>
              <a:ext uri="{FF2B5EF4-FFF2-40B4-BE49-F238E27FC236}">
                <a16:creationId xmlns:a16="http://schemas.microsoft.com/office/drawing/2014/main" id="{30E9C224-1323-6B51-F89F-581A4F46A497}"/>
              </a:ext>
            </a:extLst>
          </p:cNvPr>
          <p:cNvSpPr txBox="1"/>
          <p:nvPr/>
        </p:nvSpPr>
        <p:spPr>
          <a:xfrm>
            <a:off x="7569497" y="2152408"/>
            <a:ext cx="1748171" cy="2462213"/>
          </a:xfrm>
          <a:prstGeom prst="rect">
            <a:avLst/>
          </a:prstGeom>
          <a:noFill/>
        </p:spPr>
        <p:txBody>
          <a:bodyPr wrap="square">
            <a:spAutoFit/>
          </a:bodyPr>
          <a:lstStyle/>
          <a:p>
            <a:pPr marL="0" marR="0">
              <a:spcBef>
                <a:spcPts val="0"/>
              </a:spcBef>
              <a:spcAft>
                <a:spcPts val="1000"/>
              </a:spcAft>
            </a:pPr>
            <a:r>
              <a:rPr lang="en-US" sz="1100" i="1" dirty="0">
                <a:solidFill>
                  <a:srgbClr val="1F497D"/>
                </a:solidFill>
                <a:effectLst/>
                <a:latin typeface="Calibri" panose="020F0502020204030204" pitchFamily="34" charset="0"/>
                <a:ea typeface="Calibri" panose="020F0502020204030204" pitchFamily="34" charset="0"/>
              </a:rPr>
              <a:t>Figure 1: OPALCO’s service territory covers San Juan County and includes 20 islands. Eastsound is shaded towards the top of Orcas Island and represents the initial Orcas Community Microgrid location. Over time, the Community Microgrid will expand to cover all of Orcas and then eventually the entire OPALCO service territory.</a:t>
            </a:r>
          </a:p>
        </p:txBody>
      </p:sp>
    </p:spTree>
    <p:extLst>
      <p:ext uri="{BB962C8B-B14F-4D97-AF65-F5344CB8AC3E}">
        <p14:creationId xmlns:p14="http://schemas.microsoft.com/office/powerpoint/2010/main" val="27734114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F30C8-3625-4B29-B2F9-9A5D58A234B9}"/>
              </a:ext>
            </a:extLst>
          </p:cNvPr>
          <p:cNvSpPr>
            <a:spLocks noGrp="1"/>
          </p:cNvSpPr>
          <p:nvPr>
            <p:ph type="title"/>
          </p:nvPr>
        </p:nvSpPr>
        <p:spPr>
          <a:xfrm>
            <a:off x="1527048" y="0"/>
            <a:ext cx="9753600" cy="762000"/>
          </a:xfrm>
        </p:spPr>
        <p:txBody>
          <a:bodyPr/>
          <a:lstStyle/>
          <a:p>
            <a:r>
              <a:rPr lang="en-US" dirty="0"/>
              <a:t>Eastsound Tier 1 &amp; 2 facilities map</a:t>
            </a:r>
          </a:p>
        </p:txBody>
      </p:sp>
      <p:pic>
        <p:nvPicPr>
          <p:cNvPr id="3" name="Picture 2">
            <a:extLst>
              <a:ext uri="{FF2B5EF4-FFF2-40B4-BE49-F238E27FC236}">
                <a16:creationId xmlns:a16="http://schemas.microsoft.com/office/drawing/2014/main" id="{33E99734-A413-79C4-3DB6-CFC5EC7FA1F1}"/>
              </a:ext>
            </a:extLst>
          </p:cNvPr>
          <p:cNvPicPr>
            <a:picLocks noChangeAspect="1"/>
          </p:cNvPicPr>
          <p:nvPr/>
        </p:nvPicPr>
        <p:blipFill>
          <a:blip r:embed="rId2"/>
          <a:stretch>
            <a:fillRect/>
          </a:stretch>
        </p:blipFill>
        <p:spPr>
          <a:xfrm>
            <a:off x="3257119" y="762000"/>
            <a:ext cx="4579717" cy="5706588"/>
          </a:xfrm>
          <a:prstGeom prst="rect">
            <a:avLst/>
          </a:prstGeom>
        </p:spPr>
      </p:pic>
      <p:sp>
        <p:nvSpPr>
          <p:cNvPr id="8" name="TextBox 7">
            <a:extLst>
              <a:ext uri="{FF2B5EF4-FFF2-40B4-BE49-F238E27FC236}">
                <a16:creationId xmlns:a16="http://schemas.microsoft.com/office/drawing/2014/main" id="{53138CB8-5347-8A1E-3365-CB74D6FA67CD}"/>
              </a:ext>
            </a:extLst>
          </p:cNvPr>
          <p:cNvSpPr txBox="1"/>
          <p:nvPr/>
        </p:nvSpPr>
        <p:spPr>
          <a:xfrm>
            <a:off x="7848664" y="2655882"/>
            <a:ext cx="1862410" cy="2462213"/>
          </a:xfrm>
          <a:prstGeom prst="rect">
            <a:avLst/>
          </a:prstGeom>
          <a:noFill/>
        </p:spPr>
        <p:txBody>
          <a:bodyPr wrap="square">
            <a:spAutoFit/>
          </a:bodyPr>
          <a:lstStyle/>
          <a:p>
            <a:pPr marL="0" marR="0">
              <a:spcBef>
                <a:spcPts val="0"/>
              </a:spcBef>
              <a:spcAft>
                <a:spcPts val="600"/>
              </a:spcAft>
            </a:pPr>
            <a:r>
              <a:rPr lang="en-US" sz="1100" i="1" dirty="0">
                <a:solidFill>
                  <a:srgbClr val="1F497D"/>
                </a:solidFill>
                <a:effectLst/>
                <a:latin typeface="Calibri" panose="020F0502020204030204" pitchFamily="34" charset="0"/>
                <a:ea typeface="Calibri" panose="020F0502020204030204" pitchFamily="34" charset="0"/>
              </a:rPr>
              <a:t>Figure 2: Eastsound facilities that are being provisioned with priority Community Microgrid resilience in the initial Orcas Community Microgrid design are shaded. Tier 1 Critical Community Facilities (CCFs) are shaded and labeled with black text, while Tier 2 CCFs are shaded in blue text. Figures 3 and 4 further depict the initial Orcas Community Microgrid in block diagram form.</a:t>
            </a:r>
          </a:p>
        </p:txBody>
      </p:sp>
    </p:spTree>
    <p:extLst>
      <p:ext uri="{BB962C8B-B14F-4D97-AF65-F5344CB8AC3E}">
        <p14:creationId xmlns:p14="http://schemas.microsoft.com/office/powerpoint/2010/main" val="1202338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CA0B4-03FF-4BD7-8D8B-6C795B7A401A}"/>
              </a:ext>
            </a:extLst>
          </p:cNvPr>
          <p:cNvSpPr>
            <a:spLocks noGrp="1"/>
          </p:cNvSpPr>
          <p:nvPr>
            <p:ph type="title"/>
          </p:nvPr>
        </p:nvSpPr>
        <p:spPr>
          <a:xfrm>
            <a:off x="1524000" y="0"/>
            <a:ext cx="7538484" cy="762000"/>
          </a:xfrm>
        </p:spPr>
        <p:txBody>
          <a:bodyPr>
            <a:normAutofit/>
          </a:bodyPr>
          <a:lstStyle/>
          <a:p>
            <a:r>
              <a:rPr lang="en-US" dirty="0"/>
              <a:t>Eastsound Tier 1 &amp; 2 facilities block diagram</a:t>
            </a:r>
          </a:p>
        </p:txBody>
      </p:sp>
      <p:pic>
        <p:nvPicPr>
          <p:cNvPr id="3" name="Picture 2">
            <a:extLst>
              <a:ext uri="{FF2B5EF4-FFF2-40B4-BE49-F238E27FC236}">
                <a16:creationId xmlns:a16="http://schemas.microsoft.com/office/drawing/2014/main" id="{BC64E75D-8DFF-3AFB-BDD7-3C9690FAA7DF}"/>
              </a:ext>
            </a:extLst>
          </p:cNvPr>
          <p:cNvPicPr>
            <a:picLocks noChangeAspect="1"/>
          </p:cNvPicPr>
          <p:nvPr/>
        </p:nvPicPr>
        <p:blipFill>
          <a:blip r:embed="rId3"/>
          <a:stretch>
            <a:fillRect/>
          </a:stretch>
        </p:blipFill>
        <p:spPr>
          <a:xfrm>
            <a:off x="1935005" y="762001"/>
            <a:ext cx="8321991" cy="5334000"/>
          </a:xfrm>
          <a:prstGeom prst="rect">
            <a:avLst/>
          </a:prstGeom>
        </p:spPr>
      </p:pic>
      <p:sp>
        <p:nvSpPr>
          <p:cNvPr id="143" name="TextBox 142">
            <a:extLst>
              <a:ext uri="{FF2B5EF4-FFF2-40B4-BE49-F238E27FC236}">
                <a16:creationId xmlns:a16="http://schemas.microsoft.com/office/drawing/2014/main" id="{AABCBAEC-6DC6-8801-BD99-F883484EABA7}"/>
              </a:ext>
            </a:extLst>
          </p:cNvPr>
          <p:cNvSpPr txBox="1"/>
          <p:nvPr/>
        </p:nvSpPr>
        <p:spPr>
          <a:xfrm>
            <a:off x="1524000" y="6070600"/>
            <a:ext cx="9144000" cy="430887"/>
          </a:xfrm>
          <a:prstGeom prst="rect">
            <a:avLst/>
          </a:prstGeom>
          <a:noFill/>
        </p:spPr>
        <p:txBody>
          <a:bodyPr wrap="square">
            <a:spAutoFit/>
          </a:bodyPr>
          <a:lstStyle/>
          <a:p>
            <a:pPr marL="0" marR="0">
              <a:spcBef>
                <a:spcPts val="0"/>
              </a:spcBef>
              <a:spcAft>
                <a:spcPts val="600"/>
              </a:spcAft>
            </a:pPr>
            <a:r>
              <a:rPr lang="en-US" sz="1100" i="1" dirty="0">
                <a:solidFill>
                  <a:srgbClr val="1F497D"/>
                </a:solidFill>
                <a:effectLst/>
                <a:latin typeface="Calibri" panose="020F0502020204030204" pitchFamily="34" charset="0"/>
                <a:ea typeface="Calibri" panose="020F0502020204030204" pitchFamily="34" charset="0"/>
              </a:rPr>
              <a:t>Figure 3: Noteworthy facilities in Eastsound and within the target grid area of the initial Orcas Community Microgrid. This figure reflects the block diagram version of the grid area shown in Figure 2. </a:t>
            </a:r>
          </a:p>
        </p:txBody>
      </p:sp>
    </p:spTree>
    <p:extLst>
      <p:ext uri="{BB962C8B-B14F-4D97-AF65-F5344CB8AC3E}">
        <p14:creationId xmlns:p14="http://schemas.microsoft.com/office/powerpoint/2010/main" val="9834403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CE8F7099-963C-473C-A2FC-79C8AF66A645}"/>
              </a:ext>
            </a:extLst>
          </p:cNvPr>
          <p:cNvPicPr>
            <a:picLocks noChangeAspect="1"/>
          </p:cNvPicPr>
          <p:nvPr/>
        </p:nvPicPr>
        <p:blipFill>
          <a:blip r:embed="rId2"/>
          <a:stretch>
            <a:fillRect/>
          </a:stretch>
        </p:blipFill>
        <p:spPr>
          <a:xfrm>
            <a:off x="1718917" y="762000"/>
            <a:ext cx="8754166" cy="5694218"/>
          </a:xfrm>
          <a:prstGeom prst="rect">
            <a:avLst/>
          </a:prstGeom>
        </p:spPr>
      </p:pic>
      <p:sp>
        <p:nvSpPr>
          <p:cNvPr id="7" name="Freeform: Shape 6">
            <a:extLst>
              <a:ext uri="{FF2B5EF4-FFF2-40B4-BE49-F238E27FC236}">
                <a16:creationId xmlns:a16="http://schemas.microsoft.com/office/drawing/2014/main" id="{44141F91-CEE7-B6B8-DE7B-8F6AF7C1EBA6}"/>
              </a:ext>
            </a:extLst>
          </p:cNvPr>
          <p:cNvSpPr/>
          <p:nvPr/>
        </p:nvSpPr>
        <p:spPr>
          <a:xfrm>
            <a:off x="4268088" y="791402"/>
            <a:ext cx="5152137" cy="5323649"/>
          </a:xfrm>
          <a:custGeom>
            <a:avLst/>
            <a:gdLst>
              <a:gd name="connsiteX0" fmla="*/ 1266092 w 2120202"/>
              <a:gd name="connsiteY0" fmla="*/ 0 h 2090058"/>
              <a:gd name="connsiteX1" fmla="*/ 0 w 2120202"/>
              <a:gd name="connsiteY1" fmla="*/ 0 h 2090058"/>
              <a:gd name="connsiteX2" fmla="*/ 0 w 2120202"/>
              <a:gd name="connsiteY2" fmla="*/ 2090058 h 2090058"/>
              <a:gd name="connsiteX3" fmla="*/ 1276140 w 2120202"/>
              <a:gd name="connsiteY3" fmla="*/ 2090058 h 2090058"/>
              <a:gd name="connsiteX4" fmla="*/ 1276140 w 2120202"/>
              <a:gd name="connsiteY4" fmla="*/ 1286189 h 2090058"/>
              <a:gd name="connsiteX5" fmla="*/ 2120202 w 2120202"/>
              <a:gd name="connsiteY5" fmla="*/ 1286189 h 2090058"/>
              <a:gd name="connsiteX6" fmla="*/ 2120202 w 2120202"/>
              <a:gd name="connsiteY6" fmla="*/ 924449 h 2090058"/>
              <a:gd name="connsiteX7" fmla="*/ 1306285 w 2120202"/>
              <a:gd name="connsiteY7" fmla="*/ 924449 h 2090058"/>
              <a:gd name="connsiteX8" fmla="*/ 1266092 w 2120202"/>
              <a:gd name="connsiteY8" fmla="*/ 0 h 209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0202" h="2090058">
                <a:moveTo>
                  <a:pt x="1266092" y="0"/>
                </a:moveTo>
                <a:lnTo>
                  <a:pt x="0" y="0"/>
                </a:lnTo>
                <a:lnTo>
                  <a:pt x="0" y="2090058"/>
                </a:lnTo>
                <a:lnTo>
                  <a:pt x="1276140" y="2090058"/>
                </a:lnTo>
                <a:lnTo>
                  <a:pt x="1276140" y="1286189"/>
                </a:lnTo>
                <a:lnTo>
                  <a:pt x="2120202" y="1286189"/>
                </a:lnTo>
                <a:lnTo>
                  <a:pt x="2120202" y="924449"/>
                </a:lnTo>
                <a:lnTo>
                  <a:pt x="1306285" y="924449"/>
                </a:lnTo>
                <a:lnTo>
                  <a:pt x="1266092" y="0"/>
                </a:lnTo>
                <a:close/>
              </a:path>
            </a:pathLst>
          </a:custGeom>
          <a:noFill/>
          <a:ln w="31750">
            <a:solidFill>
              <a:schemeClr val="accent6">
                <a:lumMod val="7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 name="Title 1">
            <a:extLst>
              <a:ext uri="{FF2B5EF4-FFF2-40B4-BE49-F238E27FC236}">
                <a16:creationId xmlns:a16="http://schemas.microsoft.com/office/drawing/2014/main" id="{6C0D7C04-274F-BA73-2463-92611C234FA0}"/>
              </a:ext>
            </a:extLst>
          </p:cNvPr>
          <p:cNvSpPr>
            <a:spLocks noGrp="1"/>
          </p:cNvSpPr>
          <p:nvPr>
            <p:ph type="title"/>
          </p:nvPr>
        </p:nvSpPr>
        <p:spPr>
          <a:xfrm>
            <a:off x="1527048" y="0"/>
            <a:ext cx="9753600" cy="762000"/>
          </a:xfrm>
        </p:spPr>
        <p:txBody>
          <a:bodyPr/>
          <a:lstStyle/>
          <a:p>
            <a:r>
              <a:rPr lang="en-US" dirty="0"/>
              <a:t>OCM map for Orcas Island</a:t>
            </a:r>
          </a:p>
        </p:txBody>
      </p:sp>
      <p:pic>
        <p:nvPicPr>
          <p:cNvPr id="6" name="Picture 5" descr="Icon&#10;&#10;Description automatically generated">
            <a:extLst>
              <a:ext uri="{FF2B5EF4-FFF2-40B4-BE49-F238E27FC236}">
                <a16:creationId xmlns:a16="http://schemas.microsoft.com/office/drawing/2014/main" id="{CC49B54F-4A50-BE56-F8B9-254F86CCEEE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222685" y="3456993"/>
            <a:ext cx="302779" cy="302779"/>
          </a:xfrm>
          <a:prstGeom prst="rect">
            <a:avLst/>
          </a:prstGeom>
        </p:spPr>
      </p:pic>
      <p:sp>
        <p:nvSpPr>
          <p:cNvPr id="3" name="Freeform: Shape 2">
            <a:extLst>
              <a:ext uri="{FF2B5EF4-FFF2-40B4-BE49-F238E27FC236}">
                <a16:creationId xmlns:a16="http://schemas.microsoft.com/office/drawing/2014/main" id="{B59BEBFA-8B18-A245-61DD-A05FA269F37F}"/>
              </a:ext>
            </a:extLst>
          </p:cNvPr>
          <p:cNvSpPr/>
          <p:nvPr/>
        </p:nvSpPr>
        <p:spPr>
          <a:xfrm>
            <a:off x="3933826" y="3648076"/>
            <a:ext cx="1647825" cy="2790825"/>
          </a:xfrm>
          <a:custGeom>
            <a:avLst/>
            <a:gdLst>
              <a:gd name="connsiteX0" fmla="*/ 1647825 w 1647825"/>
              <a:gd name="connsiteY0" fmla="*/ 0 h 2790825"/>
              <a:gd name="connsiteX1" fmla="*/ 1647825 w 1647825"/>
              <a:gd name="connsiteY1" fmla="*/ 2000250 h 2790825"/>
              <a:gd name="connsiteX2" fmla="*/ 581025 w 1647825"/>
              <a:gd name="connsiteY2" fmla="*/ 2276475 h 2790825"/>
              <a:gd name="connsiteX3" fmla="*/ 180975 w 1647825"/>
              <a:gd name="connsiteY3" fmla="*/ 2619375 h 2790825"/>
              <a:gd name="connsiteX4" fmla="*/ 0 w 1647825"/>
              <a:gd name="connsiteY4" fmla="*/ 2790825 h 2790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825" h="2790825">
                <a:moveTo>
                  <a:pt x="1647825" y="0"/>
                </a:moveTo>
                <a:lnTo>
                  <a:pt x="1647825" y="2000250"/>
                </a:lnTo>
                <a:lnTo>
                  <a:pt x="581025" y="2276475"/>
                </a:lnTo>
                <a:lnTo>
                  <a:pt x="180975" y="2619375"/>
                </a:lnTo>
                <a:lnTo>
                  <a:pt x="0" y="2790825"/>
                </a:lnTo>
              </a:path>
            </a:pathLst>
          </a:custGeom>
          <a:noFill/>
          <a:ln w="31750">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5" name="Rectangle 24">
            <a:extLst>
              <a:ext uri="{FF2B5EF4-FFF2-40B4-BE49-F238E27FC236}">
                <a16:creationId xmlns:a16="http://schemas.microsoft.com/office/drawing/2014/main" id="{1628D139-5622-8C01-024F-CCD171984DA8}"/>
              </a:ext>
            </a:extLst>
          </p:cNvPr>
          <p:cNvSpPr/>
          <p:nvPr/>
        </p:nvSpPr>
        <p:spPr>
          <a:xfrm>
            <a:off x="5488491" y="3550815"/>
            <a:ext cx="129309" cy="129309"/>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6" name="Oval 25">
            <a:extLst>
              <a:ext uri="{FF2B5EF4-FFF2-40B4-BE49-F238E27FC236}">
                <a16:creationId xmlns:a16="http://schemas.microsoft.com/office/drawing/2014/main" id="{59DCA349-CE52-9835-FA32-87C4BAD47D96}"/>
              </a:ext>
            </a:extLst>
          </p:cNvPr>
          <p:cNvSpPr/>
          <p:nvPr/>
        </p:nvSpPr>
        <p:spPr>
          <a:xfrm>
            <a:off x="5983989" y="3209986"/>
            <a:ext cx="129309" cy="129309"/>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7" name="Oval 26">
            <a:extLst>
              <a:ext uri="{FF2B5EF4-FFF2-40B4-BE49-F238E27FC236}">
                <a16:creationId xmlns:a16="http://schemas.microsoft.com/office/drawing/2014/main" id="{1805CB07-2B6D-8419-3E5A-644E3009C34C}"/>
              </a:ext>
            </a:extLst>
          </p:cNvPr>
          <p:cNvSpPr/>
          <p:nvPr/>
        </p:nvSpPr>
        <p:spPr>
          <a:xfrm>
            <a:off x="5538459" y="3154856"/>
            <a:ext cx="129309" cy="129309"/>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28" name="Oval 27">
            <a:extLst>
              <a:ext uri="{FF2B5EF4-FFF2-40B4-BE49-F238E27FC236}">
                <a16:creationId xmlns:a16="http://schemas.microsoft.com/office/drawing/2014/main" id="{7EB1E9DA-FCA3-D860-1FF5-35DD0CAE857B}"/>
              </a:ext>
            </a:extLst>
          </p:cNvPr>
          <p:cNvSpPr/>
          <p:nvPr/>
        </p:nvSpPr>
        <p:spPr>
          <a:xfrm>
            <a:off x="6426713" y="3229035"/>
            <a:ext cx="129309" cy="129309"/>
          </a:xfrm>
          <a:prstGeom prst="ellipse">
            <a:avLst/>
          </a:prstGeom>
          <a:solidFill>
            <a:srgbClr val="7030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9" name="Oval 28">
            <a:extLst>
              <a:ext uri="{FF2B5EF4-FFF2-40B4-BE49-F238E27FC236}">
                <a16:creationId xmlns:a16="http://schemas.microsoft.com/office/drawing/2014/main" id="{C5AFB7A6-D98D-A9E3-7730-6FBAD7B14B59}"/>
              </a:ext>
            </a:extLst>
          </p:cNvPr>
          <p:cNvSpPr/>
          <p:nvPr/>
        </p:nvSpPr>
        <p:spPr>
          <a:xfrm>
            <a:off x="6426713" y="3680124"/>
            <a:ext cx="129309" cy="129309"/>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30" name="Oval 29">
            <a:extLst>
              <a:ext uri="{FF2B5EF4-FFF2-40B4-BE49-F238E27FC236}">
                <a16:creationId xmlns:a16="http://schemas.microsoft.com/office/drawing/2014/main" id="{F2856210-467A-3E9E-01AE-171F491BF850}"/>
              </a:ext>
            </a:extLst>
          </p:cNvPr>
          <p:cNvSpPr/>
          <p:nvPr/>
        </p:nvSpPr>
        <p:spPr>
          <a:xfrm>
            <a:off x="6762753" y="4251624"/>
            <a:ext cx="129309" cy="129309"/>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31" name="Oval 30">
            <a:extLst>
              <a:ext uri="{FF2B5EF4-FFF2-40B4-BE49-F238E27FC236}">
                <a16:creationId xmlns:a16="http://schemas.microsoft.com/office/drawing/2014/main" id="{989D0FA9-C66C-DCC6-BDB1-7A7F25CEF4AC}"/>
              </a:ext>
            </a:extLst>
          </p:cNvPr>
          <p:cNvSpPr/>
          <p:nvPr/>
        </p:nvSpPr>
        <p:spPr>
          <a:xfrm>
            <a:off x="6915153" y="5318424"/>
            <a:ext cx="129309" cy="129309"/>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32" name="Oval 31">
            <a:extLst>
              <a:ext uri="{FF2B5EF4-FFF2-40B4-BE49-F238E27FC236}">
                <a16:creationId xmlns:a16="http://schemas.microsoft.com/office/drawing/2014/main" id="{920EED7F-FB6C-AF56-C6D5-523BC88D90E4}"/>
              </a:ext>
            </a:extLst>
          </p:cNvPr>
          <p:cNvSpPr/>
          <p:nvPr/>
        </p:nvSpPr>
        <p:spPr>
          <a:xfrm>
            <a:off x="6880518" y="4808115"/>
            <a:ext cx="129309" cy="129309"/>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33" name="Oval 32">
            <a:extLst>
              <a:ext uri="{FF2B5EF4-FFF2-40B4-BE49-F238E27FC236}">
                <a16:creationId xmlns:a16="http://schemas.microsoft.com/office/drawing/2014/main" id="{F079CA2F-F445-9892-795D-51E10DCED1AB}"/>
              </a:ext>
            </a:extLst>
          </p:cNvPr>
          <p:cNvSpPr/>
          <p:nvPr/>
        </p:nvSpPr>
        <p:spPr>
          <a:xfrm>
            <a:off x="6462792" y="4634654"/>
            <a:ext cx="129309" cy="129309"/>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34" name="Oval 33">
            <a:extLst>
              <a:ext uri="{FF2B5EF4-FFF2-40B4-BE49-F238E27FC236}">
                <a16:creationId xmlns:a16="http://schemas.microsoft.com/office/drawing/2014/main" id="{FD0B9557-8DD9-2B4C-FE06-A77EC7C4D538}"/>
              </a:ext>
            </a:extLst>
          </p:cNvPr>
          <p:cNvSpPr/>
          <p:nvPr/>
        </p:nvSpPr>
        <p:spPr>
          <a:xfrm>
            <a:off x="6326779" y="5253769"/>
            <a:ext cx="129309" cy="129309"/>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35" name="Oval 34">
            <a:extLst>
              <a:ext uri="{FF2B5EF4-FFF2-40B4-BE49-F238E27FC236}">
                <a16:creationId xmlns:a16="http://schemas.microsoft.com/office/drawing/2014/main" id="{403085D1-00E5-C146-B1BD-88590A3F55E9}"/>
              </a:ext>
            </a:extLst>
          </p:cNvPr>
          <p:cNvSpPr/>
          <p:nvPr/>
        </p:nvSpPr>
        <p:spPr>
          <a:xfrm>
            <a:off x="5521008" y="4496119"/>
            <a:ext cx="129309" cy="129309"/>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36" name="Oval 35">
            <a:extLst>
              <a:ext uri="{FF2B5EF4-FFF2-40B4-BE49-F238E27FC236}">
                <a16:creationId xmlns:a16="http://schemas.microsoft.com/office/drawing/2014/main" id="{3BDD189D-C64E-92C5-21B6-6A915EA18D4A}"/>
              </a:ext>
            </a:extLst>
          </p:cNvPr>
          <p:cNvSpPr/>
          <p:nvPr/>
        </p:nvSpPr>
        <p:spPr>
          <a:xfrm>
            <a:off x="5503430" y="4023467"/>
            <a:ext cx="129309" cy="129309"/>
          </a:xfrm>
          <a:prstGeom prst="ellipse">
            <a:avLst/>
          </a:prstGeom>
          <a:solidFill>
            <a:srgbClr val="7030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37" name="Oval 36">
            <a:extLst>
              <a:ext uri="{FF2B5EF4-FFF2-40B4-BE49-F238E27FC236}">
                <a16:creationId xmlns:a16="http://schemas.microsoft.com/office/drawing/2014/main" id="{B6339911-9DD3-2664-B394-BF600290A3C7}"/>
              </a:ext>
            </a:extLst>
          </p:cNvPr>
          <p:cNvSpPr/>
          <p:nvPr/>
        </p:nvSpPr>
        <p:spPr>
          <a:xfrm>
            <a:off x="5530533" y="5602014"/>
            <a:ext cx="129309" cy="129309"/>
          </a:xfrm>
          <a:prstGeom prst="ellipse">
            <a:avLst/>
          </a:prstGeom>
          <a:solidFill>
            <a:srgbClr val="7030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pic>
        <p:nvPicPr>
          <p:cNvPr id="39" name="Picture 38" descr="Icon&#10;&#10;Description automatically generated">
            <a:extLst>
              <a:ext uri="{FF2B5EF4-FFF2-40B4-BE49-F238E27FC236}">
                <a16:creationId xmlns:a16="http://schemas.microsoft.com/office/drawing/2014/main" id="{BDC114B5-DCC6-0608-068A-F351328A492E}"/>
              </a:ext>
            </a:extLst>
          </p:cNvPr>
          <p:cNvPicPr>
            <a:picLocks noChangeAspect="1"/>
          </p:cNvPicPr>
          <p:nvPr/>
        </p:nvPicPr>
        <p:blipFill>
          <a:blip r:embed="rId4"/>
          <a:stretch>
            <a:fillRect/>
          </a:stretch>
        </p:blipFill>
        <p:spPr>
          <a:xfrm>
            <a:off x="2810842" y="5846618"/>
            <a:ext cx="609600" cy="609600"/>
          </a:xfrm>
          <a:prstGeom prst="rect">
            <a:avLst/>
          </a:prstGeom>
        </p:spPr>
      </p:pic>
      <p:sp>
        <p:nvSpPr>
          <p:cNvPr id="40" name="Arrow: Down 39">
            <a:extLst>
              <a:ext uri="{FF2B5EF4-FFF2-40B4-BE49-F238E27FC236}">
                <a16:creationId xmlns:a16="http://schemas.microsoft.com/office/drawing/2014/main" id="{E3A78065-E0EF-E565-5F54-951F55C5D6CE}"/>
              </a:ext>
            </a:extLst>
          </p:cNvPr>
          <p:cNvSpPr/>
          <p:nvPr/>
        </p:nvSpPr>
        <p:spPr>
          <a:xfrm>
            <a:off x="3375913" y="5934076"/>
            <a:ext cx="177208" cy="428625"/>
          </a:xfrm>
          <a:prstGeom prst="downArrow">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41" name="TextBox 40">
            <a:extLst>
              <a:ext uri="{FF2B5EF4-FFF2-40B4-BE49-F238E27FC236}">
                <a16:creationId xmlns:a16="http://schemas.microsoft.com/office/drawing/2014/main" id="{87B98CD5-332B-C341-2663-8F6DF17383C9}"/>
              </a:ext>
            </a:extLst>
          </p:cNvPr>
          <p:cNvSpPr txBox="1"/>
          <p:nvPr/>
        </p:nvSpPr>
        <p:spPr>
          <a:xfrm>
            <a:off x="2384424" y="5654415"/>
            <a:ext cx="1502961" cy="400110"/>
          </a:xfrm>
          <a:prstGeom prst="rect">
            <a:avLst/>
          </a:prstGeom>
          <a:solidFill>
            <a:schemeClr val="bg1">
              <a:lumMod val="85000"/>
            </a:schemeClr>
          </a:solidFill>
          <a:ln w="19050">
            <a:solidFill>
              <a:schemeClr val="tx1"/>
            </a:solidFill>
          </a:ln>
        </p:spPr>
        <p:txBody>
          <a:bodyPr wrap="square" rtlCol="0">
            <a:spAutoFit/>
          </a:bodyPr>
          <a:lstStyle/>
          <a:p>
            <a:r>
              <a:rPr lang="en-US" sz="1000" b="1" dirty="0"/>
              <a:t>1 MW Biopower facility</a:t>
            </a:r>
          </a:p>
        </p:txBody>
      </p:sp>
      <p:sp>
        <p:nvSpPr>
          <p:cNvPr id="42" name="Rectangle 41">
            <a:extLst>
              <a:ext uri="{FF2B5EF4-FFF2-40B4-BE49-F238E27FC236}">
                <a16:creationId xmlns:a16="http://schemas.microsoft.com/office/drawing/2014/main" id="{11AB2229-EDC6-C80F-4490-0F700FE8EED3}"/>
              </a:ext>
            </a:extLst>
          </p:cNvPr>
          <p:cNvSpPr/>
          <p:nvPr/>
        </p:nvSpPr>
        <p:spPr>
          <a:xfrm>
            <a:off x="9167391" y="3523692"/>
            <a:ext cx="129309" cy="12930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43" name="TextBox 42">
            <a:extLst>
              <a:ext uri="{FF2B5EF4-FFF2-40B4-BE49-F238E27FC236}">
                <a16:creationId xmlns:a16="http://schemas.microsoft.com/office/drawing/2014/main" id="{B0EF5C61-217B-DE2C-AE3C-27CA2E379B7A}"/>
              </a:ext>
            </a:extLst>
          </p:cNvPr>
          <p:cNvSpPr txBox="1"/>
          <p:nvPr/>
        </p:nvSpPr>
        <p:spPr>
          <a:xfrm>
            <a:off x="1742462" y="790367"/>
            <a:ext cx="2430041" cy="4093428"/>
          </a:xfrm>
          <a:prstGeom prst="rect">
            <a:avLst/>
          </a:prstGeom>
          <a:solidFill>
            <a:schemeClr val="bg1">
              <a:lumMod val="85000"/>
            </a:schemeClr>
          </a:solidFill>
          <a:ln w="12700">
            <a:solidFill>
              <a:schemeClr val="tx1"/>
            </a:solidFill>
          </a:ln>
        </p:spPr>
        <p:txBody>
          <a:bodyPr wrap="square" rtlCol="0">
            <a:spAutoFit/>
          </a:bodyPr>
          <a:lstStyle/>
          <a:p>
            <a:r>
              <a:rPr lang="en-US" sz="1000" dirty="0"/>
              <a:t>          Feeder (A phase)</a:t>
            </a:r>
          </a:p>
          <a:p>
            <a:endParaRPr lang="en-US" sz="400" dirty="0"/>
          </a:p>
          <a:p>
            <a:r>
              <a:rPr lang="en-US" sz="1000" dirty="0"/>
              <a:t>          Feeder (B phase)</a:t>
            </a:r>
          </a:p>
          <a:p>
            <a:endParaRPr lang="en-US" sz="400" dirty="0"/>
          </a:p>
          <a:p>
            <a:r>
              <a:rPr lang="en-US" sz="1000" dirty="0"/>
              <a:t>          Feeder (C phase)</a:t>
            </a:r>
          </a:p>
          <a:p>
            <a:endParaRPr lang="en-US" sz="400" dirty="0"/>
          </a:p>
          <a:p>
            <a:r>
              <a:rPr lang="en-US" sz="1000" dirty="0"/>
              <a:t>          Underground feeder (Three phase)</a:t>
            </a:r>
          </a:p>
          <a:p>
            <a:endParaRPr lang="en-US" sz="400" dirty="0"/>
          </a:p>
          <a:p>
            <a:r>
              <a:rPr lang="en-US" sz="1000" dirty="0"/>
              <a:t>          Overhead feeder (Three phase)</a:t>
            </a:r>
            <a:endParaRPr lang="en-US" sz="400" dirty="0"/>
          </a:p>
          <a:p>
            <a:endParaRPr lang="en-US" sz="400" dirty="0"/>
          </a:p>
          <a:p>
            <a:r>
              <a:rPr lang="en-US" sz="1000" dirty="0"/>
              <a:t>          Manual existing grid switches (open)</a:t>
            </a:r>
          </a:p>
          <a:p>
            <a:endParaRPr lang="en-US" sz="400" dirty="0"/>
          </a:p>
          <a:p>
            <a:r>
              <a:rPr lang="en-US" sz="1000" dirty="0"/>
              <a:t>          Manual existing grid switches (closed)</a:t>
            </a:r>
          </a:p>
          <a:p>
            <a:endParaRPr lang="en-US" sz="400" dirty="0"/>
          </a:p>
          <a:p>
            <a:r>
              <a:rPr lang="en-US" sz="1000" dirty="0"/>
              <a:t>          Microgrid area</a:t>
            </a:r>
          </a:p>
          <a:p>
            <a:endParaRPr lang="en-US" sz="400" dirty="0"/>
          </a:p>
          <a:p>
            <a:r>
              <a:rPr lang="en-US" sz="1000" dirty="0"/>
              <a:t>          Eastsound Substation</a:t>
            </a:r>
          </a:p>
          <a:p>
            <a:endParaRPr lang="en-US" sz="400" dirty="0"/>
          </a:p>
          <a:p>
            <a:r>
              <a:rPr lang="en-US" sz="1000" dirty="0"/>
              <a:t>          OPALCO headquarters</a:t>
            </a:r>
          </a:p>
          <a:p>
            <a:endParaRPr lang="en-US" sz="400" dirty="0"/>
          </a:p>
          <a:p>
            <a:r>
              <a:rPr lang="en-US" sz="1000" dirty="0"/>
              <a:t>          2.7 MWh battery (primary location)</a:t>
            </a:r>
          </a:p>
          <a:p>
            <a:endParaRPr lang="en-US" sz="400" dirty="0"/>
          </a:p>
          <a:p>
            <a:r>
              <a:rPr lang="en-US" sz="1000" dirty="0"/>
              <a:t>          New 1-phase GIS</a:t>
            </a:r>
          </a:p>
          <a:p>
            <a:endParaRPr lang="en-US" sz="400" dirty="0"/>
          </a:p>
          <a:p>
            <a:r>
              <a:rPr lang="en-US" sz="1000" dirty="0"/>
              <a:t>          New 3-phase GIS</a:t>
            </a:r>
          </a:p>
          <a:p>
            <a:endParaRPr lang="en-US" sz="400" dirty="0"/>
          </a:p>
          <a:p>
            <a:r>
              <a:rPr lang="en-US" sz="1000" dirty="0"/>
              <a:t>          Upgraded 3-phase GIS</a:t>
            </a:r>
          </a:p>
          <a:p>
            <a:endParaRPr lang="en-US" sz="400" dirty="0"/>
          </a:p>
          <a:p>
            <a:r>
              <a:rPr lang="en-US" sz="1000" dirty="0"/>
              <a:t>          Existing 69 kV transmission </a:t>
            </a:r>
          </a:p>
          <a:p>
            <a:endParaRPr lang="en-US" sz="400" dirty="0"/>
          </a:p>
          <a:p>
            <a:r>
              <a:rPr lang="en-US" sz="1000" dirty="0"/>
              <a:t>          1 MW biopower facility</a:t>
            </a:r>
          </a:p>
        </p:txBody>
      </p:sp>
      <p:cxnSp>
        <p:nvCxnSpPr>
          <p:cNvPr id="44" name="Straight Connector 43">
            <a:extLst>
              <a:ext uri="{FF2B5EF4-FFF2-40B4-BE49-F238E27FC236}">
                <a16:creationId xmlns:a16="http://schemas.microsoft.com/office/drawing/2014/main" id="{1D116EEA-999C-5974-5603-394AB5F4D3B4}"/>
              </a:ext>
            </a:extLst>
          </p:cNvPr>
          <p:cNvCxnSpPr/>
          <p:nvPr/>
        </p:nvCxnSpPr>
        <p:spPr>
          <a:xfrm>
            <a:off x="1818769" y="903813"/>
            <a:ext cx="207775" cy="0"/>
          </a:xfrm>
          <a:prstGeom prst="line">
            <a:avLst/>
          </a:prstGeom>
          <a:ln>
            <a:solidFill>
              <a:srgbClr val="C52224"/>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5300F851-0CF3-A84C-5BB0-6DECB3C0949C}"/>
              </a:ext>
            </a:extLst>
          </p:cNvPr>
          <p:cNvCxnSpPr/>
          <p:nvPr/>
        </p:nvCxnSpPr>
        <p:spPr>
          <a:xfrm>
            <a:off x="1818770" y="1116250"/>
            <a:ext cx="207775" cy="0"/>
          </a:xfrm>
          <a:prstGeom prst="line">
            <a:avLst/>
          </a:prstGeom>
          <a:ln>
            <a:solidFill>
              <a:srgbClr val="020CC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D4FA6BAB-6E65-7A85-7008-D171E6363B03}"/>
              </a:ext>
            </a:extLst>
          </p:cNvPr>
          <p:cNvCxnSpPr/>
          <p:nvPr/>
        </p:nvCxnSpPr>
        <p:spPr>
          <a:xfrm>
            <a:off x="1815959" y="1330899"/>
            <a:ext cx="207775" cy="0"/>
          </a:xfrm>
          <a:prstGeom prst="line">
            <a:avLst/>
          </a:prstGeom>
          <a:ln>
            <a:solidFill>
              <a:srgbClr val="288132"/>
            </a:solidFill>
            <a:prstDash val="sysDash"/>
          </a:ln>
          <a:effectLst/>
        </p:spPr>
        <p:style>
          <a:lnRef idx="2">
            <a:schemeClr val="accent1"/>
          </a:lnRef>
          <a:fillRef idx="0">
            <a:schemeClr val="accent1"/>
          </a:fillRef>
          <a:effectRef idx="1">
            <a:schemeClr val="accent1"/>
          </a:effectRef>
          <a:fontRef idx="minor">
            <a:schemeClr val="tx1"/>
          </a:fontRef>
        </p:style>
      </p:cxnSp>
      <p:sp>
        <p:nvSpPr>
          <p:cNvPr id="47" name="Oval 46">
            <a:extLst>
              <a:ext uri="{FF2B5EF4-FFF2-40B4-BE49-F238E27FC236}">
                <a16:creationId xmlns:a16="http://schemas.microsoft.com/office/drawing/2014/main" id="{84E18194-83C5-9B8E-7F89-C5B3B43AC821}"/>
              </a:ext>
            </a:extLst>
          </p:cNvPr>
          <p:cNvSpPr/>
          <p:nvPr/>
        </p:nvSpPr>
        <p:spPr>
          <a:xfrm>
            <a:off x="1867787" y="1907117"/>
            <a:ext cx="129309" cy="129309"/>
          </a:xfrm>
          <a:prstGeom prst="ellipse">
            <a:avLst/>
          </a:prstGeom>
          <a:solidFill>
            <a:srgbClr val="03FC0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48" name="Oval 47">
            <a:extLst>
              <a:ext uri="{FF2B5EF4-FFF2-40B4-BE49-F238E27FC236}">
                <a16:creationId xmlns:a16="http://schemas.microsoft.com/office/drawing/2014/main" id="{7F19FFB8-BE8C-C7D8-37F7-B0827E9FF4B5}"/>
              </a:ext>
            </a:extLst>
          </p:cNvPr>
          <p:cNvSpPr/>
          <p:nvPr/>
        </p:nvSpPr>
        <p:spPr>
          <a:xfrm>
            <a:off x="1862360" y="2124170"/>
            <a:ext cx="129309" cy="129309"/>
          </a:xfrm>
          <a:prstGeom prst="ellipse">
            <a:avLst/>
          </a:prstGeom>
          <a:solidFill>
            <a:srgbClr val="FA05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pic>
        <p:nvPicPr>
          <p:cNvPr id="49" name="Picture 48" descr="Icon&#10;&#10;Description automatically generated">
            <a:extLst>
              <a:ext uri="{FF2B5EF4-FFF2-40B4-BE49-F238E27FC236}">
                <a16:creationId xmlns:a16="http://schemas.microsoft.com/office/drawing/2014/main" id="{ECF8AE3F-A9E0-FB76-F475-4F79BEAB7BC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816479" y="2929500"/>
            <a:ext cx="199060" cy="199060"/>
          </a:xfrm>
          <a:prstGeom prst="rect">
            <a:avLst/>
          </a:prstGeom>
        </p:spPr>
      </p:pic>
      <p:sp>
        <p:nvSpPr>
          <p:cNvPr id="50" name="Rectangle 49">
            <a:extLst>
              <a:ext uri="{FF2B5EF4-FFF2-40B4-BE49-F238E27FC236}">
                <a16:creationId xmlns:a16="http://schemas.microsoft.com/office/drawing/2014/main" id="{30D587EC-9436-5020-8E20-4F77FF0040BD}"/>
              </a:ext>
            </a:extLst>
          </p:cNvPr>
          <p:cNvSpPr/>
          <p:nvPr/>
        </p:nvSpPr>
        <p:spPr>
          <a:xfrm>
            <a:off x="1841588" y="2321032"/>
            <a:ext cx="161899" cy="161899"/>
          </a:xfrm>
          <a:prstGeom prst="rect">
            <a:avLst/>
          </a:prstGeom>
          <a:noFill/>
          <a:ln w="12700">
            <a:solidFill>
              <a:schemeClr val="accent6">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51" name="Oval 50">
            <a:extLst>
              <a:ext uri="{FF2B5EF4-FFF2-40B4-BE49-F238E27FC236}">
                <a16:creationId xmlns:a16="http://schemas.microsoft.com/office/drawing/2014/main" id="{05FFE071-0DB3-D9D7-51D6-8D0265412050}"/>
              </a:ext>
            </a:extLst>
          </p:cNvPr>
          <p:cNvSpPr/>
          <p:nvPr/>
        </p:nvSpPr>
        <p:spPr>
          <a:xfrm>
            <a:off x="1849507" y="3189198"/>
            <a:ext cx="129309" cy="129309"/>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52" name="Oval 51">
            <a:extLst>
              <a:ext uri="{FF2B5EF4-FFF2-40B4-BE49-F238E27FC236}">
                <a16:creationId xmlns:a16="http://schemas.microsoft.com/office/drawing/2014/main" id="{B337E934-F97F-D12C-5E09-8E1184B958EB}"/>
              </a:ext>
            </a:extLst>
          </p:cNvPr>
          <p:cNvSpPr/>
          <p:nvPr/>
        </p:nvSpPr>
        <p:spPr>
          <a:xfrm>
            <a:off x="1856778" y="3405771"/>
            <a:ext cx="129309" cy="129309"/>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53" name="Oval 52">
            <a:extLst>
              <a:ext uri="{FF2B5EF4-FFF2-40B4-BE49-F238E27FC236}">
                <a16:creationId xmlns:a16="http://schemas.microsoft.com/office/drawing/2014/main" id="{BCF8230A-FDFC-57E0-7DA0-AFC4826A7FBB}"/>
              </a:ext>
            </a:extLst>
          </p:cNvPr>
          <p:cNvSpPr/>
          <p:nvPr/>
        </p:nvSpPr>
        <p:spPr>
          <a:xfrm>
            <a:off x="1860146" y="3609684"/>
            <a:ext cx="129309" cy="129309"/>
          </a:xfrm>
          <a:prstGeom prst="ellipse">
            <a:avLst/>
          </a:prstGeom>
          <a:solidFill>
            <a:srgbClr val="7030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cxnSp>
        <p:nvCxnSpPr>
          <p:cNvPr id="54" name="Straight Connector 53">
            <a:extLst>
              <a:ext uri="{FF2B5EF4-FFF2-40B4-BE49-F238E27FC236}">
                <a16:creationId xmlns:a16="http://schemas.microsoft.com/office/drawing/2014/main" id="{39A7DF86-DD63-4902-05FC-C6B8CA46550C}"/>
              </a:ext>
            </a:extLst>
          </p:cNvPr>
          <p:cNvCxnSpPr/>
          <p:nvPr/>
        </p:nvCxnSpPr>
        <p:spPr>
          <a:xfrm>
            <a:off x="1816480" y="1538718"/>
            <a:ext cx="207775" cy="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55" name="Rectangle 54">
            <a:extLst>
              <a:ext uri="{FF2B5EF4-FFF2-40B4-BE49-F238E27FC236}">
                <a16:creationId xmlns:a16="http://schemas.microsoft.com/office/drawing/2014/main" id="{27C8BF5A-6437-3ADF-109D-BE880A1D3DD7}"/>
              </a:ext>
            </a:extLst>
          </p:cNvPr>
          <p:cNvSpPr/>
          <p:nvPr/>
        </p:nvSpPr>
        <p:spPr>
          <a:xfrm>
            <a:off x="1853952" y="2541852"/>
            <a:ext cx="129309" cy="129309"/>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pic>
        <p:nvPicPr>
          <p:cNvPr id="56" name="Picture 55" descr="Icon&#10;&#10;Description automatically generated">
            <a:extLst>
              <a:ext uri="{FF2B5EF4-FFF2-40B4-BE49-F238E27FC236}">
                <a16:creationId xmlns:a16="http://schemas.microsoft.com/office/drawing/2014/main" id="{8C5ABC3C-BD15-C9BF-AAA7-4E4302F1EEBC}"/>
              </a:ext>
            </a:extLst>
          </p:cNvPr>
          <p:cNvPicPr>
            <a:picLocks noChangeAspect="1"/>
          </p:cNvPicPr>
          <p:nvPr/>
        </p:nvPicPr>
        <p:blipFill>
          <a:blip r:embed="rId4"/>
          <a:stretch>
            <a:fillRect/>
          </a:stretch>
        </p:blipFill>
        <p:spPr>
          <a:xfrm>
            <a:off x="1769622" y="3946031"/>
            <a:ext cx="346636" cy="346636"/>
          </a:xfrm>
          <a:prstGeom prst="rect">
            <a:avLst/>
          </a:prstGeom>
        </p:spPr>
      </p:pic>
      <p:cxnSp>
        <p:nvCxnSpPr>
          <p:cNvPr id="57" name="Straight Connector 56">
            <a:extLst>
              <a:ext uri="{FF2B5EF4-FFF2-40B4-BE49-F238E27FC236}">
                <a16:creationId xmlns:a16="http://schemas.microsoft.com/office/drawing/2014/main" id="{BD27C690-5A85-D05C-ABF6-2E5FF8CA5DD5}"/>
              </a:ext>
            </a:extLst>
          </p:cNvPr>
          <p:cNvCxnSpPr/>
          <p:nvPr/>
        </p:nvCxnSpPr>
        <p:spPr>
          <a:xfrm>
            <a:off x="1818157" y="1761456"/>
            <a:ext cx="207775" cy="0"/>
          </a:xfrm>
          <a:prstGeom prst="line">
            <a:avLst/>
          </a:prstGeom>
          <a:ln>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798E4788-8259-2131-FD81-DE9AE7FF1C1E}"/>
              </a:ext>
            </a:extLst>
          </p:cNvPr>
          <p:cNvCxnSpPr/>
          <p:nvPr/>
        </p:nvCxnSpPr>
        <p:spPr>
          <a:xfrm>
            <a:off x="1827682" y="3891021"/>
            <a:ext cx="207775" cy="0"/>
          </a:xfrm>
          <a:prstGeom prst="line">
            <a:avLst/>
          </a:prstGeom>
          <a:ln>
            <a:solidFill>
              <a:schemeClr val="accent3">
                <a:lumMod val="60000"/>
                <a:lumOff val="40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9" name="Rectangle 58">
            <a:extLst>
              <a:ext uri="{FF2B5EF4-FFF2-40B4-BE49-F238E27FC236}">
                <a16:creationId xmlns:a16="http://schemas.microsoft.com/office/drawing/2014/main" id="{F6B2EA17-8A97-E691-56A6-C9C3DD4BA76B}"/>
              </a:ext>
            </a:extLst>
          </p:cNvPr>
          <p:cNvSpPr/>
          <p:nvPr/>
        </p:nvSpPr>
        <p:spPr>
          <a:xfrm>
            <a:off x="1853952" y="2752095"/>
            <a:ext cx="129309" cy="12930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60" name="Oval 59">
            <a:extLst>
              <a:ext uri="{FF2B5EF4-FFF2-40B4-BE49-F238E27FC236}">
                <a16:creationId xmlns:a16="http://schemas.microsoft.com/office/drawing/2014/main" id="{66C0147A-7C9F-C02F-1F59-D4230D9E303C}"/>
              </a:ext>
            </a:extLst>
          </p:cNvPr>
          <p:cNvSpPr/>
          <p:nvPr/>
        </p:nvSpPr>
        <p:spPr>
          <a:xfrm>
            <a:off x="4375839" y="5383078"/>
            <a:ext cx="129309" cy="129309"/>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61" name="Oval 60">
            <a:extLst>
              <a:ext uri="{FF2B5EF4-FFF2-40B4-BE49-F238E27FC236}">
                <a16:creationId xmlns:a16="http://schemas.microsoft.com/office/drawing/2014/main" id="{EA732032-4D14-A571-4386-DFDD2D4F67F7}"/>
              </a:ext>
            </a:extLst>
          </p:cNvPr>
          <p:cNvSpPr/>
          <p:nvPr/>
        </p:nvSpPr>
        <p:spPr>
          <a:xfrm>
            <a:off x="9167390" y="3364346"/>
            <a:ext cx="129309" cy="129309"/>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62" name="Oval 61">
            <a:extLst>
              <a:ext uri="{FF2B5EF4-FFF2-40B4-BE49-F238E27FC236}">
                <a16:creationId xmlns:a16="http://schemas.microsoft.com/office/drawing/2014/main" id="{D0A7FB35-EDE6-78A7-D7C1-A0D83798634F}"/>
              </a:ext>
            </a:extLst>
          </p:cNvPr>
          <p:cNvSpPr/>
          <p:nvPr/>
        </p:nvSpPr>
        <p:spPr>
          <a:xfrm>
            <a:off x="5511485" y="3813863"/>
            <a:ext cx="129309" cy="129309"/>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26673411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E302570-8328-A84E-9F03-3A4DB0AF2563}"/>
              </a:ext>
            </a:extLst>
          </p:cNvPr>
          <p:cNvSpPr txBox="1"/>
          <p:nvPr/>
        </p:nvSpPr>
        <p:spPr>
          <a:xfrm>
            <a:off x="2028992" y="1454156"/>
            <a:ext cx="8134016" cy="307777"/>
          </a:xfrm>
          <a:prstGeom prst="rect">
            <a:avLst/>
          </a:prstGeom>
          <a:noFill/>
        </p:spPr>
        <p:txBody>
          <a:bodyPr wrap="square" rtlCol="0">
            <a:spAutoFit/>
          </a:bodyPr>
          <a:lstStyle/>
          <a:p>
            <a:pPr>
              <a:spcAft>
                <a:spcPts val="1200"/>
              </a:spcAft>
            </a:pPr>
            <a:r>
              <a:rPr lang="en-US" sz="1400" b="1" dirty="0">
                <a:latin typeface="Arial"/>
                <a:cs typeface="Arial"/>
              </a:rPr>
              <a:t>Microgrid financial outflows</a:t>
            </a:r>
            <a:r>
              <a:rPr lang="en-US" sz="1400" dirty="0">
                <a:latin typeface="Arial"/>
                <a:cs typeface="Arial"/>
              </a:rPr>
              <a:t>:	          		</a:t>
            </a:r>
            <a:r>
              <a:rPr lang="en-US" sz="1400" b="1" dirty="0">
                <a:latin typeface="Arial"/>
                <a:cs typeface="Arial"/>
              </a:rPr>
              <a:t>Microgrid financial Inflows</a:t>
            </a:r>
            <a:r>
              <a:rPr lang="en-US" sz="1400" dirty="0">
                <a:latin typeface="Arial"/>
                <a:cs typeface="Arial"/>
              </a:rPr>
              <a:t>:</a:t>
            </a:r>
          </a:p>
        </p:txBody>
      </p:sp>
      <p:graphicFrame>
        <p:nvGraphicFramePr>
          <p:cNvPr id="3" name="Table 2"/>
          <p:cNvGraphicFramePr>
            <a:graphicFrameLocks noGrp="1"/>
          </p:cNvGraphicFramePr>
          <p:nvPr/>
        </p:nvGraphicFramePr>
        <p:xfrm>
          <a:off x="1800096" y="1785632"/>
          <a:ext cx="8548162" cy="3211370"/>
        </p:xfrm>
        <a:graphic>
          <a:graphicData uri="http://schemas.openxmlformats.org/drawingml/2006/table">
            <a:tbl>
              <a:tblPr/>
              <a:tblGrid>
                <a:gridCol w="1384742">
                  <a:extLst>
                    <a:ext uri="{9D8B030D-6E8A-4147-A177-3AD203B41FA5}">
                      <a16:colId xmlns:a16="http://schemas.microsoft.com/office/drawing/2014/main" val="20000"/>
                    </a:ext>
                  </a:extLst>
                </a:gridCol>
                <a:gridCol w="343814">
                  <a:extLst>
                    <a:ext uri="{9D8B030D-6E8A-4147-A177-3AD203B41FA5}">
                      <a16:colId xmlns:a16="http://schemas.microsoft.com/office/drawing/2014/main" val="20001"/>
                    </a:ext>
                  </a:extLst>
                </a:gridCol>
                <a:gridCol w="756600">
                  <a:extLst>
                    <a:ext uri="{9D8B030D-6E8A-4147-A177-3AD203B41FA5}">
                      <a16:colId xmlns:a16="http://schemas.microsoft.com/office/drawing/2014/main" val="20002"/>
                    </a:ext>
                  </a:extLst>
                </a:gridCol>
                <a:gridCol w="667221">
                  <a:extLst>
                    <a:ext uri="{9D8B030D-6E8A-4147-A177-3AD203B41FA5}">
                      <a16:colId xmlns:a16="http://schemas.microsoft.com/office/drawing/2014/main" val="20003"/>
                    </a:ext>
                  </a:extLst>
                </a:gridCol>
                <a:gridCol w="218959">
                  <a:extLst>
                    <a:ext uri="{9D8B030D-6E8A-4147-A177-3AD203B41FA5}">
                      <a16:colId xmlns:a16="http://schemas.microsoft.com/office/drawing/2014/main" val="20004"/>
                    </a:ext>
                  </a:extLst>
                </a:gridCol>
                <a:gridCol w="1926307">
                  <a:extLst>
                    <a:ext uri="{9D8B030D-6E8A-4147-A177-3AD203B41FA5}">
                      <a16:colId xmlns:a16="http://schemas.microsoft.com/office/drawing/2014/main" val="20005"/>
                    </a:ext>
                  </a:extLst>
                </a:gridCol>
                <a:gridCol w="668666">
                  <a:extLst>
                    <a:ext uri="{9D8B030D-6E8A-4147-A177-3AD203B41FA5}">
                      <a16:colId xmlns:a16="http://schemas.microsoft.com/office/drawing/2014/main" val="20006"/>
                    </a:ext>
                  </a:extLst>
                </a:gridCol>
                <a:gridCol w="179805">
                  <a:extLst>
                    <a:ext uri="{9D8B030D-6E8A-4147-A177-3AD203B41FA5}">
                      <a16:colId xmlns:a16="http://schemas.microsoft.com/office/drawing/2014/main" val="20007"/>
                    </a:ext>
                  </a:extLst>
                </a:gridCol>
                <a:gridCol w="1647799">
                  <a:extLst>
                    <a:ext uri="{9D8B030D-6E8A-4147-A177-3AD203B41FA5}">
                      <a16:colId xmlns:a16="http://schemas.microsoft.com/office/drawing/2014/main" val="20008"/>
                    </a:ext>
                  </a:extLst>
                </a:gridCol>
                <a:gridCol w="754249">
                  <a:extLst>
                    <a:ext uri="{9D8B030D-6E8A-4147-A177-3AD203B41FA5}">
                      <a16:colId xmlns:a16="http://schemas.microsoft.com/office/drawing/2014/main" val="20009"/>
                    </a:ext>
                  </a:extLst>
                </a:gridCol>
              </a:tblGrid>
              <a:tr h="143366">
                <a:tc>
                  <a:txBody>
                    <a:bodyPr/>
                    <a:lstStyle/>
                    <a:p>
                      <a:pPr algn="l" fontAlgn="b"/>
                      <a:r>
                        <a:rPr lang="sk-SK" sz="1200" b="0" i="0" u="none" strike="noStrike" dirty="0">
                          <a:solidFill>
                            <a:srgbClr val="000000"/>
                          </a:solidFill>
                          <a:effectLst/>
                          <a:latin typeface="Calibri"/>
                        </a:rPr>
                        <a:t> </a:t>
                      </a:r>
                      <a:r>
                        <a:rPr lang="en-US" sz="1200" b="0" i="0" u="none" strike="noStrike" dirty="0">
                          <a:solidFill>
                            <a:srgbClr val="000000"/>
                          </a:solidFill>
                          <a:effectLst/>
                          <a:latin typeface="Calibri"/>
                        </a:rPr>
                        <a:t>   </a:t>
                      </a:r>
                      <a:endParaRPr lang="sk-SK" sz="1200" b="0" i="0" u="none" strike="noStrike" dirty="0">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Year:</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a:rPr>
                        <a:t>Capex</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a:rPr>
                        <a:t>Opex</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sk-SK" sz="1200" b="0" i="0" u="none" strike="noStrike" dirty="0">
                          <a:solidFill>
                            <a:srgbClr val="000000"/>
                          </a:solidFill>
                          <a:effectLst/>
                          <a:latin typeface="Calibri"/>
                        </a:rPr>
                        <a:t>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a:rPr>
                        <a:t>RES fees</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sk-SK" sz="1200" b="0" i="0" u="none" strike="noStrike" dirty="0">
                          <a:solidFill>
                            <a:srgbClr val="000000"/>
                          </a:solidFill>
                          <a:effectLst/>
                          <a:latin typeface="Calibri"/>
                        </a:rPr>
                        <a:t>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a:rPr>
                        <a:t>Sales to utility</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43366">
                <a:tc>
                  <a:txBody>
                    <a:bodyPr/>
                    <a:lstStyle/>
                    <a:p>
                      <a:pPr algn="l" fontAlgn="b"/>
                      <a:r>
                        <a:rPr lang="sk-SK" sz="1200" b="0" i="0" u="none" strike="noStrike">
                          <a:solidFill>
                            <a:srgbClr val="000000"/>
                          </a:solidFill>
                          <a:effectLst/>
                          <a:latin typeface="Calibri"/>
                        </a:rPr>
                        <a:t>PV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 $3,000,000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 $7,000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sk-SK" sz="1200" b="0" i="0" u="none" strike="noStrike">
                          <a:solidFill>
                            <a:srgbClr val="000000"/>
                          </a:solidFill>
                          <a:effectLst/>
                          <a:latin typeface="Calibri"/>
                        </a:rPr>
                        <a:t>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sk-SK" sz="1200" b="0" i="0" u="none" strike="noStrike">
                          <a:solidFill>
                            <a:srgbClr val="000000"/>
                          </a:solidFill>
                          <a:effectLst/>
                          <a:latin typeface="Calibri"/>
                        </a:rPr>
                        <a:t>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43366">
                <a:tc>
                  <a:txBody>
                    <a:bodyPr/>
                    <a:lstStyle/>
                    <a:p>
                      <a:pPr algn="l" fontAlgn="b"/>
                      <a:r>
                        <a:rPr lang="en-US" sz="1200" b="0" i="0" u="none" strike="noStrike">
                          <a:solidFill>
                            <a:srgbClr val="000000"/>
                          </a:solidFill>
                          <a:effectLst/>
                          <a:latin typeface="Calibri"/>
                        </a:rPr>
                        <a:t>BESS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 $1,400,000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 $5,000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RES fee ($/kWh)</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a:rPr>
                        <a:t> $0.20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a:rPr>
                        <a:t>Tariff to utility</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 $0.10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43366">
                <a:tc>
                  <a:txBody>
                    <a:bodyPr/>
                    <a:lstStyle/>
                    <a:p>
                      <a:pPr algn="l" fontAlgn="b"/>
                      <a:r>
                        <a:rPr lang="en-US" sz="1200" b="0" i="0" u="none" strike="noStrike">
                          <a:solidFill>
                            <a:srgbClr val="000000"/>
                          </a:solidFill>
                          <a:effectLst/>
                          <a:latin typeface="Calibri"/>
                        </a:rPr>
                        <a:t>Microgrid hardware + MC2</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 $500,000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 $15,000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a:rPr>
                        <a:t>Guaranteed daily load (kWh)</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1200" b="0" i="0" u="none" strike="noStrike">
                          <a:solidFill>
                            <a:srgbClr val="000000"/>
                          </a:solidFill>
                          <a:effectLst/>
                          <a:latin typeface="Calibri"/>
                        </a:rPr>
                        <a:t> 2,300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a:rPr>
                        <a:t>Annual PV sold (kWh)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 2,400,000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43366">
                <a:tc>
                  <a:txBody>
                    <a:bodyPr/>
                    <a:lstStyle/>
                    <a:p>
                      <a:pPr algn="l" fontAlgn="b"/>
                      <a:r>
                        <a:rPr lang="sk-SK" sz="1200" b="0" i="0" u="none" strike="noStrike" dirty="0">
                          <a:solidFill>
                            <a:srgbClr val="000000"/>
                          </a:solidFill>
                          <a:effectLst/>
                          <a:latin typeface="Calibri"/>
                        </a:rPr>
                        <a:t>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sk-SK" sz="1200" b="0" i="0" u="none" strike="noStrike">
                          <a:solidFill>
                            <a:srgbClr val="000000"/>
                          </a:solidFill>
                          <a:effectLst/>
                          <a:latin typeface="Calibri"/>
                        </a:rPr>
                        <a:t>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k-SK" sz="1200" b="0" i="0" u="none" strike="noStrike">
                          <a:solidFill>
                            <a:srgbClr val="000000"/>
                          </a:solidFill>
                          <a:effectLst/>
                          <a:latin typeface="Calibri"/>
                        </a:rPr>
                        <a:t>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sk-SK" sz="1200" b="0" i="0" u="none" strike="noStrike">
                          <a:solidFill>
                            <a:srgbClr val="000000"/>
                          </a:solidFill>
                          <a:effectLst/>
                          <a:latin typeface="Calibri"/>
                        </a:rPr>
                        <a:t>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k-SK" sz="1200" b="0" i="0" u="none" strike="noStrike" dirty="0">
                          <a:solidFill>
                            <a:srgbClr val="000000"/>
                          </a:solidFill>
                          <a:effectLst/>
                          <a:latin typeface="Calibri"/>
                        </a:rPr>
                        <a:t>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43366">
                <a:tc>
                  <a:txBody>
                    <a:bodyPr/>
                    <a:lstStyle/>
                    <a:p>
                      <a:pPr algn="l" fontAlgn="b"/>
                      <a:r>
                        <a:rPr lang="sk-SK" sz="1200" b="0" i="0" u="none" strike="noStrike" dirty="0">
                          <a:solidFill>
                            <a:srgbClr val="000000"/>
                          </a:solidFill>
                          <a:effectLst/>
                          <a:latin typeface="Calibri"/>
                        </a:rPr>
                        <a:t>PV+BESS incentives</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sk-SK" sz="1200" b="0" i="0" u="none" strike="noStrike">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k-SK" sz="1200" b="0" i="0" u="none" strike="noStrike" dirty="0">
                          <a:solidFill>
                            <a:srgbClr val="000000"/>
                          </a:solidFill>
                          <a:effectLst/>
                          <a:latin typeface="Calibri"/>
                        </a:rPr>
                        <a:t>-$1,800,000</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sk-SK" sz="1200" b="0" i="0" u="none" strike="noStrike">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sk-SK" sz="1200" b="0" i="0" u="none" strike="noStrike">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sk-SK" sz="1200" b="0" i="0" u="none" strike="noStrike">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sk-SK" sz="1200" b="0" i="0" u="none" strike="noStrike">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sk-SK" sz="1200" b="0" i="0" u="none" strike="noStrike" dirty="0">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43366">
                <a:tc>
                  <a:txBody>
                    <a:bodyPr/>
                    <a:lstStyle/>
                    <a:p>
                      <a:pPr algn="l" fontAlgn="b"/>
                      <a:endParaRPr lang="sk-SK" sz="1200" b="0" i="0" u="none" strike="noStrike">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sk-SK" sz="1200" b="0" i="0" u="none" strike="noStrike">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sk-SK" sz="1200" b="0" i="0" u="none" strike="noStrike">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sk-SK" sz="1200" b="0" i="0" u="none" strike="noStrike">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sk-SK" sz="1200" b="0" i="0" u="none" strike="noStrike">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sk-SK" sz="1200" b="0" i="0" u="none" strike="noStrike">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sk-SK" sz="1200" b="0" i="0" u="none" strike="noStrike">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sk-SK" sz="1200" b="0" i="0" u="none" strike="noStrike" dirty="0">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43366">
                <a:tc>
                  <a:txBody>
                    <a:bodyPr/>
                    <a:lstStyle/>
                    <a:p>
                      <a:pPr algn="l" fontAlgn="b"/>
                      <a:r>
                        <a:rPr lang="en-US" sz="1200" b="0" i="0" u="none" strike="noStrike" dirty="0">
                          <a:solidFill>
                            <a:srgbClr val="000000"/>
                          </a:solidFill>
                          <a:effectLst/>
                          <a:latin typeface="Calibri"/>
                        </a:rPr>
                        <a:t>Total annual expense:</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1</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a:rPr>
                        <a:t>$3,100,000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a:rPr>
                        <a:t>$27,000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n-lt"/>
                        </a:rPr>
                        <a:t>Total annual income:</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a:rPr>
                        <a:t> $165,000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sk-SK" sz="1200" b="0" i="0" u="none" strike="noStrike">
                          <a:solidFill>
                            <a:srgbClr val="000000"/>
                          </a:solidFill>
                          <a:effectLst/>
                          <a:latin typeface="Calibri"/>
                        </a:rPr>
                        <a:t>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a:rPr>
                        <a:t> $236,000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43366">
                <a:tc>
                  <a:txBody>
                    <a:bodyPr/>
                    <a:lstStyle/>
                    <a:p>
                      <a:pPr algn="l" fontAlgn="b"/>
                      <a:r>
                        <a:rPr lang="sk-SK" sz="1200" b="0" i="0" u="none" strike="noStrike">
                          <a:solidFill>
                            <a:srgbClr val="000000"/>
                          </a:solidFill>
                          <a:effectLst/>
                          <a:latin typeface="Calibri"/>
                        </a:rPr>
                        <a:t>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s-IS" sz="1200" b="0" i="0" u="none" strike="noStrike">
                          <a:solidFill>
                            <a:srgbClr val="000000"/>
                          </a:solidFill>
                          <a:effectLst/>
                          <a:latin typeface="Calibri"/>
                        </a:rPr>
                        <a:t>2</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1200" b="0" i="0" u="none" strike="noStrike">
                          <a:solidFill>
                            <a:srgbClr val="000000"/>
                          </a:solidFill>
                          <a:effectLst/>
                          <a:latin typeface="Calibri"/>
                        </a:rPr>
                        <a:t> $-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a:rPr>
                        <a:t>$27,000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sk-SK" sz="1200" b="0" i="0" u="none" strike="noStrike">
                          <a:solidFill>
                            <a:srgbClr val="000000"/>
                          </a:solidFill>
                          <a:effectLst/>
                          <a:latin typeface="Calibri"/>
                        </a:rPr>
                        <a:t>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r" defTabSz="4572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a:rPr>
                        <a:t> </a:t>
                      </a:r>
                      <a:r>
                        <a:rPr lang="en-US" sz="1200" b="0" i="0" u="none" strike="noStrike" dirty="0">
                          <a:solidFill>
                            <a:srgbClr val="000000"/>
                          </a:solidFill>
                          <a:effectLst/>
                          <a:latin typeface="+mn-lt"/>
                        </a:rPr>
                        <a:t> $165,000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sk-SK" sz="1200" b="0" i="0" u="none" strike="noStrike">
                          <a:solidFill>
                            <a:srgbClr val="000000"/>
                          </a:solidFill>
                          <a:effectLst/>
                          <a:latin typeface="Calibri"/>
                        </a:rPr>
                        <a:t>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a:rPr>
                        <a:t> $</a:t>
                      </a:r>
                      <a:r>
                        <a:rPr lang="en-US" sz="1200" b="0" i="0" u="none" strike="noStrike" dirty="0">
                          <a:solidFill>
                            <a:srgbClr val="000000"/>
                          </a:solidFill>
                          <a:effectLst/>
                          <a:latin typeface="+mn-lt"/>
                        </a:rPr>
                        <a:t>236,000 </a:t>
                      </a:r>
                      <a:endParaRPr lang="en-US" sz="1200" b="0" i="0" u="none" strike="noStrike" dirty="0">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43366">
                <a:tc>
                  <a:txBody>
                    <a:bodyPr/>
                    <a:lstStyle/>
                    <a:p>
                      <a:pPr algn="l" fontAlgn="b"/>
                      <a:r>
                        <a:rPr lang="sk-SK" sz="1200" b="0" i="0" u="none" strike="noStrike">
                          <a:solidFill>
                            <a:srgbClr val="000000"/>
                          </a:solidFill>
                          <a:effectLst/>
                          <a:latin typeface="Calibri"/>
                        </a:rPr>
                        <a:t>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3</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1200" b="0" i="0" u="none" strike="noStrike">
                          <a:solidFill>
                            <a:srgbClr val="000000"/>
                          </a:solidFill>
                          <a:effectLst/>
                          <a:latin typeface="Calibri"/>
                        </a:rPr>
                        <a:t> $-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a:rPr>
                        <a:t>$27,000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sk-SK" sz="1200" b="0" i="0" u="none" strike="noStrike" dirty="0">
                          <a:solidFill>
                            <a:srgbClr val="000000"/>
                          </a:solidFill>
                          <a:effectLst/>
                          <a:latin typeface="Calibri"/>
                        </a:rPr>
                        <a:t>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r" defTabSz="4572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a:rPr>
                        <a:t> </a:t>
                      </a:r>
                      <a:r>
                        <a:rPr lang="en-US" sz="1200" b="0" i="0" u="none" strike="noStrike" dirty="0">
                          <a:solidFill>
                            <a:srgbClr val="000000"/>
                          </a:solidFill>
                          <a:effectLst/>
                          <a:latin typeface="+mn-lt"/>
                        </a:rPr>
                        <a:t> $165,000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sk-SK" sz="1200" b="0" i="0" u="none" strike="noStrike">
                          <a:solidFill>
                            <a:srgbClr val="000000"/>
                          </a:solidFill>
                          <a:effectLst/>
                          <a:latin typeface="Calibri"/>
                        </a:rPr>
                        <a:t>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mn-lt"/>
                        </a:rPr>
                        <a:t>$236,000 </a:t>
                      </a:r>
                      <a:endParaRPr lang="en-US" sz="1200" b="0" i="0" u="none" strike="noStrike" dirty="0">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43366">
                <a:tc>
                  <a:txBody>
                    <a:bodyPr/>
                    <a:lstStyle/>
                    <a:p>
                      <a:pPr algn="l" fontAlgn="b"/>
                      <a:r>
                        <a:rPr lang="sk-SK" sz="1200" b="0" i="0" u="none" strike="noStrike">
                          <a:solidFill>
                            <a:srgbClr val="000000"/>
                          </a:solidFill>
                          <a:effectLst/>
                          <a:latin typeface="Calibri"/>
                        </a:rPr>
                        <a:t>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4</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1200" b="0" i="0" u="none" strike="noStrike">
                          <a:solidFill>
                            <a:srgbClr val="000000"/>
                          </a:solidFill>
                          <a:effectLst/>
                          <a:latin typeface="Calibri"/>
                        </a:rPr>
                        <a:t> $-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a:rPr>
                        <a:t>$27,000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sk-SK" sz="1200" b="0" i="0" u="none" strike="noStrike">
                          <a:solidFill>
                            <a:srgbClr val="000000"/>
                          </a:solidFill>
                          <a:effectLst/>
                          <a:latin typeface="Calibri"/>
                        </a:rPr>
                        <a:t>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r" defTabSz="4572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a:rPr>
                        <a:t> </a:t>
                      </a:r>
                      <a:r>
                        <a:rPr lang="en-US" sz="1200" b="0" i="0" u="none" strike="noStrike" dirty="0">
                          <a:solidFill>
                            <a:srgbClr val="000000"/>
                          </a:solidFill>
                          <a:effectLst/>
                          <a:latin typeface="+mn-lt"/>
                        </a:rPr>
                        <a:t> $165,000 </a:t>
                      </a:r>
                      <a:r>
                        <a:rPr lang="en-US" sz="1200" b="0" i="0" u="none" strike="noStrike" dirty="0">
                          <a:solidFill>
                            <a:srgbClr val="000000"/>
                          </a:solidFill>
                          <a:effectLst/>
                          <a:latin typeface="Calibri"/>
                        </a:rPr>
                        <a:t>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dirty="0">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sk-SK" sz="1200" b="0" i="0" u="none" strike="noStrike" dirty="0">
                          <a:solidFill>
                            <a:srgbClr val="000000"/>
                          </a:solidFill>
                          <a:effectLst/>
                          <a:latin typeface="Calibri"/>
                        </a:rPr>
                        <a:t> </a:t>
                      </a: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mn-lt"/>
                        </a:rPr>
                        <a:t>$236,000 </a:t>
                      </a:r>
                      <a:endParaRPr lang="en-US" sz="1200" b="0" i="0" u="none" strike="noStrike" dirty="0">
                        <a:solidFill>
                          <a:srgbClr val="000000"/>
                        </a:solidFill>
                        <a:effectLst/>
                        <a:latin typeface="Calibri"/>
                      </a:endParaRPr>
                    </a:p>
                  </a:txBody>
                  <a:tcPr marL="9310" marR="9310" marT="93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4" name="Down Arrow 3"/>
          <p:cNvSpPr/>
          <p:nvPr/>
        </p:nvSpPr>
        <p:spPr>
          <a:xfrm>
            <a:off x="1843743" y="4478527"/>
            <a:ext cx="386537" cy="1035430"/>
          </a:xfrm>
          <a:prstGeom prst="downArrow">
            <a:avLst/>
          </a:prstGeom>
          <a:noFill/>
          <a:ln>
            <a:solidFill>
              <a:srgbClr val="00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DE302570-8328-A84E-9F03-3A4DB0AF2563}"/>
              </a:ext>
            </a:extLst>
          </p:cNvPr>
          <p:cNvSpPr txBox="1"/>
          <p:nvPr/>
        </p:nvSpPr>
        <p:spPr>
          <a:xfrm>
            <a:off x="2108288" y="4328797"/>
            <a:ext cx="1421902" cy="584776"/>
          </a:xfrm>
          <a:prstGeom prst="rect">
            <a:avLst/>
          </a:prstGeom>
          <a:noFill/>
        </p:spPr>
        <p:txBody>
          <a:bodyPr wrap="square" rtlCol="0">
            <a:spAutoFit/>
          </a:bodyPr>
          <a:lstStyle/>
          <a:p>
            <a:pPr>
              <a:spcAft>
                <a:spcPts val="1200"/>
              </a:spcAft>
            </a:pPr>
            <a:r>
              <a:rPr lang="en-US" sz="1600" dirty="0">
                <a:latin typeface="Arial"/>
                <a:cs typeface="Arial"/>
              </a:rPr>
              <a:t>30-year analysis</a:t>
            </a:r>
          </a:p>
        </p:txBody>
      </p:sp>
      <p:sp>
        <p:nvSpPr>
          <p:cNvPr id="8" name="TextBox 7">
            <a:extLst>
              <a:ext uri="{FF2B5EF4-FFF2-40B4-BE49-F238E27FC236}">
                <a16:creationId xmlns:a16="http://schemas.microsoft.com/office/drawing/2014/main" id="{DE302570-8328-A84E-9F03-3A4DB0AF2563}"/>
              </a:ext>
            </a:extLst>
          </p:cNvPr>
          <p:cNvSpPr txBox="1"/>
          <p:nvPr/>
        </p:nvSpPr>
        <p:spPr>
          <a:xfrm>
            <a:off x="2927702" y="5218476"/>
            <a:ext cx="6559198" cy="523220"/>
          </a:xfrm>
          <a:prstGeom prst="rect">
            <a:avLst/>
          </a:prstGeom>
          <a:noFill/>
        </p:spPr>
        <p:txBody>
          <a:bodyPr wrap="square" rtlCol="0">
            <a:spAutoFit/>
          </a:bodyPr>
          <a:lstStyle/>
          <a:p>
            <a:pPr>
              <a:spcAft>
                <a:spcPts val="1200"/>
              </a:spcAft>
            </a:pPr>
            <a:r>
              <a:rPr lang="en-US" sz="1400" dirty="0">
                <a:latin typeface="Arial"/>
                <a:cs typeface="Arial"/>
              </a:rPr>
              <a:t>With these expenses and income, the Community Microgrid owner will see an internal rate of return (IRR) of at least</a:t>
            </a:r>
            <a:r>
              <a:rPr lang="en-US" sz="1400" b="1" dirty="0">
                <a:latin typeface="Arial"/>
                <a:cs typeface="Arial"/>
              </a:rPr>
              <a:t> 9%. </a:t>
            </a:r>
          </a:p>
        </p:txBody>
      </p:sp>
      <p:sp>
        <p:nvSpPr>
          <p:cNvPr id="11" name="Title 1">
            <a:extLst>
              <a:ext uri="{FF2B5EF4-FFF2-40B4-BE49-F238E27FC236}">
                <a16:creationId xmlns:a16="http://schemas.microsoft.com/office/drawing/2014/main" id="{255AFC77-B105-AF45-81DB-BC0FFC482B8F}"/>
              </a:ext>
            </a:extLst>
          </p:cNvPr>
          <p:cNvSpPr>
            <a:spLocks noGrp="1"/>
          </p:cNvSpPr>
          <p:nvPr>
            <p:ph type="title"/>
          </p:nvPr>
        </p:nvSpPr>
        <p:spPr>
          <a:xfrm>
            <a:off x="1527048" y="0"/>
            <a:ext cx="8194126" cy="762000"/>
          </a:xfrm>
        </p:spPr>
        <p:txBody>
          <a:bodyPr>
            <a:noAutofit/>
          </a:bodyPr>
          <a:lstStyle/>
          <a:p>
            <a:r>
              <a:rPr lang="en-US" sz="2200" dirty="0"/>
              <a:t>RES feasibility: Community Microgrid owner-operator perspective</a:t>
            </a:r>
          </a:p>
        </p:txBody>
      </p:sp>
      <p:sp>
        <p:nvSpPr>
          <p:cNvPr id="2" name="TextBox 1">
            <a:extLst>
              <a:ext uri="{FF2B5EF4-FFF2-40B4-BE49-F238E27FC236}">
                <a16:creationId xmlns:a16="http://schemas.microsoft.com/office/drawing/2014/main" id="{3928615A-36B9-2632-1F28-561B22E2AB07}"/>
              </a:ext>
            </a:extLst>
          </p:cNvPr>
          <p:cNvSpPr txBox="1"/>
          <p:nvPr/>
        </p:nvSpPr>
        <p:spPr>
          <a:xfrm>
            <a:off x="2108288" y="977378"/>
            <a:ext cx="8074552" cy="307777"/>
          </a:xfrm>
          <a:prstGeom prst="rect">
            <a:avLst/>
          </a:prstGeom>
          <a:noFill/>
        </p:spPr>
        <p:txBody>
          <a:bodyPr wrap="square" rtlCol="0">
            <a:spAutoFit/>
          </a:bodyPr>
          <a:lstStyle/>
          <a:p>
            <a:pPr algn="ctr">
              <a:spcAft>
                <a:spcPts val="1200"/>
              </a:spcAft>
            </a:pPr>
            <a:r>
              <a:rPr lang="en-US" sz="1400" dirty="0">
                <a:latin typeface="Arial"/>
                <a:cs typeface="Arial"/>
              </a:rPr>
              <a:t>Analysis factors from a </a:t>
            </a:r>
            <a:r>
              <a:rPr lang="en-US" sz="1400" dirty="0"/>
              <a:t>2021 </a:t>
            </a:r>
            <a:r>
              <a:rPr lang="en-US" sz="1400" dirty="0">
                <a:latin typeface="Arial"/>
                <a:cs typeface="Arial"/>
              </a:rPr>
              <a:t>design for a Community Microgrid in Southern California:</a:t>
            </a:r>
            <a:endParaRPr lang="en-US" sz="1400" b="1" dirty="0">
              <a:latin typeface="Arial"/>
              <a:cs typeface="Arial"/>
            </a:endParaRPr>
          </a:p>
        </p:txBody>
      </p:sp>
    </p:spTree>
    <p:extLst>
      <p:ext uri="{BB962C8B-B14F-4D97-AF65-F5344CB8AC3E}">
        <p14:creationId xmlns:p14="http://schemas.microsoft.com/office/powerpoint/2010/main" val="3383768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CE7A6-E8BD-4D7D-9116-F1EFFD28ACC1}"/>
              </a:ext>
            </a:extLst>
          </p:cNvPr>
          <p:cNvSpPr>
            <a:spLocks noGrp="1"/>
          </p:cNvSpPr>
          <p:nvPr>
            <p:ph type="title"/>
          </p:nvPr>
        </p:nvSpPr>
        <p:spPr/>
        <p:txBody>
          <a:bodyPr/>
          <a:lstStyle/>
          <a:p>
            <a:r>
              <a:rPr lang="en-US" dirty="0"/>
              <a:t>Agenda</a:t>
            </a:r>
          </a:p>
        </p:txBody>
      </p:sp>
      <p:sp>
        <p:nvSpPr>
          <p:cNvPr id="19" name="Text Placeholder 2">
            <a:extLst>
              <a:ext uri="{FF2B5EF4-FFF2-40B4-BE49-F238E27FC236}">
                <a16:creationId xmlns:a16="http://schemas.microsoft.com/office/drawing/2014/main" id="{1E634979-8374-4739-8A2B-29DB211063F8}"/>
              </a:ext>
            </a:extLst>
          </p:cNvPr>
          <p:cNvSpPr txBox="1">
            <a:spLocks/>
          </p:cNvSpPr>
          <p:nvPr/>
        </p:nvSpPr>
        <p:spPr>
          <a:xfrm>
            <a:off x="4762500" y="1881188"/>
            <a:ext cx="6931025" cy="4905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Courier New" panose="02070309020205020404" pitchFamily="49"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Courier New" panose="02070309020205020404" pitchFamily="49"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Courier New" panose="02070309020205020404" pitchFamily="49"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Intro</a:t>
            </a:r>
          </a:p>
        </p:txBody>
      </p:sp>
      <p:sp>
        <p:nvSpPr>
          <p:cNvPr id="21" name="Text Placeholder 4">
            <a:extLst>
              <a:ext uri="{FF2B5EF4-FFF2-40B4-BE49-F238E27FC236}">
                <a16:creationId xmlns:a16="http://schemas.microsoft.com/office/drawing/2014/main" id="{51E835AA-086D-4F8C-ABD9-59D3DEAD2ADC}"/>
              </a:ext>
            </a:extLst>
          </p:cNvPr>
          <p:cNvSpPr txBox="1">
            <a:spLocks/>
          </p:cNvSpPr>
          <p:nvPr/>
        </p:nvSpPr>
        <p:spPr>
          <a:xfrm>
            <a:off x="4762500" y="2443752"/>
            <a:ext cx="6931025" cy="4905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Courier New" panose="02070309020205020404" pitchFamily="49"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Courier New" panose="02070309020205020404" pitchFamily="49"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Courier New" panose="02070309020205020404" pitchFamily="49"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Panelists</a:t>
            </a:r>
          </a:p>
        </p:txBody>
      </p:sp>
      <p:sp>
        <p:nvSpPr>
          <p:cNvPr id="22" name="Text Placeholder 5">
            <a:extLst>
              <a:ext uri="{FF2B5EF4-FFF2-40B4-BE49-F238E27FC236}">
                <a16:creationId xmlns:a16="http://schemas.microsoft.com/office/drawing/2014/main" id="{6448D5AA-42EB-4955-B46D-C9900ABA654B}"/>
              </a:ext>
            </a:extLst>
          </p:cNvPr>
          <p:cNvSpPr txBox="1">
            <a:spLocks/>
          </p:cNvSpPr>
          <p:nvPr/>
        </p:nvSpPr>
        <p:spPr>
          <a:xfrm>
            <a:off x="4762500" y="3006316"/>
            <a:ext cx="6845300" cy="1820327"/>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Jared: Multi-user microgrid basics and strategic considerations</a:t>
            </a:r>
          </a:p>
          <a:p>
            <a:r>
              <a:rPr lang="en-US" dirty="0"/>
              <a:t>Ben: Market pathways to establishing community microgrids in the highly-regulated West Coast market</a:t>
            </a:r>
          </a:p>
          <a:p>
            <a:r>
              <a:rPr lang="en-US" dirty="0"/>
              <a:t>Carlos: </a:t>
            </a:r>
            <a:r>
              <a:rPr lang="en-US" sz="2800" dirty="0"/>
              <a:t>Solar Energy Multi-Facility Microgrids in Puerto Rico for community resilience</a:t>
            </a:r>
            <a:endParaRPr lang="en-US" dirty="0"/>
          </a:p>
        </p:txBody>
      </p:sp>
      <p:pic>
        <p:nvPicPr>
          <p:cNvPr id="10" name="Picture 9" descr="The inside of an office building with people interacting with technology.">
            <a:extLst>
              <a:ext uri="{FF2B5EF4-FFF2-40B4-BE49-F238E27FC236}">
                <a16:creationId xmlns:a16="http://schemas.microsoft.com/office/drawing/2014/main" id="{547CD087-3966-40E7-9C2F-1D71C30B60B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679587" y="1640574"/>
            <a:ext cx="2616188" cy="4324917"/>
          </a:xfrm>
          <a:prstGeom prst="rect">
            <a:avLst/>
          </a:prstGeom>
        </p:spPr>
      </p:pic>
      <p:sp>
        <p:nvSpPr>
          <p:cNvPr id="3" name="Text Placeholder 4">
            <a:extLst>
              <a:ext uri="{FF2B5EF4-FFF2-40B4-BE49-F238E27FC236}">
                <a16:creationId xmlns:a16="http://schemas.microsoft.com/office/drawing/2014/main" id="{46A550E9-32D3-EF70-E8D7-F3EFEA3A9E24}"/>
              </a:ext>
            </a:extLst>
          </p:cNvPr>
          <p:cNvSpPr txBox="1">
            <a:spLocks/>
          </p:cNvSpPr>
          <p:nvPr/>
        </p:nvSpPr>
        <p:spPr>
          <a:xfrm>
            <a:off x="4762500" y="4813575"/>
            <a:ext cx="6931025" cy="4905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Courier New" panose="02070309020205020404" pitchFamily="49"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Courier New" panose="02070309020205020404" pitchFamily="49"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Courier New" panose="02070309020205020404" pitchFamily="49"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Q&amp;A</a:t>
            </a:r>
          </a:p>
        </p:txBody>
      </p:sp>
    </p:spTree>
    <p:extLst>
      <p:ext uri="{BB962C8B-B14F-4D97-AF65-F5344CB8AC3E}">
        <p14:creationId xmlns:p14="http://schemas.microsoft.com/office/powerpoint/2010/main" val="2422380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7CBCD-25FC-EE46-9E76-9391251E73D2}"/>
              </a:ext>
            </a:extLst>
          </p:cNvPr>
          <p:cNvSpPr>
            <a:spLocks noGrp="1"/>
          </p:cNvSpPr>
          <p:nvPr>
            <p:ph type="title"/>
          </p:nvPr>
        </p:nvSpPr>
        <p:spPr>
          <a:xfrm>
            <a:off x="1524001" y="-27612"/>
            <a:ext cx="7467055" cy="762000"/>
          </a:xfrm>
        </p:spPr>
        <p:txBody>
          <a:bodyPr>
            <a:noAutofit/>
          </a:bodyPr>
          <a:lstStyle/>
          <a:p>
            <a:r>
              <a:rPr lang="en-US" dirty="0"/>
              <a:t>RES feasibility analysis results</a:t>
            </a:r>
          </a:p>
        </p:txBody>
      </p:sp>
      <p:sp>
        <p:nvSpPr>
          <p:cNvPr id="6" name="TextBox 5">
            <a:extLst>
              <a:ext uri="{FF2B5EF4-FFF2-40B4-BE49-F238E27FC236}">
                <a16:creationId xmlns:a16="http://schemas.microsoft.com/office/drawing/2014/main" id="{DE302570-8328-A84E-9F03-3A4DB0AF2563}"/>
              </a:ext>
            </a:extLst>
          </p:cNvPr>
          <p:cNvSpPr txBox="1"/>
          <p:nvPr/>
        </p:nvSpPr>
        <p:spPr>
          <a:xfrm>
            <a:off x="1772161" y="773497"/>
            <a:ext cx="8410113" cy="170816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400" dirty="0">
                <a:latin typeface="Arial"/>
                <a:cs typeface="Arial"/>
              </a:rPr>
              <a:t>The Clean Coalition’s analysis shows:</a:t>
            </a:r>
          </a:p>
          <a:p>
            <a:pPr marL="742950" lvl="1" indent="-285750">
              <a:spcAft>
                <a:spcPts val="1200"/>
              </a:spcAft>
              <a:buFont typeface="Arial" panose="020B0604020202020204" pitchFamily="34" charset="0"/>
              <a:buChar char="•"/>
            </a:pPr>
            <a:r>
              <a:rPr lang="en-US" sz="1400" dirty="0">
                <a:latin typeface="Arial"/>
                <a:cs typeface="Arial"/>
              </a:rPr>
              <a:t>A </a:t>
            </a:r>
            <a:r>
              <a:rPr lang="en-US" sz="1400" b="1" dirty="0">
                <a:latin typeface="Arial"/>
                <a:cs typeface="Arial"/>
              </a:rPr>
              <a:t>value-appropriate </a:t>
            </a:r>
            <a:r>
              <a:rPr lang="en-US" sz="1400" dirty="0">
                <a:latin typeface="Arial"/>
                <a:cs typeface="Arial"/>
              </a:rPr>
              <a:t>RES subscription ratio of 1.0 (1% bill increase per 1% guaranteed load coverage) for the subscriber is feasible.</a:t>
            </a:r>
          </a:p>
          <a:p>
            <a:pPr marL="742950" lvl="1" indent="-285750">
              <a:spcAft>
                <a:spcPts val="1200"/>
              </a:spcAft>
              <a:buFont typeface="Arial" panose="020B0604020202020204" pitchFamily="34" charset="0"/>
              <a:buChar char="•"/>
            </a:pPr>
            <a:r>
              <a:rPr lang="en-US" sz="1400" dirty="0">
                <a:latin typeface="Arial"/>
                <a:cs typeface="Arial"/>
              </a:rPr>
              <a:t>A </a:t>
            </a:r>
            <a:r>
              <a:rPr lang="en-US" sz="1400" b="1" dirty="0">
                <a:latin typeface="Arial"/>
                <a:cs typeface="Arial"/>
              </a:rPr>
              <a:t>positive</a:t>
            </a:r>
            <a:r>
              <a:rPr lang="en-US" sz="1400" dirty="0">
                <a:latin typeface="Arial"/>
                <a:cs typeface="Arial"/>
              </a:rPr>
              <a:t> </a:t>
            </a:r>
            <a:r>
              <a:rPr lang="en-US" sz="1400" b="1" dirty="0">
                <a:latin typeface="Arial"/>
                <a:cs typeface="Arial"/>
              </a:rPr>
              <a:t>IRR</a:t>
            </a:r>
            <a:r>
              <a:rPr lang="en-US" sz="1400" dirty="0">
                <a:latin typeface="Arial"/>
                <a:cs typeface="Arial"/>
              </a:rPr>
              <a:t> of 9% for the Community Microgrid owner is feasible.</a:t>
            </a:r>
          </a:p>
          <a:p>
            <a:pPr marL="285750" indent="-285750">
              <a:spcBef>
                <a:spcPts val="600"/>
              </a:spcBef>
              <a:spcAft>
                <a:spcPts val="1200"/>
              </a:spcAft>
              <a:buFont typeface="Arial"/>
              <a:buChar char="•"/>
            </a:pPr>
            <a:r>
              <a:rPr lang="en-US" sz="1400" i="1" dirty="0">
                <a:latin typeface="Arial"/>
                <a:cs typeface="Arial"/>
              </a:rPr>
              <a:t>Therefore, the RES is financially feasible for all stakeholders.</a:t>
            </a:r>
          </a:p>
        </p:txBody>
      </p:sp>
      <p:sp>
        <p:nvSpPr>
          <p:cNvPr id="7" name="TextBox 6">
            <a:extLst>
              <a:ext uri="{FF2B5EF4-FFF2-40B4-BE49-F238E27FC236}">
                <a16:creationId xmlns:a16="http://schemas.microsoft.com/office/drawing/2014/main" id="{42588342-4A7F-FD42-862E-8C7CFB035C0B}"/>
              </a:ext>
            </a:extLst>
          </p:cNvPr>
          <p:cNvSpPr txBox="1"/>
          <p:nvPr/>
        </p:nvSpPr>
        <p:spPr>
          <a:xfrm>
            <a:off x="1772160" y="2642360"/>
            <a:ext cx="3309988" cy="3708708"/>
          </a:xfrm>
          <a:prstGeom prst="rect">
            <a:avLst/>
          </a:prstGeom>
          <a:noFill/>
        </p:spPr>
        <p:txBody>
          <a:bodyPr wrap="square" rtlCol="0">
            <a:spAutoFit/>
          </a:bodyPr>
          <a:lstStyle/>
          <a:p>
            <a:pPr lvl="0">
              <a:spcAft>
                <a:spcPts val="600"/>
              </a:spcAft>
            </a:pPr>
            <a:r>
              <a:rPr lang="en-US" sz="1400" dirty="0">
                <a:latin typeface="Arial" panose="020B0604020202020204" pitchFamily="34" charset="0"/>
                <a:cs typeface="Arial" panose="020B0604020202020204" pitchFamily="34" charset="0"/>
              </a:rPr>
              <a:t>Key Takeaways:</a:t>
            </a:r>
          </a:p>
          <a:p>
            <a:pPr marL="342900" lvl="0" indent="-342900">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RES allows Community Microgrids to be deployed at scale and expanded, as more facilities desire resilient energy guarantees.</a:t>
            </a:r>
          </a:p>
          <a:p>
            <a:pPr marL="342900" indent="-342900">
              <a:spcBef>
                <a:spcPts val="600"/>
              </a:spcBef>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RES provides a revolutionary and straightforward approach for financing Community Microgrids and delivering unparalleled resilience to communities. </a:t>
            </a:r>
          </a:p>
          <a:p>
            <a:pPr marL="342900" indent="-342900">
              <a:spcBef>
                <a:spcPts val="600"/>
              </a:spcBef>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RES enables a greater harmonization between local energy needs and societal planning in a way that helps put the people first.</a:t>
            </a:r>
          </a:p>
        </p:txBody>
      </p:sp>
      <p:sp>
        <p:nvSpPr>
          <p:cNvPr id="3" name="Rectangle 2">
            <a:extLst>
              <a:ext uri="{FF2B5EF4-FFF2-40B4-BE49-F238E27FC236}">
                <a16:creationId xmlns:a16="http://schemas.microsoft.com/office/drawing/2014/main" id="{BBE877C9-6E4D-4D28-8DB8-0AED348EFAD7}"/>
              </a:ext>
            </a:extLst>
          </p:cNvPr>
          <p:cNvSpPr/>
          <p:nvPr/>
        </p:nvSpPr>
        <p:spPr>
          <a:xfrm>
            <a:off x="5977217" y="3244334"/>
            <a:ext cx="237566" cy="307777"/>
          </a:xfrm>
          <a:prstGeom prst="rect">
            <a:avLst/>
          </a:prstGeom>
        </p:spPr>
        <p:txBody>
          <a:bodyPr wrap="square">
            <a:spAutoFit/>
          </a:bodyPr>
          <a:lstStyle/>
          <a:p>
            <a:r>
              <a:rPr lang="en-US" sz="1400" dirty="0"/>
              <a:t> </a:t>
            </a:r>
          </a:p>
        </p:txBody>
      </p:sp>
      <p:pic>
        <p:nvPicPr>
          <p:cNvPr id="4" name="Picture 3" descr="Screen Shot 2021-10-19 at 11.02.59 AM.png">
            <a:extLst>
              <a:ext uri="{FF2B5EF4-FFF2-40B4-BE49-F238E27FC236}">
                <a16:creationId xmlns:a16="http://schemas.microsoft.com/office/drawing/2014/main" id="{1E35BE8B-1189-A3A8-F419-312916C20C5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39143" y="2871217"/>
            <a:ext cx="5610657" cy="3425110"/>
          </a:xfrm>
          <a:prstGeom prst="rect">
            <a:avLst/>
          </a:prstGeom>
        </p:spPr>
      </p:pic>
    </p:spTree>
    <p:extLst>
      <p:ext uri="{BB962C8B-B14F-4D97-AF65-F5344CB8AC3E}">
        <p14:creationId xmlns:p14="http://schemas.microsoft.com/office/powerpoint/2010/main" val="31982865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4AEF6-DF56-8B60-DEB1-2B6DD774114A}"/>
              </a:ext>
            </a:extLst>
          </p:cNvPr>
          <p:cNvSpPr>
            <a:spLocks noGrp="1"/>
          </p:cNvSpPr>
          <p:nvPr>
            <p:ph type="title"/>
          </p:nvPr>
        </p:nvSpPr>
        <p:spPr>
          <a:xfrm>
            <a:off x="1527048" y="0"/>
            <a:ext cx="9753600" cy="762000"/>
          </a:xfrm>
        </p:spPr>
        <p:txBody>
          <a:bodyPr/>
          <a:lstStyle/>
          <a:p>
            <a:r>
              <a:rPr lang="en-US" dirty="0"/>
              <a:t>Backup Slides</a:t>
            </a:r>
          </a:p>
        </p:txBody>
      </p:sp>
      <p:sp>
        <p:nvSpPr>
          <p:cNvPr id="3" name="Content Placeholder 2">
            <a:extLst>
              <a:ext uri="{FF2B5EF4-FFF2-40B4-BE49-F238E27FC236}">
                <a16:creationId xmlns:a16="http://schemas.microsoft.com/office/drawing/2014/main" id="{3A473707-A29D-3500-20CD-352F42FC5FB1}"/>
              </a:ext>
            </a:extLst>
          </p:cNvPr>
          <p:cNvSpPr>
            <a:spLocks noGrp="1"/>
          </p:cNvSpPr>
          <p:nvPr>
            <p:ph idx="1"/>
          </p:nvPr>
        </p:nvSpPr>
        <p:spPr>
          <a:xfrm>
            <a:off x="4001386" y="2592573"/>
            <a:ext cx="8229600" cy="4525963"/>
          </a:xfrm>
        </p:spPr>
        <p:txBody>
          <a:bodyPr/>
          <a:lstStyle/>
          <a:p>
            <a:pPr marL="25400" indent="0">
              <a:buNone/>
            </a:pPr>
            <a:r>
              <a:rPr lang="en-US" dirty="0"/>
              <a:t>Backup Slides</a:t>
            </a:r>
          </a:p>
        </p:txBody>
      </p:sp>
    </p:spTree>
    <p:extLst>
      <p:ext uri="{BB962C8B-B14F-4D97-AF65-F5344CB8AC3E}">
        <p14:creationId xmlns:p14="http://schemas.microsoft.com/office/powerpoint/2010/main" val="4436113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hart 25">
            <a:extLst>
              <a:ext uri="{FF2B5EF4-FFF2-40B4-BE49-F238E27FC236}">
                <a16:creationId xmlns:a16="http://schemas.microsoft.com/office/drawing/2014/main" id="{3BE37468-1C6D-594F-AB9D-6AD5D6900B08}"/>
              </a:ext>
            </a:extLst>
          </p:cNvPr>
          <p:cNvGraphicFramePr/>
          <p:nvPr/>
        </p:nvGraphicFramePr>
        <p:xfrm>
          <a:off x="3161093" y="990861"/>
          <a:ext cx="6262972" cy="418369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F8AE3DE4-56F7-CF4D-8651-14E79B4CE34F}"/>
              </a:ext>
            </a:extLst>
          </p:cNvPr>
          <p:cNvSpPr txBox="1"/>
          <p:nvPr/>
        </p:nvSpPr>
        <p:spPr>
          <a:xfrm>
            <a:off x="2766361" y="1886252"/>
            <a:ext cx="369332" cy="2176509"/>
          </a:xfrm>
          <a:prstGeom prst="rect">
            <a:avLst/>
          </a:prstGeom>
          <a:noFill/>
        </p:spPr>
        <p:txBody>
          <a:bodyPr vert="vert270" wrap="square">
            <a:spAutoFit/>
          </a:bodyPr>
          <a:lstStyle/>
          <a:p>
            <a:pPr algn="ctr">
              <a:defRPr/>
            </a:pPr>
            <a:r>
              <a:rPr lang="en-US" sz="1200" dirty="0">
                <a:latin typeface="Arial Regular"/>
                <a:cs typeface="Arial" panose="020B0604020202020204" pitchFamily="34" charset="0"/>
              </a:rPr>
              <a:t>Percentage of total load</a:t>
            </a:r>
          </a:p>
        </p:txBody>
      </p:sp>
      <p:sp>
        <p:nvSpPr>
          <p:cNvPr id="15364" name="TextBox 12">
            <a:extLst>
              <a:ext uri="{FF2B5EF4-FFF2-40B4-BE49-F238E27FC236}">
                <a16:creationId xmlns:a16="http://schemas.microsoft.com/office/drawing/2014/main" id="{E7630293-D15E-C24B-8F89-D4EB84555590}"/>
              </a:ext>
            </a:extLst>
          </p:cNvPr>
          <p:cNvSpPr txBox="1">
            <a:spLocks noChangeArrowheads="1"/>
          </p:cNvSpPr>
          <p:nvPr/>
        </p:nvSpPr>
        <p:spPr bwMode="auto">
          <a:xfrm>
            <a:off x="5332410" y="5174555"/>
            <a:ext cx="18002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200" dirty="0">
                <a:latin typeface="Arial Regular"/>
                <a:cs typeface="Arial" panose="020B0604020202020204" pitchFamily="34" charset="0"/>
              </a:rPr>
              <a:t>Percentage of time</a:t>
            </a:r>
          </a:p>
        </p:txBody>
      </p:sp>
      <p:sp>
        <p:nvSpPr>
          <p:cNvPr id="2" name="Rectangle 1">
            <a:extLst>
              <a:ext uri="{FF2B5EF4-FFF2-40B4-BE49-F238E27FC236}">
                <a16:creationId xmlns:a16="http://schemas.microsoft.com/office/drawing/2014/main" id="{B9E1267F-BE3A-EE4A-ABD7-840D89726B9A}"/>
              </a:ext>
            </a:extLst>
          </p:cNvPr>
          <p:cNvSpPr/>
          <p:nvPr/>
        </p:nvSpPr>
        <p:spPr>
          <a:xfrm>
            <a:off x="3609972" y="1145481"/>
            <a:ext cx="5573712" cy="2630487"/>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latin typeface="Arial Regular"/>
              <a:cs typeface="Arial" panose="020B0604020202020204" pitchFamily="34" charset="0"/>
            </a:endParaRPr>
          </a:p>
        </p:txBody>
      </p:sp>
      <p:sp>
        <p:nvSpPr>
          <p:cNvPr id="16" name="Rectangle 15">
            <a:extLst>
              <a:ext uri="{FF2B5EF4-FFF2-40B4-BE49-F238E27FC236}">
                <a16:creationId xmlns:a16="http://schemas.microsoft.com/office/drawing/2014/main" id="{BB0DFF8D-E9CE-7C4F-8F15-5D9A9725133A}"/>
              </a:ext>
            </a:extLst>
          </p:cNvPr>
          <p:cNvSpPr/>
          <p:nvPr/>
        </p:nvSpPr>
        <p:spPr>
          <a:xfrm>
            <a:off x="3608385" y="3736280"/>
            <a:ext cx="5573713" cy="67945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latin typeface="Arial Regular"/>
              <a:cs typeface="Arial" panose="020B0604020202020204" pitchFamily="34" charset="0"/>
            </a:endParaRPr>
          </a:p>
        </p:txBody>
      </p:sp>
      <p:sp>
        <p:nvSpPr>
          <p:cNvPr id="4" name="Rectangle 3">
            <a:extLst>
              <a:ext uri="{FF2B5EF4-FFF2-40B4-BE49-F238E27FC236}">
                <a16:creationId xmlns:a16="http://schemas.microsoft.com/office/drawing/2014/main" id="{83E00CF6-1A4B-7141-82E2-DBAF4A2968F3}"/>
              </a:ext>
            </a:extLst>
          </p:cNvPr>
          <p:cNvSpPr/>
          <p:nvPr/>
        </p:nvSpPr>
        <p:spPr>
          <a:xfrm flipV="1">
            <a:off x="3606797" y="1159768"/>
            <a:ext cx="1422400" cy="2752725"/>
          </a:xfrm>
          <a:prstGeom prst="rect">
            <a:avLst/>
          </a:prstGeom>
          <a:solidFill>
            <a:srgbClr val="1E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latin typeface="Arial Regular"/>
            </a:endParaRPr>
          </a:p>
        </p:txBody>
      </p:sp>
      <p:sp>
        <p:nvSpPr>
          <p:cNvPr id="21" name="Right Triangle 20">
            <a:extLst>
              <a:ext uri="{FF2B5EF4-FFF2-40B4-BE49-F238E27FC236}">
                <a16:creationId xmlns:a16="http://schemas.microsoft.com/office/drawing/2014/main" id="{729349CC-2038-5B45-B055-A173F8E04231}"/>
              </a:ext>
            </a:extLst>
          </p:cNvPr>
          <p:cNvSpPr/>
          <p:nvPr/>
        </p:nvSpPr>
        <p:spPr>
          <a:xfrm>
            <a:off x="5022847" y="1145480"/>
            <a:ext cx="2463800" cy="2767012"/>
          </a:xfrm>
          <a:prstGeom prst="rtTriangle">
            <a:avLst/>
          </a:prstGeom>
          <a:solidFill>
            <a:srgbClr val="1E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latin typeface="Arial Regular"/>
            </a:endParaRPr>
          </a:p>
        </p:txBody>
      </p:sp>
      <p:sp>
        <p:nvSpPr>
          <p:cNvPr id="15369" name="TextBox 17">
            <a:extLst>
              <a:ext uri="{FF2B5EF4-FFF2-40B4-BE49-F238E27FC236}">
                <a16:creationId xmlns:a16="http://schemas.microsoft.com/office/drawing/2014/main" id="{59914BD4-E926-DD4B-B935-8642652138D7}"/>
              </a:ext>
            </a:extLst>
          </p:cNvPr>
          <p:cNvSpPr txBox="1">
            <a:spLocks noChangeArrowheads="1"/>
          </p:cNvSpPr>
          <p:nvPr/>
        </p:nvSpPr>
        <p:spPr bwMode="auto">
          <a:xfrm>
            <a:off x="3581397" y="3367981"/>
            <a:ext cx="3509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dirty="0">
                <a:solidFill>
                  <a:schemeClr val="bg1"/>
                </a:solidFill>
                <a:latin typeface="Arial Regular"/>
                <a:cs typeface="Arial" panose="020B0604020202020204" pitchFamily="34" charset="0"/>
              </a:rPr>
              <a:t>Tier 3 = Discretionary load, ~75% of total load</a:t>
            </a:r>
          </a:p>
        </p:txBody>
      </p:sp>
      <p:sp>
        <p:nvSpPr>
          <p:cNvPr id="22" name="Right Triangle 21">
            <a:extLst>
              <a:ext uri="{FF2B5EF4-FFF2-40B4-BE49-F238E27FC236}">
                <a16:creationId xmlns:a16="http://schemas.microsoft.com/office/drawing/2014/main" id="{6C68A283-BD51-B141-862D-3AF012B92629}"/>
              </a:ext>
            </a:extLst>
          </p:cNvPr>
          <p:cNvSpPr/>
          <p:nvPr/>
        </p:nvSpPr>
        <p:spPr>
          <a:xfrm>
            <a:off x="7977185" y="3904555"/>
            <a:ext cx="612775" cy="569912"/>
          </a:xfrm>
          <a:prstGeom prst="rtTriangle">
            <a:avLst/>
          </a:prstGeom>
          <a:solidFill>
            <a:srgbClr val="224A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latin typeface="Arial Regular"/>
            </a:endParaRPr>
          </a:p>
        </p:txBody>
      </p:sp>
      <p:cxnSp>
        <p:nvCxnSpPr>
          <p:cNvPr id="23" name="Straight Connector 22">
            <a:extLst>
              <a:ext uri="{FF2B5EF4-FFF2-40B4-BE49-F238E27FC236}">
                <a16:creationId xmlns:a16="http://schemas.microsoft.com/office/drawing/2014/main" id="{B9BA8CA3-36B0-7645-A242-7DCA30B5DD41}"/>
              </a:ext>
            </a:extLst>
          </p:cNvPr>
          <p:cNvCxnSpPr>
            <a:cxnSpLocks/>
          </p:cNvCxnSpPr>
          <p:nvPr/>
        </p:nvCxnSpPr>
        <p:spPr>
          <a:xfrm>
            <a:off x="3590923" y="1145480"/>
            <a:ext cx="142398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7EDBEC1-DAF3-C94B-BBE6-97B8A22D0872}"/>
              </a:ext>
            </a:extLst>
          </p:cNvPr>
          <p:cNvCxnSpPr>
            <a:cxnSpLocks/>
          </p:cNvCxnSpPr>
          <p:nvPr/>
        </p:nvCxnSpPr>
        <p:spPr>
          <a:xfrm>
            <a:off x="7976868" y="3902650"/>
            <a:ext cx="600075" cy="5715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C928CB-6C81-A14E-9155-E2D3BADFF362}"/>
              </a:ext>
            </a:extLst>
          </p:cNvPr>
          <p:cNvCxnSpPr>
            <a:cxnSpLocks/>
          </p:cNvCxnSpPr>
          <p:nvPr/>
        </p:nvCxnSpPr>
        <p:spPr>
          <a:xfrm>
            <a:off x="5005384" y="1156592"/>
            <a:ext cx="2482850" cy="27955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BA6E9FC3-6756-DC45-A770-A369BE921570}"/>
              </a:ext>
            </a:extLst>
          </p:cNvPr>
          <p:cNvSpPr/>
          <p:nvPr/>
        </p:nvSpPr>
        <p:spPr>
          <a:xfrm>
            <a:off x="3608385" y="4457005"/>
            <a:ext cx="5584825" cy="366712"/>
          </a:xfrm>
          <a:prstGeom prst="rect">
            <a:avLst/>
          </a:prstGeom>
          <a:solidFill>
            <a:srgbClr val="3D8C9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latin typeface="Arial Regular"/>
            </a:endParaRPr>
          </a:p>
        </p:txBody>
      </p:sp>
      <p:sp>
        <p:nvSpPr>
          <p:cNvPr id="15375" name="TextBox 7">
            <a:extLst>
              <a:ext uri="{FF2B5EF4-FFF2-40B4-BE49-F238E27FC236}">
                <a16:creationId xmlns:a16="http://schemas.microsoft.com/office/drawing/2014/main" id="{6BF44E66-9EF6-364F-B7D3-694BEB51DB1E}"/>
              </a:ext>
            </a:extLst>
          </p:cNvPr>
          <p:cNvSpPr txBox="1">
            <a:spLocks noChangeArrowheads="1"/>
          </p:cNvSpPr>
          <p:nvPr/>
        </p:nvSpPr>
        <p:spPr bwMode="auto">
          <a:xfrm>
            <a:off x="3590922" y="4496693"/>
            <a:ext cx="48244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dirty="0">
                <a:solidFill>
                  <a:schemeClr val="bg1"/>
                </a:solidFill>
                <a:latin typeface="Arial Regular"/>
                <a:cs typeface="Arial" panose="020B0604020202020204" pitchFamily="34" charset="0"/>
              </a:rPr>
              <a:t>Tier 1 = Critical, life-sustaining load, ~10% of total load</a:t>
            </a:r>
          </a:p>
        </p:txBody>
      </p:sp>
      <p:sp>
        <p:nvSpPr>
          <p:cNvPr id="3" name="Rectangle 2">
            <a:extLst>
              <a:ext uri="{FF2B5EF4-FFF2-40B4-BE49-F238E27FC236}">
                <a16:creationId xmlns:a16="http://schemas.microsoft.com/office/drawing/2014/main" id="{7E6594AA-2C7F-CD45-B73C-B2955B11DD20}"/>
              </a:ext>
            </a:extLst>
          </p:cNvPr>
          <p:cNvSpPr/>
          <p:nvPr/>
        </p:nvSpPr>
        <p:spPr>
          <a:xfrm flipV="1">
            <a:off x="3606798" y="3912493"/>
            <a:ext cx="4384675" cy="544513"/>
          </a:xfrm>
          <a:prstGeom prst="rect">
            <a:avLst/>
          </a:prstGeom>
          <a:solidFill>
            <a:srgbClr val="224A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latin typeface="Arial Regular"/>
            </a:endParaRPr>
          </a:p>
        </p:txBody>
      </p:sp>
      <p:sp>
        <p:nvSpPr>
          <p:cNvPr id="15379" name="TextBox 16">
            <a:extLst>
              <a:ext uri="{FF2B5EF4-FFF2-40B4-BE49-F238E27FC236}">
                <a16:creationId xmlns:a16="http://schemas.microsoft.com/office/drawing/2014/main" id="{B810509C-1F19-F644-B9DE-0162866FBFE4}"/>
              </a:ext>
            </a:extLst>
          </p:cNvPr>
          <p:cNvSpPr txBox="1">
            <a:spLocks noChangeArrowheads="1"/>
          </p:cNvSpPr>
          <p:nvPr/>
        </p:nvSpPr>
        <p:spPr bwMode="auto">
          <a:xfrm>
            <a:off x="3603622" y="4045843"/>
            <a:ext cx="30781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dirty="0">
                <a:solidFill>
                  <a:schemeClr val="bg1"/>
                </a:solidFill>
                <a:latin typeface="Arial Regular"/>
                <a:cs typeface="Arial" panose="020B0604020202020204" pitchFamily="34" charset="0"/>
              </a:rPr>
              <a:t>Tier 2 = Priority load, ~15% of total load</a:t>
            </a:r>
          </a:p>
        </p:txBody>
      </p:sp>
      <p:cxnSp>
        <p:nvCxnSpPr>
          <p:cNvPr id="32" name="Straight Connector 31">
            <a:extLst>
              <a:ext uri="{FF2B5EF4-FFF2-40B4-BE49-F238E27FC236}">
                <a16:creationId xmlns:a16="http://schemas.microsoft.com/office/drawing/2014/main" id="{F64F9F16-8296-E740-A08C-E01B0A0E19A6}"/>
              </a:ext>
            </a:extLst>
          </p:cNvPr>
          <p:cNvCxnSpPr>
            <a:cxnSpLocks/>
          </p:cNvCxnSpPr>
          <p:nvPr/>
        </p:nvCxnSpPr>
        <p:spPr>
          <a:xfrm flipV="1">
            <a:off x="7435530" y="3904555"/>
            <a:ext cx="547846" cy="523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096FC51-3C40-0143-ADC5-792128F413DC}"/>
              </a:ext>
            </a:extLst>
          </p:cNvPr>
          <p:cNvCxnSpPr>
            <a:cxnSpLocks/>
          </p:cNvCxnSpPr>
          <p:nvPr/>
        </p:nvCxnSpPr>
        <p:spPr>
          <a:xfrm>
            <a:off x="8532809" y="4441130"/>
            <a:ext cx="6477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C92744-AD4C-BD49-A9C0-2AF0E63210C3}"/>
              </a:ext>
            </a:extLst>
          </p:cNvPr>
          <p:cNvSpPr>
            <a:spLocks noGrp="1"/>
          </p:cNvSpPr>
          <p:nvPr>
            <p:ph type="title"/>
          </p:nvPr>
        </p:nvSpPr>
        <p:spPr>
          <a:xfrm>
            <a:off x="3184461" y="5288093"/>
            <a:ext cx="6264339" cy="1228472"/>
          </a:xfrm>
        </p:spPr>
        <p:txBody>
          <a:bodyPr>
            <a:normAutofit/>
          </a:bodyPr>
          <a:lstStyle/>
          <a:p>
            <a:pPr algn="ctr"/>
            <a:r>
              <a:rPr lang="en-US" sz="1400" dirty="0">
                <a:solidFill>
                  <a:schemeClr val="tx1"/>
                </a:solidFill>
              </a:rPr>
              <a:t>Percentage of time online for Tier 1, 2, and 3 loads for a Solar Microgrid designed for the University of California Santa Barbara (UCSB) with enough solar to achieve net zero and 200 kWh of energy storage per 100 of kW solar.</a:t>
            </a:r>
          </a:p>
        </p:txBody>
      </p:sp>
      <p:sp>
        <p:nvSpPr>
          <p:cNvPr id="27" name="Title 5">
            <a:extLst>
              <a:ext uri="{FF2B5EF4-FFF2-40B4-BE49-F238E27FC236}">
                <a16:creationId xmlns:a16="http://schemas.microsoft.com/office/drawing/2014/main" id="{C7300492-CF4C-C043-872C-BF5BA1E0EB0A}"/>
              </a:ext>
            </a:extLst>
          </p:cNvPr>
          <p:cNvSpPr txBox="1">
            <a:spLocks/>
          </p:cNvSpPr>
          <p:nvPr/>
        </p:nvSpPr>
        <p:spPr bwMode="auto">
          <a:xfrm>
            <a:off x="1524000" y="0"/>
            <a:ext cx="7656509"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defTabSz="457200" rtl="0" eaLnBrk="0" fontAlgn="base" hangingPunct="0">
              <a:spcBef>
                <a:spcPct val="0"/>
              </a:spcBef>
              <a:spcAft>
                <a:spcPct val="0"/>
              </a:spcAft>
              <a:defRPr sz="2400" b="1" kern="1200">
                <a:solidFill>
                  <a:schemeClr val="bg1"/>
                </a:solidFill>
                <a:latin typeface="Arial" pitchFamily="34" charset="0"/>
                <a:ea typeface="MS PGothic" panose="020B0600070205080204" pitchFamily="34" charset="-128"/>
                <a:cs typeface="Arial" pitchFamily="34" charset="0"/>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2400" dirty="0">
                <a:latin typeface="Arial Regular"/>
              </a:rPr>
              <a:t>Typical load tier resilience from a Solar Microgrid</a:t>
            </a:r>
          </a:p>
        </p:txBody>
      </p:sp>
    </p:spTree>
    <p:extLst>
      <p:ext uri="{BB962C8B-B14F-4D97-AF65-F5344CB8AC3E}">
        <p14:creationId xmlns:p14="http://schemas.microsoft.com/office/powerpoint/2010/main" val="434521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hart 25">
            <a:extLst>
              <a:ext uri="{FF2B5EF4-FFF2-40B4-BE49-F238E27FC236}">
                <a16:creationId xmlns:a16="http://schemas.microsoft.com/office/drawing/2014/main" id="{3BE37468-1C6D-594F-AB9D-6AD5D6900B08}"/>
              </a:ext>
            </a:extLst>
          </p:cNvPr>
          <p:cNvGraphicFramePr/>
          <p:nvPr/>
        </p:nvGraphicFramePr>
        <p:xfrm>
          <a:off x="3161093" y="917709"/>
          <a:ext cx="6262972" cy="418369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F8AE3DE4-56F7-CF4D-8651-14E79B4CE34F}"/>
              </a:ext>
            </a:extLst>
          </p:cNvPr>
          <p:cNvSpPr txBox="1"/>
          <p:nvPr/>
        </p:nvSpPr>
        <p:spPr>
          <a:xfrm>
            <a:off x="2766361" y="1813100"/>
            <a:ext cx="369332" cy="2176509"/>
          </a:xfrm>
          <a:prstGeom prst="rect">
            <a:avLst/>
          </a:prstGeom>
          <a:noFill/>
        </p:spPr>
        <p:txBody>
          <a:bodyPr vert="vert270" wrap="square">
            <a:spAutoFit/>
          </a:bodyPr>
          <a:lstStyle/>
          <a:p>
            <a:pPr algn="ctr">
              <a:defRPr/>
            </a:pPr>
            <a:r>
              <a:rPr lang="en-US" sz="1200" b="1" dirty="0">
                <a:latin typeface="Arial" panose="020B0604020202020204" pitchFamily="34" charset="0"/>
                <a:cs typeface="Arial" panose="020B0604020202020204" pitchFamily="34" charset="0"/>
              </a:rPr>
              <a:t>Percentage of total load</a:t>
            </a:r>
          </a:p>
        </p:txBody>
      </p:sp>
      <p:sp>
        <p:nvSpPr>
          <p:cNvPr id="15364" name="TextBox 12">
            <a:extLst>
              <a:ext uri="{FF2B5EF4-FFF2-40B4-BE49-F238E27FC236}">
                <a16:creationId xmlns:a16="http://schemas.microsoft.com/office/drawing/2014/main" id="{E7630293-D15E-C24B-8F89-D4EB84555590}"/>
              </a:ext>
            </a:extLst>
          </p:cNvPr>
          <p:cNvSpPr txBox="1">
            <a:spLocks noChangeArrowheads="1"/>
          </p:cNvSpPr>
          <p:nvPr/>
        </p:nvSpPr>
        <p:spPr bwMode="auto">
          <a:xfrm>
            <a:off x="5332410" y="5101403"/>
            <a:ext cx="18002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200" b="1">
                <a:latin typeface="Arial" panose="020B0604020202020204" pitchFamily="34" charset="0"/>
                <a:cs typeface="Arial" panose="020B0604020202020204" pitchFamily="34" charset="0"/>
              </a:rPr>
              <a:t>Percentage of time</a:t>
            </a:r>
          </a:p>
        </p:txBody>
      </p:sp>
      <p:sp>
        <p:nvSpPr>
          <p:cNvPr id="2" name="Rectangle 1">
            <a:extLst>
              <a:ext uri="{FF2B5EF4-FFF2-40B4-BE49-F238E27FC236}">
                <a16:creationId xmlns:a16="http://schemas.microsoft.com/office/drawing/2014/main" id="{B9E1267F-BE3A-EE4A-ABD7-840D89726B9A}"/>
              </a:ext>
            </a:extLst>
          </p:cNvPr>
          <p:cNvSpPr/>
          <p:nvPr/>
        </p:nvSpPr>
        <p:spPr>
          <a:xfrm>
            <a:off x="3609972" y="1072329"/>
            <a:ext cx="5573712" cy="2630487"/>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B0DFF8D-E9CE-7C4F-8F15-5D9A9725133A}"/>
              </a:ext>
            </a:extLst>
          </p:cNvPr>
          <p:cNvSpPr/>
          <p:nvPr/>
        </p:nvSpPr>
        <p:spPr>
          <a:xfrm>
            <a:off x="3608385" y="3663128"/>
            <a:ext cx="5573713" cy="67945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3E00CF6-1A4B-7141-82E2-DBAF4A2968F3}"/>
              </a:ext>
            </a:extLst>
          </p:cNvPr>
          <p:cNvSpPr/>
          <p:nvPr/>
        </p:nvSpPr>
        <p:spPr>
          <a:xfrm flipV="1">
            <a:off x="3606797" y="1086616"/>
            <a:ext cx="1422400" cy="2752725"/>
          </a:xfrm>
          <a:prstGeom prst="rect">
            <a:avLst/>
          </a:prstGeom>
          <a:solidFill>
            <a:srgbClr val="1E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21" name="Right Triangle 20">
            <a:extLst>
              <a:ext uri="{FF2B5EF4-FFF2-40B4-BE49-F238E27FC236}">
                <a16:creationId xmlns:a16="http://schemas.microsoft.com/office/drawing/2014/main" id="{729349CC-2038-5B45-B055-A173F8E04231}"/>
              </a:ext>
            </a:extLst>
          </p:cNvPr>
          <p:cNvSpPr/>
          <p:nvPr/>
        </p:nvSpPr>
        <p:spPr>
          <a:xfrm>
            <a:off x="5022847" y="1072328"/>
            <a:ext cx="2463800" cy="2767012"/>
          </a:xfrm>
          <a:prstGeom prst="rtTriangle">
            <a:avLst/>
          </a:prstGeom>
          <a:solidFill>
            <a:srgbClr val="1E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15369" name="TextBox 17">
            <a:extLst>
              <a:ext uri="{FF2B5EF4-FFF2-40B4-BE49-F238E27FC236}">
                <a16:creationId xmlns:a16="http://schemas.microsoft.com/office/drawing/2014/main" id="{59914BD4-E926-DD4B-B935-8642652138D7}"/>
              </a:ext>
            </a:extLst>
          </p:cNvPr>
          <p:cNvSpPr txBox="1">
            <a:spLocks noChangeArrowheads="1"/>
          </p:cNvSpPr>
          <p:nvPr/>
        </p:nvSpPr>
        <p:spPr bwMode="auto">
          <a:xfrm>
            <a:off x="3581397" y="3294829"/>
            <a:ext cx="3509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3 = Discretionary load, ~75% of total load</a:t>
            </a:r>
          </a:p>
        </p:txBody>
      </p:sp>
      <p:sp>
        <p:nvSpPr>
          <p:cNvPr id="22" name="Right Triangle 21">
            <a:extLst>
              <a:ext uri="{FF2B5EF4-FFF2-40B4-BE49-F238E27FC236}">
                <a16:creationId xmlns:a16="http://schemas.microsoft.com/office/drawing/2014/main" id="{6C68A283-BD51-B141-862D-3AF012B92629}"/>
              </a:ext>
            </a:extLst>
          </p:cNvPr>
          <p:cNvSpPr/>
          <p:nvPr/>
        </p:nvSpPr>
        <p:spPr>
          <a:xfrm>
            <a:off x="7977185" y="3831403"/>
            <a:ext cx="612775" cy="569912"/>
          </a:xfrm>
          <a:prstGeom prst="rtTriangle">
            <a:avLst/>
          </a:prstGeom>
          <a:solidFill>
            <a:srgbClr val="224A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cxnSp>
        <p:nvCxnSpPr>
          <p:cNvPr id="23" name="Straight Connector 22">
            <a:extLst>
              <a:ext uri="{FF2B5EF4-FFF2-40B4-BE49-F238E27FC236}">
                <a16:creationId xmlns:a16="http://schemas.microsoft.com/office/drawing/2014/main" id="{B9BA8CA3-36B0-7645-A242-7DCA30B5DD41}"/>
              </a:ext>
            </a:extLst>
          </p:cNvPr>
          <p:cNvCxnSpPr>
            <a:cxnSpLocks/>
          </p:cNvCxnSpPr>
          <p:nvPr/>
        </p:nvCxnSpPr>
        <p:spPr>
          <a:xfrm>
            <a:off x="3590923" y="1072328"/>
            <a:ext cx="142398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7EDBEC1-DAF3-C94B-BBE6-97B8A22D0872}"/>
              </a:ext>
            </a:extLst>
          </p:cNvPr>
          <p:cNvCxnSpPr>
            <a:cxnSpLocks/>
          </p:cNvCxnSpPr>
          <p:nvPr/>
        </p:nvCxnSpPr>
        <p:spPr>
          <a:xfrm>
            <a:off x="7976868" y="3829498"/>
            <a:ext cx="600075" cy="5715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C928CB-6C81-A14E-9155-E2D3BADFF362}"/>
              </a:ext>
            </a:extLst>
          </p:cNvPr>
          <p:cNvCxnSpPr>
            <a:cxnSpLocks/>
          </p:cNvCxnSpPr>
          <p:nvPr/>
        </p:nvCxnSpPr>
        <p:spPr>
          <a:xfrm>
            <a:off x="5005384" y="1083440"/>
            <a:ext cx="2482850" cy="27955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BA6E9FC3-6756-DC45-A770-A369BE921570}"/>
              </a:ext>
            </a:extLst>
          </p:cNvPr>
          <p:cNvSpPr/>
          <p:nvPr/>
        </p:nvSpPr>
        <p:spPr>
          <a:xfrm>
            <a:off x="3608385" y="4383853"/>
            <a:ext cx="5584825" cy="366712"/>
          </a:xfrm>
          <a:prstGeom prst="rect">
            <a:avLst/>
          </a:prstGeom>
          <a:solidFill>
            <a:srgbClr val="3D8C9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a:p>
        </p:txBody>
      </p:sp>
      <p:sp>
        <p:nvSpPr>
          <p:cNvPr id="15375" name="TextBox 7">
            <a:extLst>
              <a:ext uri="{FF2B5EF4-FFF2-40B4-BE49-F238E27FC236}">
                <a16:creationId xmlns:a16="http://schemas.microsoft.com/office/drawing/2014/main" id="{6BF44E66-9EF6-364F-B7D3-694BEB51DB1E}"/>
              </a:ext>
            </a:extLst>
          </p:cNvPr>
          <p:cNvSpPr txBox="1">
            <a:spLocks noChangeArrowheads="1"/>
          </p:cNvSpPr>
          <p:nvPr/>
        </p:nvSpPr>
        <p:spPr bwMode="auto">
          <a:xfrm>
            <a:off x="3590922" y="4423541"/>
            <a:ext cx="48244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1 = Critical, life-sustaining load, ~10% of total load</a:t>
            </a:r>
          </a:p>
        </p:txBody>
      </p:sp>
      <p:sp>
        <p:nvSpPr>
          <p:cNvPr id="3" name="Rectangle 2">
            <a:extLst>
              <a:ext uri="{FF2B5EF4-FFF2-40B4-BE49-F238E27FC236}">
                <a16:creationId xmlns:a16="http://schemas.microsoft.com/office/drawing/2014/main" id="{7E6594AA-2C7F-CD45-B73C-B2955B11DD20}"/>
              </a:ext>
            </a:extLst>
          </p:cNvPr>
          <p:cNvSpPr/>
          <p:nvPr/>
        </p:nvSpPr>
        <p:spPr>
          <a:xfrm flipV="1">
            <a:off x="3606798" y="3839341"/>
            <a:ext cx="4384675" cy="544513"/>
          </a:xfrm>
          <a:prstGeom prst="rect">
            <a:avLst/>
          </a:prstGeom>
          <a:solidFill>
            <a:srgbClr val="224A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15379" name="TextBox 16">
            <a:extLst>
              <a:ext uri="{FF2B5EF4-FFF2-40B4-BE49-F238E27FC236}">
                <a16:creationId xmlns:a16="http://schemas.microsoft.com/office/drawing/2014/main" id="{B810509C-1F19-F644-B9DE-0162866FBFE4}"/>
              </a:ext>
            </a:extLst>
          </p:cNvPr>
          <p:cNvSpPr txBox="1">
            <a:spLocks noChangeArrowheads="1"/>
          </p:cNvSpPr>
          <p:nvPr/>
        </p:nvSpPr>
        <p:spPr bwMode="auto">
          <a:xfrm>
            <a:off x="3603622" y="3972691"/>
            <a:ext cx="30781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2 = Priority load, ~15% of total load</a:t>
            </a:r>
          </a:p>
        </p:txBody>
      </p:sp>
      <p:cxnSp>
        <p:nvCxnSpPr>
          <p:cNvPr id="32" name="Straight Connector 31">
            <a:extLst>
              <a:ext uri="{FF2B5EF4-FFF2-40B4-BE49-F238E27FC236}">
                <a16:creationId xmlns:a16="http://schemas.microsoft.com/office/drawing/2014/main" id="{F64F9F16-8296-E740-A08C-E01B0A0E19A6}"/>
              </a:ext>
            </a:extLst>
          </p:cNvPr>
          <p:cNvCxnSpPr>
            <a:cxnSpLocks/>
          </p:cNvCxnSpPr>
          <p:nvPr/>
        </p:nvCxnSpPr>
        <p:spPr>
          <a:xfrm flipV="1">
            <a:off x="7435530" y="3831403"/>
            <a:ext cx="547846" cy="523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096FC51-3C40-0143-ADC5-792128F413DC}"/>
              </a:ext>
            </a:extLst>
          </p:cNvPr>
          <p:cNvCxnSpPr>
            <a:cxnSpLocks/>
          </p:cNvCxnSpPr>
          <p:nvPr/>
        </p:nvCxnSpPr>
        <p:spPr>
          <a:xfrm>
            <a:off x="8532809" y="4367978"/>
            <a:ext cx="6477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C92744-AD4C-BD49-A9C0-2AF0E63210C3}"/>
              </a:ext>
            </a:extLst>
          </p:cNvPr>
          <p:cNvSpPr>
            <a:spLocks noGrp="1"/>
          </p:cNvSpPr>
          <p:nvPr>
            <p:ph type="title"/>
          </p:nvPr>
        </p:nvSpPr>
        <p:spPr>
          <a:xfrm>
            <a:off x="3428300" y="5288093"/>
            <a:ext cx="5922964" cy="1228472"/>
          </a:xfrm>
        </p:spPr>
        <p:txBody>
          <a:bodyPr>
            <a:normAutofit/>
          </a:bodyPr>
          <a:lstStyle/>
          <a:p>
            <a:pPr algn="ctr"/>
            <a:r>
              <a:rPr lang="en-US" sz="1400" b="0" dirty="0">
                <a:solidFill>
                  <a:schemeClr val="tx1"/>
                </a:solidFill>
              </a:rPr>
              <a:t>A typical diesel generator is configured to maintain 25% of the normal load for two days. If diesel fuel cannot be resupplied within two days, goodbye. This is hardly a solution for increasingly necessary long-term resilience. In California, Solar Microgrids provide a vastly superior trifecta of economic, environmental, and resilience benefits. </a:t>
            </a:r>
          </a:p>
        </p:txBody>
      </p:sp>
      <p:sp>
        <p:nvSpPr>
          <p:cNvPr id="27" name="Title 5">
            <a:extLst>
              <a:ext uri="{FF2B5EF4-FFF2-40B4-BE49-F238E27FC236}">
                <a16:creationId xmlns:a16="http://schemas.microsoft.com/office/drawing/2014/main" id="{C7300492-CF4C-C043-872C-BF5BA1E0EB0A}"/>
              </a:ext>
            </a:extLst>
          </p:cNvPr>
          <p:cNvSpPr txBox="1">
            <a:spLocks/>
          </p:cNvSpPr>
          <p:nvPr/>
        </p:nvSpPr>
        <p:spPr bwMode="auto">
          <a:xfrm>
            <a:off x="1524000" y="0"/>
            <a:ext cx="7656509"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400" b="1" kern="1200">
                <a:solidFill>
                  <a:schemeClr val="bg1"/>
                </a:solidFill>
                <a:latin typeface="Arial" pitchFamily="34" charset="0"/>
                <a:ea typeface="MS PGothic" panose="020B0600070205080204" pitchFamily="34" charset="-128"/>
                <a:cs typeface="Arial" pitchFamily="34" charset="0"/>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2400" dirty="0"/>
              <a:t>Diesel generators are designed for limited resilience</a:t>
            </a:r>
          </a:p>
        </p:txBody>
      </p:sp>
      <p:sp>
        <p:nvSpPr>
          <p:cNvPr id="5" name="Rectangle 4">
            <a:extLst>
              <a:ext uri="{FF2B5EF4-FFF2-40B4-BE49-F238E27FC236}">
                <a16:creationId xmlns:a16="http://schemas.microsoft.com/office/drawing/2014/main" id="{FF972533-E55B-6742-86D5-839342750CAB}"/>
              </a:ext>
            </a:extLst>
          </p:cNvPr>
          <p:cNvSpPr/>
          <p:nvPr/>
        </p:nvSpPr>
        <p:spPr>
          <a:xfrm>
            <a:off x="3609972" y="3836639"/>
            <a:ext cx="561306" cy="913926"/>
          </a:xfrm>
          <a:prstGeom prst="rect">
            <a:avLst/>
          </a:prstGeom>
          <a:noFill/>
          <a:ln w="66675">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18733582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7485888" cy="762000"/>
          </a:xfrm>
        </p:spPr>
        <p:txBody>
          <a:bodyPr>
            <a:normAutofit/>
          </a:bodyPr>
          <a:lstStyle/>
          <a:p>
            <a:r>
              <a:rPr lang="en-US" dirty="0"/>
              <a:t>VOR123 yields a 25% typical adder</a:t>
            </a:r>
          </a:p>
        </p:txBody>
      </p:sp>
      <p:sp>
        <p:nvSpPr>
          <p:cNvPr id="4" name="TextBox 3"/>
          <p:cNvSpPr txBox="1"/>
          <p:nvPr/>
        </p:nvSpPr>
        <p:spPr>
          <a:xfrm>
            <a:off x="1786822" y="787662"/>
            <a:ext cx="8473440" cy="1969770"/>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1600" dirty="0">
                <a:latin typeface="Arial" panose="020B0604020202020204" pitchFamily="34" charset="0"/>
                <a:cs typeface="Arial" panose="020B0604020202020204" pitchFamily="34" charset="0"/>
              </a:rPr>
              <a:t>Based on this tiering system, the Clean Coalition arrived at </a:t>
            </a:r>
            <a:r>
              <a:rPr lang="en-US" sz="1600" b="1" dirty="0">
                <a:latin typeface="Arial" panose="020B0604020202020204" pitchFamily="34" charset="0"/>
                <a:cs typeface="Arial" panose="020B0604020202020204" pitchFamily="34" charset="0"/>
              </a:rPr>
              <a:t>25% as the typical VOR123 adder</a:t>
            </a:r>
            <a:r>
              <a:rPr lang="en-US" sz="1600" dirty="0">
                <a:latin typeface="Arial" panose="020B0604020202020204" pitchFamily="34" charset="0"/>
                <a:cs typeface="Arial" panose="020B0604020202020204" pitchFamily="34" charset="0"/>
              </a:rPr>
              <a:t> that a site should be willing to pay for resilience. </a:t>
            </a:r>
          </a:p>
          <a:p>
            <a:pPr marL="285750" indent="-285750">
              <a:spcBef>
                <a:spcPts val="600"/>
              </a:spcBef>
              <a:buFont typeface="Arial" panose="020B0604020202020204" pitchFamily="34" charset="0"/>
              <a:buChar char="•"/>
            </a:pPr>
            <a:r>
              <a:rPr lang="en-US" sz="1600" dirty="0">
                <a:latin typeface="Arial" panose="020B0604020202020204" pitchFamily="34" charset="0"/>
                <a:cs typeface="Arial" panose="020B0604020202020204" pitchFamily="34" charset="0"/>
              </a:rPr>
              <a:t>The Clean Coalition has validated the 25% adder using four approaches: Cost-of-service, Department of Energy multiplier, market-based, and avoided diesel generator cost (see </a:t>
            </a:r>
            <a:r>
              <a:rPr lang="en-US" sz="1600" dirty="0">
                <a:latin typeface="Arial" panose="020B0604020202020204" pitchFamily="34" charset="0"/>
                <a:cs typeface="Arial" panose="020B0604020202020204" pitchFamily="34" charset="0"/>
                <a:hlinkClick r:id="rId2"/>
              </a:rPr>
              <a:t>https://clean-coalition.org/disaster-resilience/#adder</a:t>
            </a:r>
            <a:r>
              <a:rPr lang="en-US" sz="1600" dirty="0">
                <a:latin typeface="Arial" panose="020B0604020202020204" pitchFamily="34" charset="0"/>
                <a:cs typeface="Arial" panose="020B0604020202020204" pitchFamily="34" charset="0"/>
              </a:rPr>
              <a:t>).</a:t>
            </a:r>
          </a:p>
          <a:p>
            <a:pPr marL="285750" indent="-285750">
              <a:spcBef>
                <a:spcPts val="600"/>
              </a:spcBef>
              <a:buFont typeface="Arial" panose="020B0604020202020204" pitchFamily="34" charset="0"/>
              <a:buChar char="•"/>
            </a:pPr>
            <a:r>
              <a:rPr lang="en-US" sz="1600" dirty="0">
                <a:latin typeface="Arial" panose="020B0604020202020204" pitchFamily="34" charset="0"/>
                <a:cs typeface="Arial" panose="020B0604020202020204" pitchFamily="34" charset="0"/>
              </a:rPr>
              <a:t>We also applied VOR123 to the Solar Microgrids for the Santa Barbara Unified School District (SBUSD), which is getting significant resilience benefits for free:</a:t>
            </a:r>
          </a:p>
        </p:txBody>
      </p:sp>
      <p:pic>
        <p:nvPicPr>
          <p:cNvPr id="5" name="Picture 4">
            <a:extLst>
              <a:ext uri="{FF2B5EF4-FFF2-40B4-BE49-F238E27FC236}">
                <a16:creationId xmlns:a16="http://schemas.microsoft.com/office/drawing/2014/main" id="{AE93B51D-BC4D-5A4D-8DFA-C1D7F12838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43115" y="2873182"/>
            <a:ext cx="4965595" cy="3527619"/>
          </a:xfrm>
          <a:prstGeom prst="rect">
            <a:avLst/>
          </a:prstGeom>
        </p:spPr>
      </p:pic>
      <p:sp>
        <p:nvSpPr>
          <p:cNvPr id="3" name="Rectangle 2">
            <a:extLst>
              <a:ext uri="{FF2B5EF4-FFF2-40B4-BE49-F238E27FC236}">
                <a16:creationId xmlns:a16="http://schemas.microsoft.com/office/drawing/2014/main" id="{F1BA06F1-9A3A-EB4E-8428-84C2F6E61243}"/>
              </a:ext>
            </a:extLst>
          </p:cNvPr>
          <p:cNvSpPr/>
          <p:nvPr/>
        </p:nvSpPr>
        <p:spPr>
          <a:xfrm>
            <a:off x="7308709" y="5355282"/>
            <a:ext cx="3069924" cy="646331"/>
          </a:xfrm>
          <a:prstGeom prst="rect">
            <a:avLst/>
          </a:prstGeom>
        </p:spPr>
        <p:txBody>
          <a:bodyPr wrap="square">
            <a:spAutoFit/>
          </a:bodyPr>
          <a:lstStyle/>
          <a:p>
            <a:r>
              <a:rPr lang="en-US" sz="1200" i="1" dirty="0">
                <a:solidFill>
                  <a:srgbClr val="000000"/>
                </a:solidFill>
                <a:latin typeface="Arial" panose="020B0604020202020204" pitchFamily="34" charset="0"/>
                <a:cs typeface="Arial" panose="020B0604020202020204" pitchFamily="34" charset="0"/>
              </a:rPr>
              <a:t>Bill savings and resilience value accruing to the SBUSD from six Solar Microgrid sites plus eight additional solar-only sites.</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43711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A2840-1F0F-4748-A700-169A5310E15D}"/>
              </a:ext>
            </a:extLst>
          </p:cNvPr>
          <p:cNvSpPr>
            <a:spLocks noGrp="1"/>
          </p:cNvSpPr>
          <p:nvPr>
            <p:ph type="title"/>
          </p:nvPr>
        </p:nvSpPr>
        <p:spPr>
          <a:xfrm>
            <a:off x="1527048" y="0"/>
            <a:ext cx="9753600" cy="762000"/>
          </a:xfrm>
        </p:spPr>
        <p:txBody>
          <a:bodyPr>
            <a:normAutofit/>
          </a:bodyPr>
          <a:lstStyle/>
          <a:p>
            <a:r>
              <a:rPr lang="en-US" dirty="0"/>
              <a:t>COS for expanding a Community Microgrid via RES</a:t>
            </a:r>
          </a:p>
        </p:txBody>
      </p:sp>
      <p:sp>
        <p:nvSpPr>
          <p:cNvPr id="6" name="TextBox 5">
            <a:extLst>
              <a:ext uri="{FF2B5EF4-FFF2-40B4-BE49-F238E27FC236}">
                <a16:creationId xmlns:a16="http://schemas.microsoft.com/office/drawing/2014/main" id="{D79B3EBC-61C8-9542-A4FA-0DF3002E9CD8}"/>
              </a:ext>
            </a:extLst>
          </p:cNvPr>
          <p:cNvSpPr txBox="1"/>
          <p:nvPr/>
        </p:nvSpPr>
        <p:spPr>
          <a:xfrm>
            <a:off x="1826708" y="837853"/>
            <a:ext cx="8209886" cy="1154162"/>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Once an initial Community Microgrid is established for serving the CCFs, incremental COS will be low for expanding the Community Microgrid via the market-based RES. </a:t>
            </a:r>
          </a:p>
          <a:p>
            <a:pPr marL="285750"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Each 1% of load that a facility secures via a RES will result in an approximately 1% electricity bill increase:</a:t>
            </a:r>
          </a:p>
        </p:txBody>
      </p:sp>
      <p:pic>
        <p:nvPicPr>
          <p:cNvPr id="4" name="Picture 3" descr="Screen Shot 2021-10-19 at 11.02.59 AM.png">
            <a:extLst>
              <a:ext uri="{FF2B5EF4-FFF2-40B4-BE49-F238E27FC236}">
                <a16:creationId xmlns:a16="http://schemas.microsoft.com/office/drawing/2014/main" id="{FA272C6C-5B6B-AE41-BF13-5362AE1A9DB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85078" y="2067868"/>
            <a:ext cx="6901064" cy="4212859"/>
          </a:xfrm>
          <a:prstGeom prst="rect">
            <a:avLst/>
          </a:prstGeom>
        </p:spPr>
      </p:pic>
    </p:spTree>
    <p:extLst>
      <p:ext uri="{BB962C8B-B14F-4D97-AF65-F5344CB8AC3E}">
        <p14:creationId xmlns:p14="http://schemas.microsoft.com/office/powerpoint/2010/main" val="33734989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7CBCD-25FC-EE46-9E76-9391251E73D2}"/>
              </a:ext>
            </a:extLst>
          </p:cNvPr>
          <p:cNvSpPr>
            <a:spLocks noGrp="1"/>
          </p:cNvSpPr>
          <p:nvPr>
            <p:ph type="title"/>
          </p:nvPr>
        </p:nvSpPr>
        <p:spPr>
          <a:xfrm>
            <a:off x="1675855" y="-27612"/>
            <a:ext cx="7315200" cy="762000"/>
          </a:xfrm>
        </p:spPr>
        <p:txBody>
          <a:bodyPr>
            <a:noAutofit/>
          </a:bodyPr>
          <a:lstStyle/>
          <a:p>
            <a:r>
              <a:rPr lang="en-US" sz="2200" dirty="0"/>
              <a:t>RES feasibility: </a:t>
            </a:r>
            <a:br>
              <a:rPr lang="en-US" sz="2200" dirty="0"/>
            </a:br>
            <a:r>
              <a:rPr lang="en-US" sz="2200" dirty="0"/>
              <a:t>Community Microgrid owner perspective</a:t>
            </a:r>
          </a:p>
        </p:txBody>
      </p:sp>
      <p:sp>
        <p:nvSpPr>
          <p:cNvPr id="6" name="TextBox 5">
            <a:extLst>
              <a:ext uri="{FF2B5EF4-FFF2-40B4-BE49-F238E27FC236}">
                <a16:creationId xmlns:a16="http://schemas.microsoft.com/office/drawing/2014/main" id="{DE302570-8328-A84E-9F03-3A4DB0AF2563}"/>
              </a:ext>
            </a:extLst>
          </p:cNvPr>
          <p:cNvSpPr txBox="1"/>
          <p:nvPr/>
        </p:nvSpPr>
        <p:spPr>
          <a:xfrm>
            <a:off x="1887392" y="938874"/>
            <a:ext cx="8074552" cy="307777"/>
          </a:xfrm>
          <a:prstGeom prst="rect">
            <a:avLst/>
          </a:prstGeom>
          <a:noFill/>
        </p:spPr>
        <p:txBody>
          <a:bodyPr wrap="square" rtlCol="0">
            <a:spAutoFit/>
          </a:bodyPr>
          <a:lstStyle/>
          <a:p>
            <a:pPr>
              <a:spcAft>
                <a:spcPts val="1200"/>
              </a:spcAft>
            </a:pPr>
            <a:r>
              <a:rPr lang="en-US" sz="1400" dirty="0">
                <a:latin typeface="Arial"/>
                <a:cs typeface="Arial"/>
              </a:rPr>
              <a:t>Analysis factors from a real-world design for a Community Microgrid in Southern California:</a:t>
            </a:r>
            <a:endParaRPr lang="en-US" sz="1400" b="1" dirty="0">
              <a:latin typeface="Arial"/>
              <a:cs typeface="Arial"/>
            </a:endParaRPr>
          </a:p>
        </p:txBody>
      </p:sp>
      <p:graphicFrame>
        <p:nvGraphicFramePr>
          <p:cNvPr id="3" name="Table 2"/>
          <p:cNvGraphicFramePr>
            <a:graphicFrameLocks noGrp="1"/>
          </p:cNvGraphicFramePr>
          <p:nvPr/>
        </p:nvGraphicFramePr>
        <p:xfrm>
          <a:off x="2466023" y="1664124"/>
          <a:ext cx="5734864" cy="3909854"/>
        </p:xfrm>
        <a:graphic>
          <a:graphicData uri="http://schemas.openxmlformats.org/drawingml/2006/table">
            <a:tbl>
              <a:tblPr>
                <a:tableStyleId>{3C2FFA5D-87B4-456A-9821-1D502468CF0F}</a:tableStyleId>
              </a:tblPr>
              <a:tblGrid>
                <a:gridCol w="3865080">
                  <a:extLst>
                    <a:ext uri="{9D8B030D-6E8A-4147-A177-3AD203B41FA5}">
                      <a16:colId xmlns:a16="http://schemas.microsoft.com/office/drawing/2014/main" val="20000"/>
                    </a:ext>
                  </a:extLst>
                </a:gridCol>
                <a:gridCol w="1181038">
                  <a:extLst>
                    <a:ext uri="{9D8B030D-6E8A-4147-A177-3AD203B41FA5}">
                      <a16:colId xmlns:a16="http://schemas.microsoft.com/office/drawing/2014/main" val="20001"/>
                    </a:ext>
                  </a:extLst>
                </a:gridCol>
                <a:gridCol w="688746">
                  <a:extLst>
                    <a:ext uri="{9D8B030D-6E8A-4147-A177-3AD203B41FA5}">
                      <a16:colId xmlns:a16="http://schemas.microsoft.com/office/drawing/2014/main" val="20002"/>
                    </a:ext>
                  </a:extLst>
                </a:gridCol>
              </a:tblGrid>
              <a:tr h="300758">
                <a:tc>
                  <a:txBody>
                    <a:bodyPr/>
                    <a:lstStyle/>
                    <a:p>
                      <a:pPr algn="l" fontAlgn="b"/>
                      <a:r>
                        <a:rPr lang="en-US" sz="1600" b="1" i="0" u="none" strike="noStrike" dirty="0">
                          <a:solidFill>
                            <a:srgbClr val="000000"/>
                          </a:solidFill>
                          <a:effectLst/>
                          <a:latin typeface="Arial" panose="020B0604020202020204" pitchFamily="34" charset="0"/>
                          <a:cs typeface="Arial" panose="020B0604020202020204" pitchFamily="34" charset="0"/>
                        </a:rPr>
                        <a:t>Factor</a:t>
                      </a:r>
                    </a:p>
                  </a:txBody>
                  <a:tcPr marL="12700" marR="12700" marT="12700" marB="0" anchor="b">
                    <a:lnB w="12700" cap="flat" cmpd="sng" algn="ctr">
                      <a:solidFill>
                        <a:schemeClr val="tx1"/>
                      </a:solidFill>
                      <a:prstDash val="solid"/>
                      <a:round/>
                      <a:headEnd type="none" w="med" len="med"/>
                      <a:tailEnd type="none" w="med" len="med"/>
                    </a:lnB>
                  </a:tcPr>
                </a:tc>
                <a:tc>
                  <a:txBody>
                    <a:bodyPr/>
                    <a:lstStyle/>
                    <a:p>
                      <a:pPr algn="r" fontAlgn="b"/>
                      <a:r>
                        <a:rPr lang="nb-NO" sz="1600" b="1" i="0" u="none" strike="noStrike" dirty="0">
                          <a:solidFill>
                            <a:srgbClr val="000000"/>
                          </a:solidFill>
                          <a:effectLst/>
                          <a:latin typeface="Arial"/>
                          <a:cs typeface="Arial"/>
                        </a:rPr>
                        <a:t>Amount</a:t>
                      </a:r>
                    </a:p>
                  </a:txBody>
                  <a:tcPr marL="12700" marR="12700" marT="12700" marB="0" anchor="b">
                    <a:lnB w="12700" cap="flat" cmpd="sng" algn="ctr">
                      <a:solidFill>
                        <a:schemeClr val="tx1"/>
                      </a:solidFill>
                      <a:prstDash val="solid"/>
                      <a:round/>
                      <a:headEnd type="none" w="med" len="med"/>
                      <a:tailEnd type="none" w="med" len="med"/>
                    </a:lnB>
                  </a:tcPr>
                </a:tc>
                <a:tc>
                  <a:txBody>
                    <a:bodyPr/>
                    <a:lstStyle/>
                    <a:p>
                      <a:pPr algn="l" fontAlgn="b"/>
                      <a:r>
                        <a:rPr lang="en-US" sz="1600" b="1" i="0" u="none" strike="noStrike" dirty="0">
                          <a:solidFill>
                            <a:srgbClr val="000000"/>
                          </a:solidFill>
                          <a:effectLst/>
                          <a:latin typeface="Arial"/>
                          <a:cs typeface="Arial"/>
                        </a:rPr>
                        <a:t>Units</a:t>
                      </a:r>
                    </a:p>
                  </a:txBody>
                  <a:tcPr marL="12700" marR="12700" marT="1270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4518612"/>
                  </a:ext>
                </a:extLst>
              </a:tr>
              <a:tr h="300758">
                <a:tc>
                  <a:txBody>
                    <a:bodyPr/>
                    <a:lstStyle/>
                    <a:p>
                      <a:pPr algn="l" fontAlgn="b"/>
                      <a:r>
                        <a:rPr lang="en-US" sz="1500" u="none" strike="noStrike" dirty="0">
                          <a:effectLst/>
                          <a:latin typeface="Arial" panose="020B0604020202020204" pitchFamily="34" charset="0"/>
                          <a:cs typeface="Arial" panose="020B0604020202020204" pitchFamily="34" charset="0"/>
                        </a:rPr>
                        <a:t>RES fee </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lnT w="12700" cap="flat" cmpd="sng" algn="ctr">
                      <a:solidFill>
                        <a:schemeClr val="tx1"/>
                      </a:solidFill>
                      <a:prstDash val="solid"/>
                      <a:round/>
                      <a:headEnd type="none" w="med" len="med"/>
                      <a:tailEnd type="none" w="med" len="med"/>
                    </a:lnT>
                  </a:tcPr>
                </a:tc>
                <a:tc>
                  <a:txBody>
                    <a:bodyPr/>
                    <a:lstStyle/>
                    <a:p>
                      <a:pPr algn="r" fontAlgn="b"/>
                      <a:r>
                        <a:rPr lang="nb-NO" sz="1500" u="none" strike="noStrike" dirty="0">
                          <a:effectLst/>
                          <a:latin typeface="Arial" panose="020B0604020202020204" pitchFamily="34" charset="0"/>
                          <a:cs typeface="Arial" panose="020B0604020202020204" pitchFamily="34" charset="0"/>
                        </a:rPr>
                        <a:t>0.20  </a:t>
                      </a:r>
                      <a:endParaRPr lang="nb-NO" sz="15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lnT w="12700" cap="flat" cmpd="sng" algn="ctr">
                      <a:solidFill>
                        <a:schemeClr val="tx1"/>
                      </a:solidFill>
                      <a:prstDash val="solid"/>
                      <a:round/>
                      <a:headEnd type="none" w="med" len="med"/>
                      <a:tailEnd type="none" w="med" len="med"/>
                    </a:lnT>
                  </a:tcPr>
                </a:tc>
                <a:tc>
                  <a:txBody>
                    <a:bodyPr/>
                    <a:lstStyle/>
                    <a:p>
                      <a:pPr algn="l" fontAlgn="b"/>
                      <a:r>
                        <a:rPr lang="en-US" sz="1500" u="none" strike="noStrike" dirty="0">
                          <a:effectLst/>
                          <a:latin typeface="Arial" panose="020B0604020202020204" pitchFamily="34" charset="0"/>
                          <a:cs typeface="Arial" panose="020B0604020202020204" pitchFamily="34" charset="0"/>
                        </a:rPr>
                        <a:t> $/kWh</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00758">
                <a:tc>
                  <a:txBody>
                    <a:bodyPr/>
                    <a:lstStyle/>
                    <a:p>
                      <a:pPr algn="l" fontAlgn="b"/>
                      <a:r>
                        <a:rPr lang="en-US" sz="1500" u="none" strike="noStrike" dirty="0">
                          <a:effectLst/>
                          <a:latin typeface="Arial" panose="020B0604020202020204" pitchFamily="34" charset="0"/>
                          <a:cs typeface="Arial" panose="020B0604020202020204" pitchFamily="34" charset="0"/>
                        </a:rPr>
                        <a:t>Tariff for energy sold to utility </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r" fontAlgn="b"/>
                      <a:r>
                        <a:rPr lang="nb-NO" sz="1500" u="none" strike="noStrike" dirty="0">
                          <a:effectLst/>
                          <a:latin typeface="Arial" panose="020B0604020202020204" pitchFamily="34" charset="0"/>
                          <a:cs typeface="Arial" panose="020B0604020202020204" pitchFamily="34" charset="0"/>
                        </a:rPr>
                        <a:t>0.10</a:t>
                      </a:r>
                      <a:endParaRPr lang="nb-NO" sz="15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l" fontAlgn="b"/>
                      <a:r>
                        <a:rPr lang="en-US" sz="1500" u="none" strike="noStrike" dirty="0">
                          <a:effectLst/>
                          <a:latin typeface="Arial" panose="020B0604020202020204" pitchFamily="34" charset="0"/>
                          <a:cs typeface="Arial" panose="020B0604020202020204" pitchFamily="34" charset="0"/>
                        </a:rPr>
                        <a:t> $/kWh</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extLst>
                  <a:ext uri="{0D108BD9-81ED-4DB2-BD59-A6C34878D82A}">
                    <a16:rowId xmlns:a16="http://schemas.microsoft.com/office/drawing/2014/main" val="10001"/>
                  </a:ext>
                </a:extLst>
              </a:tr>
              <a:tr h="300758">
                <a:tc>
                  <a:txBody>
                    <a:bodyPr/>
                    <a:lstStyle/>
                    <a:p>
                      <a:pPr algn="l" fontAlgn="b"/>
                      <a:r>
                        <a:rPr lang="en-US" sz="1500" b="0" i="0" u="none" strike="noStrike" dirty="0">
                          <a:solidFill>
                            <a:schemeClr val="dk1"/>
                          </a:solidFill>
                          <a:effectLst/>
                          <a:latin typeface="Arial" panose="020B0604020202020204" pitchFamily="34" charset="0"/>
                          <a:cs typeface="Arial" panose="020B0604020202020204" pitchFamily="34" charset="0"/>
                        </a:rPr>
                        <a:t>Daily </a:t>
                      </a:r>
                      <a:r>
                        <a:rPr lang="en-US" sz="1500" b="0" i="0" u="none" strike="noStrike" baseline="0" dirty="0">
                          <a:solidFill>
                            <a:schemeClr val="dk1"/>
                          </a:solidFill>
                          <a:effectLst/>
                          <a:latin typeface="Arial" panose="020B0604020202020204" pitchFamily="34" charset="0"/>
                          <a:cs typeface="Arial" panose="020B0604020202020204" pitchFamily="34" charset="0"/>
                        </a:rPr>
                        <a:t>site load guaranteed by RES</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 2,300 </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l" fontAlgn="b"/>
                      <a:r>
                        <a:rPr lang="en-US" sz="1500" u="none" strike="noStrike" dirty="0">
                          <a:effectLst/>
                          <a:latin typeface="Arial" panose="020B0604020202020204" pitchFamily="34" charset="0"/>
                          <a:cs typeface="Arial" panose="020B0604020202020204" pitchFamily="34" charset="0"/>
                        </a:rPr>
                        <a:t> kWh</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extLst>
                  <a:ext uri="{0D108BD9-81ED-4DB2-BD59-A6C34878D82A}">
                    <a16:rowId xmlns:a16="http://schemas.microsoft.com/office/drawing/2014/main" val="10002"/>
                  </a:ext>
                </a:extLst>
              </a:tr>
              <a:tr h="300758">
                <a:tc>
                  <a:txBody>
                    <a:bodyPr/>
                    <a:lstStyle/>
                    <a:p>
                      <a:pPr algn="l" fontAlgn="b"/>
                      <a:r>
                        <a:rPr lang="en-US" sz="1500" b="0" i="0" u="none" strike="noStrike" dirty="0">
                          <a:solidFill>
                            <a:srgbClr val="000000"/>
                          </a:solidFill>
                          <a:effectLst/>
                          <a:latin typeface="Arial" panose="020B0604020202020204" pitchFamily="34" charset="0"/>
                          <a:cs typeface="Arial" panose="020B0604020202020204" pitchFamily="34" charset="0"/>
                        </a:rPr>
                        <a:t>PV+BESS financial</a:t>
                      </a:r>
                      <a:r>
                        <a:rPr lang="en-US" sz="1500" b="0" i="0" u="none" strike="noStrike" baseline="0" dirty="0">
                          <a:solidFill>
                            <a:srgbClr val="000000"/>
                          </a:solidFill>
                          <a:effectLst/>
                          <a:latin typeface="Arial" panose="020B0604020202020204" pitchFamily="34" charset="0"/>
                          <a:cs typeface="Arial" panose="020B0604020202020204" pitchFamily="34" charset="0"/>
                        </a:rPr>
                        <a:t> incentives</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r" fontAlgn="b"/>
                      <a:r>
                        <a:rPr lang="cs-CZ" sz="1500" b="0" i="0" u="none" strike="noStrike" dirty="0">
                          <a:solidFill>
                            <a:srgbClr val="000000"/>
                          </a:solidFill>
                          <a:effectLst/>
                          <a:latin typeface="Arial" panose="020B0604020202020204" pitchFamily="34" charset="0"/>
                          <a:cs typeface="Arial" panose="020B0604020202020204" pitchFamily="34" charset="0"/>
                        </a:rPr>
                        <a:t>1,800,000</a:t>
                      </a:r>
                    </a:p>
                  </a:txBody>
                  <a:tcPr marL="12700" marR="12700" marT="12700" marB="0" anchor="b"/>
                </a:tc>
                <a:tc>
                  <a:txBody>
                    <a:bodyPr/>
                    <a:lstStyle/>
                    <a:p>
                      <a:pPr algn="l" fontAlgn="b"/>
                      <a:r>
                        <a:rPr lang="en-US" sz="1500" b="0" i="0" u="none" strike="noStrike" dirty="0">
                          <a:solidFill>
                            <a:srgbClr val="000000"/>
                          </a:solidFill>
                          <a:effectLst/>
                          <a:latin typeface="Arial" panose="020B0604020202020204" pitchFamily="34" charset="0"/>
                          <a:cs typeface="Arial" panose="020B0604020202020204" pitchFamily="34" charset="0"/>
                        </a:rPr>
                        <a:t>$</a:t>
                      </a:r>
                    </a:p>
                  </a:txBody>
                  <a:tcPr marL="12700" marR="12700" marT="12700" marB="0" anchor="b"/>
                </a:tc>
                <a:extLst>
                  <a:ext uri="{0D108BD9-81ED-4DB2-BD59-A6C34878D82A}">
                    <a16:rowId xmlns:a16="http://schemas.microsoft.com/office/drawing/2014/main" val="10003"/>
                  </a:ext>
                </a:extLst>
              </a:tr>
              <a:tr h="300758">
                <a:tc>
                  <a:txBody>
                    <a:bodyPr/>
                    <a:lstStyle/>
                    <a:p>
                      <a:pPr algn="l" fontAlgn="b"/>
                      <a:r>
                        <a:rPr lang="en-US" sz="1500" u="none" strike="noStrike" dirty="0">
                          <a:effectLst/>
                          <a:latin typeface="Arial" panose="020B0604020202020204" pitchFamily="34" charset="0"/>
                          <a:cs typeface="Arial" panose="020B0604020202020204" pitchFamily="34" charset="0"/>
                        </a:rPr>
                        <a:t>PV size</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r" fontAlgn="b"/>
                      <a:r>
                        <a:rPr lang="cs-CZ" sz="1500" u="none" strike="noStrike" dirty="0">
                          <a:effectLst/>
                          <a:latin typeface="Arial" panose="020B0604020202020204" pitchFamily="34" charset="0"/>
                          <a:cs typeface="Arial" panose="020B0604020202020204" pitchFamily="34" charset="0"/>
                        </a:rPr>
                        <a:t> 1,500 </a:t>
                      </a:r>
                      <a:endParaRPr lang="cs-CZ" sz="15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l" fontAlgn="b"/>
                      <a:r>
                        <a:rPr lang="en-US" sz="1500" u="none" strike="noStrike" dirty="0">
                          <a:effectLst/>
                          <a:latin typeface="Arial" panose="020B0604020202020204" pitchFamily="34" charset="0"/>
                          <a:cs typeface="Arial" panose="020B0604020202020204" pitchFamily="34" charset="0"/>
                        </a:rPr>
                        <a:t> kW</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extLst>
                  <a:ext uri="{0D108BD9-81ED-4DB2-BD59-A6C34878D82A}">
                    <a16:rowId xmlns:a16="http://schemas.microsoft.com/office/drawing/2014/main" val="10004"/>
                  </a:ext>
                </a:extLst>
              </a:tr>
              <a:tr h="300758">
                <a:tc>
                  <a:txBody>
                    <a:bodyPr/>
                    <a:lstStyle/>
                    <a:p>
                      <a:pPr algn="l" fontAlgn="b"/>
                      <a:r>
                        <a:rPr lang="en-US" sz="1500" u="none" strike="noStrike" dirty="0">
                          <a:effectLst/>
                          <a:latin typeface="Arial" panose="020B0604020202020204" pitchFamily="34" charset="0"/>
                          <a:cs typeface="Arial" panose="020B0604020202020204" pitchFamily="34" charset="0"/>
                        </a:rPr>
                        <a:t>PV capex </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 3,000,000 </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l" fontAlgn="b"/>
                      <a:r>
                        <a:rPr lang="en-US" sz="1500" u="none" strike="noStrike" dirty="0">
                          <a:effectLst/>
                          <a:latin typeface="Arial" panose="020B0604020202020204" pitchFamily="34" charset="0"/>
                          <a:cs typeface="Arial" panose="020B0604020202020204" pitchFamily="34" charset="0"/>
                        </a:rPr>
                        <a:t> $</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extLst>
                  <a:ext uri="{0D108BD9-81ED-4DB2-BD59-A6C34878D82A}">
                    <a16:rowId xmlns:a16="http://schemas.microsoft.com/office/drawing/2014/main" val="10005"/>
                  </a:ext>
                </a:extLst>
              </a:tr>
              <a:tr h="300758">
                <a:tc>
                  <a:txBody>
                    <a:bodyPr/>
                    <a:lstStyle/>
                    <a:p>
                      <a:pPr algn="l" fontAlgn="b"/>
                      <a:r>
                        <a:rPr lang="en-US" sz="1500" u="none" strike="noStrike" dirty="0">
                          <a:effectLst/>
                          <a:latin typeface="Arial" panose="020B0604020202020204" pitchFamily="34" charset="0"/>
                          <a:cs typeface="Arial" panose="020B0604020202020204" pitchFamily="34" charset="0"/>
                        </a:rPr>
                        <a:t>BESS size</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 2,000 </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l" fontAlgn="b"/>
                      <a:r>
                        <a:rPr lang="en-US" sz="1500" u="none" strike="noStrike" dirty="0">
                          <a:effectLst/>
                          <a:latin typeface="Arial" panose="020B0604020202020204" pitchFamily="34" charset="0"/>
                          <a:cs typeface="Arial" panose="020B0604020202020204" pitchFamily="34" charset="0"/>
                        </a:rPr>
                        <a:t> kWh</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extLst>
                  <a:ext uri="{0D108BD9-81ED-4DB2-BD59-A6C34878D82A}">
                    <a16:rowId xmlns:a16="http://schemas.microsoft.com/office/drawing/2014/main" val="10006"/>
                  </a:ext>
                </a:extLst>
              </a:tr>
              <a:tr h="300758">
                <a:tc>
                  <a:txBody>
                    <a:bodyPr/>
                    <a:lstStyle/>
                    <a:p>
                      <a:pPr algn="l" fontAlgn="b"/>
                      <a:r>
                        <a:rPr lang="en-US" sz="1500" u="none" strike="noStrike" dirty="0">
                          <a:effectLst/>
                          <a:latin typeface="Arial" panose="020B0604020202020204" pitchFamily="34" charset="0"/>
                          <a:cs typeface="Arial" panose="020B0604020202020204" pitchFamily="34" charset="0"/>
                        </a:rPr>
                        <a:t>BESS capex</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 1,400,000 </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l" fontAlgn="b"/>
                      <a:r>
                        <a:rPr lang="en-US" sz="1500" u="none" strike="noStrike" dirty="0">
                          <a:effectLst/>
                          <a:latin typeface="Arial" panose="020B0604020202020204" pitchFamily="34" charset="0"/>
                          <a:cs typeface="Arial" panose="020B0604020202020204" pitchFamily="34" charset="0"/>
                        </a:rPr>
                        <a:t> $</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extLst>
                  <a:ext uri="{0D108BD9-81ED-4DB2-BD59-A6C34878D82A}">
                    <a16:rowId xmlns:a16="http://schemas.microsoft.com/office/drawing/2014/main" val="10007"/>
                  </a:ext>
                </a:extLst>
              </a:tr>
              <a:tr h="300758">
                <a:tc>
                  <a:txBody>
                    <a:bodyPr/>
                    <a:lstStyle/>
                    <a:p>
                      <a:pPr algn="l" fontAlgn="b"/>
                      <a:r>
                        <a:rPr lang="en-US" sz="1500" u="none" strike="noStrike" dirty="0">
                          <a:effectLst/>
                          <a:latin typeface="Arial" panose="020B0604020202020204" pitchFamily="34" charset="0"/>
                          <a:cs typeface="Arial" panose="020B0604020202020204" pitchFamily="34" charset="0"/>
                        </a:rPr>
                        <a:t>Microgrid hardware + MC2*</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 500,000 </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l" fontAlgn="b"/>
                      <a:r>
                        <a:rPr lang="en-US" sz="1500" u="none" strike="noStrike" dirty="0">
                          <a:effectLst/>
                          <a:latin typeface="Arial" panose="020B0604020202020204" pitchFamily="34" charset="0"/>
                          <a:cs typeface="Arial" panose="020B0604020202020204" pitchFamily="34" charset="0"/>
                        </a:rPr>
                        <a:t> $</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extLst>
                  <a:ext uri="{0D108BD9-81ED-4DB2-BD59-A6C34878D82A}">
                    <a16:rowId xmlns:a16="http://schemas.microsoft.com/office/drawing/2014/main" val="10008"/>
                  </a:ext>
                </a:extLst>
              </a:tr>
              <a:tr h="300758">
                <a:tc>
                  <a:txBody>
                    <a:bodyPr/>
                    <a:lstStyle/>
                    <a:p>
                      <a:pPr algn="l" fontAlgn="b"/>
                      <a:r>
                        <a:rPr lang="en-US" sz="1500" u="none" strike="noStrike" dirty="0">
                          <a:effectLst/>
                          <a:latin typeface="Arial" panose="020B0604020202020204" pitchFamily="34" charset="0"/>
                          <a:cs typeface="Arial" panose="020B0604020202020204" pitchFamily="34" charset="0"/>
                        </a:rPr>
                        <a:t>PV annual opex</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r" fontAlgn="b"/>
                      <a:r>
                        <a:rPr lang="en-US" sz="1500" u="none" strike="noStrike">
                          <a:effectLst/>
                          <a:latin typeface="Arial" panose="020B0604020202020204" pitchFamily="34" charset="0"/>
                          <a:cs typeface="Arial" panose="020B0604020202020204" pitchFamily="34" charset="0"/>
                        </a:rPr>
                        <a:t> 7,000 </a:t>
                      </a:r>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l" fontAlgn="b"/>
                      <a:r>
                        <a:rPr lang="en-US" sz="1500" u="none" strike="noStrike" dirty="0">
                          <a:effectLst/>
                          <a:latin typeface="Arial" panose="020B0604020202020204" pitchFamily="34" charset="0"/>
                          <a:cs typeface="Arial" panose="020B0604020202020204" pitchFamily="34" charset="0"/>
                        </a:rPr>
                        <a:t> $/year</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extLst>
                  <a:ext uri="{0D108BD9-81ED-4DB2-BD59-A6C34878D82A}">
                    <a16:rowId xmlns:a16="http://schemas.microsoft.com/office/drawing/2014/main" val="10009"/>
                  </a:ext>
                </a:extLst>
              </a:tr>
              <a:tr h="300758">
                <a:tc>
                  <a:txBody>
                    <a:bodyPr/>
                    <a:lstStyle/>
                    <a:p>
                      <a:pPr algn="l" fontAlgn="b"/>
                      <a:r>
                        <a:rPr lang="en-US" sz="1500" u="none" strike="noStrike" dirty="0">
                          <a:effectLst/>
                          <a:latin typeface="Arial" panose="020B0604020202020204" pitchFamily="34" charset="0"/>
                          <a:cs typeface="Arial" panose="020B0604020202020204" pitchFamily="34" charset="0"/>
                        </a:rPr>
                        <a:t>BESS annual opex</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r" fontAlgn="b"/>
                      <a:r>
                        <a:rPr lang="en-US" sz="1500" u="none" strike="noStrike">
                          <a:effectLst/>
                          <a:latin typeface="Arial" panose="020B0604020202020204" pitchFamily="34" charset="0"/>
                          <a:cs typeface="Arial" panose="020B0604020202020204" pitchFamily="34" charset="0"/>
                        </a:rPr>
                        <a:t> 5,000 </a:t>
                      </a:r>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l" fontAlgn="b"/>
                      <a:r>
                        <a:rPr lang="en-US" sz="1500" u="none" strike="noStrike" dirty="0">
                          <a:effectLst/>
                          <a:latin typeface="Arial" panose="020B0604020202020204" pitchFamily="34" charset="0"/>
                          <a:cs typeface="Arial" panose="020B0604020202020204" pitchFamily="34" charset="0"/>
                        </a:rPr>
                        <a:t> $/year</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extLst>
                  <a:ext uri="{0D108BD9-81ED-4DB2-BD59-A6C34878D82A}">
                    <a16:rowId xmlns:a16="http://schemas.microsoft.com/office/drawing/2014/main" val="10010"/>
                  </a:ext>
                </a:extLst>
              </a:tr>
              <a:tr h="300758">
                <a:tc>
                  <a:txBody>
                    <a:bodyPr/>
                    <a:lstStyle/>
                    <a:p>
                      <a:pPr algn="l" fontAlgn="b"/>
                      <a:r>
                        <a:rPr lang="en-US" sz="1500" u="none" strike="noStrike" dirty="0">
                          <a:effectLst/>
                          <a:latin typeface="Arial" panose="020B0604020202020204" pitchFamily="34" charset="0"/>
                          <a:cs typeface="Arial" panose="020B0604020202020204" pitchFamily="34" charset="0"/>
                        </a:rPr>
                        <a:t>Microgrid MC2 annual opex</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 15,000 </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l" fontAlgn="b"/>
                      <a:r>
                        <a:rPr lang="en-US" sz="1500" u="none" strike="noStrike" dirty="0">
                          <a:effectLst/>
                          <a:latin typeface="Arial" panose="020B0604020202020204" pitchFamily="34" charset="0"/>
                          <a:cs typeface="Arial" panose="020B0604020202020204" pitchFamily="34" charset="0"/>
                        </a:rPr>
                        <a:t> $/year</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extLst>
                  <a:ext uri="{0D108BD9-81ED-4DB2-BD59-A6C34878D82A}">
                    <a16:rowId xmlns:a16="http://schemas.microsoft.com/office/drawing/2014/main" val="10011"/>
                  </a:ext>
                </a:extLst>
              </a:tr>
            </a:tbl>
          </a:graphicData>
        </a:graphic>
      </p:graphicFrame>
      <p:sp>
        <p:nvSpPr>
          <p:cNvPr id="4" name="Rectangle 3">
            <a:extLst>
              <a:ext uri="{FF2B5EF4-FFF2-40B4-BE49-F238E27FC236}">
                <a16:creationId xmlns:a16="http://schemas.microsoft.com/office/drawing/2014/main" id="{AF336913-3AC1-4D41-8BF6-9A4BDDCAABAF}"/>
              </a:ext>
            </a:extLst>
          </p:cNvPr>
          <p:cNvSpPr/>
          <p:nvPr/>
        </p:nvSpPr>
        <p:spPr>
          <a:xfrm>
            <a:off x="2501966" y="5815177"/>
            <a:ext cx="6420707" cy="307777"/>
          </a:xfrm>
          <a:prstGeom prst="rect">
            <a:avLst/>
          </a:prstGeom>
        </p:spPr>
        <p:txBody>
          <a:bodyPr wrap="square">
            <a:spAutoFit/>
          </a:bodyPr>
          <a:lstStyle/>
          <a:p>
            <a:r>
              <a:rPr lang="en-US" sz="1400" dirty="0">
                <a:latin typeface="Arial"/>
                <a:cs typeface="Arial"/>
              </a:rPr>
              <a:t>* MC2 = Monitoring, Communications, and Controls for a microgrid.</a:t>
            </a:r>
            <a:endParaRPr lang="en-US" sz="1400" dirty="0"/>
          </a:p>
        </p:txBody>
      </p:sp>
    </p:spTree>
    <p:extLst>
      <p:ext uri="{BB962C8B-B14F-4D97-AF65-F5344CB8AC3E}">
        <p14:creationId xmlns:p14="http://schemas.microsoft.com/office/powerpoint/2010/main" val="16890702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5"/>
          <p:cNvSpPr txBox="1">
            <a:spLocks noGrp="1"/>
          </p:cNvSpPr>
          <p:nvPr>
            <p:ph type="title" idx="4294967295"/>
          </p:nvPr>
        </p:nvSpPr>
        <p:spPr>
          <a:xfrm>
            <a:off x="1524000" y="0"/>
            <a:ext cx="7315200" cy="76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sz="2400" b="1">
                <a:solidFill>
                  <a:schemeClr val="lt1"/>
                </a:solidFill>
                <a:latin typeface="Arial"/>
                <a:ea typeface="Arial"/>
                <a:cs typeface="Arial"/>
                <a:sym typeface="Arial"/>
              </a:rPr>
              <a:t>Heading</a:t>
            </a:r>
            <a:endParaRPr/>
          </a:p>
        </p:txBody>
      </p:sp>
      <p:pic>
        <p:nvPicPr>
          <p:cNvPr id="85" name="Google Shape;85;p5" descr="DG+IG-Original-Image-(10_zf-20-May-2013).jpg"/>
          <p:cNvPicPr preferRelativeResize="0"/>
          <p:nvPr/>
        </p:nvPicPr>
        <p:blipFill rotWithShape="1">
          <a:blip r:embed="rId3">
            <a:alphaModFix/>
          </a:blip>
          <a:srcRect/>
          <a:stretch/>
        </p:blipFill>
        <p:spPr>
          <a:xfrm>
            <a:off x="1765897" y="794611"/>
            <a:ext cx="8667776" cy="5673455"/>
          </a:xfrm>
          <a:prstGeom prst="rect">
            <a:avLst/>
          </a:prstGeom>
          <a:noFill/>
          <a:ln>
            <a:noFill/>
          </a:ln>
        </p:spPr>
      </p:pic>
    </p:spTree>
    <p:extLst>
      <p:ext uri="{BB962C8B-B14F-4D97-AF65-F5344CB8AC3E}">
        <p14:creationId xmlns:p14="http://schemas.microsoft.com/office/powerpoint/2010/main" val="6170001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
        <p:cNvGrpSpPr/>
        <p:nvPr/>
      </p:nvGrpSpPr>
      <p:grpSpPr>
        <a:xfrm>
          <a:off x="0" y="0"/>
          <a:ext cx="0" cy="0"/>
          <a:chOff x="0" y="0"/>
          <a:chExt cx="0" cy="0"/>
        </a:xfrm>
      </p:grpSpPr>
      <p:sp>
        <p:nvSpPr>
          <p:cNvPr id="207" name="Google Shape;207;p1"/>
          <p:cNvSpPr txBox="1"/>
          <p:nvPr/>
        </p:nvSpPr>
        <p:spPr>
          <a:xfrm>
            <a:off x="480033" y="5315140"/>
            <a:ext cx="4547600" cy="6772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2100"/>
              <a:buFont typeface="Arial"/>
              <a:buNone/>
            </a:pPr>
            <a:r>
              <a:rPr lang="en-US" sz="2800" b="1" dirty="0">
                <a:solidFill>
                  <a:srgbClr val="16577B"/>
                </a:solidFill>
                <a:latin typeface="Proxima Nova"/>
                <a:ea typeface="Proxima Nova"/>
                <a:cs typeface="Proxima Nova"/>
                <a:sym typeface="Proxima Nova"/>
              </a:rPr>
              <a:t>Dec 5, 2023</a:t>
            </a:r>
            <a:endParaRPr sz="2800" b="0" i="0" u="none" strike="noStrike" cap="none" dirty="0">
              <a:solidFill>
                <a:srgbClr val="000000"/>
              </a:solidFill>
              <a:latin typeface="Proxima Nova"/>
              <a:ea typeface="Proxima Nova"/>
              <a:cs typeface="Proxima Nova"/>
              <a:sym typeface="Proxima Nova"/>
            </a:endParaRPr>
          </a:p>
        </p:txBody>
      </p:sp>
      <p:sp>
        <p:nvSpPr>
          <p:cNvPr id="4" name="Google Shape;206;p1">
            <a:extLst>
              <a:ext uri="{FF2B5EF4-FFF2-40B4-BE49-F238E27FC236}">
                <a16:creationId xmlns:a16="http://schemas.microsoft.com/office/drawing/2014/main" id="{045B5A49-AE7D-9FC8-6268-E317656A2505}"/>
              </a:ext>
            </a:extLst>
          </p:cNvPr>
          <p:cNvSpPr txBox="1">
            <a:spLocks/>
          </p:cNvSpPr>
          <p:nvPr/>
        </p:nvSpPr>
        <p:spPr>
          <a:xfrm>
            <a:off x="438924" y="333309"/>
            <a:ext cx="3658513" cy="1457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6577B"/>
              </a:buClr>
              <a:buSzPts val="4600"/>
              <a:buFont typeface="Proxima Nova"/>
              <a:buNone/>
              <a:defRPr sz="6133" b="1" i="0" u="none" strike="noStrike" cap="none">
                <a:solidFill>
                  <a:srgbClr val="16577B"/>
                </a:solidFill>
                <a:latin typeface="Proxima Nova"/>
                <a:ea typeface="Proxima Nova"/>
                <a:cs typeface="Proxima Nova"/>
                <a:sym typeface="Proxima Nova"/>
              </a:defRPr>
            </a:lvl1pPr>
            <a:lvl2pPr marR="0" lvl="1" algn="l" rtl="0">
              <a:lnSpc>
                <a:spcPct val="100000"/>
              </a:lnSpc>
              <a:spcBef>
                <a:spcPts val="0"/>
              </a:spcBef>
              <a:spcAft>
                <a:spcPts val="0"/>
              </a:spcAft>
              <a:buClr>
                <a:schemeClr val="accent5"/>
              </a:buClr>
              <a:buSzPts val="4800"/>
              <a:buFont typeface="Merriweather"/>
              <a:buNone/>
              <a:defRPr sz="6400" b="1" i="0" u="none" strike="noStrike" cap="none">
                <a:solidFill>
                  <a:schemeClr val="accent5"/>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5"/>
              </a:buClr>
              <a:buSzPts val="4800"/>
              <a:buFont typeface="Merriweather"/>
              <a:buNone/>
              <a:defRPr sz="6400" b="1" i="0" u="none" strike="noStrike" cap="none">
                <a:solidFill>
                  <a:schemeClr val="accent5"/>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5"/>
              </a:buClr>
              <a:buSzPts val="4800"/>
              <a:buFont typeface="Merriweather"/>
              <a:buNone/>
              <a:defRPr sz="6400" b="1" i="0" u="none" strike="noStrike" cap="none">
                <a:solidFill>
                  <a:schemeClr val="accent5"/>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5"/>
              </a:buClr>
              <a:buSzPts val="4800"/>
              <a:buFont typeface="Merriweather"/>
              <a:buNone/>
              <a:defRPr sz="6400" b="1" i="0" u="none" strike="noStrike" cap="none">
                <a:solidFill>
                  <a:schemeClr val="accent5"/>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5"/>
              </a:buClr>
              <a:buSzPts val="4800"/>
              <a:buFont typeface="Merriweather"/>
              <a:buNone/>
              <a:defRPr sz="6400" b="1" i="0" u="none" strike="noStrike" cap="none">
                <a:solidFill>
                  <a:schemeClr val="accent5"/>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5"/>
              </a:buClr>
              <a:buSzPts val="4800"/>
              <a:buFont typeface="Merriweather"/>
              <a:buNone/>
              <a:defRPr sz="6400" b="1" i="0" u="none" strike="noStrike" cap="none">
                <a:solidFill>
                  <a:schemeClr val="accent5"/>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5"/>
              </a:buClr>
              <a:buSzPts val="4800"/>
              <a:buFont typeface="Merriweather"/>
              <a:buNone/>
              <a:defRPr sz="6400" b="1" i="0" u="none" strike="noStrike" cap="none">
                <a:solidFill>
                  <a:schemeClr val="accent5"/>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5"/>
              </a:buClr>
              <a:buSzPts val="4800"/>
              <a:buFont typeface="Merriweather"/>
              <a:buNone/>
              <a:defRPr sz="6400" b="1" i="0" u="none" strike="noStrike" cap="none">
                <a:solidFill>
                  <a:schemeClr val="accent5"/>
                </a:solidFill>
                <a:latin typeface="Merriweather"/>
                <a:ea typeface="Merriweather"/>
                <a:cs typeface="Merriweather"/>
                <a:sym typeface="Merriweather"/>
              </a:defRPr>
            </a:lvl9pPr>
          </a:lstStyle>
          <a:p>
            <a:r>
              <a:rPr lang="es-ES" sz="4500" kern="0" dirty="0"/>
              <a:t>Solar Energy Multi-</a:t>
            </a:r>
            <a:r>
              <a:rPr lang="en-US" sz="4500" kern="0" dirty="0"/>
              <a:t>Facility</a:t>
            </a:r>
            <a:r>
              <a:rPr lang="es-ES" sz="4500" kern="0" dirty="0"/>
              <a:t> </a:t>
            </a:r>
            <a:r>
              <a:rPr lang="en-US" sz="4500" kern="0" dirty="0"/>
              <a:t>Microgrids: Puerto Rico experience</a:t>
            </a:r>
            <a:endParaRPr lang="en-US" sz="3600" kern="0" dirty="0"/>
          </a:p>
        </p:txBody>
      </p:sp>
    </p:spTree>
    <p:extLst>
      <p:ext uri="{BB962C8B-B14F-4D97-AF65-F5344CB8AC3E}">
        <p14:creationId xmlns:p14="http://schemas.microsoft.com/office/powerpoint/2010/main" val="551144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27ba4fc8058_0_290"/>
          <p:cNvSpPr txBox="1">
            <a:spLocks noGrp="1"/>
          </p:cNvSpPr>
          <p:nvPr>
            <p:ph type="title"/>
          </p:nvPr>
        </p:nvSpPr>
        <p:spPr>
          <a:xfrm>
            <a:off x="1219433" y="661167"/>
            <a:ext cx="7536000" cy="1084000"/>
          </a:xfrm>
          <a:prstGeom prst="rect">
            <a:avLst/>
          </a:prstGeom>
        </p:spPr>
        <p:txBody>
          <a:bodyPr spcFirstLastPara="1" wrap="square" lIns="0" tIns="0" rIns="0" bIns="0" anchor="ctr" anchorCtr="0">
            <a:noAutofit/>
          </a:bodyPr>
          <a:lstStyle/>
          <a:p>
            <a:endParaRPr/>
          </a:p>
        </p:txBody>
      </p:sp>
      <p:sp>
        <p:nvSpPr>
          <p:cNvPr id="220" name="Google Shape;220;g27ba4fc8058_0_290"/>
          <p:cNvSpPr txBox="1">
            <a:spLocks noGrp="1"/>
          </p:cNvSpPr>
          <p:nvPr>
            <p:ph type="body" idx="1"/>
          </p:nvPr>
        </p:nvSpPr>
        <p:spPr>
          <a:xfrm>
            <a:off x="1219433" y="2112567"/>
            <a:ext cx="2902800" cy="3942800"/>
          </a:xfrm>
          <a:prstGeom prst="rect">
            <a:avLst/>
          </a:prstGeom>
        </p:spPr>
        <p:txBody>
          <a:bodyPr spcFirstLastPara="1" wrap="square" lIns="0" tIns="0" rIns="0" bIns="0" anchor="t" anchorCtr="0">
            <a:noAutofit/>
          </a:bodyPr>
          <a:lstStyle/>
          <a:p>
            <a:pPr marL="0" indent="0">
              <a:buNone/>
            </a:pPr>
            <a:endParaRPr/>
          </a:p>
        </p:txBody>
      </p:sp>
      <p:sp>
        <p:nvSpPr>
          <p:cNvPr id="221" name="Google Shape;221;g27ba4fc8058_0_290"/>
          <p:cNvSpPr txBox="1">
            <a:spLocks noGrp="1"/>
          </p:cNvSpPr>
          <p:nvPr>
            <p:ph type="body" idx="2"/>
          </p:nvPr>
        </p:nvSpPr>
        <p:spPr>
          <a:xfrm>
            <a:off x="4434431" y="2112567"/>
            <a:ext cx="2902800" cy="3942800"/>
          </a:xfrm>
          <a:prstGeom prst="rect">
            <a:avLst/>
          </a:prstGeom>
        </p:spPr>
        <p:txBody>
          <a:bodyPr spcFirstLastPara="1" wrap="square" lIns="0" tIns="0" rIns="0" bIns="0" anchor="t" anchorCtr="0">
            <a:noAutofit/>
          </a:bodyPr>
          <a:lstStyle/>
          <a:p>
            <a:pPr marL="0" indent="0">
              <a:buNone/>
            </a:pPr>
            <a:endParaRPr/>
          </a:p>
        </p:txBody>
      </p:sp>
      <p:sp>
        <p:nvSpPr>
          <p:cNvPr id="222" name="Google Shape;222;g27ba4fc8058_0_290"/>
          <p:cNvSpPr txBox="1">
            <a:spLocks noGrp="1"/>
          </p:cNvSpPr>
          <p:nvPr>
            <p:ph type="body" idx="3"/>
          </p:nvPr>
        </p:nvSpPr>
        <p:spPr>
          <a:xfrm>
            <a:off x="7649429" y="2112567"/>
            <a:ext cx="2902800" cy="3942800"/>
          </a:xfrm>
          <a:prstGeom prst="rect">
            <a:avLst/>
          </a:prstGeom>
        </p:spPr>
        <p:txBody>
          <a:bodyPr spcFirstLastPara="1" wrap="square" lIns="0" tIns="0" rIns="0" bIns="0" anchor="t" anchorCtr="0">
            <a:noAutofit/>
          </a:bodyPr>
          <a:lstStyle/>
          <a:p>
            <a:pPr marL="0" indent="0">
              <a:buNone/>
            </a:pPr>
            <a:endParaRPr/>
          </a:p>
        </p:txBody>
      </p:sp>
      <p:sp>
        <p:nvSpPr>
          <p:cNvPr id="223" name="Google Shape;223;g27ba4fc8058_0_290"/>
          <p:cNvSpPr txBox="1">
            <a:spLocks noGrp="1"/>
          </p:cNvSpPr>
          <p:nvPr>
            <p:ph type="sldNum" idx="12"/>
          </p:nvPr>
        </p:nvSpPr>
        <p:spPr>
          <a:xfrm>
            <a:off x="11410033" y="0"/>
            <a:ext cx="578800" cy="524800"/>
          </a:xfrm>
          <a:prstGeom prst="rect">
            <a:avLst/>
          </a:prstGeom>
        </p:spPr>
        <p:txBody>
          <a:bodyPr spcFirstLastPara="1" wrap="square" lIns="0" tIns="0" rIns="0" bIns="0" anchor="ctr" anchorCtr="0">
            <a:noAutofit/>
          </a:bodyPr>
          <a:lstStyle/>
          <a:p>
            <a:fld id="{00000000-1234-1234-1234-123412341234}" type="slidenum">
              <a:rPr lang="en-US"/>
              <a:pPr/>
              <a:t>49</a:t>
            </a:fld>
            <a:endParaRPr/>
          </a:p>
        </p:txBody>
      </p:sp>
      <p:pic>
        <p:nvPicPr>
          <p:cNvPr id="224" name="Google Shape;224;g27ba4fc8058_0_290"/>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03792-0F36-CA1E-05F3-D1D50ED1B56E}"/>
              </a:ext>
            </a:extLst>
          </p:cNvPr>
          <p:cNvSpPr>
            <a:spLocks noGrp="1"/>
          </p:cNvSpPr>
          <p:nvPr>
            <p:ph type="title"/>
          </p:nvPr>
        </p:nvSpPr>
        <p:spPr/>
        <p:txBody>
          <a:bodyPr/>
          <a:lstStyle/>
          <a:p>
            <a:r>
              <a:rPr lang="en-US" dirty="0"/>
              <a:t>Multi-user, multi-facility, or community?</a:t>
            </a:r>
          </a:p>
        </p:txBody>
      </p:sp>
      <p:graphicFrame>
        <p:nvGraphicFramePr>
          <p:cNvPr id="4" name="Object 3">
            <a:extLst>
              <a:ext uri="{FF2B5EF4-FFF2-40B4-BE49-F238E27FC236}">
                <a16:creationId xmlns:a16="http://schemas.microsoft.com/office/drawing/2014/main" id="{987A9FFA-DD09-B196-FE83-EC19E64D1EA3}"/>
              </a:ext>
            </a:extLst>
          </p:cNvPr>
          <p:cNvGraphicFramePr>
            <a:graphicFrameLocks noChangeAspect="1"/>
          </p:cNvGraphicFramePr>
          <p:nvPr>
            <p:extLst>
              <p:ext uri="{D42A27DB-BD31-4B8C-83A1-F6EECF244321}">
                <p14:modId xmlns:p14="http://schemas.microsoft.com/office/powerpoint/2010/main" val="341018851"/>
              </p:ext>
            </p:extLst>
          </p:nvPr>
        </p:nvGraphicFramePr>
        <p:xfrm>
          <a:off x="5516221" y="2228910"/>
          <a:ext cx="6103796" cy="3951970"/>
        </p:xfrm>
        <a:graphic>
          <a:graphicData uri="http://schemas.openxmlformats.org/presentationml/2006/ole">
            <mc:AlternateContent xmlns:mc="http://schemas.openxmlformats.org/markup-compatibility/2006">
              <mc:Choice xmlns:v="urn:schemas-microsoft-com:vml" Requires="v">
                <p:oleObj name="Visio" r:id="rId2" imgW="11915656" imgH="7715250" progId="Visio.Drawing.15">
                  <p:embed/>
                </p:oleObj>
              </mc:Choice>
              <mc:Fallback>
                <p:oleObj name="Visio" r:id="rId2" imgW="11915656" imgH="7715250" progId="Visio.Drawing.15">
                  <p:embed/>
                  <p:pic>
                    <p:nvPicPr>
                      <p:cNvPr id="4" name="Object 3">
                        <a:extLst>
                          <a:ext uri="{FF2B5EF4-FFF2-40B4-BE49-F238E27FC236}">
                            <a16:creationId xmlns:a16="http://schemas.microsoft.com/office/drawing/2014/main" id="{987A9FFA-DD09-B196-FE83-EC19E64D1EA3}"/>
                          </a:ext>
                        </a:extLst>
                      </p:cNvPr>
                      <p:cNvPicPr/>
                      <p:nvPr/>
                    </p:nvPicPr>
                    <p:blipFill>
                      <a:blip r:embed="rId3"/>
                      <a:stretch>
                        <a:fillRect/>
                      </a:stretch>
                    </p:blipFill>
                    <p:spPr>
                      <a:xfrm>
                        <a:off x="5516221" y="2228910"/>
                        <a:ext cx="6103796" cy="3951970"/>
                      </a:xfrm>
                      <a:prstGeom prst="rect">
                        <a:avLst/>
                      </a:prstGeom>
                    </p:spPr>
                  </p:pic>
                </p:oleObj>
              </mc:Fallback>
            </mc:AlternateContent>
          </a:graphicData>
        </a:graphic>
      </p:graphicFrame>
      <p:sp>
        <p:nvSpPr>
          <p:cNvPr id="5" name="Text Placeholder 2">
            <a:extLst>
              <a:ext uri="{FF2B5EF4-FFF2-40B4-BE49-F238E27FC236}">
                <a16:creationId xmlns:a16="http://schemas.microsoft.com/office/drawing/2014/main" id="{3B4AE69E-5187-626E-A6E1-A37FFF4AD880}"/>
              </a:ext>
            </a:extLst>
          </p:cNvPr>
          <p:cNvSpPr txBox="1">
            <a:spLocks/>
          </p:cNvSpPr>
          <p:nvPr/>
        </p:nvSpPr>
        <p:spPr>
          <a:xfrm>
            <a:off x="838201" y="1690688"/>
            <a:ext cx="4411804" cy="4905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Courier New" panose="02070309020205020404" pitchFamily="49"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Courier New" panose="02070309020205020404" pitchFamily="49"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Courier New" panose="02070309020205020404" pitchFamily="49"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Basic concept</a:t>
            </a:r>
          </a:p>
        </p:txBody>
      </p:sp>
      <p:sp>
        <p:nvSpPr>
          <p:cNvPr id="6" name="Text Placeholder 5">
            <a:extLst>
              <a:ext uri="{FF2B5EF4-FFF2-40B4-BE49-F238E27FC236}">
                <a16:creationId xmlns:a16="http://schemas.microsoft.com/office/drawing/2014/main" id="{352AEF75-75F2-783F-28C5-50D7ADAB9867}"/>
              </a:ext>
            </a:extLst>
          </p:cNvPr>
          <p:cNvSpPr txBox="1">
            <a:spLocks/>
          </p:cNvSpPr>
          <p:nvPr/>
        </p:nvSpPr>
        <p:spPr>
          <a:xfrm>
            <a:off x="838200" y="2181225"/>
            <a:ext cx="4411803" cy="431165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 microgrid where assets are located in different facilities and/or owned and managed by different entities</a:t>
            </a:r>
          </a:p>
          <a:p>
            <a:r>
              <a:rPr lang="en-US" dirty="0"/>
              <a:t>Resilience needs and cost/benefit analysis vary for each participant</a:t>
            </a:r>
          </a:p>
          <a:p>
            <a:r>
              <a:rPr lang="en-US" dirty="0"/>
              <a:t>Typically does </a:t>
            </a:r>
            <a:r>
              <a:rPr lang="en-US" i="1" dirty="0"/>
              <a:t>not </a:t>
            </a:r>
            <a:r>
              <a:rPr lang="en-US" dirty="0"/>
              <a:t>include utility owned and operated microgrids that are transparent to their customers</a:t>
            </a:r>
          </a:p>
        </p:txBody>
      </p:sp>
    </p:spTree>
    <p:extLst>
      <p:ext uri="{BB962C8B-B14F-4D97-AF65-F5344CB8AC3E}">
        <p14:creationId xmlns:p14="http://schemas.microsoft.com/office/powerpoint/2010/main" val="7806364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5"/>
          <p:cNvSpPr txBox="1">
            <a:spLocks noGrp="1"/>
          </p:cNvSpPr>
          <p:nvPr>
            <p:ph type="sldNum" idx="12"/>
          </p:nvPr>
        </p:nvSpPr>
        <p:spPr>
          <a:xfrm>
            <a:off x="11410033" y="0"/>
            <a:ext cx="578800" cy="524800"/>
          </a:xfrm>
          <a:prstGeom prst="rect">
            <a:avLst/>
          </a:prstGeom>
          <a:noFill/>
          <a:ln>
            <a:noFill/>
          </a:ln>
        </p:spPr>
        <p:txBody>
          <a:bodyPr spcFirstLastPara="1" wrap="square" lIns="0" tIns="0" rIns="0" bIns="0" anchor="ctr" anchorCtr="0">
            <a:noAutofit/>
          </a:bodyPr>
          <a:lstStyle/>
          <a:p>
            <a:fld id="{00000000-1234-1234-1234-123412341234}" type="slidenum">
              <a:rPr lang="en-US"/>
              <a:pPr/>
              <a:t>50</a:t>
            </a:fld>
            <a:endParaRPr/>
          </a:p>
        </p:txBody>
      </p:sp>
      <p:sp>
        <p:nvSpPr>
          <p:cNvPr id="248" name="Google Shape;248;p5"/>
          <p:cNvSpPr txBox="1"/>
          <p:nvPr/>
        </p:nvSpPr>
        <p:spPr>
          <a:xfrm>
            <a:off x="2384223" y="101956"/>
            <a:ext cx="7416800" cy="776400"/>
          </a:xfrm>
          <a:prstGeom prst="rect">
            <a:avLst/>
          </a:prstGeom>
          <a:noFill/>
          <a:ln>
            <a:noFill/>
          </a:ln>
        </p:spPr>
        <p:txBody>
          <a:bodyPr spcFirstLastPara="1" wrap="square" lIns="0" tIns="0" rIns="0" bIns="0" anchor="b" anchorCtr="0">
            <a:noAutofit/>
          </a:bodyPr>
          <a:lstStyle/>
          <a:p>
            <a:pPr algn="ctr"/>
            <a:r>
              <a:rPr lang="en-US" sz="4800" b="1">
                <a:solidFill>
                  <a:srgbClr val="16577B"/>
                </a:solidFill>
                <a:latin typeface="Proxima Nova"/>
                <a:ea typeface="Proxima Nova"/>
                <a:cs typeface="Proxima Nova"/>
                <a:sym typeface="Proxima Nova"/>
              </a:rPr>
              <a:t>IREC in Puerto Rico</a:t>
            </a:r>
            <a:endParaRPr sz="2400"/>
          </a:p>
        </p:txBody>
      </p:sp>
      <p:sp>
        <p:nvSpPr>
          <p:cNvPr id="249" name="Google Shape;249;p5"/>
          <p:cNvSpPr txBox="1"/>
          <p:nvPr/>
        </p:nvSpPr>
        <p:spPr>
          <a:xfrm>
            <a:off x="463967" y="1063200"/>
            <a:ext cx="11165200" cy="635953"/>
          </a:xfrm>
          <a:prstGeom prst="rect">
            <a:avLst/>
          </a:prstGeom>
          <a:noFill/>
          <a:ln>
            <a:noFill/>
          </a:ln>
        </p:spPr>
        <p:txBody>
          <a:bodyPr spcFirstLastPara="1" wrap="square" lIns="121900" tIns="60933" rIns="121900" bIns="60933" anchor="t" anchorCtr="0">
            <a:spAutoFit/>
          </a:bodyPr>
          <a:lstStyle/>
          <a:p>
            <a:pPr algn="ctr"/>
            <a:r>
              <a:rPr lang="en-US" sz="3333" dirty="0">
                <a:latin typeface="Proxima Nova"/>
                <a:ea typeface="Proxima Nova"/>
                <a:cs typeface="Proxima Nova"/>
                <a:sym typeface="Proxima Nova"/>
              </a:rPr>
              <a:t>.</a:t>
            </a:r>
            <a:endParaRPr sz="3333" dirty="0">
              <a:latin typeface="Proxima Nova"/>
              <a:ea typeface="Proxima Nova"/>
              <a:cs typeface="Proxima Nova"/>
              <a:sym typeface="Proxima Nova"/>
            </a:endParaRPr>
          </a:p>
        </p:txBody>
      </p:sp>
      <p:pic>
        <p:nvPicPr>
          <p:cNvPr id="3" name="Picture 2" descr="A group of people sitting at a table&#10;&#10;Description automatically generated">
            <a:extLst>
              <a:ext uri="{FF2B5EF4-FFF2-40B4-BE49-F238E27FC236}">
                <a16:creationId xmlns:a16="http://schemas.microsoft.com/office/drawing/2014/main" id="{C0BB2159-2C2F-A248-4A29-7FF7356505A5}"/>
              </a:ext>
            </a:extLst>
          </p:cNvPr>
          <p:cNvPicPr>
            <a:picLocks noChangeAspect="1"/>
          </p:cNvPicPr>
          <p:nvPr/>
        </p:nvPicPr>
        <p:blipFill>
          <a:blip r:embed="rId3"/>
          <a:stretch>
            <a:fillRect/>
          </a:stretch>
        </p:blipFill>
        <p:spPr>
          <a:xfrm>
            <a:off x="3782939" y="795656"/>
            <a:ext cx="8074471" cy="6062344"/>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6"/>
          <p:cNvSpPr txBox="1">
            <a:spLocks noGrp="1"/>
          </p:cNvSpPr>
          <p:nvPr>
            <p:ph type="sldNum" idx="12"/>
          </p:nvPr>
        </p:nvSpPr>
        <p:spPr>
          <a:xfrm>
            <a:off x="11410033" y="0"/>
            <a:ext cx="578800" cy="524800"/>
          </a:xfrm>
          <a:prstGeom prst="rect">
            <a:avLst/>
          </a:prstGeom>
          <a:noFill/>
          <a:ln>
            <a:noFill/>
          </a:ln>
        </p:spPr>
        <p:txBody>
          <a:bodyPr spcFirstLastPara="1" wrap="square" lIns="0" tIns="0" rIns="0" bIns="0" anchor="ctr" anchorCtr="0">
            <a:noAutofit/>
          </a:bodyPr>
          <a:lstStyle/>
          <a:p>
            <a:fld id="{00000000-1234-1234-1234-123412341234}" type="slidenum">
              <a:rPr lang="en-US"/>
              <a:pPr/>
              <a:t>51</a:t>
            </a:fld>
            <a:endParaRPr/>
          </a:p>
        </p:txBody>
      </p:sp>
      <p:pic>
        <p:nvPicPr>
          <p:cNvPr id="257" name="Google Shape;257;p6" descr="A satellite image of a hurricane&#10;&#10;Description automatically generated with medium confidence"/>
          <p:cNvPicPr preferRelativeResize="0"/>
          <p:nvPr/>
        </p:nvPicPr>
        <p:blipFill rotWithShape="1">
          <a:blip r:embed="rId3">
            <a:alphaModFix/>
          </a:blip>
          <a:srcRect/>
          <a:stretch/>
        </p:blipFill>
        <p:spPr>
          <a:xfrm>
            <a:off x="1720554" y="0"/>
            <a:ext cx="9233196" cy="6858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AC35D7-E535-48D2-865C-C06E1E5F5684}"/>
              </a:ext>
            </a:extLst>
          </p:cNvPr>
          <p:cNvSpPr>
            <a:spLocks noGrp="1"/>
          </p:cNvSpPr>
          <p:nvPr>
            <p:ph type="body" idx="1"/>
          </p:nvPr>
        </p:nvSpPr>
        <p:spPr/>
        <p:txBody>
          <a:bodyPr/>
          <a:lstStyle/>
          <a:p>
            <a:r>
              <a:rPr lang="en-US" dirty="0"/>
              <a:t>Longest electrical outage in U.S. history</a:t>
            </a:r>
            <a:endParaRPr lang="en-PR" dirty="0"/>
          </a:p>
        </p:txBody>
      </p:sp>
      <p:sp>
        <p:nvSpPr>
          <p:cNvPr id="3" name="Slide Number Placeholder 2">
            <a:extLst>
              <a:ext uri="{FF2B5EF4-FFF2-40B4-BE49-F238E27FC236}">
                <a16:creationId xmlns:a16="http://schemas.microsoft.com/office/drawing/2014/main" id="{4233A940-21BF-F52B-F683-F599635C7D21}"/>
              </a:ext>
            </a:extLst>
          </p:cNvPr>
          <p:cNvSpPr>
            <a:spLocks noGrp="1"/>
          </p:cNvSpPr>
          <p:nvPr>
            <p:ph type="sldNum" idx="12"/>
          </p:nvPr>
        </p:nvSpPr>
        <p:spPr/>
        <p:txBody>
          <a:bodyPr/>
          <a:lstStyle/>
          <a:p>
            <a:fld id="{00000000-1234-1234-1234-123412341234}" type="slidenum">
              <a:rPr lang="en-US" smtClean="0"/>
              <a:pPr/>
              <a:t>52</a:t>
            </a:fld>
            <a:endParaRPr lang="en-US"/>
          </a:p>
        </p:txBody>
      </p:sp>
      <p:pic>
        <p:nvPicPr>
          <p:cNvPr id="5" name="Picture 4" descr="A screenshot of a graph&#10;&#10;Description automatically generated">
            <a:extLst>
              <a:ext uri="{FF2B5EF4-FFF2-40B4-BE49-F238E27FC236}">
                <a16:creationId xmlns:a16="http://schemas.microsoft.com/office/drawing/2014/main" id="{1A638101-56A2-2D0F-2BFF-EF6C78DF02E6}"/>
              </a:ext>
            </a:extLst>
          </p:cNvPr>
          <p:cNvPicPr>
            <a:picLocks noChangeAspect="1"/>
          </p:cNvPicPr>
          <p:nvPr/>
        </p:nvPicPr>
        <p:blipFill>
          <a:blip r:embed="rId3"/>
          <a:stretch>
            <a:fillRect/>
          </a:stretch>
        </p:blipFill>
        <p:spPr>
          <a:xfrm>
            <a:off x="2615168" y="683665"/>
            <a:ext cx="6961665" cy="3889580"/>
          </a:xfrm>
          <a:prstGeom prst="rect">
            <a:avLst/>
          </a:prstGeom>
        </p:spPr>
      </p:pic>
    </p:spTree>
    <p:extLst>
      <p:ext uri="{BB962C8B-B14F-4D97-AF65-F5344CB8AC3E}">
        <p14:creationId xmlns:p14="http://schemas.microsoft.com/office/powerpoint/2010/main" val="36331177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F45257-86E9-F210-627E-B5337D5CE733}"/>
              </a:ext>
            </a:extLst>
          </p:cNvPr>
          <p:cNvSpPr>
            <a:spLocks noGrp="1"/>
          </p:cNvSpPr>
          <p:nvPr>
            <p:ph type="body" idx="1"/>
          </p:nvPr>
        </p:nvSpPr>
        <p:spPr/>
        <p:txBody>
          <a:bodyPr/>
          <a:lstStyle/>
          <a:p>
            <a:r>
              <a:rPr lang="en-US" dirty="0"/>
              <a:t>% households without power</a:t>
            </a:r>
            <a:endParaRPr lang="en-PR" dirty="0"/>
          </a:p>
        </p:txBody>
      </p:sp>
      <p:sp>
        <p:nvSpPr>
          <p:cNvPr id="3" name="Slide Number Placeholder 2">
            <a:extLst>
              <a:ext uri="{FF2B5EF4-FFF2-40B4-BE49-F238E27FC236}">
                <a16:creationId xmlns:a16="http://schemas.microsoft.com/office/drawing/2014/main" id="{88C6A4A8-F6CE-BFBA-5BE2-72E511159FEE}"/>
              </a:ext>
            </a:extLst>
          </p:cNvPr>
          <p:cNvSpPr>
            <a:spLocks noGrp="1"/>
          </p:cNvSpPr>
          <p:nvPr>
            <p:ph type="sldNum" idx="12"/>
          </p:nvPr>
        </p:nvSpPr>
        <p:spPr/>
        <p:txBody>
          <a:bodyPr/>
          <a:lstStyle/>
          <a:p>
            <a:fld id="{00000000-1234-1234-1234-123412341234}" type="slidenum">
              <a:rPr lang="en-US" smtClean="0"/>
              <a:pPr/>
              <a:t>53</a:t>
            </a:fld>
            <a:endParaRPr lang="en-US"/>
          </a:p>
        </p:txBody>
      </p:sp>
      <p:pic>
        <p:nvPicPr>
          <p:cNvPr id="5" name="Picture 4" descr="A black grid with white lines&#10;&#10;Description automatically generated">
            <a:extLst>
              <a:ext uri="{FF2B5EF4-FFF2-40B4-BE49-F238E27FC236}">
                <a16:creationId xmlns:a16="http://schemas.microsoft.com/office/drawing/2014/main" id="{D0B053E5-3A2E-DE4C-CEF5-67D0B23E042C}"/>
              </a:ext>
            </a:extLst>
          </p:cNvPr>
          <p:cNvPicPr>
            <a:picLocks noChangeAspect="1"/>
          </p:cNvPicPr>
          <p:nvPr/>
        </p:nvPicPr>
        <p:blipFill>
          <a:blip r:embed="rId3"/>
          <a:stretch>
            <a:fillRect/>
          </a:stretch>
        </p:blipFill>
        <p:spPr>
          <a:xfrm>
            <a:off x="2575134" y="477991"/>
            <a:ext cx="7110100" cy="4029704"/>
          </a:xfrm>
          <a:prstGeom prst="rect">
            <a:avLst/>
          </a:prstGeom>
        </p:spPr>
      </p:pic>
    </p:spTree>
    <p:extLst>
      <p:ext uri="{BB962C8B-B14F-4D97-AF65-F5344CB8AC3E}">
        <p14:creationId xmlns:p14="http://schemas.microsoft.com/office/powerpoint/2010/main" val="20523018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0"/>
          <p:cNvSpPr txBox="1">
            <a:spLocks noGrp="1"/>
          </p:cNvSpPr>
          <p:nvPr>
            <p:ph type="sldNum" idx="12"/>
          </p:nvPr>
        </p:nvSpPr>
        <p:spPr>
          <a:xfrm>
            <a:off x="11410033" y="0"/>
            <a:ext cx="578800" cy="524800"/>
          </a:xfrm>
          <a:prstGeom prst="rect">
            <a:avLst/>
          </a:prstGeom>
          <a:noFill/>
          <a:ln>
            <a:noFill/>
          </a:ln>
        </p:spPr>
        <p:txBody>
          <a:bodyPr spcFirstLastPara="1" wrap="square" lIns="0" tIns="0" rIns="0" bIns="0" anchor="ctr" anchorCtr="0">
            <a:noAutofit/>
          </a:bodyPr>
          <a:lstStyle/>
          <a:p>
            <a:fld id="{00000000-1234-1234-1234-123412341234}" type="slidenum">
              <a:rPr lang="en-US"/>
              <a:pPr/>
              <a:t>54</a:t>
            </a:fld>
            <a:endParaRPr/>
          </a:p>
        </p:txBody>
      </p:sp>
      <p:pic>
        <p:nvPicPr>
          <p:cNvPr id="274" name="Google Shape;274;p10"/>
          <p:cNvPicPr preferRelativeResize="0"/>
          <p:nvPr/>
        </p:nvPicPr>
        <p:blipFill>
          <a:blip r:embed="rId3">
            <a:alphaModFix/>
          </a:blip>
          <a:stretch>
            <a:fillRect/>
          </a:stretch>
        </p:blipFill>
        <p:spPr>
          <a:xfrm>
            <a:off x="2154699" y="307649"/>
            <a:ext cx="9023199" cy="6550417"/>
          </a:xfrm>
          <a:prstGeom prst="roundRect">
            <a:avLst>
              <a:gd name="adj" fmla="val 16667"/>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1"/>
          <p:cNvSpPr txBox="1">
            <a:spLocks noGrp="1"/>
          </p:cNvSpPr>
          <p:nvPr>
            <p:ph type="sldNum" idx="12"/>
          </p:nvPr>
        </p:nvSpPr>
        <p:spPr>
          <a:xfrm>
            <a:off x="11410033" y="0"/>
            <a:ext cx="578800" cy="524800"/>
          </a:xfrm>
          <a:prstGeom prst="rect">
            <a:avLst/>
          </a:prstGeom>
          <a:noFill/>
          <a:ln>
            <a:noFill/>
          </a:ln>
        </p:spPr>
        <p:txBody>
          <a:bodyPr spcFirstLastPara="1" wrap="square" lIns="0" tIns="0" rIns="0" bIns="0" anchor="ctr" anchorCtr="0">
            <a:noAutofit/>
          </a:bodyPr>
          <a:lstStyle/>
          <a:p>
            <a:fld id="{00000000-1234-1234-1234-123412341234}" type="slidenum">
              <a:rPr lang="en-US"/>
              <a:pPr/>
              <a:t>55</a:t>
            </a:fld>
            <a:endParaRPr/>
          </a:p>
        </p:txBody>
      </p:sp>
      <p:pic>
        <p:nvPicPr>
          <p:cNvPr id="282" name="Google Shape;282;p11" descr="A high angle view of a town&#10;&#10;Description automatically generated with low confidence"/>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4"/>
          <p:cNvSpPr txBox="1">
            <a:spLocks noGrp="1"/>
          </p:cNvSpPr>
          <p:nvPr>
            <p:ph type="sldNum" idx="12"/>
          </p:nvPr>
        </p:nvSpPr>
        <p:spPr>
          <a:xfrm>
            <a:off x="11410033" y="0"/>
            <a:ext cx="578800" cy="524800"/>
          </a:xfrm>
          <a:prstGeom prst="rect">
            <a:avLst/>
          </a:prstGeom>
          <a:noFill/>
          <a:ln>
            <a:noFill/>
          </a:ln>
        </p:spPr>
        <p:txBody>
          <a:bodyPr spcFirstLastPara="1" wrap="square" lIns="0" tIns="0" rIns="0" bIns="0" anchor="ctr" anchorCtr="0">
            <a:noAutofit/>
          </a:bodyPr>
          <a:lstStyle/>
          <a:p>
            <a:fld id="{00000000-1234-1234-1234-123412341234}" type="slidenum">
              <a:rPr lang="en-US"/>
              <a:pPr/>
              <a:t>56</a:t>
            </a:fld>
            <a:endParaRPr/>
          </a:p>
        </p:txBody>
      </p:sp>
      <p:pic>
        <p:nvPicPr>
          <p:cNvPr id="301" name="Google Shape;301;p14"/>
          <p:cNvPicPr preferRelativeResize="0"/>
          <p:nvPr/>
        </p:nvPicPr>
        <p:blipFill rotWithShape="1">
          <a:blip r:embed="rId3">
            <a:alphaModFix/>
          </a:blip>
          <a:srcRect/>
          <a:stretch/>
        </p:blipFill>
        <p:spPr>
          <a:xfrm>
            <a:off x="5735126" y="3477280"/>
            <a:ext cx="6180148" cy="3002264"/>
          </a:xfrm>
          <a:prstGeom prst="rect">
            <a:avLst/>
          </a:prstGeom>
          <a:noFill/>
          <a:ln>
            <a:noFill/>
          </a:ln>
        </p:spPr>
      </p:pic>
      <p:pic>
        <p:nvPicPr>
          <p:cNvPr id="302" name="Google Shape;302;p14"/>
          <p:cNvPicPr preferRelativeResize="0"/>
          <p:nvPr/>
        </p:nvPicPr>
        <p:blipFill rotWithShape="1">
          <a:blip r:embed="rId4">
            <a:alphaModFix/>
          </a:blip>
          <a:srcRect/>
          <a:stretch/>
        </p:blipFill>
        <p:spPr>
          <a:xfrm>
            <a:off x="5933190" y="262400"/>
            <a:ext cx="5784023" cy="3002264"/>
          </a:xfrm>
          <a:prstGeom prst="rect">
            <a:avLst/>
          </a:prstGeom>
          <a:noFill/>
          <a:ln>
            <a:noFill/>
          </a:ln>
        </p:spPr>
      </p:pic>
      <p:pic>
        <p:nvPicPr>
          <p:cNvPr id="303" name="Google Shape;303;p14"/>
          <p:cNvPicPr preferRelativeResize="0"/>
          <p:nvPr/>
        </p:nvPicPr>
        <p:blipFill rotWithShape="1">
          <a:blip r:embed="rId5">
            <a:alphaModFix/>
          </a:blip>
          <a:srcRect/>
          <a:stretch/>
        </p:blipFill>
        <p:spPr>
          <a:xfrm>
            <a:off x="474788" y="262400"/>
            <a:ext cx="5329019" cy="3002264"/>
          </a:xfrm>
          <a:prstGeom prst="rect">
            <a:avLst/>
          </a:prstGeom>
          <a:noFill/>
          <a:ln>
            <a:noFill/>
          </a:ln>
        </p:spPr>
      </p:pic>
      <p:pic>
        <p:nvPicPr>
          <p:cNvPr id="304" name="Google Shape;304;p14"/>
          <p:cNvPicPr preferRelativeResize="0"/>
          <p:nvPr/>
        </p:nvPicPr>
        <p:blipFill rotWithShape="1">
          <a:blip r:embed="rId6">
            <a:alphaModFix/>
          </a:blip>
          <a:srcRect t="6261" r="1"/>
          <a:stretch/>
        </p:blipFill>
        <p:spPr>
          <a:xfrm>
            <a:off x="474787" y="3429000"/>
            <a:ext cx="5035996" cy="3173377"/>
          </a:xfrm>
          <a:custGeom>
            <a:avLst/>
            <a:gdLst/>
            <a:ahLst/>
            <a:cxnLst/>
            <a:rect l="l" t="t" r="r" b="b"/>
            <a:pathLst>
              <a:path w="6082711" h="3920044" extrusionOk="0">
                <a:moveTo>
                  <a:pt x="0" y="0"/>
                </a:moveTo>
                <a:lnTo>
                  <a:pt x="6082711" y="0"/>
                </a:lnTo>
                <a:lnTo>
                  <a:pt x="6082711" y="3103225"/>
                </a:lnTo>
                <a:lnTo>
                  <a:pt x="4614930" y="3103225"/>
                </a:lnTo>
                <a:lnTo>
                  <a:pt x="4614930" y="3920044"/>
                </a:lnTo>
                <a:lnTo>
                  <a:pt x="0" y="3920044"/>
                </a:lnTo>
                <a:close/>
              </a:path>
            </a:pathLst>
          </a:custGeom>
          <a:noFill/>
          <a:ln w="28575" cap="flat" cmpd="sng">
            <a:solidFill>
              <a:srgbClr val="FFC000"/>
            </a:solidFill>
            <a:prstDash val="solid"/>
            <a:round/>
            <a:headEnd type="none" w="sm" len="sm"/>
            <a:tailEnd type="none" w="sm" len="sm"/>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6"/>
          <p:cNvSpPr txBox="1">
            <a:spLocks noGrp="1"/>
          </p:cNvSpPr>
          <p:nvPr>
            <p:ph type="sldNum" idx="12"/>
          </p:nvPr>
        </p:nvSpPr>
        <p:spPr>
          <a:xfrm>
            <a:off x="11410033" y="0"/>
            <a:ext cx="578800" cy="524800"/>
          </a:xfrm>
          <a:prstGeom prst="rect">
            <a:avLst/>
          </a:prstGeom>
          <a:noFill/>
          <a:ln>
            <a:noFill/>
          </a:ln>
        </p:spPr>
        <p:txBody>
          <a:bodyPr spcFirstLastPara="1" wrap="square" lIns="0" tIns="0" rIns="0" bIns="0" anchor="ctr" anchorCtr="0">
            <a:noAutofit/>
          </a:bodyPr>
          <a:lstStyle/>
          <a:p>
            <a:fld id="{00000000-1234-1234-1234-123412341234}" type="slidenum">
              <a:rPr lang="en-US"/>
              <a:pPr/>
              <a:t>57</a:t>
            </a:fld>
            <a:endParaRPr/>
          </a:p>
        </p:txBody>
      </p:sp>
      <p:graphicFrame>
        <p:nvGraphicFramePr>
          <p:cNvPr id="294" name="Google Shape;294;p16"/>
          <p:cNvGraphicFramePr/>
          <p:nvPr/>
        </p:nvGraphicFramePr>
        <p:xfrm>
          <a:off x="1477819" y="2094653"/>
          <a:ext cx="8805334" cy="2678922"/>
        </p:xfrm>
        <a:graphic>
          <a:graphicData uri="http://schemas.openxmlformats.org/drawingml/2006/table">
            <a:tbl>
              <a:tblPr firstRow="1" bandRow="1">
                <a:noFill/>
              </a:tblPr>
              <a:tblGrid>
                <a:gridCol w="3081867">
                  <a:extLst>
                    <a:ext uri="{9D8B030D-6E8A-4147-A177-3AD203B41FA5}">
                      <a16:colId xmlns:a16="http://schemas.microsoft.com/office/drawing/2014/main" val="20000"/>
                    </a:ext>
                  </a:extLst>
                </a:gridCol>
                <a:gridCol w="2788367">
                  <a:extLst>
                    <a:ext uri="{9D8B030D-6E8A-4147-A177-3AD203B41FA5}">
                      <a16:colId xmlns:a16="http://schemas.microsoft.com/office/drawing/2014/main" val="20001"/>
                    </a:ext>
                  </a:extLst>
                </a:gridCol>
                <a:gridCol w="2935100">
                  <a:extLst>
                    <a:ext uri="{9D8B030D-6E8A-4147-A177-3AD203B41FA5}">
                      <a16:colId xmlns:a16="http://schemas.microsoft.com/office/drawing/2014/main" val="20002"/>
                    </a:ext>
                  </a:extLst>
                </a:gridCol>
              </a:tblGrid>
              <a:tr h="494467">
                <a:tc>
                  <a:txBody>
                    <a:bodyPr/>
                    <a:lstStyle/>
                    <a:p>
                      <a:pPr marL="0" marR="0" lvl="0" indent="0" algn="l" rtl="0">
                        <a:lnSpc>
                          <a:spcPct val="100000"/>
                        </a:lnSpc>
                        <a:spcBef>
                          <a:spcPts val="0"/>
                        </a:spcBef>
                        <a:spcAft>
                          <a:spcPts val="0"/>
                        </a:spcAft>
                        <a:buNone/>
                      </a:pPr>
                      <a:endParaRPr sz="1900" u="none" strike="noStrike" cap="none"/>
                    </a:p>
                  </a:txBody>
                  <a:tcPr marL="121933" marR="121933" marT="60967" marB="60967"/>
                </a:tc>
                <a:tc>
                  <a:txBody>
                    <a:bodyPr/>
                    <a:lstStyle/>
                    <a:p>
                      <a:pPr marL="0" marR="0" lvl="0" indent="0" algn="ctr" rtl="0">
                        <a:lnSpc>
                          <a:spcPct val="100000"/>
                        </a:lnSpc>
                        <a:spcBef>
                          <a:spcPts val="0"/>
                        </a:spcBef>
                        <a:spcAft>
                          <a:spcPts val="0"/>
                        </a:spcAft>
                        <a:buNone/>
                      </a:pPr>
                      <a:r>
                        <a:rPr lang="en-US" sz="1900" b="1" u="none" strike="noStrike" cap="none"/>
                        <a:t>Phase 1</a:t>
                      </a:r>
                      <a:endParaRPr sz="1900"/>
                    </a:p>
                  </a:txBody>
                  <a:tcPr marL="121933" marR="121933" marT="60967" marB="60967"/>
                </a:tc>
                <a:tc>
                  <a:txBody>
                    <a:bodyPr/>
                    <a:lstStyle/>
                    <a:p>
                      <a:pPr marL="0" marR="0" lvl="0" indent="0" algn="ctr" rtl="0">
                        <a:lnSpc>
                          <a:spcPct val="100000"/>
                        </a:lnSpc>
                        <a:spcBef>
                          <a:spcPts val="0"/>
                        </a:spcBef>
                        <a:spcAft>
                          <a:spcPts val="0"/>
                        </a:spcAft>
                        <a:buNone/>
                      </a:pPr>
                      <a:r>
                        <a:rPr lang="en-US" sz="1900" b="1" u="none" strike="noStrike" cap="none"/>
                        <a:t>Total Project</a:t>
                      </a:r>
                      <a:endParaRPr sz="1900"/>
                    </a:p>
                  </a:txBody>
                  <a:tcPr marL="121933" marR="121933" marT="60967" marB="60967"/>
                </a:tc>
                <a:extLst>
                  <a:ext uri="{0D108BD9-81ED-4DB2-BD59-A6C34878D82A}">
                    <a16:rowId xmlns:a16="http://schemas.microsoft.com/office/drawing/2014/main" val="10000"/>
                  </a:ext>
                </a:extLst>
              </a:tr>
              <a:tr h="494467">
                <a:tc>
                  <a:txBody>
                    <a:bodyPr/>
                    <a:lstStyle/>
                    <a:p>
                      <a:pPr marL="0" marR="0" lvl="0" indent="0" algn="l" rtl="0">
                        <a:lnSpc>
                          <a:spcPct val="100000"/>
                        </a:lnSpc>
                        <a:spcBef>
                          <a:spcPts val="0"/>
                        </a:spcBef>
                        <a:spcAft>
                          <a:spcPts val="0"/>
                        </a:spcAft>
                        <a:buNone/>
                      </a:pPr>
                      <a:r>
                        <a:rPr lang="en-US" sz="1900" u="none" strike="noStrike" cap="none"/>
                        <a:t>Customers</a:t>
                      </a:r>
                      <a:endParaRPr sz="1900"/>
                    </a:p>
                  </a:txBody>
                  <a:tcPr marL="121933" marR="121933" marT="60967" marB="60967"/>
                </a:tc>
                <a:tc>
                  <a:txBody>
                    <a:bodyPr/>
                    <a:lstStyle/>
                    <a:p>
                      <a:pPr marL="0" marR="0" lvl="0" indent="0" algn="ctr" rtl="0">
                        <a:lnSpc>
                          <a:spcPct val="100000"/>
                        </a:lnSpc>
                        <a:spcBef>
                          <a:spcPts val="0"/>
                        </a:spcBef>
                        <a:spcAft>
                          <a:spcPts val="0"/>
                        </a:spcAft>
                        <a:buNone/>
                      </a:pPr>
                      <a:r>
                        <a:rPr lang="en-US" sz="1900" u="none" strike="noStrike" cap="none"/>
                        <a:t>6</a:t>
                      </a:r>
                      <a:endParaRPr sz="1900"/>
                    </a:p>
                  </a:txBody>
                  <a:tcPr marL="121933" marR="121933" marT="60967" marB="60967"/>
                </a:tc>
                <a:tc>
                  <a:txBody>
                    <a:bodyPr/>
                    <a:lstStyle/>
                    <a:p>
                      <a:pPr marL="0" marR="0" lvl="0" indent="0" algn="ctr" rtl="0">
                        <a:lnSpc>
                          <a:spcPct val="100000"/>
                        </a:lnSpc>
                        <a:spcBef>
                          <a:spcPts val="0"/>
                        </a:spcBef>
                        <a:spcAft>
                          <a:spcPts val="0"/>
                        </a:spcAft>
                        <a:buNone/>
                      </a:pPr>
                      <a:r>
                        <a:rPr lang="en-US" sz="1900"/>
                        <a:t>10</a:t>
                      </a:r>
                      <a:endParaRPr sz="1900"/>
                    </a:p>
                  </a:txBody>
                  <a:tcPr marL="121933" marR="121933" marT="60967" marB="60967"/>
                </a:tc>
                <a:extLst>
                  <a:ext uri="{0D108BD9-81ED-4DB2-BD59-A6C34878D82A}">
                    <a16:rowId xmlns:a16="http://schemas.microsoft.com/office/drawing/2014/main" val="10001"/>
                  </a:ext>
                </a:extLst>
              </a:tr>
              <a:tr h="690893">
                <a:tc>
                  <a:txBody>
                    <a:bodyPr/>
                    <a:lstStyle/>
                    <a:p>
                      <a:pPr marL="0" marR="0" lvl="0" indent="0" algn="l" rtl="0">
                        <a:lnSpc>
                          <a:spcPct val="100000"/>
                        </a:lnSpc>
                        <a:spcBef>
                          <a:spcPts val="0"/>
                        </a:spcBef>
                        <a:spcAft>
                          <a:spcPts val="0"/>
                        </a:spcAft>
                        <a:buNone/>
                      </a:pPr>
                      <a:r>
                        <a:rPr lang="en-US" sz="1900" u="none" strike="noStrike" cap="none"/>
                        <a:t>Number of interconnections</a:t>
                      </a:r>
                      <a:endParaRPr sz="1900"/>
                    </a:p>
                  </a:txBody>
                  <a:tcPr marL="121933" marR="121933" marT="60967" marB="60967"/>
                </a:tc>
                <a:tc>
                  <a:txBody>
                    <a:bodyPr/>
                    <a:lstStyle/>
                    <a:p>
                      <a:pPr marL="0" marR="0" lvl="0" indent="0" algn="ctr" rtl="0">
                        <a:lnSpc>
                          <a:spcPct val="100000"/>
                        </a:lnSpc>
                        <a:spcBef>
                          <a:spcPts val="0"/>
                        </a:spcBef>
                        <a:spcAft>
                          <a:spcPts val="0"/>
                        </a:spcAft>
                        <a:buNone/>
                      </a:pPr>
                      <a:r>
                        <a:rPr lang="en-US" sz="1900" u="none" strike="noStrike" cap="none"/>
                        <a:t>2</a:t>
                      </a:r>
                      <a:endParaRPr sz="1900"/>
                    </a:p>
                  </a:txBody>
                  <a:tcPr marL="121933" marR="121933" marT="60967" marB="60967"/>
                </a:tc>
                <a:tc>
                  <a:txBody>
                    <a:bodyPr/>
                    <a:lstStyle/>
                    <a:p>
                      <a:pPr marL="0" marR="0" lvl="0" indent="0" algn="ctr" rtl="0">
                        <a:lnSpc>
                          <a:spcPct val="100000"/>
                        </a:lnSpc>
                        <a:spcBef>
                          <a:spcPts val="0"/>
                        </a:spcBef>
                        <a:spcAft>
                          <a:spcPts val="0"/>
                        </a:spcAft>
                        <a:buNone/>
                      </a:pPr>
                      <a:r>
                        <a:rPr lang="en-US" sz="1900"/>
                        <a:t>3</a:t>
                      </a:r>
                      <a:endParaRPr sz="1900"/>
                    </a:p>
                  </a:txBody>
                  <a:tcPr marL="121933" marR="121933" marT="60967" marB="60967"/>
                </a:tc>
                <a:extLst>
                  <a:ext uri="{0D108BD9-81ED-4DB2-BD59-A6C34878D82A}">
                    <a16:rowId xmlns:a16="http://schemas.microsoft.com/office/drawing/2014/main" val="10002"/>
                  </a:ext>
                </a:extLst>
              </a:tr>
              <a:tr h="494467">
                <a:tc>
                  <a:txBody>
                    <a:bodyPr/>
                    <a:lstStyle/>
                    <a:p>
                      <a:pPr marL="0" marR="0" lvl="0" indent="0" algn="l" rtl="0">
                        <a:lnSpc>
                          <a:spcPct val="100000"/>
                        </a:lnSpc>
                        <a:spcBef>
                          <a:spcPts val="0"/>
                        </a:spcBef>
                        <a:spcAft>
                          <a:spcPts val="0"/>
                        </a:spcAft>
                        <a:buNone/>
                      </a:pPr>
                      <a:r>
                        <a:rPr lang="en-US" sz="1900" u="none" strike="noStrike" cap="none"/>
                        <a:t>PV Capacity</a:t>
                      </a:r>
                      <a:endParaRPr sz="1900"/>
                    </a:p>
                  </a:txBody>
                  <a:tcPr marL="121933" marR="121933" marT="60967" marB="60967"/>
                </a:tc>
                <a:tc>
                  <a:txBody>
                    <a:bodyPr/>
                    <a:lstStyle/>
                    <a:p>
                      <a:pPr marL="0" marR="0" lvl="0" indent="0" algn="ctr" rtl="0">
                        <a:lnSpc>
                          <a:spcPct val="100000"/>
                        </a:lnSpc>
                        <a:spcBef>
                          <a:spcPts val="0"/>
                        </a:spcBef>
                        <a:spcAft>
                          <a:spcPts val="0"/>
                        </a:spcAft>
                        <a:buNone/>
                      </a:pPr>
                      <a:r>
                        <a:rPr lang="en-US" sz="1900" u="none" strike="noStrike" cap="none"/>
                        <a:t>56 kW</a:t>
                      </a:r>
                      <a:endParaRPr sz="1900"/>
                    </a:p>
                  </a:txBody>
                  <a:tcPr marL="121933" marR="121933" marT="60967" marB="60967"/>
                </a:tc>
                <a:tc>
                  <a:txBody>
                    <a:bodyPr/>
                    <a:lstStyle/>
                    <a:p>
                      <a:pPr marL="0" marR="0" lvl="0" indent="0" algn="ctr" rtl="0">
                        <a:lnSpc>
                          <a:spcPct val="100000"/>
                        </a:lnSpc>
                        <a:spcBef>
                          <a:spcPts val="0"/>
                        </a:spcBef>
                        <a:spcAft>
                          <a:spcPts val="0"/>
                        </a:spcAft>
                        <a:buNone/>
                      </a:pPr>
                      <a:r>
                        <a:rPr lang="en-US" sz="1900"/>
                        <a:t>120</a:t>
                      </a:r>
                      <a:r>
                        <a:rPr lang="en-US" sz="1900" u="none" strike="noStrike" cap="none"/>
                        <a:t> kW</a:t>
                      </a:r>
                      <a:endParaRPr sz="1900"/>
                    </a:p>
                  </a:txBody>
                  <a:tcPr marL="121933" marR="121933" marT="60967" marB="60967"/>
                </a:tc>
                <a:extLst>
                  <a:ext uri="{0D108BD9-81ED-4DB2-BD59-A6C34878D82A}">
                    <a16:rowId xmlns:a16="http://schemas.microsoft.com/office/drawing/2014/main" val="10003"/>
                  </a:ext>
                </a:extLst>
              </a:tr>
              <a:tr h="494467">
                <a:tc>
                  <a:txBody>
                    <a:bodyPr/>
                    <a:lstStyle/>
                    <a:p>
                      <a:pPr marL="0" marR="0" lvl="0" indent="0" algn="l" rtl="0">
                        <a:lnSpc>
                          <a:spcPct val="100000"/>
                        </a:lnSpc>
                        <a:spcBef>
                          <a:spcPts val="0"/>
                        </a:spcBef>
                        <a:spcAft>
                          <a:spcPts val="0"/>
                        </a:spcAft>
                        <a:buNone/>
                      </a:pPr>
                      <a:r>
                        <a:rPr lang="en-US" sz="1900" u="none" strike="noStrike" cap="none"/>
                        <a:t>Storage Capacity</a:t>
                      </a:r>
                      <a:endParaRPr sz="1900"/>
                    </a:p>
                  </a:txBody>
                  <a:tcPr marL="121933" marR="121933" marT="60967" marB="60967"/>
                </a:tc>
                <a:tc>
                  <a:txBody>
                    <a:bodyPr/>
                    <a:lstStyle/>
                    <a:p>
                      <a:pPr marL="0" marR="0" lvl="0" indent="0" algn="ctr" rtl="0">
                        <a:lnSpc>
                          <a:spcPct val="100000"/>
                        </a:lnSpc>
                        <a:spcBef>
                          <a:spcPts val="0"/>
                        </a:spcBef>
                        <a:spcAft>
                          <a:spcPts val="0"/>
                        </a:spcAft>
                        <a:buNone/>
                      </a:pPr>
                      <a:r>
                        <a:rPr lang="en-US" sz="1900" u="none" strike="noStrike" cap="none"/>
                        <a:t>127 kWh</a:t>
                      </a:r>
                      <a:endParaRPr sz="1900"/>
                    </a:p>
                  </a:txBody>
                  <a:tcPr marL="121933" marR="121933" marT="60967" marB="60967"/>
                </a:tc>
                <a:tc>
                  <a:txBody>
                    <a:bodyPr/>
                    <a:lstStyle/>
                    <a:p>
                      <a:pPr marL="0" marR="0" lvl="0" indent="0" algn="ctr" rtl="0">
                        <a:lnSpc>
                          <a:spcPct val="100000"/>
                        </a:lnSpc>
                        <a:spcBef>
                          <a:spcPts val="0"/>
                        </a:spcBef>
                        <a:spcAft>
                          <a:spcPts val="0"/>
                        </a:spcAft>
                        <a:buNone/>
                      </a:pPr>
                      <a:r>
                        <a:rPr lang="en-US" sz="1900"/>
                        <a:t>259</a:t>
                      </a:r>
                      <a:r>
                        <a:rPr lang="en-US" sz="1900" u="none" strike="noStrike" cap="none"/>
                        <a:t> kWh</a:t>
                      </a:r>
                      <a:endParaRPr sz="1900"/>
                    </a:p>
                  </a:txBody>
                  <a:tcPr marL="121933" marR="121933" marT="60967" marB="60967"/>
                </a:tc>
                <a:extLst>
                  <a:ext uri="{0D108BD9-81ED-4DB2-BD59-A6C34878D82A}">
                    <a16:rowId xmlns:a16="http://schemas.microsoft.com/office/drawing/2014/main" val="10004"/>
                  </a:ext>
                </a:extLst>
              </a:tr>
            </a:tbl>
          </a:graphicData>
        </a:graphic>
      </p:graphicFrame>
      <p:sp>
        <p:nvSpPr>
          <p:cNvPr id="295" name="Google Shape;295;p16"/>
          <p:cNvSpPr txBox="1"/>
          <p:nvPr/>
        </p:nvSpPr>
        <p:spPr>
          <a:xfrm>
            <a:off x="2531600" y="364703"/>
            <a:ext cx="7128800" cy="1084000"/>
          </a:xfrm>
          <a:prstGeom prst="rect">
            <a:avLst/>
          </a:prstGeom>
          <a:noFill/>
          <a:ln>
            <a:noFill/>
          </a:ln>
        </p:spPr>
        <p:txBody>
          <a:bodyPr spcFirstLastPara="1" wrap="square" lIns="0" tIns="0" rIns="0" bIns="0" anchor="ctr" anchorCtr="0">
            <a:noAutofit/>
          </a:bodyPr>
          <a:lstStyle/>
          <a:p>
            <a:pPr algn="ctr"/>
            <a:r>
              <a:rPr lang="en-US" sz="4267" b="1">
                <a:solidFill>
                  <a:srgbClr val="16577B"/>
                </a:solidFill>
                <a:latin typeface="Proxima Nova"/>
                <a:ea typeface="Proxima Nova"/>
                <a:cs typeface="Proxima Nova"/>
                <a:sym typeface="Proxima Nova"/>
              </a:rPr>
              <a:t>Castañer Project Details</a:t>
            </a:r>
            <a:endParaRPr sz="24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7"/>
          <p:cNvSpPr txBox="1">
            <a:spLocks noGrp="1"/>
          </p:cNvSpPr>
          <p:nvPr>
            <p:ph type="sldNum" idx="12"/>
          </p:nvPr>
        </p:nvSpPr>
        <p:spPr>
          <a:xfrm>
            <a:off x="11410033" y="0"/>
            <a:ext cx="578800" cy="524800"/>
          </a:xfrm>
          <a:prstGeom prst="rect">
            <a:avLst/>
          </a:prstGeom>
          <a:noFill/>
          <a:ln>
            <a:noFill/>
          </a:ln>
        </p:spPr>
        <p:txBody>
          <a:bodyPr spcFirstLastPara="1" wrap="square" lIns="0" tIns="0" rIns="0" bIns="0" anchor="ctr" anchorCtr="0">
            <a:noAutofit/>
          </a:bodyPr>
          <a:lstStyle/>
          <a:p>
            <a:fld id="{00000000-1234-1234-1234-123412341234}" type="slidenum">
              <a:rPr lang="en-US"/>
              <a:pPr/>
              <a:t>58</a:t>
            </a:fld>
            <a:endParaRPr/>
          </a:p>
        </p:txBody>
      </p:sp>
      <p:pic>
        <p:nvPicPr>
          <p:cNvPr id="335" name="Google Shape;335;p17"/>
          <p:cNvPicPr preferRelativeResize="0"/>
          <p:nvPr/>
        </p:nvPicPr>
        <p:blipFill rotWithShape="1">
          <a:blip r:embed="rId3">
            <a:alphaModFix/>
          </a:blip>
          <a:srcRect r="21737"/>
          <a:stretch/>
        </p:blipFill>
        <p:spPr>
          <a:xfrm>
            <a:off x="1470583" y="524801"/>
            <a:ext cx="9250835" cy="557186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1E0DF9-2FA7-FEA4-A75B-37CD19DABDA4}"/>
              </a:ext>
            </a:extLst>
          </p:cNvPr>
          <p:cNvSpPr>
            <a:spLocks noGrp="1"/>
          </p:cNvSpPr>
          <p:nvPr>
            <p:ph type="sldNum" idx="12"/>
          </p:nvPr>
        </p:nvSpPr>
        <p:spPr/>
        <p:txBody>
          <a:bodyPr/>
          <a:lstStyle/>
          <a:p>
            <a:fld id="{00000000-1234-1234-1234-123412341234}" type="slidenum">
              <a:rPr lang="en-US" smtClean="0"/>
              <a:pPr/>
              <a:t>59</a:t>
            </a:fld>
            <a:endParaRPr lang="en-US"/>
          </a:p>
        </p:txBody>
      </p:sp>
      <p:pic>
        <p:nvPicPr>
          <p:cNvPr id="4" name="Picture 3" descr="A diagram of a house&#10;&#10;Description automatically generated">
            <a:extLst>
              <a:ext uri="{FF2B5EF4-FFF2-40B4-BE49-F238E27FC236}">
                <a16:creationId xmlns:a16="http://schemas.microsoft.com/office/drawing/2014/main" id="{7FB1AEE7-B023-2766-9208-FE6E0B09A23D}"/>
              </a:ext>
            </a:extLst>
          </p:cNvPr>
          <p:cNvPicPr>
            <a:picLocks noChangeAspect="1"/>
          </p:cNvPicPr>
          <p:nvPr/>
        </p:nvPicPr>
        <p:blipFill>
          <a:blip r:embed="rId3"/>
          <a:stretch>
            <a:fillRect/>
          </a:stretch>
        </p:blipFill>
        <p:spPr>
          <a:xfrm>
            <a:off x="2395877" y="1282590"/>
            <a:ext cx="7400247" cy="4292820"/>
          </a:xfrm>
          <a:prstGeom prst="rect">
            <a:avLst/>
          </a:prstGeom>
        </p:spPr>
      </p:pic>
    </p:spTree>
    <p:extLst>
      <p:ext uri="{BB962C8B-B14F-4D97-AF65-F5344CB8AC3E}">
        <p14:creationId xmlns:p14="http://schemas.microsoft.com/office/powerpoint/2010/main" val="4088093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30897-729C-BFEA-8281-212DE75A0DD8}"/>
              </a:ext>
            </a:extLst>
          </p:cNvPr>
          <p:cNvSpPr>
            <a:spLocks noGrp="1"/>
          </p:cNvSpPr>
          <p:nvPr>
            <p:ph type="title"/>
          </p:nvPr>
        </p:nvSpPr>
        <p:spPr/>
        <p:txBody>
          <a:bodyPr/>
          <a:lstStyle/>
          <a:p>
            <a:r>
              <a:rPr lang="en-US" dirty="0"/>
              <a:t>Setting the context: State and territory rankings </a:t>
            </a:r>
          </a:p>
        </p:txBody>
      </p:sp>
      <p:graphicFrame>
        <p:nvGraphicFramePr>
          <p:cNvPr id="13" name="Diagram 12">
            <a:extLst>
              <a:ext uri="{FF2B5EF4-FFF2-40B4-BE49-F238E27FC236}">
                <a16:creationId xmlns:a16="http://schemas.microsoft.com/office/drawing/2014/main" id="{BB1F5495-6FCF-43CC-F061-D1D877234592}"/>
              </a:ext>
            </a:extLst>
          </p:cNvPr>
          <p:cNvGraphicFramePr/>
          <p:nvPr>
            <p:extLst>
              <p:ext uri="{D42A27DB-BD31-4B8C-83A1-F6EECF244321}">
                <p14:modId xmlns:p14="http://schemas.microsoft.com/office/powerpoint/2010/main" val="3070438136"/>
              </p:ext>
            </p:extLst>
          </p:nvPr>
        </p:nvGraphicFramePr>
        <p:xfrm>
          <a:off x="1575604" y="1690688"/>
          <a:ext cx="9040791" cy="4802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41821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7" name="Google Shape;347;p20"/>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380990" indent="-380990">
              <a:buFont typeface="Courier New" panose="02070309020205020404" pitchFamily="49" charset="0"/>
              <a:buChar char="o"/>
            </a:pPr>
            <a:r>
              <a:rPr lang="en-US" sz="1867" dirty="0"/>
              <a:t>At the time the MG was commissioned LUMA did not have a procedure in place to interconnect a multiple facility microgrids</a:t>
            </a:r>
          </a:p>
          <a:p>
            <a:pPr marL="380990" indent="-380990">
              <a:buFont typeface="Courier New" panose="02070309020205020404" pitchFamily="49" charset="0"/>
              <a:buChar char="o"/>
            </a:pPr>
            <a:r>
              <a:rPr lang="en-US" sz="1867" dirty="0"/>
              <a:t>Provisional approval was granted via email</a:t>
            </a:r>
          </a:p>
          <a:p>
            <a:pPr marL="380990" indent="-380990">
              <a:buFont typeface="Courier New" panose="02070309020205020404" pitchFamily="49" charset="0"/>
              <a:buChar char="o"/>
            </a:pPr>
            <a:r>
              <a:rPr lang="en-US" sz="1867" dirty="0"/>
              <a:t>Electronic portal for project submittal did not have corresponding screens to input the project 7 physical structures, so a parallel process was created by LUMA to input by email.  </a:t>
            </a:r>
          </a:p>
          <a:p>
            <a:pPr marL="380990" indent="-380990">
              <a:buFont typeface="Courier New" panose="02070309020205020404" pitchFamily="49" charset="0"/>
              <a:buChar char="o"/>
            </a:pPr>
            <a:r>
              <a:rPr lang="en-US" sz="1867" dirty="0"/>
              <a:t>Interconnection dept formed a team to handle this project specifically</a:t>
            </a:r>
          </a:p>
          <a:p>
            <a:pPr marL="380990" indent="-380990">
              <a:buFont typeface="Courier New" panose="02070309020205020404" pitchFamily="49" charset="0"/>
              <a:buChar char="o"/>
            </a:pPr>
            <a:r>
              <a:rPr lang="en-US" sz="1867" dirty="0"/>
              <a:t>As of 6 Dec 2022, LUMA has all the necessary documents and the project is under review for final approval and/or determination of some distribution system upgrade before granting Net Metering</a:t>
            </a:r>
          </a:p>
          <a:p>
            <a:pPr marL="380990" indent="-380990">
              <a:buFont typeface="Courier New" panose="02070309020205020404" pitchFamily="49" charset="0"/>
              <a:buChar char="o"/>
            </a:pPr>
            <a:endParaRPr lang="en-PR" dirty="0"/>
          </a:p>
        </p:txBody>
      </p:sp>
      <p:sp>
        <p:nvSpPr>
          <p:cNvPr id="346" name="Google Shape;346;p20"/>
          <p:cNvSpPr txBox="1">
            <a:spLocks noGrp="1"/>
          </p:cNvSpPr>
          <p:nvPr>
            <p:ph type="title"/>
          </p:nvPr>
        </p:nvSpPr>
        <p:spPr>
          <a:prstGeom prst="rect">
            <a:avLst/>
          </a:prstGeom>
          <a:noFill/>
          <a:ln>
            <a:noFill/>
          </a:ln>
        </p:spPr>
        <p:txBody>
          <a:bodyPr spcFirstLastPara="1" wrap="square" lIns="0" tIns="0" rIns="0" bIns="0" anchor="b" anchorCtr="0">
            <a:noAutofit/>
          </a:bodyPr>
          <a:lstStyle/>
          <a:p>
            <a:pPr>
              <a:buSzPts val="3600"/>
            </a:pPr>
            <a:r>
              <a:rPr lang="en-US" dirty="0">
                <a:solidFill>
                  <a:srgbClr val="16577B"/>
                </a:solidFill>
              </a:rPr>
              <a:t>Interconnection of </a:t>
            </a:r>
            <a:r>
              <a:rPr lang="en-US" dirty="0"/>
              <a:t>Castañer MG</a:t>
            </a:r>
            <a:endParaRPr dirty="0">
              <a:solidFill>
                <a:srgbClr val="16577B"/>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21"/>
          <p:cNvSpPr txBox="1">
            <a:spLocks noGrp="1"/>
          </p:cNvSpPr>
          <p:nvPr>
            <p:ph type="title"/>
          </p:nvPr>
        </p:nvSpPr>
        <p:spPr>
          <a:xfrm>
            <a:off x="1329433" y="524800"/>
            <a:ext cx="10659600" cy="1084000"/>
          </a:xfrm>
          <a:prstGeom prst="rect">
            <a:avLst/>
          </a:prstGeom>
          <a:noFill/>
          <a:ln>
            <a:noFill/>
          </a:ln>
        </p:spPr>
        <p:txBody>
          <a:bodyPr spcFirstLastPara="1" wrap="square" lIns="0" tIns="0" rIns="0" bIns="0" anchor="ctr" anchorCtr="0">
            <a:noAutofit/>
          </a:bodyPr>
          <a:lstStyle/>
          <a:p>
            <a:r>
              <a:rPr lang="en-US"/>
              <a:t>Multi-Facility Interconnection: The Need for Island-Wide Regulation</a:t>
            </a:r>
            <a:endParaRPr/>
          </a:p>
        </p:txBody>
      </p:sp>
      <p:sp>
        <p:nvSpPr>
          <p:cNvPr id="368" name="Google Shape;368;p21"/>
          <p:cNvSpPr txBox="1">
            <a:spLocks noGrp="1"/>
          </p:cNvSpPr>
          <p:nvPr>
            <p:ph type="body" idx="1"/>
          </p:nvPr>
        </p:nvSpPr>
        <p:spPr>
          <a:xfrm>
            <a:off x="1219433" y="1919800"/>
            <a:ext cx="9332800" cy="3999600"/>
          </a:xfrm>
          <a:prstGeom prst="rect">
            <a:avLst/>
          </a:prstGeom>
          <a:noFill/>
          <a:ln>
            <a:noFill/>
          </a:ln>
        </p:spPr>
        <p:txBody>
          <a:bodyPr spcFirstLastPara="1" wrap="square" lIns="0" tIns="0" rIns="0" bIns="0" anchor="t" anchorCtr="0">
            <a:noAutofit/>
          </a:bodyPr>
          <a:lstStyle/>
          <a:p>
            <a:pPr indent="-507987">
              <a:spcBef>
                <a:spcPts val="0"/>
              </a:spcBef>
              <a:buSzPts val="2400"/>
            </a:pPr>
            <a:r>
              <a:rPr lang="en-US" dirty="0"/>
              <a:t>Final Microgrid Regulation approved by the Puerto Rico Energy Commission in 2018</a:t>
            </a:r>
            <a:endParaRPr dirty="0"/>
          </a:p>
          <a:p>
            <a:pPr indent="-507987">
              <a:spcBef>
                <a:spcPts val="0"/>
              </a:spcBef>
              <a:buSzPts val="2400"/>
            </a:pPr>
            <a:r>
              <a:rPr lang="en-US" dirty="0"/>
              <a:t>PREPA was ordered to develop a regulation to govern the interconnection of multi-facility microgrid systems. Neither PREPA nor its successor, LUMA, has done so.</a:t>
            </a:r>
          </a:p>
          <a:p>
            <a:pPr indent="-507987">
              <a:spcBef>
                <a:spcPts val="0"/>
              </a:spcBef>
              <a:buSzPts val="2400"/>
            </a:pPr>
            <a:r>
              <a:rPr lang="en-US" dirty="0"/>
              <a:t>PREB has taken up again MG regulation, via Resolution, and is currently in the process comment period to revise the MG regulation </a:t>
            </a:r>
            <a:endParaRPr dirty="0"/>
          </a:p>
        </p:txBody>
      </p:sp>
      <p:sp>
        <p:nvSpPr>
          <p:cNvPr id="369" name="Google Shape;369;p21"/>
          <p:cNvSpPr txBox="1">
            <a:spLocks noGrp="1"/>
          </p:cNvSpPr>
          <p:nvPr>
            <p:ph type="sldNum" idx="12"/>
          </p:nvPr>
        </p:nvSpPr>
        <p:spPr>
          <a:xfrm>
            <a:off x="11410033" y="0"/>
            <a:ext cx="578800" cy="524800"/>
          </a:xfrm>
          <a:prstGeom prst="rect">
            <a:avLst/>
          </a:prstGeom>
          <a:noFill/>
          <a:ln>
            <a:noFill/>
          </a:ln>
        </p:spPr>
        <p:txBody>
          <a:bodyPr spcFirstLastPara="1" wrap="square" lIns="0" tIns="0" rIns="0" bIns="0" anchor="ctr" anchorCtr="0">
            <a:noAutofit/>
          </a:bodyPr>
          <a:lstStyle/>
          <a:p>
            <a:fld id="{00000000-1234-1234-1234-123412341234}" type="slidenum">
              <a:rPr lang="en-US"/>
              <a:pPr/>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8551A7-DD65-3771-1FF9-61B59FCA28F9}"/>
              </a:ext>
            </a:extLst>
          </p:cNvPr>
          <p:cNvSpPr>
            <a:spLocks noGrp="1"/>
          </p:cNvSpPr>
          <p:nvPr>
            <p:ph type="body" idx="1"/>
          </p:nvPr>
        </p:nvSpPr>
        <p:spPr/>
        <p:txBody>
          <a:bodyPr/>
          <a:lstStyle/>
          <a:p>
            <a:r>
              <a:rPr lang="en-US" dirty="0"/>
              <a:t>Blue Sky day, without Net Metering a substantial loss of kwh</a:t>
            </a:r>
            <a:endParaRPr lang="en-PR" dirty="0"/>
          </a:p>
        </p:txBody>
      </p:sp>
      <p:sp>
        <p:nvSpPr>
          <p:cNvPr id="3" name="Slide Number Placeholder 2">
            <a:extLst>
              <a:ext uri="{FF2B5EF4-FFF2-40B4-BE49-F238E27FC236}">
                <a16:creationId xmlns:a16="http://schemas.microsoft.com/office/drawing/2014/main" id="{0129E929-06FF-E0ED-B1B5-E6678F1A7874}"/>
              </a:ext>
            </a:extLst>
          </p:cNvPr>
          <p:cNvSpPr>
            <a:spLocks noGrp="1"/>
          </p:cNvSpPr>
          <p:nvPr>
            <p:ph type="sldNum" idx="12"/>
          </p:nvPr>
        </p:nvSpPr>
        <p:spPr/>
        <p:txBody>
          <a:bodyPr/>
          <a:lstStyle/>
          <a:p>
            <a:fld id="{00000000-1234-1234-1234-123412341234}" type="slidenum">
              <a:rPr lang="en-US" smtClean="0"/>
              <a:pPr/>
              <a:t>62</a:t>
            </a:fld>
            <a:endParaRPr lang="en-US"/>
          </a:p>
        </p:txBody>
      </p:sp>
      <p:pic>
        <p:nvPicPr>
          <p:cNvPr id="5" name="Picture 4" descr="A screenshot of a graph&#10;&#10;Description automatically generated">
            <a:extLst>
              <a:ext uri="{FF2B5EF4-FFF2-40B4-BE49-F238E27FC236}">
                <a16:creationId xmlns:a16="http://schemas.microsoft.com/office/drawing/2014/main" id="{EA03CC39-63AC-7211-B708-8611350BEEB1}"/>
              </a:ext>
            </a:extLst>
          </p:cNvPr>
          <p:cNvPicPr>
            <a:picLocks noChangeAspect="1"/>
          </p:cNvPicPr>
          <p:nvPr/>
        </p:nvPicPr>
        <p:blipFill>
          <a:blip r:embed="rId3"/>
          <a:stretch>
            <a:fillRect/>
          </a:stretch>
        </p:blipFill>
        <p:spPr>
          <a:xfrm>
            <a:off x="2240056" y="524800"/>
            <a:ext cx="8408573" cy="4001059"/>
          </a:xfrm>
          <a:prstGeom prst="rect">
            <a:avLst/>
          </a:prstGeom>
        </p:spPr>
      </p:pic>
    </p:spTree>
    <p:extLst>
      <p:ext uri="{BB962C8B-B14F-4D97-AF65-F5344CB8AC3E}">
        <p14:creationId xmlns:p14="http://schemas.microsoft.com/office/powerpoint/2010/main" val="35046668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g27ba4fc8058_0_613"/>
          <p:cNvSpPr txBox="1">
            <a:spLocks noGrp="1"/>
          </p:cNvSpPr>
          <p:nvPr>
            <p:ph type="title"/>
          </p:nvPr>
        </p:nvSpPr>
        <p:spPr>
          <a:xfrm>
            <a:off x="1329433" y="524800"/>
            <a:ext cx="10659600" cy="1084000"/>
          </a:xfrm>
          <a:prstGeom prst="rect">
            <a:avLst/>
          </a:prstGeom>
          <a:noFill/>
          <a:ln>
            <a:noFill/>
          </a:ln>
        </p:spPr>
        <p:txBody>
          <a:bodyPr spcFirstLastPara="1" wrap="square" lIns="0" tIns="0" rIns="0" bIns="0" anchor="ctr" anchorCtr="0">
            <a:noAutofit/>
          </a:bodyPr>
          <a:lstStyle/>
          <a:p>
            <a:r>
              <a:rPr lang="en-US" dirty="0"/>
              <a:t>Microgrids: From community bootstrap to institutional - A key part of Puerto Rico’s Energy Future</a:t>
            </a:r>
            <a:endParaRPr dirty="0"/>
          </a:p>
        </p:txBody>
      </p:sp>
      <p:sp>
        <p:nvSpPr>
          <p:cNvPr id="353" name="Google Shape;353;g27ba4fc8058_0_613"/>
          <p:cNvSpPr txBox="1">
            <a:spLocks noGrp="1"/>
          </p:cNvSpPr>
          <p:nvPr>
            <p:ph type="body" idx="1"/>
          </p:nvPr>
        </p:nvSpPr>
        <p:spPr>
          <a:xfrm>
            <a:off x="1118365" y="1471297"/>
            <a:ext cx="4803465" cy="2919657"/>
          </a:xfrm>
          <a:prstGeom prst="rect">
            <a:avLst/>
          </a:prstGeom>
          <a:noFill/>
          <a:ln>
            <a:noFill/>
          </a:ln>
        </p:spPr>
        <p:txBody>
          <a:bodyPr spcFirstLastPara="1" wrap="square" lIns="0" tIns="0" rIns="0" bIns="0" anchor="t" anchorCtr="0">
            <a:noAutofit/>
          </a:bodyPr>
          <a:lstStyle/>
          <a:p>
            <a:pPr marL="135463" indent="0">
              <a:spcBef>
                <a:spcPts val="0"/>
              </a:spcBef>
              <a:buNone/>
            </a:pPr>
            <a:endParaRPr dirty="0"/>
          </a:p>
          <a:p>
            <a:pPr>
              <a:spcBef>
                <a:spcPts val="0"/>
              </a:spcBef>
            </a:pPr>
            <a:r>
              <a:rPr lang="en-US" sz="2133" dirty="0"/>
              <a:t>The PR-100 report established that distributed generation and storage microgrids are important and beneficial components of the electrical grid.</a:t>
            </a:r>
          </a:p>
          <a:p>
            <a:pPr marL="135463" indent="0">
              <a:spcBef>
                <a:spcPts val="0"/>
              </a:spcBef>
              <a:buNone/>
            </a:pPr>
            <a:endParaRPr dirty="0"/>
          </a:p>
        </p:txBody>
      </p:sp>
      <p:sp>
        <p:nvSpPr>
          <p:cNvPr id="354" name="Google Shape;354;g27ba4fc8058_0_613"/>
          <p:cNvSpPr txBox="1">
            <a:spLocks noGrp="1"/>
          </p:cNvSpPr>
          <p:nvPr>
            <p:ph type="sldNum" idx="12"/>
          </p:nvPr>
        </p:nvSpPr>
        <p:spPr>
          <a:xfrm>
            <a:off x="11410033" y="0"/>
            <a:ext cx="578800" cy="524800"/>
          </a:xfrm>
          <a:prstGeom prst="rect">
            <a:avLst/>
          </a:prstGeom>
          <a:noFill/>
          <a:ln>
            <a:noFill/>
          </a:ln>
        </p:spPr>
        <p:txBody>
          <a:bodyPr spcFirstLastPara="1" wrap="square" lIns="0" tIns="0" rIns="0" bIns="0" anchor="ctr" anchorCtr="0">
            <a:noAutofit/>
          </a:bodyPr>
          <a:lstStyle/>
          <a:p>
            <a:fld id="{00000000-1234-1234-1234-123412341234}" type="slidenum">
              <a:rPr lang="en-US"/>
              <a:pPr/>
              <a:t>63</a:t>
            </a:fld>
            <a:endParaRPr/>
          </a:p>
        </p:txBody>
      </p:sp>
      <p:pic>
        <p:nvPicPr>
          <p:cNvPr id="3" name="Picture 2" descr="A close-up of a document&#10;&#10;Description automatically generated">
            <a:extLst>
              <a:ext uri="{FF2B5EF4-FFF2-40B4-BE49-F238E27FC236}">
                <a16:creationId xmlns:a16="http://schemas.microsoft.com/office/drawing/2014/main" id="{38A7B197-1EB6-32D4-2FDA-65753C5F5F9F}"/>
              </a:ext>
            </a:extLst>
          </p:cNvPr>
          <p:cNvPicPr>
            <a:picLocks noChangeAspect="1"/>
          </p:cNvPicPr>
          <p:nvPr/>
        </p:nvPicPr>
        <p:blipFill>
          <a:blip r:embed="rId3"/>
          <a:stretch>
            <a:fillRect/>
          </a:stretch>
        </p:blipFill>
        <p:spPr>
          <a:xfrm>
            <a:off x="6398513" y="1676545"/>
            <a:ext cx="5613336" cy="2974811"/>
          </a:xfrm>
          <a:prstGeom prst="rect">
            <a:avLst/>
          </a:prstGeom>
        </p:spPr>
      </p:pic>
      <p:pic>
        <p:nvPicPr>
          <p:cNvPr id="4" name="Picture 3" descr="A screenshot of a computer screen&#10;&#10;Description automatically generated">
            <a:extLst>
              <a:ext uri="{FF2B5EF4-FFF2-40B4-BE49-F238E27FC236}">
                <a16:creationId xmlns:a16="http://schemas.microsoft.com/office/drawing/2014/main" id="{86BEAD4C-81CF-7FF6-EE9B-907A7FD1660A}"/>
              </a:ext>
            </a:extLst>
          </p:cNvPr>
          <p:cNvPicPr>
            <a:picLocks noChangeAspect="1"/>
          </p:cNvPicPr>
          <p:nvPr/>
        </p:nvPicPr>
        <p:blipFill>
          <a:blip r:embed="rId4"/>
          <a:stretch>
            <a:fillRect/>
          </a:stretch>
        </p:blipFill>
        <p:spPr>
          <a:xfrm>
            <a:off x="2540646" y="4071727"/>
            <a:ext cx="3628687" cy="25441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3">
                                            <p:txEl>
                                              <p:pRg st="1" end="1"/>
                                            </p:txEl>
                                          </p:spTgt>
                                        </p:tgtEl>
                                        <p:attrNameLst>
                                          <p:attrName>style.visibility</p:attrName>
                                        </p:attrNameLst>
                                      </p:cBhvr>
                                      <p:to>
                                        <p:strVal val="visible"/>
                                      </p:to>
                                    </p:set>
                                    <p:anim calcmode="lin" valueType="num">
                                      <p:cBhvr additive="base">
                                        <p:cTn id="7" dur="500" fill="hold"/>
                                        <p:tgtEl>
                                          <p:spTgt spid="35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 calcmode="lin" valueType="num">
                                      <p:cBhvr>
                                        <p:cTn id="20" dur="1000" fill="hold"/>
                                        <p:tgtEl>
                                          <p:spTgt spid="4"/>
                                        </p:tgtEl>
                                        <p:attrNameLst>
                                          <p:attrName>style.rotation</p:attrName>
                                        </p:attrNameLst>
                                      </p:cBhvr>
                                      <p:tavLst>
                                        <p:tav tm="0">
                                          <p:val>
                                            <p:fltVal val="90"/>
                                          </p:val>
                                        </p:tav>
                                        <p:tav tm="100000">
                                          <p:val>
                                            <p:fltVal val="0"/>
                                          </p:val>
                                        </p:tav>
                                      </p:tavLst>
                                    </p:anim>
                                    <p:animEffect transition="in" filter="fade">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25"/>
          <p:cNvSpPr txBox="1">
            <a:spLocks noGrp="1"/>
          </p:cNvSpPr>
          <p:nvPr>
            <p:ph type="sldNum" idx="12"/>
          </p:nvPr>
        </p:nvSpPr>
        <p:spPr>
          <a:xfrm>
            <a:off x="11410033" y="0"/>
            <a:ext cx="578800" cy="524800"/>
          </a:xfrm>
          <a:prstGeom prst="rect">
            <a:avLst/>
          </a:prstGeom>
          <a:noFill/>
          <a:ln>
            <a:noFill/>
          </a:ln>
        </p:spPr>
        <p:txBody>
          <a:bodyPr spcFirstLastPara="1" wrap="square" lIns="0" tIns="0" rIns="0" bIns="0" anchor="ctr" anchorCtr="0">
            <a:noAutofit/>
          </a:bodyPr>
          <a:lstStyle/>
          <a:p>
            <a:fld id="{00000000-1234-1234-1234-123412341234}" type="slidenum">
              <a:rPr lang="en-US"/>
              <a:pPr/>
              <a:t>64</a:t>
            </a:fld>
            <a:endParaRPr/>
          </a:p>
        </p:txBody>
      </p:sp>
      <p:sp>
        <p:nvSpPr>
          <p:cNvPr id="432" name="Google Shape;432;p25"/>
          <p:cNvSpPr txBox="1"/>
          <p:nvPr/>
        </p:nvSpPr>
        <p:spPr>
          <a:xfrm>
            <a:off x="1635867" y="3285000"/>
            <a:ext cx="8690800" cy="1084800"/>
          </a:xfrm>
          <a:prstGeom prst="rect">
            <a:avLst/>
          </a:prstGeom>
          <a:noFill/>
          <a:ln>
            <a:noFill/>
          </a:ln>
        </p:spPr>
        <p:txBody>
          <a:bodyPr spcFirstLastPara="1" wrap="square" lIns="121900" tIns="121900" rIns="121900" bIns="121900" anchor="t" anchorCtr="0">
            <a:noAutofit/>
          </a:bodyPr>
          <a:lstStyle/>
          <a:p>
            <a:pPr algn="ctr">
              <a:buClr>
                <a:srgbClr val="000000"/>
              </a:buClr>
              <a:buSzPts val="4800"/>
            </a:pPr>
            <a:r>
              <a:rPr lang="en-US" sz="6400" b="1">
                <a:solidFill>
                  <a:srgbClr val="16577B"/>
                </a:solidFill>
                <a:latin typeface="Proxima Nova"/>
                <a:ea typeface="Proxima Nova"/>
                <a:cs typeface="Proxima Nova"/>
                <a:sym typeface="Proxima Nova"/>
              </a:rPr>
              <a:t>Stay in the loop!</a:t>
            </a:r>
            <a:endParaRPr sz="6400" b="1">
              <a:solidFill>
                <a:srgbClr val="16577B"/>
              </a:solidFill>
              <a:latin typeface="Proxima Nova"/>
              <a:ea typeface="Proxima Nova"/>
              <a:cs typeface="Proxima Nova"/>
              <a:sym typeface="Proxima Nova"/>
            </a:endParaRPr>
          </a:p>
        </p:txBody>
      </p:sp>
      <p:pic>
        <p:nvPicPr>
          <p:cNvPr id="433" name="Google Shape;433;p25"/>
          <p:cNvPicPr preferRelativeResize="0"/>
          <p:nvPr/>
        </p:nvPicPr>
        <p:blipFill rotWithShape="1">
          <a:blip r:embed="rId3">
            <a:alphaModFix/>
          </a:blip>
          <a:srcRect/>
          <a:stretch/>
        </p:blipFill>
        <p:spPr>
          <a:xfrm>
            <a:off x="932604" y="1900"/>
            <a:ext cx="10326801" cy="3443957"/>
          </a:xfrm>
          <a:prstGeom prst="rect">
            <a:avLst/>
          </a:prstGeom>
          <a:noFill/>
          <a:ln>
            <a:noFill/>
          </a:ln>
        </p:spPr>
      </p:pic>
      <p:pic>
        <p:nvPicPr>
          <p:cNvPr id="434" name="Google Shape;434;p25"/>
          <p:cNvPicPr preferRelativeResize="0"/>
          <p:nvPr/>
        </p:nvPicPr>
        <p:blipFill rotWithShape="1">
          <a:blip r:embed="rId4">
            <a:alphaModFix/>
          </a:blip>
          <a:srcRect/>
          <a:stretch/>
        </p:blipFill>
        <p:spPr>
          <a:xfrm>
            <a:off x="2560834" y="4846042"/>
            <a:ext cx="530401" cy="431037"/>
          </a:xfrm>
          <a:prstGeom prst="rect">
            <a:avLst/>
          </a:prstGeom>
          <a:noFill/>
          <a:ln>
            <a:noFill/>
          </a:ln>
        </p:spPr>
      </p:pic>
      <p:pic>
        <p:nvPicPr>
          <p:cNvPr id="435" name="Google Shape;435;p25"/>
          <p:cNvPicPr preferRelativeResize="0"/>
          <p:nvPr/>
        </p:nvPicPr>
        <p:blipFill rotWithShape="1">
          <a:blip r:embed="rId5">
            <a:alphaModFix/>
          </a:blip>
          <a:srcRect/>
          <a:stretch/>
        </p:blipFill>
        <p:spPr>
          <a:xfrm>
            <a:off x="7265388" y="4652916"/>
            <a:ext cx="530400" cy="530400"/>
          </a:xfrm>
          <a:prstGeom prst="rect">
            <a:avLst/>
          </a:prstGeom>
          <a:noFill/>
          <a:ln>
            <a:noFill/>
          </a:ln>
        </p:spPr>
      </p:pic>
      <p:pic>
        <p:nvPicPr>
          <p:cNvPr id="436" name="Google Shape;436;p25"/>
          <p:cNvPicPr preferRelativeResize="0"/>
          <p:nvPr/>
        </p:nvPicPr>
        <p:blipFill rotWithShape="1">
          <a:blip r:embed="rId6">
            <a:alphaModFix/>
          </a:blip>
          <a:srcRect/>
          <a:stretch/>
        </p:blipFill>
        <p:spPr>
          <a:xfrm>
            <a:off x="4350334" y="4775697"/>
            <a:ext cx="530401" cy="530401"/>
          </a:xfrm>
          <a:prstGeom prst="rect">
            <a:avLst/>
          </a:prstGeom>
          <a:noFill/>
          <a:ln>
            <a:noFill/>
          </a:ln>
        </p:spPr>
      </p:pic>
      <p:pic>
        <p:nvPicPr>
          <p:cNvPr id="437" name="Google Shape;437;p25"/>
          <p:cNvPicPr preferRelativeResize="0"/>
          <p:nvPr/>
        </p:nvPicPr>
        <p:blipFill rotWithShape="1">
          <a:blip r:embed="rId7">
            <a:alphaModFix/>
          </a:blip>
          <a:srcRect/>
          <a:stretch/>
        </p:blipFill>
        <p:spPr>
          <a:xfrm>
            <a:off x="10227134" y="4836548"/>
            <a:ext cx="530401" cy="530401"/>
          </a:xfrm>
          <a:prstGeom prst="rect">
            <a:avLst/>
          </a:prstGeom>
          <a:noFill/>
          <a:ln>
            <a:noFill/>
          </a:ln>
        </p:spPr>
      </p:pic>
      <p:sp>
        <p:nvSpPr>
          <p:cNvPr id="438" name="Google Shape;438;p25"/>
          <p:cNvSpPr txBox="1"/>
          <p:nvPr/>
        </p:nvSpPr>
        <p:spPr>
          <a:xfrm>
            <a:off x="2985867" y="4855547"/>
            <a:ext cx="1258400" cy="738623"/>
          </a:xfrm>
          <a:prstGeom prst="rect">
            <a:avLst/>
          </a:prstGeom>
          <a:noFill/>
          <a:ln>
            <a:noFill/>
          </a:ln>
        </p:spPr>
        <p:txBody>
          <a:bodyPr spcFirstLastPara="1" wrap="square" lIns="121900" tIns="121900" rIns="121900" bIns="121900" anchor="t" anchorCtr="0">
            <a:spAutoFit/>
          </a:bodyPr>
          <a:lstStyle/>
          <a:p>
            <a:pPr>
              <a:buClr>
                <a:srgbClr val="000000"/>
              </a:buClr>
              <a:buSzPts val="1200"/>
            </a:pPr>
            <a:r>
              <a:rPr lang="en-US" sz="1600" b="1">
                <a:solidFill>
                  <a:srgbClr val="16577B"/>
                </a:solidFill>
                <a:highlight>
                  <a:srgbClr val="FFFFFF"/>
                </a:highlight>
                <a:latin typeface="Proxima Nova"/>
                <a:ea typeface="Proxima Nova"/>
                <a:cs typeface="Proxima Nova"/>
                <a:sym typeface="Proxima Nova"/>
              </a:rPr>
              <a:t>@IRECUSA</a:t>
            </a:r>
            <a:endParaRPr sz="1600" b="1">
              <a:solidFill>
                <a:srgbClr val="16577B"/>
              </a:solidFill>
              <a:latin typeface="Proxima Nova"/>
              <a:ea typeface="Proxima Nova"/>
              <a:cs typeface="Proxima Nova"/>
              <a:sym typeface="Proxima Nova"/>
            </a:endParaRPr>
          </a:p>
        </p:txBody>
      </p:sp>
      <p:sp>
        <p:nvSpPr>
          <p:cNvPr id="439" name="Google Shape;439;p25"/>
          <p:cNvSpPr txBox="1"/>
          <p:nvPr/>
        </p:nvSpPr>
        <p:spPr>
          <a:xfrm>
            <a:off x="7497533" y="4686981"/>
            <a:ext cx="2816800" cy="738623"/>
          </a:xfrm>
          <a:prstGeom prst="rect">
            <a:avLst/>
          </a:prstGeom>
          <a:noFill/>
          <a:ln>
            <a:noFill/>
          </a:ln>
        </p:spPr>
        <p:txBody>
          <a:bodyPr spcFirstLastPara="1" wrap="square" lIns="121900" tIns="121900" rIns="121900" bIns="121900" anchor="t" anchorCtr="0">
            <a:spAutoFit/>
          </a:bodyPr>
          <a:lstStyle/>
          <a:p>
            <a:pPr algn="ctr">
              <a:buClr>
                <a:srgbClr val="000000"/>
              </a:buClr>
              <a:buSzPts val="1200"/>
            </a:pPr>
            <a:r>
              <a:rPr lang="en-US" sz="1600" b="1">
                <a:solidFill>
                  <a:srgbClr val="16577B"/>
                </a:solidFill>
                <a:highlight>
                  <a:srgbClr val="FFFFFF"/>
                </a:highlight>
                <a:latin typeface="Proxima Nova"/>
                <a:ea typeface="Proxima Nova"/>
                <a:cs typeface="Proxima Nova"/>
                <a:sym typeface="Proxima Nova"/>
              </a:rPr>
              <a:t>Interstate Renewable Energy Council (IREC)</a:t>
            </a:r>
            <a:endParaRPr sz="1600" b="1">
              <a:solidFill>
                <a:srgbClr val="16577B"/>
              </a:solidFill>
              <a:latin typeface="Proxima Nova"/>
              <a:ea typeface="Proxima Nova"/>
              <a:cs typeface="Proxima Nova"/>
              <a:sym typeface="Proxima Nova"/>
            </a:endParaRPr>
          </a:p>
        </p:txBody>
      </p:sp>
      <p:sp>
        <p:nvSpPr>
          <p:cNvPr id="440" name="Google Shape;440;p25"/>
          <p:cNvSpPr txBox="1"/>
          <p:nvPr/>
        </p:nvSpPr>
        <p:spPr>
          <a:xfrm>
            <a:off x="10676533" y="4855547"/>
            <a:ext cx="1386800" cy="492402"/>
          </a:xfrm>
          <a:prstGeom prst="rect">
            <a:avLst/>
          </a:prstGeom>
          <a:noFill/>
          <a:ln>
            <a:noFill/>
          </a:ln>
        </p:spPr>
        <p:txBody>
          <a:bodyPr spcFirstLastPara="1" wrap="square" lIns="121900" tIns="121900" rIns="121900" bIns="121900" anchor="t" anchorCtr="0">
            <a:spAutoFit/>
          </a:bodyPr>
          <a:lstStyle/>
          <a:p>
            <a:pPr algn="ctr">
              <a:buClr>
                <a:srgbClr val="000000"/>
              </a:buClr>
              <a:buSzPts val="1200"/>
            </a:pPr>
            <a:r>
              <a:rPr lang="en-US" sz="1600" b="1">
                <a:solidFill>
                  <a:srgbClr val="16577B"/>
                </a:solidFill>
                <a:highlight>
                  <a:srgbClr val="FFFFFF"/>
                </a:highlight>
                <a:latin typeface="Proxima Nova"/>
                <a:ea typeface="Proxima Nova"/>
                <a:cs typeface="Proxima Nova"/>
                <a:sym typeface="Proxima Nova"/>
              </a:rPr>
              <a:t>@irec_usa</a:t>
            </a:r>
            <a:endParaRPr sz="1600" b="1">
              <a:solidFill>
                <a:srgbClr val="16577B"/>
              </a:solidFill>
              <a:latin typeface="Proxima Nova"/>
              <a:ea typeface="Proxima Nova"/>
              <a:cs typeface="Proxima Nova"/>
              <a:sym typeface="Proxima Nova"/>
            </a:endParaRPr>
          </a:p>
        </p:txBody>
      </p:sp>
      <p:sp>
        <p:nvSpPr>
          <p:cNvPr id="441" name="Google Shape;441;p25"/>
          <p:cNvSpPr txBox="1"/>
          <p:nvPr/>
        </p:nvSpPr>
        <p:spPr>
          <a:xfrm>
            <a:off x="4575933" y="4674081"/>
            <a:ext cx="2816800" cy="738623"/>
          </a:xfrm>
          <a:prstGeom prst="rect">
            <a:avLst/>
          </a:prstGeom>
          <a:noFill/>
          <a:ln>
            <a:noFill/>
          </a:ln>
        </p:spPr>
        <p:txBody>
          <a:bodyPr spcFirstLastPara="1" wrap="square" lIns="121900" tIns="121900" rIns="121900" bIns="121900" anchor="t" anchorCtr="0">
            <a:spAutoFit/>
          </a:bodyPr>
          <a:lstStyle/>
          <a:p>
            <a:pPr algn="ctr">
              <a:buClr>
                <a:srgbClr val="000000"/>
              </a:buClr>
              <a:buSzPts val="1200"/>
            </a:pPr>
            <a:r>
              <a:rPr lang="en-US" sz="1600" b="1">
                <a:solidFill>
                  <a:srgbClr val="16577B"/>
                </a:solidFill>
                <a:highlight>
                  <a:srgbClr val="FFFFFF"/>
                </a:highlight>
                <a:latin typeface="Proxima Nova"/>
                <a:ea typeface="Proxima Nova"/>
                <a:cs typeface="Proxima Nova"/>
                <a:sym typeface="Proxima Nova"/>
              </a:rPr>
              <a:t>Interstate Renewable Energy Council (IREC)</a:t>
            </a:r>
            <a:endParaRPr sz="1600" b="1">
              <a:solidFill>
                <a:srgbClr val="16577B"/>
              </a:solidFill>
              <a:latin typeface="Proxima Nova"/>
              <a:ea typeface="Proxima Nova"/>
              <a:cs typeface="Proxima Nova"/>
              <a:sym typeface="Proxima Nova"/>
            </a:endParaRPr>
          </a:p>
        </p:txBody>
      </p:sp>
      <p:sp>
        <p:nvSpPr>
          <p:cNvPr id="442" name="Google Shape;442;p25"/>
          <p:cNvSpPr txBox="1"/>
          <p:nvPr/>
        </p:nvSpPr>
        <p:spPr>
          <a:xfrm>
            <a:off x="179000" y="4727763"/>
            <a:ext cx="1764000" cy="667600"/>
          </a:xfrm>
          <a:prstGeom prst="rect">
            <a:avLst/>
          </a:prstGeom>
          <a:noFill/>
          <a:ln>
            <a:noFill/>
          </a:ln>
        </p:spPr>
        <p:txBody>
          <a:bodyPr spcFirstLastPara="1" wrap="square" lIns="121900" tIns="121900" rIns="121900" bIns="121900" anchor="t" anchorCtr="0">
            <a:noAutofit/>
          </a:bodyPr>
          <a:lstStyle/>
          <a:p>
            <a:pPr>
              <a:buClr>
                <a:srgbClr val="000000"/>
              </a:buClr>
              <a:buSzPts val="1800"/>
            </a:pPr>
            <a:r>
              <a:rPr lang="en-US" sz="2400" b="1">
                <a:solidFill>
                  <a:srgbClr val="16577B"/>
                </a:solidFill>
                <a:latin typeface="Proxima Nova"/>
                <a:ea typeface="Proxima Nova"/>
                <a:cs typeface="Proxima Nova"/>
                <a:sym typeface="Proxima Nova"/>
              </a:rPr>
              <a:t>Follow us</a:t>
            </a:r>
            <a:endParaRPr sz="2400" b="1">
              <a:solidFill>
                <a:srgbClr val="16577B"/>
              </a:solidFill>
              <a:latin typeface="Proxima Nova"/>
              <a:ea typeface="Proxima Nova"/>
              <a:cs typeface="Proxima Nova"/>
              <a:sym typeface="Proxima Nova"/>
            </a:endParaRPr>
          </a:p>
        </p:txBody>
      </p:sp>
      <p:sp>
        <p:nvSpPr>
          <p:cNvPr id="443" name="Google Shape;443;p25"/>
          <p:cNvSpPr txBox="1"/>
          <p:nvPr/>
        </p:nvSpPr>
        <p:spPr>
          <a:xfrm>
            <a:off x="4337533" y="5711993"/>
            <a:ext cx="4848400" cy="667600"/>
          </a:xfrm>
          <a:prstGeom prst="rect">
            <a:avLst/>
          </a:prstGeom>
          <a:noFill/>
          <a:ln>
            <a:noFill/>
          </a:ln>
        </p:spPr>
        <p:txBody>
          <a:bodyPr spcFirstLastPara="1" wrap="square" lIns="121900" tIns="121900" rIns="121900" bIns="121900" anchor="t" anchorCtr="0">
            <a:noAutofit/>
          </a:bodyPr>
          <a:lstStyle/>
          <a:p>
            <a:pPr>
              <a:buClr>
                <a:srgbClr val="000000"/>
              </a:buClr>
              <a:buSzPts val="1800"/>
            </a:pPr>
            <a:r>
              <a:rPr lang="en-US" sz="2400" b="1" dirty="0">
                <a:solidFill>
                  <a:srgbClr val="16577B"/>
                </a:solidFill>
                <a:latin typeface="Proxima Nova"/>
                <a:ea typeface="Proxima Nova"/>
                <a:cs typeface="Proxima Nova"/>
                <a:sym typeface="Proxima Nova"/>
              </a:rPr>
              <a:t>Contact Us: CarlosV@irecusa.org</a:t>
            </a:r>
          </a:p>
          <a:p>
            <a:pPr>
              <a:buClr>
                <a:srgbClr val="000000"/>
              </a:buClr>
              <a:buSzPts val="1800"/>
            </a:pPr>
            <a:endParaRPr sz="2400" b="1" dirty="0">
              <a:solidFill>
                <a:srgbClr val="16577B"/>
              </a:solidFill>
              <a:latin typeface="Proxima Nova"/>
              <a:ea typeface="Proxima Nova"/>
              <a:cs typeface="Proxima Nova"/>
              <a:sym typeface="Proxima Nova"/>
            </a:endParaRPr>
          </a:p>
        </p:txBody>
      </p:sp>
      <p:pic>
        <p:nvPicPr>
          <p:cNvPr id="444" name="Google Shape;444;p25"/>
          <p:cNvPicPr preferRelativeResize="0"/>
          <p:nvPr/>
        </p:nvPicPr>
        <p:blipFill rotWithShape="1">
          <a:blip r:embed="rId8">
            <a:alphaModFix/>
          </a:blip>
          <a:srcRect/>
          <a:stretch/>
        </p:blipFill>
        <p:spPr>
          <a:xfrm>
            <a:off x="1737470" y="4919511"/>
            <a:ext cx="693564" cy="280667"/>
          </a:xfrm>
          <a:prstGeom prst="rect">
            <a:avLst/>
          </a:prstGeom>
          <a:noFill/>
          <a:ln>
            <a:noFill/>
          </a:ln>
        </p:spPr>
      </p:pic>
      <p:sp>
        <p:nvSpPr>
          <p:cNvPr id="445" name="Google Shape;445;p25"/>
          <p:cNvSpPr txBox="1"/>
          <p:nvPr/>
        </p:nvSpPr>
        <p:spPr>
          <a:xfrm>
            <a:off x="11410033" y="0"/>
            <a:ext cx="578800" cy="524800"/>
          </a:xfrm>
          <a:prstGeom prst="rect">
            <a:avLst/>
          </a:prstGeom>
          <a:noFill/>
          <a:ln>
            <a:noFill/>
          </a:ln>
        </p:spPr>
        <p:txBody>
          <a:bodyPr spcFirstLastPara="1" wrap="square" lIns="0" tIns="0" rIns="0" bIns="0" anchor="ctr" anchorCtr="0">
            <a:noAutofit/>
          </a:bodyPr>
          <a:lstStyle/>
          <a:p>
            <a:pPr algn="r">
              <a:buClr>
                <a:srgbClr val="000000"/>
              </a:buClr>
              <a:buSzPts val="1200"/>
            </a:pPr>
            <a:fld id="{00000000-1234-1234-1234-123412341234}" type="slidenum">
              <a:rPr lang="en-US" sz="1600">
                <a:solidFill>
                  <a:srgbClr val="757C83"/>
                </a:solidFill>
                <a:latin typeface="IBM Plex Sans"/>
                <a:ea typeface="IBM Plex Sans"/>
                <a:cs typeface="IBM Plex Sans"/>
                <a:sym typeface="IBM Plex Sans"/>
              </a:rPr>
              <a:pPr algn="r">
                <a:buClr>
                  <a:srgbClr val="000000"/>
                </a:buClr>
                <a:buSzPts val="1200"/>
              </a:pPr>
              <a:t>64</a:t>
            </a:fld>
            <a:endParaRPr sz="1600">
              <a:solidFill>
                <a:srgbClr val="757C83"/>
              </a:solidFill>
              <a:latin typeface="IBM Plex Sans"/>
              <a:ea typeface="IBM Plex Sans"/>
              <a:cs typeface="IBM Plex Sans"/>
              <a:sym typeface="IBM Plex San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25"/>
          <p:cNvSpPr txBox="1">
            <a:spLocks noGrp="1"/>
          </p:cNvSpPr>
          <p:nvPr>
            <p:ph type="sldNum" idx="12"/>
          </p:nvPr>
        </p:nvSpPr>
        <p:spPr>
          <a:xfrm>
            <a:off x="11410033" y="0"/>
            <a:ext cx="578800" cy="524800"/>
          </a:xfrm>
          <a:prstGeom prst="rect">
            <a:avLst/>
          </a:prstGeom>
          <a:noFill/>
          <a:ln>
            <a:noFill/>
          </a:ln>
        </p:spPr>
        <p:txBody>
          <a:bodyPr spcFirstLastPara="1" wrap="square" lIns="0" tIns="0" rIns="0" bIns="0" anchor="ctr" anchorCtr="0">
            <a:noAutofit/>
          </a:bodyPr>
          <a:lstStyle/>
          <a:p>
            <a:fld id="{00000000-1234-1234-1234-123412341234}" type="slidenum">
              <a:rPr lang="en-US">
                <a:latin typeface="Proxima Nova" panose="020B0604020202020204" charset="0"/>
              </a:rPr>
              <a:pPr/>
              <a:t>65</a:t>
            </a:fld>
            <a:endParaRPr>
              <a:latin typeface="Proxima Nova" panose="020B0604020202020204" charset="0"/>
            </a:endParaRPr>
          </a:p>
        </p:txBody>
      </p:sp>
      <p:sp>
        <p:nvSpPr>
          <p:cNvPr id="432" name="Google Shape;432;p25"/>
          <p:cNvSpPr txBox="1"/>
          <p:nvPr/>
        </p:nvSpPr>
        <p:spPr>
          <a:xfrm>
            <a:off x="1635867" y="3285000"/>
            <a:ext cx="8690800" cy="1084800"/>
          </a:xfrm>
          <a:prstGeom prst="rect">
            <a:avLst/>
          </a:prstGeom>
          <a:noFill/>
          <a:ln>
            <a:noFill/>
          </a:ln>
        </p:spPr>
        <p:txBody>
          <a:bodyPr spcFirstLastPara="1" wrap="square" lIns="121900" tIns="121900" rIns="121900" bIns="121900" anchor="t" anchorCtr="0">
            <a:noAutofit/>
          </a:bodyPr>
          <a:lstStyle/>
          <a:p>
            <a:pPr algn="ctr">
              <a:buClr>
                <a:srgbClr val="000000"/>
              </a:buClr>
              <a:buSzPts val="4800"/>
            </a:pPr>
            <a:r>
              <a:rPr lang="en-US" sz="6400" b="1">
                <a:solidFill>
                  <a:srgbClr val="16577B"/>
                </a:solidFill>
                <a:latin typeface="Proxima Nova" panose="020B0604020202020204" charset="0"/>
                <a:ea typeface="Proxima Nova"/>
                <a:cs typeface="Proxima Nova"/>
                <a:sym typeface="Proxima Nova"/>
              </a:rPr>
              <a:t>Stay in the loop!</a:t>
            </a:r>
            <a:endParaRPr sz="6400" b="1">
              <a:solidFill>
                <a:srgbClr val="16577B"/>
              </a:solidFill>
              <a:latin typeface="Proxima Nova" panose="020B0604020202020204" charset="0"/>
              <a:ea typeface="Proxima Nova"/>
              <a:cs typeface="Proxima Nova"/>
              <a:sym typeface="Proxima Nova"/>
            </a:endParaRPr>
          </a:p>
        </p:txBody>
      </p:sp>
      <p:pic>
        <p:nvPicPr>
          <p:cNvPr id="433" name="Google Shape;433;p25"/>
          <p:cNvPicPr preferRelativeResize="0"/>
          <p:nvPr/>
        </p:nvPicPr>
        <p:blipFill rotWithShape="1">
          <a:blip r:embed="rId3">
            <a:alphaModFix/>
          </a:blip>
          <a:srcRect/>
          <a:stretch/>
        </p:blipFill>
        <p:spPr>
          <a:xfrm>
            <a:off x="932604" y="1900"/>
            <a:ext cx="10326801" cy="3443957"/>
          </a:xfrm>
          <a:prstGeom prst="rect">
            <a:avLst/>
          </a:prstGeom>
          <a:noFill/>
          <a:ln>
            <a:noFill/>
          </a:ln>
        </p:spPr>
      </p:pic>
      <p:pic>
        <p:nvPicPr>
          <p:cNvPr id="434" name="Google Shape;434;p25"/>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2560834" y="4846042"/>
            <a:ext cx="530401" cy="431037"/>
          </a:xfrm>
          <a:prstGeom prst="rect">
            <a:avLst/>
          </a:prstGeom>
          <a:noFill/>
          <a:ln>
            <a:noFill/>
          </a:ln>
        </p:spPr>
      </p:pic>
      <p:pic>
        <p:nvPicPr>
          <p:cNvPr id="435" name="Google Shape;435;p25"/>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7265388" y="4652916"/>
            <a:ext cx="530400" cy="530400"/>
          </a:xfrm>
          <a:prstGeom prst="rect">
            <a:avLst/>
          </a:prstGeom>
          <a:noFill/>
          <a:ln>
            <a:noFill/>
          </a:ln>
        </p:spPr>
      </p:pic>
      <p:pic>
        <p:nvPicPr>
          <p:cNvPr id="436" name="Google Shape;436;p25"/>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4350334" y="4775697"/>
            <a:ext cx="530401" cy="530401"/>
          </a:xfrm>
          <a:prstGeom prst="rect">
            <a:avLst/>
          </a:prstGeom>
          <a:noFill/>
          <a:ln>
            <a:noFill/>
          </a:ln>
        </p:spPr>
      </p:pic>
      <p:pic>
        <p:nvPicPr>
          <p:cNvPr id="437" name="Google Shape;437;p25"/>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10227134" y="4836548"/>
            <a:ext cx="530401" cy="530401"/>
          </a:xfrm>
          <a:prstGeom prst="rect">
            <a:avLst/>
          </a:prstGeom>
          <a:noFill/>
          <a:ln>
            <a:noFill/>
          </a:ln>
        </p:spPr>
      </p:pic>
      <p:sp>
        <p:nvSpPr>
          <p:cNvPr id="438" name="Google Shape;438;p25"/>
          <p:cNvSpPr txBox="1"/>
          <p:nvPr/>
        </p:nvSpPr>
        <p:spPr>
          <a:xfrm>
            <a:off x="2985867" y="4855547"/>
            <a:ext cx="1258400" cy="430847"/>
          </a:xfrm>
          <a:prstGeom prst="rect">
            <a:avLst/>
          </a:prstGeom>
          <a:noFill/>
          <a:ln>
            <a:noFill/>
          </a:ln>
        </p:spPr>
        <p:txBody>
          <a:bodyPr spcFirstLastPara="1" wrap="square" lIns="121900" tIns="121900" rIns="121900" bIns="121900" anchor="t" anchorCtr="0">
            <a:spAutoFit/>
          </a:bodyPr>
          <a:lstStyle/>
          <a:p>
            <a:pPr>
              <a:buClr>
                <a:srgbClr val="000000"/>
              </a:buClr>
              <a:buSzPts val="1200"/>
            </a:pPr>
            <a:r>
              <a:rPr lang="en-US" sz="1200" b="1" dirty="0">
                <a:solidFill>
                  <a:srgbClr val="16577B"/>
                </a:solidFill>
                <a:highlight>
                  <a:srgbClr val="FFFFFF"/>
                </a:highlight>
                <a:latin typeface="Proxima Nova" panose="020B0604020202020204" charset="0"/>
                <a:ea typeface="Proxima Nova"/>
                <a:cs typeface="Proxima Nova"/>
                <a:sym typeface="Proxima Nova"/>
              </a:rPr>
              <a:t>@IRECUSA</a:t>
            </a:r>
            <a:endParaRPr sz="1200" b="1" dirty="0">
              <a:solidFill>
                <a:srgbClr val="16577B"/>
              </a:solidFill>
              <a:latin typeface="Proxima Nova" panose="020B0604020202020204" charset="0"/>
              <a:ea typeface="Proxima Nova"/>
              <a:cs typeface="Proxima Nova"/>
              <a:sym typeface="Proxima Nova"/>
            </a:endParaRPr>
          </a:p>
        </p:txBody>
      </p:sp>
      <p:sp>
        <p:nvSpPr>
          <p:cNvPr id="439" name="Google Shape;439;p25"/>
          <p:cNvSpPr txBox="1"/>
          <p:nvPr/>
        </p:nvSpPr>
        <p:spPr>
          <a:xfrm>
            <a:off x="7497533" y="4686981"/>
            <a:ext cx="2816800" cy="615513"/>
          </a:xfrm>
          <a:prstGeom prst="rect">
            <a:avLst/>
          </a:prstGeom>
          <a:noFill/>
          <a:ln>
            <a:noFill/>
          </a:ln>
        </p:spPr>
        <p:txBody>
          <a:bodyPr spcFirstLastPara="1" wrap="square" lIns="121900" tIns="121900" rIns="121900" bIns="121900" anchor="t" anchorCtr="0">
            <a:spAutoFit/>
          </a:bodyPr>
          <a:lstStyle/>
          <a:p>
            <a:pPr algn="ctr">
              <a:buClr>
                <a:srgbClr val="000000"/>
              </a:buClr>
              <a:buSzPts val="1200"/>
            </a:pPr>
            <a:r>
              <a:rPr lang="en-US" sz="1200" b="1">
                <a:solidFill>
                  <a:srgbClr val="16577B"/>
                </a:solidFill>
                <a:highlight>
                  <a:srgbClr val="FFFFFF"/>
                </a:highlight>
                <a:latin typeface="Proxima Nova" panose="020B0604020202020204" charset="0"/>
                <a:ea typeface="Proxima Nova"/>
                <a:cs typeface="Proxima Nova"/>
                <a:sym typeface="Proxima Nova"/>
              </a:rPr>
              <a:t>Interstate Renewable Energy Council (IREC)</a:t>
            </a:r>
            <a:endParaRPr sz="1200" b="1">
              <a:solidFill>
                <a:srgbClr val="16577B"/>
              </a:solidFill>
              <a:latin typeface="Proxima Nova" panose="020B0604020202020204" charset="0"/>
              <a:ea typeface="Proxima Nova"/>
              <a:cs typeface="Proxima Nova"/>
              <a:sym typeface="Proxima Nova"/>
            </a:endParaRPr>
          </a:p>
        </p:txBody>
      </p:sp>
      <p:sp>
        <p:nvSpPr>
          <p:cNvPr id="440" name="Google Shape;440;p25"/>
          <p:cNvSpPr txBox="1"/>
          <p:nvPr/>
        </p:nvSpPr>
        <p:spPr>
          <a:xfrm>
            <a:off x="10676533" y="4855547"/>
            <a:ext cx="1386800" cy="430847"/>
          </a:xfrm>
          <a:prstGeom prst="rect">
            <a:avLst/>
          </a:prstGeom>
          <a:noFill/>
          <a:ln>
            <a:noFill/>
          </a:ln>
        </p:spPr>
        <p:txBody>
          <a:bodyPr spcFirstLastPara="1" wrap="square" lIns="121900" tIns="121900" rIns="121900" bIns="121900" anchor="t" anchorCtr="0">
            <a:spAutoFit/>
          </a:bodyPr>
          <a:lstStyle/>
          <a:p>
            <a:pPr algn="ctr">
              <a:buClr>
                <a:srgbClr val="000000"/>
              </a:buClr>
              <a:buSzPts val="1200"/>
            </a:pPr>
            <a:r>
              <a:rPr lang="en-US" sz="1200" b="1">
                <a:solidFill>
                  <a:srgbClr val="16577B"/>
                </a:solidFill>
                <a:highlight>
                  <a:srgbClr val="FFFFFF"/>
                </a:highlight>
                <a:latin typeface="Proxima Nova" panose="020B0604020202020204" charset="0"/>
                <a:ea typeface="Proxima Nova"/>
                <a:cs typeface="Proxima Nova"/>
                <a:sym typeface="Proxima Nova"/>
              </a:rPr>
              <a:t>@irec_usa</a:t>
            </a:r>
            <a:endParaRPr sz="1200" b="1">
              <a:solidFill>
                <a:srgbClr val="16577B"/>
              </a:solidFill>
              <a:latin typeface="Proxima Nova" panose="020B0604020202020204" charset="0"/>
              <a:ea typeface="Proxima Nova"/>
              <a:cs typeface="Proxima Nova"/>
              <a:sym typeface="Proxima Nova"/>
            </a:endParaRPr>
          </a:p>
        </p:txBody>
      </p:sp>
      <p:sp>
        <p:nvSpPr>
          <p:cNvPr id="441" name="Google Shape;441;p25"/>
          <p:cNvSpPr txBox="1"/>
          <p:nvPr/>
        </p:nvSpPr>
        <p:spPr>
          <a:xfrm>
            <a:off x="4575933" y="4674081"/>
            <a:ext cx="2816800" cy="615513"/>
          </a:xfrm>
          <a:prstGeom prst="rect">
            <a:avLst/>
          </a:prstGeom>
          <a:noFill/>
          <a:ln>
            <a:noFill/>
          </a:ln>
        </p:spPr>
        <p:txBody>
          <a:bodyPr spcFirstLastPara="1" wrap="square" lIns="121900" tIns="121900" rIns="121900" bIns="121900" anchor="t" anchorCtr="0">
            <a:spAutoFit/>
          </a:bodyPr>
          <a:lstStyle/>
          <a:p>
            <a:pPr algn="ctr">
              <a:buClr>
                <a:srgbClr val="000000"/>
              </a:buClr>
              <a:buSzPts val="1200"/>
            </a:pPr>
            <a:r>
              <a:rPr lang="en-US" sz="1200" b="1">
                <a:solidFill>
                  <a:srgbClr val="16577B"/>
                </a:solidFill>
                <a:highlight>
                  <a:srgbClr val="FFFFFF"/>
                </a:highlight>
                <a:latin typeface="Proxima Nova" panose="020B0604020202020204" charset="0"/>
                <a:ea typeface="Proxima Nova"/>
                <a:cs typeface="Proxima Nova"/>
                <a:sym typeface="Proxima Nova"/>
              </a:rPr>
              <a:t>Interstate Renewable Energy Council (IREC)</a:t>
            </a:r>
            <a:endParaRPr sz="1200" b="1">
              <a:solidFill>
                <a:srgbClr val="16577B"/>
              </a:solidFill>
              <a:latin typeface="Proxima Nova" panose="020B0604020202020204" charset="0"/>
              <a:ea typeface="Proxima Nova"/>
              <a:cs typeface="Proxima Nova"/>
              <a:sym typeface="Proxima Nova"/>
            </a:endParaRPr>
          </a:p>
        </p:txBody>
      </p:sp>
      <p:sp>
        <p:nvSpPr>
          <p:cNvPr id="442" name="Google Shape;442;p25"/>
          <p:cNvSpPr txBox="1"/>
          <p:nvPr/>
        </p:nvSpPr>
        <p:spPr>
          <a:xfrm>
            <a:off x="179000" y="4727763"/>
            <a:ext cx="1764000" cy="667600"/>
          </a:xfrm>
          <a:prstGeom prst="rect">
            <a:avLst/>
          </a:prstGeom>
          <a:noFill/>
          <a:ln>
            <a:noFill/>
          </a:ln>
        </p:spPr>
        <p:txBody>
          <a:bodyPr spcFirstLastPara="1" wrap="square" lIns="121900" tIns="121900" rIns="121900" bIns="121900" anchor="t" anchorCtr="0">
            <a:noAutofit/>
          </a:bodyPr>
          <a:lstStyle/>
          <a:p>
            <a:pPr>
              <a:buClr>
                <a:srgbClr val="000000"/>
              </a:buClr>
              <a:buSzPts val="1800"/>
            </a:pPr>
            <a:r>
              <a:rPr lang="en-US" sz="2400" b="1">
                <a:solidFill>
                  <a:srgbClr val="16577B"/>
                </a:solidFill>
                <a:latin typeface="Proxima Nova" panose="020B0604020202020204" charset="0"/>
                <a:ea typeface="Proxima Nova"/>
                <a:cs typeface="Proxima Nova"/>
                <a:sym typeface="Proxima Nova"/>
              </a:rPr>
              <a:t>Follow us</a:t>
            </a:r>
            <a:endParaRPr sz="2400" b="1">
              <a:solidFill>
                <a:srgbClr val="16577B"/>
              </a:solidFill>
              <a:latin typeface="Proxima Nova" panose="020B0604020202020204" charset="0"/>
              <a:ea typeface="Proxima Nova"/>
              <a:cs typeface="Proxima Nova"/>
              <a:sym typeface="Proxima Nova"/>
            </a:endParaRPr>
          </a:p>
        </p:txBody>
      </p:sp>
      <p:pic>
        <p:nvPicPr>
          <p:cNvPr id="444" name="Google Shape;444;p25"/>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1737470" y="4919511"/>
            <a:ext cx="693564" cy="280667"/>
          </a:xfrm>
          <a:prstGeom prst="rect">
            <a:avLst/>
          </a:prstGeom>
          <a:noFill/>
          <a:ln>
            <a:noFill/>
          </a:ln>
        </p:spPr>
      </p:pic>
      <p:sp>
        <p:nvSpPr>
          <p:cNvPr id="445" name="Google Shape;445;p25"/>
          <p:cNvSpPr txBox="1"/>
          <p:nvPr/>
        </p:nvSpPr>
        <p:spPr>
          <a:xfrm>
            <a:off x="11410033" y="0"/>
            <a:ext cx="578800" cy="524800"/>
          </a:xfrm>
          <a:prstGeom prst="rect">
            <a:avLst/>
          </a:prstGeom>
          <a:noFill/>
          <a:ln>
            <a:noFill/>
          </a:ln>
        </p:spPr>
        <p:txBody>
          <a:bodyPr spcFirstLastPara="1" wrap="square" lIns="0" tIns="0" rIns="0" bIns="0" anchor="ctr" anchorCtr="0">
            <a:noAutofit/>
          </a:bodyPr>
          <a:lstStyle/>
          <a:p>
            <a:pPr algn="r">
              <a:buClr>
                <a:srgbClr val="000000"/>
              </a:buClr>
              <a:buSzPts val="1200"/>
            </a:pPr>
            <a:fld id="{00000000-1234-1234-1234-123412341234}" type="slidenum">
              <a:rPr lang="en-US" sz="1600">
                <a:solidFill>
                  <a:srgbClr val="757C83"/>
                </a:solidFill>
                <a:latin typeface="Proxima Nova" panose="020B0604020202020204" charset="0"/>
                <a:ea typeface="IBM Plex Sans"/>
                <a:cs typeface="IBM Plex Sans"/>
                <a:sym typeface="IBM Plex Sans"/>
              </a:rPr>
              <a:pPr algn="r">
                <a:buClr>
                  <a:srgbClr val="000000"/>
                </a:buClr>
                <a:buSzPts val="1200"/>
              </a:pPr>
              <a:t>65</a:t>
            </a:fld>
            <a:endParaRPr sz="1600">
              <a:solidFill>
                <a:srgbClr val="757C83"/>
              </a:solidFill>
              <a:latin typeface="Proxima Nova" panose="020B0604020202020204" charset="0"/>
              <a:ea typeface="IBM Plex Sans"/>
              <a:cs typeface="IBM Plex Sans"/>
              <a:sym typeface="IBM Plex Sans"/>
            </a:endParaRPr>
          </a:p>
        </p:txBody>
      </p:sp>
      <p:sp>
        <p:nvSpPr>
          <p:cNvPr id="2" name="Google Shape;443;p25">
            <a:extLst>
              <a:ext uri="{FF2B5EF4-FFF2-40B4-BE49-F238E27FC236}">
                <a16:creationId xmlns:a16="http://schemas.microsoft.com/office/drawing/2014/main" id="{DEB3A4A3-74FC-E739-6C35-4983EB6805D7}"/>
              </a:ext>
            </a:extLst>
          </p:cNvPr>
          <p:cNvSpPr txBox="1"/>
          <p:nvPr/>
        </p:nvSpPr>
        <p:spPr>
          <a:xfrm>
            <a:off x="4337533" y="5711993"/>
            <a:ext cx="4848400" cy="667600"/>
          </a:xfrm>
          <a:prstGeom prst="rect">
            <a:avLst/>
          </a:prstGeom>
          <a:noFill/>
          <a:ln>
            <a:noFill/>
          </a:ln>
        </p:spPr>
        <p:txBody>
          <a:bodyPr spcFirstLastPara="1" wrap="square" lIns="121900" tIns="121900" rIns="121900" bIns="121900" anchor="t" anchorCtr="0">
            <a:noAutofit/>
          </a:bodyPr>
          <a:lstStyle/>
          <a:p>
            <a:pPr>
              <a:buClr>
                <a:srgbClr val="000000"/>
              </a:buClr>
              <a:buSzPts val="1800"/>
            </a:pPr>
            <a:r>
              <a:rPr lang="en-US" sz="2400" b="1" dirty="0">
                <a:solidFill>
                  <a:srgbClr val="16577B"/>
                </a:solidFill>
                <a:latin typeface="Proxima Nova"/>
                <a:ea typeface="Proxima Nova"/>
                <a:cs typeface="Proxima Nova"/>
                <a:sym typeface="Proxima Nova"/>
              </a:rPr>
              <a:t>Contact Us: CarlosV@irecusa.org</a:t>
            </a:r>
          </a:p>
          <a:p>
            <a:pPr>
              <a:buClr>
                <a:srgbClr val="000000"/>
              </a:buClr>
              <a:buSzPts val="1800"/>
            </a:pPr>
            <a:endParaRPr sz="2400" b="1" dirty="0">
              <a:solidFill>
                <a:srgbClr val="16577B"/>
              </a:solidFill>
              <a:latin typeface="Proxima Nova"/>
              <a:ea typeface="Proxima Nova"/>
              <a:cs typeface="Proxima Nova"/>
              <a:sym typeface="Proxima Nova"/>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53C22-C9D5-4546-AECB-B6CD962AD53D}"/>
              </a:ext>
            </a:extLst>
          </p:cNvPr>
          <p:cNvSpPr>
            <a:spLocks noGrp="1"/>
          </p:cNvSpPr>
          <p:nvPr>
            <p:ph type="title"/>
          </p:nvPr>
        </p:nvSpPr>
        <p:spPr/>
        <p:txBody>
          <a:bodyPr/>
          <a:lstStyle/>
          <a:p>
            <a:r>
              <a:rPr lang="en-US" dirty="0"/>
              <a:t>Questions and discussion</a:t>
            </a:r>
          </a:p>
        </p:txBody>
      </p:sp>
      <p:graphicFrame>
        <p:nvGraphicFramePr>
          <p:cNvPr id="3" name="Diagram 2">
            <a:extLst>
              <a:ext uri="{FF2B5EF4-FFF2-40B4-BE49-F238E27FC236}">
                <a16:creationId xmlns:a16="http://schemas.microsoft.com/office/drawing/2014/main" id="{5CC438E7-7D80-43C9-C7B4-A9A1AE52F1A8}"/>
              </a:ext>
            </a:extLst>
          </p:cNvPr>
          <p:cNvGraphicFramePr/>
          <p:nvPr>
            <p:extLst>
              <p:ext uri="{D42A27DB-BD31-4B8C-83A1-F6EECF244321}">
                <p14:modId xmlns:p14="http://schemas.microsoft.com/office/powerpoint/2010/main" val="2482082989"/>
              </p:ext>
            </p:extLst>
          </p:nvPr>
        </p:nvGraphicFramePr>
        <p:xfrm>
          <a:off x="838200" y="1690688"/>
          <a:ext cx="10515600" cy="44476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1438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9A245-DE04-882D-4849-574E3D98C828}"/>
              </a:ext>
            </a:extLst>
          </p:cNvPr>
          <p:cNvSpPr>
            <a:spLocks noGrp="1"/>
          </p:cNvSpPr>
          <p:nvPr>
            <p:ph type="title"/>
          </p:nvPr>
        </p:nvSpPr>
        <p:spPr/>
        <p:txBody>
          <a:bodyPr/>
          <a:lstStyle/>
          <a:p>
            <a:r>
              <a:rPr lang="en-US" dirty="0"/>
              <a:t>Three contexts for developing multi-user microgrids</a:t>
            </a:r>
          </a:p>
        </p:txBody>
      </p:sp>
      <p:graphicFrame>
        <p:nvGraphicFramePr>
          <p:cNvPr id="7" name="Table 7">
            <a:extLst>
              <a:ext uri="{FF2B5EF4-FFF2-40B4-BE49-F238E27FC236}">
                <a16:creationId xmlns:a16="http://schemas.microsoft.com/office/drawing/2014/main" id="{1CC4F504-BA2A-9732-972F-D896B81996DA}"/>
              </a:ext>
            </a:extLst>
          </p:cNvPr>
          <p:cNvGraphicFramePr>
            <a:graphicFrameLocks noGrp="1"/>
          </p:cNvGraphicFramePr>
          <p:nvPr>
            <p:extLst>
              <p:ext uri="{D42A27DB-BD31-4B8C-83A1-F6EECF244321}">
                <p14:modId xmlns:p14="http://schemas.microsoft.com/office/powerpoint/2010/main" val="3726326661"/>
              </p:ext>
            </p:extLst>
          </p:nvPr>
        </p:nvGraphicFramePr>
        <p:xfrm>
          <a:off x="880318" y="1690687"/>
          <a:ext cx="10553154" cy="4719373"/>
        </p:xfrm>
        <a:graphic>
          <a:graphicData uri="http://schemas.openxmlformats.org/drawingml/2006/table">
            <a:tbl>
              <a:tblPr firstRow="1" firstCol="1">
                <a:tableStyleId>{00A15C55-8517-42AA-B614-E9B94910E393}</a:tableStyleId>
              </a:tblPr>
              <a:tblGrid>
                <a:gridCol w="1226274">
                  <a:extLst>
                    <a:ext uri="{9D8B030D-6E8A-4147-A177-3AD203B41FA5}">
                      <a16:colId xmlns:a16="http://schemas.microsoft.com/office/drawing/2014/main" val="3793070028"/>
                    </a:ext>
                  </a:extLst>
                </a:gridCol>
                <a:gridCol w="3108960">
                  <a:extLst>
                    <a:ext uri="{9D8B030D-6E8A-4147-A177-3AD203B41FA5}">
                      <a16:colId xmlns:a16="http://schemas.microsoft.com/office/drawing/2014/main" val="4044449654"/>
                    </a:ext>
                  </a:extLst>
                </a:gridCol>
                <a:gridCol w="3108960">
                  <a:extLst>
                    <a:ext uri="{9D8B030D-6E8A-4147-A177-3AD203B41FA5}">
                      <a16:colId xmlns:a16="http://schemas.microsoft.com/office/drawing/2014/main" val="2347262620"/>
                    </a:ext>
                  </a:extLst>
                </a:gridCol>
                <a:gridCol w="3108960">
                  <a:extLst>
                    <a:ext uri="{9D8B030D-6E8A-4147-A177-3AD203B41FA5}">
                      <a16:colId xmlns:a16="http://schemas.microsoft.com/office/drawing/2014/main" val="2555898566"/>
                    </a:ext>
                  </a:extLst>
                </a:gridCol>
              </a:tblGrid>
              <a:tr h="878893">
                <a:tc>
                  <a:txBody>
                    <a:bodyPr/>
                    <a:lstStyle/>
                    <a:p>
                      <a:endParaRPr lang="en-US"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DERs and microgrids well-supported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DERs well-supported, microgrid support developing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Microgrid and DER support developing</a:t>
                      </a:r>
                    </a:p>
                  </a:txBody>
                  <a:tcPr anchor="ctr"/>
                </a:tc>
                <a:extLst>
                  <a:ext uri="{0D108BD9-81ED-4DB2-BD59-A6C34878D82A}">
                    <a16:rowId xmlns:a16="http://schemas.microsoft.com/office/drawing/2014/main" val="1482662675"/>
                  </a:ext>
                </a:extLst>
              </a:tr>
              <a:tr h="1200547">
                <a:tc>
                  <a:txBody>
                    <a:bodyPr/>
                    <a:lstStyle/>
                    <a:p>
                      <a:r>
                        <a:rPr lang="en-US" dirty="0"/>
                        <a:t>Overview</a:t>
                      </a:r>
                    </a:p>
                  </a:txBody>
                  <a:tcPr/>
                </a:tc>
                <a:tc>
                  <a:txBody>
                    <a:bodyPr/>
                    <a:lstStyle/>
                    <a:p>
                      <a:r>
                        <a:rPr lang="en-US" dirty="0"/>
                        <a:t>The state has adopted several DER interconnection best practices and has established  market design components, policy reform, and program solutions that support microgrid development.</a:t>
                      </a:r>
                    </a:p>
                  </a:txBody>
                  <a:tcPr/>
                </a:tc>
                <a:tc>
                  <a:txBody>
                    <a:bodyPr/>
                    <a:lstStyle/>
                    <a:p>
                      <a:r>
                        <a:rPr lang="en-US" dirty="0"/>
                        <a:t>The state has adopted several DER interconnection best practices but exhibits only limited or passive program and policy-level activity supporting microgrids.</a:t>
                      </a:r>
                    </a:p>
                  </a:txBody>
                  <a:tcPr/>
                </a:tc>
                <a:tc>
                  <a:txBody>
                    <a:bodyPr/>
                    <a:lstStyle/>
                    <a:p>
                      <a:r>
                        <a:rPr lang="en-US" dirty="0"/>
                        <a:t>The state has adopted few to no interconnection best practices, and exhibits limited meaningful activity that accommodates microgrid development.</a:t>
                      </a:r>
                    </a:p>
                  </a:txBody>
                  <a:tcPr/>
                </a:tc>
                <a:extLst>
                  <a:ext uri="{0D108BD9-81ED-4DB2-BD59-A6C34878D82A}">
                    <a16:rowId xmlns:a16="http://schemas.microsoft.com/office/drawing/2014/main" val="4204434102"/>
                  </a:ext>
                </a:extLst>
              </a:tr>
              <a:tr h="1200547">
                <a:tc>
                  <a:txBody>
                    <a:bodyPr/>
                    <a:lstStyle/>
                    <a:p>
                      <a:r>
                        <a:rPr lang="en-US" dirty="0"/>
                        <a:t>Biggest challenge for MUMs</a:t>
                      </a:r>
                    </a:p>
                  </a:txBody>
                  <a:tcPr/>
                </a:tc>
                <a:tc>
                  <a:txBody>
                    <a:bodyPr/>
                    <a:lstStyle/>
                    <a:p>
                      <a:r>
                        <a:rPr lang="en-US" dirty="0"/>
                        <a:t>Existing laws prohibit non-utility wires from crossing property lines. Market pathways developing.</a:t>
                      </a:r>
                    </a:p>
                  </a:txBody>
                  <a:tcPr/>
                </a:tc>
                <a:tc>
                  <a:txBody>
                    <a:bodyPr/>
                    <a:lstStyle/>
                    <a:p>
                      <a:r>
                        <a:rPr lang="en-US" dirty="0"/>
                        <a:t>Limited market pathways and/or infrastructure improvement and regulatory reform not keeping pace with </a:t>
                      </a:r>
                      <a:r>
                        <a:rPr lang="en-US" sz="1800" kern="1200" dirty="0">
                          <a:solidFill>
                            <a:schemeClr val="dk1"/>
                          </a:solidFill>
                          <a:effectLst/>
                          <a:latin typeface="+mn-lt"/>
                          <a:ea typeface="+mn-ea"/>
                          <a:cs typeface="+mn-cs"/>
                        </a:rPr>
                        <a:t>policy and market design.</a:t>
                      </a:r>
                      <a:endParaRPr lang="en-US" dirty="0"/>
                    </a:p>
                  </a:txBody>
                  <a:tcPr/>
                </a:tc>
                <a:tc>
                  <a:txBody>
                    <a:bodyPr/>
                    <a:lstStyle/>
                    <a:p>
                      <a:r>
                        <a:rPr lang="en-US" dirty="0"/>
                        <a:t>Costly, complicated, and/or slow processes for connecting energy sources for even basic microgrids.</a:t>
                      </a:r>
                    </a:p>
                  </a:txBody>
                  <a:tcPr/>
                </a:tc>
                <a:extLst>
                  <a:ext uri="{0D108BD9-81ED-4DB2-BD59-A6C34878D82A}">
                    <a16:rowId xmlns:a16="http://schemas.microsoft.com/office/drawing/2014/main" val="1279065900"/>
                  </a:ext>
                </a:extLst>
              </a:tr>
              <a:tr h="358563">
                <a:tc>
                  <a:txBody>
                    <a:bodyPr/>
                    <a:lstStyle/>
                    <a:p>
                      <a:r>
                        <a:rPr lang="en-US" dirty="0"/>
                        <a:t>Examples</a:t>
                      </a:r>
                    </a:p>
                  </a:txBody>
                  <a:tcPr/>
                </a:tc>
                <a:tc>
                  <a:txBody>
                    <a:bodyPr/>
                    <a:lstStyle/>
                    <a:p>
                      <a:r>
                        <a:rPr lang="en-US" dirty="0"/>
                        <a:t>CA, HI, WA, PR</a:t>
                      </a:r>
                    </a:p>
                  </a:txBody>
                  <a:tcPr/>
                </a:tc>
                <a:tc>
                  <a:txBody>
                    <a:bodyPr/>
                    <a:lstStyle/>
                    <a:p>
                      <a:r>
                        <a:rPr lang="en-US" dirty="0"/>
                        <a:t>AZ, IL, MN, PR</a:t>
                      </a:r>
                    </a:p>
                  </a:txBody>
                  <a:tcPr/>
                </a:tc>
                <a:tc>
                  <a:txBody>
                    <a:bodyPr/>
                    <a:lstStyle/>
                    <a:p>
                      <a:r>
                        <a:rPr lang="en-US" dirty="0"/>
                        <a:t>GA, ID, KS, TN</a:t>
                      </a:r>
                    </a:p>
                  </a:txBody>
                  <a:tcPr/>
                </a:tc>
                <a:extLst>
                  <a:ext uri="{0D108BD9-81ED-4DB2-BD59-A6C34878D82A}">
                    <a16:rowId xmlns:a16="http://schemas.microsoft.com/office/drawing/2014/main" val="4254234098"/>
                  </a:ext>
                </a:extLst>
              </a:tr>
            </a:tbl>
          </a:graphicData>
        </a:graphic>
      </p:graphicFrame>
    </p:spTree>
    <p:extLst>
      <p:ext uri="{BB962C8B-B14F-4D97-AF65-F5344CB8AC3E}">
        <p14:creationId xmlns:p14="http://schemas.microsoft.com/office/powerpoint/2010/main" val="1358914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26"/>
          <p:cNvSpPr txBox="1">
            <a:spLocks noGrp="1"/>
          </p:cNvSpPr>
          <p:nvPr>
            <p:ph type="title"/>
          </p:nvPr>
        </p:nvSpPr>
        <p:spPr>
          <a:xfrm>
            <a:off x="642131" y="2694663"/>
            <a:ext cx="6615600" cy="1400400"/>
          </a:xfrm>
          <a:prstGeom prst="rect">
            <a:avLst/>
          </a:prstGeom>
        </p:spPr>
        <p:txBody>
          <a:bodyPr spcFirstLastPara="1" wrap="square" lIns="0" tIns="0" rIns="0" bIns="0" anchor="b" anchorCtr="0">
            <a:normAutofit fontScale="90000"/>
          </a:bodyPr>
          <a:lstStyle/>
          <a:p>
            <a:r>
              <a:rPr lang="en" dirty="0"/>
              <a:t>Community and Multi-user Microgrids for Resilience </a:t>
            </a:r>
            <a:endParaRPr dirty="0"/>
          </a:p>
        </p:txBody>
      </p:sp>
      <p:sp>
        <p:nvSpPr>
          <p:cNvPr id="457" name="Google Shape;457;p26"/>
          <p:cNvSpPr txBox="1">
            <a:spLocks noGrp="1"/>
          </p:cNvSpPr>
          <p:nvPr>
            <p:ph type="body" idx="1"/>
          </p:nvPr>
        </p:nvSpPr>
        <p:spPr>
          <a:xfrm>
            <a:off x="642596" y="4419055"/>
            <a:ext cx="6614800" cy="286400"/>
          </a:xfrm>
          <a:prstGeom prst="rect">
            <a:avLst/>
          </a:prstGeom>
        </p:spPr>
        <p:txBody>
          <a:bodyPr spcFirstLastPara="1" wrap="square" lIns="0" tIns="0" rIns="0" bIns="0" anchor="t" anchorCtr="0">
            <a:normAutofit fontScale="85000" lnSpcReduction="20000"/>
          </a:bodyPr>
          <a:lstStyle/>
          <a:p>
            <a:pPr marL="0" indent="0"/>
            <a:r>
              <a:rPr lang="en" dirty="0"/>
              <a:t>SEPA Research and Industry Strategy</a:t>
            </a:r>
            <a:endParaRPr dirty="0"/>
          </a:p>
        </p:txBody>
      </p:sp>
      <p:sp>
        <p:nvSpPr>
          <p:cNvPr id="458" name="Google Shape;458;p26"/>
          <p:cNvSpPr txBox="1">
            <a:spLocks noGrp="1"/>
          </p:cNvSpPr>
          <p:nvPr>
            <p:ph type="body" idx="2"/>
          </p:nvPr>
        </p:nvSpPr>
        <p:spPr>
          <a:xfrm>
            <a:off x="642596" y="6036287"/>
            <a:ext cx="1874400" cy="265600"/>
          </a:xfrm>
          <a:prstGeom prst="rect">
            <a:avLst/>
          </a:prstGeom>
        </p:spPr>
        <p:txBody>
          <a:bodyPr spcFirstLastPara="1" wrap="square" lIns="0" tIns="0" rIns="0" bIns="0" anchor="t" anchorCtr="0">
            <a:normAutofit/>
          </a:bodyPr>
          <a:lstStyle/>
          <a:p>
            <a:pPr marL="0" indent="0"/>
            <a:r>
              <a:rPr lang="en" dirty="0"/>
              <a:t>December 2023</a:t>
            </a:r>
            <a:endParaRPr dirty="0"/>
          </a:p>
        </p:txBody>
      </p:sp>
      <p:sp>
        <p:nvSpPr>
          <p:cNvPr id="459" name="Google Shape;459;p26"/>
          <p:cNvSpPr txBox="1">
            <a:spLocks noGrp="1"/>
          </p:cNvSpPr>
          <p:nvPr>
            <p:ph type="body" idx="3"/>
          </p:nvPr>
        </p:nvSpPr>
        <p:spPr>
          <a:xfrm>
            <a:off x="642596" y="4781004"/>
            <a:ext cx="6614800" cy="286400"/>
          </a:xfrm>
          <a:prstGeom prst="rect">
            <a:avLst/>
          </a:prstGeom>
        </p:spPr>
        <p:txBody>
          <a:bodyPr spcFirstLastPara="1" wrap="square" lIns="0" tIns="0" rIns="0" bIns="0" anchor="t" anchorCtr="0">
            <a:normAutofit lnSpcReduction="10000"/>
          </a:bodyPr>
          <a:lstStyle/>
          <a:p>
            <a:pPr marL="0" indent="0"/>
            <a:r>
              <a:rPr lang="en" dirty="0"/>
              <a:t>Jared Leader, Senior Director, Resilience</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27"/>
          <p:cNvSpPr/>
          <p:nvPr/>
        </p:nvSpPr>
        <p:spPr>
          <a:xfrm>
            <a:off x="9622971" y="0"/>
            <a:ext cx="2568800" cy="6858000"/>
          </a:xfrm>
          <a:prstGeom prst="rect">
            <a:avLst/>
          </a:prstGeom>
          <a:solidFill>
            <a:schemeClr val="accent1"/>
          </a:solidFill>
          <a:ln>
            <a:noFill/>
          </a:ln>
        </p:spPr>
        <p:txBody>
          <a:bodyPr spcFirstLastPara="1" wrap="square" lIns="91433" tIns="45700" rIns="91433" bIns="45700" anchor="ctr" anchorCtr="0">
            <a:noAutofit/>
          </a:bodyPr>
          <a:lstStyle/>
          <a:p>
            <a:pPr algn="ctr">
              <a:buClr>
                <a:srgbClr val="000000"/>
              </a:buClr>
              <a:buSzPts val="1400"/>
            </a:pPr>
            <a:endParaRPr sz="1867" dirty="0">
              <a:solidFill>
                <a:schemeClr val="lt1"/>
              </a:solidFill>
              <a:latin typeface="Open Sans"/>
              <a:ea typeface="Open Sans"/>
              <a:cs typeface="Open Sans"/>
              <a:sym typeface="Open Sans"/>
            </a:endParaRPr>
          </a:p>
        </p:txBody>
      </p:sp>
      <p:sp>
        <p:nvSpPr>
          <p:cNvPr id="466" name="Google Shape;466;p27"/>
          <p:cNvSpPr txBox="1">
            <a:spLocks noGrp="1"/>
          </p:cNvSpPr>
          <p:nvPr>
            <p:ph type="title"/>
          </p:nvPr>
        </p:nvSpPr>
        <p:spPr>
          <a:xfrm>
            <a:off x="250372" y="253676"/>
            <a:ext cx="8643200" cy="336800"/>
          </a:xfrm>
          <a:prstGeom prst="rect">
            <a:avLst/>
          </a:prstGeom>
          <a:noFill/>
          <a:ln>
            <a:noFill/>
          </a:ln>
        </p:spPr>
        <p:txBody>
          <a:bodyPr spcFirstLastPara="1" wrap="square" lIns="0" tIns="0" rIns="0" bIns="0" anchor="ctr" anchorCtr="0">
            <a:normAutofit/>
          </a:bodyPr>
          <a:lstStyle/>
          <a:p>
            <a:pPr>
              <a:buSzPct val="100000"/>
            </a:pPr>
            <a:r>
              <a:rPr lang="en"/>
              <a:t>SEPA Overview</a:t>
            </a:r>
            <a:endParaRPr dirty="0"/>
          </a:p>
        </p:txBody>
      </p:sp>
      <p:sp>
        <p:nvSpPr>
          <p:cNvPr id="467" name="Google Shape;467;p27"/>
          <p:cNvSpPr/>
          <p:nvPr/>
        </p:nvSpPr>
        <p:spPr>
          <a:xfrm>
            <a:off x="334963" y="1412875"/>
            <a:ext cx="88800" cy="2358400"/>
          </a:xfrm>
          <a:prstGeom prst="rect">
            <a:avLst/>
          </a:prstGeom>
          <a:solidFill>
            <a:schemeClr val="accent1"/>
          </a:solidFill>
          <a:ln>
            <a:noFill/>
          </a:ln>
        </p:spPr>
        <p:txBody>
          <a:bodyPr spcFirstLastPara="1" wrap="square" lIns="91433" tIns="45700" rIns="91433" bIns="45700" anchor="ctr" anchorCtr="0">
            <a:noAutofit/>
          </a:bodyPr>
          <a:lstStyle/>
          <a:p>
            <a:pPr algn="ctr">
              <a:buClr>
                <a:srgbClr val="000000"/>
              </a:buClr>
              <a:buSzPts val="1400"/>
            </a:pPr>
            <a:endParaRPr sz="1867" dirty="0">
              <a:solidFill>
                <a:schemeClr val="lt1"/>
              </a:solidFill>
              <a:latin typeface="Open Sans"/>
              <a:ea typeface="Open Sans"/>
              <a:cs typeface="Open Sans"/>
              <a:sym typeface="Open Sans"/>
            </a:endParaRPr>
          </a:p>
        </p:txBody>
      </p:sp>
      <p:sp>
        <p:nvSpPr>
          <p:cNvPr id="468" name="Google Shape;468;p27"/>
          <p:cNvSpPr/>
          <p:nvPr/>
        </p:nvSpPr>
        <p:spPr>
          <a:xfrm>
            <a:off x="334963" y="3771107"/>
            <a:ext cx="88800" cy="2358400"/>
          </a:xfrm>
          <a:prstGeom prst="rect">
            <a:avLst/>
          </a:prstGeom>
          <a:solidFill>
            <a:schemeClr val="accent5"/>
          </a:solidFill>
          <a:ln>
            <a:noFill/>
          </a:ln>
        </p:spPr>
        <p:txBody>
          <a:bodyPr spcFirstLastPara="1" wrap="square" lIns="91433" tIns="45700" rIns="91433" bIns="45700" anchor="ctr" anchorCtr="0">
            <a:noAutofit/>
          </a:bodyPr>
          <a:lstStyle/>
          <a:p>
            <a:pPr algn="ctr">
              <a:buClr>
                <a:srgbClr val="000000"/>
              </a:buClr>
              <a:buSzPts val="1400"/>
            </a:pPr>
            <a:endParaRPr sz="1867" dirty="0">
              <a:solidFill>
                <a:schemeClr val="lt1"/>
              </a:solidFill>
              <a:latin typeface="Open Sans"/>
              <a:ea typeface="Open Sans"/>
              <a:cs typeface="Open Sans"/>
              <a:sym typeface="Open Sans"/>
            </a:endParaRPr>
          </a:p>
        </p:txBody>
      </p:sp>
      <p:sp>
        <p:nvSpPr>
          <p:cNvPr id="469" name="Google Shape;469;p27"/>
          <p:cNvSpPr txBox="1"/>
          <p:nvPr/>
        </p:nvSpPr>
        <p:spPr>
          <a:xfrm>
            <a:off x="4379457" y="2037992"/>
            <a:ext cx="5930800" cy="110799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0" i="0" u="none" strike="noStrike" cap="none" dirty="0">
                <a:solidFill>
                  <a:schemeClr val="dk2"/>
                </a:solidFill>
                <a:latin typeface="Open Sans"/>
                <a:ea typeface="Open Sans"/>
                <a:cs typeface="Open Sans"/>
                <a:sym typeface="Open Sans"/>
              </a:rPr>
              <a:t>A net-zero carbon energy system </a:t>
            </a:r>
            <a:endParaRPr lang="en-US"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2400" b="0" i="0" u="none" strike="noStrike" cap="none" dirty="0">
                <a:solidFill>
                  <a:schemeClr val="dk2"/>
                </a:solidFill>
                <a:latin typeface="Open Sans"/>
                <a:ea typeface="Open Sans"/>
                <a:cs typeface="Open Sans"/>
                <a:sym typeface="Open Sans"/>
              </a:rPr>
              <a:t>that is safe, affordable, reliable, </a:t>
            </a:r>
            <a:endParaRPr lang="en-US"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2400" b="0" i="0" u="none" strike="noStrike" cap="none" dirty="0">
                <a:solidFill>
                  <a:schemeClr val="dk2"/>
                </a:solidFill>
                <a:latin typeface="Open Sans"/>
                <a:ea typeface="Open Sans"/>
                <a:cs typeface="Open Sans"/>
                <a:sym typeface="Open Sans"/>
              </a:rPr>
              <a:t>resilient and equitable</a:t>
            </a:r>
            <a:endParaRPr lang="en-US" sz="1400" b="0" i="0" u="none" strike="noStrike" cap="none" dirty="0">
              <a:solidFill>
                <a:srgbClr val="000000"/>
              </a:solidFill>
              <a:latin typeface="Arial"/>
              <a:ea typeface="Arial"/>
              <a:cs typeface="Arial"/>
              <a:sym typeface="Arial"/>
            </a:endParaRPr>
          </a:p>
        </p:txBody>
      </p:sp>
      <p:sp>
        <p:nvSpPr>
          <p:cNvPr id="470" name="Google Shape;470;p27"/>
          <p:cNvSpPr txBox="1"/>
          <p:nvPr/>
        </p:nvSpPr>
        <p:spPr>
          <a:xfrm>
            <a:off x="756356" y="2084369"/>
            <a:ext cx="3160800" cy="1015622"/>
          </a:xfrm>
          <a:prstGeom prst="rect">
            <a:avLst/>
          </a:prstGeom>
          <a:noFill/>
          <a:ln>
            <a:noFill/>
          </a:ln>
        </p:spPr>
        <p:txBody>
          <a:bodyPr spcFirstLastPara="1" wrap="square" lIns="0" tIns="45700" rIns="0" bIns="45700" anchor="ctr" anchorCtr="0">
            <a:spAutoFit/>
          </a:bodyPr>
          <a:lstStyle/>
          <a:p>
            <a:pPr>
              <a:buClr>
                <a:schemeClr val="accent2"/>
              </a:buClr>
              <a:buSzPts val="3000"/>
            </a:pPr>
            <a:r>
              <a:rPr lang="en" sz="6000" b="1" dirty="0">
                <a:solidFill>
                  <a:schemeClr val="accent1"/>
                </a:solidFill>
                <a:latin typeface="Open Sans"/>
                <a:ea typeface="Open Sans"/>
                <a:cs typeface="Open Sans"/>
                <a:sym typeface="Open Sans"/>
              </a:rPr>
              <a:t>Vision</a:t>
            </a:r>
            <a:endParaRPr sz="1467" dirty="0">
              <a:solidFill>
                <a:srgbClr val="000000"/>
              </a:solidFill>
              <a:latin typeface="Arial"/>
              <a:ea typeface="Arial"/>
              <a:cs typeface="Arial"/>
              <a:sym typeface="Arial"/>
            </a:endParaRPr>
          </a:p>
        </p:txBody>
      </p:sp>
      <p:sp>
        <p:nvSpPr>
          <p:cNvPr id="471" name="Google Shape;471;p27"/>
          <p:cNvSpPr txBox="1"/>
          <p:nvPr/>
        </p:nvSpPr>
        <p:spPr>
          <a:xfrm>
            <a:off x="4379456" y="4396224"/>
            <a:ext cx="5243600" cy="110799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0" i="0" u="none" strike="noStrike" cap="none" dirty="0">
                <a:solidFill>
                  <a:schemeClr val="dk2"/>
                </a:solidFill>
                <a:latin typeface="Open Sans"/>
                <a:ea typeface="Open Sans"/>
                <a:cs typeface="Open Sans"/>
                <a:sym typeface="Open Sans"/>
              </a:rPr>
              <a:t>To accelerate the transformation </a:t>
            </a:r>
            <a:br>
              <a:rPr lang="en-US" sz="2400" b="0" i="0" u="none" strike="noStrike" cap="none" dirty="0">
                <a:solidFill>
                  <a:schemeClr val="dk2"/>
                </a:solidFill>
                <a:latin typeface="Open Sans"/>
                <a:ea typeface="Open Sans"/>
                <a:cs typeface="Open Sans"/>
                <a:sym typeface="Open Sans"/>
              </a:rPr>
            </a:br>
            <a:r>
              <a:rPr lang="en-US" sz="2400" b="0" i="0" u="none" strike="noStrike" cap="none" dirty="0">
                <a:solidFill>
                  <a:schemeClr val="dk2"/>
                </a:solidFill>
                <a:latin typeface="Open Sans"/>
                <a:ea typeface="Open Sans"/>
                <a:cs typeface="Open Sans"/>
                <a:sym typeface="Open Sans"/>
              </a:rPr>
              <a:t>to a carbon-free electricity system</a:t>
            </a:r>
            <a:br>
              <a:rPr lang="en-US" sz="2400" b="0" i="0" u="none" strike="noStrike" cap="none" dirty="0">
                <a:solidFill>
                  <a:schemeClr val="dk2"/>
                </a:solidFill>
                <a:latin typeface="Open Sans"/>
                <a:ea typeface="Open Sans"/>
                <a:cs typeface="Open Sans"/>
                <a:sym typeface="Open Sans"/>
              </a:rPr>
            </a:br>
            <a:r>
              <a:rPr lang="en-US" sz="2400" b="0" i="0" u="none" strike="noStrike" cap="none" dirty="0">
                <a:solidFill>
                  <a:schemeClr val="dk2"/>
                </a:solidFill>
                <a:latin typeface="Open Sans"/>
                <a:ea typeface="Open Sans"/>
                <a:cs typeface="Open Sans"/>
                <a:sym typeface="Open Sans"/>
              </a:rPr>
              <a:t>through actionable solutions</a:t>
            </a:r>
            <a:endParaRPr lang="en-US" sz="1400" b="0" i="0" u="none" strike="noStrike" cap="none" dirty="0">
              <a:solidFill>
                <a:srgbClr val="000000"/>
              </a:solidFill>
              <a:latin typeface="Arial"/>
              <a:ea typeface="Arial"/>
              <a:cs typeface="Arial"/>
              <a:sym typeface="Arial"/>
            </a:endParaRPr>
          </a:p>
        </p:txBody>
      </p:sp>
      <p:sp>
        <p:nvSpPr>
          <p:cNvPr id="472" name="Google Shape;472;p27"/>
          <p:cNvSpPr txBox="1"/>
          <p:nvPr/>
        </p:nvSpPr>
        <p:spPr>
          <a:xfrm>
            <a:off x="756355" y="4442602"/>
            <a:ext cx="3154400" cy="1015622"/>
          </a:xfrm>
          <a:prstGeom prst="rect">
            <a:avLst/>
          </a:prstGeom>
          <a:noFill/>
          <a:ln>
            <a:noFill/>
          </a:ln>
        </p:spPr>
        <p:txBody>
          <a:bodyPr spcFirstLastPara="1" wrap="square" lIns="0" tIns="45700" rIns="0" bIns="45700" anchor="ctr" anchorCtr="0">
            <a:spAutoFit/>
          </a:bodyPr>
          <a:lstStyle/>
          <a:p>
            <a:pPr>
              <a:buClr>
                <a:schemeClr val="accent2"/>
              </a:buClr>
              <a:buSzPts val="3000"/>
            </a:pPr>
            <a:r>
              <a:rPr lang="en" sz="6000" b="1" dirty="0">
                <a:solidFill>
                  <a:schemeClr val="accent5"/>
                </a:solidFill>
                <a:latin typeface="Open Sans"/>
                <a:ea typeface="Open Sans"/>
                <a:cs typeface="Open Sans"/>
                <a:sym typeface="Open Sans"/>
              </a:rPr>
              <a:t>Mission</a:t>
            </a:r>
            <a:endParaRPr sz="1467" dirty="0">
              <a:solidFill>
                <a:srgbClr val="000000"/>
              </a:solidFill>
              <a:latin typeface="Arial"/>
              <a:ea typeface="Arial"/>
              <a:cs typeface="Arial"/>
              <a:sym typeface="Arial"/>
            </a:endParaRPr>
          </a:p>
        </p:txBody>
      </p:sp>
      <p:cxnSp>
        <p:nvCxnSpPr>
          <p:cNvPr id="473" name="Google Shape;473;p27"/>
          <p:cNvCxnSpPr/>
          <p:nvPr/>
        </p:nvCxnSpPr>
        <p:spPr>
          <a:xfrm>
            <a:off x="756355" y="3771105"/>
            <a:ext cx="8701600" cy="0"/>
          </a:xfrm>
          <a:prstGeom prst="straightConnector1">
            <a:avLst/>
          </a:prstGeom>
          <a:noFill/>
          <a:ln w="9525" cap="flat" cmpd="sng">
            <a:solidFill>
              <a:srgbClr val="D8D8D8"/>
            </a:solidFill>
            <a:prstDash val="solid"/>
            <a:miter lim="800000"/>
            <a:headEnd type="none" w="sm" len="sm"/>
            <a:tailEnd type="none" w="sm" len="sm"/>
          </a:ln>
        </p:spPr>
      </p:cxnSp>
      <p:sp>
        <p:nvSpPr>
          <p:cNvPr id="474" name="Google Shape;474;p27"/>
          <p:cNvSpPr txBox="1"/>
          <p:nvPr/>
        </p:nvSpPr>
        <p:spPr>
          <a:xfrm>
            <a:off x="11607760" y="6390177"/>
            <a:ext cx="249200" cy="243600"/>
          </a:xfrm>
          <a:prstGeom prst="rect">
            <a:avLst/>
          </a:prstGeom>
          <a:noFill/>
          <a:ln>
            <a:noFill/>
          </a:ln>
        </p:spPr>
        <p:txBody>
          <a:bodyPr spcFirstLastPara="1" wrap="square" lIns="0" tIns="0" rIns="0" bIns="0" anchor="ctr" anchorCtr="0">
            <a:noAutofit/>
          </a:bodyPr>
          <a:lstStyle/>
          <a:p>
            <a:pPr algn="r">
              <a:buClr>
                <a:srgbClr val="000000"/>
              </a:buClr>
              <a:buSzPts val="700"/>
            </a:pPr>
            <a:fld id="{00000000-1234-1234-1234-123412341234}" type="slidenum">
              <a:rPr lang="en" sz="933" b="1">
                <a:solidFill>
                  <a:schemeClr val="dk2"/>
                </a:solidFill>
                <a:latin typeface="Open Sans"/>
                <a:ea typeface="Open Sans"/>
                <a:cs typeface="Open Sans"/>
                <a:sym typeface="Open Sans"/>
              </a:rPr>
              <a:pPr algn="r">
                <a:buClr>
                  <a:srgbClr val="000000"/>
                </a:buClr>
                <a:buSzPts val="700"/>
              </a:pPr>
              <a:t>9</a:t>
            </a:fld>
            <a:endParaRPr sz="1333" b="1" dirty="0">
              <a:solidFill>
                <a:schemeClr val="dk2"/>
              </a:solidFill>
              <a:latin typeface="Open Sans"/>
              <a:ea typeface="Open Sans"/>
              <a:cs typeface="Open Sans"/>
              <a:sym typeface="Open Sans"/>
            </a:endParaRPr>
          </a:p>
        </p:txBody>
      </p:sp>
      <p:sp>
        <p:nvSpPr>
          <p:cNvPr id="475" name="Google Shape;475;p27"/>
          <p:cNvSpPr txBox="1"/>
          <p:nvPr/>
        </p:nvSpPr>
        <p:spPr>
          <a:xfrm>
            <a:off x="11607760" y="6390177"/>
            <a:ext cx="249200" cy="243600"/>
          </a:xfrm>
          <a:prstGeom prst="rect">
            <a:avLst/>
          </a:prstGeom>
          <a:noFill/>
          <a:ln>
            <a:noFill/>
          </a:ln>
        </p:spPr>
        <p:txBody>
          <a:bodyPr spcFirstLastPara="1" wrap="square" lIns="0" tIns="0" rIns="0" bIns="0" anchor="ctr" anchorCtr="0">
            <a:noAutofit/>
          </a:bodyPr>
          <a:lstStyle/>
          <a:p>
            <a:pPr algn="r">
              <a:buClr>
                <a:srgbClr val="000000"/>
              </a:buClr>
              <a:buSzPts val="700"/>
            </a:pPr>
            <a:fld id="{00000000-1234-1234-1234-123412341234}" type="slidenum">
              <a:rPr lang="en" sz="933" b="1">
                <a:solidFill>
                  <a:schemeClr val="lt1"/>
                </a:solidFill>
                <a:latin typeface="Open Sans"/>
                <a:ea typeface="Open Sans"/>
                <a:cs typeface="Open Sans"/>
                <a:sym typeface="Open Sans"/>
              </a:rPr>
              <a:pPr algn="r">
                <a:buClr>
                  <a:srgbClr val="000000"/>
                </a:buClr>
                <a:buSzPts val="700"/>
              </a:pPr>
              <a:t>9</a:t>
            </a:fld>
            <a:endParaRPr sz="1333" b="1" dirty="0">
              <a:solidFill>
                <a:schemeClr val="lt1"/>
              </a:solidFill>
              <a:latin typeface="Open Sans"/>
              <a:ea typeface="Open Sans"/>
              <a:cs typeface="Open Sans"/>
              <a:sym typeface="Open Sans"/>
            </a:endParaRPr>
          </a:p>
        </p:txBody>
      </p:sp>
      <p:grpSp>
        <p:nvGrpSpPr>
          <p:cNvPr id="476" name="Google Shape;476;p27"/>
          <p:cNvGrpSpPr/>
          <p:nvPr/>
        </p:nvGrpSpPr>
        <p:grpSpPr>
          <a:xfrm>
            <a:off x="9982107" y="372502"/>
            <a:ext cx="1874683" cy="468337"/>
            <a:chOff x="1058862" y="462365"/>
            <a:chExt cx="1746599" cy="436339"/>
          </a:xfrm>
        </p:grpSpPr>
        <p:sp>
          <p:nvSpPr>
            <p:cNvPr id="477" name="Google Shape;477;p27"/>
            <p:cNvSpPr/>
            <p:nvPr/>
          </p:nvSpPr>
          <p:spPr>
            <a:xfrm>
              <a:off x="1153159" y="55399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478" name="Google Shape;478;p27"/>
            <p:cNvSpPr/>
            <p:nvPr/>
          </p:nvSpPr>
          <p:spPr>
            <a:xfrm>
              <a:off x="1153159" y="645530"/>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479" name="Google Shape;479;p27"/>
            <p:cNvSpPr/>
            <p:nvPr/>
          </p:nvSpPr>
          <p:spPr>
            <a:xfrm>
              <a:off x="1341659" y="46236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480" name="Google Shape;480;p27"/>
            <p:cNvSpPr/>
            <p:nvPr/>
          </p:nvSpPr>
          <p:spPr>
            <a:xfrm>
              <a:off x="1058862" y="55399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481" name="Google Shape;481;p27"/>
            <p:cNvSpPr/>
            <p:nvPr/>
          </p:nvSpPr>
          <p:spPr>
            <a:xfrm>
              <a:off x="1058862" y="737161"/>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482" name="Google Shape;482;p27"/>
            <p:cNvSpPr/>
            <p:nvPr/>
          </p:nvSpPr>
          <p:spPr>
            <a:xfrm>
              <a:off x="1153159" y="828696"/>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483" name="Google Shape;483;p27"/>
            <p:cNvSpPr/>
            <p:nvPr/>
          </p:nvSpPr>
          <p:spPr>
            <a:xfrm>
              <a:off x="1247457" y="55399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484" name="Google Shape;484;p27"/>
            <p:cNvSpPr/>
            <p:nvPr/>
          </p:nvSpPr>
          <p:spPr>
            <a:xfrm>
              <a:off x="1247457" y="737161"/>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485" name="Google Shape;485;p27"/>
            <p:cNvSpPr/>
            <p:nvPr/>
          </p:nvSpPr>
          <p:spPr>
            <a:xfrm>
              <a:off x="1341659" y="645530"/>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486" name="Google Shape;486;p27"/>
            <p:cNvSpPr/>
            <p:nvPr/>
          </p:nvSpPr>
          <p:spPr>
            <a:xfrm>
              <a:off x="1341659" y="55399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487" name="Google Shape;487;p27"/>
            <p:cNvSpPr/>
            <p:nvPr/>
          </p:nvSpPr>
          <p:spPr>
            <a:xfrm>
              <a:off x="1341659" y="737161"/>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488" name="Google Shape;488;p27"/>
            <p:cNvSpPr/>
            <p:nvPr/>
          </p:nvSpPr>
          <p:spPr>
            <a:xfrm>
              <a:off x="1435956" y="46236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489" name="Google Shape;489;p27"/>
            <p:cNvSpPr/>
            <p:nvPr/>
          </p:nvSpPr>
          <p:spPr>
            <a:xfrm>
              <a:off x="1153159" y="737161"/>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490" name="Google Shape;490;p27"/>
            <p:cNvSpPr/>
            <p:nvPr/>
          </p:nvSpPr>
          <p:spPr>
            <a:xfrm>
              <a:off x="1247457" y="46236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491" name="Google Shape;491;p27"/>
            <p:cNvSpPr/>
            <p:nvPr/>
          </p:nvSpPr>
          <p:spPr>
            <a:xfrm>
              <a:off x="1247457" y="645530"/>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492" name="Google Shape;492;p27"/>
            <p:cNvSpPr/>
            <p:nvPr/>
          </p:nvSpPr>
          <p:spPr>
            <a:xfrm>
              <a:off x="1341659" y="828696"/>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493" name="Google Shape;493;p27"/>
            <p:cNvSpPr/>
            <p:nvPr/>
          </p:nvSpPr>
          <p:spPr>
            <a:xfrm>
              <a:off x="1435956" y="645530"/>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494" name="Google Shape;494;p27"/>
            <p:cNvSpPr/>
            <p:nvPr/>
          </p:nvSpPr>
          <p:spPr>
            <a:xfrm>
              <a:off x="1435956" y="737161"/>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495" name="Google Shape;495;p27"/>
            <p:cNvSpPr/>
            <p:nvPr/>
          </p:nvSpPr>
          <p:spPr>
            <a:xfrm>
              <a:off x="1247457" y="828696"/>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496" name="Google Shape;496;p27"/>
            <p:cNvSpPr/>
            <p:nvPr/>
          </p:nvSpPr>
          <p:spPr>
            <a:xfrm>
              <a:off x="1435956" y="55399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497" name="Google Shape;497;p27"/>
            <p:cNvSpPr/>
            <p:nvPr/>
          </p:nvSpPr>
          <p:spPr>
            <a:xfrm>
              <a:off x="1435956" y="828696"/>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grpSp>
          <p:nvGrpSpPr>
            <p:cNvPr id="498" name="Google Shape;498;p27"/>
            <p:cNvGrpSpPr/>
            <p:nvPr/>
          </p:nvGrpSpPr>
          <p:grpSpPr>
            <a:xfrm>
              <a:off x="1058862" y="462365"/>
              <a:ext cx="1746599" cy="436339"/>
              <a:chOff x="1058862" y="462365"/>
              <a:chExt cx="1746599" cy="436339"/>
            </a:xfrm>
          </p:grpSpPr>
          <p:sp>
            <p:nvSpPr>
              <p:cNvPr id="499" name="Google Shape;499;p27"/>
              <p:cNvSpPr/>
              <p:nvPr/>
            </p:nvSpPr>
            <p:spPr>
              <a:xfrm>
                <a:off x="1584927" y="524344"/>
                <a:ext cx="86963" cy="133671"/>
              </a:xfrm>
              <a:custGeom>
                <a:avLst/>
                <a:gdLst/>
                <a:ahLst/>
                <a:cxnLst/>
                <a:rect l="l" t="t" r="r" b="b"/>
                <a:pathLst>
                  <a:path w="86963" h="133671" extrusionOk="0">
                    <a:moveTo>
                      <a:pt x="12377" y="98034"/>
                    </a:moveTo>
                    <a:cubicBezTo>
                      <a:pt x="21203" y="106174"/>
                      <a:pt x="32585" y="110989"/>
                      <a:pt x="44572" y="111655"/>
                    </a:cubicBezTo>
                    <a:cubicBezTo>
                      <a:pt x="54097" y="111655"/>
                      <a:pt x="63622" y="106607"/>
                      <a:pt x="63622" y="96034"/>
                    </a:cubicBezTo>
                    <a:cubicBezTo>
                      <a:pt x="63622" y="72984"/>
                      <a:pt x="2757" y="76984"/>
                      <a:pt x="2757" y="37455"/>
                    </a:cubicBezTo>
                    <a:cubicBezTo>
                      <a:pt x="2757" y="16024"/>
                      <a:pt x="21807" y="22"/>
                      <a:pt x="46000" y="22"/>
                    </a:cubicBezTo>
                    <a:cubicBezTo>
                      <a:pt x="60001" y="-425"/>
                      <a:pt x="73639" y="4519"/>
                      <a:pt x="84100" y="13833"/>
                    </a:cubicBezTo>
                    <a:lnTo>
                      <a:pt x="73909" y="32883"/>
                    </a:lnTo>
                    <a:cubicBezTo>
                      <a:pt x="65916" y="26034"/>
                      <a:pt x="55851" y="22075"/>
                      <a:pt x="45334" y="21644"/>
                    </a:cubicBezTo>
                    <a:cubicBezTo>
                      <a:pt x="34475" y="21644"/>
                      <a:pt x="26284" y="27930"/>
                      <a:pt x="26284" y="37074"/>
                    </a:cubicBezTo>
                    <a:cubicBezTo>
                      <a:pt x="26284" y="59934"/>
                      <a:pt x="86958" y="54315"/>
                      <a:pt x="86958" y="95558"/>
                    </a:cubicBezTo>
                    <a:cubicBezTo>
                      <a:pt x="86958" y="116037"/>
                      <a:pt x="71337" y="133658"/>
                      <a:pt x="44476" y="133658"/>
                    </a:cubicBezTo>
                    <a:cubicBezTo>
                      <a:pt x="27897" y="133929"/>
                      <a:pt x="11891" y="127588"/>
                      <a:pt x="-5" y="116037"/>
                    </a:cubicBez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00" name="Google Shape;500;p27"/>
              <p:cNvSpPr/>
              <p:nvPr/>
            </p:nvSpPr>
            <p:spPr>
              <a:xfrm>
                <a:off x="1689512" y="560752"/>
                <a:ext cx="140969" cy="94874"/>
              </a:xfrm>
              <a:custGeom>
                <a:avLst/>
                <a:gdLst/>
                <a:ahLst/>
                <a:cxnLst/>
                <a:rect l="l" t="t" r="r" b="b"/>
                <a:pathLst>
                  <a:path w="140969" h="94874" extrusionOk="0">
                    <a:moveTo>
                      <a:pt x="-5" y="2095"/>
                    </a:moveTo>
                    <a:lnTo>
                      <a:pt x="22093" y="2095"/>
                    </a:lnTo>
                    <a:lnTo>
                      <a:pt x="22093" y="12763"/>
                    </a:lnTo>
                    <a:cubicBezTo>
                      <a:pt x="22219" y="14889"/>
                      <a:pt x="22219" y="17020"/>
                      <a:pt x="22093" y="19145"/>
                    </a:cubicBezTo>
                    <a:lnTo>
                      <a:pt x="22093" y="19145"/>
                    </a:lnTo>
                    <a:cubicBezTo>
                      <a:pt x="27877" y="7892"/>
                      <a:pt x="39264" y="616"/>
                      <a:pt x="51906" y="95"/>
                    </a:cubicBezTo>
                    <a:cubicBezTo>
                      <a:pt x="64364" y="-1008"/>
                      <a:pt x="75798" y="7044"/>
                      <a:pt x="78957" y="19145"/>
                    </a:cubicBezTo>
                    <a:lnTo>
                      <a:pt x="78957" y="19145"/>
                    </a:lnTo>
                    <a:cubicBezTo>
                      <a:pt x="85255" y="7522"/>
                      <a:pt x="97361" y="229"/>
                      <a:pt x="110580" y="95"/>
                    </a:cubicBezTo>
                    <a:cubicBezTo>
                      <a:pt x="129630" y="95"/>
                      <a:pt x="140965" y="10954"/>
                      <a:pt x="140965" y="35338"/>
                    </a:cubicBezTo>
                    <a:lnTo>
                      <a:pt x="140965" y="94869"/>
                    </a:lnTo>
                    <a:lnTo>
                      <a:pt x="118581" y="94869"/>
                    </a:lnTo>
                    <a:lnTo>
                      <a:pt x="118581" y="39529"/>
                    </a:lnTo>
                    <a:cubicBezTo>
                      <a:pt x="118581" y="28956"/>
                      <a:pt x="116581" y="20955"/>
                      <a:pt x="105913" y="20955"/>
                    </a:cubicBezTo>
                    <a:cubicBezTo>
                      <a:pt x="94381" y="21725"/>
                      <a:pt x="85005" y="30543"/>
                      <a:pt x="83529" y="42005"/>
                    </a:cubicBezTo>
                    <a:cubicBezTo>
                      <a:pt x="82726" y="45953"/>
                      <a:pt x="82374" y="49979"/>
                      <a:pt x="82481" y="54007"/>
                    </a:cubicBezTo>
                    <a:lnTo>
                      <a:pt x="82481" y="94678"/>
                    </a:lnTo>
                    <a:lnTo>
                      <a:pt x="59335" y="94678"/>
                    </a:lnTo>
                    <a:lnTo>
                      <a:pt x="59335" y="39529"/>
                    </a:lnTo>
                    <a:cubicBezTo>
                      <a:pt x="59335" y="29527"/>
                      <a:pt x="57716" y="20955"/>
                      <a:pt x="46762" y="20955"/>
                    </a:cubicBezTo>
                    <a:cubicBezTo>
                      <a:pt x="35090" y="21683"/>
                      <a:pt x="25578" y="30595"/>
                      <a:pt x="24093" y="42196"/>
                    </a:cubicBezTo>
                    <a:cubicBezTo>
                      <a:pt x="23339" y="46084"/>
                      <a:pt x="23083" y="50053"/>
                      <a:pt x="23331" y="54007"/>
                    </a:cubicBezTo>
                    <a:lnTo>
                      <a:pt x="23331" y="94678"/>
                    </a:lnTo>
                    <a:lnTo>
                      <a:pt x="-5" y="94678"/>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01" name="Google Shape;501;p27"/>
              <p:cNvSpPr/>
              <p:nvPr/>
            </p:nvSpPr>
            <p:spPr>
              <a:xfrm>
                <a:off x="1845817" y="560851"/>
                <a:ext cx="80867" cy="97058"/>
              </a:xfrm>
              <a:custGeom>
                <a:avLst/>
                <a:gdLst/>
                <a:ahLst/>
                <a:cxnLst/>
                <a:rect l="l" t="t" r="r" b="b"/>
                <a:pathLst>
                  <a:path w="80867" h="97058" extrusionOk="0">
                    <a:moveTo>
                      <a:pt x="55240" y="36477"/>
                    </a:moveTo>
                    <a:lnTo>
                      <a:pt x="58383" y="36477"/>
                    </a:lnTo>
                    <a:lnTo>
                      <a:pt x="58383" y="35239"/>
                    </a:lnTo>
                    <a:cubicBezTo>
                      <a:pt x="58383" y="23047"/>
                      <a:pt x="50668" y="18856"/>
                      <a:pt x="40571" y="18856"/>
                    </a:cubicBezTo>
                    <a:cubicBezTo>
                      <a:pt x="31429" y="19432"/>
                      <a:pt x="22626" y="22531"/>
                      <a:pt x="15139" y="27810"/>
                    </a:cubicBezTo>
                    <a:lnTo>
                      <a:pt x="6376" y="11236"/>
                    </a:lnTo>
                    <a:cubicBezTo>
                      <a:pt x="17048" y="3812"/>
                      <a:pt x="29762" y="-115"/>
                      <a:pt x="42762" y="-3"/>
                    </a:cubicBezTo>
                    <a:cubicBezTo>
                      <a:pt x="67051" y="-3"/>
                      <a:pt x="80862" y="13427"/>
                      <a:pt x="80862" y="36858"/>
                    </a:cubicBezTo>
                    <a:lnTo>
                      <a:pt x="80862" y="94770"/>
                    </a:lnTo>
                    <a:lnTo>
                      <a:pt x="60002" y="94770"/>
                    </a:lnTo>
                    <a:lnTo>
                      <a:pt x="60002" y="87150"/>
                    </a:lnTo>
                    <a:cubicBezTo>
                      <a:pt x="60002" y="83531"/>
                      <a:pt x="60002" y="80673"/>
                      <a:pt x="60002" y="80673"/>
                    </a:cubicBezTo>
                    <a:lnTo>
                      <a:pt x="60002" y="80673"/>
                    </a:lnTo>
                    <a:cubicBezTo>
                      <a:pt x="54548" y="91287"/>
                      <a:pt x="43339" y="97676"/>
                      <a:pt x="31427" y="96961"/>
                    </a:cubicBezTo>
                    <a:cubicBezTo>
                      <a:pt x="15380" y="98226"/>
                      <a:pt x="1345" y="86242"/>
                      <a:pt x="81" y="70195"/>
                    </a:cubicBezTo>
                    <a:cubicBezTo>
                      <a:pt x="33" y="69593"/>
                      <a:pt x="5" y="68990"/>
                      <a:pt x="-5" y="68386"/>
                    </a:cubicBezTo>
                    <a:cubicBezTo>
                      <a:pt x="-5" y="38954"/>
                      <a:pt x="39809" y="36954"/>
                      <a:pt x="54859" y="36954"/>
                    </a:cubicBezTo>
                    <a:moveTo>
                      <a:pt x="37237" y="79245"/>
                    </a:moveTo>
                    <a:cubicBezTo>
                      <a:pt x="49431" y="77771"/>
                      <a:pt x="58482" y="67232"/>
                      <a:pt x="58097" y="54956"/>
                    </a:cubicBezTo>
                    <a:lnTo>
                      <a:pt x="58097" y="52765"/>
                    </a:lnTo>
                    <a:lnTo>
                      <a:pt x="54097" y="52765"/>
                    </a:lnTo>
                    <a:cubicBezTo>
                      <a:pt x="42381" y="52765"/>
                      <a:pt x="23236" y="54384"/>
                      <a:pt x="23236" y="67338"/>
                    </a:cubicBezTo>
                    <a:cubicBezTo>
                      <a:pt x="23440" y="74174"/>
                      <a:pt x="29146" y="79550"/>
                      <a:pt x="35982" y="79346"/>
                    </a:cubicBezTo>
                    <a:cubicBezTo>
                      <a:pt x="36402" y="79334"/>
                      <a:pt x="36821" y="79300"/>
                      <a:pt x="37237" y="79245"/>
                    </a:cubicBezTo>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02" name="Google Shape;502;p27"/>
              <p:cNvSpPr/>
              <p:nvPr/>
            </p:nvSpPr>
            <p:spPr>
              <a:xfrm>
                <a:off x="1948782" y="561551"/>
                <a:ext cx="55721" cy="93884"/>
              </a:xfrm>
              <a:custGeom>
                <a:avLst/>
                <a:gdLst/>
                <a:ahLst/>
                <a:cxnLst/>
                <a:rect l="l" t="t" r="r" b="b"/>
                <a:pathLst>
                  <a:path w="55721" h="93884" extrusionOk="0">
                    <a:moveTo>
                      <a:pt x="-5" y="1296"/>
                    </a:moveTo>
                    <a:lnTo>
                      <a:pt x="22188" y="1296"/>
                    </a:lnTo>
                    <a:lnTo>
                      <a:pt x="22188" y="17298"/>
                    </a:lnTo>
                    <a:cubicBezTo>
                      <a:pt x="22307" y="19456"/>
                      <a:pt x="22307" y="21618"/>
                      <a:pt x="22188" y="23775"/>
                    </a:cubicBezTo>
                    <a:lnTo>
                      <a:pt x="22188" y="23775"/>
                    </a:lnTo>
                    <a:cubicBezTo>
                      <a:pt x="25730" y="10266"/>
                      <a:pt x="37667" y="647"/>
                      <a:pt x="51620" y="58"/>
                    </a:cubicBezTo>
                    <a:cubicBezTo>
                      <a:pt x="52984" y="-27"/>
                      <a:pt x="54352" y="-27"/>
                      <a:pt x="55716" y="58"/>
                    </a:cubicBezTo>
                    <a:lnTo>
                      <a:pt x="55716" y="23109"/>
                    </a:lnTo>
                    <a:cubicBezTo>
                      <a:pt x="53909" y="22974"/>
                      <a:pt x="52094" y="22974"/>
                      <a:pt x="50287" y="23109"/>
                    </a:cubicBezTo>
                    <a:cubicBezTo>
                      <a:pt x="38557" y="23090"/>
                      <a:pt x="28245" y="30873"/>
                      <a:pt x="25045" y="42159"/>
                    </a:cubicBezTo>
                    <a:cubicBezTo>
                      <a:pt x="23624" y="47046"/>
                      <a:pt x="22950" y="52119"/>
                      <a:pt x="23045" y="57208"/>
                    </a:cubicBezTo>
                    <a:lnTo>
                      <a:pt x="23045" y="93879"/>
                    </a:lnTo>
                    <a:lnTo>
                      <a:pt x="-5" y="9387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03" name="Google Shape;503;p27"/>
              <p:cNvSpPr/>
              <p:nvPr/>
            </p:nvSpPr>
            <p:spPr>
              <a:xfrm>
                <a:off x="2012600" y="537612"/>
                <a:ext cx="57626" cy="119065"/>
              </a:xfrm>
              <a:custGeom>
                <a:avLst/>
                <a:gdLst/>
                <a:ahLst/>
                <a:cxnLst/>
                <a:rect l="l" t="t" r="r" b="b"/>
                <a:pathLst>
                  <a:path w="57626" h="119065" extrusionOk="0">
                    <a:moveTo>
                      <a:pt x="11996" y="45048"/>
                    </a:moveTo>
                    <a:lnTo>
                      <a:pt x="-5" y="45048"/>
                    </a:lnTo>
                    <a:lnTo>
                      <a:pt x="-5" y="26664"/>
                    </a:lnTo>
                    <a:lnTo>
                      <a:pt x="12568" y="26664"/>
                    </a:lnTo>
                    <a:lnTo>
                      <a:pt x="12568" y="-6"/>
                    </a:lnTo>
                    <a:lnTo>
                      <a:pt x="35047" y="-6"/>
                    </a:lnTo>
                    <a:lnTo>
                      <a:pt x="35047" y="26664"/>
                    </a:lnTo>
                    <a:lnTo>
                      <a:pt x="56097" y="26664"/>
                    </a:lnTo>
                    <a:lnTo>
                      <a:pt x="56097" y="45048"/>
                    </a:lnTo>
                    <a:lnTo>
                      <a:pt x="35047" y="45048"/>
                    </a:lnTo>
                    <a:lnTo>
                      <a:pt x="35047" y="80957"/>
                    </a:lnTo>
                    <a:cubicBezTo>
                      <a:pt x="34457" y="90038"/>
                      <a:pt x="41342" y="97878"/>
                      <a:pt x="50423" y="98468"/>
                    </a:cubicBezTo>
                    <a:cubicBezTo>
                      <a:pt x="51426" y="98533"/>
                      <a:pt x="52432" y="98506"/>
                      <a:pt x="53430" y="98388"/>
                    </a:cubicBezTo>
                    <a:cubicBezTo>
                      <a:pt x="54825" y="98498"/>
                      <a:pt x="56226" y="98498"/>
                      <a:pt x="57621" y="98388"/>
                    </a:cubicBezTo>
                    <a:lnTo>
                      <a:pt x="57621" y="118485"/>
                    </a:lnTo>
                    <a:cubicBezTo>
                      <a:pt x="55262" y="118895"/>
                      <a:pt x="52871" y="119087"/>
                      <a:pt x="50477" y="119057"/>
                    </a:cubicBezTo>
                    <a:cubicBezTo>
                      <a:pt x="37618" y="119057"/>
                      <a:pt x="12377" y="115247"/>
                      <a:pt x="12377" y="84195"/>
                    </a:cubicBez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04" name="Google Shape;504;p27"/>
              <p:cNvSpPr/>
              <p:nvPr/>
            </p:nvSpPr>
            <p:spPr>
              <a:xfrm>
                <a:off x="2136901" y="526563"/>
                <a:ext cx="80105" cy="128968"/>
              </a:xfrm>
              <a:custGeom>
                <a:avLst/>
                <a:gdLst/>
                <a:ahLst/>
                <a:cxnLst/>
                <a:rect l="l" t="t" r="r" b="b"/>
                <a:pathLst>
                  <a:path w="80105" h="128968" extrusionOk="0">
                    <a:moveTo>
                      <a:pt x="0" y="0"/>
                    </a:moveTo>
                    <a:lnTo>
                      <a:pt x="77152" y="0"/>
                    </a:lnTo>
                    <a:lnTo>
                      <a:pt x="77152" y="20193"/>
                    </a:lnTo>
                    <a:lnTo>
                      <a:pt x="23431" y="20193"/>
                    </a:lnTo>
                    <a:lnTo>
                      <a:pt x="23431" y="53912"/>
                    </a:lnTo>
                    <a:lnTo>
                      <a:pt x="66770" y="53912"/>
                    </a:lnTo>
                    <a:lnTo>
                      <a:pt x="66770" y="74105"/>
                    </a:lnTo>
                    <a:lnTo>
                      <a:pt x="23431" y="74105"/>
                    </a:lnTo>
                    <a:lnTo>
                      <a:pt x="23431" y="108776"/>
                    </a:lnTo>
                    <a:lnTo>
                      <a:pt x="80105" y="108776"/>
                    </a:lnTo>
                    <a:lnTo>
                      <a:pt x="80105" y="128969"/>
                    </a:lnTo>
                    <a:lnTo>
                      <a:pt x="0" y="128969"/>
                    </a:lnTo>
                    <a:lnTo>
                      <a:pt x="0" y="0"/>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05" name="Google Shape;505;p27"/>
              <p:cNvSpPr/>
              <p:nvPr/>
            </p:nvSpPr>
            <p:spPr>
              <a:xfrm>
                <a:off x="2232913" y="526563"/>
                <a:ext cx="35813" cy="130111"/>
              </a:xfrm>
              <a:custGeom>
                <a:avLst/>
                <a:gdLst/>
                <a:ahLst/>
                <a:cxnLst/>
                <a:rect l="l" t="t" r="r" b="b"/>
                <a:pathLst>
                  <a:path w="35813" h="130111" extrusionOk="0">
                    <a:moveTo>
                      <a:pt x="-5" y="-6"/>
                    </a:moveTo>
                    <a:lnTo>
                      <a:pt x="22855" y="-6"/>
                    </a:lnTo>
                    <a:lnTo>
                      <a:pt x="22855" y="96578"/>
                    </a:lnTo>
                    <a:cubicBezTo>
                      <a:pt x="22855" y="106770"/>
                      <a:pt x="26284" y="109246"/>
                      <a:pt x="32380" y="109246"/>
                    </a:cubicBezTo>
                    <a:cubicBezTo>
                      <a:pt x="33522" y="109305"/>
                      <a:pt x="34666" y="109305"/>
                      <a:pt x="35809" y="109246"/>
                    </a:cubicBezTo>
                    <a:lnTo>
                      <a:pt x="35809" y="129534"/>
                    </a:lnTo>
                    <a:cubicBezTo>
                      <a:pt x="33413" y="129901"/>
                      <a:pt x="30993" y="130092"/>
                      <a:pt x="28570" y="130106"/>
                    </a:cubicBezTo>
                    <a:cubicBezTo>
                      <a:pt x="15806" y="130106"/>
                      <a:pt x="-5" y="126772"/>
                      <a:pt x="-5" y="100293"/>
                    </a:cubicBez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06" name="Google Shape;506;p27"/>
              <p:cNvSpPr/>
              <p:nvPr/>
            </p:nvSpPr>
            <p:spPr>
              <a:xfrm>
                <a:off x="2275410" y="560837"/>
                <a:ext cx="88091" cy="97028"/>
              </a:xfrm>
              <a:custGeom>
                <a:avLst/>
                <a:gdLst/>
                <a:ahLst/>
                <a:cxnLst/>
                <a:rect l="l" t="t" r="r" b="b"/>
                <a:pathLst>
                  <a:path w="88091" h="97028" extrusionOk="0">
                    <a:moveTo>
                      <a:pt x="47033" y="11"/>
                    </a:moveTo>
                    <a:cubicBezTo>
                      <a:pt x="73798" y="11"/>
                      <a:pt x="88086" y="19061"/>
                      <a:pt x="88086" y="43921"/>
                    </a:cubicBezTo>
                    <a:cubicBezTo>
                      <a:pt x="88086" y="46683"/>
                      <a:pt x="87609" y="52874"/>
                      <a:pt x="87609" y="52874"/>
                    </a:cubicBezTo>
                    <a:lnTo>
                      <a:pt x="23601" y="52874"/>
                    </a:lnTo>
                    <a:cubicBezTo>
                      <a:pt x="24620" y="67266"/>
                      <a:pt x="37010" y="78171"/>
                      <a:pt x="51414" y="77354"/>
                    </a:cubicBezTo>
                    <a:cubicBezTo>
                      <a:pt x="61151" y="76904"/>
                      <a:pt x="70492" y="73368"/>
                      <a:pt x="78084" y="67257"/>
                    </a:cubicBezTo>
                    <a:lnTo>
                      <a:pt x="87038" y="83735"/>
                    </a:lnTo>
                    <a:cubicBezTo>
                      <a:pt x="76557" y="92373"/>
                      <a:pt x="63377" y="97058"/>
                      <a:pt x="49795" y="96975"/>
                    </a:cubicBezTo>
                    <a:cubicBezTo>
                      <a:pt x="23518" y="98137"/>
                      <a:pt x="1275" y="77778"/>
                      <a:pt x="113" y="51501"/>
                    </a:cubicBezTo>
                    <a:cubicBezTo>
                      <a:pt x="68" y="50499"/>
                      <a:pt x="56" y="49496"/>
                      <a:pt x="75" y="48493"/>
                    </a:cubicBezTo>
                    <a:cubicBezTo>
                      <a:pt x="-1407" y="23233"/>
                      <a:pt x="17868" y="1555"/>
                      <a:pt x="43128" y="73"/>
                    </a:cubicBezTo>
                    <a:cubicBezTo>
                      <a:pt x="44428" y="-3"/>
                      <a:pt x="45731" y="-24"/>
                      <a:pt x="47033" y="11"/>
                    </a:cubicBezTo>
                    <a:moveTo>
                      <a:pt x="64845" y="37063"/>
                    </a:moveTo>
                    <a:cubicBezTo>
                      <a:pt x="65479" y="27193"/>
                      <a:pt x="57992" y="18679"/>
                      <a:pt x="48122" y="18045"/>
                    </a:cubicBezTo>
                    <a:cubicBezTo>
                      <a:pt x="47601" y="18011"/>
                      <a:pt x="47079" y="18001"/>
                      <a:pt x="46557" y="18013"/>
                    </a:cubicBezTo>
                    <a:cubicBezTo>
                      <a:pt x="35335" y="17637"/>
                      <a:pt x="25693" y="25914"/>
                      <a:pt x="24363" y="37063"/>
                    </a:cubicBez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07" name="Google Shape;507;p27"/>
              <p:cNvSpPr/>
              <p:nvPr/>
            </p:nvSpPr>
            <p:spPr>
              <a:xfrm>
                <a:off x="2376074" y="560186"/>
                <a:ext cx="86582" cy="96977"/>
              </a:xfrm>
              <a:custGeom>
                <a:avLst/>
                <a:gdLst/>
                <a:ahLst/>
                <a:cxnLst/>
                <a:rect l="l" t="t" r="r" b="b"/>
                <a:pathLst>
                  <a:path w="86582" h="96977" extrusionOk="0">
                    <a:moveTo>
                      <a:pt x="49048" y="661"/>
                    </a:moveTo>
                    <a:cubicBezTo>
                      <a:pt x="62330" y="91"/>
                      <a:pt x="75245" y="5098"/>
                      <a:pt x="84672" y="14472"/>
                    </a:cubicBezTo>
                    <a:lnTo>
                      <a:pt x="74480" y="30284"/>
                    </a:lnTo>
                    <a:cubicBezTo>
                      <a:pt x="68058" y="23861"/>
                      <a:pt x="59457" y="20087"/>
                      <a:pt x="50382" y="19711"/>
                    </a:cubicBezTo>
                    <a:cubicBezTo>
                      <a:pt x="35190" y="19121"/>
                      <a:pt x="22397" y="30958"/>
                      <a:pt x="21807" y="46149"/>
                    </a:cubicBezTo>
                    <a:cubicBezTo>
                      <a:pt x="21779" y="46861"/>
                      <a:pt x="21779" y="47574"/>
                      <a:pt x="21807" y="48286"/>
                    </a:cubicBezTo>
                    <a:cubicBezTo>
                      <a:pt x="21544" y="64065"/>
                      <a:pt x="34122" y="77070"/>
                      <a:pt x="49902" y="77333"/>
                    </a:cubicBezTo>
                    <a:cubicBezTo>
                      <a:pt x="50062" y="77336"/>
                      <a:pt x="50222" y="77337"/>
                      <a:pt x="50382" y="77337"/>
                    </a:cubicBezTo>
                    <a:cubicBezTo>
                      <a:pt x="60585" y="76797"/>
                      <a:pt x="70254" y="72605"/>
                      <a:pt x="77623" y="65526"/>
                    </a:cubicBezTo>
                    <a:lnTo>
                      <a:pt x="86577" y="81909"/>
                    </a:lnTo>
                    <a:cubicBezTo>
                      <a:pt x="76422" y="91852"/>
                      <a:pt x="62685" y="97278"/>
                      <a:pt x="48477" y="96959"/>
                    </a:cubicBezTo>
                    <a:cubicBezTo>
                      <a:pt x="21701" y="96959"/>
                      <a:pt x="-5" y="75253"/>
                      <a:pt x="-5" y="48477"/>
                    </a:cubicBezTo>
                    <a:cubicBezTo>
                      <a:pt x="-5" y="21701"/>
                      <a:pt x="21701" y="-6"/>
                      <a:pt x="48477" y="-6"/>
                    </a:cubicBezTo>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08" name="Google Shape;508;p27"/>
              <p:cNvSpPr/>
              <p:nvPr/>
            </p:nvSpPr>
            <p:spPr>
              <a:xfrm>
                <a:off x="2470943" y="537612"/>
                <a:ext cx="57531" cy="119066"/>
              </a:xfrm>
              <a:custGeom>
                <a:avLst/>
                <a:gdLst/>
                <a:ahLst/>
                <a:cxnLst/>
                <a:rect l="l" t="t" r="r" b="b"/>
                <a:pathLst>
                  <a:path w="57531" h="119066" extrusionOk="0">
                    <a:moveTo>
                      <a:pt x="11996" y="45048"/>
                    </a:moveTo>
                    <a:lnTo>
                      <a:pt x="-5" y="45048"/>
                    </a:lnTo>
                    <a:lnTo>
                      <a:pt x="-5" y="26664"/>
                    </a:lnTo>
                    <a:lnTo>
                      <a:pt x="12472" y="26664"/>
                    </a:lnTo>
                    <a:lnTo>
                      <a:pt x="12472" y="-6"/>
                    </a:lnTo>
                    <a:lnTo>
                      <a:pt x="35047" y="-6"/>
                    </a:lnTo>
                    <a:lnTo>
                      <a:pt x="35047" y="26664"/>
                    </a:lnTo>
                    <a:lnTo>
                      <a:pt x="56097" y="26664"/>
                    </a:lnTo>
                    <a:lnTo>
                      <a:pt x="56097" y="45048"/>
                    </a:lnTo>
                    <a:lnTo>
                      <a:pt x="35047" y="45048"/>
                    </a:lnTo>
                    <a:lnTo>
                      <a:pt x="35047" y="80957"/>
                    </a:lnTo>
                    <a:cubicBezTo>
                      <a:pt x="34463" y="90039"/>
                      <a:pt x="41353" y="97874"/>
                      <a:pt x="50435" y="98457"/>
                    </a:cubicBezTo>
                    <a:cubicBezTo>
                      <a:pt x="51402" y="98519"/>
                      <a:pt x="52372" y="98496"/>
                      <a:pt x="53335" y="98388"/>
                    </a:cubicBezTo>
                    <a:cubicBezTo>
                      <a:pt x="54730" y="98498"/>
                      <a:pt x="56131" y="98498"/>
                      <a:pt x="57526" y="98388"/>
                    </a:cubicBezTo>
                    <a:lnTo>
                      <a:pt x="57526" y="118485"/>
                    </a:lnTo>
                    <a:cubicBezTo>
                      <a:pt x="55200" y="118900"/>
                      <a:pt x="52840" y="119091"/>
                      <a:pt x="50477" y="119057"/>
                    </a:cubicBezTo>
                    <a:cubicBezTo>
                      <a:pt x="37523" y="119057"/>
                      <a:pt x="12377" y="115247"/>
                      <a:pt x="12377" y="84195"/>
                    </a:cubicBez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09" name="Google Shape;509;p27"/>
              <p:cNvSpPr/>
              <p:nvPr/>
            </p:nvSpPr>
            <p:spPr>
              <a:xfrm>
                <a:off x="2544095" y="561549"/>
                <a:ext cx="55721" cy="93886"/>
              </a:xfrm>
              <a:custGeom>
                <a:avLst/>
                <a:gdLst/>
                <a:ahLst/>
                <a:cxnLst/>
                <a:rect l="l" t="t" r="r" b="b"/>
                <a:pathLst>
                  <a:path w="55721" h="93886" extrusionOk="0">
                    <a:moveTo>
                      <a:pt x="-5" y="1298"/>
                    </a:moveTo>
                    <a:lnTo>
                      <a:pt x="22093" y="1298"/>
                    </a:lnTo>
                    <a:lnTo>
                      <a:pt x="22093" y="17300"/>
                    </a:lnTo>
                    <a:cubicBezTo>
                      <a:pt x="22093" y="20729"/>
                      <a:pt x="22093" y="23777"/>
                      <a:pt x="22093" y="23777"/>
                    </a:cubicBezTo>
                    <a:lnTo>
                      <a:pt x="22093" y="23777"/>
                    </a:lnTo>
                    <a:cubicBezTo>
                      <a:pt x="25661" y="10286"/>
                      <a:pt x="37583" y="679"/>
                      <a:pt x="51525" y="60"/>
                    </a:cubicBezTo>
                    <a:cubicBezTo>
                      <a:pt x="52921" y="-28"/>
                      <a:pt x="54320" y="-28"/>
                      <a:pt x="55716" y="60"/>
                    </a:cubicBezTo>
                    <a:lnTo>
                      <a:pt x="55716" y="23110"/>
                    </a:lnTo>
                    <a:cubicBezTo>
                      <a:pt x="53908" y="22981"/>
                      <a:pt x="52094" y="22981"/>
                      <a:pt x="50287" y="23110"/>
                    </a:cubicBezTo>
                    <a:cubicBezTo>
                      <a:pt x="38556" y="23092"/>
                      <a:pt x="28244" y="30875"/>
                      <a:pt x="25045" y="42160"/>
                    </a:cubicBezTo>
                    <a:cubicBezTo>
                      <a:pt x="23624" y="47047"/>
                      <a:pt x="22949" y="52121"/>
                      <a:pt x="23045" y="57210"/>
                    </a:cubicBezTo>
                    <a:lnTo>
                      <a:pt x="23045" y="93881"/>
                    </a:lnTo>
                    <a:lnTo>
                      <a:pt x="-5" y="93881"/>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10" name="Google Shape;510;p27"/>
              <p:cNvSpPr/>
              <p:nvPr/>
            </p:nvSpPr>
            <p:spPr>
              <a:xfrm>
                <a:off x="2611722" y="526563"/>
                <a:ext cx="23050" cy="128873"/>
              </a:xfrm>
              <a:custGeom>
                <a:avLst/>
                <a:gdLst/>
                <a:ahLst/>
                <a:cxnLst/>
                <a:rect l="l" t="t" r="r" b="b"/>
                <a:pathLst>
                  <a:path w="23050" h="128873" extrusionOk="0">
                    <a:moveTo>
                      <a:pt x="-5" y="-6"/>
                    </a:moveTo>
                    <a:lnTo>
                      <a:pt x="22855" y="-6"/>
                    </a:lnTo>
                    <a:lnTo>
                      <a:pt x="22855" y="20473"/>
                    </a:lnTo>
                    <a:lnTo>
                      <a:pt x="-5" y="20473"/>
                    </a:lnTo>
                    <a:close/>
                    <a:moveTo>
                      <a:pt x="-5" y="36285"/>
                    </a:moveTo>
                    <a:lnTo>
                      <a:pt x="23045" y="36285"/>
                    </a:lnTo>
                    <a:lnTo>
                      <a:pt x="23045" y="128868"/>
                    </a:lnTo>
                    <a:lnTo>
                      <a:pt x="-5" y="128868"/>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11" name="Google Shape;511;p27"/>
              <p:cNvSpPr/>
              <p:nvPr/>
            </p:nvSpPr>
            <p:spPr>
              <a:xfrm>
                <a:off x="2652299" y="560186"/>
                <a:ext cx="86582" cy="96978"/>
              </a:xfrm>
              <a:custGeom>
                <a:avLst/>
                <a:gdLst/>
                <a:ahLst/>
                <a:cxnLst/>
                <a:rect l="l" t="t" r="r" b="b"/>
                <a:pathLst>
                  <a:path w="86582" h="96978" extrusionOk="0">
                    <a:moveTo>
                      <a:pt x="49239" y="661"/>
                    </a:moveTo>
                    <a:cubicBezTo>
                      <a:pt x="62520" y="91"/>
                      <a:pt x="75436" y="5098"/>
                      <a:pt x="84862" y="14472"/>
                    </a:cubicBezTo>
                    <a:lnTo>
                      <a:pt x="74671" y="30284"/>
                    </a:lnTo>
                    <a:cubicBezTo>
                      <a:pt x="68220" y="23847"/>
                      <a:pt x="59583" y="20073"/>
                      <a:pt x="50477" y="19711"/>
                    </a:cubicBezTo>
                    <a:cubicBezTo>
                      <a:pt x="35341" y="19066"/>
                      <a:pt x="22547" y="30814"/>
                      <a:pt x="21902" y="45950"/>
                    </a:cubicBezTo>
                    <a:cubicBezTo>
                      <a:pt x="21869" y="46729"/>
                      <a:pt x="21869" y="47508"/>
                      <a:pt x="21902" y="48286"/>
                    </a:cubicBezTo>
                    <a:cubicBezTo>
                      <a:pt x="21639" y="64065"/>
                      <a:pt x="34218" y="77070"/>
                      <a:pt x="49997" y="77333"/>
                    </a:cubicBezTo>
                    <a:cubicBezTo>
                      <a:pt x="50157" y="77336"/>
                      <a:pt x="50317" y="77337"/>
                      <a:pt x="50477" y="77337"/>
                    </a:cubicBezTo>
                    <a:cubicBezTo>
                      <a:pt x="60681" y="76797"/>
                      <a:pt x="70350" y="72605"/>
                      <a:pt x="77719" y="65526"/>
                    </a:cubicBezTo>
                    <a:lnTo>
                      <a:pt x="86577" y="81909"/>
                    </a:lnTo>
                    <a:cubicBezTo>
                      <a:pt x="76428" y="91861"/>
                      <a:pt x="62687" y="97289"/>
                      <a:pt x="48477" y="96959"/>
                    </a:cubicBezTo>
                    <a:cubicBezTo>
                      <a:pt x="21701" y="96959"/>
                      <a:pt x="-5" y="75253"/>
                      <a:pt x="-5" y="48477"/>
                    </a:cubicBezTo>
                    <a:cubicBezTo>
                      <a:pt x="-5" y="21701"/>
                      <a:pt x="21701" y="-6"/>
                      <a:pt x="48477" y="-6"/>
                    </a:cubicBezTo>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12" name="Google Shape;512;p27"/>
              <p:cNvSpPr/>
              <p:nvPr/>
            </p:nvSpPr>
            <p:spPr>
              <a:xfrm>
                <a:off x="1594452" y="691213"/>
                <a:ext cx="90858" cy="129005"/>
              </a:xfrm>
              <a:custGeom>
                <a:avLst/>
                <a:gdLst/>
                <a:ahLst/>
                <a:cxnLst/>
                <a:rect l="l" t="t" r="r" b="b"/>
                <a:pathLst>
                  <a:path w="90858" h="129005" extrusionOk="0">
                    <a:moveTo>
                      <a:pt x="-5" y="32"/>
                    </a:moveTo>
                    <a:lnTo>
                      <a:pt x="49715" y="32"/>
                    </a:lnTo>
                    <a:cubicBezTo>
                      <a:pt x="71473" y="-907"/>
                      <a:pt x="89873" y="15971"/>
                      <a:pt x="90811" y="37729"/>
                    </a:cubicBezTo>
                    <a:cubicBezTo>
                      <a:pt x="90872" y="39133"/>
                      <a:pt x="90857" y="40539"/>
                      <a:pt x="90768" y="41942"/>
                    </a:cubicBezTo>
                    <a:cubicBezTo>
                      <a:pt x="92199" y="63937"/>
                      <a:pt x="75528" y="82927"/>
                      <a:pt x="53533" y="84358"/>
                    </a:cubicBezTo>
                    <a:cubicBezTo>
                      <a:pt x="52262" y="84441"/>
                      <a:pt x="50988" y="84462"/>
                      <a:pt x="49715" y="84423"/>
                    </a:cubicBezTo>
                    <a:lnTo>
                      <a:pt x="23140" y="84423"/>
                    </a:lnTo>
                    <a:lnTo>
                      <a:pt x="23140" y="129000"/>
                    </a:lnTo>
                    <a:lnTo>
                      <a:pt x="-5" y="129000"/>
                    </a:lnTo>
                    <a:close/>
                    <a:moveTo>
                      <a:pt x="45334" y="64135"/>
                    </a:moveTo>
                    <a:cubicBezTo>
                      <a:pt x="56511" y="64924"/>
                      <a:pt x="66211" y="56502"/>
                      <a:pt x="67000" y="45325"/>
                    </a:cubicBezTo>
                    <a:cubicBezTo>
                      <a:pt x="67079" y="44198"/>
                      <a:pt x="67064" y="43066"/>
                      <a:pt x="66955" y="41942"/>
                    </a:cubicBezTo>
                    <a:cubicBezTo>
                      <a:pt x="67983" y="30995"/>
                      <a:pt x="59942" y="21289"/>
                      <a:pt x="48996" y="20261"/>
                    </a:cubicBezTo>
                    <a:cubicBezTo>
                      <a:pt x="47905" y="20159"/>
                      <a:pt x="46808" y="20146"/>
                      <a:pt x="45715" y="20225"/>
                    </a:cubicBezTo>
                    <a:lnTo>
                      <a:pt x="23140" y="20225"/>
                    </a:lnTo>
                    <a:lnTo>
                      <a:pt x="23140" y="64135"/>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13" name="Google Shape;513;p27"/>
              <p:cNvSpPr/>
              <p:nvPr/>
            </p:nvSpPr>
            <p:spPr>
              <a:xfrm>
                <a:off x="1691607" y="725305"/>
                <a:ext cx="97155" cy="97147"/>
              </a:xfrm>
              <a:custGeom>
                <a:avLst/>
                <a:gdLst/>
                <a:ahLst/>
                <a:cxnLst/>
                <a:rect l="l" t="t" r="r" b="b"/>
                <a:pathLst>
                  <a:path w="97155" h="97147" extrusionOk="0">
                    <a:moveTo>
                      <a:pt x="50858" y="39"/>
                    </a:moveTo>
                    <a:cubicBezTo>
                      <a:pt x="77657" y="1302"/>
                      <a:pt x="98358" y="24050"/>
                      <a:pt x="97096" y="50849"/>
                    </a:cubicBezTo>
                    <a:cubicBezTo>
                      <a:pt x="95833" y="77648"/>
                      <a:pt x="73085" y="98349"/>
                      <a:pt x="46286" y="97087"/>
                    </a:cubicBezTo>
                    <a:cubicBezTo>
                      <a:pt x="20359" y="95865"/>
                      <a:pt x="-27" y="74478"/>
                      <a:pt x="-5" y="48522"/>
                    </a:cubicBezTo>
                    <a:cubicBezTo>
                      <a:pt x="128" y="21588"/>
                      <a:pt x="22069" y="-138"/>
                      <a:pt x="49003" y="-5"/>
                    </a:cubicBezTo>
                    <a:cubicBezTo>
                      <a:pt x="49621" y="-2"/>
                      <a:pt x="50240" y="13"/>
                      <a:pt x="50858" y="39"/>
                    </a:cubicBezTo>
                    <a:moveTo>
                      <a:pt x="50858" y="77478"/>
                    </a:moveTo>
                    <a:cubicBezTo>
                      <a:pt x="66631" y="78004"/>
                      <a:pt x="79844" y="65644"/>
                      <a:pt x="80370" y="49871"/>
                    </a:cubicBezTo>
                    <a:cubicBezTo>
                      <a:pt x="80896" y="34098"/>
                      <a:pt x="68536" y="20885"/>
                      <a:pt x="52763" y="20359"/>
                    </a:cubicBezTo>
                    <a:cubicBezTo>
                      <a:pt x="36990" y="19833"/>
                      <a:pt x="23778" y="32193"/>
                      <a:pt x="23252" y="47966"/>
                    </a:cubicBezTo>
                    <a:cubicBezTo>
                      <a:pt x="23241" y="48278"/>
                      <a:pt x="23236" y="48590"/>
                      <a:pt x="23236" y="48903"/>
                    </a:cubicBezTo>
                    <a:cubicBezTo>
                      <a:pt x="22710" y="64149"/>
                      <a:pt x="34643" y="76935"/>
                      <a:pt x="49889" y="77461"/>
                    </a:cubicBezTo>
                    <a:cubicBezTo>
                      <a:pt x="50212" y="77472"/>
                      <a:pt x="50535" y="77478"/>
                      <a:pt x="50858" y="77478"/>
                    </a:cubicBezTo>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14" name="Google Shape;514;p27"/>
              <p:cNvSpPr/>
              <p:nvPr/>
            </p:nvSpPr>
            <p:spPr>
              <a:xfrm>
                <a:off x="1797049" y="727541"/>
                <a:ext cx="144399" cy="92678"/>
              </a:xfrm>
              <a:custGeom>
                <a:avLst/>
                <a:gdLst/>
                <a:ahLst/>
                <a:cxnLst/>
                <a:rect l="l" t="t" r="r" b="b"/>
                <a:pathLst>
                  <a:path w="144399" h="92678" extrusionOk="0">
                    <a:moveTo>
                      <a:pt x="-5" y="-6"/>
                    </a:moveTo>
                    <a:lnTo>
                      <a:pt x="24283" y="-6"/>
                    </a:lnTo>
                    <a:lnTo>
                      <a:pt x="40476" y="60859"/>
                    </a:lnTo>
                    <a:cubicBezTo>
                      <a:pt x="41260" y="63997"/>
                      <a:pt x="41865" y="67177"/>
                      <a:pt x="42286" y="70384"/>
                    </a:cubicBezTo>
                    <a:lnTo>
                      <a:pt x="42286" y="70384"/>
                    </a:lnTo>
                    <a:cubicBezTo>
                      <a:pt x="42286" y="70384"/>
                      <a:pt x="43143" y="65431"/>
                      <a:pt x="44476" y="60859"/>
                    </a:cubicBezTo>
                    <a:lnTo>
                      <a:pt x="61526" y="185"/>
                    </a:lnTo>
                    <a:lnTo>
                      <a:pt x="82005" y="185"/>
                    </a:lnTo>
                    <a:lnTo>
                      <a:pt x="99055" y="60859"/>
                    </a:lnTo>
                    <a:cubicBezTo>
                      <a:pt x="99901" y="63994"/>
                      <a:pt x="100569" y="67174"/>
                      <a:pt x="101055" y="70384"/>
                    </a:cubicBezTo>
                    <a:lnTo>
                      <a:pt x="101055" y="70384"/>
                    </a:lnTo>
                    <a:cubicBezTo>
                      <a:pt x="101055" y="70384"/>
                      <a:pt x="101817" y="65431"/>
                      <a:pt x="103055" y="60859"/>
                    </a:cubicBezTo>
                    <a:lnTo>
                      <a:pt x="119248" y="-6"/>
                    </a:lnTo>
                    <a:lnTo>
                      <a:pt x="144394" y="-6"/>
                    </a:lnTo>
                    <a:lnTo>
                      <a:pt x="115819" y="92673"/>
                    </a:lnTo>
                    <a:lnTo>
                      <a:pt x="90196" y="92673"/>
                    </a:lnTo>
                    <a:lnTo>
                      <a:pt x="74575" y="39809"/>
                    </a:lnTo>
                    <a:cubicBezTo>
                      <a:pt x="73147" y="34856"/>
                      <a:pt x="72289" y="30284"/>
                      <a:pt x="72289" y="30284"/>
                    </a:cubicBezTo>
                    <a:lnTo>
                      <a:pt x="72289" y="30284"/>
                    </a:lnTo>
                    <a:cubicBezTo>
                      <a:pt x="71734" y="33496"/>
                      <a:pt x="71002" y="36676"/>
                      <a:pt x="70099" y="39809"/>
                    </a:cubicBezTo>
                    <a:lnTo>
                      <a:pt x="54478" y="92673"/>
                    </a:lnTo>
                    <a:lnTo>
                      <a:pt x="28284" y="92673"/>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15" name="Google Shape;515;p27"/>
              <p:cNvSpPr/>
              <p:nvPr/>
            </p:nvSpPr>
            <p:spPr>
              <a:xfrm>
                <a:off x="1945464" y="725333"/>
                <a:ext cx="88091" cy="97028"/>
              </a:xfrm>
              <a:custGeom>
                <a:avLst/>
                <a:gdLst/>
                <a:ahLst/>
                <a:cxnLst/>
                <a:rect l="l" t="t" r="r" b="b"/>
                <a:pathLst>
                  <a:path w="88091" h="97028" extrusionOk="0">
                    <a:moveTo>
                      <a:pt x="47033" y="11"/>
                    </a:moveTo>
                    <a:cubicBezTo>
                      <a:pt x="73798" y="11"/>
                      <a:pt x="88086" y="19061"/>
                      <a:pt x="88086" y="44016"/>
                    </a:cubicBezTo>
                    <a:cubicBezTo>
                      <a:pt x="88086" y="46683"/>
                      <a:pt x="87514" y="52874"/>
                      <a:pt x="87514" y="52874"/>
                    </a:cubicBezTo>
                    <a:lnTo>
                      <a:pt x="23602" y="52874"/>
                    </a:lnTo>
                    <a:cubicBezTo>
                      <a:pt x="24620" y="67280"/>
                      <a:pt x="36993" y="78212"/>
                      <a:pt x="51415" y="77449"/>
                    </a:cubicBezTo>
                    <a:cubicBezTo>
                      <a:pt x="61165" y="76986"/>
                      <a:pt x="70510" y="73414"/>
                      <a:pt x="78085" y="67257"/>
                    </a:cubicBezTo>
                    <a:lnTo>
                      <a:pt x="87038" y="83735"/>
                    </a:lnTo>
                    <a:cubicBezTo>
                      <a:pt x="76557" y="92372"/>
                      <a:pt x="63377" y="97058"/>
                      <a:pt x="49795" y="96975"/>
                    </a:cubicBezTo>
                    <a:cubicBezTo>
                      <a:pt x="23518" y="98137"/>
                      <a:pt x="1275" y="77778"/>
                      <a:pt x="113" y="51501"/>
                    </a:cubicBezTo>
                    <a:cubicBezTo>
                      <a:pt x="68" y="50499"/>
                      <a:pt x="56" y="49496"/>
                      <a:pt x="75" y="48493"/>
                    </a:cubicBezTo>
                    <a:cubicBezTo>
                      <a:pt x="-1407" y="23233"/>
                      <a:pt x="17868" y="1555"/>
                      <a:pt x="43128" y="73"/>
                    </a:cubicBezTo>
                    <a:cubicBezTo>
                      <a:pt x="44428" y="-3"/>
                      <a:pt x="45731" y="-24"/>
                      <a:pt x="47033" y="11"/>
                    </a:cubicBezTo>
                    <a:moveTo>
                      <a:pt x="64845" y="37063"/>
                    </a:moveTo>
                    <a:cubicBezTo>
                      <a:pt x="65479" y="27193"/>
                      <a:pt x="57992" y="18679"/>
                      <a:pt x="48122" y="18045"/>
                    </a:cubicBezTo>
                    <a:cubicBezTo>
                      <a:pt x="47601" y="18011"/>
                      <a:pt x="47079" y="18001"/>
                      <a:pt x="46557" y="18013"/>
                    </a:cubicBezTo>
                    <a:cubicBezTo>
                      <a:pt x="35335" y="17637"/>
                      <a:pt x="25693" y="25914"/>
                      <a:pt x="24364" y="37063"/>
                    </a:cubicBez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16" name="Google Shape;516;p27"/>
              <p:cNvSpPr/>
              <p:nvPr/>
            </p:nvSpPr>
            <p:spPr>
              <a:xfrm>
                <a:off x="2051271" y="726218"/>
                <a:ext cx="55721" cy="93619"/>
              </a:xfrm>
              <a:custGeom>
                <a:avLst/>
                <a:gdLst/>
                <a:ahLst/>
                <a:cxnLst/>
                <a:rect l="l" t="t" r="r" b="b"/>
                <a:pathLst>
                  <a:path w="55721" h="93619" extrusionOk="0">
                    <a:moveTo>
                      <a:pt x="-5" y="1317"/>
                    </a:moveTo>
                    <a:lnTo>
                      <a:pt x="22188" y="1317"/>
                    </a:lnTo>
                    <a:lnTo>
                      <a:pt x="22188" y="17319"/>
                    </a:lnTo>
                    <a:cubicBezTo>
                      <a:pt x="22304" y="19508"/>
                      <a:pt x="22304" y="21702"/>
                      <a:pt x="22188" y="23891"/>
                    </a:cubicBezTo>
                    <a:lnTo>
                      <a:pt x="22188" y="23891"/>
                    </a:lnTo>
                    <a:cubicBezTo>
                      <a:pt x="25667" y="10327"/>
                      <a:pt x="37629" y="649"/>
                      <a:pt x="51620" y="79"/>
                    </a:cubicBezTo>
                    <a:cubicBezTo>
                      <a:pt x="52983" y="-34"/>
                      <a:pt x="54353" y="-34"/>
                      <a:pt x="55716" y="79"/>
                    </a:cubicBezTo>
                    <a:lnTo>
                      <a:pt x="55716" y="22748"/>
                    </a:lnTo>
                    <a:cubicBezTo>
                      <a:pt x="53909" y="22614"/>
                      <a:pt x="52094" y="22614"/>
                      <a:pt x="50287" y="22748"/>
                    </a:cubicBezTo>
                    <a:cubicBezTo>
                      <a:pt x="38557" y="22730"/>
                      <a:pt x="28245" y="30513"/>
                      <a:pt x="25045" y="41798"/>
                    </a:cubicBezTo>
                    <a:cubicBezTo>
                      <a:pt x="23624" y="46685"/>
                      <a:pt x="22949" y="51759"/>
                      <a:pt x="23045" y="56848"/>
                    </a:cubicBezTo>
                    <a:lnTo>
                      <a:pt x="23045" y="93614"/>
                    </a:lnTo>
                    <a:lnTo>
                      <a:pt x="-5" y="93614"/>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17" name="Google Shape;517;p27"/>
              <p:cNvSpPr/>
              <p:nvPr/>
            </p:nvSpPr>
            <p:spPr>
              <a:xfrm>
                <a:off x="2154046" y="691250"/>
                <a:ext cx="115347" cy="128968"/>
              </a:xfrm>
              <a:custGeom>
                <a:avLst/>
                <a:gdLst/>
                <a:ahLst/>
                <a:cxnLst/>
                <a:rect l="l" t="t" r="r" b="b"/>
                <a:pathLst>
                  <a:path w="115347" h="128968" extrusionOk="0">
                    <a:moveTo>
                      <a:pt x="80481" y="95911"/>
                    </a:moveTo>
                    <a:lnTo>
                      <a:pt x="35047" y="95911"/>
                    </a:lnTo>
                    <a:lnTo>
                      <a:pt x="24188" y="128963"/>
                    </a:lnTo>
                    <a:lnTo>
                      <a:pt x="-5" y="128963"/>
                    </a:lnTo>
                    <a:lnTo>
                      <a:pt x="45429" y="-6"/>
                    </a:lnTo>
                    <a:lnTo>
                      <a:pt x="69908" y="-6"/>
                    </a:lnTo>
                    <a:lnTo>
                      <a:pt x="115342" y="128963"/>
                    </a:lnTo>
                    <a:lnTo>
                      <a:pt x="91149" y="128963"/>
                    </a:lnTo>
                    <a:close/>
                    <a:moveTo>
                      <a:pt x="57716" y="21997"/>
                    </a:moveTo>
                    <a:cubicBezTo>
                      <a:pt x="57716" y="21997"/>
                      <a:pt x="54859" y="34761"/>
                      <a:pt x="52287" y="42000"/>
                    </a:cubicBezTo>
                    <a:lnTo>
                      <a:pt x="40857" y="76480"/>
                    </a:lnTo>
                    <a:lnTo>
                      <a:pt x="74671" y="76480"/>
                    </a:lnTo>
                    <a:lnTo>
                      <a:pt x="63622" y="42285"/>
                    </a:lnTo>
                    <a:cubicBezTo>
                      <a:pt x="61240" y="35046"/>
                      <a:pt x="58478" y="22283"/>
                      <a:pt x="58478" y="22283"/>
                    </a:cubicBez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18" name="Google Shape;518;p27"/>
              <p:cNvSpPr/>
              <p:nvPr/>
            </p:nvSpPr>
            <p:spPr>
              <a:xfrm>
                <a:off x="2279395" y="691250"/>
                <a:ext cx="35909" cy="130016"/>
              </a:xfrm>
              <a:custGeom>
                <a:avLst/>
                <a:gdLst/>
                <a:ahLst/>
                <a:cxnLst/>
                <a:rect l="l" t="t" r="r" b="b"/>
                <a:pathLst>
                  <a:path w="35909" h="130016" extrusionOk="0">
                    <a:moveTo>
                      <a:pt x="-5" y="-6"/>
                    </a:moveTo>
                    <a:lnTo>
                      <a:pt x="22950" y="-6"/>
                    </a:lnTo>
                    <a:lnTo>
                      <a:pt x="22950" y="96578"/>
                    </a:lnTo>
                    <a:cubicBezTo>
                      <a:pt x="22950" y="106770"/>
                      <a:pt x="26379" y="109341"/>
                      <a:pt x="32475" y="109341"/>
                    </a:cubicBezTo>
                    <a:cubicBezTo>
                      <a:pt x="33617" y="109401"/>
                      <a:pt x="34762" y="109401"/>
                      <a:pt x="35904" y="109341"/>
                    </a:cubicBezTo>
                    <a:lnTo>
                      <a:pt x="35904" y="129439"/>
                    </a:lnTo>
                    <a:cubicBezTo>
                      <a:pt x="33508" y="129806"/>
                      <a:pt x="31089" y="129997"/>
                      <a:pt x="28665" y="130011"/>
                    </a:cubicBezTo>
                    <a:cubicBezTo>
                      <a:pt x="15901" y="130011"/>
                      <a:pt x="90" y="126772"/>
                      <a:pt x="90" y="100197"/>
                    </a:cubicBez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19" name="Google Shape;519;p27"/>
              <p:cNvSpPr/>
              <p:nvPr/>
            </p:nvSpPr>
            <p:spPr>
              <a:xfrm>
                <a:off x="2327973" y="691250"/>
                <a:ext cx="36004" cy="130016"/>
              </a:xfrm>
              <a:custGeom>
                <a:avLst/>
                <a:gdLst/>
                <a:ahLst/>
                <a:cxnLst/>
                <a:rect l="l" t="t" r="r" b="b"/>
                <a:pathLst>
                  <a:path w="36004" h="130016" extrusionOk="0">
                    <a:moveTo>
                      <a:pt x="-5" y="-6"/>
                    </a:moveTo>
                    <a:lnTo>
                      <a:pt x="23045" y="-6"/>
                    </a:lnTo>
                    <a:lnTo>
                      <a:pt x="23045" y="96578"/>
                    </a:lnTo>
                    <a:cubicBezTo>
                      <a:pt x="23045" y="106770"/>
                      <a:pt x="26569" y="109341"/>
                      <a:pt x="32570" y="109341"/>
                    </a:cubicBezTo>
                    <a:cubicBezTo>
                      <a:pt x="33712" y="109401"/>
                      <a:pt x="34857" y="109401"/>
                      <a:pt x="35999" y="109341"/>
                    </a:cubicBezTo>
                    <a:lnTo>
                      <a:pt x="35999" y="129439"/>
                    </a:lnTo>
                    <a:cubicBezTo>
                      <a:pt x="33603" y="129806"/>
                      <a:pt x="31184" y="129997"/>
                      <a:pt x="28760" y="130011"/>
                    </a:cubicBezTo>
                    <a:cubicBezTo>
                      <a:pt x="15997" y="130011"/>
                      <a:pt x="185" y="126772"/>
                      <a:pt x="185" y="100197"/>
                    </a:cubicBez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20" name="Google Shape;520;p27"/>
              <p:cNvSpPr/>
              <p:nvPr/>
            </p:nvSpPr>
            <p:spPr>
              <a:xfrm>
                <a:off x="2378455" y="691250"/>
                <a:ext cx="23050" cy="128968"/>
              </a:xfrm>
              <a:custGeom>
                <a:avLst/>
                <a:gdLst/>
                <a:ahLst/>
                <a:cxnLst/>
                <a:rect l="l" t="t" r="r" b="b"/>
                <a:pathLst>
                  <a:path w="23050" h="128968" extrusionOk="0">
                    <a:moveTo>
                      <a:pt x="-5" y="-6"/>
                    </a:moveTo>
                    <a:lnTo>
                      <a:pt x="22855" y="-6"/>
                    </a:lnTo>
                    <a:lnTo>
                      <a:pt x="22855" y="20473"/>
                    </a:lnTo>
                    <a:lnTo>
                      <a:pt x="-5" y="20473"/>
                    </a:lnTo>
                    <a:close/>
                    <a:moveTo>
                      <a:pt x="-5" y="36285"/>
                    </a:moveTo>
                    <a:lnTo>
                      <a:pt x="23045" y="36285"/>
                    </a:lnTo>
                    <a:lnTo>
                      <a:pt x="23045" y="128963"/>
                    </a:lnTo>
                    <a:lnTo>
                      <a:pt x="-5" y="128963"/>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21" name="Google Shape;521;p27"/>
              <p:cNvSpPr/>
              <p:nvPr/>
            </p:nvSpPr>
            <p:spPr>
              <a:xfrm>
                <a:off x="2416174" y="725444"/>
                <a:ext cx="81153" cy="97100"/>
              </a:xfrm>
              <a:custGeom>
                <a:avLst/>
                <a:gdLst/>
                <a:ahLst/>
                <a:cxnLst/>
                <a:rect l="l" t="t" r="r" b="b"/>
                <a:pathLst>
                  <a:path w="81153" h="97100" extrusionOk="0">
                    <a:moveTo>
                      <a:pt x="55716" y="36666"/>
                    </a:moveTo>
                    <a:lnTo>
                      <a:pt x="58669" y="36666"/>
                    </a:lnTo>
                    <a:lnTo>
                      <a:pt x="58669" y="35428"/>
                    </a:lnTo>
                    <a:cubicBezTo>
                      <a:pt x="58669" y="23236"/>
                      <a:pt x="51049" y="19140"/>
                      <a:pt x="40857" y="19140"/>
                    </a:cubicBezTo>
                    <a:cubicBezTo>
                      <a:pt x="31728" y="19702"/>
                      <a:pt x="22929" y="22767"/>
                      <a:pt x="15426" y="27998"/>
                    </a:cubicBezTo>
                    <a:lnTo>
                      <a:pt x="6662" y="11520"/>
                    </a:lnTo>
                    <a:cubicBezTo>
                      <a:pt x="17289" y="3972"/>
                      <a:pt x="30013" y="-59"/>
                      <a:pt x="43048" y="-5"/>
                    </a:cubicBezTo>
                    <a:cubicBezTo>
                      <a:pt x="67337" y="-5"/>
                      <a:pt x="81148" y="13425"/>
                      <a:pt x="81148" y="36857"/>
                    </a:cubicBezTo>
                    <a:lnTo>
                      <a:pt x="81148" y="94864"/>
                    </a:lnTo>
                    <a:lnTo>
                      <a:pt x="59907" y="94864"/>
                    </a:lnTo>
                    <a:lnTo>
                      <a:pt x="59907" y="87244"/>
                    </a:lnTo>
                    <a:cubicBezTo>
                      <a:pt x="59777" y="85055"/>
                      <a:pt x="59777" y="82860"/>
                      <a:pt x="59907" y="80672"/>
                    </a:cubicBezTo>
                    <a:lnTo>
                      <a:pt x="59907" y="80672"/>
                    </a:lnTo>
                    <a:cubicBezTo>
                      <a:pt x="54453" y="91285"/>
                      <a:pt x="43244" y="97675"/>
                      <a:pt x="31332" y="96959"/>
                    </a:cubicBezTo>
                    <a:cubicBezTo>
                      <a:pt x="15625" y="98485"/>
                      <a:pt x="1654" y="86988"/>
                      <a:pt x="129" y="71281"/>
                    </a:cubicBezTo>
                    <a:cubicBezTo>
                      <a:pt x="35" y="70318"/>
                      <a:pt x="-10" y="69351"/>
                      <a:pt x="-5" y="68384"/>
                    </a:cubicBezTo>
                    <a:cubicBezTo>
                      <a:pt x="-5" y="39047"/>
                      <a:pt x="39714" y="37047"/>
                      <a:pt x="54764" y="37047"/>
                    </a:cubicBezTo>
                    <a:moveTo>
                      <a:pt x="37143" y="79338"/>
                    </a:moveTo>
                    <a:cubicBezTo>
                      <a:pt x="49783" y="78086"/>
                      <a:pt x="59237" y="67167"/>
                      <a:pt x="58669" y="54478"/>
                    </a:cubicBezTo>
                    <a:lnTo>
                      <a:pt x="58669" y="52287"/>
                    </a:lnTo>
                    <a:lnTo>
                      <a:pt x="54669" y="52287"/>
                    </a:lnTo>
                    <a:cubicBezTo>
                      <a:pt x="42857" y="52287"/>
                      <a:pt x="23807" y="54002"/>
                      <a:pt x="23807" y="66860"/>
                    </a:cubicBezTo>
                    <a:cubicBezTo>
                      <a:pt x="23906" y="73646"/>
                      <a:pt x="29486" y="79066"/>
                      <a:pt x="36272" y="78968"/>
                    </a:cubicBezTo>
                    <a:cubicBezTo>
                      <a:pt x="36754" y="78961"/>
                      <a:pt x="37236" y="78925"/>
                      <a:pt x="37714" y="78862"/>
                    </a:cubicBezTo>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22" name="Google Shape;522;p27"/>
              <p:cNvSpPr/>
              <p:nvPr/>
            </p:nvSpPr>
            <p:spPr>
              <a:xfrm>
                <a:off x="2519615" y="725522"/>
                <a:ext cx="86868" cy="94887"/>
              </a:xfrm>
              <a:custGeom>
                <a:avLst/>
                <a:gdLst/>
                <a:ahLst/>
                <a:cxnLst/>
                <a:rect l="l" t="t" r="r" b="b"/>
                <a:pathLst>
                  <a:path w="86868" h="94887" extrusionOk="0">
                    <a:moveTo>
                      <a:pt x="-5" y="2013"/>
                    </a:moveTo>
                    <a:lnTo>
                      <a:pt x="21902" y="2013"/>
                    </a:lnTo>
                    <a:lnTo>
                      <a:pt x="21902" y="12776"/>
                    </a:lnTo>
                    <a:cubicBezTo>
                      <a:pt x="22026" y="14870"/>
                      <a:pt x="22026" y="16969"/>
                      <a:pt x="21902" y="19063"/>
                    </a:cubicBezTo>
                    <a:lnTo>
                      <a:pt x="21902" y="19063"/>
                    </a:lnTo>
                    <a:cubicBezTo>
                      <a:pt x="28326" y="6965"/>
                      <a:pt x="41073" y="-424"/>
                      <a:pt x="54763" y="13"/>
                    </a:cubicBezTo>
                    <a:cubicBezTo>
                      <a:pt x="75242" y="13"/>
                      <a:pt x="86863" y="10776"/>
                      <a:pt x="86863" y="35255"/>
                    </a:cubicBezTo>
                    <a:lnTo>
                      <a:pt x="86863" y="94882"/>
                    </a:lnTo>
                    <a:lnTo>
                      <a:pt x="64003" y="94882"/>
                    </a:lnTo>
                    <a:lnTo>
                      <a:pt x="64003" y="39827"/>
                    </a:lnTo>
                    <a:cubicBezTo>
                      <a:pt x="64003" y="28588"/>
                      <a:pt x="61145" y="20777"/>
                      <a:pt x="49334" y="20777"/>
                    </a:cubicBezTo>
                    <a:cubicBezTo>
                      <a:pt x="37656" y="20666"/>
                      <a:pt x="27404" y="28523"/>
                      <a:pt x="24474" y="39827"/>
                    </a:cubicBezTo>
                    <a:cubicBezTo>
                      <a:pt x="23220" y="43798"/>
                      <a:pt x="22640" y="47952"/>
                      <a:pt x="22760" y="52114"/>
                    </a:cubicBezTo>
                    <a:lnTo>
                      <a:pt x="22759" y="94691"/>
                    </a:lnTo>
                    <a:lnTo>
                      <a:pt x="-5" y="94691"/>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23" name="Google Shape;523;p27"/>
              <p:cNvSpPr/>
              <p:nvPr/>
            </p:nvSpPr>
            <p:spPr>
              <a:xfrm>
                <a:off x="2624105" y="724683"/>
                <a:ext cx="86582" cy="96978"/>
              </a:xfrm>
              <a:custGeom>
                <a:avLst/>
                <a:gdLst/>
                <a:ahLst/>
                <a:cxnLst/>
                <a:rect l="l" t="t" r="r" b="b"/>
                <a:pathLst>
                  <a:path w="86582" h="96978" extrusionOk="0">
                    <a:moveTo>
                      <a:pt x="48763" y="661"/>
                    </a:moveTo>
                    <a:cubicBezTo>
                      <a:pt x="62023" y="47"/>
                      <a:pt x="74927" y="5063"/>
                      <a:pt x="84291" y="14472"/>
                    </a:cubicBezTo>
                    <a:lnTo>
                      <a:pt x="74194" y="30284"/>
                    </a:lnTo>
                    <a:cubicBezTo>
                      <a:pt x="67655" y="24056"/>
                      <a:pt x="59029" y="20490"/>
                      <a:pt x="50001" y="20283"/>
                    </a:cubicBezTo>
                    <a:cubicBezTo>
                      <a:pt x="34802" y="19956"/>
                      <a:pt x="22215" y="32012"/>
                      <a:pt x="21889" y="47212"/>
                    </a:cubicBezTo>
                    <a:cubicBezTo>
                      <a:pt x="21877" y="47760"/>
                      <a:pt x="21881" y="48309"/>
                      <a:pt x="21902" y="48858"/>
                    </a:cubicBezTo>
                    <a:cubicBezTo>
                      <a:pt x="21902" y="64639"/>
                      <a:pt x="34696" y="77433"/>
                      <a:pt x="50477" y="77433"/>
                    </a:cubicBezTo>
                    <a:cubicBezTo>
                      <a:pt x="60681" y="76892"/>
                      <a:pt x="70350" y="72700"/>
                      <a:pt x="77719" y="65622"/>
                    </a:cubicBezTo>
                    <a:lnTo>
                      <a:pt x="86577" y="81909"/>
                    </a:lnTo>
                    <a:cubicBezTo>
                      <a:pt x="76428" y="91861"/>
                      <a:pt x="62687" y="97289"/>
                      <a:pt x="48477" y="96959"/>
                    </a:cubicBezTo>
                    <a:cubicBezTo>
                      <a:pt x="21701" y="96959"/>
                      <a:pt x="-5" y="75253"/>
                      <a:pt x="-5" y="48477"/>
                    </a:cubicBezTo>
                    <a:cubicBezTo>
                      <a:pt x="-5" y="21701"/>
                      <a:pt x="21701" y="-6"/>
                      <a:pt x="48477" y="-6"/>
                    </a:cubicBezTo>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24" name="Google Shape;524;p27"/>
              <p:cNvSpPr/>
              <p:nvPr/>
            </p:nvSpPr>
            <p:spPr>
              <a:xfrm>
                <a:off x="2717370" y="725333"/>
                <a:ext cx="88091" cy="97028"/>
              </a:xfrm>
              <a:custGeom>
                <a:avLst/>
                <a:gdLst/>
                <a:ahLst/>
                <a:cxnLst/>
                <a:rect l="l" t="t" r="r" b="b"/>
                <a:pathLst>
                  <a:path w="88091" h="97028" extrusionOk="0">
                    <a:moveTo>
                      <a:pt x="47033" y="11"/>
                    </a:moveTo>
                    <a:cubicBezTo>
                      <a:pt x="73798" y="11"/>
                      <a:pt x="88086" y="19061"/>
                      <a:pt x="88086" y="44016"/>
                    </a:cubicBezTo>
                    <a:cubicBezTo>
                      <a:pt x="88086" y="46683"/>
                      <a:pt x="87514" y="52874"/>
                      <a:pt x="87514" y="52874"/>
                    </a:cubicBezTo>
                    <a:lnTo>
                      <a:pt x="23601" y="52874"/>
                    </a:lnTo>
                    <a:cubicBezTo>
                      <a:pt x="24620" y="67280"/>
                      <a:pt x="36993" y="78212"/>
                      <a:pt x="51414" y="77449"/>
                    </a:cubicBezTo>
                    <a:cubicBezTo>
                      <a:pt x="61164" y="76986"/>
                      <a:pt x="70510" y="73414"/>
                      <a:pt x="78084" y="67257"/>
                    </a:cubicBezTo>
                    <a:lnTo>
                      <a:pt x="87038" y="83735"/>
                    </a:lnTo>
                    <a:cubicBezTo>
                      <a:pt x="76557" y="92372"/>
                      <a:pt x="63377" y="97058"/>
                      <a:pt x="49795" y="96975"/>
                    </a:cubicBezTo>
                    <a:cubicBezTo>
                      <a:pt x="23518" y="98137"/>
                      <a:pt x="1275" y="77778"/>
                      <a:pt x="113" y="51501"/>
                    </a:cubicBezTo>
                    <a:cubicBezTo>
                      <a:pt x="68" y="50499"/>
                      <a:pt x="56" y="49496"/>
                      <a:pt x="75" y="48493"/>
                    </a:cubicBezTo>
                    <a:cubicBezTo>
                      <a:pt x="-1407" y="23233"/>
                      <a:pt x="17868" y="1555"/>
                      <a:pt x="43128" y="73"/>
                    </a:cubicBezTo>
                    <a:cubicBezTo>
                      <a:pt x="44428" y="-3"/>
                      <a:pt x="45731" y="-24"/>
                      <a:pt x="47033" y="11"/>
                    </a:cubicBezTo>
                    <a:moveTo>
                      <a:pt x="64845" y="37063"/>
                    </a:moveTo>
                    <a:cubicBezTo>
                      <a:pt x="65479" y="27193"/>
                      <a:pt x="57992" y="18679"/>
                      <a:pt x="48122" y="18045"/>
                    </a:cubicBezTo>
                    <a:cubicBezTo>
                      <a:pt x="47601" y="18011"/>
                      <a:pt x="47079" y="18001"/>
                      <a:pt x="46557" y="18013"/>
                    </a:cubicBezTo>
                    <a:cubicBezTo>
                      <a:pt x="35335" y="17637"/>
                      <a:pt x="25693" y="25914"/>
                      <a:pt x="24363" y="37063"/>
                    </a:cubicBez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25" name="Google Shape;525;p27"/>
              <p:cNvSpPr/>
              <p:nvPr/>
            </p:nvSpPr>
            <p:spPr>
              <a:xfrm>
                <a:off x="1058862" y="645530"/>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26" name="Google Shape;526;p27"/>
              <p:cNvSpPr/>
              <p:nvPr/>
            </p:nvSpPr>
            <p:spPr>
              <a:xfrm>
                <a:off x="1058862" y="46236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27" name="Google Shape;527;p27"/>
              <p:cNvSpPr/>
              <p:nvPr/>
            </p:nvSpPr>
            <p:spPr>
              <a:xfrm>
                <a:off x="1058862" y="828696"/>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sp>
            <p:nvSpPr>
              <p:cNvPr id="528" name="Google Shape;528;p27"/>
              <p:cNvSpPr/>
              <p:nvPr/>
            </p:nvSpPr>
            <p:spPr>
              <a:xfrm>
                <a:off x="1153159" y="462365"/>
                <a:ext cx="70008" cy="70008"/>
              </a:xfrm>
              <a:custGeom>
                <a:avLst/>
                <a:gdLst/>
                <a:ahLst/>
                <a:cxnLst/>
                <a:rect l="l" t="t" r="r" b="b"/>
                <a:pathLst>
                  <a:path w="70008" h="70008" extrusionOk="0">
                    <a:moveTo>
                      <a:pt x="0" y="0"/>
                    </a:moveTo>
                    <a:lnTo>
                      <a:pt x="70009" y="0"/>
                    </a:lnTo>
                    <a:lnTo>
                      <a:pt x="70009" y="70009"/>
                    </a:lnTo>
                    <a:lnTo>
                      <a:pt x="0" y="70009"/>
                    </a:lnTo>
                    <a:close/>
                  </a:path>
                </a:pathLst>
              </a:custGeom>
              <a:solidFill>
                <a:schemeClr val="lt1"/>
              </a:solidFill>
              <a:ln>
                <a:noFill/>
              </a:ln>
            </p:spPr>
            <p:txBody>
              <a:bodyPr spcFirstLastPara="1" wrap="square" lIns="91433" tIns="45700" rIns="91433" bIns="45700" anchor="ctr" anchorCtr="0">
                <a:noAutofit/>
              </a:bodyPr>
              <a:lstStyle/>
              <a:p>
                <a:pPr>
                  <a:buClr>
                    <a:srgbClr val="000000"/>
                  </a:buClr>
                  <a:buSzPts val="1400"/>
                </a:pPr>
                <a:endParaRPr sz="1867" dirty="0">
                  <a:solidFill>
                    <a:schemeClr val="dk1"/>
                  </a:solidFill>
                  <a:latin typeface="Open Sans"/>
                  <a:ea typeface="Open Sans"/>
                  <a:cs typeface="Open Sans"/>
                  <a:sym typeface="Open Sans"/>
                </a:endParaRPr>
              </a:p>
            </p:txBody>
          </p:sp>
        </p:grpSp>
      </p:grpSp>
    </p:spTree>
  </p:cSld>
  <p:clrMapOvr>
    <a:masterClrMapping/>
  </p:clrMapOvr>
</p:sld>
</file>

<file path=ppt/theme/theme1.xml><?xml version="1.0" encoding="utf-8"?>
<a:theme xmlns:a="http://schemas.openxmlformats.org/drawingml/2006/main" name="Office Theme">
  <a:themeElements>
    <a:clrScheme name="Slipstream">
      <a:dk1>
        <a:srgbClr val="021D49"/>
      </a:dk1>
      <a:lt1>
        <a:sysClr val="window" lastClr="FFFFFF"/>
      </a:lt1>
      <a:dk2>
        <a:srgbClr val="44546A"/>
      </a:dk2>
      <a:lt2>
        <a:srgbClr val="E7E6E6"/>
      </a:lt2>
      <a:accent1>
        <a:srgbClr val="1B998B"/>
      </a:accent1>
      <a:accent2>
        <a:srgbClr val="CCDB2A"/>
      </a:accent2>
      <a:accent3>
        <a:srgbClr val="F58555"/>
      </a:accent3>
      <a:accent4>
        <a:srgbClr val="9E1F61"/>
      </a:accent4>
      <a:accent5>
        <a:srgbClr val="021D49"/>
      </a:accent5>
      <a:accent6>
        <a:srgbClr val="94ECE2"/>
      </a:accent6>
      <a:hlink>
        <a:srgbClr val="9E1F6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800" dirty="0" err="1" smtClean="0"/>
        </a:defPPr>
      </a:lstStyle>
    </a:txDef>
  </a:objectDefaults>
  <a:extraClrSchemeLst/>
  <a:extLst>
    <a:ext uri="{05A4C25C-085E-4340-85A3-A5531E510DB2}">
      <thm15:themeFamily xmlns:thm15="http://schemas.microsoft.com/office/thememl/2012/main" name="slipstream-new-final" id="{3C3CBCD0-9013-4E17-AA2D-D3ACE69131E0}" vid="{E9CDB22B-35A5-4520-A355-F73F9AB597A4}"/>
    </a:ext>
  </a:extLst>
</a:theme>
</file>

<file path=ppt/theme/theme2.xml><?xml version="1.0" encoding="utf-8"?>
<a:theme xmlns:a="http://schemas.openxmlformats.org/drawingml/2006/main" name="Custom Design">
  <a:themeElements>
    <a:clrScheme name="Custom 128">
      <a:dk1>
        <a:srgbClr val="000000"/>
      </a:dk1>
      <a:lt1>
        <a:srgbClr val="FFFFFF"/>
      </a:lt1>
      <a:dk2>
        <a:srgbClr val="3F3F3F"/>
      </a:dk2>
      <a:lt2>
        <a:srgbClr val="D0D0CE"/>
      </a:lt2>
      <a:accent1>
        <a:srgbClr val="223A6F"/>
      </a:accent1>
      <a:accent2>
        <a:srgbClr val="0075C9"/>
      </a:accent2>
      <a:accent3>
        <a:srgbClr val="00A0DF"/>
      </a:accent3>
      <a:accent4>
        <a:srgbClr val="E64B38"/>
      </a:accent4>
      <a:accent5>
        <a:srgbClr val="EE7623"/>
      </a:accent5>
      <a:accent6>
        <a:srgbClr val="FFC629"/>
      </a:accent6>
      <a:hlink>
        <a:srgbClr val="8DC6E7"/>
      </a:hlink>
      <a:folHlink>
        <a:srgbClr val="004A9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urrey template">
  <a:themeElements>
    <a:clrScheme name="Custom 347">
      <a:dk1>
        <a:srgbClr val="061E3A"/>
      </a:dk1>
      <a:lt1>
        <a:srgbClr val="FFFFFF"/>
      </a:lt1>
      <a:dk2>
        <a:srgbClr val="757C83"/>
      </a:dk2>
      <a:lt2>
        <a:srgbClr val="EBF0F3"/>
      </a:lt2>
      <a:accent1>
        <a:srgbClr val="7FCA20"/>
      </a:accent1>
      <a:accent2>
        <a:srgbClr val="02C1D3"/>
      </a:accent2>
      <a:accent3>
        <a:srgbClr val="66BDE8"/>
      </a:accent3>
      <a:accent4>
        <a:srgbClr val="1985D2"/>
      </a:accent4>
      <a:accent5>
        <a:srgbClr val="184880"/>
      </a:accent5>
      <a:accent6>
        <a:srgbClr val="061E3A"/>
      </a:accent6>
      <a:hlink>
        <a:srgbClr val="1985D2"/>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LEAN-CA DRA 10 March 2011">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E7E388BFB1D14E8071C86D79DD60E9" ma:contentTypeVersion="19" ma:contentTypeDescription="Create a new document." ma:contentTypeScope="" ma:versionID="2a6ec312aeaf9e40110ed7b700e6959d">
  <xsd:schema xmlns:xsd="http://www.w3.org/2001/XMLSchema" xmlns:xs="http://www.w3.org/2001/XMLSchema" xmlns:p="http://schemas.microsoft.com/office/2006/metadata/properties" xmlns:ns2="194b1434-cb31-4d7f-a8be-e60068fd8f44" xmlns:ns3="6a1486c1-604e-4484-9a28-a69a7fd29c41" targetNamespace="http://schemas.microsoft.com/office/2006/metadata/properties" ma:root="true" ma:fieldsID="1acc430350237ae21db51c58021dd179" ns2:_="" ns3:_="">
    <xsd:import namespace="194b1434-cb31-4d7f-a8be-e60068fd8f44"/>
    <xsd:import namespace="6a1486c1-604e-4484-9a28-a69a7fd29c4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Documentlink" minOccurs="0"/>
                <xsd:element ref="ns2:MediaLengthInSeconds" minOccurs="0"/>
                <xsd:element ref="ns2:lcf76f155ced4ddcb4097134ff3c332f" minOccurs="0"/>
                <xsd:element ref="ns3:TaxCatchAll" minOccurs="0"/>
                <xsd:element ref="ns2:MediaServiceSearchPropertie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4b1434-cb31-4d7f-a8be-e60068fd8f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Documentlink" ma:index="19" nillable="true" ma:displayName="Document link" ma:format="Hyperlink" ma:internalName="Documentlink">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9027acf-5775-4304-9666-1aa101a150ea"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1486c1-604e-4484-9a28-a69a7fd29c4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f410a0c-04e8-4d52-b457-d5a8ae642d91}" ma:internalName="TaxCatchAll" ma:showField="CatchAllData" ma:web="6a1486c1-604e-4484-9a28-a69a7fd29c4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a1486c1-604e-4484-9a28-a69a7fd29c41" xsi:nil="true"/>
    <lcf76f155ced4ddcb4097134ff3c332f xmlns="194b1434-cb31-4d7f-a8be-e60068fd8f44">
      <Terms xmlns="http://schemas.microsoft.com/office/infopath/2007/PartnerControls"/>
    </lcf76f155ced4ddcb4097134ff3c332f>
    <Documentlink xmlns="194b1434-cb31-4d7f-a8be-e60068fd8f44">
      <Url xsi:nil="true"/>
      <Description xsi:nil="true"/>
    </Documentlink>
  </documentManagement>
</p:properties>
</file>

<file path=customXml/itemProps1.xml><?xml version="1.0" encoding="utf-8"?>
<ds:datastoreItem xmlns:ds="http://schemas.openxmlformats.org/officeDocument/2006/customXml" ds:itemID="{D183CACD-F88A-40EE-BA2D-271367841FDE}">
  <ds:schemaRefs>
    <ds:schemaRef ds:uri="194b1434-cb31-4d7f-a8be-e60068fd8f44"/>
    <ds:schemaRef ds:uri="6a1486c1-604e-4484-9a28-a69a7fd29c4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5D3C95D-D69B-4B2F-B154-E61E1C96E31A}">
  <ds:schemaRefs>
    <ds:schemaRef ds:uri="http://schemas.microsoft.com/sharepoint/v3/contenttype/forms"/>
  </ds:schemaRefs>
</ds:datastoreItem>
</file>

<file path=customXml/itemProps3.xml><?xml version="1.0" encoding="utf-8"?>
<ds:datastoreItem xmlns:ds="http://schemas.openxmlformats.org/officeDocument/2006/customXml" ds:itemID="{8688CD0E-9CE5-40D3-9B90-862AE2C56E8E}">
  <ds:schemaRefs>
    <ds:schemaRef ds:uri="http://purl.org/dc/terms/"/>
    <ds:schemaRef ds:uri="194b1434-cb31-4d7f-a8be-e60068fd8f44"/>
    <ds:schemaRef ds:uri="6a1486c1-604e-4484-9a28-a69a7fd29c41"/>
    <ds:schemaRef ds:uri="http://purl.org/dc/dcmitype/"/>
    <ds:schemaRef ds:uri="http://www.w3.org/XML/1998/namespace"/>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Slipstream-PPT-template-NEW</Template>
  <TotalTime>15216</TotalTime>
  <Words>4681</Words>
  <Application>Microsoft Office PowerPoint</Application>
  <PresentationFormat>Widescreen</PresentationFormat>
  <Paragraphs>558</Paragraphs>
  <Slides>66</Slides>
  <Notes>51</Notes>
  <HiddenSlides>0</HiddenSlides>
  <MMClips>0</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1</vt:i4>
      </vt:variant>
      <vt:variant>
        <vt:lpstr>Slide Titles</vt:lpstr>
      </vt:variant>
      <vt:variant>
        <vt:i4>66</vt:i4>
      </vt:variant>
    </vt:vector>
  </HeadingPairs>
  <TitlesOfParts>
    <vt:vector size="80" baseType="lpstr">
      <vt:lpstr>Arial</vt:lpstr>
      <vt:lpstr>Arial Regular</vt:lpstr>
      <vt:lpstr>Calibri</vt:lpstr>
      <vt:lpstr>Courier New</vt:lpstr>
      <vt:lpstr>IBM Plex Sans</vt:lpstr>
      <vt:lpstr>Merriweather</vt:lpstr>
      <vt:lpstr>Open Sans</vt:lpstr>
      <vt:lpstr>Proxima Nova</vt:lpstr>
      <vt:lpstr>Wingdings</vt:lpstr>
      <vt:lpstr>Office Theme</vt:lpstr>
      <vt:lpstr>Custom Design</vt:lpstr>
      <vt:lpstr>Surrey template</vt:lpstr>
      <vt:lpstr>CLEAN-CA DRA 10 March 2011</vt:lpstr>
      <vt:lpstr>Visio</vt:lpstr>
      <vt:lpstr>Community and Multi-User Microgrids for Resilience: Implementation Challenges and Perspectives from Puerto Rico and Washington</vt:lpstr>
      <vt:lpstr>PowerPoint Presentation</vt:lpstr>
      <vt:lpstr>Slipstream’s microgrid work</vt:lpstr>
      <vt:lpstr>Agenda</vt:lpstr>
      <vt:lpstr>Multi-user, multi-facility, or community?</vt:lpstr>
      <vt:lpstr>Setting the context: State and territory rankings </vt:lpstr>
      <vt:lpstr>Three contexts for developing multi-user microgrids</vt:lpstr>
      <vt:lpstr>Community and Multi-user Microgrids for Resilience </vt:lpstr>
      <vt:lpstr>SEPA Overview</vt:lpstr>
      <vt:lpstr>Who Are We?</vt:lpstr>
      <vt:lpstr>5 x 2025 Initiative </vt:lpstr>
      <vt:lpstr>SEPA Working Groups</vt:lpstr>
      <vt:lpstr>Perspectives for Today…</vt:lpstr>
      <vt:lpstr>Where Do Microgrids Fit in?</vt:lpstr>
      <vt:lpstr>A Framework for Consideration…</vt:lpstr>
      <vt:lpstr>#1, Strategic Considerations</vt:lpstr>
      <vt:lpstr>Microgrid Terminology</vt:lpstr>
      <vt:lpstr>Microgrid Archetypes</vt:lpstr>
      <vt:lpstr>Microgrid Archetypes</vt:lpstr>
      <vt:lpstr>Microgrid Island Operational Structures</vt:lpstr>
      <vt:lpstr>#2, Tariff Development</vt:lpstr>
      <vt:lpstr>Tariff Structure</vt:lpstr>
      <vt:lpstr>Tariff Structure</vt:lpstr>
      <vt:lpstr>Microgrid Services and Compensation Mechanisms </vt:lpstr>
      <vt:lpstr>Key Takeaways</vt:lpstr>
      <vt:lpstr>Download for Free</vt:lpstr>
      <vt:lpstr>PowerPoint Presentation</vt:lpstr>
      <vt:lpstr>Clean Coalition (non-profit)</vt:lpstr>
      <vt:lpstr>The Resilient Energy Subscription (RES) addresses three Community Microgrid financing challenges</vt:lpstr>
      <vt:lpstr>Resilient Energy Subscription (RES) defined</vt:lpstr>
      <vt:lpstr>VOR123 depends on tiering electricity loads</vt:lpstr>
      <vt:lpstr>VOR123 for a Community Microgrid</vt:lpstr>
      <vt:lpstr>VOR123 for a Community Microgrid</vt:lpstr>
      <vt:lpstr>RES feasibility: Community Microgrid owner-operator perspective</vt:lpstr>
      <vt:lpstr>Grand Orcas Community Microgrid plan for the entire OPALCO territory</vt:lpstr>
      <vt:lpstr>Eastsound Tier 1 &amp; 2 facilities map</vt:lpstr>
      <vt:lpstr>Eastsound Tier 1 &amp; 2 facilities block diagram</vt:lpstr>
      <vt:lpstr>OCM map for Orcas Island</vt:lpstr>
      <vt:lpstr>RES feasibility: Community Microgrid owner-operator perspective</vt:lpstr>
      <vt:lpstr>RES feasibility analysis results</vt:lpstr>
      <vt:lpstr>Backup Slides</vt:lpstr>
      <vt:lpstr>Percentage of time online for Tier 1, 2, and 3 loads for a Solar Microgrid designed for the University of California Santa Barbara (UCSB) with enough solar to achieve net zero and 200 kWh of energy storage per 100 of kW solar.</vt:lpstr>
      <vt:lpstr>A typical diesel generator is configured to maintain 25% of the normal load for two days. If diesel fuel cannot be resupplied within two days, goodbye. This is hardly a solution for increasingly necessary long-term resilience. In California, Solar Microgrids provide a vastly superior trifecta of economic, environmental, and resilience benefits. </vt:lpstr>
      <vt:lpstr>VOR123 yields a 25% typical adder</vt:lpstr>
      <vt:lpstr>COS for expanding a Community Microgrid via RES</vt:lpstr>
      <vt:lpstr>RES feasibility:  Community Microgrid owner perspective</vt:lpstr>
      <vt:lpstr>Heading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Interconnection of Castañer MG</vt:lpstr>
      <vt:lpstr>Multi-Facility Interconnection: The Need for Island-Wide Regulation</vt:lpstr>
      <vt:lpstr>PowerPoint Presentation</vt:lpstr>
      <vt:lpstr>Microgrids: From community bootstrap to institutional - A key part of Puerto Rico’s Energy Future</vt:lpstr>
      <vt:lpstr>PowerPoint Presentation</vt:lpstr>
      <vt:lpstr>PowerPoint Presentation</vt:lpstr>
      <vt:lpstr>Questions and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dc:title>
  <dc:creator>Lee Shaver</dc:creator>
  <cp:lastModifiedBy>Greg Young</cp:lastModifiedBy>
  <cp:revision>4</cp:revision>
  <dcterms:created xsi:type="dcterms:W3CDTF">2023-09-26T16:02:31Z</dcterms:created>
  <dcterms:modified xsi:type="dcterms:W3CDTF">2023-12-13T19:50:20Z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0x0101009DE7E388BFB1D14E8071C86D79DD60E9</vt:lpwstr>
  </property>
</Properties>
</file>