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6" r:id="rId2"/>
    <p:sldId id="1330" r:id="rId3"/>
    <p:sldId id="1385" r:id="rId4"/>
    <p:sldId id="1383" r:id="rId5"/>
    <p:sldId id="1376" r:id="rId6"/>
    <p:sldId id="1381" r:id="rId7"/>
    <p:sldId id="1404" r:id="rId8"/>
    <p:sldId id="1086" r:id="rId9"/>
    <p:sldId id="1713" r:id="rId10"/>
    <p:sldId id="1714" r:id="rId11"/>
    <p:sldId id="1717" r:id="rId12"/>
    <p:sldId id="1751" r:id="rId13"/>
    <p:sldId id="1089" r:id="rId14"/>
    <p:sldId id="1088" r:id="rId15"/>
    <p:sldId id="1754" r:id="rId16"/>
    <p:sldId id="1377" r:id="rId17"/>
    <p:sldId id="1398" r:id="rId18"/>
    <p:sldId id="1214" r:id="rId19"/>
    <p:sldId id="1399" r:id="rId20"/>
    <p:sldId id="1087" r:id="rId21"/>
    <p:sldId id="260" r:id="rId2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gMI25iNRHAxvT7daSXfbIxukCxR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954" y="6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1"/>
          <c:order val="0"/>
          <c:tx>
            <c:strRef>
              <c:f>Sheet1!$C$1</c:f>
              <c:strCache>
                <c:ptCount val="1"/>
                <c:pt idx="0">
                  <c:v>Column1</c:v>
                </c:pt>
              </c:strCache>
            </c:strRef>
          </c:tx>
          <c:spPr>
            <a:solidFill>
              <a:schemeClr val="accent2">
                <a:alpha val="85000"/>
              </a:schemeClr>
            </a:solidFill>
            <a:ln>
              <a:noFill/>
            </a:ln>
            <a:effectLst>
              <a:innerShdw dist="12700" dir="16200000">
                <a:schemeClr val="lt1"/>
              </a:innerShdw>
            </a:effectLst>
          </c:spPr>
          <c:cat>
            <c:numRef>
              <c:f>Sheet1!$A$2:$A$12</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cat>
          <c:val>
            <c:numRef>
              <c:f>Sheet1!$C$2:$C$12</c:f>
              <c:numCache>
                <c:formatCode>General</c:formatCode>
                <c:ptCount val="11"/>
              </c:numCache>
            </c:numRef>
          </c:val>
          <c:extLst>
            <c:ext xmlns:c16="http://schemas.microsoft.com/office/drawing/2014/chart" uri="{C3380CC4-5D6E-409C-BE32-E72D297353CC}">
              <c16:uniqueId val="{00000000-451A-1644-8F09-53C29D58B212}"/>
            </c:ext>
          </c:extLst>
        </c:ser>
        <c:dLbls>
          <c:showLegendKey val="0"/>
          <c:showVal val="0"/>
          <c:showCatName val="0"/>
          <c:showSerName val="0"/>
          <c:showPercent val="0"/>
          <c:showBubbleSize val="0"/>
        </c:dLbls>
        <c:axId val="1741167823"/>
        <c:axId val="1741169823"/>
      </c:areaChart>
      <c:catAx>
        <c:axId val="1741167823"/>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741169823"/>
        <c:crossesAt val="0"/>
        <c:auto val="1"/>
        <c:lblAlgn val="ctr"/>
        <c:lblOffset val="100"/>
        <c:noMultiLvlLbl val="0"/>
      </c:catAx>
      <c:valAx>
        <c:axId val="1741169823"/>
        <c:scaling>
          <c:orientation val="minMax"/>
          <c:max val="100"/>
          <c:min val="0"/>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741167823"/>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rgbClr val="D9D9D9"/>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1"/>
          <c:order val="0"/>
          <c:tx>
            <c:strRef>
              <c:f>Sheet1!$C$1</c:f>
              <c:strCache>
                <c:ptCount val="1"/>
                <c:pt idx="0">
                  <c:v>Column1</c:v>
                </c:pt>
              </c:strCache>
            </c:strRef>
          </c:tx>
          <c:spPr>
            <a:solidFill>
              <a:schemeClr val="accent2">
                <a:alpha val="85000"/>
              </a:schemeClr>
            </a:solidFill>
            <a:ln>
              <a:noFill/>
            </a:ln>
            <a:effectLst>
              <a:innerShdw dist="12700" dir="16200000">
                <a:schemeClr val="lt1"/>
              </a:innerShdw>
            </a:effectLst>
          </c:spPr>
          <c:cat>
            <c:numRef>
              <c:f>Sheet1!$A$2:$A$12</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cat>
          <c:val>
            <c:numRef>
              <c:f>Sheet1!$C$2:$C$12</c:f>
              <c:numCache>
                <c:formatCode>General</c:formatCode>
                <c:ptCount val="11"/>
              </c:numCache>
            </c:numRef>
          </c:val>
          <c:extLst>
            <c:ext xmlns:c16="http://schemas.microsoft.com/office/drawing/2014/chart" uri="{C3380CC4-5D6E-409C-BE32-E72D297353CC}">
              <c16:uniqueId val="{00000000-451A-1644-8F09-53C29D58B212}"/>
            </c:ext>
          </c:extLst>
        </c:ser>
        <c:dLbls>
          <c:showLegendKey val="0"/>
          <c:showVal val="0"/>
          <c:showCatName val="0"/>
          <c:showSerName val="0"/>
          <c:showPercent val="0"/>
          <c:showBubbleSize val="0"/>
        </c:dLbls>
        <c:axId val="1741167823"/>
        <c:axId val="1741169823"/>
      </c:areaChart>
      <c:catAx>
        <c:axId val="1741167823"/>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741169823"/>
        <c:crossesAt val="0"/>
        <c:auto val="1"/>
        <c:lblAlgn val="ctr"/>
        <c:lblOffset val="100"/>
        <c:noMultiLvlLbl val="0"/>
      </c:catAx>
      <c:valAx>
        <c:axId val="1741169823"/>
        <c:scaling>
          <c:orientation val="minMax"/>
          <c:max val="100"/>
          <c:min val="0"/>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741167823"/>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rgbClr val="D9D9D9"/>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9">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65000"/>
        <a:lumOff val="35000"/>
      </a:schemeClr>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effectLst>
        <a:innerShdw dist="12700" dir="16200000">
          <a:schemeClr val="lt1"/>
        </a:innerShdw>
      </a:effectLst>
    </cs:spPr>
  </cs:dataPoint>
  <cs:dataPoint3D>
    <cs:lnRef idx="0"/>
    <cs:fillRef idx="0">
      <cs:styleClr val="auto"/>
    </cs:fillRef>
    <cs:effectRef idx="0"/>
    <cs:fontRef idx="minor">
      <a:schemeClr val="dk1"/>
    </cs:fontRef>
    <cs:spPr>
      <a:solidFill>
        <a:schemeClr val="phClr">
          <a:alpha val="85000"/>
        </a:schemeClr>
      </a:solidFill>
      <a:effectLst>
        <a:innerShdw dist="12700" dir="16200000">
          <a:schemeClr val="lt1"/>
        </a:inn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79">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65000"/>
        <a:lumOff val="35000"/>
      </a:schemeClr>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effectLst>
        <a:innerShdw dist="12700" dir="16200000">
          <a:schemeClr val="lt1"/>
        </a:innerShdw>
      </a:effectLst>
    </cs:spPr>
  </cs:dataPoint>
  <cs:dataPoint3D>
    <cs:lnRef idx="0"/>
    <cs:fillRef idx="0">
      <cs:styleClr val="auto"/>
    </cs:fillRef>
    <cs:effectRef idx="0"/>
    <cs:fontRef idx="minor">
      <a:schemeClr val="dk1"/>
    </cs:fontRef>
    <cs:spPr>
      <a:solidFill>
        <a:schemeClr val="phClr">
          <a:alpha val="85000"/>
        </a:schemeClr>
      </a:solidFill>
      <a:effectLst>
        <a:innerShdw dist="12700" dir="16200000">
          <a:schemeClr val="lt1"/>
        </a:inn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0.37512</cdr:x>
      <cdr:y>0.36738</cdr:y>
    </cdr:from>
    <cdr:to>
      <cdr:x>0.93212</cdr:x>
      <cdr:y>0.43359</cdr:y>
    </cdr:to>
    <cdr:sp macro="" textlink="">
      <cdr:nvSpPr>
        <cdr:cNvPr id="10" name="TextBox 7">
          <a:extLst xmlns:a="http://schemas.openxmlformats.org/drawingml/2006/main">
            <a:ext uri="{FF2B5EF4-FFF2-40B4-BE49-F238E27FC236}">
              <a16:creationId xmlns:a16="http://schemas.microsoft.com/office/drawing/2014/main" id="{94518FD3-300F-1B4E-BEF9-E4C170C13428}"/>
            </a:ext>
          </a:extLst>
        </cdr:cNvPr>
        <cdr:cNvSpPr txBox="1"/>
      </cdr:nvSpPr>
      <cdr:spPr>
        <a:xfrm xmlns:a="http://schemas.openxmlformats.org/drawingml/2006/main">
          <a:off x="2349364" y="1537024"/>
          <a:ext cx="3488468"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r>
            <a:rPr lang="en-US" sz="1200" dirty="0">
              <a:solidFill>
                <a:schemeClr val="bg1"/>
              </a:solidFill>
              <a:latin typeface="Arial Regular"/>
              <a:cs typeface="Arial" panose="020B0604020202020204" pitchFamily="34" charset="0"/>
            </a:rPr>
            <a:t>Tier 1 = Critical load, ~10% of total load</a:t>
          </a:r>
        </a:p>
      </cdr:txBody>
    </cdr:sp>
  </cdr:relSizeAnchor>
</c:userShapes>
</file>

<file path=ppt/drawings/drawing2.xml><?xml version="1.0" encoding="utf-8"?>
<c:userShapes xmlns:c="http://schemas.openxmlformats.org/drawingml/2006/chart">
  <cdr:relSizeAnchor xmlns:cdr="http://schemas.openxmlformats.org/drawingml/2006/chartDrawing">
    <cdr:from>
      <cdr:x>0.37512</cdr:x>
      <cdr:y>0.36738</cdr:y>
    </cdr:from>
    <cdr:to>
      <cdr:x>0.93212</cdr:x>
      <cdr:y>0.43359</cdr:y>
    </cdr:to>
    <cdr:sp macro="" textlink="">
      <cdr:nvSpPr>
        <cdr:cNvPr id="10" name="TextBox 7">
          <a:extLst xmlns:a="http://schemas.openxmlformats.org/drawingml/2006/main">
            <a:ext uri="{FF2B5EF4-FFF2-40B4-BE49-F238E27FC236}">
              <a16:creationId xmlns:a16="http://schemas.microsoft.com/office/drawing/2014/main" id="{94518FD3-300F-1B4E-BEF9-E4C170C13428}"/>
            </a:ext>
          </a:extLst>
        </cdr:cNvPr>
        <cdr:cNvSpPr txBox="1"/>
      </cdr:nvSpPr>
      <cdr:spPr>
        <a:xfrm xmlns:a="http://schemas.openxmlformats.org/drawingml/2006/main">
          <a:off x="2349364" y="1537024"/>
          <a:ext cx="3488468"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r>
            <a:rPr lang="en-US" sz="1200" b="1" dirty="0">
              <a:solidFill>
                <a:schemeClr val="bg1"/>
              </a:solidFill>
              <a:latin typeface="Arial" panose="020B0604020202020204" pitchFamily="34" charset="0"/>
              <a:cs typeface="Arial" panose="020B0604020202020204" pitchFamily="34" charset="0"/>
            </a:rPr>
            <a:t>Tier 1 = Critical load, ~10% of total load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
        <p:nvSpPr>
          <p:cNvPr id="50" name="Google Shape;5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1" name="Google Shape;5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5" name="Google Shape;86;p2:notes">
            <a:extLst>
              <a:ext uri="{FF2B5EF4-FFF2-40B4-BE49-F238E27FC236}">
                <a16:creationId xmlns:a16="http://schemas.microsoft.com/office/drawing/2014/main" id="{ABBDE225-6445-6947-B141-FBEE49C124A8}"/>
              </a:ext>
            </a:extLst>
          </p:cNvPr>
          <p:cNvSpPr>
            <a:spLocks noGrp="1" noRot="1" noChangeAspect="1" noTextEdit="1"/>
          </p:cNvSpPr>
          <p:nvPr>
            <p:ph type="sldImg" idx="2"/>
          </p:nvPr>
        </p:nvSpPr>
        <p:spPr bwMode="auto">
          <a:xfrm>
            <a:off x="1257300" y="720725"/>
            <a:ext cx="4800600" cy="360045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6386" name="Google Shape;87;p2:notes">
            <a:extLst>
              <a:ext uri="{FF2B5EF4-FFF2-40B4-BE49-F238E27FC236}">
                <a16:creationId xmlns:a16="http://schemas.microsoft.com/office/drawing/2014/main" id="{A236F327-FB2F-E048-9CE7-FA93C125ECF6}"/>
              </a:ext>
            </a:extLst>
          </p:cNvPr>
          <p:cNvSpPr>
            <a:spLocks noGrp="1" noChangeArrowheads="1"/>
          </p:cNvSpPr>
          <p:nvPr>
            <p:ph type="body" idx="1"/>
          </p:nvPr>
        </p:nvSpPr>
        <p:spPr bwMode="auto">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645" tIns="48309" rIns="96645" bIns="48309" numCol="1" anchor="t" anchorCtr="0" compatLnSpc="1">
            <a:prstTxWarp prst="textNoShape">
              <a:avLst/>
            </a:prstTxWarp>
          </a:bodyPr>
          <a:lstStyle/>
          <a:p>
            <a:pPr>
              <a:spcBef>
                <a:spcPts val="375"/>
              </a:spcBef>
              <a:buClr>
                <a:srgbClr val="000000"/>
              </a:buClr>
              <a:buSzPts val="1200"/>
            </a:pPr>
            <a:endParaRPr lang="en-US" altLang="en-US" dirty="0">
              <a:latin typeface="Arial Regular"/>
            </a:endParaRPr>
          </a:p>
        </p:txBody>
      </p:sp>
      <p:sp>
        <p:nvSpPr>
          <p:cNvPr id="16387" name="Google Shape;88;p2:notes">
            <a:extLst>
              <a:ext uri="{FF2B5EF4-FFF2-40B4-BE49-F238E27FC236}">
                <a16:creationId xmlns:a16="http://schemas.microsoft.com/office/drawing/2014/main" id="{E5D8FB55-4E3D-7E49-A385-93974C50E0AB}"/>
              </a:ext>
            </a:extLst>
          </p:cNvPr>
          <p:cNvSpPr>
            <a:spLocks noGrp="1" noChangeArrowheads="1"/>
          </p:cNvSpPr>
          <p:nvPr>
            <p:ph type="sldNum" sz="quarter" idx="5"/>
          </p:nvPr>
        </p:nvSpPr>
        <p:spPr bwMode="auto">
          <a:xfrm>
            <a:off x="4143375" y="9120188"/>
            <a:ext cx="3170238" cy="479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5" tIns="48309" rIns="96645" bIns="48309"/>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556D23-9FBE-D542-9A2A-005BFF767863}" type="slidenum">
              <a:rPr lang="en-US" altLang="en-US" smtClean="0"/>
              <a:pPr/>
              <a:t>16</a:t>
            </a:fld>
            <a:endParaRPr lang="en-US" altLang="en-US" dirty="0"/>
          </a:p>
        </p:txBody>
      </p:sp>
    </p:spTree>
    <p:extLst>
      <p:ext uri="{BB962C8B-B14F-4D97-AF65-F5344CB8AC3E}">
        <p14:creationId xmlns:p14="http://schemas.microsoft.com/office/powerpoint/2010/main" val="2787379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5" name="Google Shape;86;p2:notes">
            <a:extLst>
              <a:ext uri="{FF2B5EF4-FFF2-40B4-BE49-F238E27FC236}">
                <a16:creationId xmlns:a16="http://schemas.microsoft.com/office/drawing/2014/main" id="{ABBDE225-6445-6947-B141-FBEE49C124A8}"/>
              </a:ext>
            </a:extLst>
          </p:cNvPr>
          <p:cNvSpPr>
            <a:spLocks noGrp="1" noRot="1" noChangeAspect="1" noTextEdit="1"/>
          </p:cNvSpPr>
          <p:nvPr>
            <p:ph type="sldImg" idx="2"/>
          </p:nvPr>
        </p:nvSpPr>
        <p:spPr bwMode="auto">
          <a:xfrm>
            <a:off x="1257300" y="720725"/>
            <a:ext cx="4800600" cy="360045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6386" name="Google Shape;87;p2:notes">
            <a:extLst>
              <a:ext uri="{FF2B5EF4-FFF2-40B4-BE49-F238E27FC236}">
                <a16:creationId xmlns:a16="http://schemas.microsoft.com/office/drawing/2014/main" id="{A236F327-FB2F-E048-9CE7-FA93C125ECF6}"/>
              </a:ext>
            </a:extLst>
          </p:cNvPr>
          <p:cNvSpPr>
            <a:spLocks noGrp="1" noChangeArrowheads="1"/>
          </p:cNvSpPr>
          <p:nvPr>
            <p:ph type="body" idx="1"/>
          </p:nvPr>
        </p:nvSpPr>
        <p:spPr bwMode="auto">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645" tIns="48309" rIns="96645" bIns="48309" numCol="1" anchor="t" anchorCtr="0" compatLnSpc="1">
            <a:prstTxWarp prst="textNoShape">
              <a:avLst/>
            </a:prstTxWarp>
          </a:bodyPr>
          <a:lstStyle/>
          <a:p>
            <a:pPr>
              <a:spcBef>
                <a:spcPts val="375"/>
              </a:spcBef>
              <a:buClr>
                <a:srgbClr val="000000"/>
              </a:buClr>
              <a:buSzPts val="1200"/>
            </a:pPr>
            <a:endParaRPr lang="en-US" altLang="en-US" dirty="0">
              <a:latin typeface="Arial Regular"/>
            </a:endParaRPr>
          </a:p>
        </p:txBody>
      </p:sp>
      <p:sp>
        <p:nvSpPr>
          <p:cNvPr id="16387" name="Google Shape;88;p2:notes">
            <a:extLst>
              <a:ext uri="{FF2B5EF4-FFF2-40B4-BE49-F238E27FC236}">
                <a16:creationId xmlns:a16="http://schemas.microsoft.com/office/drawing/2014/main" id="{E5D8FB55-4E3D-7E49-A385-93974C50E0AB}"/>
              </a:ext>
            </a:extLst>
          </p:cNvPr>
          <p:cNvSpPr>
            <a:spLocks noGrp="1" noChangeArrowheads="1"/>
          </p:cNvSpPr>
          <p:nvPr>
            <p:ph type="sldNum" sz="quarter" idx="5"/>
          </p:nvPr>
        </p:nvSpPr>
        <p:spPr bwMode="auto">
          <a:xfrm>
            <a:off x="4143375" y="9120188"/>
            <a:ext cx="3170238" cy="479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5" tIns="48309" rIns="96645" bIns="48309"/>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556D23-9FBE-D542-9A2A-005BFF767863}" type="slidenum">
              <a:rPr lang="en-US" altLang="en-US" smtClean="0"/>
              <a:pPr/>
              <a:t>17</a:t>
            </a:fld>
            <a:endParaRPr lang="en-US" altLang="en-US"/>
          </a:p>
        </p:txBody>
      </p:sp>
    </p:spTree>
    <p:extLst>
      <p:ext uri="{BB962C8B-B14F-4D97-AF65-F5344CB8AC3E}">
        <p14:creationId xmlns:p14="http://schemas.microsoft.com/office/powerpoint/2010/main" val="1439893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6BAC258-D5A7-F949-B3BC-8E9B2CBED228}" type="slidenum">
              <a:rPr lang="en-US" altLang="en-US" smtClean="0"/>
              <a:pPr>
                <a:defRPr/>
              </a:pPr>
              <a:t>19</a:t>
            </a:fld>
            <a:endParaRPr lang="en-US" altLang="en-US"/>
          </a:p>
        </p:txBody>
      </p:sp>
    </p:spTree>
    <p:extLst>
      <p:ext uri="{BB962C8B-B14F-4D97-AF65-F5344CB8AC3E}">
        <p14:creationId xmlns:p14="http://schemas.microsoft.com/office/powerpoint/2010/main" val="1801356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5:notes"/>
          <p:cNvSpPr>
            <a:spLocks noGrp="1" noRot="1" noChangeAspect="1"/>
          </p:cNvSpPr>
          <p:nvPr>
            <p:ph type="sldImg" idx="2"/>
          </p:nvPr>
        </p:nvSpPr>
        <p:spPr>
          <a:xfrm>
            <a:off x="1144588"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1" name="Google Shape;81;p5:notes"/>
          <p:cNvSpPr txBox="1">
            <a:spLocks noGrp="1"/>
          </p:cNvSpPr>
          <p:nvPr>
            <p:ph type="body" idx="1"/>
          </p:nvPr>
        </p:nvSpPr>
        <p:spPr>
          <a:xfrm>
            <a:off x="685800" y="4343400"/>
            <a:ext cx="5486400" cy="4114800"/>
          </a:xfrm>
          <a:prstGeom prst="rect">
            <a:avLst/>
          </a:prstGeom>
          <a:noFill/>
          <a:ln>
            <a:noFill/>
          </a:ln>
        </p:spPr>
        <p:txBody>
          <a:bodyPr spcFirstLastPara="1" wrap="square" lIns="91400" tIns="45700" rIns="91400" bIns="45700" anchor="t" anchorCtr="0">
            <a:noAutofit/>
          </a:bodyPr>
          <a:lstStyle/>
          <a:p>
            <a:pPr marL="0" lvl="0" indent="0" algn="l" rtl="0">
              <a:lnSpc>
                <a:spcPct val="90000"/>
              </a:lnSpc>
              <a:spcBef>
                <a:spcPts val="0"/>
              </a:spcBef>
              <a:spcAft>
                <a:spcPts val="0"/>
              </a:spcAft>
              <a:buNone/>
            </a:pPr>
            <a:endParaRPr/>
          </a:p>
        </p:txBody>
      </p:sp>
      <p:sp>
        <p:nvSpPr>
          <p:cNvPr id="82" name="Google Shape;82;p5:notes"/>
          <p:cNvSpPr txBox="1"/>
          <p:nvPr/>
        </p:nvSpPr>
        <p:spPr>
          <a:xfrm>
            <a:off x="3884615" y="8685213"/>
            <a:ext cx="2971800" cy="457200"/>
          </a:xfrm>
          <a:prstGeom prst="rect">
            <a:avLst/>
          </a:prstGeom>
          <a:noFill/>
          <a:ln>
            <a:noFill/>
          </a:ln>
        </p:spPr>
        <p:txBody>
          <a:bodyPr spcFirstLastPara="1" wrap="square" lIns="91400" tIns="45700" rIns="91400"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21</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5844" name="Slide Number Placeholder 3"/>
          <p:cNvSpPr txBox="1">
            <a:spLocks noGrp="1"/>
          </p:cNvSpPr>
          <p:nvPr/>
        </p:nvSpPr>
        <p:spPr bwMode="auto">
          <a:xfrm>
            <a:off x="4008708" y="8893296"/>
            <a:ext cx="3066733" cy="468154"/>
          </a:xfrm>
          <a:prstGeom prst="rect">
            <a:avLst/>
          </a:prstGeom>
          <a:noFill/>
          <a:ln w="9525">
            <a:noFill/>
            <a:miter lim="800000"/>
            <a:headEnd/>
            <a:tailEnd/>
          </a:ln>
        </p:spPr>
        <p:txBody>
          <a:bodyPr lIns="93900" tIns="46950" rIns="93900" bIns="46950" anchor="b"/>
          <a:lstStyle/>
          <a:p>
            <a:pPr algn="r"/>
            <a:fld id="{7EA841E0-2D0D-4211-ACAE-C96B997E0FCF}" type="slidenum">
              <a:rPr lang="en-US" sz="1200">
                <a:latin typeface="Calibri" pitchFamily="34" charset="0"/>
              </a:rPr>
              <a:pPr algn="r"/>
              <a:t>2</a:t>
            </a:fld>
            <a:endParaRPr lang="en-US" sz="1200" dirty="0">
              <a:latin typeface="Calibri" pitchFamily="34" charset="0"/>
            </a:endParaRPr>
          </a:p>
        </p:txBody>
      </p:sp>
    </p:spTree>
    <p:extLst>
      <p:ext uri="{BB962C8B-B14F-4D97-AF65-F5344CB8AC3E}">
        <p14:creationId xmlns:p14="http://schemas.microsoft.com/office/powerpoint/2010/main" val="3299580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spcBef>
                <a:spcPts val="600"/>
              </a:spcBef>
              <a:buFont typeface="Arial" panose="020B0604020202020204" pitchFamily="34" charset="0"/>
              <a:buNone/>
            </a:pP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86BAC258-D5A7-F949-B3BC-8E9B2CBED228}" type="slidenum">
              <a:rPr lang="en-US" altLang="en-US" smtClean="0"/>
              <a:pPr>
                <a:defRPr/>
              </a:pPr>
              <a:t>3</a:t>
            </a:fld>
            <a:endParaRPr lang="en-US" altLang="en-US"/>
          </a:p>
        </p:txBody>
      </p:sp>
    </p:spTree>
    <p:extLst>
      <p:ext uri="{BB962C8B-B14F-4D97-AF65-F5344CB8AC3E}">
        <p14:creationId xmlns:p14="http://schemas.microsoft.com/office/powerpoint/2010/main" val="627979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457200" rtl="0" eaLnBrk="0" fontAlgn="base" latinLnBrk="0" hangingPunct="0">
              <a:lnSpc>
                <a:spcPct val="100000"/>
              </a:lnSpc>
              <a:spcBef>
                <a:spcPts val="600"/>
              </a:spcBef>
              <a:spcAft>
                <a:spcPct val="0"/>
              </a:spcAft>
              <a:buClrTx/>
              <a:buSzTx/>
              <a:buFont typeface="Arial" panose="020B0604020202020204" pitchFamily="34" charset="0"/>
              <a:buNone/>
              <a:tabLst/>
              <a:defRPr/>
            </a:pPr>
            <a:r>
              <a:rPr lang="en-US" sz="1200" b="0" i="0" kern="1200" dirty="0">
                <a:solidFill>
                  <a:schemeClr val="tx1"/>
                </a:solidFill>
                <a:effectLst/>
                <a:latin typeface="+mn-lt"/>
                <a:ea typeface="MS PGothic" panose="020B0600070205080204" pitchFamily="34" charset="-128"/>
                <a:cs typeface="+mn-cs"/>
              </a:rPr>
              <a:t>In California, typical Community Microgrid assets include local solar, energy storage, and Monitoring, Communications, and Control (MC2) solutions — including BTM smart circuit panels, Advanced Metering Infrastructure (AMI, aka smart meters), and grid isolation switches. Anticipated rates of return should be bookended by standard COS calculations, which in California are about 8% for the return on equity (ROE) allowed for distribution grid infrastructure and the 12% ROE for transmission grid infrastructure. (The California Public Utilities Commission (CPUC) allows the 8% ROE for distribution grid infrastructure, and the Federal Energy Regulatory Commission (FERC) allows a 12% ROE for transmission grid infrastructure. </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86BAC258-D5A7-F949-B3BC-8E9B2CBED228}" type="slidenum">
              <a:rPr lang="en-US" altLang="en-US" smtClean="0"/>
              <a:pPr>
                <a:defRPr/>
              </a:pPr>
              <a:t>4</a:t>
            </a:fld>
            <a:endParaRPr lang="en-US" altLang="en-US"/>
          </a:p>
        </p:txBody>
      </p:sp>
    </p:spTree>
    <p:extLst>
      <p:ext uri="{BB962C8B-B14F-4D97-AF65-F5344CB8AC3E}">
        <p14:creationId xmlns:p14="http://schemas.microsoft.com/office/powerpoint/2010/main" val="3693227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D7E22612-B4BB-F940-A87D-C210BBE0E00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C10EAC69-A035-B44E-8D81-2B4179051EE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9699" name="Slide Number Placeholder 3">
            <a:extLst>
              <a:ext uri="{FF2B5EF4-FFF2-40B4-BE49-F238E27FC236}">
                <a16:creationId xmlns:a16="http://schemas.microsoft.com/office/drawing/2014/main" id="{2C6FF074-85C3-924C-8097-B84017DF67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buSzPct val="25000"/>
            </a:pPr>
            <a:fld id="{89D6201A-320F-DB44-8BE0-1571B81E54ED}" type="slidenum">
              <a:rPr lang="en-US" altLang="en-US" smtClean="0">
                <a:solidFill>
                  <a:srgbClr val="000000"/>
                </a:solidFill>
                <a:cs typeface="Calibri" panose="020F0502020204030204" pitchFamily="34" charset="0"/>
                <a:sym typeface="Calibri" panose="020F0502020204030204" pitchFamily="34" charset="0"/>
              </a:rPr>
              <a:pPr>
                <a:buSzPct val="25000"/>
              </a:pPr>
              <a:t>5</a:t>
            </a:fld>
            <a:endParaRPr lang="en-US" altLang="en-US">
              <a:solidFill>
                <a:srgbClr val="000000"/>
              </a:solidFill>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584607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Community Microgrids have the same solar+storage ratios as individual Solar Microgrids. </a:t>
            </a:r>
          </a:p>
          <a:p>
            <a:pPr marL="742950" lvl="1" indent="-28575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Facilities in a grid area can be tiered in a similar manner to loads, based on how critical a facility is to a community. </a:t>
            </a:r>
          </a:p>
          <a:p>
            <a:pPr marL="742950" lvl="1" indent="-28575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For Critical Community Facilities (CCFs), the Community Microgrid costs should be rate-based, on a cost-of-service basis, just like the cost of every other grid asset that serves the community at large.</a:t>
            </a:r>
          </a:p>
        </p:txBody>
      </p:sp>
      <p:sp>
        <p:nvSpPr>
          <p:cNvPr id="4" name="Slide Number Placeholder 3"/>
          <p:cNvSpPr>
            <a:spLocks noGrp="1"/>
          </p:cNvSpPr>
          <p:nvPr>
            <p:ph type="sldNum" sz="quarter" idx="5"/>
          </p:nvPr>
        </p:nvSpPr>
        <p:spPr/>
        <p:txBody>
          <a:bodyPr/>
          <a:lstStyle/>
          <a:p>
            <a:pPr>
              <a:defRPr/>
            </a:pPr>
            <a:fld id="{86BAC258-D5A7-F949-B3BC-8E9B2CBED228}" type="slidenum">
              <a:rPr lang="en-US" altLang="en-US" smtClean="0"/>
              <a:pPr>
                <a:defRPr/>
              </a:pPr>
              <a:t>6</a:t>
            </a:fld>
            <a:endParaRPr lang="en-US" altLang="en-US"/>
          </a:p>
        </p:txBody>
      </p:sp>
    </p:spTree>
    <p:extLst>
      <p:ext uri="{BB962C8B-B14F-4D97-AF65-F5344CB8AC3E}">
        <p14:creationId xmlns:p14="http://schemas.microsoft.com/office/powerpoint/2010/main" val="1027348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6BAC258-D5A7-F949-B3BC-8E9B2CBED228}" type="slidenum">
              <a:rPr lang="en-US" altLang="en-US" smtClean="0"/>
              <a:pPr>
                <a:defRPr/>
              </a:pPr>
              <a:t>7</a:t>
            </a:fld>
            <a:endParaRPr lang="en-US" altLang="en-US"/>
          </a:p>
        </p:txBody>
      </p:sp>
    </p:spTree>
    <p:extLst>
      <p:ext uri="{BB962C8B-B14F-4D97-AF65-F5344CB8AC3E}">
        <p14:creationId xmlns:p14="http://schemas.microsoft.com/office/powerpoint/2010/main" val="3995877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6BAC258-D5A7-F949-B3BC-8E9B2CBED228}" type="slidenum">
              <a:rPr lang="en-US" altLang="en-US" smtClean="0"/>
              <a:pPr>
                <a:defRPr/>
              </a:pPr>
              <a:t>11</a:t>
            </a:fld>
            <a:endParaRPr lang="en-US" altLang="en-US"/>
          </a:p>
        </p:txBody>
      </p:sp>
    </p:spTree>
    <p:extLst>
      <p:ext uri="{BB962C8B-B14F-4D97-AF65-F5344CB8AC3E}">
        <p14:creationId xmlns:p14="http://schemas.microsoft.com/office/powerpoint/2010/main" val="1771126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6BAC258-D5A7-F949-B3BC-8E9B2CBED228}" type="slidenum">
              <a:rPr lang="en-US" altLang="en-US" smtClean="0"/>
              <a:pPr>
                <a:defRPr/>
              </a:pPr>
              <a:t>13</a:t>
            </a:fld>
            <a:endParaRPr lang="en-US" altLang="en-US"/>
          </a:p>
        </p:txBody>
      </p:sp>
    </p:spTree>
    <p:extLst>
      <p:ext uri="{BB962C8B-B14F-4D97-AF65-F5344CB8AC3E}">
        <p14:creationId xmlns:p14="http://schemas.microsoft.com/office/powerpoint/2010/main" val="3141036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12"/>
        <p:cNvGrpSpPr/>
        <p:nvPr/>
      </p:nvGrpSpPr>
      <p:grpSpPr>
        <a:xfrm>
          <a:off x="0" y="0"/>
          <a:ext cx="0" cy="0"/>
          <a:chOff x="0" y="0"/>
          <a:chExt cx="0" cy="0"/>
        </a:xfrm>
      </p:grpSpPr>
      <p:sp>
        <p:nvSpPr>
          <p:cNvPr id="13" name="Google Shape;13;p10"/>
          <p:cNvSpPr/>
          <p:nvPr/>
        </p:nvSpPr>
        <p:spPr>
          <a:xfrm>
            <a:off x="0" y="3124200"/>
            <a:ext cx="9144000" cy="3352800"/>
          </a:xfrm>
          <a:prstGeom prst="rect">
            <a:avLst/>
          </a:prstGeom>
          <a:solidFill>
            <a:srgbClr val="249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4" name="Google Shape;14;p10"/>
          <p:cNvSpPr/>
          <p:nvPr/>
        </p:nvSpPr>
        <p:spPr>
          <a:xfrm>
            <a:off x="0" y="6477000"/>
            <a:ext cx="9144000" cy="381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5" name="Google Shape;15;p10"/>
          <p:cNvSpPr txBox="1"/>
          <p:nvPr/>
        </p:nvSpPr>
        <p:spPr>
          <a:xfrm>
            <a:off x="0" y="6488113"/>
            <a:ext cx="55626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595959"/>
                </a:solidFill>
                <a:latin typeface="Arial"/>
                <a:ea typeface="Arial"/>
                <a:cs typeface="Arial"/>
                <a:sym typeface="Arial"/>
              </a:rPr>
              <a:t>Making Clean Local Energy Accessible Now</a:t>
            </a:r>
            <a:endParaRPr/>
          </a:p>
        </p:txBody>
      </p:sp>
      <p:sp>
        <p:nvSpPr>
          <p:cNvPr id="16" name="Google Shape;16;p10"/>
          <p:cNvSpPr txBox="1">
            <a:spLocks noGrp="1"/>
          </p:cNvSpPr>
          <p:nvPr>
            <p:ph type="subTitle" idx="1"/>
          </p:nvPr>
        </p:nvSpPr>
        <p:spPr>
          <a:xfrm>
            <a:off x="990600" y="5300663"/>
            <a:ext cx="7161213" cy="841375"/>
          </a:xfrm>
          <a:prstGeom prst="rect">
            <a:avLst/>
          </a:prstGeom>
          <a:noFill/>
          <a:ln>
            <a:noFill/>
          </a:ln>
        </p:spPr>
        <p:txBody>
          <a:bodyPr spcFirstLastPara="1" wrap="square" lIns="91425" tIns="45700" rIns="91425" bIns="45700" anchor="t" anchorCtr="0">
            <a:normAutofit/>
          </a:bodyPr>
          <a:lstStyle>
            <a:lvl1pPr lvl="0" algn="ctr">
              <a:spcBef>
                <a:spcPts val="480"/>
              </a:spcBef>
              <a:spcAft>
                <a:spcPts val="0"/>
              </a:spcAft>
              <a:buSzPts val="2400"/>
              <a:buFont typeface="Arial"/>
              <a:buNone/>
              <a:defRPr sz="2400">
                <a:solidFill>
                  <a:srgbClr val="595959"/>
                </a:solidFill>
              </a:defRPr>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9_Title, Text and Chart">
  <p:cSld name="19_Title, Text and Chart">
    <p:spTree>
      <p:nvGrpSpPr>
        <p:cNvPr id="1" name="Shape 17"/>
        <p:cNvGrpSpPr/>
        <p:nvPr/>
      </p:nvGrpSpPr>
      <p:grpSpPr>
        <a:xfrm>
          <a:off x="0" y="0"/>
          <a:ext cx="0" cy="0"/>
          <a:chOff x="0" y="0"/>
          <a:chExt cx="0" cy="0"/>
        </a:xfrm>
      </p:grpSpPr>
      <p:sp>
        <p:nvSpPr>
          <p:cNvPr id="18" name="Google Shape;18;p11"/>
          <p:cNvSpPr/>
          <p:nvPr/>
        </p:nvSpPr>
        <p:spPr>
          <a:xfrm>
            <a:off x="0" y="6477000"/>
            <a:ext cx="9144000" cy="381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 name="Google Shape;19;p11"/>
          <p:cNvSpPr/>
          <p:nvPr/>
        </p:nvSpPr>
        <p:spPr>
          <a:xfrm>
            <a:off x="0" y="0"/>
            <a:ext cx="7391400" cy="762000"/>
          </a:xfrm>
          <a:prstGeom prst="rect">
            <a:avLst/>
          </a:prstGeom>
          <a:solidFill>
            <a:srgbClr val="249C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 </a:t>
            </a:r>
            <a:endParaRPr/>
          </a:p>
        </p:txBody>
      </p:sp>
      <p:sp>
        <p:nvSpPr>
          <p:cNvPr id="20" name="Google Shape;20;p11"/>
          <p:cNvSpPr txBox="1"/>
          <p:nvPr/>
        </p:nvSpPr>
        <p:spPr>
          <a:xfrm>
            <a:off x="8331200" y="6492875"/>
            <a:ext cx="66040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rgbClr val="013D21"/>
              </a:solidFill>
              <a:latin typeface="Arial"/>
              <a:ea typeface="Arial"/>
              <a:cs typeface="Arial"/>
              <a:sym typeface="Arial"/>
            </a:endParaRPr>
          </a:p>
        </p:txBody>
      </p:sp>
      <p:sp>
        <p:nvSpPr>
          <p:cNvPr id="21" name="Google Shape;21;p11"/>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400" b="1">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1"/>
          <p:cNvSpPr txBox="1">
            <a:spLocks noGrp="1"/>
          </p:cNvSpPr>
          <p:nvPr>
            <p:ph type="body" idx="1"/>
          </p:nvPr>
        </p:nvSpPr>
        <p:spPr>
          <a:xfrm>
            <a:off x="457200" y="12954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Font typeface="Arial"/>
              <a:buChar char="•"/>
              <a:defRPr>
                <a:solidFill>
                  <a:srgbClr val="595959"/>
                </a:solidFill>
                <a:latin typeface="Arial"/>
                <a:ea typeface="Arial"/>
                <a:cs typeface="Arial"/>
                <a:sym typeface="Arial"/>
              </a:defRPr>
            </a:lvl1pPr>
            <a:lvl2pPr marL="914400" lvl="1" indent="-406400" algn="l">
              <a:spcBef>
                <a:spcPts val="560"/>
              </a:spcBef>
              <a:spcAft>
                <a:spcPts val="0"/>
              </a:spcAft>
              <a:buClr>
                <a:schemeClr val="dk1"/>
              </a:buClr>
              <a:buSzPts val="2800"/>
              <a:buFont typeface="Arial"/>
              <a:buChar char="•"/>
              <a:defRPr>
                <a:solidFill>
                  <a:srgbClr val="595959"/>
                </a:solidFill>
                <a:latin typeface="Arial"/>
                <a:ea typeface="Arial"/>
                <a:cs typeface="Arial"/>
                <a:sym typeface="Arial"/>
              </a:defRPr>
            </a:lvl2pPr>
            <a:lvl3pPr marL="1371600" lvl="2" indent="-381000" algn="l">
              <a:spcBef>
                <a:spcPts val="480"/>
              </a:spcBef>
              <a:spcAft>
                <a:spcPts val="0"/>
              </a:spcAft>
              <a:buClr>
                <a:schemeClr val="dk1"/>
              </a:buClr>
              <a:buSzPts val="2400"/>
              <a:buFont typeface="Arial"/>
              <a:buChar char="•"/>
              <a:defRPr>
                <a:solidFill>
                  <a:srgbClr val="595959"/>
                </a:solidFill>
                <a:latin typeface="Arial"/>
                <a:ea typeface="Arial"/>
                <a:cs typeface="Arial"/>
                <a:sym typeface="Arial"/>
              </a:defRPr>
            </a:lvl3pPr>
            <a:lvl4pPr marL="1828800" lvl="3" indent="-355600" algn="l">
              <a:spcBef>
                <a:spcPts val="400"/>
              </a:spcBef>
              <a:spcAft>
                <a:spcPts val="0"/>
              </a:spcAft>
              <a:buClr>
                <a:schemeClr val="dk1"/>
              </a:buClr>
              <a:buSzPts val="2000"/>
              <a:buFont typeface="Arial"/>
              <a:buChar char="•"/>
              <a:defRPr>
                <a:solidFill>
                  <a:srgbClr val="595959"/>
                </a:solidFill>
                <a:latin typeface="Arial"/>
                <a:ea typeface="Arial"/>
                <a:cs typeface="Arial"/>
                <a:sym typeface="Arial"/>
              </a:defRPr>
            </a:lvl4pPr>
            <a:lvl5pPr marL="2286000" lvl="4" indent="-355600" algn="l">
              <a:spcBef>
                <a:spcPts val="400"/>
              </a:spcBef>
              <a:spcAft>
                <a:spcPts val="0"/>
              </a:spcAft>
              <a:buClr>
                <a:schemeClr val="dk1"/>
              </a:buClr>
              <a:buSzPts val="2000"/>
              <a:buFont typeface="Arial"/>
              <a:buChar char="•"/>
              <a:defRPr>
                <a:solidFill>
                  <a:srgbClr val="595959"/>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 name="Google Shape;23;p11"/>
          <p:cNvSpPr txBox="1"/>
          <p:nvPr/>
        </p:nvSpPr>
        <p:spPr>
          <a:xfrm>
            <a:off x="0" y="6488113"/>
            <a:ext cx="83312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595959"/>
                </a:solidFill>
                <a:latin typeface="Arial"/>
                <a:ea typeface="Arial"/>
                <a:cs typeface="Arial"/>
                <a:sym typeface="Arial"/>
              </a:rPr>
              <a:t>Making Clean Local Energy Accessible Now						</a:t>
            </a:r>
            <a:endParaRPr/>
          </a:p>
        </p:txBody>
      </p:sp>
      <p:pic>
        <p:nvPicPr>
          <p:cNvPr id="24" name="Google Shape;24;p11"/>
          <p:cNvPicPr preferRelativeResize="0"/>
          <p:nvPr/>
        </p:nvPicPr>
        <p:blipFill rotWithShape="1">
          <a:blip r:embed="rId2">
            <a:alphaModFix/>
          </a:blip>
          <a:srcRect/>
          <a:stretch/>
        </p:blipFill>
        <p:spPr>
          <a:xfrm>
            <a:off x="7513624" y="88490"/>
            <a:ext cx="1477976" cy="62009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2_Title, Text and Chart">
  <p:cSld name="22_Title, Text and Chart">
    <p:spTree>
      <p:nvGrpSpPr>
        <p:cNvPr id="1" name="Shape 25"/>
        <p:cNvGrpSpPr/>
        <p:nvPr/>
      </p:nvGrpSpPr>
      <p:grpSpPr>
        <a:xfrm>
          <a:off x="0" y="0"/>
          <a:ext cx="0" cy="0"/>
          <a:chOff x="0" y="0"/>
          <a:chExt cx="0" cy="0"/>
        </a:xfrm>
      </p:grpSpPr>
      <p:sp>
        <p:nvSpPr>
          <p:cNvPr id="26" name="Google Shape;26;p12"/>
          <p:cNvSpPr/>
          <p:nvPr/>
        </p:nvSpPr>
        <p:spPr>
          <a:xfrm>
            <a:off x="0" y="6477000"/>
            <a:ext cx="9144000" cy="381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 name="Google Shape;27;p12"/>
          <p:cNvSpPr txBox="1"/>
          <p:nvPr/>
        </p:nvSpPr>
        <p:spPr>
          <a:xfrm>
            <a:off x="0" y="6488113"/>
            <a:ext cx="82296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595959"/>
                </a:solidFill>
                <a:latin typeface="Arial"/>
                <a:ea typeface="Arial"/>
                <a:cs typeface="Arial"/>
                <a:sym typeface="Arial"/>
              </a:rPr>
              <a:t>Making Clean Local </a:t>
            </a:r>
            <a:r>
              <a:rPr lang="en-US" sz="1800">
                <a:solidFill>
                  <a:srgbClr val="595959"/>
                </a:solidFill>
                <a:latin typeface="Arial"/>
                <a:ea typeface="Arial"/>
                <a:cs typeface="Arial"/>
                <a:sym typeface="Arial"/>
              </a:rPr>
              <a:t>Energy</a:t>
            </a:r>
            <a:r>
              <a:rPr lang="en-US" sz="1600">
                <a:solidFill>
                  <a:srgbClr val="595959"/>
                </a:solidFill>
                <a:latin typeface="Arial"/>
                <a:ea typeface="Arial"/>
                <a:cs typeface="Arial"/>
                <a:sym typeface="Arial"/>
              </a:rPr>
              <a:t> Accessible Now						</a:t>
            </a:r>
            <a:endParaRPr sz="1800">
              <a:solidFill>
                <a:srgbClr val="595959"/>
              </a:solidFill>
              <a:latin typeface="Arial"/>
              <a:ea typeface="Arial"/>
              <a:cs typeface="Arial"/>
              <a:sym typeface="Arial"/>
            </a:endParaRPr>
          </a:p>
        </p:txBody>
      </p:sp>
      <p:sp>
        <p:nvSpPr>
          <p:cNvPr id="28" name="Google Shape;28;p12"/>
          <p:cNvSpPr/>
          <p:nvPr/>
        </p:nvSpPr>
        <p:spPr>
          <a:xfrm>
            <a:off x="0" y="0"/>
            <a:ext cx="7391400" cy="762000"/>
          </a:xfrm>
          <a:prstGeom prst="rect">
            <a:avLst/>
          </a:prstGeom>
          <a:solidFill>
            <a:srgbClr val="249C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 </a:t>
            </a:r>
            <a:endParaRPr/>
          </a:p>
        </p:txBody>
      </p:sp>
      <p:sp>
        <p:nvSpPr>
          <p:cNvPr id="29" name="Google Shape;29;p12"/>
          <p:cNvSpPr txBox="1"/>
          <p:nvPr/>
        </p:nvSpPr>
        <p:spPr>
          <a:xfrm>
            <a:off x="8416636" y="6492875"/>
            <a:ext cx="574964"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rgbClr val="013D21"/>
              </a:solidFill>
              <a:latin typeface="Arial"/>
              <a:ea typeface="Arial"/>
              <a:cs typeface="Arial"/>
              <a:sym typeface="Arial"/>
            </a:endParaRPr>
          </a:p>
        </p:txBody>
      </p:sp>
      <p:sp>
        <p:nvSpPr>
          <p:cNvPr id="30" name="Google Shape;30;p12"/>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400" b="1">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2"/>
          <p:cNvSpPr txBox="1">
            <a:spLocks noGrp="1"/>
          </p:cNvSpPr>
          <p:nvPr>
            <p:ph type="body" idx="1"/>
          </p:nvPr>
        </p:nvSpPr>
        <p:spPr>
          <a:xfrm>
            <a:off x="457200" y="12954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Font typeface="Arial"/>
              <a:buChar char="•"/>
              <a:defRPr>
                <a:solidFill>
                  <a:srgbClr val="595959"/>
                </a:solidFill>
                <a:latin typeface="Arial"/>
                <a:ea typeface="Arial"/>
                <a:cs typeface="Arial"/>
                <a:sym typeface="Arial"/>
              </a:defRPr>
            </a:lvl1pPr>
            <a:lvl2pPr marL="914400" lvl="1" indent="-406400" algn="l">
              <a:spcBef>
                <a:spcPts val="560"/>
              </a:spcBef>
              <a:spcAft>
                <a:spcPts val="0"/>
              </a:spcAft>
              <a:buClr>
                <a:schemeClr val="dk1"/>
              </a:buClr>
              <a:buSzPts val="2800"/>
              <a:buFont typeface="Arial"/>
              <a:buChar char="•"/>
              <a:defRPr>
                <a:solidFill>
                  <a:srgbClr val="595959"/>
                </a:solidFill>
                <a:latin typeface="Arial"/>
                <a:ea typeface="Arial"/>
                <a:cs typeface="Arial"/>
                <a:sym typeface="Arial"/>
              </a:defRPr>
            </a:lvl2pPr>
            <a:lvl3pPr marL="1371600" lvl="2" indent="-381000" algn="l">
              <a:spcBef>
                <a:spcPts val="480"/>
              </a:spcBef>
              <a:spcAft>
                <a:spcPts val="0"/>
              </a:spcAft>
              <a:buClr>
                <a:schemeClr val="dk1"/>
              </a:buClr>
              <a:buSzPts val="2400"/>
              <a:buFont typeface="Arial"/>
              <a:buChar char="•"/>
              <a:defRPr>
                <a:solidFill>
                  <a:srgbClr val="595959"/>
                </a:solidFill>
                <a:latin typeface="Arial"/>
                <a:ea typeface="Arial"/>
                <a:cs typeface="Arial"/>
                <a:sym typeface="Arial"/>
              </a:defRPr>
            </a:lvl3pPr>
            <a:lvl4pPr marL="1828800" lvl="3" indent="-355600" algn="l">
              <a:spcBef>
                <a:spcPts val="400"/>
              </a:spcBef>
              <a:spcAft>
                <a:spcPts val="0"/>
              </a:spcAft>
              <a:buClr>
                <a:schemeClr val="dk1"/>
              </a:buClr>
              <a:buSzPts val="2000"/>
              <a:buFont typeface="Arial"/>
              <a:buChar char="•"/>
              <a:defRPr>
                <a:solidFill>
                  <a:srgbClr val="595959"/>
                </a:solidFill>
                <a:latin typeface="Arial"/>
                <a:ea typeface="Arial"/>
                <a:cs typeface="Arial"/>
                <a:sym typeface="Arial"/>
              </a:defRPr>
            </a:lvl4pPr>
            <a:lvl5pPr marL="2286000" lvl="4" indent="-355600" algn="l">
              <a:spcBef>
                <a:spcPts val="400"/>
              </a:spcBef>
              <a:spcAft>
                <a:spcPts val="0"/>
              </a:spcAft>
              <a:buClr>
                <a:schemeClr val="dk1"/>
              </a:buClr>
              <a:buSzPts val="2000"/>
              <a:buFont typeface="Arial"/>
              <a:buChar char="•"/>
              <a:defRPr>
                <a:solidFill>
                  <a:srgbClr val="595959"/>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0_Title, Text and Chart">
  <p:cSld name="20_Title, Text and Chart">
    <p:spTree>
      <p:nvGrpSpPr>
        <p:cNvPr id="1" name="Shape 32"/>
        <p:cNvGrpSpPr/>
        <p:nvPr/>
      </p:nvGrpSpPr>
      <p:grpSpPr>
        <a:xfrm>
          <a:off x="0" y="0"/>
          <a:ext cx="0" cy="0"/>
          <a:chOff x="0" y="0"/>
          <a:chExt cx="0" cy="0"/>
        </a:xfrm>
      </p:grpSpPr>
      <p:sp>
        <p:nvSpPr>
          <p:cNvPr id="33" name="Google Shape;33;p13"/>
          <p:cNvSpPr/>
          <p:nvPr/>
        </p:nvSpPr>
        <p:spPr>
          <a:xfrm>
            <a:off x="0" y="6477000"/>
            <a:ext cx="9144000" cy="381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 name="Google Shape;34;p13"/>
          <p:cNvSpPr txBox="1"/>
          <p:nvPr/>
        </p:nvSpPr>
        <p:spPr>
          <a:xfrm>
            <a:off x="0" y="6488113"/>
            <a:ext cx="83312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595959"/>
                </a:solidFill>
                <a:latin typeface="Arial"/>
                <a:ea typeface="Arial"/>
                <a:cs typeface="Arial"/>
                <a:sym typeface="Arial"/>
              </a:rPr>
              <a:t>Making Clean Local Energy Accessible Now						</a:t>
            </a:r>
            <a:endParaRPr/>
          </a:p>
        </p:txBody>
      </p:sp>
      <p:sp>
        <p:nvSpPr>
          <p:cNvPr id="35" name="Google Shape;35;p13"/>
          <p:cNvSpPr/>
          <p:nvPr/>
        </p:nvSpPr>
        <p:spPr>
          <a:xfrm>
            <a:off x="0" y="0"/>
            <a:ext cx="7391400" cy="762000"/>
          </a:xfrm>
          <a:prstGeom prst="rect">
            <a:avLst/>
          </a:prstGeom>
          <a:solidFill>
            <a:srgbClr val="249C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 </a:t>
            </a:r>
            <a:endParaRPr/>
          </a:p>
        </p:txBody>
      </p:sp>
      <p:sp>
        <p:nvSpPr>
          <p:cNvPr id="36" name="Google Shape;36;p13"/>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400" b="1">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3"/>
          <p:cNvSpPr txBox="1">
            <a:spLocks noGrp="1"/>
          </p:cNvSpPr>
          <p:nvPr>
            <p:ph type="body" idx="1"/>
          </p:nvPr>
        </p:nvSpPr>
        <p:spPr>
          <a:xfrm>
            <a:off x="457200" y="12954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Font typeface="Arial"/>
              <a:buChar char="•"/>
              <a:defRPr>
                <a:solidFill>
                  <a:srgbClr val="595959"/>
                </a:solidFill>
                <a:latin typeface="Arial"/>
                <a:ea typeface="Arial"/>
                <a:cs typeface="Arial"/>
                <a:sym typeface="Arial"/>
              </a:defRPr>
            </a:lvl1pPr>
            <a:lvl2pPr marL="914400" lvl="1" indent="-406400" algn="l">
              <a:spcBef>
                <a:spcPts val="560"/>
              </a:spcBef>
              <a:spcAft>
                <a:spcPts val="0"/>
              </a:spcAft>
              <a:buClr>
                <a:schemeClr val="dk1"/>
              </a:buClr>
              <a:buSzPts val="2800"/>
              <a:buFont typeface="Arial"/>
              <a:buChar char="•"/>
              <a:defRPr>
                <a:solidFill>
                  <a:srgbClr val="595959"/>
                </a:solidFill>
                <a:latin typeface="Arial"/>
                <a:ea typeface="Arial"/>
                <a:cs typeface="Arial"/>
                <a:sym typeface="Arial"/>
              </a:defRPr>
            </a:lvl2pPr>
            <a:lvl3pPr marL="1371600" lvl="2" indent="-381000" algn="l">
              <a:spcBef>
                <a:spcPts val="480"/>
              </a:spcBef>
              <a:spcAft>
                <a:spcPts val="0"/>
              </a:spcAft>
              <a:buClr>
                <a:schemeClr val="dk1"/>
              </a:buClr>
              <a:buSzPts val="2400"/>
              <a:buFont typeface="Arial"/>
              <a:buChar char="•"/>
              <a:defRPr>
                <a:solidFill>
                  <a:srgbClr val="595959"/>
                </a:solidFill>
                <a:latin typeface="Arial"/>
                <a:ea typeface="Arial"/>
                <a:cs typeface="Arial"/>
                <a:sym typeface="Arial"/>
              </a:defRPr>
            </a:lvl3pPr>
            <a:lvl4pPr marL="1828800" lvl="3" indent="-355600" algn="l">
              <a:spcBef>
                <a:spcPts val="400"/>
              </a:spcBef>
              <a:spcAft>
                <a:spcPts val="0"/>
              </a:spcAft>
              <a:buClr>
                <a:schemeClr val="dk1"/>
              </a:buClr>
              <a:buSzPts val="2000"/>
              <a:buFont typeface="Arial"/>
              <a:buChar char="•"/>
              <a:defRPr>
                <a:solidFill>
                  <a:srgbClr val="595959"/>
                </a:solidFill>
                <a:latin typeface="Arial"/>
                <a:ea typeface="Arial"/>
                <a:cs typeface="Arial"/>
                <a:sym typeface="Arial"/>
              </a:defRPr>
            </a:lvl4pPr>
            <a:lvl5pPr marL="2286000" lvl="4" indent="-355600" algn="l">
              <a:spcBef>
                <a:spcPts val="400"/>
              </a:spcBef>
              <a:spcAft>
                <a:spcPts val="0"/>
              </a:spcAft>
              <a:buClr>
                <a:schemeClr val="dk1"/>
              </a:buClr>
              <a:buSzPts val="2000"/>
              <a:buFont typeface="Arial"/>
              <a:buChar char="•"/>
              <a:defRPr>
                <a:solidFill>
                  <a:srgbClr val="595959"/>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8" name="Google Shape;38;p13" descr="Clean Coalition Logo_no tagline_updated_slideshowedit_zf2 yellow_final2.pdf"/>
          <p:cNvPicPr preferRelativeResize="0"/>
          <p:nvPr/>
        </p:nvPicPr>
        <p:blipFill rotWithShape="1">
          <a:blip r:embed="rId2">
            <a:alphaModFix/>
          </a:blip>
          <a:srcRect/>
          <a:stretch/>
        </p:blipFill>
        <p:spPr>
          <a:xfrm>
            <a:off x="7531219" y="46181"/>
            <a:ext cx="1612783" cy="676656"/>
          </a:xfrm>
          <a:prstGeom prst="rect">
            <a:avLst/>
          </a:prstGeom>
          <a:noFill/>
          <a:ln>
            <a:noFill/>
          </a:ln>
        </p:spPr>
      </p:pic>
      <p:sp>
        <p:nvSpPr>
          <p:cNvPr id="39" name="Google Shape;39;p13"/>
          <p:cNvSpPr txBox="1"/>
          <p:nvPr/>
        </p:nvSpPr>
        <p:spPr>
          <a:xfrm>
            <a:off x="8416636" y="6492875"/>
            <a:ext cx="574964"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rgbClr val="013D2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1_Title, Text and Chart">
  <p:cSld name="21_Title, Text and Chart">
    <p:spTree>
      <p:nvGrpSpPr>
        <p:cNvPr id="1" name="Shape 40"/>
        <p:cNvGrpSpPr/>
        <p:nvPr/>
      </p:nvGrpSpPr>
      <p:grpSpPr>
        <a:xfrm>
          <a:off x="0" y="0"/>
          <a:ext cx="0" cy="0"/>
          <a:chOff x="0" y="0"/>
          <a:chExt cx="0" cy="0"/>
        </a:xfrm>
      </p:grpSpPr>
      <p:sp>
        <p:nvSpPr>
          <p:cNvPr id="41" name="Google Shape;41;p14"/>
          <p:cNvSpPr/>
          <p:nvPr/>
        </p:nvSpPr>
        <p:spPr>
          <a:xfrm>
            <a:off x="0" y="6477000"/>
            <a:ext cx="9144000" cy="381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 name="Google Shape;42;p14"/>
          <p:cNvSpPr/>
          <p:nvPr/>
        </p:nvSpPr>
        <p:spPr>
          <a:xfrm>
            <a:off x="0" y="0"/>
            <a:ext cx="7391400" cy="762000"/>
          </a:xfrm>
          <a:prstGeom prst="rect">
            <a:avLst/>
          </a:prstGeom>
          <a:solidFill>
            <a:srgbClr val="249C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 </a:t>
            </a:r>
            <a:endParaRPr/>
          </a:p>
        </p:txBody>
      </p:sp>
      <p:sp>
        <p:nvSpPr>
          <p:cNvPr id="43" name="Google Shape;43;p14"/>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400" b="1">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4"/>
          <p:cNvSpPr txBox="1">
            <a:spLocks noGrp="1"/>
          </p:cNvSpPr>
          <p:nvPr>
            <p:ph type="body" idx="1"/>
          </p:nvPr>
        </p:nvSpPr>
        <p:spPr>
          <a:xfrm>
            <a:off x="457200" y="12954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Font typeface="Arial"/>
              <a:buChar char="•"/>
              <a:defRPr>
                <a:solidFill>
                  <a:srgbClr val="595959"/>
                </a:solidFill>
                <a:latin typeface="Arial"/>
                <a:ea typeface="Arial"/>
                <a:cs typeface="Arial"/>
                <a:sym typeface="Arial"/>
              </a:defRPr>
            </a:lvl1pPr>
            <a:lvl2pPr marL="914400" lvl="1" indent="-406400" algn="l">
              <a:spcBef>
                <a:spcPts val="560"/>
              </a:spcBef>
              <a:spcAft>
                <a:spcPts val="0"/>
              </a:spcAft>
              <a:buClr>
                <a:schemeClr val="dk1"/>
              </a:buClr>
              <a:buSzPts val="2800"/>
              <a:buFont typeface="Arial"/>
              <a:buChar char="•"/>
              <a:defRPr>
                <a:solidFill>
                  <a:srgbClr val="595959"/>
                </a:solidFill>
                <a:latin typeface="Arial"/>
                <a:ea typeface="Arial"/>
                <a:cs typeface="Arial"/>
                <a:sym typeface="Arial"/>
              </a:defRPr>
            </a:lvl2pPr>
            <a:lvl3pPr marL="1371600" lvl="2" indent="-381000" algn="l">
              <a:spcBef>
                <a:spcPts val="480"/>
              </a:spcBef>
              <a:spcAft>
                <a:spcPts val="0"/>
              </a:spcAft>
              <a:buClr>
                <a:schemeClr val="dk1"/>
              </a:buClr>
              <a:buSzPts val="2400"/>
              <a:buFont typeface="Arial"/>
              <a:buChar char="•"/>
              <a:defRPr>
                <a:solidFill>
                  <a:srgbClr val="595959"/>
                </a:solidFill>
                <a:latin typeface="Arial"/>
                <a:ea typeface="Arial"/>
                <a:cs typeface="Arial"/>
                <a:sym typeface="Arial"/>
              </a:defRPr>
            </a:lvl3pPr>
            <a:lvl4pPr marL="1828800" lvl="3" indent="-355600" algn="l">
              <a:spcBef>
                <a:spcPts val="400"/>
              </a:spcBef>
              <a:spcAft>
                <a:spcPts val="0"/>
              </a:spcAft>
              <a:buClr>
                <a:schemeClr val="dk1"/>
              </a:buClr>
              <a:buSzPts val="2000"/>
              <a:buFont typeface="Arial"/>
              <a:buChar char="•"/>
              <a:defRPr>
                <a:solidFill>
                  <a:srgbClr val="595959"/>
                </a:solidFill>
                <a:latin typeface="Arial"/>
                <a:ea typeface="Arial"/>
                <a:cs typeface="Arial"/>
                <a:sym typeface="Arial"/>
              </a:defRPr>
            </a:lvl4pPr>
            <a:lvl5pPr marL="2286000" lvl="4" indent="-355600" algn="l">
              <a:spcBef>
                <a:spcPts val="400"/>
              </a:spcBef>
              <a:spcAft>
                <a:spcPts val="0"/>
              </a:spcAft>
              <a:buClr>
                <a:schemeClr val="dk1"/>
              </a:buClr>
              <a:buSzPts val="2000"/>
              <a:buFont typeface="Arial"/>
              <a:buChar char="•"/>
              <a:defRPr>
                <a:solidFill>
                  <a:srgbClr val="595959"/>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5" name="Google Shape;45;p14"/>
          <p:cNvSpPr txBox="1"/>
          <p:nvPr/>
        </p:nvSpPr>
        <p:spPr>
          <a:xfrm>
            <a:off x="0" y="6488113"/>
            <a:ext cx="83312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595959"/>
                </a:solidFill>
                <a:latin typeface="Arial"/>
                <a:ea typeface="Arial"/>
                <a:cs typeface="Arial"/>
                <a:sym typeface="Arial"/>
              </a:rPr>
              <a:t>Making Clean Local Energy Accessible Now</a:t>
            </a:r>
            <a:r>
              <a:rPr lang="en-US" sz="1600">
                <a:solidFill>
                  <a:srgbClr val="595959"/>
                </a:solidFill>
                <a:latin typeface="Arial"/>
                <a:ea typeface="Arial"/>
                <a:cs typeface="Arial"/>
                <a:sym typeface="Arial"/>
              </a:rPr>
              <a:t>						</a:t>
            </a:r>
            <a:endParaRPr/>
          </a:p>
        </p:txBody>
      </p:sp>
      <p:pic>
        <p:nvPicPr>
          <p:cNvPr id="46" name="Google Shape;46;p14" descr="Clean Coalition Logo_no tagline_updated_slideshowedit_zf2 yellow_final2.pdf"/>
          <p:cNvPicPr preferRelativeResize="0"/>
          <p:nvPr/>
        </p:nvPicPr>
        <p:blipFill rotWithShape="1">
          <a:blip r:embed="rId2">
            <a:alphaModFix/>
          </a:blip>
          <a:srcRect/>
          <a:stretch/>
        </p:blipFill>
        <p:spPr>
          <a:xfrm>
            <a:off x="7531219" y="46181"/>
            <a:ext cx="1612783" cy="676656"/>
          </a:xfrm>
          <a:prstGeom prst="rect">
            <a:avLst/>
          </a:prstGeom>
          <a:noFill/>
          <a:ln>
            <a:noFill/>
          </a:ln>
        </p:spPr>
      </p:pic>
      <p:sp>
        <p:nvSpPr>
          <p:cNvPr id="47" name="Google Shape;47;p14"/>
          <p:cNvSpPr txBox="1"/>
          <p:nvPr/>
        </p:nvSpPr>
        <p:spPr>
          <a:xfrm>
            <a:off x="8416636" y="6492875"/>
            <a:ext cx="574964"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rgbClr val="013D2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381000" y="0"/>
            <a:ext cx="5257800" cy="73183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4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600"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3600"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3600"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3600" b="1" i="0" u="none" strike="noStrike" cap="none">
                <a:solidFill>
                  <a:schemeClr val="dk2"/>
                </a:solidFill>
                <a:latin typeface="Arial"/>
                <a:ea typeface="Arial"/>
                <a:cs typeface="Arial"/>
                <a:sym typeface="Arial"/>
              </a:defRPr>
            </a:lvl9pPr>
          </a:lstStyle>
          <a:p>
            <a:endParaRPr/>
          </a:p>
        </p:txBody>
      </p:sp>
      <p:sp>
        <p:nvSpPr>
          <p:cNvPr id="11" name="Google Shape;11;p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rgbClr val="33CC33"/>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rgbClr val="66FF33"/>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clean-coalition.org/disaster-resilience/#adder"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clean-coalition.org/community-microgrids/valencia-gardens-energy-storage-project/"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
          <p:cNvSpPr txBox="1"/>
          <p:nvPr/>
        </p:nvSpPr>
        <p:spPr>
          <a:xfrm>
            <a:off x="0" y="2343798"/>
            <a:ext cx="9119285" cy="113873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dirty="0">
                <a:solidFill>
                  <a:srgbClr val="535353"/>
                </a:solidFill>
                <a:latin typeface="+mj-lt"/>
                <a:ea typeface="Helvetica Neue"/>
                <a:cs typeface="Helvetica Neue"/>
                <a:sym typeface="Helvetica Neue"/>
              </a:rPr>
              <a:t>Financing and Deploying Community Microgrids via the Resilient Energy Subscription (RES):</a:t>
            </a:r>
            <a:endParaRPr lang="en-US" sz="2400" b="1" dirty="0">
              <a:latin typeface="+mj-lt"/>
              <a:ea typeface="Helvetica Neue"/>
            </a:endParaRPr>
          </a:p>
          <a:p>
            <a:pPr marL="0" marR="0" lvl="0" indent="0" algn="ctr" rtl="0">
              <a:spcBef>
                <a:spcPts val="0"/>
              </a:spcBef>
              <a:spcAft>
                <a:spcPts val="0"/>
              </a:spcAft>
              <a:buNone/>
            </a:pPr>
            <a:r>
              <a:rPr lang="en-US" sz="2000" b="1" dirty="0">
                <a:solidFill>
                  <a:schemeClr val="lt1"/>
                </a:solidFill>
                <a:latin typeface="+mj-lt"/>
                <a:ea typeface="Helvetica Neue"/>
                <a:cs typeface="Helvetica Neue"/>
                <a:sym typeface="Helvetica Neue"/>
              </a:rPr>
              <a:t>Lessons learned from policy in California and projects in Washington</a:t>
            </a:r>
            <a:endParaRPr sz="2000" b="1" i="0" u="none" strike="noStrike" cap="none" dirty="0">
              <a:solidFill>
                <a:schemeClr val="dk1"/>
              </a:solidFill>
              <a:latin typeface="+mj-lt"/>
              <a:ea typeface="Helvetica Neue"/>
              <a:cs typeface="Helvetica Neue"/>
              <a:sym typeface="Helvetica Neue"/>
            </a:endParaRPr>
          </a:p>
        </p:txBody>
      </p:sp>
      <p:pic>
        <p:nvPicPr>
          <p:cNvPr id="54" name="Google Shape;54;p1" descr="Clean Coalition Logo_no tagline_updated yellow.eps"/>
          <p:cNvPicPr preferRelativeResize="0"/>
          <p:nvPr/>
        </p:nvPicPr>
        <p:blipFill rotWithShape="1">
          <a:blip r:embed="rId3">
            <a:alphaModFix/>
          </a:blip>
          <a:srcRect/>
          <a:stretch/>
        </p:blipFill>
        <p:spPr>
          <a:xfrm>
            <a:off x="1717124" y="965568"/>
            <a:ext cx="5709752" cy="850165"/>
          </a:xfrm>
          <a:prstGeom prst="rect">
            <a:avLst/>
          </a:prstGeom>
          <a:noFill/>
          <a:ln>
            <a:noFill/>
          </a:ln>
        </p:spPr>
      </p:pic>
      <p:sp>
        <p:nvSpPr>
          <p:cNvPr id="55" name="Google Shape;55;p1"/>
          <p:cNvSpPr txBox="1"/>
          <p:nvPr/>
        </p:nvSpPr>
        <p:spPr>
          <a:xfrm>
            <a:off x="6793992" y="6469964"/>
            <a:ext cx="2325293" cy="36929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dirty="0">
                <a:solidFill>
                  <a:srgbClr val="595959"/>
                </a:solidFill>
              </a:rPr>
              <a:t>5</a:t>
            </a:r>
            <a:r>
              <a:rPr lang="en-US" sz="1800" b="0" i="0" u="none" strike="noStrike" cap="none" dirty="0">
                <a:solidFill>
                  <a:srgbClr val="595959"/>
                </a:solidFill>
                <a:latin typeface="Arial"/>
                <a:ea typeface="Arial"/>
                <a:cs typeface="Arial"/>
                <a:sym typeface="Arial"/>
              </a:rPr>
              <a:t> December 2023</a:t>
            </a:r>
            <a:endParaRPr dirty="0"/>
          </a:p>
        </p:txBody>
      </p:sp>
      <p:sp>
        <p:nvSpPr>
          <p:cNvPr id="3" name="TextBox 2">
            <a:extLst>
              <a:ext uri="{FF2B5EF4-FFF2-40B4-BE49-F238E27FC236}">
                <a16:creationId xmlns:a16="http://schemas.microsoft.com/office/drawing/2014/main" id="{DC693834-EB63-2032-4E49-D93F612E204E}"/>
              </a:ext>
            </a:extLst>
          </p:cNvPr>
          <p:cNvSpPr txBox="1"/>
          <p:nvPr/>
        </p:nvSpPr>
        <p:spPr>
          <a:xfrm>
            <a:off x="2265425" y="4364706"/>
            <a:ext cx="4613148" cy="1323439"/>
          </a:xfrm>
          <a:prstGeom prst="rect">
            <a:avLst/>
          </a:prstGeom>
          <a:noFill/>
        </p:spPr>
        <p:txBody>
          <a:bodyPr wrap="square">
            <a:spAutoFit/>
          </a:bodyPr>
          <a:lstStyle/>
          <a:p>
            <a:pPr algn="ctr" defTabSz="914400">
              <a:spcBef>
                <a:spcPct val="0"/>
              </a:spcBef>
              <a:buFontTx/>
              <a:buNone/>
            </a:pPr>
            <a:r>
              <a:rPr lang="en-US" altLang="en-US" sz="1600" dirty="0">
                <a:solidFill>
                  <a:srgbClr val="FFFFFF"/>
                </a:solidFill>
                <a:latin typeface="Arial" panose="020B0604020202020204" pitchFamily="34" charset="0"/>
                <a:cs typeface="Arial" panose="020B0604020202020204" pitchFamily="34" charset="0"/>
                <a:sym typeface="Helvetica" pitchFamily="2" charset="0"/>
              </a:rPr>
              <a:t>Ben Schwartz</a:t>
            </a:r>
          </a:p>
          <a:p>
            <a:pPr algn="ctr" defTabSz="914400">
              <a:spcBef>
                <a:spcPct val="0"/>
              </a:spcBef>
              <a:buFontTx/>
              <a:buNone/>
            </a:pPr>
            <a:r>
              <a:rPr lang="en-US" altLang="en-US" sz="1600" dirty="0">
                <a:solidFill>
                  <a:srgbClr val="FFFFFF"/>
                </a:solidFill>
                <a:latin typeface="Arial" panose="020B0604020202020204" pitchFamily="34" charset="0"/>
                <a:cs typeface="Arial" panose="020B0604020202020204" pitchFamily="34" charset="0"/>
                <a:sym typeface="Helvetica" pitchFamily="2" charset="0"/>
              </a:rPr>
              <a:t>Policy Manager</a:t>
            </a:r>
          </a:p>
          <a:p>
            <a:pPr algn="ctr" defTabSz="914400">
              <a:spcBef>
                <a:spcPct val="0"/>
              </a:spcBef>
              <a:buFontTx/>
              <a:buNone/>
            </a:pPr>
            <a:r>
              <a:rPr lang="en-US" altLang="en-US" sz="1600" dirty="0">
                <a:solidFill>
                  <a:srgbClr val="FFFFFF"/>
                </a:solidFill>
                <a:latin typeface="Arial" panose="020B0604020202020204" pitchFamily="34" charset="0"/>
                <a:cs typeface="Arial" panose="020B0604020202020204" pitchFamily="34" charset="0"/>
                <a:sym typeface="Helvetica" pitchFamily="2" charset="0"/>
              </a:rPr>
              <a:t>Clean Coalition</a:t>
            </a:r>
            <a:endParaRPr lang="en-US" altLang="en-US" sz="1600" dirty="0">
              <a:solidFill>
                <a:srgbClr val="FFFFFF"/>
              </a:solidFill>
              <a:latin typeface="Arial" panose="020B0604020202020204" pitchFamily="34" charset="0"/>
              <a:cs typeface="Arial" panose="020B0604020202020204" pitchFamily="34" charset="0"/>
              <a:sym typeface="Arial" panose="020B0604020202020204" pitchFamily="34" charset="0"/>
            </a:endParaRPr>
          </a:p>
          <a:p>
            <a:pPr algn="ctr" defTabSz="914400">
              <a:spcBef>
                <a:spcPct val="0"/>
              </a:spcBef>
              <a:buFontTx/>
              <a:buNone/>
            </a:pPr>
            <a:r>
              <a:rPr lang="en-US" altLang="en-US" sz="1600" dirty="0">
                <a:solidFill>
                  <a:schemeClr val="bg1"/>
                </a:solidFill>
                <a:latin typeface="Arial" panose="020B0604020202020204" pitchFamily="34" charset="0"/>
                <a:cs typeface="Arial" panose="020B0604020202020204" pitchFamily="34" charset="0"/>
              </a:rPr>
              <a:t>626-232-7573</a:t>
            </a:r>
            <a:r>
              <a:rPr lang="en-US" altLang="en-US" sz="1600" dirty="0">
                <a:solidFill>
                  <a:srgbClr val="FFFFFF"/>
                </a:solidFill>
                <a:latin typeface="Arial" panose="020B0604020202020204" pitchFamily="34" charset="0"/>
                <a:cs typeface="Arial" panose="020B0604020202020204" pitchFamily="34" charset="0"/>
                <a:sym typeface="Helvetica" pitchFamily="2" charset="0"/>
              </a:rPr>
              <a:t> mobile</a:t>
            </a:r>
          </a:p>
          <a:p>
            <a:pPr algn="ctr" defTabSz="914400">
              <a:spcBef>
                <a:spcPct val="0"/>
              </a:spcBef>
              <a:buFontTx/>
              <a:buNone/>
            </a:pPr>
            <a:r>
              <a:rPr lang="en-US" altLang="en-US" sz="1600" dirty="0">
                <a:solidFill>
                  <a:srgbClr val="FFFFFF"/>
                </a:solidFill>
                <a:latin typeface="Arial" panose="020B0604020202020204" pitchFamily="34" charset="0"/>
                <a:cs typeface="Arial" panose="020B0604020202020204" pitchFamily="34" charset="0"/>
                <a:sym typeface="Helvetica" pitchFamily="2" charset="0"/>
              </a:rPr>
              <a:t>ben@clean-coalition.org</a:t>
            </a:r>
            <a:endParaRPr lang="en-US" altLang="en-US" sz="16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F30C8-3625-4B29-B2F9-9A5D58A234B9}"/>
              </a:ext>
            </a:extLst>
          </p:cNvPr>
          <p:cNvSpPr>
            <a:spLocks noGrp="1"/>
          </p:cNvSpPr>
          <p:nvPr>
            <p:ph type="title"/>
          </p:nvPr>
        </p:nvSpPr>
        <p:spPr/>
        <p:txBody>
          <a:bodyPr/>
          <a:lstStyle/>
          <a:p>
            <a:r>
              <a:rPr lang="en-US" dirty="0"/>
              <a:t>Eastsound Tier 1 &amp; 2 facilities map</a:t>
            </a:r>
          </a:p>
        </p:txBody>
      </p:sp>
      <p:pic>
        <p:nvPicPr>
          <p:cNvPr id="3" name="Picture 2">
            <a:extLst>
              <a:ext uri="{FF2B5EF4-FFF2-40B4-BE49-F238E27FC236}">
                <a16:creationId xmlns:a16="http://schemas.microsoft.com/office/drawing/2014/main" id="{33E99734-A413-79C4-3DB6-CFC5EC7FA1F1}"/>
              </a:ext>
            </a:extLst>
          </p:cNvPr>
          <p:cNvPicPr>
            <a:picLocks noChangeAspect="1"/>
          </p:cNvPicPr>
          <p:nvPr/>
        </p:nvPicPr>
        <p:blipFill>
          <a:blip r:embed="rId2"/>
          <a:stretch>
            <a:fillRect/>
          </a:stretch>
        </p:blipFill>
        <p:spPr>
          <a:xfrm>
            <a:off x="1733118" y="762000"/>
            <a:ext cx="4579717" cy="5706588"/>
          </a:xfrm>
          <a:prstGeom prst="rect">
            <a:avLst/>
          </a:prstGeom>
        </p:spPr>
      </p:pic>
      <p:sp>
        <p:nvSpPr>
          <p:cNvPr id="8" name="TextBox 7">
            <a:extLst>
              <a:ext uri="{FF2B5EF4-FFF2-40B4-BE49-F238E27FC236}">
                <a16:creationId xmlns:a16="http://schemas.microsoft.com/office/drawing/2014/main" id="{53138CB8-5347-8A1E-3365-CB74D6FA67CD}"/>
              </a:ext>
            </a:extLst>
          </p:cNvPr>
          <p:cNvSpPr txBox="1"/>
          <p:nvPr/>
        </p:nvSpPr>
        <p:spPr>
          <a:xfrm>
            <a:off x="6324664" y="2655881"/>
            <a:ext cx="1862410" cy="2462213"/>
          </a:xfrm>
          <a:prstGeom prst="rect">
            <a:avLst/>
          </a:prstGeom>
          <a:noFill/>
        </p:spPr>
        <p:txBody>
          <a:bodyPr wrap="square">
            <a:spAutoFit/>
          </a:bodyPr>
          <a:lstStyle/>
          <a:p>
            <a:pPr marL="0" marR="0">
              <a:spcBef>
                <a:spcPts val="0"/>
              </a:spcBef>
              <a:spcAft>
                <a:spcPts val="600"/>
              </a:spcAft>
            </a:pPr>
            <a:r>
              <a:rPr lang="en-US" sz="1100" i="1" dirty="0">
                <a:solidFill>
                  <a:srgbClr val="1F497D"/>
                </a:solidFill>
                <a:effectLst/>
                <a:latin typeface="Calibri" panose="020F0502020204030204" pitchFamily="34" charset="0"/>
                <a:ea typeface="Calibri" panose="020F0502020204030204" pitchFamily="34" charset="0"/>
              </a:rPr>
              <a:t>Figure 2: Eastsound facilities that are being provisioned with priority Community Microgrid resilience in the initial Orcas Community Microgrid design are shaded. Tier 1 Critical Community Facilities (CCFs) are shaded and labeled with black text, while Tier 2 CCFs are shaded in blue text. Figures 3 and 4 further depict the initial Orcas Community Microgrid in block diagram form.</a:t>
            </a:r>
          </a:p>
        </p:txBody>
      </p:sp>
    </p:spTree>
    <p:extLst>
      <p:ext uri="{BB962C8B-B14F-4D97-AF65-F5344CB8AC3E}">
        <p14:creationId xmlns:p14="http://schemas.microsoft.com/office/powerpoint/2010/main" val="1202338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CA0B4-03FF-4BD7-8D8B-6C795B7A401A}"/>
              </a:ext>
            </a:extLst>
          </p:cNvPr>
          <p:cNvSpPr>
            <a:spLocks noGrp="1"/>
          </p:cNvSpPr>
          <p:nvPr>
            <p:ph type="title"/>
          </p:nvPr>
        </p:nvSpPr>
        <p:spPr>
          <a:xfrm>
            <a:off x="0" y="0"/>
            <a:ext cx="7538484" cy="762000"/>
          </a:xfrm>
        </p:spPr>
        <p:txBody>
          <a:bodyPr>
            <a:normAutofit/>
          </a:bodyPr>
          <a:lstStyle/>
          <a:p>
            <a:r>
              <a:rPr lang="en-US" dirty="0"/>
              <a:t>Eastsound Tier 1 &amp; 2 facilities block diagram</a:t>
            </a:r>
          </a:p>
        </p:txBody>
      </p:sp>
      <p:pic>
        <p:nvPicPr>
          <p:cNvPr id="3" name="Picture 2">
            <a:extLst>
              <a:ext uri="{FF2B5EF4-FFF2-40B4-BE49-F238E27FC236}">
                <a16:creationId xmlns:a16="http://schemas.microsoft.com/office/drawing/2014/main" id="{BC64E75D-8DFF-3AFB-BDD7-3C9690FAA7DF}"/>
              </a:ext>
            </a:extLst>
          </p:cNvPr>
          <p:cNvPicPr>
            <a:picLocks noChangeAspect="1"/>
          </p:cNvPicPr>
          <p:nvPr/>
        </p:nvPicPr>
        <p:blipFill>
          <a:blip r:embed="rId3"/>
          <a:stretch>
            <a:fillRect/>
          </a:stretch>
        </p:blipFill>
        <p:spPr>
          <a:xfrm>
            <a:off x="411004" y="762001"/>
            <a:ext cx="8321991" cy="5334000"/>
          </a:xfrm>
          <a:prstGeom prst="rect">
            <a:avLst/>
          </a:prstGeom>
        </p:spPr>
      </p:pic>
      <p:sp>
        <p:nvSpPr>
          <p:cNvPr id="143" name="TextBox 142">
            <a:extLst>
              <a:ext uri="{FF2B5EF4-FFF2-40B4-BE49-F238E27FC236}">
                <a16:creationId xmlns:a16="http://schemas.microsoft.com/office/drawing/2014/main" id="{AABCBAEC-6DC6-8801-BD99-F883484EABA7}"/>
              </a:ext>
            </a:extLst>
          </p:cNvPr>
          <p:cNvSpPr txBox="1"/>
          <p:nvPr/>
        </p:nvSpPr>
        <p:spPr>
          <a:xfrm>
            <a:off x="0" y="6070599"/>
            <a:ext cx="9144000" cy="430887"/>
          </a:xfrm>
          <a:prstGeom prst="rect">
            <a:avLst/>
          </a:prstGeom>
          <a:noFill/>
        </p:spPr>
        <p:txBody>
          <a:bodyPr wrap="square">
            <a:spAutoFit/>
          </a:bodyPr>
          <a:lstStyle/>
          <a:p>
            <a:pPr marL="0" marR="0">
              <a:spcBef>
                <a:spcPts val="0"/>
              </a:spcBef>
              <a:spcAft>
                <a:spcPts val="600"/>
              </a:spcAft>
            </a:pPr>
            <a:r>
              <a:rPr lang="en-US" sz="1100" i="1" dirty="0">
                <a:solidFill>
                  <a:srgbClr val="1F497D"/>
                </a:solidFill>
                <a:effectLst/>
                <a:latin typeface="Calibri" panose="020F0502020204030204" pitchFamily="34" charset="0"/>
                <a:ea typeface="Calibri" panose="020F0502020204030204" pitchFamily="34" charset="0"/>
              </a:rPr>
              <a:t>Figure 3: Noteworthy facilities in Eastsound and within the target grid area of the initial Orcas Community Microgrid. This figure reflects the block diagram version of the grid area shown in Figure 2. </a:t>
            </a:r>
          </a:p>
        </p:txBody>
      </p:sp>
    </p:spTree>
    <p:extLst>
      <p:ext uri="{BB962C8B-B14F-4D97-AF65-F5344CB8AC3E}">
        <p14:creationId xmlns:p14="http://schemas.microsoft.com/office/powerpoint/2010/main" val="983440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CE8F7099-963C-473C-A2FC-79C8AF66A645}"/>
              </a:ext>
            </a:extLst>
          </p:cNvPr>
          <p:cNvPicPr>
            <a:picLocks noChangeAspect="1"/>
          </p:cNvPicPr>
          <p:nvPr/>
        </p:nvPicPr>
        <p:blipFill>
          <a:blip r:embed="rId2"/>
          <a:stretch>
            <a:fillRect/>
          </a:stretch>
        </p:blipFill>
        <p:spPr>
          <a:xfrm>
            <a:off x="194917" y="762000"/>
            <a:ext cx="8754166" cy="5694218"/>
          </a:xfrm>
          <a:prstGeom prst="rect">
            <a:avLst/>
          </a:prstGeom>
        </p:spPr>
      </p:pic>
      <p:sp>
        <p:nvSpPr>
          <p:cNvPr id="7" name="Freeform: Shape 6">
            <a:extLst>
              <a:ext uri="{FF2B5EF4-FFF2-40B4-BE49-F238E27FC236}">
                <a16:creationId xmlns:a16="http://schemas.microsoft.com/office/drawing/2014/main" id="{44141F91-CEE7-B6B8-DE7B-8F6AF7C1EBA6}"/>
              </a:ext>
            </a:extLst>
          </p:cNvPr>
          <p:cNvSpPr/>
          <p:nvPr/>
        </p:nvSpPr>
        <p:spPr>
          <a:xfrm>
            <a:off x="2744087" y="791401"/>
            <a:ext cx="5152137" cy="5323649"/>
          </a:xfrm>
          <a:custGeom>
            <a:avLst/>
            <a:gdLst>
              <a:gd name="connsiteX0" fmla="*/ 1266092 w 2120202"/>
              <a:gd name="connsiteY0" fmla="*/ 0 h 2090058"/>
              <a:gd name="connsiteX1" fmla="*/ 0 w 2120202"/>
              <a:gd name="connsiteY1" fmla="*/ 0 h 2090058"/>
              <a:gd name="connsiteX2" fmla="*/ 0 w 2120202"/>
              <a:gd name="connsiteY2" fmla="*/ 2090058 h 2090058"/>
              <a:gd name="connsiteX3" fmla="*/ 1276140 w 2120202"/>
              <a:gd name="connsiteY3" fmla="*/ 2090058 h 2090058"/>
              <a:gd name="connsiteX4" fmla="*/ 1276140 w 2120202"/>
              <a:gd name="connsiteY4" fmla="*/ 1286189 h 2090058"/>
              <a:gd name="connsiteX5" fmla="*/ 2120202 w 2120202"/>
              <a:gd name="connsiteY5" fmla="*/ 1286189 h 2090058"/>
              <a:gd name="connsiteX6" fmla="*/ 2120202 w 2120202"/>
              <a:gd name="connsiteY6" fmla="*/ 924449 h 2090058"/>
              <a:gd name="connsiteX7" fmla="*/ 1306285 w 2120202"/>
              <a:gd name="connsiteY7" fmla="*/ 924449 h 2090058"/>
              <a:gd name="connsiteX8" fmla="*/ 1266092 w 2120202"/>
              <a:gd name="connsiteY8" fmla="*/ 0 h 209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0202" h="2090058">
                <a:moveTo>
                  <a:pt x="1266092" y="0"/>
                </a:moveTo>
                <a:lnTo>
                  <a:pt x="0" y="0"/>
                </a:lnTo>
                <a:lnTo>
                  <a:pt x="0" y="2090058"/>
                </a:lnTo>
                <a:lnTo>
                  <a:pt x="1276140" y="2090058"/>
                </a:lnTo>
                <a:lnTo>
                  <a:pt x="1276140" y="1286189"/>
                </a:lnTo>
                <a:lnTo>
                  <a:pt x="2120202" y="1286189"/>
                </a:lnTo>
                <a:lnTo>
                  <a:pt x="2120202" y="924449"/>
                </a:lnTo>
                <a:lnTo>
                  <a:pt x="1306285" y="924449"/>
                </a:lnTo>
                <a:lnTo>
                  <a:pt x="1266092" y="0"/>
                </a:lnTo>
                <a:close/>
              </a:path>
            </a:pathLst>
          </a:custGeom>
          <a:noFill/>
          <a:ln w="31750">
            <a:solidFill>
              <a:schemeClr val="accent6">
                <a:lumMod val="7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0D7C04-274F-BA73-2463-92611C234FA0}"/>
              </a:ext>
            </a:extLst>
          </p:cNvPr>
          <p:cNvSpPr>
            <a:spLocks noGrp="1"/>
          </p:cNvSpPr>
          <p:nvPr>
            <p:ph type="title"/>
          </p:nvPr>
        </p:nvSpPr>
        <p:spPr/>
        <p:txBody>
          <a:bodyPr/>
          <a:lstStyle/>
          <a:p>
            <a:r>
              <a:rPr lang="en-US" dirty="0"/>
              <a:t>OCM map for Orcas Island</a:t>
            </a:r>
          </a:p>
        </p:txBody>
      </p:sp>
      <p:pic>
        <p:nvPicPr>
          <p:cNvPr id="6" name="Picture 5" descr="Icon&#10;&#10;Description automatically generated">
            <a:extLst>
              <a:ext uri="{FF2B5EF4-FFF2-40B4-BE49-F238E27FC236}">
                <a16:creationId xmlns:a16="http://schemas.microsoft.com/office/drawing/2014/main" id="{CC49B54F-4A50-BE56-F8B9-254F86CCEEE0}"/>
              </a:ext>
            </a:extLst>
          </p:cNvPr>
          <p:cNvPicPr>
            <a:picLocks noChangeAspect="1"/>
          </p:cNvPicPr>
          <p:nvPr/>
        </p:nvPicPr>
        <p:blipFill>
          <a:blip r:embed="rId3"/>
          <a:stretch>
            <a:fillRect/>
          </a:stretch>
        </p:blipFill>
        <p:spPr>
          <a:xfrm>
            <a:off x="3698684" y="3456992"/>
            <a:ext cx="302779" cy="302779"/>
          </a:xfrm>
          <a:prstGeom prst="rect">
            <a:avLst/>
          </a:prstGeom>
        </p:spPr>
      </p:pic>
      <p:sp>
        <p:nvSpPr>
          <p:cNvPr id="3" name="Freeform: Shape 2">
            <a:extLst>
              <a:ext uri="{FF2B5EF4-FFF2-40B4-BE49-F238E27FC236}">
                <a16:creationId xmlns:a16="http://schemas.microsoft.com/office/drawing/2014/main" id="{B59BEBFA-8B18-A245-61DD-A05FA269F37F}"/>
              </a:ext>
            </a:extLst>
          </p:cNvPr>
          <p:cNvSpPr/>
          <p:nvPr/>
        </p:nvSpPr>
        <p:spPr>
          <a:xfrm>
            <a:off x="2409825" y="3648075"/>
            <a:ext cx="1647825" cy="2790825"/>
          </a:xfrm>
          <a:custGeom>
            <a:avLst/>
            <a:gdLst>
              <a:gd name="connsiteX0" fmla="*/ 1647825 w 1647825"/>
              <a:gd name="connsiteY0" fmla="*/ 0 h 2790825"/>
              <a:gd name="connsiteX1" fmla="*/ 1647825 w 1647825"/>
              <a:gd name="connsiteY1" fmla="*/ 2000250 h 2790825"/>
              <a:gd name="connsiteX2" fmla="*/ 581025 w 1647825"/>
              <a:gd name="connsiteY2" fmla="*/ 2276475 h 2790825"/>
              <a:gd name="connsiteX3" fmla="*/ 180975 w 1647825"/>
              <a:gd name="connsiteY3" fmla="*/ 2619375 h 2790825"/>
              <a:gd name="connsiteX4" fmla="*/ 0 w 1647825"/>
              <a:gd name="connsiteY4" fmla="*/ 2790825 h 2790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7825" h="2790825">
                <a:moveTo>
                  <a:pt x="1647825" y="0"/>
                </a:moveTo>
                <a:lnTo>
                  <a:pt x="1647825" y="2000250"/>
                </a:lnTo>
                <a:lnTo>
                  <a:pt x="581025" y="2276475"/>
                </a:lnTo>
                <a:lnTo>
                  <a:pt x="180975" y="2619375"/>
                </a:lnTo>
                <a:lnTo>
                  <a:pt x="0" y="2790825"/>
                </a:lnTo>
              </a:path>
            </a:pathLst>
          </a:custGeom>
          <a:noFill/>
          <a:ln w="31750">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628D139-5622-8C01-024F-CCD171984DA8}"/>
              </a:ext>
            </a:extLst>
          </p:cNvPr>
          <p:cNvSpPr/>
          <p:nvPr/>
        </p:nvSpPr>
        <p:spPr>
          <a:xfrm>
            <a:off x="3964490" y="3550814"/>
            <a:ext cx="129309" cy="129309"/>
          </a:xfrm>
          <a:prstGeom prst="rect">
            <a:avLst/>
          </a:prstGeom>
          <a:solidFill>
            <a:srgbClr val="FFC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9DCA349-CE52-9835-FA32-87C4BAD47D96}"/>
              </a:ext>
            </a:extLst>
          </p:cNvPr>
          <p:cNvSpPr/>
          <p:nvPr/>
        </p:nvSpPr>
        <p:spPr>
          <a:xfrm>
            <a:off x="4459988" y="3209985"/>
            <a:ext cx="129309" cy="129309"/>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805CB07-2B6D-8419-3E5A-644E3009C34C}"/>
              </a:ext>
            </a:extLst>
          </p:cNvPr>
          <p:cNvSpPr/>
          <p:nvPr/>
        </p:nvSpPr>
        <p:spPr>
          <a:xfrm>
            <a:off x="4014458" y="3154855"/>
            <a:ext cx="129309" cy="129309"/>
          </a:xfrm>
          <a:prstGeom prst="ellipse">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7EB1E9DA-FCA3-D860-1FF5-35DD0CAE857B}"/>
              </a:ext>
            </a:extLst>
          </p:cNvPr>
          <p:cNvSpPr/>
          <p:nvPr/>
        </p:nvSpPr>
        <p:spPr>
          <a:xfrm>
            <a:off x="4902712" y="3229034"/>
            <a:ext cx="129309" cy="129309"/>
          </a:xfrm>
          <a:prstGeom prst="ellipse">
            <a:avLst/>
          </a:prstGeom>
          <a:solidFill>
            <a:srgbClr val="7030A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5AFB7A6-D98D-A9E3-7730-6FBAD7B14B59}"/>
              </a:ext>
            </a:extLst>
          </p:cNvPr>
          <p:cNvSpPr/>
          <p:nvPr/>
        </p:nvSpPr>
        <p:spPr>
          <a:xfrm>
            <a:off x="4902712" y="3680123"/>
            <a:ext cx="129309" cy="129309"/>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F2856210-467A-3E9E-01AE-171F491BF850}"/>
              </a:ext>
            </a:extLst>
          </p:cNvPr>
          <p:cNvSpPr/>
          <p:nvPr/>
        </p:nvSpPr>
        <p:spPr>
          <a:xfrm>
            <a:off x="5238752" y="4251623"/>
            <a:ext cx="129309" cy="129309"/>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89D0FA9-C66C-DCC6-BDB1-7A7F25CEF4AC}"/>
              </a:ext>
            </a:extLst>
          </p:cNvPr>
          <p:cNvSpPr/>
          <p:nvPr/>
        </p:nvSpPr>
        <p:spPr>
          <a:xfrm>
            <a:off x="5391152" y="5318423"/>
            <a:ext cx="129309" cy="129309"/>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20EED7F-FB6C-AF56-C6D5-523BC88D90E4}"/>
              </a:ext>
            </a:extLst>
          </p:cNvPr>
          <p:cNvSpPr/>
          <p:nvPr/>
        </p:nvSpPr>
        <p:spPr>
          <a:xfrm>
            <a:off x="5356517" y="4808114"/>
            <a:ext cx="129309" cy="129309"/>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F079CA2F-F445-9892-795D-51E10DCED1AB}"/>
              </a:ext>
            </a:extLst>
          </p:cNvPr>
          <p:cNvSpPr/>
          <p:nvPr/>
        </p:nvSpPr>
        <p:spPr>
          <a:xfrm>
            <a:off x="4938791" y="4634653"/>
            <a:ext cx="129309" cy="129309"/>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FD0B9557-8DD9-2B4C-FE06-A77EC7C4D538}"/>
              </a:ext>
            </a:extLst>
          </p:cNvPr>
          <p:cNvSpPr/>
          <p:nvPr/>
        </p:nvSpPr>
        <p:spPr>
          <a:xfrm>
            <a:off x="4802778" y="5253768"/>
            <a:ext cx="129309" cy="129309"/>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03085D1-00E5-C146-B1BD-88590A3F55E9}"/>
              </a:ext>
            </a:extLst>
          </p:cNvPr>
          <p:cNvSpPr/>
          <p:nvPr/>
        </p:nvSpPr>
        <p:spPr>
          <a:xfrm>
            <a:off x="3997007" y="4496118"/>
            <a:ext cx="129309" cy="129309"/>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3BDD189D-C64E-92C5-21B6-6A915EA18D4A}"/>
              </a:ext>
            </a:extLst>
          </p:cNvPr>
          <p:cNvSpPr/>
          <p:nvPr/>
        </p:nvSpPr>
        <p:spPr>
          <a:xfrm>
            <a:off x="3979429" y="4023466"/>
            <a:ext cx="129309" cy="129309"/>
          </a:xfrm>
          <a:prstGeom prst="ellipse">
            <a:avLst/>
          </a:prstGeom>
          <a:solidFill>
            <a:srgbClr val="7030A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6339911-9DD3-2664-B394-BF600290A3C7}"/>
              </a:ext>
            </a:extLst>
          </p:cNvPr>
          <p:cNvSpPr/>
          <p:nvPr/>
        </p:nvSpPr>
        <p:spPr>
          <a:xfrm>
            <a:off x="4006532" y="5602013"/>
            <a:ext cx="129309" cy="129309"/>
          </a:xfrm>
          <a:prstGeom prst="ellipse">
            <a:avLst/>
          </a:prstGeom>
          <a:solidFill>
            <a:srgbClr val="7030A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9" name="Picture 38" descr="Icon&#10;&#10;Description automatically generated">
            <a:extLst>
              <a:ext uri="{FF2B5EF4-FFF2-40B4-BE49-F238E27FC236}">
                <a16:creationId xmlns:a16="http://schemas.microsoft.com/office/drawing/2014/main" id="{BDC114B5-DCC6-0608-068A-F351328A492E}"/>
              </a:ext>
            </a:extLst>
          </p:cNvPr>
          <p:cNvPicPr>
            <a:picLocks noChangeAspect="1"/>
          </p:cNvPicPr>
          <p:nvPr/>
        </p:nvPicPr>
        <p:blipFill>
          <a:blip r:embed="rId4"/>
          <a:stretch>
            <a:fillRect/>
          </a:stretch>
        </p:blipFill>
        <p:spPr>
          <a:xfrm>
            <a:off x="1286842" y="5846618"/>
            <a:ext cx="609600" cy="609600"/>
          </a:xfrm>
          <a:prstGeom prst="rect">
            <a:avLst/>
          </a:prstGeom>
        </p:spPr>
      </p:pic>
      <p:sp>
        <p:nvSpPr>
          <p:cNvPr id="40" name="Arrow: Down 39">
            <a:extLst>
              <a:ext uri="{FF2B5EF4-FFF2-40B4-BE49-F238E27FC236}">
                <a16:creationId xmlns:a16="http://schemas.microsoft.com/office/drawing/2014/main" id="{E3A78065-E0EF-E565-5F54-951F55C5D6CE}"/>
              </a:ext>
            </a:extLst>
          </p:cNvPr>
          <p:cNvSpPr/>
          <p:nvPr/>
        </p:nvSpPr>
        <p:spPr>
          <a:xfrm>
            <a:off x="1851913" y="5934075"/>
            <a:ext cx="177208" cy="428625"/>
          </a:xfrm>
          <a:prstGeom prst="down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7B98CD5-332B-C341-2663-8F6DF17383C9}"/>
              </a:ext>
            </a:extLst>
          </p:cNvPr>
          <p:cNvSpPr txBox="1"/>
          <p:nvPr/>
        </p:nvSpPr>
        <p:spPr>
          <a:xfrm>
            <a:off x="860423" y="5654414"/>
            <a:ext cx="1502961" cy="246221"/>
          </a:xfrm>
          <a:prstGeom prst="rect">
            <a:avLst/>
          </a:prstGeom>
          <a:solidFill>
            <a:schemeClr val="bg1">
              <a:lumMod val="85000"/>
            </a:schemeClr>
          </a:solidFill>
          <a:ln w="19050">
            <a:solidFill>
              <a:schemeClr val="tx1"/>
            </a:solidFill>
          </a:ln>
        </p:spPr>
        <p:txBody>
          <a:bodyPr wrap="square" rtlCol="0">
            <a:spAutoFit/>
          </a:bodyPr>
          <a:lstStyle/>
          <a:p>
            <a:r>
              <a:rPr lang="en-US" sz="1000" b="1" dirty="0"/>
              <a:t>1 MW Biopower facility</a:t>
            </a:r>
          </a:p>
        </p:txBody>
      </p:sp>
      <p:sp>
        <p:nvSpPr>
          <p:cNvPr id="42" name="Rectangle 41">
            <a:extLst>
              <a:ext uri="{FF2B5EF4-FFF2-40B4-BE49-F238E27FC236}">
                <a16:creationId xmlns:a16="http://schemas.microsoft.com/office/drawing/2014/main" id="{11AB2229-EDC6-C80F-4490-0F700FE8EED3}"/>
              </a:ext>
            </a:extLst>
          </p:cNvPr>
          <p:cNvSpPr/>
          <p:nvPr/>
        </p:nvSpPr>
        <p:spPr>
          <a:xfrm>
            <a:off x="7643390" y="3523691"/>
            <a:ext cx="129309" cy="129309"/>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B0EF5C61-217B-DE2C-AE3C-27CA2E379B7A}"/>
              </a:ext>
            </a:extLst>
          </p:cNvPr>
          <p:cNvSpPr txBox="1"/>
          <p:nvPr/>
        </p:nvSpPr>
        <p:spPr>
          <a:xfrm>
            <a:off x="218461" y="790366"/>
            <a:ext cx="2430041" cy="3477875"/>
          </a:xfrm>
          <a:prstGeom prst="rect">
            <a:avLst/>
          </a:prstGeom>
          <a:solidFill>
            <a:schemeClr val="bg1">
              <a:lumMod val="85000"/>
            </a:schemeClr>
          </a:solidFill>
          <a:ln w="12700">
            <a:solidFill>
              <a:schemeClr val="tx1"/>
            </a:solidFill>
          </a:ln>
        </p:spPr>
        <p:txBody>
          <a:bodyPr wrap="square" rtlCol="0">
            <a:spAutoFit/>
          </a:bodyPr>
          <a:lstStyle/>
          <a:p>
            <a:r>
              <a:rPr lang="en-US" sz="1000" dirty="0"/>
              <a:t>          Feeder (A phase)</a:t>
            </a:r>
          </a:p>
          <a:p>
            <a:endParaRPr lang="en-US" sz="400" dirty="0"/>
          </a:p>
          <a:p>
            <a:r>
              <a:rPr lang="en-US" sz="1000" dirty="0"/>
              <a:t>          Feeder (B phase)</a:t>
            </a:r>
          </a:p>
          <a:p>
            <a:endParaRPr lang="en-US" sz="400" dirty="0"/>
          </a:p>
          <a:p>
            <a:r>
              <a:rPr lang="en-US" sz="1000" dirty="0"/>
              <a:t>          Feeder (C phase)</a:t>
            </a:r>
          </a:p>
          <a:p>
            <a:endParaRPr lang="en-US" sz="400" dirty="0"/>
          </a:p>
          <a:p>
            <a:r>
              <a:rPr lang="en-US" sz="1000" dirty="0"/>
              <a:t>          Underground feeder (Three phase)</a:t>
            </a:r>
          </a:p>
          <a:p>
            <a:endParaRPr lang="en-US" sz="400" dirty="0"/>
          </a:p>
          <a:p>
            <a:r>
              <a:rPr lang="en-US" sz="1000" dirty="0"/>
              <a:t>          Overhead feeder (Three phase)</a:t>
            </a:r>
            <a:endParaRPr lang="en-US" sz="400" dirty="0"/>
          </a:p>
          <a:p>
            <a:endParaRPr lang="en-US" sz="400" dirty="0"/>
          </a:p>
          <a:p>
            <a:r>
              <a:rPr lang="en-US" sz="1000" dirty="0"/>
              <a:t>          Manual existing grid switches (open)</a:t>
            </a:r>
          </a:p>
          <a:p>
            <a:endParaRPr lang="en-US" sz="400" dirty="0"/>
          </a:p>
          <a:p>
            <a:r>
              <a:rPr lang="en-US" sz="1000" dirty="0"/>
              <a:t>          Manual existing grid switches (closed)</a:t>
            </a:r>
          </a:p>
          <a:p>
            <a:endParaRPr lang="en-US" sz="400" dirty="0"/>
          </a:p>
          <a:p>
            <a:r>
              <a:rPr lang="en-US" sz="1000" dirty="0"/>
              <a:t>          Microgrid area</a:t>
            </a:r>
          </a:p>
          <a:p>
            <a:endParaRPr lang="en-US" sz="400" dirty="0"/>
          </a:p>
          <a:p>
            <a:r>
              <a:rPr lang="en-US" sz="1000" dirty="0"/>
              <a:t>          Eastsound Substation</a:t>
            </a:r>
          </a:p>
          <a:p>
            <a:endParaRPr lang="en-US" sz="400" dirty="0"/>
          </a:p>
          <a:p>
            <a:r>
              <a:rPr lang="en-US" sz="1000" dirty="0"/>
              <a:t>          OPALCO headquarters</a:t>
            </a:r>
          </a:p>
          <a:p>
            <a:endParaRPr lang="en-US" sz="400" dirty="0"/>
          </a:p>
          <a:p>
            <a:r>
              <a:rPr lang="en-US" sz="1000" dirty="0"/>
              <a:t>          2.7 MWh battery (primary location)</a:t>
            </a:r>
          </a:p>
          <a:p>
            <a:endParaRPr lang="en-US" sz="400" dirty="0"/>
          </a:p>
          <a:p>
            <a:r>
              <a:rPr lang="en-US" sz="1000" dirty="0"/>
              <a:t>          New 1-phase GIS</a:t>
            </a:r>
          </a:p>
          <a:p>
            <a:endParaRPr lang="en-US" sz="400" dirty="0"/>
          </a:p>
          <a:p>
            <a:r>
              <a:rPr lang="en-US" sz="1000" dirty="0"/>
              <a:t>          New 3-phase GIS</a:t>
            </a:r>
          </a:p>
          <a:p>
            <a:endParaRPr lang="en-US" sz="400" dirty="0"/>
          </a:p>
          <a:p>
            <a:r>
              <a:rPr lang="en-US" sz="1000" dirty="0"/>
              <a:t>          Upgraded 3-phase GIS</a:t>
            </a:r>
          </a:p>
          <a:p>
            <a:endParaRPr lang="en-US" sz="400" dirty="0"/>
          </a:p>
          <a:p>
            <a:r>
              <a:rPr lang="en-US" sz="1000" dirty="0"/>
              <a:t>          Existing 69 kV transmission </a:t>
            </a:r>
          </a:p>
          <a:p>
            <a:endParaRPr lang="en-US" sz="400" dirty="0"/>
          </a:p>
          <a:p>
            <a:r>
              <a:rPr lang="en-US" sz="1000" dirty="0"/>
              <a:t>          1 MW biopower facility</a:t>
            </a:r>
          </a:p>
        </p:txBody>
      </p:sp>
      <p:cxnSp>
        <p:nvCxnSpPr>
          <p:cNvPr id="44" name="Straight Connector 43">
            <a:extLst>
              <a:ext uri="{FF2B5EF4-FFF2-40B4-BE49-F238E27FC236}">
                <a16:creationId xmlns:a16="http://schemas.microsoft.com/office/drawing/2014/main" id="{1D116EEA-999C-5974-5603-394AB5F4D3B4}"/>
              </a:ext>
            </a:extLst>
          </p:cNvPr>
          <p:cNvCxnSpPr/>
          <p:nvPr/>
        </p:nvCxnSpPr>
        <p:spPr>
          <a:xfrm>
            <a:off x="294768" y="903813"/>
            <a:ext cx="207775" cy="0"/>
          </a:xfrm>
          <a:prstGeom prst="line">
            <a:avLst/>
          </a:prstGeom>
          <a:ln>
            <a:solidFill>
              <a:srgbClr val="C52224"/>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5300F851-0CF3-A84C-5BB0-6DECB3C0949C}"/>
              </a:ext>
            </a:extLst>
          </p:cNvPr>
          <p:cNvCxnSpPr/>
          <p:nvPr/>
        </p:nvCxnSpPr>
        <p:spPr>
          <a:xfrm>
            <a:off x="294769" y="1116250"/>
            <a:ext cx="207775" cy="0"/>
          </a:xfrm>
          <a:prstGeom prst="line">
            <a:avLst/>
          </a:prstGeom>
          <a:ln>
            <a:solidFill>
              <a:srgbClr val="020CC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D4FA6BAB-6E65-7A85-7008-D171E6363B03}"/>
              </a:ext>
            </a:extLst>
          </p:cNvPr>
          <p:cNvCxnSpPr/>
          <p:nvPr/>
        </p:nvCxnSpPr>
        <p:spPr>
          <a:xfrm>
            <a:off x="291958" y="1330899"/>
            <a:ext cx="207775" cy="0"/>
          </a:xfrm>
          <a:prstGeom prst="line">
            <a:avLst/>
          </a:prstGeom>
          <a:ln>
            <a:solidFill>
              <a:srgbClr val="288132"/>
            </a:solidFill>
            <a:prstDash val="sysDash"/>
          </a:ln>
          <a:effectLst/>
        </p:spPr>
        <p:style>
          <a:lnRef idx="2">
            <a:schemeClr val="accent1"/>
          </a:lnRef>
          <a:fillRef idx="0">
            <a:schemeClr val="accent1"/>
          </a:fillRef>
          <a:effectRef idx="1">
            <a:schemeClr val="accent1"/>
          </a:effectRef>
          <a:fontRef idx="minor">
            <a:schemeClr val="tx1"/>
          </a:fontRef>
        </p:style>
      </p:cxnSp>
      <p:sp>
        <p:nvSpPr>
          <p:cNvPr id="47" name="Oval 46">
            <a:extLst>
              <a:ext uri="{FF2B5EF4-FFF2-40B4-BE49-F238E27FC236}">
                <a16:creationId xmlns:a16="http://schemas.microsoft.com/office/drawing/2014/main" id="{84E18194-83C5-9B8E-7F89-C5B3B43AC821}"/>
              </a:ext>
            </a:extLst>
          </p:cNvPr>
          <p:cNvSpPr/>
          <p:nvPr/>
        </p:nvSpPr>
        <p:spPr>
          <a:xfrm>
            <a:off x="343786" y="1907116"/>
            <a:ext cx="129309" cy="129309"/>
          </a:xfrm>
          <a:prstGeom prst="ellipse">
            <a:avLst/>
          </a:prstGeom>
          <a:solidFill>
            <a:srgbClr val="03FC0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7F19FFB8-BE8C-C7D8-37F7-B0827E9FF4B5}"/>
              </a:ext>
            </a:extLst>
          </p:cNvPr>
          <p:cNvSpPr/>
          <p:nvPr/>
        </p:nvSpPr>
        <p:spPr>
          <a:xfrm>
            <a:off x="338359" y="2124169"/>
            <a:ext cx="129309" cy="129309"/>
          </a:xfrm>
          <a:prstGeom prst="ellipse">
            <a:avLst/>
          </a:prstGeom>
          <a:solidFill>
            <a:srgbClr val="FA05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9" name="Picture 48" descr="Icon&#10;&#10;Description automatically generated">
            <a:extLst>
              <a:ext uri="{FF2B5EF4-FFF2-40B4-BE49-F238E27FC236}">
                <a16:creationId xmlns:a16="http://schemas.microsoft.com/office/drawing/2014/main" id="{ECF8AE3F-A9E0-FB76-F475-4F79BEAB7BC6}"/>
              </a:ext>
            </a:extLst>
          </p:cNvPr>
          <p:cNvPicPr>
            <a:picLocks noChangeAspect="1"/>
          </p:cNvPicPr>
          <p:nvPr/>
        </p:nvPicPr>
        <p:blipFill>
          <a:blip r:embed="rId3"/>
          <a:stretch>
            <a:fillRect/>
          </a:stretch>
        </p:blipFill>
        <p:spPr>
          <a:xfrm>
            <a:off x="292479" y="2929500"/>
            <a:ext cx="199060" cy="199060"/>
          </a:xfrm>
          <a:prstGeom prst="rect">
            <a:avLst/>
          </a:prstGeom>
        </p:spPr>
      </p:pic>
      <p:sp>
        <p:nvSpPr>
          <p:cNvPr id="50" name="Rectangle 49">
            <a:extLst>
              <a:ext uri="{FF2B5EF4-FFF2-40B4-BE49-F238E27FC236}">
                <a16:creationId xmlns:a16="http://schemas.microsoft.com/office/drawing/2014/main" id="{30D587EC-9436-5020-8E20-4F77FF0040BD}"/>
              </a:ext>
            </a:extLst>
          </p:cNvPr>
          <p:cNvSpPr/>
          <p:nvPr/>
        </p:nvSpPr>
        <p:spPr>
          <a:xfrm>
            <a:off x="317587" y="2321031"/>
            <a:ext cx="161899" cy="161899"/>
          </a:xfrm>
          <a:prstGeom prst="rect">
            <a:avLst/>
          </a:prstGeom>
          <a:noFill/>
          <a:ln w="12700">
            <a:solidFill>
              <a:schemeClr val="accent6">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05FFE071-0DB3-D9D7-51D6-8D0265412050}"/>
              </a:ext>
            </a:extLst>
          </p:cNvPr>
          <p:cNvSpPr/>
          <p:nvPr/>
        </p:nvSpPr>
        <p:spPr>
          <a:xfrm>
            <a:off x="325506" y="3189197"/>
            <a:ext cx="129309" cy="129309"/>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B337E934-F97F-D12C-5E09-8E1184B958EB}"/>
              </a:ext>
            </a:extLst>
          </p:cNvPr>
          <p:cNvSpPr/>
          <p:nvPr/>
        </p:nvSpPr>
        <p:spPr>
          <a:xfrm>
            <a:off x="332777" y="3405770"/>
            <a:ext cx="129309" cy="129309"/>
          </a:xfrm>
          <a:prstGeom prst="ellipse">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BCF8230A-FDFC-57E0-7DA0-AFC4826A7FBB}"/>
              </a:ext>
            </a:extLst>
          </p:cNvPr>
          <p:cNvSpPr/>
          <p:nvPr/>
        </p:nvSpPr>
        <p:spPr>
          <a:xfrm>
            <a:off x="336145" y="3609683"/>
            <a:ext cx="129309" cy="129309"/>
          </a:xfrm>
          <a:prstGeom prst="ellipse">
            <a:avLst/>
          </a:prstGeom>
          <a:solidFill>
            <a:srgbClr val="7030A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4" name="Straight Connector 53">
            <a:extLst>
              <a:ext uri="{FF2B5EF4-FFF2-40B4-BE49-F238E27FC236}">
                <a16:creationId xmlns:a16="http://schemas.microsoft.com/office/drawing/2014/main" id="{39A7DF86-DD63-4902-05FC-C6B8CA46550C}"/>
              </a:ext>
            </a:extLst>
          </p:cNvPr>
          <p:cNvCxnSpPr/>
          <p:nvPr/>
        </p:nvCxnSpPr>
        <p:spPr>
          <a:xfrm>
            <a:off x="292479" y="1538718"/>
            <a:ext cx="207775" cy="0"/>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55" name="Rectangle 54">
            <a:extLst>
              <a:ext uri="{FF2B5EF4-FFF2-40B4-BE49-F238E27FC236}">
                <a16:creationId xmlns:a16="http://schemas.microsoft.com/office/drawing/2014/main" id="{27C8BF5A-6437-3ADF-109D-BE880A1D3DD7}"/>
              </a:ext>
            </a:extLst>
          </p:cNvPr>
          <p:cNvSpPr/>
          <p:nvPr/>
        </p:nvSpPr>
        <p:spPr>
          <a:xfrm>
            <a:off x="329951" y="2541851"/>
            <a:ext cx="129309" cy="129309"/>
          </a:xfrm>
          <a:prstGeom prst="rect">
            <a:avLst/>
          </a:prstGeom>
          <a:solidFill>
            <a:srgbClr val="FFC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6" name="Picture 55" descr="Icon&#10;&#10;Description automatically generated">
            <a:extLst>
              <a:ext uri="{FF2B5EF4-FFF2-40B4-BE49-F238E27FC236}">
                <a16:creationId xmlns:a16="http://schemas.microsoft.com/office/drawing/2014/main" id="{8C5ABC3C-BD15-C9BF-AAA7-4E4302F1EEBC}"/>
              </a:ext>
            </a:extLst>
          </p:cNvPr>
          <p:cNvPicPr>
            <a:picLocks noChangeAspect="1"/>
          </p:cNvPicPr>
          <p:nvPr/>
        </p:nvPicPr>
        <p:blipFill>
          <a:blip r:embed="rId4"/>
          <a:stretch>
            <a:fillRect/>
          </a:stretch>
        </p:blipFill>
        <p:spPr>
          <a:xfrm>
            <a:off x="245622" y="3946031"/>
            <a:ext cx="346636" cy="346636"/>
          </a:xfrm>
          <a:prstGeom prst="rect">
            <a:avLst/>
          </a:prstGeom>
        </p:spPr>
      </p:pic>
      <p:cxnSp>
        <p:nvCxnSpPr>
          <p:cNvPr id="57" name="Straight Connector 56">
            <a:extLst>
              <a:ext uri="{FF2B5EF4-FFF2-40B4-BE49-F238E27FC236}">
                <a16:creationId xmlns:a16="http://schemas.microsoft.com/office/drawing/2014/main" id="{BD27C690-5A85-D05C-ABF6-2E5FF8CA5DD5}"/>
              </a:ext>
            </a:extLst>
          </p:cNvPr>
          <p:cNvCxnSpPr/>
          <p:nvPr/>
        </p:nvCxnSpPr>
        <p:spPr>
          <a:xfrm>
            <a:off x="294156" y="1761456"/>
            <a:ext cx="207775" cy="0"/>
          </a:xfrm>
          <a:prstGeom prst="line">
            <a:avLst/>
          </a:prstGeom>
          <a:ln>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798E4788-8259-2131-FD81-DE9AE7FF1C1E}"/>
              </a:ext>
            </a:extLst>
          </p:cNvPr>
          <p:cNvCxnSpPr/>
          <p:nvPr/>
        </p:nvCxnSpPr>
        <p:spPr>
          <a:xfrm>
            <a:off x="303681" y="3891021"/>
            <a:ext cx="207775" cy="0"/>
          </a:xfrm>
          <a:prstGeom prst="line">
            <a:avLst/>
          </a:prstGeom>
          <a:ln>
            <a:solidFill>
              <a:schemeClr val="accent3">
                <a:lumMod val="60000"/>
                <a:lumOff val="4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9" name="Rectangle 58">
            <a:extLst>
              <a:ext uri="{FF2B5EF4-FFF2-40B4-BE49-F238E27FC236}">
                <a16:creationId xmlns:a16="http://schemas.microsoft.com/office/drawing/2014/main" id="{F6B2EA17-8A97-E691-56A6-C9C3DD4BA76B}"/>
              </a:ext>
            </a:extLst>
          </p:cNvPr>
          <p:cNvSpPr/>
          <p:nvPr/>
        </p:nvSpPr>
        <p:spPr>
          <a:xfrm>
            <a:off x="329951" y="2752094"/>
            <a:ext cx="129309" cy="129309"/>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66C0147A-7C9F-C02F-1F59-D4230D9E303C}"/>
              </a:ext>
            </a:extLst>
          </p:cNvPr>
          <p:cNvSpPr/>
          <p:nvPr/>
        </p:nvSpPr>
        <p:spPr>
          <a:xfrm>
            <a:off x="2851838" y="5383077"/>
            <a:ext cx="129309" cy="129309"/>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EA732032-4D14-A571-4386-DFDD2D4F67F7}"/>
              </a:ext>
            </a:extLst>
          </p:cNvPr>
          <p:cNvSpPr/>
          <p:nvPr/>
        </p:nvSpPr>
        <p:spPr>
          <a:xfrm>
            <a:off x="7643389" y="3364345"/>
            <a:ext cx="129309" cy="129309"/>
          </a:xfrm>
          <a:prstGeom prst="ellipse">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D0A7FB35-EDE6-78A7-D7C1-A0D83798634F}"/>
              </a:ext>
            </a:extLst>
          </p:cNvPr>
          <p:cNvSpPr/>
          <p:nvPr/>
        </p:nvSpPr>
        <p:spPr>
          <a:xfrm>
            <a:off x="3987484" y="3813862"/>
            <a:ext cx="129309" cy="129309"/>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7341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E302570-8328-A84E-9F03-3A4DB0AF2563}"/>
              </a:ext>
            </a:extLst>
          </p:cNvPr>
          <p:cNvSpPr txBox="1"/>
          <p:nvPr/>
        </p:nvSpPr>
        <p:spPr>
          <a:xfrm>
            <a:off x="504992" y="1454155"/>
            <a:ext cx="8134016" cy="307777"/>
          </a:xfrm>
          <a:prstGeom prst="rect">
            <a:avLst/>
          </a:prstGeom>
          <a:noFill/>
        </p:spPr>
        <p:txBody>
          <a:bodyPr wrap="square" rtlCol="0">
            <a:spAutoFit/>
          </a:bodyPr>
          <a:lstStyle/>
          <a:p>
            <a:pPr>
              <a:spcAft>
                <a:spcPts val="1200"/>
              </a:spcAft>
            </a:pPr>
            <a:r>
              <a:rPr lang="en-US" b="1" dirty="0">
                <a:latin typeface="Arial"/>
                <a:cs typeface="Arial"/>
              </a:rPr>
              <a:t>Microgrid financial outflows</a:t>
            </a:r>
            <a:r>
              <a:rPr lang="en-US" dirty="0">
                <a:latin typeface="Arial"/>
                <a:cs typeface="Arial"/>
              </a:rPr>
              <a:t>:	          		</a:t>
            </a:r>
            <a:r>
              <a:rPr lang="en-US" b="1" dirty="0">
                <a:latin typeface="Arial"/>
                <a:cs typeface="Arial"/>
              </a:rPr>
              <a:t>Microgrid financial Inflows</a:t>
            </a:r>
            <a:r>
              <a:rPr lang="en-US" dirty="0">
                <a:latin typeface="Arial"/>
                <a:cs typeface="Arial"/>
              </a:rPr>
              <a:t>:</a:t>
            </a:r>
          </a:p>
        </p:txBody>
      </p:sp>
      <p:graphicFrame>
        <p:nvGraphicFramePr>
          <p:cNvPr id="3" name="Table 2"/>
          <p:cNvGraphicFramePr>
            <a:graphicFrameLocks noGrp="1"/>
          </p:cNvGraphicFramePr>
          <p:nvPr>
            <p:extLst>
              <p:ext uri="{D42A27DB-BD31-4B8C-83A1-F6EECF244321}">
                <p14:modId xmlns:p14="http://schemas.microsoft.com/office/powerpoint/2010/main" val="1770475785"/>
              </p:ext>
            </p:extLst>
          </p:nvPr>
        </p:nvGraphicFramePr>
        <p:xfrm>
          <a:off x="276096" y="1785632"/>
          <a:ext cx="8548162" cy="3211370"/>
        </p:xfrm>
        <a:graphic>
          <a:graphicData uri="http://schemas.openxmlformats.org/drawingml/2006/table">
            <a:tbl>
              <a:tblPr/>
              <a:tblGrid>
                <a:gridCol w="1384742">
                  <a:extLst>
                    <a:ext uri="{9D8B030D-6E8A-4147-A177-3AD203B41FA5}">
                      <a16:colId xmlns:a16="http://schemas.microsoft.com/office/drawing/2014/main" val="20000"/>
                    </a:ext>
                  </a:extLst>
                </a:gridCol>
                <a:gridCol w="343814">
                  <a:extLst>
                    <a:ext uri="{9D8B030D-6E8A-4147-A177-3AD203B41FA5}">
                      <a16:colId xmlns:a16="http://schemas.microsoft.com/office/drawing/2014/main" val="20001"/>
                    </a:ext>
                  </a:extLst>
                </a:gridCol>
                <a:gridCol w="756600">
                  <a:extLst>
                    <a:ext uri="{9D8B030D-6E8A-4147-A177-3AD203B41FA5}">
                      <a16:colId xmlns:a16="http://schemas.microsoft.com/office/drawing/2014/main" val="20002"/>
                    </a:ext>
                  </a:extLst>
                </a:gridCol>
                <a:gridCol w="667221">
                  <a:extLst>
                    <a:ext uri="{9D8B030D-6E8A-4147-A177-3AD203B41FA5}">
                      <a16:colId xmlns:a16="http://schemas.microsoft.com/office/drawing/2014/main" val="20003"/>
                    </a:ext>
                  </a:extLst>
                </a:gridCol>
                <a:gridCol w="218959">
                  <a:extLst>
                    <a:ext uri="{9D8B030D-6E8A-4147-A177-3AD203B41FA5}">
                      <a16:colId xmlns:a16="http://schemas.microsoft.com/office/drawing/2014/main" val="20004"/>
                    </a:ext>
                  </a:extLst>
                </a:gridCol>
                <a:gridCol w="1926307">
                  <a:extLst>
                    <a:ext uri="{9D8B030D-6E8A-4147-A177-3AD203B41FA5}">
                      <a16:colId xmlns:a16="http://schemas.microsoft.com/office/drawing/2014/main" val="20005"/>
                    </a:ext>
                  </a:extLst>
                </a:gridCol>
                <a:gridCol w="668666">
                  <a:extLst>
                    <a:ext uri="{9D8B030D-6E8A-4147-A177-3AD203B41FA5}">
                      <a16:colId xmlns:a16="http://schemas.microsoft.com/office/drawing/2014/main" val="20006"/>
                    </a:ext>
                  </a:extLst>
                </a:gridCol>
                <a:gridCol w="179805">
                  <a:extLst>
                    <a:ext uri="{9D8B030D-6E8A-4147-A177-3AD203B41FA5}">
                      <a16:colId xmlns:a16="http://schemas.microsoft.com/office/drawing/2014/main" val="20007"/>
                    </a:ext>
                  </a:extLst>
                </a:gridCol>
                <a:gridCol w="1647799">
                  <a:extLst>
                    <a:ext uri="{9D8B030D-6E8A-4147-A177-3AD203B41FA5}">
                      <a16:colId xmlns:a16="http://schemas.microsoft.com/office/drawing/2014/main" val="20008"/>
                    </a:ext>
                  </a:extLst>
                </a:gridCol>
                <a:gridCol w="754249">
                  <a:extLst>
                    <a:ext uri="{9D8B030D-6E8A-4147-A177-3AD203B41FA5}">
                      <a16:colId xmlns:a16="http://schemas.microsoft.com/office/drawing/2014/main" val="20009"/>
                    </a:ext>
                  </a:extLst>
                </a:gridCol>
              </a:tblGrid>
              <a:tr h="143366">
                <a:tc>
                  <a:txBody>
                    <a:bodyPr/>
                    <a:lstStyle/>
                    <a:p>
                      <a:pPr algn="l" fontAlgn="b"/>
                      <a:r>
                        <a:rPr lang="sk-SK" sz="1200" b="0" i="0" u="none" strike="noStrike" dirty="0">
                          <a:solidFill>
                            <a:srgbClr val="000000"/>
                          </a:solidFill>
                          <a:effectLst/>
                          <a:latin typeface="Calibri"/>
                        </a:rPr>
                        <a:t> </a:t>
                      </a:r>
                      <a:r>
                        <a:rPr lang="en-US" sz="1200" b="0" i="0" u="none" strike="noStrike" dirty="0">
                          <a:solidFill>
                            <a:srgbClr val="000000"/>
                          </a:solidFill>
                          <a:effectLst/>
                          <a:latin typeface="Calibri"/>
                        </a:rPr>
                        <a:t>   </a:t>
                      </a:r>
                      <a:endParaRPr lang="sk-SK" sz="1200" b="0" i="0" u="none" strike="noStrike" dirty="0">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Year:</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Capex</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Opex</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sk-SK" sz="1200" b="0" i="0" u="none" strike="noStrike" dirty="0">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RES fees</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sk-SK" sz="1200" b="0" i="0" u="none" strike="noStrike" dirty="0">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Sales to utility</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3366">
                <a:tc>
                  <a:txBody>
                    <a:bodyPr/>
                    <a:lstStyle/>
                    <a:p>
                      <a:pPr algn="l" fontAlgn="b"/>
                      <a:r>
                        <a:rPr lang="sk-SK" sz="1200" b="0" i="0" u="none" strike="noStrike">
                          <a:solidFill>
                            <a:srgbClr val="000000"/>
                          </a:solidFill>
                          <a:effectLst/>
                          <a:latin typeface="Calibri"/>
                        </a:rPr>
                        <a:t>PV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1200" b="0" i="0" u="none" strike="noStrike">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 $3,000,000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 $7,000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sk-SK" sz="1200" b="0" i="0" u="none" strike="noStrike">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1200" b="0" i="0" u="none" strike="noStrike">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sk-SK" sz="1200" b="0" i="0" u="none" strike="noStrike">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1200" b="0" i="0" u="none" strike="noStrike">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3366">
                <a:tc>
                  <a:txBody>
                    <a:bodyPr/>
                    <a:lstStyle/>
                    <a:p>
                      <a:pPr algn="l" fontAlgn="b"/>
                      <a:r>
                        <a:rPr lang="en-US" sz="1200" b="0" i="0" u="none" strike="noStrike">
                          <a:solidFill>
                            <a:srgbClr val="000000"/>
                          </a:solidFill>
                          <a:effectLst/>
                          <a:latin typeface="Calibri"/>
                        </a:rPr>
                        <a:t>BESS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1200" b="0" i="0" u="none" strike="noStrike">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 $1,400,000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 $5,000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RES fee ($/kWh)</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a:rPr>
                        <a:t> $0.20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Tariff to utility</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 $0.10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3366">
                <a:tc>
                  <a:txBody>
                    <a:bodyPr/>
                    <a:lstStyle/>
                    <a:p>
                      <a:pPr algn="l" fontAlgn="b"/>
                      <a:r>
                        <a:rPr lang="en-US" sz="1200" b="0" i="0" u="none" strike="noStrike">
                          <a:solidFill>
                            <a:srgbClr val="000000"/>
                          </a:solidFill>
                          <a:effectLst/>
                          <a:latin typeface="Calibri"/>
                        </a:rPr>
                        <a:t>Microgrid hardware + MC2</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1200" b="0" i="0" u="none" strike="noStrike">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 $500,000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 $15,000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Guaranteed daily load (kWh)</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effectLst/>
                          <a:latin typeface="Calibri"/>
                        </a:rPr>
                        <a:t> 2,300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Annual PV sold (kWh)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 2,400,000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3366">
                <a:tc>
                  <a:txBody>
                    <a:bodyPr/>
                    <a:lstStyle/>
                    <a:p>
                      <a:pPr algn="l" fontAlgn="b"/>
                      <a:r>
                        <a:rPr lang="sk-SK" sz="1200" b="0" i="0" u="none" strike="noStrike" dirty="0">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1200" b="0" i="0" u="none" strike="noStrike">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1200" b="0" i="0" u="none" strike="noStrike">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1200" b="0" i="0" u="none" strike="noStrike">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sk-SK" sz="1200" b="0" i="0" u="none" strike="noStrike">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1200" b="0" i="0" u="none" strike="noStrike">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sk-SK" sz="1200" b="0" i="0" u="none" strike="noStrike">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1200" b="0" i="0" u="none" strike="noStrike" dirty="0">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3366">
                <a:tc>
                  <a:txBody>
                    <a:bodyPr/>
                    <a:lstStyle/>
                    <a:p>
                      <a:pPr algn="l" fontAlgn="b"/>
                      <a:r>
                        <a:rPr lang="sk-SK" sz="1200" b="0" i="0" u="none" strike="noStrike" dirty="0">
                          <a:solidFill>
                            <a:srgbClr val="000000"/>
                          </a:solidFill>
                          <a:effectLst/>
                          <a:latin typeface="Calibri"/>
                        </a:rPr>
                        <a:t>PV+BESS incentives</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1200" b="0" i="0" u="none" strike="noStrike" dirty="0">
                          <a:solidFill>
                            <a:srgbClr val="000000"/>
                          </a:solidFill>
                          <a:effectLst/>
                          <a:latin typeface="Calibri"/>
                        </a:rPr>
                        <a:t>-$1,800,000</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sk-SK"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sk-SK"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dirty="0">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43366">
                <a:tc>
                  <a:txBody>
                    <a:bodyPr/>
                    <a:lstStyle/>
                    <a:p>
                      <a:pPr algn="l" fontAlgn="b"/>
                      <a:endParaRPr lang="sk-SK"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sk-SK"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sk-SK"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dirty="0">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43366">
                <a:tc>
                  <a:txBody>
                    <a:bodyPr/>
                    <a:lstStyle/>
                    <a:p>
                      <a:pPr algn="l" fontAlgn="b"/>
                      <a:r>
                        <a:rPr lang="en-US" sz="1200" b="0" i="0" u="none" strike="noStrike" dirty="0">
                          <a:solidFill>
                            <a:srgbClr val="000000"/>
                          </a:solidFill>
                          <a:effectLst/>
                          <a:latin typeface="Calibri"/>
                        </a:rPr>
                        <a:t>Total annual expense:</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1</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a:rPr>
                        <a:t>$3,100,000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a:rPr>
                        <a:t>$27,000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mn-lt"/>
                        </a:rPr>
                        <a:t>Total annual income:</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a:rPr>
                        <a:t> $165,000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sk-SK" sz="1200" b="0" i="0" u="none" strike="noStrike">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a:rPr>
                        <a:t> $236,000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43366">
                <a:tc>
                  <a:txBody>
                    <a:bodyPr/>
                    <a:lstStyle/>
                    <a:p>
                      <a:pPr algn="l" fontAlgn="b"/>
                      <a:r>
                        <a:rPr lang="sk-SK" sz="1200" b="0" i="0" u="none" strike="noStrike">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200" b="0" i="0" u="none" strike="noStrike">
                          <a:solidFill>
                            <a:srgbClr val="000000"/>
                          </a:solidFill>
                          <a:effectLst/>
                          <a:latin typeface="Calibri"/>
                        </a:rPr>
                        <a:t>2</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1200" b="0" i="0" u="none" strike="noStrike">
                          <a:solidFill>
                            <a:srgbClr val="000000"/>
                          </a:solidFill>
                          <a:effectLst/>
                          <a:latin typeface="Calibri"/>
                        </a:rPr>
                        <a:t> $-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a:rPr>
                        <a:t>$27,000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sk-SK" sz="1200" b="0" i="0" u="none" strike="noStrike">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a:rPr>
                        <a:t> </a:t>
                      </a:r>
                      <a:r>
                        <a:rPr lang="en-US" sz="1200" b="0" i="0" u="none" strike="noStrike" dirty="0">
                          <a:solidFill>
                            <a:srgbClr val="000000"/>
                          </a:solidFill>
                          <a:effectLst/>
                          <a:latin typeface="+mn-lt"/>
                        </a:rPr>
                        <a:t> $165,000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sk-SK" sz="1200" b="0" i="0" u="none" strike="noStrike">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a:rPr>
                        <a:t> $</a:t>
                      </a:r>
                      <a:r>
                        <a:rPr lang="en-US" sz="1200" b="0" i="0" u="none" strike="noStrike" dirty="0">
                          <a:solidFill>
                            <a:srgbClr val="000000"/>
                          </a:solidFill>
                          <a:effectLst/>
                          <a:latin typeface="+mn-lt"/>
                        </a:rPr>
                        <a:t>236,000 </a:t>
                      </a:r>
                      <a:endParaRPr lang="en-US" sz="1200" b="0" i="0" u="none" strike="noStrike" dirty="0">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43366">
                <a:tc>
                  <a:txBody>
                    <a:bodyPr/>
                    <a:lstStyle/>
                    <a:p>
                      <a:pPr algn="l" fontAlgn="b"/>
                      <a:r>
                        <a:rPr lang="sk-SK" sz="1200" b="0" i="0" u="none" strike="noStrike">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3</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1200" b="0" i="0" u="none" strike="noStrike">
                          <a:solidFill>
                            <a:srgbClr val="000000"/>
                          </a:solidFill>
                          <a:effectLst/>
                          <a:latin typeface="Calibri"/>
                        </a:rPr>
                        <a:t> $-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a:rPr>
                        <a:t>$27,000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sk-SK" sz="1200" b="0" i="0" u="none" strike="noStrike" dirty="0">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a:rPr>
                        <a:t> </a:t>
                      </a:r>
                      <a:r>
                        <a:rPr lang="en-US" sz="1200" b="0" i="0" u="none" strike="noStrike" dirty="0">
                          <a:solidFill>
                            <a:srgbClr val="000000"/>
                          </a:solidFill>
                          <a:effectLst/>
                          <a:latin typeface="+mn-lt"/>
                        </a:rPr>
                        <a:t> $165,000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sk-SK" sz="1200" b="0" i="0" u="none" strike="noStrike">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mn-lt"/>
                        </a:rPr>
                        <a:t>$236,000 </a:t>
                      </a:r>
                      <a:endParaRPr lang="en-US" sz="1200" b="0" i="0" u="none" strike="noStrike" dirty="0">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43366">
                <a:tc>
                  <a:txBody>
                    <a:bodyPr/>
                    <a:lstStyle/>
                    <a:p>
                      <a:pPr algn="l" fontAlgn="b"/>
                      <a:r>
                        <a:rPr lang="sk-SK" sz="1200" b="0" i="0" u="none" strike="noStrike">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4</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1200" b="0" i="0" u="none" strike="noStrike">
                          <a:solidFill>
                            <a:srgbClr val="000000"/>
                          </a:solidFill>
                          <a:effectLst/>
                          <a:latin typeface="Calibri"/>
                        </a:rPr>
                        <a:t> $-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a:rPr>
                        <a:t>$27,000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sk-SK" sz="1200" b="0" i="0" u="none" strike="noStrike">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a:rPr>
                        <a:t> </a:t>
                      </a:r>
                      <a:r>
                        <a:rPr lang="en-US" sz="1200" b="0" i="0" u="none" strike="noStrike" dirty="0">
                          <a:solidFill>
                            <a:srgbClr val="000000"/>
                          </a:solidFill>
                          <a:effectLst/>
                          <a:latin typeface="+mn-lt"/>
                        </a:rPr>
                        <a:t> $165,000 </a:t>
                      </a:r>
                      <a:r>
                        <a:rPr lang="en-US" sz="1200" b="0" i="0" u="none" strike="noStrike" dirty="0">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sk-SK" sz="1200" b="0" i="0" u="none" strike="noStrike" dirty="0">
                          <a:solidFill>
                            <a:srgbClr val="000000"/>
                          </a:solidFill>
                          <a:effectLst/>
                          <a:latin typeface="Calibri"/>
                        </a:rPr>
                        <a:t> </a:t>
                      </a: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mn-lt"/>
                        </a:rPr>
                        <a:t>$236,000 </a:t>
                      </a:r>
                      <a:endParaRPr lang="en-US" sz="1200" b="0" i="0" u="none" strike="noStrike" dirty="0">
                        <a:solidFill>
                          <a:srgbClr val="000000"/>
                        </a:solidFill>
                        <a:effectLst/>
                        <a:latin typeface="Calibri"/>
                      </a:endParaRPr>
                    </a:p>
                  </a:txBody>
                  <a:tcPr marL="9310" marR="9310" marT="9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4" name="Down Arrow 3"/>
          <p:cNvSpPr/>
          <p:nvPr/>
        </p:nvSpPr>
        <p:spPr>
          <a:xfrm>
            <a:off x="319742" y="4478527"/>
            <a:ext cx="386537" cy="1035430"/>
          </a:xfrm>
          <a:prstGeom prst="downArrow">
            <a:avLst/>
          </a:prstGeom>
          <a:noFill/>
          <a:ln>
            <a:solidFill>
              <a:srgbClr val="00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E302570-8328-A84E-9F03-3A4DB0AF2563}"/>
              </a:ext>
            </a:extLst>
          </p:cNvPr>
          <p:cNvSpPr txBox="1"/>
          <p:nvPr/>
        </p:nvSpPr>
        <p:spPr>
          <a:xfrm>
            <a:off x="584288" y="4328797"/>
            <a:ext cx="1421902" cy="584776"/>
          </a:xfrm>
          <a:prstGeom prst="rect">
            <a:avLst/>
          </a:prstGeom>
          <a:noFill/>
        </p:spPr>
        <p:txBody>
          <a:bodyPr wrap="square" rtlCol="0">
            <a:spAutoFit/>
          </a:bodyPr>
          <a:lstStyle/>
          <a:p>
            <a:pPr>
              <a:spcAft>
                <a:spcPts val="1200"/>
              </a:spcAft>
            </a:pPr>
            <a:r>
              <a:rPr lang="en-US" sz="1600" dirty="0">
                <a:latin typeface="Arial"/>
                <a:cs typeface="Arial"/>
              </a:rPr>
              <a:t>30-year analysis</a:t>
            </a:r>
          </a:p>
        </p:txBody>
      </p:sp>
      <p:sp>
        <p:nvSpPr>
          <p:cNvPr id="8" name="TextBox 7">
            <a:extLst>
              <a:ext uri="{FF2B5EF4-FFF2-40B4-BE49-F238E27FC236}">
                <a16:creationId xmlns:a16="http://schemas.microsoft.com/office/drawing/2014/main" id="{DE302570-8328-A84E-9F03-3A4DB0AF2563}"/>
              </a:ext>
            </a:extLst>
          </p:cNvPr>
          <p:cNvSpPr txBox="1"/>
          <p:nvPr/>
        </p:nvSpPr>
        <p:spPr>
          <a:xfrm>
            <a:off x="1403702" y="5218475"/>
            <a:ext cx="6559198" cy="646331"/>
          </a:xfrm>
          <a:prstGeom prst="rect">
            <a:avLst/>
          </a:prstGeom>
          <a:noFill/>
        </p:spPr>
        <p:txBody>
          <a:bodyPr wrap="square" rtlCol="0">
            <a:spAutoFit/>
          </a:bodyPr>
          <a:lstStyle/>
          <a:p>
            <a:pPr>
              <a:spcAft>
                <a:spcPts val="1200"/>
              </a:spcAft>
            </a:pPr>
            <a:r>
              <a:rPr lang="en-US" dirty="0">
                <a:latin typeface="Arial"/>
                <a:cs typeface="Arial"/>
              </a:rPr>
              <a:t>With these expenses and income, the Community Microgrid owner will see an internal rate of return (IRR) of at least</a:t>
            </a:r>
            <a:r>
              <a:rPr lang="en-US" b="1" dirty="0">
                <a:latin typeface="Arial"/>
                <a:cs typeface="Arial"/>
              </a:rPr>
              <a:t> 9%. </a:t>
            </a:r>
          </a:p>
        </p:txBody>
      </p:sp>
      <p:sp>
        <p:nvSpPr>
          <p:cNvPr id="11" name="Title 1">
            <a:extLst>
              <a:ext uri="{FF2B5EF4-FFF2-40B4-BE49-F238E27FC236}">
                <a16:creationId xmlns:a16="http://schemas.microsoft.com/office/drawing/2014/main" id="{255AFC77-B105-AF45-81DB-BC0FFC482B8F}"/>
              </a:ext>
            </a:extLst>
          </p:cNvPr>
          <p:cNvSpPr>
            <a:spLocks noGrp="1"/>
          </p:cNvSpPr>
          <p:nvPr>
            <p:ph type="title"/>
          </p:nvPr>
        </p:nvSpPr>
        <p:spPr/>
        <p:txBody>
          <a:bodyPr>
            <a:noAutofit/>
          </a:bodyPr>
          <a:lstStyle/>
          <a:p>
            <a:r>
              <a:rPr lang="en-US" sz="2200" dirty="0"/>
              <a:t>RES feasibility: Community Microgrid owner-operator perspective</a:t>
            </a:r>
          </a:p>
        </p:txBody>
      </p:sp>
      <p:sp>
        <p:nvSpPr>
          <p:cNvPr id="2" name="TextBox 1">
            <a:extLst>
              <a:ext uri="{FF2B5EF4-FFF2-40B4-BE49-F238E27FC236}">
                <a16:creationId xmlns:a16="http://schemas.microsoft.com/office/drawing/2014/main" id="{3928615A-36B9-2632-1F28-561B22E2AB07}"/>
              </a:ext>
            </a:extLst>
          </p:cNvPr>
          <p:cNvSpPr txBox="1"/>
          <p:nvPr/>
        </p:nvSpPr>
        <p:spPr>
          <a:xfrm>
            <a:off x="584288" y="977377"/>
            <a:ext cx="8074552" cy="307777"/>
          </a:xfrm>
          <a:prstGeom prst="rect">
            <a:avLst/>
          </a:prstGeom>
          <a:noFill/>
        </p:spPr>
        <p:txBody>
          <a:bodyPr wrap="square" rtlCol="0">
            <a:spAutoFit/>
          </a:bodyPr>
          <a:lstStyle/>
          <a:p>
            <a:pPr algn="ctr">
              <a:spcAft>
                <a:spcPts val="1200"/>
              </a:spcAft>
            </a:pPr>
            <a:r>
              <a:rPr lang="en-US" dirty="0">
                <a:latin typeface="Arial"/>
                <a:cs typeface="Arial"/>
              </a:rPr>
              <a:t>Analysis factors from a </a:t>
            </a:r>
            <a:r>
              <a:rPr lang="en-US" dirty="0"/>
              <a:t>2021 </a:t>
            </a:r>
            <a:r>
              <a:rPr lang="en-US" dirty="0">
                <a:latin typeface="Arial"/>
                <a:cs typeface="Arial"/>
              </a:rPr>
              <a:t>design for a Community Microgrid in Southern California:</a:t>
            </a:r>
            <a:endParaRPr lang="en-US" b="1" dirty="0">
              <a:latin typeface="Arial"/>
              <a:cs typeface="Arial"/>
            </a:endParaRPr>
          </a:p>
        </p:txBody>
      </p:sp>
    </p:spTree>
    <p:extLst>
      <p:ext uri="{BB962C8B-B14F-4D97-AF65-F5344CB8AC3E}">
        <p14:creationId xmlns:p14="http://schemas.microsoft.com/office/powerpoint/2010/main" val="3383768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7CBCD-25FC-EE46-9E76-9391251E73D2}"/>
              </a:ext>
            </a:extLst>
          </p:cNvPr>
          <p:cNvSpPr>
            <a:spLocks noGrp="1"/>
          </p:cNvSpPr>
          <p:nvPr>
            <p:ph type="title"/>
          </p:nvPr>
        </p:nvSpPr>
        <p:spPr>
          <a:xfrm>
            <a:off x="0" y="-27612"/>
            <a:ext cx="7467055" cy="762000"/>
          </a:xfrm>
        </p:spPr>
        <p:txBody>
          <a:bodyPr>
            <a:noAutofit/>
          </a:bodyPr>
          <a:lstStyle/>
          <a:p>
            <a:r>
              <a:rPr lang="en-US" dirty="0"/>
              <a:t>RES feasibility analysis results</a:t>
            </a:r>
          </a:p>
        </p:txBody>
      </p:sp>
      <p:sp>
        <p:nvSpPr>
          <p:cNvPr id="6" name="TextBox 5">
            <a:extLst>
              <a:ext uri="{FF2B5EF4-FFF2-40B4-BE49-F238E27FC236}">
                <a16:creationId xmlns:a16="http://schemas.microsoft.com/office/drawing/2014/main" id="{DE302570-8328-A84E-9F03-3A4DB0AF2563}"/>
              </a:ext>
            </a:extLst>
          </p:cNvPr>
          <p:cNvSpPr txBox="1"/>
          <p:nvPr/>
        </p:nvSpPr>
        <p:spPr>
          <a:xfrm>
            <a:off x="248160" y="773497"/>
            <a:ext cx="8410113" cy="1708160"/>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latin typeface="Arial"/>
                <a:cs typeface="Arial"/>
              </a:rPr>
              <a:t>The Clean Coalition’s analysis shows:</a:t>
            </a:r>
          </a:p>
          <a:p>
            <a:pPr marL="742950" lvl="1" indent="-285750">
              <a:spcAft>
                <a:spcPts val="1200"/>
              </a:spcAft>
              <a:buFont typeface="Arial" panose="020B0604020202020204" pitchFamily="34" charset="0"/>
              <a:buChar char="•"/>
            </a:pPr>
            <a:r>
              <a:rPr lang="en-US" dirty="0">
                <a:latin typeface="Arial"/>
                <a:cs typeface="Arial"/>
              </a:rPr>
              <a:t>A </a:t>
            </a:r>
            <a:r>
              <a:rPr lang="en-US" b="1" dirty="0">
                <a:latin typeface="Arial"/>
                <a:cs typeface="Arial"/>
              </a:rPr>
              <a:t>value-appropriate </a:t>
            </a:r>
            <a:r>
              <a:rPr lang="en-US" dirty="0">
                <a:latin typeface="Arial"/>
                <a:cs typeface="Arial"/>
              </a:rPr>
              <a:t>RES subscription ratio of 1.0 (1% bill increase per 1% guaranteed load coverage) for the subscriber is feasible.</a:t>
            </a:r>
          </a:p>
          <a:p>
            <a:pPr marL="742950" lvl="1" indent="-285750">
              <a:spcAft>
                <a:spcPts val="1200"/>
              </a:spcAft>
              <a:buFont typeface="Arial" panose="020B0604020202020204" pitchFamily="34" charset="0"/>
              <a:buChar char="•"/>
            </a:pPr>
            <a:r>
              <a:rPr lang="en-US" dirty="0">
                <a:latin typeface="Arial"/>
                <a:cs typeface="Arial"/>
              </a:rPr>
              <a:t>A </a:t>
            </a:r>
            <a:r>
              <a:rPr lang="en-US" b="1" dirty="0">
                <a:latin typeface="Arial"/>
                <a:cs typeface="Arial"/>
              </a:rPr>
              <a:t>positive</a:t>
            </a:r>
            <a:r>
              <a:rPr lang="en-US" dirty="0">
                <a:latin typeface="Arial"/>
                <a:cs typeface="Arial"/>
              </a:rPr>
              <a:t> </a:t>
            </a:r>
            <a:r>
              <a:rPr lang="en-US" b="1" dirty="0">
                <a:latin typeface="Arial"/>
                <a:cs typeface="Arial"/>
              </a:rPr>
              <a:t>IRR</a:t>
            </a:r>
            <a:r>
              <a:rPr lang="en-US" dirty="0">
                <a:latin typeface="Arial"/>
                <a:cs typeface="Arial"/>
              </a:rPr>
              <a:t> of 9% for the Community Microgrid owner is feasible.</a:t>
            </a:r>
          </a:p>
          <a:p>
            <a:pPr marL="285750" indent="-285750">
              <a:spcBef>
                <a:spcPts val="600"/>
              </a:spcBef>
              <a:spcAft>
                <a:spcPts val="1200"/>
              </a:spcAft>
              <a:buFont typeface="Arial"/>
              <a:buChar char="•"/>
            </a:pPr>
            <a:r>
              <a:rPr lang="en-US" i="1" dirty="0">
                <a:latin typeface="Arial"/>
                <a:cs typeface="Arial"/>
              </a:rPr>
              <a:t>Therefore, the RES is financially feasible for all stakeholders.</a:t>
            </a:r>
          </a:p>
        </p:txBody>
      </p:sp>
      <p:sp>
        <p:nvSpPr>
          <p:cNvPr id="7" name="TextBox 6">
            <a:extLst>
              <a:ext uri="{FF2B5EF4-FFF2-40B4-BE49-F238E27FC236}">
                <a16:creationId xmlns:a16="http://schemas.microsoft.com/office/drawing/2014/main" id="{42588342-4A7F-FD42-862E-8C7CFB035C0B}"/>
              </a:ext>
            </a:extLst>
          </p:cNvPr>
          <p:cNvSpPr txBox="1"/>
          <p:nvPr/>
        </p:nvSpPr>
        <p:spPr>
          <a:xfrm>
            <a:off x="248160" y="2642360"/>
            <a:ext cx="3309988" cy="3708708"/>
          </a:xfrm>
          <a:prstGeom prst="rect">
            <a:avLst/>
          </a:prstGeom>
          <a:noFill/>
        </p:spPr>
        <p:txBody>
          <a:bodyPr wrap="square" rtlCol="0">
            <a:spAutoFit/>
          </a:bodyPr>
          <a:lstStyle/>
          <a:p>
            <a:pPr lvl="0">
              <a:spcAft>
                <a:spcPts val="600"/>
              </a:spcAft>
            </a:pPr>
            <a:r>
              <a:rPr lang="en-US" dirty="0">
                <a:latin typeface="Arial" panose="020B0604020202020204" pitchFamily="34" charset="0"/>
                <a:cs typeface="Arial" panose="020B0604020202020204" pitchFamily="34" charset="0"/>
              </a:rPr>
              <a:t>Key Takeaways:</a:t>
            </a:r>
          </a:p>
          <a:p>
            <a:pPr marL="342900" lvl="0" indent="-34290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RES allows Community Microgrids to be deployed at scale and expanded, as more facilities desire resilient energy guarantees.</a:t>
            </a:r>
          </a:p>
          <a:p>
            <a:pPr marL="342900" indent="-34290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RES provides a revolutionary and straightforward approach for financing Community Microgrids and delivering unparalleled resilience to communities. </a:t>
            </a:r>
          </a:p>
          <a:p>
            <a:pPr marL="342900" indent="-34290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RES enables a greater harmonization between local energy needs and societal planning in a way that helps put the people first.</a:t>
            </a:r>
          </a:p>
        </p:txBody>
      </p:sp>
      <p:sp>
        <p:nvSpPr>
          <p:cNvPr id="3" name="Rectangle 2">
            <a:extLst>
              <a:ext uri="{FF2B5EF4-FFF2-40B4-BE49-F238E27FC236}">
                <a16:creationId xmlns:a16="http://schemas.microsoft.com/office/drawing/2014/main" id="{BBE877C9-6E4D-4D28-8DB8-0AED348EFAD7}"/>
              </a:ext>
            </a:extLst>
          </p:cNvPr>
          <p:cNvSpPr/>
          <p:nvPr/>
        </p:nvSpPr>
        <p:spPr>
          <a:xfrm>
            <a:off x="4453217" y="3244334"/>
            <a:ext cx="237566" cy="369332"/>
          </a:xfrm>
          <a:prstGeom prst="rect">
            <a:avLst/>
          </a:prstGeom>
        </p:spPr>
        <p:txBody>
          <a:bodyPr wrap="none">
            <a:spAutoFit/>
          </a:bodyPr>
          <a:lstStyle/>
          <a:p>
            <a:r>
              <a:rPr lang="en-US" dirty="0"/>
              <a:t> </a:t>
            </a:r>
          </a:p>
        </p:txBody>
      </p:sp>
      <p:pic>
        <p:nvPicPr>
          <p:cNvPr id="4" name="Picture 3" descr="Screen Shot 2021-10-19 at 11.02.59 AM.png">
            <a:extLst>
              <a:ext uri="{FF2B5EF4-FFF2-40B4-BE49-F238E27FC236}">
                <a16:creationId xmlns:a16="http://schemas.microsoft.com/office/drawing/2014/main" id="{1E35BE8B-1189-A3A8-F419-312916C20C5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15142" y="2871217"/>
            <a:ext cx="5610657" cy="3425110"/>
          </a:xfrm>
          <a:prstGeom prst="rect">
            <a:avLst/>
          </a:prstGeom>
        </p:spPr>
      </p:pic>
    </p:spTree>
    <p:extLst>
      <p:ext uri="{BB962C8B-B14F-4D97-AF65-F5344CB8AC3E}">
        <p14:creationId xmlns:p14="http://schemas.microsoft.com/office/powerpoint/2010/main" val="3198286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4AEF6-DF56-8B60-DEB1-2B6DD774114A}"/>
              </a:ext>
            </a:extLst>
          </p:cNvPr>
          <p:cNvSpPr>
            <a:spLocks noGrp="1"/>
          </p:cNvSpPr>
          <p:nvPr>
            <p:ph type="title"/>
          </p:nvPr>
        </p:nvSpPr>
        <p:spPr/>
        <p:txBody>
          <a:bodyPr/>
          <a:lstStyle/>
          <a:p>
            <a:r>
              <a:rPr lang="en-US" dirty="0"/>
              <a:t>Backup Slides</a:t>
            </a:r>
          </a:p>
        </p:txBody>
      </p:sp>
      <p:sp>
        <p:nvSpPr>
          <p:cNvPr id="3" name="Content Placeholder 2">
            <a:extLst>
              <a:ext uri="{FF2B5EF4-FFF2-40B4-BE49-F238E27FC236}">
                <a16:creationId xmlns:a16="http://schemas.microsoft.com/office/drawing/2014/main" id="{3A473707-A29D-3500-20CD-352F42FC5FB1}"/>
              </a:ext>
            </a:extLst>
          </p:cNvPr>
          <p:cNvSpPr>
            <a:spLocks noGrp="1"/>
          </p:cNvSpPr>
          <p:nvPr>
            <p:ph idx="1"/>
          </p:nvPr>
        </p:nvSpPr>
        <p:spPr>
          <a:xfrm>
            <a:off x="2477386" y="2592572"/>
            <a:ext cx="8229600" cy="4525963"/>
          </a:xfrm>
        </p:spPr>
        <p:txBody>
          <a:bodyPr/>
          <a:lstStyle/>
          <a:p>
            <a:pPr marL="25400" indent="0">
              <a:buNone/>
            </a:pPr>
            <a:r>
              <a:rPr lang="en-US" dirty="0"/>
              <a:t>Backup Slides</a:t>
            </a:r>
          </a:p>
        </p:txBody>
      </p:sp>
    </p:spTree>
    <p:extLst>
      <p:ext uri="{BB962C8B-B14F-4D97-AF65-F5344CB8AC3E}">
        <p14:creationId xmlns:p14="http://schemas.microsoft.com/office/powerpoint/2010/main" val="443611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a:extLst>
              <a:ext uri="{FF2B5EF4-FFF2-40B4-BE49-F238E27FC236}">
                <a16:creationId xmlns:a16="http://schemas.microsoft.com/office/drawing/2014/main" id="{3BE37468-1C6D-594F-AB9D-6AD5D6900B08}"/>
              </a:ext>
            </a:extLst>
          </p:cNvPr>
          <p:cNvGraphicFramePr/>
          <p:nvPr/>
        </p:nvGraphicFramePr>
        <p:xfrm>
          <a:off x="1637093" y="990860"/>
          <a:ext cx="6262972" cy="4183695"/>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F8AE3DE4-56F7-CF4D-8651-14E79B4CE34F}"/>
              </a:ext>
            </a:extLst>
          </p:cNvPr>
          <p:cNvSpPr txBox="1"/>
          <p:nvPr/>
        </p:nvSpPr>
        <p:spPr>
          <a:xfrm>
            <a:off x="1242361" y="1886251"/>
            <a:ext cx="369332" cy="2176509"/>
          </a:xfrm>
          <a:prstGeom prst="rect">
            <a:avLst/>
          </a:prstGeom>
          <a:noFill/>
        </p:spPr>
        <p:txBody>
          <a:bodyPr vert="vert270">
            <a:spAutoFit/>
          </a:bodyPr>
          <a:lstStyle/>
          <a:p>
            <a:pPr algn="ctr">
              <a:defRPr/>
            </a:pPr>
            <a:r>
              <a:rPr lang="en-US" sz="1200" dirty="0">
                <a:latin typeface="Arial Regular"/>
                <a:cs typeface="Arial" panose="020B0604020202020204" pitchFamily="34" charset="0"/>
              </a:rPr>
              <a:t>Percentage of total load</a:t>
            </a:r>
          </a:p>
        </p:txBody>
      </p:sp>
      <p:sp>
        <p:nvSpPr>
          <p:cNvPr id="15364" name="TextBox 12">
            <a:extLst>
              <a:ext uri="{FF2B5EF4-FFF2-40B4-BE49-F238E27FC236}">
                <a16:creationId xmlns:a16="http://schemas.microsoft.com/office/drawing/2014/main" id="{E7630293-D15E-C24B-8F89-D4EB84555590}"/>
              </a:ext>
            </a:extLst>
          </p:cNvPr>
          <p:cNvSpPr txBox="1">
            <a:spLocks noChangeArrowheads="1"/>
          </p:cNvSpPr>
          <p:nvPr/>
        </p:nvSpPr>
        <p:spPr bwMode="auto">
          <a:xfrm>
            <a:off x="3808409" y="5174555"/>
            <a:ext cx="18002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200" dirty="0">
                <a:latin typeface="Arial Regular"/>
                <a:cs typeface="Arial" panose="020B0604020202020204" pitchFamily="34" charset="0"/>
              </a:rPr>
              <a:t>Percentage of time</a:t>
            </a:r>
          </a:p>
        </p:txBody>
      </p:sp>
      <p:sp>
        <p:nvSpPr>
          <p:cNvPr id="2" name="Rectangle 1">
            <a:extLst>
              <a:ext uri="{FF2B5EF4-FFF2-40B4-BE49-F238E27FC236}">
                <a16:creationId xmlns:a16="http://schemas.microsoft.com/office/drawing/2014/main" id="{B9E1267F-BE3A-EE4A-ABD7-840D89726B9A}"/>
              </a:ext>
            </a:extLst>
          </p:cNvPr>
          <p:cNvSpPr/>
          <p:nvPr/>
        </p:nvSpPr>
        <p:spPr>
          <a:xfrm>
            <a:off x="2085972" y="1145480"/>
            <a:ext cx="5573712" cy="2630487"/>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Regular"/>
              <a:cs typeface="Arial" panose="020B0604020202020204" pitchFamily="34" charset="0"/>
            </a:endParaRPr>
          </a:p>
        </p:txBody>
      </p:sp>
      <p:sp>
        <p:nvSpPr>
          <p:cNvPr id="16" name="Rectangle 15">
            <a:extLst>
              <a:ext uri="{FF2B5EF4-FFF2-40B4-BE49-F238E27FC236}">
                <a16:creationId xmlns:a16="http://schemas.microsoft.com/office/drawing/2014/main" id="{BB0DFF8D-E9CE-7C4F-8F15-5D9A9725133A}"/>
              </a:ext>
            </a:extLst>
          </p:cNvPr>
          <p:cNvSpPr/>
          <p:nvPr/>
        </p:nvSpPr>
        <p:spPr>
          <a:xfrm>
            <a:off x="2084384" y="3736280"/>
            <a:ext cx="5573713" cy="679450"/>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Regular"/>
              <a:cs typeface="Arial" panose="020B0604020202020204" pitchFamily="34" charset="0"/>
            </a:endParaRPr>
          </a:p>
        </p:txBody>
      </p:sp>
      <p:sp>
        <p:nvSpPr>
          <p:cNvPr id="4" name="Rectangle 3">
            <a:extLst>
              <a:ext uri="{FF2B5EF4-FFF2-40B4-BE49-F238E27FC236}">
                <a16:creationId xmlns:a16="http://schemas.microsoft.com/office/drawing/2014/main" id="{83E00CF6-1A4B-7141-82E2-DBAF4A2968F3}"/>
              </a:ext>
            </a:extLst>
          </p:cNvPr>
          <p:cNvSpPr/>
          <p:nvPr/>
        </p:nvSpPr>
        <p:spPr>
          <a:xfrm flipV="1">
            <a:off x="2082797" y="1159767"/>
            <a:ext cx="1422400" cy="2752725"/>
          </a:xfrm>
          <a:prstGeom prst="rect">
            <a:avLst/>
          </a:prstGeom>
          <a:solidFill>
            <a:srgbClr val="1E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Regular"/>
            </a:endParaRPr>
          </a:p>
        </p:txBody>
      </p:sp>
      <p:sp>
        <p:nvSpPr>
          <p:cNvPr id="21" name="Right Triangle 20">
            <a:extLst>
              <a:ext uri="{FF2B5EF4-FFF2-40B4-BE49-F238E27FC236}">
                <a16:creationId xmlns:a16="http://schemas.microsoft.com/office/drawing/2014/main" id="{729349CC-2038-5B45-B055-A173F8E04231}"/>
              </a:ext>
            </a:extLst>
          </p:cNvPr>
          <p:cNvSpPr/>
          <p:nvPr/>
        </p:nvSpPr>
        <p:spPr>
          <a:xfrm>
            <a:off x="3498847" y="1145480"/>
            <a:ext cx="2463800" cy="2767012"/>
          </a:xfrm>
          <a:prstGeom prst="rtTriangle">
            <a:avLst/>
          </a:prstGeom>
          <a:solidFill>
            <a:srgbClr val="1E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Regular"/>
            </a:endParaRPr>
          </a:p>
        </p:txBody>
      </p:sp>
      <p:sp>
        <p:nvSpPr>
          <p:cNvPr id="15369" name="TextBox 17">
            <a:extLst>
              <a:ext uri="{FF2B5EF4-FFF2-40B4-BE49-F238E27FC236}">
                <a16:creationId xmlns:a16="http://schemas.microsoft.com/office/drawing/2014/main" id="{59914BD4-E926-DD4B-B935-8642652138D7}"/>
              </a:ext>
            </a:extLst>
          </p:cNvPr>
          <p:cNvSpPr txBox="1">
            <a:spLocks noChangeArrowheads="1"/>
          </p:cNvSpPr>
          <p:nvPr/>
        </p:nvSpPr>
        <p:spPr bwMode="auto">
          <a:xfrm>
            <a:off x="2057397" y="3367980"/>
            <a:ext cx="3509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dirty="0">
                <a:solidFill>
                  <a:schemeClr val="bg1"/>
                </a:solidFill>
                <a:latin typeface="Arial Regular"/>
                <a:cs typeface="Arial" panose="020B0604020202020204" pitchFamily="34" charset="0"/>
              </a:rPr>
              <a:t>Tier 3 = Discretionary load, ~75% of total load</a:t>
            </a:r>
          </a:p>
        </p:txBody>
      </p:sp>
      <p:sp>
        <p:nvSpPr>
          <p:cNvPr id="22" name="Right Triangle 21">
            <a:extLst>
              <a:ext uri="{FF2B5EF4-FFF2-40B4-BE49-F238E27FC236}">
                <a16:creationId xmlns:a16="http://schemas.microsoft.com/office/drawing/2014/main" id="{6C68A283-BD51-B141-862D-3AF012B92629}"/>
              </a:ext>
            </a:extLst>
          </p:cNvPr>
          <p:cNvSpPr/>
          <p:nvPr/>
        </p:nvSpPr>
        <p:spPr>
          <a:xfrm>
            <a:off x="6453184" y="3904555"/>
            <a:ext cx="612775" cy="569912"/>
          </a:xfrm>
          <a:prstGeom prst="rtTriangle">
            <a:avLst/>
          </a:prstGeom>
          <a:solidFill>
            <a:srgbClr val="224A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Regular"/>
            </a:endParaRPr>
          </a:p>
        </p:txBody>
      </p:sp>
      <p:cxnSp>
        <p:nvCxnSpPr>
          <p:cNvPr id="23" name="Straight Connector 22">
            <a:extLst>
              <a:ext uri="{FF2B5EF4-FFF2-40B4-BE49-F238E27FC236}">
                <a16:creationId xmlns:a16="http://schemas.microsoft.com/office/drawing/2014/main" id="{B9BA8CA3-36B0-7645-A242-7DCA30B5DD41}"/>
              </a:ext>
            </a:extLst>
          </p:cNvPr>
          <p:cNvCxnSpPr>
            <a:cxnSpLocks/>
          </p:cNvCxnSpPr>
          <p:nvPr/>
        </p:nvCxnSpPr>
        <p:spPr>
          <a:xfrm>
            <a:off x="2066922" y="1145480"/>
            <a:ext cx="1423987"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7EDBEC1-DAF3-C94B-BBE6-97B8A22D0872}"/>
              </a:ext>
            </a:extLst>
          </p:cNvPr>
          <p:cNvCxnSpPr>
            <a:cxnSpLocks/>
          </p:cNvCxnSpPr>
          <p:nvPr/>
        </p:nvCxnSpPr>
        <p:spPr>
          <a:xfrm>
            <a:off x="6452867" y="3902650"/>
            <a:ext cx="600075" cy="5715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6C928CB-6C81-A14E-9155-E2D3BADFF362}"/>
              </a:ext>
            </a:extLst>
          </p:cNvPr>
          <p:cNvCxnSpPr>
            <a:cxnSpLocks/>
          </p:cNvCxnSpPr>
          <p:nvPr/>
        </p:nvCxnSpPr>
        <p:spPr>
          <a:xfrm>
            <a:off x="3481384" y="1156592"/>
            <a:ext cx="2482850" cy="2795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BA6E9FC3-6756-DC45-A770-A369BE921570}"/>
              </a:ext>
            </a:extLst>
          </p:cNvPr>
          <p:cNvSpPr/>
          <p:nvPr/>
        </p:nvSpPr>
        <p:spPr>
          <a:xfrm>
            <a:off x="2084384" y="4457005"/>
            <a:ext cx="5584825" cy="366712"/>
          </a:xfrm>
          <a:prstGeom prst="rect">
            <a:avLst/>
          </a:prstGeom>
          <a:solidFill>
            <a:srgbClr val="3D8C9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Regular"/>
            </a:endParaRPr>
          </a:p>
        </p:txBody>
      </p:sp>
      <p:sp>
        <p:nvSpPr>
          <p:cNvPr id="15375" name="TextBox 7">
            <a:extLst>
              <a:ext uri="{FF2B5EF4-FFF2-40B4-BE49-F238E27FC236}">
                <a16:creationId xmlns:a16="http://schemas.microsoft.com/office/drawing/2014/main" id="{6BF44E66-9EF6-364F-B7D3-694BEB51DB1E}"/>
              </a:ext>
            </a:extLst>
          </p:cNvPr>
          <p:cNvSpPr txBox="1">
            <a:spLocks noChangeArrowheads="1"/>
          </p:cNvSpPr>
          <p:nvPr/>
        </p:nvSpPr>
        <p:spPr bwMode="auto">
          <a:xfrm>
            <a:off x="2066922" y="4496692"/>
            <a:ext cx="48244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dirty="0">
                <a:solidFill>
                  <a:schemeClr val="bg1"/>
                </a:solidFill>
                <a:latin typeface="Arial Regular"/>
                <a:cs typeface="Arial" panose="020B0604020202020204" pitchFamily="34" charset="0"/>
              </a:rPr>
              <a:t>Tier 1 = Critical, life-sustaining load, ~10% of total load</a:t>
            </a:r>
          </a:p>
        </p:txBody>
      </p:sp>
      <p:sp>
        <p:nvSpPr>
          <p:cNvPr id="3" name="Rectangle 2">
            <a:extLst>
              <a:ext uri="{FF2B5EF4-FFF2-40B4-BE49-F238E27FC236}">
                <a16:creationId xmlns:a16="http://schemas.microsoft.com/office/drawing/2014/main" id="{7E6594AA-2C7F-CD45-B73C-B2955B11DD20}"/>
              </a:ext>
            </a:extLst>
          </p:cNvPr>
          <p:cNvSpPr/>
          <p:nvPr/>
        </p:nvSpPr>
        <p:spPr>
          <a:xfrm flipV="1">
            <a:off x="2082797" y="3912492"/>
            <a:ext cx="4384675" cy="544513"/>
          </a:xfrm>
          <a:prstGeom prst="rect">
            <a:avLst/>
          </a:prstGeom>
          <a:solidFill>
            <a:srgbClr val="224A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Regular"/>
            </a:endParaRPr>
          </a:p>
        </p:txBody>
      </p:sp>
      <p:sp>
        <p:nvSpPr>
          <p:cNvPr id="15379" name="TextBox 16">
            <a:extLst>
              <a:ext uri="{FF2B5EF4-FFF2-40B4-BE49-F238E27FC236}">
                <a16:creationId xmlns:a16="http://schemas.microsoft.com/office/drawing/2014/main" id="{B810509C-1F19-F644-B9DE-0162866FBFE4}"/>
              </a:ext>
            </a:extLst>
          </p:cNvPr>
          <p:cNvSpPr txBox="1">
            <a:spLocks noChangeArrowheads="1"/>
          </p:cNvSpPr>
          <p:nvPr/>
        </p:nvSpPr>
        <p:spPr bwMode="auto">
          <a:xfrm>
            <a:off x="2079622" y="4045842"/>
            <a:ext cx="30781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dirty="0">
                <a:solidFill>
                  <a:schemeClr val="bg1"/>
                </a:solidFill>
                <a:latin typeface="Arial Regular"/>
                <a:cs typeface="Arial" panose="020B0604020202020204" pitchFamily="34" charset="0"/>
              </a:rPr>
              <a:t>Tier 2 = Priority load, ~15% of total load</a:t>
            </a:r>
          </a:p>
        </p:txBody>
      </p:sp>
      <p:cxnSp>
        <p:nvCxnSpPr>
          <p:cNvPr id="32" name="Straight Connector 31">
            <a:extLst>
              <a:ext uri="{FF2B5EF4-FFF2-40B4-BE49-F238E27FC236}">
                <a16:creationId xmlns:a16="http://schemas.microsoft.com/office/drawing/2014/main" id="{F64F9F16-8296-E740-A08C-E01B0A0E19A6}"/>
              </a:ext>
            </a:extLst>
          </p:cNvPr>
          <p:cNvCxnSpPr>
            <a:cxnSpLocks/>
          </p:cNvCxnSpPr>
          <p:nvPr/>
        </p:nvCxnSpPr>
        <p:spPr>
          <a:xfrm flipV="1">
            <a:off x="5911530" y="3904555"/>
            <a:ext cx="547846" cy="523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096FC51-3C40-0143-ADC5-792128F413DC}"/>
              </a:ext>
            </a:extLst>
          </p:cNvPr>
          <p:cNvCxnSpPr>
            <a:cxnSpLocks/>
          </p:cNvCxnSpPr>
          <p:nvPr/>
        </p:nvCxnSpPr>
        <p:spPr>
          <a:xfrm>
            <a:off x="7008809" y="4441130"/>
            <a:ext cx="6477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00C92744-AD4C-BD49-A9C0-2AF0E63210C3}"/>
              </a:ext>
            </a:extLst>
          </p:cNvPr>
          <p:cNvSpPr>
            <a:spLocks noGrp="1"/>
          </p:cNvSpPr>
          <p:nvPr>
            <p:ph type="title"/>
          </p:nvPr>
        </p:nvSpPr>
        <p:spPr>
          <a:xfrm>
            <a:off x="1660460" y="5288093"/>
            <a:ext cx="6264339" cy="1228472"/>
          </a:xfrm>
        </p:spPr>
        <p:txBody>
          <a:bodyPr>
            <a:normAutofit/>
          </a:bodyPr>
          <a:lstStyle/>
          <a:p>
            <a:pPr algn="ctr"/>
            <a:r>
              <a:rPr lang="en-US" sz="1400" dirty="0">
                <a:solidFill>
                  <a:schemeClr val="tx1"/>
                </a:solidFill>
              </a:rPr>
              <a:t>Percentage of time online for Tier 1, 2, and 3 loads for a Solar Microgrid designed for the University of California Santa Barbara (UCSB) with enough solar to achieve net zero and 200 kWh of energy storage per 100 of kW solar.</a:t>
            </a:r>
          </a:p>
        </p:txBody>
      </p:sp>
      <p:sp>
        <p:nvSpPr>
          <p:cNvPr id="27" name="Title 5">
            <a:extLst>
              <a:ext uri="{FF2B5EF4-FFF2-40B4-BE49-F238E27FC236}">
                <a16:creationId xmlns:a16="http://schemas.microsoft.com/office/drawing/2014/main" id="{C7300492-CF4C-C043-872C-BF5BA1E0EB0A}"/>
              </a:ext>
            </a:extLst>
          </p:cNvPr>
          <p:cNvSpPr txBox="1">
            <a:spLocks/>
          </p:cNvSpPr>
          <p:nvPr/>
        </p:nvSpPr>
        <p:spPr bwMode="auto">
          <a:xfrm>
            <a:off x="-1" y="0"/>
            <a:ext cx="765650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defTabSz="457200" rtl="0" eaLnBrk="0" fontAlgn="base" hangingPunct="0">
              <a:spcBef>
                <a:spcPct val="0"/>
              </a:spcBef>
              <a:spcAft>
                <a:spcPct val="0"/>
              </a:spcAft>
              <a:defRPr sz="2400" b="1" kern="1200">
                <a:solidFill>
                  <a:schemeClr val="bg1"/>
                </a:solidFill>
                <a:latin typeface="Arial" pitchFamily="34" charset="0"/>
                <a:ea typeface="MS PGothic" panose="020B0600070205080204" pitchFamily="34" charset="-128"/>
                <a:cs typeface="Arial" pitchFamily="34" charset="0"/>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a:lstStyle>
          <a:p>
            <a:r>
              <a:rPr lang="en-US" dirty="0">
                <a:latin typeface="Arial Regular"/>
              </a:rPr>
              <a:t>Typical load tier resilience from a Solar Microgrid</a:t>
            </a:r>
          </a:p>
        </p:txBody>
      </p:sp>
    </p:spTree>
    <p:extLst>
      <p:ext uri="{BB962C8B-B14F-4D97-AF65-F5344CB8AC3E}">
        <p14:creationId xmlns:p14="http://schemas.microsoft.com/office/powerpoint/2010/main" val="43452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a:extLst>
              <a:ext uri="{FF2B5EF4-FFF2-40B4-BE49-F238E27FC236}">
                <a16:creationId xmlns:a16="http://schemas.microsoft.com/office/drawing/2014/main" id="{3BE37468-1C6D-594F-AB9D-6AD5D6900B08}"/>
              </a:ext>
            </a:extLst>
          </p:cNvPr>
          <p:cNvGraphicFramePr/>
          <p:nvPr/>
        </p:nvGraphicFramePr>
        <p:xfrm>
          <a:off x="1637093" y="917708"/>
          <a:ext cx="6262972" cy="4183695"/>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F8AE3DE4-56F7-CF4D-8651-14E79B4CE34F}"/>
              </a:ext>
            </a:extLst>
          </p:cNvPr>
          <p:cNvSpPr txBox="1"/>
          <p:nvPr/>
        </p:nvSpPr>
        <p:spPr>
          <a:xfrm>
            <a:off x="1242361" y="1813099"/>
            <a:ext cx="369332" cy="2176509"/>
          </a:xfrm>
          <a:prstGeom prst="rect">
            <a:avLst/>
          </a:prstGeom>
          <a:noFill/>
        </p:spPr>
        <p:txBody>
          <a:bodyPr vert="vert270">
            <a:spAutoFit/>
          </a:bodyPr>
          <a:lstStyle/>
          <a:p>
            <a:pPr algn="ctr">
              <a:defRPr/>
            </a:pPr>
            <a:r>
              <a:rPr lang="en-US" sz="1200" b="1" dirty="0">
                <a:latin typeface="Arial" panose="020B0604020202020204" pitchFamily="34" charset="0"/>
                <a:cs typeface="Arial" panose="020B0604020202020204" pitchFamily="34" charset="0"/>
              </a:rPr>
              <a:t>Percentage of total load</a:t>
            </a:r>
          </a:p>
        </p:txBody>
      </p:sp>
      <p:sp>
        <p:nvSpPr>
          <p:cNvPr id="15364" name="TextBox 12">
            <a:extLst>
              <a:ext uri="{FF2B5EF4-FFF2-40B4-BE49-F238E27FC236}">
                <a16:creationId xmlns:a16="http://schemas.microsoft.com/office/drawing/2014/main" id="{E7630293-D15E-C24B-8F89-D4EB84555590}"/>
              </a:ext>
            </a:extLst>
          </p:cNvPr>
          <p:cNvSpPr txBox="1">
            <a:spLocks noChangeArrowheads="1"/>
          </p:cNvSpPr>
          <p:nvPr/>
        </p:nvSpPr>
        <p:spPr bwMode="auto">
          <a:xfrm>
            <a:off x="3808409" y="5101403"/>
            <a:ext cx="18002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200" b="1">
                <a:latin typeface="Arial" panose="020B0604020202020204" pitchFamily="34" charset="0"/>
                <a:cs typeface="Arial" panose="020B0604020202020204" pitchFamily="34" charset="0"/>
              </a:rPr>
              <a:t>Percentage of time</a:t>
            </a:r>
          </a:p>
        </p:txBody>
      </p:sp>
      <p:sp>
        <p:nvSpPr>
          <p:cNvPr id="2" name="Rectangle 1">
            <a:extLst>
              <a:ext uri="{FF2B5EF4-FFF2-40B4-BE49-F238E27FC236}">
                <a16:creationId xmlns:a16="http://schemas.microsoft.com/office/drawing/2014/main" id="{B9E1267F-BE3A-EE4A-ABD7-840D89726B9A}"/>
              </a:ext>
            </a:extLst>
          </p:cNvPr>
          <p:cNvSpPr/>
          <p:nvPr/>
        </p:nvSpPr>
        <p:spPr>
          <a:xfrm>
            <a:off x="2085972" y="1072328"/>
            <a:ext cx="5573712" cy="2630487"/>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BB0DFF8D-E9CE-7C4F-8F15-5D9A9725133A}"/>
              </a:ext>
            </a:extLst>
          </p:cNvPr>
          <p:cNvSpPr/>
          <p:nvPr/>
        </p:nvSpPr>
        <p:spPr>
          <a:xfrm>
            <a:off x="2084384" y="3663128"/>
            <a:ext cx="5573713" cy="679450"/>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3E00CF6-1A4B-7141-82E2-DBAF4A2968F3}"/>
              </a:ext>
            </a:extLst>
          </p:cNvPr>
          <p:cNvSpPr/>
          <p:nvPr/>
        </p:nvSpPr>
        <p:spPr>
          <a:xfrm flipV="1">
            <a:off x="2082797" y="1086615"/>
            <a:ext cx="1422400" cy="2752725"/>
          </a:xfrm>
          <a:prstGeom prst="rect">
            <a:avLst/>
          </a:prstGeom>
          <a:solidFill>
            <a:srgbClr val="1E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ight Triangle 20">
            <a:extLst>
              <a:ext uri="{FF2B5EF4-FFF2-40B4-BE49-F238E27FC236}">
                <a16:creationId xmlns:a16="http://schemas.microsoft.com/office/drawing/2014/main" id="{729349CC-2038-5B45-B055-A173F8E04231}"/>
              </a:ext>
            </a:extLst>
          </p:cNvPr>
          <p:cNvSpPr/>
          <p:nvPr/>
        </p:nvSpPr>
        <p:spPr>
          <a:xfrm>
            <a:off x="3498847" y="1072328"/>
            <a:ext cx="2463800" cy="2767012"/>
          </a:xfrm>
          <a:prstGeom prst="rtTriangle">
            <a:avLst/>
          </a:prstGeom>
          <a:solidFill>
            <a:srgbClr val="1E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69" name="TextBox 17">
            <a:extLst>
              <a:ext uri="{FF2B5EF4-FFF2-40B4-BE49-F238E27FC236}">
                <a16:creationId xmlns:a16="http://schemas.microsoft.com/office/drawing/2014/main" id="{59914BD4-E926-DD4B-B935-8642652138D7}"/>
              </a:ext>
            </a:extLst>
          </p:cNvPr>
          <p:cNvSpPr txBox="1">
            <a:spLocks noChangeArrowheads="1"/>
          </p:cNvSpPr>
          <p:nvPr/>
        </p:nvSpPr>
        <p:spPr bwMode="auto">
          <a:xfrm>
            <a:off x="2057397" y="3294828"/>
            <a:ext cx="3509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b="1">
                <a:solidFill>
                  <a:schemeClr val="bg1"/>
                </a:solidFill>
                <a:latin typeface="Arial" panose="020B0604020202020204" pitchFamily="34" charset="0"/>
                <a:cs typeface="Arial" panose="020B0604020202020204" pitchFamily="34" charset="0"/>
              </a:rPr>
              <a:t>Tier 3 = Discretionary load, ~75% of total load</a:t>
            </a:r>
          </a:p>
        </p:txBody>
      </p:sp>
      <p:sp>
        <p:nvSpPr>
          <p:cNvPr id="22" name="Right Triangle 21">
            <a:extLst>
              <a:ext uri="{FF2B5EF4-FFF2-40B4-BE49-F238E27FC236}">
                <a16:creationId xmlns:a16="http://schemas.microsoft.com/office/drawing/2014/main" id="{6C68A283-BD51-B141-862D-3AF012B92629}"/>
              </a:ext>
            </a:extLst>
          </p:cNvPr>
          <p:cNvSpPr/>
          <p:nvPr/>
        </p:nvSpPr>
        <p:spPr>
          <a:xfrm>
            <a:off x="6453184" y="3831403"/>
            <a:ext cx="612775" cy="569912"/>
          </a:xfrm>
          <a:prstGeom prst="rtTriangle">
            <a:avLst/>
          </a:prstGeom>
          <a:solidFill>
            <a:srgbClr val="224A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3" name="Straight Connector 22">
            <a:extLst>
              <a:ext uri="{FF2B5EF4-FFF2-40B4-BE49-F238E27FC236}">
                <a16:creationId xmlns:a16="http://schemas.microsoft.com/office/drawing/2014/main" id="{B9BA8CA3-36B0-7645-A242-7DCA30B5DD41}"/>
              </a:ext>
            </a:extLst>
          </p:cNvPr>
          <p:cNvCxnSpPr>
            <a:cxnSpLocks/>
          </p:cNvCxnSpPr>
          <p:nvPr/>
        </p:nvCxnSpPr>
        <p:spPr>
          <a:xfrm>
            <a:off x="2066922" y="1072328"/>
            <a:ext cx="1423987"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7EDBEC1-DAF3-C94B-BBE6-97B8A22D0872}"/>
              </a:ext>
            </a:extLst>
          </p:cNvPr>
          <p:cNvCxnSpPr>
            <a:cxnSpLocks/>
          </p:cNvCxnSpPr>
          <p:nvPr/>
        </p:nvCxnSpPr>
        <p:spPr>
          <a:xfrm>
            <a:off x="6452867" y="3829498"/>
            <a:ext cx="600075" cy="5715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6C928CB-6C81-A14E-9155-E2D3BADFF362}"/>
              </a:ext>
            </a:extLst>
          </p:cNvPr>
          <p:cNvCxnSpPr>
            <a:cxnSpLocks/>
          </p:cNvCxnSpPr>
          <p:nvPr/>
        </p:nvCxnSpPr>
        <p:spPr>
          <a:xfrm>
            <a:off x="3481384" y="1083440"/>
            <a:ext cx="2482850" cy="2795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BA6E9FC3-6756-DC45-A770-A369BE921570}"/>
              </a:ext>
            </a:extLst>
          </p:cNvPr>
          <p:cNvSpPr/>
          <p:nvPr/>
        </p:nvSpPr>
        <p:spPr>
          <a:xfrm>
            <a:off x="2084384" y="4383853"/>
            <a:ext cx="5584825" cy="366712"/>
          </a:xfrm>
          <a:prstGeom prst="rect">
            <a:avLst/>
          </a:prstGeom>
          <a:solidFill>
            <a:srgbClr val="3D8C9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375" name="TextBox 7">
            <a:extLst>
              <a:ext uri="{FF2B5EF4-FFF2-40B4-BE49-F238E27FC236}">
                <a16:creationId xmlns:a16="http://schemas.microsoft.com/office/drawing/2014/main" id="{6BF44E66-9EF6-364F-B7D3-694BEB51DB1E}"/>
              </a:ext>
            </a:extLst>
          </p:cNvPr>
          <p:cNvSpPr txBox="1">
            <a:spLocks noChangeArrowheads="1"/>
          </p:cNvSpPr>
          <p:nvPr/>
        </p:nvSpPr>
        <p:spPr bwMode="auto">
          <a:xfrm>
            <a:off x="2066922" y="4423540"/>
            <a:ext cx="48244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b="1">
                <a:solidFill>
                  <a:schemeClr val="bg1"/>
                </a:solidFill>
                <a:latin typeface="Arial" panose="020B0604020202020204" pitchFamily="34" charset="0"/>
                <a:cs typeface="Arial" panose="020B0604020202020204" pitchFamily="34" charset="0"/>
              </a:rPr>
              <a:t>Tier 1 = Critical, life-sustaining load, ~10% of total load</a:t>
            </a:r>
          </a:p>
        </p:txBody>
      </p:sp>
      <p:sp>
        <p:nvSpPr>
          <p:cNvPr id="3" name="Rectangle 2">
            <a:extLst>
              <a:ext uri="{FF2B5EF4-FFF2-40B4-BE49-F238E27FC236}">
                <a16:creationId xmlns:a16="http://schemas.microsoft.com/office/drawing/2014/main" id="{7E6594AA-2C7F-CD45-B73C-B2955B11DD20}"/>
              </a:ext>
            </a:extLst>
          </p:cNvPr>
          <p:cNvSpPr/>
          <p:nvPr/>
        </p:nvSpPr>
        <p:spPr>
          <a:xfrm flipV="1">
            <a:off x="2082797" y="3839340"/>
            <a:ext cx="4384675" cy="544513"/>
          </a:xfrm>
          <a:prstGeom prst="rect">
            <a:avLst/>
          </a:prstGeom>
          <a:solidFill>
            <a:srgbClr val="224A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79" name="TextBox 16">
            <a:extLst>
              <a:ext uri="{FF2B5EF4-FFF2-40B4-BE49-F238E27FC236}">
                <a16:creationId xmlns:a16="http://schemas.microsoft.com/office/drawing/2014/main" id="{B810509C-1F19-F644-B9DE-0162866FBFE4}"/>
              </a:ext>
            </a:extLst>
          </p:cNvPr>
          <p:cNvSpPr txBox="1">
            <a:spLocks noChangeArrowheads="1"/>
          </p:cNvSpPr>
          <p:nvPr/>
        </p:nvSpPr>
        <p:spPr bwMode="auto">
          <a:xfrm>
            <a:off x="2079622" y="3972690"/>
            <a:ext cx="30781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b="1">
                <a:solidFill>
                  <a:schemeClr val="bg1"/>
                </a:solidFill>
                <a:latin typeface="Arial" panose="020B0604020202020204" pitchFamily="34" charset="0"/>
                <a:cs typeface="Arial" panose="020B0604020202020204" pitchFamily="34" charset="0"/>
              </a:rPr>
              <a:t>Tier 2 = Priority load, ~15% of total load</a:t>
            </a:r>
          </a:p>
        </p:txBody>
      </p:sp>
      <p:cxnSp>
        <p:nvCxnSpPr>
          <p:cNvPr id="32" name="Straight Connector 31">
            <a:extLst>
              <a:ext uri="{FF2B5EF4-FFF2-40B4-BE49-F238E27FC236}">
                <a16:creationId xmlns:a16="http://schemas.microsoft.com/office/drawing/2014/main" id="{F64F9F16-8296-E740-A08C-E01B0A0E19A6}"/>
              </a:ext>
            </a:extLst>
          </p:cNvPr>
          <p:cNvCxnSpPr>
            <a:cxnSpLocks/>
          </p:cNvCxnSpPr>
          <p:nvPr/>
        </p:nvCxnSpPr>
        <p:spPr>
          <a:xfrm flipV="1">
            <a:off x="5911530" y="3831403"/>
            <a:ext cx="547846" cy="523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096FC51-3C40-0143-ADC5-792128F413DC}"/>
              </a:ext>
            </a:extLst>
          </p:cNvPr>
          <p:cNvCxnSpPr>
            <a:cxnSpLocks/>
          </p:cNvCxnSpPr>
          <p:nvPr/>
        </p:nvCxnSpPr>
        <p:spPr>
          <a:xfrm>
            <a:off x="7008809" y="4367978"/>
            <a:ext cx="6477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00C92744-AD4C-BD49-A9C0-2AF0E63210C3}"/>
              </a:ext>
            </a:extLst>
          </p:cNvPr>
          <p:cNvSpPr>
            <a:spLocks noGrp="1"/>
          </p:cNvSpPr>
          <p:nvPr>
            <p:ph type="title"/>
          </p:nvPr>
        </p:nvSpPr>
        <p:spPr>
          <a:xfrm>
            <a:off x="1904300" y="5288093"/>
            <a:ext cx="5922964" cy="1228472"/>
          </a:xfrm>
        </p:spPr>
        <p:txBody>
          <a:bodyPr>
            <a:normAutofit/>
          </a:bodyPr>
          <a:lstStyle/>
          <a:p>
            <a:pPr algn="ctr"/>
            <a:r>
              <a:rPr lang="en-US" sz="1400" b="0" dirty="0">
                <a:solidFill>
                  <a:schemeClr val="tx1"/>
                </a:solidFill>
              </a:rPr>
              <a:t>A typical diesel generator is configured to maintain 25% of the normal load for two days. If diesel fuel cannot be resupplied within two days, goodbye. This is hardly a solution for increasingly necessary long-term resilience. In California, Solar Microgrids provide a vastly superior trifecta of economic, environmental, and resilience benefits. </a:t>
            </a:r>
          </a:p>
        </p:txBody>
      </p:sp>
      <p:sp>
        <p:nvSpPr>
          <p:cNvPr id="27" name="Title 5">
            <a:extLst>
              <a:ext uri="{FF2B5EF4-FFF2-40B4-BE49-F238E27FC236}">
                <a16:creationId xmlns:a16="http://schemas.microsoft.com/office/drawing/2014/main" id="{C7300492-CF4C-C043-872C-BF5BA1E0EB0A}"/>
              </a:ext>
            </a:extLst>
          </p:cNvPr>
          <p:cNvSpPr txBox="1">
            <a:spLocks/>
          </p:cNvSpPr>
          <p:nvPr/>
        </p:nvSpPr>
        <p:spPr bwMode="auto">
          <a:xfrm>
            <a:off x="-1" y="0"/>
            <a:ext cx="765650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defTabSz="457200" rtl="0" eaLnBrk="0" fontAlgn="base" hangingPunct="0">
              <a:spcBef>
                <a:spcPct val="0"/>
              </a:spcBef>
              <a:spcAft>
                <a:spcPct val="0"/>
              </a:spcAft>
              <a:defRPr sz="2400" b="1" kern="1200">
                <a:solidFill>
                  <a:schemeClr val="bg1"/>
                </a:solidFill>
                <a:latin typeface="Arial" pitchFamily="34" charset="0"/>
                <a:ea typeface="MS PGothic" panose="020B0600070205080204" pitchFamily="34" charset="-128"/>
                <a:cs typeface="Arial" pitchFamily="34" charset="0"/>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a:lstStyle>
          <a:p>
            <a:r>
              <a:rPr lang="en-US" dirty="0"/>
              <a:t>Diesel generators are designed for limited resilience</a:t>
            </a:r>
          </a:p>
        </p:txBody>
      </p:sp>
      <p:sp>
        <p:nvSpPr>
          <p:cNvPr id="5" name="Rectangle 4">
            <a:extLst>
              <a:ext uri="{FF2B5EF4-FFF2-40B4-BE49-F238E27FC236}">
                <a16:creationId xmlns:a16="http://schemas.microsoft.com/office/drawing/2014/main" id="{FF972533-E55B-6742-86D5-839342750CAB}"/>
              </a:ext>
            </a:extLst>
          </p:cNvPr>
          <p:cNvSpPr/>
          <p:nvPr/>
        </p:nvSpPr>
        <p:spPr>
          <a:xfrm>
            <a:off x="2085972" y="3836639"/>
            <a:ext cx="561306" cy="913926"/>
          </a:xfrm>
          <a:prstGeom prst="rect">
            <a:avLst/>
          </a:prstGeom>
          <a:noFill/>
          <a:ln w="66675">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3358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85888" cy="762000"/>
          </a:xfrm>
        </p:spPr>
        <p:txBody>
          <a:bodyPr>
            <a:normAutofit/>
          </a:bodyPr>
          <a:lstStyle/>
          <a:p>
            <a:r>
              <a:rPr lang="en-US" dirty="0"/>
              <a:t>VOR123 yields a 25% typical adder</a:t>
            </a:r>
          </a:p>
        </p:txBody>
      </p:sp>
      <p:sp>
        <p:nvSpPr>
          <p:cNvPr id="4" name="TextBox 3"/>
          <p:cNvSpPr txBox="1"/>
          <p:nvPr/>
        </p:nvSpPr>
        <p:spPr>
          <a:xfrm>
            <a:off x="262822" y="787662"/>
            <a:ext cx="8473440" cy="1969770"/>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Based on this tiering system, the Clean Coalition arrived at </a:t>
            </a:r>
            <a:r>
              <a:rPr lang="en-US" sz="1600" b="1" dirty="0">
                <a:latin typeface="Arial" panose="020B0604020202020204" pitchFamily="34" charset="0"/>
                <a:cs typeface="Arial" panose="020B0604020202020204" pitchFamily="34" charset="0"/>
              </a:rPr>
              <a:t>25% as the typical VOR123 adder</a:t>
            </a:r>
            <a:r>
              <a:rPr lang="en-US" sz="1600" dirty="0">
                <a:latin typeface="Arial" panose="020B0604020202020204" pitchFamily="34" charset="0"/>
                <a:cs typeface="Arial" panose="020B0604020202020204" pitchFamily="34" charset="0"/>
              </a:rPr>
              <a:t> that a site should be willing to pay for resilience. </a:t>
            </a:r>
          </a:p>
          <a:p>
            <a:pPr marL="285750" indent="-285750">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The Clean Coalition has validated the 25% adder using four approaches: Cost-of-service, Department of Energy multiplier, market-based, and avoided diesel generator cost (see </a:t>
            </a:r>
            <a:r>
              <a:rPr lang="en-US" sz="1600" dirty="0">
                <a:latin typeface="Arial" panose="020B0604020202020204" pitchFamily="34" charset="0"/>
                <a:cs typeface="Arial" panose="020B0604020202020204" pitchFamily="34" charset="0"/>
                <a:hlinkClick r:id="rId2"/>
              </a:rPr>
              <a:t>https://clean-coalition.org/disaster-resilience/#adder</a:t>
            </a:r>
            <a:r>
              <a:rPr lang="en-US" sz="1600" dirty="0">
                <a:latin typeface="Arial" panose="020B0604020202020204" pitchFamily="34" charset="0"/>
                <a:cs typeface="Arial" panose="020B0604020202020204" pitchFamily="34" charset="0"/>
              </a:rPr>
              <a:t>).</a:t>
            </a:r>
          </a:p>
          <a:p>
            <a:pPr marL="285750" indent="-285750">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We also applied VOR123 to the Solar Microgrids for the Santa Barbara Unified School District (SBUSD), which is getting significant resilience benefits for free:</a:t>
            </a:r>
          </a:p>
        </p:txBody>
      </p:sp>
      <p:pic>
        <p:nvPicPr>
          <p:cNvPr id="5" name="Picture 4">
            <a:extLst>
              <a:ext uri="{FF2B5EF4-FFF2-40B4-BE49-F238E27FC236}">
                <a16:creationId xmlns:a16="http://schemas.microsoft.com/office/drawing/2014/main" id="{AE93B51D-BC4D-5A4D-8DFA-C1D7F128380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9114" y="2873181"/>
            <a:ext cx="4965595" cy="3527619"/>
          </a:xfrm>
          <a:prstGeom prst="rect">
            <a:avLst/>
          </a:prstGeom>
        </p:spPr>
      </p:pic>
      <p:sp>
        <p:nvSpPr>
          <p:cNvPr id="3" name="Rectangle 2">
            <a:extLst>
              <a:ext uri="{FF2B5EF4-FFF2-40B4-BE49-F238E27FC236}">
                <a16:creationId xmlns:a16="http://schemas.microsoft.com/office/drawing/2014/main" id="{F1BA06F1-9A3A-EB4E-8428-84C2F6E61243}"/>
              </a:ext>
            </a:extLst>
          </p:cNvPr>
          <p:cNvSpPr/>
          <p:nvPr/>
        </p:nvSpPr>
        <p:spPr>
          <a:xfrm>
            <a:off x="5784709" y="5355281"/>
            <a:ext cx="3069924" cy="646331"/>
          </a:xfrm>
          <a:prstGeom prst="rect">
            <a:avLst/>
          </a:prstGeom>
        </p:spPr>
        <p:txBody>
          <a:bodyPr wrap="square">
            <a:spAutoFit/>
          </a:bodyPr>
          <a:lstStyle/>
          <a:p>
            <a:r>
              <a:rPr lang="en-US" sz="1200" i="1" dirty="0">
                <a:solidFill>
                  <a:srgbClr val="000000"/>
                </a:solidFill>
                <a:latin typeface="Arial" panose="020B0604020202020204" pitchFamily="34" charset="0"/>
                <a:cs typeface="Arial" panose="020B0604020202020204" pitchFamily="34" charset="0"/>
              </a:rPr>
              <a:t>Bill savings and resilience value accruing to the SBUSD from six Solar Microgrid sites plus eight additional solar-only sites.</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4371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A2840-1F0F-4748-A700-169A5310E15D}"/>
              </a:ext>
            </a:extLst>
          </p:cNvPr>
          <p:cNvSpPr>
            <a:spLocks noGrp="1"/>
          </p:cNvSpPr>
          <p:nvPr>
            <p:ph type="title"/>
          </p:nvPr>
        </p:nvSpPr>
        <p:spPr/>
        <p:txBody>
          <a:bodyPr>
            <a:normAutofit fontScale="90000"/>
          </a:bodyPr>
          <a:lstStyle/>
          <a:p>
            <a:r>
              <a:rPr lang="en-US" dirty="0"/>
              <a:t>COS for expanding a Community Microgrid via RES</a:t>
            </a:r>
          </a:p>
        </p:txBody>
      </p:sp>
      <p:sp>
        <p:nvSpPr>
          <p:cNvPr id="6" name="TextBox 5">
            <a:extLst>
              <a:ext uri="{FF2B5EF4-FFF2-40B4-BE49-F238E27FC236}">
                <a16:creationId xmlns:a16="http://schemas.microsoft.com/office/drawing/2014/main" id="{D79B3EBC-61C8-9542-A4FA-0DF3002E9CD8}"/>
              </a:ext>
            </a:extLst>
          </p:cNvPr>
          <p:cNvSpPr txBox="1"/>
          <p:nvPr/>
        </p:nvSpPr>
        <p:spPr>
          <a:xfrm>
            <a:off x="302708" y="837853"/>
            <a:ext cx="8209886" cy="1154162"/>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Once an initial Community Microgrid is established for serving the CCFs, incremental COS will be low for expanding the Community Microgrid via the market-based RES. </a:t>
            </a:r>
          </a:p>
          <a:p>
            <a:pPr marL="285750"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Each 1% of load that a facility secures via a RES will result in an approximately 1% electricity bill increase:</a:t>
            </a:r>
          </a:p>
        </p:txBody>
      </p:sp>
      <p:pic>
        <p:nvPicPr>
          <p:cNvPr id="4" name="Picture 3" descr="Screen Shot 2021-10-19 at 11.02.59 AM.png">
            <a:extLst>
              <a:ext uri="{FF2B5EF4-FFF2-40B4-BE49-F238E27FC236}">
                <a16:creationId xmlns:a16="http://schemas.microsoft.com/office/drawing/2014/main" id="{FA272C6C-5B6B-AE41-BF13-5362AE1A9DB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61078" y="2067867"/>
            <a:ext cx="6901064" cy="4212859"/>
          </a:xfrm>
          <a:prstGeom prst="rect">
            <a:avLst/>
          </a:prstGeom>
        </p:spPr>
      </p:pic>
    </p:spTree>
    <p:extLst>
      <p:ext uri="{BB962C8B-B14F-4D97-AF65-F5344CB8AC3E}">
        <p14:creationId xmlns:p14="http://schemas.microsoft.com/office/powerpoint/2010/main" val="3373498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0" y="0"/>
            <a:ext cx="7315200" cy="762000"/>
          </a:xfrm>
        </p:spPr>
        <p:txBody>
          <a:bodyPr/>
          <a:lstStyle/>
          <a:p>
            <a:pPr algn="l"/>
            <a:r>
              <a:rPr lang="en-US" sz="2400" b="1" dirty="0">
                <a:solidFill>
                  <a:schemeClr val="bg1"/>
                </a:solidFill>
                <a:latin typeface="Arial" charset="0"/>
                <a:cs typeface="Arial" charset="0"/>
              </a:rPr>
              <a:t>Clean Coalition (non-profit)</a:t>
            </a:r>
          </a:p>
        </p:txBody>
      </p:sp>
      <p:sp>
        <p:nvSpPr>
          <p:cNvPr id="34819"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2" name="TextBox 1"/>
          <p:cNvSpPr txBox="1"/>
          <p:nvPr/>
        </p:nvSpPr>
        <p:spPr>
          <a:xfrm>
            <a:off x="927100" y="822208"/>
            <a:ext cx="6859588" cy="5539978"/>
          </a:xfrm>
          <a:prstGeom prst="rect">
            <a:avLst/>
          </a:prstGeom>
          <a:noFill/>
        </p:spPr>
        <p:txBody>
          <a:bodyPr wrap="square" rtlCol="0">
            <a:spAutoFit/>
          </a:bodyPr>
          <a:lstStyle/>
          <a:p>
            <a:pPr algn="ctr">
              <a:defRPr/>
            </a:pPr>
            <a:r>
              <a:rPr lang="en-US" sz="2800" b="1" u="sng" dirty="0">
                <a:latin typeface="Arial"/>
                <a:cs typeface="Arial"/>
              </a:rPr>
              <a:t>Mission</a:t>
            </a:r>
          </a:p>
          <a:p>
            <a:pPr algn="ctr">
              <a:defRPr/>
            </a:pPr>
            <a:r>
              <a:rPr lang="en-US" sz="2800" dirty="0">
                <a:latin typeface="Arial"/>
                <a:cs typeface="Arial"/>
              </a:rPr>
              <a:t>To accelerate the transition to renewable energy and a modern grid through</a:t>
            </a:r>
          </a:p>
          <a:p>
            <a:pPr algn="ctr">
              <a:defRPr/>
            </a:pPr>
            <a:r>
              <a:rPr lang="en-US" sz="2800" dirty="0">
                <a:latin typeface="Arial"/>
                <a:cs typeface="Arial"/>
              </a:rPr>
              <a:t> technical, policy, and project development expertise.</a:t>
            </a:r>
          </a:p>
          <a:p>
            <a:pPr algn="ctr">
              <a:defRPr/>
            </a:pPr>
            <a:endParaRPr lang="en-US" sz="2000" dirty="0">
              <a:latin typeface="Arial"/>
              <a:cs typeface="Arial"/>
            </a:endParaRPr>
          </a:p>
          <a:p>
            <a:pPr algn="ctr">
              <a:defRPr/>
            </a:pPr>
            <a:r>
              <a:rPr lang="en-US" sz="2800" b="1" u="sng" dirty="0">
                <a:latin typeface="Arial"/>
                <a:cs typeface="Arial"/>
              </a:rPr>
              <a:t>Renewable Energy End-Game</a:t>
            </a:r>
          </a:p>
          <a:p>
            <a:pPr algn="ctr">
              <a:defRPr/>
            </a:pPr>
            <a:r>
              <a:rPr lang="en-US" sz="2800" dirty="0">
                <a:latin typeface="Arial"/>
                <a:cs typeface="Arial"/>
              </a:rPr>
              <a:t>100% renewable energy; 25% local, interconnected within the distribution grid and ensuring resilience without dependence on the transmission grid; and 75% remote, fully dependent on the transmission grid for serving loads.</a:t>
            </a:r>
          </a:p>
        </p:txBody>
      </p:sp>
    </p:spTree>
    <p:extLst>
      <p:ext uri="{BB962C8B-B14F-4D97-AF65-F5344CB8AC3E}">
        <p14:creationId xmlns:p14="http://schemas.microsoft.com/office/powerpoint/2010/main" val="764875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7CBCD-25FC-EE46-9E76-9391251E73D2}"/>
              </a:ext>
            </a:extLst>
          </p:cNvPr>
          <p:cNvSpPr>
            <a:spLocks noGrp="1"/>
          </p:cNvSpPr>
          <p:nvPr>
            <p:ph type="title"/>
          </p:nvPr>
        </p:nvSpPr>
        <p:spPr>
          <a:xfrm>
            <a:off x="151855" y="-27612"/>
            <a:ext cx="7315200" cy="762000"/>
          </a:xfrm>
        </p:spPr>
        <p:txBody>
          <a:bodyPr>
            <a:noAutofit/>
          </a:bodyPr>
          <a:lstStyle/>
          <a:p>
            <a:r>
              <a:rPr lang="en-US" sz="2200" dirty="0"/>
              <a:t>RES feasibility: </a:t>
            </a:r>
            <a:br>
              <a:rPr lang="en-US" sz="2200" dirty="0"/>
            </a:br>
            <a:r>
              <a:rPr lang="en-US" sz="2200" dirty="0"/>
              <a:t>Community Microgrid owner perspective</a:t>
            </a:r>
          </a:p>
        </p:txBody>
      </p:sp>
      <p:sp>
        <p:nvSpPr>
          <p:cNvPr id="6" name="TextBox 5">
            <a:extLst>
              <a:ext uri="{FF2B5EF4-FFF2-40B4-BE49-F238E27FC236}">
                <a16:creationId xmlns:a16="http://schemas.microsoft.com/office/drawing/2014/main" id="{DE302570-8328-A84E-9F03-3A4DB0AF2563}"/>
              </a:ext>
            </a:extLst>
          </p:cNvPr>
          <p:cNvSpPr txBox="1"/>
          <p:nvPr/>
        </p:nvSpPr>
        <p:spPr>
          <a:xfrm>
            <a:off x="363392" y="938873"/>
            <a:ext cx="8074552" cy="646331"/>
          </a:xfrm>
          <a:prstGeom prst="rect">
            <a:avLst/>
          </a:prstGeom>
          <a:noFill/>
        </p:spPr>
        <p:txBody>
          <a:bodyPr wrap="square" rtlCol="0">
            <a:spAutoFit/>
          </a:bodyPr>
          <a:lstStyle/>
          <a:p>
            <a:pPr>
              <a:spcAft>
                <a:spcPts val="1200"/>
              </a:spcAft>
            </a:pPr>
            <a:r>
              <a:rPr lang="en-US" dirty="0">
                <a:latin typeface="Arial"/>
                <a:cs typeface="Arial"/>
              </a:rPr>
              <a:t>Analysis factors from a real-world design for a Community Microgrid in Southern California:</a:t>
            </a:r>
            <a:endParaRPr lang="en-US" b="1" dirty="0">
              <a:latin typeface="Arial"/>
              <a:cs typeface="Arial"/>
            </a:endParaRPr>
          </a:p>
        </p:txBody>
      </p:sp>
      <p:graphicFrame>
        <p:nvGraphicFramePr>
          <p:cNvPr id="3" name="Table 2"/>
          <p:cNvGraphicFramePr>
            <a:graphicFrameLocks noGrp="1"/>
          </p:cNvGraphicFramePr>
          <p:nvPr/>
        </p:nvGraphicFramePr>
        <p:xfrm>
          <a:off x="942023" y="1664124"/>
          <a:ext cx="5734864" cy="3909854"/>
        </p:xfrm>
        <a:graphic>
          <a:graphicData uri="http://schemas.openxmlformats.org/drawingml/2006/table">
            <a:tbl>
              <a:tblPr>
                <a:tableStyleId>{3C2FFA5D-87B4-456A-9821-1D502468CF0F}</a:tableStyleId>
              </a:tblPr>
              <a:tblGrid>
                <a:gridCol w="3865080">
                  <a:extLst>
                    <a:ext uri="{9D8B030D-6E8A-4147-A177-3AD203B41FA5}">
                      <a16:colId xmlns:a16="http://schemas.microsoft.com/office/drawing/2014/main" val="20000"/>
                    </a:ext>
                  </a:extLst>
                </a:gridCol>
                <a:gridCol w="1181038">
                  <a:extLst>
                    <a:ext uri="{9D8B030D-6E8A-4147-A177-3AD203B41FA5}">
                      <a16:colId xmlns:a16="http://schemas.microsoft.com/office/drawing/2014/main" val="20001"/>
                    </a:ext>
                  </a:extLst>
                </a:gridCol>
                <a:gridCol w="688746">
                  <a:extLst>
                    <a:ext uri="{9D8B030D-6E8A-4147-A177-3AD203B41FA5}">
                      <a16:colId xmlns:a16="http://schemas.microsoft.com/office/drawing/2014/main" val="20002"/>
                    </a:ext>
                  </a:extLst>
                </a:gridCol>
              </a:tblGrid>
              <a:tr h="300758">
                <a:tc>
                  <a:txBody>
                    <a:bodyPr/>
                    <a:lstStyle/>
                    <a:p>
                      <a:pPr algn="l" fontAlgn="b"/>
                      <a:r>
                        <a:rPr lang="en-US" sz="1600" b="1" i="0" u="none" strike="noStrike" dirty="0">
                          <a:solidFill>
                            <a:srgbClr val="000000"/>
                          </a:solidFill>
                          <a:effectLst/>
                          <a:latin typeface="Arial" panose="020B0604020202020204" pitchFamily="34" charset="0"/>
                          <a:cs typeface="Arial" panose="020B0604020202020204" pitchFamily="34" charset="0"/>
                        </a:rPr>
                        <a:t>Factor</a:t>
                      </a:r>
                    </a:p>
                  </a:txBody>
                  <a:tcPr marL="12700" marR="12700" marT="12700" marB="0" anchor="b">
                    <a:lnB w="12700" cap="flat" cmpd="sng" algn="ctr">
                      <a:solidFill>
                        <a:schemeClr val="tx1"/>
                      </a:solidFill>
                      <a:prstDash val="solid"/>
                      <a:round/>
                      <a:headEnd type="none" w="med" len="med"/>
                      <a:tailEnd type="none" w="med" len="med"/>
                    </a:lnB>
                  </a:tcPr>
                </a:tc>
                <a:tc>
                  <a:txBody>
                    <a:bodyPr/>
                    <a:lstStyle/>
                    <a:p>
                      <a:pPr algn="r" fontAlgn="b"/>
                      <a:r>
                        <a:rPr lang="nb-NO" sz="1600" b="1" i="0" u="none" strike="noStrike" dirty="0">
                          <a:solidFill>
                            <a:srgbClr val="000000"/>
                          </a:solidFill>
                          <a:effectLst/>
                          <a:latin typeface="Arial"/>
                          <a:cs typeface="Arial"/>
                        </a:rPr>
                        <a:t>Amount</a:t>
                      </a:r>
                    </a:p>
                  </a:txBody>
                  <a:tcPr marL="12700" marR="12700" marT="12700" marB="0" anchor="b">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Arial"/>
                          <a:cs typeface="Arial"/>
                        </a:rPr>
                        <a:t>Units</a:t>
                      </a:r>
                    </a:p>
                  </a:txBody>
                  <a:tcPr marL="12700" marR="12700" marT="1270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4518612"/>
                  </a:ext>
                </a:extLst>
              </a:tr>
              <a:tr h="300758">
                <a:tc>
                  <a:txBody>
                    <a:bodyPr/>
                    <a:lstStyle/>
                    <a:p>
                      <a:pPr algn="l" fontAlgn="b"/>
                      <a:r>
                        <a:rPr lang="en-US" sz="1500" u="none" strike="noStrike" dirty="0">
                          <a:effectLst/>
                          <a:latin typeface="Arial" panose="020B0604020202020204" pitchFamily="34" charset="0"/>
                          <a:cs typeface="Arial" panose="020B0604020202020204" pitchFamily="34" charset="0"/>
                        </a:rPr>
                        <a:t>RES fee </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lnT w="12700" cap="flat" cmpd="sng" algn="ctr">
                      <a:solidFill>
                        <a:schemeClr val="tx1"/>
                      </a:solidFill>
                      <a:prstDash val="solid"/>
                      <a:round/>
                      <a:headEnd type="none" w="med" len="med"/>
                      <a:tailEnd type="none" w="med" len="med"/>
                    </a:lnT>
                  </a:tcPr>
                </a:tc>
                <a:tc>
                  <a:txBody>
                    <a:bodyPr/>
                    <a:lstStyle/>
                    <a:p>
                      <a:pPr algn="r" fontAlgn="b"/>
                      <a:r>
                        <a:rPr lang="nb-NO" sz="1500" u="none" strike="noStrike" dirty="0">
                          <a:effectLst/>
                          <a:latin typeface="Arial" panose="020B0604020202020204" pitchFamily="34" charset="0"/>
                          <a:cs typeface="Arial" panose="020B0604020202020204" pitchFamily="34" charset="0"/>
                        </a:rPr>
                        <a:t>0.20  </a:t>
                      </a:r>
                      <a:endParaRPr lang="nb-NO"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lnT w="12700" cap="flat" cmpd="sng" algn="ctr">
                      <a:solidFill>
                        <a:schemeClr val="tx1"/>
                      </a:solidFill>
                      <a:prstDash val="solid"/>
                      <a:round/>
                      <a:headEnd type="none" w="med" len="med"/>
                      <a:tailEnd type="none" w="med" len="med"/>
                    </a:lnT>
                  </a:tcPr>
                </a:tc>
                <a:tc>
                  <a:txBody>
                    <a:bodyPr/>
                    <a:lstStyle/>
                    <a:p>
                      <a:pPr algn="l" fontAlgn="b"/>
                      <a:r>
                        <a:rPr lang="en-US" sz="1500" u="none" strike="noStrike" dirty="0">
                          <a:effectLst/>
                          <a:latin typeface="Arial" panose="020B0604020202020204" pitchFamily="34" charset="0"/>
                          <a:cs typeface="Arial" panose="020B0604020202020204" pitchFamily="34" charset="0"/>
                        </a:rPr>
                        <a:t> $/kWh</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00758">
                <a:tc>
                  <a:txBody>
                    <a:bodyPr/>
                    <a:lstStyle/>
                    <a:p>
                      <a:pPr algn="l" fontAlgn="b"/>
                      <a:r>
                        <a:rPr lang="en-US" sz="1500" u="none" strike="noStrike" dirty="0">
                          <a:effectLst/>
                          <a:latin typeface="Arial" panose="020B0604020202020204" pitchFamily="34" charset="0"/>
                          <a:cs typeface="Arial" panose="020B0604020202020204" pitchFamily="34" charset="0"/>
                        </a:rPr>
                        <a:t>Tariff for energy sold to utility </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tc>
                  <a:txBody>
                    <a:bodyPr/>
                    <a:lstStyle/>
                    <a:p>
                      <a:pPr algn="r" fontAlgn="b"/>
                      <a:r>
                        <a:rPr lang="nb-NO" sz="1500" u="none" strike="noStrike" dirty="0">
                          <a:effectLst/>
                          <a:latin typeface="Arial" panose="020B0604020202020204" pitchFamily="34" charset="0"/>
                          <a:cs typeface="Arial" panose="020B0604020202020204" pitchFamily="34" charset="0"/>
                        </a:rPr>
                        <a:t>0.10</a:t>
                      </a:r>
                      <a:endParaRPr lang="nb-NO"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tc>
                  <a:txBody>
                    <a:bodyPr/>
                    <a:lstStyle/>
                    <a:p>
                      <a:pPr algn="l" fontAlgn="b"/>
                      <a:r>
                        <a:rPr lang="en-US" sz="1500" u="none" strike="noStrike" dirty="0">
                          <a:effectLst/>
                          <a:latin typeface="Arial" panose="020B0604020202020204" pitchFamily="34" charset="0"/>
                          <a:cs typeface="Arial" panose="020B0604020202020204" pitchFamily="34" charset="0"/>
                        </a:rPr>
                        <a:t> $/kWh</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extLst>
                  <a:ext uri="{0D108BD9-81ED-4DB2-BD59-A6C34878D82A}">
                    <a16:rowId xmlns:a16="http://schemas.microsoft.com/office/drawing/2014/main" val="10001"/>
                  </a:ext>
                </a:extLst>
              </a:tr>
              <a:tr h="300758">
                <a:tc>
                  <a:txBody>
                    <a:bodyPr/>
                    <a:lstStyle/>
                    <a:p>
                      <a:pPr algn="l" fontAlgn="b"/>
                      <a:r>
                        <a:rPr lang="en-US" sz="1500" b="0" i="0" u="none" strike="noStrike" dirty="0">
                          <a:solidFill>
                            <a:schemeClr val="dk1"/>
                          </a:solidFill>
                          <a:effectLst/>
                          <a:latin typeface="Arial" panose="020B0604020202020204" pitchFamily="34" charset="0"/>
                          <a:cs typeface="Arial" panose="020B0604020202020204" pitchFamily="34" charset="0"/>
                        </a:rPr>
                        <a:t>Daily </a:t>
                      </a:r>
                      <a:r>
                        <a:rPr lang="en-US" sz="1500" b="0" i="0" u="none" strike="noStrike" baseline="0" dirty="0">
                          <a:solidFill>
                            <a:schemeClr val="dk1"/>
                          </a:solidFill>
                          <a:effectLst/>
                          <a:latin typeface="Arial" panose="020B0604020202020204" pitchFamily="34" charset="0"/>
                          <a:cs typeface="Arial" panose="020B0604020202020204" pitchFamily="34" charset="0"/>
                        </a:rPr>
                        <a:t>site load guaranteed by RES</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tc>
                  <a:txBody>
                    <a:bodyPr/>
                    <a:lstStyle/>
                    <a:p>
                      <a:pPr algn="r" fontAlgn="b"/>
                      <a:r>
                        <a:rPr lang="en-US" sz="1500" u="none" strike="noStrike" dirty="0">
                          <a:effectLst/>
                          <a:latin typeface="Arial" panose="020B0604020202020204" pitchFamily="34" charset="0"/>
                          <a:cs typeface="Arial" panose="020B0604020202020204" pitchFamily="34" charset="0"/>
                        </a:rPr>
                        <a:t> 2,300 </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tc>
                  <a:txBody>
                    <a:bodyPr/>
                    <a:lstStyle/>
                    <a:p>
                      <a:pPr algn="l" fontAlgn="b"/>
                      <a:r>
                        <a:rPr lang="en-US" sz="1500" u="none" strike="noStrike" dirty="0">
                          <a:effectLst/>
                          <a:latin typeface="Arial" panose="020B0604020202020204" pitchFamily="34" charset="0"/>
                          <a:cs typeface="Arial" panose="020B0604020202020204" pitchFamily="34" charset="0"/>
                        </a:rPr>
                        <a:t> kWh</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extLst>
                  <a:ext uri="{0D108BD9-81ED-4DB2-BD59-A6C34878D82A}">
                    <a16:rowId xmlns:a16="http://schemas.microsoft.com/office/drawing/2014/main" val="10002"/>
                  </a:ext>
                </a:extLst>
              </a:tr>
              <a:tr h="300758">
                <a:tc>
                  <a:txBody>
                    <a:bodyPr/>
                    <a:lstStyle/>
                    <a:p>
                      <a:pPr algn="l" fontAlgn="b"/>
                      <a:r>
                        <a:rPr lang="en-US" sz="1500" b="0" i="0" u="none" strike="noStrike" dirty="0">
                          <a:solidFill>
                            <a:srgbClr val="000000"/>
                          </a:solidFill>
                          <a:effectLst/>
                          <a:latin typeface="Arial" panose="020B0604020202020204" pitchFamily="34" charset="0"/>
                          <a:cs typeface="Arial" panose="020B0604020202020204" pitchFamily="34" charset="0"/>
                        </a:rPr>
                        <a:t>PV+BESS financial</a:t>
                      </a:r>
                      <a:r>
                        <a:rPr lang="en-US" sz="1500" b="0" i="0" u="none" strike="noStrike" baseline="0" dirty="0">
                          <a:solidFill>
                            <a:srgbClr val="000000"/>
                          </a:solidFill>
                          <a:effectLst/>
                          <a:latin typeface="Arial" panose="020B0604020202020204" pitchFamily="34" charset="0"/>
                          <a:cs typeface="Arial" panose="020B0604020202020204" pitchFamily="34" charset="0"/>
                        </a:rPr>
                        <a:t> incentives</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tc>
                  <a:txBody>
                    <a:bodyPr/>
                    <a:lstStyle/>
                    <a:p>
                      <a:pPr algn="r" fontAlgn="b"/>
                      <a:r>
                        <a:rPr lang="cs-CZ" sz="1500" b="0" i="0" u="none" strike="noStrike" dirty="0">
                          <a:solidFill>
                            <a:srgbClr val="000000"/>
                          </a:solidFill>
                          <a:effectLst/>
                          <a:latin typeface="Arial" panose="020B0604020202020204" pitchFamily="34" charset="0"/>
                          <a:cs typeface="Arial" panose="020B0604020202020204" pitchFamily="34" charset="0"/>
                        </a:rPr>
                        <a:t>1,800,000</a:t>
                      </a:r>
                    </a:p>
                  </a:txBody>
                  <a:tcPr marL="12700" marR="12700" marT="12700" marB="0" anchor="b"/>
                </a:tc>
                <a:tc>
                  <a:txBody>
                    <a:bodyPr/>
                    <a:lstStyle/>
                    <a:p>
                      <a:pPr algn="l" fontAlgn="b"/>
                      <a:r>
                        <a:rPr lang="en-US" sz="1500" b="0" i="0" u="none" strike="noStrike" dirty="0">
                          <a:solidFill>
                            <a:srgbClr val="000000"/>
                          </a:solidFill>
                          <a:effectLst/>
                          <a:latin typeface="Arial" panose="020B0604020202020204" pitchFamily="34" charset="0"/>
                          <a:cs typeface="Arial" panose="020B0604020202020204" pitchFamily="34" charset="0"/>
                        </a:rPr>
                        <a:t>$</a:t>
                      </a:r>
                    </a:p>
                  </a:txBody>
                  <a:tcPr marL="12700" marR="12700" marT="12700" marB="0" anchor="b"/>
                </a:tc>
                <a:extLst>
                  <a:ext uri="{0D108BD9-81ED-4DB2-BD59-A6C34878D82A}">
                    <a16:rowId xmlns:a16="http://schemas.microsoft.com/office/drawing/2014/main" val="10003"/>
                  </a:ext>
                </a:extLst>
              </a:tr>
              <a:tr h="300758">
                <a:tc>
                  <a:txBody>
                    <a:bodyPr/>
                    <a:lstStyle/>
                    <a:p>
                      <a:pPr algn="l" fontAlgn="b"/>
                      <a:r>
                        <a:rPr lang="en-US" sz="1500" u="none" strike="noStrike" dirty="0">
                          <a:effectLst/>
                          <a:latin typeface="Arial" panose="020B0604020202020204" pitchFamily="34" charset="0"/>
                          <a:cs typeface="Arial" panose="020B0604020202020204" pitchFamily="34" charset="0"/>
                        </a:rPr>
                        <a:t>PV size</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tc>
                  <a:txBody>
                    <a:bodyPr/>
                    <a:lstStyle/>
                    <a:p>
                      <a:pPr algn="r" fontAlgn="b"/>
                      <a:r>
                        <a:rPr lang="cs-CZ" sz="1500" u="none" strike="noStrike" dirty="0">
                          <a:effectLst/>
                          <a:latin typeface="Arial" panose="020B0604020202020204" pitchFamily="34" charset="0"/>
                          <a:cs typeface="Arial" panose="020B0604020202020204" pitchFamily="34" charset="0"/>
                        </a:rPr>
                        <a:t> 1,500 </a:t>
                      </a:r>
                      <a:endParaRPr lang="cs-CZ"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tc>
                  <a:txBody>
                    <a:bodyPr/>
                    <a:lstStyle/>
                    <a:p>
                      <a:pPr algn="l" fontAlgn="b"/>
                      <a:r>
                        <a:rPr lang="en-US" sz="1500" u="none" strike="noStrike" dirty="0">
                          <a:effectLst/>
                          <a:latin typeface="Arial" panose="020B0604020202020204" pitchFamily="34" charset="0"/>
                          <a:cs typeface="Arial" panose="020B0604020202020204" pitchFamily="34" charset="0"/>
                        </a:rPr>
                        <a:t> kW</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extLst>
                  <a:ext uri="{0D108BD9-81ED-4DB2-BD59-A6C34878D82A}">
                    <a16:rowId xmlns:a16="http://schemas.microsoft.com/office/drawing/2014/main" val="10004"/>
                  </a:ext>
                </a:extLst>
              </a:tr>
              <a:tr h="300758">
                <a:tc>
                  <a:txBody>
                    <a:bodyPr/>
                    <a:lstStyle/>
                    <a:p>
                      <a:pPr algn="l" fontAlgn="b"/>
                      <a:r>
                        <a:rPr lang="en-US" sz="1500" u="none" strike="noStrike" dirty="0">
                          <a:effectLst/>
                          <a:latin typeface="Arial" panose="020B0604020202020204" pitchFamily="34" charset="0"/>
                          <a:cs typeface="Arial" panose="020B0604020202020204" pitchFamily="34" charset="0"/>
                        </a:rPr>
                        <a:t>PV capex </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tc>
                  <a:txBody>
                    <a:bodyPr/>
                    <a:lstStyle/>
                    <a:p>
                      <a:pPr algn="r" fontAlgn="b"/>
                      <a:r>
                        <a:rPr lang="en-US" sz="1500" u="none" strike="noStrike" dirty="0">
                          <a:effectLst/>
                          <a:latin typeface="Arial" panose="020B0604020202020204" pitchFamily="34" charset="0"/>
                          <a:cs typeface="Arial" panose="020B0604020202020204" pitchFamily="34" charset="0"/>
                        </a:rPr>
                        <a:t> 3,000,000 </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tc>
                  <a:txBody>
                    <a:bodyPr/>
                    <a:lstStyle/>
                    <a:p>
                      <a:pPr algn="l" fontAlgn="b"/>
                      <a:r>
                        <a:rPr lang="en-US" sz="1500" u="none" strike="noStrike" dirty="0">
                          <a:effectLst/>
                          <a:latin typeface="Arial" panose="020B0604020202020204" pitchFamily="34" charset="0"/>
                          <a:cs typeface="Arial" panose="020B0604020202020204" pitchFamily="34" charset="0"/>
                        </a:rPr>
                        <a:t> $</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extLst>
                  <a:ext uri="{0D108BD9-81ED-4DB2-BD59-A6C34878D82A}">
                    <a16:rowId xmlns:a16="http://schemas.microsoft.com/office/drawing/2014/main" val="10005"/>
                  </a:ext>
                </a:extLst>
              </a:tr>
              <a:tr h="300758">
                <a:tc>
                  <a:txBody>
                    <a:bodyPr/>
                    <a:lstStyle/>
                    <a:p>
                      <a:pPr algn="l" fontAlgn="b"/>
                      <a:r>
                        <a:rPr lang="en-US" sz="1500" u="none" strike="noStrike" dirty="0">
                          <a:effectLst/>
                          <a:latin typeface="Arial" panose="020B0604020202020204" pitchFamily="34" charset="0"/>
                          <a:cs typeface="Arial" panose="020B0604020202020204" pitchFamily="34" charset="0"/>
                        </a:rPr>
                        <a:t>BESS size</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tc>
                  <a:txBody>
                    <a:bodyPr/>
                    <a:lstStyle/>
                    <a:p>
                      <a:pPr algn="r" fontAlgn="b"/>
                      <a:r>
                        <a:rPr lang="en-US" sz="1500" u="none" strike="noStrike" dirty="0">
                          <a:effectLst/>
                          <a:latin typeface="Arial" panose="020B0604020202020204" pitchFamily="34" charset="0"/>
                          <a:cs typeface="Arial" panose="020B0604020202020204" pitchFamily="34" charset="0"/>
                        </a:rPr>
                        <a:t> 2,000 </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tc>
                  <a:txBody>
                    <a:bodyPr/>
                    <a:lstStyle/>
                    <a:p>
                      <a:pPr algn="l" fontAlgn="b"/>
                      <a:r>
                        <a:rPr lang="en-US" sz="1500" u="none" strike="noStrike" dirty="0">
                          <a:effectLst/>
                          <a:latin typeface="Arial" panose="020B0604020202020204" pitchFamily="34" charset="0"/>
                          <a:cs typeface="Arial" panose="020B0604020202020204" pitchFamily="34" charset="0"/>
                        </a:rPr>
                        <a:t> kWh</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extLst>
                  <a:ext uri="{0D108BD9-81ED-4DB2-BD59-A6C34878D82A}">
                    <a16:rowId xmlns:a16="http://schemas.microsoft.com/office/drawing/2014/main" val="10006"/>
                  </a:ext>
                </a:extLst>
              </a:tr>
              <a:tr h="300758">
                <a:tc>
                  <a:txBody>
                    <a:bodyPr/>
                    <a:lstStyle/>
                    <a:p>
                      <a:pPr algn="l" fontAlgn="b"/>
                      <a:r>
                        <a:rPr lang="en-US" sz="1500" u="none" strike="noStrike" dirty="0">
                          <a:effectLst/>
                          <a:latin typeface="Arial" panose="020B0604020202020204" pitchFamily="34" charset="0"/>
                          <a:cs typeface="Arial" panose="020B0604020202020204" pitchFamily="34" charset="0"/>
                        </a:rPr>
                        <a:t>BESS capex</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tc>
                  <a:txBody>
                    <a:bodyPr/>
                    <a:lstStyle/>
                    <a:p>
                      <a:pPr algn="r" fontAlgn="b"/>
                      <a:r>
                        <a:rPr lang="en-US" sz="1500" u="none" strike="noStrike" dirty="0">
                          <a:effectLst/>
                          <a:latin typeface="Arial" panose="020B0604020202020204" pitchFamily="34" charset="0"/>
                          <a:cs typeface="Arial" panose="020B0604020202020204" pitchFamily="34" charset="0"/>
                        </a:rPr>
                        <a:t> 1,400,000 </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tc>
                  <a:txBody>
                    <a:bodyPr/>
                    <a:lstStyle/>
                    <a:p>
                      <a:pPr algn="l" fontAlgn="b"/>
                      <a:r>
                        <a:rPr lang="en-US" sz="1500" u="none" strike="noStrike" dirty="0">
                          <a:effectLst/>
                          <a:latin typeface="Arial" panose="020B0604020202020204" pitchFamily="34" charset="0"/>
                          <a:cs typeface="Arial" panose="020B0604020202020204" pitchFamily="34" charset="0"/>
                        </a:rPr>
                        <a:t> $</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extLst>
                  <a:ext uri="{0D108BD9-81ED-4DB2-BD59-A6C34878D82A}">
                    <a16:rowId xmlns:a16="http://schemas.microsoft.com/office/drawing/2014/main" val="10007"/>
                  </a:ext>
                </a:extLst>
              </a:tr>
              <a:tr h="300758">
                <a:tc>
                  <a:txBody>
                    <a:bodyPr/>
                    <a:lstStyle/>
                    <a:p>
                      <a:pPr algn="l" fontAlgn="b"/>
                      <a:r>
                        <a:rPr lang="en-US" sz="1500" u="none" strike="noStrike" dirty="0">
                          <a:effectLst/>
                          <a:latin typeface="Arial" panose="020B0604020202020204" pitchFamily="34" charset="0"/>
                          <a:cs typeface="Arial" panose="020B0604020202020204" pitchFamily="34" charset="0"/>
                        </a:rPr>
                        <a:t>Microgrid hardware + MC2*</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tc>
                  <a:txBody>
                    <a:bodyPr/>
                    <a:lstStyle/>
                    <a:p>
                      <a:pPr algn="r" fontAlgn="b"/>
                      <a:r>
                        <a:rPr lang="en-US" sz="1500" u="none" strike="noStrike" dirty="0">
                          <a:effectLst/>
                          <a:latin typeface="Arial" panose="020B0604020202020204" pitchFamily="34" charset="0"/>
                          <a:cs typeface="Arial" panose="020B0604020202020204" pitchFamily="34" charset="0"/>
                        </a:rPr>
                        <a:t> 500,000 </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tc>
                  <a:txBody>
                    <a:bodyPr/>
                    <a:lstStyle/>
                    <a:p>
                      <a:pPr algn="l" fontAlgn="b"/>
                      <a:r>
                        <a:rPr lang="en-US" sz="1500" u="none" strike="noStrike" dirty="0">
                          <a:effectLst/>
                          <a:latin typeface="Arial" panose="020B0604020202020204" pitchFamily="34" charset="0"/>
                          <a:cs typeface="Arial" panose="020B0604020202020204" pitchFamily="34" charset="0"/>
                        </a:rPr>
                        <a:t> $</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extLst>
                  <a:ext uri="{0D108BD9-81ED-4DB2-BD59-A6C34878D82A}">
                    <a16:rowId xmlns:a16="http://schemas.microsoft.com/office/drawing/2014/main" val="10008"/>
                  </a:ext>
                </a:extLst>
              </a:tr>
              <a:tr h="300758">
                <a:tc>
                  <a:txBody>
                    <a:bodyPr/>
                    <a:lstStyle/>
                    <a:p>
                      <a:pPr algn="l" fontAlgn="b"/>
                      <a:r>
                        <a:rPr lang="en-US" sz="1500" u="none" strike="noStrike" dirty="0">
                          <a:effectLst/>
                          <a:latin typeface="Arial" panose="020B0604020202020204" pitchFamily="34" charset="0"/>
                          <a:cs typeface="Arial" panose="020B0604020202020204" pitchFamily="34" charset="0"/>
                        </a:rPr>
                        <a:t>PV annual opex</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tc>
                  <a:txBody>
                    <a:bodyPr/>
                    <a:lstStyle/>
                    <a:p>
                      <a:pPr algn="r" fontAlgn="b"/>
                      <a:r>
                        <a:rPr lang="en-US" sz="1500" u="none" strike="noStrike">
                          <a:effectLst/>
                          <a:latin typeface="Arial" panose="020B0604020202020204" pitchFamily="34" charset="0"/>
                          <a:cs typeface="Arial" panose="020B0604020202020204" pitchFamily="34" charset="0"/>
                        </a:rPr>
                        <a:t> 7,000 </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12700" marR="12700" marT="12700" marB="0" anchor="b"/>
                </a:tc>
                <a:tc>
                  <a:txBody>
                    <a:bodyPr/>
                    <a:lstStyle/>
                    <a:p>
                      <a:pPr algn="l" fontAlgn="b"/>
                      <a:r>
                        <a:rPr lang="en-US" sz="1500" u="none" strike="noStrike" dirty="0">
                          <a:effectLst/>
                          <a:latin typeface="Arial" panose="020B0604020202020204" pitchFamily="34" charset="0"/>
                          <a:cs typeface="Arial" panose="020B0604020202020204" pitchFamily="34" charset="0"/>
                        </a:rPr>
                        <a:t> $/year</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extLst>
                  <a:ext uri="{0D108BD9-81ED-4DB2-BD59-A6C34878D82A}">
                    <a16:rowId xmlns:a16="http://schemas.microsoft.com/office/drawing/2014/main" val="10009"/>
                  </a:ext>
                </a:extLst>
              </a:tr>
              <a:tr h="300758">
                <a:tc>
                  <a:txBody>
                    <a:bodyPr/>
                    <a:lstStyle/>
                    <a:p>
                      <a:pPr algn="l" fontAlgn="b"/>
                      <a:r>
                        <a:rPr lang="en-US" sz="1500" u="none" strike="noStrike" dirty="0">
                          <a:effectLst/>
                          <a:latin typeface="Arial" panose="020B0604020202020204" pitchFamily="34" charset="0"/>
                          <a:cs typeface="Arial" panose="020B0604020202020204" pitchFamily="34" charset="0"/>
                        </a:rPr>
                        <a:t>BESS annual opex</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tc>
                  <a:txBody>
                    <a:bodyPr/>
                    <a:lstStyle/>
                    <a:p>
                      <a:pPr algn="r" fontAlgn="b"/>
                      <a:r>
                        <a:rPr lang="en-US" sz="1500" u="none" strike="noStrike">
                          <a:effectLst/>
                          <a:latin typeface="Arial" panose="020B0604020202020204" pitchFamily="34" charset="0"/>
                          <a:cs typeface="Arial" panose="020B0604020202020204" pitchFamily="34" charset="0"/>
                        </a:rPr>
                        <a:t> 5,000 </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12700" marR="12700" marT="12700" marB="0" anchor="b"/>
                </a:tc>
                <a:tc>
                  <a:txBody>
                    <a:bodyPr/>
                    <a:lstStyle/>
                    <a:p>
                      <a:pPr algn="l" fontAlgn="b"/>
                      <a:r>
                        <a:rPr lang="en-US" sz="1500" u="none" strike="noStrike" dirty="0">
                          <a:effectLst/>
                          <a:latin typeface="Arial" panose="020B0604020202020204" pitchFamily="34" charset="0"/>
                          <a:cs typeface="Arial" panose="020B0604020202020204" pitchFamily="34" charset="0"/>
                        </a:rPr>
                        <a:t> $/year</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extLst>
                  <a:ext uri="{0D108BD9-81ED-4DB2-BD59-A6C34878D82A}">
                    <a16:rowId xmlns:a16="http://schemas.microsoft.com/office/drawing/2014/main" val="10010"/>
                  </a:ext>
                </a:extLst>
              </a:tr>
              <a:tr h="300758">
                <a:tc>
                  <a:txBody>
                    <a:bodyPr/>
                    <a:lstStyle/>
                    <a:p>
                      <a:pPr algn="l" fontAlgn="b"/>
                      <a:r>
                        <a:rPr lang="en-US" sz="1500" u="none" strike="noStrike" dirty="0">
                          <a:effectLst/>
                          <a:latin typeface="Arial" panose="020B0604020202020204" pitchFamily="34" charset="0"/>
                          <a:cs typeface="Arial" panose="020B0604020202020204" pitchFamily="34" charset="0"/>
                        </a:rPr>
                        <a:t>Microgrid MC2 annual opex</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tc>
                  <a:txBody>
                    <a:bodyPr/>
                    <a:lstStyle/>
                    <a:p>
                      <a:pPr algn="r" fontAlgn="b"/>
                      <a:r>
                        <a:rPr lang="en-US" sz="1500" u="none" strike="noStrike" dirty="0">
                          <a:effectLst/>
                          <a:latin typeface="Arial" panose="020B0604020202020204" pitchFamily="34" charset="0"/>
                          <a:cs typeface="Arial" panose="020B0604020202020204" pitchFamily="34" charset="0"/>
                        </a:rPr>
                        <a:t> 15,000 </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tc>
                  <a:txBody>
                    <a:bodyPr/>
                    <a:lstStyle/>
                    <a:p>
                      <a:pPr algn="l" fontAlgn="b"/>
                      <a:r>
                        <a:rPr lang="en-US" sz="1500" u="none" strike="noStrike" dirty="0">
                          <a:effectLst/>
                          <a:latin typeface="Arial" panose="020B0604020202020204" pitchFamily="34" charset="0"/>
                          <a:cs typeface="Arial" panose="020B0604020202020204" pitchFamily="34" charset="0"/>
                        </a:rPr>
                        <a:t> $/year</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b"/>
                </a:tc>
                <a:extLst>
                  <a:ext uri="{0D108BD9-81ED-4DB2-BD59-A6C34878D82A}">
                    <a16:rowId xmlns:a16="http://schemas.microsoft.com/office/drawing/2014/main" val="10011"/>
                  </a:ext>
                </a:extLst>
              </a:tr>
            </a:tbl>
          </a:graphicData>
        </a:graphic>
      </p:graphicFrame>
      <p:sp>
        <p:nvSpPr>
          <p:cNvPr id="4" name="Rectangle 3">
            <a:extLst>
              <a:ext uri="{FF2B5EF4-FFF2-40B4-BE49-F238E27FC236}">
                <a16:creationId xmlns:a16="http://schemas.microsoft.com/office/drawing/2014/main" id="{AF336913-3AC1-4D41-8BF6-9A4BDDCAABAF}"/>
              </a:ext>
            </a:extLst>
          </p:cNvPr>
          <p:cNvSpPr/>
          <p:nvPr/>
        </p:nvSpPr>
        <p:spPr>
          <a:xfrm>
            <a:off x="977965" y="5815176"/>
            <a:ext cx="6420707" cy="307777"/>
          </a:xfrm>
          <a:prstGeom prst="rect">
            <a:avLst/>
          </a:prstGeom>
        </p:spPr>
        <p:txBody>
          <a:bodyPr wrap="square">
            <a:spAutoFit/>
          </a:bodyPr>
          <a:lstStyle/>
          <a:p>
            <a:r>
              <a:rPr lang="en-US" sz="1400" dirty="0">
                <a:latin typeface="Arial"/>
                <a:cs typeface="Arial"/>
              </a:rPr>
              <a:t>* MC2 = Monitoring, Communications, and Controls for a microgrid.</a:t>
            </a:r>
            <a:endParaRPr lang="en-US" sz="1400" dirty="0"/>
          </a:p>
        </p:txBody>
      </p:sp>
    </p:spTree>
    <p:extLst>
      <p:ext uri="{BB962C8B-B14F-4D97-AF65-F5344CB8AC3E}">
        <p14:creationId xmlns:p14="http://schemas.microsoft.com/office/powerpoint/2010/main" val="1689070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5"/>
          <p:cNvSpPr txBox="1">
            <a:spLocks noGrp="1"/>
          </p:cNvSpPr>
          <p:nvPr>
            <p:ph type="title" idx="4294967295"/>
          </p:nvPr>
        </p:nvSpPr>
        <p:spPr>
          <a:xfrm>
            <a:off x="0" y="0"/>
            <a:ext cx="7315200" cy="762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2400" b="1">
                <a:solidFill>
                  <a:schemeClr val="lt1"/>
                </a:solidFill>
                <a:latin typeface="Arial"/>
                <a:ea typeface="Arial"/>
                <a:cs typeface="Arial"/>
                <a:sym typeface="Arial"/>
              </a:rPr>
              <a:t>Heading</a:t>
            </a:r>
            <a:endParaRPr/>
          </a:p>
        </p:txBody>
      </p:sp>
      <p:pic>
        <p:nvPicPr>
          <p:cNvPr id="85" name="Google Shape;85;p5" descr="DG+IG-Original-Image-(10_zf-20-May-2013).jpg"/>
          <p:cNvPicPr preferRelativeResize="0"/>
          <p:nvPr/>
        </p:nvPicPr>
        <p:blipFill rotWithShape="1">
          <a:blip r:embed="rId3">
            <a:alphaModFix/>
          </a:blip>
          <a:srcRect/>
          <a:stretch/>
        </p:blipFill>
        <p:spPr>
          <a:xfrm>
            <a:off x="241897" y="794610"/>
            <a:ext cx="8667776" cy="567345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85888" cy="762000"/>
          </a:xfrm>
        </p:spPr>
        <p:txBody>
          <a:bodyPr>
            <a:normAutofit fontScale="90000"/>
          </a:bodyPr>
          <a:lstStyle/>
          <a:p>
            <a:r>
              <a:rPr lang="en-US" dirty="0"/>
              <a:t>The Resilient Energy Subscription (RES) addresses three Community Microgrid financing challenges</a:t>
            </a:r>
          </a:p>
        </p:txBody>
      </p:sp>
      <p:sp>
        <p:nvSpPr>
          <p:cNvPr id="5" name="TextBox 4">
            <a:extLst>
              <a:ext uri="{FF2B5EF4-FFF2-40B4-BE49-F238E27FC236}">
                <a16:creationId xmlns:a16="http://schemas.microsoft.com/office/drawing/2014/main" id="{E7EE12A8-B6FB-BD4F-8BAD-B09CA04941B4}"/>
              </a:ext>
            </a:extLst>
          </p:cNvPr>
          <p:cNvSpPr txBox="1"/>
          <p:nvPr/>
        </p:nvSpPr>
        <p:spPr>
          <a:xfrm>
            <a:off x="0" y="1836486"/>
            <a:ext cx="4379672" cy="3570208"/>
          </a:xfrm>
          <a:prstGeom prst="rect">
            <a:avLst/>
          </a:prstGeom>
          <a:noFill/>
        </p:spPr>
        <p:txBody>
          <a:bodyPr wrap="square" rtlCol="0">
            <a:spAutoFit/>
          </a:bodyPr>
          <a:lstStyle/>
          <a:p>
            <a:pPr marL="457200" lvl="0" indent="-457200">
              <a:spcAft>
                <a:spcPts val="600"/>
              </a:spcAft>
              <a:buFont typeface="+mj-lt"/>
              <a:buAutoNum type="arabicPeriod"/>
            </a:pPr>
            <a:r>
              <a:rPr lang="en-US" sz="1800" b="1" dirty="0">
                <a:latin typeface="Arial" panose="020B0604020202020204" pitchFamily="34" charset="0"/>
                <a:cs typeface="Arial" panose="020B0604020202020204" pitchFamily="34" charset="0"/>
              </a:rPr>
              <a:t>Establishing</a:t>
            </a:r>
            <a:r>
              <a:rPr lang="en-US" sz="1800" dirty="0">
                <a:latin typeface="Arial" panose="020B0604020202020204" pitchFamily="34" charset="0"/>
                <a:cs typeface="Arial" panose="020B0604020202020204" pitchFamily="34" charset="0"/>
              </a:rPr>
              <a:t> initial Community Microgrids to provide resilience to Critical Community Facilities (CCFs).</a:t>
            </a:r>
          </a:p>
          <a:p>
            <a:pPr marL="457200" lvl="0" indent="-457200">
              <a:spcAft>
                <a:spcPts val="600"/>
              </a:spcAft>
              <a:buFont typeface="+mj-lt"/>
              <a:buAutoNum type="arabicPeriod"/>
            </a:pPr>
            <a:r>
              <a:rPr lang="en-US" sz="1800" b="1" dirty="0">
                <a:latin typeface="Arial" panose="020B0604020202020204" pitchFamily="34" charset="0"/>
                <a:cs typeface="Arial" panose="020B0604020202020204" pitchFamily="34" charset="0"/>
              </a:rPr>
              <a:t>Enhancing</a:t>
            </a:r>
            <a:r>
              <a:rPr lang="en-US" sz="1800" dirty="0">
                <a:latin typeface="Arial" panose="020B0604020202020204" pitchFamily="34" charset="0"/>
                <a:cs typeface="Arial" panose="020B0604020202020204" pitchFamily="34" charset="0"/>
              </a:rPr>
              <a:t> Community Microgrids to offer resilience opportunities within the initial Community Microgrid footprint.</a:t>
            </a:r>
          </a:p>
          <a:p>
            <a:pPr marL="457200" lvl="0" indent="-457200">
              <a:spcAft>
                <a:spcPts val="600"/>
              </a:spcAft>
              <a:buFont typeface="+mj-lt"/>
              <a:buAutoNum type="arabicPeriod"/>
            </a:pPr>
            <a:r>
              <a:rPr lang="en-US" sz="1800" b="1" dirty="0">
                <a:latin typeface="Arial" panose="020B0604020202020204" pitchFamily="34" charset="0"/>
                <a:cs typeface="Arial" panose="020B0604020202020204" pitchFamily="34" charset="0"/>
              </a:rPr>
              <a:t>Expanding</a:t>
            </a:r>
            <a:r>
              <a:rPr lang="en-US" sz="1800" dirty="0">
                <a:latin typeface="Arial" panose="020B0604020202020204" pitchFamily="34" charset="0"/>
                <a:cs typeface="Arial" panose="020B0604020202020204" pitchFamily="34" charset="0"/>
              </a:rPr>
              <a:t> Community Microgrids to larger footprints that can guarantee resilience to a wider list of facilities and include additional communities.</a:t>
            </a:r>
          </a:p>
        </p:txBody>
      </p:sp>
      <p:sp>
        <p:nvSpPr>
          <p:cNvPr id="6" name="TextBox 5">
            <a:extLst>
              <a:ext uri="{FF2B5EF4-FFF2-40B4-BE49-F238E27FC236}">
                <a16:creationId xmlns:a16="http://schemas.microsoft.com/office/drawing/2014/main" id="{F3CD36BF-3D1B-534E-AA21-11E38B93B1ED}"/>
              </a:ext>
            </a:extLst>
          </p:cNvPr>
          <p:cNvSpPr txBox="1"/>
          <p:nvPr/>
        </p:nvSpPr>
        <p:spPr>
          <a:xfrm>
            <a:off x="-279657" y="985970"/>
            <a:ext cx="9318658" cy="646331"/>
          </a:xfrm>
          <a:prstGeom prst="rect">
            <a:avLst/>
          </a:prstGeom>
          <a:noFill/>
        </p:spPr>
        <p:txBody>
          <a:bodyPr wrap="square">
            <a:spAutoFit/>
          </a:bodyPr>
          <a:lstStyle/>
          <a:p>
            <a:pPr marL="457200" marR="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The RES helps finance Community </a:t>
            </a:r>
            <a:r>
              <a:rPr lang="en-US" sz="1800" dirty="0">
                <a:latin typeface="Arial" panose="020B0604020202020204" pitchFamily="34" charset="0"/>
                <a:ea typeface="Calibri" panose="020F0502020204030204" pitchFamily="34" charset="0"/>
                <a:cs typeface="Arial" panose="020B0604020202020204" pitchFamily="34" charset="0"/>
              </a:rPr>
              <a:t>M</a:t>
            </a:r>
            <a:r>
              <a:rPr lang="en-US" sz="1800" dirty="0">
                <a:effectLst/>
                <a:latin typeface="Arial" panose="020B0604020202020204" pitchFamily="34" charset="0"/>
                <a:ea typeface="Calibri" panose="020F0502020204030204" pitchFamily="34" charset="0"/>
                <a:cs typeface="Arial" panose="020B0604020202020204" pitchFamily="34" charset="0"/>
              </a:rPr>
              <a:t>icrogrids while properly valuing their significant resilience benefits, addressing these three challenges:</a:t>
            </a:r>
          </a:p>
        </p:txBody>
      </p:sp>
      <p:pic>
        <p:nvPicPr>
          <p:cNvPr id="4" name="Picture 3">
            <a:extLst>
              <a:ext uri="{FF2B5EF4-FFF2-40B4-BE49-F238E27FC236}">
                <a16:creationId xmlns:a16="http://schemas.microsoft.com/office/drawing/2014/main" id="{AA60D8F3-9D68-A84E-8ABA-EBE1510227AD}"/>
              </a:ext>
            </a:extLst>
          </p:cNvPr>
          <p:cNvPicPr>
            <a:picLocks noChangeAspect="1"/>
          </p:cNvPicPr>
          <p:nvPr/>
        </p:nvPicPr>
        <p:blipFill>
          <a:blip r:embed="rId3"/>
          <a:stretch>
            <a:fillRect/>
          </a:stretch>
        </p:blipFill>
        <p:spPr>
          <a:xfrm>
            <a:off x="4379672" y="1856272"/>
            <a:ext cx="4700668" cy="3550422"/>
          </a:xfrm>
          <a:prstGeom prst="rect">
            <a:avLst/>
          </a:prstGeom>
        </p:spPr>
      </p:pic>
      <p:sp>
        <p:nvSpPr>
          <p:cNvPr id="9" name="Rectangle 8">
            <a:extLst>
              <a:ext uri="{FF2B5EF4-FFF2-40B4-BE49-F238E27FC236}">
                <a16:creationId xmlns:a16="http://schemas.microsoft.com/office/drawing/2014/main" id="{69120E51-D12D-9B42-AD50-4A1455276687}"/>
              </a:ext>
            </a:extLst>
          </p:cNvPr>
          <p:cNvSpPr/>
          <p:nvPr/>
        </p:nvSpPr>
        <p:spPr>
          <a:xfrm>
            <a:off x="4443333" y="5610420"/>
            <a:ext cx="4573346" cy="523220"/>
          </a:xfrm>
          <a:prstGeom prst="rect">
            <a:avLst/>
          </a:prstGeom>
        </p:spPr>
        <p:txBody>
          <a:bodyPr wrap="square">
            <a:spAutoFit/>
          </a:bodyPr>
          <a:lstStyle/>
          <a:p>
            <a:pPr algn="ctr"/>
            <a:r>
              <a:rPr lang="en-US" sz="1400" i="1" dirty="0">
                <a:latin typeface="Arial" panose="020B0604020202020204" pitchFamily="34" charset="0"/>
                <a:cs typeface="Arial" panose="020B0604020202020204" pitchFamily="34" charset="0"/>
              </a:rPr>
              <a:t>Critical Community Facilities (CCFs) in a Southern California community.</a:t>
            </a:r>
            <a:endParaRPr lang="en-US" sz="1400" i="1" dirty="0"/>
          </a:p>
        </p:txBody>
      </p:sp>
    </p:spTree>
    <p:extLst>
      <p:ext uri="{BB962C8B-B14F-4D97-AF65-F5344CB8AC3E}">
        <p14:creationId xmlns:p14="http://schemas.microsoft.com/office/powerpoint/2010/main" val="1758667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85888" cy="762000"/>
          </a:xfrm>
        </p:spPr>
        <p:txBody>
          <a:bodyPr>
            <a:normAutofit/>
          </a:bodyPr>
          <a:lstStyle/>
          <a:p>
            <a:r>
              <a:rPr lang="en-US" dirty="0"/>
              <a:t>Resilient Energy Subscription (RES) defined</a:t>
            </a:r>
          </a:p>
        </p:txBody>
      </p:sp>
      <p:sp>
        <p:nvSpPr>
          <p:cNvPr id="5" name="TextBox 4">
            <a:extLst>
              <a:ext uri="{FF2B5EF4-FFF2-40B4-BE49-F238E27FC236}">
                <a16:creationId xmlns:a16="http://schemas.microsoft.com/office/drawing/2014/main" id="{E7EE12A8-B6FB-BD4F-8BAD-B09CA04941B4}"/>
              </a:ext>
            </a:extLst>
          </p:cNvPr>
          <p:cNvSpPr txBox="1"/>
          <p:nvPr/>
        </p:nvSpPr>
        <p:spPr>
          <a:xfrm>
            <a:off x="302616" y="808467"/>
            <a:ext cx="8473440" cy="550920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800" dirty="0">
                <a:latin typeface="Arial"/>
                <a:cs typeface="Arial"/>
              </a:rPr>
              <a:t>A straightforward fee-based market mechanism that finances the enhancement and expansion of Community Microgrids</a:t>
            </a:r>
          </a:p>
          <a:p>
            <a:pPr marL="742950" lvl="1"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Community Microgrids</a:t>
            </a:r>
            <a:r>
              <a:rPr lang="en-US" sz="1600" dirty="0">
                <a:latin typeface="Arial"/>
                <a:cs typeface="Arial"/>
              </a:rPr>
              <a:t> provide guaranteed daily delivery of locally generated renewable energy during grid outages, ensuring unparalleled energy resilience.</a:t>
            </a:r>
          </a:p>
          <a:p>
            <a:pPr marL="742950" lvl="1" indent="-285750">
              <a:spcAft>
                <a:spcPts val="600"/>
              </a:spcAft>
              <a:buFont typeface="Arial" panose="020B0604020202020204" pitchFamily="34" charset="0"/>
              <a:buChar char="•"/>
            </a:pPr>
            <a:endParaRPr lang="en-US" sz="1800" dirty="0">
              <a:latin typeface="Arial"/>
              <a:cs typeface="Arial"/>
            </a:endParaRPr>
          </a:p>
          <a:p>
            <a:pPr marL="285750" lvl="0" indent="-285750">
              <a:spcAft>
                <a:spcPts val="600"/>
              </a:spcAft>
              <a:buFont typeface="Arial" panose="020B0604020202020204" pitchFamily="34" charset="0"/>
              <a:buChar char="•"/>
            </a:pPr>
            <a:r>
              <a:rPr lang="en-US" sz="1800" dirty="0">
                <a:latin typeface="Arial" panose="020B0604020202020204" pitchFamily="34" charset="0"/>
                <a:cs typeface="Arial" panose="020B0604020202020204" pitchFamily="34" charset="0"/>
              </a:rPr>
              <a:t>Allows any facility within the footprint of a Community Microgrid to procure this unparalleled energy resilience</a:t>
            </a:r>
          </a:p>
          <a:p>
            <a:pPr marL="742950" lvl="1"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A facility pays a simple monthly $/kWh fee — separate from any existing rate tariffs — on top of their normal electricity rates for guaranteed daily delivery of locally generated renewable energy during grid outages.</a:t>
            </a:r>
          </a:p>
          <a:p>
            <a:pPr marL="742950" lvl="1"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Usually reserved for a facility’s most critical loads.</a:t>
            </a:r>
          </a:p>
          <a:p>
            <a:pPr marL="742950" lvl="1" indent="-285750">
              <a:spcAft>
                <a:spcPts val="600"/>
              </a:spcAft>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en-US" sz="1800" dirty="0">
                <a:latin typeface="Arial" panose="020B0604020202020204" pitchFamily="34" charset="0"/>
                <a:cs typeface="Arial" panose="020B0604020202020204" pitchFamily="34" charset="0"/>
              </a:rPr>
              <a:t>Facilitates the deployment and expansion of Community Microgrids</a:t>
            </a:r>
          </a:p>
          <a:p>
            <a:pPr marL="742950" lvl="1"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Allows the Community Microgrid owner-operators to recover the cost-of-service (COS) required to meet contracted RES obligations.</a:t>
            </a:r>
          </a:p>
          <a:p>
            <a:pPr marL="742950" lvl="1"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COS is determined by the capital expenditures (capex) associated with Community Microgrid assets, operational expenditures (opex) associated with operations and maintenance (O&amp;M), and an appropriate rate of return.</a:t>
            </a:r>
          </a:p>
        </p:txBody>
      </p:sp>
    </p:spTree>
    <p:extLst>
      <p:ext uri="{BB962C8B-B14F-4D97-AF65-F5344CB8AC3E}">
        <p14:creationId xmlns:p14="http://schemas.microsoft.com/office/powerpoint/2010/main" val="1639935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0E167BE9-16A1-5E42-A0C6-89841087047E}"/>
              </a:ext>
            </a:extLst>
          </p:cNvPr>
          <p:cNvSpPr>
            <a:spLocks noGrp="1"/>
          </p:cNvSpPr>
          <p:nvPr>
            <p:ph type="title"/>
          </p:nvPr>
        </p:nvSpPr>
        <p:spPr>
          <a:xfrm>
            <a:off x="0" y="0"/>
            <a:ext cx="7491046" cy="762000"/>
          </a:xfrm>
        </p:spPr>
        <p:txBody>
          <a:bodyPr>
            <a:normAutofit/>
          </a:bodyPr>
          <a:lstStyle/>
          <a:p>
            <a:r>
              <a:rPr lang="en-US" altLang="en-US" sz="2400" b="1" dirty="0"/>
              <a:t>VOR123 depends on tiering electricity loads</a:t>
            </a:r>
          </a:p>
        </p:txBody>
      </p:sp>
      <p:sp>
        <p:nvSpPr>
          <p:cNvPr id="4" name="TextBox 3">
            <a:extLst>
              <a:ext uri="{FF2B5EF4-FFF2-40B4-BE49-F238E27FC236}">
                <a16:creationId xmlns:a16="http://schemas.microsoft.com/office/drawing/2014/main" id="{C8719673-B40B-CC44-ACD0-BF2BABB2DFFE}"/>
              </a:ext>
            </a:extLst>
          </p:cNvPr>
          <p:cNvSpPr txBox="1"/>
          <p:nvPr/>
        </p:nvSpPr>
        <p:spPr>
          <a:xfrm>
            <a:off x="343805" y="783881"/>
            <a:ext cx="8209886" cy="2616101"/>
          </a:xfrm>
          <a:prstGeom prst="rect">
            <a:avLst/>
          </a:prstGeom>
          <a:noFill/>
        </p:spPr>
        <p:txBody>
          <a:bodyPr wrap="square">
            <a:spAutoFit/>
          </a:bodyPr>
          <a:lstStyle/>
          <a:p>
            <a:pPr marL="285750" indent="-285750">
              <a:spcBef>
                <a:spcPts val="800"/>
              </a:spcBef>
              <a:buFont typeface="Arial" panose="020B0604020202020204" pitchFamily="34" charset="0"/>
              <a:buChar char="•"/>
              <a:defRPr/>
            </a:pPr>
            <a:r>
              <a:rPr lang="en-US" dirty="0">
                <a:latin typeface="Arial Regular"/>
              </a:rPr>
              <a:t>The Clean Coalition’s VOR123 approach standardizes resilience values for three tiers of loads, regardless of facility type or location:</a:t>
            </a:r>
          </a:p>
          <a:p>
            <a:pPr marL="742950" lvl="1" indent="-285750">
              <a:spcBef>
                <a:spcPts val="800"/>
              </a:spcBef>
              <a:buFont typeface="Arial" panose="020B0604020202020204" pitchFamily="34" charset="0"/>
              <a:buChar char="•"/>
              <a:defRPr/>
            </a:pPr>
            <a:r>
              <a:rPr lang="en-US" sz="1500" b="1" dirty="0">
                <a:latin typeface="Arial Regular"/>
              </a:rPr>
              <a:t>Tier 1, usually about 10% of the total load, are mission-critical, life-sustaining loads </a:t>
            </a:r>
            <a:r>
              <a:rPr lang="en-US" sz="1500" dirty="0">
                <a:latin typeface="Arial Regular"/>
              </a:rPr>
              <a:t>that warrant 100% resilience. </a:t>
            </a:r>
          </a:p>
          <a:p>
            <a:pPr marL="742950" lvl="1" indent="-285750">
              <a:spcBef>
                <a:spcPts val="800"/>
              </a:spcBef>
              <a:buFont typeface="Arial" panose="020B0604020202020204" pitchFamily="34" charset="0"/>
              <a:buChar char="•"/>
              <a:defRPr/>
            </a:pPr>
            <a:r>
              <a:rPr lang="en-US" sz="1500" b="1" dirty="0">
                <a:latin typeface="Arial Regular"/>
              </a:rPr>
              <a:t>Tier 2, or priority loads, usually about 15% of the total load</a:t>
            </a:r>
            <a:r>
              <a:rPr lang="en-US" sz="1500" dirty="0">
                <a:latin typeface="Arial Regular"/>
              </a:rPr>
              <a:t>, should be maintained as long as doing so does not threaten the ability to maintain Tier 1 loads. </a:t>
            </a:r>
          </a:p>
          <a:p>
            <a:pPr marL="742950" lvl="1" indent="-285750">
              <a:spcBef>
                <a:spcPts val="800"/>
              </a:spcBef>
              <a:buFont typeface="Arial" panose="020B0604020202020204" pitchFamily="34" charset="0"/>
              <a:buChar char="•"/>
              <a:defRPr/>
            </a:pPr>
            <a:r>
              <a:rPr lang="en-US" sz="1500" b="1" dirty="0">
                <a:latin typeface="Arial Regular"/>
              </a:rPr>
              <a:t>Tier 3 are discretionary loads </a:t>
            </a:r>
            <a:r>
              <a:rPr lang="en-US" sz="1500" dirty="0">
                <a:latin typeface="Arial Regular"/>
              </a:rPr>
              <a:t>that make up the remaining loads, usually about 75% of the total load. Maintained when doing so does not threaten Tier 1 &amp; 2 resilience.  </a:t>
            </a:r>
          </a:p>
          <a:p>
            <a:pPr>
              <a:defRPr/>
            </a:pPr>
            <a:endParaRPr lang="en-US" dirty="0">
              <a:latin typeface="Arial Regular"/>
            </a:endParaRPr>
          </a:p>
        </p:txBody>
      </p:sp>
      <p:pic>
        <p:nvPicPr>
          <p:cNvPr id="9" name="Picture 8">
            <a:extLst>
              <a:ext uri="{FF2B5EF4-FFF2-40B4-BE49-F238E27FC236}">
                <a16:creationId xmlns:a16="http://schemas.microsoft.com/office/drawing/2014/main" id="{460F9603-A49A-5942-8FAA-937F32D2E41D}"/>
              </a:ext>
            </a:extLst>
          </p:cNvPr>
          <p:cNvPicPr>
            <a:picLocks noChangeAspect="1"/>
          </p:cNvPicPr>
          <p:nvPr/>
        </p:nvPicPr>
        <p:blipFill>
          <a:blip r:embed="rId3"/>
          <a:stretch>
            <a:fillRect/>
          </a:stretch>
        </p:blipFill>
        <p:spPr>
          <a:xfrm>
            <a:off x="2349661" y="3241191"/>
            <a:ext cx="3611301" cy="3101572"/>
          </a:xfrm>
          <a:prstGeom prst="rect">
            <a:avLst/>
          </a:prstGeom>
        </p:spPr>
      </p:pic>
    </p:spTree>
    <p:extLst>
      <p:ext uri="{BB962C8B-B14F-4D97-AF65-F5344CB8AC3E}">
        <p14:creationId xmlns:p14="http://schemas.microsoft.com/office/powerpoint/2010/main" val="2593714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85888" cy="762000"/>
          </a:xfrm>
        </p:spPr>
        <p:txBody>
          <a:bodyPr>
            <a:normAutofit/>
          </a:bodyPr>
          <a:lstStyle/>
          <a:p>
            <a:r>
              <a:rPr lang="en-US" dirty="0"/>
              <a:t>VOR123 for a Community Microgrid</a:t>
            </a:r>
          </a:p>
        </p:txBody>
      </p:sp>
      <p:pic>
        <p:nvPicPr>
          <p:cNvPr id="6" name="Picture 5">
            <a:extLst>
              <a:ext uri="{FF2B5EF4-FFF2-40B4-BE49-F238E27FC236}">
                <a16:creationId xmlns:a16="http://schemas.microsoft.com/office/drawing/2014/main" id="{CDD534F4-1A0E-BD43-9872-17DA8927F290}"/>
              </a:ext>
            </a:extLst>
          </p:cNvPr>
          <p:cNvPicPr>
            <a:picLocks noChangeAspect="1"/>
          </p:cNvPicPr>
          <p:nvPr/>
        </p:nvPicPr>
        <p:blipFill>
          <a:blip r:embed="rId3"/>
          <a:stretch>
            <a:fillRect/>
          </a:stretch>
        </p:blipFill>
        <p:spPr>
          <a:xfrm>
            <a:off x="1474485" y="1773382"/>
            <a:ext cx="6207435" cy="4607009"/>
          </a:xfrm>
          <a:prstGeom prst="rect">
            <a:avLst/>
          </a:prstGeom>
        </p:spPr>
      </p:pic>
      <p:sp>
        <p:nvSpPr>
          <p:cNvPr id="5" name="TextBox 4">
            <a:extLst>
              <a:ext uri="{FF2B5EF4-FFF2-40B4-BE49-F238E27FC236}">
                <a16:creationId xmlns:a16="http://schemas.microsoft.com/office/drawing/2014/main" id="{E7EE12A8-B6FB-BD4F-8BAD-B09CA04941B4}"/>
              </a:ext>
            </a:extLst>
          </p:cNvPr>
          <p:cNvSpPr txBox="1"/>
          <p:nvPr/>
        </p:nvSpPr>
        <p:spPr>
          <a:xfrm>
            <a:off x="239672" y="854599"/>
            <a:ext cx="8473440" cy="646331"/>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The VOR123 principles for an individual facility can also be applied to a larger grid area by tiering facilities, in addition to tiering loads:</a:t>
            </a:r>
          </a:p>
        </p:txBody>
      </p:sp>
    </p:spTree>
    <p:extLst>
      <p:ext uri="{BB962C8B-B14F-4D97-AF65-F5344CB8AC3E}">
        <p14:creationId xmlns:p14="http://schemas.microsoft.com/office/powerpoint/2010/main" val="4246787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3745A87-DC1F-3A47-9C71-CF09591807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9915" y="2744242"/>
            <a:ext cx="4352082" cy="3611814"/>
          </a:xfrm>
          <a:prstGeom prst="rect">
            <a:avLst/>
          </a:prstGeom>
        </p:spPr>
      </p:pic>
      <p:sp>
        <p:nvSpPr>
          <p:cNvPr id="2" name="Title 1">
            <a:extLst>
              <a:ext uri="{FF2B5EF4-FFF2-40B4-BE49-F238E27FC236}">
                <a16:creationId xmlns:a16="http://schemas.microsoft.com/office/drawing/2014/main" id="{C27A2840-1F0F-4748-A700-169A5310E15D}"/>
              </a:ext>
            </a:extLst>
          </p:cNvPr>
          <p:cNvSpPr>
            <a:spLocks noGrp="1"/>
          </p:cNvSpPr>
          <p:nvPr>
            <p:ph type="title"/>
          </p:nvPr>
        </p:nvSpPr>
        <p:spPr/>
        <p:txBody>
          <a:bodyPr>
            <a:normAutofit/>
          </a:bodyPr>
          <a:lstStyle/>
          <a:p>
            <a:r>
              <a:rPr lang="en-US" dirty="0"/>
              <a:t>VOR123 for a Community Microgrid</a:t>
            </a:r>
          </a:p>
        </p:txBody>
      </p:sp>
      <p:sp>
        <p:nvSpPr>
          <p:cNvPr id="6" name="TextBox 5">
            <a:extLst>
              <a:ext uri="{FF2B5EF4-FFF2-40B4-BE49-F238E27FC236}">
                <a16:creationId xmlns:a16="http://schemas.microsoft.com/office/drawing/2014/main" id="{D79B3EBC-61C8-9542-A4FA-0DF3002E9CD8}"/>
              </a:ext>
            </a:extLst>
          </p:cNvPr>
          <p:cNvSpPr txBox="1"/>
          <p:nvPr/>
        </p:nvSpPr>
        <p:spPr>
          <a:xfrm>
            <a:off x="34725" y="788905"/>
            <a:ext cx="8507391" cy="1923604"/>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The top emphasis is to provision 100% resilience for Tier 1 loads at Tier 1 facilities (the darker green square in the chart).</a:t>
            </a:r>
          </a:p>
          <a:p>
            <a:pPr marL="742950" lvl="1" indent="-285750">
              <a:spcAft>
                <a:spcPts val="600"/>
              </a:spcAft>
              <a:buFont typeface="Arial" panose="020B0604020202020204" pitchFamily="34" charset="0"/>
              <a:buChar char="•"/>
            </a:pPr>
            <a:r>
              <a:rPr lang="en-US" sz="1500" dirty="0">
                <a:latin typeface="Arial" panose="020B0604020202020204" pitchFamily="34" charset="0"/>
                <a:cs typeface="Arial" panose="020B0604020202020204" pitchFamily="34" charset="0"/>
              </a:rPr>
              <a:t>Tier 1 facilities include CCFs such as fire stations and emergency shelters — and can also include grocery stores, data centers, pharmacies, gas stations, EV charging stations, &amp; </a:t>
            </a:r>
            <a:r>
              <a:rPr lang="en-US" sz="1500" u="sng" dirty="0">
                <a:latin typeface="Arial" panose="020B0604020202020204" pitchFamily="34" charset="0"/>
                <a:cs typeface="Arial" panose="020B0604020202020204" pitchFamily="34" charset="0"/>
                <a:hlinkClick r:id="rId4"/>
              </a:rPr>
              <a:t>apartment complexes that can provide sheltering-in-place</a:t>
            </a:r>
            <a:r>
              <a:rPr lang="en-US" sz="1500" dirty="0">
                <a:latin typeface="Arial" panose="020B0604020202020204" pitchFamily="34" charset="0"/>
                <a:cs typeface="Arial" panose="020B0604020202020204" pitchFamily="34" charset="0"/>
              </a:rPr>
              <a:t> during grid outages. </a:t>
            </a:r>
          </a:p>
          <a:p>
            <a:pPr marL="285750"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The second emphasis is for Tier 1 loads at Tier 2 facilities and Tier 2 loads at Tier 1 facilities (the lighter green squares).</a:t>
            </a:r>
          </a:p>
        </p:txBody>
      </p:sp>
      <p:grpSp>
        <p:nvGrpSpPr>
          <p:cNvPr id="3" name="Group 2">
            <a:extLst>
              <a:ext uri="{FF2B5EF4-FFF2-40B4-BE49-F238E27FC236}">
                <a16:creationId xmlns:a16="http://schemas.microsoft.com/office/drawing/2014/main" id="{9A7C0618-3BD7-F649-9C1F-495ACE39F3A9}"/>
              </a:ext>
            </a:extLst>
          </p:cNvPr>
          <p:cNvGrpSpPr/>
          <p:nvPr/>
        </p:nvGrpSpPr>
        <p:grpSpPr>
          <a:xfrm>
            <a:off x="4543285" y="3963548"/>
            <a:ext cx="4519695" cy="1985159"/>
            <a:chOff x="4543285" y="3963548"/>
            <a:chExt cx="4519695" cy="1985159"/>
          </a:xfrm>
        </p:grpSpPr>
        <p:sp>
          <p:nvSpPr>
            <p:cNvPr id="11" name="Rectangle 5">
              <a:extLst>
                <a:ext uri="{FF2B5EF4-FFF2-40B4-BE49-F238E27FC236}">
                  <a16:creationId xmlns:a16="http://schemas.microsoft.com/office/drawing/2014/main" id="{60772558-8645-2844-9E25-2A4A948A5225}"/>
                </a:ext>
              </a:extLst>
            </p:cNvPr>
            <p:cNvSpPr>
              <a:spLocks noChangeArrowheads="1"/>
            </p:cNvSpPr>
            <p:nvPr/>
          </p:nvSpPr>
          <p:spPr bwMode="auto">
            <a:xfrm>
              <a:off x="4757198" y="3963548"/>
              <a:ext cx="4305782" cy="198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spcAft>
                  <a:spcPts val="600"/>
                </a:spcAft>
                <a:buFontTx/>
                <a:buNone/>
              </a:pPr>
              <a:r>
                <a:rPr lang="en-US" altLang="en-US" sz="1200" dirty="0">
                  <a:solidFill>
                    <a:srgbClr val="000000"/>
                  </a:solidFill>
                  <a:latin typeface="Arial" panose="020B0604020202020204" pitchFamily="34" charset="0"/>
                  <a:cs typeface="Arial" panose="020B0604020202020204" pitchFamily="34" charset="0"/>
                </a:rPr>
                <a:t>= Critical for the entire community, such as Tier 1 loads at </a:t>
              </a:r>
              <a:br>
                <a:rPr lang="en-US" altLang="en-US" sz="1200" dirty="0">
                  <a:solidFill>
                    <a:srgbClr val="000000"/>
                  </a:solidFill>
                  <a:latin typeface="Arial" panose="020B0604020202020204" pitchFamily="34" charset="0"/>
                  <a:cs typeface="Arial" panose="020B0604020202020204" pitchFamily="34" charset="0"/>
                </a:rPr>
              </a:br>
              <a:r>
                <a:rPr lang="en-US" altLang="en-US" sz="1200" dirty="0">
                  <a:solidFill>
                    <a:srgbClr val="000000"/>
                  </a:solidFill>
                  <a:latin typeface="Arial" panose="020B0604020202020204" pitchFamily="34" charset="0"/>
                  <a:cs typeface="Arial" panose="020B0604020202020204" pitchFamily="34" charset="0"/>
                </a:rPr>
                <a:t>   Tier 1 facilities like fire stations</a:t>
              </a:r>
            </a:p>
            <a:p>
              <a:pPr>
                <a:spcBef>
                  <a:spcPct val="0"/>
                </a:spcBef>
                <a:spcAft>
                  <a:spcPts val="600"/>
                </a:spcAft>
                <a:buFontTx/>
                <a:buNone/>
              </a:pPr>
              <a:r>
                <a:rPr lang="en-US" altLang="en-US" sz="1200" dirty="0">
                  <a:solidFill>
                    <a:srgbClr val="000000"/>
                  </a:solidFill>
                  <a:latin typeface="Arial" panose="020B0604020202020204" pitchFamily="34" charset="0"/>
                  <a:cs typeface="Arial" panose="020B0604020202020204" pitchFamily="34" charset="0"/>
                </a:rPr>
                <a:t>= Priority for the entire community, such as Tier 2 loads at</a:t>
              </a:r>
              <a:br>
                <a:rPr lang="en-US" altLang="en-US" sz="1200" dirty="0">
                  <a:solidFill>
                    <a:srgbClr val="000000"/>
                  </a:solidFill>
                  <a:latin typeface="Arial" panose="020B0604020202020204" pitchFamily="34" charset="0"/>
                  <a:cs typeface="Arial" panose="020B0604020202020204" pitchFamily="34" charset="0"/>
                </a:rPr>
              </a:br>
              <a:r>
                <a:rPr lang="en-US" altLang="en-US" sz="1200" dirty="0">
                  <a:solidFill>
                    <a:srgbClr val="000000"/>
                  </a:solidFill>
                  <a:latin typeface="Arial" panose="020B0604020202020204" pitchFamily="34" charset="0"/>
                  <a:cs typeface="Arial" panose="020B0604020202020204" pitchFamily="34" charset="0"/>
                </a:rPr>
                <a:t>   Tier 1 facilities and Tier 1 loads at Tier 2 facilities like multi-</a:t>
              </a:r>
              <a:br>
                <a:rPr lang="en-US" altLang="en-US" sz="1200" dirty="0">
                  <a:solidFill>
                    <a:srgbClr val="000000"/>
                  </a:solidFill>
                  <a:latin typeface="Arial" panose="020B0604020202020204" pitchFamily="34" charset="0"/>
                  <a:cs typeface="Arial" panose="020B0604020202020204" pitchFamily="34" charset="0"/>
                </a:rPr>
              </a:br>
              <a:r>
                <a:rPr lang="en-US" altLang="en-US" sz="1200" dirty="0">
                  <a:solidFill>
                    <a:srgbClr val="000000"/>
                  </a:solidFill>
                  <a:latin typeface="Arial" panose="020B0604020202020204" pitchFamily="34" charset="0"/>
                  <a:cs typeface="Arial" panose="020B0604020202020204" pitchFamily="34" charset="0"/>
                </a:rPr>
                <a:t>   unit housing facilities that can provide safe and easy </a:t>
              </a:r>
              <a:br>
                <a:rPr lang="en-US" altLang="en-US" sz="1200" dirty="0">
                  <a:solidFill>
                    <a:srgbClr val="000000"/>
                  </a:solidFill>
                  <a:latin typeface="Arial" panose="020B0604020202020204" pitchFamily="34" charset="0"/>
                  <a:cs typeface="Arial" panose="020B0604020202020204" pitchFamily="34" charset="0"/>
                </a:rPr>
              </a:br>
              <a:r>
                <a:rPr lang="en-US" altLang="en-US" sz="1200" dirty="0">
                  <a:solidFill>
                    <a:srgbClr val="000000"/>
                  </a:solidFill>
                  <a:latin typeface="Arial" panose="020B0604020202020204" pitchFamily="34" charset="0"/>
                  <a:cs typeface="Arial" panose="020B0604020202020204" pitchFamily="34" charset="0"/>
                </a:rPr>
                <a:t>   sheltering in place</a:t>
              </a:r>
            </a:p>
            <a:p>
              <a:pPr>
                <a:spcBef>
                  <a:spcPct val="0"/>
                </a:spcBef>
                <a:spcAft>
                  <a:spcPts val="600"/>
                </a:spcAft>
                <a:buFontTx/>
                <a:buNone/>
              </a:pPr>
              <a:r>
                <a:rPr lang="en-US" altLang="en-US" sz="1200" dirty="0">
                  <a:solidFill>
                    <a:srgbClr val="000000"/>
                  </a:solidFill>
                  <a:latin typeface="Arial" panose="020B0604020202020204" pitchFamily="34" charset="0"/>
                  <a:cs typeface="Arial" panose="020B0604020202020204" pitchFamily="34" charset="0"/>
                </a:rPr>
                <a:t>= Priority for individual facilities but not the entire community</a:t>
              </a:r>
            </a:p>
            <a:p>
              <a:pPr>
                <a:spcBef>
                  <a:spcPct val="0"/>
                </a:spcBef>
                <a:spcAft>
                  <a:spcPts val="600"/>
                </a:spcAft>
                <a:buFontTx/>
                <a:buNone/>
              </a:pPr>
              <a:r>
                <a:rPr lang="en-US" altLang="en-US" sz="1200" dirty="0">
                  <a:solidFill>
                    <a:srgbClr val="000000"/>
                  </a:solidFill>
                  <a:latin typeface="Arial" panose="020B0604020202020204" pitchFamily="34" charset="0"/>
                  <a:cs typeface="Arial" panose="020B0604020202020204" pitchFamily="34" charset="0"/>
                </a:rPr>
                <a:t>= Discretionary loads that are not impactful to the community, </a:t>
              </a:r>
              <a:br>
                <a:rPr lang="en-US" altLang="en-US" sz="1200" dirty="0">
                  <a:solidFill>
                    <a:srgbClr val="000000"/>
                  </a:solidFill>
                  <a:latin typeface="Arial" panose="020B0604020202020204" pitchFamily="34" charset="0"/>
                  <a:cs typeface="Arial" panose="020B0604020202020204" pitchFamily="34" charset="0"/>
                </a:rPr>
              </a:br>
              <a:r>
                <a:rPr lang="en-US" altLang="en-US" sz="1200" dirty="0">
                  <a:solidFill>
                    <a:srgbClr val="000000"/>
                  </a:solidFill>
                  <a:latin typeface="Arial" panose="020B0604020202020204" pitchFamily="34" charset="0"/>
                  <a:cs typeface="Arial" panose="020B0604020202020204" pitchFamily="34" charset="0"/>
                </a:rPr>
                <a:t>   whether on or off</a:t>
              </a:r>
            </a:p>
          </p:txBody>
        </p:sp>
        <p:sp>
          <p:nvSpPr>
            <p:cNvPr id="12" name="Rectangle 11">
              <a:extLst>
                <a:ext uri="{FF2B5EF4-FFF2-40B4-BE49-F238E27FC236}">
                  <a16:creationId xmlns:a16="http://schemas.microsoft.com/office/drawing/2014/main" id="{89521303-5E95-1C4A-B0E9-5E7A073B5047}"/>
                </a:ext>
              </a:extLst>
            </p:cNvPr>
            <p:cNvSpPr>
              <a:spLocks noChangeAspect="1"/>
            </p:cNvSpPr>
            <p:nvPr/>
          </p:nvSpPr>
          <p:spPr>
            <a:xfrm>
              <a:off x="4543285" y="3998474"/>
              <a:ext cx="264700" cy="264700"/>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a:extLst>
                <a:ext uri="{FF2B5EF4-FFF2-40B4-BE49-F238E27FC236}">
                  <a16:creationId xmlns:a16="http://schemas.microsoft.com/office/drawing/2014/main" id="{57AD8021-5CD4-0E43-959F-26F31295CF96}"/>
                </a:ext>
              </a:extLst>
            </p:cNvPr>
            <p:cNvSpPr>
              <a:spLocks noChangeAspect="1"/>
            </p:cNvSpPr>
            <p:nvPr/>
          </p:nvSpPr>
          <p:spPr>
            <a:xfrm>
              <a:off x="4543285" y="5209504"/>
              <a:ext cx="264700" cy="264701"/>
            </a:xfrm>
            <a:prstGeom prst="rect">
              <a:avLst/>
            </a:prstGeom>
            <a:solidFill>
              <a:srgbClr val="E8D42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E8D423"/>
                </a:solidFill>
              </a:endParaRPr>
            </a:p>
          </p:txBody>
        </p:sp>
        <p:sp>
          <p:nvSpPr>
            <p:cNvPr id="14" name="Rectangle 13">
              <a:extLst>
                <a:ext uri="{FF2B5EF4-FFF2-40B4-BE49-F238E27FC236}">
                  <a16:creationId xmlns:a16="http://schemas.microsoft.com/office/drawing/2014/main" id="{DEDA0DCB-20A1-9145-98E9-300F1867E92E}"/>
                </a:ext>
              </a:extLst>
            </p:cNvPr>
            <p:cNvSpPr>
              <a:spLocks noChangeAspect="1"/>
            </p:cNvSpPr>
            <p:nvPr/>
          </p:nvSpPr>
          <p:spPr>
            <a:xfrm>
              <a:off x="4543285" y="5537054"/>
              <a:ext cx="264700" cy="264701"/>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14">
              <a:extLst>
                <a:ext uri="{FF2B5EF4-FFF2-40B4-BE49-F238E27FC236}">
                  <a16:creationId xmlns:a16="http://schemas.microsoft.com/office/drawing/2014/main" id="{20A07441-C5BF-D444-BBB8-D939C2030D3D}"/>
                </a:ext>
              </a:extLst>
            </p:cNvPr>
            <p:cNvSpPr>
              <a:spLocks noChangeAspect="1"/>
            </p:cNvSpPr>
            <p:nvPr/>
          </p:nvSpPr>
          <p:spPr>
            <a:xfrm>
              <a:off x="4543285" y="4454674"/>
              <a:ext cx="264700" cy="264700"/>
            </a:xfrm>
            <a:prstGeom prst="rect">
              <a:avLst/>
            </a:prstGeom>
            <a:solidFill>
              <a:srgbClr val="AAD6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3354971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7CBCD-25FC-EE46-9E76-9391251E73D2}"/>
              </a:ext>
            </a:extLst>
          </p:cNvPr>
          <p:cNvSpPr>
            <a:spLocks noGrp="1"/>
          </p:cNvSpPr>
          <p:nvPr>
            <p:ph type="title"/>
          </p:nvPr>
        </p:nvSpPr>
        <p:spPr>
          <a:xfrm>
            <a:off x="0" y="-27612"/>
            <a:ext cx="7467055" cy="762000"/>
          </a:xfrm>
        </p:spPr>
        <p:txBody>
          <a:bodyPr>
            <a:noAutofit/>
          </a:bodyPr>
          <a:lstStyle/>
          <a:p>
            <a:r>
              <a:rPr lang="en-US" sz="2200" dirty="0"/>
              <a:t>RES feasibility: Community Microgrid owner-operator perspective</a:t>
            </a:r>
          </a:p>
        </p:txBody>
      </p:sp>
      <p:sp>
        <p:nvSpPr>
          <p:cNvPr id="6" name="TextBox 5">
            <a:extLst>
              <a:ext uri="{FF2B5EF4-FFF2-40B4-BE49-F238E27FC236}">
                <a16:creationId xmlns:a16="http://schemas.microsoft.com/office/drawing/2014/main" id="{DE302570-8328-A84E-9F03-3A4DB0AF2563}"/>
              </a:ext>
            </a:extLst>
          </p:cNvPr>
          <p:cNvSpPr txBox="1"/>
          <p:nvPr/>
        </p:nvSpPr>
        <p:spPr>
          <a:xfrm>
            <a:off x="231735" y="813282"/>
            <a:ext cx="8507151" cy="255454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latin typeface="Arial"/>
                <a:cs typeface="Arial"/>
              </a:rPr>
              <a:t>ROE for the Community Microgrid owner depends on the following factors:</a:t>
            </a:r>
          </a:p>
          <a:p>
            <a:pPr marL="742950" lvl="1" indent="-285750">
              <a:spcAft>
                <a:spcPts val="600"/>
              </a:spcAft>
              <a:buFont typeface="Arial" panose="020B0604020202020204" pitchFamily="34" charset="0"/>
              <a:buChar char="•"/>
            </a:pPr>
            <a:r>
              <a:rPr lang="en-US" sz="1600" dirty="0">
                <a:latin typeface="Arial"/>
                <a:cs typeface="Arial"/>
              </a:rPr>
              <a:t>Microgrid financial inflows:</a:t>
            </a:r>
          </a:p>
          <a:p>
            <a:pPr marL="1200150" lvl="2" indent="-285750">
              <a:spcAft>
                <a:spcPts val="600"/>
              </a:spcAft>
              <a:buFont typeface="Wingdings" charset="2"/>
              <a:buChar char="§"/>
            </a:pPr>
            <a:r>
              <a:rPr lang="en-US" sz="1500" dirty="0">
                <a:latin typeface="Arial"/>
                <a:cs typeface="Arial"/>
              </a:rPr>
              <a:t>RES fees* </a:t>
            </a:r>
          </a:p>
          <a:p>
            <a:pPr marL="1200150" lvl="2" indent="-285750">
              <a:spcAft>
                <a:spcPts val="600"/>
              </a:spcAft>
              <a:buFont typeface="Wingdings" charset="2"/>
              <a:buChar char="§"/>
            </a:pPr>
            <a:r>
              <a:rPr lang="en-US" sz="1500" dirty="0">
                <a:latin typeface="Arial"/>
                <a:cs typeface="Arial"/>
              </a:rPr>
              <a:t>Energy sold to the utility on an everyday basis</a:t>
            </a:r>
          </a:p>
          <a:p>
            <a:pPr marL="1200150" lvl="2" indent="-285750">
              <a:spcAft>
                <a:spcPts val="600"/>
              </a:spcAft>
              <a:buFont typeface="Wingdings" charset="2"/>
              <a:buChar char="§"/>
            </a:pPr>
            <a:r>
              <a:rPr lang="en-US" sz="1500" dirty="0">
                <a:latin typeface="Arial"/>
                <a:cs typeface="Arial"/>
              </a:rPr>
              <a:t>Solar and battery energy storage system (BESS) financial incentives </a:t>
            </a:r>
          </a:p>
          <a:p>
            <a:pPr marL="742950" lvl="1" indent="-285750">
              <a:spcBef>
                <a:spcPts val="0"/>
              </a:spcBef>
              <a:spcAft>
                <a:spcPts val="600"/>
              </a:spcAft>
              <a:buFont typeface="Arial" panose="020B0604020202020204" pitchFamily="34" charset="0"/>
              <a:buChar char="•"/>
            </a:pPr>
            <a:r>
              <a:rPr lang="en-US" sz="1600" dirty="0">
                <a:latin typeface="Arial"/>
                <a:cs typeface="Arial"/>
              </a:rPr>
              <a:t>Microgrid financial outflows:</a:t>
            </a:r>
          </a:p>
          <a:p>
            <a:pPr marL="1200150" lvl="2" indent="-285750">
              <a:spcAft>
                <a:spcPts val="600"/>
              </a:spcAft>
              <a:buFont typeface="Wingdings" charset="2"/>
              <a:buChar char="§"/>
            </a:pPr>
            <a:r>
              <a:rPr lang="en-US" sz="1500" dirty="0">
                <a:latin typeface="Arial"/>
                <a:cs typeface="Arial"/>
              </a:rPr>
              <a:t>Microgrid capital expenditures (capex)</a:t>
            </a:r>
          </a:p>
          <a:p>
            <a:pPr marL="1200150" lvl="2" indent="-285750">
              <a:spcAft>
                <a:spcPts val="600"/>
              </a:spcAft>
              <a:buFont typeface="Wingdings" charset="2"/>
              <a:buChar char="§"/>
            </a:pPr>
            <a:r>
              <a:rPr lang="en-US" sz="1500" dirty="0">
                <a:latin typeface="Arial"/>
                <a:cs typeface="Arial"/>
              </a:rPr>
              <a:t>Microgrid operational expenditures (opex)</a:t>
            </a:r>
          </a:p>
        </p:txBody>
      </p:sp>
      <p:pic>
        <p:nvPicPr>
          <p:cNvPr id="1028" name="Picture 4" descr="https://lh4.googleusercontent.com/hgaFHMP8X1ShwtymIfwvzIwHbvyBkJrxgYSS3iYraanH3ZbsTJACDfejOGgCpWVBkRmNeITJciLFkArsM2Ej8nQ80J0lQaezw9ibdXoMZ3LI6-kgOwAZ4xMjs-Nk2Jvyf-825YA=s1600">
            <a:extLst>
              <a:ext uri="{FF2B5EF4-FFF2-40B4-BE49-F238E27FC236}">
                <a16:creationId xmlns:a16="http://schemas.microsoft.com/office/drawing/2014/main" id="{D422F2DC-2BB8-CF47-AE4C-6D4004638FA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41057" y="3367827"/>
            <a:ext cx="6228063" cy="299602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199DF3D-8C51-C641-BC0C-7C2C78A2A4FD}"/>
              </a:ext>
            </a:extLst>
          </p:cNvPr>
          <p:cNvSpPr/>
          <p:nvPr/>
        </p:nvSpPr>
        <p:spPr>
          <a:xfrm>
            <a:off x="0" y="3802681"/>
            <a:ext cx="3000928" cy="2246769"/>
          </a:xfrm>
          <a:prstGeom prst="rect">
            <a:avLst/>
          </a:prstGeom>
        </p:spPr>
        <p:txBody>
          <a:bodyPr wrap="square">
            <a:spAutoFit/>
          </a:bodyPr>
          <a:lstStyle/>
          <a:p>
            <a:pPr marL="91440" lvl="1">
              <a:spcBef>
                <a:spcPts val="600"/>
              </a:spcBef>
              <a:spcAft>
                <a:spcPts val="1200"/>
              </a:spcAft>
            </a:pPr>
            <a:r>
              <a:rPr lang="en-US" sz="1400" dirty="0">
                <a:latin typeface="Arial"/>
                <a:cs typeface="Arial"/>
              </a:rPr>
              <a:t>* Income from RES fees depends on the maximum guaranteed daily energy from the Community Microgrid. The Clean Coalition calculates this quantity using its state-of-charge for resilience (SOCr) methodology, which analyzes BESS capacity against actual solar generation and site load profiles.</a:t>
            </a:r>
          </a:p>
        </p:txBody>
      </p:sp>
    </p:spTree>
    <p:extLst>
      <p:ext uri="{BB962C8B-B14F-4D97-AF65-F5344CB8AC3E}">
        <p14:creationId xmlns:p14="http://schemas.microsoft.com/office/powerpoint/2010/main" val="1195071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F30C8-3625-4B29-B2F9-9A5D58A234B9}"/>
              </a:ext>
            </a:extLst>
          </p:cNvPr>
          <p:cNvSpPr>
            <a:spLocks noGrp="1"/>
          </p:cNvSpPr>
          <p:nvPr>
            <p:ph type="title"/>
          </p:nvPr>
        </p:nvSpPr>
        <p:spPr>
          <a:xfrm>
            <a:off x="0" y="0"/>
            <a:ext cx="7549116" cy="762000"/>
          </a:xfrm>
        </p:spPr>
        <p:txBody>
          <a:bodyPr>
            <a:normAutofit fontScale="90000"/>
          </a:bodyPr>
          <a:lstStyle/>
          <a:p>
            <a:r>
              <a:rPr lang="en-US" dirty="0"/>
              <a:t>Grand Orcas Community Microgrid plan for the entire OPALCO territory</a:t>
            </a:r>
          </a:p>
        </p:txBody>
      </p:sp>
      <p:pic>
        <p:nvPicPr>
          <p:cNvPr id="6" name="Picture 5" descr="Map&#10;&#10;Description automatically generated">
            <a:extLst>
              <a:ext uri="{FF2B5EF4-FFF2-40B4-BE49-F238E27FC236}">
                <a16:creationId xmlns:a16="http://schemas.microsoft.com/office/drawing/2014/main" id="{F4986E0F-8EDC-4325-B4D5-E0A8CC4A6D3F}"/>
              </a:ext>
            </a:extLst>
          </p:cNvPr>
          <p:cNvPicPr>
            <a:picLocks noChangeAspect="1"/>
          </p:cNvPicPr>
          <p:nvPr/>
        </p:nvPicPr>
        <p:blipFill>
          <a:blip r:embed="rId2"/>
          <a:stretch>
            <a:fillRect/>
          </a:stretch>
        </p:blipFill>
        <p:spPr>
          <a:xfrm>
            <a:off x="1751517" y="762000"/>
            <a:ext cx="4410941" cy="5708276"/>
          </a:xfrm>
          <a:prstGeom prst="rect">
            <a:avLst/>
          </a:prstGeom>
        </p:spPr>
      </p:pic>
      <p:sp>
        <p:nvSpPr>
          <p:cNvPr id="5" name="TextBox 4">
            <a:extLst>
              <a:ext uri="{FF2B5EF4-FFF2-40B4-BE49-F238E27FC236}">
                <a16:creationId xmlns:a16="http://schemas.microsoft.com/office/drawing/2014/main" id="{30E9C224-1323-6B51-F89F-581A4F46A497}"/>
              </a:ext>
            </a:extLst>
          </p:cNvPr>
          <p:cNvSpPr txBox="1"/>
          <p:nvPr/>
        </p:nvSpPr>
        <p:spPr>
          <a:xfrm>
            <a:off x="6045496" y="2152407"/>
            <a:ext cx="1748171" cy="2462213"/>
          </a:xfrm>
          <a:prstGeom prst="rect">
            <a:avLst/>
          </a:prstGeom>
          <a:noFill/>
        </p:spPr>
        <p:txBody>
          <a:bodyPr wrap="square">
            <a:spAutoFit/>
          </a:bodyPr>
          <a:lstStyle/>
          <a:p>
            <a:pPr marL="0" marR="0">
              <a:spcBef>
                <a:spcPts val="0"/>
              </a:spcBef>
              <a:spcAft>
                <a:spcPts val="1000"/>
              </a:spcAft>
            </a:pPr>
            <a:r>
              <a:rPr lang="en-US" sz="1100" i="1" dirty="0">
                <a:solidFill>
                  <a:srgbClr val="1F497D"/>
                </a:solidFill>
                <a:effectLst/>
                <a:latin typeface="Calibri" panose="020F0502020204030204" pitchFamily="34" charset="0"/>
                <a:ea typeface="Calibri" panose="020F0502020204030204" pitchFamily="34" charset="0"/>
              </a:rPr>
              <a:t>Figure 1: OPALCO’s service territory covers San Juan County and includes 20 islands. Eastsound is shaded towards the top of Orcas Island and represents the initial Orcas Community Microgrid location. Over time, the Community Microgrid will expand to cover all of Orcas and then eventually the entire OPALCO service territory.</a:t>
            </a:r>
          </a:p>
        </p:txBody>
      </p:sp>
    </p:spTree>
    <p:extLst>
      <p:ext uri="{BB962C8B-B14F-4D97-AF65-F5344CB8AC3E}">
        <p14:creationId xmlns:p14="http://schemas.microsoft.com/office/powerpoint/2010/main" val="2773411476"/>
      </p:ext>
    </p:extLst>
  </p:cSld>
  <p:clrMapOvr>
    <a:masterClrMapping/>
  </p:clrMapOvr>
</p:sld>
</file>

<file path=ppt/theme/theme1.xml><?xml version="1.0" encoding="utf-8"?>
<a:theme xmlns:a="http://schemas.openxmlformats.org/drawingml/2006/main" name="CLEAN-CA DRA 10 March 2011">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TotalTime>
  <Words>2195</Words>
  <Application>Microsoft Office PowerPoint</Application>
  <PresentationFormat>On-screen Show (4:3)</PresentationFormat>
  <Paragraphs>271</Paragraphs>
  <Slides>21</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 Regular</vt:lpstr>
      <vt:lpstr>Calibri</vt:lpstr>
      <vt:lpstr>Wingdings</vt:lpstr>
      <vt:lpstr>CLEAN-CA DRA 10 March 2011</vt:lpstr>
      <vt:lpstr>PowerPoint Presentation</vt:lpstr>
      <vt:lpstr>Clean Coalition (non-profit)</vt:lpstr>
      <vt:lpstr>The Resilient Energy Subscription (RES) addresses three Community Microgrid financing challenges</vt:lpstr>
      <vt:lpstr>Resilient Energy Subscription (RES) defined</vt:lpstr>
      <vt:lpstr>VOR123 depends on tiering electricity loads</vt:lpstr>
      <vt:lpstr>VOR123 for a Community Microgrid</vt:lpstr>
      <vt:lpstr>VOR123 for a Community Microgrid</vt:lpstr>
      <vt:lpstr>RES feasibility: Community Microgrid owner-operator perspective</vt:lpstr>
      <vt:lpstr>Grand Orcas Community Microgrid plan for the entire OPALCO territory</vt:lpstr>
      <vt:lpstr>Eastsound Tier 1 &amp; 2 facilities map</vt:lpstr>
      <vt:lpstr>Eastsound Tier 1 &amp; 2 facilities block diagram</vt:lpstr>
      <vt:lpstr>OCM map for Orcas Island</vt:lpstr>
      <vt:lpstr>RES feasibility: Community Microgrid owner-operator perspective</vt:lpstr>
      <vt:lpstr>RES feasibility analysis results</vt:lpstr>
      <vt:lpstr>Backup Slides</vt:lpstr>
      <vt:lpstr>Percentage of time online for Tier 1, 2, and 3 loads for a Solar Microgrid designed for the University of California Santa Barbara (UCSB) with enough solar to achieve net zero and 200 kWh of energy storage per 100 of kW solar.</vt:lpstr>
      <vt:lpstr>A typical diesel generator is configured to maintain 25% of the normal load for two days. If diesel fuel cannot be resupplied within two days, goodbye. This is hardly a solution for increasingly necessary long-term resilience. In California, Solar Microgrids provide a vastly superior trifecta of economic, environmental, and resilience benefits. </vt:lpstr>
      <vt:lpstr>VOR123 yields a 25% typical adder</vt:lpstr>
      <vt:lpstr>COS for expanding a Community Microgrid via RES</vt:lpstr>
      <vt:lpstr>RES feasibility:  Community Microgrid owner perspective</vt:lpstr>
      <vt:lpstr>Heading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Clatterbuck</dc:creator>
  <cp:lastModifiedBy>Greg Young</cp:lastModifiedBy>
  <cp:revision>7</cp:revision>
  <dcterms:created xsi:type="dcterms:W3CDTF">2011-10-27T18:10:48Z</dcterms:created>
  <dcterms:modified xsi:type="dcterms:W3CDTF">2023-12-13T19:49:00Z</dcterms:modified>
</cp:coreProperties>
</file>