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6"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ggaWU/dmUg+BP+xsNIeWRSCx+1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p:restoredTop sz="94694"/>
  </p:normalViewPr>
  <p:slideViewPr>
    <p:cSldViewPr snapToGrid="0">
      <p:cViewPr varScale="1">
        <p:scale>
          <a:sx n="121" d="100"/>
          <a:sy n="121" d="100"/>
        </p:scale>
        <p:origin x="13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dfb2e31abe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99" name="Google Shape;99;g2dfb2e31abe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00" name="Google Shape;100;g2dfb2e31ab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dfdfd42765_0_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g2dfdfd42765_0_3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5" name="Google Shape;185;g2dfdfd42765_0_3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dfb2e31abe_0_39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2dfb2e31abe_0_39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2dfb2e31abe_0_39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3" name="Google Shape;23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2df2d861b38_0_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g2df2d861b38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g2df2d861b38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dfdfd42765_0_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g2dfdfd42765_0_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g2dfdfd42765_0_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df2c4aa3d2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g2df2c4aa3d2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g2df2c4aa3d2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3" name="Google Shape;283;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dfb2e31abe_0_69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2dfb2e31abe_0_69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g2dfb2e31abe_0_69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111" name="Google Shape;11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p2:notes"/>
          <p:cNvSpPr txBox="1"/>
          <p:nvPr/>
        </p:nvSpPr>
        <p:spPr>
          <a:xfrm>
            <a:off x="4008708" y="8893296"/>
            <a:ext cx="3066733" cy="468154"/>
          </a:xfrm>
          <a:prstGeom prst="rect">
            <a:avLst/>
          </a:prstGeom>
          <a:noFill/>
          <a:ln>
            <a:noFill/>
          </a:ln>
        </p:spPr>
        <p:txBody>
          <a:bodyPr spcFirstLastPara="1" wrap="square" lIns="93900" tIns="46950" rIns="93900" bIns="469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dfb2e31abe_0_7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g2dfb2e31abe_0_7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Google Shape;32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1" name="Google Shape;321;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dfb2e31abe_0_8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2dfb2e31abe_0_8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3" name="Google Shape;363;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dfb2e31abe_0_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2dfb2e31abe_0_9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dfdfd42765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g2dfdfd42765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0" name="Google Shape;370;g2dfdfd42765_0_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31</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2dfb2e31abe_0_9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g2dfb2e31abe_0_98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2dfb2e31abe_0_10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g2dfb2e31abe_0_108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dfdfd42765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g2dfdfd42765_0_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2dfdfd42765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3" name="Google Shape;413;g2dfdfd42765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2" name="Google Shape;422;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2dfb2e31abe_0_60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2dfb2e31abe_0_60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g2dfb2e31abe_0_60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2dfb2e31abe_0_1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2dfb2e31abe_0_1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2dfb2e31abe_0_1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dfb2e31abe_0_29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2dfb2e31abe_0_2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4" name="Google Shape;164;g2dfb2e31abe_0_29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5"/>
        <p:cNvGrpSpPr/>
        <p:nvPr/>
      </p:nvGrpSpPr>
      <p:grpSpPr>
        <a:xfrm>
          <a:off x="0" y="0"/>
          <a:ext cx="0" cy="0"/>
          <a:chOff x="0" y="0"/>
          <a:chExt cx="0" cy="0"/>
        </a:xfrm>
      </p:grpSpPr>
      <p:sp>
        <p:nvSpPr>
          <p:cNvPr id="16" name="Google Shape;16;p32"/>
          <p:cNvSpPr/>
          <p:nvPr/>
        </p:nvSpPr>
        <p:spPr>
          <a:xfrm>
            <a:off x="0" y="3124200"/>
            <a:ext cx="9144000" cy="33528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 name="Google Shape;17;p32"/>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 name="Google Shape;18;p32"/>
          <p:cNvSpPr txBox="1"/>
          <p:nvPr/>
        </p:nvSpPr>
        <p:spPr>
          <a:xfrm>
            <a:off x="0" y="6488113"/>
            <a:ext cx="556260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595959"/>
                </a:solidFill>
                <a:latin typeface="Calibri"/>
                <a:ea typeface="Calibri"/>
                <a:cs typeface="Calibri"/>
                <a:sym typeface="Calibri"/>
              </a:rPr>
              <a:t>Making Clean Local Energy Accessible Now</a:t>
            </a:r>
            <a:endParaRPr sz="1400" b="0" i="0" u="none" strike="noStrike" cap="none">
              <a:solidFill>
                <a:srgbClr val="000000"/>
              </a:solidFill>
              <a:latin typeface="Arial"/>
              <a:ea typeface="Arial"/>
              <a:cs typeface="Arial"/>
              <a:sym typeface="Arial"/>
            </a:endParaRPr>
          </a:p>
        </p:txBody>
      </p:sp>
      <p:sp>
        <p:nvSpPr>
          <p:cNvPr id="19" name="Google Shape;19;p32"/>
          <p:cNvSpPr txBox="1">
            <a:spLocks noGrp="1"/>
          </p:cNvSpPr>
          <p:nvPr>
            <p:ph type="subTitle" idx="1"/>
          </p:nvPr>
        </p:nvSpPr>
        <p:spPr>
          <a:xfrm>
            <a:off x="990600" y="5300663"/>
            <a:ext cx="7161213" cy="84137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rgbClr val="798DA8"/>
              </a:buClr>
              <a:buSzPts val="2400"/>
              <a:buFont typeface="Calibri"/>
              <a:buNone/>
              <a:defRPr sz="2400">
                <a:solidFill>
                  <a:srgbClr val="798DA8"/>
                </a:solidFill>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41"/>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1"/>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4" name="Google Shape;74;p41"/>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2"/>
          <p:cNvSpPr>
            <a:spLocks noGrp="1"/>
          </p:cNvSpPr>
          <p:nvPr>
            <p:ph type="pic" idx="2"/>
          </p:nvPr>
        </p:nvSpPr>
        <p:spPr>
          <a:xfrm>
            <a:off x="3887391" y="987426"/>
            <a:ext cx="4629150" cy="4873625"/>
          </a:xfrm>
          <a:prstGeom prst="rect">
            <a:avLst/>
          </a:prstGeom>
          <a:noFill/>
          <a:ln>
            <a:noFill/>
          </a:ln>
        </p:spPr>
      </p:sp>
      <p:sp>
        <p:nvSpPr>
          <p:cNvPr id="81" name="Google Shape;81;p42"/>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2" name="Google Shape;82;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4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4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44"/>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4"/>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5" name="Google Shape;95;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9_Title, Text and Chart">
  <p:cSld name="19_Title, Text and Chart">
    <p:spTree>
      <p:nvGrpSpPr>
        <p:cNvPr id="1" name="Shape 20"/>
        <p:cNvGrpSpPr/>
        <p:nvPr/>
      </p:nvGrpSpPr>
      <p:grpSpPr>
        <a:xfrm>
          <a:off x="0" y="0"/>
          <a:ext cx="0" cy="0"/>
          <a:chOff x="0" y="0"/>
          <a:chExt cx="0" cy="0"/>
        </a:xfrm>
      </p:grpSpPr>
      <p:sp>
        <p:nvSpPr>
          <p:cNvPr id="21" name="Google Shape;21;p33"/>
          <p:cNvSpPr/>
          <p:nvPr/>
        </p:nvSpPr>
        <p:spPr>
          <a:xfrm>
            <a:off x="0" y="6477000"/>
            <a:ext cx="9144000" cy="381000"/>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 name="Google Shape;22;p33"/>
          <p:cNvSpPr txBox="1"/>
          <p:nvPr/>
        </p:nvSpPr>
        <p:spPr>
          <a:xfrm>
            <a:off x="0" y="6488113"/>
            <a:ext cx="4724400" cy="3365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rgbClr val="595959"/>
                </a:solidFill>
                <a:latin typeface="Calibri"/>
                <a:ea typeface="Calibri"/>
                <a:cs typeface="Calibri"/>
                <a:sym typeface="Calibri"/>
              </a:rPr>
              <a:t>Making Clean Local Energy Accessible Now</a:t>
            </a:r>
            <a:endParaRPr sz="1800" b="0" i="0" u="none" strike="noStrike" cap="none">
              <a:solidFill>
                <a:srgbClr val="595959"/>
              </a:solidFill>
              <a:latin typeface="Calibri"/>
              <a:ea typeface="Calibri"/>
              <a:cs typeface="Calibri"/>
              <a:sym typeface="Calibri"/>
            </a:endParaRPr>
          </a:p>
        </p:txBody>
      </p:sp>
      <p:sp>
        <p:nvSpPr>
          <p:cNvPr id="23" name="Google Shape;23;p33"/>
          <p:cNvSpPr/>
          <p:nvPr/>
        </p:nvSpPr>
        <p:spPr>
          <a:xfrm>
            <a:off x="0" y="0"/>
            <a:ext cx="7391400" cy="762000"/>
          </a:xfrm>
          <a:prstGeom prst="rect">
            <a:avLst/>
          </a:prstGeom>
          <a:solidFill>
            <a:srgbClr val="249C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24" name="Google Shape;24;p33"/>
          <p:cNvSpPr txBox="1"/>
          <p:nvPr/>
        </p:nvSpPr>
        <p:spPr>
          <a:xfrm>
            <a:off x="8534400" y="6492875"/>
            <a:ext cx="457200" cy="365125"/>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rgbClr val="013D21"/>
              </a:solidFill>
              <a:latin typeface="Arial"/>
              <a:ea typeface="Arial"/>
              <a:cs typeface="Arial"/>
              <a:sym typeface="Arial"/>
            </a:endParaRPr>
          </a:p>
        </p:txBody>
      </p:sp>
      <p:sp>
        <p:nvSpPr>
          <p:cNvPr id="25" name="Google Shape;25;p33"/>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2400"/>
              <a:buFont typeface="Arial"/>
              <a:buNone/>
              <a:defRPr sz="2400" b="1">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3"/>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rgbClr val="798DA8"/>
              </a:buClr>
              <a:buSzPts val="2800"/>
              <a:buFont typeface="Calibri"/>
              <a:buChar char="•"/>
              <a:defRPr>
                <a:solidFill>
                  <a:srgbClr val="798DA8"/>
                </a:solidFill>
              </a:defRPr>
            </a:lvl1pPr>
            <a:lvl2pPr marL="914400" lvl="1" indent="-381000" algn="l">
              <a:lnSpc>
                <a:spcPct val="90000"/>
              </a:lnSpc>
              <a:spcBef>
                <a:spcPts val="500"/>
              </a:spcBef>
              <a:spcAft>
                <a:spcPts val="0"/>
              </a:spcAft>
              <a:buClr>
                <a:srgbClr val="798DA8"/>
              </a:buClr>
              <a:buSzPts val="2400"/>
              <a:buFont typeface="Calibri"/>
              <a:buChar char="•"/>
              <a:defRPr>
                <a:solidFill>
                  <a:srgbClr val="798DA8"/>
                </a:solidFill>
              </a:defRPr>
            </a:lvl2pPr>
            <a:lvl3pPr marL="1371600" lvl="2" indent="-355600" algn="l">
              <a:lnSpc>
                <a:spcPct val="90000"/>
              </a:lnSpc>
              <a:spcBef>
                <a:spcPts val="500"/>
              </a:spcBef>
              <a:spcAft>
                <a:spcPts val="0"/>
              </a:spcAft>
              <a:buClr>
                <a:srgbClr val="798DA8"/>
              </a:buClr>
              <a:buSzPts val="2000"/>
              <a:buFont typeface="Calibri"/>
              <a:buChar char="•"/>
              <a:defRPr>
                <a:solidFill>
                  <a:srgbClr val="798DA8"/>
                </a:solidFill>
              </a:defRPr>
            </a:lvl3pPr>
            <a:lvl4pPr marL="1828800" lvl="3" indent="-342900" algn="l">
              <a:lnSpc>
                <a:spcPct val="90000"/>
              </a:lnSpc>
              <a:spcBef>
                <a:spcPts val="500"/>
              </a:spcBef>
              <a:spcAft>
                <a:spcPts val="0"/>
              </a:spcAft>
              <a:buClr>
                <a:srgbClr val="798DA8"/>
              </a:buClr>
              <a:buSzPts val="1800"/>
              <a:buFont typeface="Calibri"/>
              <a:buChar char="•"/>
              <a:defRPr>
                <a:solidFill>
                  <a:srgbClr val="798DA8"/>
                </a:solidFill>
              </a:defRPr>
            </a:lvl4pPr>
            <a:lvl5pPr marL="2286000" lvl="4" indent="-342900" algn="l">
              <a:lnSpc>
                <a:spcPct val="90000"/>
              </a:lnSpc>
              <a:spcBef>
                <a:spcPts val="500"/>
              </a:spcBef>
              <a:spcAft>
                <a:spcPts val="0"/>
              </a:spcAft>
              <a:buClr>
                <a:srgbClr val="798DA8"/>
              </a:buClr>
              <a:buSzPts val="1800"/>
              <a:buFont typeface="Calibri"/>
              <a:buChar char="•"/>
              <a:defRPr>
                <a:solidFill>
                  <a:srgbClr val="798DA8"/>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7" name="Google Shape;27;p33" descr="Clean Coalition Logo_no tagline_updated_slideshowedit_zf2 yellow_final2.pdf"/>
          <p:cNvPicPr preferRelativeResize="0"/>
          <p:nvPr/>
        </p:nvPicPr>
        <p:blipFill rotWithShape="1">
          <a:blip r:embed="rId2">
            <a:alphaModFix/>
          </a:blip>
          <a:srcRect/>
          <a:stretch/>
        </p:blipFill>
        <p:spPr>
          <a:xfrm>
            <a:off x="7531217" y="46181"/>
            <a:ext cx="1612783" cy="67665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
        <p:cNvGrpSpPr/>
        <p:nvPr/>
      </p:nvGrpSpPr>
      <p:grpSpPr>
        <a:xfrm>
          <a:off x="0" y="0"/>
          <a:ext cx="0" cy="0"/>
          <a:chOff x="0" y="0"/>
          <a:chExt cx="0" cy="0"/>
        </a:xfrm>
      </p:grpSpPr>
      <p:sp>
        <p:nvSpPr>
          <p:cNvPr id="29" name="Google Shape;29;p34"/>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1" name="Google Shape;31;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3" name="Google Shape;43;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3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3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3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3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hyperlink" Target="https://buildhsr.com/ma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energy.ca.gov/data-reports/energy-almanac/california-electricity-data/california-energy-storage-system-survey" TargetMode="External"/><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epri.com/research/products/000000003002030360"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s://drive.google.com/file/d/1i4WxNY0DVxXDd6b2yl1C42w8pEKR8PAE/view?usp=drive_link" TargetMode="External"/><Relationship Id="rId4" Type="http://schemas.openxmlformats.org/officeDocument/2006/relationships/hyperlink" Target="https://drive.google.com/file/d/1iDpar4MLq6ecinXIURFKM-KdSeaP-Zog/view?usp=drive_lin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sandiegouniontribune.com/news/public-safety/story/2024-05-21/battery-fire-in-otay-mesa-smoldering-for-a-sixth-day"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www.caiso.com/PriceMap/Pages/default.aspx"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g2dfb2e31abe_0_0" descr="Clean Coalition Logo_updated yellow.eps"/>
          <p:cNvPicPr preferRelativeResize="0"/>
          <p:nvPr/>
        </p:nvPicPr>
        <p:blipFill rotWithShape="1">
          <a:blip r:embed="rId3">
            <a:alphaModFix/>
          </a:blip>
          <a:srcRect/>
          <a:stretch/>
        </p:blipFill>
        <p:spPr>
          <a:xfrm>
            <a:off x="2691289" y="272840"/>
            <a:ext cx="3761421" cy="688905"/>
          </a:xfrm>
          <a:prstGeom prst="rect">
            <a:avLst/>
          </a:prstGeom>
          <a:noFill/>
          <a:ln>
            <a:noFill/>
          </a:ln>
        </p:spPr>
      </p:pic>
      <p:sp>
        <p:nvSpPr>
          <p:cNvPr id="103" name="Google Shape;103;g2dfb2e31abe_0_0"/>
          <p:cNvSpPr txBox="1"/>
          <p:nvPr/>
        </p:nvSpPr>
        <p:spPr>
          <a:xfrm>
            <a:off x="-91569" y="1127280"/>
            <a:ext cx="93054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dirty="0">
                <a:solidFill>
                  <a:srgbClr val="000000"/>
                </a:solidFill>
                <a:latin typeface="Arial"/>
                <a:ea typeface="Arial"/>
                <a:cs typeface="Arial"/>
                <a:sym typeface="Arial"/>
              </a:rPr>
              <a:t>Humidor </a:t>
            </a:r>
            <a:r>
              <a:rPr lang="en-US" sz="2800" dirty="0"/>
              <a:t>Battery Energy Storage System</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dirty="0">
                <a:solidFill>
                  <a:srgbClr val="000000"/>
                </a:solidFill>
                <a:latin typeface="Arial"/>
                <a:ea typeface="Arial"/>
                <a:cs typeface="Arial"/>
                <a:sym typeface="Arial"/>
              </a:rPr>
              <a:t>Enhancing renewables &amp; resilience for Los Angeles region</a:t>
            </a:r>
            <a:endParaRPr sz="1800" b="0" i="0" u="none" strike="noStrike" cap="none" dirty="0">
              <a:solidFill>
                <a:schemeClr val="lt1"/>
              </a:solidFill>
              <a:latin typeface="Arial"/>
              <a:ea typeface="Arial"/>
              <a:cs typeface="Arial"/>
              <a:sym typeface="Arial"/>
            </a:endParaRPr>
          </a:p>
        </p:txBody>
      </p:sp>
      <p:sp>
        <p:nvSpPr>
          <p:cNvPr id="104" name="Google Shape;104;g2dfb2e31abe_0_0"/>
          <p:cNvSpPr txBox="1"/>
          <p:nvPr/>
        </p:nvSpPr>
        <p:spPr>
          <a:xfrm>
            <a:off x="7418823" y="6495716"/>
            <a:ext cx="1514970" cy="307736"/>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dirty="0">
                <a:solidFill>
                  <a:schemeClr val="dk1"/>
                </a:solidFill>
              </a:rPr>
              <a:t>19</a:t>
            </a:r>
            <a:r>
              <a:rPr lang="en-US" sz="1400" b="0" i="0" u="none" strike="noStrike" cap="none" dirty="0">
                <a:solidFill>
                  <a:schemeClr val="dk1"/>
                </a:solidFill>
                <a:latin typeface="Arial"/>
                <a:ea typeface="Arial"/>
                <a:cs typeface="Arial"/>
                <a:sym typeface="Arial"/>
              </a:rPr>
              <a:t> June 2024</a:t>
            </a:r>
            <a:endParaRPr sz="1400" b="0" i="0" u="none" strike="noStrike" cap="none" dirty="0">
              <a:solidFill>
                <a:srgbClr val="000000"/>
              </a:solidFill>
              <a:latin typeface="Arial"/>
              <a:ea typeface="Arial"/>
              <a:cs typeface="Arial"/>
              <a:sym typeface="Arial"/>
            </a:endParaRPr>
          </a:p>
        </p:txBody>
      </p:sp>
      <p:sp>
        <p:nvSpPr>
          <p:cNvPr id="105" name="Google Shape;105;g2dfb2e31abe_0_0"/>
          <p:cNvSpPr/>
          <p:nvPr/>
        </p:nvSpPr>
        <p:spPr>
          <a:xfrm>
            <a:off x="3353901" y="4899082"/>
            <a:ext cx="2436300" cy="1208400"/>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Craig Lewis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Executive Director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Clean Coalition</a:t>
            </a:r>
            <a:endParaRPr sz="16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650-796-2353</a:t>
            </a:r>
            <a:r>
              <a:rPr lang="en-US" sz="1600" b="0" i="0" u="none" strike="noStrike" cap="none">
                <a:solidFill>
                  <a:srgbClr val="FFFFFF"/>
                </a:solidFill>
                <a:latin typeface="Arial"/>
                <a:ea typeface="Arial"/>
                <a:cs typeface="Arial"/>
                <a:sym typeface="Arial"/>
              </a:rPr>
              <a:t> mobile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craig@clean-coalition.org</a:t>
            </a:r>
            <a:endParaRPr sz="1600" b="0" i="0" u="none" strike="noStrike" cap="none">
              <a:solidFill>
                <a:srgbClr val="FFFFFF"/>
              </a:solidFill>
              <a:latin typeface="Arial"/>
              <a:ea typeface="Arial"/>
              <a:cs typeface="Arial"/>
              <a:sym typeface="Arial"/>
            </a:endParaRPr>
          </a:p>
        </p:txBody>
      </p:sp>
      <p:sp>
        <p:nvSpPr>
          <p:cNvPr id="106" name="Google Shape;106;g2dfb2e31abe_0_0"/>
          <p:cNvSpPr/>
          <p:nvPr/>
        </p:nvSpPr>
        <p:spPr>
          <a:xfrm>
            <a:off x="6325703" y="4899082"/>
            <a:ext cx="2691300" cy="1379400"/>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Gregory Young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Program Manager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Clean Coalition</a:t>
            </a:r>
            <a:endParaRPr sz="16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805-350-2931</a:t>
            </a:r>
            <a:r>
              <a:rPr lang="en-US" sz="1600" b="0" i="0" u="none" strike="noStrike" cap="none">
                <a:solidFill>
                  <a:srgbClr val="FFFFFF"/>
                </a:solidFill>
                <a:latin typeface="Arial"/>
                <a:ea typeface="Arial"/>
                <a:cs typeface="Arial"/>
                <a:sym typeface="Arial"/>
              </a:rPr>
              <a:t> mobile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gregory@clean-coalition.org</a:t>
            </a:r>
            <a:endParaRPr sz="1600" b="0" i="0" u="none" strike="noStrike" cap="none">
              <a:solidFill>
                <a:srgbClr val="FFFFFF"/>
              </a:solidFill>
              <a:latin typeface="Arial"/>
              <a:ea typeface="Arial"/>
              <a:cs typeface="Arial"/>
              <a:sym typeface="Arial"/>
            </a:endParaRPr>
          </a:p>
        </p:txBody>
      </p:sp>
      <p:sp>
        <p:nvSpPr>
          <p:cNvPr id="107" name="Google Shape;107;g2dfb2e31abe_0_0"/>
          <p:cNvSpPr/>
          <p:nvPr/>
        </p:nvSpPr>
        <p:spPr>
          <a:xfrm>
            <a:off x="382099" y="4899082"/>
            <a:ext cx="2502600" cy="1379400"/>
          </a:xfrm>
          <a:prstGeom prst="rect">
            <a:avLst/>
          </a:prstGeom>
          <a:noFill/>
          <a:ln>
            <a:noFill/>
          </a:ln>
        </p:spPr>
        <p:txBody>
          <a:bodyPr spcFirstLastPara="1" wrap="square" lIns="38100" tIns="38100" rIns="38100" bIns="38100" anchor="t"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0" i="0" u="none" strike="noStrike" cap="none">
                <a:solidFill>
                  <a:srgbClr val="FFFFFF"/>
                </a:solidFill>
                <a:latin typeface="Arial"/>
                <a:ea typeface="Arial"/>
                <a:cs typeface="Arial"/>
                <a:sym typeface="Arial"/>
              </a:rPr>
              <a:t>Bryan Murray</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Senior Engineer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Clean Coalition</a:t>
            </a:r>
            <a:endParaRPr sz="1600" b="0"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chemeClr val="lt1"/>
                </a:solidFill>
                <a:latin typeface="Arial"/>
                <a:ea typeface="Arial"/>
                <a:cs typeface="Arial"/>
                <a:sym typeface="Arial"/>
              </a:rPr>
              <a:t>757-774-2530</a:t>
            </a:r>
            <a:r>
              <a:rPr lang="en-US" sz="1600" b="0" i="0" u="none" strike="noStrike" cap="none">
                <a:solidFill>
                  <a:srgbClr val="FFFFFF"/>
                </a:solidFill>
                <a:latin typeface="Arial"/>
                <a:ea typeface="Arial"/>
                <a:cs typeface="Arial"/>
                <a:sym typeface="Arial"/>
              </a:rPr>
              <a:t> mobile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FFFFFF"/>
                </a:solidFill>
                <a:latin typeface="Arial"/>
                <a:ea typeface="Arial"/>
                <a:cs typeface="Arial"/>
                <a:sym typeface="Arial"/>
              </a:rPr>
              <a:t>bryan@clean-coalition.org</a:t>
            </a:r>
            <a:endParaRPr sz="1600" b="0" i="0" u="none" strike="noStrike" cap="none">
              <a:solidFill>
                <a:srgbClr val="FFFFFF"/>
              </a:solidFill>
              <a:latin typeface="Arial"/>
              <a:ea typeface="Arial"/>
              <a:cs typeface="Arial"/>
              <a:sym typeface="Arial"/>
            </a:endParaRPr>
          </a:p>
        </p:txBody>
      </p:sp>
      <p:pic>
        <p:nvPicPr>
          <p:cNvPr id="108" name="Google Shape;108;g2dfb2e31abe_0_0"/>
          <p:cNvPicPr preferRelativeResize="0"/>
          <p:nvPr/>
        </p:nvPicPr>
        <p:blipFill rotWithShape="1">
          <a:blip r:embed="rId4">
            <a:alphaModFix/>
          </a:blip>
          <a:srcRect/>
          <a:stretch/>
        </p:blipFill>
        <p:spPr>
          <a:xfrm>
            <a:off x="0" y="2123809"/>
            <a:ext cx="9144000" cy="244149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8" name="Google Shape;188;g2dfdfd42765_0_39"/>
          <p:cNvSpPr/>
          <p:nvPr/>
        </p:nvSpPr>
        <p:spPr>
          <a:xfrm>
            <a:off x="4916219" y="3100695"/>
            <a:ext cx="281700" cy="281700"/>
          </a:xfrm>
          <a:prstGeom prst="star5">
            <a:avLst>
              <a:gd name="adj" fmla="val 19098"/>
              <a:gd name="hf" fmla="val 105146"/>
              <a:gd name="vf" fmla="val 110557"/>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g2dfdfd42765_0_39"/>
          <p:cNvSpPr txBox="1"/>
          <p:nvPr/>
        </p:nvSpPr>
        <p:spPr>
          <a:xfrm>
            <a:off x="5341220" y="3904850"/>
            <a:ext cx="1159500" cy="461700"/>
          </a:xfrm>
          <a:prstGeom prst="rect">
            <a:avLst/>
          </a:prstGeom>
          <a:solidFill>
            <a:srgbClr val="F2F2F2">
              <a:alpha val="53725"/>
            </a:srgbClr>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Humidor Battery Storage</a:t>
            </a:r>
            <a:endParaRPr sz="1400" b="0" i="0" u="none" strike="noStrike" cap="none">
              <a:solidFill>
                <a:srgbClr val="000000"/>
              </a:solidFill>
              <a:latin typeface="Arial"/>
              <a:ea typeface="Arial"/>
              <a:cs typeface="Arial"/>
              <a:sym typeface="Arial"/>
            </a:endParaRPr>
          </a:p>
        </p:txBody>
      </p:sp>
      <p:cxnSp>
        <p:nvCxnSpPr>
          <p:cNvPr id="190" name="Google Shape;190;g2dfdfd42765_0_39"/>
          <p:cNvCxnSpPr>
            <a:stCxn id="189" idx="0"/>
            <a:endCxn id="188" idx="3"/>
          </p:cNvCxnSpPr>
          <p:nvPr/>
        </p:nvCxnSpPr>
        <p:spPr>
          <a:xfrm rot="10800000">
            <a:off x="5143970" y="3382250"/>
            <a:ext cx="777000" cy="522600"/>
          </a:xfrm>
          <a:prstGeom prst="straightConnector1">
            <a:avLst/>
          </a:prstGeom>
          <a:noFill/>
          <a:ln w="28575" cap="flat" cmpd="sng">
            <a:solidFill>
              <a:schemeClr val="dk1"/>
            </a:solidFill>
            <a:prstDash val="solid"/>
            <a:miter lim="800000"/>
            <a:headEnd type="none" w="sm" len="sm"/>
            <a:tailEnd type="triangle" w="med" len="med"/>
          </a:ln>
        </p:spPr>
      </p:cxnSp>
      <p:pic>
        <p:nvPicPr>
          <p:cNvPr id="191" name="Google Shape;191;g2dfdfd42765_0_39"/>
          <p:cNvPicPr preferRelativeResize="0"/>
          <p:nvPr/>
        </p:nvPicPr>
        <p:blipFill rotWithShape="1">
          <a:blip r:embed="rId3">
            <a:alphaModFix/>
          </a:blip>
          <a:srcRect/>
          <a:stretch/>
        </p:blipFill>
        <p:spPr>
          <a:xfrm>
            <a:off x="7380025" y="762000"/>
            <a:ext cx="1588725" cy="5575100"/>
          </a:xfrm>
          <a:prstGeom prst="rect">
            <a:avLst/>
          </a:prstGeom>
          <a:noFill/>
          <a:ln>
            <a:noFill/>
          </a:ln>
        </p:spPr>
      </p:pic>
      <p:pic>
        <p:nvPicPr>
          <p:cNvPr id="192" name="Google Shape;192;g2dfdfd42765_0_39"/>
          <p:cNvPicPr preferRelativeResize="0"/>
          <p:nvPr/>
        </p:nvPicPr>
        <p:blipFill rotWithShape="1">
          <a:blip r:embed="rId4">
            <a:alphaModFix/>
          </a:blip>
          <a:srcRect/>
          <a:stretch/>
        </p:blipFill>
        <p:spPr>
          <a:xfrm>
            <a:off x="0" y="762000"/>
            <a:ext cx="7380023" cy="4236774"/>
          </a:xfrm>
          <a:prstGeom prst="rect">
            <a:avLst/>
          </a:prstGeom>
          <a:noFill/>
          <a:ln>
            <a:noFill/>
          </a:ln>
        </p:spPr>
      </p:pic>
      <p:sp>
        <p:nvSpPr>
          <p:cNvPr id="193" name="Google Shape;193;g2dfdfd42765_0_39"/>
          <p:cNvSpPr/>
          <p:nvPr/>
        </p:nvSpPr>
        <p:spPr>
          <a:xfrm>
            <a:off x="6848794" y="1577545"/>
            <a:ext cx="281700" cy="281700"/>
          </a:xfrm>
          <a:prstGeom prst="star5">
            <a:avLst>
              <a:gd name="adj" fmla="val 19098"/>
              <a:gd name="hf" fmla="val 105146"/>
              <a:gd name="vf" fmla="val 110557"/>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4" name="Google Shape;194;g2dfdfd42765_0_39"/>
          <p:cNvSpPr txBox="1"/>
          <p:nvPr/>
        </p:nvSpPr>
        <p:spPr>
          <a:xfrm>
            <a:off x="5021920" y="1577550"/>
            <a:ext cx="1159500" cy="461700"/>
          </a:xfrm>
          <a:prstGeom prst="rect">
            <a:avLst/>
          </a:prstGeom>
          <a:solidFill>
            <a:srgbClr val="F2F2F2">
              <a:alpha val="53725"/>
            </a:srgbClr>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Humidor Battery Storage</a:t>
            </a:r>
            <a:endParaRPr sz="1400" b="0" i="0" u="none" strike="noStrike" cap="none">
              <a:solidFill>
                <a:srgbClr val="000000"/>
              </a:solidFill>
              <a:latin typeface="Arial"/>
              <a:ea typeface="Arial"/>
              <a:cs typeface="Arial"/>
              <a:sym typeface="Arial"/>
            </a:endParaRPr>
          </a:p>
        </p:txBody>
      </p:sp>
      <p:cxnSp>
        <p:nvCxnSpPr>
          <p:cNvPr id="195" name="Google Shape;195;g2dfdfd42765_0_39"/>
          <p:cNvCxnSpPr>
            <a:stCxn id="194" idx="3"/>
            <a:endCxn id="193" idx="1"/>
          </p:cNvCxnSpPr>
          <p:nvPr/>
        </p:nvCxnSpPr>
        <p:spPr>
          <a:xfrm rot="10800000" flipH="1">
            <a:off x="6181420" y="1685100"/>
            <a:ext cx="667500" cy="123300"/>
          </a:xfrm>
          <a:prstGeom prst="straightConnector1">
            <a:avLst/>
          </a:prstGeom>
          <a:noFill/>
          <a:ln w="28575" cap="flat" cmpd="sng">
            <a:solidFill>
              <a:schemeClr val="dk1"/>
            </a:solidFill>
            <a:prstDash val="solid"/>
            <a:miter lim="800000"/>
            <a:headEnd type="none" w="sm" len="sm"/>
            <a:tailEnd type="triangle" w="med" len="med"/>
          </a:ln>
        </p:spPr>
      </p:cxnSp>
      <p:sp>
        <p:nvSpPr>
          <p:cNvPr id="196" name="Google Shape;196;g2dfdfd42765_0_39"/>
          <p:cNvSpPr txBox="1"/>
          <p:nvPr/>
        </p:nvSpPr>
        <p:spPr>
          <a:xfrm>
            <a:off x="1984300" y="3567450"/>
            <a:ext cx="1911300" cy="831000"/>
          </a:xfrm>
          <a:prstGeom prst="rect">
            <a:avLst/>
          </a:prstGeom>
          <a:solidFill>
            <a:srgbClr val="F2F2F2">
              <a:alpha val="53725"/>
            </a:srgbClr>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Two gas-fired plants</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(CES Placerita Power Plant &amp; Berry Placerita Cogen Power Plant)</a:t>
            </a:r>
            <a:endParaRPr sz="1400" b="0" i="0" u="none" strike="noStrike" cap="none">
              <a:solidFill>
                <a:srgbClr val="000000"/>
              </a:solidFill>
              <a:latin typeface="Arial"/>
              <a:ea typeface="Arial"/>
              <a:cs typeface="Arial"/>
              <a:sym typeface="Arial"/>
            </a:endParaRPr>
          </a:p>
        </p:txBody>
      </p:sp>
      <p:cxnSp>
        <p:nvCxnSpPr>
          <p:cNvPr id="197" name="Google Shape;197;g2dfdfd42765_0_39"/>
          <p:cNvCxnSpPr>
            <a:stCxn id="196" idx="1"/>
          </p:cNvCxnSpPr>
          <p:nvPr/>
        </p:nvCxnSpPr>
        <p:spPr>
          <a:xfrm rot="10800000">
            <a:off x="934900" y="3982950"/>
            <a:ext cx="1049400" cy="0"/>
          </a:xfrm>
          <a:prstGeom prst="straightConnector1">
            <a:avLst/>
          </a:prstGeom>
          <a:noFill/>
          <a:ln w="28575" cap="flat" cmpd="sng">
            <a:solidFill>
              <a:schemeClr val="dk1"/>
            </a:solidFill>
            <a:prstDash val="solid"/>
            <a:miter lim="800000"/>
            <a:headEnd type="none" w="sm" len="sm"/>
            <a:tailEnd type="triangle" w="med" len="med"/>
          </a:ln>
        </p:spPr>
      </p:cxnSp>
      <p:sp>
        <p:nvSpPr>
          <p:cNvPr id="198" name="Google Shape;198;g2dfdfd42765_0_39"/>
          <p:cNvSpPr txBox="1"/>
          <p:nvPr/>
        </p:nvSpPr>
        <p:spPr>
          <a:xfrm>
            <a:off x="458850" y="5312250"/>
            <a:ext cx="6522900" cy="880500"/>
          </a:xfrm>
          <a:prstGeom prst="rect">
            <a:avLst/>
          </a:prstGeom>
          <a:solidFill>
            <a:srgbClr val="F2F2F2">
              <a:alpha val="53725"/>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Humidor will help minimize how often dirty gas-fired plants need to run to top off the grid when demand is high. This will keep pollution from those gas-fired plants out of nearby communities. </a:t>
            </a:r>
            <a:endParaRPr sz="1800" b="0" i="0" u="none" strike="noStrike" cap="none">
              <a:solidFill>
                <a:schemeClr val="dk1"/>
              </a:solidFill>
              <a:latin typeface="Calibri"/>
              <a:ea typeface="Calibri"/>
              <a:cs typeface="Calibri"/>
              <a:sym typeface="Calibri"/>
            </a:endParaRPr>
          </a:p>
        </p:txBody>
      </p:sp>
      <p:sp>
        <p:nvSpPr>
          <p:cNvPr id="199" name="Google Shape;199;g2dfdfd42765_0_39"/>
          <p:cNvSpPr txBox="1"/>
          <p:nvPr/>
        </p:nvSpPr>
        <p:spPr>
          <a:xfrm>
            <a:off x="5213175" y="3290550"/>
            <a:ext cx="777000" cy="276900"/>
          </a:xfrm>
          <a:prstGeom prst="rect">
            <a:avLst/>
          </a:prstGeom>
          <a:solidFill>
            <a:srgbClr val="F2F2F2">
              <a:alpha val="53725"/>
            </a:srgbClr>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Acton</a:t>
            </a:r>
            <a:endParaRPr sz="1400" b="0" i="0" u="none" strike="noStrike" cap="none">
              <a:solidFill>
                <a:srgbClr val="000000"/>
              </a:solidFill>
              <a:latin typeface="Arial"/>
              <a:ea typeface="Arial"/>
              <a:cs typeface="Arial"/>
              <a:sym typeface="Arial"/>
            </a:endParaRPr>
          </a:p>
        </p:txBody>
      </p:sp>
      <p:cxnSp>
        <p:nvCxnSpPr>
          <p:cNvPr id="200" name="Google Shape;200;g2dfdfd42765_0_39"/>
          <p:cNvCxnSpPr>
            <a:stCxn id="199" idx="0"/>
          </p:cNvCxnSpPr>
          <p:nvPr/>
        </p:nvCxnSpPr>
        <p:spPr>
          <a:xfrm rot="10800000">
            <a:off x="5601675" y="2522250"/>
            <a:ext cx="0" cy="768300"/>
          </a:xfrm>
          <a:prstGeom prst="straightConnector1">
            <a:avLst/>
          </a:prstGeom>
          <a:noFill/>
          <a:ln w="28575" cap="flat" cmpd="sng">
            <a:solidFill>
              <a:schemeClr val="dk1"/>
            </a:solidFill>
            <a:prstDash val="solid"/>
            <a:miter lim="800000"/>
            <a:headEnd type="none" w="sm" len="sm"/>
            <a:tailEnd type="triangle" w="med" len="med"/>
          </a:ln>
        </p:spPr>
      </p:cxnSp>
      <p:sp>
        <p:nvSpPr>
          <p:cNvPr id="4" name="Google Shape;167;g2dfb2e31abe_0_292">
            <a:extLst>
              <a:ext uri="{FF2B5EF4-FFF2-40B4-BE49-F238E27FC236}">
                <a16:creationId xmlns:a16="http://schemas.microsoft.com/office/drawing/2014/main" id="{B1CAD63E-AD65-91B7-FED9-128DE38E0DC6}"/>
              </a:ext>
            </a:extLst>
          </p:cNvPr>
          <p:cNvSpPr txBox="1">
            <a:spLocks noGrp="1"/>
          </p:cNvSpPr>
          <p:nvPr>
            <p:ph type="title"/>
          </p:nvPr>
        </p:nvSpPr>
        <p:spPr>
          <a:xfrm>
            <a:off x="0" y="0"/>
            <a:ext cx="7380025"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400"/>
              <a:buNone/>
            </a:pPr>
            <a:r>
              <a:rPr lang="en-US" dirty="0"/>
              <a:t>Humidor will reduce pollution from especially dirty gas-fired </a:t>
            </a:r>
            <a:r>
              <a:rPr lang="en-US" dirty="0" err="1"/>
              <a:t>peaker</a:t>
            </a:r>
            <a:r>
              <a:rPr lang="en-US" dirty="0"/>
              <a:t> plants </a:t>
            </a:r>
            <a:r>
              <a:rPr lang="en-US" sz="1600" dirty="0"/>
              <a:t>(continued)</a:t>
            </a:r>
            <a:endParaRPr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dfb2e31abe_0_398"/>
          <p:cNvSpPr txBox="1">
            <a:spLocks noGrp="1"/>
          </p:cNvSpPr>
          <p:nvPr>
            <p:ph type="title"/>
          </p:nvPr>
        </p:nvSpPr>
        <p:spPr>
          <a:xfrm>
            <a:off x="0" y="0"/>
            <a:ext cx="7339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400"/>
              <a:buNone/>
            </a:pPr>
            <a:r>
              <a:rPr lang="en-US"/>
              <a:t>Coastal winds push pollution from gas-fired plants through Acton</a:t>
            </a:r>
            <a:endParaRPr/>
          </a:p>
        </p:txBody>
      </p:sp>
      <p:pic>
        <p:nvPicPr>
          <p:cNvPr id="207" name="Google Shape;207;g2dfb2e31abe_0_398"/>
          <p:cNvPicPr preferRelativeResize="0"/>
          <p:nvPr/>
        </p:nvPicPr>
        <p:blipFill rotWithShape="1">
          <a:blip r:embed="rId3">
            <a:alphaModFix/>
          </a:blip>
          <a:srcRect/>
          <a:stretch/>
        </p:blipFill>
        <p:spPr>
          <a:xfrm>
            <a:off x="700963" y="889925"/>
            <a:ext cx="7742075" cy="4982900"/>
          </a:xfrm>
          <a:prstGeom prst="rect">
            <a:avLst/>
          </a:prstGeom>
          <a:noFill/>
          <a:ln>
            <a:noFill/>
          </a:ln>
        </p:spPr>
      </p:pic>
      <p:sp>
        <p:nvSpPr>
          <p:cNvPr id="208" name="Google Shape;208;g2dfb2e31abe_0_398"/>
          <p:cNvSpPr txBox="1">
            <a:spLocks noGrp="1"/>
          </p:cNvSpPr>
          <p:nvPr>
            <p:ph type="body" idx="1"/>
          </p:nvPr>
        </p:nvSpPr>
        <p:spPr>
          <a:xfrm>
            <a:off x="1214098" y="5890950"/>
            <a:ext cx="6715800" cy="4617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1000"/>
              </a:spcBef>
              <a:spcAft>
                <a:spcPts val="0"/>
              </a:spcAft>
              <a:buSzPts val="2800"/>
              <a:buNone/>
            </a:pPr>
            <a:r>
              <a:rPr lang="en-US" sz="1480">
                <a:solidFill>
                  <a:schemeClr val="dk1"/>
                </a:solidFill>
              </a:rPr>
              <a:t>Acton is downwind of gas-fired plants, while Humidor is downwind of Acton</a:t>
            </a:r>
            <a:endParaRPr sz="1480">
              <a:solidFill>
                <a:schemeClr val="dk1"/>
              </a:solidFill>
            </a:endParaRPr>
          </a:p>
          <a:p>
            <a:pPr marL="0" lvl="0" indent="0" algn="ctr" rtl="0">
              <a:lnSpc>
                <a:spcPct val="115000"/>
              </a:lnSpc>
              <a:spcBef>
                <a:spcPts val="1000"/>
              </a:spcBef>
              <a:spcAft>
                <a:spcPts val="1000"/>
              </a:spcAft>
              <a:buSzPts val="2800"/>
              <a:buNone/>
            </a:pPr>
            <a:r>
              <a:rPr lang="en-US" sz="1480">
                <a:solidFill>
                  <a:schemeClr val="dk1"/>
                </a:solidFill>
              </a:rPr>
              <a:t> </a:t>
            </a:r>
            <a:endParaRPr sz="1480">
              <a:solidFill>
                <a:schemeClr val="dk1"/>
              </a:solidFill>
            </a:endParaRPr>
          </a:p>
        </p:txBody>
      </p:sp>
      <p:sp>
        <p:nvSpPr>
          <p:cNvPr id="209" name="Google Shape;209;g2dfb2e31abe_0_398"/>
          <p:cNvSpPr/>
          <p:nvPr/>
        </p:nvSpPr>
        <p:spPr>
          <a:xfrm>
            <a:off x="6296344" y="2506220"/>
            <a:ext cx="281700" cy="281700"/>
          </a:xfrm>
          <a:prstGeom prst="star5">
            <a:avLst>
              <a:gd name="adj" fmla="val 19098"/>
              <a:gd name="hf" fmla="val 105146"/>
              <a:gd name="vf" fmla="val 110557"/>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g2dfb2e31abe_0_398"/>
          <p:cNvSpPr txBox="1"/>
          <p:nvPr/>
        </p:nvSpPr>
        <p:spPr>
          <a:xfrm>
            <a:off x="5837345" y="1615650"/>
            <a:ext cx="1159500" cy="461700"/>
          </a:xfrm>
          <a:prstGeom prst="rect">
            <a:avLst/>
          </a:prstGeom>
          <a:solidFill>
            <a:srgbClr val="F2F2F2">
              <a:alpha val="53725"/>
            </a:srgbClr>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Humidor Battery Storage</a:t>
            </a:r>
            <a:endParaRPr sz="1400" b="0" i="0" u="none" strike="noStrike" cap="none">
              <a:solidFill>
                <a:srgbClr val="000000"/>
              </a:solidFill>
              <a:latin typeface="Arial"/>
              <a:ea typeface="Arial"/>
              <a:cs typeface="Arial"/>
              <a:sym typeface="Arial"/>
            </a:endParaRPr>
          </a:p>
        </p:txBody>
      </p:sp>
      <p:cxnSp>
        <p:nvCxnSpPr>
          <p:cNvPr id="211" name="Google Shape;211;g2dfb2e31abe_0_398"/>
          <p:cNvCxnSpPr>
            <a:stCxn id="210" idx="2"/>
            <a:endCxn id="209" idx="0"/>
          </p:cNvCxnSpPr>
          <p:nvPr/>
        </p:nvCxnSpPr>
        <p:spPr>
          <a:xfrm>
            <a:off x="6417095" y="2077350"/>
            <a:ext cx="20100" cy="429000"/>
          </a:xfrm>
          <a:prstGeom prst="straightConnector1">
            <a:avLst/>
          </a:prstGeom>
          <a:noFill/>
          <a:ln w="28575" cap="flat" cmpd="sng">
            <a:solidFill>
              <a:schemeClr val="dk1"/>
            </a:solidFill>
            <a:prstDash val="solid"/>
            <a:miter lim="800000"/>
            <a:headEnd type="none" w="sm" len="sm"/>
            <a:tailEnd type="triangle" w="med" len="med"/>
          </a:ln>
        </p:spPr>
      </p:cxnSp>
      <p:sp>
        <p:nvSpPr>
          <p:cNvPr id="212" name="Google Shape;212;g2dfb2e31abe_0_398"/>
          <p:cNvSpPr txBox="1"/>
          <p:nvPr/>
        </p:nvSpPr>
        <p:spPr>
          <a:xfrm>
            <a:off x="4382920" y="2145850"/>
            <a:ext cx="1159500" cy="461700"/>
          </a:xfrm>
          <a:prstGeom prst="rect">
            <a:avLst/>
          </a:prstGeom>
          <a:solidFill>
            <a:srgbClr val="F2F2F2">
              <a:alpha val="53725"/>
            </a:srgbClr>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Two gas-fired plants</a:t>
            </a:r>
            <a:endParaRPr sz="1400" b="0" i="0" u="none" strike="noStrike" cap="none">
              <a:solidFill>
                <a:srgbClr val="000000"/>
              </a:solidFill>
              <a:latin typeface="Arial"/>
              <a:ea typeface="Arial"/>
              <a:cs typeface="Arial"/>
              <a:sym typeface="Arial"/>
            </a:endParaRPr>
          </a:p>
        </p:txBody>
      </p:sp>
      <p:cxnSp>
        <p:nvCxnSpPr>
          <p:cNvPr id="213" name="Google Shape;213;g2dfb2e31abe_0_398"/>
          <p:cNvCxnSpPr>
            <a:stCxn id="212" idx="2"/>
          </p:cNvCxnSpPr>
          <p:nvPr/>
        </p:nvCxnSpPr>
        <p:spPr>
          <a:xfrm>
            <a:off x="4962670" y="2607550"/>
            <a:ext cx="0" cy="650100"/>
          </a:xfrm>
          <a:prstGeom prst="straightConnector1">
            <a:avLst/>
          </a:prstGeom>
          <a:noFill/>
          <a:ln w="28575" cap="flat" cmpd="sng">
            <a:solidFill>
              <a:schemeClr val="dk1"/>
            </a:solidFill>
            <a:prstDash val="solid"/>
            <a:miter lim="800000"/>
            <a:headEnd type="none" w="sm" len="sm"/>
            <a:tailEnd type="triangle" w="med" len="med"/>
          </a:ln>
        </p:spPr>
      </p:cxnSp>
      <p:sp>
        <p:nvSpPr>
          <p:cNvPr id="214" name="Google Shape;214;g2dfb2e31abe_0_398"/>
          <p:cNvSpPr txBox="1"/>
          <p:nvPr/>
        </p:nvSpPr>
        <p:spPr>
          <a:xfrm>
            <a:off x="5298900" y="3471525"/>
            <a:ext cx="777000" cy="276900"/>
          </a:xfrm>
          <a:prstGeom prst="rect">
            <a:avLst/>
          </a:prstGeom>
          <a:solidFill>
            <a:srgbClr val="F2F2F2">
              <a:alpha val="53725"/>
            </a:srgbClr>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Acton</a:t>
            </a:r>
            <a:endParaRPr sz="1400" b="0" i="0" u="none" strike="noStrike" cap="none">
              <a:solidFill>
                <a:srgbClr val="000000"/>
              </a:solidFill>
              <a:latin typeface="Arial"/>
              <a:ea typeface="Arial"/>
              <a:cs typeface="Arial"/>
              <a:sym typeface="Arial"/>
            </a:endParaRPr>
          </a:p>
        </p:txBody>
      </p:sp>
      <p:cxnSp>
        <p:nvCxnSpPr>
          <p:cNvPr id="215" name="Google Shape;215;g2dfb2e31abe_0_398"/>
          <p:cNvCxnSpPr>
            <a:stCxn id="214" idx="0"/>
          </p:cNvCxnSpPr>
          <p:nvPr/>
        </p:nvCxnSpPr>
        <p:spPr>
          <a:xfrm rot="10800000">
            <a:off x="5687400" y="2703225"/>
            <a:ext cx="0" cy="768300"/>
          </a:xfrm>
          <a:prstGeom prst="straightConnector1">
            <a:avLst/>
          </a:prstGeom>
          <a:noFill/>
          <a:ln w="28575" cap="flat" cmpd="sng">
            <a:solidFill>
              <a:schemeClr val="dk1"/>
            </a:solidFill>
            <a:prstDash val="solid"/>
            <a:miter lim="800000"/>
            <a:headEnd type="none" w="sm" len="sm"/>
            <a:tailEnd type="triangle" w="med" len="med"/>
          </a:ln>
        </p:spPr>
      </p:cxnSp>
      <p:pic>
        <p:nvPicPr>
          <p:cNvPr id="216" name="Google Shape;216;g2dfb2e31abe_0_398"/>
          <p:cNvPicPr preferRelativeResize="0"/>
          <p:nvPr/>
        </p:nvPicPr>
        <p:blipFill rotWithShape="1">
          <a:blip r:embed="rId4">
            <a:alphaModFix/>
          </a:blip>
          <a:srcRect/>
          <a:stretch/>
        </p:blipFill>
        <p:spPr>
          <a:xfrm>
            <a:off x="802265" y="1584064"/>
            <a:ext cx="2451978" cy="1698240"/>
          </a:xfrm>
          <a:prstGeom prst="rect">
            <a:avLst/>
          </a:prstGeom>
          <a:noFill/>
          <a:ln>
            <a:noFill/>
          </a:ln>
        </p:spPr>
      </p:pic>
      <p:sp>
        <p:nvSpPr>
          <p:cNvPr id="217" name="Google Shape;217;g2dfb2e31abe_0_398"/>
          <p:cNvSpPr/>
          <p:nvPr/>
        </p:nvSpPr>
        <p:spPr>
          <a:xfrm rot="-1237409">
            <a:off x="1251673" y="3620646"/>
            <a:ext cx="3171823" cy="790443"/>
          </a:xfrm>
          <a:prstGeom prst="rightArrow">
            <a:avLst>
              <a:gd name="adj1" fmla="val 50000"/>
              <a:gd name="adj2" fmla="val 50000"/>
            </a:avLst>
          </a:prstGeom>
          <a:solidFill>
            <a:srgbClr val="C00000"/>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Predominant Winds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8"/>
          <p:cNvPicPr preferRelativeResize="0"/>
          <p:nvPr/>
        </p:nvPicPr>
        <p:blipFill rotWithShape="1">
          <a:blip r:embed="rId3">
            <a:alphaModFix/>
          </a:blip>
          <a:srcRect/>
          <a:stretch/>
        </p:blipFill>
        <p:spPr>
          <a:xfrm>
            <a:off x="0" y="833495"/>
            <a:ext cx="6657242" cy="5601078"/>
          </a:xfrm>
          <a:prstGeom prst="rect">
            <a:avLst/>
          </a:prstGeom>
          <a:noFill/>
          <a:ln>
            <a:noFill/>
          </a:ln>
        </p:spPr>
      </p:pic>
      <p:sp>
        <p:nvSpPr>
          <p:cNvPr id="223" name="Google Shape;223;p8"/>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a:t>Humidor energy storage is located at a major grid intersection</a:t>
            </a:r>
            <a:endParaRPr/>
          </a:p>
        </p:txBody>
      </p:sp>
      <p:pic>
        <p:nvPicPr>
          <p:cNvPr id="224" name="Google Shape;224;p8"/>
          <p:cNvPicPr preferRelativeResize="0"/>
          <p:nvPr/>
        </p:nvPicPr>
        <p:blipFill rotWithShape="1">
          <a:blip r:embed="rId4">
            <a:alphaModFix/>
          </a:blip>
          <a:srcRect/>
          <a:stretch/>
        </p:blipFill>
        <p:spPr>
          <a:xfrm>
            <a:off x="6657242" y="1195007"/>
            <a:ext cx="1938851" cy="4915760"/>
          </a:xfrm>
          <a:prstGeom prst="rect">
            <a:avLst/>
          </a:prstGeom>
          <a:noFill/>
          <a:ln w="12700" cap="flat" cmpd="sng">
            <a:solidFill>
              <a:schemeClr val="dk1"/>
            </a:solidFill>
            <a:prstDash val="solid"/>
            <a:round/>
            <a:headEnd type="none" w="sm" len="sm"/>
            <a:tailEnd type="none" w="sm" len="sm"/>
          </a:ln>
        </p:spPr>
      </p:pic>
      <p:sp>
        <p:nvSpPr>
          <p:cNvPr id="225" name="Google Shape;225;p8"/>
          <p:cNvSpPr/>
          <p:nvPr/>
        </p:nvSpPr>
        <p:spPr>
          <a:xfrm>
            <a:off x="2998682" y="2780908"/>
            <a:ext cx="1093509" cy="1008668"/>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6" name="Google Shape;226;p8"/>
          <p:cNvSpPr/>
          <p:nvPr/>
        </p:nvSpPr>
        <p:spPr>
          <a:xfrm>
            <a:off x="3516677" y="2898742"/>
            <a:ext cx="281846" cy="281846"/>
          </a:xfrm>
          <a:prstGeom prst="star5">
            <a:avLst>
              <a:gd name="adj" fmla="val 19098"/>
              <a:gd name="hf" fmla="val 105146"/>
              <a:gd name="vf" fmla="val 110557"/>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27" name="Google Shape;227;p8"/>
          <p:cNvCxnSpPr>
            <a:endCxn id="226" idx="4"/>
          </p:cNvCxnSpPr>
          <p:nvPr/>
        </p:nvCxnSpPr>
        <p:spPr>
          <a:xfrm flipH="1">
            <a:off x="3798523" y="2547997"/>
            <a:ext cx="660300" cy="458400"/>
          </a:xfrm>
          <a:prstGeom prst="straightConnector1">
            <a:avLst/>
          </a:prstGeom>
          <a:noFill/>
          <a:ln w="28575" cap="flat" cmpd="sng">
            <a:solidFill>
              <a:schemeClr val="dk1"/>
            </a:solidFill>
            <a:prstDash val="solid"/>
            <a:miter lim="800000"/>
            <a:headEnd type="none" w="sm" len="sm"/>
            <a:tailEnd type="triangle" w="med" len="med"/>
          </a:ln>
        </p:spPr>
      </p:cxnSp>
      <p:sp>
        <p:nvSpPr>
          <p:cNvPr id="228" name="Google Shape;228;p8"/>
          <p:cNvSpPr txBox="1"/>
          <p:nvPr/>
        </p:nvSpPr>
        <p:spPr>
          <a:xfrm>
            <a:off x="4458878" y="2101672"/>
            <a:ext cx="1159497" cy="461665"/>
          </a:xfrm>
          <a:prstGeom prst="rect">
            <a:avLst/>
          </a:prstGeom>
          <a:solidFill>
            <a:srgbClr val="F2F2F2">
              <a:alpha val="53725"/>
            </a:srgbClr>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Humidor Battery Storage</a:t>
            </a:r>
            <a:endParaRPr sz="1400" b="0" i="0" u="none" strike="noStrike" cap="none">
              <a:solidFill>
                <a:srgbClr val="000000"/>
              </a:solidFill>
              <a:latin typeface="Arial"/>
              <a:ea typeface="Arial"/>
              <a:cs typeface="Arial"/>
              <a:sym typeface="Arial"/>
            </a:endParaRPr>
          </a:p>
        </p:txBody>
      </p:sp>
      <p:cxnSp>
        <p:nvCxnSpPr>
          <p:cNvPr id="229" name="Google Shape;229;p8"/>
          <p:cNvCxnSpPr/>
          <p:nvPr/>
        </p:nvCxnSpPr>
        <p:spPr>
          <a:xfrm rot="10800000">
            <a:off x="3676454" y="3451088"/>
            <a:ext cx="895546" cy="648594"/>
          </a:xfrm>
          <a:prstGeom prst="straightConnector1">
            <a:avLst/>
          </a:prstGeom>
          <a:noFill/>
          <a:ln w="28575" cap="flat" cmpd="sng">
            <a:solidFill>
              <a:schemeClr val="dk1"/>
            </a:solidFill>
            <a:prstDash val="solid"/>
            <a:miter lim="800000"/>
            <a:headEnd type="none" w="sm" len="sm"/>
            <a:tailEnd type="triangle" w="med" len="med"/>
          </a:ln>
        </p:spPr>
      </p:cxnSp>
      <p:sp>
        <p:nvSpPr>
          <p:cNvPr id="230" name="Google Shape;230;p8"/>
          <p:cNvSpPr txBox="1"/>
          <p:nvPr/>
        </p:nvSpPr>
        <p:spPr>
          <a:xfrm>
            <a:off x="4572000" y="4100932"/>
            <a:ext cx="1404594" cy="461665"/>
          </a:xfrm>
          <a:prstGeom prst="rect">
            <a:avLst/>
          </a:prstGeom>
          <a:solidFill>
            <a:srgbClr val="F2F2F2">
              <a:alpha val="53725"/>
            </a:srgbClr>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Vincent Substation</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(500 kV)</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9"/>
          <p:cNvPicPr preferRelativeResize="0"/>
          <p:nvPr/>
        </p:nvPicPr>
        <p:blipFill rotWithShape="1">
          <a:blip r:embed="rId3">
            <a:alphaModFix/>
          </a:blip>
          <a:srcRect/>
          <a:stretch/>
        </p:blipFill>
        <p:spPr>
          <a:xfrm>
            <a:off x="0" y="824059"/>
            <a:ext cx="7023809" cy="5577321"/>
          </a:xfrm>
          <a:prstGeom prst="rect">
            <a:avLst/>
          </a:prstGeom>
          <a:noFill/>
          <a:ln>
            <a:noFill/>
          </a:ln>
        </p:spPr>
      </p:pic>
      <p:sp>
        <p:nvSpPr>
          <p:cNvPr id="236" name="Google Shape;236;p9"/>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066" dirty="0"/>
              <a:t>Humidor is located at a major grid intersection, less than one mile from the massive Vincent Substation </a:t>
            </a:r>
            <a:endParaRPr dirty="0"/>
          </a:p>
        </p:txBody>
      </p:sp>
      <p:pic>
        <p:nvPicPr>
          <p:cNvPr id="237" name="Google Shape;237;p9"/>
          <p:cNvPicPr preferRelativeResize="0"/>
          <p:nvPr/>
        </p:nvPicPr>
        <p:blipFill rotWithShape="1">
          <a:blip r:embed="rId4">
            <a:alphaModFix/>
          </a:blip>
          <a:srcRect/>
          <a:stretch/>
        </p:blipFill>
        <p:spPr>
          <a:xfrm>
            <a:off x="7023809" y="1154839"/>
            <a:ext cx="1938851" cy="4915760"/>
          </a:xfrm>
          <a:prstGeom prst="rect">
            <a:avLst/>
          </a:prstGeom>
          <a:noFill/>
          <a:ln w="12700" cap="flat" cmpd="sng">
            <a:solidFill>
              <a:schemeClr val="dk1"/>
            </a:solidFill>
            <a:prstDash val="solid"/>
            <a:round/>
            <a:headEnd type="none" w="sm" len="sm"/>
            <a:tailEnd type="none" w="sm" len="sm"/>
          </a:ln>
        </p:spPr>
      </p:pic>
      <p:sp>
        <p:nvSpPr>
          <p:cNvPr id="238" name="Google Shape;238;p9"/>
          <p:cNvSpPr/>
          <p:nvPr/>
        </p:nvSpPr>
        <p:spPr>
          <a:xfrm>
            <a:off x="4383944" y="2521670"/>
            <a:ext cx="281846" cy="281846"/>
          </a:xfrm>
          <a:prstGeom prst="star5">
            <a:avLst>
              <a:gd name="adj" fmla="val 19098"/>
              <a:gd name="hf" fmla="val 105146"/>
              <a:gd name="vf" fmla="val 110557"/>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cxnSp>
        <p:nvCxnSpPr>
          <p:cNvPr id="239" name="Google Shape;239;p9"/>
          <p:cNvCxnSpPr>
            <a:endCxn id="238" idx="4"/>
          </p:cNvCxnSpPr>
          <p:nvPr/>
        </p:nvCxnSpPr>
        <p:spPr>
          <a:xfrm flipH="1">
            <a:off x="4665790" y="2124125"/>
            <a:ext cx="782400" cy="505200"/>
          </a:xfrm>
          <a:prstGeom prst="straightConnector1">
            <a:avLst/>
          </a:prstGeom>
          <a:noFill/>
          <a:ln w="28575" cap="flat" cmpd="sng">
            <a:solidFill>
              <a:schemeClr val="dk1"/>
            </a:solidFill>
            <a:prstDash val="solid"/>
            <a:miter lim="800000"/>
            <a:headEnd type="none" w="sm" len="sm"/>
            <a:tailEnd type="triangle" w="med" len="med"/>
          </a:ln>
        </p:spPr>
      </p:cxnSp>
      <p:sp>
        <p:nvSpPr>
          <p:cNvPr id="240" name="Google Shape;240;p9"/>
          <p:cNvSpPr txBox="1"/>
          <p:nvPr/>
        </p:nvSpPr>
        <p:spPr>
          <a:xfrm>
            <a:off x="5448299" y="1724600"/>
            <a:ext cx="1213757" cy="830956"/>
          </a:xfrm>
          <a:prstGeom prst="rect">
            <a:avLst/>
          </a:prstGeom>
          <a:solidFill>
            <a:srgbClr val="F2F2F2">
              <a:alpha val="53725"/>
            </a:srgbClr>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Humidor Battery Storage (interconnected at 220 kV)</a:t>
            </a:r>
            <a:endParaRPr sz="1400" b="0" i="0" u="none" strike="noStrike" cap="none">
              <a:solidFill>
                <a:srgbClr val="000000"/>
              </a:solidFill>
              <a:latin typeface="Arial"/>
              <a:ea typeface="Arial"/>
              <a:cs typeface="Arial"/>
              <a:sym typeface="Arial"/>
            </a:endParaRPr>
          </a:p>
        </p:txBody>
      </p:sp>
      <p:cxnSp>
        <p:nvCxnSpPr>
          <p:cNvPr id="241" name="Google Shape;241;p9"/>
          <p:cNvCxnSpPr/>
          <p:nvPr/>
        </p:nvCxnSpPr>
        <p:spPr>
          <a:xfrm>
            <a:off x="3167406" y="4760561"/>
            <a:ext cx="895547" cy="424182"/>
          </a:xfrm>
          <a:prstGeom prst="straightConnector1">
            <a:avLst/>
          </a:prstGeom>
          <a:noFill/>
          <a:ln w="28575" cap="flat" cmpd="sng">
            <a:solidFill>
              <a:schemeClr val="dk1"/>
            </a:solidFill>
            <a:prstDash val="solid"/>
            <a:miter lim="800000"/>
            <a:headEnd type="none" w="sm" len="sm"/>
            <a:tailEnd type="triangle" w="med" len="med"/>
          </a:ln>
        </p:spPr>
      </p:cxnSp>
      <p:sp>
        <p:nvSpPr>
          <p:cNvPr id="242" name="Google Shape;242;p9"/>
          <p:cNvSpPr txBox="1"/>
          <p:nvPr/>
        </p:nvSpPr>
        <p:spPr>
          <a:xfrm>
            <a:off x="1762812" y="4298896"/>
            <a:ext cx="1404594" cy="461665"/>
          </a:xfrm>
          <a:prstGeom prst="rect">
            <a:avLst/>
          </a:prstGeom>
          <a:solidFill>
            <a:srgbClr val="F2F2F2">
              <a:alpha val="53725"/>
            </a:srgbClr>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Vincent Substation</a:t>
            </a: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(500 kV)</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1"/>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400"/>
              <a:buNone/>
            </a:pPr>
            <a:r>
              <a:rPr lang="en-US"/>
              <a:t>Time-shifting solar generation helps prevent blackouts</a:t>
            </a:r>
            <a:endParaRPr/>
          </a:p>
        </p:txBody>
      </p:sp>
      <p:pic>
        <p:nvPicPr>
          <p:cNvPr id="249" name="Google Shape;249;p1"/>
          <p:cNvPicPr preferRelativeResize="0"/>
          <p:nvPr/>
        </p:nvPicPr>
        <p:blipFill rotWithShape="1">
          <a:blip r:embed="rId3">
            <a:alphaModFix/>
          </a:blip>
          <a:srcRect/>
          <a:stretch/>
        </p:blipFill>
        <p:spPr>
          <a:xfrm>
            <a:off x="0" y="1600200"/>
            <a:ext cx="9144000" cy="3657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g2df2d861b38_0_3"/>
          <p:cNvPicPr preferRelativeResize="0"/>
          <p:nvPr/>
        </p:nvPicPr>
        <p:blipFill rotWithShape="1">
          <a:blip r:embed="rId3">
            <a:alphaModFix/>
          </a:blip>
          <a:srcRect/>
          <a:stretch/>
        </p:blipFill>
        <p:spPr>
          <a:xfrm>
            <a:off x="41964" y="786295"/>
            <a:ext cx="9065083" cy="3626033"/>
          </a:xfrm>
          <a:prstGeom prst="rect">
            <a:avLst/>
          </a:prstGeom>
          <a:noFill/>
          <a:ln>
            <a:noFill/>
          </a:ln>
        </p:spPr>
      </p:pic>
      <p:sp>
        <p:nvSpPr>
          <p:cNvPr id="256" name="Google Shape;256;g2df2d861b38_0_3"/>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400"/>
              <a:buNone/>
            </a:pPr>
            <a:r>
              <a:rPr lang="en-US"/>
              <a:t>Congestion follows a daily pattern…</a:t>
            </a:r>
            <a:endParaRPr/>
          </a:p>
        </p:txBody>
      </p:sp>
      <p:sp>
        <p:nvSpPr>
          <p:cNvPr id="257" name="Google Shape;257;g2df2d861b38_0_3"/>
          <p:cNvSpPr txBox="1"/>
          <p:nvPr/>
        </p:nvSpPr>
        <p:spPr>
          <a:xfrm>
            <a:off x="960437" y="4376921"/>
            <a:ext cx="3524949"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1. Solar generation peaks in the early afternoon</a:t>
            </a:r>
            <a:endParaRPr sz="1400" b="0" i="0" u="none" strike="noStrike" cap="none">
              <a:solidFill>
                <a:srgbClr val="000000"/>
              </a:solidFill>
              <a:latin typeface="Arial"/>
              <a:ea typeface="Arial"/>
              <a:cs typeface="Arial"/>
              <a:sym typeface="Arial"/>
            </a:endParaRPr>
          </a:p>
        </p:txBody>
      </p:sp>
      <p:cxnSp>
        <p:nvCxnSpPr>
          <p:cNvPr id="258" name="Google Shape;258;g2df2d861b38_0_3"/>
          <p:cNvCxnSpPr/>
          <p:nvPr/>
        </p:nvCxnSpPr>
        <p:spPr>
          <a:xfrm>
            <a:off x="4485386" y="2799785"/>
            <a:ext cx="0" cy="1742246"/>
          </a:xfrm>
          <a:prstGeom prst="straightConnector1">
            <a:avLst/>
          </a:prstGeom>
          <a:noFill/>
          <a:ln w="9525" cap="flat" cmpd="sng">
            <a:solidFill>
              <a:schemeClr val="dk1"/>
            </a:solidFill>
            <a:prstDash val="solid"/>
            <a:round/>
            <a:headEnd type="triangle" w="med" len="med"/>
            <a:tailEnd type="none" w="sm" len="sm"/>
          </a:ln>
        </p:spPr>
      </p:cxnSp>
      <p:cxnSp>
        <p:nvCxnSpPr>
          <p:cNvPr id="259" name="Google Shape;259;g2df2d861b38_0_3"/>
          <p:cNvCxnSpPr/>
          <p:nvPr/>
        </p:nvCxnSpPr>
        <p:spPr>
          <a:xfrm rot="10800000">
            <a:off x="4315052" y="4542031"/>
            <a:ext cx="170334" cy="0"/>
          </a:xfrm>
          <a:prstGeom prst="straightConnector1">
            <a:avLst/>
          </a:prstGeom>
          <a:noFill/>
          <a:ln w="9525" cap="flat" cmpd="sng">
            <a:solidFill>
              <a:schemeClr val="dk1"/>
            </a:solidFill>
            <a:prstDash val="solid"/>
            <a:round/>
            <a:headEnd type="none" w="sm" len="sm"/>
            <a:tailEnd type="none" w="sm" len="sm"/>
          </a:ln>
        </p:spPr>
      </p:cxnSp>
      <p:sp>
        <p:nvSpPr>
          <p:cNvPr id="260" name="Google Shape;260;g2df2d861b38_0_3"/>
          <p:cNvSpPr txBox="1"/>
          <p:nvPr/>
        </p:nvSpPr>
        <p:spPr>
          <a:xfrm>
            <a:off x="1935984" y="4765809"/>
            <a:ext cx="2646986"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2. Load peaks in the late afternoon</a:t>
            </a:r>
            <a:endParaRPr sz="1400" b="0" i="0" u="none" strike="noStrike" cap="none">
              <a:solidFill>
                <a:srgbClr val="000000"/>
              </a:solidFill>
              <a:latin typeface="Arial"/>
              <a:ea typeface="Arial"/>
              <a:cs typeface="Arial"/>
              <a:sym typeface="Arial"/>
            </a:endParaRPr>
          </a:p>
        </p:txBody>
      </p:sp>
      <p:cxnSp>
        <p:nvCxnSpPr>
          <p:cNvPr id="261" name="Google Shape;261;g2df2d861b38_0_3"/>
          <p:cNvCxnSpPr/>
          <p:nvPr/>
        </p:nvCxnSpPr>
        <p:spPr>
          <a:xfrm>
            <a:off x="4846608" y="1686395"/>
            <a:ext cx="0" cy="3217914"/>
          </a:xfrm>
          <a:prstGeom prst="straightConnector1">
            <a:avLst/>
          </a:prstGeom>
          <a:noFill/>
          <a:ln w="9525" cap="flat" cmpd="sng">
            <a:solidFill>
              <a:schemeClr val="dk1"/>
            </a:solidFill>
            <a:prstDash val="solid"/>
            <a:round/>
            <a:headEnd type="triangle" w="med" len="med"/>
            <a:tailEnd type="none" w="sm" len="sm"/>
          </a:ln>
        </p:spPr>
      </p:cxnSp>
      <p:cxnSp>
        <p:nvCxnSpPr>
          <p:cNvPr id="262" name="Google Shape;262;g2df2d861b38_0_3"/>
          <p:cNvCxnSpPr/>
          <p:nvPr/>
        </p:nvCxnSpPr>
        <p:spPr>
          <a:xfrm rot="10800000">
            <a:off x="4470872" y="4904310"/>
            <a:ext cx="375736" cy="0"/>
          </a:xfrm>
          <a:prstGeom prst="straightConnector1">
            <a:avLst/>
          </a:prstGeom>
          <a:noFill/>
          <a:ln w="9525" cap="flat" cmpd="sng">
            <a:solidFill>
              <a:schemeClr val="dk1"/>
            </a:solidFill>
            <a:prstDash val="solid"/>
            <a:round/>
            <a:headEnd type="none" w="sm" len="sm"/>
            <a:tailEnd type="none" w="sm" len="sm"/>
          </a:ln>
        </p:spPr>
      </p:cxnSp>
      <p:sp>
        <p:nvSpPr>
          <p:cNvPr id="263" name="Google Shape;263;g2df2d861b38_0_3"/>
          <p:cNvSpPr txBox="1"/>
          <p:nvPr/>
        </p:nvSpPr>
        <p:spPr>
          <a:xfrm>
            <a:off x="5491238" y="4935067"/>
            <a:ext cx="3242364"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3. Congestion price spikes as load persists and solar production falls</a:t>
            </a:r>
            <a:endParaRPr sz="1400" b="0" i="0" u="none" strike="noStrike" cap="none">
              <a:solidFill>
                <a:srgbClr val="000000"/>
              </a:solidFill>
              <a:latin typeface="Arial"/>
              <a:ea typeface="Arial"/>
              <a:cs typeface="Arial"/>
              <a:sym typeface="Arial"/>
            </a:endParaRPr>
          </a:p>
        </p:txBody>
      </p:sp>
      <p:cxnSp>
        <p:nvCxnSpPr>
          <p:cNvPr id="264" name="Google Shape;264;g2df2d861b38_0_3"/>
          <p:cNvCxnSpPr/>
          <p:nvPr/>
        </p:nvCxnSpPr>
        <p:spPr>
          <a:xfrm rot="10800000">
            <a:off x="5027406" y="5165900"/>
            <a:ext cx="463832" cy="0"/>
          </a:xfrm>
          <a:prstGeom prst="straightConnector1">
            <a:avLst/>
          </a:prstGeom>
          <a:noFill/>
          <a:ln w="9525" cap="flat" cmpd="sng">
            <a:solidFill>
              <a:srgbClr val="FF0000"/>
            </a:solidFill>
            <a:prstDash val="solid"/>
            <a:round/>
            <a:headEnd type="none" w="sm" len="sm"/>
            <a:tailEnd type="none" w="sm" len="sm"/>
          </a:ln>
        </p:spPr>
      </p:cxnSp>
      <p:cxnSp>
        <p:nvCxnSpPr>
          <p:cNvPr id="265" name="Google Shape;265;g2df2d861b38_0_3"/>
          <p:cNvCxnSpPr/>
          <p:nvPr/>
        </p:nvCxnSpPr>
        <p:spPr>
          <a:xfrm>
            <a:off x="5027406" y="1686395"/>
            <a:ext cx="0" cy="3479505"/>
          </a:xfrm>
          <a:prstGeom prst="straightConnector1">
            <a:avLst/>
          </a:prstGeom>
          <a:noFill/>
          <a:ln w="9525" cap="flat" cmpd="sng">
            <a:solidFill>
              <a:srgbClr val="FF0000"/>
            </a:solidFill>
            <a:prstDash val="solid"/>
            <a:round/>
            <a:headEnd type="triangle" w="med" len="med"/>
            <a:tailEnd type="none" w="sm" len="sm"/>
          </a:ln>
        </p:spPr>
      </p:cxnSp>
      <p:sp>
        <p:nvSpPr>
          <p:cNvPr id="266" name="Google Shape;266;g2df2d861b38_0_3"/>
          <p:cNvSpPr txBox="1"/>
          <p:nvPr/>
        </p:nvSpPr>
        <p:spPr>
          <a:xfrm>
            <a:off x="150913" y="5773612"/>
            <a:ext cx="8656745" cy="5847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As electricity demand grows and congestion keeps new generation off the grid, reliability degrades and </a:t>
            </a:r>
            <a:r>
              <a:rPr lang="en-US" sz="1600" b="1" i="0" u="none" strike="noStrike" cap="none">
                <a:solidFill>
                  <a:srgbClr val="000000"/>
                </a:solidFill>
                <a:latin typeface="Arial"/>
                <a:ea typeface="Arial"/>
                <a:cs typeface="Arial"/>
                <a:sym typeface="Arial"/>
              </a:rPr>
              <a:t>state-wide blackouts</a:t>
            </a:r>
            <a:r>
              <a:rPr lang="en-US" sz="1600" b="0" i="0" u="none" strike="noStrike" cap="none">
                <a:solidFill>
                  <a:srgbClr val="000000"/>
                </a:solidFill>
                <a:latin typeface="Arial"/>
                <a:ea typeface="Arial"/>
                <a:cs typeface="Arial"/>
                <a:sym typeface="Arial"/>
              </a:rPr>
              <a:t> become more likely!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g2dfdfd42765_0_29"/>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400"/>
              <a:buNone/>
            </a:pPr>
            <a:r>
              <a:rPr lang="en-US"/>
              <a:t>California duck curve is getting deeper</a:t>
            </a:r>
            <a:endParaRPr/>
          </a:p>
        </p:txBody>
      </p:sp>
      <p:pic>
        <p:nvPicPr>
          <p:cNvPr id="273" name="Google Shape;273;g2dfdfd42765_0_29"/>
          <p:cNvPicPr preferRelativeResize="0"/>
          <p:nvPr/>
        </p:nvPicPr>
        <p:blipFill rotWithShape="1">
          <a:blip r:embed="rId3">
            <a:alphaModFix/>
          </a:blip>
          <a:srcRect/>
          <a:stretch/>
        </p:blipFill>
        <p:spPr>
          <a:xfrm>
            <a:off x="895350" y="1658513"/>
            <a:ext cx="7620000" cy="3540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g2df2c4aa3d2_0_6"/>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400"/>
              <a:buNone/>
            </a:pPr>
            <a:r>
              <a:rPr lang="en-US"/>
              <a:t>Batteries help midday solar serve evening load</a:t>
            </a:r>
            <a:endParaRPr/>
          </a:p>
        </p:txBody>
      </p:sp>
      <p:pic>
        <p:nvPicPr>
          <p:cNvPr id="280" name="Google Shape;280;g2df2c4aa3d2_0_6"/>
          <p:cNvPicPr preferRelativeResize="0"/>
          <p:nvPr/>
        </p:nvPicPr>
        <p:blipFill rotWithShape="1">
          <a:blip r:embed="rId3">
            <a:alphaModFix/>
          </a:blip>
          <a:srcRect/>
          <a:stretch/>
        </p:blipFill>
        <p:spPr>
          <a:xfrm>
            <a:off x="1273987" y="1034774"/>
            <a:ext cx="6596025" cy="509327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15"/>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a:t>Significant distances from other facilities, including housing</a:t>
            </a:r>
            <a:endParaRPr/>
          </a:p>
        </p:txBody>
      </p:sp>
      <p:sp>
        <p:nvSpPr>
          <p:cNvPr id="286" name="Google Shape;286;p15"/>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None/>
            </a:pPr>
            <a:r>
              <a:rPr lang="en-US">
                <a:solidFill>
                  <a:schemeClr val="dk1"/>
                </a:solidFill>
              </a:rPr>
              <a:t>Significant distances from other facilities, including housing</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2dfb2e31abe_0_694"/>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400"/>
              <a:buNone/>
            </a:pPr>
            <a:r>
              <a:rPr lang="en-US"/>
              <a:t>Humidor will be located over 5 miles northeast of Acton, CA</a:t>
            </a:r>
            <a:endParaRPr/>
          </a:p>
        </p:txBody>
      </p:sp>
      <p:pic>
        <p:nvPicPr>
          <p:cNvPr id="293" name="Google Shape;293;g2dfb2e31abe_0_694"/>
          <p:cNvPicPr preferRelativeResize="0"/>
          <p:nvPr/>
        </p:nvPicPr>
        <p:blipFill rotWithShape="1">
          <a:blip r:embed="rId3">
            <a:alphaModFix/>
          </a:blip>
          <a:srcRect/>
          <a:stretch/>
        </p:blipFill>
        <p:spPr>
          <a:xfrm>
            <a:off x="1276050" y="832525"/>
            <a:ext cx="6591899" cy="55955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idx="4294967295"/>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sz="2400" b="1" dirty="0">
                <a:solidFill>
                  <a:schemeClr val="lt1"/>
                </a:solidFill>
                <a:latin typeface="Arial"/>
                <a:ea typeface="Arial"/>
                <a:cs typeface="Arial"/>
                <a:sym typeface="Arial"/>
              </a:rPr>
              <a:t>Clean Coalition (nonprofit)</a:t>
            </a:r>
            <a:endParaRPr dirty="0"/>
          </a:p>
        </p:txBody>
      </p:sp>
      <p:sp>
        <p:nvSpPr>
          <p:cNvPr id="115" name="Google Shape;115;p2"/>
          <p:cNvSpPr txBox="1"/>
          <p:nvPr/>
        </p:nvSpPr>
        <p:spPr>
          <a:xfrm>
            <a:off x="1928813" y="2947988"/>
            <a:ext cx="184150"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6" name="Google Shape;116;p2"/>
          <p:cNvSpPr txBox="1"/>
          <p:nvPr/>
        </p:nvSpPr>
        <p:spPr>
          <a:xfrm>
            <a:off x="927100" y="822208"/>
            <a:ext cx="6859588" cy="553997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sng" strike="noStrike" cap="none">
                <a:solidFill>
                  <a:schemeClr val="dk1"/>
                </a:solidFill>
                <a:latin typeface="Arial"/>
                <a:ea typeface="Arial"/>
                <a:cs typeface="Arial"/>
                <a:sym typeface="Arial"/>
              </a:rPr>
              <a:t>Mission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To accelerate the transition to renewable energy and a modern grid through</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 technical, policy, and project development expertise.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000"/>
              <a:buFont typeface="Arial"/>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sng" strike="noStrike" cap="none">
                <a:solidFill>
                  <a:schemeClr val="dk1"/>
                </a:solidFill>
                <a:latin typeface="Arial"/>
                <a:ea typeface="Arial"/>
                <a:cs typeface="Arial"/>
                <a:sym typeface="Arial"/>
              </a:rPr>
              <a:t>Renewable Energy End-Game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dk1"/>
                </a:solidFill>
                <a:latin typeface="Arial"/>
                <a:ea typeface="Arial"/>
                <a:cs typeface="Arial"/>
                <a:sym typeface="Arial"/>
              </a:rPr>
              <a:t>100% renewable energy; 25% local, interconnected within the distribution grid and ensuring resilience without dependence on the transmission grid; and 75% remote, fully dependent on the transmission grid for serving loads.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g2dfb2e31abe_0_700"/>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a:t>Utilize already disturbed industrial land</a:t>
            </a:r>
            <a:endParaRPr/>
          </a:p>
        </p:txBody>
      </p:sp>
      <p:sp>
        <p:nvSpPr>
          <p:cNvPr id="299" name="Google Shape;299;g2dfb2e31abe_0_700"/>
          <p:cNvSpPr txBox="1">
            <a:spLocks noGrp="1"/>
          </p:cNvSpPr>
          <p:nvPr>
            <p:ph type="body" idx="1"/>
          </p:nvPr>
        </p:nvSpPr>
        <p:spPr>
          <a:xfrm>
            <a:off x="624375" y="5323900"/>
            <a:ext cx="8260200" cy="858600"/>
          </a:xfrm>
          <a:prstGeom prst="rect">
            <a:avLst/>
          </a:prstGeom>
          <a:noFill/>
          <a:ln>
            <a:noFill/>
          </a:ln>
        </p:spPr>
        <p:txBody>
          <a:bodyPr spcFirstLastPara="1" wrap="square" lIns="91425" tIns="45700" rIns="91425" bIns="45700" anchor="t" anchorCtr="0">
            <a:normAutofit/>
          </a:bodyPr>
          <a:lstStyle/>
          <a:p>
            <a:pPr marL="457200" lvl="0" indent="-323850" algn="l" rtl="0">
              <a:lnSpc>
                <a:spcPct val="100000"/>
              </a:lnSpc>
              <a:spcBef>
                <a:spcPts val="0"/>
              </a:spcBef>
              <a:spcAft>
                <a:spcPts val="0"/>
              </a:spcAft>
              <a:buClr>
                <a:schemeClr val="dk1"/>
              </a:buClr>
              <a:buSzPts val="1500"/>
              <a:buChar char="•"/>
            </a:pPr>
            <a:r>
              <a:rPr lang="en-US" sz="1500">
                <a:solidFill>
                  <a:schemeClr val="dk1"/>
                </a:solidFill>
              </a:rPr>
              <a:t>Humidor will utilize already disturbed industrial land recently used for a commercial trucking and an electrical subcontractor yard.</a:t>
            </a:r>
            <a:endParaRPr sz="1500">
              <a:solidFill>
                <a:schemeClr val="dk1"/>
              </a:solidFill>
            </a:endParaRPr>
          </a:p>
          <a:p>
            <a:pPr marL="457200" lvl="0" indent="-323850" algn="l" rtl="0">
              <a:lnSpc>
                <a:spcPct val="100000"/>
              </a:lnSpc>
              <a:spcBef>
                <a:spcPts val="0"/>
              </a:spcBef>
              <a:spcAft>
                <a:spcPts val="0"/>
              </a:spcAft>
              <a:buClr>
                <a:schemeClr val="dk1"/>
              </a:buClr>
              <a:buSzPts val="1500"/>
              <a:buChar char="•"/>
            </a:pPr>
            <a:r>
              <a:rPr lang="en-US" sz="1500">
                <a:solidFill>
                  <a:schemeClr val="dk1"/>
                </a:solidFill>
              </a:rPr>
              <a:t>Humidor will also be located near the planned California High Speed Rail. </a:t>
            </a:r>
            <a:endParaRPr sz="1500">
              <a:solidFill>
                <a:schemeClr val="dk1"/>
              </a:solidFill>
            </a:endParaRPr>
          </a:p>
        </p:txBody>
      </p:sp>
      <p:pic>
        <p:nvPicPr>
          <p:cNvPr id="300" name="Google Shape;300;g2dfb2e31abe_0_700"/>
          <p:cNvPicPr preferRelativeResize="0"/>
          <p:nvPr/>
        </p:nvPicPr>
        <p:blipFill rotWithShape="1">
          <a:blip r:embed="rId3">
            <a:alphaModFix/>
          </a:blip>
          <a:srcRect/>
          <a:stretch/>
        </p:blipFill>
        <p:spPr>
          <a:xfrm>
            <a:off x="0" y="899430"/>
            <a:ext cx="5001075" cy="3662519"/>
          </a:xfrm>
          <a:prstGeom prst="rect">
            <a:avLst/>
          </a:prstGeom>
          <a:noFill/>
          <a:ln>
            <a:noFill/>
          </a:ln>
        </p:spPr>
      </p:pic>
      <p:sp>
        <p:nvSpPr>
          <p:cNvPr id="301" name="Google Shape;301;g2dfb2e31abe_0_700"/>
          <p:cNvSpPr/>
          <p:nvPr/>
        </p:nvSpPr>
        <p:spPr>
          <a:xfrm>
            <a:off x="2447987" y="2841278"/>
            <a:ext cx="229200" cy="229200"/>
          </a:xfrm>
          <a:prstGeom prst="star5">
            <a:avLst>
              <a:gd name="adj" fmla="val 19098"/>
              <a:gd name="hf" fmla="val 105146"/>
              <a:gd name="vf" fmla="val 110557"/>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2" name="Google Shape;302;g2dfb2e31abe_0_700"/>
          <p:cNvSpPr txBox="1"/>
          <p:nvPr/>
        </p:nvSpPr>
        <p:spPr>
          <a:xfrm>
            <a:off x="2533015" y="3591808"/>
            <a:ext cx="943200" cy="646500"/>
          </a:xfrm>
          <a:prstGeom prst="rect">
            <a:avLst/>
          </a:prstGeom>
          <a:solidFill>
            <a:srgbClr val="F2F2F2">
              <a:alpha val="53725"/>
            </a:srgbClr>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Humidor Battery Storage</a:t>
            </a:r>
            <a:endParaRPr sz="1400" b="0" i="0" u="none" strike="noStrike" cap="none">
              <a:solidFill>
                <a:srgbClr val="000000"/>
              </a:solidFill>
              <a:latin typeface="Arial"/>
              <a:ea typeface="Arial"/>
              <a:cs typeface="Arial"/>
              <a:sym typeface="Arial"/>
            </a:endParaRPr>
          </a:p>
        </p:txBody>
      </p:sp>
      <p:cxnSp>
        <p:nvCxnSpPr>
          <p:cNvPr id="303" name="Google Shape;303;g2dfb2e31abe_0_700"/>
          <p:cNvCxnSpPr>
            <a:stCxn id="302" idx="0"/>
            <a:endCxn id="301" idx="3"/>
          </p:cNvCxnSpPr>
          <p:nvPr/>
        </p:nvCxnSpPr>
        <p:spPr>
          <a:xfrm rot="10800000">
            <a:off x="2633515" y="3070408"/>
            <a:ext cx="371100" cy="521400"/>
          </a:xfrm>
          <a:prstGeom prst="straightConnector1">
            <a:avLst/>
          </a:prstGeom>
          <a:noFill/>
          <a:ln w="28575" cap="flat" cmpd="sng">
            <a:solidFill>
              <a:schemeClr val="dk1"/>
            </a:solidFill>
            <a:prstDash val="solid"/>
            <a:miter lim="800000"/>
            <a:headEnd type="none" w="sm" len="sm"/>
            <a:tailEnd type="triangle" w="med" len="med"/>
          </a:ln>
        </p:spPr>
      </p:cxnSp>
      <p:sp>
        <p:nvSpPr>
          <p:cNvPr id="304" name="Google Shape;304;g2dfb2e31abe_0_700"/>
          <p:cNvSpPr txBox="1"/>
          <p:nvPr/>
        </p:nvSpPr>
        <p:spPr>
          <a:xfrm>
            <a:off x="2919000" y="4731600"/>
            <a:ext cx="3306000" cy="461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200" b="0" i="0" u="none" strike="noStrike" cap="none">
                <a:solidFill>
                  <a:schemeClr val="dk1"/>
                </a:solidFill>
                <a:latin typeface="Calibri"/>
                <a:ea typeface="Calibri"/>
                <a:cs typeface="Calibri"/>
                <a:sym typeface="Calibri"/>
              </a:rPr>
              <a:t>Planned California High Speed Rail route</a:t>
            </a:r>
            <a:endParaRPr sz="1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500"/>
              <a:buFont typeface="Arial"/>
              <a:buNone/>
            </a:pPr>
            <a:r>
              <a:rPr lang="en-US" sz="1200" b="0" i="0" u="none" strike="noStrike" cap="none">
                <a:solidFill>
                  <a:schemeClr val="dk1"/>
                </a:solidFill>
                <a:latin typeface="Calibri"/>
                <a:ea typeface="Calibri"/>
                <a:cs typeface="Calibri"/>
                <a:sym typeface="Calibri"/>
              </a:rPr>
              <a:t>Source: </a:t>
            </a:r>
            <a:r>
              <a:rPr lang="en-US" sz="1200" b="0" i="0" u="sng" strike="noStrike" cap="none">
                <a:solidFill>
                  <a:schemeClr val="hlink"/>
                </a:solidFill>
                <a:latin typeface="Calibri"/>
                <a:ea typeface="Calibri"/>
                <a:cs typeface="Calibri"/>
                <a:sym typeface="Calibri"/>
                <a:hlinkClick r:id="rId4"/>
              </a:rPr>
              <a:t>https://buildhsr.com/map/</a:t>
            </a:r>
            <a:endParaRPr sz="1200" b="0" i="0" u="none" strike="noStrike" cap="none">
              <a:solidFill>
                <a:schemeClr val="dk1"/>
              </a:solidFill>
              <a:latin typeface="Calibri"/>
              <a:ea typeface="Calibri"/>
              <a:cs typeface="Calibri"/>
              <a:sym typeface="Calibri"/>
            </a:endParaRPr>
          </a:p>
        </p:txBody>
      </p:sp>
      <p:pic>
        <p:nvPicPr>
          <p:cNvPr id="305" name="Google Shape;305;g2dfb2e31abe_0_700"/>
          <p:cNvPicPr preferRelativeResize="0"/>
          <p:nvPr/>
        </p:nvPicPr>
        <p:blipFill rotWithShape="1">
          <a:blip r:embed="rId5">
            <a:alphaModFix/>
          </a:blip>
          <a:srcRect/>
          <a:stretch/>
        </p:blipFill>
        <p:spPr>
          <a:xfrm>
            <a:off x="4933313" y="761988"/>
            <a:ext cx="4072474" cy="3937376"/>
          </a:xfrm>
          <a:prstGeom prst="rect">
            <a:avLst/>
          </a:prstGeom>
          <a:noFill/>
          <a:ln>
            <a:noFill/>
          </a:ln>
        </p:spPr>
      </p:pic>
      <p:sp>
        <p:nvSpPr>
          <p:cNvPr id="306" name="Google Shape;306;g2dfb2e31abe_0_700"/>
          <p:cNvSpPr/>
          <p:nvPr/>
        </p:nvSpPr>
        <p:spPr>
          <a:xfrm>
            <a:off x="7762612" y="3435428"/>
            <a:ext cx="229200" cy="229200"/>
          </a:xfrm>
          <a:prstGeom prst="star5">
            <a:avLst>
              <a:gd name="adj" fmla="val 19098"/>
              <a:gd name="hf" fmla="val 105146"/>
              <a:gd name="vf" fmla="val 110557"/>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7" name="Google Shape;307;g2dfb2e31abe_0_700"/>
          <p:cNvSpPr txBox="1"/>
          <p:nvPr/>
        </p:nvSpPr>
        <p:spPr>
          <a:xfrm>
            <a:off x="8062590" y="4052883"/>
            <a:ext cx="943200" cy="646500"/>
          </a:xfrm>
          <a:prstGeom prst="rect">
            <a:avLst/>
          </a:prstGeom>
          <a:solidFill>
            <a:srgbClr val="F2F2F2">
              <a:alpha val="54117"/>
            </a:srgbClr>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Humidor Battery Storage</a:t>
            </a:r>
            <a:endParaRPr sz="1400" b="0" i="0" u="none" strike="noStrike" cap="none">
              <a:solidFill>
                <a:srgbClr val="000000"/>
              </a:solidFill>
              <a:latin typeface="Arial"/>
              <a:ea typeface="Arial"/>
              <a:cs typeface="Arial"/>
              <a:sym typeface="Arial"/>
            </a:endParaRPr>
          </a:p>
        </p:txBody>
      </p:sp>
      <p:cxnSp>
        <p:nvCxnSpPr>
          <p:cNvPr id="308" name="Google Shape;308;g2dfb2e31abe_0_700"/>
          <p:cNvCxnSpPr>
            <a:stCxn id="307" idx="0"/>
            <a:endCxn id="306" idx="3"/>
          </p:cNvCxnSpPr>
          <p:nvPr/>
        </p:nvCxnSpPr>
        <p:spPr>
          <a:xfrm rot="10800000">
            <a:off x="7947990" y="3664683"/>
            <a:ext cx="586200" cy="388200"/>
          </a:xfrm>
          <a:prstGeom prst="straightConnector1">
            <a:avLst/>
          </a:prstGeom>
          <a:noFill/>
          <a:ln w="28575" cap="flat" cmpd="sng">
            <a:solidFill>
              <a:schemeClr val="dk1"/>
            </a:solidFill>
            <a:prstDash val="solid"/>
            <a:miter lim="800000"/>
            <a:headEnd type="none" w="sm" len="sm"/>
            <a:tailEnd type="triangle" w="med" len="med"/>
          </a:ln>
        </p:spPr>
      </p:cxnSp>
      <p:sp>
        <p:nvSpPr>
          <p:cNvPr id="309" name="Google Shape;309;g2dfb2e31abe_0_700"/>
          <p:cNvSpPr txBox="1"/>
          <p:nvPr/>
        </p:nvSpPr>
        <p:spPr>
          <a:xfrm>
            <a:off x="6424465" y="1845633"/>
            <a:ext cx="943200" cy="646500"/>
          </a:xfrm>
          <a:prstGeom prst="rect">
            <a:avLst/>
          </a:prstGeom>
          <a:solidFill>
            <a:srgbClr val="F2F2F2">
              <a:alpha val="54117"/>
            </a:srgbClr>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California High Speed Rail</a:t>
            </a:r>
            <a:endParaRPr sz="1400" b="0" i="0" u="none" strike="noStrike" cap="none">
              <a:solidFill>
                <a:srgbClr val="000000"/>
              </a:solidFill>
              <a:latin typeface="Arial"/>
              <a:ea typeface="Arial"/>
              <a:cs typeface="Arial"/>
              <a:sym typeface="Arial"/>
            </a:endParaRPr>
          </a:p>
        </p:txBody>
      </p:sp>
      <p:cxnSp>
        <p:nvCxnSpPr>
          <p:cNvPr id="310" name="Google Shape;310;g2dfb2e31abe_0_700"/>
          <p:cNvCxnSpPr/>
          <p:nvPr/>
        </p:nvCxnSpPr>
        <p:spPr>
          <a:xfrm rot="10800000">
            <a:off x="5916375" y="1494225"/>
            <a:ext cx="532200" cy="368700"/>
          </a:xfrm>
          <a:prstGeom prst="straightConnector1">
            <a:avLst/>
          </a:prstGeom>
          <a:noFill/>
          <a:ln w="28575" cap="flat" cmpd="sng">
            <a:solidFill>
              <a:schemeClr val="dk1"/>
            </a:solidFill>
            <a:prstDash val="solid"/>
            <a:miter lim="800000"/>
            <a:headEnd type="none" w="sm" len="sm"/>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17"/>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a:t>Humidor is in an industrially-zoned area</a:t>
            </a:r>
            <a:endParaRPr/>
          </a:p>
        </p:txBody>
      </p:sp>
      <p:pic>
        <p:nvPicPr>
          <p:cNvPr id="317" name="Google Shape;317;p17"/>
          <p:cNvPicPr preferRelativeResize="0"/>
          <p:nvPr/>
        </p:nvPicPr>
        <p:blipFill rotWithShape="1">
          <a:blip r:embed="rId3">
            <a:alphaModFix/>
          </a:blip>
          <a:srcRect/>
          <a:stretch/>
        </p:blipFill>
        <p:spPr>
          <a:xfrm>
            <a:off x="740004" y="762000"/>
            <a:ext cx="7663992" cy="567907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18"/>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a:t>Visually screened and secured</a:t>
            </a:r>
            <a:endParaRPr/>
          </a:p>
        </p:txBody>
      </p:sp>
      <p:pic>
        <p:nvPicPr>
          <p:cNvPr id="324" name="Google Shape;324;p18"/>
          <p:cNvPicPr preferRelativeResize="0"/>
          <p:nvPr/>
        </p:nvPicPr>
        <p:blipFill rotWithShape="1">
          <a:blip r:embed="rId3">
            <a:alphaModFix/>
          </a:blip>
          <a:srcRect/>
          <a:stretch/>
        </p:blipFill>
        <p:spPr>
          <a:xfrm>
            <a:off x="867942" y="865739"/>
            <a:ext cx="7408115" cy="546751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20"/>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Humidor site plan</a:t>
            </a:r>
            <a:endParaRPr dirty="0"/>
          </a:p>
        </p:txBody>
      </p:sp>
      <p:pic>
        <p:nvPicPr>
          <p:cNvPr id="330" name="Google Shape;330;p20"/>
          <p:cNvPicPr preferRelativeResize="0"/>
          <p:nvPr/>
        </p:nvPicPr>
        <p:blipFill rotWithShape="1">
          <a:blip r:embed="rId3">
            <a:alphaModFix/>
          </a:blip>
          <a:srcRect/>
          <a:stretch/>
        </p:blipFill>
        <p:spPr>
          <a:xfrm>
            <a:off x="0" y="1079457"/>
            <a:ext cx="9144000" cy="507616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1"/>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Humidor site plan </a:t>
            </a:r>
            <a:r>
              <a:rPr lang="en-US" sz="1600" dirty="0"/>
              <a:t>(continued)</a:t>
            </a:r>
            <a:endParaRPr sz="1600" dirty="0"/>
          </a:p>
        </p:txBody>
      </p:sp>
      <p:pic>
        <p:nvPicPr>
          <p:cNvPr id="336" name="Google Shape;336;p21"/>
          <p:cNvPicPr preferRelativeResize="0"/>
          <p:nvPr/>
        </p:nvPicPr>
        <p:blipFill rotWithShape="1">
          <a:blip r:embed="rId3">
            <a:alphaModFix/>
          </a:blip>
          <a:srcRect/>
          <a:stretch/>
        </p:blipFill>
        <p:spPr>
          <a:xfrm>
            <a:off x="650449" y="762000"/>
            <a:ext cx="7843101" cy="566144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22"/>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Humidor concept materials and colors</a:t>
            </a:r>
            <a:endParaRPr dirty="0"/>
          </a:p>
        </p:txBody>
      </p:sp>
      <p:pic>
        <p:nvPicPr>
          <p:cNvPr id="342" name="Google Shape;342;p22"/>
          <p:cNvPicPr preferRelativeResize="0"/>
          <p:nvPr/>
        </p:nvPicPr>
        <p:blipFill rotWithShape="1">
          <a:blip r:embed="rId3">
            <a:alphaModFix/>
          </a:blip>
          <a:srcRect/>
          <a:stretch/>
        </p:blipFill>
        <p:spPr>
          <a:xfrm>
            <a:off x="665841" y="762000"/>
            <a:ext cx="7812318" cy="562066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9"/>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a:t>Same safe BESS technology that is already deployed across the United States</a:t>
            </a:r>
            <a:endParaRPr/>
          </a:p>
        </p:txBody>
      </p:sp>
      <p:sp>
        <p:nvSpPr>
          <p:cNvPr id="348" name="Google Shape;348;p19"/>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None/>
            </a:pPr>
            <a:r>
              <a:rPr lang="en-US">
                <a:solidFill>
                  <a:schemeClr val="dk1"/>
                </a:solidFill>
              </a:rPr>
              <a:t>Same safe BESS technology that is already deployed across the United States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5F720-2DEF-D1FE-FD90-60163F4C75A2}"/>
              </a:ext>
            </a:extLst>
          </p:cNvPr>
          <p:cNvSpPr>
            <a:spLocks noGrp="1"/>
          </p:cNvSpPr>
          <p:nvPr>
            <p:ph type="title"/>
          </p:nvPr>
        </p:nvSpPr>
        <p:spPr/>
        <p:txBody>
          <a:bodyPr/>
          <a:lstStyle/>
          <a:p>
            <a:r>
              <a:rPr lang="en-US"/>
              <a:t>California energy storage system </a:t>
            </a:r>
            <a:r>
              <a:rPr lang="en-US" dirty="0"/>
              <a:t>s</a:t>
            </a:r>
            <a:r>
              <a:rPr lang="en-US"/>
              <a:t>urvey</a:t>
            </a:r>
            <a:endParaRPr lang="en-US" dirty="0"/>
          </a:p>
        </p:txBody>
      </p:sp>
      <p:pic>
        <p:nvPicPr>
          <p:cNvPr id="1026" name="Picture 2" descr="Energy Storage in CA by Type. Two batteries, left one shows current values, commercial: 540 MW; residential: 843 MW; Utility: 7100 MW. Right one is 2045 progress goal at 16%.">
            <a:extLst>
              <a:ext uri="{FF2B5EF4-FFF2-40B4-BE49-F238E27FC236}">
                <a16:creationId xmlns:a16="http://schemas.microsoft.com/office/drawing/2014/main" id="{2295CCCA-945B-19CB-8DC1-EAFE6B2E37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150" y="1181101"/>
            <a:ext cx="5105399" cy="51053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EEF096-8FB4-65E6-1295-3A1C7A405139}"/>
              </a:ext>
            </a:extLst>
          </p:cNvPr>
          <p:cNvSpPr txBox="1"/>
          <p:nvPr/>
        </p:nvSpPr>
        <p:spPr>
          <a:xfrm>
            <a:off x="209551" y="1536174"/>
            <a:ext cx="3657599" cy="3785652"/>
          </a:xfrm>
          <a:prstGeom prst="rect">
            <a:avLst/>
          </a:prstGeom>
          <a:noFill/>
        </p:spPr>
        <p:txBody>
          <a:bodyPr wrap="square" rtlCol="0">
            <a:spAutoFit/>
          </a:bodyPr>
          <a:lstStyle/>
          <a:p>
            <a:pPr marL="285750" indent="-285750">
              <a:buFont typeface="Arial" panose="020B0604020202090204" pitchFamily="34" charset="0"/>
              <a:buChar char="•"/>
            </a:pPr>
            <a:r>
              <a:rPr lang="en-US" sz="2000" b="0" i="0" dirty="0">
                <a:solidFill>
                  <a:srgbClr val="000000"/>
                </a:solidFill>
                <a:effectLst/>
                <a:highlight>
                  <a:srgbClr val="FFFFFF"/>
                </a:highlight>
                <a:latin typeface="Source Sans Pro" panose="020B0503030403020204" pitchFamily="34" charset="0"/>
              </a:rPr>
              <a:t>From 2018 to 2024, battery storage capacity in California increased from 500 megawatts (MW) to more than 10,300 MW, with an additional 3,800 MW planned to come online by the end of 2024. </a:t>
            </a:r>
          </a:p>
          <a:p>
            <a:pPr marL="285750" indent="-285750">
              <a:buFont typeface="Arial" panose="020B0604020202090204" pitchFamily="34" charset="0"/>
              <a:buChar char="•"/>
            </a:pPr>
            <a:endParaRPr lang="en-US" sz="2000" b="0" i="0" dirty="0">
              <a:solidFill>
                <a:srgbClr val="000000"/>
              </a:solidFill>
              <a:effectLst/>
              <a:highlight>
                <a:srgbClr val="FFFFFF"/>
              </a:highlight>
              <a:latin typeface="Source Sans Pro" panose="020B0503030403020204" pitchFamily="34" charset="0"/>
            </a:endParaRPr>
          </a:p>
          <a:p>
            <a:pPr marL="285750" indent="-285750">
              <a:buFont typeface="Arial" panose="020B0604020202090204" pitchFamily="34" charset="0"/>
              <a:buChar char="•"/>
            </a:pPr>
            <a:r>
              <a:rPr lang="en-US" sz="2000" b="0" i="0" dirty="0">
                <a:solidFill>
                  <a:srgbClr val="000000"/>
                </a:solidFill>
                <a:effectLst/>
                <a:highlight>
                  <a:srgbClr val="FFFFFF"/>
                </a:highlight>
                <a:latin typeface="Source Sans Pro" panose="020B0503030403020204" pitchFamily="34" charset="0"/>
              </a:rPr>
              <a:t>The state projects 52,000 MW of battery storage will be needed by 2045.</a:t>
            </a:r>
            <a:endParaRPr lang="en-US" sz="2000" dirty="0"/>
          </a:p>
        </p:txBody>
      </p:sp>
      <p:sp>
        <p:nvSpPr>
          <p:cNvPr id="5" name="TextBox 4">
            <a:extLst>
              <a:ext uri="{FF2B5EF4-FFF2-40B4-BE49-F238E27FC236}">
                <a16:creationId xmlns:a16="http://schemas.microsoft.com/office/drawing/2014/main" id="{8B911ECF-7CEB-0BEA-6DA6-E3979552EA00}"/>
              </a:ext>
            </a:extLst>
          </p:cNvPr>
          <p:cNvSpPr txBox="1"/>
          <p:nvPr/>
        </p:nvSpPr>
        <p:spPr>
          <a:xfrm>
            <a:off x="4667249" y="6032584"/>
            <a:ext cx="3686176" cy="253916"/>
          </a:xfrm>
          <a:prstGeom prst="rect">
            <a:avLst/>
          </a:prstGeom>
          <a:noFill/>
        </p:spPr>
        <p:txBody>
          <a:bodyPr wrap="square" rtlCol="0">
            <a:spAutoFit/>
          </a:bodyPr>
          <a:lstStyle/>
          <a:p>
            <a:r>
              <a:rPr lang="en-US" sz="1050" dirty="0">
                <a:hlinkClick r:id="rId3"/>
              </a:rPr>
              <a:t>Source: CEC, California Energy Storage System Survey</a:t>
            </a:r>
            <a:endParaRPr lang="en-US" sz="1050" dirty="0"/>
          </a:p>
        </p:txBody>
      </p:sp>
    </p:spTree>
    <p:extLst>
      <p:ext uri="{BB962C8B-B14F-4D97-AF65-F5344CB8AC3E}">
        <p14:creationId xmlns:p14="http://schemas.microsoft.com/office/powerpoint/2010/main" val="3306209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2dfb2e31abe_0_896"/>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a:t>Proactive safety measures</a:t>
            </a:r>
            <a:endParaRPr/>
          </a:p>
        </p:txBody>
      </p:sp>
      <p:sp>
        <p:nvSpPr>
          <p:cNvPr id="354" name="Google Shape;354;g2dfb2e31abe_0_896"/>
          <p:cNvSpPr txBox="1">
            <a:spLocks noGrp="1"/>
          </p:cNvSpPr>
          <p:nvPr>
            <p:ph type="body" idx="1"/>
          </p:nvPr>
        </p:nvSpPr>
        <p:spPr>
          <a:xfrm>
            <a:off x="457200" y="1295400"/>
            <a:ext cx="8229600" cy="4526100"/>
          </a:xfrm>
          <a:prstGeom prst="rect">
            <a:avLst/>
          </a:prstGeom>
          <a:noFill/>
          <a:ln>
            <a:noFill/>
          </a:ln>
        </p:spPr>
        <p:txBody>
          <a:bodyPr spcFirstLastPara="1" wrap="square" lIns="91425" tIns="45700" rIns="91425" bIns="45700" anchor="t" anchorCtr="0">
            <a:normAutofit fontScale="92500" lnSpcReduction="10000"/>
          </a:bodyPr>
          <a:lstStyle/>
          <a:p>
            <a:pPr marL="457200" lvl="0" indent="-339725" algn="l" rtl="0">
              <a:lnSpc>
                <a:spcPct val="115000"/>
              </a:lnSpc>
              <a:spcBef>
                <a:spcPts val="0"/>
              </a:spcBef>
              <a:spcAft>
                <a:spcPts val="0"/>
              </a:spcAft>
              <a:buClr>
                <a:schemeClr val="dk1"/>
              </a:buClr>
              <a:buSzPct val="100000"/>
              <a:buChar char="•"/>
            </a:pPr>
            <a:r>
              <a:rPr lang="en-US" sz="1600" dirty="0">
                <a:solidFill>
                  <a:schemeClr val="dk1"/>
                </a:solidFill>
              </a:rPr>
              <a:t>Hecate Grid is working with the LA County Fire Department to meet or exceed code requirements at Humidor and develop a site-specific emergency response plan to train on the project equipment.</a:t>
            </a:r>
            <a:endParaRPr sz="1600" dirty="0">
              <a:solidFill>
                <a:schemeClr val="dk1"/>
              </a:solidFill>
            </a:endParaRPr>
          </a:p>
          <a:p>
            <a:pPr marL="457200" lvl="0" indent="-339725" algn="l" rtl="0">
              <a:lnSpc>
                <a:spcPct val="115000"/>
              </a:lnSpc>
              <a:spcBef>
                <a:spcPts val="1000"/>
              </a:spcBef>
              <a:spcAft>
                <a:spcPts val="0"/>
              </a:spcAft>
              <a:buClr>
                <a:schemeClr val="dk1"/>
              </a:buClr>
              <a:buSzPct val="100000"/>
              <a:buChar char="•"/>
            </a:pPr>
            <a:r>
              <a:rPr lang="en-US" sz="1600" dirty="0">
                <a:solidFill>
                  <a:schemeClr val="dk1"/>
                </a:solidFill>
              </a:rPr>
              <a:t>A </a:t>
            </a:r>
            <a:r>
              <a:rPr lang="en-US" sz="1600" u="sng" dirty="0">
                <a:solidFill>
                  <a:schemeClr val="dk1"/>
                </a:solidFill>
                <a:hlinkClick r:id="rId3">
                  <a:extLst>
                    <a:ext uri="{A12FA001-AC4F-418D-AE19-62706E023703}">
                      <ahyp:hlinkClr xmlns:ahyp="http://schemas.microsoft.com/office/drawing/2018/hyperlinkcolor" val="tx"/>
                    </a:ext>
                  </a:extLst>
                </a:hlinkClick>
              </a:rPr>
              <a:t>joint study</a:t>
            </a:r>
            <a:r>
              <a:rPr lang="en-US" sz="1600" dirty="0">
                <a:solidFill>
                  <a:schemeClr val="dk1"/>
                </a:solidFill>
              </a:rPr>
              <a:t> by the Electric Power Research Institute, Pacific Northwest National Laboratory, and TWAICE, determined that problems with system components other than battery cells and modules were responsible for most BESS failures. That the “common storyline…that failures are almost all attributable to battery modules”, is inaccurate. </a:t>
            </a:r>
            <a:endParaRPr sz="1600" dirty="0">
              <a:solidFill>
                <a:schemeClr val="dk1"/>
              </a:solidFill>
            </a:endParaRPr>
          </a:p>
          <a:p>
            <a:pPr marL="457200" lvl="0" indent="-339725" algn="l" rtl="0">
              <a:lnSpc>
                <a:spcPct val="115000"/>
              </a:lnSpc>
              <a:spcBef>
                <a:spcPts val="1000"/>
              </a:spcBef>
              <a:spcAft>
                <a:spcPts val="0"/>
              </a:spcAft>
              <a:buClr>
                <a:schemeClr val="dk1"/>
              </a:buClr>
              <a:buSzPct val="100000"/>
              <a:buChar char="•"/>
            </a:pPr>
            <a:r>
              <a:rPr lang="en-US" sz="1600" u="sng" dirty="0">
                <a:solidFill>
                  <a:schemeClr val="hlink"/>
                </a:solidFill>
                <a:hlinkClick r:id="rId4"/>
              </a:rPr>
              <a:t>Hazard studies from similar battery projects</a:t>
            </a:r>
            <a:r>
              <a:rPr lang="en-US" sz="1600" dirty="0">
                <a:solidFill>
                  <a:schemeClr val="dk1"/>
                </a:solidFill>
              </a:rPr>
              <a:t> concluded that the probability is very low that a battery failure would ever require a Fire Department response. The specific probability is that such an event would occur once every 10,989 years. It was also determined that any conceivable fire-related event would be of less </a:t>
            </a:r>
            <a:r>
              <a:rPr lang="en-US" sz="1600" dirty="0" err="1">
                <a:solidFill>
                  <a:schemeClr val="dk1"/>
                </a:solidFill>
              </a:rPr>
              <a:t>cocern</a:t>
            </a:r>
            <a:r>
              <a:rPr lang="en-US" sz="1600" dirty="0">
                <a:solidFill>
                  <a:schemeClr val="dk1"/>
                </a:solidFill>
              </a:rPr>
              <a:t> than a Class A Fire, which is a fire involving ordinary combustibles such as wood, paper, fabric, and plastic. </a:t>
            </a:r>
            <a:endParaRPr sz="1600" dirty="0">
              <a:solidFill>
                <a:schemeClr val="dk1"/>
              </a:solidFill>
            </a:endParaRPr>
          </a:p>
          <a:p>
            <a:pPr marL="457200" lvl="0" indent="-339725" algn="l" rtl="0">
              <a:lnSpc>
                <a:spcPct val="115000"/>
              </a:lnSpc>
              <a:spcBef>
                <a:spcPts val="1000"/>
              </a:spcBef>
              <a:spcAft>
                <a:spcPts val="1000"/>
              </a:spcAft>
              <a:buClr>
                <a:schemeClr val="dk1"/>
              </a:buClr>
              <a:buSzPct val="100000"/>
              <a:buChar char="•"/>
            </a:pPr>
            <a:r>
              <a:rPr lang="en-US" sz="1600" u="sng" dirty="0">
                <a:solidFill>
                  <a:schemeClr val="hlink"/>
                </a:solidFill>
                <a:hlinkClick r:id="rId5"/>
              </a:rPr>
              <a:t>Other hazard studies</a:t>
            </a:r>
            <a:r>
              <a:rPr lang="en-US" sz="1600" dirty="0">
                <a:solidFill>
                  <a:schemeClr val="dk1"/>
                </a:solidFill>
              </a:rPr>
              <a:t> revealed that risks from any potential exhaust from a battery issue would be of little concern beyond 15 feet from the source battery cabinet. In part, this is due to the simple fact that warm exhaust rises and quickly scatters.</a:t>
            </a:r>
            <a:endParaRPr sz="1600" dirty="0">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5"/>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a:t>Same safe battery storage technology that is being deployed across the United States</a:t>
            </a:r>
            <a:endParaRPr/>
          </a:p>
        </p:txBody>
      </p:sp>
      <p:pic>
        <p:nvPicPr>
          <p:cNvPr id="360" name="Google Shape;360;p25"/>
          <p:cNvPicPr preferRelativeResize="0"/>
          <p:nvPr/>
        </p:nvPicPr>
        <p:blipFill rotWithShape="1">
          <a:blip r:embed="rId3">
            <a:alphaModFix/>
          </a:blip>
          <a:srcRect/>
          <a:stretch/>
        </p:blipFill>
        <p:spPr>
          <a:xfrm>
            <a:off x="768284" y="762000"/>
            <a:ext cx="7607431" cy="57055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dfb2e31abe_0_99"/>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dirty="0"/>
              <a:t>Humidor BESS summary </a:t>
            </a:r>
            <a:endParaRPr dirty="0"/>
          </a:p>
        </p:txBody>
      </p:sp>
      <p:sp>
        <p:nvSpPr>
          <p:cNvPr id="122" name="Google Shape;122;g2dfb2e31abe_0_99"/>
          <p:cNvSpPr txBox="1">
            <a:spLocks noGrp="1"/>
          </p:cNvSpPr>
          <p:nvPr>
            <p:ph type="body" idx="1"/>
          </p:nvPr>
        </p:nvSpPr>
        <p:spPr>
          <a:xfrm>
            <a:off x="191100" y="877610"/>
            <a:ext cx="8761800" cy="5466000"/>
          </a:xfrm>
          <a:prstGeom prst="rect">
            <a:avLst/>
          </a:prstGeom>
          <a:noFill/>
          <a:ln>
            <a:noFill/>
          </a:ln>
        </p:spPr>
        <p:txBody>
          <a:bodyPr spcFirstLastPara="1" wrap="square" lIns="91425" tIns="45700" rIns="91425" bIns="45700" anchor="t" anchorCtr="0">
            <a:noAutofit/>
          </a:bodyPr>
          <a:lstStyle/>
          <a:p>
            <a:pPr marL="457200" lvl="0" indent="-336550" algn="l" rtl="0">
              <a:lnSpc>
                <a:spcPct val="115000"/>
              </a:lnSpc>
              <a:spcBef>
                <a:spcPts val="0"/>
              </a:spcBef>
              <a:spcAft>
                <a:spcPts val="0"/>
              </a:spcAft>
              <a:buClr>
                <a:schemeClr val="dk1"/>
              </a:buClr>
              <a:buSzPts val="1700"/>
              <a:buChar char="•"/>
            </a:pPr>
            <a:r>
              <a:rPr lang="en-US" sz="1600" dirty="0">
                <a:solidFill>
                  <a:schemeClr val="dk1"/>
                </a:solidFill>
              </a:rPr>
              <a:t>400 MW / 1,200 MWh Battery Energy Storage System (BESS)</a:t>
            </a:r>
            <a:endParaRPr sz="1600" dirty="0">
              <a:solidFill>
                <a:schemeClr val="dk1"/>
              </a:solidFill>
            </a:endParaRPr>
          </a:p>
          <a:p>
            <a:pPr marL="457200" lvl="0" indent="-336550" algn="l" rtl="0">
              <a:lnSpc>
                <a:spcPct val="115000"/>
              </a:lnSpc>
              <a:spcBef>
                <a:spcPts val="1000"/>
              </a:spcBef>
              <a:spcAft>
                <a:spcPts val="0"/>
              </a:spcAft>
              <a:buClr>
                <a:schemeClr val="dk1"/>
              </a:buClr>
              <a:buSzPts val="1700"/>
              <a:buChar char="•"/>
            </a:pPr>
            <a:r>
              <a:rPr lang="en-US" sz="1600" dirty="0">
                <a:solidFill>
                  <a:schemeClr val="dk1"/>
                </a:solidFill>
              </a:rPr>
              <a:t>Installed by Hecate Grid, a leading independent power producer focused on developing, building, owning, and operating stand-alone energy storage projects in the US. </a:t>
            </a:r>
            <a:endParaRPr sz="1600" dirty="0">
              <a:solidFill>
                <a:schemeClr val="dk1"/>
              </a:solidFill>
            </a:endParaRPr>
          </a:p>
          <a:p>
            <a:pPr marL="914400" lvl="1" indent="-336550" algn="l" rtl="0">
              <a:lnSpc>
                <a:spcPct val="115000"/>
              </a:lnSpc>
              <a:spcBef>
                <a:spcPts val="1000"/>
              </a:spcBef>
              <a:spcAft>
                <a:spcPts val="0"/>
              </a:spcAft>
              <a:buClr>
                <a:schemeClr val="dk1"/>
              </a:buClr>
              <a:buSzPts val="1700"/>
              <a:buChar char="•"/>
            </a:pPr>
            <a:r>
              <a:rPr lang="en-US" sz="1600" dirty="0">
                <a:solidFill>
                  <a:schemeClr val="dk1"/>
                </a:solidFill>
              </a:rPr>
              <a:t>Hecate Grid has a pipeline of over 6 GW of BESS throughout the US with 3 GW in California. </a:t>
            </a:r>
            <a:endParaRPr sz="1600" dirty="0">
              <a:solidFill>
                <a:schemeClr val="dk1"/>
              </a:solidFill>
            </a:endParaRPr>
          </a:p>
          <a:p>
            <a:pPr marL="457200" lvl="0" indent="-336550" algn="l" rtl="0">
              <a:lnSpc>
                <a:spcPct val="115000"/>
              </a:lnSpc>
              <a:spcBef>
                <a:spcPts val="1000"/>
              </a:spcBef>
              <a:spcAft>
                <a:spcPts val="0"/>
              </a:spcAft>
              <a:buClr>
                <a:schemeClr val="dk1"/>
              </a:buClr>
              <a:buSzPts val="1700"/>
              <a:buChar char="•"/>
            </a:pPr>
            <a:r>
              <a:rPr lang="en-US" sz="1600" dirty="0">
                <a:solidFill>
                  <a:schemeClr val="dk1"/>
                </a:solidFill>
              </a:rPr>
              <a:t>Located in Acton, CA, about midway between Glendale and Lancaster.</a:t>
            </a:r>
            <a:endParaRPr sz="1600" dirty="0">
              <a:solidFill>
                <a:schemeClr val="dk1"/>
              </a:solidFill>
            </a:endParaRPr>
          </a:p>
          <a:p>
            <a:pPr marL="457200" lvl="0" indent="-336550" algn="l" rtl="0">
              <a:lnSpc>
                <a:spcPct val="115000"/>
              </a:lnSpc>
              <a:spcBef>
                <a:spcPts val="1000"/>
              </a:spcBef>
              <a:spcAft>
                <a:spcPts val="0"/>
              </a:spcAft>
              <a:buClr>
                <a:schemeClr val="dk1"/>
              </a:buClr>
              <a:buSzPts val="1700"/>
              <a:buChar char="•"/>
            </a:pPr>
            <a:r>
              <a:rPr lang="en-US" sz="1600" dirty="0">
                <a:solidFill>
                  <a:schemeClr val="dk1"/>
                </a:solidFill>
              </a:rPr>
              <a:t>Closest neighborhood will be 4,000 feet from the Humidor project site. </a:t>
            </a:r>
            <a:endParaRPr sz="1600" dirty="0">
              <a:solidFill>
                <a:schemeClr val="dk1"/>
              </a:solidFill>
            </a:endParaRPr>
          </a:p>
          <a:p>
            <a:pPr marL="457200" lvl="0" indent="-336550" algn="l" rtl="0">
              <a:lnSpc>
                <a:spcPct val="115000"/>
              </a:lnSpc>
              <a:spcBef>
                <a:spcPts val="1000"/>
              </a:spcBef>
              <a:spcAft>
                <a:spcPts val="0"/>
              </a:spcAft>
              <a:buClr>
                <a:schemeClr val="dk1"/>
              </a:buClr>
              <a:buSzPts val="1700"/>
              <a:buChar char="•"/>
            </a:pPr>
            <a:r>
              <a:rPr lang="en-US" sz="1600" dirty="0">
                <a:solidFill>
                  <a:schemeClr val="dk1"/>
                </a:solidFill>
              </a:rPr>
              <a:t>Will enhance grid reliability, including during times of AC-driven stress and during extreme weather events and other disasters that threaten the broader grid. </a:t>
            </a:r>
            <a:endParaRPr sz="1600" dirty="0">
              <a:solidFill>
                <a:schemeClr val="dk1"/>
              </a:solidFill>
            </a:endParaRPr>
          </a:p>
          <a:p>
            <a:pPr marL="457200" lvl="0" indent="-336550" algn="l" rtl="0">
              <a:lnSpc>
                <a:spcPct val="115000"/>
              </a:lnSpc>
              <a:spcBef>
                <a:spcPts val="1000"/>
              </a:spcBef>
              <a:spcAft>
                <a:spcPts val="0"/>
              </a:spcAft>
              <a:buClr>
                <a:schemeClr val="dk1"/>
              </a:buClr>
              <a:buSzPts val="1700"/>
              <a:buChar char="•"/>
            </a:pPr>
            <a:r>
              <a:rPr lang="en-US" sz="1600" dirty="0">
                <a:solidFill>
                  <a:schemeClr val="dk1"/>
                </a:solidFill>
              </a:rPr>
              <a:t>Utilizes disturbed and industrial zoned land buffered by roadways, rail lines, and industrial facilities. </a:t>
            </a:r>
            <a:endParaRPr sz="1600" dirty="0">
              <a:solidFill>
                <a:schemeClr val="dk1"/>
              </a:solidFill>
            </a:endParaRPr>
          </a:p>
          <a:p>
            <a:pPr marL="457200" lvl="0" indent="-336550" algn="l" rtl="0">
              <a:lnSpc>
                <a:spcPct val="115000"/>
              </a:lnSpc>
              <a:spcBef>
                <a:spcPts val="1000"/>
              </a:spcBef>
              <a:spcAft>
                <a:spcPts val="0"/>
              </a:spcAft>
              <a:buClr>
                <a:schemeClr val="dk1"/>
              </a:buClr>
              <a:buSzPts val="1700"/>
              <a:buChar char="•"/>
            </a:pPr>
            <a:r>
              <a:rPr lang="en-US" sz="1600" dirty="0">
                <a:solidFill>
                  <a:schemeClr val="dk1"/>
                </a:solidFill>
              </a:rPr>
              <a:t>Will not use any groundwater and will only use LA County Public Works water. </a:t>
            </a:r>
            <a:endParaRPr sz="1600" dirty="0">
              <a:solidFill>
                <a:schemeClr val="dk1"/>
              </a:solidFill>
            </a:endParaRPr>
          </a:p>
          <a:p>
            <a:pPr marL="457200" lvl="0" indent="-336550" algn="l" rtl="0">
              <a:lnSpc>
                <a:spcPct val="115000"/>
              </a:lnSpc>
              <a:spcBef>
                <a:spcPts val="1000"/>
              </a:spcBef>
              <a:spcAft>
                <a:spcPts val="0"/>
              </a:spcAft>
              <a:buClr>
                <a:schemeClr val="dk1"/>
              </a:buClr>
              <a:buSzPts val="1700"/>
              <a:buChar char="•"/>
            </a:pPr>
            <a:r>
              <a:rPr lang="en-US" sz="1600" dirty="0">
                <a:solidFill>
                  <a:schemeClr val="dk1"/>
                </a:solidFill>
              </a:rPr>
              <a:t>Will create approximately 100 high paying union jobs during construction and employ several workers for ongoing operations. </a:t>
            </a:r>
            <a:endParaRPr sz="1600" dirty="0">
              <a:solidFill>
                <a:schemeClr val="dk1"/>
              </a:solidFill>
            </a:endParaRPr>
          </a:p>
          <a:p>
            <a:pPr marL="457200" lvl="0" indent="-342900" algn="l" rtl="0">
              <a:lnSpc>
                <a:spcPct val="115000"/>
              </a:lnSpc>
              <a:spcBef>
                <a:spcPts val="1000"/>
              </a:spcBef>
              <a:spcAft>
                <a:spcPts val="1000"/>
              </a:spcAft>
              <a:buClr>
                <a:schemeClr val="dk1"/>
              </a:buClr>
              <a:buSzPts val="1800"/>
              <a:buChar char="•"/>
            </a:pPr>
            <a:r>
              <a:rPr lang="en-US" sz="1600" dirty="0">
                <a:solidFill>
                  <a:schemeClr val="dk1"/>
                </a:solidFill>
              </a:rPr>
              <a:t>For every 1 MW of capacity in operation, Hecate Grid will invest $250 annually in local community initiatives, totaling $100,000 annually at full capacity. </a:t>
            </a:r>
            <a:endParaRPr sz="1600" dirty="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6"/>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a:t>Same safe battery storage technology that is being deployed across the United States</a:t>
            </a:r>
            <a:endParaRPr/>
          </a:p>
        </p:txBody>
      </p:sp>
      <p:pic>
        <p:nvPicPr>
          <p:cNvPr id="366" name="Google Shape;366;p26"/>
          <p:cNvPicPr preferRelativeResize="0"/>
          <p:nvPr/>
        </p:nvPicPr>
        <p:blipFill rotWithShape="1">
          <a:blip r:embed="rId3">
            <a:alphaModFix/>
          </a:blip>
          <a:srcRect/>
          <a:stretch/>
        </p:blipFill>
        <p:spPr>
          <a:xfrm>
            <a:off x="741143" y="841790"/>
            <a:ext cx="7661713" cy="556843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g2dfdfd42765_0_17"/>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400"/>
              <a:buNone/>
            </a:pPr>
            <a:r>
              <a:rPr lang="en-US"/>
              <a:t>Recent Otay Mesa battery fire is not as bad as headlines would indicate</a:t>
            </a:r>
            <a:endParaRPr/>
          </a:p>
        </p:txBody>
      </p:sp>
      <p:pic>
        <p:nvPicPr>
          <p:cNvPr id="373" name="Google Shape;373;g2dfdfd42765_0_17"/>
          <p:cNvPicPr preferRelativeResize="0"/>
          <p:nvPr/>
        </p:nvPicPr>
        <p:blipFill rotWithShape="1">
          <a:blip r:embed="rId3">
            <a:alphaModFix/>
          </a:blip>
          <a:srcRect/>
          <a:stretch/>
        </p:blipFill>
        <p:spPr>
          <a:xfrm>
            <a:off x="3647250" y="1667875"/>
            <a:ext cx="5204325" cy="3903251"/>
          </a:xfrm>
          <a:prstGeom prst="rect">
            <a:avLst/>
          </a:prstGeom>
          <a:noFill/>
          <a:ln>
            <a:noFill/>
          </a:ln>
        </p:spPr>
      </p:pic>
      <p:sp>
        <p:nvSpPr>
          <p:cNvPr id="374" name="Google Shape;374;g2dfdfd42765_0_17"/>
          <p:cNvSpPr txBox="1"/>
          <p:nvPr/>
        </p:nvSpPr>
        <p:spPr>
          <a:xfrm>
            <a:off x="155850" y="1991550"/>
            <a:ext cx="3365400" cy="28749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115000"/>
              </a:lnSpc>
              <a:spcBef>
                <a:spcPts val="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Is being controlled</a:t>
            </a:r>
            <a:endParaRPr sz="1700" b="0" i="0" u="none" strike="noStrike" cap="none">
              <a:solidFill>
                <a:schemeClr val="dk1"/>
              </a:solidFill>
              <a:latin typeface="Calibri"/>
              <a:ea typeface="Calibri"/>
              <a:cs typeface="Calibri"/>
              <a:sym typeface="Calibri"/>
            </a:endParaRPr>
          </a:p>
          <a:p>
            <a:pPr marL="457200" marR="0" lvl="0" indent="-336550" algn="l" rtl="0">
              <a:lnSpc>
                <a:spcPct val="115000"/>
              </a:lnSpc>
              <a:spcBef>
                <a:spcPts val="100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Includes 4-year old battery technology</a:t>
            </a:r>
            <a:endParaRPr sz="1700" b="0" i="0" u="none" strike="noStrike" cap="none">
              <a:solidFill>
                <a:schemeClr val="dk1"/>
              </a:solidFill>
              <a:latin typeface="Calibri"/>
              <a:ea typeface="Calibri"/>
              <a:cs typeface="Calibri"/>
              <a:sym typeface="Calibri"/>
            </a:endParaRPr>
          </a:p>
          <a:p>
            <a:pPr marL="457200" marR="0" lvl="0" indent="-336550" algn="l" rtl="0">
              <a:lnSpc>
                <a:spcPct val="115000"/>
              </a:lnSpc>
              <a:spcBef>
                <a:spcPts val="1000"/>
              </a:spcBef>
              <a:spcAft>
                <a:spcPts val="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Batteries are located in an enclosed building, providing more flammable material, while Humidor would not be </a:t>
            </a:r>
            <a:endParaRPr sz="1700" b="0" i="0" u="none" strike="noStrike" cap="none">
              <a:solidFill>
                <a:schemeClr val="dk1"/>
              </a:solidFill>
              <a:latin typeface="Calibri"/>
              <a:ea typeface="Calibri"/>
              <a:cs typeface="Calibri"/>
              <a:sym typeface="Calibri"/>
            </a:endParaRPr>
          </a:p>
          <a:p>
            <a:pPr marL="457200" marR="0" lvl="0" indent="-336550" algn="l" rtl="0">
              <a:lnSpc>
                <a:spcPct val="115000"/>
              </a:lnSpc>
              <a:spcBef>
                <a:spcPts val="1000"/>
              </a:spcBef>
              <a:spcAft>
                <a:spcPts val="1000"/>
              </a:spcAft>
              <a:buClr>
                <a:schemeClr val="dk1"/>
              </a:buClr>
              <a:buSzPts val="1700"/>
              <a:buFont typeface="Calibri"/>
              <a:buChar char="●"/>
            </a:pPr>
            <a:r>
              <a:rPr lang="en-US" sz="1700" b="0" i="0" u="none" strike="noStrike" cap="none">
                <a:solidFill>
                  <a:schemeClr val="dk1"/>
                </a:solidFill>
                <a:latin typeface="Calibri"/>
                <a:ea typeface="Calibri"/>
                <a:cs typeface="Calibri"/>
                <a:sym typeface="Calibri"/>
              </a:rPr>
              <a:t>The cause of the fire has not yet been determined</a:t>
            </a:r>
            <a:endParaRPr sz="1700" b="0" i="0" u="none" strike="noStrike" cap="none">
              <a:solidFill>
                <a:schemeClr val="dk1"/>
              </a:solidFill>
              <a:latin typeface="Calibri"/>
              <a:ea typeface="Calibri"/>
              <a:cs typeface="Calibri"/>
              <a:sym typeface="Calibri"/>
            </a:endParaRPr>
          </a:p>
        </p:txBody>
      </p:sp>
      <p:sp>
        <p:nvSpPr>
          <p:cNvPr id="375" name="Google Shape;375;g2dfdfd42765_0_17">
            <a:hlinkClick r:id="rId4"/>
          </p:cNvPr>
          <p:cNvSpPr txBox="1"/>
          <p:nvPr/>
        </p:nvSpPr>
        <p:spPr>
          <a:xfrm>
            <a:off x="4883060" y="5571125"/>
            <a:ext cx="2732700" cy="38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sng" strike="noStrike" cap="none">
                <a:solidFill>
                  <a:srgbClr val="2F5496"/>
                </a:solidFill>
                <a:latin typeface="Calibri"/>
                <a:ea typeface="Calibri"/>
                <a:cs typeface="Calibri"/>
                <a:sym typeface="Calibri"/>
              </a:rPr>
              <a:t>Source: The San Diego Union-Tribune</a:t>
            </a:r>
            <a:endParaRPr sz="1300" b="0" i="0" u="sng" strike="noStrike" cap="none">
              <a:solidFill>
                <a:srgbClr val="2F5496"/>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27"/>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a:t>Respect for environmental &amp; cultural resources, and supportive to private property owners</a:t>
            </a:r>
            <a:endParaRPr/>
          </a:p>
        </p:txBody>
      </p:sp>
      <p:sp>
        <p:nvSpPr>
          <p:cNvPr id="381" name="Google Shape;381;p27"/>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None/>
            </a:pPr>
            <a:r>
              <a:rPr lang="en-US">
                <a:solidFill>
                  <a:schemeClr val="dk1"/>
                </a:solidFill>
              </a:rPr>
              <a:t>Respect for environmental &amp; cultural resources, and supportive to private property owners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g2dfb2e31abe_0_989"/>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a:t>Respect for environmental &amp; cultural resources, and supportive to private property owners</a:t>
            </a:r>
            <a:endParaRPr/>
          </a:p>
        </p:txBody>
      </p:sp>
      <p:sp>
        <p:nvSpPr>
          <p:cNvPr id="387" name="Google Shape;387;g2dfb2e31abe_0_989"/>
          <p:cNvSpPr txBox="1">
            <a:spLocks noGrp="1"/>
          </p:cNvSpPr>
          <p:nvPr>
            <p:ph type="body" idx="1"/>
          </p:nvPr>
        </p:nvSpPr>
        <p:spPr>
          <a:xfrm>
            <a:off x="541875" y="3613150"/>
            <a:ext cx="8229600" cy="2588700"/>
          </a:xfrm>
          <a:prstGeom prst="rect">
            <a:avLst/>
          </a:prstGeom>
          <a:noFill/>
          <a:ln>
            <a:noFill/>
          </a:ln>
        </p:spPr>
        <p:txBody>
          <a:bodyPr spcFirstLastPara="1" wrap="square" lIns="91425" tIns="45700" rIns="91425" bIns="45700" anchor="t" anchorCtr="0">
            <a:normAutofit/>
          </a:bodyPr>
          <a:lstStyle/>
          <a:p>
            <a:pPr marL="457200" lvl="0" indent="-355600" algn="l" rtl="0">
              <a:lnSpc>
                <a:spcPct val="115000"/>
              </a:lnSpc>
              <a:spcBef>
                <a:spcPts val="1000"/>
              </a:spcBef>
              <a:spcAft>
                <a:spcPts val="0"/>
              </a:spcAft>
              <a:buClr>
                <a:schemeClr val="dk1"/>
              </a:buClr>
              <a:buSzPts val="2000"/>
              <a:buChar char="•"/>
            </a:pPr>
            <a:r>
              <a:rPr lang="en-US" sz="2000">
                <a:solidFill>
                  <a:schemeClr val="dk1"/>
                </a:solidFill>
              </a:rPr>
              <a:t>No groundwater will be used, and the site will utilize LA County public water</a:t>
            </a:r>
            <a:endParaRPr sz="2000">
              <a:solidFill>
                <a:schemeClr val="dk1"/>
              </a:solidFill>
            </a:endParaRPr>
          </a:p>
          <a:p>
            <a:pPr marL="457200" lvl="0" indent="-355600" algn="l" rtl="0">
              <a:lnSpc>
                <a:spcPct val="115000"/>
              </a:lnSpc>
              <a:spcBef>
                <a:spcPts val="1000"/>
              </a:spcBef>
              <a:spcAft>
                <a:spcPts val="0"/>
              </a:spcAft>
              <a:buClr>
                <a:schemeClr val="dk1"/>
              </a:buClr>
              <a:buSzPts val="2000"/>
              <a:buChar char="•"/>
            </a:pPr>
            <a:r>
              <a:rPr lang="en-US" sz="2000">
                <a:solidFill>
                  <a:schemeClr val="dk1"/>
                </a:solidFill>
              </a:rPr>
              <a:t>Humidor site avoids protected areas, cultural resources or artifacts, and species</a:t>
            </a:r>
            <a:endParaRPr sz="2000">
              <a:solidFill>
                <a:schemeClr val="dk1"/>
              </a:solidFill>
            </a:endParaRPr>
          </a:p>
          <a:p>
            <a:pPr marL="457200" lvl="0" indent="-355600" algn="l" rtl="0">
              <a:lnSpc>
                <a:spcPct val="115000"/>
              </a:lnSpc>
              <a:spcBef>
                <a:spcPts val="1000"/>
              </a:spcBef>
              <a:spcAft>
                <a:spcPts val="0"/>
              </a:spcAft>
              <a:buClr>
                <a:schemeClr val="dk1"/>
              </a:buClr>
              <a:buSzPts val="2000"/>
              <a:buChar char="•"/>
            </a:pPr>
            <a:r>
              <a:rPr lang="en-US" sz="2000">
                <a:solidFill>
                  <a:schemeClr val="dk1"/>
                </a:solidFill>
              </a:rPr>
              <a:t>Landowners will leverage their land to earn income from other sources that increase grid reliability</a:t>
            </a:r>
            <a:endParaRPr sz="2000">
              <a:solidFill>
                <a:schemeClr val="dk1"/>
              </a:solidFill>
            </a:endParaRPr>
          </a:p>
        </p:txBody>
      </p:sp>
      <p:pic>
        <p:nvPicPr>
          <p:cNvPr id="388" name="Google Shape;388;g2dfb2e31abe_0_989"/>
          <p:cNvPicPr preferRelativeResize="0"/>
          <p:nvPr/>
        </p:nvPicPr>
        <p:blipFill rotWithShape="1">
          <a:blip r:embed="rId3">
            <a:alphaModFix/>
          </a:blip>
          <a:srcRect/>
          <a:stretch/>
        </p:blipFill>
        <p:spPr>
          <a:xfrm>
            <a:off x="1748525" y="914400"/>
            <a:ext cx="5816303" cy="25463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29"/>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a:t>Significant economic benefits to the local community</a:t>
            </a:r>
            <a:endParaRPr/>
          </a:p>
        </p:txBody>
      </p:sp>
      <p:sp>
        <p:nvSpPr>
          <p:cNvPr id="394" name="Google Shape;394;p29"/>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None/>
            </a:pPr>
            <a:r>
              <a:rPr lang="en-US">
                <a:solidFill>
                  <a:schemeClr val="dk1"/>
                </a:solidFill>
              </a:rPr>
              <a:t>Significant economic benefits to the local community</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2dfb2e31abe_0_1083"/>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a:t>Significant economic benefits to the local community</a:t>
            </a:r>
            <a:endParaRPr/>
          </a:p>
        </p:txBody>
      </p:sp>
      <p:sp>
        <p:nvSpPr>
          <p:cNvPr id="400" name="Google Shape;400;g2dfb2e31abe_0_1083"/>
          <p:cNvSpPr txBox="1">
            <a:spLocks noGrp="1"/>
          </p:cNvSpPr>
          <p:nvPr>
            <p:ph type="body" idx="1"/>
          </p:nvPr>
        </p:nvSpPr>
        <p:spPr>
          <a:xfrm>
            <a:off x="457200" y="977900"/>
            <a:ext cx="8229600" cy="2874300"/>
          </a:xfrm>
          <a:prstGeom prst="rect">
            <a:avLst/>
          </a:prstGeom>
          <a:noFill/>
          <a:ln>
            <a:noFill/>
          </a:ln>
        </p:spPr>
        <p:txBody>
          <a:bodyPr spcFirstLastPara="1" wrap="square" lIns="91425" tIns="45700" rIns="91425" bIns="45700" anchor="t" anchorCtr="0">
            <a:normAutofit/>
          </a:bodyPr>
          <a:lstStyle/>
          <a:p>
            <a:pPr marL="228600" lvl="0" indent="-190500" algn="l" rtl="0">
              <a:lnSpc>
                <a:spcPct val="115000"/>
              </a:lnSpc>
              <a:spcBef>
                <a:spcPts val="1000"/>
              </a:spcBef>
              <a:spcAft>
                <a:spcPts val="0"/>
              </a:spcAft>
              <a:buClr>
                <a:schemeClr val="dk1"/>
              </a:buClr>
              <a:buSzPts val="2200"/>
              <a:buFont typeface="Arial"/>
              <a:buChar char="•"/>
            </a:pPr>
            <a:r>
              <a:rPr lang="en-US" sz="2200">
                <a:solidFill>
                  <a:schemeClr val="dk1"/>
                </a:solidFill>
              </a:rPr>
              <a:t>Will create approximately 100 union construction jobs</a:t>
            </a:r>
            <a:endParaRPr sz="2200"/>
          </a:p>
          <a:p>
            <a:pPr marL="228600" lvl="0" indent="-190500" algn="l" rtl="0">
              <a:lnSpc>
                <a:spcPct val="115000"/>
              </a:lnSpc>
              <a:spcBef>
                <a:spcPts val="1000"/>
              </a:spcBef>
              <a:spcAft>
                <a:spcPts val="0"/>
              </a:spcAft>
              <a:buClr>
                <a:schemeClr val="dk1"/>
              </a:buClr>
              <a:buSzPts val="2200"/>
              <a:buFont typeface="Arial"/>
              <a:buChar char="•"/>
            </a:pPr>
            <a:r>
              <a:rPr lang="en-US" sz="2200">
                <a:solidFill>
                  <a:schemeClr val="dk1"/>
                </a:solidFill>
              </a:rPr>
              <a:t>Will employ 2 to 3 full time staff in addition to a 24/7 remote operations team</a:t>
            </a:r>
            <a:endParaRPr sz="2200"/>
          </a:p>
          <a:p>
            <a:pPr marL="228600" lvl="0" indent="-190500" algn="l" rtl="0">
              <a:lnSpc>
                <a:spcPct val="115000"/>
              </a:lnSpc>
              <a:spcBef>
                <a:spcPts val="1000"/>
              </a:spcBef>
              <a:spcAft>
                <a:spcPts val="0"/>
              </a:spcAft>
              <a:buClr>
                <a:schemeClr val="dk1"/>
              </a:buClr>
              <a:buSzPts val="2200"/>
              <a:buFont typeface="Arial"/>
              <a:buChar char="•"/>
            </a:pPr>
            <a:r>
              <a:rPr lang="en-US" sz="2200">
                <a:solidFill>
                  <a:schemeClr val="dk1"/>
                </a:solidFill>
              </a:rPr>
              <a:t>Up to $100,000/year to local area initiatives throughout the operating life of the project and approximately $2,000,000/year in annual tax benefits to LA County</a:t>
            </a:r>
            <a:endParaRPr sz="2200"/>
          </a:p>
        </p:txBody>
      </p:sp>
      <p:pic>
        <p:nvPicPr>
          <p:cNvPr id="401" name="Google Shape;401;g2dfb2e31abe_0_1083"/>
          <p:cNvPicPr preferRelativeResize="0"/>
          <p:nvPr/>
        </p:nvPicPr>
        <p:blipFill rotWithShape="1">
          <a:blip r:embed="rId3">
            <a:alphaModFix/>
          </a:blip>
          <a:srcRect/>
          <a:stretch/>
        </p:blipFill>
        <p:spPr>
          <a:xfrm>
            <a:off x="6828375" y="4068112"/>
            <a:ext cx="1858425" cy="1858425"/>
          </a:xfrm>
          <a:prstGeom prst="rect">
            <a:avLst/>
          </a:prstGeom>
          <a:noFill/>
          <a:ln>
            <a:noFill/>
          </a:ln>
        </p:spPr>
      </p:pic>
      <p:pic>
        <p:nvPicPr>
          <p:cNvPr id="402" name="Google Shape;402;g2dfb2e31abe_0_1083"/>
          <p:cNvPicPr preferRelativeResize="0"/>
          <p:nvPr/>
        </p:nvPicPr>
        <p:blipFill rotWithShape="1">
          <a:blip r:embed="rId4">
            <a:alphaModFix/>
          </a:blip>
          <a:srcRect/>
          <a:stretch/>
        </p:blipFill>
        <p:spPr>
          <a:xfrm>
            <a:off x="4805900" y="4233325"/>
            <a:ext cx="1858425" cy="1858425"/>
          </a:xfrm>
          <a:prstGeom prst="rect">
            <a:avLst/>
          </a:prstGeom>
          <a:noFill/>
          <a:ln>
            <a:noFill/>
          </a:ln>
        </p:spPr>
      </p:pic>
      <p:pic>
        <p:nvPicPr>
          <p:cNvPr id="403" name="Google Shape;403;g2dfb2e31abe_0_1083"/>
          <p:cNvPicPr preferRelativeResize="0"/>
          <p:nvPr/>
        </p:nvPicPr>
        <p:blipFill rotWithShape="1">
          <a:blip r:embed="rId5">
            <a:alphaModFix/>
          </a:blip>
          <a:srcRect/>
          <a:stretch/>
        </p:blipFill>
        <p:spPr>
          <a:xfrm>
            <a:off x="2783425" y="4153939"/>
            <a:ext cx="1858425" cy="1858447"/>
          </a:xfrm>
          <a:prstGeom prst="rect">
            <a:avLst/>
          </a:prstGeom>
          <a:noFill/>
          <a:ln>
            <a:noFill/>
          </a:ln>
        </p:spPr>
      </p:pic>
      <p:pic>
        <p:nvPicPr>
          <p:cNvPr id="404" name="Google Shape;404;g2dfb2e31abe_0_1083"/>
          <p:cNvPicPr preferRelativeResize="0"/>
          <p:nvPr/>
        </p:nvPicPr>
        <p:blipFill rotWithShape="1">
          <a:blip r:embed="rId6">
            <a:alphaModFix/>
          </a:blip>
          <a:srcRect/>
          <a:stretch/>
        </p:blipFill>
        <p:spPr>
          <a:xfrm>
            <a:off x="457200" y="4233325"/>
            <a:ext cx="1858425" cy="18584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2dfdfd42765_0_24"/>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a:t>Backup</a:t>
            </a:r>
            <a:endParaRPr/>
          </a:p>
        </p:txBody>
      </p:sp>
      <p:sp>
        <p:nvSpPr>
          <p:cNvPr id="410" name="Google Shape;410;g2dfdfd42765_0_24"/>
          <p:cNvSpPr txBox="1">
            <a:spLocks noGrp="1"/>
          </p:cNvSpPr>
          <p:nvPr>
            <p:ph type="body" idx="1"/>
          </p:nvPr>
        </p:nvSpPr>
        <p:spPr>
          <a:xfrm>
            <a:off x="457200" y="1295400"/>
            <a:ext cx="8229600" cy="45261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None/>
            </a:pPr>
            <a:r>
              <a:rPr lang="en-US">
                <a:solidFill>
                  <a:schemeClr val="dk1"/>
                </a:solidFill>
              </a:rPr>
              <a:t>Backup</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g2dfdfd42765_0_8"/>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a:t>Humidor is connecting at one of these two nodes “Vincent_2_N100” or “Vincent_2_N101” </a:t>
            </a:r>
            <a:endParaRPr/>
          </a:p>
        </p:txBody>
      </p:sp>
      <p:pic>
        <p:nvPicPr>
          <p:cNvPr id="416" name="Google Shape;416;g2dfdfd42765_0_8"/>
          <p:cNvPicPr preferRelativeResize="0">
            <a:picLocks noGrp="1"/>
          </p:cNvPicPr>
          <p:nvPr>
            <p:ph type="body" idx="1"/>
          </p:nvPr>
        </p:nvPicPr>
        <p:blipFill rotWithShape="1">
          <a:blip r:embed="rId3">
            <a:alphaModFix/>
          </a:blip>
          <a:srcRect/>
          <a:stretch/>
        </p:blipFill>
        <p:spPr>
          <a:xfrm>
            <a:off x="97075" y="2249350"/>
            <a:ext cx="4446600" cy="2624700"/>
          </a:xfrm>
          <a:prstGeom prst="rect">
            <a:avLst/>
          </a:prstGeom>
          <a:noFill/>
          <a:ln>
            <a:noFill/>
          </a:ln>
        </p:spPr>
      </p:pic>
      <p:sp>
        <p:nvSpPr>
          <p:cNvPr id="417" name="Google Shape;417;g2dfdfd42765_0_8"/>
          <p:cNvSpPr txBox="1"/>
          <p:nvPr/>
        </p:nvSpPr>
        <p:spPr>
          <a:xfrm>
            <a:off x="1640263" y="6028383"/>
            <a:ext cx="5863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Source: </a:t>
            </a:r>
            <a:r>
              <a:rPr lang="en-US" sz="18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CAISO’s Locational Marginal Price (LMP) map page </a:t>
            </a:r>
            <a:endParaRPr sz="1800" b="0" i="0" u="none" strike="noStrike" cap="none">
              <a:solidFill>
                <a:schemeClr val="dk1"/>
              </a:solidFill>
              <a:latin typeface="Calibri"/>
              <a:ea typeface="Calibri"/>
              <a:cs typeface="Calibri"/>
              <a:sym typeface="Calibri"/>
            </a:endParaRPr>
          </a:p>
        </p:txBody>
      </p:sp>
      <p:sp>
        <p:nvSpPr>
          <p:cNvPr id="418" name="Google Shape;418;g2dfdfd42765_0_8"/>
          <p:cNvSpPr txBox="1"/>
          <p:nvPr/>
        </p:nvSpPr>
        <p:spPr>
          <a:xfrm>
            <a:off x="1013380" y="5557266"/>
            <a:ext cx="7117200" cy="3078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400"/>
              <a:buFont typeface="Arial"/>
              <a:buChar char="•"/>
            </a:pPr>
            <a:r>
              <a:rPr lang="en-US" sz="1400" b="0" i="0" u="none" strike="noStrike" cap="none">
                <a:solidFill>
                  <a:schemeClr val="dk1"/>
                </a:solidFill>
                <a:latin typeface="Calibri"/>
                <a:ea typeface="Calibri"/>
                <a:cs typeface="Calibri"/>
                <a:sym typeface="Calibri"/>
              </a:rPr>
              <a:t>Vincent_2_N101 node has a Local Marginal Price for energy of $38.15/MWh (17 May 2024)</a:t>
            </a:r>
            <a:endParaRPr sz="1400" b="0" i="0" u="none" strike="noStrike" cap="none">
              <a:solidFill>
                <a:srgbClr val="000000"/>
              </a:solidFill>
              <a:latin typeface="Arial"/>
              <a:ea typeface="Arial"/>
              <a:cs typeface="Arial"/>
              <a:sym typeface="Arial"/>
            </a:endParaRPr>
          </a:p>
        </p:txBody>
      </p:sp>
      <p:pic>
        <p:nvPicPr>
          <p:cNvPr id="419" name="Google Shape;419;g2dfdfd42765_0_8"/>
          <p:cNvPicPr preferRelativeResize="0"/>
          <p:nvPr/>
        </p:nvPicPr>
        <p:blipFill rotWithShape="1">
          <a:blip r:embed="rId5">
            <a:alphaModFix/>
          </a:blip>
          <a:srcRect/>
          <a:stretch/>
        </p:blipFill>
        <p:spPr>
          <a:xfrm>
            <a:off x="4646675" y="2249412"/>
            <a:ext cx="4397400" cy="2624583"/>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3"/>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a:t>California relies on renewables</a:t>
            </a:r>
            <a:endParaRPr/>
          </a:p>
        </p:txBody>
      </p:sp>
      <p:pic>
        <p:nvPicPr>
          <p:cNvPr id="425" name="Google Shape;425;p13"/>
          <p:cNvPicPr preferRelativeResize="0"/>
          <p:nvPr/>
        </p:nvPicPr>
        <p:blipFill rotWithShape="1">
          <a:blip r:embed="rId3">
            <a:alphaModFix/>
          </a:blip>
          <a:srcRect/>
          <a:stretch/>
        </p:blipFill>
        <p:spPr>
          <a:xfrm>
            <a:off x="805992" y="870252"/>
            <a:ext cx="7532015" cy="547924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4"/>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a:t>Effects of energy storage on peak demand</a:t>
            </a:r>
            <a:endParaRPr/>
          </a:p>
        </p:txBody>
      </p:sp>
      <p:pic>
        <p:nvPicPr>
          <p:cNvPr id="431" name="Google Shape;431;p14"/>
          <p:cNvPicPr preferRelativeResize="0"/>
          <p:nvPr/>
        </p:nvPicPr>
        <p:blipFill rotWithShape="1">
          <a:blip r:embed="rId3">
            <a:alphaModFix/>
          </a:blip>
          <a:srcRect/>
          <a:stretch/>
        </p:blipFill>
        <p:spPr>
          <a:xfrm>
            <a:off x="898066" y="838342"/>
            <a:ext cx="7347867" cy="54870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a:t>About Hecate Grid </a:t>
            </a:r>
            <a:endParaRPr/>
          </a:p>
        </p:txBody>
      </p:sp>
      <p:pic>
        <p:nvPicPr>
          <p:cNvPr id="128" name="Google Shape;128;p4"/>
          <p:cNvPicPr preferRelativeResize="0"/>
          <p:nvPr/>
        </p:nvPicPr>
        <p:blipFill rotWithShape="1">
          <a:blip r:embed="rId3">
            <a:alphaModFix/>
          </a:blip>
          <a:srcRect/>
          <a:stretch/>
        </p:blipFill>
        <p:spPr>
          <a:xfrm>
            <a:off x="831916" y="799708"/>
            <a:ext cx="7480168" cy="560249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a:t>Five key reasons to support Humidor Energy Storage Project</a:t>
            </a:r>
            <a:endParaRPr/>
          </a:p>
        </p:txBody>
      </p:sp>
      <p:sp>
        <p:nvSpPr>
          <p:cNvPr id="134" name="Google Shape;134;p6"/>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ts val="0"/>
              </a:spcBef>
              <a:spcAft>
                <a:spcPts val="0"/>
              </a:spcAft>
              <a:buClr>
                <a:schemeClr val="dk1"/>
              </a:buClr>
              <a:buSzPts val="2800"/>
              <a:buFont typeface="Calibri"/>
              <a:buAutoNum type="arabicPeriod"/>
            </a:pPr>
            <a:r>
              <a:rPr lang="en-US">
                <a:solidFill>
                  <a:schemeClr val="dk1"/>
                </a:solidFill>
              </a:rPr>
              <a:t>Important location to provide reliability and meet energy demand </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solidFill>
                  <a:schemeClr val="dk1"/>
                </a:solidFill>
              </a:rPr>
              <a:t>Significant distances from other facilities, including housing</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solidFill>
                  <a:schemeClr val="dk1"/>
                </a:solidFill>
              </a:rPr>
              <a:t>Same safe BESS technology that is already deployed across the United States</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solidFill>
                  <a:schemeClr val="dk1"/>
                </a:solidFill>
              </a:rPr>
              <a:t>Respect for environmental &amp; cultural resources, and supportive to private property owners</a:t>
            </a:r>
            <a:endParaRPr/>
          </a:p>
          <a:p>
            <a:pPr marL="514350" lvl="0" indent="-514350" algn="l" rtl="0">
              <a:lnSpc>
                <a:spcPct val="90000"/>
              </a:lnSpc>
              <a:spcBef>
                <a:spcPts val="1000"/>
              </a:spcBef>
              <a:spcAft>
                <a:spcPts val="0"/>
              </a:spcAft>
              <a:buClr>
                <a:schemeClr val="dk1"/>
              </a:buClr>
              <a:buSzPts val="2800"/>
              <a:buFont typeface="Calibri"/>
              <a:buAutoNum type="arabicPeriod"/>
            </a:pPr>
            <a:r>
              <a:rPr lang="en-US">
                <a:solidFill>
                  <a:schemeClr val="dk1"/>
                </a:solidFill>
              </a:rPr>
              <a:t>Significant economic benefits to the local community</a:t>
            </a:r>
            <a:endParaRPr/>
          </a:p>
          <a:p>
            <a:pPr marL="514350" lvl="0" indent="-336550" algn="l" rtl="0">
              <a:lnSpc>
                <a:spcPct val="90000"/>
              </a:lnSpc>
              <a:spcBef>
                <a:spcPts val="1000"/>
              </a:spcBef>
              <a:spcAft>
                <a:spcPts val="0"/>
              </a:spcAft>
              <a:buClr>
                <a:srgbClr val="798DA8"/>
              </a:buClr>
              <a:buSzPts val="2800"/>
              <a:buFont typeface="Calibri"/>
              <a:buNone/>
            </a:pPr>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7"/>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400"/>
              <a:buFont typeface="Arial"/>
              <a:buNone/>
            </a:pPr>
            <a:r>
              <a:rPr lang="en-US"/>
              <a:t>Important location to provide reliability and meet energy demand </a:t>
            </a:r>
            <a:endParaRPr/>
          </a:p>
        </p:txBody>
      </p:sp>
      <p:sp>
        <p:nvSpPr>
          <p:cNvPr id="140" name="Google Shape;140;p7"/>
          <p:cNvSpPr txBox="1">
            <a:spLocks noGrp="1"/>
          </p:cNvSpPr>
          <p:nvPr>
            <p:ph type="body" idx="1"/>
          </p:nvPr>
        </p:nvSpPr>
        <p:spPr>
          <a:xfrm>
            <a:off x="457200" y="1295400"/>
            <a:ext cx="8229600" cy="45259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None/>
            </a:pPr>
            <a:r>
              <a:rPr lang="en-US">
                <a:solidFill>
                  <a:schemeClr val="dk1"/>
                </a:solidFill>
              </a:rPr>
              <a:t>Important location to provide reliability and meet energy demand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g2dfb2e31abe_0_600"/>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400"/>
              <a:buNone/>
            </a:pPr>
            <a:r>
              <a:rPr lang="en-US" dirty="0"/>
              <a:t>Three primary benefits</a:t>
            </a:r>
            <a:endParaRPr dirty="0"/>
          </a:p>
        </p:txBody>
      </p:sp>
      <p:sp>
        <p:nvSpPr>
          <p:cNvPr id="147" name="Google Shape;147;g2dfb2e31abe_0_600"/>
          <p:cNvSpPr txBox="1">
            <a:spLocks noGrp="1"/>
          </p:cNvSpPr>
          <p:nvPr>
            <p:ph type="body" idx="1"/>
          </p:nvPr>
        </p:nvSpPr>
        <p:spPr>
          <a:xfrm>
            <a:off x="457200" y="1158770"/>
            <a:ext cx="8229600" cy="4968766"/>
          </a:xfrm>
          <a:prstGeom prst="rect">
            <a:avLst/>
          </a:prstGeom>
          <a:noFill/>
          <a:ln>
            <a:noFill/>
          </a:ln>
        </p:spPr>
        <p:txBody>
          <a:bodyPr spcFirstLastPara="1" wrap="square" lIns="91425" tIns="45700" rIns="91425" bIns="45700" anchor="t" anchorCtr="0">
            <a:normAutofit fontScale="92500"/>
          </a:bodyPr>
          <a:lstStyle/>
          <a:p>
            <a:pPr marL="457200" lvl="0" indent="-393700" algn="l" rtl="0">
              <a:lnSpc>
                <a:spcPct val="115000"/>
              </a:lnSpc>
              <a:spcBef>
                <a:spcPts val="1000"/>
              </a:spcBef>
              <a:spcAft>
                <a:spcPts val="0"/>
              </a:spcAft>
              <a:buClr>
                <a:schemeClr val="dk1"/>
              </a:buClr>
              <a:buSzPts val="2600"/>
              <a:buAutoNum type="arabicPeriod"/>
            </a:pPr>
            <a:r>
              <a:rPr lang="en-US" sz="2600" b="1" dirty="0">
                <a:solidFill>
                  <a:schemeClr val="dk1"/>
                </a:solidFill>
              </a:rPr>
              <a:t>Reduce grid congestion</a:t>
            </a:r>
            <a:r>
              <a:rPr lang="en-US" sz="2600" dirty="0">
                <a:solidFill>
                  <a:schemeClr val="dk1"/>
                </a:solidFill>
              </a:rPr>
              <a:t> by storing excess solar energy from the Antelope Valley (and beyond) in the Humidor BESS and discharging it during peak demand hours to alleviate grid congestion. </a:t>
            </a:r>
          </a:p>
          <a:p>
            <a:pPr marL="457200" lvl="0" indent="-393700" algn="l" rtl="0">
              <a:lnSpc>
                <a:spcPct val="115000"/>
              </a:lnSpc>
              <a:spcBef>
                <a:spcPts val="1000"/>
              </a:spcBef>
              <a:spcAft>
                <a:spcPts val="0"/>
              </a:spcAft>
              <a:buClr>
                <a:schemeClr val="dk1"/>
              </a:buClr>
              <a:buSzPts val="2600"/>
              <a:buAutoNum type="arabicPeriod"/>
            </a:pPr>
            <a:r>
              <a:rPr lang="en-US" sz="2600" b="1" dirty="0">
                <a:solidFill>
                  <a:schemeClr val="dk1"/>
                </a:solidFill>
              </a:rPr>
              <a:t>Maximize solar and other renewable energy </a:t>
            </a:r>
            <a:r>
              <a:rPr lang="en-US" sz="2600" dirty="0">
                <a:solidFill>
                  <a:schemeClr val="dk1"/>
                </a:solidFill>
              </a:rPr>
              <a:t>that can reach the Los Angeles region, while minimizing the use of gas </a:t>
            </a:r>
            <a:r>
              <a:rPr lang="en-US" sz="2600" dirty="0" err="1">
                <a:solidFill>
                  <a:schemeClr val="dk1"/>
                </a:solidFill>
              </a:rPr>
              <a:t>peaker</a:t>
            </a:r>
            <a:r>
              <a:rPr lang="en-US" sz="2600" dirty="0">
                <a:solidFill>
                  <a:schemeClr val="dk1"/>
                </a:solidFill>
              </a:rPr>
              <a:t> plants, which are mostly located in highly impacted Los Angeles communities.</a:t>
            </a:r>
            <a:endParaRPr sz="2600" dirty="0">
              <a:solidFill>
                <a:schemeClr val="dk1"/>
              </a:solidFill>
            </a:endParaRPr>
          </a:p>
          <a:p>
            <a:pPr marL="457200" lvl="0" indent="-393700" algn="l" rtl="0">
              <a:lnSpc>
                <a:spcPct val="115000"/>
              </a:lnSpc>
              <a:spcBef>
                <a:spcPts val="1000"/>
              </a:spcBef>
              <a:spcAft>
                <a:spcPts val="0"/>
              </a:spcAft>
              <a:buClr>
                <a:schemeClr val="dk1"/>
              </a:buClr>
              <a:buSzPts val="2600"/>
              <a:buAutoNum type="arabicPeriod"/>
            </a:pPr>
            <a:r>
              <a:rPr lang="en-US" sz="2600" b="1" dirty="0">
                <a:solidFill>
                  <a:schemeClr val="dk1"/>
                </a:solidFill>
              </a:rPr>
              <a:t>Improve reliability system-wide</a:t>
            </a:r>
            <a:r>
              <a:rPr lang="en-US" sz="2600" dirty="0">
                <a:solidFill>
                  <a:schemeClr val="dk1"/>
                </a:solidFill>
              </a:rPr>
              <a:t> including during the hottest hours of the year when AC is exacerbating the grid.</a:t>
            </a:r>
            <a:endParaRPr sz="2600" dirty="0">
              <a:solidFill>
                <a:schemeClr val="dk1"/>
              </a:solidFill>
            </a:endParaRPr>
          </a:p>
          <a:p>
            <a:pPr marL="914400" lvl="0" indent="0" algn="l" rtl="0">
              <a:lnSpc>
                <a:spcPct val="115000"/>
              </a:lnSpc>
              <a:spcBef>
                <a:spcPts val="1000"/>
              </a:spcBef>
              <a:spcAft>
                <a:spcPts val="1000"/>
              </a:spcAft>
              <a:buSzPts val="2800"/>
              <a:buNone/>
            </a:pPr>
            <a:endParaRPr sz="2600" dirty="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2dfb2e31abe_0_192"/>
          <p:cNvSpPr txBox="1">
            <a:spLocks noGrp="1"/>
          </p:cNvSpPr>
          <p:nvPr>
            <p:ph type="title"/>
          </p:nvPr>
        </p:nvSpPr>
        <p:spPr>
          <a:xfrm>
            <a:off x="0" y="0"/>
            <a:ext cx="73152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400"/>
              <a:buNone/>
            </a:pPr>
            <a:r>
              <a:rPr lang="en-US" dirty="0"/>
              <a:t>Humidor will maximize solar while enhancing grid reliability</a:t>
            </a:r>
            <a:endParaRPr dirty="0"/>
          </a:p>
        </p:txBody>
      </p:sp>
      <p:pic>
        <p:nvPicPr>
          <p:cNvPr id="154" name="Google Shape;154;g2dfb2e31abe_0_192"/>
          <p:cNvPicPr preferRelativeResize="0"/>
          <p:nvPr/>
        </p:nvPicPr>
        <p:blipFill rotWithShape="1">
          <a:blip r:embed="rId3">
            <a:alphaModFix/>
          </a:blip>
          <a:srcRect/>
          <a:stretch/>
        </p:blipFill>
        <p:spPr>
          <a:xfrm>
            <a:off x="947375" y="976950"/>
            <a:ext cx="6378900" cy="5360151"/>
          </a:xfrm>
          <a:prstGeom prst="rect">
            <a:avLst/>
          </a:prstGeom>
          <a:noFill/>
          <a:ln>
            <a:noFill/>
          </a:ln>
        </p:spPr>
      </p:pic>
      <p:sp>
        <p:nvSpPr>
          <p:cNvPr id="155" name="Google Shape;155;g2dfb2e31abe_0_192"/>
          <p:cNvSpPr/>
          <p:nvPr/>
        </p:nvSpPr>
        <p:spPr>
          <a:xfrm>
            <a:off x="4763819" y="3100695"/>
            <a:ext cx="281700" cy="281700"/>
          </a:xfrm>
          <a:prstGeom prst="star5">
            <a:avLst>
              <a:gd name="adj" fmla="val 19098"/>
              <a:gd name="hf" fmla="val 105146"/>
              <a:gd name="vf" fmla="val 110557"/>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g2dfb2e31abe_0_192"/>
          <p:cNvSpPr txBox="1"/>
          <p:nvPr/>
        </p:nvSpPr>
        <p:spPr>
          <a:xfrm>
            <a:off x="5188820" y="3904850"/>
            <a:ext cx="1159500" cy="461700"/>
          </a:xfrm>
          <a:prstGeom prst="rect">
            <a:avLst/>
          </a:prstGeom>
          <a:solidFill>
            <a:srgbClr val="F2F2F2">
              <a:alpha val="53725"/>
            </a:srgbClr>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Humidor Battery Storage</a:t>
            </a:r>
            <a:endParaRPr sz="1400" b="0" i="0" u="none" strike="noStrike" cap="none">
              <a:solidFill>
                <a:srgbClr val="000000"/>
              </a:solidFill>
              <a:latin typeface="Arial"/>
              <a:ea typeface="Arial"/>
              <a:cs typeface="Arial"/>
              <a:sym typeface="Arial"/>
            </a:endParaRPr>
          </a:p>
        </p:txBody>
      </p:sp>
      <p:cxnSp>
        <p:nvCxnSpPr>
          <p:cNvPr id="157" name="Google Shape;157;g2dfb2e31abe_0_192"/>
          <p:cNvCxnSpPr>
            <a:stCxn id="156" idx="0"/>
            <a:endCxn id="155" idx="3"/>
          </p:cNvCxnSpPr>
          <p:nvPr/>
        </p:nvCxnSpPr>
        <p:spPr>
          <a:xfrm rot="10800000">
            <a:off x="4991570" y="3382250"/>
            <a:ext cx="777000" cy="522600"/>
          </a:xfrm>
          <a:prstGeom prst="straightConnector1">
            <a:avLst/>
          </a:prstGeom>
          <a:noFill/>
          <a:ln w="28575" cap="flat" cmpd="sng">
            <a:solidFill>
              <a:schemeClr val="dk1"/>
            </a:solidFill>
            <a:prstDash val="solid"/>
            <a:miter lim="800000"/>
            <a:headEnd type="none" w="sm" len="sm"/>
            <a:tailEnd type="triangle" w="med" len="med"/>
          </a:ln>
        </p:spPr>
      </p:cxnSp>
      <p:sp>
        <p:nvSpPr>
          <p:cNvPr id="158" name="Google Shape;158;g2dfb2e31abe_0_192"/>
          <p:cNvSpPr/>
          <p:nvPr/>
        </p:nvSpPr>
        <p:spPr>
          <a:xfrm>
            <a:off x="5695775" y="1229425"/>
            <a:ext cx="1588800" cy="1591200"/>
          </a:xfrm>
          <a:prstGeom prst="rightBrace">
            <a:avLst>
              <a:gd name="adj1" fmla="val 50000"/>
              <a:gd name="adj2" fmla="val 50105"/>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159" name="Google Shape;159;g2dfb2e31abe_0_192"/>
          <p:cNvPicPr preferRelativeResize="0"/>
          <p:nvPr/>
        </p:nvPicPr>
        <p:blipFill rotWithShape="1">
          <a:blip r:embed="rId4">
            <a:alphaModFix/>
          </a:blip>
          <a:srcRect/>
          <a:stretch/>
        </p:blipFill>
        <p:spPr>
          <a:xfrm>
            <a:off x="68325" y="869475"/>
            <a:ext cx="1588725" cy="5575100"/>
          </a:xfrm>
          <a:prstGeom prst="rect">
            <a:avLst/>
          </a:prstGeom>
          <a:noFill/>
          <a:ln>
            <a:noFill/>
          </a:ln>
        </p:spPr>
      </p:pic>
      <p:sp>
        <p:nvSpPr>
          <p:cNvPr id="160" name="Google Shape;160;g2dfb2e31abe_0_192"/>
          <p:cNvSpPr txBox="1"/>
          <p:nvPr/>
        </p:nvSpPr>
        <p:spPr>
          <a:xfrm>
            <a:off x="7326275" y="976975"/>
            <a:ext cx="1776150" cy="5360100"/>
          </a:xfrm>
          <a:prstGeom prst="rect">
            <a:avLst/>
          </a:prstGeom>
          <a:solidFill>
            <a:schemeClr val="lt1">
              <a:alpha val="53725"/>
            </a:schemeClr>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There is a significant amount of solar in the central valley that is attempting to flow down into Los Angeles (LA). </a:t>
            </a:r>
            <a:endParaRPr sz="15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CAISO is careful about adding more solar in the central valley due to grid congestion, so it is slowing down the deployment of additional solar. Too much grid congestion can cause grid outages. </a:t>
            </a:r>
            <a:endParaRPr sz="13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rgbClr val="000000"/>
              </a:buClr>
              <a:buSzPts val="1300"/>
              <a:buFont typeface="Arial"/>
              <a:buNone/>
            </a:pPr>
            <a:r>
              <a:rPr lang="en-US" sz="1300" b="0" i="0" u="none" strike="noStrike" cap="none">
                <a:solidFill>
                  <a:schemeClr val="dk1"/>
                </a:solidFill>
                <a:latin typeface="Calibri"/>
                <a:ea typeface="Calibri"/>
                <a:cs typeface="Calibri"/>
                <a:sym typeface="Calibri"/>
              </a:rPr>
              <a:t>The Humidor Battery Storage Project will address multiple challenges: deliver solar energy to Los Angeles, prevent curtailment, meet peak grid demand, and alleviate congestion. This will help smooth supply and demand, reducing blackout risks.</a:t>
            </a:r>
            <a:endParaRPr sz="15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g2dfb2e31abe_0_292"/>
          <p:cNvPicPr preferRelativeResize="0"/>
          <p:nvPr/>
        </p:nvPicPr>
        <p:blipFill rotWithShape="1">
          <a:blip r:embed="rId3">
            <a:alphaModFix/>
          </a:blip>
          <a:srcRect/>
          <a:stretch/>
        </p:blipFill>
        <p:spPr>
          <a:xfrm>
            <a:off x="333300" y="876300"/>
            <a:ext cx="6648452" cy="4524525"/>
          </a:xfrm>
          <a:prstGeom prst="rect">
            <a:avLst/>
          </a:prstGeom>
          <a:noFill/>
          <a:ln>
            <a:noFill/>
          </a:ln>
        </p:spPr>
      </p:pic>
      <p:sp>
        <p:nvSpPr>
          <p:cNvPr id="167" name="Google Shape;167;g2dfb2e31abe_0_292"/>
          <p:cNvSpPr txBox="1">
            <a:spLocks noGrp="1"/>
          </p:cNvSpPr>
          <p:nvPr>
            <p:ph type="title"/>
          </p:nvPr>
        </p:nvSpPr>
        <p:spPr>
          <a:xfrm>
            <a:off x="0" y="0"/>
            <a:ext cx="7380025"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2400"/>
              <a:buNone/>
            </a:pPr>
            <a:r>
              <a:rPr lang="en-US" dirty="0"/>
              <a:t>Humidor will reduce pollution from especially dirty gas-fired </a:t>
            </a:r>
            <a:r>
              <a:rPr lang="en-US" dirty="0" err="1"/>
              <a:t>peaker</a:t>
            </a:r>
            <a:r>
              <a:rPr lang="en-US" dirty="0"/>
              <a:t> plants</a:t>
            </a:r>
            <a:endParaRPr dirty="0"/>
          </a:p>
        </p:txBody>
      </p:sp>
      <p:pic>
        <p:nvPicPr>
          <p:cNvPr id="168" name="Google Shape;168;g2dfb2e31abe_0_292"/>
          <p:cNvPicPr preferRelativeResize="0"/>
          <p:nvPr/>
        </p:nvPicPr>
        <p:blipFill rotWithShape="1">
          <a:blip r:embed="rId4">
            <a:alphaModFix/>
          </a:blip>
          <a:srcRect/>
          <a:stretch/>
        </p:blipFill>
        <p:spPr>
          <a:xfrm>
            <a:off x="7380025" y="762000"/>
            <a:ext cx="1588725" cy="5575100"/>
          </a:xfrm>
          <a:prstGeom prst="rect">
            <a:avLst/>
          </a:prstGeom>
          <a:noFill/>
          <a:ln>
            <a:noFill/>
          </a:ln>
        </p:spPr>
      </p:pic>
      <p:sp>
        <p:nvSpPr>
          <p:cNvPr id="169" name="Google Shape;169;g2dfb2e31abe_0_292"/>
          <p:cNvSpPr/>
          <p:nvPr/>
        </p:nvSpPr>
        <p:spPr>
          <a:xfrm>
            <a:off x="4334194" y="1148920"/>
            <a:ext cx="281700" cy="281700"/>
          </a:xfrm>
          <a:prstGeom prst="star5">
            <a:avLst>
              <a:gd name="adj" fmla="val 19098"/>
              <a:gd name="hf" fmla="val 105146"/>
              <a:gd name="vf" fmla="val 110557"/>
            </a:avLst>
          </a:prstGeom>
          <a:solidFill>
            <a:srgbClr val="FFFF00"/>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0" name="Google Shape;170;g2dfb2e31abe_0_292"/>
          <p:cNvSpPr txBox="1"/>
          <p:nvPr/>
        </p:nvSpPr>
        <p:spPr>
          <a:xfrm>
            <a:off x="5460070" y="1042275"/>
            <a:ext cx="1159500" cy="461700"/>
          </a:xfrm>
          <a:prstGeom prst="rect">
            <a:avLst/>
          </a:prstGeom>
          <a:solidFill>
            <a:srgbClr val="F2F2F2">
              <a:alpha val="53725"/>
            </a:srgbClr>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Humidor Battery Storage</a:t>
            </a:r>
            <a:endParaRPr sz="1400" b="0" i="0" u="none" strike="noStrike" cap="none">
              <a:solidFill>
                <a:srgbClr val="000000"/>
              </a:solidFill>
              <a:latin typeface="Arial"/>
              <a:ea typeface="Arial"/>
              <a:cs typeface="Arial"/>
              <a:sym typeface="Arial"/>
            </a:endParaRPr>
          </a:p>
        </p:txBody>
      </p:sp>
      <p:cxnSp>
        <p:nvCxnSpPr>
          <p:cNvPr id="171" name="Google Shape;171;g2dfb2e31abe_0_292"/>
          <p:cNvCxnSpPr>
            <a:stCxn id="170" idx="1"/>
            <a:endCxn id="169" idx="4"/>
          </p:cNvCxnSpPr>
          <p:nvPr/>
        </p:nvCxnSpPr>
        <p:spPr>
          <a:xfrm rot="10800000">
            <a:off x="4615870" y="1256625"/>
            <a:ext cx="844200" cy="16500"/>
          </a:xfrm>
          <a:prstGeom prst="straightConnector1">
            <a:avLst/>
          </a:prstGeom>
          <a:noFill/>
          <a:ln w="28575" cap="flat" cmpd="sng">
            <a:solidFill>
              <a:schemeClr val="dk1"/>
            </a:solidFill>
            <a:prstDash val="solid"/>
            <a:miter lim="800000"/>
            <a:headEnd type="none" w="sm" len="sm"/>
            <a:tailEnd type="triangle" w="med" len="med"/>
          </a:ln>
        </p:spPr>
      </p:cxnSp>
      <p:sp>
        <p:nvSpPr>
          <p:cNvPr id="172" name="Google Shape;172;g2dfb2e31abe_0_292"/>
          <p:cNvSpPr txBox="1"/>
          <p:nvPr/>
        </p:nvSpPr>
        <p:spPr>
          <a:xfrm>
            <a:off x="3146350" y="2072325"/>
            <a:ext cx="1911300" cy="461700"/>
          </a:xfrm>
          <a:prstGeom prst="rect">
            <a:avLst/>
          </a:prstGeom>
          <a:solidFill>
            <a:srgbClr val="F2F2F2">
              <a:alpha val="53725"/>
            </a:srgbClr>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Many gas-fired plants to the south and west</a:t>
            </a:r>
            <a:endParaRPr sz="1400" b="0" i="0" u="none" strike="noStrike" cap="none">
              <a:solidFill>
                <a:srgbClr val="000000"/>
              </a:solidFill>
              <a:latin typeface="Arial"/>
              <a:ea typeface="Arial"/>
              <a:cs typeface="Arial"/>
              <a:sym typeface="Arial"/>
            </a:endParaRPr>
          </a:p>
        </p:txBody>
      </p:sp>
      <p:cxnSp>
        <p:nvCxnSpPr>
          <p:cNvPr id="173" name="Google Shape;173;g2dfb2e31abe_0_292"/>
          <p:cNvCxnSpPr>
            <a:stCxn id="172" idx="1"/>
          </p:cNvCxnSpPr>
          <p:nvPr/>
        </p:nvCxnSpPr>
        <p:spPr>
          <a:xfrm rot="10800000">
            <a:off x="1933450" y="2303175"/>
            <a:ext cx="1212900" cy="0"/>
          </a:xfrm>
          <a:prstGeom prst="straightConnector1">
            <a:avLst/>
          </a:prstGeom>
          <a:noFill/>
          <a:ln w="28575" cap="flat" cmpd="sng">
            <a:solidFill>
              <a:schemeClr val="dk1"/>
            </a:solidFill>
            <a:prstDash val="solid"/>
            <a:miter lim="800000"/>
            <a:headEnd type="none" w="sm" len="sm"/>
            <a:tailEnd type="triangle" w="med" len="med"/>
          </a:ln>
        </p:spPr>
      </p:cxnSp>
      <p:sp>
        <p:nvSpPr>
          <p:cNvPr id="174" name="Google Shape;174;g2dfb2e31abe_0_292"/>
          <p:cNvSpPr txBox="1"/>
          <p:nvPr/>
        </p:nvSpPr>
        <p:spPr>
          <a:xfrm>
            <a:off x="405225" y="5515125"/>
            <a:ext cx="6522900" cy="880500"/>
          </a:xfrm>
          <a:prstGeom prst="rect">
            <a:avLst/>
          </a:prstGeom>
          <a:solidFill>
            <a:srgbClr val="F2F2F2">
              <a:alpha val="53725"/>
            </a:srgbClr>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Humidor will help minimize how often dirty gas-fired plants need to run to top off the grid when demand is high. This will keep pollution from those gas-fired plants out of nearby communities. </a:t>
            </a:r>
            <a:endParaRPr sz="1800" b="0" i="0" u="none" strike="noStrike" cap="none">
              <a:solidFill>
                <a:schemeClr val="dk1"/>
              </a:solidFill>
              <a:latin typeface="Calibri"/>
              <a:ea typeface="Calibri"/>
              <a:cs typeface="Calibri"/>
              <a:sym typeface="Calibri"/>
            </a:endParaRPr>
          </a:p>
        </p:txBody>
      </p:sp>
      <p:sp>
        <p:nvSpPr>
          <p:cNvPr id="175" name="Google Shape;175;g2dfb2e31abe_0_292"/>
          <p:cNvSpPr txBox="1"/>
          <p:nvPr/>
        </p:nvSpPr>
        <p:spPr>
          <a:xfrm>
            <a:off x="2622375" y="1151325"/>
            <a:ext cx="777000" cy="276900"/>
          </a:xfrm>
          <a:prstGeom prst="rect">
            <a:avLst/>
          </a:prstGeom>
          <a:solidFill>
            <a:srgbClr val="F2F2F2">
              <a:alpha val="53725"/>
            </a:srgbClr>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Acton</a:t>
            </a:r>
            <a:endParaRPr sz="1400" b="0" i="0" u="none" strike="noStrike" cap="none">
              <a:solidFill>
                <a:srgbClr val="000000"/>
              </a:solidFill>
              <a:latin typeface="Arial"/>
              <a:ea typeface="Arial"/>
              <a:cs typeface="Arial"/>
              <a:sym typeface="Arial"/>
            </a:endParaRPr>
          </a:p>
        </p:txBody>
      </p:sp>
      <p:cxnSp>
        <p:nvCxnSpPr>
          <p:cNvPr id="176" name="Google Shape;176;g2dfb2e31abe_0_292"/>
          <p:cNvCxnSpPr>
            <a:stCxn id="175" idx="3"/>
          </p:cNvCxnSpPr>
          <p:nvPr/>
        </p:nvCxnSpPr>
        <p:spPr>
          <a:xfrm>
            <a:off x="3399375" y="1289775"/>
            <a:ext cx="534600" cy="348600"/>
          </a:xfrm>
          <a:prstGeom prst="straightConnector1">
            <a:avLst/>
          </a:prstGeom>
          <a:noFill/>
          <a:ln w="28575" cap="flat" cmpd="sng">
            <a:solidFill>
              <a:schemeClr val="dk1"/>
            </a:solidFill>
            <a:prstDash val="solid"/>
            <a:miter lim="800000"/>
            <a:headEnd type="none" w="sm" len="sm"/>
            <a:tailEnd type="triangle" w="med" len="med"/>
          </a:ln>
        </p:spPr>
      </p:cxnSp>
      <p:cxnSp>
        <p:nvCxnSpPr>
          <p:cNvPr id="177" name="Google Shape;177;g2dfb2e31abe_0_292"/>
          <p:cNvCxnSpPr>
            <a:stCxn id="172" idx="2"/>
          </p:cNvCxnSpPr>
          <p:nvPr/>
        </p:nvCxnSpPr>
        <p:spPr>
          <a:xfrm flipH="1">
            <a:off x="2485900" y="2534025"/>
            <a:ext cx="1616100" cy="961800"/>
          </a:xfrm>
          <a:prstGeom prst="straightConnector1">
            <a:avLst/>
          </a:prstGeom>
          <a:noFill/>
          <a:ln w="28575" cap="flat" cmpd="sng">
            <a:solidFill>
              <a:schemeClr val="dk1"/>
            </a:solidFill>
            <a:prstDash val="solid"/>
            <a:miter lim="800000"/>
            <a:headEnd type="none" w="sm" len="sm"/>
            <a:tailEnd type="triangle" w="med" len="med"/>
          </a:ln>
        </p:spPr>
      </p:cxnSp>
      <p:cxnSp>
        <p:nvCxnSpPr>
          <p:cNvPr id="178" name="Google Shape;178;g2dfb2e31abe_0_292"/>
          <p:cNvCxnSpPr>
            <a:stCxn id="172" idx="2"/>
          </p:cNvCxnSpPr>
          <p:nvPr/>
        </p:nvCxnSpPr>
        <p:spPr>
          <a:xfrm flipH="1">
            <a:off x="3133600" y="2534025"/>
            <a:ext cx="968400" cy="1542600"/>
          </a:xfrm>
          <a:prstGeom prst="straightConnector1">
            <a:avLst/>
          </a:prstGeom>
          <a:noFill/>
          <a:ln w="28575" cap="flat" cmpd="sng">
            <a:solidFill>
              <a:schemeClr val="dk1"/>
            </a:solidFill>
            <a:prstDash val="solid"/>
            <a:miter lim="800000"/>
            <a:headEnd type="none" w="sm" len="sm"/>
            <a:tailEnd type="triangle" w="med" len="med"/>
          </a:ln>
        </p:spPr>
      </p:cxnSp>
      <p:cxnSp>
        <p:nvCxnSpPr>
          <p:cNvPr id="179" name="Google Shape;179;g2dfb2e31abe_0_292"/>
          <p:cNvCxnSpPr>
            <a:stCxn id="172" idx="2"/>
          </p:cNvCxnSpPr>
          <p:nvPr/>
        </p:nvCxnSpPr>
        <p:spPr>
          <a:xfrm>
            <a:off x="4102000" y="2534025"/>
            <a:ext cx="241500" cy="1857000"/>
          </a:xfrm>
          <a:prstGeom prst="straightConnector1">
            <a:avLst/>
          </a:prstGeom>
          <a:noFill/>
          <a:ln w="28575" cap="flat" cmpd="sng">
            <a:solidFill>
              <a:schemeClr val="dk1"/>
            </a:solidFill>
            <a:prstDash val="solid"/>
            <a:miter lim="800000"/>
            <a:headEnd type="none" w="sm" len="sm"/>
            <a:tailEnd type="triangle" w="med" len="med"/>
          </a:ln>
        </p:spPr>
      </p:cxnSp>
      <p:cxnSp>
        <p:nvCxnSpPr>
          <p:cNvPr id="180" name="Google Shape;180;g2dfb2e31abe_0_292"/>
          <p:cNvCxnSpPr>
            <a:stCxn id="172" idx="2"/>
          </p:cNvCxnSpPr>
          <p:nvPr/>
        </p:nvCxnSpPr>
        <p:spPr>
          <a:xfrm>
            <a:off x="4102000" y="2534025"/>
            <a:ext cx="1584300" cy="2009400"/>
          </a:xfrm>
          <a:prstGeom prst="straightConnector1">
            <a:avLst/>
          </a:prstGeom>
          <a:noFill/>
          <a:ln w="28575" cap="flat" cmpd="sng">
            <a:solidFill>
              <a:schemeClr val="dk1"/>
            </a:solidFill>
            <a:prstDash val="solid"/>
            <a:miter lim="800000"/>
            <a:headEnd type="none" w="sm" len="sm"/>
            <a:tailEnd type="triangle" w="med" len="med"/>
          </a:ln>
        </p:spPr>
      </p:cxnSp>
      <p:cxnSp>
        <p:nvCxnSpPr>
          <p:cNvPr id="181" name="Google Shape;181;g2dfb2e31abe_0_292"/>
          <p:cNvCxnSpPr>
            <a:stCxn id="172" idx="2"/>
          </p:cNvCxnSpPr>
          <p:nvPr/>
        </p:nvCxnSpPr>
        <p:spPr>
          <a:xfrm flipH="1">
            <a:off x="2133700" y="2534025"/>
            <a:ext cx="1968300" cy="323400"/>
          </a:xfrm>
          <a:prstGeom prst="straightConnector1">
            <a:avLst/>
          </a:prstGeom>
          <a:noFill/>
          <a:ln w="28575" cap="flat" cmpd="sng">
            <a:solidFill>
              <a:schemeClr val="dk1"/>
            </a:solidFill>
            <a:prstDash val="solid"/>
            <a:miter lim="800000"/>
            <a:headEnd type="none" w="sm" len="sm"/>
            <a:tailEnd type="triangle" w="med" len="med"/>
          </a:ln>
        </p:spPr>
      </p:cxn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1627</Words>
  <Application>Microsoft Macintosh PowerPoint</Application>
  <PresentationFormat>On-screen Show (4:3)</PresentationFormat>
  <Paragraphs>156</Paragraphs>
  <Slides>39</Slides>
  <Notes>38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Source Sans Pro</vt:lpstr>
      <vt:lpstr>Office Theme</vt:lpstr>
      <vt:lpstr>PowerPoint Presentation</vt:lpstr>
      <vt:lpstr>Clean Coalition (nonprofit)</vt:lpstr>
      <vt:lpstr>Humidor BESS summary </vt:lpstr>
      <vt:lpstr>About Hecate Grid </vt:lpstr>
      <vt:lpstr>Five key reasons to support Humidor Energy Storage Project</vt:lpstr>
      <vt:lpstr>Important location to provide reliability and meet energy demand </vt:lpstr>
      <vt:lpstr>Three primary benefits</vt:lpstr>
      <vt:lpstr>Humidor will maximize solar while enhancing grid reliability</vt:lpstr>
      <vt:lpstr>Humidor will reduce pollution from especially dirty gas-fired peaker plants</vt:lpstr>
      <vt:lpstr>Humidor will reduce pollution from especially dirty gas-fired peaker plants (continued)</vt:lpstr>
      <vt:lpstr>Coastal winds push pollution from gas-fired plants through Acton</vt:lpstr>
      <vt:lpstr>Humidor energy storage is located at a major grid intersection</vt:lpstr>
      <vt:lpstr>Humidor is located at a major grid intersection, less than one mile from the massive Vincent Substation </vt:lpstr>
      <vt:lpstr>Time-shifting solar generation helps prevent blackouts</vt:lpstr>
      <vt:lpstr>Congestion follows a daily pattern…</vt:lpstr>
      <vt:lpstr>California duck curve is getting deeper</vt:lpstr>
      <vt:lpstr>Batteries help midday solar serve evening load</vt:lpstr>
      <vt:lpstr>Significant distances from other facilities, including housing</vt:lpstr>
      <vt:lpstr>Humidor will be located over 5 miles northeast of Acton, CA</vt:lpstr>
      <vt:lpstr>Utilize already disturbed industrial land</vt:lpstr>
      <vt:lpstr>Humidor is in an industrially-zoned area</vt:lpstr>
      <vt:lpstr>Visually screened and secured</vt:lpstr>
      <vt:lpstr>Humidor site plan</vt:lpstr>
      <vt:lpstr>Humidor site plan (continued)</vt:lpstr>
      <vt:lpstr>Humidor concept materials and colors</vt:lpstr>
      <vt:lpstr>Same safe BESS technology that is already deployed across the United States</vt:lpstr>
      <vt:lpstr>California energy storage system survey</vt:lpstr>
      <vt:lpstr>Proactive safety measures</vt:lpstr>
      <vt:lpstr>Same safe battery storage technology that is being deployed across the United States</vt:lpstr>
      <vt:lpstr>Same safe battery storage technology that is being deployed across the United States</vt:lpstr>
      <vt:lpstr>Recent Otay Mesa battery fire is not as bad as headlines would indicate</vt:lpstr>
      <vt:lpstr>Respect for environmental &amp; cultural resources, and supportive to private property owners</vt:lpstr>
      <vt:lpstr>Respect for environmental &amp; cultural resources, and supportive to private property owners</vt:lpstr>
      <vt:lpstr>Significant economic benefits to the local community</vt:lpstr>
      <vt:lpstr>Significant economic benefits to the local community</vt:lpstr>
      <vt:lpstr>Backup</vt:lpstr>
      <vt:lpstr>Humidor is connecting at one of these two nodes “Vincent_2_N100” or “Vincent_2_N101” </vt:lpstr>
      <vt:lpstr>California relies on renewables</vt:lpstr>
      <vt:lpstr>Effects of energy storage on peak demand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Greg Young</dc:creator>
  <cp:lastModifiedBy>Craig Lewis</cp:lastModifiedBy>
  <cp:revision>5</cp:revision>
  <dcterms:created xsi:type="dcterms:W3CDTF">2019-06-12T17:10:02Z</dcterms:created>
  <dcterms:modified xsi:type="dcterms:W3CDTF">2024-10-15T20:12:40Z</dcterms:modified>
</cp:coreProperties>
</file>