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42" r:id="rId2"/>
    <p:sldId id="4346" r:id="rId3"/>
    <p:sldId id="1830" r:id="rId4"/>
    <p:sldId id="4345" r:id="rId5"/>
    <p:sldId id="2077" r:id="rId6"/>
    <p:sldId id="2181" r:id="rId7"/>
    <p:sldId id="2182" r:id="rId8"/>
    <p:sldId id="4349" r:id="rId9"/>
    <p:sldId id="4348" r:id="rId10"/>
    <p:sldId id="4350" r:id="rId11"/>
    <p:sldId id="4356" r:id="rId12"/>
    <p:sldId id="4357" r:id="rId13"/>
    <p:sldId id="4358" r:id="rId14"/>
    <p:sldId id="4359" r:id="rId15"/>
    <p:sldId id="4360" r:id="rId16"/>
    <p:sldId id="4361" r:id="rId17"/>
    <p:sldId id="2170" r:id="rId1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 Young" initials="GY" lastIdx="3" clrIdx="0">
    <p:extLst>
      <p:ext uri="{19B8F6BF-5375-455C-9EA6-DF929625EA0E}">
        <p15:presenceInfo xmlns:p15="http://schemas.microsoft.com/office/powerpoint/2012/main" userId="325d5dd7a5f78271" providerId="Windows Live"/>
      </p:ext>
    </p:extLst>
  </p:cmAuthor>
  <p:cmAuthor id="2" name="young.e.gregory@gmail.com" initials="y" lastIdx="1" clrIdx="1">
    <p:extLst>
      <p:ext uri="{19B8F6BF-5375-455C-9EA6-DF929625EA0E}">
        <p15:presenceInfo xmlns:p15="http://schemas.microsoft.com/office/powerpoint/2012/main" userId="83fa3571154f788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65E"/>
    <a:srgbClr val="92D050"/>
    <a:srgbClr val="FAC090"/>
    <a:srgbClr val="F2C261"/>
    <a:srgbClr val="249CFF"/>
    <a:srgbClr val="DF5F5A"/>
    <a:srgbClr val="EC0E04"/>
    <a:srgbClr val="B5E159"/>
    <a:srgbClr val="D38ED9"/>
    <a:srgbClr val="6990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89091" autoAdjust="0"/>
  </p:normalViewPr>
  <p:slideViewPr>
    <p:cSldViewPr snapToGrid="0" snapToObjects="1">
      <p:cViewPr varScale="1">
        <p:scale>
          <a:sx n="95" d="100"/>
          <a:sy n="95" d="100"/>
        </p:scale>
        <p:origin x="2058" y="6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D3ACD8-E326-2941-9B22-4E8C7D22AC7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dirty="0"/>
          </a:p>
        </p:txBody>
      </p:sp>
      <p:sp>
        <p:nvSpPr>
          <p:cNvPr id="3" name="Date Placeholder 2">
            <a:extLst>
              <a:ext uri="{FF2B5EF4-FFF2-40B4-BE49-F238E27FC236}">
                <a16:creationId xmlns:a16="http://schemas.microsoft.com/office/drawing/2014/main" id="{99F636AE-09BF-8A4D-8717-AEEF65AA72F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9B591D7-3886-AB40-B66D-18CE28588577}" type="datetimeFigureOut">
              <a:rPr lang="en-US" altLang="en-US"/>
              <a:pPr>
                <a:defRPr/>
              </a:pPr>
              <a:t>2/4/2025</a:t>
            </a:fld>
            <a:endParaRPr lang="en-US" altLang="en-US" dirty="0"/>
          </a:p>
        </p:txBody>
      </p:sp>
      <p:sp>
        <p:nvSpPr>
          <p:cNvPr id="4" name="Slide Image Placeholder 3">
            <a:extLst>
              <a:ext uri="{FF2B5EF4-FFF2-40B4-BE49-F238E27FC236}">
                <a16:creationId xmlns:a16="http://schemas.microsoft.com/office/drawing/2014/main" id="{60626977-013B-2149-AA8F-233FC460B14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574835C3-8FF2-C74C-8CA0-BEE34C83F09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C6BF108-FB91-E649-8049-A7F7E402585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dirty="0"/>
          </a:p>
        </p:txBody>
      </p:sp>
      <p:sp>
        <p:nvSpPr>
          <p:cNvPr id="7" name="Slide Number Placeholder 6">
            <a:extLst>
              <a:ext uri="{FF2B5EF4-FFF2-40B4-BE49-F238E27FC236}">
                <a16:creationId xmlns:a16="http://schemas.microsoft.com/office/drawing/2014/main" id="{A9FFCF46-F2AC-1146-AF6F-7CE4845FD8E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6BAC258-D5A7-F949-B3BC-8E9B2CBED22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1</a:t>
            </a:fld>
            <a:endParaRPr lang="en-US" altLang="en-US" dirty="0"/>
          </a:p>
        </p:txBody>
      </p:sp>
    </p:spTree>
    <p:extLst>
      <p:ext uri="{BB962C8B-B14F-4D97-AF65-F5344CB8AC3E}">
        <p14:creationId xmlns:p14="http://schemas.microsoft.com/office/powerpoint/2010/main" val="330610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40D3B-AF0D-D358-0232-FF4C228F6BCC}"/>
            </a:ext>
          </a:extLst>
        </p:cNvPr>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0AF6B5F-92C7-6D9B-6BB7-34EB5E8A5675}"/>
              </a:ext>
            </a:extLst>
          </p:cNvPr>
          <p:cNvSpPr>
            <a:spLocks noGrp="1" noRot="1" noChangeAspect="1" noTextEdit="1"/>
          </p:cNvSpPr>
          <p:nvPr>
            <p:ph type="sldImg"/>
          </p:nvPr>
        </p:nvSpPr>
        <p:spPr bwMode="auto">
          <a:noFill/>
          <a:ln>
            <a:solidFill>
              <a:srgbClr val="000000"/>
            </a:solidFill>
            <a:miter lim="800000"/>
            <a:headEnd/>
            <a:tailEnd/>
          </a:ln>
        </p:spPr>
      </p:sp>
      <p:sp>
        <p:nvSpPr>
          <p:cNvPr id="35843" name="Notes Placeholder 2">
            <a:extLst>
              <a:ext uri="{FF2B5EF4-FFF2-40B4-BE49-F238E27FC236}">
                <a16:creationId xmlns:a16="http://schemas.microsoft.com/office/drawing/2014/main" id="{AEDC1459-EFB4-2261-F486-6F36933A925F}"/>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a:extLst>
              <a:ext uri="{FF2B5EF4-FFF2-40B4-BE49-F238E27FC236}">
                <a16:creationId xmlns:a16="http://schemas.microsoft.com/office/drawing/2014/main" id="{3D01AE00-F3F1-9781-77E9-18C79D029957}"/>
              </a:ext>
            </a:extLst>
          </p:cNvPr>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algn="r"/>
            <a:fld id="{7EA841E0-2D0D-4211-ACAE-C96B997E0FCF}" type="slidenum">
              <a:rPr lang="en-US" sz="1200">
                <a:latin typeface="Calibri" pitchFamily="34" charset="0"/>
              </a:rPr>
              <a:pPr algn="r"/>
              <a:t>2</a:t>
            </a:fld>
            <a:endParaRPr lang="en-US" sz="1200" dirty="0">
              <a:latin typeface="Calibri" pitchFamily="34" charset="0"/>
            </a:endParaRPr>
          </a:p>
        </p:txBody>
      </p:sp>
    </p:spTree>
    <p:extLst>
      <p:ext uri="{BB962C8B-B14F-4D97-AF65-F5344CB8AC3E}">
        <p14:creationId xmlns:p14="http://schemas.microsoft.com/office/powerpoint/2010/main" val="368833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marL="0" marR="0" lvl="0" indent="0" algn="r" defTabSz="457200" rtl="0" eaLnBrk="0" fontAlgn="base" latinLnBrk="0" hangingPunct="0">
              <a:lnSpc>
                <a:spcPct val="100000"/>
              </a:lnSpc>
              <a:spcBef>
                <a:spcPct val="0"/>
              </a:spcBef>
              <a:spcAft>
                <a:spcPct val="0"/>
              </a:spcAft>
              <a:buClrTx/>
              <a:buSzTx/>
              <a:buFontTx/>
              <a:buNone/>
              <a:tabLst/>
              <a:defRPr/>
            </a:pPr>
            <a:fld id="{7EA841E0-2D0D-4211-ACAE-C96B997E0FCF}" type="slidenum">
              <a:rPr kumimoji="0" lang="en-US" sz="1200" b="0" i="0" u="none" strike="noStrike" kern="1200" cap="none" spc="0" normalizeH="0" baseline="0" noProof="0">
                <a:ln>
                  <a:noFill/>
                </a:ln>
                <a:solidFill>
                  <a:prstClr val="black"/>
                </a:solidFill>
                <a:effectLst/>
                <a:uLnTx/>
                <a:uFillTx/>
                <a:latin typeface="Calibri"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76990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D7E22612-B4BB-F940-A87D-C210BBE0E0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C10EAC69-A035-B44E-8D81-2B4179051E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699" name="Slide Number Placeholder 3">
            <a:extLst>
              <a:ext uri="{FF2B5EF4-FFF2-40B4-BE49-F238E27FC236}">
                <a16:creationId xmlns:a16="http://schemas.microsoft.com/office/drawing/2014/main" id="{2C6FF074-85C3-924C-8097-B84017DF67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SzPct val="25000"/>
            </a:pPr>
            <a:fld id="{89D6201A-320F-DB44-8BE0-1571B81E54ED}" type="slidenum">
              <a:rPr lang="en-US" altLang="en-US" smtClean="0">
                <a:solidFill>
                  <a:srgbClr val="000000"/>
                </a:solidFill>
                <a:cs typeface="Calibri" panose="020F0502020204030204" pitchFamily="34" charset="0"/>
                <a:sym typeface="Calibri" panose="020F0502020204030204" pitchFamily="34" charset="0"/>
              </a:rPr>
              <a:pPr>
                <a:buSzPct val="25000"/>
              </a:pPr>
              <a:t>4</a:t>
            </a:fld>
            <a:endParaRPr lang="en-US" altLang="en-US">
              <a:solidFill>
                <a:srgbClr val="000000"/>
              </a:solidFill>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245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6" name="Google Shape;156;p4: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5051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0D975E9-4F9F-2741-A4F5-F453A59CC91E}"/>
              </a:ext>
            </a:extLst>
          </p:cNvPr>
          <p:cNvSpPr>
            <a:spLocks noGrp="1"/>
          </p:cNvSpPr>
          <p:nvPr>
            <p:ph type="dt" sz="half" idx="10"/>
          </p:nvPr>
        </p:nvSpPr>
        <p:spPr/>
        <p:txBody>
          <a:bodyPr/>
          <a:lstStyle>
            <a:lvl1pPr>
              <a:defRPr/>
            </a:lvl1pPr>
          </a:lstStyle>
          <a:p>
            <a:pPr>
              <a:defRPr/>
            </a:pPr>
            <a:fld id="{560BA163-E144-460A-A001-7700B8FDB543}" type="datetime3">
              <a:rPr lang="en-US" altLang="en-US" smtClean="0"/>
              <a:t>4 February 2025</a:t>
            </a:fld>
            <a:endParaRPr lang="en-US" altLang="en-US" dirty="0"/>
          </a:p>
        </p:txBody>
      </p:sp>
      <p:sp>
        <p:nvSpPr>
          <p:cNvPr id="5" name="Footer Placeholder 4">
            <a:extLst>
              <a:ext uri="{FF2B5EF4-FFF2-40B4-BE49-F238E27FC236}">
                <a16:creationId xmlns:a16="http://schemas.microsoft.com/office/drawing/2014/main" id="{719F211E-70FF-1243-981D-7BA715F1C63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FDF491D-CEF3-4F4B-BD27-B20475205385}"/>
              </a:ext>
            </a:extLst>
          </p:cNvPr>
          <p:cNvSpPr>
            <a:spLocks noGrp="1"/>
          </p:cNvSpPr>
          <p:nvPr>
            <p:ph type="sldNum" sz="quarter" idx="12"/>
          </p:nvPr>
        </p:nvSpPr>
        <p:spPr/>
        <p:txBody>
          <a:bodyPr/>
          <a:lstStyle>
            <a:lvl1pPr>
              <a:defRPr/>
            </a:lvl1pPr>
          </a:lstStyle>
          <a:p>
            <a:pPr>
              <a:defRPr/>
            </a:pPr>
            <a:fld id="{861FBA3C-C551-A847-88BE-C8AD39BF2A80}" type="slidenum">
              <a:rPr lang="en-US" altLang="en-US"/>
              <a:pPr>
                <a:defRPr/>
              </a:pPr>
              <a:t>‹#›</a:t>
            </a:fld>
            <a:endParaRPr lang="en-US" altLang="en-US" dirty="0"/>
          </a:p>
        </p:txBody>
      </p:sp>
    </p:spTree>
    <p:extLst>
      <p:ext uri="{BB962C8B-B14F-4D97-AF65-F5344CB8AC3E}">
        <p14:creationId xmlns:p14="http://schemas.microsoft.com/office/powerpoint/2010/main" val="593619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F966E-7469-E544-A7FA-0698D5977907}"/>
              </a:ext>
            </a:extLst>
          </p:cNvPr>
          <p:cNvSpPr>
            <a:spLocks noGrp="1"/>
          </p:cNvSpPr>
          <p:nvPr>
            <p:ph type="dt" sz="half" idx="10"/>
          </p:nvPr>
        </p:nvSpPr>
        <p:spPr/>
        <p:txBody>
          <a:bodyPr/>
          <a:lstStyle>
            <a:lvl1pPr>
              <a:defRPr/>
            </a:lvl1pPr>
          </a:lstStyle>
          <a:p>
            <a:pPr>
              <a:defRPr/>
            </a:pPr>
            <a:fld id="{CF5E7C2A-53DE-4C87-88E6-E009E4E5ABF2}" type="datetime3">
              <a:rPr lang="en-US" altLang="en-US" smtClean="0"/>
              <a:t>4 February 2025</a:t>
            </a:fld>
            <a:endParaRPr lang="en-US" altLang="en-US" dirty="0"/>
          </a:p>
        </p:txBody>
      </p:sp>
      <p:sp>
        <p:nvSpPr>
          <p:cNvPr id="5" name="Footer Placeholder 4">
            <a:extLst>
              <a:ext uri="{FF2B5EF4-FFF2-40B4-BE49-F238E27FC236}">
                <a16:creationId xmlns:a16="http://schemas.microsoft.com/office/drawing/2014/main" id="{35F09DEC-3DC4-464A-AF70-CAAA2A4F06E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43326E1-ECB7-7641-A730-86649382E50E}"/>
              </a:ext>
            </a:extLst>
          </p:cNvPr>
          <p:cNvSpPr>
            <a:spLocks noGrp="1"/>
          </p:cNvSpPr>
          <p:nvPr>
            <p:ph type="sldNum" sz="quarter" idx="12"/>
          </p:nvPr>
        </p:nvSpPr>
        <p:spPr/>
        <p:txBody>
          <a:bodyPr/>
          <a:lstStyle>
            <a:lvl1pPr>
              <a:defRPr/>
            </a:lvl1pPr>
          </a:lstStyle>
          <a:p>
            <a:pPr>
              <a:defRPr/>
            </a:pPr>
            <a:fld id="{C2EA4A89-4D8C-AA4B-9F02-A821DDFD2529}" type="slidenum">
              <a:rPr lang="en-US" altLang="en-US"/>
              <a:pPr>
                <a:defRPr/>
              </a:pPr>
              <a:t>‹#›</a:t>
            </a:fld>
            <a:endParaRPr lang="en-US" altLang="en-US" dirty="0"/>
          </a:p>
        </p:txBody>
      </p:sp>
    </p:spTree>
    <p:extLst>
      <p:ext uri="{BB962C8B-B14F-4D97-AF65-F5344CB8AC3E}">
        <p14:creationId xmlns:p14="http://schemas.microsoft.com/office/powerpoint/2010/main" val="393056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87C57-C086-4B42-B670-BDA5BC33EF7A}"/>
              </a:ext>
            </a:extLst>
          </p:cNvPr>
          <p:cNvSpPr>
            <a:spLocks noGrp="1"/>
          </p:cNvSpPr>
          <p:nvPr>
            <p:ph type="dt" sz="half" idx="10"/>
          </p:nvPr>
        </p:nvSpPr>
        <p:spPr/>
        <p:txBody>
          <a:bodyPr/>
          <a:lstStyle>
            <a:lvl1pPr>
              <a:defRPr/>
            </a:lvl1pPr>
          </a:lstStyle>
          <a:p>
            <a:pPr>
              <a:defRPr/>
            </a:pPr>
            <a:fld id="{D37A41E1-1F44-4448-8890-2CFE1AD9FEED}" type="datetime3">
              <a:rPr lang="en-US" altLang="en-US" smtClean="0"/>
              <a:t>4 February 2025</a:t>
            </a:fld>
            <a:endParaRPr lang="en-US" altLang="en-US" dirty="0"/>
          </a:p>
        </p:txBody>
      </p:sp>
      <p:sp>
        <p:nvSpPr>
          <p:cNvPr id="5" name="Footer Placeholder 4">
            <a:extLst>
              <a:ext uri="{FF2B5EF4-FFF2-40B4-BE49-F238E27FC236}">
                <a16:creationId xmlns:a16="http://schemas.microsoft.com/office/drawing/2014/main" id="{DF655431-5BCB-E74D-ADB1-889349B045F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622248C-1A15-FE49-A71C-E84D92F090FC}"/>
              </a:ext>
            </a:extLst>
          </p:cNvPr>
          <p:cNvSpPr>
            <a:spLocks noGrp="1"/>
          </p:cNvSpPr>
          <p:nvPr>
            <p:ph type="sldNum" sz="quarter" idx="12"/>
          </p:nvPr>
        </p:nvSpPr>
        <p:spPr/>
        <p:txBody>
          <a:bodyPr/>
          <a:lstStyle>
            <a:lvl1pPr>
              <a:defRPr/>
            </a:lvl1pPr>
          </a:lstStyle>
          <a:p>
            <a:pPr>
              <a:defRPr/>
            </a:pPr>
            <a:fld id="{02F8EB2A-6CA7-E342-A68F-42E85B9C6792}" type="slidenum">
              <a:rPr lang="en-US" altLang="en-US"/>
              <a:pPr>
                <a:defRPr/>
              </a:pPr>
              <a:t>‹#›</a:t>
            </a:fld>
            <a:endParaRPr lang="en-US" altLang="en-US" dirty="0"/>
          </a:p>
        </p:txBody>
      </p:sp>
    </p:spTree>
    <p:extLst>
      <p:ext uri="{BB962C8B-B14F-4D97-AF65-F5344CB8AC3E}">
        <p14:creationId xmlns:p14="http://schemas.microsoft.com/office/powerpoint/2010/main" val="3338377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59CD30C6-57B6-8D45-9699-219F1C2A4C66}"/>
              </a:ext>
            </a:extLst>
          </p:cNvPr>
          <p:cNvSpPr>
            <a:spLocks noChangeArrowheads="1"/>
          </p:cNvSpPr>
          <p:nvPr/>
        </p:nvSpPr>
        <p:spPr bwMode="auto">
          <a:xfrm>
            <a:off x="0" y="3124200"/>
            <a:ext cx="9144000" cy="3352800"/>
          </a:xfrm>
          <a:prstGeom prst="rect">
            <a:avLst/>
          </a:prstGeom>
          <a:solidFill>
            <a:srgbClr val="249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eaLnBrk="1" hangingPunct="1">
              <a:defRPr/>
            </a:pPr>
            <a:endParaRPr lang="en-US" altLang="en-US" dirty="0">
              <a:solidFill>
                <a:srgbClr val="00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28B8289-9559-C848-870B-D3E0D69E377F}"/>
              </a:ext>
            </a:extLst>
          </p:cNvPr>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CA" dirty="0">
              <a:solidFill>
                <a:srgbClr val="FFFFFF"/>
              </a:solidFill>
            </a:endParaRPr>
          </a:p>
        </p:txBody>
      </p:sp>
      <p:sp>
        <p:nvSpPr>
          <p:cNvPr id="5" name="TextBox 4">
            <a:extLst>
              <a:ext uri="{FF2B5EF4-FFF2-40B4-BE49-F238E27FC236}">
                <a16:creationId xmlns:a16="http://schemas.microsoft.com/office/drawing/2014/main" id="{D4EFC259-21D0-1D4D-8F8F-AFEA3690FD07}"/>
              </a:ext>
            </a:extLst>
          </p:cNvPr>
          <p:cNvSpPr txBox="1">
            <a:spLocks noChangeArrowheads="1"/>
          </p:cNvSpPr>
          <p:nvPr/>
        </p:nvSpPr>
        <p:spPr bwMode="auto">
          <a:xfrm>
            <a:off x="0" y="64881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eaLnBrk="1" hangingPunct="1">
              <a:defRPr/>
            </a:pPr>
            <a:r>
              <a:rPr lang="en-CA" altLang="en-US" dirty="0">
                <a:solidFill>
                  <a:srgbClr val="595959"/>
                </a:solidFill>
                <a:latin typeface="Arial" panose="020B0604020202020204" pitchFamily="34" charset="0"/>
                <a:cs typeface="Arial" panose="020B0604020202020204" pitchFamily="34" charset="0"/>
              </a:rPr>
              <a:t>Making Clean Local Energy Accessible Now			</a:t>
            </a:r>
          </a:p>
        </p:txBody>
      </p:sp>
      <p:sp>
        <p:nvSpPr>
          <p:cNvPr id="61443" name="Rectangle 3"/>
          <p:cNvSpPr>
            <a:spLocks noGrp="1" noChangeArrowheads="1"/>
          </p:cNvSpPr>
          <p:nvPr>
            <p:ph type="subTitle" idx="1"/>
          </p:nvPr>
        </p:nvSpPr>
        <p:spPr>
          <a:xfrm>
            <a:off x="990600" y="5300663"/>
            <a:ext cx="7161213" cy="841375"/>
          </a:xfrm>
        </p:spPr>
        <p:txBody>
          <a:bodyPr/>
          <a:lstStyle>
            <a:lvl1pPr marL="0" indent="0" algn="ctr">
              <a:buFontTx/>
              <a:buNone/>
              <a:defRPr sz="2400">
                <a:solidFill>
                  <a:schemeClr val="tx2">
                    <a:lumMod val="65000"/>
                    <a:lumOff val="35000"/>
                  </a:schemeClr>
                </a:solidFill>
              </a:defRPr>
            </a:lvl1pPr>
          </a:lstStyle>
          <a:p>
            <a:r>
              <a:rPr lang="en-US"/>
              <a:t>Click to edit Master subtitle style</a:t>
            </a:r>
            <a:endParaRPr lang="en-US" dirty="0"/>
          </a:p>
        </p:txBody>
      </p:sp>
    </p:spTree>
    <p:extLst>
      <p:ext uri="{BB962C8B-B14F-4D97-AF65-F5344CB8AC3E}">
        <p14:creationId xmlns:p14="http://schemas.microsoft.com/office/powerpoint/2010/main" val="820867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Title, Text and Chart">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3DFA53CE-6795-C947-947A-E8BA3D8CA19E}"/>
              </a:ext>
            </a:extLst>
          </p:cNvPr>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5" name="TextBox 5">
            <a:extLst>
              <a:ext uri="{FF2B5EF4-FFF2-40B4-BE49-F238E27FC236}">
                <a16:creationId xmlns:a16="http://schemas.microsoft.com/office/drawing/2014/main" id="{0A3046A0-4A55-1D4A-B644-E8D76CFA1FE3}"/>
              </a:ext>
            </a:extLst>
          </p:cNvPr>
          <p:cNvSpPr txBox="1">
            <a:spLocks noChangeArrowheads="1"/>
          </p:cNvSpPr>
          <p:nvPr userDrawn="1"/>
        </p:nvSpPr>
        <p:spPr bwMode="auto">
          <a:xfrm>
            <a:off x="0" y="6488113"/>
            <a:ext cx="472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CA" altLang="en-US" sz="1600" dirty="0">
                <a:solidFill>
                  <a:srgbClr val="595959"/>
                </a:solidFill>
                <a:cs typeface="Arial" panose="020B0604020202020204" pitchFamily="34" charset="0"/>
              </a:rPr>
              <a:t>Making Clean Local Energy Accessible Now</a:t>
            </a:r>
            <a:endParaRPr lang="en-CA" altLang="en-US" dirty="0">
              <a:solidFill>
                <a:srgbClr val="595959"/>
              </a:solidFill>
              <a:cs typeface="Arial" panose="020B0604020202020204" pitchFamily="34" charset="0"/>
            </a:endParaRPr>
          </a:p>
        </p:txBody>
      </p:sp>
      <p:sp>
        <p:nvSpPr>
          <p:cNvPr id="6" name="Rectangle 6">
            <a:extLst>
              <a:ext uri="{FF2B5EF4-FFF2-40B4-BE49-F238E27FC236}">
                <a16:creationId xmlns:a16="http://schemas.microsoft.com/office/drawing/2014/main" id="{38F39DE6-1256-C346-9AB8-45B77E3AA60E}"/>
              </a:ext>
            </a:extLst>
          </p:cNvPr>
          <p:cNvSpPr>
            <a:spLocks noChangeArrowheads="1"/>
          </p:cNvSpPr>
          <p:nvPr userDrawn="1"/>
        </p:nvSpPr>
        <p:spPr bwMode="auto">
          <a:xfrm>
            <a:off x="0" y="0"/>
            <a:ext cx="7391400" cy="762000"/>
          </a:xfrm>
          <a:prstGeom prst="rect">
            <a:avLst/>
          </a:prstGeom>
          <a:solidFill>
            <a:srgbClr val="249C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CA" altLang="en-US" dirty="0">
                <a:solidFill>
                  <a:srgbClr val="FFFFFF"/>
                </a:solidFill>
              </a:rPr>
              <a:t> </a:t>
            </a:r>
          </a:p>
        </p:txBody>
      </p:sp>
      <p:sp>
        <p:nvSpPr>
          <p:cNvPr id="7" name="Slide Number Placeholder 3">
            <a:extLst>
              <a:ext uri="{FF2B5EF4-FFF2-40B4-BE49-F238E27FC236}">
                <a16:creationId xmlns:a16="http://schemas.microsoft.com/office/drawing/2014/main" id="{BF102AE4-9E97-E04E-BF77-2074DC86BD37}"/>
              </a:ext>
            </a:extLst>
          </p:cNvPr>
          <p:cNvSpPr txBox="1">
            <a:spLocks noChangeArrowheads="1"/>
          </p:cNvSpPr>
          <p:nvPr userDrawn="1"/>
        </p:nvSpPr>
        <p:spPr bwMode="auto">
          <a:xfrm>
            <a:off x="85344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E7166A5B-3056-1D40-9051-DB5AC141CB75}" type="slidenum">
              <a:rPr lang="en-US" altLang="en-US" sz="1200" smtClean="0">
                <a:cs typeface="Arial" panose="020B0604020202020204" pitchFamily="34" charset="0"/>
              </a:rPr>
              <a:pPr algn="r" eaLnBrk="1" hangingPunct="1">
                <a:defRPr/>
              </a:pPr>
              <a:t>‹#›</a:t>
            </a:fld>
            <a:endParaRPr lang="en-US" altLang="en-US" sz="1200" dirty="0">
              <a:solidFill>
                <a:srgbClr val="013D21"/>
              </a:solidFill>
              <a:latin typeface="Informatic" charset="0"/>
              <a:cs typeface="Arial" panose="020B0604020202020204" pitchFamily="34" charset="0"/>
            </a:endParaRPr>
          </a:p>
        </p:txBody>
      </p:sp>
      <p:pic>
        <p:nvPicPr>
          <p:cNvPr id="8" name="Picture 10" descr="Clean Coalition Logo_no tagline_updated_slideshowedit_zf2 yellow_final2.pdf">
            <a:extLst>
              <a:ext uri="{FF2B5EF4-FFF2-40B4-BE49-F238E27FC236}">
                <a16:creationId xmlns:a16="http://schemas.microsoft.com/office/drawing/2014/main" id="{316C0A59-26E0-8F46-B70B-85A845CCE84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31100" y="46038"/>
            <a:ext cx="1612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a:t>Click to edit Master title style</a:t>
            </a:r>
          </a:p>
        </p:txBody>
      </p:sp>
      <p:sp>
        <p:nvSpPr>
          <p:cNvPr id="14" name="Content Placeholder 2"/>
          <p:cNvSpPr>
            <a:spLocks noGrp="1"/>
          </p:cNvSpPr>
          <p:nvPr>
            <p:ph idx="1"/>
          </p:nvPr>
        </p:nvSpPr>
        <p:spPr>
          <a:xfrm>
            <a:off x="457200" y="1295400"/>
            <a:ext cx="8229600" cy="4525963"/>
          </a:xfrm>
        </p:spPr>
        <p:txBody>
          <a:bodyPr/>
          <a:lstStyle>
            <a:lvl1pPr>
              <a:buFontTx/>
              <a:buBlip>
                <a:blip r:embed="rId3"/>
              </a:buBlip>
              <a:defRPr>
                <a:solidFill>
                  <a:schemeClr val="tx2">
                    <a:lumMod val="65000"/>
                    <a:lumOff val="35000"/>
                  </a:schemeClr>
                </a:solidFill>
              </a:defRPr>
            </a:lvl1pPr>
            <a:lvl2pPr>
              <a:buFontTx/>
              <a:buBlip>
                <a:blip r:embed="rId3"/>
              </a:buBlip>
              <a:defRPr>
                <a:solidFill>
                  <a:schemeClr val="tx2">
                    <a:lumMod val="65000"/>
                    <a:lumOff val="35000"/>
                  </a:schemeClr>
                </a:solidFill>
              </a:defRPr>
            </a:lvl2pPr>
            <a:lvl3pPr>
              <a:buFontTx/>
              <a:buBlip>
                <a:blip r:embed="rId3"/>
              </a:buBlip>
              <a:defRPr>
                <a:solidFill>
                  <a:schemeClr val="tx2">
                    <a:lumMod val="65000"/>
                    <a:lumOff val="35000"/>
                  </a:schemeClr>
                </a:solidFill>
              </a:defRPr>
            </a:lvl3pPr>
            <a:lvl4pPr>
              <a:buFontTx/>
              <a:buBlip>
                <a:blip r:embed="rId3"/>
              </a:buBlip>
              <a:defRPr>
                <a:solidFill>
                  <a:schemeClr val="tx2">
                    <a:lumMod val="65000"/>
                    <a:lumOff val="35000"/>
                  </a:schemeClr>
                </a:solidFill>
              </a:defRPr>
            </a:lvl4pPr>
            <a:lvl5pPr>
              <a:buFontTx/>
              <a:buBlip>
                <a:blip r:embed="rId3"/>
              </a:buBlip>
              <a:defRPr>
                <a:solidFill>
                  <a:schemeClr val="tx2">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498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773585-4FFF-4F48-B0FF-4AECA5D2B793}"/>
              </a:ext>
            </a:extLst>
          </p:cNvPr>
          <p:cNvSpPr>
            <a:spLocks noGrp="1"/>
          </p:cNvSpPr>
          <p:nvPr>
            <p:ph type="dt" sz="half" idx="10"/>
          </p:nvPr>
        </p:nvSpPr>
        <p:spPr/>
        <p:txBody>
          <a:bodyPr/>
          <a:lstStyle>
            <a:lvl1pPr>
              <a:defRPr/>
            </a:lvl1pPr>
          </a:lstStyle>
          <a:p>
            <a:pPr>
              <a:defRPr/>
            </a:pPr>
            <a:fld id="{B9AF1B43-8F02-4C1A-95DC-864C4F4FECFA}" type="datetime3">
              <a:rPr lang="en-US" altLang="en-US" smtClean="0"/>
              <a:t>4 February 2025</a:t>
            </a:fld>
            <a:endParaRPr lang="en-US" altLang="en-US" dirty="0"/>
          </a:p>
        </p:txBody>
      </p:sp>
      <p:sp>
        <p:nvSpPr>
          <p:cNvPr id="5" name="Footer Placeholder 4">
            <a:extLst>
              <a:ext uri="{FF2B5EF4-FFF2-40B4-BE49-F238E27FC236}">
                <a16:creationId xmlns:a16="http://schemas.microsoft.com/office/drawing/2014/main" id="{808201DA-F647-A240-A8FC-BAB25D3AC06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28BF850-481A-5748-BACC-F16CCAAF3735}"/>
              </a:ext>
            </a:extLst>
          </p:cNvPr>
          <p:cNvSpPr>
            <a:spLocks noGrp="1"/>
          </p:cNvSpPr>
          <p:nvPr>
            <p:ph type="sldNum" sz="quarter" idx="12"/>
          </p:nvPr>
        </p:nvSpPr>
        <p:spPr/>
        <p:txBody>
          <a:bodyPr/>
          <a:lstStyle>
            <a:lvl1pPr>
              <a:defRPr/>
            </a:lvl1pPr>
          </a:lstStyle>
          <a:p>
            <a:pPr>
              <a:defRPr/>
            </a:pPr>
            <a:fld id="{5DFF457A-51B7-5D48-BED3-A7125AA8DEFF}" type="slidenum">
              <a:rPr lang="en-US" altLang="en-US"/>
              <a:pPr>
                <a:defRPr/>
              </a:pPr>
              <a:t>‹#›</a:t>
            </a:fld>
            <a:endParaRPr lang="en-US" altLang="en-US" dirty="0"/>
          </a:p>
        </p:txBody>
      </p:sp>
    </p:spTree>
    <p:extLst>
      <p:ext uri="{BB962C8B-B14F-4D97-AF65-F5344CB8AC3E}">
        <p14:creationId xmlns:p14="http://schemas.microsoft.com/office/powerpoint/2010/main" val="93362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36BC11-48C6-8546-9434-A1A3F196F63E}"/>
              </a:ext>
            </a:extLst>
          </p:cNvPr>
          <p:cNvSpPr>
            <a:spLocks noGrp="1"/>
          </p:cNvSpPr>
          <p:nvPr>
            <p:ph type="dt" sz="half" idx="10"/>
          </p:nvPr>
        </p:nvSpPr>
        <p:spPr/>
        <p:txBody>
          <a:bodyPr/>
          <a:lstStyle>
            <a:lvl1pPr>
              <a:defRPr/>
            </a:lvl1pPr>
          </a:lstStyle>
          <a:p>
            <a:pPr>
              <a:defRPr/>
            </a:pPr>
            <a:fld id="{D53C131C-D7CC-4AB7-B7AC-8D17C70AB763}" type="datetime3">
              <a:rPr lang="en-US" altLang="en-US" smtClean="0"/>
              <a:t>4 February 2025</a:t>
            </a:fld>
            <a:endParaRPr lang="en-US" altLang="en-US" dirty="0"/>
          </a:p>
        </p:txBody>
      </p:sp>
      <p:sp>
        <p:nvSpPr>
          <p:cNvPr id="5" name="Footer Placeholder 4">
            <a:extLst>
              <a:ext uri="{FF2B5EF4-FFF2-40B4-BE49-F238E27FC236}">
                <a16:creationId xmlns:a16="http://schemas.microsoft.com/office/drawing/2014/main" id="{0F99ED33-2661-F144-8C03-967912C5981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0450073-3400-C641-ABE0-4FBC660E1B06}"/>
              </a:ext>
            </a:extLst>
          </p:cNvPr>
          <p:cNvSpPr>
            <a:spLocks noGrp="1"/>
          </p:cNvSpPr>
          <p:nvPr>
            <p:ph type="sldNum" sz="quarter" idx="12"/>
          </p:nvPr>
        </p:nvSpPr>
        <p:spPr/>
        <p:txBody>
          <a:bodyPr/>
          <a:lstStyle>
            <a:lvl1pPr>
              <a:defRPr/>
            </a:lvl1pPr>
          </a:lstStyle>
          <a:p>
            <a:pPr>
              <a:defRPr/>
            </a:pPr>
            <a:fld id="{E82DDA36-A3E7-8943-AD0F-CAAE473AC2A6}" type="slidenum">
              <a:rPr lang="en-US" altLang="en-US"/>
              <a:pPr>
                <a:defRPr/>
              </a:pPr>
              <a:t>‹#›</a:t>
            </a:fld>
            <a:endParaRPr lang="en-US" altLang="en-US" dirty="0"/>
          </a:p>
        </p:txBody>
      </p:sp>
    </p:spTree>
    <p:extLst>
      <p:ext uri="{BB962C8B-B14F-4D97-AF65-F5344CB8AC3E}">
        <p14:creationId xmlns:p14="http://schemas.microsoft.com/office/powerpoint/2010/main" val="216969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A8FEEF8-6A58-0C49-BA29-9DC09A922821}"/>
              </a:ext>
            </a:extLst>
          </p:cNvPr>
          <p:cNvSpPr>
            <a:spLocks noGrp="1"/>
          </p:cNvSpPr>
          <p:nvPr>
            <p:ph type="dt" sz="half" idx="10"/>
          </p:nvPr>
        </p:nvSpPr>
        <p:spPr/>
        <p:txBody>
          <a:bodyPr/>
          <a:lstStyle>
            <a:lvl1pPr>
              <a:defRPr/>
            </a:lvl1pPr>
          </a:lstStyle>
          <a:p>
            <a:pPr>
              <a:defRPr/>
            </a:pPr>
            <a:fld id="{08A6C2A9-3EE2-4D58-83A0-AFEF89A5563A}" type="datetime3">
              <a:rPr lang="en-US" altLang="en-US" smtClean="0"/>
              <a:t>4 February 2025</a:t>
            </a:fld>
            <a:endParaRPr lang="en-US" altLang="en-US" dirty="0"/>
          </a:p>
        </p:txBody>
      </p:sp>
      <p:sp>
        <p:nvSpPr>
          <p:cNvPr id="6" name="Footer Placeholder 4">
            <a:extLst>
              <a:ext uri="{FF2B5EF4-FFF2-40B4-BE49-F238E27FC236}">
                <a16:creationId xmlns:a16="http://schemas.microsoft.com/office/drawing/2014/main" id="{99A10E6D-4E32-2440-AA0C-D7A2AFC7FD9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73B1B4C-1787-104B-A1E3-0CEFB613DDA2}"/>
              </a:ext>
            </a:extLst>
          </p:cNvPr>
          <p:cNvSpPr>
            <a:spLocks noGrp="1"/>
          </p:cNvSpPr>
          <p:nvPr>
            <p:ph type="sldNum" sz="quarter" idx="12"/>
          </p:nvPr>
        </p:nvSpPr>
        <p:spPr/>
        <p:txBody>
          <a:bodyPr/>
          <a:lstStyle>
            <a:lvl1pPr>
              <a:defRPr/>
            </a:lvl1pPr>
          </a:lstStyle>
          <a:p>
            <a:pPr>
              <a:defRPr/>
            </a:pPr>
            <a:fld id="{CA3DF979-1FFA-B344-A81C-F0A9AB9BBE0B}" type="slidenum">
              <a:rPr lang="en-US" altLang="en-US"/>
              <a:pPr>
                <a:defRPr/>
              </a:pPr>
              <a:t>‹#›</a:t>
            </a:fld>
            <a:endParaRPr lang="en-US" altLang="en-US" dirty="0"/>
          </a:p>
        </p:txBody>
      </p:sp>
    </p:spTree>
    <p:extLst>
      <p:ext uri="{BB962C8B-B14F-4D97-AF65-F5344CB8AC3E}">
        <p14:creationId xmlns:p14="http://schemas.microsoft.com/office/powerpoint/2010/main" val="304823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36B69B9-826F-8244-8A6A-0CD6DD73FB16}"/>
              </a:ext>
            </a:extLst>
          </p:cNvPr>
          <p:cNvSpPr>
            <a:spLocks noGrp="1"/>
          </p:cNvSpPr>
          <p:nvPr>
            <p:ph type="dt" sz="half" idx="10"/>
          </p:nvPr>
        </p:nvSpPr>
        <p:spPr/>
        <p:txBody>
          <a:bodyPr/>
          <a:lstStyle>
            <a:lvl1pPr>
              <a:defRPr/>
            </a:lvl1pPr>
          </a:lstStyle>
          <a:p>
            <a:pPr>
              <a:defRPr/>
            </a:pPr>
            <a:fld id="{23E9938C-8F76-4DEE-A8C5-693D5E5EE450}" type="datetime3">
              <a:rPr lang="en-US" altLang="en-US" smtClean="0"/>
              <a:t>4 February 2025</a:t>
            </a:fld>
            <a:endParaRPr lang="en-US" altLang="en-US" dirty="0"/>
          </a:p>
        </p:txBody>
      </p:sp>
      <p:sp>
        <p:nvSpPr>
          <p:cNvPr id="8" name="Footer Placeholder 4">
            <a:extLst>
              <a:ext uri="{FF2B5EF4-FFF2-40B4-BE49-F238E27FC236}">
                <a16:creationId xmlns:a16="http://schemas.microsoft.com/office/drawing/2014/main" id="{6270ED67-A230-304A-BD81-68AA113F99D5}"/>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A74C0F45-8463-BA4F-8288-144B4F266DC8}"/>
              </a:ext>
            </a:extLst>
          </p:cNvPr>
          <p:cNvSpPr>
            <a:spLocks noGrp="1"/>
          </p:cNvSpPr>
          <p:nvPr>
            <p:ph type="sldNum" sz="quarter" idx="12"/>
          </p:nvPr>
        </p:nvSpPr>
        <p:spPr/>
        <p:txBody>
          <a:bodyPr/>
          <a:lstStyle>
            <a:lvl1pPr>
              <a:defRPr/>
            </a:lvl1pPr>
          </a:lstStyle>
          <a:p>
            <a:pPr>
              <a:defRPr/>
            </a:pPr>
            <a:fld id="{DA1DBFC4-966A-DC4E-8401-7EC346D39E33}" type="slidenum">
              <a:rPr lang="en-US" altLang="en-US"/>
              <a:pPr>
                <a:defRPr/>
              </a:pPr>
              <a:t>‹#›</a:t>
            </a:fld>
            <a:endParaRPr lang="en-US" altLang="en-US" dirty="0"/>
          </a:p>
        </p:txBody>
      </p:sp>
    </p:spTree>
    <p:extLst>
      <p:ext uri="{BB962C8B-B14F-4D97-AF65-F5344CB8AC3E}">
        <p14:creationId xmlns:p14="http://schemas.microsoft.com/office/powerpoint/2010/main" val="32379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B0413AD-A5B6-3E47-82A6-DC212F8EAA3C}"/>
              </a:ext>
            </a:extLst>
          </p:cNvPr>
          <p:cNvSpPr>
            <a:spLocks noGrp="1"/>
          </p:cNvSpPr>
          <p:nvPr>
            <p:ph type="dt" sz="half" idx="10"/>
          </p:nvPr>
        </p:nvSpPr>
        <p:spPr/>
        <p:txBody>
          <a:bodyPr/>
          <a:lstStyle>
            <a:lvl1pPr>
              <a:defRPr/>
            </a:lvl1pPr>
          </a:lstStyle>
          <a:p>
            <a:pPr>
              <a:defRPr/>
            </a:pPr>
            <a:fld id="{2F88A746-2811-4D1E-9D06-0C05B8E3FE4C}" type="datetime3">
              <a:rPr lang="en-US" altLang="en-US" smtClean="0"/>
              <a:t>4 February 2025</a:t>
            </a:fld>
            <a:endParaRPr lang="en-US" altLang="en-US" dirty="0"/>
          </a:p>
        </p:txBody>
      </p:sp>
      <p:sp>
        <p:nvSpPr>
          <p:cNvPr id="4" name="Footer Placeholder 4">
            <a:extLst>
              <a:ext uri="{FF2B5EF4-FFF2-40B4-BE49-F238E27FC236}">
                <a16:creationId xmlns:a16="http://schemas.microsoft.com/office/drawing/2014/main" id="{E7C4DF3C-F67F-824D-BCF9-CF584E35B1A6}"/>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CDB9843D-60A1-CF4E-8ACB-6628817B7C1D}"/>
              </a:ext>
            </a:extLst>
          </p:cNvPr>
          <p:cNvSpPr>
            <a:spLocks noGrp="1"/>
          </p:cNvSpPr>
          <p:nvPr>
            <p:ph type="sldNum" sz="quarter" idx="12"/>
          </p:nvPr>
        </p:nvSpPr>
        <p:spPr/>
        <p:txBody>
          <a:bodyPr/>
          <a:lstStyle>
            <a:lvl1pPr>
              <a:defRPr/>
            </a:lvl1pPr>
          </a:lstStyle>
          <a:p>
            <a:pPr>
              <a:defRPr/>
            </a:pPr>
            <a:fld id="{0376BDCD-F2CC-1D48-9787-0714F2C14497}" type="slidenum">
              <a:rPr lang="en-US" altLang="en-US"/>
              <a:pPr>
                <a:defRPr/>
              </a:pPr>
              <a:t>‹#›</a:t>
            </a:fld>
            <a:endParaRPr lang="en-US" altLang="en-US" dirty="0"/>
          </a:p>
        </p:txBody>
      </p:sp>
    </p:spTree>
    <p:extLst>
      <p:ext uri="{BB962C8B-B14F-4D97-AF65-F5344CB8AC3E}">
        <p14:creationId xmlns:p14="http://schemas.microsoft.com/office/powerpoint/2010/main" val="416695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6CA4EA2-9500-A64C-943D-D41953EB1361}"/>
              </a:ext>
            </a:extLst>
          </p:cNvPr>
          <p:cNvSpPr>
            <a:spLocks noGrp="1"/>
          </p:cNvSpPr>
          <p:nvPr>
            <p:ph type="dt" sz="half" idx="10"/>
          </p:nvPr>
        </p:nvSpPr>
        <p:spPr/>
        <p:txBody>
          <a:bodyPr/>
          <a:lstStyle>
            <a:lvl1pPr>
              <a:defRPr/>
            </a:lvl1pPr>
          </a:lstStyle>
          <a:p>
            <a:pPr>
              <a:defRPr/>
            </a:pPr>
            <a:fld id="{2199539E-AFA2-472F-8FE9-A1BF9CE07DF3}" type="datetime3">
              <a:rPr lang="en-US" altLang="en-US" smtClean="0"/>
              <a:t>4 February 2025</a:t>
            </a:fld>
            <a:endParaRPr lang="en-US" altLang="en-US" dirty="0"/>
          </a:p>
        </p:txBody>
      </p:sp>
      <p:sp>
        <p:nvSpPr>
          <p:cNvPr id="3" name="Footer Placeholder 4">
            <a:extLst>
              <a:ext uri="{FF2B5EF4-FFF2-40B4-BE49-F238E27FC236}">
                <a16:creationId xmlns:a16="http://schemas.microsoft.com/office/drawing/2014/main" id="{7B28F9A6-51F7-6B46-AE80-5A0F5ED17040}"/>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F955289-BF67-3F4A-83D6-2E446C77A57F}"/>
              </a:ext>
            </a:extLst>
          </p:cNvPr>
          <p:cNvSpPr>
            <a:spLocks noGrp="1"/>
          </p:cNvSpPr>
          <p:nvPr>
            <p:ph type="sldNum" sz="quarter" idx="12"/>
          </p:nvPr>
        </p:nvSpPr>
        <p:spPr/>
        <p:txBody>
          <a:bodyPr/>
          <a:lstStyle>
            <a:lvl1pPr>
              <a:defRPr/>
            </a:lvl1pPr>
          </a:lstStyle>
          <a:p>
            <a:pPr>
              <a:defRPr/>
            </a:pPr>
            <a:fld id="{79BC2235-F009-8E46-8B12-1D1BA3AABFE9}" type="slidenum">
              <a:rPr lang="en-US" altLang="en-US"/>
              <a:pPr>
                <a:defRPr/>
              </a:pPr>
              <a:t>‹#›</a:t>
            </a:fld>
            <a:endParaRPr lang="en-US" altLang="en-US" dirty="0"/>
          </a:p>
        </p:txBody>
      </p:sp>
    </p:spTree>
    <p:extLst>
      <p:ext uri="{BB962C8B-B14F-4D97-AF65-F5344CB8AC3E}">
        <p14:creationId xmlns:p14="http://schemas.microsoft.com/office/powerpoint/2010/main" val="145717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E6C4C1D-1D2E-B842-B86E-6E98A5744E2C}"/>
              </a:ext>
            </a:extLst>
          </p:cNvPr>
          <p:cNvSpPr>
            <a:spLocks noGrp="1"/>
          </p:cNvSpPr>
          <p:nvPr>
            <p:ph type="dt" sz="half" idx="10"/>
          </p:nvPr>
        </p:nvSpPr>
        <p:spPr/>
        <p:txBody>
          <a:bodyPr/>
          <a:lstStyle>
            <a:lvl1pPr>
              <a:defRPr/>
            </a:lvl1pPr>
          </a:lstStyle>
          <a:p>
            <a:pPr>
              <a:defRPr/>
            </a:pPr>
            <a:fld id="{7E62FF11-91C9-4885-9DA9-D4DAA2DD9385}" type="datetime3">
              <a:rPr lang="en-US" altLang="en-US" smtClean="0"/>
              <a:t>4 February 2025</a:t>
            </a:fld>
            <a:endParaRPr lang="en-US" altLang="en-US" dirty="0"/>
          </a:p>
        </p:txBody>
      </p:sp>
      <p:sp>
        <p:nvSpPr>
          <p:cNvPr id="6" name="Footer Placeholder 4">
            <a:extLst>
              <a:ext uri="{FF2B5EF4-FFF2-40B4-BE49-F238E27FC236}">
                <a16:creationId xmlns:a16="http://schemas.microsoft.com/office/drawing/2014/main" id="{80159143-02B9-DA4D-BDE1-AD2257C32FB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6E6B76C-BAC2-EC46-BABE-4C4F7F30CCF4}"/>
              </a:ext>
            </a:extLst>
          </p:cNvPr>
          <p:cNvSpPr>
            <a:spLocks noGrp="1"/>
          </p:cNvSpPr>
          <p:nvPr>
            <p:ph type="sldNum" sz="quarter" idx="12"/>
          </p:nvPr>
        </p:nvSpPr>
        <p:spPr/>
        <p:txBody>
          <a:bodyPr/>
          <a:lstStyle>
            <a:lvl1pPr>
              <a:defRPr/>
            </a:lvl1pPr>
          </a:lstStyle>
          <a:p>
            <a:pPr>
              <a:defRPr/>
            </a:pPr>
            <a:fld id="{386DA04F-A6CC-E342-86CD-6D2A735BF87F}" type="slidenum">
              <a:rPr lang="en-US" altLang="en-US"/>
              <a:pPr>
                <a:defRPr/>
              </a:pPr>
              <a:t>‹#›</a:t>
            </a:fld>
            <a:endParaRPr lang="en-US" altLang="en-US" dirty="0"/>
          </a:p>
        </p:txBody>
      </p:sp>
    </p:spTree>
    <p:extLst>
      <p:ext uri="{BB962C8B-B14F-4D97-AF65-F5344CB8AC3E}">
        <p14:creationId xmlns:p14="http://schemas.microsoft.com/office/powerpoint/2010/main" val="145082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F292A62-A395-E049-A626-82620BE7F0F2}"/>
              </a:ext>
            </a:extLst>
          </p:cNvPr>
          <p:cNvSpPr>
            <a:spLocks noGrp="1"/>
          </p:cNvSpPr>
          <p:nvPr>
            <p:ph type="dt" sz="half" idx="10"/>
          </p:nvPr>
        </p:nvSpPr>
        <p:spPr/>
        <p:txBody>
          <a:bodyPr/>
          <a:lstStyle>
            <a:lvl1pPr>
              <a:defRPr/>
            </a:lvl1pPr>
          </a:lstStyle>
          <a:p>
            <a:pPr>
              <a:defRPr/>
            </a:pPr>
            <a:fld id="{30B6106A-8036-427A-AC23-3DD3F67DAECD}" type="datetime3">
              <a:rPr lang="en-US" altLang="en-US" smtClean="0"/>
              <a:t>4 February 2025</a:t>
            </a:fld>
            <a:endParaRPr lang="en-US" altLang="en-US" dirty="0"/>
          </a:p>
        </p:txBody>
      </p:sp>
      <p:sp>
        <p:nvSpPr>
          <p:cNvPr id="6" name="Footer Placeholder 4">
            <a:extLst>
              <a:ext uri="{FF2B5EF4-FFF2-40B4-BE49-F238E27FC236}">
                <a16:creationId xmlns:a16="http://schemas.microsoft.com/office/drawing/2014/main" id="{46FBE9E1-7041-A344-AF59-CF3F702099C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41A7395-15F9-BE4A-AC9C-85D545854FED}"/>
              </a:ext>
            </a:extLst>
          </p:cNvPr>
          <p:cNvSpPr>
            <a:spLocks noGrp="1"/>
          </p:cNvSpPr>
          <p:nvPr>
            <p:ph type="sldNum" sz="quarter" idx="12"/>
          </p:nvPr>
        </p:nvSpPr>
        <p:spPr/>
        <p:txBody>
          <a:bodyPr/>
          <a:lstStyle>
            <a:lvl1pPr>
              <a:defRPr/>
            </a:lvl1pPr>
          </a:lstStyle>
          <a:p>
            <a:pPr>
              <a:defRPr/>
            </a:pPr>
            <a:fld id="{3755C453-A81E-BE49-AA5D-B218D0C7AF73}" type="slidenum">
              <a:rPr lang="en-US" altLang="en-US"/>
              <a:pPr>
                <a:defRPr/>
              </a:pPr>
              <a:t>‹#›</a:t>
            </a:fld>
            <a:endParaRPr lang="en-US" altLang="en-US" dirty="0"/>
          </a:p>
        </p:txBody>
      </p:sp>
    </p:spTree>
    <p:extLst>
      <p:ext uri="{BB962C8B-B14F-4D97-AF65-F5344CB8AC3E}">
        <p14:creationId xmlns:p14="http://schemas.microsoft.com/office/powerpoint/2010/main" val="224305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DA54B54-AC78-BE44-8316-CC433DF0595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A1ADFB8-E6CC-1F49-AB8D-1000686DA54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244A4AA-89CF-6942-8327-8EDD3D917DE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16E8E8A-8794-4259-AB15-BC80098EF791}" type="datetime3">
              <a:rPr lang="en-US" altLang="en-US" smtClean="0"/>
              <a:t>4 February 2025</a:t>
            </a:fld>
            <a:endParaRPr lang="en-US" altLang="en-US" dirty="0"/>
          </a:p>
        </p:txBody>
      </p:sp>
      <p:sp>
        <p:nvSpPr>
          <p:cNvPr id="5" name="Footer Placeholder 4">
            <a:extLst>
              <a:ext uri="{FF2B5EF4-FFF2-40B4-BE49-F238E27FC236}">
                <a16:creationId xmlns:a16="http://schemas.microsoft.com/office/drawing/2014/main" id="{338C3639-3FD4-6C45-B5AB-7F7A8228DDE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a:extLst>
              <a:ext uri="{FF2B5EF4-FFF2-40B4-BE49-F238E27FC236}">
                <a16:creationId xmlns:a16="http://schemas.microsoft.com/office/drawing/2014/main" id="{687C3915-19AD-A544-8D62-414C293A9AC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380B357-4B70-4E49-971C-1690C95396F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Lst>
  <p:hf sldNum="0" hdr="0" ftr="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lean-coalition.org/disaster-resilience/"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lean Coalition Logo_no tagline_updated yellow.eps">
            <a:extLst>
              <a:ext uri="{FF2B5EF4-FFF2-40B4-BE49-F238E27FC236}">
                <a16:creationId xmlns:a16="http://schemas.microsoft.com/office/drawing/2014/main" id="{791C78BD-805F-C84C-9056-27A504BA78C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7675" y="660402"/>
            <a:ext cx="57086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3472167-7297-423F-A184-BDC6DC4362C0}"/>
              </a:ext>
            </a:extLst>
          </p:cNvPr>
          <p:cNvSpPr txBox="1"/>
          <p:nvPr/>
        </p:nvSpPr>
        <p:spPr>
          <a:xfrm>
            <a:off x="7418823" y="6495716"/>
            <a:ext cx="114967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12 Nov2024</a:t>
            </a:r>
          </a:p>
        </p:txBody>
      </p:sp>
      <p:sp>
        <p:nvSpPr>
          <p:cNvPr id="9" name="Title 1">
            <a:extLst>
              <a:ext uri="{FF2B5EF4-FFF2-40B4-BE49-F238E27FC236}">
                <a16:creationId xmlns:a16="http://schemas.microsoft.com/office/drawing/2014/main" id="{317D8184-6373-4ABD-BF7F-5ED038A90031}"/>
              </a:ext>
            </a:extLst>
          </p:cNvPr>
          <p:cNvSpPr txBox="1">
            <a:spLocks/>
          </p:cNvSpPr>
          <p:nvPr/>
        </p:nvSpPr>
        <p:spPr>
          <a:xfrm>
            <a:off x="0" y="2514224"/>
            <a:ext cx="9014132" cy="1247285"/>
          </a:xfrm>
          <a:prstGeom prst="rect">
            <a:avLst/>
          </a:prstGeom>
        </p:spPr>
        <p:txBody>
          <a:bodyPr>
            <a:no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n-US" sz="3600" dirty="0"/>
              <a:t>Solar Microgrid Methodology</a:t>
            </a:r>
            <a:r>
              <a:rPr lang="en-US" sz="3600" dirty="0">
                <a:solidFill>
                  <a:schemeClr val="bg1"/>
                </a:solidFill>
              </a:rPr>
              <a:t> </a:t>
            </a:r>
          </a:p>
          <a:p>
            <a:r>
              <a:rPr lang="en-US" sz="3600" dirty="0">
                <a:solidFill>
                  <a:schemeClr val="bg1"/>
                </a:solidFill>
              </a:rPr>
              <a:t>Curriculum</a:t>
            </a:r>
          </a:p>
        </p:txBody>
      </p:sp>
      <p:sp>
        <p:nvSpPr>
          <p:cNvPr id="7" name="Google Shape;102;p1">
            <a:extLst>
              <a:ext uri="{FF2B5EF4-FFF2-40B4-BE49-F238E27FC236}">
                <a16:creationId xmlns:a16="http://schemas.microsoft.com/office/drawing/2014/main" id="{6BB43A61-FF11-D56B-6870-566DCACCA7A0}"/>
              </a:ext>
            </a:extLst>
          </p:cNvPr>
          <p:cNvSpPr/>
          <p:nvPr/>
        </p:nvSpPr>
        <p:spPr>
          <a:xfrm>
            <a:off x="3133672" y="4910921"/>
            <a:ext cx="2746787" cy="1128704"/>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FFFFFF"/>
              </a:buClr>
              <a:buSzPts val="2000"/>
              <a:buFont typeface="Arial"/>
              <a:buNone/>
            </a:pPr>
            <a:r>
              <a:rPr lang="en-US" sz="2000" b="0" i="0" u="none" strike="noStrike" cap="none" dirty="0">
                <a:solidFill>
                  <a:srgbClr val="FFFFFF"/>
                </a:solidFill>
                <a:latin typeface="Arial" panose="020B0604020202020204" pitchFamily="34" charset="0"/>
                <a:cs typeface="Arial" panose="020B0604020202020204" pitchFamily="34" charset="0"/>
                <a:sym typeface="Arial"/>
              </a:rPr>
              <a:t>Gregory Young</a:t>
            </a:r>
            <a:endParaRPr sz="20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FFFFFF"/>
              </a:buClr>
              <a:buSzPts val="1600"/>
              <a:buFont typeface="Arial"/>
              <a:buNone/>
            </a:pPr>
            <a:r>
              <a:rPr lang="en-US" sz="1600" b="0" i="0" u="none" strike="noStrike" cap="none" dirty="0">
                <a:solidFill>
                  <a:srgbClr val="FFFFFF"/>
                </a:solidFill>
                <a:latin typeface="Arial" panose="020B0604020202020204" pitchFamily="34" charset="0"/>
                <a:cs typeface="Arial" panose="020B0604020202020204" pitchFamily="34" charset="0"/>
                <a:sym typeface="Arial"/>
              </a:rPr>
              <a:t>Program Manager</a:t>
            </a:r>
            <a:endParaRPr sz="16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chemeClr val="lt1"/>
              </a:buClr>
              <a:buSzPts val="1600"/>
              <a:buFont typeface="Arial"/>
              <a:buNone/>
            </a:pPr>
            <a:r>
              <a:rPr lang="en-US" sz="1600" b="0" i="0" u="none" strike="noStrike" cap="none" dirty="0">
                <a:solidFill>
                  <a:schemeClr val="lt1"/>
                </a:solidFill>
                <a:latin typeface="Arial" panose="020B0604020202020204" pitchFamily="34" charset="0"/>
                <a:cs typeface="Arial" panose="020B0604020202020204" pitchFamily="34" charset="0"/>
                <a:sym typeface="Arial"/>
              </a:rPr>
              <a:t>805-350-2931</a:t>
            </a:r>
            <a:r>
              <a:rPr lang="en-US" sz="1600" b="0" i="0" u="none" strike="noStrike" cap="none" dirty="0">
                <a:solidFill>
                  <a:srgbClr val="FFFFFF"/>
                </a:solidFill>
                <a:latin typeface="Arial" panose="020B0604020202020204" pitchFamily="34" charset="0"/>
                <a:cs typeface="Arial" panose="020B0604020202020204" pitchFamily="34" charset="0"/>
                <a:sym typeface="Arial"/>
              </a:rPr>
              <a:t> mobile</a:t>
            </a:r>
            <a:endParaRPr sz="16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FFFFFF"/>
              </a:buClr>
              <a:buSzPts val="1600"/>
              <a:buFont typeface="Arial"/>
              <a:buNone/>
            </a:pPr>
            <a:r>
              <a:rPr lang="en-US" sz="1600" b="0" i="0" u="none" strike="noStrike" cap="none" dirty="0">
                <a:solidFill>
                  <a:srgbClr val="FFFFFF"/>
                </a:solidFill>
                <a:latin typeface="Arial" panose="020B0604020202020204" pitchFamily="34" charset="0"/>
                <a:cs typeface="Arial" panose="020B0604020202020204" pitchFamily="34" charset="0"/>
                <a:sym typeface="Arial"/>
              </a:rPr>
              <a:t>gregory@clean-coalition.org</a:t>
            </a:r>
            <a:endParaRPr sz="1600" b="0" i="0" u="none" strike="noStrike" cap="none" dirty="0">
              <a:solidFill>
                <a:srgbClr val="FFFFFF"/>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03527-8745-B9E9-8BBE-C03891E0E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010704-4501-EB8D-174E-EAAE18DE36F6}"/>
              </a:ext>
            </a:extLst>
          </p:cNvPr>
          <p:cNvSpPr>
            <a:spLocks noGrp="1"/>
          </p:cNvSpPr>
          <p:nvPr>
            <p:ph type="title"/>
          </p:nvPr>
        </p:nvSpPr>
        <p:spPr/>
        <p:txBody>
          <a:bodyPr>
            <a:normAutofit fontScale="90000"/>
          </a:bodyPr>
          <a:lstStyle/>
          <a:p>
            <a:r>
              <a:rPr lang="en-US" dirty="0"/>
              <a:t>Week 1: Analyzing Electricity Interval Data and Billing Details</a:t>
            </a:r>
          </a:p>
        </p:txBody>
      </p:sp>
      <p:sp>
        <p:nvSpPr>
          <p:cNvPr id="3" name="Content Placeholder 2">
            <a:extLst>
              <a:ext uri="{FF2B5EF4-FFF2-40B4-BE49-F238E27FC236}">
                <a16:creationId xmlns:a16="http://schemas.microsoft.com/office/drawing/2014/main" id="{3A7DE1C6-F701-ABCB-F720-52CB497E5ADA}"/>
              </a:ext>
            </a:extLst>
          </p:cNvPr>
          <p:cNvSpPr>
            <a:spLocks noGrp="1"/>
          </p:cNvSpPr>
          <p:nvPr>
            <p:ph idx="1"/>
          </p:nvPr>
        </p:nvSpPr>
        <p:spPr>
          <a:xfrm>
            <a:off x="142875" y="1152526"/>
            <a:ext cx="8229600" cy="4343400"/>
          </a:xfrm>
        </p:spPr>
        <p:txBody>
          <a:bodyPr/>
          <a:lstStyle/>
          <a:p>
            <a:pPr>
              <a:buFont typeface="Arial" panose="020B0604020202090204" pitchFamily="34" charset="0"/>
              <a:buChar char="•"/>
            </a:pPr>
            <a:r>
              <a:rPr lang="en-US" sz="1600" dirty="0">
                <a:solidFill>
                  <a:schemeClr val="tx1"/>
                </a:solidFill>
              </a:rPr>
              <a:t>Topics covered:</a:t>
            </a:r>
          </a:p>
          <a:p>
            <a:pPr lvl="1">
              <a:buFont typeface="Arial" panose="020B0604020202090204" pitchFamily="34" charset="0"/>
              <a:buChar char="•"/>
            </a:pPr>
            <a:r>
              <a:rPr lang="en-US" sz="1400" dirty="0">
                <a:solidFill>
                  <a:schemeClr val="tx1"/>
                </a:solidFill>
              </a:rPr>
              <a:t>Distinguishing between power and energy, kilowatt (kW) and kilowatt hour (kWh).</a:t>
            </a:r>
          </a:p>
          <a:p>
            <a:pPr lvl="1">
              <a:buFont typeface="Arial" panose="020B0604020202090204" pitchFamily="34" charset="0"/>
              <a:buChar char="•"/>
            </a:pPr>
            <a:r>
              <a:rPr lang="en-US" sz="1400" dirty="0">
                <a:solidFill>
                  <a:schemeClr val="tx1"/>
                </a:solidFill>
              </a:rPr>
              <a:t>Understanding what electricity usage data looks like.</a:t>
            </a:r>
          </a:p>
          <a:p>
            <a:pPr lvl="1">
              <a:buFont typeface="Arial" panose="020B0604020202090204" pitchFamily="34" charset="0"/>
              <a:buChar char="•"/>
            </a:pPr>
            <a:r>
              <a:rPr lang="en-US" sz="1400" dirty="0">
                <a:solidFill>
                  <a:schemeClr val="tx1"/>
                </a:solidFill>
              </a:rPr>
              <a:t>Interpreting and cleaning electricity data to establish a full calendar year's Baseline Load Profile.</a:t>
            </a:r>
          </a:p>
          <a:p>
            <a:pPr lvl="1">
              <a:buFont typeface="Arial" panose="020B0604020202090204" pitchFamily="34" charset="0"/>
              <a:buChar char="•"/>
            </a:pPr>
            <a:r>
              <a:rPr lang="en-US" sz="1400" dirty="0">
                <a:solidFill>
                  <a:schemeClr val="tx1"/>
                </a:solidFill>
              </a:rPr>
              <a:t>Calculating the total annual load and peak demand from the Baseline Load Profile.</a:t>
            </a:r>
          </a:p>
          <a:p>
            <a:pPr lvl="1">
              <a:buFont typeface="Arial" panose="020B0604020202090204" pitchFamily="34" charset="0"/>
              <a:buChar char="•"/>
            </a:pPr>
            <a:r>
              <a:rPr lang="en-US" sz="1400" dirty="0">
                <a:solidFill>
                  <a:schemeClr val="tx1"/>
                </a:solidFill>
              </a:rPr>
              <a:t>Deciphering electric utility bills and meter rate schedules.</a:t>
            </a:r>
          </a:p>
          <a:p>
            <a:pPr lvl="1">
              <a:buFont typeface="Arial" panose="020B0604020202090204" pitchFamily="34" charset="0"/>
              <a:buChar char="•"/>
            </a:pPr>
            <a:r>
              <a:rPr lang="en-US" sz="1400" dirty="0">
                <a:solidFill>
                  <a:schemeClr val="tx1"/>
                </a:solidFill>
              </a:rPr>
              <a:t>Developing an Adjustments Load Profile based on the anticipated addition of electric vehicle (EV) charging stations.</a:t>
            </a:r>
          </a:p>
          <a:p>
            <a:pPr lvl="1">
              <a:buFont typeface="Arial" panose="020B0604020202090204" pitchFamily="34" charset="0"/>
              <a:buChar char="•"/>
            </a:pPr>
            <a:r>
              <a:rPr lang="en-US" sz="1400" dirty="0">
                <a:solidFill>
                  <a:schemeClr val="tx1"/>
                </a:solidFill>
              </a:rPr>
              <a:t>Combining the Baseline Load Profile and Adjustments Load Profile at every 15-minute interval to create the Master Load Profile.</a:t>
            </a:r>
          </a:p>
          <a:p>
            <a:pPr>
              <a:buFont typeface="Arial" panose="020B0604020202090204" pitchFamily="34" charset="0"/>
              <a:buChar char="•"/>
            </a:pPr>
            <a:endParaRPr lang="en-US" sz="1600" dirty="0">
              <a:solidFill>
                <a:schemeClr val="tx1"/>
              </a:solidFill>
            </a:endParaRPr>
          </a:p>
          <a:p>
            <a:pPr>
              <a:buFont typeface="Arial" panose="020B0604020202090204" pitchFamily="34" charset="0"/>
              <a:buChar char="•"/>
            </a:pPr>
            <a:r>
              <a:rPr lang="en-US" sz="1600" dirty="0">
                <a:solidFill>
                  <a:schemeClr val="tx1"/>
                </a:solidFill>
              </a:rPr>
              <a:t>Tools used:</a:t>
            </a:r>
          </a:p>
          <a:p>
            <a:pPr lvl="1">
              <a:buFont typeface="Arial" panose="020B0604020202090204" pitchFamily="34" charset="0"/>
              <a:buChar char="•"/>
            </a:pPr>
            <a:r>
              <a:rPr lang="en-US" sz="1400" b="1" u="sng" dirty="0">
                <a:solidFill>
                  <a:schemeClr val="tx1"/>
                </a:solidFill>
              </a:rPr>
              <a:t>The Clean Coalition's Solar Microgrid Analysis Processor (SMAP) Utility Data Cleaner</a:t>
            </a:r>
            <a:r>
              <a:rPr lang="en-US" sz="1400" dirty="0">
                <a:solidFill>
                  <a:schemeClr val="tx1"/>
                </a:solidFill>
              </a:rPr>
              <a:t>: This tool simplifies the cleaning of electricity data downloaded from </a:t>
            </a:r>
            <a:r>
              <a:rPr lang="en-US" sz="1400" dirty="0" err="1">
                <a:solidFill>
                  <a:schemeClr val="tx1"/>
                </a:solidFill>
              </a:rPr>
              <a:t>UtilityAPI</a:t>
            </a:r>
            <a:r>
              <a:rPr lang="en-US" sz="1400" dirty="0">
                <a:solidFill>
                  <a:schemeClr val="tx1"/>
                </a:solidFill>
              </a:rPr>
              <a:t>, a secure, third party utility data service.</a:t>
            </a:r>
          </a:p>
          <a:p>
            <a:pPr lvl="1">
              <a:buFont typeface="Arial" panose="020B0604020202090204" pitchFamily="34" charset="0"/>
              <a:buChar char="•"/>
            </a:pPr>
            <a:r>
              <a:rPr lang="en-US" sz="1400" b="1" u="sng" dirty="0">
                <a:solidFill>
                  <a:schemeClr val="tx1"/>
                </a:solidFill>
              </a:rPr>
              <a:t>The Clean Coalition's EV charging profile creator</a:t>
            </a:r>
            <a:r>
              <a:rPr lang="en-US" sz="1400" dirty="0">
                <a:solidFill>
                  <a:schemeClr val="tx1"/>
                </a:solidFill>
              </a:rPr>
              <a:t>: This tool assists in constructing an Adjustments Load Profile based on specified EV charging station quantities and usage patterns.</a:t>
            </a:r>
          </a:p>
        </p:txBody>
      </p:sp>
    </p:spTree>
    <p:extLst>
      <p:ext uri="{BB962C8B-B14F-4D97-AF65-F5344CB8AC3E}">
        <p14:creationId xmlns:p14="http://schemas.microsoft.com/office/powerpoint/2010/main" val="3606132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22E63-03D6-CD91-E21C-377725351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0C5A00-F10A-A64A-FDC0-898B915FEFC2}"/>
              </a:ext>
            </a:extLst>
          </p:cNvPr>
          <p:cNvSpPr>
            <a:spLocks noGrp="1"/>
          </p:cNvSpPr>
          <p:nvPr>
            <p:ph type="title"/>
          </p:nvPr>
        </p:nvSpPr>
        <p:spPr/>
        <p:txBody>
          <a:bodyPr>
            <a:normAutofit fontScale="90000"/>
          </a:bodyPr>
          <a:lstStyle/>
          <a:p>
            <a:r>
              <a:rPr lang="en-US" dirty="0"/>
              <a:t>Week 2: Mastering Solar Modeling with </a:t>
            </a:r>
            <a:r>
              <a:rPr lang="en-US" dirty="0" err="1"/>
              <a:t>HelioScope</a:t>
            </a:r>
            <a:endParaRPr lang="en-US" dirty="0"/>
          </a:p>
        </p:txBody>
      </p:sp>
      <p:sp>
        <p:nvSpPr>
          <p:cNvPr id="3" name="Content Placeholder 2">
            <a:extLst>
              <a:ext uri="{FF2B5EF4-FFF2-40B4-BE49-F238E27FC236}">
                <a16:creationId xmlns:a16="http://schemas.microsoft.com/office/drawing/2014/main" id="{BBE4F0E8-19F4-8B24-2F90-80D6043A9EE3}"/>
              </a:ext>
            </a:extLst>
          </p:cNvPr>
          <p:cNvSpPr>
            <a:spLocks noGrp="1"/>
          </p:cNvSpPr>
          <p:nvPr>
            <p:ph idx="1"/>
          </p:nvPr>
        </p:nvSpPr>
        <p:spPr>
          <a:xfrm>
            <a:off x="235743" y="1323977"/>
            <a:ext cx="5393532" cy="4724398"/>
          </a:xfrm>
        </p:spPr>
        <p:txBody>
          <a:bodyPr/>
          <a:lstStyle/>
          <a:p>
            <a:pPr>
              <a:buFont typeface="Arial" panose="020B0604020202090204" pitchFamily="34" charset="0"/>
              <a:buChar char="•"/>
            </a:pPr>
            <a:r>
              <a:rPr lang="en-US" sz="1400" dirty="0">
                <a:solidFill>
                  <a:schemeClr val="tx1"/>
                </a:solidFill>
              </a:rPr>
              <a:t>Topics covered:</a:t>
            </a:r>
          </a:p>
          <a:p>
            <a:pPr lvl="1">
              <a:buFont typeface="Arial" panose="020B0604020202090204" pitchFamily="34" charset="0"/>
              <a:buChar char="•"/>
            </a:pPr>
            <a:r>
              <a:rPr lang="en-US" sz="1200" b="1" u="sng" dirty="0">
                <a:solidFill>
                  <a:schemeClr val="tx1"/>
                </a:solidFill>
              </a:rPr>
              <a:t>Solar panel and inverter operation</a:t>
            </a:r>
            <a:r>
              <a:rPr lang="en-US" sz="1200" dirty="0">
                <a:solidFill>
                  <a:schemeClr val="tx1"/>
                </a:solidFill>
              </a:rPr>
              <a:t>: Conversion of sunlight to direct current (DC) electricity and subsequent DC-to-AC (alternating current) transformation for grid integration.</a:t>
            </a:r>
          </a:p>
          <a:p>
            <a:pPr lvl="1">
              <a:buFont typeface="Arial" panose="020B0604020202090204" pitchFamily="34" charset="0"/>
              <a:buChar char="•"/>
            </a:pPr>
            <a:r>
              <a:rPr lang="en-US" sz="1200" b="1" u="sng" dirty="0">
                <a:solidFill>
                  <a:schemeClr val="tx1"/>
                </a:solidFill>
              </a:rPr>
              <a:t>Impact of tilt, azimuth, spacing, and shading</a:t>
            </a:r>
            <a:r>
              <a:rPr lang="en-US" sz="1200" dirty="0">
                <a:solidFill>
                  <a:schemeClr val="tx1"/>
                </a:solidFill>
              </a:rPr>
              <a:t>: Understanding how these factors influence a system's energy output.</a:t>
            </a:r>
          </a:p>
          <a:p>
            <a:pPr lvl="1">
              <a:buFont typeface="Arial" panose="020B0604020202090204" pitchFamily="34" charset="0"/>
              <a:buChar char="•"/>
            </a:pPr>
            <a:r>
              <a:rPr lang="en-US" sz="1200" b="1" u="sng" dirty="0">
                <a:solidFill>
                  <a:schemeClr val="tx1"/>
                </a:solidFill>
              </a:rPr>
              <a:t>Mounting system options</a:t>
            </a:r>
            <a:r>
              <a:rPr lang="en-US" sz="1200" dirty="0">
                <a:solidFill>
                  <a:schemeClr val="tx1"/>
                </a:solidFill>
              </a:rPr>
              <a:t>: Differentiating between fixed tilt racking, flush mount, ground mount, and carport structures.</a:t>
            </a:r>
          </a:p>
          <a:p>
            <a:pPr lvl="1">
              <a:buFont typeface="Arial" panose="020B0604020202090204" pitchFamily="34" charset="0"/>
              <a:buChar char="•"/>
            </a:pPr>
            <a:r>
              <a:rPr lang="en-US" sz="1200" b="1" u="sng" dirty="0">
                <a:solidFill>
                  <a:schemeClr val="tx1"/>
                </a:solidFill>
              </a:rPr>
              <a:t>Net Zero Energy (NZE) calculation</a:t>
            </a:r>
            <a:r>
              <a:rPr lang="en-US" sz="1200" dirty="0">
                <a:solidFill>
                  <a:schemeClr val="tx1"/>
                </a:solidFill>
              </a:rPr>
              <a:t>: Determining the percentage of NZE achievable based on solar system design.</a:t>
            </a:r>
          </a:p>
          <a:p>
            <a:pPr marL="457200" lvl="1" indent="0">
              <a:buNone/>
            </a:pPr>
            <a:endParaRPr lang="en-US" sz="1200" dirty="0">
              <a:solidFill>
                <a:schemeClr val="tx1"/>
              </a:solidFill>
            </a:endParaRPr>
          </a:p>
          <a:p>
            <a:pPr>
              <a:buFont typeface="Arial" panose="020B0604020202090204" pitchFamily="34" charset="0"/>
              <a:buChar char="•"/>
            </a:pPr>
            <a:r>
              <a:rPr lang="en-US" sz="1400" dirty="0">
                <a:solidFill>
                  <a:schemeClr val="tx1"/>
                </a:solidFill>
              </a:rPr>
              <a:t>Equipped with the industry-standard </a:t>
            </a:r>
            <a:r>
              <a:rPr lang="en-US" sz="1400" dirty="0" err="1">
                <a:solidFill>
                  <a:schemeClr val="tx1"/>
                </a:solidFill>
              </a:rPr>
              <a:t>HelioScope</a:t>
            </a:r>
            <a:r>
              <a:rPr lang="en-US" sz="1400" dirty="0">
                <a:solidFill>
                  <a:schemeClr val="tx1"/>
                </a:solidFill>
              </a:rPr>
              <a:t>, students embarked on designing their own solar systems. This involved:</a:t>
            </a:r>
          </a:p>
          <a:p>
            <a:pPr lvl="1">
              <a:buFont typeface="Arial" panose="020B0604020202090204" pitchFamily="34" charset="0"/>
              <a:buChar char="•"/>
            </a:pPr>
            <a:r>
              <a:rPr lang="en-US" sz="1200" b="1" u="sng" dirty="0">
                <a:solidFill>
                  <a:schemeClr val="tx1"/>
                </a:solidFill>
              </a:rPr>
              <a:t>Drawing the system layout</a:t>
            </a:r>
            <a:r>
              <a:rPr lang="en-US" sz="1200" b="1" dirty="0">
                <a:solidFill>
                  <a:schemeClr val="tx1"/>
                </a:solidFill>
              </a:rPr>
              <a:t>: </a:t>
            </a:r>
            <a:r>
              <a:rPr lang="en-US" sz="1200" dirty="0">
                <a:solidFill>
                  <a:schemeClr val="tx1"/>
                </a:solidFill>
              </a:rPr>
              <a:t>Accurately mapping the physical constraints of the East Campus site.</a:t>
            </a:r>
          </a:p>
          <a:p>
            <a:pPr lvl="1">
              <a:buFont typeface="Arial" panose="020B0604020202090204" pitchFamily="34" charset="0"/>
              <a:buChar char="•"/>
            </a:pPr>
            <a:r>
              <a:rPr lang="en-US" sz="1200" b="1" u="sng" dirty="0">
                <a:solidFill>
                  <a:schemeClr val="tx1"/>
                </a:solidFill>
              </a:rPr>
              <a:t>Defining obstructions and shading</a:t>
            </a:r>
            <a:r>
              <a:rPr lang="en-US" sz="1200" dirty="0">
                <a:solidFill>
                  <a:schemeClr val="tx1"/>
                </a:solidFill>
              </a:rPr>
              <a:t>: Placing virtual "</a:t>
            </a:r>
            <a:r>
              <a:rPr lang="en-US" sz="1200" dirty="0" err="1">
                <a:solidFill>
                  <a:schemeClr val="tx1"/>
                </a:solidFill>
              </a:rPr>
              <a:t>keepouts</a:t>
            </a:r>
            <a:r>
              <a:rPr lang="en-US" sz="1200" dirty="0">
                <a:solidFill>
                  <a:schemeClr val="tx1"/>
                </a:solidFill>
              </a:rPr>
              <a:t>" for existing structures and trees.</a:t>
            </a:r>
          </a:p>
          <a:p>
            <a:pPr lvl="1">
              <a:buFont typeface="Arial" panose="020B0604020202090204" pitchFamily="34" charset="0"/>
              <a:buChar char="•"/>
            </a:pPr>
            <a:r>
              <a:rPr lang="en-US" sz="1200" b="1" u="sng" dirty="0">
                <a:solidFill>
                  <a:schemeClr val="tx1"/>
                </a:solidFill>
              </a:rPr>
              <a:t>Selecting optimal components</a:t>
            </a:r>
            <a:r>
              <a:rPr lang="en-US" sz="1200" dirty="0">
                <a:solidFill>
                  <a:schemeClr val="tx1"/>
                </a:solidFill>
              </a:rPr>
              <a:t>: Choosing suitable solar panels and inverters for efficient energy generation.</a:t>
            </a:r>
          </a:p>
          <a:p>
            <a:pPr lvl="1">
              <a:buFont typeface="Arial" panose="020B0604020202090204" pitchFamily="34" charset="0"/>
              <a:buChar char="•"/>
            </a:pPr>
            <a:r>
              <a:rPr lang="en-US" sz="1200" b="1" u="sng" dirty="0">
                <a:solidFill>
                  <a:schemeClr val="tx1"/>
                </a:solidFill>
              </a:rPr>
              <a:t>Leveraging Light Detection and Ranging (LiDAR) data</a:t>
            </a:r>
            <a:r>
              <a:rPr lang="en-US" sz="1200" dirty="0">
                <a:solidFill>
                  <a:schemeClr val="tx1"/>
                </a:solidFill>
              </a:rPr>
              <a:t>: Utilizing LiDAR technology to map building and tree heights for accurate shading analysis.</a:t>
            </a:r>
          </a:p>
        </p:txBody>
      </p:sp>
      <p:pic>
        <p:nvPicPr>
          <p:cNvPr id="1026" name="Picture 2">
            <a:extLst>
              <a:ext uri="{FF2B5EF4-FFF2-40B4-BE49-F238E27FC236}">
                <a16:creationId xmlns:a16="http://schemas.microsoft.com/office/drawing/2014/main" id="{F7BD3EC9-848D-C28F-0E34-244B2689C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275" y="2138361"/>
            <a:ext cx="3410496" cy="258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683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50566-4142-DA42-8D64-56CD47B8D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83E87B-6F17-7D11-1C47-91A74EFB3CDA}"/>
              </a:ext>
            </a:extLst>
          </p:cNvPr>
          <p:cNvSpPr>
            <a:spLocks noGrp="1"/>
          </p:cNvSpPr>
          <p:nvPr>
            <p:ph type="title"/>
          </p:nvPr>
        </p:nvSpPr>
        <p:spPr>
          <a:xfrm>
            <a:off x="0" y="0"/>
            <a:ext cx="7315200" cy="762000"/>
          </a:xfrm>
        </p:spPr>
        <p:txBody>
          <a:bodyPr>
            <a:normAutofit fontScale="90000"/>
          </a:bodyPr>
          <a:lstStyle/>
          <a:p>
            <a:r>
              <a:rPr lang="en-US" dirty="0"/>
              <a:t>Week 3: Value of Resilience (VOR) 123 and BESS Sizing</a:t>
            </a:r>
          </a:p>
        </p:txBody>
      </p:sp>
      <p:sp>
        <p:nvSpPr>
          <p:cNvPr id="3" name="Content Placeholder 2">
            <a:extLst>
              <a:ext uri="{FF2B5EF4-FFF2-40B4-BE49-F238E27FC236}">
                <a16:creationId xmlns:a16="http://schemas.microsoft.com/office/drawing/2014/main" id="{57DECB30-118A-5317-BC4C-3BD6006B9548}"/>
              </a:ext>
            </a:extLst>
          </p:cNvPr>
          <p:cNvSpPr>
            <a:spLocks noGrp="1"/>
          </p:cNvSpPr>
          <p:nvPr>
            <p:ph idx="1"/>
          </p:nvPr>
        </p:nvSpPr>
        <p:spPr>
          <a:xfrm>
            <a:off x="0" y="795658"/>
            <a:ext cx="5314950" cy="5690867"/>
          </a:xfrm>
        </p:spPr>
        <p:txBody>
          <a:bodyPr/>
          <a:lstStyle/>
          <a:p>
            <a:pPr>
              <a:buFont typeface="Arial" panose="020B0604020202090204" pitchFamily="34" charset="0"/>
              <a:buChar char="•"/>
            </a:pPr>
            <a:r>
              <a:rPr lang="en-US" sz="1400" dirty="0">
                <a:solidFill>
                  <a:schemeClr val="tx1"/>
                </a:solidFill>
              </a:rPr>
              <a:t>Topics covered: </a:t>
            </a:r>
          </a:p>
          <a:p>
            <a:pPr lvl="1">
              <a:buFont typeface="Arial" panose="020B0604020202090204" pitchFamily="34" charset="0"/>
              <a:buChar char="•"/>
            </a:pPr>
            <a:r>
              <a:rPr lang="en-US" sz="1200" dirty="0">
                <a:solidFill>
                  <a:schemeClr val="tx1"/>
                </a:solidFill>
                <a:hlinkClick r:id="rId2"/>
              </a:rPr>
              <a:t>Clean Coalition’s VOR123</a:t>
            </a:r>
            <a:r>
              <a:rPr lang="en-US" sz="1200" dirty="0">
                <a:solidFill>
                  <a:schemeClr val="tx1"/>
                </a:solidFill>
              </a:rPr>
              <a:t>: This methodology tiers electrical loads into three categories — critical, priority, and discretionary loads — across all facility types. The level of resilience anticipated from a Solar Microgrid at a facility where the Tier 1 load is 10%, Tier 2 load is 15% and Tier 3 load is 75% and where enough solar can be included onsite to net-zero the site’s annual electricity consumption. The average anticipated resilience, in terms of percentage of time online, is as follows:</a:t>
            </a:r>
          </a:p>
          <a:p>
            <a:pPr lvl="2">
              <a:buFont typeface="Arial" panose="020B0604020202090204" pitchFamily="34" charset="0"/>
              <a:buChar char="•"/>
            </a:pPr>
            <a:r>
              <a:rPr lang="en-US" sz="1200" dirty="0">
                <a:solidFill>
                  <a:schemeClr val="tx1"/>
                </a:solidFill>
              </a:rPr>
              <a:t>Tier 1: 100%</a:t>
            </a:r>
          </a:p>
          <a:p>
            <a:pPr lvl="2">
              <a:buFont typeface="Arial" panose="020B0604020202090204" pitchFamily="34" charset="0"/>
              <a:buChar char="•"/>
            </a:pPr>
            <a:r>
              <a:rPr lang="en-US" sz="1200" dirty="0">
                <a:solidFill>
                  <a:schemeClr val="tx1"/>
                </a:solidFill>
              </a:rPr>
              <a:t>Tier 2: 80% (at least)</a:t>
            </a:r>
          </a:p>
          <a:p>
            <a:pPr lvl="2">
              <a:buFont typeface="Arial" panose="020B0604020202090204" pitchFamily="34" charset="0"/>
              <a:buChar char="•"/>
            </a:pPr>
            <a:r>
              <a:rPr lang="en-US" sz="1200" dirty="0">
                <a:solidFill>
                  <a:schemeClr val="tx1"/>
                </a:solidFill>
              </a:rPr>
              <a:t>Tier 3: 25% (at least)</a:t>
            </a:r>
          </a:p>
          <a:p>
            <a:pPr>
              <a:buFont typeface="Arial" panose="020B0604020202090204" pitchFamily="34" charset="0"/>
              <a:buChar char="•"/>
            </a:pPr>
            <a:endParaRPr lang="en-US" sz="1400" dirty="0">
              <a:solidFill>
                <a:schemeClr val="tx1"/>
              </a:solidFill>
            </a:endParaRPr>
          </a:p>
          <a:p>
            <a:pPr>
              <a:buFont typeface="Arial" panose="020B0604020202090204" pitchFamily="34" charset="0"/>
              <a:buChar char="•"/>
            </a:pPr>
            <a:r>
              <a:rPr lang="en-US" sz="1400" dirty="0">
                <a:solidFill>
                  <a:schemeClr val="tx1"/>
                </a:solidFill>
              </a:rPr>
              <a:t>Tools used: </a:t>
            </a:r>
          </a:p>
          <a:p>
            <a:pPr lvl="1">
              <a:buFont typeface="Arial" panose="020B0604020202090204" pitchFamily="34" charset="0"/>
              <a:buChar char="•"/>
            </a:pPr>
            <a:r>
              <a:rPr lang="en-US" sz="1200" b="1" dirty="0">
                <a:solidFill>
                  <a:schemeClr val="tx1"/>
                </a:solidFill>
              </a:rPr>
              <a:t>The Clean Coalition's Solar Microgrid Analysis Processor (SMAP) Aggregated Profile Spreadsheet (APS) Builder</a:t>
            </a:r>
            <a:r>
              <a:rPr lang="en-US" sz="1200" dirty="0">
                <a:solidFill>
                  <a:schemeClr val="tx1"/>
                </a:solidFill>
              </a:rPr>
              <a:t>: This tool takes user-defined inputs (Baseline Load Profile, Adjustments Load Profile, Critical Load Profile or percentage of critical load, and solar generation profile) to generate the Master Load Profile and an APS. The APS comprises:</a:t>
            </a:r>
          </a:p>
          <a:p>
            <a:pPr lvl="2">
              <a:buFont typeface="Arial" panose="020B0604020202090204" pitchFamily="34" charset="0"/>
              <a:buChar char="•"/>
            </a:pPr>
            <a:r>
              <a:rPr lang="en-US" sz="1200" dirty="0">
                <a:solidFill>
                  <a:schemeClr val="tx1"/>
                </a:solidFill>
              </a:rPr>
              <a:t>Baseline Load Profile</a:t>
            </a:r>
          </a:p>
          <a:p>
            <a:pPr lvl="2">
              <a:buFont typeface="Arial" panose="020B0604020202090204" pitchFamily="34" charset="0"/>
              <a:buChar char="•"/>
            </a:pPr>
            <a:r>
              <a:rPr lang="en-US" sz="1200" dirty="0">
                <a:solidFill>
                  <a:schemeClr val="tx1"/>
                </a:solidFill>
              </a:rPr>
              <a:t>Adjustments Load Profile</a:t>
            </a:r>
          </a:p>
          <a:p>
            <a:pPr lvl="2">
              <a:buFont typeface="Arial" panose="020B0604020202090204" pitchFamily="34" charset="0"/>
              <a:buChar char="•"/>
            </a:pPr>
            <a:r>
              <a:rPr lang="en-US" sz="1200" dirty="0">
                <a:solidFill>
                  <a:schemeClr val="tx1"/>
                </a:solidFill>
              </a:rPr>
              <a:t>Master Load Profile</a:t>
            </a:r>
          </a:p>
          <a:p>
            <a:pPr lvl="2">
              <a:buFont typeface="Arial" panose="020B0604020202090204" pitchFamily="34" charset="0"/>
              <a:buChar char="•"/>
            </a:pPr>
            <a:r>
              <a:rPr lang="en-US" sz="1200" dirty="0">
                <a:solidFill>
                  <a:schemeClr val="tx1"/>
                </a:solidFill>
              </a:rPr>
              <a:t>Critical Load Profile</a:t>
            </a:r>
          </a:p>
          <a:p>
            <a:pPr lvl="1">
              <a:buFont typeface="Arial" panose="020B0604020202090204" pitchFamily="34" charset="0"/>
              <a:buChar char="•"/>
            </a:pPr>
            <a:r>
              <a:rPr lang="en-US" sz="1200" b="1" dirty="0">
                <a:solidFill>
                  <a:schemeClr val="tx1"/>
                </a:solidFill>
              </a:rPr>
              <a:t>The Clean Coalition’s SMAP State of Charge reserved for resilience (</a:t>
            </a:r>
            <a:r>
              <a:rPr lang="en-US" sz="1200" b="1" dirty="0" err="1">
                <a:solidFill>
                  <a:schemeClr val="tx1"/>
                </a:solidFill>
              </a:rPr>
              <a:t>SOCr</a:t>
            </a:r>
            <a:r>
              <a:rPr lang="en-US" sz="1200" b="1" dirty="0">
                <a:solidFill>
                  <a:schemeClr val="tx1"/>
                </a:solidFill>
              </a:rPr>
              <a:t>) calculator</a:t>
            </a:r>
            <a:r>
              <a:rPr lang="en-US" sz="1200" dirty="0">
                <a:solidFill>
                  <a:schemeClr val="tx1"/>
                </a:solidFill>
              </a:rPr>
              <a:t>: When fed the APS, this calculator sizes a BESS to indefinitely cover (with the help of the solar system) the user-specified critical load percentage or profile.</a:t>
            </a:r>
          </a:p>
        </p:txBody>
      </p:sp>
      <p:pic>
        <p:nvPicPr>
          <p:cNvPr id="2050" name="Picture 2">
            <a:extLst>
              <a:ext uri="{FF2B5EF4-FFF2-40B4-BE49-F238E27FC236}">
                <a16:creationId xmlns:a16="http://schemas.microsoft.com/office/drawing/2014/main" id="{42DA1223-6AD6-BFCE-AF77-248F2687F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950" y="2242580"/>
            <a:ext cx="3743325" cy="222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561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5203-D2E3-0F67-372C-8DFCE517E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B3F0B9-B4BF-B73C-D602-4A99F690E0C9}"/>
              </a:ext>
            </a:extLst>
          </p:cNvPr>
          <p:cNvSpPr>
            <a:spLocks noGrp="1"/>
          </p:cNvSpPr>
          <p:nvPr>
            <p:ph type="title"/>
          </p:nvPr>
        </p:nvSpPr>
        <p:spPr>
          <a:xfrm>
            <a:off x="0" y="0"/>
            <a:ext cx="7315200" cy="762000"/>
          </a:xfrm>
        </p:spPr>
        <p:txBody>
          <a:bodyPr>
            <a:normAutofit/>
          </a:bodyPr>
          <a:lstStyle/>
          <a:p>
            <a:r>
              <a:rPr lang="en-US" dirty="0"/>
              <a:t>Week 4: Solar Microgrid Financial Analysis</a:t>
            </a:r>
          </a:p>
        </p:txBody>
      </p:sp>
      <p:sp>
        <p:nvSpPr>
          <p:cNvPr id="3" name="Content Placeholder 2">
            <a:extLst>
              <a:ext uri="{FF2B5EF4-FFF2-40B4-BE49-F238E27FC236}">
                <a16:creationId xmlns:a16="http://schemas.microsoft.com/office/drawing/2014/main" id="{F641176F-7E37-43E6-F276-EF54F825EBE8}"/>
              </a:ext>
            </a:extLst>
          </p:cNvPr>
          <p:cNvSpPr>
            <a:spLocks noGrp="1"/>
          </p:cNvSpPr>
          <p:nvPr>
            <p:ph idx="1"/>
          </p:nvPr>
        </p:nvSpPr>
        <p:spPr>
          <a:xfrm>
            <a:off x="0" y="795658"/>
            <a:ext cx="5314950" cy="5690867"/>
          </a:xfrm>
        </p:spPr>
        <p:txBody>
          <a:bodyPr/>
          <a:lstStyle/>
          <a:p>
            <a:pPr>
              <a:buFont typeface="Arial" panose="020B0604020202090204" pitchFamily="34" charset="0"/>
              <a:buChar char="•"/>
            </a:pPr>
            <a:r>
              <a:rPr lang="en-US" sz="1400" dirty="0">
                <a:solidFill>
                  <a:schemeClr val="tx1"/>
                </a:solidFill>
              </a:rPr>
              <a:t>Topics covered: </a:t>
            </a:r>
          </a:p>
          <a:p>
            <a:pPr lvl="1">
              <a:buFont typeface="Arial" panose="020B0604020202090204" pitchFamily="34" charset="0"/>
              <a:buChar char="•"/>
            </a:pPr>
            <a:r>
              <a:rPr lang="en-US" sz="1200" dirty="0">
                <a:solidFill>
                  <a:schemeClr val="tx1"/>
                </a:solidFill>
              </a:rPr>
              <a:t>Capital and operational costs for installing solar panels and BESS</a:t>
            </a:r>
          </a:p>
          <a:p>
            <a:pPr lvl="1">
              <a:buFont typeface="Arial" panose="020B0604020202090204" pitchFamily="34" charset="0"/>
              <a:buChar char="•"/>
            </a:pPr>
            <a:r>
              <a:rPr lang="en-US" sz="1200" dirty="0">
                <a:solidFill>
                  <a:schemeClr val="tx1"/>
                </a:solidFill>
              </a:rPr>
              <a:t>Incentives for Solar Microgrid components</a:t>
            </a:r>
          </a:p>
          <a:p>
            <a:pPr lvl="1">
              <a:buFont typeface="Arial" panose="020B0604020202090204" pitchFamily="34" charset="0"/>
              <a:buChar char="•"/>
            </a:pPr>
            <a:r>
              <a:rPr lang="en-US" sz="1200" dirty="0">
                <a:solidFill>
                  <a:schemeClr val="tx1"/>
                </a:solidFill>
              </a:rPr>
              <a:t>Discount rates and electricity escalation rates</a:t>
            </a:r>
          </a:p>
          <a:p>
            <a:pPr lvl="1">
              <a:buFont typeface="Arial" panose="020B0604020202090204" pitchFamily="34" charset="0"/>
              <a:buChar char="•"/>
            </a:pPr>
            <a:r>
              <a:rPr lang="en-US" sz="1200" dirty="0">
                <a:solidFill>
                  <a:schemeClr val="tx1"/>
                </a:solidFill>
              </a:rPr>
              <a:t>Demand charge management and energy arbitrage strategies</a:t>
            </a:r>
          </a:p>
          <a:p>
            <a:pPr lvl="1">
              <a:buFont typeface="Arial" panose="020B0604020202090204" pitchFamily="34" charset="0"/>
              <a:buChar char="•"/>
            </a:pPr>
            <a:r>
              <a:rPr lang="en-US" sz="1200" dirty="0">
                <a:solidFill>
                  <a:schemeClr val="tx1"/>
                </a:solidFill>
              </a:rPr>
              <a:t>Cash purchase versus power purchase agreement (PPA) options</a:t>
            </a:r>
          </a:p>
          <a:p>
            <a:pPr lvl="1">
              <a:buFont typeface="Arial" panose="020B0604020202090204" pitchFamily="34" charset="0"/>
              <a:buChar char="•"/>
            </a:pPr>
            <a:r>
              <a:rPr lang="en-US" sz="1200" dirty="0">
                <a:solidFill>
                  <a:schemeClr val="tx1"/>
                </a:solidFill>
              </a:rPr>
              <a:t>Electrical bill savings and 25 year cash flow projections</a:t>
            </a:r>
          </a:p>
          <a:p>
            <a:pPr marL="0" indent="0">
              <a:buNone/>
            </a:pPr>
            <a:endParaRPr lang="en-US" sz="1400" dirty="0">
              <a:solidFill>
                <a:schemeClr val="tx1"/>
              </a:solidFill>
            </a:endParaRPr>
          </a:p>
          <a:p>
            <a:pPr>
              <a:buFont typeface="Arial" panose="020B0604020202090204" pitchFamily="34" charset="0"/>
              <a:buChar char="•"/>
            </a:pPr>
            <a:r>
              <a:rPr lang="en-US" sz="1400" dirty="0">
                <a:solidFill>
                  <a:schemeClr val="tx1"/>
                </a:solidFill>
              </a:rPr>
              <a:t>Leveraging Energy </a:t>
            </a:r>
            <a:r>
              <a:rPr lang="en-US" sz="1400" dirty="0" err="1">
                <a:solidFill>
                  <a:schemeClr val="tx1"/>
                </a:solidFill>
              </a:rPr>
              <a:t>Toolbase</a:t>
            </a:r>
            <a:r>
              <a:rPr lang="en-US" sz="1400" dirty="0">
                <a:solidFill>
                  <a:schemeClr val="tx1"/>
                </a:solidFill>
              </a:rPr>
              <a:t>, students meticulously conducted a financial analysis of their Solar Microgrid designs. This comprehensive process involved:</a:t>
            </a:r>
          </a:p>
          <a:p>
            <a:pPr lvl="1">
              <a:buFont typeface="Arial" panose="020B0604020202090204" pitchFamily="34" charset="0"/>
              <a:buChar char="•"/>
            </a:pPr>
            <a:r>
              <a:rPr lang="en-US" sz="1200" u="sng" dirty="0">
                <a:solidFill>
                  <a:schemeClr val="tx1"/>
                </a:solidFill>
              </a:rPr>
              <a:t>Data Integration</a:t>
            </a:r>
            <a:r>
              <a:rPr lang="en-US" sz="1200" dirty="0">
                <a:solidFill>
                  <a:schemeClr val="tx1"/>
                </a:solidFill>
              </a:rPr>
              <a:t>: Importing the Master Load Profile and aligning it with the specific rate schedule of the East Campus meter.</a:t>
            </a:r>
          </a:p>
          <a:p>
            <a:pPr lvl="1">
              <a:buFont typeface="Arial" panose="020B0604020202090204" pitchFamily="34" charset="0"/>
              <a:buChar char="•"/>
            </a:pPr>
            <a:r>
              <a:rPr lang="en-US" sz="1200" u="sng" dirty="0">
                <a:solidFill>
                  <a:schemeClr val="tx1"/>
                </a:solidFill>
              </a:rPr>
              <a:t>Solar Generation</a:t>
            </a:r>
            <a:r>
              <a:rPr lang="en-US" sz="1200" dirty="0">
                <a:solidFill>
                  <a:schemeClr val="tx1"/>
                </a:solidFill>
              </a:rPr>
              <a:t>: Entering their </a:t>
            </a:r>
            <a:r>
              <a:rPr lang="en-US" sz="1200" dirty="0" err="1">
                <a:solidFill>
                  <a:schemeClr val="tx1"/>
                </a:solidFill>
              </a:rPr>
              <a:t>HelioScope</a:t>
            </a:r>
            <a:r>
              <a:rPr lang="en-US" sz="1200" dirty="0">
                <a:solidFill>
                  <a:schemeClr val="tx1"/>
                </a:solidFill>
              </a:rPr>
              <a:t> solar generation profile and defining a $/W value.</a:t>
            </a:r>
          </a:p>
          <a:p>
            <a:pPr lvl="1">
              <a:buFont typeface="Arial" panose="020B0604020202090204" pitchFamily="34" charset="0"/>
              <a:buChar char="•"/>
            </a:pPr>
            <a:r>
              <a:rPr lang="en-US" sz="1200" u="sng" dirty="0">
                <a:solidFill>
                  <a:schemeClr val="tx1"/>
                </a:solidFill>
              </a:rPr>
              <a:t>BESS Configuration</a:t>
            </a:r>
            <a:r>
              <a:rPr lang="en-US" sz="1200" dirty="0">
                <a:solidFill>
                  <a:schemeClr val="tx1"/>
                </a:solidFill>
              </a:rPr>
              <a:t>: Selecting a standard BESS option and specifying its operational strategy, encompassing demand charge management, energy arbitrage, or both. Additionally, they set a $/kWh value for the BESS.</a:t>
            </a:r>
          </a:p>
          <a:p>
            <a:pPr lvl="1">
              <a:buFont typeface="Arial" panose="020B0604020202090204" pitchFamily="34" charset="0"/>
              <a:buChar char="•"/>
            </a:pPr>
            <a:r>
              <a:rPr lang="en-US" sz="1200" u="sng" dirty="0">
                <a:solidFill>
                  <a:schemeClr val="tx1"/>
                </a:solidFill>
              </a:rPr>
              <a:t>Cost Accounting</a:t>
            </a:r>
            <a:r>
              <a:rPr lang="en-US" sz="1200" dirty="0">
                <a:solidFill>
                  <a:schemeClr val="tx1"/>
                </a:solidFill>
              </a:rPr>
              <a:t>: Establishing Operations and Maintenance (O&amp;M) expenses and costs associated with system component replacements.</a:t>
            </a:r>
          </a:p>
          <a:p>
            <a:pPr lvl="1">
              <a:buFont typeface="Arial" panose="020B0604020202090204" pitchFamily="34" charset="0"/>
              <a:buChar char="•"/>
            </a:pPr>
            <a:r>
              <a:rPr lang="en-US" sz="1200" u="sng" dirty="0">
                <a:solidFill>
                  <a:schemeClr val="tx1"/>
                </a:solidFill>
              </a:rPr>
              <a:t>Rate Analysis</a:t>
            </a:r>
            <a:r>
              <a:rPr lang="en-US" sz="1200" dirty="0">
                <a:solidFill>
                  <a:schemeClr val="tx1"/>
                </a:solidFill>
              </a:rPr>
              <a:t>: Comparing the available solar- and BESS-friendly rate schedules and performing rate switches to understand their economic impact.</a:t>
            </a:r>
          </a:p>
          <a:p>
            <a:pPr lvl="1">
              <a:buFont typeface="Arial" panose="020B0604020202090204" pitchFamily="34" charset="0"/>
              <a:buChar char="•"/>
            </a:pPr>
            <a:r>
              <a:rPr lang="en-US" sz="1200" u="sng" dirty="0">
                <a:solidFill>
                  <a:schemeClr val="tx1"/>
                </a:solidFill>
              </a:rPr>
              <a:t>Financial Scenarios</a:t>
            </a:r>
            <a:r>
              <a:rPr lang="en-US" sz="1200" dirty="0">
                <a:solidFill>
                  <a:schemeClr val="tx1"/>
                </a:solidFill>
              </a:rPr>
              <a:t>: Selecting a transaction type, such as cash purchase or PPA, to explore different financing options.</a:t>
            </a:r>
          </a:p>
        </p:txBody>
      </p:sp>
      <p:pic>
        <p:nvPicPr>
          <p:cNvPr id="4098" name="Picture 2">
            <a:extLst>
              <a:ext uri="{FF2B5EF4-FFF2-40B4-BE49-F238E27FC236}">
                <a16:creationId xmlns:a16="http://schemas.microsoft.com/office/drawing/2014/main" id="{FA48E95D-79E3-7480-5EB5-204703BD3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950" y="2347889"/>
            <a:ext cx="3829050" cy="226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53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9D587-2C20-01F5-4AFD-972E560C1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6F5C5-CF61-E5F0-19A4-F2164BF6B353}"/>
              </a:ext>
            </a:extLst>
          </p:cNvPr>
          <p:cNvSpPr>
            <a:spLocks noGrp="1"/>
          </p:cNvSpPr>
          <p:nvPr>
            <p:ph type="title"/>
          </p:nvPr>
        </p:nvSpPr>
        <p:spPr>
          <a:xfrm>
            <a:off x="0" y="0"/>
            <a:ext cx="7315200" cy="762000"/>
          </a:xfrm>
        </p:spPr>
        <p:txBody>
          <a:bodyPr>
            <a:normAutofit fontScale="90000"/>
          </a:bodyPr>
          <a:lstStyle/>
          <a:p>
            <a:r>
              <a:rPr lang="en-US" dirty="0"/>
              <a:t>Week 5: Project Table Creation and Presentation Preparations</a:t>
            </a:r>
          </a:p>
        </p:txBody>
      </p:sp>
      <p:sp>
        <p:nvSpPr>
          <p:cNvPr id="3" name="Content Placeholder 2">
            <a:extLst>
              <a:ext uri="{FF2B5EF4-FFF2-40B4-BE49-F238E27FC236}">
                <a16:creationId xmlns:a16="http://schemas.microsoft.com/office/drawing/2014/main" id="{850E39A6-7726-D04E-6867-168A2B961FFE}"/>
              </a:ext>
            </a:extLst>
          </p:cNvPr>
          <p:cNvSpPr>
            <a:spLocks noGrp="1"/>
          </p:cNvSpPr>
          <p:nvPr>
            <p:ph idx="1"/>
          </p:nvPr>
        </p:nvSpPr>
        <p:spPr>
          <a:xfrm>
            <a:off x="323850" y="1023126"/>
            <a:ext cx="8496300" cy="4566917"/>
          </a:xfrm>
        </p:spPr>
        <p:txBody>
          <a:bodyPr/>
          <a:lstStyle/>
          <a:p>
            <a:pPr>
              <a:buFont typeface="Arial" panose="020B0604020202090204" pitchFamily="34" charset="0"/>
              <a:buChar char="•"/>
            </a:pPr>
            <a:r>
              <a:rPr lang="en-US" sz="1600" dirty="0">
                <a:solidFill>
                  <a:schemeClr val="tx1"/>
                </a:solidFill>
              </a:rPr>
              <a:t>Week 5 of the Solar Microgrid Methodology curriculum consisted of students compiling their hard work into project tables and presentations. These tables summarized their actions and key findings from the previous four weeks, including analysis steps, system sizing, resilience benefits, and economic results.</a:t>
            </a:r>
          </a:p>
          <a:p>
            <a:pPr marL="0" indent="0">
              <a:buNone/>
            </a:pPr>
            <a:endParaRPr lang="en-US" sz="1600" dirty="0">
              <a:solidFill>
                <a:schemeClr val="tx1"/>
              </a:solidFill>
            </a:endParaRPr>
          </a:p>
          <a:p>
            <a:pPr>
              <a:buFont typeface="Arial" panose="020B0604020202090204" pitchFamily="34" charset="0"/>
              <a:buChar char="•"/>
            </a:pPr>
            <a:r>
              <a:rPr lang="en-US" sz="1600" dirty="0">
                <a:solidFill>
                  <a:schemeClr val="tx1"/>
                </a:solidFill>
              </a:rPr>
              <a:t>Students were guided on formatting their Solar Microgrid Feasibility Study presentations using Google Slides to: </a:t>
            </a:r>
          </a:p>
          <a:p>
            <a:pPr lvl="1">
              <a:buFont typeface="Arial" panose="020B0604020202090204" pitchFamily="34" charset="0"/>
              <a:buChar char="•"/>
            </a:pPr>
            <a:r>
              <a:rPr lang="en-US" sz="1400" dirty="0">
                <a:solidFill>
                  <a:schemeClr val="tx1"/>
                </a:solidFill>
              </a:rPr>
              <a:t>Start by presenting compelling key economic results and details on system sizing.</a:t>
            </a:r>
          </a:p>
          <a:p>
            <a:pPr lvl="1">
              <a:buFont typeface="Arial" panose="020B0604020202090204" pitchFamily="34" charset="0"/>
              <a:buChar char="•"/>
            </a:pPr>
            <a:r>
              <a:rPr lang="en-US" sz="1400" dirty="0">
                <a:solidFill>
                  <a:schemeClr val="tx1"/>
                </a:solidFill>
              </a:rPr>
              <a:t>Provide a concise overview of the analysis steps taken.</a:t>
            </a:r>
          </a:p>
          <a:p>
            <a:pPr lvl="1">
              <a:buFont typeface="Arial" panose="020B0604020202090204" pitchFamily="34" charset="0"/>
              <a:buChar char="•"/>
            </a:pPr>
            <a:r>
              <a:rPr lang="en-US" sz="1400" dirty="0">
                <a:solidFill>
                  <a:schemeClr val="tx1"/>
                </a:solidFill>
              </a:rPr>
              <a:t>Go in-depth into each major step of the process.</a:t>
            </a:r>
          </a:p>
          <a:p>
            <a:pPr lvl="1">
              <a:buFont typeface="Arial" panose="020B0604020202090204" pitchFamily="34" charset="0"/>
              <a:buChar char="•"/>
            </a:pPr>
            <a:r>
              <a:rPr lang="en-US" sz="1400" dirty="0">
                <a:solidFill>
                  <a:schemeClr val="tx1"/>
                </a:solidFill>
              </a:rPr>
              <a:t>Conclude with clear recommendations and next steps.</a:t>
            </a:r>
          </a:p>
        </p:txBody>
      </p:sp>
    </p:spTree>
    <p:extLst>
      <p:ext uri="{BB962C8B-B14F-4D97-AF65-F5344CB8AC3E}">
        <p14:creationId xmlns:p14="http://schemas.microsoft.com/office/powerpoint/2010/main" val="1631857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DD042-7BCE-BA00-4B92-57EA3DF84077}"/>
              </a:ext>
            </a:extLst>
          </p:cNvPr>
          <p:cNvSpPr>
            <a:spLocks noGrp="1"/>
          </p:cNvSpPr>
          <p:nvPr>
            <p:ph type="title"/>
          </p:nvPr>
        </p:nvSpPr>
        <p:spPr/>
        <p:txBody>
          <a:bodyPr/>
          <a:lstStyle/>
          <a:p>
            <a:r>
              <a:rPr lang="en-US" dirty="0"/>
              <a:t>Week 6: Review &amp; Presentations</a:t>
            </a:r>
          </a:p>
        </p:txBody>
      </p:sp>
      <p:sp>
        <p:nvSpPr>
          <p:cNvPr id="4" name="Content Placeholder 2">
            <a:extLst>
              <a:ext uri="{FF2B5EF4-FFF2-40B4-BE49-F238E27FC236}">
                <a16:creationId xmlns:a16="http://schemas.microsoft.com/office/drawing/2014/main" id="{94EF9165-AD72-E7C4-B98C-027A83BAE742}"/>
              </a:ext>
            </a:extLst>
          </p:cNvPr>
          <p:cNvSpPr>
            <a:spLocks noGrp="1"/>
          </p:cNvSpPr>
          <p:nvPr>
            <p:ph idx="1"/>
          </p:nvPr>
        </p:nvSpPr>
        <p:spPr>
          <a:xfrm>
            <a:off x="323850" y="1023126"/>
            <a:ext cx="8496300" cy="3691749"/>
          </a:xfrm>
        </p:spPr>
        <p:txBody>
          <a:bodyPr/>
          <a:lstStyle/>
          <a:p>
            <a:pPr>
              <a:buFont typeface="Arial" panose="020B0604020202090204" pitchFamily="34" charset="0"/>
              <a:buChar char="•"/>
            </a:pPr>
            <a:r>
              <a:rPr lang="en-US" sz="1600" dirty="0">
                <a:solidFill>
                  <a:schemeClr val="tx1"/>
                </a:solidFill>
              </a:rPr>
              <a:t>The culminating week of the Solar Microgrid Methodology curriculum saw student groups polishing their presentations and confidently showcasing their completed Solar Microgrid Feasibility Studies to a distinguished audience of SBCC, Santa Barbara Foundation, and Clean Coalition personnel. Key members in attendance or who were involved in the curriculum included:</a:t>
            </a:r>
          </a:p>
          <a:p>
            <a:pPr lvl="1">
              <a:buFont typeface="Arial" panose="020B0604020202090204" pitchFamily="34" charset="0"/>
              <a:buChar char="•"/>
            </a:pPr>
            <a:r>
              <a:rPr lang="en-US" sz="1400" dirty="0">
                <a:solidFill>
                  <a:schemeClr val="tx1"/>
                </a:solidFill>
              </a:rPr>
              <a:t>Erika </a:t>
            </a:r>
            <a:r>
              <a:rPr lang="en-US" sz="1400" dirty="0" err="1">
                <a:solidFill>
                  <a:schemeClr val="tx1"/>
                </a:solidFill>
              </a:rPr>
              <a:t>Endrijonas</a:t>
            </a:r>
            <a:r>
              <a:rPr lang="en-US" sz="1400" dirty="0">
                <a:solidFill>
                  <a:schemeClr val="tx1"/>
                </a:solidFill>
              </a:rPr>
              <a:t>, SBCC Superintendent/President</a:t>
            </a:r>
          </a:p>
          <a:p>
            <a:pPr lvl="1">
              <a:buFont typeface="Arial" panose="020B0604020202090204" pitchFamily="34" charset="0"/>
              <a:buChar char="•"/>
            </a:pPr>
            <a:r>
              <a:rPr lang="en-US" sz="1400" dirty="0">
                <a:solidFill>
                  <a:schemeClr val="tx1"/>
                </a:solidFill>
              </a:rPr>
              <a:t>Jens Uwe-Kuhn, SBCC Dean of Sciences</a:t>
            </a:r>
          </a:p>
          <a:p>
            <a:pPr lvl="1">
              <a:buFont typeface="Arial" panose="020B0604020202090204" pitchFamily="34" charset="0"/>
              <a:buChar char="•"/>
            </a:pPr>
            <a:r>
              <a:rPr lang="en-US" sz="1400" dirty="0">
                <a:solidFill>
                  <a:schemeClr val="tx1"/>
                </a:solidFill>
              </a:rPr>
              <a:t>Erik Fricke, SBCC Director of Campus Safety and Emergency Response</a:t>
            </a:r>
          </a:p>
          <a:p>
            <a:pPr lvl="1">
              <a:buFont typeface="Arial" panose="020B0604020202090204" pitchFamily="34" charset="0"/>
              <a:buChar char="•"/>
            </a:pPr>
            <a:r>
              <a:rPr lang="en-US" sz="1400" dirty="0">
                <a:solidFill>
                  <a:schemeClr val="tx1"/>
                </a:solidFill>
              </a:rPr>
              <a:t>Maria Villagómez, SBCC Assistant Superintendent/VP of Academic Affairs</a:t>
            </a:r>
          </a:p>
          <a:p>
            <a:pPr lvl="1">
              <a:buFont typeface="Arial" panose="020B0604020202090204" pitchFamily="34" charset="0"/>
              <a:buChar char="•"/>
            </a:pPr>
            <a:r>
              <a:rPr lang="en-US" sz="1400" dirty="0">
                <a:solidFill>
                  <a:schemeClr val="tx1"/>
                </a:solidFill>
              </a:rPr>
              <a:t>Dr. Bill Dinklage, SBCC Professor Dept. of Earth and Planetary Sciences</a:t>
            </a:r>
          </a:p>
          <a:p>
            <a:pPr lvl="1">
              <a:buFont typeface="Arial" panose="020B0604020202090204" pitchFamily="34" charset="0"/>
              <a:buChar char="•"/>
            </a:pPr>
            <a:r>
              <a:rPr lang="en-US" sz="1400" dirty="0">
                <a:solidFill>
                  <a:schemeClr val="tx1"/>
                </a:solidFill>
              </a:rPr>
              <a:t>Brian Morales, SBCC Director of Campus Safety and Emergency Response</a:t>
            </a:r>
          </a:p>
          <a:p>
            <a:pPr lvl="1">
              <a:buFont typeface="Arial" panose="020B0604020202090204" pitchFamily="34" charset="0"/>
              <a:buChar char="•"/>
            </a:pPr>
            <a:r>
              <a:rPr lang="en-US" sz="1400" dirty="0">
                <a:solidFill>
                  <a:schemeClr val="tx1"/>
                </a:solidFill>
              </a:rPr>
              <a:t>Mark Broomfield, SBCC Facilities Supervisor</a:t>
            </a:r>
          </a:p>
          <a:p>
            <a:pPr lvl="1">
              <a:buFont typeface="Arial" panose="020B0604020202090204" pitchFamily="34" charset="0"/>
              <a:buChar char="•"/>
            </a:pPr>
            <a:r>
              <a:rPr lang="en-US" sz="1400" dirty="0">
                <a:solidFill>
                  <a:schemeClr val="tx1"/>
                </a:solidFill>
              </a:rPr>
              <a:t>Craig Lewis, Clean Coalition Executive Director</a:t>
            </a:r>
          </a:p>
          <a:p>
            <a:pPr lvl="1">
              <a:buFont typeface="Arial" panose="020B0604020202090204" pitchFamily="34" charset="0"/>
              <a:buChar char="•"/>
            </a:pPr>
            <a:r>
              <a:rPr lang="en-US" sz="1400" dirty="0">
                <a:solidFill>
                  <a:schemeClr val="tx1"/>
                </a:solidFill>
              </a:rPr>
              <a:t>Gregory Young, Clean Coalition Program Manager</a:t>
            </a:r>
          </a:p>
        </p:txBody>
      </p:sp>
    </p:spTree>
    <p:extLst>
      <p:ext uri="{BB962C8B-B14F-4D97-AF65-F5344CB8AC3E}">
        <p14:creationId xmlns:p14="http://schemas.microsoft.com/office/powerpoint/2010/main" val="2697458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9B8AC-11D5-17C3-B359-36BFE9A175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88FF4C-F521-F57A-3E5A-B983858519B1}"/>
              </a:ext>
            </a:extLst>
          </p:cNvPr>
          <p:cNvSpPr>
            <a:spLocks noGrp="1"/>
          </p:cNvSpPr>
          <p:nvPr>
            <p:ph type="title"/>
          </p:nvPr>
        </p:nvSpPr>
        <p:spPr/>
        <p:txBody>
          <a:bodyPr/>
          <a:lstStyle/>
          <a:p>
            <a:r>
              <a:rPr lang="en-US" dirty="0"/>
              <a:t>Reactions and feedback</a:t>
            </a:r>
          </a:p>
        </p:txBody>
      </p:sp>
      <p:sp>
        <p:nvSpPr>
          <p:cNvPr id="4" name="Content Placeholder 2">
            <a:extLst>
              <a:ext uri="{FF2B5EF4-FFF2-40B4-BE49-F238E27FC236}">
                <a16:creationId xmlns:a16="http://schemas.microsoft.com/office/drawing/2014/main" id="{DF61BBD9-6D33-3354-10B8-6B13111499E8}"/>
              </a:ext>
            </a:extLst>
          </p:cNvPr>
          <p:cNvSpPr>
            <a:spLocks noGrp="1"/>
          </p:cNvSpPr>
          <p:nvPr>
            <p:ph idx="1"/>
          </p:nvPr>
        </p:nvSpPr>
        <p:spPr>
          <a:xfrm>
            <a:off x="323850" y="1023126"/>
            <a:ext cx="8496300" cy="3691749"/>
          </a:xfrm>
        </p:spPr>
        <p:txBody>
          <a:bodyPr/>
          <a:lstStyle/>
          <a:p>
            <a:pPr>
              <a:buFont typeface="Arial" panose="020B0604020202090204" pitchFamily="34" charset="0"/>
              <a:buChar char="•"/>
            </a:pPr>
            <a:r>
              <a:rPr lang="en-US" sz="1400" dirty="0">
                <a:solidFill>
                  <a:schemeClr val="tx1"/>
                </a:solidFill>
              </a:rPr>
              <a:t>“I really appreciated the opportunity to see Professor Bill Dinklage's Fall ENVS 116 students present the potential applications of microgrids and microgrid technology on the SBCC campus.  Our campus needs to be more "green" in its practices, especially as we begin to explore programs to support the "blue" economy here in Santa Barbara.” - </a:t>
            </a:r>
            <a:r>
              <a:rPr lang="en-US" sz="1400" b="1" u="sng" dirty="0">
                <a:solidFill>
                  <a:schemeClr val="tx1"/>
                </a:solidFill>
              </a:rPr>
              <a:t>Erika </a:t>
            </a:r>
            <a:r>
              <a:rPr lang="en-US" sz="1400" b="1" u="sng" dirty="0" err="1">
                <a:solidFill>
                  <a:schemeClr val="tx1"/>
                </a:solidFill>
              </a:rPr>
              <a:t>Endrijonas</a:t>
            </a:r>
            <a:r>
              <a:rPr lang="en-US" sz="1400" b="1" u="sng" dirty="0">
                <a:solidFill>
                  <a:schemeClr val="tx1"/>
                </a:solidFill>
              </a:rPr>
              <a:t>, Superintendent/President of SBCC</a:t>
            </a:r>
          </a:p>
          <a:p>
            <a:pPr>
              <a:buFont typeface="Arial" panose="020B0604020202090204" pitchFamily="34" charset="0"/>
              <a:buChar char="•"/>
            </a:pPr>
            <a:endParaRPr lang="en-US" sz="1400" dirty="0">
              <a:solidFill>
                <a:schemeClr val="tx1"/>
              </a:solidFill>
            </a:endParaRPr>
          </a:p>
          <a:p>
            <a:pPr>
              <a:buFont typeface="Arial" panose="020B0604020202090204" pitchFamily="34" charset="0"/>
              <a:buChar char="•"/>
            </a:pPr>
            <a:r>
              <a:rPr lang="en-US" sz="1400" dirty="0">
                <a:solidFill>
                  <a:schemeClr val="tx1"/>
                </a:solidFill>
              </a:rPr>
              <a:t>"Working with the Clean Coalition to guide my Energy and Natural Resources class through their solar microgrid methodology was a fabulous professional development opportunity for me and gave the students a very practical and eye-opening taste of what it is like to apply the concepts of solar energy and energy storage they learned in class to the real world. The Clean Coalition was there for me 100% to make the project a success." - </a:t>
            </a:r>
            <a:r>
              <a:rPr lang="en-US" sz="1400" b="1" u="sng" dirty="0">
                <a:solidFill>
                  <a:schemeClr val="tx1"/>
                </a:solidFill>
              </a:rPr>
              <a:t>Bill Dinklage, Professor Dept. of Earth and Planetary Sciences and Teacher of the Solar Microgrid Methodology Curriculum</a:t>
            </a:r>
          </a:p>
          <a:p>
            <a:pPr>
              <a:buFont typeface="Arial" panose="020B0604020202090204" pitchFamily="34" charset="0"/>
              <a:buChar char="•"/>
            </a:pPr>
            <a:endParaRPr lang="en-US" sz="1400" dirty="0">
              <a:solidFill>
                <a:schemeClr val="tx1"/>
              </a:solidFill>
            </a:endParaRPr>
          </a:p>
          <a:p>
            <a:pPr>
              <a:buFont typeface="Arial" panose="020B0604020202090204" pitchFamily="34" charset="0"/>
              <a:buChar char="•"/>
            </a:pPr>
            <a:r>
              <a:rPr lang="en-US" sz="1400" dirty="0">
                <a:solidFill>
                  <a:schemeClr val="tx1"/>
                </a:solidFill>
              </a:rPr>
              <a:t>“The Solar Microgrid curriculum was a truly eye-opening process. Learning about the intricacies of developing a solar microgrid while using the professional software that we had access to through the Clean Coalition in the real-world setting of our own campus made for an incredibly hands-on experience. I really enjoyed this curriculum, and both the technical skills we learned and a fascination with solar microgrid technology are things that will stay with me for a long time.” - </a:t>
            </a:r>
            <a:r>
              <a:rPr lang="en-US" sz="1400" b="1" u="sng" dirty="0">
                <a:solidFill>
                  <a:schemeClr val="tx1"/>
                </a:solidFill>
              </a:rPr>
              <a:t>Nick Parker, Student of SBCC Solar Microgrid Methodology Curriculum</a:t>
            </a:r>
          </a:p>
        </p:txBody>
      </p:sp>
    </p:spTree>
    <p:extLst>
      <p:ext uri="{BB962C8B-B14F-4D97-AF65-F5344CB8AC3E}">
        <p14:creationId xmlns:p14="http://schemas.microsoft.com/office/powerpoint/2010/main" val="2580197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E5CF-4B00-FE57-44AD-06EC3F093334}"/>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39DD7B27-E79A-3D8B-F3CE-82CC6A832689}"/>
              </a:ext>
            </a:extLst>
          </p:cNvPr>
          <p:cNvSpPr>
            <a:spLocks noGrp="1"/>
          </p:cNvSpPr>
          <p:nvPr>
            <p:ph idx="1"/>
          </p:nvPr>
        </p:nvSpPr>
        <p:spPr/>
        <p:txBody>
          <a:bodyPr anchor="ctr"/>
          <a:lstStyle/>
          <a:p>
            <a:pPr marL="0" indent="0" algn="ctr">
              <a:buNone/>
            </a:pPr>
            <a:r>
              <a:rPr lang="en-US" dirty="0">
                <a:solidFill>
                  <a:schemeClr val="tx1"/>
                </a:solidFill>
              </a:rPr>
              <a:t>Backup slides</a:t>
            </a:r>
          </a:p>
        </p:txBody>
      </p:sp>
    </p:spTree>
    <p:extLst>
      <p:ext uri="{BB962C8B-B14F-4D97-AF65-F5344CB8AC3E}">
        <p14:creationId xmlns:p14="http://schemas.microsoft.com/office/powerpoint/2010/main" val="88672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8A0AB-719C-E2E1-8433-C5AE77022250}"/>
            </a:ext>
          </a:extLst>
        </p:cNvPr>
        <p:cNvGrpSpPr/>
        <p:nvPr/>
      </p:nvGrpSpPr>
      <p:grpSpPr>
        <a:xfrm>
          <a:off x="0" y="0"/>
          <a:ext cx="0" cy="0"/>
          <a:chOff x="0" y="0"/>
          <a:chExt cx="0" cy="0"/>
        </a:xfrm>
      </p:grpSpPr>
      <p:sp>
        <p:nvSpPr>
          <p:cNvPr id="34818" name="Title 1">
            <a:extLst>
              <a:ext uri="{FF2B5EF4-FFF2-40B4-BE49-F238E27FC236}">
                <a16:creationId xmlns:a16="http://schemas.microsoft.com/office/drawing/2014/main" id="{2223F286-80BF-19FF-40C9-4E0C38AA2552}"/>
              </a:ext>
            </a:extLst>
          </p:cNvPr>
          <p:cNvSpPr>
            <a:spLocks noGrp="1"/>
          </p:cNvSpPr>
          <p:nvPr>
            <p:ph type="title" idx="4294967295"/>
          </p:nvPr>
        </p:nvSpPr>
        <p:spPr>
          <a:xfrm>
            <a:off x="0" y="0"/>
            <a:ext cx="7315200" cy="762000"/>
          </a:xfrm>
        </p:spPr>
        <p:txBody>
          <a:bodyPr/>
          <a:lstStyle/>
          <a:p>
            <a:pPr algn="l"/>
            <a:r>
              <a:rPr lang="en-US" sz="2400" b="1" dirty="0">
                <a:solidFill>
                  <a:schemeClr val="bg1"/>
                </a:solidFill>
                <a:latin typeface="Arial" charset="0"/>
                <a:cs typeface="Arial" charset="0"/>
              </a:rPr>
              <a:t>Clean Coalition (non-profit)</a:t>
            </a:r>
          </a:p>
        </p:txBody>
      </p:sp>
      <p:sp>
        <p:nvSpPr>
          <p:cNvPr id="34819" name="TextBox 2">
            <a:extLst>
              <a:ext uri="{FF2B5EF4-FFF2-40B4-BE49-F238E27FC236}">
                <a16:creationId xmlns:a16="http://schemas.microsoft.com/office/drawing/2014/main" id="{D9B96762-8C7A-1669-8F3B-9A7B5995AB80}"/>
              </a:ext>
            </a:extLst>
          </p:cNvPr>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2" name="TextBox 1">
            <a:extLst>
              <a:ext uri="{FF2B5EF4-FFF2-40B4-BE49-F238E27FC236}">
                <a16:creationId xmlns:a16="http://schemas.microsoft.com/office/drawing/2014/main" id="{1C6D742D-F4D9-11DE-F70E-FFCB56FD10ED}"/>
              </a:ext>
            </a:extLst>
          </p:cNvPr>
          <p:cNvSpPr txBox="1"/>
          <p:nvPr/>
        </p:nvSpPr>
        <p:spPr>
          <a:xfrm>
            <a:off x="927100" y="822208"/>
            <a:ext cx="6859588" cy="5539978"/>
          </a:xfrm>
          <a:prstGeom prst="rect">
            <a:avLst/>
          </a:prstGeom>
          <a:noFill/>
        </p:spPr>
        <p:txBody>
          <a:bodyPr wrap="square" rtlCol="0">
            <a:spAutoFit/>
          </a:bodyPr>
          <a:lstStyle/>
          <a:p>
            <a:pPr algn="ctr">
              <a:defRPr/>
            </a:pPr>
            <a:r>
              <a:rPr lang="en-US" sz="2800" b="1" u="sng" dirty="0">
                <a:latin typeface="Arial"/>
                <a:cs typeface="Arial"/>
              </a:rPr>
              <a:t>Mission</a:t>
            </a:r>
          </a:p>
          <a:p>
            <a:pPr algn="ctr">
              <a:defRPr/>
            </a:pPr>
            <a:r>
              <a:rPr lang="en-US" sz="2800" dirty="0">
                <a:latin typeface="Arial"/>
                <a:cs typeface="Arial"/>
              </a:rPr>
              <a:t>To accelerate the transition to renewable energy and a modern grid through</a:t>
            </a:r>
          </a:p>
          <a:p>
            <a:pPr algn="ctr">
              <a:defRPr/>
            </a:pPr>
            <a:r>
              <a:rPr lang="en-US" sz="2800" dirty="0">
                <a:latin typeface="Arial"/>
                <a:cs typeface="Arial"/>
              </a:rPr>
              <a:t> technical, policy, and project development expertise.</a:t>
            </a:r>
          </a:p>
          <a:p>
            <a:pPr algn="ctr">
              <a:defRPr/>
            </a:pPr>
            <a:endParaRPr lang="en-US" sz="2000" dirty="0">
              <a:latin typeface="Arial"/>
              <a:cs typeface="Arial"/>
            </a:endParaRPr>
          </a:p>
          <a:p>
            <a:pPr algn="ctr">
              <a:defRPr/>
            </a:pPr>
            <a:r>
              <a:rPr lang="en-US" sz="2800" b="1" u="sng" dirty="0">
                <a:latin typeface="Arial"/>
                <a:cs typeface="Arial"/>
              </a:rPr>
              <a:t>Renewable Energy End-Game</a:t>
            </a:r>
          </a:p>
          <a:p>
            <a:pPr algn="ctr">
              <a:defRPr/>
            </a:pPr>
            <a:r>
              <a:rPr lang="en-US" sz="2800" dirty="0">
                <a:latin typeface="Arial"/>
                <a:cs typeface="Arial"/>
              </a:rPr>
              <a:t>100% renewable energy; 25% local, interconnected within the distribution grid and ensuring resilience without dependence on the transmission grid; and 75% remote, fully dependent on the transmission grid for serving loads.</a:t>
            </a:r>
          </a:p>
        </p:txBody>
      </p:sp>
    </p:spTree>
    <p:extLst>
      <p:ext uri="{BB962C8B-B14F-4D97-AF65-F5344CB8AC3E}">
        <p14:creationId xmlns:p14="http://schemas.microsoft.com/office/powerpoint/2010/main" val="282610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lstStyle/>
          <a:p>
            <a:pPr algn="l"/>
            <a:r>
              <a:rPr lang="en-US" sz="2400" b="1" dirty="0">
                <a:solidFill>
                  <a:schemeClr val="bg1"/>
                </a:solidFill>
                <a:latin typeface="Arial" charset="0"/>
                <a:cs typeface="Arial" charset="0"/>
              </a:rPr>
              <a:t>Clean Coalition Community &amp; Solar Microgrids</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5E6FA373-DDC9-D845-A5A0-55790830EF06}"/>
              </a:ext>
            </a:extLst>
          </p:cNvPr>
          <p:cNvSpPr txBox="1"/>
          <p:nvPr/>
        </p:nvSpPr>
        <p:spPr>
          <a:xfrm>
            <a:off x="208549" y="906379"/>
            <a:ext cx="4315326" cy="3600986"/>
          </a:xfrm>
          <a:prstGeom prst="rect">
            <a:avLst/>
          </a:prstGeom>
          <a:noFill/>
        </p:spPr>
        <p:txBody>
          <a:bodyPr wrap="square" rtlCol="0">
            <a:spAutoFit/>
          </a:bodyPr>
          <a:lstStyle/>
          <a:p>
            <a:r>
              <a:rPr lang="en-US" sz="2400" b="1" dirty="0"/>
              <a:t>Creating Groundbreaking Models</a:t>
            </a:r>
          </a:p>
          <a:p>
            <a:r>
              <a:rPr lang="en-US" dirty="0"/>
              <a:t>The Clean Coalition designs and stages cutting-edge Community Microgrid &amp; Solar Microgrid projects that can be replicated in any utility service territory. By showcasing the value and feasibility of these projects, and the vast potential for siting distributed energy resources in the built environment, we’re helping proliferate clean local energy and community resilience.</a:t>
            </a:r>
          </a:p>
          <a:p>
            <a:pPr algn="ctr"/>
            <a:endParaRPr lang="en-US" dirty="0"/>
          </a:p>
        </p:txBody>
      </p:sp>
      <p:sp>
        <p:nvSpPr>
          <p:cNvPr id="10" name="TextBox 9">
            <a:extLst>
              <a:ext uri="{FF2B5EF4-FFF2-40B4-BE49-F238E27FC236}">
                <a16:creationId xmlns:a16="http://schemas.microsoft.com/office/drawing/2014/main" id="{B34284EA-BF36-6A43-B354-92E817A78B38}"/>
              </a:ext>
            </a:extLst>
          </p:cNvPr>
          <p:cNvSpPr txBox="1"/>
          <p:nvPr/>
        </p:nvSpPr>
        <p:spPr>
          <a:xfrm>
            <a:off x="5037220" y="906379"/>
            <a:ext cx="3641559" cy="3323987"/>
          </a:xfrm>
          <a:prstGeom prst="rect">
            <a:avLst/>
          </a:prstGeom>
          <a:noFill/>
        </p:spPr>
        <p:txBody>
          <a:bodyPr wrap="square" rtlCol="0">
            <a:spAutoFit/>
          </a:bodyPr>
          <a:lstStyle/>
          <a:p>
            <a:r>
              <a:rPr lang="en-US" sz="2400" b="1" dirty="0"/>
              <a:t>Facilitating Real-World Projects</a:t>
            </a:r>
          </a:p>
          <a:p>
            <a:r>
              <a:rPr lang="en-US" dirty="0"/>
              <a:t>At the Clean Coalition, we base our work on concrete project experience. The projects we design highlight the regulatory and policy issues that are impeding the development of clean local energy projects, and the tools and best practices needed to overcome those barriers.</a:t>
            </a:r>
          </a:p>
        </p:txBody>
      </p:sp>
      <p:pic>
        <p:nvPicPr>
          <p:cNvPr id="2" name="Picture 1">
            <a:extLst>
              <a:ext uri="{FF2B5EF4-FFF2-40B4-BE49-F238E27FC236}">
                <a16:creationId xmlns:a16="http://schemas.microsoft.com/office/drawing/2014/main" id="{58176257-E4FF-7C6E-C548-4A240FC22776}"/>
              </a:ext>
            </a:extLst>
          </p:cNvPr>
          <p:cNvPicPr>
            <a:picLocks noChangeAspect="1"/>
          </p:cNvPicPr>
          <p:nvPr/>
        </p:nvPicPr>
        <p:blipFill>
          <a:blip r:embed="rId3"/>
          <a:stretch>
            <a:fillRect/>
          </a:stretch>
        </p:blipFill>
        <p:spPr>
          <a:xfrm>
            <a:off x="1010652" y="4426034"/>
            <a:ext cx="7122695" cy="1866900"/>
          </a:xfrm>
          <a:prstGeom prst="rect">
            <a:avLst/>
          </a:prstGeom>
        </p:spPr>
      </p:pic>
    </p:spTree>
    <p:extLst>
      <p:ext uri="{BB962C8B-B14F-4D97-AF65-F5344CB8AC3E}">
        <p14:creationId xmlns:p14="http://schemas.microsoft.com/office/powerpoint/2010/main" val="3886547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0E167BE9-16A1-5E42-A0C6-89841087047E}"/>
              </a:ext>
            </a:extLst>
          </p:cNvPr>
          <p:cNvSpPr>
            <a:spLocks noGrp="1"/>
          </p:cNvSpPr>
          <p:nvPr>
            <p:ph type="title"/>
          </p:nvPr>
        </p:nvSpPr>
        <p:spPr>
          <a:xfrm>
            <a:off x="0" y="0"/>
            <a:ext cx="7491046" cy="762000"/>
          </a:xfrm>
        </p:spPr>
        <p:txBody>
          <a:bodyPr>
            <a:normAutofit/>
          </a:bodyPr>
          <a:lstStyle/>
          <a:p>
            <a:r>
              <a:rPr lang="en-US" altLang="en-US" sz="2400" dirty="0"/>
              <a:t>Benefits of a Solar Microgrid</a:t>
            </a:r>
          </a:p>
        </p:txBody>
      </p:sp>
      <p:sp>
        <p:nvSpPr>
          <p:cNvPr id="3" name="Text Placeholder 2">
            <a:extLst>
              <a:ext uri="{FF2B5EF4-FFF2-40B4-BE49-F238E27FC236}">
                <a16:creationId xmlns:a16="http://schemas.microsoft.com/office/drawing/2014/main" id="{07B18DD3-090E-0E40-956B-037F44271827}"/>
              </a:ext>
            </a:extLst>
          </p:cNvPr>
          <p:cNvSpPr>
            <a:spLocks noGrp="1"/>
          </p:cNvSpPr>
          <p:nvPr>
            <p:ph type="body" idx="1"/>
          </p:nvPr>
        </p:nvSpPr>
        <p:spPr>
          <a:xfrm>
            <a:off x="321023" y="841512"/>
            <a:ext cx="8418785" cy="5349765"/>
          </a:xfrm>
        </p:spPr>
        <p:txBody>
          <a:bodyPr>
            <a:noAutofit/>
          </a:bodyPr>
          <a:lstStyle/>
          <a:p>
            <a:pPr>
              <a:spcBef>
                <a:spcPts val="1200"/>
              </a:spcBef>
              <a:buFont typeface="Arial" panose="020B0604020202020204" pitchFamily="34" charset="0"/>
              <a:buChar char="•"/>
              <a:defRPr/>
            </a:pPr>
            <a:r>
              <a:rPr lang="en-US" sz="1600" dirty="0">
                <a:solidFill>
                  <a:schemeClr val="tx1"/>
                </a:solidFill>
              </a:rPr>
              <a:t>Economic</a:t>
            </a:r>
          </a:p>
          <a:p>
            <a:pPr lvl="1" indent="-342900">
              <a:spcBef>
                <a:spcPts val="600"/>
              </a:spcBef>
              <a:buFont typeface="Arial" panose="020B0604020202020204" pitchFamily="34" charset="0"/>
              <a:buChar char="•"/>
              <a:defRPr/>
            </a:pPr>
            <a:r>
              <a:rPr lang="en-US" sz="1400" dirty="0">
                <a:solidFill>
                  <a:schemeClr val="tx1"/>
                </a:solidFill>
              </a:rPr>
              <a:t>Provides electricity costs savings compared to buying electricity from the utility.</a:t>
            </a:r>
          </a:p>
          <a:p>
            <a:pPr lvl="1" indent="-342900">
              <a:spcBef>
                <a:spcPts val="600"/>
              </a:spcBef>
              <a:buFont typeface="Arial" panose="020B0604020202020204" pitchFamily="34" charset="0"/>
              <a:buChar char="•"/>
              <a:defRPr/>
            </a:pPr>
            <a:r>
              <a:rPr lang="en-US" sz="1400" dirty="0">
                <a:solidFill>
                  <a:schemeClr val="tx1"/>
                </a:solidFill>
              </a:rPr>
              <a:t>Provides value-of-resilience (VOR) compared to implementing &amp; operating a fossil-fueled generator.</a:t>
            </a:r>
          </a:p>
          <a:p>
            <a:pPr lvl="1" indent="-342900">
              <a:spcBef>
                <a:spcPts val="600"/>
              </a:spcBef>
              <a:buFont typeface="Arial" panose="020B0604020202020204" pitchFamily="34" charset="0"/>
              <a:buChar char="•"/>
              <a:defRPr/>
            </a:pPr>
            <a:r>
              <a:rPr lang="en-US" sz="1400" dirty="0">
                <a:solidFill>
                  <a:schemeClr val="tx1"/>
                </a:solidFill>
              </a:rPr>
              <a:t>Provides a fixed cost of electricity compared to rapidly rising utility costs.</a:t>
            </a:r>
            <a:endParaRPr lang="en-US" sz="800" dirty="0">
              <a:solidFill>
                <a:schemeClr val="tx1"/>
              </a:solidFill>
            </a:endParaRPr>
          </a:p>
          <a:p>
            <a:pPr>
              <a:spcBef>
                <a:spcPts val="1200"/>
              </a:spcBef>
              <a:buFont typeface="Arial" panose="020B0604020202020204" pitchFamily="34" charset="0"/>
              <a:buChar char="•"/>
              <a:defRPr/>
            </a:pPr>
            <a:r>
              <a:rPr lang="en-US" sz="1600" dirty="0">
                <a:solidFill>
                  <a:schemeClr val="tx1"/>
                </a:solidFill>
              </a:rPr>
              <a:t>Environmental</a:t>
            </a:r>
          </a:p>
          <a:p>
            <a:pPr lvl="1" indent="-342900">
              <a:spcBef>
                <a:spcPts val="600"/>
              </a:spcBef>
              <a:buFont typeface="Arial" panose="020B0604020202020204" pitchFamily="34" charset="0"/>
              <a:buChar char="•"/>
              <a:defRPr/>
            </a:pPr>
            <a:r>
              <a:rPr lang="en-US" sz="1400" dirty="0">
                <a:solidFill>
                  <a:schemeClr val="tx1"/>
                </a:solidFill>
              </a:rPr>
              <a:t>Provides solar electricity, a pure renewable energy resource.  </a:t>
            </a:r>
          </a:p>
          <a:p>
            <a:pPr lvl="1" indent="-342900">
              <a:spcBef>
                <a:spcPts val="600"/>
              </a:spcBef>
              <a:buFont typeface="Arial" panose="020B0604020202020204" pitchFamily="34" charset="0"/>
              <a:buChar char="•"/>
              <a:defRPr/>
            </a:pPr>
            <a:r>
              <a:rPr lang="en-US" sz="1400" dirty="0">
                <a:solidFill>
                  <a:schemeClr val="tx1"/>
                </a:solidFill>
              </a:rPr>
              <a:t>Optimizes grid citizenship by reducing peak usage of the grid when it is most stressed, during the peak periods, which throughout California are currently 4-9pm.</a:t>
            </a:r>
          </a:p>
          <a:p>
            <a:pPr lvl="1" indent="-342900">
              <a:spcBef>
                <a:spcPts val="600"/>
              </a:spcBef>
              <a:buFont typeface="Arial" panose="020B0604020202020204" pitchFamily="34" charset="0"/>
              <a:buChar char="•"/>
              <a:defRPr/>
            </a:pPr>
            <a:r>
              <a:rPr lang="en-US" sz="1400" dirty="0">
                <a:solidFill>
                  <a:schemeClr val="tx1"/>
                </a:solidFill>
              </a:rPr>
              <a:t>Eliminates energy losses associated with traversing transmission &amp; distribution grids.  Losses are due to resistance and congestion, both of which are generally exacerbated by distance. Typically, 15% of remotely generated energy is lost. </a:t>
            </a:r>
          </a:p>
          <a:p>
            <a:pPr lvl="1" indent="-342900">
              <a:spcBef>
                <a:spcPts val="600"/>
              </a:spcBef>
              <a:buFont typeface="Arial" panose="020B0604020202020204" pitchFamily="34" charset="0"/>
              <a:buChar char="•"/>
              <a:defRPr/>
            </a:pPr>
            <a:r>
              <a:rPr lang="en-US" sz="1400" dirty="0">
                <a:solidFill>
                  <a:schemeClr val="tx1"/>
                </a:solidFill>
              </a:rPr>
              <a:t>Reduces the environmental impact of central generation, which typically consumes open space for the generation &amp; transmission assets.</a:t>
            </a:r>
            <a:endParaRPr lang="en-US" sz="900" dirty="0">
              <a:solidFill>
                <a:schemeClr val="tx1"/>
              </a:solidFill>
            </a:endParaRPr>
          </a:p>
          <a:p>
            <a:pPr>
              <a:spcBef>
                <a:spcPts val="1200"/>
              </a:spcBef>
              <a:buFont typeface="Arial" panose="020B0604020202020204" pitchFamily="34" charset="0"/>
              <a:buChar char="•"/>
              <a:defRPr/>
            </a:pPr>
            <a:r>
              <a:rPr lang="en-US" sz="1600" dirty="0">
                <a:solidFill>
                  <a:schemeClr val="tx1"/>
                </a:solidFill>
              </a:rPr>
              <a:t>Resilience</a:t>
            </a:r>
          </a:p>
          <a:p>
            <a:pPr lvl="1" indent="-342900">
              <a:spcBef>
                <a:spcPts val="600"/>
              </a:spcBef>
              <a:buFont typeface="Arial" panose="020B0604020202020204" pitchFamily="34" charset="0"/>
              <a:buChar char="•"/>
              <a:defRPr/>
            </a:pPr>
            <a:r>
              <a:rPr lang="en-US" sz="1400" dirty="0">
                <a:solidFill>
                  <a:schemeClr val="tx1"/>
                </a:solidFill>
              </a:rPr>
              <a:t>Provides 100% ride-through during grid outages of limited durations.  Any ride-through duration can be accommodated with cost being correlated to duration.</a:t>
            </a:r>
          </a:p>
          <a:p>
            <a:pPr lvl="1" indent="-342900">
              <a:spcBef>
                <a:spcPts val="600"/>
              </a:spcBef>
              <a:buFont typeface="Arial" panose="020B0604020202020204" pitchFamily="34" charset="0"/>
              <a:buChar char="•"/>
              <a:defRPr/>
            </a:pPr>
            <a:r>
              <a:rPr lang="en-US" sz="1400" dirty="0">
                <a:solidFill>
                  <a:schemeClr val="tx1"/>
                </a:solidFill>
              </a:rPr>
              <a:t>Provides optionality for indefinite resilience for at least the most critical loads, again with cost being correlated to the percentage of load being served with 100% resilience.  </a:t>
            </a:r>
          </a:p>
          <a:p>
            <a:pPr lvl="1" indent="-342900">
              <a:spcBef>
                <a:spcPts val="600"/>
              </a:spcBef>
              <a:buFont typeface="Arial" panose="020B0604020202020204" pitchFamily="34" charset="0"/>
              <a:buChar char="•"/>
              <a:defRPr/>
            </a:pPr>
            <a:r>
              <a:rPr lang="en-US" sz="1400" dirty="0">
                <a:solidFill>
                  <a:schemeClr val="tx1"/>
                </a:solidFill>
              </a:rPr>
              <a:t>Accommodates optional fossil generation as an emergency backup resource that can be minimized.</a:t>
            </a:r>
            <a:endParaRPr lang="en-US" sz="2000" dirty="0">
              <a:solidFill>
                <a:srgbClr val="091129"/>
              </a:solidFill>
            </a:endParaRPr>
          </a:p>
          <a:p>
            <a:pPr>
              <a:spcBef>
                <a:spcPts val="420"/>
              </a:spcBef>
              <a:buFont typeface="Arial" panose="020B0604020202020204" pitchFamily="34" charset="0"/>
              <a:buChar char="•"/>
              <a:defRPr/>
            </a:pPr>
            <a:endParaRPr lang="en-US" sz="2000" dirty="0">
              <a:solidFill>
                <a:srgbClr val="091129"/>
              </a:solidFill>
            </a:endParaRPr>
          </a:p>
        </p:txBody>
      </p:sp>
    </p:spTree>
    <p:extLst>
      <p:ext uri="{BB962C8B-B14F-4D97-AF65-F5344CB8AC3E}">
        <p14:creationId xmlns:p14="http://schemas.microsoft.com/office/powerpoint/2010/main" val="384901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7" name="Google Shape;167;p4"/>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dirty="0">
                <a:solidFill>
                  <a:schemeClr val="lt1"/>
                </a:solidFill>
                <a:latin typeface="Arial"/>
                <a:ea typeface="Arial"/>
                <a:cs typeface="Arial"/>
                <a:sym typeface="Arial"/>
              </a:rPr>
              <a:t>Solar Microgrid M</a:t>
            </a:r>
            <a:r>
              <a:rPr lang="en-US" sz="2200" b="1" i="0" u="none" strike="noStrike" cap="none" dirty="0">
                <a:solidFill>
                  <a:schemeClr val="lt1"/>
                </a:solidFill>
                <a:latin typeface="Arial"/>
                <a:ea typeface="Arial"/>
                <a:cs typeface="Arial"/>
                <a:sym typeface="Arial"/>
              </a:rPr>
              <a:t>ethodology for feasibility studies </a:t>
            </a:r>
            <a:endParaRPr sz="2200" b="1" i="0" u="none" strike="noStrike" cap="none" dirty="0">
              <a:solidFill>
                <a:schemeClr val="lt1"/>
              </a:solidFill>
              <a:latin typeface="Arial"/>
              <a:ea typeface="Arial"/>
              <a:cs typeface="Arial"/>
              <a:sym typeface="Arial"/>
            </a:endParaRPr>
          </a:p>
        </p:txBody>
      </p:sp>
      <p:pic>
        <p:nvPicPr>
          <p:cNvPr id="3" name="Picture 2" descr="Timeline&#10;&#10;Description automatically generated">
            <a:extLst>
              <a:ext uri="{FF2B5EF4-FFF2-40B4-BE49-F238E27FC236}">
                <a16:creationId xmlns:a16="http://schemas.microsoft.com/office/drawing/2014/main" id="{42B1F481-E6C3-AD93-DD16-A4D52A733372}"/>
              </a:ext>
            </a:extLst>
          </p:cNvPr>
          <p:cNvPicPr>
            <a:picLocks noChangeAspect="1"/>
          </p:cNvPicPr>
          <p:nvPr/>
        </p:nvPicPr>
        <p:blipFill>
          <a:blip r:embed="rId3"/>
          <a:stretch>
            <a:fillRect/>
          </a:stretch>
        </p:blipFill>
        <p:spPr>
          <a:xfrm>
            <a:off x="191353" y="1001628"/>
            <a:ext cx="8761293" cy="5142497"/>
          </a:xfrm>
          <a:prstGeom prst="rect">
            <a:avLst/>
          </a:prstGeom>
        </p:spPr>
      </p:pic>
    </p:spTree>
    <p:extLst>
      <p:ext uri="{BB962C8B-B14F-4D97-AF65-F5344CB8AC3E}">
        <p14:creationId xmlns:p14="http://schemas.microsoft.com/office/powerpoint/2010/main" val="358463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E5CF-4B00-FE57-44AD-06EC3F093334}"/>
              </a:ext>
            </a:extLst>
          </p:cNvPr>
          <p:cNvSpPr>
            <a:spLocks noGrp="1"/>
          </p:cNvSpPr>
          <p:nvPr>
            <p:ph type="title"/>
          </p:nvPr>
        </p:nvSpPr>
        <p:spPr/>
        <p:txBody>
          <a:bodyPr>
            <a:normAutofit fontScale="90000"/>
          </a:bodyPr>
          <a:lstStyle/>
          <a:p>
            <a:r>
              <a:rPr lang="en-US" dirty="0"/>
              <a:t>Solar Microgrid Methodology Curriculum overview</a:t>
            </a:r>
          </a:p>
        </p:txBody>
      </p:sp>
      <p:sp>
        <p:nvSpPr>
          <p:cNvPr id="3" name="Content Placeholder 2">
            <a:extLst>
              <a:ext uri="{FF2B5EF4-FFF2-40B4-BE49-F238E27FC236}">
                <a16:creationId xmlns:a16="http://schemas.microsoft.com/office/drawing/2014/main" id="{39DD7B27-E79A-3D8B-F3CE-82CC6A832689}"/>
              </a:ext>
            </a:extLst>
          </p:cNvPr>
          <p:cNvSpPr>
            <a:spLocks noGrp="1"/>
          </p:cNvSpPr>
          <p:nvPr>
            <p:ph idx="1"/>
          </p:nvPr>
        </p:nvSpPr>
        <p:spPr/>
        <p:txBody>
          <a:bodyPr anchor="ctr"/>
          <a:lstStyle/>
          <a:p>
            <a:pPr marL="0" indent="0" algn="ctr">
              <a:buNone/>
            </a:pPr>
            <a:r>
              <a:rPr lang="en-US" dirty="0">
                <a:solidFill>
                  <a:schemeClr val="tx1"/>
                </a:solidFill>
              </a:rPr>
              <a:t>Solar Microgrid Methodology Curriculum overview</a:t>
            </a:r>
          </a:p>
        </p:txBody>
      </p:sp>
    </p:spTree>
    <p:extLst>
      <p:ext uri="{BB962C8B-B14F-4D97-AF65-F5344CB8AC3E}">
        <p14:creationId xmlns:p14="http://schemas.microsoft.com/office/powerpoint/2010/main" val="1259613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83DBA-5609-E992-CD3F-EF850083AAD0}"/>
              </a:ext>
            </a:extLst>
          </p:cNvPr>
          <p:cNvSpPr>
            <a:spLocks noGrp="1"/>
          </p:cNvSpPr>
          <p:nvPr>
            <p:ph type="title"/>
          </p:nvPr>
        </p:nvSpPr>
        <p:spPr/>
        <p:txBody>
          <a:bodyPr>
            <a:normAutofit fontScale="90000"/>
          </a:bodyPr>
          <a:lstStyle/>
          <a:p>
            <a:r>
              <a:rPr lang="en-US" dirty="0"/>
              <a:t>Solar Microgrid Methodology Curriculum overview</a:t>
            </a:r>
          </a:p>
        </p:txBody>
      </p:sp>
      <p:sp>
        <p:nvSpPr>
          <p:cNvPr id="3" name="Content Placeholder 2">
            <a:extLst>
              <a:ext uri="{FF2B5EF4-FFF2-40B4-BE49-F238E27FC236}">
                <a16:creationId xmlns:a16="http://schemas.microsoft.com/office/drawing/2014/main" id="{1E8478B8-0139-884B-B46D-61A4E8EA6F33}"/>
              </a:ext>
            </a:extLst>
          </p:cNvPr>
          <p:cNvSpPr>
            <a:spLocks noGrp="1"/>
          </p:cNvSpPr>
          <p:nvPr>
            <p:ph idx="1"/>
          </p:nvPr>
        </p:nvSpPr>
        <p:spPr>
          <a:xfrm>
            <a:off x="457200" y="1166018"/>
            <a:ext cx="8229600" cy="4525963"/>
          </a:xfrm>
        </p:spPr>
        <p:txBody>
          <a:bodyPr/>
          <a:lstStyle/>
          <a:p>
            <a:pPr>
              <a:buFont typeface="Arial" panose="020B0604020202090204" pitchFamily="34" charset="0"/>
              <a:buChar char="•"/>
            </a:pPr>
            <a:r>
              <a:rPr lang="en-US" sz="2000" b="1" u="sng" dirty="0">
                <a:solidFill>
                  <a:schemeClr val="tx1"/>
                </a:solidFill>
              </a:rPr>
              <a:t>Who</a:t>
            </a:r>
            <a:r>
              <a:rPr lang="en-US" sz="2000" dirty="0">
                <a:solidFill>
                  <a:schemeClr val="tx1"/>
                </a:solidFill>
              </a:rPr>
              <a:t>: Taught by Professor Bill Dinklage during his Energy and Natural Resources course, including 16 students, Clean Coalition tools and support, and other industry standard tools. </a:t>
            </a:r>
          </a:p>
          <a:p>
            <a:pPr>
              <a:buFont typeface="Arial" panose="020B0604020202090204" pitchFamily="34" charset="0"/>
              <a:buChar char="•"/>
            </a:pPr>
            <a:r>
              <a:rPr lang="en-US" sz="2000" b="1" u="sng" dirty="0">
                <a:solidFill>
                  <a:schemeClr val="tx1"/>
                </a:solidFill>
              </a:rPr>
              <a:t>What</a:t>
            </a:r>
            <a:r>
              <a:rPr lang="en-US" sz="2000" dirty="0">
                <a:solidFill>
                  <a:schemeClr val="tx1"/>
                </a:solidFill>
              </a:rPr>
              <a:t>: Six-week curriculum based on the Clean Coalition’s Solar Microgrid Methodology</a:t>
            </a:r>
          </a:p>
          <a:p>
            <a:pPr>
              <a:buFont typeface="Arial" panose="020B0604020202090204" pitchFamily="34" charset="0"/>
              <a:buChar char="•"/>
            </a:pPr>
            <a:r>
              <a:rPr lang="en-US" sz="2000" b="1" u="sng" dirty="0">
                <a:solidFill>
                  <a:schemeClr val="tx1"/>
                </a:solidFill>
              </a:rPr>
              <a:t>When</a:t>
            </a:r>
            <a:r>
              <a:rPr lang="en-US" sz="2000" dirty="0">
                <a:solidFill>
                  <a:schemeClr val="tx1"/>
                </a:solidFill>
              </a:rPr>
              <a:t>: Fall 2023 semester. With two classes per week, an hour and twenty minutes per class, and one class for a holiday, this calculates to just under 15 hours of class time.</a:t>
            </a:r>
          </a:p>
          <a:p>
            <a:pPr>
              <a:buFont typeface="Arial" panose="020B0604020202090204" pitchFamily="34" charset="0"/>
              <a:buChar char="•"/>
            </a:pPr>
            <a:r>
              <a:rPr lang="en-US" sz="2000" b="1" u="sng" dirty="0">
                <a:solidFill>
                  <a:schemeClr val="tx1"/>
                </a:solidFill>
              </a:rPr>
              <a:t>Where</a:t>
            </a:r>
            <a:r>
              <a:rPr lang="en-US" sz="2000" dirty="0">
                <a:solidFill>
                  <a:schemeClr val="tx1"/>
                </a:solidFill>
              </a:rPr>
              <a:t>: Santa Barbara City College (SBCC)</a:t>
            </a:r>
          </a:p>
          <a:p>
            <a:pPr>
              <a:buFont typeface="Arial" panose="020B0604020202090204" pitchFamily="34" charset="0"/>
              <a:buChar char="•"/>
            </a:pPr>
            <a:r>
              <a:rPr lang="en-US" sz="2000" b="1" u="sng" dirty="0">
                <a:solidFill>
                  <a:schemeClr val="tx1"/>
                </a:solidFill>
              </a:rPr>
              <a:t>Why</a:t>
            </a:r>
            <a:r>
              <a:rPr lang="en-US" sz="2000" dirty="0">
                <a:solidFill>
                  <a:schemeClr val="tx1"/>
                </a:solidFill>
              </a:rPr>
              <a:t>: To provide students with a unique combination of practical challenges and professional guidance in order to transform the classroom into a vibrant launchpad for their careers, equipping them with not just theoretical knowledge, but the tangible skills and confidence to thrive in the burgeoning field of clean energy.</a:t>
            </a:r>
          </a:p>
          <a:p>
            <a:pPr>
              <a:buFont typeface="Arial" panose="020B0604020202090204" pitchFamily="34" charset="0"/>
              <a:buChar char="•"/>
            </a:pPr>
            <a:endParaRPr lang="en-US" dirty="0">
              <a:solidFill>
                <a:schemeClr val="tx1"/>
              </a:solidFill>
            </a:endParaRPr>
          </a:p>
        </p:txBody>
      </p:sp>
    </p:spTree>
    <p:extLst>
      <p:ext uri="{BB962C8B-B14F-4D97-AF65-F5344CB8AC3E}">
        <p14:creationId xmlns:p14="http://schemas.microsoft.com/office/powerpoint/2010/main" val="1607218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D390A-8678-DB54-8377-24F33B8FF3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159616-AAD6-21FF-AE0D-EAE9FD5DF382}"/>
              </a:ext>
            </a:extLst>
          </p:cNvPr>
          <p:cNvSpPr>
            <a:spLocks noGrp="1"/>
          </p:cNvSpPr>
          <p:nvPr>
            <p:ph type="title"/>
          </p:nvPr>
        </p:nvSpPr>
        <p:spPr/>
        <p:txBody>
          <a:bodyPr>
            <a:normAutofit fontScale="90000"/>
          </a:bodyPr>
          <a:lstStyle/>
          <a:p>
            <a:r>
              <a:rPr lang="en-US" dirty="0"/>
              <a:t>Solar Microgrid Methodology Curriculum overview</a:t>
            </a:r>
          </a:p>
        </p:txBody>
      </p:sp>
      <p:sp>
        <p:nvSpPr>
          <p:cNvPr id="3" name="Content Placeholder 2">
            <a:extLst>
              <a:ext uri="{FF2B5EF4-FFF2-40B4-BE49-F238E27FC236}">
                <a16:creationId xmlns:a16="http://schemas.microsoft.com/office/drawing/2014/main" id="{4A0D8F10-D339-AA6D-0F09-72F188069254}"/>
              </a:ext>
            </a:extLst>
          </p:cNvPr>
          <p:cNvSpPr>
            <a:spLocks noGrp="1"/>
          </p:cNvSpPr>
          <p:nvPr>
            <p:ph idx="1"/>
          </p:nvPr>
        </p:nvSpPr>
        <p:spPr/>
        <p:txBody>
          <a:bodyPr anchor="ctr"/>
          <a:lstStyle/>
          <a:p>
            <a:pPr marL="0" indent="0" algn="ctr">
              <a:buNone/>
            </a:pPr>
            <a:r>
              <a:rPr lang="en-US" dirty="0">
                <a:solidFill>
                  <a:schemeClr val="tx1"/>
                </a:solidFill>
              </a:rPr>
              <a:t>Solar Microgrid Methodology Curriculum outline</a:t>
            </a:r>
          </a:p>
        </p:txBody>
      </p:sp>
    </p:spTree>
    <p:extLst>
      <p:ext uri="{BB962C8B-B14F-4D97-AF65-F5344CB8AC3E}">
        <p14:creationId xmlns:p14="http://schemas.microsoft.com/office/powerpoint/2010/main" val="1157644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50576-970B-B796-A74D-EE5733FCF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9E73E0-5B65-7D01-148E-0BE1FE0BA0A5}"/>
              </a:ext>
            </a:extLst>
          </p:cNvPr>
          <p:cNvSpPr>
            <a:spLocks noGrp="1"/>
          </p:cNvSpPr>
          <p:nvPr>
            <p:ph type="title"/>
          </p:nvPr>
        </p:nvSpPr>
        <p:spPr/>
        <p:txBody>
          <a:bodyPr>
            <a:normAutofit/>
          </a:bodyPr>
          <a:lstStyle/>
          <a:p>
            <a:r>
              <a:rPr lang="en-US" dirty="0"/>
              <a:t>Solar Microgrid Methodology Curriculum outline</a:t>
            </a:r>
          </a:p>
        </p:txBody>
      </p:sp>
      <p:sp>
        <p:nvSpPr>
          <p:cNvPr id="3" name="Content Placeholder 2">
            <a:extLst>
              <a:ext uri="{FF2B5EF4-FFF2-40B4-BE49-F238E27FC236}">
                <a16:creationId xmlns:a16="http://schemas.microsoft.com/office/drawing/2014/main" id="{4A487C54-29E1-72E6-D16C-D029AFA264AA}"/>
              </a:ext>
            </a:extLst>
          </p:cNvPr>
          <p:cNvSpPr>
            <a:spLocks noGrp="1"/>
          </p:cNvSpPr>
          <p:nvPr>
            <p:ph idx="1"/>
          </p:nvPr>
        </p:nvSpPr>
        <p:spPr>
          <a:xfrm>
            <a:off x="457200" y="1356518"/>
            <a:ext cx="8229600" cy="2405857"/>
          </a:xfrm>
        </p:spPr>
        <p:txBody>
          <a:bodyPr/>
          <a:lstStyle/>
          <a:p>
            <a:pPr>
              <a:buFont typeface="Arial" panose="020B0604020202090204" pitchFamily="34" charset="0"/>
              <a:buChar char="•"/>
            </a:pPr>
            <a:r>
              <a:rPr lang="en-US" sz="2000" dirty="0">
                <a:solidFill>
                  <a:schemeClr val="tx1"/>
                </a:solidFill>
              </a:rPr>
              <a:t>Week 1: Electricity interval data and billing details</a:t>
            </a:r>
          </a:p>
          <a:p>
            <a:pPr>
              <a:buFont typeface="Arial" panose="020B0604020202090204" pitchFamily="34" charset="0"/>
              <a:buChar char="•"/>
            </a:pPr>
            <a:r>
              <a:rPr lang="en-US" sz="2000" dirty="0">
                <a:solidFill>
                  <a:schemeClr val="tx1"/>
                </a:solidFill>
              </a:rPr>
              <a:t>Week 2: Solar design details and modeling</a:t>
            </a:r>
          </a:p>
          <a:p>
            <a:pPr>
              <a:buFont typeface="Arial" panose="020B0604020202090204" pitchFamily="34" charset="0"/>
              <a:buChar char="•"/>
            </a:pPr>
            <a:r>
              <a:rPr lang="en-US" sz="2000" dirty="0">
                <a:solidFill>
                  <a:schemeClr val="tx1"/>
                </a:solidFill>
              </a:rPr>
              <a:t>Week 3: Value of Resilience 123 (VOR123) and sizing the BESS</a:t>
            </a:r>
          </a:p>
          <a:p>
            <a:pPr>
              <a:buFont typeface="Arial" panose="020B0604020202090204" pitchFamily="34" charset="0"/>
              <a:buChar char="•"/>
            </a:pPr>
            <a:r>
              <a:rPr lang="en-US" sz="2000" dirty="0">
                <a:solidFill>
                  <a:schemeClr val="tx1"/>
                </a:solidFill>
              </a:rPr>
              <a:t>Week 4: Economic analysis</a:t>
            </a:r>
          </a:p>
          <a:p>
            <a:pPr>
              <a:buFont typeface="Arial" panose="020B0604020202090204" pitchFamily="34" charset="0"/>
              <a:buChar char="•"/>
            </a:pPr>
            <a:r>
              <a:rPr lang="en-US" sz="2000" dirty="0">
                <a:solidFill>
                  <a:schemeClr val="tx1"/>
                </a:solidFill>
              </a:rPr>
              <a:t>Week 5: Project table creation and presentation preparations</a:t>
            </a:r>
          </a:p>
          <a:p>
            <a:pPr>
              <a:buFont typeface="Arial" panose="020B0604020202090204" pitchFamily="34" charset="0"/>
              <a:buChar char="•"/>
            </a:pPr>
            <a:r>
              <a:rPr lang="en-US" sz="2000" dirty="0">
                <a:solidFill>
                  <a:schemeClr val="tx1"/>
                </a:solidFill>
              </a:rPr>
              <a:t>Week 6: Review &amp; Presentations</a:t>
            </a:r>
          </a:p>
          <a:p>
            <a:pPr marL="0" indent="0">
              <a:buNone/>
            </a:pPr>
            <a:endParaRPr lang="en-US" dirty="0">
              <a:solidFill>
                <a:schemeClr val="tx1"/>
              </a:solidFill>
            </a:endParaRPr>
          </a:p>
        </p:txBody>
      </p:sp>
    </p:spTree>
    <p:extLst>
      <p:ext uri="{BB962C8B-B14F-4D97-AF65-F5344CB8AC3E}">
        <p14:creationId xmlns:p14="http://schemas.microsoft.com/office/powerpoint/2010/main" val="315729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47225</TotalTime>
  <Words>2007</Words>
  <Application>Microsoft Office PowerPoint</Application>
  <PresentationFormat>On-screen Show (4:3)</PresentationFormat>
  <Paragraphs>138</Paragraphs>
  <Slides>17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Informatic</vt:lpstr>
      <vt:lpstr>Office Theme</vt:lpstr>
      <vt:lpstr>PowerPoint Presentation</vt:lpstr>
      <vt:lpstr>Clean Coalition (non-profit)</vt:lpstr>
      <vt:lpstr>Clean Coalition Community &amp; Solar Microgrids</vt:lpstr>
      <vt:lpstr>Benefits of a Solar Microgrid</vt:lpstr>
      <vt:lpstr>PowerPoint Presentation</vt:lpstr>
      <vt:lpstr>Solar Microgrid Methodology Curriculum overview</vt:lpstr>
      <vt:lpstr>Solar Microgrid Methodology Curriculum overview</vt:lpstr>
      <vt:lpstr>Solar Microgrid Methodology Curriculum overview</vt:lpstr>
      <vt:lpstr>Solar Microgrid Methodology Curriculum outline</vt:lpstr>
      <vt:lpstr>Week 1: Analyzing Electricity Interval Data and Billing Details</vt:lpstr>
      <vt:lpstr>Week 2: Mastering Solar Modeling with HelioScope</vt:lpstr>
      <vt:lpstr>Week 3: Value of Resilience (VOR) 123 and BESS Sizing</vt:lpstr>
      <vt:lpstr>Week 4: Solar Microgrid Financial Analysis</vt:lpstr>
      <vt:lpstr>Week 5: Project Table Creation and Presentation Preparations</vt:lpstr>
      <vt:lpstr>Week 6: Review &amp; Presentations</vt:lpstr>
      <vt:lpstr>Reactions and feedback</vt:lpstr>
      <vt:lpstr>Backup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Valentine</dc:creator>
  <cp:lastModifiedBy>gregory@clean-coalition.org</cp:lastModifiedBy>
  <cp:revision>1127</cp:revision>
  <dcterms:created xsi:type="dcterms:W3CDTF">2017-01-28T15:52:04Z</dcterms:created>
  <dcterms:modified xsi:type="dcterms:W3CDTF">2025-02-05T00:00:58Z</dcterms:modified>
</cp:coreProperties>
</file>