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8"/>
  </p:notesMasterIdLst>
  <p:sldIdLst>
    <p:sldId id="2076" r:id="rId2"/>
    <p:sldId id="2111" r:id="rId3"/>
    <p:sldId id="1740" r:id="rId4"/>
    <p:sldId id="4351" r:id="rId5"/>
    <p:sldId id="4352" r:id="rId6"/>
    <p:sldId id="1735" r:id="rId7"/>
    <p:sldId id="1374" r:id="rId8"/>
    <p:sldId id="1375" r:id="rId9"/>
    <p:sldId id="1744" r:id="rId10"/>
    <p:sldId id="4347" r:id="rId11"/>
    <p:sldId id="4355" r:id="rId12"/>
    <p:sldId id="4356" r:id="rId13"/>
    <p:sldId id="4357" r:id="rId14"/>
    <p:sldId id="1369" r:id="rId15"/>
    <p:sldId id="1231" r:id="rId16"/>
    <p:sldId id="1372" r:id="rId17"/>
    <p:sldId id="1373" r:id="rId18"/>
    <p:sldId id="4350" r:id="rId19"/>
    <p:sldId id="2093" r:id="rId20"/>
    <p:sldId id="2085" r:id="rId21"/>
    <p:sldId id="2088" r:id="rId22"/>
    <p:sldId id="2086" r:id="rId23"/>
    <p:sldId id="4354" r:id="rId24"/>
    <p:sldId id="1651" r:id="rId25"/>
    <p:sldId id="1650" r:id="rId26"/>
    <p:sldId id="2159" r:id="rId27"/>
    <p:sldId id="2158" r:id="rId28"/>
    <p:sldId id="1653" r:id="rId29"/>
    <p:sldId id="2144" r:id="rId30"/>
    <p:sldId id="2150" r:id="rId31"/>
    <p:sldId id="2157" r:id="rId32"/>
    <p:sldId id="2151" r:id="rId33"/>
    <p:sldId id="4353" r:id="rId34"/>
    <p:sldId id="257" r:id="rId35"/>
    <p:sldId id="1718" r:id="rId36"/>
    <p:sldId id="1713" r:id="rId37"/>
    <p:sldId id="1714" r:id="rId38"/>
    <p:sldId id="1715" r:id="rId39"/>
    <p:sldId id="1758" r:id="rId40"/>
    <p:sldId id="1721" r:id="rId41"/>
    <p:sldId id="2080" r:id="rId42"/>
    <p:sldId id="1324" r:id="rId43"/>
    <p:sldId id="4358" r:id="rId44"/>
    <p:sldId id="4359" r:id="rId45"/>
    <p:sldId id="4360" r:id="rId46"/>
    <p:sldId id="4363" r:id="rId47"/>
    <p:sldId id="261" r:id="rId48"/>
    <p:sldId id="262" r:id="rId49"/>
    <p:sldId id="263" r:id="rId50"/>
    <p:sldId id="264" r:id="rId51"/>
    <p:sldId id="265" r:id="rId52"/>
    <p:sldId id="266" r:id="rId53"/>
    <p:sldId id="4361" r:id="rId54"/>
    <p:sldId id="4364" r:id="rId55"/>
    <p:sldId id="1404" r:id="rId56"/>
    <p:sldId id="1088" r:id="rId57"/>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reg Young" initials="GY" lastIdx="2" clrIdx="0">
    <p:extLst>
      <p:ext uri="{19B8F6BF-5375-455C-9EA6-DF929625EA0E}">
        <p15:presenceInfo xmlns:p15="http://schemas.microsoft.com/office/powerpoint/2012/main" userId="325d5dd7a5f78271" providerId="Windows Live"/>
      </p:ext>
    </p:extLst>
  </p:cmAuthor>
  <p:cmAuthor id="2" name="young.e.gregory@gmail.com" initials="y" lastIdx="1" clrIdx="1">
    <p:extLst>
      <p:ext uri="{19B8F6BF-5375-455C-9EA6-DF929625EA0E}">
        <p15:presenceInfo xmlns:p15="http://schemas.microsoft.com/office/powerpoint/2012/main" userId="83fa3571154f788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0E04"/>
    <a:srgbClr val="70AC2E"/>
    <a:srgbClr val="FF0000"/>
    <a:srgbClr val="FFFF00"/>
    <a:srgbClr val="DF5F5A"/>
    <a:srgbClr val="EA9999"/>
    <a:srgbClr val="76923C"/>
    <a:srgbClr val="F2C261"/>
    <a:srgbClr val="B5E159"/>
    <a:srgbClr val="D38E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291" autoAdjust="0"/>
    <p:restoredTop sz="88707" autoAdjust="0"/>
  </p:normalViewPr>
  <p:slideViewPr>
    <p:cSldViewPr snapToGrid="0" snapToObjects="1">
      <p:cViewPr varScale="1">
        <p:scale>
          <a:sx n="113" d="100"/>
          <a:sy n="113" d="100"/>
        </p:scale>
        <p:origin x="1096" y="176"/>
      </p:cViewPr>
      <p:guideLst>
        <p:guide orient="horz" pos="2160"/>
        <p:guide pos="2880"/>
      </p:guideLst>
    </p:cSldViewPr>
  </p:slideViewPr>
  <p:notesTextViewPr>
    <p:cViewPr>
      <p:scale>
        <a:sx n="3" d="2"/>
        <a:sy n="3" d="2"/>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1"/>
          <c:order val="0"/>
          <c:tx>
            <c:strRef>
              <c:f>Sheet1!$C$1</c:f>
              <c:strCache>
                <c:ptCount val="1"/>
                <c:pt idx="0">
                  <c:v>Column1</c:v>
                </c:pt>
              </c:strCache>
            </c:strRef>
          </c:tx>
          <c:spPr>
            <a:solidFill>
              <a:schemeClr val="accent2">
                <a:alpha val="85000"/>
              </a:schemeClr>
            </a:solidFill>
            <a:ln>
              <a:noFill/>
            </a:ln>
            <a:effectLst>
              <a:innerShdw dist="12700" dir="16200000">
                <a:schemeClr val="lt1"/>
              </a:innerShdw>
            </a:effectLst>
          </c:spPr>
          <c:cat>
            <c:numRef>
              <c:f>Sheet1!$A$2:$A$12</c:f>
              <c:numCache>
                <c:formatCode>General</c:formatCode>
                <c:ptCount val="11"/>
                <c:pt idx="0">
                  <c:v>0</c:v>
                </c:pt>
                <c:pt idx="1">
                  <c:v>10</c:v>
                </c:pt>
                <c:pt idx="2">
                  <c:v>20</c:v>
                </c:pt>
                <c:pt idx="3">
                  <c:v>30</c:v>
                </c:pt>
                <c:pt idx="4">
                  <c:v>40</c:v>
                </c:pt>
                <c:pt idx="5">
                  <c:v>50</c:v>
                </c:pt>
                <c:pt idx="6">
                  <c:v>60</c:v>
                </c:pt>
                <c:pt idx="7">
                  <c:v>70</c:v>
                </c:pt>
                <c:pt idx="8">
                  <c:v>80</c:v>
                </c:pt>
                <c:pt idx="9">
                  <c:v>90</c:v>
                </c:pt>
                <c:pt idx="10">
                  <c:v>100</c:v>
                </c:pt>
              </c:numCache>
            </c:numRef>
          </c:cat>
          <c:val>
            <c:numRef>
              <c:f>Sheet1!$C$2:$C$12</c:f>
              <c:numCache>
                <c:formatCode>General</c:formatCode>
                <c:ptCount val="11"/>
              </c:numCache>
            </c:numRef>
          </c:val>
          <c:extLst>
            <c:ext xmlns:c16="http://schemas.microsoft.com/office/drawing/2014/chart" uri="{C3380CC4-5D6E-409C-BE32-E72D297353CC}">
              <c16:uniqueId val="{00000000-451A-1644-8F09-53C29D58B212}"/>
            </c:ext>
          </c:extLst>
        </c:ser>
        <c:dLbls>
          <c:showLegendKey val="0"/>
          <c:showVal val="0"/>
          <c:showCatName val="0"/>
          <c:showSerName val="0"/>
          <c:showPercent val="0"/>
          <c:showBubbleSize val="0"/>
        </c:dLbls>
        <c:axId val="1741167823"/>
        <c:axId val="1741169823"/>
      </c:areaChart>
      <c:catAx>
        <c:axId val="1741167823"/>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1741169823"/>
        <c:crossesAt val="0"/>
        <c:auto val="1"/>
        <c:lblAlgn val="ctr"/>
        <c:lblOffset val="100"/>
        <c:noMultiLvlLbl val="0"/>
      </c:catAx>
      <c:valAx>
        <c:axId val="1741169823"/>
        <c:scaling>
          <c:orientation val="minMax"/>
          <c:max val="100"/>
          <c:min val="0"/>
        </c:scaling>
        <c:delete val="0"/>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crossAx val="1741167823"/>
        <c:crosses val="autoZero"/>
        <c:crossBetween val="midCat"/>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solidFill>
      <a:srgbClr val="D9D9D9"/>
    </a:soli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1"/>
          <c:order val="0"/>
          <c:tx>
            <c:strRef>
              <c:f>Sheet1!$C$1</c:f>
              <c:strCache>
                <c:ptCount val="1"/>
                <c:pt idx="0">
                  <c:v>Column1</c:v>
                </c:pt>
              </c:strCache>
            </c:strRef>
          </c:tx>
          <c:spPr>
            <a:solidFill>
              <a:schemeClr val="accent2">
                <a:alpha val="85000"/>
              </a:schemeClr>
            </a:solidFill>
            <a:ln>
              <a:noFill/>
            </a:ln>
            <a:effectLst>
              <a:innerShdw dist="12700" dir="16200000">
                <a:schemeClr val="lt1"/>
              </a:innerShdw>
            </a:effectLst>
          </c:spPr>
          <c:cat>
            <c:numRef>
              <c:f>Sheet1!$A$2:$A$12</c:f>
              <c:numCache>
                <c:formatCode>General</c:formatCode>
                <c:ptCount val="11"/>
                <c:pt idx="0">
                  <c:v>0</c:v>
                </c:pt>
                <c:pt idx="1">
                  <c:v>10</c:v>
                </c:pt>
                <c:pt idx="2">
                  <c:v>20</c:v>
                </c:pt>
                <c:pt idx="3">
                  <c:v>30</c:v>
                </c:pt>
                <c:pt idx="4">
                  <c:v>40</c:v>
                </c:pt>
                <c:pt idx="5">
                  <c:v>50</c:v>
                </c:pt>
                <c:pt idx="6">
                  <c:v>60</c:v>
                </c:pt>
                <c:pt idx="7">
                  <c:v>70</c:v>
                </c:pt>
                <c:pt idx="8">
                  <c:v>80</c:v>
                </c:pt>
                <c:pt idx="9">
                  <c:v>90</c:v>
                </c:pt>
                <c:pt idx="10">
                  <c:v>100</c:v>
                </c:pt>
              </c:numCache>
            </c:numRef>
          </c:cat>
          <c:val>
            <c:numRef>
              <c:f>Sheet1!$C$2:$C$12</c:f>
              <c:numCache>
                <c:formatCode>General</c:formatCode>
                <c:ptCount val="11"/>
              </c:numCache>
            </c:numRef>
          </c:val>
          <c:extLst>
            <c:ext xmlns:c16="http://schemas.microsoft.com/office/drawing/2014/chart" uri="{C3380CC4-5D6E-409C-BE32-E72D297353CC}">
              <c16:uniqueId val="{00000000-451A-1644-8F09-53C29D58B212}"/>
            </c:ext>
          </c:extLst>
        </c:ser>
        <c:dLbls>
          <c:showLegendKey val="0"/>
          <c:showVal val="0"/>
          <c:showCatName val="0"/>
          <c:showSerName val="0"/>
          <c:showPercent val="0"/>
          <c:showBubbleSize val="0"/>
        </c:dLbls>
        <c:axId val="1741167823"/>
        <c:axId val="1741169823"/>
      </c:areaChart>
      <c:catAx>
        <c:axId val="1741167823"/>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1741169823"/>
        <c:crossesAt val="0"/>
        <c:auto val="1"/>
        <c:lblAlgn val="ctr"/>
        <c:lblOffset val="100"/>
        <c:noMultiLvlLbl val="0"/>
      </c:catAx>
      <c:valAx>
        <c:axId val="1741169823"/>
        <c:scaling>
          <c:orientation val="minMax"/>
          <c:max val="100"/>
          <c:min val="0"/>
        </c:scaling>
        <c:delete val="0"/>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crossAx val="1741167823"/>
        <c:crosses val="autoZero"/>
        <c:crossBetween val="midCat"/>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solidFill>
      <a:srgbClr val="D9D9D9"/>
    </a:soli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9">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65000"/>
        <a:lumOff val="35000"/>
      </a:schemeClr>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effectLst>
        <a:innerShdw dist="12700" dir="16200000">
          <a:schemeClr val="lt1"/>
        </a:innerShdw>
      </a:effectLst>
    </cs:spPr>
  </cs:dataPoint>
  <cs:dataPoint3D>
    <cs:lnRef idx="0"/>
    <cs:fillRef idx="0">
      <cs:styleClr val="auto"/>
    </cs:fillRef>
    <cs:effectRef idx="0"/>
    <cs:fontRef idx="minor">
      <a:schemeClr val="dk1"/>
    </cs:fontRef>
    <cs:spPr>
      <a:solidFill>
        <a:schemeClr val="phClr">
          <a:alpha val="85000"/>
        </a:schemeClr>
      </a:solidFill>
      <a:effectLst>
        <a:innerShdw dist="12700" dir="16200000">
          <a:schemeClr val="lt1"/>
        </a:inn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79">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65000"/>
        <a:lumOff val="35000"/>
      </a:schemeClr>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effectLst>
        <a:innerShdw dist="12700" dir="16200000">
          <a:schemeClr val="lt1"/>
        </a:innerShdw>
      </a:effectLst>
    </cs:spPr>
  </cs:dataPoint>
  <cs:dataPoint3D>
    <cs:lnRef idx="0"/>
    <cs:fillRef idx="0">
      <cs:styleClr val="auto"/>
    </cs:fillRef>
    <cs:effectRef idx="0"/>
    <cs:fontRef idx="minor">
      <a:schemeClr val="dk1"/>
    </cs:fontRef>
    <cs:spPr>
      <a:solidFill>
        <a:schemeClr val="phClr">
          <a:alpha val="85000"/>
        </a:schemeClr>
      </a:solidFill>
      <a:effectLst>
        <a:innerShdw dist="12700" dir="16200000">
          <a:schemeClr val="lt1"/>
        </a:inn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0.37512</cdr:x>
      <cdr:y>0.36738</cdr:y>
    </cdr:from>
    <cdr:to>
      <cdr:x>0.93212</cdr:x>
      <cdr:y>0.43359</cdr:y>
    </cdr:to>
    <cdr:sp macro="" textlink="">
      <cdr:nvSpPr>
        <cdr:cNvPr id="10" name="TextBox 7">
          <a:extLst xmlns:a="http://schemas.openxmlformats.org/drawingml/2006/main">
            <a:ext uri="{FF2B5EF4-FFF2-40B4-BE49-F238E27FC236}">
              <a16:creationId xmlns:a16="http://schemas.microsoft.com/office/drawing/2014/main" id="{94518FD3-300F-1B4E-BEF9-E4C170C13428}"/>
            </a:ext>
          </a:extLst>
        </cdr:cNvPr>
        <cdr:cNvSpPr txBox="1"/>
      </cdr:nvSpPr>
      <cdr:spPr>
        <a:xfrm xmlns:a="http://schemas.openxmlformats.org/drawingml/2006/main">
          <a:off x="2349364" y="1537024"/>
          <a:ext cx="3488468"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xmlns:a="http://schemas.openxmlformats.org/drawingml/2006/main">
          <a:r>
            <a:rPr lang="en-US" sz="1200" b="1" dirty="0">
              <a:solidFill>
                <a:schemeClr val="bg1"/>
              </a:solidFill>
              <a:latin typeface="Arial" panose="020B0604020202020204" pitchFamily="34" charset="0"/>
              <a:cs typeface="Arial" panose="020B0604020202020204" pitchFamily="34" charset="0"/>
            </a:rPr>
            <a:t>Tier 1 = Critical load, ~10% of total load</a:t>
          </a:r>
        </a:p>
      </cdr:txBody>
    </cdr:sp>
  </cdr:relSizeAnchor>
</c:userShapes>
</file>

<file path=ppt/drawings/drawing2.xml><?xml version="1.0" encoding="utf-8"?>
<c:userShapes xmlns:c="http://schemas.openxmlformats.org/drawingml/2006/chart">
  <cdr:relSizeAnchor xmlns:cdr="http://schemas.openxmlformats.org/drawingml/2006/chartDrawing">
    <cdr:from>
      <cdr:x>0.37512</cdr:x>
      <cdr:y>0.36738</cdr:y>
    </cdr:from>
    <cdr:to>
      <cdr:x>0.93212</cdr:x>
      <cdr:y>0.43359</cdr:y>
    </cdr:to>
    <cdr:sp macro="" textlink="">
      <cdr:nvSpPr>
        <cdr:cNvPr id="10" name="TextBox 7">
          <a:extLst xmlns:a="http://schemas.openxmlformats.org/drawingml/2006/main">
            <a:ext uri="{FF2B5EF4-FFF2-40B4-BE49-F238E27FC236}">
              <a16:creationId xmlns:a16="http://schemas.microsoft.com/office/drawing/2014/main" id="{94518FD3-300F-1B4E-BEF9-E4C170C13428}"/>
            </a:ext>
          </a:extLst>
        </cdr:cNvPr>
        <cdr:cNvSpPr txBox="1"/>
      </cdr:nvSpPr>
      <cdr:spPr>
        <a:xfrm xmlns:a="http://schemas.openxmlformats.org/drawingml/2006/main">
          <a:off x="2349364" y="1537024"/>
          <a:ext cx="3488468"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xmlns:a="http://schemas.openxmlformats.org/drawingml/2006/main">
          <a:r>
            <a:rPr lang="en-US" sz="1200" b="1" dirty="0">
              <a:solidFill>
                <a:schemeClr val="bg1"/>
              </a:solidFill>
              <a:latin typeface="Arial" panose="020B0604020202020204" pitchFamily="34" charset="0"/>
              <a:cs typeface="Arial" panose="020B0604020202020204" pitchFamily="34" charset="0"/>
            </a:rPr>
            <a:t>Tier 1 = Critical load, ~10% of total load</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8D3ACD8-E326-2941-9B22-4E8C7D22AC73}"/>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en-US" dirty="0"/>
          </a:p>
        </p:txBody>
      </p:sp>
      <p:sp>
        <p:nvSpPr>
          <p:cNvPr id="3" name="Date Placeholder 2">
            <a:extLst>
              <a:ext uri="{FF2B5EF4-FFF2-40B4-BE49-F238E27FC236}">
                <a16:creationId xmlns:a16="http://schemas.microsoft.com/office/drawing/2014/main" id="{99F636AE-09BF-8A4D-8717-AEEF65AA72FD}"/>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79B591D7-3886-AB40-B66D-18CE28588577}" type="datetimeFigureOut">
              <a:rPr lang="en-US" altLang="en-US"/>
              <a:pPr>
                <a:defRPr/>
              </a:pPr>
              <a:t>9/9/24</a:t>
            </a:fld>
            <a:endParaRPr lang="en-US" altLang="en-US" dirty="0"/>
          </a:p>
        </p:txBody>
      </p:sp>
      <p:sp>
        <p:nvSpPr>
          <p:cNvPr id="4" name="Slide Image Placeholder 3">
            <a:extLst>
              <a:ext uri="{FF2B5EF4-FFF2-40B4-BE49-F238E27FC236}">
                <a16:creationId xmlns:a16="http://schemas.microsoft.com/office/drawing/2014/main" id="{60626977-013B-2149-AA8F-233FC460B142}"/>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574835C3-8FF2-C74C-8CA0-BEE34C83F09C}"/>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BC6BF108-FB91-E649-8049-A7F7E402585B}"/>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en-US" dirty="0"/>
          </a:p>
        </p:txBody>
      </p:sp>
      <p:sp>
        <p:nvSpPr>
          <p:cNvPr id="7" name="Slide Number Placeholder 6">
            <a:extLst>
              <a:ext uri="{FF2B5EF4-FFF2-40B4-BE49-F238E27FC236}">
                <a16:creationId xmlns:a16="http://schemas.microsoft.com/office/drawing/2014/main" id="{A9FFCF46-F2AC-1146-AF6F-7CE4845FD8E3}"/>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86BAC258-D5A7-F949-B3BC-8E9B2CBED228}"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1pPr>
    <a:lvl2pPr marL="4572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clean-coalition.org/policy/transmission-access-charge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6BAC258-D5A7-F949-B3BC-8E9B2CBED228}" type="slidenum">
              <a:rPr lang="en-US" altLang="en-US" smtClean="0"/>
              <a:pPr>
                <a:defRPr/>
              </a:pPr>
              <a:t>1</a:t>
            </a:fld>
            <a:endParaRPr lang="en-US" altLang="en-US"/>
          </a:p>
        </p:txBody>
      </p:sp>
    </p:spTree>
    <p:extLst>
      <p:ext uri="{BB962C8B-B14F-4D97-AF65-F5344CB8AC3E}">
        <p14:creationId xmlns:p14="http://schemas.microsoft.com/office/powerpoint/2010/main" val="30034774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6BAC258-D5A7-F949-B3BC-8E9B2CBED228}" type="slidenum">
              <a:rPr lang="en-US" altLang="en-US" smtClean="0"/>
              <a:pPr>
                <a:defRPr/>
              </a:pPr>
              <a:t>14</a:t>
            </a:fld>
            <a:endParaRPr lang="en-US" altLang="en-US" dirty="0"/>
          </a:p>
        </p:txBody>
      </p:sp>
    </p:spTree>
    <p:extLst>
      <p:ext uri="{BB962C8B-B14F-4D97-AF65-F5344CB8AC3E}">
        <p14:creationId xmlns:p14="http://schemas.microsoft.com/office/powerpoint/2010/main" val="41961737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35844" name="Slide Number Placeholder 3"/>
          <p:cNvSpPr txBox="1">
            <a:spLocks noGrp="1"/>
          </p:cNvSpPr>
          <p:nvPr/>
        </p:nvSpPr>
        <p:spPr bwMode="auto">
          <a:xfrm>
            <a:off x="4008708" y="8893296"/>
            <a:ext cx="3066733" cy="468154"/>
          </a:xfrm>
          <a:prstGeom prst="rect">
            <a:avLst/>
          </a:prstGeom>
          <a:noFill/>
          <a:ln w="9525">
            <a:noFill/>
            <a:miter lim="800000"/>
            <a:headEnd/>
            <a:tailEnd/>
          </a:ln>
        </p:spPr>
        <p:txBody>
          <a:bodyPr lIns="93900" tIns="46950" rIns="93900" bIns="46950" anchor="b"/>
          <a:lstStyle/>
          <a:p>
            <a:pPr marL="0" marR="0" lvl="0" indent="0" algn="r" defTabSz="457200" rtl="0" eaLnBrk="0" fontAlgn="base" latinLnBrk="0" hangingPunct="0">
              <a:lnSpc>
                <a:spcPct val="100000"/>
              </a:lnSpc>
              <a:spcBef>
                <a:spcPct val="0"/>
              </a:spcBef>
              <a:spcAft>
                <a:spcPct val="0"/>
              </a:spcAft>
              <a:buClrTx/>
              <a:buSzTx/>
              <a:buFontTx/>
              <a:buNone/>
              <a:tabLst/>
              <a:defRPr/>
            </a:pPr>
            <a:fld id="{7EA841E0-2D0D-4211-ACAE-C96B997E0FCF}" type="slidenum">
              <a:rPr kumimoji="0" lang="en-US" sz="1200" b="0" i="0" u="none" strike="noStrike" kern="1200" cap="none" spc="0" normalizeH="0" baseline="0" noProof="0">
                <a:ln>
                  <a:noFill/>
                </a:ln>
                <a:solidFill>
                  <a:prstClr val="black"/>
                </a:solidFill>
                <a:effectLst/>
                <a:uLnTx/>
                <a:uFillTx/>
                <a:latin typeface="Calibri"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itchFamily="34" charset="0"/>
              <a:ea typeface="MS PGothic" panose="020B0600070205080204" pitchFamily="34" charset="-128"/>
              <a:cs typeface="+mn-cs"/>
            </a:endParaRPr>
          </a:p>
        </p:txBody>
      </p:sp>
    </p:spTree>
    <p:extLst>
      <p:ext uri="{BB962C8B-B14F-4D97-AF65-F5344CB8AC3E}">
        <p14:creationId xmlns:p14="http://schemas.microsoft.com/office/powerpoint/2010/main" val="16189253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6BAC258-D5A7-F949-B3BC-8E9B2CBED228}" type="slidenum">
              <a:rPr lang="en-US" altLang="en-US" smtClean="0"/>
              <a:pPr>
                <a:defRPr/>
              </a:pPr>
              <a:t>23</a:t>
            </a:fld>
            <a:endParaRPr lang="en-US" altLang="en-US"/>
          </a:p>
        </p:txBody>
      </p:sp>
    </p:spTree>
    <p:extLst>
      <p:ext uri="{BB962C8B-B14F-4D97-AF65-F5344CB8AC3E}">
        <p14:creationId xmlns:p14="http://schemas.microsoft.com/office/powerpoint/2010/main" val="30034774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35844" name="Slide Number Placeholder 3"/>
          <p:cNvSpPr txBox="1">
            <a:spLocks noGrp="1"/>
          </p:cNvSpPr>
          <p:nvPr/>
        </p:nvSpPr>
        <p:spPr bwMode="auto">
          <a:xfrm>
            <a:off x="4008708" y="8893296"/>
            <a:ext cx="3066733" cy="468154"/>
          </a:xfrm>
          <a:prstGeom prst="rect">
            <a:avLst/>
          </a:prstGeom>
          <a:noFill/>
          <a:ln w="9525">
            <a:noFill/>
            <a:miter lim="800000"/>
            <a:headEnd/>
            <a:tailEnd/>
          </a:ln>
        </p:spPr>
        <p:txBody>
          <a:bodyPr lIns="93900" tIns="46950" rIns="93900" bIns="46950" anchor="b"/>
          <a:lstStyle/>
          <a:p>
            <a:pPr marL="0" marR="0" lvl="0" indent="0" algn="r" defTabSz="457200" rtl="0" eaLnBrk="0" fontAlgn="base" latinLnBrk="0" hangingPunct="0">
              <a:lnSpc>
                <a:spcPct val="100000"/>
              </a:lnSpc>
              <a:spcBef>
                <a:spcPct val="0"/>
              </a:spcBef>
              <a:spcAft>
                <a:spcPct val="0"/>
              </a:spcAft>
              <a:buClrTx/>
              <a:buSzTx/>
              <a:buFontTx/>
              <a:buNone/>
              <a:tabLst/>
              <a:defRPr/>
            </a:pPr>
            <a:fld id="{7EA841E0-2D0D-4211-ACAE-C96B997E0FCF}" type="slidenum">
              <a:rPr kumimoji="0" lang="en-US" sz="1200" b="0" i="0" u="none" strike="noStrike" kern="1200" cap="none" spc="0" normalizeH="0" baseline="0" noProof="0">
                <a:ln>
                  <a:noFill/>
                </a:ln>
                <a:solidFill>
                  <a:prstClr val="black"/>
                </a:solidFill>
                <a:effectLst/>
                <a:uLnTx/>
                <a:uFillTx/>
                <a:latin typeface="Calibri"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itchFamily="34" charset="0"/>
              <a:ea typeface="MS PGothic" panose="020B0600070205080204" pitchFamily="34" charset="-128"/>
              <a:cs typeface="+mn-cs"/>
            </a:endParaRPr>
          </a:p>
        </p:txBody>
      </p:sp>
    </p:spTree>
    <p:extLst>
      <p:ext uri="{BB962C8B-B14F-4D97-AF65-F5344CB8AC3E}">
        <p14:creationId xmlns:p14="http://schemas.microsoft.com/office/powerpoint/2010/main" val="2805906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109" name="Google Shape;109;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04270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 shaped microgrid area instead of square</a:t>
            </a:r>
          </a:p>
          <a:p>
            <a:endParaRPr lang="en-US" dirty="0"/>
          </a:p>
          <a:p>
            <a:r>
              <a:rPr lang="en-US" dirty="0"/>
              <a:t>ATP – EMTP is a PLS CAD</a:t>
            </a:r>
          </a:p>
          <a:p>
            <a:endParaRPr lang="en-US" dirty="0"/>
          </a:p>
          <a:p>
            <a:r>
              <a:rPr lang="en-US" dirty="0"/>
              <a:t>Real time dynamic simulator</a:t>
            </a:r>
          </a:p>
        </p:txBody>
      </p:sp>
      <p:sp>
        <p:nvSpPr>
          <p:cNvPr id="4" name="Slide Number Placeholder 3"/>
          <p:cNvSpPr>
            <a:spLocks noGrp="1"/>
          </p:cNvSpPr>
          <p:nvPr>
            <p:ph type="sldNum" sz="quarter" idx="5"/>
          </p:nvPr>
        </p:nvSpPr>
        <p:spPr/>
        <p:txBody>
          <a:bodyPr/>
          <a:lstStyle/>
          <a:p>
            <a:pPr>
              <a:defRPr/>
            </a:pPr>
            <a:fld id="{86BAC258-D5A7-F949-B3BC-8E9B2CBED228}" type="slidenum">
              <a:rPr lang="en-US" altLang="en-US" smtClean="0"/>
              <a:pPr>
                <a:defRPr/>
              </a:pPr>
              <a:t>39</a:t>
            </a:fld>
            <a:endParaRPr lang="en-US" altLang="en-US"/>
          </a:p>
        </p:txBody>
      </p:sp>
    </p:spTree>
    <p:extLst>
      <p:ext uri="{BB962C8B-B14F-4D97-AF65-F5344CB8AC3E}">
        <p14:creationId xmlns:p14="http://schemas.microsoft.com/office/powerpoint/2010/main" val="4838786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323" name="Google Shape;323;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931258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6BAC258-D5A7-F949-B3BC-8E9B2CBED228}" type="slidenum">
              <a:rPr lang="en-US" altLang="en-US" smtClean="0"/>
              <a:pPr>
                <a:defRPr/>
              </a:pPr>
              <a:t>43</a:t>
            </a:fld>
            <a:endParaRPr lang="en-US" altLang="en-US"/>
          </a:p>
        </p:txBody>
      </p:sp>
    </p:spTree>
    <p:extLst>
      <p:ext uri="{BB962C8B-B14F-4D97-AF65-F5344CB8AC3E}">
        <p14:creationId xmlns:p14="http://schemas.microsoft.com/office/powerpoint/2010/main" val="35409295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1" name="Google Shape;261;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extLst>
      <p:ext uri="{BB962C8B-B14F-4D97-AF65-F5344CB8AC3E}">
        <p14:creationId xmlns:p14="http://schemas.microsoft.com/office/powerpoint/2010/main" val="10671535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323" name="Google Shape;323;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28165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35844" name="Slide Number Placeholder 3"/>
          <p:cNvSpPr txBox="1">
            <a:spLocks noGrp="1"/>
          </p:cNvSpPr>
          <p:nvPr/>
        </p:nvSpPr>
        <p:spPr bwMode="auto">
          <a:xfrm>
            <a:off x="4008708" y="8893296"/>
            <a:ext cx="3066733" cy="468154"/>
          </a:xfrm>
          <a:prstGeom prst="rect">
            <a:avLst/>
          </a:prstGeom>
          <a:noFill/>
          <a:ln w="9525">
            <a:noFill/>
            <a:miter lim="800000"/>
            <a:headEnd/>
            <a:tailEnd/>
          </a:ln>
        </p:spPr>
        <p:txBody>
          <a:bodyPr lIns="93900" tIns="46950" rIns="93900" bIns="46950" anchor="b"/>
          <a:lstStyle/>
          <a:p>
            <a:pPr algn="r"/>
            <a:fld id="{7EA841E0-2D0D-4211-ACAE-C96B997E0FCF}" type="slidenum">
              <a:rPr lang="en-US" sz="1200">
                <a:latin typeface="Calibri" pitchFamily="34" charset="0"/>
              </a:rPr>
              <a:pPr algn="r"/>
              <a:t>2</a:t>
            </a:fld>
            <a:endParaRPr lang="en-US" sz="1200" dirty="0">
              <a:latin typeface="Calibri" pitchFamily="34" charset="0"/>
            </a:endParaRPr>
          </a:p>
        </p:txBody>
      </p:sp>
    </p:spTree>
    <p:extLst>
      <p:ext uri="{BB962C8B-B14F-4D97-AF65-F5344CB8AC3E}">
        <p14:creationId xmlns:p14="http://schemas.microsoft.com/office/powerpoint/2010/main" val="19538315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40" name="Google Shape;140;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46" name="Google Shape;146;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53" name="Google Shape;153;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60" name="Google Shape;160;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66" name="Google Shape;166;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72" name="Google Shape;172;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92" name="Google Shape;192;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323" name="Google Shape;323;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715433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6BAC258-D5A7-F949-B3BC-8E9B2CBED228}" type="slidenum">
              <a:rPr lang="en-US" altLang="en-US" smtClean="0"/>
              <a:pPr>
                <a:defRPr/>
              </a:pPr>
              <a:t>55</a:t>
            </a:fld>
            <a:endParaRPr lang="en-US" altLang="en-US"/>
          </a:p>
        </p:txBody>
      </p:sp>
    </p:spTree>
    <p:extLst>
      <p:ext uri="{BB962C8B-B14F-4D97-AF65-F5344CB8AC3E}">
        <p14:creationId xmlns:p14="http://schemas.microsoft.com/office/powerpoint/2010/main" val="3995877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6BAC258-D5A7-F949-B3BC-8E9B2CBED228}" type="slidenum">
              <a:rPr lang="en-US" altLang="en-US" smtClean="0"/>
              <a:pPr>
                <a:defRPr/>
              </a:pPr>
              <a:t>4</a:t>
            </a:fld>
            <a:endParaRPr lang="en-US" altLang="en-US" dirty="0"/>
          </a:p>
        </p:txBody>
      </p:sp>
    </p:spTree>
    <p:extLst>
      <p:ext uri="{BB962C8B-B14F-4D97-AF65-F5344CB8AC3E}">
        <p14:creationId xmlns:p14="http://schemas.microsoft.com/office/powerpoint/2010/main" val="3557203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5" name="Google Shape;155;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56" name="Google Shape;156;p4:notes"/>
          <p:cNvSpPr txBox="1"/>
          <p:nvPr/>
        </p:nvSpPr>
        <p:spPr>
          <a:xfrm>
            <a:off x="4008708" y="8893296"/>
            <a:ext cx="3066733" cy="468154"/>
          </a:xfrm>
          <a:prstGeom prst="rect">
            <a:avLst/>
          </a:prstGeom>
          <a:noFill/>
          <a:ln>
            <a:noFill/>
          </a:ln>
        </p:spPr>
        <p:txBody>
          <a:bodyPr spcFirstLastPara="1" wrap="square" lIns="93900" tIns="46950" rIns="93900" bIns="469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a:t>
            </a:fld>
            <a:endParaRPr sz="1200" b="0" i="0" u="none" strike="noStrike" cap="none"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1659410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385" name="Google Shape;86;p2:notes">
            <a:extLst>
              <a:ext uri="{FF2B5EF4-FFF2-40B4-BE49-F238E27FC236}">
                <a16:creationId xmlns:a16="http://schemas.microsoft.com/office/drawing/2014/main" id="{ABBDE225-6445-6947-B141-FBEE49C124A8}"/>
              </a:ext>
            </a:extLst>
          </p:cNvPr>
          <p:cNvSpPr>
            <a:spLocks noGrp="1" noRot="1" noChangeAspect="1" noTextEdit="1"/>
          </p:cNvSpPr>
          <p:nvPr>
            <p:ph type="sldImg" idx="2"/>
          </p:nvPr>
        </p:nvSpPr>
        <p:spPr bwMode="auto">
          <a:xfrm>
            <a:off x="1257300" y="720725"/>
            <a:ext cx="4800600" cy="360045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16386" name="Google Shape;87;p2:notes">
            <a:extLst>
              <a:ext uri="{FF2B5EF4-FFF2-40B4-BE49-F238E27FC236}">
                <a16:creationId xmlns:a16="http://schemas.microsoft.com/office/drawing/2014/main" id="{A236F327-FB2F-E048-9CE7-FA93C125ECF6}"/>
              </a:ext>
            </a:extLst>
          </p:cNvPr>
          <p:cNvSpPr>
            <a:spLocks noGrp="1" noChangeArrowheads="1"/>
          </p:cNvSpPr>
          <p:nvPr>
            <p:ph type="body" idx="1"/>
          </p:nvPr>
        </p:nvSpPr>
        <p:spPr bwMode="auto">
          <a:xfrm>
            <a:off x="731838" y="4560888"/>
            <a:ext cx="5851525" cy="431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645" tIns="48309" rIns="96645" bIns="48309" numCol="1" anchor="t" anchorCtr="0" compatLnSpc="1">
            <a:prstTxWarp prst="textNoShape">
              <a:avLst/>
            </a:prstTxWarp>
          </a:bodyPr>
          <a:lstStyle/>
          <a:p>
            <a:pPr>
              <a:spcBef>
                <a:spcPts val="375"/>
              </a:spcBef>
              <a:buClr>
                <a:srgbClr val="000000"/>
              </a:buClr>
              <a:buSzPts val="1200"/>
            </a:pPr>
            <a:endParaRPr lang="en-US" altLang="en-US" dirty="0">
              <a:latin typeface="Arial Regular"/>
            </a:endParaRPr>
          </a:p>
        </p:txBody>
      </p:sp>
      <p:sp>
        <p:nvSpPr>
          <p:cNvPr id="16387" name="Google Shape;88;p2:notes">
            <a:extLst>
              <a:ext uri="{FF2B5EF4-FFF2-40B4-BE49-F238E27FC236}">
                <a16:creationId xmlns:a16="http://schemas.microsoft.com/office/drawing/2014/main" id="{E5D8FB55-4E3D-7E49-A385-93974C50E0AB}"/>
              </a:ext>
            </a:extLst>
          </p:cNvPr>
          <p:cNvSpPr>
            <a:spLocks noGrp="1" noChangeArrowheads="1"/>
          </p:cNvSpPr>
          <p:nvPr>
            <p:ph type="sldNum" sz="quarter" idx="5"/>
          </p:nvPr>
        </p:nvSpPr>
        <p:spPr bwMode="auto">
          <a:xfrm>
            <a:off x="4143375" y="9120188"/>
            <a:ext cx="3170238" cy="479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45" tIns="48309" rIns="96645" bIns="48309"/>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7F556D23-9FBE-D542-9A2A-005BFF767863}" type="slidenum">
              <a:rPr lang="en-US" altLang="en-US" smtClean="0"/>
              <a:pPr/>
              <a:t>7</a:t>
            </a:fld>
            <a:endParaRPr lang="en-US" altLang="en-US"/>
          </a:p>
        </p:txBody>
      </p:sp>
    </p:spTree>
    <p:extLst>
      <p:ext uri="{BB962C8B-B14F-4D97-AF65-F5344CB8AC3E}">
        <p14:creationId xmlns:p14="http://schemas.microsoft.com/office/powerpoint/2010/main" val="19604065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385" name="Google Shape;86;p2:notes">
            <a:extLst>
              <a:ext uri="{FF2B5EF4-FFF2-40B4-BE49-F238E27FC236}">
                <a16:creationId xmlns:a16="http://schemas.microsoft.com/office/drawing/2014/main" id="{ABBDE225-6445-6947-B141-FBEE49C124A8}"/>
              </a:ext>
            </a:extLst>
          </p:cNvPr>
          <p:cNvSpPr>
            <a:spLocks noGrp="1" noRot="1" noChangeAspect="1" noTextEdit="1"/>
          </p:cNvSpPr>
          <p:nvPr>
            <p:ph type="sldImg" idx="2"/>
          </p:nvPr>
        </p:nvSpPr>
        <p:spPr bwMode="auto">
          <a:xfrm>
            <a:off x="1257300" y="720725"/>
            <a:ext cx="4800600" cy="360045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16386" name="Google Shape;87;p2:notes">
            <a:extLst>
              <a:ext uri="{FF2B5EF4-FFF2-40B4-BE49-F238E27FC236}">
                <a16:creationId xmlns:a16="http://schemas.microsoft.com/office/drawing/2014/main" id="{A236F327-FB2F-E048-9CE7-FA93C125ECF6}"/>
              </a:ext>
            </a:extLst>
          </p:cNvPr>
          <p:cNvSpPr>
            <a:spLocks noGrp="1" noChangeArrowheads="1"/>
          </p:cNvSpPr>
          <p:nvPr>
            <p:ph type="body" idx="1"/>
          </p:nvPr>
        </p:nvSpPr>
        <p:spPr bwMode="auto">
          <a:xfrm>
            <a:off x="731838" y="4560888"/>
            <a:ext cx="5851525" cy="431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645" tIns="48309" rIns="96645" bIns="48309" numCol="1" anchor="t" anchorCtr="0" compatLnSpc="1">
            <a:prstTxWarp prst="textNoShape">
              <a:avLst/>
            </a:prstTxWarp>
          </a:bodyPr>
          <a:lstStyle/>
          <a:p>
            <a:pPr>
              <a:spcBef>
                <a:spcPts val="375"/>
              </a:spcBef>
              <a:buClr>
                <a:srgbClr val="000000"/>
              </a:buClr>
              <a:buSzPts val="1200"/>
            </a:pPr>
            <a:endParaRPr lang="en-US" altLang="en-US" dirty="0">
              <a:latin typeface="Arial Regular"/>
            </a:endParaRPr>
          </a:p>
        </p:txBody>
      </p:sp>
      <p:sp>
        <p:nvSpPr>
          <p:cNvPr id="16387" name="Google Shape;88;p2:notes">
            <a:extLst>
              <a:ext uri="{FF2B5EF4-FFF2-40B4-BE49-F238E27FC236}">
                <a16:creationId xmlns:a16="http://schemas.microsoft.com/office/drawing/2014/main" id="{E5D8FB55-4E3D-7E49-A385-93974C50E0AB}"/>
              </a:ext>
            </a:extLst>
          </p:cNvPr>
          <p:cNvSpPr>
            <a:spLocks noGrp="1" noChangeArrowheads="1"/>
          </p:cNvSpPr>
          <p:nvPr>
            <p:ph type="sldNum" sz="quarter" idx="5"/>
          </p:nvPr>
        </p:nvSpPr>
        <p:spPr bwMode="auto">
          <a:xfrm>
            <a:off x="4143375" y="9120188"/>
            <a:ext cx="3170238" cy="479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45" tIns="48309" rIns="96645" bIns="48309"/>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7F556D23-9FBE-D542-9A2A-005BFF767863}" type="slidenum">
              <a:rPr lang="en-US" altLang="en-US" smtClean="0"/>
              <a:pPr/>
              <a:t>8</a:t>
            </a:fld>
            <a:endParaRPr lang="en-US" altLang="en-US"/>
          </a:p>
        </p:txBody>
      </p:sp>
    </p:spTree>
    <p:extLst>
      <p:ext uri="{BB962C8B-B14F-4D97-AF65-F5344CB8AC3E}">
        <p14:creationId xmlns:p14="http://schemas.microsoft.com/office/powerpoint/2010/main" val="19803717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35844" name="Slide Number Placeholder 3"/>
          <p:cNvSpPr txBox="1">
            <a:spLocks noGrp="1"/>
          </p:cNvSpPr>
          <p:nvPr/>
        </p:nvSpPr>
        <p:spPr bwMode="auto">
          <a:xfrm>
            <a:off x="4008708" y="8893296"/>
            <a:ext cx="3066733" cy="468154"/>
          </a:xfrm>
          <a:prstGeom prst="rect">
            <a:avLst/>
          </a:prstGeom>
          <a:noFill/>
          <a:ln w="9525">
            <a:noFill/>
            <a:miter lim="800000"/>
            <a:headEnd/>
            <a:tailEnd/>
          </a:ln>
        </p:spPr>
        <p:txBody>
          <a:bodyPr lIns="93900" tIns="46950" rIns="93900" bIns="46950" anchor="b"/>
          <a:lstStyle/>
          <a:p>
            <a:pPr algn="r"/>
            <a:fld id="{7EA841E0-2D0D-4211-ACAE-C96B997E0FCF}" type="slidenum">
              <a:rPr lang="en-US" sz="1200">
                <a:latin typeface="Calibri" pitchFamily="34" charset="0"/>
              </a:rPr>
              <a:pPr algn="r"/>
              <a:t>9</a:t>
            </a:fld>
            <a:endParaRPr lang="en-US" sz="1200" dirty="0">
              <a:latin typeface="Calibri" pitchFamily="34" charset="0"/>
            </a:endParaRPr>
          </a:p>
        </p:txBody>
      </p:sp>
    </p:spTree>
    <p:extLst>
      <p:ext uri="{BB962C8B-B14F-4D97-AF65-F5344CB8AC3E}">
        <p14:creationId xmlns:p14="http://schemas.microsoft.com/office/powerpoint/2010/main" val="33561872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323" name="Google Shape;323;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100178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itchFamily="34" charset="0"/>
              <a:buNone/>
              <a:tabLst/>
              <a:defRPr/>
            </a:pPr>
            <a:r>
              <a:rPr lang="en-US" sz="1200" dirty="0"/>
              <a:t>Market distortions like the erroneous metering &amp; assessment of </a:t>
            </a:r>
            <a:r>
              <a:rPr lang="en-US" sz="1200" dirty="0">
                <a:hlinkClick r:id="rId3"/>
              </a:rPr>
              <a:t>Transmission Access Charges (TAC)</a:t>
            </a:r>
            <a:r>
              <a:rPr lang="en-US" sz="1200" dirty="0"/>
              <a:t> for California IOUs creates massive market distortions that steal value from local generation, hurt ratepayers, and preempt energy resilience.</a:t>
            </a:r>
            <a:endParaRPr lang="en-US" dirty="0"/>
          </a:p>
          <a:p>
            <a:pPr>
              <a:buFont typeface="Arial" pitchFamily="34" charset="0"/>
              <a:buNone/>
            </a:pPr>
            <a:endParaRPr lang="en-US" b="1" dirty="0"/>
          </a:p>
          <a:p>
            <a:pPr>
              <a:buFont typeface="Arial" pitchFamily="34" charset="0"/>
              <a:buNone/>
            </a:pPr>
            <a:r>
              <a:rPr lang="en-US" baseline="0" dirty="0"/>
              <a:t>Non-PTO utilities (metered sub-systems) currently operate under the system we are proposing. The Clean Coalition TAC fix would bring consistent TAC treatment to DG resources in all utility service territories.</a:t>
            </a:r>
            <a:endParaRPr lang="en-US" dirty="0"/>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CC54812C-3253-A742-B793-96C63D0D932D}" type="slidenum">
              <a:rPr lang="en-US" smtClean="0"/>
              <a:pPr/>
              <a:t>11</a:t>
            </a:fld>
            <a:endParaRPr lang="en-US" dirty="0"/>
          </a:p>
        </p:txBody>
      </p:sp>
    </p:spTree>
    <p:extLst>
      <p:ext uri="{BB962C8B-B14F-4D97-AF65-F5344CB8AC3E}">
        <p14:creationId xmlns:p14="http://schemas.microsoft.com/office/powerpoint/2010/main" val="41926239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60D975E9-4F9F-2741-A4F5-F453A59CC91E}"/>
              </a:ext>
            </a:extLst>
          </p:cNvPr>
          <p:cNvSpPr>
            <a:spLocks noGrp="1"/>
          </p:cNvSpPr>
          <p:nvPr>
            <p:ph type="dt" sz="half" idx="10"/>
          </p:nvPr>
        </p:nvSpPr>
        <p:spPr/>
        <p:txBody>
          <a:bodyPr/>
          <a:lstStyle>
            <a:lvl1pPr>
              <a:defRPr/>
            </a:lvl1pPr>
          </a:lstStyle>
          <a:p>
            <a:pPr>
              <a:defRPr/>
            </a:pPr>
            <a:fld id="{560BA163-E144-460A-A001-7700B8FDB543}" type="datetime3">
              <a:rPr lang="en-US" altLang="en-US" smtClean="0"/>
              <a:t>9 September 2024</a:t>
            </a:fld>
            <a:endParaRPr lang="en-US" altLang="en-US" dirty="0"/>
          </a:p>
        </p:txBody>
      </p:sp>
      <p:sp>
        <p:nvSpPr>
          <p:cNvPr id="5" name="Footer Placeholder 4">
            <a:extLst>
              <a:ext uri="{FF2B5EF4-FFF2-40B4-BE49-F238E27FC236}">
                <a16:creationId xmlns:a16="http://schemas.microsoft.com/office/drawing/2014/main" id="{719F211E-70FF-1243-981D-7BA715F1C632}"/>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FFDF491D-CEF3-4F4B-BD27-B20475205385}"/>
              </a:ext>
            </a:extLst>
          </p:cNvPr>
          <p:cNvSpPr>
            <a:spLocks noGrp="1"/>
          </p:cNvSpPr>
          <p:nvPr>
            <p:ph type="sldNum" sz="quarter" idx="12"/>
          </p:nvPr>
        </p:nvSpPr>
        <p:spPr/>
        <p:txBody>
          <a:bodyPr/>
          <a:lstStyle>
            <a:lvl1pPr>
              <a:defRPr/>
            </a:lvl1pPr>
          </a:lstStyle>
          <a:p>
            <a:pPr>
              <a:defRPr/>
            </a:pPr>
            <a:fld id="{861FBA3C-C551-A847-88BE-C8AD39BF2A80}" type="slidenum">
              <a:rPr lang="en-US" altLang="en-US"/>
              <a:pPr>
                <a:defRPr/>
              </a:pPr>
              <a:t>‹#›</a:t>
            </a:fld>
            <a:endParaRPr lang="en-US" altLang="en-US" dirty="0"/>
          </a:p>
        </p:txBody>
      </p:sp>
    </p:spTree>
    <p:extLst>
      <p:ext uri="{BB962C8B-B14F-4D97-AF65-F5344CB8AC3E}">
        <p14:creationId xmlns:p14="http://schemas.microsoft.com/office/powerpoint/2010/main" val="5936196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3F966E-7469-E544-A7FA-0698D5977907}"/>
              </a:ext>
            </a:extLst>
          </p:cNvPr>
          <p:cNvSpPr>
            <a:spLocks noGrp="1"/>
          </p:cNvSpPr>
          <p:nvPr>
            <p:ph type="dt" sz="half" idx="10"/>
          </p:nvPr>
        </p:nvSpPr>
        <p:spPr/>
        <p:txBody>
          <a:bodyPr/>
          <a:lstStyle>
            <a:lvl1pPr>
              <a:defRPr/>
            </a:lvl1pPr>
          </a:lstStyle>
          <a:p>
            <a:pPr>
              <a:defRPr/>
            </a:pPr>
            <a:fld id="{CF5E7C2A-53DE-4C87-88E6-E009E4E5ABF2}" type="datetime3">
              <a:rPr lang="en-US" altLang="en-US" smtClean="0"/>
              <a:t>9 September 2024</a:t>
            </a:fld>
            <a:endParaRPr lang="en-US" altLang="en-US" dirty="0"/>
          </a:p>
        </p:txBody>
      </p:sp>
      <p:sp>
        <p:nvSpPr>
          <p:cNvPr id="5" name="Footer Placeholder 4">
            <a:extLst>
              <a:ext uri="{FF2B5EF4-FFF2-40B4-BE49-F238E27FC236}">
                <a16:creationId xmlns:a16="http://schemas.microsoft.com/office/drawing/2014/main" id="{35F09DEC-3DC4-464A-AF70-CAAA2A4F06E3}"/>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143326E1-ECB7-7641-A730-86649382E50E}"/>
              </a:ext>
            </a:extLst>
          </p:cNvPr>
          <p:cNvSpPr>
            <a:spLocks noGrp="1"/>
          </p:cNvSpPr>
          <p:nvPr>
            <p:ph type="sldNum" sz="quarter" idx="12"/>
          </p:nvPr>
        </p:nvSpPr>
        <p:spPr/>
        <p:txBody>
          <a:bodyPr/>
          <a:lstStyle>
            <a:lvl1pPr>
              <a:defRPr/>
            </a:lvl1pPr>
          </a:lstStyle>
          <a:p>
            <a:pPr>
              <a:defRPr/>
            </a:pPr>
            <a:fld id="{C2EA4A89-4D8C-AA4B-9F02-A821DDFD2529}" type="slidenum">
              <a:rPr lang="en-US" altLang="en-US"/>
              <a:pPr>
                <a:defRPr/>
              </a:pPr>
              <a:t>‹#›</a:t>
            </a:fld>
            <a:endParaRPr lang="en-US" altLang="en-US" dirty="0"/>
          </a:p>
        </p:txBody>
      </p:sp>
    </p:spTree>
    <p:extLst>
      <p:ext uri="{BB962C8B-B14F-4D97-AF65-F5344CB8AC3E}">
        <p14:creationId xmlns:p14="http://schemas.microsoft.com/office/powerpoint/2010/main" val="3930563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587C57-C086-4B42-B670-BDA5BC33EF7A}"/>
              </a:ext>
            </a:extLst>
          </p:cNvPr>
          <p:cNvSpPr>
            <a:spLocks noGrp="1"/>
          </p:cNvSpPr>
          <p:nvPr>
            <p:ph type="dt" sz="half" idx="10"/>
          </p:nvPr>
        </p:nvSpPr>
        <p:spPr/>
        <p:txBody>
          <a:bodyPr/>
          <a:lstStyle>
            <a:lvl1pPr>
              <a:defRPr/>
            </a:lvl1pPr>
          </a:lstStyle>
          <a:p>
            <a:pPr>
              <a:defRPr/>
            </a:pPr>
            <a:fld id="{D37A41E1-1F44-4448-8890-2CFE1AD9FEED}" type="datetime3">
              <a:rPr lang="en-US" altLang="en-US" smtClean="0"/>
              <a:t>9 September 2024</a:t>
            </a:fld>
            <a:endParaRPr lang="en-US" altLang="en-US" dirty="0"/>
          </a:p>
        </p:txBody>
      </p:sp>
      <p:sp>
        <p:nvSpPr>
          <p:cNvPr id="5" name="Footer Placeholder 4">
            <a:extLst>
              <a:ext uri="{FF2B5EF4-FFF2-40B4-BE49-F238E27FC236}">
                <a16:creationId xmlns:a16="http://schemas.microsoft.com/office/drawing/2014/main" id="{DF655431-5BCB-E74D-ADB1-889349B045F0}"/>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4622248C-1A15-FE49-A71C-E84D92F090FC}"/>
              </a:ext>
            </a:extLst>
          </p:cNvPr>
          <p:cNvSpPr>
            <a:spLocks noGrp="1"/>
          </p:cNvSpPr>
          <p:nvPr>
            <p:ph type="sldNum" sz="quarter" idx="12"/>
          </p:nvPr>
        </p:nvSpPr>
        <p:spPr/>
        <p:txBody>
          <a:bodyPr/>
          <a:lstStyle>
            <a:lvl1pPr>
              <a:defRPr/>
            </a:lvl1pPr>
          </a:lstStyle>
          <a:p>
            <a:pPr>
              <a:defRPr/>
            </a:pPr>
            <a:fld id="{02F8EB2A-6CA7-E342-A68F-42E85B9C6792}" type="slidenum">
              <a:rPr lang="en-US" altLang="en-US"/>
              <a:pPr>
                <a:defRPr/>
              </a:pPr>
              <a:t>‹#›</a:t>
            </a:fld>
            <a:endParaRPr lang="en-US" altLang="en-US" dirty="0"/>
          </a:p>
        </p:txBody>
      </p:sp>
    </p:spTree>
    <p:extLst>
      <p:ext uri="{BB962C8B-B14F-4D97-AF65-F5344CB8AC3E}">
        <p14:creationId xmlns:p14="http://schemas.microsoft.com/office/powerpoint/2010/main" val="33383779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3" name="Rectangle 7">
            <a:extLst>
              <a:ext uri="{FF2B5EF4-FFF2-40B4-BE49-F238E27FC236}">
                <a16:creationId xmlns:a16="http://schemas.microsoft.com/office/drawing/2014/main" id="{59CD30C6-57B6-8D45-9699-219F1C2A4C66}"/>
              </a:ext>
            </a:extLst>
          </p:cNvPr>
          <p:cNvSpPr>
            <a:spLocks noChangeArrowheads="1"/>
          </p:cNvSpPr>
          <p:nvPr/>
        </p:nvSpPr>
        <p:spPr bwMode="auto">
          <a:xfrm>
            <a:off x="0" y="3124200"/>
            <a:ext cx="9144000" cy="3352800"/>
          </a:xfrm>
          <a:prstGeom prst="rect">
            <a:avLst/>
          </a:prstGeom>
          <a:solidFill>
            <a:srgbClr val="249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914400" eaLnBrk="1" hangingPunct="1">
              <a:defRPr/>
            </a:pPr>
            <a:endParaRPr lang="en-US" altLang="en-US" dirty="0">
              <a:solidFill>
                <a:srgbClr val="000000"/>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E28B8289-9559-C848-870B-D3E0D69E377F}"/>
              </a:ext>
            </a:extLst>
          </p:cNvPr>
          <p:cNvSpPr/>
          <p:nvPr/>
        </p:nvSpPr>
        <p:spPr>
          <a:xfrm>
            <a:off x="0" y="6477000"/>
            <a:ext cx="9144000" cy="381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CA" dirty="0">
              <a:solidFill>
                <a:srgbClr val="FFFFFF"/>
              </a:solidFill>
            </a:endParaRPr>
          </a:p>
        </p:txBody>
      </p:sp>
      <p:sp>
        <p:nvSpPr>
          <p:cNvPr id="5" name="TextBox 4">
            <a:extLst>
              <a:ext uri="{FF2B5EF4-FFF2-40B4-BE49-F238E27FC236}">
                <a16:creationId xmlns:a16="http://schemas.microsoft.com/office/drawing/2014/main" id="{D4EFC259-21D0-1D4D-8F8F-AFEA3690FD07}"/>
              </a:ext>
            </a:extLst>
          </p:cNvPr>
          <p:cNvSpPr txBox="1">
            <a:spLocks noChangeArrowheads="1"/>
          </p:cNvSpPr>
          <p:nvPr/>
        </p:nvSpPr>
        <p:spPr bwMode="auto">
          <a:xfrm>
            <a:off x="0" y="6488113"/>
            <a:ext cx="914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914400" eaLnBrk="1" hangingPunct="1">
              <a:defRPr/>
            </a:pPr>
            <a:r>
              <a:rPr lang="en-CA" altLang="en-US" dirty="0">
                <a:solidFill>
                  <a:srgbClr val="595959"/>
                </a:solidFill>
                <a:latin typeface="Arial" panose="020B0604020202020204" pitchFamily="34" charset="0"/>
                <a:cs typeface="Arial" panose="020B0604020202020204" pitchFamily="34" charset="0"/>
              </a:rPr>
              <a:t>Making Clean Local Energy Accessible Now			</a:t>
            </a:r>
          </a:p>
        </p:txBody>
      </p:sp>
      <p:sp>
        <p:nvSpPr>
          <p:cNvPr id="61443" name="Rectangle 3"/>
          <p:cNvSpPr>
            <a:spLocks noGrp="1" noChangeArrowheads="1"/>
          </p:cNvSpPr>
          <p:nvPr>
            <p:ph type="subTitle" idx="1"/>
          </p:nvPr>
        </p:nvSpPr>
        <p:spPr>
          <a:xfrm>
            <a:off x="990600" y="5300663"/>
            <a:ext cx="7161213" cy="841375"/>
          </a:xfrm>
        </p:spPr>
        <p:txBody>
          <a:bodyPr/>
          <a:lstStyle>
            <a:lvl1pPr marL="0" indent="0" algn="ctr">
              <a:buFontTx/>
              <a:buNone/>
              <a:defRPr sz="2400">
                <a:solidFill>
                  <a:schemeClr val="tx2">
                    <a:lumMod val="65000"/>
                    <a:lumOff val="35000"/>
                  </a:schemeClr>
                </a:solidFill>
              </a:defRPr>
            </a:lvl1pPr>
          </a:lstStyle>
          <a:p>
            <a:r>
              <a:rPr lang="en-US"/>
              <a:t>Click to edit Master subtitle style</a:t>
            </a:r>
            <a:endParaRPr lang="en-US" dirty="0"/>
          </a:p>
        </p:txBody>
      </p:sp>
    </p:spTree>
    <p:extLst>
      <p:ext uri="{BB962C8B-B14F-4D97-AF65-F5344CB8AC3E}">
        <p14:creationId xmlns:p14="http://schemas.microsoft.com/office/powerpoint/2010/main" val="8208674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9_Title, Text and Chart">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3DFA53CE-6795-C947-947A-E8BA3D8CA19E}"/>
              </a:ext>
            </a:extLst>
          </p:cNvPr>
          <p:cNvSpPr/>
          <p:nvPr userDrawn="1"/>
        </p:nvSpPr>
        <p:spPr>
          <a:xfrm>
            <a:off x="0" y="6477000"/>
            <a:ext cx="9144000" cy="381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dirty="0"/>
          </a:p>
        </p:txBody>
      </p:sp>
      <p:sp>
        <p:nvSpPr>
          <p:cNvPr id="5" name="TextBox 5">
            <a:extLst>
              <a:ext uri="{FF2B5EF4-FFF2-40B4-BE49-F238E27FC236}">
                <a16:creationId xmlns:a16="http://schemas.microsoft.com/office/drawing/2014/main" id="{0A3046A0-4A55-1D4A-B644-E8D76CFA1FE3}"/>
              </a:ext>
            </a:extLst>
          </p:cNvPr>
          <p:cNvSpPr txBox="1">
            <a:spLocks noChangeArrowheads="1"/>
          </p:cNvSpPr>
          <p:nvPr userDrawn="1"/>
        </p:nvSpPr>
        <p:spPr bwMode="auto">
          <a:xfrm>
            <a:off x="0" y="6488113"/>
            <a:ext cx="4724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defRPr/>
            </a:pPr>
            <a:r>
              <a:rPr lang="en-CA" altLang="en-US" sz="1600" dirty="0">
                <a:solidFill>
                  <a:srgbClr val="595959"/>
                </a:solidFill>
                <a:cs typeface="Arial" panose="020B0604020202020204" pitchFamily="34" charset="0"/>
              </a:rPr>
              <a:t>Making Clean Local Energy Accessible Now</a:t>
            </a:r>
            <a:endParaRPr lang="en-CA" altLang="en-US" dirty="0">
              <a:solidFill>
                <a:srgbClr val="595959"/>
              </a:solidFill>
              <a:cs typeface="Arial" panose="020B0604020202020204" pitchFamily="34" charset="0"/>
            </a:endParaRPr>
          </a:p>
        </p:txBody>
      </p:sp>
      <p:sp>
        <p:nvSpPr>
          <p:cNvPr id="6" name="Rectangle 6">
            <a:extLst>
              <a:ext uri="{FF2B5EF4-FFF2-40B4-BE49-F238E27FC236}">
                <a16:creationId xmlns:a16="http://schemas.microsoft.com/office/drawing/2014/main" id="{38F39DE6-1256-C346-9AB8-45B77E3AA60E}"/>
              </a:ext>
            </a:extLst>
          </p:cNvPr>
          <p:cNvSpPr>
            <a:spLocks noChangeArrowheads="1"/>
          </p:cNvSpPr>
          <p:nvPr userDrawn="1"/>
        </p:nvSpPr>
        <p:spPr bwMode="auto">
          <a:xfrm>
            <a:off x="0" y="0"/>
            <a:ext cx="7391400" cy="762000"/>
          </a:xfrm>
          <a:prstGeom prst="rect">
            <a:avLst/>
          </a:prstGeom>
          <a:solidFill>
            <a:srgbClr val="249CFF"/>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defRPr/>
            </a:pPr>
            <a:r>
              <a:rPr lang="en-CA" altLang="en-US" dirty="0">
                <a:solidFill>
                  <a:srgbClr val="FFFFFF"/>
                </a:solidFill>
              </a:rPr>
              <a:t> </a:t>
            </a:r>
          </a:p>
        </p:txBody>
      </p:sp>
      <p:sp>
        <p:nvSpPr>
          <p:cNvPr id="7" name="Slide Number Placeholder 3">
            <a:extLst>
              <a:ext uri="{FF2B5EF4-FFF2-40B4-BE49-F238E27FC236}">
                <a16:creationId xmlns:a16="http://schemas.microsoft.com/office/drawing/2014/main" id="{BF102AE4-9E97-E04E-BF77-2074DC86BD37}"/>
              </a:ext>
            </a:extLst>
          </p:cNvPr>
          <p:cNvSpPr txBox="1">
            <a:spLocks noChangeArrowheads="1"/>
          </p:cNvSpPr>
          <p:nvPr userDrawn="1"/>
        </p:nvSpPr>
        <p:spPr bwMode="auto">
          <a:xfrm>
            <a:off x="8534400" y="6492875"/>
            <a:ext cx="457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r" eaLnBrk="1" hangingPunct="1">
              <a:defRPr/>
            </a:pPr>
            <a:fld id="{E7166A5B-3056-1D40-9051-DB5AC141CB75}" type="slidenum">
              <a:rPr lang="en-US" altLang="en-US" sz="1200" smtClean="0">
                <a:cs typeface="Arial" panose="020B0604020202020204" pitchFamily="34" charset="0"/>
              </a:rPr>
              <a:pPr algn="r" eaLnBrk="1" hangingPunct="1">
                <a:defRPr/>
              </a:pPr>
              <a:t>‹#›</a:t>
            </a:fld>
            <a:endParaRPr lang="en-US" altLang="en-US" sz="1200" dirty="0">
              <a:solidFill>
                <a:srgbClr val="013D21"/>
              </a:solidFill>
              <a:latin typeface="Informatic" charset="0"/>
              <a:cs typeface="Arial" panose="020B0604020202020204" pitchFamily="34" charset="0"/>
            </a:endParaRPr>
          </a:p>
        </p:txBody>
      </p:sp>
      <p:pic>
        <p:nvPicPr>
          <p:cNvPr id="8" name="Picture 10" descr="Clean Coalition Logo_no tagline_updated_slideshowedit_zf2 yellow_final2.pdf">
            <a:extLst>
              <a:ext uri="{FF2B5EF4-FFF2-40B4-BE49-F238E27FC236}">
                <a16:creationId xmlns:a16="http://schemas.microsoft.com/office/drawing/2014/main" id="{316C0A59-26E0-8F46-B70B-85A845CCE84F}"/>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531100" y="46038"/>
            <a:ext cx="16129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2"/>
          <p:cNvSpPr>
            <a:spLocks noGrp="1"/>
          </p:cNvSpPr>
          <p:nvPr>
            <p:ph type="title"/>
          </p:nvPr>
        </p:nvSpPr>
        <p:spPr>
          <a:xfrm>
            <a:off x="0" y="0"/>
            <a:ext cx="7315200" cy="762000"/>
          </a:xfrm>
        </p:spPr>
        <p:txBody>
          <a:bodyPr>
            <a:normAutofit/>
          </a:bodyPr>
          <a:lstStyle>
            <a:lvl1pPr algn="l">
              <a:defRPr sz="2400" b="1">
                <a:solidFill>
                  <a:schemeClr val="bg1"/>
                </a:solidFill>
                <a:latin typeface="Arial" pitchFamily="34" charset="0"/>
                <a:cs typeface="Arial" pitchFamily="34" charset="0"/>
              </a:defRPr>
            </a:lvl1pPr>
          </a:lstStyle>
          <a:p>
            <a:r>
              <a:rPr lang="en-US" dirty="0"/>
              <a:t>Click to edit Master title style</a:t>
            </a:r>
          </a:p>
        </p:txBody>
      </p:sp>
      <p:sp>
        <p:nvSpPr>
          <p:cNvPr id="14" name="Content Placeholder 2"/>
          <p:cNvSpPr>
            <a:spLocks noGrp="1"/>
          </p:cNvSpPr>
          <p:nvPr>
            <p:ph idx="1"/>
          </p:nvPr>
        </p:nvSpPr>
        <p:spPr>
          <a:xfrm>
            <a:off x="457200" y="1295400"/>
            <a:ext cx="8229600" cy="4525963"/>
          </a:xfrm>
        </p:spPr>
        <p:txBody>
          <a:bodyPr/>
          <a:lstStyle>
            <a:lvl1pPr>
              <a:buFontTx/>
              <a:buBlip>
                <a:blip r:embed="rId3"/>
              </a:buBlip>
              <a:defRPr>
                <a:solidFill>
                  <a:schemeClr val="tx2">
                    <a:lumMod val="65000"/>
                    <a:lumOff val="35000"/>
                  </a:schemeClr>
                </a:solidFill>
              </a:defRPr>
            </a:lvl1pPr>
            <a:lvl2pPr>
              <a:buFontTx/>
              <a:buBlip>
                <a:blip r:embed="rId3"/>
              </a:buBlip>
              <a:defRPr>
                <a:solidFill>
                  <a:schemeClr val="tx2">
                    <a:lumMod val="65000"/>
                    <a:lumOff val="35000"/>
                  </a:schemeClr>
                </a:solidFill>
              </a:defRPr>
            </a:lvl2pPr>
            <a:lvl3pPr>
              <a:buFontTx/>
              <a:buBlip>
                <a:blip r:embed="rId3"/>
              </a:buBlip>
              <a:defRPr>
                <a:solidFill>
                  <a:schemeClr val="tx2">
                    <a:lumMod val="65000"/>
                    <a:lumOff val="35000"/>
                  </a:schemeClr>
                </a:solidFill>
              </a:defRPr>
            </a:lvl3pPr>
            <a:lvl4pPr>
              <a:buFontTx/>
              <a:buBlip>
                <a:blip r:embed="rId3"/>
              </a:buBlip>
              <a:defRPr>
                <a:solidFill>
                  <a:schemeClr val="tx2">
                    <a:lumMod val="65000"/>
                    <a:lumOff val="35000"/>
                  </a:schemeClr>
                </a:solidFill>
              </a:defRPr>
            </a:lvl4pPr>
            <a:lvl5pPr>
              <a:buFontTx/>
              <a:buBlip>
                <a:blip r:embed="rId3"/>
              </a:buBlip>
              <a:defRPr>
                <a:solidFill>
                  <a:schemeClr val="tx2">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64988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773585-4FFF-4F48-B0FF-4AECA5D2B793}"/>
              </a:ext>
            </a:extLst>
          </p:cNvPr>
          <p:cNvSpPr>
            <a:spLocks noGrp="1"/>
          </p:cNvSpPr>
          <p:nvPr>
            <p:ph type="dt" sz="half" idx="10"/>
          </p:nvPr>
        </p:nvSpPr>
        <p:spPr/>
        <p:txBody>
          <a:bodyPr/>
          <a:lstStyle>
            <a:lvl1pPr>
              <a:defRPr/>
            </a:lvl1pPr>
          </a:lstStyle>
          <a:p>
            <a:pPr>
              <a:defRPr/>
            </a:pPr>
            <a:fld id="{B9AF1B43-8F02-4C1A-95DC-864C4F4FECFA}" type="datetime3">
              <a:rPr lang="en-US" altLang="en-US" smtClean="0"/>
              <a:t>9 September 2024</a:t>
            </a:fld>
            <a:endParaRPr lang="en-US" altLang="en-US" dirty="0"/>
          </a:p>
        </p:txBody>
      </p:sp>
      <p:sp>
        <p:nvSpPr>
          <p:cNvPr id="5" name="Footer Placeholder 4">
            <a:extLst>
              <a:ext uri="{FF2B5EF4-FFF2-40B4-BE49-F238E27FC236}">
                <a16:creationId xmlns:a16="http://schemas.microsoft.com/office/drawing/2014/main" id="{808201DA-F647-A240-A8FC-BAB25D3AC068}"/>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828BF850-481A-5748-BACC-F16CCAAF3735}"/>
              </a:ext>
            </a:extLst>
          </p:cNvPr>
          <p:cNvSpPr>
            <a:spLocks noGrp="1"/>
          </p:cNvSpPr>
          <p:nvPr>
            <p:ph type="sldNum" sz="quarter" idx="12"/>
          </p:nvPr>
        </p:nvSpPr>
        <p:spPr/>
        <p:txBody>
          <a:bodyPr/>
          <a:lstStyle>
            <a:lvl1pPr>
              <a:defRPr/>
            </a:lvl1pPr>
          </a:lstStyle>
          <a:p>
            <a:pPr>
              <a:defRPr/>
            </a:pPr>
            <a:fld id="{5DFF457A-51B7-5D48-BED3-A7125AA8DEFF}" type="slidenum">
              <a:rPr lang="en-US" altLang="en-US"/>
              <a:pPr>
                <a:defRPr/>
              </a:pPr>
              <a:t>‹#›</a:t>
            </a:fld>
            <a:endParaRPr lang="en-US" altLang="en-US" dirty="0"/>
          </a:p>
        </p:txBody>
      </p:sp>
    </p:spTree>
    <p:extLst>
      <p:ext uri="{BB962C8B-B14F-4D97-AF65-F5344CB8AC3E}">
        <p14:creationId xmlns:p14="http://schemas.microsoft.com/office/powerpoint/2010/main" val="9336298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36BC11-48C6-8546-9434-A1A3F196F63E}"/>
              </a:ext>
            </a:extLst>
          </p:cNvPr>
          <p:cNvSpPr>
            <a:spLocks noGrp="1"/>
          </p:cNvSpPr>
          <p:nvPr>
            <p:ph type="dt" sz="half" idx="10"/>
          </p:nvPr>
        </p:nvSpPr>
        <p:spPr/>
        <p:txBody>
          <a:bodyPr/>
          <a:lstStyle>
            <a:lvl1pPr>
              <a:defRPr/>
            </a:lvl1pPr>
          </a:lstStyle>
          <a:p>
            <a:pPr>
              <a:defRPr/>
            </a:pPr>
            <a:fld id="{D53C131C-D7CC-4AB7-B7AC-8D17C70AB763}" type="datetime3">
              <a:rPr lang="en-US" altLang="en-US" smtClean="0"/>
              <a:t>9 September 2024</a:t>
            </a:fld>
            <a:endParaRPr lang="en-US" altLang="en-US" dirty="0"/>
          </a:p>
        </p:txBody>
      </p:sp>
      <p:sp>
        <p:nvSpPr>
          <p:cNvPr id="5" name="Footer Placeholder 4">
            <a:extLst>
              <a:ext uri="{FF2B5EF4-FFF2-40B4-BE49-F238E27FC236}">
                <a16:creationId xmlns:a16="http://schemas.microsoft.com/office/drawing/2014/main" id="{0F99ED33-2661-F144-8C03-967912C5981C}"/>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D0450073-3400-C641-ABE0-4FBC660E1B06}"/>
              </a:ext>
            </a:extLst>
          </p:cNvPr>
          <p:cNvSpPr>
            <a:spLocks noGrp="1"/>
          </p:cNvSpPr>
          <p:nvPr>
            <p:ph type="sldNum" sz="quarter" idx="12"/>
          </p:nvPr>
        </p:nvSpPr>
        <p:spPr/>
        <p:txBody>
          <a:bodyPr/>
          <a:lstStyle>
            <a:lvl1pPr>
              <a:defRPr/>
            </a:lvl1pPr>
          </a:lstStyle>
          <a:p>
            <a:pPr>
              <a:defRPr/>
            </a:pPr>
            <a:fld id="{E82DDA36-A3E7-8943-AD0F-CAAE473AC2A6}" type="slidenum">
              <a:rPr lang="en-US" altLang="en-US"/>
              <a:pPr>
                <a:defRPr/>
              </a:pPr>
              <a:t>‹#›</a:t>
            </a:fld>
            <a:endParaRPr lang="en-US" altLang="en-US" dirty="0"/>
          </a:p>
        </p:txBody>
      </p:sp>
    </p:spTree>
    <p:extLst>
      <p:ext uri="{BB962C8B-B14F-4D97-AF65-F5344CB8AC3E}">
        <p14:creationId xmlns:p14="http://schemas.microsoft.com/office/powerpoint/2010/main" val="2169696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A8FEEF8-6A58-0C49-BA29-9DC09A922821}"/>
              </a:ext>
            </a:extLst>
          </p:cNvPr>
          <p:cNvSpPr>
            <a:spLocks noGrp="1"/>
          </p:cNvSpPr>
          <p:nvPr>
            <p:ph type="dt" sz="half" idx="10"/>
          </p:nvPr>
        </p:nvSpPr>
        <p:spPr/>
        <p:txBody>
          <a:bodyPr/>
          <a:lstStyle>
            <a:lvl1pPr>
              <a:defRPr/>
            </a:lvl1pPr>
          </a:lstStyle>
          <a:p>
            <a:pPr>
              <a:defRPr/>
            </a:pPr>
            <a:fld id="{08A6C2A9-3EE2-4D58-83A0-AFEF89A5563A}" type="datetime3">
              <a:rPr lang="en-US" altLang="en-US" smtClean="0"/>
              <a:t>9 September 2024</a:t>
            </a:fld>
            <a:endParaRPr lang="en-US" altLang="en-US" dirty="0"/>
          </a:p>
        </p:txBody>
      </p:sp>
      <p:sp>
        <p:nvSpPr>
          <p:cNvPr id="6" name="Footer Placeholder 4">
            <a:extLst>
              <a:ext uri="{FF2B5EF4-FFF2-40B4-BE49-F238E27FC236}">
                <a16:creationId xmlns:a16="http://schemas.microsoft.com/office/drawing/2014/main" id="{99A10E6D-4E32-2440-AA0C-D7A2AFC7FD93}"/>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973B1B4C-1787-104B-A1E3-0CEFB613DDA2}"/>
              </a:ext>
            </a:extLst>
          </p:cNvPr>
          <p:cNvSpPr>
            <a:spLocks noGrp="1"/>
          </p:cNvSpPr>
          <p:nvPr>
            <p:ph type="sldNum" sz="quarter" idx="12"/>
          </p:nvPr>
        </p:nvSpPr>
        <p:spPr/>
        <p:txBody>
          <a:bodyPr/>
          <a:lstStyle>
            <a:lvl1pPr>
              <a:defRPr/>
            </a:lvl1pPr>
          </a:lstStyle>
          <a:p>
            <a:pPr>
              <a:defRPr/>
            </a:pPr>
            <a:fld id="{CA3DF979-1FFA-B344-A81C-F0A9AB9BBE0B}" type="slidenum">
              <a:rPr lang="en-US" altLang="en-US"/>
              <a:pPr>
                <a:defRPr/>
              </a:pPr>
              <a:t>‹#›</a:t>
            </a:fld>
            <a:endParaRPr lang="en-US" altLang="en-US" dirty="0"/>
          </a:p>
        </p:txBody>
      </p:sp>
    </p:spTree>
    <p:extLst>
      <p:ext uri="{BB962C8B-B14F-4D97-AF65-F5344CB8AC3E}">
        <p14:creationId xmlns:p14="http://schemas.microsoft.com/office/powerpoint/2010/main" val="3048232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36B69B9-826F-8244-8A6A-0CD6DD73FB16}"/>
              </a:ext>
            </a:extLst>
          </p:cNvPr>
          <p:cNvSpPr>
            <a:spLocks noGrp="1"/>
          </p:cNvSpPr>
          <p:nvPr>
            <p:ph type="dt" sz="half" idx="10"/>
          </p:nvPr>
        </p:nvSpPr>
        <p:spPr/>
        <p:txBody>
          <a:bodyPr/>
          <a:lstStyle>
            <a:lvl1pPr>
              <a:defRPr/>
            </a:lvl1pPr>
          </a:lstStyle>
          <a:p>
            <a:pPr>
              <a:defRPr/>
            </a:pPr>
            <a:fld id="{23E9938C-8F76-4DEE-A8C5-693D5E5EE450}" type="datetime3">
              <a:rPr lang="en-US" altLang="en-US" smtClean="0"/>
              <a:t>9 September 2024</a:t>
            </a:fld>
            <a:endParaRPr lang="en-US" altLang="en-US" dirty="0"/>
          </a:p>
        </p:txBody>
      </p:sp>
      <p:sp>
        <p:nvSpPr>
          <p:cNvPr id="8" name="Footer Placeholder 4">
            <a:extLst>
              <a:ext uri="{FF2B5EF4-FFF2-40B4-BE49-F238E27FC236}">
                <a16:creationId xmlns:a16="http://schemas.microsoft.com/office/drawing/2014/main" id="{6270ED67-A230-304A-BD81-68AA113F99D5}"/>
              </a:ext>
            </a:extLst>
          </p:cNvPr>
          <p:cNvSpPr>
            <a:spLocks noGrp="1"/>
          </p:cNvSpPr>
          <p:nvPr>
            <p:ph type="ftr" sz="quarter" idx="11"/>
          </p:nvPr>
        </p:nvSpPr>
        <p:spPr/>
        <p:txBody>
          <a:bodyPr/>
          <a:lstStyle>
            <a:lvl1pPr>
              <a:defRPr/>
            </a:lvl1pPr>
          </a:lstStyle>
          <a:p>
            <a:pPr>
              <a:defRPr/>
            </a:pPr>
            <a:endParaRPr lang="en-US" dirty="0"/>
          </a:p>
        </p:txBody>
      </p:sp>
      <p:sp>
        <p:nvSpPr>
          <p:cNvPr id="9" name="Slide Number Placeholder 5">
            <a:extLst>
              <a:ext uri="{FF2B5EF4-FFF2-40B4-BE49-F238E27FC236}">
                <a16:creationId xmlns:a16="http://schemas.microsoft.com/office/drawing/2014/main" id="{A74C0F45-8463-BA4F-8288-144B4F266DC8}"/>
              </a:ext>
            </a:extLst>
          </p:cNvPr>
          <p:cNvSpPr>
            <a:spLocks noGrp="1"/>
          </p:cNvSpPr>
          <p:nvPr>
            <p:ph type="sldNum" sz="quarter" idx="12"/>
          </p:nvPr>
        </p:nvSpPr>
        <p:spPr/>
        <p:txBody>
          <a:bodyPr/>
          <a:lstStyle>
            <a:lvl1pPr>
              <a:defRPr/>
            </a:lvl1pPr>
          </a:lstStyle>
          <a:p>
            <a:pPr>
              <a:defRPr/>
            </a:pPr>
            <a:fld id="{DA1DBFC4-966A-DC4E-8401-7EC346D39E33}" type="slidenum">
              <a:rPr lang="en-US" altLang="en-US"/>
              <a:pPr>
                <a:defRPr/>
              </a:pPr>
              <a:t>‹#›</a:t>
            </a:fld>
            <a:endParaRPr lang="en-US" altLang="en-US" dirty="0"/>
          </a:p>
        </p:txBody>
      </p:sp>
    </p:spTree>
    <p:extLst>
      <p:ext uri="{BB962C8B-B14F-4D97-AF65-F5344CB8AC3E}">
        <p14:creationId xmlns:p14="http://schemas.microsoft.com/office/powerpoint/2010/main" val="3237926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9B0413AD-A5B6-3E47-82A6-DC212F8EAA3C}"/>
              </a:ext>
            </a:extLst>
          </p:cNvPr>
          <p:cNvSpPr>
            <a:spLocks noGrp="1"/>
          </p:cNvSpPr>
          <p:nvPr>
            <p:ph type="dt" sz="half" idx="10"/>
          </p:nvPr>
        </p:nvSpPr>
        <p:spPr/>
        <p:txBody>
          <a:bodyPr/>
          <a:lstStyle>
            <a:lvl1pPr>
              <a:defRPr/>
            </a:lvl1pPr>
          </a:lstStyle>
          <a:p>
            <a:pPr>
              <a:defRPr/>
            </a:pPr>
            <a:fld id="{2F88A746-2811-4D1E-9D06-0C05B8E3FE4C}" type="datetime3">
              <a:rPr lang="en-US" altLang="en-US" smtClean="0"/>
              <a:t>9 September 2024</a:t>
            </a:fld>
            <a:endParaRPr lang="en-US" altLang="en-US" dirty="0"/>
          </a:p>
        </p:txBody>
      </p:sp>
      <p:sp>
        <p:nvSpPr>
          <p:cNvPr id="4" name="Footer Placeholder 4">
            <a:extLst>
              <a:ext uri="{FF2B5EF4-FFF2-40B4-BE49-F238E27FC236}">
                <a16:creationId xmlns:a16="http://schemas.microsoft.com/office/drawing/2014/main" id="{E7C4DF3C-F67F-824D-BCF9-CF584E35B1A6}"/>
              </a:ext>
            </a:extLst>
          </p:cNvPr>
          <p:cNvSpPr>
            <a:spLocks noGrp="1"/>
          </p:cNvSpPr>
          <p:nvPr>
            <p:ph type="ftr" sz="quarter" idx="11"/>
          </p:nvPr>
        </p:nvSpPr>
        <p:spPr/>
        <p:txBody>
          <a:bodyPr/>
          <a:lstStyle>
            <a:lvl1pPr>
              <a:defRPr/>
            </a:lvl1pPr>
          </a:lstStyle>
          <a:p>
            <a:pPr>
              <a:defRPr/>
            </a:pPr>
            <a:endParaRPr lang="en-US" dirty="0"/>
          </a:p>
        </p:txBody>
      </p:sp>
      <p:sp>
        <p:nvSpPr>
          <p:cNvPr id="5" name="Slide Number Placeholder 5">
            <a:extLst>
              <a:ext uri="{FF2B5EF4-FFF2-40B4-BE49-F238E27FC236}">
                <a16:creationId xmlns:a16="http://schemas.microsoft.com/office/drawing/2014/main" id="{CDB9843D-60A1-CF4E-8ACB-6628817B7C1D}"/>
              </a:ext>
            </a:extLst>
          </p:cNvPr>
          <p:cNvSpPr>
            <a:spLocks noGrp="1"/>
          </p:cNvSpPr>
          <p:nvPr>
            <p:ph type="sldNum" sz="quarter" idx="12"/>
          </p:nvPr>
        </p:nvSpPr>
        <p:spPr/>
        <p:txBody>
          <a:bodyPr/>
          <a:lstStyle>
            <a:lvl1pPr>
              <a:defRPr/>
            </a:lvl1pPr>
          </a:lstStyle>
          <a:p>
            <a:pPr>
              <a:defRPr/>
            </a:pPr>
            <a:fld id="{0376BDCD-F2CC-1D48-9787-0714F2C14497}" type="slidenum">
              <a:rPr lang="en-US" altLang="en-US"/>
              <a:pPr>
                <a:defRPr/>
              </a:pPr>
              <a:t>‹#›</a:t>
            </a:fld>
            <a:endParaRPr lang="en-US" altLang="en-US" dirty="0"/>
          </a:p>
        </p:txBody>
      </p:sp>
    </p:spTree>
    <p:extLst>
      <p:ext uri="{BB962C8B-B14F-4D97-AF65-F5344CB8AC3E}">
        <p14:creationId xmlns:p14="http://schemas.microsoft.com/office/powerpoint/2010/main" val="41669509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6CA4EA2-9500-A64C-943D-D41953EB1361}"/>
              </a:ext>
            </a:extLst>
          </p:cNvPr>
          <p:cNvSpPr>
            <a:spLocks noGrp="1"/>
          </p:cNvSpPr>
          <p:nvPr>
            <p:ph type="dt" sz="half" idx="10"/>
          </p:nvPr>
        </p:nvSpPr>
        <p:spPr/>
        <p:txBody>
          <a:bodyPr/>
          <a:lstStyle>
            <a:lvl1pPr>
              <a:defRPr/>
            </a:lvl1pPr>
          </a:lstStyle>
          <a:p>
            <a:pPr>
              <a:defRPr/>
            </a:pPr>
            <a:fld id="{2199539E-AFA2-472F-8FE9-A1BF9CE07DF3}" type="datetime3">
              <a:rPr lang="en-US" altLang="en-US" smtClean="0"/>
              <a:t>9 September 2024</a:t>
            </a:fld>
            <a:endParaRPr lang="en-US" altLang="en-US" dirty="0"/>
          </a:p>
        </p:txBody>
      </p:sp>
      <p:sp>
        <p:nvSpPr>
          <p:cNvPr id="3" name="Footer Placeholder 4">
            <a:extLst>
              <a:ext uri="{FF2B5EF4-FFF2-40B4-BE49-F238E27FC236}">
                <a16:creationId xmlns:a16="http://schemas.microsoft.com/office/drawing/2014/main" id="{7B28F9A6-51F7-6B46-AE80-5A0F5ED17040}"/>
              </a:ext>
            </a:extLst>
          </p:cNvPr>
          <p:cNvSpPr>
            <a:spLocks noGrp="1"/>
          </p:cNvSpPr>
          <p:nvPr>
            <p:ph type="ftr" sz="quarter" idx="11"/>
          </p:nvPr>
        </p:nvSpPr>
        <p:spPr/>
        <p:txBody>
          <a:bodyPr/>
          <a:lstStyle>
            <a:lvl1pPr>
              <a:defRPr/>
            </a:lvl1pPr>
          </a:lstStyle>
          <a:p>
            <a:pPr>
              <a:defRPr/>
            </a:pPr>
            <a:endParaRPr lang="en-US" dirty="0"/>
          </a:p>
        </p:txBody>
      </p:sp>
      <p:sp>
        <p:nvSpPr>
          <p:cNvPr id="4" name="Slide Number Placeholder 5">
            <a:extLst>
              <a:ext uri="{FF2B5EF4-FFF2-40B4-BE49-F238E27FC236}">
                <a16:creationId xmlns:a16="http://schemas.microsoft.com/office/drawing/2014/main" id="{BF955289-BF67-3F4A-83D6-2E446C77A57F}"/>
              </a:ext>
            </a:extLst>
          </p:cNvPr>
          <p:cNvSpPr>
            <a:spLocks noGrp="1"/>
          </p:cNvSpPr>
          <p:nvPr>
            <p:ph type="sldNum" sz="quarter" idx="12"/>
          </p:nvPr>
        </p:nvSpPr>
        <p:spPr/>
        <p:txBody>
          <a:bodyPr/>
          <a:lstStyle>
            <a:lvl1pPr>
              <a:defRPr/>
            </a:lvl1pPr>
          </a:lstStyle>
          <a:p>
            <a:pPr>
              <a:defRPr/>
            </a:pPr>
            <a:fld id="{79BC2235-F009-8E46-8B12-1D1BA3AABFE9}" type="slidenum">
              <a:rPr lang="en-US" altLang="en-US"/>
              <a:pPr>
                <a:defRPr/>
              </a:pPr>
              <a:t>‹#›</a:t>
            </a:fld>
            <a:endParaRPr lang="en-US" altLang="en-US" dirty="0"/>
          </a:p>
        </p:txBody>
      </p:sp>
    </p:spTree>
    <p:extLst>
      <p:ext uri="{BB962C8B-B14F-4D97-AF65-F5344CB8AC3E}">
        <p14:creationId xmlns:p14="http://schemas.microsoft.com/office/powerpoint/2010/main" val="1457171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E6C4C1D-1D2E-B842-B86E-6E98A5744E2C}"/>
              </a:ext>
            </a:extLst>
          </p:cNvPr>
          <p:cNvSpPr>
            <a:spLocks noGrp="1"/>
          </p:cNvSpPr>
          <p:nvPr>
            <p:ph type="dt" sz="half" idx="10"/>
          </p:nvPr>
        </p:nvSpPr>
        <p:spPr/>
        <p:txBody>
          <a:bodyPr/>
          <a:lstStyle>
            <a:lvl1pPr>
              <a:defRPr/>
            </a:lvl1pPr>
          </a:lstStyle>
          <a:p>
            <a:pPr>
              <a:defRPr/>
            </a:pPr>
            <a:fld id="{7E62FF11-91C9-4885-9DA9-D4DAA2DD9385}" type="datetime3">
              <a:rPr lang="en-US" altLang="en-US" smtClean="0"/>
              <a:t>9 September 2024</a:t>
            </a:fld>
            <a:endParaRPr lang="en-US" altLang="en-US" dirty="0"/>
          </a:p>
        </p:txBody>
      </p:sp>
      <p:sp>
        <p:nvSpPr>
          <p:cNvPr id="6" name="Footer Placeholder 4">
            <a:extLst>
              <a:ext uri="{FF2B5EF4-FFF2-40B4-BE49-F238E27FC236}">
                <a16:creationId xmlns:a16="http://schemas.microsoft.com/office/drawing/2014/main" id="{80159143-02B9-DA4D-BDE1-AD2257C32FB8}"/>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16E6B76C-BAC2-EC46-BABE-4C4F7F30CCF4}"/>
              </a:ext>
            </a:extLst>
          </p:cNvPr>
          <p:cNvSpPr>
            <a:spLocks noGrp="1"/>
          </p:cNvSpPr>
          <p:nvPr>
            <p:ph type="sldNum" sz="quarter" idx="12"/>
          </p:nvPr>
        </p:nvSpPr>
        <p:spPr/>
        <p:txBody>
          <a:bodyPr/>
          <a:lstStyle>
            <a:lvl1pPr>
              <a:defRPr/>
            </a:lvl1pPr>
          </a:lstStyle>
          <a:p>
            <a:pPr>
              <a:defRPr/>
            </a:pPr>
            <a:fld id="{386DA04F-A6CC-E342-86CD-6D2A735BF87F}" type="slidenum">
              <a:rPr lang="en-US" altLang="en-US"/>
              <a:pPr>
                <a:defRPr/>
              </a:pPr>
              <a:t>‹#›</a:t>
            </a:fld>
            <a:endParaRPr lang="en-US" altLang="en-US" dirty="0"/>
          </a:p>
        </p:txBody>
      </p:sp>
    </p:spTree>
    <p:extLst>
      <p:ext uri="{BB962C8B-B14F-4D97-AF65-F5344CB8AC3E}">
        <p14:creationId xmlns:p14="http://schemas.microsoft.com/office/powerpoint/2010/main" val="1450820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F292A62-A395-E049-A626-82620BE7F0F2}"/>
              </a:ext>
            </a:extLst>
          </p:cNvPr>
          <p:cNvSpPr>
            <a:spLocks noGrp="1"/>
          </p:cNvSpPr>
          <p:nvPr>
            <p:ph type="dt" sz="half" idx="10"/>
          </p:nvPr>
        </p:nvSpPr>
        <p:spPr/>
        <p:txBody>
          <a:bodyPr/>
          <a:lstStyle>
            <a:lvl1pPr>
              <a:defRPr/>
            </a:lvl1pPr>
          </a:lstStyle>
          <a:p>
            <a:pPr>
              <a:defRPr/>
            </a:pPr>
            <a:fld id="{30B6106A-8036-427A-AC23-3DD3F67DAECD}" type="datetime3">
              <a:rPr lang="en-US" altLang="en-US" smtClean="0"/>
              <a:t>9 September 2024</a:t>
            </a:fld>
            <a:endParaRPr lang="en-US" altLang="en-US" dirty="0"/>
          </a:p>
        </p:txBody>
      </p:sp>
      <p:sp>
        <p:nvSpPr>
          <p:cNvPr id="6" name="Footer Placeholder 4">
            <a:extLst>
              <a:ext uri="{FF2B5EF4-FFF2-40B4-BE49-F238E27FC236}">
                <a16:creationId xmlns:a16="http://schemas.microsoft.com/office/drawing/2014/main" id="{46FBE9E1-7041-A344-AF59-CF3F702099C4}"/>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841A7395-15F9-BE4A-AC9C-85D545854FED}"/>
              </a:ext>
            </a:extLst>
          </p:cNvPr>
          <p:cNvSpPr>
            <a:spLocks noGrp="1"/>
          </p:cNvSpPr>
          <p:nvPr>
            <p:ph type="sldNum" sz="quarter" idx="12"/>
          </p:nvPr>
        </p:nvSpPr>
        <p:spPr/>
        <p:txBody>
          <a:bodyPr/>
          <a:lstStyle>
            <a:lvl1pPr>
              <a:defRPr/>
            </a:lvl1pPr>
          </a:lstStyle>
          <a:p>
            <a:pPr>
              <a:defRPr/>
            </a:pPr>
            <a:fld id="{3755C453-A81E-BE49-AA5D-B218D0C7AF73}" type="slidenum">
              <a:rPr lang="en-US" altLang="en-US"/>
              <a:pPr>
                <a:defRPr/>
              </a:pPr>
              <a:t>‹#›</a:t>
            </a:fld>
            <a:endParaRPr lang="en-US" altLang="en-US" dirty="0"/>
          </a:p>
        </p:txBody>
      </p:sp>
    </p:spTree>
    <p:extLst>
      <p:ext uri="{BB962C8B-B14F-4D97-AF65-F5344CB8AC3E}">
        <p14:creationId xmlns:p14="http://schemas.microsoft.com/office/powerpoint/2010/main" val="2243058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DA54B54-AC78-BE44-8316-CC433DF0595C}"/>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AA1ADFB8-E6CC-1F49-AB8D-1000686DA54F}"/>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244A4AA-89CF-6942-8327-8EDD3D917DEF}"/>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816E8E8A-8794-4259-AB15-BC80098EF791}" type="datetime3">
              <a:rPr lang="en-US" altLang="en-US" smtClean="0"/>
              <a:t>9 September 2024</a:t>
            </a:fld>
            <a:endParaRPr lang="en-US" altLang="en-US" dirty="0"/>
          </a:p>
        </p:txBody>
      </p:sp>
      <p:sp>
        <p:nvSpPr>
          <p:cNvPr id="5" name="Footer Placeholder 4">
            <a:extLst>
              <a:ext uri="{FF2B5EF4-FFF2-40B4-BE49-F238E27FC236}">
                <a16:creationId xmlns:a16="http://schemas.microsoft.com/office/drawing/2014/main" id="{338C3639-3FD4-6C45-B5AB-7F7A8228DDE9}"/>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en-US" dirty="0"/>
          </a:p>
        </p:txBody>
      </p:sp>
      <p:sp>
        <p:nvSpPr>
          <p:cNvPr id="6" name="Slide Number Placeholder 5">
            <a:extLst>
              <a:ext uri="{FF2B5EF4-FFF2-40B4-BE49-F238E27FC236}">
                <a16:creationId xmlns:a16="http://schemas.microsoft.com/office/drawing/2014/main" id="{687C3915-19AD-A544-8D62-414C293A9ACE}"/>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9380B357-4B70-4E49-971C-1690C95396FB}"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4007" r:id="rId1"/>
    <p:sldLayoutId id="2147484008" r:id="rId2"/>
    <p:sldLayoutId id="2147484009" r:id="rId3"/>
    <p:sldLayoutId id="2147484010" r:id="rId4"/>
    <p:sldLayoutId id="2147484011" r:id="rId5"/>
    <p:sldLayoutId id="2147484012" r:id="rId6"/>
    <p:sldLayoutId id="2147484013" r:id="rId7"/>
    <p:sldLayoutId id="2147484014" r:id="rId8"/>
    <p:sldLayoutId id="2147484015" r:id="rId9"/>
    <p:sldLayoutId id="2147484016" r:id="rId10"/>
    <p:sldLayoutId id="2147484017" r:id="rId11"/>
    <p:sldLayoutId id="2147484018" r:id="rId12"/>
    <p:sldLayoutId id="2147484019" r:id="rId13"/>
  </p:sldLayoutIdLst>
  <p:hf sldNum="0" hdr="0" ftr="0"/>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13.xml"/><Relationship Id="rId4" Type="http://schemas.openxmlformats.org/officeDocument/2006/relationships/image" Target="../media/image16.jp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hyperlink" Target="https://www.latimes.com/opinion/story/2023-07-09/la-home-electrification-new-construction-menifee-microgrid" TargetMode="External"/><Relationship Id="rId2" Type="http://schemas.openxmlformats.org/officeDocument/2006/relationships/image" Target="../media/image21.png"/><Relationship Id="rId1" Type="http://schemas.openxmlformats.org/officeDocument/2006/relationships/slideLayout" Target="../slideLayouts/slideLayout13.xml"/><Relationship Id="rId5" Type="http://schemas.openxmlformats.org/officeDocument/2006/relationships/hyperlink" Target="https://www.cbsnews.com/losangeles/news/menifees-microgrid-community-offers-energy-self-sufficiency/?intcid=CNM-00-10abd1h" TargetMode="External"/><Relationship Id="rId4" Type="http://schemas.openxmlformats.org/officeDocument/2006/relationships/hyperlink" Target="https://www.cbsnews.com/"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34.pn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8" Type="http://schemas.openxmlformats.org/officeDocument/2006/relationships/image" Target="../media/image42.JPG"/><Relationship Id="rId13" Type="http://schemas.openxmlformats.org/officeDocument/2006/relationships/image" Target="../media/image47.JPG"/><Relationship Id="rId18" Type="http://schemas.openxmlformats.org/officeDocument/2006/relationships/image" Target="../media/image52.JPG"/><Relationship Id="rId3" Type="http://schemas.openxmlformats.org/officeDocument/2006/relationships/image" Target="../media/image37.JPG"/><Relationship Id="rId7" Type="http://schemas.openxmlformats.org/officeDocument/2006/relationships/image" Target="../media/image41.JPG"/><Relationship Id="rId12" Type="http://schemas.openxmlformats.org/officeDocument/2006/relationships/image" Target="../media/image46.png"/><Relationship Id="rId17" Type="http://schemas.openxmlformats.org/officeDocument/2006/relationships/image" Target="../media/image51.JPG"/><Relationship Id="rId2" Type="http://schemas.openxmlformats.org/officeDocument/2006/relationships/notesSlide" Target="../notesSlides/notesSlide17.xml"/><Relationship Id="rId16" Type="http://schemas.openxmlformats.org/officeDocument/2006/relationships/image" Target="../media/image50.JPG"/><Relationship Id="rId1" Type="http://schemas.openxmlformats.org/officeDocument/2006/relationships/slideLayout" Target="../slideLayouts/slideLayout13.xml"/><Relationship Id="rId6" Type="http://schemas.openxmlformats.org/officeDocument/2006/relationships/image" Target="../media/image40.JPG"/><Relationship Id="rId11" Type="http://schemas.openxmlformats.org/officeDocument/2006/relationships/image" Target="../media/image45.PNG"/><Relationship Id="rId5" Type="http://schemas.openxmlformats.org/officeDocument/2006/relationships/image" Target="../media/image39.JPG"/><Relationship Id="rId15" Type="http://schemas.openxmlformats.org/officeDocument/2006/relationships/image" Target="../media/image49.JPG"/><Relationship Id="rId10" Type="http://schemas.openxmlformats.org/officeDocument/2006/relationships/image" Target="../media/image44.JPG"/><Relationship Id="rId19" Type="http://schemas.openxmlformats.org/officeDocument/2006/relationships/image" Target="../media/image53.JPG"/><Relationship Id="rId4" Type="http://schemas.openxmlformats.org/officeDocument/2006/relationships/image" Target="../media/image38.PNG"/><Relationship Id="rId9" Type="http://schemas.openxmlformats.org/officeDocument/2006/relationships/image" Target="../media/image43.JPG"/><Relationship Id="rId14" Type="http://schemas.openxmlformats.org/officeDocument/2006/relationships/image" Target="../media/image48.JPG"/></Relationships>
</file>

<file path=ppt/slides/_rels/slide44.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18" Type="http://schemas.openxmlformats.org/officeDocument/2006/relationships/image" Target="../media/image63.png"/><Relationship Id="rId3" Type="http://schemas.openxmlformats.org/officeDocument/2006/relationships/image" Target="../media/image39.JPG"/><Relationship Id="rId7" Type="http://schemas.openxmlformats.org/officeDocument/2006/relationships/image" Target="../media/image44.JPG"/><Relationship Id="rId12" Type="http://schemas.openxmlformats.org/officeDocument/2006/relationships/image" Target="../media/image58.png"/><Relationship Id="rId17" Type="http://schemas.openxmlformats.org/officeDocument/2006/relationships/image" Target="../media/image62.png"/><Relationship Id="rId2" Type="http://schemas.openxmlformats.org/officeDocument/2006/relationships/image" Target="../media/image38.PNG"/><Relationship Id="rId16" Type="http://schemas.openxmlformats.org/officeDocument/2006/relationships/image" Target="../media/image61.png"/><Relationship Id="rId1" Type="http://schemas.openxmlformats.org/officeDocument/2006/relationships/slideLayout" Target="../slideLayouts/slideLayout13.xml"/><Relationship Id="rId6" Type="http://schemas.openxmlformats.org/officeDocument/2006/relationships/image" Target="../media/image43.JPG"/><Relationship Id="rId11" Type="http://schemas.openxmlformats.org/officeDocument/2006/relationships/image" Target="../media/image57.png"/><Relationship Id="rId5" Type="http://schemas.openxmlformats.org/officeDocument/2006/relationships/image" Target="../media/image42.JPG"/><Relationship Id="rId15" Type="http://schemas.openxmlformats.org/officeDocument/2006/relationships/image" Target="../media/image60.JPG"/><Relationship Id="rId10" Type="http://schemas.openxmlformats.org/officeDocument/2006/relationships/image" Target="../media/image56.png"/><Relationship Id="rId4" Type="http://schemas.openxmlformats.org/officeDocument/2006/relationships/image" Target="../media/image40.JPG"/><Relationship Id="rId9" Type="http://schemas.openxmlformats.org/officeDocument/2006/relationships/image" Target="../media/image55.png"/><Relationship Id="rId14" Type="http://schemas.openxmlformats.org/officeDocument/2006/relationships/image" Target="../media/image46.png"/></Relationships>
</file>

<file path=ppt/slides/_rels/slide4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7.png"/><Relationship Id="rId7"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46.png"/><Relationship Id="rId11" Type="http://schemas.openxmlformats.org/officeDocument/2006/relationships/image" Target="../media/image58.png"/><Relationship Id="rId5" Type="http://schemas.openxmlformats.org/officeDocument/2006/relationships/image" Target="../media/image59.png"/><Relationship Id="rId10" Type="http://schemas.openxmlformats.org/officeDocument/2006/relationships/image" Target="../media/image63.png"/><Relationship Id="rId4" Type="http://schemas.openxmlformats.org/officeDocument/2006/relationships/image" Target="../media/image64.png"/><Relationship Id="rId9" Type="http://schemas.openxmlformats.org/officeDocument/2006/relationships/image" Target="../media/image61.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hyperlink" Target="https://www.cpuc.ca.gov/resiliencyandmicrogrids" TargetMode="External"/><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hyperlink" Target="http://www.sdge.com/MIP" TargetMode="External"/><Relationship Id="rId5" Type="http://schemas.openxmlformats.org/officeDocument/2006/relationships/hyperlink" Target="https://www.pge.com/mip" TargetMode="External"/><Relationship Id="rId4" Type="http://schemas.openxmlformats.org/officeDocument/2006/relationships/hyperlink" Target="about:blank"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53.xml.rels><?xml version="1.0" encoding="UTF-8" standalone="yes"?>
<Relationships xmlns="http://schemas.openxmlformats.org/package/2006/relationships"><Relationship Id="rId3" Type="http://schemas.openxmlformats.org/officeDocument/2006/relationships/hyperlink" Target="https://pgegisportal.maps.arcgis.com/apps/webappviewer/index.html?id=ac8303c4351d44e08fb6f82e4295dd3e" TargetMode="External"/><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76.png"/><Relationship Id="rId4" Type="http://schemas.openxmlformats.org/officeDocument/2006/relationships/image" Target="../media/image75.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hyperlink" Target="https://clean-coalition.org/community-microgrids/valencia-gardens-energy-storage-project/" TargetMode="External"/></Relationships>
</file>

<file path=ppt/slides/_rels/slide5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hyperlink" Target="https://clean-coalition.org/news/webinar-valuing-resilience-solar-microgrids-thursday-5-nov-2020/" TargetMode="External"/><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descr="Clean Coalition Logo_no tagline_updated yellow.eps">
            <a:extLst>
              <a:ext uri="{FF2B5EF4-FFF2-40B4-BE49-F238E27FC236}">
                <a16:creationId xmlns:a16="http://schemas.microsoft.com/office/drawing/2014/main" id="{791C78BD-805F-C84C-9056-27A504BA78C9}"/>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67317" y="251927"/>
            <a:ext cx="570865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Box 6">
            <a:extLst>
              <a:ext uri="{FF2B5EF4-FFF2-40B4-BE49-F238E27FC236}">
                <a16:creationId xmlns:a16="http://schemas.microsoft.com/office/drawing/2014/main" id="{916A7257-9FC1-8D4B-8637-4D6255FF3F06}"/>
              </a:ext>
            </a:extLst>
          </p:cNvPr>
          <p:cNvSpPr txBox="1">
            <a:spLocks noChangeArrowheads="1"/>
          </p:cNvSpPr>
          <p:nvPr/>
        </p:nvSpPr>
        <p:spPr bwMode="auto">
          <a:xfrm>
            <a:off x="-61326" y="1033972"/>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3600" dirty="0">
                <a:latin typeface="Helvetica" pitchFamily="2" charset="0"/>
              </a:rPr>
              <a:t>Solar-driven microgrids </a:t>
            </a:r>
          </a:p>
          <a:p>
            <a:pPr algn="ctr" eaLnBrk="1" hangingPunct="1">
              <a:spcBef>
                <a:spcPct val="0"/>
              </a:spcBef>
              <a:buFontTx/>
              <a:buNone/>
            </a:pPr>
            <a:r>
              <a:rPr lang="en-US" altLang="en-US" sz="2000" dirty="0">
                <a:latin typeface="Helvetica" pitchFamily="2" charset="0"/>
              </a:rPr>
              <a:t>deliver unparalleled economic, environmental, and resilience benefits</a:t>
            </a:r>
          </a:p>
        </p:txBody>
      </p:sp>
      <p:sp>
        <p:nvSpPr>
          <p:cNvPr id="5124" name="Rectangle 5">
            <a:extLst>
              <a:ext uri="{FF2B5EF4-FFF2-40B4-BE49-F238E27FC236}">
                <a16:creationId xmlns:a16="http://schemas.microsoft.com/office/drawing/2014/main" id="{D957BCAA-9C77-DE43-8291-D69C87BF049D}"/>
              </a:ext>
            </a:extLst>
          </p:cNvPr>
          <p:cNvSpPr>
            <a:spLocks noChangeArrowheads="1"/>
          </p:cNvSpPr>
          <p:nvPr/>
        </p:nvSpPr>
        <p:spPr bwMode="auto">
          <a:xfrm>
            <a:off x="3403235" y="5500833"/>
            <a:ext cx="2436813" cy="114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defTabSz="914400">
              <a:spcBef>
                <a:spcPct val="0"/>
              </a:spcBef>
              <a:buFontTx/>
              <a:buNone/>
            </a:pPr>
            <a:r>
              <a:rPr lang="en-US" altLang="en-US" sz="1800" dirty="0">
                <a:solidFill>
                  <a:srgbClr val="FFFFFF"/>
                </a:solidFill>
                <a:latin typeface="Arial" panose="020B0604020202020204" pitchFamily="34" charset="0"/>
                <a:cs typeface="Arial" panose="020B0604020202020204" pitchFamily="34" charset="0"/>
                <a:sym typeface="Helvetica" pitchFamily="2" charset="0"/>
              </a:rPr>
              <a:t>Craig Lewis</a:t>
            </a:r>
          </a:p>
          <a:p>
            <a:pPr algn="ctr" defTabSz="914400">
              <a:spcBef>
                <a:spcPct val="0"/>
              </a:spcBef>
              <a:buFontTx/>
              <a:buNone/>
            </a:pPr>
            <a:r>
              <a:rPr lang="en-US" altLang="en-US" sz="1400" dirty="0">
                <a:solidFill>
                  <a:srgbClr val="FFFFFF"/>
                </a:solidFill>
                <a:latin typeface="Arial" panose="020B0604020202020204" pitchFamily="34" charset="0"/>
                <a:cs typeface="Arial" panose="020B0604020202020204" pitchFamily="34" charset="0"/>
                <a:sym typeface="Helvetica" pitchFamily="2" charset="0"/>
              </a:rPr>
              <a:t>Executive Director</a:t>
            </a:r>
            <a:endParaRPr lang="en-US" altLang="en-US" sz="1400"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ctr" defTabSz="914400">
              <a:spcBef>
                <a:spcPct val="0"/>
              </a:spcBef>
              <a:buFontTx/>
              <a:buNone/>
            </a:pPr>
            <a:r>
              <a:rPr lang="en-US" altLang="en-US" sz="1400" dirty="0">
                <a:solidFill>
                  <a:schemeClr val="bg1"/>
                </a:solidFill>
                <a:latin typeface="Arial" panose="020B0604020202020204" pitchFamily="34" charset="0"/>
                <a:cs typeface="Arial" panose="020B0604020202020204" pitchFamily="34" charset="0"/>
              </a:rPr>
              <a:t>650-796-2353</a:t>
            </a:r>
            <a:r>
              <a:rPr lang="en-US" altLang="en-US" sz="1400" dirty="0">
                <a:solidFill>
                  <a:srgbClr val="FFFFFF"/>
                </a:solidFill>
                <a:latin typeface="Arial" panose="020B0604020202020204" pitchFamily="34" charset="0"/>
                <a:cs typeface="Arial" panose="020B0604020202020204" pitchFamily="34" charset="0"/>
                <a:sym typeface="Helvetica" pitchFamily="2" charset="0"/>
              </a:rPr>
              <a:t> mobile</a:t>
            </a:r>
          </a:p>
          <a:p>
            <a:pPr algn="ctr" defTabSz="914400">
              <a:spcBef>
                <a:spcPct val="0"/>
              </a:spcBef>
              <a:buFontTx/>
              <a:buNone/>
            </a:pPr>
            <a:r>
              <a:rPr lang="en-US" altLang="en-US" sz="1400" dirty="0">
                <a:solidFill>
                  <a:srgbClr val="FFFFFF"/>
                </a:solidFill>
                <a:latin typeface="Arial" panose="020B0604020202020204" pitchFamily="34" charset="0"/>
                <a:cs typeface="Arial" panose="020B0604020202020204" pitchFamily="34" charset="0"/>
                <a:sym typeface="Helvetica" pitchFamily="2" charset="0"/>
              </a:rPr>
              <a:t>craig@clean-coalition.org</a:t>
            </a:r>
            <a:endParaRPr lang="en-US" altLang="en-US" sz="1400"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5" name="TextBox 4">
            <a:extLst>
              <a:ext uri="{FF2B5EF4-FFF2-40B4-BE49-F238E27FC236}">
                <a16:creationId xmlns:a16="http://schemas.microsoft.com/office/drawing/2014/main" id="{70F46C4F-CA69-40BE-B4A4-527E23E67E1A}"/>
              </a:ext>
            </a:extLst>
          </p:cNvPr>
          <p:cNvSpPr txBox="1"/>
          <p:nvPr/>
        </p:nvSpPr>
        <p:spPr>
          <a:xfrm>
            <a:off x="7422259" y="6518294"/>
            <a:ext cx="1755609" cy="553998"/>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25 September 2024</a:t>
            </a:r>
          </a:p>
          <a:p>
            <a:endParaRPr lang="en-US" sz="1600" dirty="0"/>
          </a:p>
        </p:txBody>
      </p:sp>
      <p:pic>
        <p:nvPicPr>
          <p:cNvPr id="2" name="Picture 1">
            <a:extLst>
              <a:ext uri="{FF2B5EF4-FFF2-40B4-BE49-F238E27FC236}">
                <a16:creationId xmlns:a16="http://schemas.microsoft.com/office/drawing/2014/main" id="{447FD711-A38B-2582-37AF-0CDDB7F66D15}"/>
              </a:ext>
            </a:extLst>
          </p:cNvPr>
          <p:cNvPicPr>
            <a:picLocks noChangeAspect="1"/>
          </p:cNvPicPr>
          <p:nvPr/>
        </p:nvPicPr>
        <p:blipFill>
          <a:blip r:embed="rId4"/>
          <a:stretch>
            <a:fillRect/>
          </a:stretch>
        </p:blipFill>
        <p:spPr>
          <a:xfrm>
            <a:off x="1643915" y="2065730"/>
            <a:ext cx="5708650" cy="3480563"/>
          </a:xfrm>
          <a:prstGeom prst="rect">
            <a:avLst/>
          </a:prstGeom>
        </p:spPr>
      </p:pic>
    </p:spTree>
    <p:extLst>
      <p:ext uri="{BB962C8B-B14F-4D97-AF65-F5344CB8AC3E}">
        <p14:creationId xmlns:p14="http://schemas.microsoft.com/office/powerpoint/2010/main" val="8440692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21"/>
          <p:cNvSpPr txBox="1">
            <a:spLocks noGrp="1"/>
          </p:cNvSpPr>
          <p:nvPr>
            <p:ph type="title"/>
          </p:nvPr>
        </p:nvSpPr>
        <p:spPr>
          <a:xfrm>
            <a:off x="-1" y="0"/>
            <a:ext cx="7529689" cy="762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r>
              <a:rPr lang="en-US" dirty="0"/>
              <a:t>Local solar &amp; storage optimize grid outcomes</a:t>
            </a:r>
            <a:endParaRPr dirty="0"/>
          </a:p>
        </p:txBody>
      </p:sp>
      <p:sp>
        <p:nvSpPr>
          <p:cNvPr id="326" name="Google Shape;326;p21"/>
          <p:cNvSpPr txBox="1">
            <a:spLocks noGrp="1"/>
          </p:cNvSpPr>
          <p:nvPr>
            <p:ph type="body" idx="1"/>
          </p:nvPr>
        </p:nvSpPr>
        <p:spPr>
          <a:xfrm>
            <a:off x="1079841" y="1047042"/>
            <a:ext cx="7175516" cy="452596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None/>
            </a:pPr>
            <a:r>
              <a:rPr lang="en-US" dirty="0">
                <a:solidFill>
                  <a:schemeClr val="dk1"/>
                </a:solidFill>
              </a:rPr>
              <a:t>Local solar &amp; storage </a:t>
            </a:r>
          </a:p>
          <a:p>
            <a:pPr marL="0" lvl="0" indent="0" algn="ctr" rtl="0">
              <a:spcBef>
                <a:spcPts val="0"/>
              </a:spcBef>
              <a:spcAft>
                <a:spcPts val="0"/>
              </a:spcAft>
              <a:buClr>
                <a:schemeClr val="dk1"/>
              </a:buClr>
              <a:buSzPts val="3200"/>
              <a:buNone/>
            </a:pPr>
            <a:r>
              <a:rPr lang="en-US" dirty="0">
                <a:solidFill>
                  <a:schemeClr val="dk1"/>
                </a:solidFill>
              </a:rPr>
              <a:t>optimize grid outcomes </a:t>
            </a:r>
            <a:endParaRPr dirty="0"/>
          </a:p>
        </p:txBody>
      </p:sp>
    </p:spTree>
    <p:extLst>
      <p:ext uri="{BB962C8B-B14F-4D97-AF65-F5344CB8AC3E}">
        <p14:creationId xmlns:p14="http://schemas.microsoft.com/office/powerpoint/2010/main" val="16987667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AC infographic (01_jv 12 Apr 2016).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17576" y="1023106"/>
            <a:ext cx="5922276" cy="5279147"/>
          </a:xfrm>
          <a:prstGeom prst="rect">
            <a:avLst/>
          </a:prstGeom>
        </p:spPr>
      </p:pic>
      <p:sp>
        <p:nvSpPr>
          <p:cNvPr id="2" name="Title 1"/>
          <p:cNvSpPr>
            <a:spLocks noGrp="1"/>
          </p:cNvSpPr>
          <p:nvPr>
            <p:ph type="title"/>
          </p:nvPr>
        </p:nvSpPr>
        <p:spPr/>
        <p:txBody>
          <a:bodyPr>
            <a:normAutofit/>
          </a:bodyPr>
          <a:lstStyle/>
          <a:p>
            <a:r>
              <a:rPr lang="en-US" sz="2400" dirty="0"/>
              <a:t>Local means </a:t>
            </a:r>
            <a:r>
              <a:rPr lang="en-US" dirty="0"/>
              <a:t>within</a:t>
            </a:r>
            <a:r>
              <a:rPr lang="en-US" sz="2400" dirty="0"/>
              <a:t> the distribution grid</a:t>
            </a:r>
          </a:p>
        </p:txBody>
      </p:sp>
      <p:sp>
        <p:nvSpPr>
          <p:cNvPr id="6" name="TextBox 5"/>
          <p:cNvSpPr txBox="1"/>
          <p:nvPr/>
        </p:nvSpPr>
        <p:spPr>
          <a:xfrm>
            <a:off x="3307529" y="962386"/>
            <a:ext cx="2111138" cy="923330"/>
          </a:xfrm>
          <a:prstGeom prst="rect">
            <a:avLst/>
          </a:prstGeom>
          <a:noFill/>
        </p:spPr>
        <p:txBody>
          <a:bodyPr wrap="square" rtlCol="0">
            <a:spAutoFit/>
          </a:bodyPr>
          <a:lstStyle/>
          <a:p>
            <a:pPr algn="ctr"/>
            <a:r>
              <a:rPr lang="en-US" b="1" dirty="0">
                <a:solidFill>
                  <a:srgbClr val="008000"/>
                </a:solidFill>
                <a:latin typeface="Arial" panose="020B0604020202020204" pitchFamily="34" charset="0"/>
                <a:cs typeface="Arial" panose="020B0604020202020204" pitchFamily="34" charset="0"/>
              </a:rPr>
              <a:t>High-Voltage </a:t>
            </a:r>
          </a:p>
          <a:p>
            <a:pPr algn="ctr"/>
            <a:r>
              <a:rPr lang="en-US" b="1" dirty="0">
                <a:solidFill>
                  <a:srgbClr val="008000"/>
                </a:solidFill>
                <a:latin typeface="Arial" panose="020B0604020202020204" pitchFamily="34" charset="0"/>
                <a:cs typeface="Arial" panose="020B0604020202020204" pitchFamily="34" charset="0"/>
              </a:rPr>
              <a:t>Transmission </a:t>
            </a:r>
          </a:p>
          <a:p>
            <a:pPr algn="ctr"/>
            <a:r>
              <a:rPr lang="en-US" b="1" dirty="0">
                <a:solidFill>
                  <a:srgbClr val="008000"/>
                </a:solidFill>
                <a:latin typeface="Arial" panose="020B0604020202020204" pitchFamily="34" charset="0"/>
                <a:cs typeface="Arial" panose="020B0604020202020204" pitchFamily="34" charset="0"/>
              </a:rPr>
              <a:t>grid</a:t>
            </a:r>
            <a:endParaRPr lang="en-US" dirty="0">
              <a:solidFill>
                <a:srgbClr val="008000"/>
              </a:solidFill>
              <a:latin typeface="Arial" panose="020B0604020202020204" pitchFamily="34" charset="0"/>
              <a:cs typeface="Arial" panose="020B0604020202020204" pitchFamily="34" charset="0"/>
            </a:endParaRPr>
          </a:p>
        </p:txBody>
      </p:sp>
      <p:sp>
        <p:nvSpPr>
          <p:cNvPr id="7" name="TextBox 6"/>
          <p:cNvSpPr txBox="1"/>
          <p:nvPr/>
        </p:nvSpPr>
        <p:spPr>
          <a:xfrm>
            <a:off x="5440304" y="1685157"/>
            <a:ext cx="2111138" cy="923330"/>
          </a:xfrm>
          <a:prstGeom prst="rect">
            <a:avLst/>
          </a:prstGeom>
          <a:noFill/>
        </p:spPr>
        <p:txBody>
          <a:bodyPr wrap="square" rtlCol="0">
            <a:spAutoFit/>
          </a:bodyPr>
          <a:lstStyle/>
          <a:p>
            <a:pPr algn="ctr"/>
            <a:r>
              <a:rPr lang="en-US" b="1" dirty="0">
                <a:solidFill>
                  <a:srgbClr val="008000"/>
                </a:solidFill>
                <a:latin typeface="Arial" panose="020B0604020202020204" pitchFamily="34" charset="0"/>
                <a:cs typeface="Arial" panose="020B0604020202020204" pitchFamily="34" charset="0"/>
              </a:rPr>
              <a:t>Low-Voltage </a:t>
            </a:r>
          </a:p>
          <a:p>
            <a:pPr algn="ctr"/>
            <a:r>
              <a:rPr lang="en-US" b="1" dirty="0">
                <a:solidFill>
                  <a:srgbClr val="008000"/>
                </a:solidFill>
                <a:latin typeface="Arial" panose="020B0604020202020204" pitchFamily="34" charset="0"/>
                <a:cs typeface="Arial" panose="020B0604020202020204" pitchFamily="34" charset="0"/>
              </a:rPr>
              <a:t>Transmission </a:t>
            </a:r>
          </a:p>
          <a:p>
            <a:pPr algn="ctr"/>
            <a:r>
              <a:rPr lang="en-US" b="1" dirty="0">
                <a:solidFill>
                  <a:srgbClr val="008000"/>
                </a:solidFill>
                <a:latin typeface="Arial" panose="020B0604020202020204" pitchFamily="34" charset="0"/>
                <a:cs typeface="Arial" panose="020B0604020202020204" pitchFamily="34" charset="0"/>
              </a:rPr>
              <a:t>grid</a:t>
            </a:r>
            <a:endParaRPr lang="en-US" b="1" u="sng" dirty="0">
              <a:solidFill>
                <a:srgbClr val="00800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2BACC921-F486-1CE0-17E1-63D1A211793F}"/>
              </a:ext>
            </a:extLst>
          </p:cNvPr>
          <p:cNvSpPr txBox="1"/>
          <p:nvPr/>
        </p:nvSpPr>
        <p:spPr>
          <a:xfrm>
            <a:off x="5869247" y="4058074"/>
            <a:ext cx="1570605" cy="646331"/>
          </a:xfrm>
          <a:prstGeom prst="rect">
            <a:avLst/>
          </a:prstGeom>
          <a:noFill/>
        </p:spPr>
        <p:txBody>
          <a:bodyPr wrap="square" rtlCol="0">
            <a:spAutoFit/>
          </a:bodyPr>
          <a:lstStyle/>
          <a:p>
            <a:pPr algn="ctr"/>
            <a:r>
              <a:rPr lang="en-US" b="1" dirty="0">
                <a:solidFill>
                  <a:srgbClr val="008000"/>
                </a:solidFill>
                <a:latin typeface="Arial" panose="020B0604020202020204" pitchFamily="34" charset="0"/>
                <a:cs typeface="Arial" panose="020B0604020202020204" pitchFamily="34" charset="0"/>
              </a:rPr>
              <a:t>Distribution </a:t>
            </a:r>
            <a:br>
              <a:rPr lang="en-US" b="1" dirty="0">
                <a:solidFill>
                  <a:srgbClr val="008000"/>
                </a:solidFill>
                <a:latin typeface="Arial" panose="020B0604020202020204" pitchFamily="34" charset="0"/>
                <a:cs typeface="Arial" panose="020B0604020202020204" pitchFamily="34" charset="0"/>
              </a:rPr>
            </a:br>
            <a:r>
              <a:rPr lang="en-US" b="1" dirty="0">
                <a:solidFill>
                  <a:srgbClr val="008000"/>
                </a:solidFill>
                <a:latin typeface="Arial" panose="020B0604020202020204" pitchFamily="34" charset="0"/>
                <a:cs typeface="Arial" panose="020B0604020202020204" pitchFamily="34" charset="0"/>
              </a:rPr>
              <a:t>grid</a:t>
            </a:r>
            <a:endParaRPr lang="en-US" b="1" u="sng" dirty="0">
              <a:solidFill>
                <a:srgbClr val="008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59458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65B46-BBF2-D8C0-E016-D3CC0473645A}"/>
              </a:ext>
            </a:extLst>
          </p:cNvPr>
          <p:cNvSpPr>
            <a:spLocks noGrp="1"/>
          </p:cNvSpPr>
          <p:nvPr>
            <p:ph type="title"/>
          </p:nvPr>
        </p:nvSpPr>
        <p:spPr>
          <a:xfrm>
            <a:off x="-1" y="0"/>
            <a:ext cx="7507111" cy="762000"/>
          </a:xfrm>
        </p:spPr>
        <p:txBody>
          <a:bodyPr>
            <a:normAutofit/>
          </a:bodyPr>
          <a:lstStyle/>
          <a:p>
            <a:r>
              <a:rPr lang="en-US" dirty="0"/>
              <a:t>Transmission stress &amp; cost is a massive problem</a:t>
            </a:r>
          </a:p>
        </p:txBody>
      </p:sp>
      <p:pic>
        <p:nvPicPr>
          <p:cNvPr id="5" name="Picture 4">
            <a:extLst>
              <a:ext uri="{FF2B5EF4-FFF2-40B4-BE49-F238E27FC236}">
                <a16:creationId xmlns:a16="http://schemas.microsoft.com/office/drawing/2014/main" id="{BC9FD03F-5A30-82C2-9A80-61D2FD45485D}"/>
              </a:ext>
            </a:extLst>
          </p:cNvPr>
          <p:cNvPicPr>
            <a:picLocks noChangeAspect="1"/>
          </p:cNvPicPr>
          <p:nvPr/>
        </p:nvPicPr>
        <p:blipFill>
          <a:blip r:embed="rId2"/>
          <a:stretch>
            <a:fillRect/>
          </a:stretch>
        </p:blipFill>
        <p:spPr>
          <a:xfrm>
            <a:off x="237958" y="971261"/>
            <a:ext cx="8310620" cy="5482701"/>
          </a:xfrm>
          <a:prstGeom prst="rect">
            <a:avLst/>
          </a:prstGeom>
        </p:spPr>
      </p:pic>
    </p:spTree>
    <p:extLst>
      <p:ext uri="{BB962C8B-B14F-4D97-AF65-F5344CB8AC3E}">
        <p14:creationId xmlns:p14="http://schemas.microsoft.com/office/powerpoint/2010/main" val="31515005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27648-CABA-D58A-CC61-E5670D9DEBD3}"/>
              </a:ext>
            </a:extLst>
          </p:cNvPr>
          <p:cNvSpPr>
            <a:spLocks noGrp="1"/>
          </p:cNvSpPr>
          <p:nvPr>
            <p:ph type="title"/>
          </p:nvPr>
        </p:nvSpPr>
        <p:spPr/>
        <p:txBody>
          <a:bodyPr/>
          <a:lstStyle/>
          <a:p>
            <a:r>
              <a:rPr lang="en-US" dirty="0"/>
              <a:t>Local Solar reduces transmission stress &amp; costs</a:t>
            </a:r>
          </a:p>
        </p:txBody>
      </p:sp>
      <p:pic>
        <p:nvPicPr>
          <p:cNvPr id="5" name="Picture 4">
            <a:extLst>
              <a:ext uri="{FF2B5EF4-FFF2-40B4-BE49-F238E27FC236}">
                <a16:creationId xmlns:a16="http://schemas.microsoft.com/office/drawing/2014/main" id="{62E55264-B8FA-9702-002D-FD9AA2F7E81D}"/>
              </a:ext>
            </a:extLst>
          </p:cNvPr>
          <p:cNvPicPr>
            <a:picLocks noChangeAspect="1"/>
          </p:cNvPicPr>
          <p:nvPr/>
        </p:nvPicPr>
        <p:blipFill>
          <a:blip r:embed="rId2"/>
          <a:stretch>
            <a:fillRect/>
          </a:stretch>
        </p:blipFill>
        <p:spPr>
          <a:xfrm>
            <a:off x="1254642" y="831705"/>
            <a:ext cx="6060558" cy="4301724"/>
          </a:xfrm>
          <a:prstGeom prst="rect">
            <a:avLst/>
          </a:prstGeom>
        </p:spPr>
      </p:pic>
      <p:sp>
        <p:nvSpPr>
          <p:cNvPr id="7" name="TextBox 6">
            <a:extLst>
              <a:ext uri="{FF2B5EF4-FFF2-40B4-BE49-F238E27FC236}">
                <a16:creationId xmlns:a16="http://schemas.microsoft.com/office/drawing/2014/main" id="{E378BEF8-F737-1B90-2199-F0B33AA3A55C}"/>
              </a:ext>
            </a:extLst>
          </p:cNvPr>
          <p:cNvSpPr txBox="1"/>
          <p:nvPr/>
        </p:nvSpPr>
        <p:spPr>
          <a:xfrm>
            <a:off x="278573" y="5203134"/>
            <a:ext cx="9059005" cy="1323439"/>
          </a:xfrm>
          <a:prstGeom prst="rect">
            <a:avLst/>
          </a:prstGeom>
          <a:noFill/>
        </p:spPr>
        <p:txBody>
          <a:bodyPr wrap="square" rtlCol="0">
            <a:spAutoFit/>
          </a:bodyPr>
          <a:lstStyle/>
          <a:p>
            <a:pPr marL="342900" indent="-342900">
              <a:buFont typeface="+mj-lt"/>
              <a:buAutoNum type="arabicPeriod"/>
            </a:pPr>
            <a:r>
              <a:rPr lang="en-US" sz="1600" dirty="0"/>
              <a:t>Local Solar reduces Peak Transmission Usage by close to 50% of the installed local solar capacity. The effect is amplified by energy storage.</a:t>
            </a:r>
          </a:p>
          <a:p>
            <a:pPr marL="342900" indent="-342900">
              <a:buFont typeface="+mj-lt"/>
              <a:buAutoNum type="arabicPeriod"/>
            </a:pPr>
            <a:r>
              <a:rPr lang="en-US" sz="1600" dirty="0"/>
              <a:t>Bringing down the peak with distributed generation and demand flexibility will reduce transmission investments, saving ratepayers hundreds of billions of dollars over the next two decades.</a:t>
            </a:r>
          </a:p>
          <a:p>
            <a:pPr marL="342900" indent="-342900">
              <a:buFont typeface="+mj-lt"/>
              <a:buAutoNum type="arabicPeriod"/>
            </a:pPr>
            <a:r>
              <a:rPr lang="en-US" sz="1600" dirty="0"/>
              <a:t>Reducing the Peak Transmission Usage by around 10% is enough to prevent most major outages.</a:t>
            </a:r>
          </a:p>
        </p:txBody>
      </p:sp>
    </p:spTree>
    <p:extLst>
      <p:ext uri="{BB962C8B-B14F-4D97-AF65-F5344CB8AC3E}">
        <p14:creationId xmlns:p14="http://schemas.microsoft.com/office/powerpoint/2010/main" val="40184326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A2840-1F0F-4748-A700-169A5310E15D}"/>
              </a:ext>
            </a:extLst>
          </p:cNvPr>
          <p:cNvSpPr>
            <a:spLocks noGrp="1"/>
          </p:cNvSpPr>
          <p:nvPr>
            <p:ph type="title"/>
          </p:nvPr>
        </p:nvSpPr>
        <p:spPr/>
        <p:txBody>
          <a:bodyPr>
            <a:normAutofit/>
          </a:bodyPr>
          <a:lstStyle/>
          <a:p>
            <a:r>
              <a:rPr lang="en-US" dirty="0"/>
              <a:t>SBUSD Solar Microgrids case study</a:t>
            </a:r>
          </a:p>
        </p:txBody>
      </p:sp>
      <p:sp>
        <p:nvSpPr>
          <p:cNvPr id="3" name="Content Placeholder 2">
            <a:extLst>
              <a:ext uri="{FF2B5EF4-FFF2-40B4-BE49-F238E27FC236}">
                <a16:creationId xmlns:a16="http://schemas.microsoft.com/office/drawing/2014/main" id="{18F6D5E8-EE44-4FCB-9D26-DFE76CC0CC1A}"/>
              </a:ext>
            </a:extLst>
          </p:cNvPr>
          <p:cNvSpPr>
            <a:spLocks noGrp="1"/>
          </p:cNvSpPr>
          <p:nvPr>
            <p:ph idx="1"/>
          </p:nvPr>
        </p:nvSpPr>
        <p:spPr>
          <a:xfrm>
            <a:off x="693818" y="881704"/>
            <a:ext cx="7743045" cy="4978559"/>
          </a:xfrm>
        </p:spPr>
        <p:txBody>
          <a:bodyPr anchor="ctr"/>
          <a:lstStyle/>
          <a:p>
            <a:pPr marL="0" indent="0" algn="ctr">
              <a:buNone/>
            </a:pPr>
            <a:r>
              <a:rPr lang="en-US" dirty="0">
                <a:solidFill>
                  <a:schemeClr val="tx1"/>
                </a:solidFill>
              </a:rPr>
              <a:t>Santa Barbara Unified School District (SBUSD)</a:t>
            </a:r>
          </a:p>
          <a:p>
            <a:pPr marL="0" indent="0" algn="ctr">
              <a:buNone/>
            </a:pPr>
            <a:r>
              <a:rPr lang="en-US" dirty="0">
                <a:solidFill>
                  <a:schemeClr val="tx1"/>
                </a:solidFill>
              </a:rPr>
              <a:t>Solar Microgrids case study</a:t>
            </a:r>
          </a:p>
        </p:txBody>
      </p:sp>
    </p:spTree>
    <p:extLst>
      <p:ext uri="{BB962C8B-B14F-4D97-AF65-F5344CB8AC3E}">
        <p14:creationId xmlns:p14="http://schemas.microsoft.com/office/powerpoint/2010/main" val="9087082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Santa Barbara Unified School District (SBUSD)</a:t>
            </a:r>
          </a:p>
        </p:txBody>
      </p:sp>
      <p:pic>
        <p:nvPicPr>
          <p:cNvPr id="6" name="Picture 5"/>
          <p:cNvPicPr/>
          <p:nvPr/>
        </p:nvPicPr>
        <p:blipFill>
          <a:blip r:embed="rId2">
            <a:extLst>
              <a:ext uri="{28A0092B-C50C-407E-A947-70E740481C1C}">
                <a14:useLocalDpi xmlns:a14="http://schemas.microsoft.com/office/drawing/2010/main"/>
              </a:ext>
            </a:extLst>
          </a:blip>
          <a:stretch>
            <a:fillRect/>
          </a:stretch>
        </p:blipFill>
        <p:spPr>
          <a:xfrm>
            <a:off x="0" y="762000"/>
            <a:ext cx="9144000" cy="3204115"/>
          </a:xfrm>
          <a:prstGeom prst="rect">
            <a:avLst/>
          </a:prstGeom>
        </p:spPr>
      </p:pic>
      <p:sp>
        <p:nvSpPr>
          <p:cNvPr id="5" name="TextBox 4"/>
          <p:cNvSpPr txBox="1"/>
          <p:nvPr/>
        </p:nvSpPr>
        <p:spPr>
          <a:xfrm>
            <a:off x="321547" y="4118350"/>
            <a:ext cx="8571244" cy="1754326"/>
          </a:xfrm>
          <a:prstGeom prst="rect">
            <a:avLst/>
          </a:prstGeom>
          <a:noFill/>
        </p:spPr>
        <p:txBody>
          <a:bodyPr wrap="square" rtlCol="0">
            <a:spAutoFit/>
          </a:bodyPr>
          <a:lstStyle/>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The entire Santa Barbara region is surrounded by extreme fire risk (earthquake &amp; landslide risk too) and is extremely vulnerable to electricity grid outages. </a:t>
            </a: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The SBUSD is a major school district that increasingly recognizes the value-of-resilience (VOR) and has embraced the Clean Coalition’s vision to implement Solar Microgrids at a number of its key schools and other critical facilities.</a:t>
            </a: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SMHS is in the middle of the extensive SBUSD service area. </a:t>
            </a:r>
          </a:p>
        </p:txBody>
      </p:sp>
      <p:sp>
        <p:nvSpPr>
          <p:cNvPr id="8" name="Oval 7"/>
          <p:cNvSpPr/>
          <p:nvPr/>
        </p:nvSpPr>
        <p:spPr>
          <a:xfrm>
            <a:off x="3878665" y="1552486"/>
            <a:ext cx="793820" cy="734284"/>
          </a:xfrm>
          <a:prstGeom prst="ellipse">
            <a:avLst/>
          </a:prstGeom>
          <a:noFill/>
          <a:ln w="349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1862924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A2840-1F0F-4748-A700-169A5310E15D}"/>
              </a:ext>
            </a:extLst>
          </p:cNvPr>
          <p:cNvSpPr>
            <a:spLocks noGrp="1"/>
          </p:cNvSpPr>
          <p:nvPr>
            <p:ph type="title"/>
          </p:nvPr>
        </p:nvSpPr>
        <p:spPr/>
        <p:txBody>
          <a:bodyPr>
            <a:normAutofit/>
          </a:bodyPr>
          <a:lstStyle/>
          <a:p>
            <a:r>
              <a:rPr lang="en-US" dirty="0"/>
              <a:t>Six SBUSD Solar Microgrid sites</a:t>
            </a:r>
          </a:p>
        </p:txBody>
      </p:sp>
      <p:pic>
        <p:nvPicPr>
          <p:cNvPr id="6" name="Picture 5">
            <a:extLst>
              <a:ext uri="{FF2B5EF4-FFF2-40B4-BE49-F238E27FC236}">
                <a16:creationId xmlns:a16="http://schemas.microsoft.com/office/drawing/2014/main" id="{77826D6C-54EC-8A48-92C9-FB901A3BFD4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920" y="1156990"/>
            <a:ext cx="8910966" cy="4707152"/>
          </a:xfrm>
          <a:prstGeom prst="rect">
            <a:avLst/>
          </a:prstGeom>
        </p:spPr>
      </p:pic>
    </p:spTree>
    <p:extLst>
      <p:ext uri="{BB962C8B-B14F-4D97-AF65-F5344CB8AC3E}">
        <p14:creationId xmlns:p14="http://schemas.microsoft.com/office/powerpoint/2010/main" val="36260645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A2840-1F0F-4748-A700-169A5310E15D}"/>
              </a:ext>
            </a:extLst>
          </p:cNvPr>
          <p:cNvSpPr>
            <a:spLocks noGrp="1"/>
          </p:cNvSpPr>
          <p:nvPr>
            <p:ph type="title"/>
          </p:nvPr>
        </p:nvSpPr>
        <p:spPr/>
        <p:txBody>
          <a:bodyPr>
            <a:normAutofit/>
          </a:bodyPr>
          <a:lstStyle/>
          <a:p>
            <a:r>
              <a:rPr lang="en-US" dirty="0"/>
              <a:t>Guaranteed SBUSD bill savings and free VOR</a:t>
            </a:r>
          </a:p>
        </p:txBody>
      </p:sp>
      <p:pic>
        <p:nvPicPr>
          <p:cNvPr id="8" name="Picture 7">
            <a:extLst>
              <a:ext uri="{FF2B5EF4-FFF2-40B4-BE49-F238E27FC236}">
                <a16:creationId xmlns:a16="http://schemas.microsoft.com/office/drawing/2014/main" id="{98CD5631-9F0A-9B4E-A805-454D621F1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45768" y="998220"/>
            <a:ext cx="5740400" cy="5105400"/>
          </a:xfrm>
          <a:prstGeom prst="rect">
            <a:avLst/>
          </a:prstGeom>
        </p:spPr>
      </p:pic>
    </p:spTree>
    <p:extLst>
      <p:ext uri="{BB962C8B-B14F-4D97-AF65-F5344CB8AC3E}">
        <p14:creationId xmlns:p14="http://schemas.microsoft.com/office/powerpoint/2010/main" val="30999415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TextBox 2"/>
          <p:cNvSpPr txBox="1">
            <a:spLocks noChangeArrowheads="1"/>
          </p:cNvSpPr>
          <p:nvPr/>
        </p:nvSpPr>
        <p:spPr bwMode="auto">
          <a:xfrm>
            <a:off x="1928813" y="2947988"/>
            <a:ext cx="184150" cy="369887"/>
          </a:xfrm>
          <a:prstGeom prst="rect">
            <a:avLst/>
          </a:prstGeom>
          <a:noFill/>
          <a:ln w="9525">
            <a:noFill/>
            <a:miter lim="800000"/>
            <a:headEnd/>
            <a:tailEnd/>
          </a:ln>
        </p:spPr>
        <p:txBody>
          <a:bodyPr wrap="non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itchFamily="34" charset="0"/>
              <a:ea typeface="MS PGothic" panose="020B0600070205080204" pitchFamily="34" charset="-128"/>
              <a:cs typeface="+mn-cs"/>
            </a:endParaRPr>
          </a:p>
        </p:txBody>
      </p:sp>
      <p:sp>
        <p:nvSpPr>
          <p:cNvPr id="5" name="TextBox 4">
            <a:extLst>
              <a:ext uri="{FF2B5EF4-FFF2-40B4-BE49-F238E27FC236}">
                <a16:creationId xmlns:a16="http://schemas.microsoft.com/office/drawing/2014/main" id="{5E6FA373-DDC9-D845-A5A0-55790830EF06}"/>
              </a:ext>
            </a:extLst>
          </p:cNvPr>
          <p:cNvSpPr txBox="1"/>
          <p:nvPr/>
        </p:nvSpPr>
        <p:spPr>
          <a:xfrm>
            <a:off x="266690" y="1120676"/>
            <a:ext cx="8610620" cy="4955203"/>
          </a:xfrm>
          <a:prstGeom prst="rect">
            <a:avLst/>
          </a:prstGeom>
          <a:noFill/>
        </p:spPr>
        <p:txBody>
          <a:bodyPr wrap="square" rtlCol="0">
            <a:spAutoFit/>
          </a:bodyPr>
          <a:lstStyle/>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a:p>
            <a:pPr algn="ctr"/>
            <a:r>
              <a:rPr lang="en-US" sz="2800" dirty="0"/>
              <a:t>Large farm case study in Carpinteria, CA</a:t>
            </a:r>
          </a:p>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p:txBody>
      </p:sp>
      <p:sp>
        <p:nvSpPr>
          <p:cNvPr id="7" name="Google Shape;125;p5">
            <a:extLst>
              <a:ext uri="{FF2B5EF4-FFF2-40B4-BE49-F238E27FC236}">
                <a16:creationId xmlns:a16="http://schemas.microsoft.com/office/drawing/2014/main" id="{67800C7B-EC81-8DE4-D232-80B9B292E61F}"/>
              </a:ext>
            </a:extLst>
          </p:cNvPr>
          <p:cNvSpPr txBox="1"/>
          <p:nvPr/>
        </p:nvSpPr>
        <p:spPr>
          <a:xfrm>
            <a:off x="0" y="0"/>
            <a:ext cx="7315200" cy="762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200" b="1" i="0" u="none" strike="noStrike" cap="none" dirty="0">
                <a:solidFill>
                  <a:schemeClr val="lt1"/>
                </a:solidFill>
                <a:latin typeface="Arial"/>
                <a:ea typeface="Arial"/>
                <a:cs typeface="Arial"/>
                <a:sym typeface="Arial"/>
              </a:rPr>
              <a:t>Large farm case </a:t>
            </a:r>
            <a:r>
              <a:rPr lang="en-US" sz="2200" b="1" dirty="0">
                <a:solidFill>
                  <a:schemeClr val="lt1"/>
                </a:solidFill>
              </a:rPr>
              <a:t>s</a:t>
            </a:r>
            <a:r>
              <a:rPr lang="en-US" sz="2200" b="1" i="0" u="none" strike="noStrike" cap="none" dirty="0">
                <a:solidFill>
                  <a:schemeClr val="lt1"/>
                </a:solidFill>
                <a:latin typeface="Arial"/>
                <a:ea typeface="Arial"/>
                <a:cs typeface="Arial"/>
                <a:sym typeface="Arial"/>
              </a:rPr>
              <a:t>tudy in Carpinteria, CA</a:t>
            </a:r>
            <a:endParaRPr sz="22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7399836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B015A-B18D-3B02-F460-09B17FB966F9}"/>
              </a:ext>
            </a:extLst>
          </p:cNvPr>
          <p:cNvSpPr>
            <a:spLocks noGrp="1"/>
          </p:cNvSpPr>
          <p:nvPr>
            <p:ph type="title"/>
          </p:nvPr>
        </p:nvSpPr>
        <p:spPr/>
        <p:txBody>
          <a:bodyPr>
            <a:normAutofit/>
          </a:bodyPr>
          <a:lstStyle/>
          <a:p>
            <a:r>
              <a:rPr lang="en-US" dirty="0"/>
              <a:t>1.5 </a:t>
            </a:r>
            <a:r>
              <a:rPr lang="en-US" dirty="0" err="1"/>
              <a:t>MWdc</a:t>
            </a:r>
            <a:r>
              <a:rPr lang="en-US" dirty="0"/>
              <a:t> of solar for GH2 meter</a:t>
            </a:r>
          </a:p>
        </p:txBody>
      </p:sp>
      <p:pic>
        <p:nvPicPr>
          <p:cNvPr id="4" name="Picture 3">
            <a:extLst>
              <a:ext uri="{FF2B5EF4-FFF2-40B4-BE49-F238E27FC236}">
                <a16:creationId xmlns:a16="http://schemas.microsoft.com/office/drawing/2014/main" id="{4648CAD3-B53D-94CC-3A74-7DD1B999C900}"/>
              </a:ext>
            </a:extLst>
          </p:cNvPr>
          <p:cNvPicPr>
            <a:picLocks noChangeAspect="1"/>
          </p:cNvPicPr>
          <p:nvPr/>
        </p:nvPicPr>
        <p:blipFill>
          <a:blip r:embed="rId2"/>
          <a:stretch>
            <a:fillRect/>
          </a:stretch>
        </p:blipFill>
        <p:spPr>
          <a:xfrm>
            <a:off x="21365" y="953644"/>
            <a:ext cx="7437994" cy="5425751"/>
          </a:xfrm>
          <a:prstGeom prst="rect">
            <a:avLst/>
          </a:prstGeom>
        </p:spPr>
      </p:pic>
      <p:sp>
        <p:nvSpPr>
          <p:cNvPr id="7" name="Rectangle 6">
            <a:extLst>
              <a:ext uri="{FF2B5EF4-FFF2-40B4-BE49-F238E27FC236}">
                <a16:creationId xmlns:a16="http://schemas.microsoft.com/office/drawing/2014/main" id="{7ADCF86F-FDFB-1E3E-FB81-69F58696AABF}"/>
              </a:ext>
            </a:extLst>
          </p:cNvPr>
          <p:cNvSpPr/>
          <p:nvPr/>
        </p:nvSpPr>
        <p:spPr>
          <a:xfrm>
            <a:off x="7167936" y="762000"/>
            <a:ext cx="1954699" cy="5699334"/>
          </a:xfrm>
          <a:prstGeom prst="rect">
            <a:avLst/>
          </a:prstGeom>
          <a:solidFill>
            <a:schemeClr val="bg1">
              <a:lumMod val="95000"/>
            </a:schemeClr>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E2EEAFC-378A-A285-CFB0-C72FB26B4763}"/>
              </a:ext>
            </a:extLst>
          </p:cNvPr>
          <p:cNvSpPr txBox="1"/>
          <p:nvPr/>
        </p:nvSpPr>
        <p:spPr>
          <a:xfrm>
            <a:off x="7230885" y="762000"/>
            <a:ext cx="1828800" cy="646331"/>
          </a:xfrm>
          <a:prstGeom prst="rect">
            <a:avLst/>
          </a:prstGeom>
          <a:noFill/>
        </p:spPr>
        <p:txBody>
          <a:bodyPr wrap="square" rtlCol="0">
            <a:spAutoFit/>
          </a:bodyPr>
          <a:lstStyle/>
          <a:p>
            <a:pPr algn="ctr"/>
            <a:r>
              <a:rPr lang="en-US" sz="1400" b="1" dirty="0"/>
              <a:t>Brand Farms</a:t>
            </a:r>
          </a:p>
          <a:p>
            <a:pPr algn="ctr"/>
            <a:r>
              <a:rPr lang="en-US" sz="1100" dirty="0"/>
              <a:t>Greenhouse #2 Meter</a:t>
            </a:r>
          </a:p>
          <a:p>
            <a:pPr algn="ctr"/>
            <a:r>
              <a:rPr lang="en-US" sz="1100" dirty="0"/>
              <a:t>Solar Microgrid Site Layout</a:t>
            </a:r>
          </a:p>
        </p:txBody>
      </p:sp>
      <p:pic>
        <p:nvPicPr>
          <p:cNvPr id="10" name="Picture 2">
            <a:extLst>
              <a:ext uri="{FF2B5EF4-FFF2-40B4-BE49-F238E27FC236}">
                <a16:creationId xmlns:a16="http://schemas.microsoft.com/office/drawing/2014/main" id="{9C4BF6F3-53F9-C612-6832-060484AB98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2041" y="1664587"/>
            <a:ext cx="213555" cy="21355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EFC0E3C-05EE-D90D-6B3B-8144BAE3F703}"/>
              </a:ext>
            </a:extLst>
          </p:cNvPr>
          <p:cNvSpPr txBox="1"/>
          <p:nvPr/>
        </p:nvSpPr>
        <p:spPr>
          <a:xfrm>
            <a:off x="7429743" y="1586698"/>
            <a:ext cx="995680" cy="369332"/>
          </a:xfrm>
          <a:prstGeom prst="rect">
            <a:avLst/>
          </a:prstGeom>
          <a:noFill/>
        </p:spPr>
        <p:txBody>
          <a:bodyPr wrap="square" rtlCol="0">
            <a:spAutoFit/>
          </a:bodyPr>
          <a:lstStyle/>
          <a:p>
            <a:r>
              <a:rPr lang="en-US" sz="900" dirty="0"/>
              <a:t>Service Meter </a:t>
            </a:r>
          </a:p>
          <a:p>
            <a:r>
              <a:rPr lang="en-US" sz="900" dirty="0"/>
              <a:t>#</a:t>
            </a:r>
            <a:r>
              <a:rPr lang="en-US" sz="900" dirty="0">
                <a:effectLst/>
                <a:latin typeface="Calibri" panose="020F0502020204030204" pitchFamily="34" charset="0"/>
              </a:rPr>
              <a:t>259000-062804</a:t>
            </a:r>
          </a:p>
        </p:txBody>
      </p:sp>
      <p:pic>
        <p:nvPicPr>
          <p:cNvPr id="12" name="Picture 2">
            <a:extLst>
              <a:ext uri="{FF2B5EF4-FFF2-40B4-BE49-F238E27FC236}">
                <a16:creationId xmlns:a16="http://schemas.microsoft.com/office/drawing/2014/main" id="{AE4CE909-33F3-CB92-FAA6-8559D69353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8977" y="2768506"/>
            <a:ext cx="274515" cy="27451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44A731EE-AEC4-83B3-3981-B7584FFB72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6550" y="3875840"/>
            <a:ext cx="191719" cy="246991"/>
          </a:xfrm>
          <a:prstGeom prst="rect">
            <a:avLst/>
          </a:prstGeom>
        </p:spPr>
      </p:pic>
      <p:sp>
        <p:nvSpPr>
          <p:cNvPr id="14" name="TextBox 13">
            <a:extLst>
              <a:ext uri="{FF2B5EF4-FFF2-40B4-BE49-F238E27FC236}">
                <a16:creationId xmlns:a16="http://schemas.microsoft.com/office/drawing/2014/main" id="{80934626-DFFF-3785-594C-51D9B95AB8DD}"/>
              </a:ext>
            </a:extLst>
          </p:cNvPr>
          <p:cNvSpPr txBox="1"/>
          <p:nvPr/>
        </p:nvSpPr>
        <p:spPr>
          <a:xfrm>
            <a:off x="7429743" y="1903432"/>
            <a:ext cx="1269311" cy="369332"/>
          </a:xfrm>
          <a:prstGeom prst="rect">
            <a:avLst/>
          </a:prstGeom>
          <a:noFill/>
        </p:spPr>
        <p:txBody>
          <a:bodyPr wrap="square" rtlCol="0">
            <a:spAutoFit/>
          </a:bodyPr>
          <a:lstStyle/>
          <a:p>
            <a:r>
              <a:rPr lang="en-US" sz="900" dirty="0"/>
              <a:t>3 MW / 6 MWh BESS</a:t>
            </a:r>
          </a:p>
          <a:p>
            <a:r>
              <a:rPr lang="en-US" sz="900" dirty="0"/>
              <a:t>Potential Location</a:t>
            </a:r>
          </a:p>
        </p:txBody>
      </p:sp>
      <p:pic>
        <p:nvPicPr>
          <p:cNvPr id="15" name="Picture 14">
            <a:extLst>
              <a:ext uri="{FF2B5EF4-FFF2-40B4-BE49-F238E27FC236}">
                <a16:creationId xmlns:a16="http://schemas.microsoft.com/office/drawing/2014/main" id="{BF4BFD3A-3C26-B50D-DD5D-F3B63D2F78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72737" y="1946957"/>
            <a:ext cx="191719" cy="246991"/>
          </a:xfrm>
          <a:prstGeom prst="rect">
            <a:avLst/>
          </a:prstGeom>
        </p:spPr>
      </p:pic>
      <p:sp>
        <p:nvSpPr>
          <p:cNvPr id="16" name="TextBox 15">
            <a:extLst>
              <a:ext uri="{FF2B5EF4-FFF2-40B4-BE49-F238E27FC236}">
                <a16:creationId xmlns:a16="http://schemas.microsoft.com/office/drawing/2014/main" id="{84F37074-97A5-4506-C7FA-E529ACC74526}"/>
              </a:ext>
            </a:extLst>
          </p:cNvPr>
          <p:cNvSpPr txBox="1"/>
          <p:nvPr/>
        </p:nvSpPr>
        <p:spPr>
          <a:xfrm>
            <a:off x="7196522" y="2359753"/>
            <a:ext cx="1698150" cy="230832"/>
          </a:xfrm>
          <a:prstGeom prst="rect">
            <a:avLst/>
          </a:prstGeom>
          <a:noFill/>
        </p:spPr>
        <p:txBody>
          <a:bodyPr wrap="square" rtlCol="0">
            <a:spAutoFit/>
          </a:bodyPr>
          <a:lstStyle/>
          <a:p>
            <a:r>
              <a:rPr lang="en-US" sz="900" b="1" u="sng" dirty="0"/>
              <a:t>Potential Solar Siting Locations:</a:t>
            </a:r>
          </a:p>
        </p:txBody>
      </p:sp>
      <p:sp>
        <p:nvSpPr>
          <p:cNvPr id="17" name="Google Shape;191;p72">
            <a:extLst>
              <a:ext uri="{FF2B5EF4-FFF2-40B4-BE49-F238E27FC236}">
                <a16:creationId xmlns:a16="http://schemas.microsoft.com/office/drawing/2014/main" id="{5E9ED4F5-FB13-6D1E-B3E0-FADEC568F5AA}"/>
              </a:ext>
            </a:extLst>
          </p:cNvPr>
          <p:cNvSpPr txBox="1"/>
          <p:nvPr/>
        </p:nvSpPr>
        <p:spPr>
          <a:xfrm>
            <a:off x="7323578" y="2787162"/>
            <a:ext cx="298092" cy="173094"/>
          </a:xfrm>
          <a:prstGeom prst="rect">
            <a:avLst/>
          </a:prstGeom>
          <a:solidFill>
            <a:srgbClr val="D9D9D9"/>
          </a:solidFill>
          <a:ln w="19050">
            <a:solidFill>
              <a:schemeClr val="tx1"/>
            </a:solidFill>
          </a:ln>
        </p:spPr>
        <p:txBody>
          <a:bodyPr spcFirstLastPara="1" wrap="square" lIns="68569" tIns="34275" rIns="68569" bIns="34275" anchor="t" anchorCtr="0">
            <a:spAutoFit/>
          </a:bodyPr>
          <a:lstStyle/>
          <a:p>
            <a:pPr>
              <a:buClr>
                <a:srgbClr val="000000"/>
              </a:buClr>
              <a:buSzPts val="1000"/>
            </a:pPr>
            <a:r>
              <a:rPr lang="en-US" sz="675" b="1" dirty="0">
                <a:latin typeface="Arial"/>
                <a:ea typeface="Arial"/>
                <a:cs typeface="Arial"/>
                <a:sym typeface="Arial"/>
              </a:rPr>
              <a:t>C-1</a:t>
            </a:r>
            <a:endParaRPr sz="900" dirty="0">
              <a:latin typeface="Arial"/>
              <a:ea typeface="Arial"/>
              <a:cs typeface="Arial"/>
              <a:sym typeface="Arial"/>
            </a:endParaRPr>
          </a:p>
        </p:txBody>
      </p:sp>
      <p:sp>
        <p:nvSpPr>
          <p:cNvPr id="18" name="TextBox 17">
            <a:extLst>
              <a:ext uri="{FF2B5EF4-FFF2-40B4-BE49-F238E27FC236}">
                <a16:creationId xmlns:a16="http://schemas.microsoft.com/office/drawing/2014/main" id="{FA7BD1A5-1CB8-1B44-D349-1E538C10E595}"/>
              </a:ext>
            </a:extLst>
          </p:cNvPr>
          <p:cNvSpPr txBox="1"/>
          <p:nvPr/>
        </p:nvSpPr>
        <p:spPr>
          <a:xfrm>
            <a:off x="7587584" y="2759386"/>
            <a:ext cx="1188977" cy="230832"/>
          </a:xfrm>
          <a:prstGeom prst="rect">
            <a:avLst/>
          </a:prstGeom>
          <a:noFill/>
        </p:spPr>
        <p:txBody>
          <a:bodyPr wrap="square" rtlCol="0">
            <a:spAutoFit/>
          </a:bodyPr>
          <a:lstStyle/>
          <a:p>
            <a:r>
              <a:rPr lang="en-US" sz="900" dirty="0"/>
              <a:t>710 kW Solar Canopy</a:t>
            </a:r>
          </a:p>
        </p:txBody>
      </p:sp>
      <p:sp>
        <p:nvSpPr>
          <p:cNvPr id="19" name="Google Shape;191;p72">
            <a:extLst>
              <a:ext uri="{FF2B5EF4-FFF2-40B4-BE49-F238E27FC236}">
                <a16:creationId xmlns:a16="http://schemas.microsoft.com/office/drawing/2014/main" id="{034D01B6-F208-A007-5F93-3D6466D5104F}"/>
              </a:ext>
            </a:extLst>
          </p:cNvPr>
          <p:cNvSpPr txBox="1"/>
          <p:nvPr/>
        </p:nvSpPr>
        <p:spPr>
          <a:xfrm>
            <a:off x="7334551" y="3106333"/>
            <a:ext cx="298092" cy="173094"/>
          </a:xfrm>
          <a:prstGeom prst="rect">
            <a:avLst/>
          </a:prstGeom>
          <a:solidFill>
            <a:srgbClr val="D9D9D9"/>
          </a:solidFill>
          <a:ln w="19050">
            <a:solidFill>
              <a:schemeClr val="tx1"/>
            </a:solidFill>
          </a:ln>
        </p:spPr>
        <p:txBody>
          <a:bodyPr spcFirstLastPara="1" wrap="square" lIns="68569" tIns="34275" rIns="68569" bIns="34275" anchor="t" anchorCtr="0">
            <a:spAutoFit/>
          </a:bodyPr>
          <a:lstStyle/>
          <a:p>
            <a:pPr>
              <a:buClr>
                <a:srgbClr val="000000"/>
              </a:buClr>
              <a:buSzPts val="1000"/>
            </a:pPr>
            <a:r>
              <a:rPr lang="en-US" sz="675" b="1" dirty="0">
                <a:latin typeface="Arial"/>
                <a:ea typeface="Arial"/>
                <a:cs typeface="Arial"/>
                <a:sym typeface="Arial"/>
              </a:rPr>
              <a:t>C-2</a:t>
            </a:r>
            <a:endParaRPr sz="900" dirty="0">
              <a:latin typeface="Arial"/>
              <a:ea typeface="Arial"/>
              <a:cs typeface="Arial"/>
              <a:sym typeface="Arial"/>
            </a:endParaRPr>
          </a:p>
        </p:txBody>
      </p:sp>
      <p:sp>
        <p:nvSpPr>
          <p:cNvPr id="20" name="TextBox 19">
            <a:extLst>
              <a:ext uri="{FF2B5EF4-FFF2-40B4-BE49-F238E27FC236}">
                <a16:creationId xmlns:a16="http://schemas.microsoft.com/office/drawing/2014/main" id="{971E40C0-0081-358B-23C4-AD460A2FD13F}"/>
              </a:ext>
            </a:extLst>
          </p:cNvPr>
          <p:cNvSpPr txBox="1"/>
          <p:nvPr/>
        </p:nvSpPr>
        <p:spPr>
          <a:xfrm>
            <a:off x="7598557" y="3089084"/>
            <a:ext cx="1188977" cy="230832"/>
          </a:xfrm>
          <a:prstGeom prst="rect">
            <a:avLst/>
          </a:prstGeom>
          <a:noFill/>
        </p:spPr>
        <p:txBody>
          <a:bodyPr wrap="square" rtlCol="0">
            <a:spAutoFit/>
          </a:bodyPr>
          <a:lstStyle/>
          <a:p>
            <a:r>
              <a:rPr lang="en-US" sz="900" dirty="0"/>
              <a:t>142 kW Solar Canopy</a:t>
            </a:r>
          </a:p>
        </p:txBody>
      </p:sp>
      <p:sp>
        <p:nvSpPr>
          <p:cNvPr id="21" name="Google Shape;191;p72">
            <a:extLst>
              <a:ext uri="{FF2B5EF4-FFF2-40B4-BE49-F238E27FC236}">
                <a16:creationId xmlns:a16="http://schemas.microsoft.com/office/drawing/2014/main" id="{3C3DD438-9557-DE4A-4F19-2C5D24BA73CC}"/>
              </a:ext>
            </a:extLst>
          </p:cNvPr>
          <p:cNvSpPr txBox="1"/>
          <p:nvPr/>
        </p:nvSpPr>
        <p:spPr>
          <a:xfrm>
            <a:off x="7323578" y="3444246"/>
            <a:ext cx="298092" cy="173094"/>
          </a:xfrm>
          <a:prstGeom prst="rect">
            <a:avLst/>
          </a:prstGeom>
          <a:solidFill>
            <a:srgbClr val="D9D9D9"/>
          </a:solidFill>
          <a:ln w="19050">
            <a:solidFill>
              <a:schemeClr val="tx1"/>
            </a:solidFill>
          </a:ln>
        </p:spPr>
        <p:txBody>
          <a:bodyPr spcFirstLastPara="1" wrap="square" lIns="68569" tIns="34275" rIns="68569" bIns="34275" anchor="t" anchorCtr="0">
            <a:spAutoFit/>
          </a:bodyPr>
          <a:lstStyle/>
          <a:p>
            <a:pPr>
              <a:buClr>
                <a:srgbClr val="000000"/>
              </a:buClr>
              <a:buSzPts val="1000"/>
            </a:pPr>
            <a:r>
              <a:rPr lang="en-US" sz="675" b="1" dirty="0">
                <a:latin typeface="Arial"/>
                <a:ea typeface="Arial"/>
                <a:cs typeface="Arial"/>
                <a:sym typeface="Arial"/>
              </a:rPr>
              <a:t>C-3</a:t>
            </a:r>
            <a:endParaRPr sz="900" dirty="0">
              <a:latin typeface="Arial"/>
              <a:ea typeface="Arial"/>
              <a:cs typeface="Arial"/>
              <a:sym typeface="Arial"/>
            </a:endParaRPr>
          </a:p>
        </p:txBody>
      </p:sp>
      <p:sp>
        <p:nvSpPr>
          <p:cNvPr id="22" name="TextBox 21">
            <a:extLst>
              <a:ext uri="{FF2B5EF4-FFF2-40B4-BE49-F238E27FC236}">
                <a16:creationId xmlns:a16="http://schemas.microsoft.com/office/drawing/2014/main" id="{51627766-559B-24C4-6697-78AB68591DD3}"/>
              </a:ext>
            </a:extLst>
          </p:cNvPr>
          <p:cNvSpPr txBox="1"/>
          <p:nvPr/>
        </p:nvSpPr>
        <p:spPr>
          <a:xfrm>
            <a:off x="7578237" y="3407004"/>
            <a:ext cx="1188977" cy="230832"/>
          </a:xfrm>
          <a:prstGeom prst="rect">
            <a:avLst/>
          </a:prstGeom>
          <a:noFill/>
        </p:spPr>
        <p:txBody>
          <a:bodyPr wrap="square" rtlCol="0">
            <a:spAutoFit/>
          </a:bodyPr>
          <a:lstStyle/>
          <a:p>
            <a:r>
              <a:rPr lang="en-US" sz="900" dirty="0"/>
              <a:t>142 kW Solar Canopy</a:t>
            </a:r>
          </a:p>
        </p:txBody>
      </p:sp>
      <p:sp>
        <p:nvSpPr>
          <p:cNvPr id="23" name="Google Shape;191;p72">
            <a:extLst>
              <a:ext uri="{FF2B5EF4-FFF2-40B4-BE49-F238E27FC236}">
                <a16:creationId xmlns:a16="http://schemas.microsoft.com/office/drawing/2014/main" id="{17FC0112-89FE-0799-53E5-FB1B315AEFEA}"/>
              </a:ext>
            </a:extLst>
          </p:cNvPr>
          <p:cNvSpPr txBox="1"/>
          <p:nvPr/>
        </p:nvSpPr>
        <p:spPr>
          <a:xfrm>
            <a:off x="7323578" y="3752306"/>
            <a:ext cx="298092" cy="173094"/>
          </a:xfrm>
          <a:prstGeom prst="rect">
            <a:avLst/>
          </a:prstGeom>
          <a:solidFill>
            <a:srgbClr val="D9D9D9"/>
          </a:solidFill>
          <a:ln w="19050">
            <a:solidFill>
              <a:schemeClr val="tx1"/>
            </a:solidFill>
          </a:ln>
        </p:spPr>
        <p:txBody>
          <a:bodyPr spcFirstLastPara="1" wrap="square" lIns="68569" tIns="34275" rIns="68569" bIns="34275" anchor="t" anchorCtr="0">
            <a:spAutoFit/>
          </a:bodyPr>
          <a:lstStyle/>
          <a:p>
            <a:pPr>
              <a:buClr>
                <a:srgbClr val="000000"/>
              </a:buClr>
              <a:buSzPts val="1000"/>
            </a:pPr>
            <a:r>
              <a:rPr lang="en-US" sz="675" b="1" dirty="0">
                <a:latin typeface="Arial"/>
                <a:ea typeface="Arial"/>
                <a:cs typeface="Arial"/>
                <a:sym typeface="Arial"/>
              </a:rPr>
              <a:t>C-4</a:t>
            </a:r>
            <a:endParaRPr sz="900" dirty="0">
              <a:latin typeface="Arial"/>
              <a:ea typeface="Arial"/>
              <a:cs typeface="Arial"/>
              <a:sym typeface="Arial"/>
            </a:endParaRPr>
          </a:p>
        </p:txBody>
      </p:sp>
      <p:sp>
        <p:nvSpPr>
          <p:cNvPr id="24" name="TextBox 23">
            <a:extLst>
              <a:ext uri="{FF2B5EF4-FFF2-40B4-BE49-F238E27FC236}">
                <a16:creationId xmlns:a16="http://schemas.microsoft.com/office/drawing/2014/main" id="{53D42C6D-166D-6319-571D-0F8A8A968518}"/>
              </a:ext>
            </a:extLst>
          </p:cNvPr>
          <p:cNvSpPr txBox="1"/>
          <p:nvPr/>
        </p:nvSpPr>
        <p:spPr>
          <a:xfrm>
            <a:off x="7600843" y="3723846"/>
            <a:ext cx="1188977" cy="230832"/>
          </a:xfrm>
          <a:prstGeom prst="rect">
            <a:avLst/>
          </a:prstGeom>
          <a:noFill/>
        </p:spPr>
        <p:txBody>
          <a:bodyPr wrap="square" rtlCol="0">
            <a:spAutoFit/>
          </a:bodyPr>
          <a:lstStyle/>
          <a:p>
            <a:r>
              <a:rPr lang="en-US" sz="900" dirty="0"/>
              <a:t>89 kW Solar Canopy</a:t>
            </a:r>
          </a:p>
        </p:txBody>
      </p:sp>
      <p:sp>
        <p:nvSpPr>
          <p:cNvPr id="25" name="Google Shape;191;p72">
            <a:extLst>
              <a:ext uri="{FF2B5EF4-FFF2-40B4-BE49-F238E27FC236}">
                <a16:creationId xmlns:a16="http://schemas.microsoft.com/office/drawing/2014/main" id="{68706C61-4688-1878-4661-E0F58F7FEBB1}"/>
              </a:ext>
            </a:extLst>
          </p:cNvPr>
          <p:cNvSpPr txBox="1"/>
          <p:nvPr/>
        </p:nvSpPr>
        <p:spPr>
          <a:xfrm>
            <a:off x="7323578" y="4071780"/>
            <a:ext cx="298092" cy="173094"/>
          </a:xfrm>
          <a:prstGeom prst="rect">
            <a:avLst/>
          </a:prstGeom>
          <a:solidFill>
            <a:srgbClr val="D9D9D9"/>
          </a:solidFill>
          <a:ln w="19050">
            <a:solidFill>
              <a:schemeClr val="tx1"/>
            </a:solidFill>
          </a:ln>
        </p:spPr>
        <p:txBody>
          <a:bodyPr spcFirstLastPara="1" wrap="square" lIns="68569" tIns="34275" rIns="68569" bIns="34275" anchor="t" anchorCtr="0">
            <a:spAutoFit/>
          </a:bodyPr>
          <a:lstStyle/>
          <a:p>
            <a:pPr>
              <a:buClr>
                <a:srgbClr val="000000"/>
              </a:buClr>
              <a:buSzPts val="1000"/>
            </a:pPr>
            <a:r>
              <a:rPr lang="en-US" sz="675" b="1" dirty="0">
                <a:latin typeface="Arial"/>
                <a:ea typeface="Arial"/>
                <a:cs typeface="Arial"/>
                <a:sym typeface="Arial"/>
              </a:rPr>
              <a:t>C-5</a:t>
            </a:r>
            <a:endParaRPr sz="900" dirty="0">
              <a:latin typeface="Arial"/>
              <a:ea typeface="Arial"/>
              <a:cs typeface="Arial"/>
              <a:sym typeface="Arial"/>
            </a:endParaRPr>
          </a:p>
        </p:txBody>
      </p:sp>
      <p:sp>
        <p:nvSpPr>
          <p:cNvPr id="26" name="TextBox 25">
            <a:extLst>
              <a:ext uri="{FF2B5EF4-FFF2-40B4-BE49-F238E27FC236}">
                <a16:creationId xmlns:a16="http://schemas.microsoft.com/office/drawing/2014/main" id="{7895C3D8-DFD8-E6F6-BDA6-4185740451EC}"/>
              </a:ext>
            </a:extLst>
          </p:cNvPr>
          <p:cNvSpPr txBox="1"/>
          <p:nvPr/>
        </p:nvSpPr>
        <p:spPr>
          <a:xfrm>
            <a:off x="7598557" y="4045594"/>
            <a:ext cx="1188977" cy="230832"/>
          </a:xfrm>
          <a:prstGeom prst="rect">
            <a:avLst/>
          </a:prstGeom>
          <a:noFill/>
        </p:spPr>
        <p:txBody>
          <a:bodyPr wrap="square" rtlCol="0">
            <a:spAutoFit/>
          </a:bodyPr>
          <a:lstStyle/>
          <a:p>
            <a:r>
              <a:rPr lang="en-US" sz="900" dirty="0"/>
              <a:t>269 kW Solar Canopy  </a:t>
            </a:r>
          </a:p>
        </p:txBody>
      </p:sp>
      <p:sp>
        <p:nvSpPr>
          <p:cNvPr id="27" name="Google Shape;191;p72">
            <a:extLst>
              <a:ext uri="{FF2B5EF4-FFF2-40B4-BE49-F238E27FC236}">
                <a16:creationId xmlns:a16="http://schemas.microsoft.com/office/drawing/2014/main" id="{F07F40F1-D684-1D85-4037-3B40D5774A2A}"/>
              </a:ext>
            </a:extLst>
          </p:cNvPr>
          <p:cNvSpPr txBox="1"/>
          <p:nvPr/>
        </p:nvSpPr>
        <p:spPr>
          <a:xfrm>
            <a:off x="7323578" y="4381711"/>
            <a:ext cx="298092" cy="173094"/>
          </a:xfrm>
          <a:prstGeom prst="rect">
            <a:avLst/>
          </a:prstGeom>
          <a:solidFill>
            <a:srgbClr val="D9D9D9"/>
          </a:solidFill>
          <a:ln w="19050">
            <a:solidFill>
              <a:schemeClr val="tx1"/>
            </a:solidFill>
          </a:ln>
        </p:spPr>
        <p:txBody>
          <a:bodyPr spcFirstLastPara="1" wrap="square" lIns="68569" tIns="34275" rIns="68569" bIns="34275" anchor="t" anchorCtr="0">
            <a:spAutoFit/>
          </a:bodyPr>
          <a:lstStyle/>
          <a:p>
            <a:pPr>
              <a:buClr>
                <a:srgbClr val="000000"/>
              </a:buClr>
              <a:buSzPts val="1000"/>
            </a:pPr>
            <a:r>
              <a:rPr lang="en-US" sz="675" b="1" dirty="0">
                <a:latin typeface="Arial"/>
                <a:ea typeface="Arial"/>
                <a:cs typeface="Arial"/>
                <a:sym typeface="Arial"/>
              </a:rPr>
              <a:t>R-1</a:t>
            </a:r>
            <a:endParaRPr sz="900" dirty="0">
              <a:latin typeface="Arial"/>
              <a:ea typeface="Arial"/>
              <a:cs typeface="Arial"/>
              <a:sym typeface="Arial"/>
            </a:endParaRPr>
          </a:p>
        </p:txBody>
      </p:sp>
      <p:sp>
        <p:nvSpPr>
          <p:cNvPr id="28" name="TextBox 27">
            <a:extLst>
              <a:ext uri="{FF2B5EF4-FFF2-40B4-BE49-F238E27FC236}">
                <a16:creationId xmlns:a16="http://schemas.microsoft.com/office/drawing/2014/main" id="{C1461A54-2735-045F-32EC-182131C9221F}"/>
              </a:ext>
            </a:extLst>
          </p:cNvPr>
          <p:cNvSpPr txBox="1"/>
          <p:nvPr/>
        </p:nvSpPr>
        <p:spPr>
          <a:xfrm>
            <a:off x="7600843" y="4352841"/>
            <a:ext cx="1251105" cy="230832"/>
          </a:xfrm>
          <a:prstGeom prst="rect">
            <a:avLst/>
          </a:prstGeom>
          <a:noFill/>
        </p:spPr>
        <p:txBody>
          <a:bodyPr wrap="square" rtlCol="0">
            <a:spAutoFit/>
          </a:bodyPr>
          <a:lstStyle/>
          <a:p>
            <a:r>
              <a:rPr lang="en-US" sz="900" dirty="0"/>
              <a:t>84 kW  Rooftop Solar</a:t>
            </a:r>
          </a:p>
        </p:txBody>
      </p:sp>
      <p:sp>
        <p:nvSpPr>
          <p:cNvPr id="29" name="Google Shape;191;p72">
            <a:extLst>
              <a:ext uri="{FF2B5EF4-FFF2-40B4-BE49-F238E27FC236}">
                <a16:creationId xmlns:a16="http://schemas.microsoft.com/office/drawing/2014/main" id="{9C360055-6DF6-C259-A064-45826FDEC092}"/>
              </a:ext>
            </a:extLst>
          </p:cNvPr>
          <p:cNvSpPr txBox="1"/>
          <p:nvPr/>
        </p:nvSpPr>
        <p:spPr>
          <a:xfrm>
            <a:off x="7313070" y="4685524"/>
            <a:ext cx="298092" cy="173094"/>
          </a:xfrm>
          <a:prstGeom prst="rect">
            <a:avLst/>
          </a:prstGeom>
          <a:solidFill>
            <a:srgbClr val="D9D9D9"/>
          </a:solidFill>
          <a:ln w="19050">
            <a:solidFill>
              <a:schemeClr val="tx1"/>
            </a:solidFill>
          </a:ln>
        </p:spPr>
        <p:txBody>
          <a:bodyPr spcFirstLastPara="1" wrap="square" lIns="68569" tIns="34275" rIns="68569" bIns="34275" anchor="t" anchorCtr="0">
            <a:spAutoFit/>
          </a:bodyPr>
          <a:lstStyle/>
          <a:p>
            <a:pPr>
              <a:buClr>
                <a:srgbClr val="000000"/>
              </a:buClr>
              <a:buSzPts val="1000"/>
            </a:pPr>
            <a:r>
              <a:rPr lang="en-US" sz="675" b="1" dirty="0">
                <a:latin typeface="Arial"/>
                <a:ea typeface="Arial"/>
                <a:cs typeface="Arial"/>
                <a:sym typeface="Arial"/>
              </a:rPr>
              <a:t>R-2</a:t>
            </a:r>
            <a:endParaRPr sz="900" dirty="0">
              <a:latin typeface="Arial"/>
              <a:ea typeface="Arial"/>
              <a:cs typeface="Arial"/>
              <a:sym typeface="Arial"/>
            </a:endParaRPr>
          </a:p>
        </p:txBody>
      </p:sp>
      <p:sp>
        <p:nvSpPr>
          <p:cNvPr id="30" name="TextBox 29">
            <a:extLst>
              <a:ext uri="{FF2B5EF4-FFF2-40B4-BE49-F238E27FC236}">
                <a16:creationId xmlns:a16="http://schemas.microsoft.com/office/drawing/2014/main" id="{025681F3-1963-C75F-5C86-E687383F233D}"/>
              </a:ext>
            </a:extLst>
          </p:cNvPr>
          <p:cNvSpPr txBox="1"/>
          <p:nvPr/>
        </p:nvSpPr>
        <p:spPr>
          <a:xfrm>
            <a:off x="7579869" y="4666535"/>
            <a:ext cx="1196692" cy="230832"/>
          </a:xfrm>
          <a:prstGeom prst="rect">
            <a:avLst/>
          </a:prstGeom>
          <a:noFill/>
        </p:spPr>
        <p:txBody>
          <a:bodyPr wrap="square" rtlCol="0">
            <a:spAutoFit/>
          </a:bodyPr>
          <a:lstStyle/>
          <a:p>
            <a:r>
              <a:rPr lang="en-US" sz="900" dirty="0"/>
              <a:t>66 kW  Rooftop Solar</a:t>
            </a:r>
          </a:p>
        </p:txBody>
      </p:sp>
      <p:sp>
        <p:nvSpPr>
          <p:cNvPr id="31" name="Google Shape;191;p72">
            <a:extLst>
              <a:ext uri="{FF2B5EF4-FFF2-40B4-BE49-F238E27FC236}">
                <a16:creationId xmlns:a16="http://schemas.microsoft.com/office/drawing/2014/main" id="{C61A713C-5484-467A-5AA6-E0B81E02337F}"/>
              </a:ext>
            </a:extLst>
          </p:cNvPr>
          <p:cNvSpPr txBox="1"/>
          <p:nvPr/>
        </p:nvSpPr>
        <p:spPr>
          <a:xfrm>
            <a:off x="4420056" y="2486386"/>
            <a:ext cx="420389" cy="207719"/>
          </a:xfrm>
          <a:prstGeom prst="rect">
            <a:avLst/>
          </a:prstGeom>
          <a:solidFill>
            <a:srgbClr val="D9D9D9"/>
          </a:solidFill>
          <a:ln w="19050">
            <a:solidFill>
              <a:schemeClr val="tx1"/>
            </a:solidFill>
          </a:ln>
        </p:spPr>
        <p:txBody>
          <a:bodyPr spcFirstLastPara="1" wrap="square" lIns="68569" tIns="34275" rIns="68569" bIns="34275" anchor="t" anchorCtr="0">
            <a:spAutoFit/>
          </a:bodyPr>
          <a:lstStyle/>
          <a:p>
            <a:pPr algn="ctr">
              <a:buClr>
                <a:srgbClr val="000000"/>
              </a:buClr>
              <a:buSzPts val="1000"/>
            </a:pPr>
            <a:r>
              <a:rPr lang="en-US" sz="900" b="1" dirty="0">
                <a:latin typeface="Arial"/>
                <a:ea typeface="Arial"/>
                <a:cs typeface="Arial"/>
                <a:sym typeface="Arial"/>
              </a:rPr>
              <a:t>R-1</a:t>
            </a:r>
            <a:endParaRPr sz="1050" dirty="0">
              <a:latin typeface="Arial"/>
              <a:ea typeface="Arial"/>
              <a:cs typeface="Arial"/>
              <a:sym typeface="Arial"/>
            </a:endParaRPr>
          </a:p>
        </p:txBody>
      </p:sp>
      <p:cxnSp>
        <p:nvCxnSpPr>
          <p:cNvPr id="32" name="Straight Arrow Connector 31">
            <a:extLst>
              <a:ext uri="{FF2B5EF4-FFF2-40B4-BE49-F238E27FC236}">
                <a16:creationId xmlns:a16="http://schemas.microsoft.com/office/drawing/2014/main" id="{FC5694DA-5DB9-6A5F-5D2D-9276EEFF9784}"/>
              </a:ext>
            </a:extLst>
          </p:cNvPr>
          <p:cNvCxnSpPr>
            <a:cxnSpLocks/>
            <a:stCxn id="31" idx="3"/>
          </p:cNvCxnSpPr>
          <p:nvPr/>
        </p:nvCxnSpPr>
        <p:spPr>
          <a:xfrm flipV="1">
            <a:off x="4840445" y="2578377"/>
            <a:ext cx="673920" cy="11869"/>
          </a:xfrm>
          <a:prstGeom prst="straightConnector1">
            <a:avLst/>
          </a:prstGeom>
          <a:ln w="28575">
            <a:solidFill>
              <a:schemeClr val="tx1"/>
            </a:solidFill>
            <a:tailEnd type="triangle"/>
          </a:ln>
        </p:spPr>
        <p:style>
          <a:lnRef idx="2">
            <a:schemeClr val="dk1"/>
          </a:lnRef>
          <a:fillRef idx="0">
            <a:schemeClr val="dk1"/>
          </a:fillRef>
          <a:effectRef idx="1">
            <a:schemeClr val="dk1"/>
          </a:effectRef>
          <a:fontRef idx="minor">
            <a:schemeClr val="tx1"/>
          </a:fontRef>
        </p:style>
      </p:cxnSp>
      <p:sp>
        <p:nvSpPr>
          <p:cNvPr id="35" name="Google Shape;191;p72">
            <a:extLst>
              <a:ext uri="{FF2B5EF4-FFF2-40B4-BE49-F238E27FC236}">
                <a16:creationId xmlns:a16="http://schemas.microsoft.com/office/drawing/2014/main" id="{C970D762-2E3F-E660-4566-4A0F3CBBC535}"/>
              </a:ext>
            </a:extLst>
          </p:cNvPr>
          <p:cNvSpPr txBox="1"/>
          <p:nvPr/>
        </p:nvSpPr>
        <p:spPr>
          <a:xfrm>
            <a:off x="4572456" y="3221281"/>
            <a:ext cx="420389" cy="207719"/>
          </a:xfrm>
          <a:prstGeom prst="rect">
            <a:avLst/>
          </a:prstGeom>
          <a:solidFill>
            <a:srgbClr val="D9D9D9"/>
          </a:solidFill>
          <a:ln w="19050">
            <a:solidFill>
              <a:schemeClr val="tx1"/>
            </a:solidFill>
          </a:ln>
        </p:spPr>
        <p:txBody>
          <a:bodyPr spcFirstLastPara="1" wrap="square" lIns="68569" tIns="34275" rIns="68569" bIns="34275" anchor="t" anchorCtr="0">
            <a:spAutoFit/>
          </a:bodyPr>
          <a:lstStyle/>
          <a:p>
            <a:pPr algn="ctr">
              <a:buClr>
                <a:srgbClr val="000000"/>
              </a:buClr>
              <a:buSzPts val="1000"/>
            </a:pPr>
            <a:r>
              <a:rPr lang="en-US" sz="900" b="1" dirty="0">
                <a:latin typeface="Arial"/>
                <a:ea typeface="Arial"/>
                <a:cs typeface="Arial"/>
                <a:sym typeface="Arial"/>
              </a:rPr>
              <a:t>R-2</a:t>
            </a:r>
            <a:endParaRPr sz="1050" dirty="0">
              <a:latin typeface="Arial"/>
              <a:ea typeface="Arial"/>
              <a:cs typeface="Arial"/>
              <a:sym typeface="Arial"/>
            </a:endParaRPr>
          </a:p>
        </p:txBody>
      </p:sp>
      <p:cxnSp>
        <p:nvCxnSpPr>
          <p:cNvPr id="36" name="Straight Arrow Connector 35">
            <a:extLst>
              <a:ext uri="{FF2B5EF4-FFF2-40B4-BE49-F238E27FC236}">
                <a16:creationId xmlns:a16="http://schemas.microsoft.com/office/drawing/2014/main" id="{E83A7AF3-5A92-1788-EABE-744B4DB3D0DE}"/>
              </a:ext>
            </a:extLst>
          </p:cNvPr>
          <p:cNvCxnSpPr>
            <a:cxnSpLocks/>
            <a:stCxn id="35" idx="3"/>
          </p:cNvCxnSpPr>
          <p:nvPr/>
        </p:nvCxnSpPr>
        <p:spPr>
          <a:xfrm flipV="1">
            <a:off x="4992845" y="3313272"/>
            <a:ext cx="673920" cy="11869"/>
          </a:xfrm>
          <a:prstGeom prst="straightConnector1">
            <a:avLst/>
          </a:prstGeom>
          <a:ln w="28575">
            <a:solidFill>
              <a:schemeClr val="tx1"/>
            </a:solidFill>
            <a:tailEnd type="triangle"/>
          </a:ln>
        </p:spPr>
        <p:style>
          <a:lnRef idx="2">
            <a:schemeClr val="dk1"/>
          </a:lnRef>
          <a:fillRef idx="0">
            <a:schemeClr val="dk1"/>
          </a:fillRef>
          <a:effectRef idx="1">
            <a:schemeClr val="dk1"/>
          </a:effectRef>
          <a:fontRef idx="minor">
            <a:schemeClr val="tx1"/>
          </a:fontRef>
        </p:style>
      </p:cxnSp>
      <p:cxnSp>
        <p:nvCxnSpPr>
          <p:cNvPr id="37" name="Straight Arrow Connector 36">
            <a:extLst>
              <a:ext uri="{FF2B5EF4-FFF2-40B4-BE49-F238E27FC236}">
                <a16:creationId xmlns:a16="http://schemas.microsoft.com/office/drawing/2014/main" id="{29704B92-56B4-1406-A6CA-5A094134C585}"/>
              </a:ext>
            </a:extLst>
          </p:cNvPr>
          <p:cNvCxnSpPr>
            <a:cxnSpLocks/>
          </p:cNvCxnSpPr>
          <p:nvPr/>
        </p:nvCxnSpPr>
        <p:spPr>
          <a:xfrm flipV="1">
            <a:off x="3841014" y="4348408"/>
            <a:ext cx="0" cy="791308"/>
          </a:xfrm>
          <a:prstGeom prst="straightConnector1">
            <a:avLst/>
          </a:prstGeom>
          <a:ln w="28575">
            <a:solidFill>
              <a:schemeClr val="tx1"/>
            </a:solidFill>
            <a:tailEnd type="triangle"/>
          </a:ln>
        </p:spPr>
        <p:style>
          <a:lnRef idx="2">
            <a:schemeClr val="dk1"/>
          </a:lnRef>
          <a:fillRef idx="0">
            <a:schemeClr val="dk1"/>
          </a:fillRef>
          <a:effectRef idx="1">
            <a:schemeClr val="dk1"/>
          </a:effectRef>
          <a:fontRef idx="minor">
            <a:schemeClr val="tx1"/>
          </a:fontRef>
        </p:style>
      </p:cxnSp>
      <p:sp>
        <p:nvSpPr>
          <p:cNvPr id="38" name="Google Shape;191;p72">
            <a:extLst>
              <a:ext uri="{FF2B5EF4-FFF2-40B4-BE49-F238E27FC236}">
                <a16:creationId xmlns:a16="http://schemas.microsoft.com/office/drawing/2014/main" id="{20D11AD6-3814-893E-FE2D-5C639690797B}"/>
              </a:ext>
            </a:extLst>
          </p:cNvPr>
          <p:cNvSpPr txBox="1"/>
          <p:nvPr/>
        </p:nvSpPr>
        <p:spPr>
          <a:xfrm>
            <a:off x="3609651" y="5151791"/>
            <a:ext cx="420389" cy="207719"/>
          </a:xfrm>
          <a:prstGeom prst="rect">
            <a:avLst/>
          </a:prstGeom>
          <a:solidFill>
            <a:srgbClr val="D9D9D9"/>
          </a:solidFill>
          <a:ln w="19050">
            <a:solidFill>
              <a:schemeClr val="tx1"/>
            </a:solidFill>
          </a:ln>
        </p:spPr>
        <p:txBody>
          <a:bodyPr spcFirstLastPara="1" wrap="square" lIns="68569" tIns="34275" rIns="68569" bIns="34275" anchor="t" anchorCtr="0">
            <a:spAutoFit/>
          </a:bodyPr>
          <a:lstStyle/>
          <a:p>
            <a:pPr algn="ctr">
              <a:buClr>
                <a:srgbClr val="000000"/>
              </a:buClr>
              <a:buSzPts val="1000"/>
            </a:pPr>
            <a:r>
              <a:rPr lang="en-US" sz="900" b="1" dirty="0">
                <a:latin typeface="Arial"/>
                <a:ea typeface="Arial"/>
                <a:cs typeface="Arial"/>
                <a:sym typeface="Arial"/>
              </a:rPr>
              <a:t>C-1</a:t>
            </a:r>
            <a:endParaRPr sz="1050" dirty="0">
              <a:latin typeface="Arial"/>
              <a:ea typeface="Arial"/>
              <a:cs typeface="Arial"/>
              <a:sym typeface="Arial"/>
            </a:endParaRPr>
          </a:p>
        </p:txBody>
      </p:sp>
      <p:cxnSp>
        <p:nvCxnSpPr>
          <p:cNvPr id="40" name="Straight Arrow Connector 39">
            <a:extLst>
              <a:ext uri="{FF2B5EF4-FFF2-40B4-BE49-F238E27FC236}">
                <a16:creationId xmlns:a16="http://schemas.microsoft.com/office/drawing/2014/main" id="{C0006DC8-4A4A-9633-42DB-4251BB688855}"/>
              </a:ext>
            </a:extLst>
          </p:cNvPr>
          <p:cNvCxnSpPr>
            <a:cxnSpLocks/>
          </p:cNvCxnSpPr>
          <p:nvPr/>
        </p:nvCxnSpPr>
        <p:spPr>
          <a:xfrm>
            <a:off x="5953671" y="4436085"/>
            <a:ext cx="492704" cy="0"/>
          </a:xfrm>
          <a:prstGeom prst="straightConnector1">
            <a:avLst/>
          </a:prstGeom>
          <a:ln w="28575">
            <a:solidFill>
              <a:schemeClr val="tx1"/>
            </a:solidFill>
            <a:tailEnd type="triangle"/>
          </a:ln>
        </p:spPr>
        <p:style>
          <a:lnRef idx="2">
            <a:schemeClr val="dk1"/>
          </a:lnRef>
          <a:fillRef idx="0">
            <a:schemeClr val="dk1"/>
          </a:fillRef>
          <a:effectRef idx="1">
            <a:schemeClr val="dk1"/>
          </a:effectRef>
          <a:fontRef idx="minor">
            <a:schemeClr val="tx1"/>
          </a:fontRef>
        </p:style>
      </p:cxnSp>
      <p:sp>
        <p:nvSpPr>
          <p:cNvPr id="41" name="Google Shape;191;p72">
            <a:extLst>
              <a:ext uri="{FF2B5EF4-FFF2-40B4-BE49-F238E27FC236}">
                <a16:creationId xmlns:a16="http://schemas.microsoft.com/office/drawing/2014/main" id="{BB41B662-CC68-D0A7-6D38-3CF654AF3F3E}"/>
              </a:ext>
            </a:extLst>
          </p:cNvPr>
          <p:cNvSpPr txBox="1"/>
          <p:nvPr/>
        </p:nvSpPr>
        <p:spPr>
          <a:xfrm>
            <a:off x="5553298" y="4324793"/>
            <a:ext cx="420389" cy="207719"/>
          </a:xfrm>
          <a:prstGeom prst="rect">
            <a:avLst/>
          </a:prstGeom>
          <a:solidFill>
            <a:srgbClr val="D9D9D9"/>
          </a:solidFill>
          <a:ln w="19050">
            <a:solidFill>
              <a:schemeClr val="tx1"/>
            </a:solidFill>
          </a:ln>
        </p:spPr>
        <p:txBody>
          <a:bodyPr spcFirstLastPara="1" wrap="square" lIns="68569" tIns="34275" rIns="68569" bIns="34275" anchor="t" anchorCtr="0">
            <a:spAutoFit/>
          </a:bodyPr>
          <a:lstStyle/>
          <a:p>
            <a:pPr algn="ctr">
              <a:buClr>
                <a:srgbClr val="000000"/>
              </a:buClr>
              <a:buSzPts val="1000"/>
            </a:pPr>
            <a:r>
              <a:rPr lang="en-US" sz="900" b="1" dirty="0">
                <a:latin typeface="Arial"/>
                <a:ea typeface="Arial"/>
                <a:cs typeface="Arial"/>
                <a:sym typeface="Arial"/>
              </a:rPr>
              <a:t>C-2</a:t>
            </a:r>
            <a:endParaRPr sz="1050" dirty="0">
              <a:latin typeface="Arial"/>
              <a:ea typeface="Arial"/>
              <a:cs typeface="Arial"/>
              <a:sym typeface="Arial"/>
            </a:endParaRPr>
          </a:p>
        </p:txBody>
      </p:sp>
      <p:cxnSp>
        <p:nvCxnSpPr>
          <p:cNvPr id="44" name="Straight Arrow Connector 43">
            <a:extLst>
              <a:ext uri="{FF2B5EF4-FFF2-40B4-BE49-F238E27FC236}">
                <a16:creationId xmlns:a16="http://schemas.microsoft.com/office/drawing/2014/main" id="{3D62AEF4-6612-B10D-E63F-0EF6441313A8}"/>
              </a:ext>
            </a:extLst>
          </p:cNvPr>
          <p:cNvCxnSpPr>
            <a:cxnSpLocks/>
          </p:cNvCxnSpPr>
          <p:nvPr/>
        </p:nvCxnSpPr>
        <p:spPr>
          <a:xfrm flipV="1">
            <a:off x="6907762" y="4761472"/>
            <a:ext cx="0" cy="791308"/>
          </a:xfrm>
          <a:prstGeom prst="straightConnector1">
            <a:avLst/>
          </a:prstGeom>
          <a:ln w="28575">
            <a:solidFill>
              <a:schemeClr val="tx1"/>
            </a:solidFill>
            <a:tailEnd type="triangle"/>
          </a:ln>
        </p:spPr>
        <p:style>
          <a:lnRef idx="2">
            <a:schemeClr val="dk1"/>
          </a:lnRef>
          <a:fillRef idx="0">
            <a:schemeClr val="dk1"/>
          </a:fillRef>
          <a:effectRef idx="1">
            <a:schemeClr val="dk1"/>
          </a:effectRef>
          <a:fontRef idx="minor">
            <a:schemeClr val="tx1"/>
          </a:fontRef>
        </p:style>
      </p:cxnSp>
      <p:sp>
        <p:nvSpPr>
          <p:cNvPr id="45" name="Google Shape;191;p72">
            <a:extLst>
              <a:ext uri="{FF2B5EF4-FFF2-40B4-BE49-F238E27FC236}">
                <a16:creationId xmlns:a16="http://schemas.microsoft.com/office/drawing/2014/main" id="{A584DFD9-2800-15F1-73E1-DD44AD9BCA9B}"/>
              </a:ext>
            </a:extLst>
          </p:cNvPr>
          <p:cNvSpPr txBox="1"/>
          <p:nvPr/>
        </p:nvSpPr>
        <p:spPr>
          <a:xfrm>
            <a:off x="6676399" y="5564855"/>
            <a:ext cx="420389" cy="207719"/>
          </a:xfrm>
          <a:prstGeom prst="rect">
            <a:avLst/>
          </a:prstGeom>
          <a:solidFill>
            <a:srgbClr val="D9D9D9"/>
          </a:solidFill>
          <a:ln w="19050">
            <a:solidFill>
              <a:schemeClr val="tx1"/>
            </a:solidFill>
          </a:ln>
        </p:spPr>
        <p:txBody>
          <a:bodyPr spcFirstLastPara="1" wrap="square" lIns="68569" tIns="34275" rIns="68569" bIns="34275" anchor="t" anchorCtr="0">
            <a:spAutoFit/>
          </a:bodyPr>
          <a:lstStyle/>
          <a:p>
            <a:pPr algn="ctr">
              <a:buClr>
                <a:srgbClr val="000000"/>
              </a:buClr>
              <a:buSzPts val="1000"/>
            </a:pPr>
            <a:r>
              <a:rPr lang="en-US" sz="900" b="1" dirty="0">
                <a:latin typeface="Arial"/>
                <a:ea typeface="Arial"/>
                <a:cs typeface="Arial"/>
                <a:sym typeface="Arial"/>
              </a:rPr>
              <a:t>C-3</a:t>
            </a:r>
            <a:endParaRPr sz="1050" dirty="0">
              <a:latin typeface="Arial"/>
              <a:ea typeface="Arial"/>
              <a:cs typeface="Arial"/>
              <a:sym typeface="Arial"/>
            </a:endParaRPr>
          </a:p>
        </p:txBody>
      </p:sp>
      <p:sp>
        <p:nvSpPr>
          <p:cNvPr id="47" name="Google Shape;191;p72">
            <a:extLst>
              <a:ext uri="{FF2B5EF4-FFF2-40B4-BE49-F238E27FC236}">
                <a16:creationId xmlns:a16="http://schemas.microsoft.com/office/drawing/2014/main" id="{C076DBB5-A533-0BCE-5F17-3CBC97C7A1F4}"/>
              </a:ext>
            </a:extLst>
          </p:cNvPr>
          <p:cNvSpPr txBox="1"/>
          <p:nvPr/>
        </p:nvSpPr>
        <p:spPr>
          <a:xfrm>
            <a:off x="4264947" y="1819997"/>
            <a:ext cx="420389" cy="207719"/>
          </a:xfrm>
          <a:prstGeom prst="rect">
            <a:avLst/>
          </a:prstGeom>
          <a:solidFill>
            <a:srgbClr val="D9D9D9"/>
          </a:solidFill>
          <a:ln w="19050">
            <a:solidFill>
              <a:schemeClr val="tx1"/>
            </a:solidFill>
          </a:ln>
        </p:spPr>
        <p:txBody>
          <a:bodyPr spcFirstLastPara="1" wrap="square" lIns="68569" tIns="34275" rIns="68569" bIns="34275" anchor="t" anchorCtr="0">
            <a:spAutoFit/>
          </a:bodyPr>
          <a:lstStyle/>
          <a:p>
            <a:pPr algn="ctr">
              <a:buClr>
                <a:srgbClr val="000000"/>
              </a:buClr>
              <a:buSzPts val="1000"/>
            </a:pPr>
            <a:r>
              <a:rPr lang="en-US" sz="900" b="1" dirty="0">
                <a:latin typeface="Arial"/>
                <a:ea typeface="Arial"/>
                <a:cs typeface="Arial"/>
                <a:sym typeface="Arial"/>
              </a:rPr>
              <a:t>C-4</a:t>
            </a:r>
            <a:endParaRPr sz="1050" dirty="0">
              <a:latin typeface="Arial"/>
              <a:ea typeface="Arial"/>
              <a:cs typeface="Arial"/>
              <a:sym typeface="Arial"/>
            </a:endParaRPr>
          </a:p>
        </p:txBody>
      </p:sp>
      <p:cxnSp>
        <p:nvCxnSpPr>
          <p:cNvPr id="49" name="Straight Arrow Connector 48">
            <a:extLst>
              <a:ext uri="{FF2B5EF4-FFF2-40B4-BE49-F238E27FC236}">
                <a16:creationId xmlns:a16="http://schemas.microsoft.com/office/drawing/2014/main" id="{5E264FCB-6877-8F9C-4747-0506011DB9C5}"/>
              </a:ext>
            </a:extLst>
          </p:cNvPr>
          <p:cNvCxnSpPr>
            <a:cxnSpLocks/>
          </p:cNvCxnSpPr>
          <p:nvPr/>
        </p:nvCxnSpPr>
        <p:spPr>
          <a:xfrm flipV="1">
            <a:off x="4685336" y="1895690"/>
            <a:ext cx="673920" cy="11869"/>
          </a:xfrm>
          <a:prstGeom prst="straightConnector1">
            <a:avLst/>
          </a:prstGeom>
          <a:ln w="28575">
            <a:solidFill>
              <a:schemeClr val="tx1"/>
            </a:solidFill>
            <a:tailEnd type="triangle"/>
          </a:ln>
        </p:spPr>
        <p:style>
          <a:lnRef idx="2">
            <a:schemeClr val="dk1"/>
          </a:lnRef>
          <a:fillRef idx="0">
            <a:schemeClr val="dk1"/>
          </a:fillRef>
          <a:effectRef idx="1">
            <a:schemeClr val="dk1"/>
          </a:effectRef>
          <a:fontRef idx="minor">
            <a:schemeClr val="tx1"/>
          </a:fontRef>
        </p:style>
      </p:cxnSp>
      <p:sp>
        <p:nvSpPr>
          <p:cNvPr id="50" name="Google Shape;191;p72">
            <a:extLst>
              <a:ext uri="{FF2B5EF4-FFF2-40B4-BE49-F238E27FC236}">
                <a16:creationId xmlns:a16="http://schemas.microsoft.com/office/drawing/2014/main" id="{5590C027-4ED7-1B57-F127-A37F5922EBEC}"/>
              </a:ext>
            </a:extLst>
          </p:cNvPr>
          <p:cNvSpPr txBox="1"/>
          <p:nvPr/>
        </p:nvSpPr>
        <p:spPr>
          <a:xfrm>
            <a:off x="6754937" y="1415554"/>
            <a:ext cx="420389" cy="207719"/>
          </a:xfrm>
          <a:prstGeom prst="rect">
            <a:avLst/>
          </a:prstGeom>
          <a:solidFill>
            <a:srgbClr val="D9D9D9"/>
          </a:solidFill>
          <a:ln w="19050">
            <a:solidFill>
              <a:schemeClr val="tx1"/>
            </a:solidFill>
          </a:ln>
        </p:spPr>
        <p:txBody>
          <a:bodyPr spcFirstLastPara="1" wrap="square" lIns="68569" tIns="34275" rIns="68569" bIns="34275" anchor="t" anchorCtr="0">
            <a:spAutoFit/>
          </a:bodyPr>
          <a:lstStyle/>
          <a:p>
            <a:pPr algn="ctr">
              <a:buClr>
                <a:srgbClr val="000000"/>
              </a:buClr>
              <a:buSzPts val="1000"/>
            </a:pPr>
            <a:r>
              <a:rPr lang="en-US" sz="900" b="1" dirty="0">
                <a:latin typeface="Arial"/>
                <a:ea typeface="Arial"/>
                <a:cs typeface="Arial"/>
                <a:sym typeface="Arial"/>
              </a:rPr>
              <a:t>C-5</a:t>
            </a:r>
            <a:endParaRPr sz="1050" dirty="0">
              <a:latin typeface="Arial"/>
              <a:ea typeface="Arial"/>
              <a:cs typeface="Arial"/>
              <a:sym typeface="Arial"/>
            </a:endParaRPr>
          </a:p>
        </p:txBody>
      </p:sp>
      <p:cxnSp>
        <p:nvCxnSpPr>
          <p:cNvPr id="51" name="Straight Arrow Connector 50">
            <a:extLst>
              <a:ext uri="{FF2B5EF4-FFF2-40B4-BE49-F238E27FC236}">
                <a16:creationId xmlns:a16="http://schemas.microsoft.com/office/drawing/2014/main" id="{38AAB328-7C5B-2A75-3514-EC6E463C46E9}"/>
              </a:ext>
            </a:extLst>
          </p:cNvPr>
          <p:cNvCxnSpPr>
            <a:cxnSpLocks/>
            <a:stCxn id="50" idx="1"/>
          </p:cNvCxnSpPr>
          <p:nvPr/>
        </p:nvCxnSpPr>
        <p:spPr>
          <a:xfrm flipH="1">
            <a:off x="6232741" y="1519414"/>
            <a:ext cx="522196" cy="0"/>
          </a:xfrm>
          <a:prstGeom prst="straightConnector1">
            <a:avLst/>
          </a:prstGeom>
          <a:ln w="28575">
            <a:solidFill>
              <a:schemeClr val="tx1"/>
            </a:solidFill>
            <a:tailEnd type="triangle"/>
          </a:ln>
        </p:spPr>
        <p:style>
          <a:lnRef idx="2">
            <a:schemeClr val="dk1"/>
          </a:lnRef>
          <a:fillRef idx="0">
            <a:schemeClr val="dk1"/>
          </a:fillRef>
          <a:effectRef idx="1">
            <a:schemeClr val="dk1"/>
          </a:effectRef>
          <a:fontRef idx="minor">
            <a:schemeClr val="tx1"/>
          </a:fontRef>
        </p:style>
      </p:cxnSp>
      <p:sp>
        <p:nvSpPr>
          <p:cNvPr id="3" name="TextBox 2">
            <a:extLst>
              <a:ext uri="{FF2B5EF4-FFF2-40B4-BE49-F238E27FC236}">
                <a16:creationId xmlns:a16="http://schemas.microsoft.com/office/drawing/2014/main" id="{6362DD6D-BF44-D574-977A-AD98E1B11862}"/>
              </a:ext>
            </a:extLst>
          </p:cNvPr>
          <p:cNvSpPr txBox="1"/>
          <p:nvPr/>
        </p:nvSpPr>
        <p:spPr>
          <a:xfrm>
            <a:off x="7139457" y="5005029"/>
            <a:ext cx="2053972" cy="923330"/>
          </a:xfrm>
          <a:prstGeom prst="rect">
            <a:avLst/>
          </a:prstGeom>
          <a:noFill/>
        </p:spPr>
        <p:txBody>
          <a:bodyPr wrap="square" rtlCol="0">
            <a:spAutoFit/>
          </a:bodyPr>
          <a:lstStyle/>
          <a:p>
            <a:r>
              <a:rPr lang="en-US" sz="900" b="1" dirty="0"/>
              <a:t>Total Solar Siting Potential: </a:t>
            </a:r>
            <a:r>
              <a:rPr lang="en-US" sz="900" dirty="0"/>
              <a:t>1,500 kW</a:t>
            </a:r>
          </a:p>
          <a:p>
            <a:pPr marL="171450" indent="-171450">
              <a:buFont typeface="Arial" panose="020B0604020202090204" pitchFamily="34" charset="0"/>
              <a:buChar char="•"/>
            </a:pPr>
            <a:r>
              <a:rPr lang="en-US" sz="900" b="1" dirty="0"/>
              <a:t>Annual Generation: </a:t>
            </a:r>
            <a:r>
              <a:rPr lang="en-US" sz="900" dirty="0"/>
              <a:t>2,492,565</a:t>
            </a:r>
            <a:endParaRPr lang="en-US" sz="900" b="1" u="sng" dirty="0"/>
          </a:p>
          <a:p>
            <a:endParaRPr lang="en-US" sz="900" b="1" u="sng" dirty="0"/>
          </a:p>
          <a:p>
            <a:r>
              <a:rPr lang="en-US" sz="900" b="1" dirty="0"/>
              <a:t>Total Annual Loads:</a:t>
            </a:r>
          </a:p>
          <a:p>
            <a:pPr marL="171450" indent="-171450">
              <a:buFont typeface="Arial" panose="020B0604020202090204" pitchFamily="34" charset="0"/>
              <a:buChar char="•"/>
            </a:pPr>
            <a:r>
              <a:rPr lang="en-US" sz="900" dirty="0"/>
              <a:t>Master Load Profile: 3,804,085 kWh</a:t>
            </a:r>
          </a:p>
          <a:p>
            <a:pPr marL="171450" indent="-171450">
              <a:buFont typeface="Arial" panose="020B0604020202090204" pitchFamily="34" charset="0"/>
              <a:buChar char="•"/>
            </a:pPr>
            <a:endParaRPr lang="en-US" sz="900" dirty="0"/>
          </a:p>
        </p:txBody>
      </p:sp>
    </p:spTree>
    <p:extLst>
      <p:ext uri="{BB962C8B-B14F-4D97-AF65-F5344CB8AC3E}">
        <p14:creationId xmlns:p14="http://schemas.microsoft.com/office/powerpoint/2010/main" val="2432151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idx="4294967295"/>
          </p:nvPr>
        </p:nvSpPr>
        <p:spPr>
          <a:xfrm>
            <a:off x="0" y="0"/>
            <a:ext cx="7315200" cy="762000"/>
          </a:xfrm>
        </p:spPr>
        <p:txBody>
          <a:bodyPr/>
          <a:lstStyle/>
          <a:p>
            <a:pPr algn="l"/>
            <a:r>
              <a:rPr lang="en-US" sz="2400" b="1" dirty="0">
                <a:solidFill>
                  <a:schemeClr val="bg1"/>
                </a:solidFill>
                <a:latin typeface="Arial" charset="0"/>
                <a:cs typeface="Arial" charset="0"/>
              </a:rPr>
              <a:t>Clean Coalition (nonprofit)</a:t>
            </a:r>
          </a:p>
        </p:txBody>
      </p:sp>
      <p:sp>
        <p:nvSpPr>
          <p:cNvPr id="34819" name="TextBox 2"/>
          <p:cNvSpPr txBox="1">
            <a:spLocks noChangeArrowheads="1"/>
          </p:cNvSpPr>
          <p:nvPr/>
        </p:nvSpPr>
        <p:spPr bwMode="auto">
          <a:xfrm>
            <a:off x="1928813" y="2947988"/>
            <a:ext cx="184150" cy="369887"/>
          </a:xfrm>
          <a:prstGeom prst="rect">
            <a:avLst/>
          </a:prstGeom>
          <a:noFill/>
          <a:ln w="9525">
            <a:noFill/>
            <a:miter lim="800000"/>
            <a:headEnd/>
            <a:tailEnd/>
          </a:ln>
        </p:spPr>
        <p:txBody>
          <a:bodyPr wrap="none">
            <a:spAutoFit/>
          </a:bodyPr>
          <a:lstStyle/>
          <a:p>
            <a:endParaRPr lang="en-US">
              <a:latin typeface="Calibri" pitchFamily="34" charset="0"/>
            </a:endParaRPr>
          </a:p>
        </p:txBody>
      </p:sp>
      <p:sp>
        <p:nvSpPr>
          <p:cNvPr id="2" name="TextBox 1"/>
          <p:cNvSpPr txBox="1"/>
          <p:nvPr/>
        </p:nvSpPr>
        <p:spPr>
          <a:xfrm>
            <a:off x="927100" y="822208"/>
            <a:ext cx="6859588" cy="5539978"/>
          </a:xfrm>
          <a:prstGeom prst="rect">
            <a:avLst/>
          </a:prstGeom>
          <a:noFill/>
        </p:spPr>
        <p:txBody>
          <a:bodyPr wrap="square" rtlCol="0">
            <a:spAutoFit/>
          </a:bodyPr>
          <a:lstStyle/>
          <a:p>
            <a:pPr algn="ctr">
              <a:defRPr/>
            </a:pPr>
            <a:r>
              <a:rPr lang="en-US" sz="2800" b="1" u="sng" dirty="0">
                <a:latin typeface="Arial"/>
                <a:cs typeface="Arial"/>
              </a:rPr>
              <a:t>Mission</a:t>
            </a:r>
          </a:p>
          <a:p>
            <a:pPr algn="ctr">
              <a:defRPr/>
            </a:pPr>
            <a:r>
              <a:rPr lang="en-US" sz="2800" dirty="0">
                <a:latin typeface="Arial"/>
                <a:cs typeface="Arial"/>
              </a:rPr>
              <a:t>To accelerate the transition to renewable energy and a modern grid through</a:t>
            </a:r>
          </a:p>
          <a:p>
            <a:pPr algn="ctr">
              <a:defRPr/>
            </a:pPr>
            <a:r>
              <a:rPr lang="en-US" sz="2800" dirty="0">
                <a:latin typeface="Arial"/>
                <a:cs typeface="Arial"/>
              </a:rPr>
              <a:t> technical, policy, and project development expertise.</a:t>
            </a:r>
          </a:p>
          <a:p>
            <a:pPr algn="ctr">
              <a:defRPr/>
            </a:pPr>
            <a:endParaRPr lang="en-US" sz="2000" dirty="0">
              <a:latin typeface="Arial"/>
              <a:cs typeface="Arial"/>
            </a:endParaRPr>
          </a:p>
          <a:p>
            <a:pPr algn="ctr">
              <a:defRPr/>
            </a:pPr>
            <a:r>
              <a:rPr lang="en-US" sz="2800" b="1" u="sng" dirty="0">
                <a:latin typeface="Arial"/>
                <a:cs typeface="Arial"/>
              </a:rPr>
              <a:t>Renewable Energy End-Game</a:t>
            </a:r>
          </a:p>
          <a:p>
            <a:pPr algn="ctr">
              <a:defRPr/>
            </a:pPr>
            <a:r>
              <a:rPr lang="en-US" sz="2800" dirty="0">
                <a:latin typeface="Arial"/>
                <a:cs typeface="Arial"/>
              </a:rPr>
              <a:t>100% renewable energy; 25% local, interconnected within the distribution grid and ensuring resilience without dependence on the transmission grid; and 75% remote, fully dependent on the transmission grid for serving loads.</a:t>
            </a:r>
          </a:p>
        </p:txBody>
      </p:sp>
    </p:spTree>
    <p:extLst>
      <p:ext uri="{BB962C8B-B14F-4D97-AF65-F5344CB8AC3E}">
        <p14:creationId xmlns:p14="http://schemas.microsoft.com/office/powerpoint/2010/main" val="3037146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2" name="Connector: Elbow 51">
            <a:extLst>
              <a:ext uri="{FF2B5EF4-FFF2-40B4-BE49-F238E27FC236}">
                <a16:creationId xmlns:a16="http://schemas.microsoft.com/office/drawing/2014/main" id="{72867912-633E-2B2B-7E11-CC6E141939A2}"/>
              </a:ext>
            </a:extLst>
          </p:cNvPr>
          <p:cNvCxnSpPr>
            <a:cxnSpLocks/>
            <a:stCxn id="6" idx="2"/>
            <a:endCxn id="4" idx="1"/>
          </p:cNvCxnSpPr>
          <p:nvPr/>
        </p:nvCxnSpPr>
        <p:spPr>
          <a:xfrm rot="16200000" flipH="1">
            <a:off x="2661892" y="1257243"/>
            <a:ext cx="245263" cy="1818083"/>
          </a:xfrm>
          <a:prstGeom prst="bentConnector2">
            <a:avLst/>
          </a:prstGeom>
          <a:ln w="28575">
            <a:solidFill>
              <a:schemeClr val="accent1">
                <a:lumMod val="75000"/>
              </a:schemeClr>
            </a:solidFill>
          </a:ln>
        </p:spPr>
        <p:style>
          <a:lnRef idx="1">
            <a:schemeClr val="accent6"/>
          </a:lnRef>
          <a:fillRef idx="0">
            <a:schemeClr val="accent6"/>
          </a:fillRef>
          <a:effectRef idx="0">
            <a:schemeClr val="accent6"/>
          </a:effectRef>
          <a:fontRef idx="minor">
            <a:schemeClr val="tx1"/>
          </a:fontRef>
        </p:style>
      </p:cxnSp>
      <p:cxnSp>
        <p:nvCxnSpPr>
          <p:cNvPr id="23" name="Straight Connector 22">
            <a:extLst>
              <a:ext uri="{FF2B5EF4-FFF2-40B4-BE49-F238E27FC236}">
                <a16:creationId xmlns:a16="http://schemas.microsoft.com/office/drawing/2014/main" id="{84B1C7A5-E8F8-6AC1-A1C3-1678B60884F2}"/>
              </a:ext>
            </a:extLst>
          </p:cNvPr>
          <p:cNvCxnSpPr>
            <a:cxnSpLocks/>
            <a:endCxn id="24" idx="2"/>
          </p:cNvCxnSpPr>
          <p:nvPr/>
        </p:nvCxnSpPr>
        <p:spPr>
          <a:xfrm>
            <a:off x="3478705" y="2834158"/>
            <a:ext cx="2291786" cy="1543"/>
          </a:xfrm>
          <a:prstGeom prst="line">
            <a:avLst/>
          </a:prstGeom>
          <a:ln w="28575">
            <a:solidFill>
              <a:schemeClr val="accent1">
                <a:lumMod val="75000"/>
              </a:schemeClr>
            </a:solidFill>
          </a:ln>
        </p:spPr>
        <p:style>
          <a:lnRef idx="1">
            <a:schemeClr val="accent6"/>
          </a:lnRef>
          <a:fillRef idx="0">
            <a:schemeClr val="accent6"/>
          </a:fillRef>
          <a:effectRef idx="0">
            <a:schemeClr val="accent6"/>
          </a:effectRef>
          <a:fontRef idx="minor">
            <a:schemeClr val="tx1"/>
          </a:fontRef>
        </p:style>
      </p:cxnSp>
      <p:sp>
        <p:nvSpPr>
          <p:cNvPr id="2" name="Title 1">
            <a:extLst>
              <a:ext uri="{FF2B5EF4-FFF2-40B4-BE49-F238E27FC236}">
                <a16:creationId xmlns:a16="http://schemas.microsoft.com/office/drawing/2014/main" id="{C7D88D98-FC8E-989C-3116-26538689FD78}"/>
              </a:ext>
            </a:extLst>
          </p:cNvPr>
          <p:cNvSpPr>
            <a:spLocks noGrp="1"/>
          </p:cNvSpPr>
          <p:nvPr>
            <p:ph type="title"/>
          </p:nvPr>
        </p:nvSpPr>
        <p:spPr>
          <a:xfrm>
            <a:off x="0" y="0"/>
            <a:ext cx="7354958" cy="762000"/>
          </a:xfrm>
        </p:spPr>
        <p:txBody>
          <a:bodyPr>
            <a:noAutofit/>
          </a:bodyPr>
          <a:lstStyle/>
          <a:p>
            <a:r>
              <a:rPr lang="en-US" sz="2200" dirty="0"/>
              <a:t>DC-coupled Solar Microgrid to serve 2.5 </a:t>
            </a:r>
            <a:r>
              <a:rPr lang="en-US" sz="2200" dirty="0" err="1"/>
              <a:t>MWdc</a:t>
            </a:r>
            <a:r>
              <a:rPr lang="en-US" sz="2200" dirty="0"/>
              <a:t> of added DC loads to Greenhouse2 meter</a:t>
            </a:r>
          </a:p>
        </p:txBody>
      </p:sp>
      <p:cxnSp>
        <p:nvCxnSpPr>
          <p:cNvPr id="5" name="Straight Connector 4">
            <a:extLst>
              <a:ext uri="{FF2B5EF4-FFF2-40B4-BE49-F238E27FC236}">
                <a16:creationId xmlns:a16="http://schemas.microsoft.com/office/drawing/2014/main" id="{D68AB855-DF63-B610-B934-F2E2B7DC2686}"/>
              </a:ext>
            </a:extLst>
          </p:cNvPr>
          <p:cNvCxnSpPr>
            <a:cxnSpLocks/>
            <a:endCxn id="12" idx="0"/>
          </p:cNvCxnSpPr>
          <p:nvPr/>
        </p:nvCxnSpPr>
        <p:spPr>
          <a:xfrm>
            <a:off x="3468869" y="2298423"/>
            <a:ext cx="12164" cy="985760"/>
          </a:xfrm>
          <a:prstGeom prst="line">
            <a:avLst/>
          </a:prstGeom>
          <a:ln w="28575">
            <a:solidFill>
              <a:schemeClr val="accent1">
                <a:lumMod val="75000"/>
              </a:schemeClr>
            </a:solidFill>
          </a:ln>
        </p:spPr>
        <p:style>
          <a:lnRef idx="1">
            <a:schemeClr val="accent6"/>
          </a:lnRef>
          <a:fillRef idx="0">
            <a:schemeClr val="accent6"/>
          </a:fillRef>
          <a:effectRef idx="0">
            <a:schemeClr val="accent6"/>
          </a:effectRef>
          <a:fontRef idx="minor">
            <a:schemeClr val="tx1"/>
          </a:fontRef>
        </p:style>
      </p:cxnSp>
      <p:pic>
        <p:nvPicPr>
          <p:cNvPr id="6" name="Picture 5" descr="A picture containing building&#10;&#10;Description automatically generated">
            <a:extLst>
              <a:ext uri="{FF2B5EF4-FFF2-40B4-BE49-F238E27FC236}">
                <a16:creationId xmlns:a16="http://schemas.microsoft.com/office/drawing/2014/main" id="{A527FEA9-E125-95F5-B93E-818CAD5CF2E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6567"/>
          <a:stretch/>
        </p:blipFill>
        <p:spPr>
          <a:xfrm>
            <a:off x="1179073" y="1104260"/>
            <a:ext cx="1392818" cy="939394"/>
          </a:xfrm>
          <a:prstGeom prst="rect">
            <a:avLst/>
          </a:prstGeom>
        </p:spPr>
      </p:pic>
      <p:pic>
        <p:nvPicPr>
          <p:cNvPr id="7" name="Picture 6">
            <a:extLst>
              <a:ext uri="{FF2B5EF4-FFF2-40B4-BE49-F238E27FC236}">
                <a16:creationId xmlns:a16="http://schemas.microsoft.com/office/drawing/2014/main" id="{3E624934-CBFB-4A07-57A4-EB99DF12CE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5332" y="1091086"/>
            <a:ext cx="734805" cy="935785"/>
          </a:xfrm>
          <a:prstGeom prst="rect">
            <a:avLst/>
          </a:prstGeom>
        </p:spPr>
      </p:pic>
      <p:sp>
        <p:nvSpPr>
          <p:cNvPr id="11" name="Rectangle: Rounded Corners 10">
            <a:extLst>
              <a:ext uri="{FF2B5EF4-FFF2-40B4-BE49-F238E27FC236}">
                <a16:creationId xmlns:a16="http://schemas.microsoft.com/office/drawing/2014/main" id="{7319B7D6-6177-AA7A-16CA-FC129428BEAD}"/>
              </a:ext>
            </a:extLst>
          </p:cNvPr>
          <p:cNvSpPr/>
          <p:nvPr/>
        </p:nvSpPr>
        <p:spPr>
          <a:xfrm>
            <a:off x="2386760" y="2108692"/>
            <a:ext cx="881741" cy="360449"/>
          </a:xfrm>
          <a:prstGeom prst="round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Converter</a:t>
            </a:r>
          </a:p>
        </p:txBody>
      </p:sp>
      <p:sp>
        <p:nvSpPr>
          <p:cNvPr id="12" name="Rectangle: Rounded Corners 11">
            <a:extLst>
              <a:ext uri="{FF2B5EF4-FFF2-40B4-BE49-F238E27FC236}">
                <a16:creationId xmlns:a16="http://schemas.microsoft.com/office/drawing/2014/main" id="{DDEDE846-DB2F-A6D9-F8E6-BB92490FE0EA}"/>
              </a:ext>
            </a:extLst>
          </p:cNvPr>
          <p:cNvSpPr/>
          <p:nvPr/>
        </p:nvSpPr>
        <p:spPr>
          <a:xfrm>
            <a:off x="2386760" y="3284183"/>
            <a:ext cx="2188546" cy="353415"/>
          </a:xfrm>
          <a:prstGeom prst="roundRect">
            <a:avLst/>
          </a:prstGeom>
          <a:gradFill flip="none" rotWithShape="1">
            <a:gsLst>
              <a:gs pos="44000">
                <a:srgbClr val="BDCFE6"/>
              </a:gs>
              <a:gs pos="0">
                <a:schemeClr val="accent5">
                  <a:lumMod val="60000"/>
                  <a:lumOff val="40000"/>
                </a:schemeClr>
              </a:gs>
              <a:gs pos="100000">
                <a:schemeClr val="accent3">
                  <a:lumMod val="60000"/>
                  <a:lumOff val="40000"/>
                </a:schemeClr>
              </a:gs>
            </a:gsLst>
            <a:lin ang="54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Inverter 530 kW</a:t>
            </a:r>
          </a:p>
        </p:txBody>
      </p:sp>
      <p:cxnSp>
        <p:nvCxnSpPr>
          <p:cNvPr id="14" name="Straight Connector 13">
            <a:extLst>
              <a:ext uri="{FF2B5EF4-FFF2-40B4-BE49-F238E27FC236}">
                <a16:creationId xmlns:a16="http://schemas.microsoft.com/office/drawing/2014/main" id="{FE6E064E-1532-AC6A-FDBD-D4AFA0958146}"/>
              </a:ext>
            </a:extLst>
          </p:cNvPr>
          <p:cNvCxnSpPr>
            <a:cxnSpLocks/>
            <a:stCxn id="31" idx="2"/>
            <a:endCxn id="20" idx="0"/>
          </p:cNvCxnSpPr>
          <p:nvPr/>
        </p:nvCxnSpPr>
        <p:spPr>
          <a:xfrm flipH="1">
            <a:off x="4546920" y="4211883"/>
            <a:ext cx="796" cy="1529262"/>
          </a:xfrm>
          <a:prstGeom prst="line">
            <a:avLst/>
          </a:prstGeom>
          <a:ln w="28575"/>
        </p:spPr>
        <p:style>
          <a:lnRef idx="1">
            <a:schemeClr val="accent6"/>
          </a:lnRef>
          <a:fillRef idx="0">
            <a:schemeClr val="accent6"/>
          </a:fillRef>
          <a:effectRef idx="0">
            <a:schemeClr val="accent6"/>
          </a:effectRef>
          <a:fontRef idx="minor">
            <a:schemeClr val="tx1"/>
          </a:fontRef>
        </p:style>
      </p:cxnSp>
      <p:cxnSp>
        <p:nvCxnSpPr>
          <p:cNvPr id="15" name="Straight Connector 14">
            <a:extLst>
              <a:ext uri="{FF2B5EF4-FFF2-40B4-BE49-F238E27FC236}">
                <a16:creationId xmlns:a16="http://schemas.microsoft.com/office/drawing/2014/main" id="{968691A2-D1DC-B9A1-8766-33E323FE531D}"/>
              </a:ext>
            </a:extLst>
          </p:cNvPr>
          <p:cNvCxnSpPr>
            <a:cxnSpLocks/>
          </p:cNvCxnSpPr>
          <p:nvPr/>
        </p:nvCxnSpPr>
        <p:spPr>
          <a:xfrm>
            <a:off x="2789257" y="6061635"/>
            <a:ext cx="731532" cy="0"/>
          </a:xfrm>
          <a:prstGeom prst="line">
            <a:avLst/>
          </a:prstGeom>
          <a:ln w="28575"/>
        </p:spPr>
        <p:style>
          <a:lnRef idx="1">
            <a:schemeClr val="accent6"/>
          </a:lnRef>
          <a:fillRef idx="0">
            <a:schemeClr val="accent6"/>
          </a:fillRef>
          <a:effectRef idx="0">
            <a:schemeClr val="accent6"/>
          </a:effectRef>
          <a:fontRef idx="minor">
            <a:schemeClr val="tx1"/>
          </a:fontRef>
        </p:style>
      </p:cxnSp>
      <p:sp>
        <p:nvSpPr>
          <p:cNvPr id="16" name="Cloud 15">
            <a:extLst>
              <a:ext uri="{FF2B5EF4-FFF2-40B4-BE49-F238E27FC236}">
                <a16:creationId xmlns:a16="http://schemas.microsoft.com/office/drawing/2014/main" id="{606D3E05-EFC8-4E26-3B68-8CA9CABED285}"/>
              </a:ext>
            </a:extLst>
          </p:cNvPr>
          <p:cNvSpPr/>
          <p:nvPr/>
        </p:nvSpPr>
        <p:spPr>
          <a:xfrm>
            <a:off x="5797373" y="3647893"/>
            <a:ext cx="2532997" cy="850814"/>
          </a:xfrm>
          <a:prstGeom prst="cloud">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6">
                    <a:lumMod val="50000"/>
                  </a:schemeClr>
                </a:solidFill>
              </a:rPr>
              <a:t>AC Loads</a:t>
            </a:r>
          </a:p>
          <a:p>
            <a:pPr algn="ctr"/>
            <a:r>
              <a:rPr lang="en-US" dirty="0">
                <a:solidFill>
                  <a:schemeClr val="accent6">
                    <a:lumMod val="50000"/>
                  </a:schemeClr>
                </a:solidFill>
              </a:rPr>
              <a:t>Peak: 291 </a:t>
            </a:r>
            <a:r>
              <a:rPr lang="en-US" dirty="0" err="1">
                <a:solidFill>
                  <a:schemeClr val="accent6">
                    <a:lumMod val="50000"/>
                  </a:schemeClr>
                </a:solidFill>
              </a:rPr>
              <a:t>kWac</a:t>
            </a:r>
            <a:endParaRPr lang="en-US" dirty="0">
              <a:solidFill>
                <a:schemeClr val="accent6">
                  <a:lumMod val="50000"/>
                </a:schemeClr>
              </a:solidFill>
            </a:endParaRPr>
          </a:p>
        </p:txBody>
      </p:sp>
      <p:cxnSp>
        <p:nvCxnSpPr>
          <p:cNvPr id="17" name="Straight Connector 16">
            <a:extLst>
              <a:ext uri="{FF2B5EF4-FFF2-40B4-BE49-F238E27FC236}">
                <a16:creationId xmlns:a16="http://schemas.microsoft.com/office/drawing/2014/main" id="{63DADDDA-715B-EBD6-1322-42F13ADA88C9}"/>
              </a:ext>
            </a:extLst>
          </p:cNvPr>
          <p:cNvCxnSpPr>
            <a:cxnSpLocks/>
            <a:stCxn id="21" idx="3"/>
          </p:cNvCxnSpPr>
          <p:nvPr/>
        </p:nvCxnSpPr>
        <p:spPr>
          <a:xfrm>
            <a:off x="2203087" y="4699812"/>
            <a:ext cx="2343833" cy="0"/>
          </a:xfrm>
          <a:prstGeom prst="line">
            <a:avLst/>
          </a:prstGeom>
          <a:ln w="28575"/>
        </p:spPr>
        <p:style>
          <a:lnRef idx="1">
            <a:schemeClr val="accent6"/>
          </a:lnRef>
          <a:fillRef idx="0">
            <a:schemeClr val="accent6"/>
          </a:fillRef>
          <a:effectRef idx="0">
            <a:schemeClr val="accent6"/>
          </a:effectRef>
          <a:fontRef idx="minor">
            <a:schemeClr val="tx1"/>
          </a:fontRef>
        </p:style>
      </p:cxnSp>
      <p:sp>
        <p:nvSpPr>
          <p:cNvPr id="18" name="Oval 17">
            <a:extLst>
              <a:ext uri="{FF2B5EF4-FFF2-40B4-BE49-F238E27FC236}">
                <a16:creationId xmlns:a16="http://schemas.microsoft.com/office/drawing/2014/main" id="{E4D59F47-12DC-82C6-9C53-5A1E9F599F92}"/>
              </a:ext>
            </a:extLst>
          </p:cNvPr>
          <p:cNvSpPr/>
          <p:nvPr/>
        </p:nvSpPr>
        <p:spPr>
          <a:xfrm>
            <a:off x="4344500" y="5209465"/>
            <a:ext cx="398297" cy="404328"/>
          </a:xfrm>
          <a:prstGeom prst="ellipse">
            <a:avLst/>
          </a:prstGeom>
          <a:gradFill flip="none" rotWithShape="1">
            <a:gsLst>
              <a:gs pos="0">
                <a:schemeClr val="accent3">
                  <a:lumMod val="60000"/>
                  <a:lumOff val="40000"/>
                </a:schemeClr>
              </a:gs>
              <a:gs pos="100000">
                <a:schemeClr val="accent4">
                  <a:lumMod val="40000"/>
                  <a:lumOff val="60000"/>
                </a:schemeClr>
              </a:gs>
            </a:gsLst>
            <a:lin ang="54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M</a:t>
            </a:r>
          </a:p>
        </p:txBody>
      </p:sp>
      <p:sp>
        <p:nvSpPr>
          <p:cNvPr id="19" name="TextBox 18">
            <a:extLst>
              <a:ext uri="{FF2B5EF4-FFF2-40B4-BE49-F238E27FC236}">
                <a16:creationId xmlns:a16="http://schemas.microsoft.com/office/drawing/2014/main" id="{CF94F0EF-B42C-0575-A537-427F0FED4410}"/>
              </a:ext>
            </a:extLst>
          </p:cNvPr>
          <p:cNvSpPr txBox="1"/>
          <p:nvPr/>
        </p:nvSpPr>
        <p:spPr>
          <a:xfrm>
            <a:off x="4700441" y="5166277"/>
            <a:ext cx="3625948" cy="553998"/>
          </a:xfrm>
          <a:prstGeom prst="rect">
            <a:avLst/>
          </a:prstGeom>
          <a:noFill/>
        </p:spPr>
        <p:txBody>
          <a:bodyPr wrap="square" rtlCol="0">
            <a:spAutoFit/>
          </a:bodyPr>
          <a:lstStyle/>
          <a:p>
            <a:r>
              <a:rPr lang="en-US" sz="1600" dirty="0"/>
              <a:t>SCE Meter (limit of 665 </a:t>
            </a:r>
            <a:r>
              <a:rPr lang="en-US" sz="1600" dirty="0" err="1"/>
              <a:t>kWac</a:t>
            </a:r>
            <a:r>
              <a:rPr lang="en-US" sz="1600" dirty="0"/>
              <a:t>) </a:t>
            </a:r>
          </a:p>
          <a:p>
            <a:r>
              <a:rPr lang="en-US" sz="1400" dirty="0"/>
              <a:t>800 A, 480 Vac, 3-phase</a:t>
            </a:r>
          </a:p>
        </p:txBody>
      </p:sp>
      <p:sp>
        <p:nvSpPr>
          <p:cNvPr id="20" name="Rectangle: Rounded Corners 19">
            <a:extLst>
              <a:ext uri="{FF2B5EF4-FFF2-40B4-BE49-F238E27FC236}">
                <a16:creationId xmlns:a16="http://schemas.microsoft.com/office/drawing/2014/main" id="{127F9F84-DBA5-D3CB-8B57-0E5241BFAE6F}"/>
              </a:ext>
            </a:extLst>
          </p:cNvPr>
          <p:cNvSpPr/>
          <p:nvPr/>
        </p:nvSpPr>
        <p:spPr>
          <a:xfrm>
            <a:off x="3531077" y="5741145"/>
            <a:ext cx="2031685" cy="640981"/>
          </a:xfrm>
          <a:prstGeom prst="roundRect">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Transformer</a:t>
            </a:r>
          </a:p>
          <a:p>
            <a:pPr algn="ctr"/>
            <a:r>
              <a:rPr lang="en-US" dirty="0">
                <a:solidFill>
                  <a:schemeClr val="tx1"/>
                </a:solidFill>
              </a:rPr>
              <a:t>500 kVA</a:t>
            </a:r>
          </a:p>
        </p:txBody>
      </p:sp>
      <p:pic>
        <p:nvPicPr>
          <p:cNvPr id="21" name="Picture 20" descr="Diagram&#10;&#10;Description automatically generated with medium confidence">
            <a:extLst>
              <a:ext uri="{FF2B5EF4-FFF2-40B4-BE49-F238E27FC236}">
                <a16:creationId xmlns:a16="http://schemas.microsoft.com/office/drawing/2014/main" id="{1B4EF2E1-7BDB-BE7C-ADC6-A5B82E90E29D}"/>
              </a:ext>
            </a:extLst>
          </p:cNvPr>
          <p:cNvPicPr>
            <a:picLocks noChangeAspect="1"/>
          </p:cNvPicPr>
          <p:nvPr/>
        </p:nvPicPr>
        <p:blipFill rotWithShape="1">
          <a:blip r:embed="rId4"/>
          <a:srcRect l="20645" t="13476" r="20007" b="27072"/>
          <a:stretch/>
        </p:blipFill>
        <p:spPr>
          <a:xfrm>
            <a:off x="1368975" y="4296235"/>
            <a:ext cx="834112" cy="807153"/>
          </a:xfrm>
          <a:prstGeom prst="rect">
            <a:avLst/>
          </a:prstGeom>
        </p:spPr>
      </p:pic>
      <p:sp>
        <p:nvSpPr>
          <p:cNvPr id="22" name="Cloud 21">
            <a:extLst>
              <a:ext uri="{FF2B5EF4-FFF2-40B4-BE49-F238E27FC236}">
                <a16:creationId xmlns:a16="http://schemas.microsoft.com/office/drawing/2014/main" id="{27F75020-61BE-3471-F3E4-B6B0601F9C08}"/>
              </a:ext>
            </a:extLst>
          </p:cNvPr>
          <p:cNvSpPr/>
          <p:nvPr/>
        </p:nvSpPr>
        <p:spPr>
          <a:xfrm>
            <a:off x="793094" y="5795845"/>
            <a:ext cx="1985875" cy="528186"/>
          </a:xfrm>
          <a:prstGeom prst="cloud">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SCE Grid</a:t>
            </a:r>
          </a:p>
        </p:txBody>
      </p:sp>
      <p:sp>
        <p:nvSpPr>
          <p:cNvPr id="4" name="Rectangle: Rounded Corners 3">
            <a:extLst>
              <a:ext uri="{FF2B5EF4-FFF2-40B4-BE49-F238E27FC236}">
                <a16:creationId xmlns:a16="http://schemas.microsoft.com/office/drawing/2014/main" id="{5B31FC5D-AED9-E524-EDDD-E9AB85160CD6}"/>
              </a:ext>
            </a:extLst>
          </p:cNvPr>
          <p:cNvSpPr/>
          <p:nvPr/>
        </p:nvSpPr>
        <p:spPr>
          <a:xfrm>
            <a:off x="3693565" y="2108692"/>
            <a:ext cx="881741" cy="360449"/>
          </a:xfrm>
          <a:prstGeom prst="round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Converter</a:t>
            </a:r>
          </a:p>
        </p:txBody>
      </p:sp>
      <p:sp>
        <p:nvSpPr>
          <p:cNvPr id="26" name="TextBox 25">
            <a:extLst>
              <a:ext uri="{FF2B5EF4-FFF2-40B4-BE49-F238E27FC236}">
                <a16:creationId xmlns:a16="http://schemas.microsoft.com/office/drawing/2014/main" id="{800558BF-CB2E-D3EB-D81A-A79568480E91}"/>
              </a:ext>
            </a:extLst>
          </p:cNvPr>
          <p:cNvSpPr txBox="1"/>
          <p:nvPr/>
        </p:nvSpPr>
        <p:spPr>
          <a:xfrm>
            <a:off x="2620133" y="2595388"/>
            <a:ext cx="1010409" cy="523220"/>
          </a:xfrm>
          <a:prstGeom prst="rect">
            <a:avLst/>
          </a:prstGeom>
          <a:noFill/>
        </p:spPr>
        <p:txBody>
          <a:bodyPr wrap="square" rtlCol="0">
            <a:spAutoFit/>
          </a:bodyPr>
          <a:lstStyle/>
          <a:p>
            <a:pPr algn="ctr"/>
            <a:r>
              <a:rPr lang="en-US" sz="1400" dirty="0"/>
              <a:t>800 Vdc</a:t>
            </a:r>
          </a:p>
          <a:p>
            <a:pPr algn="ctr"/>
            <a:r>
              <a:rPr lang="en-US" sz="1400" dirty="0"/>
              <a:t>DC bus          </a:t>
            </a:r>
          </a:p>
        </p:txBody>
      </p:sp>
      <p:sp>
        <p:nvSpPr>
          <p:cNvPr id="30" name="Rectangle: Rounded Corners 29">
            <a:extLst>
              <a:ext uri="{FF2B5EF4-FFF2-40B4-BE49-F238E27FC236}">
                <a16:creationId xmlns:a16="http://schemas.microsoft.com/office/drawing/2014/main" id="{E4563C5C-4086-1D92-6DDB-257C456ECCEA}"/>
              </a:ext>
            </a:extLst>
          </p:cNvPr>
          <p:cNvSpPr/>
          <p:nvPr/>
        </p:nvSpPr>
        <p:spPr>
          <a:xfrm>
            <a:off x="4244326" y="4827080"/>
            <a:ext cx="620926" cy="270827"/>
          </a:xfrm>
          <a:prstGeom prst="round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ATS</a:t>
            </a:r>
          </a:p>
        </p:txBody>
      </p:sp>
      <p:sp>
        <p:nvSpPr>
          <p:cNvPr id="32" name="TextBox 31">
            <a:extLst>
              <a:ext uri="{FF2B5EF4-FFF2-40B4-BE49-F238E27FC236}">
                <a16:creationId xmlns:a16="http://schemas.microsoft.com/office/drawing/2014/main" id="{EAF39431-E736-4C85-9B83-686BDE913BCE}"/>
              </a:ext>
            </a:extLst>
          </p:cNvPr>
          <p:cNvSpPr txBox="1"/>
          <p:nvPr/>
        </p:nvSpPr>
        <p:spPr>
          <a:xfrm>
            <a:off x="3869843" y="1315425"/>
            <a:ext cx="1010409" cy="307777"/>
          </a:xfrm>
          <a:prstGeom prst="rect">
            <a:avLst/>
          </a:prstGeom>
          <a:noFill/>
        </p:spPr>
        <p:txBody>
          <a:bodyPr wrap="square" rtlCol="0">
            <a:spAutoFit/>
          </a:bodyPr>
          <a:lstStyle/>
          <a:p>
            <a:pPr algn="ctr"/>
            <a:r>
              <a:rPr lang="en-US" sz="1400" dirty="0"/>
              <a:t>6 MWh</a:t>
            </a:r>
          </a:p>
        </p:txBody>
      </p:sp>
      <p:sp>
        <p:nvSpPr>
          <p:cNvPr id="33" name="TextBox 32">
            <a:extLst>
              <a:ext uri="{FF2B5EF4-FFF2-40B4-BE49-F238E27FC236}">
                <a16:creationId xmlns:a16="http://schemas.microsoft.com/office/drawing/2014/main" id="{158895E6-EE05-D8D9-12C4-A1582F4E6E31}"/>
              </a:ext>
            </a:extLst>
          </p:cNvPr>
          <p:cNvSpPr txBox="1"/>
          <p:nvPr/>
        </p:nvSpPr>
        <p:spPr>
          <a:xfrm>
            <a:off x="2363158" y="1317136"/>
            <a:ext cx="1010409" cy="307777"/>
          </a:xfrm>
          <a:prstGeom prst="rect">
            <a:avLst/>
          </a:prstGeom>
          <a:noFill/>
        </p:spPr>
        <p:txBody>
          <a:bodyPr wrap="square" rtlCol="0">
            <a:spAutoFit/>
          </a:bodyPr>
          <a:lstStyle/>
          <a:p>
            <a:pPr algn="ctr"/>
            <a:r>
              <a:rPr lang="en-US" sz="1400" dirty="0"/>
              <a:t>1.5 </a:t>
            </a:r>
            <a:r>
              <a:rPr lang="en-US" sz="1400" dirty="0" err="1"/>
              <a:t>MWdc</a:t>
            </a:r>
            <a:endParaRPr lang="en-US" sz="1400" dirty="0"/>
          </a:p>
        </p:txBody>
      </p:sp>
      <p:sp>
        <p:nvSpPr>
          <p:cNvPr id="36" name="TextBox 35">
            <a:extLst>
              <a:ext uri="{FF2B5EF4-FFF2-40B4-BE49-F238E27FC236}">
                <a16:creationId xmlns:a16="http://schemas.microsoft.com/office/drawing/2014/main" id="{5A3C84CF-F162-64A1-ADE8-AB588490A0ED}"/>
              </a:ext>
            </a:extLst>
          </p:cNvPr>
          <p:cNvSpPr txBox="1"/>
          <p:nvPr/>
        </p:nvSpPr>
        <p:spPr>
          <a:xfrm>
            <a:off x="1458385" y="787478"/>
            <a:ext cx="734804" cy="369332"/>
          </a:xfrm>
          <a:prstGeom prst="rect">
            <a:avLst/>
          </a:prstGeom>
          <a:noFill/>
        </p:spPr>
        <p:txBody>
          <a:bodyPr wrap="square" rtlCol="0">
            <a:spAutoFit/>
          </a:bodyPr>
          <a:lstStyle/>
          <a:p>
            <a:pPr algn="ctr"/>
            <a:r>
              <a:rPr lang="en-US" dirty="0"/>
              <a:t>Solar</a:t>
            </a:r>
          </a:p>
        </p:txBody>
      </p:sp>
      <p:sp>
        <p:nvSpPr>
          <p:cNvPr id="37" name="TextBox 36">
            <a:extLst>
              <a:ext uri="{FF2B5EF4-FFF2-40B4-BE49-F238E27FC236}">
                <a16:creationId xmlns:a16="http://schemas.microsoft.com/office/drawing/2014/main" id="{EC311D24-FF47-755E-74A5-E350F6D8DF3F}"/>
              </a:ext>
            </a:extLst>
          </p:cNvPr>
          <p:cNvSpPr txBox="1"/>
          <p:nvPr/>
        </p:nvSpPr>
        <p:spPr>
          <a:xfrm>
            <a:off x="4489937" y="769944"/>
            <a:ext cx="953998" cy="369332"/>
          </a:xfrm>
          <a:prstGeom prst="rect">
            <a:avLst/>
          </a:prstGeom>
          <a:noFill/>
        </p:spPr>
        <p:txBody>
          <a:bodyPr wrap="square" rtlCol="0">
            <a:spAutoFit/>
          </a:bodyPr>
          <a:lstStyle/>
          <a:p>
            <a:r>
              <a:rPr lang="en-US" dirty="0"/>
              <a:t>Battery</a:t>
            </a:r>
          </a:p>
        </p:txBody>
      </p:sp>
      <p:sp>
        <p:nvSpPr>
          <p:cNvPr id="38" name="TextBox 37">
            <a:extLst>
              <a:ext uri="{FF2B5EF4-FFF2-40B4-BE49-F238E27FC236}">
                <a16:creationId xmlns:a16="http://schemas.microsoft.com/office/drawing/2014/main" id="{6B0EE114-AD61-4EA9-0596-491BF4CCD730}"/>
              </a:ext>
            </a:extLst>
          </p:cNvPr>
          <p:cNvSpPr txBox="1"/>
          <p:nvPr/>
        </p:nvSpPr>
        <p:spPr>
          <a:xfrm>
            <a:off x="1223668" y="3749277"/>
            <a:ext cx="1124727" cy="584775"/>
          </a:xfrm>
          <a:prstGeom prst="rect">
            <a:avLst/>
          </a:prstGeom>
          <a:noFill/>
        </p:spPr>
        <p:txBody>
          <a:bodyPr wrap="square" rtlCol="0">
            <a:spAutoFit/>
          </a:bodyPr>
          <a:lstStyle/>
          <a:p>
            <a:pPr algn="ctr"/>
            <a:r>
              <a:rPr lang="en-US" sz="1600" dirty="0"/>
              <a:t>Diesel Generator</a:t>
            </a:r>
          </a:p>
        </p:txBody>
      </p:sp>
      <p:sp>
        <p:nvSpPr>
          <p:cNvPr id="13" name="Rectangle: Rounded Corners 12">
            <a:extLst>
              <a:ext uri="{FF2B5EF4-FFF2-40B4-BE49-F238E27FC236}">
                <a16:creationId xmlns:a16="http://schemas.microsoft.com/office/drawing/2014/main" id="{B39FD14D-A8D4-C5C1-496B-120D565E5AC7}"/>
              </a:ext>
            </a:extLst>
          </p:cNvPr>
          <p:cNvSpPr/>
          <p:nvPr/>
        </p:nvSpPr>
        <p:spPr>
          <a:xfrm>
            <a:off x="3693565" y="2667619"/>
            <a:ext cx="881741" cy="360449"/>
          </a:xfrm>
          <a:prstGeom prst="round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Converter</a:t>
            </a:r>
          </a:p>
        </p:txBody>
      </p:sp>
      <p:sp>
        <p:nvSpPr>
          <p:cNvPr id="24" name="Cloud 23">
            <a:extLst>
              <a:ext uri="{FF2B5EF4-FFF2-40B4-BE49-F238E27FC236}">
                <a16:creationId xmlns:a16="http://schemas.microsoft.com/office/drawing/2014/main" id="{31052703-8BC9-FBD8-48EA-6C8A9911A834}"/>
              </a:ext>
            </a:extLst>
          </p:cNvPr>
          <p:cNvSpPr/>
          <p:nvPr/>
        </p:nvSpPr>
        <p:spPr>
          <a:xfrm>
            <a:off x="5762417" y="2386700"/>
            <a:ext cx="2602908" cy="898002"/>
          </a:xfrm>
          <a:prstGeom prst="cloud">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1">
                    <a:lumMod val="75000"/>
                  </a:schemeClr>
                </a:solidFill>
              </a:rPr>
              <a:t>DC Loads</a:t>
            </a:r>
          </a:p>
          <a:p>
            <a:pPr algn="ctr"/>
            <a:r>
              <a:rPr lang="en-US" dirty="0">
                <a:solidFill>
                  <a:schemeClr val="accent1">
                    <a:lumMod val="75000"/>
                  </a:schemeClr>
                </a:solidFill>
              </a:rPr>
              <a:t>Peak: 2.5 </a:t>
            </a:r>
            <a:r>
              <a:rPr lang="en-US" dirty="0" err="1">
                <a:solidFill>
                  <a:schemeClr val="accent1">
                    <a:lumMod val="75000"/>
                  </a:schemeClr>
                </a:solidFill>
              </a:rPr>
              <a:t>MWdc</a:t>
            </a:r>
            <a:endParaRPr lang="en-US" dirty="0">
              <a:solidFill>
                <a:schemeClr val="accent1">
                  <a:lumMod val="75000"/>
                </a:schemeClr>
              </a:solidFill>
            </a:endParaRPr>
          </a:p>
        </p:txBody>
      </p:sp>
      <p:sp>
        <p:nvSpPr>
          <p:cNvPr id="25" name="TextBox 24">
            <a:extLst>
              <a:ext uri="{FF2B5EF4-FFF2-40B4-BE49-F238E27FC236}">
                <a16:creationId xmlns:a16="http://schemas.microsoft.com/office/drawing/2014/main" id="{FB28CD82-4483-BB6F-0785-C400C5DBC02F}"/>
              </a:ext>
            </a:extLst>
          </p:cNvPr>
          <p:cNvSpPr txBox="1"/>
          <p:nvPr/>
        </p:nvSpPr>
        <p:spPr>
          <a:xfrm>
            <a:off x="6152319" y="1913327"/>
            <a:ext cx="1848682" cy="523220"/>
          </a:xfrm>
          <a:prstGeom prst="rect">
            <a:avLst/>
          </a:prstGeom>
          <a:noFill/>
        </p:spPr>
        <p:txBody>
          <a:bodyPr wrap="square" rtlCol="0">
            <a:spAutoFit/>
          </a:bodyPr>
          <a:lstStyle/>
          <a:p>
            <a:pPr algn="ctr"/>
            <a:r>
              <a:rPr lang="en-US" sz="1400" dirty="0"/>
              <a:t>350-500 Vdc LEDs</a:t>
            </a:r>
          </a:p>
          <a:p>
            <a:pPr algn="ctr"/>
            <a:r>
              <a:rPr lang="en-US" sz="1400" dirty="0"/>
              <a:t>4-6 </a:t>
            </a:r>
            <a:r>
              <a:rPr lang="en-US" sz="1400" dirty="0" err="1"/>
              <a:t>hr</a:t>
            </a:r>
            <a:r>
              <a:rPr lang="en-US" sz="1400" dirty="0"/>
              <a:t>/day, Oct-Mar</a:t>
            </a:r>
          </a:p>
        </p:txBody>
      </p:sp>
      <p:sp>
        <p:nvSpPr>
          <p:cNvPr id="31" name="Rectangle: Rounded Corners 30">
            <a:extLst>
              <a:ext uri="{FF2B5EF4-FFF2-40B4-BE49-F238E27FC236}">
                <a16:creationId xmlns:a16="http://schemas.microsoft.com/office/drawing/2014/main" id="{7B433AD0-3BC8-9A4C-DF0E-C4FE8A766354}"/>
              </a:ext>
            </a:extLst>
          </p:cNvPr>
          <p:cNvSpPr/>
          <p:nvPr/>
        </p:nvSpPr>
        <p:spPr>
          <a:xfrm>
            <a:off x="4237253" y="3941056"/>
            <a:ext cx="620926" cy="270827"/>
          </a:xfrm>
          <a:prstGeom prst="round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MCB</a:t>
            </a:r>
          </a:p>
        </p:txBody>
      </p:sp>
      <p:cxnSp>
        <p:nvCxnSpPr>
          <p:cNvPr id="47" name="Straight Connector 46">
            <a:extLst>
              <a:ext uri="{FF2B5EF4-FFF2-40B4-BE49-F238E27FC236}">
                <a16:creationId xmlns:a16="http://schemas.microsoft.com/office/drawing/2014/main" id="{3FAF1F53-DD7E-0E7D-DDAB-589DA4A570F9}"/>
              </a:ext>
            </a:extLst>
          </p:cNvPr>
          <p:cNvCxnSpPr>
            <a:cxnSpLocks/>
            <a:stCxn id="31" idx="3"/>
            <a:endCxn id="16" idx="2"/>
          </p:cNvCxnSpPr>
          <p:nvPr/>
        </p:nvCxnSpPr>
        <p:spPr>
          <a:xfrm flipV="1">
            <a:off x="4858179" y="4073300"/>
            <a:ext cx="947051" cy="3170"/>
          </a:xfrm>
          <a:prstGeom prst="line">
            <a:avLst/>
          </a:prstGeom>
          <a:ln w="28575"/>
        </p:spPr>
        <p:style>
          <a:lnRef idx="1">
            <a:schemeClr val="accent6"/>
          </a:lnRef>
          <a:fillRef idx="0">
            <a:schemeClr val="accent6"/>
          </a:fillRef>
          <a:effectRef idx="0">
            <a:schemeClr val="accent6"/>
          </a:effectRef>
          <a:fontRef idx="minor">
            <a:schemeClr val="tx1"/>
          </a:fontRef>
        </p:style>
      </p:cxnSp>
      <p:sp>
        <p:nvSpPr>
          <p:cNvPr id="48" name="TextBox 47">
            <a:extLst>
              <a:ext uri="{FF2B5EF4-FFF2-40B4-BE49-F238E27FC236}">
                <a16:creationId xmlns:a16="http://schemas.microsoft.com/office/drawing/2014/main" id="{7215CFEE-2C96-A892-4A9E-19A5EF12F7CB}"/>
              </a:ext>
            </a:extLst>
          </p:cNvPr>
          <p:cNvSpPr txBox="1"/>
          <p:nvPr/>
        </p:nvSpPr>
        <p:spPr>
          <a:xfrm>
            <a:off x="3337636" y="4443035"/>
            <a:ext cx="1359139" cy="307777"/>
          </a:xfrm>
          <a:prstGeom prst="rect">
            <a:avLst/>
          </a:prstGeom>
          <a:noFill/>
        </p:spPr>
        <p:txBody>
          <a:bodyPr wrap="square" rtlCol="0">
            <a:spAutoFit/>
          </a:bodyPr>
          <a:lstStyle/>
          <a:p>
            <a:pPr algn="ctr"/>
            <a:r>
              <a:rPr lang="en-US" sz="1400" dirty="0"/>
              <a:t>Line Side Taps</a:t>
            </a:r>
          </a:p>
        </p:txBody>
      </p:sp>
      <p:cxnSp>
        <p:nvCxnSpPr>
          <p:cNvPr id="55" name="Connector: Elbow 54">
            <a:extLst>
              <a:ext uri="{FF2B5EF4-FFF2-40B4-BE49-F238E27FC236}">
                <a16:creationId xmlns:a16="http://schemas.microsoft.com/office/drawing/2014/main" id="{9B9CA3DB-4702-A366-3042-3F7AFD9B9BCE}"/>
              </a:ext>
            </a:extLst>
          </p:cNvPr>
          <p:cNvCxnSpPr>
            <a:cxnSpLocks/>
            <a:stCxn id="4" idx="3"/>
            <a:endCxn id="7" idx="2"/>
          </p:cNvCxnSpPr>
          <p:nvPr/>
        </p:nvCxnSpPr>
        <p:spPr>
          <a:xfrm flipV="1">
            <a:off x="4575306" y="2026871"/>
            <a:ext cx="327429" cy="262046"/>
          </a:xfrm>
          <a:prstGeom prst="bentConnector2">
            <a:avLst/>
          </a:prstGeom>
          <a:ln w="28575">
            <a:solidFill>
              <a:schemeClr val="accent1">
                <a:lumMod val="75000"/>
              </a:schemeClr>
            </a:solidFill>
          </a:ln>
        </p:spPr>
        <p:style>
          <a:lnRef idx="1">
            <a:schemeClr val="accent6"/>
          </a:lnRef>
          <a:fillRef idx="0">
            <a:schemeClr val="accent6"/>
          </a:fillRef>
          <a:effectRef idx="0">
            <a:schemeClr val="accent6"/>
          </a:effectRef>
          <a:fontRef idx="minor">
            <a:schemeClr val="tx1"/>
          </a:fontRef>
        </p:style>
      </p:cxnSp>
      <p:cxnSp>
        <p:nvCxnSpPr>
          <p:cNvPr id="46" name="Straight Connector 45">
            <a:extLst>
              <a:ext uri="{FF2B5EF4-FFF2-40B4-BE49-F238E27FC236}">
                <a16:creationId xmlns:a16="http://schemas.microsoft.com/office/drawing/2014/main" id="{F0C96699-AD59-B35F-8B71-D49BC664A38D}"/>
              </a:ext>
            </a:extLst>
          </p:cNvPr>
          <p:cNvCxnSpPr>
            <a:cxnSpLocks/>
          </p:cNvCxnSpPr>
          <p:nvPr/>
        </p:nvCxnSpPr>
        <p:spPr>
          <a:xfrm>
            <a:off x="3488322" y="3663849"/>
            <a:ext cx="0" cy="746916"/>
          </a:xfrm>
          <a:prstGeom prst="line">
            <a:avLst/>
          </a:prstGeom>
          <a:ln w="28575"/>
        </p:spPr>
        <p:style>
          <a:lnRef idx="1">
            <a:schemeClr val="accent6"/>
          </a:lnRef>
          <a:fillRef idx="0">
            <a:schemeClr val="accent6"/>
          </a:fillRef>
          <a:effectRef idx="0">
            <a:schemeClr val="accent6"/>
          </a:effectRef>
          <a:fontRef idx="minor">
            <a:schemeClr val="tx1"/>
          </a:fontRef>
        </p:style>
      </p:cxnSp>
      <p:sp>
        <p:nvSpPr>
          <p:cNvPr id="50" name="TextBox 49">
            <a:extLst>
              <a:ext uri="{FF2B5EF4-FFF2-40B4-BE49-F238E27FC236}">
                <a16:creationId xmlns:a16="http://schemas.microsoft.com/office/drawing/2014/main" id="{D319A053-A208-5F74-9891-A1F6E033337F}"/>
              </a:ext>
            </a:extLst>
          </p:cNvPr>
          <p:cNvSpPr txBox="1"/>
          <p:nvPr/>
        </p:nvSpPr>
        <p:spPr>
          <a:xfrm>
            <a:off x="3772813" y="3709933"/>
            <a:ext cx="1740069" cy="276999"/>
          </a:xfrm>
          <a:prstGeom prst="rect">
            <a:avLst/>
          </a:prstGeom>
          <a:noFill/>
        </p:spPr>
        <p:txBody>
          <a:bodyPr wrap="square" rtlCol="0">
            <a:spAutoFit/>
          </a:bodyPr>
          <a:lstStyle/>
          <a:p>
            <a:pPr algn="ctr"/>
            <a:r>
              <a:rPr lang="en-US" sz="1200" dirty="0"/>
              <a:t>Main Circuit Breaker</a:t>
            </a:r>
          </a:p>
        </p:txBody>
      </p:sp>
      <p:sp>
        <p:nvSpPr>
          <p:cNvPr id="51" name="TextBox 50">
            <a:extLst>
              <a:ext uri="{FF2B5EF4-FFF2-40B4-BE49-F238E27FC236}">
                <a16:creationId xmlns:a16="http://schemas.microsoft.com/office/drawing/2014/main" id="{25DD9D31-9184-10D2-9F31-A4B88CFF5563}"/>
              </a:ext>
            </a:extLst>
          </p:cNvPr>
          <p:cNvSpPr txBox="1"/>
          <p:nvPr/>
        </p:nvSpPr>
        <p:spPr>
          <a:xfrm>
            <a:off x="4750342" y="4793128"/>
            <a:ext cx="2210449" cy="307777"/>
          </a:xfrm>
          <a:prstGeom prst="rect">
            <a:avLst/>
          </a:prstGeom>
          <a:noFill/>
        </p:spPr>
        <p:txBody>
          <a:bodyPr wrap="square" rtlCol="0">
            <a:spAutoFit/>
          </a:bodyPr>
          <a:lstStyle/>
          <a:p>
            <a:pPr algn="ctr"/>
            <a:r>
              <a:rPr lang="en-US" sz="1400" dirty="0"/>
              <a:t>Automatic Transfer Switch</a:t>
            </a:r>
          </a:p>
        </p:txBody>
      </p:sp>
      <p:cxnSp>
        <p:nvCxnSpPr>
          <p:cNvPr id="41" name="Straight Connector 40">
            <a:extLst>
              <a:ext uri="{FF2B5EF4-FFF2-40B4-BE49-F238E27FC236}">
                <a16:creationId xmlns:a16="http://schemas.microsoft.com/office/drawing/2014/main" id="{6A7DE0F2-BFBB-0656-A04B-A3C69A4E5185}"/>
              </a:ext>
            </a:extLst>
          </p:cNvPr>
          <p:cNvCxnSpPr>
            <a:cxnSpLocks/>
          </p:cNvCxnSpPr>
          <p:nvPr/>
        </p:nvCxnSpPr>
        <p:spPr>
          <a:xfrm flipV="1">
            <a:off x="3488322" y="4393554"/>
            <a:ext cx="1066744" cy="7272"/>
          </a:xfrm>
          <a:prstGeom prst="line">
            <a:avLst/>
          </a:prstGeom>
          <a:ln w="28575"/>
        </p:spPr>
        <p:style>
          <a:lnRef idx="1">
            <a:schemeClr val="accent6"/>
          </a:lnRef>
          <a:fillRef idx="0">
            <a:schemeClr val="accent6"/>
          </a:fillRef>
          <a:effectRef idx="0">
            <a:schemeClr val="accent6"/>
          </a:effectRef>
          <a:fontRef idx="minor">
            <a:schemeClr val="tx1"/>
          </a:fontRef>
        </p:style>
      </p:cxnSp>
      <p:sp>
        <p:nvSpPr>
          <p:cNvPr id="35" name="TextBox 34">
            <a:extLst>
              <a:ext uri="{FF2B5EF4-FFF2-40B4-BE49-F238E27FC236}">
                <a16:creationId xmlns:a16="http://schemas.microsoft.com/office/drawing/2014/main" id="{4279A679-EBEB-30E9-890C-469E5D75372B}"/>
              </a:ext>
            </a:extLst>
          </p:cNvPr>
          <p:cNvSpPr txBox="1"/>
          <p:nvPr/>
        </p:nvSpPr>
        <p:spPr>
          <a:xfrm>
            <a:off x="4546088" y="4250421"/>
            <a:ext cx="793422" cy="523220"/>
          </a:xfrm>
          <a:prstGeom prst="rect">
            <a:avLst/>
          </a:prstGeom>
          <a:noFill/>
        </p:spPr>
        <p:txBody>
          <a:bodyPr wrap="none" rtlCol="0">
            <a:spAutoFit/>
          </a:bodyPr>
          <a:lstStyle/>
          <a:p>
            <a:r>
              <a:rPr lang="en-US" sz="1400" dirty="0"/>
              <a:t>480 Vac </a:t>
            </a:r>
          </a:p>
          <a:p>
            <a:r>
              <a:rPr lang="en-US" sz="1400" dirty="0"/>
              <a:t>3-phase</a:t>
            </a:r>
          </a:p>
        </p:txBody>
      </p:sp>
    </p:spTree>
    <p:extLst>
      <p:ext uri="{BB962C8B-B14F-4D97-AF65-F5344CB8AC3E}">
        <p14:creationId xmlns:p14="http://schemas.microsoft.com/office/powerpoint/2010/main" val="8654850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E696E-E94D-F0D4-309A-33F846BC7254}"/>
              </a:ext>
            </a:extLst>
          </p:cNvPr>
          <p:cNvSpPr>
            <a:spLocks noGrp="1"/>
          </p:cNvSpPr>
          <p:nvPr>
            <p:ph type="title"/>
          </p:nvPr>
        </p:nvSpPr>
        <p:spPr/>
        <p:txBody>
          <a:bodyPr>
            <a:normAutofit fontScale="90000"/>
          </a:bodyPr>
          <a:lstStyle/>
          <a:p>
            <a:r>
              <a:rPr lang="en-US" dirty="0"/>
              <a:t>Greenhouse2 economics assuming all future </a:t>
            </a:r>
            <a:br>
              <a:rPr lang="en-US" dirty="0"/>
            </a:br>
            <a:r>
              <a:rPr lang="en-US" dirty="0"/>
              <a:t>AC &amp; DC loads can be served by the grid </a:t>
            </a:r>
          </a:p>
        </p:txBody>
      </p:sp>
      <p:pic>
        <p:nvPicPr>
          <p:cNvPr id="3" name="Picture 2">
            <a:extLst>
              <a:ext uri="{FF2B5EF4-FFF2-40B4-BE49-F238E27FC236}">
                <a16:creationId xmlns:a16="http://schemas.microsoft.com/office/drawing/2014/main" id="{0BC9E8B3-5FE3-1DBB-B46C-099E711B8BAC}"/>
              </a:ext>
            </a:extLst>
          </p:cNvPr>
          <p:cNvPicPr>
            <a:picLocks noChangeAspect="1"/>
          </p:cNvPicPr>
          <p:nvPr/>
        </p:nvPicPr>
        <p:blipFill>
          <a:blip r:embed="rId2"/>
          <a:stretch>
            <a:fillRect/>
          </a:stretch>
        </p:blipFill>
        <p:spPr>
          <a:xfrm>
            <a:off x="-1" y="4520550"/>
            <a:ext cx="9144000" cy="1681456"/>
          </a:xfrm>
          <a:prstGeom prst="rect">
            <a:avLst/>
          </a:prstGeom>
        </p:spPr>
      </p:pic>
      <p:pic>
        <p:nvPicPr>
          <p:cNvPr id="4" name="Picture 3">
            <a:extLst>
              <a:ext uri="{FF2B5EF4-FFF2-40B4-BE49-F238E27FC236}">
                <a16:creationId xmlns:a16="http://schemas.microsoft.com/office/drawing/2014/main" id="{C5308D7D-B5A9-C7B0-F9C6-BFE323079267}"/>
              </a:ext>
            </a:extLst>
          </p:cNvPr>
          <p:cNvPicPr>
            <a:picLocks noChangeAspect="1"/>
          </p:cNvPicPr>
          <p:nvPr/>
        </p:nvPicPr>
        <p:blipFill>
          <a:blip r:embed="rId3"/>
          <a:stretch>
            <a:fillRect/>
          </a:stretch>
        </p:blipFill>
        <p:spPr>
          <a:xfrm>
            <a:off x="1764691" y="953904"/>
            <a:ext cx="5614615" cy="3374742"/>
          </a:xfrm>
          <a:prstGeom prst="rect">
            <a:avLst/>
          </a:prstGeom>
        </p:spPr>
      </p:pic>
    </p:spTree>
    <p:extLst>
      <p:ext uri="{BB962C8B-B14F-4D97-AF65-F5344CB8AC3E}">
        <p14:creationId xmlns:p14="http://schemas.microsoft.com/office/powerpoint/2010/main" val="26824505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
            <a:extLst>
              <a:ext uri="{FF2B5EF4-FFF2-40B4-BE49-F238E27FC236}">
                <a16:creationId xmlns:a16="http://schemas.microsoft.com/office/drawing/2014/main" id="{293B018F-A4B4-AABB-683A-B18D7B431AFC}"/>
              </a:ext>
            </a:extLst>
          </p:cNvPr>
          <p:cNvSpPr>
            <a:spLocks noGrp="1"/>
          </p:cNvSpPr>
          <p:nvPr>
            <p:ph type="title"/>
          </p:nvPr>
        </p:nvSpPr>
        <p:spPr>
          <a:xfrm>
            <a:off x="0" y="0"/>
            <a:ext cx="7495822" cy="762000"/>
          </a:xfrm>
        </p:spPr>
        <p:txBody>
          <a:bodyPr>
            <a:noAutofit/>
          </a:bodyPr>
          <a:lstStyle/>
          <a:p>
            <a:r>
              <a:rPr lang="en-US" sz="2200" dirty="0"/>
              <a:t>Greenhouse2 Energy Flow after addition of $10 million Solar Microgrid and 2.5 MWdc of DC loads</a:t>
            </a:r>
          </a:p>
        </p:txBody>
      </p:sp>
      <p:pic>
        <p:nvPicPr>
          <p:cNvPr id="2" name="Picture 1">
            <a:extLst>
              <a:ext uri="{FF2B5EF4-FFF2-40B4-BE49-F238E27FC236}">
                <a16:creationId xmlns:a16="http://schemas.microsoft.com/office/drawing/2014/main" id="{6164D6E1-B33C-ADFF-04CA-0B6E9B1E4983}"/>
              </a:ext>
            </a:extLst>
          </p:cNvPr>
          <p:cNvPicPr>
            <a:picLocks noChangeAspect="1"/>
          </p:cNvPicPr>
          <p:nvPr/>
        </p:nvPicPr>
        <p:blipFill>
          <a:blip r:embed="rId2"/>
          <a:stretch>
            <a:fillRect/>
          </a:stretch>
        </p:blipFill>
        <p:spPr>
          <a:xfrm>
            <a:off x="1240227" y="1672242"/>
            <a:ext cx="6663546" cy="4360294"/>
          </a:xfrm>
          <a:prstGeom prst="rect">
            <a:avLst/>
          </a:prstGeom>
        </p:spPr>
      </p:pic>
      <p:sp>
        <p:nvSpPr>
          <p:cNvPr id="3" name="TextBox 2">
            <a:extLst>
              <a:ext uri="{FF2B5EF4-FFF2-40B4-BE49-F238E27FC236}">
                <a16:creationId xmlns:a16="http://schemas.microsoft.com/office/drawing/2014/main" id="{FAA4358C-8936-F0EA-0366-9DBBAB65F21C}"/>
              </a:ext>
            </a:extLst>
          </p:cNvPr>
          <p:cNvSpPr txBox="1"/>
          <p:nvPr/>
        </p:nvSpPr>
        <p:spPr>
          <a:xfrm>
            <a:off x="2104389" y="1025911"/>
            <a:ext cx="4935220" cy="646331"/>
          </a:xfrm>
          <a:prstGeom prst="rect">
            <a:avLst/>
          </a:prstGeom>
          <a:noFill/>
        </p:spPr>
        <p:txBody>
          <a:bodyPr wrap="square">
            <a:spAutoFit/>
          </a:bodyPr>
          <a:lstStyle/>
          <a:p>
            <a:pPr algn="ctr"/>
            <a:r>
              <a:rPr lang="en-US" dirty="0"/>
              <a:t>Energy Flow Diagram</a:t>
            </a:r>
          </a:p>
          <a:p>
            <a:pPr algn="ctr"/>
            <a:r>
              <a:rPr lang="en-US" dirty="0"/>
              <a:t>1.5 MW solar and 3 MW / 6 MWh energy storage</a:t>
            </a:r>
          </a:p>
        </p:txBody>
      </p:sp>
    </p:spTree>
    <p:extLst>
      <p:ext uri="{BB962C8B-B14F-4D97-AF65-F5344CB8AC3E}">
        <p14:creationId xmlns:p14="http://schemas.microsoft.com/office/powerpoint/2010/main" val="23957217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descr="Clean Coalition Logo_no tagline_updated yellow.eps">
            <a:extLst>
              <a:ext uri="{FF2B5EF4-FFF2-40B4-BE49-F238E27FC236}">
                <a16:creationId xmlns:a16="http://schemas.microsoft.com/office/drawing/2014/main" id="{791C78BD-805F-C84C-9056-27A504BA78C9}"/>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67317" y="251927"/>
            <a:ext cx="570865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Box 6">
            <a:extLst>
              <a:ext uri="{FF2B5EF4-FFF2-40B4-BE49-F238E27FC236}">
                <a16:creationId xmlns:a16="http://schemas.microsoft.com/office/drawing/2014/main" id="{916A7257-9FC1-8D4B-8637-4D6255FF3F06}"/>
              </a:ext>
            </a:extLst>
          </p:cNvPr>
          <p:cNvSpPr txBox="1">
            <a:spLocks noChangeArrowheads="1"/>
          </p:cNvSpPr>
          <p:nvPr/>
        </p:nvSpPr>
        <p:spPr bwMode="auto">
          <a:xfrm>
            <a:off x="-61326" y="1123423"/>
            <a:ext cx="9144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dirty="0">
                <a:latin typeface="Helvetica" pitchFamily="2" charset="0"/>
              </a:rPr>
              <a:t>Sierra Blanca </a:t>
            </a:r>
          </a:p>
          <a:p>
            <a:pPr algn="ctr" eaLnBrk="1" hangingPunct="1">
              <a:spcBef>
                <a:spcPct val="0"/>
              </a:spcBef>
              <a:buFontTx/>
              <a:buNone/>
            </a:pPr>
            <a:r>
              <a:rPr lang="en-US" altLang="en-US" dirty="0">
                <a:latin typeface="Helvetica" pitchFamily="2" charset="0"/>
              </a:rPr>
              <a:t>Community &amp; Solar Microgrids</a:t>
            </a:r>
          </a:p>
        </p:txBody>
      </p:sp>
      <p:sp>
        <p:nvSpPr>
          <p:cNvPr id="5124" name="Rectangle 5">
            <a:extLst>
              <a:ext uri="{FF2B5EF4-FFF2-40B4-BE49-F238E27FC236}">
                <a16:creationId xmlns:a16="http://schemas.microsoft.com/office/drawing/2014/main" id="{D957BCAA-9C77-DE43-8291-D69C87BF049D}"/>
              </a:ext>
            </a:extLst>
          </p:cNvPr>
          <p:cNvSpPr>
            <a:spLocks noChangeArrowheads="1"/>
          </p:cNvSpPr>
          <p:nvPr/>
        </p:nvSpPr>
        <p:spPr bwMode="auto">
          <a:xfrm>
            <a:off x="3363479" y="5461077"/>
            <a:ext cx="2436813" cy="114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defTabSz="914400">
              <a:spcBef>
                <a:spcPct val="0"/>
              </a:spcBef>
              <a:buFontTx/>
              <a:buNone/>
            </a:pPr>
            <a:r>
              <a:rPr lang="en-US" altLang="en-US" sz="1800" dirty="0">
                <a:solidFill>
                  <a:srgbClr val="FFFFFF"/>
                </a:solidFill>
                <a:latin typeface="Arial" panose="020B0604020202020204" pitchFamily="34" charset="0"/>
                <a:cs typeface="Arial" panose="020B0604020202020204" pitchFamily="34" charset="0"/>
                <a:sym typeface="Helvetica" pitchFamily="2" charset="0"/>
              </a:rPr>
              <a:t>Craig Lewis</a:t>
            </a:r>
          </a:p>
          <a:p>
            <a:pPr algn="ctr" defTabSz="914400">
              <a:spcBef>
                <a:spcPct val="0"/>
              </a:spcBef>
              <a:buFontTx/>
              <a:buNone/>
            </a:pPr>
            <a:r>
              <a:rPr lang="en-US" altLang="en-US" sz="1400" dirty="0">
                <a:solidFill>
                  <a:srgbClr val="FFFFFF"/>
                </a:solidFill>
                <a:latin typeface="Arial" panose="020B0604020202020204" pitchFamily="34" charset="0"/>
                <a:cs typeface="Arial" panose="020B0604020202020204" pitchFamily="34" charset="0"/>
                <a:sym typeface="Helvetica" pitchFamily="2" charset="0"/>
              </a:rPr>
              <a:t>Executive Director</a:t>
            </a:r>
            <a:endParaRPr lang="en-US" altLang="en-US" sz="1400"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ctr" defTabSz="914400">
              <a:spcBef>
                <a:spcPct val="0"/>
              </a:spcBef>
              <a:buFontTx/>
              <a:buNone/>
            </a:pPr>
            <a:r>
              <a:rPr lang="en-US" altLang="en-US" sz="1400" dirty="0">
                <a:solidFill>
                  <a:schemeClr val="bg1"/>
                </a:solidFill>
                <a:latin typeface="Arial" panose="020B0604020202020204" pitchFamily="34" charset="0"/>
                <a:cs typeface="Arial" panose="020B0604020202020204" pitchFamily="34" charset="0"/>
              </a:rPr>
              <a:t>650-796-2353</a:t>
            </a:r>
            <a:r>
              <a:rPr lang="en-US" altLang="en-US" sz="1400" dirty="0">
                <a:solidFill>
                  <a:srgbClr val="FFFFFF"/>
                </a:solidFill>
                <a:latin typeface="Arial" panose="020B0604020202020204" pitchFamily="34" charset="0"/>
                <a:cs typeface="Arial" panose="020B0604020202020204" pitchFamily="34" charset="0"/>
                <a:sym typeface="Helvetica" pitchFamily="2" charset="0"/>
              </a:rPr>
              <a:t> mobile</a:t>
            </a:r>
          </a:p>
          <a:p>
            <a:pPr algn="ctr" defTabSz="914400">
              <a:spcBef>
                <a:spcPct val="0"/>
              </a:spcBef>
              <a:buFontTx/>
              <a:buNone/>
            </a:pPr>
            <a:r>
              <a:rPr lang="en-US" altLang="en-US" sz="1400" dirty="0">
                <a:solidFill>
                  <a:srgbClr val="FFFFFF"/>
                </a:solidFill>
                <a:latin typeface="Arial" panose="020B0604020202020204" pitchFamily="34" charset="0"/>
                <a:cs typeface="Arial" panose="020B0604020202020204" pitchFamily="34" charset="0"/>
                <a:sym typeface="Helvetica" pitchFamily="2" charset="0"/>
              </a:rPr>
              <a:t>craig@clean-coalition.org</a:t>
            </a:r>
            <a:endParaRPr lang="en-US" altLang="en-US" sz="1400"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5" name="TextBox 4">
            <a:extLst>
              <a:ext uri="{FF2B5EF4-FFF2-40B4-BE49-F238E27FC236}">
                <a16:creationId xmlns:a16="http://schemas.microsoft.com/office/drawing/2014/main" id="{70F46C4F-CA69-40BE-B4A4-527E23E67E1A}"/>
              </a:ext>
            </a:extLst>
          </p:cNvPr>
          <p:cNvSpPr txBox="1"/>
          <p:nvPr/>
        </p:nvSpPr>
        <p:spPr>
          <a:xfrm>
            <a:off x="7783627" y="6495716"/>
            <a:ext cx="1189493"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31 Aug 2023</a:t>
            </a:r>
          </a:p>
        </p:txBody>
      </p:sp>
      <p:pic>
        <p:nvPicPr>
          <p:cNvPr id="7" name="Picture 6">
            <a:extLst>
              <a:ext uri="{FF2B5EF4-FFF2-40B4-BE49-F238E27FC236}">
                <a16:creationId xmlns:a16="http://schemas.microsoft.com/office/drawing/2014/main" id="{1C0FF3BD-8428-EF2A-5D43-0448853ABDA5}"/>
              </a:ext>
            </a:extLst>
          </p:cNvPr>
          <p:cNvPicPr>
            <a:picLocks noChangeAspect="1"/>
          </p:cNvPicPr>
          <p:nvPr/>
        </p:nvPicPr>
        <p:blipFill>
          <a:blip r:embed="rId4"/>
          <a:stretch>
            <a:fillRect/>
          </a:stretch>
        </p:blipFill>
        <p:spPr>
          <a:xfrm>
            <a:off x="1222516" y="2188533"/>
            <a:ext cx="6679099" cy="3242281"/>
          </a:xfrm>
          <a:prstGeom prst="rect">
            <a:avLst/>
          </a:prstGeom>
        </p:spPr>
      </p:pic>
    </p:spTree>
    <p:extLst>
      <p:ext uri="{BB962C8B-B14F-4D97-AF65-F5344CB8AC3E}">
        <p14:creationId xmlns:p14="http://schemas.microsoft.com/office/powerpoint/2010/main" val="434926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529FC-B94C-0102-07E9-530BDE90F094}"/>
              </a:ext>
            </a:extLst>
          </p:cNvPr>
          <p:cNvSpPr>
            <a:spLocks noGrp="1"/>
          </p:cNvSpPr>
          <p:nvPr>
            <p:ph type="title"/>
          </p:nvPr>
        </p:nvSpPr>
        <p:spPr>
          <a:xfrm>
            <a:off x="-1" y="0"/>
            <a:ext cx="7404654" cy="762000"/>
          </a:xfrm>
        </p:spPr>
        <p:txBody>
          <a:bodyPr>
            <a:normAutofit/>
          </a:bodyPr>
          <a:lstStyle/>
          <a:p>
            <a:r>
              <a:rPr lang="en-US" sz="2400" dirty="0"/>
              <a:t>Menifee solar community provides local example</a:t>
            </a:r>
            <a:endParaRPr lang="en-US" sz="2000" dirty="0"/>
          </a:p>
        </p:txBody>
      </p:sp>
      <p:pic>
        <p:nvPicPr>
          <p:cNvPr id="3" name="Picture 2">
            <a:extLst>
              <a:ext uri="{FF2B5EF4-FFF2-40B4-BE49-F238E27FC236}">
                <a16:creationId xmlns:a16="http://schemas.microsoft.com/office/drawing/2014/main" id="{FD4263A9-B348-156E-27B7-58DFB0D8165D}"/>
              </a:ext>
            </a:extLst>
          </p:cNvPr>
          <p:cNvPicPr>
            <a:picLocks noChangeAspect="1"/>
          </p:cNvPicPr>
          <p:nvPr/>
        </p:nvPicPr>
        <p:blipFill>
          <a:blip r:embed="rId2"/>
          <a:stretch>
            <a:fillRect/>
          </a:stretch>
        </p:blipFill>
        <p:spPr>
          <a:xfrm>
            <a:off x="539972" y="798127"/>
            <a:ext cx="8064056" cy="4353163"/>
          </a:xfrm>
          <a:prstGeom prst="rect">
            <a:avLst/>
          </a:prstGeom>
        </p:spPr>
      </p:pic>
      <p:sp>
        <p:nvSpPr>
          <p:cNvPr id="6" name="TextBox 5">
            <a:extLst>
              <a:ext uri="{FF2B5EF4-FFF2-40B4-BE49-F238E27FC236}">
                <a16:creationId xmlns:a16="http://schemas.microsoft.com/office/drawing/2014/main" id="{6A647E94-6070-D53A-18A2-CBFC49C26377}"/>
              </a:ext>
            </a:extLst>
          </p:cNvPr>
          <p:cNvSpPr txBox="1"/>
          <p:nvPr/>
        </p:nvSpPr>
        <p:spPr>
          <a:xfrm>
            <a:off x="417442" y="5293307"/>
            <a:ext cx="8478079" cy="954107"/>
          </a:xfrm>
          <a:prstGeom prst="rect">
            <a:avLst/>
          </a:prstGeom>
          <a:noFill/>
        </p:spPr>
        <p:txBody>
          <a:bodyPr wrap="square">
            <a:spAutoFit/>
          </a:bodyPr>
          <a:lstStyle/>
          <a:p>
            <a:pPr rtl="0"/>
            <a:r>
              <a:rPr lang="en-US" sz="1400" dirty="0">
                <a:solidFill>
                  <a:srgbClr val="1155CC"/>
                </a:solidFill>
                <a:effectLst/>
                <a:hlinkClick r:id="rId3"/>
              </a:rPr>
              <a:t>https://www.latimes.com/opinion/story/2023-07-09/la-home-electrification-new-construction-menifee-microgrid</a:t>
            </a:r>
            <a:r>
              <a:rPr lang="en-US" sz="1400" dirty="0"/>
              <a:t> </a:t>
            </a:r>
          </a:p>
          <a:p>
            <a:pPr rtl="0"/>
            <a:endParaRPr lang="en-US" sz="1400" dirty="0">
              <a:solidFill>
                <a:srgbClr val="1155CC"/>
              </a:solidFill>
              <a:effectLst/>
              <a:hlinkClick r:id="rId4"/>
            </a:endParaRPr>
          </a:p>
          <a:p>
            <a:pPr rtl="0"/>
            <a:r>
              <a:rPr lang="en-US" sz="1400" dirty="0">
                <a:solidFill>
                  <a:srgbClr val="1155CC"/>
                </a:solidFill>
                <a:effectLst/>
                <a:hlinkClick r:id="rId5"/>
              </a:rPr>
              <a:t>https://www.cbsnews.com/losangeles/news/menifees-microgrid-community-offers-energy-self-sufficiency/?intcid=CNM-00-10abd1h</a:t>
            </a:r>
            <a:r>
              <a:rPr lang="en-US" sz="1400" dirty="0">
                <a:solidFill>
                  <a:srgbClr val="1155CC"/>
                </a:solidFill>
                <a:effectLst/>
              </a:rPr>
              <a:t> </a:t>
            </a:r>
            <a:endParaRPr lang="en-US" sz="1400" dirty="0"/>
          </a:p>
        </p:txBody>
      </p:sp>
    </p:spTree>
    <p:extLst>
      <p:ext uri="{BB962C8B-B14F-4D97-AF65-F5344CB8AC3E}">
        <p14:creationId xmlns:p14="http://schemas.microsoft.com/office/powerpoint/2010/main" val="18321616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529FC-B94C-0102-07E9-530BDE90F094}"/>
              </a:ext>
            </a:extLst>
          </p:cNvPr>
          <p:cNvSpPr>
            <a:spLocks noGrp="1"/>
          </p:cNvSpPr>
          <p:nvPr>
            <p:ph type="title"/>
          </p:nvPr>
        </p:nvSpPr>
        <p:spPr/>
        <p:txBody>
          <a:bodyPr>
            <a:normAutofit/>
          </a:bodyPr>
          <a:lstStyle/>
          <a:p>
            <a:r>
              <a:rPr lang="en-US" sz="2400" dirty="0"/>
              <a:t>34-home Sierra Blanca community</a:t>
            </a:r>
            <a:endParaRPr lang="en-US" sz="2000" dirty="0"/>
          </a:p>
        </p:txBody>
      </p:sp>
      <p:pic>
        <p:nvPicPr>
          <p:cNvPr id="7" name="Picture 6">
            <a:extLst>
              <a:ext uri="{FF2B5EF4-FFF2-40B4-BE49-F238E27FC236}">
                <a16:creationId xmlns:a16="http://schemas.microsoft.com/office/drawing/2014/main" id="{5188A385-1B1B-88B7-5DD5-4978CD67C674}"/>
              </a:ext>
            </a:extLst>
          </p:cNvPr>
          <p:cNvPicPr>
            <a:picLocks noChangeAspect="1"/>
          </p:cNvPicPr>
          <p:nvPr/>
        </p:nvPicPr>
        <p:blipFill>
          <a:blip r:embed="rId2"/>
          <a:stretch>
            <a:fillRect/>
          </a:stretch>
        </p:blipFill>
        <p:spPr>
          <a:xfrm>
            <a:off x="140761" y="1215736"/>
            <a:ext cx="8641732" cy="4637895"/>
          </a:xfrm>
          <a:prstGeom prst="rect">
            <a:avLst/>
          </a:prstGeom>
        </p:spPr>
      </p:pic>
    </p:spTree>
    <p:extLst>
      <p:ext uri="{BB962C8B-B14F-4D97-AF65-F5344CB8AC3E}">
        <p14:creationId xmlns:p14="http://schemas.microsoft.com/office/powerpoint/2010/main" val="27292624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117AA-9CD1-2488-8B28-2810ED30F4CD}"/>
              </a:ext>
            </a:extLst>
          </p:cNvPr>
          <p:cNvSpPr>
            <a:spLocks noGrp="1"/>
          </p:cNvSpPr>
          <p:nvPr>
            <p:ph type="title"/>
          </p:nvPr>
        </p:nvSpPr>
        <p:spPr/>
        <p:txBody>
          <a:bodyPr>
            <a:normAutofit/>
          </a:bodyPr>
          <a:lstStyle/>
          <a:p>
            <a:r>
              <a:rPr lang="en-US" sz="2000" dirty="0"/>
              <a:t>Sierra Blanca energy system scenarios</a:t>
            </a:r>
          </a:p>
        </p:txBody>
      </p:sp>
      <p:sp>
        <p:nvSpPr>
          <p:cNvPr id="4" name="TextBox 3">
            <a:extLst>
              <a:ext uri="{FF2B5EF4-FFF2-40B4-BE49-F238E27FC236}">
                <a16:creationId xmlns:a16="http://schemas.microsoft.com/office/drawing/2014/main" id="{2516BA32-E04C-60B3-BE71-532B2AA29565}"/>
              </a:ext>
            </a:extLst>
          </p:cNvPr>
          <p:cNvSpPr txBox="1"/>
          <p:nvPr/>
        </p:nvSpPr>
        <p:spPr>
          <a:xfrm>
            <a:off x="156156" y="909260"/>
            <a:ext cx="8831687" cy="5262979"/>
          </a:xfrm>
          <a:prstGeom prst="rect">
            <a:avLst/>
          </a:prstGeom>
          <a:solidFill>
            <a:schemeClr val="bg1">
              <a:lumMod val="95000"/>
            </a:schemeClr>
          </a:solidFill>
          <a:ln w="28575">
            <a:solidFill>
              <a:schemeClr val="tx1"/>
            </a:solidFill>
          </a:ln>
        </p:spPr>
        <p:txBody>
          <a:bodyPr wrap="square" rtlCol="0">
            <a:spAutoFit/>
          </a:bodyPr>
          <a:lstStyle/>
          <a:p>
            <a:r>
              <a:rPr lang="en-US" sz="1200" b="1" u="sng" dirty="0"/>
              <a:t>Scenario A</a:t>
            </a:r>
            <a:r>
              <a:rPr lang="en-US" sz="1200" dirty="0"/>
              <a:t> - Individual Solar Microgrids (</a:t>
            </a:r>
            <a:r>
              <a:rPr lang="en-US" sz="1200" dirty="0" err="1"/>
              <a:t>solar+storage</a:t>
            </a:r>
            <a:r>
              <a:rPr lang="en-US" sz="1200" dirty="0"/>
              <a:t>) at each home electrically connected by a private electricity grid to form a Community Microgrid</a:t>
            </a:r>
          </a:p>
          <a:p>
            <a:pPr marL="285750" indent="-285750">
              <a:buFont typeface="Arial" panose="020B0604020202090204" pitchFamily="34" charset="0"/>
              <a:buChar char="•"/>
            </a:pPr>
            <a:r>
              <a:rPr lang="en-US" sz="1200" dirty="0"/>
              <a:t>654 kW of solar across the community</a:t>
            </a:r>
          </a:p>
          <a:p>
            <a:pPr marL="742950" lvl="1" indent="-285750">
              <a:buFont typeface="Arial" panose="020B0604020202090204" pitchFamily="34" charset="0"/>
              <a:buChar char="•"/>
            </a:pPr>
            <a:r>
              <a:rPr lang="en-US" sz="1200" dirty="0"/>
              <a:t>19.25 kW of solar on the average home. This includes an extra 90 kW of solar across the community where an average of 6 kW is added to 15 homes with the worst solar performance, by modifying the following roof plans that each apply to 5 homes: </a:t>
            </a:r>
          </a:p>
          <a:p>
            <a:pPr marL="1200150" lvl="2" indent="-285750">
              <a:buFont typeface="Arial" panose="020B0604020202090204" pitchFamily="34" charset="0"/>
              <a:buChar char="•"/>
            </a:pPr>
            <a:r>
              <a:rPr lang="en-US" sz="1200" dirty="0"/>
              <a:t>P1-B</a:t>
            </a:r>
          </a:p>
          <a:p>
            <a:pPr marL="1200150" lvl="2" indent="-285750">
              <a:buFont typeface="Arial" panose="020B0604020202090204" pitchFamily="34" charset="0"/>
              <a:buChar char="•"/>
            </a:pPr>
            <a:r>
              <a:rPr lang="en-US" sz="1200" dirty="0"/>
              <a:t>P2-B</a:t>
            </a:r>
          </a:p>
          <a:p>
            <a:pPr marL="1200150" lvl="2" indent="-285750">
              <a:buFont typeface="Arial" panose="020B0604020202090204" pitchFamily="34" charset="0"/>
              <a:buChar char="•"/>
            </a:pPr>
            <a:r>
              <a:rPr lang="en-US" sz="1200" dirty="0"/>
              <a:t>P3-B</a:t>
            </a:r>
          </a:p>
          <a:p>
            <a:pPr marL="285750" indent="-285750">
              <a:buFont typeface="Arial" panose="020B0604020202090204" pitchFamily="34" charset="0"/>
              <a:buChar char="•"/>
            </a:pPr>
            <a:r>
              <a:rPr lang="pl-PL" sz="1200" dirty="0"/>
              <a:t>1,340 kW &amp; 2,898 kWh </a:t>
            </a:r>
            <a:r>
              <a:rPr lang="en-US" sz="1200" dirty="0"/>
              <a:t>Battery Energy Storage System (</a:t>
            </a:r>
            <a:r>
              <a:rPr lang="pl-PL" sz="1200" dirty="0"/>
              <a:t>BESS</a:t>
            </a:r>
            <a:r>
              <a:rPr lang="en-US" sz="1200" dirty="0"/>
              <a:t>) across the community</a:t>
            </a:r>
          </a:p>
          <a:p>
            <a:pPr marL="742950" lvl="1" indent="-285750">
              <a:buFont typeface="Arial" panose="020B0604020202090204" pitchFamily="34" charset="0"/>
              <a:buChar char="•"/>
            </a:pPr>
            <a:r>
              <a:rPr lang="en-US" sz="1200" dirty="0"/>
              <a:t>10 </a:t>
            </a:r>
            <a:r>
              <a:rPr lang="en-US" sz="1200" dirty="0" err="1"/>
              <a:t>kWac</a:t>
            </a:r>
            <a:r>
              <a:rPr lang="en-US" sz="1200" dirty="0"/>
              <a:t> &amp; 26.4 kWh battery at each of the 34 homes </a:t>
            </a:r>
          </a:p>
          <a:p>
            <a:pPr marL="742950" lvl="1" indent="-285750">
              <a:buFont typeface="Arial" panose="020B0604020202090204" pitchFamily="34" charset="0"/>
              <a:buChar char="•"/>
            </a:pPr>
            <a:r>
              <a:rPr lang="en-US" sz="1200" dirty="0"/>
              <a:t>Two 500 kW &amp; 1,000 kWh BESS’s</a:t>
            </a:r>
          </a:p>
          <a:p>
            <a:pPr lvl="1"/>
            <a:endParaRPr lang="en-US" sz="1200" dirty="0"/>
          </a:p>
          <a:p>
            <a:r>
              <a:rPr lang="en-US" sz="1200" b="1" u="sng" dirty="0"/>
              <a:t>Scenario B</a:t>
            </a:r>
            <a:r>
              <a:rPr lang="en-US" sz="1200" dirty="0"/>
              <a:t> – Individual Solar Microgrids (</a:t>
            </a:r>
            <a:r>
              <a:rPr lang="en-US" sz="1200" dirty="0" err="1"/>
              <a:t>solar+storage</a:t>
            </a:r>
            <a:r>
              <a:rPr lang="en-US" sz="1200" dirty="0"/>
              <a:t>) at each home and electrically connected by a private electricity grid to form a Community Microgrid. Also includes two central BESS systems and a central gas generator</a:t>
            </a:r>
          </a:p>
          <a:p>
            <a:pPr marL="285750" indent="-285750">
              <a:buFont typeface="Arial" panose="020B0604020202090204" pitchFamily="34" charset="0"/>
              <a:buChar char="•"/>
            </a:pPr>
            <a:r>
              <a:rPr lang="en-US" sz="1200" dirty="0"/>
              <a:t>564 kW of solar across the community</a:t>
            </a:r>
          </a:p>
          <a:p>
            <a:pPr marL="742950" lvl="1" indent="-285750">
              <a:buFont typeface="Arial" panose="020B0604020202090204" pitchFamily="34" charset="0"/>
              <a:buChar char="•"/>
            </a:pPr>
            <a:r>
              <a:rPr lang="en-US" sz="1200" dirty="0"/>
              <a:t>16.6 kW of solar on the average home</a:t>
            </a:r>
          </a:p>
          <a:p>
            <a:pPr marL="285750" indent="-285750">
              <a:buFont typeface="Arial" panose="020B0604020202090204" pitchFamily="34" charset="0"/>
              <a:buChar char="•"/>
            </a:pPr>
            <a:r>
              <a:rPr lang="en-US" sz="1200" dirty="0"/>
              <a:t>1,170 kW &amp; 2,450 kWh BESS across the community</a:t>
            </a:r>
          </a:p>
          <a:p>
            <a:pPr marL="742950" lvl="1" indent="-285750">
              <a:buFont typeface="Arial" panose="020B0604020202090204" pitchFamily="34" charset="0"/>
              <a:buChar char="•"/>
            </a:pPr>
            <a:r>
              <a:rPr lang="en-US" sz="1200" dirty="0"/>
              <a:t>5 </a:t>
            </a:r>
            <a:r>
              <a:rPr lang="en-US" sz="1200" dirty="0" err="1"/>
              <a:t>kWac</a:t>
            </a:r>
            <a:r>
              <a:rPr lang="en-US" sz="1200" dirty="0"/>
              <a:t> &amp; 13.2 kWh battery at each of the 34 homes </a:t>
            </a:r>
          </a:p>
          <a:p>
            <a:pPr marL="742950" lvl="1" indent="-285750">
              <a:buFont typeface="Arial" panose="020B0604020202090204" pitchFamily="34" charset="0"/>
              <a:buChar char="•"/>
            </a:pPr>
            <a:r>
              <a:rPr lang="en-US" sz="1200" dirty="0"/>
              <a:t>Two 500 kW &amp; 1,000 kWh BESS’s</a:t>
            </a:r>
          </a:p>
          <a:p>
            <a:pPr marL="285750" indent="-285750">
              <a:buFont typeface="Arial" panose="020B0604020202090204" pitchFamily="34" charset="0"/>
              <a:buChar char="•"/>
            </a:pPr>
            <a:r>
              <a:rPr lang="en-US" sz="1200" dirty="0"/>
              <a:t>230 </a:t>
            </a:r>
            <a:r>
              <a:rPr lang="en-US" sz="1200" dirty="0" err="1"/>
              <a:t>kWac</a:t>
            </a:r>
            <a:r>
              <a:rPr lang="en-US" sz="1200" dirty="0"/>
              <a:t> gas generator</a:t>
            </a:r>
          </a:p>
          <a:p>
            <a:pPr marL="285750" indent="-285750">
              <a:buFont typeface="Arial" panose="020B0604020202090204" pitchFamily="34" charset="0"/>
              <a:buChar char="•"/>
            </a:pPr>
            <a:endParaRPr lang="en-US" sz="1200" dirty="0"/>
          </a:p>
          <a:p>
            <a:r>
              <a:rPr lang="en-US" sz="1200" b="1" u="sng" dirty="0"/>
              <a:t>Scenario C</a:t>
            </a:r>
            <a:r>
              <a:rPr lang="en-US" sz="1200" dirty="0"/>
              <a:t> – Individual Hybrid Solar Microgrids (</a:t>
            </a:r>
            <a:r>
              <a:rPr lang="en-US" sz="1200" dirty="0" err="1"/>
              <a:t>solar+storage+gas</a:t>
            </a:r>
            <a:r>
              <a:rPr lang="en-US" sz="1200" dirty="0"/>
              <a:t> generator) at each home and connected by a SoCalGas line </a:t>
            </a:r>
          </a:p>
          <a:p>
            <a:pPr marL="171450" indent="-171450">
              <a:buFont typeface="Arial" panose="020B0604020202090204" pitchFamily="34" charset="0"/>
              <a:buChar char="•"/>
            </a:pPr>
            <a:r>
              <a:rPr lang="en-US" sz="1200" dirty="0"/>
              <a:t>564 kW of solar across the community</a:t>
            </a:r>
          </a:p>
          <a:p>
            <a:pPr marL="742950" lvl="1" indent="-285750">
              <a:buFont typeface="Arial" panose="020B0604020202090204" pitchFamily="34" charset="0"/>
              <a:buChar char="•"/>
            </a:pPr>
            <a:r>
              <a:rPr lang="en-US" sz="1200" dirty="0"/>
              <a:t>16.6 kW of solar on the average home</a:t>
            </a:r>
          </a:p>
          <a:p>
            <a:pPr marL="285750" indent="-285750">
              <a:buFont typeface="Arial" panose="020B0604020202090204" pitchFamily="34" charset="0"/>
              <a:buChar char="•"/>
            </a:pPr>
            <a:r>
              <a:rPr lang="en-US" sz="1200" dirty="0"/>
              <a:t>170 kW &amp; 448.8 kWh BESS across the community</a:t>
            </a:r>
          </a:p>
          <a:p>
            <a:pPr marL="742950" lvl="1" indent="-285750">
              <a:buFont typeface="Arial" panose="020B0604020202090204" pitchFamily="34" charset="0"/>
              <a:buChar char="•"/>
            </a:pPr>
            <a:r>
              <a:rPr lang="en-US" sz="1200" dirty="0"/>
              <a:t>5 </a:t>
            </a:r>
            <a:r>
              <a:rPr lang="en-US" sz="1200" dirty="0" err="1"/>
              <a:t>kWac</a:t>
            </a:r>
            <a:r>
              <a:rPr lang="en-US" sz="1200" dirty="0"/>
              <a:t> &amp; 13.2 kWh battery at each of the 34 homes </a:t>
            </a:r>
          </a:p>
          <a:p>
            <a:pPr marL="285750" indent="-285750">
              <a:buFont typeface="Arial" panose="020B0604020202090204" pitchFamily="34" charset="0"/>
              <a:buChar char="•"/>
            </a:pPr>
            <a:r>
              <a:rPr lang="en-US" sz="1200" dirty="0"/>
              <a:t>884 </a:t>
            </a:r>
            <a:r>
              <a:rPr lang="en-US" sz="1200" dirty="0" err="1"/>
              <a:t>kWac</a:t>
            </a:r>
            <a:r>
              <a:rPr lang="en-US" sz="1200" dirty="0"/>
              <a:t> gas generation across the community </a:t>
            </a:r>
          </a:p>
          <a:p>
            <a:pPr marL="285750" indent="-285750">
              <a:buFont typeface="Arial" panose="020B0604020202090204" pitchFamily="34" charset="0"/>
              <a:buChar char="•"/>
            </a:pPr>
            <a:r>
              <a:rPr lang="en-US" sz="1200" dirty="0"/>
              <a:t>26 </a:t>
            </a:r>
            <a:r>
              <a:rPr lang="en-US" sz="1200" dirty="0" err="1"/>
              <a:t>kWac</a:t>
            </a:r>
            <a:r>
              <a:rPr lang="en-US" sz="1200" dirty="0"/>
              <a:t> gas generator at each of the 34 homes</a:t>
            </a:r>
          </a:p>
        </p:txBody>
      </p:sp>
    </p:spTree>
    <p:extLst>
      <p:ext uri="{BB962C8B-B14F-4D97-AF65-F5344CB8AC3E}">
        <p14:creationId xmlns:p14="http://schemas.microsoft.com/office/powerpoint/2010/main" val="1561452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7" name="Straight Connector 136">
            <a:extLst>
              <a:ext uri="{FF2B5EF4-FFF2-40B4-BE49-F238E27FC236}">
                <a16:creationId xmlns:a16="http://schemas.microsoft.com/office/drawing/2014/main" id="{0D6CA48F-7700-A31B-BAB4-DA90E91F0B55}"/>
              </a:ext>
            </a:extLst>
          </p:cNvPr>
          <p:cNvCxnSpPr>
            <a:cxnSpLocks/>
            <a:stCxn id="139" idx="0"/>
          </p:cNvCxnSpPr>
          <p:nvPr/>
        </p:nvCxnSpPr>
        <p:spPr>
          <a:xfrm flipH="1" flipV="1">
            <a:off x="4597400" y="4615074"/>
            <a:ext cx="325" cy="155559"/>
          </a:xfrm>
          <a:prstGeom prst="line">
            <a:avLst/>
          </a:prstGeom>
          <a:ln w="57150">
            <a:solidFill>
              <a:srgbClr val="00CC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2C16813B-7D98-14D1-CB3C-B2334F7ECBCA}"/>
              </a:ext>
            </a:extLst>
          </p:cNvPr>
          <p:cNvCxnSpPr>
            <a:cxnSpLocks/>
            <a:stCxn id="136" idx="0"/>
          </p:cNvCxnSpPr>
          <p:nvPr/>
        </p:nvCxnSpPr>
        <p:spPr>
          <a:xfrm flipV="1">
            <a:off x="4194474" y="4613296"/>
            <a:ext cx="1679" cy="157337"/>
          </a:xfrm>
          <a:prstGeom prst="line">
            <a:avLst/>
          </a:prstGeom>
          <a:ln w="57150">
            <a:solidFill>
              <a:srgbClr val="00CC0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43F5548-2BB7-E0DD-CD5D-FBAEE6A4B8C8}"/>
              </a:ext>
            </a:extLst>
          </p:cNvPr>
          <p:cNvSpPr>
            <a:spLocks noGrp="1"/>
          </p:cNvSpPr>
          <p:nvPr>
            <p:ph type="title"/>
          </p:nvPr>
        </p:nvSpPr>
        <p:spPr/>
        <p:txBody>
          <a:bodyPr>
            <a:normAutofit/>
          </a:bodyPr>
          <a:lstStyle/>
          <a:p>
            <a:r>
              <a:rPr lang="en-US" sz="2400" dirty="0"/>
              <a:t>Sierra Blanca energy system layout – Scenario A</a:t>
            </a:r>
          </a:p>
        </p:txBody>
      </p:sp>
      <p:cxnSp>
        <p:nvCxnSpPr>
          <p:cNvPr id="4" name="Straight Connector 3">
            <a:extLst>
              <a:ext uri="{FF2B5EF4-FFF2-40B4-BE49-F238E27FC236}">
                <a16:creationId xmlns:a16="http://schemas.microsoft.com/office/drawing/2014/main" id="{A32654F0-6815-9ECB-045E-189EE6E40887}"/>
              </a:ext>
            </a:extLst>
          </p:cNvPr>
          <p:cNvCxnSpPr>
            <a:cxnSpLocks/>
          </p:cNvCxnSpPr>
          <p:nvPr/>
        </p:nvCxnSpPr>
        <p:spPr>
          <a:xfrm>
            <a:off x="493059" y="4586854"/>
            <a:ext cx="7942729" cy="26442"/>
          </a:xfrm>
          <a:prstGeom prst="line">
            <a:avLst/>
          </a:prstGeom>
          <a:ln w="57150">
            <a:solidFill>
              <a:srgbClr val="00CC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29C6C6C-F7DE-A4FA-C301-65D0C24BCD22}"/>
              </a:ext>
            </a:extLst>
          </p:cNvPr>
          <p:cNvCxnSpPr>
            <a:cxnSpLocks/>
          </p:cNvCxnSpPr>
          <p:nvPr/>
        </p:nvCxnSpPr>
        <p:spPr>
          <a:xfrm flipV="1">
            <a:off x="5587236" y="2534135"/>
            <a:ext cx="0" cy="2054664"/>
          </a:xfrm>
          <a:prstGeom prst="line">
            <a:avLst/>
          </a:prstGeom>
          <a:ln w="57150">
            <a:solidFill>
              <a:srgbClr val="00CC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3356B33-31B5-9A1C-3FAC-F3B142AA14C4}"/>
              </a:ext>
            </a:extLst>
          </p:cNvPr>
          <p:cNvCxnSpPr>
            <a:cxnSpLocks/>
          </p:cNvCxnSpPr>
          <p:nvPr/>
        </p:nvCxnSpPr>
        <p:spPr>
          <a:xfrm flipV="1">
            <a:off x="1337968" y="2160995"/>
            <a:ext cx="25933" cy="2439080"/>
          </a:xfrm>
          <a:prstGeom prst="line">
            <a:avLst/>
          </a:prstGeom>
          <a:ln w="57150">
            <a:solidFill>
              <a:srgbClr val="00CC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5256419-DE85-1B9D-914C-785D616B3E81}"/>
              </a:ext>
            </a:extLst>
          </p:cNvPr>
          <p:cNvCxnSpPr>
            <a:cxnSpLocks/>
          </p:cNvCxnSpPr>
          <p:nvPr/>
        </p:nvCxnSpPr>
        <p:spPr>
          <a:xfrm flipV="1">
            <a:off x="3509649" y="1064026"/>
            <a:ext cx="0" cy="3550818"/>
          </a:xfrm>
          <a:prstGeom prst="line">
            <a:avLst/>
          </a:prstGeom>
          <a:ln w="57150">
            <a:solidFill>
              <a:srgbClr val="00CC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E6382D2-E8FE-49F4-5C3A-E12780793056}"/>
              </a:ext>
            </a:extLst>
          </p:cNvPr>
          <p:cNvCxnSpPr>
            <a:cxnSpLocks/>
          </p:cNvCxnSpPr>
          <p:nvPr/>
        </p:nvCxnSpPr>
        <p:spPr>
          <a:xfrm flipH="1">
            <a:off x="3525354" y="1731793"/>
            <a:ext cx="1445499" cy="0"/>
          </a:xfrm>
          <a:prstGeom prst="line">
            <a:avLst/>
          </a:prstGeom>
          <a:ln w="57150">
            <a:solidFill>
              <a:srgbClr val="00CC00"/>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BC2DB258-96E5-1E66-842A-F129D08438BA}"/>
              </a:ext>
            </a:extLst>
          </p:cNvPr>
          <p:cNvGrpSpPr/>
          <p:nvPr/>
        </p:nvGrpSpPr>
        <p:grpSpPr>
          <a:xfrm>
            <a:off x="541775" y="2327948"/>
            <a:ext cx="645459" cy="2034788"/>
            <a:chOff x="541775" y="2925859"/>
            <a:chExt cx="645459" cy="2034788"/>
          </a:xfrm>
        </p:grpSpPr>
        <p:grpSp>
          <p:nvGrpSpPr>
            <p:cNvPr id="20" name="Group 19">
              <a:extLst>
                <a:ext uri="{FF2B5EF4-FFF2-40B4-BE49-F238E27FC236}">
                  <a16:creationId xmlns:a16="http://schemas.microsoft.com/office/drawing/2014/main" id="{E3C75F00-619B-0AA7-4E4F-4EFFC546A206}"/>
                </a:ext>
              </a:extLst>
            </p:cNvPr>
            <p:cNvGrpSpPr/>
            <p:nvPr/>
          </p:nvGrpSpPr>
          <p:grpSpPr>
            <a:xfrm>
              <a:off x="541775" y="4539306"/>
              <a:ext cx="645459" cy="421341"/>
              <a:chOff x="1192306" y="5423647"/>
              <a:chExt cx="645459" cy="421341"/>
            </a:xfrm>
          </p:grpSpPr>
          <p:sp>
            <p:nvSpPr>
              <p:cNvPr id="18" name="Rectangle 17">
                <a:extLst>
                  <a:ext uri="{FF2B5EF4-FFF2-40B4-BE49-F238E27FC236}">
                    <a16:creationId xmlns:a16="http://schemas.microsoft.com/office/drawing/2014/main" id="{1F099B87-6209-6441-36F1-3F08577E3F9C}"/>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BA1236F-6083-44BC-41EA-E8302D5460C6}"/>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541E2083-8061-F3AE-B395-D23D68CF275D}"/>
                </a:ext>
              </a:extLst>
            </p:cNvPr>
            <p:cNvGrpSpPr/>
            <p:nvPr/>
          </p:nvGrpSpPr>
          <p:grpSpPr>
            <a:xfrm>
              <a:off x="541775" y="4001491"/>
              <a:ext cx="645459" cy="421341"/>
              <a:chOff x="1192306" y="5423647"/>
              <a:chExt cx="645459" cy="421341"/>
            </a:xfrm>
          </p:grpSpPr>
          <p:sp>
            <p:nvSpPr>
              <p:cNvPr id="22" name="Rectangle 21">
                <a:extLst>
                  <a:ext uri="{FF2B5EF4-FFF2-40B4-BE49-F238E27FC236}">
                    <a16:creationId xmlns:a16="http://schemas.microsoft.com/office/drawing/2014/main" id="{CADCEAAF-85A0-CDB0-04CA-71EBB3C59FEF}"/>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D228049-68DA-BA0E-70A3-75C085EE89D7}"/>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46A3370D-94E7-E069-F5CC-F8617116A484}"/>
                </a:ext>
              </a:extLst>
            </p:cNvPr>
            <p:cNvGrpSpPr/>
            <p:nvPr/>
          </p:nvGrpSpPr>
          <p:grpSpPr>
            <a:xfrm>
              <a:off x="541775" y="3463675"/>
              <a:ext cx="645459" cy="421341"/>
              <a:chOff x="1192306" y="5423647"/>
              <a:chExt cx="645459" cy="421341"/>
            </a:xfrm>
          </p:grpSpPr>
          <p:sp>
            <p:nvSpPr>
              <p:cNvPr id="25" name="Rectangle 24">
                <a:extLst>
                  <a:ext uri="{FF2B5EF4-FFF2-40B4-BE49-F238E27FC236}">
                    <a16:creationId xmlns:a16="http://schemas.microsoft.com/office/drawing/2014/main" id="{4EAA1311-5F2A-0D16-4611-3A16BAE9674A}"/>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4C04C23-0E07-3CF6-26BD-EA05897553F3}"/>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FB370FC5-7F92-0E64-E2BB-C61066E0F5B2}"/>
                </a:ext>
              </a:extLst>
            </p:cNvPr>
            <p:cNvGrpSpPr/>
            <p:nvPr/>
          </p:nvGrpSpPr>
          <p:grpSpPr>
            <a:xfrm>
              <a:off x="541775" y="2925859"/>
              <a:ext cx="645459" cy="421341"/>
              <a:chOff x="1192306" y="5423647"/>
              <a:chExt cx="645459" cy="421341"/>
            </a:xfrm>
          </p:grpSpPr>
          <p:sp>
            <p:nvSpPr>
              <p:cNvPr id="28" name="Rectangle 27">
                <a:extLst>
                  <a:ext uri="{FF2B5EF4-FFF2-40B4-BE49-F238E27FC236}">
                    <a16:creationId xmlns:a16="http://schemas.microsoft.com/office/drawing/2014/main" id="{861E95D9-8F8D-97A4-C4AD-9A5EFC3ECCD5}"/>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951EAACD-8348-C496-EAAB-27EE6F8E2DCF}"/>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2" name="Group 81">
            <a:extLst>
              <a:ext uri="{FF2B5EF4-FFF2-40B4-BE49-F238E27FC236}">
                <a16:creationId xmlns:a16="http://schemas.microsoft.com/office/drawing/2014/main" id="{86C3F4EA-F433-BE53-28A0-412A7FE559BD}"/>
              </a:ext>
            </a:extLst>
          </p:cNvPr>
          <p:cNvGrpSpPr/>
          <p:nvPr/>
        </p:nvGrpSpPr>
        <p:grpSpPr>
          <a:xfrm>
            <a:off x="1501001" y="2336908"/>
            <a:ext cx="645459" cy="2034788"/>
            <a:chOff x="1465141" y="2934819"/>
            <a:chExt cx="645459" cy="2034788"/>
          </a:xfrm>
        </p:grpSpPr>
        <p:grpSp>
          <p:nvGrpSpPr>
            <p:cNvPr id="30" name="Group 29">
              <a:extLst>
                <a:ext uri="{FF2B5EF4-FFF2-40B4-BE49-F238E27FC236}">
                  <a16:creationId xmlns:a16="http://schemas.microsoft.com/office/drawing/2014/main" id="{93DFB1A9-B418-201A-3830-92798545EA32}"/>
                </a:ext>
              </a:extLst>
            </p:cNvPr>
            <p:cNvGrpSpPr/>
            <p:nvPr/>
          </p:nvGrpSpPr>
          <p:grpSpPr>
            <a:xfrm>
              <a:off x="1465141" y="4548266"/>
              <a:ext cx="645459" cy="421341"/>
              <a:chOff x="1192306" y="5423647"/>
              <a:chExt cx="645459" cy="421341"/>
            </a:xfrm>
          </p:grpSpPr>
          <p:sp>
            <p:nvSpPr>
              <p:cNvPr id="31" name="Rectangle 30">
                <a:extLst>
                  <a:ext uri="{FF2B5EF4-FFF2-40B4-BE49-F238E27FC236}">
                    <a16:creationId xmlns:a16="http://schemas.microsoft.com/office/drawing/2014/main" id="{E318A086-DDBC-5ACE-535D-EB59EE1CA242}"/>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464D8DA0-3755-1029-C011-904B7CB70328}"/>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36877595-BC90-EABD-3DDD-6B0619619D06}"/>
                </a:ext>
              </a:extLst>
            </p:cNvPr>
            <p:cNvGrpSpPr/>
            <p:nvPr/>
          </p:nvGrpSpPr>
          <p:grpSpPr>
            <a:xfrm>
              <a:off x="1465141" y="4010451"/>
              <a:ext cx="645459" cy="421341"/>
              <a:chOff x="1192306" y="5423647"/>
              <a:chExt cx="645459" cy="421341"/>
            </a:xfrm>
          </p:grpSpPr>
          <p:sp>
            <p:nvSpPr>
              <p:cNvPr id="34" name="Rectangle 33">
                <a:extLst>
                  <a:ext uri="{FF2B5EF4-FFF2-40B4-BE49-F238E27FC236}">
                    <a16:creationId xmlns:a16="http://schemas.microsoft.com/office/drawing/2014/main" id="{36D5E7A8-035F-B8C5-A232-5AF192C1BA6B}"/>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F983D5D7-82C4-7AAD-5FAD-027791A14F7F}"/>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id="{C3BAB920-BED5-69DF-E3B2-CE267C484E2B}"/>
                </a:ext>
              </a:extLst>
            </p:cNvPr>
            <p:cNvGrpSpPr/>
            <p:nvPr/>
          </p:nvGrpSpPr>
          <p:grpSpPr>
            <a:xfrm>
              <a:off x="1465141" y="3472635"/>
              <a:ext cx="645459" cy="421341"/>
              <a:chOff x="1192306" y="5423647"/>
              <a:chExt cx="645459" cy="421341"/>
            </a:xfrm>
          </p:grpSpPr>
          <p:sp>
            <p:nvSpPr>
              <p:cNvPr id="37" name="Rectangle 36">
                <a:extLst>
                  <a:ext uri="{FF2B5EF4-FFF2-40B4-BE49-F238E27FC236}">
                    <a16:creationId xmlns:a16="http://schemas.microsoft.com/office/drawing/2014/main" id="{80D71F94-60CC-5E36-22F9-1A8C8DA48F9C}"/>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4EAFAD08-857C-3D2C-F0C0-9C975668B15E}"/>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8FF6C1D7-4E8B-3EE5-201E-9A12D5CF5F7E}"/>
                </a:ext>
              </a:extLst>
            </p:cNvPr>
            <p:cNvGrpSpPr/>
            <p:nvPr/>
          </p:nvGrpSpPr>
          <p:grpSpPr>
            <a:xfrm>
              <a:off x="1465141" y="2934819"/>
              <a:ext cx="645459" cy="421341"/>
              <a:chOff x="1192306" y="5423647"/>
              <a:chExt cx="645459" cy="421341"/>
            </a:xfrm>
          </p:grpSpPr>
          <p:sp>
            <p:nvSpPr>
              <p:cNvPr id="40" name="Rectangle 39">
                <a:extLst>
                  <a:ext uri="{FF2B5EF4-FFF2-40B4-BE49-F238E27FC236}">
                    <a16:creationId xmlns:a16="http://schemas.microsoft.com/office/drawing/2014/main" id="{A1A06AD3-3479-8437-6B2E-7EC42B4EBAAD}"/>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CFC62875-0779-8212-0FD3-2A45806FAB7A}"/>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2" name="Group 41">
            <a:extLst>
              <a:ext uri="{FF2B5EF4-FFF2-40B4-BE49-F238E27FC236}">
                <a16:creationId xmlns:a16="http://schemas.microsoft.com/office/drawing/2014/main" id="{B05A6BFD-2CB4-8A19-13E2-F668DD74C3E9}"/>
              </a:ext>
            </a:extLst>
          </p:cNvPr>
          <p:cNvGrpSpPr/>
          <p:nvPr/>
        </p:nvGrpSpPr>
        <p:grpSpPr>
          <a:xfrm rot="19986537">
            <a:off x="1525529" y="1689284"/>
            <a:ext cx="645459" cy="421341"/>
            <a:chOff x="1192306" y="5423647"/>
            <a:chExt cx="645459" cy="421341"/>
          </a:xfrm>
        </p:grpSpPr>
        <p:sp>
          <p:nvSpPr>
            <p:cNvPr id="43" name="Rectangle 42">
              <a:extLst>
                <a:ext uri="{FF2B5EF4-FFF2-40B4-BE49-F238E27FC236}">
                  <a16:creationId xmlns:a16="http://schemas.microsoft.com/office/drawing/2014/main" id="{EFFDD562-B19F-176C-0940-5CCA2F629CE2}"/>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A35BFE17-F21F-4D26-45C0-A7E5BC70B3C0}"/>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AA469C7C-E4A4-F599-77C4-F7C49F5DE254}"/>
              </a:ext>
            </a:extLst>
          </p:cNvPr>
          <p:cNvGrpSpPr/>
          <p:nvPr/>
        </p:nvGrpSpPr>
        <p:grpSpPr>
          <a:xfrm>
            <a:off x="2567801" y="1234251"/>
            <a:ext cx="645464" cy="3137450"/>
            <a:chOff x="2567801" y="1832162"/>
            <a:chExt cx="645464" cy="3137450"/>
          </a:xfrm>
        </p:grpSpPr>
        <p:grpSp>
          <p:nvGrpSpPr>
            <p:cNvPr id="45" name="Group 44">
              <a:extLst>
                <a:ext uri="{FF2B5EF4-FFF2-40B4-BE49-F238E27FC236}">
                  <a16:creationId xmlns:a16="http://schemas.microsoft.com/office/drawing/2014/main" id="{1D7C4F31-B5BE-C183-D716-097B8214A5F9}"/>
                </a:ext>
              </a:extLst>
            </p:cNvPr>
            <p:cNvGrpSpPr/>
            <p:nvPr/>
          </p:nvGrpSpPr>
          <p:grpSpPr>
            <a:xfrm>
              <a:off x="2567806" y="4548271"/>
              <a:ext cx="645459" cy="421341"/>
              <a:chOff x="1192306" y="5423647"/>
              <a:chExt cx="645459" cy="421341"/>
            </a:xfrm>
          </p:grpSpPr>
          <p:sp>
            <p:nvSpPr>
              <p:cNvPr id="46" name="Rectangle 45">
                <a:extLst>
                  <a:ext uri="{FF2B5EF4-FFF2-40B4-BE49-F238E27FC236}">
                    <a16:creationId xmlns:a16="http://schemas.microsoft.com/office/drawing/2014/main" id="{6C4B6A98-61D5-3CDB-A66E-DB21F4B7BB8C}"/>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675F0BF-B6A6-EF9C-1363-2F5D60922C59}"/>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a:extLst>
                <a:ext uri="{FF2B5EF4-FFF2-40B4-BE49-F238E27FC236}">
                  <a16:creationId xmlns:a16="http://schemas.microsoft.com/office/drawing/2014/main" id="{6DBEC291-00B1-4A4C-77D9-DFCFA10073D0}"/>
                </a:ext>
              </a:extLst>
            </p:cNvPr>
            <p:cNvGrpSpPr/>
            <p:nvPr/>
          </p:nvGrpSpPr>
          <p:grpSpPr>
            <a:xfrm>
              <a:off x="2567806" y="4005050"/>
              <a:ext cx="645459" cy="421341"/>
              <a:chOff x="1192306" y="5423647"/>
              <a:chExt cx="645459" cy="421341"/>
            </a:xfrm>
          </p:grpSpPr>
          <p:sp>
            <p:nvSpPr>
              <p:cNvPr id="49" name="Rectangle 48">
                <a:extLst>
                  <a:ext uri="{FF2B5EF4-FFF2-40B4-BE49-F238E27FC236}">
                    <a16:creationId xmlns:a16="http://schemas.microsoft.com/office/drawing/2014/main" id="{970EF668-3E75-7994-D48E-83F2C89CA82C}"/>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9430FC3-227D-43B4-CC6B-3800F5107691}"/>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DADDEE4A-6B39-BE33-1DFD-63F9A3367461}"/>
                </a:ext>
              </a:extLst>
            </p:cNvPr>
            <p:cNvGrpSpPr/>
            <p:nvPr/>
          </p:nvGrpSpPr>
          <p:grpSpPr>
            <a:xfrm>
              <a:off x="2567806" y="3461828"/>
              <a:ext cx="645459" cy="421341"/>
              <a:chOff x="1192306" y="5423647"/>
              <a:chExt cx="645459" cy="421341"/>
            </a:xfrm>
          </p:grpSpPr>
          <p:sp>
            <p:nvSpPr>
              <p:cNvPr id="52" name="Rectangle 51">
                <a:extLst>
                  <a:ext uri="{FF2B5EF4-FFF2-40B4-BE49-F238E27FC236}">
                    <a16:creationId xmlns:a16="http://schemas.microsoft.com/office/drawing/2014/main" id="{81145BB9-03A7-DA44-339A-6576352085A3}"/>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86596CDB-B40E-C086-1A65-BC937D453E18}"/>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a:extLst>
                <a:ext uri="{FF2B5EF4-FFF2-40B4-BE49-F238E27FC236}">
                  <a16:creationId xmlns:a16="http://schemas.microsoft.com/office/drawing/2014/main" id="{B5F9EF3A-DE8A-1199-8AFD-C0F3E5A25689}"/>
                </a:ext>
              </a:extLst>
            </p:cNvPr>
            <p:cNvGrpSpPr/>
            <p:nvPr/>
          </p:nvGrpSpPr>
          <p:grpSpPr>
            <a:xfrm>
              <a:off x="2567806" y="2918606"/>
              <a:ext cx="645459" cy="421341"/>
              <a:chOff x="1192306" y="5423647"/>
              <a:chExt cx="645459" cy="421341"/>
            </a:xfrm>
          </p:grpSpPr>
          <p:sp>
            <p:nvSpPr>
              <p:cNvPr id="55" name="Rectangle 54">
                <a:extLst>
                  <a:ext uri="{FF2B5EF4-FFF2-40B4-BE49-F238E27FC236}">
                    <a16:creationId xmlns:a16="http://schemas.microsoft.com/office/drawing/2014/main" id="{5386B272-98A7-2AF0-9CDD-1E5877022788}"/>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56F6D8BB-6074-1E9A-B1F9-68E480B2F956}"/>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56">
              <a:extLst>
                <a:ext uri="{FF2B5EF4-FFF2-40B4-BE49-F238E27FC236}">
                  <a16:creationId xmlns:a16="http://schemas.microsoft.com/office/drawing/2014/main" id="{962103F5-EDE2-63B5-8B5D-868A94A9FD3D}"/>
                </a:ext>
              </a:extLst>
            </p:cNvPr>
            <p:cNvGrpSpPr/>
            <p:nvPr/>
          </p:nvGrpSpPr>
          <p:grpSpPr>
            <a:xfrm>
              <a:off x="2567801" y="2375384"/>
              <a:ext cx="645459" cy="421341"/>
              <a:chOff x="1192306" y="5423647"/>
              <a:chExt cx="645459" cy="421341"/>
            </a:xfrm>
          </p:grpSpPr>
          <p:sp>
            <p:nvSpPr>
              <p:cNvPr id="58" name="Rectangle 57">
                <a:extLst>
                  <a:ext uri="{FF2B5EF4-FFF2-40B4-BE49-F238E27FC236}">
                    <a16:creationId xmlns:a16="http://schemas.microsoft.com/office/drawing/2014/main" id="{4598375B-92F1-DA60-317C-F8680E93DFDF}"/>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07D3915D-10E1-105D-3720-27143297FEA5}"/>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59">
              <a:extLst>
                <a:ext uri="{FF2B5EF4-FFF2-40B4-BE49-F238E27FC236}">
                  <a16:creationId xmlns:a16="http://schemas.microsoft.com/office/drawing/2014/main" id="{3F912493-DB75-B279-21FB-6A74D5E08FA4}"/>
                </a:ext>
              </a:extLst>
            </p:cNvPr>
            <p:cNvGrpSpPr/>
            <p:nvPr/>
          </p:nvGrpSpPr>
          <p:grpSpPr>
            <a:xfrm>
              <a:off x="2567801" y="1832162"/>
              <a:ext cx="645459" cy="421341"/>
              <a:chOff x="1192306" y="5423647"/>
              <a:chExt cx="645459" cy="421341"/>
            </a:xfrm>
          </p:grpSpPr>
          <p:sp>
            <p:nvSpPr>
              <p:cNvPr id="61" name="Rectangle 60">
                <a:extLst>
                  <a:ext uri="{FF2B5EF4-FFF2-40B4-BE49-F238E27FC236}">
                    <a16:creationId xmlns:a16="http://schemas.microsoft.com/office/drawing/2014/main" id="{273CA6B4-6850-C525-364C-1035321C3897}"/>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D5388C14-BADC-2719-9233-7F0E7701B046}"/>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3" name="Group 62">
            <a:extLst>
              <a:ext uri="{FF2B5EF4-FFF2-40B4-BE49-F238E27FC236}">
                <a16:creationId xmlns:a16="http://schemas.microsoft.com/office/drawing/2014/main" id="{3164764F-C5B1-2104-AF84-0DDBAB081E0D}"/>
              </a:ext>
            </a:extLst>
          </p:cNvPr>
          <p:cNvGrpSpPr/>
          <p:nvPr/>
        </p:nvGrpSpPr>
        <p:grpSpPr>
          <a:xfrm>
            <a:off x="3778043" y="3959325"/>
            <a:ext cx="645459" cy="421341"/>
            <a:chOff x="1192306" y="5423647"/>
            <a:chExt cx="645459" cy="421341"/>
          </a:xfrm>
        </p:grpSpPr>
        <p:sp>
          <p:nvSpPr>
            <p:cNvPr id="64" name="Rectangle 63">
              <a:extLst>
                <a:ext uri="{FF2B5EF4-FFF2-40B4-BE49-F238E27FC236}">
                  <a16:creationId xmlns:a16="http://schemas.microsoft.com/office/drawing/2014/main" id="{790E269F-18D9-B1A9-7DA6-124BFD7DB907}"/>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1FEBACB6-7A5B-4B42-4D39-EBF2680C0233}"/>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oup 65">
            <a:extLst>
              <a:ext uri="{FF2B5EF4-FFF2-40B4-BE49-F238E27FC236}">
                <a16:creationId xmlns:a16="http://schemas.microsoft.com/office/drawing/2014/main" id="{500C66C9-096E-1E20-06D7-6EBEF822E4E1}"/>
              </a:ext>
            </a:extLst>
          </p:cNvPr>
          <p:cNvGrpSpPr/>
          <p:nvPr/>
        </p:nvGrpSpPr>
        <p:grpSpPr>
          <a:xfrm>
            <a:off x="3764010" y="3287630"/>
            <a:ext cx="645459" cy="421341"/>
            <a:chOff x="1192306" y="5423647"/>
            <a:chExt cx="645459" cy="421341"/>
          </a:xfrm>
        </p:grpSpPr>
        <p:sp>
          <p:nvSpPr>
            <p:cNvPr id="67" name="Rectangle 66">
              <a:extLst>
                <a:ext uri="{FF2B5EF4-FFF2-40B4-BE49-F238E27FC236}">
                  <a16:creationId xmlns:a16="http://schemas.microsoft.com/office/drawing/2014/main" id="{C283E528-FE1D-EAB7-8BEE-82FA6497A43C}"/>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8DABE4A7-BB95-DF81-8411-1C52F866238B}"/>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 name="Group 68">
            <a:extLst>
              <a:ext uri="{FF2B5EF4-FFF2-40B4-BE49-F238E27FC236}">
                <a16:creationId xmlns:a16="http://schemas.microsoft.com/office/drawing/2014/main" id="{6EEE6BDD-17B1-63F7-32DC-592B168D9AB4}"/>
              </a:ext>
            </a:extLst>
          </p:cNvPr>
          <p:cNvGrpSpPr/>
          <p:nvPr/>
        </p:nvGrpSpPr>
        <p:grpSpPr>
          <a:xfrm>
            <a:off x="3764010" y="2615575"/>
            <a:ext cx="645459" cy="421341"/>
            <a:chOff x="1192306" y="5423647"/>
            <a:chExt cx="645459" cy="421341"/>
          </a:xfrm>
        </p:grpSpPr>
        <p:sp>
          <p:nvSpPr>
            <p:cNvPr id="70" name="Rectangle 69">
              <a:extLst>
                <a:ext uri="{FF2B5EF4-FFF2-40B4-BE49-F238E27FC236}">
                  <a16:creationId xmlns:a16="http://schemas.microsoft.com/office/drawing/2014/main" id="{F8EA1490-B471-76C0-F8CC-267CB2DF7D48}"/>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AA9B7037-FFD8-4C9D-5217-4FE641A87035}"/>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4C350069-6871-2943-F234-0766771D6B18}"/>
              </a:ext>
            </a:extLst>
          </p:cNvPr>
          <p:cNvGrpSpPr/>
          <p:nvPr/>
        </p:nvGrpSpPr>
        <p:grpSpPr>
          <a:xfrm>
            <a:off x="3787000" y="1986630"/>
            <a:ext cx="645459" cy="421341"/>
            <a:chOff x="1192306" y="5423647"/>
            <a:chExt cx="645459" cy="421341"/>
          </a:xfrm>
        </p:grpSpPr>
        <p:sp>
          <p:nvSpPr>
            <p:cNvPr id="73" name="Rectangle 72">
              <a:extLst>
                <a:ext uri="{FF2B5EF4-FFF2-40B4-BE49-F238E27FC236}">
                  <a16:creationId xmlns:a16="http://schemas.microsoft.com/office/drawing/2014/main" id="{867D6583-6A91-4437-38BC-B1EC6AF8C0E3}"/>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7D75A0A0-4FC1-B0B3-6030-D9BAF58F5AFD}"/>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A7420A00-D734-BC8A-3931-FFE21FA4E800}"/>
              </a:ext>
            </a:extLst>
          </p:cNvPr>
          <p:cNvGrpSpPr/>
          <p:nvPr/>
        </p:nvGrpSpPr>
        <p:grpSpPr>
          <a:xfrm>
            <a:off x="4648124" y="1064026"/>
            <a:ext cx="645459" cy="421341"/>
            <a:chOff x="1192306" y="5423647"/>
            <a:chExt cx="645459" cy="421341"/>
          </a:xfrm>
        </p:grpSpPr>
        <p:sp>
          <p:nvSpPr>
            <p:cNvPr id="76" name="Rectangle 75">
              <a:extLst>
                <a:ext uri="{FF2B5EF4-FFF2-40B4-BE49-F238E27FC236}">
                  <a16:creationId xmlns:a16="http://schemas.microsoft.com/office/drawing/2014/main" id="{5A010437-2739-D389-62EF-DBEB422903BA}"/>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DDE93B8B-5DC1-8D24-82AE-D504782C0C8E}"/>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 name="Group 77">
            <a:extLst>
              <a:ext uri="{FF2B5EF4-FFF2-40B4-BE49-F238E27FC236}">
                <a16:creationId xmlns:a16="http://schemas.microsoft.com/office/drawing/2014/main" id="{DD91C47C-1B66-B0B3-9765-17D57294DE8E}"/>
              </a:ext>
            </a:extLst>
          </p:cNvPr>
          <p:cNvGrpSpPr/>
          <p:nvPr/>
        </p:nvGrpSpPr>
        <p:grpSpPr>
          <a:xfrm>
            <a:off x="3772975" y="1064026"/>
            <a:ext cx="645459" cy="421341"/>
            <a:chOff x="1192306" y="5423647"/>
            <a:chExt cx="645459" cy="421341"/>
          </a:xfrm>
        </p:grpSpPr>
        <p:sp>
          <p:nvSpPr>
            <p:cNvPr id="79" name="Rectangle 78">
              <a:extLst>
                <a:ext uri="{FF2B5EF4-FFF2-40B4-BE49-F238E27FC236}">
                  <a16:creationId xmlns:a16="http://schemas.microsoft.com/office/drawing/2014/main" id="{B860331D-D851-13BD-7297-1A0BA61BC4FE}"/>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EF51ADF4-46EF-4F67-6F98-652C3B2AF24E}"/>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84">
            <a:extLst>
              <a:ext uri="{FF2B5EF4-FFF2-40B4-BE49-F238E27FC236}">
                <a16:creationId xmlns:a16="http://schemas.microsoft.com/office/drawing/2014/main" id="{09C039DD-A274-088C-EEA8-634FB66D7D7E}"/>
              </a:ext>
            </a:extLst>
          </p:cNvPr>
          <p:cNvGrpSpPr/>
          <p:nvPr/>
        </p:nvGrpSpPr>
        <p:grpSpPr>
          <a:xfrm>
            <a:off x="4657084" y="1987392"/>
            <a:ext cx="645459" cy="421341"/>
            <a:chOff x="1192306" y="5423647"/>
            <a:chExt cx="645459" cy="421341"/>
          </a:xfrm>
        </p:grpSpPr>
        <p:sp>
          <p:nvSpPr>
            <p:cNvPr id="86" name="Rectangle 85">
              <a:extLst>
                <a:ext uri="{FF2B5EF4-FFF2-40B4-BE49-F238E27FC236}">
                  <a16:creationId xmlns:a16="http://schemas.microsoft.com/office/drawing/2014/main" id="{8E55FF53-5341-FE38-3981-01C21536AC67}"/>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055BA5AB-CC0D-16E3-CF3E-E186397AC2C3}"/>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 name="Group 87">
            <a:extLst>
              <a:ext uri="{FF2B5EF4-FFF2-40B4-BE49-F238E27FC236}">
                <a16:creationId xmlns:a16="http://schemas.microsoft.com/office/drawing/2014/main" id="{8DA12B05-C225-A692-6E7C-83671DF6A466}"/>
              </a:ext>
            </a:extLst>
          </p:cNvPr>
          <p:cNvGrpSpPr/>
          <p:nvPr/>
        </p:nvGrpSpPr>
        <p:grpSpPr>
          <a:xfrm>
            <a:off x="4683478" y="3959320"/>
            <a:ext cx="645459" cy="421341"/>
            <a:chOff x="1192306" y="5423647"/>
            <a:chExt cx="645459" cy="421341"/>
          </a:xfrm>
        </p:grpSpPr>
        <p:sp>
          <p:nvSpPr>
            <p:cNvPr id="89" name="Rectangle 88">
              <a:extLst>
                <a:ext uri="{FF2B5EF4-FFF2-40B4-BE49-F238E27FC236}">
                  <a16:creationId xmlns:a16="http://schemas.microsoft.com/office/drawing/2014/main" id="{59099685-12DD-62F4-77D5-6AA174DEAACB}"/>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88826777-4F55-B808-9AEC-0954409F4542}"/>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1" name="Group 90">
            <a:extLst>
              <a:ext uri="{FF2B5EF4-FFF2-40B4-BE49-F238E27FC236}">
                <a16:creationId xmlns:a16="http://schemas.microsoft.com/office/drawing/2014/main" id="{8E3F0765-483A-68A7-64CE-09CDF394AEDE}"/>
              </a:ext>
            </a:extLst>
          </p:cNvPr>
          <p:cNvGrpSpPr/>
          <p:nvPr/>
        </p:nvGrpSpPr>
        <p:grpSpPr>
          <a:xfrm>
            <a:off x="4669445" y="3287625"/>
            <a:ext cx="645459" cy="421341"/>
            <a:chOff x="1192306" y="5423647"/>
            <a:chExt cx="645459" cy="421341"/>
          </a:xfrm>
        </p:grpSpPr>
        <p:sp>
          <p:nvSpPr>
            <p:cNvPr id="92" name="Rectangle 91">
              <a:extLst>
                <a:ext uri="{FF2B5EF4-FFF2-40B4-BE49-F238E27FC236}">
                  <a16:creationId xmlns:a16="http://schemas.microsoft.com/office/drawing/2014/main" id="{1AD4B33E-727F-1F5C-CEDD-A4B76774FC8C}"/>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E985C4E4-4902-36E2-9265-B03F963B5E61}"/>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 name="Group 93">
            <a:extLst>
              <a:ext uri="{FF2B5EF4-FFF2-40B4-BE49-F238E27FC236}">
                <a16:creationId xmlns:a16="http://schemas.microsoft.com/office/drawing/2014/main" id="{FBD55920-364A-7AC3-CE8C-B240D26FFE51}"/>
              </a:ext>
            </a:extLst>
          </p:cNvPr>
          <p:cNvGrpSpPr/>
          <p:nvPr/>
        </p:nvGrpSpPr>
        <p:grpSpPr>
          <a:xfrm>
            <a:off x="4669445" y="2615570"/>
            <a:ext cx="645459" cy="421341"/>
            <a:chOff x="1192306" y="5423647"/>
            <a:chExt cx="645459" cy="421341"/>
          </a:xfrm>
        </p:grpSpPr>
        <p:sp>
          <p:nvSpPr>
            <p:cNvPr id="95" name="Rectangle 94">
              <a:extLst>
                <a:ext uri="{FF2B5EF4-FFF2-40B4-BE49-F238E27FC236}">
                  <a16:creationId xmlns:a16="http://schemas.microsoft.com/office/drawing/2014/main" id="{4AA85E2F-F05A-C53A-14D9-76AEA651AE79}"/>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A68AD5EF-9810-9E35-57CF-17F6D54850D0}"/>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7" name="Group 106">
            <a:extLst>
              <a:ext uri="{FF2B5EF4-FFF2-40B4-BE49-F238E27FC236}">
                <a16:creationId xmlns:a16="http://schemas.microsoft.com/office/drawing/2014/main" id="{2944C434-E409-2E03-B1AC-5181FCB57DF9}"/>
              </a:ext>
            </a:extLst>
          </p:cNvPr>
          <p:cNvGrpSpPr/>
          <p:nvPr/>
        </p:nvGrpSpPr>
        <p:grpSpPr>
          <a:xfrm>
            <a:off x="5843825" y="2615570"/>
            <a:ext cx="659492" cy="1765091"/>
            <a:chOff x="5843825" y="3213481"/>
            <a:chExt cx="659492" cy="1765091"/>
          </a:xfrm>
        </p:grpSpPr>
        <p:grpSp>
          <p:nvGrpSpPr>
            <p:cNvPr id="98" name="Group 97">
              <a:extLst>
                <a:ext uri="{FF2B5EF4-FFF2-40B4-BE49-F238E27FC236}">
                  <a16:creationId xmlns:a16="http://schemas.microsoft.com/office/drawing/2014/main" id="{1729946E-8F8F-6C8C-67D7-13218ED3EC48}"/>
                </a:ext>
              </a:extLst>
            </p:cNvPr>
            <p:cNvGrpSpPr/>
            <p:nvPr/>
          </p:nvGrpSpPr>
          <p:grpSpPr>
            <a:xfrm>
              <a:off x="5857858" y="4557231"/>
              <a:ext cx="645459" cy="421341"/>
              <a:chOff x="1192306" y="5423647"/>
              <a:chExt cx="645459" cy="421341"/>
            </a:xfrm>
          </p:grpSpPr>
          <p:sp>
            <p:nvSpPr>
              <p:cNvPr id="99" name="Rectangle 98">
                <a:extLst>
                  <a:ext uri="{FF2B5EF4-FFF2-40B4-BE49-F238E27FC236}">
                    <a16:creationId xmlns:a16="http://schemas.microsoft.com/office/drawing/2014/main" id="{DB227E1B-0FD0-CC1C-FBC4-887386C30C98}"/>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3AF45943-43B3-A2BF-B70B-3EF3A2C95DBE}"/>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1" name="Group 100">
              <a:extLst>
                <a:ext uri="{FF2B5EF4-FFF2-40B4-BE49-F238E27FC236}">
                  <a16:creationId xmlns:a16="http://schemas.microsoft.com/office/drawing/2014/main" id="{83E6B4D9-0220-3C58-C9E6-A3F37D7ACD1F}"/>
                </a:ext>
              </a:extLst>
            </p:cNvPr>
            <p:cNvGrpSpPr/>
            <p:nvPr/>
          </p:nvGrpSpPr>
          <p:grpSpPr>
            <a:xfrm>
              <a:off x="5843825" y="3885536"/>
              <a:ext cx="645459" cy="421341"/>
              <a:chOff x="1192306" y="5423647"/>
              <a:chExt cx="645459" cy="421341"/>
            </a:xfrm>
          </p:grpSpPr>
          <p:sp>
            <p:nvSpPr>
              <p:cNvPr id="102" name="Rectangle 101">
                <a:extLst>
                  <a:ext uri="{FF2B5EF4-FFF2-40B4-BE49-F238E27FC236}">
                    <a16:creationId xmlns:a16="http://schemas.microsoft.com/office/drawing/2014/main" id="{5BC7C8F2-B3AB-6E13-BFD3-569F4593A07D}"/>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01B0A446-052D-10E5-23BE-B4293F562481}"/>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4" name="Group 103">
              <a:extLst>
                <a:ext uri="{FF2B5EF4-FFF2-40B4-BE49-F238E27FC236}">
                  <a16:creationId xmlns:a16="http://schemas.microsoft.com/office/drawing/2014/main" id="{523C16C0-CBDE-1207-E488-8B2FFC382FBA}"/>
                </a:ext>
              </a:extLst>
            </p:cNvPr>
            <p:cNvGrpSpPr/>
            <p:nvPr/>
          </p:nvGrpSpPr>
          <p:grpSpPr>
            <a:xfrm>
              <a:off x="5843825" y="3213481"/>
              <a:ext cx="645459" cy="421341"/>
              <a:chOff x="1192306" y="5423647"/>
              <a:chExt cx="645459" cy="421341"/>
            </a:xfrm>
          </p:grpSpPr>
          <p:sp>
            <p:nvSpPr>
              <p:cNvPr id="105" name="Rectangle 104">
                <a:extLst>
                  <a:ext uri="{FF2B5EF4-FFF2-40B4-BE49-F238E27FC236}">
                    <a16:creationId xmlns:a16="http://schemas.microsoft.com/office/drawing/2014/main" id="{0594EB9C-5A2C-AC86-2D72-FFD5F3A3872C}"/>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7C2D18F0-7FFD-F95D-36CF-E265E9EE011A}"/>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8" name="Group 107">
            <a:extLst>
              <a:ext uri="{FF2B5EF4-FFF2-40B4-BE49-F238E27FC236}">
                <a16:creationId xmlns:a16="http://schemas.microsoft.com/office/drawing/2014/main" id="{8E21E5A4-09D5-39BE-71CE-3CCDAB756CC7}"/>
              </a:ext>
            </a:extLst>
          </p:cNvPr>
          <p:cNvGrpSpPr/>
          <p:nvPr/>
        </p:nvGrpSpPr>
        <p:grpSpPr>
          <a:xfrm>
            <a:off x="6740296" y="2615570"/>
            <a:ext cx="659492" cy="1765091"/>
            <a:chOff x="5843825" y="3213481"/>
            <a:chExt cx="659492" cy="1765091"/>
          </a:xfrm>
        </p:grpSpPr>
        <p:grpSp>
          <p:nvGrpSpPr>
            <p:cNvPr id="109" name="Group 108">
              <a:extLst>
                <a:ext uri="{FF2B5EF4-FFF2-40B4-BE49-F238E27FC236}">
                  <a16:creationId xmlns:a16="http://schemas.microsoft.com/office/drawing/2014/main" id="{5755CC14-6864-09D1-9DD8-E72CF4FF6251}"/>
                </a:ext>
              </a:extLst>
            </p:cNvPr>
            <p:cNvGrpSpPr/>
            <p:nvPr/>
          </p:nvGrpSpPr>
          <p:grpSpPr>
            <a:xfrm>
              <a:off x="5857858" y="4557231"/>
              <a:ext cx="645459" cy="421341"/>
              <a:chOff x="1192306" y="5423647"/>
              <a:chExt cx="645459" cy="421341"/>
            </a:xfrm>
          </p:grpSpPr>
          <p:sp>
            <p:nvSpPr>
              <p:cNvPr id="116" name="Rectangle 115">
                <a:extLst>
                  <a:ext uri="{FF2B5EF4-FFF2-40B4-BE49-F238E27FC236}">
                    <a16:creationId xmlns:a16="http://schemas.microsoft.com/office/drawing/2014/main" id="{12B1E528-6CF4-B064-BEEA-0416428BD5D0}"/>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A933745C-9074-FCBB-BF7B-630E0EBAAD90}"/>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 name="Group 109">
              <a:extLst>
                <a:ext uri="{FF2B5EF4-FFF2-40B4-BE49-F238E27FC236}">
                  <a16:creationId xmlns:a16="http://schemas.microsoft.com/office/drawing/2014/main" id="{0FBF2A5D-16B6-81E2-671B-AA67D95D3EE7}"/>
                </a:ext>
              </a:extLst>
            </p:cNvPr>
            <p:cNvGrpSpPr/>
            <p:nvPr/>
          </p:nvGrpSpPr>
          <p:grpSpPr>
            <a:xfrm>
              <a:off x="5843825" y="3885536"/>
              <a:ext cx="645459" cy="421341"/>
              <a:chOff x="1192306" y="5423647"/>
              <a:chExt cx="645459" cy="421341"/>
            </a:xfrm>
          </p:grpSpPr>
          <p:sp>
            <p:nvSpPr>
              <p:cNvPr id="114" name="Rectangle 113">
                <a:extLst>
                  <a:ext uri="{FF2B5EF4-FFF2-40B4-BE49-F238E27FC236}">
                    <a16:creationId xmlns:a16="http://schemas.microsoft.com/office/drawing/2014/main" id="{CDFC5430-9BB7-DD53-C449-F44EE5AC10A4}"/>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94A1566D-A9BB-A1D8-5BF8-BE6B875C4FE1}"/>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1" name="Group 110">
              <a:extLst>
                <a:ext uri="{FF2B5EF4-FFF2-40B4-BE49-F238E27FC236}">
                  <a16:creationId xmlns:a16="http://schemas.microsoft.com/office/drawing/2014/main" id="{25235E9B-FA3D-B520-5892-C8469F6F6B64}"/>
                </a:ext>
              </a:extLst>
            </p:cNvPr>
            <p:cNvGrpSpPr/>
            <p:nvPr/>
          </p:nvGrpSpPr>
          <p:grpSpPr>
            <a:xfrm>
              <a:off x="5843825" y="3213481"/>
              <a:ext cx="645459" cy="421341"/>
              <a:chOff x="1192306" y="5423647"/>
              <a:chExt cx="645459" cy="421341"/>
            </a:xfrm>
          </p:grpSpPr>
          <p:sp>
            <p:nvSpPr>
              <p:cNvPr id="112" name="Rectangle 111">
                <a:extLst>
                  <a:ext uri="{FF2B5EF4-FFF2-40B4-BE49-F238E27FC236}">
                    <a16:creationId xmlns:a16="http://schemas.microsoft.com/office/drawing/2014/main" id="{97F9E35D-18A5-0BDB-D78D-06B1A56EA97A}"/>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9C647434-28D3-01D3-98C7-8314C56EBA1D}"/>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8" name="Group 117">
            <a:extLst>
              <a:ext uri="{FF2B5EF4-FFF2-40B4-BE49-F238E27FC236}">
                <a16:creationId xmlns:a16="http://schemas.microsoft.com/office/drawing/2014/main" id="{0215D57C-A1E5-BD83-692E-03BC11502D77}"/>
              </a:ext>
            </a:extLst>
          </p:cNvPr>
          <p:cNvGrpSpPr/>
          <p:nvPr/>
        </p:nvGrpSpPr>
        <p:grpSpPr>
          <a:xfrm>
            <a:off x="7762271" y="2615570"/>
            <a:ext cx="659492" cy="1765091"/>
            <a:chOff x="5843825" y="3213481"/>
            <a:chExt cx="659492" cy="1765091"/>
          </a:xfrm>
        </p:grpSpPr>
        <p:grpSp>
          <p:nvGrpSpPr>
            <p:cNvPr id="119" name="Group 118">
              <a:extLst>
                <a:ext uri="{FF2B5EF4-FFF2-40B4-BE49-F238E27FC236}">
                  <a16:creationId xmlns:a16="http://schemas.microsoft.com/office/drawing/2014/main" id="{F9CC4C69-61A0-D3D8-832F-B57902FB7EF7}"/>
                </a:ext>
              </a:extLst>
            </p:cNvPr>
            <p:cNvGrpSpPr/>
            <p:nvPr/>
          </p:nvGrpSpPr>
          <p:grpSpPr>
            <a:xfrm>
              <a:off x="5857858" y="4557231"/>
              <a:ext cx="645459" cy="421341"/>
              <a:chOff x="1192306" y="5423647"/>
              <a:chExt cx="645459" cy="421341"/>
            </a:xfrm>
          </p:grpSpPr>
          <p:sp>
            <p:nvSpPr>
              <p:cNvPr id="126" name="Rectangle 125">
                <a:extLst>
                  <a:ext uri="{FF2B5EF4-FFF2-40B4-BE49-F238E27FC236}">
                    <a16:creationId xmlns:a16="http://schemas.microsoft.com/office/drawing/2014/main" id="{BD3FE780-EAB2-0496-AAC9-67FB26756BE7}"/>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2E91C387-9AAA-AD31-7E72-5F17713219D3}"/>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0" name="Group 119">
              <a:extLst>
                <a:ext uri="{FF2B5EF4-FFF2-40B4-BE49-F238E27FC236}">
                  <a16:creationId xmlns:a16="http://schemas.microsoft.com/office/drawing/2014/main" id="{F9412504-B1FC-D66E-5939-D0BF897D4195}"/>
                </a:ext>
              </a:extLst>
            </p:cNvPr>
            <p:cNvGrpSpPr/>
            <p:nvPr/>
          </p:nvGrpSpPr>
          <p:grpSpPr>
            <a:xfrm>
              <a:off x="5843825" y="3885536"/>
              <a:ext cx="645459" cy="421341"/>
              <a:chOff x="1192306" y="5423647"/>
              <a:chExt cx="645459" cy="421341"/>
            </a:xfrm>
          </p:grpSpPr>
          <p:sp>
            <p:nvSpPr>
              <p:cNvPr id="124" name="Rectangle 123">
                <a:extLst>
                  <a:ext uri="{FF2B5EF4-FFF2-40B4-BE49-F238E27FC236}">
                    <a16:creationId xmlns:a16="http://schemas.microsoft.com/office/drawing/2014/main" id="{A6B77764-3D73-6944-3C01-7DE1120ABF38}"/>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A8D28761-6180-3C10-3727-8F18EF74FBD5}"/>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1" name="Group 120">
              <a:extLst>
                <a:ext uri="{FF2B5EF4-FFF2-40B4-BE49-F238E27FC236}">
                  <a16:creationId xmlns:a16="http://schemas.microsoft.com/office/drawing/2014/main" id="{3E366329-BC58-8AD2-C0C6-49B86F9274BE}"/>
                </a:ext>
              </a:extLst>
            </p:cNvPr>
            <p:cNvGrpSpPr/>
            <p:nvPr/>
          </p:nvGrpSpPr>
          <p:grpSpPr>
            <a:xfrm>
              <a:off x="5843825" y="3213481"/>
              <a:ext cx="645459" cy="421341"/>
              <a:chOff x="1192306" y="5423647"/>
              <a:chExt cx="645459" cy="421341"/>
            </a:xfrm>
          </p:grpSpPr>
          <p:sp>
            <p:nvSpPr>
              <p:cNvPr id="122" name="Rectangle 121">
                <a:extLst>
                  <a:ext uri="{FF2B5EF4-FFF2-40B4-BE49-F238E27FC236}">
                    <a16:creationId xmlns:a16="http://schemas.microsoft.com/office/drawing/2014/main" id="{4F0B4CD5-11AC-1E97-A272-3A0F740F4690}"/>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C1FA3178-4051-8092-4DFA-6F2724FA03E1}"/>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128" name="Straight Connector 127">
            <a:extLst>
              <a:ext uri="{FF2B5EF4-FFF2-40B4-BE49-F238E27FC236}">
                <a16:creationId xmlns:a16="http://schemas.microsoft.com/office/drawing/2014/main" id="{19175759-791A-3D9E-B28A-2127D302B645}"/>
              </a:ext>
            </a:extLst>
          </p:cNvPr>
          <p:cNvCxnSpPr>
            <a:cxnSpLocks/>
          </p:cNvCxnSpPr>
          <p:nvPr/>
        </p:nvCxnSpPr>
        <p:spPr>
          <a:xfrm flipV="1">
            <a:off x="7577407" y="2552060"/>
            <a:ext cx="0" cy="2054664"/>
          </a:xfrm>
          <a:prstGeom prst="line">
            <a:avLst/>
          </a:prstGeom>
          <a:ln w="57150">
            <a:solidFill>
              <a:srgbClr val="00CC0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36" name="Rectangle 135">
            <a:extLst>
              <a:ext uri="{FF2B5EF4-FFF2-40B4-BE49-F238E27FC236}">
                <a16:creationId xmlns:a16="http://schemas.microsoft.com/office/drawing/2014/main" id="{A6DC8A45-39D4-AE9C-074C-F25399C4FCEC}"/>
              </a:ext>
            </a:extLst>
          </p:cNvPr>
          <p:cNvSpPr/>
          <p:nvPr/>
        </p:nvSpPr>
        <p:spPr>
          <a:xfrm>
            <a:off x="4033109" y="4770633"/>
            <a:ext cx="322730" cy="178835"/>
          </a:xfrm>
          <a:prstGeom prst="rect">
            <a:avLst/>
          </a:prstGeom>
          <a:solidFill>
            <a:srgbClr val="FFFF00"/>
          </a:solid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A4C5276E-51B9-1861-8BA3-240A2BDA1089}"/>
              </a:ext>
            </a:extLst>
          </p:cNvPr>
          <p:cNvSpPr/>
          <p:nvPr/>
        </p:nvSpPr>
        <p:spPr>
          <a:xfrm>
            <a:off x="4436360" y="4770633"/>
            <a:ext cx="322730" cy="178835"/>
          </a:xfrm>
          <a:prstGeom prst="rect">
            <a:avLst/>
          </a:prstGeom>
          <a:solidFill>
            <a:srgbClr val="FFFF00"/>
          </a:solid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9" name="Group 128">
            <a:extLst>
              <a:ext uri="{FF2B5EF4-FFF2-40B4-BE49-F238E27FC236}">
                <a16:creationId xmlns:a16="http://schemas.microsoft.com/office/drawing/2014/main" id="{6F4B9B32-63BC-7DC4-797D-027E9625015E}"/>
              </a:ext>
            </a:extLst>
          </p:cNvPr>
          <p:cNvGrpSpPr/>
          <p:nvPr/>
        </p:nvGrpSpPr>
        <p:grpSpPr>
          <a:xfrm>
            <a:off x="653486" y="5797122"/>
            <a:ext cx="645459" cy="421341"/>
            <a:chOff x="1192306" y="5423647"/>
            <a:chExt cx="645459" cy="421341"/>
          </a:xfrm>
        </p:grpSpPr>
        <p:sp>
          <p:nvSpPr>
            <p:cNvPr id="130" name="Rectangle 129">
              <a:extLst>
                <a:ext uri="{FF2B5EF4-FFF2-40B4-BE49-F238E27FC236}">
                  <a16:creationId xmlns:a16="http://schemas.microsoft.com/office/drawing/2014/main" id="{841CAC1E-7AF3-D49B-CAD5-4D75C1347CFE}"/>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31" name="Rectangle 130">
              <a:extLst>
                <a:ext uri="{FF2B5EF4-FFF2-40B4-BE49-F238E27FC236}">
                  <a16:creationId xmlns:a16="http://schemas.microsoft.com/office/drawing/2014/main" id="{4971BDF0-B95C-4AB0-416D-A3886FDED2D0}"/>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5" name="Rectangle 134">
            <a:extLst>
              <a:ext uri="{FF2B5EF4-FFF2-40B4-BE49-F238E27FC236}">
                <a16:creationId xmlns:a16="http://schemas.microsoft.com/office/drawing/2014/main" id="{ADED15DA-2C09-9018-65D6-9295B52C67C6}"/>
              </a:ext>
            </a:extLst>
          </p:cNvPr>
          <p:cNvSpPr/>
          <p:nvPr/>
        </p:nvSpPr>
        <p:spPr>
          <a:xfrm>
            <a:off x="4028069" y="5753055"/>
            <a:ext cx="322730" cy="178835"/>
          </a:xfrm>
          <a:prstGeom prst="rect">
            <a:avLst/>
          </a:prstGeom>
          <a:solidFill>
            <a:srgbClr val="FFFF00"/>
          </a:solid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TextBox 145">
            <a:extLst>
              <a:ext uri="{FF2B5EF4-FFF2-40B4-BE49-F238E27FC236}">
                <a16:creationId xmlns:a16="http://schemas.microsoft.com/office/drawing/2014/main" id="{0464F87C-1B1F-231A-668C-003999D847ED}"/>
              </a:ext>
            </a:extLst>
          </p:cNvPr>
          <p:cNvSpPr txBox="1"/>
          <p:nvPr/>
        </p:nvSpPr>
        <p:spPr>
          <a:xfrm>
            <a:off x="325697" y="5221398"/>
            <a:ext cx="938814" cy="369332"/>
          </a:xfrm>
          <a:prstGeom prst="rect">
            <a:avLst/>
          </a:prstGeom>
          <a:noFill/>
        </p:spPr>
        <p:txBody>
          <a:bodyPr wrap="square" rtlCol="0">
            <a:spAutoFit/>
          </a:bodyPr>
          <a:lstStyle/>
          <a:p>
            <a:r>
              <a:rPr lang="en-US" dirty="0"/>
              <a:t>Legend</a:t>
            </a:r>
          </a:p>
        </p:txBody>
      </p:sp>
      <p:grpSp>
        <p:nvGrpSpPr>
          <p:cNvPr id="17" name="Group 16">
            <a:extLst>
              <a:ext uri="{FF2B5EF4-FFF2-40B4-BE49-F238E27FC236}">
                <a16:creationId xmlns:a16="http://schemas.microsoft.com/office/drawing/2014/main" id="{A19BE69D-D1A4-122E-75DA-0DC0480BAC67}"/>
              </a:ext>
            </a:extLst>
          </p:cNvPr>
          <p:cNvGrpSpPr/>
          <p:nvPr/>
        </p:nvGrpSpPr>
        <p:grpSpPr>
          <a:xfrm>
            <a:off x="6795918" y="5742147"/>
            <a:ext cx="2139360" cy="261610"/>
            <a:chOff x="6048343" y="5630100"/>
            <a:chExt cx="2139360" cy="261610"/>
          </a:xfrm>
        </p:grpSpPr>
        <p:cxnSp>
          <p:nvCxnSpPr>
            <p:cNvPr id="8" name="Straight Connector 7">
              <a:extLst>
                <a:ext uri="{FF2B5EF4-FFF2-40B4-BE49-F238E27FC236}">
                  <a16:creationId xmlns:a16="http://schemas.microsoft.com/office/drawing/2014/main" id="{A430FA3A-DE58-A3E5-8D0E-5F221FA2717A}"/>
                </a:ext>
              </a:extLst>
            </p:cNvPr>
            <p:cNvCxnSpPr>
              <a:cxnSpLocks/>
            </p:cNvCxnSpPr>
            <p:nvPr/>
          </p:nvCxnSpPr>
          <p:spPr>
            <a:xfrm flipH="1">
              <a:off x="6048343" y="5760905"/>
              <a:ext cx="593349" cy="0"/>
            </a:xfrm>
            <a:prstGeom prst="line">
              <a:avLst/>
            </a:prstGeom>
            <a:ln w="44450">
              <a:solidFill>
                <a:srgbClr val="00CC0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D15F86B-101D-55F6-3FB6-269B7942A1B2}"/>
                </a:ext>
              </a:extLst>
            </p:cNvPr>
            <p:cNvSpPr txBox="1"/>
            <p:nvPr/>
          </p:nvSpPr>
          <p:spPr>
            <a:xfrm>
              <a:off x="6606020" y="5630100"/>
              <a:ext cx="1581683" cy="261610"/>
            </a:xfrm>
            <a:prstGeom prst="rect">
              <a:avLst/>
            </a:prstGeom>
            <a:noFill/>
          </p:spPr>
          <p:txBody>
            <a:bodyPr wrap="square" rtlCol="0">
              <a:spAutoFit/>
            </a:bodyPr>
            <a:lstStyle/>
            <a:p>
              <a:r>
                <a:rPr lang="en-US" sz="1100" dirty="0"/>
                <a:t>Private electricity grid</a:t>
              </a:r>
            </a:p>
          </p:txBody>
        </p:sp>
      </p:grpSp>
      <p:sp>
        <p:nvSpPr>
          <p:cNvPr id="132" name="TextBox 131">
            <a:extLst>
              <a:ext uri="{FF2B5EF4-FFF2-40B4-BE49-F238E27FC236}">
                <a16:creationId xmlns:a16="http://schemas.microsoft.com/office/drawing/2014/main" id="{29809558-012D-5C96-FF6D-A3BB39A6B0A4}"/>
              </a:ext>
            </a:extLst>
          </p:cNvPr>
          <p:cNvSpPr txBox="1"/>
          <p:nvPr/>
        </p:nvSpPr>
        <p:spPr>
          <a:xfrm>
            <a:off x="1277044" y="5619141"/>
            <a:ext cx="2061804" cy="769441"/>
          </a:xfrm>
          <a:prstGeom prst="rect">
            <a:avLst/>
          </a:prstGeom>
          <a:noFill/>
        </p:spPr>
        <p:txBody>
          <a:bodyPr wrap="square" rtlCol="0">
            <a:spAutoFit/>
          </a:bodyPr>
          <a:lstStyle/>
          <a:p>
            <a:r>
              <a:rPr lang="en-US" sz="1100" dirty="0"/>
              <a:t>Average house with average Solar Microgrid:</a:t>
            </a:r>
          </a:p>
          <a:p>
            <a:pPr marL="171450" indent="-171450">
              <a:buFont typeface="Arial" panose="020B0604020202020204" pitchFamily="34" charset="0"/>
              <a:buChar char="•"/>
            </a:pPr>
            <a:r>
              <a:rPr lang="en-US" sz="1100" dirty="0"/>
              <a:t>19.25 kWdc solar </a:t>
            </a:r>
          </a:p>
          <a:p>
            <a:pPr marL="171450" indent="-171450">
              <a:buFont typeface="Arial" panose="020B0604020202020204" pitchFamily="34" charset="0"/>
              <a:buChar char="•"/>
            </a:pPr>
            <a:r>
              <a:rPr lang="en-US" sz="1100" dirty="0"/>
              <a:t>10 kWac / 26.4 kWh battery</a:t>
            </a:r>
          </a:p>
        </p:txBody>
      </p:sp>
      <p:sp>
        <p:nvSpPr>
          <p:cNvPr id="133" name="TextBox 132">
            <a:extLst>
              <a:ext uri="{FF2B5EF4-FFF2-40B4-BE49-F238E27FC236}">
                <a16:creationId xmlns:a16="http://schemas.microsoft.com/office/drawing/2014/main" id="{97BA1F04-C9BF-3F3D-8964-1EF040BFEEBC}"/>
              </a:ext>
            </a:extLst>
          </p:cNvPr>
          <p:cNvSpPr txBox="1"/>
          <p:nvPr/>
        </p:nvSpPr>
        <p:spPr>
          <a:xfrm>
            <a:off x="4320333" y="5617763"/>
            <a:ext cx="1786364" cy="430887"/>
          </a:xfrm>
          <a:prstGeom prst="rect">
            <a:avLst/>
          </a:prstGeom>
          <a:noFill/>
        </p:spPr>
        <p:txBody>
          <a:bodyPr wrap="square" rtlCol="0">
            <a:spAutoFit/>
          </a:bodyPr>
          <a:lstStyle/>
          <a:p>
            <a:r>
              <a:rPr lang="en-US" sz="1100" dirty="0"/>
              <a:t>20’x10’ battery container hosting 500 kW &amp; 1 MWh</a:t>
            </a:r>
          </a:p>
        </p:txBody>
      </p:sp>
    </p:spTree>
    <p:extLst>
      <p:ext uri="{BB962C8B-B14F-4D97-AF65-F5344CB8AC3E}">
        <p14:creationId xmlns:p14="http://schemas.microsoft.com/office/powerpoint/2010/main" val="1040716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7" name="Straight Connector 146">
            <a:extLst>
              <a:ext uri="{FF2B5EF4-FFF2-40B4-BE49-F238E27FC236}">
                <a16:creationId xmlns:a16="http://schemas.microsoft.com/office/drawing/2014/main" id="{9D5EB894-9588-3CE7-01F7-426271A23EA3}"/>
              </a:ext>
            </a:extLst>
          </p:cNvPr>
          <p:cNvCxnSpPr>
            <a:cxnSpLocks/>
          </p:cNvCxnSpPr>
          <p:nvPr/>
        </p:nvCxnSpPr>
        <p:spPr>
          <a:xfrm flipH="1" flipV="1">
            <a:off x="5094249" y="4812407"/>
            <a:ext cx="3694" cy="288442"/>
          </a:xfrm>
          <a:prstGeom prst="line">
            <a:avLst/>
          </a:prstGeom>
          <a:ln w="57150">
            <a:solidFill>
              <a:srgbClr val="00CC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0D6CA48F-7700-A31B-BAB4-DA90E91F0B55}"/>
              </a:ext>
            </a:extLst>
          </p:cNvPr>
          <p:cNvCxnSpPr>
            <a:cxnSpLocks/>
          </p:cNvCxnSpPr>
          <p:nvPr/>
        </p:nvCxnSpPr>
        <p:spPr>
          <a:xfrm flipV="1">
            <a:off x="4597400" y="4615074"/>
            <a:ext cx="0" cy="485775"/>
          </a:xfrm>
          <a:prstGeom prst="line">
            <a:avLst/>
          </a:prstGeom>
          <a:ln w="57150">
            <a:solidFill>
              <a:srgbClr val="00CC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2C16813B-7D98-14D1-CB3C-B2334F7ECBCA}"/>
              </a:ext>
            </a:extLst>
          </p:cNvPr>
          <p:cNvCxnSpPr>
            <a:cxnSpLocks/>
          </p:cNvCxnSpPr>
          <p:nvPr/>
        </p:nvCxnSpPr>
        <p:spPr>
          <a:xfrm flipV="1">
            <a:off x="4196153" y="4613296"/>
            <a:ext cx="0" cy="487553"/>
          </a:xfrm>
          <a:prstGeom prst="line">
            <a:avLst/>
          </a:prstGeom>
          <a:ln w="57150">
            <a:solidFill>
              <a:srgbClr val="00CC0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43F5548-2BB7-E0DD-CD5D-FBAEE6A4B8C8}"/>
              </a:ext>
            </a:extLst>
          </p:cNvPr>
          <p:cNvSpPr>
            <a:spLocks noGrp="1"/>
          </p:cNvSpPr>
          <p:nvPr>
            <p:ph type="title"/>
          </p:nvPr>
        </p:nvSpPr>
        <p:spPr/>
        <p:txBody>
          <a:bodyPr>
            <a:normAutofit/>
          </a:bodyPr>
          <a:lstStyle/>
          <a:p>
            <a:r>
              <a:rPr lang="en-US" sz="2400" dirty="0"/>
              <a:t>Sierra Blanca energy system layout – Scenario B</a:t>
            </a:r>
          </a:p>
        </p:txBody>
      </p:sp>
      <p:cxnSp>
        <p:nvCxnSpPr>
          <p:cNvPr id="4" name="Straight Connector 3">
            <a:extLst>
              <a:ext uri="{FF2B5EF4-FFF2-40B4-BE49-F238E27FC236}">
                <a16:creationId xmlns:a16="http://schemas.microsoft.com/office/drawing/2014/main" id="{A32654F0-6815-9ECB-045E-189EE6E40887}"/>
              </a:ext>
            </a:extLst>
          </p:cNvPr>
          <p:cNvCxnSpPr>
            <a:cxnSpLocks/>
          </p:cNvCxnSpPr>
          <p:nvPr/>
        </p:nvCxnSpPr>
        <p:spPr>
          <a:xfrm>
            <a:off x="493059" y="4586854"/>
            <a:ext cx="7942729" cy="26442"/>
          </a:xfrm>
          <a:prstGeom prst="line">
            <a:avLst/>
          </a:prstGeom>
          <a:ln w="57150">
            <a:solidFill>
              <a:srgbClr val="00CC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29C6C6C-F7DE-A4FA-C301-65D0C24BCD22}"/>
              </a:ext>
            </a:extLst>
          </p:cNvPr>
          <p:cNvCxnSpPr>
            <a:cxnSpLocks/>
          </p:cNvCxnSpPr>
          <p:nvPr/>
        </p:nvCxnSpPr>
        <p:spPr>
          <a:xfrm flipV="1">
            <a:off x="5587236" y="2534135"/>
            <a:ext cx="0" cy="2054664"/>
          </a:xfrm>
          <a:prstGeom prst="line">
            <a:avLst/>
          </a:prstGeom>
          <a:ln w="57150">
            <a:solidFill>
              <a:srgbClr val="00CC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3356B33-31B5-9A1C-3FAC-F3B142AA14C4}"/>
              </a:ext>
            </a:extLst>
          </p:cNvPr>
          <p:cNvCxnSpPr>
            <a:cxnSpLocks/>
          </p:cNvCxnSpPr>
          <p:nvPr/>
        </p:nvCxnSpPr>
        <p:spPr>
          <a:xfrm flipV="1">
            <a:off x="1337968" y="2160995"/>
            <a:ext cx="25933" cy="2439080"/>
          </a:xfrm>
          <a:prstGeom prst="line">
            <a:avLst/>
          </a:prstGeom>
          <a:ln w="57150">
            <a:solidFill>
              <a:srgbClr val="00CC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5256419-DE85-1B9D-914C-785D616B3E81}"/>
              </a:ext>
            </a:extLst>
          </p:cNvPr>
          <p:cNvCxnSpPr>
            <a:cxnSpLocks/>
          </p:cNvCxnSpPr>
          <p:nvPr/>
        </p:nvCxnSpPr>
        <p:spPr>
          <a:xfrm flipV="1">
            <a:off x="3509649" y="1064026"/>
            <a:ext cx="0" cy="3550818"/>
          </a:xfrm>
          <a:prstGeom prst="line">
            <a:avLst/>
          </a:prstGeom>
          <a:ln w="57150">
            <a:solidFill>
              <a:srgbClr val="00CC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E6382D2-E8FE-49F4-5C3A-E12780793056}"/>
              </a:ext>
            </a:extLst>
          </p:cNvPr>
          <p:cNvCxnSpPr>
            <a:cxnSpLocks/>
          </p:cNvCxnSpPr>
          <p:nvPr/>
        </p:nvCxnSpPr>
        <p:spPr>
          <a:xfrm flipH="1">
            <a:off x="3525354" y="1731793"/>
            <a:ext cx="1445499" cy="0"/>
          </a:xfrm>
          <a:prstGeom prst="line">
            <a:avLst/>
          </a:prstGeom>
          <a:ln w="57150">
            <a:solidFill>
              <a:srgbClr val="00CC00"/>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BC2DB258-96E5-1E66-842A-F129D08438BA}"/>
              </a:ext>
            </a:extLst>
          </p:cNvPr>
          <p:cNvGrpSpPr/>
          <p:nvPr/>
        </p:nvGrpSpPr>
        <p:grpSpPr>
          <a:xfrm>
            <a:off x="541775" y="2327948"/>
            <a:ext cx="645459" cy="2034788"/>
            <a:chOff x="541775" y="2925859"/>
            <a:chExt cx="645459" cy="2034788"/>
          </a:xfrm>
        </p:grpSpPr>
        <p:grpSp>
          <p:nvGrpSpPr>
            <p:cNvPr id="20" name="Group 19">
              <a:extLst>
                <a:ext uri="{FF2B5EF4-FFF2-40B4-BE49-F238E27FC236}">
                  <a16:creationId xmlns:a16="http://schemas.microsoft.com/office/drawing/2014/main" id="{E3C75F00-619B-0AA7-4E4F-4EFFC546A206}"/>
                </a:ext>
              </a:extLst>
            </p:cNvPr>
            <p:cNvGrpSpPr/>
            <p:nvPr/>
          </p:nvGrpSpPr>
          <p:grpSpPr>
            <a:xfrm>
              <a:off x="541775" y="4539306"/>
              <a:ext cx="645459" cy="421341"/>
              <a:chOff x="1192306" y="5423647"/>
              <a:chExt cx="645459" cy="421341"/>
            </a:xfrm>
          </p:grpSpPr>
          <p:sp>
            <p:nvSpPr>
              <p:cNvPr id="18" name="Rectangle 17">
                <a:extLst>
                  <a:ext uri="{FF2B5EF4-FFF2-40B4-BE49-F238E27FC236}">
                    <a16:creationId xmlns:a16="http://schemas.microsoft.com/office/drawing/2014/main" id="{1F099B87-6209-6441-36F1-3F08577E3F9C}"/>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BA1236F-6083-44BC-41EA-E8302D5460C6}"/>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541E2083-8061-F3AE-B395-D23D68CF275D}"/>
                </a:ext>
              </a:extLst>
            </p:cNvPr>
            <p:cNvGrpSpPr/>
            <p:nvPr/>
          </p:nvGrpSpPr>
          <p:grpSpPr>
            <a:xfrm>
              <a:off x="541775" y="4001491"/>
              <a:ext cx="645459" cy="421341"/>
              <a:chOff x="1192306" y="5423647"/>
              <a:chExt cx="645459" cy="421341"/>
            </a:xfrm>
          </p:grpSpPr>
          <p:sp>
            <p:nvSpPr>
              <p:cNvPr id="22" name="Rectangle 21">
                <a:extLst>
                  <a:ext uri="{FF2B5EF4-FFF2-40B4-BE49-F238E27FC236}">
                    <a16:creationId xmlns:a16="http://schemas.microsoft.com/office/drawing/2014/main" id="{CADCEAAF-85A0-CDB0-04CA-71EBB3C59FEF}"/>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D228049-68DA-BA0E-70A3-75C085EE89D7}"/>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46A3370D-94E7-E069-F5CC-F8617116A484}"/>
                </a:ext>
              </a:extLst>
            </p:cNvPr>
            <p:cNvGrpSpPr/>
            <p:nvPr/>
          </p:nvGrpSpPr>
          <p:grpSpPr>
            <a:xfrm>
              <a:off x="541775" y="3463675"/>
              <a:ext cx="645459" cy="421341"/>
              <a:chOff x="1192306" y="5423647"/>
              <a:chExt cx="645459" cy="421341"/>
            </a:xfrm>
          </p:grpSpPr>
          <p:sp>
            <p:nvSpPr>
              <p:cNvPr id="25" name="Rectangle 24">
                <a:extLst>
                  <a:ext uri="{FF2B5EF4-FFF2-40B4-BE49-F238E27FC236}">
                    <a16:creationId xmlns:a16="http://schemas.microsoft.com/office/drawing/2014/main" id="{4EAA1311-5F2A-0D16-4611-3A16BAE9674A}"/>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4C04C23-0E07-3CF6-26BD-EA05897553F3}"/>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FB370FC5-7F92-0E64-E2BB-C61066E0F5B2}"/>
                </a:ext>
              </a:extLst>
            </p:cNvPr>
            <p:cNvGrpSpPr/>
            <p:nvPr/>
          </p:nvGrpSpPr>
          <p:grpSpPr>
            <a:xfrm>
              <a:off x="541775" y="2925859"/>
              <a:ext cx="645459" cy="421341"/>
              <a:chOff x="1192306" y="5423647"/>
              <a:chExt cx="645459" cy="421341"/>
            </a:xfrm>
          </p:grpSpPr>
          <p:sp>
            <p:nvSpPr>
              <p:cNvPr id="28" name="Rectangle 27">
                <a:extLst>
                  <a:ext uri="{FF2B5EF4-FFF2-40B4-BE49-F238E27FC236}">
                    <a16:creationId xmlns:a16="http://schemas.microsoft.com/office/drawing/2014/main" id="{861E95D9-8F8D-97A4-C4AD-9A5EFC3ECCD5}"/>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951EAACD-8348-C496-EAAB-27EE6F8E2DCF}"/>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2" name="Group 81">
            <a:extLst>
              <a:ext uri="{FF2B5EF4-FFF2-40B4-BE49-F238E27FC236}">
                <a16:creationId xmlns:a16="http://schemas.microsoft.com/office/drawing/2014/main" id="{86C3F4EA-F433-BE53-28A0-412A7FE559BD}"/>
              </a:ext>
            </a:extLst>
          </p:cNvPr>
          <p:cNvGrpSpPr/>
          <p:nvPr/>
        </p:nvGrpSpPr>
        <p:grpSpPr>
          <a:xfrm>
            <a:off x="1501001" y="2336908"/>
            <a:ext cx="645459" cy="2034788"/>
            <a:chOff x="1465141" y="2934819"/>
            <a:chExt cx="645459" cy="2034788"/>
          </a:xfrm>
        </p:grpSpPr>
        <p:grpSp>
          <p:nvGrpSpPr>
            <p:cNvPr id="30" name="Group 29">
              <a:extLst>
                <a:ext uri="{FF2B5EF4-FFF2-40B4-BE49-F238E27FC236}">
                  <a16:creationId xmlns:a16="http://schemas.microsoft.com/office/drawing/2014/main" id="{93DFB1A9-B418-201A-3830-92798545EA32}"/>
                </a:ext>
              </a:extLst>
            </p:cNvPr>
            <p:cNvGrpSpPr/>
            <p:nvPr/>
          </p:nvGrpSpPr>
          <p:grpSpPr>
            <a:xfrm>
              <a:off x="1465141" y="4548266"/>
              <a:ext cx="645459" cy="421341"/>
              <a:chOff x="1192306" y="5423647"/>
              <a:chExt cx="645459" cy="421341"/>
            </a:xfrm>
          </p:grpSpPr>
          <p:sp>
            <p:nvSpPr>
              <p:cNvPr id="31" name="Rectangle 30">
                <a:extLst>
                  <a:ext uri="{FF2B5EF4-FFF2-40B4-BE49-F238E27FC236}">
                    <a16:creationId xmlns:a16="http://schemas.microsoft.com/office/drawing/2014/main" id="{E318A086-DDBC-5ACE-535D-EB59EE1CA242}"/>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464D8DA0-3755-1029-C011-904B7CB70328}"/>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36877595-BC90-EABD-3DDD-6B0619619D06}"/>
                </a:ext>
              </a:extLst>
            </p:cNvPr>
            <p:cNvGrpSpPr/>
            <p:nvPr/>
          </p:nvGrpSpPr>
          <p:grpSpPr>
            <a:xfrm>
              <a:off x="1465141" y="4010451"/>
              <a:ext cx="645459" cy="421341"/>
              <a:chOff x="1192306" y="5423647"/>
              <a:chExt cx="645459" cy="421341"/>
            </a:xfrm>
          </p:grpSpPr>
          <p:sp>
            <p:nvSpPr>
              <p:cNvPr id="34" name="Rectangle 33">
                <a:extLst>
                  <a:ext uri="{FF2B5EF4-FFF2-40B4-BE49-F238E27FC236}">
                    <a16:creationId xmlns:a16="http://schemas.microsoft.com/office/drawing/2014/main" id="{36D5E7A8-035F-B8C5-A232-5AF192C1BA6B}"/>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F983D5D7-82C4-7AAD-5FAD-027791A14F7F}"/>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id="{C3BAB920-BED5-69DF-E3B2-CE267C484E2B}"/>
                </a:ext>
              </a:extLst>
            </p:cNvPr>
            <p:cNvGrpSpPr/>
            <p:nvPr/>
          </p:nvGrpSpPr>
          <p:grpSpPr>
            <a:xfrm>
              <a:off x="1465141" y="3472635"/>
              <a:ext cx="645459" cy="421341"/>
              <a:chOff x="1192306" y="5423647"/>
              <a:chExt cx="645459" cy="421341"/>
            </a:xfrm>
          </p:grpSpPr>
          <p:sp>
            <p:nvSpPr>
              <p:cNvPr id="37" name="Rectangle 36">
                <a:extLst>
                  <a:ext uri="{FF2B5EF4-FFF2-40B4-BE49-F238E27FC236}">
                    <a16:creationId xmlns:a16="http://schemas.microsoft.com/office/drawing/2014/main" id="{80D71F94-60CC-5E36-22F9-1A8C8DA48F9C}"/>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4EAFAD08-857C-3D2C-F0C0-9C975668B15E}"/>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8FF6C1D7-4E8B-3EE5-201E-9A12D5CF5F7E}"/>
                </a:ext>
              </a:extLst>
            </p:cNvPr>
            <p:cNvGrpSpPr/>
            <p:nvPr/>
          </p:nvGrpSpPr>
          <p:grpSpPr>
            <a:xfrm>
              <a:off x="1465141" y="2934819"/>
              <a:ext cx="645459" cy="421341"/>
              <a:chOff x="1192306" y="5423647"/>
              <a:chExt cx="645459" cy="421341"/>
            </a:xfrm>
          </p:grpSpPr>
          <p:sp>
            <p:nvSpPr>
              <p:cNvPr id="40" name="Rectangle 39">
                <a:extLst>
                  <a:ext uri="{FF2B5EF4-FFF2-40B4-BE49-F238E27FC236}">
                    <a16:creationId xmlns:a16="http://schemas.microsoft.com/office/drawing/2014/main" id="{A1A06AD3-3479-8437-6B2E-7EC42B4EBAAD}"/>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CFC62875-0779-8212-0FD3-2A45806FAB7A}"/>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2" name="Group 41">
            <a:extLst>
              <a:ext uri="{FF2B5EF4-FFF2-40B4-BE49-F238E27FC236}">
                <a16:creationId xmlns:a16="http://schemas.microsoft.com/office/drawing/2014/main" id="{B05A6BFD-2CB4-8A19-13E2-F668DD74C3E9}"/>
              </a:ext>
            </a:extLst>
          </p:cNvPr>
          <p:cNvGrpSpPr/>
          <p:nvPr/>
        </p:nvGrpSpPr>
        <p:grpSpPr>
          <a:xfrm rot="19986537">
            <a:off x="1525529" y="1689284"/>
            <a:ext cx="645459" cy="421341"/>
            <a:chOff x="1192306" y="5423647"/>
            <a:chExt cx="645459" cy="421341"/>
          </a:xfrm>
        </p:grpSpPr>
        <p:sp>
          <p:nvSpPr>
            <p:cNvPr id="43" name="Rectangle 42">
              <a:extLst>
                <a:ext uri="{FF2B5EF4-FFF2-40B4-BE49-F238E27FC236}">
                  <a16:creationId xmlns:a16="http://schemas.microsoft.com/office/drawing/2014/main" id="{EFFDD562-B19F-176C-0940-5CCA2F629CE2}"/>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A35BFE17-F21F-4D26-45C0-A7E5BC70B3C0}"/>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AA469C7C-E4A4-F599-77C4-F7C49F5DE254}"/>
              </a:ext>
            </a:extLst>
          </p:cNvPr>
          <p:cNvGrpSpPr/>
          <p:nvPr/>
        </p:nvGrpSpPr>
        <p:grpSpPr>
          <a:xfrm>
            <a:off x="2567801" y="1234251"/>
            <a:ext cx="645464" cy="3137450"/>
            <a:chOff x="2567801" y="1832162"/>
            <a:chExt cx="645464" cy="3137450"/>
          </a:xfrm>
        </p:grpSpPr>
        <p:grpSp>
          <p:nvGrpSpPr>
            <p:cNvPr id="45" name="Group 44">
              <a:extLst>
                <a:ext uri="{FF2B5EF4-FFF2-40B4-BE49-F238E27FC236}">
                  <a16:creationId xmlns:a16="http://schemas.microsoft.com/office/drawing/2014/main" id="{1D7C4F31-B5BE-C183-D716-097B8214A5F9}"/>
                </a:ext>
              </a:extLst>
            </p:cNvPr>
            <p:cNvGrpSpPr/>
            <p:nvPr/>
          </p:nvGrpSpPr>
          <p:grpSpPr>
            <a:xfrm>
              <a:off x="2567806" y="4548271"/>
              <a:ext cx="645459" cy="421341"/>
              <a:chOff x="1192306" y="5423647"/>
              <a:chExt cx="645459" cy="421341"/>
            </a:xfrm>
          </p:grpSpPr>
          <p:sp>
            <p:nvSpPr>
              <p:cNvPr id="46" name="Rectangle 45">
                <a:extLst>
                  <a:ext uri="{FF2B5EF4-FFF2-40B4-BE49-F238E27FC236}">
                    <a16:creationId xmlns:a16="http://schemas.microsoft.com/office/drawing/2014/main" id="{6C4B6A98-61D5-3CDB-A66E-DB21F4B7BB8C}"/>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675F0BF-B6A6-EF9C-1363-2F5D60922C59}"/>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a:extLst>
                <a:ext uri="{FF2B5EF4-FFF2-40B4-BE49-F238E27FC236}">
                  <a16:creationId xmlns:a16="http://schemas.microsoft.com/office/drawing/2014/main" id="{6DBEC291-00B1-4A4C-77D9-DFCFA10073D0}"/>
                </a:ext>
              </a:extLst>
            </p:cNvPr>
            <p:cNvGrpSpPr/>
            <p:nvPr/>
          </p:nvGrpSpPr>
          <p:grpSpPr>
            <a:xfrm>
              <a:off x="2567806" y="4005050"/>
              <a:ext cx="645459" cy="421341"/>
              <a:chOff x="1192306" y="5423647"/>
              <a:chExt cx="645459" cy="421341"/>
            </a:xfrm>
          </p:grpSpPr>
          <p:sp>
            <p:nvSpPr>
              <p:cNvPr id="49" name="Rectangle 48">
                <a:extLst>
                  <a:ext uri="{FF2B5EF4-FFF2-40B4-BE49-F238E27FC236}">
                    <a16:creationId xmlns:a16="http://schemas.microsoft.com/office/drawing/2014/main" id="{970EF668-3E75-7994-D48E-83F2C89CA82C}"/>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9430FC3-227D-43B4-CC6B-3800F5107691}"/>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DADDEE4A-6B39-BE33-1DFD-63F9A3367461}"/>
                </a:ext>
              </a:extLst>
            </p:cNvPr>
            <p:cNvGrpSpPr/>
            <p:nvPr/>
          </p:nvGrpSpPr>
          <p:grpSpPr>
            <a:xfrm>
              <a:off x="2567806" y="3461828"/>
              <a:ext cx="645459" cy="421341"/>
              <a:chOff x="1192306" y="5423647"/>
              <a:chExt cx="645459" cy="421341"/>
            </a:xfrm>
          </p:grpSpPr>
          <p:sp>
            <p:nvSpPr>
              <p:cNvPr id="52" name="Rectangle 51">
                <a:extLst>
                  <a:ext uri="{FF2B5EF4-FFF2-40B4-BE49-F238E27FC236}">
                    <a16:creationId xmlns:a16="http://schemas.microsoft.com/office/drawing/2014/main" id="{81145BB9-03A7-DA44-339A-6576352085A3}"/>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86596CDB-B40E-C086-1A65-BC937D453E18}"/>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a:extLst>
                <a:ext uri="{FF2B5EF4-FFF2-40B4-BE49-F238E27FC236}">
                  <a16:creationId xmlns:a16="http://schemas.microsoft.com/office/drawing/2014/main" id="{B5F9EF3A-DE8A-1199-8AFD-C0F3E5A25689}"/>
                </a:ext>
              </a:extLst>
            </p:cNvPr>
            <p:cNvGrpSpPr/>
            <p:nvPr/>
          </p:nvGrpSpPr>
          <p:grpSpPr>
            <a:xfrm>
              <a:off x="2567806" y="2918606"/>
              <a:ext cx="645459" cy="421341"/>
              <a:chOff x="1192306" y="5423647"/>
              <a:chExt cx="645459" cy="421341"/>
            </a:xfrm>
          </p:grpSpPr>
          <p:sp>
            <p:nvSpPr>
              <p:cNvPr id="55" name="Rectangle 54">
                <a:extLst>
                  <a:ext uri="{FF2B5EF4-FFF2-40B4-BE49-F238E27FC236}">
                    <a16:creationId xmlns:a16="http://schemas.microsoft.com/office/drawing/2014/main" id="{5386B272-98A7-2AF0-9CDD-1E5877022788}"/>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56F6D8BB-6074-1E9A-B1F9-68E480B2F956}"/>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56">
              <a:extLst>
                <a:ext uri="{FF2B5EF4-FFF2-40B4-BE49-F238E27FC236}">
                  <a16:creationId xmlns:a16="http://schemas.microsoft.com/office/drawing/2014/main" id="{962103F5-EDE2-63B5-8B5D-868A94A9FD3D}"/>
                </a:ext>
              </a:extLst>
            </p:cNvPr>
            <p:cNvGrpSpPr/>
            <p:nvPr/>
          </p:nvGrpSpPr>
          <p:grpSpPr>
            <a:xfrm>
              <a:off x="2567801" y="2375384"/>
              <a:ext cx="645459" cy="421341"/>
              <a:chOff x="1192306" y="5423647"/>
              <a:chExt cx="645459" cy="421341"/>
            </a:xfrm>
          </p:grpSpPr>
          <p:sp>
            <p:nvSpPr>
              <p:cNvPr id="58" name="Rectangle 57">
                <a:extLst>
                  <a:ext uri="{FF2B5EF4-FFF2-40B4-BE49-F238E27FC236}">
                    <a16:creationId xmlns:a16="http://schemas.microsoft.com/office/drawing/2014/main" id="{4598375B-92F1-DA60-317C-F8680E93DFDF}"/>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07D3915D-10E1-105D-3720-27143297FEA5}"/>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59">
              <a:extLst>
                <a:ext uri="{FF2B5EF4-FFF2-40B4-BE49-F238E27FC236}">
                  <a16:creationId xmlns:a16="http://schemas.microsoft.com/office/drawing/2014/main" id="{3F912493-DB75-B279-21FB-6A74D5E08FA4}"/>
                </a:ext>
              </a:extLst>
            </p:cNvPr>
            <p:cNvGrpSpPr/>
            <p:nvPr/>
          </p:nvGrpSpPr>
          <p:grpSpPr>
            <a:xfrm>
              <a:off x="2567801" y="1832162"/>
              <a:ext cx="645459" cy="421341"/>
              <a:chOff x="1192306" y="5423647"/>
              <a:chExt cx="645459" cy="421341"/>
            </a:xfrm>
          </p:grpSpPr>
          <p:sp>
            <p:nvSpPr>
              <p:cNvPr id="61" name="Rectangle 60">
                <a:extLst>
                  <a:ext uri="{FF2B5EF4-FFF2-40B4-BE49-F238E27FC236}">
                    <a16:creationId xmlns:a16="http://schemas.microsoft.com/office/drawing/2014/main" id="{273CA6B4-6850-C525-364C-1035321C3897}"/>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D5388C14-BADC-2719-9233-7F0E7701B046}"/>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3" name="Group 62">
            <a:extLst>
              <a:ext uri="{FF2B5EF4-FFF2-40B4-BE49-F238E27FC236}">
                <a16:creationId xmlns:a16="http://schemas.microsoft.com/office/drawing/2014/main" id="{3164764F-C5B1-2104-AF84-0DDBAB081E0D}"/>
              </a:ext>
            </a:extLst>
          </p:cNvPr>
          <p:cNvGrpSpPr/>
          <p:nvPr/>
        </p:nvGrpSpPr>
        <p:grpSpPr>
          <a:xfrm>
            <a:off x="3778043" y="3959325"/>
            <a:ext cx="645459" cy="421341"/>
            <a:chOff x="1192306" y="5423647"/>
            <a:chExt cx="645459" cy="421341"/>
          </a:xfrm>
        </p:grpSpPr>
        <p:sp>
          <p:nvSpPr>
            <p:cNvPr id="64" name="Rectangle 63">
              <a:extLst>
                <a:ext uri="{FF2B5EF4-FFF2-40B4-BE49-F238E27FC236}">
                  <a16:creationId xmlns:a16="http://schemas.microsoft.com/office/drawing/2014/main" id="{790E269F-18D9-B1A9-7DA6-124BFD7DB907}"/>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1FEBACB6-7A5B-4B42-4D39-EBF2680C0233}"/>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oup 65">
            <a:extLst>
              <a:ext uri="{FF2B5EF4-FFF2-40B4-BE49-F238E27FC236}">
                <a16:creationId xmlns:a16="http://schemas.microsoft.com/office/drawing/2014/main" id="{500C66C9-096E-1E20-06D7-6EBEF822E4E1}"/>
              </a:ext>
            </a:extLst>
          </p:cNvPr>
          <p:cNvGrpSpPr/>
          <p:nvPr/>
        </p:nvGrpSpPr>
        <p:grpSpPr>
          <a:xfrm>
            <a:off x="3764010" y="3287630"/>
            <a:ext cx="645459" cy="421341"/>
            <a:chOff x="1192306" y="5423647"/>
            <a:chExt cx="645459" cy="421341"/>
          </a:xfrm>
        </p:grpSpPr>
        <p:sp>
          <p:nvSpPr>
            <p:cNvPr id="67" name="Rectangle 66">
              <a:extLst>
                <a:ext uri="{FF2B5EF4-FFF2-40B4-BE49-F238E27FC236}">
                  <a16:creationId xmlns:a16="http://schemas.microsoft.com/office/drawing/2014/main" id="{C283E528-FE1D-EAB7-8BEE-82FA6497A43C}"/>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8DABE4A7-BB95-DF81-8411-1C52F866238B}"/>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 name="Group 68">
            <a:extLst>
              <a:ext uri="{FF2B5EF4-FFF2-40B4-BE49-F238E27FC236}">
                <a16:creationId xmlns:a16="http://schemas.microsoft.com/office/drawing/2014/main" id="{6EEE6BDD-17B1-63F7-32DC-592B168D9AB4}"/>
              </a:ext>
            </a:extLst>
          </p:cNvPr>
          <p:cNvGrpSpPr/>
          <p:nvPr/>
        </p:nvGrpSpPr>
        <p:grpSpPr>
          <a:xfrm>
            <a:off x="3764010" y="2615575"/>
            <a:ext cx="645459" cy="421341"/>
            <a:chOff x="1192306" y="5423647"/>
            <a:chExt cx="645459" cy="421341"/>
          </a:xfrm>
        </p:grpSpPr>
        <p:sp>
          <p:nvSpPr>
            <p:cNvPr id="70" name="Rectangle 69">
              <a:extLst>
                <a:ext uri="{FF2B5EF4-FFF2-40B4-BE49-F238E27FC236}">
                  <a16:creationId xmlns:a16="http://schemas.microsoft.com/office/drawing/2014/main" id="{F8EA1490-B471-76C0-F8CC-267CB2DF7D48}"/>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AA9B7037-FFD8-4C9D-5217-4FE641A87035}"/>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4C350069-6871-2943-F234-0766771D6B18}"/>
              </a:ext>
            </a:extLst>
          </p:cNvPr>
          <p:cNvGrpSpPr/>
          <p:nvPr/>
        </p:nvGrpSpPr>
        <p:grpSpPr>
          <a:xfrm>
            <a:off x="3787000" y="1986630"/>
            <a:ext cx="645459" cy="421341"/>
            <a:chOff x="1192306" y="5423647"/>
            <a:chExt cx="645459" cy="421341"/>
          </a:xfrm>
        </p:grpSpPr>
        <p:sp>
          <p:nvSpPr>
            <p:cNvPr id="73" name="Rectangle 72">
              <a:extLst>
                <a:ext uri="{FF2B5EF4-FFF2-40B4-BE49-F238E27FC236}">
                  <a16:creationId xmlns:a16="http://schemas.microsoft.com/office/drawing/2014/main" id="{867D6583-6A91-4437-38BC-B1EC6AF8C0E3}"/>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7D75A0A0-4FC1-B0B3-6030-D9BAF58F5AFD}"/>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A7420A00-D734-BC8A-3931-FFE21FA4E800}"/>
              </a:ext>
            </a:extLst>
          </p:cNvPr>
          <p:cNvGrpSpPr/>
          <p:nvPr/>
        </p:nvGrpSpPr>
        <p:grpSpPr>
          <a:xfrm>
            <a:off x="4648124" y="1064026"/>
            <a:ext cx="645459" cy="421341"/>
            <a:chOff x="1192306" y="5423647"/>
            <a:chExt cx="645459" cy="421341"/>
          </a:xfrm>
        </p:grpSpPr>
        <p:sp>
          <p:nvSpPr>
            <p:cNvPr id="76" name="Rectangle 75">
              <a:extLst>
                <a:ext uri="{FF2B5EF4-FFF2-40B4-BE49-F238E27FC236}">
                  <a16:creationId xmlns:a16="http://schemas.microsoft.com/office/drawing/2014/main" id="{5A010437-2739-D389-62EF-DBEB422903BA}"/>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DDE93B8B-5DC1-8D24-82AE-D504782C0C8E}"/>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 name="Group 77">
            <a:extLst>
              <a:ext uri="{FF2B5EF4-FFF2-40B4-BE49-F238E27FC236}">
                <a16:creationId xmlns:a16="http://schemas.microsoft.com/office/drawing/2014/main" id="{DD91C47C-1B66-B0B3-9765-17D57294DE8E}"/>
              </a:ext>
            </a:extLst>
          </p:cNvPr>
          <p:cNvGrpSpPr/>
          <p:nvPr/>
        </p:nvGrpSpPr>
        <p:grpSpPr>
          <a:xfrm>
            <a:off x="3772975" y="1064026"/>
            <a:ext cx="645459" cy="421341"/>
            <a:chOff x="1192306" y="5423647"/>
            <a:chExt cx="645459" cy="421341"/>
          </a:xfrm>
        </p:grpSpPr>
        <p:sp>
          <p:nvSpPr>
            <p:cNvPr id="79" name="Rectangle 78">
              <a:extLst>
                <a:ext uri="{FF2B5EF4-FFF2-40B4-BE49-F238E27FC236}">
                  <a16:creationId xmlns:a16="http://schemas.microsoft.com/office/drawing/2014/main" id="{B860331D-D851-13BD-7297-1A0BA61BC4FE}"/>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EF51ADF4-46EF-4F67-6F98-652C3B2AF24E}"/>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84">
            <a:extLst>
              <a:ext uri="{FF2B5EF4-FFF2-40B4-BE49-F238E27FC236}">
                <a16:creationId xmlns:a16="http://schemas.microsoft.com/office/drawing/2014/main" id="{09C039DD-A274-088C-EEA8-634FB66D7D7E}"/>
              </a:ext>
            </a:extLst>
          </p:cNvPr>
          <p:cNvGrpSpPr/>
          <p:nvPr/>
        </p:nvGrpSpPr>
        <p:grpSpPr>
          <a:xfrm>
            <a:off x="4657084" y="1987392"/>
            <a:ext cx="645459" cy="421341"/>
            <a:chOff x="1192306" y="5423647"/>
            <a:chExt cx="645459" cy="421341"/>
          </a:xfrm>
        </p:grpSpPr>
        <p:sp>
          <p:nvSpPr>
            <p:cNvPr id="86" name="Rectangle 85">
              <a:extLst>
                <a:ext uri="{FF2B5EF4-FFF2-40B4-BE49-F238E27FC236}">
                  <a16:creationId xmlns:a16="http://schemas.microsoft.com/office/drawing/2014/main" id="{8E55FF53-5341-FE38-3981-01C21536AC67}"/>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055BA5AB-CC0D-16E3-CF3E-E186397AC2C3}"/>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 name="Group 87">
            <a:extLst>
              <a:ext uri="{FF2B5EF4-FFF2-40B4-BE49-F238E27FC236}">
                <a16:creationId xmlns:a16="http://schemas.microsoft.com/office/drawing/2014/main" id="{8DA12B05-C225-A692-6E7C-83671DF6A466}"/>
              </a:ext>
            </a:extLst>
          </p:cNvPr>
          <p:cNvGrpSpPr/>
          <p:nvPr/>
        </p:nvGrpSpPr>
        <p:grpSpPr>
          <a:xfrm>
            <a:off x="4683478" y="3959320"/>
            <a:ext cx="645459" cy="421341"/>
            <a:chOff x="1192306" y="5423647"/>
            <a:chExt cx="645459" cy="421341"/>
          </a:xfrm>
        </p:grpSpPr>
        <p:sp>
          <p:nvSpPr>
            <p:cNvPr id="89" name="Rectangle 88">
              <a:extLst>
                <a:ext uri="{FF2B5EF4-FFF2-40B4-BE49-F238E27FC236}">
                  <a16:creationId xmlns:a16="http://schemas.microsoft.com/office/drawing/2014/main" id="{59099685-12DD-62F4-77D5-6AA174DEAACB}"/>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88826777-4F55-B808-9AEC-0954409F4542}"/>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1" name="Group 90">
            <a:extLst>
              <a:ext uri="{FF2B5EF4-FFF2-40B4-BE49-F238E27FC236}">
                <a16:creationId xmlns:a16="http://schemas.microsoft.com/office/drawing/2014/main" id="{8E3F0765-483A-68A7-64CE-09CDF394AEDE}"/>
              </a:ext>
            </a:extLst>
          </p:cNvPr>
          <p:cNvGrpSpPr/>
          <p:nvPr/>
        </p:nvGrpSpPr>
        <p:grpSpPr>
          <a:xfrm>
            <a:off x="4669445" y="3287625"/>
            <a:ext cx="645459" cy="421341"/>
            <a:chOff x="1192306" y="5423647"/>
            <a:chExt cx="645459" cy="421341"/>
          </a:xfrm>
        </p:grpSpPr>
        <p:sp>
          <p:nvSpPr>
            <p:cNvPr id="92" name="Rectangle 91">
              <a:extLst>
                <a:ext uri="{FF2B5EF4-FFF2-40B4-BE49-F238E27FC236}">
                  <a16:creationId xmlns:a16="http://schemas.microsoft.com/office/drawing/2014/main" id="{1AD4B33E-727F-1F5C-CEDD-A4B76774FC8C}"/>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E985C4E4-4902-36E2-9265-B03F963B5E61}"/>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 name="Group 93">
            <a:extLst>
              <a:ext uri="{FF2B5EF4-FFF2-40B4-BE49-F238E27FC236}">
                <a16:creationId xmlns:a16="http://schemas.microsoft.com/office/drawing/2014/main" id="{FBD55920-364A-7AC3-CE8C-B240D26FFE51}"/>
              </a:ext>
            </a:extLst>
          </p:cNvPr>
          <p:cNvGrpSpPr/>
          <p:nvPr/>
        </p:nvGrpSpPr>
        <p:grpSpPr>
          <a:xfrm>
            <a:off x="4669445" y="2615570"/>
            <a:ext cx="645459" cy="421341"/>
            <a:chOff x="1192306" y="5423647"/>
            <a:chExt cx="645459" cy="421341"/>
          </a:xfrm>
        </p:grpSpPr>
        <p:sp>
          <p:nvSpPr>
            <p:cNvPr id="95" name="Rectangle 94">
              <a:extLst>
                <a:ext uri="{FF2B5EF4-FFF2-40B4-BE49-F238E27FC236}">
                  <a16:creationId xmlns:a16="http://schemas.microsoft.com/office/drawing/2014/main" id="{4AA85E2F-F05A-C53A-14D9-76AEA651AE79}"/>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A68AD5EF-9810-9E35-57CF-17F6D54850D0}"/>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7" name="Group 106">
            <a:extLst>
              <a:ext uri="{FF2B5EF4-FFF2-40B4-BE49-F238E27FC236}">
                <a16:creationId xmlns:a16="http://schemas.microsoft.com/office/drawing/2014/main" id="{2944C434-E409-2E03-B1AC-5181FCB57DF9}"/>
              </a:ext>
            </a:extLst>
          </p:cNvPr>
          <p:cNvGrpSpPr/>
          <p:nvPr/>
        </p:nvGrpSpPr>
        <p:grpSpPr>
          <a:xfrm>
            <a:off x="5843825" y="2615570"/>
            <a:ext cx="659492" cy="1765091"/>
            <a:chOff x="5843825" y="3213481"/>
            <a:chExt cx="659492" cy="1765091"/>
          </a:xfrm>
        </p:grpSpPr>
        <p:grpSp>
          <p:nvGrpSpPr>
            <p:cNvPr id="98" name="Group 97">
              <a:extLst>
                <a:ext uri="{FF2B5EF4-FFF2-40B4-BE49-F238E27FC236}">
                  <a16:creationId xmlns:a16="http://schemas.microsoft.com/office/drawing/2014/main" id="{1729946E-8F8F-6C8C-67D7-13218ED3EC48}"/>
                </a:ext>
              </a:extLst>
            </p:cNvPr>
            <p:cNvGrpSpPr/>
            <p:nvPr/>
          </p:nvGrpSpPr>
          <p:grpSpPr>
            <a:xfrm>
              <a:off x="5857858" y="4557231"/>
              <a:ext cx="645459" cy="421341"/>
              <a:chOff x="1192306" y="5423647"/>
              <a:chExt cx="645459" cy="421341"/>
            </a:xfrm>
          </p:grpSpPr>
          <p:sp>
            <p:nvSpPr>
              <p:cNvPr id="99" name="Rectangle 98">
                <a:extLst>
                  <a:ext uri="{FF2B5EF4-FFF2-40B4-BE49-F238E27FC236}">
                    <a16:creationId xmlns:a16="http://schemas.microsoft.com/office/drawing/2014/main" id="{DB227E1B-0FD0-CC1C-FBC4-887386C30C98}"/>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3AF45943-43B3-A2BF-B70B-3EF3A2C95DBE}"/>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1" name="Group 100">
              <a:extLst>
                <a:ext uri="{FF2B5EF4-FFF2-40B4-BE49-F238E27FC236}">
                  <a16:creationId xmlns:a16="http://schemas.microsoft.com/office/drawing/2014/main" id="{83E6B4D9-0220-3C58-C9E6-A3F37D7ACD1F}"/>
                </a:ext>
              </a:extLst>
            </p:cNvPr>
            <p:cNvGrpSpPr/>
            <p:nvPr/>
          </p:nvGrpSpPr>
          <p:grpSpPr>
            <a:xfrm>
              <a:off x="5843825" y="3885536"/>
              <a:ext cx="645459" cy="421341"/>
              <a:chOff x="1192306" y="5423647"/>
              <a:chExt cx="645459" cy="421341"/>
            </a:xfrm>
          </p:grpSpPr>
          <p:sp>
            <p:nvSpPr>
              <p:cNvPr id="102" name="Rectangle 101">
                <a:extLst>
                  <a:ext uri="{FF2B5EF4-FFF2-40B4-BE49-F238E27FC236}">
                    <a16:creationId xmlns:a16="http://schemas.microsoft.com/office/drawing/2014/main" id="{5BC7C8F2-B3AB-6E13-BFD3-569F4593A07D}"/>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01B0A446-052D-10E5-23BE-B4293F562481}"/>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4" name="Group 103">
              <a:extLst>
                <a:ext uri="{FF2B5EF4-FFF2-40B4-BE49-F238E27FC236}">
                  <a16:creationId xmlns:a16="http://schemas.microsoft.com/office/drawing/2014/main" id="{523C16C0-CBDE-1207-E488-8B2FFC382FBA}"/>
                </a:ext>
              </a:extLst>
            </p:cNvPr>
            <p:cNvGrpSpPr/>
            <p:nvPr/>
          </p:nvGrpSpPr>
          <p:grpSpPr>
            <a:xfrm>
              <a:off x="5843825" y="3213481"/>
              <a:ext cx="645459" cy="421341"/>
              <a:chOff x="1192306" y="5423647"/>
              <a:chExt cx="645459" cy="421341"/>
            </a:xfrm>
          </p:grpSpPr>
          <p:sp>
            <p:nvSpPr>
              <p:cNvPr id="105" name="Rectangle 104">
                <a:extLst>
                  <a:ext uri="{FF2B5EF4-FFF2-40B4-BE49-F238E27FC236}">
                    <a16:creationId xmlns:a16="http://schemas.microsoft.com/office/drawing/2014/main" id="{0594EB9C-5A2C-AC86-2D72-FFD5F3A3872C}"/>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7C2D18F0-7FFD-F95D-36CF-E265E9EE011A}"/>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8" name="Group 107">
            <a:extLst>
              <a:ext uri="{FF2B5EF4-FFF2-40B4-BE49-F238E27FC236}">
                <a16:creationId xmlns:a16="http://schemas.microsoft.com/office/drawing/2014/main" id="{8E21E5A4-09D5-39BE-71CE-3CCDAB756CC7}"/>
              </a:ext>
            </a:extLst>
          </p:cNvPr>
          <p:cNvGrpSpPr/>
          <p:nvPr/>
        </p:nvGrpSpPr>
        <p:grpSpPr>
          <a:xfrm>
            <a:off x="6740296" y="2615570"/>
            <a:ext cx="659492" cy="1765091"/>
            <a:chOff x="5843825" y="3213481"/>
            <a:chExt cx="659492" cy="1765091"/>
          </a:xfrm>
        </p:grpSpPr>
        <p:grpSp>
          <p:nvGrpSpPr>
            <p:cNvPr id="109" name="Group 108">
              <a:extLst>
                <a:ext uri="{FF2B5EF4-FFF2-40B4-BE49-F238E27FC236}">
                  <a16:creationId xmlns:a16="http://schemas.microsoft.com/office/drawing/2014/main" id="{5755CC14-6864-09D1-9DD8-E72CF4FF6251}"/>
                </a:ext>
              </a:extLst>
            </p:cNvPr>
            <p:cNvGrpSpPr/>
            <p:nvPr/>
          </p:nvGrpSpPr>
          <p:grpSpPr>
            <a:xfrm>
              <a:off x="5857858" y="4557231"/>
              <a:ext cx="645459" cy="421341"/>
              <a:chOff x="1192306" y="5423647"/>
              <a:chExt cx="645459" cy="421341"/>
            </a:xfrm>
          </p:grpSpPr>
          <p:sp>
            <p:nvSpPr>
              <p:cNvPr id="116" name="Rectangle 115">
                <a:extLst>
                  <a:ext uri="{FF2B5EF4-FFF2-40B4-BE49-F238E27FC236}">
                    <a16:creationId xmlns:a16="http://schemas.microsoft.com/office/drawing/2014/main" id="{12B1E528-6CF4-B064-BEEA-0416428BD5D0}"/>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A933745C-9074-FCBB-BF7B-630E0EBAAD90}"/>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 name="Group 109">
              <a:extLst>
                <a:ext uri="{FF2B5EF4-FFF2-40B4-BE49-F238E27FC236}">
                  <a16:creationId xmlns:a16="http://schemas.microsoft.com/office/drawing/2014/main" id="{0FBF2A5D-16B6-81E2-671B-AA67D95D3EE7}"/>
                </a:ext>
              </a:extLst>
            </p:cNvPr>
            <p:cNvGrpSpPr/>
            <p:nvPr/>
          </p:nvGrpSpPr>
          <p:grpSpPr>
            <a:xfrm>
              <a:off x="5843825" y="3885536"/>
              <a:ext cx="645459" cy="421341"/>
              <a:chOff x="1192306" y="5423647"/>
              <a:chExt cx="645459" cy="421341"/>
            </a:xfrm>
          </p:grpSpPr>
          <p:sp>
            <p:nvSpPr>
              <p:cNvPr id="114" name="Rectangle 113">
                <a:extLst>
                  <a:ext uri="{FF2B5EF4-FFF2-40B4-BE49-F238E27FC236}">
                    <a16:creationId xmlns:a16="http://schemas.microsoft.com/office/drawing/2014/main" id="{CDFC5430-9BB7-DD53-C449-F44EE5AC10A4}"/>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94A1566D-A9BB-A1D8-5BF8-BE6B875C4FE1}"/>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1" name="Group 110">
              <a:extLst>
                <a:ext uri="{FF2B5EF4-FFF2-40B4-BE49-F238E27FC236}">
                  <a16:creationId xmlns:a16="http://schemas.microsoft.com/office/drawing/2014/main" id="{25235E9B-FA3D-B520-5892-C8469F6F6B64}"/>
                </a:ext>
              </a:extLst>
            </p:cNvPr>
            <p:cNvGrpSpPr/>
            <p:nvPr/>
          </p:nvGrpSpPr>
          <p:grpSpPr>
            <a:xfrm>
              <a:off x="5843825" y="3213481"/>
              <a:ext cx="645459" cy="421341"/>
              <a:chOff x="1192306" y="5423647"/>
              <a:chExt cx="645459" cy="421341"/>
            </a:xfrm>
          </p:grpSpPr>
          <p:sp>
            <p:nvSpPr>
              <p:cNvPr id="112" name="Rectangle 111">
                <a:extLst>
                  <a:ext uri="{FF2B5EF4-FFF2-40B4-BE49-F238E27FC236}">
                    <a16:creationId xmlns:a16="http://schemas.microsoft.com/office/drawing/2014/main" id="{97F9E35D-18A5-0BDB-D78D-06B1A56EA97A}"/>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9C647434-28D3-01D3-98C7-8314C56EBA1D}"/>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8" name="Group 117">
            <a:extLst>
              <a:ext uri="{FF2B5EF4-FFF2-40B4-BE49-F238E27FC236}">
                <a16:creationId xmlns:a16="http://schemas.microsoft.com/office/drawing/2014/main" id="{0215D57C-A1E5-BD83-692E-03BC11502D77}"/>
              </a:ext>
            </a:extLst>
          </p:cNvPr>
          <p:cNvGrpSpPr/>
          <p:nvPr/>
        </p:nvGrpSpPr>
        <p:grpSpPr>
          <a:xfrm>
            <a:off x="7762271" y="2615570"/>
            <a:ext cx="659492" cy="1765091"/>
            <a:chOff x="5843825" y="3213481"/>
            <a:chExt cx="659492" cy="1765091"/>
          </a:xfrm>
        </p:grpSpPr>
        <p:grpSp>
          <p:nvGrpSpPr>
            <p:cNvPr id="119" name="Group 118">
              <a:extLst>
                <a:ext uri="{FF2B5EF4-FFF2-40B4-BE49-F238E27FC236}">
                  <a16:creationId xmlns:a16="http://schemas.microsoft.com/office/drawing/2014/main" id="{F9CC4C69-61A0-D3D8-832F-B57902FB7EF7}"/>
                </a:ext>
              </a:extLst>
            </p:cNvPr>
            <p:cNvGrpSpPr/>
            <p:nvPr/>
          </p:nvGrpSpPr>
          <p:grpSpPr>
            <a:xfrm>
              <a:off x="5857858" y="4557231"/>
              <a:ext cx="645459" cy="421341"/>
              <a:chOff x="1192306" y="5423647"/>
              <a:chExt cx="645459" cy="421341"/>
            </a:xfrm>
          </p:grpSpPr>
          <p:sp>
            <p:nvSpPr>
              <p:cNvPr id="126" name="Rectangle 125">
                <a:extLst>
                  <a:ext uri="{FF2B5EF4-FFF2-40B4-BE49-F238E27FC236}">
                    <a16:creationId xmlns:a16="http://schemas.microsoft.com/office/drawing/2014/main" id="{BD3FE780-EAB2-0496-AAC9-67FB26756BE7}"/>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2E91C387-9AAA-AD31-7E72-5F17713219D3}"/>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0" name="Group 119">
              <a:extLst>
                <a:ext uri="{FF2B5EF4-FFF2-40B4-BE49-F238E27FC236}">
                  <a16:creationId xmlns:a16="http://schemas.microsoft.com/office/drawing/2014/main" id="{F9412504-B1FC-D66E-5939-D0BF897D4195}"/>
                </a:ext>
              </a:extLst>
            </p:cNvPr>
            <p:cNvGrpSpPr/>
            <p:nvPr/>
          </p:nvGrpSpPr>
          <p:grpSpPr>
            <a:xfrm>
              <a:off x="5843825" y="3885536"/>
              <a:ext cx="645459" cy="421341"/>
              <a:chOff x="1192306" y="5423647"/>
              <a:chExt cx="645459" cy="421341"/>
            </a:xfrm>
          </p:grpSpPr>
          <p:sp>
            <p:nvSpPr>
              <p:cNvPr id="124" name="Rectangle 123">
                <a:extLst>
                  <a:ext uri="{FF2B5EF4-FFF2-40B4-BE49-F238E27FC236}">
                    <a16:creationId xmlns:a16="http://schemas.microsoft.com/office/drawing/2014/main" id="{A6B77764-3D73-6944-3C01-7DE1120ABF38}"/>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A8D28761-6180-3C10-3727-8F18EF74FBD5}"/>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1" name="Group 120">
              <a:extLst>
                <a:ext uri="{FF2B5EF4-FFF2-40B4-BE49-F238E27FC236}">
                  <a16:creationId xmlns:a16="http://schemas.microsoft.com/office/drawing/2014/main" id="{3E366329-BC58-8AD2-C0C6-49B86F9274BE}"/>
                </a:ext>
              </a:extLst>
            </p:cNvPr>
            <p:cNvGrpSpPr/>
            <p:nvPr/>
          </p:nvGrpSpPr>
          <p:grpSpPr>
            <a:xfrm>
              <a:off x="5843825" y="3213481"/>
              <a:ext cx="645459" cy="421341"/>
              <a:chOff x="1192306" y="5423647"/>
              <a:chExt cx="645459" cy="421341"/>
            </a:xfrm>
          </p:grpSpPr>
          <p:sp>
            <p:nvSpPr>
              <p:cNvPr id="122" name="Rectangle 121">
                <a:extLst>
                  <a:ext uri="{FF2B5EF4-FFF2-40B4-BE49-F238E27FC236}">
                    <a16:creationId xmlns:a16="http://schemas.microsoft.com/office/drawing/2014/main" id="{4F0B4CD5-11AC-1E97-A272-3A0F740F4690}"/>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C1FA3178-4051-8092-4DFA-6F2724FA03E1}"/>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128" name="Straight Connector 127">
            <a:extLst>
              <a:ext uri="{FF2B5EF4-FFF2-40B4-BE49-F238E27FC236}">
                <a16:creationId xmlns:a16="http://schemas.microsoft.com/office/drawing/2014/main" id="{19175759-791A-3D9E-B28A-2127D302B645}"/>
              </a:ext>
            </a:extLst>
          </p:cNvPr>
          <p:cNvCxnSpPr>
            <a:cxnSpLocks/>
          </p:cNvCxnSpPr>
          <p:nvPr/>
        </p:nvCxnSpPr>
        <p:spPr>
          <a:xfrm flipV="1">
            <a:off x="7577407" y="2552060"/>
            <a:ext cx="0" cy="2054664"/>
          </a:xfrm>
          <a:prstGeom prst="line">
            <a:avLst/>
          </a:prstGeom>
          <a:ln w="57150">
            <a:solidFill>
              <a:srgbClr val="00CC0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36" name="Rectangle 135">
            <a:extLst>
              <a:ext uri="{FF2B5EF4-FFF2-40B4-BE49-F238E27FC236}">
                <a16:creationId xmlns:a16="http://schemas.microsoft.com/office/drawing/2014/main" id="{A6DC8A45-39D4-AE9C-074C-F25399C4FCEC}"/>
              </a:ext>
            </a:extLst>
          </p:cNvPr>
          <p:cNvSpPr/>
          <p:nvPr/>
        </p:nvSpPr>
        <p:spPr>
          <a:xfrm>
            <a:off x="4033109" y="4770633"/>
            <a:ext cx="322730" cy="178835"/>
          </a:xfrm>
          <a:prstGeom prst="rect">
            <a:avLst/>
          </a:prstGeom>
          <a:solidFill>
            <a:srgbClr val="FFFF00"/>
          </a:solid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A4C5276E-51B9-1861-8BA3-240A2BDA1089}"/>
              </a:ext>
            </a:extLst>
          </p:cNvPr>
          <p:cNvSpPr/>
          <p:nvPr/>
        </p:nvSpPr>
        <p:spPr>
          <a:xfrm>
            <a:off x="4436360" y="4770633"/>
            <a:ext cx="322730" cy="178835"/>
          </a:xfrm>
          <a:prstGeom prst="rect">
            <a:avLst/>
          </a:prstGeom>
          <a:solidFill>
            <a:srgbClr val="FFFF00"/>
          </a:solid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9" name="Group 128">
            <a:extLst>
              <a:ext uri="{FF2B5EF4-FFF2-40B4-BE49-F238E27FC236}">
                <a16:creationId xmlns:a16="http://schemas.microsoft.com/office/drawing/2014/main" id="{6F4B9B32-63BC-7DC4-797D-027E9625015E}"/>
              </a:ext>
            </a:extLst>
          </p:cNvPr>
          <p:cNvGrpSpPr/>
          <p:nvPr/>
        </p:nvGrpSpPr>
        <p:grpSpPr>
          <a:xfrm>
            <a:off x="653486" y="5797122"/>
            <a:ext cx="645459" cy="421341"/>
            <a:chOff x="1192306" y="5423647"/>
            <a:chExt cx="645459" cy="421341"/>
          </a:xfrm>
        </p:grpSpPr>
        <p:sp>
          <p:nvSpPr>
            <p:cNvPr id="130" name="Rectangle 129">
              <a:extLst>
                <a:ext uri="{FF2B5EF4-FFF2-40B4-BE49-F238E27FC236}">
                  <a16:creationId xmlns:a16="http://schemas.microsoft.com/office/drawing/2014/main" id="{841CAC1E-7AF3-D49B-CAD5-4D75C1347CFE}"/>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31" name="Rectangle 130">
              <a:extLst>
                <a:ext uri="{FF2B5EF4-FFF2-40B4-BE49-F238E27FC236}">
                  <a16:creationId xmlns:a16="http://schemas.microsoft.com/office/drawing/2014/main" id="{4971BDF0-B95C-4AB0-416D-A3886FDED2D0}"/>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5" name="Rectangle 134">
            <a:extLst>
              <a:ext uri="{FF2B5EF4-FFF2-40B4-BE49-F238E27FC236}">
                <a16:creationId xmlns:a16="http://schemas.microsoft.com/office/drawing/2014/main" id="{ADED15DA-2C09-9018-65D6-9295B52C67C6}"/>
              </a:ext>
            </a:extLst>
          </p:cNvPr>
          <p:cNvSpPr/>
          <p:nvPr/>
        </p:nvSpPr>
        <p:spPr>
          <a:xfrm>
            <a:off x="4028069" y="5753055"/>
            <a:ext cx="322730" cy="178835"/>
          </a:xfrm>
          <a:prstGeom prst="rect">
            <a:avLst/>
          </a:prstGeom>
          <a:solidFill>
            <a:srgbClr val="FFFF00"/>
          </a:solid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4AE7CA57-9FCC-4A45-3716-7C254F89A6F5}"/>
              </a:ext>
            </a:extLst>
          </p:cNvPr>
          <p:cNvGrpSpPr/>
          <p:nvPr/>
        </p:nvGrpSpPr>
        <p:grpSpPr>
          <a:xfrm>
            <a:off x="4028069" y="6100694"/>
            <a:ext cx="1901505" cy="261610"/>
            <a:chOff x="7268628" y="6005388"/>
            <a:chExt cx="1901505" cy="261610"/>
          </a:xfrm>
        </p:grpSpPr>
        <p:sp>
          <p:nvSpPr>
            <p:cNvPr id="143" name="Rectangle 142">
              <a:extLst>
                <a:ext uri="{FF2B5EF4-FFF2-40B4-BE49-F238E27FC236}">
                  <a16:creationId xmlns:a16="http://schemas.microsoft.com/office/drawing/2014/main" id="{6597985B-FFBF-530F-D0ED-644A7ADEC710}"/>
                </a:ext>
              </a:extLst>
            </p:cNvPr>
            <p:cNvSpPr/>
            <p:nvPr/>
          </p:nvSpPr>
          <p:spPr>
            <a:xfrm>
              <a:off x="7268628" y="6051902"/>
              <a:ext cx="322730" cy="178835"/>
            </a:xfrm>
            <a:prstGeom prst="rect">
              <a:avLst/>
            </a:prstGeom>
            <a:solidFill>
              <a:schemeClr val="accent2">
                <a:lumMod val="60000"/>
                <a:lumOff val="40000"/>
              </a:schemeClr>
            </a:solid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TextBox 143">
              <a:extLst>
                <a:ext uri="{FF2B5EF4-FFF2-40B4-BE49-F238E27FC236}">
                  <a16:creationId xmlns:a16="http://schemas.microsoft.com/office/drawing/2014/main" id="{11DC2D40-ED91-6EA5-1D1B-7CB99EF8B130}"/>
                </a:ext>
              </a:extLst>
            </p:cNvPr>
            <p:cNvSpPr txBox="1"/>
            <p:nvPr/>
          </p:nvSpPr>
          <p:spPr>
            <a:xfrm>
              <a:off x="7564192" y="6005388"/>
              <a:ext cx="1605941" cy="261610"/>
            </a:xfrm>
            <a:prstGeom prst="rect">
              <a:avLst/>
            </a:prstGeom>
            <a:noFill/>
          </p:spPr>
          <p:txBody>
            <a:bodyPr wrap="square" rtlCol="0">
              <a:spAutoFit/>
            </a:bodyPr>
            <a:lstStyle/>
            <a:p>
              <a:r>
                <a:rPr lang="en-US" sz="1100" dirty="0"/>
                <a:t>230 kWac gas generator</a:t>
              </a:r>
            </a:p>
          </p:txBody>
        </p:sp>
      </p:grpSp>
      <p:sp>
        <p:nvSpPr>
          <p:cNvPr id="145" name="Rectangle 144">
            <a:extLst>
              <a:ext uri="{FF2B5EF4-FFF2-40B4-BE49-F238E27FC236}">
                <a16:creationId xmlns:a16="http://schemas.microsoft.com/office/drawing/2014/main" id="{6CA04A51-9D88-B818-F9E3-2F780F6987D9}"/>
              </a:ext>
            </a:extLst>
          </p:cNvPr>
          <p:cNvSpPr/>
          <p:nvPr/>
        </p:nvSpPr>
        <p:spPr>
          <a:xfrm>
            <a:off x="4937417" y="4770633"/>
            <a:ext cx="322730" cy="178835"/>
          </a:xfrm>
          <a:prstGeom prst="rect">
            <a:avLst/>
          </a:prstGeom>
          <a:solidFill>
            <a:schemeClr val="accent2">
              <a:lumMod val="60000"/>
              <a:lumOff val="40000"/>
            </a:schemeClr>
          </a:solid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TextBox 145">
            <a:extLst>
              <a:ext uri="{FF2B5EF4-FFF2-40B4-BE49-F238E27FC236}">
                <a16:creationId xmlns:a16="http://schemas.microsoft.com/office/drawing/2014/main" id="{0464F87C-1B1F-231A-668C-003999D847ED}"/>
              </a:ext>
            </a:extLst>
          </p:cNvPr>
          <p:cNvSpPr txBox="1"/>
          <p:nvPr/>
        </p:nvSpPr>
        <p:spPr>
          <a:xfrm>
            <a:off x="325697" y="5221398"/>
            <a:ext cx="938814" cy="369332"/>
          </a:xfrm>
          <a:prstGeom prst="rect">
            <a:avLst/>
          </a:prstGeom>
          <a:noFill/>
        </p:spPr>
        <p:txBody>
          <a:bodyPr wrap="square" rtlCol="0">
            <a:spAutoFit/>
          </a:bodyPr>
          <a:lstStyle/>
          <a:p>
            <a:r>
              <a:rPr lang="en-US" dirty="0"/>
              <a:t>Legend</a:t>
            </a:r>
          </a:p>
        </p:txBody>
      </p:sp>
      <p:grpSp>
        <p:nvGrpSpPr>
          <p:cNvPr id="17" name="Group 16">
            <a:extLst>
              <a:ext uri="{FF2B5EF4-FFF2-40B4-BE49-F238E27FC236}">
                <a16:creationId xmlns:a16="http://schemas.microsoft.com/office/drawing/2014/main" id="{A19BE69D-D1A4-122E-75DA-0DC0480BAC67}"/>
              </a:ext>
            </a:extLst>
          </p:cNvPr>
          <p:cNvGrpSpPr/>
          <p:nvPr/>
        </p:nvGrpSpPr>
        <p:grpSpPr>
          <a:xfrm>
            <a:off x="6795918" y="5742147"/>
            <a:ext cx="2139360" cy="261610"/>
            <a:chOff x="6048343" y="5630100"/>
            <a:chExt cx="2139360" cy="261610"/>
          </a:xfrm>
        </p:grpSpPr>
        <p:cxnSp>
          <p:nvCxnSpPr>
            <p:cNvPr id="8" name="Straight Connector 7">
              <a:extLst>
                <a:ext uri="{FF2B5EF4-FFF2-40B4-BE49-F238E27FC236}">
                  <a16:creationId xmlns:a16="http://schemas.microsoft.com/office/drawing/2014/main" id="{A430FA3A-DE58-A3E5-8D0E-5F221FA2717A}"/>
                </a:ext>
              </a:extLst>
            </p:cNvPr>
            <p:cNvCxnSpPr>
              <a:cxnSpLocks/>
            </p:cNvCxnSpPr>
            <p:nvPr/>
          </p:nvCxnSpPr>
          <p:spPr>
            <a:xfrm flipH="1">
              <a:off x="6048343" y="5760905"/>
              <a:ext cx="593349" cy="0"/>
            </a:xfrm>
            <a:prstGeom prst="line">
              <a:avLst/>
            </a:prstGeom>
            <a:ln w="44450">
              <a:solidFill>
                <a:srgbClr val="00CC0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D15F86B-101D-55F6-3FB6-269B7942A1B2}"/>
                </a:ext>
              </a:extLst>
            </p:cNvPr>
            <p:cNvSpPr txBox="1"/>
            <p:nvPr/>
          </p:nvSpPr>
          <p:spPr>
            <a:xfrm>
              <a:off x="6606020" y="5630100"/>
              <a:ext cx="1581683" cy="261610"/>
            </a:xfrm>
            <a:prstGeom prst="rect">
              <a:avLst/>
            </a:prstGeom>
            <a:noFill/>
          </p:spPr>
          <p:txBody>
            <a:bodyPr wrap="square" rtlCol="0">
              <a:spAutoFit/>
            </a:bodyPr>
            <a:lstStyle/>
            <a:p>
              <a:r>
                <a:rPr lang="en-US" sz="1100" dirty="0"/>
                <a:t>Private electricity grid</a:t>
              </a:r>
            </a:p>
          </p:txBody>
        </p:sp>
      </p:grpSp>
      <p:grpSp>
        <p:nvGrpSpPr>
          <p:cNvPr id="16" name="Group 15">
            <a:extLst>
              <a:ext uri="{FF2B5EF4-FFF2-40B4-BE49-F238E27FC236}">
                <a16:creationId xmlns:a16="http://schemas.microsoft.com/office/drawing/2014/main" id="{2F49773E-F5BA-590E-04A2-64A8ACEE572D}"/>
              </a:ext>
            </a:extLst>
          </p:cNvPr>
          <p:cNvGrpSpPr/>
          <p:nvPr/>
        </p:nvGrpSpPr>
        <p:grpSpPr>
          <a:xfrm>
            <a:off x="6795917" y="6136300"/>
            <a:ext cx="2143455" cy="261610"/>
            <a:chOff x="6048342" y="6079158"/>
            <a:chExt cx="2143455" cy="261610"/>
          </a:xfrm>
        </p:grpSpPr>
        <p:cxnSp>
          <p:nvCxnSpPr>
            <p:cNvPr id="13" name="Straight Connector 12">
              <a:extLst>
                <a:ext uri="{FF2B5EF4-FFF2-40B4-BE49-F238E27FC236}">
                  <a16:creationId xmlns:a16="http://schemas.microsoft.com/office/drawing/2014/main" id="{81FD3BA3-1CCE-C140-758D-C1EE7AB671BB}"/>
                </a:ext>
              </a:extLst>
            </p:cNvPr>
            <p:cNvCxnSpPr>
              <a:cxnSpLocks/>
            </p:cNvCxnSpPr>
            <p:nvPr/>
          </p:nvCxnSpPr>
          <p:spPr>
            <a:xfrm flipH="1">
              <a:off x="6048342" y="6209963"/>
              <a:ext cx="593349" cy="0"/>
            </a:xfrm>
            <a:prstGeom prst="line">
              <a:avLst/>
            </a:prstGeom>
            <a:ln w="44450">
              <a:solidFill>
                <a:srgbClr val="CC660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BDAEAED-8532-AD8E-0696-D9C95B4CBA5A}"/>
                </a:ext>
              </a:extLst>
            </p:cNvPr>
            <p:cNvSpPr txBox="1"/>
            <p:nvPr/>
          </p:nvSpPr>
          <p:spPr>
            <a:xfrm>
              <a:off x="6610114" y="6079158"/>
              <a:ext cx="1581683" cy="261610"/>
            </a:xfrm>
            <a:prstGeom prst="rect">
              <a:avLst/>
            </a:prstGeom>
            <a:noFill/>
          </p:spPr>
          <p:txBody>
            <a:bodyPr wrap="square" rtlCol="0">
              <a:spAutoFit/>
            </a:bodyPr>
            <a:lstStyle/>
            <a:p>
              <a:r>
                <a:rPr lang="en-US" sz="1100" dirty="0"/>
                <a:t>SoCalGas line</a:t>
              </a:r>
            </a:p>
          </p:txBody>
        </p:sp>
      </p:grpSp>
      <p:cxnSp>
        <p:nvCxnSpPr>
          <p:cNvPr id="84" name="Straight Connector 83">
            <a:extLst>
              <a:ext uri="{FF2B5EF4-FFF2-40B4-BE49-F238E27FC236}">
                <a16:creationId xmlns:a16="http://schemas.microsoft.com/office/drawing/2014/main" id="{44BD0073-5506-3073-A134-C523855CDBE3}"/>
              </a:ext>
            </a:extLst>
          </p:cNvPr>
          <p:cNvCxnSpPr>
            <a:cxnSpLocks/>
            <a:endCxn id="145" idx="3"/>
          </p:cNvCxnSpPr>
          <p:nvPr/>
        </p:nvCxnSpPr>
        <p:spPr>
          <a:xfrm flipH="1">
            <a:off x="5260147" y="4860051"/>
            <a:ext cx="3464753" cy="0"/>
          </a:xfrm>
          <a:prstGeom prst="line">
            <a:avLst/>
          </a:prstGeom>
          <a:ln w="44450">
            <a:solidFill>
              <a:srgbClr val="CC66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93E2623-AAFC-252D-7FE0-0D598A17A5F9}"/>
              </a:ext>
            </a:extLst>
          </p:cNvPr>
          <p:cNvCxnSpPr>
            <a:cxnSpLocks/>
          </p:cNvCxnSpPr>
          <p:nvPr/>
        </p:nvCxnSpPr>
        <p:spPr>
          <a:xfrm flipH="1">
            <a:off x="4167578" y="5118267"/>
            <a:ext cx="956872" cy="0"/>
          </a:xfrm>
          <a:prstGeom prst="line">
            <a:avLst/>
          </a:prstGeom>
          <a:ln w="57150">
            <a:solidFill>
              <a:srgbClr val="00CC0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32" name="TextBox 131">
            <a:extLst>
              <a:ext uri="{FF2B5EF4-FFF2-40B4-BE49-F238E27FC236}">
                <a16:creationId xmlns:a16="http://schemas.microsoft.com/office/drawing/2014/main" id="{29809558-012D-5C96-FF6D-A3BB39A6B0A4}"/>
              </a:ext>
            </a:extLst>
          </p:cNvPr>
          <p:cNvSpPr txBox="1"/>
          <p:nvPr/>
        </p:nvSpPr>
        <p:spPr>
          <a:xfrm>
            <a:off x="1277044" y="5619141"/>
            <a:ext cx="1936216" cy="769441"/>
          </a:xfrm>
          <a:prstGeom prst="rect">
            <a:avLst/>
          </a:prstGeom>
          <a:noFill/>
        </p:spPr>
        <p:txBody>
          <a:bodyPr wrap="square" rtlCol="0">
            <a:spAutoFit/>
          </a:bodyPr>
          <a:lstStyle/>
          <a:p>
            <a:r>
              <a:rPr lang="en-US" sz="1100" dirty="0"/>
              <a:t>Average house with average Solar Microgrid:</a:t>
            </a:r>
          </a:p>
          <a:p>
            <a:pPr marL="171450" indent="-171450">
              <a:buFont typeface="Arial" panose="020B0604020202020204" pitchFamily="34" charset="0"/>
              <a:buChar char="•"/>
            </a:pPr>
            <a:r>
              <a:rPr lang="en-US" sz="1100" dirty="0"/>
              <a:t>16.6 kWdc solar </a:t>
            </a:r>
          </a:p>
          <a:p>
            <a:pPr marL="171450" indent="-171450">
              <a:buFont typeface="Arial" panose="020B0604020202020204" pitchFamily="34" charset="0"/>
              <a:buChar char="•"/>
            </a:pPr>
            <a:r>
              <a:rPr lang="en-US" sz="1100" dirty="0"/>
              <a:t>5 kWac / 13.2 kWh battery</a:t>
            </a:r>
          </a:p>
        </p:txBody>
      </p:sp>
      <p:sp>
        <p:nvSpPr>
          <p:cNvPr id="133" name="TextBox 132">
            <a:extLst>
              <a:ext uri="{FF2B5EF4-FFF2-40B4-BE49-F238E27FC236}">
                <a16:creationId xmlns:a16="http://schemas.microsoft.com/office/drawing/2014/main" id="{97BA1F04-C9BF-3F3D-8964-1EF040BFEEBC}"/>
              </a:ext>
            </a:extLst>
          </p:cNvPr>
          <p:cNvSpPr txBox="1"/>
          <p:nvPr/>
        </p:nvSpPr>
        <p:spPr>
          <a:xfrm>
            <a:off x="4320333" y="5617763"/>
            <a:ext cx="1786364" cy="430887"/>
          </a:xfrm>
          <a:prstGeom prst="rect">
            <a:avLst/>
          </a:prstGeom>
          <a:noFill/>
        </p:spPr>
        <p:txBody>
          <a:bodyPr wrap="square" rtlCol="0">
            <a:spAutoFit/>
          </a:bodyPr>
          <a:lstStyle/>
          <a:p>
            <a:r>
              <a:rPr lang="en-US" sz="1100" dirty="0"/>
              <a:t>20’x10’ battery container hosting 500 kW &amp; 1 MWh</a:t>
            </a:r>
          </a:p>
        </p:txBody>
      </p:sp>
    </p:spTree>
    <p:extLst>
      <p:ext uri="{BB962C8B-B14F-4D97-AF65-F5344CB8AC3E}">
        <p14:creationId xmlns:p14="http://schemas.microsoft.com/office/powerpoint/2010/main" val="19883230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F5548-2BB7-E0DD-CD5D-FBAEE6A4B8C8}"/>
              </a:ext>
            </a:extLst>
          </p:cNvPr>
          <p:cNvSpPr>
            <a:spLocks noGrp="1"/>
          </p:cNvSpPr>
          <p:nvPr>
            <p:ph type="title"/>
          </p:nvPr>
        </p:nvSpPr>
        <p:spPr/>
        <p:txBody>
          <a:bodyPr>
            <a:normAutofit/>
          </a:bodyPr>
          <a:lstStyle/>
          <a:p>
            <a:r>
              <a:rPr lang="en-US" sz="2400" dirty="0"/>
              <a:t>Sierra Blanca energy system layout – Scenario C</a:t>
            </a:r>
          </a:p>
        </p:txBody>
      </p:sp>
      <p:cxnSp>
        <p:nvCxnSpPr>
          <p:cNvPr id="4" name="Straight Connector 3">
            <a:extLst>
              <a:ext uri="{FF2B5EF4-FFF2-40B4-BE49-F238E27FC236}">
                <a16:creationId xmlns:a16="http://schemas.microsoft.com/office/drawing/2014/main" id="{A32654F0-6815-9ECB-045E-189EE6E40887}"/>
              </a:ext>
            </a:extLst>
          </p:cNvPr>
          <p:cNvCxnSpPr>
            <a:cxnSpLocks/>
          </p:cNvCxnSpPr>
          <p:nvPr/>
        </p:nvCxnSpPr>
        <p:spPr>
          <a:xfrm flipV="1">
            <a:off x="493059" y="4841709"/>
            <a:ext cx="8369001" cy="3559"/>
          </a:xfrm>
          <a:prstGeom prst="line">
            <a:avLst/>
          </a:prstGeom>
          <a:ln w="57150">
            <a:solidFill>
              <a:srgbClr val="CC66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29C6C6C-F7DE-A4FA-C301-65D0C24BCD22}"/>
              </a:ext>
            </a:extLst>
          </p:cNvPr>
          <p:cNvCxnSpPr>
            <a:cxnSpLocks/>
          </p:cNvCxnSpPr>
          <p:nvPr/>
        </p:nvCxnSpPr>
        <p:spPr>
          <a:xfrm flipV="1">
            <a:off x="5587236" y="2792549"/>
            <a:ext cx="0" cy="2054664"/>
          </a:xfrm>
          <a:prstGeom prst="line">
            <a:avLst/>
          </a:prstGeom>
          <a:ln w="57150">
            <a:solidFill>
              <a:srgbClr val="CC66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3356B33-31B5-9A1C-3FAC-F3B142AA14C4}"/>
              </a:ext>
            </a:extLst>
          </p:cNvPr>
          <p:cNvCxnSpPr>
            <a:cxnSpLocks/>
          </p:cNvCxnSpPr>
          <p:nvPr/>
        </p:nvCxnSpPr>
        <p:spPr>
          <a:xfrm flipV="1">
            <a:off x="1337968" y="2411949"/>
            <a:ext cx="0" cy="2446540"/>
          </a:xfrm>
          <a:prstGeom prst="line">
            <a:avLst/>
          </a:prstGeom>
          <a:ln w="57150">
            <a:solidFill>
              <a:srgbClr val="CC66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5256419-DE85-1B9D-914C-785D616B3E81}"/>
              </a:ext>
            </a:extLst>
          </p:cNvPr>
          <p:cNvCxnSpPr>
            <a:cxnSpLocks/>
          </p:cNvCxnSpPr>
          <p:nvPr/>
        </p:nvCxnSpPr>
        <p:spPr>
          <a:xfrm flipV="1">
            <a:off x="3509649" y="1322440"/>
            <a:ext cx="0" cy="3550818"/>
          </a:xfrm>
          <a:prstGeom prst="line">
            <a:avLst/>
          </a:prstGeom>
          <a:ln w="57150">
            <a:solidFill>
              <a:srgbClr val="CC66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E6382D2-E8FE-49F4-5C3A-E12780793056}"/>
              </a:ext>
            </a:extLst>
          </p:cNvPr>
          <p:cNvCxnSpPr>
            <a:cxnSpLocks/>
          </p:cNvCxnSpPr>
          <p:nvPr/>
        </p:nvCxnSpPr>
        <p:spPr>
          <a:xfrm flipH="1">
            <a:off x="3525354" y="1990207"/>
            <a:ext cx="1445499" cy="0"/>
          </a:xfrm>
          <a:prstGeom prst="line">
            <a:avLst/>
          </a:prstGeom>
          <a:ln w="57150">
            <a:solidFill>
              <a:srgbClr val="CC6600"/>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BC2DB258-96E5-1E66-842A-F129D08438BA}"/>
              </a:ext>
            </a:extLst>
          </p:cNvPr>
          <p:cNvGrpSpPr/>
          <p:nvPr/>
        </p:nvGrpSpPr>
        <p:grpSpPr>
          <a:xfrm>
            <a:off x="541775" y="2586362"/>
            <a:ext cx="645459" cy="2034788"/>
            <a:chOff x="541775" y="2925859"/>
            <a:chExt cx="645459" cy="2034788"/>
          </a:xfrm>
        </p:grpSpPr>
        <p:grpSp>
          <p:nvGrpSpPr>
            <p:cNvPr id="20" name="Group 19">
              <a:extLst>
                <a:ext uri="{FF2B5EF4-FFF2-40B4-BE49-F238E27FC236}">
                  <a16:creationId xmlns:a16="http://schemas.microsoft.com/office/drawing/2014/main" id="{E3C75F00-619B-0AA7-4E4F-4EFFC546A206}"/>
                </a:ext>
              </a:extLst>
            </p:cNvPr>
            <p:cNvGrpSpPr/>
            <p:nvPr/>
          </p:nvGrpSpPr>
          <p:grpSpPr>
            <a:xfrm>
              <a:off x="541775" y="4539306"/>
              <a:ext cx="645459" cy="421341"/>
              <a:chOff x="1192306" y="5423647"/>
              <a:chExt cx="645459" cy="421341"/>
            </a:xfrm>
          </p:grpSpPr>
          <p:sp>
            <p:nvSpPr>
              <p:cNvPr id="18" name="Rectangle 17">
                <a:extLst>
                  <a:ext uri="{FF2B5EF4-FFF2-40B4-BE49-F238E27FC236}">
                    <a16:creationId xmlns:a16="http://schemas.microsoft.com/office/drawing/2014/main" id="{1F099B87-6209-6441-36F1-3F08577E3F9C}"/>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BA1236F-6083-44BC-41EA-E8302D5460C6}"/>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541E2083-8061-F3AE-B395-D23D68CF275D}"/>
                </a:ext>
              </a:extLst>
            </p:cNvPr>
            <p:cNvGrpSpPr/>
            <p:nvPr/>
          </p:nvGrpSpPr>
          <p:grpSpPr>
            <a:xfrm>
              <a:off x="541775" y="4001491"/>
              <a:ext cx="645459" cy="421341"/>
              <a:chOff x="1192306" y="5423647"/>
              <a:chExt cx="645459" cy="421341"/>
            </a:xfrm>
          </p:grpSpPr>
          <p:sp>
            <p:nvSpPr>
              <p:cNvPr id="22" name="Rectangle 21">
                <a:extLst>
                  <a:ext uri="{FF2B5EF4-FFF2-40B4-BE49-F238E27FC236}">
                    <a16:creationId xmlns:a16="http://schemas.microsoft.com/office/drawing/2014/main" id="{CADCEAAF-85A0-CDB0-04CA-71EBB3C59FEF}"/>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D228049-68DA-BA0E-70A3-75C085EE89D7}"/>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46A3370D-94E7-E069-F5CC-F8617116A484}"/>
                </a:ext>
              </a:extLst>
            </p:cNvPr>
            <p:cNvGrpSpPr/>
            <p:nvPr/>
          </p:nvGrpSpPr>
          <p:grpSpPr>
            <a:xfrm>
              <a:off x="541775" y="3463675"/>
              <a:ext cx="645459" cy="421341"/>
              <a:chOff x="1192306" y="5423647"/>
              <a:chExt cx="645459" cy="421341"/>
            </a:xfrm>
          </p:grpSpPr>
          <p:sp>
            <p:nvSpPr>
              <p:cNvPr id="25" name="Rectangle 24">
                <a:extLst>
                  <a:ext uri="{FF2B5EF4-FFF2-40B4-BE49-F238E27FC236}">
                    <a16:creationId xmlns:a16="http://schemas.microsoft.com/office/drawing/2014/main" id="{4EAA1311-5F2A-0D16-4611-3A16BAE9674A}"/>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4C04C23-0E07-3CF6-26BD-EA05897553F3}"/>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FB370FC5-7F92-0E64-E2BB-C61066E0F5B2}"/>
                </a:ext>
              </a:extLst>
            </p:cNvPr>
            <p:cNvGrpSpPr/>
            <p:nvPr/>
          </p:nvGrpSpPr>
          <p:grpSpPr>
            <a:xfrm>
              <a:off x="541775" y="2925859"/>
              <a:ext cx="645459" cy="421341"/>
              <a:chOff x="1192306" y="5423647"/>
              <a:chExt cx="645459" cy="421341"/>
            </a:xfrm>
          </p:grpSpPr>
          <p:sp>
            <p:nvSpPr>
              <p:cNvPr id="28" name="Rectangle 27">
                <a:extLst>
                  <a:ext uri="{FF2B5EF4-FFF2-40B4-BE49-F238E27FC236}">
                    <a16:creationId xmlns:a16="http://schemas.microsoft.com/office/drawing/2014/main" id="{861E95D9-8F8D-97A4-C4AD-9A5EFC3ECCD5}"/>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951EAACD-8348-C496-EAAB-27EE6F8E2DCF}"/>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2" name="Group 81">
            <a:extLst>
              <a:ext uri="{FF2B5EF4-FFF2-40B4-BE49-F238E27FC236}">
                <a16:creationId xmlns:a16="http://schemas.microsoft.com/office/drawing/2014/main" id="{86C3F4EA-F433-BE53-28A0-412A7FE559BD}"/>
              </a:ext>
            </a:extLst>
          </p:cNvPr>
          <p:cNvGrpSpPr/>
          <p:nvPr/>
        </p:nvGrpSpPr>
        <p:grpSpPr>
          <a:xfrm>
            <a:off x="1501001" y="2595322"/>
            <a:ext cx="645459" cy="2034788"/>
            <a:chOff x="1465141" y="2934819"/>
            <a:chExt cx="645459" cy="2034788"/>
          </a:xfrm>
        </p:grpSpPr>
        <p:grpSp>
          <p:nvGrpSpPr>
            <p:cNvPr id="30" name="Group 29">
              <a:extLst>
                <a:ext uri="{FF2B5EF4-FFF2-40B4-BE49-F238E27FC236}">
                  <a16:creationId xmlns:a16="http://schemas.microsoft.com/office/drawing/2014/main" id="{93DFB1A9-B418-201A-3830-92798545EA32}"/>
                </a:ext>
              </a:extLst>
            </p:cNvPr>
            <p:cNvGrpSpPr/>
            <p:nvPr/>
          </p:nvGrpSpPr>
          <p:grpSpPr>
            <a:xfrm>
              <a:off x="1465141" y="4548266"/>
              <a:ext cx="645459" cy="421341"/>
              <a:chOff x="1192306" y="5423647"/>
              <a:chExt cx="645459" cy="421341"/>
            </a:xfrm>
          </p:grpSpPr>
          <p:sp>
            <p:nvSpPr>
              <p:cNvPr id="31" name="Rectangle 30">
                <a:extLst>
                  <a:ext uri="{FF2B5EF4-FFF2-40B4-BE49-F238E27FC236}">
                    <a16:creationId xmlns:a16="http://schemas.microsoft.com/office/drawing/2014/main" id="{E318A086-DDBC-5ACE-535D-EB59EE1CA242}"/>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464D8DA0-3755-1029-C011-904B7CB70328}"/>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36877595-BC90-EABD-3DDD-6B0619619D06}"/>
                </a:ext>
              </a:extLst>
            </p:cNvPr>
            <p:cNvGrpSpPr/>
            <p:nvPr/>
          </p:nvGrpSpPr>
          <p:grpSpPr>
            <a:xfrm>
              <a:off x="1465141" y="4010451"/>
              <a:ext cx="645459" cy="421341"/>
              <a:chOff x="1192306" y="5423647"/>
              <a:chExt cx="645459" cy="421341"/>
            </a:xfrm>
          </p:grpSpPr>
          <p:sp>
            <p:nvSpPr>
              <p:cNvPr id="34" name="Rectangle 33">
                <a:extLst>
                  <a:ext uri="{FF2B5EF4-FFF2-40B4-BE49-F238E27FC236}">
                    <a16:creationId xmlns:a16="http://schemas.microsoft.com/office/drawing/2014/main" id="{36D5E7A8-035F-B8C5-A232-5AF192C1BA6B}"/>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F983D5D7-82C4-7AAD-5FAD-027791A14F7F}"/>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id="{C3BAB920-BED5-69DF-E3B2-CE267C484E2B}"/>
                </a:ext>
              </a:extLst>
            </p:cNvPr>
            <p:cNvGrpSpPr/>
            <p:nvPr/>
          </p:nvGrpSpPr>
          <p:grpSpPr>
            <a:xfrm>
              <a:off x="1465141" y="3472635"/>
              <a:ext cx="645459" cy="421341"/>
              <a:chOff x="1192306" y="5423647"/>
              <a:chExt cx="645459" cy="421341"/>
            </a:xfrm>
          </p:grpSpPr>
          <p:sp>
            <p:nvSpPr>
              <p:cNvPr id="37" name="Rectangle 36">
                <a:extLst>
                  <a:ext uri="{FF2B5EF4-FFF2-40B4-BE49-F238E27FC236}">
                    <a16:creationId xmlns:a16="http://schemas.microsoft.com/office/drawing/2014/main" id="{80D71F94-60CC-5E36-22F9-1A8C8DA48F9C}"/>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4EAFAD08-857C-3D2C-F0C0-9C975668B15E}"/>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8FF6C1D7-4E8B-3EE5-201E-9A12D5CF5F7E}"/>
                </a:ext>
              </a:extLst>
            </p:cNvPr>
            <p:cNvGrpSpPr/>
            <p:nvPr/>
          </p:nvGrpSpPr>
          <p:grpSpPr>
            <a:xfrm>
              <a:off x="1465141" y="2934819"/>
              <a:ext cx="645459" cy="421341"/>
              <a:chOff x="1192306" y="5423647"/>
              <a:chExt cx="645459" cy="421341"/>
            </a:xfrm>
          </p:grpSpPr>
          <p:sp>
            <p:nvSpPr>
              <p:cNvPr id="40" name="Rectangle 39">
                <a:extLst>
                  <a:ext uri="{FF2B5EF4-FFF2-40B4-BE49-F238E27FC236}">
                    <a16:creationId xmlns:a16="http://schemas.microsoft.com/office/drawing/2014/main" id="{A1A06AD3-3479-8437-6B2E-7EC42B4EBAAD}"/>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CFC62875-0779-8212-0FD3-2A45806FAB7A}"/>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2" name="Group 41">
            <a:extLst>
              <a:ext uri="{FF2B5EF4-FFF2-40B4-BE49-F238E27FC236}">
                <a16:creationId xmlns:a16="http://schemas.microsoft.com/office/drawing/2014/main" id="{B05A6BFD-2CB4-8A19-13E2-F668DD74C3E9}"/>
              </a:ext>
            </a:extLst>
          </p:cNvPr>
          <p:cNvGrpSpPr/>
          <p:nvPr/>
        </p:nvGrpSpPr>
        <p:grpSpPr>
          <a:xfrm rot="19986537">
            <a:off x="1525529" y="1947698"/>
            <a:ext cx="645459" cy="421341"/>
            <a:chOff x="1192306" y="5423647"/>
            <a:chExt cx="645459" cy="421341"/>
          </a:xfrm>
        </p:grpSpPr>
        <p:sp>
          <p:nvSpPr>
            <p:cNvPr id="43" name="Rectangle 42">
              <a:extLst>
                <a:ext uri="{FF2B5EF4-FFF2-40B4-BE49-F238E27FC236}">
                  <a16:creationId xmlns:a16="http://schemas.microsoft.com/office/drawing/2014/main" id="{EFFDD562-B19F-176C-0940-5CCA2F629CE2}"/>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A35BFE17-F21F-4D26-45C0-A7E5BC70B3C0}"/>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AA469C7C-E4A4-F599-77C4-F7C49F5DE254}"/>
              </a:ext>
            </a:extLst>
          </p:cNvPr>
          <p:cNvGrpSpPr/>
          <p:nvPr/>
        </p:nvGrpSpPr>
        <p:grpSpPr>
          <a:xfrm>
            <a:off x="2567801" y="1492665"/>
            <a:ext cx="645464" cy="3137450"/>
            <a:chOff x="2567801" y="1832162"/>
            <a:chExt cx="645464" cy="3137450"/>
          </a:xfrm>
        </p:grpSpPr>
        <p:grpSp>
          <p:nvGrpSpPr>
            <p:cNvPr id="45" name="Group 44">
              <a:extLst>
                <a:ext uri="{FF2B5EF4-FFF2-40B4-BE49-F238E27FC236}">
                  <a16:creationId xmlns:a16="http://schemas.microsoft.com/office/drawing/2014/main" id="{1D7C4F31-B5BE-C183-D716-097B8214A5F9}"/>
                </a:ext>
              </a:extLst>
            </p:cNvPr>
            <p:cNvGrpSpPr/>
            <p:nvPr/>
          </p:nvGrpSpPr>
          <p:grpSpPr>
            <a:xfrm>
              <a:off x="2567806" y="4548271"/>
              <a:ext cx="645459" cy="421341"/>
              <a:chOff x="1192306" y="5423647"/>
              <a:chExt cx="645459" cy="421341"/>
            </a:xfrm>
          </p:grpSpPr>
          <p:sp>
            <p:nvSpPr>
              <p:cNvPr id="46" name="Rectangle 45">
                <a:extLst>
                  <a:ext uri="{FF2B5EF4-FFF2-40B4-BE49-F238E27FC236}">
                    <a16:creationId xmlns:a16="http://schemas.microsoft.com/office/drawing/2014/main" id="{6C4B6A98-61D5-3CDB-A66E-DB21F4B7BB8C}"/>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675F0BF-B6A6-EF9C-1363-2F5D60922C59}"/>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a:extLst>
                <a:ext uri="{FF2B5EF4-FFF2-40B4-BE49-F238E27FC236}">
                  <a16:creationId xmlns:a16="http://schemas.microsoft.com/office/drawing/2014/main" id="{6DBEC291-00B1-4A4C-77D9-DFCFA10073D0}"/>
                </a:ext>
              </a:extLst>
            </p:cNvPr>
            <p:cNvGrpSpPr/>
            <p:nvPr/>
          </p:nvGrpSpPr>
          <p:grpSpPr>
            <a:xfrm>
              <a:off x="2567806" y="4005050"/>
              <a:ext cx="645459" cy="421341"/>
              <a:chOff x="1192306" y="5423647"/>
              <a:chExt cx="645459" cy="421341"/>
            </a:xfrm>
          </p:grpSpPr>
          <p:sp>
            <p:nvSpPr>
              <p:cNvPr id="49" name="Rectangle 48">
                <a:extLst>
                  <a:ext uri="{FF2B5EF4-FFF2-40B4-BE49-F238E27FC236}">
                    <a16:creationId xmlns:a16="http://schemas.microsoft.com/office/drawing/2014/main" id="{970EF668-3E75-7994-D48E-83F2C89CA82C}"/>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9430FC3-227D-43B4-CC6B-3800F5107691}"/>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DADDEE4A-6B39-BE33-1DFD-63F9A3367461}"/>
                </a:ext>
              </a:extLst>
            </p:cNvPr>
            <p:cNvGrpSpPr/>
            <p:nvPr/>
          </p:nvGrpSpPr>
          <p:grpSpPr>
            <a:xfrm>
              <a:off x="2567806" y="3461828"/>
              <a:ext cx="645459" cy="421341"/>
              <a:chOff x="1192306" y="5423647"/>
              <a:chExt cx="645459" cy="421341"/>
            </a:xfrm>
          </p:grpSpPr>
          <p:sp>
            <p:nvSpPr>
              <p:cNvPr id="52" name="Rectangle 51">
                <a:extLst>
                  <a:ext uri="{FF2B5EF4-FFF2-40B4-BE49-F238E27FC236}">
                    <a16:creationId xmlns:a16="http://schemas.microsoft.com/office/drawing/2014/main" id="{81145BB9-03A7-DA44-339A-6576352085A3}"/>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86596CDB-B40E-C086-1A65-BC937D453E18}"/>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a:extLst>
                <a:ext uri="{FF2B5EF4-FFF2-40B4-BE49-F238E27FC236}">
                  <a16:creationId xmlns:a16="http://schemas.microsoft.com/office/drawing/2014/main" id="{B5F9EF3A-DE8A-1199-8AFD-C0F3E5A25689}"/>
                </a:ext>
              </a:extLst>
            </p:cNvPr>
            <p:cNvGrpSpPr/>
            <p:nvPr/>
          </p:nvGrpSpPr>
          <p:grpSpPr>
            <a:xfrm>
              <a:off x="2567806" y="2918606"/>
              <a:ext cx="645459" cy="421341"/>
              <a:chOff x="1192306" y="5423647"/>
              <a:chExt cx="645459" cy="421341"/>
            </a:xfrm>
          </p:grpSpPr>
          <p:sp>
            <p:nvSpPr>
              <p:cNvPr id="55" name="Rectangle 54">
                <a:extLst>
                  <a:ext uri="{FF2B5EF4-FFF2-40B4-BE49-F238E27FC236}">
                    <a16:creationId xmlns:a16="http://schemas.microsoft.com/office/drawing/2014/main" id="{5386B272-98A7-2AF0-9CDD-1E5877022788}"/>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56F6D8BB-6074-1E9A-B1F9-68E480B2F956}"/>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56">
              <a:extLst>
                <a:ext uri="{FF2B5EF4-FFF2-40B4-BE49-F238E27FC236}">
                  <a16:creationId xmlns:a16="http://schemas.microsoft.com/office/drawing/2014/main" id="{962103F5-EDE2-63B5-8B5D-868A94A9FD3D}"/>
                </a:ext>
              </a:extLst>
            </p:cNvPr>
            <p:cNvGrpSpPr/>
            <p:nvPr/>
          </p:nvGrpSpPr>
          <p:grpSpPr>
            <a:xfrm>
              <a:off x="2567801" y="2375384"/>
              <a:ext cx="645459" cy="421341"/>
              <a:chOff x="1192306" y="5423647"/>
              <a:chExt cx="645459" cy="421341"/>
            </a:xfrm>
          </p:grpSpPr>
          <p:sp>
            <p:nvSpPr>
              <p:cNvPr id="58" name="Rectangle 57">
                <a:extLst>
                  <a:ext uri="{FF2B5EF4-FFF2-40B4-BE49-F238E27FC236}">
                    <a16:creationId xmlns:a16="http://schemas.microsoft.com/office/drawing/2014/main" id="{4598375B-92F1-DA60-317C-F8680E93DFDF}"/>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07D3915D-10E1-105D-3720-27143297FEA5}"/>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59">
              <a:extLst>
                <a:ext uri="{FF2B5EF4-FFF2-40B4-BE49-F238E27FC236}">
                  <a16:creationId xmlns:a16="http://schemas.microsoft.com/office/drawing/2014/main" id="{3F912493-DB75-B279-21FB-6A74D5E08FA4}"/>
                </a:ext>
              </a:extLst>
            </p:cNvPr>
            <p:cNvGrpSpPr/>
            <p:nvPr/>
          </p:nvGrpSpPr>
          <p:grpSpPr>
            <a:xfrm>
              <a:off x="2567801" y="1832162"/>
              <a:ext cx="645459" cy="421341"/>
              <a:chOff x="1192306" y="5423647"/>
              <a:chExt cx="645459" cy="421341"/>
            </a:xfrm>
          </p:grpSpPr>
          <p:sp>
            <p:nvSpPr>
              <p:cNvPr id="61" name="Rectangle 60">
                <a:extLst>
                  <a:ext uri="{FF2B5EF4-FFF2-40B4-BE49-F238E27FC236}">
                    <a16:creationId xmlns:a16="http://schemas.microsoft.com/office/drawing/2014/main" id="{273CA6B4-6850-C525-364C-1035321C3897}"/>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D5388C14-BADC-2719-9233-7F0E7701B046}"/>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3" name="Group 62">
            <a:extLst>
              <a:ext uri="{FF2B5EF4-FFF2-40B4-BE49-F238E27FC236}">
                <a16:creationId xmlns:a16="http://schemas.microsoft.com/office/drawing/2014/main" id="{3164764F-C5B1-2104-AF84-0DDBAB081E0D}"/>
              </a:ext>
            </a:extLst>
          </p:cNvPr>
          <p:cNvGrpSpPr/>
          <p:nvPr/>
        </p:nvGrpSpPr>
        <p:grpSpPr>
          <a:xfrm>
            <a:off x="3778043" y="4217739"/>
            <a:ext cx="645459" cy="421341"/>
            <a:chOff x="1192306" y="5423647"/>
            <a:chExt cx="645459" cy="421341"/>
          </a:xfrm>
        </p:grpSpPr>
        <p:sp>
          <p:nvSpPr>
            <p:cNvPr id="64" name="Rectangle 63">
              <a:extLst>
                <a:ext uri="{FF2B5EF4-FFF2-40B4-BE49-F238E27FC236}">
                  <a16:creationId xmlns:a16="http://schemas.microsoft.com/office/drawing/2014/main" id="{790E269F-18D9-B1A9-7DA6-124BFD7DB907}"/>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1FEBACB6-7A5B-4B42-4D39-EBF2680C0233}"/>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oup 65">
            <a:extLst>
              <a:ext uri="{FF2B5EF4-FFF2-40B4-BE49-F238E27FC236}">
                <a16:creationId xmlns:a16="http://schemas.microsoft.com/office/drawing/2014/main" id="{500C66C9-096E-1E20-06D7-6EBEF822E4E1}"/>
              </a:ext>
            </a:extLst>
          </p:cNvPr>
          <p:cNvGrpSpPr/>
          <p:nvPr/>
        </p:nvGrpSpPr>
        <p:grpSpPr>
          <a:xfrm>
            <a:off x="3764010" y="3546044"/>
            <a:ext cx="645459" cy="421341"/>
            <a:chOff x="1192306" y="5423647"/>
            <a:chExt cx="645459" cy="421341"/>
          </a:xfrm>
        </p:grpSpPr>
        <p:sp>
          <p:nvSpPr>
            <p:cNvPr id="67" name="Rectangle 66">
              <a:extLst>
                <a:ext uri="{FF2B5EF4-FFF2-40B4-BE49-F238E27FC236}">
                  <a16:creationId xmlns:a16="http://schemas.microsoft.com/office/drawing/2014/main" id="{C283E528-FE1D-EAB7-8BEE-82FA6497A43C}"/>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8DABE4A7-BB95-DF81-8411-1C52F866238B}"/>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 name="Group 68">
            <a:extLst>
              <a:ext uri="{FF2B5EF4-FFF2-40B4-BE49-F238E27FC236}">
                <a16:creationId xmlns:a16="http://schemas.microsoft.com/office/drawing/2014/main" id="{6EEE6BDD-17B1-63F7-32DC-592B168D9AB4}"/>
              </a:ext>
            </a:extLst>
          </p:cNvPr>
          <p:cNvGrpSpPr/>
          <p:nvPr/>
        </p:nvGrpSpPr>
        <p:grpSpPr>
          <a:xfrm>
            <a:off x="3764010" y="2873989"/>
            <a:ext cx="645459" cy="421341"/>
            <a:chOff x="1192306" y="5423647"/>
            <a:chExt cx="645459" cy="421341"/>
          </a:xfrm>
        </p:grpSpPr>
        <p:sp>
          <p:nvSpPr>
            <p:cNvPr id="70" name="Rectangle 69">
              <a:extLst>
                <a:ext uri="{FF2B5EF4-FFF2-40B4-BE49-F238E27FC236}">
                  <a16:creationId xmlns:a16="http://schemas.microsoft.com/office/drawing/2014/main" id="{F8EA1490-B471-76C0-F8CC-267CB2DF7D48}"/>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AA9B7037-FFD8-4C9D-5217-4FE641A87035}"/>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4C350069-6871-2943-F234-0766771D6B18}"/>
              </a:ext>
            </a:extLst>
          </p:cNvPr>
          <p:cNvGrpSpPr/>
          <p:nvPr/>
        </p:nvGrpSpPr>
        <p:grpSpPr>
          <a:xfrm>
            <a:off x="3787000" y="2245044"/>
            <a:ext cx="645459" cy="421341"/>
            <a:chOff x="1192306" y="5423647"/>
            <a:chExt cx="645459" cy="421341"/>
          </a:xfrm>
        </p:grpSpPr>
        <p:sp>
          <p:nvSpPr>
            <p:cNvPr id="73" name="Rectangle 72">
              <a:extLst>
                <a:ext uri="{FF2B5EF4-FFF2-40B4-BE49-F238E27FC236}">
                  <a16:creationId xmlns:a16="http://schemas.microsoft.com/office/drawing/2014/main" id="{867D6583-6A91-4437-38BC-B1EC6AF8C0E3}"/>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7D75A0A0-4FC1-B0B3-6030-D9BAF58F5AFD}"/>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A7420A00-D734-BC8A-3931-FFE21FA4E800}"/>
              </a:ext>
            </a:extLst>
          </p:cNvPr>
          <p:cNvGrpSpPr/>
          <p:nvPr/>
        </p:nvGrpSpPr>
        <p:grpSpPr>
          <a:xfrm>
            <a:off x="4648124" y="1322440"/>
            <a:ext cx="645459" cy="421341"/>
            <a:chOff x="1192306" y="5423647"/>
            <a:chExt cx="645459" cy="421341"/>
          </a:xfrm>
        </p:grpSpPr>
        <p:sp>
          <p:nvSpPr>
            <p:cNvPr id="76" name="Rectangle 75">
              <a:extLst>
                <a:ext uri="{FF2B5EF4-FFF2-40B4-BE49-F238E27FC236}">
                  <a16:creationId xmlns:a16="http://schemas.microsoft.com/office/drawing/2014/main" id="{5A010437-2739-D389-62EF-DBEB422903BA}"/>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DDE93B8B-5DC1-8D24-82AE-D504782C0C8E}"/>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 name="Group 77">
            <a:extLst>
              <a:ext uri="{FF2B5EF4-FFF2-40B4-BE49-F238E27FC236}">
                <a16:creationId xmlns:a16="http://schemas.microsoft.com/office/drawing/2014/main" id="{DD91C47C-1B66-B0B3-9765-17D57294DE8E}"/>
              </a:ext>
            </a:extLst>
          </p:cNvPr>
          <p:cNvGrpSpPr/>
          <p:nvPr/>
        </p:nvGrpSpPr>
        <p:grpSpPr>
          <a:xfrm>
            <a:off x="3772975" y="1322440"/>
            <a:ext cx="645459" cy="421341"/>
            <a:chOff x="1192306" y="5423647"/>
            <a:chExt cx="645459" cy="421341"/>
          </a:xfrm>
        </p:grpSpPr>
        <p:sp>
          <p:nvSpPr>
            <p:cNvPr id="79" name="Rectangle 78">
              <a:extLst>
                <a:ext uri="{FF2B5EF4-FFF2-40B4-BE49-F238E27FC236}">
                  <a16:creationId xmlns:a16="http://schemas.microsoft.com/office/drawing/2014/main" id="{B860331D-D851-13BD-7297-1A0BA61BC4FE}"/>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EF51ADF4-46EF-4F67-6F98-652C3B2AF24E}"/>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84">
            <a:extLst>
              <a:ext uri="{FF2B5EF4-FFF2-40B4-BE49-F238E27FC236}">
                <a16:creationId xmlns:a16="http://schemas.microsoft.com/office/drawing/2014/main" id="{09C039DD-A274-088C-EEA8-634FB66D7D7E}"/>
              </a:ext>
            </a:extLst>
          </p:cNvPr>
          <p:cNvGrpSpPr/>
          <p:nvPr/>
        </p:nvGrpSpPr>
        <p:grpSpPr>
          <a:xfrm>
            <a:off x="4657084" y="2245806"/>
            <a:ext cx="645459" cy="421341"/>
            <a:chOff x="1192306" y="5423647"/>
            <a:chExt cx="645459" cy="421341"/>
          </a:xfrm>
        </p:grpSpPr>
        <p:sp>
          <p:nvSpPr>
            <p:cNvPr id="86" name="Rectangle 85">
              <a:extLst>
                <a:ext uri="{FF2B5EF4-FFF2-40B4-BE49-F238E27FC236}">
                  <a16:creationId xmlns:a16="http://schemas.microsoft.com/office/drawing/2014/main" id="{8E55FF53-5341-FE38-3981-01C21536AC67}"/>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055BA5AB-CC0D-16E3-CF3E-E186397AC2C3}"/>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 name="Group 87">
            <a:extLst>
              <a:ext uri="{FF2B5EF4-FFF2-40B4-BE49-F238E27FC236}">
                <a16:creationId xmlns:a16="http://schemas.microsoft.com/office/drawing/2014/main" id="{8DA12B05-C225-A692-6E7C-83671DF6A466}"/>
              </a:ext>
            </a:extLst>
          </p:cNvPr>
          <p:cNvGrpSpPr/>
          <p:nvPr/>
        </p:nvGrpSpPr>
        <p:grpSpPr>
          <a:xfrm>
            <a:off x="4683478" y="4217734"/>
            <a:ext cx="645459" cy="421341"/>
            <a:chOff x="1192306" y="5423647"/>
            <a:chExt cx="645459" cy="421341"/>
          </a:xfrm>
        </p:grpSpPr>
        <p:sp>
          <p:nvSpPr>
            <p:cNvPr id="89" name="Rectangle 88">
              <a:extLst>
                <a:ext uri="{FF2B5EF4-FFF2-40B4-BE49-F238E27FC236}">
                  <a16:creationId xmlns:a16="http://schemas.microsoft.com/office/drawing/2014/main" id="{59099685-12DD-62F4-77D5-6AA174DEAACB}"/>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88826777-4F55-B808-9AEC-0954409F4542}"/>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1" name="Group 90">
            <a:extLst>
              <a:ext uri="{FF2B5EF4-FFF2-40B4-BE49-F238E27FC236}">
                <a16:creationId xmlns:a16="http://schemas.microsoft.com/office/drawing/2014/main" id="{8E3F0765-483A-68A7-64CE-09CDF394AEDE}"/>
              </a:ext>
            </a:extLst>
          </p:cNvPr>
          <p:cNvGrpSpPr/>
          <p:nvPr/>
        </p:nvGrpSpPr>
        <p:grpSpPr>
          <a:xfrm>
            <a:off x="4669445" y="3546039"/>
            <a:ext cx="645459" cy="421341"/>
            <a:chOff x="1192306" y="5423647"/>
            <a:chExt cx="645459" cy="421341"/>
          </a:xfrm>
        </p:grpSpPr>
        <p:sp>
          <p:nvSpPr>
            <p:cNvPr id="92" name="Rectangle 91">
              <a:extLst>
                <a:ext uri="{FF2B5EF4-FFF2-40B4-BE49-F238E27FC236}">
                  <a16:creationId xmlns:a16="http://schemas.microsoft.com/office/drawing/2014/main" id="{1AD4B33E-727F-1F5C-CEDD-A4B76774FC8C}"/>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E985C4E4-4902-36E2-9265-B03F963B5E61}"/>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 name="Group 93">
            <a:extLst>
              <a:ext uri="{FF2B5EF4-FFF2-40B4-BE49-F238E27FC236}">
                <a16:creationId xmlns:a16="http://schemas.microsoft.com/office/drawing/2014/main" id="{FBD55920-364A-7AC3-CE8C-B240D26FFE51}"/>
              </a:ext>
            </a:extLst>
          </p:cNvPr>
          <p:cNvGrpSpPr/>
          <p:nvPr/>
        </p:nvGrpSpPr>
        <p:grpSpPr>
          <a:xfrm>
            <a:off x="4669445" y="2873984"/>
            <a:ext cx="645459" cy="421341"/>
            <a:chOff x="1192306" y="5423647"/>
            <a:chExt cx="645459" cy="421341"/>
          </a:xfrm>
        </p:grpSpPr>
        <p:sp>
          <p:nvSpPr>
            <p:cNvPr id="95" name="Rectangle 94">
              <a:extLst>
                <a:ext uri="{FF2B5EF4-FFF2-40B4-BE49-F238E27FC236}">
                  <a16:creationId xmlns:a16="http://schemas.microsoft.com/office/drawing/2014/main" id="{4AA85E2F-F05A-C53A-14D9-76AEA651AE79}"/>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A68AD5EF-9810-9E35-57CF-17F6D54850D0}"/>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7" name="Group 106">
            <a:extLst>
              <a:ext uri="{FF2B5EF4-FFF2-40B4-BE49-F238E27FC236}">
                <a16:creationId xmlns:a16="http://schemas.microsoft.com/office/drawing/2014/main" id="{2944C434-E409-2E03-B1AC-5181FCB57DF9}"/>
              </a:ext>
            </a:extLst>
          </p:cNvPr>
          <p:cNvGrpSpPr/>
          <p:nvPr/>
        </p:nvGrpSpPr>
        <p:grpSpPr>
          <a:xfrm>
            <a:off x="5843825" y="2873984"/>
            <a:ext cx="659492" cy="1765091"/>
            <a:chOff x="5843825" y="3213481"/>
            <a:chExt cx="659492" cy="1765091"/>
          </a:xfrm>
        </p:grpSpPr>
        <p:grpSp>
          <p:nvGrpSpPr>
            <p:cNvPr id="98" name="Group 97">
              <a:extLst>
                <a:ext uri="{FF2B5EF4-FFF2-40B4-BE49-F238E27FC236}">
                  <a16:creationId xmlns:a16="http://schemas.microsoft.com/office/drawing/2014/main" id="{1729946E-8F8F-6C8C-67D7-13218ED3EC48}"/>
                </a:ext>
              </a:extLst>
            </p:cNvPr>
            <p:cNvGrpSpPr/>
            <p:nvPr/>
          </p:nvGrpSpPr>
          <p:grpSpPr>
            <a:xfrm>
              <a:off x="5857858" y="4557231"/>
              <a:ext cx="645459" cy="421341"/>
              <a:chOff x="1192306" y="5423647"/>
              <a:chExt cx="645459" cy="421341"/>
            </a:xfrm>
          </p:grpSpPr>
          <p:sp>
            <p:nvSpPr>
              <p:cNvPr id="99" name="Rectangle 98">
                <a:extLst>
                  <a:ext uri="{FF2B5EF4-FFF2-40B4-BE49-F238E27FC236}">
                    <a16:creationId xmlns:a16="http://schemas.microsoft.com/office/drawing/2014/main" id="{DB227E1B-0FD0-CC1C-FBC4-887386C30C98}"/>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3AF45943-43B3-A2BF-B70B-3EF3A2C95DBE}"/>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1" name="Group 100">
              <a:extLst>
                <a:ext uri="{FF2B5EF4-FFF2-40B4-BE49-F238E27FC236}">
                  <a16:creationId xmlns:a16="http://schemas.microsoft.com/office/drawing/2014/main" id="{83E6B4D9-0220-3C58-C9E6-A3F37D7ACD1F}"/>
                </a:ext>
              </a:extLst>
            </p:cNvPr>
            <p:cNvGrpSpPr/>
            <p:nvPr/>
          </p:nvGrpSpPr>
          <p:grpSpPr>
            <a:xfrm>
              <a:off x="5843825" y="3885536"/>
              <a:ext cx="645459" cy="421341"/>
              <a:chOff x="1192306" y="5423647"/>
              <a:chExt cx="645459" cy="421341"/>
            </a:xfrm>
          </p:grpSpPr>
          <p:sp>
            <p:nvSpPr>
              <p:cNvPr id="102" name="Rectangle 101">
                <a:extLst>
                  <a:ext uri="{FF2B5EF4-FFF2-40B4-BE49-F238E27FC236}">
                    <a16:creationId xmlns:a16="http://schemas.microsoft.com/office/drawing/2014/main" id="{5BC7C8F2-B3AB-6E13-BFD3-569F4593A07D}"/>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01B0A446-052D-10E5-23BE-B4293F562481}"/>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4" name="Group 103">
              <a:extLst>
                <a:ext uri="{FF2B5EF4-FFF2-40B4-BE49-F238E27FC236}">
                  <a16:creationId xmlns:a16="http://schemas.microsoft.com/office/drawing/2014/main" id="{523C16C0-CBDE-1207-E488-8B2FFC382FBA}"/>
                </a:ext>
              </a:extLst>
            </p:cNvPr>
            <p:cNvGrpSpPr/>
            <p:nvPr/>
          </p:nvGrpSpPr>
          <p:grpSpPr>
            <a:xfrm>
              <a:off x="5843825" y="3213481"/>
              <a:ext cx="645459" cy="421341"/>
              <a:chOff x="1192306" y="5423647"/>
              <a:chExt cx="645459" cy="421341"/>
            </a:xfrm>
          </p:grpSpPr>
          <p:sp>
            <p:nvSpPr>
              <p:cNvPr id="105" name="Rectangle 104">
                <a:extLst>
                  <a:ext uri="{FF2B5EF4-FFF2-40B4-BE49-F238E27FC236}">
                    <a16:creationId xmlns:a16="http://schemas.microsoft.com/office/drawing/2014/main" id="{0594EB9C-5A2C-AC86-2D72-FFD5F3A3872C}"/>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7C2D18F0-7FFD-F95D-36CF-E265E9EE011A}"/>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8" name="Group 107">
            <a:extLst>
              <a:ext uri="{FF2B5EF4-FFF2-40B4-BE49-F238E27FC236}">
                <a16:creationId xmlns:a16="http://schemas.microsoft.com/office/drawing/2014/main" id="{8E21E5A4-09D5-39BE-71CE-3CCDAB756CC7}"/>
              </a:ext>
            </a:extLst>
          </p:cNvPr>
          <p:cNvGrpSpPr/>
          <p:nvPr/>
        </p:nvGrpSpPr>
        <p:grpSpPr>
          <a:xfrm>
            <a:off x="6740296" y="2873984"/>
            <a:ext cx="659492" cy="1765091"/>
            <a:chOff x="5843825" y="3213481"/>
            <a:chExt cx="659492" cy="1765091"/>
          </a:xfrm>
        </p:grpSpPr>
        <p:grpSp>
          <p:nvGrpSpPr>
            <p:cNvPr id="109" name="Group 108">
              <a:extLst>
                <a:ext uri="{FF2B5EF4-FFF2-40B4-BE49-F238E27FC236}">
                  <a16:creationId xmlns:a16="http://schemas.microsoft.com/office/drawing/2014/main" id="{5755CC14-6864-09D1-9DD8-E72CF4FF6251}"/>
                </a:ext>
              </a:extLst>
            </p:cNvPr>
            <p:cNvGrpSpPr/>
            <p:nvPr/>
          </p:nvGrpSpPr>
          <p:grpSpPr>
            <a:xfrm>
              <a:off x="5857858" y="4557231"/>
              <a:ext cx="645459" cy="421341"/>
              <a:chOff x="1192306" y="5423647"/>
              <a:chExt cx="645459" cy="421341"/>
            </a:xfrm>
          </p:grpSpPr>
          <p:sp>
            <p:nvSpPr>
              <p:cNvPr id="116" name="Rectangle 115">
                <a:extLst>
                  <a:ext uri="{FF2B5EF4-FFF2-40B4-BE49-F238E27FC236}">
                    <a16:creationId xmlns:a16="http://schemas.microsoft.com/office/drawing/2014/main" id="{12B1E528-6CF4-B064-BEEA-0416428BD5D0}"/>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A933745C-9074-FCBB-BF7B-630E0EBAAD90}"/>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 name="Group 109">
              <a:extLst>
                <a:ext uri="{FF2B5EF4-FFF2-40B4-BE49-F238E27FC236}">
                  <a16:creationId xmlns:a16="http://schemas.microsoft.com/office/drawing/2014/main" id="{0FBF2A5D-16B6-81E2-671B-AA67D95D3EE7}"/>
                </a:ext>
              </a:extLst>
            </p:cNvPr>
            <p:cNvGrpSpPr/>
            <p:nvPr/>
          </p:nvGrpSpPr>
          <p:grpSpPr>
            <a:xfrm>
              <a:off x="5843825" y="3885536"/>
              <a:ext cx="645459" cy="421341"/>
              <a:chOff x="1192306" y="5423647"/>
              <a:chExt cx="645459" cy="421341"/>
            </a:xfrm>
          </p:grpSpPr>
          <p:sp>
            <p:nvSpPr>
              <p:cNvPr id="114" name="Rectangle 113">
                <a:extLst>
                  <a:ext uri="{FF2B5EF4-FFF2-40B4-BE49-F238E27FC236}">
                    <a16:creationId xmlns:a16="http://schemas.microsoft.com/office/drawing/2014/main" id="{CDFC5430-9BB7-DD53-C449-F44EE5AC10A4}"/>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94A1566D-A9BB-A1D8-5BF8-BE6B875C4FE1}"/>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1" name="Group 110">
              <a:extLst>
                <a:ext uri="{FF2B5EF4-FFF2-40B4-BE49-F238E27FC236}">
                  <a16:creationId xmlns:a16="http://schemas.microsoft.com/office/drawing/2014/main" id="{25235E9B-FA3D-B520-5892-C8469F6F6B64}"/>
                </a:ext>
              </a:extLst>
            </p:cNvPr>
            <p:cNvGrpSpPr/>
            <p:nvPr/>
          </p:nvGrpSpPr>
          <p:grpSpPr>
            <a:xfrm>
              <a:off x="5843825" y="3213481"/>
              <a:ext cx="645459" cy="421341"/>
              <a:chOff x="1192306" y="5423647"/>
              <a:chExt cx="645459" cy="421341"/>
            </a:xfrm>
          </p:grpSpPr>
          <p:sp>
            <p:nvSpPr>
              <p:cNvPr id="112" name="Rectangle 111">
                <a:extLst>
                  <a:ext uri="{FF2B5EF4-FFF2-40B4-BE49-F238E27FC236}">
                    <a16:creationId xmlns:a16="http://schemas.microsoft.com/office/drawing/2014/main" id="{97F9E35D-18A5-0BDB-D78D-06B1A56EA97A}"/>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9C647434-28D3-01D3-98C7-8314C56EBA1D}"/>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8" name="Group 117">
            <a:extLst>
              <a:ext uri="{FF2B5EF4-FFF2-40B4-BE49-F238E27FC236}">
                <a16:creationId xmlns:a16="http://schemas.microsoft.com/office/drawing/2014/main" id="{0215D57C-A1E5-BD83-692E-03BC11502D77}"/>
              </a:ext>
            </a:extLst>
          </p:cNvPr>
          <p:cNvGrpSpPr/>
          <p:nvPr/>
        </p:nvGrpSpPr>
        <p:grpSpPr>
          <a:xfrm>
            <a:off x="7762271" y="2873984"/>
            <a:ext cx="659492" cy="1765091"/>
            <a:chOff x="5843825" y="3213481"/>
            <a:chExt cx="659492" cy="1765091"/>
          </a:xfrm>
        </p:grpSpPr>
        <p:grpSp>
          <p:nvGrpSpPr>
            <p:cNvPr id="119" name="Group 118">
              <a:extLst>
                <a:ext uri="{FF2B5EF4-FFF2-40B4-BE49-F238E27FC236}">
                  <a16:creationId xmlns:a16="http://schemas.microsoft.com/office/drawing/2014/main" id="{F9CC4C69-61A0-D3D8-832F-B57902FB7EF7}"/>
                </a:ext>
              </a:extLst>
            </p:cNvPr>
            <p:cNvGrpSpPr/>
            <p:nvPr/>
          </p:nvGrpSpPr>
          <p:grpSpPr>
            <a:xfrm>
              <a:off x="5857858" y="4557231"/>
              <a:ext cx="645459" cy="421341"/>
              <a:chOff x="1192306" y="5423647"/>
              <a:chExt cx="645459" cy="421341"/>
            </a:xfrm>
          </p:grpSpPr>
          <p:sp>
            <p:nvSpPr>
              <p:cNvPr id="126" name="Rectangle 125">
                <a:extLst>
                  <a:ext uri="{FF2B5EF4-FFF2-40B4-BE49-F238E27FC236}">
                    <a16:creationId xmlns:a16="http://schemas.microsoft.com/office/drawing/2014/main" id="{BD3FE780-EAB2-0496-AAC9-67FB26756BE7}"/>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2E91C387-9AAA-AD31-7E72-5F17713219D3}"/>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0" name="Group 119">
              <a:extLst>
                <a:ext uri="{FF2B5EF4-FFF2-40B4-BE49-F238E27FC236}">
                  <a16:creationId xmlns:a16="http://schemas.microsoft.com/office/drawing/2014/main" id="{F9412504-B1FC-D66E-5939-D0BF897D4195}"/>
                </a:ext>
              </a:extLst>
            </p:cNvPr>
            <p:cNvGrpSpPr/>
            <p:nvPr/>
          </p:nvGrpSpPr>
          <p:grpSpPr>
            <a:xfrm>
              <a:off x="5843825" y="3885536"/>
              <a:ext cx="645459" cy="421341"/>
              <a:chOff x="1192306" y="5423647"/>
              <a:chExt cx="645459" cy="421341"/>
            </a:xfrm>
          </p:grpSpPr>
          <p:sp>
            <p:nvSpPr>
              <p:cNvPr id="124" name="Rectangle 123">
                <a:extLst>
                  <a:ext uri="{FF2B5EF4-FFF2-40B4-BE49-F238E27FC236}">
                    <a16:creationId xmlns:a16="http://schemas.microsoft.com/office/drawing/2014/main" id="{A6B77764-3D73-6944-3C01-7DE1120ABF38}"/>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A8D28761-6180-3C10-3727-8F18EF74FBD5}"/>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1" name="Group 120">
              <a:extLst>
                <a:ext uri="{FF2B5EF4-FFF2-40B4-BE49-F238E27FC236}">
                  <a16:creationId xmlns:a16="http://schemas.microsoft.com/office/drawing/2014/main" id="{3E366329-BC58-8AD2-C0C6-49B86F9274BE}"/>
                </a:ext>
              </a:extLst>
            </p:cNvPr>
            <p:cNvGrpSpPr/>
            <p:nvPr/>
          </p:nvGrpSpPr>
          <p:grpSpPr>
            <a:xfrm>
              <a:off x="5843825" y="3213481"/>
              <a:ext cx="645459" cy="421341"/>
              <a:chOff x="1192306" y="5423647"/>
              <a:chExt cx="645459" cy="421341"/>
            </a:xfrm>
          </p:grpSpPr>
          <p:sp>
            <p:nvSpPr>
              <p:cNvPr id="122" name="Rectangle 121">
                <a:extLst>
                  <a:ext uri="{FF2B5EF4-FFF2-40B4-BE49-F238E27FC236}">
                    <a16:creationId xmlns:a16="http://schemas.microsoft.com/office/drawing/2014/main" id="{4F0B4CD5-11AC-1E97-A272-3A0F740F4690}"/>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C1FA3178-4051-8092-4DFA-6F2724FA03E1}"/>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128" name="Straight Connector 127">
            <a:extLst>
              <a:ext uri="{FF2B5EF4-FFF2-40B4-BE49-F238E27FC236}">
                <a16:creationId xmlns:a16="http://schemas.microsoft.com/office/drawing/2014/main" id="{19175759-791A-3D9E-B28A-2127D302B645}"/>
              </a:ext>
            </a:extLst>
          </p:cNvPr>
          <p:cNvCxnSpPr>
            <a:cxnSpLocks/>
          </p:cNvCxnSpPr>
          <p:nvPr/>
        </p:nvCxnSpPr>
        <p:spPr>
          <a:xfrm flipV="1">
            <a:off x="7577407" y="2810474"/>
            <a:ext cx="0" cy="2054664"/>
          </a:xfrm>
          <a:prstGeom prst="line">
            <a:avLst/>
          </a:prstGeom>
          <a:ln w="57150">
            <a:solidFill>
              <a:srgbClr val="CC6600"/>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29" name="Group 128">
            <a:extLst>
              <a:ext uri="{FF2B5EF4-FFF2-40B4-BE49-F238E27FC236}">
                <a16:creationId xmlns:a16="http://schemas.microsoft.com/office/drawing/2014/main" id="{6F4B9B32-63BC-7DC4-797D-027E9625015E}"/>
              </a:ext>
            </a:extLst>
          </p:cNvPr>
          <p:cNvGrpSpPr/>
          <p:nvPr/>
        </p:nvGrpSpPr>
        <p:grpSpPr>
          <a:xfrm>
            <a:off x="2054901" y="5767305"/>
            <a:ext cx="645459" cy="421341"/>
            <a:chOff x="1192306" y="5423647"/>
            <a:chExt cx="645459" cy="421341"/>
          </a:xfrm>
        </p:grpSpPr>
        <p:sp>
          <p:nvSpPr>
            <p:cNvPr id="130" name="Rectangle 129">
              <a:extLst>
                <a:ext uri="{FF2B5EF4-FFF2-40B4-BE49-F238E27FC236}">
                  <a16:creationId xmlns:a16="http://schemas.microsoft.com/office/drawing/2014/main" id="{841CAC1E-7AF3-D49B-CAD5-4D75C1347CFE}"/>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31" name="Rectangle 130">
              <a:extLst>
                <a:ext uri="{FF2B5EF4-FFF2-40B4-BE49-F238E27FC236}">
                  <a16:creationId xmlns:a16="http://schemas.microsoft.com/office/drawing/2014/main" id="{4971BDF0-B95C-4AB0-416D-A3886FDED2D0}"/>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6" name="TextBox 145">
            <a:extLst>
              <a:ext uri="{FF2B5EF4-FFF2-40B4-BE49-F238E27FC236}">
                <a16:creationId xmlns:a16="http://schemas.microsoft.com/office/drawing/2014/main" id="{0464F87C-1B1F-231A-668C-003999D847ED}"/>
              </a:ext>
            </a:extLst>
          </p:cNvPr>
          <p:cNvSpPr txBox="1"/>
          <p:nvPr/>
        </p:nvSpPr>
        <p:spPr>
          <a:xfrm>
            <a:off x="877020" y="5313001"/>
            <a:ext cx="938814" cy="369332"/>
          </a:xfrm>
          <a:prstGeom prst="rect">
            <a:avLst/>
          </a:prstGeom>
          <a:noFill/>
        </p:spPr>
        <p:txBody>
          <a:bodyPr wrap="square" rtlCol="0">
            <a:spAutoFit/>
          </a:bodyPr>
          <a:lstStyle/>
          <a:p>
            <a:r>
              <a:rPr lang="en-US" dirty="0"/>
              <a:t>Legend</a:t>
            </a:r>
          </a:p>
        </p:txBody>
      </p:sp>
      <p:grpSp>
        <p:nvGrpSpPr>
          <p:cNvPr id="16" name="Group 15">
            <a:extLst>
              <a:ext uri="{FF2B5EF4-FFF2-40B4-BE49-F238E27FC236}">
                <a16:creationId xmlns:a16="http://schemas.microsoft.com/office/drawing/2014/main" id="{2F49773E-F5BA-590E-04A2-64A8ACEE572D}"/>
              </a:ext>
            </a:extLst>
          </p:cNvPr>
          <p:cNvGrpSpPr/>
          <p:nvPr/>
        </p:nvGrpSpPr>
        <p:grpSpPr>
          <a:xfrm>
            <a:off x="5703643" y="5869429"/>
            <a:ext cx="2123577" cy="261610"/>
            <a:chOff x="6048342" y="6079158"/>
            <a:chExt cx="2123577" cy="261610"/>
          </a:xfrm>
        </p:grpSpPr>
        <p:cxnSp>
          <p:nvCxnSpPr>
            <p:cNvPr id="13" name="Straight Connector 12">
              <a:extLst>
                <a:ext uri="{FF2B5EF4-FFF2-40B4-BE49-F238E27FC236}">
                  <a16:creationId xmlns:a16="http://schemas.microsoft.com/office/drawing/2014/main" id="{81FD3BA3-1CCE-C140-758D-C1EE7AB671BB}"/>
                </a:ext>
              </a:extLst>
            </p:cNvPr>
            <p:cNvCxnSpPr>
              <a:cxnSpLocks/>
            </p:cNvCxnSpPr>
            <p:nvPr/>
          </p:nvCxnSpPr>
          <p:spPr>
            <a:xfrm flipH="1">
              <a:off x="6048342" y="6209963"/>
              <a:ext cx="593349" cy="0"/>
            </a:xfrm>
            <a:prstGeom prst="line">
              <a:avLst/>
            </a:prstGeom>
            <a:ln w="44450">
              <a:solidFill>
                <a:srgbClr val="CC660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BDAEAED-8532-AD8E-0696-D9C95B4CBA5A}"/>
                </a:ext>
              </a:extLst>
            </p:cNvPr>
            <p:cNvSpPr txBox="1"/>
            <p:nvPr/>
          </p:nvSpPr>
          <p:spPr>
            <a:xfrm>
              <a:off x="6590236" y="6079158"/>
              <a:ext cx="1581683" cy="261610"/>
            </a:xfrm>
            <a:prstGeom prst="rect">
              <a:avLst/>
            </a:prstGeom>
            <a:noFill/>
          </p:spPr>
          <p:txBody>
            <a:bodyPr wrap="square" rtlCol="0">
              <a:spAutoFit/>
            </a:bodyPr>
            <a:lstStyle/>
            <a:p>
              <a:r>
                <a:rPr lang="en-US" sz="1100" dirty="0"/>
                <a:t>SoCalGas line</a:t>
              </a:r>
            </a:p>
          </p:txBody>
        </p:sp>
      </p:grpSp>
      <p:sp>
        <p:nvSpPr>
          <p:cNvPr id="5" name="TextBox 4">
            <a:extLst>
              <a:ext uri="{FF2B5EF4-FFF2-40B4-BE49-F238E27FC236}">
                <a16:creationId xmlns:a16="http://schemas.microsoft.com/office/drawing/2014/main" id="{5F58C476-29D2-42E7-5B6B-7069E174DC76}"/>
              </a:ext>
            </a:extLst>
          </p:cNvPr>
          <p:cNvSpPr txBox="1"/>
          <p:nvPr/>
        </p:nvSpPr>
        <p:spPr>
          <a:xfrm>
            <a:off x="2688396" y="5489934"/>
            <a:ext cx="2416346" cy="938719"/>
          </a:xfrm>
          <a:prstGeom prst="rect">
            <a:avLst/>
          </a:prstGeom>
          <a:noFill/>
        </p:spPr>
        <p:txBody>
          <a:bodyPr wrap="square" rtlCol="0">
            <a:spAutoFit/>
          </a:bodyPr>
          <a:lstStyle/>
          <a:p>
            <a:r>
              <a:rPr lang="en-US" sz="1100" dirty="0"/>
              <a:t>Average house with average Solar Microgrid plus standard gas generator:</a:t>
            </a:r>
          </a:p>
          <a:p>
            <a:pPr marL="171450" indent="-171450">
              <a:buFont typeface="Arial" panose="020B0604020202020204" pitchFamily="34" charset="0"/>
              <a:buChar char="•"/>
            </a:pPr>
            <a:r>
              <a:rPr lang="en-US" sz="1100" dirty="0"/>
              <a:t>16.6 kWdc solar </a:t>
            </a:r>
          </a:p>
          <a:p>
            <a:pPr marL="171450" indent="-171450">
              <a:buFont typeface="Arial" panose="020B0604020202020204" pitchFamily="34" charset="0"/>
              <a:buChar char="•"/>
            </a:pPr>
            <a:r>
              <a:rPr lang="en-US" sz="1100" dirty="0"/>
              <a:t>5 kWac / 13.2 kWh battery</a:t>
            </a:r>
          </a:p>
          <a:p>
            <a:pPr marL="171450" indent="-171450">
              <a:buFont typeface="Arial" panose="020B0604020202020204" pitchFamily="34" charset="0"/>
              <a:buChar char="•"/>
            </a:pPr>
            <a:r>
              <a:rPr lang="en-US" sz="1100" dirty="0"/>
              <a:t>26 kWac gas generator</a:t>
            </a:r>
          </a:p>
        </p:txBody>
      </p:sp>
    </p:spTree>
    <p:extLst>
      <p:ext uri="{BB962C8B-B14F-4D97-AF65-F5344CB8AC3E}">
        <p14:creationId xmlns:p14="http://schemas.microsoft.com/office/powerpoint/2010/main" val="28523653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A2840-1F0F-4748-A700-169A5310E15D}"/>
              </a:ext>
            </a:extLst>
          </p:cNvPr>
          <p:cNvSpPr>
            <a:spLocks noGrp="1"/>
          </p:cNvSpPr>
          <p:nvPr>
            <p:ph type="title"/>
          </p:nvPr>
        </p:nvSpPr>
        <p:spPr>
          <a:xfrm>
            <a:off x="-1" y="0"/>
            <a:ext cx="7900415" cy="762000"/>
          </a:xfrm>
        </p:spPr>
        <p:txBody>
          <a:bodyPr>
            <a:normAutofit/>
          </a:bodyPr>
          <a:lstStyle/>
          <a:p>
            <a:r>
              <a:rPr lang="en-US" dirty="0"/>
              <a:t>Various types of Solar Microgrids</a:t>
            </a:r>
          </a:p>
        </p:txBody>
      </p:sp>
      <p:sp>
        <p:nvSpPr>
          <p:cNvPr id="6" name="Content Placeholder 5">
            <a:extLst>
              <a:ext uri="{FF2B5EF4-FFF2-40B4-BE49-F238E27FC236}">
                <a16:creationId xmlns:a16="http://schemas.microsoft.com/office/drawing/2014/main" id="{CFEF60A9-FE0B-3C40-A8CA-0F178BC786E2}"/>
              </a:ext>
            </a:extLst>
          </p:cNvPr>
          <p:cNvSpPr>
            <a:spLocks noGrp="1"/>
          </p:cNvSpPr>
          <p:nvPr>
            <p:ph idx="1"/>
          </p:nvPr>
        </p:nvSpPr>
        <p:spPr>
          <a:xfrm>
            <a:off x="356839" y="925285"/>
            <a:ext cx="8229600" cy="5279571"/>
          </a:xfrm>
        </p:spPr>
        <p:txBody>
          <a:bodyPr/>
          <a:lstStyle/>
          <a:p>
            <a:pPr>
              <a:buFont typeface="Arial" panose="020B0604020202020204" pitchFamily="34" charset="0"/>
              <a:buChar char="•"/>
            </a:pPr>
            <a:r>
              <a:rPr lang="en-US" sz="2200" dirty="0">
                <a:solidFill>
                  <a:schemeClr val="tx1"/>
                </a:solidFill>
              </a:rPr>
              <a:t>A </a:t>
            </a:r>
            <a:r>
              <a:rPr lang="en-US" sz="2200" u="sng" dirty="0">
                <a:solidFill>
                  <a:schemeClr val="tx1"/>
                </a:solidFill>
              </a:rPr>
              <a:t>microgrid</a:t>
            </a:r>
            <a:r>
              <a:rPr lang="en-US" sz="2200" dirty="0">
                <a:solidFill>
                  <a:schemeClr val="tx1"/>
                </a:solidFill>
              </a:rPr>
              <a:t> is a combination of energy resources, definitely including generation, that are coordinated to serve specified loads, including in an islanded fashion.</a:t>
            </a:r>
          </a:p>
          <a:p>
            <a:pPr>
              <a:buFont typeface="Arial" panose="020B0604020202020204" pitchFamily="34" charset="0"/>
              <a:buChar char="•"/>
            </a:pPr>
            <a:r>
              <a:rPr lang="en-US" sz="2200" dirty="0">
                <a:solidFill>
                  <a:schemeClr val="tx1"/>
                </a:solidFill>
              </a:rPr>
              <a:t>A </a:t>
            </a:r>
            <a:r>
              <a:rPr lang="en-US" sz="2200" u="sng" dirty="0">
                <a:solidFill>
                  <a:schemeClr val="tx1"/>
                </a:solidFill>
              </a:rPr>
              <a:t>Solar Microgrid </a:t>
            </a:r>
            <a:r>
              <a:rPr lang="en-US" sz="2200" dirty="0">
                <a:solidFill>
                  <a:schemeClr val="tx1"/>
                </a:solidFill>
              </a:rPr>
              <a:t>is a behind-the-meter (BTM) microgrid that solely relies on solar for energy generation when islanded.  A Solar Microgrid relies on energy storage to time-shift solar and ensure energy availability at night etc.   </a:t>
            </a:r>
          </a:p>
          <a:p>
            <a:pPr>
              <a:buFont typeface="Arial" panose="020B0604020202020204" pitchFamily="34" charset="0"/>
              <a:buChar char="•"/>
            </a:pPr>
            <a:r>
              <a:rPr lang="en-US" sz="2200" dirty="0">
                <a:solidFill>
                  <a:schemeClr val="tx1"/>
                </a:solidFill>
              </a:rPr>
              <a:t>A </a:t>
            </a:r>
            <a:r>
              <a:rPr lang="en-US" sz="2200" u="sng" dirty="0">
                <a:solidFill>
                  <a:schemeClr val="tx1"/>
                </a:solidFill>
              </a:rPr>
              <a:t>Hybrid Solar Microgrid </a:t>
            </a:r>
            <a:r>
              <a:rPr lang="en-US" sz="2200" dirty="0">
                <a:solidFill>
                  <a:schemeClr val="tx1"/>
                </a:solidFill>
              </a:rPr>
              <a:t>is a Solar Microgrid that includes additional sources of energy generation, beyond just solar.</a:t>
            </a:r>
          </a:p>
          <a:p>
            <a:pPr>
              <a:buFont typeface="Arial" panose="020B0604020202020204" pitchFamily="34" charset="0"/>
              <a:buChar char="•"/>
            </a:pPr>
            <a:r>
              <a:rPr lang="en-US" sz="2200" dirty="0">
                <a:solidFill>
                  <a:schemeClr val="tx1"/>
                </a:solidFill>
              </a:rPr>
              <a:t>A </a:t>
            </a:r>
            <a:r>
              <a:rPr lang="en-US" sz="2200" u="sng" dirty="0">
                <a:solidFill>
                  <a:schemeClr val="tx1"/>
                </a:solidFill>
              </a:rPr>
              <a:t>Community Microgrid </a:t>
            </a:r>
            <a:r>
              <a:rPr lang="en-US" sz="2200" dirty="0">
                <a:solidFill>
                  <a:schemeClr val="tx1"/>
                </a:solidFill>
              </a:rPr>
              <a:t>a microgrid that covers a target grid area and relies on existing distribution feeders (</a:t>
            </a:r>
            <a:r>
              <a:rPr lang="en-US" sz="2200" dirty="0" err="1">
                <a:solidFill>
                  <a:schemeClr val="tx1"/>
                </a:solidFill>
              </a:rPr>
              <a:t>ie</a:t>
            </a:r>
            <a:r>
              <a:rPr lang="en-US" sz="2200" dirty="0">
                <a:solidFill>
                  <a:schemeClr val="tx1"/>
                </a:solidFill>
              </a:rPr>
              <a:t>, power lines) to operate when islanded.  Community Microgrids typically include both front-of-meter (FOM) and BTM resources, including Solar Microgrids, and require effective participation from utilities, which have mostly erected barriers to date.</a:t>
            </a:r>
          </a:p>
        </p:txBody>
      </p:sp>
    </p:spTree>
    <p:extLst>
      <p:ext uri="{BB962C8B-B14F-4D97-AF65-F5344CB8AC3E}">
        <p14:creationId xmlns:p14="http://schemas.microsoft.com/office/powerpoint/2010/main" val="40753584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B2CFF-4E61-5234-9793-5008BCCA1662}"/>
              </a:ext>
            </a:extLst>
          </p:cNvPr>
          <p:cNvSpPr>
            <a:spLocks noGrp="1"/>
          </p:cNvSpPr>
          <p:nvPr>
            <p:ph type="title"/>
          </p:nvPr>
        </p:nvSpPr>
        <p:spPr>
          <a:xfrm>
            <a:off x="-1" y="0"/>
            <a:ext cx="7583558" cy="762000"/>
          </a:xfrm>
        </p:spPr>
        <p:txBody>
          <a:bodyPr>
            <a:normAutofit/>
          </a:bodyPr>
          <a:lstStyle/>
          <a:p>
            <a:r>
              <a:rPr lang="en-US" sz="2000" dirty="0"/>
              <a:t>Scenario A:  654 kW solar and 1,340 kW &amp; 2,898 kWh BESS across the community</a:t>
            </a:r>
          </a:p>
        </p:txBody>
      </p:sp>
      <p:pic>
        <p:nvPicPr>
          <p:cNvPr id="7" name="Picture 6">
            <a:extLst>
              <a:ext uri="{FF2B5EF4-FFF2-40B4-BE49-F238E27FC236}">
                <a16:creationId xmlns:a16="http://schemas.microsoft.com/office/drawing/2014/main" id="{4C2EBE2F-1857-9C2D-46D3-98D20E8E6ECB}"/>
              </a:ext>
            </a:extLst>
          </p:cNvPr>
          <p:cNvPicPr>
            <a:picLocks noChangeAspect="1"/>
          </p:cNvPicPr>
          <p:nvPr/>
        </p:nvPicPr>
        <p:blipFill>
          <a:blip r:embed="rId2"/>
          <a:stretch>
            <a:fillRect/>
          </a:stretch>
        </p:blipFill>
        <p:spPr>
          <a:xfrm>
            <a:off x="1822916" y="762000"/>
            <a:ext cx="5498164" cy="3708184"/>
          </a:xfrm>
          <a:prstGeom prst="rect">
            <a:avLst/>
          </a:prstGeom>
        </p:spPr>
      </p:pic>
      <p:pic>
        <p:nvPicPr>
          <p:cNvPr id="8" name="Picture 7">
            <a:extLst>
              <a:ext uri="{FF2B5EF4-FFF2-40B4-BE49-F238E27FC236}">
                <a16:creationId xmlns:a16="http://schemas.microsoft.com/office/drawing/2014/main" id="{540D62C1-DF0D-EE46-5A34-E8A58BE8391B}"/>
              </a:ext>
            </a:extLst>
          </p:cNvPr>
          <p:cNvPicPr>
            <a:picLocks noChangeAspect="1"/>
          </p:cNvPicPr>
          <p:nvPr/>
        </p:nvPicPr>
        <p:blipFill>
          <a:blip r:embed="rId3"/>
          <a:stretch>
            <a:fillRect/>
          </a:stretch>
        </p:blipFill>
        <p:spPr>
          <a:xfrm>
            <a:off x="1323973" y="4497079"/>
            <a:ext cx="6496050" cy="1962150"/>
          </a:xfrm>
          <a:prstGeom prst="rect">
            <a:avLst/>
          </a:prstGeom>
        </p:spPr>
      </p:pic>
    </p:spTree>
    <p:extLst>
      <p:ext uri="{BB962C8B-B14F-4D97-AF65-F5344CB8AC3E}">
        <p14:creationId xmlns:p14="http://schemas.microsoft.com/office/powerpoint/2010/main" val="34854020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B2CFF-4E61-5234-9793-5008BCCA1662}"/>
              </a:ext>
            </a:extLst>
          </p:cNvPr>
          <p:cNvSpPr>
            <a:spLocks noGrp="1"/>
          </p:cNvSpPr>
          <p:nvPr>
            <p:ph type="title"/>
          </p:nvPr>
        </p:nvSpPr>
        <p:spPr>
          <a:xfrm>
            <a:off x="-1" y="0"/>
            <a:ext cx="7583558" cy="762000"/>
          </a:xfrm>
        </p:spPr>
        <p:txBody>
          <a:bodyPr>
            <a:normAutofit/>
          </a:bodyPr>
          <a:lstStyle/>
          <a:p>
            <a:r>
              <a:rPr lang="en-US" sz="2000" dirty="0"/>
              <a:t>Scenario B:  564 kW solar and 1.17 MW &amp; 2.45 MWh BESS across the community</a:t>
            </a:r>
          </a:p>
        </p:txBody>
      </p:sp>
      <p:pic>
        <p:nvPicPr>
          <p:cNvPr id="3" name="Picture 2">
            <a:extLst>
              <a:ext uri="{FF2B5EF4-FFF2-40B4-BE49-F238E27FC236}">
                <a16:creationId xmlns:a16="http://schemas.microsoft.com/office/drawing/2014/main" id="{A1168BC4-61BE-9AAC-E3C4-3649A5B7E3F2}"/>
              </a:ext>
            </a:extLst>
          </p:cNvPr>
          <p:cNvPicPr>
            <a:picLocks noChangeAspect="1"/>
          </p:cNvPicPr>
          <p:nvPr/>
        </p:nvPicPr>
        <p:blipFill>
          <a:blip r:embed="rId2"/>
          <a:stretch>
            <a:fillRect/>
          </a:stretch>
        </p:blipFill>
        <p:spPr>
          <a:xfrm>
            <a:off x="1840772" y="809776"/>
            <a:ext cx="5462456" cy="3684101"/>
          </a:xfrm>
          <a:prstGeom prst="rect">
            <a:avLst/>
          </a:prstGeom>
        </p:spPr>
      </p:pic>
      <p:pic>
        <p:nvPicPr>
          <p:cNvPr id="4" name="Picture 3">
            <a:extLst>
              <a:ext uri="{FF2B5EF4-FFF2-40B4-BE49-F238E27FC236}">
                <a16:creationId xmlns:a16="http://schemas.microsoft.com/office/drawing/2014/main" id="{5CE3A3ED-D473-6214-564F-F36636EFC336}"/>
              </a:ext>
            </a:extLst>
          </p:cNvPr>
          <p:cNvPicPr>
            <a:picLocks noChangeAspect="1"/>
          </p:cNvPicPr>
          <p:nvPr/>
        </p:nvPicPr>
        <p:blipFill>
          <a:blip r:embed="rId3"/>
          <a:stretch>
            <a:fillRect/>
          </a:stretch>
        </p:blipFill>
        <p:spPr>
          <a:xfrm>
            <a:off x="1361234" y="4523723"/>
            <a:ext cx="6421531" cy="1939641"/>
          </a:xfrm>
          <a:prstGeom prst="rect">
            <a:avLst/>
          </a:prstGeom>
        </p:spPr>
      </p:pic>
    </p:spTree>
    <p:extLst>
      <p:ext uri="{BB962C8B-B14F-4D97-AF65-F5344CB8AC3E}">
        <p14:creationId xmlns:p14="http://schemas.microsoft.com/office/powerpoint/2010/main" val="2229543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B2CFF-4E61-5234-9793-5008BCCA1662}"/>
              </a:ext>
            </a:extLst>
          </p:cNvPr>
          <p:cNvSpPr>
            <a:spLocks noGrp="1"/>
          </p:cNvSpPr>
          <p:nvPr>
            <p:ph type="title"/>
          </p:nvPr>
        </p:nvSpPr>
        <p:spPr>
          <a:xfrm>
            <a:off x="-1" y="0"/>
            <a:ext cx="7673010" cy="762000"/>
          </a:xfrm>
        </p:spPr>
        <p:txBody>
          <a:bodyPr>
            <a:normAutofit/>
          </a:bodyPr>
          <a:lstStyle/>
          <a:p>
            <a:r>
              <a:rPr lang="en-US" sz="2000" dirty="0"/>
              <a:t>Scenario C:  16.6 kW solar (average), 5 kW &amp; 13.2 kWh BESS, and 26 kW gas generator per home</a:t>
            </a:r>
          </a:p>
        </p:txBody>
      </p:sp>
      <p:pic>
        <p:nvPicPr>
          <p:cNvPr id="3" name="Picture 2">
            <a:extLst>
              <a:ext uri="{FF2B5EF4-FFF2-40B4-BE49-F238E27FC236}">
                <a16:creationId xmlns:a16="http://schemas.microsoft.com/office/drawing/2014/main" id="{6CA635FD-5890-DA99-6EF3-94AABBC8883B}"/>
              </a:ext>
            </a:extLst>
          </p:cNvPr>
          <p:cNvPicPr>
            <a:picLocks noChangeAspect="1"/>
          </p:cNvPicPr>
          <p:nvPr/>
        </p:nvPicPr>
        <p:blipFill>
          <a:blip r:embed="rId2"/>
          <a:stretch>
            <a:fillRect/>
          </a:stretch>
        </p:blipFill>
        <p:spPr>
          <a:xfrm>
            <a:off x="1864317" y="772197"/>
            <a:ext cx="5415366" cy="3652341"/>
          </a:xfrm>
          <a:prstGeom prst="rect">
            <a:avLst/>
          </a:prstGeom>
        </p:spPr>
      </p:pic>
      <p:pic>
        <p:nvPicPr>
          <p:cNvPr id="4" name="Picture 3">
            <a:extLst>
              <a:ext uri="{FF2B5EF4-FFF2-40B4-BE49-F238E27FC236}">
                <a16:creationId xmlns:a16="http://schemas.microsoft.com/office/drawing/2014/main" id="{C0A03307-E93F-F7D7-0375-0CAD86E70AB3}"/>
              </a:ext>
            </a:extLst>
          </p:cNvPr>
          <p:cNvPicPr>
            <a:picLocks noChangeAspect="1"/>
          </p:cNvPicPr>
          <p:nvPr/>
        </p:nvPicPr>
        <p:blipFill>
          <a:blip r:embed="rId3"/>
          <a:stretch>
            <a:fillRect/>
          </a:stretch>
        </p:blipFill>
        <p:spPr>
          <a:xfrm>
            <a:off x="1534840" y="4539199"/>
            <a:ext cx="6074320" cy="1843672"/>
          </a:xfrm>
          <a:prstGeom prst="rect">
            <a:avLst/>
          </a:prstGeom>
        </p:spPr>
      </p:pic>
    </p:spTree>
    <p:extLst>
      <p:ext uri="{BB962C8B-B14F-4D97-AF65-F5344CB8AC3E}">
        <p14:creationId xmlns:p14="http://schemas.microsoft.com/office/powerpoint/2010/main" val="17621469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TextBox 2"/>
          <p:cNvSpPr txBox="1">
            <a:spLocks noChangeArrowheads="1"/>
          </p:cNvSpPr>
          <p:nvPr/>
        </p:nvSpPr>
        <p:spPr bwMode="auto">
          <a:xfrm>
            <a:off x="1928813" y="2947988"/>
            <a:ext cx="184150" cy="369887"/>
          </a:xfrm>
          <a:prstGeom prst="rect">
            <a:avLst/>
          </a:prstGeom>
          <a:noFill/>
          <a:ln w="9525">
            <a:noFill/>
            <a:miter lim="800000"/>
            <a:headEnd/>
            <a:tailEnd/>
          </a:ln>
        </p:spPr>
        <p:txBody>
          <a:bodyPr wrap="non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itchFamily="34" charset="0"/>
              <a:ea typeface="MS PGothic" panose="020B0600070205080204" pitchFamily="34" charset="-128"/>
              <a:cs typeface="+mn-cs"/>
            </a:endParaRPr>
          </a:p>
        </p:txBody>
      </p:sp>
      <p:sp>
        <p:nvSpPr>
          <p:cNvPr id="5" name="TextBox 4">
            <a:extLst>
              <a:ext uri="{FF2B5EF4-FFF2-40B4-BE49-F238E27FC236}">
                <a16:creationId xmlns:a16="http://schemas.microsoft.com/office/drawing/2014/main" id="{5E6FA373-DDC9-D845-A5A0-55790830EF06}"/>
              </a:ext>
            </a:extLst>
          </p:cNvPr>
          <p:cNvSpPr txBox="1"/>
          <p:nvPr/>
        </p:nvSpPr>
        <p:spPr>
          <a:xfrm>
            <a:off x="266690" y="1120676"/>
            <a:ext cx="8610620" cy="5386090"/>
          </a:xfrm>
          <a:prstGeom prst="rect">
            <a:avLst/>
          </a:prstGeom>
          <a:noFill/>
        </p:spPr>
        <p:txBody>
          <a:bodyPr wrap="square" rtlCol="0">
            <a:spAutoFit/>
          </a:bodyPr>
          <a:lstStyle/>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a:p>
            <a:pPr algn="ctr"/>
            <a:r>
              <a:rPr lang="en-US" sz="2800" dirty="0"/>
              <a:t>Berkeley Efficient &amp; Resilient Mixed-Use Showcase (BERMUS)</a:t>
            </a:r>
          </a:p>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p:txBody>
      </p:sp>
      <p:sp>
        <p:nvSpPr>
          <p:cNvPr id="7" name="Google Shape;125;p5">
            <a:extLst>
              <a:ext uri="{FF2B5EF4-FFF2-40B4-BE49-F238E27FC236}">
                <a16:creationId xmlns:a16="http://schemas.microsoft.com/office/drawing/2014/main" id="{67800C7B-EC81-8DE4-D232-80B9B292E61F}"/>
              </a:ext>
            </a:extLst>
          </p:cNvPr>
          <p:cNvSpPr txBox="1"/>
          <p:nvPr/>
        </p:nvSpPr>
        <p:spPr>
          <a:xfrm>
            <a:off x="0" y="0"/>
            <a:ext cx="7315200" cy="762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200" b="1" dirty="0">
                <a:solidFill>
                  <a:schemeClr val="lt1"/>
                </a:solidFill>
                <a:latin typeface="Arial"/>
                <a:ea typeface="Arial"/>
                <a:cs typeface="Arial"/>
                <a:sym typeface="Arial"/>
              </a:rPr>
              <a:t>Berkeley Efficient &amp; Resilient Mixed-Use Showcase</a:t>
            </a:r>
          </a:p>
          <a:p>
            <a:pPr marL="0" marR="0" lvl="0" indent="0" algn="l" rtl="0">
              <a:lnSpc>
                <a:spcPct val="100000"/>
              </a:lnSpc>
              <a:spcBef>
                <a:spcPts val="0"/>
              </a:spcBef>
              <a:spcAft>
                <a:spcPts val="0"/>
              </a:spcAft>
              <a:buClr>
                <a:srgbClr val="000000"/>
              </a:buClr>
              <a:buSzPts val="2400"/>
              <a:buFont typeface="Arial"/>
              <a:buNone/>
            </a:pPr>
            <a:r>
              <a:rPr lang="en-US" sz="2200" b="1" i="0" u="none" strike="noStrike" cap="none" dirty="0">
                <a:solidFill>
                  <a:schemeClr val="lt1"/>
                </a:solidFill>
                <a:latin typeface="Arial"/>
                <a:ea typeface="Arial"/>
                <a:cs typeface="Arial"/>
                <a:sym typeface="Arial"/>
              </a:rPr>
              <a:t>(BERMUS)</a:t>
            </a:r>
            <a:endParaRPr sz="22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1607908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6"/>
          <p:cNvSpPr txBox="1">
            <a:spLocks noGrp="1"/>
          </p:cNvSpPr>
          <p:nvPr>
            <p:ph type="title"/>
          </p:nvPr>
        </p:nvSpPr>
        <p:spPr>
          <a:xfrm>
            <a:off x="0" y="0"/>
            <a:ext cx="7447280" cy="762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Key BERMUS features</a:t>
            </a:r>
            <a:endParaRPr dirty="0"/>
          </a:p>
        </p:txBody>
      </p:sp>
      <p:sp>
        <p:nvSpPr>
          <p:cNvPr id="112" name="Google Shape;112;p16"/>
          <p:cNvSpPr txBox="1">
            <a:spLocks noGrp="1"/>
          </p:cNvSpPr>
          <p:nvPr>
            <p:ph type="body" idx="1"/>
          </p:nvPr>
        </p:nvSpPr>
        <p:spPr>
          <a:xfrm>
            <a:off x="318305" y="859501"/>
            <a:ext cx="4350058" cy="557283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3C4043"/>
              </a:buClr>
              <a:buSzPts val="1500"/>
              <a:buFont typeface="Arial"/>
              <a:buChar char="•"/>
            </a:pPr>
            <a:r>
              <a:rPr lang="en-US" sz="1500" b="0" i="0" u="sng" dirty="0">
                <a:solidFill>
                  <a:srgbClr val="3C4043"/>
                </a:solidFill>
                <a:latin typeface="Calibri"/>
                <a:ea typeface="Calibri"/>
                <a:cs typeface="Calibri"/>
                <a:sym typeface="Calibri"/>
              </a:rPr>
              <a:t>All-electric</a:t>
            </a:r>
            <a:r>
              <a:rPr lang="en-US" sz="1500" b="0" i="0" dirty="0">
                <a:solidFill>
                  <a:srgbClr val="3C4043"/>
                </a:solidFill>
                <a:latin typeface="Calibri"/>
                <a:ea typeface="Calibri"/>
                <a:cs typeface="Calibri"/>
                <a:sym typeface="Calibri"/>
              </a:rPr>
              <a:t>, 8-story, commercial </a:t>
            </a:r>
            <a:r>
              <a:rPr lang="en-US" sz="1500" dirty="0">
                <a:solidFill>
                  <a:srgbClr val="3C4043"/>
                </a:solidFill>
              </a:rPr>
              <a:t>and</a:t>
            </a:r>
            <a:r>
              <a:rPr lang="en-US" sz="1500" b="0" i="0" dirty="0">
                <a:solidFill>
                  <a:srgbClr val="3C4043"/>
                </a:solidFill>
                <a:latin typeface="Calibri"/>
                <a:ea typeface="Calibri"/>
                <a:cs typeface="Calibri"/>
                <a:sym typeface="Calibri"/>
              </a:rPr>
              <a:t> permanently affordable housing community.</a:t>
            </a:r>
          </a:p>
          <a:p>
            <a:pPr marL="342900" lvl="0" indent="-342900" algn="l" rtl="0">
              <a:spcBef>
                <a:spcPts val="0"/>
              </a:spcBef>
              <a:spcAft>
                <a:spcPts val="0"/>
              </a:spcAft>
              <a:buClr>
                <a:srgbClr val="3C4043"/>
              </a:buClr>
              <a:buSzPts val="1500"/>
              <a:buFont typeface="Arial"/>
              <a:buChar char="•"/>
            </a:pPr>
            <a:r>
              <a:rPr lang="en-US" sz="1500" b="0" i="0" dirty="0">
                <a:solidFill>
                  <a:srgbClr val="3C4043"/>
                </a:solidFill>
                <a:latin typeface="Calibri"/>
                <a:ea typeface="Calibri"/>
                <a:cs typeface="Calibri"/>
                <a:sym typeface="Calibri"/>
              </a:rPr>
              <a:t>65 units of 100% affordable housing with </a:t>
            </a:r>
            <a:r>
              <a:rPr lang="en-US" sz="1500" dirty="0">
                <a:solidFill>
                  <a:srgbClr val="3C4043"/>
                </a:solidFill>
              </a:rPr>
              <a:t>ground floor</a:t>
            </a:r>
            <a:r>
              <a:rPr lang="en-US" sz="1500" b="0" i="0" dirty="0">
                <a:solidFill>
                  <a:srgbClr val="3C4043"/>
                </a:solidFill>
                <a:latin typeface="Calibri"/>
                <a:ea typeface="Calibri"/>
                <a:cs typeface="Calibri"/>
                <a:sym typeface="Calibri"/>
              </a:rPr>
              <a:t> commercial offices and retail spaces.</a:t>
            </a:r>
            <a:endParaRPr dirty="0"/>
          </a:p>
          <a:p>
            <a:pPr marL="342900" lvl="0" indent="-342900" algn="l" rtl="0">
              <a:spcBef>
                <a:spcPts val="300"/>
              </a:spcBef>
              <a:spcAft>
                <a:spcPts val="0"/>
              </a:spcAft>
              <a:buClr>
                <a:srgbClr val="3C4043"/>
              </a:buClr>
              <a:buSzPts val="1500"/>
              <a:buFont typeface="Arial"/>
              <a:buChar char="•"/>
            </a:pPr>
            <a:r>
              <a:rPr lang="en-US" sz="1500" dirty="0">
                <a:solidFill>
                  <a:srgbClr val="3C4043"/>
                </a:solidFill>
              </a:rPr>
              <a:t>Affordable </a:t>
            </a:r>
            <a:r>
              <a:rPr lang="en-US" sz="1500" u="sng" dirty="0">
                <a:solidFill>
                  <a:srgbClr val="3C4043"/>
                </a:solidFill>
              </a:rPr>
              <a:t>h</a:t>
            </a:r>
            <a:r>
              <a:rPr lang="en-US" sz="1500" b="0" i="0" u="sng" dirty="0">
                <a:solidFill>
                  <a:srgbClr val="3C4043"/>
                </a:solidFill>
                <a:latin typeface="Calibri"/>
                <a:ea typeface="Calibri"/>
                <a:cs typeface="Calibri"/>
                <a:sym typeface="Calibri"/>
              </a:rPr>
              <a:t>ome ownership</a:t>
            </a:r>
            <a:r>
              <a:rPr lang="en-US" sz="1500" b="0" i="0" dirty="0">
                <a:solidFill>
                  <a:srgbClr val="3C4043"/>
                </a:solidFill>
                <a:latin typeface="Calibri"/>
                <a:ea typeface="Calibri"/>
                <a:cs typeface="Calibri"/>
                <a:sym typeface="Calibri"/>
              </a:rPr>
              <a:t> via condominiums that provide homeownership benefits from original tenancy, with all being disadvantaged</a:t>
            </a:r>
            <a:r>
              <a:rPr lang="en-US" sz="1500" dirty="0">
                <a:solidFill>
                  <a:srgbClr val="3C4043"/>
                </a:solidFill>
              </a:rPr>
              <a:t> and </a:t>
            </a:r>
            <a:r>
              <a:rPr lang="en-US" sz="1500" b="0" i="0" dirty="0">
                <a:solidFill>
                  <a:srgbClr val="3C4043"/>
                </a:solidFill>
                <a:latin typeface="Calibri"/>
                <a:ea typeface="Calibri"/>
                <a:cs typeface="Calibri"/>
                <a:sym typeface="Calibri"/>
              </a:rPr>
              <a:t>low-income. </a:t>
            </a:r>
            <a:endParaRPr dirty="0"/>
          </a:p>
          <a:p>
            <a:pPr marL="342900" lvl="0" indent="-342900" algn="l" rtl="0">
              <a:spcBef>
                <a:spcPts val="300"/>
              </a:spcBef>
              <a:spcAft>
                <a:spcPts val="0"/>
              </a:spcAft>
              <a:buClr>
                <a:srgbClr val="3C4043"/>
              </a:buClr>
              <a:buSzPts val="1500"/>
              <a:buFont typeface="Arial"/>
              <a:buChar char="•"/>
            </a:pPr>
            <a:r>
              <a:rPr lang="en-US" sz="1500" b="0" i="0" u="sng" dirty="0">
                <a:solidFill>
                  <a:srgbClr val="3C4043"/>
                </a:solidFill>
                <a:latin typeface="Calibri"/>
                <a:ea typeface="Calibri"/>
                <a:cs typeface="Calibri"/>
                <a:sym typeface="Calibri"/>
              </a:rPr>
              <a:t>Net Zero Energy</a:t>
            </a:r>
            <a:r>
              <a:rPr lang="en-US" sz="1500" b="0" i="0" dirty="0">
                <a:solidFill>
                  <a:srgbClr val="3C4043"/>
                </a:solidFill>
                <a:latin typeface="Calibri"/>
                <a:ea typeface="Calibri"/>
                <a:cs typeface="Calibri"/>
                <a:sym typeface="Calibri"/>
              </a:rPr>
              <a:t> (NZE) building with a </a:t>
            </a:r>
            <a:r>
              <a:rPr lang="en-US" sz="1500" b="0" i="0" u="sng" dirty="0">
                <a:solidFill>
                  <a:srgbClr val="3C4043"/>
                </a:solidFill>
                <a:latin typeface="Calibri"/>
                <a:ea typeface="Calibri"/>
                <a:cs typeface="Calibri"/>
                <a:sym typeface="Calibri"/>
              </a:rPr>
              <a:t>solar canopy covering the entire roof area</a:t>
            </a:r>
            <a:r>
              <a:rPr lang="en-US" sz="1500" b="0" i="0" dirty="0">
                <a:solidFill>
                  <a:srgbClr val="3C4043"/>
                </a:solidFill>
                <a:latin typeface="Calibri"/>
                <a:ea typeface="Calibri"/>
                <a:cs typeface="Calibri"/>
                <a:sym typeface="Calibri"/>
              </a:rPr>
              <a:t>, including a large rooftop patio and roof-mounted mechanical equipment for HVAC etc.</a:t>
            </a:r>
            <a:endParaRPr dirty="0"/>
          </a:p>
          <a:p>
            <a:pPr marL="342900" lvl="0" indent="-342900" algn="l" rtl="0">
              <a:spcBef>
                <a:spcPts val="300"/>
              </a:spcBef>
              <a:spcAft>
                <a:spcPts val="0"/>
              </a:spcAft>
              <a:buClr>
                <a:srgbClr val="3C4043"/>
              </a:buClr>
              <a:buSzPts val="1500"/>
              <a:buFont typeface="Arial"/>
              <a:buChar char="•"/>
            </a:pPr>
            <a:r>
              <a:rPr lang="en-US" sz="1500" b="0" i="0" u="sng" dirty="0">
                <a:solidFill>
                  <a:srgbClr val="3C4043"/>
                </a:solidFill>
                <a:latin typeface="Calibri"/>
                <a:ea typeface="Calibri"/>
                <a:cs typeface="Calibri"/>
                <a:sym typeface="Calibri"/>
              </a:rPr>
              <a:t>GridOptimal</a:t>
            </a:r>
            <a:r>
              <a:rPr lang="en-US" sz="1500" b="0" i="0" dirty="0">
                <a:solidFill>
                  <a:srgbClr val="3C4043"/>
                </a:solidFill>
                <a:latin typeface="Calibri"/>
                <a:ea typeface="Calibri"/>
                <a:cs typeface="Calibri"/>
                <a:sym typeface="Calibri"/>
              </a:rPr>
              <a:t> with the Solar Microgrid providing all energy during the 4-9pm </a:t>
            </a:r>
            <a:r>
              <a:rPr lang="en-US" sz="1500" dirty="0">
                <a:solidFill>
                  <a:srgbClr val="3C4043"/>
                </a:solidFill>
              </a:rPr>
              <a:t>grid-constrained period </a:t>
            </a:r>
            <a:r>
              <a:rPr lang="en-US" sz="1500" b="0" i="0" dirty="0">
                <a:solidFill>
                  <a:srgbClr val="3C4043"/>
                </a:solidFill>
                <a:latin typeface="Calibri"/>
                <a:ea typeface="Calibri"/>
                <a:cs typeface="Calibri"/>
                <a:sym typeface="Calibri"/>
              </a:rPr>
              <a:t>daily.</a:t>
            </a:r>
            <a:endParaRPr dirty="0"/>
          </a:p>
          <a:p>
            <a:pPr marL="342900" lvl="0" indent="-342900" algn="l" rtl="0">
              <a:spcBef>
                <a:spcPts val="300"/>
              </a:spcBef>
              <a:spcAft>
                <a:spcPts val="0"/>
              </a:spcAft>
              <a:buClr>
                <a:srgbClr val="3C4043"/>
              </a:buClr>
              <a:buSzPts val="1500"/>
              <a:buFont typeface="Arial"/>
              <a:buChar char="•"/>
            </a:pPr>
            <a:r>
              <a:rPr lang="en-US" sz="1500" b="0" i="0" u="sng" dirty="0">
                <a:solidFill>
                  <a:srgbClr val="3C4043"/>
                </a:solidFill>
                <a:latin typeface="Calibri"/>
                <a:ea typeface="Calibri"/>
                <a:cs typeface="Calibri"/>
                <a:sym typeface="Calibri"/>
              </a:rPr>
              <a:t>Solar Microgrid resilience</a:t>
            </a:r>
            <a:r>
              <a:rPr lang="en-US" sz="1500" b="0" i="0" dirty="0">
                <a:solidFill>
                  <a:srgbClr val="3C4043"/>
                </a:solidFill>
                <a:latin typeface="Calibri"/>
                <a:ea typeface="Calibri"/>
                <a:cs typeface="Calibri"/>
                <a:sym typeface="Calibri"/>
              </a:rPr>
              <a:t> ensuring indefinite resilience for the critical loads during grid outages of any duration, with significant resilience to all other loads based on solar energy availability and battery state-of-charge.  </a:t>
            </a:r>
            <a:r>
              <a:rPr lang="en-US" sz="1500" b="0" i="0" u="sng" dirty="0">
                <a:solidFill>
                  <a:srgbClr val="3C4043"/>
                </a:solidFill>
                <a:latin typeface="Calibri"/>
                <a:ea typeface="Calibri"/>
                <a:cs typeface="Calibri"/>
                <a:sym typeface="Calibri"/>
              </a:rPr>
              <a:t>Meets the full performance requirements of the CEC-recommended VOR123 value-of-resilience (VOR) methodology.</a:t>
            </a:r>
            <a:endParaRPr sz="1500" b="0" i="0" dirty="0">
              <a:solidFill>
                <a:srgbClr val="3C4043"/>
              </a:solidFill>
              <a:latin typeface="Calibri"/>
              <a:ea typeface="Calibri"/>
              <a:cs typeface="Calibri"/>
              <a:sym typeface="Calibri"/>
            </a:endParaRPr>
          </a:p>
          <a:p>
            <a:pPr marL="342900" lvl="0" indent="-215900" algn="l" rtl="0">
              <a:spcBef>
                <a:spcPts val="400"/>
              </a:spcBef>
              <a:spcAft>
                <a:spcPts val="0"/>
              </a:spcAft>
              <a:buClr>
                <a:srgbClr val="4683D1"/>
              </a:buClr>
              <a:buSzPts val="2000"/>
              <a:buFont typeface="Calibri"/>
              <a:buNone/>
            </a:pPr>
            <a:endParaRPr sz="2000" dirty="0"/>
          </a:p>
        </p:txBody>
      </p:sp>
      <p:pic>
        <p:nvPicPr>
          <p:cNvPr id="113" name="Google Shape;113;p16"/>
          <p:cNvPicPr preferRelativeResize="0"/>
          <p:nvPr/>
        </p:nvPicPr>
        <p:blipFill>
          <a:blip r:embed="rId3"/>
          <a:srcRect/>
          <a:stretch/>
        </p:blipFill>
        <p:spPr>
          <a:xfrm>
            <a:off x="4824450" y="870010"/>
            <a:ext cx="4289042" cy="5437573"/>
          </a:xfrm>
          <a:prstGeom prst="rect">
            <a:avLst/>
          </a:prstGeom>
          <a:noFill/>
          <a:ln>
            <a:noFill/>
          </a:ln>
        </p:spPr>
      </p:pic>
    </p:spTree>
    <p:extLst>
      <p:ext uri="{BB962C8B-B14F-4D97-AF65-F5344CB8AC3E}">
        <p14:creationId xmlns:p14="http://schemas.microsoft.com/office/powerpoint/2010/main" val="9288790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48B78-F573-93FF-36B4-016DD8E1057D}"/>
              </a:ext>
            </a:extLst>
          </p:cNvPr>
          <p:cNvSpPr>
            <a:spLocks noGrp="1"/>
          </p:cNvSpPr>
          <p:nvPr>
            <p:ph type="title"/>
          </p:nvPr>
        </p:nvSpPr>
        <p:spPr/>
        <p:txBody>
          <a:bodyPr/>
          <a:lstStyle/>
          <a:p>
            <a:r>
              <a:rPr lang="en-US" dirty="0"/>
              <a:t>Orcas Community Microgrid (OCM)</a:t>
            </a:r>
          </a:p>
        </p:txBody>
      </p:sp>
      <p:sp>
        <p:nvSpPr>
          <p:cNvPr id="3" name="Content Placeholder 2">
            <a:extLst>
              <a:ext uri="{FF2B5EF4-FFF2-40B4-BE49-F238E27FC236}">
                <a16:creationId xmlns:a16="http://schemas.microsoft.com/office/drawing/2014/main" id="{3A9555B3-34A6-4CED-73D6-DD786E4EEC4C}"/>
              </a:ext>
            </a:extLst>
          </p:cNvPr>
          <p:cNvSpPr>
            <a:spLocks noGrp="1"/>
          </p:cNvSpPr>
          <p:nvPr>
            <p:ph idx="1"/>
          </p:nvPr>
        </p:nvSpPr>
        <p:spPr/>
        <p:txBody>
          <a:bodyPr anchor="ctr"/>
          <a:lstStyle/>
          <a:p>
            <a:pPr marL="0" indent="0" algn="ctr">
              <a:buNone/>
            </a:pPr>
            <a:r>
              <a:rPr lang="en-US" dirty="0">
                <a:solidFill>
                  <a:schemeClr val="tx1"/>
                </a:solidFill>
              </a:rPr>
              <a:t>Orcas Community Microgrid (OCM)</a:t>
            </a:r>
          </a:p>
        </p:txBody>
      </p:sp>
    </p:spTree>
    <p:extLst>
      <p:ext uri="{BB962C8B-B14F-4D97-AF65-F5344CB8AC3E}">
        <p14:creationId xmlns:p14="http://schemas.microsoft.com/office/powerpoint/2010/main" val="9962836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F30C8-3625-4B29-B2F9-9A5D58A234B9}"/>
              </a:ext>
            </a:extLst>
          </p:cNvPr>
          <p:cNvSpPr>
            <a:spLocks noGrp="1"/>
          </p:cNvSpPr>
          <p:nvPr>
            <p:ph type="title"/>
          </p:nvPr>
        </p:nvSpPr>
        <p:spPr>
          <a:xfrm>
            <a:off x="0" y="0"/>
            <a:ext cx="7549116" cy="762000"/>
          </a:xfrm>
        </p:spPr>
        <p:txBody>
          <a:bodyPr>
            <a:normAutofit/>
          </a:bodyPr>
          <a:lstStyle/>
          <a:p>
            <a:r>
              <a:rPr lang="en-US" dirty="0"/>
              <a:t>Grand OCM plan for the entire San Juan Islands</a:t>
            </a:r>
          </a:p>
        </p:txBody>
      </p:sp>
      <p:pic>
        <p:nvPicPr>
          <p:cNvPr id="6" name="Picture 5" descr="Map&#10;&#10;Description automatically generated">
            <a:extLst>
              <a:ext uri="{FF2B5EF4-FFF2-40B4-BE49-F238E27FC236}">
                <a16:creationId xmlns:a16="http://schemas.microsoft.com/office/drawing/2014/main" id="{F4986E0F-8EDC-4325-B4D5-E0A8CC4A6D3F}"/>
              </a:ext>
            </a:extLst>
          </p:cNvPr>
          <p:cNvPicPr>
            <a:picLocks noChangeAspect="1"/>
          </p:cNvPicPr>
          <p:nvPr/>
        </p:nvPicPr>
        <p:blipFill>
          <a:blip r:embed="rId2"/>
          <a:stretch>
            <a:fillRect/>
          </a:stretch>
        </p:blipFill>
        <p:spPr>
          <a:xfrm>
            <a:off x="1751517" y="762000"/>
            <a:ext cx="4410941" cy="5708276"/>
          </a:xfrm>
          <a:prstGeom prst="rect">
            <a:avLst/>
          </a:prstGeom>
        </p:spPr>
      </p:pic>
      <p:sp>
        <p:nvSpPr>
          <p:cNvPr id="5" name="TextBox 4">
            <a:extLst>
              <a:ext uri="{FF2B5EF4-FFF2-40B4-BE49-F238E27FC236}">
                <a16:creationId xmlns:a16="http://schemas.microsoft.com/office/drawing/2014/main" id="{30E9C224-1323-6B51-F89F-581A4F46A497}"/>
              </a:ext>
            </a:extLst>
          </p:cNvPr>
          <p:cNvSpPr txBox="1"/>
          <p:nvPr/>
        </p:nvSpPr>
        <p:spPr>
          <a:xfrm>
            <a:off x="6045496" y="2152407"/>
            <a:ext cx="1748171" cy="2462213"/>
          </a:xfrm>
          <a:prstGeom prst="rect">
            <a:avLst/>
          </a:prstGeom>
          <a:noFill/>
        </p:spPr>
        <p:txBody>
          <a:bodyPr wrap="square">
            <a:spAutoFit/>
          </a:bodyPr>
          <a:lstStyle/>
          <a:p>
            <a:pPr marL="0" marR="0">
              <a:spcBef>
                <a:spcPts val="0"/>
              </a:spcBef>
              <a:spcAft>
                <a:spcPts val="1000"/>
              </a:spcAft>
            </a:pPr>
            <a:r>
              <a:rPr lang="en-US" sz="1100" i="1" dirty="0">
                <a:solidFill>
                  <a:srgbClr val="1F497D"/>
                </a:solidFill>
                <a:effectLst/>
                <a:latin typeface="Calibri" panose="020F0502020204030204" pitchFamily="34" charset="0"/>
                <a:ea typeface="Calibri" panose="020F0502020204030204" pitchFamily="34" charset="0"/>
              </a:rPr>
              <a:t>Figure 1: OPALCO’s service territory covers San Juan County and includes 20 islands. Eastsound is shaded towards the top of Orcas Island and represents the initial Orcas Community Microgrid location. Over time, the Community Microgrid will expand to cover all of Orcas and then eventually the entire OPALCO service territory.</a:t>
            </a:r>
          </a:p>
        </p:txBody>
      </p:sp>
    </p:spTree>
    <p:extLst>
      <p:ext uri="{BB962C8B-B14F-4D97-AF65-F5344CB8AC3E}">
        <p14:creationId xmlns:p14="http://schemas.microsoft.com/office/powerpoint/2010/main" val="27734114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F30C8-3625-4B29-B2F9-9A5D58A234B9}"/>
              </a:ext>
            </a:extLst>
          </p:cNvPr>
          <p:cNvSpPr>
            <a:spLocks noGrp="1"/>
          </p:cNvSpPr>
          <p:nvPr>
            <p:ph type="title"/>
          </p:nvPr>
        </p:nvSpPr>
        <p:spPr/>
        <p:txBody>
          <a:bodyPr/>
          <a:lstStyle/>
          <a:p>
            <a:r>
              <a:rPr lang="en-US" dirty="0"/>
              <a:t>Eastsound Tier 1 &amp; 2 facilities map</a:t>
            </a:r>
          </a:p>
        </p:txBody>
      </p:sp>
      <p:pic>
        <p:nvPicPr>
          <p:cNvPr id="3" name="Picture 2">
            <a:extLst>
              <a:ext uri="{FF2B5EF4-FFF2-40B4-BE49-F238E27FC236}">
                <a16:creationId xmlns:a16="http://schemas.microsoft.com/office/drawing/2014/main" id="{33E99734-A413-79C4-3DB6-CFC5EC7FA1F1}"/>
              </a:ext>
            </a:extLst>
          </p:cNvPr>
          <p:cNvPicPr>
            <a:picLocks noChangeAspect="1"/>
          </p:cNvPicPr>
          <p:nvPr/>
        </p:nvPicPr>
        <p:blipFill>
          <a:blip r:embed="rId2"/>
          <a:stretch>
            <a:fillRect/>
          </a:stretch>
        </p:blipFill>
        <p:spPr>
          <a:xfrm>
            <a:off x="1733118" y="762000"/>
            <a:ext cx="4579717" cy="5706588"/>
          </a:xfrm>
          <a:prstGeom prst="rect">
            <a:avLst/>
          </a:prstGeom>
        </p:spPr>
      </p:pic>
      <p:sp>
        <p:nvSpPr>
          <p:cNvPr id="8" name="TextBox 7">
            <a:extLst>
              <a:ext uri="{FF2B5EF4-FFF2-40B4-BE49-F238E27FC236}">
                <a16:creationId xmlns:a16="http://schemas.microsoft.com/office/drawing/2014/main" id="{53138CB8-5347-8A1E-3365-CB74D6FA67CD}"/>
              </a:ext>
            </a:extLst>
          </p:cNvPr>
          <p:cNvSpPr txBox="1"/>
          <p:nvPr/>
        </p:nvSpPr>
        <p:spPr>
          <a:xfrm>
            <a:off x="6324664" y="2655881"/>
            <a:ext cx="1862410" cy="2462213"/>
          </a:xfrm>
          <a:prstGeom prst="rect">
            <a:avLst/>
          </a:prstGeom>
          <a:noFill/>
        </p:spPr>
        <p:txBody>
          <a:bodyPr wrap="square">
            <a:spAutoFit/>
          </a:bodyPr>
          <a:lstStyle/>
          <a:p>
            <a:pPr marL="0" marR="0">
              <a:spcBef>
                <a:spcPts val="0"/>
              </a:spcBef>
              <a:spcAft>
                <a:spcPts val="600"/>
              </a:spcAft>
            </a:pPr>
            <a:r>
              <a:rPr lang="en-US" sz="1100" i="1" dirty="0">
                <a:solidFill>
                  <a:srgbClr val="1F497D"/>
                </a:solidFill>
                <a:effectLst/>
                <a:latin typeface="Calibri" panose="020F0502020204030204" pitchFamily="34" charset="0"/>
                <a:ea typeface="Calibri" panose="020F0502020204030204" pitchFamily="34" charset="0"/>
              </a:rPr>
              <a:t>Figure 2: Eastsound facilities that are being provisioned with priority Community Microgrid resilience in the initial Orcas Community Microgrid design are shaded. Tier 1 Critical Community Facilities (CCFs) are shaded and labeled with black text, while Tier 2 CCFs are shaded in blue text. Figures 3 and 4 further depict the initial Orcas Community Microgrid in block diagram form.</a:t>
            </a:r>
          </a:p>
        </p:txBody>
      </p:sp>
    </p:spTree>
    <p:extLst>
      <p:ext uri="{BB962C8B-B14F-4D97-AF65-F5344CB8AC3E}">
        <p14:creationId xmlns:p14="http://schemas.microsoft.com/office/powerpoint/2010/main" val="12023385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A2840-1F0F-4748-A700-169A5310E15D}"/>
              </a:ext>
            </a:extLst>
          </p:cNvPr>
          <p:cNvSpPr>
            <a:spLocks noGrp="1"/>
          </p:cNvSpPr>
          <p:nvPr>
            <p:ph type="title"/>
          </p:nvPr>
        </p:nvSpPr>
        <p:spPr>
          <a:xfrm>
            <a:off x="0" y="0"/>
            <a:ext cx="7353838" cy="762000"/>
          </a:xfrm>
        </p:spPr>
        <p:txBody>
          <a:bodyPr>
            <a:normAutofit/>
          </a:bodyPr>
          <a:lstStyle/>
          <a:p>
            <a:r>
              <a:rPr lang="en-US" dirty="0"/>
              <a:t>Key OCM innovations</a:t>
            </a:r>
          </a:p>
        </p:txBody>
      </p:sp>
      <p:sp>
        <p:nvSpPr>
          <p:cNvPr id="6" name="Content Placeholder 5">
            <a:extLst>
              <a:ext uri="{FF2B5EF4-FFF2-40B4-BE49-F238E27FC236}">
                <a16:creationId xmlns:a16="http://schemas.microsoft.com/office/drawing/2014/main" id="{CFEF60A9-FE0B-3C40-A8CA-0F178BC786E2}"/>
              </a:ext>
            </a:extLst>
          </p:cNvPr>
          <p:cNvSpPr>
            <a:spLocks noGrp="1"/>
          </p:cNvSpPr>
          <p:nvPr>
            <p:ph idx="1"/>
          </p:nvPr>
        </p:nvSpPr>
        <p:spPr>
          <a:xfrm>
            <a:off x="595426" y="1121877"/>
            <a:ext cx="8070106" cy="5098170"/>
          </a:xfrm>
        </p:spPr>
        <p:txBody>
          <a:bodyPr/>
          <a:lstStyle/>
          <a:p>
            <a:pPr marL="457200" indent="-457200">
              <a:buFont typeface="+mj-lt"/>
              <a:buAutoNum type="arabicParenR"/>
            </a:pPr>
            <a:r>
              <a:rPr lang="en-US" sz="2400" b="1" dirty="0">
                <a:solidFill>
                  <a:schemeClr val="tx1"/>
                </a:solidFill>
              </a:rPr>
              <a:t>Three levels of Load Management:</a:t>
            </a:r>
          </a:p>
          <a:p>
            <a:pPr marL="857250" lvl="1" indent="-457200">
              <a:buFont typeface="+mj-lt"/>
              <a:buAutoNum type="alphaLcParenR"/>
            </a:pPr>
            <a:r>
              <a:rPr lang="en-US" sz="2000" b="1" dirty="0">
                <a:solidFill>
                  <a:schemeClr val="tx1"/>
                </a:solidFill>
              </a:rPr>
              <a:t>Grid Isolation Switches.</a:t>
            </a:r>
          </a:p>
          <a:p>
            <a:pPr marL="857250" lvl="1" indent="-457200">
              <a:buFont typeface="+mj-lt"/>
              <a:buAutoNum type="alphaLcParenR"/>
            </a:pPr>
            <a:r>
              <a:rPr lang="en-US" sz="2000" b="1" dirty="0">
                <a:solidFill>
                  <a:schemeClr val="tx1"/>
                </a:solidFill>
              </a:rPr>
              <a:t>Smart customer meters.</a:t>
            </a:r>
          </a:p>
          <a:p>
            <a:pPr marL="857250" lvl="1" indent="-457200">
              <a:buFont typeface="+mj-lt"/>
              <a:buAutoNum type="alphaLcParenR"/>
            </a:pPr>
            <a:r>
              <a:rPr lang="en-US" sz="2000" dirty="0">
                <a:solidFill>
                  <a:schemeClr val="tx1"/>
                </a:solidFill>
              </a:rPr>
              <a:t>Behind-the-meter (BTM) smart circuit panels.</a:t>
            </a:r>
          </a:p>
          <a:p>
            <a:pPr marL="457200" indent="-457200">
              <a:buFont typeface="+mj-lt"/>
              <a:buAutoNum type="arabicParenR"/>
            </a:pPr>
            <a:endParaRPr lang="en-US" sz="2400" dirty="0">
              <a:solidFill>
                <a:schemeClr val="tx1"/>
              </a:solidFill>
            </a:endParaRPr>
          </a:p>
          <a:p>
            <a:pPr marL="457200" indent="-457200">
              <a:buFont typeface="+mj-lt"/>
              <a:buAutoNum type="arabicParenR"/>
            </a:pPr>
            <a:r>
              <a:rPr lang="en-US" sz="2400" dirty="0">
                <a:solidFill>
                  <a:schemeClr val="tx1"/>
                </a:solidFill>
              </a:rPr>
              <a:t>Resilient Energy Subscription (RES) market mechanism to harness market-driven expansion.</a:t>
            </a:r>
          </a:p>
          <a:p>
            <a:pPr marL="457200" indent="-457200">
              <a:buFont typeface="+mj-lt"/>
              <a:buAutoNum type="arabicParenR"/>
            </a:pPr>
            <a:endParaRPr lang="en-US" sz="2400" dirty="0">
              <a:solidFill>
                <a:schemeClr val="tx1"/>
              </a:solidFill>
            </a:endParaRPr>
          </a:p>
          <a:p>
            <a:pPr marL="457200" indent="-457200">
              <a:buFont typeface="+mj-lt"/>
              <a:buAutoNum type="arabicParenR"/>
            </a:pPr>
            <a:r>
              <a:rPr lang="en-US" sz="2400" dirty="0">
                <a:solidFill>
                  <a:schemeClr val="tx1"/>
                </a:solidFill>
              </a:rPr>
              <a:t>New technology opportunities:</a:t>
            </a:r>
          </a:p>
          <a:p>
            <a:pPr marL="857250" lvl="1" indent="-457200">
              <a:buFont typeface="+mj-lt"/>
              <a:buAutoNum type="alphaLcParenR"/>
            </a:pPr>
            <a:r>
              <a:rPr lang="en-US" sz="2000" dirty="0">
                <a:solidFill>
                  <a:schemeClr val="tx1"/>
                </a:solidFill>
              </a:rPr>
              <a:t>Relatively novel renewable energy generation (</a:t>
            </a:r>
            <a:r>
              <a:rPr lang="en-US" sz="2000" b="1" dirty="0">
                <a:solidFill>
                  <a:schemeClr val="tx1"/>
                </a:solidFill>
              </a:rPr>
              <a:t>biopower</a:t>
            </a:r>
            <a:r>
              <a:rPr lang="en-US" sz="2000" dirty="0">
                <a:solidFill>
                  <a:schemeClr val="tx1"/>
                </a:solidFill>
              </a:rPr>
              <a:t> &amp; tidal).</a:t>
            </a:r>
          </a:p>
          <a:p>
            <a:pPr marL="857250" lvl="1" indent="-457200">
              <a:buFont typeface="+mj-lt"/>
              <a:buAutoNum type="alphaLcParenR"/>
            </a:pPr>
            <a:r>
              <a:rPr lang="en-US" sz="2000" dirty="0">
                <a:solidFill>
                  <a:schemeClr val="tx1"/>
                </a:solidFill>
              </a:rPr>
              <a:t>Multi-month green hydrogen storage.</a:t>
            </a:r>
          </a:p>
          <a:p>
            <a:pPr marL="857250" lvl="1" indent="-457200">
              <a:buFont typeface="+mj-lt"/>
              <a:buAutoNum type="alphaLcParenR"/>
            </a:pPr>
            <a:r>
              <a:rPr lang="en-US" sz="2000" dirty="0" err="1">
                <a:solidFill>
                  <a:schemeClr val="tx1"/>
                </a:solidFill>
              </a:rPr>
              <a:t>eleXsys</a:t>
            </a:r>
            <a:r>
              <a:rPr lang="en-US" sz="2000" dirty="0">
                <a:solidFill>
                  <a:schemeClr val="tx1"/>
                </a:solidFill>
              </a:rPr>
              <a:t> grid optimization (study being offered immediately for free)</a:t>
            </a:r>
          </a:p>
        </p:txBody>
      </p:sp>
    </p:spTree>
    <p:extLst>
      <p:ext uri="{BB962C8B-B14F-4D97-AF65-F5344CB8AC3E}">
        <p14:creationId xmlns:p14="http://schemas.microsoft.com/office/powerpoint/2010/main" val="19348380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5F49BB8C-8367-7472-1074-05838A51482B}"/>
              </a:ext>
            </a:extLst>
          </p:cNvPr>
          <p:cNvPicPr>
            <a:picLocks noChangeAspect="1"/>
          </p:cNvPicPr>
          <p:nvPr/>
        </p:nvPicPr>
        <p:blipFill>
          <a:blip r:embed="rId3"/>
          <a:stretch>
            <a:fillRect/>
          </a:stretch>
        </p:blipFill>
        <p:spPr>
          <a:xfrm>
            <a:off x="336855" y="769212"/>
            <a:ext cx="8558666" cy="5675362"/>
          </a:xfrm>
          <a:prstGeom prst="rect">
            <a:avLst/>
          </a:prstGeom>
        </p:spPr>
      </p:pic>
      <p:sp>
        <p:nvSpPr>
          <p:cNvPr id="75" name="Freeform: Shape 74">
            <a:extLst>
              <a:ext uri="{FF2B5EF4-FFF2-40B4-BE49-F238E27FC236}">
                <a16:creationId xmlns:a16="http://schemas.microsoft.com/office/drawing/2014/main" id="{71ADA431-7714-1809-7B20-7A983C57615D}"/>
              </a:ext>
            </a:extLst>
          </p:cNvPr>
          <p:cNvSpPr/>
          <p:nvPr/>
        </p:nvSpPr>
        <p:spPr>
          <a:xfrm>
            <a:off x="4067175" y="2095500"/>
            <a:ext cx="1171575" cy="3928488"/>
          </a:xfrm>
          <a:custGeom>
            <a:avLst/>
            <a:gdLst>
              <a:gd name="connsiteX0" fmla="*/ 0 w 1171575"/>
              <a:gd name="connsiteY0" fmla="*/ 3895725 h 3895725"/>
              <a:gd name="connsiteX1" fmla="*/ 66675 w 1171575"/>
              <a:gd name="connsiteY1" fmla="*/ 1552575 h 3895725"/>
              <a:gd name="connsiteX2" fmla="*/ 1162050 w 1171575"/>
              <a:gd name="connsiteY2" fmla="*/ 647700 h 3895725"/>
              <a:gd name="connsiteX3" fmla="*/ 1171575 w 1171575"/>
              <a:gd name="connsiteY3" fmla="*/ 0 h 3895725"/>
            </a:gdLst>
            <a:ahLst/>
            <a:cxnLst>
              <a:cxn ang="0">
                <a:pos x="connsiteX0" y="connsiteY0"/>
              </a:cxn>
              <a:cxn ang="0">
                <a:pos x="connsiteX1" y="connsiteY1"/>
              </a:cxn>
              <a:cxn ang="0">
                <a:pos x="connsiteX2" y="connsiteY2"/>
              </a:cxn>
              <a:cxn ang="0">
                <a:pos x="connsiteX3" y="connsiteY3"/>
              </a:cxn>
            </a:cxnLst>
            <a:rect l="l" t="t" r="r" b="b"/>
            <a:pathLst>
              <a:path w="1171575" h="3895725">
                <a:moveTo>
                  <a:pt x="0" y="3895725"/>
                </a:moveTo>
                <a:lnTo>
                  <a:pt x="66675" y="1552575"/>
                </a:lnTo>
                <a:lnTo>
                  <a:pt x="1162050" y="647700"/>
                </a:lnTo>
                <a:lnTo>
                  <a:pt x="1171575" y="0"/>
                </a:lnTo>
              </a:path>
            </a:pathLst>
          </a:custGeom>
          <a:noFill/>
          <a:ln w="31750">
            <a:solidFill>
              <a:schemeClr val="accent3">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0D7C04-274F-BA73-2463-92611C234FA0}"/>
              </a:ext>
            </a:extLst>
          </p:cNvPr>
          <p:cNvSpPr>
            <a:spLocks noGrp="1"/>
          </p:cNvSpPr>
          <p:nvPr>
            <p:ph type="title"/>
          </p:nvPr>
        </p:nvSpPr>
        <p:spPr/>
        <p:txBody>
          <a:bodyPr/>
          <a:lstStyle/>
          <a:p>
            <a:r>
              <a:rPr lang="en-US" dirty="0"/>
              <a:t>OCM map for Orcas Island</a:t>
            </a:r>
          </a:p>
        </p:txBody>
      </p:sp>
      <p:sp>
        <p:nvSpPr>
          <p:cNvPr id="11" name="TextBox 10">
            <a:extLst>
              <a:ext uri="{FF2B5EF4-FFF2-40B4-BE49-F238E27FC236}">
                <a16:creationId xmlns:a16="http://schemas.microsoft.com/office/drawing/2014/main" id="{46DE3EDD-E9D9-EFA0-06ED-D67274416E25}"/>
              </a:ext>
            </a:extLst>
          </p:cNvPr>
          <p:cNvSpPr txBox="1"/>
          <p:nvPr/>
        </p:nvSpPr>
        <p:spPr>
          <a:xfrm>
            <a:off x="377211" y="799525"/>
            <a:ext cx="2430041" cy="3477875"/>
          </a:xfrm>
          <a:prstGeom prst="rect">
            <a:avLst/>
          </a:prstGeom>
          <a:solidFill>
            <a:schemeClr val="bg1">
              <a:lumMod val="85000"/>
            </a:schemeClr>
          </a:solidFill>
          <a:ln w="12700">
            <a:solidFill>
              <a:schemeClr val="tx1"/>
            </a:solidFill>
          </a:ln>
        </p:spPr>
        <p:txBody>
          <a:bodyPr wrap="square" rtlCol="0">
            <a:spAutoFit/>
          </a:bodyPr>
          <a:lstStyle/>
          <a:p>
            <a:r>
              <a:rPr lang="en-US" sz="1000" dirty="0"/>
              <a:t>          Feeder (A phase)</a:t>
            </a:r>
          </a:p>
          <a:p>
            <a:endParaRPr lang="en-US" sz="400" dirty="0"/>
          </a:p>
          <a:p>
            <a:r>
              <a:rPr lang="en-US" sz="1000" dirty="0"/>
              <a:t>          Feeder (B phase)</a:t>
            </a:r>
          </a:p>
          <a:p>
            <a:endParaRPr lang="en-US" sz="400" dirty="0"/>
          </a:p>
          <a:p>
            <a:r>
              <a:rPr lang="en-US" sz="1000" dirty="0"/>
              <a:t>          Feeder (C phase)</a:t>
            </a:r>
          </a:p>
          <a:p>
            <a:endParaRPr lang="en-US" sz="400" dirty="0"/>
          </a:p>
          <a:p>
            <a:r>
              <a:rPr lang="en-US" sz="1000" dirty="0"/>
              <a:t>          Underground feeder (Three phase)</a:t>
            </a:r>
          </a:p>
          <a:p>
            <a:endParaRPr lang="en-US" sz="400" dirty="0"/>
          </a:p>
          <a:p>
            <a:r>
              <a:rPr lang="en-US" sz="1000" dirty="0"/>
              <a:t>          Overhead feeder (Three phase)</a:t>
            </a:r>
            <a:endParaRPr lang="en-US" sz="400" dirty="0"/>
          </a:p>
          <a:p>
            <a:endParaRPr lang="en-US" sz="400" dirty="0"/>
          </a:p>
          <a:p>
            <a:r>
              <a:rPr lang="en-US" sz="1000" dirty="0"/>
              <a:t>          Manual existing grid switches (open)</a:t>
            </a:r>
          </a:p>
          <a:p>
            <a:endParaRPr lang="en-US" sz="400" dirty="0"/>
          </a:p>
          <a:p>
            <a:r>
              <a:rPr lang="en-US" sz="1000" dirty="0"/>
              <a:t>          Manual existing grid switches (closed)</a:t>
            </a:r>
          </a:p>
          <a:p>
            <a:endParaRPr lang="en-US" sz="400" dirty="0"/>
          </a:p>
          <a:p>
            <a:r>
              <a:rPr lang="en-US" sz="1000" dirty="0"/>
              <a:t>          Microgrid area</a:t>
            </a:r>
          </a:p>
          <a:p>
            <a:endParaRPr lang="en-US" sz="400" dirty="0"/>
          </a:p>
          <a:p>
            <a:r>
              <a:rPr lang="en-US" sz="1000" dirty="0"/>
              <a:t>          Eastsound Substation</a:t>
            </a:r>
          </a:p>
          <a:p>
            <a:endParaRPr lang="en-US" sz="400" dirty="0"/>
          </a:p>
          <a:p>
            <a:r>
              <a:rPr lang="en-US" sz="1000" dirty="0"/>
              <a:t>          OPALCO headquarters</a:t>
            </a:r>
          </a:p>
          <a:p>
            <a:endParaRPr lang="en-US" sz="400" dirty="0"/>
          </a:p>
          <a:p>
            <a:r>
              <a:rPr lang="en-US" sz="1000" dirty="0"/>
              <a:t>          2.7 MWh battery (primary location)</a:t>
            </a:r>
          </a:p>
          <a:p>
            <a:endParaRPr lang="en-US" sz="400" dirty="0"/>
          </a:p>
          <a:p>
            <a:r>
              <a:rPr lang="en-US" sz="1000" dirty="0"/>
              <a:t>          New 1-phase GIS</a:t>
            </a:r>
          </a:p>
          <a:p>
            <a:endParaRPr lang="en-US" sz="400" dirty="0"/>
          </a:p>
          <a:p>
            <a:r>
              <a:rPr lang="en-US" sz="1000" dirty="0"/>
              <a:t>          New 3-phase GIS</a:t>
            </a:r>
          </a:p>
          <a:p>
            <a:endParaRPr lang="en-US" sz="400" dirty="0"/>
          </a:p>
          <a:p>
            <a:r>
              <a:rPr lang="en-US" sz="1000" dirty="0"/>
              <a:t>          Upgraded 3-phase GIS</a:t>
            </a:r>
          </a:p>
          <a:p>
            <a:endParaRPr lang="en-US" sz="400" dirty="0"/>
          </a:p>
          <a:p>
            <a:r>
              <a:rPr lang="en-US" sz="1000" dirty="0"/>
              <a:t>          Existing 69 kV transmission line</a:t>
            </a:r>
          </a:p>
          <a:p>
            <a:endParaRPr lang="en-US" sz="400" dirty="0"/>
          </a:p>
          <a:p>
            <a:r>
              <a:rPr lang="en-US" sz="1000" dirty="0"/>
              <a:t>          1 MW biopower facility</a:t>
            </a:r>
          </a:p>
        </p:txBody>
      </p:sp>
      <p:cxnSp>
        <p:nvCxnSpPr>
          <p:cNvPr id="9" name="Straight Connector 8">
            <a:extLst>
              <a:ext uri="{FF2B5EF4-FFF2-40B4-BE49-F238E27FC236}">
                <a16:creationId xmlns:a16="http://schemas.microsoft.com/office/drawing/2014/main" id="{B558BA30-A4A2-1895-D01B-8E8D79B1409F}"/>
              </a:ext>
            </a:extLst>
          </p:cNvPr>
          <p:cNvCxnSpPr/>
          <p:nvPr/>
        </p:nvCxnSpPr>
        <p:spPr>
          <a:xfrm>
            <a:off x="453518" y="912972"/>
            <a:ext cx="207775" cy="0"/>
          </a:xfrm>
          <a:prstGeom prst="line">
            <a:avLst/>
          </a:prstGeom>
          <a:ln>
            <a:solidFill>
              <a:srgbClr val="C52224"/>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4EE52699-35F6-D9A2-3C43-39E2594FDC0C}"/>
              </a:ext>
            </a:extLst>
          </p:cNvPr>
          <p:cNvCxnSpPr/>
          <p:nvPr/>
        </p:nvCxnSpPr>
        <p:spPr>
          <a:xfrm>
            <a:off x="453519" y="1125409"/>
            <a:ext cx="207775" cy="0"/>
          </a:xfrm>
          <a:prstGeom prst="line">
            <a:avLst/>
          </a:prstGeom>
          <a:ln>
            <a:solidFill>
              <a:srgbClr val="020CC2"/>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0675C488-8B58-C569-9414-D42AB6B09134}"/>
              </a:ext>
            </a:extLst>
          </p:cNvPr>
          <p:cNvCxnSpPr/>
          <p:nvPr/>
        </p:nvCxnSpPr>
        <p:spPr>
          <a:xfrm>
            <a:off x="450708" y="1340058"/>
            <a:ext cx="207775" cy="0"/>
          </a:xfrm>
          <a:prstGeom prst="line">
            <a:avLst/>
          </a:prstGeom>
          <a:ln>
            <a:solidFill>
              <a:srgbClr val="288132"/>
            </a:solidFill>
            <a:prstDash val="sysDash"/>
          </a:ln>
          <a:effectLst/>
        </p:spPr>
        <p:style>
          <a:lnRef idx="2">
            <a:schemeClr val="accent1"/>
          </a:lnRef>
          <a:fillRef idx="0">
            <a:schemeClr val="accent1"/>
          </a:fillRef>
          <a:effectRef idx="1">
            <a:schemeClr val="accent1"/>
          </a:effectRef>
          <a:fontRef idx="minor">
            <a:schemeClr val="tx1"/>
          </a:fontRef>
        </p:style>
      </p:cxnSp>
      <p:sp>
        <p:nvSpPr>
          <p:cNvPr id="14" name="Oval 13">
            <a:extLst>
              <a:ext uri="{FF2B5EF4-FFF2-40B4-BE49-F238E27FC236}">
                <a16:creationId xmlns:a16="http://schemas.microsoft.com/office/drawing/2014/main" id="{1DE11471-1B23-180F-CF82-1CEA25A4DA62}"/>
              </a:ext>
            </a:extLst>
          </p:cNvPr>
          <p:cNvSpPr/>
          <p:nvPr/>
        </p:nvSpPr>
        <p:spPr>
          <a:xfrm>
            <a:off x="493011" y="1916275"/>
            <a:ext cx="129309" cy="129309"/>
          </a:xfrm>
          <a:prstGeom prst="ellipse">
            <a:avLst/>
          </a:prstGeom>
          <a:solidFill>
            <a:srgbClr val="03FC0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95B0CF2E-6D11-E14B-4C8E-73A49E06CCDE}"/>
              </a:ext>
            </a:extLst>
          </p:cNvPr>
          <p:cNvSpPr/>
          <p:nvPr/>
        </p:nvSpPr>
        <p:spPr>
          <a:xfrm>
            <a:off x="497109" y="2133328"/>
            <a:ext cx="129309" cy="129309"/>
          </a:xfrm>
          <a:prstGeom prst="ellipse">
            <a:avLst/>
          </a:prstGeom>
          <a:solidFill>
            <a:srgbClr val="FA05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Icon&#10;&#10;Description automatically generated">
            <a:extLst>
              <a:ext uri="{FF2B5EF4-FFF2-40B4-BE49-F238E27FC236}">
                <a16:creationId xmlns:a16="http://schemas.microsoft.com/office/drawing/2014/main" id="{C31FA22C-29DA-3A90-446F-0417322E6DF5}"/>
              </a:ext>
            </a:extLst>
          </p:cNvPr>
          <p:cNvPicPr>
            <a:picLocks noChangeAspect="1"/>
          </p:cNvPicPr>
          <p:nvPr/>
        </p:nvPicPr>
        <p:blipFill>
          <a:blip r:embed="rId4"/>
          <a:stretch>
            <a:fillRect/>
          </a:stretch>
        </p:blipFill>
        <p:spPr>
          <a:xfrm>
            <a:off x="4927903" y="1892719"/>
            <a:ext cx="276786" cy="276786"/>
          </a:xfrm>
          <a:prstGeom prst="rect">
            <a:avLst/>
          </a:prstGeom>
        </p:spPr>
      </p:pic>
      <p:pic>
        <p:nvPicPr>
          <p:cNvPr id="18" name="Picture 17" descr="Icon&#10;&#10;Description automatically generated">
            <a:extLst>
              <a:ext uri="{FF2B5EF4-FFF2-40B4-BE49-F238E27FC236}">
                <a16:creationId xmlns:a16="http://schemas.microsoft.com/office/drawing/2014/main" id="{C9D3B3A4-1A90-59A1-EA14-EBB47F155500}"/>
              </a:ext>
            </a:extLst>
          </p:cNvPr>
          <p:cNvPicPr>
            <a:picLocks noChangeAspect="1"/>
          </p:cNvPicPr>
          <p:nvPr/>
        </p:nvPicPr>
        <p:blipFill>
          <a:blip r:embed="rId4"/>
          <a:stretch>
            <a:fillRect/>
          </a:stretch>
        </p:blipFill>
        <p:spPr>
          <a:xfrm>
            <a:off x="451229" y="2938659"/>
            <a:ext cx="199060" cy="199060"/>
          </a:xfrm>
          <a:prstGeom prst="rect">
            <a:avLst/>
          </a:prstGeom>
        </p:spPr>
      </p:pic>
      <p:sp>
        <p:nvSpPr>
          <p:cNvPr id="20" name="Rectangle 19">
            <a:extLst>
              <a:ext uri="{FF2B5EF4-FFF2-40B4-BE49-F238E27FC236}">
                <a16:creationId xmlns:a16="http://schemas.microsoft.com/office/drawing/2014/main" id="{EADE626E-A967-B3BF-FDF2-B185447379B4}"/>
              </a:ext>
            </a:extLst>
          </p:cNvPr>
          <p:cNvSpPr/>
          <p:nvPr/>
        </p:nvSpPr>
        <p:spPr>
          <a:xfrm>
            <a:off x="476337" y="2330190"/>
            <a:ext cx="161899" cy="161899"/>
          </a:xfrm>
          <a:prstGeom prst="rect">
            <a:avLst/>
          </a:prstGeom>
          <a:noFill/>
          <a:ln w="12700">
            <a:solidFill>
              <a:schemeClr val="accent6">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71ED92E-2203-9449-6C1B-5E785C787C32}"/>
              </a:ext>
            </a:extLst>
          </p:cNvPr>
          <p:cNvSpPr/>
          <p:nvPr/>
        </p:nvSpPr>
        <p:spPr>
          <a:xfrm>
            <a:off x="487431" y="3198356"/>
            <a:ext cx="129309" cy="129309"/>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FDFBF14-FB97-405D-C558-E5071F0129E1}"/>
              </a:ext>
            </a:extLst>
          </p:cNvPr>
          <p:cNvSpPr/>
          <p:nvPr/>
        </p:nvSpPr>
        <p:spPr>
          <a:xfrm>
            <a:off x="491527" y="3414929"/>
            <a:ext cx="129309" cy="129309"/>
          </a:xfrm>
          <a:prstGeom prst="ellipse">
            <a:avLst/>
          </a:prstGeom>
          <a:solidFill>
            <a:srgbClr val="00B0F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3C67DFDA-E489-6DBD-30D9-DBCE884DE41E}"/>
              </a:ext>
            </a:extLst>
          </p:cNvPr>
          <p:cNvSpPr/>
          <p:nvPr/>
        </p:nvSpPr>
        <p:spPr>
          <a:xfrm>
            <a:off x="494895" y="3618842"/>
            <a:ext cx="129309" cy="129309"/>
          </a:xfrm>
          <a:prstGeom prst="ellipse">
            <a:avLst/>
          </a:prstGeom>
          <a:solidFill>
            <a:srgbClr val="7030A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674451A5-0385-40D7-7142-8D4FAB4C735A}"/>
              </a:ext>
            </a:extLst>
          </p:cNvPr>
          <p:cNvCxnSpPr/>
          <p:nvPr/>
        </p:nvCxnSpPr>
        <p:spPr>
          <a:xfrm>
            <a:off x="451229" y="1547877"/>
            <a:ext cx="207775" cy="0"/>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38" name="Rectangle 37">
            <a:extLst>
              <a:ext uri="{FF2B5EF4-FFF2-40B4-BE49-F238E27FC236}">
                <a16:creationId xmlns:a16="http://schemas.microsoft.com/office/drawing/2014/main" id="{404E2462-B372-23E4-8274-3116A0F2F53E}"/>
              </a:ext>
            </a:extLst>
          </p:cNvPr>
          <p:cNvSpPr/>
          <p:nvPr/>
        </p:nvSpPr>
        <p:spPr>
          <a:xfrm>
            <a:off x="488701" y="2551010"/>
            <a:ext cx="129309" cy="129309"/>
          </a:xfrm>
          <a:prstGeom prst="rect">
            <a:avLst/>
          </a:prstGeom>
          <a:solidFill>
            <a:srgbClr val="FFC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2" name="Picture 41" descr="Icon&#10;&#10;Description automatically generated">
            <a:extLst>
              <a:ext uri="{FF2B5EF4-FFF2-40B4-BE49-F238E27FC236}">
                <a16:creationId xmlns:a16="http://schemas.microsoft.com/office/drawing/2014/main" id="{7B9E6D42-0496-3B0F-C833-E2BDC761270E}"/>
              </a:ext>
            </a:extLst>
          </p:cNvPr>
          <p:cNvPicPr>
            <a:picLocks noChangeAspect="1"/>
          </p:cNvPicPr>
          <p:nvPr/>
        </p:nvPicPr>
        <p:blipFill>
          <a:blip r:embed="rId5"/>
          <a:stretch>
            <a:fillRect/>
          </a:stretch>
        </p:blipFill>
        <p:spPr>
          <a:xfrm>
            <a:off x="3576390" y="5627912"/>
            <a:ext cx="609600" cy="609600"/>
          </a:xfrm>
          <a:prstGeom prst="rect">
            <a:avLst/>
          </a:prstGeom>
        </p:spPr>
      </p:pic>
      <p:pic>
        <p:nvPicPr>
          <p:cNvPr id="43" name="Picture 42" descr="Icon&#10;&#10;Description automatically generated">
            <a:extLst>
              <a:ext uri="{FF2B5EF4-FFF2-40B4-BE49-F238E27FC236}">
                <a16:creationId xmlns:a16="http://schemas.microsoft.com/office/drawing/2014/main" id="{BA632788-54B4-4944-99F5-E92366844A6E}"/>
              </a:ext>
            </a:extLst>
          </p:cNvPr>
          <p:cNvPicPr>
            <a:picLocks noChangeAspect="1"/>
          </p:cNvPicPr>
          <p:nvPr/>
        </p:nvPicPr>
        <p:blipFill>
          <a:blip r:embed="rId5"/>
          <a:stretch>
            <a:fillRect/>
          </a:stretch>
        </p:blipFill>
        <p:spPr>
          <a:xfrm>
            <a:off x="404372" y="3955190"/>
            <a:ext cx="346636" cy="346636"/>
          </a:xfrm>
          <a:prstGeom prst="rect">
            <a:avLst/>
          </a:prstGeom>
        </p:spPr>
      </p:pic>
      <p:cxnSp>
        <p:nvCxnSpPr>
          <p:cNvPr id="49" name="Straight Connector 48">
            <a:extLst>
              <a:ext uri="{FF2B5EF4-FFF2-40B4-BE49-F238E27FC236}">
                <a16:creationId xmlns:a16="http://schemas.microsoft.com/office/drawing/2014/main" id="{8EA5C1B3-EA6C-31C2-4984-B08F800F11BE}"/>
              </a:ext>
            </a:extLst>
          </p:cNvPr>
          <p:cNvCxnSpPr/>
          <p:nvPr/>
        </p:nvCxnSpPr>
        <p:spPr>
          <a:xfrm>
            <a:off x="452906" y="1770615"/>
            <a:ext cx="207775" cy="0"/>
          </a:xfrm>
          <a:prstGeom prst="line">
            <a:avLst/>
          </a:prstGeom>
          <a:ln>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sp>
        <p:nvSpPr>
          <p:cNvPr id="50" name="Freeform: Shape 49">
            <a:extLst>
              <a:ext uri="{FF2B5EF4-FFF2-40B4-BE49-F238E27FC236}">
                <a16:creationId xmlns:a16="http://schemas.microsoft.com/office/drawing/2014/main" id="{9A4C9337-0BD5-DE48-1AC8-39C26F8B419B}"/>
              </a:ext>
            </a:extLst>
          </p:cNvPr>
          <p:cNvSpPr/>
          <p:nvPr/>
        </p:nvSpPr>
        <p:spPr>
          <a:xfrm>
            <a:off x="4672484" y="834012"/>
            <a:ext cx="2120202" cy="2090058"/>
          </a:xfrm>
          <a:custGeom>
            <a:avLst/>
            <a:gdLst>
              <a:gd name="connsiteX0" fmla="*/ 1266092 w 2120202"/>
              <a:gd name="connsiteY0" fmla="*/ 0 h 2090058"/>
              <a:gd name="connsiteX1" fmla="*/ 0 w 2120202"/>
              <a:gd name="connsiteY1" fmla="*/ 0 h 2090058"/>
              <a:gd name="connsiteX2" fmla="*/ 0 w 2120202"/>
              <a:gd name="connsiteY2" fmla="*/ 2090058 h 2090058"/>
              <a:gd name="connsiteX3" fmla="*/ 1276140 w 2120202"/>
              <a:gd name="connsiteY3" fmla="*/ 2090058 h 2090058"/>
              <a:gd name="connsiteX4" fmla="*/ 1276140 w 2120202"/>
              <a:gd name="connsiteY4" fmla="*/ 1286189 h 2090058"/>
              <a:gd name="connsiteX5" fmla="*/ 2120202 w 2120202"/>
              <a:gd name="connsiteY5" fmla="*/ 1286189 h 2090058"/>
              <a:gd name="connsiteX6" fmla="*/ 2120202 w 2120202"/>
              <a:gd name="connsiteY6" fmla="*/ 924449 h 2090058"/>
              <a:gd name="connsiteX7" fmla="*/ 1306285 w 2120202"/>
              <a:gd name="connsiteY7" fmla="*/ 924449 h 2090058"/>
              <a:gd name="connsiteX8" fmla="*/ 1266092 w 2120202"/>
              <a:gd name="connsiteY8" fmla="*/ 0 h 2090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0202" h="2090058">
                <a:moveTo>
                  <a:pt x="1266092" y="0"/>
                </a:moveTo>
                <a:lnTo>
                  <a:pt x="0" y="0"/>
                </a:lnTo>
                <a:lnTo>
                  <a:pt x="0" y="2090058"/>
                </a:lnTo>
                <a:lnTo>
                  <a:pt x="1276140" y="2090058"/>
                </a:lnTo>
                <a:lnTo>
                  <a:pt x="1276140" y="1286189"/>
                </a:lnTo>
                <a:lnTo>
                  <a:pt x="2120202" y="1286189"/>
                </a:lnTo>
                <a:lnTo>
                  <a:pt x="2120202" y="924449"/>
                </a:lnTo>
                <a:lnTo>
                  <a:pt x="1306285" y="924449"/>
                </a:lnTo>
                <a:lnTo>
                  <a:pt x="1266092" y="0"/>
                </a:lnTo>
                <a:close/>
              </a:path>
            </a:pathLst>
          </a:custGeom>
          <a:noFill/>
          <a:ln w="31750">
            <a:solidFill>
              <a:schemeClr val="accent6">
                <a:lumMod val="75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D48B1F3B-1D84-D8F3-0C6E-61EADB7E8629}"/>
              </a:ext>
            </a:extLst>
          </p:cNvPr>
          <p:cNvSpPr/>
          <p:nvPr/>
        </p:nvSpPr>
        <p:spPr>
          <a:xfrm>
            <a:off x="5536236" y="2034100"/>
            <a:ext cx="80873" cy="80873"/>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74EA1841-9483-EFA2-B425-21162663CD6E}"/>
              </a:ext>
            </a:extLst>
          </p:cNvPr>
          <p:cNvSpPr/>
          <p:nvPr/>
        </p:nvSpPr>
        <p:spPr>
          <a:xfrm>
            <a:off x="5732335" y="2276174"/>
            <a:ext cx="80873" cy="80873"/>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96A1E55C-9A21-EA68-4708-67286F75C58E}"/>
              </a:ext>
            </a:extLst>
          </p:cNvPr>
          <p:cNvSpPr/>
          <p:nvPr/>
        </p:nvSpPr>
        <p:spPr>
          <a:xfrm>
            <a:off x="5375925" y="1869605"/>
            <a:ext cx="80873" cy="80873"/>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E9F39D75-11F7-F4A0-2D4D-1564981444FA}"/>
              </a:ext>
            </a:extLst>
          </p:cNvPr>
          <p:cNvSpPr/>
          <p:nvPr/>
        </p:nvSpPr>
        <p:spPr>
          <a:xfrm>
            <a:off x="5567881" y="2433874"/>
            <a:ext cx="80873" cy="80873"/>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77CF24C5-6EDE-0438-3C3A-C60DB1ABE4DC}"/>
              </a:ext>
            </a:extLst>
          </p:cNvPr>
          <p:cNvSpPr/>
          <p:nvPr/>
        </p:nvSpPr>
        <p:spPr>
          <a:xfrm>
            <a:off x="6665646" y="2006677"/>
            <a:ext cx="91924" cy="91924"/>
          </a:xfrm>
          <a:prstGeom prst="rect">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B9D641B2-2969-6C48-2DB7-68C59073549B}"/>
              </a:ext>
            </a:extLst>
          </p:cNvPr>
          <p:cNvSpPr/>
          <p:nvPr/>
        </p:nvSpPr>
        <p:spPr>
          <a:xfrm>
            <a:off x="5741379" y="2528815"/>
            <a:ext cx="80873" cy="80873"/>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C54030BD-D6D4-57B8-6A74-93B9FB233621}"/>
              </a:ext>
            </a:extLst>
          </p:cNvPr>
          <p:cNvSpPr/>
          <p:nvPr/>
        </p:nvSpPr>
        <p:spPr>
          <a:xfrm>
            <a:off x="5707970" y="2712374"/>
            <a:ext cx="80873" cy="80873"/>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CF12B1AD-C83A-D274-1CA5-FD71300BCB71}"/>
              </a:ext>
            </a:extLst>
          </p:cNvPr>
          <p:cNvSpPr/>
          <p:nvPr/>
        </p:nvSpPr>
        <p:spPr>
          <a:xfrm>
            <a:off x="5507112" y="2673636"/>
            <a:ext cx="80873" cy="80873"/>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0E578A39-4FAE-ACDC-6D8F-A3762B255ABD}"/>
              </a:ext>
            </a:extLst>
          </p:cNvPr>
          <p:cNvSpPr/>
          <p:nvPr/>
        </p:nvSpPr>
        <p:spPr>
          <a:xfrm>
            <a:off x="5195759" y="2376895"/>
            <a:ext cx="80873" cy="80873"/>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104801CA-580A-6DFF-12C4-FD292296392B}"/>
              </a:ext>
            </a:extLst>
          </p:cNvPr>
          <p:cNvSpPr/>
          <p:nvPr/>
        </p:nvSpPr>
        <p:spPr>
          <a:xfrm>
            <a:off x="5195759" y="1799872"/>
            <a:ext cx="80873" cy="80873"/>
          </a:xfrm>
          <a:prstGeom prst="ellipse">
            <a:avLst/>
          </a:prstGeom>
          <a:solidFill>
            <a:srgbClr val="00B0F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5BF13877-E46E-AB86-C6A8-B8A3DBA22AA8}"/>
              </a:ext>
            </a:extLst>
          </p:cNvPr>
          <p:cNvSpPr/>
          <p:nvPr/>
        </p:nvSpPr>
        <p:spPr>
          <a:xfrm>
            <a:off x="5557858" y="1860748"/>
            <a:ext cx="80873" cy="80873"/>
          </a:xfrm>
          <a:prstGeom prst="ellipse">
            <a:avLst/>
          </a:prstGeom>
          <a:solidFill>
            <a:srgbClr val="7030A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FD4A2C23-09D4-3ADA-7A96-8260ABF06789}"/>
              </a:ext>
            </a:extLst>
          </p:cNvPr>
          <p:cNvSpPr/>
          <p:nvPr/>
        </p:nvSpPr>
        <p:spPr>
          <a:xfrm>
            <a:off x="5180415" y="2181898"/>
            <a:ext cx="80873" cy="80873"/>
          </a:xfrm>
          <a:prstGeom prst="ellipse">
            <a:avLst/>
          </a:prstGeom>
          <a:solidFill>
            <a:srgbClr val="7030A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75B627F5-C4CB-7582-A82E-FAF758EAF8E3}"/>
              </a:ext>
            </a:extLst>
          </p:cNvPr>
          <p:cNvSpPr/>
          <p:nvPr/>
        </p:nvSpPr>
        <p:spPr>
          <a:xfrm>
            <a:off x="5236195" y="2686005"/>
            <a:ext cx="80873" cy="80873"/>
          </a:xfrm>
          <a:prstGeom prst="ellipse">
            <a:avLst/>
          </a:prstGeom>
          <a:solidFill>
            <a:srgbClr val="7030A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AB30BD57-4514-BEB2-C00C-943D38A7B965}"/>
              </a:ext>
            </a:extLst>
          </p:cNvPr>
          <p:cNvSpPr/>
          <p:nvPr/>
        </p:nvSpPr>
        <p:spPr>
          <a:xfrm>
            <a:off x="5169364" y="1994869"/>
            <a:ext cx="91924" cy="91924"/>
          </a:xfrm>
          <a:prstGeom prst="rect">
            <a:avLst/>
          </a:prstGeom>
          <a:solidFill>
            <a:srgbClr val="FFC0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6" name="Straight Connector 75">
            <a:extLst>
              <a:ext uri="{FF2B5EF4-FFF2-40B4-BE49-F238E27FC236}">
                <a16:creationId xmlns:a16="http://schemas.microsoft.com/office/drawing/2014/main" id="{29C5981F-1710-7DFD-E661-717973553574}"/>
              </a:ext>
            </a:extLst>
          </p:cNvPr>
          <p:cNvCxnSpPr/>
          <p:nvPr/>
        </p:nvCxnSpPr>
        <p:spPr>
          <a:xfrm>
            <a:off x="462431" y="3912880"/>
            <a:ext cx="207775" cy="0"/>
          </a:xfrm>
          <a:prstGeom prst="line">
            <a:avLst/>
          </a:prstGeom>
          <a:ln>
            <a:solidFill>
              <a:schemeClr val="accent3">
                <a:lumMod val="60000"/>
                <a:lumOff val="40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77" name="TextBox 76">
            <a:extLst>
              <a:ext uri="{FF2B5EF4-FFF2-40B4-BE49-F238E27FC236}">
                <a16:creationId xmlns:a16="http://schemas.microsoft.com/office/drawing/2014/main" id="{6E693D90-76C0-781C-A19C-80137D19B383}"/>
              </a:ext>
            </a:extLst>
          </p:cNvPr>
          <p:cNvSpPr txBox="1"/>
          <p:nvPr/>
        </p:nvSpPr>
        <p:spPr>
          <a:xfrm>
            <a:off x="2121957" y="5809601"/>
            <a:ext cx="1454433" cy="246221"/>
          </a:xfrm>
          <a:prstGeom prst="rect">
            <a:avLst/>
          </a:prstGeom>
          <a:solidFill>
            <a:schemeClr val="bg1">
              <a:lumMod val="85000"/>
            </a:schemeClr>
          </a:solidFill>
          <a:ln w="19050">
            <a:solidFill>
              <a:schemeClr val="tx1"/>
            </a:solidFill>
          </a:ln>
        </p:spPr>
        <p:txBody>
          <a:bodyPr wrap="square" rtlCol="0">
            <a:spAutoFit/>
          </a:bodyPr>
          <a:lstStyle/>
          <a:p>
            <a:pPr algn="ctr"/>
            <a:r>
              <a:rPr lang="en-US" sz="1000" b="1" dirty="0"/>
              <a:t>1 MW Biopower facility</a:t>
            </a:r>
          </a:p>
        </p:txBody>
      </p:sp>
      <p:sp>
        <p:nvSpPr>
          <p:cNvPr id="78" name="Rectangle 77">
            <a:extLst>
              <a:ext uri="{FF2B5EF4-FFF2-40B4-BE49-F238E27FC236}">
                <a16:creationId xmlns:a16="http://schemas.microsoft.com/office/drawing/2014/main" id="{7FCA9200-E893-CECB-AC56-4D2A94A5A8D7}"/>
              </a:ext>
            </a:extLst>
          </p:cNvPr>
          <p:cNvSpPr/>
          <p:nvPr/>
        </p:nvSpPr>
        <p:spPr>
          <a:xfrm>
            <a:off x="488701" y="2761253"/>
            <a:ext cx="129309" cy="129309"/>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7FC3E310-B241-C754-E43E-8DAFF25F86CC}"/>
              </a:ext>
            </a:extLst>
          </p:cNvPr>
          <p:cNvSpPr/>
          <p:nvPr/>
        </p:nvSpPr>
        <p:spPr>
          <a:xfrm>
            <a:off x="5180415" y="2092985"/>
            <a:ext cx="80873" cy="80873"/>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CAD20908-C2CF-B096-4A25-1A7CB4EF743D}"/>
              </a:ext>
            </a:extLst>
          </p:cNvPr>
          <p:cNvSpPr/>
          <p:nvPr/>
        </p:nvSpPr>
        <p:spPr>
          <a:xfrm>
            <a:off x="6649712" y="1897968"/>
            <a:ext cx="80873" cy="80873"/>
          </a:xfrm>
          <a:prstGeom prst="ellipse">
            <a:avLst/>
          </a:prstGeom>
          <a:solidFill>
            <a:srgbClr val="00B0F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10060728-938E-BA1A-A2A4-B5784A6F8306}"/>
              </a:ext>
            </a:extLst>
          </p:cNvPr>
          <p:cNvSpPr/>
          <p:nvPr/>
        </p:nvSpPr>
        <p:spPr>
          <a:xfrm>
            <a:off x="4733566" y="2786653"/>
            <a:ext cx="80873" cy="80873"/>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2298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488BB-D5D9-8A90-07A4-1705A01BADDB}"/>
              </a:ext>
            </a:extLst>
          </p:cNvPr>
          <p:cNvSpPr>
            <a:spLocks noGrp="1"/>
          </p:cNvSpPr>
          <p:nvPr>
            <p:ph type="title"/>
          </p:nvPr>
        </p:nvSpPr>
        <p:spPr>
          <a:xfrm>
            <a:off x="0" y="0"/>
            <a:ext cx="7837714" cy="762000"/>
          </a:xfrm>
        </p:spPr>
        <p:txBody>
          <a:bodyPr>
            <a:normAutofit/>
          </a:bodyPr>
          <a:lstStyle/>
          <a:p>
            <a:r>
              <a:rPr lang="en-US" dirty="0"/>
              <a:t>Solar Microgrid Methodology</a:t>
            </a:r>
          </a:p>
        </p:txBody>
      </p:sp>
      <p:sp>
        <p:nvSpPr>
          <p:cNvPr id="7" name="Content Placeholder 2">
            <a:extLst>
              <a:ext uri="{FF2B5EF4-FFF2-40B4-BE49-F238E27FC236}">
                <a16:creationId xmlns:a16="http://schemas.microsoft.com/office/drawing/2014/main" id="{C5D79174-1D60-AEC0-830D-3F14F06EAA57}"/>
              </a:ext>
            </a:extLst>
          </p:cNvPr>
          <p:cNvSpPr>
            <a:spLocks noGrp="1"/>
          </p:cNvSpPr>
          <p:nvPr>
            <p:ph idx="1"/>
          </p:nvPr>
        </p:nvSpPr>
        <p:spPr>
          <a:xfrm>
            <a:off x="457200" y="1295400"/>
            <a:ext cx="8229600" cy="4525963"/>
          </a:xfrm>
        </p:spPr>
        <p:txBody>
          <a:bodyPr anchor="ctr"/>
          <a:lstStyle/>
          <a:p>
            <a:pPr marL="0" indent="0" algn="ctr">
              <a:buNone/>
            </a:pPr>
            <a:r>
              <a:rPr lang="en-US" dirty="0">
                <a:solidFill>
                  <a:schemeClr val="tx1"/>
                </a:solidFill>
              </a:rPr>
              <a:t>Solar Microgrid Methodology</a:t>
            </a:r>
          </a:p>
        </p:txBody>
      </p:sp>
    </p:spTree>
    <p:extLst>
      <p:ext uri="{BB962C8B-B14F-4D97-AF65-F5344CB8AC3E}">
        <p14:creationId xmlns:p14="http://schemas.microsoft.com/office/powerpoint/2010/main" val="23861656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48B78-F573-93FF-36B4-016DD8E1057D}"/>
              </a:ext>
            </a:extLst>
          </p:cNvPr>
          <p:cNvSpPr>
            <a:spLocks noGrp="1"/>
          </p:cNvSpPr>
          <p:nvPr>
            <p:ph type="title"/>
          </p:nvPr>
        </p:nvSpPr>
        <p:spPr/>
        <p:txBody>
          <a:bodyPr/>
          <a:lstStyle/>
          <a:p>
            <a:r>
              <a:rPr lang="en-US" dirty="0"/>
              <a:t>OCM project budget</a:t>
            </a:r>
          </a:p>
        </p:txBody>
      </p:sp>
      <p:pic>
        <p:nvPicPr>
          <p:cNvPr id="15" name="Picture 14">
            <a:extLst>
              <a:ext uri="{FF2B5EF4-FFF2-40B4-BE49-F238E27FC236}">
                <a16:creationId xmlns:a16="http://schemas.microsoft.com/office/drawing/2014/main" id="{3E402730-69E9-BF45-1C8F-CABCDB793876}"/>
              </a:ext>
            </a:extLst>
          </p:cNvPr>
          <p:cNvPicPr>
            <a:picLocks noChangeAspect="1"/>
          </p:cNvPicPr>
          <p:nvPr/>
        </p:nvPicPr>
        <p:blipFill>
          <a:blip r:embed="rId2"/>
          <a:stretch>
            <a:fillRect/>
          </a:stretch>
        </p:blipFill>
        <p:spPr>
          <a:xfrm>
            <a:off x="52387" y="1309687"/>
            <a:ext cx="9039225" cy="4238625"/>
          </a:xfrm>
          <a:prstGeom prst="rect">
            <a:avLst/>
          </a:prstGeom>
        </p:spPr>
      </p:pic>
    </p:spTree>
    <p:extLst>
      <p:ext uri="{BB962C8B-B14F-4D97-AF65-F5344CB8AC3E}">
        <p14:creationId xmlns:p14="http://schemas.microsoft.com/office/powerpoint/2010/main" val="34908162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21"/>
          <p:cNvSpPr txBox="1">
            <a:spLocks noGrp="1"/>
          </p:cNvSpPr>
          <p:nvPr>
            <p:ph type="title"/>
          </p:nvPr>
        </p:nvSpPr>
        <p:spPr>
          <a:xfrm>
            <a:off x="-1" y="0"/>
            <a:ext cx="7529689" cy="762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r>
              <a:rPr lang="en-US" dirty="0"/>
              <a:t>Transmission-vulnerable case study</a:t>
            </a:r>
            <a:endParaRPr dirty="0"/>
          </a:p>
        </p:txBody>
      </p:sp>
      <p:sp>
        <p:nvSpPr>
          <p:cNvPr id="326" name="Google Shape;326;p21"/>
          <p:cNvSpPr txBox="1">
            <a:spLocks noGrp="1"/>
          </p:cNvSpPr>
          <p:nvPr>
            <p:ph type="body" idx="1"/>
          </p:nvPr>
        </p:nvSpPr>
        <p:spPr>
          <a:xfrm>
            <a:off x="1079841" y="1047042"/>
            <a:ext cx="7175516" cy="452596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None/>
            </a:pPr>
            <a:r>
              <a:rPr lang="en-US" dirty="0">
                <a:solidFill>
                  <a:schemeClr val="dk1"/>
                </a:solidFill>
              </a:rPr>
              <a:t>Transmission-vulnerable case study</a:t>
            </a:r>
            <a:endParaRPr dirty="0"/>
          </a:p>
        </p:txBody>
      </p:sp>
    </p:spTree>
    <p:extLst>
      <p:ext uri="{BB962C8B-B14F-4D97-AF65-F5344CB8AC3E}">
        <p14:creationId xmlns:p14="http://schemas.microsoft.com/office/powerpoint/2010/main" val="31057021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92323-51F9-4B49-8EEB-773194FE0424}"/>
              </a:ext>
            </a:extLst>
          </p:cNvPr>
          <p:cNvSpPr>
            <a:spLocks noGrp="1"/>
          </p:cNvSpPr>
          <p:nvPr>
            <p:ph type="title"/>
          </p:nvPr>
        </p:nvSpPr>
        <p:spPr/>
        <p:txBody>
          <a:bodyPr/>
          <a:lstStyle/>
          <a:p>
            <a:r>
              <a:rPr lang="en-US" dirty="0"/>
              <a:t>Goleta Load Pocket (GLP)</a:t>
            </a:r>
          </a:p>
        </p:txBody>
      </p:sp>
      <p:sp>
        <p:nvSpPr>
          <p:cNvPr id="6" name="TextBox 5">
            <a:extLst>
              <a:ext uri="{FF2B5EF4-FFF2-40B4-BE49-F238E27FC236}">
                <a16:creationId xmlns:a16="http://schemas.microsoft.com/office/drawing/2014/main" id="{EE774484-E231-684C-9411-374C649B72B7}"/>
              </a:ext>
            </a:extLst>
          </p:cNvPr>
          <p:cNvSpPr txBox="1"/>
          <p:nvPr/>
        </p:nvSpPr>
        <p:spPr>
          <a:xfrm>
            <a:off x="89747" y="761187"/>
            <a:ext cx="8964505"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The GLP is the perfect opportunity for a comprehensive Community Microgrid</a:t>
            </a:r>
          </a:p>
        </p:txBody>
      </p:sp>
      <p:sp>
        <p:nvSpPr>
          <p:cNvPr id="8" name="Rectangle 7">
            <a:extLst>
              <a:ext uri="{FF2B5EF4-FFF2-40B4-BE49-F238E27FC236}">
                <a16:creationId xmlns:a16="http://schemas.microsoft.com/office/drawing/2014/main" id="{444DF93E-8EA0-B843-9562-66ED9FF153E2}"/>
              </a:ext>
            </a:extLst>
          </p:cNvPr>
          <p:cNvSpPr/>
          <p:nvPr/>
        </p:nvSpPr>
        <p:spPr>
          <a:xfrm>
            <a:off x="89747" y="3631970"/>
            <a:ext cx="9054253" cy="2898229"/>
          </a:xfrm>
          <a:prstGeom prst="rect">
            <a:avLst/>
          </a:prstGeom>
        </p:spPr>
        <p:txBody>
          <a:bodyPr wrap="square">
            <a:spAutoFit/>
          </a:bodyPr>
          <a:lstStyle/>
          <a:p>
            <a:pPr marL="285750" indent="-285750">
              <a:spcBef>
                <a:spcPts val="600"/>
              </a:spcBef>
              <a:buFont typeface="Arial" panose="020B0604020202020204" pitchFamily="34" charset="0"/>
              <a:buChar char="•"/>
            </a:pPr>
            <a:r>
              <a:rPr lang="en-US" sz="1600" dirty="0">
                <a:solidFill>
                  <a:srgbClr val="091129"/>
                </a:solidFill>
                <a:latin typeface="Arial" panose="020B0604020202020204" pitchFamily="34" charset="0"/>
                <a:cs typeface="Arial" panose="020B0604020202020204" pitchFamily="34" charset="0"/>
              </a:rPr>
              <a:t>GLP spans 70 miles of California coastline, from Point Conception to Lake Casitas, encompassing the cities of Goleta, Santa Barbara (including Montecito), and Carpinteria. </a:t>
            </a:r>
          </a:p>
          <a:p>
            <a:pPr marL="285750" indent="-285750">
              <a:spcBef>
                <a:spcPts val="600"/>
              </a:spcBef>
              <a:buFont typeface="Arial" panose="020B0604020202020204" pitchFamily="34" charset="0"/>
              <a:buChar char="•"/>
            </a:pPr>
            <a:r>
              <a:rPr lang="en-US" sz="1600" dirty="0">
                <a:solidFill>
                  <a:srgbClr val="091129"/>
                </a:solidFill>
                <a:latin typeface="Arial" panose="020B0604020202020204" pitchFamily="34" charset="0"/>
                <a:cs typeface="Arial" panose="020B0604020202020204" pitchFamily="34" charset="0"/>
              </a:rPr>
              <a:t>GLP is highly transmission-vulnerable and disaster-prone (fire, landslide, earthquake). </a:t>
            </a:r>
          </a:p>
          <a:p>
            <a:pPr marL="285750" indent="-285750">
              <a:spcBef>
                <a:spcPts val="400"/>
              </a:spcBef>
              <a:buFont typeface="Arial" panose="020B0604020202020204" pitchFamily="34" charset="0"/>
              <a:buChar char="•"/>
            </a:pPr>
            <a:r>
              <a:rPr lang="en-US" sz="1600" b="1" dirty="0">
                <a:latin typeface="Arial" panose="020B0604020202020204" pitchFamily="34" charset="0"/>
                <a:cs typeface="Arial" panose="020B0604020202020204" pitchFamily="34" charset="0"/>
              </a:rPr>
              <a:t>200 megawatts (MW) of solar and 400 megawatt-hours (MWh) of energy storage </a:t>
            </a:r>
            <a:r>
              <a:rPr lang="en-US" sz="1600" dirty="0">
                <a:latin typeface="Arial" panose="020B0604020202020204" pitchFamily="34" charset="0"/>
                <a:cs typeface="Arial" panose="020B0604020202020204" pitchFamily="34" charset="0"/>
              </a:rPr>
              <a:t>will provide 100% protection to GLP against a complete transmission outage (“N-2 event”).</a:t>
            </a:r>
          </a:p>
          <a:p>
            <a:pPr marL="742950" lvl="1" indent="-285750">
              <a:spcBef>
                <a:spcPts val="400"/>
              </a:spcBef>
              <a:buFont typeface="Arial" panose="020B0604020202020204" pitchFamily="34" charset="0"/>
              <a:buChar char="•"/>
            </a:pPr>
            <a:r>
              <a:rPr lang="en-US" sz="1400" dirty="0">
                <a:latin typeface="Arial" panose="020B0604020202020204" pitchFamily="34" charset="0"/>
                <a:cs typeface="Arial" panose="020B0604020202020204" pitchFamily="34" charset="0"/>
              </a:rPr>
              <a:t>200 MW of solar is equivalent to about 5 times the amount of solar currently deployed in the GLP and represents about 25% of the energy mix. </a:t>
            </a:r>
          </a:p>
          <a:p>
            <a:pPr marL="742950" lvl="1" indent="-285750">
              <a:spcBef>
                <a:spcPts val="400"/>
              </a:spcBef>
              <a:buFont typeface="Arial" panose="020B0604020202020204" pitchFamily="34" charset="0"/>
              <a:buChar char="•"/>
            </a:pPr>
            <a:r>
              <a:rPr lang="en-US" sz="1400" dirty="0">
                <a:latin typeface="Arial" panose="020B0604020202020204" pitchFamily="34" charset="0"/>
                <a:cs typeface="Arial" panose="020B0604020202020204" pitchFamily="34" charset="0"/>
              </a:rPr>
              <a:t>Multi-GWs of solar siting opportunity exists on commercial-scale built-environments like parking lots, parking structures, and rooftops; and 200 MW represents about 7% of the technical siting potential.</a:t>
            </a:r>
          </a:p>
          <a:p>
            <a:pPr marL="742950" lvl="1" indent="-285750">
              <a:spcBef>
                <a:spcPts val="400"/>
              </a:spcBef>
              <a:buFont typeface="Arial" panose="020B0604020202020204" pitchFamily="34" charset="0"/>
              <a:buChar char="•"/>
            </a:pPr>
            <a:r>
              <a:rPr lang="en-US" sz="1400" dirty="0">
                <a:latin typeface="Arial" panose="020B0604020202020204" pitchFamily="34" charset="0"/>
                <a:cs typeface="Arial" panose="020B0604020202020204" pitchFamily="34" charset="0"/>
              </a:rPr>
              <a:t>Other resources like energy efficiency, demand response, and offshore wind can significantly reduce </a:t>
            </a:r>
            <a:r>
              <a:rPr lang="en-US" sz="1400" dirty="0" err="1">
                <a:latin typeface="Arial" panose="020B0604020202020204" pitchFamily="34" charset="0"/>
                <a:cs typeface="Arial" panose="020B0604020202020204" pitchFamily="34" charset="0"/>
              </a:rPr>
              <a:t>solar+storage</a:t>
            </a:r>
            <a:r>
              <a:rPr lang="en-US" sz="1400" dirty="0">
                <a:latin typeface="Arial" panose="020B0604020202020204" pitchFamily="34" charset="0"/>
                <a:cs typeface="Arial" panose="020B0604020202020204" pitchFamily="34" charset="0"/>
              </a:rPr>
              <a:t> requirements. </a:t>
            </a:r>
          </a:p>
        </p:txBody>
      </p:sp>
      <p:pic>
        <p:nvPicPr>
          <p:cNvPr id="7" name="Picture 6">
            <a:extLst>
              <a:ext uri="{FF2B5EF4-FFF2-40B4-BE49-F238E27FC236}">
                <a16:creationId xmlns:a16="http://schemas.microsoft.com/office/drawing/2014/main" id="{8BBB60C0-D8C3-4784-A6B4-3ED808E9CA9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137326"/>
            <a:ext cx="9144000" cy="2538484"/>
          </a:xfrm>
          <a:prstGeom prst="rect">
            <a:avLst/>
          </a:prstGeom>
        </p:spPr>
      </p:pic>
    </p:spTree>
    <p:extLst>
      <p:ext uri="{BB962C8B-B14F-4D97-AF65-F5344CB8AC3E}">
        <p14:creationId xmlns:p14="http://schemas.microsoft.com/office/powerpoint/2010/main" val="28216618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DF1542-CF27-4173-B45F-9B1633A3A3DE}"/>
              </a:ext>
            </a:extLst>
          </p:cNvPr>
          <p:cNvPicPr>
            <a:picLocks noChangeAspect="1"/>
          </p:cNvPicPr>
          <p:nvPr/>
        </p:nvPicPr>
        <p:blipFill>
          <a:blip r:embed="rId3"/>
          <a:stretch>
            <a:fillRect/>
          </a:stretch>
        </p:blipFill>
        <p:spPr>
          <a:xfrm>
            <a:off x="0" y="1012275"/>
            <a:ext cx="9144000" cy="3973112"/>
          </a:xfrm>
          <a:prstGeom prst="rect">
            <a:avLst/>
          </a:prstGeom>
        </p:spPr>
      </p:pic>
      <p:sp>
        <p:nvSpPr>
          <p:cNvPr id="2" name="Title 1">
            <a:extLst>
              <a:ext uri="{FF2B5EF4-FFF2-40B4-BE49-F238E27FC236}">
                <a16:creationId xmlns:a16="http://schemas.microsoft.com/office/drawing/2014/main" id="{D8D30623-B1C4-4FBA-A64E-B38AF52479BB}"/>
              </a:ext>
            </a:extLst>
          </p:cNvPr>
          <p:cNvSpPr>
            <a:spLocks noGrp="1"/>
          </p:cNvSpPr>
          <p:nvPr>
            <p:ph type="title"/>
          </p:nvPr>
        </p:nvSpPr>
        <p:spPr/>
        <p:txBody>
          <a:bodyPr/>
          <a:lstStyle/>
          <a:p>
            <a:r>
              <a:rPr lang="en-US" dirty="0"/>
              <a:t>Core load area of the GLP</a:t>
            </a:r>
          </a:p>
        </p:txBody>
      </p:sp>
      <p:sp>
        <p:nvSpPr>
          <p:cNvPr id="6" name="Rectangle 5">
            <a:extLst>
              <a:ext uri="{FF2B5EF4-FFF2-40B4-BE49-F238E27FC236}">
                <a16:creationId xmlns:a16="http://schemas.microsoft.com/office/drawing/2014/main" id="{6FC33322-876E-4837-8DBF-954153DC2A20}"/>
              </a:ext>
            </a:extLst>
          </p:cNvPr>
          <p:cNvSpPr/>
          <p:nvPr/>
        </p:nvSpPr>
        <p:spPr>
          <a:xfrm>
            <a:off x="10764" y="4989943"/>
            <a:ext cx="8930267" cy="1118011"/>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t"/>
          <a:lstStyle/>
          <a:p>
            <a:r>
              <a:rPr lang="en-US" sz="1400" b="1" dirty="0">
                <a:solidFill>
                  <a:schemeClr val="tx1"/>
                </a:solidFill>
              </a:rPr>
              <a:t>Legend</a:t>
            </a:r>
          </a:p>
          <a:p>
            <a:endParaRPr lang="en-US" sz="1400" dirty="0">
              <a:solidFill>
                <a:schemeClr val="tx1"/>
              </a:solidFill>
            </a:endParaRPr>
          </a:p>
          <a:p>
            <a:endParaRPr lang="en-US" sz="1400" dirty="0">
              <a:solidFill>
                <a:schemeClr val="tx1"/>
              </a:solidFill>
            </a:endParaRPr>
          </a:p>
          <a:p>
            <a:r>
              <a:rPr lang="en-US" sz="1400" dirty="0">
                <a:solidFill>
                  <a:schemeClr val="tx1"/>
                </a:solidFill>
              </a:rPr>
              <a:t>	</a:t>
            </a:r>
          </a:p>
        </p:txBody>
      </p:sp>
      <p:pic>
        <p:nvPicPr>
          <p:cNvPr id="7" name="Picture 6">
            <a:extLst>
              <a:ext uri="{FF2B5EF4-FFF2-40B4-BE49-F238E27FC236}">
                <a16:creationId xmlns:a16="http://schemas.microsoft.com/office/drawing/2014/main" id="{065DD046-4EF4-4BE0-9D27-B9952BF987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901" y="5840838"/>
            <a:ext cx="259102" cy="205758"/>
          </a:xfrm>
          <a:prstGeom prst="rect">
            <a:avLst/>
          </a:prstGeom>
        </p:spPr>
      </p:pic>
      <p:sp>
        <p:nvSpPr>
          <p:cNvPr id="8" name="TextBox 7">
            <a:extLst>
              <a:ext uri="{FF2B5EF4-FFF2-40B4-BE49-F238E27FC236}">
                <a16:creationId xmlns:a16="http://schemas.microsoft.com/office/drawing/2014/main" id="{8BF2CF65-D5EF-46E6-B6BB-ECFF7109971F}"/>
              </a:ext>
            </a:extLst>
          </p:cNvPr>
          <p:cNvSpPr txBox="1"/>
          <p:nvPr/>
        </p:nvSpPr>
        <p:spPr>
          <a:xfrm>
            <a:off x="3990168" y="5372142"/>
            <a:ext cx="1482163" cy="261610"/>
          </a:xfrm>
          <a:prstGeom prst="rect">
            <a:avLst/>
          </a:prstGeom>
          <a:noFill/>
        </p:spPr>
        <p:txBody>
          <a:bodyPr wrap="square" rtlCol="0">
            <a:spAutoFit/>
          </a:bodyPr>
          <a:lstStyle/>
          <a:p>
            <a:r>
              <a:rPr lang="en-US" sz="1100" dirty="0"/>
              <a:t>16kV Gladiola Feeder</a:t>
            </a:r>
          </a:p>
        </p:txBody>
      </p:sp>
      <p:sp>
        <p:nvSpPr>
          <p:cNvPr id="9" name="TextBox 8">
            <a:extLst>
              <a:ext uri="{FF2B5EF4-FFF2-40B4-BE49-F238E27FC236}">
                <a16:creationId xmlns:a16="http://schemas.microsoft.com/office/drawing/2014/main" id="{877384FA-F26F-4057-B2F6-D54C8DE1B7D5}"/>
              </a:ext>
            </a:extLst>
          </p:cNvPr>
          <p:cNvSpPr txBox="1"/>
          <p:nvPr/>
        </p:nvSpPr>
        <p:spPr>
          <a:xfrm>
            <a:off x="555553" y="5814653"/>
            <a:ext cx="877662" cy="261610"/>
          </a:xfrm>
          <a:prstGeom prst="rect">
            <a:avLst/>
          </a:prstGeom>
          <a:noFill/>
        </p:spPr>
        <p:txBody>
          <a:bodyPr wrap="square" rtlCol="0">
            <a:spAutoFit/>
          </a:bodyPr>
          <a:lstStyle/>
          <a:p>
            <a:r>
              <a:rPr lang="en-US" sz="1100" dirty="0"/>
              <a:t>Substations</a:t>
            </a:r>
          </a:p>
        </p:txBody>
      </p:sp>
      <p:sp>
        <p:nvSpPr>
          <p:cNvPr id="10" name="TextBox 9">
            <a:extLst>
              <a:ext uri="{FF2B5EF4-FFF2-40B4-BE49-F238E27FC236}">
                <a16:creationId xmlns:a16="http://schemas.microsoft.com/office/drawing/2014/main" id="{8037138D-366F-4AD3-983D-6BF5B2362045}"/>
              </a:ext>
            </a:extLst>
          </p:cNvPr>
          <p:cNvSpPr txBox="1"/>
          <p:nvPr/>
        </p:nvSpPr>
        <p:spPr>
          <a:xfrm>
            <a:off x="3983625" y="5590456"/>
            <a:ext cx="1482163" cy="261610"/>
          </a:xfrm>
          <a:prstGeom prst="rect">
            <a:avLst/>
          </a:prstGeom>
          <a:noFill/>
        </p:spPr>
        <p:txBody>
          <a:bodyPr wrap="square" rtlCol="0">
            <a:spAutoFit/>
          </a:bodyPr>
          <a:lstStyle/>
          <a:p>
            <a:r>
              <a:rPr lang="en-US" sz="1100" dirty="0"/>
              <a:t>16kV Gaucho Feeder</a:t>
            </a:r>
          </a:p>
        </p:txBody>
      </p:sp>
      <p:sp>
        <p:nvSpPr>
          <p:cNvPr id="11" name="TextBox 10">
            <a:extLst>
              <a:ext uri="{FF2B5EF4-FFF2-40B4-BE49-F238E27FC236}">
                <a16:creationId xmlns:a16="http://schemas.microsoft.com/office/drawing/2014/main" id="{79ABBAE1-859B-44BC-BDCD-6F565C5C65BB}"/>
              </a:ext>
            </a:extLst>
          </p:cNvPr>
          <p:cNvSpPr txBox="1"/>
          <p:nvPr/>
        </p:nvSpPr>
        <p:spPr>
          <a:xfrm>
            <a:off x="3985970" y="5816823"/>
            <a:ext cx="1624144" cy="261610"/>
          </a:xfrm>
          <a:prstGeom prst="rect">
            <a:avLst/>
          </a:prstGeom>
          <a:noFill/>
        </p:spPr>
        <p:txBody>
          <a:bodyPr wrap="square" rtlCol="0">
            <a:spAutoFit/>
          </a:bodyPr>
          <a:lstStyle/>
          <a:p>
            <a:r>
              <a:rPr lang="en-US" sz="1100" dirty="0"/>
              <a:t>16kV  Professor Feeder</a:t>
            </a:r>
          </a:p>
        </p:txBody>
      </p:sp>
      <p:pic>
        <p:nvPicPr>
          <p:cNvPr id="17" name="Picture 16">
            <a:extLst>
              <a:ext uri="{FF2B5EF4-FFF2-40B4-BE49-F238E27FC236}">
                <a16:creationId xmlns:a16="http://schemas.microsoft.com/office/drawing/2014/main" id="{521DDED8-385B-4BFA-A738-C0B62D0B85FE}"/>
              </a:ext>
            </a:extLst>
          </p:cNvPr>
          <p:cNvPicPr>
            <a:picLocks noChangeAspect="1"/>
          </p:cNvPicPr>
          <p:nvPr/>
        </p:nvPicPr>
        <p:blipFill>
          <a:blip r:embed="rId5"/>
          <a:stretch>
            <a:fillRect/>
          </a:stretch>
        </p:blipFill>
        <p:spPr>
          <a:xfrm>
            <a:off x="2165096" y="5850664"/>
            <a:ext cx="216464" cy="188533"/>
          </a:xfrm>
          <a:prstGeom prst="rect">
            <a:avLst/>
          </a:prstGeom>
        </p:spPr>
      </p:pic>
      <p:sp>
        <p:nvSpPr>
          <p:cNvPr id="20" name="TextBox 19">
            <a:extLst>
              <a:ext uri="{FF2B5EF4-FFF2-40B4-BE49-F238E27FC236}">
                <a16:creationId xmlns:a16="http://schemas.microsoft.com/office/drawing/2014/main" id="{C1F56015-9170-4519-8FBC-8FF0D6DD0D56}"/>
              </a:ext>
            </a:extLst>
          </p:cNvPr>
          <p:cNvSpPr txBox="1"/>
          <p:nvPr/>
        </p:nvSpPr>
        <p:spPr>
          <a:xfrm>
            <a:off x="2347911" y="5813754"/>
            <a:ext cx="2346808" cy="261610"/>
          </a:xfrm>
          <a:prstGeom prst="rect">
            <a:avLst/>
          </a:prstGeom>
          <a:noFill/>
        </p:spPr>
        <p:txBody>
          <a:bodyPr wrap="square" rtlCol="0">
            <a:spAutoFit/>
          </a:bodyPr>
          <a:lstStyle/>
          <a:p>
            <a:r>
              <a:rPr lang="en-US" sz="1100" dirty="0"/>
              <a:t>UCSB</a:t>
            </a:r>
          </a:p>
        </p:txBody>
      </p:sp>
      <p:sp>
        <p:nvSpPr>
          <p:cNvPr id="21" name="TextBox 20">
            <a:extLst>
              <a:ext uri="{FF2B5EF4-FFF2-40B4-BE49-F238E27FC236}">
                <a16:creationId xmlns:a16="http://schemas.microsoft.com/office/drawing/2014/main" id="{5854BBCE-E0F5-4901-8180-D7005BF69355}"/>
              </a:ext>
            </a:extLst>
          </p:cNvPr>
          <p:cNvSpPr txBox="1"/>
          <p:nvPr/>
        </p:nvSpPr>
        <p:spPr>
          <a:xfrm>
            <a:off x="556903" y="5588717"/>
            <a:ext cx="1432407" cy="261610"/>
          </a:xfrm>
          <a:prstGeom prst="rect">
            <a:avLst/>
          </a:prstGeom>
          <a:noFill/>
        </p:spPr>
        <p:txBody>
          <a:bodyPr wrap="square" rtlCol="0">
            <a:spAutoFit/>
          </a:bodyPr>
          <a:lstStyle/>
          <a:p>
            <a:r>
              <a:rPr lang="en-US" sz="1100" dirty="0"/>
              <a:t>Santa Barbara Airport</a:t>
            </a:r>
          </a:p>
        </p:txBody>
      </p:sp>
      <p:pic>
        <p:nvPicPr>
          <p:cNvPr id="23" name="Picture 22">
            <a:extLst>
              <a:ext uri="{FF2B5EF4-FFF2-40B4-BE49-F238E27FC236}">
                <a16:creationId xmlns:a16="http://schemas.microsoft.com/office/drawing/2014/main" id="{A5302084-B1EC-409E-B883-55D995FCD2E3}"/>
              </a:ext>
            </a:extLst>
          </p:cNvPr>
          <p:cNvPicPr>
            <a:picLocks noChangeAspect="1"/>
          </p:cNvPicPr>
          <p:nvPr/>
        </p:nvPicPr>
        <p:blipFill>
          <a:blip r:embed="rId6"/>
          <a:stretch>
            <a:fillRect/>
          </a:stretch>
        </p:blipFill>
        <p:spPr>
          <a:xfrm>
            <a:off x="2087445" y="5342117"/>
            <a:ext cx="315190" cy="242454"/>
          </a:xfrm>
          <a:prstGeom prst="rect">
            <a:avLst/>
          </a:prstGeom>
        </p:spPr>
      </p:pic>
      <p:pic>
        <p:nvPicPr>
          <p:cNvPr id="25" name="Picture 24">
            <a:extLst>
              <a:ext uri="{FF2B5EF4-FFF2-40B4-BE49-F238E27FC236}">
                <a16:creationId xmlns:a16="http://schemas.microsoft.com/office/drawing/2014/main" id="{100B924B-311C-42C3-84A4-F9C0FB3D3CF9}"/>
              </a:ext>
            </a:extLst>
          </p:cNvPr>
          <p:cNvPicPr>
            <a:picLocks noChangeAspect="1"/>
          </p:cNvPicPr>
          <p:nvPr/>
        </p:nvPicPr>
        <p:blipFill>
          <a:blip r:embed="rId7"/>
          <a:stretch>
            <a:fillRect/>
          </a:stretch>
        </p:blipFill>
        <p:spPr>
          <a:xfrm>
            <a:off x="2133429" y="5574245"/>
            <a:ext cx="259176" cy="242455"/>
          </a:xfrm>
          <a:prstGeom prst="rect">
            <a:avLst/>
          </a:prstGeom>
        </p:spPr>
      </p:pic>
      <p:sp>
        <p:nvSpPr>
          <p:cNvPr id="26" name="TextBox 25">
            <a:extLst>
              <a:ext uri="{FF2B5EF4-FFF2-40B4-BE49-F238E27FC236}">
                <a16:creationId xmlns:a16="http://schemas.microsoft.com/office/drawing/2014/main" id="{81A7E07F-7F15-4E0A-914F-4AC8ADF503EA}"/>
              </a:ext>
            </a:extLst>
          </p:cNvPr>
          <p:cNvSpPr txBox="1"/>
          <p:nvPr/>
        </p:nvSpPr>
        <p:spPr>
          <a:xfrm>
            <a:off x="2347911" y="5354947"/>
            <a:ext cx="1302669" cy="261610"/>
          </a:xfrm>
          <a:prstGeom prst="rect">
            <a:avLst/>
          </a:prstGeom>
          <a:noFill/>
        </p:spPr>
        <p:txBody>
          <a:bodyPr wrap="square" rtlCol="0">
            <a:spAutoFit/>
          </a:bodyPr>
          <a:lstStyle/>
          <a:p>
            <a:r>
              <a:rPr lang="en-US" sz="1100" dirty="0"/>
              <a:t>Tier 3 Fire Threat</a:t>
            </a:r>
          </a:p>
        </p:txBody>
      </p:sp>
      <p:sp>
        <p:nvSpPr>
          <p:cNvPr id="28" name="TextBox 27">
            <a:extLst>
              <a:ext uri="{FF2B5EF4-FFF2-40B4-BE49-F238E27FC236}">
                <a16:creationId xmlns:a16="http://schemas.microsoft.com/office/drawing/2014/main" id="{C6FF6524-47C1-4BE1-9FE3-EEF5898DD63D}"/>
              </a:ext>
            </a:extLst>
          </p:cNvPr>
          <p:cNvSpPr txBox="1"/>
          <p:nvPr/>
        </p:nvSpPr>
        <p:spPr>
          <a:xfrm>
            <a:off x="2355956" y="5595962"/>
            <a:ext cx="1302669" cy="261610"/>
          </a:xfrm>
          <a:prstGeom prst="rect">
            <a:avLst/>
          </a:prstGeom>
          <a:noFill/>
        </p:spPr>
        <p:txBody>
          <a:bodyPr wrap="square" rtlCol="0">
            <a:spAutoFit/>
          </a:bodyPr>
          <a:lstStyle/>
          <a:p>
            <a:r>
              <a:rPr lang="en-US" sz="1100" dirty="0"/>
              <a:t>Tier 2 Fire Threat</a:t>
            </a:r>
          </a:p>
        </p:txBody>
      </p:sp>
      <p:pic>
        <p:nvPicPr>
          <p:cNvPr id="33" name="Picture 32">
            <a:extLst>
              <a:ext uri="{FF2B5EF4-FFF2-40B4-BE49-F238E27FC236}">
                <a16:creationId xmlns:a16="http://schemas.microsoft.com/office/drawing/2014/main" id="{7A67ED11-FD7D-4A8E-83C9-73DD2EE89258}"/>
              </a:ext>
            </a:extLst>
          </p:cNvPr>
          <p:cNvPicPr>
            <a:picLocks noChangeAspect="1"/>
          </p:cNvPicPr>
          <p:nvPr/>
        </p:nvPicPr>
        <p:blipFill>
          <a:blip r:embed="rId8"/>
          <a:stretch>
            <a:fillRect/>
          </a:stretch>
        </p:blipFill>
        <p:spPr>
          <a:xfrm>
            <a:off x="3703300" y="5669821"/>
            <a:ext cx="362389" cy="117532"/>
          </a:xfrm>
          <a:prstGeom prst="rect">
            <a:avLst/>
          </a:prstGeom>
        </p:spPr>
      </p:pic>
      <p:pic>
        <p:nvPicPr>
          <p:cNvPr id="35" name="Picture 34">
            <a:extLst>
              <a:ext uri="{FF2B5EF4-FFF2-40B4-BE49-F238E27FC236}">
                <a16:creationId xmlns:a16="http://schemas.microsoft.com/office/drawing/2014/main" id="{AE6FBCC1-EE4A-465A-9731-79868752CE34}"/>
              </a:ext>
            </a:extLst>
          </p:cNvPr>
          <p:cNvPicPr>
            <a:picLocks noChangeAspect="1"/>
          </p:cNvPicPr>
          <p:nvPr/>
        </p:nvPicPr>
        <p:blipFill>
          <a:blip r:embed="rId9"/>
          <a:stretch>
            <a:fillRect/>
          </a:stretch>
        </p:blipFill>
        <p:spPr>
          <a:xfrm>
            <a:off x="3695932" y="5901787"/>
            <a:ext cx="361950" cy="133350"/>
          </a:xfrm>
          <a:prstGeom prst="rect">
            <a:avLst/>
          </a:prstGeom>
        </p:spPr>
      </p:pic>
      <p:pic>
        <p:nvPicPr>
          <p:cNvPr id="37" name="Picture 36">
            <a:extLst>
              <a:ext uri="{FF2B5EF4-FFF2-40B4-BE49-F238E27FC236}">
                <a16:creationId xmlns:a16="http://schemas.microsoft.com/office/drawing/2014/main" id="{91A34BC6-2A16-4F2F-AE6D-282EF3A73872}"/>
              </a:ext>
            </a:extLst>
          </p:cNvPr>
          <p:cNvPicPr>
            <a:picLocks noChangeAspect="1"/>
          </p:cNvPicPr>
          <p:nvPr/>
        </p:nvPicPr>
        <p:blipFill>
          <a:blip r:embed="rId10"/>
          <a:stretch>
            <a:fillRect/>
          </a:stretch>
        </p:blipFill>
        <p:spPr>
          <a:xfrm>
            <a:off x="3705857" y="5443334"/>
            <a:ext cx="342900" cy="104775"/>
          </a:xfrm>
          <a:prstGeom prst="rect">
            <a:avLst/>
          </a:prstGeom>
        </p:spPr>
      </p:pic>
      <p:pic>
        <p:nvPicPr>
          <p:cNvPr id="39" name="Picture 38">
            <a:extLst>
              <a:ext uri="{FF2B5EF4-FFF2-40B4-BE49-F238E27FC236}">
                <a16:creationId xmlns:a16="http://schemas.microsoft.com/office/drawing/2014/main" id="{A35C85A0-FCFC-481C-A064-3AE61B3EDD4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4371" y="5446639"/>
            <a:ext cx="342930" cy="114310"/>
          </a:xfrm>
          <a:prstGeom prst="rect">
            <a:avLst/>
          </a:prstGeom>
        </p:spPr>
      </p:pic>
      <p:sp>
        <p:nvSpPr>
          <p:cNvPr id="40" name="TextBox 39">
            <a:extLst>
              <a:ext uri="{FF2B5EF4-FFF2-40B4-BE49-F238E27FC236}">
                <a16:creationId xmlns:a16="http://schemas.microsoft.com/office/drawing/2014/main" id="{51A67CCC-DEBF-4115-8195-681B8E1DB6A0}"/>
              </a:ext>
            </a:extLst>
          </p:cNvPr>
          <p:cNvSpPr txBox="1"/>
          <p:nvPr/>
        </p:nvSpPr>
        <p:spPr>
          <a:xfrm>
            <a:off x="537893" y="5370418"/>
            <a:ext cx="1346168" cy="261610"/>
          </a:xfrm>
          <a:prstGeom prst="rect">
            <a:avLst/>
          </a:prstGeom>
          <a:noFill/>
        </p:spPr>
        <p:txBody>
          <a:bodyPr wrap="square" rtlCol="0">
            <a:spAutoFit/>
          </a:bodyPr>
          <a:lstStyle/>
          <a:p>
            <a:r>
              <a:rPr lang="en-US" sz="1100" dirty="0"/>
              <a:t>220 kV Transmission</a:t>
            </a:r>
          </a:p>
        </p:txBody>
      </p:sp>
      <p:pic>
        <p:nvPicPr>
          <p:cNvPr id="27" name="Picture 2">
            <a:extLst>
              <a:ext uri="{FF2B5EF4-FFF2-40B4-BE49-F238E27FC236}">
                <a16:creationId xmlns:a16="http://schemas.microsoft.com/office/drawing/2014/main" id="{499D619B-E209-471F-8515-9931E45412A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14337" y="3681883"/>
            <a:ext cx="219309" cy="21930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a:extLst>
              <a:ext uri="{FF2B5EF4-FFF2-40B4-BE49-F238E27FC236}">
                <a16:creationId xmlns:a16="http://schemas.microsoft.com/office/drawing/2014/main" id="{F7CB620D-43AD-47BB-84B3-7BEB1A76EC9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8622" y="5594428"/>
            <a:ext cx="219309" cy="219309"/>
          </a:xfrm>
          <a:prstGeom prst="rect">
            <a:avLst/>
          </a:prstGeom>
          <a:noFill/>
          <a:extLst>
            <a:ext uri="{909E8E84-426E-40DD-AFC4-6F175D3DCCD1}">
              <a14:hiddenFill xmlns:a14="http://schemas.microsoft.com/office/drawing/2010/main">
                <a:solidFill>
                  <a:srgbClr val="FFFFFF"/>
                </a:solidFill>
              </a14:hiddenFill>
            </a:ext>
          </a:extLst>
        </p:spPr>
      </p:pic>
      <p:sp>
        <p:nvSpPr>
          <p:cNvPr id="70" name="TextBox 69">
            <a:extLst>
              <a:ext uri="{FF2B5EF4-FFF2-40B4-BE49-F238E27FC236}">
                <a16:creationId xmlns:a16="http://schemas.microsoft.com/office/drawing/2014/main" id="{60A236DD-EEE1-428A-B434-71F7806A547E}"/>
              </a:ext>
            </a:extLst>
          </p:cNvPr>
          <p:cNvSpPr txBox="1"/>
          <p:nvPr/>
        </p:nvSpPr>
        <p:spPr>
          <a:xfrm>
            <a:off x="6177766" y="5058438"/>
            <a:ext cx="1037303" cy="253916"/>
          </a:xfrm>
          <a:prstGeom prst="rect">
            <a:avLst/>
          </a:prstGeom>
          <a:noFill/>
        </p:spPr>
        <p:txBody>
          <a:bodyPr wrap="square" rtlCol="0">
            <a:spAutoFit/>
          </a:bodyPr>
          <a:lstStyle/>
          <a:p>
            <a:r>
              <a:rPr lang="en-US" sz="1050" dirty="0"/>
              <a:t>Feeder #4157</a:t>
            </a:r>
          </a:p>
        </p:txBody>
      </p:sp>
      <p:sp>
        <p:nvSpPr>
          <p:cNvPr id="72" name="TextBox 71">
            <a:extLst>
              <a:ext uri="{FF2B5EF4-FFF2-40B4-BE49-F238E27FC236}">
                <a16:creationId xmlns:a16="http://schemas.microsoft.com/office/drawing/2014/main" id="{A1C4F597-32D2-434C-BD5B-726C1DD2945B}"/>
              </a:ext>
            </a:extLst>
          </p:cNvPr>
          <p:cNvSpPr txBox="1"/>
          <p:nvPr/>
        </p:nvSpPr>
        <p:spPr>
          <a:xfrm>
            <a:off x="6184108" y="5306560"/>
            <a:ext cx="1037302" cy="253916"/>
          </a:xfrm>
          <a:prstGeom prst="rect">
            <a:avLst/>
          </a:prstGeom>
          <a:noFill/>
        </p:spPr>
        <p:txBody>
          <a:bodyPr wrap="square" rtlCol="0">
            <a:spAutoFit/>
          </a:bodyPr>
          <a:lstStyle/>
          <a:p>
            <a:r>
              <a:rPr lang="en-US" sz="1050" dirty="0"/>
              <a:t>Feeder #3556</a:t>
            </a:r>
          </a:p>
        </p:txBody>
      </p:sp>
      <p:sp>
        <p:nvSpPr>
          <p:cNvPr id="73" name="TextBox 72">
            <a:extLst>
              <a:ext uri="{FF2B5EF4-FFF2-40B4-BE49-F238E27FC236}">
                <a16:creationId xmlns:a16="http://schemas.microsoft.com/office/drawing/2014/main" id="{4CDEB22D-BA5A-45BD-8AF3-983B8BC17091}"/>
              </a:ext>
            </a:extLst>
          </p:cNvPr>
          <p:cNvSpPr txBox="1"/>
          <p:nvPr/>
        </p:nvSpPr>
        <p:spPr>
          <a:xfrm>
            <a:off x="6183217" y="5819614"/>
            <a:ext cx="1162053" cy="253916"/>
          </a:xfrm>
          <a:prstGeom prst="rect">
            <a:avLst/>
          </a:prstGeom>
          <a:noFill/>
        </p:spPr>
        <p:txBody>
          <a:bodyPr wrap="square" rtlCol="0">
            <a:spAutoFit/>
          </a:bodyPr>
          <a:lstStyle/>
          <a:p>
            <a:r>
              <a:rPr lang="en-US" sz="1050" dirty="0"/>
              <a:t>Feeder #3559</a:t>
            </a:r>
          </a:p>
        </p:txBody>
      </p:sp>
      <p:sp>
        <p:nvSpPr>
          <p:cNvPr id="74" name="TextBox 73">
            <a:extLst>
              <a:ext uri="{FF2B5EF4-FFF2-40B4-BE49-F238E27FC236}">
                <a16:creationId xmlns:a16="http://schemas.microsoft.com/office/drawing/2014/main" id="{72424893-F900-45BF-B38F-04BE93B12A3E}"/>
              </a:ext>
            </a:extLst>
          </p:cNvPr>
          <p:cNvSpPr txBox="1"/>
          <p:nvPr/>
        </p:nvSpPr>
        <p:spPr>
          <a:xfrm>
            <a:off x="7540285" y="5042513"/>
            <a:ext cx="1162053" cy="253916"/>
          </a:xfrm>
          <a:prstGeom prst="rect">
            <a:avLst/>
          </a:prstGeom>
          <a:noFill/>
        </p:spPr>
        <p:txBody>
          <a:bodyPr wrap="square" rtlCol="0">
            <a:spAutoFit/>
          </a:bodyPr>
          <a:lstStyle/>
          <a:p>
            <a:r>
              <a:rPr lang="en-US" sz="1050" dirty="0"/>
              <a:t>Feeder #4169</a:t>
            </a:r>
          </a:p>
        </p:txBody>
      </p:sp>
      <p:sp>
        <p:nvSpPr>
          <p:cNvPr id="75" name="TextBox 74">
            <a:extLst>
              <a:ext uri="{FF2B5EF4-FFF2-40B4-BE49-F238E27FC236}">
                <a16:creationId xmlns:a16="http://schemas.microsoft.com/office/drawing/2014/main" id="{2C0E924F-50E6-44C1-BA96-05E6B407DB81}"/>
              </a:ext>
            </a:extLst>
          </p:cNvPr>
          <p:cNvSpPr txBox="1"/>
          <p:nvPr/>
        </p:nvSpPr>
        <p:spPr>
          <a:xfrm>
            <a:off x="7553923" y="5563330"/>
            <a:ext cx="1162053" cy="253916"/>
          </a:xfrm>
          <a:prstGeom prst="rect">
            <a:avLst/>
          </a:prstGeom>
          <a:noFill/>
        </p:spPr>
        <p:txBody>
          <a:bodyPr wrap="square" rtlCol="0">
            <a:spAutoFit/>
          </a:bodyPr>
          <a:lstStyle/>
          <a:p>
            <a:r>
              <a:rPr lang="en-US" sz="1050" dirty="0"/>
              <a:t>Feeder #3565</a:t>
            </a:r>
          </a:p>
        </p:txBody>
      </p:sp>
      <p:sp>
        <p:nvSpPr>
          <p:cNvPr id="76" name="TextBox 75">
            <a:extLst>
              <a:ext uri="{FF2B5EF4-FFF2-40B4-BE49-F238E27FC236}">
                <a16:creationId xmlns:a16="http://schemas.microsoft.com/office/drawing/2014/main" id="{186B5CBE-3F91-403C-B674-E6B7211B3E04}"/>
              </a:ext>
            </a:extLst>
          </p:cNvPr>
          <p:cNvSpPr txBox="1"/>
          <p:nvPr/>
        </p:nvSpPr>
        <p:spPr>
          <a:xfrm>
            <a:off x="7540284" y="5297434"/>
            <a:ext cx="1162053" cy="253916"/>
          </a:xfrm>
          <a:prstGeom prst="rect">
            <a:avLst/>
          </a:prstGeom>
          <a:noFill/>
        </p:spPr>
        <p:txBody>
          <a:bodyPr wrap="square" rtlCol="0">
            <a:spAutoFit/>
          </a:bodyPr>
          <a:lstStyle/>
          <a:p>
            <a:r>
              <a:rPr lang="en-US" sz="1050" dirty="0"/>
              <a:t>Feeder #4227</a:t>
            </a:r>
          </a:p>
        </p:txBody>
      </p:sp>
      <p:sp>
        <p:nvSpPr>
          <p:cNvPr id="77" name="TextBox 76">
            <a:extLst>
              <a:ext uri="{FF2B5EF4-FFF2-40B4-BE49-F238E27FC236}">
                <a16:creationId xmlns:a16="http://schemas.microsoft.com/office/drawing/2014/main" id="{77D5D08A-D7C1-4334-AC6E-113BEFED891F}"/>
              </a:ext>
            </a:extLst>
          </p:cNvPr>
          <p:cNvSpPr txBox="1"/>
          <p:nvPr/>
        </p:nvSpPr>
        <p:spPr>
          <a:xfrm>
            <a:off x="6177766" y="5546034"/>
            <a:ext cx="1162053" cy="253916"/>
          </a:xfrm>
          <a:prstGeom prst="rect">
            <a:avLst/>
          </a:prstGeom>
          <a:noFill/>
        </p:spPr>
        <p:txBody>
          <a:bodyPr wrap="square" rtlCol="0">
            <a:spAutoFit/>
          </a:bodyPr>
          <a:lstStyle/>
          <a:p>
            <a:r>
              <a:rPr lang="en-US" sz="1050" dirty="0"/>
              <a:t>Feeder #4311</a:t>
            </a:r>
          </a:p>
        </p:txBody>
      </p:sp>
      <p:pic>
        <p:nvPicPr>
          <p:cNvPr id="78" name="Picture 77">
            <a:extLst>
              <a:ext uri="{FF2B5EF4-FFF2-40B4-BE49-F238E27FC236}">
                <a16:creationId xmlns:a16="http://schemas.microsoft.com/office/drawing/2014/main" id="{574309B5-B493-4F88-BCE2-9688B5423AFA}"/>
              </a:ext>
            </a:extLst>
          </p:cNvPr>
          <p:cNvPicPr>
            <a:picLocks noChangeAspect="1"/>
          </p:cNvPicPr>
          <p:nvPr/>
        </p:nvPicPr>
        <p:blipFill>
          <a:blip r:embed="rId13"/>
          <a:stretch>
            <a:fillRect/>
          </a:stretch>
        </p:blipFill>
        <p:spPr>
          <a:xfrm>
            <a:off x="5828770" y="5377066"/>
            <a:ext cx="342900" cy="95250"/>
          </a:xfrm>
          <a:prstGeom prst="rect">
            <a:avLst/>
          </a:prstGeom>
        </p:spPr>
      </p:pic>
      <p:pic>
        <p:nvPicPr>
          <p:cNvPr id="79" name="Picture 78">
            <a:extLst>
              <a:ext uri="{FF2B5EF4-FFF2-40B4-BE49-F238E27FC236}">
                <a16:creationId xmlns:a16="http://schemas.microsoft.com/office/drawing/2014/main" id="{75CEDFBA-3EC7-4042-AD77-96E1AB1B175E}"/>
              </a:ext>
            </a:extLst>
          </p:cNvPr>
          <p:cNvPicPr>
            <a:picLocks noChangeAspect="1"/>
          </p:cNvPicPr>
          <p:nvPr/>
        </p:nvPicPr>
        <p:blipFill>
          <a:blip r:embed="rId14"/>
          <a:stretch>
            <a:fillRect/>
          </a:stretch>
        </p:blipFill>
        <p:spPr>
          <a:xfrm>
            <a:off x="5840009" y="5873514"/>
            <a:ext cx="333375" cy="114300"/>
          </a:xfrm>
          <a:prstGeom prst="rect">
            <a:avLst/>
          </a:prstGeom>
        </p:spPr>
      </p:pic>
      <p:pic>
        <p:nvPicPr>
          <p:cNvPr id="80" name="Picture 79">
            <a:extLst>
              <a:ext uri="{FF2B5EF4-FFF2-40B4-BE49-F238E27FC236}">
                <a16:creationId xmlns:a16="http://schemas.microsoft.com/office/drawing/2014/main" id="{A90C58D8-EBD0-4E65-A4CC-1E3D1A9C10E4}"/>
              </a:ext>
            </a:extLst>
          </p:cNvPr>
          <p:cNvPicPr>
            <a:picLocks noChangeAspect="1"/>
          </p:cNvPicPr>
          <p:nvPr/>
        </p:nvPicPr>
        <p:blipFill>
          <a:blip r:embed="rId15"/>
          <a:stretch>
            <a:fillRect/>
          </a:stretch>
        </p:blipFill>
        <p:spPr>
          <a:xfrm>
            <a:off x="7195775" y="5118397"/>
            <a:ext cx="333375" cy="104775"/>
          </a:xfrm>
          <a:prstGeom prst="rect">
            <a:avLst/>
          </a:prstGeom>
        </p:spPr>
      </p:pic>
      <p:pic>
        <p:nvPicPr>
          <p:cNvPr id="82" name="Picture 81">
            <a:extLst>
              <a:ext uri="{FF2B5EF4-FFF2-40B4-BE49-F238E27FC236}">
                <a16:creationId xmlns:a16="http://schemas.microsoft.com/office/drawing/2014/main" id="{8A432816-C99F-4A9E-9D90-A6DD5A9C9F60}"/>
              </a:ext>
            </a:extLst>
          </p:cNvPr>
          <p:cNvPicPr>
            <a:picLocks noChangeAspect="1"/>
          </p:cNvPicPr>
          <p:nvPr/>
        </p:nvPicPr>
        <p:blipFill>
          <a:blip r:embed="rId16"/>
          <a:stretch>
            <a:fillRect/>
          </a:stretch>
        </p:blipFill>
        <p:spPr>
          <a:xfrm>
            <a:off x="5846396" y="5126932"/>
            <a:ext cx="323850" cy="104775"/>
          </a:xfrm>
          <a:prstGeom prst="rect">
            <a:avLst/>
          </a:prstGeom>
        </p:spPr>
      </p:pic>
      <p:pic>
        <p:nvPicPr>
          <p:cNvPr id="83" name="Picture 82">
            <a:extLst>
              <a:ext uri="{FF2B5EF4-FFF2-40B4-BE49-F238E27FC236}">
                <a16:creationId xmlns:a16="http://schemas.microsoft.com/office/drawing/2014/main" id="{20252610-F56C-4B13-BF95-03DAB58F9FFE}"/>
              </a:ext>
            </a:extLst>
          </p:cNvPr>
          <p:cNvPicPr>
            <a:picLocks noChangeAspect="1"/>
          </p:cNvPicPr>
          <p:nvPr/>
        </p:nvPicPr>
        <p:blipFill>
          <a:blip r:embed="rId17"/>
          <a:stretch>
            <a:fillRect/>
          </a:stretch>
        </p:blipFill>
        <p:spPr>
          <a:xfrm>
            <a:off x="7193694" y="5383786"/>
            <a:ext cx="342900" cy="95250"/>
          </a:xfrm>
          <a:prstGeom prst="rect">
            <a:avLst/>
          </a:prstGeom>
        </p:spPr>
      </p:pic>
      <p:pic>
        <p:nvPicPr>
          <p:cNvPr id="84" name="Picture 83">
            <a:extLst>
              <a:ext uri="{FF2B5EF4-FFF2-40B4-BE49-F238E27FC236}">
                <a16:creationId xmlns:a16="http://schemas.microsoft.com/office/drawing/2014/main" id="{12BEA215-CFFB-40DB-BC6D-0D5E6E099757}"/>
              </a:ext>
            </a:extLst>
          </p:cNvPr>
          <p:cNvPicPr>
            <a:picLocks noChangeAspect="1"/>
          </p:cNvPicPr>
          <p:nvPr/>
        </p:nvPicPr>
        <p:blipFill>
          <a:blip r:embed="rId18"/>
          <a:stretch>
            <a:fillRect/>
          </a:stretch>
        </p:blipFill>
        <p:spPr>
          <a:xfrm>
            <a:off x="5834866" y="5629292"/>
            <a:ext cx="342900" cy="114300"/>
          </a:xfrm>
          <a:prstGeom prst="rect">
            <a:avLst/>
          </a:prstGeom>
        </p:spPr>
      </p:pic>
      <p:pic>
        <p:nvPicPr>
          <p:cNvPr id="85" name="Picture 84">
            <a:extLst>
              <a:ext uri="{FF2B5EF4-FFF2-40B4-BE49-F238E27FC236}">
                <a16:creationId xmlns:a16="http://schemas.microsoft.com/office/drawing/2014/main" id="{FB928D9B-2459-4FC5-BDDF-D94C91A05803}"/>
              </a:ext>
            </a:extLst>
          </p:cNvPr>
          <p:cNvPicPr>
            <a:picLocks noChangeAspect="1"/>
          </p:cNvPicPr>
          <p:nvPr/>
        </p:nvPicPr>
        <p:blipFill>
          <a:blip r:embed="rId19"/>
          <a:stretch>
            <a:fillRect/>
          </a:stretch>
        </p:blipFill>
        <p:spPr>
          <a:xfrm>
            <a:off x="7192792" y="5627417"/>
            <a:ext cx="361950" cy="133350"/>
          </a:xfrm>
          <a:prstGeom prst="rect">
            <a:avLst/>
          </a:prstGeom>
        </p:spPr>
      </p:pic>
    </p:spTree>
    <p:extLst>
      <p:ext uri="{BB962C8B-B14F-4D97-AF65-F5344CB8AC3E}">
        <p14:creationId xmlns:p14="http://schemas.microsoft.com/office/powerpoint/2010/main" val="2712789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0260D-53FB-4241-9FE0-907FCED6A2C8}"/>
              </a:ext>
            </a:extLst>
          </p:cNvPr>
          <p:cNvSpPr>
            <a:spLocks noGrp="1"/>
          </p:cNvSpPr>
          <p:nvPr>
            <p:ph type="title"/>
          </p:nvPr>
        </p:nvSpPr>
        <p:spPr/>
        <p:txBody>
          <a:bodyPr/>
          <a:lstStyle/>
          <a:p>
            <a:r>
              <a:rPr lang="en-US" dirty="0"/>
              <a:t>Target 66kV feeder serves critical GLP loads</a:t>
            </a:r>
          </a:p>
        </p:txBody>
      </p:sp>
      <p:sp>
        <p:nvSpPr>
          <p:cNvPr id="9" name="Rectangle 8">
            <a:extLst>
              <a:ext uri="{FF2B5EF4-FFF2-40B4-BE49-F238E27FC236}">
                <a16:creationId xmlns:a16="http://schemas.microsoft.com/office/drawing/2014/main" id="{3E44B307-750D-41B5-BEC7-E8CAFBDC8D0B}"/>
              </a:ext>
            </a:extLst>
          </p:cNvPr>
          <p:cNvSpPr/>
          <p:nvPr/>
        </p:nvSpPr>
        <p:spPr>
          <a:xfrm>
            <a:off x="76080" y="5311832"/>
            <a:ext cx="8788231" cy="1002785"/>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t"/>
          <a:lstStyle/>
          <a:p>
            <a:r>
              <a:rPr lang="en-US" sz="1400" b="1" dirty="0">
                <a:solidFill>
                  <a:schemeClr val="tx1"/>
                </a:solidFill>
              </a:rPr>
              <a:t>Legend</a:t>
            </a:r>
          </a:p>
          <a:p>
            <a:endParaRPr lang="en-US" sz="1400" dirty="0">
              <a:solidFill>
                <a:schemeClr val="tx1"/>
              </a:solidFill>
            </a:endParaRPr>
          </a:p>
          <a:p>
            <a:endParaRPr lang="en-US" sz="1400" dirty="0">
              <a:solidFill>
                <a:schemeClr val="tx1"/>
              </a:solidFill>
            </a:endParaRPr>
          </a:p>
          <a:p>
            <a:r>
              <a:rPr lang="en-US" sz="1400" dirty="0">
                <a:solidFill>
                  <a:schemeClr val="tx1"/>
                </a:solidFill>
              </a:rPr>
              <a:t>	</a:t>
            </a:r>
          </a:p>
        </p:txBody>
      </p:sp>
      <p:pic>
        <p:nvPicPr>
          <p:cNvPr id="10" name="Picture 9">
            <a:extLst>
              <a:ext uri="{FF2B5EF4-FFF2-40B4-BE49-F238E27FC236}">
                <a16:creationId xmlns:a16="http://schemas.microsoft.com/office/drawing/2014/main" id="{5E1241C7-D963-41DD-BE27-C937DFFC62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050" y="5840770"/>
            <a:ext cx="259102" cy="205758"/>
          </a:xfrm>
          <a:prstGeom prst="rect">
            <a:avLst/>
          </a:prstGeom>
        </p:spPr>
      </p:pic>
      <p:sp>
        <p:nvSpPr>
          <p:cNvPr id="11" name="TextBox 10">
            <a:extLst>
              <a:ext uri="{FF2B5EF4-FFF2-40B4-BE49-F238E27FC236}">
                <a16:creationId xmlns:a16="http://schemas.microsoft.com/office/drawing/2014/main" id="{DD1036CD-95A5-4C54-ABEF-1540F432CF72}"/>
              </a:ext>
            </a:extLst>
          </p:cNvPr>
          <p:cNvSpPr txBox="1"/>
          <p:nvPr/>
        </p:nvSpPr>
        <p:spPr>
          <a:xfrm>
            <a:off x="2282732" y="5375282"/>
            <a:ext cx="1482163" cy="261610"/>
          </a:xfrm>
          <a:prstGeom prst="rect">
            <a:avLst/>
          </a:prstGeom>
          <a:noFill/>
        </p:spPr>
        <p:txBody>
          <a:bodyPr wrap="square" rtlCol="0">
            <a:spAutoFit/>
          </a:bodyPr>
          <a:lstStyle/>
          <a:p>
            <a:r>
              <a:rPr lang="en-US" sz="1100" dirty="0"/>
              <a:t>16kV Gladiola Feeder</a:t>
            </a:r>
          </a:p>
        </p:txBody>
      </p:sp>
      <p:sp>
        <p:nvSpPr>
          <p:cNvPr id="12" name="TextBox 11">
            <a:extLst>
              <a:ext uri="{FF2B5EF4-FFF2-40B4-BE49-F238E27FC236}">
                <a16:creationId xmlns:a16="http://schemas.microsoft.com/office/drawing/2014/main" id="{AFB365F0-D6D6-4FBE-83DD-8C8F25E2BBF1}"/>
              </a:ext>
            </a:extLst>
          </p:cNvPr>
          <p:cNvSpPr txBox="1"/>
          <p:nvPr/>
        </p:nvSpPr>
        <p:spPr>
          <a:xfrm>
            <a:off x="611038" y="5814585"/>
            <a:ext cx="877662" cy="261610"/>
          </a:xfrm>
          <a:prstGeom prst="rect">
            <a:avLst/>
          </a:prstGeom>
          <a:noFill/>
        </p:spPr>
        <p:txBody>
          <a:bodyPr wrap="square" rtlCol="0">
            <a:spAutoFit/>
          </a:bodyPr>
          <a:lstStyle/>
          <a:p>
            <a:r>
              <a:rPr lang="en-US" sz="1100" dirty="0"/>
              <a:t>Substations</a:t>
            </a:r>
          </a:p>
        </p:txBody>
      </p:sp>
      <p:sp>
        <p:nvSpPr>
          <p:cNvPr id="13" name="TextBox 12">
            <a:extLst>
              <a:ext uri="{FF2B5EF4-FFF2-40B4-BE49-F238E27FC236}">
                <a16:creationId xmlns:a16="http://schemas.microsoft.com/office/drawing/2014/main" id="{BEBA49C9-9FD3-4230-8110-4F8F71A22DF6}"/>
              </a:ext>
            </a:extLst>
          </p:cNvPr>
          <p:cNvSpPr txBox="1"/>
          <p:nvPr/>
        </p:nvSpPr>
        <p:spPr>
          <a:xfrm>
            <a:off x="2276189" y="5593596"/>
            <a:ext cx="1482163" cy="261610"/>
          </a:xfrm>
          <a:prstGeom prst="rect">
            <a:avLst/>
          </a:prstGeom>
          <a:noFill/>
        </p:spPr>
        <p:txBody>
          <a:bodyPr wrap="square" rtlCol="0">
            <a:spAutoFit/>
          </a:bodyPr>
          <a:lstStyle/>
          <a:p>
            <a:r>
              <a:rPr lang="en-US" sz="1100" dirty="0"/>
              <a:t>16kV Gaucho Feeder</a:t>
            </a:r>
          </a:p>
        </p:txBody>
      </p:sp>
      <p:sp>
        <p:nvSpPr>
          <p:cNvPr id="14" name="TextBox 13">
            <a:extLst>
              <a:ext uri="{FF2B5EF4-FFF2-40B4-BE49-F238E27FC236}">
                <a16:creationId xmlns:a16="http://schemas.microsoft.com/office/drawing/2014/main" id="{31ADBB9E-903F-4E5E-B2CB-B0D39A042719}"/>
              </a:ext>
            </a:extLst>
          </p:cNvPr>
          <p:cNvSpPr txBox="1"/>
          <p:nvPr/>
        </p:nvSpPr>
        <p:spPr>
          <a:xfrm>
            <a:off x="2278534" y="5819963"/>
            <a:ext cx="1624144" cy="261610"/>
          </a:xfrm>
          <a:prstGeom prst="rect">
            <a:avLst/>
          </a:prstGeom>
          <a:noFill/>
        </p:spPr>
        <p:txBody>
          <a:bodyPr wrap="square" rtlCol="0">
            <a:spAutoFit/>
          </a:bodyPr>
          <a:lstStyle/>
          <a:p>
            <a:r>
              <a:rPr lang="en-US" sz="1100" dirty="0"/>
              <a:t>16kV  Professor Feeder</a:t>
            </a:r>
          </a:p>
        </p:txBody>
      </p:sp>
      <p:pic>
        <p:nvPicPr>
          <p:cNvPr id="15" name="Picture 14">
            <a:extLst>
              <a:ext uri="{FF2B5EF4-FFF2-40B4-BE49-F238E27FC236}">
                <a16:creationId xmlns:a16="http://schemas.microsoft.com/office/drawing/2014/main" id="{200849E3-3209-406D-A2C4-4D447F5FD581}"/>
              </a:ext>
            </a:extLst>
          </p:cNvPr>
          <p:cNvPicPr>
            <a:picLocks noChangeAspect="1"/>
          </p:cNvPicPr>
          <p:nvPr/>
        </p:nvPicPr>
        <p:blipFill>
          <a:blip r:embed="rId3"/>
          <a:stretch>
            <a:fillRect/>
          </a:stretch>
        </p:blipFill>
        <p:spPr>
          <a:xfrm>
            <a:off x="3979870" y="5422342"/>
            <a:ext cx="216464" cy="188533"/>
          </a:xfrm>
          <a:prstGeom prst="rect">
            <a:avLst/>
          </a:prstGeom>
        </p:spPr>
      </p:pic>
      <p:sp>
        <p:nvSpPr>
          <p:cNvPr id="16" name="TextBox 15">
            <a:extLst>
              <a:ext uri="{FF2B5EF4-FFF2-40B4-BE49-F238E27FC236}">
                <a16:creationId xmlns:a16="http://schemas.microsoft.com/office/drawing/2014/main" id="{0AFF25DD-0044-4065-BF10-264061DA17B9}"/>
              </a:ext>
            </a:extLst>
          </p:cNvPr>
          <p:cNvSpPr txBox="1"/>
          <p:nvPr/>
        </p:nvSpPr>
        <p:spPr>
          <a:xfrm>
            <a:off x="4277917" y="5615343"/>
            <a:ext cx="2346808" cy="261610"/>
          </a:xfrm>
          <a:prstGeom prst="rect">
            <a:avLst/>
          </a:prstGeom>
          <a:noFill/>
        </p:spPr>
        <p:txBody>
          <a:bodyPr wrap="square" rtlCol="0">
            <a:spAutoFit/>
          </a:bodyPr>
          <a:lstStyle/>
          <a:p>
            <a:r>
              <a:rPr lang="en-US" sz="1100" dirty="0"/>
              <a:t>Dos Pueblos High School</a:t>
            </a:r>
          </a:p>
        </p:txBody>
      </p:sp>
      <p:sp>
        <p:nvSpPr>
          <p:cNvPr id="17" name="TextBox 16">
            <a:extLst>
              <a:ext uri="{FF2B5EF4-FFF2-40B4-BE49-F238E27FC236}">
                <a16:creationId xmlns:a16="http://schemas.microsoft.com/office/drawing/2014/main" id="{6485F45B-12F9-4C6B-A65A-36BE7406B5D6}"/>
              </a:ext>
            </a:extLst>
          </p:cNvPr>
          <p:cNvSpPr txBox="1"/>
          <p:nvPr/>
        </p:nvSpPr>
        <p:spPr>
          <a:xfrm>
            <a:off x="2309562" y="6060372"/>
            <a:ext cx="1432407" cy="261610"/>
          </a:xfrm>
          <a:prstGeom prst="rect">
            <a:avLst/>
          </a:prstGeom>
          <a:noFill/>
        </p:spPr>
        <p:txBody>
          <a:bodyPr wrap="square" rtlCol="0">
            <a:spAutoFit/>
          </a:bodyPr>
          <a:lstStyle/>
          <a:p>
            <a:r>
              <a:rPr lang="en-US" sz="1100" dirty="0"/>
              <a:t>Santa Barbara Airport</a:t>
            </a:r>
          </a:p>
        </p:txBody>
      </p:sp>
      <p:pic>
        <p:nvPicPr>
          <p:cNvPr id="18" name="Picture 17">
            <a:extLst>
              <a:ext uri="{FF2B5EF4-FFF2-40B4-BE49-F238E27FC236}">
                <a16:creationId xmlns:a16="http://schemas.microsoft.com/office/drawing/2014/main" id="{41B31795-0912-4EBB-9107-EBA621BEB6D4}"/>
              </a:ext>
            </a:extLst>
          </p:cNvPr>
          <p:cNvPicPr>
            <a:picLocks noChangeAspect="1"/>
          </p:cNvPicPr>
          <p:nvPr/>
        </p:nvPicPr>
        <p:blipFill>
          <a:blip r:embed="rId4"/>
          <a:stretch>
            <a:fillRect/>
          </a:stretch>
        </p:blipFill>
        <p:spPr>
          <a:xfrm>
            <a:off x="286495" y="6038277"/>
            <a:ext cx="315190" cy="242454"/>
          </a:xfrm>
          <a:prstGeom prst="rect">
            <a:avLst/>
          </a:prstGeom>
        </p:spPr>
      </p:pic>
      <p:sp>
        <p:nvSpPr>
          <p:cNvPr id="20" name="TextBox 19">
            <a:extLst>
              <a:ext uri="{FF2B5EF4-FFF2-40B4-BE49-F238E27FC236}">
                <a16:creationId xmlns:a16="http://schemas.microsoft.com/office/drawing/2014/main" id="{87AF6283-85E0-45B1-BF65-CAA70259200F}"/>
              </a:ext>
            </a:extLst>
          </p:cNvPr>
          <p:cNvSpPr txBox="1"/>
          <p:nvPr/>
        </p:nvSpPr>
        <p:spPr>
          <a:xfrm>
            <a:off x="623018" y="6042646"/>
            <a:ext cx="1302669" cy="261610"/>
          </a:xfrm>
          <a:prstGeom prst="rect">
            <a:avLst/>
          </a:prstGeom>
          <a:noFill/>
        </p:spPr>
        <p:txBody>
          <a:bodyPr wrap="square" rtlCol="0">
            <a:spAutoFit/>
          </a:bodyPr>
          <a:lstStyle/>
          <a:p>
            <a:r>
              <a:rPr lang="en-US" sz="1100" dirty="0"/>
              <a:t>Tier 3 Fire Threat</a:t>
            </a:r>
          </a:p>
        </p:txBody>
      </p:sp>
      <p:pic>
        <p:nvPicPr>
          <p:cNvPr id="22" name="Picture 21">
            <a:extLst>
              <a:ext uri="{FF2B5EF4-FFF2-40B4-BE49-F238E27FC236}">
                <a16:creationId xmlns:a16="http://schemas.microsoft.com/office/drawing/2014/main" id="{0F29EC64-C6F6-4C6F-8AB4-EC604C054D4C}"/>
              </a:ext>
            </a:extLst>
          </p:cNvPr>
          <p:cNvPicPr>
            <a:picLocks noChangeAspect="1"/>
          </p:cNvPicPr>
          <p:nvPr/>
        </p:nvPicPr>
        <p:blipFill>
          <a:blip r:embed="rId5"/>
          <a:stretch>
            <a:fillRect/>
          </a:stretch>
        </p:blipFill>
        <p:spPr>
          <a:xfrm>
            <a:off x="1995864" y="5672961"/>
            <a:ext cx="362389" cy="117532"/>
          </a:xfrm>
          <a:prstGeom prst="rect">
            <a:avLst/>
          </a:prstGeom>
        </p:spPr>
      </p:pic>
      <p:pic>
        <p:nvPicPr>
          <p:cNvPr id="23" name="Picture 22">
            <a:extLst>
              <a:ext uri="{FF2B5EF4-FFF2-40B4-BE49-F238E27FC236}">
                <a16:creationId xmlns:a16="http://schemas.microsoft.com/office/drawing/2014/main" id="{85E37017-EEF3-4D18-9802-569969BB7679}"/>
              </a:ext>
            </a:extLst>
          </p:cNvPr>
          <p:cNvPicPr>
            <a:picLocks noChangeAspect="1"/>
          </p:cNvPicPr>
          <p:nvPr/>
        </p:nvPicPr>
        <p:blipFill>
          <a:blip r:embed="rId6"/>
          <a:stretch>
            <a:fillRect/>
          </a:stretch>
        </p:blipFill>
        <p:spPr>
          <a:xfrm>
            <a:off x="1988496" y="5904927"/>
            <a:ext cx="361950" cy="133350"/>
          </a:xfrm>
          <a:prstGeom prst="rect">
            <a:avLst/>
          </a:prstGeom>
        </p:spPr>
      </p:pic>
      <p:pic>
        <p:nvPicPr>
          <p:cNvPr id="24" name="Picture 23">
            <a:extLst>
              <a:ext uri="{FF2B5EF4-FFF2-40B4-BE49-F238E27FC236}">
                <a16:creationId xmlns:a16="http://schemas.microsoft.com/office/drawing/2014/main" id="{F0B3428B-D426-43D5-B345-F5E43736D5C7}"/>
              </a:ext>
            </a:extLst>
          </p:cNvPr>
          <p:cNvPicPr>
            <a:picLocks noChangeAspect="1"/>
          </p:cNvPicPr>
          <p:nvPr/>
        </p:nvPicPr>
        <p:blipFill>
          <a:blip r:embed="rId7"/>
          <a:stretch>
            <a:fillRect/>
          </a:stretch>
        </p:blipFill>
        <p:spPr>
          <a:xfrm>
            <a:off x="1998421" y="5446474"/>
            <a:ext cx="342900" cy="104775"/>
          </a:xfrm>
          <a:prstGeom prst="rect">
            <a:avLst/>
          </a:prstGeom>
        </p:spPr>
      </p:pic>
      <p:pic>
        <p:nvPicPr>
          <p:cNvPr id="25" name="Picture 24">
            <a:extLst>
              <a:ext uri="{FF2B5EF4-FFF2-40B4-BE49-F238E27FC236}">
                <a16:creationId xmlns:a16="http://schemas.microsoft.com/office/drawing/2014/main" id="{BC00AEF4-3D8A-4070-852C-9F74794F5B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7197" y="5655863"/>
            <a:ext cx="358171" cy="129551"/>
          </a:xfrm>
          <a:prstGeom prst="rect">
            <a:avLst/>
          </a:prstGeom>
        </p:spPr>
      </p:pic>
      <p:sp>
        <p:nvSpPr>
          <p:cNvPr id="28" name="TextBox 27">
            <a:extLst>
              <a:ext uri="{FF2B5EF4-FFF2-40B4-BE49-F238E27FC236}">
                <a16:creationId xmlns:a16="http://schemas.microsoft.com/office/drawing/2014/main" id="{8760906A-F5DC-46FE-9D3C-C6EDB182CE8E}"/>
              </a:ext>
            </a:extLst>
          </p:cNvPr>
          <p:cNvSpPr txBox="1"/>
          <p:nvPr/>
        </p:nvSpPr>
        <p:spPr>
          <a:xfrm>
            <a:off x="591045" y="5586524"/>
            <a:ext cx="1319375" cy="261610"/>
          </a:xfrm>
          <a:prstGeom prst="rect">
            <a:avLst/>
          </a:prstGeom>
          <a:noFill/>
        </p:spPr>
        <p:txBody>
          <a:bodyPr wrap="square" rtlCol="0">
            <a:spAutoFit/>
          </a:bodyPr>
          <a:lstStyle/>
          <a:p>
            <a:r>
              <a:rPr lang="en-US" sz="1100" dirty="0"/>
              <a:t>66 kV Feeder #4311</a:t>
            </a:r>
          </a:p>
        </p:txBody>
      </p:sp>
      <p:pic>
        <p:nvPicPr>
          <p:cNvPr id="29" name="Picture 28">
            <a:extLst>
              <a:ext uri="{FF2B5EF4-FFF2-40B4-BE49-F238E27FC236}">
                <a16:creationId xmlns:a16="http://schemas.microsoft.com/office/drawing/2014/main" id="{E73671F8-9DB2-47AC-99E6-3711E856207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83757" y="5872137"/>
            <a:ext cx="183919" cy="183919"/>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D32B3AD6-7A96-46B8-8571-0DA7F8B04B51}"/>
              </a:ext>
            </a:extLst>
          </p:cNvPr>
          <p:cNvSpPr txBox="1"/>
          <p:nvPr/>
        </p:nvSpPr>
        <p:spPr>
          <a:xfrm>
            <a:off x="4275185" y="5845754"/>
            <a:ext cx="1302669" cy="261610"/>
          </a:xfrm>
          <a:prstGeom prst="rect">
            <a:avLst/>
          </a:prstGeom>
          <a:noFill/>
        </p:spPr>
        <p:txBody>
          <a:bodyPr wrap="square" rtlCol="0">
            <a:spAutoFit/>
          </a:bodyPr>
          <a:lstStyle/>
          <a:p>
            <a:r>
              <a:rPr lang="en-US" sz="1100" dirty="0"/>
              <a:t>Fire Stations</a:t>
            </a:r>
          </a:p>
        </p:txBody>
      </p:sp>
      <p:pic>
        <p:nvPicPr>
          <p:cNvPr id="31" name="Picture 30">
            <a:extLst>
              <a:ext uri="{FF2B5EF4-FFF2-40B4-BE49-F238E27FC236}">
                <a16:creationId xmlns:a16="http://schemas.microsoft.com/office/drawing/2014/main" id="{340F2FA2-DABB-481C-9C31-08A3C72BAB0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997186" y="6116518"/>
            <a:ext cx="173148" cy="173148"/>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7DA14EFB-1364-464E-A583-62FEB7C26720}"/>
              </a:ext>
            </a:extLst>
          </p:cNvPr>
          <p:cNvSpPr txBox="1"/>
          <p:nvPr/>
        </p:nvSpPr>
        <p:spPr>
          <a:xfrm>
            <a:off x="4275185" y="6067417"/>
            <a:ext cx="1807610" cy="261610"/>
          </a:xfrm>
          <a:prstGeom prst="rect">
            <a:avLst/>
          </a:prstGeom>
          <a:noFill/>
        </p:spPr>
        <p:txBody>
          <a:bodyPr wrap="square" rtlCol="0">
            <a:spAutoFit/>
          </a:bodyPr>
          <a:lstStyle/>
          <a:p>
            <a:r>
              <a:rPr lang="en-US" sz="1100" dirty="0"/>
              <a:t>Goleta Sanitary District</a:t>
            </a:r>
          </a:p>
        </p:txBody>
      </p:sp>
      <p:pic>
        <p:nvPicPr>
          <p:cNvPr id="33" name="Picture 32">
            <a:extLst>
              <a:ext uri="{FF2B5EF4-FFF2-40B4-BE49-F238E27FC236}">
                <a16:creationId xmlns:a16="http://schemas.microsoft.com/office/drawing/2014/main" id="{6C632A73-FC8F-4F76-ADDE-AB3D996A6775}"/>
              </a:ext>
            </a:extLst>
          </p:cNvPr>
          <p:cNvPicPr>
            <a:picLocks noChangeAspect="1"/>
          </p:cNvPicPr>
          <p:nvPr/>
        </p:nvPicPr>
        <p:blipFill>
          <a:blip r:embed="rId11"/>
          <a:stretch>
            <a:fillRect/>
          </a:stretch>
        </p:blipFill>
        <p:spPr>
          <a:xfrm>
            <a:off x="6582110" y="6076768"/>
            <a:ext cx="183920" cy="183920"/>
          </a:xfrm>
          <a:prstGeom prst="rect">
            <a:avLst/>
          </a:prstGeom>
        </p:spPr>
      </p:pic>
      <p:sp>
        <p:nvSpPr>
          <p:cNvPr id="34" name="TextBox 33">
            <a:extLst>
              <a:ext uri="{FF2B5EF4-FFF2-40B4-BE49-F238E27FC236}">
                <a16:creationId xmlns:a16="http://schemas.microsoft.com/office/drawing/2014/main" id="{99DC1E6C-5282-4828-9702-3849C37C3613}"/>
              </a:ext>
            </a:extLst>
          </p:cNvPr>
          <p:cNvSpPr txBox="1"/>
          <p:nvPr/>
        </p:nvSpPr>
        <p:spPr>
          <a:xfrm>
            <a:off x="6836695" y="6047501"/>
            <a:ext cx="2035981" cy="261610"/>
          </a:xfrm>
          <a:prstGeom prst="rect">
            <a:avLst/>
          </a:prstGeom>
          <a:noFill/>
        </p:spPr>
        <p:txBody>
          <a:bodyPr wrap="square" rtlCol="0">
            <a:spAutoFit/>
          </a:bodyPr>
          <a:lstStyle/>
          <a:p>
            <a:r>
              <a:rPr lang="en-US" sz="1100" dirty="0">
                <a:solidFill>
                  <a:schemeClr val="dk1"/>
                </a:solidFill>
                <a:latin typeface="+mn-lt"/>
                <a:cs typeface="Arial"/>
                <a:sym typeface="Arial"/>
              </a:rPr>
              <a:t>Planned Battery Energy Storage</a:t>
            </a:r>
            <a:endParaRPr lang="en-US" sz="1100" dirty="0">
              <a:latin typeface="+mn-lt"/>
            </a:endParaRPr>
          </a:p>
        </p:txBody>
      </p:sp>
      <p:pic>
        <p:nvPicPr>
          <p:cNvPr id="35" name="Picture 34">
            <a:extLst>
              <a:ext uri="{FF2B5EF4-FFF2-40B4-BE49-F238E27FC236}">
                <a16:creationId xmlns:a16="http://schemas.microsoft.com/office/drawing/2014/main" id="{B9960319-7F09-47C2-ABC8-63703901DA2E}"/>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573744" y="5402604"/>
            <a:ext cx="183920" cy="183920"/>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E36B7668-550E-4EFD-A80D-04A02D1D6C11}"/>
              </a:ext>
            </a:extLst>
          </p:cNvPr>
          <p:cNvSpPr txBox="1"/>
          <p:nvPr/>
        </p:nvSpPr>
        <p:spPr>
          <a:xfrm>
            <a:off x="6821997" y="5372536"/>
            <a:ext cx="2035981" cy="261610"/>
          </a:xfrm>
          <a:prstGeom prst="rect">
            <a:avLst/>
          </a:prstGeom>
          <a:noFill/>
        </p:spPr>
        <p:txBody>
          <a:bodyPr wrap="square" rtlCol="0">
            <a:spAutoFit/>
          </a:bodyPr>
          <a:lstStyle/>
          <a:p>
            <a:r>
              <a:rPr lang="en-US" sz="1100" dirty="0"/>
              <a:t>Goleta Valley Cottage Hospital</a:t>
            </a:r>
          </a:p>
        </p:txBody>
      </p:sp>
      <p:pic>
        <p:nvPicPr>
          <p:cNvPr id="37" name="Picture 2">
            <a:extLst>
              <a:ext uri="{FF2B5EF4-FFF2-40B4-BE49-F238E27FC236}">
                <a16:creationId xmlns:a16="http://schemas.microsoft.com/office/drawing/2014/main" id="{A658E33A-1595-4ADB-9A47-630AA79AC40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44332" y="5610875"/>
            <a:ext cx="231058" cy="23105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a:extLst>
              <a:ext uri="{FF2B5EF4-FFF2-40B4-BE49-F238E27FC236}">
                <a16:creationId xmlns:a16="http://schemas.microsoft.com/office/drawing/2014/main" id="{7F3A987E-D9AE-47FB-B7BF-067D382D75F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54798" y="6065042"/>
            <a:ext cx="219309" cy="219309"/>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ACE2324B-73CF-4040-96FC-B297114952BC}"/>
              </a:ext>
            </a:extLst>
          </p:cNvPr>
          <p:cNvSpPr txBox="1"/>
          <p:nvPr/>
        </p:nvSpPr>
        <p:spPr>
          <a:xfrm>
            <a:off x="6814718" y="5592684"/>
            <a:ext cx="2035981" cy="261610"/>
          </a:xfrm>
          <a:prstGeom prst="rect">
            <a:avLst/>
          </a:prstGeom>
          <a:noFill/>
        </p:spPr>
        <p:txBody>
          <a:bodyPr wrap="square" rtlCol="0">
            <a:spAutoFit/>
          </a:bodyPr>
          <a:lstStyle/>
          <a:p>
            <a:r>
              <a:rPr lang="en-US" sz="1100" dirty="0"/>
              <a:t>Direct Relief</a:t>
            </a:r>
          </a:p>
        </p:txBody>
      </p:sp>
      <p:pic>
        <p:nvPicPr>
          <p:cNvPr id="41" name="Picture 40">
            <a:extLst>
              <a:ext uri="{FF2B5EF4-FFF2-40B4-BE49-F238E27FC236}">
                <a16:creationId xmlns:a16="http://schemas.microsoft.com/office/drawing/2014/main" id="{500B2D09-D6DD-4E50-B2AE-8B3F934CEE6F}"/>
              </a:ext>
            </a:extLst>
          </p:cNvPr>
          <p:cNvPicPr>
            <a:picLocks noChangeAspect="1"/>
          </p:cNvPicPr>
          <p:nvPr/>
        </p:nvPicPr>
        <p:blipFill>
          <a:blip r:embed="rId15"/>
          <a:stretch>
            <a:fillRect/>
          </a:stretch>
        </p:blipFill>
        <p:spPr>
          <a:xfrm>
            <a:off x="0" y="927838"/>
            <a:ext cx="9144000" cy="4314560"/>
          </a:xfrm>
          <a:prstGeom prst="rect">
            <a:avLst/>
          </a:prstGeom>
        </p:spPr>
      </p:pic>
      <p:cxnSp>
        <p:nvCxnSpPr>
          <p:cNvPr id="42" name="Straight Arrow Connector 41">
            <a:extLst>
              <a:ext uri="{FF2B5EF4-FFF2-40B4-BE49-F238E27FC236}">
                <a16:creationId xmlns:a16="http://schemas.microsoft.com/office/drawing/2014/main" id="{53324BFE-8251-4410-AD13-4A70F80C50A4}"/>
              </a:ext>
            </a:extLst>
          </p:cNvPr>
          <p:cNvCxnSpPr>
            <a:cxnSpLocks/>
            <a:stCxn id="43" idx="3"/>
            <a:endCxn id="50" idx="2"/>
          </p:cNvCxnSpPr>
          <p:nvPr/>
        </p:nvCxnSpPr>
        <p:spPr>
          <a:xfrm flipV="1">
            <a:off x="2905364" y="3590457"/>
            <a:ext cx="914795" cy="1128645"/>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3" name="TextBox 42">
            <a:extLst>
              <a:ext uri="{FF2B5EF4-FFF2-40B4-BE49-F238E27FC236}">
                <a16:creationId xmlns:a16="http://schemas.microsoft.com/office/drawing/2014/main" id="{20BDE6A1-B2D7-416E-A2A8-B649B15406DD}"/>
              </a:ext>
            </a:extLst>
          </p:cNvPr>
          <p:cNvSpPr txBox="1"/>
          <p:nvPr/>
        </p:nvSpPr>
        <p:spPr>
          <a:xfrm>
            <a:off x="1795527" y="4588297"/>
            <a:ext cx="1109837" cy="261610"/>
          </a:xfrm>
          <a:prstGeom prst="rect">
            <a:avLst/>
          </a:prstGeom>
          <a:solidFill>
            <a:schemeClr val="bg1"/>
          </a:solidFill>
          <a:ln w="19050">
            <a:solidFill>
              <a:schemeClr val="tx1"/>
            </a:solidFill>
          </a:ln>
        </p:spPr>
        <p:txBody>
          <a:bodyPr wrap="square" rtlCol="0">
            <a:spAutoFit/>
          </a:bodyPr>
          <a:lstStyle/>
          <a:p>
            <a:r>
              <a:rPr lang="en-US" sz="1100" dirty="0"/>
              <a:t>Fire Station # 17</a:t>
            </a:r>
          </a:p>
        </p:txBody>
      </p:sp>
      <p:pic>
        <p:nvPicPr>
          <p:cNvPr id="44" name="Picture 43">
            <a:extLst>
              <a:ext uri="{FF2B5EF4-FFF2-40B4-BE49-F238E27FC236}">
                <a16:creationId xmlns:a16="http://schemas.microsoft.com/office/drawing/2014/main" id="{4993657E-8000-45BA-8FD1-CDEDEE389AC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47917" y="3255746"/>
            <a:ext cx="173148" cy="173148"/>
          </a:xfrm>
          <a:prstGeom prst="rect">
            <a:avLst/>
          </a:prstGeom>
          <a:noFill/>
          <a:extLst>
            <a:ext uri="{909E8E84-426E-40DD-AFC4-6F175D3DCCD1}">
              <a14:hiddenFill xmlns:a14="http://schemas.microsoft.com/office/drawing/2010/main">
                <a:solidFill>
                  <a:srgbClr val="FFFFFF"/>
                </a:solidFill>
              </a14:hiddenFill>
            </a:ext>
          </a:extLst>
        </p:spPr>
      </p:pic>
      <p:cxnSp>
        <p:nvCxnSpPr>
          <p:cNvPr id="45" name="Straight Arrow Connector 44">
            <a:extLst>
              <a:ext uri="{FF2B5EF4-FFF2-40B4-BE49-F238E27FC236}">
                <a16:creationId xmlns:a16="http://schemas.microsoft.com/office/drawing/2014/main" id="{4DAB7840-7F62-4CBB-B4D1-D5F29B726B49}"/>
              </a:ext>
            </a:extLst>
          </p:cNvPr>
          <p:cNvCxnSpPr>
            <a:cxnSpLocks/>
            <a:stCxn id="46" idx="2"/>
            <a:endCxn id="47" idx="0"/>
          </p:cNvCxnSpPr>
          <p:nvPr/>
        </p:nvCxnSpPr>
        <p:spPr>
          <a:xfrm>
            <a:off x="4875220" y="1437494"/>
            <a:ext cx="144278" cy="768454"/>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6" name="TextBox 45">
            <a:extLst>
              <a:ext uri="{FF2B5EF4-FFF2-40B4-BE49-F238E27FC236}">
                <a16:creationId xmlns:a16="http://schemas.microsoft.com/office/drawing/2014/main" id="{71269E7E-9B6B-4333-9DBC-C4F38DA9D00E}"/>
              </a:ext>
            </a:extLst>
          </p:cNvPr>
          <p:cNvSpPr txBox="1"/>
          <p:nvPr/>
        </p:nvSpPr>
        <p:spPr>
          <a:xfrm>
            <a:off x="4275186" y="1006607"/>
            <a:ext cx="1200068" cy="430887"/>
          </a:xfrm>
          <a:prstGeom prst="rect">
            <a:avLst/>
          </a:prstGeom>
          <a:solidFill>
            <a:schemeClr val="bg1"/>
          </a:solidFill>
          <a:ln w="19050">
            <a:solidFill>
              <a:schemeClr val="tx1"/>
            </a:solidFill>
          </a:ln>
        </p:spPr>
        <p:txBody>
          <a:bodyPr wrap="square" rtlCol="0">
            <a:spAutoFit/>
          </a:bodyPr>
          <a:lstStyle/>
          <a:p>
            <a:r>
              <a:rPr lang="en-US" sz="1100" dirty="0"/>
              <a:t>Direct Relief (Solar Microgrid)</a:t>
            </a:r>
          </a:p>
        </p:txBody>
      </p:sp>
      <p:pic>
        <p:nvPicPr>
          <p:cNvPr id="47" name="Picture 2">
            <a:extLst>
              <a:ext uri="{FF2B5EF4-FFF2-40B4-BE49-F238E27FC236}">
                <a16:creationId xmlns:a16="http://schemas.microsoft.com/office/drawing/2014/main" id="{16516E5D-16EB-435E-9C4D-74D8B76742D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03969" y="2205948"/>
            <a:ext cx="231058" cy="231058"/>
          </a:xfrm>
          <a:prstGeom prst="rect">
            <a:avLst/>
          </a:prstGeom>
          <a:noFill/>
          <a:extLst>
            <a:ext uri="{909E8E84-426E-40DD-AFC4-6F175D3DCCD1}">
              <a14:hiddenFill xmlns:a14="http://schemas.microsoft.com/office/drawing/2010/main">
                <a:solidFill>
                  <a:srgbClr val="FFFFFF"/>
                </a:solidFill>
              </a14:hiddenFill>
            </a:ext>
          </a:extLst>
        </p:spPr>
      </p:pic>
      <p:cxnSp>
        <p:nvCxnSpPr>
          <p:cNvPr id="48" name="Straight Arrow Connector 47">
            <a:extLst>
              <a:ext uri="{FF2B5EF4-FFF2-40B4-BE49-F238E27FC236}">
                <a16:creationId xmlns:a16="http://schemas.microsoft.com/office/drawing/2014/main" id="{98E78390-AA86-47FE-88C0-FFAC7FCA4147}"/>
              </a:ext>
            </a:extLst>
          </p:cNvPr>
          <p:cNvCxnSpPr>
            <a:cxnSpLocks/>
          </p:cNvCxnSpPr>
          <p:nvPr/>
        </p:nvCxnSpPr>
        <p:spPr>
          <a:xfrm flipH="1">
            <a:off x="6689187" y="1018924"/>
            <a:ext cx="777092" cy="3293"/>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9" name="TextBox 48">
            <a:extLst>
              <a:ext uri="{FF2B5EF4-FFF2-40B4-BE49-F238E27FC236}">
                <a16:creationId xmlns:a16="http://schemas.microsoft.com/office/drawing/2014/main" id="{DECD0571-94A8-4A14-A347-D2C7F96BA8F8}"/>
              </a:ext>
            </a:extLst>
          </p:cNvPr>
          <p:cNvSpPr txBox="1"/>
          <p:nvPr/>
        </p:nvSpPr>
        <p:spPr>
          <a:xfrm>
            <a:off x="7466279" y="975415"/>
            <a:ext cx="1195526" cy="261610"/>
          </a:xfrm>
          <a:prstGeom prst="rect">
            <a:avLst/>
          </a:prstGeom>
          <a:solidFill>
            <a:schemeClr val="bg1"/>
          </a:solidFill>
          <a:ln w="19050">
            <a:solidFill>
              <a:schemeClr val="tx1"/>
            </a:solidFill>
          </a:ln>
        </p:spPr>
        <p:txBody>
          <a:bodyPr wrap="square" rtlCol="0">
            <a:spAutoFit/>
          </a:bodyPr>
          <a:lstStyle/>
          <a:p>
            <a:r>
              <a:rPr lang="en-US" sz="1100" dirty="0"/>
              <a:t>Vegas Substation</a:t>
            </a:r>
          </a:p>
        </p:txBody>
      </p:sp>
      <p:pic>
        <p:nvPicPr>
          <p:cNvPr id="50" name="Picture 49">
            <a:extLst>
              <a:ext uri="{FF2B5EF4-FFF2-40B4-BE49-F238E27FC236}">
                <a16:creationId xmlns:a16="http://schemas.microsoft.com/office/drawing/2014/main" id="{01298E61-2F90-4482-9ED4-DE535480389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28199" y="3406538"/>
            <a:ext cx="183919" cy="183919"/>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a:extLst>
              <a:ext uri="{FF2B5EF4-FFF2-40B4-BE49-F238E27FC236}">
                <a16:creationId xmlns:a16="http://schemas.microsoft.com/office/drawing/2014/main" id="{474AF230-0388-49E2-AE9D-5482CCE2900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01120" y="2519683"/>
            <a:ext cx="183919" cy="183919"/>
          </a:xfrm>
          <a:prstGeom prst="rect">
            <a:avLst/>
          </a:prstGeom>
          <a:noFill/>
          <a:extLst>
            <a:ext uri="{909E8E84-426E-40DD-AFC4-6F175D3DCCD1}">
              <a14:hiddenFill xmlns:a14="http://schemas.microsoft.com/office/drawing/2010/main">
                <a:solidFill>
                  <a:srgbClr val="FFFFFF"/>
                </a:solidFill>
              </a14:hiddenFill>
            </a:ext>
          </a:extLst>
        </p:spPr>
      </p:pic>
      <p:cxnSp>
        <p:nvCxnSpPr>
          <p:cNvPr id="52" name="Straight Arrow Connector 51">
            <a:extLst>
              <a:ext uri="{FF2B5EF4-FFF2-40B4-BE49-F238E27FC236}">
                <a16:creationId xmlns:a16="http://schemas.microsoft.com/office/drawing/2014/main" id="{11AD1C37-63E8-44C9-887B-3E06AF52ACC1}"/>
              </a:ext>
            </a:extLst>
          </p:cNvPr>
          <p:cNvCxnSpPr>
            <a:cxnSpLocks/>
            <a:stCxn id="53" idx="0"/>
          </p:cNvCxnSpPr>
          <p:nvPr/>
        </p:nvCxnSpPr>
        <p:spPr>
          <a:xfrm flipV="1">
            <a:off x="1771451" y="2627936"/>
            <a:ext cx="693999" cy="1247884"/>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3" name="TextBox 52">
            <a:extLst>
              <a:ext uri="{FF2B5EF4-FFF2-40B4-BE49-F238E27FC236}">
                <a16:creationId xmlns:a16="http://schemas.microsoft.com/office/drawing/2014/main" id="{53EC999B-482F-43B0-93C0-31381EAE8E1A}"/>
              </a:ext>
            </a:extLst>
          </p:cNvPr>
          <p:cNvSpPr txBox="1"/>
          <p:nvPr/>
        </p:nvSpPr>
        <p:spPr>
          <a:xfrm>
            <a:off x="1097210" y="3875820"/>
            <a:ext cx="1348482" cy="261610"/>
          </a:xfrm>
          <a:prstGeom prst="rect">
            <a:avLst/>
          </a:prstGeom>
          <a:solidFill>
            <a:schemeClr val="bg1"/>
          </a:solidFill>
          <a:ln w="19050">
            <a:solidFill>
              <a:schemeClr val="tx1"/>
            </a:solidFill>
          </a:ln>
        </p:spPr>
        <p:txBody>
          <a:bodyPr wrap="square" rtlCol="0">
            <a:spAutoFit/>
          </a:bodyPr>
          <a:lstStyle/>
          <a:p>
            <a:r>
              <a:rPr lang="en-US" sz="1100" dirty="0"/>
              <a:t>Isla Vista Substation</a:t>
            </a:r>
          </a:p>
        </p:txBody>
      </p:sp>
      <p:pic>
        <p:nvPicPr>
          <p:cNvPr id="54" name="Picture 53">
            <a:extLst>
              <a:ext uri="{FF2B5EF4-FFF2-40B4-BE49-F238E27FC236}">
                <a16:creationId xmlns:a16="http://schemas.microsoft.com/office/drawing/2014/main" id="{EA49414E-1A34-488F-B8C7-4B32F5010189}"/>
              </a:ext>
            </a:extLst>
          </p:cNvPr>
          <p:cNvPicPr>
            <a:picLocks noChangeAspect="1"/>
          </p:cNvPicPr>
          <p:nvPr/>
        </p:nvPicPr>
        <p:blipFill>
          <a:blip r:embed="rId11"/>
          <a:stretch>
            <a:fillRect/>
          </a:stretch>
        </p:blipFill>
        <p:spPr>
          <a:xfrm>
            <a:off x="2564646" y="2421542"/>
            <a:ext cx="183920" cy="183920"/>
          </a:xfrm>
          <a:prstGeom prst="rect">
            <a:avLst/>
          </a:prstGeom>
        </p:spPr>
      </p:pic>
      <p:cxnSp>
        <p:nvCxnSpPr>
          <p:cNvPr id="55" name="Straight Arrow Connector 54">
            <a:extLst>
              <a:ext uri="{FF2B5EF4-FFF2-40B4-BE49-F238E27FC236}">
                <a16:creationId xmlns:a16="http://schemas.microsoft.com/office/drawing/2014/main" id="{5FBBA536-1D56-42AC-8347-88BA2BAC795C}"/>
              </a:ext>
            </a:extLst>
          </p:cNvPr>
          <p:cNvCxnSpPr>
            <a:cxnSpLocks/>
            <a:stCxn id="56" idx="3"/>
            <a:endCxn id="54" idx="1"/>
          </p:cNvCxnSpPr>
          <p:nvPr/>
        </p:nvCxnSpPr>
        <p:spPr>
          <a:xfrm>
            <a:off x="1446035" y="2072912"/>
            <a:ext cx="1118611" cy="44059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6" name="TextBox 55">
            <a:extLst>
              <a:ext uri="{FF2B5EF4-FFF2-40B4-BE49-F238E27FC236}">
                <a16:creationId xmlns:a16="http://schemas.microsoft.com/office/drawing/2014/main" id="{21D806AB-B5A4-4692-9530-284A1C15FF7F}"/>
              </a:ext>
            </a:extLst>
          </p:cNvPr>
          <p:cNvSpPr txBox="1"/>
          <p:nvPr/>
        </p:nvSpPr>
        <p:spPr>
          <a:xfrm>
            <a:off x="356715" y="1772830"/>
            <a:ext cx="1089320" cy="600164"/>
          </a:xfrm>
          <a:prstGeom prst="rect">
            <a:avLst/>
          </a:prstGeom>
          <a:solidFill>
            <a:schemeClr val="bg1"/>
          </a:solidFill>
          <a:ln w="19050">
            <a:solidFill>
              <a:schemeClr val="tx1"/>
            </a:solidFill>
          </a:ln>
        </p:spPr>
        <p:txBody>
          <a:bodyPr wrap="square" rtlCol="0">
            <a:spAutoFit/>
          </a:bodyPr>
          <a:lstStyle/>
          <a:p>
            <a:r>
              <a:rPr lang="en-US" sz="1100" dirty="0"/>
              <a:t>Goleta Energy Storage Project </a:t>
            </a:r>
          </a:p>
          <a:p>
            <a:r>
              <a:rPr lang="en-US" sz="1100" dirty="0"/>
              <a:t>(240 MWh)</a:t>
            </a:r>
          </a:p>
        </p:txBody>
      </p:sp>
      <p:pic>
        <p:nvPicPr>
          <p:cNvPr id="57" name="Picture 56">
            <a:extLst>
              <a:ext uri="{FF2B5EF4-FFF2-40B4-BE49-F238E27FC236}">
                <a16:creationId xmlns:a16="http://schemas.microsoft.com/office/drawing/2014/main" id="{DF0B5F64-E7A9-413F-9CCF-FE9B668FA6D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18173" y="1405298"/>
            <a:ext cx="183919" cy="183919"/>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a:extLst>
              <a:ext uri="{FF2B5EF4-FFF2-40B4-BE49-F238E27FC236}">
                <a16:creationId xmlns:a16="http://schemas.microsoft.com/office/drawing/2014/main" id="{7ECE1800-D7C5-43FB-B694-9E5A23DFD12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44743" y="1480106"/>
            <a:ext cx="183919" cy="183919"/>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a:extLst>
              <a:ext uri="{FF2B5EF4-FFF2-40B4-BE49-F238E27FC236}">
                <a16:creationId xmlns:a16="http://schemas.microsoft.com/office/drawing/2014/main" id="{AB2D9A8C-6214-44AA-B9EE-5EF89CCA9C6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027515" y="2336585"/>
            <a:ext cx="183920" cy="183920"/>
          </a:xfrm>
          <a:prstGeom prst="rect">
            <a:avLst/>
          </a:prstGeom>
          <a:noFill/>
          <a:extLst>
            <a:ext uri="{909E8E84-426E-40DD-AFC4-6F175D3DCCD1}">
              <a14:hiddenFill xmlns:a14="http://schemas.microsoft.com/office/drawing/2010/main">
                <a:solidFill>
                  <a:srgbClr val="FFFFFF"/>
                </a:solidFill>
              </a14:hiddenFill>
            </a:ext>
          </a:extLst>
        </p:spPr>
      </p:pic>
      <p:cxnSp>
        <p:nvCxnSpPr>
          <p:cNvPr id="60" name="Straight Arrow Connector 59">
            <a:extLst>
              <a:ext uri="{FF2B5EF4-FFF2-40B4-BE49-F238E27FC236}">
                <a16:creationId xmlns:a16="http://schemas.microsoft.com/office/drawing/2014/main" id="{20A95062-6801-44C5-A22C-2ED5227C824D}"/>
              </a:ext>
            </a:extLst>
          </p:cNvPr>
          <p:cNvCxnSpPr>
            <a:cxnSpLocks/>
          </p:cNvCxnSpPr>
          <p:nvPr/>
        </p:nvCxnSpPr>
        <p:spPr>
          <a:xfrm flipH="1" flipV="1">
            <a:off x="5104797" y="2638144"/>
            <a:ext cx="1193059" cy="476001"/>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61" name="TextBox 60">
            <a:extLst>
              <a:ext uri="{FF2B5EF4-FFF2-40B4-BE49-F238E27FC236}">
                <a16:creationId xmlns:a16="http://schemas.microsoft.com/office/drawing/2014/main" id="{CA2CC3C2-D914-48D6-B590-1EEC38F2B783}"/>
              </a:ext>
            </a:extLst>
          </p:cNvPr>
          <p:cNvSpPr txBox="1"/>
          <p:nvPr/>
        </p:nvSpPr>
        <p:spPr>
          <a:xfrm>
            <a:off x="6297856" y="3105988"/>
            <a:ext cx="1109837" cy="261610"/>
          </a:xfrm>
          <a:prstGeom prst="rect">
            <a:avLst/>
          </a:prstGeom>
          <a:solidFill>
            <a:schemeClr val="bg1"/>
          </a:solidFill>
          <a:ln w="19050">
            <a:solidFill>
              <a:schemeClr val="tx1"/>
            </a:solidFill>
          </a:ln>
        </p:spPr>
        <p:txBody>
          <a:bodyPr wrap="square" rtlCol="0">
            <a:spAutoFit/>
          </a:bodyPr>
          <a:lstStyle/>
          <a:p>
            <a:r>
              <a:rPr lang="en-US" sz="1100" dirty="0"/>
              <a:t>Fire Station # 8</a:t>
            </a:r>
          </a:p>
        </p:txBody>
      </p:sp>
      <p:cxnSp>
        <p:nvCxnSpPr>
          <p:cNvPr id="62" name="Straight Arrow Connector 61">
            <a:extLst>
              <a:ext uri="{FF2B5EF4-FFF2-40B4-BE49-F238E27FC236}">
                <a16:creationId xmlns:a16="http://schemas.microsoft.com/office/drawing/2014/main" id="{08CC9B00-6542-45C0-AE4A-CB9E27661272}"/>
              </a:ext>
            </a:extLst>
          </p:cNvPr>
          <p:cNvCxnSpPr>
            <a:cxnSpLocks/>
            <a:stCxn id="63" idx="1"/>
          </p:cNvCxnSpPr>
          <p:nvPr/>
        </p:nvCxnSpPr>
        <p:spPr>
          <a:xfrm flipH="1" flipV="1">
            <a:off x="5521065" y="3464904"/>
            <a:ext cx="999831" cy="1129165"/>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63" name="TextBox 62">
            <a:extLst>
              <a:ext uri="{FF2B5EF4-FFF2-40B4-BE49-F238E27FC236}">
                <a16:creationId xmlns:a16="http://schemas.microsoft.com/office/drawing/2014/main" id="{E70D8B70-BADD-4B91-9404-DA50BF3267EE}"/>
              </a:ext>
            </a:extLst>
          </p:cNvPr>
          <p:cNvSpPr txBox="1"/>
          <p:nvPr/>
        </p:nvSpPr>
        <p:spPr>
          <a:xfrm>
            <a:off x="6520896" y="4463264"/>
            <a:ext cx="1495449" cy="261610"/>
          </a:xfrm>
          <a:prstGeom prst="rect">
            <a:avLst/>
          </a:prstGeom>
          <a:solidFill>
            <a:schemeClr val="bg1"/>
          </a:solidFill>
          <a:ln w="19050">
            <a:solidFill>
              <a:schemeClr val="tx1"/>
            </a:solidFill>
          </a:ln>
        </p:spPr>
        <p:txBody>
          <a:bodyPr wrap="square" rtlCol="0">
            <a:spAutoFit/>
          </a:bodyPr>
          <a:lstStyle/>
          <a:p>
            <a:r>
              <a:rPr lang="en-US" sz="1100" dirty="0"/>
              <a:t>Goleta Sanitary District</a:t>
            </a:r>
          </a:p>
        </p:txBody>
      </p:sp>
      <p:pic>
        <p:nvPicPr>
          <p:cNvPr id="64" name="Picture 63">
            <a:extLst>
              <a:ext uri="{FF2B5EF4-FFF2-40B4-BE49-F238E27FC236}">
                <a16:creationId xmlns:a16="http://schemas.microsoft.com/office/drawing/2014/main" id="{52C6C336-A228-4CAC-A0B4-D4FEF515622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33055" y="2987387"/>
            <a:ext cx="183919" cy="183919"/>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
            <a:extLst>
              <a:ext uri="{FF2B5EF4-FFF2-40B4-BE49-F238E27FC236}">
                <a16:creationId xmlns:a16="http://schemas.microsoft.com/office/drawing/2014/main" id="{9204F2A7-47F0-4496-B952-75E2EFD95A4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55646" y="2908731"/>
            <a:ext cx="219309" cy="219309"/>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a:extLst>
              <a:ext uri="{FF2B5EF4-FFF2-40B4-BE49-F238E27FC236}">
                <a16:creationId xmlns:a16="http://schemas.microsoft.com/office/drawing/2014/main" id="{F3EBE069-E84C-4906-9960-01593C05DA6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60081" y="1917375"/>
            <a:ext cx="183919" cy="183919"/>
          </a:xfrm>
          <a:prstGeom prst="rect">
            <a:avLst/>
          </a:prstGeom>
          <a:noFill/>
          <a:extLst>
            <a:ext uri="{909E8E84-426E-40DD-AFC4-6F175D3DCCD1}">
              <a14:hiddenFill xmlns:a14="http://schemas.microsoft.com/office/drawing/2010/main">
                <a:solidFill>
                  <a:srgbClr val="FFFFFF"/>
                </a:solidFill>
              </a14:hiddenFill>
            </a:ext>
          </a:extLst>
        </p:spPr>
      </p:pic>
      <p:sp>
        <p:nvSpPr>
          <p:cNvPr id="69" name="TextBox 68">
            <a:extLst>
              <a:ext uri="{FF2B5EF4-FFF2-40B4-BE49-F238E27FC236}">
                <a16:creationId xmlns:a16="http://schemas.microsoft.com/office/drawing/2014/main" id="{99F1DAD8-1EFD-4164-AED3-0A1CC9873DB4}"/>
              </a:ext>
            </a:extLst>
          </p:cNvPr>
          <p:cNvSpPr txBox="1"/>
          <p:nvPr/>
        </p:nvSpPr>
        <p:spPr>
          <a:xfrm>
            <a:off x="6821524" y="5824070"/>
            <a:ext cx="2035981" cy="261610"/>
          </a:xfrm>
          <a:prstGeom prst="rect">
            <a:avLst/>
          </a:prstGeom>
          <a:noFill/>
        </p:spPr>
        <p:txBody>
          <a:bodyPr wrap="square" rtlCol="0">
            <a:spAutoFit/>
          </a:bodyPr>
          <a:lstStyle/>
          <a:p>
            <a:r>
              <a:rPr lang="en-US" sz="1100" dirty="0"/>
              <a:t>Deckers</a:t>
            </a:r>
          </a:p>
        </p:txBody>
      </p:sp>
      <p:pic>
        <p:nvPicPr>
          <p:cNvPr id="70" name="Picture 2">
            <a:extLst>
              <a:ext uri="{FF2B5EF4-FFF2-40B4-BE49-F238E27FC236}">
                <a16:creationId xmlns:a16="http://schemas.microsoft.com/office/drawing/2014/main" id="{5BC1E3F4-248A-4FF0-872C-C0BE4626149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135868" y="2780295"/>
            <a:ext cx="183919" cy="183919"/>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
            <a:extLst>
              <a:ext uri="{FF2B5EF4-FFF2-40B4-BE49-F238E27FC236}">
                <a16:creationId xmlns:a16="http://schemas.microsoft.com/office/drawing/2014/main" id="{639C1436-83D6-49FD-8251-1C8559EB673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584711" y="5837397"/>
            <a:ext cx="183919" cy="183919"/>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a:extLst>
              <a:ext uri="{FF2B5EF4-FFF2-40B4-BE49-F238E27FC236}">
                <a16:creationId xmlns:a16="http://schemas.microsoft.com/office/drawing/2014/main" id="{CCC62B5F-5B84-C549-9BD7-E6AB51AB8856}"/>
              </a:ext>
            </a:extLst>
          </p:cNvPr>
          <p:cNvSpPr txBox="1"/>
          <p:nvPr/>
        </p:nvSpPr>
        <p:spPr>
          <a:xfrm>
            <a:off x="3967829" y="4287899"/>
            <a:ext cx="529032" cy="261610"/>
          </a:xfrm>
          <a:prstGeom prst="rect">
            <a:avLst/>
          </a:prstGeom>
          <a:solidFill>
            <a:schemeClr val="bg1"/>
          </a:solidFill>
          <a:ln w="19050">
            <a:solidFill>
              <a:schemeClr val="tx1"/>
            </a:solidFill>
          </a:ln>
        </p:spPr>
        <p:txBody>
          <a:bodyPr wrap="square" rtlCol="0">
            <a:spAutoFit/>
          </a:bodyPr>
          <a:lstStyle/>
          <a:p>
            <a:pPr algn="ctr"/>
            <a:r>
              <a:rPr lang="en-US" sz="1100" dirty="0"/>
              <a:t>UCSB</a:t>
            </a:r>
          </a:p>
        </p:txBody>
      </p:sp>
      <p:sp>
        <p:nvSpPr>
          <p:cNvPr id="68" name="TextBox 67">
            <a:extLst>
              <a:ext uri="{FF2B5EF4-FFF2-40B4-BE49-F238E27FC236}">
                <a16:creationId xmlns:a16="http://schemas.microsoft.com/office/drawing/2014/main" id="{E4887ADA-408C-2849-A759-DAA7EDBE4390}"/>
              </a:ext>
            </a:extLst>
          </p:cNvPr>
          <p:cNvSpPr txBox="1"/>
          <p:nvPr/>
        </p:nvSpPr>
        <p:spPr>
          <a:xfrm>
            <a:off x="4279544" y="3178197"/>
            <a:ext cx="778034" cy="261610"/>
          </a:xfrm>
          <a:prstGeom prst="rect">
            <a:avLst/>
          </a:prstGeom>
          <a:solidFill>
            <a:schemeClr val="bg1"/>
          </a:solidFill>
          <a:ln w="19050">
            <a:solidFill>
              <a:schemeClr val="tx1"/>
            </a:solidFill>
          </a:ln>
        </p:spPr>
        <p:txBody>
          <a:bodyPr wrap="square" rtlCol="0">
            <a:spAutoFit/>
          </a:bodyPr>
          <a:lstStyle/>
          <a:p>
            <a:pPr algn="ctr"/>
            <a:r>
              <a:rPr lang="en-US" sz="1100" dirty="0"/>
              <a:t>SB Airport</a:t>
            </a:r>
          </a:p>
        </p:txBody>
      </p:sp>
      <p:pic>
        <p:nvPicPr>
          <p:cNvPr id="71" name="Picture 70">
            <a:extLst>
              <a:ext uri="{FF2B5EF4-FFF2-40B4-BE49-F238E27FC236}">
                <a16:creationId xmlns:a16="http://schemas.microsoft.com/office/drawing/2014/main" id="{5919D380-39E0-46A7-9111-6E6F302CB1FF}"/>
              </a:ext>
            </a:extLst>
          </p:cNvPr>
          <p:cNvPicPr>
            <a:picLocks noChangeAspect="1"/>
          </p:cNvPicPr>
          <p:nvPr/>
        </p:nvPicPr>
        <p:blipFill>
          <a:blip r:embed="rId11"/>
          <a:stretch>
            <a:fillRect/>
          </a:stretch>
        </p:blipFill>
        <p:spPr>
          <a:xfrm>
            <a:off x="3127640" y="2589010"/>
            <a:ext cx="183920" cy="183920"/>
          </a:xfrm>
          <a:prstGeom prst="rect">
            <a:avLst/>
          </a:prstGeom>
        </p:spPr>
      </p:pic>
      <p:cxnSp>
        <p:nvCxnSpPr>
          <p:cNvPr id="73" name="Straight Arrow Connector 72">
            <a:extLst>
              <a:ext uri="{FF2B5EF4-FFF2-40B4-BE49-F238E27FC236}">
                <a16:creationId xmlns:a16="http://schemas.microsoft.com/office/drawing/2014/main" id="{616054D2-E6A4-4FD3-BF9F-E1C35C77650C}"/>
              </a:ext>
            </a:extLst>
          </p:cNvPr>
          <p:cNvCxnSpPr>
            <a:cxnSpLocks/>
            <a:stCxn id="74" idx="2"/>
            <a:endCxn id="71" idx="0"/>
          </p:cNvCxnSpPr>
          <p:nvPr/>
        </p:nvCxnSpPr>
        <p:spPr>
          <a:xfrm>
            <a:off x="2826620" y="1480060"/>
            <a:ext cx="392980" cy="110895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74" name="TextBox 73">
            <a:extLst>
              <a:ext uri="{FF2B5EF4-FFF2-40B4-BE49-F238E27FC236}">
                <a16:creationId xmlns:a16="http://schemas.microsoft.com/office/drawing/2014/main" id="{A6DC92F4-18D7-4549-BFAE-4EB7CEA9884E}"/>
              </a:ext>
            </a:extLst>
          </p:cNvPr>
          <p:cNvSpPr txBox="1"/>
          <p:nvPr/>
        </p:nvSpPr>
        <p:spPr>
          <a:xfrm>
            <a:off x="1935067" y="1049173"/>
            <a:ext cx="1783106" cy="430887"/>
          </a:xfrm>
          <a:prstGeom prst="rect">
            <a:avLst/>
          </a:prstGeom>
          <a:solidFill>
            <a:schemeClr val="bg1"/>
          </a:solidFill>
          <a:ln w="19050">
            <a:solidFill>
              <a:schemeClr val="tx1"/>
            </a:solidFill>
          </a:ln>
        </p:spPr>
        <p:txBody>
          <a:bodyPr wrap="square" rtlCol="0">
            <a:spAutoFit/>
          </a:bodyPr>
          <a:lstStyle/>
          <a:p>
            <a:r>
              <a:rPr lang="en-US" sz="1100" dirty="0"/>
              <a:t>Bella Battery Energy Storage Project (120 MWh)</a:t>
            </a:r>
          </a:p>
        </p:txBody>
      </p:sp>
      <p:cxnSp>
        <p:nvCxnSpPr>
          <p:cNvPr id="81" name="Straight Arrow Connector 80">
            <a:extLst>
              <a:ext uri="{FF2B5EF4-FFF2-40B4-BE49-F238E27FC236}">
                <a16:creationId xmlns:a16="http://schemas.microsoft.com/office/drawing/2014/main" id="{C34796C9-7C8E-4724-9CAD-0E6F645C4196}"/>
              </a:ext>
            </a:extLst>
          </p:cNvPr>
          <p:cNvCxnSpPr>
            <a:cxnSpLocks/>
          </p:cNvCxnSpPr>
          <p:nvPr/>
        </p:nvCxnSpPr>
        <p:spPr>
          <a:xfrm>
            <a:off x="1801719" y="1589217"/>
            <a:ext cx="301906" cy="409819"/>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82" name="TextBox 81">
            <a:extLst>
              <a:ext uri="{FF2B5EF4-FFF2-40B4-BE49-F238E27FC236}">
                <a16:creationId xmlns:a16="http://schemas.microsoft.com/office/drawing/2014/main" id="{AF58A36D-1100-410F-BA76-403C38E522B7}"/>
              </a:ext>
            </a:extLst>
          </p:cNvPr>
          <p:cNvSpPr txBox="1"/>
          <p:nvPr/>
        </p:nvSpPr>
        <p:spPr>
          <a:xfrm>
            <a:off x="159701" y="1161806"/>
            <a:ext cx="1642018" cy="430887"/>
          </a:xfrm>
          <a:prstGeom prst="rect">
            <a:avLst/>
          </a:prstGeom>
          <a:solidFill>
            <a:schemeClr val="bg1"/>
          </a:solidFill>
          <a:ln w="19050">
            <a:solidFill>
              <a:schemeClr val="tx1"/>
            </a:solidFill>
          </a:ln>
        </p:spPr>
        <p:txBody>
          <a:bodyPr wrap="square" rtlCol="0">
            <a:spAutoFit/>
          </a:bodyPr>
          <a:lstStyle/>
          <a:p>
            <a:r>
              <a:rPr lang="en-US" sz="1100" dirty="0"/>
              <a:t>Dos Pueblos High School (Solar Microgrid)</a:t>
            </a:r>
          </a:p>
        </p:txBody>
      </p:sp>
      <p:pic>
        <p:nvPicPr>
          <p:cNvPr id="88" name="Google Shape;293;p13">
            <a:extLst>
              <a:ext uri="{FF2B5EF4-FFF2-40B4-BE49-F238E27FC236}">
                <a16:creationId xmlns:a16="http://schemas.microsoft.com/office/drawing/2014/main" id="{E96D6946-5DD2-4308-B6E2-F14C2AEBA6A9}"/>
              </a:ext>
            </a:extLst>
          </p:cNvPr>
          <p:cNvPicPr preferRelativeResize="0"/>
          <p:nvPr/>
        </p:nvPicPr>
        <p:blipFill rotWithShape="1">
          <a:blip r:embed="rId17">
            <a:alphaModFix/>
          </a:blip>
          <a:srcRect/>
          <a:stretch/>
        </p:blipFill>
        <p:spPr>
          <a:xfrm>
            <a:off x="2031781" y="1998651"/>
            <a:ext cx="194103" cy="194103"/>
          </a:xfrm>
          <a:prstGeom prst="rect">
            <a:avLst/>
          </a:prstGeom>
          <a:noFill/>
          <a:ln>
            <a:noFill/>
          </a:ln>
        </p:spPr>
      </p:pic>
      <p:sp>
        <p:nvSpPr>
          <p:cNvPr id="89" name="TextBox 88">
            <a:extLst>
              <a:ext uri="{FF2B5EF4-FFF2-40B4-BE49-F238E27FC236}">
                <a16:creationId xmlns:a16="http://schemas.microsoft.com/office/drawing/2014/main" id="{55F5DD37-054F-4A8A-B0AF-EAE28C57B5D4}"/>
              </a:ext>
            </a:extLst>
          </p:cNvPr>
          <p:cNvSpPr txBox="1"/>
          <p:nvPr/>
        </p:nvSpPr>
        <p:spPr>
          <a:xfrm>
            <a:off x="4258418" y="5394253"/>
            <a:ext cx="2346808" cy="261610"/>
          </a:xfrm>
          <a:prstGeom prst="rect">
            <a:avLst/>
          </a:prstGeom>
          <a:noFill/>
        </p:spPr>
        <p:txBody>
          <a:bodyPr wrap="square" rtlCol="0">
            <a:spAutoFit/>
          </a:bodyPr>
          <a:lstStyle/>
          <a:p>
            <a:r>
              <a:rPr lang="en-US" sz="1100" dirty="0"/>
              <a:t>University of California Santa Barbara</a:t>
            </a:r>
          </a:p>
        </p:txBody>
      </p:sp>
      <p:pic>
        <p:nvPicPr>
          <p:cNvPr id="90" name="Google Shape;293;p13">
            <a:extLst>
              <a:ext uri="{FF2B5EF4-FFF2-40B4-BE49-F238E27FC236}">
                <a16:creationId xmlns:a16="http://schemas.microsoft.com/office/drawing/2014/main" id="{378538A8-041D-4BD0-A2A4-4AA12637C8DB}"/>
              </a:ext>
            </a:extLst>
          </p:cNvPr>
          <p:cNvPicPr preferRelativeResize="0"/>
          <p:nvPr/>
        </p:nvPicPr>
        <p:blipFill rotWithShape="1">
          <a:blip r:embed="rId17">
            <a:alphaModFix/>
          </a:blip>
          <a:srcRect/>
          <a:stretch/>
        </p:blipFill>
        <p:spPr>
          <a:xfrm>
            <a:off x="3984462" y="5636892"/>
            <a:ext cx="194103" cy="194103"/>
          </a:xfrm>
          <a:prstGeom prst="rect">
            <a:avLst/>
          </a:prstGeom>
          <a:noFill/>
          <a:ln>
            <a:noFill/>
          </a:ln>
        </p:spPr>
      </p:pic>
      <p:pic>
        <p:nvPicPr>
          <p:cNvPr id="6" name="Picture 5" descr="A screenshot of a video game&#10;&#10;Description automatically generated with low confidence">
            <a:extLst>
              <a:ext uri="{FF2B5EF4-FFF2-40B4-BE49-F238E27FC236}">
                <a16:creationId xmlns:a16="http://schemas.microsoft.com/office/drawing/2014/main" id="{0E2FC977-5574-B6AD-28FC-5D13E4C8777F}"/>
              </a:ext>
            </a:extLst>
          </p:cNvPr>
          <p:cNvPicPr>
            <a:picLocks noChangeAspect="1"/>
          </p:cNvPicPr>
          <p:nvPr/>
        </p:nvPicPr>
        <p:blipFill>
          <a:blip r:embed="rId18"/>
          <a:stretch>
            <a:fillRect/>
          </a:stretch>
        </p:blipFill>
        <p:spPr>
          <a:xfrm>
            <a:off x="168848" y="2513502"/>
            <a:ext cx="295765" cy="295765"/>
          </a:xfrm>
          <a:prstGeom prst="rect">
            <a:avLst/>
          </a:prstGeom>
        </p:spPr>
      </p:pic>
      <p:cxnSp>
        <p:nvCxnSpPr>
          <p:cNvPr id="19" name="Straight Arrow Connector 18">
            <a:extLst>
              <a:ext uri="{FF2B5EF4-FFF2-40B4-BE49-F238E27FC236}">
                <a16:creationId xmlns:a16="http://schemas.microsoft.com/office/drawing/2014/main" id="{F7E15923-495C-3336-2E26-452F57367B28}"/>
              </a:ext>
            </a:extLst>
          </p:cNvPr>
          <p:cNvCxnSpPr>
            <a:cxnSpLocks/>
            <a:stCxn id="21" idx="0"/>
          </p:cNvCxnSpPr>
          <p:nvPr/>
        </p:nvCxnSpPr>
        <p:spPr>
          <a:xfrm flipV="1">
            <a:off x="686299" y="2130426"/>
            <a:ext cx="693999" cy="1247884"/>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9DB6008E-DAF1-BDCB-82CB-DCAD44AE67D3}"/>
              </a:ext>
            </a:extLst>
          </p:cNvPr>
          <p:cNvSpPr txBox="1"/>
          <p:nvPr/>
        </p:nvSpPr>
        <p:spPr>
          <a:xfrm>
            <a:off x="12058" y="3378310"/>
            <a:ext cx="1348482" cy="430887"/>
          </a:xfrm>
          <a:prstGeom prst="rect">
            <a:avLst/>
          </a:prstGeom>
          <a:solidFill>
            <a:schemeClr val="bg1"/>
          </a:solidFill>
          <a:ln w="19050">
            <a:solidFill>
              <a:schemeClr val="tx1"/>
            </a:solidFill>
          </a:ln>
        </p:spPr>
        <p:txBody>
          <a:bodyPr wrap="square" rtlCol="0">
            <a:spAutoFit/>
          </a:bodyPr>
          <a:lstStyle/>
          <a:p>
            <a:r>
              <a:rPr lang="en-US" sz="1100" dirty="0"/>
              <a:t>Ellwood Gas Peaker Plant</a:t>
            </a:r>
          </a:p>
        </p:txBody>
      </p:sp>
    </p:spTree>
    <p:extLst>
      <p:ext uri="{BB962C8B-B14F-4D97-AF65-F5344CB8AC3E}">
        <p14:creationId xmlns:p14="http://schemas.microsoft.com/office/powerpoint/2010/main" val="29356073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cxnSp>
        <p:nvCxnSpPr>
          <p:cNvPr id="12" name="Google Shape;277;p13">
            <a:extLst>
              <a:ext uri="{FF2B5EF4-FFF2-40B4-BE49-F238E27FC236}">
                <a16:creationId xmlns:a16="http://schemas.microsoft.com/office/drawing/2014/main" id="{6A777E85-1B90-7261-B031-7E4159D2E40D}"/>
              </a:ext>
            </a:extLst>
          </p:cNvPr>
          <p:cNvCxnSpPr>
            <a:cxnSpLocks/>
          </p:cNvCxnSpPr>
          <p:nvPr/>
        </p:nvCxnSpPr>
        <p:spPr>
          <a:xfrm>
            <a:off x="6685442" y="3091021"/>
            <a:ext cx="0" cy="181252"/>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cxnSp>
        <p:nvCxnSpPr>
          <p:cNvPr id="166" name="Google Shape;277;p13">
            <a:extLst>
              <a:ext uri="{FF2B5EF4-FFF2-40B4-BE49-F238E27FC236}">
                <a16:creationId xmlns:a16="http://schemas.microsoft.com/office/drawing/2014/main" id="{0B7EA84E-647B-90AD-F068-2EA35A56E5C4}"/>
              </a:ext>
            </a:extLst>
          </p:cNvPr>
          <p:cNvCxnSpPr>
            <a:cxnSpLocks/>
          </p:cNvCxnSpPr>
          <p:nvPr/>
        </p:nvCxnSpPr>
        <p:spPr>
          <a:xfrm>
            <a:off x="6727932" y="2934899"/>
            <a:ext cx="0" cy="181252"/>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cxnSp>
        <p:nvCxnSpPr>
          <p:cNvPr id="11" name="Google Shape;277;p13">
            <a:extLst>
              <a:ext uri="{FF2B5EF4-FFF2-40B4-BE49-F238E27FC236}">
                <a16:creationId xmlns:a16="http://schemas.microsoft.com/office/drawing/2014/main" id="{82B9C5B0-1E06-DF5E-D07B-F06CD98EC154}"/>
              </a:ext>
            </a:extLst>
          </p:cNvPr>
          <p:cNvCxnSpPr>
            <a:cxnSpLocks/>
          </p:cNvCxnSpPr>
          <p:nvPr/>
        </p:nvCxnSpPr>
        <p:spPr>
          <a:xfrm>
            <a:off x="5921325" y="2932708"/>
            <a:ext cx="0" cy="181252"/>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sp>
        <p:nvSpPr>
          <p:cNvPr id="4" name="Google Shape;279;p13">
            <a:extLst>
              <a:ext uri="{FF2B5EF4-FFF2-40B4-BE49-F238E27FC236}">
                <a16:creationId xmlns:a16="http://schemas.microsoft.com/office/drawing/2014/main" id="{69FF554B-67EF-5B9D-BB1C-9B26ECF65193}"/>
              </a:ext>
            </a:extLst>
          </p:cNvPr>
          <p:cNvSpPr/>
          <p:nvPr/>
        </p:nvSpPr>
        <p:spPr>
          <a:xfrm rot="10800000">
            <a:off x="6351525" y="2380871"/>
            <a:ext cx="783914" cy="584372"/>
          </a:xfrm>
          <a:prstGeom prst="rect">
            <a:avLst/>
          </a:prstGeom>
          <a:noFill/>
          <a:ln w="38100" cap="flat" cmpd="sng">
            <a:solidFill>
              <a:schemeClr val="tx2">
                <a:lumMod val="60000"/>
                <a:lumOff val="40000"/>
              </a:schemeClr>
            </a:solidFill>
            <a:prstDash val="dot"/>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00" dirty="0">
              <a:solidFill>
                <a:schemeClr val="lt1"/>
              </a:solidFill>
              <a:latin typeface="Arial"/>
              <a:ea typeface="Arial"/>
              <a:cs typeface="Arial"/>
              <a:sym typeface="Arial"/>
            </a:endParaRPr>
          </a:p>
        </p:txBody>
      </p:sp>
      <p:cxnSp>
        <p:nvCxnSpPr>
          <p:cNvPr id="248" name="Google Shape;277;p13">
            <a:extLst>
              <a:ext uri="{FF2B5EF4-FFF2-40B4-BE49-F238E27FC236}">
                <a16:creationId xmlns:a16="http://schemas.microsoft.com/office/drawing/2014/main" id="{1D6EE7AE-5097-7AB5-EA26-D8A4C4398274}"/>
              </a:ext>
            </a:extLst>
          </p:cNvPr>
          <p:cNvCxnSpPr>
            <a:cxnSpLocks/>
          </p:cNvCxnSpPr>
          <p:nvPr/>
        </p:nvCxnSpPr>
        <p:spPr>
          <a:xfrm>
            <a:off x="7530438" y="5083174"/>
            <a:ext cx="166840" cy="0"/>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cxnSp>
        <p:nvCxnSpPr>
          <p:cNvPr id="247" name="Google Shape;277;p13">
            <a:extLst>
              <a:ext uri="{FF2B5EF4-FFF2-40B4-BE49-F238E27FC236}">
                <a16:creationId xmlns:a16="http://schemas.microsoft.com/office/drawing/2014/main" id="{2DE6ADA1-26C9-9C84-DE21-EF7A089B2CFA}"/>
              </a:ext>
            </a:extLst>
          </p:cNvPr>
          <p:cNvCxnSpPr>
            <a:cxnSpLocks/>
          </p:cNvCxnSpPr>
          <p:nvPr/>
        </p:nvCxnSpPr>
        <p:spPr>
          <a:xfrm>
            <a:off x="7932214" y="3408274"/>
            <a:ext cx="166840" cy="0"/>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cxnSp>
        <p:nvCxnSpPr>
          <p:cNvPr id="179" name="Google Shape;277;p13">
            <a:extLst>
              <a:ext uri="{FF2B5EF4-FFF2-40B4-BE49-F238E27FC236}">
                <a16:creationId xmlns:a16="http://schemas.microsoft.com/office/drawing/2014/main" id="{1E99ABC3-464C-F1EF-28CB-41D8E964BA0A}"/>
              </a:ext>
            </a:extLst>
          </p:cNvPr>
          <p:cNvCxnSpPr>
            <a:cxnSpLocks/>
            <a:endCxn id="176" idx="1"/>
          </p:cNvCxnSpPr>
          <p:nvPr/>
        </p:nvCxnSpPr>
        <p:spPr>
          <a:xfrm>
            <a:off x="2559513" y="4750519"/>
            <a:ext cx="166840" cy="0"/>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cxnSp>
        <p:nvCxnSpPr>
          <p:cNvPr id="233" name="Google Shape;277;p13">
            <a:extLst>
              <a:ext uri="{FF2B5EF4-FFF2-40B4-BE49-F238E27FC236}">
                <a16:creationId xmlns:a16="http://schemas.microsoft.com/office/drawing/2014/main" id="{3EE76B1D-D155-FBBF-8A40-3578B8D4D3A2}"/>
              </a:ext>
            </a:extLst>
          </p:cNvPr>
          <p:cNvCxnSpPr>
            <a:cxnSpLocks/>
          </p:cNvCxnSpPr>
          <p:nvPr/>
        </p:nvCxnSpPr>
        <p:spPr>
          <a:xfrm>
            <a:off x="8644752" y="2298914"/>
            <a:ext cx="0" cy="185696"/>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cxnSp>
        <p:nvCxnSpPr>
          <p:cNvPr id="192" name="Google Shape;264;p13">
            <a:extLst>
              <a:ext uri="{FF2B5EF4-FFF2-40B4-BE49-F238E27FC236}">
                <a16:creationId xmlns:a16="http://schemas.microsoft.com/office/drawing/2014/main" id="{8E8F5669-E337-1848-F885-15C39CF4A9EC}"/>
              </a:ext>
            </a:extLst>
          </p:cNvPr>
          <p:cNvCxnSpPr>
            <a:cxnSpLocks/>
          </p:cNvCxnSpPr>
          <p:nvPr/>
        </p:nvCxnSpPr>
        <p:spPr>
          <a:xfrm>
            <a:off x="1845738" y="1346789"/>
            <a:ext cx="0" cy="737475"/>
          </a:xfrm>
          <a:prstGeom prst="straightConnector1">
            <a:avLst/>
          </a:prstGeom>
          <a:noFill/>
          <a:ln w="38100" cap="flat" cmpd="sng">
            <a:solidFill>
              <a:schemeClr val="accent3">
                <a:lumMod val="75000"/>
              </a:schemeClr>
            </a:solidFill>
            <a:prstDash val="solid"/>
            <a:round/>
            <a:headEnd type="none" w="sm" len="sm"/>
            <a:tailEnd type="none" w="sm" len="sm"/>
          </a:ln>
        </p:spPr>
      </p:cxnSp>
      <p:cxnSp>
        <p:nvCxnSpPr>
          <p:cNvPr id="96" name="Google Shape;264;p13">
            <a:extLst>
              <a:ext uri="{FF2B5EF4-FFF2-40B4-BE49-F238E27FC236}">
                <a16:creationId xmlns:a16="http://schemas.microsoft.com/office/drawing/2014/main" id="{4DE7C86F-FB51-736E-8570-E12DE89A872E}"/>
              </a:ext>
            </a:extLst>
          </p:cNvPr>
          <p:cNvCxnSpPr>
            <a:cxnSpLocks/>
          </p:cNvCxnSpPr>
          <p:nvPr/>
        </p:nvCxnSpPr>
        <p:spPr>
          <a:xfrm flipH="1">
            <a:off x="128607" y="3023359"/>
            <a:ext cx="2591856" cy="0"/>
          </a:xfrm>
          <a:prstGeom prst="straightConnector1">
            <a:avLst/>
          </a:prstGeom>
          <a:noFill/>
          <a:ln w="38100" cap="flat" cmpd="sng">
            <a:solidFill>
              <a:schemeClr val="accent6">
                <a:lumMod val="75000"/>
              </a:schemeClr>
            </a:solidFill>
            <a:prstDash val="solid"/>
            <a:round/>
            <a:headEnd type="none" w="sm" len="sm"/>
            <a:tailEnd type="none" w="sm" len="sm"/>
          </a:ln>
        </p:spPr>
      </p:cxnSp>
      <p:cxnSp>
        <p:nvCxnSpPr>
          <p:cNvPr id="172" name="Google Shape;264;p13">
            <a:extLst>
              <a:ext uri="{FF2B5EF4-FFF2-40B4-BE49-F238E27FC236}">
                <a16:creationId xmlns:a16="http://schemas.microsoft.com/office/drawing/2014/main" id="{3CA03AA8-8711-62A7-DCC5-2FF44A160EBA}"/>
              </a:ext>
            </a:extLst>
          </p:cNvPr>
          <p:cNvCxnSpPr>
            <a:cxnSpLocks/>
          </p:cNvCxnSpPr>
          <p:nvPr/>
        </p:nvCxnSpPr>
        <p:spPr>
          <a:xfrm flipV="1">
            <a:off x="2567409" y="3009938"/>
            <a:ext cx="0" cy="2170459"/>
          </a:xfrm>
          <a:prstGeom prst="straightConnector1">
            <a:avLst/>
          </a:prstGeom>
          <a:noFill/>
          <a:ln w="38100" cap="flat" cmpd="sng">
            <a:solidFill>
              <a:schemeClr val="accent6">
                <a:lumMod val="75000"/>
              </a:schemeClr>
            </a:solidFill>
            <a:prstDash val="solid"/>
            <a:round/>
            <a:headEnd type="none" w="sm" len="sm"/>
            <a:tailEnd type="none" w="sm" len="sm"/>
          </a:ln>
        </p:spPr>
      </p:cxnSp>
      <p:sp>
        <p:nvSpPr>
          <p:cNvPr id="263" name="Google Shape;263;p13"/>
          <p:cNvSpPr txBox="1">
            <a:spLocks noGrp="1"/>
          </p:cNvSpPr>
          <p:nvPr>
            <p:ph type="title"/>
          </p:nvPr>
        </p:nvSpPr>
        <p:spPr>
          <a:xfrm>
            <a:off x="1" y="0"/>
            <a:ext cx="7488818" cy="762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r>
              <a:rPr lang="en-US" dirty="0">
                <a:latin typeface="Arial"/>
                <a:ea typeface="Arial"/>
                <a:cs typeface="Arial"/>
                <a:sym typeface="Arial"/>
              </a:rPr>
              <a:t>Target 66kV feeder grid area block diagram</a:t>
            </a:r>
            <a:endParaRPr dirty="0"/>
          </a:p>
        </p:txBody>
      </p:sp>
      <p:sp>
        <p:nvSpPr>
          <p:cNvPr id="265" name="Google Shape;265;p13"/>
          <p:cNvSpPr/>
          <p:nvPr/>
        </p:nvSpPr>
        <p:spPr>
          <a:xfrm>
            <a:off x="2720463" y="2950016"/>
            <a:ext cx="871140" cy="534610"/>
          </a:xfrm>
          <a:prstGeom prst="rect">
            <a:avLst/>
          </a:prstGeom>
          <a:solidFill>
            <a:srgbClr val="7F7F7F"/>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50" dirty="0">
                <a:solidFill>
                  <a:schemeClr val="lt1"/>
                </a:solidFill>
                <a:latin typeface="Arial"/>
                <a:ea typeface="Arial"/>
                <a:cs typeface="Arial"/>
                <a:sym typeface="Arial"/>
              </a:rPr>
              <a:t>Isla Vista Substation </a:t>
            </a:r>
            <a:r>
              <a:rPr lang="en-US" sz="900" dirty="0">
                <a:solidFill>
                  <a:schemeClr val="lt1"/>
                </a:solidFill>
                <a:latin typeface="Arial"/>
                <a:ea typeface="Arial"/>
                <a:cs typeface="Arial"/>
                <a:sym typeface="Arial"/>
              </a:rPr>
              <a:t>(66-to-16kV</a:t>
            </a:r>
            <a:r>
              <a:rPr lang="en-US" sz="1050" dirty="0">
                <a:solidFill>
                  <a:schemeClr val="lt1"/>
                </a:solidFill>
                <a:latin typeface="Arial"/>
                <a:ea typeface="Arial"/>
                <a:cs typeface="Arial"/>
                <a:sym typeface="Arial"/>
              </a:rPr>
              <a:t>)</a:t>
            </a:r>
            <a:endParaRPr sz="1100" dirty="0">
              <a:solidFill>
                <a:schemeClr val="lt1"/>
              </a:solidFill>
              <a:latin typeface="Arial"/>
              <a:ea typeface="Arial"/>
              <a:cs typeface="Arial"/>
              <a:sym typeface="Arial"/>
            </a:endParaRPr>
          </a:p>
        </p:txBody>
      </p:sp>
      <p:sp>
        <p:nvSpPr>
          <p:cNvPr id="278" name="Google Shape;278;p13"/>
          <p:cNvSpPr/>
          <p:nvPr/>
        </p:nvSpPr>
        <p:spPr>
          <a:xfrm>
            <a:off x="3983689" y="4067890"/>
            <a:ext cx="731472" cy="518088"/>
          </a:xfrm>
          <a:prstGeom prst="rect">
            <a:avLst/>
          </a:prstGeom>
          <a:solidFill>
            <a:srgbClr val="E5B8B7"/>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dirty="0">
                <a:solidFill>
                  <a:schemeClr val="dk1"/>
                </a:solidFill>
                <a:latin typeface="Arial"/>
                <a:ea typeface="Arial"/>
                <a:cs typeface="Arial"/>
                <a:sym typeface="Arial"/>
              </a:rPr>
              <a:t>Fire Station #17</a:t>
            </a:r>
            <a:endParaRPr sz="500" dirty="0">
              <a:solidFill>
                <a:schemeClr val="dk1"/>
              </a:solidFill>
              <a:latin typeface="Arial"/>
              <a:ea typeface="Arial"/>
              <a:cs typeface="Arial"/>
              <a:sym typeface="Arial"/>
            </a:endParaRPr>
          </a:p>
        </p:txBody>
      </p:sp>
      <p:sp>
        <p:nvSpPr>
          <p:cNvPr id="301" name="Google Shape;301;p13"/>
          <p:cNvSpPr txBox="1"/>
          <p:nvPr/>
        </p:nvSpPr>
        <p:spPr>
          <a:xfrm>
            <a:off x="3096493" y="1998762"/>
            <a:ext cx="1309709"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dirty="0">
                <a:solidFill>
                  <a:schemeClr val="dk1"/>
                </a:solidFill>
                <a:latin typeface="+mn-lt"/>
                <a:ea typeface="Arial"/>
                <a:cs typeface="Arial"/>
                <a:sym typeface="Arial"/>
              </a:rPr>
              <a:t>66kV underground interconnection</a:t>
            </a:r>
            <a:endParaRPr sz="1050" dirty="0">
              <a:latin typeface="+mn-lt"/>
            </a:endParaRPr>
          </a:p>
        </p:txBody>
      </p:sp>
      <p:cxnSp>
        <p:nvCxnSpPr>
          <p:cNvPr id="302" name="Google Shape;302;p13"/>
          <p:cNvCxnSpPr>
            <a:cxnSpLocks/>
          </p:cNvCxnSpPr>
          <p:nvPr/>
        </p:nvCxnSpPr>
        <p:spPr>
          <a:xfrm>
            <a:off x="3754104" y="2295274"/>
            <a:ext cx="0" cy="214887"/>
          </a:xfrm>
          <a:prstGeom prst="straightConnector1">
            <a:avLst/>
          </a:prstGeom>
          <a:noFill/>
          <a:ln w="3175" cap="flat" cmpd="sng">
            <a:solidFill>
              <a:schemeClr val="dk1"/>
            </a:solidFill>
            <a:prstDash val="solid"/>
            <a:round/>
            <a:headEnd type="none" w="sm" len="sm"/>
            <a:tailEnd type="triangle" w="sm" len="sm"/>
          </a:ln>
          <a:effectLst>
            <a:outerShdw blurRad="40000" dist="20000" dir="5400000" rotWithShape="0">
              <a:srgbClr val="000000">
                <a:alpha val="37647"/>
              </a:srgbClr>
            </a:outerShdw>
          </a:effectLst>
        </p:spPr>
      </p:cxnSp>
      <p:cxnSp>
        <p:nvCxnSpPr>
          <p:cNvPr id="48" name="Google Shape;264;p13">
            <a:extLst>
              <a:ext uri="{FF2B5EF4-FFF2-40B4-BE49-F238E27FC236}">
                <a16:creationId xmlns:a16="http://schemas.microsoft.com/office/drawing/2014/main" id="{4A60D3B5-8122-448D-B0DF-0936C3966418}"/>
              </a:ext>
            </a:extLst>
          </p:cNvPr>
          <p:cNvCxnSpPr>
            <a:cxnSpLocks/>
          </p:cNvCxnSpPr>
          <p:nvPr/>
        </p:nvCxnSpPr>
        <p:spPr>
          <a:xfrm>
            <a:off x="3610766" y="3328322"/>
            <a:ext cx="159190" cy="0"/>
          </a:xfrm>
          <a:prstGeom prst="straightConnector1">
            <a:avLst/>
          </a:prstGeom>
          <a:noFill/>
          <a:ln w="38100" cap="flat" cmpd="sng">
            <a:solidFill>
              <a:srgbClr val="FF00FF"/>
            </a:solidFill>
            <a:prstDash val="solid"/>
            <a:round/>
            <a:headEnd type="none" w="sm" len="sm"/>
            <a:tailEnd type="none" w="sm" len="sm"/>
          </a:ln>
        </p:spPr>
      </p:cxnSp>
      <p:cxnSp>
        <p:nvCxnSpPr>
          <p:cNvPr id="51" name="Google Shape;264;p13">
            <a:extLst>
              <a:ext uri="{FF2B5EF4-FFF2-40B4-BE49-F238E27FC236}">
                <a16:creationId xmlns:a16="http://schemas.microsoft.com/office/drawing/2014/main" id="{94E8602B-0431-4157-AF09-F931390FCC2B}"/>
              </a:ext>
            </a:extLst>
          </p:cNvPr>
          <p:cNvCxnSpPr>
            <a:cxnSpLocks/>
          </p:cNvCxnSpPr>
          <p:nvPr/>
        </p:nvCxnSpPr>
        <p:spPr>
          <a:xfrm>
            <a:off x="3769956" y="3319086"/>
            <a:ext cx="0" cy="1335393"/>
          </a:xfrm>
          <a:prstGeom prst="straightConnector1">
            <a:avLst/>
          </a:prstGeom>
          <a:noFill/>
          <a:ln w="38100" cap="flat" cmpd="sng">
            <a:solidFill>
              <a:srgbClr val="FF00FF"/>
            </a:solidFill>
            <a:prstDash val="solid"/>
            <a:round/>
            <a:headEnd type="none" w="sm" len="sm"/>
            <a:tailEnd type="none" w="sm" len="sm"/>
          </a:ln>
        </p:spPr>
      </p:cxnSp>
      <p:cxnSp>
        <p:nvCxnSpPr>
          <p:cNvPr id="74" name="Google Shape;264;p13">
            <a:extLst>
              <a:ext uri="{FF2B5EF4-FFF2-40B4-BE49-F238E27FC236}">
                <a16:creationId xmlns:a16="http://schemas.microsoft.com/office/drawing/2014/main" id="{2091130C-6B75-4C55-9CC9-824EC55BAAFF}"/>
              </a:ext>
            </a:extLst>
          </p:cNvPr>
          <p:cNvCxnSpPr>
            <a:cxnSpLocks/>
          </p:cNvCxnSpPr>
          <p:nvPr/>
        </p:nvCxnSpPr>
        <p:spPr>
          <a:xfrm>
            <a:off x="3573131" y="3104436"/>
            <a:ext cx="3675394" cy="5255"/>
          </a:xfrm>
          <a:prstGeom prst="straightConnector1">
            <a:avLst/>
          </a:prstGeom>
          <a:noFill/>
          <a:ln w="38100" cap="flat" cmpd="sng">
            <a:solidFill>
              <a:srgbClr val="C00000"/>
            </a:solidFill>
            <a:prstDash val="solid"/>
            <a:round/>
            <a:headEnd type="none" w="sm" len="sm"/>
            <a:tailEnd type="none" w="sm" len="sm"/>
          </a:ln>
        </p:spPr>
      </p:cxnSp>
      <p:sp>
        <p:nvSpPr>
          <p:cNvPr id="76" name="Google Shape;265;p13">
            <a:extLst>
              <a:ext uri="{FF2B5EF4-FFF2-40B4-BE49-F238E27FC236}">
                <a16:creationId xmlns:a16="http://schemas.microsoft.com/office/drawing/2014/main" id="{E56ACFCB-E210-4EEB-8F06-E9194F44B0DE}"/>
              </a:ext>
            </a:extLst>
          </p:cNvPr>
          <p:cNvSpPr/>
          <p:nvPr/>
        </p:nvSpPr>
        <p:spPr>
          <a:xfrm>
            <a:off x="7110256" y="886566"/>
            <a:ext cx="887864" cy="567452"/>
          </a:xfrm>
          <a:prstGeom prst="rect">
            <a:avLst/>
          </a:prstGeom>
          <a:solidFill>
            <a:srgbClr val="7F7F7F"/>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50" dirty="0">
                <a:solidFill>
                  <a:schemeClr val="lt1"/>
                </a:solidFill>
                <a:latin typeface="Arial"/>
                <a:ea typeface="Arial"/>
                <a:cs typeface="Arial"/>
                <a:sym typeface="Arial"/>
              </a:rPr>
              <a:t>Vegas Substation </a:t>
            </a:r>
            <a:r>
              <a:rPr lang="en-US" sz="900" dirty="0">
                <a:solidFill>
                  <a:schemeClr val="lt1"/>
                </a:solidFill>
                <a:latin typeface="Arial"/>
                <a:ea typeface="Arial"/>
                <a:cs typeface="Arial"/>
                <a:sym typeface="Arial"/>
              </a:rPr>
              <a:t>(66-to-16kV)</a:t>
            </a:r>
            <a:endParaRPr sz="1100" dirty="0">
              <a:solidFill>
                <a:schemeClr val="lt1"/>
              </a:solidFill>
              <a:latin typeface="Arial"/>
              <a:ea typeface="Arial"/>
              <a:cs typeface="Arial"/>
              <a:sym typeface="Arial"/>
            </a:endParaRPr>
          </a:p>
        </p:txBody>
      </p:sp>
      <p:cxnSp>
        <p:nvCxnSpPr>
          <p:cNvPr id="77" name="Google Shape;264;p13">
            <a:extLst>
              <a:ext uri="{FF2B5EF4-FFF2-40B4-BE49-F238E27FC236}">
                <a16:creationId xmlns:a16="http://schemas.microsoft.com/office/drawing/2014/main" id="{30D189BC-FA11-468C-AE10-76C48E734ADB}"/>
              </a:ext>
            </a:extLst>
          </p:cNvPr>
          <p:cNvCxnSpPr>
            <a:cxnSpLocks/>
          </p:cNvCxnSpPr>
          <p:nvPr/>
        </p:nvCxnSpPr>
        <p:spPr>
          <a:xfrm flipH="1">
            <a:off x="7537871" y="1463254"/>
            <a:ext cx="16323" cy="3918524"/>
          </a:xfrm>
          <a:prstGeom prst="straightConnector1">
            <a:avLst/>
          </a:prstGeom>
          <a:noFill/>
          <a:ln w="38100" cap="flat" cmpd="sng">
            <a:solidFill>
              <a:schemeClr val="tx2">
                <a:lumMod val="60000"/>
                <a:lumOff val="40000"/>
              </a:schemeClr>
            </a:solidFill>
            <a:prstDash val="solid"/>
            <a:round/>
            <a:headEnd type="none" w="sm" len="sm"/>
            <a:tailEnd type="none" w="sm" len="sm"/>
          </a:ln>
        </p:spPr>
      </p:cxnSp>
      <p:sp>
        <p:nvSpPr>
          <p:cNvPr id="84" name="Google Shape;278;p13">
            <a:extLst>
              <a:ext uri="{FF2B5EF4-FFF2-40B4-BE49-F238E27FC236}">
                <a16:creationId xmlns:a16="http://schemas.microsoft.com/office/drawing/2014/main" id="{FD00C9E0-CB7A-4223-91E0-79EF9FE932A0}"/>
              </a:ext>
            </a:extLst>
          </p:cNvPr>
          <p:cNvSpPr/>
          <p:nvPr/>
        </p:nvSpPr>
        <p:spPr>
          <a:xfrm>
            <a:off x="3722609" y="5746084"/>
            <a:ext cx="731463" cy="518082"/>
          </a:xfrm>
          <a:prstGeom prst="rect">
            <a:avLst/>
          </a:prstGeom>
          <a:solidFill>
            <a:schemeClr val="accent3">
              <a:lumMod val="60000"/>
              <a:lumOff val="40000"/>
            </a:schemeClr>
          </a:solidFill>
          <a:ln w="9525" cap="flat" cmpd="sng">
            <a:solidFill>
              <a:schemeClr val="accent3">
                <a:lumMod val="5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dirty="0">
                <a:solidFill>
                  <a:schemeClr val="dk1"/>
                </a:solidFill>
                <a:latin typeface="Arial"/>
                <a:ea typeface="Arial"/>
                <a:cs typeface="Arial"/>
                <a:sym typeface="Arial"/>
              </a:rPr>
              <a:t>UCSB</a:t>
            </a:r>
          </a:p>
          <a:p>
            <a:pPr marL="0" marR="0" lvl="0" indent="0" algn="ctr" rtl="0">
              <a:spcBef>
                <a:spcPts val="0"/>
              </a:spcBef>
              <a:spcAft>
                <a:spcPts val="0"/>
              </a:spcAft>
              <a:buNone/>
            </a:pPr>
            <a:r>
              <a:rPr lang="en-US" sz="800" dirty="0">
                <a:solidFill>
                  <a:schemeClr val="dk1"/>
                </a:solidFill>
                <a:latin typeface="Arial"/>
                <a:ea typeface="Arial"/>
                <a:cs typeface="Arial"/>
                <a:sym typeface="Arial"/>
              </a:rPr>
              <a:t>+ Solar</a:t>
            </a:r>
          </a:p>
        </p:txBody>
      </p:sp>
      <p:sp>
        <p:nvSpPr>
          <p:cNvPr id="90" name="Google Shape;278;p13">
            <a:extLst>
              <a:ext uri="{FF2B5EF4-FFF2-40B4-BE49-F238E27FC236}">
                <a16:creationId xmlns:a16="http://schemas.microsoft.com/office/drawing/2014/main" id="{A028121C-6A2C-4286-A689-2FC5A76F488A}"/>
              </a:ext>
            </a:extLst>
          </p:cNvPr>
          <p:cNvSpPr/>
          <p:nvPr/>
        </p:nvSpPr>
        <p:spPr>
          <a:xfrm>
            <a:off x="6601988" y="3296139"/>
            <a:ext cx="783128" cy="526578"/>
          </a:xfrm>
          <a:prstGeom prst="rect">
            <a:avLst/>
          </a:prstGeom>
          <a:solidFill>
            <a:schemeClr val="accent5">
              <a:lumMod val="40000"/>
              <a:lumOff val="60000"/>
            </a:schemeClr>
          </a:solidFill>
          <a:ln w="9525" cap="flat" cmpd="sng">
            <a:solidFill>
              <a:srgbClr val="45A9C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dirty="0">
                <a:solidFill>
                  <a:schemeClr val="dk1"/>
                </a:solidFill>
                <a:latin typeface="Arial"/>
                <a:ea typeface="Arial"/>
                <a:cs typeface="Arial"/>
                <a:sym typeface="Arial"/>
              </a:rPr>
              <a:t>SBA (runway lights &amp; ATC)</a:t>
            </a:r>
            <a:endParaRPr sz="500" dirty="0">
              <a:solidFill>
                <a:schemeClr val="dk1"/>
              </a:solidFill>
              <a:latin typeface="Arial"/>
              <a:ea typeface="Arial"/>
              <a:cs typeface="Arial"/>
              <a:sym typeface="Arial"/>
            </a:endParaRPr>
          </a:p>
        </p:txBody>
      </p:sp>
      <p:pic>
        <p:nvPicPr>
          <p:cNvPr id="93" name="Picture 92">
            <a:extLst>
              <a:ext uri="{FF2B5EF4-FFF2-40B4-BE49-F238E27FC236}">
                <a16:creationId xmlns:a16="http://schemas.microsoft.com/office/drawing/2014/main" id="{7EF44475-EDCF-47C5-81A1-598DA4A12C1E}"/>
              </a:ext>
            </a:extLst>
          </p:cNvPr>
          <p:cNvPicPr>
            <a:picLocks noChangeAspect="1"/>
          </p:cNvPicPr>
          <p:nvPr/>
        </p:nvPicPr>
        <p:blipFill>
          <a:blip r:embed="rId3"/>
          <a:stretch>
            <a:fillRect/>
          </a:stretch>
        </p:blipFill>
        <p:spPr>
          <a:xfrm>
            <a:off x="4092370" y="2313302"/>
            <a:ext cx="389273" cy="389273"/>
          </a:xfrm>
          <a:prstGeom prst="rect">
            <a:avLst/>
          </a:prstGeom>
        </p:spPr>
      </p:pic>
      <p:cxnSp>
        <p:nvCxnSpPr>
          <p:cNvPr id="107" name="Google Shape;264;p13">
            <a:extLst>
              <a:ext uri="{FF2B5EF4-FFF2-40B4-BE49-F238E27FC236}">
                <a16:creationId xmlns:a16="http://schemas.microsoft.com/office/drawing/2014/main" id="{F727B670-E564-4C1B-AAD3-8ED01FB8541F}"/>
              </a:ext>
            </a:extLst>
          </p:cNvPr>
          <p:cNvCxnSpPr>
            <a:cxnSpLocks/>
          </p:cNvCxnSpPr>
          <p:nvPr/>
        </p:nvCxnSpPr>
        <p:spPr>
          <a:xfrm flipH="1" flipV="1">
            <a:off x="4185564" y="1561866"/>
            <a:ext cx="3355177" cy="10866"/>
          </a:xfrm>
          <a:prstGeom prst="straightConnector1">
            <a:avLst/>
          </a:prstGeom>
          <a:noFill/>
          <a:ln w="38100" cap="flat" cmpd="sng">
            <a:solidFill>
              <a:schemeClr val="tx2">
                <a:lumMod val="60000"/>
                <a:lumOff val="40000"/>
              </a:schemeClr>
            </a:solidFill>
            <a:prstDash val="solid"/>
            <a:round/>
            <a:headEnd type="none" w="sm" len="sm"/>
            <a:tailEnd type="none" w="sm" len="sm"/>
          </a:ln>
        </p:spPr>
      </p:cxnSp>
      <p:grpSp>
        <p:nvGrpSpPr>
          <p:cNvPr id="114" name="Google Shape;276;p13">
            <a:extLst>
              <a:ext uri="{FF2B5EF4-FFF2-40B4-BE49-F238E27FC236}">
                <a16:creationId xmlns:a16="http://schemas.microsoft.com/office/drawing/2014/main" id="{F04D5A2D-9653-4085-8FDD-60BC21653F42}"/>
              </a:ext>
            </a:extLst>
          </p:cNvPr>
          <p:cNvGrpSpPr/>
          <p:nvPr/>
        </p:nvGrpSpPr>
        <p:grpSpPr>
          <a:xfrm rot="10800000">
            <a:off x="5562510" y="1670742"/>
            <a:ext cx="893737" cy="666240"/>
            <a:chOff x="4529532" y="1956319"/>
            <a:chExt cx="1385308" cy="891332"/>
          </a:xfrm>
        </p:grpSpPr>
        <p:sp>
          <p:nvSpPr>
            <p:cNvPr id="116" name="Google Shape;278;p13">
              <a:extLst>
                <a:ext uri="{FF2B5EF4-FFF2-40B4-BE49-F238E27FC236}">
                  <a16:creationId xmlns:a16="http://schemas.microsoft.com/office/drawing/2014/main" id="{C02B5101-8C63-486D-92E7-1815FCA4A924}"/>
                </a:ext>
              </a:extLst>
            </p:cNvPr>
            <p:cNvSpPr/>
            <p:nvPr/>
          </p:nvSpPr>
          <p:spPr>
            <a:xfrm rot="10800000">
              <a:off x="4616810" y="2048346"/>
              <a:ext cx="1207980" cy="704349"/>
            </a:xfrm>
            <a:prstGeom prst="rect">
              <a:avLst/>
            </a:prstGeom>
            <a:solidFill>
              <a:schemeClr val="accent6">
                <a:lumMod val="60000"/>
                <a:lumOff val="40000"/>
              </a:schemeClr>
            </a:solidFill>
            <a:ln w="9525" cap="flat" cmpd="sng">
              <a:solidFill>
                <a:schemeClr val="accent6">
                  <a:lumMod val="7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dirty="0">
                  <a:solidFill>
                    <a:schemeClr val="dk1"/>
                  </a:solidFill>
                  <a:latin typeface="Arial"/>
                  <a:ea typeface="Arial"/>
                  <a:cs typeface="Arial"/>
                  <a:sym typeface="Arial"/>
                </a:rPr>
                <a:t>Direct Relief</a:t>
              </a:r>
            </a:p>
            <a:p>
              <a:pPr marL="0" marR="0" lvl="0" indent="0" algn="ctr" rtl="0">
                <a:spcBef>
                  <a:spcPts val="0"/>
                </a:spcBef>
                <a:spcAft>
                  <a:spcPts val="0"/>
                </a:spcAft>
                <a:buNone/>
              </a:pPr>
              <a:r>
                <a:rPr lang="en-US" sz="800" dirty="0">
                  <a:solidFill>
                    <a:schemeClr val="dk1"/>
                  </a:solidFill>
                  <a:latin typeface="Arial"/>
                  <a:ea typeface="Arial"/>
                  <a:cs typeface="Arial"/>
                  <a:sym typeface="Arial"/>
                </a:rPr>
                <a:t>+ Solar Microgrid</a:t>
              </a:r>
              <a:endParaRPr sz="500" dirty="0">
                <a:solidFill>
                  <a:schemeClr val="dk1"/>
                </a:solidFill>
                <a:latin typeface="Arial"/>
                <a:ea typeface="Arial"/>
                <a:cs typeface="Arial"/>
                <a:sym typeface="Arial"/>
              </a:endParaRPr>
            </a:p>
          </p:txBody>
        </p:sp>
        <p:sp>
          <p:nvSpPr>
            <p:cNvPr id="117" name="Google Shape;279;p13">
              <a:extLst>
                <a:ext uri="{FF2B5EF4-FFF2-40B4-BE49-F238E27FC236}">
                  <a16:creationId xmlns:a16="http://schemas.microsoft.com/office/drawing/2014/main" id="{F024710E-C6FD-40D5-B028-3F4C9DD042CE}"/>
                </a:ext>
              </a:extLst>
            </p:cNvPr>
            <p:cNvSpPr/>
            <p:nvPr/>
          </p:nvSpPr>
          <p:spPr>
            <a:xfrm>
              <a:off x="4529532" y="1956319"/>
              <a:ext cx="1385308" cy="891332"/>
            </a:xfrm>
            <a:prstGeom prst="rect">
              <a:avLst/>
            </a:prstGeom>
            <a:noFill/>
            <a:ln w="38100" cap="flat" cmpd="sng">
              <a:solidFill>
                <a:schemeClr val="accent6">
                  <a:lumMod val="75000"/>
                </a:schemeClr>
              </a:solidFill>
              <a:prstDash val="dot"/>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00" dirty="0">
                <a:solidFill>
                  <a:schemeClr val="lt1"/>
                </a:solidFill>
                <a:latin typeface="Arial"/>
                <a:ea typeface="Arial"/>
                <a:cs typeface="Arial"/>
                <a:sym typeface="Arial"/>
              </a:endParaRPr>
            </a:p>
          </p:txBody>
        </p:sp>
      </p:grpSp>
      <p:grpSp>
        <p:nvGrpSpPr>
          <p:cNvPr id="127" name="Google Shape;276;p13">
            <a:extLst>
              <a:ext uri="{FF2B5EF4-FFF2-40B4-BE49-F238E27FC236}">
                <a16:creationId xmlns:a16="http://schemas.microsoft.com/office/drawing/2014/main" id="{28142A43-68BC-4EB2-9EC6-31789A874886}"/>
              </a:ext>
            </a:extLst>
          </p:cNvPr>
          <p:cNvGrpSpPr/>
          <p:nvPr/>
        </p:nvGrpSpPr>
        <p:grpSpPr>
          <a:xfrm rot="10800000">
            <a:off x="6572642" y="4330563"/>
            <a:ext cx="957796" cy="525804"/>
            <a:chOff x="4376162" y="2082184"/>
            <a:chExt cx="1411197" cy="704349"/>
          </a:xfrm>
        </p:grpSpPr>
        <p:cxnSp>
          <p:nvCxnSpPr>
            <p:cNvPr id="128" name="Google Shape;277;p13">
              <a:extLst>
                <a:ext uri="{FF2B5EF4-FFF2-40B4-BE49-F238E27FC236}">
                  <a16:creationId xmlns:a16="http://schemas.microsoft.com/office/drawing/2014/main" id="{F23F7D27-7ED6-4F13-82F1-CCAD4F5893F5}"/>
                </a:ext>
              </a:extLst>
            </p:cNvPr>
            <p:cNvCxnSpPr>
              <a:cxnSpLocks/>
            </p:cNvCxnSpPr>
            <p:nvPr/>
          </p:nvCxnSpPr>
          <p:spPr>
            <a:xfrm rot="10800000">
              <a:off x="4376162" y="2434358"/>
              <a:ext cx="265506" cy="0"/>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sp>
          <p:nvSpPr>
            <p:cNvPr id="129" name="Google Shape;278;p13">
              <a:extLst>
                <a:ext uri="{FF2B5EF4-FFF2-40B4-BE49-F238E27FC236}">
                  <a16:creationId xmlns:a16="http://schemas.microsoft.com/office/drawing/2014/main" id="{28B83492-92D8-4422-BDBD-F16FDB75C78E}"/>
                </a:ext>
              </a:extLst>
            </p:cNvPr>
            <p:cNvSpPr/>
            <p:nvPr/>
          </p:nvSpPr>
          <p:spPr>
            <a:xfrm rot="10800000">
              <a:off x="4635215" y="2082184"/>
              <a:ext cx="1152144" cy="704349"/>
            </a:xfrm>
            <a:prstGeom prst="rect">
              <a:avLst/>
            </a:prstGeom>
            <a:solidFill>
              <a:schemeClr val="accent5">
                <a:lumMod val="40000"/>
                <a:lumOff val="60000"/>
              </a:schemeClr>
            </a:solidFill>
            <a:ln w="9525" cap="flat" cmpd="sng">
              <a:solidFill>
                <a:srgbClr val="45A9C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dirty="0">
                  <a:solidFill>
                    <a:schemeClr val="dk1"/>
                  </a:solidFill>
                  <a:latin typeface="Arial"/>
                  <a:ea typeface="Arial"/>
                  <a:cs typeface="Arial"/>
                  <a:sym typeface="Arial"/>
                </a:rPr>
                <a:t>SBA (Main Terminal)</a:t>
              </a:r>
              <a:endParaRPr sz="500" dirty="0">
                <a:solidFill>
                  <a:schemeClr val="dk1"/>
                </a:solidFill>
                <a:latin typeface="Arial"/>
                <a:ea typeface="Arial"/>
                <a:cs typeface="Arial"/>
                <a:sym typeface="Arial"/>
              </a:endParaRPr>
            </a:p>
          </p:txBody>
        </p:sp>
      </p:grpSp>
      <p:sp>
        <p:nvSpPr>
          <p:cNvPr id="137" name="Google Shape;278;p13">
            <a:extLst>
              <a:ext uri="{FF2B5EF4-FFF2-40B4-BE49-F238E27FC236}">
                <a16:creationId xmlns:a16="http://schemas.microsoft.com/office/drawing/2014/main" id="{D771B95B-AC95-4BCB-96F0-28D056E448DC}"/>
              </a:ext>
            </a:extLst>
          </p:cNvPr>
          <p:cNvSpPr/>
          <p:nvPr/>
        </p:nvSpPr>
        <p:spPr>
          <a:xfrm>
            <a:off x="7700413" y="4832160"/>
            <a:ext cx="687208" cy="486737"/>
          </a:xfrm>
          <a:prstGeom prst="rect">
            <a:avLst/>
          </a:prstGeom>
          <a:solidFill>
            <a:schemeClr val="accent4">
              <a:lumMod val="40000"/>
              <a:lumOff val="60000"/>
            </a:schemeClr>
          </a:solidFill>
          <a:ln w="9525"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dirty="0">
                <a:solidFill>
                  <a:schemeClr val="dk1"/>
                </a:solidFill>
                <a:latin typeface="Arial"/>
                <a:ea typeface="Arial"/>
                <a:cs typeface="Arial"/>
                <a:sym typeface="Arial"/>
              </a:rPr>
              <a:t>Goleta Sanitary District</a:t>
            </a:r>
            <a:endParaRPr sz="500" dirty="0">
              <a:solidFill>
                <a:schemeClr val="dk1"/>
              </a:solidFill>
              <a:latin typeface="Arial"/>
              <a:ea typeface="Arial"/>
              <a:cs typeface="Arial"/>
              <a:sym typeface="Arial"/>
            </a:endParaRPr>
          </a:p>
        </p:txBody>
      </p:sp>
      <p:sp>
        <p:nvSpPr>
          <p:cNvPr id="39" name="Google Shape;265;p13">
            <a:extLst>
              <a:ext uri="{FF2B5EF4-FFF2-40B4-BE49-F238E27FC236}">
                <a16:creationId xmlns:a16="http://schemas.microsoft.com/office/drawing/2014/main" id="{CBF27581-4A4E-42F6-9D8C-A2FA3E1D9AA2}"/>
              </a:ext>
            </a:extLst>
          </p:cNvPr>
          <p:cNvSpPr/>
          <p:nvPr/>
        </p:nvSpPr>
        <p:spPr>
          <a:xfrm>
            <a:off x="44978" y="790463"/>
            <a:ext cx="1133462" cy="762000"/>
          </a:xfrm>
          <a:prstGeom prst="rect">
            <a:avLst/>
          </a:prstGeom>
          <a:solidFill>
            <a:srgbClr val="7F7F7F"/>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dirty="0">
                <a:solidFill>
                  <a:schemeClr val="lt1"/>
                </a:solidFill>
                <a:latin typeface="Arial"/>
                <a:ea typeface="Arial"/>
                <a:cs typeface="Arial"/>
                <a:sym typeface="Arial"/>
              </a:rPr>
              <a:t>Goleta Substation </a:t>
            </a:r>
            <a:r>
              <a:rPr lang="en-US" sz="1050" dirty="0">
                <a:solidFill>
                  <a:schemeClr val="lt1"/>
                </a:solidFill>
                <a:latin typeface="Arial"/>
                <a:ea typeface="Arial"/>
                <a:cs typeface="Arial"/>
                <a:sym typeface="Arial"/>
              </a:rPr>
              <a:t>(220-to-66kV)</a:t>
            </a:r>
            <a:endParaRPr sz="1400" dirty="0">
              <a:solidFill>
                <a:schemeClr val="lt1"/>
              </a:solidFill>
              <a:latin typeface="Arial"/>
              <a:ea typeface="Arial"/>
              <a:cs typeface="Arial"/>
              <a:sym typeface="Arial"/>
            </a:endParaRPr>
          </a:p>
        </p:txBody>
      </p:sp>
      <p:cxnSp>
        <p:nvCxnSpPr>
          <p:cNvPr id="44" name="Google Shape;264;p13">
            <a:extLst>
              <a:ext uri="{FF2B5EF4-FFF2-40B4-BE49-F238E27FC236}">
                <a16:creationId xmlns:a16="http://schemas.microsoft.com/office/drawing/2014/main" id="{8159E15F-85CD-45C4-A029-50CC3884B982}"/>
              </a:ext>
            </a:extLst>
          </p:cNvPr>
          <p:cNvCxnSpPr>
            <a:cxnSpLocks/>
            <a:stCxn id="76" idx="1"/>
          </p:cNvCxnSpPr>
          <p:nvPr/>
        </p:nvCxnSpPr>
        <p:spPr>
          <a:xfrm flipH="1">
            <a:off x="1187676" y="1170292"/>
            <a:ext cx="5922580" cy="1171"/>
          </a:xfrm>
          <a:prstGeom prst="straightConnector1">
            <a:avLst/>
          </a:prstGeom>
          <a:noFill/>
          <a:ln w="38100" cap="flat" cmpd="sng">
            <a:solidFill>
              <a:srgbClr val="FFC000"/>
            </a:solidFill>
            <a:prstDash val="solid"/>
            <a:round/>
            <a:headEnd type="none" w="sm" len="sm"/>
            <a:tailEnd type="none" w="sm" len="sm"/>
          </a:ln>
        </p:spPr>
      </p:cxnSp>
      <p:sp>
        <p:nvSpPr>
          <p:cNvPr id="57" name="Google Shape;273;p13">
            <a:extLst>
              <a:ext uri="{FF2B5EF4-FFF2-40B4-BE49-F238E27FC236}">
                <a16:creationId xmlns:a16="http://schemas.microsoft.com/office/drawing/2014/main" id="{912D4AFC-B174-48EE-ACE3-4508074E7B38}"/>
              </a:ext>
            </a:extLst>
          </p:cNvPr>
          <p:cNvSpPr txBox="1"/>
          <p:nvPr/>
        </p:nvSpPr>
        <p:spPr>
          <a:xfrm>
            <a:off x="54303" y="3752536"/>
            <a:ext cx="2423564" cy="2693005"/>
          </a:xfrm>
          <a:prstGeom prst="rect">
            <a:avLst/>
          </a:prstGeom>
          <a:solidFill>
            <a:schemeClr val="bg1">
              <a:lumMod val="85000"/>
            </a:schemeClr>
          </a:solidFill>
          <a:ln w="19050">
            <a:solidFill>
              <a:schemeClr val="tx1"/>
            </a:solid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1" u="sng" dirty="0">
                <a:solidFill>
                  <a:schemeClr val="dk1"/>
                </a:solidFill>
                <a:latin typeface="Arial"/>
                <a:ea typeface="Arial"/>
                <a:cs typeface="Arial"/>
                <a:sym typeface="Arial"/>
              </a:rPr>
              <a:t>Diagram Elements</a:t>
            </a:r>
            <a:endParaRPr sz="1050" dirty="0"/>
          </a:p>
          <a:p>
            <a:pPr marL="0" marR="0" lvl="0" indent="0" algn="l" rtl="0">
              <a:spcBef>
                <a:spcPts val="0"/>
              </a:spcBef>
              <a:spcAft>
                <a:spcPts val="0"/>
              </a:spcAft>
              <a:buNone/>
            </a:pPr>
            <a:r>
              <a:rPr lang="en-US" sz="700" dirty="0">
                <a:solidFill>
                  <a:schemeClr val="dk1"/>
                </a:solidFill>
                <a:latin typeface="Arial"/>
                <a:ea typeface="Arial"/>
                <a:cs typeface="Arial"/>
                <a:sym typeface="Arial"/>
              </a:rPr>
              <a:t>    	 </a:t>
            </a:r>
          </a:p>
          <a:p>
            <a:pPr>
              <a:spcBef>
                <a:spcPts val="0"/>
              </a:spcBef>
              <a:spcAft>
                <a:spcPts val="0"/>
              </a:spcAft>
            </a:pPr>
            <a:r>
              <a:rPr lang="en-US" sz="900" dirty="0">
                <a:solidFill>
                  <a:schemeClr val="dk1"/>
                </a:solidFill>
                <a:latin typeface="Arial"/>
                <a:cs typeface="Arial"/>
                <a:sym typeface="Arial"/>
              </a:rPr>
              <a:t>	66 kV Distribution Feeder #4311 </a:t>
            </a:r>
          </a:p>
          <a:p>
            <a:pPr marL="0" marR="0" lvl="0" indent="0" algn="l" rtl="0">
              <a:spcBef>
                <a:spcPts val="0"/>
              </a:spcBef>
              <a:spcAft>
                <a:spcPts val="0"/>
              </a:spcAft>
              <a:buNone/>
            </a:pPr>
            <a:endParaRPr lang="en-US" sz="500" dirty="0">
              <a:solidFill>
                <a:schemeClr val="dk1"/>
              </a:solidFill>
              <a:latin typeface="Arial"/>
              <a:cs typeface="Arial"/>
              <a:sym typeface="Arial"/>
            </a:endParaRPr>
          </a:p>
          <a:p>
            <a:pPr marL="0" marR="0" lvl="0" indent="0" algn="l" rtl="0">
              <a:spcBef>
                <a:spcPts val="0"/>
              </a:spcBef>
              <a:spcAft>
                <a:spcPts val="0"/>
              </a:spcAft>
              <a:buNone/>
            </a:pPr>
            <a:r>
              <a:rPr lang="en-US" sz="900" dirty="0">
                <a:solidFill>
                  <a:schemeClr val="dk1"/>
                </a:solidFill>
                <a:latin typeface="Arial"/>
                <a:cs typeface="Arial"/>
                <a:sym typeface="Arial"/>
              </a:rPr>
              <a:t>	16 kV Gladiola Feeder</a:t>
            </a:r>
          </a:p>
          <a:p>
            <a:pPr marL="0" marR="0" lvl="0" indent="0" algn="l" rtl="0">
              <a:spcBef>
                <a:spcPts val="0"/>
              </a:spcBef>
              <a:spcAft>
                <a:spcPts val="0"/>
              </a:spcAft>
              <a:buNone/>
            </a:pPr>
            <a:endParaRPr lang="en-US" sz="500" dirty="0">
              <a:solidFill>
                <a:schemeClr val="dk1"/>
              </a:solidFill>
              <a:latin typeface="Arial"/>
              <a:cs typeface="Arial"/>
              <a:sym typeface="Arial"/>
            </a:endParaRPr>
          </a:p>
          <a:p>
            <a:pPr marL="0" marR="0" lvl="0" indent="0" algn="l" rtl="0">
              <a:spcBef>
                <a:spcPts val="0"/>
              </a:spcBef>
              <a:spcAft>
                <a:spcPts val="0"/>
              </a:spcAft>
              <a:buNone/>
            </a:pPr>
            <a:r>
              <a:rPr lang="en-US" sz="900" dirty="0">
                <a:solidFill>
                  <a:schemeClr val="dk1"/>
                </a:solidFill>
                <a:latin typeface="Arial"/>
                <a:cs typeface="Arial"/>
                <a:sym typeface="Arial"/>
              </a:rPr>
              <a:t>	16 kV Gaucho Feeder</a:t>
            </a:r>
          </a:p>
          <a:p>
            <a:pPr marL="0" marR="0" lvl="0" indent="0" algn="l" rtl="0">
              <a:spcBef>
                <a:spcPts val="0"/>
              </a:spcBef>
              <a:spcAft>
                <a:spcPts val="0"/>
              </a:spcAft>
              <a:buNone/>
            </a:pPr>
            <a:endParaRPr lang="en-US" sz="500" dirty="0">
              <a:solidFill>
                <a:schemeClr val="dk1"/>
              </a:solidFill>
              <a:latin typeface="Arial"/>
              <a:cs typeface="Arial"/>
              <a:sym typeface="Arial"/>
            </a:endParaRPr>
          </a:p>
          <a:p>
            <a:pPr marL="0" marR="0" lvl="0" indent="0" algn="l" rtl="0">
              <a:spcBef>
                <a:spcPts val="0"/>
              </a:spcBef>
              <a:spcAft>
                <a:spcPts val="0"/>
              </a:spcAft>
              <a:buNone/>
            </a:pPr>
            <a:r>
              <a:rPr lang="en-US" sz="900" dirty="0">
                <a:solidFill>
                  <a:schemeClr val="dk1"/>
                </a:solidFill>
                <a:latin typeface="Arial"/>
                <a:cs typeface="Arial"/>
                <a:sym typeface="Arial"/>
              </a:rPr>
              <a:t>	16 kV Professor Feeder</a:t>
            </a:r>
          </a:p>
          <a:p>
            <a:pPr marL="0" marR="0" lvl="0" indent="0" algn="l" rtl="0">
              <a:spcBef>
                <a:spcPts val="0"/>
              </a:spcBef>
              <a:spcAft>
                <a:spcPts val="0"/>
              </a:spcAft>
              <a:buNone/>
            </a:pPr>
            <a:endParaRPr lang="en-US" sz="500" dirty="0">
              <a:solidFill>
                <a:schemeClr val="dk1"/>
              </a:solidFill>
              <a:latin typeface="Arial"/>
              <a:cs typeface="Arial"/>
              <a:sym typeface="Arial"/>
            </a:endParaRPr>
          </a:p>
          <a:p>
            <a:pPr marL="0" marR="0" lvl="0" indent="0" algn="l" rtl="0">
              <a:spcBef>
                <a:spcPts val="0"/>
              </a:spcBef>
              <a:spcAft>
                <a:spcPts val="0"/>
              </a:spcAft>
              <a:buNone/>
            </a:pPr>
            <a:r>
              <a:rPr lang="en-US" sz="900" dirty="0">
                <a:solidFill>
                  <a:schemeClr val="dk1"/>
                </a:solidFill>
                <a:latin typeface="Arial"/>
                <a:cs typeface="Arial"/>
                <a:sym typeface="Arial"/>
              </a:rPr>
              <a:t>	16 kV Los Carneros Feeder</a:t>
            </a:r>
          </a:p>
          <a:p>
            <a:pPr marL="0" marR="0" lvl="0" indent="0" algn="l" rtl="0">
              <a:spcBef>
                <a:spcPts val="0"/>
              </a:spcBef>
              <a:spcAft>
                <a:spcPts val="0"/>
              </a:spcAft>
              <a:buNone/>
            </a:pPr>
            <a:endParaRPr lang="en-US" sz="500" dirty="0">
              <a:solidFill>
                <a:schemeClr val="dk1"/>
              </a:solidFill>
              <a:latin typeface="Arial"/>
              <a:cs typeface="Arial"/>
              <a:sym typeface="Arial"/>
            </a:endParaRPr>
          </a:p>
          <a:p>
            <a:pPr marL="0" marR="0" lvl="0" indent="0" algn="l" rtl="0">
              <a:spcBef>
                <a:spcPts val="0"/>
              </a:spcBef>
              <a:spcAft>
                <a:spcPts val="0"/>
              </a:spcAft>
              <a:buNone/>
            </a:pPr>
            <a:r>
              <a:rPr lang="en-US" sz="900" dirty="0">
                <a:solidFill>
                  <a:schemeClr val="dk1"/>
                </a:solidFill>
                <a:latin typeface="Arial"/>
                <a:cs typeface="Arial"/>
                <a:sym typeface="Arial"/>
              </a:rPr>
              <a:t>	16 kV Ace Feeder</a:t>
            </a:r>
          </a:p>
          <a:p>
            <a:pPr marL="0" marR="0" lvl="0" indent="0" algn="l" rtl="0">
              <a:spcBef>
                <a:spcPts val="0"/>
              </a:spcBef>
              <a:spcAft>
                <a:spcPts val="0"/>
              </a:spcAft>
              <a:buNone/>
            </a:pPr>
            <a:endParaRPr lang="en-US" sz="500" dirty="0">
              <a:solidFill>
                <a:schemeClr val="dk1"/>
              </a:solidFill>
              <a:latin typeface="Arial"/>
              <a:cs typeface="Arial"/>
              <a:sym typeface="Arial"/>
            </a:endParaRPr>
          </a:p>
          <a:p>
            <a:pPr marL="0" marR="0" lvl="0" indent="0" algn="l" rtl="0">
              <a:spcBef>
                <a:spcPts val="0"/>
              </a:spcBef>
              <a:spcAft>
                <a:spcPts val="0"/>
              </a:spcAft>
              <a:buNone/>
            </a:pPr>
            <a:r>
              <a:rPr lang="en-US" sz="900" dirty="0">
                <a:solidFill>
                  <a:schemeClr val="dk1"/>
                </a:solidFill>
                <a:latin typeface="Arial"/>
                <a:cs typeface="Arial"/>
                <a:sym typeface="Arial"/>
              </a:rPr>
              <a:t>	16 kV </a:t>
            </a:r>
            <a:r>
              <a:rPr lang="en-US" sz="900" dirty="0" err="1">
                <a:solidFill>
                  <a:schemeClr val="dk1"/>
                </a:solidFill>
                <a:latin typeface="Arial"/>
                <a:cs typeface="Arial"/>
                <a:sym typeface="Arial"/>
              </a:rPr>
              <a:t>Storke</a:t>
            </a:r>
            <a:r>
              <a:rPr lang="en-US" sz="900" dirty="0">
                <a:solidFill>
                  <a:schemeClr val="dk1"/>
                </a:solidFill>
                <a:latin typeface="Arial"/>
                <a:cs typeface="Arial"/>
                <a:sym typeface="Arial"/>
              </a:rPr>
              <a:t> Feeder</a:t>
            </a:r>
          </a:p>
          <a:p>
            <a:pPr marL="0" marR="0" lvl="0" indent="0" algn="l" rtl="0">
              <a:spcBef>
                <a:spcPts val="0"/>
              </a:spcBef>
              <a:spcAft>
                <a:spcPts val="0"/>
              </a:spcAft>
              <a:buNone/>
            </a:pPr>
            <a:endParaRPr lang="en-US" sz="500" dirty="0">
              <a:solidFill>
                <a:schemeClr val="dk1"/>
              </a:solidFill>
              <a:latin typeface="Arial"/>
              <a:cs typeface="Arial"/>
              <a:sym typeface="Arial"/>
            </a:endParaRPr>
          </a:p>
          <a:p>
            <a:pPr marL="0" marR="0" lvl="0" indent="0" algn="l" rtl="0">
              <a:spcBef>
                <a:spcPts val="0"/>
              </a:spcBef>
              <a:spcAft>
                <a:spcPts val="0"/>
              </a:spcAft>
              <a:buNone/>
            </a:pPr>
            <a:r>
              <a:rPr lang="en-US" sz="900" dirty="0">
                <a:solidFill>
                  <a:schemeClr val="dk1"/>
                </a:solidFill>
                <a:latin typeface="Arial"/>
                <a:cs typeface="Arial"/>
                <a:sym typeface="Arial"/>
              </a:rPr>
              <a:t>	Planned Battery Energy Storage</a:t>
            </a:r>
          </a:p>
          <a:p>
            <a:pPr marL="0" marR="0" lvl="0" indent="0" algn="l" rtl="0">
              <a:spcBef>
                <a:spcPts val="0"/>
              </a:spcBef>
              <a:spcAft>
                <a:spcPts val="0"/>
              </a:spcAft>
              <a:buNone/>
            </a:pPr>
            <a:endParaRPr lang="en-US" sz="500" dirty="0">
              <a:solidFill>
                <a:schemeClr val="dk1"/>
              </a:solidFill>
              <a:latin typeface="Arial"/>
              <a:cs typeface="Arial"/>
              <a:sym typeface="Arial"/>
            </a:endParaRPr>
          </a:p>
          <a:p>
            <a:pPr marL="0" marR="0" lvl="0" indent="0" algn="l" rtl="0">
              <a:spcBef>
                <a:spcPts val="0"/>
              </a:spcBef>
              <a:spcAft>
                <a:spcPts val="0"/>
              </a:spcAft>
              <a:buNone/>
            </a:pPr>
            <a:r>
              <a:rPr lang="en-US" sz="900" dirty="0">
                <a:solidFill>
                  <a:schemeClr val="dk1"/>
                </a:solidFill>
                <a:latin typeface="Arial"/>
                <a:cs typeface="Arial"/>
                <a:sym typeface="Arial"/>
              </a:rPr>
              <a:t>	Ellwood Gas Peaker Plant</a:t>
            </a:r>
          </a:p>
          <a:p>
            <a:pPr marL="0" marR="0" lvl="0" indent="0" algn="l" rtl="0">
              <a:spcBef>
                <a:spcPts val="0"/>
              </a:spcBef>
              <a:spcAft>
                <a:spcPts val="0"/>
              </a:spcAft>
              <a:buNone/>
            </a:pPr>
            <a:endParaRPr lang="en-US" sz="500" dirty="0">
              <a:solidFill>
                <a:schemeClr val="dk1"/>
              </a:solidFill>
              <a:latin typeface="Arial"/>
              <a:cs typeface="Arial"/>
              <a:sym typeface="Arial"/>
            </a:endParaRPr>
          </a:p>
          <a:p>
            <a:pPr marL="0" marR="0" lvl="0" indent="0" algn="l" rtl="0">
              <a:spcBef>
                <a:spcPts val="0"/>
              </a:spcBef>
              <a:spcAft>
                <a:spcPts val="0"/>
              </a:spcAft>
              <a:buNone/>
            </a:pPr>
            <a:r>
              <a:rPr lang="en-US" sz="900" dirty="0">
                <a:solidFill>
                  <a:schemeClr val="dk1"/>
                </a:solidFill>
                <a:latin typeface="Arial"/>
                <a:cs typeface="Arial"/>
                <a:sym typeface="Arial"/>
              </a:rPr>
              <a:t>              Grid isolation switch (open, closed)</a:t>
            </a:r>
          </a:p>
          <a:p>
            <a:pPr marL="0" marR="0" lvl="0" indent="0" algn="l" rtl="0">
              <a:spcBef>
                <a:spcPts val="0"/>
              </a:spcBef>
              <a:spcAft>
                <a:spcPts val="0"/>
              </a:spcAft>
              <a:buNone/>
            </a:pPr>
            <a:r>
              <a:rPr lang="en-US" sz="500" dirty="0">
                <a:solidFill>
                  <a:schemeClr val="dk1"/>
                </a:solidFill>
                <a:latin typeface="Arial"/>
                <a:cs typeface="Arial"/>
                <a:sym typeface="Arial"/>
              </a:rPr>
              <a:t>	</a:t>
            </a:r>
          </a:p>
          <a:p>
            <a:pPr marL="0" marR="0" lvl="0" indent="0" algn="l" rtl="0">
              <a:spcBef>
                <a:spcPts val="0"/>
              </a:spcBef>
              <a:spcAft>
                <a:spcPts val="0"/>
              </a:spcAft>
              <a:buNone/>
            </a:pPr>
            <a:r>
              <a:rPr lang="en-US" sz="900" dirty="0">
                <a:solidFill>
                  <a:schemeClr val="dk1"/>
                </a:solidFill>
                <a:latin typeface="Arial"/>
                <a:cs typeface="Arial"/>
                <a:sym typeface="Arial"/>
              </a:rPr>
              <a:t>              Smart meter switch (open, closed)</a:t>
            </a:r>
          </a:p>
        </p:txBody>
      </p:sp>
      <p:cxnSp>
        <p:nvCxnSpPr>
          <p:cNvPr id="58" name="Google Shape;264;p13">
            <a:extLst>
              <a:ext uri="{FF2B5EF4-FFF2-40B4-BE49-F238E27FC236}">
                <a16:creationId xmlns:a16="http://schemas.microsoft.com/office/drawing/2014/main" id="{3AF5F8F4-3462-43AD-9BCE-125BF1DF365E}"/>
              </a:ext>
            </a:extLst>
          </p:cNvPr>
          <p:cNvCxnSpPr>
            <a:cxnSpLocks/>
          </p:cNvCxnSpPr>
          <p:nvPr/>
        </p:nvCxnSpPr>
        <p:spPr>
          <a:xfrm flipH="1">
            <a:off x="213542" y="4130857"/>
            <a:ext cx="260850" cy="0"/>
          </a:xfrm>
          <a:prstGeom prst="straightConnector1">
            <a:avLst/>
          </a:prstGeom>
          <a:noFill/>
          <a:ln w="38100" cap="flat" cmpd="sng">
            <a:solidFill>
              <a:srgbClr val="FFC000"/>
            </a:solidFill>
            <a:prstDash val="solid"/>
            <a:round/>
            <a:headEnd type="none" w="sm" len="sm"/>
            <a:tailEnd type="none" w="sm" len="sm"/>
          </a:ln>
        </p:spPr>
      </p:cxnSp>
      <p:cxnSp>
        <p:nvCxnSpPr>
          <p:cNvPr id="62" name="Google Shape;264;p13">
            <a:extLst>
              <a:ext uri="{FF2B5EF4-FFF2-40B4-BE49-F238E27FC236}">
                <a16:creationId xmlns:a16="http://schemas.microsoft.com/office/drawing/2014/main" id="{9385D812-4CB7-485A-90FB-822F01B85196}"/>
              </a:ext>
            </a:extLst>
          </p:cNvPr>
          <p:cNvCxnSpPr>
            <a:cxnSpLocks/>
          </p:cNvCxnSpPr>
          <p:nvPr/>
        </p:nvCxnSpPr>
        <p:spPr>
          <a:xfrm flipH="1">
            <a:off x="198785" y="4351754"/>
            <a:ext cx="260850" cy="0"/>
          </a:xfrm>
          <a:prstGeom prst="straightConnector1">
            <a:avLst/>
          </a:prstGeom>
          <a:noFill/>
          <a:ln w="38100" cap="flat" cmpd="sng">
            <a:solidFill>
              <a:srgbClr val="FF00FF"/>
            </a:solidFill>
            <a:prstDash val="solid"/>
            <a:round/>
            <a:headEnd type="none" w="sm" len="sm"/>
            <a:tailEnd type="none" w="sm" len="sm"/>
          </a:ln>
        </p:spPr>
      </p:cxnSp>
      <p:cxnSp>
        <p:nvCxnSpPr>
          <p:cNvPr id="63" name="Google Shape;264;p13">
            <a:extLst>
              <a:ext uri="{FF2B5EF4-FFF2-40B4-BE49-F238E27FC236}">
                <a16:creationId xmlns:a16="http://schemas.microsoft.com/office/drawing/2014/main" id="{E2C1B24F-ED3D-4765-998D-CBB5BCA1E8A0}"/>
              </a:ext>
            </a:extLst>
          </p:cNvPr>
          <p:cNvCxnSpPr>
            <a:cxnSpLocks/>
          </p:cNvCxnSpPr>
          <p:nvPr/>
        </p:nvCxnSpPr>
        <p:spPr>
          <a:xfrm flipH="1">
            <a:off x="198785" y="4558438"/>
            <a:ext cx="275602" cy="0"/>
          </a:xfrm>
          <a:prstGeom prst="straightConnector1">
            <a:avLst/>
          </a:prstGeom>
          <a:noFill/>
          <a:ln w="38100" cap="flat" cmpd="sng">
            <a:solidFill>
              <a:schemeClr val="tx2">
                <a:lumMod val="60000"/>
                <a:lumOff val="40000"/>
              </a:schemeClr>
            </a:solidFill>
            <a:prstDash val="solid"/>
            <a:round/>
            <a:headEnd type="none" w="sm" len="sm"/>
            <a:tailEnd type="none" w="sm" len="sm"/>
          </a:ln>
        </p:spPr>
      </p:cxnSp>
      <p:cxnSp>
        <p:nvCxnSpPr>
          <p:cNvPr id="64" name="Google Shape;264;p13">
            <a:extLst>
              <a:ext uri="{FF2B5EF4-FFF2-40B4-BE49-F238E27FC236}">
                <a16:creationId xmlns:a16="http://schemas.microsoft.com/office/drawing/2014/main" id="{575359E6-A4E2-4C9C-A6D5-F768FC02A5B7}"/>
              </a:ext>
            </a:extLst>
          </p:cNvPr>
          <p:cNvCxnSpPr>
            <a:cxnSpLocks/>
          </p:cNvCxnSpPr>
          <p:nvPr/>
        </p:nvCxnSpPr>
        <p:spPr>
          <a:xfrm flipH="1">
            <a:off x="198785" y="4768078"/>
            <a:ext cx="270688" cy="4030"/>
          </a:xfrm>
          <a:prstGeom prst="straightConnector1">
            <a:avLst/>
          </a:prstGeom>
          <a:noFill/>
          <a:ln w="38100" cap="flat" cmpd="sng">
            <a:solidFill>
              <a:srgbClr val="C00000"/>
            </a:solidFill>
            <a:prstDash val="solid"/>
            <a:round/>
            <a:headEnd type="none" w="sm" len="sm"/>
            <a:tailEnd type="none" w="sm" len="sm"/>
          </a:ln>
        </p:spPr>
      </p:cxnSp>
      <p:pic>
        <p:nvPicPr>
          <p:cNvPr id="69" name="Picture 68">
            <a:extLst>
              <a:ext uri="{FF2B5EF4-FFF2-40B4-BE49-F238E27FC236}">
                <a16:creationId xmlns:a16="http://schemas.microsoft.com/office/drawing/2014/main" id="{6C135015-CDC2-4F96-B809-9653047664EC}"/>
              </a:ext>
            </a:extLst>
          </p:cNvPr>
          <p:cNvPicPr>
            <a:picLocks noChangeAspect="1"/>
          </p:cNvPicPr>
          <p:nvPr/>
        </p:nvPicPr>
        <p:blipFill>
          <a:blip r:embed="rId3"/>
          <a:stretch>
            <a:fillRect/>
          </a:stretch>
        </p:blipFill>
        <p:spPr>
          <a:xfrm>
            <a:off x="262825" y="5486119"/>
            <a:ext cx="210117" cy="210117"/>
          </a:xfrm>
          <a:prstGeom prst="rect">
            <a:avLst/>
          </a:prstGeom>
        </p:spPr>
      </p:pic>
      <p:grpSp>
        <p:nvGrpSpPr>
          <p:cNvPr id="86" name="Google Shape;276;p13">
            <a:extLst>
              <a:ext uri="{FF2B5EF4-FFF2-40B4-BE49-F238E27FC236}">
                <a16:creationId xmlns:a16="http://schemas.microsoft.com/office/drawing/2014/main" id="{F23D4EFF-9D3F-414B-9D82-BEACAE86C2D6}"/>
              </a:ext>
            </a:extLst>
          </p:cNvPr>
          <p:cNvGrpSpPr/>
          <p:nvPr/>
        </p:nvGrpSpPr>
        <p:grpSpPr>
          <a:xfrm rot="10800000">
            <a:off x="4551608" y="1558062"/>
            <a:ext cx="689674" cy="647688"/>
            <a:chOff x="4646114" y="2049812"/>
            <a:chExt cx="1152144" cy="933907"/>
          </a:xfrm>
        </p:grpSpPr>
        <p:cxnSp>
          <p:nvCxnSpPr>
            <p:cNvPr id="87" name="Google Shape;277;p13">
              <a:extLst>
                <a:ext uri="{FF2B5EF4-FFF2-40B4-BE49-F238E27FC236}">
                  <a16:creationId xmlns:a16="http://schemas.microsoft.com/office/drawing/2014/main" id="{88E59F36-0334-4DD7-B741-D22423961594}"/>
                </a:ext>
              </a:extLst>
            </p:cNvPr>
            <p:cNvCxnSpPr>
              <a:cxnSpLocks/>
            </p:cNvCxnSpPr>
            <p:nvPr/>
          </p:nvCxnSpPr>
          <p:spPr>
            <a:xfrm rot="10800000">
              <a:off x="5209003" y="2761915"/>
              <a:ext cx="0" cy="221804"/>
            </a:xfrm>
            <a:prstGeom prst="straightConnector1">
              <a:avLst/>
            </a:prstGeom>
            <a:noFill/>
            <a:ln w="25400" cap="flat" cmpd="sng">
              <a:solidFill>
                <a:srgbClr val="C00000"/>
              </a:solidFill>
              <a:prstDash val="solid"/>
              <a:round/>
              <a:headEnd type="none" w="sm" len="sm"/>
              <a:tailEnd type="none" w="sm" len="sm"/>
            </a:ln>
            <a:effectLst>
              <a:outerShdw blurRad="40000" dist="20000" dir="5400000" rotWithShape="0">
                <a:srgbClr val="000000">
                  <a:alpha val="37647"/>
                </a:srgbClr>
              </a:outerShdw>
            </a:effectLst>
          </p:spPr>
        </p:cxnSp>
        <p:sp>
          <p:nvSpPr>
            <p:cNvPr id="92" name="Google Shape;278;p13">
              <a:extLst>
                <a:ext uri="{FF2B5EF4-FFF2-40B4-BE49-F238E27FC236}">
                  <a16:creationId xmlns:a16="http://schemas.microsoft.com/office/drawing/2014/main" id="{17E6CA76-684F-486E-8324-4B0368CBCA3E}"/>
                </a:ext>
              </a:extLst>
            </p:cNvPr>
            <p:cNvSpPr/>
            <p:nvPr/>
          </p:nvSpPr>
          <p:spPr>
            <a:xfrm rot="10800000">
              <a:off x="4646114" y="2049812"/>
              <a:ext cx="1152144" cy="704349"/>
            </a:xfrm>
            <a:prstGeom prst="rect">
              <a:avLst/>
            </a:prstGeom>
            <a:solidFill>
              <a:srgbClr val="E5B8B7"/>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dirty="0">
                  <a:solidFill>
                    <a:schemeClr val="dk1"/>
                  </a:solidFill>
                  <a:latin typeface="Arial"/>
                  <a:ea typeface="Arial"/>
                  <a:cs typeface="Arial"/>
                  <a:sym typeface="Arial"/>
                </a:rPr>
                <a:t>Fire Station #8</a:t>
              </a:r>
              <a:endParaRPr sz="500" dirty="0">
                <a:solidFill>
                  <a:schemeClr val="dk1"/>
                </a:solidFill>
                <a:latin typeface="Arial"/>
                <a:ea typeface="Arial"/>
                <a:cs typeface="Arial"/>
                <a:sym typeface="Arial"/>
              </a:endParaRPr>
            </a:p>
          </p:txBody>
        </p:sp>
      </p:grpSp>
      <p:pic>
        <p:nvPicPr>
          <p:cNvPr id="97" name="Google Shape;280;p13" descr="http://maps.google.com/mapfiles/kml/shapes/firedept.png">
            <a:extLst>
              <a:ext uri="{FF2B5EF4-FFF2-40B4-BE49-F238E27FC236}">
                <a16:creationId xmlns:a16="http://schemas.microsoft.com/office/drawing/2014/main" id="{45ADAABF-4854-42AB-8710-AAB21B6FDCA3}"/>
              </a:ext>
            </a:extLst>
          </p:cNvPr>
          <p:cNvPicPr preferRelativeResize="0"/>
          <p:nvPr/>
        </p:nvPicPr>
        <p:blipFill rotWithShape="1">
          <a:blip r:embed="rId4">
            <a:alphaModFix/>
          </a:blip>
          <a:srcRect/>
          <a:stretch/>
        </p:blipFill>
        <p:spPr>
          <a:xfrm>
            <a:off x="5111555" y="2054668"/>
            <a:ext cx="274320" cy="274320"/>
          </a:xfrm>
          <a:prstGeom prst="rect">
            <a:avLst/>
          </a:prstGeom>
          <a:noFill/>
          <a:ln>
            <a:noFill/>
          </a:ln>
        </p:spPr>
      </p:pic>
      <p:pic>
        <p:nvPicPr>
          <p:cNvPr id="98" name="Picture 2">
            <a:extLst>
              <a:ext uri="{FF2B5EF4-FFF2-40B4-BE49-F238E27FC236}">
                <a16:creationId xmlns:a16="http://schemas.microsoft.com/office/drawing/2014/main" id="{9644B420-197D-43E2-837F-1BE0557ECF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1395" y="2093879"/>
            <a:ext cx="326347" cy="326347"/>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2">
            <a:extLst>
              <a:ext uri="{FF2B5EF4-FFF2-40B4-BE49-F238E27FC236}">
                <a16:creationId xmlns:a16="http://schemas.microsoft.com/office/drawing/2014/main" id="{49BD4231-1186-484A-9B16-CD72F09FE2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16554" y="4687243"/>
            <a:ext cx="338248" cy="338248"/>
          </a:xfrm>
          <a:prstGeom prst="rect">
            <a:avLst/>
          </a:prstGeom>
          <a:noFill/>
          <a:extLst>
            <a:ext uri="{909E8E84-426E-40DD-AFC4-6F175D3DCCD1}">
              <a14:hiddenFill xmlns:a14="http://schemas.microsoft.com/office/drawing/2010/main">
                <a:solidFill>
                  <a:srgbClr val="FFFFFF"/>
                </a:solidFill>
              </a14:hiddenFill>
            </a:ext>
          </a:extLst>
        </p:spPr>
      </p:pic>
      <p:pic>
        <p:nvPicPr>
          <p:cNvPr id="101" name="Google Shape;280;p13" descr="http://maps.google.com/mapfiles/kml/shapes/firedept.png">
            <a:extLst>
              <a:ext uri="{FF2B5EF4-FFF2-40B4-BE49-F238E27FC236}">
                <a16:creationId xmlns:a16="http://schemas.microsoft.com/office/drawing/2014/main" id="{2CC2272D-C68E-486C-9B18-EA6D499D6B95}"/>
              </a:ext>
            </a:extLst>
          </p:cNvPr>
          <p:cNvPicPr preferRelativeResize="0"/>
          <p:nvPr/>
        </p:nvPicPr>
        <p:blipFill rotWithShape="1">
          <a:blip r:embed="rId4">
            <a:alphaModFix/>
          </a:blip>
          <a:srcRect/>
          <a:stretch/>
        </p:blipFill>
        <p:spPr>
          <a:xfrm>
            <a:off x="4595541" y="3909627"/>
            <a:ext cx="274320" cy="274320"/>
          </a:xfrm>
          <a:prstGeom prst="rect">
            <a:avLst/>
          </a:prstGeom>
          <a:noFill/>
          <a:ln>
            <a:noFill/>
          </a:ln>
        </p:spPr>
      </p:pic>
      <p:pic>
        <p:nvPicPr>
          <p:cNvPr id="102" name="Google Shape;293;p13">
            <a:extLst>
              <a:ext uri="{FF2B5EF4-FFF2-40B4-BE49-F238E27FC236}">
                <a16:creationId xmlns:a16="http://schemas.microsoft.com/office/drawing/2014/main" id="{CB58E7D6-4B15-4C42-A9B3-57B2A00BCA2D}"/>
              </a:ext>
            </a:extLst>
          </p:cNvPr>
          <p:cNvPicPr preferRelativeResize="0"/>
          <p:nvPr/>
        </p:nvPicPr>
        <p:blipFill rotWithShape="1">
          <a:blip r:embed="rId7">
            <a:alphaModFix/>
          </a:blip>
          <a:srcRect/>
          <a:stretch/>
        </p:blipFill>
        <p:spPr>
          <a:xfrm>
            <a:off x="4291595" y="6090292"/>
            <a:ext cx="274320" cy="274320"/>
          </a:xfrm>
          <a:prstGeom prst="rect">
            <a:avLst/>
          </a:prstGeom>
          <a:noFill/>
          <a:ln>
            <a:noFill/>
          </a:ln>
        </p:spPr>
      </p:pic>
      <p:pic>
        <p:nvPicPr>
          <p:cNvPr id="103" name="Picture 102">
            <a:extLst>
              <a:ext uri="{FF2B5EF4-FFF2-40B4-BE49-F238E27FC236}">
                <a16:creationId xmlns:a16="http://schemas.microsoft.com/office/drawing/2014/main" id="{8CE2CE49-C7D0-4418-904B-BAE6347DA77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33861" y="5203981"/>
            <a:ext cx="209572" cy="209572"/>
          </a:xfrm>
          <a:prstGeom prst="rect">
            <a:avLst/>
          </a:prstGeom>
          <a:noFill/>
          <a:extLst>
            <a:ext uri="{909E8E84-426E-40DD-AFC4-6F175D3DCCD1}">
              <a14:hiddenFill xmlns:a14="http://schemas.microsoft.com/office/drawing/2010/main">
                <a:solidFill>
                  <a:srgbClr val="FFFFFF"/>
                </a:solidFill>
              </a14:hiddenFill>
            </a:ext>
          </a:extLst>
        </p:spPr>
      </p:pic>
      <p:cxnSp>
        <p:nvCxnSpPr>
          <p:cNvPr id="59" name="Google Shape;264;p13">
            <a:extLst>
              <a:ext uri="{FF2B5EF4-FFF2-40B4-BE49-F238E27FC236}">
                <a16:creationId xmlns:a16="http://schemas.microsoft.com/office/drawing/2014/main" id="{F9C738B7-425A-4C47-B005-11FAA275AB05}"/>
              </a:ext>
            </a:extLst>
          </p:cNvPr>
          <p:cNvCxnSpPr>
            <a:cxnSpLocks/>
          </p:cNvCxnSpPr>
          <p:nvPr/>
        </p:nvCxnSpPr>
        <p:spPr>
          <a:xfrm flipH="1">
            <a:off x="2435873" y="2195136"/>
            <a:ext cx="720162" cy="0"/>
          </a:xfrm>
          <a:prstGeom prst="straightConnector1">
            <a:avLst/>
          </a:prstGeom>
          <a:noFill/>
          <a:ln w="38100" cap="flat" cmpd="sng">
            <a:solidFill>
              <a:srgbClr val="FFC000"/>
            </a:solidFill>
            <a:prstDash val="solid"/>
            <a:round/>
            <a:headEnd type="none" w="sm" len="sm"/>
            <a:tailEnd type="none" w="sm" len="sm"/>
          </a:ln>
        </p:spPr>
      </p:cxnSp>
      <p:cxnSp>
        <p:nvCxnSpPr>
          <p:cNvPr id="65" name="Google Shape;264;p13">
            <a:extLst>
              <a:ext uri="{FF2B5EF4-FFF2-40B4-BE49-F238E27FC236}">
                <a16:creationId xmlns:a16="http://schemas.microsoft.com/office/drawing/2014/main" id="{02FA304C-40DB-42C8-8C69-51B85D9041CF}"/>
              </a:ext>
            </a:extLst>
          </p:cNvPr>
          <p:cNvCxnSpPr>
            <a:cxnSpLocks/>
            <a:stCxn id="265" idx="0"/>
          </p:cNvCxnSpPr>
          <p:nvPr/>
        </p:nvCxnSpPr>
        <p:spPr>
          <a:xfrm flipV="1">
            <a:off x="3156033" y="2185900"/>
            <a:ext cx="0" cy="764116"/>
          </a:xfrm>
          <a:prstGeom prst="straightConnector1">
            <a:avLst/>
          </a:prstGeom>
          <a:noFill/>
          <a:ln w="38100" cap="flat" cmpd="sng">
            <a:solidFill>
              <a:srgbClr val="FFC000"/>
            </a:solidFill>
            <a:prstDash val="solid"/>
            <a:round/>
            <a:headEnd type="none" w="sm" len="sm"/>
            <a:tailEnd type="none" w="sm" len="sm"/>
          </a:ln>
        </p:spPr>
      </p:cxnSp>
      <p:cxnSp>
        <p:nvCxnSpPr>
          <p:cNvPr id="67" name="Google Shape;264;p13">
            <a:extLst>
              <a:ext uri="{FF2B5EF4-FFF2-40B4-BE49-F238E27FC236}">
                <a16:creationId xmlns:a16="http://schemas.microsoft.com/office/drawing/2014/main" id="{E902E553-91C6-452D-8E41-8FBE4FEB8A63}"/>
              </a:ext>
            </a:extLst>
          </p:cNvPr>
          <p:cNvCxnSpPr>
            <a:cxnSpLocks/>
          </p:cNvCxnSpPr>
          <p:nvPr/>
        </p:nvCxnSpPr>
        <p:spPr>
          <a:xfrm flipH="1">
            <a:off x="2417399" y="3570881"/>
            <a:ext cx="1155732" cy="0"/>
          </a:xfrm>
          <a:prstGeom prst="straightConnector1">
            <a:avLst/>
          </a:prstGeom>
          <a:noFill/>
          <a:ln w="38100" cap="flat" cmpd="sng">
            <a:solidFill>
              <a:srgbClr val="FFC000"/>
            </a:solidFill>
            <a:prstDash val="solid"/>
            <a:round/>
            <a:headEnd type="none" w="sm" len="sm"/>
            <a:tailEnd type="none" w="sm" len="sm"/>
          </a:ln>
        </p:spPr>
      </p:cxnSp>
      <p:cxnSp>
        <p:nvCxnSpPr>
          <p:cNvPr id="70" name="Google Shape;264;p13">
            <a:extLst>
              <a:ext uri="{FF2B5EF4-FFF2-40B4-BE49-F238E27FC236}">
                <a16:creationId xmlns:a16="http://schemas.microsoft.com/office/drawing/2014/main" id="{12AA3511-5155-4272-80B3-5AB2B6178D7C}"/>
              </a:ext>
            </a:extLst>
          </p:cNvPr>
          <p:cNvCxnSpPr>
            <a:cxnSpLocks/>
          </p:cNvCxnSpPr>
          <p:nvPr/>
        </p:nvCxnSpPr>
        <p:spPr>
          <a:xfrm flipH="1" flipV="1">
            <a:off x="3578136" y="3560452"/>
            <a:ext cx="17433" cy="2307777"/>
          </a:xfrm>
          <a:prstGeom prst="straightConnector1">
            <a:avLst/>
          </a:prstGeom>
          <a:noFill/>
          <a:ln w="38100" cap="flat" cmpd="sng">
            <a:solidFill>
              <a:srgbClr val="FFC000"/>
            </a:solidFill>
            <a:prstDash val="solid"/>
            <a:round/>
            <a:headEnd type="none" w="sm" len="sm"/>
            <a:tailEnd type="none" w="sm" len="sm"/>
          </a:ln>
        </p:spPr>
      </p:cxnSp>
      <p:cxnSp>
        <p:nvCxnSpPr>
          <p:cNvPr id="99" name="Google Shape;264;p13">
            <a:extLst>
              <a:ext uri="{FF2B5EF4-FFF2-40B4-BE49-F238E27FC236}">
                <a16:creationId xmlns:a16="http://schemas.microsoft.com/office/drawing/2014/main" id="{74F16054-7729-405E-8E7B-01B58C02CB9E}"/>
              </a:ext>
            </a:extLst>
          </p:cNvPr>
          <p:cNvCxnSpPr>
            <a:cxnSpLocks/>
          </p:cNvCxnSpPr>
          <p:nvPr/>
        </p:nvCxnSpPr>
        <p:spPr>
          <a:xfrm>
            <a:off x="2417399" y="1195884"/>
            <a:ext cx="0" cy="2397281"/>
          </a:xfrm>
          <a:prstGeom prst="straightConnector1">
            <a:avLst/>
          </a:prstGeom>
          <a:noFill/>
          <a:ln w="38100" cap="flat" cmpd="sng">
            <a:solidFill>
              <a:srgbClr val="FFC000"/>
            </a:solidFill>
            <a:prstDash val="solid"/>
            <a:round/>
            <a:headEnd type="none" w="sm" len="sm"/>
            <a:tailEnd type="none" w="sm" len="sm"/>
          </a:ln>
        </p:spPr>
      </p:cxnSp>
      <p:sp>
        <p:nvSpPr>
          <p:cNvPr id="7" name="TextBox 6">
            <a:extLst>
              <a:ext uri="{FF2B5EF4-FFF2-40B4-BE49-F238E27FC236}">
                <a16:creationId xmlns:a16="http://schemas.microsoft.com/office/drawing/2014/main" id="{5AEECDEA-3052-42CF-8469-6D7676882FC1}"/>
              </a:ext>
            </a:extLst>
          </p:cNvPr>
          <p:cNvSpPr txBox="1"/>
          <p:nvPr/>
        </p:nvSpPr>
        <p:spPr>
          <a:xfrm>
            <a:off x="1717852" y="854162"/>
            <a:ext cx="4588890" cy="261610"/>
          </a:xfrm>
          <a:prstGeom prst="rect">
            <a:avLst/>
          </a:prstGeom>
          <a:noFill/>
        </p:spPr>
        <p:txBody>
          <a:bodyPr wrap="square" rtlCol="0">
            <a:spAutoFit/>
          </a:bodyPr>
          <a:lstStyle/>
          <a:p>
            <a:r>
              <a:rPr lang="en-US" sz="1100" b="1" dirty="0">
                <a:solidFill>
                  <a:schemeClr val="dk1"/>
                </a:solidFill>
                <a:latin typeface="Arial"/>
                <a:cs typeface="Arial"/>
                <a:sym typeface="Arial"/>
              </a:rPr>
              <a:t>66kV distribution feeder #4311 with multiple branches</a:t>
            </a:r>
          </a:p>
        </p:txBody>
      </p:sp>
      <p:grpSp>
        <p:nvGrpSpPr>
          <p:cNvPr id="71" name="Google Shape;276;p13">
            <a:extLst>
              <a:ext uri="{FF2B5EF4-FFF2-40B4-BE49-F238E27FC236}">
                <a16:creationId xmlns:a16="http://schemas.microsoft.com/office/drawing/2014/main" id="{C2C105E2-9918-4AD1-8381-C055E958DD2A}"/>
              </a:ext>
            </a:extLst>
          </p:cNvPr>
          <p:cNvGrpSpPr/>
          <p:nvPr/>
        </p:nvGrpSpPr>
        <p:grpSpPr>
          <a:xfrm rot="10800000">
            <a:off x="5151477" y="3102667"/>
            <a:ext cx="654990" cy="651289"/>
            <a:chOff x="4646114" y="2049812"/>
            <a:chExt cx="1152144" cy="975954"/>
          </a:xfrm>
        </p:grpSpPr>
        <p:cxnSp>
          <p:nvCxnSpPr>
            <p:cNvPr id="72" name="Google Shape;277;p13">
              <a:extLst>
                <a:ext uri="{FF2B5EF4-FFF2-40B4-BE49-F238E27FC236}">
                  <a16:creationId xmlns:a16="http://schemas.microsoft.com/office/drawing/2014/main" id="{4AAEBBEE-F34C-408E-9B90-76A89519CA19}"/>
                </a:ext>
              </a:extLst>
            </p:cNvPr>
            <p:cNvCxnSpPr>
              <a:cxnSpLocks/>
              <a:endCxn id="73" idx="0"/>
            </p:cNvCxnSpPr>
            <p:nvPr/>
          </p:nvCxnSpPr>
          <p:spPr>
            <a:xfrm rot="10800000">
              <a:off x="5222185" y="2754160"/>
              <a:ext cx="0" cy="271606"/>
            </a:xfrm>
            <a:prstGeom prst="straightConnector1">
              <a:avLst/>
            </a:prstGeom>
            <a:noFill/>
            <a:ln w="25400" cap="flat" cmpd="sng">
              <a:solidFill>
                <a:srgbClr val="0070C0"/>
              </a:solidFill>
              <a:prstDash val="solid"/>
              <a:round/>
              <a:headEnd type="none" w="sm" len="sm"/>
              <a:tailEnd type="none" w="sm" len="sm"/>
            </a:ln>
            <a:effectLst>
              <a:outerShdw blurRad="40000" dist="20000" dir="5400000" rotWithShape="0">
                <a:srgbClr val="000000">
                  <a:alpha val="37647"/>
                </a:srgbClr>
              </a:outerShdw>
            </a:effectLst>
          </p:spPr>
        </p:cxnSp>
        <p:sp>
          <p:nvSpPr>
            <p:cNvPr id="73" name="Google Shape;278;p13">
              <a:extLst>
                <a:ext uri="{FF2B5EF4-FFF2-40B4-BE49-F238E27FC236}">
                  <a16:creationId xmlns:a16="http://schemas.microsoft.com/office/drawing/2014/main" id="{3E794BBE-7B2B-4BAC-B58B-E45DC2C331BB}"/>
                </a:ext>
              </a:extLst>
            </p:cNvPr>
            <p:cNvSpPr/>
            <p:nvPr/>
          </p:nvSpPr>
          <p:spPr>
            <a:xfrm rot="10800000">
              <a:off x="4646114" y="2049812"/>
              <a:ext cx="1152144" cy="704349"/>
            </a:xfrm>
            <a:prstGeom prst="rect">
              <a:avLst/>
            </a:prstGeom>
            <a:solidFill>
              <a:schemeClr val="accent1">
                <a:lumMod val="40000"/>
                <a:lumOff val="60000"/>
              </a:schemeClr>
            </a:solidFill>
            <a:ln w="9525"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dirty="0">
                  <a:solidFill>
                    <a:schemeClr val="dk1"/>
                  </a:solidFill>
                  <a:latin typeface="Arial"/>
                  <a:ea typeface="Arial"/>
                  <a:cs typeface="Arial"/>
                  <a:sym typeface="Arial"/>
                </a:rPr>
                <a:t>Deckers</a:t>
              </a:r>
            </a:p>
            <a:p>
              <a:pPr marL="0" marR="0" lvl="0" indent="0" algn="ctr" rtl="0">
                <a:spcBef>
                  <a:spcPts val="0"/>
                </a:spcBef>
                <a:spcAft>
                  <a:spcPts val="0"/>
                </a:spcAft>
                <a:buNone/>
              </a:pPr>
              <a:r>
                <a:rPr lang="en-US" sz="800" dirty="0">
                  <a:solidFill>
                    <a:schemeClr val="dk1"/>
                  </a:solidFill>
                  <a:latin typeface="Arial"/>
                  <a:ea typeface="Arial"/>
                  <a:cs typeface="Arial"/>
                  <a:sym typeface="Arial"/>
                </a:rPr>
                <a:t>+ Solar</a:t>
              </a:r>
              <a:endParaRPr sz="500" dirty="0">
                <a:solidFill>
                  <a:schemeClr val="dk1"/>
                </a:solidFill>
                <a:latin typeface="Arial"/>
                <a:ea typeface="Arial"/>
                <a:cs typeface="Arial"/>
                <a:sym typeface="Arial"/>
              </a:endParaRPr>
            </a:p>
          </p:txBody>
        </p:sp>
      </p:grpSp>
      <p:sp>
        <p:nvSpPr>
          <p:cNvPr id="68" name="Google Shape;275;p13">
            <a:extLst>
              <a:ext uri="{FF2B5EF4-FFF2-40B4-BE49-F238E27FC236}">
                <a16:creationId xmlns:a16="http://schemas.microsoft.com/office/drawing/2014/main" id="{AAF997E9-82C9-441E-9449-727C4B612440}"/>
              </a:ext>
            </a:extLst>
          </p:cNvPr>
          <p:cNvSpPr/>
          <p:nvPr/>
        </p:nvSpPr>
        <p:spPr>
          <a:xfrm>
            <a:off x="1307846" y="1102712"/>
            <a:ext cx="165539" cy="150912"/>
          </a:xfrm>
          <a:prstGeom prst="flowChartOr">
            <a:avLst/>
          </a:prstGeom>
          <a:solidFill>
            <a:srgbClr val="D99593"/>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9" name="Google Shape;275;p13">
            <a:extLst>
              <a:ext uri="{FF2B5EF4-FFF2-40B4-BE49-F238E27FC236}">
                <a16:creationId xmlns:a16="http://schemas.microsoft.com/office/drawing/2014/main" id="{A4DF4FE0-8E69-4726-8315-BC965DB1DBC6}"/>
              </a:ext>
            </a:extLst>
          </p:cNvPr>
          <p:cNvSpPr/>
          <p:nvPr/>
        </p:nvSpPr>
        <p:spPr>
          <a:xfrm>
            <a:off x="379664" y="6007795"/>
            <a:ext cx="110797" cy="101007"/>
          </a:xfrm>
          <a:prstGeom prst="flowChartOr">
            <a:avLst/>
          </a:prstGeom>
          <a:solidFill>
            <a:srgbClr val="D99593"/>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0" name="Google Shape;274;p13">
            <a:extLst>
              <a:ext uri="{FF2B5EF4-FFF2-40B4-BE49-F238E27FC236}">
                <a16:creationId xmlns:a16="http://schemas.microsoft.com/office/drawing/2014/main" id="{9CAA1866-B0FF-4718-B9B0-F59E65060A53}"/>
              </a:ext>
            </a:extLst>
          </p:cNvPr>
          <p:cNvSpPr/>
          <p:nvPr/>
        </p:nvSpPr>
        <p:spPr>
          <a:xfrm>
            <a:off x="158144" y="6007794"/>
            <a:ext cx="110797" cy="101007"/>
          </a:xfrm>
          <a:prstGeom prst="flowChartSummingJunction">
            <a:avLst/>
          </a:prstGeom>
          <a:solidFill>
            <a:srgbClr val="D99593"/>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1" name="Google Shape;303;p13">
            <a:extLst>
              <a:ext uri="{FF2B5EF4-FFF2-40B4-BE49-F238E27FC236}">
                <a16:creationId xmlns:a16="http://schemas.microsoft.com/office/drawing/2014/main" id="{32403918-FB36-4299-ABAF-C89B86750B40}"/>
              </a:ext>
            </a:extLst>
          </p:cNvPr>
          <p:cNvSpPr/>
          <p:nvPr/>
        </p:nvSpPr>
        <p:spPr>
          <a:xfrm>
            <a:off x="381877" y="6204844"/>
            <a:ext cx="110797" cy="101007"/>
          </a:xfrm>
          <a:prstGeom prst="flowChartOr">
            <a:avLst/>
          </a:prstGeom>
          <a:solidFill>
            <a:srgbClr val="DAE5F1"/>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5" name="Google Shape;304;p13">
            <a:extLst>
              <a:ext uri="{FF2B5EF4-FFF2-40B4-BE49-F238E27FC236}">
                <a16:creationId xmlns:a16="http://schemas.microsoft.com/office/drawing/2014/main" id="{30069038-5575-49D7-9089-182CC8D255F3}"/>
              </a:ext>
            </a:extLst>
          </p:cNvPr>
          <p:cNvSpPr/>
          <p:nvPr/>
        </p:nvSpPr>
        <p:spPr>
          <a:xfrm>
            <a:off x="162466" y="6204843"/>
            <a:ext cx="110797" cy="101007"/>
          </a:xfrm>
          <a:prstGeom prst="flowChartSummingJunction">
            <a:avLst/>
          </a:prstGeom>
          <a:solidFill>
            <a:srgbClr val="DAE5F1"/>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110" name="Google Shape;270;p13">
            <a:extLst>
              <a:ext uri="{FF2B5EF4-FFF2-40B4-BE49-F238E27FC236}">
                <a16:creationId xmlns:a16="http://schemas.microsoft.com/office/drawing/2014/main" id="{5133E54D-AAEB-4A4E-9D43-B6209BA40EA1}"/>
              </a:ext>
            </a:extLst>
          </p:cNvPr>
          <p:cNvGrpSpPr/>
          <p:nvPr/>
        </p:nvGrpSpPr>
        <p:grpSpPr>
          <a:xfrm>
            <a:off x="6740266" y="1760378"/>
            <a:ext cx="661237" cy="567452"/>
            <a:chOff x="3915517" y="6170561"/>
            <a:chExt cx="1073139" cy="888868"/>
          </a:xfrm>
        </p:grpSpPr>
        <p:sp>
          <p:nvSpPr>
            <p:cNvPr id="111" name="Google Shape;269;p13">
              <a:extLst>
                <a:ext uri="{FF2B5EF4-FFF2-40B4-BE49-F238E27FC236}">
                  <a16:creationId xmlns:a16="http://schemas.microsoft.com/office/drawing/2014/main" id="{E0B89FB4-9E82-4121-A03E-551F48B3607F}"/>
                </a:ext>
              </a:extLst>
            </p:cNvPr>
            <p:cNvSpPr/>
            <p:nvPr/>
          </p:nvSpPr>
          <p:spPr>
            <a:xfrm>
              <a:off x="3915517" y="6170561"/>
              <a:ext cx="1073139" cy="888868"/>
            </a:xfrm>
            <a:prstGeom prst="cloud">
              <a:avLst/>
            </a:prstGeom>
            <a:solidFill>
              <a:schemeClr val="lt1"/>
            </a:solidFill>
            <a:ln w="9525"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2" name="Google Shape;271;p13">
              <a:extLst>
                <a:ext uri="{FF2B5EF4-FFF2-40B4-BE49-F238E27FC236}">
                  <a16:creationId xmlns:a16="http://schemas.microsoft.com/office/drawing/2014/main" id="{C2B5F9B1-F5E7-476A-9FB1-C88A1691575C}"/>
                </a:ext>
              </a:extLst>
            </p:cNvPr>
            <p:cNvSpPr txBox="1"/>
            <p:nvPr/>
          </p:nvSpPr>
          <p:spPr>
            <a:xfrm>
              <a:off x="3927552" y="6358628"/>
              <a:ext cx="1023541" cy="4905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 dirty="0">
                  <a:solidFill>
                    <a:schemeClr val="dk1"/>
                  </a:solidFill>
                  <a:latin typeface="Arial"/>
                  <a:ea typeface="Arial"/>
                  <a:cs typeface="Arial"/>
                  <a:sym typeface="Arial"/>
                </a:rPr>
                <a:t>Tier 2 &amp; 3 facilities</a:t>
              </a:r>
              <a:endParaRPr sz="1050" dirty="0"/>
            </a:p>
          </p:txBody>
        </p:sp>
      </p:grpSp>
      <p:sp>
        <p:nvSpPr>
          <p:cNvPr id="121" name="Google Shape;303;p13">
            <a:extLst>
              <a:ext uri="{FF2B5EF4-FFF2-40B4-BE49-F238E27FC236}">
                <a16:creationId xmlns:a16="http://schemas.microsoft.com/office/drawing/2014/main" id="{BECCC3D3-42A5-435E-9161-4F23368A3C35}"/>
              </a:ext>
            </a:extLst>
          </p:cNvPr>
          <p:cNvSpPr/>
          <p:nvPr/>
        </p:nvSpPr>
        <p:spPr>
          <a:xfrm>
            <a:off x="4813706" y="1573715"/>
            <a:ext cx="159384" cy="145301"/>
          </a:xfrm>
          <a:prstGeom prst="flowChartOr">
            <a:avLst/>
          </a:prstGeom>
          <a:solidFill>
            <a:srgbClr val="DAE5F1"/>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3" name="Google Shape;303;p13">
            <a:extLst>
              <a:ext uri="{FF2B5EF4-FFF2-40B4-BE49-F238E27FC236}">
                <a16:creationId xmlns:a16="http://schemas.microsoft.com/office/drawing/2014/main" id="{0723671F-7674-4341-9236-F91CCBFD285F}"/>
              </a:ext>
            </a:extLst>
          </p:cNvPr>
          <p:cNvSpPr/>
          <p:nvPr/>
        </p:nvSpPr>
        <p:spPr>
          <a:xfrm>
            <a:off x="3824452" y="4085015"/>
            <a:ext cx="159384" cy="145301"/>
          </a:xfrm>
          <a:prstGeom prst="flowChartOr">
            <a:avLst/>
          </a:prstGeom>
          <a:solidFill>
            <a:srgbClr val="DAE5F1"/>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5" name="Google Shape;303;p13">
            <a:extLst>
              <a:ext uri="{FF2B5EF4-FFF2-40B4-BE49-F238E27FC236}">
                <a16:creationId xmlns:a16="http://schemas.microsoft.com/office/drawing/2014/main" id="{3BA2E7C9-79F4-4C15-A0D9-E5A276B74C38}"/>
              </a:ext>
            </a:extLst>
          </p:cNvPr>
          <p:cNvSpPr/>
          <p:nvPr/>
        </p:nvSpPr>
        <p:spPr>
          <a:xfrm>
            <a:off x="6604096" y="3161492"/>
            <a:ext cx="159384" cy="145301"/>
          </a:xfrm>
          <a:prstGeom prst="flowChartOr">
            <a:avLst/>
          </a:prstGeom>
          <a:solidFill>
            <a:srgbClr val="DAE5F1"/>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6" name="Google Shape;303;p13">
            <a:extLst>
              <a:ext uri="{FF2B5EF4-FFF2-40B4-BE49-F238E27FC236}">
                <a16:creationId xmlns:a16="http://schemas.microsoft.com/office/drawing/2014/main" id="{46473869-8FE2-480F-9E56-2CC7F81A4F79}"/>
              </a:ext>
            </a:extLst>
          </p:cNvPr>
          <p:cNvSpPr/>
          <p:nvPr/>
        </p:nvSpPr>
        <p:spPr>
          <a:xfrm>
            <a:off x="7371054" y="4489512"/>
            <a:ext cx="159384" cy="145301"/>
          </a:xfrm>
          <a:prstGeom prst="flowChartOr">
            <a:avLst/>
          </a:prstGeom>
          <a:solidFill>
            <a:srgbClr val="DAE5F1"/>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1" name="Google Shape;303;p13">
            <a:extLst>
              <a:ext uri="{FF2B5EF4-FFF2-40B4-BE49-F238E27FC236}">
                <a16:creationId xmlns:a16="http://schemas.microsoft.com/office/drawing/2014/main" id="{F4EADD57-954B-43A8-AA2A-47B2240C3FCB}"/>
              </a:ext>
            </a:extLst>
          </p:cNvPr>
          <p:cNvSpPr/>
          <p:nvPr/>
        </p:nvSpPr>
        <p:spPr>
          <a:xfrm>
            <a:off x="7595386" y="5012113"/>
            <a:ext cx="159384" cy="145301"/>
          </a:xfrm>
          <a:prstGeom prst="flowChartOr">
            <a:avLst/>
          </a:prstGeom>
          <a:solidFill>
            <a:srgbClr val="DAE5F1"/>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2" name="Google Shape;303;p13">
            <a:extLst>
              <a:ext uri="{FF2B5EF4-FFF2-40B4-BE49-F238E27FC236}">
                <a16:creationId xmlns:a16="http://schemas.microsoft.com/office/drawing/2014/main" id="{CA811610-28C3-4D70-B7EC-FBCAF2C84219}"/>
              </a:ext>
            </a:extLst>
          </p:cNvPr>
          <p:cNvSpPr/>
          <p:nvPr/>
        </p:nvSpPr>
        <p:spPr>
          <a:xfrm>
            <a:off x="3610766" y="5722928"/>
            <a:ext cx="159384" cy="145301"/>
          </a:xfrm>
          <a:prstGeom prst="flowChartOr">
            <a:avLst/>
          </a:prstGeom>
          <a:solidFill>
            <a:srgbClr val="DAE5F1"/>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3" name="Google Shape;275;p13">
            <a:extLst>
              <a:ext uri="{FF2B5EF4-FFF2-40B4-BE49-F238E27FC236}">
                <a16:creationId xmlns:a16="http://schemas.microsoft.com/office/drawing/2014/main" id="{62B77D72-54E3-4FA1-98D8-FA340A7D16C1}"/>
              </a:ext>
            </a:extLst>
          </p:cNvPr>
          <p:cNvSpPr/>
          <p:nvPr/>
        </p:nvSpPr>
        <p:spPr>
          <a:xfrm>
            <a:off x="4325076" y="1499320"/>
            <a:ext cx="165539" cy="150912"/>
          </a:xfrm>
          <a:prstGeom prst="flowChartOr">
            <a:avLst/>
          </a:prstGeom>
          <a:solidFill>
            <a:srgbClr val="D99593"/>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4" name="Google Shape;275;p13">
            <a:extLst>
              <a:ext uri="{FF2B5EF4-FFF2-40B4-BE49-F238E27FC236}">
                <a16:creationId xmlns:a16="http://schemas.microsoft.com/office/drawing/2014/main" id="{2AF66247-8720-4F8E-BD4F-4055BB361ACE}"/>
              </a:ext>
            </a:extLst>
          </p:cNvPr>
          <p:cNvSpPr/>
          <p:nvPr/>
        </p:nvSpPr>
        <p:spPr>
          <a:xfrm>
            <a:off x="6804935" y="1501358"/>
            <a:ext cx="165539" cy="150912"/>
          </a:xfrm>
          <a:prstGeom prst="flowChartOr">
            <a:avLst/>
          </a:prstGeom>
          <a:solidFill>
            <a:srgbClr val="D99593"/>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9" name="Google Shape;275;p13">
            <a:extLst>
              <a:ext uri="{FF2B5EF4-FFF2-40B4-BE49-F238E27FC236}">
                <a16:creationId xmlns:a16="http://schemas.microsoft.com/office/drawing/2014/main" id="{A6044913-659E-46B1-B42C-9CF3BEB679CD}"/>
              </a:ext>
            </a:extLst>
          </p:cNvPr>
          <p:cNvSpPr/>
          <p:nvPr/>
        </p:nvSpPr>
        <p:spPr>
          <a:xfrm>
            <a:off x="4565234" y="3017371"/>
            <a:ext cx="165539" cy="150912"/>
          </a:xfrm>
          <a:prstGeom prst="flowChartOr">
            <a:avLst/>
          </a:prstGeom>
          <a:solidFill>
            <a:srgbClr val="D99593"/>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5" name="Picture 2">
            <a:extLst>
              <a:ext uri="{FF2B5EF4-FFF2-40B4-BE49-F238E27FC236}">
                <a16:creationId xmlns:a16="http://schemas.microsoft.com/office/drawing/2014/main" id="{BCE10F86-5112-40EF-BAA5-AC45290C728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03343" y="3111002"/>
            <a:ext cx="266385" cy="266385"/>
          </a:xfrm>
          <a:prstGeom prst="rect">
            <a:avLst/>
          </a:prstGeom>
          <a:noFill/>
          <a:extLst>
            <a:ext uri="{909E8E84-426E-40DD-AFC4-6F175D3DCCD1}">
              <a14:hiddenFill xmlns:a14="http://schemas.microsoft.com/office/drawing/2010/main">
                <a:solidFill>
                  <a:srgbClr val="FFFFFF"/>
                </a:solidFill>
              </a14:hiddenFill>
            </a:ext>
          </a:extLst>
        </p:spPr>
      </p:pic>
      <p:grpSp>
        <p:nvGrpSpPr>
          <p:cNvPr id="146" name="Google Shape;270;p13">
            <a:extLst>
              <a:ext uri="{FF2B5EF4-FFF2-40B4-BE49-F238E27FC236}">
                <a16:creationId xmlns:a16="http://schemas.microsoft.com/office/drawing/2014/main" id="{FD936AE8-6A7F-5045-82AB-73AF897921FD}"/>
              </a:ext>
            </a:extLst>
          </p:cNvPr>
          <p:cNvGrpSpPr/>
          <p:nvPr/>
        </p:nvGrpSpPr>
        <p:grpSpPr>
          <a:xfrm>
            <a:off x="4865118" y="2386397"/>
            <a:ext cx="688827" cy="591129"/>
            <a:chOff x="3915517" y="6170561"/>
            <a:chExt cx="1073139" cy="888868"/>
          </a:xfrm>
        </p:grpSpPr>
        <p:sp>
          <p:nvSpPr>
            <p:cNvPr id="147" name="Google Shape;269;p13">
              <a:extLst>
                <a:ext uri="{FF2B5EF4-FFF2-40B4-BE49-F238E27FC236}">
                  <a16:creationId xmlns:a16="http://schemas.microsoft.com/office/drawing/2014/main" id="{604F2079-75E4-2246-9997-067C995E0256}"/>
                </a:ext>
              </a:extLst>
            </p:cNvPr>
            <p:cNvSpPr/>
            <p:nvPr/>
          </p:nvSpPr>
          <p:spPr>
            <a:xfrm>
              <a:off x="3915517" y="6170561"/>
              <a:ext cx="1073139" cy="888868"/>
            </a:xfrm>
            <a:prstGeom prst="cloud">
              <a:avLst/>
            </a:prstGeom>
            <a:solidFill>
              <a:schemeClr val="lt1"/>
            </a:solidFill>
            <a:ln w="9525"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48" name="Google Shape;271;p13">
              <a:extLst>
                <a:ext uri="{FF2B5EF4-FFF2-40B4-BE49-F238E27FC236}">
                  <a16:creationId xmlns:a16="http://schemas.microsoft.com/office/drawing/2014/main" id="{0DD9DC29-9ADA-1D4A-ACA0-5869C707BE58}"/>
                </a:ext>
              </a:extLst>
            </p:cNvPr>
            <p:cNvSpPr txBox="1"/>
            <p:nvPr/>
          </p:nvSpPr>
          <p:spPr>
            <a:xfrm>
              <a:off x="3927552" y="6358628"/>
              <a:ext cx="1023541" cy="46599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 dirty="0">
                  <a:solidFill>
                    <a:schemeClr val="dk1"/>
                  </a:solidFill>
                  <a:latin typeface="Arial"/>
                  <a:ea typeface="Arial"/>
                  <a:cs typeface="Arial"/>
                  <a:sym typeface="Arial"/>
                </a:rPr>
                <a:t>Tier 2 &amp; 3 facilities</a:t>
              </a:r>
              <a:endParaRPr sz="1050" dirty="0"/>
            </a:p>
          </p:txBody>
        </p:sp>
      </p:grpSp>
      <p:sp>
        <p:nvSpPr>
          <p:cNvPr id="149" name="Google Shape;303;p13">
            <a:extLst>
              <a:ext uri="{FF2B5EF4-FFF2-40B4-BE49-F238E27FC236}">
                <a16:creationId xmlns:a16="http://schemas.microsoft.com/office/drawing/2014/main" id="{FAFC1F7F-0AA0-C249-9EC3-0210D90FF593}"/>
              </a:ext>
            </a:extLst>
          </p:cNvPr>
          <p:cNvSpPr/>
          <p:nvPr/>
        </p:nvSpPr>
        <p:spPr>
          <a:xfrm>
            <a:off x="7346684" y="1945990"/>
            <a:ext cx="159384" cy="145301"/>
          </a:xfrm>
          <a:prstGeom prst="flowChartOr">
            <a:avLst/>
          </a:prstGeom>
          <a:solidFill>
            <a:srgbClr val="DAE5F1"/>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50" name="Google Shape;303;p13">
            <a:extLst>
              <a:ext uri="{FF2B5EF4-FFF2-40B4-BE49-F238E27FC236}">
                <a16:creationId xmlns:a16="http://schemas.microsoft.com/office/drawing/2014/main" id="{0688AAAE-F469-1844-92F7-6FD95A12E9C3}"/>
              </a:ext>
            </a:extLst>
          </p:cNvPr>
          <p:cNvSpPr/>
          <p:nvPr/>
        </p:nvSpPr>
        <p:spPr>
          <a:xfrm>
            <a:off x="5153191" y="2932919"/>
            <a:ext cx="171299" cy="159908"/>
          </a:xfrm>
          <a:prstGeom prst="flowChartOr">
            <a:avLst/>
          </a:prstGeom>
          <a:solidFill>
            <a:srgbClr val="DAE5F1"/>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57" name="Picture 2">
            <a:extLst>
              <a:ext uri="{FF2B5EF4-FFF2-40B4-BE49-F238E27FC236}">
                <a16:creationId xmlns:a16="http://schemas.microsoft.com/office/drawing/2014/main" id="{BAA6D475-6371-8A49-9FC0-B7D1F61546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9573" y="3652153"/>
            <a:ext cx="338248" cy="338248"/>
          </a:xfrm>
          <a:prstGeom prst="rect">
            <a:avLst/>
          </a:prstGeom>
          <a:noFill/>
          <a:extLst>
            <a:ext uri="{909E8E84-426E-40DD-AFC4-6F175D3DCCD1}">
              <a14:hiddenFill xmlns:a14="http://schemas.microsoft.com/office/drawing/2010/main">
                <a:solidFill>
                  <a:srgbClr val="FFFFFF"/>
                </a:solidFill>
              </a14:hiddenFill>
            </a:ext>
          </a:extLst>
        </p:spPr>
      </p:pic>
      <p:sp>
        <p:nvSpPr>
          <p:cNvPr id="158" name="Google Shape;301;p13">
            <a:extLst>
              <a:ext uri="{FF2B5EF4-FFF2-40B4-BE49-F238E27FC236}">
                <a16:creationId xmlns:a16="http://schemas.microsoft.com/office/drawing/2014/main" id="{966F1888-022E-D345-A922-0A7778F3844E}"/>
              </a:ext>
            </a:extLst>
          </p:cNvPr>
          <p:cNvSpPr txBox="1"/>
          <p:nvPr/>
        </p:nvSpPr>
        <p:spPr>
          <a:xfrm>
            <a:off x="3694570" y="2625486"/>
            <a:ext cx="1309709" cy="369291"/>
          </a:xfrm>
          <a:prstGeom prst="rect">
            <a:avLst/>
          </a:prstGeom>
          <a:noFill/>
          <a:ln>
            <a:noFill/>
          </a:ln>
        </p:spPr>
        <p:txBody>
          <a:bodyPr spcFirstLastPara="1" wrap="square" lIns="91425" tIns="45700" rIns="91425" bIns="45700" anchor="t" anchorCtr="0">
            <a:spAutoFit/>
          </a:bodyPr>
          <a:lstStyle/>
          <a:p>
            <a:r>
              <a:rPr lang="en-US" sz="900" dirty="0"/>
              <a:t>Goleta Energy Storage Project  (240 MWh)</a:t>
            </a:r>
            <a:endParaRPr sz="1050" dirty="0"/>
          </a:p>
        </p:txBody>
      </p:sp>
      <p:sp>
        <p:nvSpPr>
          <p:cNvPr id="159" name="TextBox 158">
            <a:extLst>
              <a:ext uri="{FF2B5EF4-FFF2-40B4-BE49-F238E27FC236}">
                <a16:creationId xmlns:a16="http://schemas.microsoft.com/office/drawing/2014/main" id="{305F5634-EF0E-6341-BA26-551A885448A3}"/>
              </a:ext>
            </a:extLst>
          </p:cNvPr>
          <p:cNvSpPr txBox="1"/>
          <p:nvPr/>
        </p:nvSpPr>
        <p:spPr>
          <a:xfrm>
            <a:off x="-82356" y="1546672"/>
            <a:ext cx="1390202" cy="646331"/>
          </a:xfrm>
          <a:prstGeom prst="rect">
            <a:avLst/>
          </a:prstGeom>
          <a:noFill/>
        </p:spPr>
        <p:txBody>
          <a:bodyPr wrap="square" rtlCol="0">
            <a:spAutoFit/>
          </a:bodyPr>
          <a:lstStyle/>
          <a:p>
            <a:pPr algn="ctr"/>
            <a:r>
              <a:rPr lang="en-US" sz="900" dirty="0">
                <a:solidFill>
                  <a:schemeClr val="dk1"/>
                </a:solidFill>
                <a:latin typeface="Arial"/>
                <a:cs typeface="Arial"/>
                <a:sym typeface="Arial"/>
              </a:rPr>
              <a:t>Goleta Substation has eight feeders, seven  66 kV &amp; one 16 kV, that serve the entire GLP</a:t>
            </a:r>
            <a:endParaRPr lang="en-US" sz="1050" dirty="0">
              <a:solidFill>
                <a:schemeClr val="dk1"/>
              </a:solidFill>
              <a:latin typeface="Arial"/>
              <a:cs typeface="Arial"/>
              <a:sym typeface="Arial"/>
            </a:endParaRPr>
          </a:p>
        </p:txBody>
      </p:sp>
      <p:sp>
        <p:nvSpPr>
          <p:cNvPr id="160" name="Google Shape;275;p13">
            <a:extLst>
              <a:ext uri="{FF2B5EF4-FFF2-40B4-BE49-F238E27FC236}">
                <a16:creationId xmlns:a16="http://schemas.microsoft.com/office/drawing/2014/main" id="{AFD43042-85A7-D34F-8A05-9533256BC479}"/>
              </a:ext>
            </a:extLst>
          </p:cNvPr>
          <p:cNvSpPr/>
          <p:nvPr/>
        </p:nvSpPr>
        <p:spPr>
          <a:xfrm>
            <a:off x="1634752" y="1502344"/>
            <a:ext cx="165539" cy="150912"/>
          </a:xfrm>
          <a:prstGeom prst="flowChartOr">
            <a:avLst/>
          </a:prstGeom>
          <a:solidFill>
            <a:srgbClr val="D99593"/>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161" name="Google Shape;270;p13">
            <a:extLst>
              <a:ext uri="{FF2B5EF4-FFF2-40B4-BE49-F238E27FC236}">
                <a16:creationId xmlns:a16="http://schemas.microsoft.com/office/drawing/2014/main" id="{687A49ED-E14C-074D-90B2-E7F527300E5B}"/>
              </a:ext>
            </a:extLst>
          </p:cNvPr>
          <p:cNvGrpSpPr/>
          <p:nvPr/>
        </p:nvGrpSpPr>
        <p:grpSpPr>
          <a:xfrm>
            <a:off x="3983836" y="3277883"/>
            <a:ext cx="667258" cy="572619"/>
            <a:chOff x="3915517" y="6170561"/>
            <a:chExt cx="1073139" cy="888868"/>
          </a:xfrm>
        </p:grpSpPr>
        <p:sp>
          <p:nvSpPr>
            <p:cNvPr id="162" name="Google Shape;269;p13">
              <a:extLst>
                <a:ext uri="{FF2B5EF4-FFF2-40B4-BE49-F238E27FC236}">
                  <a16:creationId xmlns:a16="http://schemas.microsoft.com/office/drawing/2014/main" id="{139B0449-3932-BE48-B23E-77F92E12A602}"/>
                </a:ext>
              </a:extLst>
            </p:cNvPr>
            <p:cNvSpPr/>
            <p:nvPr/>
          </p:nvSpPr>
          <p:spPr>
            <a:xfrm>
              <a:off x="3915517" y="6170561"/>
              <a:ext cx="1073139" cy="888868"/>
            </a:xfrm>
            <a:prstGeom prst="cloud">
              <a:avLst/>
            </a:prstGeom>
            <a:solidFill>
              <a:schemeClr val="lt1"/>
            </a:solidFill>
            <a:ln w="9525"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63" name="Google Shape;271;p13">
              <a:extLst>
                <a:ext uri="{FF2B5EF4-FFF2-40B4-BE49-F238E27FC236}">
                  <a16:creationId xmlns:a16="http://schemas.microsoft.com/office/drawing/2014/main" id="{87C03970-7797-824D-BE11-5362694EA2C0}"/>
                </a:ext>
              </a:extLst>
            </p:cNvPr>
            <p:cNvSpPr txBox="1"/>
            <p:nvPr/>
          </p:nvSpPr>
          <p:spPr>
            <a:xfrm>
              <a:off x="3927552" y="6358628"/>
              <a:ext cx="1023541" cy="44968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 dirty="0">
                  <a:solidFill>
                    <a:schemeClr val="dk1"/>
                  </a:solidFill>
                  <a:latin typeface="Arial"/>
                  <a:ea typeface="Arial"/>
                  <a:cs typeface="Arial"/>
                  <a:sym typeface="Arial"/>
                </a:rPr>
                <a:t>Tier 2 &amp; 3 facilities</a:t>
              </a:r>
              <a:endParaRPr sz="1050" dirty="0"/>
            </a:p>
          </p:txBody>
        </p:sp>
      </p:grpSp>
      <p:sp>
        <p:nvSpPr>
          <p:cNvPr id="164" name="Google Shape;303;p13">
            <a:extLst>
              <a:ext uri="{FF2B5EF4-FFF2-40B4-BE49-F238E27FC236}">
                <a16:creationId xmlns:a16="http://schemas.microsoft.com/office/drawing/2014/main" id="{8D8BDE24-FA63-AD45-9D1F-C4FAC9045237}"/>
              </a:ext>
            </a:extLst>
          </p:cNvPr>
          <p:cNvSpPr/>
          <p:nvPr/>
        </p:nvSpPr>
        <p:spPr>
          <a:xfrm>
            <a:off x="3810040" y="3486121"/>
            <a:ext cx="159384" cy="145301"/>
          </a:xfrm>
          <a:prstGeom prst="flowChartOr">
            <a:avLst/>
          </a:prstGeom>
          <a:solidFill>
            <a:srgbClr val="DAE5F1"/>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94" name="Google Shape;264;p13">
            <a:extLst>
              <a:ext uri="{FF2B5EF4-FFF2-40B4-BE49-F238E27FC236}">
                <a16:creationId xmlns:a16="http://schemas.microsoft.com/office/drawing/2014/main" id="{16CE66D1-9C26-4B2A-9064-F5E295D165A3}"/>
              </a:ext>
            </a:extLst>
          </p:cNvPr>
          <p:cNvCxnSpPr>
            <a:cxnSpLocks/>
          </p:cNvCxnSpPr>
          <p:nvPr/>
        </p:nvCxnSpPr>
        <p:spPr>
          <a:xfrm>
            <a:off x="3345663" y="2526206"/>
            <a:ext cx="823031" cy="0"/>
          </a:xfrm>
          <a:prstGeom prst="straightConnector1">
            <a:avLst/>
          </a:prstGeom>
          <a:noFill/>
          <a:ln w="38100" cap="flat" cmpd="sng">
            <a:solidFill>
              <a:srgbClr val="00B050"/>
            </a:solidFill>
            <a:prstDash val="solid"/>
            <a:round/>
            <a:headEnd type="none" w="sm" len="sm"/>
            <a:tailEnd type="none" w="sm" len="sm"/>
          </a:ln>
        </p:spPr>
      </p:cxnSp>
      <p:sp>
        <p:nvSpPr>
          <p:cNvPr id="118" name="Google Shape;301;p13">
            <a:extLst>
              <a:ext uri="{FF2B5EF4-FFF2-40B4-BE49-F238E27FC236}">
                <a16:creationId xmlns:a16="http://schemas.microsoft.com/office/drawing/2014/main" id="{8DCBCFBB-EFC3-4D4A-A6CC-0FC6D8CFFD73}"/>
              </a:ext>
            </a:extLst>
          </p:cNvPr>
          <p:cNvSpPr txBox="1"/>
          <p:nvPr/>
        </p:nvSpPr>
        <p:spPr>
          <a:xfrm>
            <a:off x="941898" y="3394248"/>
            <a:ext cx="1286087" cy="369291"/>
          </a:xfrm>
          <a:prstGeom prst="rect">
            <a:avLst/>
          </a:prstGeom>
          <a:noFill/>
          <a:ln>
            <a:noFill/>
          </a:ln>
        </p:spPr>
        <p:txBody>
          <a:bodyPr spcFirstLastPara="1" wrap="square" lIns="91425" tIns="45700" rIns="91425" bIns="45700" anchor="t" anchorCtr="0">
            <a:spAutoFit/>
          </a:bodyPr>
          <a:lstStyle/>
          <a:p>
            <a:r>
              <a:rPr lang="en-US" sz="900" dirty="0"/>
              <a:t>GenOn Battery Energy Storage (120 MWh)</a:t>
            </a:r>
            <a:endParaRPr sz="1050" dirty="0"/>
          </a:p>
        </p:txBody>
      </p:sp>
      <p:sp>
        <p:nvSpPr>
          <p:cNvPr id="104" name="Google Shape;301;p13">
            <a:extLst>
              <a:ext uri="{FF2B5EF4-FFF2-40B4-BE49-F238E27FC236}">
                <a16:creationId xmlns:a16="http://schemas.microsoft.com/office/drawing/2014/main" id="{D5C511CB-402E-13C4-106E-C9E39C64CF75}"/>
              </a:ext>
            </a:extLst>
          </p:cNvPr>
          <p:cNvSpPr txBox="1"/>
          <p:nvPr/>
        </p:nvSpPr>
        <p:spPr>
          <a:xfrm>
            <a:off x="183789" y="3407034"/>
            <a:ext cx="781621" cy="369291"/>
          </a:xfrm>
          <a:prstGeom prst="rect">
            <a:avLst/>
          </a:prstGeom>
          <a:noFill/>
          <a:ln>
            <a:noFill/>
          </a:ln>
        </p:spPr>
        <p:txBody>
          <a:bodyPr spcFirstLastPara="1" wrap="square" lIns="91425" tIns="45700" rIns="91425" bIns="45700" anchor="t" anchorCtr="0">
            <a:spAutoFit/>
          </a:bodyPr>
          <a:lstStyle/>
          <a:p>
            <a:r>
              <a:rPr lang="en-US" sz="900" dirty="0"/>
              <a:t>Ellwood Gas Peaker Plant</a:t>
            </a:r>
            <a:endParaRPr sz="1050" dirty="0"/>
          </a:p>
        </p:txBody>
      </p:sp>
      <p:cxnSp>
        <p:nvCxnSpPr>
          <p:cNvPr id="105" name="Google Shape;264;p13">
            <a:extLst>
              <a:ext uri="{FF2B5EF4-FFF2-40B4-BE49-F238E27FC236}">
                <a16:creationId xmlns:a16="http://schemas.microsoft.com/office/drawing/2014/main" id="{394E7850-ABEE-52BC-03B0-A871A6944F29}"/>
              </a:ext>
            </a:extLst>
          </p:cNvPr>
          <p:cNvCxnSpPr>
            <a:cxnSpLocks/>
          </p:cNvCxnSpPr>
          <p:nvPr/>
        </p:nvCxnSpPr>
        <p:spPr>
          <a:xfrm flipH="1">
            <a:off x="203278" y="4984714"/>
            <a:ext cx="270688" cy="4030"/>
          </a:xfrm>
          <a:prstGeom prst="straightConnector1">
            <a:avLst/>
          </a:prstGeom>
          <a:noFill/>
          <a:ln w="38100" cap="flat" cmpd="sng">
            <a:solidFill>
              <a:schemeClr val="accent6">
                <a:lumMod val="75000"/>
              </a:schemeClr>
            </a:solidFill>
            <a:prstDash val="solid"/>
            <a:round/>
            <a:headEnd type="none" w="sm" len="sm"/>
            <a:tailEnd type="none" w="sm" len="sm"/>
          </a:ln>
        </p:spPr>
      </p:cxnSp>
      <p:pic>
        <p:nvPicPr>
          <p:cNvPr id="119" name="Picture 118" descr="A screenshot of a video game&#10;&#10;Description automatically generated with low confidence">
            <a:extLst>
              <a:ext uri="{FF2B5EF4-FFF2-40B4-BE49-F238E27FC236}">
                <a16:creationId xmlns:a16="http://schemas.microsoft.com/office/drawing/2014/main" id="{0B6544E9-D552-670B-51AC-8AA8ED7CDFD4}"/>
              </a:ext>
            </a:extLst>
          </p:cNvPr>
          <p:cNvPicPr>
            <a:picLocks noChangeAspect="1"/>
          </p:cNvPicPr>
          <p:nvPr/>
        </p:nvPicPr>
        <p:blipFill>
          <a:blip r:embed="rId10"/>
          <a:stretch>
            <a:fillRect/>
          </a:stretch>
        </p:blipFill>
        <p:spPr>
          <a:xfrm>
            <a:off x="223128" y="5721808"/>
            <a:ext cx="215908" cy="215908"/>
          </a:xfrm>
          <a:prstGeom prst="rect">
            <a:avLst/>
          </a:prstGeom>
        </p:spPr>
      </p:pic>
      <p:cxnSp>
        <p:nvCxnSpPr>
          <p:cNvPr id="120" name="Google Shape;264;p13">
            <a:extLst>
              <a:ext uri="{FF2B5EF4-FFF2-40B4-BE49-F238E27FC236}">
                <a16:creationId xmlns:a16="http://schemas.microsoft.com/office/drawing/2014/main" id="{5605E049-C1A1-7541-6851-CC9B60ACCBEE}"/>
              </a:ext>
            </a:extLst>
          </p:cNvPr>
          <p:cNvCxnSpPr>
            <a:cxnSpLocks/>
          </p:cNvCxnSpPr>
          <p:nvPr/>
        </p:nvCxnSpPr>
        <p:spPr>
          <a:xfrm flipV="1">
            <a:off x="3345663" y="2512586"/>
            <a:ext cx="0" cy="431459"/>
          </a:xfrm>
          <a:prstGeom prst="straightConnector1">
            <a:avLst/>
          </a:prstGeom>
          <a:noFill/>
          <a:ln w="38100" cap="flat" cmpd="sng">
            <a:solidFill>
              <a:srgbClr val="00B050"/>
            </a:solidFill>
            <a:prstDash val="solid"/>
            <a:round/>
            <a:headEnd type="none" w="sm" len="sm"/>
            <a:tailEnd type="none" w="sm" len="sm"/>
          </a:ln>
        </p:spPr>
      </p:cxnSp>
      <p:cxnSp>
        <p:nvCxnSpPr>
          <p:cNvPr id="130" name="Google Shape;264;p13">
            <a:extLst>
              <a:ext uri="{FF2B5EF4-FFF2-40B4-BE49-F238E27FC236}">
                <a16:creationId xmlns:a16="http://schemas.microsoft.com/office/drawing/2014/main" id="{55755358-6884-C97F-8FB5-80848E24C90B}"/>
              </a:ext>
            </a:extLst>
          </p:cNvPr>
          <p:cNvCxnSpPr>
            <a:cxnSpLocks/>
          </p:cNvCxnSpPr>
          <p:nvPr/>
        </p:nvCxnSpPr>
        <p:spPr>
          <a:xfrm flipV="1">
            <a:off x="525069" y="2998544"/>
            <a:ext cx="0" cy="143979"/>
          </a:xfrm>
          <a:prstGeom prst="straightConnector1">
            <a:avLst/>
          </a:prstGeom>
          <a:noFill/>
          <a:ln w="38100" cap="flat" cmpd="sng">
            <a:solidFill>
              <a:schemeClr val="accent6">
                <a:lumMod val="75000"/>
              </a:schemeClr>
            </a:solidFill>
            <a:prstDash val="solid"/>
            <a:round/>
            <a:headEnd type="none" w="sm" len="sm"/>
            <a:tailEnd type="none" w="sm" len="sm"/>
          </a:ln>
        </p:spPr>
      </p:cxnSp>
      <p:sp>
        <p:nvSpPr>
          <p:cNvPr id="156" name="Google Shape;278;p13">
            <a:extLst>
              <a:ext uri="{FF2B5EF4-FFF2-40B4-BE49-F238E27FC236}">
                <a16:creationId xmlns:a16="http://schemas.microsoft.com/office/drawing/2014/main" id="{DAFDED5C-65EE-48DC-C9A8-AB89D29115D7}"/>
              </a:ext>
            </a:extLst>
          </p:cNvPr>
          <p:cNvSpPr/>
          <p:nvPr/>
        </p:nvSpPr>
        <p:spPr>
          <a:xfrm>
            <a:off x="6418440" y="2419524"/>
            <a:ext cx="654990" cy="470037"/>
          </a:xfrm>
          <a:prstGeom prst="rect">
            <a:avLst/>
          </a:prstGeom>
          <a:solidFill>
            <a:schemeClr val="accent1">
              <a:lumMod val="40000"/>
              <a:lumOff val="60000"/>
            </a:schemeClr>
          </a:solidFill>
          <a:ln w="9525"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dirty="0">
                <a:solidFill>
                  <a:schemeClr val="dk1"/>
                </a:solidFill>
                <a:latin typeface="Arial"/>
                <a:ea typeface="Arial"/>
                <a:cs typeface="Arial"/>
                <a:sym typeface="Arial"/>
              </a:rPr>
              <a:t>Karl Storz + Solar Microgrid</a:t>
            </a:r>
            <a:endParaRPr lang="en-US" sz="500" dirty="0">
              <a:solidFill>
                <a:schemeClr val="dk1"/>
              </a:solidFill>
              <a:latin typeface="Arial"/>
              <a:ea typeface="Arial"/>
              <a:cs typeface="Arial"/>
              <a:sym typeface="Arial"/>
            </a:endParaRPr>
          </a:p>
        </p:txBody>
      </p:sp>
      <p:pic>
        <p:nvPicPr>
          <p:cNvPr id="165" name="Picture 2">
            <a:extLst>
              <a:ext uri="{FF2B5EF4-FFF2-40B4-BE49-F238E27FC236}">
                <a16:creationId xmlns:a16="http://schemas.microsoft.com/office/drawing/2014/main" id="{2E362016-9D7C-CF93-8665-696776983E6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83244" y="2737935"/>
            <a:ext cx="266385" cy="266385"/>
          </a:xfrm>
          <a:prstGeom prst="rect">
            <a:avLst/>
          </a:prstGeom>
          <a:noFill/>
          <a:extLst>
            <a:ext uri="{909E8E84-426E-40DD-AFC4-6F175D3DCCD1}">
              <a14:hiddenFill xmlns:a14="http://schemas.microsoft.com/office/drawing/2010/main">
                <a:solidFill>
                  <a:srgbClr val="FFFFFF"/>
                </a:solidFill>
              </a14:hiddenFill>
            </a:ext>
          </a:extLst>
        </p:spPr>
      </p:pic>
      <p:sp>
        <p:nvSpPr>
          <p:cNvPr id="124" name="Google Shape;303;p13">
            <a:extLst>
              <a:ext uri="{FF2B5EF4-FFF2-40B4-BE49-F238E27FC236}">
                <a16:creationId xmlns:a16="http://schemas.microsoft.com/office/drawing/2014/main" id="{47AD40F2-2E23-4F85-8875-9F0466BD2EB5}"/>
              </a:ext>
            </a:extLst>
          </p:cNvPr>
          <p:cNvSpPr/>
          <p:nvPr/>
        </p:nvSpPr>
        <p:spPr>
          <a:xfrm>
            <a:off x="6651782" y="2897073"/>
            <a:ext cx="159384" cy="145301"/>
          </a:xfrm>
          <a:prstGeom prst="flowChartOr">
            <a:avLst/>
          </a:prstGeom>
          <a:solidFill>
            <a:srgbClr val="DAE5F1"/>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67" name="Google Shape;303;p13">
            <a:extLst>
              <a:ext uri="{FF2B5EF4-FFF2-40B4-BE49-F238E27FC236}">
                <a16:creationId xmlns:a16="http://schemas.microsoft.com/office/drawing/2014/main" id="{65D0AB3A-F065-A070-6A6B-4FFCB089B60C}"/>
              </a:ext>
            </a:extLst>
          </p:cNvPr>
          <p:cNvSpPr/>
          <p:nvPr/>
        </p:nvSpPr>
        <p:spPr>
          <a:xfrm>
            <a:off x="5396010" y="3093431"/>
            <a:ext cx="159384" cy="145301"/>
          </a:xfrm>
          <a:prstGeom prst="flowChartOr">
            <a:avLst/>
          </a:prstGeom>
          <a:solidFill>
            <a:srgbClr val="DAE5F1"/>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168" name="Google Shape;277;p13">
            <a:extLst>
              <a:ext uri="{FF2B5EF4-FFF2-40B4-BE49-F238E27FC236}">
                <a16:creationId xmlns:a16="http://schemas.microsoft.com/office/drawing/2014/main" id="{61393702-304E-777C-886C-6FDA18B5EEA8}"/>
              </a:ext>
            </a:extLst>
          </p:cNvPr>
          <p:cNvCxnSpPr>
            <a:cxnSpLocks/>
          </p:cNvCxnSpPr>
          <p:nvPr/>
        </p:nvCxnSpPr>
        <p:spPr>
          <a:xfrm>
            <a:off x="5996035" y="1572732"/>
            <a:ext cx="0" cy="181252"/>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sp>
        <p:nvSpPr>
          <p:cNvPr id="176" name="Google Shape;278;p13">
            <a:extLst>
              <a:ext uri="{FF2B5EF4-FFF2-40B4-BE49-F238E27FC236}">
                <a16:creationId xmlns:a16="http://schemas.microsoft.com/office/drawing/2014/main" id="{7990BE2D-064D-37FF-5F15-63F0DCF6561B}"/>
              </a:ext>
            </a:extLst>
          </p:cNvPr>
          <p:cNvSpPr/>
          <p:nvPr/>
        </p:nvSpPr>
        <p:spPr>
          <a:xfrm>
            <a:off x="2726353" y="4515500"/>
            <a:ext cx="654990" cy="470037"/>
          </a:xfrm>
          <a:prstGeom prst="rect">
            <a:avLst/>
          </a:prstGeom>
          <a:solidFill>
            <a:schemeClr val="accent1">
              <a:lumMod val="40000"/>
              <a:lumOff val="60000"/>
            </a:schemeClr>
          </a:solidFill>
          <a:ln w="9525"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dirty="0">
                <a:solidFill>
                  <a:schemeClr val="dk1"/>
                </a:solidFill>
                <a:latin typeface="Arial"/>
                <a:ea typeface="Arial"/>
                <a:cs typeface="Arial"/>
                <a:sym typeface="Arial"/>
              </a:rPr>
              <a:t>Costco</a:t>
            </a:r>
          </a:p>
          <a:p>
            <a:pPr marL="0" marR="0" lvl="0" indent="0" algn="ctr" rtl="0">
              <a:spcBef>
                <a:spcPts val="0"/>
              </a:spcBef>
              <a:spcAft>
                <a:spcPts val="0"/>
              </a:spcAft>
              <a:buNone/>
            </a:pPr>
            <a:r>
              <a:rPr lang="en-US" sz="800" dirty="0">
                <a:solidFill>
                  <a:schemeClr val="dk1"/>
                </a:solidFill>
                <a:latin typeface="Arial"/>
                <a:ea typeface="Arial"/>
                <a:cs typeface="Arial"/>
                <a:sym typeface="Arial"/>
              </a:rPr>
              <a:t>+ Solar</a:t>
            </a:r>
            <a:endParaRPr sz="500" dirty="0">
              <a:solidFill>
                <a:schemeClr val="dk1"/>
              </a:solidFill>
              <a:latin typeface="Arial"/>
              <a:ea typeface="Arial"/>
              <a:cs typeface="Arial"/>
              <a:sym typeface="Arial"/>
            </a:endParaRPr>
          </a:p>
        </p:txBody>
      </p:sp>
      <p:pic>
        <p:nvPicPr>
          <p:cNvPr id="177" name="Picture 2">
            <a:extLst>
              <a:ext uri="{FF2B5EF4-FFF2-40B4-BE49-F238E27FC236}">
                <a16:creationId xmlns:a16="http://schemas.microsoft.com/office/drawing/2014/main" id="{2CECE24A-03A1-226F-F8C7-6071B754633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20883" y="4335251"/>
            <a:ext cx="266385" cy="26638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screenshot of a video game&#10;&#10;Description automatically generated with low confidence">
            <a:extLst>
              <a:ext uri="{FF2B5EF4-FFF2-40B4-BE49-F238E27FC236}">
                <a16:creationId xmlns:a16="http://schemas.microsoft.com/office/drawing/2014/main" id="{C0BA0CB6-9128-91A8-65B1-21E539BE6F4F}"/>
              </a:ext>
            </a:extLst>
          </p:cNvPr>
          <p:cNvPicPr>
            <a:picLocks noChangeAspect="1"/>
          </p:cNvPicPr>
          <p:nvPr/>
        </p:nvPicPr>
        <p:blipFill>
          <a:blip r:embed="rId10"/>
          <a:stretch>
            <a:fillRect/>
          </a:stretch>
        </p:blipFill>
        <p:spPr>
          <a:xfrm>
            <a:off x="301411" y="3017426"/>
            <a:ext cx="449645" cy="449645"/>
          </a:xfrm>
          <a:prstGeom prst="rect">
            <a:avLst/>
          </a:prstGeom>
        </p:spPr>
      </p:pic>
      <p:grpSp>
        <p:nvGrpSpPr>
          <p:cNvPr id="197" name="Google Shape;276;p13">
            <a:extLst>
              <a:ext uri="{FF2B5EF4-FFF2-40B4-BE49-F238E27FC236}">
                <a16:creationId xmlns:a16="http://schemas.microsoft.com/office/drawing/2014/main" id="{6BDDC4B6-8A43-3ECA-9C02-F83C67133B9F}"/>
              </a:ext>
            </a:extLst>
          </p:cNvPr>
          <p:cNvGrpSpPr/>
          <p:nvPr/>
        </p:nvGrpSpPr>
        <p:grpSpPr>
          <a:xfrm rot="10800000">
            <a:off x="1376003" y="2072646"/>
            <a:ext cx="893737" cy="666240"/>
            <a:chOff x="4529532" y="1956319"/>
            <a:chExt cx="1385308" cy="891332"/>
          </a:xfrm>
        </p:grpSpPr>
        <p:sp>
          <p:nvSpPr>
            <p:cNvPr id="198" name="Google Shape;278;p13">
              <a:extLst>
                <a:ext uri="{FF2B5EF4-FFF2-40B4-BE49-F238E27FC236}">
                  <a16:creationId xmlns:a16="http://schemas.microsoft.com/office/drawing/2014/main" id="{40C411E4-FE49-135C-A732-C654907F8E96}"/>
                </a:ext>
              </a:extLst>
            </p:cNvPr>
            <p:cNvSpPr/>
            <p:nvPr/>
          </p:nvSpPr>
          <p:spPr>
            <a:xfrm rot="10800000">
              <a:off x="4616810" y="2048346"/>
              <a:ext cx="1207980" cy="704349"/>
            </a:xfrm>
            <a:prstGeom prst="rect">
              <a:avLst/>
            </a:prstGeom>
            <a:solidFill>
              <a:srgbClr val="C3D69B"/>
            </a:solidFill>
            <a:ln w="9525" cap="flat" cmpd="sng">
              <a:solidFill>
                <a:schemeClr val="accent3">
                  <a:lumMod val="5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dirty="0">
                  <a:solidFill>
                    <a:schemeClr val="dk1"/>
                  </a:solidFill>
                  <a:latin typeface="Arial"/>
                  <a:ea typeface="Arial"/>
                  <a:cs typeface="Arial"/>
                  <a:sym typeface="Arial"/>
                </a:rPr>
                <a:t>Dos Pueblos</a:t>
              </a:r>
            </a:p>
            <a:p>
              <a:pPr marL="0" marR="0" lvl="0" indent="0" algn="ctr" rtl="0">
                <a:spcBef>
                  <a:spcPts val="0"/>
                </a:spcBef>
                <a:spcAft>
                  <a:spcPts val="0"/>
                </a:spcAft>
                <a:buNone/>
              </a:pPr>
              <a:r>
                <a:rPr lang="en-US" sz="800" dirty="0">
                  <a:solidFill>
                    <a:schemeClr val="dk1"/>
                  </a:solidFill>
                  <a:latin typeface="Arial"/>
                  <a:ea typeface="Arial"/>
                  <a:cs typeface="Arial"/>
                  <a:sym typeface="Arial"/>
                </a:rPr>
                <a:t>+ Solar Microgrid</a:t>
              </a:r>
              <a:endParaRPr sz="500" dirty="0">
                <a:solidFill>
                  <a:schemeClr val="dk1"/>
                </a:solidFill>
                <a:latin typeface="Arial"/>
                <a:ea typeface="Arial"/>
                <a:cs typeface="Arial"/>
                <a:sym typeface="Arial"/>
              </a:endParaRPr>
            </a:p>
          </p:txBody>
        </p:sp>
        <p:sp>
          <p:nvSpPr>
            <p:cNvPr id="199" name="Google Shape;279;p13">
              <a:extLst>
                <a:ext uri="{FF2B5EF4-FFF2-40B4-BE49-F238E27FC236}">
                  <a16:creationId xmlns:a16="http://schemas.microsoft.com/office/drawing/2014/main" id="{5DCDAD38-819D-7DDD-71CB-AE30C69E564F}"/>
                </a:ext>
              </a:extLst>
            </p:cNvPr>
            <p:cNvSpPr/>
            <p:nvPr/>
          </p:nvSpPr>
          <p:spPr>
            <a:xfrm>
              <a:off x="4529532" y="1956319"/>
              <a:ext cx="1385308" cy="891332"/>
            </a:xfrm>
            <a:prstGeom prst="rect">
              <a:avLst/>
            </a:prstGeom>
            <a:noFill/>
            <a:ln w="38100" cap="flat" cmpd="sng">
              <a:solidFill>
                <a:schemeClr val="accent3">
                  <a:lumMod val="50000"/>
                </a:schemeClr>
              </a:solidFill>
              <a:prstDash val="dot"/>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00" dirty="0">
                <a:solidFill>
                  <a:schemeClr val="lt1"/>
                </a:solidFill>
                <a:latin typeface="Arial"/>
                <a:ea typeface="Arial"/>
                <a:cs typeface="Arial"/>
                <a:sym typeface="Arial"/>
              </a:endParaRPr>
            </a:p>
          </p:txBody>
        </p:sp>
      </p:grpSp>
      <p:pic>
        <p:nvPicPr>
          <p:cNvPr id="200" name="Google Shape;293;p13">
            <a:extLst>
              <a:ext uri="{FF2B5EF4-FFF2-40B4-BE49-F238E27FC236}">
                <a16:creationId xmlns:a16="http://schemas.microsoft.com/office/drawing/2014/main" id="{4BF44A46-ABE5-C9FB-60FD-5ECC7F447030}"/>
              </a:ext>
            </a:extLst>
          </p:cNvPr>
          <p:cNvPicPr preferRelativeResize="0"/>
          <p:nvPr/>
        </p:nvPicPr>
        <p:blipFill rotWithShape="1">
          <a:blip r:embed="rId7">
            <a:alphaModFix/>
          </a:blip>
          <a:srcRect/>
          <a:stretch/>
        </p:blipFill>
        <p:spPr>
          <a:xfrm>
            <a:off x="1328797" y="2527007"/>
            <a:ext cx="274320" cy="274320"/>
          </a:xfrm>
          <a:prstGeom prst="rect">
            <a:avLst/>
          </a:prstGeom>
          <a:noFill/>
          <a:ln>
            <a:noFill/>
          </a:ln>
        </p:spPr>
      </p:pic>
      <p:cxnSp>
        <p:nvCxnSpPr>
          <p:cNvPr id="201" name="Google Shape;264;p13">
            <a:extLst>
              <a:ext uri="{FF2B5EF4-FFF2-40B4-BE49-F238E27FC236}">
                <a16:creationId xmlns:a16="http://schemas.microsoft.com/office/drawing/2014/main" id="{83CF348E-94BF-3614-AA3C-1AC3AE625AA2}"/>
              </a:ext>
            </a:extLst>
          </p:cNvPr>
          <p:cNvCxnSpPr>
            <a:cxnSpLocks/>
          </p:cNvCxnSpPr>
          <p:nvPr/>
        </p:nvCxnSpPr>
        <p:spPr>
          <a:xfrm flipH="1">
            <a:off x="1178440" y="1356025"/>
            <a:ext cx="676534" cy="0"/>
          </a:xfrm>
          <a:prstGeom prst="straightConnector1">
            <a:avLst/>
          </a:prstGeom>
          <a:noFill/>
          <a:ln w="38100" cap="flat" cmpd="sng">
            <a:solidFill>
              <a:schemeClr val="accent3">
                <a:lumMod val="75000"/>
              </a:schemeClr>
            </a:solidFill>
            <a:prstDash val="solid"/>
            <a:round/>
            <a:headEnd type="none" w="sm" len="sm"/>
            <a:tailEnd type="none" w="sm" len="sm"/>
          </a:ln>
        </p:spPr>
      </p:cxnSp>
      <p:sp>
        <p:nvSpPr>
          <p:cNvPr id="205" name="Google Shape;303;p13">
            <a:extLst>
              <a:ext uri="{FF2B5EF4-FFF2-40B4-BE49-F238E27FC236}">
                <a16:creationId xmlns:a16="http://schemas.microsoft.com/office/drawing/2014/main" id="{16C1D05A-9227-417E-1F51-D118558207EF}"/>
              </a:ext>
            </a:extLst>
          </p:cNvPr>
          <p:cNvSpPr/>
          <p:nvPr/>
        </p:nvSpPr>
        <p:spPr>
          <a:xfrm>
            <a:off x="1762724" y="2015626"/>
            <a:ext cx="159384" cy="145301"/>
          </a:xfrm>
          <a:prstGeom prst="flowChartOr">
            <a:avLst/>
          </a:prstGeom>
          <a:solidFill>
            <a:srgbClr val="DAE5F1"/>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207" name="Google Shape;264;p13">
            <a:extLst>
              <a:ext uri="{FF2B5EF4-FFF2-40B4-BE49-F238E27FC236}">
                <a16:creationId xmlns:a16="http://schemas.microsoft.com/office/drawing/2014/main" id="{06C0DE50-164F-8C35-D131-5EC707BC04DB}"/>
              </a:ext>
            </a:extLst>
          </p:cNvPr>
          <p:cNvCxnSpPr>
            <a:cxnSpLocks/>
          </p:cNvCxnSpPr>
          <p:nvPr/>
        </p:nvCxnSpPr>
        <p:spPr>
          <a:xfrm flipH="1">
            <a:off x="199247" y="5173269"/>
            <a:ext cx="270688" cy="4030"/>
          </a:xfrm>
          <a:prstGeom prst="straightConnector1">
            <a:avLst/>
          </a:prstGeom>
          <a:noFill/>
          <a:ln w="38100" cap="flat" cmpd="sng">
            <a:solidFill>
              <a:schemeClr val="accent3">
                <a:lumMod val="75000"/>
              </a:schemeClr>
            </a:solidFill>
            <a:prstDash val="solid"/>
            <a:round/>
            <a:headEnd type="none" w="sm" len="sm"/>
            <a:tailEnd type="none" w="sm" len="sm"/>
          </a:ln>
        </p:spPr>
      </p:cxnSp>
      <p:sp>
        <p:nvSpPr>
          <p:cNvPr id="122" name="Google Shape;303;p13">
            <a:extLst>
              <a:ext uri="{FF2B5EF4-FFF2-40B4-BE49-F238E27FC236}">
                <a16:creationId xmlns:a16="http://schemas.microsoft.com/office/drawing/2014/main" id="{4FC7E7BA-F01A-4CEA-9549-642EBB483FF8}"/>
              </a:ext>
            </a:extLst>
          </p:cNvPr>
          <p:cNvSpPr/>
          <p:nvPr/>
        </p:nvSpPr>
        <p:spPr>
          <a:xfrm>
            <a:off x="5925077" y="1568476"/>
            <a:ext cx="159384" cy="145301"/>
          </a:xfrm>
          <a:prstGeom prst="flowChartOr">
            <a:avLst/>
          </a:prstGeom>
          <a:solidFill>
            <a:srgbClr val="DAE5F1"/>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217" name="Google Shape;276;p13">
            <a:extLst>
              <a:ext uri="{FF2B5EF4-FFF2-40B4-BE49-F238E27FC236}">
                <a16:creationId xmlns:a16="http://schemas.microsoft.com/office/drawing/2014/main" id="{5E0DE17A-1614-056B-F797-A3105FDBF6B6}"/>
              </a:ext>
            </a:extLst>
          </p:cNvPr>
          <p:cNvGrpSpPr/>
          <p:nvPr/>
        </p:nvGrpSpPr>
        <p:grpSpPr>
          <a:xfrm rot="10800000">
            <a:off x="8197884" y="1709180"/>
            <a:ext cx="893737" cy="666240"/>
            <a:chOff x="4529532" y="1956319"/>
            <a:chExt cx="1385308" cy="891332"/>
          </a:xfrm>
        </p:grpSpPr>
        <p:sp>
          <p:nvSpPr>
            <p:cNvPr id="218" name="Google Shape;278;p13">
              <a:extLst>
                <a:ext uri="{FF2B5EF4-FFF2-40B4-BE49-F238E27FC236}">
                  <a16:creationId xmlns:a16="http://schemas.microsoft.com/office/drawing/2014/main" id="{CEEAE6BB-C0FB-F6A4-5780-3046F23D75F4}"/>
                </a:ext>
              </a:extLst>
            </p:cNvPr>
            <p:cNvSpPr/>
            <p:nvPr/>
          </p:nvSpPr>
          <p:spPr>
            <a:xfrm rot="10800000">
              <a:off x="4616810" y="2048346"/>
              <a:ext cx="1207980" cy="704349"/>
            </a:xfrm>
            <a:prstGeom prst="rect">
              <a:avLst/>
            </a:prstGeom>
            <a:solidFill>
              <a:srgbClr val="C3D69B"/>
            </a:solidFill>
            <a:ln w="9525" cap="flat" cmpd="sng">
              <a:solidFill>
                <a:schemeClr val="accent3">
                  <a:lumMod val="5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dirty="0">
                  <a:solidFill>
                    <a:schemeClr val="dk1"/>
                  </a:solidFill>
                  <a:latin typeface="Arial"/>
                  <a:ea typeface="Arial"/>
                  <a:cs typeface="Arial"/>
                  <a:sym typeface="Arial"/>
                </a:rPr>
                <a:t>San Marcos</a:t>
              </a:r>
            </a:p>
            <a:p>
              <a:pPr marL="0" marR="0" lvl="0" indent="0" algn="ctr" rtl="0">
                <a:spcBef>
                  <a:spcPts val="0"/>
                </a:spcBef>
                <a:spcAft>
                  <a:spcPts val="0"/>
                </a:spcAft>
                <a:buNone/>
              </a:pPr>
              <a:r>
                <a:rPr lang="en-US" sz="800" dirty="0">
                  <a:solidFill>
                    <a:schemeClr val="dk1"/>
                  </a:solidFill>
                  <a:latin typeface="Arial"/>
                  <a:ea typeface="Arial"/>
                  <a:cs typeface="Arial"/>
                  <a:sym typeface="Arial"/>
                </a:rPr>
                <a:t>+ Solar Microgrid</a:t>
              </a:r>
              <a:endParaRPr sz="500" dirty="0">
                <a:solidFill>
                  <a:schemeClr val="dk1"/>
                </a:solidFill>
                <a:latin typeface="Arial"/>
                <a:ea typeface="Arial"/>
                <a:cs typeface="Arial"/>
                <a:sym typeface="Arial"/>
              </a:endParaRPr>
            </a:p>
          </p:txBody>
        </p:sp>
        <p:sp>
          <p:nvSpPr>
            <p:cNvPr id="219" name="Google Shape;279;p13">
              <a:extLst>
                <a:ext uri="{FF2B5EF4-FFF2-40B4-BE49-F238E27FC236}">
                  <a16:creationId xmlns:a16="http://schemas.microsoft.com/office/drawing/2014/main" id="{3A529C2A-A0B0-2F3B-8A5F-8A3F2BFDF79F}"/>
                </a:ext>
              </a:extLst>
            </p:cNvPr>
            <p:cNvSpPr/>
            <p:nvPr/>
          </p:nvSpPr>
          <p:spPr>
            <a:xfrm>
              <a:off x="4529532" y="1956319"/>
              <a:ext cx="1385308" cy="891332"/>
            </a:xfrm>
            <a:prstGeom prst="rect">
              <a:avLst/>
            </a:prstGeom>
            <a:noFill/>
            <a:ln w="38100" cap="flat" cmpd="sng">
              <a:solidFill>
                <a:schemeClr val="accent3">
                  <a:lumMod val="50000"/>
                </a:schemeClr>
              </a:solidFill>
              <a:prstDash val="dot"/>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00" dirty="0">
                <a:solidFill>
                  <a:schemeClr val="lt1"/>
                </a:solidFill>
                <a:latin typeface="Arial"/>
                <a:ea typeface="Arial"/>
                <a:cs typeface="Arial"/>
                <a:sym typeface="Arial"/>
              </a:endParaRPr>
            </a:p>
          </p:txBody>
        </p:sp>
      </p:grpSp>
      <p:cxnSp>
        <p:nvCxnSpPr>
          <p:cNvPr id="220" name="Google Shape;264;p13">
            <a:extLst>
              <a:ext uri="{FF2B5EF4-FFF2-40B4-BE49-F238E27FC236}">
                <a16:creationId xmlns:a16="http://schemas.microsoft.com/office/drawing/2014/main" id="{3FA7DB83-347A-2E7E-F23E-AB21E904F0E5}"/>
              </a:ext>
            </a:extLst>
          </p:cNvPr>
          <p:cNvCxnSpPr>
            <a:cxnSpLocks/>
          </p:cNvCxnSpPr>
          <p:nvPr/>
        </p:nvCxnSpPr>
        <p:spPr>
          <a:xfrm flipH="1">
            <a:off x="203278" y="5390218"/>
            <a:ext cx="270688" cy="4030"/>
          </a:xfrm>
          <a:prstGeom prst="straightConnector1">
            <a:avLst/>
          </a:prstGeom>
          <a:noFill/>
          <a:ln w="38100" cap="flat" cmpd="sng">
            <a:solidFill>
              <a:srgbClr val="7030A0"/>
            </a:solidFill>
            <a:prstDash val="solid"/>
            <a:round/>
            <a:headEnd type="none" w="sm" len="sm"/>
            <a:tailEnd type="none" w="sm" len="sm"/>
          </a:ln>
        </p:spPr>
      </p:cxnSp>
      <p:cxnSp>
        <p:nvCxnSpPr>
          <p:cNvPr id="221" name="Google Shape;264;p13">
            <a:extLst>
              <a:ext uri="{FF2B5EF4-FFF2-40B4-BE49-F238E27FC236}">
                <a16:creationId xmlns:a16="http://schemas.microsoft.com/office/drawing/2014/main" id="{DD4D72F2-F35E-6D92-87B4-9E80EC3301E4}"/>
              </a:ext>
            </a:extLst>
          </p:cNvPr>
          <p:cNvCxnSpPr>
            <a:cxnSpLocks/>
          </p:cNvCxnSpPr>
          <p:nvPr/>
        </p:nvCxnSpPr>
        <p:spPr>
          <a:xfrm flipH="1">
            <a:off x="7951841" y="2509282"/>
            <a:ext cx="1192159" cy="0"/>
          </a:xfrm>
          <a:prstGeom prst="straightConnector1">
            <a:avLst/>
          </a:prstGeom>
          <a:noFill/>
          <a:ln w="38100" cap="flat" cmpd="sng">
            <a:solidFill>
              <a:srgbClr val="7030A0"/>
            </a:solidFill>
            <a:prstDash val="solid"/>
            <a:round/>
            <a:headEnd type="none" w="sm" len="sm"/>
            <a:tailEnd type="none" w="sm" len="sm"/>
          </a:ln>
        </p:spPr>
      </p:cxnSp>
      <p:cxnSp>
        <p:nvCxnSpPr>
          <p:cNvPr id="222" name="Google Shape;264;p13">
            <a:extLst>
              <a:ext uri="{FF2B5EF4-FFF2-40B4-BE49-F238E27FC236}">
                <a16:creationId xmlns:a16="http://schemas.microsoft.com/office/drawing/2014/main" id="{B39A0671-33CE-CDD8-862E-3D2A62B31DA5}"/>
              </a:ext>
            </a:extLst>
          </p:cNvPr>
          <p:cNvCxnSpPr>
            <a:cxnSpLocks/>
          </p:cNvCxnSpPr>
          <p:nvPr/>
        </p:nvCxnSpPr>
        <p:spPr>
          <a:xfrm flipV="1">
            <a:off x="7951841" y="1461040"/>
            <a:ext cx="0" cy="2282061"/>
          </a:xfrm>
          <a:prstGeom prst="straightConnector1">
            <a:avLst/>
          </a:prstGeom>
          <a:noFill/>
          <a:ln w="38100" cap="flat" cmpd="sng">
            <a:solidFill>
              <a:srgbClr val="7030A0"/>
            </a:solidFill>
            <a:prstDash val="solid"/>
            <a:round/>
            <a:headEnd type="none" w="sm" len="sm"/>
            <a:tailEnd type="none" w="sm" len="sm"/>
          </a:ln>
        </p:spPr>
      </p:cxnSp>
      <p:sp>
        <p:nvSpPr>
          <p:cNvPr id="228" name="Google Shape;303;p13">
            <a:extLst>
              <a:ext uri="{FF2B5EF4-FFF2-40B4-BE49-F238E27FC236}">
                <a16:creationId xmlns:a16="http://schemas.microsoft.com/office/drawing/2014/main" id="{013B64FC-838C-F007-8117-BC311A49E488}"/>
              </a:ext>
            </a:extLst>
          </p:cNvPr>
          <p:cNvSpPr/>
          <p:nvPr/>
        </p:nvSpPr>
        <p:spPr>
          <a:xfrm>
            <a:off x="2624664" y="4679472"/>
            <a:ext cx="159384" cy="145301"/>
          </a:xfrm>
          <a:prstGeom prst="flowChartOr">
            <a:avLst/>
          </a:prstGeom>
          <a:solidFill>
            <a:srgbClr val="DAE5F1"/>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29" name="Google Shape;303;p13">
            <a:extLst>
              <a:ext uri="{FF2B5EF4-FFF2-40B4-BE49-F238E27FC236}">
                <a16:creationId xmlns:a16="http://schemas.microsoft.com/office/drawing/2014/main" id="{8102FD6C-612E-6EE0-ABF9-AD48CF7393D0}"/>
              </a:ext>
            </a:extLst>
          </p:cNvPr>
          <p:cNvSpPr/>
          <p:nvPr/>
        </p:nvSpPr>
        <p:spPr>
          <a:xfrm>
            <a:off x="8565060" y="2302087"/>
            <a:ext cx="159384" cy="145301"/>
          </a:xfrm>
          <a:prstGeom prst="flowChartOr">
            <a:avLst/>
          </a:prstGeom>
          <a:solidFill>
            <a:srgbClr val="DAE5F1"/>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45" name="Google Shape;278;p13">
            <a:extLst>
              <a:ext uri="{FF2B5EF4-FFF2-40B4-BE49-F238E27FC236}">
                <a16:creationId xmlns:a16="http://schemas.microsoft.com/office/drawing/2014/main" id="{498500C9-CC67-A4A2-FAFA-64CAF942DFE8}"/>
              </a:ext>
            </a:extLst>
          </p:cNvPr>
          <p:cNvSpPr/>
          <p:nvPr/>
        </p:nvSpPr>
        <p:spPr>
          <a:xfrm>
            <a:off x="8156464" y="3145603"/>
            <a:ext cx="687208" cy="486737"/>
          </a:xfrm>
          <a:prstGeom prst="rect">
            <a:avLst/>
          </a:prstGeom>
          <a:solidFill>
            <a:srgbClr val="FAC090"/>
          </a:solidFill>
          <a:ln w="9525" cap="flat" cmpd="sng">
            <a:solidFill>
              <a:schemeClr val="accent6">
                <a:lumMod val="7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dirty="0">
                <a:solidFill>
                  <a:schemeClr val="dk1"/>
                </a:solidFill>
                <a:latin typeface="Arial"/>
                <a:ea typeface="Arial"/>
                <a:cs typeface="Arial"/>
                <a:sym typeface="Arial"/>
              </a:rPr>
              <a:t>Goleta Cottage Hospital</a:t>
            </a:r>
            <a:endParaRPr sz="500" dirty="0">
              <a:solidFill>
                <a:schemeClr val="dk1"/>
              </a:solidFill>
              <a:latin typeface="Arial"/>
              <a:ea typeface="Arial"/>
              <a:cs typeface="Arial"/>
              <a:sym typeface="Arial"/>
            </a:endParaRPr>
          </a:p>
        </p:txBody>
      </p:sp>
      <p:sp>
        <p:nvSpPr>
          <p:cNvPr id="246" name="Google Shape;303;p13">
            <a:extLst>
              <a:ext uri="{FF2B5EF4-FFF2-40B4-BE49-F238E27FC236}">
                <a16:creationId xmlns:a16="http://schemas.microsoft.com/office/drawing/2014/main" id="{152932A8-19A4-A0F7-3DE2-55173E5A8B47}"/>
              </a:ext>
            </a:extLst>
          </p:cNvPr>
          <p:cNvSpPr/>
          <p:nvPr/>
        </p:nvSpPr>
        <p:spPr>
          <a:xfrm>
            <a:off x="8015553" y="3335357"/>
            <a:ext cx="159384" cy="145301"/>
          </a:xfrm>
          <a:prstGeom prst="flowChartOr">
            <a:avLst/>
          </a:prstGeom>
          <a:solidFill>
            <a:srgbClr val="DAE5F1"/>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49" name="Picture 248">
            <a:extLst>
              <a:ext uri="{FF2B5EF4-FFF2-40B4-BE49-F238E27FC236}">
                <a16:creationId xmlns:a16="http://schemas.microsoft.com/office/drawing/2014/main" id="{6DE60694-AFD3-DB33-AAFD-932AD593420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738410" y="3058963"/>
            <a:ext cx="183920" cy="183920"/>
          </a:xfrm>
          <a:prstGeom prst="rect">
            <a:avLst/>
          </a:prstGeom>
          <a:noFill/>
          <a:extLst>
            <a:ext uri="{909E8E84-426E-40DD-AFC4-6F175D3DCCD1}">
              <a14:hiddenFill xmlns:a14="http://schemas.microsoft.com/office/drawing/2010/main">
                <a:solidFill>
                  <a:srgbClr val="FFFFFF"/>
                </a:solidFill>
              </a14:hiddenFill>
            </a:ext>
          </a:extLst>
        </p:spPr>
      </p:pic>
      <p:pic>
        <p:nvPicPr>
          <p:cNvPr id="250" name="Google Shape;293;p13">
            <a:extLst>
              <a:ext uri="{FF2B5EF4-FFF2-40B4-BE49-F238E27FC236}">
                <a16:creationId xmlns:a16="http://schemas.microsoft.com/office/drawing/2014/main" id="{63A80E6B-6A42-35D0-C518-273306434400}"/>
              </a:ext>
            </a:extLst>
          </p:cNvPr>
          <p:cNvPicPr preferRelativeResize="0"/>
          <p:nvPr/>
        </p:nvPicPr>
        <p:blipFill rotWithShape="1">
          <a:blip r:embed="rId7">
            <a:alphaModFix/>
          </a:blip>
          <a:srcRect/>
          <a:stretch/>
        </p:blipFill>
        <p:spPr>
          <a:xfrm>
            <a:off x="8859098" y="1629886"/>
            <a:ext cx="274320" cy="274320"/>
          </a:xfrm>
          <a:prstGeom prst="rect">
            <a:avLst/>
          </a:prstGeom>
          <a:noFill/>
          <a:ln>
            <a:noFill/>
          </a:ln>
        </p:spPr>
      </p:pic>
      <p:cxnSp>
        <p:nvCxnSpPr>
          <p:cNvPr id="255" name="Google Shape;264;p13">
            <a:extLst>
              <a:ext uri="{FF2B5EF4-FFF2-40B4-BE49-F238E27FC236}">
                <a16:creationId xmlns:a16="http://schemas.microsoft.com/office/drawing/2014/main" id="{D7EED949-0686-05AF-A138-58BF01035E85}"/>
              </a:ext>
            </a:extLst>
          </p:cNvPr>
          <p:cNvCxnSpPr>
            <a:cxnSpLocks/>
          </p:cNvCxnSpPr>
          <p:nvPr/>
        </p:nvCxnSpPr>
        <p:spPr>
          <a:xfrm flipV="1">
            <a:off x="1301824" y="3031721"/>
            <a:ext cx="0" cy="143979"/>
          </a:xfrm>
          <a:prstGeom prst="straightConnector1">
            <a:avLst/>
          </a:prstGeom>
          <a:noFill/>
          <a:ln w="38100" cap="flat" cmpd="sng">
            <a:solidFill>
              <a:schemeClr val="accent6">
                <a:lumMod val="75000"/>
              </a:schemeClr>
            </a:solidFill>
            <a:prstDash val="solid"/>
            <a:round/>
            <a:headEnd type="none" w="sm" len="sm"/>
            <a:tailEnd type="none" w="sm" len="sm"/>
          </a:ln>
        </p:spPr>
      </p:cxnSp>
      <p:pic>
        <p:nvPicPr>
          <p:cNvPr id="109" name="Picture 108">
            <a:extLst>
              <a:ext uri="{FF2B5EF4-FFF2-40B4-BE49-F238E27FC236}">
                <a16:creationId xmlns:a16="http://schemas.microsoft.com/office/drawing/2014/main" id="{FD8F4A64-171A-4E76-9F54-D1D75FCF150E}"/>
              </a:ext>
            </a:extLst>
          </p:cNvPr>
          <p:cNvPicPr>
            <a:picLocks noChangeAspect="1"/>
          </p:cNvPicPr>
          <p:nvPr/>
        </p:nvPicPr>
        <p:blipFill>
          <a:blip r:embed="rId3"/>
          <a:stretch>
            <a:fillRect/>
          </a:stretch>
        </p:blipFill>
        <p:spPr>
          <a:xfrm>
            <a:off x="1132031" y="3100920"/>
            <a:ext cx="346964" cy="346964"/>
          </a:xfrm>
          <a:prstGeom prst="rect">
            <a:avLst/>
          </a:prstGeom>
        </p:spPr>
      </p:pic>
      <p:cxnSp>
        <p:nvCxnSpPr>
          <p:cNvPr id="256" name="Google Shape;264;p13">
            <a:extLst>
              <a:ext uri="{FF2B5EF4-FFF2-40B4-BE49-F238E27FC236}">
                <a16:creationId xmlns:a16="http://schemas.microsoft.com/office/drawing/2014/main" id="{0A711A5A-0936-03F4-F541-4483618CBD8E}"/>
              </a:ext>
            </a:extLst>
          </p:cNvPr>
          <p:cNvCxnSpPr>
            <a:cxnSpLocks/>
          </p:cNvCxnSpPr>
          <p:nvPr/>
        </p:nvCxnSpPr>
        <p:spPr>
          <a:xfrm flipH="1">
            <a:off x="1845738" y="1730333"/>
            <a:ext cx="1026771" cy="0"/>
          </a:xfrm>
          <a:prstGeom prst="straightConnector1">
            <a:avLst/>
          </a:prstGeom>
          <a:noFill/>
          <a:ln w="38100" cap="flat" cmpd="sng">
            <a:solidFill>
              <a:schemeClr val="accent3">
                <a:lumMod val="75000"/>
              </a:schemeClr>
            </a:solidFill>
            <a:prstDash val="solid"/>
            <a:round/>
            <a:headEnd type="none" w="sm" len="sm"/>
            <a:tailEnd type="none" w="sm" len="sm"/>
          </a:ln>
        </p:spPr>
      </p:cxnSp>
      <p:cxnSp>
        <p:nvCxnSpPr>
          <p:cNvPr id="258" name="Google Shape;264;p13">
            <a:extLst>
              <a:ext uri="{FF2B5EF4-FFF2-40B4-BE49-F238E27FC236}">
                <a16:creationId xmlns:a16="http://schemas.microsoft.com/office/drawing/2014/main" id="{9E12A716-76C1-E0C2-F509-B78F4404191A}"/>
              </a:ext>
            </a:extLst>
          </p:cNvPr>
          <p:cNvCxnSpPr>
            <a:cxnSpLocks/>
          </p:cNvCxnSpPr>
          <p:nvPr/>
        </p:nvCxnSpPr>
        <p:spPr>
          <a:xfrm>
            <a:off x="2875592" y="1709913"/>
            <a:ext cx="0" cy="1234132"/>
          </a:xfrm>
          <a:prstGeom prst="straightConnector1">
            <a:avLst/>
          </a:prstGeom>
          <a:noFill/>
          <a:ln w="38100" cap="flat" cmpd="sng">
            <a:solidFill>
              <a:schemeClr val="accent3">
                <a:lumMod val="75000"/>
              </a:schemeClr>
            </a:solidFill>
            <a:prstDash val="solid"/>
            <a:round/>
            <a:headEnd type="none" w="sm" len="sm"/>
            <a:tailEnd type="none" w="sm" len="sm"/>
          </a:ln>
        </p:spPr>
      </p:cxnSp>
      <p:grpSp>
        <p:nvGrpSpPr>
          <p:cNvPr id="3" name="Google Shape;276;p13">
            <a:extLst>
              <a:ext uri="{FF2B5EF4-FFF2-40B4-BE49-F238E27FC236}">
                <a16:creationId xmlns:a16="http://schemas.microsoft.com/office/drawing/2014/main" id="{681A1C89-8EA0-B771-AAFC-B9D88BC298C5}"/>
              </a:ext>
            </a:extLst>
          </p:cNvPr>
          <p:cNvGrpSpPr/>
          <p:nvPr/>
        </p:nvGrpSpPr>
        <p:grpSpPr>
          <a:xfrm rot="10800000">
            <a:off x="5577156" y="2426917"/>
            <a:ext cx="654990" cy="608755"/>
            <a:chOff x="4696379" y="1913309"/>
            <a:chExt cx="1152144" cy="912217"/>
          </a:xfrm>
        </p:grpSpPr>
        <p:cxnSp>
          <p:nvCxnSpPr>
            <p:cNvPr id="6" name="Google Shape;277;p13">
              <a:extLst>
                <a:ext uri="{FF2B5EF4-FFF2-40B4-BE49-F238E27FC236}">
                  <a16:creationId xmlns:a16="http://schemas.microsoft.com/office/drawing/2014/main" id="{9A18B598-A5E6-A0BA-5CC2-CB26A56E0855}"/>
                </a:ext>
              </a:extLst>
            </p:cNvPr>
            <p:cNvCxnSpPr>
              <a:cxnSpLocks/>
            </p:cNvCxnSpPr>
            <p:nvPr/>
          </p:nvCxnSpPr>
          <p:spPr>
            <a:xfrm rot="10800000">
              <a:off x="5260150" y="1913309"/>
              <a:ext cx="0" cy="271605"/>
            </a:xfrm>
            <a:prstGeom prst="straightConnector1">
              <a:avLst/>
            </a:prstGeom>
            <a:noFill/>
            <a:ln w="25400" cap="flat" cmpd="sng">
              <a:solidFill>
                <a:srgbClr val="0070C0"/>
              </a:solidFill>
              <a:prstDash val="solid"/>
              <a:round/>
              <a:headEnd type="none" w="sm" len="sm"/>
              <a:tailEnd type="none" w="sm" len="sm"/>
            </a:ln>
            <a:effectLst>
              <a:outerShdw blurRad="40000" dist="20000" dir="5400000" rotWithShape="0">
                <a:srgbClr val="000000">
                  <a:alpha val="37647"/>
                </a:srgbClr>
              </a:outerShdw>
            </a:effectLst>
          </p:spPr>
        </p:cxnSp>
        <p:sp>
          <p:nvSpPr>
            <p:cNvPr id="8" name="Google Shape;278;p13">
              <a:extLst>
                <a:ext uri="{FF2B5EF4-FFF2-40B4-BE49-F238E27FC236}">
                  <a16:creationId xmlns:a16="http://schemas.microsoft.com/office/drawing/2014/main" id="{C9A11090-87C9-6492-AAC5-DEC756FF8587}"/>
                </a:ext>
              </a:extLst>
            </p:cNvPr>
            <p:cNvSpPr/>
            <p:nvPr/>
          </p:nvSpPr>
          <p:spPr>
            <a:xfrm rot="10800000">
              <a:off x="4696379" y="2121177"/>
              <a:ext cx="1152144" cy="704349"/>
            </a:xfrm>
            <a:prstGeom prst="rect">
              <a:avLst/>
            </a:prstGeom>
            <a:solidFill>
              <a:schemeClr val="accent1">
                <a:lumMod val="40000"/>
                <a:lumOff val="60000"/>
              </a:schemeClr>
            </a:solidFill>
            <a:ln w="9525"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dirty="0">
                  <a:solidFill>
                    <a:schemeClr val="dk1"/>
                  </a:solidFill>
                  <a:latin typeface="Arial"/>
                  <a:ea typeface="Arial"/>
                  <a:cs typeface="Arial"/>
                  <a:sym typeface="Arial"/>
                </a:rPr>
                <a:t>City of Goleta</a:t>
              </a:r>
            </a:p>
            <a:p>
              <a:pPr marL="0" marR="0" lvl="0" indent="0" algn="ctr" rtl="0">
                <a:spcBef>
                  <a:spcPts val="0"/>
                </a:spcBef>
                <a:spcAft>
                  <a:spcPts val="0"/>
                </a:spcAft>
                <a:buNone/>
              </a:pPr>
              <a:r>
                <a:rPr lang="en-US" sz="800" dirty="0">
                  <a:solidFill>
                    <a:schemeClr val="dk1"/>
                  </a:solidFill>
                  <a:latin typeface="Arial"/>
                  <a:ea typeface="Arial"/>
                  <a:cs typeface="Arial"/>
                  <a:sym typeface="Arial"/>
                </a:rPr>
                <a:t>+ Solar</a:t>
              </a:r>
              <a:endParaRPr sz="500" dirty="0">
                <a:solidFill>
                  <a:schemeClr val="dk1"/>
                </a:solidFill>
                <a:latin typeface="Arial"/>
                <a:ea typeface="Arial"/>
                <a:cs typeface="Arial"/>
                <a:sym typeface="Arial"/>
              </a:endParaRPr>
            </a:p>
          </p:txBody>
        </p:sp>
      </p:grpSp>
      <p:pic>
        <p:nvPicPr>
          <p:cNvPr id="9" name="Picture 2">
            <a:extLst>
              <a:ext uri="{FF2B5EF4-FFF2-40B4-BE49-F238E27FC236}">
                <a16:creationId xmlns:a16="http://schemas.microsoft.com/office/drawing/2014/main" id="{DA50A404-D9DB-182D-5DDB-E3561C3DC94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2421" y="2690601"/>
            <a:ext cx="266385" cy="266385"/>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303;p13">
            <a:extLst>
              <a:ext uri="{FF2B5EF4-FFF2-40B4-BE49-F238E27FC236}">
                <a16:creationId xmlns:a16="http://schemas.microsoft.com/office/drawing/2014/main" id="{2F6AAA7E-65C6-3CAB-D96C-CFB4D7A78D01}"/>
              </a:ext>
            </a:extLst>
          </p:cNvPr>
          <p:cNvSpPr/>
          <p:nvPr/>
        </p:nvSpPr>
        <p:spPr>
          <a:xfrm>
            <a:off x="5842027" y="2901808"/>
            <a:ext cx="159384" cy="145301"/>
          </a:xfrm>
          <a:prstGeom prst="flowChartOr">
            <a:avLst/>
          </a:prstGeom>
          <a:solidFill>
            <a:srgbClr val="DAE5F1"/>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extLst>
      <p:ext uri="{BB962C8B-B14F-4D97-AF65-F5344CB8AC3E}">
        <p14:creationId xmlns:p14="http://schemas.microsoft.com/office/powerpoint/2010/main" val="11459755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21"/>
          <p:cNvSpPr txBox="1">
            <a:spLocks noGrp="1"/>
          </p:cNvSpPr>
          <p:nvPr>
            <p:ph type="title"/>
          </p:nvPr>
        </p:nvSpPr>
        <p:spPr>
          <a:xfrm>
            <a:off x="-1" y="0"/>
            <a:ext cx="7529689" cy="762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r>
              <a:rPr lang="en-US" dirty="0"/>
              <a:t>Microgrid Incentive Program</a:t>
            </a:r>
            <a:endParaRPr dirty="0"/>
          </a:p>
        </p:txBody>
      </p:sp>
      <p:sp>
        <p:nvSpPr>
          <p:cNvPr id="326" name="Google Shape;326;p21"/>
          <p:cNvSpPr txBox="1">
            <a:spLocks noGrp="1"/>
          </p:cNvSpPr>
          <p:nvPr>
            <p:ph type="body" idx="1"/>
          </p:nvPr>
        </p:nvSpPr>
        <p:spPr>
          <a:xfrm>
            <a:off x="1079841" y="1047042"/>
            <a:ext cx="7175516" cy="452596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None/>
            </a:pPr>
            <a:r>
              <a:rPr lang="en-US" dirty="0">
                <a:solidFill>
                  <a:schemeClr val="dk1"/>
                </a:solidFill>
              </a:rPr>
              <a:t>Microgrid Incentive Program</a:t>
            </a:r>
            <a:endParaRPr dirty="0"/>
          </a:p>
        </p:txBody>
      </p:sp>
    </p:spTree>
    <p:extLst>
      <p:ext uri="{BB962C8B-B14F-4D97-AF65-F5344CB8AC3E}">
        <p14:creationId xmlns:p14="http://schemas.microsoft.com/office/powerpoint/2010/main" val="6657642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6"/>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a:t>Microgrid Incentive Program (MIP)</a:t>
            </a:r>
            <a:endParaRPr/>
          </a:p>
        </p:txBody>
      </p:sp>
      <p:sp>
        <p:nvSpPr>
          <p:cNvPr id="143" name="Google Shape;143;p6"/>
          <p:cNvSpPr txBox="1">
            <a:spLocks noGrp="1"/>
          </p:cNvSpPr>
          <p:nvPr>
            <p:ph type="body" idx="1"/>
          </p:nvPr>
        </p:nvSpPr>
        <p:spPr>
          <a:xfrm>
            <a:off x="146116" y="762000"/>
            <a:ext cx="8229600" cy="5751922"/>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dk1"/>
              </a:buClr>
              <a:buSzPts val="1600"/>
              <a:buFont typeface="Arial"/>
              <a:buChar char="•"/>
            </a:pPr>
            <a:r>
              <a:rPr lang="en-US" sz="1600">
                <a:solidFill>
                  <a:schemeClr val="dk1"/>
                </a:solidFill>
              </a:rPr>
              <a:t>In January 2021, the Commission authorized the </a:t>
            </a:r>
            <a:r>
              <a:rPr lang="en-US" sz="1600" u="sng">
                <a:solidFill>
                  <a:schemeClr val="dk1"/>
                </a:solidFill>
                <a:hlinkClick r:id="rId3">
                  <a:extLst>
                    <a:ext uri="{A12FA001-AC4F-418D-AE19-62706E023703}">
                      <ahyp:hlinkClr xmlns:ahyp="http://schemas.microsoft.com/office/drawing/2018/hyperlinkcolor" val="tx"/>
                    </a:ext>
                  </a:extLst>
                </a:hlinkClick>
              </a:rPr>
              <a:t>Microgrid Incentive Program</a:t>
            </a:r>
            <a:r>
              <a:rPr lang="en-US" sz="1600">
                <a:solidFill>
                  <a:schemeClr val="dk1"/>
                </a:solidFill>
              </a:rPr>
              <a:t>, with a $200 million budget, to fund clean energy microgrids to support the critical needs of vulnerable communities impacted by grid outages and to test new technologies or regulatory approaches to inform future action.  </a:t>
            </a:r>
            <a:endParaRPr/>
          </a:p>
          <a:p>
            <a:pPr marL="342900" lvl="0" indent="-342900" algn="l" rtl="0">
              <a:lnSpc>
                <a:spcPct val="100000"/>
              </a:lnSpc>
              <a:spcBef>
                <a:spcPts val="320"/>
              </a:spcBef>
              <a:spcAft>
                <a:spcPts val="0"/>
              </a:spcAft>
              <a:buClr>
                <a:schemeClr val="dk1"/>
              </a:buClr>
              <a:buSzPts val="1600"/>
              <a:buFont typeface="Arial"/>
              <a:buChar char="•"/>
            </a:pPr>
            <a:r>
              <a:rPr lang="en-US" sz="1600">
                <a:solidFill>
                  <a:schemeClr val="dk1"/>
                </a:solidFill>
              </a:rPr>
              <a:t>The Microgrid Incentive Program is intended to provide funding for community, local and tribal government-driven, reliability and resilience projects with benefits including:</a:t>
            </a:r>
            <a:endParaRPr/>
          </a:p>
          <a:p>
            <a:pPr marL="742950" lvl="1" indent="-285750" algn="l" rtl="0">
              <a:lnSpc>
                <a:spcPct val="100000"/>
              </a:lnSpc>
              <a:spcBef>
                <a:spcPts val="280"/>
              </a:spcBef>
              <a:spcAft>
                <a:spcPts val="0"/>
              </a:spcAft>
              <a:buClr>
                <a:schemeClr val="dk1"/>
              </a:buClr>
              <a:buSzPts val="1400"/>
              <a:buFont typeface="Arial"/>
              <a:buChar char="•"/>
            </a:pPr>
            <a:r>
              <a:rPr lang="en-US" sz="1400">
                <a:solidFill>
                  <a:schemeClr val="dk1"/>
                </a:solidFill>
              </a:rPr>
              <a:t>Increased electricity reliability and resiliency in communities that may be at higher risk of electrical outages.</a:t>
            </a:r>
            <a:endParaRPr/>
          </a:p>
          <a:p>
            <a:pPr marL="742950" lvl="1" indent="-285750" algn="l" rtl="0">
              <a:lnSpc>
                <a:spcPct val="100000"/>
              </a:lnSpc>
              <a:spcBef>
                <a:spcPts val="280"/>
              </a:spcBef>
              <a:spcAft>
                <a:spcPts val="0"/>
              </a:spcAft>
              <a:buClr>
                <a:schemeClr val="dk1"/>
              </a:buClr>
              <a:buSzPts val="1400"/>
              <a:buFont typeface="Arial"/>
              <a:buChar char="•"/>
            </a:pPr>
            <a:r>
              <a:rPr lang="en-US" sz="1400">
                <a:solidFill>
                  <a:schemeClr val="dk1"/>
                </a:solidFill>
              </a:rPr>
              <a:t>Increased reliability for critical infrastructure facilities such as fire stations, schools, and nursing homes that keep communities safe.</a:t>
            </a:r>
            <a:endParaRPr/>
          </a:p>
          <a:p>
            <a:pPr marL="742950" lvl="1" indent="-285750" algn="l" rtl="0">
              <a:lnSpc>
                <a:spcPct val="100000"/>
              </a:lnSpc>
              <a:spcBef>
                <a:spcPts val="280"/>
              </a:spcBef>
              <a:spcAft>
                <a:spcPts val="0"/>
              </a:spcAft>
              <a:buClr>
                <a:schemeClr val="dk1"/>
              </a:buClr>
              <a:buSzPts val="1400"/>
              <a:buFont typeface="Arial"/>
              <a:buChar char="•"/>
            </a:pPr>
            <a:r>
              <a:rPr lang="en-US" sz="1400">
                <a:solidFill>
                  <a:schemeClr val="dk1"/>
                </a:solidFill>
              </a:rPr>
              <a:t>Reduced impacts of power outages and minimized disruptions for low-income households, individuals who rely on un-interrupted power, utilize assistive and/or medical equipment, or experience other access and functional needs.</a:t>
            </a:r>
            <a:endParaRPr/>
          </a:p>
          <a:p>
            <a:pPr marL="742950" lvl="1" indent="-285750" algn="l" rtl="0">
              <a:lnSpc>
                <a:spcPct val="100000"/>
              </a:lnSpc>
              <a:spcBef>
                <a:spcPts val="280"/>
              </a:spcBef>
              <a:spcAft>
                <a:spcPts val="0"/>
              </a:spcAft>
              <a:buClr>
                <a:schemeClr val="dk1"/>
              </a:buClr>
              <a:buSzPts val="1400"/>
              <a:buFont typeface="Arial"/>
              <a:buChar char="•"/>
            </a:pPr>
            <a:r>
              <a:rPr lang="en-US" sz="1400">
                <a:solidFill>
                  <a:schemeClr val="dk1"/>
                </a:solidFill>
              </a:rPr>
              <a:t>Reduced Greenhouse Gas emissions by deploying clean generation technologies and expanding the market for resiliency solutions that do not rely upon diesel generation.</a:t>
            </a:r>
            <a:endParaRPr/>
          </a:p>
          <a:p>
            <a:pPr marL="342900" lvl="0" indent="-342900" algn="l" rtl="0">
              <a:lnSpc>
                <a:spcPct val="100000"/>
              </a:lnSpc>
              <a:spcBef>
                <a:spcPts val="320"/>
              </a:spcBef>
              <a:spcAft>
                <a:spcPts val="0"/>
              </a:spcAft>
              <a:buClr>
                <a:schemeClr val="dk1"/>
              </a:buClr>
              <a:buSzPts val="1600"/>
              <a:buFont typeface="Arial"/>
              <a:buChar char="•"/>
            </a:pPr>
            <a:r>
              <a:rPr lang="en-US" sz="1600" b="1">
                <a:solidFill>
                  <a:schemeClr val="dk1"/>
                </a:solidFill>
              </a:rPr>
              <a:t>MIP Timeline</a:t>
            </a:r>
            <a:endParaRPr sz="1000" b="1">
              <a:solidFill>
                <a:schemeClr val="dk1"/>
              </a:solidFill>
            </a:endParaRPr>
          </a:p>
          <a:p>
            <a:pPr marL="742950" lvl="1" indent="-285750" algn="l" rtl="0">
              <a:lnSpc>
                <a:spcPct val="100000"/>
              </a:lnSpc>
              <a:spcBef>
                <a:spcPts val="280"/>
              </a:spcBef>
              <a:spcAft>
                <a:spcPts val="0"/>
              </a:spcAft>
              <a:buClr>
                <a:schemeClr val="dk1"/>
              </a:buClr>
              <a:buSzPts val="1400"/>
              <a:buFont typeface="Arial"/>
              <a:buChar char="•"/>
            </a:pPr>
            <a:r>
              <a:rPr lang="en-US" sz="1400">
                <a:solidFill>
                  <a:schemeClr val="dk1"/>
                </a:solidFill>
              </a:rPr>
              <a:t>April 14, 2023 - Commission Decision approving the MIP Implementation Plan issued.</a:t>
            </a:r>
            <a:endParaRPr/>
          </a:p>
          <a:p>
            <a:pPr marL="742950" lvl="1" indent="-285750" algn="l" rtl="0">
              <a:lnSpc>
                <a:spcPct val="100000"/>
              </a:lnSpc>
              <a:spcBef>
                <a:spcPts val="280"/>
              </a:spcBef>
              <a:spcAft>
                <a:spcPts val="0"/>
              </a:spcAft>
              <a:buClr>
                <a:schemeClr val="dk1"/>
              </a:buClr>
              <a:buSzPts val="1400"/>
              <a:buFont typeface="Arial"/>
              <a:buChar char="•"/>
            </a:pPr>
            <a:r>
              <a:rPr lang="en-US" sz="1400">
                <a:solidFill>
                  <a:schemeClr val="dk1"/>
                </a:solidFill>
              </a:rPr>
              <a:t>Early October 2023 - The utilities made the Microgrid Incentive Program Handbook available on their respective websites.</a:t>
            </a:r>
            <a:endParaRPr/>
          </a:p>
          <a:p>
            <a:pPr marL="742950" lvl="1" indent="-285750" algn="l" rtl="0">
              <a:lnSpc>
                <a:spcPct val="100000"/>
              </a:lnSpc>
              <a:spcBef>
                <a:spcPts val="280"/>
              </a:spcBef>
              <a:spcAft>
                <a:spcPts val="0"/>
              </a:spcAft>
              <a:buClr>
                <a:schemeClr val="dk1"/>
              </a:buClr>
              <a:buSzPts val="1400"/>
              <a:buFont typeface="Arial"/>
              <a:buChar char="•"/>
            </a:pPr>
            <a:r>
              <a:rPr lang="en-US" sz="1400" b="1">
                <a:solidFill>
                  <a:schemeClr val="dk1"/>
                </a:solidFill>
              </a:rPr>
              <a:t>Early July 2024 - The first MIP application window opens no later than nine (9) months after the publication of the MIP Handbook.</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7"/>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a:t>Microgrid Incentive Program (MIP) overview</a:t>
            </a:r>
            <a:endParaRPr/>
          </a:p>
        </p:txBody>
      </p:sp>
      <p:pic>
        <p:nvPicPr>
          <p:cNvPr id="149" name="Google Shape;149;p7"/>
          <p:cNvPicPr preferRelativeResize="0"/>
          <p:nvPr/>
        </p:nvPicPr>
        <p:blipFill rotWithShape="1">
          <a:blip r:embed="rId3">
            <a:alphaModFix/>
          </a:blip>
          <a:srcRect/>
          <a:stretch/>
        </p:blipFill>
        <p:spPr>
          <a:xfrm>
            <a:off x="0" y="762000"/>
            <a:ext cx="9144000" cy="4924100"/>
          </a:xfrm>
          <a:prstGeom prst="rect">
            <a:avLst/>
          </a:prstGeom>
          <a:noFill/>
          <a:ln>
            <a:noFill/>
          </a:ln>
        </p:spPr>
      </p:pic>
      <p:sp>
        <p:nvSpPr>
          <p:cNvPr id="150" name="Google Shape;150;p7"/>
          <p:cNvSpPr txBox="1"/>
          <p:nvPr/>
        </p:nvSpPr>
        <p:spPr>
          <a:xfrm>
            <a:off x="169681" y="4891132"/>
            <a:ext cx="9144000" cy="150810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Approved Decision &amp; MIP websites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200"/>
              <a:buFont typeface="Arial"/>
              <a:buChar char="•"/>
            </a:pPr>
            <a:r>
              <a:rPr lang="en-US" sz="12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Approved decision </a:t>
            </a:r>
            <a:endParaRPr sz="12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1200"/>
              <a:buFont typeface="Arial"/>
              <a:buChar char="•"/>
            </a:pPr>
            <a:r>
              <a:rPr lang="en-US" sz="12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SCE’s MIP website </a:t>
            </a:r>
            <a:endParaRPr sz="12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1200"/>
              <a:buFont typeface="Arial"/>
              <a:buChar char="•"/>
            </a:pPr>
            <a:r>
              <a:rPr lang="en-US" sz="1200" b="0" i="0" u="sng" strike="noStrike" cap="none">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PG&amp;E’s MIP website </a:t>
            </a:r>
            <a:endParaRPr sz="12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1200"/>
              <a:buFont typeface="Arial"/>
              <a:buChar char="•"/>
            </a:pPr>
            <a:r>
              <a:rPr lang="en-US" sz="1200" b="0" i="0" u="sng" strike="noStrike" cap="none">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SDG&amp;E’s MIP website</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MIP Timeline</a:t>
            </a:r>
            <a:endParaRPr sz="1200" b="1"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Early July 2024 - The first MIP application window opens no later than nine (9) months after the publication of the MIP Handbook.</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8"/>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a:t>MIP funding</a:t>
            </a:r>
            <a:endParaRPr/>
          </a:p>
        </p:txBody>
      </p:sp>
      <p:sp>
        <p:nvSpPr>
          <p:cNvPr id="156" name="Google Shape;156;p8"/>
          <p:cNvSpPr txBox="1">
            <a:spLocks noGrp="1"/>
          </p:cNvSpPr>
          <p:nvPr>
            <p:ph type="body" idx="1"/>
          </p:nvPr>
        </p:nvSpPr>
        <p:spPr>
          <a:xfrm>
            <a:off x="146116" y="762000"/>
            <a:ext cx="8229600" cy="5195740"/>
          </a:xfrm>
          <a:prstGeom prst="rect">
            <a:avLst/>
          </a:prstGeom>
          <a:noFill/>
          <a:ln>
            <a:noFill/>
          </a:ln>
        </p:spPr>
        <p:txBody>
          <a:bodyPr spcFirstLastPara="1" wrap="square" lIns="91425" tIns="45700" rIns="91425" bIns="45700" anchor="t" anchorCtr="0">
            <a:noAutofit/>
          </a:bodyPr>
          <a:lstStyle/>
          <a:p>
            <a:pPr marL="342900" lvl="0" indent="-241300" algn="l" rtl="0">
              <a:lnSpc>
                <a:spcPct val="100000"/>
              </a:lnSpc>
              <a:spcBef>
                <a:spcPts val="0"/>
              </a:spcBef>
              <a:spcAft>
                <a:spcPts val="0"/>
              </a:spcAft>
              <a:buClr>
                <a:srgbClr val="4683D1"/>
              </a:buClr>
              <a:buSzPts val="1600"/>
              <a:buFont typeface="Arial"/>
              <a:buNone/>
            </a:pPr>
            <a:endParaRPr sz="1600">
              <a:solidFill>
                <a:schemeClr val="dk1"/>
              </a:solidFill>
            </a:endParaRPr>
          </a:p>
          <a:p>
            <a:pPr marL="342900" lvl="0" indent="-241300" algn="l" rtl="0">
              <a:lnSpc>
                <a:spcPct val="100000"/>
              </a:lnSpc>
              <a:spcBef>
                <a:spcPts val="320"/>
              </a:spcBef>
              <a:spcAft>
                <a:spcPts val="0"/>
              </a:spcAft>
              <a:buClr>
                <a:srgbClr val="4683D1"/>
              </a:buClr>
              <a:buSzPts val="1600"/>
              <a:buFont typeface="Arial"/>
              <a:buNone/>
            </a:pPr>
            <a:endParaRPr sz="1600">
              <a:solidFill>
                <a:schemeClr val="dk1"/>
              </a:solidFill>
            </a:endParaRPr>
          </a:p>
        </p:txBody>
      </p:sp>
      <p:pic>
        <p:nvPicPr>
          <p:cNvPr id="157" name="Google Shape;157;p8"/>
          <p:cNvPicPr preferRelativeResize="0"/>
          <p:nvPr/>
        </p:nvPicPr>
        <p:blipFill rotWithShape="1">
          <a:blip r:embed="rId3">
            <a:alphaModFix/>
          </a:blip>
          <a:srcRect/>
          <a:stretch/>
        </p:blipFill>
        <p:spPr>
          <a:xfrm>
            <a:off x="0" y="1049133"/>
            <a:ext cx="9144000" cy="515566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7" name="Google Shape;167;p4"/>
          <p:cNvSpPr txBox="1"/>
          <p:nvPr/>
        </p:nvSpPr>
        <p:spPr>
          <a:xfrm>
            <a:off x="0" y="0"/>
            <a:ext cx="7315200" cy="762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200" b="1" dirty="0">
                <a:solidFill>
                  <a:schemeClr val="lt1"/>
                </a:solidFill>
                <a:latin typeface="Arial"/>
                <a:ea typeface="Arial"/>
                <a:cs typeface="Arial"/>
                <a:sym typeface="Arial"/>
              </a:rPr>
              <a:t>Solar Microgrid M</a:t>
            </a:r>
            <a:r>
              <a:rPr lang="en-US" sz="2200" b="1" i="0" u="none" strike="noStrike" cap="none" dirty="0">
                <a:solidFill>
                  <a:schemeClr val="lt1"/>
                </a:solidFill>
                <a:latin typeface="Arial"/>
                <a:ea typeface="Arial"/>
                <a:cs typeface="Arial"/>
                <a:sym typeface="Arial"/>
              </a:rPr>
              <a:t>ethodology for feasibility studies </a:t>
            </a:r>
            <a:endParaRPr sz="2200" b="1" i="0" u="none" strike="noStrike" cap="none" dirty="0">
              <a:solidFill>
                <a:schemeClr val="lt1"/>
              </a:solidFill>
              <a:latin typeface="Arial"/>
              <a:ea typeface="Arial"/>
              <a:cs typeface="Arial"/>
              <a:sym typeface="Arial"/>
            </a:endParaRPr>
          </a:p>
        </p:txBody>
      </p:sp>
      <p:pic>
        <p:nvPicPr>
          <p:cNvPr id="3" name="Picture 2" descr="Timeline&#10;&#10;Description automatically generated">
            <a:extLst>
              <a:ext uri="{FF2B5EF4-FFF2-40B4-BE49-F238E27FC236}">
                <a16:creationId xmlns:a16="http://schemas.microsoft.com/office/drawing/2014/main" id="{42B1F481-E6C3-AD93-DD16-A4D52A733372}"/>
              </a:ext>
            </a:extLst>
          </p:cNvPr>
          <p:cNvPicPr>
            <a:picLocks noChangeAspect="1"/>
          </p:cNvPicPr>
          <p:nvPr/>
        </p:nvPicPr>
        <p:blipFill>
          <a:blip r:embed="rId3"/>
          <a:stretch>
            <a:fillRect/>
          </a:stretch>
        </p:blipFill>
        <p:spPr>
          <a:xfrm>
            <a:off x="191353" y="1001628"/>
            <a:ext cx="8761293" cy="5142497"/>
          </a:xfrm>
          <a:prstGeom prst="rect">
            <a:avLst/>
          </a:prstGeom>
        </p:spPr>
      </p:pic>
    </p:spTree>
    <p:extLst>
      <p:ext uri="{BB962C8B-B14F-4D97-AF65-F5344CB8AC3E}">
        <p14:creationId xmlns:p14="http://schemas.microsoft.com/office/powerpoint/2010/main" val="36193244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9"/>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a:t>MIP eligibility</a:t>
            </a:r>
            <a:endParaRPr/>
          </a:p>
        </p:txBody>
      </p:sp>
      <p:pic>
        <p:nvPicPr>
          <p:cNvPr id="163" name="Google Shape;163;p9"/>
          <p:cNvPicPr preferRelativeResize="0"/>
          <p:nvPr/>
        </p:nvPicPr>
        <p:blipFill rotWithShape="1">
          <a:blip r:embed="rId3">
            <a:alphaModFix/>
          </a:blip>
          <a:srcRect/>
          <a:stretch/>
        </p:blipFill>
        <p:spPr>
          <a:xfrm>
            <a:off x="0" y="995602"/>
            <a:ext cx="9144000" cy="486679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10"/>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a:t>MIP eligibility</a:t>
            </a:r>
            <a:endParaRPr/>
          </a:p>
        </p:txBody>
      </p:sp>
      <p:pic>
        <p:nvPicPr>
          <p:cNvPr id="169" name="Google Shape;169;p10"/>
          <p:cNvPicPr preferRelativeResize="0"/>
          <p:nvPr/>
        </p:nvPicPr>
        <p:blipFill rotWithShape="1">
          <a:blip r:embed="rId3">
            <a:alphaModFix/>
          </a:blip>
          <a:srcRect/>
          <a:stretch/>
        </p:blipFill>
        <p:spPr>
          <a:xfrm>
            <a:off x="2338794" y="762000"/>
            <a:ext cx="4466411" cy="5706824"/>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p12"/>
          <p:cNvPicPr preferRelativeResize="0"/>
          <p:nvPr/>
        </p:nvPicPr>
        <p:blipFill>
          <a:blip r:embed="rId3">
            <a:alphaModFix/>
          </a:blip>
          <a:stretch>
            <a:fillRect/>
          </a:stretch>
        </p:blipFill>
        <p:spPr>
          <a:xfrm>
            <a:off x="633100" y="835275"/>
            <a:ext cx="7766974" cy="5545325"/>
          </a:xfrm>
          <a:prstGeom prst="rect">
            <a:avLst/>
          </a:prstGeom>
          <a:noFill/>
          <a:ln>
            <a:noFill/>
          </a:ln>
        </p:spPr>
      </p:pic>
      <p:sp>
        <p:nvSpPr>
          <p:cNvPr id="175" name="Google Shape;175;p12"/>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a:t>Lomita Community Microgrid project area</a:t>
            </a:r>
            <a:endParaRPr/>
          </a:p>
        </p:txBody>
      </p:sp>
      <p:sp>
        <p:nvSpPr>
          <p:cNvPr id="176" name="Google Shape;176;p12"/>
          <p:cNvSpPr txBox="1"/>
          <p:nvPr/>
        </p:nvSpPr>
        <p:spPr>
          <a:xfrm>
            <a:off x="4484612" y="5183565"/>
            <a:ext cx="698700" cy="230700"/>
          </a:xfrm>
          <a:prstGeom prst="rect">
            <a:avLst/>
          </a:prstGeom>
          <a:solidFill>
            <a:srgbClr val="D8D8D8"/>
          </a:solidFill>
          <a:ln w="1270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Preschool</a:t>
            </a:r>
            <a:endParaRPr sz="1400" b="0" i="0" u="none" strike="noStrike" cap="none">
              <a:solidFill>
                <a:srgbClr val="000000"/>
              </a:solidFill>
              <a:latin typeface="Arial"/>
              <a:ea typeface="Arial"/>
              <a:cs typeface="Arial"/>
              <a:sym typeface="Arial"/>
            </a:endParaRPr>
          </a:p>
        </p:txBody>
      </p:sp>
      <p:pic>
        <p:nvPicPr>
          <p:cNvPr id="177" name="Google Shape;177;p12" descr="Daycare "/>
          <p:cNvPicPr preferRelativeResize="0"/>
          <p:nvPr/>
        </p:nvPicPr>
        <p:blipFill rotWithShape="1">
          <a:blip r:embed="rId4">
            <a:alphaModFix/>
          </a:blip>
          <a:srcRect/>
          <a:stretch/>
        </p:blipFill>
        <p:spPr>
          <a:xfrm>
            <a:off x="4598776" y="4713222"/>
            <a:ext cx="470350" cy="470350"/>
          </a:xfrm>
          <a:prstGeom prst="rect">
            <a:avLst/>
          </a:prstGeom>
          <a:noFill/>
          <a:ln>
            <a:noFill/>
          </a:ln>
        </p:spPr>
      </p:pic>
      <p:sp>
        <p:nvSpPr>
          <p:cNvPr id="178" name="Google Shape;178;p12"/>
          <p:cNvSpPr txBox="1"/>
          <p:nvPr/>
        </p:nvSpPr>
        <p:spPr>
          <a:xfrm>
            <a:off x="6462677" y="5414265"/>
            <a:ext cx="1842551" cy="861734"/>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000"/>
              <a:buFont typeface="Arial"/>
              <a:buNone/>
            </a:pPr>
            <a:r>
              <a:rPr lang="en-US" sz="1000" b="1" i="0" u="sng" strike="noStrike" cap="none" dirty="0">
                <a:solidFill>
                  <a:schemeClr val="dk1"/>
                </a:solidFill>
                <a:latin typeface="Arial"/>
                <a:ea typeface="Arial"/>
                <a:cs typeface="Arial"/>
                <a:sym typeface="Arial"/>
              </a:rPr>
              <a:t>Map Elements</a:t>
            </a:r>
            <a:endParaRPr sz="105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700"/>
              <a:buFont typeface="Arial"/>
              <a:buNone/>
            </a:pPr>
            <a:r>
              <a:rPr lang="en-US" sz="700" b="0" i="0" u="none" strike="noStrike" cap="none" dirty="0">
                <a:solidFill>
                  <a:schemeClr val="dk1"/>
                </a:solidFill>
                <a:latin typeface="Arial"/>
                <a:ea typeface="Arial"/>
                <a:cs typeface="Arial"/>
                <a:sym typeface="Arial"/>
              </a:rPr>
              <a:t>    	 </a:t>
            </a:r>
            <a:endParaRPr sz="5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dirty="0">
                <a:solidFill>
                  <a:schemeClr val="dk1"/>
                </a:solidFill>
              </a:rPr>
              <a:t>               </a:t>
            </a:r>
            <a:r>
              <a:rPr lang="en-US" sz="900" b="0" i="0" u="none" strike="noStrike" cap="none" dirty="0">
                <a:solidFill>
                  <a:schemeClr val="dk1"/>
                </a:solidFill>
                <a:latin typeface="Arial"/>
                <a:ea typeface="Arial"/>
                <a:cs typeface="Arial"/>
                <a:sym typeface="Arial"/>
              </a:rPr>
              <a:t>16kV </a:t>
            </a:r>
            <a:r>
              <a:rPr lang="en-US" sz="900" dirty="0">
                <a:solidFill>
                  <a:schemeClr val="dk1"/>
                </a:solidFill>
              </a:rPr>
              <a:t>Blocker</a:t>
            </a:r>
            <a:r>
              <a:rPr lang="en-US" sz="900" b="0" i="0" u="none" strike="noStrike" cap="none" dirty="0">
                <a:solidFill>
                  <a:schemeClr val="dk1"/>
                </a:solidFill>
                <a:latin typeface="Arial"/>
                <a:ea typeface="Arial"/>
                <a:cs typeface="Arial"/>
                <a:sym typeface="Arial"/>
              </a:rPr>
              <a:t> Feeder</a:t>
            </a:r>
            <a:endParaRPr sz="900" b="0" i="0" u="none" strike="noStrike" cap="none" dirty="0">
              <a:solidFill>
                <a:schemeClr val="dk1"/>
              </a:solidFill>
              <a:latin typeface="Arial"/>
              <a:ea typeface="Arial"/>
              <a:cs typeface="Arial"/>
              <a:sym typeface="Arial"/>
            </a:endParaRPr>
          </a:p>
          <a:p>
            <a:pPr marL="0" lvl="0" indent="0" algn="l" rtl="0">
              <a:spcBef>
                <a:spcPts val="0"/>
              </a:spcBef>
              <a:spcAft>
                <a:spcPts val="0"/>
              </a:spcAft>
              <a:buClr>
                <a:schemeClr val="dk1"/>
              </a:buClr>
              <a:buSzPts val="900"/>
              <a:buFont typeface="Arial"/>
              <a:buNone/>
            </a:pPr>
            <a:endParaRPr lang="en-US" sz="300" dirty="0">
              <a:solidFill>
                <a:schemeClr val="dk1"/>
              </a:solidFill>
            </a:endParaRPr>
          </a:p>
          <a:p>
            <a:pPr marL="0" lvl="0" indent="0" algn="l" rtl="0">
              <a:spcBef>
                <a:spcPts val="0"/>
              </a:spcBef>
              <a:spcAft>
                <a:spcPts val="0"/>
              </a:spcAft>
              <a:buClr>
                <a:schemeClr val="dk1"/>
              </a:buClr>
              <a:buSzPts val="900"/>
              <a:buFont typeface="Arial"/>
              <a:buNone/>
            </a:pPr>
            <a:r>
              <a:rPr lang="en-US" sz="900" dirty="0">
                <a:solidFill>
                  <a:schemeClr val="dk1"/>
                </a:solidFill>
              </a:rPr>
              <a:t>               4kV Narbonne Feeder</a:t>
            </a:r>
            <a:endParaRPr sz="900" dirty="0">
              <a:solidFill>
                <a:schemeClr val="dk1"/>
              </a:solidFill>
            </a:endParaRPr>
          </a:p>
          <a:p>
            <a:pPr marL="0" lvl="0" indent="0" algn="l" rtl="0">
              <a:spcBef>
                <a:spcPts val="0"/>
              </a:spcBef>
              <a:spcAft>
                <a:spcPts val="0"/>
              </a:spcAft>
              <a:buClr>
                <a:schemeClr val="dk1"/>
              </a:buClr>
              <a:buSzPts val="900"/>
              <a:buFont typeface="Arial"/>
              <a:buNone/>
            </a:pPr>
            <a:endParaRPr sz="300" dirty="0">
              <a:solidFill>
                <a:schemeClr val="dk1"/>
              </a:solidFill>
            </a:endParaRPr>
          </a:p>
          <a:p>
            <a:pPr marL="0" lvl="0" indent="0" algn="l" rtl="0">
              <a:spcBef>
                <a:spcPts val="0"/>
              </a:spcBef>
              <a:spcAft>
                <a:spcPts val="0"/>
              </a:spcAft>
              <a:buClr>
                <a:schemeClr val="dk1"/>
              </a:buClr>
              <a:buSzPts val="900"/>
              <a:buFont typeface="Arial"/>
              <a:buNone/>
            </a:pPr>
            <a:r>
              <a:rPr lang="en-US" sz="900" dirty="0">
                <a:solidFill>
                  <a:schemeClr val="dk1"/>
                </a:solidFill>
              </a:rPr>
              <a:t>               16kV </a:t>
            </a:r>
            <a:r>
              <a:rPr lang="en-US" sz="900" dirty="0" err="1">
                <a:solidFill>
                  <a:schemeClr val="dk1"/>
                </a:solidFill>
              </a:rPr>
              <a:t>Zepher</a:t>
            </a:r>
            <a:r>
              <a:rPr lang="en-US" sz="900" dirty="0">
                <a:solidFill>
                  <a:schemeClr val="dk1"/>
                </a:solidFill>
              </a:rPr>
              <a:t> Feeder</a:t>
            </a:r>
            <a:endParaRPr sz="900" dirty="0">
              <a:solidFill>
                <a:schemeClr val="dk1"/>
              </a:solidFill>
            </a:endParaRPr>
          </a:p>
        </p:txBody>
      </p:sp>
      <p:cxnSp>
        <p:nvCxnSpPr>
          <p:cNvPr id="179" name="Google Shape;179;p12"/>
          <p:cNvCxnSpPr/>
          <p:nvPr/>
        </p:nvCxnSpPr>
        <p:spPr>
          <a:xfrm rot="10800000">
            <a:off x="6604172" y="5775739"/>
            <a:ext cx="260700" cy="0"/>
          </a:xfrm>
          <a:prstGeom prst="straightConnector1">
            <a:avLst/>
          </a:prstGeom>
          <a:noFill/>
          <a:ln w="38100" cap="flat" cmpd="sng">
            <a:solidFill>
              <a:srgbClr val="FF8171"/>
            </a:solidFill>
            <a:prstDash val="solid"/>
            <a:round/>
            <a:headEnd type="none" w="sm" len="sm"/>
            <a:tailEnd type="none" w="sm" len="sm"/>
          </a:ln>
        </p:spPr>
      </p:cxnSp>
      <p:cxnSp>
        <p:nvCxnSpPr>
          <p:cNvPr id="180" name="Google Shape;180;p12"/>
          <p:cNvCxnSpPr/>
          <p:nvPr/>
        </p:nvCxnSpPr>
        <p:spPr>
          <a:xfrm rot="10800000">
            <a:off x="6604172" y="5977397"/>
            <a:ext cx="260700" cy="0"/>
          </a:xfrm>
          <a:prstGeom prst="straightConnector1">
            <a:avLst/>
          </a:prstGeom>
          <a:noFill/>
          <a:ln w="38100" cap="flat" cmpd="sng">
            <a:solidFill>
              <a:schemeClr val="accent3"/>
            </a:solidFill>
            <a:prstDash val="solid"/>
            <a:round/>
            <a:headEnd type="none" w="sm" len="sm"/>
            <a:tailEnd type="none" w="sm" len="sm"/>
          </a:ln>
        </p:spPr>
      </p:cxnSp>
      <p:cxnSp>
        <p:nvCxnSpPr>
          <p:cNvPr id="181" name="Google Shape;181;p12"/>
          <p:cNvCxnSpPr/>
          <p:nvPr/>
        </p:nvCxnSpPr>
        <p:spPr>
          <a:xfrm rot="10800000">
            <a:off x="6604172" y="6156464"/>
            <a:ext cx="260700" cy="0"/>
          </a:xfrm>
          <a:prstGeom prst="straightConnector1">
            <a:avLst/>
          </a:prstGeom>
          <a:noFill/>
          <a:ln w="38100" cap="flat" cmpd="sng">
            <a:solidFill>
              <a:schemeClr val="accent4"/>
            </a:solidFill>
            <a:prstDash val="solid"/>
            <a:round/>
            <a:headEnd type="none" w="sm" len="sm"/>
            <a:tailEnd type="none" w="sm" len="sm"/>
          </a:ln>
        </p:spPr>
      </p:cxnSp>
      <p:sp>
        <p:nvSpPr>
          <p:cNvPr id="182" name="Google Shape;182;p12"/>
          <p:cNvSpPr txBox="1"/>
          <p:nvPr/>
        </p:nvSpPr>
        <p:spPr>
          <a:xfrm>
            <a:off x="3961750" y="2723175"/>
            <a:ext cx="896100" cy="230700"/>
          </a:xfrm>
          <a:prstGeom prst="rect">
            <a:avLst/>
          </a:prstGeom>
          <a:solidFill>
            <a:srgbClr val="D8D8D8"/>
          </a:solidFill>
          <a:ln w="1270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900" b="1">
                <a:solidFill>
                  <a:schemeClr val="dk1"/>
                </a:solidFill>
                <a:latin typeface="Calibri"/>
                <a:ea typeface="Calibri"/>
                <a:cs typeface="Calibri"/>
                <a:sym typeface="Calibri"/>
              </a:rPr>
              <a:t>Lomita Library</a:t>
            </a:r>
            <a:endParaRPr sz="1400" b="0" i="0" u="none" strike="noStrike" cap="none">
              <a:solidFill>
                <a:srgbClr val="000000"/>
              </a:solidFill>
              <a:latin typeface="Arial"/>
              <a:ea typeface="Arial"/>
              <a:cs typeface="Arial"/>
              <a:sym typeface="Arial"/>
            </a:endParaRPr>
          </a:p>
        </p:txBody>
      </p:sp>
      <p:pic>
        <p:nvPicPr>
          <p:cNvPr id="183" name="Google Shape;183;p12"/>
          <p:cNvPicPr preferRelativeResize="0"/>
          <p:nvPr/>
        </p:nvPicPr>
        <p:blipFill>
          <a:blip r:embed="rId5">
            <a:alphaModFix/>
          </a:blip>
          <a:stretch>
            <a:fillRect/>
          </a:stretch>
        </p:blipFill>
        <p:spPr>
          <a:xfrm>
            <a:off x="4174613" y="2252800"/>
            <a:ext cx="470374" cy="470374"/>
          </a:xfrm>
          <a:prstGeom prst="rect">
            <a:avLst/>
          </a:prstGeom>
          <a:noFill/>
          <a:ln>
            <a:noFill/>
          </a:ln>
        </p:spPr>
      </p:pic>
      <p:pic>
        <p:nvPicPr>
          <p:cNvPr id="184" name="Google Shape;184;p12"/>
          <p:cNvPicPr preferRelativeResize="0"/>
          <p:nvPr/>
        </p:nvPicPr>
        <p:blipFill>
          <a:blip r:embed="rId6">
            <a:alphaModFix/>
          </a:blip>
          <a:stretch>
            <a:fillRect/>
          </a:stretch>
        </p:blipFill>
        <p:spPr>
          <a:xfrm>
            <a:off x="4174625" y="3017050"/>
            <a:ext cx="470350" cy="470350"/>
          </a:xfrm>
          <a:prstGeom prst="rect">
            <a:avLst/>
          </a:prstGeom>
          <a:noFill/>
          <a:ln>
            <a:noFill/>
          </a:ln>
        </p:spPr>
      </p:pic>
      <p:sp>
        <p:nvSpPr>
          <p:cNvPr id="185" name="Google Shape;185;p12"/>
          <p:cNvSpPr txBox="1"/>
          <p:nvPr/>
        </p:nvSpPr>
        <p:spPr>
          <a:xfrm>
            <a:off x="3929950" y="3492588"/>
            <a:ext cx="959700" cy="230700"/>
          </a:xfrm>
          <a:prstGeom prst="rect">
            <a:avLst/>
          </a:prstGeom>
          <a:solidFill>
            <a:srgbClr val="D8D8D8"/>
          </a:solidFill>
          <a:ln w="1270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900" b="1">
                <a:solidFill>
                  <a:schemeClr val="dk1"/>
                </a:solidFill>
                <a:latin typeface="Calibri"/>
                <a:ea typeface="Calibri"/>
                <a:cs typeface="Calibri"/>
                <a:sym typeface="Calibri"/>
              </a:rPr>
              <a:t>Lomita City Hall</a:t>
            </a:r>
            <a:endParaRPr sz="1400" b="0" i="0" u="none" strike="noStrike" cap="none">
              <a:solidFill>
                <a:srgbClr val="000000"/>
              </a:solidFill>
              <a:latin typeface="Arial"/>
              <a:ea typeface="Arial"/>
              <a:cs typeface="Arial"/>
              <a:sym typeface="Arial"/>
            </a:endParaRPr>
          </a:p>
        </p:txBody>
      </p:sp>
      <p:sp>
        <p:nvSpPr>
          <p:cNvPr id="186" name="Google Shape;186;p12"/>
          <p:cNvSpPr txBox="1"/>
          <p:nvPr/>
        </p:nvSpPr>
        <p:spPr>
          <a:xfrm>
            <a:off x="3654102" y="4370050"/>
            <a:ext cx="1511400" cy="230700"/>
          </a:xfrm>
          <a:prstGeom prst="rect">
            <a:avLst/>
          </a:prstGeom>
          <a:solidFill>
            <a:srgbClr val="D8D8D8"/>
          </a:solidFill>
          <a:ln w="1270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900" b="1">
                <a:solidFill>
                  <a:schemeClr val="dk1"/>
                </a:solidFill>
                <a:latin typeface="Calibri"/>
                <a:ea typeface="Calibri"/>
                <a:cs typeface="Calibri"/>
                <a:sym typeface="Calibri"/>
              </a:rPr>
              <a:t>LA County Regional Offices</a:t>
            </a:r>
            <a:endParaRPr sz="1400" b="0" i="0" u="none" strike="noStrike" cap="none">
              <a:solidFill>
                <a:srgbClr val="000000"/>
              </a:solidFill>
              <a:latin typeface="Arial"/>
              <a:ea typeface="Arial"/>
              <a:cs typeface="Arial"/>
              <a:sym typeface="Arial"/>
            </a:endParaRPr>
          </a:p>
        </p:txBody>
      </p:sp>
      <p:pic>
        <p:nvPicPr>
          <p:cNvPr id="187" name="Google Shape;187;p12"/>
          <p:cNvPicPr preferRelativeResize="0"/>
          <p:nvPr/>
        </p:nvPicPr>
        <p:blipFill>
          <a:blip r:embed="rId7">
            <a:alphaModFix/>
          </a:blip>
          <a:stretch>
            <a:fillRect/>
          </a:stretch>
        </p:blipFill>
        <p:spPr>
          <a:xfrm>
            <a:off x="4174625" y="3899700"/>
            <a:ext cx="470350" cy="470350"/>
          </a:xfrm>
          <a:prstGeom prst="rect">
            <a:avLst/>
          </a:prstGeom>
          <a:noFill/>
          <a:ln>
            <a:noFill/>
          </a:ln>
        </p:spPr>
      </p:pic>
      <p:pic>
        <p:nvPicPr>
          <p:cNvPr id="188" name="Google Shape;188;p12"/>
          <p:cNvPicPr preferRelativeResize="0"/>
          <p:nvPr/>
        </p:nvPicPr>
        <p:blipFill>
          <a:blip r:embed="rId8">
            <a:alphaModFix/>
          </a:blip>
          <a:stretch>
            <a:fillRect/>
          </a:stretch>
        </p:blipFill>
        <p:spPr>
          <a:xfrm>
            <a:off x="3654100" y="4713225"/>
            <a:ext cx="470350" cy="470350"/>
          </a:xfrm>
          <a:prstGeom prst="rect">
            <a:avLst/>
          </a:prstGeom>
          <a:noFill/>
          <a:ln>
            <a:noFill/>
          </a:ln>
        </p:spPr>
      </p:pic>
      <p:sp>
        <p:nvSpPr>
          <p:cNvPr id="189" name="Google Shape;189;p12"/>
          <p:cNvSpPr txBox="1"/>
          <p:nvPr/>
        </p:nvSpPr>
        <p:spPr>
          <a:xfrm>
            <a:off x="3409425" y="5183575"/>
            <a:ext cx="959700" cy="230700"/>
          </a:xfrm>
          <a:prstGeom prst="rect">
            <a:avLst/>
          </a:prstGeom>
          <a:solidFill>
            <a:srgbClr val="D8D8D8"/>
          </a:solidFill>
          <a:ln w="1270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1">
                <a:solidFill>
                  <a:schemeClr val="dk1"/>
                </a:solidFill>
                <a:latin typeface="Calibri"/>
                <a:ea typeface="Calibri"/>
                <a:cs typeface="Calibri"/>
                <a:sym typeface="Calibri"/>
              </a:rPr>
              <a:t>Learning Center</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11"/>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a:t>MIP eligibility for the Lomita project area</a:t>
            </a:r>
            <a:endParaRPr/>
          </a:p>
        </p:txBody>
      </p:sp>
      <p:sp>
        <p:nvSpPr>
          <p:cNvPr id="195" name="Google Shape;195;p11"/>
          <p:cNvSpPr txBox="1">
            <a:spLocks noGrp="1"/>
          </p:cNvSpPr>
          <p:nvPr>
            <p:ph type="body" idx="1"/>
          </p:nvPr>
        </p:nvSpPr>
        <p:spPr>
          <a:xfrm>
            <a:off x="0" y="686585"/>
            <a:ext cx="8946037" cy="5799055"/>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dk1"/>
              </a:buClr>
              <a:buSzPts val="2000"/>
              <a:buFont typeface="Arial"/>
              <a:buChar char="•"/>
            </a:pPr>
            <a:r>
              <a:rPr lang="en-US" sz="2000" u="sng">
                <a:solidFill>
                  <a:schemeClr val="dk1"/>
                </a:solidFill>
                <a:hlinkClick r:id="rId3">
                  <a:extLst>
                    <a:ext uri="{A12FA001-AC4F-418D-AE19-62706E023703}">
                      <ahyp:hlinkClr xmlns:ahyp="http://schemas.microsoft.com/office/drawing/2018/hyperlinkcolor" val="tx"/>
                    </a:ext>
                  </a:extLst>
                </a:hlinkClick>
              </a:rPr>
              <a:t>MIP Eligibility Map </a:t>
            </a:r>
            <a:r>
              <a:rPr lang="en-US" sz="2000">
                <a:solidFill>
                  <a:schemeClr val="dk1"/>
                </a:solidFill>
              </a:rPr>
              <a:t>(all layers apply to the entire state of California, not just PG&amp;E territory). </a:t>
            </a:r>
            <a:endParaRPr/>
          </a:p>
          <a:p>
            <a:pPr marL="742950" lvl="1" indent="-285750" algn="l" rtl="0">
              <a:lnSpc>
                <a:spcPct val="100000"/>
              </a:lnSpc>
              <a:spcBef>
                <a:spcPts val="360"/>
              </a:spcBef>
              <a:spcAft>
                <a:spcPts val="0"/>
              </a:spcAft>
              <a:buClr>
                <a:schemeClr val="dk1"/>
              </a:buClr>
              <a:buSzPts val="1800"/>
              <a:buFont typeface="Arial"/>
              <a:buChar char="•"/>
            </a:pPr>
            <a:r>
              <a:rPr lang="en-US" sz="1800">
                <a:solidFill>
                  <a:schemeClr val="dk1"/>
                </a:solidFill>
              </a:rPr>
              <a:t>Section A: Vulnerable to Outages</a:t>
            </a:r>
            <a:endParaRPr/>
          </a:p>
          <a:p>
            <a:pPr marL="1143000" lvl="2" indent="-228600" algn="l" rtl="0">
              <a:lnSpc>
                <a:spcPct val="100000"/>
              </a:lnSpc>
              <a:spcBef>
                <a:spcPts val="280"/>
              </a:spcBef>
              <a:spcAft>
                <a:spcPts val="0"/>
              </a:spcAft>
              <a:buClr>
                <a:schemeClr val="dk1"/>
              </a:buClr>
              <a:buSzPts val="1400"/>
              <a:buFont typeface="Arial"/>
              <a:buChar char="•"/>
            </a:pPr>
            <a:r>
              <a:rPr lang="en-US" sz="1400">
                <a:solidFill>
                  <a:schemeClr val="dk1"/>
                </a:solidFill>
              </a:rPr>
              <a:t>Located within Tier 2 &amp; 3 HFTD </a:t>
            </a:r>
            <a:endParaRPr/>
          </a:p>
          <a:p>
            <a:pPr marL="1143000" lvl="2" indent="-228600" algn="l" rtl="0">
              <a:lnSpc>
                <a:spcPct val="100000"/>
              </a:lnSpc>
              <a:spcBef>
                <a:spcPts val="280"/>
              </a:spcBef>
              <a:spcAft>
                <a:spcPts val="0"/>
              </a:spcAft>
              <a:buClr>
                <a:schemeClr val="dk1"/>
              </a:buClr>
              <a:buSzPts val="1400"/>
              <a:buFont typeface="Arial"/>
              <a:buChar char="•"/>
            </a:pPr>
            <a:r>
              <a:rPr lang="en-US" sz="1400">
                <a:solidFill>
                  <a:schemeClr val="dk1"/>
                </a:solidFill>
              </a:rPr>
              <a:t>Area that experienced prior PSPS outage(s)</a:t>
            </a:r>
            <a:endParaRPr/>
          </a:p>
          <a:p>
            <a:pPr marL="1143000" lvl="2" indent="-228600" algn="l" rtl="0">
              <a:lnSpc>
                <a:spcPct val="100000"/>
              </a:lnSpc>
              <a:spcBef>
                <a:spcPts val="280"/>
              </a:spcBef>
              <a:spcAft>
                <a:spcPts val="0"/>
              </a:spcAft>
              <a:buClr>
                <a:schemeClr val="dk1"/>
              </a:buClr>
              <a:buSzPts val="1400"/>
              <a:buFont typeface="Arial"/>
              <a:buChar char="•"/>
            </a:pPr>
            <a:r>
              <a:rPr lang="en-US" sz="1400">
                <a:solidFill>
                  <a:schemeClr val="dk1"/>
                </a:solidFill>
              </a:rPr>
              <a:t>Elevated earthquake risk zone</a:t>
            </a:r>
            <a:endParaRPr/>
          </a:p>
          <a:p>
            <a:pPr marL="1143000" lvl="2" indent="-228600" algn="l" rtl="0">
              <a:lnSpc>
                <a:spcPct val="100000"/>
              </a:lnSpc>
              <a:spcBef>
                <a:spcPts val="280"/>
              </a:spcBef>
              <a:spcAft>
                <a:spcPts val="0"/>
              </a:spcAft>
              <a:buClr>
                <a:schemeClr val="dk1"/>
              </a:buClr>
              <a:buSzPts val="1400"/>
              <a:buFont typeface="Arial"/>
              <a:buChar char="•"/>
            </a:pPr>
            <a:r>
              <a:rPr lang="en-US" sz="1400">
                <a:solidFill>
                  <a:schemeClr val="dk1"/>
                </a:solidFill>
              </a:rPr>
              <a:t>Locations with lower historical reliability</a:t>
            </a:r>
            <a:endParaRPr/>
          </a:p>
          <a:p>
            <a:pPr marL="742950" lvl="1" indent="-285750" algn="l" rtl="0">
              <a:lnSpc>
                <a:spcPct val="100000"/>
              </a:lnSpc>
              <a:spcBef>
                <a:spcPts val="360"/>
              </a:spcBef>
              <a:spcAft>
                <a:spcPts val="0"/>
              </a:spcAft>
              <a:buClr>
                <a:schemeClr val="dk1"/>
              </a:buClr>
              <a:buSzPts val="1800"/>
              <a:buFont typeface="Arial"/>
              <a:buChar char="•"/>
            </a:pPr>
            <a:r>
              <a:rPr lang="en-US" sz="1800">
                <a:solidFill>
                  <a:schemeClr val="dk1"/>
                </a:solidFill>
              </a:rPr>
              <a:t>Section B: Disadvantaged and Vulnerable Community</a:t>
            </a:r>
            <a:endParaRPr/>
          </a:p>
          <a:p>
            <a:pPr marL="1143000" lvl="2" indent="-228600" algn="l" rtl="0">
              <a:lnSpc>
                <a:spcPct val="100000"/>
              </a:lnSpc>
              <a:spcBef>
                <a:spcPts val="280"/>
              </a:spcBef>
              <a:spcAft>
                <a:spcPts val="0"/>
              </a:spcAft>
              <a:buClr>
                <a:schemeClr val="dk1"/>
              </a:buClr>
              <a:buSzPts val="1400"/>
              <a:buFont typeface="Arial"/>
              <a:buChar char="•"/>
            </a:pPr>
            <a:r>
              <a:rPr lang="en-US" sz="1400">
                <a:solidFill>
                  <a:schemeClr val="dk1"/>
                </a:solidFill>
              </a:rPr>
              <a:t>Census tracts with median household incomes less than 60% of state median</a:t>
            </a:r>
            <a:endParaRPr/>
          </a:p>
          <a:p>
            <a:pPr marL="1143000" lvl="2" indent="-228600" algn="l" rtl="0">
              <a:lnSpc>
                <a:spcPct val="100000"/>
              </a:lnSpc>
              <a:spcBef>
                <a:spcPts val="280"/>
              </a:spcBef>
              <a:spcAft>
                <a:spcPts val="0"/>
              </a:spcAft>
              <a:buClr>
                <a:schemeClr val="dk1"/>
              </a:buClr>
              <a:buSzPts val="1400"/>
              <a:buFont typeface="Arial"/>
              <a:buChar char="•"/>
            </a:pPr>
            <a:r>
              <a:rPr lang="en-US" sz="1400">
                <a:solidFill>
                  <a:schemeClr val="dk1"/>
                </a:solidFill>
              </a:rPr>
              <a:t>California Native American Tribal Community</a:t>
            </a:r>
            <a:endParaRPr/>
          </a:p>
          <a:p>
            <a:pPr marL="1143000" lvl="2" indent="-228600" algn="l" rtl="0">
              <a:lnSpc>
                <a:spcPct val="100000"/>
              </a:lnSpc>
              <a:spcBef>
                <a:spcPts val="280"/>
              </a:spcBef>
              <a:spcAft>
                <a:spcPts val="0"/>
              </a:spcAft>
              <a:buClr>
                <a:schemeClr val="dk1"/>
              </a:buClr>
              <a:buSzPts val="1400"/>
              <a:buFont typeface="Arial"/>
              <a:buChar char="•"/>
            </a:pPr>
            <a:r>
              <a:rPr lang="en-US" sz="1400">
                <a:solidFill>
                  <a:schemeClr val="dk1"/>
                </a:solidFill>
              </a:rPr>
              <a:t>Community in the top 25% most disadvantaged census tracts per CalEnviroScreen</a:t>
            </a:r>
            <a:endParaRPr sz="1400">
              <a:solidFill>
                <a:schemeClr val="dk1"/>
              </a:solidFill>
            </a:endParaRPr>
          </a:p>
          <a:p>
            <a:pPr marL="1143000" lvl="2" indent="-228600" algn="l" rtl="0">
              <a:lnSpc>
                <a:spcPct val="100000"/>
              </a:lnSpc>
              <a:spcBef>
                <a:spcPts val="280"/>
              </a:spcBef>
              <a:spcAft>
                <a:spcPts val="0"/>
              </a:spcAft>
              <a:buClr>
                <a:schemeClr val="dk1"/>
              </a:buClr>
              <a:buSzPts val="1400"/>
              <a:buFont typeface="Arial"/>
              <a:buChar char="•"/>
            </a:pPr>
            <a:r>
              <a:rPr lang="en-US" sz="1400">
                <a:solidFill>
                  <a:schemeClr val="dk1"/>
                </a:solidFill>
              </a:rPr>
              <a:t>A rural area</a:t>
            </a:r>
            <a:endParaRPr/>
          </a:p>
          <a:p>
            <a:pPr marL="742950" lvl="1" indent="-285750" algn="l" rtl="0">
              <a:lnSpc>
                <a:spcPct val="100000"/>
              </a:lnSpc>
              <a:spcBef>
                <a:spcPts val="360"/>
              </a:spcBef>
              <a:spcAft>
                <a:spcPts val="0"/>
              </a:spcAft>
              <a:buClr>
                <a:schemeClr val="dk1"/>
              </a:buClr>
              <a:buSzPts val="1800"/>
              <a:buFont typeface="Arial"/>
              <a:buChar char="•"/>
            </a:pPr>
            <a:r>
              <a:rPr lang="en-US" sz="1800">
                <a:solidFill>
                  <a:schemeClr val="dk1"/>
                </a:solidFill>
              </a:rPr>
              <a:t>Section C: Technical Eligibility</a:t>
            </a:r>
            <a:endParaRPr/>
          </a:p>
          <a:p>
            <a:pPr marL="1143000" lvl="2" indent="-228600" algn="l" rtl="0">
              <a:lnSpc>
                <a:spcPct val="100000"/>
              </a:lnSpc>
              <a:spcBef>
                <a:spcPts val="280"/>
              </a:spcBef>
              <a:spcAft>
                <a:spcPts val="0"/>
              </a:spcAft>
              <a:buClr>
                <a:schemeClr val="dk1"/>
              </a:buClr>
              <a:buSzPts val="1400"/>
              <a:buFont typeface="Arial"/>
              <a:buChar char="•"/>
            </a:pPr>
            <a:r>
              <a:rPr lang="en-US" sz="1400">
                <a:solidFill>
                  <a:schemeClr val="dk1"/>
                </a:solidFill>
              </a:rPr>
              <a:t>Be a Community Microgrid </a:t>
            </a:r>
            <a:endParaRPr/>
          </a:p>
          <a:p>
            <a:pPr marL="1143000" lvl="2" indent="-228600" algn="l" rtl="0">
              <a:lnSpc>
                <a:spcPct val="100000"/>
              </a:lnSpc>
              <a:spcBef>
                <a:spcPts val="280"/>
              </a:spcBef>
              <a:spcAft>
                <a:spcPts val="0"/>
              </a:spcAft>
              <a:buClr>
                <a:schemeClr val="dk1"/>
              </a:buClr>
              <a:buSzPts val="1400"/>
              <a:buFont typeface="Arial"/>
              <a:buChar char="•"/>
            </a:pPr>
            <a:r>
              <a:rPr lang="en-US" sz="1400">
                <a:solidFill>
                  <a:schemeClr val="dk1"/>
                </a:solidFill>
              </a:rPr>
              <a:t>Be able to serve a minimum of 24 consecutive hours of energy in Island Mode as determined by a typical load profile within the microgrid boundary </a:t>
            </a:r>
            <a:endParaRPr/>
          </a:p>
          <a:p>
            <a:pPr marL="1143000" lvl="2" indent="-228600" algn="l" rtl="0">
              <a:lnSpc>
                <a:spcPct val="100000"/>
              </a:lnSpc>
              <a:spcBef>
                <a:spcPts val="280"/>
              </a:spcBef>
              <a:spcAft>
                <a:spcPts val="0"/>
              </a:spcAft>
              <a:buClr>
                <a:schemeClr val="dk1"/>
              </a:buClr>
              <a:buSzPts val="1400"/>
              <a:buFont typeface="Arial"/>
              <a:buChar char="•"/>
            </a:pPr>
            <a:r>
              <a:rPr lang="en-US" sz="1400">
                <a:solidFill>
                  <a:schemeClr val="dk1"/>
                </a:solidFill>
              </a:rPr>
              <a:t>Project Resources must: </a:t>
            </a:r>
            <a:endParaRPr/>
          </a:p>
          <a:p>
            <a:pPr marL="1600200" lvl="3" indent="-228600" algn="l" rtl="0">
              <a:lnSpc>
                <a:spcPct val="100000"/>
              </a:lnSpc>
              <a:spcBef>
                <a:spcPts val="220"/>
              </a:spcBef>
              <a:spcAft>
                <a:spcPts val="0"/>
              </a:spcAft>
              <a:buClr>
                <a:schemeClr val="dk1"/>
              </a:buClr>
              <a:buSzPts val="1100"/>
              <a:buFont typeface="Arial"/>
              <a:buChar char="•"/>
            </a:pPr>
            <a:r>
              <a:rPr lang="en-US" sz="1100">
                <a:solidFill>
                  <a:schemeClr val="dk1"/>
                </a:solidFill>
              </a:rPr>
              <a:t>Interconnect on a distribution line that is at 50kV or below </a:t>
            </a:r>
            <a:endParaRPr/>
          </a:p>
          <a:p>
            <a:pPr marL="1600200" lvl="3" indent="-228600" algn="l" rtl="0">
              <a:lnSpc>
                <a:spcPct val="100000"/>
              </a:lnSpc>
              <a:spcBef>
                <a:spcPts val="220"/>
              </a:spcBef>
              <a:spcAft>
                <a:spcPts val="0"/>
              </a:spcAft>
              <a:buClr>
                <a:schemeClr val="dk1"/>
              </a:buClr>
              <a:buSzPts val="1100"/>
              <a:buFont typeface="Arial"/>
              <a:buChar char="•"/>
            </a:pPr>
            <a:r>
              <a:rPr lang="en-US" sz="1100">
                <a:solidFill>
                  <a:schemeClr val="dk1"/>
                </a:solidFill>
              </a:rPr>
              <a:t>Comply with the emissions standards adopted by the State Air Resources Board pursuant to the distributed generation certification program requirements of Section 94203 of Title 17 of the California Code of Regulations, or any successor regulation </a:t>
            </a:r>
            <a:endParaRPr/>
          </a:p>
          <a:p>
            <a:pPr marL="1600200" lvl="3" indent="-228600" algn="l" rtl="0">
              <a:lnSpc>
                <a:spcPct val="100000"/>
              </a:lnSpc>
              <a:spcBef>
                <a:spcPts val="220"/>
              </a:spcBef>
              <a:spcAft>
                <a:spcPts val="0"/>
              </a:spcAft>
              <a:buClr>
                <a:schemeClr val="dk1"/>
              </a:buClr>
              <a:buSzPts val="1100"/>
              <a:buFont typeface="Arial"/>
              <a:buChar char="•"/>
            </a:pPr>
            <a:r>
              <a:rPr lang="en-US" sz="1100">
                <a:solidFill>
                  <a:schemeClr val="dk1"/>
                </a:solidFill>
              </a:rPr>
              <a:t>Have aggregate emissions, along with non-Project Resources, no greater than equivalent grid power when operating in Island Mode</a:t>
            </a:r>
            <a:endParaRPr/>
          </a:p>
          <a:p>
            <a:pPr marL="342900" lvl="0" indent="-190500" algn="l" rtl="0">
              <a:lnSpc>
                <a:spcPct val="100000"/>
              </a:lnSpc>
              <a:spcBef>
                <a:spcPts val="480"/>
              </a:spcBef>
              <a:spcAft>
                <a:spcPts val="0"/>
              </a:spcAft>
              <a:buClr>
                <a:srgbClr val="4683D1"/>
              </a:buClr>
              <a:buSzPts val="2400"/>
              <a:buFont typeface="Arial"/>
              <a:buNone/>
            </a:pPr>
            <a:endParaRPr sz="2400">
              <a:solidFill>
                <a:schemeClr val="dk1"/>
              </a:solidFill>
            </a:endParaRPr>
          </a:p>
          <a:p>
            <a:pPr marL="342900" lvl="0" indent="-190500" algn="l" rtl="0">
              <a:lnSpc>
                <a:spcPct val="100000"/>
              </a:lnSpc>
              <a:spcBef>
                <a:spcPts val="480"/>
              </a:spcBef>
              <a:spcAft>
                <a:spcPts val="0"/>
              </a:spcAft>
              <a:buClr>
                <a:srgbClr val="4683D1"/>
              </a:buClr>
              <a:buSzPts val="2400"/>
              <a:buFont typeface="Arial"/>
              <a:buNone/>
            </a:pPr>
            <a:endParaRPr sz="2400">
              <a:solidFill>
                <a:schemeClr val="dk1"/>
              </a:solidFill>
            </a:endParaRPr>
          </a:p>
          <a:p>
            <a:pPr marL="342900" lvl="0" indent="-190500" algn="l" rtl="0">
              <a:lnSpc>
                <a:spcPct val="100000"/>
              </a:lnSpc>
              <a:spcBef>
                <a:spcPts val="480"/>
              </a:spcBef>
              <a:spcAft>
                <a:spcPts val="0"/>
              </a:spcAft>
              <a:buClr>
                <a:srgbClr val="4683D1"/>
              </a:buClr>
              <a:buSzPts val="2400"/>
              <a:buFont typeface="Arial"/>
              <a:buNone/>
            </a:pPr>
            <a:endParaRPr sz="2400">
              <a:solidFill>
                <a:schemeClr val="dk1"/>
              </a:solidFill>
            </a:endParaRPr>
          </a:p>
        </p:txBody>
      </p:sp>
      <p:pic>
        <p:nvPicPr>
          <p:cNvPr id="196" name="Google Shape;196;p11" descr="Delete button "/>
          <p:cNvPicPr preferRelativeResize="0"/>
          <p:nvPr/>
        </p:nvPicPr>
        <p:blipFill rotWithShape="1">
          <a:blip r:embed="rId4">
            <a:alphaModFix/>
          </a:blip>
          <a:srcRect/>
          <a:stretch/>
        </p:blipFill>
        <p:spPr>
          <a:xfrm>
            <a:off x="4442773" y="1938001"/>
            <a:ext cx="258454" cy="258454"/>
          </a:xfrm>
          <a:prstGeom prst="rect">
            <a:avLst/>
          </a:prstGeom>
          <a:noFill/>
          <a:ln>
            <a:noFill/>
          </a:ln>
        </p:spPr>
      </p:pic>
      <p:pic>
        <p:nvPicPr>
          <p:cNvPr id="197" name="Google Shape;197;p11"/>
          <p:cNvPicPr preferRelativeResize="0"/>
          <p:nvPr/>
        </p:nvPicPr>
        <p:blipFill rotWithShape="1">
          <a:blip r:embed="rId5">
            <a:alphaModFix/>
          </a:blip>
          <a:srcRect/>
          <a:stretch/>
        </p:blipFill>
        <p:spPr>
          <a:xfrm>
            <a:off x="3518555" y="2196455"/>
            <a:ext cx="258454" cy="258454"/>
          </a:xfrm>
          <a:prstGeom prst="rect">
            <a:avLst/>
          </a:prstGeom>
          <a:noFill/>
          <a:ln>
            <a:noFill/>
          </a:ln>
        </p:spPr>
      </p:pic>
      <p:pic>
        <p:nvPicPr>
          <p:cNvPr id="198" name="Google Shape;198;p11" descr="Delete button "/>
          <p:cNvPicPr preferRelativeResize="0"/>
          <p:nvPr/>
        </p:nvPicPr>
        <p:blipFill rotWithShape="1">
          <a:blip r:embed="rId4">
            <a:alphaModFix/>
          </a:blip>
          <a:srcRect/>
          <a:stretch/>
        </p:blipFill>
        <p:spPr>
          <a:xfrm>
            <a:off x="4600281" y="3303700"/>
            <a:ext cx="258454" cy="258454"/>
          </a:xfrm>
          <a:prstGeom prst="rect">
            <a:avLst/>
          </a:prstGeom>
          <a:noFill/>
          <a:ln>
            <a:noFill/>
          </a:ln>
        </p:spPr>
      </p:pic>
      <p:pic>
        <p:nvPicPr>
          <p:cNvPr id="199" name="Google Shape;199;p11" descr="Delete button "/>
          <p:cNvPicPr preferRelativeResize="0"/>
          <p:nvPr/>
        </p:nvPicPr>
        <p:blipFill rotWithShape="1">
          <a:blip r:embed="rId4">
            <a:alphaModFix/>
          </a:blip>
          <a:srcRect/>
          <a:stretch/>
        </p:blipFill>
        <p:spPr>
          <a:xfrm>
            <a:off x="2129453" y="3744408"/>
            <a:ext cx="258454" cy="258454"/>
          </a:xfrm>
          <a:prstGeom prst="rect">
            <a:avLst/>
          </a:prstGeom>
          <a:noFill/>
          <a:ln>
            <a:noFill/>
          </a:ln>
        </p:spPr>
      </p:pic>
      <p:pic>
        <p:nvPicPr>
          <p:cNvPr id="200" name="Google Shape;200;p11"/>
          <p:cNvPicPr preferRelativeResize="0"/>
          <p:nvPr/>
        </p:nvPicPr>
        <p:blipFill rotWithShape="1">
          <a:blip r:embed="rId5">
            <a:alphaModFix/>
          </a:blip>
          <a:srcRect/>
          <a:stretch/>
        </p:blipFill>
        <p:spPr>
          <a:xfrm>
            <a:off x="3260101" y="4326892"/>
            <a:ext cx="258454" cy="258454"/>
          </a:xfrm>
          <a:prstGeom prst="rect">
            <a:avLst/>
          </a:prstGeom>
          <a:noFill/>
          <a:ln>
            <a:noFill/>
          </a:ln>
        </p:spPr>
      </p:pic>
      <p:pic>
        <p:nvPicPr>
          <p:cNvPr id="201" name="Google Shape;201;p11"/>
          <p:cNvPicPr preferRelativeResize="0"/>
          <p:nvPr/>
        </p:nvPicPr>
        <p:blipFill rotWithShape="1">
          <a:blip r:embed="rId5">
            <a:alphaModFix/>
          </a:blip>
          <a:srcRect/>
          <a:stretch/>
        </p:blipFill>
        <p:spPr>
          <a:xfrm>
            <a:off x="4420384" y="4801045"/>
            <a:ext cx="258454" cy="258454"/>
          </a:xfrm>
          <a:prstGeom prst="rect">
            <a:avLst/>
          </a:prstGeom>
          <a:noFill/>
          <a:ln>
            <a:noFill/>
          </a:ln>
        </p:spPr>
      </p:pic>
      <p:pic>
        <p:nvPicPr>
          <p:cNvPr id="202" name="Google Shape;202;p11"/>
          <p:cNvPicPr preferRelativeResize="0"/>
          <p:nvPr/>
        </p:nvPicPr>
        <p:blipFill rotWithShape="1">
          <a:blip r:embed="rId5">
            <a:alphaModFix/>
          </a:blip>
          <a:srcRect/>
          <a:stretch/>
        </p:blipFill>
        <p:spPr>
          <a:xfrm>
            <a:off x="3077849" y="5004426"/>
            <a:ext cx="258454" cy="258454"/>
          </a:xfrm>
          <a:prstGeom prst="rect">
            <a:avLst/>
          </a:prstGeom>
          <a:noFill/>
          <a:ln>
            <a:noFill/>
          </a:ln>
        </p:spPr>
      </p:pic>
      <p:pic>
        <p:nvPicPr>
          <p:cNvPr id="203" name="Google Shape;203;p11" descr="Delete button "/>
          <p:cNvPicPr preferRelativeResize="0"/>
          <p:nvPr/>
        </p:nvPicPr>
        <p:blipFill rotWithShape="1">
          <a:blip r:embed="rId4">
            <a:alphaModFix/>
          </a:blip>
          <a:srcRect/>
          <a:stretch/>
        </p:blipFill>
        <p:spPr>
          <a:xfrm>
            <a:off x="3528373" y="1698401"/>
            <a:ext cx="258454" cy="258454"/>
          </a:xfrm>
          <a:prstGeom prst="rect">
            <a:avLst/>
          </a:prstGeom>
          <a:noFill/>
          <a:ln>
            <a:noFill/>
          </a:ln>
        </p:spPr>
      </p:pic>
      <p:pic>
        <p:nvPicPr>
          <p:cNvPr id="204" name="Google Shape;204;p11" descr="Delete button "/>
          <p:cNvPicPr preferRelativeResize="0"/>
          <p:nvPr/>
        </p:nvPicPr>
        <p:blipFill rotWithShape="1">
          <a:blip r:embed="rId4">
            <a:alphaModFix/>
          </a:blip>
          <a:srcRect/>
          <a:stretch/>
        </p:blipFill>
        <p:spPr>
          <a:xfrm>
            <a:off x="4184323" y="2454901"/>
            <a:ext cx="258454" cy="258454"/>
          </a:xfrm>
          <a:prstGeom prst="rect">
            <a:avLst/>
          </a:prstGeom>
          <a:noFill/>
          <a:ln>
            <a:noFill/>
          </a:ln>
        </p:spPr>
      </p:pic>
      <p:pic>
        <p:nvPicPr>
          <p:cNvPr id="205" name="Google Shape;205;p11" descr="Delete button "/>
          <p:cNvPicPr preferRelativeResize="0"/>
          <p:nvPr/>
        </p:nvPicPr>
        <p:blipFill rotWithShape="1">
          <a:blip r:embed="rId4">
            <a:alphaModFix/>
          </a:blip>
          <a:srcRect/>
          <a:stretch/>
        </p:blipFill>
        <p:spPr>
          <a:xfrm>
            <a:off x="6852548" y="2986251"/>
            <a:ext cx="258454" cy="258454"/>
          </a:xfrm>
          <a:prstGeom prst="rect">
            <a:avLst/>
          </a:prstGeom>
          <a:noFill/>
          <a:ln>
            <a:noFill/>
          </a:ln>
        </p:spPr>
      </p:pic>
      <p:pic>
        <p:nvPicPr>
          <p:cNvPr id="206" name="Google Shape;206;p11" descr="Delete button "/>
          <p:cNvPicPr preferRelativeResize="0"/>
          <p:nvPr/>
        </p:nvPicPr>
        <p:blipFill rotWithShape="1">
          <a:blip r:embed="rId4">
            <a:alphaModFix/>
          </a:blip>
          <a:srcRect/>
          <a:stretch/>
        </p:blipFill>
        <p:spPr>
          <a:xfrm>
            <a:off x="7187198" y="3485951"/>
            <a:ext cx="258454" cy="258454"/>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21"/>
          <p:cNvSpPr txBox="1">
            <a:spLocks noGrp="1"/>
          </p:cNvSpPr>
          <p:nvPr>
            <p:ph type="title"/>
          </p:nvPr>
        </p:nvSpPr>
        <p:spPr>
          <a:xfrm>
            <a:off x="-1" y="0"/>
            <a:ext cx="7529689" cy="762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r>
              <a:rPr lang="en-US" dirty="0"/>
              <a:t>RES for financing Community Microgrids</a:t>
            </a:r>
            <a:endParaRPr dirty="0"/>
          </a:p>
        </p:txBody>
      </p:sp>
      <p:sp>
        <p:nvSpPr>
          <p:cNvPr id="326" name="Google Shape;326;p21"/>
          <p:cNvSpPr txBox="1">
            <a:spLocks noGrp="1"/>
          </p:cNvSpPr>
          <p:nvPr>
            <p:ph type="body" idx="1"/>
          </p:nvPr>
        </p:nvSpPr>
        <p:spPr>
          <a:xfrm>
            <a:off x="1079841" y="1047042"/>
            <a:ext cx="7175516" cy="452596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None/>
            </a:pPr>
            <a:r>
              <a:rPr lang="en-US" dirty="0">
                <a:solidFill>
                  <a:schemeClr val="dk1"/>
                </a:solidFill>
              </a:rPr>
              <a:t>Resilient Energy Subscription for financing Community Microgrids</a:t>
            </a:r>
            <a:endParaRPr dirty="0"/>
          </a:p>
        </p:txBody>
      </p:sp>
    </p:spTree>
    <p:extLst>
      <p:ext uri="{BB962C8B-B14F-4D97-AF65-F5344CB8AC3E}">
        <p14:creationId xmlns:p14="http://schemas.microsoft.com/office/powerpoint/2010/main" val="29870634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3745A87-DC1F-3A47-9C71-CF09591807C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9915" y="2744242"/>
            <a:ext cx="4352082" cy="3611814"/>
          </a:xfrm>
          <a:prstGeom prst="rect">
            <a:avLst/>
          </a:prstGeom>
        </p:spPr>
      </p:pic>
      <p:sp>
        <p:nvSpPr>
          <p:cNvPr id="2" name="Title 1">
            <a:extLst>
              <a:ext uri="{FF2B5EF4-FFF2-40B4-BE49-F238E27FC236}">
                <a16:creationId xmlns:a16="http://schemas.microsoft.com/office/drawing/2014/main" id="{C27A2840-1F0F-4748-A700-169A5310E15D}"/>
              </a:ext>
            </a:extLst>
          </p:cNvPr>
          <p:cNvSpPr>
            <a:spLocks noGrp="1"/>
          </p:cNvSpPr>
          <p:nvPr>
            <p:ph type="title"/>
          </p:nvPr>
        </p:nvSpPr>
        <p:spPr/>
        <p:txBody>
          <a:bodyPr>
            <a:normAutofit/>
          </a:bodyPr>
          <a:lstStyle/>
          <a:p>
            <a:r>
              <a:rPr lang="en-US" dirty="0"/>
              <a:t>Tiering for Community Microgrids</a:t>
            </a:r>
          </a:p>
        </p:txBody>
      </p:sp>
      <p:sp>
        <p:nvSpPr>
          <p:cNvPr id="6" name="TextBox 5">
            <a:extLst>
              <a:ext uri="{FF2B5EF4-FFF2-40B4-BE49-F238E27FC236}">
                <a16:creationId xmlns:a16="http://schemas.microsoft.com/office/drawing/2014/main" id="{D79B3EBC-61C8-9542-A4FA-0DF3002E9CD8}"/>
              </a:ext>
            </a:extLst>
          </p:cNvPr>
          <p:cNvSpPr txBox="1"/>
          <p:nvPr/>
        </p:nvSpPr>
        <p:spPr>
          <a:xfrm>
            <a:off x="34725" y="788905"/>
            <a:ext cx="8507391" cy="1923604"/>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US" sz="1600" dirty="0">
                <a:latin typeface="Arial" panose="020B0604020202020204" pitchFamily="34" charset="0"/>
                <a:cs typeface="Arial" panose="020B0604020202020204" pitchFamily="34" charset="0"/>
              </a:rPr>
              <a:t>The top emphasis is to provision 100% resilience for Tier 1 loads at Tier 1 facilities (the darker green square in the chart).</a:t>
            </a:r>
          </a:p>
          <a:p>
            <a:pPr marL="742950" lvl="1" indent="-285750">
              <a:spcAft>
                <a:spcPts val="600"/>
              </a:spcAft>
              <a:buFont typeface="Arial" panose="020B0604020202020204" pitchFamily="34" charset="0"/>
              <a:buChar char="•"/>
            </a:pPr>
            <a:r>
              <a:rPr lang="en-US" sz="1500" dirty="0">
                <a:latin typeface="Arial" panose="020B0604020202020204" pitchFamily="34" charset="0"/>
                <a:cs typeface="Arial" panose="020B0604020202020204" pitchFamily="34" charset="0"/>
              </a:rPr>
              <a:t>Tier 1 facilities include CCFs such as fire stations and emergency shelters — and can also include grocery stores, data centers, pharmacies, gas stations, EV charging stations, &amp; </a:t>
            </a:r>
            <a:r>
              <a:rPr lang="en-US" sz="1500" u="sng" dirty="0">
                <a:latin typeface="Arial" panose="020B0604020202020204" pitchFamily="34" charset="0"/>
                <a:cs typeface="Arial" panose="020B0604020202020204" pitchFamily="34" charset="0"/>
                <a:hlinkClick r:id="rId4"/>
              </a:rPr>
              <a:t>apartment complexes that can provide sheltering-in-place</a:t>
            </a:r>
            <a:r>
              <a:rPr lang="en-US" sz="1500" dirty="0">
                <a:latin typeface="Arial" panose="020B0604020202020204" pitchFamily="34" charset="0"/>
                <a:cs typeface="Arial" panose="020B0604020202020204" pitchFamily="34" charset="0"/>
              </a:rPr>
              <a:t> during grid outages. </a:t>
            </a:r>
          </a:p>
          <a:p>
            <a:pPr marL="285750" indent="-285750">
              <a:spcAft>
                <a:spcPts val="600"/>
              </a:spcAft>
              <a:buFont typeface="Arial" panose="020B0604020202020204" pitchFamily="34" charset="0"/>
              <a:buChar char="•"/>
            </a:pPr>
            <a:r>
              <a:rPr lang="en-US" sz="1600" dirty="0">
                <a:latin typeface="Arial" panose="020B0604020202020204" pitchFamily="34" charset="0"/>
                <a:cs typeface="Arial" panose="020B0604020202020204" pitchFamily="34" charset="0"/>
              </a:rPr>
              <a:t>The second emphasis is for Tier 1 loads at Tier 2 facilities and Tier 2 loads at Tier 1 facilities (the lighter green squares).</a:t>
            </a:r>
          </a:p>
        </p:txBody>
      </p:sp>
      <p:grpSp>
        <p:nvGrpSpPr>
          <p:cNvPr id="3" name="Group 2">
            <a:extLst>
              <a:ext uri="{FF2B5EF4-FFF2-40B4-BE49-F238E27FC236}">
                <a16:creationId xmlns:a16="http://schemas.microsoft.com/office/drawing/2014/main" id="{9A7C0618-3BD7-F649-9C1F-495ACE39F3A9}"/>
              </a:ext>
            </a:extLst>
          </p:cNvPr>
          <p:cNvGrpSpPr/>
          <p:nvPr/>
        </p:nvGrpSpPr>
        <p:grpSpPr>
          <a:xfrm>
            <a:off x="4543285" y="3963548"/>
            <a:ext cx="4519695" cy="1985159"/>
            <a:chOff x="4543285" y="3963548"/>
            <a:chExt cx="4519695" cy="1985159"/>
          </a:xfrm>
        </p:grpSpPr>
        <p:sp>
          <p:nvSpPr>
            <p:cNvPr id="11" name="Rectangle 5">
              <a:extLst>
                <a:ext uri="{FF2B5EF4-FFF2-40B4-BE49-F238E27FC236}">
                  <a16:creationId xmlns:a16="http://schemas.microsoft.com/office/drawing/2014/main" id="{60772558-8645-2844-9E25-2A4A948A5225}"/>
                </a:ext>
              </a:extLst>
            </p:cNvPr>
            <p:cNvSpPr>
              <a:spLocks noChangeArrowheads="1"/>
            </p:cNvSpPr>
            <p:nvPr/>
          </p:nvSpPr>
          <p:spPr bwMode="auto">
            <a:xfrm>
              <a:off x="4757198" y="3963548"/>
              <a:ext cx="4305782" cy="1985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spcAft>
                  <a:spcPts val="600"/>
                </a:spcAft>
                <a:buFontTx/>
                <a:buNone/>
              </a:pPr>
              <a:r>
                <a:rPr lang="en-US" altLang="en-US" sz="1200" dirty="0">
                  <a:solidFill>
                    <a:srgbClr val="000000"/>
                  </a:solidFill>
                  <a:latin typeface="Arial" panose="020B0604020202020204" pitchFamily="34" charset="0"/>
                  <a:cs typeface="Arial" panose="020B0604020202020204" pitchFamily="34" charset="0"/>
                </a:rPr>
                <a:t>= Critical for the entire community, such as Tier 1 loads at </a:t>
              </a:r>
              <a:br>
                <a:rPr lang="en-US" altLang="en-US" sz="1200" dirty="0">
                  <a:solidFill>
                    <a:srgbClr val="000000"/>
                  </a:solidFill>
                  <a:latin typeface="Arial" panose="020B0604020202020204" pitchFamily="34" charset="0"/>
                  <a:cs typeface="Arial" panose="020B0604020202020204" pitchFamily="34" charset="0"/>
                </a:rPr>
              </a:br>
              <a:r>
                <a:rPr lang="en-US" altLang="en-US" sz="1200" dirty="0">
                  <a:solidFill>
                    <a:srgbClr val="000000"/>
                  </a:solidFill>
                  <a:latin typeface="Arial" panose="020B0604020202020204" pitchFamily="34" charset="0"/>
                  <a:cs typeface="Arial" panose="020B0604020202020204" pitchFamily="34" charset="0"/>
                </a:rPr>
                <a:t>   Tier 1 facilities like fire stations</a:t>
              </a:r>
            </a:p>
            <a:p>
              <a:pPr>
                <a:spcBef>
                  <a:spcPct val="0"/>
                </a:spcBef>
                <a:spcAft>
                  <a:spcPts val="600"/>
                </a:spcAft>
                <a:buFontTx/>
                <a:buNone/>
              </a:pPr>
              <a:r>
                <a:rPr lang="en-US" altLang="en-US" sz="1200" dirty="0">
                  <a:solidFill>
                    <a:srgbClr val="000000"/>
                  </a:solidFill>
                  <a:latin typeface="Arial" panose="020B0604020202020204" pitchFamily="34" charset="0"/>
                  <a:cs typeface="Arial" panose="020B0604020202020204" pitchFamily="34" charset="0"/>
                </a:rPr>
                <a:t>= Priority for the entire community, such as Tier 2 loads at</a:t>
              </a:r>
              <a:br>
                <a:rPr lang="en-US" altLang="en-US" sz="1200" dirty="0">
                  <a:solidFill>
                    <a:srgbClr val="000000"/>
                  </a:solidFill>
                  <a:latin typeface="Arial" panose="020B0604020202020204" pitchFamily="34" charset="0"/>
                  <a:cs typeface="Arial" panose="020B0604020202020204" pitchFamily="34" charset="0"/>
                </a:rPr>
              </a:br>
              <a:r>
                <a:rPr lang="en-US" altLang="en-US" sz="1200" dirty="0">
                  <a:solidFill>
                    <a:srgbClr val="000000"/>
                  </a:solidFill>
                  <a:latin typeface="Arial" panose="020B0604020202020204" pitchFamily="34" charset="0"/>
                  <a:cs typeface="Arial" panose="020B0604020202020204" pitchFamily="34" charset="0"/>
                </a:rPr>
                <a:t>   Tier 1 facilities and Tier 1 loads at Tier 2 facilities like multi-</a:t>
              </a:r>
              <a:br>
                <a:rPr lang="en-US" altLang="en-US" sz="1200" dirty="0">
                  <a:solidFill>
                    <a:srgbClr val="000000"/>
                  </a:solidFill>
                  <a:latin typeface="Arial" panose="020B0604020202020204" pitchFamily="34" charset="0"/>
                  <a:cs typeface="Arial" panose="020B0604020202020204" pitchFamily="34" charset="0"/>
                </a:rPr>
              </a:br>
              <a:r>
                <a:rPr lang="en-US" altLang="en-US" sz="1200" dirty="0">
                  <a:solidFill>
                    <a:srgbClr val="000000"/>
                  </a:solidFill>
                  <a:latin typeface="Arial" panose="020B0604020202020204" pitchFamily="34" charset="0"/>
                  <a:cs typeface="Arial" panose="020B0604020202020204" pitchFamily="34" charset="0"/>
                </a:rPr>
                <a:t>   unit housing facilities that can provide safe and easy </a:t>
              </a:r>
              <a:br>
                <a:rPr lang="en-US" altLang="en-US" sz="1200" dirty="0">
                  <a:solidFill>
                    <a:srgbClr val="000000"/>
                  </a:solidFill>
                  <a:latin typeface="Arial" panose="020B0604020202020204" pitchFamily="34" charset="0"/>
                  <a:cs typeface="Arial" panose="020B0604020202020204" pitchFamily="34" charset="0"/>
                </a:rPr>
              </a:br>
              <a:r>
                <a:rPr lang="en-US" altLang="en-US" sz="1200" dirty="0">
                  <a:solidFill>
                    <a:srgbClr val="000000"/>
                  </a:solidFill>
                  <a:latin typeface="Arial" panose="020B0604020202020204" pitchFamily="34" charset="0"/>
                  <a:cs typeface="Arial" panose="020B0604020202020204" pitchFamily="34" charset="0"/>
                </a:rPr>
                <a:t>   sheltering in place</a:t>
              </a:r>
            </a:p>
            <a:p>
              <a:pPr>
                <a:spcBef>
                  <a:spcPct val="0"/>
                </a:spcBef>
                <a:spcAft>
                  <a:spcPts val="600"/>
                </a:spcAft>
                <a:buFontTx/>
                <a:buNone/>
              </a:pPr>
              <a:r>
                <a:rPr lang="en-US" altLang="en-US" sz="1200" dirty="0">
                  <a:solidFill>
                    <a:srgbClr val="000000"/>
                  </a:solidFill>
                  <a:latin typeface="Arial" panose="020B0604020202020204" pitchFamily="34" charset="0"/>
                  <a:cs typeface="Arial" panose="020B0604020202020204" pitchFamily="34" charset="0"/>
                </a:rPr>
                <a:t>= Priority for individual facilities but not the entire community</a:t>
              </a:r>
            </a:p>
            <a:p>
              <a:pPr>
                <a:spcBef>
                  <a:spcPct val="0"/>
                </a:spcBef>
                <a:spcAft>
                  <a:spcPts val="600"/>
                </a:spcAft>
                <a:buFontTx/>
                <a:buNone/>
              </a:pPr>
              <a:r>
                <a:rPr lang="en-US" altLang="en-US" sz="1200" dirty="0">
                  <a:solidFill>
                    <a:srgbClr val="000000"/>
                  </a:solidFill>
                  <a:latin typeface="Arial" panose="020B0604020202020204" pitchFamily="34" charset="0"/>
                  <a:cs typeface="Arial" panose="020B0604020202020204" pitchFamily="34" charset="0"/>
                </a:rPr>
                <a:t>= Discretionary loads that are not impactful to the community, </a:t>
              </a:r>
              <a:br>
                <a:rPr lang="en-US" altLang="en-US" sz="1200" dirty="0">
                  <a:solidFill>
                    <a:srgbClr val="000000"/>
                  </a:solidFill>
                  <a:latin typeface="Arial" panose="020B0604020202020204" pitchFamily="34" charset="0"/>
                  <a:cs typeface="Arial" panose="020B0604020202020204" pitchFamily="34" charset="0"/>
                </a:rPr>
              </a:br>
              <a:r>
                <a:rPr lang="en-US" altLang="en-US" sz="1200" dirty="0">
                  <a:solidFill>
                    <a:srgbClr val="000000"/>
                  </a:solidFill>
                  <a:latin typeface="Arial" panose="020B0604020202020204" pitchFamily="34" charset="0"/>
                  <a:cs typeface="Arial" panose="020B0604020202020204" pitchFamily="34" charset="0"/>
                </a:rPr>
                <a:t>   whether on or off</a:t>
              </a:r>
            </a:p>
          </p:txBody>
        </p:sp>
        <p:sp>
          <p:nvSpPr>
            <p:cNvPr id="12" name="Rectangle 11">
              <a:extLst>
                <a:ext uri="{FF2B5EF4-FFF2-40B4-BE49-F238E27FC236}">
                  <a16:creationId xmlns:a16="http://schemas.microsoft.com/office/drawing/2014/main" id="{89521303-5E95-1C4A-B0E9-5E7A073B5047}"/>
                </a:ext>
              </a:extLst>
            </p:cNvPr>
            <p:cNvSpPr>
              <a:spLocks noChangeAspect="1"/>
            </p:cNvSpPr>
            <p:nvPr/>
          </p:nvSpPr>
          <p:spPr>
            <a:xfrm>
              <a:off x="4543285" y="3998474"/>
              <a:ext cx="264700" cy="264700"/>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Rectangle 12">
              <a:extLst>
                <a:ext uri="{FF2B5EF4-FFF2-40B4-BE49-F238E27FC236}">
                  <a16:creationId xmlns:a16="http://schemas.microsoft.com/office/drawing/2014/main" id="{57AD8021-5CD4-0E43-959F-26F31295CF96}"/>
                </a:ext>
              </a:extLst>
            </p:cNvPr>
            <p:cNvSpPr>
              <a:spLocks noChangeAspect="1"/>
            </p:cNvSpPr>
            <p:nvPr/>
          </p:nvSpPr>
          <p:spPr>
            <a:xfrm>
              <a:off x="4543285" y="5209504"/>
              <a:ext cx="264700" cy="264701"/>
            </a:xfrm>
            <a:prstGeom prst="rect">
              <a:avLst/>
            </a:prstGeom>
            <a:solidFill>
              <a:srgbClr val="E8D42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E8D423"/>
                </a:solidFill>
              </a:endParaRPr>
            </a:p>
          </p:txBody>
        </p:sp>
        <p:sp>
          <p:nvSpPr>
            <p:cNvPr id="14" name="Rectangle 13">
              <a:extLst>
                <a:ext uri="{FF2B5EF4-FFF2-40B4-BE49-F238E27FC236}">
                  <a16:creationId xmlns:a16="http://schemas.microsoft.com/office/drawing/2014/main" id="{DEDA0DCB-20A1-9145-98E9-300F1867E92E}"/>
                </a:ext>
              </a:extLst>
            </p:cNvPr>
            <p:cNvSpPr>
              <a:spLocks noChangeAspect="1"/>
            </p:cNvSpPr>
            <p:nvPr/>
          </p:nvSpPr>
          <p:spPr>
            <a:xfrm>
              <a:off x="4543285" y="5537054"/>
              <a:ext cx="264700" cy="264701"/>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 name="Rectangle 14">
              <a:extLst>
                <a:ext uri="{FF2B5EF4-FFF2-40B4-BE49-F238E27FC236}">
                  <a16:creationId xmlns:a16="http://schemas.microsoft.com/office/drawing/2014/main" id="{20A07441-C5BF-D444-BBB8-D939C2030D3D}"/>
                </a:ext>
              </a:extLst>
            </p:cNvPr>
            <p:cNvSpPr>
              <a:spLocks noChangeAspect="1"/>
            </p:cNvSpPr>
            <p:nvPr/>
          </p:nvSpPr>
          <p:spPr>
            <a:xfrm>
              <a:off x="4543285" y="4454674"/>
              <a:ext cx="264700" cy="264700"/>
            </a:xfrm>
            <a:prstGeom prst="rect">
              <a:avLst/>
            </a:prstGeom>
            <a:solidFill>
              <a:srgbClr val="AAD69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Tree>
    <p:extLst>
      <p:ext uri="{BB962C8B-B14F-4D97-AF65-F5344CB8AC3E}">
        <p14:creationId xmlns:p14="http://schemas.microsoft.com/office/powerpoint/2010/main" val="33549714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7CBCD-25FC-EE46-9E76-9391251E73D2}"/>
              </a:ext>
            </a:extLst>
          </p:cNvPr>
          <p:cNvSpPr>
            <a:spLocks noGrp="1"/>
          </p:cNvSpPr>
          <p:nvPr>
            <p:ph type="title"/>
          </p:nvPr>
        </p:nvSpPr>
        <p:spPr>
          <a:xfrm>
            <a:off x="0" y="-27612"/>
            <a:ext cx="7467055" cy="762000"/>
          </a:xfrm>
        </p:spPr>
        <p:txBody>
          <a:bodyPr>
            <a:noAutofit/>
          </a:bodyPr>
          <a:lstStyle/>
          <a:p>
            <a:r>
              <a:rPr lang="en-US" dirty="0"/>
              <a:t>RES costs 1% bill increase per 1% load coverage</a:t>
            </a:r>
          </a:p>
        </p:txBody>
      </p:sp>
      <p:sp>
        <p:nvSpPr>
          <p:cNvPr id="6" name="TextBox 5">
            <a:extLst>
              <a:ext uri="{FF2B5EF4-FFF2-40B4-BE49-F238E27FC236}">
                <a16:creationId xmlns:a16="http://schemas.microsoft.com/office/drawing/2014/main" id="{DE302570-8328-A84E-9F03-3A4DB0AF2563}"/>
              </a:ext>
            </a:extLst>
          </p:cNvPr>
          <p:cNvSpPr txBox="1"/>
          <p:nvPr/>
        </p:nvSpPr>
        <p:spPr>
          <a:xfrm>
            <a:off x="248160" y="728341"/>
            <a:ext cx="8410113" cy="1708160"/>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dirty="0">
                <a:latin typeface="Arial"/>
                <a:cs typeface="Arial"/>
              </a:rPr>
              <a:t>The Clean Coalition’s analysis shows:</a:t>
            </a:r>
          </a:p>
          <a:p>
            <a:pPr marL="742950" lvl="1" indent="-285750">
              <a:spcAft>
                <a:spcPts val="1200"/>
              </a:spcAft>
              <a:buFont typeface="Arial" panose="020B0604020202020204" pitchFamily="34" charset="0"/>
              <a:buChar char="•"/>
            </a:pPr>
            <a:r>
              <a:rPr lang="en-US" dirty="0">
                <a:latin typeface="Arial"/>
                <a:cs typeface="Arial"/>
              </a:rPr>
              <a:t>A </a:t>
            </a:r>
            <a:r>
              <a:rPr lang="en-US" b="1" dirty="0">
                <a:latin typeface="Arial"/>
                <a:cs typeface="Arial"/>
              </a:rPr>
              <a:t>value-appropriate </a:t>
            </a:r>
            <a:r>
              <a:rPr lang="en-US" dirty="0">
                <a:latin typeface="Arial"/>
                <a:cs typeface="Arial"/>
              </a:rPr>
              <a:t>RES subscription ratio of 1.0 (1% bill increase per 1% guaranteed load coverage) for the subscriber is feasible.</a:t>
            </a:r>
          </a:p>
          <a:p>
            <a:pPr marL="742950" lvl="1" indent="-285750">
              <a:spcAft>
                <a:spcPts val="1200"/>
              </a:spcAft>
              <a:buFont typeface="Arial" panose="020B0604020202020204" pitchFamily="34" charset="0"/>
              <a:buChar char="•"/>
            </a:pPr>
            <a:r>
              <a:rPr lang="en-US" dirty="0">
                <a:latin typeface="Arial"/>
                <a:cs typeface="Arial"/>
              </a:rPr>
              <a:t>A </a:t>
            </a:r>
            <a:r>
              <a:rPr lang="en-US" b="1" dirty="0">
                <a:latin typeface="Arial"/>
                <a:cs typeface="Arial"/>
              </a:rPr>
              <a:t>positive</a:t>
            </a:r>
            <a:r>
              <a:rPr lang="en-US" dirty="0">
                <a:latin typeface="Arial"/>
                <a:cs typeface="Arial"/>
              </a:rPr>
              <a:t> </a:t>
            </a:r>
            <a:r>
              <a:rPr lang="en-US" b="1" dirty="0">
                <a:latin typeface="Arial"/>
                <a:cs typeface="Arial"/>
              </a:rPr>
              <a:t>IRR</a:t>
            </a:r>
            <a:r>
              <a:rPr lang="en-US" dirty="0">
                <a:latin typeface="Arial"/>
                <a:cs typeface="Arial"/>
              </a:rPr>
              <a:t> of 9% for the Community Microgrid owner is feasible.</a:t>
            </a:r>
          </a:p>
          <a:p>
            <a:pPr marL="285750" indent="-285750">
              <a:spcBef>
                <a:spcPts val="600"/>
              </a:spcBef>
              <a:spcAft>
                <a:spcPts val="1200"/>
              </a:spcAft>
              <a:buFont typeface="Arial"/>
              <a:buChar char="•"/>
            </a:pPr>
            <a:r>
              <a:rPr lang="en-US" i="1" dirty="0">
                <a:latin typeface="Arial"/>
                <a:cs typeface="Arial"/>
              </a:rPr>
              <a:t>Therefore, the RES is financially feasible for all stakeholders.</a:t>
            </a:r>
          </a:p>
        </p:txBody>
      </p:sp>
      <p:sp>
        <p:nvSpPr>
          <p:cNvPr id="7" name="TextBox 6">
            <a:extLst>
              <a:ext uri="{FF2B5EF4-FFF2-40B4-BE49-F238E27FC236}">
                <a16:creationId xmlns:a16="http://schemas.microsoft.com/office/drawing/2014/main" id="{42588342-4A7F-FD42-862E-8C7CFB035C0B}"/>
              </a:ext>
            </a:extLst>
          </p:cNvPr>
          <p:cNvSpPr txBox="1"/>
          <p:nvPr/>
        </p:nvSpPr>
        <p:spPr>
          <a:xfrm>
            <a:off x="248160" y="2834273"/>
            <a:ext cx="3309988" cy="3708708"/>
          </a:xfrm>
          <a:prstGeom prst="rect">
            <a:avLst/>
          </a:prstGeom>
          <a:noFill/>
        </p:spPr>
        <p:txBody>
          <a:bodyPr wrap="square" rtlCol="0">
            <a:spAutoFit/>
          </a:bodyPr>
          <a:lstStyle/>
          <a:p>
            <a:pPr lvl="0">
              <a:spcAft>
                <a:spcPts val="600"/>
              </a:spcAft>
            </a:pPr>
            <a:r>
              <a:rPr lang="en-US" sz="1400" dirty="0">
                <a:latin typeface="Arial" panose="020B0604020202020204" pitchFamily="34" charset="0"/>
                <a:cs typeface="Arial" panose="020B0604020202020204" pitchFamily="34" charset="0"/>
              </a:rPr>
              <a:t>Key Takeaways:</a:t>
            </a:r>
          </a:p>
          <a:p>
            <a:pPr marL="342900" lvl="0" indent="-342900">
              <a:spcAft>
                <a:spcPts val="600"/>
              </a:spcAft>
              <a:buFont typeface="Arial" panose="020B0604020202020204" pitchFamily="34" charset="0"/>
              <a:buChar char="•"/>
            </a:pPr>
            <a:r>
              <a:rPr lang="en-US" sz="1400" dirty="0">
                <a:latin typeface="Arial" panose="020B0604020202020204" pitchFamily="34" charset="0"/>
                <a:cs typeface="Arial" panose="020B0604020202020204" pitchFamily="34" charset="0"/>
              </a:rPr>
              <a:t>RES allows Community Microgrids to be deployed at scale and expanded, as more facilities desire resilient energy guarantees.</a:t>
            </a:r>
          </a:p>
          <a:p>
            <a:pPr marL="342900" indent="-342900">
              <a:spcBef>
                <a:spcPts val="600"/>
              </a:spcBef>
              <a:spcAft>
                <a:spcPts val="600"/>
              </a:spcAft>
              <a:buFont typeface="Arial" panose="020B0604020202020204" pitchFamily="34" charset="0"/>
              <a:buChar char="•"/>
            </a:pPr>
            <a:r>
              <a:rPr lang="en-US" sz="1400" dirty="0">
                <a:latin typeface="Arial" panose="020B0604020202020204" pitchFamily="34" charset="0"/>
                <a:cs typeface="Arial" panose="020B0604020202020204" pitchFamily="34" charset="0"/>
              </a:rPr>
              <a:t>RES provides a revolutionary and straightforward approach for financing Community Microgrids and delivering unparalleled resilience to communities. </a:t>
            </a:r>
          </a:p>
          <a:p>
            <a:pPr marL="342900" indent="-342900">
              <a:spcBef>
                <a:spcPts val="600"/>
              </a:spcBef>
              <a:spcAft>
                <a:spcPts val="600"/>
              </a:spcAft>
              <a:buFont typeface="Arial" panose="020B0604020202020204" pitchFamily="34" charset="0"/>
              <a:buChar char="•"/>
            </a:pPr>
            <a:r>
              <a:rPr lang="en-US" sz="1400" dirty="0">
                <a:latin typeface="Arial" panose="020B0604020202020204" pitchFamily="34" charset="0"/>
                <a:cs typeface="Arial" panose="020B0604020202020204" pitchFamily="34" charset="0"/>
              </a:rPr>
              <a:t>RES enables a greater harmonization between local energy needs and societal planning in a way that helps put the people first.</a:t>
            </a:r>
          </a:p>
        </p:txBody>
      </p:sp>
      <p:sp>
        <p:nvSpPr>
          <p:cNvPr id="3" name="Rectangle 2">
            <a:extLst>
              <a:ext uri="{FF2B5EF4-FFF2-40B4-BE49-F238E27FC236}">
                <a16:creationId xmlns:a16="http://schemas.microsoft.com/office/drawing/2014/main" id="{BBE877C9-6E4D-4D28-8DB8-0AED348EFAD7}"/>
              </a:ext>
            </a:extLst>
          </p:cNvPr>
          <p:cNvSpPr/>
          <p:nvPr/>
        </p:nvSpPr>
        <p:spPr>
          <a:xfrm>
            <a:off x="4453217" y="3244334"/>
            <a:ext cx="237566" cy="369332"/>
          </a:xfrm>
          <a:prstGeom prst="rect">
            <a:avLst/>
          </a:prstGeom>
        </p:spPr>
        <p:txBody>
          <a:bodyPr wrap="none">
            <a:spAutoFit/>
          </a:bodyPr>
          <a:lstStyle/>
          <a:p>
            <a:r>
              <a:rPr lang="en-US" dirty="0"/>
              <a:t> </a:t>
            </a:r>
          </a:p>
        </p:txBody>
      </p:sp>
      <p:pic>
        <p:nvPicPr>
          <p:cNvPr id="4" name="Picture 3" descr="Screen Shot 2021-10-19 at 11.02.59 AM.png">
            <a:extLst>
              <a:ext uri="{FF2B5EF4-FFF2-40B4-BE49-F238E27FC236}">
                <a16:creationId xmlns:a16="http://schemas.microsoft.com/office/drawing/2014/main" id="{1E35BE8B-1189-A3A8-F419-312916C20C5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15142" y="2961529"/>
            <a:ext cx="5610657" cy="3425110"/>
          </a:xfrm>
          <a:prstGeom prst="rect">
            <a:avLst/>
          </a:prstGeom>
        </p:spPr>
      </p:pic>
    </p:spTree>
    <p:extLst>
      <p:ext uri="{BB962C8B-B14F-4D97-AF65-F5344CB8AC3E}">
        <p14:creationId xmlns:p14="http://schemas.microsoft.com/office/powerpoint/2010/main" val="31982865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72338-5980-0E7B-BF40-067D5AA8AFD2}"/>
              </a:ext>
            </a:extLst>
          </p:cNvPr>
          <p:cNvSpPr>
            <a:spLocks noGrp="1"/>
          </p:cNvSpPr>
          <p:nvPr>
            <p:ph type="title"/>
          </p:nvPr>
        </p:nvSpPr>
        <p:spPr>
          <a:xfrm>
            <a:off x="-1" y="0"/>
            <a:ext cx="7598229" cy="762000"/>
          </a:xfrm>
        </p:spPr>
        <p:txBody>
          <a:bodyPr>
            <a:normAutofit/>
          </a:bodyPr>
          <a:lstStyle/>
          <a:p>
            <a:r>
              <a:rPr lang="en-US" dirty="0"/>
              <a:t>Value-of-Resilience (VOR)</a:t>
            </a:r>
          </a:p>
        </p:txBody>
      </p:sp>
      <p:sp>
        <p:nvSpPr>
          <p:cNvPr id="3" name="Content Placeholder 2">
            <a:extLst>
              <a:ext uri="{FF2B5EF4-FFF2-40B4-BE49-F238E27FC236}">
                <a16:creationId xmlns:a16="http://schemas.microsoft.com/office/drawing/2014/main" id="{070E2AB3-B9C4-23DD-B156-2E01EBE0AC34}"/>
              </a:ext>
            </a:extLst>
          </p:cNvPr>
          <p:cNvSpPr>
            <a:spLocks noGrp="1"/>
          </p:cNvSpPr>
          <p:nvPr>
            <p:ph idx="1"/>
          </p:nvPr>
        </p:nvSpPr>
        <p:spPr>
          <a:xfrm>
            <a:off x="457200" y="1219198"/>
            <a:ext cx="8229600" cy="4525963"/>
          </a:xfrm>
        </p:spPr>
        <p:txBody>
          <a:bodyPr anchor="ctr"/>
          <a:lstStyle/>
          <a:p>
            <a:pPr marL="0" indent="0" algn="ctr">
              <a:buNone/>
            </a:pPr>
            <a:r>
              <a:rPr lang="en-US" dirty="0">
                <a:solidFill>
                  <a:schemeClr val="tx1"/>
                </a:solidFill>
              </a:rPr>
              <a:t>Value-of-Resilience (VOR)</a:t>
            </a:r>
          </a:p>
        </p:txBody>
      </p:sp>
    </p:spTree>
    <p:extLst>
      <p:ext uri="{BB962C8B-B14F-4D97-AF65-F5344CB8AC3E}">
        <p14:creationId xmlns:p14="http://schemas.microsoft.com/office/powerpoint/2010/main" val="26163435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Chart 25">
            <a:extLst>
              <a:ext uri="{FF2B5EF4-FFF2-40B4-BE49-F238E27FC236}">
                <a16:creationId xmlns:a16="http://schemas.microsoft.com/office/drawing/2014/main" id="{3BE37468-1C6D-594F-AB9D-6AD5D6900B08}"/>
              </a:ext>
            </a:extLst>
          </p:cNvPr>
          <p:cNvGraphicFramePr/>
          <p:nvPr/>
        </p:nvGraphicFramePr>
        <p:xfrm>
          <a:off x="1637093" y="990860"/>
          <a:ext cx="6262972" cy="4183695"/>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F8AE3DE4-56F7-CF4D-8651-14E79B4CE34F}"/>
              </a:ext>
            </a:extLst>
          </p:cNvPr>
          <p:cNvSpPr txBox="1"/>
          <p:nvPr/>
        </p:nvSpPr>
        <p:spPr>
          <a:xfrm>
            <a:off x="1242361" y="1886251"/>
            <a:ext cx="369332" cy="2176509"/>
          </a:xfrm>
          <a:prstGeom prst="rect">
            <a:avLst/>
          </a:prstGeom>
          <a:noFill/>
        </p:spPr>
        <p:txBody>
          <a:bodyPr vert="vert270">
            <a:spAutoFit/>
          </a:bodyPr>
          <a:lstStyle/>
          <a:p>
            <a:pPr algn="ctr">
              <a:defRPr/>
            </a:pPr>
            <a:r>
              <a:rPr lang="en-US" sz="1200" b="1" dirty="0">
                <a:latin typeface="Arial" panose="020B0604020202020204" pitchFamily="34" charset="0"/>
                <a:cs typeface="Arial" panose="020B0604020202020204" pitchFamily="34" charset="0"/>
              </a:rPr>
              <a:t>Percentage of total load</a:t>
            </a:r>
          </a:p>
        </p:txBody>
      </p:sp>
      <p:sp>
        <p:nvSpPr>
          <p:cNvPr id="15364" name="TextBox 12">
            <a:extLst>
              <a:ext uri="{FF2B5EF4-FFF2-40B4-BE49-F238E27FC236}">
                <a16:creationId xmlns:a16="http://schemas.microsoft.com/office/drawing/2014/main" id="{E7630293-D15E-C24B-8F89-D4EB84555590}"/>
              </a:ext>
            </a:extLst>
          </p:cNvPr>
          <p:cNvSpPr txBox="1">
            <a:spLocks noChangeArrowheads="1"/>
          </p:cNvSpPr>
          <p:nvPr/>
        </p:nvSpPr>
        <p:spPr bwMode="auto">
          <a:xfrm>
            <a:off x="3808409" y="5174555"/>
            <a:ext cx="18002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1200" b="1">
                <a:latin typeface="Arial" panose="020B0604020202020204" pitchFamily="34" charset="0"/>
                <a:cs typeface="Arial" panose="020B0604020202020204" pitchFamily="34" charset="0"/>
              </a:rPr>
              <a:t>Percentage of time</a:t>
            </a:r>
          </a:p>
        </p:txBody>
      </p:sp>
      <p:sp>
        <p:nvSpPr>
          <p:cNvPr id="2" name="Rectangle 1">
            <a:extLst>
              <a:ext uri="{FF2B5EF4-FFF2-40B4-BE49-F238E27FC236}">
                <a16:creationId xmlns:a16="http://schemas.microsoft.com/office/drawing/2014/main" id="{B9E1267F-BE3A-EE4A-ABD7-840D89726B9A}"/>
              </a:ext>
            </a:extLst>
          </p:cNvPr>
          <p:cNvSpPr/>
          <p:nvPr/>
        </p:nvSpPr>
        <p:spPr>
          <a:xfrm>
            <a:off x="2085972" y="1145480"/>
            <a:ext cx="5573712" cy="2630487"/>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BB0DFF8D-E9CE-7C4F-8F15-5D9A9725133A}"/>
              </a:ext>
            </a:extLst>
          </p:cNvPr>
          <p:cNvSpPr/>
          <p:nvPr/>
        </p:nvSpPr>
        <p:spPr>
          <a:xfrm>
            <a:off x="2084384" y="3736280"/>
            <a:ext cx="5573713" cy="679450"/>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83E00CF6-1A4B-7141-82E2-DBAF4A2968F3}"/>
              </a:ext>
            </a:extLst>
          </p:cNvPr>
          <p:cNvSpPr/>
          <p:nvPr/>
        </p:nvSpPr>
        <p:spPr>
          <a:xfrm flipV="1">
            <a:off x="2082797" y="1159767"/>
            <a:ext cx="1422400" cy="2752725"/>
          </a:xfrm>
          <a:prstGeom prst="rect">
            <a:avLst/>
          </a:prstGeom>
          <a:solidFill>
            <a:srgbClr val="1E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Right Triangle 20">
            <a:extLst>
              <a:ext uri="{FF2B5EF4-FFF2-40B4-BE49-F238E27FC236}">
                <a16:creationId xmlns:a16="http://schemas.microsoft.com/office/drawing/2014/main" id="{729349CC-2038-5B45-B055-A173F8E04231}"/>
              </a:ext>
            </a:extLst>
          </p:cNvPr>
          <p:cNvSpPr/>
          <p:nvPr/>
        </p:nvSpPr>
        <p:spPr>
          <a:xfrm>
            <a:off x="3498847" y="1145480"/>
            <a:ext cx="2463800" cy="2767012"/>
          </a:xfrm>
          <a:prstGeom prst="rtTriangle">
            <a:avLst/>
          </a:prstGeom>
          <a:solidFill>
            <a:srgbClr val="1E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369" name="TextBox 17">
            <a:extLst>
              <a:ext uri="{FF2B5EF4-FFF2-40B4-BE49-F238E27FC236}">
                <a16:creationId xmlns:a16="http://schemas.microsoft.com/office/drawing/2014/main" id="{59914BD4-E926-DD4B-B935-8642652138D7}"/>
              </a:ext>
            </a:extLst>
          </p:cNvPr>
          <p:cNvSpPr txBox="1">
            <a:spLocks noChangeArrowheads="1"/>
          </p:cNvSpPr>
          <p:nvPr/>
        </p:nvSpPr>
        <p:spPr bwMode="auto">
          <a:xfrm>
            <a:off x="2057397" y="3367980"/>
            <a:ext cx="35099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200" b="1">
                <a:solidFill>
                  <a:schemeClr val="bg1"/>
                </a:solidFill>
                <a:latin typeface="Arial" panose="020B0604020202020204" pitchFamily="34" charset="0"/>
                <a:cs typeface="Arial" panose="020B0604020202020204" pitchFamily="34" charset="0"/>
              </a:rPr>
              <a:t>Tier 3 = Discretionary load, ~75% of total load</a:t>
            </a:r>
          </a:p>
        </p:txBody>
      </p:sp>
      <p:sp>
        <p:nvSpPr>
          <p:cNvPr id="22" name="Right Triangle 21">
            <a:extLst>
              <a:ext uri="{FF2B5EF4-FFF2-40B4-BE49-F238E27FC236}">
                <a16:creationId xmlns:a16="http://schemas.microsoft.com/office/drawing/2014/main" id="{6C68A283-BD51-B141-862D-3AF012B92629}"/>
              </a:ext>
            </a:extLst>
          </p:cNvPr>
          <p:cNvSpPr/>
          <p:nvPr/>
        </p:nvSpPr>
        <p:spPr>
          <a:xfrm>
            <a:off x="6453184" y="3904555"/>
            <a:ext cx="612775" cy="569912"/>
          </a:xfrm>
          <a:prstGeom prst="rtTriangle">
            <a:avLst/>
          </a:prstGeom>
          <a:solidFill>
            <a:srgbClr val="224A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3" name="Straight Connector 22">
            <a:extLst>
              <a:ext uri="{FF2B5EF4-FFF2-40B4-BE49-F238E27FC236}">
                <a16:creationId xmlns:a16="http://schemas.microsoft.com/office/drawing/2014/main" id="{B9BA8CA3-36B0-7645-A242-7DCA30B5DD41}"/>
              </a:ext>
            </a:extLst>
          </p:cNvPr>
          <p:cNvCxnSpPr>
            <a:cxnSpLocks/>
          </p:cNvCxnSpPr>
          <p:nvPr/>
        </p:nvCxnSpPr>
        <p:spPr>
          <a:xfrm>
            <a:off x="2066922" y="1145480"/>
            <a:ext cx="1423987"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7EDBEC1-DAF3-C94B-BBE6-97B8A22D0872}"/>
              </a:ext>
            </a:extLst>
          </p:cNvPr>
          <p:cNvCxnSpPr>
            <a:cxnSpLocks/>
          </p:cNvCxnSpPr>
          <p:nvPr/>
        </p:nvCxnSpPr>
        <p:spPr>
          <a:xfrm>
            <a:off x="6452867" y="3902650"/>
            <a:ext cx="600075" cy="5715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6C928CB-6C81-A14E-9155-E2D3BADFF362}"/>
              </a:ext>
            </a:extLst>
          </p:cNvPr>
          <p:cNvCxnSpPr>
            <a:cxnSpLocks/>
          </p:cNvCxnSpPr>
          <p:nvPr/>
        </p:nvCxnSpPr>
        <p:spPr>
          <a:xfrm>
            <a:off x="3481384" y="1156592"/>
            <a:ext cx="2482850" cy="279558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BA6E9FC3-6756-DC45-A770-A369BE921570}"/>
              </a:ext>
            </a:extLst>
          </p:cNvPr>
          <p:cNvSpPr/>
          <p:nvPr/>
        </p:nvSpPr>
        <p:spPr>
          <a:xfrm>
            <a:off x="2084384" y="4457005"/>
            <a:ext cx="5584825" cy="366712"/>
          </a:xfrm>
          <a:prstGeom prst="rect">
            <a:avLst/>
          </a:prstGeom>
          <a:solidFill>
            <a:srgbClr val="3D8C9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375" name="TextBox 7">
            <a:extLst>
              <a:ext uri="{FF2B5EF4-FFF2-40B4-BE49-F238E27FC236}">
                <a16:creationId xmlns:a16="http://schemas.microsoft.com/office/drawing/2014/main" id="{6BF44E66-9EF6-364F-B7D3-694BEB51DB1E}"/>
              </a:ext>
            </a:extLst>
          </p:cNvPr>
          <p:cNvSpPr txBox="1">
            <a:spLocks noChangeArrowheads="1"/>
          </p:cNvSpPr>
          <p:nvPr/>
        </p:nvSpPr>
        <p:spPr bwMode="auto">
          <a:xfrm>
            <a:off x="2066922" y="4496692"/>
            <a:ext cx="48244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200" b="1">
                <a:solidFill>
                  <a:schemeClr val="bg1"/>
                </a:solidFill>
                <a:latin typeface="Arial" panose="020B0604020202020204" pitchFamily="34" charset="0"/>
                <a:cs typeface="Arial" panose="020B0604020202020204" pitchFamily="34" charset="0"/>
              </a:rPr>
              <a:t>Tier 1 = Critical, life-sustaining load, ~10% of total load</a:t>
            </a:r>
          </a:p>
        </p:txBody>
      </p:sp>
      <p:sp>
        <p:nvSpPr>
          <p:cNvPr id="3" name="Rectangle 2">
            <a:extLst>
              <a:ext uri="{FF2B5EF4-FFF2-40B4-BE49-F238E27FC236}">
                <a16:creationId xmlns:a16="http://schemas.microsoft.com/office/drawing/2014/main" id="{7E6594AA-2C7F-CD45-B73C-B2955B11DD20}"/>
              </a:ext>
            </a:extLst>
          </p:cNvPr>
          <p:cNvSpPr/>
          <p:nvPr/>
        </p:nvSpPr>
        <p:spPr>
          <a:xfrm flipV="1">
            <a:off x="2082797" y="3912492"/>
            <a:ext cx="4384675" cy="544513"/>
          </a:xfrm>
          <a:prstGeom prst="rect">
            <a:avLst/>
          </a:prstGeom>
          <a:solidFill>
            <a:srgbClr val="224A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379" name="TextBox 16">
            <a:extLst>
              <a:ext uri="{FF2B5EF4-FFF2-40B4-BE49-F238E27FC236}">
                <a16:creationId xmlns:a16="http://schemas.microsoft.com/office/drawing/2014/main" id="{B810509C-1F19-F644-B9DE-0162866FBFE4}"/>
              </a:ext>
            </a:extLst>
          </p:cNvPr>
          <p:cNvSpPr txBox="1">
            <a:spLocks noChangeArrowheads="1"/>
          </p:cNvSpPr>
          <p:nvPr/>
        </p:nvSpPr>
        <p:spPr bwMode="auto">
          <a:xfrm>
            <a:off x="2079622" y="4045842"/>
            <a:ext cx="30781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200" b="1">
                <a:solidFill>
                  <a:schemeClr val="bg1"/>
                </a:solidFill>
                <a:latin typeface="Arial" panose="020B0604020202020204" pitchFamily="34" charset="0"/>
                <a:cs typeface="Arial" panose="020B0604020202020204" pitchFamily="34" charset="0"/>
              </a:rPr>
              <a:t>Tier 2 = Priority load, ~15% of total load</a:t>
            </a:r>
          </a:p>
        </p:txBody>
      </p:sp>
      <p:cxnSp>
        <p:nvCxnSpPr>
          <p:cNvPr id="32" name="Straight Connector 31">
            <a:extLst>
              <a:ext uri="{FF2B5EF4-FFF2-40B4-BE49-F238E27FC236}">
                <a16:creationId xmlns:a16="http://schemas.microsoft.com/office/drawing/2014/main" id="{F64F9F16-8296-E740-A08C-E01B0A0E19A6}"/>
              </a:ext>
            </a:extLst>
          </p:cNvPr>
          <p:cNvCxnSpPr>
            <a:cxnSpLocks/>
          </p:cNvCxnSpPr>
          <p:nvPr/>
        </p:nvCxnSpPr>
        <p:spPr>
          <a:xfrm flipV="1">
            <a:off x="5911530" y="3904555"/>
            <a:ext cx="547846" cy="5236"/>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096FC51-3C40-0143-ADC5-792128F413DC}"/>
              </a:ext>
            </a:extLst>
          </p:cNvPr>
          <p:cNvCxnSpPr>
            <a:cxnSpLocks/>
          </p:cNvCxnSpPr>
          <p:nvPr/>
        </p:nvCxnSpPr>
        <p:spPr>
          <a:xfrm>
            <a:off x="7008809" y="4441130"/>
            <a:ext cx="6477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00C92744-AD4C-BD49-A9C0-2AF0E63210C3}"/>
              </a:ext>
            </a:extLst>
          </p:cNvPr>
          <p:cNvSpPr>
            <a:spLocks noGrp="1"/>
          </p:cNvSpPr>
          <p:nvPr>
            <p:ph type="title"/>
          </p:nvPr>
        </p:nvSpPr>
        <p:spPr>
          <a:xfrm>
            <a:off x="1660460" y="5288093"/>
            <a:ext cx="6264339" cy="1228472"/>
          </a:xfrm>
        </p:spPr>
        <p:txBody>
          <a:bodyPr>
            <a:normAutofit/>
          </a:bodyPr>
          <a:lstStyle/>
          <a:p>
            <a:pPr algn="ctr"/>
            <a:r>
              <a:rPr lang="en-US" sz="1400" b="0" dirty="0">
                <a:solidFill>
                  <a:schemeClr val="tx1"/>
                </a:solidFill>
              </a:rPr>
              <a:t>Percentage of time online for Tier 1, 2, and 3 loads for a Solar Microgrid designed for the University of California Santa Barbara (UCSB) with enough solar to achieve net zero and 200 kWh of energy storage per 100 kW solar.</a:t>
            </a:r>
          </a:p>
        </p:txBody>
      </p:sp>
      <p:sp>
        <p:nvSpPr>
          <p:cNvPr id="27" name="Title 5">
            <a:extLst>
              <a:ext uri="{FF2B5EF4-FFF2-40B4-BE49-F238E27FC236}">
                <a16:creationId xmlns:a16="http://schemas.microsoft.com/office/drawing/2014/main" id="{C7300492-CF4C-C043-872C-BF5BA1E0EB0A}"/>
              </a:ext>
            </a:extLst>
          </p:cNvPr>
          <p:cNvSpPr txBox="1">
            <a:spLocks/>
          </p:cNvSpPr>
          <p:nvPr/>
        </p:nvSpPr>
        <p:spPr bwMode="auto">
          <a:xfrm>
            <a:off x="-1" y="0"/>
            <a:ext cx="7656509"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l" defTabSz="457200" rtl="0" eaLnBrk="0" fontAlgn="base" hangingPunct="0">
              <a:spcBef>
                <a:spcPct val="0"/>
              </a:spcBef>
              <a:spcAft>
                <a:spcPct val="0"/>
              </a:spcAft>
              <a:defRPr sz="2400" b="1" kern="1200">
                <a:solidFill>
                  <a:schemeClr val="bg1"/>
                </a:solidFill>
                <a:latin typeface="Arial" pitchFamily="34" charset="0"/>
                <a:ea typeface="MS PGothic" panose="020B0600070205080204" pitchFamily="34" charset="-128"/>
                <a:cs typeface="Arial" pitchFamily="34" charset="0"/>
              </a:defRPr>
            </a:lvl1pPr>
            <a:lvl2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dirty="0"/>
              <a:t>Typical load tier resilience from Solar Microgrids</a:t>
            </a:r>
          </a:p>
        </p:txBody>
      </p:sp>
    </p:spTree>
    <p:extLst>
      <p:ext uri="{BB962C8B-B14F-4D97-AF65-F5344CB8AC3E}">
        <p14:creationId xmlns:p14="http://schemas.microsoft.com/office/powerpoint/2010/main" val="34756380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Chart 25">
            <a:extLst>
              <a:ext uri="{FF2B5EF4-FFF2-40B4-BE49-F238E27FC236}">
                <a16:creationId xmlns:a16="http://schemas.microsoft.com/office/drawing/2014/main" id="{3BE37468-1C6D-594F-AB9D-6AD5D6900B08}"/>
              </a:ext>
            </a:extLst>
          </p:cNvPr>
          <p:cNvGraphicFramePr/>
          <p:nvPr/>
        </p:nvGraphicFramePr>
        <p:xfrm>
          <a:off x="1637093" y="917708"/>
          <a:ext cx="6262972" cy="4183695"/>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F8AE3DE4-56F7-CF4D-8651-14E79B4CE34F}"/>
              </a:ext>
            </a:extLst>
          </p:cNvPr>
          <p:cNvSpPr txBox="1"/>
          <p:nvPr/>
        </p:nvSpPr>
        <p:spPr>
          <a:xfrm>
            <a:off x="1242361" y="1813099"/>
            <a:ext cx="369332" cy="2176509"/>
          </a:xfrm>
          <a:prstGeom prst="rect">
            <a:avLst/>
          </a:prstGeom>
          <a:noFill/>
        </p:spPr>
        <p:txBody>
          <a:bodyPr vert="vert270">
            <a:spAutoFit/>
          </a:bodyPr>
          <a:lstStyle/>
          <a:p>
            <a:pPr algn="ctr">
              <a:defRPr/>
            </a:pPr>
            <a:r>
              <a:rPr lang="en-US" sz="1200" b="1" dirty="0">
                <a:latin typeface="Arial" panose="020B0604020202020204" pitchFamily="34" charset="0"/>
                <a:cs typeface="Arial" panose="020B0604020202020204" pitchFamily="34" charset="0"/>
              </a:rPr>
              <a:t>Percentage of total load</a:t>
            </a:r>
          </a:p>
        </p:txBody>
      </p:sp>
      <p:sp>
        <p:nvSpPr>
          <p:cNvPr id="15364" name="TextBox 12">
            <a:extLst>
              <a:ext uri="{FF2B5EF4-FFF2-40B4-BE49-F238E27FC236}">
                <a16:creationId xmlns:a16="http://schemas.microsoft.com/office/drawing/2014/main" id="{E7630293-D15E-C24B-8F89-D4EB84555590}"/>
              </a:ext>
            </a:extLst>
          </p:cNvPr>
          <p:cNvSpPr txBox="1">
            <a:spLocks noChangeArrowheads="1"/>
          </p:cNvSpPr>
          <p:nvPr/>
        </p:nvSpPr>
        <p:spPr bwMode="auto">
          <a:xfrm>
            <a:off x="3808409" y="5101403"/>
            <a:ext cx="18002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1200" b="1">
                <a:latin typeface="Arial" panose="020B0604020202020204" pitchFamily="34" charset="0"/>
                <a:cs typeface="Arial" panose="020B0604020202020204" pitchFamily="34" charset="0"/>
              </a:rPr>
              <a:t>Percentage of time</a:t>
            </a:r>
          </a:p>
        </p:txBody>
      </p:sp>
      <p:sp>
        <p:nvSpPr>
          <p:cNvPr id="2" name="Rectangle 1">
            <a:extLst>
              <a:ext uri="{FF2B5EF4-FFF2-40B4-BE49-F238E27FC236}">
                <a16:creationId xmlns:a16="http://schemas.microsoft.com/office/drawing/2014/main" id="{B9E1267F-BE3A-EE4A-ABD7-840D89726B9A}"/>
              </a:ext>
            </a:extLst>
          </p:cNvPr>
          <p:cNvSpPr/>
          <p:nvPr/>
        </p:nvSpPr>
        <p:spPr>
          <a:xfrm>
            <a:off x="2085972" y="1072328"/>
            <a:ext cx="5573712" cy="2630487"/>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BB0DFF8D-E9CE-7C4F-8F15-5D9A9725133A}"/>
              </a:ext>
            </a:extLst>
          </p:cNvPr>
          <p:cNvSpPr/>
          <p:nvPr/>
        </p:nvSpPr>
        <p:spPr>
          <a:xfrm>
            <a:off x="2084384" y="3663128"/>
            <a:ext cx="5573713" cy="679450"/>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83E00CF6-1A4B-7141-82E2-DBAF4A2968F3}"/>
              </a:ext>
            </a:extLst>
          </p:cNvPr>
          <p:cNvSpPr/>
          <p:nvPr/>
        </p:nvSpPr>
        <p:spPr>
          <a:xfrm flipV="1">
            <a:off x="2082797" y="1086615"/>
            <a:ext cx="1422400" cy="2752725"/>
          </a:xfrm>
          <a:prstGeom prst="rect">
            <a:avLst/>
          </a:prstGeom>
          <a:solidFill>
            <a:srgbClr val="1E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Right Triangle 20">
            <a:extLst>
              <a:ext uri="{FF2B5EF4-FFF2-40B4-BE49-F238E27FC236}">
                <a16:creationId xmlns:a16="http://schemas.microsoft.com/office/drawing/2014/main" id="{729349CC-2038-5B45-B055-A173F8E04231}"/>
              </a:ext>
            </a:extLst>
          </p:cNvPr>
          <p:cNvSpPr/>
          <p:nvPr/>
        </p:nvSpPr>
        <p:spPr>
          <a:xfrm>
            <a:off x="3498847" y="1072328"/>
            <a:ext cx="2463800" cy="2767012"/>
          </a:xfrm>
          <a:prstGeom prst="rtTriangle">
            <a:avLst/>
          </a:prstGeom>
          <a:solidFill>
            <a:srgbClr val="1E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369" name="TextBox 17">
            <a:extLst>
              <a:ext uri="{FF2B5EF4-FFF2-40B4-BE49-F238E27FC236}">
                <a16:creationId xmlns:a16="http://schemas.microsoft.com/office/drawing/2014/main" id="{59914BD4-E926-DD4B-B935-8642652138D7}"/>
              </a:ext>
            </a:extLst>
          </p:cNvPr>
          <p:cNvSpPr txBox="1">
            <a:spLocks noChangeArrowheads="1"/>
          </p:cNvSpPr>
          <p:nvPr/>
        </p:nvSpPr>
        <p:spPr bwMode="auto">
          <a:xfrm>
            <a:off x="2057397" y="3294828"/>
            <a:ext cx="35099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200" b="1">
                <a:solidFill>
                  <a:schemeClr val="bg1"/>
                </a:solidFill>
                <a:latin typeface="Arial" panose="020B0604020202020204" pitchFamily="34" charset="0"/>
                <a:cs typeface="Arial" panose="020B0604020202020204" pitchFamily="34" charset="0"/>
              </a:rPr>
              <a:t>Tier 3 = Discretionary load, ~75% of total load</a:t>
            </a:r>
          </a:p>
        </p:txBody>
      </p:sp>
      <p:sp>
        <p:nvSpPr>
          <p:cNvPr id="22" name="Right Triangle 21">
            <a:extLst>
              <a:ext uri="{FF2B5EF4-FFF2-40B4-BE49-F238E27FC236}">
                <a16:creationId xmlns:a16="http://schemas.microsoft.com/office/drawing/2014/main" id="{6C68A283-BD51-B141-862D-3AF012B92629}"/>
              </a:ext>
            </a:extLst>
          </p:cNvPr>
          <p:cNvSpPr/>
          <p:nvPr/>
        </p:nvSpPr>
        <p:spPr>
          <a:xfrm>
            <a:off x="6453184" y="3831403"/>
            <a:ext cx="612775" cy="569912"/>
          </a:xfrm>
          <a:prstGeom prst="rtTriangle">
            <a:avLst/>
          </a:prstGeom>
          <a:solidFill>
            <a:srgbClr val="224A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3" name="Straight Connector 22">
            <a:extLst>
              <a:ext uri="{FF2B5EF4-FFF2-40B4-BE49-F238E27FC236}">
                <a16:creationId xmlns:a16="http://schemas.microsoft.com/office/drawing/2014/main" id="{B9BA8CA3-36B0-7645-A242-7DCA30B5DD41}"/>
              </a:ext>
            </a:extLst>
          </p:cNvPr>
          <p:cNvCxnSpPr>
            <a:cxnSpLocks/>
          </p:cNvCxnSpPr>
          <p:nvPr/>
        </p:nvCxnSpPr>
        <p:spPr>
          <a:xfrm>
            <a:off x="2066922" y="1072328"/>
            <a:ext cx="1423987"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7EDBEC1-DAF3-C94B-BBE6-97B8A22D0872}"/>
              </a:ext>
            </a:extLst>
          </p:cNvPr>
          <p:cNvCxnSpPr>
            <a:cxnSpLocks/>
          </p:cNvCxnSpPr>
          <p:nvPr/>
        </p:nvCxnSpPr>
        <p:spPr>
          <a:xfrm>
            <a:off x="6452867" y="3829498"/>
            <a:ext cx="600075" cy="5715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6C928CB-6C81-A14E-9155-E2D3BADFF362}"/>
              </a:ext>
            </a:extLst>
          </p:cNvPr>
          <p:cNvCxnSpPr>
            <a:cxnSpLocks/>
          </p:cNvCxnSpPr>
          <p:nvPr/>
        </p:nvCxnSpPr>
        <p:spPr>
          <a:xfrm>
            <a:off x="3481384" y="1083440"/>
            <a:ext cx="2482850" cy="279558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BA6E9FC3-6756-DC45-A770-A369BE921570}"/>
              </a:ext>
            </a:extLst>
          </p:cNvPr>
          <p:cNvSpPr/>
          <p:nvPr/>
        </p:nvSpPr>
        <p:spPr>
          <a:xfrm>
            <a:off x="2084384" y="4383853"/>
            <a:ext cx="5584825" cy="366712"/>
          </a:xfrm>
          <a:prstGeom prst="rect">
            <a:avLst/>
          </a:prstGeom>
          <a:solidFill>
            <a:srgbClr val="3D8C9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375" name="TextBox 7">
            <a:extLst>
              <a:ext uri="{FF2B5EF4-FFF2-40B4-BE49-F238E27FC236}">
                <a16:creationId xmlns:a16="http://schemas.microsoft.com/office/drawing/2014/main" id="{6BF44E66-9EF6-364F-B7D3-694BEB51DB1E}"/>
              </a:ext>
            </a:extLst>
          </p:cNvPr>
          <p:cNvSpPr txBox="1">
            <a:spLocks noChangeArrowheads="1"/>
          </p:cNvSpPr>
          <p:nvPr/>
        </p:nvSpPr>
        <p:spPr bwMode="auto">
          <a:xfrm>
            <a:off x="2066922" y="4423540"/>
            <a:ext cx="48244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200" b="1">
                <a:solidFill>
                  <a:schemeClr val="bg1"/>
                </a:solidFill>
                <a:latin typeface="Arial" panose="020B0604020202020204" pitchFamily="34" charset="0"/>
                <a:cs typeface="Arial" panose="020B0604020202020204" pitchFamily="34" charset="0"/>
              </a:rPr>
              <a:t>Tier 1 = Critical, life-sustaining load, ~10% of total load</a:t>
            </a:r>
          </a:p>
        </p:txBody>
      </p:sp>
      <p:sp>
        <p:nvSpPr>
          <p:cNvPr id="3" name="Rectangle 2">
            <a:extLst>
              <a:ext uri="{FF2B5EF4-FFF2-40B4-BE49-F238E27FC236}">
                <a16:creationId xmlns:a16="http://schemas.microsoft.com/office/drawing/2014/main" id="{7E6594AA-2C7F-CD45-B73C-B2955B11DD20}"/>
              </a:ext>
            </a:extLst>
          </p:cNvPr>
          <p:cNvSpPr/>
          <p:nvPr/>
        </p:nvSpPr>
        <p:spPr>
          <a:xfrm flipV="1">
            <a:off x="2082797" y="3839340"/>
            <a:ext cx="4384675" cy="544513"/>
          </a:xfrm>
          <a:prstGeom prst="rect">
            <a:avLst/>
          </a:prstGeom>
          <a:solidFill>
            <a:srgbClr val="224A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379" name="TextBox 16">
            <a:extLst>
              <a:ext uri="{FF2B5EF4-FFF2-40B4-BE49-F238E27FC236}">
                <a16:creationId xmlns:a16="http://schemas.microsoft.com/office/drawing/2014/main" id="{B810509C-1F19-F644-B9DE-0162866FBFE4}"/>
              </a:ext>
            </a:extLst>
          </p:cNvPr>
          <p:cNvSpPr txBox="1">
            <a:spLocks noChangeArrowheads="1"/>
          </p:cNvSpPr>
          <p:nvPr/>
        </p:nvSpPr>
        <p:spPr bwMode="auto">
          <a:xfrm>
            <a:off x="2079622" y="3972690"/>
            <a:ext cx="30781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200" b="1">
                <a:solidFill>
                  <a:schemeClr val="bg1"/>
                </a:solidFill>
                <a:latin typeface="Arial" panose="020B0604020202020204" pitchFamily="34" charset="0"/>
                <a:cs typeface="Arial" panose="020B0604020202020204" pitchFamily="34" charset="0"/>
              </a:rPr>
              <a:t>Tier 2 = Priority load, ~15% of total load</a:t>
            </a:r>
          </a:p>
        </p:txBody>
      </p:sp>
      <p:cxnSp>
        <p:nvCxnSpPr>
          <p:cNvPr id="32" name="Straight Connector 31">
            <a:extLst>
              <a:ext uri="{FF2B5EF4-FFF2-40B4-BE49-F238E27FC236}">
                <a16:creationId xmlns:a16="http://schemas.microsoft.com/office/drawing/2014/main" id="{F64F9F16-8296-E740-A08C-E01B0A0E19A6}"/>
              </a:ext>
            </a:extLst>
          </p:cNvPr>
          <p:cNvCxnSpPr>
            <a:cxnSpLocks/>
          </p:cNvCxnSpPr>
          <p:nvPr/>
        </p:nvCxnSpPr>
        <p:spPr>
          <a:xfrm flipV="1">
            <a:off x="5911530" y="3831403"/>
            <a:ext cx="547846" cy="5236"/>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096FC51-3C40-0143-ADC5-792128F413DC}"/>
              </a:ext>
            </a:extLst>
          </p:cNvPr>
          <p:cNvCxnSpPr>
            <a:cxnSpLocks/>
          </p:cNvCxnSpPr>
          <p:nvPr/>
        </p:nvCxnSpPr>
        <p:spPr>
          <a:xfrm>
            <a:off x="7008809" y="4367978"/>
            <a:ext cx="6477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00C92744-AD4C-BD49-A9C0-2AF0E63210C3}"/>
              </a:ext>
            </a:extLst>
          </p:cNvPr>
          <p:cNvSpPr>
            <a:spLocks noGrp="1"/>
          </p:cNvSpPr>
          <p:nvPr>
            <p:ph type="title"/>
          </p:nvPr>
        </p:nvSpPr>
        <p:spPr>
          <a:xfrm>
            <a:off x="1904300" y="5288093"/>
            <a:ext cx="5922964" cy="1228472"/>
          </a:xfrm>
        </p:spPr>
        <p:txBody>
          <a:bodyPr>
            <a:normAutofit/>
          </a:bodyPr>
          <a:lstStyle/>
          <a:p>
            <a:pPr algn="ctr"/>
            <a:r>
              <a:rPr lang="en-US" sz="1400" b="0" dirty="0">
                <a:solidFill>
                  <a:schemeClr val="tx1"/>
                </a:solidFill>
              </a:rPr>
              <a:t>A typical diesel generator is configured to maintain 25% of the normal load for two days.  If diesel fuel cannot be resupplied within two days, goodbye. This is hardly a solution for increasingly necessary long-term resilience. In California, Solar Microgrids provide a vastly superior trifecta of economic, environmental, and resilience benefits. </a:t>
            </a:r>
          </a:p>
        </p:txBody>
      </p:sp>
      <p:sp>
        <p:nvSpPr>
          <p:cNvPr id="27" name="Title 5">
            <a:extLst>
              <a:ext uri="{FF2B5EF4-FFF2-40B4-BE49-F238E27FC236}">
                <a16:creationId xmlns:a16="http://schemas.microsoft.com/office/drawing/2014/main" id="{C7300492-CF4C-C043-872C-BF5BA1E0EB0A}"/>
              </a:ext>
            </a:extLst>
          </p:cNvPr>
          <p:cNvSpPr txBox="1">
            <a:spLocks/>
          </p:cNvSpPr>
          <p:nvPr/>
        </p:nvSpPr>
        <p:spPr bwMode="auto">
          <a:xfrm>
            <a:off x="-1" y="0"/>
            <a:ext cx="7656509"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l" defTabSz="457200" rtl="0" eaLnBrk="0" fontAlgn="base" hangingPunct="0">
              <a:spcBef>
                <a:spcPct val="0"/>
              </a:spcBef>
              <a:spcAft>
                <a:spcPct val="0"/>
              </a:spcAft>
              <a:defRPr sz="2400" b="1" kern="1200">
                <a:solidFill>
                  <a:schemeClr val="bg1"/>
                </a:solidFill>
                <a:latin typeface="Arial" pitchFamily="34" charset="0"/>
                <a:ea typeface="MS PGothic" panose="020B0600070205080204" pitchFamily="34" charset="-128"/>
                <a:cs typeface="Arial" pitchFamily="34" charset="0"/>
              </a:defRPr>
            </a:lvl1pPr>
            <a:lvl2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dirty="0"/>
              <a:t>Diesel generators are designed for limited resilience</a:t>
            </a:r>
          </a:p>
        </p:txBody>
      </p:sp>
      <p:sp>
        <p:nvSpPr>
          <p:cNvPr id="5" name="Rectangle 4">
            <a:extLst>
              <a:ext uri="{FF2B5EF4-FFF2-40B4-BE49-F238E27FC236}">
                <a16:creationId xmlns:a16="http://schemas.microsoft.com/office/drawing/2014/main" id="{FF972533-E55B-6742-86D5-839342750CAB}"/>
              </a:ext>
            </a:extLst>
          </p:cNvPr>
          <p:cNvSpPr/>
          <p:nvPr/>
        </p:nvSpPr>
        <p:spPr>
          <a:xfrm>
            <a:off x="2085972" y="3836639"/>
            <a:ext cx="561306" cy="913926"/>
          </a:xfrm>
          <a:prstGeom prst="rect">
            <a:avLst/>
          </a:prstGeom>
          <a:noFill/>
          <a:ln w="66675">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67997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idx="4294967295"/>
          </p:nvPr>
        </p:nvSpPr>
        <p:spPr>
          <a:xfrm>
            <a:off x="0" y="0"/>
            <a:ext cx="7315200" cy="762000"/>
          </a:xfrm>
        </p:spPr>
        <p:txBody>
          <a:bodyPr/>
          <a:lstStyle/>
          <a:p>
            <a:pPr algn="l"/>
            <a:r>
              <a:rPr lang="en-US" sz="2400" b="1" dirty="0">
                <a:solidFill>
                  <a:schemeClr val="bg1"/>
                </a:solidFill>
                <a:latin typeface="Arial" charset="0"/>
                <a:cs typeface="Arial" charset="0"/>
              </a:rPr>
              <a:t>Value-of-Resilience (VOR) details</a:t>
            </a:r>
          </a:p>
        </p:txBody>
      </p:sp>
      <p:sp>
        <p:nvSpPr>
          <p:cNvPr id="34819" name="TextBox 2"/>
          <p:cNvSpPr txBox="1">
            <a:spLocks noChangeArrowheads="1"/>
          </p:cNvSpPr>
          <p:nvPr/>
        </p:nvSpPr>
        <p:spPr bwMode="auto">
          <a:xfrm>
            <a:off x="1928813" y="2947988"/>
            <a:ext cx="184150" cy="369887"/>
          </a:xfrm>
          <a:prstGeom prst="rect">
            <a:avLst/>
          </a:prstGeom>
          <a:noFill/>
          <a:ln w="9525">
            <a:noFill/>
            <a:miter lim="800000"/>
            <a:headEnd/>
            <a:tailEnd/>
          </a:ln>
        </p:spPr>
        <p:txBody>
          <a:bodyPr wrap="none">
            <a:spAutoFit/>
          </a:bodyPr>
          <a:lstStyle/>
          <a:p>
            <a:endParaRPr lang="en-US">
              <a:latin typeface="Calibri" pitchFamily="34" charset="0"/>
            </a:endParaRPr>
          </a:p>
        </p:txBody>
      </p:sp>
      <p:sp>
        <p:nvSpPr>
          <p:cNvPr id="2" name="TextBox 1"/>
          <p:cNvSpPr txBox="1"/>
          <p:nvPr/>
        </p:nvSpPr>
        <p:spPr>
          <a:xfrm>
            <a:off x="927100" y="822208"/>
            <a:ext cx="7315200" cy="5201424"/>
          </a:xfrm>
          <a:prstGeom prst="rect">
            <a:avLst/>
          </a:prstGeom>
          <a:noFill/>
        </p:spPr>
        <p:txBody>
          <a:bodyPr wrap="square" rtlCol="0">
            <a:spAutoFit/>
          </a:bodyPr>
          <a:lstStyle/>
          <a:p>
            <a:pPr algn="ctr">
              <a:defRPr/>
            </a:pPr>
            <a:r>
              <a:rPr lang="en-US" sz="2800" b="1" u="sng" dirty="0">
                <a:latin typeface="Arial"/>
                <a:cs typeface="Arial"/>
              </a:rPr>
              <a:t> VOR123</a:t>
            </a:r>
          </a:p>
          <a:p>
            <a:pPr algn="ctr">
              <a:defRPr/>
            </a:pPr>
            <a:endParaRPr lang="en-US" sz="1200" dirty="0">
              <a:latin typeface="Arial"/>
              <a:cs typeface="Arial"/>
            </a:endParaRPr>
          </a:p>
          <a:p>
            <a:pPr algn="ctr">
              <a:defRPr/>
            </a:pPr>
            <a:r>
              <a:rPr lang="en-US" sz="2000" dirty="0">
                <a:latin typeface="Arial"/>
                <a:cs typeface="Arial"/>
              </a:rPr>
              <a:t>VOR123 is the value-of-resilience (VOR) from Solar Microgrids methodology that the Clean Coalition has developed to normalize VOR across all types of facilities &amp; geographies.  The VOR normalization is founded in tiering loads into three categories: Tier 1 (critical), Tier 2 (priority), and Tier 3 (discretionary).  Since each Tier has its own resilience requirement and VOR, this methodology is called VOR123.</a:t>
            </a:r>
          </a:p>
          <a:p>
            <a:pPr algn="ctr">
              <a:defRPr/>
            </a:pPr>
            <a:endParaRPr lang="en-US" sz="2800" dirty="0">
              <a:latin typeface="Arial"/>
              <a:cs typeface="Arial"/>
            </a:endParaRPr>
          </a:p>
          <a:p>
            <a:pPr algn="ctr">
              <a:defRPr/>
            </a:pPr>
            <a:r>
              <a:rPr lang="en-US" sz="2800" b="1" u="sng" dirty="0">
                <a:latin typeface="Arial"/>
                <a:cs typeface="Arial"/>
              </a:rPr>
              <a:t> VOR123 webinar</a:t>
            </a:r>
          </a:p>
          <a:p>
            <a:pPr algn="ctr">
              <a:defRPr/>
            </a:pPr>
            <a:endParaRPr lang="en-US" sz="1200" dirty="0">
              <a:latin typeface="Arial"/>
              <a:cs typeface="Arial"/>
            </a:endParaRPr>
          </a:p>
          <a:p>
            <a:pPr algn="ctr">
              <a:defRPr/>
            </a:pPr>
            <a:r>
              <a:rPr lang="en-US" sz="2800" dirty="0">
                <a:latin typeface="Arial"/>
                <a:cs typeface="Arial"/>
                <a:hlinkClick r:id="rId3"/>
              </a:rPr>
              <a:t>https://clean-coalition.org/news/webinar-valuing-resilience-solar-microgrids-thursday-5-nov-2020/</a:t>
            </a:r>
            <a:r>
              <a:rPr lang="en-US" sz="2800" dirty="0">
                <a:latin typeface="Arial"/>
                <a:cs typeface="Arial"/>
              </a:rPr>
              <a:t> </a:t>
            </a:r>
          </a:p>
        </p:txBody>
      </p:sp>
    </p:spTree>
    <p:extLst>
      <p:ext uri="{BB962C8B-B14F-4D97-AF65-F5344CB8AC3E}">
        <p14:creationId xmlns:p14="http://schemas.microsoft.com/office/powerpoint/2010/main" val="9706257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72852</TotalTime>
  <Words>3616</Words>
  <Application>Microsoft Macintosh PowerPoint</Application>
  <PresentationFormat>On-screen Show (4:3)</PresentationFormat>
  <Paragraphs>522</Paragraphs>
  <Slides>56</Slides>
  <Notes>28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56</vt:i4>
      </vt:variant>
    </vt:vector>
  </HeadingPairs>
  <TitlesOfParts>
    <vt:vector size="62" baseType="lpstr">
      <vt:lpstr>Arial</vt:lpstr>
      <vt:lpstr>Arial Regular</vt:lpstr>
      <vt:lpstr>Calibri</vt:lpstr>
      <vt:lpstr>Helvetica</vt:lpstr>
      <vt:lpstr>Informatic</vt:lpstr>
      <vt:lpstr>Office Theme</vt:lpstr>
      <vt:lpstr>PowerPoint Presentation</vt:lpstr>
      <vt:lpstr>Clean Coalition (nonprofit)</vt:lpstr>
      <vt:lpstr>Various types of Solar Microgrids</vt:lpstr>
      <vt:lpstr>Solar Microgrid Methodology</vt:lpstr>
      <vt:lpstr>PowerPoint Presentation</vt:lpstr>
      <vt:lpstr>Value-of-Resilience (VOR)</vt:lpstr>
      <vt:lpstr>Percentage of time online for Tier 1, 2, and 3 loads for a Solar Microgrid designed for the University of California Santa Barbara (UCSB) with enough solar to achieve net zero and 200 kWh of energy storage per 100 kW solar.</vt:lpstr>
      <vt:lpstr>A typical diesel generator is configured to maintain 25% of the normal load for two days.  If diesel fuel cannot be resupplied within two days, goodbye. This is hardly a solution for increasingly necessary long-term resilience. In California, Solar Microgrids provide a vastly superior trifecta of economic, environmental, and resilience benefits. </vt:lpstr>
      <vt:lpstr>Value-of-Resilience (VOR) details</vt:lpstr>
      <vt:lpstr>Local solar &amp; storage optimize grid outcomes</vt:lpstr>
      <vt:lpstr>Local means within the distribution grid</vt:lpstr>
      <vt:lpstr>Transmission stress &amp; cost is a massive problem</vt:lpstr>
      <vt:lpstr>Local Solar reduces transmission stress &amp; costs</vt:lpstr>
      <vt:lpstr>SBUSD Solar Microgrids case study</vt:lpstr>
      <vt:lpstr>Santa Barbara Unified School District (SBUSD)</vt:lpstr>
      <vt:lpstr>Six SBUSD Solar Microgrid sites</vt:lpstr>
      <vt:lpstr>Guaranteed SBUSD bill savings and free VOR</vt:lpstr>
      <vt:lpstr>PowerPoint Presentation</vt:lpstr>
      <vt:lpstr>1.5 MWdc of solar for GH2 meter</vt:lpstr>
      <vt:lpstr>DC-coupled Solar Microgrid to serve 2.5 MWdc of added DC loads to Greenhouse2 meter</vt:lpstr>
      <vt:lpstr>Greenhouse2 economics assuming all future  AC &amp; DC loads can be served by the grid </vt:lpstr>
      <vt:lpstr>Greenhouse2 Energy Flow after addition of $10 million Solar Microgrid and 2.5 MWdc of DC loads</vt:lpstr>
      <vt:lpstr>PowerPoint Presentation</vt:lpstr>
      <vt:lpstr>Menifee solar community provides local example</vt:lpstr>
      <vt:lpstr>34-home Sierra Blanca community</vt:lpstr>
      <vt:lpstr>Sierra Blanca energy system scenarios</vt:lpstr>
      <vt:lpstr>Sierra Blanca energy system layout – Scenario A</vt:lpstr>
      <vt:lpstr>Sierra Blanca energy system layout – Scenario B</vt:lpstr>
      <vt:lpstr>Sierra Blanca energy system layout – Scenario C</vt:lpstr>
      <vt:lpstr>Scenario A:  654 kW solar and 1,340 kW &amp; 2,898 kWh BESS across the community</vt:lpstr>
      <vt:lpstr>Scenario B:  564 kW solar and 1.17 MW &amp; 2.45 MWh BESS across the community</vt:lpstr>
      <vt:lpstr>Scenario C:  16.6 kW solar (average), 5 kW &amp; 13.2 kWh BESS, and 26 kW gas generator per home</vt:lpstr>
      <vt:lpstr>PowerPoint Presentation</vt:lpstr>
      <vt:lpstr>Key BERMUS features</vt:lpstr>
      <vt:lpstr>Orcas Community Microgrid (OCM)</vt:lpstr>
      <vt:lpstr>Grand OCM plan for the entire San Juan Islands</vt:lpstr>
      <vt:lpstr>Eastsound Tier 1 &amp; 2 facilities map</vt:lpstr>
      <vt:lpstr>Key OCM innovations</vt:lpstr>
      <vt:lpstr>OCM map for Orcas Island</vt:lpstr>
      <vt:lpstr>OCM project budget</vt:lpstr>
      <vt:lpstr>Transmission-vulnerable case study</vt:lpstr>
      <vt:lpstr>Goleta Load Pocket (GLP)</vt:lpstr>
      <vt:lpstr>Core load area of the GLP</vt:lpstr>
      <vt:lpstr>Target 66kV feeder serves critical GLP loads</vt:lpstr>
      <vt:lpstr>Target 66kV feeder grid area block diagram</vt:lpstr>
      <vt:lpstr>Microgrid Incentive Program</vt:lpstr>
      <vt:lpstr>Microgrid Incentive Program (MIP)</vt:lpstr>
      <vt:lpstr>Microgrid Incentive Program (MIP) overview</vt:lpstr>
      <vt:lpstr>MIP funding</vt:lpstr>
      <vt:lpstr>MIP eligibility</vt:lpstr>
      <vt:lpstr>MIP eligibility</vt:lpstr>
      <vt:lpstr>Lomita Community Microgrid project area</vt:lpstr>
      <vt:lpstr>MIP eligibility for the Lomita project area</vt:lpstr>
      <vt:lpstr>RES for financing Community Microgrids</vt:lpstr>
      <vt:lpstr>Tiering for Community Microgrids</vt:lpstr>
      <vt:lpstr>RES costs 1% bill increase per 1% load coverage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 Valentine</dc:creator>
  <cp:lastModifiedBy>Craig Lewis</cp:lastModifiedBy>
  <cp:revision>1265</cp:revision>
  <dcterms:created xsi:type="dcterms:W3CDTF">2017-01-28T15:52:04Z</dcterms:created>
  <dcterms:modified xsi:type="dcterms:W3CDTF">2024-09-23T19:44:59Z</dcterms:modified>
</cp:coreProperties>
</file>