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90" r:id="rId2"/>
    <p:sldId id="285" r:id="rId3"/>
    <p:sldId id="284" r:id="rId4"/>
    <p:sldId id="280" r:id="rId5"/>
    <p:sldId id="270" r:id="rId6"/>
    <p:sldId id="258" r:id="rId7"/>
    <p:sldId id="283" r:id="rId8"/>
    <p:sldId id="259" r:id="rId9"/>
    <p:sldId id="279" r:id="rId10"/>
    <p:sldId id="288" r:id="rId11"/>
    <p:sldId id="287" r:id="rId12"/>
    <p:sldId id="291" r:id="rId13"/>
    <p:sldId id="289" r:id="rId14"/>
    <p:sldId id="273" r:id="rId15"/>
    <p:sldId id="265" r:id="rId16"/>
    <p:sldId id="267" r:id="rId17"/>
    <p:sldId id="271" r:id="rId18"/>
    <p:sldId id="268" r:id="rId19"/>
    <p:sldId id="272" r:id="rId20"/>
    <p:sldId id="264" r:id="rId21"/>
    <p:sldId id="276" r:id="rId22"/>
    <p:sldId id="266" r:id="rId23"/>
    <p:sldId id="277" r:id="rId24"/>
    <p:sldId id="282"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Ex Parte - Infill Solar" id="{E20526D0-E6E9-40A9-B0AF-01CF0AF49D52}">
          <p14:sldIdLst>
            <p14:sldId id="290"/>
            <p14:sldId id="285"/>
            <p14:sldId id="284"/>
            <p14:sldId id="280"/>
            <p14:sldId id="270"/>
            <p14:sldId id="258"/>
            <p14:sldId id="283"/>
            <p14:sldId id="259"/>
            <p14:sldId id="279"/>
            <p14:sldId id="288"/>
            <p14:sldId id="287"/>
            <p14:sldId id="291"/>
            <p14:sldId id="289"/>
          </p14:sldIdLst>
        </p14:section>
        <p14:section name="Backup Slides" id="{2A4D0D71-150B-42FE-903D-2F19F9BBECCB}">
          <p14:sldIdLst>
            <p14:sldId id="273"/>
            <p14:sldId id="265"/>
            <p14:sldId id="267"/>
            <p14:sldId id="271"/>
            <p14:sldId id="268"/>
            <p14:sldId id="272"/>
            <p14:sldId id="264"/>
            <p14:sldId id="276"/>
            <p14:sldId id="266"/>
            <p14:sldId id="277"/>
            <p14:sldId id="2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MI25iNRHAxvT7daSXfbIxukCxR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A70928-C167-DC38-2AB9-8F16C2689C75}" name="Jaquelyn Fairbairn" initials="JF" userId="S::jfairbairn@luminia.io::4754c2fc-4238-4f27-af08-06391e1f4f39" providerId="AD"/>
  <p188:author id="{EDB90653-B169-1DF0-4C0E-368D9CAA0247}" name="Craig Lewis" initials="CL" userId="c57568c06ee0a8e9" providerId="Windows Live"/>
  <p188:author id="{ADF42FB9-93FA-1561-99F2-4D178E7AC3DD}" name="Benjamin Schwartz" initials="BS" userId="S::benjaminschwartz@ucsb.edu::d8fd90a3-8e12-4ad3-b801-170c9d2bc25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399FF"/>
    <a:srgbClr val="00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7226" autoAdjust="0"/>
  </p:normalViewPr>
  <p:slideViewPr>
    <p:cSldViewPr snapToGrid="0">
      <p:cViewPr varScale="1">
        <p:scale>
          <a:sx n="64" d="100"/>
          <a:sy n="64" d="100"/>
        </p:scale>
        <p:origin x="1340" y="40"/>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njamin%20Schwartz\Desktop\Transmission%20Costs\Historical%20TAC%20Rate%20Trends%20(02_bs,%209%20Mar%20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enjamin%20Schwartz\Downloads\Updated%20Chart%20for%20Ben%20.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enjamin%20Schwartz\Desktop\Transmission%20Costs\Historical%20TAC%20Rate%20Trends%20(02_bs,%209%20Mar%202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TAC Rate (over the last 11-years)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'TAC Graphs Information pt. 2'!$A$6</c:f>
              <c:strCache>
                <c:ptCount val="1"/>
                <c:pt idx="0">
                  <c:v>Average TAC</c:v>
                </c:pt>
              </c:strCache>
            </c:strRef>
          </c:tx>
          <c:spPr>
            <a:ln w="28575" cap="rnd">
              <a:solidFill>
                <a:srgbClr val="00B0F0"/>
              </a:solidFill>
              <a:round/>
            </a:ln>
            <a:effectLst/>
          </c:spPr>
          <c:marker>
            <c:symbol val="none"/>
          </c:marker>
          <c:cat>
            <c:numRef>
              <c:f>'TAC Graphs Information pt. 2'!$B$1:$J$1</c:f>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f>'TAC Graphs Information pt. 2'!$B$6:$J$6</c:f>
              <c:numCache>
                <c:formatCode>General</c:formatCode>
                <c:ptCount val="9"/>
                <c:pt idx="0">
                  <c:v>1.17073E-2</c:v>
                </c:pt>
                <c:pt idx="1">
                  <c:v>1.512353E-2</c:v>
                </c:pt>
                <c:pt idx="2">
                  <c:v>2.0101399999999998E-2</c:v>
                </c:pt>
                <c:pt idx="3">
                  <c:v>2.258253E-2</c:v>
                </c:pt>
                <c:pt idx="4">
                  <c:v>2.2081099999999999E-2</c:v>
                </c:pt>
                <c:pt idx="5">
                  <c:v>2.613E-2</c:v>
                </c:pt>
                <c:pt idx="6">
                  <c:v>2.6550000000000001E-2</c:v>
                </c:pt>
                <c:pt idx="7">
                  <c:v>3.304E-2</c:v>
                </c:pt>
                <c:pt idx="8">
                  <c:v>3.4410000000000003E-2</c:v>
                </c:pt>
              </c:numCache>
            </c:numRef>
          </c:val>
          <c:smooth val="0"/>
          <c:extLst>
            <c:ext xmlns:c16="http://schemas.microsoft.com/office/drawing/2014/chart" uri="{C3380CC4-5D6E-409C-BE32-E72D297353CC}">
              <c16:uniqueId val="{00000000-25F8-4A9E-AA21-0FADBB2EBF75}"/>
            </c:ext>
          </c:extLst>
        </c:ser>
        <c:dLbls>
          <c:showLegendKey val="0"/>
          <c:showVal val="0"/>
          <c:showCatName val="0"/>
          <c:showSerName val="0"/>
          <c:showPercent val="0"/>
          <c:showBubbleSize val="0"/>
        </c:dLbls>
        <c:smooth val="0"/>
        <c:axId val="1116485951"/>
        <c:axId val="1821221647"/>
        <c:extLst>
          <c:ext xmlns:c15="http://schemas.microsoft.com/office/drawing/2012/chart" uri="{02D57815-91ED-43cb-92C2-25804820EDAC}">
            <c15:filteredLineSeries>
              <c15:ser>
                <c:idx val="0"/>
                <c:order val="0"/>
                <c:tx>
                  <c:strRef>
                    <c:extLst>
                      <c:ext uri="{02D57815-91ED-43cb-92C2-25804820EDAC}">
                        <c15:formulaRef>
                          <c15:sqref>'TAC Graphs Information pt. 2'!$A$2</c15:sqref>
                        </c15:formulaRef>
                      </c:ext>
                    </c:extLst>
                    <c:strCache>
                      <c:ptCount val="1"/>
                      <c:pt idx="0">
                        <c:v>PG&amp;E's TAC Rate</c:v>
                      </c:pt>
                    </c:strCache>
                  </c:strRef>
                </c:tx>
                <c:spPr>
                  <a:ln w="28575" cap="rnd">
                    <a:solidFill>
                      <a:schemeClr val="accent1"/>
                    </a:solidFill>
                    <a:round/>
                  </a:ln>
                  <a:effectLst/>
                </c:spPr>
                <c:marker>
                  <c:symbol val="none"/>
                </c:marker>
                <c:cat>
                  <c:numRef>
                    <c:extLst>
                      <c:ex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c:ext uri="{02D57815-91ED-43cb-92C2-25804820EDAC}">
                        <c15:formulaRef>
                          <c15:sqref>'TAC Graphs Information pt. 2'!$B$2:$J$2</c15:sqref>
                        </c15:formulaRef>
                      </c:ext>
                    </c:extLst>
                    <c:numCache>
                      <c:formatCode>General</c:formatCode>
                      <c:ptCount val="9"/>
                      <c:pt idx="0">
                        <c:v>9.4509999999999993E-3</c:v>
                      </c:pt>
                      <c:pt idx="1">
                        <c:v>9.3989999999999994E-3</c:v>
                      </c:pt>
                      <c:pt idx="2">
                        <c:v>1.2256E-2</c:v>
                      </c:pt>
                      <c:pt idx="3">
                        <c:v>1.6996000000000001E-2</c:v>
                      </c:pt>
                      <c:pt idx="4">
                        <c:v>1.5941E-2</c:v>
                      </c:pt>
                      <c:pt idx="5">
                        <c:v>2.3380999999999999E-2</c:v>
                      </c:pt>
                      <c:pt idx="6">
                        <c:v>2.3109999999999999E-2</c:v>
                      </c:pt>
                      <c:pt idx="7">
                        <c:v>3.0136E-2</c:v>
                      </c:pt>
                      <c:pt idx="8">
                        <c:v>2.9908000000000001E-2</c:v>
                      </c:pt>
                    </c:numCache>
                  </c:numRef>
                </c:val>
                <c:smooth val="0"/>
                <c:extLst>
                  <c:ext xmlns:c16="http://schemas.microsoft.com/office/drawing/2014/chart" uri="{C3380CC4-5D6E-409C-BE32-E72D297353CC}">
                    <c16:uniqueId val="{00000001-25F8-4A9E-AA21-0FADBB2EBF7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'TAC Graphs Information pt. 2'!$A$3</c15:sqref>
                        </c15:formulaRef>
                      </c:ext>
                    </c:extLst>
                    <c:strCache>
                      <c:ptCount val="1"/>
                      <c:pt idx="0">
                        <c:v>SCE's TAC Rate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2'!$B$3:$J$3</c15:sqref>
                        </c15:formulaRef>
                      </c:ext>
                    </c:extLst>
                    <c:numCache>
                      <c:formatCode>General</c:formatCode>
                      <c:ptCount val="9"/>
                      <c:pt idx="0">
                        <c:v>7.2300000000000003E-3</c:v>
                      </c:pt>
                      <c:pt idx="1">
                        <c:v>8.0470000000000003E-3</c:v>
                      </c:pt>
                      <c:pt idx="2">
                        <c:v>1.1972E-2</c:v>
                      </c:pt>
                      <c:pt idx="3">
                        <c:v>1.1738999999999999E-2</c:v>
                      </c:pt>
                      <c:pt idx="4">
                        <c:v>1.0988E-2</c:v>
                      </c:pt>
                      <c:pt idx="5">
                        <c:v>1.0222E-2</c:v>
                      </c:pt>
                      <c:pt idx="6">
                        <c:v>1.1769E-2</c:v>
                      </c:pt>
                      <c:pt idx="7">
                        <c:v>1.5094E-2</c:v>
                      </c:pt>
                      <c:pt idx="8">
                        <c:v>1.4232E-2</c:v>
                      </c:pt>
                    </c:numCache>
                  </c:numRef>
                </c:val>
                <c:smooth val="0"/>
                <c:extLst xmlns:c15="http://schemas.microsoft.com/office/drawing/2012/chart">
                  <c:ext xmlns:c16="http://schemas.microsoft.com/office/drawing/2014/chart" uri="{C3380CC4-5D6E-409C-BE32-E72D297353CC}">
                    <c16:uniqueId val="{00000002-25F8-4A9E-AA21-0FADBB2EBF7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'TAC Graphs Information pt. 2'!$A$4</c15:sqref>
                        </c15:formulaRef>
                      </c:ext>
                    </c:extLst>
                    <c:strCache>
                      <c:ptCount val="1"/>
                      <c:pt idx="0">
                        <c:v>SDG&amp;E's TAC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2'!$B$4:$J$4</c15:sqref>
                        </c15:formulaRef>
                      </c:ext>
                    </c:extLst>
                    <c:numCache>
                      <c:formatCode>General</c:formatCode>
                      <c:ptCount val="9"/>
                      <c:pt idx="0">
                        <c:v>1.8440999999999999E-2</c:v>
                      </c:pt>
                      <c:pt idx="1">
                        <c:v>2.7924999999999998E-2</c:v>
                      </c:pt>
                      <c:pt idx="2">
                        <c:v>3.6075999999999997E-2</c:v>
                      </c:pt>
                      <c:pt idx="3">
                        <c:v>3.9014E-2</c:v>
                      </c:pt>
                      <c:pt idx="4">
                        <c:v>3.9315000000000003E-2</c:v>
                      </c:pt>
                      <c:pt idx="5">
                        <c:v>4.4784999999999998E-2</c:v>
                      </c:pt>
                      <c:pt idx="6">
                        <c:v>4.4784999999999998E-2</c:v>
                      </c:pt>
                      <c:pt idx="7">
                        <c:v>5.3114000000000001E-2</c:v>
                      </c:pt>
                      <c:pt idx="8">
                        <c:v>5.9104999999999998E-2</c:v>
                      </c:pt>
                    </c:numCache>
                  </c:numRef>
                </c:val>
                <c:smooth val="0"/>
                <c:extLst xmlns:c15="http://schemas.microsoft.com/office/drawing/2012/chart">
                  <c:ext xmlns:c16="http://schemas.microsoft.com/office/drawing/2014/chart" uri="{C3380CC4-5D6E-409C-BE32-E72D297353CC}">
                    <c16:uniqueId val="{00000003-25F8-4A9E-AA21-0FADBB2EBF7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'TAC Graphs Information pt. 2'!$A$5</c15:sqref>
                        </c15:formulaRef>
                      </c:ext>
                    </c:extLst>
                    <c:strCache>
                      <c:ptCount val="1"/>
                      <c:pt idx="0">
                        <c:v>Weighted Average TAC Rate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2'!$B$5:$J$5</c15:sqref>
                        </c15:formulaRef>
                      </c:ext>
                    </c:extLst>
                    <c:numCache>
                      <c:formatCode>General</c:formatCode>
                      <c:ptCount val="9"/>
                      <c:pt idx="0">
                        <c:v>9.4238299999999994E-3</c:v>
                      </c:pt>
                      <c:pt idx="1">
                        <c:v>1.074785E-2</c:v>
                      </c:pt>
                      <c:pt idx="2">
                        <c:v>1.45962E-2</c:v>
                      </c:pt>
                      <c:pt idx="3">
                        <c:v>1.6913060000000001E-2</c:v>
                      </c:pt>
                      <c:pt idx="4">
                        <c:v>1.6170259999999999E-2</c:v>
                      </c:pt>
                      <c:pt idx="5">
                        <c:v>1.9460459999999999E-2</c:v>
                      </c:pt>
                      <c:pt idx="6">
                        <c:v>2.0225650000000001E-2</c:v>
                      </c:pt>
                      <c:pt idx="7">
                        <c:v>2.5672E-2</c:v>
                      </c:pt>
                      <c:pt idx="8">
                        <c:v>2.5382020000000002E-2</c:v>
                      </c:pt>
                    </c:numCache>
                  </c:numRef>
                </c:val>
                <c:smooth val="0"/>
                <c:extLst xmlns:c15="http://schemas.microsoft.com/office/drawing/2012/chart">
                  <c:ext xmlns:c16="http://schemas.microsoft.com/office/drawing/2014/chart" uri="{C3380CC4-5D6E-409C-BE32-E72D297353CC}">
                    <c16:uniqueId val="{00000004-25F8-4A9E-AA21-0FADBB2EBF75}"/>
                  </c:ext>
                </c:extLst>
              </c15:ser>
            </c15:filteredLineSeries>
          </c:ext>
        </c:extLst>
      </c:lineChart>
      <c:catAx>
        <c:axId val="11164859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Year</a:t>
                </a:r>
              </a:p>
            </c:rich>
          </c:tx>
          <c:layout>
            <c:manualLayout>
              <c:xMode val="edge"/>
              <c:yMode val="edge"/>
              <c:x val="0.46982466520222144"/>
              <c:y val="0.872083911051079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221647"/>
        <c:crosses val="autoZero"/>
        <c:auto val="1"/>
        <c:lblAlgn val="ctr"/>
        <c:lblOffset val="100"/>
        <c:noMultiLvlLbl val="0"/>
      </c:catAx>
      <c:valAx>
        <c:axId val="1821221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$/kWh</a:t>
                </a:r>
              </a:p>
            </c:rich>
          </c:tx>
          <c:layout>
            <c:manualLayout>
              <c:xMode val="edge"/>
              <c:yMode val="edge"/>
              <c:x val="1.5007941153638767E-2"/>
              <c:y val="0.3956019264648449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48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a:solidFill>
                  <a:sysClr val="windowText" lastClr="000000"/>
                </a:solidFill>
                <a:latin typeface="Times New Roman" panose="02020603050405020304" pitchFamily="18" charset="0"/>
                <a:cs typeface="Times New Roman" panose="02020603050405020304" pitchFamily="18" charset="0"/>
              </a:rPr>
              <a:t>Cost Comparison: On-Site</a:t>
            </a:r>
            <a:r>
              <a:rPr lang="en-US" b="1" baseline="0">
                <a:solidFill>
                  <a:sysClr val="windowText" lastClr="000000"/>
                </a:solidFill>
                <a:latin typeface="Times New Roman" panose="02020603050405020304" pitchFamily="18" charset="0"/>
                <a:cs typeface="Times New Roman" panose="02020603050405020304" pitchFamily="18" charset="0"/>
              </a:rPr>
              <a:t> Solar and Virtual Storage </a:t>
            </a:r>
            <a:endParaRPr lang="en-US" b="1">
              <a:solidFill>
                <a:sysClr val="windowText" lastClr="000000"/>
              </a:solidFill>
              <a:latin typeface="Times New Roman" panose="02020603050405020304" pitchFamily="18" charset="0"/>
              <a:cs typeface="Times New Roman" panose="02020603050405020304" pitchFamily="18" charset="0"/>
            </a:endParaRPr>
          </a:p>
        </c:rich>
      </c:tx>
      <c:layout>
        <c:manualLayout>
          <c:xMode val="edge"/>
          <c:yMode val="edge"/>
          <c:x val="5.1796249105225484E-2"/>
          <c:y val="1.49625935162094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286293486041519"/>
          <c:y val="0.11521197007481297"/>
          <c:w val="0.63663576234788832"/>
          <c:h val="0.70423115439747086"/>
        </c:manualLayout>
      </c:layout>
      <c:barChart>
        <c:barDir val="col"/>
        <c:grouping val="stacked"/>
        <c:varyColors val="0"/>
        <c:ser>
          <c:idx val="0"/>
          <c:order val="0"/>
          <c:tx>
            <c:strRef>
              <c:f>'Updated Chart '!$B$2</c:f>
              <c:strCache>
                <c:ptCount val="1"/>
                <c:pt idx="0">
                  <c:v>4 hr Storage</c:v>
                </c:pt>
              </c:strCache>
            </c:strRef>
          </c:tx>
          <c:spPr>
            <a:solidFill>
              <a:srgbClr val="0066CC"/>
            </a:solidFill>
            <a:ln>
              <a:noFill/>
            </a:ln>
            <a:effectLst/>
          </c:spPr>
          <c:invertIfNegative val="0"/>
          <c:val>
            <c:numRef>
              <c:f>'Updated Chart '!$C$2:$D$2</c:f>
              <c:numCache>
                <c:formatCode>"$"#,##0.00</c:formatCode>
                <c:ptCount val="2"/>
                <c:pt idx="0">
                  <c:v>0.19</c:v>
                </c:pt>
                <c:pt idx="1">
                  <c:v>0.11</c:v>
                </c:pt>
              </c:numCache>
            </c:numRef>
          </c:val>
          <c:extLst>
            <c:ext xmlns:c16="http://schemas.microsoft.com/office/drawing/2014/chart" uri="{C3380CC4-5D6E-409C-BE32-E72D297353CC}">
              <c16:uniqueId val="{00000000-D782-4043-AFB5-B193A326F135}"/>
            </c:ext>
          </c:extLst>
        </c:ser>
        <c:ser>
          <c:idx val="1"/>
          <c:order val="1"/>
          <c:tx>
            <c:strRef>
              <c:f>'Updated Chart '!$B$3</c:f>
              <c:strCache>
                <c:ptCount val="1"/>
                <c:pt idx="0">
                  <c:v>Solar </c:v>
                </c:pt>
              </c:strCache>
            </c:strRef>
          </c:tx>
          <c:spPr>
            <a:solidFill>
              <a:srgbClr val="FF9933"/>
            </a:solidFill>
            <a:ln>
              <a:noFill/>
            </a:ln>
            <a:effectLst/>
          </c:spPr>
          <c:invertIfNegative val="0"/>
          <c:val>
            <c:numRef>
              <c:f>'Updated Chart '!$C$3:$D$3</c:f>
              <c:numCache>
                <c:formatCode>"$"#,##0.00</c:formatCode>
                <c:ptCount val="2"/>
                <c:pt idx="0">
                  <c:v>0.14599999999999999</c:v>
                </c:pt>
                <c:pt idx="1">
                  <c:v>0.14599999999999999</c:v>
                </c:pt>
              </c:numCache>
            </c:numRef>
          </c:val>
          <c:extLst>
            <c:ext xmlns:c16="http://schemas.microsoft.com/office/drawing/2014/chart" uri="{C3380CC4-5D6E-409C-BE32-E72D297353CC}">
              <c16:uniqueId val="{00000001-D782-4043-AFB5-B193A326F135}"/>
            </c:ext>
          </c:extLst>
        </c:ser>
        <c:dLbls>
          <c:showLegendKey val="0"/>
          <c:showVal val="0"/>
          <c:showCatName val="0"/>
          <c:showSerName val="0"/>
          <c:showPercent val="0"/>
          <c:showBubbleSize val="0"/>
        </c:dLbls>
        <c:gapWidth val="55"/>
        <c:overlap val="100"/>
        <c:axId val="1619024192"/>
        <c:axId val="1643432000"/>
      </c:barChart>
      <c:catAx>
        <c:axId val="16190241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900" b="1" i="0" u="none" strike="noStrike" kern="1200" baseline="0" dirty="0">
                    <a:solidFill>
                      <a:sysClr val="windowText" lastClr="000000"/>
                    </a:solidFill>
                    <a:latin typeface="Times New Roman" panose="02020603050405020304" pitchFamily="18" charset="0"/>
                    <a:cs typeface="Times New Roman" panose="02020603050405020304" pitchFamily="18" charset="0"/>
                  </a:rPr>
                  <a:t>500 </a:t>
                </a:r>
                <a:r>
                  <a:rPr lang="en-US" sz="900" b="1" i="0" u="none" strike="noStrike" kern="1200" baseline="0" dirty="0" err="1">
                    <a:solidFill>
                      <a:sysClr val="windowText" lastClr="000000"/>
                    </a:solidFill>
                    <a:latin typeface="Times New Roman" panose="02020603050405020304" pitchFamily="18" charset="0"/>
                    <a:cs typeface="Times New Roman" panose="02020603050405020304" pitchFamily="18" charset="0"/>
                  </a:rPr>
                  <a:t>kWdc</a:t>
                </a:r>
                <a:r>
                  <a:rPr lang="en-US" sz="900" b="1" i="0" u="none" strike="noStrike" kern="1200" baseline="0" dirty="0">
                    <a:solidFill>
                      <a:sysClr val="windowText" lastClr="000000"/>
                    </a:solidFill>
                    <a:latin typeface="Times New Roman" panose="02020603050405020304" pitchFamily="18" charset="0"/>
                    <a:cs typeface="Times New Roman" panose="02020603050405020304" pitchFamily="18" charset="0"/>
                  </a:rPr>
                  <a:t> Rooftop Solar</a:t>
                </a:r>
              </a:p>
              <a:p>
                <a:pPr>
                  <a:defRPr/>
                </a:pPr>
                <a:r>
                  <a:rPr lang="en-US" sz="900" b="1" i="0" u="none" strike="noStrike" kern="1200" baseline="0" dirty="0">
                    <a:solidFill>
                      <a:sysClr val="windowText" lastClr="000000"/>
                    </a:solidFill>
                    <a:latin typeface="Times New Roman" panose="02020603050405020304" pitchFamily="18" charset="0"/>
                    <a:cs typeface="Times New Roman" panose="02020603050405020304" pitchFamily="18" charset="0"/>
                  </a:rPr>
                  <a:t>w/ 2MWh On-site </a:t>
                </a:r>
              </a:p>
              <a:p>
                <a:pPr>
                  <a:defRPr/>
                </a:pPr>
                <a:r>
                  <a:rPr lang="en-US" sz="900" b="1" i="0" u="none" strike="noStrike" kern="1200" baseline="0" dirty="0">
                    <a:solidFill>
                      <a:sysClr val="windowText" lastClr="000000"/>
                    </a:solidFill>
                    <a:latin typeface="Times New Roman" panose="02020603050405020304" pitchFamily="18" charset="0"/>
                    <a:cs typeface="Times New Roman" panose="02020603050405020304" pitchFamily="18" charset="0"/>
                  </a:rPr>
                  <a:t>Storage </a:t>
                </a:r>
              </a:p>
            </c:rich>
          </c:tx>
          <c:layout>
            <c:manualLayout>
              <c:xMode val="edge"/>
              <c:yMode val="edge"/>
              <c:x val="0.14174889533405646"/>
              <c:y val="0.825758391449153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43432000"/>
        <c:crosses val="autoZero"/>
        <c:auto val="0"/>
        <c:lblAlgn val="ctr"/>
        <c:lblOffset val="100"/>
        <c:noMultiLvlLbl val="0"/>
      </c:catAx>
      <c:valAx>
        <c:axId val="164343200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9024192"/>
        <c:crossesAt val="0"/>
        <c:crossBetween val="between"/>
      </c:val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egendEntry>
        <c:idx val="1"/>
        <c:txPr>
          <a:bodyPr rot="0" spcFirstLastPara="1" vertOverflow="ellipsis" vert="horz" wrap="square" anchor="ctr" anchorCtr="1"/>
          <a:lstStyle/>
          <a:p>
            <a:pPr>
              <a:defRPr sz="11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Entry>
      <c:layout>
        <c:manualLayout>
          <c:xMode val="edge"/>
          <c:yMode val="edge"/>
          <c:x val="9.3680504454300054E-2"/>
          <c:y val="0.95630150683120385"/>
          <c:w val="0.68522857551896921"/>
          <c:h val="4.159601428051720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Average TAC Rate (over the last 11-years)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4"/>
          <c:order val="4"/>
          <c:tx>
            <c:strRef>
              <c:f>'TAC Graphs Information pt. 2'!$A$6</c:f>
              <c:strCache>
                <c:ptCount val="1"/>
                <c:pt idx="0">
                  <c:v>Average TAC</c:v>
                </c:pt>
              </c:strCache>
            </c:strRef>
          </c:tx>
          <c:spPr>
            <a:ln w="28575" cap="rnd">
              <a:solidFill>
                <a:srgbClr val="00B0F0"/>
              </a:solidFill>
              <a:round/>
            </a:ln>
            <a:effectLst/>
          </c:spPr>
          <c:marker>
            <c:symbol val="none"/>
          </c:marker>
          <c:cat>
            <c:numRef>
              <c:f>'TAC Graphs Information pt. 2'!$B$1:$J$1</c:f>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f>'TAC Graphs Information pt. 2'!$B$6:$J$6</c:f>
              <c:numCache>
                <c:formatCode>General</c:formatCode>
                <c:ptCount val="9"/>
                <c:pt idx="0">
                  <c:v>1.17073E-2</c:v>
                </c:pt>
                <c:pt idx="1">
                  <c:v>1.512353E-2</c:v>
                </c:pt>
                <c:pt idx="2">
                  <c:v>2.0101399999999998E-2</c:v>
                </c:pt>
                <c:pt idx="3">
                  <c:v>2.258253E-2</c:v>
                </c:pt>
                <c:pt idx="4">
                  <c:v>2.2081099999999999E-2</c:v>
                </c:pt>
                <c:pt idx="5">
                  <c:v>2.613E-2</c:v>
                </c:pt>
                <c:pt idx="6">
                  <c:v>2.6550000000000001E-2</c:v>
                </c:pt>
                <c:pt idx="7">
                  <c:v>3.304E-2</c:v>
                </c:pt>
                <c:pt idx="8">
                  <c:v>3.4410000000000003E-2</c:v>
                </c:pt>
              </c:numCache>
            </c:numRef>
          </c:val>
          <c:smooth val="0"/>
          <c:extLst>
            <c:ext xmlns:c16="http://schemas.microsoft.com/office/drawing/2014/chart" uri="{C3380CC4-5D6E-409C-BE32-E72D297353CC}">
              <c16:uniqueId val="{00000000-0F79-41C6-91E5-3AC9E42D29CC}"/>
            </c:ext>
          </c:extLst>
        </c:ser>
        <c:dLbls>
          <c:showLegendKey val="0"/>
          <c:showVal val="0"/>
          <c:showCatName val="0"/>
          <c:showSerName val="0"/>
          <c:showPercent val="0"/>
          <c:showBubbleSize val="0"/>
        </c:dLbls>
        <c:smooth val="0"/>
        <c:axId val="1116485951"/>
        <c:axId val="1821221647"/>
        <c:extLst>
          <c:ext xmlns:c15="http://schemas.microsoft.com/office/drawing/2012/chart" uri="{02D57815-91ED-43cb-92C2-25804820EDAC}">
            <c15:filteredLineSeries>
              <c15:ser>
                <c:idx val="0"/>
                <c:order val="0"/>
                <c:tx>
                  <c:strRef>
                    <c:extLst>
                      <c:ext uri="{02D57815-91ED-43cb-92C2-25804820EDAC}">
                        <c15:formulaRef>
                          <c15:sqref>'TAC Graphs Information pt. 2'!$A$2</c15:sqref>
                        </c15:formulaRef>
                      </c:ext>
                    </c:extLst>
                    <c:strCache>
                      <c:ptCount val="1"/>
                      <c:pt idx="0">
                        <c:v>PG&amp;E's TAC Rate</c:v>
                      </c:pt>
                    </c:strCache>
                  </c:strRef>
                </c:tx>
                <c:spPr>
                  <a:ln w="28575" cap="rnd">
                    <a:solidFill>
                      <a:schemeClr val="accent1"/>
                    </a:solidFill>
                    <a:round/>
                  </a:ln>
                  <a:effectLst/>
                </c:spPr>
                <c:marker>
                  <c:symbol val="none"/>
                </c:marker>
                <c:cat>
                  <c:numRef>
                    <c:extLst>
                      <c:ex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c:ext uri="{02D57815-91ED-43cb-92C2-25804820EDAC}">
                        <c15:formulaRef>
                          <c15:sqref>'TAC Graphs Information pt. 2'!$B$2:$J$2</c15:sqref>
                        </c15:formulaRef>
                      </c:ext>
                    </c:extLst>
                    <c:numCache>
                      <c:formatCode>General</c:formatCode>
                      <c:ptCount val="9"/>
                      <c:pt idx="0">
                        <c:v>9.4509999999999993E-3</c:v>
                      </c:pt>
                      <c:pt idx="1">
                        <c:v>9.3989999999999994E-3</c:v>
                      </c:pt>
                      <c:pt idx="2">
                        <c:v>1.2256E-2</c:v>
                      </c:pt>
                      <c:pt idx="3">
                        <c:v>1.6996000000000001E-2</c:v>
                      </c:pt>
                      <c:pt idx="4">
                        <c:v>1.5941E-2</c:v>
                      </c:pt>
                      <c:pt idx="5">
                        <c:v>2.3380999999999999E-2</c:v>
                      </c:pt>
                      <c:pt idx="6">
                        <c:v>2.3109999999999999E-2</c:v>
                      </c:pt>
                      <c:pt idx="7">
                        <c:v>3.0136E-2</c:v>
                      </c:pt>
                      <c:pt idx="8">
                        <c:v>2.9908000000000001E-2</c:v>
                      </c:pt>
                    </c:numCache>
                  </c:numRef>
                </c:val>
                <c:smooth val="0"/>
                <c:extLst>
                  <c:ext xmlns:c16="http://schemas.microsoft.com/office/drawing/2014/chart" uri="{C3380CC4-5D6E-409C-BE32-E72D297353CC}">
                    <c16:uniqueId val="{00000001-0F79-41C6-91E5-3AC9E42D29C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'TAC Graphs Information pt. 2'!$A$3</c15:sqref>
                        </c15:formulaRef>
                      </c:ext>
                    </c:extLst>
                    <c:strCache>
                      <c:ptCount val="1"/>
                      <c:pt idx="0">
                        <c:v>SCE's TAC Rate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2'!$B$3:$J$3</c15:sqref>
                        </c15:formulaRef>
                      </c:ext>
                    </c:extLst>
                    <c:numCache>
                      <c:formatCode>General</c:formatCode>
                      <c:ptCount val="9"/>
                      <c:pt idx="0">
                        <c:v>7.2300000000000003E-3</c:v>
                      </c:pt>
                      <c:pt idx="1">
                        <c:v>8.0470000000000003E-3</c:v>
                      </c:pt>
                      <c:pt idx="2">
                        <c:v>1.1972E-2</c:v>
                      </c:pt>
                      <c:pt idx="3">
                        <c:v>1.1738999999999999E-2</c:v>
                      </c:pt>
                      <c:pt idx="4">
                        <c:v>1.0988E-2</c:v>
                      </c:pt>
                      <c:pt idx="5">
                        <c:v>1.0222E-2</c:v>
                      </c:pt>
                      <c:pt idx="6">
                        <c:v>1.1769E-2</c:v>
                      </c:pt>
                      <c:pt idx="7">
                        <c:v>1.5094E-2</c:v>
                      </c:pt>
                      <c:pt idx="8">
                        <c:v>1.4232E-2</c:v>
                      </c:pt>
                    </c:numCache>
                  </c:numRef>
                </c:val>
                <c:smooth val="0"/>
                <c:extLst xmlns:c15="http://schemas.microsoft.com/office/drawing/2012/chart">
                  <c:ext xmlns:c16="http://schemas.microsoft.com/office/drawing/2014/chart" uri="{C3380CC4-5D6E-409C-BE32-E72D297353CC}">
                    <c16:uniqueId val="{00000002-0F79-41C6-91E5-3AC9E42D29C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'TAC Graphs Information pt. 2'!$A$4</c15:sqref>
                        </c15:formulaRef>
                      </c:ext>
                    </c:extLst>
                    <c:strCache>
                      <c:ptCount val="1"/>
                      <c:pt idx="0">
                        <c:v>SDG&amp;E's TAC Rate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2'!$B$4:$J$4</c15:sqref>
                        </c15:formulaRef>
                      </c:ext>
                    </c:extLst>
                    <c:numCache>
                      <c:formatCode>General</c:formatCode>
                      <c:ptCount val="9"/>
                      <c:pt idx="0">
                        <c:v>1.8440999999999999E-2</c:v>
                      </c:pt>
                      <c:pt idx="1">
                        <c:v>2.7924999999999998E-2</c:v>
                      </c:pt>
                      <c:pt idx="2">
                        <c:v>3.6075999999999997E-2</c:v>
                      </c:pt>
                      <c:pt idx="3">
                        <c:v>3.9014E-2</c:v>
                      </c:pt>
                      <c:pt idx="4">
                        <c:v>3.9315000000000003E-2</c:v>
                      </c:pt>
                      <c:pt idx="5">
                        <c:v>4.4784999999999998E-2</c:v>
                      </c:pt>
                      <c:pt idx="6">
                        <c:v>4.4784999999999998E-2</c:v>
                      </c:pt>
                      <c:pt idx="7">
                        <c:v>5.3114000000000001E-2</c:v>
                      </c:pt>
                      <c:pt idx="8">
                        <c:v>5.9104999999999998E-2</c:v>
                      </c:pt>
                    </c:numCache>
                  </c:numRef>
                </c:val>
                <c:smooth val="0"/>
                <c:extLst xmlns:c15="http://schemas.microsoft.com/office/drawing/2012/chart">
                  <c:ext xmlns:c16="http://schemas.microsoft.com/office/drawing/2014/chart" uri="{C3380CC4-5D6E-409C-BE32-E72D297353CC}">
                    <c16:uniqueId val="{00000003-0F79-41C6-91E5-3AC9E42D29C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'TAC Graphs Information pt. 2'!$A$5</c15:sqref>
                        </c15:formulaRef>
                      </c:ext>
                    </c:extLst>
                    <c:strCache>
                      <c:ptCount val="1"/>
                      <c:pt idx="0">
                        <c:v>Weighted Average TAC Rate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'TAC Graphs Information pt. 2'!$B$1:$J$1</c15:sqref>
                        </c15:formulaRef>
                      </c:ext>
                    </c:extLst>
                    <c:numCache>
                      <c:formatCode>General</c:formatCode>
                      <c:ptCount val="9"/>
                      <c:pt idx="0">
                        <c:v>2012</c:v>
                      </c:pt>
                      <c:pt idx="1">
                        <c:v>2013</c:v>
                      </c:pt>
                      <c:pt idx="2">
                        <c:v>2017</c:v>
                      </c:pt>
                      <c:pt idx="3">
                        <c:v>2018</c:v>
                      </c:pt>
                      <c:pt idx="4">
                        <c:v>2019</c:v>
                      </c:pt>
                      <c:pt idx="5">
                        <c:v>2020</c:v>
                      </c:pt>
                      <c:pt idx="6">
                        <c:v>2021</c:v>
                      </c:pt>
                      <c:pt idx="7">
                        <c:v>2022</c:v>
                      </c:pt>
                      <c:pt idx="8">
                        <c:v>2023</c:v>
                      </c:pt>
                    </c:numCache>
                  </c:numRef>
                </c:cat>
                <c:val>
                  <c:numRef>
                    <c:extLst xmlns:c15="http://schemas.microsoft.com/office/drawing/2012/chart">
                      <c:ext xmlns:c15="http://schemas.microsoft.com/office/drawing/2012/chart" uri="{02D57815-91ED-43cb-92C2-25804820EDAC}">
                        <c15:formulaRef>
                          <c15:sqref>'TAC Graphs Information pt. 2'!$B$5:$J$5</c15:sqref>
                        </c15:formulaRef>
                      </c:ext>
                    </c:extLst>
                    <c:numCache>
                      <c:formatCode>General</c:formatCode>
                      <c:ptCount val="9"/>
                      <c:pt idx="0">
                        <c:v>9.4238299999999994E-3</c:v>
                      </c:pt>
                      <c:pt idx="1">
                        <c:v>1.074785E-2</c:v>
                      </c:pt>
                      <c:pt idx="2">
                        <c:v>1.45962E-2</c:v>
                      </c:pt>
                      <c:pt idx="3">
                        <c:v>1.6913060000000001E-2</c:v>
                      </c:pt>
                      <c:pt idx="4">
                        <c:v>1.6170259999999999E-2</c:v>
                      </c:pt>
                      <c:pt idx="5">
                        <c:v>1.9460459999999999E-2</c:v>
                      </c:pt>
                      <c:pt idx="6">
                        <c:v>2.0225650000000001E-2</c:v>
                      </c:pt>
                      <c:pt idx="7">
                        <c:v>2.5672E-2</c:v>
                      </c:pt>
                      <c:pt idx="8">
                        <c:v>2.5382020000000002E-2</c:v>
                      </c:pt>
                    </c:numCache>
                  </c:numRef>
                </c:val>
                <c:smooth val="0"/>
                <c:extLst xmlns:c15="http://schemas.microsoft.com/office/drawing/2012/chart">
                  <c:ext xmlns:c16="http://schemas.microsoft.com/office/drawing/2014/chart" uri="{C3380CC4-5D6E-409C-BE32-E72D297353CC}">
                    <c16:uniqueId val="{00000004-0F79-41C6-91E5-3AC9E42D29CC}"/>
                  </c:ext>
                </c:extLst>
              </c15:ser>
            </c15:filteredLineSeries>
          </c:ext>
        </c:extLst>
      </c:lineChart>
      <c:catAx>
        <c:axId val="111648595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Year</a:t>
                </a:r>
              </a:p>
            </c:rich>
          </c:tx>
          <c:layout>
            <c:manualLayout>
              <c:xMode val="edge"/>
              <c:yMode val="edge"/>
              <c:x val="0.46982466520222144"/>
              <c:y val="0.8720839110510795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221647"/>
        <c:crosses val="autoZero"/>
        <c:auto val="1"/>
        <c:lblAlgn val="ctr"/>
        <c:lblOffset val="100"/>
        <c:noMultiLvlLbl val="0"/>
      </c:catAx>
      <c:valAx>
        <c:axId val="18212216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dirty="0"/>
                  <a:t>$/kWh</a:t>
                </a:r>
              </a:p>
            </c:rich>
          </c:tx>
          <c:layout>
            <c:manualLayout>
              <c:xMode val="edge"/>
              <c:yMode val="edge"/>
              <c:x val="1.5007941153638767E-2"/>
              <c:y val="0.3956019264648449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485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0.43636</cdr:x>
      <cdr:y>0.81395</cdr:y>
    </cdr:from>
    <cdr:to>
      <cdr:x>0.75973</cdr:x>
      <cdr:y>0.95172</cdr:y>
    </cdr:to>
    <cdr:sp macro="" textlink="">
      <cdr:nvSpPr>
        <cdr:cNvPr id="3" name="TextBox 2">
          <a:extLst xmlns:a="http://schemas.openxmlformats.org/drawingml/2006/main">
            <a:ext uri="{FF2B5EF4-FFF2-40B4-BE49-F238E27FC236}">
              <a16:creationId xmlns:a16="http://schemas.microsoft.com/office/drawing/2014/main" id="{79D34157-07D4-2A64-3845-6048E9A20884}"/>
            </a:ext>
          </a:extLst>
        </cdr:cNvPr>
        <cdr:cNvSpPr txBox="1"/>
      </cdr:nvSpPr>
      <cdr:spPr>
        <a:xfrm xmlns:a="http://schemas.openxmlformats.org/drawingml/2006/main">
          <a:off x="1822292" y="3983187"/>
          <a:ext cx="1350418" cy="67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900" b="1" dirty="0">
              <a:solidFill>
                <a:schemeClr val="bg2">
                  <a:lumMod val="50000"/>
                </a:schemeClr>
              </a:solidFill>
              <a:latin typeface="Times New Roman" panose="02020603050405020304" pitchFamily="18" charset="0"/>
              <a:cs typeface="Times New Roman" panose="02020603050405020304" pitchFamily="18" charset="0"/>
            </a:rPr>
            <a:t>500 kW Rooftop Solar w/</a:t>
          </a:r>
          <a:r>
            <a:rPr lang="en-US" sz="900" b="1" baseline="0" dirty="0">
              <a:solidFill>
                <a:schemeClr val="bg2">
                  <a:lumMod val="50000"/>
                </a:schemeClr>
              </a:solidFill>
              <a:latin typeface="Times New Roman" panose="02020603050405020304" pitchFamily="18" charset="0"/>
              <a:cs typeface="Times New Roman" panose="02020603050405020304" pitchFamily="18" charset="0"/>
            </a:rPr>
            <a:t> 2MWh Allocation of Unbundled 40 MWh Storage </a:t>
          </a:r>
          <a:endParaRPr lang="en-US" sz="900" b="1" dirty="0">
            <a:solidFill>
              <a:schemeClr val="bg2">
                <a:lumMod val="50000"/>
              </a:schemeClr>
            </a:solidFill>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50" name="Google Shape;5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straw poll done by BPU in New Jersey suggested that NJ should target 750 MW over the next five years for the Community Solar Program.</a:t>
            </a:r>
          </a:p>
          <a:p>
            <a:r>
              <a:rPr lang="en-US" dirty="0"/>
              <a:t>https://www.greenbaumlaw.com/insights-alerts-New-Jersey-BPU-Establishes-Permanent-Community-Solar-Program.html </a:t>
            </a:r>
          </a:p>
          <a:p>
            <a:r>
              <a:rPr lang="en-US"/>
              <a:t>https://www.perchenergy.com/blog/industry/new-jersey-community-solar-policy-legislation-asset-owners-developers</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640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by Brandon </a:t>
            </a:r>
            <a:r>
              <a:rPr lang="en-US" dirty="0" err="1"/>
              <a:t>Smithwood</a:t>
            </a:r>
            <a:endParaRPr lang="en-US" dirty="0"/>
          </a:p>
          <a:p>
            <a:pPr marL="0" lvl="0" indent="0" algn="l" rtl="0">
              <a:spcBef>
                <a:spcPts val="0"/>
              </a:spcBef>
              <a:spcAft>
                <a:spcPts val="0"/>
              </a:spcAft>
              <a:buNone/>
            </a:pPr>
            <a:r>
              <a:rPr lang="en-US"/>
              <a:t>https://laist.com/news/climate-environment/with-rooftop-solar-energy-out-of-reach-for-many-heres-what-community-solar-could-do-for-us</a:t>
            </a:r>
            <a:endParaRPr dirty="0"/>
          </a:p>
        </p:txBody>
      </p:sp>
      <p:sp>
        <p:nvSpPr>
          <p:cNvPr id="67" name="Google Shape;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087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 name="Google Shape;73;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 name="Google Shape;74;p4:notes"/>
          <p:cNvSpPr txBox="1"/>
          <p:nvPr/>
        </p:nvSpPr>
        <p:spPr>
          <a:xfrm>
            <a:off x="3884615" y="8685213"/>
            <a:ext cx="2971800" cy="4572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783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 is from CCSA’s Opening Comments on Cost-Effectiveness</a:t>
            </a:r>
          </a:p>
          <a:p>
            <a:r>
              <a:rPr lang="en-US" dirty="0"/>
              <a:t>Table 1-2 is from </a:t>
            </a:r>
            <a:r>
              <a:rPr lang="en-US" dirty="0" err="1"/>
              <a:t>Verdant’s</a:t>
            </a:r>
            <a:r>
              <a:rPr lang="en-US" dirty="0"/>
              <a:t> NEM 2.0 Lookback Study</a:t>
            </a:r>
          </a:p>
          <a:p>
            <a:r>
              <a:rPr lang="en-US" dirty="0"/>
              <a:t>Table 2 is from Cal Advocates’ Opening Comments on Cost-Effectiveness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854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 name="Google Shape;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436037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2"/>
        <p:cNvGrpSpPr/>
        <p:nvPr/>
      </p:nvGrpSpPr>
      <p:grpSpPr>
        <a:xfrm>
          <a:off x="0" y="0"/>
          <a:ext cx="0" cy="0"/>
          <a:chOff x="0" y="0"/>
          <a:chExt cx="0" cy="0"/>
        </a:xfrm>
      </p:grpSpPr>
      <p:sp>
        <p:nvSpPr>
          <p:cNvPr id="13" name="Google Shape;13;p10"/>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 name="Google Shape;14;p10"/>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0"/>
          <p:cNvSpPr txBox="1"/>
          <p:nvPr/>
        </p:nvSpPr>
        <p:spPr>
          <a:xfrm>
            <a:off x="0" y="6488113"/>
            <a:ext cx="5562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595959"/>
                </a:solidFill>
                <a:latin typeface="Arial"/>
                <a:ea typeface="Arial"/>
                <a:cs typeface="Arial"/>
                <a:sym typeface="Arial"/>
              </a:rPr>
              <a:t>Making Clean Local Energy Accessible Now</a:t>
            </a:r>
            <a:endParaRPr/>
          </a:p>
        </p:txBody>
      </p:sp>
      <p:sp>
        <p:nvSpPr>
          <p:cNvPr id="16" name="Google Shape;16;p10"/>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spcBef>
                <a:spcPts val="480"/>
              </a:spcBef>
              <a:spcAft>
                <a:spcPts val="0"/>
              </a:spcAft>
              <a:buSzPts val="2400"/>
              <a:buFont typeface="Arial"/>
              <a:buNone/>
              <a:defRPr sz="2400">
                <a:solidFill>
                  <a:srgbClr val="595959"/>
                </a:solidFil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17"/>
        <p:cNvGrpSpPr/>
        <p:nvPr/>
      </p:nvGrpSpPr>
      <p:grpSpPr>
        <a:xfrm>
          <a:off x="0" y="0"/>
          <a:ext cx="0" cy="0"/>
          <a:chOff x="0" y="0"/>
          <a:chExt cx="0" cy="0"/>
        </a:xfrm>
      </p:grpSpPr>
      <p:sp>
        <p:nvSpPr>
          <p:cNvPr id="18" name="Google Shape;18;p11"/>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 name="Google Shape;19;p11"/>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0" name="Google Shape;20;p11"/>
          <p:cNvSpPr txBox="1"/>
          <p:nvPr/>
        </p:nvSpPr>
        <p:spPr>
          <a:xfrm>
            <a:off x="8331200" y="6492875"/>
            <a:ext cx="66040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21" name="Google Shape;21;p1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1"/>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11"/>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pic>
        <p:nvPicPr>
          <p:cNvPr id="24" name="Google Shape;24;p11"/>
          <p:cNvPicPr preferRelativeResize="0"/>
          <p:nvPr/>
        </p:nvPicPr>
        <p:blipFill rotWithShape="1">
          <a:blip r:embed="rId2">
            <a:alphaModFix/>
          </a:blip>
          <a:srcRect/>
          <a:stretch/>
        </p:blipFill>
        <p:spPr>
          <a:xfrm>
            <a:off x="7513624" y="88490"/>
            <a:ext cx="1477976" cy="6200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Text and Chart">
  <p:cSld name="22_Title, Text and Chart">
    <p:spTree>
      <p:nvGrpSpPr>
        <p:cNvPr id="1" name="Shape 25"/>
        <p:cNvGrpSpPr/>
        <p:nvPr/>
      </p:nvGrpSpPr>
      <p:grpSpPr>
        <a:xfrm>
          <a:off x="0" y="0"/>
          <a:ext cx="0" cy="0"/>
          <a:chOff x="0" y="0"/>
          <a:chExt cx="0" cy="0"/>
        </a:xfrm>
      </p:grpSpPr>
      <p:sp>
        <p:nvSpPr>
          <p:cNvPr id="26" name="Google Shape;26;p1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 name="Google Shape;27;p12"/>
          <p:cNvSpPr txBox="1"/>
          <p:nvPr/>
        </p:nvSpPr>
        <p:spPr>
          <a:xfrm>
            <a:off x="0" y="6488113"/>
            <a:ext cx="8229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595959"/>
                </a:solidFill>
                <a:latin typeface="Arial"/>
                <a:ea typeface="Arial"/>
                <a:cs typeface="Arial"/>
                <a:sym typeface="Arial"/>
              </a:rPr>
              <a:t>Making Clean Local </a:t>
            </a:r>
            <a:r>
              <a:rPr lang="en-US" sz="1800">
                <a:solidFill>
                  <a:srgbClr val="595959"/>
                </a:solidFill>
                <a:latin typeface="Arial"/>
                <a:ea typeface="Arial"/>
                <a:cs typeface="Arial"/>
                <a:sym typeface="Arial"/>
              </a:rPr>
              <a:t>Energy</a:t>
            </a:r>
            <a:r>
              <a:rPr lang="en-US" sz="1600">
                <a:solidFill>
                  <a:srgbClr val="595959"/>
                </a:solidFill>
                <a:latin typeface="Arial"/>
                <a:ea typeface="Arial"/>
                <a:cs typeface="Arial"/>
                <a:sym typeface="Arial"/>
              </a:rPr>
              <a:t> Accessible Now						</a:t>
            </a:r>
            <a:endParaRPr sz="1800">
              <a:solidFill>
                <a:srgbClr val="595959"/>
              </a:solidFill>
              <a:latin typeface="Arial"/>
              <a:ea typeface="Arial"/>
              <a:cs typeface="Arial"/>
              <a:sym typeface="Arial"/>
            </a:endParaRPr>
          </a:p>
        </p:txBody>
      </p:sp>
      <p:sp>
        <p:nvSpPr>
          <p:cNvPr id="28" name="Google Shape;28;p12"/>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29" name="Google Shape;29;p12"/>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
        <p:nvSpPr>
          <p:cNvPr id="30" name="Google Shape;30;p1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0_Title, Text and Chart">
  <p:cSld name="20_Title, Text and Chart">
    <p:spTree>
      <p:nvGrpSpPr>
        <p:cNvPr id="1" name="Shape 32"/>
        <p:cNvGrpSpPr/>
        <p:nvPr/>
      </p:nvGrpSpPr>
      <p:grpSpPr>
        <a:xfrm>
          <a:off x="0" y="0"/>
          <a:ext cx="0" cy="0"/>
          <a:chOff x="0" y="0"/>
          <a:chExt cx="0" cy="0"/>
        </a:xfrm>
      </p:grpSpPr>
      <p:sp>
        <p:nvSpPr>
          <p:cNvPr id="33" name="Google Shape;33;p1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 name="Google Shape;34;p13"/>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						</a:t>
            </a:r>
            <a:endParaRPr/>
          </a:p>
        </p:txBody>
      </p:sp>
      <p:sp>
        <p:nvSpPr>
          <p:cNvPr id="35" name="Google Shape;35;p1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36" name="Google Shape;36;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3"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39" name="Google Shape;39;p13"/>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1_Title, Text and Chart">
  <p:cSld name="21_Title, Text and Chart">
    <p:spTree>
      <p:nvGrpSpPr>
        <p:cNvPr id="1" name="Shape 40"/>
        <p:cNvGrpSpPr/>
        <p:nvPr/>
      </p:nvGrpSpPr>
      <p:grpSpPr>
        <a:xfrm>
          <a:off x="0" y="0"/>
          <a:ext cx="0" cy="0"/>
          <a:chOff x="0" y="0"/>
          <a:chExt cx="0" cy="0"/>
        </a:xfrm>
      </p:grpSpPr>
      <p:sp>
        <p:nvSpPr>
          <p:cNvPr id="41" name="Google Shape;41;p14"/>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 name="Google Shape;42;p14"/>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 </a:t>
            </a:r>
            <a:endParaRPr/>
          </a:p>
        </p:txBody>
      </p:sp>
      <p:sp>
        <p:nvSpPr>
          <p:cNvPr id="43" name="Google Shape;43;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2400" b="1">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Font typeface="Arial"/>
              <a:buChar char="•"/>
              <a:defRPr>
                <a:solidFill>
                  <a:srgbClr val="595959"/>
                </a:solidFill>
                <a:latin typeface="Arial"/>
                <a:ea typeface="Arial"/>
                <a:cs typeface="Arial"/>
                <a:sym typeface="Arial"/>
              </a:defRPr>
            </a:lvl1pPr>
            <a:lvl2pPr marL="914400" lvl="1" indent="-406400" algn="l">
              <a:spcBef>
                <a:spcPts val="560"/>
              </a:spcBef>
              <a:spcAft>
                <a:spcPts val="0"/>
              </a:spcAft>
              <a:buClr>
                <a:schemeClr val="dk1"/>
              </a:buClr>
              <a:buSzPts val="2800"/>
              <a:buFont typeface="Arial"/>
              <a:buChar char="•"/>
              <a:defRPr>
                <a:solidFill>
                  <a:srgbClr val="595959"/>
                </a:solidFill>
                <a:latin typeface="Arial"/>
                <a:ea typeface="Arial"/>
                <a:cs typeface="Arial"/>
                <a:sym typeface="Arial"/>
              </a:defRPr>
            </a:lvl2pPr>
            <a:lvl3pPr marL="1371600" lvl="2" indent="-381000" algn="l">
              <a:spcBef>
                <a:spcPts val="480"/>
              </a:spcBef>
              <a:spcAft>
                <a:spcPts val="0"/>
              </a:spcAft>
              <a:buClr>
                <a:schemeClr val="dk1"/>
              </a:buClr>
              <a:buSzPts val="2400"/>
              <a:buFont typeface="Arial"/>
              <a:buChar char="•"/>
              <a:defRPr>
                <a:solidFill>
                  <a:srgbClr val="595959"/>
                </a:solidFill>
                <a:latin typeface="Arial"/>
                <a:ea typeface="Arial"/>
                <a:cs typeface="Arial"/>
                <a:sym typeface="Arial"/>
              </a:defRPr>
            </a:lvl3pPr>
            <a:lvl4pPr marL="1828800" lvl="3"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4pPr>
            <a:lvl5pPr marL="2286000" lvl="4" indent="-355600" algn="l">
              <a:spcBef>
                <a:spcPts val="400"/>
              </a:spcBef>
              <a:spcAft>
                <a:spcPts val="0"/>
              </a:spcAft>
              <a:buClr>
                <a:schemeClr val="dk1"/>
              </a:buClr>
              <a:buSzPts val="2000"/>
              <a:buFont typeface="Arial"/>
              <a:buChar char="•"/>
              <a:defRPr>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4"/>
          <p:cNvSpPr txBox="1"/>
          <p:nvPr/>
        </p:nvSpPr>
        <p:spPr>
          <a:xfrm>
            <a:off x="0" y="6488113"/>
            <a:ext cx="8331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595959"/>
                </a:solidFill>
                <a:latin typeface="Arial"/>
                <a:ea typeface="Arial"/>
                <a:cs typeface="Arial"/>
                <a:sym typeface="Arial"/>
              </a:rPr>
              <a:t>Making Clean Local Energy Accessible Now</a:t>
            </a:r>
            <a:r>
              <a:rPr lang="en-US" sz="1600">
                <a:solidFill>
                  <a:srgbClr val="595959"/>
                </a:solidFill>
                <a:latin typeface="Arial"/>
                <a:ea typeface="Arial"/>
                <a:cs typeface="Arial"/>
                <a:sym typeface="Arial"/>
              </a:rPr>
              <a:t>						</a:t>
            </a:r>
            <a:endParaRPr/>
          </a:p>
        </p:txBody>
      </p:sp>
      <p:pic>
        <p:nvPicPr>
          <p:cNvPr id="46" name="Google Shape;46;p14" descr="Clean Coalition Logo_no tagline_updated_slideshowedit_zf2 yellow_final2.pdf"/>
          <p:cNvPicPr preferRelativeResize="0"/>
          <p:nvPr/>
        </p:nvPicPr>
        <p:blipFill rotWithShape="1">
          <a:blip r:embed="rId2">
            <a:alphaModFix/>
          </a:blip>
          <a:srcRect/>
          <a:stretch/>
        </p:blipFill>
        <p:spPr>
          <a:xfrm>
            <a:off x="7531219" y="46181"/>
            <a:ext cx="1612783" cy="676656"/>
          </a:xfrm>
          <a:prstGeom prst="rect">
            <a:avLst/>
          </a:prstGeom>
          <a:noFill/>
          <a:ln>
            <a:noFill/>
          </a:ln>
        </p:spPr>
      </p:pic>
      <p:sp>
        <p:nvSpPr>
          <p:cNvPr id="47" name="Google Shape;47;p14"/>
          <p:cNvSpPr txBox="1"/>
          <p:nvPr/>
        </p:nvSpPr>
        <p:spPr>
          <a:xfrm>
            <a:off x="8416636" y="6492875"/>
            <a:ext cx="574964"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800">
                <a:solidFill>
                  <a:schemeClr val="dk1"/>
                </a:solidFill>
                <a:latin typeface="Arial"/>
                <a:ea typeface="Arial"/>
                <a:cs typeface="Arial"/>
                <a:sym typeface="Arial"/>
              </a:rPr>
              <a:t>‹#›</a:t>
            </a:fld>
            <a:endParaRPr sz="1800">
              <a:solidFill>
                <a:srgbClr val="013D2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381000" y="0"/>
            <a:ext cx="5257800" cy="73183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2"/>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3CC33"/>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66FF3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lean-coalition.org/community-microgrids/hunters-point-community-microgrid-projec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jspotlightnews.org/2023/08/nj-bpu-doubles-down-on-community-solar-progra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j.gov/bpu/newsroom/2023/approved/2023081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p:nvPr/>
        </p:nvSpPr>
        <p:spPr>
          <a:xfrm>
            <a:off x="0" y="2472584"/>
            <a:ext cx="9144000" cy="13387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t>Infill Solar maximizes the value of</a:t>
            </a:r>
          </a:p>
          <a:p>
            <a:pPr marL="0" marR="0" lvl="0" indent="0" algn="ctr" rtl="0">
              <a:spcBef>
                <a:spcPts val="0"/>
              </a:spcBef>
              <a:spcAft>
                <a:spcPts val="0"/>
              </a:spcAft>
              <a:buNone/>
            </a:pPr>
            <a:endParaRPr lang="en-US" sz="800" dirty="0"/>
          </a:p>
          <a:p>
            <a:pPr marL="0" marR="0" lvl="0" indent="0" algn="ctr" rtl="0">
              <a:spcBef>
                <a:spcPts val="0"/>
              </a:spcBef>
              <a:spcAft>
                <a:spcPts val="0"/>
              </a:spcAft>
              <a:buNone/>
            </a:pPr>
            <a:r>
              <a:rPr lang="en-US" sz="3600" dirty="0">
                <a:solidFill>
                  <a:schemeClr val="bg1"/>
                </a:solidFill>
              </a:rPr>
              <a:t>Community Solar for communities</a:t>
            </a:r>
            <a:endParaRPr sz="3600" dirty="0">
              <a:solidFill>
                <a:schemeClr val="bg1"/>
              </a:solidFill>
            </a:endParaRPr>
          </a:p>
        </p:txBody>
      </p:sp>
      <p:pic>
        <p:nvPicPr>
          <p:cNvPr id="54" name="Google Shape;54;p1" descr="Clean Coalition Logo_no tagline_updated yellow.eps"/>
          <p:cNvPicPr preferRelativeResize="0"/>
          <p:nvPr/>
        </p:nvPicPr>
        <p:blipFill rotWithShape="1">
          <a:blip r:embed="rId3">
            <a:alphaModFix/>
          </a:blip>
          <a:srcRect/>
          <a:stretch/>
        </p:blipFill>
        <p:spPr>
          <a:xfrm>
            <a:off x="1717124" y="860468"/>
            <a:ext cx="5709752" cy="850165"/>
          </a:xfrm>
          <a:prstGeom prst="rect">
            <a:avLst/>
          </a:prstGeom>
          <a:noFill/>
          <a:ln>
            <a:noFill/>
          </a:ln>
        </p:spPr>
      </p:pic>
      <p:sp>
        <p:nvSpPr>
          <p:cNvPr id="55" name="Google Shape;55;p1"/>
          <p:cNvSpPr txBox="1"/>
          <p:nvPr/>
        </p:nvSpPr>
        <p:spPr>
          <a:xfrm>
            <a:off x="6568966" y="6469964"/>
            <a:ext cx="2550319" cy="36929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dirty="0">
                <a:solidFill>
                  <a:srgbClr val="595959"/>
                </a:solidFill>
              </a:rPr>
              <a:t>5 September </a:t>
            </a:r>
            <a:r>
              <a:rPr lang="en-US" sz="1800" b="0" i="0" u="none" strike="noStrike" cap="none" dirty="0">
                <a:solidFill>
                  <a:srgbClr val="595959"/>
                </a:solidFill>
                <a:latin typeface="Arial"/>
                <a:ea typeface="Arial"/>
                <a:cs typeface="Arial"/>
                <a:sym typeface="Arial"/>
              </a:rPr>
              <a:t>2023</a:t>
            </a:r>
            <a:endParaRPr dirty="0"/>
          </a:p>
        </p:txBody>
      </p:sp>
      <p:sp>
        <p:nvSpPr>
          <p:cNvPr id="56" name="Google Shape;56;p1"/>
          <p:cNvSpPr txBox="1"/>
          <p:nvPr/>
        </p:nvSpPr>
        <p:spPr>
          <a:xfrm>
            <a:off x="2290826" y="4883029"/>
            <a:ext cx="4562348"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dirty="0">
                <a:solidFill>
                  <a:schemeClr val="lt1"/>
                </a:solidFill>
                <a:latin typeface="Arial"/>
                <a:ea typeface="Arial"/>
                <a:cs typeface="Arial"/>
                <a:sym typeface="Arial"/>
              </a:rPr>
              <a:t>Ben Schwartz</a:t>
            </a:r>
            <a:endParaRPr dirty="0"/>
          </a:p>
          <a:p>
            <a:pPr marL="0" marR="0" lvl="0" indent="0" algn="ctr" rtl="0">
              <a:spcBef>
                <a:spcPts val="0"/>
              </a:spcBef>
              <a:spcAft>
                <a:spcPts val="0"/>
              </a:spcAft>
              <a:buNone/>
            </a:pPr>
            <a:r>
              <a:rPr lang="en-US" sz="1600" dirty="0">
                <a:solidFill>
                  <a:schemeClr val="lt1"/>
                </a:solidFill>
                <a:latin typeface="Arial"/>
                <a:ea typeface="Arial"/>
                <a:cs typeface="Arial"/>
                <a:sym typeface="Arial"/>
              </a:rPr>
              <a:t>Policy Manager</a:t>
            </a:r>
            <a:endParaRPr dirty="0"/>
          </a:p>
          <a:p>
            <a:pPr marL="0" marR="0" lvl="0" indent="0" algn="ctr" rtl="0">
              <a:spcBef>
                <a:spcPts val="0"/>
              </a:spcBef>
              <a:spcAft>
                <a:spcPts val="0"/>
              </a:spcAft>
              <a:buNone/>
            </a:pPr>
            <a:r>
              <a:rPr lang="en-US" sz="1600" dirty="0">
                <a:solidFill>
                  <a:schemeClr val="lt1"/>
                </a:solidFill>
                <a:latin typeface="Arial"/>
                <a:ea typeface="Arial"/>
                <a:cs typeface="Arial"/>
                <a:sym typeface="Arial"/>
              </a:rPr>
              <a:t>Clean Coalition</a:t>
            </a:r>
            <a:endParaRPr dirty="0"/>
          </a:p>
          <a:p>
            <a:pPr marL="0" marR="0" lvl="0" indent="0" algn="ctr" rtl="0">
              <a:spcBef>
                <a:spcPts val="0"/>
              </a:spcBef>
              <a:spcAft>
                <a:spcPts val="0"/>
              </a:spcAft>
              <a:buNone/>
            </a:pPr>
            <a:r>
              <a:rPr lang="en-US" sz="1600" dirty="0">
                <a:solidFill>
                  <a:schemeClr val="lt1"/>
                </a:solidFill>
              </a:rPr>
              <a:t>626</a:t>
            </a:r>
            <a:r>
              <a:rPr lang="en-US" sz="1600" dirty="0">
                <a:solidFill>
                  <a:schemeClr val="lt1"/>
                </a:solidFill>
                <a:latin typeface="Arial"/>
                <a:ea typeface="Arial"/>
                <a:cs typeface="Arial"/>
                <a:sym typeface="Arial"/>
              </a:rPr>
              <a:t>-232-7573 mobile</a:t>
            </a:r>
            <a:endParaRPr dirty="0"/>
          </a:p>
          <a:p>
            <a:pPr marL="0" marR="0" lvl="0" indent="0" algn="ctr" rtl="0">
              <a:spcBef>
                <a:spcPts val="0"/>
              </a:spcBef>
              <a:spcAft>
                <a:spcPts val="0"/>
              </a:spcAft>
              <a:buNone/>
            </a:pPr>
            <a:r>
              <a:rPr lang="en-US" sz="1600" dirty="0">
                <a:solidFill>
                  <a:schemeClr val="lt1"/>
                </a:solidFill>
              </a:rPr>
              <a:t>ben</a:t>
            </a:r>
            <a:r>
              <a:rPr lang="en-US" sz="1600" dirty="0">
                <a:solidFill>
                  <a:schemeClr val="lt1"/>
                </a:solidFill>
                <a:latin typeface="Arial"/>
                <a:ea typeface="Arial"/>
                <a:cs typeface="Arial"/>
                <a:sym typeface="Arial"/>
              </a:rPr>
              <a:t>@clean-coalition.org</a:t>
            </a:r>
            <a:endParaRPr sz="1600" dirty="0">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F9D52-63E4-AB0D-6B67-74DFA219FF09}"/>
              </a:ext>
            </a:extLst>
          </p:cNvPr>
          <p:cNvSpPr>
            <a:spLocks noGrp="1"/>
          </p:cNvSpPr>
          <p:nvPr>
            <p:ph type="title"/>
          </p:nvPr>
        </p:nvSpPr>
        <p:spPr/>
        <p:txBody>
          <a:bodyPr>
            <a:noAutofit/>
          </a:bodyPr>
          <a:lstStyle/>
          <a:p>
            <a:r>
              <a:rPr lang="en-US" sz="1900" dirty="0"/>
              <a:t>Existing programs are not cost-effective (scores closer to 1 are better for RIM/PAC and greater than 1 is best for the TRC)</a:t>
            </a:r>
          </a:p>
        </p:txBody>
      </p:sp>
      <p:pic>
        <p:nvPicPr>
          <p:cNvPr id="5" name="Picture 4">
            <a:extLst>
              <a:ext uri="{FF2B5EF4-FFF2-40B4-BE49-F238E27FC236}">
                <a16:creationId xmlns:a16="http://schemas.microsoft.com/office/drawing/2014/main" id="{41E81584-5684-966C-15FA-7C423010D018}"/>
              </a:ext>
            </a:extLst>
          </p:cNvPr>
          <p:cNvPicPr>
            <a:picLocks noChangeAspect="1"/>
          </p:cNvPicPr>
          <p:nvPr/>
        </p:nvPicPr>
        <p:blipFill>
          <a:blip r:embed="rId3"/>
          <a:stretch>
            <a:fillRect/>
          </a:stretch>
        </p:blipFill>
        <p:spPr>
          <a:xfrm>
            <a:off x="1" y="984480"/>
            <a:ext cx="4763173" cy="2444521"/>
          </a:xfrm>
          <a:prstGeom prst="rect">
            <a:avLst/>
          </a:prstGeom>
        </p:spPr>
      </p:pic>
      <p:pic>
        <p:nvPicPr>
          <p:cNvPr id="7" name="Picture 6">
            <a:extLst>
              <a:ext uri="{FF2B5EF4-FFF2-40B4-BE49-F238E27FC236}">
                <a16:creationId xmlns:a16="http://schemas.microsoft.com/office/drawing/2014/main" id="{654FA390-671D-F30C-3A92-A8039E61B013}"/>
              </a:ext>
            </a:extLst>
          </p:cNvPr>
          <p:cNvPicPr>
            <a:picLocks noChangeAspect="1"/>
          </p:cNvPicPr>
          <p:nvPr/>
        </p:nvPicPr>
        <p:blipFill>
          <a:blip r:embed="rId4"/>
          <a:stretch>
            <a:fillRect/>
          </a:stretch>
        </p:blipFill>
        <p:spPr>
          <a:xfrm>
            <a:off x="4780719" y="984479"/>
            <a:ext cx="4363280" cy="2444521"/>
          </a:xfrm>
          <a:prstGeom prst="rect">
            <a:avLst/>
          </a:prstGeom>
        </p:spPr>
      </p:pic>
      <p:sp>
        <p:nvSpPr>
          <p:cNvPr id="8" name="Rectangle 7">
            <a:extLst>
              <a:ext uri="{FF2B5EF4-FFF2-40B4-BE49-F238E27FC236}">
                <a16:creationId xmlns:a16="http://schemas.microsoft.com/office/drawing/2014/main" id="{2578A8BD-3984-53F5-B2E9-3D8F7E2F6C45}"/>
              </a:ext>
            </a:extLst>
          </p:cNvPr>
          <p:cNvSpPr/>
          <p:nvPr/>
        </p:nvSpPr>
        <p:spPr>
          <a:xfrm>
            <a:off x="6469625" y="1381539"/>
            <a:ext cx="646791" cy="1977888"/>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sheet with black text&#10;&#10;Description automatically generated">
            <a:extLst>
              <a:ext uri="{FF2B5EF4-FFF2-40B4-BE49-F238E27FC236}">
                <a16:creationId xmlns:a16="http://schemas.microsoft.com/office/drawing/2014/main" id="{DDEE7326-4612-1BF9-AC97-121C06AC5841}"/>
              </a:ext>
            </a:extLst>
          </p:cNvPr>
          <p:cNvPicPr>
            <a:picLocks noChangeAspect="1"/>
          </p:cNvPicPr>
          <p:nvPr/>
        </p:nvPicPr>
        <p:blipFill>
          <a:blip r:embed="rId5"/>
          <a:stretch>
            <a:fillRect/>
          </a:stretch>
        </p:blipFill>
        <p:spPr>
          <a:xfrm>
            <a:off x="4363320" y="4131158"/>
            <a:ext cx="4711065" cy="1438275"/>
          </a:xfrm>
          <a:prstGeom prst="rect">
            <a:avLst/>
          </a:prstGeom>
        </p:spPr>
      </p:pic>
      <p:sp>
        <p:nvSpPr>
          <p:cNvPr id="10" name="TextBox 9">
            <a:extLst>
              <a:ext uri="{FF2B5EF4-FFF2-40B4-BE49-F238E27FC236}">
                <a16:creationId xmlns:a16="http://schemas.microsoft.com/office/drawing/2014/main" id="{C57D35E4-2861-8D82-D0C4-CFC284B3FC7D}"/>
              </a:ext>
            </a:extLst>
          </p:cNvPr>
          <p:cNvSpPr txBox="1"/>
          <p:nvPr/>
        </p:nvSpPr>
        <p:spPr>
          <a:xfrm>
            <a:off x="0" y="3549445"/>
            <a:ext cx="4363320" cy="2708434"/>
          </a:xfrm>
          <a:prstGeom prst="rect">
            <a:avLst/>
          </a:prstGeom>
          <a:noFill/>
        </p:spPr>
        <p:txBody>
          <a:bodyPr wrap="square" rtlCol="0">
            <a:spAutoFit/>
          </a:bodyPr>
          <a:lstStyle/>
          <a:p>
            <a:pPr marL="285750" indent="-285750">
              <a:buFont typeface="Arial" panose="020B0604020202020204" pitchFamily="34" charset="0"/>
              <a:buChar char="•"/>
            </a:pPr>
            <a:r>
              <a:rPr lang="en-US" sz="1700" dirty="0"/>
              <a:t>With clearly inferior cost-effectiveness scores, the existing programs do not meet the requirements of AB 2316 on their own.</a:t>
            </a:r>
          </a:p>
          <a:p>
            <a:pPr marL="285750" indent="-285750">
              <a:buFont typeface="Arial" panose="020B0604020202020204" pitchFamily="34" charset="0"/>
              <a:buChar char="•"/>
            </a:pPr>
            <a:r>
              <a:rPr lang="en-US" sz="1700" dirty="0"/>
              <a:t>DAC-GT has closer cost-effectiveness test scores to NEM 2.0 than the NVBT.</a:t>
            </a:r>
          </a:p>
          <a:p>
            <a:pPr marL="285750" indent="-285750">
              <a:buFont typeface="Arial" panose="020B0604020202020204" pitchFamily="34" charset="0"/>
              <a:buChar char="•"/>
            </a:pPr>
            <a:r>
              <a:rPr lang="en-US" sz="1700" dirty="0"/>
              <a:t>NVBT projects located near subscribers (infill projects) create far more benefits than projects deployed under the existing programs. </a:t>
            </a:r>
          </a:p>
        </p:txBody>
      </p:sp>
    </p:spTree>
    <p:extLst>
      <p:ext uri="{BB962C8B-B14F-4D97-AF65-F5344CB8AC3E}">
        <p14:creationId xmlns:p14="http://schemas.microsoft.com/office/powerpoint/2010/main" val="9764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7BAA-EB21-6342-D099-AD6F1458AC00}"/>
              </a:ext>
            </a:extLst>
          </p:cNvPr>
          <p:cNvSpPr>
            <a:spLocks noGrp="1"/>
          </p:cNvSpPr>
          <p:nvPr>
            <p:ph type="title"/>
          </p:nvPr>
        </p:nvSpPr>
        <p:spPr/>
        <p:txBody>
          <a:bodyPr>
            <a:normAutofit fontScale="90000"/>
          </a:bodyPr>
          <a:lstStyle/>
          <a:p>
            <a:r>
              <a:rPr lang="en-US" dirty="0"/>
              <a:t>The existing Green Tariff programs are not sufficient</a:t>
            </a:r>
          </a:p>
        </p:txBody>
      </p:sp>
      <p:sp>
        <p:nvSpPr>
          <p:cNvPr id="3" name="Text Placeholder 2">
            <a:extLst>
              <a:ext uri="{FF2B5EF4-FFF2-40B4-BE49-F238E27FC236}">
                <a16:creationId xmlns:a16="http://schemas.microsoft.com/office/drawing/2014/main" id="{6E8AF591-0672-5149-C975-FFADCD59BE83}"/>
              </a:ext>
            </a:extLst>
          </p:cNvPr>
          <p:cNvSpPr>
            <a:spLocks noGrp="1"/>
          </p:cNvSpPr>
          <p:nvPr>
            <p:ph type="body" idx="1"/>
          </p:nvPr>
        </p:nvSpPr>
        <p:spPr>
          <a:xfrm>
            <a:off x="0" y="762000"/>
            <a:ext cx="9144000" cy="5748130"/>
          </a:xfrm>
        </p:spPr>
        <p:txBody>
          <a:bodyPr>
            <a:noAutofit/>
          </a:bodyPr>
          <a:lstStyle/>
          <a:p>
            <a:r>
              <a:rPr lang="en-US" sz="2300" dirty="0">
                <a:solidFill>
                  <a:schemeClr val="tx1"/>
                </a:solidFill>
                <a:latin typeface="+mj-lt"/>
              </a:rPr>
              <a:t>Infill programs, like the New Jersey program, have been very successful. In comparison, California has lagged.</a:t>
            </a:r>
          </a:p>
          <a:p>
            <a:r>
              <a:rPr lang="en-US" sz="2300" dirty="0">
                <a:solidFill>
                  <a:schemeClr val="tx1"/>
                </a:solidFill>
                <a:latin typeface="+mj-lt"/>
              </a:rPr>
              <a:t>Projects should utilize Rule 21 for a fast interconnection process. Existing programs require usage of WDAT, which takes years.</a:t>
            </a:r>
          </a:p>
          <a:p>
            <a:r>
              <a:rPr lang="en-US" sz="2300" dirty="0">
                <a:solidFill>
                  <a:schemeClr val="tx1"/>
                </a:solidFill>
                <a:latin typeface="+mj-lt"/>
              </a:rPr>
              <a:t>Existing programs only result in infill deployments due to DAC siting requirements. This has limited the number of Infill Solar deployments outside DACs and reduced siting potential.</a:t>
            </a:r>
          </a:p>
          <a:p>
            <a:r>
              <a:rPr lang="en-US" sz="2300" dirty="0">
                <a:solidFill>
                  <a:schemeClr val="tx1"/>
                </a:solidFill>
                <a:latin typeface="+mj-lt"/>
              </a:rPr>
              <a:t>Existing programs struggle with enrollment. A new program with autoenrollment will solve that issue. </a:t>
            </a:r>
          </a:p>
          <a:p>
            <a:r>
              <a:rPr lang="en-US" sz="2300" dirty="0">
                <a:solidFill>
                  <a:schemeClr val="tx1"/>
                </a:solidFill>
                <a:latin typeface="+mj-lt"/>
              </a:rPr>
              <a:t>“</a:t>
            </a:r>
            <a:r>
              <a:rPr lang="en-US" sz="2300" dirty="0">
                <a:solidFill>
                  <a:schemeClr val="tx1"/>
                </a:solidFill>
                <a:latin typeface="+mj-lt"/>
                <a:ea typeface="Calibri" panose="020F0502020204030204" pitchFamily="34" charset="0"/>
              </a:rPr>
              <a:t>T</a:t>
            </a:r>
            <a:r>
              <a:rPr lang="en-US" sz="2300" kern="0" dirty="0">
                <a:solidFill>
                  <a:schemeClr val="tx1"/>
                </a:solidFill>
                <a:effectLst/>
                <a:latin typeface="+mj-lt"/>
                <a:ea typeface="Calibri" panose="020F0502020204030204" pitchFamily="34" charset="0"/>
                <a:cs typeface="TimesNewRomanPSMT3"/>
              </a:rPr>
              <a:t>he investor-owned utilities (“IOUs”) want to maintain these [DAC-GT and CSGT) programs at their current size - meaning only 50,000 CARE customers (1.6% of current CARE enrollees) can participate in these two programs” (CCSA Opening Comments at p. 4)</a:t>
            </a:r>
            <a:endParaRPr lang="en-US" sz="2300" dirty="0">
              <a:solidFill>
                <a:schemeClr val="tx1"/>
              </a:solidFill>
              <a:latin typeface="+mj-lt"/>
            </a:endParaRPr>
          </a:p>
        </p:txBody>
      </p:sp>
    </p:spTree>
    <p:extLst>
      <p:ext uri="{BB962C8B-B14F-4D97-AF65-F5344CB8AC3E}">
        <p14:creationId xmlns:p14="http://schemas.microsoft.com/office/powerpoint/2010/main" val="928073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Key Takeaways for promoting infill Community Solar</a:t>
            </a:r>
            <a:endParaRPr dirty="0"/>
          </a:p>
        </p:txBody>
      </p:sp>
      <p:sp>
        <p:nvSpPr>
          <p:cNvPr id="63" name="Google Shape;63;p2"/>
          <p:cNvSpPr txBox="1">
            <a:spLocks noGrp="1"/>
          </p:cNvSpPr>
          <p:nvPr>
            <p:ph type="body" idx="1"/>
          </p:nvPr>
        </p:nvSpPr>
        <p:spPr>
          <a:xfrm>
            <a:off x="0" y="672549"/>
            <a:ext cx="9144000" cy="573024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SzPts val="2000"/>
              <a:buNone/>
            </a:pPr>
            <a:r>
              <a:rPr lang="en-US" sz="1600" b="1" dirty="0">
                <a:solidFill>
                  <a:srgbClr val="000000"/>
                </a:solidFill>
              </a:rPr>
              <a:t>Compensation</a:t>
            </a:r>
            <a:endParaRPr lang="en-US" sz="1400" dirty="0">
              <a:solidFill>
                <a:srgbClr val="000000"/>
              </a:solidFill>
            </a:endParaRPr>
          </a:p>
          <a:p>
            <a:pPr marL="342900" indent="-342900">
              <a:spcBef>
                <a:spcPts val="400"/>
              </a:spcBef>
              <a:buSzPts val="2000"/>
            </a:pPr>
            <a:r>
              <a:rPr lang="en-US" sz="1400" dirty="0">
                <a:solidFill>
                  <a:srgbClr val="000000"/>
                </a:solidFill>
              </a:rPr>
              <a:t>Equal pricing for all types of solar will likely result in a program where only remote ground mount projects are deployed (because they have the lowest installed cost).</a:t>
            </a:r>
          </a:p>
          <a:p>
            <a:pPr marL="342900" indent="-342900">
              <a:spcBef>
                <a:spcPts val="400"/>
              </a:spcBef>
              <a:buSzPts val="2000"/>
            </a:pPr>
            <a:r>
              <a:rPr lang="en-US" sz="1400" dirty="0">
                <a:solidFill>
                  <a:srgbClr val="000000"/>
                </a:solidFill>
              </a:rPr>
              <a:t>Appropriate compensation for Infill Solar projects should include additional value created (as compared to ground mount projects), on top of the base pricing.</a:t>
            </a:r>
            <a:endParaRPr sz="1400" dirty="0"/>
          </a:p>
          <a:p>
            <a:pPr marL="800100" lvl="1" indent="-342900">
              <a:spcBef>
                <a:spcPts val="400"/>
              </a:spcBef>
              <a:buSzPts val="2000"/>
            </a:pPr>
            <a:r>
              <a:rPr lang="en-US" sz="1400" dirty="0">
                <a:solidFill>
                  <a:srgbClr val="000000"/>
                </a:solidFill>
              </a:rPr>
              <a:t>Beyond the proposed NVBT, the proper way to value Infill Solar is by adding the avoided TAC and the PCIA.</a:t>
            </a:r>
          </a:p>
          <a:p>
            <a:pPr marL="342900" indent="-342900">
              <a:spcBef>
                <a:spcPts val="400"/>
              </a:spcBef>
              <a:buSzPts val="2000"/>
            </a:pPr>
            <a:r>
              <a:rPr lang="en-US" sz="1400" dirty="0">
                <a:solidFill>
                  <a:srgbClr val="000000"/>
                </a:solidFill>
              </a:rPr>
              <a:t>Compensation should be based on the full value stack.</a:t>
            </a:r>
          </a:p>
          <a:p>
            <a:pPr marL="800100" lvl="1" indent="-342900">
              <a:spcBef>
                <a:spcPts val="400"/>
              </a:spcBef>
              <a:buSzPts val="2000"/>
            </a:pPr>
            <a:r>
              <a:rPr lang="en-US" sz="1400" dirty="0">
                <a:solidFill>
                  <a:srgbClr val="000000"/>
                </a:solidFill>
              </a:rPr>
              <a:t>There are additional non-energy benefits that the Commission could include (and should in a SCT).</a:t>
            </a:r>
          </a:p>
          <a:p>
            <a:pPr marL="342900" lvl="0" indent="-342900" algn="l" rtl="0">
              <a:spcBef>
                <a:spcPts val="400"/>
              </a:spcBef>
              <a:spcAft>
                <a:spcPts val="0"/>
              </a:spcAft>
              <a:buSzPts val="2000"/>
              <a:buFont typeface="Arial"/>
              <a:buChar char="•"/>
            </a:pPr>
            <a:endParaRPr lang="en-US" sz="300" dirty="0">
              <a:solidFill>
                <a:srgbClr val="000000"/>
              </a:solidFill>
            </a:endParaRPr>
          </a:p>
          <a:p>
            <a:pPr marL="0" lvl="0" indent="0" algn="l" rtl="0">
              <a:spcBef>
                <a:spcPts val="400"/>
              </a:spcBef>
              <a:spcAft>
                <a:spcPts val="0"/>
              </a:spcAft>
              <a:buSzPts val="2000"/>
              <a:buNone/>
            </a:pPr>
            <a:r>
              <a:rPr lang="en-US" sz="1600" b="1" dirty="0">
                <a:solidFill>
                  <a:srgbClr val="000000"/>
                </a:solidFill>
              </a:rPr>
              <a:t>Siting</a:t>
            </a:r>
          </a:p>
          <a:p>
            <a:pPr marL="342900" indent="-342900">
              <a:spcBef>
                <a:spcPts val="400"/>
              </a:spcBef>
              <a:buSzPts val="2000"/>
            </a:pPr>
            <a:r>
              <a:rPr lang="en-US" sz="1400" dirty="0">
                <a:solidFill>
                  <a:srgbClr val="000000"/>
                </a:solidFill>
              </a:rPr>
              <a:t>Many benefits from Local Solar accrue in the same distribution area as subscribers. Transmission is not used.</a:t>
            </a:r>
          </a:p>
          <a:p>
            <a:pPr marL="342900" indent="-342900">
              <a:spcBef>
                <a:spcPts val="400"/>
              </a:spcBef>
              <a:buSzPts val="2000"/>
            </a:pPr>
            <a:r>
              <a:rPr lang="en-US" sz="1400" dirty="0">
                <a:solidFill>
                  <a:srgbClr val="000000"/>
                </a:solidFill>
              </a:rPr>
              <a:t>Built environments represent the greatest siting opportunity, especially for projects located near DACs. </a:t>
            </a:r>
          </a:p>
          <a:p>
            <a:pPr marL="800100" lvl="1" indent="-342900">
              <a:spcBef>
                <a:spcPts val="400"/>
              </a:spcBef>
              <a:buSzPts val="2000"/>
            </a:pPr>
            <a:r>
              <a:rPr lang="en-US" sz="1400" dirty="0">
                <a:solidFill>
                  <a:srgbClr val="000000"/>
                </a:solidFill>
              </a:rPr>
              <a:t>Infill Solar is key to meeting ESJ/DER Action Plan goals to increase DER deployments and resilience for disadvantaged Californians.</a:t>
            </a:r>
          </a:p>
          <a:p>
            <a:pPr marL="342900" indent="-342900">
              <a:spcBef>
                <a:spcPts val="400"/>
              </a:spcBef>
              <a:buSzPts val="2000"/>
            </a:pPr>
            <a:r>
              <a:rPr lang="en-US" sz="1400" dirty="0">
                <a:solidFill>
                  <a:srgbClr val="000000"/>
                </a:solidFill>
              </a:rPr>
              <a:t>Allow unbundled storage. With virtual storage agreements, the solar and storage can be deployed optimally within the same distribution substation area without being co-located, increasing value and cost-effectiveness. </a:t>
            </a:r>
          </a:p>
          <a:p>
            <a:pPr marL="342900" indent="-342900">
              <a:spcBef>
                <a:spcPts val="400"/>
              </a:spcBef>
              <a:buSzPts val="2000"/>
            </a:pPr>
            <a:r>
              <a:rPr lang="en-US" sz="1400" dirty="0">
                <a:solidFill>
                  <a:srgbClr val="000000"/>
                </a:solidFill>
              </a:rPr>
              <a:t>Unbundling storage enables economies of scale by maximizing the size of the storage, reducing the cost and increasing the grid benefits.</a:t>
            </a:r>
          </a:p>
          <a:p>
            <a:pPr marL="0" indent="0">
              <a:spcBef>
                <a:spcPts val="400"/>
              </a:spcBef>
              <a:buSzPts val="2000"/>
              <a:buNone/>
            </a:pPr>
            <a:endParaRPr lang="en-US" sz="300" dirty="0">
              <a:solidFill>
                <a:srgbClr val="000000"/>
              </a:solidFill>
            </a:endParaRPr>
          </a:p>
          <a:p>
            <a:pPr marL="0" indent="0">
              <a:spcBef>
                <a:spcPts val="400"/>
              </a:spcBef>
              <a:buSzPts val="2000"/>
              <a:buNone/>
            </a:pPr>
            <a:r>
              <a:rPr lang="en-US" sz="1600" b="1" dirty="0">
                <a:solidFill>
                  <a:srgbClr val="000000"/>
                </a:solidFill>
              </a:rPr>
              <a:t>Overall Asks</a:t>
            </a:r>
          </a:p>
          <a:p>
            <a:pPr marL="342900" indent="-342900">
              <a:spcBef>
                <a:spcPts val="400"/>
              </a:spcBef>
              <a:buSzPts val="2000"/>
            </a:pPr>
            <a:r>
              <a:rPr lang="en-US" sz="1400" b="1" i="1" u="sng" dirty="0">
                <a:solidFill>
                  <a:srgbClr val="000000"/>
                </a:solidFill>
              </a:rPr>
              <a:t>Write a Proposed Decision (PD) that compensates the full value of Infill Solar.</a:t>
            </a:r>
          </a:p>
          <a:p>
            <a:pPr marL="342900" indent="-342900">
              <a:spcBef>
                <a:spcPts val="400"/>
              </a:spcBef>
              <a:buSzPts val="2000"/>
            </a:pPr>
            <a:r>
              <a:rPr lang="en-US" sz="1400" i="1" dirty="0">
                <a:solidFill>
                  <a:srgbClr val="000000"/>
                </a:solidFill>
              </a:rPr>
              <a:t>Make amendments or remove the PD if the initial PD would only lead to deployments of remote ground mount projects.</a:t>
            </a:r>
          </a:p>
          <a:p>
            <a:pPr marL="342900" indent="-342900">
              <a:spcBef>
                <a:spcPts val="400"/>
              </a:spcBef>
              <a:buSzPts val="2000"/>
            </a:pPr>
            <a:endParaRPr lang="en-US" sz="1400" dirty="0">
              <a:solidFill>
                <a:srgbClr val="000000"/>
              </a:solidFill>
            </a:endParaRPr>
          </a:p>
          <a:p>
            <a:pPr marL="342900" lvl="0" indent="-342900" algn="l" rtl="0">
              <a:spcBef>
                <a:spcPts val="400"/>
              </a:spcBef>
              <a:spcAft>
                <a:spcPts val="0"/>
              </a:spcAft>
              <a:buSzPts val="2000"/>
              <a:buFont typeface="Arial"/>
              <a:buChar char="•"/>
            </a:pPr>
            <a:endParaRPr lang="en-US" sz="1400" dirty="0">
              <a:solidFill>
                <a:srgbClr val="000000"/>
              </a:solidFill>
            </a:endParaRPr>
          </a:p>
          <a:p>
            <a:pPr marL="0" lvl="0" indent="0" algn="l" rtl="0">
              <a:spcBef>
                <a:spcPts val="400"/>
              </a:spcBef>
              <a:spcAft>
                <a:spcPts val="0"/>
              </a:spcAft>
              <a:buSzPts val="2000"/>
              <a:buNone/>
            </a:pPr>
            <a:endParaRPr sz="1400" dirty="0"/>
          </a:p>
        </p:txBody>
      </p:sp>
    </p:spTree>
    <p:extLst>
      <p:ext uri="{BB962C8B-B14F-4D97-AF65-F5344CB8AC3E}">
        <p14:creationId xmlns:p14="http://schemas.microsoft.com/office/powerpoint/2010/main" val="232444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25E-842C-3B6B-0154-91D0E840E11E}"/>
              </a:ext>
            </a:extLst>
          </p:cNvPr>
          <p:cNvSpPr>
            <a:spLocks noGrp="1"/>
          </p:cNvSpPr>
          <p:nvPr>
            <p:ph type="title"/>
          </p:nvPr>
        </p:nvSpPr>
        <p:spPr/>
        <p:txBody>
          <a:bodyPr>
            <a:normAutofit fontScale="90000"/>
          </a:bodyPr>
          <a:lstStyle/>
          <a:p>
            <a:r>
              <a:rPr lang="en-US" dirty="0"/>
              <a:t>Conclusion: Write a PD that properly compensates Infill Solar</a:t>
            </a:r>
          </a:p>
        </p:txBody>
      </p:sp>
      <p:sp>
        <p:nvSpPr>
          <p:cNvPr id="3" name="Text Placeholder 2">
            <a:extLst>
              <a:ext uri="{FF2B5EF4-FFF2-40B4-BE49-F238E27FC236}">
                <a16:creationId xmlns:a16="http://schemas.microsoft.com/office/drawing/2014/main" id="{EBB4D8B6-732A-E687-2166-4C4048B6D5EC}"/>
              </a:ext>
            </a:extLst>
          </p:cNvPr>
          <p:cNvSpPr>
            <a:spLocks noGrp="1"/>
          </p:cNvSpPr>
          <p:nvPr>
            <p:ph type="body" idx="1"/>
          </p:nvPr>
        </p:nvSpPr>
        <p:spPr>
          <a:xfrm>
            <a:off x="0" y="886968"/>
            <a:ext cx="9144000" cy="5605272"/>
          </a:xfrm>
        </p:spPr>
        <p:txBody>
          <a:bodyPr>
            <a:normAutofit fontScale="92500" lnSpcReduction="10000"/>
          </a:bodyPr>
          <a:lstStyle/>
          <a:p>
            <a:pPr marL="25400" indent="0" algn="ctr">
              <a:buNone/>
            </a:pPr>
            <a:r>
              <a:rPr lang="en-US" sz="3600" b="1" i="1" dirty="0">
                <a:solidFill>
                  <a:schemeClr val="tx1"/>
                </a:solidFill>
              </a:rPr>
              <a:t>The PD must compensate Infill Solar for the additional value created. </a:t>
            </a:r>
            <a:endParaRPr lang="en-US" sz="1100" b="1" i="1" dirty="0">
              <a:solidFill>
                <a:schemeClr val="tx1"/>
              </a:solidFill>
            </a:endParaRPr>
          </a:p>
          <a:p>
            <a:r>
              <a:rPr lang="en-US" sz="4100" u="sng" dirty="0">
                <a:solidFill>
                  <a:schemeClr val="tx1"/>
                </a:solidFill>
              </a:rPr>
              <a:t>Work with the ALJ to write a PD that properly compensates for the full value of Infill Solar.</a:t>
            </a:r>
          </a:p>
          <a:p>
            <a:pPr lvl="1"/>
            <a:r>
              <a:rPr lang="en-US" dirty="0">
                <a:solidFill>
                  <a:schemeClr val="tx1"/>
                </a:solidFill>
              </a:rPr>
              <a:t>Make changes that include the value of TAC and PCIA if these are not included in the PD.</a:t>
            </a:r>
          </a:p>
          <a:p>
            <a:r>
              <a:rPr lang="en-US" i="1" dirty="0">
                <a:solidFill>
                  <a:schemeClr val="tx1"/>
                </a:solidFill>
              </a:rPr>
              <a:t>If the PD fails to properly value Infill Solar, it will only result in in ground mount solar. In this case, the PD should be pulled and revised (like was done with the Net Billing Tariff).</a:t>
            </a:r>
          </a:p>
        </p:txBody>
      </p:sp>
    </p:spTree>
    <p:extLst>
      <p:ext uri="{BB962C8B-B14F-4D97-AF65-F5344CB8AC3E}">
        <p14:creationId xmlns:p14="http://schemas.microsoft.com/office/powerpoint/2010/main" val="878772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C31F-560C-37A7-0A7B-17E7FFAC7407}"/>
              </a:ext>
            </a:extLst>
          </p:cNvPr>
          <p:cNvSpPr>
            <a:spLocks noGrp="1"/>
          </p:cNvSpPr>
          <p:nvPr>
            <p:ph type="title"/>
          </p:nvPr>
        </p:nvSpPr>
        <p:spPr/>
        <p:txBody>
          <a:bodyPr/>
          <a:lstStyle/>
          <a:p>
            <a:r>
              <a:rPr lang="en-US" dirty="0"/>
              <a:t>Other value adders</a:t>
            </a:r>
          </a:p>
        </p:txBody>
      </p:sp>
      <p:sp>
        <p:nvSpPr>
          <p:cNvPr id="3" name="Text Placeholder 2">
            <a:extLst>
              <a:ext uri="{FF2B5EF4-FFF2-40B4-BE49-F238E27FC236}">
                <a16:creationId xmlns:a16="http://schemas.microsoft.com/office/drawing/2014/main" id="{A65372F9-2334-F890-EEF4-B98B51B0DCFF}"/>
              </a:ext>
            </a:extLst>
          </p:cNvPr>
          <p:cNvSpPr>
            <a:spLocks noGrp="1"/>
          </p:cNvSpPr>
          <p:nvPr>
            <p:ph type="body" idx="1"/>
          </p:nvPr>
        </p:nvSpPr>
        <p:spPr>
          <a:xfrm>
            <a:off x="192024" y="1913882"/>
            <a:ext cx="4764023" cy="4429124"/>
          </a:xfrm>
        </p:spPr>
        <p:txBody>
          <a:bodyPr>
            <a:normAutofit fontScale="77500" lnSpcReduction="20000"/>
          </a:bodyPr>
          <a:lstStyle/>
          <a:p>
            <a:pPr>
              <a:buFont typeface="Wingdings" panose="05000000000000000000" pitchFamily="2" charset="2"/>
              <a:buChar char="§"/>
            </a:pPr>
            <a:r>
              <a:rPr lang="en-US" sz="3200" dirty="0">
                <a:solidFill>
                  <a:schemeClr val="tx1"/>
                </a:solidFill>
              </a:rPr>
              <a:t>No PCIA ($0.04439 based on SDG&amp;E’s 2023 residential vintage) should be allocated.</a:t>
            </a:r>
          </a:p>
          <a:p>
            <a:pPr>
              <a:buFont typeface="Wingdings" panose="05000000000000000000" pitchFamily="2" charset="2"/>
              <a:buChar char="§"/>
            </a:pPr>
            <a:r>
              <a:rPr lang="en-US" sz="3200" dirty="0">
                <a:solidFill>
                  <a:schemeClr val="tx1"/>
                </a:solidFill>
              </a:rPr>
              <a:t>No TAC (0.014-0.059$/kWh) should be allocated.</a:t>
            </a:r>
            <a:endParaRPr lang="en-US" dirty="0">
              <a:solidFill>
                <a:schemeClr val="tx1"/>
              </a:solidFill>
            </a:endParaRPr>
          </a:p>
          <a:p>
            <a:pPr>
              <a:buFont typeface="Wingdings" panose="05000000000000000000" pitchFamily="2" charset="2"/>
              <a:buChar char="§"/>
            </a:pPr>
            <a:r>
              <a:rPr lang="en-US" dirty="0">
                <a:solidFill>
                  <a:schemeClr val="tx1"/>
                </a:solidFill>
              </a:rPr>
              <a:t>Brownfield adders</a:t>
            </a:r>
          </a:p>
          <a:p>
            <a:pPr>
              <a:buFont typeface="Wingdings" panose="05000000000000000000" pitchFamily="2" charset="2"/>
              <a:buChar char="§"/>
            </a:pPr>
            <a:r>
              <a:rPr lang="en-US" dirty="0">
                <a:solidFill>
                  <a:schemeClr val="tx1"/>
                </a:solidFill>
              </a:rPr>
              <a:t>Dispatchability adder</a:t>
            </a:r>
          </a:p>
          <a:p>
            <a:pPr>
              <a:buFont typeface="Wingdings" panose="05000000000000000000" pitchFamily="2" charset="2"/>
              <a:buChar char="§"/>
            </a:pPr>
            <a:r>
              <a:rPr lang="en-US" dirty="0">
                <a:solidFill>
                  <a:schemeClr val="tx1"/>
                </a:solidFill>
              </a:rPr>
              <a:t>Built environment adder</a:t>
            </a:r>
          </a:p>
          <a:p>
            <a:pPr>
              <a:buFont typeface="Wingdings" panose="05000000000000000000" pitchFamily="2" charset="2"/>
              <a:buChar char="§"/>
            </a:pPr>
            <a:r>
              <a:rPr lang="en-US" dirty="0">
                <a:solidFill>
                  <a:schemeClr val="tx1"/>
                </a:solidFill>
              </a:rPr>
              <a:t>Disadvantaged Community adder</a:t>
            </a:r>
          </a:p>
        </p:txBody>
      </p:sp>
      <p:sp>
        <p:nvSpPr>
          <p:cNvPr id="4" name="TextBox 3">
            <a:extLst>
              <a:ext uri="{FF2B5EF4-FFF2-40B4-BE49-F238E27FC236}">
                <a16:creationId xmlns:a16="http://schemas.microsoft.com/office/drawing/2014/main" id="{531195A5-39AB-21DD-58A4-22060DF87A5F}"/>
              </a:ext>
            </a:extLst>
          </p:cNvPr>
          <p:cNvSpPr txBox="1"/>
          <p:nvPr/>
        </p:nvSpPr>
        <p:spPr>
          <a:xfrm>
            <a:off x="91440" y="874811"/>
            <a:ext cx="8942832" cy="646331"/>
          </a:xfrm>
          <a:prstGeom prst="rect">
            <a:avLst/>
          </a:prstGeom>
          <a:noFill/>
        </p:spPr>
        <p:txBody>
          <a:bodyPr wrap="square" rtlCol="0">
            <a:spAutoFit/>
          </a:bodyPr>
          <a:lstStyle/>
          <a:p>
            <a:r>
              <a:rPr lang="en-US" sz="1800" dirty="0"/>
              <a:t>The proposed value stack does not consider the full set of benefits of DER because it is limited to the values considered in the Avoided Cost Calculator (ACC).</a:t>
            </a:r>
          </a:p>
        </p:txBody>
      </p:sp>
      <p:pic>
        <p:nvPicPr>
          <p:cNvPr id="6" name="Picture 5">
            <a:extLst>
              <a:ext uri="{FF2B5EF4-FFF2-40B4-BE49-F238E27FC236}">
                <a16:creationId xmlns:a16="http://schemas.microsoft.com/office/drawing/2014/main" id="{0463C19D-27DC-1443-CBBA-24E9EFD20588}"/>
              </a:ext>
            </a:extLst>
          </p:cNvPr>
          <p:cNvPicPr>
            <a:picLocks noChangeAspect="1"/>
          </p:cNvPicPr>
          <p:nvPr/>
        </p:nvPicPr>
        <p:blipFill>
          <a:blip r:embed="rId2"/>
          <a:stretch>
            <a:fillRect/>
          </a:stretch>
        </p:blipFill>
        <p:spPr>
          <a:xfrm>
            <a:off x="5294947" y="1524820"/>
            <a:ext cx="3400425" cy="4429125"/>
          </a:xfrm>
          <a:prstGeom prst="rect">
            <a:avLst/>
          </a:prstGeom>
        </p:spPr>
      </p:pic>
      <p:sp>
        <p:nvSpPr>
          <p:cNvPr id="7" name="TextBox 6">
            <a:extLst>
              <a:ext uri="{FF2B5EF4-FFF2-40B4-BE49-F238E27FC236}">
                <a16:creationId xmlns:a16="http://schemas.microsoft.com/office/drawing/2014/main" id="{5C068233-747C-F2BE-1B3C-C3C1D5637C66}"/>
              </a:ext>
            </a:extLst>
          </p:cNvPr>
          <p:cNvSpPr txBox="1"/>
          <p:nvPr/>
        </p:nvSpPr>
        <p:spPr>
          <a:xfrm>
            <a:off x="5468683" y="5983189"/>
            <a:ext cx="3400425" cy="307777"/>
          </a:xfrm>
          <a:prstGeom prst="rect">
            <a:avLst/>
          </a:prstGeom>
          <a:noFill/>
        </p:spPr>
        <p:txBody>
          <a:bodyPr wrap="square" rtlCol="0">
            <a:spAutoFit/>
          </a:bodyPr>
          <a:lstStyle/>
          <a:p>
            <a:r>
              <a:rPr lang="en-US" dirty="0"/>
              <a:t>Brattle Group Infill Value Stack Results</a:t>
            </a:r>
          </a:p>
        </p:txBody>
      </p:sp>
    </p:spTree>
    <p:extLst>
      <p:ext uri="{BB962C8B-B14F-4D97-AF65-F5344CB8AC3E}">
        <p14:creationId xmlns:p14="http://schemas.microsoft.com/office/powerpoint/2010/main" val="143138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01DB-3FFC-D5AB-5D58-E614A830C67A}"/>
              </a:ext>
            </a:extLst>
          </p:cNvPr>
          <p:cNvSpPr>
            <a:spLocks noGrp="1"/>
          </p:cNvSpPr>
          <p:nvPr>
            <p:ph type="title"/>
          </p:nvPr>
        </p:nvSpPr>
        <p:spPr/>
        <p:txBody>
          <a:bodyPr/>
          <a:lstStyle/>
          <a:p>
            <a:r>
              <a:rPr lang="en-US" dirty="0"/>
              <a:t>TAC rates as of January 2023</a:t>
            </a:r>
          </a:p>
        </p:txBody>
      </p:sp>
      <p:pic>
        <p:nvPicPr>
          <p:cNvPr id="5" name="Picture 4">
            <a:extLst>
              <a:ext uri="{FF2B5EF4-FFF2-40B4-BE49-F238E27FC236}">
                <a16:creationId xmlns:a16="http://schemas.microsoft.com/office/drawing/2014/main" id="{05FA3B14-8523-EF6B-30F2-2876FBEC1FE4}"/>
              </a:ext>
            </a:extLst>
          </p:cNvPr>
          <p:cNvPicPr>
            <a:picLocks noChangeAspect="1"/>
          </p:cNvPicPr>
          <p:nvPr/>
        </p:nvPicPr>
        <p:blipFill>
          <a:blip r:embed="rId2"/>
          <a:stretch>
            <a:fillRect/>
          </a:stretch>
        </p:blipFill>
        <p:spPr>
          <a:xfrm>
            <a:off x="1093838" y="1746504"/>
            <a:ext cx="6546545" cy="3143821"/>
          </a:xfrm>
          <a:prstGeom prst="rect">
            <a:avLst/>
          </a:prstGeom>
        </p:spPr>
      </p:pic>
    </p:spTree>
    <p:extLst>
      <p:ext uri="{BB962C8B-B14F-4D97-AF65-F5344CB8AC3E}">
        <p14:creationId xmlns:p14="http://schemas.microsoft.com/office/powerpoint/2010/main" val="196756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3CDB-DADC-07E7-D64C-B53DB67BB063}"/>
              </a:ext>
            </a:extLst>
          </p:cNvPr>
          <p:cNvSpPr>
            <a:spLocks noGrp="1"/>
          </p:cNvSpPr>
          <p:nvPr>
            <p:ph type="title"/>
          </p:nvPr>
        </p:nvSpPr>
        <p:spPr/>
        <p:txBody>
          <a:bodyPr/>
          <a:lstStyle/>
          <a:p>
            <a:r>
              <a:rPr lang="en-US" dirty="0"/>
              <a:t>TAC rates over time</a:t>
            </a:r>
          </a:p>
        </p:txBody>
      </p:sp>
      <p:graphicFrame>
        <p:nvGraphicFramePr>
          <p:cNvPr id="4" name="Chart 3">
            <a:extLst>
              <a:ext uri="{FF2B5EF4-FFF2-40B4-BE49-F238E27FC236}">
                <a16:creationId xmlns:a16="http://schemas.microsoft.com/office/drawing/2014/main" id="{EAAFE350-46EF-A0CE-9AB3-72051BD6DBEE}"/>
              </a:ext>
            </a:extLst>
          </p:cNvPr>
          <p:cNvGraphicFramePr/>
          <p:nvPr/>
        </p:nvGraphicFramePr>
        <p:xfrm>
          <a:off x="576072" y="1591056"/>
          <a:ext cx="7626096" cy="46908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737A71A-3284-1D8D-6812-27B256866CF1}"/>
              </a:ext>
            </a:extLst>
          </p:cNvPr>
          <p:cNvSpPr txBox="1"/>
          <p:nvPr/>
        </p:nvSpPr>
        <p:spPr>
          <a:xfrm>
            <a:off x="137160" y="914918"/>
            <a:ext cx="8650125" cy="523220"/>
          </a:xfrm>
          <a:prstGeom prst="rect">
            <a:avLst/>
          </a:prstGeom>
          <a:noFill/>
        </p:spPr>
        <p:txBody>
          <a:bodyPr wrap="none" rtlCol="0">
            <a:spAutoFit/>
          </a:bodyPr>
          <a:lstStyle/>
          <a:p>
            <a:r>
              <a:rPr lang="en-US" dirty="0"/>
              <a:t>Transmission costs are the leading driver of rising electric rates and continue to rise significantly, as can be</a:t>
            </a:r>
          </a:p>
          <a:p>
            <a:r>
              <a:rPr lang="en-US" dirty="0"/>
              <a:t>from the chart below, which shows the average TAC rate over the last 11 years.</a:t>
            </a:r>
          </a:p>
        </p:txBody>
      </p:sp>
    </p:spTree>
    <p:extLst>
      <p:ext uri="{BB962C8B-B14F-4D97-AF65-F5344CB8AC3E}">
        <p14:creationId xmlns:p14="http://schemas.microsoft.com/office/powerpoint/2010/main" val="17937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Case study on the reliability benefits of Local Solar</a:t>
            </a:r>
            <a:endParaRPr dirty="0"/>
          </a:p>
        </p:txBody>
      </p:sp>
      <p:pic>
        <p:nvPicPr>
          <p:cNvPr id="5" name="Picture 4">
            <a:extLst>
              <a:ext uri="{FF2B5EF4-FFF2-40B4-BE49-F238E27FC236}">
                <a16:creationId xmlns:a16="http://schemas.microsoft.com/office/drawing/2014/main" id="{7BED8DA8-04B3-8CE3-B25D-F900136CA3B9}"/>
              </a:ext>
            </a:extLst>
          </p:cNvPr>
          <p:cNvPicPr>
            <a:picLocks noChangeAspect="1"/>
          </p:cNvPicPr>
          <p:nvPr/>
        </p:nvPicPr>
        <p:blipFill>
          <a:blip r:embed="rId3"/>
          <a:stretch>
            <a:fillRect/>
          </a:stretch>
        </p:blipFill>
        <p:spPr>
          <a:xfrm>
            <a:off x="522301" y="978919"/>
            <a:ext cx="7396353" cy="524985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F01A9-191B-7A83-3F3B-D2A9D081EAD6}"/>
              </a:ext>
            </a:extLst>
          </p:cNvPr>
          <p:cNvSpPr>
            <a:spLocks noGrp="1"/>
          </p:cNvSpPr>
          <p:nvPr>
            <p:ph type="title"/>
          </p:nvPr>
        </p:nvSpPr>
        <p:spPr/>
        <p:txBody>
          <a:bodyPr/>
          <a:lstStyle/>
          <a:p>
            <a:r>
              <a:rPr lang="en-US" dirty="0"/>
              <a:t>Local Reliability and Resilience Benefits</a:t>
            </a:r>
          </a:p>
        </p:txBody>
      </p:sp>
      <p:sp>
        <p:nvSpPr>
          <p:cNvPr id="3" name="Text Placeholder 2">
            <a:extLst>
              <a:ext uri="{FF2B5EF4-FFF2-40B4-BE49-F238E27FC236}">
                <a16:creationId xmlns:a16="http://schemas.microsoft.com/office/drawing/2014/main" id="{F0B37031-226E-73D5-729C-F56B313A996B}"/>
              </a:ext>
            </a:extLst>
          </p:cNvPr>
          <p:cNvSpPr>
            <a:spLocks noGrp="1"/>
          </p:cNvSpPr>
          <p:nvPr>
            <p:ph type="body" idx="1"/>
          </p:nvPr>
        </p:nvSpPr>
        <p:spPr>
          <a:xfrm>
            <a:off x="374904" y="1030224"/>
            <a:ext cx="8229600" cy="4525963"/>
          </a:xfrm>
        </p:spPr>
        <p:txBody>
          <a:bodyPr>
            <a:normAutofit fontScale="85000" lnSpcReduction="20000"/>
          </a:bodyPr>
          <a:lstStyle/>
          <a:p>
            <a:r>
              <a:rPr lang="en-US" dirty="0">
                <a:solidFill>
                  <a:schemeClr val="tx1"/>
                </a:solidFill>
              </a:rPr>
              <a:t>NEM projects are relatively small and can provide significant value to the grid when aggregated.</a:t>
            </a:r>
          </a:p>
          <a:p>
            <a:r>
              <a:rPr lang="en-US" dirty="0">
                <a:solidFill>
                  <a:schemeClr val="tx1"/>
                </a:solidFill>
              </a:rPr>
              <a:t>On the other hand, each Community </a:t>
            </a:r>
            <a:r>
              <a:rPr lang="en-US" dirty="0" err="1">
                <a:solidFill>
                  <a:schemeClr val="tx1"/>
                </a:solidFill>
              </a:rPr>
              <a:t>Solar+Storage</a:t>
            </a:r>
            <a:r>
              <a:rPr lang="en-US" dirty="0">
                <a:solidFill>
                  <a:schemeClr val="tx1"/>
                </a:solidFill>
              </a:rPr>
              <a:t> project will provide value on its own, in terms of both reliability and adding community resilience.</a:t>
            </a:r>
          </a:p>
          <a:p>
            <a:pPr lvl="1"/>
            <a:r>
              <a:rPr lang="en-US" dirty="0">
                <a:solidFill>
                  <a:schemeClr val="tx1"/>
                </a:solidFill>
              </a:rPr>
              <a:t>Local </a:t>
            </a:r>
            <a:r>
              <a:rPr lang="en-US" dirty="0" err="1">
                <a:solidFill>
                  <a:schemeClr val="tx1"/>
                </a:solidFill>
              </a:rPr>
              <a:t>solar+storage</a:t>
            </a:r>
            <a:r>
              <a:rPr lang="en-US" dirty="0">
                <a:solidFill>
                  <a:schemeClr val="tx1"/>
                </a:solidFill>
              </a:rPr>
              <a:t> can fulfill Local RA requirements.</a:t>
            </a:r>
          </a:p>
          <a:p>
            <a:pPr lvl="1"/>
            <a:r>
              <a:rPr lang="en-US" dirty="0">
                <a:solidFill>
                  <a:schemeClr val="tx1"/>
                </a:solidFill>
              </a:rPr>
              <a:t>Each local solar or </a:t>
            </a:r>
            <a:r>
              <a:rPr lang="en-US" dirty="0" err="1">
                <a:solidFill>
                  <a:schemeClr val="tx1"/>
                </a:solidFill>
              </a:rPr>
              <a:t>solar+storage</a:t>
            </a:r>
            <a:r>
              <a:rPr lang="en-US" dirty="0">
                <a:solidFill>
                  <a:schemeClr val="tx1"/>
                </a:solidFill>
              </a:rPr>
              <a:t> projects sets the stage for the deployment of a Community Microgrid.</a:t>
            </a:r>
          </a:p>
          <a:p>
            <a:pPr lvl="1"/>
            <a:r>
              <a:rPr lang="en-US" dirty="0">
                <a:solidFill>
                  <a:schemeClr val="tx1"/>
                </a:solidFill>
              </a:rPr>
              <a:t>There is additional locational value to be captured beyond what is considered in the ACC.</a:t>
            </a:r>
          </a:p>
        </p:txBody>
      </p:sp>
    </p:spTree>
    <p:extLst>
      <p:ext uri="{BB962C8B-B14F-4D97-AF65-F5344CB8AC3E}">
        <p14:creationId xmlns:p14="http://schemas.microsoft.com/office/powerpoint/2010/main" val="237997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t>Ideal pricing to match the Cost of Service (COS)</a:t>
            </a:r>
            <a:endParaRPr dirty="0"/>
          </a:p>
        </p:txBody>
      </p:sp>
      <p:sp>
        <p:nvSpPr>
          <p:cNvPr id="70" name="Google Shape;70;p3"/>
          <p:cNvSpPr txBox="1">
            <a:spLocks noGrp="1"/>
          </p:cNvSpPr>
          <p:nvPr>
            <p:ph type="body" idx="1"/>
          </p:nvPr>
        </p:nvSpPr>
        <p:spPr>
          <a:xfrm>
            <a:off x="0" y="762000"/>
            <a:ext cx="8988552" cy="570280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sz="1800" dirty="0">
                <a:solidFill>
                  <a:srgbClr val="222222"/>
                </a:solidFill>
                <a:effectLst/>
                <a:latin typeface="Arial" panose="020B0604020202020204" pitchFamily="34" charset="0"/>
                <a:ea typeface="Calibri" panose="020F0502020204030204" pitchFamily="34" charset="0"/>
              </a:rPr>
              <a:t>Pricing for local solar needs to be sufficient to yield market response:</a:t>
            </a:r>
          </a:p>
          <a:p>
            <a:pPr marL="0" lvl="0" indent="0" algn="l" rtl="0">
              <a:spcBef>
                <a:spcPts val="0"/>
              </a:spcBef>
              <a:spcAft>
                <a:spcPts val="0"/>
              </a:spcAft>
              <a:buSzPts val="2000"/>
              <a:buNone/>
            </a:pPr>
            <a:endParaRPr lang="en-US" sz="1800" dirty="0">
              <a:solidFill>
                <a:srgbClr val="222222"/>
              </a:solidFill>
              <a:latin typeface="Arial" panose="020B0604020202020204" pitchFamily="34" charset="0"/>
              <a:ea typeface="Calibri" panose="020F0502020204030204" pitchFamily="34" charset="0"/>
            </a:endParaRPr>
          </a:p>
          <a:p>
            <a:pPr marL="285750" indent="-285750">
              <a:spcBef>
                <a:spcPts val="0"/>
              </a:spcBef>
              <a:buSzPts val="2000"/>
            </a:pPr>
            <a:r>
              <a:rPr lang="en-US" sz="1800" dirty="0">
                <a:solidFill>
                  <a:srgbClr val="222222"/>
                </a:solidFill>
                <a:effectLst/>
                <a:latin typeface="Arial" panose="020B0604020202020204" pitchFamily="34" charset="0"/>
                <a:ea typeface="Calibri" panose="020F0502020204030204" pitchFamily="34" charset="0"/>
              </a:rPr>
              <a:t>Consider the COS for solar only</a:t>
            </a:r>
          </a:p>
          <a:p>
            <a:pPr marL="285750" indent="-285750">
              <a:spcBef>
                <a:spcPts val="0"/>
              </a:spcBef>
              <a:buSzPts val="2000"/>
            </a:pPr>
            <a:r>
              <a:rPr lang="en-US" sz="1800" dirty="0">
                <a:solidFill>
                  <a:srgbClr val="222222"/>
                </a:solidFill>
                <a:latin typeface="Arial" panose="020B0604020202020204" pitchFamily="34" charset="0"/>
                <a:ea typeface="Calibri" panose="020F0502020204030204" pitchFamily="34" charset="0"/>
              </a:rPr>
              <a:t>Consider the COS for </a:t>
            </a:r>
            <a:r>
              <a:rPr lang="en-US" sz="1800" dirty="0" err="1">
                <a:solidFill>
                  <a:srgbClr val="222222"/>
                </a:solidFill>
                <a:latin typeface="Arial" panose="020B0604020202020204" pitchFamily="34" charset="0"/>
                <a:ea typeface="Calibri" panose="020F0502020204030204" pitchFamily="34" charset="0"/>
              </a:rPr>
              <a:t>solar+storage</a:t>
            </a:r>
            <a:r>
              <a:rPr lang="en-US" sz="1800" dirty="0">
                <a:solidFill>
                  <a:srgbClr val="222222"/>
                </a:solidFill>
                <a:latin typeface="Arial" panose="020B0604020202020204" pitchFamily="34" charset="0"/>
                <a:ea typeface="Calibri" panose="020F0502020204030204" pitchFamily="34" charset="0"/>
              </a:rPr>
              <a:t> (with a 4-hour battery requirement)</a:t>
            </a:r>
          </a:p>
          <a:p>
            <a:pPr marL="285750" indent="-285750">
              <a:spcBef>
                <a:spcPts val="0"/>
              </a:spcBef>
              <a:buSzPts val="2000"/>
            </a:pPr>
            <a:r>
              <a:rPr lang="en-US" sz="1800" dirty="0">
                <a:solidFill>
                  <a:srgbClr val="222222"/>
                </a:solidFill>
                <a:effectLst/>
                <a:latin typeface="Arial" panose="020B0604020202020204" pitchFamily="34" charset="0"/>
                <a:ea typeface="Calibri" panose="020F0502020204030204" pitchFamily="34" charset="0"/>
              </a:rPr>
              <a:t>Consider location-specific costs and interconnection costs in both cases.</a:t>
            </a:r>
          </a:p>
          <a:p>
            <a:pPr marL="342900" lvl="0" indent="-342900" algn="l" rtl="0">
              <a:spcBef>
                <a:spcPts val="400"/>
              </a:spcBef>
              <a:spcAft>
                <a:spcPts val="0"/>
              </a:spcAft>
              <a:buSzPts val="2000"/>
              <a:buFont typeface="Arial"/>
              <a:buChar char="•"/>
            </a:pPr>
            <a:endParaRPr lang="en-US" sz="1800" dirty="0">
              <a:solidFill>
                <a:srgbClr val="000000"/>
              </a:solidFill>
            </a:endParaRPr>
          </a:p>
          <a:p>
            <a:pPr marL="0" lvl="0" indent="0" algn="l" rtl="0">
              <a:spcBef>
                <a:spcPts val="400"/>
              </a:spcBef>
              <a:spcAft>
                <a:spcPts val="0"/>
              </a:spcAft>
              <a:buSzPts val="2000"/>
              <a:buNone/>
            </a:pPr>
            <a:r>
              <a:rPr lang="en-US" sz="1800" dirty="0">
                <a:solidFill>
                  <a:srgbClr val="000000"/>
                </a:solidFill>
              </a:rPr>
              <a:t>Conclusions</a:t>
            </a:r>
          </a:p>
          <a:p>
            <a:pPr marL="342900" lvl="0" indent="-342900" algn="l" rtl="0">
              <a:spcBef>
                <a:spcPts val="400"/>
              </a:spcBef>
              <a:spcAft>
                <a:spcPts val="0"/>
              </a:spcAft>
              <a:buSzPts val="2000"/>
              <a:buFont typeface="+mj-lt"/>
              <a:buAutoNum type="arabicPeriod"/>
            </a:pPr>
            <a:r>
              <a:rPr lang="en-US" sz="1800" dirty="0">
                <a:solidFill>
                  <a:srgbClr val="000000"/>
                </a:solidFill>
              </a:rPr>
              <a:t>There are additional values that should be considered by the Commission in addition to the proposed pricing. </a:t>
            </a:r>
          </a:p>
          <a:p>
            <a:pPr marL="342900" lvl="0" indent="-342900" algn="l" rtl="0">
              <a:spcBef>
                <a:spcPts val="400"/>
              </a:spcBef>
              <a:spcAft>
                <a:spcPts val="0"/>
              </a:spcAft>
              <a:buSzPts val="2000"/>
              <a:buFont typeface="+mj-lt"/>
              <a:buAutoNum type="arabicPeriod"/>
            </a:pPr>
            <a:r>
              <a:rPr lang="en-US" sz="1800" dirty="0">
                <a:solidFill>
                  <a:srgbClr val="000000"/>
                </a:solidFill>
              </a:rPr>
              <a:t>There is a market benefit to moving quickly and implementing a new Community Solar program as soon as possible (assuming the program is well-designed).</a:t>
            </a:r>
          </a:p>
          <a:p>
            <a:pPr marL="742950" lvl="1" indent="-285750">
              <a:spcBef>
                <a:spcPts val="400"/>
              </a:spcBef>
              <a:buSzPts val="2000"/>
            </a:pPr>
            <a:r>
              <a:rPr lang="en-US" sz="1800" dirty="0">
                <a:solidFill>
                  <a:srgbClr val="000000"/>
                </a:solidFill>
              </a:rPr>
              <a:t>California needs projects that are ready to move forward as soon as possible to take advantage of federal incentives. Some of these incentives (specifically the low-income adder to the ITC) will disappear over time and cannot be the final piece that makes the NVBT economically feasible. Other values adders need to be considered in the interim so that the program is economically viable as a standalone compensation structure.</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4725E-842C-3B6B-0154-91D0E840E11E}"/>
              </a:ext>
            </a:extLst>
          </p:cNvPr>
          <p:cNvSpPr>
            <a:spLocks noGrp="1"/>
          </p:cNvSpPr>
          <p:nvPr>
            <p:ph type="title"/>
          </p:nvPr>
        </p:nvSpPr>
        <p:spPr/>
        <p:txBody>
          <a:bodyPr>
            <a:normAutofit/>
          </a:bodyPr>
          <a:lstStyle/>
          <a:p>
            <a:r>
              <a:rPr lang="en-US" dirty="0"/>
              <a:t>Write a PD that properly compensates Infill Solar</a:t>
            </a:r>
          </a:p>
        </p:txBody>
      </p:sp>
      <p:sp>
        <p:nvSpPr>
          <p:cNvPr id="3" name="Text Placeholder 2">
            <a:extLst>
              <a:ext uri="{FF2B5EF4-FFF2-40B4-BE49-F238E27FC236}">
                <a16:creationId xmlns:a16="http://schemas.microsoft.com/office/drawing/2014/main" id="{EBB4D8B6-732A-E687-2166-4C4048B6D5EC}"/>
              </a:ext>
            </a:extLst>
          </p:cNvPr>
          <p:cNvSpPr>
            <a:spLocks noGrp="1"/>
          </p:cNvSpPr>
          <p:nvPr>
            <p:ph type="body" idx="1"/>
          </p:nvPr>
        </p:nvSpPr>
        <p:spPr>
          <a:xfrm>
            <a:off x="0" y="886968"/>
            <a:ext cx="9144000" cy="5605272"/>
          </a:xfrm>
        </p:spPr>
        <p:txBody>
          <a:bodyPr>
            <a:normAutofit fontScale="92500" lnSpcReduction="10000"/>
          </a:bodyPr>
          <a:lstStyle/>
          <a:p>
            <a:pPr marL="25400" indent="0" algn="ctr">
              <a:buNone/>
            </a:pPr>
            <a:r>
              <a:rPr lang="en-US" sz="3600" b="1" i="1" dirty="0">
                <a:solidFill>
                  <a:schemeClr val="tx1"/>
                </a:solidFill>
              </a:rPr>
              <a:t>The PD must compensate Infill Solar for the additional value created. </a:t>
            </a:r>
            <a:endParaRPr lang="en-US" sz="1100" b="1" i="1" dirty="0">
              <a:solidFill>
                <a:schemeClr val="tx1"/>
              </a:solidFill>
            </a:endParaRPr>
          </a:p>
          <a:p>
            <a:r>
              <a:rPr lang="en-US" sz="3800" u="sng" dirty="0">
                <a:solidFill>
                  <a:schemeClr val="tx1"/>
                </a:solidFill>
              </a:rPr>
              <a:t>Work with the ALJ to write a PD that properly compensates for the full value of Infill Solar.</a:t>
            </a:r>
          </a:p>
          <a:p>
            <a:pPr lvl="1"/>
            <a:r>
              <a:rPr lang="en-US" sz="3200" dirty="0">
                <a:solidFill>
                  <a:schemeClr val="tx1"/>
                </a:solidFill>
              </a:rPr>
              <a:t>Make changes that include the value of TAC and PCIA if these are not included in the PD.</a:t>
            </a:r>
          </a:p>
          <a:p>
            <a:r>
              <a:rPr lang="en-US" i="1" dirty="0">
                <a:solidFill>
                  <a:schemeClr val="tx1"/>
                </a:solidFill>
              </a:rPr>
              <a:t>If the PD fails to properly value Infill Solar, it will only result in in ground mount solar. In this case, the PD should be pulled and revised (like was done with the Net Billing Tariff).</a:t>
            </a:r>
          </a:p>
          <a:p>
            <a:endParaRPr lang="en-US" dirty="0">
              <a:solidFill>
                <a:schemeClr val="tx1"/>
              </a:solidFill>
            </a:endParaRPr>
          </a:p>
        </p:txBody>
      </p:sp>
    </p:spTree>
    <p:extLst>
      <p:ext uri="{BB962C8B-B14F-4D97-AF65-F5344CB8AC3E}">
        <p14:creationId xmlns:p14="http://schemas.microsoft.com/office/powerpoint/2010/main" val="852638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790C2-0200-7933-91E2-38414DE2C8C4}"/>
              </a:ext>
            </a:extLst>
          </p:cNvPr>
          <p:cNvSpPr>
            <a:spLocks noGrp="1"/>
          </p:cNvSpPr>
          <p:nvPr>
            <p:ph type="title"/>
          </p:nvPr>
        </p:nvSpPr>
        <p:spPr/>
        <p:txBody>
          <a:bodyPr/>
          <a:lstStyle/>
          <a:p>
            <a:r>
              <a:rPr lang="en-US" dirty="0"/>
              <a:t>Avoiding Transmission Access Charges (TAC)</a:t>
            </a:r>
          </a:p>
        </p:txBody>
      </p:sp>
      <p:sp>
        <p:nvSpPr>
          <p:cNvPr id="3" name="Text Placeholder 2">
            <a:extLst>
              <a:ext uri="{FF2B5EF4-FFF2-40B4-BE49-F238E27FC236}">
                <a16:creationId xmlns:a16="http://schemas.microsoft.com/office/drawing/2014/main" id="{34C0075D-BC6F-68C9-A424-4BA7C5FD22C0}"/>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14FD21C4-6CA2-C962-0A44-88E0684142B2}"/>
              </a:ext>
            </a:extLst>
          </p:cNvPr>
          <p:cNvPicPr>
            <a:picLocks noChangeAspect="1"/>
          </p:cNvPicPr>
          <p:nvPr/>
        </p:nvPicPr>
        <p:blipFill>
          <a:blip r:embed="rId2"/>
          <a:stretch>
            <a:fillRect/>
          </a:stretch>
        </p:blipFill>
        <p:spPr>
          <a:xfrm>
            <a:off x="0" y="1157890"/>
            <a:ext cx="9144000" cy="5005166"/>
          </a:xfrm>
          <a:prstGeom prst="rect">
            <a:avLst/>
          </a:prstGeom>
        </p:spPr>
      </p:pic>
    </p:spTree>
    <p:extLst>
      <p:ext uri="{BB962C8B-B14F-4D97-AF65-F5344CB8AC3E}">
        <p14:creationId xmlns:p14="http://schemas.microsoft.com/office/powerpoint/2010/main" val="190629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A6ED-CA06-891A-3703-71445022E8E7}"/>
              </a:ext>
            </a:extLst>
          </p:cNvPr>
          <p:cNvSpPr>
            <a:spLocks noGrp="1"/>
          </p:cNvSpPr>
          <p:nvPr>
            <p:ph type="title"/>
          </p:nvPr>
        </p:nvSpPr>
        <p:spPr/>
        <p:txBody>
          <a:bodyPr/>
          <a:lstStyle/>
          <a:p>
            <a:r>
              <a:rPr lang="en-US" dirty="0"/>
              <a:t>Infill community solar complements NEM</a:t>
            </a:r>
          </a:p>
        </p:txBody>
      </p:sp>
      <p:sp>
        <p:nvSpPr>
          <p:cNvPr id="3" name="Text Placeholder 2">
            <a:extLst>
              <a:ext uri="{FF2B5EF4-FFF2-40B4-BE49-F238E27FC236}">
                <a16:creationId xmlns:a16="http://schemas.microsoft.com/office/drawing/2014/main" id="{3D7FE00B-335D-2E5F-8BB0-6909147372F4}"/>
              </a:ext>
            </a:extLst>
          </p:cNvPr>
          <p:cNvSpPr>
            <a:spLocks noGrp="1"/>
          </p:cNvSpPr>
          <p:nvPr>
            <p:ph type="body" idx="1"/>
          </p:nvPr>
        </p:nvSpPr>
        <p:spPr>
          <a:xfrm>
            <a:off x="0" y="711708"/>
            <a:ext cx="9144000" cy="2667000"/>
          </a:xfrm>
        </p:spPr>
        <p:txBody>
          <a:bodyPr>
            <a:noAutofit/>
          </a:bodyPr>
          <a:lstStyle/>
          <a:p>
            <a:pPr fontAlgn="base"/>
            <a:r>
              <a:rPr lang="en-US" sz="1550" dirty="0">
                <a:solidFill>
                  <a:schemeClr val="tx1"/>
                </a:solidFill>
              </a:rPr>
              <a:t>Statute, PUC Section </a:t>
            </a:r>
            <a:r>
              <a:rPr lang="en-US" sz="1550" i="0" dirty="0">
                <a:solidFill>
                  <a:srgbClr val="000000"/>
                </a:solidFill>
                <a:effectLst/>
                <a:latin typeface="+mj-lt"/>
              </a:rPr>
              <a:t>2827.1.</a:t>
            </a:r>
            <a:r>
              <a:rPr lang="en-US" sz="1550" i="0" dirty="0">
                <a:solidFill>
                  <a:srgbClr val="333333"/>
                </a:solidFill>
                <a:effectLst/>
                <a:latin typeface="+mj-lt"/>
              </a:rPr>
              <a:t>(a)(1)</a:t>
            </a:r>
            <a:r>
              <a:rPr lang="en-US" sz="1550" dirty="0">
                <a:solidFill>
                  <a:schemeClr val="tx1"/>
                </a:solidFill>
                <a:latin typeface="+mj-lt"/>
              </a:rPr>
              <a:t>: </a:t>
            </a:r>
            <a:r>
              <a:rPr lang="en-US" sz="1550" dirty="0">
                <a:solidFill>
                  <a:schemeClr val="tx1"/>
                </a:solidFill>
              </a:rPr>
              <a:t>Customer-sited renewables must continue to grow sustainably.</a:t>
            </a:r>
          </a:p>
          <a:p>
            <a:pPr lvl="1"/>
            <a:r>
              <a:rPr lang="en-US" sz="1550" dirty="0">
                <a:solidFill>
                  <a:schemeClr val="tx1"/>
                </a:solidFill>
              </a:rPr>
              <a:t>Infill Community Solar projects will be essential to ensuring that this statute is met.</a:t>
            </a:r>
          </a:p>
          <a:p>
            <a:pPr lvl="1"/>
            <a:r>
              <a:rPr lang="en-US" sz="1550" dirty="0">
                <a:solidFill>
                  <a:schemeClr val="tx1"/>
                </a:solidFill>
              </a:rPr>
              <a:t>Following the deadline of the Net Billing Tariff (NEM 3.0), it is likely that the number of systems being deployed will be reduced.</a:t>
            </a:r>
          </a:p>
          <a:p>
            <a:r>
              <a:rPr lang="en-US" sz="1550" dirty="0">
                <a:solidFill>
                  <a:schemeClr val="tx1"/>
                </a:solidFill>
              </a:rPr>
              <a:t>Statute, AB 2316, Section 1: Community Solar should provide similar value to NEM for customers that do not qualify for NEM (cannot host a solar system).</a:t>
            </a:r>
          </a:p>
          <a:p>
            <a:pPr lvl="1"/>
            <a:r>
              <a:rPr lang="en-US" sz="1550" dirty="0">
                <a:solidFill>
                  <a:schemeClr val="tx1"/>
                </a:solidFill>
              </a:rPr>
              <a:t>This requires a full accounting of DER benefits that ensures appropriate value is available to customers not eligible for NEM.</a:t>
            </a:r>
          </a:p>
          <a:p>
            <a:endParaRPr lang="en-US" sz="1600" dirty="0">
              <a:solidFill>
                <a:schemeClr val="tx1"/>
              </a:solidFill>
            </a:endParaRPr>
          </a:p>
          <a:p>
            <a:pPr marL="508000" lvl="1" indent="0">
              <a:buNone/>
            </a:pPr>
            <a:endParaRPr lang="en-US" sz="1600" dirty="0">
              <a:solidFill>
                <a:schemeClr val="tx1"/>
              </a:solidFill>
            </a:endParaRPr>
          </a:p>
        </p:txBody>
      </p:sp>
      <p:pic>
        <p:nvPicPr>
          <p:cNvPr id="5" name="Picture 4">
            <a:extLst>
              <a:ext uri="{FF2B5EF4-FFF2-40B4-BE49-F238E27FC236}">
                <a16:creationId xmlns:a16="http://schemas.microsoft.com/office/drawing/2014/main" id="{40D082F8-3212-E1D9-630E-E29AC8F3867E}"/>
              </a:ext>
            </a:extLst>
          </p:cNvPr>
          <p:cNvPicPr>
            <a:picLocks noChangeAspect="1"/>
          </p:cNvPicPr>
          <p:nvPr/>
        </p:nvPicPr>
        <p:blipFill>
          <a:blip r:embed="rId2"/>
          <a:stretch>
            <a:fillRect/>
          </a:stretch>
        </p:blipFill>
        <p:spPr>
          <a:xfrm>
            <a:off x="393192" y="3264408"/>
            <a:ext cx="8101584" cy="2956027"/>
          </a:xfrm>
          <a:prstGeom prst="rect">
            <a:avLst/>
          </a:prstGeom>
        </p:spPr>
      </p:pic>
      <p:sp>
        <p:nvSpPr>
          <p:cNvPr id="6" name="TextBox 5">
            <a:extLst>
              <a:ext uri="{FF2B5EF4-FFF2-40B4-BE49-F238E27FC236}">
                <a16:creationId xmlns:a16="http://schemas.microsoft.com/office/drawing/2014/main" id="{9FEE782A-3AAB-3422-2CC1-BFC23B0BCD74}"/>
              </a:ext>
            </a:extLst>
          </p:cNvPr>
          <p:cNvSpPr txBox="1"/>
          <p:nvPr/>
        </p:nvSpPr>
        <p:spPr>
          <a:xfrm>
            <a:off x="2734056" y="6146292"/>
            <a:ext cx="5138928" cy="338554"/>
          </a:xfrm>
          <a:prstGeom prst="rect">
            <a:avLst/>
          </a:prstGeom>
          <a:noFill/>
        </p:spPr>
        <p:txBody>
          <a:bodyPr wrap="square" rtlCol="0">
            <a:spAutoFit/>
          </a:bodyPr>
          <a:lstStyle/>
          <a:p>
            <a:r>
              <a:rPr lang="en-US" sz="1600" i="1" dirty="0"/>
              <a:t>Image created by Brattle Group</a:t>
            </a:r>
          </a:p>
        </p:txBody>
      </p:sp>
    </p:spTree>
    <p:extLst>
      <p:ext uri="{BB962C8B-B14F-4D97-AF65-F5344CB8AC3E}">
        <p14:creationId xmlns:p14="http://schemas.microsoft.com/office/powerpoint/2010/main" val="168188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5EEE-5821-05E4-2253-3215A3E4AAB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D295BF7-FBC8-9951-B946-0C72A7F344D1}"/>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23F8ADEB-AA2E-44C1-66DE-A394AC1D5A48}"/>
              </a:ext>
            </a:extLst>
          </p:cNvPr>
          <p:cNvPicPr>
            <a:picLocks noChangeAspect="1"/>
          </p:cNvPicPr>
          <p:nvPr/>
        </p:nvPicPr>
        <p:blipFill rotWithShape="1">
          <a:blip r:embed="rId2"/>
          <a:srcRect b="4994"/>
          <a:stretch/>
        </p:blipFill>
        <p:spPr>
          <a:xfrm>
            <a:off x="0" y="9939"/>
            <a:ext cx="9144000" cy="6089109"/>
          </a:xfrm>
          <a:prstGeom prst="rect">
            <a:avLst/>
          </a:prstGeom>
        </p:spPr>
      </p:pic>
    </p:spTree>
    <p:extLst>
      <p:ext uri="{BB962C8B-B14F-4D97-AF65-F5344CB8AC3E}">
        <p14:creationId xmlns:p14="http://schemas.microsoft.com/office/powerpoint/2010/main" val="303706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8BCFE-95BB-DF54-7EAF-07C04ABD3789}"/>
              </a:ext>
            </a:extLst>
          </p:cNvPr>
          <p:cNvSpPr>
            <a:spLocks noGrp="1"/>
          </p:cNvSpPr>
          <p:nvPr>
            <p:ph type="title"/>
          </p:nvPr>
        </p:nvSpPr>
        <p:spPr/>
        <p:txBody>
          <a:bodyPr/>
          <a:lstStyle/>
          <a:p>
            <a:r>
              <a:rPr lang="en-US" dirty="0"/>
              <a:t>A DSO will increase the value from DER</a:t>
            </a:r>
          </a:p>
        </p:txBody>
      </p:sp>
      <p:pic>
        <p:nvPicPr>
          <p:cNvPr id="7" name="Picture 6">
            <a:extLst>
              <a:ext uri="{FF2B5EF4-FFF2-40B4-BE49-F238E27FC236}">
                <a16:creationId xmlns:a16="http://schemas.microsoft.com/office/drawing/2014/main" id="{1D660E82-01BF-8EE7-9FC0-F0CF85DCA589}"/>
              </a:ext>
            </a:extLst>
          </p:cNvPr>
          <p:cNvPicPr>
            <a:picLocks noChangeAspect="1"/>
          </p:cNvPicPr>
          <p:nvPr/>
        </p:nvPicPr>
        <p:blipFill>
          <a:blip r:embed="rId2"/>
          <a:stretch>
            <a:fillRect/>
          </a:stretch>
        </p:blipFill>
        <p:spPr>
          <a:xfrm>
            <a:off x="448056" y="827177"/>
            <a:ext cx="7598664" cy="5609528"/>
          </a:xfrm>
          <a:prstGeom prst="rect">
            <a:avLst/>
          </a:prstGeom>
        </p:spPr>
      </p:pic>
    </p:spTree>
    <p:extLst>
      <p:ext uri="{BB962C8B-B14F-4D97-AF65-F5344CB8AC3E}">
        <p14:creationId xmlns:p14="http://schemas.microsoft.com/office/powerpoint/2010/main" val="1331650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A280-011F-009D-E0C7-5ECBE0EA344C}"/>
              </a:ext>
            </a:extLst>
          </p:cNvPr>
          <p:cNvSpPr>
            <a:spLocks noGrp="1"/>
          </p:cNvSpPr>
          <p:nvPr>
            <p:ph type="title"/>
          </p:nvPr>
        </p:nvSpPr>
        <p:spPr/>
        <p:txBody>
          <a:bodyPr/>
          <a:lstStyle/>
          <a:p>
            <a:r>
              <a:rPr lang="en-US" dirty="0"/>
              <a:t>Benefits of Local Solar and </a:t>
            </a:r>
            <a:r>
              <a:rPr lang="en-US" dirty="0" err="1"/>
              <a:t>Solar+Storage</a:t>
            </a:r>
            <a:endParaRPr lang="en-US" dirty="0"/>
          </a:p>
        </p:txBody>
      </p:sp>
      <p:sp>
        <p:nvSpPr>
          <p:cNvPr id="3" name="Text Placeholder 2">
            <a:extLst>
              <a:ext uri="{FF2B5EF4-FFF2-40B4-BE49-F238E27FC236}">
                <a16:creationId xmlns:a16="http://schemas.microsoft.com/office/drawing/2014/main" id="{E68174AC-658F-16E3-4276-F3D7C2E7C150}"/>
              </a:ext>
            </a:extLst>
          </p:cNvPr>
          <p:cNvSpPr>
            <a:spLocks noGrp="1"/>
          </p:cNvSpPr>
          <p:nvPr>
            <p:ph type="body" idx="1"/>
          </p:nvPr>
        </p:nvSpPr>
        <p:spPr>
          <a:xfrm>
            <a:off x="6080760" y="872411"/>
            <a:ext cx="3063240" cy="5762503"/>
          </a:xfrm>
        </p:spPr>
        <p:txBody>
          <a:bodyPr>
            <a:normAutofit fontScale="55000" lnSpcReduction="20000"/>
          </a:bodyPr>
          <a:lstStyle/>
          <a:p>
            <a:pPr>
              <a:buFont typeface="Wingdings" panose="05000000000000000000" pitchFamily="2" charset="2"/>
              <a:buChar char="q"/>
            </a:pPr>
            <a:r>
              <a:rPr lang="en-US" dirty="0"/>
              <a:t>Unparalleled economic and environmental benefits.</a:t>
            </a:r>
          </a:p>
          <a:p>
            <a:pPr>
              <a:buFont typeface="Wingdings" panose="05000000000000000000" pitchFamily="2" charset="2"/>
              <a:buChar char="q"/>
            </a:pPr>
            <a:r>
              <a:rPr lang="en-US" dirty="0"/>
              <a:t>Added benefit of setting the stage for resilience, via a Community Microgrid.</a:t>
            </a:r>
          </a:p>
          <a:p>
            <a:pPr>
              <a:buFont typeface="Wingdings" panose="05000000000000000000" pitchFamily="2" charset="2"/>
              <a:buChar char="q"/>
            </a:pPr>
            <a:r>
              <a:rPr lang="en-US" dirty="0"/>
              <a:t>Land use benefits (saving California’s pristine lands).</a:t>
            </a:r>
          </a:p>
          <a:p>
            <a:pPr>
              <a:buFont typeface="Wingdings" panose="05000000000000000000" pitchFamily="2" charset="2"/>
              <a:buChar char="q"/>
            </a:pPr>
            <a:r>
              <a:rPr lang="en-US" dirty="0"/>
              <a:t>Opportunity to use brownfield sites.</a:t>
            </a:r>
          </a:p>
          <a:p>
            <a:pPr>
              <a:buFont typeface="Wingdings" panose="05000000000000000000" pitchFamily="2" charset="2"/>
              <a:buChar char="q"/>
            </a:pPr>
            <a:r>
              <a:rPr lang="en-US" dirty="0"/>
              <a:t>Reliability benefits, including dispatchability (when paired with storage).</a:t>
            </a:r>
          </a:p>
          <a:p>
            <a:pPr>
              <a:buFont typeface="Wingdings" panose="05000000000000000000" pitchFamily="2" charset="2"/>
              <a:buChar char="q"/>
            </a:pPr>
            <a:r>
              <a:rPr lang="en-US" dirty="0"/>
              <a:t>Avoiding Transmission Access Charges (TAC)</a:t>
            </a:r>
          </a:p>
          <a:p>
            <a:pPr>
              <a:buFont typeface="Wingdings" panose="05000000000000000000" pitchFamily="2" charset="2"/>
              <a:buChar char="q"/>
            </a:pPr>
            <a:r>
              <a:rPr lang="en-US" dirty="0"/>
              <a:t>Avoiding the Power Charge Indifference Adjustment (PCIA)</a:t>
            </a:r>
          </a:p>
          <a:p>
            <a:pPr>
              <a:buFont typeface="Wingdings" panose="05000000000000000000" pitchFamily="2" charset="2"/>
              <a:buChar char="q"/>
            </a:pPr>
            <a:r>
              <a:rPr lang="en-US" dirty="0"/>
              <a:t>Quick project timelines.</a:t>
            </a:r>
          </a:p>
        </p:txBody>
      </p:sp>
      <p:pic>
        <p:nvPicPr>
          <p:cNvPr id="5" name="Picture 4">
            <a:extLst>
              <a:ext uri="{FF2B5EF4-FFF2-40B4-BE49-F238E27FC236}">
                <a16:creationId xmlns:a16="http://schemas.microsoft.com/office/drawing/2014/main" id="{69F8BFE8-8E47-045E-89FE-259A2BCC64FA}"/>
              </a:ext>
            </a:extLst>
          </p:cNvPr>
          <p:cNvPicPr>
            <a:picLocks noChangeAspect="1"/>
          </p:cNvPicPr>
          <p:nvPr/>
        </p:nvPicPr>
        <p:blipFill rotWithShape="1">
          <a:blip r:embed="rId2"/>
          <a:srcRect t="9448" b="14062"/>
          <a:stretch/>
        </p:blipFill>
        <p:spPr>
          <a:xfrm>
            <a:off x="0" y="1678595"/>
            <a:ext cx="6221158" cy="3986784"/>
          </a:xfrm>
          <a:prstGeom prst="rect">
            <a:avLst/>
          </a:prstGeom>
        </p:spPr>
      </p:pic>
      <p:sp>
        <p:nvSpPr>
          <p:cNvPr id="6" name="TextBox 5">
            <a:extLst>
              <a:ext uri="{FF2B5EF4-FFF2-40B4-BE49-F238E27FC236}">
                <a16:creationId xmlns:a16="http://schemas.microsoft.com/office/drawing/2014/main" id="{B8D4B82C-1453-7142-3E5F-3EE1A146B49F}"/>
              </a:ext>
            </a:extLst>
          </p:cNvPr>
          <p:cNvSpPr txBox="1"/>
          <p:nvPr/>
        </p:nvSpPr>
        <p:spPr>
          <a:xfrm>
            <a:off x="73153" y="1000427"/>
            <a:ext cx="5797296" cy="646331"/>
          </a:xfrm>
          <a:prstGeom prst="rect">
            <a:avLst/>
          </a:prstGeom>
          <a:noFill/>
        </p:spPr>
        <p:txBody>
          <a:bodyPr wrap="square" rtlCol="0">
            <a:spAutoFit/>
          </a:bodyPr>
          <a:lstStyle/>
          <a:p>
            <a:pPr algn="ctr"/>
            <a:r>
              <a:rPr lang="en-US" sz="1800" b="1" dirty="0"/>
              <a:t>20-Year Benefits of Deploying Local Solar and </a:t>
            </a:r>
            <a:r>
              <a:rPr lang="en-US" sz="1800" b="1" dirty="0" err="1"/>
              <a:t>Solar+Storage</a:t>
            </a:r>
            <a:endParaRPr lang="en-US" sz="1800" b="1" dirty="0"/>
          </a:p>
        </p:txBody>
      </p:sp>
    </p:spTree>
    <p:extLst>
      <p:ext uri="{BB962C8B-B14F-4D97-AF65-F5344CB8AC3E}">
        <p14:creationId xmlns:p14="http://schemas.microsoft.com/office/powerpoint/2010/main" val="2558246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DDB0-91B6-716F-3D4E-DBE63C25387A}"/>
              </a:ext>
            </a:extLst>
          </p:cNvPr>
          <p:cNvSpPr>
            <a:spLocks noGrp="1"/>
          </p:cNvSpPr>
          <p:nvPr>
            <p:ph type="title"/>
          </p:nvPr>
        </p:nvSpPr>
        <p:spPr/>
        <p:txBody>
          <a:bodyPr>
            <a:normAutofit/>
          </a:bodyPr>
          <a:lstStyle/>
          <a:p>
            <a:r>
              <a:rPr lang="en-US" sz="2000" dirty="0"/>
              <a:t>Making Community Solar work in California for Infill Solar</a:t>
            </a:r>
          </a:p>
        </p:txBody>
      </p:sp>
      <p:sp>
        <p:nvSpPr>
          <p:cNvPr id="3" name="Text Placeholder 2">
            <a:extLst>
              <a:ext uri="{FF2B5EF4-FFF2-40B4-BE49-F238E27FC236}">
                <a16:creationId xmlns:a16="http://schemas.microsoft.com/office/drawing/2014/main" id="{AA23DBFD-AAC1-DFB2-228F-ACCEBD86D843}"/>
              </a:ext>
            </a:extLst>
          </p:cNvPr>
          <p:cNvSpPr>
            <a:spLocks noGrp="1"/>
          </p:cNvSpPr>
          <p:nvPr>
            <p:ph type="body" idx="1"/>
          </p:nvPr>
        </p:nvSpPr>
        <p:spPr>
          <a:xfrm>
            <a:off x="0" y="1417320"/>
            <a:ext cx="9144000" cy="5010912"/>
          </a:xfrm>
        </p:spPr>
        <p:txBody>
          <a:bodyPr>
            <a:normAutofit fontScale="25000" lnSpcReduction="20000"/>
          </a:bodyPr>
          <a:lstStyle/>
          <a:p>
            <a:pPr marL="25400" indent="0" algn="ctr">
              <a:lnSpc>
                <a:spcPct val="120000"/>
              </a:lnSpc>
              <a:buNone/>
            </a:pPr>
            <a:endParaRPr lang="en-US" sz="700" b="1" dirty="0">
              <a:solidFill>
                <a:schemeClr val="tx1"/>
              </a:solidFill>
            </a:endParaRPr>
          </a:p>
          <a:p>
            <a:pPr>
              <a:lnSpc>
                <a:spcPct val="120000"/>
              </a:lnSpc>
              <a:buSzPct val="200000"/>
            </a:pPr>
            <a:r>
              <a:rPr lang="en-US" sz="5200" dirty="0">
                <a:solidFill>
                  <a:schemeClr val="tx1"/>
                </a:solidFill>
              </a:rPr>
              <a:t>Infill Solar (on buildings, parking lots, and parking structures) creates far greater value than remote solar.</a:t>
            </a:r>
          </a:p>
          <a:p>
            <a:pPr lvl="1">
              <a:lnSpc>
                <a:spcPct val="120000"/>
              </a:lnSpc>
              <a:buSzPct val="200000"/>
            </a:pPr>
            <a:r>
              <a:rPr lang="en-US" sz="5200" dirty="0">
                <a:solidFill>
                  <a:schemeClr val="tx1"/>
                </a:solidFill>
              </a:rPr>
              <a:t>Avoids stressing transmission infrastructure that drives the need for exorbitantly expensive transmission investments that increase electricity costs for all ratepayers – whether rich, poor, or anywhere between.</a:t>
            </a:r>
          </a:p>
          <a:p>
            <a:pPr lvl="1">
              <a:lnSpc>
                <a:spcPct val="120000"/>
              </a:lnSpc>
              <a:buSzPct val="200000"/>
            </a:pPr>
            <a:r>
              <a:rPr lang="en-US" sz="5200" dirty="0">
                <a:solidFill>
                  <a:schemeClr val="tx1"/>
                </a:solidFill>
              </a:rPr>
              <a:t>Maximizes energy efficiency by avoiding the 10% of energy lost in transmission line &amp; congestion losses.</a:t>
            </a:r>
          </a:p>
          <a:p>
            <a:pPr lvl="1">
              <a:lnSpc>
                <a:spcPct val="120000"/>
              </a:lnSpc>
              <a:buSzPct val="200000"/>
            </a:pPr>
            <a:r>
              <a:rPr lang="en-US" sz="5200" dirty="0">
                <a:solidFill>
                  <a:schemeClr val="tx1"/>
                </a:solidFill>
              </a:rPr>
              <a:t>Preserves pristine environments and open spaces.</a:t>
            </a:r>
          </a:p>
          <a:p>
            <a:pPr lvl="1">
              <a:lnSpc>
                <a:spcPct val="120000"/>
              </a:lnSpc>
              <a:buSzPct val="200000"/>
            </a:pPr>
            <a:r>
              <a:rPr lang="en-US" sz="5200" dirty="0">
                <a:solidFill>
                  <a:schemeClr val="tx1"/>
                </a:solidFill>
              </a:rPr>
              <a:t>Provides direct &amp; indirect economic stimulation to communities, with </a:t>
            </a:r>
            <a:r>
              <a:rPr lang="en-US" sz="5200" b="1" dirty="0">
                <a:solidFill>
                  <a:srgbClr val="0070C0"/>
                </a:solidFill>
                <a:hlinkClick r:id="rId3">
                  <a:extLst>
                    <a:ext uri="{A12FA001-AC4F-418D-AE19-62706E023703}">
                      <ahyp:hlinkClr xmlns:ahyp="http://schemas.microsoft.com/office/drawing/2018/hyperlinkcolor" val="tx"/>
                    </a:ext>
                  </a:extLst>
                </a:hlinkClick>
              </a:rPr>
              <a:t>50% of installed costs</a:t>
            </a:r>
            <a:r>
              <a:rPr lang="en-US" sz="5200" b="1" dirty="0">
                <a:solidFill>
                  <a:schemeClr val="tx1"/>
                </a:solidFill>
              </a:rPr>
              <a:t> </a:t>
            </a:r>
            <a:r>
              <a:rPr lang="en-US" sz="5200" dirty="0">
                <a:solidFill>
                  <a:schemeClr val="tx1"/>
                </a:solidFill>
              </a:rPr>
              <a:t>delivered as economic stimulation to the communities in which the DER are deployed.</a:t>
            </a:r>
          </a:p>
          <a:p>
            <a:pPr>
              <a:lnSpc>
                <a:spcPct val="120000"/>
              </a:lnSpc>
              <a:buSzPct val="200000"/>
            </a:pPr>
            <a:r>
              <a:rPr lang="en-US" sz="5200" dirty="0">
                <a:solidFill>
                  <a:schemeClr val="tx1"/>
                </a:solidFill>
              </a:rPr>
              <a:t>The NVBT fails to properly compensate Infill Solar for its enhanced value.</a:t>
            </a:r>
          </a:p>
          <a:p>
            <a:pPr lvl="1">
              <a:lnSpc>
                <a:spcPct val="120000"/>
              </a:lnSpc>
              <a:buSzPct val="200000"/>
            </a:pPr>
            <a:r>
              <a:rPr lang="en-US" sz="5200" dirty="0">
                <a:solidFill>
                  <a:schemeClr val="tx1"/>
                </a:solidFill>
              </a:rPr>
              <a:t>The extra value from Infill Solar should be compensated in the form of avoided Transmission Access Charges (TAC) and Power Charge Indifference Adjustment (PCIA) costs.</a:t>
            </a:r>
          </a:p>
          <a:p>
            <a:pPr>
              <a:lnSpc>
                <a:spcPct val="120000"/>
              </a:lnSpc>
              <a:buSzPct val="200000"/>
            </a:pPr>
            <a:r>
              <a:rPr lang="en-US" sz="5200" dirty="0">
                <a:solidFill>
                  <a:schemeClr val="tx1"/>
                </a:solidFill>
              </a:rPr>
              <a:t>Unbundled (virtual) storage will maximize Infill Solar opportunities and optimize economics for ratepayers. </a:t>
            </a:r>
          </a:p>
          <a:p>
            <a:pPr lvl="1">
              <a:lnSpc>
                <a:spcPct val="120000"/>
              </a:lnSpc>
              <a:buSzPct val="200000"/>
            </a:pPr>
            <a:r>
              <a:rPr lang="en-US" sz="5200" u="sng" dirty="0">
                <a:solidFill>
                  <a:schemeClr val="tx1"/>
                </a:solidFill>
              </a:rPr>
              <a:t>Better Project Financials.</a:t>
            </a:r>
            <a:r>
              <a:rPr lang="en-US" sz="5200" dirty="0">
                <a:solidFill>
                  <a:schemeClr val="tx1"/>
                </a:solidFill>
              </a:rPr>
              <a:t> Since storage is the main cost driver of </a:t>
            </a:r>
            <a:r>
              <a:rPr lang="en-US" sz="5200" dirty="0" err="1">
                <a:solidFill>
                  <a:schemeClr val="tx1"/>
                </a:solidFill>
              </a:rPr>
              <a:t>solar+storage</a:t>
            </a:r>
            <a:r>
              <a:rPr lang="en-US" sz="5200" dirty="0">
                <a:solidFill>
                  <a:schemeClr val="tx1"/>
                </a:solidFill>
              </a:rPr>
              <a:t> projects, virtual storage will enable larger deployments, taking advantage of economies of scale.</a:t>
            </a:r>
          </a:p>
          <a:p>
            <a:pPr lvl="1">
              <a:lnSpc>
                <a:spcPct val="120000"/>
              </a:lnSpc>
              <a:buSzPct val="200000"/>
            </a:pPr>
            <a:r>
              <a:rPr lang="en-US" sz="5200" u="sng" dirty="0">
                <a:solidFill>
                  <a:schemeClr val="tx1"/>
                </a:solidFill>
              </a:rPr>
              <a:t>Siting Potential.</a:t>
            </a:r>
            <a:r>
              <a:rPr lang="en-US" sz="5200" dirty="0">
                <a:solidFill>
                  <a:schemeClr val="tx1"/>
                </a:solidFill>
              </a:rPr>
              <a:t> Infill Solar requires no dedicated space while onsite storage does, and this creates a problem that preempts many sites from hosting Infill Solar – given that there would not be room for storage.</a:t>
            </a:r>
          </a:p>
          <a:p>
            <a:pPr>
              <a:lnSpc>
                <a:spcPct val="120000"/>
              </a:lnSpc>
              <a:buSzPct val="200000"/>
            </a:pPr>
            <a:r>
              <a:rPr lang="en-US" sz="5200" dirty="0">
                <a:solidFill>
                  <a:schemeClr val="tx1"/>
                </a:solidFill>
              </a:rPr>
              <a:t>Allow Infill Solar projects to interconnect via Rule 21 rather than be subjected to multi-year WDAT interconnection processes. A Rule 21 interconnection will save projects roughly $0.02/kWh compared to WDAT (and multiple years)</a:t>
            </a:r>
          </a:p>
          <a:p>
            <a:pPr>
              <a:lnSpc>
                <a:spcPct val="120000"/>
              </a:lnSpc>
              <a:buSzPct val="200000"/>
            </a:pPr>
            <a:r>
              <a:rPr lang="en-US" sz="5200" dirty="0">
                <a:solidFill>
                  <a:schemeClr val="tx1"/>
                </a:solidFill>
              </a:rPr>
              <a:t>New Jersey Community Solar (Infill Solar requirement): Since 2018, contracted with </a:t>
            </a:r>
            <a:r>
              <a:rPr lang="en-US" sz="5200" b="1" dirty="0">
                <a:solidFill>
                  <a:srgbClr val="0066CC"/>
                </a:solidFill>
                <a:hlinkClick r:id="rId4">
                  <a:extLst>
                    <a:ext uri="{A12FA001-AC4F-418D-AE19-62706E023703}">
                      <ahyp:hlinkClr xmlns:ahyp="http://schemas.microsoft.com/office/drawing/2018/hyperlinkcolor" val="tx"/>
                    </a:ext>
                  </a:extLst>
                </a:hlinkClick>
              </a:rPr>
              <a:t>150 projects, for a total of 243 MW</a:t>
            </a:r>
            <a:r>
              <a:rPr lang="en-US" sz="5200" dirty="0">
                <a:solidFill>
                  <a:schemeClr val="tx1"/>
                </a:solidFill>
              </a:rPr>
              <a:t>. </a:t>
            </a:r>
            <a:endParaRPr lang="en-US" sz="5200" dirty="0"/>
          </a:p>
        </p:txBody>
      </p:sp>
      <p:sp>
        <p:nvSpPr>
          <p:cNvPr id="4" name="TextBox 3">
            <a:extLst>
              <a:ext uri="{FF2B5EF4-FFF2-40B4-BE49-F238E27FC236}">
                <a16:creationId xmlns:a16="http://schemas.microsoft.com/office/drawing/2014/main" id="{C3E4648A-BD13-07D3-A037-1659545BDCF0}"/>
              </a:ext>
            </a:extLst>
          </p:cNvPr>
          <p:cNvSpPr txBox="1"/>
          <p:nvPr/>
        </p:nvSpPr>
        <p:spPr>
          <a:xfrm>
            <a:off x="0" y="762000"/>
            <a:ext cx="9144000" cy="984885"/>
          </a:xfrm>
          <a:prstGeom prst="rect">
            <a:avLst/>
          </a:prstGeom>
          <a:noFill/>
        </p:spPr>
        <p:txBody>
          <a:bodyPr wrap="square" rtlCol="0">
            <a:spAutoFit/>
          </a:bodyPr>
          <a:lstStyle/>
          <a:p>
            <a:pPr algn="ctr"/>
            <a:r>
              <a:rPr lang="en-US" sz="2200" b="1" dirty="0">
                <a:solidFill>
                  <a:schemeClr val="tx1"/>
                </a:solidFill>
              </a:rPr>
              <a:t>To ensure that Infill Solar deployments are maximized, Infill Solar must be compensated for the full value it delivers to ratepayers</a:t>
            </a:r>
          </a:p>
          <a:p>
            <a:endParaRPr lang="en-US" dirty="0"/>
          </a:p>
        </p:txBody>
      </p:sp>
    </p:spTree>
    <p:extLst>
      <p:ext uri="{BB962C8B-B14F-4D97-AF65-F5344CB8AC3E}">
        <p14:creationId xmlns:p14="http://schemas.microsoft.com/office/powerpoint/2010/main" val="22354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D674-0DC5-8A56-6E7A-7576B09DF3FF}"/>
              </a:ext>
            </a:extLst>
          </p:cNvPr>
          <p:cNvSpPr>
            <a:spLocks noGrp="1"/>
          </p:cNvSpPr>
          <p:nvPr>
            <p:ph type="title"/>
          </p:nvPr>
        </p:nvSpPr>
        <p:spPr/>
        <p:txBody>
          <a:bodyPr>
            <a:normAutofit fontScale="90000"/>
          </a:bodyPr>
          <a:lstStyle/>
          <a:p>
            <a:r>
              <a:rPr lang="en-US" dirty="0">
                <a:solidFill>
                  <a:schemeClr val="bg1"/>
                </a:solidFill>
              </a:rPr>
              <a:t>The Case for </a:t>
            </a:r>
            <a:r>
              <a:rPr lang="en-US" dirty="0"/>
              <a:t>Avoiding Transmission Costs and PCIA</a:t>
            </a:r>
          </a:p>
        </p:txBody>
      </p:sp>
      <p:sp>
        <p:nvSpPr>
          <p:cNvPr id="3" name="Text Placeholder 2">
            <a:extLst>
              <a:ext uri="{FF2B5EF4-FFF2-40B4-BE49-F238E27FC236}">
                <a16:creationId xmlns:a16="http://schemas.microsoft.com/office/drawing/2014/main" id="{F345F23F-A5EB-A1C9-F163-9E7F309B6014}"/>
              </a:ext>
            </a:extLst>
          </p:cNvPr>
          <p:cNvSpPr>
            <a:spLocks noGrp="1"/>
          </p:cNvSpPr>
          <p:nvPr>
            <p:ph type="body" idx="1"/>
          </p:nvPr>
        </p:nvSpPr>
        <p:spPr>
          <a:xfrm rot="10800000" flipV="1">
            <a:off x="-1" y="762000"/>
            <a:ext cx="5337313" cy="5654928"/>
          </a:xfrm>
        </p:spPr>
        <p:txBody>
          <a:bodyPr>
            <a:normAutofit fontScale="40000" lnSpcReduction="20000"/>
          </a:bodyPr>
          <a:lstStyle/>
          <a:p>
            <a:r>
              <a:rPr lang="en-US" sz="4000" dirty="0">
                <a:solidFill>
                  <a:schemeClr val="tx1"/>
                </a:solidFill>
              </a:rPr>
              <a:t>Infill projects </a:t>
            </a:r>
            <a:r>
              <a:rPr lang="en-US" sz="4000" dirty="0">
                <a:solidFill>
                  <a:schemeClr val="tx1"/>
                </a:solidFill>
                <a:effectLst/>
                <a:latin typeface="+mj-lt"/>
                <a:ea typeface="Calibri" panose="020F0502020204030204" pitchFamily="34" charset="0"/>
                <a:cs typeface="Times New Roman" panose="02020603050405020304" pitchFamily="18" charset="0"/>
              </a:rPr>
              <a:t>—</a:t>
            </a:r>
            <a:r>
              <a:rPr lang="en-US" sz="4000" dirty="0">
                <a:solidFill>
                  <a:schemeClr val="tx1"/>
                </a:solidFill>
                <a:latin typeface="+mj-lt"/>
              </a:rPr>
              <a:t> </a:t>
            </a:r>
            <a:r>
              <a:rPr lang="en-US" sz="4000" dirty="0">
                <a:solidFill>
                  <a:schemeClr val="tx1"/>
                </a:solidFill>
              </a:rPr>
              <a:t>deployed within the same distribution substation area as the subscribers </a:t>
            </a:r>
            <a:r>
              <a:rPr lang="en-US" sz="4000" dirty="0">
                <a:solidFill>
                  <a:schemeClr val="tx1"/>
                </a:solidFill>
                <a:effectLst/>
                <a:latin typeface="+mj-lt"/>
                <a:ea typeface="Calibri" panose="020F0502020204030204" pitchFamily="34" charset="0"/>
                <a:cs typeface="Times New Roman" panose="02020603050405020304" pitchFamily="18" charset="0"/>
              </a:rPr>
              <a:t>—</a:t>
            </a:r>
            <a:r>
              <a:rPr lang="en-US"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tx1"/>
                </a:solidFill>
              </a:rPr>
              <a:t>will deliver energy without using the transmission grid, benefitting the ratepayers.</a:t>
            </a:r>
          </a:p>
          <a:p>
            <a:r>
              <a:rPr lang="en-US" sz="4000" dirty="0">
                <a:solidFill>
                  <a:schemeClr val="tx1"/>
                </a:solidFill>
              </a:rPr>
              <a:t>Reduced reliance on the transmission grid leads to  reduced congestion &amp; lines losses and more efficient system outcomes.</a:t>
            </a:r>
          </a:p>
          <a:p>
            <a:r>
              <a:rPr lang="en-US" sz="4000" dirty="0">
                <a:solidFill>
                  <a:schemeClr val="tx1"/>
                </a:solidFill>
              </a:rPr>
              <a:t>This additional value should be compensated by avoiding TAC, which recover present and historical investments in transmission.</a:t>
            </a:r>
          </a:p>
          <a:p>
            <a:pPr lvl="1"/>
            <a:r>
              <a:rPr lang="en-US" sz="3600" dirty="0">
                <a:solidFill>
                  <a:schemeClr val="tx1"/>
                </a:solidFill>
              </a:rPr>
              <a:t>TAC are 100% volumetric fees for using the transmission system, which is how the IOUs pay for them. TAC are assessed properly by municipal utilities, at the T-D substation.</a:t>
            </a:r>
          </a:p>
          <a:p>
            <a:r>
              <a:rPr lang="en-US" sz="4000" dirty="0">
                <a:solidFill>
                  <a:schemeClr val="tx1"/>
                </a:solidFill>
              </a:rPr>
              <a:t>Avoiding TAC </a:t>
            </a:r>
            <a:r>
              <a:rPr lang="en-US" sz="4000" b="1" dirty="0">
                <a:solidFill>
                  <a:schemeClr val="tx1"/>
                </a:solidFill>
              </a:rPr>
              <a:t>is not </a:t>
            </a:r>
            <a:r>
              <a:rPr lang="en-US" sz="4000" dirty="0">
                <a:solidFill>
                  <a:schemeClr val="tx1"/>
                </a:solidFill>
              </a:rPr>
              <a:t>the</a:t>
            </a:r>
            <a:r>
              <a:rPr lang="en-US" sz="4000" b="1" dirty="0">
                <a:solidFill>
                  <a:schemeClr val="tx1"/>
                </a:solidFill>
              </a:rPr>
              <a:t> </a:t>
            </a:r>
            <a:r>
              <a:rPr lang="en-US" sz="4000" dirty="0">
                <a:solidFill>
                  <a:schemeClr val="tx1"/>
                </a:solidFill>
              </a:rPr>
              <a:t>same as the avoided transmission value in the Avoided Cost Calculator (ACC).</a:t>
            </a:r>
          </a:p>
          <a:p>
            <a:pPr lvl="1"/>
            <a:r>
              <a:rPr lang="en-US" sz="3600" dirty="0">
                <a:solidFill>
                  <a:schemeClr val="tx1"/>
                </a:solidFill>
                <a:latin typeface="+mj-lt"/>
              </a:rPr>
              <a:t>TAC cover sunk costs that include capex </a:t>
            </a:r>
            <a:r>
              <a:rPr lang="en-US" sz="3500" dirty="0">
                <a:solidFill>
                  <a:schemeClr val="tx1"/>
                </a:solidFill>
                <a:effectLst/>
                <a:latin typeface="+mj-lt"/>
              </a:rPr>
              <a:t>— and </a:t>
            </a:r>
            <a:r>
              <a:rPr lang="en-US" sz="3500" dirty="0" err="1">
                <a:solidFill>
                  <a:schemeClr val="tx1"/>
                </a:solidFill>
                <a:effectLst/>
                <a:latin typeface="+mj-lt"/>
              </a:rPr>
              <a:t>opex</a:t>
            </a:r>
            <a:r>
              <a:rPr lang="en-US" sz="3500" dirty="0">
                <a:solidFill>
                  <a:schemeClr val="tx1"/>
                </a:solidFill>
                <a:effectLst/>
                <a:latin typeface="+mj-lt"/>
              </a:rPr>
              <a:t> and returns, which are almost 10x more than the capex.</a:t>
            </a:r>
            <a:endParaRPr lang="en-US" sz="3500" dirty="0">
              <a:solidFill>
                <a:schemeClr val="tx1"/>
              </a:solidFill>
              <a:latin typeface="+mj-lt"/>
            </a:endParaRPr>
          </a:p>
          <a:p>
            <a:r>
              <a:rPr lang="en-US" sz="4000" dirty="0">
                <a:solidFill>
                  <a:schemeClr val="tx1"/>
                </a:solidFill>
              </a:rPr>
              <a:t>The ACC values the reduction in avoided </a:t>
            </a:r>
            <a:r>
              <a:rPr lang="en-US" sz="4000" i="1" u="sng" dirty="0">
                <a:solidFill>
                  <a:schemeClr val="tx1"/>
                </a:solidFill>
              </a:rPr>
              <a:t>future </a:t>
            </a:r>
            <a:r>
              <a:rPr lang="en-US" sz="4000" dirty="0">
                <a:solidFill>
                  <a:schemeClr val="tx1"/>
                </a:solidFill>
              </a:rPr>
              <a:t> transmission from distributed generation. </a:t>
            </a:r>
          </a:p>
          <a:p>
            <a:r>
              <a:rPr lang="en-US" sz="4000" dirty="0">
                <a:solidFill>
                  <a:schemeClr val="tx1"/>
                </a:solidFill>
              </a:rPr>
              <a:t>Infill projects should also receive and exemption from the PCIA. The PCIA recovers costs for legacy (remote) contracts; no costs are shifted by distribution-level projects.</a:t>
            </a:r>
          </a:p>
        </p:txBody>
      </p:sp>
      <p:graphicFrame>
        <p:nvGraphicFramePr>
          <p:cNvPr id="4" name="Chart 3">
            <a:extLst>
              <a:ext uri="{FF2B5EF4-FFF2-40B4-BE49-F238E27FC236}">
                <a16:creationId xmlns:a16="http://schemas.microsoft.com/office/drawing/2014/main" id="{D8C15D3C-E523-D80E-31D2-890CD2B251E7}"/>
              </a:ext>
            </a:extLst>
          </p:cNvPr>
          <p:cNvGraphicFramePr/>
          <p:nvPr/>
        </p:nvGraphicFramePr>
        <p:xfrm>
          <a:off x="5188226" y="3240157"/>
          <a:ext cx="4035287" cy="303650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61555EA1-DECC-6F2A-62C2-66A68625BB66}"/>
              </a:ext>
            </a:extLst>
          </p:cNvPr>
          <p:cNvPicPr>
            <a:picLocks noChangeAspect="1"/>
          </p:cNvPicPr>
          <p:nvPr/>
        </p:nvPicPr>
        <p:blipFill>
          <a:blip r:embed="rId3"/>
          <a:stretch>
            <a:fillRect/>
          </a:stretch>
        </p:blipFill>
        <p:spPr>
          <a:xfrm>
            <a:off x="5188226" y="1023383"/>
            <a:ext cx="3831101" cy="1839794"/>
          </a:xfrm>
          <a:prstGeom prst="rect">
            <a:avLst/>
          </a:prstGeom>
        </p:spPr>
      </p:pic>
    </p:spTree>
    <p:extLst>
      <p:ext uri="{BB962C8B-B14F-4D97-AF65-F5344CB8AC3E}">
        <p14:creationId xmlns:p14="http://schemas.microsoft.com/office/powerpoint/2010/main" val="85865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6C7BF-E76D-CF3E-2580-989DD132D849}"/>
              </a:ext>
            </a:extLst>
          </p:cNvPr>
          <p:cNvSpPr>
            <a:spLocks noGrp="1"/>
          </p:cNvSpPr>
          <p:nvPr>
            <p:ph type="title"/>
          </p:nvPr>
        </p:nvSpPr>
        <p:spPr/>
        <p:txBody>
          <a:bodyPr>
            <a:normAutofit/>
          </a:bodyPr>
          <a:lstStyle/>
          <a:p>
            <a:r>
              <a:rPr lang="en-US" sz="2000" dirty="0"/>
              <a:t>Local Solar = within the same distribution substation area as subscribers</a:t>
            </a:r>
          </a:p>
        </p:txBody>
      </p:sp>
      <p:pic>
        <p:nvPicPr>
          <p:cNvPr id="4" name="Picture 3" descr="TAC infographic (01_jv 12 Apr 2016).png">
            <a:extLst>
              <a:ext uri="{FF2B5EF4-FFF2-40B4-BE49-F238E27FC236}">
                <a16:creationId xmlns:a16="http://schemas.microsoft.com/office/drawing/2014/main" id="{5C1D38B7-715D-E5A7-9741-1A3742AAFF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0862" y="885946"/>
            <a:ext cx="5922276" cy="5279147"/>
          </a:xfrm>
          <a:prstGeom prst="rect">
            <a:avLst/>
          </a:prstGeom>
        </p:spPr>
      </p:pic>
      <p:cxnSp>
        <p:nvCxnSpPr>
          <p:cNvPr id="5" name="Straight Arrow Connector 4">
            <a:extLst>
              <a:ext uri="{FF2B5EF4-FFF2-40B4-BE49-F238E27FC236}">
                <a16:creationId xmlns:a16="http://schemas.microsoft.com/office/drawing/2014/main" id="{D996FCDC-9CE4-8FCC-1A45-4AC913D725AC}"/>
              </a:ext>
            </a:extLst>
          </p:cNvPr>
          <p:cNvCxnSpPr>
            <a:cxnSpLocks/>
            <a:stCxn id="22" idx="2"/>
          </p:cNvCxnSpPr>
          <p:nvPr/>
        </p:nvCxnSpPr>
        <p:spPr>
          <a:xfrm>
            <a:off x="866232" y="4359710"/>
            <a:ext cx="907704" cy="19400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48D51A6-64DC-57E0-6C1F-5FBBC81D24AC}"/>
              </a:ext>
            </a:extLst>
          </p:cNvPr>
          <p:cNvCxnSpPr>
            <a:cxnSpLocks/>
          </p:cNvCxnSpPr>
          <p:nvPr/>
        </p:nvCxnSpPr>
        <p:spPr>
          <a:xfrm flipH="1">
            <a:off x="6446520" y="4553712"/>
            <a:ext cx="1216152" cy="685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E125FEE-08C7-762B-FF72-1400239D37D6}"/>
              </a:ext>
            </a:extLst>
          </p:cNvPr>
          <p:cNvCxnSpPr>
            <a:cxnSpLocks/>
            <a:stCxn id="18" idx="2"/>
          </p:cNvCxnSpPr>
          <p:nvPr/>
        </p:nvCxnSpPr>
        <p:spPr>
          <a:xfrm flipH="1">
            <a:off x="6556248" y="1984248"/>
            <a:ext cx="758952" cy="62179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44551703-5086-CE31-5EC5-EACA8AF9B0C5}"/>
              </a:ext>
            </a:extLst>
          </p:cNvPr>
          <p:cNvSpPr txBox="1"/>
          <p:nvPr/>
        </p:nvSpPr>
        <p:spPr>
          <a:xfrm>
            <a:off x="7662672" y="3753493"/>
            <a:ext cx="1481328" cy="1600438"/>
          </a:xfrm>
          <a:prstGeom prst="rect">
            <a:avLst/>
          </a:prstGeom>
          <a:solidFill>
            <a:schemeClr val="bg1"/>
          </a:solid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Subscribers are primarily residential customers located in disadvantaged communities.</a:t>
            </a:r>
            <a:endParaRPr lang="en-US" sz="1400" dirty="0">
              <a:solidFill>
                <a:srgbClr val="FF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BDD33E6-9186-C1C6-60CD-B030249FA240}"/>
              </a:ext>
            </a:extLst>
          </p:cNvPr>
          <p:cNvSpPr txBox="1"/>
          <p:nvPr/>
        </p:nvSpPr>
        <p:spPr>
          <a:xfrm>
            <a:off x="5490972" y="814697"/>
            <a:ext cx="3648456" cy="1169551"/>
          </a:xfrm>
          <a:prstGeom prst="rect">
            <a:avLst/>
          </a:prstGeom>
          <a:solidFill>
            <a:schemeClr val="bg1"/>
          </a:solidFill>
        </p:spPr>
        <p:txBody>
          <a:bodyPr wrap="square" rtlCol="0">
            <a:spAutoFit/>
          </a:bodyPr>
          <a:lstStyle/>
          <a:p>
            <a:r>
              <a:rPr lang="en-US" sz="1400" b="1" dirty="0">
                <a:solidFill>
                  <a:srgbClr val="FF0000"/>
                </a:solidFill>
                <a:latin typeface="Arial" panose="020B0604020202020204" pitchFamily="34" charset="0"/>
                <a:cs typeface="Arial" panose="020B0604020202020204" pitchFamily="34" charset="0"/>
              </a:rPr>
              <a:t>Projects should be located within the same grid area as the subscribers. The defining point should be the nearest distribution substation, ensuring that the benefits stay local.</a:t>
            </a:r>
            <a:endParaRPr lang="en-US" sz="1400"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C52F73B-5ECE-230F-A70D-FEE50A1AF7A2}"/>
              </a:ext>
            </a:extLst>
          </p:cNvPr>
          <p:cNvSpPr txBox="1"/>
          <p:nvPr/>
        </p:nvSpPr>
        <p:spPr>
          <a:xfrm>
            <a:off x="186368" y="2759272"/>
            <a:ext cx="1359727" cy="1600438"/>
          </a:xfrm>
          <a:prstGeom prst="rect">
            <a:avLst/>
          </a:prstGeom>
          <a:solidFill>
            <a:schemeClr val="bg1"/>
          </a:solid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Infill projects sited primarily on rooftops, parking lots, and parking structures.</a:t>
            </a:r>
            <a:endParaRPr lang="en-US" sz="1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29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t>Ground mount will not be sited near DACs: the real siting potential is in Infill Solar</a:t>
            </a:r>
            <a:endParaRPr dirty="0"/>
          </a:p>
        </p:txBody>
      </p:sp>
      <p:pic>
        <p:nvPicPr>
          <p:cNvPr id="4" name="Picture 3" descr="A map of L.A. County showing red-shaded areas with blue dots and yellow dots. ">
            <a:extLst>
              <a:ext uri="{FF2B5EF4-FFF2-40B4-BE49-F238E27FC236}">
                <a16:creationId xmlns:a16="http://schemas.microsoft.com/office/drawing/2014/main" id="{0B1D9090-26E2-0372-3A5E-CBFD0AC878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624" y="787822"/>
            <a:ext cx="8019288" cy="56613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592D-18BE-BE3F-C2F4-FE87D26EE000}"/>
              </a:ext>
            </a:extLst>
          </p:cNvPr>
          <p:cNvSpPr>
            <a:spLocks noGrp="1"/>
          </p:cNvSpPr>
          <p:nvPr>
            <p:ph type="title"/>
          </p:nvPr>
        </p:nvSpPr>
        <p:spPr/>
        <p:txBody>
          <a:bodyPr>
            <a:normAutofit fontScale="90000"/>
          </a:bodyPr>
          <a:lstStyle/>
          <a:p>
            <a:r>
              <a:rPr lang="en-US" dirty="0"/>
              <a:t>Conclusions on siting opportunities for Local Solar</a:t>
            </a:r>
          </a:p>
        </p:txBody>
      </p:sp>
      <p:sp>
        <p:nvSpPr>
          <p:cNvPr id="3" name="Text Placeholder 2">
            <a:extLst>
              <a:ext uri="{FF2B5EF4-FFF2-40B4-BE49-F238E27FC236}">
                <a16:creationId xmlns:a16="http://schemas.microsoft.com/office/drawing/2014/main" id="{2897190F-419A-A874-35B9-A4D48686EF96}"/>
              </a:ext>
            </a:extLst>
          </p:cNvPr>
          <p:cNvSpPr>
            <a:spLocks noGrp="1"/>
          </p:cNvSpPr>
          <p:nvPr>
            <p:ph type="body" idx="1"/>
          </p:nvPr>
        </p:nvSpPr>
        <p:spPr>
          <a:xfrm>
            <a:off x="0" y="883920"/>
            <a:ext cx="9144000" cy="5452872"/>
          </a:xfrm>
        </p:spPr>
        <p:txBody>
          <a:bodyPr>
            <a:normAutofit fontScale="85000" lnSpcReduction="20000"/>
          </a:bodyPr>
          <a:lstStyle/>
          <a:p>
            <a:r>
              <a:rPr lang="en-US" sz="2600" dirty="0">
                <a:solidFill>
                  <a:schemeClr val="tx1"/>
                </a:solidFill>
                <a:latin typeface="+mj-lt"/>
              </a:rPr>
              <a:t>The vast majority of Community Solar siting potential is on built environments.</a:t>
            </a:r>
          </a:p>
          <a:p>
            <a:r>
              <a:rPr lang="en-US" sz="2600" dirty="0">
                <a:solidFill>
                  <a:schemeClr val="tx1"/>
                </a:solidFill>
                <a:latin typeface="+mj-lt"/>
              </a:rPr>
              <a:t>44% of residents are tenants and do not have access to their roofs.</a:t>
            </a:r>
          </a:p>
          <a:p>
            <a:r>
              <a:rPr lang="en-US" sz="2600" dirty="0">
                <a:solidFill>
                  <a:schemeClr val="tx1"/>
                </a:solidFill>
                <a:latin typeface="+mj-lt"/>
              </a:rPr>
              <a:t>The state is estimating around 12,000 MW of new customer-sited solar will need to be sited by 2030.</a:t>
            </a:r>
          </a:p>
          <a:p>
            <a:r>
              <a:rPr lang="en-US" sz="2600" dirty="0">
                <a:solidFill>
                  <a:schemeClr val="tx1"/>
                </a:solidFill>
                <a:latin typeface="+mj-lt"/>
              </a:rPr>
              <a:t>“</a:t>
            </a:r>
            <a:r>
              <a:rPr lang="en-US" sz="2600" b="0" i="0" dirty="0">
                <a:solidFill>
                  <a:schemeClr val="tx1"/>
                </a:solidFill>
                <a:effectLst/>
                <a:latin typeface="+mj-lt"/>
              </a:rPr>
              <a:t>California has more warehouse roof potential than any other state, boasting over 66,000 eligible commercial roofs that could power 4.9 million households with solar. ” – Solar Landscape</a:t>
            </a:r>
            <a:r>
              <a:rPr lang="en-US" sz="2600" b="0" i="0" strike="sngStrike" dirty="0">
                <a:solidFill>
                  <a:schemeClr val="tx1"/>
                </a:solidFill>
                <a:effectLst/>
                <a:latin typeface="+mj-lt"/>
              </a:rPr>
              <a:t>s</a:t>
            </a:r>
          </a:p>
          <a:p>
            <a:r>
              <a:rPr lang="en-US" sz="2600" dirty="0">
                <a:solidFill>
                  <a:schemeClr val="tx1"/>
                </a:solidFill>
                <a:latin typeface="+mj-lt"/>
              </a:rPr>
              <a:t>Maximizing the opportunity for Infill Solar is in the best interest of the state. (See the </a:t>
            </a:r>
            <a:r>
              <a:rPr lang="en-US" sz="2600" dirty="0">
                <a:solidFill>
                  <a:srgbClr val="0070C0"/>
                </a:solidFill>
                <a:latin typeface="+mj-lt"/>
                <a:hlinkClick r:id="rId3">
                  <a:extLst>
                    <a:ext uri="{A12FA001-AC4F-418D-AE19-62706E023703}">
                      <ahyp:hlinkClr xmlns:ahyp="http://schemas.microsoft.com/office/drawing/2018/hyperlinkcolor" val="tx"/>
                    </a:ext>
                  </a:extLst>
                </a:hlinkClick>
              </a:rPr>
              <a:t>NJ Community Solar</a:t>
            </a:r>
            <a:r>
              <a:rPr lang="en-US" sz="2600" dirty="0">
                <a:solidFill>
                  <a:srgbClr val="0070C0"/>
                </a:solidFill>
                <a:latin typeface="+mj-lt"/>
              </a:rPr>
              <a:t> </a:t>
            </a:r>
            <a:r>
              <a:rPr lang="en-US" sz="2600" dirty="0">
                <a:solidFill>
                  <a:schemeClr val="tx1"/>
                </a:solidFill>
                <a:latin typeface="+mj-lt"/>
              </a:rPr>
              <a:t>program as an example of the success when infill projects are properly promoted)</a:t>
            </a:r>
          </a:p>
          <a:p>
            <a:r>
              <a:rPr lang="en-US" sz="2600" dirty="0">
                <a:solidFill>
                  <a:schemeClr val="tx1"/>
                </a:solidFill>
                <a:latin typeface="+mj-lt"/>
              </a:rPr>
              <a:t>An</a:t>
            </a:r>
            <a:r>
              <a:rPr lang="en-US" sz="2600" dirty="0">
                <a:solidFill>
                  <a:srgbClr val="C00000"/>
                </a:solidFill>
                <a:latin typeface="+mj-lt"/>
              </a:rPr>
              <a:t> </a:t>
            </a:r>
            <a:r>
              <a:rPr lang="en-US" sz="2600" dirty="0">
                <a:solidFill>
                  <a:schemeClr val="tx1"/>
                </a:solidFill>
                <a:latin typeface="+mj-lt"/>
              </a:rPr>
              <a:t>on-site energy storage requirement makes it difficult to maximize the size of the solar deployment. </a:t>
            </a:r>
          </a:p>
          <a:p>
            <a:pPr lvl="1"/>
            <a:r>
              <a:rPr lang="en-US" sz="2600" dirty="0">
                <a:solidFill>
                  <a:schemeClr val="tx1"/>
                </a:solidFill>
                <a:latin typeface="+mj-lt"/>
              </a:rPr>
              <a:t>It could restrict a majority of sites otherwise capable of hosting a sizeable solar array from participating.</a:t>
            </a:r>
          </a:p>
          <a:p>
            <a:pPr lvl="1"/>
            <a:r>
              <a:rPr lang="en-US" sz="2600" dirty="0">
                <a:solidFill>
                  <a:schemeClr val="tx1"/>
                </a:solidFill>
                <a:latin typeface="+mj-lt"/>
              </a:rPr>
              <a:t>It would ultimately make projects more expensive, avoiding economies of scale.</a:t>
            </a:r>
          </a:p>
          <a:p>
            <a:endParaRPr lang="en-US" dirty="0"/>
          </a:p>
        </p:txBody>
      </p:sp>
    </p:spTree>
    <p:extLst>
      <p:ext uri="{BB962C8B-B14F-4D97-AF65-F5344CB8AC3E}">
        <p14:creationId xmlns:p14="http://schemas.microsoft.com/office/powerpoint/2010/main" val="191086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400" b="1" dirty="0">
                <a:solidFill>
                  <a:schemeClr val="lt1"/>
                </a:solidFill>
                <a:latin typeface="Arial"/>
                <a:ea typeface="Arial"/>
                <a:cs typeface="Arial"/>
                <a:sym typeface="Arial"/>
              </a:rPr>
              <a:t>Virtual (unbundled) storage enables economies of scale</a:t>
            </a:r>
            <a:endParaRPr dirty="0"/>
          </a:p>
        </p:txBody>
      </p:sp>
      <p:sp>
        <p:nvSpPr>
          <p:cNvPr id="77" name="Google Shape;77;p4"/>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 name="Chart 1">
            <a:extLst>
              <a:ext uri="{FF2B5EF4-FFF2-40B4-BE49-F238E27FC236}">
                <a16:creationId xmlns:a16="http://schemas.microsoft.com/office/drawing/2014/main" id="{86859BCC-7418-C54E-8403-C627ADE5234F}"/>
              </a:ext>
            </a:extLst>
          </p:cNvPr>
          <p:cNvGraphicFramePr/>
          <p:nvPr/>
        </p:nvGraphicFramePr>
        <p:xfrm>
          <a:off x="0" y="962219"/>
          <a:ext cx="4547076" cy="549821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3BC4ABD-38AB-80E7-8F62-D81B59E29E2D}"/>
              </a:ext>
            </a:extLst>
          </p:cNvPr>
          <p:cNvSpPr txBox="1"/>
          <p:nvPr/>
        </p:nvSpPr>
        <p:spPr>
          <a:xfrm>
            <a:off x="3856220" y="762000"/>
            <a:ext cx="5239338" cy="5909310"/>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mj-lt"/>
                <a:ea typeface="Calibri" panose="020F0502020204030204" pitchFamily="34" charset="0"/>
                <a:cs typeface="Helvetica" panose="020B0604020202020204" pitchFamily="34" charset="0"/>
              </a:rPr>
              <a:t>With a 4-hour paired storage requirement, storage will be the main cost driver.</a:t>
            </a:r>
          </a:p>
          <a:p>
            <a:pPr marL="285750" indent="-285750">
              <a:buFont typeface="Arial" panose="020B0604020202020204" pitchFamily="34" charset="0"/>
              <a:buChar char="•"/>
            </a:pPr>
            <a:r>
              <a:rPr lang="en-US" sz="1800" dirty="0">
                <a:effectLst/>
                <a:latin typeface="+mj-lt"/>
                <a:ea typeface="Calibri" panose="020F0502020204030204" pitchFamily="34" charset="0"/>
                <a:cs typeface="Helvetica" panose="020B0604020202020204" pitchFamily="34" charset="0"/>
              </a:rPr>
              <a:t>Unbundling and increasing the size of the storage will lead to cost reductions from economies of scale.</a:t>
            </a:r>
          </a:p>
          <a:p>
            <a:pPr marL="285750" indent="-285750">
              <a:buFont typeface="Arial" panose="020B0604020202020204" pitchFamily="34" charset="0"/>
              <a:buChar char="•"/>
            </a:pPr>
            <a:r>
              <a:rPr lang="en-US" sz="1800" dirty="0">
                <a:latin typeface="+mj-lt"/>
                <a:ea typeface="Calibri" panose="020F0502020204030204" pitchFamily="34" charset="0"/>
                <a:cs typeface="Helvetica" panose="020B0604020202020204" pitchFamily="34" charset="0"/>
              </a:rPr>
              <a:t>Infill Solar can subscribe to a larger Infill Storage project that is sited closer to a distribution substation, where space is plentiful and additional (LCR) value can be provided.</a:t>
            </a:r>
            <a:endParaRPr lang="en-US" sz="1800" dirty="0">
              <a:effectLst/>
              <a:latin typeface="+mj-lt"/>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r>
              <a:rPr lang="en-US" sz="1800" b="1" u="sng" dirty="0">
                <a:effectLst/>
                <a:latin typeface="+mj-lt"/>
                <a:ea typeface="Calibri" panose="020F0502020204030204" pitchFamily="34" charset="0"/>
                <a:cs typeface="Helvetica" panose="020B0604020202020204" pitchFamily="34" charset="0"/>
              </a:rPr>
              <a:t>Example:</a:t>
            </a:r>
            <a:r>
              <a:rPr lang="en-US" sz="1800" u="sng" dirty="0">
                <a:effectLst/>
                <a:latin typeface="+mj-lt"/>
                <a:ea typeface="Calibri" panose="020F0502020204030204" pitchFamily="34" charset="0"/>
                <a:cs typeface="Helvetica" panose="020B0604020202020204" pitchFamily="34" charset="0"/>
              </a:rPr>
              <a:t> </a:t>
            </a:r>
            <a:r>
              <a:rPr lang="en-US" sz="1800" i="1" u="sng" dirty="0">
                <a:effectLst/>
                <a:latin typeface="+mj-lt"/>
                <a:ea typeface="Calibri" panose="020F0502020204030204" pitchFamily="34" charset="0"/>
                <a:cs typeface="Helvetica" panose="020B0604020202020204" pitchFamily="34" charset="0"/>
              </a:rPr>
              <a:t>500 kW Rooftop Solar with 2 </a:t>
            </a:r>
            <a:r>
              <a:rPr lang="en-US" sz="1800" i="1" u="sng" dirty="0">
                <a:latin typeface="+mj-lt"/>
                <a:ea typeface="Calibri" panose="020F0502020204030204" pitchFamily="34" charset="0"/>
                <a:cs typeface="Helvetica" panose="020B0604020202020204" pitchFamily="34" charset="0"/>
              </a:rPr>
              <a:t>M</a:t>
            </a:r>
            <a:r>
              <a:rPr lang="en-US" sz="1800" i="1" u="sng" dirty="0">
                <a:effectLst/>
                <a:latin typeface="+mj-lt"/>
                <a:ea typeface="Calibri" panose="020F0502020204030204" pitchFamily="34" charset="0"/>
                <a:cs typeface="Helvetica" panose="020B0604020202020204" pitchFamily="34" charset="0"/>
              </a:rPr>
              <a:t>Wh on-site storage versus 500 kW with 2 MWh allocation of 40 MWh unbundled storage.</a:t>
            </a:r>
          </a:p>
          <a:p>
            <a:pPr marL="285750" lvl="4" indent="-285750">
              <a:buFont typeface="Arial" panose="020B0604020202020204" pitchFamily="34" charset="0"/>
              <a:buChar char="•"/>
            </a:pPr>
            <a:r>
              <a:rPr lang="en-US" sz="1800" dirty="0">
                <a:effectLst/>
                <a:latin typeface="+mj-lt"/>
                <a:ea typeface="Calibri" panose="020F0502020204030204" pitchFamily="34" charset="0"/>
                <a:cs typeface="Helvetica" panose="020B0604020202020204" pitchFamily="34" charset="0"/>
              </a:rPr>
              <a:t>With on-site storage, the </a:t>
            </a:r>
            <a:r>
              <a:rPr lang="en-US" sz="1800" dirty="0" err="1">
                <a:effectLst/>
                <a:latin typeface="+mj-lt"/>
                <a:ea typeface="Calibri" panose="020F0502020204030204" pitchFamily="34" charset="0"/>
                <a:cs typeface="Helvetica" panose="020B0604020202020204" pitchFamily="34" charset="0"/>
              </a:rPr>
              <a:t>solar+storage</a:t>
            </a:r>
            <a:r>
              <a:rPr lang="en-US" sz="1800" dirty="0">
                <a:effectLst/>
                <a:latin typeface="+mj-lt"/>
                <a:ea typeface="Calibri" panose="020F0502020204030204" pitchFamily="34" charset="0"/>
                <a:cs typeface="Helvetica" panose="020B0604020202020204" pitchFamily="34" charset="0"/>
              </a:rPr>
              <a:t> price is nearly $0.34/kWh. The same sized solar system with unbundled storage results in a PPA price of $0.25/kWh, </a:t>
            </a:r>
            <a:r>
              <a:rPr lang="en-US" sz="1800" b="1" dirty="0">
                <a:effectLst/>
                <a:latin typeface="+mj-lt"/>
                <a:ea typeface="Calibri" panose="020F0502020204030204" pitchFamily="34" charset="0"/>
                <a:cs typeface="Helvetica" panose="020B0604020202020204" pitchFamily="34" charset="0"/>
              </a:rPr>
              <a:t>a cost reduction of 25%. </a:t>
            </a:r>
          </a:p>
          <a:p>
            <a:pPr marL="285750" lvl="5" indent="-285750">
              <a:buFont typeface="Arial" panose="020B0604020202020204" pitchFamily="34" charset="0"/>
              <a:buChar char="•"/>
            </a:pPr>
            <a:r>
              <a:rPr lang="en-US" sz="1800" dirty="0">
                <a:effectLst/>
                <a:latin typeface="+mj-lt"/>
                <a:ea typeface="Calibri" panose="020F0502020204030204" pitchFamily="34" charset="0"/>
                <a:cs typeface="Helvetica" panose="020B0604020202020204" pitchFamily="34" charset="0"/>
              </a:rPr>
              <a:t>Cost reductions from increased sizing potential make </a:t>
            </a:r>
            <a:r>
              <a:rPr lang="en-US" sz="1800" dirty="0">
                <a:latin typeface="+mj-lt"/>
                <a:ea typeface="Calibri" panose="020F0502020204030204" pitchFamily="34" charset="0"/>
                <a:cs typeface="Helvetica" panose="020B0604020202020204" pitchFamily="34" charset="0"/>
              </a:rPr>
              <a:t>u</a:t>
            </a:r>
            <a:r>
              <a:rPr lang="en-US" sz="1800" dirty="0">
                <a:effectLst/>
                <a:latin typeface="+mj-lt"/>
                <a:ea typeface="Calibri" panose="020F0502020204030204" pitchFamily="34" charset="0"/>
                <a:cs typeface="Helvetica" panose="020B0604020202020204" pitchFamily="34" charset="0"/>
              </a:rPr>
              <a:t>nbundled storage essential.</a:t>
            </a:r>
          </a:p>
          <a:p>
            <a:pPr marL="285750" lvl="7" indent="-285750">
              <a:buFont typeface="Arial" panose="020B0604020202020204" pitchFamily="34" charset="0"/>
              <a:buChar char="•"/>
            </a:pPr>
            <a:endParaRPr lang="en-US" sz="1800" dirty="0">
              <a:effectLst/>
              <a:latin typeface="+mj-lt"/>
              <a:ea typeface="Calibri" panose="020F0502020204030204" pitchFamily="34" charset="0"/>
              <a:cs typeface="Helvetica" panose="020B0604020202020204" pitchFamily="34" charset="0"/>
            </a:endParaRPr>
          </a:p>
          <a:p>
            <a:pPr marL="285750" indent="-285750">
              <a:buFont typeface="Arial" panose="020B0604020202020204" pitchFamily="34" charset="0"/>
              <a:buChar char="•"/>
            </a:pPr>
            <a:endParaRPr lang="en-US" sz="1800" dirty="0">
              <a:latin typeface="+mj-lt"/>
              <a:ea typeface="Calibri" panose="020F0502020204030204" pitchFamily="34" charset="0"/>
              <a:cs typeface="Helvetica"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F277-883C-6BF2-322F-5F7C91B6BB0B}"/>
              </a:ext>
            </a:extLst>
          </p:cNvPr>
          <p:cNvSpPr>
            <a:spLocks noGrp="1"/>
          </p:cNvSpPr>
          <p:nvPr>
            <p:ph type="title"/>
          </p:nvPr>
        </p:nvSpPr>
        <p:spPr/>
        <p:txBody>
          <a:bodyPr>
            <a:normAutofit/>
          </a:bodyPr>
          <a:lstStyle/>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The Avoided Cost Calculator (ACC) is the </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correct way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to value exports</a:t>
            </a:r>
            <a:endParaRPr lang="en-US" sz="1800" dirty="0"/>
          </a:p>
        </p:txBody>
      </p:sp>
      <p:sp>
        <p:nvSpPr>
          <p:cNvPr id="3" name="Text Placeholder 2">
            <a:extLst>
              <a:ext uri="{FF2B5EF4-FFF2-40B4-BE49-F238E27FC236}">
                <a16:creationId xmlns:a16="http://schemas.microsoft.com/office/drawing/2014/main" id="{B350B96E-F22A-8919-4A0D-2851BF8D45BB}"/>
              </a:ext>
            </a:extLst>
          </p:cNvPr>
          <p:cNvSpPr>
            <a:spLocks noGrp="1"/>
          </p:cNvSpPr>
          <p:nvPr>
            <p:ph type="body" idx="1"/>
          </p:nvPr>
        </p:nvSpPr>
        <p:spPr>
          <a:xfrm>
            <a:off x="9144" y="762000"/>
            <a:ext cx="9134856" cy="5684520"/>
          </a:xfrm>
        </p:spPr>
        <p:txBody>
          <a:bodyPr>
            <a:noAutofit/>
          </a:bodyPr>
          <a:lstStyle/>
          <a:p>
            <a:r>
              <a:rPr lang="en-US" sz="2200" b="1" i="1" dirty="0">
                <a:solidFill>
                  <a:schemeClr val="tx1"/>
                </a:solidFill>
              </a:rPr>
              <a:t>Using Least Cost Best Fit (LCBF) would guarantee a failed program. </a:t>
            </a:r>
            <a:r>
              <a:rPr lang="en-US" sz="2200" dirty="0">
                <a:solidFill>
                  <a:schemeClr val="tx1"/>
                </a:solidFill>
              </a:rPr>
              <a:t>LCBF lacks transparency and is intended for evaluating transmission interconnected projects. </a:t>
            </a:r>
          </a:p>
          <a:p>
            <a:r>
              <a:rPr lang="en-US" sz="2200" dirty="0">
                <a:solidFill>
                  <a:schemeClr val="tx1"/>
                </a:solidFill>
              </a:rPr>
              <a:t>Community Solar is a policy-mandated program to allow target groups to realize the benefits of renewable energy deployments. It is unrelated to procuring the state resource portfolio.</a:t>
            </a:r>
          </a:p>
          <a:p>
            <a:pPr lvl="1"/>
            <a:r>
              <a:rPr lang="en-US" sz="2000" dirty="0">
                <a:solidFill>
                  <a:schemeClr val="tx1"/>
                </a:solidFill>
              </a:rPr>
              <a:t>LCBF has historically been used to rank RPS projects in a way that minimizes costs to the ratepayers.</a:t>
            </a:r>
          </a:p>
          <a:p>
            <a:pPr lvl="1"/>
            <a:r>
              <a:rPr lang="en-US" sz="2000" dirty="0">
                <a:solidFill>
                  <a:schemeClr val="tx1"/>
                </a:solidFill>
              </a:rPr>
              <a:t>PURPA contracts are not an appropriate comparison. While inexpensive, very few PURPA projects are being contacted/built.</a:t>
            </a:r>
          </a:p>
          <a:p>
            <a:r>
              <a:rPr lang="en-US" sz="2200" u="sng" dirty="0">
                <a:solidFill>
                  <a:schemeClr val="tx1"/>
                </a:solidFill>
              </a:rPr>
              <a:t>Least cost to the ratepayers is not the same thing as greatest benefits over the lifetime of the project to the subscribers </a:t>
            </a:r>
            <a:r>
              <a:rPr lang="en-US" sz="2200" b="1" u="sng" dirty="0">
                <a:solidFill>
                  <a:schemeClr val="tx1"/>
                </a:solidFill>
              </a:rPr>
              <a:t>and </a:t>
            </a:r>
            <a:r>
              <a:rPr lang="en-US" sz="2200" u="sng" dirty="0">
                <a:solidFill>
                  <a:schemeClr val="tx1"/>
                </a:solidFill>
              </a:rPr>
              <a:t>the ratepayers.</a:t>
            </a:r>
          </a:p>
          <a:p>
            <a:r>
              <a:rPr lang="en-US" sz="2200" u="sng" dirty="0">
                <a:solidFill>
                  <a:schemeClr val="tx1"/>
                </a:solidFill>
              </a:rPr>
              <a:t>The ACC is designed for use in all DER programs and is improved (each update) to increase harmonization with the IRP.</a:t>
            </a:r>
          </a:p>
        </p:txBody>
      </p:sp>
    </p:spTree>
    <p:extLst>
      <p:ext uri="{BB962C8B-B14F-4D97-AF65-F5344CB8AC3E}">
        <p14:creationId xmlns:p14="http://schemas.microsoft.com/office/powerpoint/2010/main" val="2372164663"/>
      </p:ext>
    </p:extLst>
  </p:cSld>
  <p:clrMapOvr>
    <a:masterClrMapping/>
  </p:clrMapOvr>
</p:sld>
</file>

<file path=ppt/theme/theme1.xml><?xml version="1.0" encoding="utf-8"?>
<a:theme xmlns:a="http://schemas.openxmlformats.org/drawingml/2006/main" name="CLEAN-CA DRA 10 March 2011">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2573</Words>
  <Application>Microsoft Office PowerPoint</Application>
  <PresentationFormat>On-screen Show (4:3)</PresentationFormat>
  <Paragraphs>179</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Times New Roman</vt:lpstr>
      <vt:lpstr>Wingdings</vt:lpstr>
      <vt:lpstr>CLEAN-CA DRA 10 March 2011</vt:lpstr>
      <vt:lpstr>PowerPoint Presentation</vt:lpstr>
      <vt:lpstr>Write a PD that properly compensates Infill Solar</vt:lpstr>
      <vt:lpstr>Making Community Solar work in California for Infill Solar</vt:lpstr>
      <vt:lpstr>The Case for Avoiding Transmission Costs and PCIA</vt:lpstr>
      <vt:lpstr>Local Solar = within the same distribution substation area as subscribers</vt:lpstr>
      <vt:lpstr>Ground mount will not be sited near DACs: the real siting potential is in Infill Solar</vt:lpstr>
      <vt:lpstr>Conclusions on siting opportunities for Local Solar</vt:lpstr>
      <vt:lpstr>Virtual (unbundled) storage enables economies of scale</vt:lpstr>
      <vt:lpstr>The Avoided Cost Calculator (ACC) is the correct way to value exports</vt:lpstr>
      <vt:lpstr>Existing programs are not cost-effective (scores closer to 1 are better for RIM/PAC and greater than 1 is best for the TRC)</vt:lpstr>
      <vt:lpstr>The existing Green Tariff programs are not sufficient</vt:lpstr>
      <vt:lpstr>Key Takeaways for promoting infill Community Solar</vt:lpstr>
      <vt:lpstr>Conclusion: Write a PD that properly compensates Infill Solar</vt:lpstr>
      <vt:lpstr>Other value adders</vt:lpstr>
      <vt:lpstr>TAC rates as of January 2023</vt:lpstr>
      <vt:lpstr>TAC rates over time</vt:lpstr>
      <vt:lpstr>Case study on the reliability benefits of Local Solar</vt:lpstr>
      <vt:lpstr>Local Reliability and Resilience Benefits</vt:lpstr>
      <vt:lpstr>Ideal pricing to match the Cost of Service (COS)</vt:lpstr>
      <vt:lpstr>Avoiding Transmission Access Charges (TAC)</vt:lpstr>
      <vt:lpstr>Infill community solar complements NEM</vt:lpstr>
      <vt:lpstr>PowerPoint Presentation</vt:lpstr>
      <vt:lpstr>A DSO will increase the value from DER</vt:lpstr>
      <vt:lpstr>Benefits of Local Solar and Solar+Storage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Benjamin Schwartz</cp:lastModifiedBy>
  <cp:revision>43</cp:revision>
  <dcterms:created xsi:type="dcterms:W3CDTF">2011-10-27T18:10:48Z</dcterms:created>
  <dcterms:modified xsi:type="dcterms:W3CDTF">2023-09-07T17:15:21Z</dcterms:modified>
</cp:coreProperties>
</file>