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325" r:id="rId3"/>
    <p:sldId id="264" r:id="rId4"/>
    <p:sldId id="265" r:id="rId5"/>
    <p:sldId id="258" r:id="rId6"/>
    <p:sldId id="272" r:id="rId7"/>
    <p:sldId id="319" r:id="rId8"/>
    <p:sldId id="299" r:id="rId9"/>
    <p:sldId id="326" r:id="rId10"/>
    <p:sldId id="327" r:id="rId11"/>
    <p:sldId id="323" r:id="rId12"/>
    <p:sldId id="322" r:id="rId13"/>
    <p:sldId id="267"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6556770-603F-4A48-937D-9E7E4CC3BDA9}">
          <p14:sldIdLst>
            <p14:sldId id="256"/>
            <p14:sldId id="325"/>
            <p14:sldId id="264"/>
            <p14:sldId id="265"/>
            <p14:sldId id="258"/>
            <p14:sldId id="272"/>
            <p14:sldId id="319"/>
            <p14:sldId id="299"/>
            <p14:sldId id="326"/>
            <p14:sldId id="327"/>
          </p14:sldIdLst>
        </p14:section>
        <p14:section name="Backup Slides" id="{2AC19205-5158-4408-949C-0DF7A4BBA25A}">
          <p14:sldIdLst>
            <p14:sldId id="323"/>
            <p14:sldId id="322"/>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MI25iNRHAxvT7daSXfbIxukC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80" y="3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njamin%20Schwartz\Desktop\Transmission%20Costs\Historical%20TAC%20Rate%20Trends%20(02_bs,%209%20Mar%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Average Rate of Transmission Access Charges (TAC) over the last 11-years)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4"/>
          <c:order val="4"/>
          <c:tx>
            <c:strRef>
              <c:f>'TAC Graphs Information pt. 2'!$A$6</c:f>
              <c:strCache>
                <c:ptCount val="1"/>
                <c:pt idx="0">
                  <c:v>Average TAC</c:v>
                </c:pt>
              </c:strCache>
            </c:strRef>
          </c:tx>
          <c:spPr>
            <a:ln w="28575" cap="rnd">
              <a:solidFill>
                <a:srgbClr val="00B0F0"/>
              </a:solidFill>
              <a:round/>
            </a:ln>
            <a:effectLst/>
          </c:spPr>
          <c:marker>
            <c:symbol val="none"/>
          </c:marker>
          <c:cat>
            <c:numRef>
              <c:f>'TAC Graphs Information pt. 2'!$B$1:$J$1</c:f>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f>'TAC Graphs Information pt. 2'!$B$6:$J$6</c:f>
              <c:numCache>
                <c:formatCode>General</c:formatCode>
                <c:ptCount val="9"/>
                <c:pt idx="0">
                  <c:v>1.17073E-2</c:v>
                </c:pt>
                <c:pt idx="1">
                  <c:v>1.512353E-2</c:v>
                </c:pt>
                <c:pt idx="2">
                  <c:v>2.0101399999999998E-2</c:v>
                </c:pt>
                <c:pt idx="3">
                  <c:v>2.258253E-2</c:v>
                </c:pt>
                <c:pt idx="4">
                  <c:v>2.2081099999999999E-2</c:v>
                </c:pt>
                <c:pt idx="5">
                  <c:v>2.613E-2</c:v>
                </c:pt>
                <c:pt idx="6">
                  <c:v>2.6550000000000001E-2</c:v>
                </c:pt>
                <c:pt idx="7">
                  <c:v>3.304E-2</c:v>
                </c:pt>
                <c:pt idx="8">
                  <c:v>3.4410000000000003E-2</c:v>
                </c:pt>
              </c:numCache>
            </c:numRef>
          </c:val>
          <c:smooth val="0"/>
          <c:extLst>
            <c:ext xmlns:c16="http://schemas.microsoft.com/office/drawing/2014/chart" uri="{C3380CC4-5D6E-409C-BE32-E72D297353CC}">
              <c16:uniqueId val="{00000000-A6A9-4202-9869-D407AA2F90D1}"/>
            </c:ext>
          </c:extLst>
        </c:ser>
        <c:dLbls>
          <c:showLegendKey val="0"/>
          <c:showVal val="0"/>
          <c:showCatName val="0"/>
          <c:showSerName val="0"/>
          <c:showPercent val="0"/>
          <c:showBubbleSize val="0"/>
        </c:dLbls>
        <c:smooth val="0"/>
        <c:axId val="1116485951"/>
        <c:axId val="1821221647"/>
        <c:extLst>
          <c:ext xmlns:c15="http://schemas.microsoft.com/office/drawing/2012/chart" uri="{02D57815-91ED-43cb-92C2-25804820EDAC}">
            <c15:filteredLineSeries>
              <c15:ser>
                <c:idx val="0"/>
                <c:order val="0"/>
                <c:tx>
                  <c:strRef>
                    <c:extLst>
                      <c:ext uri="{02D57815-91ED-43cb-92C2-25804820EDAC}">
                        <c15:formulaRef>
                          <c15:sqref>'TAC Graphs Information pt. 2'!$A$2</c15:sqref>
                        </c15:formulaRef>
                      </c:ext>
                    </c:extLst>
                    <c:strCache>
                      <c:ptCount val="1"/>
                      <c:pt idx="0">
                        <c:v>PG&amp;E's TAC Rate</c:v>
                      </c:pt>
                    </c:strCache>
                  </c:strRef>
                </c:tx>
                <c:spPr>
                  <a:ln w="28575" cap="rnd">
                    <a:solidFill>
                      <a:schemeClr val="accent1"/>
                    </a:solidFill>
                    <a:round/>
                  </a:ln>
                  <a:effectLst/>
                </c:spPr>
                <c:marker>
                  <c:symbol val="none"/>
                </c:marker>
                <c:cat>
                  <c:numRef>
                    <c:extLst>
                      <c:ex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c:ext uri="{02D57815-91ED-43cb-92C2-25804820EDAC}">
                        <c15:formulaRef>
                          <c15:sqref>'TAC Graphs Information pt. 2'!$B$2:$J$2</c15:sqref>
                        </c15:formulaRef>
                      </c:ext>
                    </c:extLst>
                    <c:numCache>
                      <c:formatCode>General</c:formatCode>
                      <c:ptCount val="9"/>
                      <c:pt idx="0">
                        <c:v>9.4509999999999993E-3</c:v>
                      </c:pt>
                      <c:pt idx="1">
                        <c:v>9.3989999999999994E-3</c:v>
                      </c:pt>
                      <c:pt idx="2">
                        <c:v>1.2256E-2</c:v>
                      </c:pt>
                      <c:pt idx="3">
                        <c:v>1.6996000000000001E-2</c:v>
                      </c:pt>
                      <c:pt idx="4">
                        <c:v>1.5941E-2</c:v>
                      </c:pt>
                      <c:pt idx="5">
                        <c:v>2.3380999999999999E-2</c:v>
                      </c:pt>
                      <c:pt idx="6">
                        <c:v>2.3109999999999999E-2</c:v>
                      </c:pt>
                      <c:pt idx="7">
                        <c:v>3.0136E-2</c:v>
                      </c:pt>
                      <c:pt idx="8">
                        <c:v>2.9908000000000001E-2</c:v>
                      </c:pt>
                    </c:numCache>
                  </c:numRef>
                </c:val>
                <c:smooth val="0"/>
                <c:extLst>
                  <c:ext xmlns:c16="http://schemas.microsoft.com/office/drawing/2014/chart" uri="{C3380CC4-5D6E-409C-BE32-E72D297353CC}">
                    <c16:uniqueId val="{00000001-A6A9-4202-9869-D407AA2F90D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'TAC Graphs Information pt. 2'!$A$3</c15:sqref>
                        </c15:formulaRef>
                      </c:ext>
                    </c:extLst>
                    <c:strCache>
                      <c:ptCount val="1"/>
                      <c:pt idx="0">
                        <c:v>SCE's TAC Rate</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2'!$B$3:$J$3</c15:sqref>
                        </c15:formulaRef>
                      </c:ext>
                    </c:extLst>
                    <c:numCache>
                      <c:formatCode>General</c:formatCode>
                      <c:ptCount val="9"/>
                      <c:pt idx="0">
                        <c:v>7.2300000000000003E-3</c:v>
                      </c:pt>
                      <c:pt idx="1">
                        <c:v>8.0470000000000003E-3</c:v>
                      </c:pt>
                      <c:pt idx="2">
                        <c:v>1.1972E-2</c:v>
                      </c:pt>
                      <c:pt idx="3">
                        <c:v>1.1738999999999999E-2</c:v>
                      </c:pt>
                      <c:pt idx="4">
                        <c:v>1.0988E-2</c:v>
                      </c:pt>
                      <c:pt idx="5">
                        <c:v>1.0222E-2</c:v>
                      </c:pt>
                      <c:pt idx="6">
                        <c:v>1.1769E-2</c:v>
                      </c:pt>
                      <c:pt idx="7">
                        <c:v>1.5094E-2</c:v>
                      </c:pt>
                      <c:pt idx="8">
                        <c:v>1.4232E-2</c:v>
                      </c:pt>
                    </c:numCache>
                  </c:numRef>
                </c:val>
                <c:smooth val="0"/>
                <c:extLst xmlns:c15="http://schemas.microsoft.com/office/drawing/2012/chart">
                  <c:ext xmlns:c16="http://schemas.microsoft.com/office/drawing/2014/chart" uri="{C3380CC4-5D6E-409C-BE32-E72D297353CC}">
                    <c16:uniqueId val="{00000002-A6A9-4202-9869-D407AA2F90D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'TAC Graphs Information pt. 2'!$A$4</c15:sqref>
                        </c15:formulaRef>
                      </c:ext>
                    </c:extLst>
                    <c:strCache>
                      <c:ptCount val="1"/>
                      <c:pt idx="0">
                        <c:v>SDG&amp;E's TAC Rate</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2'!$B$4:$J$4</c15:sqref>
                        </c15:formulaRef>
                      </c:ext>
                    </c:extLst>
                    <c:numCache>
                      <c:formatCode>General</c:formatCode>
                      <c:ptCount val="9"/>
                      <c:pt idx="0">
                        <c:v>1.8440999999999999E-2</c:v>
                      </c:pt>
                      <c:pt idx="1">
                        <c:v>2.7924999999999998E-2</c:v>
                      </c:pt>
                      <c:pt idx="2">
                        <c:v>3.6075999999999997E-2</c:v>
                      </c:pt>
                      <c:pt idx="3">
                        <c:v>3.9014E-2</c:v>
                      </c:pt>
                      <c:pt idx="4">
                        <c:v>3.9315000000000003E-2</c:v>
                      </c:pt>
                      <c:pt idx="5">
                        <c:v>4.4784999999999998E-2</c:v>
                      </c:pt>
                      <c:pt idx="6">
                        <c:v>4.4784999999999998E-2</c:v>
                      </c:pt>
                      <c:pt idx="7">
                        <c:v>5.3114000000000001E-2</c:v>
                      </c:pt>
                      <c:pt idx="8">
                        <c:v>5.9104999999999998E-2</c:v>
                      </c:pt>
                    </c:numCache>
                  </c:numRef>
                </c:val>
                <c:smooth val="0"/>
                <c:extLst xmlns:c15="http://schemas.microsoft.com/office/drawing/2012/chart">
                  <c:ext xmlns:c16="http://schemas.microsoft.com/office/drawing/2014/chart" uri="{C3380CC4-5D6E-409C-BE32-E72D297353CC}">
                    <c16:uniqueId val="{00000003-A6A9-4202-9869-D407AA2F90D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'TAC Graphs Information pt. 2'!$A$5</c15:sqref>
                        </c15:formulaRef>
                      </c:ext>
                    </c:extLst>
                    <c:strCache>
                      <c:ptCount val="1"/>
                      <c:pt idx="0">
                        <c:v>Weighted Average TAC Rate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2'!$B$5:$J$5</c15:sqref>
                        </c15:formulaRef>
                      </c:ext>
                    </c:extLst>
                    <c:numCache>
                      <c:formatCode>General</c:formatCode>
                      <c:ptCount val="9"/>
                      <c:pt idx="0">
                        <c:v>9.4238299999999994E-3</c:v>
                      </c:pt>
                      <c:pt idx="1">
                        <c:v>1.074785E-2</c:v>
                      </c:pt>
                      <c:pt idx="2">
                        <c:v>1.45962E-2</c:v>
                      </c:pt>
                      <c:pt idx="3">
                        <c:v>1.6913060000000001E-2</c:v>
                      </c:pt>
                      <c:pt idx="4">
                        <c:v>1.6170259999999999E-2</c:v>
                      </c:pt>
                      <c:pt idx="5">
                        <c:v>1.9460459999999999E-2</c:v>
                      </c:pt>
                      <c:pt idx="6">
                        <c:v>2.0225650000000001E-2</c:v>
                      </c:pt>
                      <c:pt idx="7">
                        <c:v>2.5672E-2</c:v>
                      </c:pt>
                      <c:pt idx="8">
                        <c:v>2.5382020000000002E-2</c:v>
                      </c:pt>
                    </c:numCache>
                  </c:numRef>
                </c:val>
                <c:smooth val="0"/>
                <c:extLst xmlns:c15="http://schemas.microsoft.com/office/drawing/2012/chart">
                  <c:ext xmlns:c16="http://schemas.microsoft.com/office/drawing/2014/chart" uri="{C3380CC4-5D6E-409C-BE32-E72D297353CC}">
                    <c16:uniqueId val="{00000004-A6A9-4202-9869-D407AA2F90D1}"/>
                  </c:ext>
                </c:extLst>
              </c15:ser>
            </c15:filteredLineSeries>
          </c:ext>
        </c:extLst>
      </c:lineChart>
      <c:catAx>
        <c:axId val="11164859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52977668416447943"/>
              <c:y val="0.80981408573928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1221647"/>
        <c:crosses val="autoZero"/>
        <c:auto val="1"/>
        <c:lblAlgn val="ctr"/>
        <c:lblOffset val="100"/>
        <c:noMultiLvlLbl val="0"/>
      </c:catAx>
      <c:valAx>
        <c:axId val="1821221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$/kWh</a:t>
                </a:r>
              </a:p>
            </c:rich>
          </c:tx>
          <c:layout>
            <c:manualLayout>
              <c:xMode val="edge"/>
              <c:yMode val="edge"/>
              <c:x val="2.5000000000000001E-2"/>
              <c:y val="0.3522838291046952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648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latin typeface="Arial" panose="020B0604020202020204" pitchFamily="34" charset="0"/>
                <a:cs typeface="Arial" panose="020B0604020202020204" pitchFamily="34" charset="0"/>
              </a:rPr>
              <a:t>Existing Allocation of Minimum Bil</a:t>
            </a:r>
            <a:r>
              <a:rPr lang="en-US" sz="1200" b="1" baseline="0">
                <a:latin typeface="Arial" panose="020B0604020202020204" pitchFamily="34" charset="0"/>
                <a:cs typeface="Arial" panose="020B0604020202020204" pitchFamily="34" charset="0"/>
              </a:rPr>
              <a:t>l Costs Under the Status Quo</a:t>
            </a:r>
            <a:endParaRPr lang="en-US" sz="1200"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4E3C-4E01-91C1-DE8DCC67E518}"/>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4E3C-4E01-91C1-DE8DCC67E518}"/>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4E3C-4E01-91C1-DE8DCC67E518}"/>
              </c:ext>
            </c:extLst>
          </c:dPt>
          <c:cat>
            <c:strRef>
              <c:f>Sheet1!$A$2:$A$4</c:f>
              <c:strCache>
                <c:ptCount val="3"/>
                <c:pt idx="0">
                  <c:v>CARE</c:v>
                </c:pt>
                <c:pt idx="1">
                  <c:v>FERA</c:v>
                </c:pt>
                <c:pt idx="2">
                  <c:v>Everyone Else</c:v>
                </c:pt>
              </c:strCache>
            </c:strRef>
          </c:cat>
          <c:val>
            <c:numRef>
              <c:f>Sheet1!$B$2:$B$4</c:f>
              <c:numCache>
                <c:formatCode>0%</c:formatCode>
                <c:ptCount val="3"/>
                <c:pt idx="0">
                  <c:v>0.33</c:v>
                </c:pt>
                <c:pt idx="1">
                  <c:v>0.33</c:v>
                </c:pt>
                <c:pt idx="2">
                  <c:v>0.33</c:v>
                </c:pt>
              </c:numCache>
            </c:numRef>
          </c:val>
          <c:extLst>
            <c:ext xmlns:c16="http://schemas.microsoft.com/office/drawing/2014/chart" uri="{C3380CC4-5D6E-409C-BE32-E72D297353CC}">
              <c16:uniqueId val="{00000006-4E3C-4E01-91C1-DE8DCC67E51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latin typeface="Arial" panose="020B0604020202020204" pitchFamily="34" charset="0"/>
                <a:cs typeface="Arial" panose="020B0604020202020204" pitchFamily="34" charset="0"/>
              </a:rPr>
              <a:t>Allocation</a:t>
            </a:r>
            <a:r>
              <a:rPr lang="en-US" sz="1200" b="1" baseline="0" dirty="0">
                <a:latin typeface="Arial" panose="020B0604020202020204" pitchFamily="34" charset="0"/>
                <a:cs typeface="Arial" panose="020B0604020202020204" pitchFamily="34" charset="0"/>
              </a:rPr>
              <a:t> of Costs Under the Clean Coalition's Fixed Charge Proposal </a:t>
            </a:r>
            <a:endParaRPr lang="en-US" sz="12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B02D-4D50-A528-1871E2C29185}"/>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B02D-4D50-A528-1871E2C29185}"/>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B02D-4D50-A528-1871E2C29185}"/>
              </c:ext>
            </c:extLst>
          </c:dPt>
          <c:cat>
            <c:strRef>
              <c:f>Sheet1!$D$2:$D$4</c:f>
              <c:strCache>
                <c:ptCount val="3"/>
                <c:pt idx="0">
                  <c:v>CARE</c:v>
                </c:pt>
                <c:pt idx="1">
                  <c:v>FERA</c:v>
                </c:pt>
                <c:pt idx="2">
                  <c:v>Everyone Else</c:v>
                </c:pt>
              </c:strCache>
            </c:strRef>
          </c:cat>
          <c:val>
            <c:numRef>
              <c:f>Sheet1!$E$2:$E$4</c:f>
              <c:numCache>
                <c:formatCode>0%</c:formatCode>
                <c:ptCount val="3"/>
                <c:pt idx="0">
                  <c:v>0</c:v>
                </c:pt>
                <c:pt idx="1">
                  <c:v>0.25</c:v>
                </c:pt>
                <c:pt idx="2">
                  <c:v>0.75</c:v>
                </c:pt>
              </c:numCache>
            </c:numRef>
          </c:val>
          <c:extLst>
            <c:ext xmlns:c16="http://schemas.microsoft.com/office/drawing/2014/chart" uri="{C3380CC4-5D6E-409C-BE32-E72D297353CC}">
              <c16:uniqueId val="{00000006-B02D-4D50-A528-1871E2C2918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0" name="Google Shape;5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61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things to think about when reforming rates: electrification/decarbonization (policy goals), affordability, and grid safety.</a:t>
            </a:r>
            <a:endParaRPr dirty="0"/>
          </a:p>
        </p:txBody>
      </p:sp>
      <p:sp>
        <p:nvSpPr>
          <p:cNvPr id="74" name="Google Shape;74;p4:notes"/>
          <p:cNvSpPr txBox="1"/>
          <p:nvPr/>
        </p:nvSpPr>
        <p:spPr>
          <a:xfrm>
            <a:off x="3884615"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https://www.firevictimtrust.com/#:~:text=%2410%20Billion%20Paid%20to%20Claimants,as%20of%20July%2031%2C%202023.</a:t>
            </a:r>
          </a:p>
          <a:p>
            <a:pPr marL="0" lvl="0" indent="0" algn="l" rtl="0">
              <a:spcBef>
                <a:spcPts val="0"/>
              </a:spcBef>
              <a:spcAft>
                <a:spcPts val="0"/>
              </a:spcAft>
              <a:buNone/>
            </a:pPr>
            <a:r>
              <a:rPr lang="en-US" dirty="0"/>
              <a:t>https://www.kcra.com/article/moving-pge-power-lines-underground-cost-who-foots-the-bill/39960842#:~:text=%22In%202022%20we're%20looking,10%2C000%20miles%20of%20power%20lines.</a:t>
            </a:r>
            <a:endParaRPr dirty="0"/>
          </a:p>
        </p:txBody>
      </p:sp>
      <p:sp>
        <p:nvSpPr>
          <p:cNvPr id="104" name="Google Shape;104;p8:notes"/>
          <p:cNvSpPr txBox="1"/>
          <p:nvPr/>
        </p:nvSpPr>
        <p:spPr>
          <a:xfrm>
            <a:off x="3884615"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what CARE and FERA are (what customer groups make them up).</a:t>
            </a:r>
            <a:endParaRPr dirty="0"/>
          </a:p>
        </p:txBody>
      </p:sp>
      <p:sp>
        <p:nvSpPr>
          <p:cNvPr id="67" name="Google Shape;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86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8</a:t>
            </a:fld>
            <a:endParaRPr lang="en-US"/>
          </a:p>
        </p:txBody>
      </p:sp>
    </p:spTree>
    <p:extLst>
      <p:ext uri="{BB962C8B-B14F-4D97-AF65-F5344CB8AC3E}">
        <p14:creationId xmlns:p14="http://schemas.microsoft.com/office/powerpoint/2010/main" val="298563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9</a:t>
            </a:fld>
            <a:endParaRPr lang="en-US"/>
          </a:p>
        </p:txBody>
      </p:sp>
    </p:spTree>
    <p:extLst>
      <p:ext uri="{BB962C8B-B14F-4D97-AF65-F5344CB8AC3E}">
        <p14:creationId xmlns:p14="http://schemas.microsoft.com/office/powerpoint/2010/main" val="374519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10</a:t>
            </a:fld>
            <a:endParaRPr lang="en-US"/>
          </a:p>
        </p:txBody>
      </p:sp>
    </p:spTree>
    <p:extLst>
      <p:ext uri="{BB962C8B-B14F-4D97-AF65-F5344CB8AC3E}">
        <p14:creationId xmlns:p14="http://schemas.microsoft.com/office/powerpoint/2010/main" val="2553683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9_Title, Text and Chart">
  <p:cSld name="19_Title, Text and Chart">
    <p:spTree>
      <p:nvGrpSpPr>
        <p:cNvPr id="1" name="Shape 17"/>
        <p:cNvGrpSpPr/>
        <p:nvPr/>
      </p:nvGrpSpPr>
      <p:grpSpPr>
        <a:xfrm>
          <a:off x="0" y="0"/>
          <a:ext cx="0" cy="0"/>
          <a:chOff x="0" y="0"/>
          <a:chExt cx="0" cy="0"/>
        </a:xfrm>
      </p:grpSpPr>
      <p:sp>
        <p:nvSpPr>
          <p:cNvPr id="18" name="Google Shape;18;p11"/>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Google Shape;19;p11"/>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0" name="Google Shape;20;p11"/>
          <p:cNvSpPr txBox="1"/>
          <p:nvPr/>
        </p:nvSpPr>
        <p:spPr>
          <a:xfrm>
            <a:off x="8331200" y="6492875"/>
            <a:ext cx="6604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
        <p:nvSpPr>
          <p:cNvPr id="21" name="Google Shape;21;p11"/>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1"/>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pic>
        <p:nvPicPr>
          <p:cNvPr id="24" name="Google Shape;24;p11"/>
          <p:cNvPicPr preferRelativeResize="0"/>
          <p:nvPr/>
        </p:nvPicPr>
        <p:blipFill rotWithShape="1">
          <a:blip r:embed="rId2">
            <a:alphaModFix/>
          </a:blip>
          <a:srcRect/>
          <a:stretch/>
        </p:blipFill>
        <p:spPr>
          <a:xfrm>
            <a:off x="7513624" y="88490"/>
            <a:ext cx="1477976" cy="6200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0_Title, Text and Chart">
  <p:cSld name="20_Title, Text and Chart">
    <p:spTree>
      <p:nvGrpSpPr>
        <p:cNvPr id="1" name="Shape 32"/>
        <p:cNvGrpSpPr/>
        <p:nvPr/>
      </p:nvGrpSpPr>
      <p:grpSpPr>
        <a:xfrm>
          <a:off x="0" y="0"/>
          <a:ext cx="0" cy="0"/>
          <a:chOff x="0" y="0"/>
          <a:chExt cx="0" cy="0"/>
        </a:xfrm>
      </p:grpSpPr>
      <p:sp>
        <p:nvSpPr>
          <p:cNvPr id="33" name="Google Shape;33;p13"/>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13"/>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sp>
        <p:nvSpPr>
          <p:cNvPr id="35" name="Google Shape;35;p13"/>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36" name="Google Shape;36;p1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8" name="Google Shape;38;p13"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39" name="Google Shape;39;p13"/>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1_Title, Text and Chart">
  <p:cSld name="21_Title, Text and Chart">
    <p:spTree>
      <p:nvGrpSpPr>
        <p:cNvPr id="1" name="Shape 40"/>
        <p:cNvGrpSpPr/>
        <p:nvPr/>
      </p:nvGrpSpPr>
      <p:grpSpPr>
        <a:xfrm>
          <a:off x="0" y="0"/>
          <a:ext cx="0" cy="0"/>
          <a:chOff x="0" y="0"/>
          <a:chExt cx="0" cy="0"/>
        </a:xfrm>
      </p:grpSpPr>
      <p:sp>
        <p:nvSpPr>
          <p:cNvPr id="41" name="Google Shape;41;p14"/>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14"/>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43" name="Google Shape;43;p1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14"/>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a:t>
            </a:r>
            <a:r>
              <a:rPr lang="en-US" sz="1600">
                <a:solidFill>
                  <a:srgbClr val="595959"/>
                </a:solidFill>
                <a:latin typeface="Arial"/>
                <a:ea typeface="Arial"/>
                <a:cs typeface="Arial"/>
                <a:sym typeface="Arial"/>
              </a:rPr>
              <a:t>						</a:t>
            </a:r>
            <a:endParaRPr/>
          </a:p>
        </p:txBody>
      </p:sp>
      <p:pic>
        <p:nvPicPr>
          <p:cNvPr id="46" name="Google Shape;46;p14"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47" name="Google Shape;47;p14"/>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12"/>
        <p:cNvGrpSpPr/>
        <p:nvPr/>
      </p:nvGrpSpPr>
      <p:grpSpPr>
        <a:xfrm>
          <a:off x="0" y="0"/>
          <a:ext cx="0" cy="0"/>
          <a:chOff x="0" y="0"/>
          <a:chExt cx="0" cy="0"/>
        </a:xfrm>
      </p:grpSpPr>
      <p:sp>
        <p:nvSpPr>
          <p:cNvPr id="13" name="Google Shape;13;p10"/>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 name="Google Shape;14;p10"/>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5" name="Google Shape;15;p10"/>
          <p:cNvSpPr txBox="1"/>
          <p:nvPr/>
        </p:nvSpPr>
        <p:spPr>
          <a:xfrm>
            <a:off x="0" y="6488113"/>
            <a:ext cx="5562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95959"/>
                </a:solidFill>
                <a:latin typeface="Arial"/>
                <a:ea typeface="Arial"/>
                <a:cs typeface="Arial"/>
                <a:sym typeface="Arial"/>
              </a:rPr>
              <a:t>Making Clean Local Energy Accessible Now</a:t>
            </a:r>
            <a:endParaRPr/>
          </a:p>
        </p:txBody>
      </p:sp>
      <p:sp>
        <p:nvSpPr>
          <p:cNvPr id="16" name="Google Shape;16;p10"/>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SzPts val="2400"/>
              <a:buFont typeface="Arial"/>
              <a:buNone/>
              <a:defRPr sz="2400">
                <a:solidFill>
                  <a:srgbClr val="595959"/>
                </a:solidFil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103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E605-9197-4F44-8769-529F8B18E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750FB-66C9-4989-952C-3F02C286A6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841FB-1F50-4A0C-8AA2-44FB1EC24C40}"/>
              </a:ext>
            </a:extLst>
          </p:cNvPr>
          <p:cNvSpPr>
            <a:spLocks noGrp="1"/>
          </p:cNvSpPr>
          <p:nvPr>
            <p:ph type="dt" sz="half" idx="10"/>
          </p:nvPr>
        </p:nvSpPr>
        <p:spPr/>
        <p:txBody>
          <a:bodyPr/>
          <a:lstStyle/>
          <a:p>
            <a:fld id="{0606110B-0C75-41D6-A74F-0299FDA64CD5}" type="datetimeFigureOut">
              <a:rPr lang="en-US" smtClean="0"/>
              <a:t>10/17/2023</a:t>
            </a:fld>
            <a:endParaRPr lang="en-US"/>
          </a:p>
        </p:txBody>
      </p:sp>
      <p:sp>
        <p:nvSpPr>
          <p:cNvPr id="5" name="Footer Placeholder 4">
            <a:extLst>
              <a:ext uri="{FF2B5EF4-FFF2-40B4-BE49-F238E27FC236}">
                <a16:creationId xmlns:a16="http://schemas.microsoft.com/office/drawing/2014/main" id="{9B8A6640-8B37-4727-9ABB-8429B43A5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2D607-8558-4E67-913D-FEA0B30688C3}"/>
              </a:ext>
            </a:extLst>
          </p:cNvPr>
          <p:cNvSpPr>
            <a:spLocks noGrp="1"/>
          </p:cNvSpPr>
          <p:nvPr>
            <p:ph type="sldNum" sz="quarter" idx="12"/>
          </p:nvPr>
        </p:nvSpPr>
        <p:spPr/>
        <p:txBody>
          <a:bodyPr/>
          <a:lstStyle/>
          <a:p>
            <a:fld id="{06747864-3975-4661-A67F-1F52FFC2B016}" type="slidenum">
              <a:rPr lang="en-US" smtClean="0"/>
              <a:t>‹#›</a:t>
            </a:fld>
            <a:endParaRPr lang="en-US"/>
          </a:p>
        </p:txBody>
      </p:sp>
    </p:spTree>
    <p:extLst>
      <p:ext uri="{BB962C8B-B14F-4D97-AF65-F5344CB8AC3E}">
        <p14:creationId xmlns:p14="http://schemas.microsoft.com/office/powerpoint/2010/main" val="3577099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381000" y="0"/>
            <a:ext cx="5257800" cy="73183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33CC33"/>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66FF33"/>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 id="214748365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lean-coalition.org/news/webinar-a-fixed-charge-solution-that-satisfies-legal-requirements-while-preempting-another-attack-by-the-utilities-on-local-solar-tuesday-15-august-2023/" TargetMode="External"/><Relationship Id="rId2" Type="http://schemas.openxmlformats.org/officeDocument/2006/relationships/hyperlink" Target="https://clean-coalition.org/news/clean-coalitions-streamlined-fixed-charge-proposal-satisfies-legal-requirements-while-preempting-another-attack-by-the-utilities-on-local-solar"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clean-coalition.org/wp-content/uploads/2023/06/R.-22-07-005-Clean-Coalition-Rebuttal-Testimony.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p:nvPr/>
        </p:nvSpPr>
        <p:spPr>
          <a:xfrm>
            <a:off x="0" y="2459103"/>
            <a:ext cx="9208008" cy="677068"/>
          </a:xfrm>
          <a:prstGeom prst="rect">
            <a:avLst/>
          </a:prstGeom>
          <a:noFill/>
          <a:ln>
            <a:noFill/>
          </a:ln>
        </p:spPr>
        <p:txBody>
          <a:bodyPr spcFirstLastPara="1" wrap="square" lIns="91425" tIns="45700" rIns="91425" bIns="45700" anchor="t" anchorCtr="0">
            <a:spAutoFit/>
          </a:bodyPr>
          <a:lstStyle/>
          <a:p>
            <a:pPr algn="ctr"/>
            <a:r>
              <a:rPr lang="en-US" sz="1900" b="1" dirty="0">
                <a:solidFill>
                  <a:schemeClr val="tx1"/>
                </a:solidFill>
                <a:effectLst/>
              </a:rPr>
              <a:t>A high Fixed Charge disproportionately punishes low-income households, apartments, duplexes and small homes (and conservation/energy efficiency) </a:t>
            </a:r>
          </a:p>
        </p:txBody>
      </p:sp>
      <p:pic>
        <p:nvPicPr>
          <p:cNvPr id="54" name="Google Shape;54;p1" descr="Clean Coalition Logo_no tagline_updated yellow.eps"/>
          <p:cNvPicPr preferRelativeResize="0"/>
          <p:nvPr/>
        </p:nvPicPr>
        <p:blipFill rotWithShape="1">
          <a:blip r:embed="rId3">
            <a:alphaModFix/>
          </a:blip>
          <a:srcRect/>
          <a:stretch/>
        </p:blipFill>
        <p:spPr>
          <a:xfrm>
            <a:off x="1717124" y="965568"/>
            <a:ext cx="5709752" cy="850165"/>
          </a:xfrm>
          <a:prstGeom prst="rect">
            <a:avLst/>
          </a:prstGeom>
          <a:noFill/>
          <a:ln>
            <a:noFill/>
          </a:ln>
        </p:spPr>
      </p:pic>
      <p:sp>
        <p:nvSpPr>
          <p:cNvPr id="55" name="Google Shape;55;p1"/>
          <p:cNvSpPr txBox="1"/>
          <p:nvPr/>
        </p:nvSpPr>
        <p:spPr>
          <a:xfrm>
            <a:off x="6656832" y="6469964"/>
            <a:ext cx="2462453"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dirty="0">
                <a:solidFill>
                  <a:srgbClr val="595959"/>
                </a:solidFill>
              </a:rPr>
              <a:t>15 October </a:t>
            </a:r>
            <a:r>
              <a:rPr lang="en-US" sz="1800" b="0" i="0" u="none" strike="noStrike" cap="none" dirty="0">
                <a:solidFill>
                  <a:srgbClr val="595959"/>
                </a:solidFill>
                <a:latin typeface="Arial"/>
                <a:ea typeface="Arial"/>
                <a:cs typeface="Arial"/>
                <a:sym typeface="Arial"/>
              </a:rPr>
              <a:t>2023</a:t>
            </a:r>
            <a:endParaRPr dirty="0"/>
          </a:p>
        </p:txBody>
      </p:sp>
      <p:sp>
        <p:nvSpPr>
          <p:cNvPr id="56" name="Google Shape;56;p1"/>
          <p:cNvSpPr txBox="1"/>
          <p:nvPr/>
        </p:nvSpPr>
        <p:spPr>
          <a:xfrm>
            <a:off x="1009523" y="3779541"/>
            <a:ext cx="2443226" cy="138495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dirty="0">
                <a:solidFill>
                  <a:schemeClr val="lt1"/>
                </a:solidFill>
              </a:rPr>
              <a:t>Ben Schwartz</a:t>
            </a:r>
            <a:endParaRPr dirty="0"/>
          </a:p>
          <a:p>
            <a:pPr marL="0" marR="0" lvl="0" indent="0" rtl="0">
              <a:spcBef>
                <a:spcPts val="0"/>
              </a:spcBef>
              <a:spcAft>
                <a:spcPts val="0"/>
              </a:spcAft>
              <a:buNone/>
            </a:pPr>
            <a:r>
              <a:rPr lang="en-US" sz="1600" dirty="0">
                <a:solidFill>
                  <a:schemeClr val="lt1"/>
                </a:solidFill>
              </a:rPr>
              <a:t>Policy Manager</a:t>
            </a:r>
            <a:endParaRPr dirty="0"/>
          </a:p>
          <a:p>
            <a:pPr marL="0" marR="0" lvl="0" indent="0" rtl="0">
              <a:spcBef>
                <a:spcPts val="0"/>
              </a:spcBef>
              <a:spcAft>
                <a:spcPts val="0"/>
              </a:spcAft>
              <a:buNone/>
            </a:pPr>
            <a:r>
              <a:rPr lang="en-US" sz="1600" dirty="0">
                <a:solidFill>
                  <a:schemeClr val="lt1"/>
                </a:solidFill>
                <a:latin typeface="Arial"/>
                <a:ea typeface="Arial"/>
                <a:cs typeface="Arial"/>
                <a:sym typeface="Arial"/>
              </a:rPr>
              <a:t>Clean Coalition</a:t>
            </a:r>
            <a:endParaRPr dirty="0"/>
          </a:p>
          <a:p>
            <a:pPr marL="0" marR="0" lvl="0" indent="0" rtl="0">
              <a:spcBef>
                <a:spcPts val="0"/>
              </a:spcBef>
              <a:spcAft>
                <a:spcPts val="0"/>
              </a:spcAft>
              <a:buNone/>
            </a:pPr>
            <a:r>
              <a:rPr lang="en-US" sz="1600" dirty="0">
                <a:solidFill>
                  <a:schemeClr val="lt1"/>
                </a:solidFill>
              </a:rPr>
              <a:t>626</a:t>
            </a:r>
            <a:r>
              <a:rPr lang="en-US" sz="1600" dirty="0">
                <a:solidFill>
                  <a:schemeClr val="lt1"/>
                </a:solidFill>
                <a:latin typeface="Arial"/>
                <a:ea typeface="Arial"/>
                <a:cs typeface="Arial"/>
                <a:sym typeface="Arial"/>
              </a:rPr>
              <a:t>-232-7573 mobile</a:t>
            </a:r>
            <a:endParaRPr dirty="0"/>
          </a:p>
          <a:p>
            <a:pPr marL="0" marR="0" lvl="0" indent="0" rtl="0">
              <a:spcBef>
                <a:spcPts val="0"/>
              </a:spcBef>
              <a:spcAft>
                <a:spcPts val="0"/>
              </a:spcAft>
              <a:buNone/>
            </a:pPr>
            <a:r>
              <a:rPr lang="en-US" sz="1600" dirty="0">
                <a:solidFill>
                  <a:schemeClr val="lt1"/>
                </a:solidFill>
              </a:rPr>
              <a:t>ben</a:t>
            </a:r>
            <a:r>
              <a:rPr lang="en-US" sz="1600" dirty="0">
                <a:solidFill>
                  <a:schemeClr val="lt1"/>
                </a:solidFill>
                <a:latin typeface="Arial"/>
                <a:ea typeface="Arial"/>
                <a:cs typeface="Arial"/>
                <a:sym typeface="Arial"/>
              </a:rPr>
              <a:t>@clean-coalition.org</a:t>
            </a:r>
            <a:endParaRPr sz="1600"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52B117A0-5E97-B11D-B742-3E97A0CC5BF4}"/>
              </a:ext>
            </a:extLst>
          </p:cNvPr>
          <p:cNvSpPr txBox="1"/>
          <p:nvPr/>
        </p:nvSpPr>
        <p:spPr>
          <a:xfrm>
            <a:off x="5891911" y="3779541"/>
            <a:ext cx="3284982" cy="1384995"/>
          </a:xfrm>
          <a:prstGeom prst="rect">
            <a:avLst/>
          </a:prstGeom>
          <a:noFill/>
        </p:spPr>
        <p:txBody>
          <a:bodyPr wrap="square">
            <a:spAutoFit/>
          </a:bodyPr>
          <a:lstStyle/>
          <a:p>
            <a:pPr marL="0" marR="0" lvl="0" indent="0" algn="l" rtl="0">
              <a:spcBef>
                <a:spcPts val="0"/>
              </a:spcBef>
              <a:spcAft>
                <a:spcPts val="0"/>
              </a:spcAft>
              <a:buNone/>
            </a:pPr>
            <a:r>
              <a:rPr lang="en-US" sz="2000" dirty="0">
                <a:solidFill>
                  <a:schemeClr val="lt1"/>
                </a:solidFill>
              </a:rPr>
              <a:t>Josh </a:t>
            </a:r>
            <a:r>
              <a:rPr lang="en-US" sz="2000" dirty="0" err="1">
                <a:solidFill>
                  <a:schemeClr val="lt1"/>
                </a:solidFill>
              </a:rPr>
              <a:t>Plaisted</a:t>
            </a:r>
            <a:endParaRPr lang="en-US" sz="2000" dirty="0"/>
          </a:p>
          <a:p>
            <a:pPr marL="0" marR="0" lvl="0" indent="0" algn="l" rtl="0">
              <a:spcBef>
                <a:spcPts val="0"/>
              </a:spcBef>
              <a:spcAft>
                <a:spcPts val="0"/>
              </a:spcAft>
              <a:buNone/>
            </a:pPr>
            <a:r>
              <a:rPr lang="en-US" sz="1600" dirty="0">
                <a:solidFill>
                  <a:schemeClr val="lt1"/>
                </a:solidFill>
              </a:rPr>
              <a:t>Principal</a:t>
            </a:r>
            <a:endParaRPr lang="en-US" sz="1600" dirty="0"/>
          </a:p>
          <a:p>
            <a:pPr marL="0" marR="0" lvl="0" indent="0" algn="l" rtl="0">
              <a:spcBef>
                <a:spcPts val="0"/>
              </a:spcBef>
              <a:spcAft>
                <a:spcPts val="0"/>
              </a:spcAft>
              <a:buNone/>
            </a:pPr>
            <a:r>
              <a:rPr lang="en-US" sz="1600" dirty="0">
                <a:solidFill>
                  <a:schemeClr val="lt1"/>
                </a:solidFill>
              </a:rPr>
              <a:t>Flagstaff Research</a:t>
            </a:r>
            <a:endParaRPr lang="en-US" sz="1600" dirty="0"/>
          </a:p>
          <a:p>
            <a:pPr marL="0" marR="0" lvl="0" indent="0" algn="l" rtl="0">
              <a:spcBef>
                <a:spcPts val="0"/>
              </a:spcBef>
              <a:spcAft>
                <a:spcPts val="0"/>
              </a:spcAft>
              <a:buNone/>
            </a:pPr>
            <a:r>
              <a:rPr lang="en-US" sz="1600" dirty="0">
                <a:solidFill>
                  <a:schemeClr val="lt1"/>
                </a:solidFill>
                <a:latin typeface="Arial"/>
                <a:ea typeface="Arial"/>
                <a:cs typeface="Arial"/>
                <a:sym typeface="Arial"/>
              </a:rPr>
              <a:t>510-459-7970 mobile</a:t>
            </a:r>
          </a:p>
          <a:p>
            <a:pPr marL="0" marR="0" lvl="0" indent="0" algn="l" rtl="0">
              <a:spcBef>
                <a:spcPts val="0"/>
              </a:spcBef>
              <a:spcAft>
                <a:spcPts val="0"/>
              </a:spcAft>
              <a:buNone/>
            </a:pPr>
            <a:r>
              <a:rPr lang="en-US" sz="1600" b="0" i="0" dirty="0">
                <a:solidFill>
                  <a:schemeClr val="bg1"/>
                </a:solidFill>
                <a:effectLst/>
                <a:latin typeface="+mj-lt"/>
              </a:rPr>
              <a:t>jplaisted@flagstaffresearch.com</a:t>
            </a:r>
            <a:endParaRPr lang="en-US" sz="1600" dirty="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175022" y="935221"/>
            <a:ext cx="7886700" cy="435605"/>
          </a:xfrm>
        </p:spPr>
        <p:txBody>
          <a:bodyPr>
            <a:normAutofit fontScale="90000"/>
          </a:bodyPr>
          <a:lstStyle/>
          <a:p>
            <a:r>
              <a:rPr lang="en-US" dirty="0"/>
              <a:t>Breakeven Rates &amp; Bill Impacts for Electrification</a:t>
            </a:r>
          </a:p>
        </p:txBody>
      </p:sp>
      <p:sp>
        <p:nvSpPr>
          <p:cNvPr id="8" name="TextBox 7">
            <a:extLst>
              <a:ext uri="{FF2B5EF4-FFF2-40B4-BE49-F238E27FC236}">
                <a16:creationId xmlns:a16="http://schemas.microsoft.com/office/drawing/2014/main" id="{2B613C23-2A49-382B-359B-B97E1286B90F}"/>
              </a:ext>
            </a:extLst>
          </p:cNvPr>
          <p:cNvSpPr txBox="1"/>
          <p:nvPr/>
        </p:nvSpPr>
        <p:spPr>
          <a:xfrm>
            <a:off x="4964827" y="1492340"/>
            <a:ext cx="3815009" cy="2031325"/>
          </a:xfrm>
          <a:prstGeom prst="rect">
            <a:avLst/>
          </a:prstGeom>
          <a:noFill/>
        </p:spPr>
        <p:txBody>
          <a:bodyPr wrap="square" rtlCol="0">
            <a:spAutoFit/>
          </a:bodyPr>
          <a:lstStyle/>
          <a:p>
            <a:r>
              <a:rPr lang="en-US" sz="900" b="1" dirty="0"/>
              <a:t>Fixed Charge proposals do not enable electrification</a:t>
            </a:r>
          </a:p>
          <a:p>
            <a:endParaRPr lang="en-US" sz="900" b="1" dirty="0"/>
          </a:p>
          <a:p>
            <a:pPr marL="128588" indent="-128588">
              <a:buFont typeface="Arial" panose="020B0604020202020204" pitchFamily="34" charset="0"/>
              <a:buChar char="•"/>
            </a:pPr>
            <a:r>
              <a:rPr lang="en-US" sz="900" dirty="0"/>
              <a:t>Breakeven Rates reflect the blended rate where electrification does not increase customer bills</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Achieving electrification requires rates below these levels to provide meaningful savings for existing households</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Breakeven rates depend on the efficiency of the gas heating equipment, but can be as low as $0.15 - $0.18/kWh for modern gas appliances installed in the last 10-15 years</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The proposals do not achieve rate reductions that enable customer savings and in almost all cases result in annual bill increases</a:t>
            </a:r>
          </a:p>
        </p:txBody>
      </p:sp>
      <p:sp>
        <p:nvSpPr>
          <p:cNvPr id="9" name="TextBox 8">
            <a:extLst>
              <a:ext uri="{FF2B5EF4-FFF2-40B4-BE49-F238E27FC236}">
                <a16:creationId xmlns:a16="http://schemas.microsoft.com/office/drawing/2014/main" id="{58F5D85D-8BAA-C311-A0D6-8A57BA1A1567}"/>
              </a:ext>
            </a:extLst>
          </p:cNvPr>
          <p:cNvSpPr txBox="1"/>
          <p:nvPr/>
        </p:nvSpPr>
        <p:spPr>
          <a:xfrm>
            <a:off x="5126008" y="3973237"/>
            <a:ext cx="3815009" cy="1754326"/>
          </a:xfrm>
          <a:prstGeom prst="rect">
            <a:avLst/>
          </a:prstGeom>
          <a:noFill/>
        </p:spPr>
        <p:txBody>
          <a:bodyPr wrap="square" rtlCol="0">
            <a:spAutoFit/>
          </a:bodyPr>
          <a:lstStyle/>
          <a:p>
            <a:r>
              <a:rPr lang="en-US" sz="900" b="1" dirty="0"/>
              <a:t>Highly Differentiated TOU’s can be much more effective </a:t>
            </a:r>
          </a:p>
          <a:p>
            <a:endParaRPr lang="en-US" sz="900" b="1" dirty="0"/>
          </a:p>
          <a:p>
            <a:pPr marL="128588" indent="-128588">
              <a:buFont typeface="Arial" panose="020B0604020202020204" pitchFamily="34" charset="0"/>
              <a:buChar char="•"/>
            </a:pPr>
            <a:r>
              <a:rPr lang="en-US" sz="900" dirty="0"/>
              <a:t>Highly differentiated TOU’s offer a much more surgical and effective way to enable electrification</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The largest energy consumers in electrification are space and water heating.  2/3</a:t>
            </a:r>
            <a:r>
              <a:rPr lang="en-US" sz="900" baseline="30000" dirty="0"/>
              <a:t>rds </a:t>
            </a:r>
            <a:r>
              <a:rPr lang="en-US" sz="900" dirty="0"/>
              <a:t>of overall consumption is in the low cost winter off-peak period.  Only 3% of usage is high cost summer on-peak.</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Dropping off-peak winter rates towards $0.05 - $0.10/kWh yet still above the utility avoided cost, and raising the on-peak rates to compensate can enable electrification below the breakeven rate</a:t>
            </a:r>
          </a:p>
        </p:txBody>
      </p:sp>
      <p:pic>
        <p:nvPicPr>
          <p:cNvPr id="5" name="Picture 4">
            <a:extLst>
              <a:ext uri="{FF2B5EF4-FFF2-40B4-BE49-F238E27FC236}">
                <a16:creationId xmlns:a16="http://schemas.microsoft.com/office/drawing/2014/main" id="{F676360D-56BB-4C47-8920-08C7D596B518}"/>
              </a:ext>
            </a:extLst>
          </p:cNvPr>
          <p:cNvPicPr>
            <a:picLocks noChangeAspect="1"/>
          </p:cNvPicPr>
          <p:nvPr/>
        </p:nvPicPr>
        <p:blipFill>
          <a:blip r:embed="rId3"/>
          <a:stretch>
            <a:fillRect/>
          </a:stretch>
        </p:blipFill>
        <p:spPr>
          <a:xfrm>
            <a:off x="138975" y="1369825"/>
            <a:ext cx="4823945" cy="2487785"/>
          </a:xfrm>
          <a:prstGeom prst="rect">
            <a:avLst/>
          </a:prstGeom>
        </p:spPr>
      </p:pic>
      <p:pic>
        <p:nvPicPr>
          <p:cNvPr id="7" name="Picture 6">
            <a:extLst>
              <a:ext uri="{FF2B5EF4-FFF2-40B4-BE49-F238E27FC236}">
                <a16:creationId xmlns:a16="http://schemas.microsoft.com/office/drawing/2014/main" id="{BCCADB63-4F93-187B-00B3-AC7F135F6B5E}"/>
              </a:ext>
            </a:extLst>
          </p:cNvPr>
          <p:cNvPicPr>
            <a:picLocks noChangeAspect="1"/>
          </p:cNvPicPr>
          <p:nvPr/>
        </p:nvPicPr>
        <p:blipFill>
          <a:blip r:embed="rId4"/>
          <a:stretch>
            <a:fillRect/>
          </a:stretch>
        </p:blipFill>
        <p:spPr>
          <a:xfrm>
            <a:off x="138975" y="3973238"/>
            <a:ext cx="2400300" cy="1800226"/>
          </a:xfrm>
          <a:prstGeom prst="rect">
            <a:avLst/>
          </a:prstGeom>
        </p:spPr>
      </p:pic>
      <p:pic>
        <p:nvPicPr>
          <p:cNvPr id="11" name="Picture 10">
            <a:extLst>
              <a:ext uri="{FF2B5EF4-FFF2-40B4-BE49-F238E27FC236}">
                <a16:creationId xmlns:a16="http://schemas.microsoft.com/office/drawing/2014/main" id="{00690A96-E0A6-5AB8-8BB0-679BC7FA94D6}"/>
              </a:ext>
            </a:extLst>
          </p:cNvPr>
          <p:cNvPicPr>
            <a:picLocks noChangeAspect="1"/>
          </p:cNvPicPr>
          <p:nvPr/>
        </p:nvPicPr>
        <p:blipFill>
          <a:blip r:embed="rId5"/>
          <a:stretch>
            <a:fillRect/>
          </a:stretch>
        </p:blipFill>
        <p:spPr>
          <a:xfrm>
            <a:off x="2562620" y="3973238"/>
            <a:ext cx="2400300" cy="1800225"/>
          </a:xfrm>
          <a:prstGeom prst="rect">
            <a:avLst/>
          </a:prstGeom>
        </p:spPr>
      </p:pic>
      <p:sp>
        <p:nvSpPr>
          <p:cNvPr id="13" name="TextBox 12">
            <a:extLst>
              <a:ext uri="{FF2B5EF4-FFF2-40B4-BE49-F238E27FC236}">
                <a16:creationId xmlns:a16="http://schemas.microsoft.com/office/drawing/2014/main" id="{CE0B9759-3028-7C87-0B63-996F63567D4F}"/>
              </a:ext>
            </a:extLst>
          </p:cNvPr>
          <p:cNvSpPr txBox="1"/>
          <p:nvPr/>
        </p:nvSpPr>
        <p:spPr>
          <a:xfrm>
            <a:off x="689234" y="5478884"/>
            <a:ext cx="1646605" cy="230832"/>
          </a:xfrm>
          <a:prstGeom prst="rect">
            <a:avLst/>
          </a:prstGeom>
          <a:noFill/>
        </p:spPr>
        <p:txBody>
          <a:bodyPr wrap="none" rtlCol="0">
            <a:spAutoFit/>
          </a:bodyPr>
          <a:lstStyle/>
          <a:p>
            <a:r>
              <a:rPr lang="en-US" sz="900" b="1" dirty="0">
                <a:solidFill>
                  <a:srgbClr val="FFC000"/>
                </a:solidFill>
              </a:rPr>
              <a:t>Home Baseline: 6,310 kWh</a:t>
            </a:r>
          </a:p>
        </p:txBody>
      </p:sp>
      <p:sp>
        <p:nvSpPr>
          <p:cNvPr id="14" name="TextBox 13">
            <a:extLst>
              <a:ext uri="{FF2B5EF4-FFF2-40B4-BE49-F238E27FC236}">
                <a16:creationId xmlns:a16="http://schemas.microsoft.com/office/drawing/2014/main" id="{76A44A15-05DA-FA9E-7D1A-269E1A508F1D}"/>
              </a:ext>
            </a:extLst>
          </p:cNvPr>
          <p:cNvSpPr txBox="1"/>
          <p:nvPr/>
        </p:nvSpPr>
        <p:spPr>
          <a:xfrm>
            <a:off x="2888313" y="5488176"/>
            <a:ext cx="1947969" cy="230832"/>
          </a:xfrm>
          <a:prstGeom prst="rect">
            <a:avLst/>
          </a:prstGeom>
          <a:noFill/>
        </p:spPr>
        <p:txBody>
          <a:bodyPr wrap="none" rtlCol="0">
            <a:spAutoFit/>
          </a:bodyPr>
          <a:lstStyle/>
          <a:p>
            <a:r>
              <a:rPr lang="en-US" sz="900" b="1" dirty="0">
                <a:solidFill>
                  <a:srgbClr val="FFC000"/>
                </a:solidFill>
              </a:rPr>
              <a:t>Electrification Adder: 4,080 kWh</a:t>
            </a:r>
          </a:p>
        </p:txBody>
      </p:sp>
    </p:spTree>
    <p:extLst>
      <p:ext uri="{BB962C8B-B14F-4D97-AF65-F5344CB8AC3E}">
        <p14:creationId xmlns:p14="http://schemas.microsoft.com/office/powerpoint/2010/main" val="356433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6036-F616-FAD2-FA72-5A57E54DF7A7}"/>
              </a:ext>
            </a:extLst>
          </p:cNvPr>
          <p:cNvSpPr>
            <a:spLocks noGrp="1"/>
          </p:cNvSpPr>
          <p:nvPr>
            <p:ph type="title"/>
          </p:nvPr>
        </p:nvSpPr>
        <p:spPr/>
        <p:txBody>
          <a:bodyPr>
            <a:normAutofit/>
          </a:bodyPr>
          <a:lstStyle/>
          <a:p>
            <a:r>
              <a:rPr lang="en-US" sz="3000" dirty="0"/>
              <a:t>Backup Slides</a:t>
            </a:r>
          </a:p>
        </p:txBody>
      </p:sp>
      <p:sp>
        <p:nvSpPr>
          <p:cNvPr id="3" name="Text Placeholder 2">
            <a:extLst>
              <a:ext uri="{FF2B5EF4-FFF2-40B4-BE49-F238E27FC236}">
                <a16:creationId xmlns:a16="http://schemas.microsoft.com/office/drawing/2014/main" id="{4697B4AE-F993-4D24-EC74-3DC9A270EA1B}"/>
              </a:ext>
            </a:extLst>
          </p:cNvPr>
          <p:cNvSpPr>
            <a:spLocks noGrp="1"/>
          </p:cNvSpPr>
          <p:nvPr>
            <p:ph type="body" idx="1"/>
          </p:nvPr>
        </p:nvSpPr>
        <p:spPr/>
        <p:txBody>
          <a:bodyPr>
            <a:normAutofit/>
          </a:bodyPr>
          <a:lstStyle/>
          <a:p>
            <a:pPr marL="25400" indent="0">
              <a:buNone/>
            </a:pPr>
            <a:endParaRPr lang="en-US" sz="4000" dirty="0"/>
          </a:p>
          <a:p>
            <a:pPr marL="25400" indent="0">
              <a:buNone/>
            </a:pPr>
            <a:endParaRPr lang="en-US" sz="4000" dirty="0"/>
          </a:p>
          <a:p>
            <a:pPr marL="25400" indent="0" algn="ctr">
              <a:buNone/>
            </a:pPr>
            <a:r>
              <a:rPr lang="en-US" sz="4000" dirty="0">
                <a:solidFill>
                  <a:schemeClr val="tx1"/>
                </a:solidFill>
              </a:rPr>
              <a:t>Backup Slides</a:t>
            </a:r>
          </a:p>
        </p:txBody>
      </p:sp>
    </p:spTree>
    <p:extLst>
      <p:ext uri="{BB962C8B-B14F-4D97-AF65-F5344CB8AC3E}">
        <p14:creationId xmlns:p14="http://schemas.microsoft.com/office/powerpoint/2010/main" val="366568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6F1D-1859-E912-7C2F-5EC0DD6442CC}"/>
              </a:ext>
            </a:extLst>
          </p:cNvPr>
          <p:cNvSpPr>
            <a:spLocks noGrp="1"/>
          </p:cNvSpPr>
          <p:nvPr>
            <p:ph type="title"/>
          </p:nvPr>
        </p:nvSpPr>
        <p:spPr/>
        <p:txBody>
          <a:bodyPr/>
          <a:lstStyle/>
          <a:p>
            <a:r>
              <a:rPr lang="en-US" dirty="0"/>
              <a:t>Links and extra information</a:t>
            </a:r>
          </a:p>
        </p:txBody>
      </p:sp>
      <p:sp>
        <p:nvSpPr>
          <p:cNvPr id="3" name="Text Placeholder 2">
            <a:extLst>
              <a:ext uri="{FF2B5EF4-FFF2-40B4-BE49-F238E27FC236}">
                <a16:creationId xmlns:a16="http://schemas.microsoft.com/office/drawing/2014/main" id="{55DD3AE1-87B4-553E-CDF0-A5844A62581B}"/>
              </a:ext>
            </a:extLst>
          </p:cNvPr>
          <p:cNvSpPr>
            <a:spLocks noGrp="1"/>
          </p:cNvSpPr>
          <p:nvPr>
            <p:ph type="body" idx="1"/>
          </p:nvPr>
        </p:nvSpPr>
        <p:spPr>
          <a:xfrm>
            <a:off x="0" y="3133344"/>
            <a:ext cx="9144000" cy="3773107"/>
          </a:xfrm>
        </p:spPr>
        <p:txBody>
          <a:bodyPr>
            <a:normAutofit/>
          </a:bodyPr>
          <a:lstStyle/>
          <a:p>
            <a:pPr marL="539750" indent="-514350">
              <a:buFont typeface="+mj-lt"/>
              <a:buAutoNum type="arabicPeriod"/>
            </a:pPr>
            <a:r>
              <a:rPr lang="en-US" sz="2300" dirty="0">
                <a:solidFill>
                  <a:schemeClr val="tx1"/>
                </a:solidFill>
              </a:rPr>
              <a:t>Blog Post on the Clean Coalition’s proposal and methodology: </a:t>
            </a:r>
            <a:r>
              <a:rPr lang="en-US" sz="1600" dirty="0">
                <a:solidFill>
                  <a:srgbClr val="0070C0"/>
                </a:solidFill>
                <a:hlinkClick r:id="rId2">
                  <a:extLst>
                    <a:ext uri="{A12FA001-AC4F-418D-AE19-62706E023703}">
                      <ahyp:hlinkClr xmlns:ahyp="http://schemas.microsoft.com/office/drawing/2018/hyperlinkcolor" val="tx"/>
                    </a:ext>
                  </a:extLst>
                </a:hlinkClick>
              </a:rPr>
              <a:t>https://clean-coalition.org/news/clean-coalitions-streamlined-fixed-charge-proposal-satisfies-legal-requirements-while-preempting-another-attack-by-the-utilities-on-local-solar</a:t>
            </a:r>
            <a:endParaRPr lang="en-US" sz="1600" dirty="0">
              <a:solidFill>
                <a:srgbClr val="0070C0"/>
              </a:solidFill>
            </a:endParaRPr>
          </a:p>
          <a:p>
            <a:pPr marL="539750" indent="-514350">
              <a:buFont typeface="+mj-lt"/>
              <a:buAutoNum type="arabicPeriod"/>
            </a:pPr>
            <a:r>
              <a:rPr lang="en-US" sz="2300" dirty="0">
                <a:solidFill>
                  <a:schemeClr val="tx1"/>
                </a:solidFill>
              </a:rPr>
              <a:t>Clean Coalition webinar on our streamlined proposal: </a:t>
            </a:r>
            <a:r>
              <a:rPr lang="en-US" sz="1600" dirty="0">
                <a:solidFill>
                  <a:srgbClr val="0070C0"/>
                </a:solidFill>
                <a:hlinkClick r:id="rId3">
                  <a:extLst>
                    <a:ext uri="{A12FA001-AC4F-418D-AE19-62706E023703}">
                      <ahyp:hlinkClr xmlns:ahyp="http://schemas.microsoft.com/office/drawing/2018/hyperlinkcolor" val="tx"/>
                    </a:ext>
                  </a:extLst>
                </a:hlinkClick>
              </a:rPr>
              <a:t>https://clean-coalition.org/news/webinar-a-fixed-charge-solution-that-satisfies-legal-requirements-while-preempting-another-attack-by-the-utilities-on-local-solar-tuesday-15-august-2023/</a:t>
            </a:r>
            <a:r>
              <a:rPr lang="en-US" sz="1600" dirty="0">
                <a:solidFill>
                  <a:srgbClr val="0070C0"/>
                </a:solidFill>
              </a:rPr>
              <a:t> </a:t>
            </a:r>
          </a:p>
          <a:p>
            <a:pPr marL="539750" indent="-514350">
              <a:buFont typeface="+mj-lt"/>
              <a:buAutoNum type="arabicPeriod"/>
            </a:pPr>
            <a:r>
              <a:rPr lang="en-US" sz="2300" dirty="0">
                <a:solidFill>
                  <a:schemeClr val="tx1"/>
                </a:solidFill>
              </a:rPr>
              <a:t>Clean Coalition’s Rebuttal Testimony and Flagstaff Research Report: </a:t>
            </a:r>
            <a:r>
              <a:rPr lang="en-US" sz="1600" dirty="0">
                <a:solidFill>
                  <a:srgbClr val="0070C0"/>
                </a:solidFill>
                <a:hlinkClick r:id="rId4">
                  <a:extLst>
                    <a:ext uri="{A12FA001-AC4F-418D-AE19-62706E023703}">
                      <ahyp:hlinkClr xmlns:ahyp="http://schemas.microsoft.com/office/drawing/2018/hyperlinkcolor" val="tx"/>
                    </a:ext>
                  </a:extLst>
                </a:hlinkClick>
              </a:rPr>
              <a:t>https://clean-coalition.org/wp-content/uploads/2023/06/R.-22-07-005-Clean-Coalition-Rebuttal-Testimony.pdf</a:t>
            </a:r>
            <a:r>
              <a:rPr lang="en-US" sz="1600" dirty="0">
                <a:solidFill>
                  <a:srgbClr val="0070C0"/>
                </a:solidFill>
              </a:rPr>
              <a:t> </a:t>
            </a:r>
          </a:p>
        </p:txBody>
      </p:sp>
      <p:pic>
        <p:nvPicPr>
          <p:cNvPr id="1026" name="Picture 2">
            <a:extLst>
              <a:ext uri="{FF2B5EF4-FFF2-40B4-BE49-F238E27FC236}">
                <a16:creationId xmlns:a16="http://schemas.microsoft.com/office/drawing/2014/main" id="{64250EE9-A8E3-8F78-2D8B-E990E78BB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932021"/>
            <a:ext cx="7848600" cy="1200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795B62-1EB1-11BE-045F-BF9F77D2DFB8}"/>
              </a:ext>
            </a:extLst>
          </p:cNvPr>
          <p:cNvSpPr txBox="1"/>
          <p:nvPr/>
        </p:nvSpPr>
        <p:spPr>
          <a:xfrm>
            <a:off x="2256282" y="2263425"/>
            <a:ext cx="4994910" cy="769441"/>
          </a:xfrm>
          <a:prstGeom prst="rect">
            <a:avLst/>
          </a:prstGeom>
          <a:noFill/>
        </p:spPr>
        <p:txBody>
          <a:bodyPr wrap="square">
            <a:spAutoFit/>
          </a:bodyPr>
          <a:lstStyle/>
          <a:p>
            <a:pPr algn="ctr"/>
            <a:r>
              <a:rPr lang="en-US" sz="1600" b="0" i="1" dirty="0">
                <a:solidFill>
                  <a:srgbClr val="000000"/>
                </a:solidFill>
                <a:effectLst/>
                <a:latin typeface="+mj-lt"/>
              </a:rPr>
              <a:t>Clean Coalition’s streamlined Fixed Charge proposal</a:t>
            </a:r>
            <a:endParaRPr lang="en-US" sz="1600" b="0" i="0" dirty="0">
              <a:solidFill>
                <a:srgbClr val="000000"/>
              </a:solidFill>
              <a:effectLst/>
              <a:latin typeface="+mj-lt"/>
            </a:endParaRPr>
          </a:p>
          <a:p>
            <a:br>
              <a:rPr lang="en-US" dirty="0">
                <a:latin typeface="+mj-lt"/>
              </a:rPr>
            </a:br>
            <a:endParaRPr lang="en-US" dirty="0">
              <a:latin typeface="+mj-lt"/>
            </a:endParaRPr>
          </a:p>
        </p:txBody>
      </p:sp>
    </p:spTree>
    <p:extLst>
      <p:ext uri="{BB962C8B-B14F-4D97-AF65-F5344CB8AC3E}">
        <p14:creationId xmlns:p14="http://schemas.microsoft.com/office/powerpoint/2010/main" val="35979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7648-CABA-D58A-CC61-E5670D9DEBD3}"/>
              </a:ext>
            </a:extLst>
          </p:cNvPr>
          <p:cNvSpPr>
            <a:spLocks noGrp="1"/>
          </p:cNvSpPr>
          <p:nvPr>
            <p:ph type="title"/>
          </p:nvPr>
        </p:nvSpPr>
        <p:spPr/>
        <p:txBody>
          <a:bodyPr/>
          <a:lstStyle/>
          <a:p>
            <a:r>
              <a:rPr lang="en-US" dirty="0"/>
              <a:t>Local Solar is extremely valuable to the grid</a:t>
            </a:r>
          </a:p>
        </p:txBody>
      </p:sp>
      <p:pic>
        <p:nvPicPr>
          <p:cNvPr id="5" name="Picture 4">
            <a:extLst>
              <a:ext uri="{FF2B5EF4-FFF2-40B4-BE49-F238E27FC236}">
                <a16:creationId xmlns:a16="http://schemas.microsoft.com/office/drawing/2014/main" id="{62E55264-B8FA-9702-002D-FD9AA2F7E81D}"/>
              </a:ext>
            </a:extLst>
          </p:cNvPr>
          <p:cNvPicPr>
            <a:picLocks noChangeAspect="1"/>
          </p:cNvPicPr>
          <p:nvPr/>
        </p:nvPicPr>
        <p:blipFill>
          <a:blip r:embed="rId2"/>
          <a:stretch>
            <a:fillRect/>
          </a:stretch>
        </p:blipFill>
        <p:spPr>
          <a:xfrm>
            <a:off x="1254642" y="831705"/>
            <a:ext cx="6060558" cy="4301724"/>
          </a:xfrm>
          <a:prstGeom prst="rect">
            <a:avLst/>
          </a:prstGeom>
        </p:spPr>
      </p:pic>
      <p:sp>
        <p:nvSpPr>
          <p:cNvPr id="7" name="TextBox 6">
            <a:extLst>
              <a:ext uri="{FF2B5EF4-FFF2-40B4-BE49-F238E27FC236}">
                <a16:creationId xmlns:a16="http://schemas.microsoft.com/office/drawing/2014/main" id="{E378BEF8-F737-1B90-2199-F0B33AA3A55C}"/>
              </a:ext>
            </a:extLst>
          </p:cNvPr>
          <p:cNvSpPr txBox="1"/>
          <p:nvPr/>
        </p:nvSpPr>
        <p:spPr>
          <a:xfrm>
            <a:off x="278573" y="5203134"/>
            <a:ext cx="9059005" cy="1169551"/>
          </a:xfrm>
          <a:prstGeom prst="rect">
            <a:avLst/>
          </a:prstGeom>
          <a:noFill/>
        </p:spPr>
        <p:txBody>
          <a:bodyPr wrap="square" rtlCol="0">
            <a:spAutoFit/>
          </a:bodyPr>
          <a:lstStyle/>
          <a:p>
            <a:pPr marL="342900" indent="-342900">
              <a:buFont typeface="+mj-lt"/>
              <a:buAutoNum type="arabicPeriod"/>
            </a:pPr>
            <a:r>
              <a:rPr lang="en-US" dirty="0"/>
              <a:t>Local Solar reduces Peak Transmission Usage by close to 50% of the installed capacity. The effect is amplified by energy storage.</a:t>
            </a:r>
          </a:p>
          <a:p>
            <a:pPr marL="342900" indent="-342900">
              <a:buFont typeface="+mj-lt"/>
              <a:buAutoNum type="arabicPeriod"/>
            </a:pPr>
            <a:r>
              <a:rPr lang="en-US" dirty="0"/>
              <a:t>Bringing down the peak with distributed generation and demand flexibility will reduce transmission investments, saving ratepayers hundreds of billions of dollars over the next two decades.</a:t>
            </a:r>
          </a:p>
          <a:p>
            <a:pPr marL="342900" indent="-342900">
              <a:buFont typeface="+mj-lt"/>
              <a:buAutoNum type="arabicPeriod"/>
            </a:pPr>
            <a:r>
              <a:rPr lang="en-US" dirty="0"/>
              <a:t>Reducing the Peak Transmission Usage by around 10% is enough to prevent most major outages.</a:t>
            </a:r>
          </a:p>
        </p:txBody>
      </p:sp>
    </p:spTree>
    <p:extLst>
      <p:ext uri="{BB962C8B-B14F-4D97-AF65-F5344CB8AC3E}">
        <p14:creationId xmlns:p14="http://schemas.microsoft.com/office/powerpoint/2010/main" val="401843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53BF-DC48-6E40-A1A4-A13C0CD746E3}"/>
              </a:ext>
            </a:extLst>
          </p:cNvPr>
          <p:cNvSpPr>
            <a:spLocks noGrp="1"/>
          </p:cNvSpPr>
          <p:nvPr>
            <p:ph type="title"/>
          </p:nvPr>
        </p:nvSpPr>
        <p:spPr/>
        <p:txBody>
          <a:bodyPr>
            <a:normAutofit fontScale="90000"/>
          </a:bodyPr>
          <a:lstStyle/>
          <a:p>
            <a:r>
              <a:rPr lang="en-US" dirty="0"/>
              <a:t>The Clean Coalition’s modest Fixed Charge proposal</a:t>
            </a:r>
          </a:p>
        </p:txBody>
      </p:sp>
      <p:pic>
        <p:nvPicPr>
          <p:cNvPr id="5" name="Picture 4">
            <a:extLst>
              <a:ext uri="{FF2B5EF4-FFF2-40B4-BE49-F238E27FC236}">
                <a16:creationId xmlns:a16="http://schemas.microsoft.com/office/drawing/2014/main" id="{7E290375-A983-2A0E-1F95-77D28516F742}"/>
              </a:ext>
            </a:extLst>
          </p:cNvPr>
          <p:cNvPicPr>
            <a:picLocks noChangeAspect="1"/>
          </p:cNvPicPr>
          <p:nvPr/>
        </p:nvPicPr>
        <p:blipFill>
          <a:blip r:embed="rId3"/>
          <a:stretch>
            <a:fillRect/>
          </a:stretch>
        </p:blipFill>
        <p:spPr>
          <a:xfrm>
            <a:off x="510540" y="836200"/>
            <a:ext cx="7848600" cy="1200150"/>
          </a:xfrm>
          <a:prstGeom prst="rect">
            <a:avLst/>
          </a:prstGeom>
        </p:spPr>
      </p:pic>
      <p:sp>
        <p:nvSpPr>
          <p:cNvPr id="7" name="TextBox 6">
            <a:extLst>
              <a:ext uri="{FF2B5EF4-FFF2-40B4-BE49-F238E27FC236}">
                <a16:creationId xmlns:a16="http://schemas.microsoft.com/office/drawing/2014/main" id="{C97DDEF9-978A-4E01-0DA8-D2F394DF2E0F}"/>
              </a:ext>
            </a:extLst>
          </p:cNvPr>
          <p:cNvSpPr txBox="1"/>
          <p:nvPr/>
        </p:nvSpPr>
        <p:spPr>
          <a:xfrm>
            <a:off x="75438" y="2036350"/>
            <a:ext cx="8993124" cy="4093428"/>
          </a:xfrm>
          <a:prstGeom prst="rect">
            <a:avLst/>
          </a:prstGeom>
          <a:noFill/>
        </p:spPr>
        <p:txBody>
          <a:bodyPr wrap="square" rtlCol="0">
            <a:spAutoFit/>
          </a:bodyPr>
          <a:lstStyle/>
          <a:p>
            <a:pPr marL="285750" indent="-285750">
              <a:buFont typeface="Arial" panose="020B0604020202020204" pitchFamily="34" charset="0"/>
              <a:buChar char="•"/>
            </a:pPr>
            <a:r>
              <a:rPr lang="en-US" sz="2600" dirty="0"/>
              <a:t>The Clean Coalition’s proposed Fixed Charge is modest and will not burden any ratepayers.</a:t>
            </a:r>
          </a:p>
          <a:p>
            <a:pPr marL="285750" indent="-285750">
              <a:buFont typeface="Arial" panose="020B0604020202020204" pitchFamily="34" charset="0"/>
              <a:buChar char="•"/>
            </a:pPr>
            <a:r>
              <a:rPr lang="en-US" sz="2600" dirty="0"/>
              <a:t>All low-income ratepayers will save money on their electricity bills each month.</a:t>
            </a:r>
          </a:p>
          <a:p>
            <a:pPr marL="285750" indent="-285750">
              <a:buFont typeface="Arial" panose="020B0604020202020204" pitchFamily="34" charset="0"/>
              <a:buChar char="•"/>
            </a:pPr>
            <a:r>
              <a:rPr lang="en-US" sz="2600" kern="0" dirty="0">
                <a:solidFill>
                  <a:srgbClr val="000000"/>
                </a:solidFill>
                <a:effectLst/>
                <a:latin typeface="+mj-lt"/>
                <a:ea typeface="Times New Roman" panose="02020603050405020304" pitchFamily="18" charset="0"/>
                <a:cs typeface="Times New Roman" panose="02020603050405020304" pitchFamily="18" charset="0"/>
              </a:rPr>
              <a:t>Transparent incentives for efficiency, conservation, and self-generation are maintained.</a:t>
            </a:r>
            <a:endParaRPr lang="en-US" sz="2600" kern="100" dirty="0">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600" dirty="0"/>
              <a:t>This proposal incorporates all the costs included in electricity that are truly “fixed”. Since rates are primarily collected on a volumetric basis ($/kWh) very few cost components are fixed.</a:t>
            </a:r>
            <a:endParaRPr lang="en-US" dirty="0"/>
          </a:p>
        </p:txBody>
      </p:sp>
    </p:spTree>
    <p:extLst>
      <p:ext uri="{BB962C8B-B14F-4D97-AF65-F5344CB8AC3E}">
        <p14:creationId xmlns:p14="http://schemas.microsoft.com/office/powerpoint/2010/main" val="68612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dirty="0">
                <a:solidFill>
                  <a:schemeClr val="lt1"/>
                </a:solidFill>
                <a:latin typeface="Arial"/>
                <a:ea typeface="Arial"/>
                <a:cs typeface="Arial"/>
                <a:sym typeface="Arial"/>
              </a:rPr>
              <a:t>Why is a high Fixed Charge a bad option?</a:t>
            </a:r>
            <a:endParaRPr dirty="0"/>
          </a:p>
        </p:txBody>
      </p:sp>
      <p:sp>
        <p:nvSpPr>
          <p:cNvPr id="77" name="Google Shape;77;p4"/>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4"/>
          <p:cNvSpPr txBox="1"/>
          <p:nvPr/>
        </p:nvSpPr>
        <p:spPr>
          <a:xfrm>
            <a:off x="1621464" y="4335303"/>
            <a:ext cx="5385392" cy="2585283"/>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pPr>
            <a:r>
              <a:rPr lang="en-US" sz="1800" b="1" i="1" dirty="0">
                <a:solidFill>
                  <a:schemeClr val="dk1"/>
                </a:solidFill>
              </a:rPr>
              <a:t>Other issues to consider that are related to rates include:</a:t>
            </a:r>
          </a:p>
          <a:p>
            <a:pPr marL="285750" marR="0" lvl="0" indent="-285750" rtl="0">
              <a:spcBef>
                <a:spcPts val="0"/>
              </a:spcBef>
              <a:spcAft>
                <a:spcPts val="0"/>
              </a:spcAft>
              <a:buFont typeface="Arial" panose="020B0604020202020204" pitchFamily="34" charset="0"/>
              <a:buChar char="•"/>
            </a:pPr>
            <a:r>
              <a:rPr lang="en-US" sz="1800" i="1" dirty="0">
                <a:solidFill>
                  <a:schemeClr val="dk1"/>
                </a:solidFill>
              </a:rPr>
              <a:t>Energy consumption patterns</a:t>
            </a:r>
          </a:p>
          <a:p>
            <a:pPr marL="285750" marR="0" lvl="0" indent="-285750" rtl="0">
              <a:spcBef>
                <a:spcPts val="0"/>
              </a:spcBef>
              <a:spcAft>
                <a:spcPts val="0"/>
              </a:spcAft>
              <a:buFont typeface="Arial" panose="020B0604020202020204" pitchFamily="34" charset="0"/>
              <a:buChar char="•"/>
            </a:pPr>
            <a:r>
              <a:rPr lang="en-US" sz="1800" i="1" dirty="0">
                <a:solidFill>
                  <a:schemeClr val="dk1"/>
                </a:solidFill>
              </a:rPr>
              <a:t>Sustainable growth of Local Solar </a:t>
            </a:r>
          </a:p>
          <a:p>
            <a:pPr marL="285750" marR="0" lvl="0" indent="-285750" rtl="0">
              <a:spcBef>
                <a:spcPts val="0"/>
              </a:spcBef>
              <a:spcAft>
                <a:spcPts val="0"/>
              </a:spcAft>
              <a:buFont typeface="Arial" panose="020B0604020202020204" pitchFamily="34" charset="0"/>
              <a:buChar char="•"/>
            </a:pPr>
            <a:r>
              <a:rPr lang="en-US" sz="1800" i="1" dirty="0">
                <a:solidFill>
                  <a:schemeClr val="dk1"/>
                </a:solidFill>
              </a:rPr>
              <a:t>Electrification/Decarbonization</a:t>
            </a:r>
          </a:p>
          <a:p>
            <a:pPr marL="285750" marR="0" lvl="0" indent="-285750" rtl="0">
              <a:spcBef>
                <a:spcPts val="0"/>
              </a:spcBef>
              <a:spcAft>
                <a:spcPts val="0"/>
              </a:spcAft>
              <a:buFont typeface="Arial" panose="020B0604020202020204" pitchFamily="34" charset="0"/>
              <a:buChar char="•"/>
            </a:pPr>
            <a:r>
              <a:rPr lang="en-US" sz="1800" i="1" dirty="0">
                <a:solidFill>
                  <a:schemeClr val="dk1"/>
                </a:solidFill>
              </a:rPr>
              <a:t>GHG reduction and environmental justice</a:t>
            </a:r>
          </a:p>
          <a:p>
            <a:pPr marL="285750" marR="0" lvl="0" indent="-285750" rtl="0">
              <a:spcBef>
                <a:spcPts val="0"/>
              </a:spcBef>
              <a:spcAft>
                <a:spcPts val="0"/>
              </a:spcAft>
              <a:buFont typeface="Arial" panose="020B0604020202020204" pitchFamily="34" charset="0"/>
              <a:buChar char="•"/>
            </a:pPr>
            <a:r>
              <a:rPr lang="en-US" sz="1800" i="1" dirty="0">
                <a:solidFill>
                  <a:schemeClr val="dk1"/>
                </a:solidFill>
              </a:rPr>
              <a:t>Affordability</a:t>
            </a:r>
          </a:p>
          <a:p>
            <a:pPr marL="285750" marR="0" lvl="0" indent="-285750" rtl="0">
              <a:spcBef>
                <a:spcPts val="0"/>
              </a:spcBef>
              <a:spcAft>
                <a:spcPts val="0"/>
              </a:spcAft>
              <a:buFont typeface="Arial" panose="020B0604020202020204" pitchFamily="34" charset="0"/>
              <a:buChar char="•"/>
            </a:pPr>
            <a:endParaRPr lang="en-US" sz="1800" dirty="0">
              <a:solidFill>
                <a:schemeClr val="dk1"/>
              </a:solidFill>
            </a:endParaRPr>
          </a:p>
          <a:p>
            <a:pPr marR="0" lvl="0" rtl="0">
              <a:spcBef>
                <a:spcPts val="0"/>
              </a:spcBef>
              <a:spcAft>
                <a:spcPts val="0"/>
              </a:spcAft>
            </a:pPr>
            <a:endParaRPr lang="en-US" sz="1800" dirty="0">
              <a:solidFill>
                <a:schemeClr val="dk1"/>
              </a:solidFill>
            </a:endParaRPr>
          </a:p>
        </p:txBody>
      </p:sp>
      <p:sp>
        <p:nvSpPr>
          <p:cNvPr id="2" name="TextBox 1">
            <a:extLst>
              <a:ext uri="{FF2B5EF4-FFF2-40B4-BE49-F238E27FC236}">
                <a16:creationId xmlns:a16="http://schemas.microsoft.com/office/drawing/2014/main" id="{427502B6-AA78-D110-CDAF-14E700FDE433}"/>
              </a:ext>
            </a:extLst>
          </p:cNvPr>
          <p:cNvSpPr txBox="1"/>
          <p:nvPr/>
        </p:nvSpPr>
        <p:spPr>
          <a:xfrm>
            <a:off x="207335" y="862373"/>
            <a:ext cx="8729330" cy="923330"/>
          </a:xfrm>
          <a:prstGeom prst="rect">
            <a:avLst/>
          </a:prstGeom>
          <a:noFill/>
        </p:spPr>
        <p:txBody>
          <a:bodyPr wrap="square" rtlCol="0">
            <a:spAutoFit/>
          </a:bodyPr>
          <a:lstStyle/>
          <a:p>
            <a:pPr algn="ctr"/>
            <a:r>
              <a:rPr lang="en-US" sz="1800" i="1" dirty="0"/>
              <a:t>A Fixed Charge is not the silver bullet solution that will solve the crisis of unaffordable electricity rates in California. Reducing rates is only a temporary respite if the utilities continue to request rate increases that outpace inflation.</a:t>
            </a:r>
          </a:p>
        </p:txBody>
      </p:sp>
      <p:sp>
        <p:nvSpPr>
          <p:cNvPr id="3" name="TextBox 2">
            <a:extLst>
              <a:ext uri="{FF2B5EF4-FFF2-40B4-BE49-F238E27FC236}">
                <a16:creationId xmlns:a16="http://schemas.microsoft.com/office/drawing/2014/main" id="{ED81BA37-9A58-756B-9D4B-B0A5B0FE5AEF}"/>
              </a:ext>
            </a:extLst>
          </p:cNvPr>
          <p:cNvSpPr txBox="1"/>
          <p:nvPr/>
        </p:nvSpPr>
        <p:spPr>
          <a:xfrm>
            <a:off x="103667" y="1779428"/>
            <a:ext cx="8936665" cy="3077766"/>
          </a:xfrm>
          <a:prstGeom prst="rect">
            <a:avLst/>
          </a:prstGeom>
          <a:noFill/>
        </p:spPr>
        <p:txBody>
          <a:bodyPr wrap="square" rtlCol="0">
            <a:spAutoFit/>
          </a:bodyPr>
          <a:lstStyle/>
          <a:p>
            <a:pPr marL="285750" indent="-285750">
              <a:buFont typeface="Arial" panose="020B0604020202020204" pitchFamily="34" charset="0"/>
              <a:buChar char="•"/>
            </a:pPr>
            <a:r>
              <a:rPr lang="en-US" sz="1800" dirty="0"/>
              <a:t>Prices are high and low-income customers are not the only ones struggling to make ends meet in California. There are millions of renters, historically disenfranchised groups, and residents located in disadvantaged communities that could see bill increases from a high Fixed Charge.</a:t>
            </a:r>
          </a:p>
          <a:p>
            <a:pPr marL="285750" indent="-285750">
              <a:buFont typeface="Arial" panose="020B0604020202020204" pitchFamily="34" charset="0"/>
              <a:buChar char="•"/>
            </a:pPr>
            <a:r>
              <a:rPr lang="en-US" sz="1800" dirty="0"/>
              <a:t>A one-time rate reduction will not solve the underlying causes of increasing rates.</a:t>
            </a:r>
          </a:p>
          <a:p>
            <a:pPr marL="285750" lvl="7" indent="-285750">
              <a:buFont typeface="Arial" panose="020B0604020202020204" pitchFamily="34" charset="0"/>
              <a:buChar char="•"/>
            </a:pPr>
            <a:r>
              <a:rPr lang="en-US" sz="1800" dirty="0"/>
              <a:t>PG&amp;E raised rates by 9% earlier this year and could increase rates by as much as 32% by 2026.</a:t>
            </a:r>
          </a:p>
          <a:p>
            <a:pPr marL="285750" lvl="7" indent="-285750">
              <a:buFont typeface="Arial" panose="020B0604020202020204" pitchFamily="34" charset="0"/>
              <a:buChar char="•"/>
            </a:pPr>
            <a:r>
              <a:rPr lang="en-US" sz="1800" dirty="0"/>
              <a:t>SDG&amp;E is proposing an 8% rate increase for this year.</a:t>
            </a:r>
          </a:p>
          <a:p>
            <a:pPr marL="285750" lvl="7" indent="-285750">
              <a:buFont typeface="Arial" panose="020B0604020202020204" pitchFamily="34" charset="0"/>
              <a:buChar char="•"/>
            </a:pPr>
            <a:r>
              <a:rPr lang="en-US" sz="1800" dirty="0"/>
              <a:t>Imposing a high Fixed Charge will have significant unintended consequences.</a:t>
            </a:r>
          </a:p>
          <a:p>
            <a:pPr marL="285750" lvl="7"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8"/>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latin typeface="Arial"/>
                <a:ea typeface="Arial"/>
                <a:cs typeface="Arial"/>
                <a:sym typeface="Arial"/>
              </a:rPr>
              <a:t>Cost drivers leading to increases in electricity rates</a:t>
            </a:r>
            <a:endParaRPr sz="2400" b="1" dirty="0">
              <a:solidFill>
                <a:schemeClr val="lt1"/>
              </a:solidFill>
              <a:latin typeface="Arial"/>
              <a:ea typeface="Arial"/>
              <a:cs typeface="Arial"/>
              <a:sym typeface="Arial"/>
            </a:endParaRPr>
          </a:p>
        </p:txBody>
      </p:sp>
      <p:sp>
        <p:nvSpPr>
          <p:cNvPr id="107" name="Google Shape;107;p8"/>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8"/>
          <p:cNvSpPr txBox="1">
            <a:spLocks noGrp="1"/>
          </p:cNvSpPr>
          <p:nvPr>
            <p:ph type="body" idx="4294967295"/>
          </p:nvPr>
        </p:nvSpPr>
        <p:spPr>
          <a:xfrm>
            <a:off x="0" y="875185"/>
            <a:ext cx="9144000" cy="56144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a:buChar char="•"/>
            </a:pPr>
            <a:r>
              <a:rPr lang="en-US" sz="2000" b="1" dirty="0">
                <a:solidFill>
                  <a:schemeClr val="dk1"/>
                </a:solidFill>
                <a:latin typeface="Arial"/>
                <a:ea typeface="Arial"/>
                <a:cs typeface="Arial"/>
                <a:sym typeface="Arial"/>
              </a:rPr>
              <a:t>Transmission: </a:t>
            </a:r>
            <a:r>
              <a:rPr lang="en-US" sz="2000" dirty="0">
                <a:solidFill>
                  <a:schemeClr val="dk1"/>
                </a:solidFill>
                <a:latin typeface="Arial"/>
                <a:ea typeface="Arial"/>
                <a:cs typeface="Arial"/>
                <a:sym typeface="Arial"/>
              </a:rPr>
              <a:t>$30 billion over 20-years and $9 billion for 2023-2024.</a:t>
            </a:r>
          </a:p>
          <a:p>
            <a:pPr marL="457200" lvl="0" indent="-457200" algn="l" rtl="0">
              <a:spcBef>
                <a:spcPts val="0"/>
              </a:spcBef>
              <a:spcAft>
                <a:spcPts val="0"/>
              </a:spcAft>
              <a:buSzPts val="2000"/>
              <a:buFont typeface="Arial"/>
              <a:buChar char="•"/>
            </a:pPr>
            <a:r>
              <a:rPr lang="en-US" sz="2000" b="1" dirty="0"/>
              <a:t>Wildfire Mitigation Costs: </a:t>
            </a:r>
            <a:r>
              <a:rPr lang="en-US" sz="2000" dirty="0"/>
              <a:t>PG&amp;E was granted over $1 billion (for 2023).</a:t>
            </a:r>
          </a:p>
          <a:p>
            <a:pPr marL="457200" lvl="0" indent="-457200" algn="l" rtl="0">
              <a:spcBef>
                <a:spcPts val="0"/>
              </a:spcBef>
              <a:spcAft>
                <a:spcPts val="0"/>
              </a:spcAft>
              <a:buSzPts val="2000"/>
              <a:buFont typeface="Arial"/>
              <a:buChar char="•"/>
            </a:pPr>
            <a:r>
              <a:rPr lang="en-US" sz="2000" b="1" dirty="0"/>
              <a:t>Wildfire Victim Payouts: </a:t>
            </a:r>
            <a:r>
              <a:rPr lang="en-US" sz="2000" dirty="0"/>
              <a:t>So far for payouts to victims in 2015, 2017, and 2018 PG&amp;E has paid $10 billion and is expected to pay a further $8 billion.</a:t>
            </a:r>
          </a:p>
          <a:p>
            <a:pPr marL="457200" lvl="0" indent="-457200" algn="l" rtl="0">
              <a:spcBef>
                <a:spcPts val="0"/>
              </a:spcBef>
              <a:spcAft>
                <a:spcPts val="0"/>
              </a:spcAft>
              <a:buSzPts val="2000"/>
              <a:buFont typeface="Arial"/>
              <a:buChar char="•"/>
            </a:pPr>
            <a:r>
              <a:rPr lang="en-US" sz="2000" b="1" dirty="0"/>
              <a:t>Wildfire Insurance Costs: </a:t>
            </a:r>
            <a:r>
              <a:rPr lang="en-US" sz="2000" dirty="0"/>
              <a:t>This cost is getting so high (&gt;$1 billion/year) that SCE has chosen to self-insure.</a:t>
            </a:r>
          </a:p>
          <a:p>
            <a:pPr marL="457200" lvl="0" indent="-457200" algn="l" rtl="0">
              <a:spcBef>
                <a:spcPts val="0"/>
              </a:spcBef>
              <a:spcAft>
                <a:spcPts val="0"/>
              </a:spcAft>
              <a:buSzPts val="2000"/>
              <a:buFont typeface="Arial"/>
              <a:buChar char="•"/>
            </a:pPr>
            <a:r>
              <a:rPr lang="en-US" sz="2000" b="1" dirty="0"/>
              <a:t>Undergrounding: </a:t>
            </a:r>
            <a:r>
              <a:rPr lang="en-US" sz="2000" dirty="0"/>
              <a:t>PG&amp;E’s cost to underground 10,000 miles will likely be close to $25 billion.</a:t>
            </a:r>
          </a:p>
          <a:p>
            <a:pPr marL="457200" lvl="0" indent="-457200" algn="l" rtl="0">
              <a:spcBef>
                <a:spcPts val="0"/>
              </a:spcBef>
              <a:spcAft>
                <a:spcPts val="0"/>
              </a:spcAft>
              <a:buSzPts val="2000"/>
              <a:buFont typeface="Arial"/>
              <a:buChar char="•"/>
            </a:pPr>
            <a:r>
              <a:rPr lang="en-US" sz="2000" b="1" dirty="0"/>
              <a:t>Legacy Generation &amp; Nuclear Decommissioning Costs</a:t>
            </a:r>
          </a:p>
          <a:p>
            <a:pPr marL="0" lvl="0" indent="0" algn="l" rtl="0">
              <a:spcBef>
                <a:spcPts val="0"/>
              </a:spcBef>
              <a:spcAft>
                <a:spcPts val="0"/>
              </a:spcAft>
              <a:buSzPts val="2000"/>
              <a:buNone/>
            </a:pPr>
            <a:endParaRPr lang="en-US" sz="2000" dirty="0"/>
          </a:p>
          <a:p>
            <a:pPr marL="457200" lvl="0" indent="-457200" algn="l" rtl="0">
              <a:spcBef>
                <a:spcPts val="0"/>
              </a:spcBef>
              <a:spcAft>
                <a:spcPts val="0"/>
              </a:spcAft>
              <a:buSzPts val="2000"/>
              <a:buFont typeface="Arial"/>
              <a:buChar char="•"/>
            </a:pPr>
            <a:endParaRPr dirty="0"/>
          </a:p>
          <a:p>
            <a:pPr marL="457200" lvl="1" indent="0" algn="l" rtl="0">
              <a:spcBef>
                <a:spcPts val="400"/>
              </a:spcBef>
              <a:spcAft>
                <a:spcPts val="0"/>
              </a:spcAft>
              <a:buSzPts val="2000"/>
              <a:buNone/>
            </a:pPr>
            <a:endParaRPr sz="2000" dirty="0">
              <a:solidFill>
                <a:schemeClr val="dk1"/>
              </a:solidFill>
            </a:endParaRPr>
          </a:p>
        </p:txBody>
      </p:sp>
      <p:graphicFrame>
        <p:nvGraphicFramePr>
          <p:cNvPr id="2" name="Chart 1">
            <a:extLst>
              <a:ext uri="{FF2B5EF4-FFF2-40B4-BE49-F238E27FC236}">
                <a16:creationId xmlns:a16="http://schemas.microsoft.com/office/drawing/2014/main" id="{EAAFE350-46EF-A0CE-9AB3-72051BD6DBEE}"/>
              </a:ext>
            </a:extLst>
          </p:cNvPr>
          <p:cNvGraphicFramePr/>
          <p:nvPr>
            <p:extLst>
              <p:ext uri="{D42A27DB-BD31-4B8C-83A1-F6EECF244321}">
                <p14:modId xmlns:p14="http://schemas.microsoft.com/office/powerpoint/2010/main" val="2676686286"/>
              </p:ext>
            </p:extLst>
          </p:nvPr>
        </p:nvGraphicFramePr>
        <p:xfrm>
          <a:off x="4299164" y="3599703"/>
          <a:ext cx="4950195" cy="275510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997E9844-6EDA-7BCE-40A8-5D1EA1F11FB0}"/>
              </a:ext>
            </a:extLst>
          </p:cNvPr>
          <p:cNvPicPr>
            <a:picLocks noChangeAspect="1"/>
          </p:cNvPicPr>
          <p:nvPr/>
        </p:nvPicPr>
        <p:blipFill>
          <a:blip r:embed="rId4"/>
          <a:stretch>
            <a:fillRect/>
          </a:stretch>
        </p:blipFill>
        <p:spPr>
          <a:xfrm>
            <a:off x="-1" y="3768348"/>
            <a:ext cx="4404523" cy="24178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000" dirty="0"/>
              <a:t>Methodology behind the Clean Coalition’s proposal pt. 1</a:t>
            </a:r>
            <a:endParaRPr sz="2000" dirty="0"/>
          </a:p>
        </p:txBody>
      </p:sp>
      <p:sp>
        <p:nvSpPr>
          <p:cNvPr id="70" name="Google Shape;70;p3"/>
          <p:cNvSpPr txBox="1">
            <a:spLocks noGrp="1"/>
          </p:cNvSpPr>
          <p:nvPr>
            <p:ph type="body" idx="1"/>
          </p:nvPr>
        </p:nvSpPr>
        <p:spPr>
          <a:xfrm>
            <a:off x="259174" y="919960"/>
            <a:ext cx="8617552" cy="510937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sz="2000" dirty="0">
                <a:solidFill>
                  <a:srgbClr val="000000"/>
                </a:solidFill>
              </a:rPr>
              <a:t>Covers the Marginal Customer Costs (e.g., the minimum bill for NEM customers).</a:t>
            </a:r>
          </a:p>
          <a:p>
            <a:pPr marL="800100" lvl="1" indent="-342900">
              <a:spcBef>
                <a:spcPts val="0"/>
              </a:spcBef>
              <a:buSzPts val="2000"/>
            </a:pPr>
            <a:r>
              <a:rPr lang="en-US" sz="2000" dirty="0">
                <a:solidFill>
                  <a:srgbClr val="000000"/>
                </a:solidFill>
              </a:rPr>
              <a:t>No transmission, generation, or public purpose charge components.</a:t>
            </a:r>
          </a:p>
          <a:p>
            <a:pPr marL="342900" lvl="0" indent="-342900" algn="l" rtl="0">
              <a:spcBef>
                <a:spcPts val="0"/>
              </a:spcBef>
              <a:spcAft>
                <a:spcPts val="0"/>
              </a:spcAft>
              <a:buSzPts val="2000"/>
              <a:buFont typeface="Arial"/>
              <a:buChar char="•"/>
            </a:pPr>
            <a:r>
              <a:rPr lang="en-US" sz="2000" dirty="0">
                <a:solidFill>
                  <a:srgbClr val="000000"/>
                </a:solidFill>
              </a:rPr>
              <a:t>Results in savings for low-income customers on day 1 and a decrease in overall rates.</a:t>
            </a:r>
          </a:p>
          <a:p>
            <a:pPr marL="342900" lvl="0" indent="-342900" algn="l" rtl="0">
              <a:spcBef>
                <a:spcPts val="0"/>
              </a:spcBef>
              <a:spcAft>
                <a:spcPts val="0"/>
              </a:spcAft>
              <a:buSzPts val="2000"/>
              <a:buFont typeface="Arial"/>
              <a:buChar char="•"/>
            </a:pPr>
            <a:r>
              <a:rPr lang="en-US" sz="2000" dirty="0">
                <a:solidFill>
                  <a:srgbClr val="000000"/>
                </a:solidFill>
              </a:rPr>
              <a:t>Three income tiers based on existing low-income subsidy programs.</a:t>
            </a:r>
          </a:p>
          <a:p>
            <a:pPr marL="800100" lvl="1" indent="-342900">
              <a:spcBef>
                <a:spcPts val="0"/>
              </a:spcBef>
              <a:buSzPts val="2000"/>
            </a:pPr>
            <a:r>
              <a:rPr lang="en-US" sz="2000" dirty="0">
                <a:solidFill>
                  <a:srgbClr val="000000"/>
                </a:solidFill>
              </a:rPr>
              <a:t>CARE: California Alternate Rates for Energy (30-35% bill credit)</a:t>
            </a:r>
          </a:p>
          <a:p>
            <a:pPr marL="800100" lvl="1" indent="-342900">
              <a:spcBef>
                <a:spcPts val="0"/>
              </a:spcBef>
              <a:buSzPts val="2000"/>
            </a:pPr>
            <a:r>
              <a:rPr lang="en-US" sz="2000" dirty="0">
                <a:solidFill>
                  <a:srgbClr val="000000"/>
                </a:solidFill>
              </a:rPr>
              <a:t>FERA: Family Electric Rate Assistance (18% bill credit)</a:t>
            </a:r>
          </a:p>
          <a:p>
            <a:pPr marL="342900" lvl="0" indent="-342900" algn="l" rtl="0">
              <a:spcBef>
                <a:spcPts val="0"/>
              </a:spcBef>
              <a:spcAft>
                <a:spcPts val="0"/>
              </a:spcAft>
              <a:buSzPts val="2000"/>
              <a:buFont typeface="Arial"/>
              <a:buChar char="•"/>
            </a:pPr>
            <a:r>
              <a:rPr lang="en-US" sz="2000" dirty="0">
                <a:solidFill>
                  <a:srgbClr val="000000"/>
                </a:solidFill>
              </a:rPr>
              <a:t>CARE customers do not pay any Fixed Charge. FERA customers, of whom there are fewer, still see a savings.</a:t>
            </a:r>
          </a:p>
          <a:p>
            <a:pPr marL="342900" lvl="0" indent="-342900" algn="l" rtl="0">
              <a:spcBef>
                <a:spcPts val="0"/>
              </a:spcBef>
              <a:spcAft>
                <a:spcPts val="0"/>
              </a:spcAft>
              <a:buSzPts val="2000"/>
              <a:buFont typeface="Arial"/>
              <a:buChar char="•"/>
            </a:pPr>
            <a:r>
              <a:rPr lang="en-US" sz="2000" dirty="0">
                <a:solidFill>
                  <a:srgbClr val="000000"/>
                </a:solidFill>
              </a:rPr>
              <a:t>All other customers pay as much or slightly more than they currently are.</a:t>
            </a:r>
            <a:endParaRPr sz="2000" dirty="0"/>
          </a:p>
        </p:txBody>
      </p:sp>
      <p:pic>
        <p:nvPicPr>
          <p:cNvPr id="2" name="Picture 1">
            <a:extLst>
              <a:ext uri="{FF2B5EF4-FFF2-40B4-BE49-F238E27FC236}">
                <a16:creationId xmlns:a16="http://schemas.microsoft.com/office/drawing/2014/main" id="{8AF724A2-D86E-5BBD-0B05-7DE50144EB53}"/>
              </a:ext>
            </a:extLst>
          </p:cNvPr>
          <p:cNvPicPr>
            <a:picLocks noChangeAspect="1"/>
          </p:cNvPicPr>
          <p:nvPr/>
        </p:nvPicPr>
        <p:blipFill>
          <a:blip r:embed="rId3"/>
          <a:stretch>
            <a:fillRect/>
          </a:stretch>
        </p:blipFill>
        <p:spPr>
          <a:xfrm>
            <a:off x="643650" y="4737890"/>
            <a:ext cx="7848600" cy="12001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A095-73A8-D063-04CC-65E1A576464B}"/>
              </a:ext>
            </a:extLst>
          </p:cNvPr>
          <p:cNvSpPr>
            <a:spLocks noGrp="1"/>
          </p:cNvSpPr>
          <p:nvPr>
            <p:ph type="title"/>
          </p:nvPr>
        </p:nvSpPr>
        <p:spPr/>
        <p:txBody>
          <a:bodyPr>
            <a:normAutofit/>
          </a:bodyPr>
          <a:lstStyle/>
          <a:p>
            <a:r>
              <a:rPr lang="en-US" sz="2000" dirty="0"/>
              <a:t>Methodology behind the Clean Coalition’s proposal pt. 2</a:t>
            </a:r>
          </a:p>
        </p:txBody>
      </p:sp>
      <p:sp>
        <p:nvSpPr>
          <p:cNvPr id="3" name="Text Placeholder 2">
            <a:extLst>
              <a:ext uri="{FF2B5EF4-FFF2-40B4-BE49-F238E27FC236}">
                <a16:creationId xmlns:a16="http://schemas.microsoft.com/office/drawing/2014/main" id="{2918DF64-22F1-CFD7-6097-763676092F35}"/>
              </a:ext>
            </a:extLst>
          </p:cNvPr>
          <p:cNvSpPr>
            <a:spLocks noGrp="1"/>
          </p:cNvSpPr>
          <p:nvPr>
            <p:ph type="body" idx="1"/>
          </p:nvPr>
        </p:nvSpPr>
        <p:spPr>
          <a:xfrm>
            <a:off x="340241" y="988829"/>
            <a:ext cx="8229600" cy="1850065"/>
          </a:xfrm>
        </p:spPr>
        <p:txBody>
          <a:bodyPr>
            <a:normAutofit lnSpcReduction="10000"/>
          </a:bodyPr>
          <a:lstStyle/>
          <a:p>
            <a:r>
              <a:rPr lang="en-US" sz="1800" b="0" i="0" u="none" strike="noStrike" baseline="0" dirty="0">
                <a:solidFill>
                  <a:schemeClr val="tx1"/>
                </a:solidFill>
                <a:latin typeface="TimesNewRoman"/>
              </a:rPr>
              <a:t>Redistributes the cost of existing minimum bills without increasing the total amount of money being collected from ratepayers.</a:t>
            </a:r>
          </a:p>
          <a:p>
            <a:r>
              <a:rPr lang="en-US" sz="1800" dirty="0">
                <a:solidFill>
                  <a:schemeClr val="tx1"/>
                </a:solidFill>
                <a:latin typeface="TimesNewRoman"/>
              </a:rPr>
              <a:t>This is similar to the way CAISO collects Transmission Access Charges (TAC). Each Participating Transmission Owner has a set Transmission Revenue Requirement. However, that is modified based on gross load to determine the final TAC rate.</a:t>
            </a:r>
            <a:endParaRPr lang="en-US" dirty="0">
              <a:solidFill>
                <a:schemeClr val="tx1"/>
              </a:solidFill>
            </a:endParaRPr>
          </a:p>
        </p:txBody>
      </p:sp>
      <p:graphicFrame>
        <p:nvGraphicFramePr>
          <p:cNvPr id="4" name="Chart 3">
            <a:extLst>
              <a:ext uri="{FF2B5EF4-FFF2-40B4-BE49-F238E27FC236}">
                <a16:creationId xmlns:a16="http://schemas.microsoft.com/office/drawing/2014/main" id="{2640A9F2-AA50-1ED3-800B-FF8CC3DDBDAC}"/>
              </a:ext>
            </a:extLst>
          </p:cNvPr>
          <p:cNvGraphicFramePr>
            <a:graphicFrameLocks/>
          </p:cNvGraphicFramePr>
          <p:nvPr/>
        </p:nvGraphicFramePr>
        <p:xfrm>
          <a:off x="0" y="320571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37F3097-4835-9FB3-582F-5C408CC53F68}"/>
              </a:ext>
            </a:extLst>
          </p:cNvPr>
          <p:cNvGraphicFramePr>
            <a:graphicFrameLocks/>
          </p:cNvGraphicFramePr>
          <p:nvPr/>
        </p:nvGraphicFramePr>
        <p:xfrm>
          <a:off x="4572000" y="3205717"/>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a:extLst>
              <a:ext uri="{FF2B5EF4-FFF2-40B4-BE49-F238E27FC236}">
                <a16:creationId xmlns:a16="http://schemas.microsoft.com/office/drawing/2014/main" id="{E3C2534B-5CA5-ECE6-C5EE-2F4612ACF632}"/>
              </a:ext>
            </a:extLst>
          </p:cNvPr>
          <p:cNvCxnSpPr>
            <a:cxnSpLocks/>
          </p:cNvCxnSpPr>
          <p:nvPr/>
        </p:nvCxnSpPr>
        <p:spPr>
          <a:xfrm>
            <a:off x="3460898" y="3939362"/>
            <a:ext cx="198828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E48F21AE-CA1A-FAD7-6175-C155376844E8}"/>
              </a:ext>
            </a:extLst>
          </p:cNvPr>
          <p:cNvCxnSpPr>
            <a:cxnSpLocks/>
          </p:cNvCxnSpPr>
          <p:nvPr/>
        </p:nvCxnSpPr>
        <p:spPr>
          <a:xfrm>
            <a:off x="3460898" y="5155018"/>
            <a:ext cx="198828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5709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C3F5-72F4-64E1-9E1D-D8B6F1167829}"/>
              </a:ext>
            </a:extLst>
          </p:cNvPr>
          <p:cNvSpPr>
            <a:spLocks noGrp="1"/>
          </p:cNvSpPr>
          <p:nvPr>
            <p:ph type="title"/>
          </p:nvPr>
        </p:nvSpPr>
        <p:spPr/>
        <p:txBody>
          <a:bodyPr/>
          <a:lstStyle/>
          <a:p>
            <a:r>
              <a:rPr lang="en-US" dirty="0"/>
              <a:t>Key Takeaways</a:t>
            </a:r>
          </a:p>
        </p:txBody>
      </p:sp>
      <p:sp>
        <p:nvSpPr>
          <p:cNvPr id="3" name="Text Placeholder 2">
            <a:extLst>
              <a:ext uri="{FF2B5EF4-FFF2-40B4-BE49-F238E27FC236}">
                <a16:creationId xmlns:a16="http://schemas.microsoft.com/office/drawing/2014/main" id="{4EB50046-5D7D-1BFA-B2DE-2D1A9AE2CEEE}"/>
              </a:ext>
            </a:extLst>
          </p:cNvPr>
          <p:cNvSpPr>
            <a:spLocks noGrp="1"/>
          </p:cNvSpPr>
          <p:nvPr>
            <p:ph type="body" idx="1"/>
          </p:nvPr>
        </p:nvSpPr>
        <p:spPr>
          <a:xfrm>
            <a:off x="0" y="762000"/>
            <a:ext cx="9144000" cy="5702808"/>
          </a:xfrm>
        </p:spPr>
        <p:txBody>
          <a:bodyPr>
            <a:normAutofit fontScale="85000" lnSpcReduction="20000"/>
          </a:bodyPr>
          <a:lstStyle/>
          <a:p>
            <a:r>
              <a:rPr lang="en-US" sz="2600" dirty="0">
                <a:solidFill>
                  <a:schemeClr val="tx1"/>
                </a:solidFill>
              </a:rPr>
              <a:t>High Fixed Charges don’t help the people that proponents say that they do.</a:t>
            </a:r>
          </a:p>
          <a:p>
            <a:pPr lvl="1"/>
            <a:r>
              <a:rPr lang="en-US" sz="2200" dirty="0">
                <a:solidFill>
                  <a:schemeClr val="tx1"/>
                </a:solidFill>
              </a:rPr>
              <a:t>They reduce the transparency of rates, making it easier for the IOUs to raise rates or request a higher Fixed Charge in the future.</a:t>
            </a:r>
          </a:p>
          <a:p>
            <a:pPr lvl="1"/>
            <a:r>
              <a:rPr lang="en-US" sz="2200" dirty="0">
                <a:solidFill>
                  <a:schemeClr val="tx1"/>
                </a:solidFill>
              </a:rPr>
              <a:t> Monthly electricity bills will become even less affordable for a majority of Californians, without any change in energy consumption patterns</a:t>
            </a:r>
            <a:endParaRPr lang="en-US" sz="600" dirty="0">
              <a:solidFill>
                <a:schemeClr val="tx1"/>
              </a:solidFill>
            </a:endParaRPr>
          </a:p>
          <a:p>
            <a:pPr marL="508000" lvl="1" indent="0">
              <a:buNone/>
            </a:pPr>
            <a:endParaRPr lang="en-US" sz="600" dirty="0">
              <a:solidFill>
                <a:schemeClr val="tx1"/>
              </a:solidFill>
            </a:endParaRPr>
          </a:p>
          <a:p>
            <a:r>
              <a:rPr lang="en-US" sz="2600" dirty="0">
                <a:solidFill>
                  <a:schemeClr val="tx1"/>
                </a:solidFill>
              </a:rPr>
              <a:t>Reallocating costs is not the same as permanently lowering rates by addressing the main cost drivers (transmission costs).</a:t>
            </a:r>
            <a:endParaRPr lang="en-US" sz="600" dirty="0">
              <a:solidFill>
                <a:schemeClr val="tx1"/>
              </a:solidFill>
            </a:endParaRPr>
          </a:p>
          <a:p>
            <a:pPr marL="25400" indent="0">
              <a:buNone/>
            </a:pPr>
            <a:endParaRPr lang="en-US" sz="600" dirty="0">
              <a:solidFill>
                <a:schemeClr val="tx1"/>
              </a:solidFill>
            </a:endParaRPr>
          </a:p>
          <a:p>
            <a:r>
              <a:rPr lang="en-US" sz="2600" dirty="0">
                <a:solidFill>
                  <a:schemeClr val="tx1"/>
                </a:solidFill>
              </a:rPr>
              <a:t>The best way to increase affordability is by deploying Distributed Energy Resources (DER), like Local Solar.</a:t>
            </a:r>
          </a:p>
          <a:p>
            <a:pPr lvl="1"/>
            <a:r>
              <a:rPr lang="en-US" sz="2200" dirty="0">
                <a:solidFill>
                  <a:schemeClr val="tx1"/>
                </a:solidFill>
              </a:rPr>
              <a:t>DER have the potential to save the ratepayers hundreds of billions of dollars in avoided costs over the next few decades.</a:t>
            </a:r>
          </a:p>
          <a:p>
            <a:pPr lvl="1"/>
            <a:r>
              <a:rPr lang="en-US" sz="2200" dirty="0">
                <a:solidFill>
                  <a:schemeClr val="tx1"/>
                </a:solidFill>
              </a:rPr>
              <a:t>The benefits from DER accrue locally: 50% of the installed cost of a resource return to the community through direct/indirect benefits.</a:t>
            </a:r>
          </a:p>
          <a:p>
            <a:pPr lvl="1"/>
            <a:r>
              <a:rPr lang="en-US" sz="2200" dirty="0">
                <a:solidFill>
                  <a:schemeClr val="tx1"/>
                </a:solidFill>
              </a:rPr>
              <a:t>DER have a variety of benefits, including environmental, economic, and resilience benefits when utilized properly (e.g., a microgrid).</a:t>
            </a:r>
          </a:p>
          <a:p>
            <a:pPr lvl="1"/>
            <a:r>
              <a:rPr lang="en-US" sz="2200" dirty="0">
                <a:solidFill>
                  <a:schemeClr val="tx1"/>
                </a:solidFill>
              </a:rPr>
              <a:t>DER are essential to removing polluting </a:t>
            </a:r>
            <a:r>
              <a:rPr lang="en-US" sz="2200" dirty="0" err="1">
                <a:solidFill>
                  <a:schemeClr val="tx1"/>
                </a:solidFill>
              </a:rPr>
              <a:t>peaker</a:t>
            </a:r>
            <a:r>
              <a:rPr lang="en-US" sz="2200" dirty="0">
                <a:solidFill>
                  <a:schemeClr val="tx1"/>
                </a:solidFill>
              </a:rPr>
              <a:t> plants sited within communities. Reducing DER compensation further perpetuates existing inequities.</a:t>
            </a:r>
          </a:p>
        </p:txBody>
      </p:sp>
    </p:spTree>
    <p:extLst>
      <p:ext uri="{BB962C8B-B14F-4D97-AF65-F5344CB8AC3E}">
        <p14:creationId xmlns:p14="http://schemas.microsoft.com/office/powerpoint/2010/main" val="3899643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2074680" y="976861"/>
            <a:ext cx="6306434" cy="435605"/>
          </a:xfrm>
        </p:spPr>
        <p:txBody>
          <a:bodyPr>
            <a:normAutofit fontScale="90000"/>
          </a:bodyPr>
          <a:lstStyle/>
          <a:p>
            <a:r>
              <a:rPr lang="en-US" dirty="0"/>
              <a:t>Assessment of Fixed Charge Proposals</a:t>
            </a:r>
          </a:p>
        </p:txBody>
      </p:sp>
      <p:sp>
        <p:nvSpPr>
          <p:cNvPr id="4" name="TextBox 3">
            <a:extLst>
              <a:ext uri="{FF2B5EF4-FFF2-40B4-BE49-F238E27FC236}">
                <a16:creationId xmlns:a16="http://schemas.microsoft.com/office/drawing/2014/main" id="{C4C2DE9C-D437-46EE-9249-7D280DF82036}"/>
              </a:ext>
            </a:extLst>
          </p:cNvPr>
          <p:cNvSpPr txBox="1"/>
          <p:nvPr/>
        </p:nvSpPr>
        <p:spPr>
          <a:xfrm>
            <a:off x="3951834" y="1462199"/>
            <a:ext cx="5107945" cy="3554819"/>
          </a:xfrm>
          <a:prstGeom prst="rect">
            <a:avLst/>
          </a:prstGeom>
          <a:noFill/>
        </p:spPr>
        <p:txBody>
          <a:bodyPr wrap="square" rtlCol="0">
            <a:spAutoFit/>
          </a:bodyPr>
          <a:lstStyle/>
          <a:p>
            <a:r>
              <a:rPr lang="en-US" sz="900" b="1" dirty="0"/>
              <a:t>US DoE open-source toolchains were used to perform the analysis </a:t>
            </a:r>
          </a:p>
          <a:p>
            <a:endParaRPr lang="en-US" sz="900" b="1" dirty="0"/>
          </a:p>
          <a:p>
            <a:pPr marL="128588" indent="-128588">
              <a:buFont typeface="Arial" panose="020B0604020202020204" pitchFamily="34" charset="0"/>
              <a:buChar char="•"/>
            </a:pPr>
            <a:r>
              <a:rPr lang="en-US" sz="900" dirty="0"/>
              <a:t>Proposals on fixed charges were assessed from: CPUC Public Advocates Office (PAO), TURN/NRDC, and the Clean Coalition.</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US DoE </a:t>
            </a:r>
            <a:r>
              <a:rPr lang="en-US" sz="900" dirty="0" err="1"/>
              <a:t>EnergyPlus</a:t>
            </a:r>
            <a:r>
              <a:rPr lang="en-US" sz="900" dirty="0"/>
              <a:t> simulation software (from </a:t>
            </a:r>
            <a:r>
              <a:rPr lang="en-US" sz="900" dirty="0" err="1"/>
              <a:t>USDoE</a:t>
            </a:r>
            <a:r>
              <a:rPr lang="en-US" sz="900" dirty="0"/>
              <a:t>) was used to model dwellings for each utility in the corresponding climate: PG&amp;E - CZ12 Sacramento, SCE - CZ9 Los Angeles, and SDG&amp;E - CZ7 San Diego.</a:t>
            </a:r>
          </a:p>
          <a:p>
            <a:endParaRPr lang="en-US" sz="900" dirty="0"/>
          </a:p>
          <a:p>
            <a:pPr marL="128588" indent="-128588">
              <a:buFont typeface="Arial" panose="020B0604020202020204" pitchFamily="34" charset="0"/>
              <a:buChar char="•"/>
            </a:pPr>
            <a:r>
              <a:rPr lang="en-US" sz="900" dirty="0"/>
              <a:t>Hourly home load profiles were monetized using NREL System Advisor Model (SAM) with both current and proposed tariffs for each proposal under three separate tariffs representing the following tariff types: flat, TOU, and electrification/EV.</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Impacts on homeowner annual electric bills as compared to existing rate structures were assessed for each proposal across regions and housing types.</a:t>
            </a:r>
          </a:p>
          <a:p>
            <a:endParaRPr lang="en-US" sz="900" b="1" dirty="0"/>
          </a:p>
          <a:p>
            <a:r>
              <a:rPr lang="en-US" sz="900" b="1" dirty="0"/>
              <a:t>There is no single ‘typical’ residential dwelling in California, there are several  </a:t>
            </a:r>
          </a:p>
          <a:p>
            <a:endParaRPr lang="en-US" sz="900" dirty="0"/>
          </a:p>
          <a:p>
            <a:pPr marL="128588" indent="-128588">
              <a:buFont typeface="Arial" panose="020B0604020202020204" pitchFamily="34" charset="0"/>
              <a:buChar char="•"/>
            </a:pPr>
            <a:r>
              <a:rPr lang="en-US" sz="900" dirty="0"/>
              <a:t>Three separate dwellings were modeled to asses the impact of annual usage &amp; load shape: </a:t>
            </a:r>
          </a:p>
          <a:p>
            <a:pPr marL="471488" lvl="1" indent="-128588">
              <a:buFont typeface="Arial" panose="020B0604020202020204" pitchFamily="34" charset="0"/>
              <a:buChar char="•"/>
            </a:pPr>
            <a:endParaRPr lang="en-US" sz="900" dirty="0"/>
          </a:p>
          <a:p>
            <a:pPr marL="471488" lvl="1" indent="-128588">
              <a:buFont typeface="Arial" panose="020B0604020202020204" pitchFamily="34" charset="0"/>
              <a:buChar char="•"/>
            </a:pPr>
            <a:r>
              <a:rPr lang="en-US" sz="900" dirty="0"/>
              <a:t>Low Use:	1,250 ft</a:t>
            </a:r>
            <a:r>
              <a:rPr lang="en-US" sz="900" baseline="30000" dirty="0"/>
              <a:t>2</a:t>
            </a:r>
            <a:r>
              <a:rPr lang="en-US" sz="900" dirty="0"/>
              <a:t> home or apartment with light efficiency upgrades</a:t>
            </a:r>
          </a:p>
          <a:p>
            <a:pPr marL="471488" lvl="1" indent="-128588">
              <a:buFont typeface="Arial" panose="020B0604020202020204" pitchFamily="34" charset="0"/>
              <a:buChar char="•"/>
            </a:pPr>
            <a:r>
              <a:rPr lang="en-US" sz="900" dirty="0"/>
              <a:t>Average Use:	2,500 ft</a:t>
            </a:r>
            <a:r>
              <a:rPr lang="en-US" sz="900" baseline="30000" dirty="0"/>
              <a:t>2</a:t>
            </a:r>
            <a:r>
              <a:rPr lang="en-US" sz="900" dirty="0"/>
              <a:t> home built to 2016 Title 24 standards.</a:t>
            </a:r>
          </a:p>
          <a:p>
            <a:pPr marL="471488" lvl="1" indent="-128588">
              <a:buFont typeface="Arial" panose="020B0604020202020204" pitchFamily="34" charset="0"/>
              <a:buChar char="•"/>
            </a:pPr>
            <a:r>
              <a:rPr lang="en-US" sz="900" dirty="0"/>
              <a:t>High Use:	3,750 ft</a:t>
            </a:r>
            <a:r>
              <a:rPr lang="en-US" sz="900" baseline="30000" dirty="0"/>
              <a:t>2</a:t>
            </a:r>
            <a:r>
              <a:rPr lang="en-US" sz="900" dirty="0"/>
              <a:t> larger and older home with low insulation &amp; older appliances</a:t>
            </a:r>
          </a:p>
          <a:p>
            <a:pPr marL="128588" indent="-128588">
              <a:buFont typeface="Arial" panose="020B0604020202020204" pitchFamily="34" charset="0"/>
              <a:buChar char="•"/>
            </a:pPr>
            <a:endParaRPr lang="en-US" sz="900" dirty="0"/>
          </a:p>
        </p:txBody>
      </p:sp>
      <p:pic>
        <p:nvPicPr>
          <p:cNvPr id="3" name="Picture 2" descr="DOE Releases EnergyPlus, Successor to DOE-2 | BuildingGreen">
            <a:extLst>
              <a:ext uri="{FF2B5EF4-FFF2-40B4-BE49-F238E27FC236}">
                <a16:creationId xmlns:a16="http://schemas.microsoft.com/office/drawing/2014/main" id="{50E5471D-5750-C4CE-BC74-BC07A827B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35" y="1746813"/>
            <a:ext cx="1190030" cy="7919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ject Profile: System Advisor Model Enhancements for CSP | Department of  Energy">
            <a:extLst>
              <a:ext uri="{FF2B5EF4-FFF2-40B4-BE49-F238E27FC236}">
                <a16:creationId xmlns:a16="http://schemas.microsoft.com/office/drawing/2014/main" id="{22BCD0FF-652A-7052-2AF9-ABCF40BC4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629" y="2638289"/>
            <a:ext cx="1963357" cy="6994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rtners | USWTDB">
            <a:extLst>
              <a:ext uri="{FF2B5EF4-FFF2-40B4-BE49-F238E27FC236}">
                <a16:creationId xmlns:a16="http://schemas.microsoft.com/office/drawing/2014/main" id="{30619C41-D38D-6CDC-4C76-8ADB47498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377" y="2244068"/>
            <a:ext cx="1369742" cy="350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FFCBA33-88A0-940E-07E6-EA0DC1AD7BDC}"/>
              </a:ext>
            </a:extLst>
          </p:cNvPr>
          <p:cNvPicPr>
            <a:picLocks noChangeAspect="1"/>
          </p:cNvPicPr>
          <p:nvPr/>
        </p:nvPicPr>
        <p:blipFill>
          <a:blip r:embed="rId6"/>
          <a:stretch>
            <a:fillRect/>
          </a:stretch>
        </p:blipFill>
        <p:spPr>
          <a:xfrm>
            <a:off x="166879" y="3541799"/>
            <a:ext cx="3758201" cy="2258420"/>
          </a:xfrm>
          <a:prstGeom prst="rect">
            <a:avLst/>
          </a:prstGeom>
        </p:spPr>
      </p:pic>
      <p:sp>
        <p:nvSpPr>
          <p:cNvPr id="8" name="Rectangle: Rounded Corners 7">
            <a:extLst>
              <a:ext uri="{FF2B5EF4-FFF2-40B4-BE49-F238E27FC236}">
                <a16:creationId xmlns:a16="http://schemas.microsoft.com/office/drawing/2014/main" id="{A7A66026-9AF3-9D7D-6F72-893CE364C9EA}"/>
              </a:ext>
            </a:extLst>
          </p:cNvPr>
          <p:cNvSpPr/>
          <p:nvPr/>
        </p:nvSpPr>
        <p:spPr>
          <a:xfrm>
            <a:off x="901195" y="4702269"/>
            <a:ext cx="620829" cy="53171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Rounded Corners 8">
            <a:extLst>
              <a:ext uri="{FF2B5EF4-FFF2-40B4-BE49-F238E27FC236}">
                <a16:creationId xmlns:a16="http://schemas.microsoft.com/office/drawing/2014/main" id="{1ED91279-619C-D3CA-2E79-6C69E9E04320}"/>
              </a:ext>
            </a:extLst>
          </p:cNvPr>
          <p:cNvSpPr/>
          <p:nvPr/>
        </p:nvSpPr>
        <p:spPr>
          <a:xfrm>
            <a:off x="2957394" y="4509804"/>
            <a:ext cx="620829" cy="715759"/>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Rounded Corners 9">
            <a:extLst>
              <a:ext uri="{FF2B5EF4-FFF2-40B4-BE49-F238E27FC236}">
                <a16:creationId xmlns:a16="http://schemas.microsoft.com/office/drawing/2014/main" id="{9CE7B7BA-2D08-0B07-A5A1-11E8DAFAEBA0}"/>
              </a:ext>
            </a:extLst>
          </p:cNvPr>
          <p:cNvSpPr/>
          <p:nvPr/>
        </p:nvSpPr>
        <p:spPr>
          <a:xfrm>
            <a:off x="1615870" y="3834792"/>
            <a:ext cx="620828" cy="142346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TextBox 11">
            <a:extLst>
              <a:ext uri="{FF2B5EF4-FFF2-40B4-BE49-F238E27FC236}">
                <a16:creationId xmlns:a16="http://schemas.microsoft.com/office/drawing/2014/main" id="{5C8BD704-69A0-6642-8CD3-418EA08D89BC}"/>
              </a:ext>
            </a:extLst>
          </p:cNvPr>
          <p:cNvSpPr txBox="1"/>
          <p:nvPr/>
        </p:nvSpPr>
        <p:spPr>
          <a:xfrm>
            <a:off x="1559251" y="3640519"/>
            <a:ext cx="614271" cy="230832"/>
          </a:xfrm>
          <a:prstGeom prst="rect">
            <a:avLst/>
          </a:prstGeom>
          <a:noFill/>
        </p:spPr>
        <p:txBody>
          <a:bodyPr wrap="none" rtlCol="0">
            <a:spAutoFit/>
          </a:bodyPr>
          <a:lstStyle/>
          <a:p>
            <a:r>
              <a:rPr lang="en-US" sz="900" dirty="0">
                <a:solidFill>
                  <a:srgbClr val="FF0000"/>
                </a:solidFill>
              </a:rPr>
              <a:t>Average</a:t>
            </a:r>
            <a:endParaRPr lang="en-US" sz="900" baseline="30000" dirty="0">
              <a:solidFill>
                <a:srgbClr val="FF0000"/>
              </a:solidFill>
            </a:endParaRPr>
          </a:p>
        </p:txBody>
      </p:sp>
      <p:sp>
        <p:nvSpPr>
          <p:cNvPr id="16" name="TextBox 15">
            <a:extLst>
              <a:ext uri="{FF2B5EF4-FFF2-40B4-BE49-F238E27FC236}">
                <a16:creationId xmlns:a16="http://schemas.microsoft.com/office/drawing/2014/main" id="{9DFEB5FA-288B-B9C5-674F-DDA6F53D48D5}"/>
              </a:ext>
            </a:extLst>
          </p:cNvPr>
          <p:cNvSpPr txBox="1"/>
          <p:nvPr/>
        </p:nvSpPr>
        <p:spPr>
          <a:xfrm>
            <a:off x="829834" y="4521834"/>
            <a:ext cx="396262" cy="230832"/>
          </a:xfrm>
          <a:prstGeom prst="rect">
            <a:avLst/>
          </a:prstGeom>
          <a:noFill/>
        </p:spPr>
        <p:txBody>
          <a:bodyPr wrap="none" rtlCol="0">
            <a:spAutoFit/>
          </a:bodyPr>
          <a:lstStyle/>
          <a:p>
            <a:r>
              <a:rPr lang="en-US" sz="900" dirty="0">
                <a:solidFill>
                  <a:srgbClr val="FF0000"/>
                </a:solidFill>
              </a:rPr>
              <a:t>Low</a:t>
            </a:r>
            <a:endParaRPr lang="en-US" sz="900" baseline="30000" dirty="0">
              <a:solidFill>
                <a:srgbClr val="FF0000"/>
              </a:solidFill>
            </a:endParaRPr>
          </a:p>
        </p:txBody>
      </p:sp>
      <p:sp>
        <p:nvSpPr>
          <p:cNvPr id="17" name="TextBox 16">
            <a:extLst>
              <a:ext uri="{FF2B5EF4-FFF2-40B4-BE49-F238E27FC236}">
                <a16:creationId xmlns:a16="http://schemas.microsoft.com/office/drawing/2014/main" id="{1C8901C4-DFA7-AAC5-48DB-06ED54538CCB}"/>
              </a:ext>
            </a:extLst>
          </p:cNvPr>
          <p:cNvSpPr txBox="1"/>
          <p:nvPr/>
        </p:nvSpPr>
        <p:spPr>
          <a:xfrm>
            <a:off x="2875207" y="4320303"/>
            <a:ext cx="421910" cy="230832"/>
          </a:xfrm>
          <a:prstGeom prst="rect">
            <a:avLst/>
          </a:prstGeom>
          <a:noFill/>
        </p:spPr>
        <p:txBody>
          <a:bodyPr wrap="none" rtlCol="0">
            <a:spAutoFit/>
          </a:bodyPr>
          <a:lstStyle/>
          <a:p>
            <a:r>
              <a:rPr lang="en-US" sz="900" dirty="0">
                <a:solidFill>
                  <a:srgbClr val="FF0000"/>
                </a:solidFill>
              </a:rPr>
              <a:t>High</a:t>
            </a:r>
            <a:endParaRPr lang="en-US" sz="900" baseline="30000" dirty="0">
              <a:solidFill>
                <a:srgbClr val="FF0000"/>
              </a:solidFill>
            </a:endParaRPr>
          </a:p>
        </p:txBody>
      </p:sp>
      <p:sp>
        <p:nvSpPr>
          <p:cNvPr id="18" name="TextBox 17">
            <a:extLst>
              <a:ext uri="{FF2B5EF4-FFF2-40B4-BE49-F238E27FC236}">
                <a16:creationId xmlns:a16="http://schemas.microsoft.com/office/drawing/2014/main" id="{2A3E2FBF-6D11-54B6-4989-4FACC1DFAA2D}"/>
              </a:ext>
            </a:extLst>
          </p:cNvPr>
          <p:cNvSpPr txBox="1"/>
          <p:nvPr/>
        </p:nvSpPr>
        <p:spPr>
          <a:xfrm>
            <a:off x="102358" y="5793325"/>
            <a:ext cx="3849476" cy="276999"/>
          </a:xfrm>
          <a:prstGeom prst="rect">
            <a:avLst/>
          </a:prstGeom>
          <a:noFill/>
        </p:spPr>
        <p:txBody>
          <a:bodyPr wrap="square" rtlCol="0">
            <a:spAutoFit/>
          </a:bodyPr>
          <a:lstStyle/>
          <a:p>
            <a:r>
              <a:rPr lang="en-US" sz="600" dirty="0"/>
              <a:t>CEC 2019 RASS Survey - Annual Energy Consumption by dwelling type, profile, and representation in population</a:t>
            </a:r>
          </a:p>
        </p:txBody>
      </p:sp>
      <p:pic>
        <p:nvPicPr>
          <p:cNvPr id="6" name="Picture 2" descr="Flagstaff Research">
            <a:extLst>
              <a:ext uri="{FF2B5EF4-FFF2-40B4-BE49-F238E27FC236}">
                <a16:creationId xmlns:a16="http://schemas.microsoft.com/office/drawing/2014/main" id="{565840C8-F81A-56C5-4364-13A74545BD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878" y="949013"/>
            <a:ext cx="1643896" cy="43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4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0" y="784766"/>
            <a:ext cx="8597504" cy="435605"/>
          </a:xfrm>
        </p:spPr>
        <p:txBody>
          <a:bodyPr>
            <a:normAutofit fontScale="90000"/>
          </a:bodyPr>
          <a:lstStyle/>
          <a:p>
            <a:pPr algn="ctr"/>
            <a:r>
              <a:rPr lang="en-US" dirty="0">
                <a:solidFill>
                  <a:schemeClr val="tx1"/>
                </a:solidFill>
              </a:rPr>
              <a:t>Impacts by Dwelling Type - PG&amp;E Example</a:t>
            </a:r>
          </a:p>
        </p:txBody>
      </p:sp>
      <p:pic>
        <p:nvPicPr>
          <p:cNvPr id="3" name="Picture 2">
            <a:extLst>
              <a:ext uri="{FF2B5EF4-FFF2-40B4-BE49-F238E27FC236}">
                <a16:creationId xmlns:a16="http://schemas.microsoft.com/office/drawing/2014/main" id="{6A83E905-12C3-A7F6-DFC9-58FBF3C6B80D}"/>
              </a:ext>
            </a:extLst>
          </p:cNvPr>
          <p:cNvPicPr>
            <a:picLocks noChangeAspect="1"/>
          </p:cNvPicPr>
          <p:nvPr/>
        </p:nvPicPr>
        <p:blipFill>
          <a:blip r:embed="rId3"/>
          <a:stretch>
            <a:fillRect/>
          </a:stretch>
        </p:blipFill>
        <p:spPr>
          <a:xfrm>
            <a:off x="201274" y="1502484"/>
            <a:ext cx="2679192" cy="2140839"/>
          </a:xfrm>
          <a:prstGeom prst="rect">
            <a:avLst/>
          </a:prstGeom>
        </p:spPr>
      </p:pic>
      <p:sp>
        <p:nvSpPr>
          <p:cNvPr id="4" name="TextBox 3">
            <a:extLst>
              <a:ext uri="{FF2B5EF4-FFF2-40B4-BE49-F238E27FC236}">
                <a16:creationId xmlns:a16="http://schemas.microsoft.com/office/drawing/2014/main" id="{2C6A61D2-C73E-6201-39F1-C70A94A700AE}"/>
              </a:ext>
            </a:extLst>
          </p:cNvPr>
          <p:cNvSpPr txBox="1"/>
          <p:nvPr/>
        </p:nvSpPr>
        <p:spPr>
          <a:xfrm>
            <a:off x="128306" y="1303956"/>
            <a:ext cx="2736647" cy="230832"/>
          </a:xfrm>
          <a:prstGeom prst="rect">
            <a:avLst/>
          </a:prstGeom>
          <a:noFill/>
        </p:spPr>
        <p:txBody>
          <a:bodyPr wrap="none" rtlCol="0">
            <a:spAutoFit/>
          </a:bodyPr>
          <a:lstStyle/>
          <a:p>
            <a:r>
              <a:rPr lang="en-US" sz="900" dirty="0"/>
              <a:t>NRDC/TURN: $84,000 Annual Household Income</a:t>
            </a:r>
            <a:endParaRPr lang="en-US" sz="900" baseline="30000" dirty="0"/>
          </a:p>
        </p:txBody>
      </p:sp>
      <p:cxnSp>
        <p:nvCxnSpPr>
          <p:cNvPr id="6" name="Straight Connector 5">
            <a:extLst>
              <a:ext uri="{FF2B5EF4-FFF2-40B4-BE49-F238E27FC236}">
                <a16:creationId xmlns:a16="http://schemas.microsoft.com/office/drawing/2014/main" id="{557CB78F-3211-53BB-6F84-AFCB2AE69E02}"/>
              </a:ext>
            </a:extLst>
          </p:cNvPr>
          <p:cNvCxnSpPr>
            <a:cxnSpLocks/>
          </p:cNvCxnSpPr>
          <p:nvPr/>
        </p:nvCxnSpPr>
        <p:spPr>
          <a:xfrm>
            <a:off x="842697" y="2396942"/>
            <a:ext cx="178342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832DC05-6FD6-9514-4B13-FAA411C75A4C}"/>
              </a:ext>
            </a:extLst>
          </p:cNvPr>
          <p:cNvPicPr>
            <a:picLocks noChangeAspect="1"/>
          </p:cNvPicPr>
          <p:nvPr/>
        </p:nvPicPr>
        <p:blipFill>
          <a:blip r:embed="rId4"/>
          <a:stretch>
            <a:fillRect/>
          </a:stretch>
        </p:blipFill>
        <p:spPr>
          <a:xfrm>
            <a:off x="201274" y="3822554"/>
            <a:ext cx="2679192" cy="2140839"/>
          </a:xfrm>
          <a:prstGeom prst="rect">
            <a:avLst/>
          </a:prstGeom>
        </p:spPr>
      </p:pic>
      <p:sp>
        <p:nvSpPr>
          <p:cNvPr id="9" name="TextBox 8">
            <a:extLst>
              <a:ext uri="{FF2B5EF4-FFF2-40B4-BE49-F238E27FC236}">
                <a16:creationId xmlns:a16="http://schemas.microsoft.com/office/drawing/2014/main" id="{9716322E-96ED-E373-A46B-A276B9AC4802}"/>
              </a:ext>
            </a:extLst>
          </p:cNvPr>
          <p:cNvSpPr txBox="1"/>
          <p:nvPr/>
        </p:nvSpPr>
        <p:spPr>
          <a:xfrm>
            <a:off x="135847" y="3636681"/>
            <a:ext cx="2800767" cy="230832"/>
          </a:xfrm>
          <a:prstGeom prst="rect">
            <a:avLst/>
          </a:prstGeom>
          <a:noFill/>
        </p:spPr>
        <p:txBody>
          <a:bodyPr wrap="none" rtlCol="0">
            <a:spAutoFit/>
          </a:bodyPr>
          <a:lstStyle/>
          <a:p>
            <a:r>
              <a:rPr lang="en-US" sz="900" dirty="0"/>
              <a:t>NRDC/TURN: $150,000 Annual Household Income</a:t>
            </a:r>
            <a:endParaRPr lang="en-US" sz="900" baseline="30000" dirty="0"/>
          </a:p>
        </p:txBody>
      </p:sp>
      <p:cxnSp>
        <p:nvCxnSpPr>
          <p:cNvPr id="10" name="Straight Connector 9">
            <a:extLst>
              <a:ext uri="{FF2B5EF4-FFF2-40B4-BE49-F238E27FC236}">
                <a16:creationId xmlns:a16="http://schemas.microsoft.com/office/drawing/2014/main" id="{23254842-417C-FC01-446F-7285EBDA3B15}"/>
              </a:ext>
            </a:extLst>
          </p:cNvPr>
          <p:cNvCxnSpPr>
            <a:cxnSpLocks/>
          </p:cNvCxnSpPr>
          <p:nvPr/>
        </p:nvCxnSpPr>
        <p:spPr>
          <a:xfrm>
            <a:off x="848719" y="4714001"/>
            <a:ext cx="178342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7A615CB-C58E-B75B-D3D7-EB158E20E62B}"/>
              </a:ext>
            </a:extLst>
          </p:cNvPr>
          <p:cNvPicPr>
            <a:picLocks noChangeAspect="1"/>
          </p:cNvPicPr>
          <p:nvPr/>
        </p:nvPicPr>
        <p:blipFill>
          <a:blip r:embed="rId5"/>
          <a:stretch>
            <a:fillRect/>
          </a:stretch>
        </p:blipFill>
        <p:spPr>
          <a:xfrm>
            <a:off x="3157633" y="1468486"/>
            <a:ext cx="2679192" cy="2140839"/>
          </a:xfrm>
          <a:prstGeom prst="rect">
            <a:avLst/>
          </a:prstGeom>
        </p:spPr>
      </p:pic>
      <p:sp>
        <p:nvSpPr>
          <p:cNvPr id="17" name="TextBox 16">
            <a:extLst>
              <a:ext uri="{FF2B5EF4-FFF2-40B4-BE49-F238E27FC236}">
                <a16:creationId xmlns:a16="http://schemas.microsoft.com/office/drawing/2014/main" id="{B23BAC3C-34CD-ABF1-7B07-8343654B2844}"/>
              </a:ext>
            </a:extLst>
          </p:cNvPr>
          <p:cNvSpPr txBox="1"/>
          <p:nvPr/>
        </p:nvSpPr>
        <p:spPr>
          <a:xfrm>
            <a:off x="3072649" y="1288548"/>
            <a:ext cx="2794355" cy="230832"/>
          </a:xfrm>
          <a:prstGeom prst="rect">
            <a:avLst/>
          </a:prstGeom>
          <a:noFill/>
        </p:spPr>
        <p:txBody>
          <a:bodyPr wrap="none" rtlCol="0">
            <a:spAutoFit/>
          </a:bodyPr>
          <a:lstStyle/>
          <a:p>
            <a:r>
              <a:rPr lang="en-US" sz="900" dirty="0"/>
              <a:t>Cal Advocates: $84,000 Annual Household Income</a:t>
            </a:r>
            <a:endParaRPr lang="en-US" sz="900" baseline="30000" dirty="0"/>
          </a:p>
        </p:txBody>
      </p:sp>
      <p:cxnSp>
        <p:nvCxnSpPr>
          <p:cNvPr id="18" name="Straight Connector 17">
            <a:extLst>
              <a:ext uri="{FF2B5EF4-FFF2-40B4-BE49-F238E27FC236}">
                <a16:creationId xmlns:a16="http://schemas.microsoft.com/office/drawing/2014/main" id="{5144C081-D319-7C43-48CF-9E7A9F3E1048}"/>
              </a:ext>
            </a:extLst>
          </p:cNvPr>
          <p:cNvCxnSpPr>
            <a:cxnSpLocks/>
          </p:cNvCxnSpPr>
          <p:nvPr/>
        </p:nvCxnSpPr>
        <p:spPr>
          <a:xfrm>
            <a:off x="3800557" y="2360879"/>
            <a:ext cx="178342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C23D5BF-2608-23F2-E12F-25517149484D}"/>
              </a:ext>
            </a:extLst>
          </p:cNvPr>
          <p:cNvPicPr>
            <a:picLocks noChangeAspect="1"/>
          </p:cNvPicPr>
          <p:nvPr/>
        </p:nvPicPr>
        <p:blipFill>
          <a:blip r:embed="rId6"/>
          <a:stretch>
            <a:fillRect/>
          </a:stretch>
        </p:blipFill>
        <p:spPr>
          <a:xfrm>
            <a:off x="3157633" y="3801297"/>
            <a:ext cx="2679192" cy="2140839"/>
          </a:xfrm>
          <a:prstGeom prst="rect">
            <a:avLst/>
          </a:prstGeom>
        </p:spPr>
      </p:pic>
      <p:sp>
        <p:nvSpPr>
          <p:cNvPr id="20" name="TextBox 19">
            <a:extLst>
              <a:ext uri="{FF2B5EF4-FFF2-40B4-BE49-F238E27FC236}">
                <a16:creationId xmlns:a16="http://schemas.microsoft.com/office/drawing/2014/main" id="{759C4BB7-B1EF-AA0C-30F5-82AA5AD9406D}"/>
              </a:ext>
            </a:extLst>
          </p:cNvPr>
          <p:cNvSpPr txBox="1"/>
          <p:nvPr/>
        </p:nvSpPr>
        <p:spPr>
          <a:xfrm>
            <a:off x="3083187" y="3609325"/>
            <a:ext cx="2858475" cy="230832"/>
          </a:xfrm>
          <a:prstGeom prst="rect">
            <a:avLst/>
          </a:prstGeom>
          <a:noFill/>
        </p:spPr>
        <p:txBody>
          <a:bodyPr wrap="none" rtlCol="0">
            <a:spAutoFit/>
          </a:bodyPr>
          <a:lstStyle/>
          <a:p>
            <a:r>
              <a:rPr lang="en-US" sz="900" dirty="0"/>
              <a:t>Cal Advocates: $150,000 Annual Household Income</a:t>
            </a:r>
            <a:endParaRPr lang="en-US" sz="900" baseline="30000" dirty="0"/>
          </a:p>
        </p:txBody>
      </p:sp>
      <p:cxnSp>
        <p:nvCxnSpPr>
          <p:cNvPr id="21" name="Straight Connector 20">
            <a:extLst>
              <a:ext uri="{FF2B5EF4-FFF2-40B4-BE49-F238E27FC236}">
                <a16:creationId xmlns:a16="http://schemas.microsoft.com/office/drawing/2014/main" id="{23349F36-A31F-FBEF-2FD0-63F98FC30E31}"/>
              </a:ext>
            </a:extLst>
          </p:cNvPr>
          <p:cNvCxnSpPr>
            <a:cxnSpLocks/>
          </p:cNvCxnSpPr>
          <p:nvPr/>
        </p:nvCxnSpPr>
        <p:spPr>
          <a:xfrm>
            <a:off x="3797559" y="4690681"/>
            <a:ext cx="178342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D2A0DC-4212-F0D6-51BE-4DFA43396403}"/>
              </a:ext>
            </a:extLst>
          </p:cNvPr>
          <p:cNvSpPr txBox="1"/>
          <p:nvPr/>
        </p:nvSpPr>
        <p:spPr>
          <a:xfrm>
            <a:off x="911963" y="1734472"/>
            <a:ext cx="593432" cy="300082"/>
          </a:xfrm>
          <a:prstGeom prst="rect">
            <a:avLst/>
          </a:prstGeom>
          <a:noFill/>
        </p:spPr>
        <p:txBody>
          <a:bodyPr wrap="none" rtlCol="0">
            <a:spAutoFit/>
          </a:bodyPr>
          <a:lstStyle/>
          <a:p>
            <a:r>
              <a:rPr lang="en-US" sz="675" dirty="0">
                <a:solidFill>
                  <a:srgbClr val="FF0000"/>
                </a:solidFill>
              </a:rPr>
              <a:t>Multifamily</a:t>
            </a:r>
          </a:p>
          <a:p>
            <a:r>
              <a:rPr lang="en-US" sz="675" dirty="0">
                <a:solidFill>
                  <a:srgbClr val="FF0000"/>
                </a:solidFill>
              </a:rPr>
              <a:t>(Low Use)</a:t>
            </a:r>
          </a:p>
        </p:txBody>
      </p:sp>
      <p:cxnSp>
        <p:nvCxnSpPr>
          <p:cNvPr id="13" name="Straight Arrow Connector 12">
            <a:extLst>
              <a:ext uri="{FF2B5EF4-FFF2-40B4-BE49-F238E27FC236}">
                <a16:creationId xmlns:a16="http://schemas.microsoft.com/office/drawing/2014/main" id="{62449E48-9335-CC68-FD70-E204F83DA235}"/>
              </a:ext>
            </a:extLst>
          </p:cNvPr>
          <p:cNvCxnSpPr>
            <a:cxnSpLocks/>
          </p:cNvCxnSpPr>
          <p:nvPr/>
        </p:nvCxnSpPr>
        <p:spPr>
          <a:xfrm flipH="1">
            <a:off x="1006176" y="2028739"/>
            <a:ext cx="1" cy="285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DF6265-A727-6218-6319-D2C47DFDE67A}"/>
              </a:ext>
            </a:extLst>
          </p:cNvPr>
          <p:cNvCxnSpPr>
            <a:cxnSpLocks/>
          </p:cNvCxnSpPr>
          <p:nvPr/>
        </p:nvCxnSpPr>
        <p:spPr>
          <a:xfrm flipH="1">
            <a:off x="2412939" y="2861040"/>
            <a:ext cx="1" cy="285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93047C3-006C-FD36-E1D2-D09DAB8524CF}"/>
              </a:ext>
            </a:extLst>
          </p:cNvPr>
          <p:cNvSpPr txBox="1"/>
          <p:nvPr/>
        </p:nvSpPr>
        <p:spPr>
          <a:xfrm>
            <a:off x="1821606" y="2584040"/>
            <a:ext cx="704040" cy="300082"/>
          </a:xfrm>
          <a:prstGeom prst="rect">
            <a:avLst/>
          </a:prstGeom>
          <a:noFill/>
        </p:spPr>
        <p:txBody>
          <a:bodyPr wrap="none" rtlCol="0">
            <a:spAutoFit/>
          </a:bodyPr>
          <a:lstStyle/>
          <a:p>
            <a:pPr algn="r"/>
            <a:r>
              <a:rPr lang="en-US" sz="675" dirty="0">
                <a:solidFill>
                  <a:srgbClr val="FF0000"/>
                </a:solidFill>
              </a:rPr>
              <a:t>Single Family</a:t>
            </a:r>
          </a:p>
          <a:p>
            <a:pPr algn="r"/>
            <a:r>
              <a:rPr lang="en-US" sz="675" dirty="0">
                <a:solidFill>
                  <a:srgbClr val="FF0000"/>
                </a:solidFill>
              </a:rPr>
              <a:t>(High Use)</a:t>
            </a:r>
          </a:p>
        </p:txBody>
      </p:sp>
      <p:sp>
        <p:nvSpPr>
          <p:cNvPr id="5" name="TextBox 4">
            <a:extLst>
              <a:ext uri="{FF2B5EF4-FFF2-40B4-BE49-F238E27FC236}">
                <a16:creationId xmlns:a16="http://schemas.microsoft.com/office/drawing/2014/main" id="{823610AC-A02F-B357-0856-6059F47DBC08}"/>
              </a:ext>
            </a:extLst>
          </p:cNvPr>
          <p:cNvSpPr txBox="1"/>
          <p:nvPr/>
        </p:nvSpPr>
        <p:spPr>
          <a:xfrm>
            <a:off x="5931883" y="1260737"/>
            <a:ext cx="2832827" cy="230832"/>
          </a:xfrm>
          <a:prstGeom prst="rect">
            <a:avLst/>
          </a:prstGeom>
          <a:noFill/>
        </p:spPr>
        <p:txBody>
          <a:bodyPr wrap="none" rtlCol="0">
            <a:spAutoFit/>
          </a:bodyPr>
          <a:lstStyle/>
          <a:p>
            <a:r>
              <a:rPr lang="en-US" sz="900" dirty="0"/>
              <a:t>Clean Coalition: $84,000 Annual Household Income</a:t>
            </a:r>
            <a:endParaRPr lang="en-US" sz="900" baseline="30000" dirty="0"/>
          </a:p>
        </p:txBody>
      </p:sp>
      <p:sp>
        <p:nvSpPr>
          <p:cNvPr id="7" name="TextBox 6">
            <a:extLst>
              <a:ext uri="{FF2B5EF4-FFF2-40B4-BE49-F238E27FC236}">
                <a16:creationId xmlns:a16="http://schemas.microsoft.com/office/drawing/2014/main" id="{C1E24AE0-12B7-3E54-EE22-15EB4B187523}"/>
              </a:ext>
            </a:extLst>
          </p:cNvPr>
          <p:cNvSpPr txBox="1"/>
          <p:nvPr/>
        </p:nvSpPr>
        <p:spPr>
          <a:xfrm>
            <a:off x="5946229" y="3597622"/>
            <a:ext cx="2896947" cy="230832"/>
          </a:xfrm>
          <a:prstGeom prst="rect">
            <a:avLst/>
          </a:prstGeom>
          <a:noFill/>
        </p:spPr>
        <p:txBody>
          <a:bodyPr wrap="none" rtlCol="0">
            <a:spAutoFit/>
          </a:bodyPr>
          <a:lstStyle/>
          <a:p>
            <a:r>
              <a:rPr lang="en-US" sz="900" dirty="0"/>
              <a:t>Clean Coalition: $150,000 Annual Household Income</a:t>
            </a:r>
            <a:endParaRPr lang="en-US" sz="900" baseline="30000" dirty="0"/>
          </a:p>
        </p:txBody>
      </p:sp>
      <p:pic>
        <p:nvPicPr>
          <p:cNvPr id="12" name="Picture 11">
            <a:extLst>
              <a:ext uri="{FF2B5EF4-FFF2-40B4-BE49-F238E27FC236}">
                <a16:creationId xmlns:a16="http://schemas.microsoft.com/office/drawing/2014/main" id="{BB98F2F3-902E-39FD-C090-2223AF09EC56}"/>
              </a:ext>
            </a:extLst>
          </p:cNvPr>
          <p:cNvPicPr>
            <a:picLocks noChangeAspect="1"/>
          </p:cNvPicPr>
          <p:nvPr/>
        </p:nvPicPr>
        <p:blipFill>
          <a:blip r:embed="rId7"/>
          <a:stretch>
            <a:fillRect/>
          </a:stretch>
        </p:blipFill>
        <p:spPr>
          <a:xfrm>
            <a:off x="6017928" y="1448161"/>
            <a:ext cx="2679192" cy="2140839"/>
          </a:xfrm>
          <a:prstGeom prst="rect">
            <a:avLst/>
          </a:prstGeom>
        </p:spPr>
      </p:pic>
      <p:cxnSp>
        <p:nvCxnSpPr>
          <p:cNvPr id="22" name="Straight Connector 21">
            <a:extLst>
              <a:ext uri="{FF2B5EF4-FFF2-40B4-BE49-F238E27FC236}">
                <a16:creationId xmlns:a16="http://schemas.microsoft.com/office/drawing/2014/main" id="{96296CC6-6F91-0542-FAFC-5F7FD73334D4}"/>
              </a:ext>
            </a:extLst>
          </p:cNvPr>
          <p:cNvCxnSpPr>
            <a:cxnSpLocks/>
          </p:cNvCxnSpPr>
          <p:nvPr/>
        </p:nvCxnSpPr>
        <p:spPr>
          <a:xfrm>
            <a:off x="6655269" y="2346531"/>
            <a:ext cx="178342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8150F0B-68BF-442A-2304-16949B0B292F}"/>
              </a:ext>
            </a:extLst>
          </p:cNvPr>
          <p:cNvPicPr>
            <a:picLocks noChangeAspect="1"/>
          </p:cNvPicPr>
          <p:nvPr/>
        </p:nvPicPr>
        <p:blipFill>
          <a:blip r:embed="rId7"/>
          <a:stretch>
            <a:fillRect/>
          </a:stretch>
        </p:blipFill>
        <p:spPr>
          <a:xfrm>
            <a:off x="6017928" y="3795150"/>
            <a:ext cx="2679192" cy="2140839"/>
          </a:xfrm>
          <a:prstGeom prst="rect">
            <a:avLst/>
          </a:prstGeom>
        </p:spPr>
      </p:pic>
      <p:cxnSp>
        <p:nvCxnSpPr>
          <p:cNvPr id="24" name="Straight Connector 23">
            <a:extLst>
              <a:ext uri="{FF2B5EF4-FFF2-40B4-BE49-F238E27FC236}">
                <a16:creationId xmlns:a16="http://schemas.microsoft.com/office/drawing/2014/main" id="{EC0A104D-24EA-1756-77EA-151C5E6F120B}"/>
              </a:ext>
            </a:extLst>
          </p:cNvPr>
          <p:cNvCxnSpPr>
            <a:cxnSpLocks/>
          </p:cNvCxnSpPr>
          <p:nvPr/>
        </p:nvCxnSpPr>
        <p:spPr>
          <a:xfrm>
            <a:off x="6655269" y="4693520"/>
            <a:ext cx="178342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037100"/>
      </p:ext>
    </p:extLst>
  </p:cSld>
  <p:clrMapOvr>
    <a:masterClrMapping/>
  </p:clrMapOvr>
</p:sld>
</file>

<file path=ppt/theme/theme1.xml><?xml version="1.0" encoding="utf-8"?>
<a:theme xmlns:a="http://schemas.openxmlformats.org/drawingml/2006/main" name="CLEAN-CA DRA 10 March 2011">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3026</TotalTime>
  <Words>1639</Words>
  <Application>Microsoft Office PowerPoint</Application>
  <PresentationFormat>On-screen Show (4:3)</PresentationFormat>
  <Paragraphs>146</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TimesNewRoman</vt:lpstr>
      <vt:lpstr>CLEAN-CA DRA 10 March 2011</vt:lpstr>
      <vt:lpstr>PowerPoint Presentation</vt:lpstr>
      <vt:lpstr>The Clean Coalition’s modest Fixed Charge proposal</vt:lpstr>
      <vt:lpstr>Why is a high Fixed Charge a bad option?</vt:lpstr>
      <vt:lpstr>Cost drivers leading to increases in electricity rates</vt:lpstr>
      <vt:lpstr>Methodology behind the Clean Coalition’s proposal pt. 1</vt:lpstr>
      <vt:lpstr>Methodology behind the Clean Coalition’s proposal pt. 2</vt:lpstr>
      <vt:lpstr>Key Takeaways</vt:lpstr>
      <vt:lpstr>Assessment of Fixed Charge Proposals</vt:lpstr>
      <vt:lpstr>Impacts by Dwelling Type - PG&amp;E Example</vt:lpstr>
      <vt:lpstr>Breakeven Rates &amp; Bill Impacts for Electrification</vt:lpstr>
      <vt:lpstr>Backup Slides</vt:lpstr>
      <vt:lpstr>Links and extra information</vt:lpstr>
      <vt:lpstr>Local Solar is extremely valuable to the grid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Clatterbuck</dc:creator>
  <cp:lastModifiedBy>Benjamin Schwartz</cp:lastModifiedBy>
  <cp:revision>15</cp:revision>
  <dcterms:created xsi:type="dcterms:W3CDTF">2011-10-27T18:10:48Z</dcterms:created>
  <dcterms:modified xsi:type="dcterms:W3CDTF">2023-10-17T23:35:39Z</dcterms:modified>
</cp:coreProperties>
</file>