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076" r:id="rId2"/>
    <p:sldId id="1739" r:id="rId3"/>
    <p:sldId id="4345" r:id="rId4"/>
    <p:sldId id="1740" r:id="rId5"/>
    <p:sldId id="4346" r:id="rId6"/>
    <p:sldId id="1142" r:id="rId7"/>
    <p:sldId id="2102" r:id="rId8"/>
    <p:sldId id="2077" r:id="rId9"/>
    <p:sldId id="4347" r:id="rId10"/>
    <p:sldId id="1744" r:id="rId11"/>
    <p:sldId id="4348" r:id="rId12"/>
    <p:sldId id="4349" r:id="rId13"/>
    <p:sldId id="1214" r:id="rId14"/>
    <p:sldId id="1191" r:id="rId15"/>
    <p:sldId id="1192" r:id="rId16"/>
    <p:sldId id="1207" r:id="rId17"/>
    <p:sldId id="4351" r:id="rId18"/>
    <p:sldId id="4342" r:id="rId19"/>
    <p:sldId id="4350" r:id="rId20"/>
    <p:sldId id="4341" r:id="rId21"/>
    <p:sldId id="2069" r:id="rId22"/>
    <p:sldId id="4343" r:id="rId23"/>
    <p:sldId id="1962" r:id="rId24"/>
    <p:sldId id="2093" r:id="rId25"/>
    <p:sldId id="2085" r:id="rId26"/>
    <p:sldId id="2088" r:id="rId27"/>
    <p:sldId id="2086" r:id="rId28"/>
    <p:sldId id="2080" r:id="rId29"/>
    <p:sldId id="1324" r:id="rId30"/>
    <p:sldId id="1358" r:id="rId31"/>
    <p:sldId id="2096" r:id="rId32"/>
    <p:sldId id="1382" r:id="rId33"/>
    <p:sldId id="1369" r:id="rId34"/>
    <p:sldId id="1231" r:id="rId35"/>
    <p:sldId id="1372" r:id="rId36"/>
    <p:sldId id="1373" r:id="rId37"/>
    <p:sldId id="2109" r:id="rId38"/>
    <p:sldId id="1708" r:id="rId39"/>
    <p:sldId id="1757" r:id="rId40"/>
    <p:sldId id="1724" r:id="rId41"/>
    <p:sldId id="1389" r:id="rId42"/>
    <p:sldId id="1743" r:id="rId43"/>
    <p:sldId id="1737" r:id="rId44"/>
    <p:sldId id="1738" r:id="rId45"/>
    <p:sldId id="2108" r:id="rId46"/>
    <p:sldId id="1782" r:id="rId47"/>
    <p:sldId id="1937" r:id="rId48"/>
    <p:sldId id="2106" r:id="rId49"/>
    <p:sldId id="2107" r:id="rId50"/>
    <p:sldId id="1920" r:id="rId51"/>
    <p:sldId id="1932" r:id="rId52"/>
    <p:sldId id="1911" r:id="rId53"/>
    <p:sldId id="1886" r:id="rId54"/>
    <p:sldId id="2110" r:id="rId55"/>
    <p:sldId id="1186" r:id="rId56"/>
    <p:sldId id="259" r:id="rId57"/>
    <p:sldId id="1184" r:id="rId58"/>
    <p:sldId id="1183" r:id="rId59"/>
    <p:sldId id="376" r:id="rId60"/>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Young" initials="GY" lastIdx="2" clrIdx="0">
    <p:extLst>
      <p:ext uri="{19B8F6BF-5375-455C-9EA6-DF929625EA0E}">
        <p15:presenceInfo xmlns:p15="http://schemas.microsoft.com/office/powerpoint/2012/main" userId="325d5dd7a5f78271" providerId="Windows Live"/>
      </p:ext>
    </p:extLst>
  </p:cmAuthor>
  <p:cmAuthor id="2" name="young.e.gregory@gmail.com" initials="y" lastIdx="1" clrIdx="1">
    <p:extLst>
      <p:ext uri="{19B8F6BF-5375-455C-9EA6-DF929625EA0E}">
        <p15:presenceInfo xmlns:p15="http://schemas.microsoft.com/office/powerpoint/2012/main" userId="83fa3571154f788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E04"/>
    <a:srgbClr val="70AC2E"/>
    <a:srgbClr val="FF0000"/>
    <a:srgbClr val="FFFF00"/>
    <a:srgbClr val="DF5F5A"/>
    <a:srgbClr val="EA9999"/>
    <a:srgbClr val="76923C"/>
    <a:srgbClr val="F2C261"/>
    <a:srgbClr val="B5E159"/>
    <a:srgbClr val="D38E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75" autoAdjust="0"/>
    <p:restoredTop sz="88639" autoAdjust="0"/>
  </p:normalViewPr>
  <p:slideViewPr>
    <p:cSldViewPr snapToGrid="0" snapToObjects="1">
      <p:cViewPr varScale="1">
        <p:scale>
          <a:sx n="113" d="100"/>
          <a:sy n="113" d="100"/>
        </p:scale>
        <p:origin x="1160" y="168"/>
      </p:cViewPr>
      <p:guideLst>
        <p:guide orient="horz" pos="2160"/>
        <p:guide pos="2880"/>
      </p:guideLst>
    </p:cSldViewPr>
  </p:slideViewPr>
  <p:notesTextViewPr>
    <p:cViewPr>
      <p:scale>
        <a:sx n="3" d="2"/>
        <a:sy n="3" d="2"/>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enjamin%20Schwartz\Desktop\Transmission%20Costs\Historical%20TAC%20Rate%20Trends%20(02_bs,%209%20Mar%20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1"/>
          <c:order val="0"/>
          <c:tx>
            <c:strRef>
              <c:f>Sheet1!$C$1</c:f>
              <c:strCache>
                <c:ptCount val="1"/>
                <c:pt idx="0">
                  <c:v>Column1</c:v>
                </c:pt>
              </c:strCache>
            </c:strRef>
          </c:tx>
          <c:spPr>
            <a:solidFill>
              <a:schemeClr val="accent2">
                <a:alpha val="85000"/>
              </a:schemeClr>
            </a:solidFill>
            <a:ln>
              <a:noFill/>
            </a:ln>
            <a:effectLst>
              <a:innerShdw dist="12700" dir="16200000">
                <a:schemeClr val="lt1"/>
              </a:innerShdw>
            </a:effectLst>
          </c:spPr>
          <c:cat>
            <c:numRef>
              <c:f>Sheet1!$A$2:$A$12</c:f>
              <c:numCache>
                <c:formatCode>General</c:formatCode>
                <c:ptCount val="11"/>
                <c:pt idx="0">
                  <c:v>0</c:v>
                </c:pt>
                <c:pt idx="1">
                  <c:v>10</c:v>
                </c:pt>
                <c:pt idx="2">
                  <c:v>20</c:v>
                </c:pt>
                <c:pt idx="3">
                  <c:v>30</c:v>
                </c:pt>
                <c:pt idx="4">
                  <c:v>40</c:v>
                </c:pt>
                <c:pt idx="5">
                  <c:v>50</c:v>
                </c:pt>
                <c:pt idx="6">
                  <c:v>60</c:v>
                </c:pt>
                <c:pt idx="7">
                  <c:v>70</c:v>
                </c:pt>
                <c:pt idx="8">
                  <c:v>80</c:v>
                </c:pt>
                <c:pt idx="9">
                  <c:v>90</c:v>
                </c:pt>
                <c:pt idx="10">
                  <c:v>100</c:v>
                </c:pt>
              </c:numCache>
            </c:numRef>
          </c:cat>
          <c:val>
            <c:numRef>
              <c:f>Sheet1!$C$2:$C$12</c:f>
              <c:numCache>
                <c:formatCode>General</c:formatCode>
                <c:ptCount val="11"/>
              </c:numCache>
            </c:numRef>
          </c:val>
          <c:extLst>
            <c:ext xmlns:c16="http://schemas.microsoft.com/office/drawing/2014/chart" uri="{C3380CC4-5D6E-409C-BE32-E72D297353CC}">
              <c16:uniqueId val="{00000000-451A-1644-8F09-53C29D58B212}"/>
            </c:ext>
          </c:extLst>
        </c:ser>
        <c:dLbls>
          <c:showLegendKey val="0"/>
          <c:showVal val="0"/>
          <c:showCatName val="0"/>
          <c:showSerName val="0"/>
          <c:showPercent val="0"/>
          <c:showBubbleSize val="0"/>
        </c:dLbls>
        <c:axId val="1741167823"/>
        <c:axId val="1741169823"/>
      </c:areaChart>
      <c:catAx>
        <c:axId val="174116782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41169823"/>
        <c:crossesAt val="0"/>
        <c:auto val="1"/>
        <c:lblAlgn val="ctr"/>
        <c:lblOffset val="100"/>
        <c:noMultiLvlLbl val="0"/>
      </c:catAx>
      <c:valAx>
        <c:axId val="1741169823"/>
        <c:scaling>
          <c:orientation val="minMax"/>
          <c:max val="100"/>
          <c:min val="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41167823"/>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rgbClr val="D9D9D9"/>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a:effectLst/>
              </a:rPr>
              <a:t>Transmission Access Charges (TAC) Rates for the Investor-Owned Utilities over the last 11-years </a:t>
            </a:r>
            <a:endParaRPr lang="en-US">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'TAC Graphs Information pt. 2'!$A$2</c:f>
              <c:strCache>
                <c:ptCount val="1"/>
                <c:pt idx="0">
                  <c:v>PG&amp;E's TAC Rate</c:v>
                </c:pt>
              </c:strCache>
            </c:strRef>
          </c:tx>
          <c:spPr>
            <a:ln w="28575" cap="rnd">
              <a:solidFill>
                <a:srgbClr val="FFC000"/>
              </a:solidFill>
              <a:round/>
            </a:ln>
            <a:effectLst/>
          </c:spPr>
          <c:marker>
            <c:symbol val="none"/>
          </c:marker>
          <c:cat>
            <c:numRef>
              <c:f>'TAC Graphs Information pt. 2'!$B$1:$J$1</c:f>
              <c:numCache>
                <c:formatCode>General</c:formatCode>
                <c:ptCount val="9"/>
                <c:pt idx="0">
                  <c:v>2012</c:v>
                </c:pt>
                <c:pt idx="1">
                  <c:v>2013</c:v>
                </c:pt>
                <c:pt idx="2">
                  <c:v>2017</c:v>
                </c:pt>
                <c:pt idx="3">
                  <c:v>2018</c:v>
                </c:pt>
                <c:pt idx="4">
                  <c:v>2019</c:v>
                </c:pt>
                <c:pt idx="5">
                  <c:v>2020</c:v>
                </c:pt>
                <c:pt idx="6">
                  <c:v>2021</c:v>
                </c:pt>
                <c:pt idx="7">
                  <c:v>2022</c:v>
                </c:pt>
                <c:pt idx="8">
                  <c:v>2023</c:v>
                </c:pt>
              </c:numCache>
            </c:numRef>
          </c:cat>
          <c:val>
            <c:numRef>
              <c:f>'TAC Graphs Information pt. 2'!$B$2:$J$2</c:f>
              <c:numCache>
                <c:formatCode>General</c:formatCode>
                <c:ptCount val="9"/>
                <c:pt idx="0">
                  <c:v>9.4509999999999993E-3</c:v>
                </c:pt>
                <c:pt idx="1">
                  <c:v>9.3989999999999994E-3</c:v>
                </c:pt>
                <c:pt idx="2">
                  <c:v>1.2256E-2</c:v>
                </c:pt>
                <c:pt idx="3">
                  <c:v>1.6996000000000001E-2</c:v>
                </c:pt>
                <c:pt idx="4">
                  <c:v>1.5941E-2</c:v>
                </c:pt>
                <c:pt idx="5">
                  <c:v>2.3380999999999999E-2</c:v>
                </c:pt>
                <c:pt idx="6">
                  <c:v>2.3109999999999999E-2</c:v>
                </c:pt>
                <c:pt idx="7">
                  <c:v>3.0136E-2</c:v>
                </c:pt>
                <c:pt idx="8">
                  <c:v>2.9908000000000001E-2</c:v>
                </c:pt>
              </c:numCache>
            </c:numRef>
          </c:val>
          <c:smooth val="0"/>
          <c:extLst>
            <c:ext xmlns:c16="http://schemas.microsoft.com/office/drawing/2014/chart" uri="{C3380CC4-5D6E-409C-BE32-E72D297353CC}">
              <c16:uniqueId val="{00000000-E266-4A1E-837D-F76073AD030A}"/>
            </c:ext>
          </c:extLst>
        </c:ser>
        <c:ser>
          <c:idx val="1"/>
          <c:order val="1"/>
          <c:tx>
            <c:strRef>
              <c:f>'TAC Graphs Information pt. 2'!$A$3</c:f>
              <c:strCache>
                <c:ptCount val="1"/>
                <c:pt idx="0">
                  <c:v>SCE's TAC Rate</c:v>
                </c:pt>
              </c:strCache>
            </c:strRef>
          </c:tx>
          <c:spPr>
            <a:ln w="28575" cap="rnd">
              <a:solidFill>
                <a:srgbClr val="00B0F0"/>
              </a:solidFill>
              <a:round/>
            </a:ln>
            <a:effectLst/>
          </c:spPr>
          <c:marker>
            <c:symbol val="none"/>
          </c:marker>
          <c:cat>
            <c:numRef>
              <c:f>'TAC Graphs Information pt. 2'!$B$1:$J$1</c:f>
              <c:numCache>
                <c:formatCode>General</c:formatCode>
                <c:ptCount val="9"/>
                <c:pt idx="0">
                  <c:v>2012</c:v>
                </c:pt>
                <c:pt idx="1">
                  <c:v>2013</c:v>
                </c:pt>
                <c:pt idx="2">
                  <c:v>2017</c:v>
                </c:pt>
                <c:pt idx="3">
                  <c:v>2018</c:v>
                </c:pt>
                <c:pt idx="4">
                  <c:v>2019</c:v>
                </c:pt>
                <c:pt idx="5">
                  <c:v>2020</c:v>
                </c:pt>
                <c:pt idx="6">
                  <c:v>2021</c:v>
                </c:pt>
                <c:pt idx="7">
                  <c:v>2022</c:v>
                </c:pt>
                <c:pt idx="8">
                  <c:v>2023</c:v>
                </c:pt>
              </c:numCache>
            </c:numRef>
          </c:cat>
          <c:val>
            <c:numRef>
              <c:f>'TAC Graphs Information pt. 2'!$B$3:$J$3</c:f>
              <c:numCache>
                <c:formatCode>General</c:formatCode>
                <c:ptCount val="9"/>
                <c:pt idx="0">
                  <c:v>7.2300000000000003E-3</c:v>
                </c:pt>
                <c:pt idx="1">
                  <c:v>8.0470000000000003E-3</c:v>
                </c:pt>
                <c:pt idx="2">
                  <c:v>1.1972E-2</c:v>
                </c:pt>
                <c:pt idx="3">
                  <c:v>1.1738999999999999E-2</c:v>
                </c:pt>
                <c:pt idx="4">
                  <c:v>1.0988E-2</c:v>
                </c:pt>
                <c:pt idx="5">
                  <c:v>1.0222E-2</c:v>
                </c:pt>
                <c:pt idx="6">
                  <c:v>1.1769E-2</c:v>
                </c:pt>
                <c:pt idx="7">
                  <c:v>1.5094E-2</c:v>
                </c:pt>
                <c:pt idx="8">
                  <c:v>1.4232E-2</c:v>
                </c:pt>
              </c:numCache>
            </c:numRef>
          </c:val>
          <c:smooth val="0"/>
          <c:extLst>
            <c:ext xmlns:c16="http://schemas.microsoft.com/office/drawing/2014/chart" uri="{C3380CC4-5D6E-409C-BE32-E72D297353CC}">
              <c16:uniqueId val="{00000001-E266-4A1E-837D-F76073AD030A}"/>
            </c:ext>
          </c:extLst>
        </c:ser>
        <c:ser>
          <c:idx val="2"/>
          <c:order val="2"/>
          <c:tx>
            <c:strRef>
              <c:f>'TAC Graphs Information pt. 2'!$A$4</c:f>
              <c:strCache>
                <c:ptCount val="1"/>
                <c:pt idx="0">
                  <c:v>SDG&amp;E's TAC Rate</c:v>
                </c:pt>
              </c:strCache>
            </c:strRef>
          </c:tx>
          <c:spPr>
            <a:ln w="28575" cap="rnd">
              <a:solidFill>
                <a:srgbClr val="92D050"/>
              </a:solidFill>
              <a:round/>
            </a:ln>
            <a:effectLst/>
          </c:spPr>
          <c:marker>
            <c:symbol val="none"/>
          </c:marker>
          <c:cat>
            <c:numRef>
              <c:f>'TAC Graphs Information pt. 2'!$B$1:$J$1</c:f>
              <c:numCache>
                <c:formatCode>General</c:formatCode>
                <c:ptCount val="9"/>
                <c:pt idx="0">
                  <c:v>2012</c:v>
                </c:pt>
                <c:pt idx="1">
                  <c:v>2013</c:v>
                </c:pt>
                <c:pt idx="2">
                  <c:v>2017</c:v>
                </c:pt>
                <c:pt idx="3">
                  <c:v>2018</c:v>
                </c:pt>
                <c:pt idx="4">
                  <c:v>2019</c:v>
                </c:pt>
                <c:pt idx="5">
                  <c:v>2020</c:v>
                </c:pt>
                <c:pt idx="6">
                  <c:v>2021</c:v>
                </c:pt>
                <c:pt idx="7">
                  <c:v>2022</c:v>
                </c:pt>
                <c:pt idx="8">
                  <c:v>2023</c:v>
                </c:pt>
              </c:numCache>
            </c:numRef>
          </c:cat>
          <c:val>
            <c:numRef>
              <c:f>'TAC Graphs Information pt. 2'!$B$4:$J$4</c:f>
              <c:numCache>
                <c:formatCode>General</c:formatCode>
                <c:ptCount val="9"/>
                <c:pt idx="0">
                  <c:v>1.8440999999999999E-2</c:v>
                </c:pt>
                <c:pt idx="1">
                  <c:v>2.7924999999999998E-2</c:v>
                </c:pt>
                <c:pt idx="2">
                  <c:v>3.6075999999999997E-2</c:v>
                </c:pt>
                <c:pt idx="3">
                  <c:v>3.9014E-2</c:v>
                </c:pt>
                <c:pt idx="4">
                  <c:v>3.9315000000000003E-2</c:v>
                </c:pt>
                <c:pt idx="5">
                  <c:v>4.4784999999999998E-2</c:v>
                </c:pt>
                <c:pt idx="6">
                  <c:v>4.4784999999999998E-2</c:v>
                </c:pt>
                <c:pt idx="7">
                  <c:v>5.3114000000000001E-2</c:v>
                </c:pt>
                <c:pt idx="8">
                  <c:v>5.9104999999999998E-2</c:v>
                </c:pt>
              </c:numCache>
            </c:numRef>
          </c:val>
          <c:smooth val="0"/>
          <c:extLst>
            <c:ext xmlns:c16="http://schemas.microsoft.com/office/drawing/2014/chart" uri="{C3380CC4-5D6E-409C-BE32-E72D297353CC}">
              <c16:uniqueId val="{00000002-E266-4A1E-837D-F76073AD030A}"/>
            </c:ext>
          </c:extLst>
        </c:ser>
        <c:ser>
          <c:idx val="4"/>
          <c:order val="4"/>
          <c:tx>
            <c:strRef>
              <c:f>'TAC Graphs Information pt. 2'!$A$6</c:f>
              <c:strCache>
                <c:ptCount val="1"/>
                <c:pt idx="0">
                  <c:v>Average TAC</c:v>
                </c:pt>
              </c:strCache>
            </c:strRef>
          </c:tx>
          <c:spPr>
            <a:ln w="28575" cap="rnd">
              <a:solidFill>
                <a:schemeClr val="tx1"/>
              </a:solidFill>
              <a:prstDash val="sysDot"/>
              <a:round/>
            </a:ln>
            <a:effectLst/>
          </c:spPr>
          <c:marker>
            <c:symbol val="none"/>
          </c:marker>
          <c:cat>
            <c:numRef>
              <c:f>'TAC Graphs Information pt. 2'!$B$1:$J$1</c:f>
              <c:numCache>
                <c:formatCode>General</c:formatCode>
                <c:ptCount val="9"/>
                <c:pt idx="0">
                  <c:v>2012</c:v>
                </c:pt>
                <c:pt idx="1">
                  <c:v>2013</c:v>
                </c:pt>
                <c:pt idx="2">
                  <c:v>2017</c:v>
                </c:pt>
                <c:pt idx="3">
                  <c:v>2018</c:v>
                </c:pt>
                <c:pt idx="4">
                  <c:v>2019</c:v>
                </c:pt>
                <c:pt idx="5">
                  <c:v>2020</c:v>
                </c:pt>
                <c:pt idx="6">
                  <c:v>2021</c:v>
                </c:pt>
                <c:pt idx="7">
                  <c:v>2022</c:v>
                </c:pt>
                <c:pt idx="8">
                  <c:v>2023</c:v>
                </c:pt>
              </c:numCache>
            </c:numRef>
          </c:cat>
          <c:val>
            <c:numRef>
              <c:f>'TAC Graphs Information pt. 2'!$B$6:$J$6</c:f>
              <c:numCache>
                <c:formatCode>General</c:formatCode>
                <c:ptCount val="9"/>
                <c:pt idx="0">
                  <c:v>1.17073E-2</c:v>
                </c:pt>
                <c:pt idx="1">
                  <c:v>1.512353E-2</c:v>
                </c:pt>
                <c:pt idx="2">
                  <c:v>2.0101399999999998E-2</c:v>
                </c:pt>
                <c:pt idx="3">
                  <c:v>2.258253E-2</c:v>
                </c:pt>
                <c:pt idx="4">
                  <c:v>2.2081099999999999E-2</c:v>
                </c:pt>
                <c:pt idx="5">
                  <c:v>2.613E-2</c:v>
                </c:pt>
                <c:pt idx="6">
                  <c:v>2.6550000000000001E-2</c:v>
                </c:pt>
                <c:pt idx="7">
                  <c:v>3.304E-2</c:v>
                </c:pt>
                <c:pt idx="8">
                  <c:v>3.4410000000000003E-2</c:v>
                </c:pt>
              </c:numCache>
            </c:numRef>
          </c:val>
          <c:smooth val="0"/>
          <c:extLst>
            <c:ext xmlns:c16="http://schemas.microsoft.com/office/drawing/2014/chart" uri="{C3380CC4-5D6E-409C-BE32-E72D297353CC}">
              <c16:uniqueId val="{00000003-E266-4A1E-837D-F76073AD030A}"/>
            </c:ext>
          </c:extLst>
        </c:ser>
        <c:dLbls>
          <c:showLegendKey val="0"/>
          <c:showVal val="0"/>
          <c:showCatName val="0"/>
          <c:showSerName val="0"/>
          <c:showPercent val="0"/>
          <c:showBubbleSize val="0"/>
        </c:dLbls>
        <c:smooth val="0"/>
        <c:axId val="1155072735"/>
        <c:axId val="1073681135"/>
        <c:extLst>
          <c:ext xmlns:c15="http://schemas.microsoft.com/office/drawing/2012/chart" uri="{02D57815-91ED-43cb-92C2-25804820EDAC}">
            <c15:filteredLineSeries>
              <c15:ser>
                <c:idx val="3"/>
                <c:order val="3"/>
                <c:tx>
                  <c:strRef>
                    <c:extLst>
                      <c:ext uri="{02D57815-91ED-43cb-92C2-25804820EDAC}">
                        <c15:formulaRef>
                          <c15:sqref>'TAC Graphs Information pt. 2'!$A$5</c15:sqref>
                        </c15:formulaRef>
                      </c:ext>
                    </c:extLst>
                    <c:strCache>
                      <c:ptCount val="1"/>
                      <c:pt idx="0">
                        <c:v>Weighted Average TAC Rate</c:v>
                      </c:pt>
                    </c:strCache>
                  </c:strRef>
                </c:tx>
                <c:spPr>
                  <a:ln w="28575" cap="rnd">
                    <a:solidFill>
                      <a:schemeClr val="accent4"/>
                    </a:solidFill>
                    <a:round/>
                  </a:ln>
                  <a:effectLst/>
                </c:spPr>
                <c:marker>
                  <c:symbol val="none"/>
                </c:marker>
                <c:cat>
                  <c:numRef>
                    <c:extLst>
                      <c:ext uri="{02D57815-91ED-43cb-92C2-25804820EDAC}">
                        <c15:formulaRef>
                          <c15:sqref>'TAC Graphs Information pt. 2'!$B$1:$J$1</c15:sqref>
                        </c15:formulaRef>
                      </c:ext>
                    </c:extLst>
                    <c:numCache>
                      <c:formatCode>General</c:formatCode>
                      <c:ptCount val="9"/>
                      <c:pt idx="0">
                        <c:v>2012</c:v>
                      </c:pt>
                      <c:pt idx="1">
                        <c:v>2013</c:v>
                      </c:pt>
                      <c:pt idx="2">
                        <c:v>2017</c:v>
                      </c:pt>
                      <c:pt idx="3">
                        <c:v>2018</c:v>
                      </c:pt>
                      <c:pt idx="4">
                        <c:v>2019</c:v>
                      </c:pt>
                      <c:pt idx="5">
                        <c:v>2020</c:v>
                      </c:pt>
                      <c:pt idx="6">
                        <c:v>2021</c:v>
                      </c:pt>
                      <c:pt idx="7">
                        <c:v>2022</c:v>
                      </c:pt>
                      <c:pt idx="8">
                        <c:v>2023</c:v>
                      </c:pt>
                    </c:numCache>
                  </c:numRef>
                </c:cat>
                <c:val>
                  <c:numRef>
                    <c:extLst>
                      <c:ext uri="{02D57815-91ED-43cb-92C2-25804820EDAC}">
                        <c15:formulaRef>
                          <c15:sqref>'TAC Graphs Information pt. 2'!$B$5:$J$5</c15:sqref>
                        </c15:formulaRef>
                      </c:ext>
                    </c:extLst>
                    <c:numCache>
                      <c:formatCode>General</c:formatCode>
                      <c:ptCount val="9"/>
                      <c:pt idx="0">
                        <c:v>9.4238299999999994E-3</c:v>
                      </c:pt>
                      <c:pt idx="1">
                        <c:v>1.074785E-2</c:v>
                      </c:pt>
                      <c:pt idx="2">
                        <c:v>1.45962E-2</c:v>
                      </c:pt>
                      <c:pt idx="3">
                        <c:v>1.6913060000000001E-2</c:v>
                      </c:pt>
                      <c:pt idx="4">
                        <c:v>1.6170259999999999E-2</c:v>
                      </c:pt>
                      <c:pt idx="5">
                        <c:v>1.9460459999999999E-2</c:v>
                      </c:pt>
                      <c:pt idx="6">
                        <c:v>2.0225650000000001E-2</c:v>
                      </c:pt>
                      <c:pt idx="7">
                        <c:v>2.5672E-2</c:v>
                      </c:pt>
                      <c:pt idx="8">
                        <c:v>2.5382020000000002E-2</c:v>
                      </c:pt>
                    </c:numCache>
                  </c:numRef>
                </c:val>
                <c:smooth val="0"/>
                <c:extLst>
                  <c:ext xmlns:c16="http://schemas.microsoft.com/office/drawing/2014/chart" uri="{C3380CC4-5D6E-409C-BE32-E72D297353CC}">
                    <c16:uniqueId val="{00000004-E266-4A1E-837D-F76073AD030A}"/>
                  </c:ext>
                </c:extLst>
              </c15:ser>
            </c15:filteredLineSeries>
          </c:ext>
        </c:extLst>
      </c:lineChart>
      <c:catAx>
        <c:axId val="115507273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layout>
            <c:manualLayout>
              <c:xMode val="edge"/>
              <c:yMode val="edge"/>
              <c:x val="0.51642167260900396"/>
              <c:y val="0.8428514443699929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3681135"/>
        <c:crosses val="autoZero"/>
        <c:auto val="1"/>
        <c:lblAlgn val="ctr"/>
        <c:lblOffset val="100"/>
        <c:noMultiLvlLbl val="0"/>
      </c:catAx>
      <c:valAx>
        <c:axId val="10736811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$/kWh</a:t>
                </a:r>
              </a:p>
            </c:rich>
          </c:tx>
          <c:layout>
            <c:manualLayout>
              <c:xMode val="edge"/>
              <c:yMode val="edge"/>
              <c:x val="1.5566365190910897E-2"/>
              <c:y val="0.43412927818133484"/>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55072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9">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65000"/>
        <a:lumOff val="35000"/>
      </a:schemeClr>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
  <cs:dataPoint3D>
    <cs:lnRef idx="0"/>
    <cs:fillRef idx="0">
      <cs:styleClr val="auto"/>
    </cs:fillRef>
    <cs:effectRef idx="0"/>
    <cs:fontRef idx="minor">
      <a:schemeClr val="dk1"/>
    </cs:fontRef>
    <cs:spPr>
      <a:solidFill>
        <a:schemeClr val="phClr">
          <a:alpha val="85000"/>
        </a:schemeClr>
      </a:solidFill>
      <a:effectLst>
        <a:innerShdw dist="12700" dir="16200000">
          <a:schemeClr val="lt1"/>
        </a:inn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drawings/drawing2.xml><?xml version="1.0" encoding="utf-8"?>
<c:userShapes xmlns:c="http://schemas.openxmlformats.org/drawingml/2006/chart">
  <cdr:relSizeAnchor xmlns:cdr="http://schemas.openxmlformats.org/drawingml/2006/chartDrawing">
    <cdr:from>
      <cdr:x>0.37512</cdr:x>
      <cdr:y>0.36738</cdr:y>
    </cdr:from>
    <cdr:to>
      <cdr:x>0.93212</cdr:x>
      <cdr:y>0.43359</cdr:y>
    </cdr:to>
    <cdr:sp macro="" textlink="">
      <cdr:nvSpPr>
        <cdr:cNvPr id="10" name="TextBox 7">
          <a:extLst xmlns:a="http://schemas.openxmlformats.org/drawingml/2006/main">
            <a:ext uri="{FF2B5EF4-FFF2-40B4-BE49-F238E27FC236}">
              <a16:creationId xmlns:a16="http://schemas.microsoft.com/office/drawing/2014/main" id="{94518FD3-300F-1B4E-BEF9-E4C170C13428}"/>
            </a:ext>
          </a:extLst>
        </cdr:cNvPr>
        <cdr:cNvSpPr txBox="1"/>
      </cdr:nvSpPr>
      <cdr:spPr>
        <a:xfrm xmlns:a="http://schemas.openxmlformats.org/drawingml/2006/main">
          <a:off x="2349364" y="1537024"/>
          <a:ext cx="348846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lang="en-US" sz="1200" b="1" dirty="0">
              <a:solidFill>
                <a:schemeClr val="bg1"/>
              </a:solidFill>
              <a:latin typeface="Arial" panose="020B0604020202020204" pitchFamily="34" charset="0"/>
              <a:cs typeface="Arial" panose="020B0604020202020204" pitchFamily="34" charset="0"/>
            </a:rPr>
            <a:t>Tier 1 = Critical load, ~10% of total load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D3ACD8-E326-2941-9B22-4E8C7D22AC7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3" name="Date Placeholder 2">
            <a:extLst>
              <a:ext uri="{FF2B5EF4-FFF2-40B4-BE49-F238E27FC236}">
                <a16:creationId xmlns:a16="http://schemas.microsoft.com/office/drawing/2014/main" id="{99F636AE-09BF-8A4D-8717-AEEF65AA72FD}"/>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79B591D7-3886-AB40-B66D-18CE28588577}" type="datetimeFigureOut">
              <a:rPr lang="en-US" altLang="en-US"/>
              <a:pPr>
                <a:defRPr/>
              </a:pPr>
              <a:t>12/2/23</a:t>
            </a:fld>
            <a:endParaRPr lang="en-US" altLang="en-US" dirty="0"/>
          </a:p>
        </p:txBody>
      </p:sp>
      <p:sp>
        <p:nvSpPr>
          <p:cNvPr id="4" name="Slide Image Placeholder 3">
            <a:extLst>
              <a:ext uri="{FF2B5EF4-FFF2-40B4-BE49-F238E27FC236}">
                <a16:creationId xmlns:a16="http://schemas.microsoft.com/office/drawing/2014/main" id="{60626977-013B-2149-AA8F-233FC460B14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574835C3-8FF2-C74C-8CA0-BEE34C83F09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C6BF108-FB91-E649-8049-A7F7E402585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dirty="0"/>
          </a:p>
        </p:txBody>
      </p:sp>
      <p:sp>
        <p:nvSpPr>
          <p:cNvPr id="7" name="Slide Number Placeholder 6">
            <a:extLst>
              <a:ext uri="{FF2B5EF4-FFF2-40B4-BE49-F238E27FC236}">
                <a16:creationId xmlns:a16="http://schemas.microsoft.com/office/drawing/2014/main" id="{A9FFCF46-F2AC-1146-AF6F-7CE4845FD8E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6BAC258-D5A7-F949-B3BC-8E9B2CBED228}"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lean-coalition.org/policy/transmission-access-charge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1</a:t>
            </a:fld>
            <a:endParaRPr lang="en-US" altLang="en-US"/>
          </a:p>
        </p:txBody>
      </p:sp>
    </p:spTree>
    <p:extLst>
      <p:ext uri="{BB962C8B-B14F-4D97-AF65-F5344CB8AC3E}">
        <p14:creationId xmlns:p14="http://schemas.microsoft.com/office/powerpoint/2010/main" val="3003477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marL="0" marR="0" lvl="0" indent="0" algn="r" defTabSz="457200" rtl="0" eaLnBrk="0" fontAlgn="base" latinLnBrk="0" hangingPunct="0">
              <a:lnSpc>
                <a:spcPct val="100000"/>
              </a:lnSpc>
              <a:spcBef>
                <a:spcPct val="0"/>
              </a:spcBef>
              <a:spcAft>
                <a:spcPct val="0"/>
              </a:spcAft>
              <a:buClrTx/>
              <a:buSzTx/>
              <a:buFontTx/>
              <a:buNone/>
              <a:tabLst/>
              <a:defRPr/>
            </a:pPr>
            <a:fld id="{7EA841E0-2D0D-4211-ACAE-C96B997E0FCF}" type="slidenum">
              <a:rPr kumimoji="0" lang="en-US" sz="1200" b="0" i="0" u="none" strike="noStrike" kern="1200" cap="none" spc="0" normalizeH="0" baseline="0" noProof="0">
                <a:ln>
                  <a:noFill/>
                </a:ln>
                <a:solidFill>
                  <a:prstClr val="black"/>
                </a:solidFill>
                <a:effectLst/>
                <a:uLnTx/>
                <a:uFillTx/>
                <a:latin typeface="Calibri"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Tree>
    <p:extLst>
      <p:ext uri="{BB962C8B-B14F-4D97-AF65-F5344CB8AC3E}">
        <p14:creationId xmlns:p14="http://schemas.microsoft.com/office/powerpoint/2010/main" val="3980009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marL="0" marR="0" lvl="0" indent="0" algn="r" defTabSz="457200" rtl="0" eaLnBrk="0" fontAlgn="base" latinLnBrk="0" hangingPunct="0">
              <a:lnSpc>
                <a:spcPct val="100000"/>
              </a:lnSpc>
              <a:spcBef>
                <a:spcPct val="0"/>
              </a:spcBef>
              <a:spcAft>
                <a:spcPct val="0"/>
              </a:spcAft>
              <a:buClrTx/>
              <a:buSzTx/>
              <a:buFontTx/>
              <a:buNone/>
              <a:tabLst/>
              <a:defRPr/>
            </a:pPr>
            <a:fld id="{7EA841E0-2D0D-4211-ACAE-C96B997E0FCF}" type="slidenum">
              <a:rPr kumimoji="0" lang="en-US" sz="1200" b="0" i="0" u="none" strike="noStrike" kern="1200" cap="none" spc="0" normalizeH="0" baseline="0" noProof="0">
                <a:ln>
                  <a:noFill/>
                </a:ln>
                <a:solidFill>
                  <a:prstClr val="black"/>
                </a:solidFill>
                <a:effectLst/>
                <a:uLnTx/>
                <a:uFillTx/>
                <a:latin typeface="Calibri"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Tree>
    <p:extLst>
      <p:ext uri="{BB962C8B-B14F-4D97-AF65-F5344CB8AC3E}">
        <p14:creationId xmlns:p14="http://schemas.microsoft.com/office/powerpoint/2010/main" val="1539302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D7E22612-B4BB-F940-A87D-C210BBE0E0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C10EAC69-A035-B44E-8D81-2B4179051E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699" name="Slide Number Placeholder 3">
            <a:extLst>
              <a:ext uri="{FF2B5EF4-FFF2-40B4-BE49-F238E27FC236}">
                <a16:creationId xmlns:a16="http://schemas.microsoft.com/office/drawing/2014/main" id="{2C6FF074-85C3-924C-8097-B84017DF67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SzPct val="25000"/>
            </a:pPr>
            <a:fld id="{89D6201A-320F-DB44-8BE0-1571B81E54ED}" type="slidenum">
              <a:rPr lang="en-US" altLang="en-US" smtClean="0">
                <a:solidFill>
                  <a:srgbClr val="000000"/>
                </a:solidFill>
                <a:cs typeface="Calibri" panose="020F0502020204030204" pitchFamily="34" charset="0"/>
                <a:sym typeface="Calibri" panose="020F0502020204030204" pitchFamily="34" charset="0"/>
              </a:rPr>
              <a:pPr>
                <a:buSzPct val="25000"/>
              </a:pPr>
              <a:t>19</a:t>
            </a:fld>
            <a:endParaRPr lang="en-US" altLang="en-US">
              <a:solidFill>
                <a:srgbClr val="000000"/>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477199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20</a:t>
            </a:fld>
            <a:endParaRPr lang="en-US" altLang="en-US"/>
          </a:p>
        </p:txBody>
      </p:sp>
    </p:spTree>
    <p:extLst>
      <p:ext uri="{BB962C8B-B14F-4D97-AF65-F5344CB8AC3E}">
        <p14:creationId xmlns:p14="http://schemas.microsoft.com/office/powerpoint/2010/main" val="4288258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22</a:t>
            </a:fld>
            <a:endParaRPr lang="en-US" altLang="en-US"/>
          </a:p>
        </p:txBody>
      </p:sp>
    </p:spTree>
    <p:extLst>
      <p:ext uri="{BB962C8B-B14F-4D97-AF65-F5344CB8AC3E}">
        <p14:creationId xmlns:p14="http://schemas.microsoft.com/office/powerpoint/2010/main" val="69809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marL="0" marR="0" lvl="0" indent="0" algn="r" defTabSz="457200" rtl="0" eaLnBrk="0" fontAlgn="base" latinLnBrk="0" hangingPunct="0">
              <a:lnSpc>
                <a:spcPct val="100000"/>
              </a:lnSpc>
              <a:spcBef>
                <a:spcPct val="0"/>
              </a:spcBef>
              <a:spcAft>
                <a:spcPct val="0"/>
              </a:spcAft>
              <a:buClrTx/>
              <a:buSzTx/>
              <a:buFontTx/>
              <a:buNone/>
              <a:tabLst/>
              <a:defRPr/>
            </a:pPr>
            <a:fld id="{7EA841E0-2D0D-4211-ACAE-C96B997E0FCF}" type="slidenum">
              <a:rPr kumimoji="0" lang="en-US" sz="1200" b="0" i="0" u="none" strike="noStrike" kern="1200" cap="none" spc="0" normalizeH="0" baseline="0" noProof="0">
                <a:ln>
                  <a:noFill/>
                </a:ln>
                <a:solidFill>
                  <a:prstClr val="black"/>
                </a:solidFill>
                <a:effectLst/>
                <a:uLnTx/>
                <a:uFillTx/>
                <a:latin typeface="Calibri"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Tree>
    <p:extLst>
      <p:ext uri="{BB962C8B-B14F-4D97-AF65-F5344CB8AC3E}">
        <p14:creationId xmlns:p14="http://schemas.microsoft.com/office/powerpoint/2010/main" val="1647511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3125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30</a:t>
            </a:fld>
            <a:endParaRPr lang="en-US" altLang="en-US"/>
          </a:p>
        </p:txBody>
      </p:sp>
    </p:spTree>
    <p:extLst>
      <p:ext uri="{BB962C8B-B14F-4D97-AF65-F5344CB8AC3E}">
        <p14:creationId xmlns:p14="http://schemas.microsoft.com/office/powerpoint/2010/main" val="3540929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1067153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33</a:t>
            </a:fld>
            <a:endParaRPr lang="en-US" altLang="en-US" dirty="0"/>
          </a:p>
        </p:txBody>
      </p:sp>
    </p:spTree>
    <p:extLst>
      <p:ext uri="{BB962C8B-B14F-4D97-AF65-F5344CB8AC3E}">
        <p14:creationId xmlns:p14="http://schemas.microsoft.com/office/powerpoint/2010/main" val="4196173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2</a:t>
            </a:fld>
            <a:endParaRPr lang="en-US" sz="1200" dirty="0">
              <a:latin typeface="Calibri" pitchFamily="34" charset="0"/>
            </a:endParaRPr>
          </a:p>
        </p:txBody>
      </p:sp>
    </p:spTree>
    <p:extLst>
      <p:ext uri="{BB962C8B-B14F-4D97-AF65-F5344CB8AC3E}">
        <p14:creationId xmlns:p14="http://schemas.microsoft.com/office/powerpoint/2010/main" val="1953831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4801 E 3</a:t>
            </a:r>
            <a:r>
              <a:rPr lang="en-US" baseline="30000" dirty="0"/>
              <a:t>rd</a:t>
            </a:r>
            <a:r>
              <a:rPr lang="en-US" dirty="0"/>
              <a:t> Street, Los Angeles</a:t>
            </a:r>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38</a:t>
            </a:fld>
            <a:endParaRPr lang="en-US" altLang="en-US"/>
          </a:p>
        </p:txBody>
      </p:sp>
    </p:spTree>
    <p:extLst>
      <p:ext uri="{BB962C8B-B14F-4D97-AF65-F5344CB8AC3E}">
        <p14:creationId xmlns:p14="http://schemas.microsoft.com/office/powerpoint/2010/main" val="1494588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40</a:t>
            </a:fld>
            <a:endParaRPr lang="en-US" altLang="en-US"/>
          </a:p>
        </p:txBody>
      </p:sp>
    </p:spTree>
    <p:extLst>
      <p:ext uri="{BB962C8B-B14F-4D97-AF65-F5344CB8AC3E}">
        <p14:creationId xmlns:p14="http://schemas.microsoft.com/office/powerpoint/2010/main" val="2085470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41</a:t>
            </a:fld>
            <a:endParaRPr lang="en-US" altLang="en-US"/>
          </a:p>
        </p:txBody>
      </p:sp>
    </p:spTree>
    <p:extLst>
      <p:ext uri="{BB962C8B-B14F-4D97-AF65-F5344CB8AC3E}">
        <p14:creationId xmlns:p14="http://schemas.microsoft.com/office/powerpoint/2010/main" val="1765117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Behind the meter EV  charging of 10 ports. Doesn't matter what floor, all tied behind health center meter.</a:t>
            </a:r>
          </a:p>
          <a:p>
            <a:r>
              <a:rPr lang="en-US" dirty="0"/>
              <a:t>EDS on roof, diesel generator on south side of building. </a:t>
            </a:r>
          </a:p>
          <a:p>
            <a:r>
              <a:rPr lang="en-US" dirty="0"/>
              <a:t>Send Adel close up image of the health center rooftop solar, he will run it by facilities.</a:t>
            </a:r>
          </a:p>
          <a:p>
            <a:r>
              <a:rPr lang="en-US" dirty="0" err="1"/>
              <a:t>Mingh</a:t>
            </a:r>
            <a:r>
              <a:rPr lang="en-US" dirty="0"/>
              <a:t> needs to check whether or not the solar on the parking garage and parking lot can be routed to the health center. Proprietorship Question. Interagency Agreements?</a:t>
            </a:r>
          </a:p>
          <a:p>
            <a:endParaRPr lang="en-US" dirty="0"/>
          </a:p>
          <a:p>
            <a:endParaRPr lang="en-US" dirty="0"/>
          </a:p>
        </p:txBody>
      </p:sp>
      <p:sp>
        <p:nvSpPr>
          <p:cNvPr id="4" name="Slide Number Placeholder 3"/>
          <p:cNvSpPr>
            <a:spLocks noGrp="1"/>
          </p:cNvSpPr>
          <p:nvPr>
            <p:ph type="sldNum" sz="quarter" idx="5"/>
          </p:nvPr>
        </p:nvSpPr>
        <p:spPr/>
        <p:txBody>
          <a:bodyPr/>
          <a:lstStyle/>
          <a:p>
            <a:fld id="{278BB393-29C9-4448-96C4-0DA85A6FFB62}" type="slidenum">
              <a:rPr lang="en-US" smtClean="0"/>
              <a:pPr/>
              <a:t>42</a:t>
            </a:fld>
            <a:endParaRPr lang="en-US" dirty="0"/>
          </a:p>
        </p:txBody>
      </p:sp>
    </p:spTree>
    <p:extLst>
      <p:ext uri="{BB962C8B-B14F-4D97-AF65-F5344CB8AC3E}">
        <p14:creationId xmlns:p14="http://schemas.microsoft.com/office/powerpoint/2010/main" val="35486079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BB393-29C9-4448-96C4-0DA85A6FFB62}" type="slidenum">
              <a:rPr lang="en-US" smtClean="0"/>
              <a:pPr/>
              <a:t>43</a:t>
            </a:fld>
            <a:endParaRPr lang="en-US" dirty="0"/>
          </a:p>
        </p:txBody>
      </p:sp>
    </p:spTree>
    <p:extLst>
      <p:ext uri="{BB962C8B-B14F-4D97-AF65-F5344CB8AC3E}">
        <p14:creationId xmlns:p14="http://schemas.microsoft.com/office/powerpoint/2010/main" val="3153287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BB393-29C9-4448-96C4-0DA85A6FFB62}" type="slidenum">
              <a:rPr lang="en-US" smtClean="0"/>
              <a:pPr/>
              <a:t>44</a:t>
            </a:fld>
            <a:endParaRPr lang="en-US" dirty="0"/>
          </a:p>
        </p:txBody>
      </p:sp>
    </p:spTree>
    <p:extLst>
      <p:ext uri="{BB962C8B-B14F-4D97-AF65-F5344CB8AC3E}">
        <p14:creationId xmlns:p14="http://schemas.microsoft.com/office/powerpoint/2010/main" val="3312764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3876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2905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48</a:t>
            </a:fld>
            <a:endParaRPr lang="en-US" altLang="en-US"/>
          </a:p>
        </p:txBody>
      </p:sp>
    </p:spTree>
    <p:extLst>
      <p:ext uri="{BB962C8B-B14F-4D97-AF65-F5344CB8AC3E}">
        <p14:creationId xmlns:p14="http://schemas.microsoft.com/office/powerpoint/2010/main" val="3837385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50</a:t>
            </a:fld>
            <a:endParaRPr lang="en-US" altLang="en-US" dirty="0"/>
          </a:p>
        </p:txBody>
      </p:sp>
    </p:spTree>
    <p:extLst>
      <p:ext uri="{BB962C8B-B14F-4D97-AF65-F5344CB8AC3E}">
        <p14:creationId xmlns:p14="http://schemas.microsoft.com/office/powerpoint/2010/main" val="3410620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D7E22612-B4BB-F940-A87D-C210BBE0E0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C10EAC69-A035-B44E-8D81-2B4179051E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699" name="Slide Number Placeholder 3">
            <a:extLst>
              <a:ext uri="{FF2B5EF4-FFF2-40B4-BE49-F238E27FC236}">
                <a16:creationId xmlns:a16="http://schemas.microsoft.com/office/drawing/2014/main" id="{2C6FF074-85C3-924C-8097-B84017DF67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buSzPct val="25000"/>
            </a:pPr>
            <a:fld id="{89D6201A-320F-DB44-8BE0-1571B81E54ED}" type="slidenum">
              <a:rPr lang="en-US" altLang="en-US" smtClean="0">
                <a:solidFill>
                  <a:srgbClr val="000000"/>
                </a:solidFill>
                <a:cs typeface="Calibri" panose="020F0502020204030204" pitchFamily="34" charset="0"/>
                <a:sym typeface="Calibri" panose="020F0502020204030204" pitchFamily="34" charset="0"/>
              </a:rPr>
              <a:pPr>
                <a:buSzPct val="25000"/>
              </a:pPr>
              <a:t>3</a:t>
            </a:fld>
            <a:endParaRPr lang="en-US" altLang="en-US">
              <a:solidFill>
                <a:srgbClr val="000000"/>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2453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51</a:t>
            </a:fld>
            <a:endParaRPr lang="en-US" altLang="en-US" dirty="0"/>
          </a:p>
        </p:txBody>
      </p:sp>
    </p:spTree>
    <p:extLst>
      <p:ext uri="{BB962C8B-B14F-4D97-AF65-F5344CB8AC3E}">
        <p14:creationId xmlns:p14="http://schemas.microsoft.com/office/powerpoint/2010/main" val="2173526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52</a:t>
            </a:fld>
            <a:endParaRPr lang="en-US" altLang="en-US" dirty="0"/>
          </a:p>
        </p:txBody>
      </p:sp>
    </p:spTree>
    <p:extLst>
      <p:ext uri="{BB962C8B-B14F-4D97-AF65-F5344CB8AC3E}">
        <p14:creationId xmlns:p14="http://schemas.microsoft.com/office/powerpoint/2010/main" val="22281953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53</a:t>
            </a:fld>
            <a:endParaRPr lang="en-US" altLang="en-US" dirty="0"/>
          </a:p>
        </p:txBody>
      </p:sp>
    </p:spTree>
    <p:extLst>
      <p:ext uri="{BB962C8B-B14F-4D97-AF65-F5344CB8AC3E}">
        <p14:creationId xmlns:p14="http://schemas.microsoft.com/office/powerpoint/2010/main" val="1175165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686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mostly be skipped for CCL. The purpose is to quickly show that these are some of the main barriers to microgrid deployment (without going into too much detail).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5778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 name="Google Shape;7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Choose whether to use the master metering example based on time and the perceived interest/expertise of the audience.</a:t>
            </a:r>
            <a:endParaRPr dirty="0"/>
          </a:p>
        </p:txBody>
      </p:sp>
      <p:sp>
        <p:nvSpPr>
          <p:cNvPr id="74" name="Google Shape;74;p4:notes"/>
          <p:cNvSpPr txBox="1"/>
          <p:nvPr/>
        </p:nvSpPr>
        <p:spPr>
          <a:xfrm>
            <a:off x="3884615" y="8685213"/>
            <a:ext cx="2971800" cy="457200"/>
          </a:xfrm>
          <a:prstGeom prst="rect">
            <a:avLst/>
          </a:prstGeom>
          <a:noFill/>
          <a:ln>
            <a:noFill/>
          </a:ln>
        </p:spPr>
        <p:txBody>
          <a:bodyPr spcFirstLastPara="1" wrap="square" lIns="91400" tIns="45700" rIns="91400"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56</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3681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itchFamily="34" charset="0"/>
              <a:buNone/>
              <a:tabLst/>
              <a:defRPr/>
            </a:pPr>
            <a:r>
              <a:rPr lang="en-US" sz="1200" dirty="0"/>
              <a:t>Market distortions like the erroneous metering &amp; assessment of </a:t>
            </a:r>
            <a:r>
              <a:rPr lang="en-US" sz="1200" dirty="0">
                <a:hlinkClick r:id="rId3"/>
              </a:rPr>
              <a:t>Transmission Access Charges (TAC)</a:t>
            </a:r>
            <a:r>
              <a:rPr lang="en-US" sz="1200" dirty="0"/>
              <a:t> for California IOUs creates massive market distortions that steal value from local generation, hurt ratepayers, and preempt energy resilience.</a:t>
            </a:r>
            <a:endParaRPr lang="en-US" dirty="0"/>
          </a:p>
          <a:p>
            <a:pPr>
              <a:buFont typeface="Arial" pitchFamily="34" charset="0"/>
              <a:buNone/>
            </a:pPr>
            <a:endParaRPr lang="en-US" b="1" dirty="0"/>
          </a:p>
          <a:p>
            <a:pPr>
              <a:buFont typeface="Arial" pitchFamily="34" charset="0"/>
              <a:buNone/>
            </a:pPr>
            <a:r>
              <a:rPr lang="en-US" baseline="0" dirty="0"/>
              <a:t>Non-PTO utilities (metered sub-systems) currently operate under the system we are proposing. The Clean Coalition TAC fix would bring consistent TAC treatment to DG resources in all utility service territories.</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CC54812C-3253-A742-B793-96C63D0D932D}" type="slidenum">
              <a:rPr lang="en-US" smtClean="0"/>
              <a:pPr/>
              <a:t>59</a:t>
            </a:fld>
            <a:endParaRPr lang="en-US" dirty="0"/>
          </a:p>
        </p:txBody>
      </p:sp>
    </p:spTree>
    <p:extLst>
      <p:ext uri="{BB962C8B-B14F-4D97-AF65-F5344CB8AC3E}">
        <p14:creationId xmlns:p14="http://schemas.microsoft.com/office/powerpoint/2010/main" val="3649167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5</a:t>
            </a:fld>
            <a:endParaRPr lang="en-US" altLang="en-US" dirty="0"/>
          </a:p>
        </p:txBody>
      </p:sp>
    </p:spTree>
    <p:extLst>
      <p:ext uri="{BB962C8B-B14F-4D97-AF65-F5344CB8AC3E}">
        <p14:creationId xmlns:p14="http://schemas.microsoft.com/office/powerpoint/2010/main" val="1390569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7</a:t>
            </a:fld>
            <a:endParaRPr lang="en-US" altLang="en-US" dirty="0"/>
          </a:p>
        </p:txBody>
      </p:sp>
    </p:spTree>
    <p:extLst>
      <p:ext uri="{BB962C8B-B14F-4D97-AF65-F5344CB8AC3E}">
        <p14:creationId xmlns:p14="http://schemas.microsoft.com/office/powerpoint/2010/main" val="355720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5" name="Google Shape;15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6" name="Google Shape;156;p4:notes"/>
          <p:cNvSpPr txBox="1"/>
          <p:nvPr/>
        </p:nvSpPr>
        <p:spPr>
          <a:xfrm>
            <a:off x="4008708" y="8893296"/>
            <a:ext cx="3066733" cy="468154"/>
          </a:xfrm>
          <a:prstGeom prst="rect">
            <a:avLst/>
          </a:prstGeom>
          <a:noFill/>
          <a:ln>
            <a:noFill/>
          </a:ln>
        </p:spPr>
        <p:txBody>
          <a:bodyPr spcFirstLastPara="1" wrap="square" lIns="93900" tIns="46950" rIns="93900" bIns="469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65941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10</a:t>
            </a:fld>
            <a:endParaRPr lang="en-US" sz="1200" dirty="0">
              <a:latin typeface="Calibri" pitchFamily="34" charset="0"/>
            </a:endParaRPr>
          </a:p>
        </p:txBody>
      </p:sp>
    </p:spTree>
    <p:extLst>
      <p:ext uri="{BB962C8B-B14F-4D97-AF65-F5344CB8AC3E}">
        <p14:creationId xmlns:p14="http://schemas.microsoft.com/office/powerpoint/2010/main" val="3854959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11</a:t>
            </a:fld>
            <a:endParaRPr lang="en-US" altLang="en-US"/>
          </a:p>
        </p:txBody>
      </p:sp>
    </p:spTree>
    <p:extLst>
      <p:ext uri="{BB962C8B-B14F-4D97-AF65-F5344CB8AC3E}">
        <p14:creationId xmlns:p14="http://schemas.microsoft.com/office/powerpoint/2010/main" val="4162102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6;p2:notes">
            <a:extLst>
              <a:ext uri="{FF2B5EF4-FFF2-40B4-BE49-F238E27FC236}">
                <a16:creationId xmlns:a16="http://schemas.microsoft.com/office/drawing/2014/main" id="{ABBDE225-6445-6947-B141-FBEE49C124A8}"/>
              </a:ext>
            </a:extLst>
          </p:cNvPr>
          <p:cNvSpPr>
            <a:spLocks noGrp="1" noRot="1" noChangeAspect="1" noTextEdit="1"/>
          </p:cNvSpPr>
          <p:nvPr>
            <p:ph type="sldImg" idx="2"/>
          </p:nvPr>
        </p:nvSpPr>
        <p:spPr bwMode="auto">
          <a:xfrm>
            <a:off x="1257300" y="720725"/>
            <a:ext cx="4800600" cy="36004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16386" name="Google Shape;87;p2:notes">
            <a:extLst>
              <a:ext uri="{FF2B5EF4-FFF2-40B4-BE49-F238E27FC236}">
                <a16:creationId xmlns:a16="http://schemas.microsoft.com/office/drawing/2014/main" id="{A236F327-FB2F-E048-9CE7-FA93C125ECF6}"/>
              </a:ext>
            </a:extLst>
          </p:cNvPr>
          <p:cNvSpPr>
            <a:spLocks noGrp="1" noChangeArrowheads="1"/>
          </p:cNvSpPr>
          <p:nvPr>
            <p:ph type="body" idx="1"/>
          </p:nvPr>
        </p:nvSpPr>
        <p:spPr bwMode="auto">
          <a:xfrm>
            <a:off x="731838" y="4560888"/>
            <a:ext cx="585152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45" tIns="48309" rIns="96645" bIns="48309" numCol="1" anchor="t" anchorCtr="0" compatLnSpc="1">
            <a:prstTxWarp prst="textNoShape">
              <a:avLst/>
            </a:prstTxWarp>
          </a:bodyPr>
          <a:lstStyle/>
          <a:p>
            <a:pPr>
              <a:spcBef>
                <a:spcPts val="375"/>
              </a:spcBef>
              <a:buClr>
                <a:srgbClr val="000000"/>
              </a:buClr>
              <a:buSzPts val="1200"/>
            </a:pPr>
            <a:endParaRPr lang="en-US" altLang="en-US" dirty="0">
              <a:latin typeface="Arial Regular"/>
            </a:endParaRPr>
          </a:p>
        </p:txBody>
      </p:sp>
      <p:sp>
        <p:nvSpPr>
          <p:cNvPr id="16387" name="Google Shape;88;p2:notes">
            <a:extLst>
              <a:ext uri="{FF2B5EF4-FFF2-40B4-BE49-F238E27FC236}">
                <a16:creationId xmlns:a16="http://schemas.microsoft.com/office/drawing/2014/main" id="{E5D8FB55-4E3D-7E49-A385-93974C50E0AB}"/>
              </a:ext>
            </a:extLst>
          </p:cNvPr>
          <p:cNvSpPr>
            <a:spLocks noGrp="1" noChangeArrowheads="1"/>
          </p:cNvSpPr>
          <p:nvPr>
            <p:ph type="sldNum" sz="quarter" idx="5"/>
          </p:nvPr>
        </p:nvSpPr>
        <p:spPr bwMode="auto">
          <a:xfrm>
            <a:off x="4143375" y="9120188"/>
            <a:ext cx="3170238"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5" tIns="48309" rIns="96645" bIns="48309"/>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F556D23-9FBE-D542-9A2A-005BFF767863}" type="slidenum">
              <a:rPr lang="en-US" altLang="en-US" smtClean="0"/>
              <a:pPr/>
              <a:t>12</a:t>
            </a:fld>
            <a:endParaRPr lang="en-US" altLang="en-US"/>
          </a:p>
        </p:txBody>
      </p:sp>
    </p:spTree>
    <p:extLst>
      <p:ext uri="{BB962C8B-B14F-4D97-AF65-F5344CB8AC3E}">
        <p14:creationId xmlns:p14="http://schemas.microsoft.com/office/powerpoint/2010/main" val="422335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0D975E9-4F9F-2741-A4F5-F453A59CC91E}"/>
              </a:ext>
            </a:extLst>
          </p:cNvPr>
          <p:cNvSpPr>
            <a:spLocks noGrp="1"/>
          </p:cNvSpPr>
          <p:nvPr>
            <p:ph type="dt" sz="half" idx="10"/>
          </p:nvPr>
        </p:nvSpPr>
        <p:spPr/>
        <p:txBody>
          <a:bodyPr/>
          <a:lstStyle>
            <a:lvl1pPr>
              <a:defRPr/>
            </a:lvl1pPr>
          </a:lstStyle>
          <a:p>
            <a:pPr>
              <a:defRPr/>
            </a:pPr>
            <a:fld id="{560BA163-E144-460A-A001-7700B8FDB543}" type="datetime3">
              <a:rPr lang="en-US" altLang="en-US" smtClean="0"/>
              <a:t>2 December 2023</a:t>
            </a:fld>
            <a:endParaRPr lang="en-US" altLang="en-US" dirty="0"/>
          </a:p>
        </p:txBody>
      </p:sp>
      <p:sp>
        <p:nvSpPr>
          <p:cNvPr id="5" name="Footer Placeholder 4">
            <a:extLst>
              <a:ext uri="{FF2B5EF4-FFF2-40B4-BE49-F238E27FC236}">
                <a16:creationId xmlns:a16="http://schemas.microsoft.com/office/drawing/2014/main" id="{719F211E-70FF-1243-981D-7BA715F1C632}"/>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FDF491D-CEF3-4F4B-BD27-B20475205385}"/>
              </a:ext>
            </a:extLst>
          </p:cNvPr>
          <p:cNvSpPr>
            <a:spLocks noGrp="1"/>
          </p:cNvSpPr>
          <p:nvPr>
            <p:ph type="sldNum" sz="quarter" idx="12"/>
          </p:nvPr>
        </p:nvSpPr>
        <p:spPr/>
        <p:txBody>
          <a:bodyPr/>
          <a:lstStyle>
            <a:lvl1pPr>
              <a:defRPr/>
            </a:lvl1pPr>
          </a:lstStyle>
          <a:p>
            <a:pPr>
              <a:defRPr/>
            </a:pPr>
            <a:fld id="{861FBA3C-C551-A847-88BE-C8AD39BF2A80}" type="slidenum">
              <a:rPr lang="en-US" altLang="en-US"/>
              <a:pPr>
                <a:defRPr/>
              </a:pPr>
              <a:t>‹#›</a:t>
            </a:fld>
            <a:endParaRPr lang="en-US" altLang="en-US" dirty="0"/>
          </a:p>
        </p:txBody>
      </p:sp>
    </p:spTree>
    <p:extLst>
      <p:ext uri="{BB962C8B-B14F-4D97-AF65-F5344CB8AC3E}">
        <p14:creationId xmlns:p14="http://schemas.microsoft.com/office/powerpoint/2010/main" val="593619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F966E-7469-E544-A7FA-0698D5977907}"/>
              </a:ext>
            </a:extLst>
          </p:cNvPr>
          <p:cNvSpPr>
            <a:spLocks noGrp="1"/>
          </p:cNvSpPr>
          <p:nvPr>
            <p:ph type="dt" sz="half" idx="10"/>
          </p:nvPr>
        </p:nvSpPr>
        <p:spPr/>
        <p:txBody>
          <a:bodyPr/>
          <a:lstStyle>
            <a:lvl1pPr>
              <a:defRPr/>
            </a:lvl1pPr>
          </a:lstStyle>
          <a:p>
            <a:pPr>
              <a:defRPr/>
            </a:pPr>
            <a:fld id="{CF5E7C2A-53DE-4C87-88E6-E009E4E5ABF2}" type="datetime3">
              <a:rPr lang="en-US" altLang="en-US" smtClean="0"/>
              <a:t>2 December 2023</a:t>
            </a:fld>
            <a:endParaRPr lang="en-US" altLang="en-US" dirty="0"/>
          </a:p>
        </p:txBody>
      </p:sp>
      <p:sp>
        <p:nvSpPr>
          <p:cNvPr id="5" name="Footer Placeholder 4">
            <a:extLst>
              <a:ext uri="{FF2B5EF4-FFF2-40B4-BE49-F238E27FC236}">
                <a16:creationId xmlns:a16="http://schemas.microsoft.com/office/drawing/2014/main" id="{35F09DEC-3DC4-464A-AF70-CAAA2A4F06E3}"/>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143326E1-ECB7-7641-A730-86649382E50E}"/>
              </a:ext>
            </a:extLst>
          </p:cNvPr>
          <p:cNvSpPr>
            <a:spLocks noGrp="1"/>
          </p:cNvSpPr>
          <p:nvPr>
            <p:ph type="sldNum" sz="quarter" idx="12"/>
          </p:nvPr>
        </p:nvSpPr>
        <p:spPr/>
        <p:txBody>
          <a:bodyPr/>
          <a:lstStyle>
            <a:lvl1pPr>
              <a:defRPr/>
            </a:lvl1pPr>
          </a:lstStyle>
          <a:p>
            <a:pPr>
              <a:defRPr/>
            </a:pPr>
            <a:fld id="{C2EA4A89-4D8C-AA4B-9F02-A821DDFD2529}" type="slidenum">
              <a:rPr lang="en-US" altLang="en-US"/>
              <a:pPr>
                <a:defRPr/>
              </a:pPr>
              <a:t>‹#›</a:t>
            </a:fld>
            <a:endParaRPr lang="en-US" altLang="en-US" dirty="0"/>
          </a:p>
        </p:txBody>
      </p:sp>
    </p:spTree>
    <p:extLst>
      <p:ext uri="{BB962C8B-B14F-4D97-AF65-F5344CB8AC3E}">
        <p14:creationId xmlns:p14="http://schemas.microsoft.com/office/powerpoint/2010/main" val="393056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587C57-C086-4B42-B670-BDA5BC33EF7A}"/>
              </a:ext>
            </a:extLst>
          </p:cNvPr>
          <p:cNvSpPr>
            <a:spLocks noGrp="1"/>
          </p:cNvSpPr>
          <p:nvPr>
            <p:ph type="dt" sz="half" idx="10"/>
          </p:nvPr>
        </p:nvSpPr>
        <p:spPr/>
        <p:txBody>
          <a:bodyPr/>
          <a:lstStyle>
            <a:lvl1pPr>
              <a:defRPr/>
            </a:lvl1pPr>
          </a:lstStyle>
          <a:p>
            <a:pPr>
              <a:defRPr/>
            </a:pPr>
            <a:fld id="{D37A41E1-1F44-4448-8890-2CFE1AD9FEED}" type="datetime3">
              <a:rPr lang="en-US" altLang="en-US" smtClean="0"/>
              <a:t>2 December 2023</a:t>
            </a:fld>
            <a:endParaRPr lang="en-US" altLang="en-US" dirty="0"/>
          </a:p>
        </p:txBody>
      </p:sp>
      <p:sp>
        <p:nvSpPr>
          <p:cNvPr id="5" name="Footer Placeholder 4">
            <a:extLst>
              <a:ext uri="{FF2B5EF4-FFF2-40B4-BE49-F238E27FC236}">
                <a16:creationId xmlns:a16="http://schemas.microsoft.com/office/drawing/2014/main" id="{DF655431-5BCB-E74D-ADB1-889349B045F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4622248C-1A15-FE49-A71C-E84D92F090FC}"/>
              </a:ext>
            </a:extLst>
          </p:cNvPr>
          <p:cNvSpPr>
            <a:spLocks noGrp="1"/>
          </p:cNvSpPr>
          <p:nvPr>
            <p:ph type="sldNum" sz="quarter" idx="12"/>
          </p:nvPr>
        </p:nvSpPr>
        <p:spPr/>
        <p:txBody>
          <a:bodyPr/>
          <a:lstStyle>
            <a:lvl1pPr>
              <a:defRPr/>
            </a:lvl1pPr>
          </a:lstStyle>
          <a:p>
            <a:pPr>
              <a:defRPr/>
            </a:pPr>
            <a:fld id="{02F8EB2A-6CA7-E342-A68F-42E85B9C6792}" type="slidenum">
              <a:rPr lang="en-US" altLang="en-US"/>
              <a:pPr>
                <a:defRPr/>
              </a:pPr>
              <a:t>‹#›</a:t>
            </a:fld>
            <a:endParaRPr lang="en-US" altLang="en-US" dirty="0"/>
          </a:p>
        </p:txBody>
      </p:sp>
    </p:spTree>
    <p:extLst>
      <p:ext uri="{BB962C8B-B14F-4D97-AF65-F5344CB8AC3E}">
        <p14:creationId xmlns:p14="http://schemas.microsoft.com/office/powerpoint/2010/main" val="333837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9CD30C6-57B6-8D45-9699-219F1C2A4C66}"/>
              </a:ext>
            </a:extLst>
          </p:cNvPr>
          <p:cNvSpPr>
            <a:spLocks noChangeArrowheads="1"/>
          </p:cNvSpPr>
          <p:nvPr/>
        </p:nvSpPr>
        <p:spPr bwMode="auto">
          <a:xfrm>
            <a:off x="0" y="3124200"/>
            <a:ext cx="9144000" cy="3352800"/>
          </a:xfrm>
          <a:prstGeom prst="rect">
            <a:avLst/>
          </a:prstGeom>
          <a:solidFill>
            <a:srgbClr val="249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defRPr/>
            </a:pPr>
            <a:endParaRPr lang="en-US" altLang="en-US" dirty="0">
              <a:solidFill>
                <a:srgbClr val="0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28B8289-9559-C848-870B-D3E0D69E377F}"/>
              </a:ext>
            </a:extLst>
          </p:cNvPr>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defRPr/>
            </a:pPr>
            <a:endParaRPr lang="en-CA" dirty="0">
              <a:solidFill>
                <a:srgbClr val="FFFFFF"/>
              </a:solidFill>
            </a:endParaRPr>
          </a:p>
        </p:txBody>
      </p:sp>
      <p:sp>
        <p:nvSpPr>
          <p:cNvPr id="5" name="TextBox 4">
            <a:extLst>
              <a:ext uri="{FF2B5EF4-FFF2-40B4-BE49-F238E27FC236}">
                <a16:creationId xmlns:a16="http://schemas.microsoft.com/office/drawing/2014/main" id="{D4EFC259-21D0-1D4D-8F8F-AFEA3690FD07}"/>
              </a:ext>
            </a:extLst>
          </p:cNvPr>
          <p:cNvSpPr txBox="1">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defRPr/>
            </a:pPr>
            <a:r>
              <a:rPr lang="en-CA" altLang="en-US" dirty="0">
                <a:solidFill>
                  <a:srgbClr val="595959"/>
                </a:solidFill>
                <a:latin typeface="Arial" panose="020B0604020202020204" pitchFamily="34" charset="0"/>
                <a:cs typeface="Arial" panose="020B0604020202020204" pitchFamily="34" charset="0"/>
              </a:rPr>
              <a:t>Making Clean Local Energy Accessible Now			</a:t>
            </a:r>
          </a:p>
        </p:txBody>
      </p:sp>
      <p:sp>
        <p:nvSpPr>
          <p:cNvPr id="61443" name="Rectangle 3"/>
          <p:cNvSpPr>
            <a:spLocks noGrp="1" noChangeArrowheads="1"/>
          </p:cNvSpPr>
          <p:nvPr>
            <p:ph type="subTitle" idx="1"/>
          </p:nvPr>
        </p:nvSpPr>
        <p:spPr>
          <a:xfrm>
            <a:off x="990600" y="5300663"/>
            <a:ext cx="7161213" cy="841375"/>
          </a:xfrm>
        </p:spPr>
        <p:txBody>
          <a:bodyPr/>
          <a:lstStyle>
            <a:lvl1pPr marL="0" indent="0" algn="ctr">
              <a:buFontTx/>
              <a:buNone/>
              <a:defRPr sz="2400">
                <a:solidFill>
                  <a:schemeClr val="tx2">
                    <a:lumMod val="65000"/>
                    <a:lumOff val="35000"/>
                  </a:schemeClr>
                </a:solidFill>
              </a:defRPr>
            </a:lvl1pPr>
          </a:lstStyle>
          <a:p>
            <a:r>
              <a:rPr lang="en-US"/>
              <a:t>Click to edit Master subtitle style</a:t>
            </a:r>
            <a:endParaRPr lang="en-US" dirty="0"/>
          </a:p>
        </p:txBody>
      </p:sp>
    </p:spTree>
    <p:extLst>
      <p:ext uri="{BB962C8B-B14F-4D97-AF65-F5344CB8AC3E}">
        <p14:creationId xmlns:p14="http://schemas.microsoft.com/office/powerpoint/2010/main" val="820867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Title, Text and Chart">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DFA53CE-6795-C947-947A-E8BA3D8CA19E}"/>
              </a:ext>
            </a:extLst>
          </p:cNvPr>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CA" dirty="0"/>
          </a:p>
        </p:txBody>
      </p:sp>
      <p:sp>
        <p:nvSpPr>
          <p:cNvPr id="5" name="TextBox 5">
            <a:extLst>
              <a:ext uri="{FF2B5EF4-FFF2-40B4-BE49-F238E27FC236}">
                <a16:creationId xmlns:a16="http://schemas.microsoft.com/office/drawing/2014/main" id="{0A3046A0-4A55-1D4A-B644-E8D76CFA1FE3}"/>
              </a:ext>
            </a:extLst>
          </p:cNvPr>
          <p:cNvSpPr txBox="1">
            <a:spLocks noChangeArrowheads="1"/>
          </p:cNvSpPr>
          <p:nvPr userDrawn="1"/>
        </p:nvSpPr>
        <p:spPr bwMode="auto">
          <a:xfrm>
            <a:off x="0" y="6488113"/>
            <a:ext cx="472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defRPr/>
            </a:pPr>
            <a:r>
              <a:rPr lang="en-CA" altLang="en-US" sz="1600" dirty="0">
                <a:solidFill>
                  <a:srgbClr val="595959"/>
                </a:solidFill>
                <a:cs typeface="Arial" panose="020B0604020202020204" pitchFamily="34" charset="0"/>
              </a:rPr>
              <a:t>Making Clean Local Energy Accessible Now</a:t>
            </a:r>
            <a:endParaRPr lang="en-CA" altLang="en-US" dirty="0">
              <a:solidFill>
                <a:srgbClr val="595959"/>
              </a:solidFill>
              <a:cs typeface="Arial" panose="020B0604020202020204" pitchFamily="34" charset="0"/>
            </a:endParaRPr>
          </a:p>
        </p:txBody>
      </p:sp>
      <p:sp>
        <p:nvSpPr>
          <p:cNvPr id="6" name="Rectangle 6">
            <a:extLst>
              <a:ext uri="{FF2B5EF4-FFF2-40B4-BE49-F238E27FC236}">
                <a16:creationId xmlns:a16="http://schemas.microsoft.com/office/drawing/2014/main" id="{38F39DE6-1256-C346-9AB8-45B77E3AA60E}"/>
              </a:ext>
            </a:extLst>
          </p:cNvPr>
          <p:cNvSpPr>
            <a:spLocks noChangeArrowheads="1"/>
          </p:cNvSpPr>
          <p:nvPr userDrawn="1"/>
        </p:nvSpPr>
        <p:spPr bwMode="auto">
          <a:xfrm>
            <a:off x="0" y="0"/>
            <a:ext cx="7391400" cy="762000"/>
          </a:xfrm>
          <a:prstGeom prst="rect">
            <a:avLst/>
          </a:prstGeom>
          <a:solidFill>
            <a:srgbClr val="249CFF"/>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defRPr/>
            </a:pPr>
            <a:r>
              <a:rPr lang="en-CA" altLang="en-US" dirty="0">
                <a:solidFill>
                  <a:srgbClr val="FFFFFF"/>
                </a:solidFill>
              </a:rPr>
              <a:t> </a:t>
            </a:r>
          </a:p>
        </p:txBody>
      </p:sp>
      <p:sp>
        <p:nvSpPr>
          <p:cNvPr id="7" name="Slide Number Placeholder 3">
            <a:extLst>
              <a:ext uri="{FF2B5EF4-FFF2-40B4-BE49-F238E27FC236}">
                <a16:creationId xmlns:a16="http://schemas.microsoft.com/office/drawing/2014/main" id="{BF102AE4-9E97-E04E-BF77-2074DC86BD37}"/>
              </a:ext>
            </a:extLst>
          </p:cNvPr>
          <p:cNvSpPr txBox="1">
            <a:spLocks noChangeArrowheads="1"/>
          </p:cNvSpPr>
          <p:nvPr userDrawn="1"/>
        </p:nvSpPr>
        <p:spPr bwMode="auto">
          <a:xfrm>
            <a:off x="8534400" y="6492875"/>
            <a:ext cx="457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eaLnBrk="1" hangingPunct="1">
              <a:defRPr/>
            </a:pPr>
            <a:fld id="{E7166A5B-3056-1D40-9051-DB5AC141CB75}" type="slidenum">
              <a:rPr lang="en-US" altLang="en-US" sz="1200" smtClean="0">
                <a:cs typeface="Arial" panose="020B0604020202020204" pitchFamily="34" charset="0"/>
              </a:rPr>
              <a:pPr algn="r" eaLnBrk="1" hangingPunct="1">
                <a:defRPr/>
              </a:pPr>
              <a:t>‹#›</a:t>
            </a:fld>
            <a:endParaRPr lang="en-US" altLang="en-US" sz="1200" dirty="0">
              <a:solidFill>
                <a:srgbClr val="013D21"/>
              </a:solidFill>
              <a:latin typeface="Informatic" charset="0"/>
              <a:cs typeface="Arial" panose="020B0604020202020204" pitchFamily="34" charset="0"/>
            </a:endParaRPr>
          </a:p>
        </p:txBody>
      </p:sp>
      <p:pic>
        <p:nvPicPr>
          <p:cNvPr id="8" name="Picture 10" descr="Clean Coalition Logo_no tagline_updated_slideshowedit_zf2 yellow_final2.pdf">
            <a:extLst>
              <a:ext uri="{FF2B5EF4-FFF2-40B4-BE49-F238E27FC236}">
                <a16:creationId xmlns:a16="http://schemas.microsoft.com/office/drawing/2014/main" id="{316C0A59-26E0-8F46-B70B-85A845CCE84F}"/>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531100" y="46038"/>
            <a:ext cx="16129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3"/>
              </a:buBlip>
              <a:defRPr>
                <a:solidFill>
                  <a:schemeClr val="tx2">
                    <a:lumMod val="65000"/>
                    <a:lumOff val="35000"/>
                  </a:schemeClr>
                </a:solidFill>
              </a:defRPr>
            </a:lvl1pPr>
            <a:lvl2pPr>
              <a:buFontTx/>
              <a:buBlip>
                <a:blip r:embed="rId3"/>
              </a:buBlip>
              <a:defRPr>
                <a:solidFill>
                  <a:schemeClr val="tx2">
                    <a:lumMod val="65000"/>
                    <a:lumOff val="35000"/>
                  </a:schemeClr>
                </a:solidFill>
              </a:defRPr>
            </a:lvl2pPr>
            <a:lvl3pPr>
              <a:buFontTx/>
              <a:buBlip>
                <a:blip r:embed="rId3"/>
              </a:buBlip>
              <a:defRPr>
                <a:solidFill>
                  <a:schemeClr val="tx2">
                    <a:lumMod val="65000"/>
                    <a:lumOff val="35000"/>
                  </a:schemeClr>
                </a:solidFill>
              </a:defRPr>
            </a:lvl3pPr>
            <a:lvl4pPr>
              <a:buFontTx/>
              <a:buBlip>
                <a:blip r:embed="rId3"/>
              </a:buBlip>
              <a:defRPr>
                <a:solidFill>
                  <a:schemeClr val="tx2">
                    <a:lumMod val="65000"/>
                    <a:lumOff val="35000"/>
                  </a:schemeClr>
                </a:solidFill>
              </a:defRPr>
            </a:lvl4pPr>
            <a:lvl5pPr>
              <a:buFontTx/>
              <a:buBlip>
                <a:blip r:embed="rId3"/>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4988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73585-4FFF-4F48-B0FF-4AECA5D2B793}"/>
              </a:ext>
            </a:extLst>
          </p:cNvPr>
          <p:cNvSpPr>
            <a:spLocks noGrp="1"/>
          </p:cNvSpPr>
          <p:nvPr>
            <p:ph type="dt" sz="half" idx="10"/>
          </p:nvPr>
        </p:nvSpPr>
        <p:spPr/>
        <p:txBody>
          <a:bodyPr/>
          <a:lstStyle>
            <a:lvl1pPr>
              <a:defRPr/>
            </a:lvl1pPr>
          </a:lstStyle>
          <a:p>
            <a:pPr>
              <a:defRPr/>
            </a:pPr>
            <a:fld id="{B9AF1B43-8F02-4C1A-95DC-864C4F4FECFA}" type="datetime3">
              <a:rPr lang="en-US" altLang="en-US" smtClean="0"/>
              <a:t>2 December 2023</a:t>
            </a:fld>
            <a:endParaRPr lang="en-US" altLang="en-US" dirty="0"/>
          </a:p>
        </p:txBody>
      </p:sp>
      <p:sp>
        <p:nvSpPr>
          <p:cNvPr id="5" name="Footer Placeholder 4">
            <a:extLst>
              <a:ext uri="{FF2B5EF4-FFF2-40B4-BE49-F238E27FC236}">
                <a16:creationId xmlns:a16="http://schemas.microsoft.com/office/drawing/2014/main" id="{808201DA-F647-A240-A8FC-BAB25D3AC068}"/>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28BF850-481A-5748-BACC-F16CCAAF3735}"/>
              </a:ext>
            </a:extLst>
          </p:cNvPr>
          <p:cNvSpPr>
            <a:spLocks noGrp="1"/>
          </p:cNvSpPr>
          <p:nvPr>
            <p:ph type="sldNum" sz="quarter" idx="12"/>
          </p:nvPr>
        </p:nvSpPr>
        <p:spPr/>
        <p:txBody>
          <a:bodyPr/>
          <a:lstStyle>
            <a:lvl1pPr>
              <a:defRPr/>
            </a:lvl1pPr>
          </a:lstStyle>
          <a:p>
            <a:pPr>
              <a:defRPr/>
            </a:pPr>
            <a:fld id="{5DFF457A-51B7-5D48-BED3-A7125AA8DEFF}" type="slidenum">
              <a:rPr lang="en-US" altLang="en-US"/>
              <a:pPr>
                <a:defRPr/>
              </a:pPr>
              <a:t>‹#›</a:t>
            </a:fld>
            <a:endParaRPr lang="en-US" altLang="en-US" dirty="0"/>
          </a:p>
        </p:txBody>
      </p:sp>
    </p:spTree>
    <p:extLst>
      <p:ext uri="{BB962C8B-B14F-4D97-AF65-F5344CB8AC3E}">
        <p14:creationId xmlns:p14="http://schemas.microsoft.com/office/powerpoint/2010/main" val="933629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36BC11-48C6-8546-9434-A1A3F196F63E}"/>
              </a:ext>
            </a:extLst>
          </p:cNvPr>
          <p:cNvSpPr>
            <a:spLocks noGrp="1"/>
          </p:cNvSpPr>
          <p:nvPr>
            <p:ph type="dt" sz="half" idx="10"/>
          </p:nvPr>
        </p:nvSpPr>
        <p:spPr/>
        <p:txBody>
          <a:bodyPr/>
          <a:lstStyle>
            <a:lvl1pPr>
              <a:defRPr/>
            </a:lvl1pPr>
          </a:lstStyle>
          <a:p>
            <a:pPr>
              <a:defRPr/>
            </a:pPr>
            <a:fld id="{D53C131C-D7CC-4AB7-B7AC-8D17C70AB763}" type="datetime3">
              <a:rPr lang="en-US" altLang="en-US" smtClean="0"/>
              <a:t>2 December 2023</a:t>
            </a:fld>
            <a:endParaRPr lang="en-US" altLang="en-US" dirty="0"/>
          </a:p>
        </p:txBody>
      </p:sp>
      <p:sp>
        <p:nvSpPr>
          <p:cNvPr id="5" name="Footer Placeholder 4">
            <a:extLst>
              <a:ext uri="{FF2B5EF4-FFF2-40B4-BE49-F238E27FC236}">
                <a16:creationId xmlns:a16="http://schemas.microsoft.com/office/drawing/2014/main" id="{0F99ED33-2661-F144-8C03-967912C5981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0450073-3400-C641-ABE0-4FBC660E1B06}"/>
              </a:ext>
            </a:extLst>
          </p:cNvPr>
          <p:cNvSpPr>
            <a:spLocks noGrp="1"/>
          </p:cNvSpPr>
          <p:nvPr>
            <p:ph type="sldNum" sz="quarter" idx="12"/>
          </p:nvPr>
        </p:nvSpPr>
        <p:spPr/>
        <p:txBody>
          <a:bodyPr/>
          <a:lstStyle>
            <a:lvl1pPr>
              <a:defRPr/>
            </a:lvl1pPr>
          </a:lstStyle>
          <a:p>
            <a:pPr>
              <a:defRPr/>
            </a:pPr>
            <a:fld id="{E82DDA36-A3E7-8943-AD0F-CAAE473AC2A6}" type="slidenum">
              <a:rPr lang="en-US" altLang="en-US"/>
              <a:pPr>
                <a:defRPr/>
              </a:pPr>
              <a:t>‹#›</a:t>
            </a:fld>
            <a:endParaRPr lang="en-US" altLang="en-US" dirty="0"/>
          </a:p>
        </p:txBody>
      </p:sp>
    </p:spTree>
    <p:extLst>
      <p:ext uri="{BB962C8B-B14F-4D97-AF65-F5344CB8AC3E}">
        <p14:creationId xmlns:p14="http://schemas.microsoft.com/office/powerpoint/2010/main" val="216969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A8FEEF8-6A58-0C49-BA29-9DC09A922821}"/>
              </a:ext>
            </a:extLst>
          </p:cNvPr>
          <p:cNvSpPr>
            <a:spLocks noGrp="1"/>
          </p:cNvSpPr>
          <p:nvPr>
            <p:ph type="dt" sz="half" idx="10"/>
          </p:nvPr>
        </p:nvSpPr>
        <p:spPr/>
        <p:txBody>
          <a:bodyPr/>
          <a:lstStyle>
            <a:lvl1pPr>
              <a:defRPr/>
            </a:lvl1pPr>
          </a:lstStyle>
          <a:p>
            <a:pPr>
              <a:defRPr/>
            </a:pPr>
            <a:fld id="{08A6C2A9-3EE2-4D58-83A0-AFEF89A5563A}" type="datetime3">
              <a:rPr lang="en-US" altLang="en-US" smtClean="0"/>
              <a:t>2 December 2023</a:t>
            </a:fld>
            <a:endParaRPr lang="en-US" altLang="en-US" dirty="0"/>
          </a:p>
        </p:txBody>
      </p:sp>
      <p:sp>
        <p:nvSpPr>
          <p:cNvPr id="6" name="Footer Placeholder 4">
            <a:extLst>
              <a:ext uri="{FF2B5EF4-FFF2-40B4-BE49-F238E27FC236}">
                <a16:creationId xmlns:a16="http://schemas.microsoft.com/office/drawing/2014/main" id="{99A10E6D-4E32-2440-AA0C-D7A2AFC7FD9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973B1B4C-1787-104B-A1E3-0CEFB613DDA2}"/>
              </a:ext>
            </a:extLst>
          </p:cNvPr>
          <p:cNvSpPr>
            <a:spLocks noGrp="1"/>
          </p:cNvSpPr>
          <p:nvPr>
            <p:ph type="sldNum" sz="quarter" idx="12"/>
          </p:nvPr>
        </p:nvSpPr>
        <p:spPr/>
        <p:txBody>
          <a:bodyPr/>
          <a:lstStyle>
            <a:lvl1pPr>
              <a:defRPr/>
            </a:lvl1pPr>
          </a:lstStyle>
          <a:p>
            <a:pPr>
              <a:defRPr/>
            </a:pPr>
            <a:fld id="{CA3DF979-1FFA-B344-A81C-F0A9AB9BBE0B}" type="slidenum">
              <a:rPr lang="en-US" altLang="en-US"/>
              <a:pPr>
                <a:defRPr/>
              </a:pPr>
              <a:t>‹#›</a:t>
            </a:fld>
            <a:endParaRPr lang="en-US" altLang="en-US" dirty="0"/>
          </a:p>
        </p:txBody>
      </p:sp>
    </p:spTree>
    <p:extLst>
      <p:ext uri="{BB962C8B-B14F-4D97-AF65-F5344CB8AC3E}">
        <p14:creationId xmlns:p14="http://schemas.microsoft.com/office/powerpoint/2010/main" val="3048232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36B69B9-826F-8244-8A6A-0CD6DD73FB16}"/>
              </a:ext>
            </a:extLst>
          </p:cNvPr>
          <p:cNvSpPr>
            <a:spLocks noGrp="1"/>
          </p:cNvSpPr>
          <p:nvPr>
            <p:ph type="dt" sz="half" idx="10"/>
          </p:nvPr>
        </p:nvSpPr>
        <p:spPr/>
        <p:txBody>
          <a:bodyPr/>
          <a:lstStyle>
            <a:lvl1pPr>
              <a:defRPr/>
            </a:lvl1pPr>
          </a:lstStyle>
          <a:p>
            <a:pPr>
              <a:defRPr/>
            </a:pPr>
            <a:fld id="{23E9938C-8F76-4DEE-A8C5-693D5E5EE450}" type="datetime3">
              <a:rPr lang="en-US" altLang="en-US" smtClean="0"/>
              <a:t>2 December 2023</a:t>
            </a:fld>
            <a:endParaRPr lang="en-US" altLang="en-US" dirty="0"/>
          </a:p>
        </p:txBody>
      </p:sp>
      <p:sp>
        <p:nvSpPr>
          <p:cNvPr id="8" name="Footer Placeholder 4">
            <a:extLst>
              <a:ext uri="{FF2B5EF4-FFF2-40B4-BE49-F238E27FC236}">
                <a16:creationId xmlns:a16="http://schemas.microsoft.com/office/drawing/2014/main" id="{6270ED67-A230-304A-BD81-68AA113F99D5}"/>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A74C0F45-8463-BA4F-8288-144B4F266DC8}"/>
              </a:ext>
            </a:extLst>
          </p:cNvPr>
          <p:cNvSpPr>
            <a:spLocks noGrp="1"/>
          </p:cNvSpPr>
          <p:nvPr>
            <p:ph type="sldNum" sz="quarter" idx="12"/>
          </p:nvPr>
        </p:nvSpPr>
        <p:spPr/>
        <p:txBody>
          <a:bodyPr/>
          <a:lstStyle>
            <a:lvl1pPr>
              <a:defRPr/>
            </a:lvl1pPr>
          </a:lstStyle>
          <a:p>
            <a:pPr>
              <a:defRPr/>
            </a:pPr>
            <a:fld id="{DA1DBFC4-966A-DC4E-8401-7EC346D39E33}" type="slidenum">
              <a:rPr lang="en-US" altLang="en-US"/>
              <a:pPr>
                <a:defRPr/>
              </a:pPr>
              <a:t>‹#›</a:t>
            </a:fld>
            <a:endParaRPr lang="en-US" altLang="en-US" dirty="0"/>
          </a:p>
        </p:txBody>
      </p:sp>
    </p:spTree>
    <p:extLst>
      <p:ext uri="{BB962C8B-B14F-4D97-AF65-F5344CB8AC3E}">
        <p14:creationId xmlns:p14="http://schemas.microsoft.com/office/powerpoint/2010/main" val="3237926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B0413AD-A5B6-3E47-82A6-DC212F8EAA3C}"/>
              </a:ext>
            </a:extLst>
          </p:cNvPr>
          <p:cNvSpPr>
            <a:spLocks noGrp="1"/>
          </p:cNvSpPr>
          <p:nvPr>
            <p:ph type="dt" sz="half" idx="10"/>
          </p:nvPr>
        </p:nvSpPr>
        <p:spPr/>
        <p:txBody>
          <a:bodyPr/>
          <a:lstStyle>
            <a:lvl1pPr>
              <a:defRPr/>
            </a:lvl1pPr>
          </a:lstStyle>
          <a:p>
            <a:pPr>
              <a:defRPr/>
            </a:pPr>
            <a:fld id="{2F88A746-2811-4D1E-9D06-0C05B8E3FE4C}" type="datetime3">
              <a:rPr lang="en-US" altLang="en-US" smtClean="0"/>
              <a:t>2 December 2023</a:t>
            </a:fld>
            <a:endParaRPr lang="en-US" altLang="en-US" dirty="0"/>
          </a:p>
        </p:txBody>
      </p:sp>
      <p:sp>
        <p:nvSpPr>
          <p:cNvPr id="4" name="Footer Placeholder 4">
            <a:extLst>
              <a:ext uri="{FF2B5EF4-FFF2-40B4-BE49-F238E27FC236}">
                <a16:creationId xmlns:a16="http://schemas.microsoft.com/office/drawing/2014/main" id="{E7C4DF3C-F67F-824D-BCF9-CF584E35B1A6}"/>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CDB9843D-60A1-CF4E-8ACB-6628817B7C1D}"/>
              </a:ext>
            </a:extLst>
          </p:cNvPr>
          <p:cNvSpPr>
            <a:spLocks noGrp="1"/>
          </p:cNvSpPr>
          <p:nvPr>
            <p:ph type="sldNum" sz="quarter" idx="12"/>
          </p:nvPr>
        </p:nvSpPr>
        <p:spPr/>
        <p:txBody>
          <a:bodyPr/>
          <a:lstStyle>
            <a:lvl1pPr>
              <a:defRPr/>
            </a:lvl1pPr>
          </a:lstStyle>
          <a:p>
            <a:pPr>
              <a:defRPr/>
            </a:pPr>
            <a:fld id="{0376BDCD-F2CC-1D48-9787-0714F2C14497}" type="slidenum">
              <a:rPr lang="en-US" altLang="en-US"/>
              <a:pPr>
                <a:defRPr/>
              </a:pPr>
              <a:t>‹#›</a:t>
            </a:fld>
            <a:endParaRPr lang="en-US" altLang="en-US" dirty="0"/>
          </a:p>
        </p:txBody>
      </p:sp>
    </p:spTree>
    <p:extLst>
      <p:ext uri="{BB962C8B-B14F-4D97-AF65-F5344CB8AC3E}">
        <p14:creationId xmlns:p14="http://schemas.microsoft.com/office/powerpoint/2010/main" val="416695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6CA4EA2-9500-A64C-943D-D41953EB1361}"/>
              </a:ext>
            </a:extLst>
          </p:cNvPr>
          <p:cNvSpPr>
            <a:spLocks noGrp="1"/>
          </p:cNvSpPr>
          <p:nvPr>
            <p:ph type="dt" sz="half" idx="10"/>
          </p:nvPr>
        </p:nvSpPr>
        <p:spPr/>
        <p:txBody>
          <a:bodyPr/>
          <a:lstStyle>
            <a:lvl1pPr>
              <a:defRPr/>
            </a:lvl1pPr>
          </a:lstStyle>
          <a:p>
            <a:pPr>
              <a:defRPr/>
            </a:pPr>
            <a:fld id="{2199539E-AFA2-472F-8FE9-A1BF9CE07DF3}" type="datetime3">
              <a:rPr lang="en-US" altLang="en-US" smtClean="0"/>
              <a:t>2 December 2023</a:t>
            </a:fld>
            <a:endParaRPr lang="en-US" altLang="en-US" dirty="0"/>
          </a:p>
        </p:txBody>
      </p:sp>
      <p:sp>
        <p:nvSpPr>
          <p:cNvPr id="3" name="Footer Placeholder 4">
            <a:extLst>
              <a:ext uri="{FF2B5EF4-FFF2-40B4-BE49-F238E27FC236}">
                <a16:creationId xmlns:a16="http://schemas.microsoft.com/office/drawing/2014/main" id="{7B28F9A6-51F7-6B46-AE80-5A0F5ED17040}"/>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BF955289-BF67-3F4A-83D6-2E446C77A57F}"/>
              </a:ext>
            </a:extLst>
          </p:cNvPr>
          <p:cNvSpPr>
            <a:spLocks noGrp="1"/>
          </p:cNvSpPr>
          <p:nvPr>
            <p:ph type="sldNum" sz="quarter" idx="12"/>
          </p:nvPr>
        </p:nvSpPr>
        <p:spPr/>
        <p:txBody>
          <a:bodyPr/>
          <a:lstStyle>
            <a:lvl1pPr>
              <a:defRPr/>
            </a:lvl1pPr>
          </a:lstStyle>
          <a:p>
            <a:pPr>
              <a:defRPr/>
            </a:pPr>
            <a:fld id="{79BC2235-F009-8E46-8B12-1D1BA3AABFE9}" type="slidenum">
              <a:rPr lang="en-US" altLang="en-US"/>
              <a:pPr>
                <a:defRPr/>
              </a:pPr>
              <a:t>‹#›</a:t>
            </a:fld>
            <a:endParaRPr lang="en-US" altLang="en-US" dirty="0"/>
          </a:p>
        </p:txBody>
      </p:sp>
    </p:spTree>
    <p:extLst>
      <p:ext uri="{BB962C8B-B14F-4D97-AF65-F5344CB8AC3E}">
        <p14:creationId xmlns:p14="http://schemas.microsoft.com/office/powerpoint/2010/main" val="1457171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E6C4C1D-1D2E-B842-B86E-6E98A5744E2C}"/>
              </a:ext>
            </a:extLst>
          </p:cNvPr>
          <p:cNvSpPr>
            <a:spLocks noGrp="1"/>
          </p:cNvSpPr>
          <p:nvPr>
            <p:ph type="dt" sz="half" idx="10"/>
          </p:nvPr>
        </p:nvSpPr>
        <p:spPr/>
        <p:txBody>
          <a:bodyPr/>
          <a:lstStyle>
            <a:lvl1pPr>
              <a:defRPr/>
            </a:lvl1pPr>
          </a:lstStyle>
          <a:p>
            <a:pPr>
              <a:defRPr/>
            </a:pPr>
            <a:fld id="{7E62FF11-91C9-4885-9DA9-D4DAA2DD9385}" type="datetime3">
              <a:rPr lang="en-US" altLang="en-US" smtClean="0"/>
              <a:t>2 December 2023</a:t>
            </a:fld>
            <a:endParaRPr lang="en-US" altLang="en-US" dirty="0"/>
          </a:p>
        </p:txBody>
      </p:sp>
      <p:sp>
        <p:nvSpPr>
          <p:cNvPr id="6" name="Footer Placeholder 4">
            <a:extLst>
              <a:ext uri="{FF2B5EF4-FFF2-40B4-BE49-F238E27FC236}">
                <a16:creationId xmlns:a16="http://schemas.microsoft.com/office/drawing/2014/main" id="{80159143-02B9-DA4D-BDE1-AD2257C32FB8}"/>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6E6B76C-BAC2-EC46-BABE-4C4F7F30CCF4}"/>
              </a:ext>
            </a:extLst>
          </p:cNvPr>
          <p:cNvSpPr>
            <a:spLocks noGrp="1"/>
          </p:cNvSpPr>
          <p:nvPr>
            <p:ph type="sldNum" sz="quarter" idx="12"/>
          </p:nvPr>
        </p:nvSpPr>
        <p:spPr/>
        <p:txBody>
          <a:bodyPr/>
          <a:lstStyle>
            <a:lvl1pPr>
              <a:defRPr/>
            </a:lvl1pPr>
          </a:lstStyle>
          <a:p>
            <a:pPr>
              <a:defRPr/>
            </a:pPr>
            <a:fld id="{386DA04F-A6CC-E342-86CD-6D2A735BF87F}" type="slidenum">
              <a:rPr lang="en-US" altLang="en-US"/>
              <a:pPr>
                <a:defRPr/>
              </a:pPr>
              <a:t>‹#›</a:t>
            </a:fld>
            <a:endParaRPr lang="en-US" altLang="en-US" dirty="0"/>
          </a:p>
        </p:txBody>
      </p:sp>
    </p:spTree>
    <p:extLst>
      <p:ext uri="{BB962C8B-B14F-4D97-AF65-F5344CB8AC3E}">
        <p14:creationId xmlns:p14="http://schemas.microsoft.com/office/powerpoint/2010/main" val="1450820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292A62-A395-E049-A626-82620BE7F0F2}"/>
              </a:ext>
            </a:extLst>
          </p:cNvPr>
          <p:cNvSpPr>
            <a:spLocks noGrp="1"/>
          </p:cNvSpPr>
          <p:nvPr>
            <p:ph type="dt" sz="half" idx="10"/>
          </p:nvPr>
        </p:nvSpPr>
        <p:spPr/>
        <p:txBody>
          <a:bodyPr/>
          <a:lstStyle>
            <a:lvl1pPr>
              <a:defRPr/>
            </a:lvl1pPr>
          </a:lstStyle>
          <a:p>
            <a:pPr>
              <a:defRPr/>
            </a:pPr>
            <a:fld id="{30B6106A-8036-427A-AC23-3DD3F67DAECD}" type="datetime3">
              <a:rPr lang="en-US" altLang="en-US" smtClean="0"/>
              <a:t>2 December 2023</a:t>
            </a:fld>
            <a:endParaRPr lang="en-US" altLang="en-US" dirty="0"/>
          </a:p>
        </p:txBody>
      </p:sp>
      <p:sp>
        <p:nvSpPr>
          <p:cNvPr id="6" name="Footer Placeholder 4">
            <a:extLst>
              <a:ext uri="{FF2B5EF4-FFF2-40B4-BE49-F238E27FC236}">
                <a16:creationId xmlns:a16="http://schemas.microsoft.com/office/drawing/2014/main" id="{46FBE9E1-7041-A344-AF59-CF3F702099C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841A7395-15F9-BE4A-AC9C-85D545854FED}"/>
              </a:ext>
            </a:extLst>
          </p:cNvPr>
          <p:cNvSpPr>
            <a:spLocks noGrp="1"/>
          </p:cNvSpPr>
          <p:nvPr>
            <p:ph type="sldNum" sz="quarter" idx="12"/>
          </p:nvPr>
        </p:nvSpPr>
        <p:spPr/>
        <p:txBody>
          <a:bodyPr/>
          <a:lstStyle>
            <a:lvl1pPr>
              <a:defRPr/>
            </a:lvl1pPr>
          </a:lstStyle>
          <a:p>
            <a:pPr>
              <a:defRPr/>
            </a:pPr>
            <a:fld id="{3755C453-A81E-BE49-AA5D-B218D0C7AF73}" type="slidenum">
              <a:rPr lang="en-US" altLang="en-US"/>
              <a:pPr>
                <a:defRPr/>
              </a:pPr>
              <a:t>‹#›</a:t>
            </a:fld>
            <a:endParaRPr lang="en-US" altLang="en-US" dirty="0"/>
          </a:p>
        </p:txBody>
      </p:sp>
    </p:spTree>
    <p:extLst>
      <p:ext uri="{BB962C8B-B14F-4D97-AF65-F5344CB8AC3E}">
        <p14:creationId xmlns:p14="http://schemas.microsoft.com/office/powerpoint/2010/main" val="224305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DA54B54-AC78-BE44-8316-CC433DF0595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A1ADFB8-E6CC-1F49-AB8D-1000686DA54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44A4AA-89CF-6942-8327-8EDD3D917DE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816E8E8A-8794-4259-AB15-BC80098EF791}" type="datetime3">
              <a:rPr lang="en-US" altLang="en-US" smtClean="0"/>
              <a:t>2 December 2023</a:t>
            </a:fld>
            <a:endParaRPr lang="en-US" altLang="en-US" dirty="0"/>
          </a:p>
        </p:txBody>
      </p:sp>
      <p:sp>
        <p:nvSpPr>
          <p:cNvPr id="5" name="Footer Placeholder 4">
            <a:extLst>
              <a:ext uri="{FF2B5EF4-FFF2-40B4-BE49-F238E27FC236}">
                <a16:creationId xmlns:a16="http://schemas.microsoft.com/office/drawing/2014/main" id="{338C3639-3FD4-6C45-B5AB-7F7A8228DDE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6" name="Slide Number Placeholder 5">
            <a:extLst>
              <a:ext uri="{FF2B5EF4-FFF2-40B4-BE49-F238E27FC236}">
                <a16:creationId xmlns:a16="http://schemas.microsoft.com/office/drawing/2014/main" id="{687C3915-19AD-A544-8D62-414C293A9AC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380B357-4B70-4E49-971C-1690C95396F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Lst>
  <p:hf sldNum="0" hdr="0" ftr="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clean-coalition.org/news/webinar-valuing-resilience-solar-microgrids-thursday-5-nov-2020/"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JPG"/><Relationship Id="rId18" Type="http://schemas.openxmlformats.org/officeDocument/2006/relationships/image" Target="../media/image39.JPG"/><Relationship Id="rId3" Type="http://schemas.openxmlformats.org/officeDocument/2006/relationships/image" Target="../media/image24.JPG"/><Relationship Id="rId7" Type="http://schemas.openxmlformats.org/officeDocument/2006/relationships/image" Target="../media/image28.JPG"/><Relationship Id="rId12" Type="http://schemas.openxmlformats.org/officeDocument/2006/relationships/image" Target="../media/image33.png"/><Relationship Id="rId17" Type="http://schemas.openxmlformats.org/officeDocument/2006/relationships/image" Target="../media/image38.JPG"/><Relationship Id="rId2" Type="http://schemas.openxmlformats.org/officeDocument/2006/relationships/notesSlide" Target="../notesSlides/notesSlide17.xml"/><Relationship Id="rId16" Type="http://schemas.openxmlformats.org/officeDocument/2006/relationships/image" Target="../media/image37.JPG"/><Relationship Id="rId1" Type="http://schemas.openxmlformats.org/officeDocument/2006/relationships/slideLayout" Target="../slideLayouts/slideLayout13.xml"/><Relationship Id="rId6" Type="http://schemas.openxmlformats.org/officeDocument/2006/relationships/image" Target="../media/image27.JPG"/><Relationship Id="rId11" Type="http://schemas.openxmlformats.org/officeDocument/2006/relationships/image" Target="../media/image32.PNG"/><Relationship Id="rId5" Type="http://schemas.openxmlformats.org/officeDocument/2006/relationships/image" Target="../media/image26.JPG"/><Relationship Id="rId15" Type="http://schemas.openxmlformats.org/officeDocument/2006/relationships/image" Target="../media/image36.JPG"/><Relationship Id="rId10" Type="http://schemas.openxmlformats.org/officeDocument/2006/relationships/image" Target="../media/image31.JPG"/><Relationship Id="rId19" Type="http://schemas.openxmlformats.org/officeDocument/2006/relationships/image" Target="../media/image40.JPG"/><Relationship Id="rId4" Type="http://schemas.openxmlformats.org/officeDocument/2006/relationships/image" Target="../media/image25.PNG"/><Relationship Id="rId9" Type="http://schemas.openxmlformats.org/officeDocument/2006/relationships/image" Target="../media/image30.JPG"/><Relationship Id="rId14" Type="http://schemas.openxmlformats.org/officeDocument/2006/relationships/image" Target="../media/image35.JP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0.png"/><Relationship Id="rId3" Type="http://schemas.openxmlformats.org/officeDocument/2006/relationships/image" Target="../media/image26.JPG"/><Relationship Id="rId7" Type="http://schemas.openxmlformats.org/officeDocument/2006/relationships/image" Target="../media/image31.JPG"/><Relationship Id="rId12" Type="http://schemas.openxmlformats.org/officeDocument/2006/relationships/image" Target="../media/image45.png"/><Relationship Id="rId17" Type="http://schemas.openxmlformats.org/officeDocument/2006/relationships/image" Target="../media/image49.png"/><Relationship Id="rId2" Type="http://schemas.openxmlformats.org/officeDocument/2006/relationships/image" Target="../media/image25.PNG"/><Relationship Id="rId16"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30.JPG"/><Relationship Id="rId11" Type="http://schemas.openxmlformats.org/officeDocument/2006/relationships/image" Target="../media/image44.png"/><Relationship Id="rId5" Type="http://schemas.openxmlformats.org/officeDocument/2006/relationships/image" Target="../media/image29.JPG"/><Relationship Id="rId15" Type="http://schemas.openxmlformats.org/officeDocument/2006/relationships/image" Target="../media/image47.JPG"/><Relationship Id="rId10" Type="http://schemas.openxmlformats.org/officeDocument/2006/relationships/image" Target="../media/image43.png"/><Relationship Id="rId4" Type="http://schemas.openxmlformats.org/officeDocument/2006/relationships/image" Target="../media/image27.JPG"/><Relationship Id="rId9" Type="http://schemas.openxmlformats.org/officeDocument/2006/relationships/image" Target="../media/image42.png"/><Relationship Id="rId1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45.png"/><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51.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6.JP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72.jpe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74.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lean Coalition Logo_no tagline_updated yellow.eps">
            <a:extLst>
              <a:ext uri="{FF2B5EF4-FFF2-40B4-BE49-F238E27FC236}">
                <a16:creationId xmlns:a16="http://schemas.microsoft.com/office/drawing/2014/main" id="{791C78BD-805F-C84C-9056-27A504BA78C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317" y="251927"/>
            <a:ext cx="57086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6">
            <a:extLst>
              <a:ext uri="{FF2B5EF4-FFF2-40B4-BE49-F238E27FC236}">
                <a16:creationId xmlns:a16="http://schemas.microsoft.com/office/drawing/2014/main" id="{916A7257-9FC1-8D4B-8637-4D6255FF3F06}"/>
              </a:ext>
            </a:extLst>
          </p:cNvPr>
          <p:cNvSpPr txBox="1">
            <a:spLocks noChangeArrowheads="1"/>
          </p:cNvSpPr>
          <p:nvPr/>
        </p:nvSpPr>
        <p:spPr bwMode="auto">
          <a:xfrm>
            <a:off x="-61326" y="1090417"/>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dirty="0">
                <a:latin typeface="Helvetica" pitchFamily="2" charset="0"/>
              </a:rPr>
              <a:t>Assessing the Feasibility of Renewables-driven Microgrids</a:t>
            </a:r>
          </a:p>
          <a:p>
            <a:pPr algn="ctr" eaLnBrk="1" hangingPunct="1">
              <a:spcBef>
                <a:spcPct val="0"/>
              </a:spcBef>
              <a:buFontTx/>
              <a:buNone/>
            </a:pPr>
            <a:r>
              <a:rPr lang="en-US" altLang="en-US" sz="2400" dirty="0">
                <a:latin typeface="Helvetica" pitchFamily="2" charset="0"/>
              </a:rPr>
              <a:t>and determining the Value-of-Resilience</a:t>
            </a:r>
          </a:p>
        </p:txBody>
      </p:sp>
      <p:sp>
        <p:nvSpPr>
          <p:cNvPr id="5124" name="Rectangle 5">
            <a:extLst>
              <a:ext uri="{FF2B5EF4-FFF2-40B4-BE49-F238E27FC236}">
                <a16:creationId xmlns:a16="http://schemas.microsoft.com/office/drawing/2014/main" id="{D957BCAA-9C77-DE43-8291-D69C87BF049D}"/>
              </a:ext>
            </a:extLst>
          </p:cNvPr>
          <p:cNvSpPr>
            <a:spLocks noChangeArrowheads="1"/>
          </p:cNvSpPr>
          <p:nvPr/>
        </p:nvSpPr>
        <p:spPr bwMode="auto">
          <a:xfrm>
            <a:off x="3403235" y="5478255"/>
            <a:ext cx="2436813" cy="114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914400">
              <a:spcBef>
                <a:spcPct val="0"/>
              </a:spcBef>
              <a:buFontTx/>
              <a:buNone/>
            </a:pPr>
            <a:r>
              <a:rPr lang="en-US" altLang="en-US" sz="1800" dirty="0">
                <a:solidFill>
                  <a:srgbClr val="FFFFFF"/>
                </a:solidFill>
                <a:latin typeface="Arial" panose="020B0604020202020204" pitchFamily="34" charset="0"/>
                <a:cs typeface="Arial" panose="020B0604020202020204" pitchFamily="34" charset="0"/>
                <a:sym typeface="Helvetica" pitchFamily="2" charset="0"/>
              </a:rPr>
              <a:t>Craig Lewis</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Executive Director</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a:p>
            <a:pPr algn="ctr" defTabSz="914400">
              <a:spcBef>
                <a:spcPct val="0"/>
              </a:spcBef>
              <a:buFontTx/>
              <a:buNone/>
            </a:pPr>
            <a:r>
              <a:rPr lang="en-US" altLang="en-US" sz="1400" dirty="0">
                <a:solidFill>
                  <a:schemeClr val="bg1"/>
                </a:solidFill>
                <a:latin typeface="Arial" panose="020B0604020202020204" pitchFamily="34" charset="0"/>
                <a:cs typeface="Arial" panose="020B0604020202020204" pitchFamily="34" charset="0"/>
              </a:rPr>
              <a:t>650-796-2353</a:t>
            </a:r>
            <a:r>
              <a:rPr lang="en-US" altLang="en-US" sz="1400" dirty="0">
                <a:solidFill>
                  <a:srgbClr val="FFFFFF"/>
                </a:solidFill>
                <a:latin typeface="Arial" panose="020B0604020202020204" pitchFamily="34" charset="0"/>
                <a:cs typeface="Arial" panose="020B0604020202020204" pitchFamily="34" charset="0"/>
                <a:sym typeface="Helvetica" pitchFamily="2" charset="0"/>
              </a:rPr>
              <a:t> mobile</a:t>
            </a:r>
          </a:p>
          <a:p>
            <a:pPr algn="ctr" defTabSz="914400">
              <a:spcBef>
                <a:spcPct val="0"/>
              </a:spcBef>
              <a:buFontTx/>
              <a:buNone/>
            </a:pPr>
            <a:r>
              <a:rPr lang="en-US" altLang="en-US" sz="1400" dirty="0">
                <a:solidFill>
                  <a:srgbClr val="FFFFFF"/>
                </a:solidFill>
                <a:latin typeface="Arial" panose="020B0604020202020204" pitchFamily="34" charset="0"/>
                <a:cs typeface="Arial" panose="020B0604020202020204" pitchFamily="34" charset="0"/>
                <a:sym typeface="Helvetica" pitchFamily="2" charset="0"/>
              </a:rPr>
              <a:t>craig@clean-coalition.org</a:t>
            </a:r>
            <a:endParaRPr lang="en-US" altLang="en-US" sz="1400"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 name="TextBox 4">
            <a:extLst>
              <a:ext uri="{FF2B5EF4-FFF2-40B4-BE49-F238E27FC236}">
                <a16:creationId xmlns:a16="http://schemas.microsoft.com/office/drawing/2014/main" id="{70F46C4F-CA69-40BE-B4A4-527E23E67E1A}"/>
              </a:ext>
            </a:extLst>
          </p:cNvPr>
          <p:cNvSpPr txBox="1"/>
          <p:nvPr/>
        </p:nvSpPr>
        <p:spPr>
          <a:xfrm>
            <a:off x="7388391" y="6518294"/>
            <a:ext cx="1606530" cy="553998"/>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5 December 2023</a:t>
            </a:r>
          </a:p>
          <a:p>
            <a:endParaRPr lang="en-US" sz="1600" dirty="0"/>
          </a:p>
        </p:txBody>
      </p:sp>
      <p:pic>
        <p:nvPicPr>
          <p:cNvPr id="8" name="Picture 7">
            <a:extLst>
              <a:ext uri="{FF2B5EF4-FFF2-40B4-BE49-F238E27FC236}">
                <a16:creationId xmlns:a16="http://schemas.microsoft.com/office/drawing/2014/main" id="{684D5780-3E86-40F5-DD76-9525FF31ED7D}"/>
              </a:ext>
            </a:extLst>
          </p:cNvPr>
          <p:cNvPicPr>
            <a:picLocks noChangeAspect="1"/>
          </p:cNvPicPr>
          <p:nvPr/>
        </p:nvPicPr>
        <p:blipFill>
          <a:blip r:embed="rId4"/>
          <a:stretch>
            <a:fillRect/>
          </a:stretch>
        </p:blipFill>
        <p:spPr>
          <a:xfrm>
            <a:off x="-1358" y="1991305"/>
            <a:ext cx="4629801" cy="3497897"/>
          </a:xfrm>
          <a:prstGeom prst="rect">
            <a:avLst/>
          </a:prstGeom>
        </p:spPr>
      </p:pic>
      <p:pic>
        <p:nvPicPr>
          <p:cNvPr id="9" name="Picture 8">
            <a:extLst>
              <a:ext uri="{FF2B5EF4-FFF2-40B4-BE49-F238E27FC236}">
                <a16:creationId xmlns:a16="http://schemas.microsoft.com/office/drawing/2014/main" id="{37801387-351D-3E24-7C61-5AB5CD01079A}"/>
              </a:ext>
            </a:extLst>
          </p:cNvPr>
          <p:cNvPicPr>
            <a:picLocks noChangeAspect="1"/>
          </p:cNvPicPr>
          <p:nvPr/>
        </p:nvPicPr>
        <p:blipFill>
          <a:blip r:embed="rId5"/>
          <a:stretch>
            <a:fillRect/>
          </a:stretch>
        </p:blipFill>
        <p:spPr>
          <a:xfrm>
            <a:off x="4628443" y="1988597"/>
            <a:ext cx="4520867" cy="3497897"/>
          </a:xfrm>
          <a:prstGeom prst="rect">
            <a:avLst/>
          </a:prstGeom>
        </p:spPr>
      </p:pic>
    </p:spTree>
    <p:extLst>
      <p:ext uri="{BB962C8B-B14F-4D97-AF65-F5344CB8AC3E}">
        <p14:creationId xmlns:p14="http://schemas.microsoft.com/office/powerpoint/2010/main" val="844069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Value-of-Resilience (VOR) details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927100" y="822208"/>
            <a:ext cx="7315200" cy="5201424"/>
          </a:xfrm>
          <a:prstGeom prst="rect">
            <a:avLst/>
          </a:prstGeom>
          <a:noFill/>
        </p:spPr>
        <p:txBody>
          <a:bodyPr wrap="square" rtlCol="0">
            <a:spAutoFit/>
          </a:bodyPr>
          <a:lstStyle/>
          <a:p>
            <a:pPr algn="ctr">
              <a:defRPr/>
            </a:pPr>
            <a:r>
              <a:rPr lang="en-US" sz="2800" b="1" u="sng" dirty="0">
                <a:latin typeface="Arial"/>
                <a:cs typeface="Arial"/>
              </a:rPr>
              <a:t> VOR123</a:t>
            </a:r>
          </a:p>
          <a:p>
            <a:pPr algn="ctr">
              <a:defRPr/>
            </a:pPr>
            <a:endParaRPr lang="en-US" sz="1200" dirty="0">
              <a:latin typeface="Arial"/>
              <a:cs typeface="Arial"/>
            </a:endParaRPr>
          </a:p>
          <a:p>
            <a:pPr algn="ctr">
              <a:defRPr/>
            </a:pPr>
            <a:r>
              <a:rPr lang="en-US" sz="2000" dirty="0">
                <a:latin typeface="Arial"/>
                <a:cs typeface="Arial"/>
              </a:rPr>
              <a:t>VOR123 is the value-of-resilience (VOR) from Solar Microgrids methodology that the Clean Coalition has developed to normalize VOR across all types of facilities &amp; geographies.  The VOR normalization is founded in tiering loads into three categories: Tier 1 (critical), Tier 2 (priority), and Tier 3 (discretionary).  Since each Tier has its own resilience requirement and VOR, this methodology is called VOR123.</a:t>
            </a:r>
          </a:p>
          <a:p>
            <a:pPr algn="ctr">
              <a:defRPr/>
            </a:pPr>
            <a:endParaRPr lang="en-US" sz="2800" dirty="0">
              <a:latin typeface="Arial"/>
              <a:cs typeface="Arial"/>
            </a:endParaRPr>
          </a:p>
          <a:p>
            <a:pPr algn="ctr">
              <a:defRPr/>
            </a:pPr>
            <a:r>
              <a:rPr lang="en-US" sz="2800" b="1" u="sng" dirty="0">
                <a:latin typeface="Arial"/>
                <a:cs typeface="Arial"/>
              </a:rPr>
              <a:t> VOR123 webinar</a:t>
            </a:r>
          </a:p>
          <a:p>
            <a:pPr algn="ctr">
              <a:defRPr/>
            </a:pPr>
            <a:endParaRPr lang="en-US" sz="1200" dirty="0">
              <a:latin typeface="Arial"/>
              <a:cs typeface="Arial"/>
            </a:endParaRPr>
          </a:p>
          <a:p>
            <a:pPr algn="ctr">
              <a:defRPr/>
            </a:pPr>
            <a:r>
              <a:rPr lang="en-US" sz="2800" dirty="0">
                <a:latin typeface="Arial"/>
                <a:cs typeface="Arial"/>
                <a:hlinkClick r:id="rId3"/>
              </a:rPr>
              <a:t>https://clean-coalition.org/news/webinar-valuing-resilience-solar-microgrids-thursday-5-nov-2020/</a:t>
            </a:r>
            <a:r>
              <a:rPr lang="en-US" sz="2800" dirty="0">
                <a:latin typeface="Arial"/>
                <a:cs typeface="Arial"/>
              </a:rPr>
              <a:t> </a:t>
            </a:r>
          </a:p>
        </p:txBody>
      </p:sp>
    </p:spTree>
    <p:extLst>
      <p:ext uri="{BB962C8B-B14F-4D97-AF65-F5344CB8AC3E}">
        <p14:creationId xmlns:p14="http://schemas.microsoft.com/office/powerpoint/2010/main" val="423245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90860"/>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86251"/>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74555"/>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145480"/>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736280"/>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159767"/>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145480"/>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367980"/>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904555"/>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145480"/>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902650"/>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156592"/>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457005"/>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96692"/>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912492"/>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4045842"/>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904555"/>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441130"/>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660460" y="5288093"/>
            <a:ext cx="6264339" cy="1228472"/>
          </a:xfrm>
        </p:spPr>
        <p:txBody>
          <a:bodyPr>
            <a:normAutofit/>
          </a:bodyPr>
          <a:lstStyle/>
          <a:p>
            <a:pPr algn="ctr"/>
            <a:r>
              <a:rPr lang="en-US" sz="1400" b="0" dirty="0">
                <a:solidFill>
                  <a:schemeClr val="tx1"/>
                </a:solidFill>
              </a:rPr>
              <a:t>Percentage of time online for Tier 1, 2, and 3 loads for a Solar Microgrid designed for the University of California Santa Barbara (UCSB) with enough solar to achieve net zero and 200 kWh of energy storage per 100 kW solar.</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Typical load tier resilience from Solar Microgrids</a:t>
            </a:r>
          </a:p>
        </p:txBody>
      </p:sp>
    </p:spTree>
    <p:extLst>
      <p:ext uri="{BB962C8B-B14F-4D97-AF65-F5344CB8AC3E}">
        <p14:creationId xmlns:p14="http://schemas.microsoft.com/office/powerpoint/2010/main" val="3966636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3BE37468-1C6D-594F-AB9D-6AD5D6900B08}"/>
              </a:ext>
            </a:extLst>
          </p:cNvPr>
          <p:cNvGraphicFramePr/>
          <p:nvPr/>
        </p:nvGraphicFramePr>
        <p:xfrm>
          <a:off x="1637093" y="917708"/>
          <a:ext cx="6262972" cy="418369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8AE3DE4-56F7-CF4D-8651-14E79B4CE34F}"/>
              </a:ext>
            </a:extLst>
          </p:cNvPr>
          <p:cNvSpPr txBox="1"/>
          <p:nvPr/>
        </p:nvSpPr>
        <p:spPr>
          <a:xfrm>
            <a:off x="1242361" y="1813099"/>
            <a:ext cx="369332" cy="2176509"/>
          </a:xfrm>
          <a:prstGeom prst="rect">
            <a:avLst/>
          </a:prstGeom>
          <a:noFill/>
        </p:spPr>
        <p:txBody>
          <a:bodyPr vert="vert270">
            <a:spAutoFit/>
          </a:bodyPr>
          <a:lstStyle/>
          <a:p>
            <a:pPr algn="ctr">
              <a:defRPr/>
            </a:pPr>
            <a:r>
              <a:rPr lang="en-US" sz="1200" b="1" dirty="0">
                <a:latin typeface="Arial" panose="020B0604020202020204" pitchFamily="34" charset="0"/>
                <a:cs typeface="Arial" panose="020B0604020202020204" pitchFamily="34" charset="0"/>
              </a:rPr>
              <a:t>Percentage of total load</a:t>
            </a:r>
          </a:p>
        </p:txBody>
      </p:sp>
      <p:sp>
        <p:nvSpPr>
          <p:cNvPr id="15364" name="TextBox 12">
            <a:extLst>
              <a:ext uri="{FF2B5EF4-FFF2-40B4-BE49-F238E27FC236}">
                <a16:creationId xmlns:a16="http://schemas.microsoft.com/office/drawing/2014/main" id="{E7630293-D15E-C24B-8F89-D4EB84555590}"/>
              </a:ext>
            </a:extLst>
          </p:cNvPr>
          <p:cNvSpPr txBox="1">
            <a:spLocks noChangeArrowheads="1"/>
          </p:cNvSpPr>
          <p:nvPr/>
        </p:nvSpPr>
        <p:spPr bwMode="auto">
          <a:xfrm>
            <a:off x="3808409" y="5101403"/>
            <a:ext cx="1800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200" b="1">
                <a:latin typeface="Arial" panose="020B0604020202020204" pitchFamily="34" charset="0"/>
                <a:cs typeface="Arial" panose="020B0604020202020204" pitchFamily="34" charset="0"/>
              </a:rPr>
              <a:t>Percentage of time</a:t>
            </a:r>
          </a:p>
        </p:txBody>
      </p:sp>
      <p:sp>
        <p:nvSpPr>
          <p:cNvPr id="2" name="Rectangle 1">
            <a:extLst>
              <a:ext uri="{FF2B5EF4-FFF2-40B4-BE49-F238E27FC236}">
                <a16:creationId xmlns:a16="http://schemas.microsoft.com/office/drawing/2014/main" id="{B9E1267F-BE3A-EE4A-ABD7-840D89726B9A}"/>
              </a:ext>
            </a:extLst>
          </p:cNvPr>
          <p:cNvSpPr/>
          <p:nvPr/>
        </p:nvSpPr>
        <p:spPr>
          <a:xfrm>
            <a:off x="2085972" y="1072328"/>
            <a:ext cx="5573712" cy="2630487"/>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B0DFF8D-E9CE-7C4F-8F15-5D9A9725133A}"/>
              </a:ext>
            </a:extLst>
          </p:cNvPr>
          <p:cNvSpPr/>
          <p:nvPr/>
        </p:nvSpPr>
        <p:spPr>
          <a:xfrm>
            <a:off x="2084384" y="3663128"/>
            <a:ext cx="5573713" cy="67945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3E00CF6-1A4B-7141-82E2-DBAF4A2968F3}"/>
              </a:ext>
            </a:extLst>
          </p:cNvPr>
          <p:cNvSpPr/>
          <p:nvPr/>
        </p:nvSpPr>
        <p:spPr>
          <a:xfrm flipV="1">
            <a:off x="2082797" y="1086615"/>
            <a:ext cx="1422400" cy="2752725"/>
          </a:xfrm>
          <a:prstGeom prst="rect">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Triangle 20">
            <a:extLst>
              <a:ext uri="{FF2B5EF4-FFF2-40B4-BE49-F238E27FC236}">
                <a16:creationId xmlns:a16="http://schemas.microsoft.com/office/drawing/2014/main" id="{729349CC-2038-5B45-B055-A173F8E04231}"/>
              </a:ext>
            </a:extLst>
          </p:cNvPr>
          <p:cNvSpPr/>
          <p:nvPr/>
        </p:nvSpPr>
        <p:spPr>
          <a:xfrm>
            <a:off x="3498847" y="1072328"/>
            <a:ext cx="2463800" cy="2767012"/>
          </a:xfrm>
          <a:prstGeom prst="rtTriangle">
            <a:avLst/>
          </a:prstGeom>
          <a:solidFill>
            <a:srgbClr val="1E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9" name="TextBox 17">
            <a:extLst>
              <a:ext uri="{FF2B5EF4-FFF2-40B4-BE49-F238E27FC236}">
                <a16:creationId xmlns:a16="http://schemas.microsoft.com/office/drawing/2014/main" id="{59914BD4-E926-DD4B-B935-8642652138D7}"/>
              </a:ext>
            </a:extLst>
          </p:cNvPr>
          <p:cNvSpPr txBox="1">
            <a:spLocks noChangeArrowheads="1"/>
          </p:cNvSpPr>
          <p:nvPr/>
        </p:nvSpPr>
        <p:spPr bwMode="auto">
          <a:xfrm>
            <a:off x="2057397" y="3294828"/>
            <a:ext cx="35099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3 = Discretionary load, ~75% of total load</a:t>
            </a:r>
          </a:p>
        </p:txBody>
      </p:sp>
      <p:sp>
        <p:nvSpPr>
          <p:cNvPr id="22" name="Right Triangle 21">
            <a:extLst>
              <a:ext uri="{FF2B5EF4-FFF2-40B4-BE49-F238E27FC236}">
                <a16:creationId xmlns:a16="http://schemas.microsoft.com/office/drawing/2014/main" id="{6C68A283-BD51-B141-862D-3AF012B92629}"/>
              </a:ext>
            </a:extLst>
          </p:cNvPr>
          <p:cNvSpPr/>
          <p:nvPr/>
        </p:nvSpPr>
        <p:spPr>
          <a:xfrm>
            <a:off x="6453184" y="3831403"/>
            <a:ext cx="612775" cy="569912"/>
          </a:xfrm>
          <a:prstGeom prst="rtTriangle">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 name="Straight Connector 22">
            <a:extLst>
              <a:ext uri="{FF2B5EF4-FFF2-40B4-BE49-F238E27FC236}">
                <a16:creationId xmlns:a16="http://schemas.microsoft.com/office/drawing/2014/main" id="{B9BA8CA3-36B0-7645-A242-7DCA30B5DD41}"/>
              </a:ext>
            </a:extLst>
          </p:cNvPr>
          <p:cNvCxnSpPr>
            <a:cxnSpLocks/>
          </p:cNvCxnSpPr>
          <p:nvPr/>
        </p:nvCxnSpPr>
        <p:spPr>
          <a:xfrm>
            <a:off x="2066922" y="1072328"/>
            <a:ext cx="142398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EDBEC1-DAF3-C94B-BBE6-97B8A22D0872}"/>
              </a:ext>
            </a:extLst>
          </p:cNvPr>
          <p:cNvCxnSpPr>
            <a:cxnSpLocks/>
          </p:cNvCxnSpPr>
          <p:nvPr/>
        </p:nvCxnSpPr>
        <p:spPr>
          <a:xfrm>
            <a:off x="6452867" y="3829498"/>
            <a:ext cx="600075" cy="5715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C928CB-6C81-A14E-9155-E2D3BADFF362}"/>
              </a:ext>
            </a:extLst>
          </p:cNvPr>
          <p:cNvCxnSpPr>
            <a:cxnSpLocks/>
          </p:cNvCxnSpPr>
          <p:nvPr/>
        </p:nvCxnSpPr>
        <p:spPr>
          <a:xfrm>
            <a:off x="3481384" y="1083440"/>
            <a:ext cx="2482850" cy="279558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BA6E9FC3-6756-DC45-A770-A369BE921570}"/>
              </a:ext>
            </a:extLst>
          </p:cNvPr>
          <p:cNvSpPr/>
          <p:nvPr/>
        </p:nvSpPr>
        <p:spPr>
          <a:xfrm>
            <a:off x="2084384" y="4383853"/>
            <a:ext cx="5584825" cy="366712"/>
          </a:xfrm>
          <a:prstGeom prst="rect">
            <a:avLst/>
          </a:prstGeom>
          <a:solidFill>
            <a:srgbClr val="3D8C9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375" name="TextBox 7">
            <a:extLst>
              <a:ext uri="{FF2B5EF4-FFF2-40B4-BE49-F238E27FC236}">
                <a16:creationId xmlns:a16="http://schemas.microsoft.com/office/drawing/2014/main" id="{6BF44E66-9EF6-364F-B7D3-694BEB51DB1E}"/>
              </a:ext>
            </a:extLst>
          </p:cNvPr>
          <p:cNvSpPr txBox="1">
            <a:spLocks noChangeArrowheads="1"/>
          </p:cNvSpPr>
          <p:nvPr/>
        </p:nvSpPr>
        <p:spPr bwMode="auto">
          <a:xfrm>
            <a:off x="2066922" y="4423540"/>
            <a:ext cx="48244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1 = Critical, life-sustaining load, ~10% of total load</a:t>
            </a:r>
          </a:p>
        </p:txBody>
      </p:sp>
      <p:sp>
        <p:nvSpPr>
          <p:cNvPr id="3" name="Rectangle 2">
            <a:extLst>
              <a:ext uri="{FF2B5EF4-FFF2-40B4-BE49-F238E27FC236}">
                <a16:creationId xmlns:a16="http://schemas.microsoft.com/office/drawing/2014/main" id="{7E6594AA-2C7F-CD45-B73C-B2955B11DD20}"/>
              </a:ext>
            </a:extLst>
          </p:cNvPr>
          <p:cNvSpPr/>
          <p:nvPr/>
        </p:nvSpPr>
        <p:spPr>
          <a:xfrm flipV="1">
            <a:off x="2082797" y="3839340"/>
            <a:ext cx="4384675" cy="544513"/>
          </a:xfrm>
          <a:prstGeom prst="rect">
            <a:avLst/>
          </a:prstGeom>
          <a:solidFill>
            <a:srgbClr val="224A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9" name="TextBox 16">
            <a:extLst>
              <a:ext uri="{FF2B5EF4-FFF2-40B4-BE49-F238E27FC236}">
                <a16:creationId xmlns:a16="http://schemas.microsoft.com/office/drawing/2014/main" id="{B810509C-1F19-F644-B9DE-0162866FBFE4}"/>
              </a:ext>
            </a:extLst>
          </p:cNvPr>
          <p:cNvSpPr txBox="1">
            <a:spLocks noChangeArrowheads="1"/>
          </p:cNvSpPr>
          <p:nvPr/>
        </p:nvSpPr>
        <p:spPr bwMode="auto">
          <a:xfrm>
            <a:off x="2079622" y="3972690"/>
            <a:ext cx="3078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b="1">
                <a:solidFill>
                  <a:schemeClr val="bg1"/>
                </a:solidFill>
                <a:latin typeface="Arial" panose="020B0604020202020204" pitchFamily="34" charset="0"/>
                <a:cs typeface="Arial" panose="020B0604020202020204" pitchFamily="34" charset="0"/>
              </a:rPr>
              <a:t>Tier 2 = Priority load, ~15% of total load</a:t>
            </a:r>
          </a:p>
        </p:txBody>
      </p:sp>
      <p:cxnSp>
        <p:nvCxnSpPr>
          <p:cNvPr id="32" name="Straight Connector 31">
            <a:extLst>
              <a:ext uri="{FF2B5EF4-FFF2-40B4-BE49-F238E27FC236}">
                <a16:creationId xmlns:a16="http://schemas.microsoft.com/office/drawing/2014/main" id="{F64F9F16-8296-E740-A08C-E01B0A0E19A6}"/>
              </a:ext>
            </a:extLst>
          </p:cNvPr>
          <p:cNvCxnSpPr>
            <a:cxnSpLocks/>
          </p:cNvCxnSpPr>
          <p:nvPr/>
        </p:nvCxnSpPr>
        <p:spPr>
          <a:xfrm flipV="1">
            <a:off x="5911530" y="3831403"/>
            <a:ext cx="547846" cy="523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096FC51-3C40-0143-ADC5-792128F413DC}"/>
              </a:ext>
            </a:extLst>
          </p:cNvPr>
          <p:cNvCxnSpPr>
            <a:cxnSpLocks/>
          </p:cNvCxnSpPr>
          <p:nvPr/>
        </p:nvCxnSpPr>
        <p:spPr>
          <a:xfrm>
            <a:off x="7008809" y="4367978"/>
            <a:ext cx="6477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C92744-AD4C-BD49-A9C0-2AF0E63210C3}"/>
              </a:ext>
            </a:extLst>
          </p:cNvPr>
          <p:cNvSpPr>
            <a:spLocks noGrp="1"/>
          </p:cNvSpPr>
          <p:nvPr>
            <p:ph type="title"/>
          </p:nvPr>
        </p:nvSpPr>
        <p:spPr>
          <a:xfrm>
            <a:off x="1904300" y="5288093"/>
            <a:ext cx="5922964" cy="1228472"/>
          </a:xfrm>
        </p:spPr>
        <p:txBody>
          <a:bodyPr>
            <a:normAutofit/>
          </a:bodyPr>
          <a:lstStyle/>
          <a:p>
            <a:pPr algn="ctr"/>
            <a:r>
              <a:rPr lang="en-US" sz="1400" b="0" dirty="0">
                <a:solidFill>
                  <a:schemeClr val="tx1"/>
                </a:solidFill>
              </a:rPr>
              <a:t>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a:t>
            </a:r>
          </a:p>
        </p:txBody>
      </p:sp>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Diesel generators are designed for limited resilience</a:t>
            </a:r>
          </a:p>
        </p:txBody>
      </p:sp>
      <p:sp>
        <p:nvSpPr>
          <p:cNvPr id="5" name="Rectangle 4">
            <a:extLst>
              <a:ext uri="{FF2B5EF4-FFF2-40B4-BE49-F238E27FC236}">
                <a16:creationId xmlns:a16="http://schemas.microsoft.com/office/drawing/2014/main" id="{FF972533-E55B-6742-86D5-839342750CAB}"/>
              </a:ext>
            </a:extLst>
          </p:cNvPr>
          <p:cNvSpPr/>
          <p:nvPr/>
        </p:nvSpPr>
        <p:spPr>
          <a:xfrm>
            <a:off x="2085972" y="3836639"/>
            <a:ext cx="561306" cy="913926"/>
          </a:xfrm>
          <a:prstGeom prst="rect">
            <a:avLst/>
          </a:prstGeom>
          <a:noFill/>
          <a:ln w="6667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903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85888" cy="762000"/>
          </a:xfrm>
        </p:spPr>
        <p:txBody>
          <a:bodyPr>
            <a:normAutofit/>
          </a:bodyPr>
          <a:lstStyle/>
          <a:p>
            <a:r>
              <a:rPr lang="en-US" dirty="0"/>
              <a:t>VOR123 methodology yields a 25% typical adder</a:t>
            </a:r>
          </a:p>
        </p:txBody>
      </p:sp>
      <p:sp>
        <p:nvSpPr>
          <p:cNvPr id="4" name="TextBox 3"/>
          <p:cNvSpPr txBox="1"/>
          <p:nvPr/>
        </p:nvSpPr>
        <p:spPr>
          <a:xfrm>
            <a:off x="390144" y="972859"/>
            <a:ext cx="8473440" cy="5642570"/>
          </a:xfrm>
          <a:prstGeom prst="rect">
            <a:avLst/>
          </a:prstGeom>
          <a:noFill/>
        </p:spPr>
        <p:txBody>
          <a:bodyPr wrap="square" rtlCol="0">
            <a:spAutoFit/>
          </a:bodyPr>
          <a:lstStyle/>
          <a:p>
            <a:r>
              <a:rPr lang="en-US" sz="1600" dirty="0"/>
              <a:t>There are different VOR multipliers for each of the three load tiers. The following valuation ranges are typical for most sites:</a:t>
            </a:r>
          </a:p>
          <a:p>
            <a:r>
              <a:rPr lang="en-US" sz="1600" dirty="0"/>
              <a:t> </a:t>
            </a:r>
          </a:p>
          <a:p>
            <a:pPr marL="285750" lvl="0" indent="-285750">
              <a:buFont typeface="Arial" panose="020B0604020202020204" pitchFamily="34" charset="0"/>
              <a:buChar char="•"/>
            </a:pPr>
            <a:r>
              <a:rPr lang="en-US" sz="1600" b="1" dirty="0"/>
              <a:t>Tier 1</a:t>
            </a:r>
            <a:r>
              <a:rPr lang="en-US" sz="1600" dirty="0"/>
              <a:t>: 100% resilience is worth 3 times the average price paid for electricity. In other words, indefinite energy resilience for critical loads is worth 3 times the average price paid for electricity. Given that the typical facility has a Tier 1 load that is about 10% of the total load, applying the 3x VOR Tier 1 multiplier warrants a 20% adder to the electricity bill. </a:t>
            </a:r>
          </a:p>
          <a:p>
            <a:pPr marL="285750" lvl="0" indent="-285750">
              <a:spcBef>
                <a:spcPts val="400"/>
              </a:spcBef>
              <a:buFont typeface="Arial" panose="020B0604020202020204" pitchFamily="34" charset="0"/>
              <a:buChar char="•"/>
            </a:pPr>
            <a:r>
              <a:rPr lang="en-US" sz="1600" b="1" dirty="0"/>
              <a:t>Tier 2</a:t>
            </a:r>
            <a:r>
              <a:rPr lang="en-US" sz="1600" dirty="0"/>
              <a:t>: 80% resilience is worth 1.5 times the normal price paid for electricity. In other words, energy resilience that is provisioned at least 80% of the time for priority loads is worth 1.5 times the average price paid for electricity. Given that the typical facility has a Tier 2 load that is about 15% of the total load, applying the 1.5x VOR Tier 2 multiplier warrants a 7.5% adder to the electricity bill.</a:t>
            </a:r>
          </a:p>
          <a:p>
            <a:pPr marL="285750" lvl="0" indent="-285750">
              <a:spcBef>
                <a:spcPts val="400"/>
              </a:spcBef>
              <a:buFont typeface="Arial" panose="020B0604020202020204" pitchFamily="34" charset="0"/>
              <a:buChar char="•"/>
            </a:pPr>
            <a:r>
              <a:rPr lang="en-US" sz="1600" b="1" dirty="0"/>
              <a:t>Tier 3</a:t>
            </a:r>
            <a:r>
              <a:rPr lang="en-US" sz="1600" dirty="0"/>
              <a:t>: Although a standard-size Solar Microgrid can provide backup power to Tier 3 loads a substantial percentage of the time, Tier 3 loads are by definition discretionary, and therefore, a Tier 3 VOR multiplier is negligible and assumed to be zero. </a:t>
            </a:r>
          </a:p>
          <a:p>
            <a:pPr lvl="0"/>
            <a:endParaRPr lang="en-US" sz="1600" dirty="0"/>
          </a:p>
          <a:p>
            <a:r>
              <a:rPr lang="en-US" sz="1600" dirty="0"/>
              <a:t>Taken together, the Tier 1 and Tier 2 premiums for a standard load tiering situation yields an effective VOR of between 25% and 30%. Hence, the</a:t>
            </a:r>
            <a:r>
              <a:rPr lang="en-US" sz="1600" b="1" dirty="0"/>
              <a:t> Clean Coalition uses 25% as the typical VOR123 adder that a site should be willing to pay</a:t>
            </a:r>
            <a:r>
              <a:rPr lang="en-US" sz="1600" dirty="0"/>
              <a:t>, including for indefinite renewables-driven backup power to critical loads — along with renewables-driven backup for the rest of the loads for significant percentages of time. </a:t>
            </a:r>
          </a:p>
          <a:p>
            <a:endParaRPr lang="en-US" dirty="0">
              <a:solidFill>
                <a:srgbClr val="091129"/>
              </a:solidFill>
              <a:latin typeface="+mn-lt"/>
              <a:cs typeface="Arial" panose="020B0604020202020204" pitchFamily="34" charset="0"/>
            </a:endParaRPr>
          </a:p>
        </p:txBody>
      </p:sp>
    </p:spTree>
    <p:extLst>
      <p:ext uri="{BB962C8B-B14F-4D97-AF65-F5344CB8AC3E}">
        <p14:creationId xmlns:p14="http://schemas.microsoft.com/office/powerpoint/2010/main" val="874371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8A248-EB6F-4E7C-860D-4AF2B6A1836B}"/>
              </a:ext>
            </a:extLst>
          </p:cNvPr>
          <p:cNvSpPr>
            <a:spLocks noGrp="1"/>
          </p:cNvSpPr>
          <p:nvPr>
            <p:ph type="title"/>
          </p:nvPr>
        </p:nvSpPr>
        <p:spPr>
          <a:xfrm>
            <a:off x="0" y="0"/>
            <a:ext cx="7635240" cy="762000"/>
          </a:xfrm>
        </p:spPr>
        <p:txBody>
          <a:bodyPr>
            <a:normAutofit/>
          </a:bodyPr>
          <a:lstStyle/>
          <a:p>
            <a:r>
              <a:rPr lang="en-US" dirty="0"/>
              <a:t>Validating VOR123 – four confirming approaches</a:t>
            </a:r>
          </a:p>
        </p:txBody>
      </p:sp>
      <p:pic>
        <p:nvPicPr>
          <p:cNvPr id="4" name="Picture 3">
            <a:extLst>
              <a:ext uri="{FF2B5EF4-FFF2-40B4-BE49-F238E27FC236}">
                <a16:creationId xmlns:a16="http://schemas.microsoft.com/office/drawing/2014/main" id="{84F613C5-D83F-4A59-90CF-B5939EDAE10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08760" y="4763420"/>
            <a:ext cx="6126480" cy="1241933"/>
          </a:xfrm>
          <a:prstGeom prst="rect">
            <a:avLst/>
          </a:prstGeom>
          <a:noFill/>
          <a:ln>
            <a:noFill/>
          </a:ln>
        </p:spPr>
      </p:pic>
      <p:sp>
        <p:nvSpPr>
          <p:cNvPr id="5" name="TextBox 4">
            <a:extLst>
              <a:ext uri="{FF2B5EF4-FFF2-40B4-BE49-F238E27FC236}">
                <a16:creationId xmlns:a16="http://schemas.microsoft.com/office/drawing/2014/main" id="{D9AD2ACA-26EF-4F8F-BB49-305A28DC33A9}"/>
              </a:ext>
            </a:extLst>
          </p:cNvPr>
          <p:cNvSpPr txBox="1"/>
          <p:nvPr/>
        </p:nvSpPr>
        <p:spPr>
          <a:xfrm>
            <a:off x="2819400" y="4469524"/>
            <a:ext cx="3505200" cy="304699"/>
          </a:xfrm>
          <a:prstGeom prst="rect">
            <a:avLst/>
          </a:prstGeom>
          <a:noFill/>
        </p:spPr>
        <p:txBody>
          <a:bodyPr wrap="square" rtlCol="0">
            <a:spAutoFit/>
          </a:bodyPr>
          <a:lstStyle/>
          <a:p>
            <a:pPr marL="0" indent="0">
              <a:buNone/>
            </a:pPr>
            <a:r>
              <a:rPr lang="en-US" sz="1200" b="1" dirty="0"/>
              <a:t>DOE Multiplier results for SBUSD prototype schools</a:t>
            </a:r>
            <a:endParaRPr lang="en-US" sz="800" dirty="0"/>
          </a:p>
        </p:txBody>
      </p:sp>
      <p:sp>
        <p:nvSpPr>
          <p:cNvPr id="6" name="TextBox 5">
            <a:extLst>
              <a:ext uri="{FF2B5EF4-FFF2-40B4-BE49-F238E27FC236}">
                <a16:creationId xmlns:a16="http://schemas.microsoft.com/office/drawing/2014/main" id="{5AB21568-24FB-416C-AC24-8ABFE5567558}"/>
              </a:ext>
            </a:extLst>
          </p:cNvPr>
          <p:cNvSpPr txBox="1"/>
          <p:nvPr/>
        </p:nvSpPr>
        <p:spPr>
          <a:xfrm>
            <a:off x="428625" y="925810"/>
            <a:ext cx="8148216" cy="3416320"/>
          </a:xfrm>
          <a:prstGeom prst="rect">
            <a:avLst/>
          </a:prstGeom>
          <a:noFill/>
        </p:spPr>
        <p:txBody>
          <a:bodyPr wrap="square" rtlCol="0">
            <a:spAutoFit/>
          </a:bodyPr>
          <a:lstStyle/>
          <a:p>
            <a:r>
              <a:rPr lang="en-US" sz="1600" dirty="0"/>
              <a:t>Importantly, the Clean Coalition has resolved on the general 25% premium figure after conducting numerous analytical approaches, including the following three primary methodologies: </a:t>
            </a:r>
          </a:p>
          <a:p>
            <a:endParaRPr lang="en-US" sz="1400" dirty="0"/>
          </a:p>
          <a:p>
            <a:pPr marL="342900" lvl="0" indent="-342900">
              <a:buFont typeface="+mj-lt"/>
              <a:buAutoNum type="arabicPeriod"/>
            </a:pPr>
            <a:r>
              <a:rPr lang="en-US" sz="1400" b="1" dirty="0"/>
              <a:t>Cost-of-service (COS): </a:t>
            </a:r>
            <a:r>
              <a:rPr lang="en-US" sz="1400" dirty="0"/>
              <a:t>This is the cost that suppliers will charge in order to offer the Solar Microgrid VOR across the Tier 1, 2, and 3 loads (VOR123). As evidenced by a case study of the Santa Barbara Unified School District (SBUSD), a COS that reflects a 25% resilience adder is sufficient to attract economically viable Solar Microgrids even the small school sites – larger sites yield pure bill savings.</a:t>
            </a:r>
          </a:p>
          <a:p>
            <a:pPr marL="342900" lvl="0" indent="-342900">
              <a:buFont typeface="+mj-lt"/>
              <a:buAutoNum type="arabicPeriod"/>
            </a:pPr>
            <a:endParaRPr lang="en-US" sz="1400" dirty="0"/>
          </a:p>
          <a:p>
            <a:pPr marL="342900" lvl="0" indent="-342900">
              <a:buFont typeface="+mj-lt"/>
              <a:buAutoNum type="arabicPeriod"/>
            </a:pPr>
            <a:r>
              <a:rPr lang="en-US" sz="1400" b="1" dirty="0"/>
              <a:t>Department of Energy (DOE) Multiplier</a:t>
            </a:r>
            <a:r>
              <a:rPr lang="en-US" sz="1400" dirty="0"/>
              <a:t>: The DOE researched VOR and determined that the overall value of critical load that is missed due to grid outages over an annual period is $117/kWh. While the Clean Coalition stages Solar Microgrids to provide indefinite solar-driven backup power to critical loads, and considers 30 consecutive days to be a proxy for indefinite, the Clean Coalition assumed a conservative annual cumulative outage time of 3 days for the DOE Multiplier VOR analysis. The SBUSD case study yielded an overall 30% VOR adder to the 2019 electricity spend, as indicated in the table below.</a:t>
            </a:r>
          </a:p>
        </p:txBody>
      </p:sp>
    </p:spTree>
    <p:extLst>
      <p:ext uri="{BB962C8B-B14F-4D97-AF65-F5344CB8AC3E}">
        <p14:creationId xmlns:p14="http://schemas.microsoft.com/office/powerpoint/2010/main" val="2428019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BF71E4-DAB3-4716-B74D-29799D4D4925}"/>
              </a:ext>
            </a:extLst>
          </p:cNvPr>
          <p:cNvSpPr>
            <a:spLocks noGrp="1"/>
          </p:cNvSpPr>
          <p:nvPr>
            <p:ph idx="1"/>
          </p:nvPr>
        </p:nvSpPr>
        <p:spPr>
          <a:xfrm>
            <a:off x="457199" y="909637"/>
            <a:ext cx="8229600" cy="1357313"/>
          </a:xfrm>
        </p:spPr>
        <p:txBody>
          <a:bodyPr/>
          <a:lstStyle/>
          <a:p>
            <a:pPr lvl="0">
              <a:buFont typeface="+mj-lt"/>
              <a:buAutoNum type="arabicPeriod" startAt="3"/>
            </a:pPr>
            <a:r>
              <a:rPr lang="en-US" sz="1400" b="1" dirty="0">
                <a:solidFill>
                  <a:schemeClr val="tx1"/>
                </a:solidFill>
              </a:rPr>
              <a:t>Market-Based: </a:t>
            </a:r>
            <a:r>
              <a:rPr lang="en-US" sz="1400" dirty="0">
                <a:solidFill>
                  <a:schemeClr val="tx1"/>
                </a:solidFill>
              </a:rPr>
              <a:t>This is essentially the market price, where supply meets demand, and the Direct Relief Solar Microgrid provides a local case study. Direct Relief has deployed a 320 kW PV and 676 kWh BESS Solar Microgrid, and while the PV is purchased via a roughly breakeven PPA, the BESS is leased at an annual cost of $37,500. While the size of the Direct Relief BESS (676 kWh) is a bit smaller than the size of the San Marcos Solar Microgrid BESS (710 kWh), Direct Relief is paying a bit more ($37,500/year) than the DOE Multiplier would value the San Marcos BESS ($36,729/year, as shown in Table 2-2).</a:t>
            </a:r>
          </a:p>
        </p:txBody>
      </p:sp>
      <p:pic>
        <p:nvPicPr>
          <p:cNvPr id="4" name="Picture 3">
            <a:extLst>
              <a:ext uri="{FF2B5EF4-FFF2-40B4-BE49-F238E27FC236}">
                <a16:creationId xmlns:a16="http://schemas.microsoft.com/office/drawing/2014/main" id="{91EDCAE6-CDAE-4CB1-8283-59012F535426}"/>
              </a:ext>
            </a:extLst>
          </p:cNvPr>
          <p:cNvPicPr/>
          <p:nvPr/>
        </p:nvPicPr>
        <p:blipFill>
          <a:blip r:embed="rId2"/>
          <a:stretch>
            <a:fillRect/>
          </a:stretch>
        </p:blipFill>
        <p:spPr>
          <a:xfrm>
            <a:off x="2302192" y="2790825"/>
            <a:ext cx="4539615" cy="3382010"/>
          </a:xfrm>
          <a:prstGeom prst="rect">
            <a:avLst/>
          </a:prstGeom>
        </p:spPr>
      </p:pic>
      <p:sp>
        <p:nvSpPr>
          <p:cNvPr id="5" name="TextBox 4">
            <a:extLst>
              <a:ext uri="{FF2B5EF4-FFF2-40B4-BE49-F238E27FC236}">
                <a16:creationId xmlns:a16="http://schemas.microsoft.com/office/drawing/2014/main" id="{89A8FC97-5664-482F-9C6A-8AA30CE8FBA2}"/>
              </a:ext>
            </a:extLst>
          </p:cNvPr>
          <p:cNvSpPr txBox="1"/>
          <p:nvPr/>
        </p:nvSpPr>
        <p:spPr>
          <a:xfrm>
            <a:off x="3620849" y="2513826"/>
            <a:ext cx="2201215" cy="276999"/>
          </a:xfrm>
          <a:prstGeom prst="rect">
            <a:avLst/>
          </a:prstGeom>
          <a:noFill/>
        </p:spPr>
        <p:txBody>
          <a:bodyPr wrap="square" rtlCol="0">
            <a:spAutoFit/>
          </a:bodyPr>
          <a:lstStyle/>
          <a:p>
            <a:pPr marL="0" indent="0">
              <a:buNone/>
            </a:pPr>
            <a:r>
              <a:rPr lang="en-US" sz="1200" b="1" dirty="0"/>
              <a:t>Direct Relief Solar Microgrid</a:t>
            </a:r>
            <a:endParaRPr lang="en-US" sz="800" dirty="0"/>
          </a:p>
        </p:txBody>
      </p:sp>
      <p:sp>
        <p:nvSpPr>
          <p:cNvPr id="9" name="Title 1">
            <a:extLst>
              <a:ext uri="{FF2B5EF4-FFF2-40B4-BE49-F238E27FC236}">
                <a16:creationId xmlns:a16="http://schemas.microsoft.com/office/drawing/2014/main" id="{8F2A29B9-51E3-4745-8EC3-D757A59C9B6F}"/>
              </a:ext>
            </a:extLst>
          </p:cNvPr>
          <p:cNvSpPr>
            <a:spLocks noGrp="1"/>
          </p:cNvSpPr>
          <p:nvPr>
            <p:ph type="title"/>
          </p:nvPr>
        </p:nvSpPr>
        <p:spPr>
          <a:xfrm>
            <a:off x="0" y="0"/>
            <a:ext cx="7635240" cy="762000"/>
          </a:xfrm>
        </p:spPr>
        <p:txBody>
          <a:bodyPr>
            <a:normAutofit/>
          </a:bodyPr>
          <a:lstStyle/>
          <a:p>
            <a:r>
              <a:rPr lang="en-US" dirty="0"/>
              <a:t>Validating VOR123 – four confirming approaches</a:t>
            </a:r>
          </a:p>
        </p:txBody>
      </p:sp>
    </p:spTree>
    <p:extLst>
      <p:ext uri="{BB962C8B-B14F-4D97-AF65-F5344CB8AC3E}">
        <p14:creationId xmlns:p14="http://schemas.microsoft.com/office/powerpoint/2010/main" val="3204483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0BB6107-5986-5446-A7D6-591ED311B350}"/>
              </a:ext>
            </a:extLst>
          </p:cNvPr>
          <p:cNvSpPr>
            <a:spLocks noGrp="1"/>
          </p:cNvSpPr>
          <p:nvPr>
            <p:ph type="title"/>
          </p:nvPr>
        </p:nvSpPr>
        <p:spPr>
          <a:xfrm>
            <a:off x="0" y="0"/>
            <a:ext cx="7635240" cy="762000"/>
          </a:xfrm>
        </p:spPr>
        <p:txBody>
          <a:bodyPr>
            <a:normAutofit/>
          </a:bodyPr>
          <a:lstStyle/>
          <a:p>
            <a:r>
              <a:rPr lang="en-US" dirty="0"/>
              <a:t>Validating VOR123 – four confirming approaches</a:t>
            </a:r>
          </a:p>
        </p:txBody>
      </p:sp>
      <p:sp>
        <p:nvSpPr>
          <p:cNvPr id="9" name="Content Placeholder 2">
            <a:extLst>
              <a:ext uri="{FF2B5EF4-FFF2-40B4-BE49-F238E27FC236}">
                <a16:creationId xmlns:a16="http://schemas.microsoft.com/office/drawing/2014/main" id="{3728E0CA-FB98-5349-B516-4E06177633E3}"/>
              </a:ext>
            </a:extLst>
          </p:cNvPr>
          <p:cNvSpPr txBox="1">
            <a:spLocks/>
          </p:cNvSpPr>
          <p:nvPr/>
        </p:nvSpPr>
        <p:spPr bwMode="auto">
          <a:xfrm>
            <a:off x="345338" y="1012959"/>
            <a:ext cx="849772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Blip>
                <a:blip r:embed="rId2"/>
              </a:buBlip>
              <a:defRPr sz="3200" kern="1200">
                <a:solidFill>
                  <a:schemeClr val="tx2">
                    <a:lumMod val="65000"/>
                    <a:lumOff val="35000"/>
                  </a:schemeClr>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Tx/>
              <a:buBlip>
                <a:blip r:embed="rId2"/>
              </a:buBlip>
              <a:defRPr sz="2800" kern="1200">
                <a:solidFill>
                  <a:schemeClr val="tx2">
                    <a:lumMod val="65000"/>
                    <a:lumOff val="35000"/>
                  </a:schemeClr>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Tx/>
              <a:buBlip>
                <a:blip r:embed="rId2"/>
              </a:buBlip>
              <a:defRPr sz="2400" kern="1200">
                <a:solidFill>
                  <a:schemeClr val="tx2">
                    <a:lumMod val="65000"/>
                    <a:lumOff val="35000"/>
                  </a:schemeClr>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Tx/>
              <a:buBlip>
                <a:blip r:embed="rId2"/>
              </a:buBlip>
              <a:defRPr sz="2000" kern="1200">
                <a:solidFill>
                  <a:schemeClr val="tx2">
                    <a:lumMod val="65000"/>
                    <a:lumOff val="35000"/>
                  </a:schemeClr>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Tx/>
              <a:buBlip>
                <a:blip r:embed="rId2"/>
              </a:buBlip>
              <a:defRPr sz="2000" kern="1200">
                <a:solidFill>
                  <a:schemeClr val="tx2">
                    <a:lumMod val="65000"/>
                    <a:lumOff val="35000"/>
                  </a:schemeClr>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Font typeface="+mj-lt"/>
              <a:buAutoNum type="arabicPeriod" startAt="4"/>
            </a:pPr>
            <a:r>
              <a:rPr lang="en-US" sz="1400" b="1" dirty="0">
                <a:solidFill>
                  <a:schemeClr val="tx1"/>
                </a:solidFill>
              </a:rPr>
              <a:t>Avoided Diesel Generator Cost: </a:t>
            </a:r>
            <a:r>
              <a:rPr lang="en-US" sz="1400" dirty="0">
                <a:solidFill>
                  <a:schemeClr val="tx1"/>
                </a:solidFill>
              </a:rPr>
              <a:t>This approach is analogous to the previous cost-of-service (COS) approach, except it calculates the adder needed for a diesel generator to fulfill the VOR123 level of resilience. For this calculation, we equate “indefinite backup” to 30 days, and assume such a grid outage occurs once per year, during which the loads need to be maintained according to the standard VOR123 profile. The result, for a diesel backup system sized for a 1 million kWh/year site in Santa Barbara, is a </a:t>
            </a:r>
            <a:r>
              <a:rPr lang="en-US" sz="1400" b="1" dirty="0">
                <a:solidFill>
                  <a:schemeClr val="tx1"/>
                </a:solidFill>
              </a:rPr>
              <a:t>21 % adder </a:t>
            </a:r>
            <a:r>
              <a:rPr lang="en-US" sz="1400" dirty="0">
                <a:solidFill>
                  <a:schemeClr val="tx1"/>
                </a:solidFill>
              </a:rPr>
              <a:t>to the electricity bill.</a:t>
            </a:r>
          </a:p>
        </p:txBody>
      </p:sp>
      <p:graphicFrame>
        <p:nvGraphicFramePr>
          <p:cNvPr id="10" name="Table 9">
            <a:extLst>
              <a:ext uri="{FF2B5EF4-FFF2-40B4-BE49-F238E27FC236}">
                <a16:creationId xmlns:a16="http://schemas.microsoft.com/office/drawing/2014/main" id="{BCF5DBA3-36D8-E34B-907C-EE7EA674BC88}"/>
              </a:ext>
            </a:extLst>
          </p:cNvPr>
          <p:cNvGraphicFramePr>
            <a:graphicFrameLocks noGrp="1"/>
          </p:cNvGraphicFramePr>
          <p:nvPr/>
        </p:nvGraphicFramePr>
        <p:xfrm>
          <a:off x="603202" y="2468279"/>
          <a:ext cx="3538259" cy="3413760"/>
        </p:xfrm>
        <a:graphic>
          <a:graphicData uri="http://schemas.openxmlformats.org/drawingml/2006/table">
            <a:tbl>
              <a:tblPr/>
              <a:tblGrid>
                <a:gridCol w="2668552">
                  <a:extLst>
                    <a:ext uri="{9D8B030D-6E8A-4147-A177-3AD203B41FA5}">
                      <a16:colId xmlns:a16="http://schemas.microsoft.com/office/drawing/2014/main" val="20000"/>
                    </a:ext>
                  </a:extLst>
                </a:gridCol>
                <a:gridCol w="869707">
                  <a:extLst>
                    <a:ext uri="{9D8B030D-6E8A-4147-A177-3AD203B41FA5}">
                      <a16:colId xmlns:a16="http://schemas.microsoft.com/office/drawing/2014/main" val="20001"/>
                    </a:ext>
                  </a:extLst>
                </a:gridCol>
              </a:tblGrid>
              <a:tr h="190500">
                <a:tc>
                  <a:txBody>
                    <a:bodyPr/>
                    <a:lstStyle/>
                    <a:p>
                      <a:pPr algn="l" fontAlgn="b"/>
                      <a:r>
                        <a:rPr lang="en-US" sz="1200" b="1" i="0" u="none" strike="noStrike">
                          <a:solidFill>
                            <a:srgbClr val="000000"/>
                          </a:solidFill>
                          <a:effectLst/>
                          <a:latin typeface="Calibri"/>
                        </a:rPr>
                        <a:t>Site Load Inputs</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l" fontAlgn="b"/>
                      <a:r>
                        <a:rPr lang="en-US" sz="1200" b="0" i="0" u="none" strike="noStrike">
                          <a:solidFill>
                            <a:srgbClr val="000000"/>
                          </a:solidFill>
                          <a:effectLst/>
                          <a:latin typeface="Calibri"/>
                        </a:rPr>
                        <a:t>Total Site Annual Load (kWh)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1,000,000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1"/>
                  </a:ext>
                </a:extLst>
              </a:tr>
              <a:tr h="190500">
                <a:tc>
                  <a:txBody>
                    <a:bodyPr/>
                    <a:lstStyle/>
                    <a:p>
                      <a:pPr algn="l" fontAlgn="b"/>
                      <a:r>
                        <a:rPr lang="en-US" sz="1200" b="0" i="0" u="none" strike="noStrike">
                          <a:solidFill>
                            <a:srgbClr val="000000"/>
                          </a:solidFill>
                          <a:effectLst/>
                          <a:latin typeface="Calibri"/>
                        </a:rPr>
                        <a:t>Outage Duration (days)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2"/>
                  </a:ext>
                </a:extLst>
              </a:tr>
              <a:tr h="190500">
                <a:tc>
                  <a:txBody>
                    <a:bodyPr/>
                    <a:lstStyle/>
                    <a:p>
                      <a:pPr algn="l" fontAlgn="b"/>
                      <a:r>
                        <a:rPr lang="en-US" sz="1200" b="0" i="0" u="none" strike="noStrike">
                          <a:solidFill>
                            <a:srgbClr val="000000"/>
                          </a:solidFill>
                          <a:effectLst/>
                          <a:latin typeface="Calibri"/>
                        </a:rPr>
                        <a:t>Number of outages/year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3"/>
                  </a:ext>
                </a:extLst>
              </a:tr>
              <a:tr h="190500">
                <a:tc>
                  <a:txBody>
                    <a:bodyPr/>
                    <a:lstStyle/>
                    <a:p>
                      <a:pPr algn="l" fontAlgn="b"/>
                      <a:r>
                        <a:rPr lang="en-US" sz="1200" b="0" i="0" u="none" strike="noStrike">
                          <a:solidFill>
                            <a:srgbClr val="000000"/>
                          </a:solidFill>
                          <a:effectLst/>
                          <a:latin typeface="Calibri"/>
                        </a:rPr>
                        <a:t>Average cost of utility-purchased electricity ($/kWh)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$0.18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10004"/>
                  </a:ext>
                </a:extLst>
              </a:tr>
              <a:tr h="190500">
                <a:tc>
                  <a:txBody>
                    <a:bodyPr/>
                    <a:lstStyle/>
                    <a:p>
                      <a:pPr algn="l" fontAlgn="b"/>
                      <a:r>
                        <a:rPr lang="en-US" sz="1200" b="0" i="0" u="none" strike="noStrike">
                          <a:solidFill>
                            <a:srgbClr val="000000"/>
                          </a:solidFill>
                          <a:effectLst/>
                          <a:latin typeface="Calibri"/>
                        </a:rPr>
                        <a:t>Average Site Power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200" b="0" i="0" u="none" strike="noStrike">
                          <a:solidFill>
                            <a:srgbClr val="000000"/>
                          </a:solidFill>
                          <a:effectLst/>
                          <a:latin typeface="Calibri"/>
                        </a:rPr>
                        <a:t> 114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b"/>
                      <a:r>
                        <a:rPr lang="en-US" sz="1200" b="0" i="0" u="none" strike="noStrike">
                          <a:solidFill>
                            <a:srgbClr val="000000"/>
                          </a:solidFill>
                          <a:effectLst/>
                          <a:latin typeface="Calibri"/>
                        </a:rPr>
                        <a:t>Yearly cost of utility-purchased electricity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$180,000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90500">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190500">
                <a:tc>
                  <a:txBody>
                    <a:bodyPr/>
                    <a:lstStyle/>
                    <a:p>
                      <a:pPr algn="l" fontAlgn="b"/>
                      <a:r>
                        <a:rPr lang="en-US" sz="1200" b="1" i="0" u="none" strike="noStrike">
                          <a:solidFill>
                            <a:srgbClr val="000000"/>
                          </a:solidFill>
                          <a:effectLst/>
                          <a:latin typeface="Calibri"/>
                        </a:rPr>
                        <a:t>VOR123 Parameters</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l" fontAlgn="b"/>
                      <a:r>
                        <a:rPr lang="en-US" sz="1200" b="0" i="0" u="none" strike="noStrike">
                          <a:solidFill>
                            <a:srgbClr val="000000"/>
                          </a:solidFill>
                          <a:effectLst/>
                          <a:latin typeface="Calibri"/>
                        </a:rPr>
                        <a:t>Tier 1 % of time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1200" b="0" i="0" u="none" strike="noStrike">
                          <a:solidFill>
                            <a:srgbClr val="000000"/>
                          </a:solidFill>
                          <a:effectLst/>
                          <a:latin typeface="Calibri"/>
                        </a:rPr>
                        <a:t>100%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l" fontAlgn="b"/>
                      <a:r>
                        <a:rPr lang="en-US" sz="1200" b="0" i="0" u="none" strike="noStrike" dirty="0">
                          <a:solidFill>
                            <a:srgbClr val="000000"/>
                          </a:solidFill>
                          <a:effectLst/>
                          <a:latin typeface="Calibri"/>
                        </a:rPr>
                        <a:t>Tier 2 % of time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1200" b="0" i="0" u="none" strike="noStrike">
                          <a:solidFill>
                            <a:srgbClr val="000000"/>
                          </a:solidFill>
                          <a:effectLst/>
                          <a:latin typeface="Calibri"/>
                        </a:rPr>
                        <a:t>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l" fontAlgn="b"/>
                      <a:r>
                        <a:rPr lang="en-US" sz="1200" b="0" i="0" u="none" strike="noStrike">
                          <a:solidFill>
                            <a:srgbClr val="000000"/>
                          </a:solidFill>
                          <a:effectLst/>
                          <a:latin typeface="Calibri"/>
                        </a:rPr>
                        <a:t>Tier 3 % of time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1200" b="0" i="0" u="none" strike="noStrike">
                          <a:solidFill>
                            <a:srgbClr val="000000"/>
                          </a:solidFill>
                          <a:effectLst/>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500">
                <a:tc>
                  <a:txBody>
                    <a:bodyPr/>
                    <a:lstStyle/>
                    <a:p>
                      <a:pPr algn="l" fontAlgn="b"/>
                      <a:r>
                        <a:rPr lang="en-US" sz="1200" b="0" i="0" u="none" strike="noStrike">
                          <a:solidFill>
                            <a:srgbClr val="000000"/>
                          </a:solidFill>
                          <a:effectLst/>
                          <a:latin typeface="Calibri"/>
                        </a:rPr>
                        <a:t>Tier 1 % of 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12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00">
                <a:tc>
                  <a:txBody>
                    <a:bodyPr/>
                    <a:lstStyle/>
                    <a:p>
                      <a:pPr algn="l" fontAlgn="b"/>
                      <a:r>
                        <a:rPr lang="en-US" sz="1200" b="0" i="0" u="none" strike="noStrike">
                          <a:solidFill>
                            <a:srgbClr val="000000"/>
                          </a:solidFill>
                          <a:effectLst/>
                          <a:latin typeface="Calibri"/>
                        </a:rPr>
                        <a:t>Tier 2 % of 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12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0500">
                <a:tc>
                  <a:txBody>
                    <a:bodyPr/>
                    <a:lstStyle/>
                    <a:p>
                      <a:pPr algn="l" fontAlgn="b"/>
                      <a:r>
                        <a:rPr lang="en-US" sz="1200" b="0" i="0" u="none" strike="noStrike">
                          <a:solidFill>
                            <a:srgbClr val="000000"/>
                          </a:solidFill>
                          <a:effectLst/>
                          <a:latin typeface="Calibri"/>
                        </a:rPr>
                        <a:t>Tier 3 % of load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1200" b="0" i="0" u="none" strike="noStrike">
                          <a:solidFill>
                            <a:srgbClr val="000000"/>
                          </a:solidFill>
                          <a:effectLst/>
                          <a:latin typeface="Calibri"/>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0500">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90500">
                <a:tc>
                  <a:txBody>
                    <a:bodyPr/>
                    <a:lstStyle/>
                    <a:p>
                      <a:pPr algn="l" fontAlgn="b"/>
                      <a:r>
                        <a:rPr lang="en-US" sz="1200" b="1" i="0" u="none" strike="noStrike">
                          <a:solidFill>
                            <a:srgbClr val="000000"/>
                          </a:solidFill>
                          <a:effectLst/>
                          <a:latin typeface="Calibri"/>
                        </a:rPr>
                        <a:t>TCLR (kWh)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200" b="0" i="0" u="none" strike="noStrike" dirty="0">
                          <a:solidFill>
                            <a:srgbClr val="000000"/>
                          </a:solidFill>
                          <a:effectLst/>
                          <a:latin typeface="Calibri"/>
                        </a:rPr>
                        <a:t> 36,575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11" name="Table 10">
            <a:extLst>
              <a:ext uri="{FF2B5EF4-FFF2-40B4-BE49-F238E27FC236}">
                <a16:creationId xmlns:a16="http://schemas.microsoft.com/office/drawing/2014/main" id="{18E572F8-FDA9-6746-808B-D545356FCF39}"/>
              </a:ext>
            </a:extLst>
          </p:cNvPr>
          <p:cNvGraphicFramePr>
            <a:graphicFrameLocks noGrp="1"/>
          </p:cNvGraphicFramePr>
          <p:nvPr/>
        </p:nvGraphicFramePr>
        <p:xfrm>
          <a:off x="4648028" y="2471088"/>
          <a:ext cx="3745332" cy="3589020"/>
        </p:xfrm>
        <a:graphic>
          <a:graphicData uri="http://schemas.openxmlformats.org/drawingml/2006/table">
            <a:tbl>
              <a:tblPr/>
              <a:tblGrid>
                <a:gridCol w="2682357">
                  <a:extLst>
                    <a:ext uri="{9D8B030D-6E8A-4147-A177-3AD203B41FA5}">
                      <a16:colId xmlns:a16="http://schemas.microsoft.com/office/drawing/2014/main" val="20000"/>
                    </a:ext>
                  </a:extLst>
                </a:gridCol>
                <a:gridCol w="1062975">
                  <a:extLst>
                    <a:ext uri="{9D8B030D-6E8A-4147-A177-3AD203B41FA5}">
                      <a16:colId xmlns:a16="http://schemas.microsoft.com/office/drawing/2014/main" val="20001"/>
                    </a:ext>
                  </a:extLst>
                </a:gridCol>
              </a:tblGrid>
              <a:tr h="190500">
                <a:tc>
                  <a:txBody>
                    <a:bodyPr/>
                    <a:lstStyle/>
                    <a:p>
                      <a:pPr algn="l" fontAlgn="b"/>
                      <a:r>
                        <a:rPr lang="en-US" sz="1200" b="1" i="0" u="none" strike="noStrike">
                          <a:solidFill>
                            <a:srgbClr val="000000"/>
                          </a:solidFill>
                          <a:effectLst/>
                          <a:latin typeface="Calibri"/>
                        </a:rPr>
                        <a:t>Diesel Genset Size Check</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1" i="0" u="none" strike="noStrike">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algn="l" fontAlgn="b"/>
                      <a:r>
                        <a:rPr lang="en-US" sz="1200" b="0" i="0" u="none" strike="noStrike">
                          <a:solidFill>
                            <a:srgbClr val="000000"/>
                          </a:solidFill>
                          <a:effectLst/>
                          <a:latin typeface="Calibri"/>
                        </a:rPr>
                        <a:t>Diesel genset size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s-IS" sz="1200" b="0" i="0" u="none" strike="noStrike">
                          <a:solidFill>
                            <a:srgbClr val="000000"/>
                          </a:solidFill>
                          <a:effectLst/>
                          <a:latin typeface="Calibri"/>
                        </a:rPr>
                        <a:t> 200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algn="l" fontAlgn="b"/>
                      <a:r>
                        <a:rPr lang="en-US" sz="1200" b="0" i="0" u="none" strike="noStrike">
                          <a:solidFill>
                            <a:srgbClr val="000000"/>
                          </a:solidFill>
                          <a:effectLst/>
                          <a:latin typeface="Calibri"/>
                        </a:rPr>
                        <a:t>Peak load (kW)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s-IS" sz="1200" b="0" i="0" u="none" strike="noStrike">
                          <a:solidFill>
                            <a:srgbClr val="000000"/>
                          </a:solidFill>
                          <a:effectLst/>
                          <a:latin typeface="Calibri"/>
                        </a:rPr>
                        <a:t> 171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190500">
                <a:tc>
                  <a:txBody>
                    <a:bodyPr/>
                    <a:lstStyle/>
                    <a:p>
                      <a:pPr algn="l" fontAlgn="b"/>
                      <a:endParaRPr lang="en-US" sz="1200" b="1"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1"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90500">
                <a:tc>
                  <a:txBody>
                    <a:bodyPr/>
                    <a:lstStyle/>
                    <a:p>
                      <a:pPr algn="l" fontAlgn="b"/>
                      <a:r>
                        <a:rPr lang="en-US" sz="1200" b="1" i="0" u="none" strike="noStrike">
                          <a:solidFill>
                            <a:srgbClr val="000000"/>
                          </a:solidFill>
                          <a:effectLst/>
                          <a:latin typeface="Calibri"/>
                        </a:rPr>
                        <a:t>Diesel Tank Capacity Check</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90500">
                <a:tc>
                  <a:txBody>
                    <a:bodyPr/>
                    <a:lstStyle/>
                    <a:p>
                      <a:pPr algn="l" fontAlgn="b"/>
                      <a:r>
                        <a:rPr lang="en-US" sz="1200" b="0" i="0" u="none" strike="noStrike">
                          <a:solidFill>
                            <a:srgbClr val="000000"/>
                          </a:solidFill>
                          <a:effectLst/>
                          <a:latin typeface="Calibri"/>
                        </a:rPr>
                        <a:t>Diesel genset tank capacity (gallons)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3,000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algn="l" fontAlgn="b"/>
                      <a:r>
                        <a:rPr lang="en-US" sz="1200" b="0" i="0" u="none" strike="noStrike">
                          <a:solidFill>
                            <a:srgbClr val="000000"/>
                          </a:solidFill>
                          <a:effectLst/>
                          <a:latin typeface="Calibri"/>
                        </a:rPr>
                        <a:t>Diesel used for TCLR (gallons)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is-IS" sz="1200" b="0" i="0" u="none" strike="noStrike">
                          <a:solidFill>
                            <a:srgbClr val="000000"/>
                          </a:solidFill>
                          <a:effectLst/>
                          <a:latin typeface="Calibri"/>
                        </a:rPr>
                        <a:t> 3,040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190500">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7"/>
                  </a:ext>
                </a:extLst>
              </a:tr>
              <a:tr h="190500">
                <a:tc>
                  <a:txBody>
                    <a:bodyPr/>
                    <a:lstStyle/>
                    <a:p>
                      <a:pPr algn="l" fontAlgn="b"/>
                      <a:r>
                        <a:rPr lang="en-US" sz="1200" b="1" i="0" u="none" strike="noStrike">
                          <a:solidFill>
                            <a:srgbClr val="000000"/>
                          </a:solidFill>
                          <a:effectLst/>
                          <a:latin typeface="Calibri"/>
                        </a:rPr>
                        <a:t>Financials</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algn="l" fontAlgn="b"/>
                      <a:r>
                        <a:rPr lang="en-US" sz="1200" b="0" i="0" u="none" strike="noStrike">
                          <a:solidFill>
                            <a:srgbClr val="000000"/>
                          </a:solidFill>
                          <a:effectLst/>
                          <a:latin typeface="Calibri"/>
                        </a:rPr>
                        <a:t>Diesel Genset Depreciation Life (years)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90500">
                <a:tc>
                  <a:txBody>
                    <a:bodyPr/>
                    <a:lstStyle/>
                    <a:p>
                      <a:pPr algn="l" fontAlgn="b"/>
                      <a:r>
                        <a:rPr lang="en-US" sz="1200" b="0" i="0" u="none" strike="noStrike">
                          <a:solidFill>
                            <a:srgbClr val="000000"/>
                          </a:solidFill>
                          <a:effectLst/>
                          <a:latin typeface="Calibri"/>
                        </a:rPr>
                        <a:t>Diesel Genset Capex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$350,000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algn="l" fontAlgn="b"/>
                      <a:r>
                        <a:rPr lang="en-US" sz="1200" b="0" i="0" u="none" strike="noStrike">
                          <a:solidFill>
                            <a:srgbClr val="000000"/>
                          </a:solidFill>
                          <a:effectLst/>
                          <a:latin typeface="Calibri"/>
                        </a:rPr>
                        <a:t>Diesel Genset Opex ($/year)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$14,694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90500">
                <a:tc>
                  <a:txBody>
                    <a:bodyPr/>
                    <a:lstStyle/>
                    <a:p>
                      <a:pPr algn="l" fontAlgn="b"/>
                      <a:r>
                        <a:rPr lang="en-US" sz="1200" b="0" i="0" u="none" strike="noStrike">
                          <a:solidFill>
                            <a:srgbClr val="000000"/>
                          </a:solidFill>
                          <a:effectLst/>
                          <a:latin typeface="Calibri"/>
                        </a:rPr>
                        <a:t>Diesel Genset Depreciated Capex ($/year)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$23,333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00">
                <a:tc>
                  <a:txBody>
                    <a:bodyPr/>
                    <a:lstStyle/>
                    <a:p>
                      <a:pPr algn="l" fontAlgn="b"/>
                      <a:r>
                        <a:rPr lang="en-US" sz="1200" b="0" i="0" u="none" strike="noStrike">
                          <a:solidFill>
                            <a:srgbClr val="000000"/>
                          </a:solidFill>
                          <a:effectLst/>
                          <a:latin typeface="Calibri"/>
                        </a:rPr>
                        <a:t>Diesel Genset Total Yearly Cost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a:rPr>
                        <a:t> $38,027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90500">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a:endParaRP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90500">
                <a:tc>
                  <a:txBody>
                    <a:bodyPr/>
                    <a:lstStyle/>
                    <a:p>
                      <a:pPr algn="l" fontAlgn="b"/>
                      <a:r>
                        <a:rPr lang="en-US" sz="1200" b="1" i="0" u="none" strike="noStrike">
                          <a:solidFill>
                            <a:srgbClr val="000000"/>
                          </a:solidFill>
                          <a:effectLst/>
                          <a:latin typeface="Calibri"/>
                        </a:rPr>
                        <a:t>Cost of Diesel Genset backup energy ($/kWh)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solidFill>
                            <a:srgbClr val="000000"/>
                          </a:solidFill>
                          <a:effectLst/>
                          <a:latin typeface="Calibri"/>
                        </a:rPr>
                        <a:t> $1.04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90500">
                <a:tc>
                  <a:txBody>
                    <a:bodyPr/>
                    <a:lstStyle/>
                    <a:p>
                      <a:pPr algn="l" fontAlgn="b"/>
                      <a:r>
                        <a:rPr lang="en-US" sz="1200" b="1" i="0" u="none" strike="noStrike">
                          <a:solidFill>
                            <a:srgbClr val="000000"/>
                          </a:solidFill>
                          <a:effectLst/>
                          <a:latin typeface="Calibri"/>
                        </a:rPr>
                        <a:t>% adder of Diesel backup cost on top of utility-purchased electricity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1200" b="1" i="0" u="none" strike="noStrike" dirty="0">
                          <a:solidFill>
                            <a:srgbClr val="000000"/>
                          </a:solidFill>
                          <a:effectLst/>
                          <a:latin typeface="Calibri"/>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4173245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
        <p:nvSpPr>
          <p:cNvPr id="5" name="TextBox 4">
            <a:extLst>
              <a:ext uri="{FF2B5EF4-FFF2-40B4-BE49-F238E27FC236}">
                <a16:creationId xmlns:a16="http://schemas.microsoft.com/office/drawing/2014/main" id="{5E6FA373-DDC9-D845-A5A0-55790830EF06}"/>
              </a:ext>
            </a:extLst>
          </p:cNvPr>
          <p:cNvSpPr txBox="1"/>
          <p:nvPr/>
        </p:nvSpPr>
        <p:spPr>
          <a:xfrm>
            <a:off x="266690" y="1120676"/>
            <a:ext cx="8610620" cy="4955203"/>
          </a:xfrm>
          <a:prstGeom prst="rect">
            <a:avLst/>
          </a:prstGeom>
          <a:noFill/>
        </p:spPr>
        <p:txBody>
          <a:bodyPr wrap="square" rtlCol="0">
            <a:spAutoFit/>
          </a:bodyPr>
          <a:lstStyle/>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r>
              <a:rPr lang="en-US" sz="2800" dirty="0"/>
              <a:t>MLK Community Center case study in Spokane, WA</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p:txBody>
      </p:sp>
      <p:sp>
        <p:nvSpPr>
          <p:cNvPr id="7" name="Google Shape;125;p5">
            <a:extLst>
              <a:ext uri="{FF2B5EF4-FFF2-40B4-BE49-F238E27FC236}">
                <a16:creationId xmlns:a16="http://schemas.microsoft.com/office/drawing/2014/main" id="{67800C7B-EC81-8DE4-D232-80B9B292E61F}"/>
              </a:ext>
            </a:extLst>
          </p:cNvPr>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i="0" u="none" strike="noStrike" cap="none" dirty="0">
                <a:solidFill>
                  <a:schemeClr val="lt1"/>
                </a:solidFill>
                <a:latin typeface="Arial"/>
                <a:ea typeface="Arial"/>
                <a:cs typeface="Arial"/>
                <a:sym typeface="Arial"/>
              </a:rPr>
              <a:t>MLK Community Center case </a:t>
            </a:r>
            <a:r>
              <a:rPr lang="en-US" sz="2200" b="1" dirty="0">
                <a:solidFill>
                  <a:schemeClr val="lt1"/>
                </a:solidFill>
              </a:rPr>
              <a:t>s</a:t>
            </a:r>
            <a:r>
              <a:rPr lang="en-US" sz="2200" b="1" i="0" u="none" strike="noStrike" cap="none" dirty="0">
                <a:solidFill>
                  <a:schemeClr val="lt1"/>
                </a:solidFill>
                <a:latin typeface="Arial"/>
                <a:ea typeface="Arial"/>
                <a:cs typeface="Arial"/>
                <a:sym typeface="Arial"/>
              </a:rPr>
              <a:t>tudy in Spokane, </a:t>
            </a:r>
            <a:r>
              <a:rPr lang="en-US" sz="2200" b="1" dirty="0">
                <a:solidFill>
                  <a:schemeClr val="lt1"/>
                </a:solidFill>
                <a:latin typeface="Arial"/>
                <a:ea typeface="Arial"/>
                <a:cs typeface="Arial"/>
                <a:sym typeface="Arial"/>
              </a:rPr>
              <a:t>W</a:t>
            </a:r>
            <a:r>
              <a:rPr lang="en-US" sz="2200" b="1" i="0" u="none" strike="noStrike" cap="none" dirty="0">
                <a:solidFill>
                  <a:schemeClr val="lt1"/>
                </a:solidFill>
                <a:latin typeface="Arial"/>
                <a:ea typeface="Arial"/>
                <a:cs typeface="Arial"/>
                <a:sym typeface="Arial"/>
              </a:rPr>
              <a:t>A</a:t>
            </a:r>
            <a:endParaRPr sz="2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03853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
        <p:nvSpPr>
          <p:cNvPr id="7" name="Google Shape;125;p5">
            <a:extLst>
              <a:ext uri="{FF2B5EF4-FFF2-40B4-BE49-F238E27FC236}">
                <a16:creationId xmlns:a16="http://schemas.microsoft.com/office/drawing/2014/main" id="{67800C7B-EC81-8DE4-D232-80B9B292E61F}"/>
              </a:ext>
            </a:extLst>
          </p:cNvPr>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dirty="0">
                <a:solidFill>
                  <a:schemeClr val="lt1"/>
                </a:solidFill>
                <a:latin typeface="Arial"/>
                <a:ea typeface="Arial"/>
                <a:cs typeface="Arial"/>
                <a:sym typeface="Arial"/>
              </a:rPr>
              <a:t>MLK Solar Microgrid site plan </a:t>
            </a:r>
          </a:p>
        </p:txBody>
      </p:sp>
      <p:pic>
        <p:nvPicPr>
          <p:cNvPr id="4" name="Picture 3">
            <a:extLst>
              <a:ext uri="{FF2B5EF4-FFF2-40B4-BE49-F238E27FC236}">
                <a16:creationId xmlns:a16="http://schemas.microsoft.com/office/drawing/2014/main" id="{A723A2A6-8757-11BD-791B-55E6A87B5963}"/>
              </a:ext>
            </a:extLst>
          </p:cNvPr>
          <p:cNvPicPr>
            <a:picLocks noChangeAspect="1"/>
          </p:cNvPicPr>
          <p:nvPr/>
        </p:nvPicPr>
        <p:blipFill>
          <a:blip r:embed="rId3"/>
          <a:stretch>
            <a:fillRect/>
          </a:stretch>
        </p:blipFill>
        <p:spPr>
          <a:xfrm>
            <a:off x="794546" y="762000"/>
            <a:ext cx="7554907" cy="5683624"/>
          </a:xfrm>
          <a:prstGeom prst="rect">
            <a:avLst/>
          </a:prstGeom>
        </p:spPr>
      </p:pic>
    </p:spTree>
    <p:extLst>
      <p:ext uri="{BB962C8B-B14F-4D97-AF65-F5344CB8AC3E}">
        <p14:creationId xmlns:p14="http://schemas.microsoft.com/office/powerpoint/2010/main" val="3162689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0E167BE9-16A1-5E42-A0C6-89841087047E}"/>
              </a:ext>
            </a:extLst>
          </p:cNvPr>
          <p:cNvSpPr>
            <a:spLocks noGrp="1"/>
          </p:cNvSpPr>
          <p:nvPr>
            <p:ph type="title"/>
          </p:nvPr>
        </p:nvSpPr>
        <p:spPr>
          <a:xfrm>
            <a:off x="0" y="0"/>
            <a:ext cx="7491046" cy="762000"/>
          </a:xfrm>
        </p:spPr>
        <p:txBody>
          <a:bodyPr>
            <a:normAutofit/>
          </a:bodyPr>
          <a:lstStyle/>
          <a:p>
            <a:r>
              <a:rPr lang="en-US" altLang="en-US" sz="2400" dirty="0"/>
              <a:t>MLK Solar Microgrid scenarios</a:t>
            </a:r>
          </a:p>
        </p:txBody>
      </p:sp>
      <p:sp>
        <p:nvSpPr>
          <p:cNvPr id="3" name="Text Placeholder 2">
            <a:extLst>
              <a:ext uri="{FF2B5EF4-FFF2-40B4-BE49-F238E27FC236}">
                <a16:creationId xmlns:a16="http://schemas.microsoft.com/office/drawing/2014/main" id="{07B18DD3-090E-0E40-956B-037F44271827}"/>
              </a:ext>
            </a:extLst>
          </p:cNvPr>
          <p:cNvSpPr>
            <a:spLocks noGrp="1"/>
          </p:cNvSpPr>
          <p:nvPr>
            <p:ph type="body" idx="1"/>
          </p:nvPr>
        </p:nvSpPr>
        <p:spPr>
          <a:xfrm>
            <a:off x="420414" y="1061545"/>
            <a:ext cx="8418785" cy="5349765"/>
          </a:xfrm>
        </p:spPr>
        <p:txBody>
          <a:bodyPr>
            <a:normAutofit fontScale="85000" lnSpcReduction="20000"/>
          </a:bodyPr>
          <a:lstStyle/>
          <a:p>
            <a:pPr>
              <a:spcBef>
                <a:spcPts val="1200"/>
              </a:spcBef>
              <a:buFont typeface="Arial" panose="020B0604020202020204" pitchFamily="34" charset="0"/>
              <a:buChar char="•"/>
              <a:defRPr/>
            </a:pPr>
            <a:r>
              <a:rPr lang="en-US" sz="1800" dirty="0">
                <a:solidFill>
                  <a:schemeClr val="tx1"/>
                </a:solidFill>
              </a:rPr>
              <a:t>Scenario A:  Grant-covered plan-of-record</a:t>
            </a:r>
          </a:p>
          <a:p>
            <a:pPr lvl="1" indent="-342900">
              <a:spcBef>
                <a:spcPts val="600"/>
              </a:spcBef>
              <a:buFont typeface="Arial" panose="020B0604020202020204" pitchFamily="34" charset="0"/>
              <a:buChar char="•"/>
              <a:defRPr/>
            </a:pPr>
            <a:r>
              <a:rPr lang="en-US" sz="1600" dirty="0">
                <a:solidFill>
                  <a:schemeClr val="tx1"/>
                </a:solidFill>
              </a:rPr>
              <a:t>99 </a:t>
            </a:r>
            <a:r>
              <a:rPr lang="en-US" sz="1600" dirty="0" err="1">
                <a:solidFill>
                  <a:schemeClr val="tx1"/>
                </a:solidFill>
              </a:rPr>
              <a:t>kWac</a:t>
            </a:r>
            <a:r>
              <a:rPr lang="en-US" sz="1600" dirty="0">
                <a:solidFill>
                  <a:schemeClr val="tx1"/>
                </a:solidFill>
              </a:rPr>
              <a:t> of behind-the-meter (BTM) solar.</a:t>
            </a:r>
          </a:p>
          <a:p>
            <a:pPr lvl="1" indent="-342900">
              <a:spcBef>
                <a:spcPts val="600"/>
              </a:spcBef>
              <a:buFont typeface="Arial" panose="020B0604020202020204" pitchFamily="34" charset="0"/>
              <a:buChar char="•"/>
              <a:defRPr/>
            </a:pPr>
            <a:r>
              <a:rPr lang="en-US" sz="1600" dirty="0">
                <a:solidFill>
                  <a:schemeClr val="tx1"/>
                </a:solidFill>
              </a:rPr>
              <a:t>500 kW &amp; 1.1 MWh of front-of-meter (FOM) Battery Energy Storage System (BESS).</a:t>
            </a:r>
          </a:p>
          <a:p>
            <a:pPr marL="0" indent="0">
              <a:spcBef>
                <a:spcPts val="1200"/>
              </a:spcBef>
              <a:buNone/>
              <a:defRPr/>
            </a:pPr>
            <a:endParaRPr lang="en-US" sz="1000" dirty="0">
              <a:solidFill>
                <a:schemeClr val="tx1"/>
              </a:solidFill>
            </a:endParaRPr>
          </a:p>
          <a:p>
            <a:pPr>
              <a:spcBef>
                <a:spcPts val="1200"/>
              </a:spcBef>
              <a:buFont typeface="Arial" panose="020B0604020202020204" pitchFamily="34" charset="0"/>
              <a:buChar char="•"/>
              <a:defRPr/>
            </a:pPr>
            <a:r>
              <a:rPr lang="en-US" sz="1800" dirty="0">
                <a:solidFill>
                  <a:schemeClr val="tx1"/>
                </a:solidFill>
              </a:rPr>
              <a:t>Scenario B:  Double the BESS energy capacity from Scenario A</a:t>
            </a:r>
          </a:p>
          <a:p>
            <a:pPr lvl="1" indent="-342900">
              <a:spcBef>
                <a:spcPts val="600"/>
              </a:spcBef>
              <a:buFont typeface="Arial" panose="020B0604020202020204" pitchFamily="34" charset="0"/>
              <a:buChar char="•"/>
              <a:defRPr/>
            </a:pPr>
            <a:r>
              <a:rPr lang="en-US" sz="1600" dirty="0">
                <a:solidFill>
                  <a:schemeClr val="tx1"/>
                </a:solidFill>
              </a:rPr>
              <a:t>99 </a:t>
            </a:r>
            <a:r>
              <a:rPr lang="en-US" sz="1600" dirty="0" err="1">
                <a:solidFill>
                  <a:schemeClr val="tx1"/>
                </a:solidFill>
              </a:rPr>
              <a:t>kWac</a:t>
            </a:r>
            <a:r>
              <a:rPr lang="en-US" sz="1600" dirty="0">
                <a:solidFill>
                  <a:schemeClr val="tx1"/>
                </a:solidFill>
              </a:rPr>
              <a:t> of BTM solar.</a:t>
            </a:r>
          </a:p>
          <a:p>
            <a:pPr lvl="1" indent="-342900">
              <a:spcBef>
                <a:spcPts val="600"/>
              </a:spcBef>
              <a:buFont typeface="Arial" panose="020B0604020202020204" pitchFamily="34" charset="0"/>
              <a:buChar char="•"/>
              <a:defRPr/>
            </a:pPr>
            <a:r>
              <a:rPr lang="en-US" sz="1600" dirty="0">
                <a:solidFill>
                  <a:schemeClr val="tx1"/>
                </a:solidFill>
              </a:rPr>
              <a:t>500 kW &amp; </a:t>
            </a:r>
            <a:r>
              <a:rPr lang="en-US" sz="1600" b="1" dirty="0">
                <a:solidFill>
                  <a:schemeClr val="tx1"/>
                </a:solidFill>
              </a:rPr>
              <a:t>2.2 MWh </a:t>
            </a:r>
            <a:r>
              <a:rPr lang="en-US" sz="1600" dirty="0">
                <a:solidFill>
                  <a:schemeClr val="tx1"/>
                </a:solidFill>
              </a:rPr>
              <a:t>of FOM BESS.</a:t>
            </a:r>
          </a:p>
          <a:p>
            <a:pPr marL="74989" lvl="1" indent="0">
              <a:spcBef>
                <a:spcPts val="600"/>
              </a:spcBef>
              <a:buNone/>
              <a:defRPr/>
            </a:pPr>
            <a:endParaRPr lang="en-US" sz="1000" dirty="0"/>
          </a:p>
          <a:p>
            <a:pPr>
              <a:spcBef>
                <a:spcPts val="1200"/>
              </a:spcBef>
              <a:buFont typeface="Arial" panose="020B0604020202020204" pitchFamily="34" charset="0"/>
              <a:buChar char="•"/>
              <a:defRPr/>
            </a:pPr>
            <a:r>
              <a:rPr lang="en-US" sz="1800" dirty="0">
                <a:solidFill>
                  <a:schemeClr val="tx1"/>
                </a:solidFill>
              </a:rPr>
              <a:t>Scenario C:  2.3x the solar of Scenario A</a:t>
            </a:r>
          </a:p>
          <a:p>
            <a:pPr lvl="1" indent="-342900">
              <a:spcBef>
                <a:spcPts val="600"/>
              </a:spcBef>
              <a:buFont typeface="Arial" panose="020B0604020202020204" pitchFamily="34" charset="0"/>
              <a:buChar char="•"/>
              <a:defRPr/>
            </a:pPr>
            <a:r>
              <a:rPr lang="en-US" sz="1600" b="1" dirty="0">
                <a:solidFill>
                  <a:schemeClr val="tx1"/>
                </a:solidFill>
              </a:rPr>
              <a:t>230 </a:t>
            </a:r>
            <a:r>
              <a:rPr lang="en-US" sz="1600" b="1" dirty="0" err="1">
                <a:solidFill>
                  <a:schemeClr val="tx1"/>
                </a:solidFill>
              </a:rPr>
              <a:t>kWac</a:t>
            </a:r>
            <a:r>
              <a:rPr lang="en-US" sz="1600" b="1" dirty="0">
                <a:solidFill>
                  <a:schemeClr val="tx1"/>
                </a:solidFill>
              </a:rPr>
              <a:t> </a:t>
            </a:r>
            <a:r>
              <a:rPr lang="en-US" sz="1600" dirty="0">
                <a:solidFill>
                  <a:schemeClr val="tx1"/>
                </a:solidFill>
              </a:rPr>
              <a:t>of BTM solar.</a:t>
            </a:r>
          </a:p>
          <a:p>
            <a:pPr lvl="1" indent="-342900">
              <a:spcBef>
                <a:spcPts val="600"/>
              </a:spcBef>
              <a:buFont typeface="Arial" panose="020B0604020202020204" pitchFamily="34" charset="0"/>
              <a:buChar char="•"/>
              <a:defRPr/>
            </a:pPr>
            <a:r>
              <a:rPr lang="en-US" sz="1600" dirty="0">
                <a:solidFill>
                  <a:schemeClr val="tx1"/>
                </a:solidFill>
              </a:rPr>
              <a:t>500 kW &amp; 1.1 MWh of FOM BESS.</a:t>
            </a:r>
            <a:endParaRPr lang="en-US" sz="1400" dirty="0">
              <a:solidFill>
                <a:schemeClr val="tx1"/>
              </a:solidFill>
            </a:endParaRPr>
          </a:p>
          <a:p>
            <a:pPr marL="74989" lvl="1" indent="0">
              <a:spcBef>
                <a:spcPts val="600"/>
              </a:spcBef>
              <a:buNone/>
              <a:defRPr/>
            </a:pPr>
            <a:endParaRPr lang="en-US" sz="1000" dirty="0"/>
          </a:p>
          <a:p>
            <a:pPr>
              <a:spcBef>
                <a:spcPts val="1200"/>
              </a:spcBef>
              <a:buFont typeface="Arial" panose="020B0604020202020204" pitchFamily="34" charset="0"/>
              <a:buChar char="•"/>
              <a:defRPr/>
            </a:pPr>
            <a:r>
              <a:rPr lang="en-US" sz="1800" dirty="0">
                <a:solidFill>
                  <a:schemeClr val="tx1"/>
                </a:solidFill>
              </a:rPr>
              <a:t>Scenario D:  2.3x the solar and double the BESS energy capacity of Scenario A</a:t>
            </a:r>
          </a:p>
          <a:p>
            <a:pPr lvl="1" indent="-342900">
              <a:spcBef>
                <a:spcPts val="600"/>
              </a:spcBef>
              <a:buFont typeface="Arial" panose="020B0604020202020204" pitchFamily="34" charset="0"/>
              <a:buChar char="•"/>
              <a:defRPr/>
            </a:pPr>
            <a:r>
              <a:rPr lang="en-US" sz="1600" b="1" dirty="0">
                <a:solidFill>
                  <a:schemeClr val="tx1"/>
                </a:solidFill>
              </a:rPr>
              <a:t>230 </a:t>
            </a:r>
            <a:r>
              <a:rPr lang="en-US" sz="1600" b="1" dirty="0" err="1">
                <a:solidFill>
                  <a:schemeClr val="tx1"/>
                </a:solidFill>
              </a:rPr>
              <a:t>kWac</a:t>
            </a:r>
            <a:r>
              <a:rPr lang="en-US" sz="1600" b="1" dirty="0">
                <a:solidFill>
                  <a:schemeClr val="tx1"/>
                </a:solidFill>
              </a:rPr>
              <a:t> </a:t>
            </a:r>
            <a:r>
              <a:rPr lang="en-US" sz="1600" dirty="0">
                <a:solidFill>
                  <a:schemeClr val="tx1"/>
                </a:solidFill>
              </a:rPr>
              <a:t>of BTM solar.</a:t>
            </a:r>
          </a:p>
          <a:p>
            <a:pPr lvl="1" indent="-342900">
              <a:spcBef>
                <a:spcPts val="600"/>
              </a:spcBef>
              <a:buFont typeface="Arial" panose="020B0604020202020204" pitchFamily="34" charset="0"/>
              <a:buChar char="•"/>
              <a:defRPr/>
            </a:pPr>
            <a:r>
              <a:rPr lang="en-US" sz="1600" dirty="0">
                <a:solidFill>
                  <a:schemeClr val="tx1"/>
                </a:solidFill>
              </a:rPr>
              <a:t>500 kW &amp; </a:t>
            </a:r>
            <a:r>
              <a:rPr lang="en-US" sz="1600" b="1" dirty="0">
                <a:solidFill>
                  <a:schemeClr val="tx1"/>
                </a:solidFill>
              </a:rPr>
              <a:t>2.2 MWh </a:t>
            </a:r>
            <a:r>
              <a:rPr lang="en-US" sz="1600" dirty="0">
                <a:solidFill>
                  <a:schemeClr val="tx1"/>
                </a:solidFill>
              </a:rPr>
              <a:t>of FOM BESS.</a:t>
            </a:r>
            <a:endParaRPr lang="en-US" sz="1400" dirty="0">
              <a:solidFill>
                <a:schemeClr val="tx1"/>
              </a:solidFill>
            </a:endParaRPr>
          </a:p>
          <a:p>
            <a:pPr marL="74989" lvl="1" indent="0">
              <a:spcBef>
                <a:spcPts val="600"/>
              </a:spcBef>
              <a:buNone/>
              <a:defRPr/>
            </a:pPr>
            <a:endParaRPr lang="en-US" sz="1400" dirty="0">
              <a:solidFill>
                <a:schemeClr val="tx1"/>
              </a:solidFill>
            </a:endParaRPr>
          </a:p>
          <a:p>
            <a:pPr>
              <a:spcBef>
                <a:spcPts val="1200"/>
              </a:spcBef>
              <a:buFont typeface="Arial" panose="020B0604020202020204" pitchFamily="34" charset="0"/>
              <a:buChar char="•"/>
              <a:defRPr/>
            </a:pPr>
            <a:r>
              <a:rPr lang="en-US" sz="1800" dirty="0">
                <a:solidFill>
                  <a:schemeClr val="tx1"/>
                </a:solidFill>
              </a:rPr>
              <a:t>Scenario E:  Add a 150 kW gas generator to Scenario A</a:t>
            </a:r>
          </a:p>
          <a:p>
            <a:pPr lvl="1" indent="-342900">
              <a:spcBef>
                <a:spcPts val="600"/>
              </a:spcBef>
              <a:buFont typeface="Arial" panose="020B0604020202020204" pitchFamily="34" charset="0"/>
              <a:buChar char="•"/>
              <a:defRPr/>
            </a:pPr>
            <a:r>
              <a:rPr lang="en-US" sz="1600" dirty="0">
                <a:solidFill>
                  <a:schemeClr val="tx1"/>
                </a:solidFill>
              </a:rPr>
              <a:t>99 </a:t>
            </a:r>
            <a:r>
              <a:rPr lang="en-US" sz="1600" dirty="0" err="1">
                <a:solidFill>
                  <a:schemeClr val="tx1"/>
                </a:solidFill>
              </a:rPr>
              <a:t>kWac</a:t>
            </a:r>
            <a:r>
              <a:rPr lang="en-US" sz="1600" dirty="0">
                <a:solidFill>
                  <a:schemeClr val="tx1"/>
                </a:solidFill>
              </a:rPr>
              <a:t> of BTM solar.</a:t>
            </a:r>
          </a:p>
          <a:p>
            <a:pPr lvl="1" indent="-342900">
              <a:spcBef>
                <a:spcPts val="600"/>
              </a:spcBef>
              <a:buFont typeface="Arial" panose="020B0604020202020204" pitchFamily="34" charset="0"/>
              <a:buChar char="•"/>
              <a:defRPr/>
            </a:pPr>
            <a:r>
              <a:rPr lang="en-US" sz="1600" dirty="0">
                <a:solidFill>
                  <a:schemeClr val="tx1"/>
                </a:solidFill>
              </a:rPr>
              <a:t>500 kW &amp; 1.1 MWh of FOM BESS.</a:t>
            </a:r>
          </a:p>
          <a:p>
            <a:pPr lvl="1" indent="-342900">
              <a:spcBef>
                <a:spcPts val="600"/>
              </a:spcBef>
              <a:buFont typeface="Arial" panose="020B0604020202020204" pitchFamily="34" charset="0"/>
              <a:buChar char="•"/>
              <a:defRPr/>
            </a:pPr>
            <a:r>
              <a:rPr lang="en-US" sz="1600" b="1" dirty="0"/>
              <a:t>150 kW gas generator</a:t>
            </a:r>
            <a:endParaRPr lang="en-US" sz="1800" dirty="0">
              <a:solidFill>
                <a:schemeClr val="tx1"/>
              </a:solidFill>
            </a:endParaRPr>
          </a:p>
          <a:p>
            <a:pPr>
              <a:spcBef>
                <a:spcPts val="600"/>
              </a:spcBef>
              <a:buFont typeface="Arial" panose="020B0604020202020204" pitchFamily="34" charset="0"/>
              <a:buChar char="•"/>
              <a:defRPr/>
            </a:pPr>
            <a:endParaRPr lang="en-US" sz="1800" dirty="0">
              <a:solidFill>
                <a:schemeClr val="tx1"/>
              </a:solidFill>
            </a:endParaRPr>
          </a:p>
          <a:p>
            <a:pPr>
              <a:spcBef>
                <a:spcPts val="420"/>
              </a:spcBef>
              <a:buFont typeface="Arial" panose="020B0604020202020204" pitchFamily="34" charset="0"/>
              <a:buChar char="•"/>
              <a:defRPr/>
            </a:pPr>
            <a:endParaRPr lang="en-US" sz="2000" dirty="0">
              <a:solidFill>
                <a:srgbClr val="091129"/>
              </a:solidFill>
            </a:endParaRPr>
          </a:p>
          <a:p>
            <a:pPr>
              <a:spcBef>
                <a:spcPts val="420"/>
              </a:spcBef>
              <a:buFont typeface="Arial" panose="020B0604020202020204" pitchFamily="34" charset="0"/>
              <a:buChar char="•"/>
              <a:defRPr/>
            </a:pPr>
            <a:endParaRPr lang="en-US" sz="2000" dirty="0">
              <a:solidFill>
                <a:srgbClr val="091129"/>
              </a:solidFill>
            </a:endParaRPr>
          </a:p>
        </p:txBody>
      </p:sp>
    </p:spTree>
    <p:extLst>
      <p:ext uri="{BB962C8B-B14F-4D97-AF65-F5344CB8AC3E}">
        <p14:creationId xmlns:p14="http://schemas.microsoft.com/office/powerpoint/2010/main" val="224099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Clean Coalition (nonprofit)</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927100" y="822208"/>
            <a:ext cx="6859588" cy="5539978"/>
          </a:xfrm>
          <a:prstGeom prst="rect">
            <a:avLst/>
          </a:prstGeom>
          <a:noFill/>
        </p:spPr>
        <p:txBody>
          <a:bodyPr wrap="square" rtlCol="0">
            <a:spAutoFit/>
          </a:bodyPr>
          <a:lstStyle/>
          <a:p>
            <a:pPr algn="ctr">
              <a:defRPr/>
            </a:pPr>
            <a:r>
              <a:rPr lang="en-US" sz="2800" b="1" u="sng" dirty="0">
                <a:latin typeface="Arial"/>
                <a:cs typeface="Arial"/>
              </a:rPr>
              <a:t>Mission</a:t>
            </a:r>
          </a:p>
          <a:p>
            <a:pPr algn="ctr">
              <a:defRPr/>
            </a:pPr>
            <a:r>
              <a:rPr lang="en-US" sz="2800" dirty="0">
                <a:latin typeface="Arial"/>
                <a:cs typeface="Arial"/>
              </a:rPr>
              <a:t>To accelerate the transition to renewable energy and a modern grid through</a:t>
            </a:r>
          </a:p>
          <a:p>
            <a:pPr algn="ctr">
              <a:defRPr/>
            </a:pPr>
            <a:r>
              <a:rPr lang="en-US" sz="2800" dirty="0">
                <a:latin typeface="Arial"/>
                <a:cs typeface="Arial"/>
              </a:rPr>
              <a:t> technical, policy, and project development expertise.</a:t>
            </a:r>
          </a:p>
          <a:p>
            <a:pPr algn="ctr">
              <a:defRPr/>
            </a:pPr>
            <a:endParaRPr lang="en-US" sz="2000" dirty="0">
              <a:latin typeface="Arial"/>
              <a:cs typeface="Arial"/>
            </a:endParaRPr>
          </a:p>
          <a:p>
            <a:pPr algn="ctr">
              <a:defRPr/>
            </a:pPr>
            <a:r>
              <a:rPr lang="en-US" sz="2800" b="1" u="sng" dirty="0">
                <a:latin typeface="Arial"/>
                <a:cs typeface="Arial"/>
              </a:rPr>
              <a:t>Renewable Energy End-Game</a:t>
            </a:r>
          </a:p>
          <a:p>
            <a:pPr algn="ctr">
              <a:defRPr/>
            </a:pPr>
            <a:r>
              <a:rPr lang="en-US" sz="2800" dirty="0">
                <a:latin typeface="Arial"/>
                <a:cs typeface="Arial"/>
              </a:rPr>
              <a:t>100% renewable energy; 25% local, interconnected within the distribution grid and ensuring resilience without dependence on the transmission grid; and 75% remote, fully dependent on the transmission grid for serving loads.</a:t>
            </a:r>
          </a:p>
        </p:txBody>
      </p:sp>
    </p:spTree>
    <p:extLst>
      <p:ext uri="{BB962C8B-B14F-4D97-AF65-F5344CB8AC3E}">
        <p14:creationId xmlns:p14="http://schemas.microsoft.com/office/powerpoint/2010/main" val="834628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Circuit Flow Diagram concept for MLK</a:t>
            </a:r>
          </a:p>
        </p:txBody>
      </p:sp>
      <p:sp>
        <p:nvSpPr>
          <p:cNvPr id="8" name="Rectangle 7">
            <a:extLst>
              <a:ext uri="{FF2B5EF4-FFF2-40B4-BE49-F238E27FC236}">
                <a16:creationId xmlns:a16="http://schemas.microsoft.com/office/drawing/2014/main" id="{00781AA7-1806-F485-E90A-1E1853A735AF}"/>
              </a:ext>
            </a:extLst>
          </p:cNvPr>
          <p:cNvSpPr/>
          <p:nvPr/>
        </p:nvSpPr>
        <p:spPr>
          <a:xfrm>
            <a:off x="5027228" y="1531227"/>
            <a:ext cx="2125980" cy="3699551"/>
          </a:xfrm>
          <a:prstGeom prst="rect">
            <a:avLst/>
          </a:prstGeom>
          <a:solidFill>
            <a:schemeClr val="accent1">
              <a:alpha val="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1">
            <a:extLst>
              <a:ext uri="{FF2B5EF4-FFF2-40B4-BE49-F238E27FC236}">
                <a16:creationId xmlns:a16="http://schemas.microsoft.com/office/drawing/2014/main" id="{4F4CB397-D7DF-7B55-343F-056284F35EA3}"/>
              </a:ext>
            </a:extLst>
          </p:cNvPr>
          <p:cNvSpPr>
            <a:spLocks noChangeArrowheads="1"/>
          </p:cNvSpPr>
          <p:nvPr/>
        </p:nvSpPr>
        <p:spPr bwMode="auto">
          <a:xfrm>
            <a:off x="5052605" y="1568441"/>
            <a:ext cx="2075260" cy="315516"/>
          </a:xfrm>
          <a:prstGeom prst="rect">
            <a:avLst/>
          </a:prstGeom>
          <a:solidFill>
            <a:srgbClr val="4472C4"/>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ea typeface="Calibri" panose="020F0502020204030204" pitchFamily="34" charset="0"/>
                <a:cs typeface="Times New Roman" panose="02020603050405020304" pitchFamily="18" charset="0"/>
              </a:rPr>
              <a:t>SCE Service ID</a:t>
            </a:r>
            <a:endParaRPr lang="en-US" altLang="en-US" sz="600" dirty="0">
              <a:solidFill>
                <a:schemeClr val="bg1"/>
              </a:solidFill>
            </a:endParaRPr>
          </a:p>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ea typeface="Calibri" panose="020F0502020204030204" pitchFamily="34" charset="0"/>
                <a:cs typeface="Times New Roman" panose="02020603050405020304" pitchFamily="18" charset="0"/>
              </a:rPr>
              <a:t>Fed from 13.2kv 13.2 kV OH 3HT 12F5</a:t>
            </a:r>
            <a:endParaRPr lang="en-US" altLang="en-US" sz="1350" dirty="0">
              <a:solidFill>
                <a:schemeClr val="bg1"/>
              </a:solidFill>
              <a:latin typeface="Arial" panose="020B0604020202020204" pitchFamily="34" charset="0"/>
            </a:endParaRPr>
          </a:p>
        </p:txBody>
      </p:sp>
      <p:pic>
        <p:nvPicPr>
          <p:cNvPr id="10" name="Graphic 3" descr="Battery charging with solid fill">
            <a:extLst>
              <a:ext uri="{FF2B5EF4-FFF2-40B4-BE49-F238E27FC236}">
                <a16:creationId xmlns:a16="http://schemas.microsoft.com/office/drawing/2014/main" id="{C47BDCBA-822F-FCBE-B9E7-6C6E145EDE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8228" y="1807195"/>
            <a:ext cx="674615" cy="674615"/>
          </a:xfrm>
          <a:prstGeom prst="rect">
            <a:avLst/>
          </a:prstGeom>
        </p:spPr>
      </p:pic>
      <p:sp>
        <p:nvSpPr>
          <p:cNvPr id="11" name="Rectangle: Rounded Corners 5">
            <a:extLst>
              <a:ext uri="{FF2B5EF4-FFF2-40B4-BE49-F238E27FC236}">
                <a16:creationId xmlns:a16="http://schemas.microsoft.com/office/drawing/2014/main" id="{D8E515DC-7641-215E-7B9E-3F328E8A93A3}"/>
              </a:ext>
            </a:extLst>
          </p:cNvPr>
          <p:cNvSpPr>
            <a:spLocks noChangeArrowheads="1"/>
          </p:cNvSpPr>
          <p:nvPr/>
        </p:nvSpPr>
        <p:spPr bwMode="auto">
          <a:xfrm>
            <a:off x="5774718" y="2395569"/>
            <a:ext cx="631031" cy="398860"/>
          </a:xfrm>
          <a:prstGeom prst="roundRect">
            <a:avLst>
              <a:gd name="adj" fmla="val 16667"/>
            </a:avLst>
          </a:prstGeom>
          <a:solidFill>
            <a:srgbClr val="4472C4"/>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ea typeface="Calibri" panose="020F0502020204030204" pitchFamily="34" charset="0"/>
                <a:cs typeface="Times New Roman" panose="02020603050405020304" pitchFamily="18" charset="0"/>
              </a:rPr>
              <a:t>Service Meter 69002135</a:t>
            </a:r>
            <a:endParaRPr lang="en-US" altLang="en-US" sz="1350" dirty="0">
              <a:solidFill>
                <a:schemeClr val="bg1"/>
              </a:solidFill>
              <a:latin typeface="Arial" panose="020B0604020202020204" pitchFamily="34" charset="0"/>
            </a:endParaRPr>
          </a:p>
        </p:txBody>
      </p:sp>
      <p:sp>
        <p:nvSpPr>
          <p:cNvPr id="13" name="Rectangle: Rounded Corners 6">
            <a:extLst>
              <a:ext uri="{FF2B5EF4-FFF2-40B4-BE49-F238E27FC236}">
                <a16:creationId xmlns:a16="http://schemas.microsoft.com/office/drawing/2014/main" id="{228E558C-172F-14EA-BCFB-C454CBBFAC46}"/>
              </a:ext>
            </a:extLst>
          </p:cNvPr>
          <p:cNvSpPr>
            <a:spLocks noChangeArrowheads="1"/>
          </p:cNvSpPr>
          <p:nvPr/>
        </p:nvSpPr>
        <p:spPr bwMode="auto">
          <a:xfrm>
            <a:off x="5839605" y="3249694"/>
            <a:ext cx="501253" cy="774353"/>
          </a:xfrm>
          <a:prstGeom prst="roundRect">
            <a:avLst>
              <a:gd name="adj" fmla="val 16667"/>
            </a:avLst>
          </a:prstGeom>
          <a:solidFill>
            <a:srgbClr val="4472C4"/>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MSB</a:t>
            </a:r>
            <a:endParaRPr lang="en-US" altLang="en-US" sz="600" dirty="0">
              <a:solidFill>
                <a:schemeClr val="bg1"/>
              </a:solidFill>
            </a:endParaRPr>
          </a:p>
          <a:p>
            <a:pPr algn="ctr" defTabSz="685800" eaLnBrk="0" fontAlgn="base" hangingPunct="0">
              <a:spcBef>
                <a:spcPct val="0"/>
              </a:spcBef>
              <a:spcAft>
                <a:spcPct val="0"/>
              </a:spcAft>
            </a:pPr>
            <a:r>
              <a:rPr lang="en-US" altLang="en-US" sz="600" dirty="0">
                <a:solidFill>
                  <a:schemeClr val="bg1"/>
                </a:solidFill>
                <a:latin typeface="Calibri" panose="020F0502020204030204" pitchFamily="34" charset="0"/>
                <a:ea typeface="Calibri" panose="020F0502020204030204" pitchFamily="34" charset="0"/>
                <a:cs typeface="Times New Roman" panose="02020603050405020304" pitchFamily="18" charset="0"/>
              </a:rPr>
              <a:t>480/277 VAC</a:t>
            </a:r>
            <a:endParaRPr lang="en-US" altLang="en-US" sz="600" dirty="0">
              <a:solidFill>
                <a:schemeClr val="bg1"/>
              </a:solidFill>
            </a:endParaRPr>
          </a:p>
          <a:p>
            <a:pPr algn="ctr" defTabSz="685800" eaLnBrk="0" fontAlgn="base" hangingPunct="0">
              <a:spcBef>
                <a:spcPct val="0"/>
              </a:spcBef>
              <a:spcAft>
                <a:spcPct val="0"/>
              </a:spcAft>
            </a:pPr>
            <a:r>
              <a:rPr lang="en-US" altLang="en-US" sz="600" dirty="0">
                <a:solidFill>
                  <a:schemeClr val="bg1"/>
                </a:solidFill>
                <a:latin typeface="Calibri" panose="020F0502020204030204" pitchFamily="34" charset="0"/>
                <a:ea typeface="Calibri" panose="020F0502020204030204" pitchFamily="34" charset="0"/>
                <a:cs typeface="Times New Roman" panose="02020603050405020304" pitchFamily="18" charset="0"/>
              </a:rPr>
              <a:t>Panels</a:t>
            </a:r>
            <a:endParaRPr lang="en-US" altLang="en-US" sz="600" dirty="0">
              <a:solidFill>
                <a:schemeClr val="bg1"/>
              </a:solidFill>
            </a:endParaRPr>
          </a:p>
          <a:p>
            <a:pPr algn="ctr" defTabSz="685800" eaLnBrk="0" fontAlgn="base" hangingPunct="0">
              <a:spcBef>
                <a:spcPct val="0"/>
              </a:spcBef>
              <a:spcAft>
                <a:spcPct val="0"/>
              </a:spcAft>
            </a:pPr>
            <a:r>
              <a:rPr lang="en-US" altLang="en-US" sz="600" dirty="0">
                <a:solidFill>
                  <a:schemeClr val="bg1"/>
                </a:solidFill>
                <a:latin typeface="Calibri" panose="020F0502020204030204" pitchFamily="34" charset="0"/>
                <a:ea typeface="Calibri" panose="020F0502020204030204" pitchFamily="34" charset="0"/>
                <a:cs typeface="Times New Roman" panose="02020603050405020304" pitchFamily="18" charset="0"/>
              </a:rPr>
              <a:t>A, B, C, G, E, M, Q, P, R</a:t>
            </a:r>
            <a:endParaRPr lang="en-US" altLang="en-US" sz="1350" dirty="0">
              <a:solidFill>
                <a:schemeClr val="bg1"/>
              </a:solidFill>
              <a:latin typeface="Arial" panose="020B0604020202020204" pitchFamily="34" charset="0"/>
            </a:endParaRPr>
          </a:p>
        </p:txBody>
      </p:sp>
      <p:pic>
        <p:nvPicPr>
          <p:cNvPr id="14" name="Picture 7" descr="Solar Energy icon | U.S. Geological Survey">
            <a:extLst>
              <a:ext uri="{FF2B5EF4-FFF2-40B4-BE49-F238E27FC236}">
                <a16:creationId xmlns:a16="http://schemas.microsoft.com/office/drawing/2014/main" id="{622A08C6-7F8D-7F3B-5165-3245A5F9E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0650" y="2524809"/>
            <a:ext cx="825836" cy="106894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3203B030-FE47-2292-75C2-19CF074607C7}"/>
              </a:ext>
            </a:extLst>
          </p:cNvPr>
          <p:cNvCxnSpPr>
            <a:cxnSpLocks/>
            <a:stCxn id="10" idx="1"/>
          </p:cNvCxnSpPr>
          <p:nvPr/>
        </p:nvCxnSpPr>
        <p:spPr>
          <a:xfrm flipH="1" flipV="1">
            <a:off x="6092757" y="2135024"/>
            <a:ext cx="1305471" cy="0"/>
          </a:xfrm>
          <a:prstGeom prst="straightConnector1">
            <a:avLst/>
          </a:prstGeom>
          <a:ln w="28575">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1">
            <a:extLst>
              <a:ext uri="{FF2B5EF4-FFF2-40B4-BE49-F238E27FC236}">
                <a16:creationId xmlns:a16="http://schemas.microsoft.com/office/drawing/2014/main" id="{DC45C6EC-C353-9554-9782-7EAD5B0EFF1D}"/>
              </a:ext>
            </a:extLst>
          </p:cNvPr>
          <p:cNvSpPr>
            <a:spLocks noChangeArrowheads="1"/>
          </p:cNvSpPr>
          <p:nvPr/>
        </p:nvSpPr>
        <p:spPr bwMode="auto">
          <a:xfrm>
            <a:off x="1713662" y="2789718"/>
            <a:ext cx="989409" cy="398860"/>
          </a:xfrm>
          <a:prstGeom prst="roundRect">
            <a:avLst>
              <a:gd name="adj" fmla="val 16667"/>
            </a:avLst>
          </a:prstGeom>
          <a:solidFill>
            <a:schemeClr val="accent5"/>
          </a:solidFill>
          <a:ln w="12700">
            <a:solidFill>
              <a:srgbClr val="FDB515"/>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ea typeface="Calibri" panose="020F0502020204030204" pitchFamily="34" charset="0"/>
                <a:cs typeface="Times New Roman" panose="02020603050405020304" pitchFamily="18" charset="0"/>
              </a:rPr>
              <a:t>Tier 1 loads</a:t>
            </a:r>
          </a:p>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cs typeface="Times New Roman" panose="02020603050405020304" pitchFamily="18" charset="0"/>
              </a:rPr>
              <a:t>(</a:t>
            </a:r>
            <a:r>
              <a:rPr lang="en-US" altLang="en-US" sz="825" dirty="0" err="1">
                <a:solidFill>
                  <a:schemeClr val="bg1"/>
                </a:solidFill>
                <a:latin typeface="Calibri" panose="020F0502020204030204" pitchFamily="34" charset="0"/>
                <a:cs typeface="Times New Roman" panose="02020603050405020304" pitchFamily="18" charset="0"/>
              </a:rPr>
              <a:t>ie</a:t>
            </a:r>
            <a:r>
              <a:rPr lang="en-US" altLang="en-US" sz="825" dirty="0">
                <a:solidFill>
                  <a:schemeClr val="bg1"/>
                </a:solidFill>
                <a:latin typeface="Calibri" panose="020F0502020204030204" pitchFamily="34" charset="0"/>
                <a:cs typeface="Times New Roman" panose="02020603050405020304" pitchFamily="18" charset="0"/>
              </a:rPr>
              <a:t>, Critical Loads)</a:t>
            </a:r>
            <a:endParaRPr lang="en-US" altLang="en-US" sz="1350" dirty="0">
              <a:solidFill>
                <a:schemeClr val="bg1"/>
              </a:solidFill>
              <a:latin typeface="Arial" panose="020B0604020202020204" pitchFamily="34" charset="0"/>
            </a:endParaRPr>
          </a:p>
        </p:txBody>
      </p:sp>
      <p:cxnSp>
        <p:nvCxnSpPr>
          <p:cNvPr id="18" name="Straight Arrow Connector 17">
            <a:extLst>
              <a:ext uri="{FF2B5EF4-FFF2-40B4-BE49-F238E27FC236}">
                <a16:creationId xmlns:a16="http://schemas.microsoft.com/office/drawing/2014/main" id="{3EBDB0CE-4923-A317-B91D-F8457C35AD55}"/>
              </a:ext>
            </a:extLst>
          </p:cNvPr>
          <p:cNvCxnSpPr>
            <a:cxnSpLocks/>
            <a:stCxn id="14" idx="1"/>
          </p:cNvCxnSpPr>
          <p:nvPr/>
        </p:nvCxnSpPr>
        <p:spPr>
          <a:xfrm flipH="1" flipV="1">
            <a:off x="6090231" y="3054974"/>
            <a:ext cx="1210420" cy="4308"/>
          </a:xfrm>
          <a:prstGeom prst="straightConnector1">
            <a:avLst/>
          </a:prstGeom>
          <a:ln w="28575">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ABD2102-3265-FB3B-27CD-5EE4FF8AF9BA}"/>
              </a:ext>
            </a:extLst>
          </p:cNvPr>
          <p:cNvCxnSpPr>
            <a:stCxn id="9" idx="2"/>
            <a:endCxn id="11" idx="0"/>
          </p:cNvCxnSpPr>
          <p:nvPr/>
        </p:nvCxnSpPr>
        <p:spPr>
          <a:xfrm flipH="1">
            <a:off x="6090234" y="1883958"/>
            <a:ext cx="1" cy="5116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D747E20-1D8D-9DCE-7F0E-CF5881DD37A9}"/>
              </a:ext>
            </a:extLst>
          </p:cNvPr>
          <p:cNvCxnSpPr>
            <a:cxnSpLocks/>
            <a:stCxn id="11" idx="2"/>
            <a:endCxn id="13" idx="0"/>
          </p:cNvCxnSpPr>
          <p:nvPr/>
        </p:nvCxnSpPr>
        <p:spPr>
          <a:xfrm flipH="1">
            <a:off x="6090232" y="2794429"/>
            <a:ext cx="2" cy="455265"/>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11">
            <a:extLst>
              <a:ext uri="{FF2B5EF4-FFF2-40B4-BE49-F238E27FC236}">
                <a16:creationId xmlns:a16="http://schemas.microsoft.com/office/drawing/2014/main" id="{BEDBBCF1-7AF0-0DF9-5E76-6F19109E92F2}"/>
              </a:ext>
            </a:extLst>
          </p:cNvPr>
          <p:cNvSpPr>
            <a:spLocks noChangeArrowheads="1"/>
          </p:cNvSpPr>
          <p:nvPr/>
        </p:nvSpPr>
        <p:spPr bwMode="auto">
          <a:xfrm>
            <a:off x="2300083" y="4534925"/>
            <a:ext cx="754380" cy="908928"/>
          </a:xfrm>
          <a:prstGeom prst="roundRect">
            <a:avLst>
              <a:gd name="adj" fmla="val 16667"/>
            </a:avLst>
          </a:prstGeom>
          <a:solidFill>
            <a:schemeClr val="accent5"/>
          </a:solidFill>
          <a:ln w="12700">
            <a:solidFill>
              <a:srgbClr val="FDB515"/>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ea typeface="Calibri" panose="020F0502020204030204" pitchFamily="34" charset="0"/>
                <a:cs typeface="Times New Roman" panose="02020603050405020304" pitchFamily="18" charset="0"/>
              </a:rPr>
              <a:t>Kitchen</a:t>
            </a:r>
          </a:p>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cs typeface="Times New Roman" panose="02020603050405020304" pitchFamily="18" charset="0"/>
              </a:rPr>
              <a:t>Panel C</a:t>
            </a:r>
          </a:p>
          <a:p>
            <a:pPr algn="ctr" defTabSz="685800" eaLnBrk="0" fontAlgn="base" hangingPunct="0">
              <a:spcBef>
                <a:spcPct val="0"/>
              </a:spcBef>
              <a:spcAft>
                <a:spcPct val="0"/>
              </a:spcAft>
            </a:pPr>
            <a:r>
              <a:rPr lang="en-US" altLang="en-US" sz="600" dirty="0">
                <a:solidFill>
                  <a:schemeClr val="bg1"/>
                </a:solidFill>
                <a:latin typeface="Arial" panose="020B0604020202020204" pitchFamily="34" charset="0"/>
              </a:rPr>
              <a:t>13,15</a:t>
            </a:r>
          </a:p>
        </p:txBody>
      </p:sp>
      <p:sp>
        <p:nvSpPr>
          <p:cNvPr id="30" name="Rectangle: Rounded Corners 11">
            <a:extLst>
              <a:ext uri="{FF2B5EF4-FFF2-40B4-BE49-F238E27FC236}">
                <a16:creationId xmlns:a16="http://schemas.microsoft.com/office/drawing/2014/main" id="{56251916-A6A7-6306-18AC-DA62A6CCA16F}"/>
              </a:ext>
            </a:extLst>
          </p:cNvPr>
          <p:cNvSpPr>
            <a:spLocks noChangeArrowheads="1"/>
          </p:cNvSpPr>
          <p:nvPr/>
        </p:nvSpPr>
        <p:spPr bwMode="auto">
          <a:xfrm>
            <a:off x="1480494" y="4542574"/>
            <a:ext cx="754380" cy="908928"/>
          </a:xfrm>
          <a:prstGeom prst="roundRect">
            <a:avLst>
              <a:gd name="adj" fmla="val 16667"/>
            </a:avLst>
          </a:prstGeom>
          <a:solidFill>
            <a:schemeClr val="accent5"/>
          </a:solidFill>
          <a:ln w="12700">
            <a:solidFill>
              <a:srgbClr val="FDB515"/>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ea typeface="Calibri" panose="020F0502020204030204" pitchFamily="34" charset="0"/>
                <a:cs typeface="Times New Roman" panose="02020603050405020304" pitchFamily="18" charset="0"/>
              </a:rPr>
              <a:t>Mech Room</a:t>
            </a:r>
          </a:p>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cs typeface="Times New Roman" panose="02020603050405020304" pitchFamily="18" charset="0"/>
              </a:rPr>
              <a:t>Panel M</a:t>
            </a:r>
          </a:p>
          <a:p>
            <a:pPr algn="ctr" defTabSz="685800" eaLnBrk="0" fontAlgn="base" hangingPunct="0">
              <a:spcBef>
                <a:spcPct val="0"/>
              </a:spcBef>
              <a:spcAft>
                <a:spcPct val="0"/>
              </a:spcAft>
            </a:pPr>
            <a:r>
              <a:rPr lang="en-US" altLang="en-US" sz="600" dirty="0">
                <a:solidFill>
                  <a:schemeClr val="bg1"/>
                </a:solidFill>
                <a:latin typeface="Arial" panose="020B0604020202020204" pitchFamily="34" charset="0"/>
              </a:rPr>
              <a:t>1,3,9,13,15,17,19,26</a:t>
            </a:r>
          </a:p>
        </p:txBody>
      </p:sp>
      <p:sp>
        <p:nvSpPr>
          <p:cNvPr id="31" name="Rectangle: Rounded Corners 11">
            <a:extLst>
              <a:ext uri="{FF2B5EF4-FFF2-40B4-BE49-F238E27FC236}">
                <a16:creationId xmlns:a16="http://schemas.microsoft.com/office/drawing/2014/main" id="{8A69640B-2F22-93AE-8AAF-74281BB8B9C7}"/>
              </a:ext>
            </a:extLst>
          </p:cNvPr>
          <p:cNvSpPr>
            <a:spLocks noChangeArrowheads="1"/>
          </p:cNvSpPr>
          <p:nvPr/>
        </p:nvSpPr>
        <p:spPr bwMode="auto">
          <a:xfrm>
            <a:off x="658825" y="4541490"/>
            <a:ext cx="754380" cy="910012"/>
          </a:xfrm>
          <a:prstGeom prst="roundRect">
            <a:avLst>
              <a:gd name="adj" fmla="val 16667"/>
            </a:avLst>
          </a:prstGeom>
          <a:solidFill>
            <a:schemeClr val="accent5"/>
          </a:solidFill>
          <a:ln w="12700">
            <a:solidFill>
              <a:srgbClr val="FDB515"/>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ea typeface="Calibri" panose="020F0502020204030204" pitchFamily="34" charset="0"/>
                <a:cs typeface="Times New Roman" panose="02020603050405020304" pitchFamily="18" charset="0"/>
              </a:rPr>
              <a:t>Gym</a:t>
            </a:r>
          </a:p>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cs typeface="Times New Roman" panose="02020603050405020304" pitchFamily="18" charset="0"/>
              </a:rPr>
              <a:t>Panel G </a:t>
            </a:r>
          </a:p>
          <a:p>
            <a:pPr algn="ctr" defTabSz="685800" eaLnBrk="0" fontAlgn="base" hangingPunct="0">
              <a:spcBef>
                <a:spcPct val="0"/>
              </a:spcBef>
              <a:spcAft>
                <a:spcPct val="0"/>
              </a:spcAft>
            </a:pPr>
            <a:r>
              <a:rPr lang="en-US" altLang="en-US" sz="600" dirty="0">
                <a:solidFill>
                  <a:schemeClr val="bg1"/>
                </a:solidFill>
                <a:latin typeface="Arial" panose="020B0604020202020204" pitchFamily="34" charset="0"/>
              </a:rPr>
              <a:t>Breakers 1,3,5,7,9,13,12, 24,26</a:t>
            </a:r>
          </a:p>
        </p:txBody>
      </p:sp>
      <p:cxnSp>
        <p:nvCxnSpPr>
          <p:cNvPr id="33" name="Straight Arrow Connector 32">
            <a:extLst>
              <a:ext uri="{FF2B5EF4-FFF2-40B4-BE49-F238E27FC236}">
                <a16:creationId xmlns:a16="http://schemas.microsoft.com/office/drawing/2014/main" id="{009873ED-0A74-43C8-CFC9-A0677D953675}"/>
              </a:ext>
            </a:extLst>
          </p:cNvPr>
          <p:cNvCxnSpPr>
            <a:cxnSpLocks/>
            <a:endCxn id="17" idx="3"/>
          </p:cNvCxnSpPr>
          <p:nvPr/>
        </p:nvCxnSpPr>
        <p:spPr>
          <a:xfrm flipH="1">
            <a:off x="2703071" y="2989148"/>
            <a:ext cx="3387160" cy="0"/>
          </a:xfrm>
          <a:prstGeom prst="straightConnector1">
            <a:avLst/>
          </a:prstGeom>
          <a:ln w="28575">
            <a:solidFill>
              <a:srgbClr val="FDB515"/>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5">
            <a:extLst>
              <a:ext uri="{FF2B5EF4-FFF2-40B4-BE49-F238E27FC236}">
                <a16:creationId xmlns:a16="http://schemas.microsoft.com/office/drawing/2014/main" id="{082A39F7-2DE1-32D2-C4C0-30708ED6F4B4}"/>
              </a:ext>
            </a:extLst>
          </p:cNvPr>
          <p:cNvCxnSpPr>
            <a:cxnSpLocks/>
            <a:stCxn id="17" idx="2"/>
            <a:endCxn id="31" idx="0"/>
          </p:cNvCxnSpPr>
          <p:nvPr/>
        </p:nvCxnSpPr>
        <p:spPr>
          <a:xfrm rot="5400000">
            <a:off x="945735" y="3278859"/>
            <a:ext cx="1352913" cy="1172351"/>
          </a:xfrm>
          <a:prstGeom prst="bentConnector3">
            <a:avLst/>
          </a:prstGeom>
          <a:ln w="15875">
            <a:solidFill>
              <a:srgbClr val="FDB515"/>
            </a:solidFill>
            <a:prstDash val="dash"/>
            <a:tailEnd type="triangle"/>
          </a:ln>
        </p:spPr>
        <p:style>
          <a:lnRef idx="1">
            <a:schemeClr val="accent6"/>
          </a:lnRef>
          <a:fillRef idx="0">
            <a:schemeClr val="accent6"/>
          </a:fillRef>
          <a:effectRef idx="0">
            <a:schemeClr val="accent6"/>
          </a:effectRef>
          <a:fontRef idx="minor">
            <a:schemeClr val="tx1"/>
          </a:fontRef>
        </p:style>
      </p:cxnSp>
      <p:cxnSp>
        <p:nvCxnSpPr>
          <p:cNvPr id="35" name="Connector: Elbow 36">
            <a:extLst>
              <a:ext uri="{FF2B5EF4-FFF2-40B4-BE49-F238E27FC236}">
                <a16:creationId xmlns:a16="http://schemas.microsoft.com/office/drawing/2014/main" id="{080801C1-AC6A-F6D4-4436-E03C03EC0DA4}"/>
              </a:ext>
            </a:extLst>
          </p:cNvPr>
          <p:cNvCxnSpPr>
            <a:cxnSpLocks/>
            <a:stCxn id="17" idx="2"/>
            <a:endCxn id="30" idx="0"/>
          </p:cNvCxnSpPr>
          <p:nvPr/>
        </p:nvCxnSpPr>
        <p:spPr>
          <a:xfrm rot="5400000">
            <a:off x="1356028" y="3690234"/>
            <a:ext cx="1353997" cy="350683"/>
          </a:xfrm>
          <a:prstGeom prst="bentConnector3">
            <a:avLst/>
          </a:prstGeom>
          <a:ln w="15875">
            <a:solidFill>
              <a:srgbClr val="FDB515"/>
            </a:solidFill>
            <a:prstDash val="dash"/>
            <a:tailEnd type="triangle"/>
          </a:ln>
        </p:spPr>
        <p:style>
          <a:lnRef idx="1">
            <a:schemeClr val="accent6"/>
          </a:lnRef>
          <a:fillRef idx="0">
            <a:schemeClr val="accent6"/>
          </a:fillRef>
          <a:effectRef idx="0">
            <a:schemeClr val="accent6"/>
          </a:effectRef>
          <a:fontRef idx="minor">
            <a:schemeClr val="tx1"/>
          </a:fontRef>
        </p:style>
      </p:cxnSp>
      <p:cxnSp>
        <p:nvCxnSpPr>
          <p:cNvPr id="36" name="Connector: Elbow 39">
            <a:extLst>
              <a:ext uri="{FF2B5EF4-FFF2-40B4-BE49-F238E27FC236}">
                <a16:creationId xmlns:a16="http://schemas.microsoft.com/office/drawing/2014/main" id="{F7E5DAFA-CA50-0324-8B1F-1806677186E3}"/>
              </a:ext>
            </a:extLst>
          </p:cNvPr>
          <p:cNvCxnSpPr>
            <a:cxnSpLocks/>
            <a:stCxn id="17" idx="2"/>
            <a:endCxn id="29" idx="0"/>
          </p:cNvCxnSpPr>
          <p:nvPr/>
        </p:nvCxnSpPr>
        <p:spPr>
          <a:xfrm rot="16200000" flipH="1">
            <a:off x="1769646" y="3627298"/>
            <a:ext cx="1346348" cy="468906"/>
          </a:xfrm>
          <a:prstGeom prst="bentConnector3">
            <a:avLst/>
          </a:prstGeom>
          <a:ln w="15875">
            <a:solidFill>
              <a:srgbClr val="FDB515"/>
            </a:solidFill>
            <a:prstDash val="dash"/>
            <a:tailEnd type="triangle"/>
          </a:ln>
        </p:spPr>
        <p:style>
          <a:lnRef idx="1">
            <a:schemeClr val="accent6"/>
          </a:lnRef>
          <a:fillRef idx="0">
            <a:schemeClr val="accent6"/>
          </a:fillRef>
          <a:effectRef idx="0">
            <a:schemeClr val="accent6"/>
          </a:effectRef>
          <a:fontRef idx="minor">
            <a:schemeClr val="tx1"/>
          </a:fontRef>
        </p:style>
      </p:cxnSp>
      <p:sp>
        <p:nvSpPr>
          <p:cNvPr id="37" name="Rectangle: Rounded Corners 11">
            <a:extLst>
              <a:ext uri="{FF2B5EF4-FFF2-40B4-BE49-F238E27FC236}">
                <a16:creationId xmlns:a16="http://schemas.microsoft.com/office/drawing/2014/main" id="{AA6FB0EC-7CDB-3109-C924-8E004F63CCB4}"/>
              </a:ext>
            </a:extLst>
          </p:cNvPr>
          <p:cNvSpPr>
            <a:spLocks noChangeArrowheads="1"/>
          </p:cNvSpPr>
          <p:nvPr/>
        </p:nvSpPr>
        <p:spPr bwMode="auto">
          <a:xfrm>
            <a:off x="3110855" y="4542574"/>
            <a:ext cx="754380" cy="901280"/>
          </a:xfrm>
          <a:prstGeom prst="roundRect">
            <a:avLst>
              <a:gd name="adj" fmla="val 16667"/>
            </a:avLst>
          </a:prstGeom>
          <a:solidFill>
            <a:schemeClr val="accent5"/>
          </a:solidFill>
          <a:ln w="12700">
            <a:solidFill>
              <a:srgbClr val="FDB515"/>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ea typeface="Calibri" panose="020F0502020204030204" pitchFamily="34" charset="0"/>
                <a:cs typeface="Times New Roman" panose="02020603050405020304" pitchFamily="18" charset="0"/>
              </a:rPr>
              <a:t>Food bank</a:t>
            </a:r>
          </a:p>
          <a:p>
            <a:pPr algn="ctr" defTabSz="685800" eaLnBrk="0" fontAlgn="base" hangingPunct="0">
              <a:spcBef>
                <a:spcPct val="0"/>
              </a:spcBef>
              <a:spcAft>
                <a:spcPct val="0"/>
              </a:spcAft>
            </a:pPr>
            <a:r>
              <a:rPr lang="en-US" altLang="en-US" sz="825" dirty="0">
                <a:solidFill>
                  <a:schemeClr val="bg1"/>
                </a:solidFill>
                <a:latin typeface="Calibri" panose="020F0502020204030204" pitchFamily="34" charset="0"/>
                <a:cs typeface="Times New Roman" panose="02020603050405020304" pitchFamily="18" charset="0"/>
              </a:rPr>
              <a:t>Panel Q &amp; R</a:t>
            </a:r>
          </a:p>
          <a:p>
            <a:pPr algn="ctr" defTabSz="685800" eaLnBrk="0" fontAlgn="base" hangingPunct="0">
              <a:spcBef>
                <a:spcPct val="0"/>
              </a:spcBef>
              <a:spcAft>
                <a:spcPct val="0"/>
              </a:spcAft>
            </a:pPr>
            <a:r>
              <a:rPr lang="en-US" altLang="en-US" sz="600" dirty="0">
                <a:solidFill>
                  <a:schemeClr val="bg1"/>
                </a:solidFill>
                <a:latin typeface="Arial" panose="020B0604020202020204" pitchFamily="34" charset="0"/>
                <a:cs typeface="Times New Roman" panose="02020603050405020304" pitchFamily="18" charset="0"/>
              </a:rPr>
              <a:t>1,3,42,43</a:t>
            </a:r>
            <a:endParaRPr lang="en-US" altLang="en-US" sz="825" dirty="0">
              <a:solidFill>
                <a:schemeClr val="bg1"/>
              </a:solidFill>
              <a:latin typeface="Calibri" panose="020F0502020204030204" pitchFamily="34" charset="0"/>
              <a:cs typeface="Times New Roman" panose="02020603050405020304" pitchFamily="18" charset="0"/>
            </a:endParaRPr>
          </a:p>
        </p:txBody>
      </p:sp>
      <p:cxnSp>
        <p:nvCxnSpPr>
          <p:cNvPr id="38" name="Connector: Elbow 45">
            <a:extLst>
              <a:ext uri="{FF2B5EF4-FFF2-40B4-BE49-F238E27FC236}">
                <a16:creationId xmlns:a16="http://schemas.microsoft.com/office/drawing/2014/main" id="{C9B4A7C7-8E1E-60D7-F918-D1E1D1B97647}"/>
              </a:ext>
            </a:extLst>
          </p:cNvPr>
          <p:cNvCxnSpPr>
            <a:cxnSpLocks/>
            <a:stCxn id="17" idx="2"/>
            <a:endCxn id="37" idx="0"/>
          </p:cNvCxnSpPr>
          <p:nvPr/>
        </p:nvCxnSpPr>
        <p:spPr>
          <a:xfrm rot="16200000" flipH="1">
            <a:off x="2171208" y="3225736"/>
            <a:ext cx="1353997" cy="1279679"/>
          </a:xfrm>
          <a:prstGeom prst="bentConnector3">
            <a:avLst/>
          </a:prstGeom>
          <a:ln w="15875">
            <a:solidFill>
              <a:srgbClr val="FDB515"/>
            </a:solidFill>
            <a:prstDash val="dash"/>
            <a:tailEnd type="triangle"/>
          </a:ln>
        </p:spPr>
        <p:style>
          <a:lnRef idx="1">
            <a:schemeClr val="accent6"/>
          </a:lnRef>
          <a:fillRef idx="0">
            <a:schemeClr val="accent6"/>
          </a:fillRef>
          <a:effectRef idx="0">
            <a:schemeClr val="accent6"/>
          </a:effectRef>
          <a:fontRef idx="minor">
            <a:schemeClr val="tx1"/>
          </a:fontRef>
        </p:style>
      </p:cxnSp>
      <p:sp>
        <p:nvSpPr>
          <p:cNvPr id="39" name="Rectangle: Rounded Corners 6">
            <a:extLst>
              <a:ext uri="{FF2B5EF4-FFF2-40B4-BE49-F238E27FC236}">
                <a16:creationId xmlns:a16="http://schemas.microsoft.com/office/drawing/2014/main" id="{3D281853-ABC2-A42A-7D2E-1A2688A1AFF7}"/>
              </a:ext>
            </a:extLst>
          </p:cNvPr>
          <p:cNvSpPr>
            <a:spLocks noChangeArrowheads="1"/>
          </p:cNvSpPr>
          <p:nvPr/>
        </p:nvSpPr>
        <p:spPr bwMode="auto">
          <a:xfrm>
            <a:off x="5284485" y="4382168"/>
            <a:ext cx="501253" cy="774353"/>
          </a:xfrm>
          <a:prstGeom prst="roundRect">
            <a:avLst>
              <a:gd name="adj" fmla="val 16667"/>
            </a:avLst>
          </a:prstGeom>
          <a:solidFill>
            <a:srgbClr val="4472C4"/>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MSB</a:t>
            </a:r>
            <a:endParaRPr lang="en-US" altLang="en-US" sz="600" dirty="0">
              <a:solidFill>
                <a:schemeClr val="bg1"/>
              </a:solidFill>
            </a:endParaRPr>
          </a:p>
          <a:p>
            <a:pPr algn="ctr" defTabSz="685800" eaLnBrk="0" fontAlgn="base" hangingPunct="0">
              <a:spcBef>
                <a:spcPct val="0"/>
              </a:spcBef>
              <a:spcAft>
                <a:spcPct val="0"/>
              </a:spcAft>
            </a:pPr>
            <a:r>
              <a:rPr lang="en-US" altLang="en-US" sz="600" dirty="0">
                <a:solidFill>
                  <a:schemeClr val="bg1"/>
                </a:solidFill>
                <a:latin typeface="Calibri" panose="020F0502020204030204" pitchFamily="34" charset="0"/>
                <a:ea typeface="Calibri" panose="020F0502020204030204" pitchFamily="34" charset="0"/>
                <a:cs typeface="Times New Roman" panose="02020603050405020304" pitchFamily="18" charset="0"/>
              </a:rPr>
              <a:t>480/277 VAC</a:t>
            </a:r>
            <a:endParaRPr lang="en-US" altLang="en-US" sz="600" dirty="0">
              <a:solidFill>
                <a:schemeClr val="bg1"/>
              </a:solidFill>
            </a:endParaRPr>
          </a:p>
          <a:p>
            <a:pPr algn="ctr" defTabSz="685800" eaLnBrk="0" fontAlgn="base" hangingPunct="0">
              <a:spcBef>
                <a:spcPct val="0"/>
              </a:spcBef>
              <a:spcAft>
                <a:spcPct val="0"/>
              </a:spcAft>
            </a:pPr>
            <a:r>
              <a:rPr lang="en-US" altLang="en-US" sz="600" dirty="0">
                <a:solidFill>
                  <a:schemeClr val="bg1"/>
                </a:solidFill>
                <a:latin typeface="Calibri" panose="020F0502020204030204" pitchFamily="34" charset="0"/>
                <a:cs typeface="Times New Roman" panose="02020603050405020304" pitchFamily="18" charset="0"/>
              </a:rPr>
              <a:t>Addition A, B</a:t>
            </a:r>
            <a:endParaRPr lang="en-US" altLang="en-US" sz="600" dirty="0">
              <a:solidFill>
                <a:schemeClr val="bg1"/>
              </a:solidFill>
            </a:endParaRPr>
          </a:p>
        </p:txBody>
      </p:sp>
      <p:sp>
        <p:nvSpPr>
          <p:cNvPr id="40" name="Rectangle: Rounded Corners 6">
            <a:extLst>
              <a:ext uri="{FF2B5EF4-FFF2-40B4-BE49-F238E27FC236}">
                <a16:creationId xmlns:a16="http://schemas.microsoft.com/office/drawing/2014/main" id="{DF0838A8-03C5-C896-E49D-94099491817C}"/>
              </a:ext>
            </a:extLst>
          </p:cNvPr>
          <p:cNvSpPr>
            <a:spLocks noChangeArrowheads="1"/>
          </p:cNvSpPr>
          <p:nvPr/>
        </p:nvSpPr>
        <p:spPr bwMode="auto">
          <a:xfrm>
            <a:off x="5842130" y="4382169"/>
            <a:ext cx="501253" cy="774353"/>
          </a:xfrm>
          <a:prstGeom prst="roundRect">
            <a:avLst>
              <a:gd name="adj" fmla="val 16667"/>
            </a:avLst>
          </a:prstGeom>
          <a:solidFill>
            <a:srgbClr val="4472C4"/>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MSB</a:t>
            </a:r>
            <a:endParaRPr lang="en-US" altLang="en-US" sz="600" dirty="0">
              <a:solidFill>
                <a:schemeClr val="bg1"/>
              </a:solidFill>
            </a:endParaRPr>
          </a:p>
          <a:p>
            <a:pPr algn="ctr" defTabSz="685800" eaLnBrk="0" fontAlgn="base" hangingPunct="0">
              <a:spcBef>
                <a:spcPct val="0"/>
              </a:spcBef>
              <a:spcAft>
                <a:spcPct val="0"/>
              </a:spcAft>
            </a:pPr>
            <a:r>
              <a:rPr lang="en-US" altLang="en-US" sz="600" dirty="0">
                <a:solidFill>
                  <a:schemeClr val="bg1"/>
                </a:solidFill>
                <a:latin typeface="Calibri" panose="020F0502020204030204" pitchFamily="34" charset="0"/>
                <a:ea typeface="Calibri" panose="020F0502020204030204" pitchFamily="34" charset="0"/>
                <a:cs typeface="Times New Roman" panose="02020603050405020304" pitchFamily="18" charset="0"/>
              </a:rPr>
              <a:t>480/277 VAC</a:t>
            </a:r>
            <a:endParaRPr lang="en-US" altLang="en-US" sz="600" dirty="0">
              <a:solidFill>
                <a:schemeClr val="bg1"/>
              </a:solidFill>
            </a:endParaRPr>
          </a:p>
          <a:p>
            <a:pPr algn="ctr" defTabSz="685800" eaLnBrk="0" fontAlgn="base" hangingPunct="0">
              <a:spcBef>
                <a:spcPct val="0"/>
              </a:spcBef>
              <a:spcAft>
                <a:spcPct val="0"/>
              </a:spcAft>
            </a:pPr>
            <a:r>
              <a:rPr lang="en-US" altLang="en-US" sz="600" dirty="0">
                <a:solidFill>
                  <a:schemeClr val="bg1"/>
                </a:solidFill>
                <a:latin typeface="Calibri" panose="020F0502020204030204" pitchFamily="34" charset="0"/>
                <a:ea typeface="Calibri" panose="020F0502020204030204" pitchFamily="34" charset="0"/>
                <a:cs typeface="Times New Roman" panose="02020603050405020304" pitchFamily="18" charset="0"/>
              </a:rPr>
              <a:t>Gym,</a:t>
            </a:r>
          </a:p>
          <a:p>
            <a:pPr algn="ctr" defTabSz="685800" eaLnBrk="0" fontAlgn="base" hangingPunct="0">
              <a:spcBef>
                <a:spcPct val="0"/>
              </a:spcBef>
              <a:spcAft>
                <a:spcPct val="0"/>
              </a:spcAft>
            </a:pPr>
            <a:r>
              <a:rPr lang="en-US" altLang="en-US" sz="600" dirty="0">
                <a:solidFill>
                  <a:schemeClr val="bg1"/>
                </a:solidFill>
                <a:latin typeface="Calibri" panose="020F0502020204030204" pitchFamily="34" charset="0"/>
                <a:ea typeface="Calibri" panose="020F0502020204030204" pitchFamily="34" charset="0"/>
                <a:cs typeface="Times New Roman" panose="02020603050405020304" pitchFamily="18" charset="0"/>
              </a:rPr>
              <a:t>Sub, C,  </a:t>
            </a:r>
            <a:endParaRPr lang="en-US" altLang="en-US" sz="1350" dirty="0">
              <a:solidFill>
                <a:schemeClr val="bg1"/>
              </a:solidFill>
              <a:latin typeface="Arial" panose="020B0604020202020204" pitchFamily="34" charset="0"/>
            </a:endParaRPr>
          </a:p>
        </p:txBody>
      </p:sp>
      <p:sp>
        <p:nvSpPr>
          <p:cNvPr id="41" name="Rectangle: Rounded Corners 6">
            <a:extLst>
              <a:ext uri="{FF2B5EF4-FFF2-40B4-BE49-F238E27FC236}">
                <a16:creationId xmlns:a16="http://schemas.microsoft.com/office/drawing/2014/main" id="{91902C19-3EC2-0746-1393-9408A393CAC1}"/>
              </a:ext>
            </a:extLst>
          </p:cNvPr>
          <p:cNvSpPr>
            <a:spLocks noChangeArrowheads="1"/>
          </p:cNvSpPr>
          <p:nvPr/>
        </p:nvSpPr>
        <p:spPr bwMode="auto">
          <a:xfrm>
            <a:off x="6399776" y="4382167"/>
            <a:ext cx="501253" cy="774353"/>
          </a:xfrm>
          <a:prstGeom prst="roundRect">
            <a:avLst>
              <a:gd name="adj" fmla="val 16667"/>
            </a:avLst>
          </a:prstGeom>
          <a:solidFill>
            <a:srgbClr val="4472C4"/>
          </a:solidFill>
          <a:ln w="12700">
            <a:solidFill>
              <a:srgbClr val="1F3763"/>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fontAlgn="base" hangingPunct="0">
              <a:spcBef>
                <a:spcPct val="0"/>
              </a:spcBef>
              <a:spcAft>
                <a:spcPct val="0"/>
              </a:spcAft>
            </a:pPr>
            <a:r>
              <a:rPr lang="en-US" altLang="en-US" sz="6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MSB</a:t>
            </a:r>
            <a:endParaRPr lang="en-US" altLang="en-US" sz="600" dirty="0">
              <a:solidFill>
                <a:schemeClr val="bg1"/>
              </a:solidFill>
            </a:endParaRPr>
          </a:p>
          <a:p>
            <a:pPr algn="ctr" defTabSz="685800" eaLnBrk="0" fontAlgn="base" hangingPunct="0">
              <a:spcBef>
                <a:spcPct val="0"/>
              </a:spcBef>
              <a:spcAft>
                <a:spcPct val="0"/>
              </a:spcAft>
            </a:pPr>
            <a:r>
              <a:rPr lang="en-US" altLang="en-US" sz="600" dirty="0">
                <a:solidFill>
                  <a:schemeClr val="bg1"/>
                </a:solidFill>
                <a:latin typeface="Calibri" panose="020F0502020204030204" pitchFamily="34" charset="0"/>
                <a:ea typeface="Calibri" panose="020F0502020204030204" pitchFamily="34" charset="0"/>
                <a:cs typeface="Times New Roman" panose="02020603050405020304" pitchFamily="18" charset="0"/>
              </a:rPr>
              <a:t>480/277 VAC</a:t>
            </a:r>
            <a:endParaRPr lang="en-US" altLang="en-US" sz="600" dirty="0">
              <a:solidFill>
                <a:schemeClr val="bg1"/>
              </a:solidFill>
            </a:endParaRPr>
          </a:p>
          <a:p>
            <a:pPr algn="ctr" defTabSz="685800" eaLnBrk="0" fontAlgn="base" hangingPunct="0">
              <a:spcBef>
                <a:spcPct val="0"/>
              </a:spcBef>
              <a:spcAft>
                <a:spcPct val="0"/>
              </a:spcAft>
            </a:pPr>
            <a:r>
              <a:rPr lang="en-US" altLang="en-US" sz="600" dirty="0">
                <a:solidFill>
                  <a:schemeClr val="bg1"/>
                </a:solidFill>
                <a:latin typeface="Calibri" panose="020F0502020204030204" pitchFamily="34" charset="0"/>
                <a:ea typeface="Calibri" panose="020F0502020204030204" pitchFamily="34" charset="0"/>
                <a:cs typeface="Times New Roman" panose="02020603050405020304" pitchFamily="18" charset="0"/>
              </a:rPr>
              <a:t>Main</a:t>
            </a:r>
            <a:endParaRPr lang="en-US" altLang="en-US" sz="600" dirty="0">
              <a:solidFill>
                <a:schemeClr val="bg1"/>
              </a:solidFill>
            </a:endParaRPr>
          </a:p>
          <a:p>
            <a:pPr algn="ctr" defTabSz="685800" eaLnBrk="0" fontAlgn="base" hangingPunct="0">
              <a:spcBef>
                <a:spcPct val="0"/>
              </a:spcBef>
              <a:spcAft>
                <a:spcPct val="0"/>
              </a:spcAft>
            </a:pPr>
            <a:r>
              <a:rPr lang="en-US" altLang="en-US" sz="600" dirty="0">
                <a:solidFill>
                  <a:schemeClr val="bg1"/>
                </a:solidFill>
                <a:latin typeface="Calibri" panose="020F0502020204030204" pitchFamily="34" charset="0"/>
                <a:ea typeface="Calibri" panose="020F0502020204030204" pitchFamily="34" charset="0"/>
                <a:cs typeface="Times New Roman" panose="02020603050405020304" pitchFamily="18" charset="0"/>
              </a:rPr>
              <a:t>E, M, Q, P, R</a:t>
            </a:r>
            <a:endParaRPr lang="en-US" altLang="en-US" sz="1350" dirty="0">
              <a:solidFill>
                <a:schemeClr val="bg1"/>
              </a:solidFill>
              <a:latin typeface="Arial" panose="020B0604020202020204" pitchFamily="34" charset="0"/>
            </a:endParaRPr>
          </a:p>
        </p:txBody>
      </p:sp>
      <p:cxnSp>
        <p:nvCxnSpPr>
          <p:cNvPr id="42" name="Straight Arrow Connector 41">
            <a:extLst>
              <a:ext uri="{FF2B5EF4-FFF2-40B4-BE49-F238E27FC236}">
                <a16:creationId xmlns:a16="http://schemas.microsoft.com/office/drawing/2014/main" id="{7B92C783-1D5C-A2E3-9B81-C039CD6B27B7}"/>
              </a:ext>
            </a:extLst>
          </p:cNvPr>
          <p:cNvCxnSpPr>
            <a:cxnSpLocks/>
            <a:endCxn id="40" idx="0"/>
          </p:cNvCxnSpPr>
          <p:nvPr/>
        </p:nvCxnSpPr>
        <p:spPr>
          <a:xfrm>
            <a:off x="6090231" y="4013807"/>
            <a:ext cx="2526" cy="36836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60">
            <a:extLst>
              <a:ext uri="{FF2B5EF4-FFF2-40B4-BE49-F238E27FC236}">
                <a16:creationId xmlns:a16="http://schemas.microsoft.com/office/drawing/2014/main" id="{81D58FD5-548A-9E51-4D31-A32542ACB670}"/>
              </a:ext>
            </a:extLst>
          </p:cNvPr>
          <p:cNvCxnSpPr>
            <a:stCxn id="13" idx="2"/>
            <a:endCxn id="39" idx="0"/>
          </p:cNvCxnSpPr>
          <p:nvPr/>
        </p:nvCxnSpPr>
        <p:spPr>
          <a:xfrm rot="5400000">
            <a:off x="5633611" y="3925547"/>
            <a:ext cx="358121" cy="5551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61">
            <a:extLst>
              <a:ext uri="{FF2B5EF4-FFF2-40B4-BE49-F238E27FC236}">
                <a16:creationId xmlns:a16="http://schemas.microsoft.com/office/drawing/2014/main" id="{52B83FE1-A9CF-16FF-B1D2-A6FFA4243035}"/>
              </a:ext>
            </a:extLst>
          </p:cNvPr>
          <p:cNvCxnSpPr>
            <a:cxnSpLocks/>
            <a:stCxn id="13" idx="2"/>
            <a:endCxn id="41" idx="0"/>
          </p:cNvCxnSpPr>
          <p:nvPr/>
        </p:nvCxnSpPr>
        <p:spPr>
          <a:xfrm rot="16200000" flipH="1">
            <a:off x="6191258" y="3923021"/>
            <a:ext cx="358120" cy="56017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577899F-D371-169A-B52F-33E420C75D09}"/>
              </a:ext>
            </a:extLst>
          </p:cNvPr>
          <p:cNvSpPr txBox="1"/>
          <p:nvPr/>
        </p:nvSpPr>
        <p:spPr>
          <a:xfrm>
            <a:off x="740278" y="2700984"/>
            <a:ext cx="1036074" cy="674031"/>
          </a:xfrm>
          <a:prstGeom prst="rect">
            <a:avLst/>
          </a:prstGeom>
          <a:noFill/>
        </p:spPr>
        <p:txBody>
          <a:bodyPr wrap="square" rtlCol="0">
            <a:spAutoFit/>
          </a:bodyPr>
          <a:lstStyle/>
          <a:p>
            <a:pPr algn="ctr">
              <a:lnSpc>
                <a:spcPct val="90000"/>
              </a:lnSpc>
              <a:spcBef>
                <a:spcPts val="2100"/>
              </a:spcBef>
              <a:buSzPct val="110000"/>
            </a:pPr>
            <a:r>
              <a:rPr lang="en-US" sz="1050" dirty="0">
                <a:latin typeface="Arial" panose="020B0604020202020204" pitchFamily="34" charset="0"/>
                <a:cs typeface="Arial" panose="020B0604020202020204" pitchFamily="34" charset="0"/>
              </a:rPr>
              <a:t>32% of total Baseline Load Profile (BLP) in winter</a:t>
            </a:r>
          </a:p>
        </p:txBody>
      </p:sp>
      <p:sp>
        <p:nvSpPr>
          <p:cNvPr id="46" name="TextBox 45">
            <a:extLst>
              <a:ext uri="{FF2B5EF4-FFF2-40B4-BE49-F238E27FC236}">
                <a16:creationId xmlns:a16="http://schemas.microsoft.com/office/drawing/2014/main" id="{6B4BBE03-0C91-6BD3-5776-F9EEC0835586}"/>
              </a:ext>
            </a:extLst>
          </p:cNvPr>
          <p:cNvSpPr txBox="1"/>
          <p:nvPr/>
        </p:nvSpPr>
        <p:spPr>
          <a:xfrm>
            <a:off x="3335112" y="2557601"/>
            <a:ext cx="1036074" cy="383182"/>
          </a:xfrm>
          <a:prstGeom prst="rect">
            <a:avLst/>
          </a:prstGeom>
          <a:noFill/>
          <a:ln>
            <a:solidFill>
              <a:srgbClr val="C00000"/>
            </a:solidFill>
          </a:ln>
        </p:spPr>
        <p:txBody>
          <a:bodyPr wrap="square" rtlCol="0">
            <a:spAutoFit/>
          </a:bodyPr>
          <a:lstStyle/>
          <a:p>
            <a:pPr algn="ctr">
              <a:lnSpc>
                <a:spcPct val="90000"/>
              </a:lnSpc>
              <a:spcBef>
                <a:spcPts val="2100"/>
              </a:spcBef>
              <a:buSzPct val="110000"/>
            </a:pPr>
            <a:r>
              <a:rPr lang="en-US" sz="1050" dirty="0">
                <a:solidFill>
                  <a:srgbClr val="C00000"/>
                </a:solidFill>
                <a:latin typeface="Arial" panose="020B0604020202020204" pitchFamily="34" charset="0"/>
                <a:cs typeface="Arial" panose="020B0604020202020204" pitchFamily="34" charset="0"/>
              </a:rPr>
              <a:t>Indefinite load support</a:t>
            </a:r>
          </a:p>
        </p:txBody>
      </p:sp>
    </p:spTree>
    <p:extLst>
      <p:ext uri="{BB962C8B-B14F-4D97-AF65-F5344CB8AC3E}">
        <p14:creationId xmlns:p14="http://schemas.microsoft.com/office/powerpoint/2010/main" val="4168988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A742B-0202-D5DC-B4BF-C4D7CBFBD763}"/>
              </a:ext>
            </a:extLst>
          </p:cNvPr>
          <p:cNvSpPr>
            <a:spLocks noGrp="1"/>
          </p:cNvSpPr>
          <p:nvPr>
            <p:ph type="title"/>
          </p:nvPr>
        </p:nvSpPr>
        <p:spPr/>
        <p:txBody>
          <a:bodyPr>
            <a:normAutofit/>
          </a:bodyPr>
          <a:lstStyle/>
          <a:p>
            <a:r>
              <a:rPr lang="en-US" sz="2000" dirty="0"/>
              <a:t>MLK Critical Load Profile (T1%) estimation method</a:t>
            </a:r>
          </a:p>
        </p:txBody>
      </p:sp>
      <p:pic>
        <p:nvPicPr>
          <p:cNvPr id="4" name="Picture 3">
            <a:extLst>
              <a:ext uri="{FF2B5EF4-FFF2-40B4-BE49-F238E27FC236}">
                <a16:creationId xmlns:a16="http://schemas.microsoft.com/office/drawing/2014/main" id="{8EB27F7C-7A9F-C0A2-5089-1AB1E7C7EC15}"/>
              </a:ext>
            </a:extLst>
          </p:cNvPr>
          <p:cNvPicPr>
            <a:picLocks noChangeAspect="1"/>
          </p:cNvPicPr>
          <p:nvPr/>
        </p:nvPicPr>
        <p:blipFill>
          <a:blip r:embed="rId2"/>
          <a:stretch>
            <a:fillRect/>
          </a:stretch>
        </p:blipFill>
        <p:spPr>
          <a:xfrm>
            <a:off x="0" y="1212063"/>
            <a:ext cx="9144000" cy="4433873"/>
          </a:xfrm>
          <a:prstGeom prst="rect">
            <a:avLst/>
          </a:prstGeom>
        </p:spPr>
      </p:pic>
    </p:spTree>
    <p:extLst>
      <p:ext uri="{BB962C8B-B14F-4D97-AF65-F5344CB8AC3E}">
        <p14:creationId xmlns:p14="http://schemas.microsoft.com/office/powerpoint/2010/main" val="1675331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5">
            <a:extLst>
              <a:ext uri="{FF2B5EF4-FFF2-40B4-BE49-F238E27FC236}">
                <a16:creationId xmlns:a16="http://schemas.microsoft.com/office/drawing/2014/main" id="{C7300492-CF4C-C043-872C-BF5BA1E0EB0A}"/>
              </a:ext>
            </a:extLst>
          </p:cNvPr>
          <p:cNvSpPr txBox="1">
            <a:spLocks/>
          </p:cNvSpPr>
          <p:nvPr/>
        </p:nvSpPr>
        <p:spPr bwMode="auto">
          <a:xfrm>
            <a:off x="-1" y="0"/>
            <a:ext cx="765650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457200" rtl="0" eaLnBrk="0" fontAlgn="base" hangingPunct="0">
              <a:spcBef>
                <a:spcPct val="0"/>
              </a:spcBef>
              <a:spcAft>
                <a:spcPct val="0"/>
              </a:spcAft>
              <a:defRPr sz="2400" b="1" kern="1200">
                <a:solidFill>
                  <a:schemeClr val="bg1"/>
                </a:solidFill>
                <a:latin typeface="Arial" pitchFamily="34" charset="0"/>
                <a:ea typeface="MS PGothic" panose="020B0600070205080204" pitchFamily="34" charset="-128"/>
                <a:cs typeface="Arial" pitchFamily="34" charset="0"/>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dirty="0"/>
              <a:t>Energy Flow Diagram (EFD) for Scenario A, normal</a:t>
            </a:r>
          </a:p>
        </p:txBody>
      </p:sp>
      <p:sp>
        <p:nvSpPr>
          <p:cNvPr id="2" name="TextBox 1">
            <a:extLst>
              <a:ext uri="{FF2B5EF4-FFF2-40B4-BE49-F238E27FC236}">
                <a16:creationId xmlns:a16="http://schemas.microsoft.com/office/drawing/2014/main" id="{5A349373-8C94-90B4-9CE4-C4EFC7C12218}"/>
              </a:ext>
            </a:extLst>
          </p:cNvPr>
          <p:cNvSpPr txBox="1"/>
          <p:nvPr/>
        </p:nvSpPr>
        <p:spPr>
          <a:xfrm>
            <a:off x="6150793" y="2220618"/>
            <a:ext cx="1688186" cy="276999"/>
          </a:xfrm>
          <a:prstGeom prst="rect">
            <a:avLst/>
          </a:prstGeom>
          <a:noFill/>
        </p:spPr>
        <p:txBody>
          <a:bodyPr wrap="square">
            <a:spAutoFit/>
          </a:bodyPr>
          <a:lstStyle/>
          <a:p>
            <a:r>
              <a:rPr lang="en-US" sz="1200" dirty="0"/>
              <a:t>Current MLK Load</a:t>
            </a:r>
          </a:p>
        </p:txBody>
      </p:sp>
      <p:cxnSp>
        <p:nvCxnSpPr>
          <p:cNvPr id="3" name="Straight Connector 2">
            <a:extLst>
              <a:ext uri="{FF2B5EF4-FFF2-40B4-BE49-F238E27FC236}">
                <a16:creationId xmlns:a16="http://schemas.microsoft.com/office/drawing/2014/main" id="{03AAC0A2-FB6E-1AA3-ED70-5B259A9FA5A3}"/>
              </a:ext>
            </a:extLst>
          </p:cNvPr>
          <p:cNvCxnSpPr/>
          <p:nvPr/>
        </p:nvCxnSpPr>
        <p:spPr>
          <a:xfrm>
            <a:off x="7656950" y="2360233"/>
            <a:ext cx="719417" cy="0"/>
          </a:xfrm>
          <a:prstGeom prst="line">
            <a:avLst/>
          </a:prstGeom>
          <a:ln w="31750">
            <a:solidFill>
              <a:schemeClr val="accent4">
                <a:lumMod val="75000"/>
              </a:schemeClr>
            </a:solidFill>
            <a:prstDash val="dash"/>
          </a:ln>
        </p:spPr>
        <p:style>
          <a:lnRef idx="3">
            <a:schemeClr val="accent3"/>
          </a:lnRef>
          <a:fillRef idx="0">
            <a:schemeClr val="accent3"/>
          </a:fillRef>
          <a:effectRef idx="2">
            <a:schemeClr val="accent3"/>
          </a:effectRef>
          <a:fontRef idx="minor">
            <a:schemeClr val="tx1"/>
          </a:fontRef>
        </p:style>
      </p:cxnSp>
      <p:sp>
        <p:nvSpPr>
          <p:cNvPr id="4" name="TextBox 3">
            <a:extLst>
              <a:ext uri="{FF2B5EF4-FFF2-40B4-BE49-F238E27FC236}">
                <a16:creationId xmlns:a16="http://schemas.microsoft.com/office/drawing/2014/main" id="{3CFB236D-D288-E4C6-E52D-45EA55D5D0DB}"/>
              </a:ext>
            </a:extLst>
          </p:cNvPr>
          <p:cNvSpPr txBox="1"/>
          <p:nvPr/>
        </p:nvSpPr>
        <p:spPr>
          <a:xfrm>
            <a:off x="6165871" y="3060823"/>
            <a:ext cx="1309748" cy="276999"/>
          </a:xfrm>
          <a:prstGeom prst="rect">
            <a:avLst/>
          </a:prstGeom>
          <a:noFill/>
        </p:spPr>
        <p:txBody>
          <a:bodyPr wrap="square">
            <a:spAutoFit/>
          </a:bodyPr>
          <a:lstStyle/>
          <a:p>
            <a:r>
              <a:rPr lang="en-US" sz="1200" dirty="0"/>
              <a:t>Solar Production</a:t>
            </a:r>
          </a:p>
        </p:txBody>
      </p:sp>
      <p:cxnSp>
        <p:nvCxnSpPr>
          <p:cNvPr id="5" name="Straight Connector 4">
            <a:extLst>
              <a:ext uri="{FF2B5EF4-FFF2-40B4-BE49-F238E27FC236}">
                <a16:creationId xmlns:a16="http://schemas.microsoft.com/office/drawing/2014/main" id="{A168E315-158B-A839-10A6-DDA59A79F757}"/>
              </a:ext>
            </a:extLst>
          </p:cNvPr>
          <p:cNvCxnSpPr/>
          <p:nvPr/>
        </p:nvCxnSpPr>
        <p:spPr>
          <a:xfrm>
            <a:off x="7656950" y="3217483"/>
            <a:ext cx="719417" cy="0"/>
          </a:xfrm>
          <a:prstGeom prst="line">
            <a:avLst/>
          </a:prstGeom>
          <a:ln w="31750">
            <a:solidFill>
              <a:schemeClr val="tx1">
                <a:lumMod val="75000"/>
              </a:schemeClr>
            </a:solidFill>
            <a:prstDash val="dash"/>
          </a:ln>
        </p:spPr>
        <p:style>
          <a:lnRef idx="3">
            <a:schemeClr val="accent3"/>
          </a:lnRef>
          <a:fillRef idx="0">
            <a:schemeClr val="accent3"/>
          </a:fillRef>
          <a:effectRef idx="2">
            <a:schemeClr val="accent3"/>
          </a:effectRef>
          <a:fontRef idx="minor">
            <a:schemeClr val="tx1"/>
          </a:fontRef>
        </p:style>
      </p:cxnSp>
      <p:sp>
        <p:nvSpPr>
          <p:cNvPr id="6" name="TextBox 5">
            <a:extLst>
              <a:ext uri="{FF2B5EF4-FFF2-40B4-BE49-F238E27FC236}">
                <a16:creationId xmlns:a16="http://schemas.microsoft.com/office/drawing/2014/main" id="{58599DF0-23C2-D5AD-10EC-0D07B1907203}"/>
              </a:ext>
            </a:extLst>
          </p:cNvPr>
          <p:cNvSpPr txBox="1"/>
          <p:nvPr/>
        </p:nvSpPr>
        <p:spPr>
          <a:xfrm>
            <a:off x="6386927" y="2464576"/>
            <a:ext cx="1640782" cy="461665"/>
          </a:xfrm>
          <a:prstGeom prst="rect">
            <a:avLst/>
          </a:prstGeom>
          <a:noFill/>
        </p:spPr>
        <p:txBody>
          <a:bodyPr wrap="square">
            <a:spAutoFit/>
          </a:bodyPr>
          <a:lstStyle/>
          <a:p>
            <a:r>
              <a:rPr lang="en-US" sz="1200" dirty="0"/>
              <a:t>Daily average: 782kWh</a:t>
            </a:r>
          </a:p>
          <a:p>
            <a:r>
              <a:rPr lang="en-US" sz="1200" dirty="0"/>
              <a:t>Yearly: 285,463 kWh</a:t>
            </a:r>
          </a:p>
        </p:txBody>
      </p:sp>
      <p:sp>
        <p:nvSpPr>
          <p:cNvPr id="7" name="TextBox 6">
            <a:extLst>
              <a:ext uri="{FF2B5EF4-FFF2-40B4-BE49-F238E27FC236}">
                <a16:creationId xmlns:a16="http://schemas.microsoft.com/office/drawing/2014/main" id="{330945B0-5D00-7D28-DAC2-477D4CF874BF}"/>
              </a:ext>
            </a:extLst>
          </p:cNvPr>
          <p:cNvSpPr txBox="1"/>
          <p:nvPr/>
        </p:nvSpPr>
        <p:spPr>
          <a:xfrm>
            <a:off x="6438929" y="3315078"/>
            <a:ext cx="1937438" cy="461665"/>
          </a:xfrm>
          <a:prstGeom prst="rect">
            <a:avLst/>
          </a:prstGeom>
          <a:noFill/>
        </p:spPr>
        <p:txBody>
          <a:bodyPr wrap="square">
            <a:spAutoFit/>
          </a:bodyPr>
          <a:lstStyle/>
          <a:p>
            <a:r>
              <a:rPr lang="en-US" sz="1200" dirty="0"/>
              <a:t>Daily average: 436kWh</a:t>
            </a:r>
          </a:p>
          <a:p>
            <a:r>
              <a:rPr lang="en-US" sz="1200" dirty="0"/>
              <a:t>Yearly: 159,340 kwh</a:t>
            </a:r>
          </a:p>
        </p:txBody>
      </p:sp>
      <p:cxnSp>
        <p:nvCxnSpPr>
          <p:cNvPr id="12" name="Straight Connector 11">
            <a:extLst>
              <a:ext uri="{FF2B5EF4-FFF2-40B4-BE49-F238E27FC236}">
                <a16:creationId xmlns:a16="http://schemas.microsoft.com/office/drawing/2014/main" id="{4619C158-908E-C796-18C4-29D791060AA6}"/>
              </a:ext>
            </a:extLst>
          </p:cNvPr>
          <p:cNvCxnSpPr/>
          <p:nvPr/>
        </p:nvCxnSpPr>
        <p:spPr>
          <a:xfrm>
            <a:off x="6250203" y="3960433"/>
            <a:ext cx="224855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C206A6F-3367-1CA0-CC16-30143929E421}"/>
              </a:ext>
            </a:extLst>
          </p:cNvPr>
          <p:cNvSpPr txBox="1"/>
          <p:nvPr/>
        </p:nvSpPr>
        <p:spPr>
          <a:xfrm>
            <a:off x="6530757" y="4356018"/>
            <a:ext cx="1845609" cy="461665"/>
          </a:xfrm>
          <a:prstGeom prst="rect">
            <a:avLst/>
          </a:prstGeom>
          <a:noFill/>
        </p:spPr>
        <p:txBody>
          <a:bodyPr wrap="square">
            <a:spAutoFit/>
          </a:bodyPr>
          <a:lstStyle/>
          <a:p>
            <a:r>
              <a:rPr lang="en-US" sz="1200" dirty="0"/>
              <a:t>Daily average: 346 kWh</a:t>
            </a:r>
          </a:p>
          <a:p>
            <a:r>
              <a:rPr lang="en-US" sz="1200" dirty="0"/>
              <a:t>Yearly:126.123kWh</a:t>
            </a:r>
          </a:p>
        </p:txBody>
      </p:sp>
      <p:sp>
        <p:nvSpPr>
          <p:cNvPr id="21" name="TextBox 20">
            <a:extLst>
              <a:ext uri="{FF2B5EF4-FFF2-40B4-BE49-F238E27FC236}">
                <a16:creationId xmlns:a16="http://schemas.microsoft.com/office/drawing/2014/main" id="{101112C6-ABD8-59C8-7959-A84454D5B6E2}"/>
              </a:ext>
            </a:extLst>
          </p:cNvPr>
          <p:cNvSpPr txBox="1"/>
          <p:nvPr/>
        </p:nvSpPr>
        <p:spPr>
          <a:xfrm>
            <a:off x="6250202" y="4096831"/>
            <a:ext cx="1306735" cy="276999"/>
          </a:xfrm>
          <a:prstGeom prst="rect">
            <a:avLst/>
          </a:prstGeom>
          <a:noFill/>
        </p:spPr>
        <p:txBody>
          <a:bodyPr wrap="square">
            <a:spAutoFit/>
          </a:bodyPr>
          <a:lstStyle/>
          <a:p>
            <a:r>
              <a:rPr lang="en-US" sz="1200" dirty="0"/>
              <a:t>Solar shortfall</a:t>
            </a:r>
          </a:p>
        </p:txBody>
      </p:sp>
      <p:pic>
        <p:nvPicPr>
          <p:cNvPr id="22" name="Picture 21">
            <a:extLst>
              <a:ext uri="{FF2B5EF4-FFF2-40B4-BE49-F238E27FC236}">
                <a16:creationId xmlns:a16="http://schemas.microsoft.com/office/drawing/2014/main" id="{4C8E2983-4617-9063-E193-74C50449BA7D}"/>
              </a:ext>
            </a:extLst>
          </p:cNvPr>
          <p:cNvPicPr>
            <a:picLocks noChangeAspect="1"/>
          </p:cNvPicPr>
          <p:nvPr/>
        </p:nvPicPr>
        <p:blipFill>
          <a:blip r:embed="rId3"/>
          <a:stretch>
            <a:fillRect/>
          </a:stretch>
        </p:blipFill>
        <p:spPr>
          <a:xfrm>
            <a:off x="482760" y="1674433"/>
            <a:ext cx="5232241" cy="3595488"/>
          </a:xfrm>
          <a:prstGeom prst="rect">
            <a:avLst/>
          </a:prstGeom>
        </p:spPr>
      </p:pic>
      <p:cxnSp>
        <p:nvCxnSpPr>
          <p:cNvPr id="23" name="Straight Connector 22">
            <a:extLst>
              <a:ext uri="{FF2B5EF4-FFF2-40B4-BE49-F238E27FC236}">
                <a16:creationId xmlns:a16="http://schemas.microsoft.com/office/drawing/2014/main" id="{27DD1430-DBEC-673A-C118-89C5AF9EDE69}"/>
              </a:ext>
            </a:extLst>
          </p:cNvPr>
          <p:cNvCxnSpPr>
            <a:cxnSpLocks/>
          </p:cNvCxnSpPr>
          <p:nvPr/>
        </p:nvCxnSpPr>
        <p:spPr>
          <a:xfrm flipV="1">
            <a:off x="1085850" y="3591878"/>
            <a:ext cx="4663440" cy="0"/>
          </a:xfrm>
          <a:prstGeom prst="line">
            <a:avLst/>
          </a:prstGeom>
          <a:ln w="31750">
            <a:solidFill>
              <a:schemeClr val="accent4">
                <a:lumMod val="75000"/>
              </a:schemeClr>
            </a:solidFill>
            <a:prstDash val="dash"/>
          </a:ln>
        </p:spPr>
        <p:style>
          <a:lnRef idx="3">
            <a:schemeClr val="accent3"/>
          </a:lnRef>
          <a:fillRef idx="0">
            <a:schemeClr val="accent3"/>
          </a:fillRef>
          <a:effectRef idx="2">
            <a:schemeClr val="accent3"/>
          </a:effectRef>
          <a:fontRef idx="minor">
            <a:schemeClr val="tx1"/>
          </a:fontRef>
        </p:style>
      </p:cxnSp>
      <p:cxnSp>
        <p:nvCxnSpPr>
          <p:cNvPr id="24" name="Straight Connector 23">
            <a:extLst>
              <a:ext uri="{FF2B5EF4-FFF2-40B4-BE49-F238E27FC236}">
                <a16:creationId xmlns:a16="http://schemas.microsoft.com/office/drawing/2014/main" id="{19F6DA1B-6677-97AE-820D-A825F17B8350}"/>
              </a:ext>
            </a:extLst>
          </p:cNvPr>
          <p:cNvCxnSpPr>
            <a:cxnSpLocks/>
          </p:cNvCxnSpPr>
          <p:nvPr/>
        </p:nvCxnSpPr>
        <p:spPr>
          <a:xfrm>
            <a:off x="1085850" y="4017583"/>
            <a:ext cx="4663440" cy="0"/>
          </a:xfrm>
          <a:prstGeom prst="line">
            <a:avLst/>
          </a:prstGeom>
          <a:ln w="31750">
            <a:solidFill>
              <a:schemeClr val="tx1">
                <a:lumMod val="75000"/>
              </a:schemeClr>
            </a:solidFill>
            <a:prstDash val="dash"/>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511169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itchFamily="34" charset="0"/>
              <a:ea typeface="MS PGothic" panose="020B0600070205080204" pitchFamily="34" charset="-128"/>
              <a:cs typeface="+mn-cs"/>
            </a:endParaRPr>
          </a:p>
        </p:txBody>
      </p:sp>
      <p:sp>
        <p:nvSpPr>
          <p:cNvPr id="5" name="TextBox 4">
            <a:extLst>
              <a:ext uri="{FF2B5EF4-FFF2-40B4-BE49-F238E27FC236}">
                <a16:creationId xmlns:a16="http://schemas.microsoft.com/office/drawing/2014/main" id="{5E6FA373-DDC9-D845-A5A0-55790830EF06}"/>
              </a:ext>
            </a:extLst>
          </p:cNvPr>
          <p:cNvSpPr txBox="1"/>
          <p:nvPr/>
        </p:nvSpPr>
        <p:spPr>
          <a:xfrm>
            <a:off x="266690" y="1120676"/>
            <a:ext cx="8610620" cy="4955203"/>
          </a:xfrm>
          <a:prstGeom prst="rect">
            <a:avLst/>
          </a:prstGeom>
          <a:noFill/>
        </p:spPr>
        <p:txBody>
          <a:bodyPr wrap="square" rtlCol="0">
            <a:spAutoFit/>
          </a:bodyPr>
          <a:lstStyle/>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r>
              <a:rPr lang="en-US" sz="2800" dirty="0"/>
              <a:t>Large farm case study in Carpinteria, CA</a:t>
            </a:r>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a:p>
            <a:pPr algn="ctr"/>
            <a:endParaRPr lang="en-US" b="1" dirty="0"/>
          </a:p>
        </p:txBody>
      </p:sp>
      <p:sp>
        <p:nvSpPr>
          <p:cNvPr id="7" name="Google Shape;125;p5">
            <a:extLst>
              <a:ext uri="{FF2B5EF4-FFF2-40B4-BE49-F238E27FC236}">
                <a16:creationId xmlns:a16="http://schemas.microsoft.com/office/drawing/2014/main" id="{67800C7B-EC81-8DE4-D232-80B9B292E61F}"/>
              </a:ext>
            </a:extLst>
          </p:cNvPr>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i="0" u="none" strike="noStrike" cap="none" dirty="0">
                <a:solidFill>
                  <a:schemeClr val="lt1"/>
                </a:solidFill>
                <a:latin typeface="Arial"/>
                <a:ea typeface="Arial"/>
                <a:cs typeface="Arial"/>
                <a:sym typeface="Arial"/>
              </a:rPr>
              <a:t>Large farm case </a:t>
            </a:r>
            <a:r>
              <a:rPr lang="en-US" sz="2200" b="1" dirty="0">
                <a:solidFill>
                  <a:schemeClr val="lt1"/>
                </a:solidFill>
              </a:rPr>
              <a:t>s</a:t>
            </a:r>
            <a:r>
              <a:rPr lang="en-US" sz="2200" b="1" i="0" u="none" strike="noStrike" cap="none" dirty="0">
                <a:solidFill>
                  <a:schemeClr val="lt1"/>
                </a:solidFill>
                <a:latin typeface="Arial"/>
                <a:ea typeface="Arial"/>
                <a:cs typeface="Arial"/>
                <a:sym typeface="Arial"/>
              </a:rPr>
              <a:t>tudy in Carpinteria, CA</a:t>
            </a:r>
            <a:endParaRPr sz="22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01099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015A-B18D-3B02-F460-09B17FB966F9}"/>
              </a:ext>
            </a:extLst>
          </p:cNvPr>
          <p:cNvSpPr>
            <a:spLocks noGrp="1"/>
          </p:cNvSpPr>
          <p:nvPr>
            <p:ph type="title"/>
          </p:nvPr>
        </p:nvSpPr>
        <p:spPr/>
        <p:txBody>
          <a:bodyPr>
            <a:normAutofit/>
          </a:bodyPr>
          <a:lstStyle/>
          <a:p>
            <a:r>
              <a:rPr lang="en-US" dirty="0"/>
              <a:t>1.5 </a:t>
            </a:r>
            <a:r>
              <a:rPr lang="en-US" dirty="0" err="1"/>
              <a:t>MWdc</a:t>
            </a:r>
            <a:r>
              <a:rPr lang="en-US" dirty="0"/>
              <a:t> of solar for GH2 meter</a:t>
            </a:r>
          </a:p>
        </p:txBody>
      </p:sp>
      <p:pic>
        <p:nvPicPr>
          <p:cNvPr id="4" name="Picture 3">
            <a:extLst>
              <a:ext uri="{FF2B5EF4-FFF2-40B4-BE49-F238E27FC236}">
                <a16:creationId xmlns:a16="http://schemas.microsoft.com/office/drawing/2014/main" id="{4648CAD3-B53D-94CC-3A74-7DD1B999C900}"/>
              </a:ext>
            </a:extLst>
          </p:cNvPr>
          <p:cNvPicPr>
            <a:picLocks noChangeAspect="1"/>
          </p:cNvPicPr>
          <p:nvPr/>
        </p:nvPicPr>
        <p:blipFill>
          <a:blip r:embed="rId2"/>
          <a:stretch>
            <a:fillRect/>
          </a:stretch>
        </p:blipFill>
        <p:spPr>
          <a:xfrm>
            <a:off x="21365" y="953644"/>
            <a:ext cx="7437994" cy="5425751"/>
          </a:xfrm>
          <a:prstGeom prst="rect">
            <a:avLst/>
          </a:prstGeom>
        </p:spPr>
      </p:pic>
      <p:sp>
        <p:nvSpPr>
          <p:cNvPr id="7" name="Rectangle 6">
            <a:extLst>
              <a:ext uri="{FF2B5EF4-FFF2-40B4-BE49-F238E27FC236}">
                <a16:creationId xmlns:a16="http://schemas.microsoft.com/office/drawing/2014/main" id="{7ADCF86F-FDFB-1E3E-FB81-69F58696AABF}"/>
              </a:ext>
            </a:extLst>
          </p:cNvPr>
          <p:cNvSpPr/>
          <p:nvPr/>
        </p:nvSpPr>
        <p:spPr>
          <a:xfrm>
            <a:off x="7167936" y="762000"/>
            <a:ext cx="1954699" cy="5699334"/>
          </a:xfrm>
          <a:prstGeom prst="rect">
            <a:avLst/>
          </a:prstGeom>
          <a:solidFill>
            <a:schemeClr val="bg1">
              <a:lumMod val="9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2EEAFC-378A-A285-CFB0-C72FB26B4763}"/>
              </a:ext>
            </a:extLst>
          </p:cNvPr>
          <p:cNvSpPr txBox="1"/>
          <p:nvPr/>
        </p:nvSpPr>
        <p:spPr>
          <a:xfrm>
            <a:off x="7230885" y="762000"/>
            <a:ext cx="1828800" cy="646331"/>
          </a:xfrm>
          <a:prstGeom prst="rect">
            <a:avLst/>
          </a:prstGeom>
          <a:noFill/>
        </p:spPr>
        <p:txBody>
          <a:bodyPr wrap="square" rtlCol="0">
            <a:spAutoFit/>
          </a:bodyPr>
          <a:lstStyle/>
          <a:p>
            <a:pPr algn="ctr"/>
            <a:r>
              <a:rPr lang="en-US" sz="1400" b="1" dirty="0"/>
              <a:t>Brand Farms</a:t>
            </a:r>
          </a:p>
          <a:p>
            <a:pPr algn="ctr"/>
            <a:r>
              <a:rPr lang="en-US" sz="1100" dirty="0"/>
              <a:t>Greenhouse #2 Meter</a:t>
            </a:r>
          </a:p>
          <a:p>
            <a:pPr algn="ctr"/>
            <a:r>
              <a:rPr lang="en-US" sz="1100" dirty="0"/>
              <a:t>Solar Microgrid Site Layout</a:t>
            </a:r>
          </a:p>
        </p:txBody>
      </p:sp>
      <p:pic>
        <p:nvPicPr>
          <p:cNvPr id="10" name="Picture 2">
            <a:extLst>
              <a:ext uri="{FF2B5EF4-FFF2-40B4-BE49-F238E27FC236}">
                <a16:creationId xmlns:a16="http://schemas.microsoft.com/office/drawing/2014/main" id="{9C4BF6F3-53F9-C612-6832-060484AB9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041" y="1664587"/>
            <a:ext cx="213555" cy="2135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EFC0E3C-05EE-D90D-6B3B-8144BAE3F703}"/>
              </a:ext>
            </a:extLst>
          </p:cNvPr>
          <p:cNvSpPr txBox="1"/>
          <p:nvPr/>
        </p:nvSpPr>
        <p:spPr>
          <a:xfrm>
            <a:off x="7429743" y="1586698"/>
            <a:ext cx="995680" cy="369332"/>
          </a:xfrm>
          <a:prstGeom prst="rect">
            <a:avLst/>
          </a:prstGeom>
          <a:noFill/>
        </p:spPr>
        <p:txBody>
          <a:bodyPr wrap="square" rtlCol="0">
            <a:spAutoFit/>
          </a:bodyPr>
          <a:lstStyle/>
          <a:p>
            <a:r>
              <a:rPr lang="en-US" sz="900" dirty="0"/>
              <a:t>Service Meter </a:t>
            </a:r>
          </a:p>
          <a:p>
            <a:r>
              <a:rPr lang="en-US" sz="900" dirty="0"/>
              <a:t>#</a:t>
            </a:r>
            <a:r>
              <a:rPr lang="en-US" sz="900" dirty="0">
                <a:effectLst/>
                <a:latin typeface="Calibri" panose="020F0502020204030204" pitchFamily="34" charset="0"/>
              </a:rPr>
              <a:t>259000-062804</a:t>
            </a:r>
          </a:p>
        </p:txBody>
      </p:sp>
      <p:pic>
        <p:nvPicPr>
          <p:cNvPr id="12" name="Picture 2">
            <a:extLst>
              <a:ext uri="{FF2B5EF4-FFF2-40B4-BE49-F238E27FC236}">
                <a16:creationId xmlns:a16="http://schemas.microsoft.com/office/drawing/2014/main" id="{AE4CE909-33F3-CB92-FAA6-8559D6935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977" y="2768506"/>
            <a:ext cx="274515" cy="27451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4A731EE-AEC4-83B3-3981-B7584FFB7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550" y="3875840"/>
            <a:ext cx="191719" cy="246991"/>
          </a:xfrm>
          <a:prstGeom prst="rect">
            <a:avLst/>
          </a:prstGeom>
        </p:spPr>
      </p:pic>
      <p:sp>
        <p:nvSpPr>
          <p:cNvPr id="14" name="TextBox 13">
            <a:extLst>
              <a:ext uri="{FF2B5EF4-FFF2-40B4-BE49-F238E27FC236}">
                <a16:creationId xmlns:a16="http://schemas.microsoft.com/office/drawing/2014/main" id="{80934626-DFFF-3785-594C-51D9B95AB8DD}"/>
              </a:ext>
            </a:extLst>
          </p:cNvPr>
          <p:cNvSpPr txBox="1"/>
          <p:nvPr/>
        </p:nvSpPr>
        <p:spPr>
          <a:xfrm>
            <a:off x="7429743" y="1903432"/>
            <a:ext cx="1269311" cy="369332"/>
          </a:xfrm>
          <a:prstGeom prst="rect">
            <a:avLst/>
          </a:prstGeom>
          <a:noFill/>
        </p:spPr>
        <p:txBody>
          <a:bodyPr wrap="square" rtlCol="0">
            <a:spAutoFit/>
          </a:bodyPr>
          <a:lstStyle/>
          <a:p>
            <a:r>
              <a:rPr lang="en-US" sz="900" dirty="0"/>
              <a:t>3 MW / 6 MWh BESS</a:t>
            </a:r>
          </a:p>
          <a:p>
            <a:r>
              <a:rPr lang="en-US" sz="900" dirty="0"/>
              <a:t>Potential Location</a:t>
            </a:r>
          </a:p>
        </p:txBody>
      </p:sp>
      <p:pic>
        <p:nvPicPr>
          <p:cNvPr id="15" name="Picture 14">
            <a:extLst>
              <a:ext uri="{FF2B5EF4-FFF2-40B4-BE49-F238E27FC236}">
                <a16:creationId xmlns:a16="http://schemas.microsoft.com/office/drawing/2014/main" id="{BF4BFD3A-3C26-B50D-DD5D-F3B63D2F78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2737" y="1946957"/>
            <a:ext cx="191719" cy="246991"/>
          </a:xfrm>
          <a:prstGeom prst="rect">
            <a:avLst/>
          </a:prstGeom>
        </p:spPr>
      </p:pic>
      <p:sp>
        <p:nvSpPr>
          <p:cNvPr id="16" name="TextBox 15">
            <a:extLst>
              <a:ext uri="{FF2B5EF4-FFF2-40B4-BE49-F238E27FC236}">
                <a16:creationId xmlns:a16="http://schemas.microsoft.com/office/drawing/2014/main" id="{84F37074-97A5-4506-C7FA-E529ACC74526}"/>
              </a:ext>
            </a:extLst>
          </p:cNvPr>
          <p:cNvSpPr txBox="1"/>
          <p:nvPr/>
        </p:nvSpPr>
        <p:spPr>
          <a:xfrm>
            <a:off x="7196522" y="2359753"/>
            <a:ext cx="1698150" cy="230832"/>
          </a:xfrm>
          <a:prstGeom prst="rect">
            <a:avLst/>
          </a:prstGeom>
          <a:noFill/>
        </p:spPr>
        <p:txBody>
          <a:bodyPr wrap="square" rtlCol="0">
            <a:spAutoFit/>
          </a:bodyPr>
          <a:lstStyle/>
          <a:p>
            <a:r>
              <a:rPr lang="en-US" sz="900" b="1" u="sng" dirty="0"/>
              <a:t>Potential Solar Siting Locations:</a:t>
            </a:r>
          </a:p>
        </p:txBody>
      </p:sp>
      <p:sp>
        <p:nvSpPr>
          <p:cNvPr id="17" name="Google Shape;191;p72">
            <a:extLst>
              <a:ext uri="{FF2B5EF4-FFF2-40B4-BE49-F238E27FC236}">
                <a16:creationId xmlns:a16="http://schemas.microsoft.com/office/drawing/2014/main" id="{5E9ED4F5-FB13-6D1E-B3E0-FADEC568F5AA}"/>
              </a:ext>
            </a:extLst>
          </p:cNvPr>
          <p:cNvSpPr txBox="1"/>
          <p:nvPr/>
        </p:nvSpPr>
        <p:spPr>
          <a:xfrm>
            <a:off x="7323578" y="2787162"/>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C-1</a:t>
            </a:r>
            <a:endParaRPr sz="900" dirty="0">
              <a:latin typeface="Arial"/>
              <a:ea typeface="Arial"/>
              <a:cs typeface="Arial"/>
              <a:sym typeface="Arial"/>
            </a:endParaRPr>
          </a:p>
        </p:txBody>
      </p:sp>
      <p:sp>
        <p:nvSpPr>
          <p:cNvPr id="18" name="TextBox 17">
            <a:extLst>
              <a:ext uri="{FF2B5EF4-FFF2-40B4-BE49-F238E27FC236}">
                <a16:creationId xmlns:a16="http://schemas.microsoft.com/office/drawing/2014/main" id="{FA7BD1A5-1CB8-1B44-D349-1E538C10E595}"/>
              </a:ext>
            </a:extLst>
          </p:cNvPr>
          <p:cNvSpPr txBox="1"/>
          <p:nvPr/>
        </p:nvSpPr>
        <p:spPr>
          <a:xfrm>
            <a:off x="7587584" y="2759386"/>
            <a:ext cx="1188977" cy="230832"/>
          </a:xfrm>
          <a:prstGeom prst="rect">
            <a:avLst/>
          </a:prstGeom>
          <a:noFill/>
        </p:spPr>
        <p:txBody>
          <a:bodyPr wrap="square" rtlCol="0">
            <a:spAutoFit/>
          </a:bodyPr>
          <a:lstStyle/>
          <a:p>
            <a:r>
              <a:rPr lang="en-US" sz="900" dirty="0"/>
              <a:t>710 kW Solar Canopy</a:t>
            </a:r>
          </a:p>
        </p:txBody>
      </p:sp>
      <p:sp>
        <p:nvSpPr>
          <p:cNvPr id="19" name="Google Shape;191;p72">
            <a:extLst>
              <a:ext uri="{FF2B5EF4-FFF2-40B4-BE49-F238E27FC236}">
                <a16:creationId xmlns:a16="http://schemas.microsoft.com/office/drawing/2014/main" id="{034D01B6-F208-A007-5F93-3D6466D5104F}"/>
              </a:ext>
            </a:extLst>
          </p:cNvPr>
          <p:cNvSpPr txBox="1"/>
          <p:nvPr/>
        </p:nvSpPr>
        <p:spPr>
          <a:xfrm>
            <a:off x="7334551" y="3106333"/>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C-2</a:t>
            </a:r>
            <a:endParaRPr sz="900" dirty="0">
              <a:latin typeface="Arial"/>
              <a:ea typeface="Arial"/>
              <a:cs typeface="Arial"/>
              <a:sym typeface="Arial"/>
            </a:endParaRPr>
          </a:p>
        </p:txBody>
      </p:sp>
      <p:sp>
        <p:nvSpPr>
          <p:cNvPr id="20" name="TextBox 19">
            <a:extLst>
              <a:ext uri="{FF2B5EF4-FFF2-40B4-BE49-F238E27FC236}">
                <a16:creationId xmlns:a16="http://schemas.microsoft.com/office/drawing/2014/main" id="{971E40C0-0081-358B-23C4-AD460A2FD13F}"/>
              </a:ext>
            </a:extLst>
          </p:cNvPr>
          <p:cNvSpPr txBox="1"/>
          <p:nvPr/>
        </p:nvSpPr>
        <p:spPr>
          <a:xfrm>
            <a:off x="7598557" y="3089084"/>
            <a:ext cx="1188977" cy="230832"/>
          </a:xfrm>
          <a:prstGeom prst="rect">
            <a:avLst/>
          </a:prstGeom>
          <a:noFill/>
        </p:spPr>
        <p:txBody>
          <a:bodyPr wrap="square" rtlCol="0">
            <a:spAutoFit/>
          </a:bodyPr>
          <a:lstStyle/>
          <a:p>
            <a:r>
              <a:rPr lang="en-US" sz="900" dirty="0"/>
              <a:t>142 kW Solar Canopy</a:t>
            </a:r>
          </a:p>
        </p:txBody>
      </p:sp>
      <p:sp>
        <p:nvSpPr>
          <p:cNvPr id="21" name="Google Shape;191;p72">
            <a:extLst>
              <a:ext uri="{FF2B5EF4-FFF2-40B4-BE49-F238E27FC236}">
                <a16:creationId xmlns:a16="http://schemas.microsoft.com/office/drawing/2014/main" id="{3C3DD438-9557-DE4A-4F19-2C5D24BA73CC}"/>
              </a:ext>
            </a:extLst>
          </p:cNvPr>
          <p:cNvSpPr txBox="1"/>
          <p:nvPr/>
        </p:nvSpPr>
        <p:spPr>
          <a:xfrm>
            <a:off x="7323578" y="3444246"/>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C-3</a:t>
            </a:r>
            <a:endParaRPr sz="900" dirty="0">
              <a:latin typeface="Arial"/>
              <a:ea typeface="Arial"/>
              <a:cs typeface="Arial"/>
              <a:sym typeface="Arial"/>
            </a:endParaRPr>
          </a:p>
        </p:txBody>
      </p:sp>
      <p:sp>
        <p:nvSpPr>
          <p:cNvPr id="22" name="TextBox 21">
            <a:extLst>
              <a:ext uri="{FF2B5EF4-FFF2-40B4-BE49-F238E27FC236}">
                <a16:creationId xmlns:a16="http://schemas.microsoft.com/office/drawing/2014/main" id="{51627766-559B-24C4-6697-78AB68591DD3}"/>
              </a:ext>
            </a:extLst>
          </p:cNvPr>
          <p:cNvSpPr txBox="1"/>
          <p:nvPr/>
        </p:nvSpPr>
        <p:spPr>
          <a:xfrm>
            <a:off x="7578237" y="3407004"/>
            <a:ext cx="1188977" cy="230832"/>
          </a:xfrm>
          <a:prstGeom prst="rect">
            <a:avLst/>
          </a:prstGeom>
          <a:noFill/>
        </p:spPr>
        <p:txBody>
          <a:bodyPr wrap="square" rtlCol="0">
            <a:spAutoFit/>
          </a:bodyPr>
          <a:lstStyle/>
          <a:p>
            <a:r>
              <a:rPr lang="en-US" sz="900" dirty="0"/>
              <a:t>142 kW Solar Canopy</a:t>
            </a:r>
          </a:p>
        </p:txBody>
      </p:sp>
      <p:sp>
        <p:nvSpPr>
          <p:cNvPr id="23" name="Google Shape;191;p72">
            <a:extLst>
              <a:ext uri="{FF2B5EF4-FFF2-40B4-BE49-F238E27FC236}">
                <a16:creationId xmlns:a16="http://schemas.microsoft.com/office/drawing/2014/main" id="{17FC0112-89FE-0799-53E5-FB1B315AEFEA}"/>
              </a:ext>
            </a:extLst>
          </p:cNvPr>
          <p:cNvSpPr txBox="1"/>
          <p:nvPr/>
        </p:nvSpPr>
        <p:spPr>
          <a:xfrm>
            <a:off x="7323578" y="3752306"/>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C-4</a:t>
            </a:r>
            <a:endParaRPr sz="900" dirty="0">
              <a:latin typeface="Arial"/>
              <a:ea typeface="Arial"/>
              <a:cs typeface="Arial"/>
              <a:sym typeface="Arial"/>
            </a:endParaRPr>
          </a:p>
        </p:txBody>
      </p:sp>
      <p:sp>
        <p:nvSpPr>
          <p:cNvPr id="24" name="TextBox 23">
            <a:extLst>
              <a:ext uri="{FF2B5EF4-FFF2-40B4-BE49-F238E27FC236}">
                <a16:creationId xmlns:a16="http://schemas.microsoft.com/office/drawing/2014/main" id="{53D42C6D-166D-6319-571D-0F8A8A968518}"/>
              </a:ext>
            </a:extLst>
          </p:cNvPr>
          <p:cNvSpPr txBox="1"/>
          <p:nvPr/>
        </p:nvSpPr>
        <p:spPr>
          <a:xfrm>
            <a:off x="7600843" y="3723846"/>
            <a:ext cx="1188977" cy="230832"/>
          </a:xfrm>
          <a:prstGeom prst="rect">
            <a:avLst/>
          </a:prstGeom>
          <a:noFill/>
        </p:spPr>
        <p:txBody>
          <a:bodyPr wrap="square" rtlCol="0">
            <a:spAutoFit/>
          </a:bodyPr>
          <a:lstStyle/>
          <a:p>
            <a:r>
              <a:rPr lang="en-US" sz="900" dirty="0"/>
              <a:t>89 kW Solar Canopy</a:t>
            </a:r>
          </a:p>
        </p:txBody>
      </p:sp>
      <p:sp>
        <p:nvSpPr>
          <p:cNvPr id="25" name="Google Shape;191;p72">
            <a:extLst>
              <a:ext uri="{FF2B5EF4-FFF2-40B4-BE49-F238E27FC236}">
                <a16:creationId xmlns:a16="http://schemas.microsoft.com/office/drawing/2014/main" id="{68706C61-4688-1878-4661-E0F58F7FEBB1}"/>
              </a:ext>
            </a:extLst>
          </p:cNvPr>
          <p:cNvSpPr txBox="1"/>
          <p:nvPr/>
        </p:nvSpPr>
        <p:spPr>
          <a:xfrm>
            <a:off x="7323578" y="4071780"/>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C-5</a:t>
            </a:r>
            <a:endParaRPr sz="900" dirty="0">
              <a:latin typeface="Arial"/>
              <a:ea typeface="Arial"/>
              <a:cs typeface="Arial"/>
              <a:sym typeface="Arial"/>
            </a:endParaRPr>
          </a:p>
        </p:txBody>
      </p:sp>
      <p:sp>
        <p:nvSpPr>
          <p:cNvPr id="26" name="TextBox 25">
            <a:extLst>
              <a:ext uri="{FF2B5EF4-FFF2-40B4-BE49-F238E27FC236}">
                <a16:creationId xmlns:a16="http://schemas.microsoft.com/office/drawing/2014/main" id="{7895C3D8-DFD8-E6F6-BDA6-4185740451EC}"/>
              </a:ext>
            </a:extLst>
          </p:cNvPr>
          <p:cNvSpPr txBox="1"/>
          <p:nvPr/>
        </p:nvSpPr>
        <p:spPr>
          <a:xfrm>
            <a:off x="7598557" y="4045594"/>
            <a:ext cx="1188977" cy="230832"/>
          </a:xfrm>
          <a:prstGeom prst="rect">
            <a:avLst/>
          </a:prstGeom>
          <a:noFill/>
        </p:spPr>
        <p:txBody>
          <a:bodyPr wrap="square" rtlCol="0">
            <a:spAutoFit/>
          </a:bodyPr>
          <a:lstStyle/>
          <a:p>
            <a:r>
              <a:rPr lang="en-US" sz="900" dirty="0"/>
              <a:t>269 kW Solar Canopy  </a:t>
            </a:r>
          </a:p>
        </p:txBody>
      </p:sp>
      <p:sp>
        <p:nvSpPr>
          <p:cNvPr id="27" name="Google Shape;191;p72">
            <a:extLst>
              <a:ext uri="{FF2B5EF4-FFF2-40B4-BE49-F238E27FC236}">
                <a16:creationId xmlns:a16="http://schemas.microsoft.com/office/drawing/2014/main" id="{F07F40F1-D684-1D85-4037-3B40D5774A2A}"/>
              </a:ext>
            </a:extLst>
          </p:cNvPr>
          <p:cNvSpPr txBox="1"/>
          <p:nvPr/>
        </p:nvSpPr>
        <p:spPr>
          <a:xfrm>
            <a:off x="7323578" y="4381711"/>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R-1</a:t>
            </a:r>
            <a:endParaRPr sz="900" dirty="0">
              <a:latin typeface="Arial"/>
              <a:ea typeface="Arial"/>
              <a:cs typeface="Arial"/>
              <a:sym typeface="Arial"/>
            </a:endParaRPr>
          </a:p>
        </p:txBody>
      </p:sp>
      <p:sp>
        <p:nvSpPr>
          <p:cNvPr id="28" name="TextBox 27">
            <a:extLst>
              <a:ext uri="{FF2B5EF4-FFF2-40B4-BE49-F238E27FC236}">
                <a16:creationId xmlns:a16="http://schemas.microsoft.com/office/drawing/2014/main" id="{C1461A54-2735-045F-32EC-182131C9221F}"/>
              </a:ext>
            </a:extLst>
          </p:cNvPr>
          <p:cNvSpPr txBox="1"/>
          <p:nvPr/>
        </p:nvSpPr>
        <p:spPr>
          <a:xfrm>
            <a:off x="7600843" y="4352841"/>
            <a:ext cx="1251105" cy="230832"/>
          </a:xfrm>
          <a:prstGeom prst="rect">
            <a:avLst/>
          </a:prstGeom>
          <a:noFill/>
        </p:spPr>
        <p:txBody>
          <a:bodyPr wrap="square" rtlCol="0">
            <a:spAutoFit/>
          </a:bodyPr>
          <a:lstStyle/>
          <a:p>
            <a:r>
              <a:rPr lang="en-US" sz="900" dirty="0"/>
              <a:t>84 kW  Rooftop Solar</a:t>
            </a:r>
          </a:p>
        </p:txBody>
      </p:sp>
      <p:sp>
        <p:nvSpPr>
          <p:cNvPr id="29" name="Google Shape;191;p72">
            <a:extLst>
              <a:ext uri="{FF2B5EF4-FFF2-40B4-BE49-F238E27FC236}">
                <a16:creationId xmlns:a16="http://schemas.microsoft.com/office/drawing/2014/main" id="{9C360055-6DF6-C259-A064-45826FDEC092}"/>
              </a:ext>
            </a:extLst>
          </p:cNvPr>
          <p:cNvSpPr txBox="1"/>
          <p:nvPr/>
        </p:nvSpPr>
        <p:spPr>
          <a:xfrm>
            <a:off x="7313070" y="4685524"/>
            <a:ext cx="298092" cy="173094"/>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buClr>
                <a:srgbClr val="000000"/>
              </a:buClr>
              <a:buSzPts val="1000"/>
            </a:pPr>
            <a:r>
              <a:rPr lang="en-US" sz="675" b="1" dirty="0">
                <a:latin typeface="Arial"/>
                <a:ea typeface="Arial"/>
                <a:cs typeface="Arial"/>
                <a:sym typeface="Arial"/>
              </a:rPr>
              <a:t>R-2</a:t>
            </a:r>
            <a:endParaRPr sz="900" dirty="0">
              <a:latin typeface="Arial"/>
              <a:ea typeface="Arial"/>
              <a:cs typeface="Arial"/>
              <a:sym typeface="Arial"/>
            </a:endParaRPr>
          </a:p>
        </p:txBody>
      </p:sp>
      <p:sp>
        <p:nvSpPr>
          <p:cNvPr id="30" name="TextBox 29">
            <a:extLst>
              <a:ext uri="{FF2B5EF4-FFF2-40B4-BE49-F238E27FC236}">
                <a16:creationId xmlns:a16="http://schemas.microsoft.com/office/drawing/2014/main" id="{025681F3-1963-C75F-5C86-E687383F233D}"/>
              </a:ext>
            </a:extLst>
          </p:cNvPr>
          <p:cNvSpPr txBox="1"/>
          <p:nvPr/>
        </p:nvSpPr>
        <p:spPr>
          <a:xfrm>
            <a:off x="7579869" y="4666535"/>
            <a:ext cx="1196692" cy="230832"/>
          </a:xfrm>
          <a:prstGeom prst="rect">
            <a:avLst/>
          </a:prstGeom>
          <a:noFill/>
        </p:spPr>
        <p:txBody>
          <a:bodyPr wrap="square" rtlCol="0">
            <a:spAutoFit/>
          </a:bodyPr>
          <a:lstStyle/>
          <a:p>
            <a:r>
              <a:rPr lang="en-US" sz="900" dirty="0"/>
              <a:t>66 kW  Rooftop Solar</a:t>
            </a:r>
          </a:p>
        </p:txBody>
      </p:sp>
      <p:sp>
        <p:nvSpPr>
          <p:cNvPr id="31" name="Google Shape;191;p72">
            <a:extLst>
              <a:ext uri="{FF2B5EF4-FFF2-40B4-BE49-F238E27FC236}">
                <a16:creationId xmlns:a16="http://schemas.microsoft.com/office/drawing/2014/main" id="{C61A713C-5484-467A-5AA6-E0B81E02337F}"/>
              </a:ext>
            </a:extLst>
          </p:cNvPr>
          <p:cNvSpPr txBox="1"/>
          <p:nvPr/>
        </p:nvSpPr>
        <p:spPr>
          <a:xfrm>
            <a:off x="4420056" y="2486386"/>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R-1</a:t>
            </a:r>
            <a:endParaRPr sz="1050" dirty="0">
              <a:latin typeface="Arial"/>
              <a:ea typeface="Arial"/>
              <a:cs typeface="Arial"/>
              <a:sym typeface="Arial"/>
            </a:endParaRPr>
          </a:p>
        </p:txBody>
      </p:sp>
      <p:cxnSp>
        <p:nvCxnSpPr>
          <p:cNvPr id="32" name="Straight Arrow Connector 31">
            <a:extLst>
              <a:ext uri="{FF2B5EF4-FFF2-40B4-BE49-F238E27FC236}">
                <a16:creationId xmlns:a16="http://schemas.microsoft.com/office/drawing/2014/main" id="{FC5694DA-5DB9-6A5F-5D2D-9276EEFF9784}"/>
              </a:ext>
            </a:extLst>
          </p:cNvPr>
          <p:cNvCxnSpPr>
            <a:cxnSpLocks/>
            <a:stCxn id="31" idx="3"/>
          </p:cNvCxnSpPr>
          <p:nvPr/>
        </p:nvCxnSpPr>
        <p:spPr>
          <a:xfrm flipV="1">
            <a:off x="4840445" y="2578377"/>
            <a:ext cx="673920" cy="11869"/>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5" name="Google Shape;191;p72">
            <a:extLst>
              <a:ext uri="{FF2B5EF4-FFF2-40B4-BE49-F238E27FC236}">
                <a16:creationId xmlns:a16="http://schemas.microsoft.com/office/drawing/2014/main" id="{C970D762-2E3F-E660-4566-4A0F3CBBC535}"/>
              </a:ext>
            </a:extLst>
          </p:cNvPr>
          <p:cNvSpPr txBox="1"/>
          <p:nvPr/>
        </p:nvSpPr>
        <p:spPr>
          <a:xfrm>
            <a:off x="4572456" y="3221281"/>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R-2</a:t>
            </a:r>
            <a:endParaRPr sz="1050" dirty="0">
              <a:latin typeface="Arial"/>
              <a:ea typeface="Arial"/>
              <a:cs typeface="Arial"/>
              <a:sym typeface="Arial"/>
            </a:endParaRPr>
          </a:p>
        </p:txBody>
      </p:sp>
      <p:cxnSp>
        <p:nvCxnSpPr>
          <p:cNvPr id="36" name="Straight Arrow Connector 35">
            <a:extLst>
              <a:ext uri="{FF2B5EF4-FFF2-40B4-BE49-F238E27FC236}">
                <a16:creationId xmlns:a16="http://schemas.microsoft.com/office/drawing/2014/main" id="{E83A7AF3-5A92-1788-EABE-744B4DB3D0DE}"/>
              </a:ext>
            </a:extLst>
          </p:cNvPr>
          <p:cNvCxnSpPr>
            <a:cxnSpLocks/>
            <a:stCxn id="35" idx="3"/>
          </p:cNvCxnSpPr>
          <p:nvPr/>
        </p:nvCxnSpPr>
        <p:spPr>
          <a:xfrm flipV="1">
            <a:off x="4992845" y="3313272"/>
            <a:ext cx="673920" cy="11869"/>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29704B92-56B4-1406-A6CA-5A094134C585}"/>
              </a:ext>
            </a:extLst>
          </p:cNvPr>
          <p:cNvCxnSpPr>
            <a:cxnSpLocks/>
          </p:cNvCxnSpPr>
          <p:nvPr/>
        </p:nvCxnSpPr>
        <p:spPr>
          <a:xfrm flipV="1">
            <a:off x="3841014" y="4348408"/>
            <a:ext cx="0" cy="791308"/>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8" name="Google Shape;191;p72">
            <a:extLst>
              <a:ext uri="{FF2B5EF4-FFF2-40B4-BE49-F238E27FC236}">
                <a16:creationId xmlns:a16="http://schemas.microsoft.com/office/drawing/2014/main" id="{20D11AD6-3814-893E-FE2D-5C639690797B}"/>
              </a:ext>
            </a:extLst>
          </p:cNvPr>
          <p:cNvSpPr txBox="1"/>
          <p:nvPr/>
        </p:nvSpPr>
        <p:spPr>
          <a:xfrm>
            <a:off x="3609651" y="5151791"/>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C-1</a:t>
            </a:r>
            <a:endParaRPr sz="1050" dirty="0">
              <a:latin typeface="Arial"/>
              <a:ea typeface="Arial"/>
              <a:cs typeface="Arial"/>
              <a:sym typeface="Arial"/>
            </a:endParaRPr>
          </a:p>
        </p:txBody>
      </p:sp>
      <p:cxnSp>
        <p:nvCxnSpPr>
          <p:cNvPr id="40" name="Straight Arrow Connector 39">
            <a:extLst>
              <a:ext uri="{FF2B5EF4-FFF2-40B4-BE49-F238E27FC236}">
                <a16:creationId xmlns:a16="http://schemas.microsoft.com/office/drawing/2014/main" id="{C0006DC8-4A4A-9633-42DB-4251BB688855}"/>
              </a:ext>
            </a:extLst>
          </p:cNvPr>
          <p:cNvCxnSpPr>
            <a:cxnSpLocks/>
          </p:cNvCxnSpPr>
          <p:nvPr/>
        </p:nvCxnSpPr>
        <p:spPr>
          <a:xfrm>
            <a:off x="5953671" y="4436085"/>
            <a:ext cx="492704" cy="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41" name="Google Shape;191;p72">
            <a:extLst>
              <a:ext uri="{FF2B5EF4-FFF2-40B4-BE49-F238E27FC236}">
                <a16:creationId xmlns:a16="http://schemas.microsoft.com/office/drawing/2014/main" id="{BB41B662-CC68-D0A7-6D38-3CF654AF3F3E}"/>
              </a:ext>
            </a:extLst>
          </p:cNvPr>
          <p:cNvSpPr txBox="1"/>
          <p:nvPr/>
        </p:nvSpPr>
        <p:spPr>
          <a:xfrm>
            <a:off x="5553298" y="4324793"/>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C-2</a:t>
            </a:r>
            <a:endParaRPr sz="1050" dirty="0">
              <a:latin typeface="Arial"/>
              <a:ea typeface="Arial"/>
              <a:cs typeface="Arial"/>
              <a:sym typeface="Arial"/>
            </a:endParaRPr>
          </a:p>
        </p:txBody>
      </p:sp>
      <p:cxnSp>
        <p:nvCxnSpPr>
          <p:cNvPr id="44" name="Straight Arrow Connector 43">
            <a:extLst>
              <a:ext uri="{FF2B5EF4-FFF2-40B4-BE49-F238E27FC236}">
                <a16:creationId xmlns:a16="http://schemas.microsoft.com/office/drawing/2014/main" id="{3D62AEF4-6612-B10D-E63F-0EF6441313A8}"/>
              </a:ext>
            </a:extLst>
          </p:cNvPr>
          <p:cNvCxnSpPr>
            <a:cxnSpLocks/>
          </p:cNvCxnSpPr>
          <p:nvPr/>
        </p:nvCxnSpPr>
        <p:spPr>
          <a:xfrm flipV="1">
            <a:off x="6907762" y="4761472"/>
            <a:ext cx="0" cy="791308"/>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45" name="Google Shape;191;p72">
            <a:extLst>
              <a:ext uri="{FF2B5EF4-FFF2-40B4-BE49-F238E27FC236}">
                <a16:creationId xmlns:a16="http://schemas.microsoft.com/office/drawing/2014/main" id="{A584DFD9-2800-15F1-73E1-DD44AD9BCA9B}"/>
              </a:ext>
            </a:extLst>
          </p:cNvPr>
          <p:cNvSpPr txBox="1"/>
          <p:nvPr/>
        </p:nvSpPr>
        <p:spPr>
          <a:xfrm>
            <a:off x="6676399" y="5564855"/>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C-3</a:t>
            </a:r>
            <a:endParaRPr sz="1050" dirty="0">
              <a:latin typeface="Arial"/>
              <a:ea typeface="Arial"/>
              <a:cs typeface="Arial"/>
              <a:sym typeface="Arial"/>
            </a:endParaRPr>
          </a:p>
        </p:txBody>
      </p:sp>
      <p:sp>
        <p:nvSpPr>
          <p:cNvPr id="47" name="Google Shape;191;p72">
            <a:extLst>
              <a:ext uri="{FF2B5EF4-FFF2-40B4-BE49-F238E27FC236}">
                <a16:creationId xmlns:a16="http://schemas.microsoft.com/office/drawing/2014/main" id="{C076DBB5-A533-0BCE-5F17-3CBC97C7A1F4}"/>
              </a:ext>
            </a:extLst>
          </p:cNvPr>
          <p:cNvSpPr txBox="1"/>
          <p:nvPr/>
        </p:nvSpPr>
        <p:spPr>
          <a:xfrm>
            <a:off x="4264947" y="1819997"/>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C-4</a:t>
            </a:r>
            <a:endParaRPr sz="1050" dirty="0">
              <a:latin typeface="Arial"/>
              <a:ea typeface="Arial"/>
              <a:cs typeface="Arial"/>
              <a:sym typeface="Arial"/>
            </a:endParaRPr>
          </a:p>
        </p:txBody>
      </p:sp>
      <p:cxnSp>
        <p:nvCxnSpPr>
          <p:cNvPr id="49" name="Straight Arrow Connector 48">
            <a:extLst>
              <a:ext uri="{FF2B5EF4-FFF2-40B4-BE49-F238E27FC236}">
                <a16:creationId xmlns:a16="http://schemas.microsoft.com/office/drawing/2014/main" id="{5E264FCB-6877-8F9C-4747-0506011DB9C5}"/>
              </a:ext>
            </a:extLst>
          </p:cNvPr>
          <p:cNvCxnSpPr>
            <a:cxnSpLocks/>
          </p:cNvCxnSpPr>
          <p:nvPr/>
        </p:nvCxnSpPr>
        <p:spPr>
          <a:xfrm flipV="1">
            <a:off x="4685336" y="1895690"/>
            <a:ext cx="673920" cy="11869"/>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50" name="Google Shape;191;p72">
            <a:extLst>
              <a:ext uri="{FF2B5EF4-FFF2-40B4-BE49-F238E27FC236}">
                <a16:creationId xmlns:a16="http://schemas.microsoft.com/office/drawing/2014/main" id="{5590C027-4ED7-1B57-F127-A37F5922EBEC}"/>
              </a:ext>
            </a:extLst>
          </p:cNvPr>
          <p:cNvSpPr txBox="1"/>
          <p:nvPr/>
        </p:nvSpPr>
        <p:spPr>
          <a:xfrm>
            <a:off x="6754937" y="1415554"/>
            <a:ext cx="420389" cy="207719"/>
          </a:xfrm>
          <a:prstGeom prst="rect">
            <a:avLst/>
          </a:prstGeom>
          <a:solidFill>
            <a:srgbClr val="D9D9D9"/>
          </a:solidFill>
          <a:ln w="19050">
            <a:solidFill>
              <a:schemeClr val="tx1"/>
            </a:solidFill>
          </a:ln>
        </p:spPr>
        <p:txBody>
          <a:bodyPr spcFirstLastPara="1" wrap="square" lIns="68569" tIns="34275" rIns="68569" bIns="34275" anchor="t" anchorCtr="0">
            <a:spAutoFit/>
          </a:bodyPr>
          <a:lstStyle/>
          <a:p>
            <a:pPr algn="ctr">
              <a:buClr>
                <a:srgbClr val="000000"/>
              </a:buClr>
              <a:buSzPts val="1000"/>
            </a:pPr>
            <a:r>
              <a:rPr lang="en-US" sz="900" b="1" dirty="0">
                <a:latin typeface="Arial"/>
                <a:ea typeface="Arial"/>
                <a:cs typeface="Arial"/>
                <a:sym typeface="Arial"/>
              </a:rPr>
              <a:t>C-5</a:t>
            </a:r>
            <a:endParaRPr sz="1050" dirty="0">
              <a:latin typeface="Arial"/>
              <a:ea typeface="Arial"/>
              <a:cs typeface="Arial"/>
              <a:sym typeface="Arial"/>
            </a:endParaRPr>
          </a:p>
        </p:txBody>
      </p:sp>
      <p:cxnSp>
        <p:nvCxnSpPr>
          <p:cNvPr id="51" name="Straight Arrow Connector 50">
            <a:extLst>
              <a:ext uri="{FF2B5EF4-FFF2-40B4-BE49-F238E27FC236}">
                <a16:creationId xmlns:a16="http://schemas.microsoft.com/office/drawing/2014/main" id="{38AAB328-7C5B-2A75-3514-EC6E463C46E9}"/>
              </a:ext>
            </a:extLst>
          </p:cNvPr>
          <p:cNvCxnSpPr>
            <a:cxnSpLocks/>
            <a:stCxn id="50" idx="1"/>
          </p:cNvCxnSpPr>
          <p:nvPr/>
        </p:nvCxnSpPr>
        <p:spPr>
          <a:xfrm flipH="1">
            <a:off x="6232741" y="1519414"/>
            <a:ext cx="522196" cy="0"/>
          </a:xfrm>
          <a:prstGeom prst="straightConnector1">
            <a:avLst/>
          </a:prstGeom>
          <a:ln w="28575">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6362DD6D-BF44-D574-977A-AD98E1B11862}"/>
              </a:ext>
            </a:extLst>
          </p:cNvPr>
          <p:cNvSpPr txBox="1"/>
          <p:nvPr/>
        </p:nvSpPr>
        <p:spPr>
          <a:xfrm>
            <a:off x="7139457" y="5005029"/>
            <a:ext cx="2053972" cy="923330"/>
          </a:xfrm>
          <a:prstGeom prst="rect">
            <a:avLst/>
          </a:prstGeom>
          <a:noFill/>
        </p:spPr>
        <p:txBody>
          <a:bodyPr wrap="square" rtlCol="0">
            <a:spAutoFit/>
          </a:bodyPr>
          <a:lstStyle/>
          <a:p>
            <a:r>
              <a:rPr lang="en-US" sz="900" b="1" dirty="0"/>
              <a:t>Total Solar Siting Potential: </a:t>
            </a:r>
            <a:r>
              <a:rPr lang="en-US" sz="900" dirty="0"/>
              <a:t>1,500 kW</a:t>
            </a:r>
          </a:p>
          <a:p>
            <a:pPr marL="171450" indent="-171450">
              <a:buFont typeface="Arial" panose="020B0604020202090204" pitchFamily="34" charset="0"/>
              <a:buChar char="•"/>
            </a:pPr>
            <a:r>
              <a:rPr lang="en-US" sz="900" b="1" dirty="0"/>
              <a:t>Annual Generation: </a:t>
            </a:r>
            <a:r>
              <a:rPr lang="en-US" sz="900" dirty="0"/>
              <a:t>2,492,565</a:t>
            </a:r>
            <a:endParaRPr lang="en-US" sz="900" b="1" u="sng" dirty="0"/>
          </a:p>
          <a:p>
            <a:endParaRPr lang="en-US" sz="900" b="1" u="sng" dirty="0"/>
          </a:p>
          <a:p>
            <a:r>
              <a:rPr lang="en-US" sz="900" b="1" dirty="0"/>
              <a:t>Total Annual Loads:</a:t>
            </a:r>
          </a:p>
          <a:p>
            <a:pPr marL="171450" indent="-171450">
              <a:buFont typeface="Arial" panose="020B0604020202090204" pitchFamily="34" charset="0"/>
              <a:buChar char="•"/>
            </a:pPr>
            <a:r>
              <a:rPr lang="en-US" sz="900" dirty="0"/>
              <a:t>Master Load Profile: 3,804,085 kWh</a:t>
            </a:r>
          </a:p>
          <a:p>
            <a:pPr marL="171450" indent="-171450">
              <a:buFont typeface="Arial" panose="020B0604020202090204" pitchFamily="34" charset="0"/>
              <a:buChar char="•"/>
            </a:pPr>
            <a:endParaRPr lang="en-US" sz="900" dirty="0"/>
          </a:p>
        </p:txBody>
      </p:sp>
    </p:spTree>
    <p:extLst>
      <p:ext uri="{BB962C8B-B14F-4D97-AF65-F5344CB8AC3E}">
        <p14:creationId xmlns:p14="http://schemas.microsoft.com/office/powerpoint/2010/main" val="2930454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Connector: Elbow 51">
            <a:extLst>
              <a:ext uri="{FF2B5EF4-FFF2-40B4-BE49-F238E27FC236}">
                <a16:creationId xmlns:a16="http://schemas.microsoft.com/office/drawing/2014/main" id="{72867912-633E-2B2B-7E11-CC6E141939A2}"/>
              </a:ext>
            </a:extLst>
          </p:cNvPr>
          <p:cNvCxnSpPr>
            <a:cxnSpLocks/>
            <a:stCxn id="6" idx="2"/>
            <a:endCxn id="4" idx="1"/>
          </p:cNvCxnSpPr>
          <p:nvPr/>
        </p:nvCxnSpPr>
        <p:spPr>
          <a:xfrm rot="16200000" flipH="1">
            <a:off x="2661892" y="1257243"/>
            <a:ext cx="245263" cy="1818083"/>
          </a:xfrm>
          <a:prstGeom prst="bentConnector2">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84B1C7A5-E8F8-6AC1-A1C3-1678B60884F2}"/>
              </a:ext>
            </a:extLst>
          </p:cNvPr>
          <p:cNvCxnSpPr>
            <a:cxnSpLocks/>
            <a:endCxn id="24" idx="2"/>
          </p:cNvCxnSpPr>
          <p:nvPr/>
        </p:nvCxnSpPr>
        <p:spPr>
          <a:xfrm>
            <a:off x="3478705" y="2834158"/>
            <a:ext cx="2291786" cy="1543"/>
          </a:xfrm>
          <a:prstGeom prst="line">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sp>
        <p:nvSpPr>
          <p:cNvPr id="2" name="Title 1">
            <a:extLst>
              <a:ext uri="{FF2B5EF4-FFF2-40B4-BE49-F238E27FC236}">
                <a16:creationId xmlns:a16="http://schemas.microsoft.com/office/drawing/2014/main" id="{C7D88D98-FC8E-989C-3116-26538689FD78}"/>
              </a:ext>
            </a:extLst>
          </p:cNvPr>
          <p:cNvSpPr>
            <a:spLocks noGrp="1"/>
          </p:cNvSpPr>
          <p:nvPr>
            <p:ph type="title"/>
          </p:nvPr>
        </p:nvSpPr>
        <p:spPr>
          <a:xfrm>
            <a:off x="0" y="0"/>
            <a:ext cx="7354958" cy="762000"/>
          </a:xfrm>
        </p:spPr>
        <p:txBody>
          <a:bodyPr>
            <a:noAutofit/>
          </a:bodyPr>
          <a:lstStyle/>
          <a:p>
            <a:r>
              <a:rPr lang="en-US" sz="2200" dirty="0"/>
              <a:t>DC-coupled Solar Microgrid to serve 2.5 </a:t>
            </a:r>
            <a:r>
              <a:rPr lang="en-US" sz="2200" dirty="0" err="1"/>
              <a:t>MWdc</a:t>
            </a:r>
            <a:r>
              <a:rPr lang="en-US" sz="2200" dirty="0"/>
              <a:t> of added DC loads to Greenhouse2 meter</a:t>
            </a:r>
          </a:p>
        </p:txBody>
      </p:sp>
      <p:cxnSp>
        <p:nvCxnSpPr>
          <p:cNvPr id="5" name="Straight Connector 4">
            <a:extLst>
              <a:ext uri="{FF2B5EF4-FFF2-40B4-BE49-F238E27FC236}">
                <a16:creationId xmlns:a16="http://schemas.microsoft.com/office/drawing/2014/main" id="{D68AB855-DF63-B610-B934-F2E2B7DC2686}"/>
              </a:ext>
            </a:extLst>
          </p:cNvPr>
          <p:cNvCxnSpPr>
            <a:cxnSpLocks/>
            <a:endCxn id="12" idx="0"/>
          </p:cNvCxnSpPr>
          <p:nvPr/>
        </p:nvCxnSpPr>
        <p:spPr>
          <a:xfrm>
            <a:off x="3468869" y="2298423"/>
            <a:ext cx="12164" cy="985760"/>
          </a:xfrm>
          <a:prstGeom prst="line">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pic>
        <p:nvPicPr>
          <p:cNvPr id="6" name="Picture 5" descr="A picture containing building&#10;&#10;Description automatically generated">
            <a:extLst>
              <a:ext uri="{FF2B5EF4-FFF2-40B4-BE49-F238E27FC236}">
                <a16:creationId xmlns:a16="http://schemas.microsoft.com/office/drawing/2014/main" id="{A527FEA9-E125-95F5-B93E-818CAD5CF2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567"/>
          <a:stretch/>
        </p:blipFill>
        <p:spPr>
          <a:xfrm>
            <a:off x="1179073" y="1104260"/>
            <a:ext cx="1392818" cy="939394"/>
          </a:xfrm>
          <a:prstGeom prst="rect">
            <a:avLst/>
          </a:prstGeom>
        </p:spPr>
      </p:pic>
      <p:pic>
        <p:nvPicPr>
          <p:cNvPr id="7" name="Picture 6">
            <a:extLst>
              <a:ext uri="{FF2B5EF4-FFF2-40B4-BE49-F238E27FC236}">
                <a16:creationId xmlns:a16="http://schemas.microsoft.com/office/drawing/2014/main" id="{3E624934-CBFB-4A07-57A4-EB99DF12C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5332" y="1091086"/>
            <a:ext cx="734805" cy="935785"/>
          </a:xfrm>
          <a:prstGeom prst="rect">
            <a:avLst/>
          </a:prstGeom>
        </p:spPr>
      </p:pic>
      <p:sp>
        <p:nvSpPr>
          <p:cNvPr id="11" name="Rectangle: Rounded Corners 10">
            <a:extLst>
              <a:ext uri="{FF2B5EF4-FFF2-40B4-BE49-F238E27FC236}">
                <a16:creationId xmlns:a16="http://schemas.microsoft.com/office/drawing/2014/main" id="{7319B7D6-6177-AA7A-16CA-FC129428BEAD}"/>
              </a:ext>
            </a:extLst>
          </p:cNvPr>
          <p:cNvSpPr/>
          <p:nvPr/>
        </p:nvSpPr>
        <p:spPr>
          <a:xfrm>
            <a:off x="2386760" y="2108692"/>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12" name="Rectangle: Rounded Corners 11">
            <a:extLst>
              <a:ext uri="{FF2B5EF4-FFF2-40B4-BE49-F238E27FC236}">
                <a16:creationId xmlns:a16="http://schemas.microsoft.com/office/drawing/2014/main" id="{DDEDE846-DB2F-A6D9-F8E6-BB92490FE0EA}"/>
              </a:ext>
            </a:extLst>
          </p:cNvPr>
          <p:cNvSpPr/>
          <p:nvPr/>
        </p:nvSpPr>
        <p:spPr>
          <a:xfrm>
            <a:off x="2386760" y="3284183"/>
            <a:ext cx="2188546" cy="353415"/>
          </a:xfrm>
          <a:prstGeom prst="roundRect">
            <a:avLst/>
          </a:prstGeom>
          <a:gradFill flip="none" rotWithShape="1">
            <a:gsLst>
              <a:gs pos="44000">
                <a:srgbClr val="BDCFE6"/>
              </a:gs>
              <a:gs pos="0">
                <a:schemeClr val="accent5">
                  <a:lumMod val="60000"/>
                  <a:lumOff val="40000"/>
                </a:schemeClr>
              </a:gs>
              <a:gs pos="100000">
                <a:schemeClr val="accent3">
                  <a:lumMod val="60000"/>
                  <a:lumOff val="4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Inverter 530 kW</a:t>
            </a:r>
          </a:p>
        </p:txBody>
      </p:sp>
      <p:cxnSp>
        <p:nvCxnSpPr>
          <p:cNvPr id="14" name="Straight Connector 13">
            <a:extLst>
              <a:ext uri="{FF2B5EF4-FFF2-40B4-BE49-F238E27FC236}">
                <a16:creationId xmlns:a16="http://schemas.microsoft.com/office/drawing/2014/main" id="{FE6E064E-1532-AC6A-FDBD-D4AFA0958146}"/>
              </a:ext>
            </a:extLst>
          </p:cNvPr>
          <p:cNvCxnSpPr>
            <a:cxnSpLocks/>
            <a:stCxn id="31" idx="2"/>
            <a:endCxn id="20" idx="0"/>
          </p:cNvCxnSpPr>
          <p:nvPr/>
        </p:nvCxnSpPr>
        <p:spPr>
          <a:xfrm flipH="1">
            <a:off x="4546920" y="4211883"/>
            <a:ext cx="796" cy="1529262"/>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968691A2-D1DC-B9A1-8766-33E323FE531D}"/>
              </a:ext>
            </a:extLst>
          </p:cNvPr>
          <p:cNvCxnSpPr>
            <a:cxnSpLocks/>
          </p:cNvCxnSpPr>
          <p:nvPr/>
        </p:nvCxnSpPr>
        <p:spPr>
          <a:xfrm>
            <a:off x="2789257" y="6061635"/>
            <a:ext cx="731532"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6" name="Cloud 15">
            <a:extLst>
              <a:ext uri="{FF2B5EF4-FFF2-40B4-BE49-F238E27FC236}">
                <a16:creationId xmlns:a16="http://schemas.microsoft.com/office/drawing/2014/main" id="{606D3E05-EFC8-4E26-3B68-8CA9CABED285}"/>
              </a:ext>
            </a:extLst>
          </p:cNvPr>
          <p:cNvSpPr/>
          <p:nvPr/>
        </p:nvSpPr>
        <p:spPr>
          <a:xfrm>
            <a:off x="5797373" y="3647893"/>
            <a:ext cx="2532997" cy="850814"/>
          </a:xfrm>
          <a:prstGeom prst="cloud">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6">
                    <a:lumMod val="50000"/>
                  </a:schemeClr>
                </a:solidFill>
              </a:rPr>
              <a:t>AC Loads</a:t>
            </a:r>
          </a:p>
          <a:p>
            <a:pPr algn="ctr"/>
            <a:r>
              <a:rPr lang="en-US" dirty="0">
                <a:solidFill>
                  <a:schemeClr val="accent6">
                    <a:lumMod val="50000"/>
                  </a:schemeClr>
                </a:solidFill>
              </a:rPr>
              <a:t>Peak: 291 </a:t>
            </a:r>
            <a:r>
              <a:rPr lang="en-US" dirty="0" err="1">
                <a:solidFill>
                  <a:schemeClr val="accent6">
                    <a:lumMod val="50000"/>
                  </a:schemeClr>
                </a:solidFill>
              </a:rPr>
              <a:t>kWac</a:t>
            </a:r>
            <a:endParaRPr lang="en-US" dirty="0">
              <a:solidFill>
                <a:schemeClr val="accent6">
                  <a:lumMod val="50000"/>
                </a:schemeClr>
              </a:solidFill>
            </a:endParaRPr>
          </a:p>
        </p:txBody>
      </p:sp>
      <p:cxnSp>
        <p:nvCxnSpPr>
          <p:cNvPr id="17" name="Straight Connector 16">
            <a:extLst>
              <a:ext uri="{FF2B5EF4-FFF2-40B4-BE49-F238E27FC236}">
                <a16:creationId xmlns:a16="http://schemas.microsoft.com/office/drawing/2014/main" id="{63DADDDA-715B-EBD6-1322-42F13ADA88C9}"/>
              </a:ext>
            </a:extLst>
          </p:cNvPr>
          <p:cNvCxnSpPr>
            <a:cxnSpLocks/>
            <a:stCxn id="21" idx="3"/>
          </p:cNvCxnSpPr>
          <p:nvPr/>
        </p:nvCxnSpPr>
        <p:spPr>
          <a:xfrm>
            <a:off x="2203087" y="4699812"/>
            <a:ext cx="2343833" cy="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18" name="Oval 17">
            <a:extLst>
              <a:ext uri="{FF2B5EF4-FFF2-40B4-BE49-F238E27FC236}">
                <a16:creationId xmlns:a16="http://schemas.microsoft.com/office/drawing/2014/main" id="{E4D59F47-12DC-82C6-9C53-5A1E9F599F92}"/>
              </a:ext>
            </a:extLst>
          </p:cNvPr>
          <p:cNvSpPr/>
          <p:nvPr/>
        </p:nvSpPr>
        <p:spPr>
          <a:xfrm>
            <a:off x="4344500" y="5209465"/>
            <a:ext cx="398297" cy="404328"/>
          </a:xfrm>
          <a:prstGeom prst="ellipse">
            <a:avLst/>
          </a:prstGeom>
          <a:gradFill flip="none" rotWithShape="1">
            <a:gsLst>
              <a:gs pos="0">
                <a:schemeClr val="accent3">
                  <a:lumMod val="60000"/>
                  <a:lumOff val="40000"/>
                </a:schemeClr>
              </a:gs>
              <a:gs pos="100000">
                <a:schemeClr val="accent4">
                  <a:lumMod val="40000"/>
                  <a:lumOff val="6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a:t>
            </a:r>
          </a:p>
        </p:txBody>
      </p:sp>
      <p:sp>
        <p:nvSpPr>
          <p:cNvPr id="19" name="TextBox 18">
            <a:extLst>
              <a:ext uri="{FF2B5EF4-FFF2-40B4-BE49-F238E27FC236}">
                <a16:creationId xmlns:a16="http://schemas.microsoft.com/office/drawing/2014/main" id="{CF94F0EF-B42C-0575-A537-427F0FED4410}"/>
              </a:ext>
            </a:extLst>
          </p:cNvPr>
          <p:cNvSpPr txBox="1"/>
          <p:nvPr/>
        </p:nvSpPr>
        <p:spPr>
          <a:xfrm>
            <a:off x="4700441" y="5166277"/>
            <a:ext cx="3625948" cy="553998"/>
          </a:xfrm>
          <a:prstGeom prst="rect">
            <a:avLst/>
          </a:prstGeom>
          <a:noFill/>
        </p:spPr>
        <p:txBody>
          <a:bodyPr wrap="square" rtlCol="0">
            <a:spAutoFit/>
          </a:bodyPr>
          <a:lstStyle/>
          <a:p>
            <a:r>
              <a:rPr lang="en-US" sz="1600" dirty="0"/>
              <a:t>SCE Meter (limit of 665 </a:t>
            </a:r>
            <a:r>
              <a:rPr lang="en-US" sz="1600" dirty="0" err="1"/>
              <a:t>kWac</a:t>
            </a:r>
            <a:r>
              <a:rPr lang="en-US" sz="1600" dirty="0"/>
              <a:t>) </a:t>
            </a:r>
          </a:p>
          <a:p>
            <a:r>
              <a:rPr lang="en-US" sz="1400" dirty="0"/>
              <a:t>800 A, 480 Vac, 3-phase</a:t>
            </a:r>
          </a:p>
        </p:txBody>
      </p:sp>
      <p:sp>
        <p:nvSpPr>
          <p:cNvPr id="20" name="Rectangle: Rounded Corners 19">
            <a:extLst>
              <a:ext uri="{FF2B5EF4-FFF2-40B4-BE49-F238E27FC236}">
                <a16:creationId xmlns:a16="http://schemas.microsoft.com/office/drawing/2014/main" id="{127F9F84-DBA5-D3CB-8B57-0E5241BFAE6F}"/>
              </a:ext>
            </a:extLst>
          </p:cNvPr>
          <p:cNvSpPr/>
          <p:nvPr/>
        </p:nvSpPr>
        <p:spPr>
          <a:xfrm>
            <a:off x="3531077" y="5741145"/>
            <a:ext cx="2031685" cy="640981"/>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Transformer</a:t>
            </a:r>
          </a:p>
          <a:p>
            <a:pPr algn="ctr"/>
            <a:r>
              <a:rPr lang="en-US" dirty="0">
                <a:solidFill>
                  <a:schemeClr val="tx1"/>
                </a:solidFill>
              </a:rPr>
              <a:t>500 kVA</a:t>
            </a:r>
          </a:p>
        </p:txBody>
      </p:sp>
      <p:pic>
        <p:nvPicPr>
          <p:cNvPr id="21" name="Picture 20" descr="Diagram&#10;&#10;Description automatically generated with medium confidence">
            <a:extLst>
              <a:ext uri="{FF2B5EF4-FFF2-40B4-BE49-F238E27FC236}">
                <a16:creationId xmlns:a16="http://schemas.microsoft.com/office/drawing/2014/main" id="{1B4EF2E1-7BDB-BE7C-ADC6-A5B82E90E29D}"/>
              </a:ext>
            </a:extLst>
          </p:cNvPr>
          <p:cNvPicPr>
            <a:picLocks noChangeAspect="1"/>
          </p:cNvPicPr>
          <p:nvPr/>
        </p:nvPicPr>
        <p:blipFill rotWithShape="1">
          <a:blip r:embed="rId4"/>
          <a:srcRect l="20645" t="13476" r="20007" b="27072"/>
          <a:stretch/>
        </p:blipFill>
        <p:spPr>
          <a:xfrm>
            <a:off x="1368975" y="4296235"/>
            <a:ext cx="834112" cy="807153"/>
          </a:xfrm>
          <a:prstGeom prst="rect">
            <a:avLst/>
          </a:prstGeom>
        </p:spPr>
      </p:pic>
      <p:sp>
        <p:nvSpPr>
          <p:cNvPr id="22" name="Cloud 21">
            <a:extLst>
              <a:ext uri="{FF2B5EF4-FFF2-40B4-BE49-F238E27FC236}">
                <a16:creationId xmlns:a16="http://schemas.microsoft.com/office/drawing/2014/main" id="{27F75020-61BE-3471-F3E4-B6B0601F9C08}"/>
              </a:ext>
            </a:extLst>
          </p:cNvPr>
          <p:cNvSpPr/>
          <p:nvPr/>
        </p:nvSpPr>
        <p:spPr>
          <a:xfrm>
            <a:off x="793094" y="5795845"/>
            <a:ext cx="1985875" cy="528186"/>
          </a:xfrm>
          <a:prstGeom prst="cloud">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SCE Grid</a:t>
            </a:r>
          </a:p>
        </p:txBody>
      </p:sp>
      <p:sp>
        <p:nvSpPr>
          <p:cNvPr id="4" name="Rectangle: Rounded Corners 3">
            <a:extLst>
              <a:ext uri="{FF2B5EF4-FFF2-40B4-BE49-F238E27FC236}">
                <a16:creationId xmlns:a16="http://schemas.microsoft.com/office/drawing/2014/main" id="{5B31FC5D-AED9-E524-EDDD-E9AB85160CD6}"/>
              </a:ext>
            </a:extLst>
          </p:cNvPr>
          <p:cNvSpPr/>
          <p:nvPr/>
        </p:nvSpPr>
        <p:spPr>
          <a:xfrm>
            <a:off x="3693565" y="2108692"/>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26" name="TextBox 25">
            <a:extLst>
              <a:ext uri="{FF2B5EF4-FFF2-40B4-BE49-F238E27FC236}">
                <a16:creationId xmlns:a16="http://schemas.microsoft.com/office/drawing/2014/main" id="{800558BF-CB2E-D3EB-D81A-A79568480E91}"/>
              </a:ext>
            </a:extLst>
          </p:cNvPr>
          <p:cNvSpPr txBox="1"/>
          <p:nvPr/>
        </p:nvSpPr>
        <p:spPr>
          <a:xfrm>
            <a:off x="2620133" y="2595388"/>
            <a:ext cx="1010409" cy="523220"/>
          </a:xfrm>
          <a:prstGeom prst="rect">
            <a:avLst/>
          </a:prstGeom>
          <a:noFill/>
        </p:spPr>
        <p:txBody>
          <a:bodyPr wrap="square" rtlCol="0">
            <a:spAutoFit/>
          </a:bodyPr>
          <a:lstStyle/>
          <a:p>
            <a:pPr algn="ctr"/>
            <a:r>
              <a:rPr lang="en-US" sz="1400" dirty="0"/>
              <a:t>800 Vdc</a:t>
            </a:r>
          </a:p>
          <a:p>
            <a:pPr algn="ctr"/>
            <a:r>
              <a:rPr lang="en-US" sz="1400" dirty="0"/>
              <a:t>DC bus          </a:t>
            </a:r>
          </a:p>
        </p:txBody>
      </p:sp>
      <p:sp>
        <p:nvSpPr>
          <p:cNvPr id="30" name="Rectangle: Rounded Corners 29">
            <a:extLst>
              <a:ext uri="{FF2B5EF4-FFF2-40B4-BE49-F238E27FC236}">
                <a16:creationId xmlns:a16="http://schemas.microsoft.com/office/drawing/2014/main" id="{E4563C5C-4086-1D92-6DDB-257C456ECCEA}"/>
              </a:ext>
            </a:extLst>
          </p:cNvPr>
          <p:cNvSpPr/>
          <p:nvPr/>
        </p:nvSpPr>
        <p:spPr>
          <a:xfrm>
            <a:off x="4244326" y="4827080"/>
            <a:ext cx="620926" cy="270827"/>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ATS</a:t>
            </a:r>
          </a:p>
        </p:txBody>
      </p:sp>
      <p:sp>
        <p:nvSpPr>
          <p:cNvPr id="32" name="TextBox 31">
            <a:extLst>
              <a:ext uri="{FF2B5EF4-FFF2-40B4-BE49-F238E27FC236}">
                <a16:creationId xmlns:a16="http://schemas.microsoft.com/office/drawing/2014/main" id="{EAF39431-E736-4C85-9B83-686BDE913BCE}"/>
              </a:ext>
            </a:extLst>
          </p:cNvPr>
          <p:cNvSpPr txBox="1"/>
          <p:nvPr/>
        </p:nvSpPr>
        <p:spPr>
          <a:xfrm>
            <a:off x="3869843" y="1315425"/>
            <a:ext cx="1010409" cy="307777"/>
          </a:xfrm>
          <a:prstGeom prst="rect">
            <a:avLst/>
          </a:prstGeom>
          <a:noFill/>
        </p:spPr>
        <p:txBody>
          <a:bodyPr wrap="square" rtlCol="0">
            <a:spAutoFit/>
          </a:bodyPr>
          <a:lstStyle/>
          <a:p>
            <a:pPr algn="ctr"/>
            <a:r>
              <a:rPr lang="en-US" sz="1400" dirty="0"/>
              <a:t>6 MWh</a:t>
            </a:r>
          </a:p>
        </p:txBody>
      </p:sp>
      <p:sp>
        <p:nvSpPr>
          <p:cNvPr id="33" name="TextBox 32">
            <a:extLst>
              <a:ext uri="{FF2B5EF4-FFF2-40B4-BE49-F238E27FC236}">
                <a16:creationId xmlns:a16="http://schemas.microsoft.com/office/drawing/2014/main" id="{158895E6-EE05-D8D9-12C4-A1582F4E6E31}"/>
              </a:ext>
            </a:extLst>
          </p:cNvPr>
          <p:cNvSpPr txBox="1"/>
          <p:nvPr/>
        </p:nvSpPr>
        <p:spPr>
          <a:xfrm>
            <a:off x="2363158" y="1317136"/>
            <a:ext cx="1010409" cy="307777"/>
          </a:xfrm>
          <a:prstGeom prst="rect">
            <a:avLst/>
          </a:prstGeom>
          <a:noFill/>
        </p:spPr>
        <p:txBody>
          <a:bodyPr wrap="square" rtlCol="0">
            <a:spAutoFit/>
          </a:bodyPr>
          <a:lstStyle/>
          <a:p>
            <a:pPr algn="ctr"/>
            <a:r>
              <a:rPr lang="en-US" sz="1400" dirty="0"/>
              <a:t>1.5 </a:t>
            </a:r>
            <a:r>
              <a:rPr lang="en-US" sz="1400" dirty="0" err="1"/>
              <a:t>MWdc</a:t>
            </a:r>
            <a:endParaRPr lang="en-US" sz="1400" dirty="0"/>
          </a:p>
        </p:txBody>
      </p:sp>
      <p:sp>
        <p:nvSpPr>
          <p:cNvPr id="36" name="TextBox 35">
            <a:extLst>
              <a:ext uri="{FF2B5EF4-FFF2-40B4-BE49-F238E27FC236}">
                <a16:creationId xmlns:a16="http://schemas.microsoft.com/office/drawing/2014/main" id="{5A3C84CF-F162-64A1-ADE8-AB588490A0ED}"/>
              </a:ext>
            </a:extLst>
          </p:cNvPr>
          <p:cNvSpPr txBox="1"/>
          <p:nvPr/>
        </p:nvSpPr>
        <p:spPr>
          <a:xfrm>
            <a:off x="1458385" y="787478"/>
            <a:ext cx="734804" cy="369332"/>
          </a:xfrm>
          <a:prstGeom prst="rect">
            <a:avLst/>
          </a:prstGeom>
          <a:noFill/>
        </p:spPr>
        <p:txBody>
          <a:bodyPr wrap="square" rtlCol="0">
            <a:spAutoFit/>
          </a:bodyPr>
          <a:lstStyle/>
          <a:p>
            <a:pPr algn="ctr"/>
            <a:r>
              <a:rPr lang="en-US" dirty="0"/>
              <a:t>Solar</a:t>
            </a:r>
          </a:p>
        </p:txBody>
      </p:sp>
      <p:sp>
        <p:nvSpPr>
          <p:cNvPr id="37" name="TextBox 36">
            <a:extLst>
              <a:ext uri="{FF2B5EF4-FFF2-40B4-BE49-F238E27FC236}">
                <a16:creationId xmlns:a16="http://schemas.microsoft.com/office/drawing/2014/main" id="{EC311D24-FF47-755E-74A5-E350F6D8DF3F}"/>
              </a:ext>
            </a:extLst>
          </p:cNvPr>
          <p:cNvSpPr txBox="1"/>
          <p:nvPr/>
        </p:nvSpPr>
        <p:spPr>
          <a:xfrm>
            <a:off x="4489937" y="769944"/>
            <a:ext cx="953998" cy="369332"/>
          </a:xfrm>
          <a:prstGeom prst="rect">
            <a:avLst/>
          </a:prstGeom>
          <a:noFill/>
        </p:spPr>
        <p:txBody>
          <a:bodyPr wrap="square" rtlCol="0">
            <a:spAutoFit/>
          </a:bodyPr>
          <a:lstStyle/>
          <a:p>
            <a:r>
              <a:rPr lang="en-US" dirty="0"/>
              <a:t>Battery</a:t>
            </a:r>
          </a:p>
        </p:txBody>
      </p:sp>
      <p:sp>
        <p:nvSpPr>
          <p:cNvPr id="38" name="TextBox 37">
            <a:extLst>
              <a:ext uri="{FF2B5EF4-FFF2-40B4-BE49-F238E27FC236}">
                <a16:creationId xmlns:a16="http://schemas.microsoft.com/office/drawing/2014/main" id="{6B0EE114-AD61-4EA9-0596-491BF4CCD730}"/>
              </a:ext>
            </a:extLst>
          </p:cNvPr>
          <p:cNvSpPr txBox="1"/>
          <p:nvPr/>
        </p:nvSpPr>
        <p:spPr>
          <a:xfrm>
            <a:off x="1223668" y="3749277"/>
            <a:ext cx="1124727" cy="584775"/>
          </a:xfrm>
          <a:prstGeom prst="rect">
            <a:avLst/>
          </a:prstGeom>
          <a:noFill/>
        </p:spPr>
        <p:txBody>
          <a:bodyPr wrap="square" rtlCol="0">
            <a:spAutoFit/>
          </a:bodyPr>
          <a:lstStyle/>
          <a:p>
            <a:pPr algn="ctr"/>
            <a:r>
              <a:rPr lang="en-US" sz="1600" dirty="0"/>
              <a:t>Diesel Generator</a:t>
            </a:r>
          </a:p>
        </p:txBody>
      </p:sp>
      <p:sp>
        <p:nvSpPr>
          <p:cNvPr id="13" name="Rectangle: Rounded Corners 12">
            <a:extLst>
              <a:ext uri="{FF2B5EF4-FFF2-40B4-BE49-F238E27FC236}">
                <a16:creationId xmlns:a16="http://schemas.microsoft.com/office/drawing/2014/main" id="{B39FD14D-A8D4-C5C1-496B-120D565E5AC7}"/>
              </a:ext>
            </a:extLst>
          </p:cNvPr>
          <p:cNvSpPr/>
          <p:nvPr/>
        </p:nvSpPr>
        <p:spPr>
          <a:xfrm>
            <a:off x="3693565" y="2667619"/>
            <a:ext cx="881741" cy="360449"/>
          </a:xfrm>
          <a:prstGeom prst="round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Converter</a:t>
            </a:r>
          </a:p>
        </p:txBody>
      </p:sp>
      <p:sp>
        <p:nvSpPr>
          <p:cNvPr id="24" name="Cloud 23">
            <a:extLst>
              <a:ext uri="{FF2B5EF4-FFF2-40B4-BE49-F238E27FC236}">
                <a16:creationId xmlns:a16="http://schemas.microsoft.com/office/drawing/2014/main" id="{31052703-8BC9-FBD8-48EA-6C8A9911A834}"/>
              </a:ext>
            </a:extLst>
          </p:cNvPr>
          <p:cNvSpPr/>
          <p:nvPr/>
        </p:nvSpPr>
        <p:spPr>
          <a:xfrm>
            <a:off x="5762417" y="2386700"/>
            <a:ext cx="2602908" cy="898002"/>
          </a:xfrm>
          <a:prstGeom prst="cloud">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1">
                    <a:lumMod val="75000"/>
                  </a:schemeClr>
                </a:solidFill>
              </a:rPr>
              <a:t>DC Loads</a:t>
            </a:r>
          </a:p>
          <a:p>
            <a:pPr algn="ctr"/>
            <a:r>
              <a:rPr lang="en-US" dirty="0">
                <a:solidFill>
                  <a:schemeClr val="accent1">
                    <a:lumMod val="75000"/>
                  </a:schemeClr>
                </a:solidFill>
              </a:rPr>
              <a:t>Peak: 2.5 </a:t>
            </a:r>
            <a:r>
              <a:rPr lang="en-US" dirty="0" err="1">
                <a:solidFill>
                  <a:schemeClr val="accent1">
                    <a:lumMod val="75000"/>
                  </a:schemeClr>
                </a:solidFill>
              </a:rPr>
              <a:t>MWdc</a:t>
            </a:r>
            <a:endParaRPr lang="en-US" dirty="0">
              <a:solidFill>
                <a:schemeClr val="accent1">
                  <a:lumMod val="75000"/>
                </a:schemeClr>
              </a:solidFill>
            </a:endParaRPr>
          </a:p>
        </p:txBody>
      </p:sp>
      <p:sp>
        <p:nvSpPr>
          <p:cNvPr id="25" name="TextBox 24">
            <a:extLst>
              <a:ext uri="{FF2B5EF4-FFF2-40B4-BE49-F238E27FC236}">
                <a16:creationId xmlns:a16="http://schemas.microsoft.com/office/drawing/2014/main" id="{FB28CD82-4483-BB6F-0785-C400C5DBC02F}"/>
              </a:ext>
            </a:extLst>
          </p:cNvPr>
          <p:cNvSpPr txBox="1"/>
          <p:nvPr/>
        </p:nvSpPr>
        <p:spPr>
          <a:xfrm>
            <a:off x="6152319" y="1913327"/>
            <a:ext cx="1848682" cy="523220"/>
          </a:xfrm>
          <a:prstGeom prst="rect">
            <a:avLst/>
          </a:prstGeom>
          <a:noFill/>
        </p:spPr>
        <p:txBody>
          <a:bodyPr wrap="square" rtlCol="0">
            <a:spAutoFit/>
          </a:bodyPr>
          <a:lstStyle/>
          <a:p>
            <a:pPr algn="ctr"/>
            <a:r>
              <a:rPr lang="en-US" sz="1400" dirty="0"/>
              <a:t>350-500 Vdc LEDs</a:t>
            </a:r>
          </a:p>
          <a:p>
            <a:pPr algn="ctr"/>
            <a:r>
              <a:rPr lang="en-US" sz="1400" dirty="0"/>
              <a:t>4-6 </a:t>
            </a:r>
            <a:r>
              <a:rPr lang="en-US" sz="1400" dirty="0" err="1"/>
              <a:t>hr</a:t>
            </a:r>
            <a:r>
              <a:rPr lang="en-US" sz="1400" dirty="0"/>
              <a:t>/day, Oct-Mar</a:t>
            </a:r>
          </a:p>
        </p:txBody>
      </p:sp>
      <p:sp>
        <p:nvSpPr>
          <p:cNvPr id="31" name="Rectangle: Rounded Corners 30">
            <a:extLst>
              <a:ext uri="{FF2B5EF4-FFF2-40B4-BE49-F238E27FC236}">
                <a16:creationId xmlns:a16="http://schemas.microsoft.com/office/drawing/2014/main" id="{7B433AD0-3BC8-9A4C-DF0E-C4FE8A766354}"/>
              </a:ext>
            </a:extLst>
          </p:cNvPr>
          <p:cNvSpPr/>
          <p:nvPr/>
        </p:nvSpPr>
        <p:spPr>
          <a:xfrm>
            <a:off x="4237253" y="3941056"/>
            <a:ext cx="620926" cy="270827"/>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MCB</a:t>
            </a:r>
          </a:p>
        </p:txBody>
      </p:sp>
      <p:cxnSp>
        <p:nvCxnSpPr>
          <p:cNvPr id="47" name="Straight Connector 46">
            <a:extLst>
              <a:ext uri="{FF2B5EF4-FFF2-40B4-BE49-F238E27FC236}">
                <a16:creationId xmlns:a16="http://schemas.microsoft.com/office/drawing/2014/main" id="{3FAF1F53-DD7E-0E7D-DDAB-589DA4A570F9}"/>
              </a:ext>
            </a:extLst>
          </p:cNvPr>
          <p:cNvCxnSpPr>
            <a:cxnSpLocks/>
            <a:stCxn id="31" idx="3"/>
            <a:endCxn id="16" idx="2"/>
          </p:cNvCxnSpPr>
          <p:nvPr/>
        </p:nvCxnSpPr>
        <p:spPr>
          <a:xfrm flipV="1">
            <a:off x="4858179" y="4073300"/>
            <a:ext cx="947051" cy="3170"/>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48" name="TextBox 47">
            <a:extLst>
              <a:ext uri="{FF2B5EF4-FFF2-40B4-BE49-F238E27FC236}">
                <a16:creationId xmlns:a16="http://schemas.microsoft.com/office/drawing/2014/main" id="{7215CFEE-2C96-A892-4A9E-19A5EF12F7CB}"/>
              </a:ext>
            </a:extLst>
          </p:cNvPr>
          <p:cNvSpPr txBox="1"/>
          <p:nvPr/>
        </p:nvSpPr>
        <p:spPr>
          <a:xfrm>
            <a:off x="3337636" y="4443035"/>
            <a:ext cx="1359139" cy="307777"/>
          </a:xfrm>
          <a:prstGeom prst="rect">
            <a:avLst/>
          </a:prstGeom>
          <a:noFill/>
        </p:spPr>
        <p:txBody>
          <a:bodyPr wrap="square" rtlCol="0">
            <a:spAutoFit/>
          </a:bodyPr>
          <a:lstStyle/>
          <a:p>
            <a:pPr algn="ctr"/>
            <a:r>
              <a:rPr lang="en-US" sz="1400" dirty="0"/>
              <a:t>Line Side Taps</a:t>
            </a:r>
          </a:p>
        </p:txBody>
      </p:sp>
      <p:cxnSp>
        <p:nvCxnSpPr>
          <p:cNvPr id="55" name="Connector: Elbow 54">
            <a:extLst>
              <a:ext uri="{FF2B5EF4-FFF2-40B4-BE49-F238E27FC236}">
                <a16:creationId xmlns:a16="http://schemas.microsoft.com/office/drawing/2014/main" id="{9B9CA3DB-4702-A366-3042-3F7AFD9B9BCE}"/>
              </a:ext>
            </a:extLst>
          </p:cNvPr>
          <p:cNvCxnSpPr>
            <a:cxnSpLocks/>
            <a:stCxn id="4" idx="3"/>
            <a:endCxn id="7" idx="2"/>
          </p:cNvCxnSpPr>
          <p:nvPr/>
        </p:nvCxnSpPr>
        <p:spPr>
          <a:xfrm flipV="1">
            <a:off x="4575306" y="2026871"/>
            <a:ext cx="327429" cy="262046"/>
          </a:xfrm>
          <a:prstGeom prst="bentConnector2">
            <a:avLst/>
          </a:prstGeom>
          <a:ln w="28575">
            <a:solidFill>
              <a:schemeClr val="accent1">
                <a:lumMod val="75000"/>
              </a:schemeClr>
            </a:solidFill>
          </a:ln>
        </p:spPr>
        <p:style>
          <a:lnRef idx="1">
            <a:schemeClr val="accent6"/>
          </a:lnRef>
          <a:fillRef idx="0">
            <a:schemeClr val="accent6"/>
          </a:fillRef>
          <a:effectRef idx="0">
            <a:schemeClr val="accent6"/>
          </a:effectRef>
          <a:fontRef idx="minor">
            <a:schemeClr val="tx1"/>
          </a:fontRef>
        </p:style>
      </p:cxnSp>
      <p:cxnSp>
        <p:nvCxnSpPr>
          <p:cNvPr id="46" name="Straight Connector 45">
            <a:extLst>
              <a:ext uri="{FF2B5EF4-FFF2-40B4-BE49-F238E27FC236}">
                <a16:creationId xmlns:a16="http://schemas.microsoft.com/office/drawing/2014/main" id="{F0C96699-AD59-B35F-8B71-D49BC664A38D}"/>
              </a:ext>
            </a:extLst>
          </p:cNvPr>
          <p:cNvCxnSpPr>
            <a:cxnSpLocks/>
          </p:cNvCxnSpPr>
          <p:nvPr/>
        </p:nvCxnSpPr>
        <p:spPr>
          <a:xfrm>
            <a:off x="3488322" y="3663849"/>
            <a:ext cx="0" cy="746916"/>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50" name="TextBox 49">
            <a:extLst>
              <a:ext uri="{FF2B5EF4-FFF2-40B4-BE49-F238E27FC236}">
                <a16:creationId xmlns:a16="http://schemas.microsoft.com/office/drawing/2014/main" id="{D319A053-A208-5F74-9891-A1F6E033337F}"/>
              </a:ext>
            </a:extLst>
          </p:cNvPr>
          <p:cNvSpPr txBox="1"/>
          <p:nvPr/>
        </p:nvSpPr>
        <p:spPr>
          <a:xfrm>
            <a:off x="3772813" y="3709933"/>
            <a:ext cx="1740069" cy="276999"/>
          </a:xfrm>
          <a:prstGeom prst="rect">
            <a:avLst/>
          </a:prstGeom>
          <a:noFill/>
        </p:spPr>
        <p:txBody>
          <a:bodyPr wrap="square" rtlCol="0">
            <a:spAutoFit/>
          </a:bodyPr>
          <a:lstStyle/>
          <a:p>
            <a:pPr algn="ctr"/>
            <a:r>
              <a:rPr lang="en-US" sz="1200" dirty="0"/>
              <a:t>Main Circuit Breaker</a:t>
            </a:r>
          </a:p>
        </p:txBody>
      </p:sp>
      <p:sp>
        <p:nvSpPr>
          <p:cNvPr id="51" name="TextBox 50">
            <a:extLst>
              <a:ext uri="{FF2B5EF4-FFF2-40B4-BE49-F238E27FC236}">
                <a16:creationId xmlns:a16="http://schemas.microsoft.com/office/drawing/2014/main" id="{25DD9D31-9184-10D2-9F31-A4B88CFF5563}"/>
              </a:ext>
            </a:extLst>
          </p:cNvPr>
          <p:cNvSpPr txBox="1"/>
          <p:nvPr/>
        </p:nvSpPr>
        <p:spPr>
          <a:xfrm>
            <a:off x="4750342" y="4793128"/>
            <a:ext cx="2210449" cy="307777"/>
          </a:xfrm>
          <a:prstGeom prst="rect">
            <a:avLst/>
          </a:prstGeom>
          <a:noFill/>
        </p:spPr>
        <p:txBody>
          <a:bodyPr wrap="square" rtlCol="0">
            <a:spAutoFit/>
          </a:bodyPr>
          <a:lstStyle/>
          <a:p>
            <a:pPr algn="ctr"/>
            <a:r>
              <a:rPr lang="en-US" sz="1400" dirty="0"/>
              <a:t>Automatic Transfer Switch</a:t>
            </a:r>
          </a:p>
        </p:txBody>
      </p:sp>
      <p:cxnSp>
        <p:nvCxnSpPr>
          <p:cNvPr id="41" name="Straight Connector 40">
            <a:extLst>
              <a:ext uri="{FF2B5EF4-FFF2-40B4-BE49-F238E27FC236}">
                <a16:creationId xmlns:a16="http://schemas.microsoft.com/office/drawing/2014/main" id="{6A7DE0F2-BFBB-0656-A04B-A3C69A4E5185}"/>
              </a:ext>
            </a:extLst>
          </p:cNvPr>
          <p:cNvCxnSpPr>
            <a:cxnSpLocks/>
          </p:cNvCxnSpPr>
          <p:nvPr/>
        </p:nvCxnSpPr>
        <p:spPr>
          <a:xfrm flipV="1">
            <a:off x="3488322" y="4393554"/>
            <a:ext cx="1066744" cy="7272"/>
          </a:xfrm>
          <a:prstGeom prst="line">
            <a:avLst/>
          </a:prstGeom>
          <a:ln w="28575"/>
        </p:spPr>
        <p:style>
          <a:lnRef idx="1">
            <a:schemeClr val="accent6"/>
          </a:lnRef>
          <a:fillRef idx="0">
            <a:schemeClr val="accent6"/>
          </a:fillRef>
          <a:effectRef idx="0">
            <a:schemeClr val="accent6"/>
          </a:effectRef>
          <a:fontRef idx="minor">
            <a:schemeClr val="tx1"/>
          </a:fontRef>
        </p:style>
      </p:cxnSp>
      <p:sp>
        <p:nvSpPr>
          <p:cNvPr id="35" name="TextBox 34">
            <a:extLst>
              <a:ext uri="{FF2B5EF4-FFF2-40B4-BE49-F238E27FC236}">
                <a16:creationId xmlns:a16="http://schemas.microsoft.com/office/drawing/2014/main" id="{4279A679-EBEB-30E9-890C-469E5D75372B}"/>
              </a:ext>
            </a:extLst>
          </p:cNvPr>
          <p:cNvSpPr txBox="1"/>
          <p:nvPr/>
        </p:nvSpPr>
        <p:spPr>
          <a:xfrm>
            <a:off x="4546088" y="4250421"/>
            <a:ext cx="793422" cy="523220"/>
          </a:xfrm>
          <a:prstGeom prst="rect">
            <a:avLst/>
          </a:prstGeom>
          <a:noFill/>
        </p:spPr>
        <p:txBody>
          <a:bodyPr wrap="none" rtlCol="0">
            <a:spAutoFit/>
          </a:bodyPr>
          <a:lstStyle/>
          <a:p>
            <a:r>
              <a:rPr lang="en-US" sz="1400" dirty="0"/>
              <a:t>480 Vac </a:t>
            </a:r>
          </a:p>
          <a:p>
            <a:r>
              <a:rPr lang="en-US" sz="1400" dirty="0"/>
              <a:t>3-phase</a:t>
            </a:r>
          </a:p>
        </p:txBody>
      </p:sp>
    </p:spTree>
    <p:extLst>
      <p:ext uri="{BB962C8B-B14F-4D97-AF65-F5344CB8AC3E}">
        <p14:creationId xmlns:p14="http://schemas.microsoft.com/office/powerpoint/2010/main" val="1375734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696E-E94D-F0D4-309A-33F846BC7254}"/>
              </a:ext>
            </a:extLst>
          </p:cNvPr>
          <p:cNvSpPr>
            <a:spLocks noGrp="1"/>
          </p:cNvSpPr>
          <p:nvPr>
            <p:ph type="title"/>
          </p:nvPr>
        </p:nvSpPr>
        <p:spPr/>
        <p:txBody>
          <a:bodyPr>
            <a:normAutofit fontScale="90000"/>
          </a:bodyPr>
          <a:lstStyle/>
          <a:p>
            <a:r>
              <a:rPr lang="en-US" dirty="0"/>
              <a:t>Greenhouse2 economics assuming all future </a:t>
            </a:r>
            <a:br>
              <a:rPr lang="en-US" dirty="0"/>
            </a:br>
            <a:r>
              <a:rPr lang="en-US" dirty="0"/>
              <a:t>AC &amp; DC loads can be served by the grid </a:t>
            </a:r>
          </a:p>
        </p:txBody>
      </p:sp>
      <p:pic>
        <p:nvPicPr>
          <p:cNvPr id="3" name="Picture 2">
            <a:extLst>
              <a:ext uri="{FF2B5EF4-FFF2-40B4-BE49-F238E27FC236}">
                <a16:creationId xmlns:a16="http://schemas.microsoft.com/office/drawing/2014/main" id="{0BC9E8B3-5FE3-1DBB-B46C-099E711B8BAC}"/>
              </a:ext>
            </a:extLst>
          </p:cNvPr>
          <p:cNvPicPr>
            <a:picLocks noChangeAspect="1"/>
          </p:cNvPicPr>
          <p:nvPr/>
        </p:nvPicPr>
        <p:blipFill>
          <a:blip r:embed="rId2"/>
          <a:stretch>
            <a:fillRect/>
          </a:stretch>
        </p:blipFill>
        <p:spPr>
          <a:xfrm>
            <a:off x="-1" y="4520550"/>
            <a:ext cx="9144000" cy="1681456"/>
          </a:xfrm>
          <a:prstGeom prst="rect">
            <a:avLst/>
          </a:prstGeom>
        </p:spPr>
      </p:pic>
      <p:pic>
        <p:nvPicPr>
          <p:cNvPr id="4" name="Picture 3">
            <a:extLst>
              <a:ext uri="{FF2B5EF4-FFF2-40B4-BE49-F238E27FC236}">
                <a16:creationId xmlns:a16="http://schemas.microsoft.com/office/drawing/2014/main" id="{C5308D7D-B5A9-C7B0-F9C6-BFE323079267}"/>
              </a:ext>
            </a:extLst>
          </p:cNvPr>
          <p:cNvPicPr>
            <a:picLocks noChangeAspect="1"/>
          </p:cNvPicPr>
          <p:nvPr/>
        </p:nvPicPr>
        <p:blipFill>
          <a:blip r:embed="rId3"/>
          <a:stretch>
            <a:fillRect/>
          </a:stretch>
        </p:blipFill>
        <p:spPr>
          <a:xfrm>
            <a:off x="1764691" y="953904"/>
            <a:ext cx="5614615" cy="3374742"/>
          </a:xfrm>
          <a:prstGeom prst="rect">
            <a:avLst/>
          </a:prstGeom>
        </p:spPr>
      </p:pic>
    </p:spTree>
    <p:extLst>
      <p:ext uri="{BB962C8B-B14F-4D97-AF65-F5344CB8AC3E}">
        <p14:creationId xmlns:p14="http://schemas.microsoft.com/office/powerpoint/2010/main" val="2444716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93B018F-A4B4-AABB-683A-B18D7B431AFC}"/>
              </a:ext>
            </a:extLst>
          </p:cNvPr>
          <p:cNvSpPr>
            <a:spLocks noGrp="1"/>
          </p:cNvSpPr>
          <p:nvPr>
            <p:ph type="title"/>
          </p:nvPr>
        </p:nvSpPr>
        <p:spPr>
          <a:xfrm>
            <a:off x="0" y="0"/>
            <a:ext cx="7495822" cy="762000"/>
          </a:xfrm>
        </p:spPr>
        <p:txBody>
          <a:bodyPr>
            <a:noAutofit/>
          </a:bodyPr>
          <a:lstStyle/>
          <a:p>
            <a:r>
              <a:rPr lang="en-US" sz="2200" dirty="0"/>
              <a:t>Greenhouse2 Energy Flow after addition of $10 million Solar Microgrid and 2.5 MWdc of DC loads</a:t>
            </a:r>
          </a:p>
        </p:txBody>
      </p:sp>
      <p:pic>
        <p:nvPicPr>
          <p:cNvPr id="2" name="Picture 1">
            <a:extLst>
              <a:ext uri="{FF2B5EF4-FFF2-40B4-BE49-F238E27FC236}">
                <a16:creationId xmlns:a16="http://schemas.microsoft.com/office/drawing/2014/main" id="{6164D6E1-B33C-ADFF-04CA-0B6E9B1E4983}"/>
              </a:ext>
            </a:extLst>
          </p:cNvPr>
          <p:cNvPicPr>
            <a:picLocks noChangeAspect="1"/>
          </p:cNvPicPr>
          <p:nvPr/>
        </p:nvPicPr>
        <p:blipFill>
          <a:blip r:embed="rId2"/>
          <a:stretch>
            <a:fillRect/>
          </a:stretch>
        </p:blipFill>
        <p:spPr>
          <a:xfrm>
            <a:off x="1240227" y="1672242"/>
            <a:ext cx="6663546" cy="4360294"/>
          </a:xfrm>
          <a:prstGeom prst="rect">
            <a:avLst/>
          </a:prstGeom>
        </p:spPr>
      </p:pic>
      <p:sp>
        <p:nvSpPr>
          <p:cNvPr id="3" name="TextBox 2">
            <a:extLst>
              <a:ext uri="{FF2B5EF4-FFF2-40B4-BE49-F238E27FC236}">
                <a16:creationId xmlns:a16="http://schemas.microsoft.com/office/drawing/2014/main" id="{FAA4358C-8936-F0EA-0366-9DBBAB65F21C}"/>
              </a:ext>
            </a:extLst>
          </p:cNvPr>
          <p:cNvSpPr txBox="1"/>
          <p:nvPr/>
        </p:nvSpPr>
        <p:spPr>
          <a:xfrm>
            <a:off x="2104389" y="1025911"/>
            <a:ext cx="4935220" cy="646331"/>
          </a:xfrm>
          <a:prstGeom prst="rect">
            <a:avLst/>
          </a:prstGeom>
          <a:noFill/>
        </p:spPr>
        <p:txBody>
          <a:bodyPr wrap="square">
            <a:spAutoFit/>
          </a:bodyPr>
          <a:lstStyle/>
          <a:p>
            <a:pPr algn="ctr"/>
            <a:r>
              <a:rPr lang="en-US" dirty="0"/>
              <a:t>Energy Flow Diagram</a:t>
            </a:r>
          </a:p>
          <a:p>
            <a:pPr algn="ctr"/>
            <a:r>
              <a:rPr lang="en-US" dirty="0"/>
              <a:t>1.5 MW solar and 3 MW / 6 MWh energy storage</a:t>
            </a:r>
          </a:p>
        </p:txBody>
      </p:sp>
    </p:spTree>
    <p:extLst>
      <p:ext uri="{BB962C8B-B14F-4D97-AF65-F5344CB8AC3E}">
        <p14:creationId xmlns:p14="http://schemas.microsoft.com/office/powerpoint/2010/main" val="661506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1" y="0"/>
            <a:ext cx="7529689"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Santa Barbara region is vulnerable to grid outages</a:t>
            </a:r>
            <a:endParaRPr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Santa Barbara region is vulnerable to </a:t>
            </a:r>
          </a:p>
          <a:p>
            <a:pPr marL="0" lvl="0" indent="0" algn="ctr" rtl="0">
              <a:spcBef>
                <a:spcPts val="0"/>
              </a:spcBef>
              <a:spcAft>
                <a:spcPts val="0"/>
              </a:spcAft>
              <a:buClr>
                <a:schemeClr val="dk1"/>
              </a:buClr>
              <a:buSzPts val="3200"/>
              <a:buNone/>
            </a:pPr>
            <a:r>
              <a:rPr lang="en-US" dirty="0">
                <a:solidFill>
                  <a:schemeClr val="dk1"/>
                </a:solidFill>
              </a:rPr>
              <a:t>grid outages</a:t>
            </a:r>
            <a:endParaRPr dirty="0"/>
          </a:p>
        </p:txBody>
      </p:sp>
    </p:spTree>
    <p:extLst>
      <p:ext uri="{BB962C8B-B14F-4D97-AF65-F5344CB8AC3E}">
        <p14:creationId xmlns:p14="http://schemas.microsoft.com/office/powerpoint/2010/main" val="3105702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2323-51F9-4B49-8EEB-773194FE0424}"/>
              </a:ext>
            </a:extLst>
          </p:cNvPr>
          <p:cNvSpPr>
            <a:spLocks noGrp="1"/>
          </p:cNvSpPr>
          <p:nvPr>
            <p:ph type="title"/>
          </p:nvPr>
        </p:nvSpPr>
        <p:spPr/>
        <p:txBody>
          <a:bodyPr/>
          <a:lstStyle/>
          <a:p>
            <a:r>
              <a:rPr lang="en-US" dirty="0"/>
              <a:t>Goleta Load Pocket (GLP)</a:t>
            </a:r>
          </a:p>
        </p:txBody>
      </p:sp>
      <p:sp>
        <p:nvSpPr>
          <p:cNvPr id="6" name="TextBox 5">
            <a:extLst>
              <a:ext uri="{FF2B5EF4-FFF2-40B4-BE49-F238E27FC236}">
                <a16:creationId xmlns:a16="http://schemas.microsoft.com/office/drawing/2014/main" id="{EE774484-E231-684C-9411-374C649B72B7}"/>
              </a:ext>
            </a:extLst>
          </p:cNvPr>
          <p:cNvSpPr txBox="1"/>
          <p:nvPr/>
        </p:nvSpPr>
        <p:spPr>
          <a:xfrm>
            <a:off x="89747" y="761187"/>
            <a:ext cx="896450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The GLP is the perfect opportunity for a comprehensive Community Microgrid</a:t>
            </a:r>
          </a:p>
        </p:txBody>
      </p:sp>
      <p:sp>
        <p:nvSpPr>
          <p:cNvPr id="8" name="Rectangle 7">
            <a:extLst>
              <a:ext uri="{FF2B5EF4-FFF2-40B4-BE49-F238E27FC236}">
                <a16:creationId xmlns:a16="http://schemas.microsoft.com/office/drawing/2014/main" id="{444DF93E-8EA0-B843-9562-66ED9FF153E2}"/>
              </a:ext>
            </a:extLst>
          </p:cNvPr>
          <p:cNvSpPr/>
          <p:nvPr/>
        </p:nvSpPr>
        <p:spPr>
          <a:xfrm>
            <a:off x="89747" y="3631970"/>
            <a:ext cx="9054253" cy="2898229"/>
          </a:xfrm>
          <a:prstGeom prst="rect">
            <a:avLst/>
          </a:prstGeom>
        </p:spPr>
        <p:txBody>
          <a:bodyPr wrap="square">
            <a:spAutoFit/>
          </a:bodyPr>
          <a:lstStyle/>
          <a:p>
            <a:pPr marL="285750" indent="-285750">
              <a:spcBef>
                <a:spcPts val="600"/>
              </a:spcBef>
              <a:buFont typeface="Arial" panose="020B0604020202020204" pitchFamily="34" charset="0"/>
              <a:buChar char="•"/>
            </a:pPr>
            <a:r>
              <a:rPr lang="en-US" sz="1600" dirty="0">
                <a:solidFill>
                  <a:srgbClr val="091129"/>
                </a:solidFill>
                <a:latin typeface="Arial" panose="020B0604020202020204" pitchFamily="34" charset="0"/>
                <a:cs typeface="Arial" panose="020B0604020202020204" pitchFamily="34" charset="0"/>
              </a:rPr>
              <a:t>GLP spans 70 miles of California coastline, from Point Conception to Lake Casitas, encompassing the cities of Goleta, Santa Barbara (including Montecito), and Carpinteria. </a:t>
            </a:r>
          </a:p>
          <a:p>
            <a:pPr marL="285750" indent="-285750">
              <a:spcBef>
                <a:spcPts val="600"/>
              </a:spcBef>
              <a:buFont typeface="Arial" panose="020B0604020202020204" pitchFamily="34" charset="0"/>
              <a:buChar char="•"/>
            </a:pPr>
            <a:r>
              <a:rPr lang="en-US" sz="1600" dirty="0">
                <a:solidFill>
                  <a:srgbClr val="091129"/>
                </a:solidFill>
                <a:latin typeface="Arial" panose="020B0604020202020204" pitchFamily="34" charset="0"/>
                <a:cs typeface="Arial" panose="020B0604020202020204" pitchFamily="34" charset="0"/>
              </a:rPr>
              <a:t>GLP is highly transmission-vulnerable and disaster-prone (fire, landslide, earthquake). </a:t>
            </a:r>
          </a:p>
          <a:p>
            <a:pPr marL="285750" indent="-285750">
              <a:spcBef>
                <a:spcPts val="400"/>
              </a:spcBef>
              <a:buFont typeface="Arial" panose="020B0604020202020204" pitchFamily="34" charset="0"/>
              <a:buChar char="•"/>
            </a:pPr>
            <a:r>
              <a:rPr lang="en-US" sz="1600" b="1" dirty="0">
                <a:latin typeface="Arial" panose="020B0604020202020204" pitchFamily="34" charset="0"/>
                <a:cs typeface="Arial" panose="020B0604020202020204" pitchFamily="34" charset="0"/>
              </a:rPr>
              <a:t>200 megawatts (MW) of solar and 400 megawatt-hours (MWh) of energy storage </a:t>
            </a:r>
            <a:r>
              <a:rPr lang="en-US" sz="1600" dirty="0">
                <a:latin typeface="Arial" panose="020B0604020202020204" pitchFamily="34" charset="0"/>
                <a:cs typeface="Arial" panose="020B0604020202020204" pitchFamily="34" charset="0"/>
              </a:rPr>
              <a:t>will provide 100% protection to GLP against a complete transmission outage (“N-2 event”).</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200 MW of solar is equivalent to about 5 times the amount of solar currently deployed in the GLP and represents about 25% of the energy mix. </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Multi-GWs of solar siting opportunity exists on commercial-scale built-environments like parking lots, parking structures, and rooftops; and 200 MW represents about 7% of the technical siting potential.</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Other resources like energy efficiency, demand response, and offshore wind can significantly reduce </a:t>
            </a:r>
            <a:r>
              <a:rPr lang="en-US" sz="1400" dirty="0" err="1">
                <a:latin typeface="Arial" panose="020B0604020202020204" pitchFamily="34" charset="0"/>
                <a:cs typeface="Arial" panose="020B0604020202020204" pitchFamily="34" charset="0"/>
              </a:rPr>
              <a:t>solar+storage</a:t>
            </a:r>
            <a:r>
              <a:rPr lang="en-US" sz="1400" dirty="0">
                <a:latin typeface="Arial" panose="020B0604020202020204" pitchFamily="34" charset="0"/>
                <a:cs typeface="Arial" panose="020B0604020202020204" pitchFamily="34" charset="0"/>
              </a:rPr>
              <a:t> requirements. </a:t>
            </a:r>
          </a:p>
        </p:txBody>
      </p:sp>
      <p:pic>
        <p:nvPicPr>
          <p:cNvPr id="7" name="Picture 6">
            <a:extLst>
              <a:ext uri="{FF2B5EF4-FFF2-40B4-BE49-F238E27FC236}">
                <a16:creationId xmlns:a16="http://schemas.microsoft.com/office/drawing/2014/main" id="{8BBB60C0-D8C3-4784-A6B4-3ED808E9CA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37326"/>
            <a:ext cx="9144000" cy="2538484"/>
          </a:xfrm>
          <a:prstGeom prst="rect">
            <a:avLst/>
          </a:prstGeom>
        </p:spPr>
      </p:pic>
    </p:spTree>
    <p:extLst>
      <p:ext uri="{BB962C8B-B14F-4D97-AF65-F5344CB8AC3E}">
        <p14:creationId xmlns:p14="http://schemas.microsoft.com/office/powerpoint/2010/main" val="2821661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0E167BE9-16A1-5E42-A0C6-89841087047E}"/>
              </a:ext>
            </a:extLst>
          </p:cNvPr>
          <p:cNvSpPr>
            <a:spLocks noGrp="1"/>
          </p:cNvSpPr>
          <p:nvPr>
            <p:ph type="title"/>
          </p:nvPr>
        </p:nvSpPr>
        <p:spPr>
          <a:xfrm>
            <a:off x="0" y="0"/>
            <a:ext cx="7491046" cy="762000"/>
          </a:xfrm>
        </p:spPr>
        <p:txBody>
          <a:bodyPr>
            <a:normAutofit/>
          </a:bodyPr>
          <a:lstStyle/>
          <a:p>
            <a:r>
              <a:rPr lang="en-US" altLang="en-US" sz="2400" dirty="0"/>
              <a:t>Benefits of a Solar Microgrid</a:t>
            </a:r>
          </a:p>
        </p:txBody>
      </p:sp>
      <p:sp>
        <p:nvSpPr>
          <p:cNvPr id="3" name="Text Placeholder 2">
            <a:extLst>
              <a:ext uri="{FF2B5EF4-FFF2-40B4-BE49-F238E27FC236}">
                <a16:creationId xmlns:a16="http://schemas.microsoft.com/office/drawing/2014/main" id="{07B18DD3-090E-0E40-956B-037F44271827}"/>
              </a:ext>
            </a:extLst>
          </p:cNvPr>
          <p:cNvSpPr>
            <a:spLocks noGrp="1"/>
          </p:cNvSpPr>
          <p:nvPr>
            <p:ph type="body" idx="1"/>
          </p:nvPr>
        </p:nvSpPr>
        <p:spPr>
          <a:xfrm>
            <a:off x="321023" y="841512"/>
            <a:ext cx="8418785" cy="5349765"/>
          </a:xfrm>
        </p:spPr>
        <p:txBody>
          <a:bodyPr>
            <a:noAutofit/>
          </a:bodyPr>
          <a:lstStyle/>
          <a:p>
            <a:pPr>
              <a:spcBef>
                <a:spcPts val="1200"/>
              </a:spcBef>
              <a:buFont typeface="Arial" panose="020B0604020202020204" pitchFamily="34" charset="0"/>
              <a:buChar char="•"/>
              <a:defRPr/>
            </a:pPr>
            <a:r>
              <a:rPr lang="en-US" sz="1600" dirty="0">
                <a:solidFill>
                  <a:schemeClr val="tx1"/>
                </a:solidFill>
              </a:rPr>
              <a:t>Economic</a:t>
            </a:r>
          </a:p>
          <a:p>
            <a:pPr lvl="1" indent="-342900">
              <a:spcBef>
                <a:spcPts val="600"/>
              </a:spcBef>
              <a:buFont typeface="Arial" panose="020B0604020202020204" pitchFamily="34" charset="0"/>
              <a:buChar char="•"/>
              <a:defRPr/>
            </a:pPr>
            <a:r>
              <a:rPr lang="en-US" sz="1400" dirty="0">
                <a:solidFill>
                  <a:schemeClr val="tx1"/>
                </a:solidFill>
              </a:rPr>
              <a:t>Provides electricity costs savings compared to buying electricity from the utility.</a:t>
            </a:r>
          </a:p>
          <a:p>
            <a:pPr lvl="1" indent="-342900">
              <a:spcBef>
                <a:spcPts val="600"/>
              </a:spcBef>
              <a:buFont typeface="Arial" panose="020B0604020202020204" pitchFamily="34" charset="0"/>
              <a:buChar char="•"/>
              <a:defRPr/>
            </a:pPr>
            <a:r>
              <a:rPr lang="en-US" sz="1400" dirty="0">
                <a:solidFill>
                  <a:schemeClr val="tx1"/>
                </a:solidFill>
              </a:rPr>
              <a:t>Provides value-of-resilience (VOR) compared to implementing &amp; operating a fossil-fueled generator.</a:t>
            </a:r>
          </a:p>
          <a:p>
            <a:pPr lvl="1" indent="-342900">
              <a:spcBef>
                <a:spcPts val="600"/>
              </a:spcBef>
              <a:buFont typeface="Arial" panose="020B0604020202020204" pitchFamily="34" charset="0"/>
              <a:buChar char="•"/>
              <a:defRPr/>
            </a:pPr>
            <a:r>
              <a:rPr lang="en-US" sz="1400" dirty="0">
                <a:solidFill>
                  <a:schemeClr val="tx1"/>
                </a:solidFill>
              </a:rPr>
              <a:t>Provides a fixed cost of electricity compared to rapidly rising utility costs.</a:t>
            </a:r>
            <a:endParaRPr lang="en-US" sz="800" dirty="0">
              <a:solidFill>
                <a:schemeClr val="tx1"/>
              </a:solidFill>
            </a:endParaRPr>
          </a:p>
          <a:p>
            <a:pPr>
              <a:spcBef>
                <a:spcPts val="1200"/>
              </a:spcBef>
              <a:buFont typeface="Arial" panose="020B0604020202020204" pitchFamily="34" charset="0"/>
              <a:buChar char="•"/>
              <a:defRPr/>
            </a:pPr>
            <a:r>
              <a:rPr lang="en-US" sz="1600" dirty="0">
                <a:solidFill>
                  <a:schemeClr val="tx1"/>
                </a:solidFill>
              </a:rPr>
              <a:t>Environmental</a:t>
            </a:r>
          </a:p>
          <a:p>
            <a:pPr lvl="1" indent="-342900">
              <a:spcBef>
                <a:spcPts val="600"/>
              </a:spcBef>
              <a:buFont typeface="Arial" panose="020B0604020202020204" pitchFamily="34" charset="0"/>
              <a:buChar char="•"/>
              <a:defRPr/>
            </a:pPr>
            <a:r>
              <a:rPr lang="en-US" sz="1400" dirty="0">
                <a:solidFill>
                  <a:schemeClr val="tx1"/>
                </a:solidFill>
              </a:rPr>
              <a:t>Provides solar electricity, a pure renewable energy resource.  </a:t>
            </a:r>
          </a:p>
          <a:p>
            <a:pPr lvl="1" indent="-342900">
              <a:spcBef>
                <a:spcPts val="600"/>
              </a:spcBef>
              <a:buFont typeface="Arial" panose="020B0604020202020204" pitchFamily="34" charset="0"/>
              <a:buChar char="•"/>
              <a:defRPr/>
            </a:pPr>
            <a:r>
              <a:rPr lang="en-US" sz="1400" dirty="0">
                <a:solidFill>
                  <a:schemeClr val="tx1"/>
                </a:solidFill>
              </a:rPr>
              <a:t>Optimizes grid citizenship by reducing peak usage of the grid when it is most stressed, during the peak periods, which throughout California are currently 4-9pm.</a:t>
            </a:r>
          </a:p>
          <a:p>
            <a:pPr lvl="1" indent="-342900">
              <a:spcBef>
                <a:spcPts val="600"/>
              </a:spcBef>
              <a:buFont typeface="Arial" panose="020B0604020202020204" pitchFamily="34" charset="0"/>
              <a:buChar char="•"/>
              <a:defRPr/>
            </a:pPr>
            <a:r>
              <a:rPr lang="en-US" sz="1400" dirty="0">
                <a:solidFill>
                  <a:schemeClr val="tx1"/>
                </a:solidFill>
              </a:rPr>
              <a:t>Eliminates energy losses associated with traversing transmission &amp; distribution grids.  Losses are due to resistance and congestion, both of which are generally exacerbated by distance. Typically, 15% of remotely generated energy is lost. </a:t>
            </a:r>
          </a:p>
          <a:p>
            <a:pPr lvl="1" indent="-342900">
              <a:spcBef>
                <a:spcPts val="600"/>
              </a:spcBef>
              <a:buFont typeface="Arial" panose="020B0604020202020204" pitchFamily="34" charset="0"/>
              <a:buChar char="•"/>
              <a:defRPr/>
            </a:pPr>
            <a:r>
              <a:rPr lang="en-US" sz="1400" dirty="0">
                <a:solidFill>
                  <a:schemeClr val="tx1"/>
                </a:solidFill>
              </a:rPr>
              <a:t>Reduces the environmental impact of central generation, which typically consumes open space for the generation &amp; transmission assets.</a:t>
            </a:r>
            <a:endParaRPr lang="en-US" sz="900" dirty="0">
              <a:solidFill>
                <a:schemeClr val="tx1"/>
              </a:solidFill>
            </a:endParaRPr>
          </a:p>
          <a:p>
            <a:pPr>
              <a:spcBef>
                <a:spcPts val="1200"/>
              </a:spcBef>
              <a:buFont typeface="Arial" panose="020B0604020202020204" pitchFamily="34" charset="0"/>
              <a:buChar char="•"/>
              <a:defRPr/>
            </a:pPr>
            <a:r>
              <a:rPr lang="en-US" sz="1600" dirty="0">
                <a:solidFill>
                  <a:schemeClr val="tx1"/>
                </a:solidFill>
              </a:rPr>
              <a:t>Resilience</a:t>
            </a:r>
          </a:p>
          <a:p>
            <a:pPr lvl="1" indent="-342900">
              <a:spcBef>
                <a:spcPts val="600"/>
              </a:spcBef>
              <a:buFont typeface="Arial" panose="020B0604020202020204" pitchFamily="34" charset="0"/>
              <a:buChar char="•"/>
              <a:defRPr/>
            </a:pPr>
            <a:r>
              <a:rPr lang="en-US" sz="1400" dirty="0">
                <a:solidFill>
                  <a:schemeClr val="tx1"/>
                </a:solidFill>
              </a:rPr>
              <a:t>Provides 100% ride-through during grid outages of limited durations.  Any ride-through duration can be accommodated with cost being correlated to duration.</a:t>
            </a:r>
          </a:p>
          <a:p>
            <a:pPr lvl="1" indent="-342900">
              <a:spcBef>
                <a:spcPts val="600"/>
              </a:spcBef>
              <a:buFont typeface="Arial" panose="020B0604020202020204" pitchFamily="34" charset="0"/>
              <a:buChar char="•"/>
              <a:defRPr/>
            </a:pPr>
            <a:r>
              <a:rPr lang="en-US" sz="1400" dirty="0">
                <a:solidFill>
                  <a:schemeClr val="tx1"/>
                </a:solidFill>
              </a:rPr>
              <a:t>Provides optionality for indefinite resilience for at least the most critical loads, again with cost being correlated to the percentage of load being served with 100% resilience.  </a:t>
            </a:r>
          </a:p>
          <a:p>
            <a:pPr lvl="1" indent="-342900">
              <a:spcBef>
                <a:spcPts val="600"/>
              </a:spcBef>
              <a:buFont typeface="Arial" panose="020B0604020202020204" pitchFamily="34" charset="0"/>
              <a:buChar char="•"/>
              <a:defRPr/>
            </a:pPr>
            <a:r>
              <a:rPr lang="en-US" sz="1400" dirty="0">
                <a:solidFill>
                  <a:schemeClr val="tx1"/>
                </a:solidFill>
              </a:rPr>
              <a:t>Accommodates optional fossil generation as an emergency backup resource that can be minimized.</a:t>
            </a:r>
            <a:endParaRPr lang="en-US" sz="2000" dirty="0">
              <a:solidFill>
                <a:srgbClr val="091129"/>
              </a:solidFill>
            </a:endParaRPr>
          </a:p>
          <a:p>
            <a:pPr>
              <a:spcBef>
                <a:spcPts val="420"/>
              </a:spcBef>
              <a:buFont typeface="Arial" panose="020B0604020202020204" pitchFamily="34" charset="0"/>
              <a:buChar char="•"/>
              <a:defRPr/>
            </a:pPr>
            <a:endParaRPr lang="en-US" sz="2000" dirty="0">
              <a:solidFill>
                <a:srgbClr val="091129"/>
              </a:solidFill>
            </a:endParaRPr>
          </a:p>
        </p:txBody>
      </p:sp>
    </p:spTree>
    <p:extLst>
      <p:ext uri="{BB962C8B-B14F-4D97-AF65-F5344CB8AC3E}">
        <p14:creationId xmlns:p14="http://schemas.microsoft.com/office/powerpoint/2010/main" val="384901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DF1542-CF27-4173-B45F-9B1633A3A3DE}"/>
              </a:ext>
            </a:extLst>
          </p:cNvPr>
          <p:cNvPicPr>
            <a:picLocks noChangeAspect="1"/>
          </p:cNvPicPr>
          <p:nvPr/>
        </p:nvPicPr>
        <p:blipFill>
          <a:blip r:embed="rId3"/>
          <a:stretch>
            <a:fillRect/>
          </a:stretch>
        </p:blipFill>
        <p:spPr>
          <a:xfrm>
            <a:off x="0" y="1012275"/>
            <a:ext cx="9144000" cy="3973112"/>
          </a:xfrm>
          <a:prstGeom prst="rect">
            <a:avLst/>
          </a:prstGeom>
        </p:spPr>
      </p:pic>
      <p:sp>
        <p:nvSpPr>
          <p:cNvPr id="2" name="Title 1">
            <a:extLst>
              <a:ext uri="{FF2B5EF4-FFF2-40B4-BE49-F238E27FC236}">
                <a16:creationId xmlns:a16="http://schemas.microsoft.com/office/drawing/2014/main" id="{D8D30623-B1C4-4FBA-A64E-B38AF52479BB}"/>
              </a:ext>
            </a:extLst>
          </p:cNvPr>
          <p:cNvSpPr>
            <a:spLocks noGrp="1"/>
          </p:cNvSpPr>
          <p:nvPr>
            <p:ph type="title"/>
          </p:nvPr>
        </p:nvSpPr>
        <p:spPr/>
        <p:txBody>
          <a:bodyPr/>
          <a:lstStyle/>
          <a:p>
            <a:r>
              <a:rPr lang="en-US" dirty="0"/>
              <a:t>Core load area of the GLP</a:t>
            </a:r>
          </a:p>
        </p:txBody>
      </p:sp>
      <p:sp>
        <p:nvSpPr>
          <p:cNvPr id="6" name="Rectangle 5">
            <a:extLst>
              <a:ext uri="{FF2B5EF4-FFF2-40B4-BE49-F238E27FC236}">
                <a16:creationId xmlns:a16="http://schemas.microsoft.com/office/drawing/2014/main" id="{6FC33322-876E-4837-8DBF-954153DC2A20}"/>
              </a:ext>
            </a:extLst>
          </p:cNvPr>
          <p:cNvSpPr/>
          <p:nvPr/>
        </p:nvSpPr>
        <p:spPr>
          <a:xfrm>
            <a:off x="10764" y="4989943"/>
            <a:ext cx="8930267" cy="111801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400" b="1" dirty="0">
                <a:solidFill>
                  <a:schemeClr val="tx1"/>
                </a:solidFill>
              </a:rPr>
              <a:t>Legend</a:t>
            </a:r>
          </a:p>
          <a:p>
            <a:endParaRPr lang="en-US" sz="1400" dirty="0">
              <a:solidFill>
                <a:schemeClr val="tx1"/>
              </a:solidFill>
            </a:endParaRPr>
          </a:p>
          <a:p>
            <a:endParaRPr lang="en-US" sz="1400" dirty="0">
              <a:solidFill>
                <a:schemeClr val="tx1"/>
              </a:solidFill>
            </a:endParaRPr>
          </a:p>
          <a:p>
            <a:r>
              <a:rPr lang="en-US" sz="1400" dirty="0">
                <a:solidFill>
                  <a:schemeClr val="tx1"/>
                </a:solidFill>
              </a:rPr>
              <a:t>	</a:t>
            </a:r>
          </a:p>
        </p:txBody>
      </p:sp>
      <p:pic>
        <p:nvPicPr>
          <p:cNvPr id="7" name="Picture 6">
            <a:extLst>
              <a:ext uri="{FF2B5EF4-FFF2-40B4-BE49-F238E27FC236}">
                <a16:creationId xmlns:a16="http://schemas.microsoft.com/office/drawing/2014/main" id="{065DD046-4EF4-4BE0-9D27-B9952BF98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01" y="5840838"/>
            <a:ext cx="259102" cy="205758"/>
          </a:xfrm>
          <a:prstGeom prst="rect">
            <a:avLst/>
          </a:prstGeom>
        </p:spPr>
      </p:pic>
      <p:sp>
        <p:nvSpPr>
          <p:cNvPr id="8" name="TextBox 7">
            <a:extLst>
              <a:ext uri="{FF2B5EF4-FFF2-40B4-BE49-F238E27FC236}">
                <a16:creationId xmlns:a16="http://schemas.microsoft.com/office/drawing/2014/main" id="{8BF2CF65-D5EF-46E6-B6BB-ECFF7109971F}"/>
              </a:ext>
            </a:extLst>
          </p:cNvPr>
          <p:cNvSpPr txBox="1"/>
          <p:nvPr/>
        </p:nvSpPr>
        <p:spPr>
          <a:xfrm>
            <a:off x="3990168" y="5372142"/>
            <a:ext cx="1482163" cy="261610"/>
          </a:xfrm>
          <a:prstGeom prst="rect">
            <a:avLst/>
          </a:prstGeom>
          <a:noFill/>
        </p:spPr>
        <p:txBody>
          <a:bodyPr wrap="square" rtlCol="0">
            <a:spAutoFit/>
          </a:bodyPr>
          <a:lstStyle/>
          <a:p>
            <a:r>
              <a:rPr lang="en-US" sz="1100" dirty="0"/>
              <a:t>16kV Gladiola Feeder</a:t>
            </a:r>
          </a:p>
        </p:txBody>
      </p:sp>
      <p:sp>
        <p:nvSpPr>
          <p:cNvPr id="9" name="TextBox 8">
            <a:extLst>
              <a:ext uri="{FF2B5EF4-FFF2-40B4-BE49-F238E27FC236}">
                <a16:creationId xmlns:a16="http://schemas.microsoft.com/office/drawing/2014/main" id="{877384FA-F26F-4057-B2F6-D54C8DE1B7D5}"/>
              </a:ext>
            </a:extLst>
          </p:cNvPr>
          <p:cNvSpPr txBox="1"/>
          <p:nvPr/>
        </p:nvSpPr>
        <p:spPr>
          <a:xfrm>
            <a:off x="555553" y="5814653"/>
            <a:ext cx="877662" cy="261610"/>
          </a:xfrm>
          <a:prstGeom prst="rect">
            <a:avLst/>
          </a:prstGeom>
          <a:noFill/>
        </p:spPr>
        <p:txBody>
          <a:bodyPr wrap="square" rtlCol="0">
            <a:spAutoFit/>
          </a:bodyPr>
          <a:lstStyle/>
          <a:p>
            <a:r>
              <a:rPr lang="en-US" sz="1100" dirty="0"/>
              <a:t>Substations</a:t>
            </a:r>
          </a:p>
        </p:txBody>
      </p:sp>
      <p:sp>
        <p:nvSpPr>
          <p:cNvPr id="10" name="TextBox 9">
            <a:extLst>
              <a:ext uri="{FF2B5EF4-FFF2-40B4-BE49-F238E27FC236}">
                <a16:creationId xmlns:a16="http://schemas.microsoft.com/office/drawing/2014/main" id="{8037138D-366F-4AD3-983D-6BF5B2362045}"/>
              </a:ext>
            </a:extLst>
          </p:cNvPr>
          <p:cNvSpPr txBox="1"/>
          <p:nvPr/>
        </p:nvSpPr>
        <p:spPr>
          <a:xfrm>
            <a:off x="3983625" y="5590456"/>
            <a:ext cx="1482163" cy="261610"/>
          </a:xfrm>
          <a:prstGeom prst="rect">
            <a:avLst/>
          </a:prstGeom>
          <a:noFill/>
        </p:spPr>
        <p:txBody>
          <a:bodyPr wrap="square" rtlCol="0">
            <a:spAutoFit/>
          </a:bodyPr>
          <a:lstStyle/>
          <a:p>
            <a:r>
              <a:rPr lang="en-US" sz="1100" dirty="0"/>
              <a:t>16kV Gaucho Feeder</a:t>
            </a:r>
          </a:p>
        </p:txBody>
      </p:sp>
      <p:sp>
        <p:nvSpPr>
          <p:cNvPr id="11" name="TextBox 10">
            <a:extLst>
              <a:ext uri="{FF2B5EF4-FFF2-40B4-BE49-F238E27FC236}">
                <a16:creationId xmlns:a16="http://schemas.microsoft.com/office/drawing/2014/main" id="{79ABBAE1-859B-44BC-BDCD-6F565C5C65BB}"/>
              </a:ext>
            </a:extLst>
          </p:cNvPr>
          <p:cNvSpPr txBox="1"/>
          <p:nvPr/>
        </p:nvSpPr>
        <p:spPr>
          <a:xfrm>
            <a:off x="3985970" y="5816823"/>
            <a:ext cx="1624144" cy="261610"/>
          </a:xfrm>
          <a:prstGeom prst="rect">
            <a:avLst/>
          </a:prstGeom>
          <a:noFill/>
        </p:spPr>
        <p:txBody>
          <a:bodyPr wrap="square" rtlCol="0">
            <a:spAutoFit/>
          </a:bodyPr>
          <a:lstStyle/>
          <a:p>
            <a:r>
              <a:rPr lang="en-US" sz="1100" dirty="0"/>
              <a:t>16kV  Professor Feeder</a:t>
            </a:r>
          </a:p>
        </p:txBody>
      </p:sp>
      <p:pic>
        <p:nvPicPr>
          <p:cNvPr id="17" name="Picture 16">
            <a:extLst>
              <a:ext uri="{FF2B5EF4-FFF2-40B4-BE49-F238E27FC236}">
                <a16:creationId xmlns:a16="http://schemas.microsoft.com/office/drawing/2014/main" id="{521DDED8-385B-4BFA-A738-C0B62D0B85FE}"/>
              </a:ext>
            </a:extLst>
          </p:cNvPr>
          <p:cNvPicPr>
            <a:picLocks noChangeAspect="1"/>
          </p:cNvPicPr>
          <p:nvPr/>
        </p:nvPicPr>
        <p:blipFill>
          <a:blip r:embed="rId5"/>
          <a:stretch>
            <a:fillRect/>
          </a:stretch>
        </p:blipFill>
        <p:spPr>
          <a:xfrm>
            <a:off x="2165096" y="5850664"/>
            <a:ext cx="216464" cy="188533"/>
          </a:xfrm>
          <a:prstGeom prst="rect">
            <a:avLst/>
          </a:prstGeom>
        </p:spPr>
      </p:pic>
      <p:sp>
        <p:nvSpPr>
          <p:cNvPr id="20" name="TextBox 19">
            <a:extLst>
              <a:ext uri="{FF2B5EF4-FFF2-40B4-BE49-F238E27FC236}">
                <a16:creationId xmlns:a16="http://schemas.microsoft.com/office/drawing/2014/main" id="{C1F56015-9170-4519-8FBC-8FF0D6DD0D56}"/>
              </a:ext>
            </a:extLst>
          </p:cNvPr>
          <p:cNvSpPr txBox="1"/>
          <p:nvPr/>
        </p:nvSpPr>
        <p:spPr>
          <a:xfrm>
            <a:off x="2347911" y="5813754"/>
            <a:ext cx="2346808" cy="261610"/>
          </a:xfrm>
          <a:prstGeom prst="rect">
            <a:avLst/>
          </a:prstGeom>
          <a:noFill/>
        </p:spPr>
        <p:txBody>
          <a:bodyPr wrap="square" rtlCol="0">
            <a:spAutoFit/>
          </a:bodyPr>
          <a:lstStyle/>
          <a:p>
            <a:r>
              <a:rPr lang="en-US" sz="1100" dirty="0"/>
              <a:t>UCSB</a:t>
            </a:r>
          </a:p>
        </p:txBody>
      </p:sp>
      <p:sp>
        <p:nvSpPr>
          <p:cNvPr id="21" name="TextBox 20">
            <a:extLst>
              <a:ext uri="{FF2B5EF4-FFF2-40B4-BE49-F238E27FC236}">
                <a16:creationId xmlns:a16="http://schemas.microsoft.com/office/drawing/2014/main" id="{5854BBCE-E0F5-4901-8180-D7005BF69355}"/>
              </a:ext>
            </a:extLst>
          </p:cNvPr>
          <p:cNvSpPr txBox="1"/>
          <p:nvPr/>
        </p:nvSpPr>
        <p:spPr>
          <a:xfrm>
            <a:off x="556903" y="5588717"/>
            <a:ext cx="1432407" cy="261610"/>
          </a:xfrm>
          <a:prstGeom prst="rect">
            <a:avLst/>
          </a:prstGeom>
          <a:noFill/>
        </p:spPr>
        <p:txBody>
          <a:bodyPr wrap="square" rtlCol="0">
            <a:spAutoFit/>
          </a:bodyPr>
          <a:lstStyle/>
          <a:p>
            <a:r>
              <a:rPr lang="en-US" sz="1100" dirty="0"/>
              <a:t>Santa Barbara Airport</a:t>
            </a:r>
          </a:p>
        </p:txBody>
      </p:sp>
      <p:pic>
        <p:nvPicPr>
          <p:cNvPr id="23" name="Picture 22">
            <a:extLst>
              <a:ext uri="{FF2B5EF4-FFF2-40B4-BE49-F238E27FC236}">
                <a16:creationId xmlns:a16="http://schemas.microsoft.com/office/drawing/2014/main" id="{A5302084-B1EC-409E-B883-55D995FCD2E3}"/>
              </a:ext>
            </a:extLst>
          </p:cNvPr>
          <p:cNvPicPr>
            <a:picLocks noChangeAspect="1"/>
          </p:cNvPicPr>
          <p:nvPr/>
        </p:nvPicPr>
        <p:blipFill>
          <a:blip r:embed="rId6"/>
          <a:stretch>
            <a:fillRect/>
          </a:stretch>
        </p:blipFill>
        <p:spPr>
          <a:xfrm>
            <a:off x="2087445" y="5342117"/>
            <a:ext cx="315190" cy="242454"/>
          </a:xfrm>
          <a:prstGeom prst="rect">
            <a:avLst/>
          </a:prstGeom>
        </p:spPr>
      </p:pic>
      <p:pic>
        <p:nvPicPr>
          <p:cNvPr id="25" name="Picture 24">
            <a:extLst>
              <a:ext uri="{FF2B5EF4-FFF2-40B4-BE49-F238E27FC236}">
                <a16:creationId xmlns:a16="http://schemas.microsoft.com/office/drawing/2014/main" id="{100B924B-311C-42C3-84A4-F9C0FB3D3CF9}"/>
              </a:ext>
            </a:extLst>
          </p:cNvPr>
          <p:cNvPicPr>
            <a:picLocks noChangeAspect="1"/>
          </p:cNvPicPr>
          <p:nvPr/>
        </p:nvPicPr>
        <p:blipFill>
          <a:blip r:embed="rId7"/>
          <a:stretch>
            <a:fillRect/>
          </a:stretch>
        </p:blipFill>
        <p:spPr>
          <a:xfrm>
            <a:off x="2133429" y="5574245"/>
            <a:ext cx="259176" cy="242455"/>
          </a:xfrm>
          <a:prstGeom prst="rect">
            <a:avLst/>
          </a:prstGeom>
        </p:spPr>
      </p:pic>
      <p:sp>
        <p:nvSpPr>
          <p:cNvPr id="26" name="TextBox 25">
            <a:extLst>
              <a:ext uri="{FF2B5EF4-FFF2-40B4-BE49-F238E27FC236}">
                <a16:creationId xmlns:a16="http://schemas.microsoft.com/office/drawing/2014/main" id="{81A7E07F-7F15-4E0A-914F-4AC8ADF503EA}"/>
              </a:ext>
            </a:extLst>
          </p:cNvPr>
          <p:cNvSpPr txBox="1"/>
          <p:nvPr/>
        </p:nvSpPr>
        <p:spPr>
          <a:xfrm>
            <a:off x="2347911" y="5354947"/>
            <a:ext cx="1302669" cy="261610"/>
          </a:xfrm>
          <a:prstGeom prst="rect">
            <a:avLst/>
          </a:prstGeom>
          <a:noFill/>
        </p:spPr>
        <p:txBody>
          <a:bodyPr wrap="square" rtlCol="0">
            <a:spAutoFit/>
          </a:bodyPr>
          <a:lstStyle/>
          <a:p>
            <a:r>
              <a:rPr lang="en-US" sz="1100" dirty="0"/>
              <a:t>Tier 3 Fire Threat</a:t>
            </a:r>
          </a:p>
        </p:txBody>
      </p:sp>
      <p:sp>
        <p:nvSpPr>
          <p:cNvPr id="28" name="TextBox 27">
            <a:extLst>
              <a:ext uri="{FF2B5EF4-FFF2-40B4-BE49-F238E27FC236}">
                <a16:creationId xmlns:a16="http://schemas.microsoft.com/office/drawing/2014/main" id="{C6FF6524-47C1-4BE1-9FE3-EEF5898DD63D}"/>
              </a:ext>
            </a:extLst>
          </p:cNvPr>
          <p:cNvSpPr txBox="1"/>
          <p:nvPr/>
        </p:nvSpPr>
        <p:spPr>
          <a:xfrm>
            <a:off x="2355956" y="5595962"/>
            <a:ext cx="1302669" cy="261610"/>
          </a:xfrm>
          <a:prstGeom prst="rect">
            <a:avLst/>
          </a:prstGeom>
          <a:noFill/>
        </p:spPr>
        <p:txBody>
          <a:bodyPr wrap="square" rtlCol="0">
            <a:spAutoFit/>
          </a:bodyPr>
          <a:lstStyle/>
          <a:p>
            <a:r>
              <a:rPr lang="en-US" sz="1100" dirty="0"/>
              <a:t>Tier 2 Fire Threat</a:t>
            </a:r>
          </a:p>
        </p:txBody>
      </p:sp>
      <p:pic>
        <p:nvPicPr>
          <p:cNvPr id="33" name="Picture 32">
            <a:extLst>
              <a:ext uri="{FF2B5EF4-FFF2-40B4-BE49-F238E27FC236}">
                <a16:creationId xmlns:a16="http://schemas.microsoft.com/office/drawing/2014/main" id="{7A67ED11-FD7D-4A8E-83C9-73DD2EE89258}"/>
              </a:ext>
            </a:extLst>
          </p:cNvPr>
          <p:cNvPicPr>
            <a:picLocks noChangeAspect="1"/>
          </p:cNvPicPr>
          <p:nvPr/>
        </p:nvPicPr>
        <p:blipFill>
          <a:blip r:embed="rId8"/>
          <a:stretch>
            <a:fillRect/>
          </a:stretch>
        </p:blipFill>
        <p:spPr>
          <a:xfrm>
            <a:off x="3703300" y="5669821"/>
            <a:ext cx="362389" cy="117532"/>
          </a:xfrm>
          <a:prstGeom prst="rect">
            <a:avLst/>
          </a:prstGeom>
        </p:spPr>
      </p:pic>
      <p:pic>
        <p:nvPicPr>
          <p:cNvPr id="35" name="Picture 34">
            <a:extLst>
              <a:ext uri="{FF2B5EF4-FFF2-40B4-BE49-F238E27FC236}">
                <a16:creationId xmlns:a16="http://schemas.microsoft.com/office/drawing/2014/main" id="{AE6FBCC1-EE4A-465A-9731-79868752CE34}"/>
              </a:ext>
            </a:extLst>
          </p:cNvPr>
          <p:cNvPicPr>
            <a:picLocks noChangeAspect="1"/>
          </p:cNvPicPr>
          <p:nvPr/>
        </p:nvPicPr>
        <p:blipFill>
          <a:blip r:embed="rId9"/>
          <a:stretch>
            <a:fillRect/>
          </a:stretch>
        </p:blipFill>
        <p:spPr>
          <a:xfrm>
            <a:off x="3695932" y="5901787"/>
            <a:ext cx="361950" cy="133350"/>
          </a:xfrm>
          <a:prstGeom prst="rect">
            <a:avLst/>
          </a:prstGeom>
        </p:spPr>
      </p:pic>
      <p:pic>
        <p:nvPicPr>
          <p:cNvPr id="37" name="Picture 36">
            <a:extLst>
              <a:ext uri="{FF2B5EF4-FFF2-40B4-BE49-F238E27FC236}">
                <a16:creationId xmlns:a16="http://schemas.microsoft.com/office/drawing/2014/main" id="{91A34BC6-2A16-4F2F-AE6D-282EF3A73872}"/>
              </a:ext>
            </a:extLst>
          </p:cNvPr>
          <p:cNvPicPr>
            <a:picLocks noChangeAspect="1"/>
          </p:cNvPicPr>
          <p:nvPr/>
        </p:nvPicPr>
        <p:blipFill>
          <a:blip r:embed="rId10"/>
          <a:stretch>
            <a:fillRect/>
          </a:stretch>
        </p:blipFill>
        <p:spPr>
          <a:xfrm>
            <a:off x="3705857" y="5443334"/>
            <a:ext cx="342900" cy="104775"/>
          </a:xfrm>
          <a:prstGeom prst="rect">
            <a:avLst/>
          </a:prstGeom>
        </p:spPr>
      </p:pic>
      <p:pic>
        <p:nvPicPr>
          <p:cNvPr id="39" name="Picture 38">
            <a:extLst>
              <a:ext uri="{FF2B5EF4-FFF2-40B4-BE49-F238E27FC236}">
                <a16:creationId xmlns:a16="http://schemas.microsoft.com/office/drawing/2014/main" id="{A35C85A0-FCFC-481C-A064-3AE61B3EDD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371" y="5446639"/>
            <a:ext cx="342930" cy="114310"/>
          </a:xfrm>
          <a:prstGeom prst="rect">
            <a:avLst/>
          </a:prstGeom>
        </p:spPr>
      </p:pic>
      <p:sp>
        <p:nvSpPr>
          <p:cNvPr id="40" name="TextBox 39">
            <a:extLst>
              <a:ext uri="{FF2B5EF4-FFF2-40B4-BE49-F238E27FC236}">
                <a16:creationId xmlns:a16="http://schemas.microsoft.com/office/drawing/2014/main" id="{51A67CCC-DEBF-4115-8195-681B8E1DB6A0}"/>
              </a:ext>
            </a:extLst>
          </p:cNvPr>
          <p:cNvSpPr txBox="1"/>
          <p:nvPr/>
        </p:nvSpPr>
        <p:spPr>
          <a:xfrm>
            <a:off x="537893" y="5370418"/>
            <a:ext cx="1346168" cy="261610"/>
          </a:xfrm>
          <a:prstGeom prst="rect">
            <a:avLst/>
          </a:prstGeom>
          <a:noFill/>
        </p:spPr>
        <p:txBody>
          <a:bodyPr wrap="square" rtlCol="0">
            <a:spAutoFit/>
          </a:bodyPr>
          <a:lstStyle/>
          <a:p>
            <a:r>
              <a:rPr lang="en-US" sz="1100" dirty="0"/>
              <a:t>220 kV Transmission</a:t>
            </a:r>
          </a:p>
        </p:txBody>
      </p:sp>
      <p:pic>
        <p:nvPicPr>
          <p:cNvPr id="27" name="Picture 2">
            <a:extLst>
              <a:ext uri="{FF2B5EF4-FFF2-40B4-BE49-F238E27FC236}">
                <a16:creationId xmlns:a16="http://schemas.microsoft.com/office/drawing/2014/main" id="{499D619B-E209-471F-8515-9931E45412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4337" y="3681883"/>
            <a:ext cx="219309" cy="21930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F7CB620D-43AD-47BB-84B3-7BEB1A76EC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8622" y="5594428"/>
            <a:ext cx="219309" cy="219309"/>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60A236DD-EEE1-428A-B434-71F7806A547E}"/>
              </a:ext>
            </a:extLst>
          </p:cNvPr>
          <p:cNvSpPr txBox="1"/>
          <p:nvPr/>
        </p:nvSpPr>
        <p:spPr>
          <a:xfrm>
            <a:off x="6177766" y="5058438"/>
            <a:ext cx="1037303" cy="253916"/>
          </a:xfrm>
          <a:prstGeom prst="rect">
            <a:avLst/>
          </a:prstGeom>
          <a:noFill/>
        </p:spPr>
        <p:txBody>
          <a:bodyPr wrap="square" rtlCol="0">
            <a:spAutoFit/>
          </a:bodyPr>
          <a:lstStyle/>
          <a:p>
            <a:r>
              <a:rPr lang="en-US" sz="1050" dirty="0"/>
              <a:t>Feeder #4157</a:t>
            </a:r>
          </a:p>
        </p:txBody>
      </p:sp>
      <p:sp>
        <p:nvSpPr>
          <p:cNvPr id="72" name="TextBox 71">
            <a:extLst>
              <a:ext uri="{FF2B5EF4-FFF2-40B4-BE49-F238E27FC236}">
                <a16:creationId xmlns:a16="http://schemas.microsoft.com/office/drawing/2014/main" id="{A1C4F597-32D2-434C-BD5B-726C1DD2945B}"/>
              </a:ext>
            </a:extLst>
          </p:cNvPr>
          <p:cNvSpPr txBox="1"/>
          <p:nvPr/>
        </p:nvSpPr>
        <p:spPr>
          <a:xfrm>
            <a:off x="6184108" y="5306560"/>
            <a:ext cx="1037302" cy="253916"/>
          </a:xfrm>
          <a:prstGeom prst="rect">
            <a:avLst/>
          </a:prstGeom>
          <a:noFill/>
        </p:spPr>
        <p:txBody>
          <a:bodyPr wrap="square" rtlCol="0">
            <a:spAutoFit/>
          </a:bodyPr>
          <a:lstStyle/>
          <a:p>
            <a:r>
              <a:rPr lang="en-US" sz="1050" dirty="0"/>
              <a:t>Feeder #3556</a:t>
            </a:r>
          </a:p>
        </p:txBody>
      </p:sp>
      <p:sp>
        <p:nvSpPr>
          <p:cNvPr id="73" name="TextBox 72">
            <a:extLst>
              <a:ext uri="{FF2B5EF4-FFF2-40B4-BE49-F238E27FC236}">
                <a16:creationId xmlns:a16="http://schemas.microsoft.com/office/drawing/2014/main" id="{4CDEB22D-BA5A-45BD-8AF3-983B8BC17091}"/>
              </a:ext>
            </a:extLst>
          </p:cNvPr>
          <p:cNvSpPr txBox="1"/>
          <p:nvPr/>
        </p:nvSpPr>
        <p:spPr>
          <a:xfrm>
            <a:off x="6183217" y="5819614"/>
            <a:ext cx="1162053" cy="253916"/>
          </a:xfrm>
          <a:prstGeom prst="rect">
            <a:avLst/>
          </a:prstGeom>
          <a:noFill/>
        </p:spPr>
        <p:txBody>
          <a:bodyPr wrap="square" rtlCol="0">
            <a:spAutoFit/>
          </a:bodyPr>
          <a:lstStyle/>
          <a:p>
            <a:r>
              <a:rPr lang="en-US" sz="1050" dirty="0"/>
              <a:t>Feeder #3559</a:t>
            </a:r>
          </a:p>
        </p:txBody>
      </p:sp>
      <p:sp>
        <p:nvSpPr>
          <p:cNvPr id="74" name="TextBox 73">
            <a:extLst>
              <a:ext uri="{FF2B5EF4-FFF2-40B4-BE49-F238E27FC236}">
                <a16:creationId xmlns:a16="http://schemas.microsoft.com/office/drawing/2014/main" id="{72424893-F900-45BF-B38F-04BE93B12A3E}"/>
              </a:ext>
            </a:extLst>
          </p:cNvPr>
          <p:cNvSpPr txBox="1"/>
          <p:nvPr/>
        </p:nvSpPr>
        <p:spPr>
          <a:xfrm>
            <a:off x="7540285" y="5042513"/>
            <a:ext cx="1162053" cy="253916"/>
          </a:xfrm>
          <a:prstGeom prst="rect">
            <a:avLst/>
          </a:prstGeom>
          <a:noFill/>
        </p:spPr>
        <p:txBody>
          <a:bodyPr wrap="square" rtlCol="0">
            <a:spAutoFit/>
          </a:bodyPr>
          <a:lstStyle/>
          <a:p>
            <a:r>
              <a:rPr lang="en-US" sz="1050" dirty="0"/>
              <a:t>Feeder #4169</a:t>
            </a:r>
          </a:p>
        </p:txBody>
      </p:sp>
      <p:sp>
        <p:nvSpPr>
          <p:cNvPr id="75" name="TextBox 74">
            <a:extLst>
              <a:ext uri="{FF2B5EF4-FFF2-40B4-BE49-F238E27FC236}">
                <a16:creationId xmlns:a16="http://schemas.microsoft.com/office/drawing/2014/main" id="{2C0E924F-50E6-44C1-BA96-05E6B407DB81}"/>
              </a:ext>
            </a:extLst>
          </p:cNvPr>
          <p:cNvSpPr txBox="1"/>
          <p:nvPr/>
        </p:nvSpPr>
        <p:spPr>
          <a:xfrm>
            <a:off x="7553923" y="5563330"/>
            <a:ext cx="1162053" cy="253916"/>
          </a:xfrm>
          <a:prstGeom prst="rect">
            <a:avLst/>
          </a:prstGeom>
          <a:noFill/>
        </p:spPr>
        <p:txBody>
          <a:bodyPr wrap="square" rtlCol="0">
            <a:spAutoFit/>
          </a:bodyPr>
          <a:lstStyle/>
          <a:p>
            <a:r>
              <a:rPr lang="en-US" sz="1050" dirty="0"/>
              <a:t>Feeder #3565</a:t>
            </a:r>
          </a:p>
        </p:txBody>
      </p:sp>
      <p:sp>
        <p:nvSpPr>
          <p:cNvPr id="76" name="TextBox 75">
            <a:extLst>
              <a:ext uri="{FF2B5EF4-FFF2-40B4-BE49-F238E27FC236}">
                <a16:creationId xmlns:a16="http://schemas.microsoft.com/office/drawing/2014/main" id="{186B5CBE-3F91-403C-B674-E6B7211B3E04}"/>
              </a:ext>
            </a:extLst>
          </p:cNvPr>
          <p:cNvSpPr txBox="1"/>
          <p:nvPr/>
        </p:nvSpPr>
        <p:spPr>
          <a:xfrm>
            <a:off x="7540284" y="5297434"/>
            <a:ext cx="1162053" cy="253916"/>
          </a:xfrm>
          <a:prstGeom prst="rect">
            <a:avLst/>
          </a:prstGeom>
          <a:noFill/>
        </p:spPr>
        <p:txBody>
          <a:bodyPr wrap="square" rtlCol="0">
            <a:spAutoFit/>
          </a:bodyPr>
          <a:lstStyle/>
          <a:p>
            <a:r>
              <a:rPr lang="en-US" sz="1050" dirty="0"/>
              <a:t>Feeder #4227</a:t>
            </a:r>
          </a:p>
        </p:txBody>
      </p:sp>
      <p:sp>
        <p:nvSpPr>
          <p:cNvPr id="77" name="TextBox 76">
            <a:extLst>
              <a:ext uri="{FF2B5EF4-FFF2-40B4-BE49-F238E27FC236}">
                <a16:creationId xmlns:a16="http://schemas.microsoft.com/office/drawing/2014/main" id="{77D5D08A-D7C1-4334-AC6E-113BEFED891F}"/>
              </a:ext>
            </a:extLst>
          </p:cNvPr>
          <p:cNvSpPr txBox="1"/>
          <p:nvPr/>
        </p:nvSpPr>
        <p:spPr>
          <a:xfrm>
            <a:off x="6177766" y="5546034"/>
            <a:ext cx="1162053" cy="253916"/>
          </a:xfrm>
          <a:prstGeom prst="rect">
            <a:avLst/>
          </a:prstGeom>
          <a:noFill/>
        </p:spPr>
        <p:txBody>
          <a:bodyPr wrap="square" rtlCol="0">
            <a:spAutoFit/>
          </a:bodyPr>
          <a:lstStyle/>
          <a:p>
            <a:r>
              <a:rPr lang="en-US" sz="1050" dirty="0"/>
              <a:t>Feeder #4311</a:t>
            </a:r>
          </a:p>
        </p:txBody>
      </p:sp>
      <p:pic>
        <p:nvPicPr>
          <p:cNvPr id="78" name="Picture 77">
            <a:extLst>
              <a:ext uri="{FF2B5EF4-FFF2-40B4-BE49-F238E27FC236}">
                <a16:creationId xmlns:a16="http://schemas.microsoft.com/office/drawing/2014/main" id="{574309B5-B493-4F88-BCE2-9688B5423AFA}"/>
              </a:ext>
            </a:extLst>
          </p:cNvPr>
          <p:cNvPicPr>
            <a:picLocks noChangeAspect="1"/>
          </p:cNvPicPr>
          <p:nvPr/>
        </p:nvPicPr>
        <p:blipFill>
          <a:blip r:embed="rId13"/>
          <a:stretch>
            <a:fillRect/>
          </a:stretch>
        </p:blipFill>
        <p:spPr>
          <a:xfrm>
            <a:off x="5828770" y="5377066"/>
            <a:ext cx="342900" cy="95250"/>
          </a:xfrm>
          <a:prstGeom prst="rect">
            <a:avLst/>
          </a:prstGeom>
        </p:spPr>
      </p:pic>
      <p:pic>
        <p:nvPicPr>
          <p:cNvPr id="79" name="Picture 78">
            <a:extLst>
              <a:ext uri="{FF2B5EF4-FFF2-40B4-BE49-F238E27FC236}">
                <a16:creationId xmlns:a16="http://schemas.microsoft.com/office/drawing/2014/main" id="{75CEDFBA-3EC7-4042-AD77-96E1AB1B175E}"/>
              </a:ext>
            </a:extLst>
          </p:cNvPr>
          <p:cNvPicPr>
            <a:picLocks noChangeAspect="1"/>
          </p:cNvPicPr>
          <p:nvPr/>
        </p:nvPicPr>
        <p:blipFill>
          <a:blip r:embed="rId14"/>
          <a:stretch>
            <a:fillRect/>
          </a:stretch>
        </p:blipFill>
        <p:spPr>
          <a:xfrm>
            <a:off x="5840009" y="5873514"/>
            <a:ext cx="333375" cy="114300"/>
          </a:xfrm>
          <a:prstGeom prst="rect">
            <a:avLst/>
          </a:prstGeom>
        </p:spPr>
      </p:pic>
      <p:pic>
        <p:nvPicPr>
          <p:cNvPr id="80" name="Picture 79">
            <a:extLst>
              <a:ext uri="{FF2B5EF4-FFF2-40B4-BE49-F238E27FC236}">
                <a16:creationId xmlns:a16="http://schemas.microsoft.com/office/drawing/2014/main" id="{A90C58D8-EBD0-4E65-A4CC-1E3D1A9C10E4}"/>
              </a:ext>
            </a:extLst>
          </p:cNvPr>
          <p:cNvPicPr>
            <a:picLocks noChangeAspect="1"/>
          </p:cNvPicPr>
          <p:nvPr/>
        </p:nvPicPr>
        <p:blipFill>
          <a:blip r:embed="rId15"/>
          <a:stretch>
            <a:fillRect/>
          </a:stretch>
        </p:blipFill>
        <p:spPr>
          <a:xfrm>
            <a:off x="7195775" y="5118397"/>
            <a:ext cx="333375" cy="104775"/>
          </a:xfrm>
          <a:prstGeom prst="rect">
            <a:avLst/>
          </a:prstGeom>
        </p:spPr>
      </p:pic>
      <p:pic>
        <p:nvPicPr>
          <p:cNvPr id="82" name="Picture 81">
            <a:extLst>
              <a:ext uri="{FF2B5EF4-FFF2-40B4-BE49-F238E27FC236}">
                <a16:creationId xmlns:a16="http://schemas.microsoft.com/office/drawing/2014/main" id="{8A432816-C99F-4A9E-9D90-A6DD5A9C9F60}"/>
              </a:ext>
            </a:extLst>
          </p:cNvPr>
          <p:cNvPicPr>
            <a:picLocks noChangeAspect="1"/>
          </p:cNvPicPr>
          <p:nvPr/>
        </p:nvPicPr>
        <p:blipFill>
          <a:blip r:embed="rId16"/>
          <a:stretch>
            <a:fillRect/>
          </a:stretch>
        </p:blipFill>
        <p:spPr>
          <a:xfrm>
            <a:off x="5846396" y="5126932"/>
            <a:ext cx="323850" cy="104775"/>
          </a:xfrm>
          <a:prstGeom prst="rect">
            <a:avLst/>
          </a:prstGeom>
        </p:spPr>
      </p:pic>
      <p:pic>
        <p:nvPicPr>
          <p:cNvPr id="83" name="Picture 82">
            <a:extLst>
              <a:ext uri="{FF2B5EF4-FFF2-40B4-BE49-F238E27FC236}">
                <a16:creationId xmlns:a16="http://schemas.microsoft.com/office/drawing/2014/main" id="{20252610-F56C-4B13-BF95-03DAB58F9FFE}"/>
              </a:ext>
            </a:extLst>
          </p:cNvPr>
          <p:cNvPicPr>
            <a:picLocks noChangeAspect="1"/>
          </p:cNvPicPr>
          <p:nvPr/>
        </p:nvPicPr>
        <p:blipFill>
          <a:blip r:embed="rId17"/>
          <a:stretch>
            <a:fillRect/>
          </a:stretch>
        </p:blipFill>
        <p:spPr>
          <a:xfrm>
            <a:off x="7193694" y="5383786"/>
            <a:ext cx="342900" cy="95250"/>
          </a:xfrm>
          <a:prstGeom prst="rect">
            <a:avLst/>
          </a:prstGeom>
        </p:spPr>
      </p:pic>
      <p:pic>
        <p:nvPicPr>
          <p:cNvPr id="84" name="Picture 83">
            <a:extLst>
              <a:ext uri="{FF2B5EF4-FFF2-40B4-BE49-F238E27FC236}">
                <a16:creationId xmlns:a16="http://schemas.microsoft.com/office/drawing/2014/main" id="{12BEA215-CFFB-40DB-BC6D-0D5E6E099757}"/>
              </a:ext>
            </a:extLst>
          </p:cNvPr>
          <p:cNvPicPr>
            <a:picLocks noChangeAspect="1"/>
          </p:cNvPicPr>
          <p:nvPr/>
        </p:nvPicPr>
        <p:blipFill>
          <a:blip r:embed="rId18"/>
          <a:stretch>
            <a:fillRect/>
          </a:stretch>
        </p:blipFill>
        <p:spPr>
          <a:xfrm>
            <a:off x="5834866" y="5629292"/>
            <a:ext cx="342900" cy="114300"/>
          </a:xfrm>
          <a:prstGeom prst="rect">
            <a:avLst/>
          </a:prstGeom>
        </p:spPr>
      </p:pic>
      <p:pic>
        <p:nvPicPr>
          <p:cNvPr id="85" name="Picture 84">
            <a:extLst>
              <a:ext uri="{FF2B5EF4-FFF2-40B4-BE49-F238E27FC236}">
                <a16:creationId xmlns:a16="http://schemas.microsoft.com/office/drawing/2014/main" id="{FB928D9B-2459-4FC5-BDDF-D94C91A05803}"/>
              </a:ext>
            </a:extLst>
          </p:cNvPr>
          <p:cNvPicPr>
            <a:picLocks noChangeAspect="1"/>
          </p:cNvPicPr>
          <p:nvPr/>
        </p:nvPicPr>
        <p:blipFill>
          <a:blip r:embed="rId19"/>
          <a:stretch>
            <a:fillRect/>
          </a:stretch>
        </p:blipFill>
        <p:spPr>
          <a:xfrm>
            <a:off x="7192792" y="5627417"/>
            <a:ext cx="361950" cy="133350"/>
          </a:xfrm>
          <a:prstGeom prst="rect">
            <a:avLst/>
          </a:prstGeom>
        </p:spPr>
      </p:pic>
    </p:spTree>
    <p:extLst>
      <p:ext uri="{BB962C8B-B14F-4D97-AF65-F5344CB8AC3E}">
        <p14:creationId xmlns:p14="http://schemas.microsoft.com/office/powerpoint/2010/main" val="271278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260D-53FB-4241-9FE0-907FCED6A2C8}"/>
              </a:ext>
            </a:extLst>
          </p:cNvPr>
          <p:cNvSpPr>
            <a:spLocks noGrp="1"/>
          </p:cNvSpPr>
          <p:nvPr>
            <p:ph type="title"/>
          </p:nvPr>
        </p:nvSpPr>
        <p:spPr/>
        <p:txBody>
          <a:bodyPr/>
          <a:lstStyle/>
          <a:p>
            <a:r>
              <a:rPr lang="en-US" dirty="0"/>
              <a:t>Target 66kV feeder serves critical GLP loads</a:t>
            </a:r>
          </a:p>
        </p:txBody>
      </p:sp>
      <p:sp>
        <p:nvSpPr>
          <p:cNvPr id="9" name="Rectangle 8">
            <a:extLst>
              <a:ext uri="{FF2B5EF4-FFF2-40B4-BE49-F238E27FC236}">
                <a16:creationId xmlns:a16="http://schemas.microsoft.com/office/drawing/2014/main" id="{3E44B307-750D-41B5-BEC7-E8CAFBDC8D0B}"/>
              </a:ext>
            </a:extLst>
          </p:cNvPr>
          <p:cNvSpPr/>
          <p:nvPr/>
        </p:nvSpPr>
        <p:spPr>
          <a:xfrm>
            <a:off x="76080" y="5311832"/>
            <a:ext cx="8788231" cy="100278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r>
              <a:rPr lang="en-US" sz="1400" b="1" dirty="0">
                <a:solidFill>
                  <a:schemeClr val="tx1"/>
                </a:solidFill>
              </a:rPr>
              <a:t>Legend</a:t>
            </a:r>
          </a:p>
          <a:p>
            <a:endParaRPr lang="en-US" sz="1400" dirty="0">
              <a:solidFill>
                <a:schemeClr val="tx1"/>
              </a:solidFill>
            </a:endParaRPr>
          </a:p>
          <a:p>
            <a:endParaRPr lang="en-US" sz="1400" dirty="0">
              <a:solidFill>
                <a:schemeClr val="tx1"/>
              </a:solidFill>
            </a:endParaRPr>
          </a:p>
          <a:p>
            <a:r>
              <a:rPr lang="en-US" sz="1400" dirty="0">
                <a:solidFill>
                  <a:schemeClr val="tx1"/>
                </a:solidFill>
              </a:rPr>
              <a:t>	</a:t>
            </a:r>
          </a:p>
        </p:txBody>
      </p:sp>
      <p:pic>
        <p:nvPicPr>
          <p:cNvPr id="10" name="Picture 9">
            <a:extLst>
              <a:ext uri="{FF2B5EF4-FFF2-40B4-BE49-F238E27FC236}">
                <a16:creationId xmlns:a16="http://schemas.microsoft.com/office/drawing/2014/main" id="{5E1241C7-D963-41DD-BE27-C937DFFC6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50" y="5840770"/>
            <a:ext cx="259102" cy="205758"/>
          </a:xfrm>
          <a:prstGeom prst="rect">
            <a:avLst/>
          </a:prstGeom>
        </p:spPr>
      </p:pic>
      <p:sp>
        <p:nvSpPr>
          <p:cNvPr id="11" name="TextBox 10">
            <a:extLst>
              <a:ext uri="{FF2B5EF4-FFF2-40B4-BE49-F238E27FC236}">
                <a16:creationId xmlns:a16="http://schemas.microsoft.com/office/drawing/2014/main" id="{DD1036CD-95A5-4C54-ABEF-1540F432CF72}"/>
              </a:ext>
            </a:extLst>
          </p:cNvPr>
          <p:cNvSpPr txBox="1"/>
          <p:nvPr/>
        </p:nvSpPr>
        <p:spPr>
          <a:xfrm>
            <a:off x="2282732" y="5375282"/>
            <a:ext cx="1482163" cy="261610"/>
          </a:xfrm>
          <a:prstGeom prst="rect">
            <a:avLst/>
          </a:prstGeom>
          <a:noFill/>
        </p:spPr>
        <p:txBody>
          <a:bodyPr wrap="square" rtlCol="0">
            <a:spAutoFit/>
          </a:bodyPr>
          <a:lstStyle/>
          <a:p>
            <a:r>
              <a:rPr lang="en-US" sz="1100" dirty="0"/>
              <a:t>16kV Gladiola Feeder</a:t>
            </a:r>
          </a:p>
        </p:txBody>
      </p:sp>
      <p:sp>
        <p:nvSpPr>
          <p:cNvPr id="12" name="TextBox 11">
            <a:extLst>
              <a:ext uri="{FF2B5EF4-FFF2-40B4-BE49-F238E27FC236}">
                <a16:creationId xmlns:a16="http://schemas.microsoft.com/office/drawing/2014/main" id="{AFB365F0-D6D6-4FBE-83DD-8C8F25E2BBF1}"/>
              </a:ext>
            </a:extLst>
          </p:cNvPr>
          <p:cNvSpPr txBox="1"/>
          <p:nvPr/>
        </p:nvSpPr>
        <p:spPr>
          <a:xfrm>
            <a:off x="611038" y="5814585"/>
            <a:ext cx="877662" cy="261610"/>
          </a:xfrm>
          <a:prstGeom prst="rect">
            <a:avLst/>
          </a:prstGeom>
          <a:noFill/>
        </p:spPr>
        <p:txBody>
          <a:bodyPr wrap="square" rtlCol="0">
            <a:spAutoFit/>
          </a:bodyPr>
          <a:lstStyle/>
          <a:p>
            <a:r>
              <a:rPr lang="en-US" sz="1100" dirty="0"/>
              <a:t>Substations</a:t>
            </a:r>
          </a:p>
        </p:txBody>
      </p:sp>
      <p:sp>
        <p:nvSpPr>
          <p:cNvPr id="13" name="TextBox 12">
            <a:extLst>
              <a:ext uri="{FF2B5EF4-FFF2-40B4-BE49-F238E27FC236}">
                <a16:creationId xmlns:a16="http://schemas.microsoft.com/office/drawing/2014/main" id="{BEBA49C9-9FD3-4230-8110-4F8F71A22DF6}"/>
              </a:ext>
            </a:extLst>
          </p:cNvPr>
          <p:cNvSpPr txBox="1"/>
          <p:nvPr/>
        </p:nvSpPr>
        <p:spPr>
          <a:xfrm>
            <a:off x="2276189" y="5593596"/>
            <a:ext cx="1482163" cy="261610"/>
          </a:xfrm>
          <a:prstGeom prst="rect">
            <a:avLst/>
          </a:prstGeom>
          <a:noFill/>
        </p:spPr>
        <p:txBody>
          <a:bodyPr wrap="square" rtlCol="0">
            <a:spAutoFit/>
          </a:bodyPr>
          <a:lstStyle/>
          <a:p>
            <a:r>
              <a:rPr lang="en-US" sz="1100" dirty="0"/>
              <a:t>16kV Gaucho Feeder</a:t>
            </a:r>
          </a:p>
        </p:txBody>
      </p:sp>
      <p:sp>
        <p:nvSpPr>
          <p:cNvPr id="14" name="TextBox 13">
            <a:extLst>
              <a:ext uri="{FF2B5EF4-FFF2-40B4-BE49-F238E27FC236}">
                <a16:creationId xmlns:a16="http://schemas.microsoft.com/office/drawing/2014/main" id="{31ADBB9E-903F-4E5E-B2CB-B0D39A042719}"/>
              </a:ext>
            </a:extLst>
          </p:cNvPr>
          <p:cNvSpPr txBox="1"/>
          <p:nvPr/>
        </p:nvSpPr>
        <p:spPr>
          <a:xfrm>
            <a:off x="2278534" y="5819963"/>
            <a:ext cx="1624144" cy="261610"/>
          </a:xfrm>
          <a:prstGeom prst="rect">
            <a:avLst/>
          </a:prstGeom>
          <a:noFill/>
        </p:spPr>
        <p:txBody>
          <a:bodyPr wrap="square" rtlCol="0">
            <a:spAutoFit/>
          </a:bodyPr>
          <a:lstStyle/>
          <a:p>
            <a:r>
              <a:rPr lang="en-US" sz="1100" dirty="0"/>
              <a:t>16kV  Professor Feeder</a:t>
            </a:r>
          </a:p>
        </p:txBody>
      </p:sp>
      <p:pic>
        <p:nvPicPr>
          <p:cNvPr id="15" name="Picture 14">
            <a:extLst>
              <a:ext uri="{FF2B5EF4-FFF2-40B4-BE49-F238E27FC236}">
                <a16:creationId xmlns:a16="http://schemas.microsoft.com/office/drawing/2014/main" id="{200849E3-3209-406D-A2C4-4D447F5FD581}"/>
              </a:ext>
            </a:extLst>
          </p:cNvPr>
          <p:cNvPicPr>
            <a:picLocks noChangeAspect="1"/>
          </p:cNvPicPr>
          <p:nvPr/>
        </p:nvPicPr>
        <p:blipFill>
          <a:blip r:embed="rId3"/>
          <a:stretch>
            <a:fillRect/>
          </a:stretch>
        </p:blipFill>
        <p:spPr>
          <a:xfrm>
            <a:off x="3979870" y="5422342"/>
            <a:ext cx="216464" cy="188533"/>
          </a:xfrm>
          <a:prstGeom prst="rect">
            <a:avLst/>
          </a:prstGeom>
        </p:spPr>
      </p:pic>
      <p:sp>
        <p:nvSpPr>
          <p:cNvPr id="16" name="TextBox 15">
            <a:extLst>
              <a:ext uri="{FF2B5EF4-FFF2-40B4-BE49-F238E27FC236}">
                <a16:creationId xmlns:a16="http://schemas.microsoft.com/office/drawing/2014/main" id="{0AFF25DD-0044-4065-BF10-264061DA17B9}"/>
              </a:ext>
            </a:extLst>
          </p:cNvPr>
          <p:cNvSpPr txBox="1"/>
          <p:nvPr/>
        </p:nvSpPr>
        <p:spPr>
          <a:xfrm>
            <a:off x="4277917" y="5615343"/>
            <a:ext cx="2346808" cy="261610"/>
          </a:xfrm>
          <a:prstGeom prst="rect">
            <a:avLst/>
          </a:prstGeom>
          <a:noFill/>
        </p:spPr>
        <p:txBody>
          <a:bodyPr wrap="square" rtlCol="0">
            <a:spAutoFit/>
          </a:bodyPr>
          <a:lstStyle/>
          <a:p>
            <a:r>
              <a:rPr lang="en-US" sz="1100" dirty="0"/>
              <a:t>Dos Pueblos High School</a:t>
            </a:r>
          </a:p>
        </p:txBody>
      </p:sp>
      <p:sp>
        <p:nvSpPr>
          <p:cNvPr id="17" name="TextBox 16">
            <a:extLst>
              <a:ext uri="{FF2B5EF4-FFF2-40B4-BE49-F238E27FC236}">
                <a16:creationId xmlns:a16="http://schemas.microsoft.com/office/drawing/2014/main" id="{6485F45B-12F9-4C6B-A65A-36BE7406B5D6}"/>
              </a:ext>
            </a:extLst>
          </p:cNvPr>
          <p:cNvSpPr txBox="1"/>
          <p:nvPr/>
        </p:nvSpPr>
        <p:spPr>
          <a:xfrm>
            <a:off x="2309562" y="6060372"/>
            <a:ext cx="1432407" cy="261610"/>
          </a:xfrm>
          <a:prstGeom prst="rect">
            <a:avLst/>
          </a:prstGeom>
          <a:noFill/>
        </p:spPr>
        <p:txBody>
          <a:bodyPr wrap="square" rtlCol="0">
            <a:spAutoFit/>
          </a:bodyPr>
          <a:lstStyle/>
          <a:p>
            <a:r>
              <a:rPr lang="en-US" sz="1100" dirty="0"/>
              <a:t>Santa Barbara Airport</a:t>
            </a:r>
          </a:p>
        </p:txBody>
      </p:sp>
      <p:pic>
        <p:nvPicPr>
          <p:cNvPr id="18" name="Picture 17">
            <a:extLst>
              <a:ext uri="{FF2B5EF4-FFF2-40B4-BE49-F238E27FC236}">
                <a16:creationId xmlns:a16="http://schemas.microsoft.com/office/drawing/2014/main" id="{41B31795-0912-4EBB-9107-EBA621BEB6D4}"/>
              </a:ext>
            </a:extLst>
          </p:cNvPr>
          <p:cNvPicPr>
            <a:picLocks noChangeAspect="1"/>
          </p:cNvPicPr>
          <p:nvPr/>
        </p:nvPicPr>
        <p:blipFill>
          <a:blip r:embed="rId4"/>
          <a:stretch>
            <a:fillRect/>
          </a:stretch>
        </p:blipFill>
        <p:spPr>
          <a:xfrm>
            <a:off x="286495" y="6038277"/>
            <a:ext cx="315190" cy="242454"/>
          </a:xfrm>
          <a:prstGeom prst="rect">
            <a:avLst/>
          </a:prstGeom>
        </p:spPr>
      </p:pic>
      <p:sp>
        <p:nvSpPr>
          <p:cNvPr id="20" name="TextBox 19">
            <a:extLst>
              <a:ext uri="{FF2B5EF4-FFF2-40B4-BE49-F238E27FC236}">
                <a16:creationId xmlns:a16="http://schemas.microsoft.com/office/drawing/2014/main" id="{87AF6283-85E0-45B1-BF65-CAA70259200F}"/>
              </a:ext>
            </a:extLst>
          </p:cNvPr>
          <p:cNvSpPr txBox="1"/>
          <p:nvPr/>
        </p:nvSpPr>
        <p:spPr>
          <a:xfrm>
            <a:off x="623018" y="6042646"/>
            <a:ext cx="1302669" cy="261610"/>
          </a:xfrm>
          <a:prstGeom prst="rect">
            <a:avLst/>
          </a:prstGeom>
          <a:noFill/>
        </p:spPr>
        <p:txBody>
          <a:bodyPr wrap="square" rtlCol="0">
            <a:spAutoFit/>
          </a:bodyPr>
          <a:lstStyle/>
          <a:p>
            <a:r>
              <a:rPr lang="en-US" sz="1100" dirty="0"/>
              <a:t>Tier 3 Fire Threat</a:t>
            </a:r>
          </a:p>
        </p:txBody>
      </p:sp>
      <p:pic>
        <p:nvPicPr>
          <p:cNvPr id="22" name="Picture 21">
            <a:extLst>
              <a:ext uri="{FF2B5EF4-FFF2-40B4-BE49-F238E27FC236}">
                <a16:creationId xmlns:a16="http://schemas.microsoft.com/office/drawing/2014/main" id="{0F29EC64-C6F6-4C6F-8AB4-EC604C054D4C}"/>
              </a:ext>
            </a:extLst>
          </p:cNvPr>
          <p:cNvPicPr>
            <a:picLocks noChangeAspect="1"/>
          </p:cNvPicPr>
          <p:nvPr/>
        </p:nvPicPr>
        <p:blipFill>
          <a:blip r:embed="rId5"/>
          <a:stretch>
            <a:fillRect/>
          </a:stretch>
        </p:blipFill>
        <p:spPr>
          <a:xfrm>
            <a:off x="1995864" y="5672961"/>
            <a:ext cx="362389" cy="117532"/>
          </a:xfrm>
          <a:prstGeom prst="rect">
            <a:avLst/>
          </a:prstGeom>
        </p:spPr>
      </p:pic>
      <p:pic>
        <p:nvPicPr>
          <p:cNvPr id="23" name="Picture 22">
            <a:extLst>
              <a:ext uri="{FF2B5EF4-FFF2-40B4-BE49-F238E27FC236}">
                <a16:creationId xmlns:a16="http://schemas.microsoft.com/office/drawing/2014/main" id="{85E37017-EEF3-4D18-9802-569969BB7679}"/>
              </a:ext>
            </a:extLst>
          </p:cNvPr>
          <p:cNvPicPr>
            <a:picLocks noChangeAspect="1"/>
          </p:cNvPicPr>
          <p:nvPr/>
        </p:nvPicPr>
        <p:blipFill>
          <a:blip r:embed="rId6"/>
          <a:stretch>
            <a:fillRect/>
          </a:stretch>
        </p:blipFill>
        <p:spPr>
          <a:xfrm>
            <a:off x="1988496" y="5904927"/>
            <a:ext cx="361950" cy="133350"/>
          </a:xfrm>
          <a:prstGeom prst="rect">
            <a:avLst/>
          </a:prstGeom>
        </p:spPr>
      </p:pic>
      <p:pic>
        <p:nvPicPr>
          <p:cNvPr id="24" name="Picture 23">
            <a:extLst>
              <a:ext uri="{FF2B5EF4-FFF2-40B4-BE49-F238E27FC236}">
                <a16:creationId xmlns:a16="http://schemas.microsoft.com/office/drawing/2014/main" id="{F0B3428B-D426-43D5-B345-F5E43736D5C7}"/>
              </a:ext>
            </a:extLst>
          </p:cNvPr>
          <p:cNvPicPr>
            <a:picLocks noChangeAspect="1"/>
          </p:cNvPicPr>
          <p:nvPr/>
        </p:nvPicPr>
        <p:blipFill>
          <a:blip r:embed="rId7"/>
          <a:stretch>
            <a:fillRect/>
          </a:stretch>
        </p:blipFill>
        <p:spPr>
          <a:xfrm>
            <a:off x="1998421" y="5446474"/>
            <a:ext cx="342900" cy="104775"/>
          </a:xfrm>
          <a:prstGeom prst="rect">
            <a:avLst/>
          </a:prstGeom>
        </p:spPr>
      </p:pic>
      <p:pic>
        <p:nvPicPr>
          <p:cNvPr id="25" name="Picture 24">
            <a:extLst>
              <a:ext uri="{FF2B5EF4-FFF2-40B4-BE49-F238E27FC236}">
                <a16:creationId xmlns:a16="http://schemas.microsoft.com/office/drawing/2014/main" id="{BC00AEF4-3D8A-4070-852C-9F74794F5B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197" y="5655863"/>
            <a:ext cx="358171" cy="129551"/>
          </a:xfrm>
          <a:prstGeom prst="rect">
            <a:avLst/>
          </a:prstGeom>
        </p:spPr>
      </p:pic>
      <p:sp>
        <p:nvSpPr>
          <p:cNvPr id="28" name="TextBox 27">
            <a:extLst>
              <a:ext uri="{FF2B5EF4-FFF2-40B4-BE49-F238E27FC236}">
                <a16:creationId xmlns:a16="http://schemas.microsoft.com/office/drawing/2014/main" id="{8760906A-F5DC-46FE-9D3C-C6EDB182CE8E}"/>
              </a:ext>
            </a:extLst>
          </p:cNvPr>
          <p:cNvSpPr txBox="1"/>
          <p:nvPr/>
        </p:nvSpPr>
        <p:spPr>
          <a:xfrm>
            <a:off x="591045" y="5586524"/>
            <a:ext cx="1319375" cy="261610"/>
          </a:xfrm>
          <a:prstGeom prst="rect">
            <a:avLst/>
          </a:prstGeom>
          <a:noFill/>
        </p:spPr>
        <p:txBody>
          <a:bodyPr wrap="square" rtlCol="0">
            <a:spAutoFit/>
          </a:bodyPr>
          <a:lstStyle/>
          <a:p>
            <a:r>
              <a:rPr lang="en-US" sz="1100" dirty="0"/>
              <a:t>66 kV Feeder #4311</a:t>
            </a:r>
          </a:p>
        </p:txBody>
      </p:sp>
      <p:pic>
        <p:nvPicPr>
          <p:cNvPr id="29" name="Picture 28">
            <a:extLst>
              <a:ext uri="{FF2B5EF4-FFF2-40B4-BE49-F238E27FC236}">
                <a16:creationId xmlns:a16="http://schemas.microsoft.com/office/drawing/2014/main" id="{E73671F8-9DB2-47AC-99E6-3711E85620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3757" y="5872137"/>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32B3AD6-7A96-46B8-8571-0DA7F8B04B51}"/>
              </a:ext>
            </a:extLst>
          </p:cNvPr>
          <p:cNvSpPr txBox="1"/>
          <p:nvPr/>
        </p:nvSpPr>
        <p:spPr>
          <a:xfrm>
            <a:off x="4275185" y="5845754"/>
            <a:ext cx="1302669" cy="261610"/>
          </a:xfrm>
          <a:prstGeom prst="rect">
            <a:avLst/>
          </a:prstGeom>
          <a:noFill/>
        </p:spPr>
        <p:txBody>
          <a:bodyPr wrap="square" rtlCol="0">
            <a:spAutoFit/>
          </a:bodyPr>
          <a:lstStyle/>
          <a:p>
            <a:r>
              <a:rPr lang="en-US" sz="1100" dirty="0"/>
              <a:t>Fire Stations</a:t>
            </a:r>
          </a:p>
        </p:txBody>
      </p:sp>
      <p:pic>
        <p:nvPicPr>
          <p:cNvPr id="31" name="Picture 30">
            <a:extLst>
              <a:ext uri="{FF2B5EF4-FFF2-40B4-BE49-F238E27FC236}">
                <a16:creationId xmlns:a16="http://schemas.microsoft.com/office/drawing/2014/main" id="{340F2FA2-DABB-481C-9C31-08A3C72BAB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7186" y="6116518"/>
            <a:ext cx="173148" cy="17314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DA14EFB-1364-464E-A583-62FEB7C26720}"/>
              </a:ext>
            </a:extLst>
          </p:cNvPr>
          <p:cNvSpPr txBox="1"/>
          <p:nvPr/>
        </p:nvSpPr>
        <p:spPr>
          <a:xfrm>
            <a:off x="4275185" y="6067417"/>
            <a:ext cx="1807610" cy="261610"/>
          </a:xfrm>
          <a:prstGeom prst="rect">
            <a:avLst/>
          </a:prstGeom>
          <a:noFill/>
        </p:spPr>
        <p:txBody>
          <a:bodyPr wrap="square" rtlCol="0">
            <a:spAutoFit/>
          </a:bodyPr>
          <a:lstStyle/>
          <a:p>
            <a:r>
              <a:rPr lang="en-US" sz="1100" dirty="0"/>
              <a:t>Goleta Sanitary District</a:t>
            </a:r>
          </a:p>
        </p:txBody>
      </p:sp>
      <p:pic>
        <p:nvPicPr>
          <p:cNvPr id="33" name="Picture 32">
            <a:extLst>
              <a:ext uri="{FF2B5EF4-FFF2-40B4-BE49-F238E27FC236}">
                <a16:creationId xmlns:a16="http://schemas.microsoft.com/office/drawing/2014/main" id="{6C632A73-FC8F-4F76-ADDE-AB3D996A6775}"/>
              </a:ext>
            </a:extLst>
          </p:cNvPr>
          <p:cNvPicPr>
            <a:picLocks noChangeAspect="1"/>
          </p:cNvPicPr>
          <p:nvPr/>
        </p:nvPicPr>
        <p:blipFill>
          <a:blip r:embed="rId11"/>
          <a:stretch>
            <a:fillRect/>
          </a:stretch>
        </p:blipFill>
        <p:spPr>
          <a:xfrm>
            <a:off x="6582110" y="6076768"/>
            <a:ext cx="183920" cy="183920"/>
          </a:xfrm>
          <a:prstGeom prst="rect">
            <a:avLst/>
          </a:prstGeom>
        </p:spPr>
      </p:pic>
      <p:sp>
        <p:nvSpPr>
          <p:cNvPr id="34" name="TextBox 33">
            <a:extLst>
              <a:ext uri="{FF2B5EF4-FFF2-40B4-BE49-F238E27FC236}">
                <a16:creationId xmlns:a16="http://schemas.microsoft.com/office/drawing/2014/main" id="{99DC1E6C-5282-4828-9702-3849C37C3613}"/>
              </a:ext>
            </a:extLst>
          </p:cNvPr>
          <p:cNvSpPr txBox="1"/>
          <p:nvPr/>
        </p:nvSpPr>
        <p:spPr>
          <a:xfrm>
            <a:off x="6836695" y="6047501"/>
            <a:ext cx="2035981" cy="261610"/>
          </a:xfrm>
          <a:prstGeom prst="rect">
            <a:avLst/>
          </a:prstGeom>
          <a:noFill/>
        </p:spPr>
        <p:txBody>
          <a:bodyPr wrap="square" rtlCol="0">
            <a:spAutoFit/>
          </a:bodyPr>
          <a:lstStyle/>
          <a:p>
            <a:r>
              <a:rPr lang="en-US" sz="1100" dirty="0">
                <a:solidFill>
                  <a:schemeClr val="dk1"/>
                </a:solidFill>
                <a:latin typeface="+mn-lt"/>
                <a:cs typeface="Arial"/>
                <a:sym typeface="Arial"/>
              </a:rPr>
              <a:t>Planned Battery Energy Storage</a:t>
            </a:r>
            <a:endParaRPr lang="en-US" sz="1100" dirty="0">
              <a:latin typeface="+mn-lt"/>
            </a:endParaRPr>
          </a:p>
        </p:txBody>
      </p:sp>
      <p:pic>
        <p:nvPicPr>
          <p:cNvPr id="35" name="Picture 34">
            <a:extLst>
              <a:ext uri="{FF2B5EF4-FFF2-40B4-BE49-F238E27FC236}">
                <a16:creationId xmlns:a16="http://schemas.microsoft.com/office/drawing/2014/main" id="{B9960319-7F09-47C2-ABC8-63703901DA2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73744" y="5402604"/>
            <a:ext cx="183920" cy="18392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36B7668-550E-4EFD-A80D-04A02D1D6C11}"/>
              </a:ext>
            </a:extLst>
          </p:cNvPr>
          <p:cNvSpPr txBox="1"/>
          <p:nvPr/>
        </p:nvSpPr>
        <p:spPr>
          <a:xfrm>
            <a:off x="6821997" y="5372536"/>
            <a:ext cx="2035981" cy="261610"/>
          </a:xfrm>
          <a:prstGeom prst="rect">
            <a:avLst/>
          </a:prstGeom>
          <a:noFill/>
        </p:spPr>
        <p:txBody>
          <a:bodyPr wrap="square" rtlCol="0">
            <a:spAutoFit/>
          </a:bodyPr>
          <a:lstStyle/>
          <a:p>
            <a:r>
              <a:rPr lang="en-US" sz="1100" dirty="0"/>
              <a:t>Goleta Valley Cottage Hospital</a:t>
            </a:r>
          </a:p>
        </p:txBody>
      </p:sp>
      <p:pic>
        <p:nvPicPr>
          <p:cNvPr id="37" name="Picture 2">
            <a:extLst>
              <a:ext uri="{FF2B5EF4-FFF2-40B4-BE49-F238E27FC236}">
                <a16:creationId xmlns:a16="http://schemas.microsoft.com/office/drawing/2014/main" id="{A658E33A-1595-4ADB-9A47-630AA79AC4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44332" y="5610875"/>
            <a:ext cx="231058" cy="2310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7F3A987E-D9AE-47FB-B7BF-067D382D75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4798" y="6065042"/>
            <a:ext cx="219309" cy="21930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CE2324B-73CF-4040-96FC-B297114952BC}"/>
              </a:ext>
            </a:extLst>
          </p:cNvPr>
          <p:cNvSpPr txBox="1"/>
          <p:nvPr/>
        </p:nvSpPr>
        <p:spPr>
          <a:xfrm>
            <a:off x="6814718" y="5592684"/>
            <a:ext cx="2035981" cy="261610"/>
          </a:xfrm>
          <a:prstGeom prst="rect">
            <a:avLst/>
          </a:prstGeom>
          <a:noFill/>
        </p:spPr>
        <p:txBody>
          <a:bodyPr wrap="square" rtlCol="0">
            <a:spAutoFit/>
          </a:bodyPr>
          <a:lstStyle/>
          <a:p>
            <a:r>
              <a:rPr lang="en-US" sz="1100" dirty="0"/>
              <a:t>Direct Relief</a:t>
            </a:r>
          </a:p>
        </p:txBody>
      </p:sp>
      <p:pic>
        <p:nvPicPr>
          <p:cNvPr id="41" name="Picture 40">
            <a:extLst>
              <a:ext uri="{FF2B5EF4-FFF2-40B4-BE49-F238E27FC236}">
                <a16:creationId xmlns:a16="http://schemas.microsoft.com/office/drawing/2014/main" id="{500B2D09-D6DD-4E50-B2AE-8B3F934CEE6F}"/>
              </a:ext>
            </a:extLst>
          </p:cNvPr>
          <p:cNvPicPr>
            <a:picLocks noChangeAspect="1"/>
          </p:cNvPicPr>
          <p:nvPr/>
        </p:nvPicPr>
        <p:blipFill>
          <a:blip r:embed="rId15"/>
          <a:stretch>
            <a:fillRect/>
          </a:stretch>
        </p:blipFill>
        <p:spPr>
          <a:xfrm>
            <a:off x="0" y="927838"/>
            <a:ext cx="9144000" cy="4314560"/>
          </a:xfrm>
          <a:prstGeom prst="rect">
            <a:avLst/>
          </a:prstGeom>
        </p:spPr>
      </p:pic>
      <p:cxnSp>
        <p:nvCxnSpPr>
          <p:cNvPr id="42" name="Straight Arrow Connector 41">
            <a:extLst>
              <a:ext uri="{FF2B5EF4-FFF2-40B4-BE49-F238E27FC236}">
                <a16:creationId xmlns:a16="http://schemas.microsoft.com/office/drawing/2014/main" id="{53324BFE-8251-4410-AD13-4A70F80C50A4}"/>
              </a:ext>
            </a:extLst>
          </p:cNvPr>
          <p:cNvCxnSpPr>
            <a:cxnSpLocks/>
            <a:stCxn id="43" idx="3"/>
            <a:endCxn id="50" idx="2"/>
          </p:cNvCxnSpPr>
          <p:nvPr/>
        </p:nvCxnSpPr>
        <p:spPr>
          <a:xfrm flipV="1">
            <a:off x="2905364" y="3590457"/>
            <a:ext cx="914795" cy="112864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20BDE6A1-B2D7-416E-A2A8-B649B15406DD}"/>
              </a:ext>
            </a:extLst>
          </p:cNvPr>
          <p:cNvSpPr txBox="1"/>
          <p:nvPr/>
        </p:nvSpPr>
        <p:spPr>
          <a:xfrm>
            <a:off x="1795527" y="4588297"/>
            <a:ext cx="1109837" cy="261610"/>
          </a:xfrm>
          <a:prstGeom prst="rect">
            <a:avLst/>
          </a:prstGeom>
          <a:solidFill>
            <a:schemeClr val="bg1"/>
          </a:solidFill>
          <a:ln w="19050">
            <a:solidFill>
              <a:schemeClr val="tx1"/>
            </a:solidFill>
          </a:ln>
        </p:spPr>
        <p:txBody>
          <a:bodyPr wrap="square" rtlCol="0">
            <a:spAutoFit/>
          </a:bodyPr>
          <a:lstStyle/>
          <a:p>
            <a:r>
              <a:rPr lang="en-US" sz="1100" dirty="0"/>
              <a:t>Fire Station # 17</a:t>
            </a:r>
          </a:p>
        </p:txBody>
      </p:sp>
      <p:pic>
        <p:nvPicPr>
          <p:cNvPr id="44" name="Picture 43">
            <a:extLst>
              <a:ext uri="{FF2B5EF4-FFF2-40B4-BE49-F238E27FC236}">
                <a16:creationId xmlns:a16="http://schemas.microsoft.com/office/drawing/2014/main" id="{4993657E-8000-45BA-8FD1-CDEDEE389AC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7917" y="3255746"/>
            <a:ext cx="173148" cy="173148"/>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4DAB7840-7F62-4CBB-B4D1-D5F29B726B49}"/>
              </a:ext>
            </a:extLst>
          </p:cNvPr>
          <p:cNvCxnSpPr>
            <a:cxnSpLocks/>
            <a:stCxn id="46" idx="2"/>
            <a:endCxn id="47" idx="0"/>
          </p:cNvCxnSpPr>
          <p:nvPr/>
        </p:nvCxnSpPr>
        <p:spPr>
          <a:xfrm>
            <a:off x="4875220" y="1437494"/>
            <a:ext cx="144278" cy="76845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71269E7E-9B6B-4333-9DBC-C4F38DA9D00E}"/>
              </a:ext>
            </a:extLst>
          </p:cNvPr>
          <p:cNvSpPr txBox="1"/>
          <p:nvPr/>
        </p:nvSpPr>
        <p:spPr>
          <a:xfrm>
            <a:off x="4275186" y="1006607"/>
            <a:ext cx="1200068" cy="430887"/>
          </a:xfrm>
          <a:prstGeom prst="rect">
            <a:avLst/>
          </a:prstGeom>
          <a:solidFill>
            <a:schemeClr val="bg1"/>
          </a:solidFill>
          <a:ln w="19050">
            <a:solidFill>
              <a:schemeClr val="tx1"/>
            </a:solidFill>
          </a:ln>
        </p:spPr>
        <p:txBody>
          <a:bodyPr wrap="square" rtlCol="0">
            <a:spAutoFit/>
          </a:bodyPr>
          <a:lstStyle/>
          <a:p>
            <a:r>
              <a:rPr lang="en-US" sz="1100" dirty="0"/>
              <a:t>Direct Relief (Solar Microgrid)</a:t>
            </a:r>
          </a:p>
        </p:txBody>
      </p:sp>
      <p:pic>
        <p:nvPicPr>
          <p:cNvPr id="47" name="Picture 2">
            <a:extLst>
              <a:ext uri="{FF2B5EF4-FFF2-40B4-BE49-F238E27FC236}">
                <a16:creationId xmlns:a16="http://schemas.microsoft.com/office/drawing/2014/main" id="{16516E5D-16EB-435E-9C4D-74D8B76742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3969" y="2205948"/>
            <a:ext cx="231058" cy="231058"/>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a:extLst>
              <a:ext uri="{FF2B5EF4-FFF2-40B4-BE49-F238E27FC236}">
                <a16:creationId xmlns:a16="http://schemas.microsoft.com/office/drawing/2014/main" id="{98E78390-AA86-47FE-88C0-FFAC7FCA4147}"/>
              </a:ext>
            </a:extLst>
          </p:cNvPr>
          <p:cNvCxnSpPr>
            <a:cxnSpLocks/>
          </p:cNvCxnSpPr>
          <p:nvPr/>
        </p:nvCxnSpPr>
        <p:spPr>
          <a:xfrm flipH="1">
            <a:off x="6689187" y="1018924"/>
            <a:ext cx="777092" cy="329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DECD0571-94A8-4A14-A347-D2C7F96BA8F8}"/>
              </a:ext>
            </a:extLst>
          </p:cNvPr>
          <p:cNvSpPr txBox="1"/>
          <p:nvPr/>
        </p:nvSpPr>
        <p:spPr>
          <a:xfrm>
            <a:off x="7466279" y="975415"/>
            <a:ext cx="1195526" cy="261610"/>
          </a:xfrm>
          <a:prstGeom prst="rect">
            <a:avLst/>
          </a:prstGeom>
          <a:solidFill>
            <a:schemeClr val="bg1"/>
          </a:solidFill>
          <a:ln w="19050">
            <a:solidFill>
              <a:schemeClr val="tx1"/>
            </a:solidFill>
          </a:ln>
        </p:spPr>
        <p:txBody>
          <a:bodyPr wrap="square" rtlCol="0">
            <a:spAutoFit/>
          </a:bodyPr>
          <a:lstStyle/>
          <a:p>
            <a:r>
              <a:rPr lang="en-US" sz="1100" dirty="0"/>
              <a:t>Vegas Substation</a:t>
            </a:r>
          </a:p>
        </p:txBody>
      </p:sp>
      <p:pic>
        <p:nvPicPr>
          <p:cNvPr id="50" name="Picture 49">
            <a:extLst>
              <a:ext uri="{FF2B5EF4-FFF2-40B4-BE49-F238E27FC236}">
                <a16:creationId xmlns:a16="http://schemas.microsoft.com/office/drawing/2014/main" id="{01298E61-2F90-4482-9ED4-DE53548038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8199" y="3406538"/>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474AF230-0388-49E2-AE9D-5482CCE290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1120" y="2519683"/>
            <a:ext cx="183919" cy="183919"/>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Arrow Connector 51">
            <a:extLst>
              <a:ext uri="{FF2B5EF4-FFF2-40B4-BE49-F238E27FC236}">
                <a16:creationId xmlns:a16="http://schemas.microsoft.com/office/drawing/2014/main" id="{11AD1C37-63E8-44C9-887B-3E06AF52ACC1}"/>
              </a:ext>
            </a:extLst>
          </p:cNvPr>
          <p:cNvCxnSpPr>
            <a:cxnSpLocks/>
            <a:stCxn id="53" idx="0"/>
          </p:cNvCxnSpPr>
          <p:nvPr/>
        </p:nvCxnSpPr>
        <p:spPr>
          <a:xfrm flipV="1">
            <a:off x="1771451" y="2627936"/>
            <a:ext cx="693999" cy="124788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53EC999B-482F-43B0-93C0-31381EAE8E1A}"/>
              </a:ext>
            </a:extLst>
          </p:cNvPr>
          <p:cNvSpPr txBox="1"/>
          <p:nvPr/>
        </p:nvSpPr>
        <p:spPr>
          <a:xfrm>
            <a:off x="1097210" y="3875820"/>
            <a:ext cx="1348482" cy="261610"/>
          </a:xfrm>
          <a:prstGeom prst="rect">
            <a:avLst/>
          </a:prstGeom>
          <a:solidFill>
            <a:schemeClr val="bg1"/>
          </a:solidFill>
          <a:ln w="19050">
            <a:solidFill>
              <a:schemeClr val="tx1"/>
            </a:solidFill>
          </a:ln>
        </p:spPr>
        <p:txBody>
          <a:bodyPr wrap="square" rtlCol="0">
            <a:spAutoFit/>
          </a:bodyPr>
          <a:lstStyle/>
          <a:p>
            <a:r>
              <a:rPr lang="en-US" sz="1100" dirty="0"/>
              <a:t>Isla Vista Substation</a:t>
            </a:r>
          </a:p>
        </p:txBody>
      </p:sp>
      <p:pic>
        <p:nvPicPr>
          <p:cNvPr id="54" name="Picture 53">
            <a:extLst>
              <a:ext uri="{FF2B5EF4-FFF2-40B4-BE49-F238E27FC236}">
                <a16:creationId xmlns:a16="http://schemas.microsoft.com/office/drawing/2014/main" id="{EA49414E-1A34-488F-B8C7-4B32F5010189}"/>
              </a:ext>
            </a:extLst>
          </p:cNvPr>
          <p:cNvPicPr>
            <a:picLocks noChangeAspect="1"/>
          </p:cNvPicPr>
          <p:nvPr/>
        </p:nvPicPr>
        <p:blipFill>
          <a:blip r:embed="rId11"/>
          <a:stretch>
            <a:fillRect/>
          </a:stretch>
        </p:blipFill>
        <p:spPr>
          <a:xfrm>
            <a:off x="2564646" y="2421542"/>
            <a:ext cx="183920" cy="183920"/>
          </a:xfrm>
          <a:prstGeom prst="rect">
            <a:avLst/>
          </a:prstGeom>
        </p:spPr>
      </p:pic>
      <p:cxnSp>
        <p:nvCxnSpPr>
          <p:cNvPr id="55" name="Straight Arrow Connector 54">
            <a:extLst>
              <a:ext uri="{FF2B5EF4-FFF2-40B4-BE49-F238E27FC236}">
                <a16:creationId xmlns:a16="http://schemas.microsoft.com/office/drawing/2014/main" id="{5FBBA536-1D56-42AC-8347-88BA2BAC795C}"/>
              </a:ext>
            </a:extLst>
          </p:cNvPr>
          <p:cNvCxnSpPr>
            <a:cxnSpLocks/>
            <a:stCxn id="56" idx="3"/>
            <a:endCxn id="54" idx="1"/>
          </p:cNvCxnSpPr>
          <p:nvPr/>
        </p:nvCxnSpPr>
        <p:spPr>
          <a:xfrm>
            <a:off x="1446035" y="2072912"/>
            <a:ext cx="1118611" cy="44059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21D806AB-B5A4-4692-9530-284A1C15FF7F}"/>
              </a:ext>
            </a:extLst>
          </p:cNvPr>
          <p:cNvSpPr txBox="1"/>
          <p:nvPr/>
        </p:nvSpPr>
        <p:spPr>
          <a:xfrm>
            <a:off x="356715" y="1772830"/>
            <a:ext cx="1089320" cy="600164"/>
          </a:xfrm>
          <a:prstGeom prst="rect">
            <a:avLst/>
          </a:prstGeom>
          <a:solidFill>
            <a:schemeClr val="bg1"/>
          </a:solidFill>
          <a:ln w="19050">
            <a:solidFill>
              <a:schemeClr val="tx1"/>
            </a:solidFill>
          </a:ln>
        </p:spPr>
        <p:txBody>
          <a:bodyPr wrap="square" rtlCol="0">
            <a:spAutoFit/>
          </a:bodyPr>
          <a:lstStyle/>
          <a:p>
            <a:r>
              <a:rPr lang="en-US" sz="1100" dirty="0"/>
              <a:t>Goleta Energy Storage Project </a:t>
            </a:r>
          </a:p>
          <a:p>
            <a:r>
              <a:rPr lang="en-US" sz="1100" dirty="0"/>
              <a:t>(240 MWh)</a:t>
            </a:r>
          </a:p>
        </p:txBody>
      </p:sp>
      <p:pic>
        <p:nvPicPr>
          <p:cNvPr id="57" name="Picture 56">
            <a:extLst>
              <a:ext uri="{FF2B5EF4-FFF2-40B4-BE49-F238E27FC236}">
                <a16:creationId xmlns:a16="http://schemas.microsoft.com/office/drawing/2014/main" id="{DF0B5F64-E7A9-413F-9CCF-FE9B668FA6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8173" y="1405298"/>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7ECE1800-D7C5-43FB-B694-9E5A23DFD1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4743" y="1480106"/>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AB2D9A8C-6214-44AA-B9EE-5EF89CCA9C6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27515" y="2336585"/>
            <a:ext cx="183920" cy="183920"/>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Straight Arrow Connector 59">
            <a:extLst>
              <a:ext uri="{FF2B5EF4-FFF2-40B4-BE49-F238E27FC236}">
                <a16:creationId xmlns:a16="http://schemas.microsoft.com/office/drawing/2014/main" id="{20A95062-6801-44C5-A22C-2ED5227C824D}"/>
              </a:ext>
            </a:extLst>
          </p:cNvPr>
          <p:cNvCxnSpPr>
            <a:cxnSpLocks/>
          </p:cNvCxnSpPr>
          <p:nvPr/>
        </p:nvCxnSpPr>
        <p:spPr>
          <a:xfrm flipH="1" flipV="1">
            <a:off x="5104797" y="2638144"/>
            <a:ext cx="1193059" cy="476001"/>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CA2CC3C2-D914-48D6-B590-1EEC38F2B783}"/>
              </a:ext>
            </a:extLst>
          </p:cNvPr>
          <p:cNvSpPr txBox="1"/>
          <p:nvPr/>
        </p:nvSpPr>
        <p:spPr>
          <a:xfrm>
            <a:off x="6297856" y="3105988"/>
            <a:ext cx="1109837" cy="261610"/>
          </a:xfrm>
          <a:prstGeom prst="rect">
            <a:avLst/>
          </a:prstGeom>
          <a:solidFill>
            <a:schemeClr val="bg1"/>
          </a:solidFill>
          <a:ln w="19050">
            <a:solidFill>
              <a:schemeClr val="tx1"/>
            </a:solidFill>
          </a:ln>
        </p:spPr>
        <p:txBody>
          <a:bodyPr wrap="square" rtlCol="0">
            <a:spAutoFit/>
          </a:bodyPr>
          <a:lstStyle/>
          <a:p>
            <a:r>
              <a:rPr lang="en-US" sz="1100" dirty="0"/>
              <a:t>Fire Station # 8</a:t>
            </a:r>
          </a:p>
        </p:txBody>
      </p:sp>
      <p:cxnSp>
        <p:nvCxnSpPr>
          <p:cNvPr id="62" name="Straight Arrow Connector 61">
            <a:extLst>
              <a:ext uri="{FF2B5EF4-FFF2-40B4-BE49-F238E27FC236}">
                <a16:creationId xmlns:a16="http://schemas.microsoft.com/office/drawing/2014/main" id="{08CC9B00-6542-45C0-AE4A-CB9E27661272}"/>
              </a:ext>
            </a:extLst>
          </p:cNvPr>
          <p:cNvCxnSpPr>
            <a:cxnSpLocks/>
            <a:stCxn id="63" idx="1"/>
          </p:cNvCxnSpPr>
          <p:nvPr/>
        </p:nvCxnSpPr>
        <p:spPr>
          <a:xfrm flipH="1" flipV="1">
            <a:off x="5521065" y="3464904"/>
            <a:ext cx="999831" cy="112916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E70D8B70-BADD-4B91-9404-DA50BF3267EE}"/>
              </a:ext>
            </a:extLst>
          </p:cNvPr>
          <p:cNvSpPr txBox="1"/>
          <p:nvPr/>
        </p:nvSpPr>
        <p:spPr>
          <a:xfrm>
            <a:off x="6520896" y="4463264"/>
            <a:ext cx="1495449" cy="261610"/>
          </a:xfrm>
          <a:prstGeom prst="rect">
            <a:avLst/>
          </a:prstGeom>
          <a:solidFill>
            <a:schemeClr val="bg1"/>
          </a:solidFill>
          <a:ln w="19050">
            <a:solidFill>
              <a:schemeClr val="tx1"/>
            </a:solidFill>
          </a:ln>
        </p:spPr>
        <p:txBody>
          <a:bodyPr wrap="square" rtlCol="0">
            <a:spAutoFit/>
          </a:bodyPr>
          <a:lstStyle/>
          <a:p>
            <a:r>
              <a:rPr lang="en-US" sz="1100" dirty="0"/>
              <a:t>Goleta Sanitary District</a:t>
            </a:r>
          </a:p>
        </p:txBody>
      </p:sp>
      <p:pic>
        <p:nvPicPr>
          <p:cNvPr id="64" name="Picture 63">
            <a:extLst>
              <a:ext uri="{FF2B5EF4-FFF2-40B4-BE49-F238E27FC236}">
                <a16:creationId xmlns:a16="http://schemas.microsoft.com/office/drawing/2014/main" id="{52C6C336-A228-4CAC-A0B4-D4FEF51562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3055" y="2987387"/>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a:extLst>
              <a:ext uri="{FF2B5EF4-FFF2-40B4-BE49-F238E27FC236}">
                <a16:creationId xmlns:a16="http://schemas.microsoft.com/office/drawing/2014/main" id="{9204F2A7-47F0-4496-B952-75E2EFD95A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5646" y="2908731"/>
            <a:ext cx="219309" cy="21930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F3EBE069-E84C-4906-9960-01593C05DA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0081" y="1917375"/>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99F1DAD8-1EFD-4164-AED3-0A1CC9873DB4}"/>
              </a:ext>
            </a:extLst>
          </p:cNvPr>
          <p:cNvSpPr txBox="1"/>
          <p:nvPr/>
        </p:nvSpPr>
        <p:spPr>
          <a:xfrm>
            <a:off x="6821524" y="5824070"/>
            <a:ext cx="2035981" cy="261610"/>
          </a:xfrm>
          <a:prstGeom prst="rect">
            <a:avLst/>
          </a:prstGeom>
          <a:noFill/>
        </p:spPr>
        <p:txBody>
          <a:bodyPr wrap="square" rtlCol="0">
            <a:spAutoFit/>
          </a:bodyPr>
          <a:lstStyle/>
          <a:p>
            <a:r>
              <a:rPr lang="en-US" sz="1100" dirty="0"/>
              <a:t>Deckers</a:t>
            </a:r>
          </a:p>
        </p:txBody>
      </p:sp>
      <p:pic>
        <p:nvPicPr>
          <p:cNvPr id="70" name="Picture 2">
            <a:extLst>
              <a:ext uri="{FF2B5EF4-FFF2-40B4-BE49-F238E27FC236}">
                <a16:creationId xmlns:a16="http://schemas.microsoft.com/office/drawing/2014/main" id="{5BC1E3F4-248A-4FF0-872C-C0BE4626149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35868" y="2780295"/>
            <a:ext cx="183919" cy="18391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639C1436-83D6-49FD-8251-1C8559EB673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84711" y="5837397"/>
            <a:ext cx="183919" cy="18391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CCC62B5F-5B84-C549-9BD7-E6AB51AB8856}"/>
              </a:ext>
            </a:extLst>
          </p:cNvPr>
          <p:cNvSpPr txBox="1"/>
          <p:nvPr/>
        </p:nvSpPr>
        <p:spPr>
          <a:xfrm>
            <a:off x="3967829" y="4287899"/>
            <a:ext cx="529032" cy="261610"/>
          </a:xfrm>
          <a:prstGeom prst="rect">
            <a:avLst/>
          </a:prstGeom>
          <a:solidFill>
            <a:schemeClr val="bg1"/>
          </a:solidFill>
          <a:ln w="19050">
            <a:solidFill>
              <a:schemeClr val="tx1"/>
            </a:solidFill>
          </a:ln>
        </p:spPr>
        <p:txBody>
          <a:bodyPr wrap="square" rtlCol="0">
            <a:spAutoFit/>
          </a:bodyPr>
          <a:lstStyle/>
          <a:p>
            <a:pPr algn="ctr"/>
            <a:r>
              <a:rPr lang="en-US" sz="1100" dirty="0"/>
              <a:t>UCSB</a:t>
            </a:r>
          </a:p>
        </p:txBody>
      </p:sp>
      <p:sp>
        <p:nvSpPr>
          <p:cNvPr id="68" name="TextBox 67">
            <a:extLst>
              <a:ext uri="{FF2B5EF4-FFF2-40B4-BE49-F238E27FC236}">
                <a16:creationId xmlns:a16="http://schemas.microsoft.com/office/drawing/2014/main" id="{E4887ADA-408C-2849-A759-DAA7EDBE4390}"/>
              </a:ext>
            </a:extLst>
          </p:cNvPr>
          <p:cNvSpPr txBox="1"/>
          <p:nvPr/>
        </p:nvSpPr>
        <p:spPr>
          <a:xfrm>
            <a:off x="4279544" y="3178197"/>
            <a:ext cx="778034" cy="261610"/>
          </a:xfrm>
          <a:prstGeom prst="rect">
            <a:avLst/>
          </a:prstGeom>
          <a:solidFill>
            <a:schemeClr val="bg1"/>
          </a:solidFill>
          <a:ln w="19050">
            <a:solidFill>
              <a:schemeClr val="tx1"/>
            </a:solidFill>
          </a:ln>
        </p:spPr>
        <p:txBody>
          <a:bodyPr wrap="square" rtlCol="0">
            <a:spAutoFit/>
          </a:bodyPr>
          <a:lstStyle/>
          <a:p>
            <a:pPr algn="ctr"/>
            <a:r>
              <a:rPr lang="en-US" sz="1100" dirty="0"/>
              <a:t>SB Airport</a:t>
            </a:r>
          </a:p>
        </p:txBody>
      </p:sp>
      <p:pic>
        <p:nvPicPr>
          <p:cNvPr id="71" name="Picture 70">
            <a:extLst>
              <a:ext uri="{FF2B5EF4-FFF2-40B4-BE49-F238E27FC236}">
                <a16:creationId xmlns:a16="http://schemas.microsoft.com/office/drawing/2014/main" id="{5919D380-39E0-46A7-9111-6E6F302CB1FF}"/>
              </a:ext>
            </a:extLst>
          </p:cNvPr>
          <p:cNvPicPr>
            <a:picLocks noChangeAspect="1"/>
          </p:cNvPicPr>
          <p:nvPr/>
        </p:nvPicPr>
        <p:blipFill>
          <a:blip r:embed="rId11"/>
          <a:stretch>
            <a:fillRect/>
          </a:stretch>
        </p:blipFill>
        <p:spPr>
          <a:xfrm>
            <a:off x="3127640" y="2589010"/>
            <a:ext cx="183920" cy="183920"/>
          </a:xfrm>
          <a:prstGeom prst="rect">
            <a:avLst/>
          </a:prstGeom>
        </p:spPr>
      </p:pic>
      <p:cxnSp>
        <p:nvCxnSpPr>
          <p:cNvPr id="73" name="Straight Arrow Connector 72">
            <a:extLst>
              <a:ext uri="{FF2B5EF4-FFF2-40B4-BE49-F238E27FC236}">
                <a16:creationId xmlns:a16="http://schemas.microsoft.com/office/drawing/2014/main" id="{616054D2-E6A4-4FD3-BF9F-E1C35C77650C}"/>
              </a:ext>
            </a:extLst>
          </p:cNvPr>
          <p:cNvCxnSpPr>
            <a:cxnSpLocks/>
            <a:stCxn id="74" idx="2"/>
            <a:endCxn id="71" idx="0"/>
          </p:cNvCxnSpPr>
          <p:nvPr/>
        </p:nvCxnSpPr>
        <p:spPr>
          <a:xfrm>
            <a:off x="2826620" y="1480060"/>
            <a:ext cx="392980" cy="110895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A6DC92F4-18D7-4549-BFAE-4EB7CEA9884E}"/>
              </a:ext>
            </a:extLst>
          </p:cNvPr>
          <p:cNvSpPr txBox="1"/>
          <p:nvPr/>
        </p:nvSpPr>
        <p:spPr>
          <a:xfrm>
            <a:off x="1935067" y="1049173"/>
            <a:ext cx="1783106" cy="430887"/>
          </a:xfrm>
          <a:prstGeom prst="rect">
            <a:avLst/>
          </a:prstGeom>
          <a:solidFill>
            <a:schemeClr val="bg1"/>
          </a:solidFill>
          <a:ln w="19050">
            <a:solidFill>
              <a:schemeClr val="tx1"/>
            </a:solidFill>
          </a:ln>
        </p:spPr>
        <p:txBody>
          <a:bodyPr wrap="square" rtlCol="0">
            <a:spAutoFit/>
          </a:bodyPr>
          <a:lstStyle/>
          <a:p>
            <a:r>
              <a:rPr lang="en-US" sz="1100" dirty="0"/>
              <a:t>Bella Battery Energy Storage Project (120 MWh)</a:t>
            </a:r>
          </a:p>
        </p:txBody>
      </p:sp>
      <p:cxnSp>
        <p:nvCxnSpPr>
          <p:cNvPr id="81" name="Straight Arrow Connector 80">
            <a:extLst>
              <a:ext uri="{FF2B5EF4-FFF2-40B4-BE49-F238E27FC236}">
                <a16:creationId xmlns:a16="http://schemas.microsoft.com/office/drawing/2014/main" id="{C34796C9-7C8E-4724-9CAD-0E6F645C4196}"/>
              </a:ext>
            </a:extLst>
          </p:cNvPr>
          <p:cNvCxnSpPr>
            <a:cxnSpLocks/>
          </p:cNvCxnSpPr>
          <p:nvPr/>
        </p:nvCxnSpPr>
        <p:spPr>
          <a:xfrm>
            <a:off x="1801719" y="1589217"/>
            <a:ext cx="301906" cy="409819"/>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AF58A36D-1100-410F-BA76-403C38E522B7}"/>
              </a:ext>
            </a:extLst>
          </p:cNvPr>
          <p:cNvSpPr txBox="1"/>
          <p:nvPr/>
        </p:nvSpPr>
        <p:spPr>
          <a:xfrm>
            <a:off x="159701" y="1161806"/>
            <a:ext cx="1642018" cy="430887"/>
          </a:xfrm>
          <a:prstGeom prst="rect">
            <a:avLst/>
          </a:prstGeom>
          <a:solidFill>
            <a:schemeClr val="bg1"/>
          </a:solidFill>
          <a:ln w="19050">
            <a:solidFill>
              <a:schemeClr val="tx1"/>
            </a:solidFill>
          </a:ln>
        </p:spPr>
        <p:txBody>
          <a:bodyPr wrap="square" rtlCol="0">
            <a:spAutoFit/>
          </a:bodyPr>
          <a:lstStyle/>
          <a:p>
            <a:r>
              <a:rPr lang="en-US" sz="1100" dirty="0"/>
              <a:t>Dos Pueblos High School (Solar Microgrid)</a:t>
            </a:r>
          </a:p>
        </p:txBody>
      </p:sp>
      <p:pic>
        <p:nvPicPr>
          <p:cNvPr id="88" name="Google Shape;293;p13">
            <a:extLst>
              <a:ext uri="{FF2B5EF4-FFF2-40B4-BE49-F238E27FC236}">
                <a16:creationId xmlns:a16="http://schemas.microsoft.com/office/drawing/2014/main" id="{E96D6946-5DD2-4308-B6E2-F14C2AEBA6A9}"/>
              </a:ext>
            </a:extLst>
          </p:cNvPr>
          <p:cNvPicPr preferRelativeResize="0"/>
          <p:nvPr/>
        </p:nvPicPr>
        <p:blipFill rotWithShape="1">
          <a:blip r:embed="rId17">
            <a:alphaModFix/>
          </a:blip>
          <a:srcRect/>
          <a:stretch/>
        </p:blipFill>
        <p:spPr>
          <a:xfrm>
            <a:off x="2031781" y="1998651"/>
            <a:ext cx="194103" cy="194103"/>
          </a:xfrm>
          <a:prstGeom prst="rect">
            <a:avLst/>
          </a:prstGeom>
          <a:noFill/>
          <a:ln>
            <a:noFill/>
          </a:ln>
        </p:spPr>
      </p:pic>
      <p:sp>
        <p:nvSpPr>
          <p:cNvPr id="89" name="TextBox 88">
            <a:extLst>
              <a:ext uri="{FF2B5EF4-FFF2-40B4-BE49-F238E27FC236}">
                <a16:creationId xmlns:a16="http://schemas.microsoft.com/office/drawing/2014/main" id="{55F5DD37-054F-4A8A-B0AF-EAE28C57B5D4}"/>
              </a:ext>
            </a:extLst>
          </p:cNvPr>
          <p:cNvSpPr txBox="1"/>
          <p:nvPr/>
        </p:nvSpPr>
        <p:spPr>
          <a:xfrm>
            <a:off x="4258418" y="5394253"/>
            <a:ext cx="2346808" cy="261610"/>
          </a:xfrm>
          <a:prstGeom prst="rect">
            <a:avLst/>
          </a:prstGeom>
          <a:noFill/>
        </p:spPr>
        <p:txBody>
          <a:bodyPr wrap="square" rtlCol="0">
            <a:spAutoFit/>
          </a:bodyPr>
          <a:lstStyle/>
          <a:p>
            <a:r>
              <a:rPr lang="en-US" sz="1100" dirty="0"/>
              <a:t>University of California Santa Barbara</a:t>
            </a:r>
          </a:p>
        </p:txBody>
      </p:sp>
      <p:pic>
        <p:nvPicPr>
          <p:cNvPr id="90" name="Google Shape;293;p13">
            <a:extLst>
              <a:ext uri="{FF2B5EF4-FFF2-40B4-BE49-F238E27FC236}">
                <a16:creationId xmlns:a16="http://schemas.microsoft.com/office/drawing/2014/main" id="{378538A8-041D-4BD0-A2A4-4AA12637C8DB}"/>
              </a:ext>
            </a:extLst>
          </p:cNvPr>
          <p:cNvPicPr preferRelativeResize="0"/>
          <p:nvPr/>
        </p:nvPicPr>
        <p:blipFill rotWithShape="1">
          <a:blip r:embed="rId17">
            <a:alphaModFix/>
          </a:blip>
          <a:srcRect/>
          <a:stretch/>
        </p:blipFill>
        <p:spPr>
          <a:xfrm>
            <a:off x="3984462" y="5636892"/>
            <a:ext cx="194103" cy="194103"/>
          </a:xfrm>
          <a:prstGeom prst="rect">
            <a:avLst/>
          </a:prstGeom>
          <a:noFill/>
          <a:ln>
            <a:noFill/>
          </a:ln>
        </p:spPr>
      </p:pic>
      <p:pic>
        <p:nvPicPr>
          <p:cNvPr id="6" name="Picture 5" descr="A screenshot of a video game&#10;&#10;Description automatically generated with low confidence">
            <a:extLst>
              <a:ext uri="{FF2B5EF4-FFF2-40B4-BE49-F238E27FC236}">
                <a16:creationId xmlns:a16="http://schemas.microsoft.com/office/drawing/2014/main" id="{0E2FC977-5574-B6AD-28FC-5D13E4C8777F}"/>
              </a:ext>
            </a:extLst>
          </p:cNvPr>
          <p:cNvPicPr>
            <a:picLocks noChangeAspect="1"/>
          </p:cNvPicPr>
          <p:nvPr/>
        </p:nvPicPr>
        <p:blipFill>
          <a:blip r:embed="rId18"/>
          <a:stretch>
            <a:fillRect/>
          </a:stretch>
        </p:blipFill>
        <p:spPr>
          <a:xfrm>
            <a:off x="168848" y="2513502"/>
            <a:ext cx="295765" cy="295765"/>
          </a:xfrm>
          <a:prstGeom prst="rect">
            <a:avLst/>
          </a:prstGeom>
        </p:spPr>
      </p:pic>
      <p:cxnSp>
        <p:nvCxnSpPr>
          <p:cNvPr id="19" name="Straight Arrow Connector 18">
            <a:extLst>
              <a:ext uri="{FF2B5EF4-FFF2-40B4-BE49-F238E27FC236}">
                <a16:creationId xmlns:a16="http://schemas.microsoft.com/office/drawing/2014/main" id="{F7E15923-495C-3336-2E26-452F57367B28}"/>
              </a:ext>
            </a:extLst>
          </p:cNvPr>
          <p:cNvCxnSpPr>
            <a:cxnSpLocks/>
            <a:stCxn id="21" idx="0"/>
          </p:cNvCxnSpPr>
          <p:nvPr/>
        </p:nvCxnSpPr>
        <p:spPr>
          <a:xfrm flipV="1">
            <a:off x="686299" y="2130426"/>
            <a:ext cx="693999" cy="1247884"/>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9DB6008E-DAF1-BDCB-82CB-DCAD44AE67D3}"/>
              </a:ext>
            </a:extLst>
          </p:cNvPr>
          <p:cNvSpPr txBox="1"/>
          <p:nvPr/>
        </p:nvSpPr>
        <p:spPr>
          <a:xfrm>
            <a:off x="12058" y="3378310"/>
            <a:ext cx="1348482" cy="430887"/>
          </a:xfrm>
          <a:prstGeom prst="rect">
            <a:avLst/>
          </a:prstGeom>
          <a:solidFill>
            <a:schemeClr val="bg1"/>
          </a:solidFill>
          <a:ln w="19050">
            <a:solidFill>
              <a:schemeClr val="tx1"/>
            </a:solidFill>
          </a:ln>
        </p:spPr>
        <p:txBody>
          <a:bodyPr wrap="square" rtlCol="0">
            <a:spAutoFit/>
          </a:bodyPr>
          <a:lstStyle/>
          <a:p>
            <a:r>
              <a:rPr lang="en-US" sz="1100" dirty="0"/>
              <a:t>Ellwood Gas Peaker Plant</a:t>
            </a:r>
          </a:p>
        </p:txBody>
      </p:sp>
    </p:spTree>
    <p:extLst>
      <p:ext uri="{BB962C8B-B14F-4D97-AF65-F5344CB8AC3E}">
        <p14:creationId xmlns:p14="http://schemas.microsoft.com/office/powerpoint/2010/main" val="2935607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cxnSp>
        <p:nvCxnSpPr>
          <p:cNvPr id="12" name="Google Shape;277;p13">
            <a:extLst>
              <a:ext uri="{FF2B5EF4-FFF2-40B4-BE49-F238E27FC236}">
                <a16:creationId xmlns:a16="http://schemas.microsoft.com/office/drawing/2014/main" id="{6A777E85-1B90-7261-B031-7E4159D2E40D}"/>
              </a:ext>
            </a:extLst>
          </p:cNvPr>
          <p:cNvCxnSpPr>
            <a:cxnSpLocks/>
          </p:cNvCxnSpPr>
          <p:nvPr/>
        </p:nvCxnSpPr>
        <p:spPr>
          <a:xfrm>
            <a:off x="6685442" y="3091021"/>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66" name="Google Shape;277;p13">
            <a:extLst>
              <a:ext uri="{FF2B5EF4-FFF2-40B4-BE49-F238E27FC236}">
                <a16:creationId xmlns:a16="http://schemas.microsoft.com/office/drawing/2014/main" id="{0B7EA84E-647B-90AD-F068-2EA35A56E5C4}"/>
              </a:ext>
            </a:extLst>
          </p:cNvPr>
          <p:cNvCxnSpPr>
            <a:cxnSpLocks/>
          </p:cNvCxnSpPr>
          <p:nvPr/>
        </p:nvCxnSpPr>
        <p:spPr>
          <a:xfrm>
            <a:off x="6727932" y="2934899"/>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1" name="Google Shape;277;p13">
            <a:extLst>
              <a:ext uri="{FF2B5EF4-FFF2-40B4-BE49-F238E27FC236}">
                <a16:creationId xmlns:a16="http://schemas.microsoft.com/office/drawing/2014/main" id="{82B9C5B0-1E06-DF5E-D07B-F06CD98EC154}"/>
              </a:ext>
            </a:extLst>
          </p:cNvPr>
          <p:cNvCxnSpPr>
            <a:cxnSpLocks/>
          </p:cNvCxnSpPr>
          <p:nvPr/>
        </p:nvCxnSpPr>
        <p:spPr>
          <a:xfrm>
            <a:off x="5921325" y="2932708"/>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4" name="Google Shape;279;p13">
            <a:extLst>
              <a:ext uri="{FF2B5EF4-FFF2-40B4-BE49-F238E27FC236}">
                <a16:creationId xmlns:a16="http://schemas.microsoft.com/office/drawing/2014/main" id="{69FF554B-67EF-5B9D-BB1C-9B26ECF65193}"/>
              </a:ext>
            </a:extLst>
          </p:cNvPr>
          <p:cNvSpPr/>
          <p:nvPr/>
        </p:nvSpPr>
        <p:spPr>
          <a:xfrm rot="10800000">
            <a:off x="6351525" y="2380871"/>
            <a:ext cx="783914" cy="584372"/>
          </a:xfrm>
          <a:prstGeom prst="rect">
            <a:avLst/>
          </a:prstGeom>
          <a:noFill/>
          <a:ln w="38100" cap="flat" cmpd="sng">
            <a:solidFill>
              <a:schemeClr val="tx2">
                <a:lumMod val="60000"/>
                <a:lumOff val="4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cxnSp>
        <p:nvCxnSpPr>
          <p:cNvPr id="248" name="Google Shape;277;p13">
            <a:extLst>
              <a:ext uri="{FF2B5EF4-FFF2-40B4-BE49-F238E27FC236}">
                <a16:creationId xmlns:a16="http://schemas.microsoft.com/office/drawing/2014/main" id="{1D6EE7AE-5097-7AB5-EA26-D8A4C4398274}"/>
              </a:ext>
            </a:extLst>
          </p:cNvPr>
          <p:cNvCxnSpPr>
            <a:cxnSpLocks/>
          </p:cNvCxnSpPr>
          <p:nvPr/>
        </p:nvCxnSpPr>
        <p:spPr>
          <a:xfrm>
            <a:off x="7530438" y="5083174"/>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47" name="Google Shape;277;p13">
            <a:extLst>
              <a:ext uri="{FF2B5EF4-FFF2-40B4-BE49-F238E27FC236}">
                <a16:creationId xmlns:a16="http://schemas.microsoft.com/office/drawing/2014/main" id="{2DE6ADA1-26C9-9C84-DE21-EF7A089B2CFA}"/>
              </a:ext>
            </a:extLst>
          </p:cNvPr>
          <p:cNvCxnSpPr>
            <a:cxnSpLocks/>
          </p:cNvCxnSpPr>
          <p:nvPr/>
        </p:nvCxnSpPr>
        <p:spPr>
          <a:xfrm>
            <a:off x="7932214" y="3408274"/>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79" name="Google Shape;277;p13">
            <a:extLst>
              <a:ext uri="{FF2B5EF4-FFF2-40B4-BE49-F238E27FC236}">
                <a16:creationId xmlns:a16="http://schemas.microsoft.com/office/drawing/2014/main" id="{1E99ABC3-464C-F1EF-28CB-41D8E964BA0A}"/>
              </a:ext>
            </a:extLst>
          </p:cNvPr>
          <p:cNvCxnSpPr>
            <a:cxnSpLocks/>
            <a:endCxn id="176" idx="1"/>
          </p:cNvCxnSpPr>
          <p:nvPr/>
        </p:nvCxnSpPr>
        <p:spPr>
          <a:xfrm>
            <a:off x="2559513" y="4750519"/>
            <a:ext cx="166840"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33" name="Google Shape;277;p13">
            <a:extLst>
              <a:ext uri="{FF2B5EF4-FFF2-40B4-BE49-F238E27FC236}">
                <a16:creationId xmlns:a16="http://schemas.microsoft.com/office/drawing/2014/main" id="{3EE76B1D-D155-FBBF-8A40-3578B8D4D3A2}"/>
              </a:ext>
            </a:extLst>
          </p:cNvPr>
          <p:cNvCxnSpPr>
            <a:cxnSpLocks/>
          </p:cNvCxnSpPr>
          <p:nvPr/>
        </p:nvCxnSpPr>
        <p:spPr>
          <a:xfrm>
            <a:off x="8644752" y="2298914"/>
            <a:ext cx="0" cy="185696"/>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92" name="Google Shape;264;p13">
            <a:extLst>
              <a:ext uri="{FF2B5EF4-FFF2-40B4-BE49-F238E27FC236}">
                <a16:creationId xmlns:a16="http://schemas.microsoft.com/office/drawing/2014/main" id="{8E8F5669-E337-1848-F885-15C39CF4A9EC}"/>
              </a:ext>
            </a:extLst>
          </p:cNvPr>
          <p:cNvCxnSpPr>
            <a:cxnSpLocks/>
          </p:cNvCxnSpPr>
          <p:nvPr/>
        </p:nvCxnSpPr>
        <p:spPr>
          <a:xfrm>
            <a:off x="1845738" y="1346789"/>
            <a:ext cx="0" cy="737475"/>
          </a:xfrm>
          <a:prstGeom prst="straightConnector1">
            <a:avLst/>
          </a:prstGeom>
          <a:noFill/>
          <a:ln w="38100" cap="flat" cmpd="sng">
            <a:solidFill>
              <a:schemeClr val="accent3">
                <a:lumMod val="75000"/>
              </a:schemeClr>
            </a:solidFill>
            <a:prstDash val="solid"/>
            <a:round/>
            <a:headEnd type="none" w="sm" len="sm"/>
            <a:tailEnd type="none" w="sm" len="sm"/>
          </a:ln>
        </p:spPr>
      </p:cxnSp>
      <p:cxnSp>
        <p:nvCxnSpPr>
          <p:cNvPr id="96" name="Google Shape;264;p13">
            <a:extLst>
              <a:ext uri="{FF2B5EF4-FFF2-40B4-BE49-F238E27FC236}">
                <a16:creationId xmlns:a16="http://schemas.microsoft.com/office/drawing/2014/main" id="{4DE7C86F-FB51-736E-8570-E12DE89A872E}"/>
              </a:ext>
            </a:extLst>
          </p:cNvPr>
          <p:cNvCxnSpPr>
            <a:cxnSpLocks/>
          </p:cNvCxnSpPr>
          <p:nvPr/>
        </p:nvCxnSpPr>
        <p:spPr>
          <a:xfrm flipH="1">
            <a:off x="128607" y="3023359"/>
            <a:ext cx="2591856" cy="0"/>
          </a:xfrm>
          <a:prstGeom prst="straightConnector1">
            <a:avLst/>
          </a:prstGeom>
          <a:noFill/>
          <a:ln w="38100" cap="flat" cmpd="sng">
            <a:solidFill>
              <a:schemeClr val="accent6">
                <a:lumMod val="75000"/>
              </a:schemeClr>
            </a:solidFill>
            <a:prstDash val="solid"/>
            <a:round/>
            <a:headEnd type="none" w="sm" len="sm"/>
            <a:tailEnd type="none" w="sm" len="sm"/>
          </a:ln>
        </p:spPr>
      </p:cxnSp>
      <p:cxnSp>
        <p:nvCxnSpPr>
          <p:cNvPr id="172" name="Google Shape;264;p13">
            <a:extLst>
              <a:ext uri="{FF2B5EF4-FFF2-40B4-BE49-F238E27FC236}">
                <a16:creationId xmlns:a16="http://schemas.microsoft.com/office/drawing/2014/main" id="{3CA03AA8-8711-62A7-DCC5-2FF44A160EBA}"/>
              </a:ext>
            </a:extLst>
          </p:cNvPr>
          <p:cNvCxnSpPr>
            <a:cxnSpLocks/>
          </p:cNvCxnSpPr>
          <p:nvPr/>
        </p:nvCxnSpPr>
        <p:spPr>
          <a:xfrm flipV="1">
            <a:off x="2567409" y="3009938"/>
            <a:ext cx="0" cy="2170459"/>
          </a:xfrm>
          <a:prstGeom prst="straightConnector1">
            <a:avLst/>
          </a:prstGeom>
          <a:noFill/>
          <a:ln w="38100" cap="flat" cmpd="sng">
            <a:solidFill>
              <a:schemeClr val="accent6">
                <a:lumMod val="75000"/>
              </a:schemeClr>
            </a:solidFill>
            <a:prstDash val="solid"/>
            <a:round/>
            <a:headEnd type="none" w="sm" len="sm"/>
            <a:tailEnd type="none" w="sm" len="sm"/>
          </a:ln>
        </p:spPr>
      </p:cxnSp>
      <p:sp>
        <p:nvSpPr>
          <p:cNvPr id="263" name="Google Shape;263;p13"/>
          <p:cNvSpPr txBox="1">
            <a:spLocks noGrp="1"/>
          </p:cNvSpPr>
          <p:nvPr>
            <p:ph type="title"/>
          </p:nvPr>
        </p:nvSpPr>
        <p:spPr>
          <a:xfrm>
            <a:off x="1" y="0"/>
            <a:ext cx="7488818"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Arial"/>
                <a:ea typeface="Arial"/>
                <a:cs typeface="Arial"/>
                <a:sym typeface="Arial"/>
              </a:rPr>
              <a:t>Target 66kV feeder grid area block diagram</a:t>
            </a:r>
            <a:endParaRPr dirty="0"/>
          </a:p>
        </p:txBody>
      </p:sp>
      <p:sp>
        <p:nvSpPr>
          <p:cNvPr id="265" name="Google Shape;265;p13"/>
          <p:cNvSpPr/>
          <p:nvPr/>
        </p:nvSpPr>
        <p:spPr>
          <a:xfrm>
            <a:off x="2720463" y="2950016"/>
            <a:ext cx="871140" cy="534610"/>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Arial"/>
                <a:ea typeface="Arial"/>
                <a:cs typeface="Arial"/>
                <a:sym typeface="Arial"/>
              </a:rPr>
              <a:t>Isla Vista Substation </a:t>
            </a:r>
            <a:r>
              <a:rPr lang="en-US" sz="900" dirty="0">
                <a:solidFill>
                  <a:schemeClr val="lt1"/>
                </a:solidFill>
                <a:latin typeface="Arial"/>
                <a:ea typeface="Arial"/>
                <a:cs typeface="Arial"/>
                <a:sym typeface="Arial"/>
              </a:rPr>
              <a:t>(66-to-16kV</a:t>
            </a:r>
            <a:r>
              <a:rPr lang="en-US" sz="1050" dirty="0">
                <a:solidFill>
                  <a:schemeClr val="lt1"/>
                </a:solidFill>
                <a:latin typeface="Arial"/>
                <a:ea typeface="Arial"/>
                <a:cs typeface="Arial"/>
                <a:sym typeface="Arial"/>
              </a:rPr>
              <a:t>)</a:t>
            </a:r>
            <a:endParaRPr sz="1100" dirty="0">
              <a:solidFill>
                <a:schemeClr val="lt1"/>
              </a:solidFill>
              <a:latin typeface="Arial"/>
              <a:ea typeface="Arial"/>
              <a:cs typeface="Arial"/>
              <a:sym typeface="Arial"/>
            </a:endParaRPr>
          </a:p>
        </p:txBody>
      </p:sp>
      <p:sp>
        <p:nvSpPr>
          <p:cNvPr id="278" name="Google Shape;278;p13"/>
          <p:cNvSpPr/>
          <p:nvPr/>
        </p:nvSpPr>
        <p:spPr>
          <a:xfrm>
            <a:off x="3983689" y="4067890"/>
            <a:ext cx="731472" cy="518088"/>
          </a:xfrm>
          <a:prstGeom prst="rect">
            <a:avLst/>
          </a:prstGeom>
          <a:solidFill>
            <a:srgbClr val="E5B8B7"/>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Fire Station #17</a:t>
            </a:r>
            <a:endParaRPr sz="500" dirty="0">
              <a:solidFill>
                <a:schemeClr val="dk1"/>
              </a:solidFill>
              <a:latin typeface="Arial"/>
              <a:ea typeface="Arial"/>
              <a:cs typeface="Arial"/>
              <a:sym typeface="Arial"/>
            </a:endParaRPr>
          </a:p>
        </p:txBody>
      </p:sp>
      <p:sp>
        <p:nvSpPr>
          <p:cNvPr id="301" name="Google Shape;301;p13"/>
          <p:cNvSpPr txBox="1"/>
          <p:nvPr/>
        </p:nvSpPr>
        <p:spPr>
          <a:xfrm>
            <a:off x="3096493" y="1998762"/>
            <a:ext cx="130970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dirty="0">
                <a:solidFill>
                  <a:schemeClr val="dk1"/>
                </a:solidFill>
                <a:latin typeface="+mn-lt"/>
                <a:ea typeface="Arial"/>
                <a:cs typeface="Arial"/>
                <a:sym typeface="Arial"/>
              </a:rPr>
              <a:t>66kV underground interconnection</a:t>
            </a:r>
            <a:endParaRPr sz="1050" dirty="0">
              <a:latin typeface="+mn-lt"/>
            </a:endParaRPr>
          </a:p>
        </p:txBody>
      </p:sp>
      <p:cxnSp>
        <p:nvCxnSpPr>
          <p:cNvPr id="302" name="Google Shape;302;p13"/>
          <p:cNvCxnSpPr>
            <a:cxnSpLocks/>
          </p:cNvCxnSpPr>
          <p:nvPr/>
        </p:nvCxnSpPr>
        <p:spPr>
          <a:xfrm>
            <a:off x="3754104" y="2295274"/>
            <a:ext cx="0" cy="214887"/>
          </a:xfrm>
          <a:prstGeom prst="straightConnector1">
            <a:avLst/>
          </a:prstGeom>
          <a:noFill/>
          <a:ln w="3175" cap="flat" cmpd="sng">
            <a:solidFill>
              <a:schemeClr val="dk1"/>
            </a:solidFill>
            <a:prstDash val="solid"/>
            <a:round/>
            <a:headEnd type="none" w="sm" len="sm"/>
            <a:tailEnd type="triangle" w="sm" len="sm"/>
          </a:ln>
          <a:effectLst>
            <a:outerShdw blurRad="40000" dist="20000" dir="5400000" rotWithShape="0">
              <a:srgbClr val="000000">
                <a:alpha val="37647"/>
              </a:srgbClr>
            </a:outerShdw>
          </a:effectLst>
        </p:spPr>
      </p:cxnSp>
      <p:cxnSp>
        <p:nvCxnSpPr>
          <p:cNvPr id="48" name="Google Shape;264;p13">
            <a:extLst>
              <a:ext uri="{FF2B5EF4-FFF2-40B4-BE49-F238E27FC236}">
                <a16:creationId xmlns:a16="http://schemas.microsoft.com/office/drawing/2014/main" id="{4A60D3B5-8122-448D-B0DF-0936C3966418}"/>
              </a:ext>
            </a:extLst>
          </p:cNvPr>
          <p:cNvCxnSpPr>
            <a:cxnSpLocks/>
          </p:cNvCxnSpPr>
          <p:nvPr/>
        </p:nvCxnSpPr>
        <p:spPr>
          <a:xfrm>
            <a:off x="3610766" y="3328322"/>
            <a:ext cx="159190" cy="0"/>
          </a:xfrm>
          <a:prstGeom prst="straightConnector1">
            <a:avLst/>
          </a:prstGeom>
          <a:noFill/>
          <a:ln w="38100" cap="flat" cmpd="sng">
            <a:solidFill>
              <a:srgbClr val="FF00FF"/>
            </a:solidFill>
            <a:prstDash val="solid"/>
            <a:round/>
            <a:headEnd type="none" w="sm" len="sm"/>
            <a:tailEnd type="none" w="sm" len="sm"/>
          </a:ln>
        </p:spPr>
      </p:cxnSp>
      <p:cxnSp>
        <p:nvCxnSpPr>
          <p:cNvPr id="51" name="Google Shape;264;p13">
            <a:extLst>
              <a:ext uri="{FF2B5EF4-FFF2-40B4-BE49-F238E27FC236}">
                <a16:creationId xmlns:a16="http://schemas.microsoft.com/office/drawing/2014/main" id="{94E8602B-0431-4157-AF09-F931390FCC2B}"/>
              </a:ext>
            </a:extLst>
          </p:cNvPr>
          <p:cNvCxnSpPr>
            <a:cxnSpLocks/>
          </p:cNvCxnSpPr>
          <p:nvPr/>
        </p:nvCxnSpPr>
        <p:spPr>
          <a:xfrm>
            <a:off x="3769956" y="3319086"/>
            <a:ext cx="0" cy="1335393"/>
          </a:xfrm>
          <a:prstGeom prst="straightConnector1">
            <a:avLst/>
          </a:prstGeom>
          <a:noFill/>
          <a:ln w="38100" cap="flat" cmpd="sng">
            <a:solidFill>
              <a:srgbClr val="FF00FF"/>
            </a:solidFill>
            <a:prstDash val="solid"/>
            <a:round/>
            <a:headEnd type="none" w="sm" len="sm"/>
            <a:tailEnd type="none" w="sm" len="sm"/>
          </a:ln>
        </p:spPr>
      </p:cxnSp>
      <p:cxnSp>
        <p:nvCxnSpPr>
          <p:cNvPr id="74" name="Google Shape;264;p13">
            <a:extLst>
              <a:ext uri="{FF2B5EF4-FFF2-40B4-BE49-F238E27FC236}">
                <a16:creationId xmlns:a16="http://schemas.microsoft.com/office/drawing/2014/main" id="{2091130C-6B75-4C55-9CC9-824EC55BAAFF}"/>
              </a:ext>
            </a:extLst>
          </p:cNvPr>
          <p:cNvCxnSpPr>
            <a:cxnSpLocks/>
          </p:cNvCxnSpPr>
          <p:nvPr/>
        </p:nvCxnSpPr>
        <p:spPr>
          <a:xfrm>
            <a:off x="3573131" y="3104436"/>
            <a:ext cx="3675394" cy="5255"/>
          </a:xfrm>
          <a:prstGeom prst="straightConnector1">
            <a:avLst/>
          </a:prstGeom>
          <a:noFill/>
          <a:ln w="38100" cap="flat" cmpd="sng">
            <a:solidFill>
              <a:srgbClr val="C00000"/>
            </a:solidFill>
            <a:prstDash val="solid"/>
            <a:round/>
            <a:headEnd type="none" w="sm" len="sm"/>
            <a:tailEnd type="none" w="sm" len="sm"/>
          </a:ln>
        </p:spPr>
      </p:cxnSp>
      <p:sp>
        <p:nvSpPr>
          <p:cNvPr id="76" name="Google Shape;265;p13">
            <a:extLst>
              <a:ext uri="{FF2B5EF4-FFF2-40B4-BE49-F238E27FC236}">
                <a16:creationId xmlns:a16="http://schemas.microsoft.com/office/drawing/2014/main" id="{E56ACFCB-E210-4EEB-8F06-E9194F44B0DE}"/>
              </a:ext>
            </a:extLst>
          </p:cNvPr>
          <p:cNvSpPr/>
          <p:nvPr/>
        </p:nvSpPr>
        <p:spPr>
          <a:xfrm>
            <a:off x="7110256" y="886566"/>
            <a:ext cx="887864" cy="567452"/>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Arial"/>
                <a:ea typeface="Arial"/>
                <a:cs typeface="Arial"/>
                <a:sym typeface="Arial"/>
              </a:rPr>
              <a:t>Vegas Substation </a:t>
            </a:r>
            <a:r>
              <a:rPr lang="en-US" sz="900" dirty="0">
                <a:solidFill>
                  <a:schemeClr val="lt1"/>
                </a:solidFill>
                <a:latin typeface="Arial"/>
                <a:ea typeface="Arial"/>
                <a:cs typeface="Arial"/>
                <a:sym typeface="Arial"/>
              </a:rPr>
              <a:t>(66-to-16kV)</a:t>
            </a:r>
            <a:endParaRPr sz="1100" dirty="0">
              <a:solidFill>
                <a:schemeClr val="lt1"/>
              </a:solidFill>
              <a:latin typeface="Arial"/>
              <a:ea typeface="Arial"/>
              <a:cs typeface="Arial"/>
              <a:sym typeface="Arial"/>
            </a:endParaRPr>
          </a:p>
        </p:txBody>
      </p:sp>
      <p:cxnSp>
        <p:nvCxnSpPr>
          <p:cNvPr id="77" name="Google Shape;264;p13">
            <a:extLst>
              <a:ext uri="{FF2B5EF4-FFF2-40B4-BE49-F238E27FC236}">
                <a16:creationId xmlns:a16="http://schemas.microsoft.com/office/drawing/2014/main" id="{30D189BC-FA11-468C-AE10-76C48E734ADB}"/>
              </a:ext>
            </a:extLst>
          </p:cNvPr>
          <p:cNvCxnSpPr>
            <a:cxnSpLocks/>
          </p:cNvCxnSpPr>
          <p:nvPr/>
        </p:nvCxnSpPr>
        <p:spPr>
          <a:xfrm flipH="1">
            <a:off x="7537871" y="1463254"/>
            <a:ext cx="16323" cy="3918524"/>
          </a:xfrm>
          <a:prstGeom prst="straightConnector1">
            <a:avLst/>
          </a:prstGeom>
          <a:noFill/>
          <a:ln w="38100" cap="flat" cmpd="sng">
            <a:solidFill>
              <a:schemeClr val="tx2">
                <a:lumMod val="60000"/>
                <a:lumOff val="40000"/>
              </a:schemeClr>
            </a:solidFill>
            <a:prstDash val="solid"/>
            <a:round/>
            <a:headEnd type="none" w="sm" len="sm"/>
            <a:tailEnd type="none" w="sm" len="sm"/>
          </a:ln>
        </p:spPr>
      </p:cxnSp>
      <p:sp>
        <p:nvSpPr>
          <p:cNvPr id="84" name="Google Shape;278;p13">
            <a:extLst>
              <a:ext uri="{FF2B5EF4-FFF2-40B4-BE49-F238E27FC236}">
                <a16:creationId xmlns:a16="http://schemas.microsoft.com/office/drawing/2014/main" id="{FD00C9E0-CB7A-4223-91E0-79EF9FE932A0}"/>
              </a:ext>
            </a:extLst>
          </p:cNvPr>
          <p:cNvSpPr/>
          <p:nvPr/>
        </p:nvSpPr>
        <p:spPr>
          <a:xfrm>
            <a:off x="3722609" y="5746084"/>
            <a:ext cx="731463" cy="518082"/>
          </a:xfrm>
          <a:prstGeom prst="rect">
            <a:avLst/>
          </a:prstGeom>
          <a:solidFill>
            <a:schemeClr val="accent3">
              <a:lumMod val="60000"/>
              <a:lumOff val="40000"/>
            </a:schemeClr>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UCSB</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p>
        </p:txBody>
      </p:sp>
      <p:sp>
        <p:nvSpPr>
          <p:cNvPr id="90" name="Google Shape;278;p13">
            <a:extLst>
              <a:ext uri="{FF2B5EF4-FFF2-40B4-BE49-F238E27FC236}">
                <a16:creationId xmlns:a16="http://schemas.microsoft.com/office/drawing/2014/main" id="{A028121C-6A2C-4286-A689-2FC5A76F488A}"/>
              </a:ext>
            </a:extLst>
          </p:cNvPr>
          <p:cNvSpPr/>
          <p:nvPr/>
        </p:nvSpPr>
        <p:spPr>
          <a:xfrm>
            <a:off x="6601988" y="3296139"/>
            <a:ext cx="783128" cy="526578"/>
          </a:xfrm>
          <a:prstGeom prst="rect">
            <a:avLst/>
          </a:prstGeom>
          <a:solidFill>
            <a:schemeClr val="accent5">
              <a:lumMod val="40000"/>
              <a:lumOff val="60000"/>
            </a:schemeClr>
          </a:solidFill>
          <a:ln w="9525" cap="flat" cmpd="sng">
            <a:solidFill>
              <a:srgbClr val="45A9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SBA (runway lights &amp; ATC)</a:t>
            </a:r>
            <a:endParaRPr sz="500" dirty="0">
              <a:solidFill>
                <a:schemeClr val="dk1"/>
              </a:solidFill>
              <a:latin typeface="Arial"/>
              <a:ea typeface="Arial"/>
              <a:cs typeface="Arial"/>
              <a:sym typeface="Arial"/>
            </a:endParaRPr>
          </a:p>
        </p:txBody>
      </p:sp>
      <p:pic>
        <p:nvPicPr>
          <p:cNvPr id="93" name="Picture 92">
            <a:extLst>
              <a:ext uri="{FF2B5EF4-FFF2-40B4-BE49-F238E27FC236}">
                <a16:creationId xmlns:a16="http://schemas.microsoft.com/office/drawing/2014/main" id="{7EF44475-EDCF-47C5-81A1-598DA4A12C1E}"/>
              </a:ext>
            </a:extLst>
          </p:cNvPr>
          <p:cNvPicPr>
            <a:picLocks noChangeAspect="1"/>
          </p:cNvPicPr>
          <p:nvPr/>
        </p:nvPicPr>
        <p:blipFill>
          <a:blip r:embed="rId3"/>
          <a:stretch>
            <a:fillRect/>
          </a:stretch>
        </p:blipFill>
        <p:spPr>
          <a:xfrm>
            <a:off x="4092370" y="2313302"/>
            <a:ext cx="389273" cy="389273"/>
          </a:xfrm>
          <a:prstGeom prst="rect">
            <a:avLst/>
          </a:prstGeom>
        </p:spPr>
      </p:pic>
      <p:cxnSp>
        <p:nvCxnSpPr>
          <p:cNvPr id="107" name="Google Shape;264;p13">
            <a:extLst>
              <a:ext uri="{FF2B5EF4-FFF2-40B4-BE49-F238E27FC236}">
                <a16:creationId xmlns:a16="http://schemas.microsoft.com/office/drawing/2014/main" id="{F727B670-E564-4C1B-AAD3-8ED01FB8541F}"/>
              </a:ext>
            </a:extLst>
          </p:cNvPr>
          <p:cNvCxnSpPr>
            <a:cxnSpLocks/>
          </p:cNvCxnSpPr>
          <p:nvPr/>
        </p:nvCxnSpPr>
        <p:spPr>
          <a:xfrm flipH="1" flipV="1">
            <a:off x="4185564" y="1561866"/>
            <a:ext cx="3355177" cy="10866"/>
          </a:xfrm>
          <a:prstGeom prst="straightConnector1">
            <a:avLst/>
          </a:prstGeom>
          <a:noFill/>
          <a:ln w="38100" cap="flat" cmpd="sng">
            <a:solidFill>
              <a:schemeClr val="tx2">
                <a:lumMod val="60000"/>
                <a:lumOff val="40000"/>
              </a:schemeClr>
            </a:solidFill>
            <a:prstDash val="solid"/>
            <a:round/>
            <a:headEnd type="none" w="sm" len="sm"/>
            <a:tailEnd type="none" w="sm" len="sm"/>
          </a:ln>
        </p:spPr>
      </p:cxnSp>
      <p:grpSp>
        <p:nvGrpSpPr>
          <p:cNvPr id="114" name="Google Shape;276;p13">
            <a:extLst>
              <a:ext uri="{FF2B5EF4-FFF2-40B4-BE49-F238E27FC236}">
                <a16:creationId xmlns:a16="http://schemas.microsoft.com/office/drawing/2014/main" id="{F04D5A2D-9653-4085-8FDD-60BC21653F42}"/>
              </a:ext>
            </a:extLst>
          </p:cNvPr>
          <p:cNvGrpSpPr/>
          <p:nvPr/>
        </p:nvGrpSpPr>
        <p:grpSpPr>
          <a:xfrm rot="10800000">
            <a:off x="5562510" y="1670742"/>
            <a:ext cx="893737" cy="666240"/>
            <a:chOff x="4529532" y="1956319"/>
            <a:chExt cx="1385308" cy="891332"/>
          </a:xfrm>
        </p:grpSpPr>
        <p:sp>
          <p:nvSpPr>
            <p:cNvPr id="116" name="Google Shape;278;p13">
              <a:extLst>
                <a:ext uri="{FF2B5EF4-FFF2-40B4-BE49-F238E27FC236}">
                  <a16:creationId xmlns:a16="http://schemas.microsoft.com/office/drawing/2014/main" id="{C02B5101-8C63-486D-92E7-1815FCA4A924}"/>
                </a:ext>
              </a:extLst>
            </p:cNvPr>
            <p:cNvSpPr/>
            <p:nvPr/>
          </p:nvSpPr>
          <p:spPr>
            <a:xfrm rot="10800000">
              <a:off x="4616810" y="2048346"/>
              <a:ext cx="1207980" cy="704349"/>
            </a:xfrm>
            <a:prstGeom prst="rect">
              <a:avLst/>
            </a:prstGeom>
            <a:solidFill>
              <a:schemeClr val="accent6">
                <a:lumMod val="60000"/>
                <a:lumOff val="40000"/>
              </a:schemeClr>
            </a:solidFill>
            <a:ln w="9525"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Direct Relief</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117" name="Google Shape;279;p13">
              <a:extLst>
                <a:ext uri="{FF2B5EF4-FFF2-40B4-BE49-F238E27FC236}">
                  <a16:creationId xmlns:a16="http://schemas.microsoft.com/office/drawing/2014/main" id="{F024710E-C6FD-40D5-B028-3F4C9DD042CE}"/>
                </a:ext>
              </a:extLst>
            </p:cNvPr>
            <p:cNvSpPr/>
            <p:nvPr/>
          </p:nvSpPr>
          <p:spPr>
            <a:xfrm>
              <a:off x="4529532" y="1956319"/>
              <a:ext cx="1385308" cy="891332"/>
            </a:xfrm>
            <a:prstGeom prst="rect">
              <a:avLst/>
            </a:prstGeom>
            <a:noFill/>
            <a:ln w="38100" cap="flat" cmpd="sng">
              <a:solidFill>
                <a:schemeClr val="accent6">
                  <a:lumMod val="75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grpSp>
        <p:nvGrpSpPr>
          <p:cNvPr id="127" name="Google Shape;276;p13">
            <a:extLst>
              <a:ext uri="{FF2B5EF4-FFF2-40B4-BE49-F238E27FC236}">
                <a16:creationId xmlns:a16="http://schemas.microsoft.com/office/drawing/2014/main" id="{28142A43-68BC-4EB2-9EC6-31789A874886}"/>
              </a:ext>
            </a:extLst>
          </p:cNvPr>
          <p:cNvGrpSpPr/>
          <p:nvPr/>
        </p:nvGrpSpPr>
        <p:grpSpPr>
          <a:xfrm rot="10800000">
            <a:off x="6572642" y="4330563"/>
            <a:ext cx="957796" cy="525804"/>
            <a:chOff x="4376162" y="2082184"/>
            <a:chExt cx="1411197" cy="704349"/>
          </a:xfrm>
        </p:grpSpPr>
        <p:cxnSp>
          <p:nvCxnSpPr>
            <p:cNvPr id="128" name="Google Shape;277;p13">
              <a:extLst>
                <a:ext uri="{FF2B5EF4-FFF2-40B4-BE49-F238E27FC236}">
                  <a16:creationId xmlns:a16="http://schemas.microsoft.com/office/drawing/2014/main" id="{F23F7D27-7ED6-4F13-82F1-CCAD4F5893F5}"/>
                </a:ext>
              </a:extLst>
            </p:cNvPr>
            <p:cNvCxnSpPr>
              <a:cxnSpLocks/>
            </p:cNvCxnSpPr>
            <p:nvPr/>
          </p:nvCxnSpPr>
          <p:spPr>
            <a:xfrm rot="10800000">
              <a:off x="4376162" y="2434358"/>
              <a:ext cx="265506" cy="0"/>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129" name="Google Shape;278;p13">
              <a:extLst>
                <a:ext uri="{FF2B5EF4-FFF2-40B4-BE49-F238E27FC236}">
                  <a16:creationId xmlns:a16="http://schemas.microsoft.com/office/drawing/2014/main" id="{28B83492-92D8-4422-BDBD-F16FDB75C78E}"/>
                </a:ext>
              </a:extLst>
            </p:cNvPr>
            <p:cNvSpPr/>
            <p:nvPr/>
          </p:nvSpPr>
          <p:spPr>
            <a:xfrm rot="10800000">
              <a:off x="4635215" y="2082184"/>
              <a:ext cx="1152144" cy="704349"/>
            </a:xfrm>
            <a:prstGeom prst="rect">
              <a:avLst/>
            </a:prstGeom>
            <a:solidFill>
              <a:schemeClr val="accent5">
                <a:lumMod val="40000"/>
                <a:lumOff val="60000"/>
              </a:schemeClr>
            </a:solidFill>
            <a:ln w="9525" cap="flat" cmpd="sng">
              <a:solidFill>
                <a:srgbClr val="45A9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SBA (Main Terminal)</a:t>
              </a:r>
              <a:endParaRPr sz="500" dirty="0">
                <a:solidFill>
                  <a:schemeClr val="dk1"/>
                </a:solidFill>
                <a:latin typeface="Arial"/>
                <a:ea typeface="Arial"/>
                <a:cs typeface="Arial"/>
                <a:sym typeface="Arial"/>
              </a:endParaRPr>
            </a:p>
          </p:txBody>
        </p:sp>
      </p:grpSp>
      <p:sp>
        <p:nvSpPr>
          <p:cNvPr id="137" name="Google Shape;278;p13">
            <a:extLst>
              <a:ext uri="{FF2B5EF4-FFF2-40B4-BE49-F238E27FC236}">
                <a16:creationId xmlns:a16="http://schemas.microsoft.com/office/drawing/2014/main" id="{D771B95B-AC95-4BCB-96F0-28D056E448DC}"/>
              </a:ext>
            </a:extLst>
          </p:cNvPr>
          <p:cNvSpPr/>
          <p:nvPr/>
        </p:nvSpPr>
        <p:spPr>
          <a:xfrm>
            <a:off x="7700413" y="4832160"/>
            <a:ext cx="687208" cy="486737"/>
          </a:xfrm>
          <a:prstGeom prst="rect">
            <a:avLst/>
          </a:prstGeom>
          <a:solidFill>
            <a:schemeClr val="accent4">
              <a:lumMod val="40000"/>
              <a:lumOff val="60000"/>
            </a:schemeClr>
          </a:solidFill>
          <a:ln w="9525"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Goleta Sanitary District</a:t>
            </a:r>
            <a:endParaRPr sz="500" dirty="0">
              <a:solidFill>
                <a:schemeClr val="dk1"/>
              </a:solidFill>
              <a:latin typeface="Arial"/>
              <a:ea typeface="Arial"/>
              <a:cs typeface="Arial"/>
              <a:sym typeface="Arial"/>
            </a:endParaRPr>
          </a:p>
        </p:txBody>
      </p:sp>
      <p:sp>
        <p:nvSpPr>
          <p:cNvPr id="39" name="Google Shape;265;p13">
            <a:extLst>
              <a:ext uri="{FF2B5EF4-FFF2-40B4-BE49-F238E27FC236}">
                <a16:creationId xmlns:a16="http://schemas.microsoft.com/office/drawing/2014/main" id="{CBF27581-4A4E-42F6-9D8C-A2FA3E1D9AA2}"/>
              </a:ext>
            </a:extLst>
          </p:cNvPr>
          <p:cNvSpPr/>
          <p:nvPr/>
        </p:nvSpPr>
        <p:spPr>
          <a:xfrm>
            <a:off x="44978" y="790463"/>
            <a:ext cx="1133462" cy="762000"/>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Goleta Substation </a:t>
            </a:r>
            <a:r>
              <a:rPr lang="en-US" sz="1050" dirty="0">
                <a:solidFill>
                  <a:schemeClr val="lt1"/>
                </a:solidFill>
                <a:latin typeface="Arial"/>
                <a:ea typeface="Arial"/>
                <a:cs typeface="Arial"/>
                <a:sym typeface="Arial"/>
              </a:rPr>
              <a:t>(220-to-66kV)</a:t>
            </a:r>
            <a:endParaRPr sz="1400" dirty="0">
              <a:solidFill>
                <a:schemeClr val="lt1"/>
              </a:solidFill>
              <a:latin typeface="Arial"/>
              <a:ea typeface="Arial"/>
              <a:cs typeface="Arial"/>
              <a:sym typeface="Arial"/>
            </a:endParaRPr>
          </a:p>
        </p:txBody>
      </p:sp>
      <p:cxnSp>
        <p:nvCxnSpPr>
          <p:cNvPr id="44" name="Google Shape;264;p13">
            <a:extLst>
              <a:ext uri="{FF2B5EF4-FFF2-40B4-BE49-F238E27FC236}">
                <a16:creationId xmlns:a16="http://schemas.microsoft.com/office/drawing/2014/main" id="{8159E15F-85CD-45C4-A029-50CC3884B982}"/>
              </a:ext>
            </a:extLst>
          </p:cNvPr>
          <p:cNvCxnSpPr>
            <a:cxnSpLocks/>
            <a:stCxn id="76" idx="1"/>
          </p:cNvCxnSpPr>
          <p:nvPr/>
        </p:nvCxnSpPr>
        <p:spPr>
          <a:xfrm flipH="1">
            <a:off x="1187676" y="1170292"/>
            <a:ext cx="5922580" cy="1171"/>
          </a:xfrm>
          <a:prstGeom prst="straightConnector1">
            <a:avLst/>
          </a:prstGeom>
          <a:noFill/>
          <a:ln w="38100" cap="flat" cmpd="sng">
            <a:solidFill>
              <a:srgbClr val="FFC000"/>
            </a:solidFill>
            <a:prstDash val="solid"/>
            <a:round/>
            <a:headEnd type="none" w="sm" len="sm"/>
            <a:tailEnd type="none" w="sm" len="sm"/>
          </a:ln>
        </p:spPr>
      </p:cxnSp>
      <p:sp>
        <p:nvSpPr>
          <p:cNvPr id="57" name="Google Shape;273;p13">
            <a:extLst>
              <a:ext uri="{FF2B5EF4-FFF2-40B4-BE49-F238E27FC236}">
                <a16:creationId xmlns:a16="http://schemas.microsoft.com/office/drawing/2014/main" id="{912D4AFC-B174-48EE-ACE3-4508074E7B38}"/>
              </a:ext>
            </a:extLst>
          </p:cNvPr>
          <p:cNvSpPr txBox="1"/>
          <p:nvPr/>
        </p:nvSpPr>
        <p:spPr>
          <a:xfrm>
            <a:off x="54303" y="3752536"/>
            <a:ext cx="2423564" cy="2693005"/>
          </a:xfrm>
          <a:prstGeom prst="rect">
            <a:avLst/>
          </a:prstGeom>
          <a:solidFill>
            <a:schemeClr val="bg1">
              <a:lumMod val="85000"/>
            </a:schemeClr>
          </a:solidFill>
          <a:ln w="19050">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u="sng" dirty="0">
                <a:solidFill>
                  <a:schemeClr val="dk1"/>
                </a:solidFill>
                <a:latin typeface="Arial"/>
                <a:ea typeface="Arial"/>
                <a:cs typeface="Arial"/>
                <a:sym typeface="Arial"/>
              </a:rPr>
              <a:t>Diagram Elements</a:t>
            </a:r>
            <a:endParaRPr sz="1050" dirty="0"/>
          </a:p>
          <a:p>
            <a:pPr marL="0" marR="0" lvl="0" indent="0" algn="l" rtl="0">
              <a:spcBef>
                <a:spcPts val="0"/>
              </a:spcBef>
              <a:spcAft>
                <a:spcPts val="0"/>
              </a:spcAft>
              <a:buNone/>
            </a:pPr>
            <a:r>
              <a:rPr lang="en-US" sz="700" dirty="0">
                <a:solidFill>
                  <a:schemeClr val="dk1"/>
                </a:solidFill>
                <a:latin typeface="Arial"/>
                <a:ea typeface="Arial"/>
                <a:cs typeface="Arial"/>
                <a:sym typeface="Arial"/>
              </a:rPr>
              <a:t>    	 </a:t>
            </a:r>
          </a:p>
          <a:p>
            <a:pPr>
              <a:spcBef>
                <a:spcPts val="0"/>
              </a:spcBef>
              <a:spcAft>
                <a:spcPts val="0"/>
              </a:spcAft>
            </a:pPr>
            <a:r>
              <a:rPr lang="en-US" sz="900" dirty="0">
                <a:solidFill>
                  <a:schemeClr val="dk1"/>
                </a:solidFill>
                <a:latin typeface="Arial"/>
                <a:cs typeface="Arial"/>
                <a:sym typeface="Arial"/>
              </a:rPr>
              <a:t>	66 kV Distribution Feeder #4311 </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Gladiola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Gaucho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Professor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Los Carneros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Ace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a:t>
            </a:r>
            <a:r>
              <a:rPr lang="en-US" sz="900" dirty="0" err="1">
                <a:solidFill>
                  <a:schemeClr val="dk1"/>
                </a:solidFill>
                <a:latin typeface="Arial"/>
                <a:cs typeface="Arial"/>
                <a:sym typeface="Arial"/>
              </a:rPr>
              <a:t>Storke</a:t>
            </a:r>
            <a:r>
              <a:rPr lang="en-US" sz="900" dirty="0">
                <a:solidFill>
                  <a:schemeClr val="dk1"/>
                </a:solidFill>
                <a:latin typeface="Arial"/>
                <a:cs typeface="Arial"/>
                <a:sym typeface="Arial"/>
              </a:rPr>
              <a:t> Feeder</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Planned Battery Energy Storage</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Ellwood Gas Peaker Plant</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Grid isolation switch (open, closed)</a:t>
            </a:r>
          </a:p>
          <a:p>
            <a:pPr marL="0" marR="0" lvl="0" indent="0" algn="l" rtl="0">
              <a:spcBef>
                <a:spcPts val="0"/>
              </a:spcBef>
              <a:spcAft>
                <a:spcPts val="0"/>
              </a:spcAft>
              <a:buNone/>
            </a:pPr>
            <a:r>
              <a:rPr lang="en-US" sz="500" dirty="0">
                <a:solidFill>
                  <a:schemeClr val="dk1"/>
                </a:solidFill>
                <a:latin typeface="Arial"/>
                <a:cs typeface="Arial"/>
                <a:sym typeface="Arial"/>
              </a:rPr>
              <a:t>	</a:t>
            </a:r>
          </a:p>
          <a:p>
            <a:pPr marL="0" marR="0" lvl="0" indent="0" algn="l" rtl="0">
              <a:spcBef>
                <a:spcPts val="0"/>
              </a:spcBef>
              <a:spcAft>
                <a:spcPts val="0"/>
              </a:spcAft>
              <a:buNone/>
            </a:pPr>
            <a:r>
              <a:rPr lang="en-US" sz="900" dirty="0">
                <a:solidFill>
                  <a:schemeClr val="dk1"/>
                </a:solidFill>
                <a:latin typeface="Arial"/>
                <a:cs typeface="Arial"/>
                <a:sym typeface="Arial"/>
              </a:rPr>
              <a:t>              Smart meter switch (open, closed)</a:t>
            </a:r>
          </a:p>
        </p:txBody>
      </p:sp>
      <p:cxnSp>
        <p:nvCxnSpPr>
          <p:cNvPr id="58" name="Google Shape;264;p13">
            <a:extLst>
              <a:ext uri="{FF2B5EF4-FFF2-40B4-BE49-F238E27FC236}">
                <a16:creationId xmlns:a16="http://schemas.microsoft.com/office/drawing/2014/main" id="{3AF5F8F4-3462-43AD-9BCE-125BF1DF365E}"/>
              </a:ext>
            </a:extLst>
          </p:cNvPr>
          <p:cNvCxnSpPr>
            <a:cxnSpLocks/>
          </p:cNvCxnSpPr>
          <p:nvPr/>
        </p:nvCxnSpPr>
        <p:spPr>
          <a:xfrm flipH="1">
            <a:off x="213542" y="4130857"/>
            <a:ext cx="260850" cy="0"/>
          </a:xfrm>
          <a:prstGeom prst="straightConnector1">
            <a:avLst/>
          </a:prstGeom>
          <a:noFill/>
          <a:ln w="38100" cap="flat" cmpd="sng">
            <a:solidFill>
              <a:srgbClr val="FFC000"/>
            </a:solidFill>
            <a:prstDash val="solid"/>
            <a:round/>
            <a:headEnd type="none" w="sm" len="sm"/>
            <a:tailEnd type="none" w="sm" len="sm"/>
          </a:ln>
        </p:spPr>
      </p:cxnSp>
      <p:cxnSp>
        <p:nvCxnSpPr>
          <p:cNvPr id="62" name="Google Shape;264;p13">
            <a:extLst>
              <a:ext uri="{FF2B5EF4-FFF2-40B4-BE49-F238E27FC236}">
                <a16:creationId xmlns:a16="http://schemas.microsoft.com/office/drawing/2014/main" id="{9385D812-4CB7-485A-90FB-822F01B85196}"/>
              </a:ext>
            </a:extLst>
          </p:cNvPr>
          <p:cNvCxnSpPr>
            <a:cxnSpLocks/>
          </p:cNvCxnSpPr>
          <p:nvPr/>
        </p:nvCxnSpPr>
        <p:spPr>
          <a:xfrm flipH="1">
            <a:off x="198785" y="4351754"/>
            <a:ext cx="260850" cy="0"/>
          </a:xfrm>
          <a:prstGeom prst="straightConnector1">
            <a:avLst/>
          </a:prstGeom>
          <a:noFill/>
          <a:ln w="38100" cap="flat" cmpd="sng">
            <a:solidFill>
              <a:srgbClr val="FF00FF"/>
            </a:solidFill>
            <a:prstDash val="solid"/>
            <a:round/>
            <a:headEnd type="none" w="sm" len="sm"/>
            <a:tailEnd type="none" w="sm" len="sm"/>
          </a:ln>
        </p:spPr>
      </p:cxnSp>
      <p:cxnSp>
        <p:nvCxnSpPr>
          <p:cNvPr id="63" name="Google Shape;264;p13">
            <a:extLst>
              <a:ext uri="{FF2B5EF4-FFF2-40B4-BE49-F238E27FC236}">
                <a16:creationId xmlns:a16="http://schemas.microsoft.com/office/drawing/2014/main" id="{E2C1B24F-ED3D-4765-998D-CBB5BCA1E8A0}"/>
              </a:ext>
            </a:extLst>
          </p:cNvPr>
          <p:cNvCxnSpPr>
            <a:cxnSpLocks/>
          </p:cNvCxnSpPr>
          <p:nvPr/>
        </p:nvCxnSpPr>
        <p:spPr>
          <a:xfrm flipH="1">
            <a:off x="198785" y="4558438"/>
            <a:ext cx="275602" cy="0"/>
          </a:xfrm>
          <a:prstGeom prst="straightConnector1">
            <a:avLst/>
          </a:prstGeom>
          <a:noFill/>
          <a:ln w="38100" cap="flat" cmpd="sng">
            <a:solidFill>
              <a:schemeClr val="tx2">
                <a:lumMod val="60000"/>
                <a:lumOff val="40000"/>
              </a:schemeClr>
            </a:solidFill>
            <a:prstDash val="solid"/>
            <a:round/>
            <a:headEnd type="none" w="sm" len="sm"/>
            <a:tailEnd type="none" w="sm" len="sm"/>
          </a:ln>
        </p:spPr>
      </p:cxnSp>
      <p:cxnSp>
        <p:nvCxnSpPr>
          <p:cNvPr id="64" name="Google Shape;264;p13">
            <a:extLst>
              <a:ext uri="{FF2B5EF4-FFF2-40B4-BE49-F238E27FC236}">
                <a16:creationId xmlns:a16="http://schemas.microsoft.com/office/drawing/2014/main" id="{575359E6-A4E2-4C9C-A6D5-F768FC02A5B7}"/>
              </a:ext>
            </a:extLst>
          </p:cNvPr>
          <p:cNvCxnSpPr>
            <a:cxnSpLocks/>
          </p:cNvCxnSpPr>
          <p:nvPr/>
        </p:nvCxnSpPr>
        <p:spPr>
          <a:xfrm flipH="1">
            <a:off x="198785" y="4768078"/>
            <a:ext cx="270688" cy="4030"/>
          </a:xfrm>
          <a:prstGeom prst="straightConnector1">
            <a:avLst/>
          </a:prstGeom>
          <a:noFill/>
          <a:ln w="38100" cap="flat" cmpd="sng">
            <a:solidFill>
              <a:srgbClr val="C00000"/>
            </a:solidFill>
            <a:prstDash val="solid"/>
            <a:round/>
            <a:headEnd type="none" w="sm" len="sm"/>
            <a:tailEnd type="none" w="sm" len="sm"/>
          </a:ln>
        </p:spPr>
      </p:cxnSp>
      <p:pic>
        <p:nvPicPr>
          <p:cNvPr id="69" name="Picture 68">
            <a:extLst>
              <a:ext uri="{FF2B5EF4-FFF2-40B4-BE49-F238E27FC236}">
                <a16:creationId xmlns:a16="http://schemas.microsoft.com/office/drawing/2014/main" id="{6C135015-CDC2-4F96-B809-9653047664EC}"/>
              </a:ext>
            </a:extLst>
          </p:cNvPr>
          <p:cNvPicPr>
            <a:picLocks noChangeAspect="1"/>
          </p:cNvPicPr>
          <p:nvPr/>
        </p:nvPicPr>
        <p:blipFill>
          <a:blip r:embed="rId3"/>
          <a:stretch>
            <a:fillRect/>
          </a:stretch>
        </p:blipFill>
        <p:spPr>
          <a:xfrm>
            <a:off x="262825" y="5486119"/>
            <a:ext cx="210117" cy="210117"/>
          </a:xfrm>
          <a:prstGeom prst="rect">
            <a:avLst/>
          </a:prstGeom>
        </p:spPr>
      </p:pic>
      <p:grpSp>
        <p:nvGrpSpPr>
          <p:cNvPr id="86" name="Google Shape;276;p13">
            <a:extLst>
              <a:ext uri="{FF2B5EF4-FFF2-40B4-BE49-F238E27FC236}">
                <a16:creationId xmlns:a16="http://schemas.microsoft.com/office/drawing/2014/main" id="{F23D4EFF-9D3F-414B-9D82-BEACAE86C2D6}"/>
              </a:ext>
            </a:extLst>
          </p:cNvPr>
          <p:cNvGrpSpPr/>
          <p:nvPr/>
        </p:nvGrpSpPr>
        <p:grpSpPr>
          <a:xfrm rot="10800000">
            <a:off x="4551608" y="1558062"/>
            <a:ext cx="689674" cy="647688"/>
            <a:chOff x="4646114" y="2049812"/>
            <a:chExt cx="1152144" cy="933907"/>
          </a:xfrm>
        </p:grpSpPr>
        <p:cxnSp>
          <p:nvCxnSpPr>
            <p:cNvPr id="87" name="Google Shape;277;p13">
              <a:extLst>
                <a:ext uri="{FF2B5EF4-FFF2-40B4-BE49-F238E27FC236}">
                  <a16:creationId xmlns:a16="http://schemas.microsoft.com/office/drawing/2014/main" id="{88E59F36-0334-4DD7-B741-D22423961594}"/>
                </a:ext>
              </a:extLst>
            </p:cNvPr>
            <p:cNvCxnSpPr>
              <a:cxnSpLocks/>
            </p:cNvCxnSpPr>
            <p:nvPr/>
          </p:nvCxnSpPr>
          <p:spPr>
            <a:xfrm rot="10800000">
              <a:off x="5209003" y="2761915"/>
              <a:ext cx="0" cy="221804"/>
            </a:xfrm>
            <a:prstGeom prst="straightConnector1">
              <a:avLst/>
            </a:prstGeom>
            <a:noFill/>
            <a:ln w="25400" cap="flat" cmpd="sng">
              <a:solidFill>
                <a:srgbClr val="C00000"/>
              </a:solidFill>
              <a:prstDash val="solid"/>
              <a:round/>
              <a:headEnd type="none" w="sm" len="sm"/>
              <a:tailEnd type="none" w="sm" len="sm"/>
            </a:ln>
            <a:effectLst>
              <a:outerShdw blurRad="40000" dist="20000" dir="5400000" rotWithShape="0">
                <a:srgbClr val="000000">
                  <a:alpha val="37647"/>
                </a:srgbClr>
              </a:outerShdw>
            </a:effectLst>
          </p:spPr>
        </p:cxnSp>
        <p:sp>
          <p:nvSpPr>
            <p:cNvPr id="92" name="Google Shape;278;p13">
              <a:extLst>
                <a:ext uri="{FF2B5EF4-FFF2-40B4-BE49-F238E27FC236}">
                  <a16:creationId xmlns:a16="http://schemas.microsoft.com/office/drawing/2014/main" id="{17E6CA76-684F-486E-8324-4B0368CBCA3E}"/>
                </a:ext>
              </a:extLst>
            </p:cNvPr>
            <p:cNvSpPr/>
            <p:nvPr/>
          </p:nvSpPr>
          <p:spPr>
            <a:xfrm rot="10800000">
              <a:off x="4646114" y="2049812"/>
              <a:ext cx="1152144" cy="704349"/>
            </a:xfrm>
            <a:prstGeom prst="rect">
              <a:avLst/>
            </a:prstGeom>
            <a:solidFill>
              <a:srgbClr val="E5B8B7"/>
            </a:solidFill>
            <a:ln w="9525"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Fire Station #8</a:t>
              </a:r>
              <a:endParaRPr sz="500" dirty="0">
                <a:solidFill>
                  <a:schemeClr val="dk1"/>
                </a:solidFill>
                <a:latin typeface="Arial"/>
                <a:ea typeface="Arial"/>
                <a:cs typeface="Arial"/>
                <a:sym typeface="Arial"/>
              </a:endParaRPr>
            </a:p>
          </p:txBody>
        </p:sp>
      </p:grpSp>
      <p:pic>
        <p:nvPicPr>
          <p:cNvPr id="97" name="Google Shape;280;p13" descr="http://maps.google.com/mapfiles/kml/shapes/firedept.png">
            <a:extLst>
              <a:ext uri="{FF2B5EF4-FFF2-40B4-BE49-F238E27FC236}">
                <a16:creationId xmlns:a16="http://schemas.microsoft.com/office/drawing/2014/main" id="{45ADAABF-4854-42AB-8710-AAB21B6FDCA3}"/>
              </a:ext>
            </a:extLst>
          </p:cNvPr>
          <p:cNvPicPr preferRelativeResize="0"/>
          <p:nvPr/>
        </p:nvPicPr>
        <p:blipFill rotWithShape="1">
          <a:blip r:embed="rId4">
            <a:alphaModFix/>
          </a:blip>
          <a:srcRect/>
          <a:stretch/>
        </p:blipFill>
        <p:spPr>
          <a:xfrm>
            <a:off x="5111555" y="2054668"/>
            <a:ext cx="274320" cy="274320"/>
          </a:xfrm>
          <a:prstGeom prst="rect">
            <a:avLst/>
          </a:prstGeom>
          <a:noFill/>
          <a:ln>
            <a:noFill/>
          </a:ln>
        </p:spPr>
      </p:pic>
      <p:pic>
        <p:nvPicPr>
          <p:cNvPr id="98" name="Picture 2">
            <a:extLst>
              <a:ext uri="{FF2B5EF4-FFF2-40B4-BE49-F238E27FC236}">
                <a16:creationId xmlns:a16="http://schemas.microsoft.com/office/drawing/2014/main" id="{9644B420-197D-43E2-837F-1BE0557ECF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1395" y="2093879"/>
            <a:ext cx="326347" cy="32634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a:extLst>
              <a:ext uri="{FF2B5EF4-FFF2-40B4-BE49-F238E27FC236}">
                <a16:creationId xmlns:a16="http://schemas.microsoft.com/office/drawing/2014/main" id="{49BD4231-1186-484A-9B16-CD72F09FE2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6554" y="4687243"/>
            <a:ext cx="338248" cy="338248"/>
          </a:xfrm>
          <a:prstGeom prst="rect">
            <a:avLst/>
          </a:prstGeom>
          <a:noFill/>
          <a:extLst>
            <a:ext uri="{909E8E84-426E-40DD-AFC4-6F175D3DCCD1}">
              <a14:hiddenFill xmlns:a14="http://schemas.microsoft.com/office/drawing/2010/main">
                <a:solidFill>
                  <a:srgbClr val="FFFFFF"/>
                </a:solidFill>
              </a14:hiddenFill>
            </a:ext>
          </a:extLst>
        </p:spPr>
      </p:pic>
      <p:pic>
        <p:nvPicPr>
          <p:cNvPr id="101" name="Google Shape;280;p13" descr="http://maps.google.com/mapfiles/kml/shapes/firedept.png">
            <a:extLst>
              <a:ext uri="{FF2B5EF4-FFF2-40B4-BE49-F238E27FC236}">
                <a16:creationId xmlns:a16="http://schemas.microsoft.com/office/drawing/2014/main" id="{2CC2272D-C68E-486C-9B18-EA6D499D6B95}"/>
              </a:ext>
            </a:extLst>
          </p:cNvPr>
          <p:cNvPicPr preferRelativeResize="0"/>
          <p:nvPr/>
        </p:nvPicPr>
        <p:blipFill rotWithShape="1">
          <a:blip r:embed="rId4">
            <a:alphaModFix/>
          </a:blip>
          <a:srcRect/>
          <a:stretch/>
        </p:blipFill>
        <p:spPr>
          <a:xfrm>
            <a:off x="4595541" y="3909627"/>
            <a:ext cx="274320" cy="274320"/>
          </a:xfrm>
          <a:prstGeom prst="rect">
            <a:avLst/>
          </a:prstGeom>
          <a:noFill/>
          <a:ln>
            <a:noFill/>
          </a:ln>
        </p:spPr>
      </p:pic>
      <p:pic>
        <p:nvPicPr>
          <p:cNvPr id="102" name="Google Shape;293;p13">
            <a:extLst>
              <a:ext uri="{FF2B5EF4-FFF2-40B4-BE49-F238E27FC236}">
                <a16:creationId xmlns:a16="http://schemas.microsoft.com/office/drawing/2014/main" id="{CB58E7D6-4B15-4C42-A9B3-57B2A00BCA2D}"/>
              </a:ext>
            </a:extLst>
          </p:cNvPr>
          <p:cNvPicPr preferRelativeResize="0"/>
          <p:nvPr/>
        </p:nvPicPr>
        <p:blipFill rotWithShape="1">
          <a:blip r:embed="rId7">
            <a:alphaModFix/>
          </a:blip>
          <a:srcRect/>
          <a:stretch/>
        </p:blipFill>
        <p:spPr>
          <a:xfrm>
            <a:off x="4291595" y="6090292"/>
            <a:ext cx="274320" cy="274320"/>
          </a:xfrm>
          <a:prstGeom prst="rect">
            <a:avLst/>
          </a:prstGeom>
          <a:noFill/>
          <a:ln>
            <a:noFill/>
          </a:ln>
        </p:spPr>
      </p:pic>
      <p:pic>
        <p:nvPicPr>
          <p:cNvPr id="103" name="Picture 102">
            <a:extLst>
              <a:ext uri="{FF2B5EF4-FFF2-40B4-BE49-F238E27FC236}">
                <a16:creationId xmlns:a16="http://schemas.microsoft.com/office/drawing/2014/main" id="{8CE2CE49-C7D0-4418-904B-BAE6347DA77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3861" y="5203981"/>
            <a:ext cx="209572" cy="209572"/>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Google Shape;264;p13">
            <a:extLst>
              <a:ext uri="{FF2B5EF4-FFF2-40B4-BE49-F238E27FC236}">
                <a16:creationId xmlns:a16="http://schemas.microsoft.com/office/drawing/2014/main" id="{F9C738B7-425A-4C47-B005-11FAA275AB05}"/>
              </a:ext>
            </a:extLst>
          </p:cNvPr>
          <p:cNvCxnSpPr>
            <a:cxnSpLocks/>
          </p:cNvCxnSpPr>
          <p:nvPr/>
        </p:nvCxnSpPr>
        <p:spPr>
          <a:xfrm flipH="1">
            <a:off x="2435873" y="2195136"/>
            <a:ext cx="720162" cy="0"/>
          </a:xfrm>
          <a:prstGeom prst="straightConnector1">
            <a:avLst/>
          </a:prstGeom>
          <a:noFill/>
          <a:ln w="38100" cap="flat" cmpd="sng">
            <a:solidFill>
              <a:srgbClr val="FFC000"/>
            </a:solidFill>
            <a:prstDash val="solid"/>
            <a:round/>
            <a:headEnd type="none" w="sm" len="sm"/>
            <a:tailEnd type="none" w="sm" len="sm"/>
          </a:ln>
        </p:spPr>
      </p:cxnSp>
      <p:cxnSp>
        <p:nvCxnSpPr>
          <p:cNvPr id="65" name="Google Shape;264;p13">
            <a:extLst>
              <a:ext uri="{FF2B5EF4-FFF2-40B4-BE49-F238E27FC236}">
                <a16:creationId xmlns:a16="http://schemas.microsoft.com/office/drawing/2014/main" id="{02FA304C-40DB-42C8-8C69-51B85D9041CF}"/>
              </a:ext>
            </a:extLst>
          </p:cNvPr>
          <p:cNvCxnSpPr>
            <a:cxnSpLocks/>
            <a:stCxn id="265" idx="0"/>
          </p:cNvCxnSpPr>
          <p:nvPr/>
        </p:nvCxnSpPr>
        <p:spPr>
          <a:xfrm flipV="1">
            <a:off x="3156033" y="2185900"/>
            <a:ext cx="0" cy="764116"/>
          </a:xfrm>
          <a:prstGeom prst="straightConnector1">
            <a:avLst/>
          </a:prstGeom>
          <a:noFill/>
          <a:ln w="38100" cap="flat" cmpd="sng">
            <a:solidFill>
              <a:srgbClr val="FFC000"/>
            </a:solidFill>
            <a:prstDash val="solid"/>
            <a:round/>
            <a:headEnd type="none" w="sm" len="sm"/>
            <a:tailEnd type="none" w="sm" len="sm"/>
          </a:ln>
        </p:spPr>
      </p:cxnSp>
      <p:cxnSp>
        <p:nvCxnSpPr>
          <p:cNvPr id="67" name="Google Shape;264;p13">
            <a:extLst>
              <a:ext uri="{FF2B5EF4-FFF2-40B4-BE49-F238E27FC236}">
                <a16:creationId xmlns:a16="http://schemas.microsoft.com/office/drawing/2014/main" id="{E902E553-91C6-452D-8E41-8FBE4FEB8A63}"/>
              </a:ext>
            </a:extLst>
          </p:cNvPr>
          <p:cNvCxnSpPr>
            <a:cxnSpLocks/>
          </p:cNvCxnSpPr>
          <p:nvPr/>
        </p:nvCxnSpPr>
        <p:spPr>
          <a:xfrm flipH="1">
            <a:off x="2417399" y="3570881"/>
            <a:ext cx="1155732" cy="0"/>
          </a:xfrm>
          <a:prstGeom prst="straightConnector1">
            <a:avLst/>
          </a:prstGeom>
          <a:noFill/>
          <a:ln w="38100" cap="flat" cmpd="sng">
            <a:solidFill>
              <a:srgbClr val="FFC000"/>
            </a:solidFill>
            <a:prstDash val="solid"/>
            <a:round/>
            <a:headEnd type="none" w="sm" len="sm"/>
            <a:tailEnd type="none" w="sm" len="sm"/>
          </a:ln>
        </p:spPr>
      </p:cxnSp>
      <p:cxnSp>
        <p:nvCxnSpPr>
          <p:cNvPr id="70" name="Google Shape;264;p13">
            <a:extLst>
              <a:ext uri="{FF2B5EF4-FFF2-40B4-BE49-F238E27FC236}">
                <a16:creationId xmlns:a16="http://schemas.microsoft.com/office/drawing/2014/main" id="{12AA3511-5155-4272-80B3-5AB2B6178D7C}"/>
              </a:ext>
            </a:extLst>
          </p:cNvPr>
          <p:cNvCxnSpPr>
            <a:cxnSpLocks/>
          </p:cNvCxnSpPr>
          <p:nvPr/>
        </p:nvCxnSpPr>
        <p:spPr>
          <a:xfrm flipH="1" flipV="1">
            <a:off x="3578136" y="3560452"/>
            <a:ext cx="17433" cy="2307777"/>
          </a:xfrm>
          <a:prstGeom prst="straightConnector1">
            <a:avLst/>
          </a:prstGeom>
          <a:noFill/>
          <a:ln w="38100" cap="flat" cmpd="sng">
            <a:solidFill>
              <a:srgbClr val="FFC000"/>
            </a:solidFill>
            <a:prstDash val="solid"/>
            <a:round/>
            <a:headEnd type="none" w="sm" len="sm"/>
            <a:tailEnd type="none" w="sm" len="sm"/>
          </a:ln>
        </p:spPr>
      </p:cxnSp>
      <p:cxnSp>
        <p:nvCxnSpPr>
          <p:cNvPr id="99" name="Google Shape;264;p13">
            <a:extLst>
              <a:ext uri="{FF2B5EF4-FFF2-40B4-BE49-F238E27FC236}">
                <a16:creationId xmlns:a16="http://schemas.microsoft.com/office/drawing/2014/main" id="{74F16054-7729-405E-8E7B-01B58C02CB9E}"/>
              </a:ext>
            </a:extLst>
          </p:cNvPr>
          <p:cNvCxnSpPr>
            <a:cxnSpLocks/>
          </p:cNvCxnSpPr>
          <p:nvPr/>
        </p:nvCxnSpPr>
        <p:spPr>
          <a:xfrm>
            <a:off x="2417399" y="1195884"/>
            <a:ext cx="0" cy="2397281"/>
          </a:xfrm>
          <a:prstGeom prst="straightConnector1">
            <a:avLst/>
          </a:prstGeom>
          <a:noFill/>
          <a:ln w="38100" cap="flat" cmpd="sng">
            <a:solidFill>
              <a:srgbClr val="FFC000"/>
            </a:solidFill>
            <a:prstDash val="solid"/>
            <a:round/>
            <a:headEnd type="none" w="sm" len="sm"/>
            <a:tailEnd type="none" w="sm" len="sm"/>
          </a:ln>
        </p:spPr>
      </p:cxnSp>
      <p:sp>
        <p:nvSpPr>
          <p:cNvPr id="7" name="TextBox 6">
            <a:extLst>
              <a:ext uri="{FF2B5EF4-FFF2-40B4-BE49-F238E27FC236}">
                <a16:creationId xmlns:a16="http://schemas.microsoft.com/office/drawing/2014/main" id="{5AEECDEA-3052-42CF-8469-6D7676882FC1}"/>
              </a:ext>
            </a:extLst>
          </p:cNvPr>
          <p:cNvSpPr txBox="1"/>
          <p:nvPr/>
        </p:nvSpPr>
        <p:spPr>
          <a:xfrm>
            <a:off x="1717852" y="854162"/>
            <a:ext cx="4588890" cy="261610"/>
          </a:xfrm>
          <a:prstGeom prst="rect">
            <a:avLst/>
          </a:prstGeom>
          <a:noFill/>
        </p:spPr>
        <p:txBody>
          <a:bodyPr wrap="square" rtlCol="0">
            <a:spAutoFit/>
          </a:bodyPr>
          <a:lstStyle/>
          <a:p>
            <a:r>
              <a:rPr lang="en-US" sz="1100" b="1" dirty="0">
                <a:solidFill>
                  <a:schemeClr val="dk1"/>
                </a:solidFill>
                <a:latin typeface="Arial"/>
                <a:cs typeface="Arial"/>
                <a:sym typeface="Arial"/>
              </a:rPr>
              <a:t>66kV distribution feeder #4311 with multiple branches</a:t>
            </a:r>
          </a:p>
        </p:txBody>
      </p:sp>
      <p:grpSp>
        <p:nvGrpSpPr>
          <p:cNvPr id="71" name="Google Shape;276;p13">
            <a:extLst>
              <a:ext uri="{FF2B5EF4-FFF2-40B4-BE49-F238E27FC236}">
                <a16:creationId xmlns:a16="http://schemas.microsoft.com/office/drawing/2014/main" id="{C2C105E2-9918-4AD1-8381-C055E958DD2A}"/>
              </a:ext>
            </a:extLst>
          </p:cNvPr>
          <p:cNvGrpSpPr/>
          <p:nvPr/>
        </p:nvGrpSpPr>
        <p:grpSpPr>
          <a:xfrm rot="10800000">
            <a:off x="5151477" y="3102667"/>
            <a:ext cx="654990" cy="651289"/>
            <a:chOff x="4646114" y="2049812"/>
            <a:chExt cx="1152144" cy="975954"/>
          </a:xfrm>
        </p:grpSpPr>
        <p:cxnSp>
          <p:nvCxnSpPr>
            <p:cNvPr id="72" name="Google Shape;277;p13">
              <a:extLst>
                <a:ext uri="{FF2B5EF4-FFF2-40B4-BE49-F238E27FC236}">
                  <a16:creationId xmlns:a16="http://schemas.microsoft.com/office/drawing/2014/main" id="{4AAEBBEE-F34C-408E-9B90-76A89519CA19}"/>
                </a:ext>
              </a:extLst>
            </p:cNvPr>
            <p:cNvCxnSpPr>
              <a:cxnSpLocks/>
              <a:endCxn id="73" idx="0"/>
            </p:cNvCxnSpPr>
            <p:nvPr/>
          </p:nvCxnSpPr>
          <p:spPr>
            <a:xfrm rot="10800000">
              <a:off x="5222185" y="2754160"/>
              <a:ext cx="0" cy="271606"/>
            </a:xfrm>
            <a:prstGeom prst="straightConnector1">
              <a:avLst/>
            </a:prstGeom>
            <a:noFill/>
            <a:ln w="254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cxnSp>
        <p:sp>
          <p:nvSpPr>
            <p:cNvPr id="73" name="Google Shape;278;p13">
              <a:extLst>
                <a:ext uri="{FF2B5EF4-FFF2-40B4-BE49-F238E27FC236}">
                  <a16:creationId xmlns:a16="http://schemas.microsoft.com/office/drawing/2014/main" id="{3E794BBE-7B2B-4BAC-B58B-E45DC2C331BB}"/>
                </a:ext>
              </a:extLst>
            </p:cNvPr>
            <p:cNvSpPr/>
            <p:nvPr/>
          </p:nvSpPr>
          <p:spPr>
            <a:xfrm rot="10800000">
              <a:off x="4646114" y="2049812"/>
              <a:ext cx="1152144" cy="704349"/>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Deckers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grpSp>
      <p:sp>
        <p:nvSpPr>
          <p:cNvPr id="68" name="Google Shape;275;p13">
            <a:extLst>
              <a:ext uri="{FF2B5EF4-FFF2-40B4-BE49-F238E27FC236}">
                <a16:creationId xmlns:a16="http://schemas.microsoft.com/office/drawing/2014/main" id="{AAF997E9-82C9-441E-9449-727C4B612440}"/>
              </a:ext>
            </a:extLst>
          </p:cNvPr>
          <p:cNvSpPr/>
          <p:nvPr/>
        </p:nvSpPr>
        <p:spPr>
          <a:xfrm>
            <a:off x="1307846" y="1102712"/>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9" name="Google Shape;275;p13">
            <a:extLst>
              <a:ext uri="{FF2B5EF4-FFF2-40B4-BE49-F238E27FC236}">
                <a16:creationId xmlns:a16="http://schemas.microsoft.com/office/drawing/2014/main" id="{A4DF4FE0-8E69-4726-8315-BC965DB1DBC6}"/>
              </a:ext>
            </a:extLst>
          </p:cNvPr>
          <p:cNvSpPr/>
          <p:nvPr/>
        </p:nvSpPr>
        <p:spPr>
          <a:xfrm>
            <a:off x="379664" y="6007795"/>
            <a:ext cx="110797" cy="101007"/>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0" name="Google Shape;274;p13">
            <a:extLst>
              <a:ext uri="{FF2B5EF4-FFF2-40B4-BE49-F238E27FC236}">
                <a16:creationId xmlns:a16="http://schemas.microsoft.com/office/drawing/2014/main" id="{9CAA1866-B0FF-4718-B9B0-F59E65060A53}"/>
              </a:ext>
            </a:extLst>
          </p:cNvPr>
          <p:cNvSpPr/>
          <p:nvPr/>
        </p:nvSpPr>
        <p:spPr>
          <a:xfrm>
            <a:off x="158144" y="6007794"/>
            <a:ext cx="110797" cy="101007"/>
          </a:xfrm>
          <a:prstGeom prst="flowChartSummingJunction">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 name="Google Shape;303;p13">
            <a:extLst>
              <a:ext uri="{FF2B5EF4-FFF2-40B4-BE49-F238E27FC236}">
                <a16:creationId xmlns:a16="http://schemas.microsoft.com/office/drawing/2014/main" id="{32403918-FB36-4299-ABAF-C89B86750B40}"/>
              </a:ext>
            </a:extLst>
          </p:cNvPr>
          <p:cNvSpPr/>
          <p:nvPr/>
        </p:nvSpPr>
        <p:spPr>
          <a:xfrm>
            <a:off x="381877" y="6204844"/>
            <a:ext cx="110797" cy="101007"/>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 name="Google Shape;304;p13">
            <a:extLst>
              <a:ext uri="{FF2B5EF4-FFF2-40B4-BE49-F238E27FC236}">
                <a16:creationId xmlns:a16="http://schemas.microsoft.com/office/drawing/2014/main" id="{30069038-5575-49D7-9089-182CC8D255F3}"/>
              </a:ext>
            </a:extLst>
          </p:cNvPr>
          <p:cNvSpPr/>
          <p:nvPr/>
        </p:nvSpPr>
        <p:spPr>
          <a:xfrm>
            <a:off x="162466" y="6204843"/>
            <a:ext cx="110797" cy="101007"/>
          </a:xfrm>
          <a:prstGeom prst="flowChartSummingJunction">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10" name="Google Shape;270;p13">
            <a:extLst>
              <a:ext uri="{FF2B5EF4-FFF2-40B4-BE49-F238E27FC236}">
                <a16:creationId xmlns:a16="http://schemas.microsoft.com/office/drawing/2014/main" id="{5133E54D-AAEB-4A4E-9D43-B6209BA40EA1}"/>
              </a:ext>
            </a:extLst>
          </p:cNvPr>
          <p:cNvGrpSpPr/>
          <p:nvPr/>
        </p:nvGrpSpPr>
        <p:grpSpPr>
          <a:xfrm>
            <a:off x="6740266" y="1760378"/>
            <a:ext cx="661237" cy="567452"/>
            <a:chOff x="3915517" y="6170561"/>
            <a:chExt cx="1073139" cy="888868"/>
          </a:xfrm>
        </p:grpSpPr>
        <p:sp>
          <p:nvSpPr>
            <p:cNvPr id="111" name="Google Shape;269;p13">
              <a:extLst>
                <a:ext uri="{FF2B5EF4-FFF2-40B4-BE49-F238E27FC236}">
                  <a16:creationId xmlns:a16="http://schemas.microsoft.com/office/drawing/2014/main" id="{E0B89FB4-9E82-4121-A03E-551F48B3607F}"/>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 name="Google Shape;271;p13">
              <a:extLst>
                <a:ext uri="{FF2B5EF4-FFF2-40B4-BE49-F238E27FC236}">
                  <a16:creationId xmlns:a16="http://schemas.microsoft.com/office/drawing/2014/main" id="{C2B5F9B1-F5E7-476A-9FB1-C88A1691575C}"/>
                </a:ext>
              </a:extLst>
            </p:cNvPr>
            <p:cNvSpPr txBox="1"/>
            <p:nvPr/>
          </p:nvSpPr>
          <p:spPr>
            <a:xfrm>
              <a:off x="3927552" y="6358628"/>
              <a:ext cx="1023541" cy="4905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21" name="Google Shape;303;p13">
            <a:extLst>
              <a:ext uri="{FF2B5EF4-FFF2-40B4-BE49-F238E27FC236}">
                <a16:creationId xmlns:a16="http://schemas.microsoft.com/office/drawing/2014/main" id="{BECCC3D3-42A5-435E-9161-4F23368A3C35}"/>
              </a:ext>
            </a:extLst>
          </p:cNvPr>
          <p:cNvSpPr/>
          <p:nvPr/>
        </p:nvSpPr>
        <p:spPr>
          <a:xfrm>
            <a:off x="4813706" y="1573715"/>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3" name="Google Shape;303;p13">
            <a:extLst>
              <a:ext uri="{FF2B5EF4-FFF2-40B4-BE49-F238E27FC236}">
                <a16:creationId xmlns:a16="http://schemas.microsoft.com/office/drawing/2014/main" id="{0723671F-7674-4341-9236-F91CCBFD285F}"/>
              </a:ext>
            </a:extLst>
          </p:cNvPr>
          <p:cNvSpPr/>
          <p:nvPr/>
        </p:nvSpPr>
        <p:spPr>
          <a:xfrm>
            <a:off x="3824452" y="4085015"/>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5" name="Google Shape;303;p13">
            <a:extLst>
              <a:ext uri="{FF2B5EF4-FFF2-40B4-BE49-F238E27FC236}">
                <a16:creationId xmlns:a16="http://schemas.microsoft.com/office/drawing/2014/main" id="{3BA2E7C9-79F4-4C15-A0D9-E5A276B74C38}"/>
              </a:ext>
            </a:extLst>
          </p:cNvPr>
          <p:cNvSpPr/>
          <p:nvPr/>
        </p:nvSpPr>
        <p:spPr>
          <a:xfrm>
            <a:off x="6604096" y="316149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6" name="Google Shape;303;p13">
            <a:extLst>
              <a:ext uri="{FF2B5EF4-FFF2-40B4-BE49-F238E27FC236}">
                <a16:creationId xmlns:a16="http://schemas.microsoft.com/office/drawing/2014/main" id="{46473869-8FE2-480F-9E56-2CC7F81A4F79}"/>
              </a:ext>
            </a:extLst>
          </p:cNvPr>
          <p:cNvSpPr/>
          <p:nvPr/>
        </p:nvSpPr>
        <p:spPr>
          <a:xfrm>
            <a:off x="7371054" y="448951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1" name="Google Shape;303;p13">
            <a:extLst>
              <a:ext uri="{FF2B5EF4-FFF2-40B4-BE49-F238E27FC236}">
                <a16:creationId xmlns:a16="http://schemas.microsoft.com/office/drawing/2014/main" id="{F4EADD57-954B-43A8-AA2A-47B2240C3FCB}"/>
              </a:ext>
            </a:extLst>
          </p:cNvPr>
          <p:cNvSpPr/>
          <p:nvPr/>
        </p:nvSpPr>
        <p:spPr>
          <a:xfrm>
            <a:off x="7595386" y="5012113"/>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2" name="Google Shape;303;p13">
            <a:extLst>
              <a:ext uri="{FF2B5EF4-FFF2-40B4-BE49-F238E27FC236}">
                <a16:creationId xmlns:a16="http://schemas.microsoft.com/office/drawing/2014/main" id="{CA811610-28C3-4D70-B7EC-FBCAF2C84219}"/>
              </a:ext>
            </a:extLst>
          </p:cNvPr>
          <p:cNvSpPr/>
          <p:nvPr/>
        </p:nvSpPr>
        <p:spPr>
          <a:xfrm>
            <a:off x="3610766" y="5722928"/>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 name="Google Shape;275;p13">
            <a:extLst>
              <a:ext uri="{FF2B5EF4-FFF2-40B4-BE49-F238E27FC236}">
                <a16:creationId xmlns:a16="http://schemas.microsoft.com/office/drawing/2014/main" id="{62B77D72-54E3-4FA1-98D8-FA340A7D16C1}"/>
              </a:ext>
            </a:extLst>
          </p:cNvPr>
          <p:cNvSpPr/>
          <p:nvPr/>
        </p:nvSpPr>
        <p:spPr>
          <a:xfrm>
            <a:off x="4325076" y="1499320"/>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 name="Google Shape;275;p13">
            <a:extLst>
              <a:ext uri="{FF2B5EF4-FFF2-40B4-BE49-F238E27FC236}">
                <a16:creationId xmlns:a16="http://schemas.microsoft.com/office/drawing/2014/main" id="{2AF66247-8720-4F8E-BD4F-4055BB361ACE}"/>
              </a:ext>
            </a:extLst>
          </p:cNvPr>
          <p:cNvSpPr/>
          <p:nvPr/>
        </p:nvSpPr>
        <p:spPr>
          <a:xfrm>
            <a:off x="6804935" y="1501358"/>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9" name="Google Shape;275;p13">
            <a:extLst>
              <a:ext uri="{FF2B5EF4-FFF2-40B4-BE49-F238E27FC236}">
                <a16:creationId xmlns:a16="http://schemas.microsoft.com/office/drawing/2014/main" id="{A6044913-659E-46B1-B42C-9CF3BEB679CD}"/>
              </a:ext>
            </a:extLst>
          </p:cNvPr>
          <p:cNvSpPr/>
          <p:nvPr/>
        </p:nvSpPr>
        <p:spPr>
          <a:xfrm>
            <a:off x="4565234" y="3017371"/>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 name="Picture 2">
            <a:extLst>
              <a:ext uri="{FF2B5EF4-FFF2-40B4-BE49-F238E27FC236}">
                <a16:creationId xmlns:a16="http://schemas.microsoft.com/office/drawing/2014/main" id="{BCE10F86-5112-40EF-BAA5-AC45290C72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3343" y="3111002"/>
            <a:ext cx="266385" cy="266385"/>
          </a:xfrm>
          <a:prstGeom prst="rect">
            <a:avLst/>
          </a:prstGeom>
          <a:noFill/>
          <a:extLst>
            <a:ext uri="{909E8E84-426E-40DD-AFC4-6F175D3DCCD1}">
              <a14:hiddenFill xmlns:a14="http://schemas.microsoft.com/office/drawing/2010/main">
                <a:solidFill>
                  <a:srgbClr val="FFFFFF"/>
                </a:solidFill>
              </a14:hiddenFill>
            </a:ext>
          </a:extLst>
        </p:spPr>
      </p:pic>
      <p:grpSp>
        <p:nvGrpSpPr>
          <p:cNvPr id="146" name="Google Shape;270;p13">
            <a:extLst>
              <a:ext uri="{FF2B5EF4-FFF2-40B4-BE49-F238E27FC236}">
                <a16:creationId xmlns:a16="http://schemas.microsoft.com/office/drawing/2014/main" id="{FD936AE8-6A7F-5045-82AB-73AF897921FD}"/>
              </a:ext>
            </a:extLst>
          </p:cNvPr>
          <p:cNvGrpSpPr/>
          <p:nvPr/>
        </p:nvGrpSpPr>
        <p:grpSpPr>
          <a:xfrm>
            <a:off x="4865118" y="2386397"/>
            <a:ext cx="688827" cy="591129"/>
            <a:chOff x="3915517" y="6170561"/>
            <a:chExt cx="1073139" cy="888868"/>
          </a:xfrm>
        </p:grpSpPr>
        <p:sp>
          <p:nvSpPr>
            <p:cNvPr id="147" name="Google Shape;269;p13">
              <a:extLst>
                <a:ext uri="{FF2B5EF4-FFF2-40B4-BE49-F238E27FC236}">
                  <a16:creationId xmlns:a16="http://schemas.microsoft.com/office/drawing/2014/main" id="{604F2079-75E4-2246-9997-067C995E0256}"/>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8" name="Google Shape;271;p13">
              <a:extLst>
                <a:ext uri="{FF2B5EF4-FFF2-40B4-BE49-F238E27FC236}">
                  <a16:creationId xmlns:a16="http://schemas.microsoft.com/office/drawing/2014/main" id="{0DD9DC29-9ADA-1D4A-ACA0-5869C707BE58}"/>
                </a:ext>
              </a:extLst>
            </p:cNvPr>
            <p:cNvSpPr txBox="1"/>
            <p:nvPr/>
          </p:nvSpPr>
          <p:spPr>
            <a:xfrm>
              <a:off x="3927552" y="6358628"/>
              <a:ext cx="1023541" cy="4659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49" name="Google Shape;303;p13">
            <a:extLst>
              <a:ext uri="{FF2B5EF4-FFF2-40B4-BE49-F238E27FC236}">
                <a16:creationId xmlns:a16="http://schemas.microsoft.com/office/drawing/2014/main" id="{FAFC1F7F-0AA0-C249-9EC3-0210D90FF593}"/>
              </a:ext>
            </a:extLst>
          </p:cNvPr>
          <p:cNvSpPr/>
          <p:nvPr/>
        </p:nvSpPr>
        <p:spPr>
          <a:xfrm>
            <a:off x="7346684" y="1945990"/>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 name="Google Shape;303;p13">
            <a:extLst>
              <a:ext uri="{FF2B5EF4-FFF2-40B4-BE49-F238E27FC236}">
                <a16:creationId xmlns:a16="http://schemas.microsoft.com/office/drawing/2014/main" id="{0688AAAE-F469-1844-92F7-6FD95A12E9C3}"/>
              </a:ext>
            </a:extLst>
          </p:cNvPr>
          <p:cNvSpPr/>
          <p:nvPr/>
        </p:nvSpPr>
        <p:spPr>
          <a:xfrm>
            <a:off x="5153191" y="2932919"/>
            <a:ext cx="171299" cy="159908"/>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7" name="Picture 2">
            <a:extLst>
              <a:ext uri="{FF2B5EF4-FFF2-40B4-BE49-F238E27FC236}">
                <a16:creationId xmlns:a16="http://schemas.microsoft.com/office/drawing/2014/main" id="{BAA6D475-6371-8A49-9FC0-B7D1F61546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9573" y="3652153"/>
            <a:ext cx="338248" cy="338248"/>
          </a:xfrm>
          <a:prstGeom prst="rect">
            <a:avLst/>
          </a:prstGeom>
          <a:noFill/>
          <a:extLst>
            <a:ext uri="{909E8E84-426E-40DD-AFC4-6F175D3DCCD1}">
              <a14:hiddenFill xmlns:a14="http://schemas.microsoft.com/office/drawing/2010/main">
                <a:solidFill>
                  <a:srgbClr val="FFFFFF"/>
                </a:solidFill>
              </a14:hiddenFill>
            </a:ext>
          </a:extLst>
        </p:spPr>
      </p:pic>
      <p:sp>
        <p:nvSpPr>
          <p:cNvPr id="158" name="Google Shape;301;p13">
            <a:extLst>
              <a:ext uri="{FF2B5EF4-FFF2-40B4-BE49-F238E27FC236}">
                <a16:creationId xmlns:a16="http://schemas.microsoft.com/office/drawing/2014/main" id="{966F1888-022E-D345-A922-0A7778F3844E}"/>
              </a:ext>
            </a:extLst>
          </p:cNvPr>
          <p:cNvSpPr txBox="1"/>
          <p:nvPr/>
        </p:nvSpPr>
        <p:spPr>
          <a:xfrm>
            <a:off x="3694570" y="2625486"/>
            <a:ext cx="1309709" cy="369291"/>
          </a:xfrm>
          <a:prstGeom prst="rect">
            <a:avLst/>
          </a:prstGeom>
          <a:noFill/>
          <a:ln>
            <a:noFill/>
          </a:ln>
        </p:spPr>
        <p:txBody>
          <a:bodyPr spcFirstLastPara="1" wrap="square" lIns="91425" tIns="45700" rIns="91425" bIns="45700" anchor="t" anchorCtr="0">
            <a:spAutoFit/>
          </a:bodyPr>
          <a:lstStyle/>
          <a:p>
            <a:r>
              <a:rPr lang="en-US" sz="900" dirty="0"/>
              <a:t>Goleta Energy Storage Project  (240 MWh)</a:t>
            </a:r>
            <a:endParaRPr sz="1050" dirty="0"/>
          </a:p>
        </p:txBody>
      </p:sp>
      <p:sp>
        <p:nvSpPr>
          <p:cNvPr id="159" name="TextBox 158">
            <a:extLst>
              <a:ext uri="{FF2B5EF4-FFF2-40B4-BE49-F238E27FC236}">
                <a16:creationId xmlns:a16="http://schemas.microsoft.com/office/drawing/2014/main" id="{305F5634-EF0E-6341-BA26-551A885448A3}"/>
              </a:ext>
            </a:extLst>
          </p:cNvPr>
          <p:cNvSpPr txBox="1"/>
          <p:nvPr/>
        </p:nvSpPr>
        <p:spPr>
          <a:xfrm>
            <a:off x="-82356" y="1546672"/>
            <a:ext cx="1390202" cy="646331"/>
          </a:xfrm>
          <a:prstGeom prst="rect">
            <a:avLst/>
          </a:prstGeom>
          <a:noFill/>
        </p:spPr>
        <p:txBody>
          <a:bodyPr wrap="square" rtlCol="0">
            <a:spAutoFit/>
          </a:bodyPr>
          <a:lstStyle/>
          <a:p>
            <a:pPr algn="ctr"/>
            <a:r>
              <a:rPr lang="en-US" sz="900" dirty="0">
                <a:solidFill>
                  <a:schemeClr val="dk1"/>
                </a:solidFill>
                <a:latin typeface="Arial"/>
                <a:cs typeface="Arial"/>
                <a:sym typeface="Arial"/>
              </a:rPr>
              <a:t>Goleta Substation has eight feeders, seven  66 kV &amp; one 16 kV, that serve the entire GLP</a:t>
            </a:r>
            <a:endParaRPr lang="en-US" sz="1050" dirty="0">
              <a:solidFill>
                <a:schemeClr val="dk1"/>
              </a:solidFill>
              <a:latin typeface="Arial"/>
              <a:cs typeface="Arial"/>
              <a:sym typeface="Arial"/>
            </a:endParaRPr>
          </a:p>
        </p:txBody>
      </p:sp>
      <p:sp>
        <p:nvSpPr>
          <p:cNvPr id="160" name="Google Shape;275;p13">
            <a:extLst>
              <a:ext uri="{FF2B5EF4-FFF2-40B4-BE49-F238E27FC236}">
                <a16:creationId xmlns:a16="http://schemas.microsoft.com/office/drawing/2014/main" id="{AFD43042-85A7-D34F-8A05-9533256BC479}"/>
              </a:ext>
            </a:extLst>
          </p:cNvPr>
          <p:cNvSpPr/>
          <p:nvPr/>
        </p:nvSpPr>
        <p:spPr>
          <a:xfrm>
            <a:off x="1634752" y="1502344"/>
            <a:ext cx="165539" cy="150912"/>
          </a:xfrm>
          <a:prstGeom prst="flowChartOr">
            <a:avLst/>
          </a:prstGeom>
          <a:solidFill>
            <a:srgbClr val="D99593"/>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61" name="Google Shape;270;p13">
            <a:extLst>
              <a:ext uri="{FF2B5EF4-FFF2-40B4-BE49-F238E27FC236}">
                <a16:creationId xmlns:a16="http://schemas.microsoft.com/office/drawing/2014/main" id="{687A49ED-E14C-074D-90B2-E7F527300E5B}"/>
              </a:ext>
            </a:extLst>
          </p:cNvPr>
          <p:cNvGrpSpPr/>
          <p:nvPr/>
        </p:nvGrpSpPr>
        <p:grpSpPr>
          <a:xfrm>
            <a:off x="3983836" y="3277883"/>
            <a:ext cx="667258" cy="572619"/>
            <a:chOff x="3915517" y="6170561"/>
            <a:chExt cx="1073139" cy="888868"/>
          </a:xfrm>
        </p:grpSpPr>
        <p:sp>
          <p:nvSpPr>
            <p:cNvPr id="162" name="Google Shape;269;p13">
              <a:extLst>
                <a:ext uri="{FF2B5EF4-FFF2-40B4-BE49-F238E27FC236}">
                  <a16:creationId xmlns:a16="http://schemas.microsoft.com/office/drawing/2014/main" id="{139B0449-3932-BE48-B23E-77F92E12A602}"/>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3" name="Google Shape;271;p13">
              <a:extLst>
                <a:ext uri="{FF2B5EF4-FFF2-40B4-BE49-F238E27FC236}">
                  <a16:creationId xmlns:a16="http://schemas.microsoft.com/office/drawing/2014/main" id="{87C03970-7797-824D-BE11-5362694EA2C0}"/>
                </a:ext>
              </a:extLst>
            </p:cNvPr>
            <p:cNvSpPr txBox="1"/>
            <p:nvPr/>
          </p:nvSpPr>
          <p:spPr>
            <a:xfrm>
              <a:off x="3927552" y="6358628"/>
              <a:ext cx="1023541" cy="4496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Tier 2 &amp; 3 facilities</a:t>
              </a:r>
              <a:endParaRPr sz="1050" dirty="0"/>
            </a:p>
          </p:txBody>
        </p:sp>
      </p:grpSp>
      <p:sp>
        <p:nvSpPr>
          <p:cNvPr id="164" name="Google Shape;303;p13">
            <a:extLst>
              <a:ext uri="{FF2B5EF4-FFF2-40B4-BE49-F238E27FC236}">
                <a16:creationId xmlns:a16="http://schemas.microsoft.com/office/drawing/2014/main" id="{8D8BDE24-FA63-AD45-9D1F-C4FAC9045237}"/>
              </a:ext>
            </a:extLst>
          </p:cNvPr>
          <p:cNvSpPr/>
          <p:nvPr/>
        </p:nvSpPr>
        <p:spPr>
          <a:xfrm>
            <a:off x="3810040" y="3486121"/>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94" name="Google Shape;264;p13">
            <a:extLst>
              <a:ext uri="{FF2B5EF4-FFF2-40B4-BE49-F238E27FC236}">
                <a16:creationId xmlns:a16="http://schemas.microsoft.com/office/drawing/2014/main" id="{16CE66D1-9C26-4B2A-9064-F5E295D165A3}"/>
              </a:ext>
            </a:extLst>
          </p:cNvPr>
          <p:cNvCxnSpPr>
            <a:cxnSpLocks/>
          </p:cNvCxnSpPr>
          <p:nvPr/>
        </p:nvCxnSpPr>
        <p:spPr>
          <a:xfrm>
            <a:off x="3345663" y="2526206"/>
            <a:ext cx="823031" cy="0"/>
          </a:xfrm>
          <a:prstGeom prst="straightConnector1">
            <a:avLst/>
          </a:prstGeom>
          <a:noFill/>
          <a:ln w="38100" cap="flat" cmpd="sng">
            <a:solidFill>
              <a:srgbClr val="00B050"/>
            </a:solidFill>
            <a:prstDash val="solid"/>
            <a:round/>
            <a:headEnd type="none" w="sm" len="sm"/>
            <a:tailEnd type="none" w="sm" len="sm"/>
          </a:ln>
        </p:spPr>
      </p:cxnSp>
      <p:sp>
        <p:nvSpPr>
          <p:cNvPr id="118" name="Google Shape;301;p13">
            <a:extLst>
              <a:ext uri="{FF2B5EF4-FFF2-40B4-BE49-F238E27FC236}">
                <a16:creationId xmlns:a16="http://schemas.microsoft.com/office/drawing/2014/main" id="{8DCBCFBB-EFC3-4D4A-A6CC-0FC6D8CFFD73}"/>
              </a:ext>
            </a:extLst>
          </p:cNvPr>
          <p:cNvSpPr txBox="1"/>
          <p:nvPr/>
        </p:nvSpPr>
        <p:spPr>
          <a:xfrm>
            <a:off x="941898" y="3394248"/>
            <a:ext cx="1286087" cy="369291"/>
          </a:xfrm>
          <a:prstGeom prst="rect">
            <a:avLst/>
          </a:prstGeom>
          <a:noFill/>
          <a:ln>
            <a:noFill/>
          </a:ln>
        </p:spPr>
        <p:txBody>
          <a:bodyPr spcFirstLastPara="1" wrap="square" lIns="91425" tIns="45700" rIns="91425" bIns="45700" anchor="t" anchorCtr="0">
            <a:spAutoFit/>
          </a:bodyPr>
          <a:lstStyle/>
          <a:p>
            <a:r>
              <a:rPr lang="en-US" sz="900" dirty="0"/>
              <a:t>GenOn Battery Energy Storage (120 MWh)</a:t>
            </a:r>
            <a:endParaRPr sz="1050" dirty="0"/>
          </a:p>
        </p:txBody>
      </p:sp>
      <p:sp>
        <p:nvSpPr>
          <p:cNvPr id="104" name="Google Shape;301;p13">
            <a:extLst>
              <a:ext uri="{FF2B5EF4-FFF2-40B4-BE49-F238E27FC236}">
                <a16:creationId xmlns:a16="http://schemas.microsoft.com/office/drawing/2014/main" id="{D5C511CB-402E-13C4-106E-C9E39C64CF75}"/>
              </a:ext>
            </a:extLst>
          </p:cNvPr>
          <p:cNvSpPr txBox="1"/>
          <p:nvPr/>
        </p:nvSpPr>
        <p:spPr>
          <a:xfrm>
            <a:off x="183789" y="3407034"/>
            <a:ext cx="781621" cy="369291"/>
          </a:xfrm>
          <a:prstGeom prst="rect">
            <a:avLst/>
          </a:prstGeom>
          <a:noFill/>
          <a:ln>
            <a:noFill/>
          </a:ln>
        </p:spPr>
        <p:txBody>
          <a:bodyPr spcFirstLastPara="1" wrap="square" lIns="91425" tIns="45700" rIns="91425" bIns="45700" anchor="t" anchorCtr="0">
            <a:spAutoFit/>
          </a:bodyPr>
          <a:lstStyle/>
          <a:p>
            <a:r>
              <a:rPr lang="en-US" sz="900" dirty="0"/>
              <a:t>Ellwood Gas Peaker Plant</a:t>
            </a:r>
            <a:endParaRPr sz="1050" dirty="0"/>
          </a:p>
        </p:txBody>
      </p:sp>
      <p:cxnSp>
        <p:nvCxnSpPr>
          <p:cNvPr id="105" name="Google Shape;264;p13">
            <a:extLst>
              <a:ext uri="{FF2B5EF4-FFF2-40B4-BE49-F238E27FC236}">
                <a16:creationId xmlns:a16="http://schemas.microsoft.com/office/drawing/2014/main" id="{394E7850-ABEE-52BC-03B0-A871A6944F29}"/>
              </a:ext>
            </a:extLst>
          </p:cNvPr>
          <p:cNvCxnSpPr>
            <a:cxnSpLocks/>
          </p:cNvCxnSpPr>
          <p:nvPr/>
        </p:nvCxnSpPr>
        <p:spPr>
          <a:xfrm flipH="1">
            <a:off x="203278" y="4984714"/>
            <a:ext cx="270688" cy="4030"/>
          </a:xfrm>
          <a:prstGeom prst="straightConnector1">
            <a:avLst/>
          </a:prstGeom>
          <a:noFill/>
          <a:ln w="38100" cap="flat" cmpd="sng">
            <a:solidFill>
              <a:schemeClr val="accent6">
                <a:lumMod val="75000"/>
              </a:schemeClr>
            </a:solidFill>
            <a:prstDash val="solid"/>
            <a:round/>
            <a:headEnd type="none" w="sm" len="sm"/>
            <a:tailEnd type="none" w="sm" len="sm"/>
          </a:ln>
        </p:spPr>
      </p:cxnSp>
      <p:pic>
        <p:nvPicPr>
          <p:cNvPr id="119" name="Picture 118" descr="A screenshot of a video game&#10;&#10;Description automatically generated with low confidence">
            <a:extLst>
              <a:ext uri="{FF2B5EF4-FFF2-40B4-BE49-F238E27FC236}">
                <a16:creationId xmlns:a16="http://schemas.microsoft.com/office/drawing/2014/main" id="{0B6544E9-D552-670B-51AC-8AA8ED7CDFD4}"/>
              </a:ext>
            </a:extLst>
          </p:cNvPr>
          <p:cNvPicPr>
            <a:picLocks noChangeAspect="1"/>
          </p:cNvPicPr>
          <p:nvPr/>
        </p:nvPicPr>
        <p:blipFill>
          <a:blip r:embed="rId10"/>
          <a:stretch>
            <a:fillRect/>
          </a:stretch>
        </p:blipFill>
        <p:spPr>
          <a:xfrm>
            <a:off x="223128" y="5721808"/>
            <a:ext cx="215908" cy="215908"/>
          </a:xfrm>
          <a:prstGeom prst="rect">
            <a:avLst/>
          </a:prstGeom>
        </p:spPr>
      </p:pic>
      <p:cxnSp>
        <p:nvCxnSpPr>
          <p:cNvPr id="120" name="Google Shape;264;p13">
            <a:extLst>
              <a:ext uri="{FF2B5EF4-FFF2-40B4-BE49-F238E27FC236}">
                <a16:creationId xmlns:a16="http://schemas.microsoft.com/office/drawing/2014/main" id="{5605E049-C1A1-7541-6851-CC9B60ACCBEE}"/>
              </a:ext>
            </a:extLst>
          </p:cNvPr>
          <p:cNvCxnSpPr>
            <a:cxnSpLocks/>
          </p:cNvCxnSpPr>
          <p:nvPr/>
        </p:nvCxnSpPr>
        <p:spPr>
          <a:xfrm flipV="1">
            <a:off x="3345663" y="2512586"/>
            <a:ext cx="0" cy="431459"/>
          </a:xfrm>
          <a:prstGeom prst="straightConnector1">
            <a:avLst/>
          </a:prstGeom>
          <a:noFill/>
          <a:ln w="38100" cap="flat" cmpd="sng">
            <a:solidFill>
              <a:srgbClr val="00B050"/>
            </a:solidFill>
            <a:prstDash val="solid"/>
            <a:round/>
            <a:headEnd type="none" w="sm" len="sm"/>
            <a:tailEnd type="none" w="sm" len="sm"/>
          </a:ln>
        </p:spPr>
      </p:cxnSp>
      <p:cxnSp>
        <p:nvCxnSpPr>
          <p:cNvPr id="130" name="Google Shape;264;p13">
            <a:extLst>
              <a:ext uri="{FF2B5EF4-FFF2-40B4-BE49-F238E27FC236}">
                <a16:creationId xmlns:a16="http://schemas.microsoft.com/office/drawing/2014/main" id="{55755358-6884-C97F-8FB5-80848E24C90B}"/>
              </a:ext>
            </a:extLst>
          </p:cNvPr>
          <p:cNvCxnSpPr>
            <a:cxnSpLocks/>
          </p:cNvCxnSpPr>
          <p:nvPr/>
        </p:nvCxnSpPr>
        <p:spPr>
          <a:xfrm flipV="1">
            <a:off x="525069" y="2998544"/>
            <a:ext cx="0" cy="143979"/>
          </a:xfrm>
          <a:prstGeom prst="straightConnector1">
            <a:avLst/>
          </a:prstGeom>
          <a:noFill/>
          <a:ln w="38100" cap="flat" cmpd="sng">
            <a:solidFill>
              <a:schemeClr val="accent6">
                <a:lumMod val="75000"/>
              </a:schemeClr>
            </a:solidFill>
            <a:prstDash val="solid"/>
            <a:round/>
            <a:headEnd type="none" w="sm" len="sm"/>
            <a:tailEnd type="none" w="sm" len="sm"/>
          </a:ln>
        </p:spPr>
      </p:cxnSp>
      <p:sp>
        <p:nvSpPr>
          <p:cNvPr id="156" name="Google Shape;278;p13">
            <a:extLst>
              <a:ext uri="{FF2B5EF4-FFF2-40B4-BE49-F238E27FC236}">
                <a16:creationId xmlns:a16="http://schemas.microsoft.com/office/drawing/2014/main" id="{DAFDED5C-65EE-48DC-C9A8-AB89D29115D7}"/>
              </a:ext>
            </a:extLst>
          </p:cNvPr>
          <p:cNvSpPr/>
          <p:nvPr/>
        </p:nvSpPr>
        <p:spPr>
          <a:xfrm>
            <a:off x="6418440" y="2419524"/>
            <a:ext cx="654990" cy="470037"/>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Karl Storz + Solar Microgrid</a:t>
            </a:r>
            <a:endParaRPr lang="en-US" sz="500" dirty="0">
              <a:solidFill>
                <a:schemeClr val="dk1"/>
              </a:solidFill>
              <a:latin typeface="Arial"/>
              <a:ea typeface="Arial"/>
              <a:cs typeface="Arial"/>
              <a:sym typeface="Arial"/>
            </a:endParaRPr>
          </a:p>
        </p:txBody>
      </p:sp>
      <p:pic>
        <p:nvPicPr>
          <p:cNvPr id="165" name="Picture 2">
            <a:extLst>
              <a:ext uri="{FF2B5EF4-FFF2-40B4-BE49-F238E27FC236}">
                <a16:creationId xmlns:a16="http://schemas.microsoft.com/office/drawing/2014/main" id="{2E362016-9D7C-CF93-8665-696776983E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3244" y="2737935"/>
            <a:ext cx="266385" cy="266385"/>
          </a:xfrm>
          <a:prstGeom prst="rect">
            <a:avLst/>
          </a:prstGeom>
          <a:noFill/>
          <a:extLst>
            <a:ext uri="{909E8E84-426E-40DD-AFC4-6F175D3DCCD1}">
              <a14:hiddenFill xmlns:a14="http://schemas.microsoft.com/office/drawing/2010/main">
                <a:solidFill>
                  <a:srgbClr val="FFFFFF"/>
                </a:solidFill>
              </a14:hiddenFill>
            </a:ext>
          </a:extLst>
        </p:spPr>
      </p:pic>
      <p:sp>
        <p:nvSpPr>
          <p:cNvPr id="124" name="Google Shape;303;p13">
            <a:extLst>
              <a:ext uri="{FF2B5EF4-FFF2-40B4-BE49-F238E27FC236}">
                <a16:creationId xmlns:a16="http://schemas.microsoft.com/office/drawing/2014/main" id="{47AD40F2-2E23-4F85-8875-9F0466BD2EB5}"/>
              </a:ext>
            </a:extLst>
          </p:cNvPr>
          <p:cNvSpPr/>
          <p:nvPr/>
        </p:nvSpPr>
        <p:spPr>
          <a:xfrm>
            <a:off x="6651782" y="2897073"/>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7" name="Google Shape;303;p13">
            <a:extLst>
              <a:ext uri="{FF2B5EF4-FFF2-40B4-BE49-F238E27FC236}">
                <a16:creationId xmlns:a16="http://schemas.microsoft.com/office/drawing/2014/main" id="{65D0AB3A-F065-A070-6A6B-4FFCB089B60C}"/>
              </a:ext>
            </a:extLst>
          </p:cNvPr>
          <p:cNvSpPr/>
          <p:nvPr/>
        </p:nvSpPr>
        <p:spPr>
          <a:xfrm>
            <a:off x="5396010" y="3093431"/>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68" name="Google Shape;277;p13">
            <a:extLst>
              <a:ext uri="{FF2B5EF4-FFF2-40B4-BE49-F238E27FC236}">
                <a16:creationId xmlns:a16="http://schemas.microsoft.com/office/drawing/2014/main" id="{61393702-304E-777C-886C-6FDA18B5EEA8}"/>
              </a:ext>
            </a:extLst>
          </p:cNvPr>
          <p:cNvCxnSpPr>
            <a:cxnSpLocks/>
          </p:cNvCxnSpPr>
          <p:nvPr/>
        </p:nvCxnSpPr>
        <p:spPr>
          <a:xfrm>
            <a:off x="5996035" y="1572732"/>
            <a:ext cx="0" cy="181252"/>
          </a:xfrm>
          <a:prstGeom prst="straightConnector1">
            <a:avLst/>
          </a:prstGeom>
          <a:noFill/>
          <a:ln w="25400"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sp>
        <p:nvSpPr>
          <p:cNvPr id="176" name="Google Shape;278;p13">
            <a:extLst>
              <a:ext uri="{FF2B5EF4-FFF2-40B4-BE49-F238E27FC236}">
                <a16:creationId xmlns:a16="http://schemas.microsoft.com/office/drawing/2014/main" id="{7990BE2D-064D-37FF-5F15-63F0DCF6561B}"/>
              </a:ext>
            </a:extLst>
          </p:cNvPr>
          <p:cNvSpPr/>
          <p:nvPr/>
        </p:nvSpPr>
        <p:spPr>
          <a:xfrm>
            <a:off x="2726353" y="4515500"/>
            <a:ext cx="654990" cy="470037"/>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Costco</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pic>
        <p:nvPicPr>
          <p:cNvPr id="177" name="Picture 2">
            <a:extLst>
              <a:ext uri="{FF2B5EF4-FFF2-40B4-BE49-F238E27FC236}">
                <a16:creationId xmlns:a16="http://schemas.microsoft.com/office/drawing/2014/main" id="{2CECE24A-03A1-226F-F8C7-6071B75463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0883" y="4335251"/>
            <a:ext cx="266385" cy="266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video game&#10;&#10;Description automatically generated with low confidence">
            <a:extLst>
              <a:ext uri="{FF2B5EF4-FFF2-40B4-BE49-F238E27FC236}">
                <a16:creationId xmlns:a16="http://schemas.microsoft.com/office/drawing/2014/main" id="{C0BA0CB6-9128-91A8-65B1-21E539BE6F4F}"/>
              </a:ext>
            </a:extLst>
          </p:cNvPr>
          <p:cNvPicPr>
            <a:picLocks noChangeAspect="1"/>
          </p:cNvPicPr>
          <p:nvPr/>
        </p:nvPicPr>
        <p:blipFill>
          <a:blip r:embed="rId10"/>
          <a:stretch>
            <a:fillRect/>
          </a:stretch>
        </p:blipFill>
        <p:spPr>
          <a:xfrm>
            <a:off x="301411" y="3017426"/>
            <a:ext cx="449645" cy="449645"/>
          </a:xfrm>
          <a:prstGeom prst="rect">
            <a:avLst/>
          </a:prstGeom>
        </p:spPr>
      </p:pic>
      <p:grpSp>
        <p:nvGrpSpPr>
          <p:cNvPr id="197" name="Google Shape;276;p13">
            <a:extLst>
              <a:ext uri="{FF2B5EF4-FFF2-40B4-BE49-F238E27FC236}">
                <a16:creationId xmlns:a16="http://schemas.microsoft.com/office/drawing/2014/main" id="{6BDDC4B6-8A43-3ECA-9C02-F83C67133B9F}"/>
              </a:ext>
            </a:extLst>
          </p:cNvPr>
          <p:cNvGrpSpPr/>
          <p:nvPr/>
        </p:nvGrpSpPr>
        <p:grpSpPr>
          <a:xfrm rot="10800000">
            <a:off x="1376003" y="2072646"/>
            <a:ext cx="893737" cy="666240"/>
            <a:chOff x="4529532" y="1956319"/>
            <a:chExt cx="1385308" cy="891332"/>
          </a:xfrm>
        </p:grpSpPr>
        <p:sp>
          <p:nvSpPr>
            <p:cNvPr id="198" name="Google Shape;278;p13">
              <a:extLst>
                <a:ext uri="{FF2B5EF4-FFF2-40B4-BE49-F238E27FC236}">
                  <a16:creationId xmlns:a16="http://schemas.microsoft.com/office/drawing/2014/main" id="{40C411E4-FE49-135C-A732-C654907F8E96}"/>
                </a:ext>
              </a:extLst>
            </p:cNvPr>
            <p:cNvSpPr/>
            <p:nvPr/>
          </p:nvSpPr>
          <p:spPr>
            <a:xfrm rot="10800000">
              <a:off x="4616810" y="2048346"/>
              <a:ext cx="1207980" cy="704349"/>
            </a:xfrm>
            <a:prstGeom prst="rect">
              <a:avLst/>
            </a:prstGeom>
            <a:solidFill>
              <a:srgbClr val="C3D69B"/>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Dos Pueblos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199" name="Google Shape;279;p13">
              <a:extLst>
                <a:ext uri="{FF2B5EF4-FFF2-40B4-BE49-F238E27FC236}">
                  <a16:creationId xmlns:a16="http://schemas.microsoft.com/office/drawing/2014/main" id="{5DCDAD38-819D-7DDD-71CB-AE30C69E564F}"/>
                </a:ext>
              </a:extLst>
            </p:cNvPr>
            <p:cNvSpPr/>
            <p:nvPr/>
          </p:nvSpPr>
          <p:spPr>
            <a:xfrm>
              <a:off x="4529532" y="1956319"/>
              <a:ext cx="1385308" cy="891332"/>
            </a:xfrm>
            <a:prstGeom prst="rect">
              <a:avLst/>
            </a:prstGeom>
            <a:noFill/>
            <a:ln w="38100" cap="flat" cmpd="sng">
              <a:solidFill>
                <a:schemeClr val="accent3">
                  <a:lumMod val="5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pic>
        <p:nvPicPr>
          <p:cNvPr id="200" name="Google Shape;293;p13">
            <a:extLst>
              <a:ext uri="{FF2B5EF4-FFF2-40B4-BE49-F238E27FC236}">
                <a16:creationId xmlns:a16="http://schemas.microsoft.com/office/drawing/2014/main" id="{4BF44A46-ABE5-C9FB-60FD-5ECC7F447030}"/>
              </a:ext>
            </a:extLst>
          </p:cNvPr>
          <p:cNvPicPr preferRelativeResize="0"/>
          <p:nvPr/>
        </p:nvPicPr>
        <p:blipFill rotWithShape="1">
          <a:blip r:embed="rId7">
            <a:alphaModFix/>
          </a:blip>
          <a:srcRect/>
          <a:stretch/>
        </p:blipFill>
        <p:spPr>
          <a:xfrm>
            <a:off x="1328797" y="2527007"/>
            <a:ext cx="274320" cy="274320"/>
          </a:xfrm>
          <a:prstGeom prst="rect">
            <a:avLst/>
          </a:prstGeom>
          <a:noFill/>
          <a:ln>
            <a:noFill/>
          </a:ln>
        </p:spPr>
      </p:pic>
      <p:cxnSp>
        <p:nvCxnSpPr>
          <p:cNvPr id="201" name="Google Shape;264;p13">
            <a:extLst>
              <a:ext uri="{FF2B5EF4-FFF2-40B4-BE49-F238E27FC236}">
                <a16:creationId xmlns:a16="http://schemas.microsoft.com/office/drawing/2014/main" id="{83CF348E-94BF-3614-AA3C-1AC3AE625AA2}"/>
              </a:ext>
            </a:extLst>
          </p:cNvPr>
          <p:cNvCxnSpPr>
            <a:cxnSpLocks/>
          </p:cNvCxnSpPr>
          <p:nvPr/>
        </p:nvCxnSpPr>
        <p:spPr>
          <a:xfrm flipH="1">
            <a:off x="1178440" y="1356025"/>
            <a:ext cx="676534" cy="0"/>
          </a:xfrm>
          <a:prstGeom prst="straightConnector1">
            <a:avLst/>
          </a:prstGeom>
          <a:noFill/>
          <a:ln w="38100" cap="flat" cmpd="sng">
            <a:solidFill>
              <a:schemeClr val="accent3">
                <a:lumMod val="75000"/>
              </a:schemeClr>
            </a:solidFill>
            <a:prstDash val="solid"/>
            <a:round/>
            <a:headEnd type="none" w="sm" len="sm"/>
            <a:tailEnd type="none" w="sm" len="sm"/>
          </a:ln>
        </p:spPr>
      </p:cxnSp>
      <p:sp>
        <p:nvSpPr>
          <p:cNvPr id="205" name="Google Shape;303;p13">
            <a:extLst>
              <a:ext uri="{FF2B5EF4-FFF2-40B4-BE49-F238E27FC236}">
                <a16:creationId xmlns:a16="http://schemas.microsoft.com/office/drawing/2014/main" id="{16C1D05A-9227-417E-1F51-D118558207EF}"/>
              </a:ext>
            </a:extLst>
          </p:cNvPr>
          <p:cNvSpPr/>
          <p:nvPr/>
        </p:nvSpPr>
        <p:spPr>
          <a:xfrm>
            <a:off x="1762724" y="2015626"/>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07" name="Google Shape;264;p13">
            <a:extLst>
              <a:ext uri="{FF2B5EF4-FFF2-40B4-BE49-F238E27FC236}">
                <a16:creationId xmlns:a16="http://schemas.microsoft.com/office/drawing/2014/main" id="{06C0DE50-164F-8C35-D131-5EC707BC04DB}"/>
              </a:ext>
            </a:extLst>
          </p:cNvPr>
          <p:cNvCxnSpPr>
            <a:cxnSpLocks/>
          </p:cNvCxnSpPr>
          <p:nvPr/>
        </p:nvCxnSpPr>
        <p:spPr>
          <a:xfrm flipH="1">
            <a:off x="199247" y="5173269"/>
            <a:ext cx="270688" cy="4030"/>
          </a:xfrm>
          <a:prstGeom prst="straightConnector1">
            <a:avLst/>
          </a:prstGeom>
          <a:noFill/>
          <a:ln w="38100" cap="flat" cmpd="sng">
            <a:solidFill>
              <a:schemeClr val="accent3">
                <a:lumMod val="75000"/>
              </a:schemeClr>
            </a:solidFill>
            <a:prstDash val="solid"/>
            <a:round/>
            <a:headEnd type="none" w="sm" len="sm"/>
            <a:tailEnd type="none" w="sm" len="sm"/>
          </a:ln>
        </p:spPr>
      </p:cxnSp>
      <p:sp>
        <p:nvSpPr>
          <p:cNvPr id="122" name="Google Shape;303;p13">
            <a:extLst>
              <a:ext uri="{FF2B5EF4-FFF2-40B4-BE49-F238E27FC236}">
                <a16:creationId xmlns:a16="http://schemas.microsoft.com/office/drawing/2014/main" id="{4FC7E7BA-F01A-4CEA-9549-642EBB483FF8}"/>
              </a:ext>
            </a:extLst>
          </p:cNvPr>
          <p:cNvSpPr/>
          <p:nvPr/>
        </p:nvSpPr>
        <p:spPr>
          <a:xfrm>
            <a:off x="5925077" y="1568476"/>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17" name="Google Shape;276;p13">
            <a:extLst>
              <a:ext uri="{FF2B5EF4-FFF2-40B4-BE49-F238E27FC236}">
                <a16:creationId xmlns:a16="http://schemas.microsoft.com/office/drawing/2014/main" id="{5E0DE17A-1614-056B-F797-A3105FDBF6B6}"/>
              </a:ext>
            </a:extLst>
          </p:cNvPr>
          <p:cNvGrpSpPr/>
          <p:nvPr/>
        </p:nvGrpSpPr>
        <p:grpSpPr>
          <a:xfrm rot="10800000">
            <a:off x="8197884" y="1709180"/>
            <a:ext cx="893737" cy="666240"/>
            <a:chOff x="4529532" y="1956319"/>
            <a:chExt cx="1385308" cy="891332"/>
          </a:xfrm>
        </p:grpSpPr>
        <p:sp>
          <p:nvSpPr>
            <p:cNvPr id="218" name="Google Shape;278;p13">
              <a:extLst>
                <a:ext uri="{FF2B5EF4-FFF2-40B4-BE49-F238E27FC236}">
                  <a16:creationId xmlns:a16="http://schemas.microsoft.com/office/drawing/2014/main" id="{CEEAE6BB-C0FB-F6A4-5780-3046F23D75F4}"/>
                </a:ext>
              </a:extLst>
            </p:cNvPr>
            <p:cNvSpPr/>
            <p:nvPr/>
          </p:nvSpPr>
          <p:spPr>
            <a:xfrm rot="10800000">
              <a:off x="4616810" y="2048346"/>
              <a:ext cx="1207980" cy="704349"/>
            </a:xfrm>
            <a:prstGeom prst="rect">
              <a:avLst/>
            </a:prstGeom>
            <a:solidFill>
              <a:srgbClr val="C3D69B"/>
            </a:solidFill>
            <a:ln w="9525" cap="flat" cmpd="sng">
              <a:solidFill>
                <a:schemeClr val="accent3">
                  <a:lumMod val="5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San Marcos</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 Microgrid</a:t>
              </a:r>
              <a:endParaRPr sz="500" dirty="0">
                <a:solidFill>
                  <a:schemeClr val="dk1"/>
                </a:solidFill>
                <a:latin typeface="Arial"/>
                <a:ea typeface="Arial"/>
                <a:cs typeface="Arial"/>
                <a:sym typeface="Arial"/>
              </a:endParaRPr>
            </a:p>
          </p:txBody>
        </p:sp>
        <p:sp>
          <p:nvSpPr>
            <p:cNvPr id="219" name="Google Shape;279;p13">
              <a:extLst>
                <a:ext uri="{FF2B5EF4-FFF2-40B4-BE49-F238E27FC236}">
                  <a16:creationId xmlns:a16="http://schemas.microsoft.com/office/drawing/2014/main" id="{3A529C2A-A0B0-2F3B-8A5F-8A3F2BFDF79F}"/>
                </a:ext>
              </a:extLst>
            </p:cNvPr>
            <p:cNvSpPr/>
            <p:nvPr/>
          </p:nvSpPr>
          <p:spPr>
            <a:xfrm>
              <a:off x="4529532" y="1956319"/>
              <a:ext cx="1385308" cy="891332"/>
            </a:xfrm>
            <a:prstGeom prst="rect">
              <a:avLst/>
            </a:prstGeom>
            <a:noFill/>
            <a:ln w="38100" cap="flat" cmpd="sng">
              <a:solidFill>
                <a:schemeClr val="accent3">
                  <a:lumMod val="50000"/>
                </a:schemeClr>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200" dirty="0">
                <a:solidFill>
                  <a:schemeClr val="lt1"/>
                </a:solidFill>
                <a:latin typeface="Arial"/>
                <a:ea typeface="Arial"/>
                <a:cs typeface="Arial"/>
                <a:sym typeface="Arial"/>
              </a:endParaRPr>
            </a:p>
          </p:txBody>
        </p:sp>
      </p:grpSp>
      <p:cxnSp>
        <p:nvCxnSpPr>
          <p:cNvPr id="220" name="Google Shape;264;p13">
            <a:extLst>
              <a:ext uri="{FF2B5EF4-FFF2-40B4-BE49-F238E27FC236}">
                <a16:creationId xmlns:a16="http://schemas.microsoft.com/office/drawing/2014/main" id="{3FA7DB83-347A-2E7E-F23E-AB21E904F0E5}"/>
              </a:ext>
            </a:extLst>
          </p:cNvPr>
          <p:cNvCxnSpPr>
            <a:cxnSpLocks/>
          </p:cNvCxnSpPr>
          <p:nvPr/>
        </p:nvCxnSpPr>
        <p:spPr>
          <a:xfrm flipH="1">
            <a:off x="203278" y="5390218"/>
            <a:ext cx="270688" cy="4030"/>
          </a:xfrm>
          <a:prstGeom prst="straightConnector1">
            <a:avLst/>
          </a:prstGeom>
          <a:noFill/>
          <a:ln w="38100" cap="flat" cmpd="sng">
            <a:solidFill>
              <a:srgbClr val="7030A0"/>
            </a:solidFill>
            <a:prstDash val="solid"/>
            <a:round/>
            <a:headEnd type="none" w="sm" len="sm"/>
            <a:tailEnd type="none" w="sm" len="sm"/>
          </a:ln>
        </p:spPr>
      </p:cxnSp>
      <p:cxnSp>
        <p:nvCxnSpPr>
          <p:cNvPr id="221" name="Google Shape;264;p13">
            <a:extLst>
              <a:ext uri="{FF2B5EF4-FFF2-40B4-BE49-F238E27FC236}">
                <a16:creationId xmlns:a16="http://schemas.microsoft.com/office/drawing/2014/main" id="{DD4D72F2-F35E-6D92-87B4-9E80EC3301E4}"/>
              </a:ext>
            </a:extLst>
          </p:cNvPr>
          <p:cNvCxnSpPr>
            <a:cxnSpLocks/>
          </p:cNvCxnSpPr>
          <p:nvPr/>
        </p:nvCxnSpPr>
        <p:spPr>
          <a:xfrm flipH="1">
            <a:off x="7951841" y="2509282"/>
            <a:ext cx="1192159" cy="0"/>
          </a:xfrm>
          <a:prstGeom prst="straightConnector1">
            <a:avLst/>
          </a:prstGeom>
          <a:noFill/>
          <a:ln w="38100" cap="flat" cmpd="sng">
            <a:solidFill>
              <a:srgbClr val="7030A0"/>
            </a:solidFill>
            <a:prstDash val="solid"/>
            <a:round/>
            <a:headEnd type="none" w="sm" len="sm"/>
            <a:tailEnd type="none" w="sm" len="sm"/>
          </a:ln>
        </p:spPr>
      </p:cxnSp>
      <p:cxnSp>
        <p:nvCxnSpPr>
          <p:cNvPr id="222" name="Google Shape;264;p13">
            <a:extLst>
              <a:ext uri="{FF2B5EF4-FFF2-40B4-BE49-F238E27FC236}">
                <a16:creationId xmlns:a16="http://schemas.microsoft.com/office/drawing/2014/main" id="{B39A0671-33CE-CDD8-862E-3D2A62B31DA5}"/>
              </a:ext>
            </a:extLst>
          </p:cNvPr>
          <p:cNvCxnSpPr>
            <a:cxnSpLocks/>
          </p:cNvCxnSpPr>
          <p:nvPr/>
        </p:nvCxnSpPr>
        <p:spPr>
          <a:xfrm flipV="1">
            <a:off x="7951841" y="1461040"/>
            <a:ext cx="0" cy="2282061"/>
          </a:xfrm>
          <a:prstGeom prst="straightConnector1">
            <a:avLst/>
          </a:prstGeom>
          <a:noFill/>
          <a:ln w="38100" cap="flat" cmpd="sng">
            <a:solidFill>
              <a:srgbClr val="7030A0"/>
            </a:solidFill>
            <a:prstDash val="solid"/>
            <a:round/>
            <a:headEnd type="none" w="sm" len="sm"/>
            <a:tailEnd type="none" w="sm" len="sm"/>
          </a:ln>
        </p:spPr>
      </p:cxnSp>
      <p:sp>
        <p:nvSpPr>
          <p:cNvPr id="228" name="Google Shape;303;p13">
            <a:extLst>
              <a:ext uri="{FF2B5EF4-FFF2-40B4-BE49-F238E27FC236}">
                <a16:creationId xmlns:a16="http://schemas.microsoft.com/office/drawing/2014/main" id="{013B64FC-838C-F007-8117-BC311A49E488}"/>
              </a:ext>
            </a:extLst>
          </p:cNvPr>
          <p:cNvSpPr/>
          <p:nvPr/>
        </p:nvSpPr>
        <p:spPr>
          <a:xfrm>
            <a:off x="2624664" y="4679472"/>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9" name="Google Shape;303;p13">
            <a:extLst>
              <a:ext uri="{FF2B5EF4-FFF2-40B4-BE49-F238E27FC236}">
                <a16:creationId xmlns:a16="http://schemas.microsoft.com/office/drawing/2014/main" id="{8102FD6C-612E-6EE0-ABF9-AD48CF7393D0}"/>
              </a:ext>
            </a:extLst>
          </p:cNvPr>
          <p:cNvSpPr/>
          <p:nvPr/>
        </p:nvSpPr>
        <p:spPr>
          <a:xfrm>
            <a:off x="8565060" y="2302087"/>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5" name="Google Shape;278;p13">
            <a:extLst>
              <a:ext uri="{FF2B5EF4-FFF2-40B4-BE49-F238E27FC236}">
                <a16:creationId xmlns:a16="http://schemas.microsoft.com/office/drawing/2014/main" id="{498500C9-CC67-A4A2-FAFA-64CAF942DFE8}"/>
              </a:ext>
            </a:extLst>
          </p:cNvPr>
          <p:cNvSpPr/>
          <p:nvPr/>
        </p:nvSpPr>
        <p:spPr>
          <a:xfrm>
            <a:off x="8156464" y="3145603"/>
            <a:ext cx="687208" cy="486737"/>
          </a:xfrm>
          <a:prstGeom prst="rect">
            <a:avLst/>
          </a:prstGeom>
          <a:solidFill>
            <a:srgbClr val="FAC090"/>
          </a:solidFill>
          <a:ln w="9525"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Goleta Cottage Hospital</a:t>
            </a:r>
            <a:endParaRPr sz="500" dirty="0">
              <a:solidFill>
                <a:schemeClr val="dk1"/>
              </a:solidFill>
              <a:latin typeface="Arial"/>
              <a:ea typeface="Arial"/>
              <a:cs typeface="Arial"/>
              <a:sym typeface="Arial"/>
            </a:endParaRPr>
          </a:p>
        </p:txBody>
      </p:sp>
      <p:sp>
        <p:nvSpPr>
          <p:cNvPr id="246" name="Google Shape;303;p13">
            <a:extLst>
              <a:ext uri="{FF2B5EF4-FFF2-40B4-BE49-F238E27FC236}">
                <a16:creationId xmlns:a16="http://schemas.microsoft.com/office/drawing/2014/main" id="{152932A8-19A4-A0F7-3DE2-55173E5A8B47}"/>
              </a:ext>
            </a:extLst>
          </p:cNvPr>
          <p:cNvSpPr/>
          <p:nvPr/>
        </p:nvSpPr>
        <p:spPr>
          <a:xfrm>
            <a:off x="8015553" y="3335357"/>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49" name="Picture 248">
            <a:extLst>
              <a:ext uri="{FF2B5EF4-FFF2-40B4-BE49-F238E27FC236}">
                <a16:creationId xmlns:a16="http://schemas.microsoft.com/office/drawing/2014/main" id="{6DE60694-AFD3-DB33-AAFD-932AD593420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38410" y="3058963"/>
            <a:ext cx="183920" cy="183920"/>
          </a:xfrm>
          <a:prstGeom prst="rect">
            <a:avLst/>
          </a:prstGeom>
          <a:noFill/>
          <a:extLst>
            <a:ext uri="{909E8E84-426E-40DD-AFC4-6F175D3DCCD1}">
              <a14:hiddenFill xmlns:a14="http://schemas.microsoft.com/office/drawing/2010/main">
                <a:solidFill>
                  <a:srgbClr val="FFFFFF"/>
                </a:solidFill>
              </a14:hiddenFill>
            </a:ext>
          </a:extLst>
        </p:spPr>
      </p:pic>
      <p:pic>
        <p:nvPicPr>
          <p:cNvPr id="250" name="Google Shape;293;p13">
            <a:extLst>
              <a:ext uri="{FF2B5EF4-FFF2-40B4-BE49-F238E27FC236}">
                <a16:creationId xmlns:a16="http://schemas.microsoft.com/office/drawing/2014/main" id="{63A80E6B-6A42-35D0-C518-273306434400}"/>
              </a:ext>
            </a:extLst>
          </p:cNvPr>
          <p:cNvPicPr preferRelativeResize="0"/>
          <p:nvPr/>
        </p:nvPicPr>
        <p:blipFill rotWithShape="1">
          <a:blip r:embed="rId7">
            <a:alphaModFix/>
          </a:blip>
          <a:srcRect/>
          <a:stretch/>
        </p:blipFill>
        <p:spPr>
          <a:xfrm>
            <a:off x="8859098" y="1629886"/>
            <a:ext cx="274320" cy="274320"/>
          </a:xfrm>
          <a:prstGeom prst="rect">
            <a:avLst/>
          </a:prstGeom>
          <a:noFill/>
          <a:ln>
            <a:noFill/>
          </a:ln>
        </p:spPr>
      </p:pic>
      <p:cxnSp>
        <p:nvCxnSpPr>
          <p:cNvPr id="255" name="Google Shape;264;p13">
            <a:extLst>
              <a:ext uri="{FF2B5EF4-FFF2-40B4-BE49-F238E27FC236}">
                <a16:creationId xmlns:a16="http://schemas.microsoft.com/office/drawing/2014/main" id="{D7EED949-0686-05AF-A138-58BF01035E85}"/>
              </a:ext>
            </a:extLst>
          </p:cNvPr>
          <p:cNvCxnSpPr>
            <a:cxnSpLocks/>
          </p:cNvCxnSpPr>
          <p:nvPr/>
        </p:nvCxnSpPr>
        <p:spPr>
          <a:xfrm flipV="1">
            <a:off x="1301824" y="3031721"/>
            <a:ext cx="0" cy="143979"/>
          </a:xfrm>
          <a:prstGeom prst="straightConnector1">
            <a:avLst/>
          </a:prstGeom>
          <a:noFill/>
          <a:ln w="38100" cap="flat" cmpd="sng">
            <a:solidFill>
              <a:schemeClr val="accent6">
                <a:lumMod val="75000"/>
              </a:schemeClr>
            </a:solidFill>
            <a:prstDash val="solid"/>
            <a:round/>
            <a:headEnd type="none" w="sm" len="sm"/>
            <a:tailEnd type="none" w="sm" len="sm"/>
          </a:ln>
        </p:spPr>
      </p:cxnSp>
      <p:pic>
        <p:nvPicPr>
          <p:cNvPr id="109" name="Picture 108">
            <a:extLst>
              <a:ext uri="{FF2B5EF4-FFF2-40B4-BE49-F238E27FC236}">
                <a16:creationId xmlns:a16="http://schemas.microsoft.com/office/drawing/2014/main" id="{FD8F4A64-171A-4E76-9F54-D1D75FCF150E}"/>
              </a:ext>
            </a:extLst>
          </p:cNvPr>
          <p:cNvPicPr>
            <a:picLocks noChangeAspect="1"/>
          </p:cNvPicPr>
          <p:nvPr/>
        </p:nvPicPr>
        <p:blipFill>
          <a:blip r:embed="rId3"/>
          <a:stretch>
            <a:fillRect/>
          </a:stretch>
        </p:blipFill>
        <p:spPr>
          <a:xfrm>
            <a:off x="1132031" y="3100920"/>
            <a:ext cx="346964" cy="346964"/>
          </a:xfrm>
          <a:prstGeom prst="rect">
            <a:avLst/>
          </a:prstGeom>
        </p:spPr>
      </p:pic>
      <p:cxnSp>
        <p:nvCxnSpPr>
          <p:cNvPr id="256" name="Google Shape;264;p13">
            <a:extLst>
              <a:ext uri="{FF2B5EF4-FFF2-40B4-BE49-F238E27FC236}">
                <a16:creationId xmlns:a16="http://schemas.microsoft.com/office/drawing/2014/main" id="{0A711A5A-0936-03F4-F541-4483618CBD8E}"/>
              </a:ext>
            </a:extLst>
          </p:cNvPr>
          <p:cNvCxnSpPr>
            <a:cxnSpLocks/>
          </p:cNvCxnSpPr>
          <p:nvPr/>
        </p:nvCxnSpPr>
        <p:spPr>
          <a:xfrm flipH="1">
            <a:off x="1845738" y="1730333"/>
            <a:ext cx="1026771" cy="0"/>
          </a:xfrm>
          <a:prstGeom prst="straightConnector1">
            <a:avLst/>
          </a:prstGeom>
          <a:noFill/>
          <a:ln w="38100" cap="flat" cmpd="sng">
            <a:solidFill>
              <a:schemeClr val="accent3">
                <a:lumMod val="75000"/>
              </a:schemeClr>
            </a:solidFill>
            <a:prstDash val="solid"/>
            <a:round/>
            <a:headEnd type="none" w="sm" len="sm"/>
            <a:tailEnd type="none" w="sm" len="sm"/>
          </a:ln>
        </p:spPr>
      </p:cxnSp>
      <p:cxnSp>
        <p:nvCxnSpPr>
          <p:cNvPr id="258" name="Google Shape;264;p13">
            <a:extLst>
              <a:ext uri="{FF2B5EF4-FFF2-40B4-BE49-F238E27FC236}">
                <a16:creationId xmlns:a16="http://schemas.microsoft.com/office/drawing/2014/main" id="{9E12A716-76C1-E0C2-F509-B78F4404191A}"/>
              </a:ext>
            </a:extLst>
          </p:cNvPr>
          <p:cNvCxnSpPr>
            <a:cxnSpLocks/>
          </p:cNvCxnSpPr>
          <p:nvPr/>
        </p:nvCxnSpPr>
        <p:spPr>
          <a:xfrm>
            <a:off x="2875592" y="1709913"/>
            <a:ext cx="0" cy="1234132"/>
          </a:xfrm>
          <a:prstGeom prst="straightConnector1">
            <a:avLst/>
          </a:prstGeom>
          <a:noFill/>
          <a:ln w="38100" cap="flat" cmpd="sng">
            <a:solidFill>
              <a:schemeClr val="accent3">
                <a:lumMod val="75000"/>
              </a:schemeClr>
            </a:solidFill>
            <a:prstDash val="solid"/>
            <a:round/>
            <a:headEnd type="none" w="sm" len="sm"/>
            <a:tailEnd type="none" w="sm" len="sm"/>
          </a:ln>
        </p:spPr>
      </p:cxnSp>
      <p:grpSp>
        <p:nvGrpSpPr>
          <p:cNvPr id="3" name="Google Shape;276;p13">
            <a:extLst>
              <a:ext uri="{FF2B5EF4-FFF2-40B4-BE49-F238E27FC236}">
                <a16:creationId xmlns:a16="http://schemas.microsoft.com/office/drawing/2014/main" id="{681A1C89-8EA0-B771-AAFC-B9D88BC298C5}"/>
              </a:ext>
            </a:extLst>
          </p:cNvPr>
          <p:cNvGrpSpPr/>
          <p:nvPr/>
        </p:nvGrpSpPr>
        <p:grpSpPr>
          <a:xfrm rot="10800000">
            <a:off x="5577156" y="2426917"/>
            <a:ext cx="654990" cy="608755"/>
            <a:chOff x="4696379" y="1913309"/>
            <a:chExt cx="1152144" cy="912217"/>
          </a:xfrm>
        </p:grpSpPr>
        <p:cxnSp>
          <p:nvCxnSpPr>
            <p:cNvPr id="6" name="Google Shape;277;p13">
              <a:extLst>
                <a:ext uri="{FF2B5EF4-FFF2-40B4-BE49-F238E27FC236}">
                  <a16:creationId xmlns:a16="http://schemas.microsoft.com/office/drawing/2014/main" id="{9A18B598-A5E6-A0BA-5CC2-CB26A56E0855}"/>
                </a:ext>
              </a:extLst>
            </p:cNvPr>
            <p:cNvCxnSpPr>
              <a:cxnSpLocks/>
            </p:cNvCxnSpPr>
            <p:nvPr/>
          </p:nvCxnSpPr>
          <p:spPr>
            <a:xfrm rot="10800000">
              <a:off x="5260150" y="1913309"/>
              <a:ext cx="0" cy="271605"/>
            </a:xfrm>
            <a:prstGeom prst="straightConnector1">
              <a:avLst/>
            </a:prstGeom>
            <a:noFill/>
            <a:ln w="254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cxnSp>
        <p:sp>
          <p:nvSpPr>
            <p:cNvPr id="8" name="Google Shape;278;p13">
              <a:extLst>
                <a:ext uri="{FF2B5EF4-FFF2-40B4-BE49-F238E27FC236}">
                  <a16:creationId xmlns:a16="http://schemas.microsoft.com/office/drawing/2014/main" id="{C9A11090-87C9-6492-AAC5-DEC756FF8587}"/>
                </a:ext>
              </a:extLst>
            </p:cNvPr>
            <p:cNvSpPr/>
            <p:nvPr/>
          </p:nvSpPr>
          <p:spPr>
            <a:xfrm rot="10800000">
              <a:off x="4696379" y="2121177"/>
              <a:ext cx="1152144" cy="704349"/>
            </a:xfrm>
            <a:prstGeom prst="rect">
              <a:avLst/>
            </a:prstGeom>
            <a:solidFill>
              <a:schemeClr val="accent1">
                <a:lumMod val="40000"/>
                <a:lumOff val="60000"/>
              </a:schemeClr>
            </a:solidFill>
            <a:ln w="9525" cap="flat" cmpd="sng">
              <a:solidFill>
                <a:srgbClr val="0070C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dirty="0">
                  <a:solidFill>
                    <a:schemeClr val="dk1"/>
                  </a:solidFill>
                  <a:latin typeface="Arial"/>
                  <a:ea typeface="Arial"/>
                  <a:cs typeface="Arial"/>
                  <a:sym typeface="Arial"/>
                </a:rPr>
                <a:t>City of Goleta</a:t>
              </a:r>
            </a:p>
            <a:p>
              <a:pPr marL="0" marR="0" lvl="0" indent="0" algn="ctr" rtl="0">
                <a:spcBef>
                  <a:spcPts val="0"/>
                </a:spcBef>
                <a:spcAft>
                  <a:spcPts val="0"/>
                </a:spcAft>
                <a:buNone/>
              </a:pPr>
              <a:r>
                <a:rPr lang="en-US" sz="800" dirty="0">
                  <a:solidFill>
                    <a:schemeClr val="dk1"/>
                  </a:solidFill>
                  <a:latin typeface="Arial"/>
                  <a:ea typeface="Arial"/>
                  <a:cs typeface="Arial"/>
                  <a:sym typeface="Arial"/>
                </a:rPr>
                <a:t>+ Solar</a:t>
              </a:r>
              <a:endParaRPr sz="500" dirty="0">
                <a:solidFill>
                  <a:schemeClr val="dk1"/>
                </a:solidFill>
                <a:latin typeface="Arial"/>
                <a:ea typeface="Arial"/>
                <a:cs typeface="Arial"/>
                <a:sym typeface="Arial"/>
              </a:endParaRPr>
            </a:p>
          </p:txBody>
        </p:sp>
      </p:grpSp>
      <p:pic>
        <p:nvPicPr>
          <p:cNvPr id="9" name="Picture 2">
            <a:extLst>
              <a:ext uri="{FF2B5EF4-FFF2-40B4-BE49-F238E27FC236}">
                <a16:creationId xmlns:a16="http://schemas.microsoft.com/office/drawing/2014/main" id="{DA50A404-D9DB-182D-5DDB-E3561C3DC9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2421" y="2690601"/>
            <a:ext cx="266385" cy="266385"/>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303;p13">
            <a:extLst>
              <a:ext uri="{FF2B5EF4-FFF2-40B4-BE49-F238E27FC236}">
                <a16:creationId xmlns:a16="http://schemas.microsoft.com/office/drawing/2014/main" id="{2F6AAA7E-65C6-3CAB-D96C-CFB4D7A78D01}"/>
              </a:ext>
            </a:extLst>
          </p:cNvPr>
          <p:cNvSpPr/>
          <p:nvPr/>
        </p:nvSpPr>
        <p:spPr>
          <a:xfrm>
            <a:off x="5842027" y="2901808"/>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1145975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dirty="0"/>
              <a:t>SBUSD Solar Microgrids case study</a:t>
            </a:r>
          </a:p>
        </p:txBody>
      </p:sp>
      <p:sp>
        <p:nvSpPr>
          <p:cNvPr id="3" name="Content Placeholder 2">
            <a:extLst>
              <a:ext uri="{FF2B5EF4-FFF2-40B4-BE49-F238E27FC236}">
                <a16:creationId xmlns:a16="http://schemas.microsoft.com/office/drawing/2014/main" id="{18F6D5E8-EE44-4FCB-9D26-DFE76CC0CC1A}"/>
              </a:ext>
            </a:extLst>
          </p:cNvPr>
          <p:cNvSpPr>
            <a:spLocks noGrp="1"/>
          </p:cNvSpPr>
          <p:nvPr>
            <p:ph idx="1"/>
          </p:nvPr>
        </p:nvSpPr>
        <p:spPr>
          <a:xfrm>
            <a:off x="693818" y="881704"/>
            <a:ext cx="7743045" cy="4978559"/>
          </a:xfrm>
        </p:spPr>
        <p:txBody>
          <a:bodyPr anchor="ctr"/>
          <a:lstStyle/>
          <a:p>
            <a:pPr marL="0" indent="0" algn="ctr">
              <a:buNone/>
            </a:pPr>
            <a:r>
              <a:rPr lang="en-US" dirty="0">
                <a:solidFill>
                  <a:schemeClr val="tx1"/>
                </a:solidFill>
              </a:rPr>
              <a:t>Santa Barbara Unified School District (SBUSD)</a:t>
            </a:r>
          </a:p>
          <a:p>
            <a:pPr marL="0" indent="0" algn="ctr">
              <a:buNone/>
            </a:pPr>
            <a:r>
              <a:rPr lang="en-US" dirty="0">
                <a:solidFill>
                  <a:schemeClr val="tx1"/>
                </a:solidFill>
              </a:rPr>
              <a:t>Solar Microgrids case study</a:t>
            </a:r>
          </a:p>
        </p:txBody>
      </p:sp>
    </p:spTree>
    <p:extLst>
      <p:ext uri="{BB962C8B-B14F-4D97-AF65-F5344CB8AC3E}">
        <p14:creationId xmlns:p14="http://schemas.microsoft.com/office/powerpoint/2010/main" val="908708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 Barbara Unified School District (SBUSD)</a:t>
            </a:r>
          </a:p>
        </p:txBody>
      </p:sp>
      <p:pic>
        <p:nvPicPr>
          <p:cNvPr id="6" name="Picture 5"/>
          <p:cNvPicPr/>
          <p:nvPr/>
        </p:nvPicPr>
        <p:blipFill>
          <a:blip r:embed="rId2">
            <a:extLst>
              <a:ext uri="{28A0092B-C50C-407E-A947-70E740481C1C}">
                <a14:useLocalDpi xmlns:a14="http://schemas.microsoft.com/office/drawing/2010/main"/>
              </a:ext>
            </a:extLst>
          </a:blip>
          <a:stretch>
            <a:fillRect/>
          </a:stretch>
        </p:blipFill>
        <p:spPr>
          <a:xfrm>
            <a:off x="0" y="762000"/>
            <a:ext cx="9144000" cy="3204115"/>
          </a:xfrm>
          <a:prstGeom prst="rect">
            <a:avLst/>
          </a:prstGeom>
        </p:spPr>
      </p:pic>
      <p:sp>
        <p:nvSpPr>
          <p:cNvPr id="5" name="TextBox 4"/>
          <p:cNvSpPr txBox="1"/>
          <p:nvPr/>
        </p:nvSpPr>
        <p:spPr>
          <a:xfrm>
            <a:off x="321547" y="4118350"/>
            <a:ext cx="8571244" cy="1754326"/>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entire Santa Barbara region is surrounded by extreme fire risk (earthquake &amp; landslide risk too) and is extremely vulnerable to electricity grid outages.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SBUSD is a major school district that increasingly recognizes the value-of-resilience (VOR) and has embraced the Clean Coalition’s vision to implement Solar Microgrids at a number of its key schools and other critical facilities.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SMHS is in the middle of the extensive SBUSD service area. </a:t>
            </a:r>
          </a:p>
        </p:txBody>
      </p:sp>
      <p:sp>
        <p:nvSpPr>
          <p:cNvPr id="8" name="Oval 7"/>
          <p:cNvSpPr/>
          <p:nvPr/>
        </p:nvSpPr>
        <p:spPr>
          <a:xfrm>
            <a:off x="3878665" y="1552486"/>
            <a:ext cx="793820" cy="734284"/>
          </a:xfrm>
          <a:prstGeom prst="ellipse">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86292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dirty="0"/>
              <a:t>Six SBUSD Solar Microgrid sites</a:t>
            </a:r>
          </a:p>
        </p:txBody>
      </p:sp>
      <p:pic>
        <p:nvPicPr>
          <p:cNvPr id="6" name="Picture 5">
            <a:extLst>
              <a:ext uri="{FF2B5EF4-FFF2-40B4-BE49-F238E27FC236}">
                <a16:creationId xmlns:a16="http://schemas.microsoft.com/office/drawing/2014/main" id="{77826D6C-54EC-8A48-92C9-FB901A3BFD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 y="1156990"/>
            <a:ext cx="8910966" cy="4707152"/>
          </a:xfrm>
          <a:prstGeom prst="rect">
            <a:avLst/>
          </a:prstGeom>
        </p:spPr>
      </p:pic>
    </p:spTree>
    <p:extLst>
      <p:ext uri="{BB962C8B-B14F-4D97-AF65-F5344CB8AC3E}">
        <p14:creationId xmlns:p14="http://schemas.microsoft.com/office/powerpoint/2010/main" val="3626064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dirty="0"/>
              <a:t>Guaranteed SBUSD bill savings and free VOR</a:t>
            </a:r>
          </a:p>
        </p:txBody>
      </p:sp>
      <p:pic>
        <p:nvPicPr>
          <p:cNvPr id="8" name="Picture 7">
            <a:extLst>
              <a:ext uri="{FF2B5EF4-FFF2-40B4-BE49-F238E27FC236}">
                <a16:creationId xmlns:a16="http://schemas.microsoft.com/office/drawing/2014/main" id="{98CD5631-9F0A-9B4E-A805-454D621F1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5768" y="998220"/>
            <a:ext cx="5740400" cy="5105400"/>
          </a:xfrm>
          <a:prstGeom prst="rect">
            <a:avLst/>
          </a:prstGeom>
        </p:spPr>
      </p:pic>
    </p:spTree>
    <p:extLst>
      <p:ext uri="{BB962C8B-B14F-4D97-AF65-F5344CB8AC3E}">
        <p14:creationId xmlns:p14="http://schemas.microsoft.com/office/powerpoint/2010/main" val="3099941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dirty="0"/>
              <a:t>East LA Solar Microgrids case study</a:t>
            </a:r>
          </a:p>
        </p:txBody>
      </p:sp>
      <p:sp>
        <p:nvSpPr>
          <p:cNvPr id="3" name="Content Placeholder 2">
            <a:extLst>
              <a:ext uri="{FF2B5EF4-FFF2-40B4-BE49-F238E27FC236}">
                <a16:creationId xmlns:a16="http://schemas.microsoft.com/office/drawing/2014/main" id="{18F6D5E8-EE44-4FCB-9D26-DFE76CC0CC1A}"/>
              </a:ext>
            </a:extLst>
          </p:cNvPr>
          <p:cNvSpPr>
            <a:spLocks noGrp="1"/>
          </p:cNvSpPr>
          <p:nvPr>
            <p:ph idx="1"/>
          </p:nvPr>
        </p:nvSpPr>
        <p:spPr>
          <a:xfrm>
            <a:off x="693818" y="881704"/>
            <a:ext cx="7743045" cy="4978559"/>
          </a:xfrm>
        </p:spPr>
        <p:txBody>
          <a:bodyPr anchor="ctr"/>
          <a:lstStyle/>
          <a:p>
            <a:pPr marL="0" indent="0" algn="ctr">
              <a:buNone/>
            </a:pPr>
            <a:r>
              <a:rPr lang="en-US" dirty="0">
                <a:solidFill>
                  <a:schemeClr val="tx1"/>
                </a:solidFill>
              </a:rPr>
              <a:t>East LA Solar Microgrids</a:t>
            </a:r>
          </a:p>
          <a:p>
            <a:pPr marL="0" indent="0" algn="ctr">
              <a:buNone/>
            </a:pPr>
            <a:r>
              <a:rPr lang="en-US" dirty="0">
                <a:solidFill>
                  <a:schemeClr val="tx1"/>
                </a:solidFill>
              </a:rPr>
              <a:t>case study</a:t>
            </a:r>
          </a:p>
        </p:txBody>
      </p:sp>
    </p:spTree>
    <p:extLst>
      <p:ext uri="{BB962C8B-B14F-4D97-AF65-F5344CB8AC3E}">
        <p14:creationId xmlns:p14="http://schemas.microsoft.com/office/powerpoint/2010/main" val="2091293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East Los Angeles hub of critical community facilities</a:t>
            </a:r>
          </a:p>
        </p:txBody>
      </p:sp>
      <p:pic>
        <p:nvPicPr>
          <p:cNvPr id="4" name="Picture 3" descr="Map&#10;&#10;Description automatically generated">
            <a:extLst>
              <a:ext uri="{FF2B5EF4-FFF2-40B4-BE49-F238E27FC236}">
                <a16:creationId xmlns:a16="http://schemas.microsoft.com/office/drawing/2014/main" id="{82E3B559-014F-9045-AE99-E25C4ACB9BEA}"/>
              </a:ext>
            </a:extLst>
          </p:cNvPr>
          <p:cNvPicPr>
            <a:picLocks noChangeAspect="1"/>
          </p:cNvPicPr>
          <p:nvPr/>
        </p:nvPicPr>
        <p:blipFill>
          <a:blip r:embed="rId3"/>
          <a:stretch>
            <a:fillRect/>
          </a:stretch>
        </p:blipFill>
        <p:spPr>
          <a:xfrm>
            <a:off x="825" y="762000"/>
            <a:ext cx="6878967" cy="5721927"/>
          </a:xfrm>
          <a:prstGeom prst="rect">
            <a:avLst/>
          </a:prstGeom>
        </p:spPr>
      </p:pic>
      <p:sp>
        <p:nvSpPr>
          <p:cNvPr id="10" name="TextBox 9">
            <a:extLst>
              <a:ext uri="{FF2B5EF4-FFF2-40B4-BE49-F238E27FC236}">
                <a16:creationId xmlns:a16="http://schemas.microsoft.com/office/drawing/2014/main" id="{ED784CA2-755D-5F48-88D5-950AF7B9BEB9}"/>
              </a:ext>
            </a:extLst>
          </p:cNvPr>
          <p:cNvSpPr txBox="1"/>
          <p:nvPr/>
        </p:nvSpPr>
        <p:spPr>
          <a:xfrm>
            <a:off x="6874854" y="1062842"/>
            <a:ext cx="2268321" cy="204805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County facilities:</a:t>
            </a:r>
          </a:p>
          <a:p>
            <a:pPr marL="342900" indent="-342900">
              <a:buFont typeface="+mj-lt"/>
              <a:buAutoNum type="arabicPeriod"/>
            </a:pPr>
            <a:r>
              <a:rPr lang="en-US" sz="1400" dirty="0">
                <a:latin typeface="Arial" panose="020B0604020202020204" pitchFamily="34" charset="0"/>
                <a:cs typeface="Arial" panose="020B0604020202020204" pitchFamily="34" charset="0"/>
              </a:rPr>
              <a:t>Health Center</a:t>
            </a:r>
          </a:p>
          <a:p>
            <a:pPr marL="342900" indent="-342900">
              <a:buFont typeface="+mj-lt"/>
              <a:buAutoNum type="arabicPeriod"/>
            </a:pPr>
            <a:r>
              <a:rPr lang="en-US" sz="1400" dirty="0">
                <a:latin typeface="Arial" panose="020B0604020202020204" pitchFamily="34" charset="0"/>
                <a:cs typeface="Arial" panose="020B0604020202020204" pitchFamily="34" charset="0"/>
              </a:rPr>
              <a:t>Civic Center</a:t>
            </a:r>
          </a:p>
          <a:p>
            <a:pPr marL="342900" indent="-342900">
              <a:buFont typeface="+mj-lt"/>
              <a:buAutoNum type="arabicPeriod"/>
            </a:pPr>
            <a:r>
              <a:rPr lang="en-US" sz="1400" dirty="0">
                <a:latin typeface="Arial" panose="020B0604020202020204" pitchFamily="34" charset="0"/>
                <a:cs typeface="Arial" panose="020B0604020202020204" pitchFamily="34" charset="0"/>
              </a:rPr>
              <a:t>Library</a:t>
            </a:r>
          </a:p>
          <a:p>
            <a:pPr marL="342900" indent="-342900">
              <a:buFont typeface="+mj-lt"/>
              <a:buAutoNum type="arabicPeriod"/>
            </a:pPr>
            <a:r>
              <a:rPr lang="en-US" sz="1400" dirty="0">
                <a:latin typeface="Arial" panose="020B0604020202020204" pitchFamily="34" charset="0"/>
                <a:cs typeface="Arial" panose="020B0604020202020204" pitchFamily="34" charset="0"/>
              </a:rPr>
              <a:t>Belvedere Park Lake</a:t>
            </a:r>
          </a:p>
          <a:p>
            <a:pPr marL="342900" indent="-342900">
              <a:buFont typeface="+mj-lt"/>
              <a:buAutoNum type="arabicPeriod"/>
            </a:pPr>
            <a:r>
              <a:rPr lang="en-US" sz="1400" dirty="0">
                <a:latin typeface="Arial" panose="020B0604020202020204" pitchFamily="34" charset="0"/>
                <a:cs typeface="Arial" panose="020B0604020202020204" pitchFamily="34" charset="0"/>
              </a:rPr>
              <a:t>Sheriff Patrol Station</a:t>
            </a:r>
          </a:p>
          <a:p>
            <a:pPr marL="342900" indent="-342900">
              <a:buFont typeface="+mj-lt"/>
              <a:buAutoNum type="arabicPeriod"/>
            </a:pPr>
            <a:r>
              <a:rPr lang="en-US" sz="1400" dirty="0">
                <a:latin typeface="Arial" panose="020B0604020202020204" pitchFamily="34" charset="0"/>
                <a:cs typeface="Arial" panose="020B0604020202020204" pitchFamily="34" charset="0"/>
              </a:rPr>
              <a:t>Probation Department</a:t>
            </a:r>
          </a:p>
          <a:p>
            <a:pPr marL="342900" indent="-342900">
              <a:buFont typeface="+mj-lt"/>
              <a:buAutoNum type="arabicPeriod"/>
            </a:pPr>
            <a:r>
              <a:rPr lang="en-US" sz="1400" dirty="0">
                <a:latin typeface="Arial" panose="020B0604020202020204" pitchFamily="34" charset="0"/>
                <a:cs typeface="Arial" panose="020B0604020202020204" pitchFamily="34" charset="0"/>
              </a:rPr>
              <a:t>Vaccination site</a:t>
            </a:r>
          </a:p>
          <a:p>
            <a:pPr marL="342900" indent="-342900">
              <a:buFont typeface="+mj-lt"/>
              <a:buAutoNum type="arabicPeriod"/>
            </a:pPr>
            <a:r>
              <a:rPr lang="en-US" sz="1400" dirty="0">
                <a:latin typeface="Arial" panose="020B0604020202020204" pitchFamily="34" charset="0"/>
                <a:cs typeface="Arial" panose="020B0604020202020204" pitchFamily="34" charset="0"/>
              </a:rPr>
              <a:t>Food distribution site</a:t>
            </a:r>
          </a:p>
        </p:txBody>
      </p:sp>
      <p:sp>
        <p:nvSpPr>
          <p:cNvPr id="11" name="TextBox 10">
            <a:extLst>
              <a:ext uri="{FF2B5EF4-FFF2-40B4-BE49-F238E27FC236}">
                <a16:creationId xmlns:a16="http://schemas.microsoft.com/office/drawing/2014/main" id="{3A949F4B-8CB2-C14B-9926-A5BD33777C5C}"/>
              </a:ext>
            </a:extLst>
          </p:cNvPr>
          <p:cNvSpPr txBox="1"/>
          <p:nvPr/>
        </p:nvSpPr>
        <p:spPr>
          <a:xfrm>
            <a:off x="6875679" y="3498825"/>
            <a:ext cx="2268321" cy="2296333"/>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Other noteworthy facilities:</a:t>
            </a:r>
          </a:p>
          <a:p>
            <a:pPr marL="342900" indent="-342900">
              <a:buFont typeface="+mj-lt"/>
              <a:buAutoNum type="alphaUcPeriod"/>
            </a:pPr>
            <a:r>
              <a:rPr lang="en-US" sz="1400" dirty="0">
                <a:latin typeface="Arial" panose="020B0604020202020204" pitchFamily="34" charset="0"/>
                <a:cs typeface="Arial" panose="020B0604020202020204" pitchFamily="34" charset="0"/>
              </a:rPr>
              <a:t>Early Childhood Education Center</a:t>
            </a:r>
          </a:p>
          <a:p>
            <a:pPr marL="342900" indent="-342900">
              <a:buFont typeface="+mj-lt"/>
              <a:buAutoNum type="alphaUcPeriod"/>
            </a:pPr>
            <a:r>
              <a:rPr lang="en-US" sz="1400" dirty="0">
                <a:latin typeface="Arial" panose="020B0604020202020204" pitchFamily="34" charset="0"/>
                <a:cs typeface="Arial" panose="020B0604020202020204" pitchFamily="34" charset="0"/>
              </a:rPr>
              <a:t>State Superior Courthouse with many county operation within</a:t>
            </a:r>
          </a:p>
          <a:p>
            <a:pPr marL="342900" indent="-342900">
              <a:buFont typeface="+mj-lt"/>
              <a:buAutoNum type="alphaUcPeriod"/>
            </a:pPr>
            <a:r>
              <a:rPr lang="en-US" sz="1400" dirty="0">
                <a:latin typeface="Arial" panose="020B0604020202020204" pitchFamily="34" charset="0"/>
                <a:cs typeface="Arial" panose="020B0604020202020204" pitchFamily="34" charset="0"/>
              </a:rPr>
              <a:t>Middle School</a:t>
            </a:r>
          </a:p>
          <a:p>
            <a:pPr marL="342900" indent="-342900">
              <a:buFont typeface="+mj-lt"/>
              <a:buAutoNum type="alphaUcPeriod"/>
            </a:pPr>
            <a:r>
              <a:rPr lang="en-US" sz="1400" dirty="0">
                <a:latin typeface="Arial" panose="020B0604020202020204" pitchFamily="34" charset="0"/>
                <a:cs typeface="Arial" panose="020B0604020202020204" pitchFamily="34" charset="0"/>
              </a:rPr>
              <a:t>Health Center</a:t>
            </a:r>
          </a:p>
        </p:txBody>
      </p:sp>
    </p:spTree>
    <p:extLst>
      <p:ext uri="{BB962C8B-B14F-4D97-AF65-F5344CB8AC3E}">
        <p14:creationId xmlns:p14="http://schemas.microsoft.com/office/powerpoint/2010/main" val="2566293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BBD70-F783-4CB2-AEB3-380F2C46D306}"/>
              </a:ext>
            </a:extLst>
          </p:cNvPr>
          <p:cNvSpPr>
            <a:spLocks noGrp="1"/>
          </p:cNvSpPr>
          <p:nvPr>
            <p:ph type="title"/>
          </p:nvPr>
        </p:nvSpPr>
        <p:spPr/>
        <p:txBody>
          <a:bodyPr/>
          <a:lstStyle/>
          <a:p>
            <a:r>
              <a:rPr lang="en-US" dirty="0"/>
              <a:t>East LA hub</a:t>
            </a:r>
          </a:p>
        </p:txBody>
      </p:sp>
      <p:pic>
        <p:nvPicPr>
          <p:cNvPr id="5" name="Picture 4">
            <a:extLst>
              <a:ext uri="{FF2B5EF4-FFF2-40B4-BE49-F238E27FC236}">
                <a16:creationId xmlns:a16="http://schemas.microsoft.com/office/drawing/2014/main" id="{069C93CF-6C84-498D-AE33-6BE530B1229E}"/>
              </a:ext>
            </a:extLst>
          </p:cNvPr>
          <p:cNvPicPr>
            <a:picLocks noChangeAspect="1"/>
          </p:cNvPicPr>
          <p:nvPr/>
        </p:nvPicPr>
        <p:blipFill>
          <a:blip r:embed="rId2"/>
          <a:stretch>
            <a:fillRect/>
          </a:stretch>
        </p:blipFill>
        <p:spPr>
          <a:xfrm>
            <a:off x="320442" y="762000"/>
            <a:ext cx="8503116" cy="5716621"/>
          </a:xfrm>
          <a:prstGeom prst="rect">
            <a:avLst/>
          </a:prstGeom>
        </p:spPr>
      </p:pic>
      <p:sp>
        <p:nvSpPr>
          <p:cNvPr id="6" name="Freeform: Shape 5">
            <a:extLst>
              <a:ext uri="{FF2B5EF4-FFF2-40B4-BE49-F238E27FC236}">
                <a16:creationId xmlns:a16="http://schemas.microsoft.com/office/drawing/2014/main" id="{A67315DB-D5EF-4E56-8308-CB8F9E5D996F}"/>
              </a:ext>
            </a:extLst>
          </p:cNvPr>
          <p:cNvSpPr/>
          <p:nvPr/>
        </p:nvSpPr>
        <p:spPr>
          <a:xfrm>
            <a:off x="1877437" y="4182894"/>
            <a:ext cx="1118681" cy="1692612"/>
          </a:xfrm>
          <a:custGeom>
            <a:avLst/>
            <a:gdLst>
              <a:gd name="connsiteX0" fmla="*/ 311285 w 1118681"/>
              <a:gd name="connsiteY0" fmla="*/ 0 h 1692612"/>
              <a:gd name="connsiteX1" fmla="*/ 1118681 w 1118681"/>
              <a:gd name="connsiteY1" fmla="*/ 0 h 1692612"/>
              <a:gd name="connsiteX2" fmla="*/ 1118681 w 1118681"/>
              <a:gd name="connsiteY2" fmla="*/ 1692612 h 1692612"/>
              <a:gd name="connsiteX3" fmla="*/ 126460 w 1118681"/>
              <a:gd name="connsiteY3" fmla="*/ 1692612 h 1692612"/>
              <a:gd name="connsiteX4" fmla="*/ 0 w 1118681"/>
              <a:gd name="connsiteY4" fmla="*/ 1692612 h 1692612"/>
              <a:gd name="connsiteX5" fmla="*/ 0 w 1118681"/>
              <a:gd name="connsiteY5" fmla="*/ 1342417 h 1692612"/>
              <a:gd name="connsiteX6" fmla="*/ 311285 w 1118681"/>
              <a:gd name="connsiteY6" fmla="*/ 0 h 169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81" h="1692612">
                <a:moveTo>
                  <a:pt x="311285" y="0"/>
                </a:moveTo>
                <a:lnTo>
                  <a:pt x="1118681" y="0"/>
                </a:lnTo>
                <a:lnTo>
                  <a:pt x="1118681" y="1692612"/>
                </a:lnTo>
                <a:lnTo>
                  <a:pt x="126460" y="1692612"/>
                </a:lnTo>
                <a:lnTo>
                  <a:pt x="0" y="1692612"/>
                </a:lnTo>
                <a:lnTo>
                  <a:pt x="0" y="1342417"/>
                </a:lnTo>
                <a:lnTo>
                  <a:pt x="311285" y="0"/>
                </a:lnTo>
                <a:close/>
              </a:path>
            </a:pathLst>
          </a:custGeom>
          <a:solidFill>
            <a:srgbClr val="FF0000">
              <a:alpha val="50196"/>
            </a:srgbClr>
          </a:soli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00A496C3-2A49-4A5C-87D2-DF83382E1331}"/>
              </a:ext>
            </a:extLst>
          </p:cNvPr>
          <p:cNvSpPr/>
          <p:nvPr/>
        </p:nvSpPr>
        <p:spPr>
          <a:xfrm>
            <a:off x="3210127" y="4776279"/>
            <a:ext cx="739302" cy="1138137"/>
          </a:xfrm>
          <a:custGeom>
            <a:avLst/>
            <a:gdLst>
              <a:gd name="connsiteX0" fmla="*/ 0 w 739302"/>
              <a:gd name="connsiteY0" fmla="*/ 0 h 1138137"/>
              <a:gd name="connsiteX1" fmla="*/ 739302 w 739302"/>
              <a:gd name="connsiteY1" fmla="*/ 0 h 1138137"/>
              <a:gd name="connsiteX2" fmla="*/ 739302 w 739302"/>
              <a:gd name="connsiteY2" fmla="*/ 1138137 h 1138137"/>
              <a:gd name="connsiteX3" fmla="*/ 0 w 739302"/>
              <a:gd name="connsiteY3" fmla="*/ 1138137 h 1138137"/>
              <a:gd name="connsiteX4" fmla="*/ 0 w 739302"/>
              <a:gd name="connsiteY4" fmla="*/ 0 h 113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02" h="1138137">
                <a:moveTo>
                  <a:pt x="0" y="0"/>
                </a:moveTo>
                <a:lnTo>
                  <a:pt x="739302" y="0"/>
                </a:lnTo>
                <a:lnTo>
                  <a:pt x="739302" y="1138137"/>
                </a:lnTo>
                <a:lnTo>
                  <a:pt x="0" y="1138137"/>
                </a:lnTo>
                <a:lnTo>
                  <a:pt x="0" y="0"/>
                </a:lnTo>
                <a:close/>
              </a:path>
            </a:pathLst>
          </a:custGeom>
          <a:solidFill>
            <a:srgbClr val="0070C0">
              <a:alpha val="50196"/>
            </a:srgbClr>
          </a:solid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C2E75B04-746C-4221-A2FB-62B530F449EB}"/>
              </a:ext>
            </a:extLst>
          </p:cNvPr>
          <p:cNvSpPr/>
          <p:nvPr/>
        </p:nvSpPr>
        <p:spPr>
          <a:xfrm>
            <a:off x="4212077" y="4173165"/>
            <a:ext cx="963038" cy="1702341"/>
          </a:xfrm>
          <a:custGeom>
            <a:avLst/>
            <a:gdLst>
              <a:gd name="connsiteX0" fmla="*/ 0 w 963038"/>
              <a:gd name="connsiteY0" fmla="*/ 155643 h 1702341"/>
              <a:gd name="connsiteX1" fmla="*/ 749029 w 963038"/>
              <a:gd name="connsiteY1" fmla="*/ 0 h 1702341"/>
              <a:gd name="connsiteX2" fmla="*/ 963038 w 963038"/>
              <a:gd name="connsiteY2" fmla="*/ 457200 h 1702341"/>
              <a:gd name="connsiteX3" fmla="*/ 953310 w 963038"/>
              <a:gd name="connsiteY3" fmla="*/ 1011677 h 1702341"/>
              <a:gd name="connsiteX4" fmla="*/ 953310 w 963038"/>
              <a:gd name="connsiteY4" fmla="*/ 1702341 h 1702341"/>
              <a:gd name="connsiteX5" fmla="*/ 29183 w 963038"/>
              <a:gd name="connsiteY5" fmla="*/ 1702341 h 1702341"/>
              <a:gd name="connsiteX6" fmla="*/ 0 w 963038"/>
              <a:gd name="connsiteY6" fmla="*/ 155643 h 170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3038" h="1702341">
                <a:moveTo>
                  <a:pt x="0" y="155643"/>
                </a:moveTo>
                <a:lnTo>
                  <a:pt x="749029" y="0"/>
                </a:lnTo>
                <a:lnTo>
                  <a:pt x="963038" y="457200"/>
                </a:lnTo>
                <a:lnTo>
                  <a:pt x="953310" y="1011677"/>
                </a:lnTo>
                <a:lnTo>
                  <a:pt x="953310" y="1702341"/>
                </a:lnTo>
                <a:lnTo>
                  <a:pt x="29183" y="1702341"/>
                </a:lnTo>
                <a:lnTo>
                  <a:pt x="0" y="155643"/>
                </a:lnTo>
                <a:close/>
              </a:path>
            </a:pathLst>
          </a:custGeom>
          <a:solidFill>
            <a:srgbClr val="00B050">
              <a:alpha val="50196"/>
            </a:srgbClr>
          </a:solidFill>
          <a:ln w="127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2AFFCB-AD97-4301-AB4A-3EDBD74E3B5B}"/>
              </a:ext>
            </a:extLst>
          </p:cNvPr>
          <p:cNvSpPr/>
          <p:nvPr/>
        </p:nvSpPr>
        <p:spPr>
          <a:xfrm>
            <a:off x="4114800" y="3005847"/>
            <a:ext cx="758757" cy="1099225"/>
          </a:xfrm>
          <a:custGeom>
            <a:avLst/>
            <a:gdLst>
              <a:gd name="connsiteX0" fmla="*/ 0 w 758757"/>
              <a:gd name="connsiteY0" fmla="*/ 0 h 1099225"/>
              <a:gd name="connsiteX1" fmla="*/ 758757 w 758757"/>
              <a:gd name="connsiteY1" fmla="*/ 0 h 1099225"/>
              <a:gd name="connsiteX2" fmla="*/ 758757 w 758757"/>
              <a:gd name="connsiteY2" fmla="*/ 904672 h 1099225"/>
              <a:gd name="connsiteX3" fmla="*/ 9728 w 758757"/>
              <a:gd name="connsiteY3" fmla="*/ 1099225 h 1099225"/>
              <a:gd name="connsiteX4" fmla="*/ 0 w 758757"/>
              <a:gd name="connsiteY4" fmla="*/ 0 h 109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757" h="1099225">
                <a:moveTo>
                  <a:pt x="0" y="0"/>
                </a:moveTo>
                <a:lnTo>
                  <a:pt x="758757" y="0"/>
                </a:lnTo>
                <a:lnTo>
                  <a:pt x="758757" y="904672"/>
                </a:lnTo>
                <a:lnTo>
                  <a:pt x="9728" y="1099225"/>
                </a:lnTo>
                <a:cubicBezTo>
                  <a:pt x="6485" y="732817"/>
                  <a:pt x="3243" y="366408"/>
                  <a:pt x="0" y="0"/>
                </a:cubicBezTo>
                <a:close/>
              </a:path>
            </a:pathLst>
          </a:custGeom>
          <a:solidFill>
            <a:srgbClr val="D9D9D9">
              <a:alpha val="50196"/>
            </a:srgb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82496CA-7C50-4050-A56C-0CEE6AADAF77}"/>
              </a:ext>
            </a:extLst>
          </p:cNvPr>
          <p:cNvSpPr/>
          <p:nvPr/>
        </p:nvSpPr>
        <p:spPr>
          <a:xfrm>
            <a:off x="4056434" y="1702340"/>
            <a:ext cx="544749" cy="982494"/>
          </a:xfrm>
          <a:custGeom>
            <a:avLst/>
            <a:gdLst>
              <a:gd name="connsiteX0" fmla="*/ 0 w 544749"/>
              <a:gd name="connsiteY0" fmla="*/ 19456 h 982494"/>
              <a:gd name="connsiteX1" fmla="*/ 0 w 544749"/>
              <a:gd name="connsiteY1" fmla="*/ 982494 h 982494"/>
              <a:gd name="connsiteX2" fmla="*/ 544749 w 544749"/>
              <a:gd name="connsiteY2" fmla="*/ 982494 h 982494"/>
              <a:gd name="connsiteX3" fmla="*/ 544749 w 544749"/>
              <a:gd name="connsiteY3" fmla="*/ 0 h 982494"/>
              <a:gd name="connsiteX4" fmla="*/ 0 w 544749"/>
              <a:gd name="connsiteY4" fmla="*/ 19456 h 982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749" h="982494">
                <a:moveTo>
                  <a:pt x="0" y="19456"/>
                </a:moveTo>
                <a:lnTo>
                  <a:pt x="0" y="982494"/>
                </a:lnTo>
                <a:lnTo>
                  <a:pt x="544749" y="982494"/>
                </a:lnTo>
                <a:lnTo>
                  <a:pt x="544749" y="0"/>
                </a:lnTo>
                <a:lnTo>
                  <a:pt x="0" y="19456"/>
                </a:lnTo>
                <a:close/>
              </a:path>
            </a:pathLst>
          </a:custGeom>
          <a:solidFill>
            <a:srgbClr val="D9D9D9">
              <a:alpha val="50196"/>
            </a:srgbClr>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436E605-9A03-4EF7-A941-E829212B38C7}"/>
              </a:ext>
            </a:extLst>
          </p:cNvPr>
          <p:cNvSpPr txBox="1"/>
          <p:nvPr/>
        </p:nvSpPr>
        <p:spPr>
          <a:xfrm>
            <a:off x="428017" y="3550196"/>
            <a:ext cx="1362801" cy="461665"/>
          </a:xfrm>
          <a:prstGeom prst="rect">
            <a:avLst/>
          </a:prstGeom>
          <a:solidFill>
            <a:srgbClr val="D9D9D9">
              <a:alpha val="85098"/>
            </a:srgbClr>
          </a:solidFill>
          <a:ln>
            <a:solidFill>
              <a:schemeClr val="tx1"/>
            </a:solidFill>
          </a:ln>
        </p:spPr>
        <p:txBody>
          <a:bodyPr wrap="square" rtlCol="0">
            <a:spAutoFit/>
          </a:bodyPr>
          <a:lstStyle/>
          <a:p>
            <a:r>
              <a:rPr lang="en-US" sz="1200" b="1" dirty="0"/>
              <a:t>Edward R. </a:t>
            </a:r>
            <a:r>
              <a:rPr lang="en-US" sz="1200" b="1" dirty="0" err="1"/>
              <a:t>Roybal</a:t>
            </a:r>
            <a:r>
              <a:rPr lang="en-US" sz="1200" b="1" dirty="0"/>
              <a:t> Health Center</a:t>
            </a:r>
          </a:p>
        </p:txBody>
      </p:sp>
      <p:sp>
        <p:nvSpPr>
          <p:cNvPr id="13" name="TextBox 12">
            <a:extLst>
              <a:ext uri="{FF2B5EF4-FFF2-40B4-BE49-F238E27FC236}">
                <a16:creationId xmlns:a16="http://schemas.microsoft.com/office/drawing/2014/main" id="{18A5D8D9-2E8E-44D8-81CE-64585E4206D3}"/>
              </a:ext>
            </a:extLst>
          </p:cNvPr>
          <p:cNvSpPr txBox="1"/>
          <p:nvPr/>
        </p:nvSpPr>
        <p:spPr>
          <a:xfrm>
            <a:off x="2510852" y="3302780"/>
            <a:ext cx="943584" cy="276999"/>
          </a:xfrm>
          <a:prstGeom prst="rect">
            <a:avLst/>
          </a:prstGeom>
          <a:solidFill>
            <a:srgbClr val="D9D9D9">
              <a:alpha val="80000"/>
            </a:srgbClr>
          </a:solidFill>
          <a:ln>
            <a:solidFill>
              <a:schemeClr val="tx1"/>
            </a:solidFill>
          </a:ln>
        </p:spPr>
        <p:txBody>
          <a:bodyPr wrap="square" rtlCol="0">
            <a:spAutoFit/>
          </a:bodyPr>
          <a:lstStyle/>
          <a:p>
            <a:r>
              <a:rPr lang="en-US" sz="1200" b="1" dirty="0"/>
              <a:t>Civic Center</a:t>
            </a:r>
          </a:p>
        </p:txBody>
      </p:sp>
      <p:sp>
        <p:nvSpPr>
          <p:cNvPr id="14" name="TextBox 13">
            <a:extLst>
              <a:ext uri="{FF2B5EF4-FFF2-40B4-BE49-F238E27FC236}">
                <a16:creationId xmlns:a16="http://schemas.microsoft.com/office/drawing/2014/main" id="{59776F74-51D9-4659-B14D-E9DAF6696C33}"/>
              </a:ext>
            </a:extLst>
          </p:cNvPr>
          <p:cNvSpPr txBox="1"/>
          <p:nvPr/>
        </p:nvSpPr>
        <p:spPr>
          <a:xfrm>
            <a:off x="5495557" y="4105072"/>
            <a:ext cx="671779" cy="276999"/>
          </a:xfrm>
          <a:prstGeom prst="rect">
            <a:avLst/>
          </a:prstGeom>
          <a:solidFill>
            <a:srgbClr val="D9D9D9">
              <a:alpha val="85098"/>
            </a:srgbClr>
          </a:solidFill>
          <a:ln>
            <a:solidFill>
              <a:schemeClr val="tx1"/>
            </a:solidFill>
          </a:ln>
        </p:spPr>
        <p:txBody>
          <a:bodyPr wrap="square" rtlCol="0">
            <a:spAutoFit/>
          </a:bodyPr>
          <a:lstStyle/>
          <a:p>
            <a:r>
              <a:rPr lang="en-US" sz="1200" b="1" dirty="0"/>
              <a:t>Library</a:t>
            </a:r>
          </a:p>
        </p:txBody>
      </p:sp>
      <p:sp>
        <p:nvSpPr>
          <p:cNvPr id="15" name="TextBox 14">
            <a:extLst>
              <a:ext uri="{FF2B5EF4-FFF2-40B4-BE49-F238E27FC236}">
                <a16:creationId xmlns:a16="http://schemas.microsoft.com/office/drawing/2014/main" id="{7411A255-9D97-4863-8D04-FBE80F38142A}"/>
              </a:ext>
            </a:extLst>
          </p:cNvPr>
          <p:cNvSpPr txBox="1"/>
          <p:nvPr/>
        </p:nvSpPr>
        <p:spPr>
          <a:xfrm>
            <a:off x="5495555" y="2443503"/>
            <a:ext cx="1625092" cy="461665"/>
          </a:xfrm>
          <a:prstGeom prst="rect">
            <a:avLst/>
          </a:prstGeom>
          <a:solidFill>
            <a:srgbClr val="D9D9D9">
              <a:alpha val="85098"/>
            </a:srgbClr>
          </a:solidFill>
          <a:ln>
            <a:solidFill>
              <a:schemeClr val="tx1"/>
            </a:solidFill>
          </a:ln>
        </p:spPr>
        <p:txBody>
          <a:bodyPr wrap="square" rtlCol="0">
            <a:spAutoFit/>
          </a:bodyPr>
          <a:lstStyle/>
          <a:p>
            <a:r>
              <a:rPr lang="en-US" sz="1200" b="1" dirty="0"/>
              <a:t>Parking lot/auxiliary services</a:t>
            </a:r>
          </a:p>
        </p:txBody>
      </p:sp>
      <p:sp>
        <p:nvSpPr>
          <p:cNvPr id="16" name="TextBox 15">
            <a:extLst>
              <a:ext uri="{FF2B5EF4-FFF2-40B4-BE49-F238E27FC236}">
                <a16:creationId xmlns:a16="http://schemas.microsoft.com/office/drawing/2014/main" id="{6046F1C5-514A-49CD-9F7C-F6348F202B07}"/>
              </a:ext>
            </a:extLst>
          </p:cNvPr>
          <p:cNvSpPr txBox="1"/>
          <p:nvPr/>
        </p:nvSpPr>
        <p:spPr>
          <a:xfrm>
            <a:off x="5101585" y="1191426"/>
            <a:ext cx="1143572" cy="276999"/>
          </a:xfrm>
          <a:prstGeom prst="rect">
            <a:avLst/>
          </a:prstGeom>
          <a:solidFill>
            <a:srgbClr val="D9D9D9">
              <a:alpha val="85098"/>
            </a:srgbClr>
          </a:solidFill>
          <a:ln>
            <a:solidFill>
              <a:schemeClr val="tx1"/>
            </a:solidFill>
          </a:ln>
        </p:spPr>
        <p:txBody>
          <a:bodyPr wrap="square" rtlCol="0">
            <a:spAutoFit/>
          </a:bodyPr>
          <a:lstStyle/>
          <a:p>
            <a:r>
              <a:rPr lang="en-US" sz="1200" b="1" dirty="0"/>
              <a:t>Parking garage</a:t>
            </a:r>
          </a:p>
        </p:txBody>
      </p:sp>
      <p:cxnSp>
        <p:nvCxnSpPr>
          <p:cNvPr id="18" name="Straight Arrow Connector 17">
            <a:extLst>
              <a:ext uri="{FF2B5EF4-FFF2-40B4-BE49-F238E27FC236}">
                <a16:creationId xmlns:a16="http://schemas.microsoft.com/office/drawing/2014/main" id="{AB995F64-D1D9-42CE-9850-520BC813997A}"/>
              </a:ext>
            </a:extLst>
          </p:cNvPr>
          <p:cNvCxnSpPr>
            <a:cxnSpLocks/>
          </p:cNvCxnSpPr>
          <p:nvPr/>
        </p:nvCxnSpPr>
        <p:spPr>
          <a:xfrm>
            <a:off x="1790818" y="4011861"/>
            <a:ext cx="592459" cy="76441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E1B1E9D2-FB39-41B8-877F-B5BDA38998CE}"/>
              </a:ext>
            </a:extLst>
          </p:cNvPr>
          <p:cNvCxnSpPr>
            <a:cxnSpLocks/>
            <a:stCxn id="13" idx="2"/>
          </p:cNvCxnSpPr>
          <p:nvPr/>
        </p:nvCxnSpPr>
        <p:spPr>
          <a:xfrm>
            <a:off x="2982644" y="3579779"/>
            <a:ext cx="510156" cy="1532914"/>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60DD34E4-5717-480C-B4DC-AA7BF018A344}"/>
              </a:ext>
            </a:extLst>
          </p:cNvPr>
          <p:cNvCxnSpPr>
            <a:cxnSpLocks/>
          </p:cNvCxnSpPr>
          <p:nvPr/>
        </p:nvCxnSpPr>
        <p:spPr>
          <a:xfrm flipH="1">
            <a:off x="4859032" y="4394070"/>
            <a:ext cx="636525" cy="718623"/>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F74DD8EA-346D-46FA-8320-49E6E74E6945}"/>
              </a:ext>
            </a:extLst>
          </p:cNvPr>
          <p:cNvCxnSpPr>
            <a:cxnSpLocks/>
          </p:cNvCxnSpPr>
          <p:nvPr/>
        </p:nvCxnSpPr>
        <p:spPr>
          <a:xfrm flipH="1">
            <a:off x="4647389" y="2898842"/>
            <a:ext cx="848168" cy="443417"/>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BD33C613-2557-4921-9A81-4CC7ADF5DF14}"/>
              </a:ext>
            </a:extLst>
          </p:cNvPr>
          <p:cNvCxnSpPr>
            <a:cxnSpLocks/>
          </p:cNvCxnSpPr>
          <p:nvPr/>
        </p:nvCxnSpPr>
        <p:spPr>
          <a:xfrm flipH="1">
            <a:off x="4494178" y="1468425"/>
            <a:ext cx="607407" cy="653259"/>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pic>
        <p:nvPicPr>
          <p:cNvPr id="1026" name="Picture 2">
            <a:extLst>
              <a:ext uri="{FF2B5EF4-FFF2-40B4-BE49-F238E27FC236}">
                <a16:creationId xmlns:a16="http://schemas.microsoft.com/office/drawing/2014/main" id="{062002A5-9D0B-4675-B8B3-A645D2D7F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3365" y="4706062"/>
            <a:ext cx="406631" cy="4066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674D5A-CA18-48E8-BBED-7CD827C791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5643" y="5037150"/>
            <a:ext cx="406631" cy="40663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AA016144-A05C-4BBE-8D04-16FD94F32608}"/>
              </a:ext>
            </a:extLst>
          </p:cNvPr>
          <p:cNvPicPr>
            <a:picLocks noChangeAspect="1"/>
          </p:cNvPicPr>
          <p:nvPr/>
        </p:nvPicPr>
        <p:blipFill>
          <a:blip r:embed="rId5"/>
          <a:stretch>
            <a:fillRect/>
          </a:stretch>
        </p:blipFill>
        <p:spPr>
          <a:xfrm>
            <a:off x="4503096" y="5037150"/>
            <a:ext cx="381000" cy="381000"/>
          </a:xfrm>
          <a:prstGeom prst="rect">
            <a:avLst/>
          </a:prstGeom>
        </p:spPr>
      </p:pic>
      <p:pic>
        <p:nvPicPr>
          <p:cNvPr id="1030" name="Picture 6">
            <a:extLst>
              <a:ext uri="{FF2B5EF4-FFF2-40B4-BE49-F238E27FC236}">
                <a16:creationId xmlns:a16="http://schemas.microsoft.com/office/drawing/2014/main" id="{11BB0A40-1C58-4210-B99A-671E68BB3E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8808" y="3254152"/>
            <a:ext cx="385363" cy="38536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a:extLst>
              <a:ext uri="{FF2B5EF4-FFF2-40B4-BE49-F238E27FC236}">
                <a16:creationId xmlns:a16="http://schemas.microsoft.com/office/drawing/2014/main" id="{43F93073-ED85-43BD-9912-CA67EB0A23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6637" y="2017895"/>
            <a:ext cx="385363" cy="38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108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a:xfrm>
            <a:off x="-1" y="0"/>
            <a:ext cx="7900415" cy="762000"/>
          </a:xfrm>
        </p:spPr>
        <p:txBody>
          <a:bodyPr>
            <a:normAutofit/>
          </a:bodyPr>
          <a:lstStyle/>
          <a:p>
            <a:r>
              <a:rPr lang="en-US" dirty="0"/>
              <a:t>Various types of Solar Microgrids</a:t>
            </a:r>
          </a:p>
        </p:txBody>
      </p:sp>
      <p:sp>
        <p:nvSpPr>
          <p:cNvPr id="6" name="Content Placeholder 5">
            <a:extLst>
              <a:ext uri="{FF2B5EF4-FFF2-40B4-BE49-F238E27FC236}">
                <a16:creationId xmlns:a16="http://schemas.microsoft.com/office/drawing/2014/main" id="{CFEF60A9-FE0B-3C40-A8CA-0F178BC786E2}"/>
              </a:ext>
            </a:extLst>
          </p:cNvPr>
          <p:cNvSpPr>
            <a:spLocks noGrp="1"/>
          </p:cNvSpPr>
          <p:nvPr>
            <p:ph idx="1"/>
          </p:nvPr>
        </p:nvSpPr>
        <p:spPr>
          <a:xfrm>
            <a:off x="356839" y="925285"/>
            <a:ext cx="8229600" cy="5279571"/>
          </a:xfrm>
        </p:spPr>
        <p:txBody>
          <a:bodyPr/>
          <a:lstStyle/>
          <a:p>
            <a:pPr>
              <a:buFont typeface="Arial" panose="020B0604020202020204" pitchFamily="34" charset="0"/>
              <a:buChar char="•"/>
            </a:pPr>
            <a:r>
              <a:rPr lang="en-US" sz="2200" dirty="0">
                <a:solidFill>
                  <a:schemeClr val="tx1"/>
                </a:solidFill>
              </a:rPr>
              <a:t>A </a:t>
            </a:r>
            <a:r>
              <a:rPr lang="en-US" sz="2200" u="sng" dirty="0">
                <a:solidFill>
                  <a:schemeClr val="tx1"/>
                </a:solidFill>
              </a:rPr>
              <a:t>microgrid</a:t>
            </a:r>
            <a:r>
              <a:rPr lang="en-US" sz="2200" dirty="0">
                <a:solidFill>
                  <a:schemeClr val="tx1"/>
                </a:solidFill>
              </a:rPr>
              <a:t> is a combination of energy resources, definitely including generation, that are coordinated to serve specified loads, including in an islanded fashion.</a:t>
            </a:r>
          </a:p>
          <a:p>
            <a:pPr>
              <a:buFont typeface="Arial" panose="020B0604020202020204" pitchFamily="34" charset="0"/>
              <a:buChar char="•"/>
            </a:pPr>
            <a:r>
              <a:rPr lang="en-US" sz="2200" dirty="0">
                <a:solidFill>
                  <a:schemeClr val="tx1"/>
                </a:solidFill>
              </a:rPr>
              <a:t>A </a:t>
            </a:r>
            <a:r>
              <a:rPr lang="en-US" sz="2200" u="sng" dirty="0">
                <a:solidFill>
                  <a:schemeClr val="tx1"/>
                </a:solidFill>
              </a:rPr>
              <a:t>Solar Microgrid </a:t>
            </a:r>
            <a:r>
              <a:rPr lang="en-US" sz="2200" dirty="0">
                <a:solidFill>
                  <a:schemeClr val="tx1"/>
                </a:solidFill>
              </a:rPr>
              <a:t>is a behind-the-meter (BTM) microgrid that solely relies on solar for energy generation when islanded.</a:t>
            </a:r>
          </a:p>
          <a:p>
            <a:pPr>
              <a:buFont typeface="Arial" panose="020B0604020202020204" pitchFamily="34" charset="0"/>
              <a:buChar char="•"/>
            </a:pPr>
            <a:r>
              <a:rPr lang="en-US" sz="2200" dirty="0">
                <a:solidFill>
                  <a:schemeClr val="tx1"/>
                </a:solidFill>
              </a:rPr>
              <a:t>A </a:t>
            </a:r>
            <a:r>
              <a:rPr lang="en-US" sz="2200" u="sng" dirty="0">
                <a:solidFill>
                  <a:schemeClr val="tx1"/>
                </a:solidFill>
              </a:rPr>
              <a:t>Hybrid Solar Microgrid </a:t>
            </a:r>
            <a:r>
              <a:rPr lang="en-US" sz="2200" dirty="0">
                <a:solidFill>
                  <a:schemeClr val="tx1"/>
                </a:solidFill>
              </a:rPr>
              <a:t>is a Solar Microgrid that includes additional sources of energy generation, beyond just solar.</a:t>
            </a:r>
          </a:p>
          <a:p>
            <a:pPr>
              <a:buFont typeface="Arial" panose="020B0604020202020204" pitchFamily="34" charset="0"/>
              <a:buChar char="•"/>
            </a:pPr>
            <a:r>
              <a:rPr lang="en-US" sz="2200" dirty="0">
                <a:solidFill>
                  <a:schemeClr val="tx1"/>
                </a:solidFill>
              </a:rPr>
              <a:t>A </a:t>
            </a:r>
            <a:r>
              <a:rPr lang="en-US" sz="2200" u="sng" dirty="0">
                <a:solidFill>
                  <a:schemeClr val="tx1"/>
                </a:solidFill>
              </a:rPr>
              <a:t>Community Microgrid </a:t>
            </a:r>
            <a:r>
              <a:rPr lang="en-US" sz="2200" dirty="0">
                <a:solidFill>
                  <a:schemeClr val="tx1"/>
                </a:solidFill>
              </a:rPr>
              <a:t>a microgrid that covers a target grid area and relies on existing distribution feeders (</a:t>
            </a:r>
            <a:r>
              <a:rPr lang="en-US" sz="2200" dirty="0" err="1">
                <a:solidFill>
                  <a:schemeClr val="tx1"/>
                </a:solidFill>
              </a:rPr>
              <a:t>ie</a:t>
            </a:r>
            <a:r>
              <a:rPr lang="en-US" sz="2200" dirty="0">
                <a:solidFill>
                  <a:schemeClr val="tx1"/>
                </a:solidFill>
              </a:rPr>
              <a:t>, power lines) to operate when islanded.  Community Microgrids typically include both front-of-meter (FOM) and BTM resources, including Solar Microgrids, and require effective participation from utilities, which have mostly erected barriers to date.</a:t>
            </a:r>
          </a:p>
        </p:txBody>
      </p:sp>
    </p:spTree>
    <p:extLst>
      <p:ext uri="{BB962C8B-B14F-4D97-AF65-F5344CB8AC3E}">
        <p14:creationId xmlns:p14="http://schemas.microsoft.com/office/powerpoint/2010/main" val="4075358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a:t>East LA hub in disadvantaged community (89 CES score)</a:t>
            </a:r>
          </a:p>
        </p:txBody>
      </p:sp>
      <p:pic>
        <p:nvPicPr>
          <p:cNvPr id="1026" name="Picture 2">
            <a:extLst>
              <a:ext uri="{FF2B5EF4-FFF2-40B4-BE49-F238E27FC236}">
                <a16:creationId xmlns:a16="http://schemas.microsoft.com/office/drawing/2014/main" id="{783B5040-E8A9-46AB-81CD-A9FFA0D16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 y="780659"/>
            <a:ext cx="9145181" cy="562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97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1" y="14638"/>
            <a:ext cx="7648830" cy="762000"/>
          </a:xfrm>
        </p:spPr>
        <p:txBody>
          <a:bodyPr>
            <a:normAutofit/>
          </a:bodyPr>
          <a:lstStyle/>
          <a:p>
            <a:r>
              <a:rPr lang="en-US" sz="2300" dirty="0"/>
              <a:t>Solar siting potential on initial facilities is 2.5 MW</a:t>
            </a:r>
          </a:p>
        </p:txBody>
      </p:sp>
      <p:pic>
        <p:nvPicPr>
          <p:cNvPr id="4" name="Picture 3">
            <a:extLst>
              <a:ext uri="{FF2B5EF4-FFF2-40B4-BE49-F238E27FC236}">
                <a16:creationId xmlns:a16="http://schemas.microsoft.com/office/drawing/2014/main" id="{C2C54519-C35C-4D89-8EBF-BE407A9BF8B8}"/>
              </a:ext>
            </a:extLst>
          </p:cNvPr>
          <p:cNvPicPr>
            <a:picLocks noChangeAspect="1"/>
          </p:cNvPicPr>
          <p:nvPr/>
        </p:nvPicPr>
        <p:blipFill>
          <a:blip r:embed="rId3"/>
          <a:stretch>
            <a:fillRect/>
          </a:stretch>
        </p:blipFill>
        <p:spPr>
          <a:xfrm>
            <a:off x="1057613" y="755911"/>
            <a:ext cx="7028773" cy="5710878"/>
          </a:xfrm>
          <a:prstGeom prst="rect">
            <a:avLst/>
          </a:prstGeom>
        </p:spPr>
      </p:pic>
    </p:spTree>
    <p:extLst>
      <p:ext uri="{BB962C8B-B14F-4D97-AF65-F5344CB8AC3E}">
        <p14:creationId xmlns:p14="http://schemas.microsoft.com/office/powerpoint/2010/main" val="4140862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67354D9F-7EC9-44A4-A851-984215E8AC86}"/>
              </a:ext>
            </a:extLst>
          </p:cNvPr>
          <p:cNvPicPr>
            <a:picLocks noChangeAspect="1"/>
          </p:cNvPicPr>
          <p:nvPr/>
        </p:nvPicPr>
        <p:blipFill>
          <a:blip r:embed="rId3"/>
          <a:stretch>
            <a:fillRect/>
          </a:stretch>
        </p:blipFill>
        <p:spPr>
          <a:xfrm>
            <a:off x="396761" y="772855"/>
            <a:ext cx="7972392" cy="5702826"/>
          </a:xfrm>
          <a:prstGeom prst="rect">
            <a:avLst/>
          </a:prstGeom>
          <a:ln>
            <a:solidFill>
              <a:schemeClr val="tx1"/>
            </a:solidFill>
          </a:ln>
        </p:spPr>
      </p:pic>
      <p:sp>
        <p:nvSpPr>
          <p:cNvPr id="55" name="Rectangle 54">
            <a:extLst>
              <a:ext uri="{FF2B5EF4-FFF2-40B4-BE49-F238E27FC236}">
                <a16:creationId xmlns:a16="http://schemas.microsoft.com/office/drawing/2014/main" id="{0062DE10-C590-4547-B74B-BFBDCA294B71}"/>
              </a:ext>
            </a:extLst>
          </p:cNvPr>
          <p:cNvSpPr/>
          <p:nvPr/>
        </p:nvSpPr>
        <p:spPr>
          <a:xfrm rot="5400000">
            <a:off x="1727567" y="5820691"/>
            <a:ext cx="205331" cy="114686"/>
          </a:xfrm>
          <a:prstGeom prst="rect">
            <a:avLst/>
          </a:prstGeom>
          <a:solidFill>
            <a:srgbClr val="FFFF00"/>
          </a:solidFill>
          <a:ln w="127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49BC3142-F740-4567-BEBE-396A1AB4F48F}"/>
              </a:ext>
            </a:extLst>
          </p:cNvPr>
          <p:cNvCxnSpPr>
            <a:cxnSpLocks/>
          </p:cNvCxnSpPr>
          <p:nvPr/>
        </p:nvCxnSpPr>
        <p:spPr>
          <a:xfrm flipH="1">
            <a:off x="1905437" y="5869971"/>
            <a:ext cx="144984" cy="8064"/>
          </a:xfrm>
          <a:prstGeom prst="line">
            <a:avLst/>
          </a:prstGeom>
          <a:ln>
            <a:solidFill>
              <a:srgbClr val="FF0000"/>
            </a:solidFill>
            <a:prstDash val="sysDot"/>
          </a:ln>
        </p:spPr>
        <p:style>
          <a:lnRef idx="2">
            <a:schemeClr val="accent2"/>
          </a:lnRef>
          <a:fillRef idx="0">
            <a:schemeClr val="accent2"/>
          </a:fillRef>
          <a:effectRef idx="1">
            <a:schemeClr val="accent2"/>
          </a:effectRef>
          <a:fontRef idx="minor">
            <a:schemeClr val="tx1"/>
          </a:fontRef>
        </p:style>
      </p:cxnSp>
      <p:cxnSp>
        <p:nvCxnSpPr>
          <p:cNvPr id="57" name="Straight Arrow Connector 56">
            <a:extLst>
              <a:ext uri="{FF2B5EF4-FFF2-40B4-BE49-F238E27FC236}">
                <a16:creationId xmlns:a16="http://schemas.microsoft.com/office/drawing/2014/main" id="{9108C12F-96A6-4960-A7A9-7338F668A783}"/>
              </a:ext>
            </a:extLst>
          </p:cNvPr>
          <p:cNvCxnSpPr>
            <a:cxnSpLocks/>
            <a:stCxn id="58" idx="3"/>
            <a:endCxn id="27" idx="0"/>
          </p:cNvCxnSpPr>
          <p:nvPr/>
        </p:nvCxnSpPr>
        <p:spPr>
          <a:xfrm>
            <a:off x="1663487" y="4075563"/>
            <a:ext cx="604766" cy="1016185"/>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58" name="TextBox 57">
            <a:extLst>
              <a:ext uri="{FF2B5EF4-FFF2-40B4-BE49-F238E27FC236}">
                <a16:creationId xmlns:a16="http://schemas.microsoft.com/office/drawing/2014/main" id="{14119C6C-5DDA-434F-88B6-52C22399DD8C}"/>
              </a:ext>
            </a:extLst>
          </p:cNvPr>
          <p:cNvSpPr txBox="1"/>
          <p:nvPr/>
        </p:nvSpPr>
        <p:spPr>
          <a:xfrm>
            <a:off x="493160" y="3875508"/>
            <a:ext cx="1170327" cy="400110"/>
          </a:xfrm>
          <a:prstGeom prst="rect">
            <a:avLst/>
          </a:prstGeom>
          <a:solidFill>
            <a:srgbClr val="F2F2F2">
              <a:alpha val="85098"/>
            </a:srgbClr>
          </a:solidFill>
          <a:ln w="19050">
            <a:solidFill>
              <a:schemeClr val="tx1"/>
            </a:solidFill>
          </a:ln>
        </p:spPr>
        <p:txBody>
          <a:bodyPr wrap="square" rtlCol="0" anchor="ctr">
            <a:spAutoFit/>
          </a:bodyPr>
          <a:lstStyle/>
          <a:p>
            <a:pPr algn="ctr"/>
            <a:r>
              <a:rPr lang="en-US" sz="1000" dirty="0"/>
              <a:t>Emergency Distribution Switch</a:t>
            </a:r>
          </a:p>
        </p:txBody>
      </p:sp>
      <p:sp>
        <p:nvSpPr>
          <p:cNvPr id="46" name="TextBox 45">
            <a:extLst>
              <a:ext uri="{FF2B5EF4-FFF2-40B4-BE49-F238E27FC236}">
                <a16:creationId xmlns:a16="http://schemas.microsoft.com/office/drawing/2014/main" id="{DB906838-F8C8-43E4-AE5E-C2FF22E1AE00}"/>
              </a:ext>
            </a:extLst>
          </p:cNvPr>
          <p:cNvSpPr txBox="1"/>
          <p:nvPr/>
        </p:nvSpPr>
        <p:spPr>
          <a:xfrm>
            <a:off x="68499" y="5592103"/>
            <a:ext cx="1455035" cy="830997"/>
          </a:xfrm>
          <a:prstGeom prst="rect">
            <a:avLst/>
          </a:prstGeom>
          <a:solidFill>
            <a:srgbClr val="F2F2F2">
              <a:alpha val="85098"/>
            </a:srgbClr>
          </a:solidFill>
          <a:ln>
            <a:solidFill>
              <a:schemeClr val="tx1">
                <a:lumMod val="95000"/>
                <a:lumOff val="5000"/>
              </a:schemeClr>
            </a:solidFill>
          </a:ln>
        </p:spPr>
        <p:txBody>
          <a:bodyPr wrap="square" rtlCol="0">
            <a:spAutoFit/>
          </a:bodyPr>
          <a:lstStyle/>
          <a:p>
            <a:r>
              <a:rPr lang="en-US" sz="900" dirty="0"/>
              <a:t>       Main electrical service</a:t>
            </a:r>
          </a:p>
          <a:p>
            <a:endParaRPr lang="en-US" sz="200" dirty="0"/>
          </a:p>
          <a:p>
            <a:endParaRPr lang="en-US" sz="200" dirty="0"/>
          </a:p>
          <a:p>
            <a:r>
              <a:rPr lang="en-US" sz="900" dirty="0"/>
              <a:t>       Prelim conduit route</a:t>
            </a:r>
          </a:p>
          <a:p>
            <a:endParaRPr lang="en-US" sz="200" dirty="0"/>
          </a:p>
          <a:p>
            <a:endParaRPr lang="en-US" sz="200" dirty="0"/>
          </a:p>
          <a:p>
            <a:r>
              <a:rPr lang="en-US" sz="900" dirty="0"/>
              <a:t>       Potential BESS location</a:t>
            </a:r>
          </a:p>
          <a:p>
            <a:endParaRPr lang="en-US" sz="200" dirty="0"/>
          </a:p>
          <a:p>
            <a:endParaRPr lang="en-US" sz="200" dirty="0"/>
          </a:p>
          <a:p>
            <a:r>
              <a:rPr lang="en-US" sz="800" dirty="0">
                <a:solidFill>
                  <a:srgbClr val="000000"/>
                </a:solidFill>
                <a:latin typeface="Arial"/>
                <a:ea typeface="Arial"/>
                <a:cs typeface="Arial"/>
                <a:sym typeface="Arial"/>
              </a:rPr>
              <a:t>      </a:t>
            </a:r>
            <a:r>
              <a:rPr lang="en-US" sz="900" dirty="0">
                <a:solidFill>
                  <a:srgbClr val="000000"/>
                </a:solidFill>
                <a:ea typeface="Arial"/>
                <a:cs typeface="Calibri" panose="020F0502020204030204" pitchFamily="34" charset="0"/>
                <a:sym typeface="Arial"/>
              </a:rPr>
              <a:t>EVCI</a:t>
            </a:r>
            <a:endParaRPr lang="en-US" sz="900" dirty="0">
              <a:cs typeface="Calibri" panose="020F0502020204030204" pitchFamily="34" charset="0"/>
            </a:endParaRPr>
          </a:p>
        </p:txBody>
      </p:sp>
      <p:cxnSp>
        <p:nvCxnSpPr>
          <p:cNvPr id="49" name="Straight Connector 48">
            <a:extLst>
              <a:ext uri="{FF2B5EF4-FFF2-40B4-BE49-F238E27FC236}">
                <a16:creationId xmlns:a16="http://schemas.microsoft.com/office/drawing/2014/main" id="{4E3C61D1-3516-47A8-A900-08355643216C}"/>
              </a:ext>
            </a:extLst>
          </p:cNvPr>
          <p:cNvCxnSpPr>
            <a:cxnSpLocks/>
          </p:cNvCxnSpPr>
          <p:nvPr/>
        </p:nvCxnSpPr>
        <p:spPr>
          <a:xfrm>
            <a:off x="99481" y="5905167"/>
            <a:ext cx="200025" cy="0"/>
          </a:xfrm>
          <a:prstGeom prst="line">
            <a:avLst/>
          </a:prstGeom>
          <a:ln>
            <a:solidFill>
              <a:srgbClr val="FF0000"/>
            </a:solidFill>
            <a:prstDash val="sysDot"/>
          </a:ln>
        </p:spPr>
        <p:style>
          <a:lnRef idx="2">
            <a:schemeClr val="accent2"/>
          </a:lnRef>
          <a:fillRef idx="0">
            <a:schemeClr val="accent2"/>
          </a:fillRef>
          <a:effectRef idx="1">
            <a:schemeClr val="accent2"/>
          </a:effectRef>
          <a:fontRef idx="minor">
            <a:schemeClr val="tx1"/>
          </a:fontRef>
        </p:style>
      </p:cxnSp>
      <p:sp>
        <p:nvSpPr>
          <p:cNvPr id="50" name="Rectangle 49">
            <a:extLst>
              <a:ext uri="{FF2B5EF4-FFF2-40B4-BE49-F238E27FC236}">
                <a16:creationId xmlns:a16="http://schemas.microsoft.com/office/drawing/2014/main" id="{539C8091-44B1-4A1D-BEE3-F76D5202D463}"/>
              </a:ext>
            </a:extLst>
          </p:cNvPr>
          <p:cNvSpPr/>
          <p:nvPr/>
        </p:nvSpPr>
        <p:spPr>
          <a:xfrm>
            <a:off x="128067" y="6052736"/>
            <a:ext cx="142851" cy="104775"/>
          </a:xfrm>
          <a:prstGeom prst="rect">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9386AF9-DD69-C34E-B54E-E08179771AD6}"/>
              </a:ext>
            </a:extLst>
          </p:cNvPr>
          <p:cNvSpPr/>
          <p:nvPr/>
        </p:nvSpPr>
        <p:spPr>
          <a:xfrm>
            <a:off x="2196827" y="5091748"/>
            <a:ext cx="142851" cy="104775"/>
          </a:xfrm>
          <a:prstGeom prst="rect">
            <a:avLst/>
          </a:prstGeom>
          <a:solidFill>
            <a:srgbClr val="00B0F0"/>
          </a:solidFill>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1" name="Google Shape;174;p72">
            <a:extLst>
              <a:ext uri="{FF2B5EF4-FFF2-40B4-BE49-F238E27FC236}">
                <a16:creationId xmlns:a16="http://schemas.microsoft.com/office/drawing/2014/main" id="{00B47A53-20DB-9245-82BA-1AE024A91170}"/>
              </a:ext>
            </a:extLst>
          </p:cNvPr>
          <p:cNvSpPr txBox="1"/>
          <p:nvPr/>
        </p:nvSpPr>
        <p:spPr>
          <a:xfrm>
            <a:off x="6206563" y="772855"/>
            <a:ext cx="2852091" cy="5232161"/>
          </a:xfrm>
          <a:prstGeom prst="rect">
            <a:avLst/>
          </a:prstGeom>
          <a:solidFill>
            <a:srgbClr val="F2F2F2">
              <a:alpha val="89411"/>
            </a:srgbClr>
          </a:solidFill>
          <a:ln w="9525" cap="flat" cmpd="sng">
            <a:solidFill>
              <a:srgbClr val="0C0C0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1" dirty="0">
                <a:solidFill>
                  <a:srgbClr val="000000"/>
                </a:solidFill>
                <a:latin typeface="+mn-lt"/>
                <a:ea typeface="Arial"/>
                <a:cs typeface="Arial"/>
                <a:sym typeface="Arial"/>
              </a:rPr>
              <a:t>Edward R. </a:t>
            </a:r>
            <a:r>
              <a:rPr lang="en-US" sz="1100" b="1" dirty="0" err="1">
                <a:solidFill>
                  <a:srgbClr val="000000"/>
                </a:solidFill>
                <a:latin typeface="+mn-lt"/>
                <a:ea typeface="Arial"/>
                <a:cs typeface="Arial"/>
                <a:sym typeface="Arial"/>
              </a:rPr>
              <a:t>Roybal</a:t>
            </a:r>
            <a:r>
              <a:rPr lang="en-US" sz="1100" b="1" dirty="0">
                <a:solidFill>
                  <a:srgbClr val="000000"/>
                </a:solidFill>
                <a:latin typeface="+mn-lt"/>
                <a:ea typeface="Arial"/>
                <a:cs typeface="Arial"/>
                <a:sym typeface="Arial"/>
              </a:rPr>
              <a:t> Health Center</a:t>
            </a:r>
            <a:endParaRPr sz="1100" b="0" i="0" u="none" strike="noStrike" cap="none" dirty="0">
              <a:solidFill>
                <a:srgbClr val="000000"/>
              </a:solidFill>
              <a:latin typeface="+mn-lt"/>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panose="020B0604020202020204" pitchFamily="34" charset="0"/>
              <a:buChar char="•"/>
            </a:pPr>
            <a:r>
              <a:rPr lang="en-US" sz="900" i="0" u="none" strike="noStrike" cap="none" dirty="0">
                <a:solidFill>
                  <a:srgbClr val="000000"/>
                </a:solidFill>
                <a:latin typeface="+mn-lt"/>
                <a:ea typeface="Arial"/>
                <a:cs typeface="Arial"/>
                <a:sym typeface="Arial"/>
              </a:rPr>
              <a:t>Address:</a:t>
            </a:r>
            <a:r>
              <a:rPr lang="en-US" sz="900" b="1" i="0" u="none" strike="noStrike" cap="none" dirty="0">
                <a:solidFill>
                  <a:srgbClr val="000000"/>
                </a:solidFill>
                <a:latin typeface="+mn-lt"/>
                <a:ea typeface="Arial"/>
                <a:cs typeface="Arial"/>
                <a:sym typeface="Arial"/>
              </a:rPr>
              <a:t> </a:t>
            </a:r>
            <a:r>
              <a:rPr lang="en-US" sz="900" b="0" i="0" u="none" strike="noStrike" cap="none" dirty="0">
                <a:solidFill>
                  <a:srgbClr val="000000"/>
                </a:solidFill>
                <a:latin typeface="+mn-lt"/>
                <a:ea typeface="Arial"/>
                <a:cs typeface="Arial"/>
                <a:sym typeface="Arial"/>
              </a:rPr>
              <a:t>245 S. </a:t>
            </a:r>
            <a:r>
              <a:rPr lang="en-US" sz="900" b="0" i="0" u="none" strike="noStrike" cap="none" dirty="0" err="1">
                <a:solidFill>
                  <a:srgbClr val="000000"/>
                </a:solidFill>
                <a:latin typeface="+mn-lt"/>
                <a:ea typeface="Arial"/>
                <a:cs typeface="Arial"/>
                <a:sym typeface="Arial"/>
              </a:rPr>
              <a:t>Fetterly</a:t>
            </a:r>
            <a:r>
              <a:rPr lang="en-US" sz="900" b="0" i="0" u="none" strike="noStrike" cap="none" dirty="0">
                <a:solidFill>
                  <a:srgbClr val="000000"/>
                </a:solidFill>
                <a:latin typeface="+mn-lt"/>
                <a:ea typeface="Arial"/>
                <a:cs typeface="Arial"/>
                <a:sym typeface="Arial"/>
              </a:rPr>
              <a:t> Ave.</a:t>
            </a:r>
          </a:p>
          <a:p>
            <a:pPr marL="171450" lvl="0" indent="-171450">
              <a:spcBef>
                <a:spcPts val="0"/>
              </a:spcBef>
              <a:spcAft>
                <a:spcPts val="0"/>
              </a:spcAft>
              <a:buClr>
                <a:srgbClr val="000000"/>
              </a:buClr>
              <a:buSzPts val="1000"/>
              <a:buFont typeface="Arial" panose="020B0604020202020204" pitchFamily="34" charset="0"/>
              <a:buChar char="•"/>
            </a:pPr>
            <a:r>
              <a:rPr lang="en-US" sz="900" dirty="0">
                <a:latin typeface="+mn-lt"/>
              </a:rPr>
              <a:t>Meter:</a:t>
            </a:r>
            <a:r>
              <a:rPr lang="en-US" sz="900" b="1" dirty="0">
                <a:latin typeface="+mn-lt"/>
              </a:rPr>
              <a:t> </a:t>
            </a:r>
            <a:r>
              <a:rPr lang="en-US" sz="900" dirty="0">
                <a:latin typeface="+mn-lt"/>
              </a:rPr>
              <a:t>V349N-016268</a:t>
            </a:r>
            <a:endParaRPr lang="en-US" sz="900" b="0" i="0" u="none" strike="noStrike" cap="none" dirty="0">
              <a:solidFill>
                <a:srgbClr val="000000"/>
              </a:solidFill>
              <a:latin typeface="+mn-lt"/>
              <a:ea typeface="Arial"/>
              <a:cs typeface="Arial"/>
              <a:sym typeface="Arial"/>
            </a:endParaRPr>
          </a:p>
          <a:p>
            <a:pPr marL="171450" lvl="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latin typeface="+mn-lt"/>
                <a:ea typeface="Arial"/>
                <a:cs typeface="Arial"/>
                <a:sym typeface="Arial"/>
              </a:rPr>
              <a:t>Current rate schedule</a:t>
            </a:r>
            <a:r>
              <a:rPr lang="en-US" sz="900" i="0" u="none" strike="noStrike" cap="none" dirty="0">
                <a:solidFill>
                  <a:srgbClr val="000000"/>
                </a:solidFill>
                <a:latin typeface="+mn-lt"/>
                <a:ea typeface="Arial"/>
                <a:cs typeface="Arial"/>
                <a:sym typeface="Arial"/>
              </a:rPr>
              <a:t>:</a:t>
            </a:r>
            <a:r>
              <a:rPr lang="en-US" sz="900" b="1" i="0" u="none" strike="noStrike" cap="none" dirty="0">
                <a:solidFill>
                  <a:srgbClr val="000000"/>
                </a:solidFill>
                <a:latin typeface="+mn-lt"/>
                <a:ea typeface="Arial"/>
                <a:cs typeface="Arial"/>
                <a:sym typeface="Arial"/>
              </a:rPr>
              <a:t> </a:t>
            </a:r>
            <a:r>
              <a:rPr lang="en-US" sz="900" dirty="0">
                <a:solidFill>
                  <a:srgbClr val="000000"/>
                </a:solidFill>
                <a:latin typeface="+mn-lt"/>
                <a:ea typeface="Arial"/>
                <a:cs typeface="Arial"/>
                <a:sym typeface="Arial"/>
              </a:rPr>
              <a:t>TOU-8-D (CPA-Clean)</a:t>
            </a:r>
          </a:p>
          <a:p>
            <a:pPr marL="171450" lvl="0" indent="-171450">
              <a:spcBef>
                <a:spcPts val="0"/>
              </a:spcBef>
              <a:spcAft>
                <a:spcPts val="0"/>
              </a:spcAft>
              <a:buClr>
                <a:srgbClr val="000000"/>
              </a:buClr>
              <a:buSzPts val="1000"/>
              <a:buFont typeface="Arial" panose="020B0604020202020204" pitchFamily="34" charset="0"/>
              <a:buChar char="•"/>
            </a:pPr>
            <a:r>
              <a:rPr lang="en-US" sz="900" b="0" i="0" u="none" strike="noStrike" cap="none" dirty="0">
                <a:solidFill>
                  <a:srgbClr val="000000"/>
                </a:solidFill>
                <a:latin typeface="+mn-lt"/>
                <a:ea typeface="Arial"/>
                <a:cs typeface="Arial"/>
                <a:sym typeface="Arial"/>
              </a:rPr>
              <a:t>Suggested new rate schedule: TOU-8-E (CPA-Clean)</a:t>
            </a:r>
          </a:p>
          <a:p>
            <a:pPr marL="0" marR="0" lvl="0" indent="0" algn="l" rtl="0">
              <a:lnSpc>
                <a:spcPct val="100000"/>
              </a:lnSpc>
              <a:spcBef>
                <a:spcPts val="0"/>
              </a:spcBef>
              <a:spcAft>
                <a:spcPts val="0"/>
              </a:spcAft>
              <a:buClr>
                <a:srgbClr val="000000"/>
              </a:buClr>
              <a:buSzPts val="1000"/>
              <a:buFont typeface="Arial"/>
              <a:buNone/>
            </a:pPr>
            <a:endParaRPr lang="en-US" sz="300" b="0" i="0" u="none" strike="noStrike" cap="none" dirty="0">
              <a:solidFill>
                <a:srgbClr val="000000"/>
              </a:solidFill>
              <a:latin typeface="+mn-lt"/>
              <a:ea typeface="Arial"/>
              <a:cs typeface="Arial"/>
              <a:sym typeface="Arial"/>
            </a:endParaRPr>
          </a:p>
          <a:p>
            <a:pPr>
              <a:spcBef>
                <a:spcPts val="0"/>
              </a:spcBef>
              <a:spcAft>
                <a:spcPts val="0"/>
              </a:spcAft>
              <a:buClr>
                <a:srgbClr val="000000"/>
              </a:buClr>
              <a:buSzPts val="1000"/>
            </a:pPr>
            <a:r>
              <a:rPr lang="en-US" sz="1000" b="1" i="0" u="none" strike="noStrike" cap="none" dirty="0">
                <a:solidFill>
                  <a:srgbClr val="000000"/>
                </a:solidFill>
                <a:latin typeface="+mn-lt"/>
                <a:ea typeface="Arial"/>
                <a:cs typeface="Arial"/>
                <a:sym typeface="Arial"/>
              </a:rPr>
              <a:t>Total annual load and peak demand:</a:t>
            </a:r>
          </a:p>
          <a:p>
            <a:pPr marL="17145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mn-lt"/>
                <a:ea typeface="Arial"/>
                <a:cs typeface="Arial"/>
                <a:sym typeface="Arial"/>
              </a:rPr>
              <a:t>Baseline load profile</a:t>
            </a:r>
            <a:r>
              <a:rPr lang="en-US" sz="900" i="0" u="none" strike="noStrike" cap="none" dirty="0">
                <a:solidFill>
                  <a:srgbClr val="000000"/>
                </a:solidFill>
                <a:latin typeface="+mn-lt"/>
                <a:ea typeface="Arial"/>
                <a:cs typeface="Arial"/>
                <a:sym typeface="Arial"/>
              </a:rPr>
              <a:t>:</a:t>
            </a:r>
            <a:r>
              <a:rPr lang="en-US" sz="900" b="1" i="0" u="none" strike="noStrike" cap="none" dirty="0">
                <a:solidFill>
                  <a:srgbClr val="000000"/>
                </a:solidFill>
                <a:latin typeface="+mn-lt"/>
                <a:ea typeface="Arial"/>
                <a:cs typeface="Arial"/>
                <a:sym typeface="Arial"/>
              </a:rPr>
              <a:t> </a:t>
            </a:r>
            <a:r>
              <a:rPr lang="en-US" sz="900" i="0" u="none" strike="noStrike" cap="none" dirty="0">
                <a:solidFill>
                  <a:srgbClr val="000000"/>
                </a:solidFill>
                <a:latin typeface="+mn-lt"/>
                <a:ea typeface="Arial"/>
                <a:cs typeface="Arial"/>
                <a:sym typeface="Arial"/>
              </a:rPr>
              <a:t>2,637,146 kWh</a:t>
            </a:r>
          </a:p>
          <a:p>
            <a:pPr marL="17145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mn-lt"/>
                <a:ea typeface="Arial"/>
                <a:cs typeface="Arial"/>
                <a:sym typeface="Arial"/>
              </a:rPr>
              <a:t>Master load profile: 2,714,395 kWh</a:t>
            </a:r>
            <a:endParaRPr lang="en-US" sz="900" i="0" u="none" strike="noStrike" cap="none" dirty="0">
              <a:solidFill>
                <a:srgbClr val="000000"/>
              </a:solidFill>
              <a:latin typeface="+mn-lt"/>
              <a:ea typeface="Arial"/>
              <a:cs typeface="Arial"/>
              <a:sym typeface="Arial"/>
            </a:endParaRPr>
          </a:p>
          <a:p>
            <a:pPr marL="17145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mn-lt"/>
                <a:ea typeface="Arial"/>
                <a:cs typeface="Arial"/>
                <a:sym typeface="Arial"/>
              </a:rPr>
              <a:t>Peak demand: 603 kW</a:t>
            </a:r>
            <a:endParaRPr lang="en-US" sz="900" i="0" u="none" strike="noStrike" cap="none" dirty="0">
              <a:solidFill>
                <a:srgbClr val="000000"/>
              </a:solidFill>
              <a:latin typeface="+mn-lt"/>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300" b="0" i="0" u="none" strike="noStrike" cap="none" dirty="0">
              <a:solidFill>
                <a:srgbClr val="000000"/>
              </a:solidFill>
              <a:latin typeface="+mn-lt"/>
              <a:ea typeface="Arial"/>
              <a:cs typeface="Arial"/>
              <a:sym typeface="Arial"/>
            </a:endParaRPr>
          </a:p>
          <a:p>
            <a:pPr lvl="0">
              <a:spcBef>
                <a:spcPts val="0"/>
              </a:spcBef>
              <a:spcAft>
                <a:spcPts val="0"/>
              </a:spcAft>
              <a:buClr>
                <a:srgbClr val="000000"/>
              </a:buClr>
              <a:buSzPts val="1000"/>
            </a:pPr>
            <a:r>
              <a:rPr lang="en-US" sz="1000" b="1" dirty="0">
                <a:solidFill>
                  <a:srgbClr val="000000"/>
                </a:solidFill>
                <a:latin typeface="+mn-lt"/>
                <a:ea typeface="Arial"/>
                <a:cs typeface="Arial"/>
                <a:sym typeface="Arial"/>
              </a:rPr>
              <a:t>T</a:t>
            </a:r>
            <a:r>
              <a:rPr lang="en-US" sz="1000" b="1" i="0" u="none" strike="noStrike" cap="none" dirty="0">
                <a:solidFill>
                  <a:srgbClr val="000000"/>
                </a:solidFill>
                <a:latin typeface="+mn-lt"/>
                <a:ea typeface="Arial"/>
                <a:cs typeface="Arial"/>
                <a:sym typeface="Arial"/>
              </a:rPr>
              <a:t>otal solar </a:t>
            </a:r>
            <a:r>
              <a:rPr lang="en-US" sz="1000" b="1" dirty="0">
                <a:solidFill>
                  <a:srgbClr val="000000"/>
                </a:solidFill>
                <a:latin typeface="+mn-lt"/>
                <a:ea typeface="Arial"/>
                <a:cs typeface="Arial"/>
                <a:sym typeface="Arial"/>
              </a:rPr>
              <a:t>recommended</a:t>
            </a:r>
          </a:p>
          <a:p>
            <a:pPr marL="171450" lvl="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mn-lt"/>
                <a:ea typeface="Arial"/>
                <a:cs typeface="Arial"/>
                <a:sym typeface="Arial"/>
              </a:rPr>
              <a:t>1,268 </a:t>
            </a:r>
            <a:r>
              <a:rPr lang="en-US" sz="900" dirty="0" err="1">
                <a:solidFill>
                  <a:srgbClr val="000000"/>
                </a:solidFill>
                <a:latin typeface="+mn-lt"/>
                <a:ea typeface="Arial"/>
                <a:cs typeface="Arial"/>
                <a:sym typeface="Arial"/>
              </a:rPr>
              <a:t>kWdc</a:t>
            </a:r>
            <a:endParaRPr lang="en-US" sz="300" dirty="0">
              <a:solidFill>
                <a:srgbClr val="000000"/>
              </a:solidFill>
              <a:latin typeface="+mn-lt"/>
              <a:ea typeface="Arial"/>
              <a:cs typeface="Arial"/>
              <a:sym typeface="Arial"/>
            </a:endParaRPr>
          </a:p>
          <a:p>
            <a:pPr lvl="0">
              <a:spcBef>
                <a:spcPts val="0"/>
              </a:spcBef>
              <a:spcAft>
                <a:spcPts val="0"/>
              </a:spcAft>
              <a:buClr>
                <a:srgbClr val="000000"/>
              </a:buClr>
              <a:buSzPts val="1000"/>
            </a:pPr>
            <a:r>
              <a:rPr lang="en-US" sz="1000" b="1" dirty="0">
                <a:solidFill>
                  <a:srgbClr val="000000"/>
                </a:solidFill>
                <a:latin typeface="+mn-lt"/>
                <a:ea typeface="Arial"/>
                <a:cs typeface="Arial"/>
                <a:sym typeface="Arial"/>
              </a:rPr>
              <a:t>Solar recommended by location</a:t>
            </a:r>
            <a:r>
              <a:rPr lang="en-US" sz="1000" dirty="0">
                <a:solidFill>
                  <a:srgbClr val="000000"/>
                </a:solidFill>
                <a:latin typeface="+mn-lt"/>
                <a:ea typeface="Arial"/>
                <a:cs typeface="Arial"/>
                <a:sym typeface="Arial"/>
              </a:rPr>
              <a:t>: </a:t>
            </a:r>
          </a:p>
          <a:p>
            <a:pPr marL="171450" lvl="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mn-lt"/>
                <a:ea typeface="Arial"/>
                <a:cs typeface="Arial"/>
                <a:sym typeface="Arial"/>
              </a:rPr>
              <a:t>R-1: 317 </a:t>
            </a:r>
            <a:r>
              <a:rPr lang="en-US" sz="900" dirty="0" err="1">
                <a:solidFill>
                  <a:srgbClr val="000000"/>
                </a:solidFill>
                <a:latin typeface="+mn-lt"/>
                <a:ea typeface="Arial"/>
                <a:cs typeface="Arial"/>
                <a:sym typeface="Arial"/>
              </a:rPr>
              <a:t>kWdc</a:t>
            </a:r>
            <a:endParaRPr lang="en-US" sz="900" dirty="0">
              <a:solidFill>
                <a:srgbClr val="000000"/>
              </a:solidFill>
              <a:latin typeface="+mn-lt"/>
              <a:ea typeface="Arial"/>
              <a:cs typeface="Arial"/>
              <a:sym typeface="Arial"/>
            </a:endParaRPr>
          </a:p>
          <a:p>
            <a:pPr marL="171450" lvl="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mn-lt"/>
                <a:ea typeface="Arial"/>
                <a:cs typeface="Arial"/>
                <a:sym typeface="Arial"/>
              </a:rPr>
              <a:t>C-1: 154 </a:t>
            </a:r>
            <a:r>
              <a:rPr lang="en-US" sz="900" dirty="0" err="1">
                <a:solidFill>
                  <a:srgbClr val="000000"/>
                </a:solidFill>
                <a:latin typeface="+mn-lt"/>
                <a:ea typeface="Arial"/>
                <a:cs typeface="Arial"/>
                <a:sym typeface="Arial"/>
              </a:rPr>
              <a:t>kWdc</a:t>
            </a:r>
            <a:endParaRPr lang="en-US" sz="900" dirty="0">
              <a:solidFill>
                <a:srgbClr val="000000"/>
              </a:solidFill>
              <a:latin typeface="+mn-lt"/>
              <a:ea typeface="Arial"/>
              <a:cs typeface="Arial"/>
              <a:sym typeface="Arial"/>
            </a:endParaRPr>
          </a:p>
          <a:p>
            <a:pPr marL="171450" lvl="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mn-lt"/>
                <a:ea typeface="Arial"/>
                <a:cs typeface="Arial"/>
                <a:sym typeface="Arial"/>
              </a:rPr>
              <a:t>C-2: 150 </a:t>
            </a:r>
            <a:r>
              <a:rPr lang="en-US" sz="900" dirty="0" err="1">
                <a:solidFill>
                  <a:srgbClr val="000000"/>
                </a:solidFill>
                <a:latin typeface="+mn-lt"/>
                <a:ea typeface="Arial"/>
                <a:cs typeface="Arial"/>
                <a:sym typeface="Arial"/>
              </a:rPr>
              <a:t>kWdc</a:t>
            </a:r>
            <a:endParaRPr lang="en-US" sz="900" dirty="0">
              <a:solidFill>
                <a:srgbClr val="000000"/>
              </a:solidFill>
              <a:latin typeface="+mn-lt"/>
              <a:ea typeface="Arial"/>
              <a:cs typeface="Arial"/>
              <a:sym typeface="Arial"/>
            </a:endParaRPr>
          </a:p>
          <a:p>
            <a:pPr marL="171450" lvl="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mn-lt"/>
                <a:ea typeface="Arial"/>
                <a:cs typeface="Arial"/>
                <a:sym typeface="Arial"/>
              </a:rPr>
              <a:t>C-3: 139 </a:t>
            </a:r>
            <a:r>
              <a:rPr lang="en-US" sz="900" dirty="0" err="1">
                <a:solidFill>
                  <a:srgbClr val="000000"/>
                </a:solidFill>
                <a:latin typeface="+mn-lt"/>
                <a:ea typeface="Arial"/>
                <a:cs typeface="Arial"/>
                <a:sym typeface="Arial"/>
              </a:rPr>
              <a:t>kWdc</a:t>
            </a:r>
            <a:endParaRPr lang="en-US" sz="900" dirty="0">
              <a:solidFill>
                <a:srgbClr val="000000"/>
              </a:solidFill>
              <a:latin typeface="+mn-lt"/>
              <a:ea typeface="Arial"/>
              <a:cs typeface="Arial"/>
              <a:sym typeface="Arial"/>
            </a:endParaRPr>
          </a:p>
          <a:p>
            <a:pPr marL="171450" lvl="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mn-lt"/>
                <a:ea typeface="Arial"/>
                <a:cs typeface="Arial"/>
                <a:sym typeface="Arial"/>
              </a:rPr>
              <a:t>C-4: 46 </a:t>
            </a:r>
            <a:r>
              <a:rPr lang="en-US" sz="900" dirty="0" err="1">
                <a:solidFill>
                  <a:srgbClr val="000000"/>
                </a:solidFill>
                <a:latin typeface="+mn-lt"/>
                <a:ea typeface="Arial"/>
                <a:cs typeface="Arial"/>
                <a:sym typeface="Arial"/>
              </a:rPr>
              <a:t>kWdc</a:t>
            </a:r>
            <a:endParaRPr lang="en-US" sz="900" dirty="0">
              <a:solidFill>
                <a:srgbClr val="000000"/>
              </a:solidFill>
              <a:latin typeface="+mn-lt"/>
              <a:ea typeface="Arial"/>
              <a:cs typeface="Arial"/>
              <a:sym typeface="Arial"/>
            </a:endParaRPr>
          </a:p>
          <a:p>
            <a:pPr marL="171450" lvl="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mn-lt"/>
                <a:ea typeface="Arial"/>
                <a:cs typeface="Arial"/>
                <a:sym typeface="Arial"/>
              </a:rPr>
              <a:t>G-1: 462 </a:t>
            </a:r>
            <a:r>
              <a:rPr lang="en-US" sz="900" dirty="0" err="1">
                <a:solidFill>
                  <a:srgbClr val="000000"/>
                </a:solidFill>
                <a:latin typeface="+mn-lt"/>
                <a:ea typeface="Arial"/>
                <a:cs typeface="Arial"/>
                <a:sym typeface="Arial"/>
              </a:rPr>
              <a:t>kWdc</a:t>
            </a:r>
            <a:endParaRPr lang="en-US" sz="900" dirty="0">
              <a:solidFill>
                <a:srgbClr val="000000"/>
              </a:solidFill>
              <a:latin typeface="+mn-lt"/>
              <a:ea typeface="Arial"/>
              <a:cs typeface="Arial"/>
              <a:sym typeface="Arial"/>
            </a:endParaRPr>
          </a:p>
          <a:p>
            <a:pPr lvl="0">
              <a:spcBef>
                <a:spcPts val="0"/>
              </a:spcBef>
              <a:spcAft>
                <a:spcPts val="0"/>
              </a:spcAft>
              <a:buClr>
                <a:srgbClr val="000000"/>
              </a:buClr>
              <a:buSzPts val="1000"/>
            </a:pPr>
            <a:r>
              <a:rPr lang="en-US" sz="1000" b="1" dirty="0">
                <a:solidFill>
                  <a:srgbClr val="000000"/>
                </a:solidFill>
                <a:latin typeface="+mn-lt"/>
                <a:ea typeface="Arial"/>
                <a:cs typeface="Arial"/>
                <a:sym typeface="Arial"/>
              </a:rPr>
              <a:t>Solar to NZE:</a:t>
            </a:r>
          </a:p>
          <a:p>
            <a:pPr marL="17145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ea typeface="Arial"/>
                <a:cs typeface="Arial"/>
                <a:sym typeface="Arial"/>
              </a:rPr>
              <a:t>Baseline load profile: 1,599 </a:t>
            </a:r>
            <a:r>
              <a:rPr lang="en-US" sz="900" dirty="0" err="1">
                <a:solidFill>
                  <a:srgbClr val="000000"/>
                </a:solidFill>
                <a:ea typeface="Arial"/>
                <a:cs typeface="Arial"/>
                <a:sym typeface="Arial"/>
              </a:rPr>
              <a:t>kWdc</a:t>
            </a:r>
            <a:endParaRPr lang="en-US" sz="900" dirty="0">
              <a:solidFill>
                <a:srgbClr val="000000"/>
              </a:solidFill>
              <a:ea typeface="Arial"/>
              <a:cs typeface="Arial"/>
              <a:sym typeface="Arial"/>
            </a:endParaRPr>
          </a:p>
          <a:p>
            <a:pPr marL="17145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ea typeface="Arial"/>
                <a:cs typeface="Arial"/>
                <a:sym typeface="Arial"/>
              </a:rPr>
              <a:t>Master load profile: 1,646 </a:t>
            </a:r>
            <a:r>
              <a:rPr lang="en-US" sz="900" dirty="0" err="1">
                <a:solidFill>
                  <a:srgbClr val="000000"/>
                </a:solidFill>
                <a:ea typeface="Arial"/>
                <a:cs typeface="Arial"/>
                <a:sym typeface="Arial"/>
              </a:rPr>
              <a:t>kWdc</a:t>
            </a:r>
            <a:endParaRPr lang="en-US" sz="900" dirty="0">
              <a:solidFill>
                <a:srgbClr val="000000"/>
              </a:solidFill>
              <a:ea typeface="Arial"/>
              <a:cs typeface="Arial"/>
              <a:sym typeface="Arial"/>
            </a:endParaRPr>
          </a:p>
          <a:p>
            <a:pPr lvl="0">
              <a:spcBef>
                <a:spcPts val="0"/>
              </a:spcBef>
              <a:spcAft>
                <a:spcPts val="0"/>
              </a:spcAft>
              <a:buClr>
                <a:srgbClr val="000000"/>
              </a:buClr>
              <a:buSzPts val="1000"/>
            </a:pPr>
            <a:endParaRPr lang="en-US" sz="300" b="1" dirty="0">
              <a:solidFill>
                <a:srgbClr val="000000"/>
              </a:solidFill>
              <a:ea typeface="Arial"/>
              <a:cs typeface="Arial"/>
              <a:sym typeface="Arial"/>
            </a:endParaRPr>
          </a:p>
          <a:p>
            <a:pPr lvl="0">
              <a:spcBef>
                <a:spcPts val="0"/>
              </a:spcBef>
              <a:spcAft>
                <a:spcPts val="0"/>
              </a:spcAft>
              <a:buClr>
                <a:srgbClr val="000000"/>
              </a:buClr>
              <a:buSzPts val="1000"/>
            </a:pPr>
            <a:r>
              <a:rPr lang="en-US" sz="1000" b="1" dirty="0">
                <a:solidFill>
                  <a:srgbClr val="000000"/>
                </a:solidFill>
                <a:ea typeface="Arial"/>
                <a:cs typeface="Arial"/>
                <a:sym typeface="Arial"/>
              </a:rPr>
              <a:t>Battery energy storage recommended:</a:t>
            </a:r>
          </a:p>
          <a:p>
            <a:pPr marL="17145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ea typeface="Arial"/>
                <a:cs typeface="Calibri" panose="020F0502020204030204" pitchFamily="34" charset="0"/>
                <a:sym typeface="Arial"/>
              </a:rPr>
              <a:t>500 kW/ 2,230 kWh</a:t>
            </a:r>
          </a:p>
          <a:p>
            <a:pPr>
              <a:spcBef>
                <a:spcPts val="0"/>
              </a:spcBef>
              <a:spcAft>
                <a:spcPts val="0"/>
              </a:spcAft>
              <a:buClr>
                <a:srgbClr val="000000"/>
              </a:buClr>
              <a:buSzPts val="1000"/>
            </a:pPr>
            <a:endParaRPr lang="en-US" sz="300" b="0" i="0" u="none" strike="noStrike" cap="none" dirty="0">
              <a:solidFill>
                <a:srgbClr val="000000"/>
              </a:solidFill>
              <a:ea typeface="Arial"/>
              <a:cs typeface="Calibri" panose="020F0502020204030204" pitchFamily="34" charset="0"/>
              <a:sym typeface="Arial"/>
            </a:endParaRPr>
          </a:p>
          <a:p>
            <a:pPr>
              <a:spcBef>
                <a:spcPts val="0"/>
              </a:spcBef>
              <a:spcAft>
                <a:spcPts val="0"/>
              </a:spcAft>
              <a:buClr>
                <a:srgbClr val="000000"/>
              </a:buClr>
              <a:buSzPts val="1000"/>
            </a:pPr>
            <a:r>
              <a:rPr lang="en-US" sz="1000" b="1" i="0" u="none" strike="noStrike" cap="none" dirty="0">
                <a:solidFill>
                  <a:srgbClr val="000000"/>
                </a:solidFill>
                <a:ea typeface="Arial"/>
                <a:cs typeface="Calibri" panose="020F0502020204030204" pitchFamily="34" charset="0"/>
                <a:sym typeface="Arial"/>
              </a:rPr>
              <a:t>Electric vehicles:</a:t>
            </a:r>
          </a:p>
          <a:p>
            <a:pPr marL="17145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ea typeface="Arial"/>
                <a:cs typeface="Calibri" panose="020F0502020204030204" pitchFamily="34" charset="0"/>
                <a:sym typeface="Arial"/>
              </a:rPr>
              <a:t>EV-1: Ten new L2 ports </a:t>
            </a:r>
          </a:p>
          <a:p>
            <a:pPr marL="17145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ea typeface="Arial"/>
                <a:cs typeface="Calibri" panose="020F0502020204030204" pitchFamily="34" charset="0"/>
                <a:sym typeface="Arial"/>
              </a:rPr>
              <a:t>Estimated annual load of ten L2 charging ports - 77,249 kWh</a:t>
            </a:r>
            <a:endParaRPr lang="en-US" sz="800" i="0" u="none" strike="noStrike" cap="none" dirty="0">
              <a:solidFill>
                <a:srgbClr val="000000"/>
              </a:solidFill>
              <a:ea typeface="Arial"/>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000"/>
              <a:buFont typeface="Arial"/>
              <a:buNone/>
            </a:pPr>
            <a:endParaRPr lang="en-US" sz="300" b="1" i="0" u="none" strike="noStrike" cap="none" dirty="0">
              <a:solidFill>
                <a:srgbClr val="000000"/>
              </a:solidFill>
              <a:latin typeface="+mn-lt"/>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mn-lt"/>
                <a:ea typeface="Arial"/>
                <a:cs typeface="Arial"/>
                <a:sym typeface="Arial"/>
              </a:rPr>
              <a:t>Critical loads</a:t>
            </a:r>
            <a:endParaRPr lang="en-US" sz="1000" dirty="0">
              <a:solidFill>
                <a:srgbClr val="000000"/>
              </a:solidFill>
              <a:latin typeface="+mn-lt"/>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mn-lt"/>
                <a:ea typeface="Arial"/>
                <a:cs typeface="Arial"/>
                <a:sym typeface="Arial"/>
              </a:rPr>
              <a:t>20% of total load is critical</a:t>
            </a:r>
          </a:p>
          <a:p>
            <a:pPr marL="171450" indent="-171450">
              <a:buSzPts val="900"/>
              <a:buFont typeface="Arial" panose="020B0604020202090204" pitchFamily="34" charset="0"/>
              <a:buChar char="•"/>
            </a:pPr>
            <a:r>
              <a:rPr lang="en-US" sz="900" dirty="0">
                <a:solidFill>
                  <a:srgbClr val="000000"/>
                </a:solidFill>
                <a:latin typeface="+mn-lt"/>
                <a:ea typeface="Arial"/>
                <a:cs typeface="Arial"/>
                <a:sym typeface="Arial"/>
              </a:rPr>
              <a:t>Net TCLR: 4,119 kWh</a:t>
            </a:r>
            <a:endParaRPr lang="en-US" sz="900" b="0" i="0" u="none" strike="noStrike" cap="none" dirty="0">
              <a:solidFill>
                <a:srgbClr val="000000"/>
              </a:solidFill>
              <a:latin typeface="+mn-lt"/>
              <a:ea typeface="Arial"/>
              <a:cs typeface="Arial"/>
              <a:sym typeface="Arial"/>
            </a:endParaRPr>
          </a:p>
          <a:p>
            <a:pPr marR="0" lvl="0" algn="l" rtl="0">
              <a:lnSpc>
                <a:spcPct val="100000"/>
              </a:lnSpc>
              <a:spcBef>
                <a:spcPts val="0"/>
              </a:spcBef>
              <a:spcAft>
                <a:spcPts val="0"/>
              </a:spcAft>
              <a:buClr>
                <a:srgbClr val="000000"/>
              </a:buClr>
              <a:buSzPts val="900"/>
            </a:pPr>
            <a:endParaRPr sz="300" b="0" i="0" u="none" strike="noStrike" cap="none" dirty="0">
              <a:solidFill>
                <a:srgbClr val="000000"/>
              </a:solidFill>
              <a:latin typeface="+mn-lt"/>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US" sz="1000" b="1" i="0" u="none" strike="noStrike" cap="none" dirty="0">
                <a:solidFill>
                  <a:srgbClr val="000000"/>
                </a:solidFill>
                <a:latin typeface="+mn-lt"/>
                <a:ea typeface="Arial"/>
                <a:cs typeface="Arial"/>
                <a:sym typeface="Arial"/>
              </a:rPr>
              <a:t>Notes</a:t>
            </a:r>
          </a:p>
          <a:p>
            <a:pPr marL="171450" marR="0" lvl="0" indent="-171450" algn="l" rtl="0">
              <a:lnSpc>
                <a:spcPct val="100000"/>
              </a:lnSpc>
              <a:spcBef>
                <a:spcPts val="0"/>
              </a:spcBef>
              <a:spcAft>
                <a:spcPts val="0"/>
              </a:spcAft>
              <a:buClr>
                <a:srgbClr val="000000"/>
              </a:buClr>
              <a:buSzPts val="900"/>
              <a:buFont typeface="Arial"/>
              <a:buChar char="•"/>
            </a:pPr>
            <a:r>
              <a:rPr lang="en-US" sz="900" b="0" u="none" strike="noStrike" cap="none" dirty="0">
                <a:solidFill>
                  <a:srgbClr val="000000"/>
                </a:solidFill>
                <a:latin typeface="+mn-lt"/>
                <a:ea typeface="Arial"/>
                <a:cs typeface="Arial"/>
                <a:sym typeface="Arial"/>
              </a:rPr>
              <a:t>Solar on the parking </a:t>
            </a:r>
            <a:r>
              <a:rPr lang="en-US" sz="900" dirty="0">
                <a:solidFill>
                  <a:srgbClr val="000000"/>
                </a:solidFill>
                <a:latin typeface="+mn-lt"/>
                <a:ea typeface="Arial"/>
                <a:cs typeface="Arial"/>
                <a:sym typeface="Arial"/>
              </a:rPr>
              <a:t>lot and parking garage will be routed to Health Center meter.</a:t>
            </a:r>
          </a:p>
        </p:txBody>
      </p:sp>
      <p:sp>
        <p:nvSpPr>
          <p:cNvPr id="24" name="Google Shape;191;p72">
            <a:extLst>
              <a:ext uri="{FF2B5EF4-FFF2-40B4-BE49-F238E27FC236}">
                <a16:creationId xmlns:a16="http://schemas.microsoft.com/office/drawing/2014/main" id="{72B8C25D-5B35-4752-8E53-0B7EA41B9F68}"/>
              </a:ext>
            </a:extLst>
          </p:cNvPr>
          <p:cNvSpPr txBox="1"/>
          <p:nvPr/>
        </p:nvSpPr>
        <p:spPr>
          <a:xfrm>
            <a:off x="3343108" y="4724803"/>
            <a:ext cx="397456" cy="230792"/>
          </a:xfrm>
          <a:prstGeom prst="rect">
            <a:avLst/>
          </a:prstGeom>
          <a:solidFill>
            <a:srgbClr val="D9D9D9"/>
          </a:solidFill>
          <a:ln w="19050">
            <a:solidFill>
              <a:schemeClr val="tx1"/>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dirty="0">
                <a:latin typeface="Arial"/>
                <a:ea typeface="Arial"/>
                <a:cs typeface="Arial"/>
                <a:sym typeface="Arial"/>
              </a:rPr>
              <a:t>R-1</a:t>
            </a:r>
            <a:endParaRPr sz="1200" b="0" i="0" u="none" strike="noStrike" cap="none" dirty="0">
              <a:latin typeface="Arial"/>
              <a:ea typeface="Arial"/>
              <a:cs typeface="Arial"/>
              <a:sym typeface="Arial"/>
            </a:endParaRPr>
          </a:p>
        </p:txBody>
      </p:sp>
      <p:sp>
        <p:nvSpPr>
          <p:cNvPr id="25" name="Google Shape;200;p72">
            <a:extLst>
              <a:ext uri="{FF2B5EF4-FFF2-40B4-BE49-F238E27FC236}">
                <a16:creationId xmlns:a16="http://schemas.microsoft.com/office/drawing/2014/main" id="{EE089030-473D-4C61-9361-06CD5666DD09}"/>
              </a:ext>
            </a:extLst>
          </p:cNvPr>
          <p:cNvSpPr txBox="1"/>
          <p:nvPr/>
        </p:nvSpPr>
        <p:spPr>
          <a:xfrm>
            <a:off x="4516763" y="3093307"/>
            <a:ext cx="397456"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dirty="0">
                <a:solidFill>
                  <a:schemeClr val="lt1"/>
                </a:solidFill>
                <a:latin typeface="Arial"/>
                <a:ea typeface="Arial"/>
                <a:cs typeface="Arial"/>
                <a:sym typeface="Arial"/>
              </a:rPr>
              <a:t>C-1</a:t>
            </a:r>
            <a:endParaRPr sz="1200" b="0" i="0" u="none" strike="noStrike" cap="none" dirty="0">
              <a:solidFill>
                <a:srgbClr val="000000"/>
              </a:solidFill>
              <a:latin typeface="Arial"/>
              <a:ea typeface="Arial"/>
              <a:cs typeface="Arial"/>
              <a:sym typeface="Arial"/>
            </a:endParaRPr>
          </a:p>
        </p:txBody>
      </p:sp>
      <p:sp>
        <p:nvSpPr>
          <p:cNvPr id="26" name="Google Shape;200;p72">
            <a:extLst>
              <a:ext uri="{FF2B5EF4-FFF2-40B4-BE49-F238E27FC236}">
                <a16:creationId xmlns:a16="http://schemas.microsoft.com/office/drawing/2014/main" id="{51DFF901-CB75-4334-90B8-8036772D42FF}"/>
              </a:ext>
            </a:extLst>
          </p:cNvPr>
          <p:cNvSpPr txBox="1"/>
          <p:nvPr/>
        </p:nvSpPr>
        <p:spPr>
          <a:xfrm>
            <a:off x="4867796" y="3093306"/>
            <a:ext cx="397456"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dirty="0">
                <a:solidFill>
                  <a:schemeClr val="lt1"/>
                </a:solidFill>
                <a:latin typeface="Arial"/>
                <a:ea typeface="Arial"/>
                <a:cs typeface="Arial"/>
                <a:sym typeface="Arial"/>
              </a:rPr>
              <a:t>C-2</a:t>
            </a:r>
            <a:endParaRPr sz="1200" b="0" i="0" u="none" strike="noStrike" cap="none" dirty="0">
              <a:solidFill>
                <a:srgbClr val="000000"/>
              </a:solidFill>
              <a:latin typeface="Arial"/>
              <a:ea typeface="Arial"/>
              <a:cs typeface="Arial"/>
              <a:sym typeface="Arial"/>
            </a:endParaRPr>
          </a:p>
        </p:txBody>
      </p:sp>
      <p:sp>
        <p:nvSpPr>
          <p:cNvPr id="28" name="Google Shape;200;p72">
            <a:extLst>
              <a:ext uri="{FF2B5EF4-FFF2-40B4-BE49-F238E27FC236}">
                <a16:creationId xmlns:a16="http://schemas.microsoft.com/office/drawing/2014/main" id="{E1F02EA8-A16B-4701-B9AF-6A027358197F}"/>
              </a:ext>
            </a:extLst>
          </p:cNvPr>
          <p:cNvSpPr txBox="1"/>
          <p:nvPr/>
        </p:nvSpPr>
        <p:spPr>
          <a:xfrm>
            <a:off x="5225458" y="3102272"/>
            <a:ext cx="397456"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dirty="0">
                <a:solidFill>
                  <a:schemeClr val="lt1"/>
                </a:solidFill>
                <a:latin typeface="Arial"/>
                <a:ea typeface="Arial"/>
                <a:cs typeface="Arial"/>
                <a:sym typeface="Arial"/>
              </a:rPr>
              <a:t>C-3</a:t>
            </a:r>
            <a:endParaRPr sz="1200" b="0" i="0" u="none" strike="noStrike" cap="none" dirty="0">
              <a:solidFill>
                <a:srgbClr val="000000"/>
              </a:solidFill>
              <a:latin typeface="Arial"/>
              <a:ea typeface="Arial"/>
              <a:cs typeface="Arial"/>
              <a:sym typeface="Arial"/>
            </a:endParaRPr>
          </a:p>
        </p:txBody>
      </p:sp>
      <p:sp>
        <p:nvSpPr>
          <p:cNvPr id="29" name="Google Shape;200;p72">
            <a:extLst>
              <a:ext uri="{FF2B5EF4-FFF2-40B4-BE49-F238E27FC236}">
                <a16:creationId xmlns:a16="http://schemas.microsoft.com/office/drawing/2014/main" id="{828DB443-7FB9-4FE0-9F3D-4F9118D62DE1}"/>
              </a:ext>
            </a:extLst>
          </p:cNvPr>
          <p:cNvSpPr txBox="1"/>
          <p:nvPr/>
        </p:nvSpPr>
        <p:spPr>
          <a:xfrm>
            <a:off x="4898294" y="3934034"/>
            <a:ext cx="397456"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dirty="0">
                <a:solidFill>
                  <a:schemeClr val="lt1"/>
                </a:solidFill>
                <a:latin typeface="Arial"/>
                <a:ea typeface="Arial"/>
                <a:cs typeface="Arial"/>
                <a:sym typeface="Arial"/>
              </a:rPr>
              <a:t>C-4</a:t>
            </a:r>
            <a:endParaRPr sz="1200" b="0" i="0" u="none" strike="noStrike" cap="none" dirty="0">
              <a:solidFill>
                <a:srgbClr val="000000"/>
              </a:solidFill>
              <a:latin typeface="Arial"/>
              <a:ea typeface="Arial"/>
              <a:cs typeface="Arial"/>
              <a:sym typeface="Arial"/>
            </a:endParaRPr>
          </a:p>
        </p:txBody>
      </p:sp>
      <p:sp>
        <p:nvSpPr>
          <p:cNvPr id="30" name="Google Shape;191;p72">
            <a:extLst>
              <a:ext uri="{FF2B5EF4-FFF2-40B4-BE49-F238E27FC236}">
                <a16:creationId xmlns:a16="http://schemas.microsoft.com/office/drawing/2014/main" id="{06130A32-7AF2-49F8-8B2C-91AD147AA35F}"/>
              </a:ext>
            </a:extLst>
          </p:cNvPr>
          <p:cNvSpPr txBox="1"/>
          <p:nvPr/>
        </p:nvSpPr>
        <p:spPr>
          <a:xfrm>
            <a:off x="4718774" y="1290056"/>
            <a:ext cx="397456"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900" b="1" dirty="0">
                <a:solidFill>
                  <a:schemeClr val="lt1"/>
                </a:solidFill>
                <a:latin typeface="Arial"/>
                <a:ea typeface="Arial"/>
                <a:cs typeface="Arial"/>
                <a:sym typeface="Arial"/>
              </a:rPr>
              <a:t>G</a:t>
            </a:r>
            <a:r>
              <a:rPr lang="en-US" sz="900" b="1" i="0" u="none" strike="noStrike" cap="none" dirty="0">
                <a:solidFill>
                  <a:schemeClr val="lt1"/>
                </a:solidFill>
                <a:latin typeface="Arial"/>
                <a:ea typeface="Arial"/>
                <a:cs typeface="Arial"/>
                <a:sym typeface="Arial"/>
              </a:rPr>
              <a:t>-1</a:t>
            </a:r>
            <a:endParaRPr sz="1200" b="0" i="0" u="none" strike="noStrike" cap="none" dirty="0">
              <a:solidFill>
                <a:srgbClr val="000000"/>
              </a:solidFill>
              <a:latin typeface="Arial"/>
              <a:ea typeface="Arial"/>
              <a:cs typeface="Arial"/>
              <a:sym typeface="Arial"/>
            </a:endParaRPr>
          </a:p>
        </p:txBody>
      </p:sp>
      <p:sp>
        <p:nvSpPr>
          <p:cNvPr id="2" name="Title 1">
            <a:extLst>
              <a:ext uri="{FF2B5EF4-FFF2-40B4-BE49-F238E27FC236}">
                <a16:creationId xmlns:a16="http://schemas.microsoft.com/office/drawing/2014/main" id="{635CE797-BB8A-4C00-AF61-8D9A675447DD}"/>
              </a:ext>
            </a:extLst>
          </p:cNvPr>
          <p:cNvSpPr>
            <a:spLocks noGrp="1"/>
          </p:cNvSpPr>
          <p:nvPr>
            <p:ph type="title"/>
          </p:nvPr>
        </p:nvSpPr>
        <p:spPr/>
        <p:txBody>
          <a:bodyPr>
            <a:normAutofit/>
          </a:bodyPr>
          <a:lstStyle/>
          <a:p>
            <a:r>
              <a:rPr lang="en-US" sz="2400" dirty="0"/>
              <a:t>Edward R. </a:t>
            </a:r>
            <a:r>
              <a:rPr lang="en-US" sz="2400" dirty="0" err="1"/>
              <a:t>Roybal</a:t>
            </a:r>
            <a:r>
              <a:rPr lang="en-US" sz="2400" dirty="0"/>
              <a:t> Health Center – site layout</a:t>
            </a:r>
            <a:endParaRPr lang="en-US" sz="2000" dirty="0"/>
          </a:p>
        </p:txBody>
      </p:sp>
      <p:sp>
        <p:nvSpPr>
          <p:cNvPr id="31" name="Google Shape;199;p72">
            <a:extLst>
              <a:ext uri="{FF2B5EF4-FFF2-40B4-BE49-F238E27FC236}">
                <a16:creationId xmlns:a16="http://schemas.microsoft.com/office/drawing/2014/main" id="{CFCE4955-6AF6-5540-AE70-402167F667BD}"/>
              </a:ext>
            </a:extLst>
          </p:cNvPr>
          <p:cNvSpPr/>
          <p:nvPr/>
        </p:nvSpPr>
        <p:spPr>
          <a:xfrm>
            <a:off x="4552903" y="1606550"/>
            <a:ext cx="269880" cy="458726"/>
          </a:xfrm>
          <a:prstGeom prst="rect">
            <a:avLst/>
          </a:prstGeom>
          <a:solidFill>
            <a:srgbClr val="76923C">
              <a:alpha val="49411"/>
            </a:srgbClr>
          </a:solidFill>
          <a:ln w="12700" cap="flat" cmpd="sng">
            <a:solidFill>
              <a:srgbClr val="00B05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 name="Google Shape;201;p72">
            <a:extLst>
              <a:ext uri="{FF2B5EF4-FFF2-40B4-BE49-F238E27FC236}">
                <a16:creationId xmlns:a16="http://schemas.microsoft.com/office/drawing/2014/main" id="{10092A29-9BA6-4F44-A77E-92875D0F0490}"/>
              </a:ext>
            </a:extLst>
          </p:cNvPr>
          <p:cNvSpPr txBox="1"/>
          <p:nvPr/>
        </p:nvSpPr>
        <p:spPr>
          <a:xfrm>
            <a:off x="4566303" y="1764779"/>
            <a:ext cx="256480" cy="138499"/>
          </a:xfrm>
          <a:prstGeom prst="rect">
            <a:avLst/>
          </a:prstGeom>
          <a:noFill/>
          <a:ln>
            <a:noFill/>
          </a:ln>
        </p:spPr>
        <p:txBody>
          <a:bodyPr spcFirstLastPara="1" wrap="none" lIns="0" tIns="0" rIns="0" bIns="0" anchor="ctr" anchorCtr="1">
            <a:spAutoFit/>
          </a:bodyPr>
          <a:lstStyle/>
          <a:p>
            <a:pPr marL="0" marR="0" lvl="0" indent="0" algn="l" rtl="0">
              <a:lnSpc>
                <a:spcPct val="100000"/>
              </a:lnSpc>
              <a:spcBef>
                <a:spcPts val="0"/>
              </a:spcBef>
              <a:spcAft>
                <a:spcPts val="0"/>
              </a:spcAft>
              <a:buClr>
                <a:srgbClr val="000000"/>
              </a:buClr>
              <a:buSzPts val="1000"/>
              <a:buFont typeface="Arial"/>
              <a:buNone/>
            </a:pPr>
            <a:r>
              <a:rPr lang="en-US" sz="900" b="1" i="0" u="none" strike="noStrike" cap="none" dirty="0">
                <a:solidFill>
                  <a:schemeClr val="lt1"/>
                </a:solidFill>
                <a:latin typeface="Arial"/>
                <a:ea typeface="Arial"/>
                <a:cs typeface="Arial"/>
                <a:sym typeface="Arial"/>
              </a:rPr>
              <a:t>EV-1</a:t>
            </a:r>
            <a:endParaRPr sz="900" b="0" i="0" u="none" strike="noStrike" cap="none" dirty="0">
              <a:solidFill>
                <a:srgbClr val="000000"/>
              </a:solidFill>
              <a:latin typeface="Arial"/>
              <a:ea typeface="Arial"/>
              <a:cs typeface="Arial"/>
              <a:sym typeface="Arial"/>
            </a:endParaRPr>
          </a:p>
        </p:txBody>
      </p:sp>
      <p:sp>
        <p:nvSpPr>
          <p:cNvPr id="33" name="Google Shape;178;p72">
            <a:extLst>
              <a:ext uri="{FF2B5EF4-FFF2-40B4-BE49-F238E27FC236}">
                <a16:creationId xmlns:a16="http://schemas.microsoft.com/office/drawing/2014/main" id="{02F74ECA-30FA-9045-BDE7-64970C5BC3CC}"/>
              </a:ext>
            </a:extLst>
          </p:cNvPr>
          <p:cNvSpPr/>
          <p:nvPr/>
        </p:nvSpPr>
        <p:spPr>
          <a:xfrm>
            <a:off x="124540" y="6247977"/>
            <a:ext cx="142851" cy="104775"/>
          </a:xfrm>
          <a:prstGeom prst="rect">
            <a:avLst/>
          </a:prstGeom>
          <a:solidFill>
            <a:srgbClr val="76923C">
              <a:alpha val="49411"/>
            </a:srgbClr>
          </a:solidFill>
          <a:ln w="12700" cap="flat" cmpd="sng">
            <a:solidFill>
              <a:srgbClr val="00B0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 name="Picture 2">
            <a:extLst>
              <a:ext uri="{FF2B5EF4-FFF2-40B4-BE49-F238E27FC236}">
                <a16:creationId xmlns:a16="http://schemas.microsoft.com/office/drawing/2014/main" id="{ED3F9B66-86DD-B142-9159-69D50E471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2" y="5610993"/>
            <a:ext cx="223826" cy="2238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5BCA6659-7117-46B1-8859-E23E1C030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704" y="5735665"/>
            <a:ext cx="284740" cy="28474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a:extLst>
              <a:ext uri="{FF2B5EF4-FFF2-40B4-BE49-F238E27FC236}">
                <a16:creationId xmlns:a16="http://schemas.microsoft.com/office/drawing/2014/main" id="{D542B050-9AAA-4A58-AD78-D942B27FCD98}"/>
              </a:ext>
            </a:extLst>
          </p:cNvPr>
          <p:cNvCxnSpPr>
            <a:cxnSpLocks/>
            <a:stCxn id="24" idx="1"/>
          </p:cNvCxnSpPr>
          <p:nvPr/>
        </p:nvCxnSpPr>
        <p:spPr>
          <a:xfrm flipH="1">
            <a:off x="2553419" y="4840199"/>
            <a:ext cx="789689" cy="877396"/>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03A30235-0059-497C-95ED-9A97C3A2ED8E}"/>
              </a:ext>
            </a:extLst>
          </p:cNvPr>
          <p:cNvCxnSpPr>
            <a:cxnSpLocks/>
            <a:stCxn id="24" idx="1"/>
          </p:cNvCxnSpPr>
          <p:nvPr/>
        </p:nvCxnSpPr>
        <p:spPr>
          <a:xfrm flipH="1" flipV="1">
            <a:off x="2730988" y="4572000"/>
            <a:ext cx="612120" cy="268199"/>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
        <p:nvSpPr>
          <p:cNvPr id="35" name="Rectangle 34">
            <a:extLst>
              <a:ext uri="{FF2B5EF4-FFF2-40B4-BE49-F238E27FC236}">
                <a16:creationId xmlns:a16="http://schemas.microsoft.com/office/drawing/2014/main" id="{CEFCF4DC-9EBC-4197-A287-A36CF9656D85}"/>
              </a:ext>
            </a:extLst>
          </p:cNvPr>
          <p:cNvSpPr/>
          <p:nvPr/>
        </p:nvSpPr>
        <p:spPr>
          <a:xfrm>
            <a:off x="2325355" y="6014938"/>
            <a:ext cx="142851" cy="104775"/>
          </a:xfrm>
          <a:prstGeom prst="rect">
            <a:avLst/>
          </a:prstGeom>
          <a:solidFill>
            <a:srgbClr val="FF0000"/>
          </a:solidFill>
          <a:ln w="12700">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7B92859-6E6F-4583-90C6-0B1599632385}"/>
              </a:ext>
            </a:extLst>
          </p:cNvPr>
          <p:cNvSpPr txBox="1"/>
          <p:nvPr/>
        </p:nvSpPr>
        <p:spPr>
          <a:xfrm>
            <a:off x="3617313" y="5944214"/>
            <a:ext cx="1170327" cy="246221"/>
          </a:xfrm>
          <a:prstGeom prst="rect">
            <a:avLst/>
          </a:prstGeom>
          <a:solidFill>
            <a:srgbClr val="F2F2F2">
              <a:alpha val="85098"/>
            </a:srgbClr>
          </a:solidFill>
          <a:ln w="19050">
            <a:solidFill>
              <a:schemeClr val="tx1"/>
            </a:solidFill>
          </a:ln>
        </p:spPr>
        <p:txBody>
          <a:bodyPr wrap="square" rtlCol="0" anchor="ctr">
            <a:spAutoFit/>
          </a:bodyPr>
          <a:lstStyle/>
          <a:p>
            <a:pPr algn="ctr"/>
            <a:r>
              <a:rPr lang="en-US" sz="1000" dirty="0"/>
              <a:t>Diesel Generator</a:t>
            </a:r>
          </a:p>
        </p:txBody>
      </p:sp>
      <p:cxnSp>
        <p:nvCxnSpPr>
          <p:cNvPr id="40" name="Straight Arrow Connector 39">
            <a:extLst>
              <a:ext uri="{FF2B5EF4-FFF2-40B4-BE49-F238E27FC236}">
                <a16:creationId xmlns:a16="http://schemas.microsoft.com/office/drawing/2014/main" id="{1EDF9EAE-03E9-4EBF-B231-FAF9853A298F}"/>
              </a:ext>
            </a:extLst>
          </p:cNvPr>
          <p:cNvCxnSpPr>
            <a:cxnSpLocks/>
            <a:stCxn id="39" idx="1"/>
            <a:endCxn id="35" idx="3"/>
          </p:cNvCxnSpPr>
          <p:nvPr/>
        </p:nvCxnSpPr>
        <p:spPr>
          <a:xfrm flipH="1">
            <a:off x="2468206" y="6067325"/>
            <a:ext cx="1149107" cy="1"/>
          </a:xfrm>
          <a:prstGeom prst="straightConnector1">
            <a:avLst/>
          </a:prstGeom>
          <a:ln>
            <a:solidFill>
              <a:schemeClr val="tx1"/>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503989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F1CDD-E456-484A-ACB6-3DFBD2FC10E9}"/>
              </a:ext>
            </a:extLst>
          </p:cNvPr>
          <p:cNvPicPr>
            <a:picLocks noChangeAspect="1"/>
          </p:cNvPicPr>
          <p:nvPr/>
        </p:nvPicPr>
        <p:blipFill rotWithShape="1">
          <a:blip r:embed="rId3"/>
          <a:srcRect l="2931" t="5364" r="2931" b="12018"/>
          <a:stretch/>
        </p:blipFill>
        <p:spPr>
          <a:xfrm>
            <a:off x="0" y="762000"/>
            <a:ext cx="8670175" cy="5706846"/>
          </a:xfrm>
          <a:prstGeom prst="rect">
            <a:avLst/>
          </a:prstGeom>
        </p:spPr>
      </p:pic>
      <p:sp>
        <p:nvSpPr>
          <p:cNvPr id="46" name="TextBox 45">
            <a:extLst>
              <a:ext uri="{FF2B5EF4-FFF2-40B4-BE49-F238E27FC236}">
                <a16:creationId xmlns:a16="http://schemas.microsoft.com/office/drawing/2014/main" id="{DB906838-F8C8-43E4-AE5E-C2FF22E1AE00}"/>
              </a:ext>
            </a:extLst>
          </p:cNvPr>
          <p:cNvSpPr txBox="1"/>
          <p:nvPr/>
        </p:nvSpPr>
        <p:spPr>
          <a:xfrm>
            <a:off x="100206" y="5671114"/>
            <a:ext cx="1781174" cy="700192"/>
          </a:xfrm>
          <a:prstGeom prst="rect">
            <a:avLst/>
          </a:prstGeom>
          <a:solidFill>
            <a:srgbClr val="F2F2F2">
              <a:alpha val="85098"/>
            </a:srgbClr>
          </a:solidFill>
          <a:ln>
            <a:solidFill>
              <a:schemeClr val="tx1">
                <a:lumMod val="95000"/>
                <a:lumOff val="5000"/>
              </a:schemeClr>
            </a:solidFill>
          </a:ln>
        </p:spPr>
        <p:txBody>
          <a:bodyPr wrap="square" rtlCol="0">
            <a:spAutoFit/>
          </a:bodyPr>
          <a:lstStyle/>
          <a:p>
            <a:r>
              <a:rPr lang="en-US" sz="1050" dirty="0"/>
              <a:t>       Main electrical service</a:t>
            </a:r>
          </a:p>
          <a:p>
            <a:endParaRPr lang="en-US" sz="400" dirty="0"/>
          </a:p>
          <a:p>
            <a:r>
              <a:rPr lang="en-US" sz="1050" dirty="0"/>
              <a:t>       Prelim conduit route</a:t>
            </a:r>
          </a:p>
          <a:p>
            <a:endParaRPr lang="en-US" sz="400" dirty="0"/>
          </a:p>
          <a:p>
            <a:r>
              <a:rPr lang="en-US" sz="1050" dirty="0"/>
              <a:t>       Potential BESS location</a:t>
            </a:r>
          </a:p>
        </p:txBody>
      </p:sp>
      <p:cxnSp>
        <p:nvCxnSpPr>
          <p:cNvPr id="49" name="Straight Connector 48">
            <a:extLst>
              <a:ext uri="{FF2B5EF4-FFF2-40B4-BE49-F238E27FC236}">
                <a16:creationId xmlns:a16="http://schemas.microsoft.com/office/drawing/2014/main" id="{4E3C61D1-3516-47A8-A900-08355643216C}"/>
              </a:ext>
            </a:extLst>
          </p:cNvPr>
          <p:cNvCxnSpPr>
            <a:cxnSpLocks/>
          </p:cNvCxnSpPr>
          <p:nvPr/>
        </p:nvCxnSpPr>
        <p:spPr>
          <a:xfrm>
            <a:off x="143055" y="6017385"/>
            <a:ext cx="200025" cy="0"/>
          </a:xfrm>
          <a:prstGeom prst="line">
            <a:avLst/>
          </a:prstGeom>
          <a:ln>
            <a:solidFill>
              <a:srgbClr val="FF0000"/>
            </a:solidFill>
            <a:prstDash val="sysDot"/>
          </a:ln>
        </p:spPr>
        <p:style>
          <a:lnRef idx="2">
            <a:schemeClr val="accent2"/>
          </a:lnRef>
          <a:fillRef idx="0">
            <a:schemeClr val="accent2"/>
          </a:fillRef>
          <a:effectRef idx="1">
            <a:schemeClr val="accent2"/>
          </a:effectRef>
          <a:fontRef idx="minor">
            <a:schemeClr val="tx1"/>
          </a:fontRef>
        </p:style>
      </p:cxnSp>
      <p:sp>
        <p:nvSpPr>
          <p:cNvPr id="50" name="Rectangle 49">
            <a:extLst>
              <a:ext uri="{FF2B5EF4-FFF2-40B4-BE49-F238E27FC236}">
                <a16:creationId xmlns:a16="http://schemas.microsoft.com/office/drawing/2014/main" id="{539C8091-44B1-4A1D-BEE3-F76D5202D463}"/>
              </a:ext>
            </a:extLst>
          </p:cNvPr>
          <p:cNvSpPr/>
          <p:nvPr/>
        </p:nvSpPr>
        <p:spPr>
          <a:xfrm>
            <a:off x="171641" y="6150148"/>
            <a:ext cx="142851" cy="104775"/>
          </a:xfrm>
          <a:prstGeom prst="rect">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4441F335-41A3-0846-8001-BAF2ADF24AB2}"/>
              </a:ext>
            </a:extLst>
          </p:cNvPr>
          <p:cNvCxnSpPr>
            <a:cxnSpLocks/>
          </p:cNvCxnSpPr>
          <p:nvPr/>
        </p:nvCxnSpPr>
        <p:spPr>
          <a:xfrm flipH="1">
            <a:off x="4192598" y="3979787"/>
            <a:ext cx="649725" cy="0"/>
          </a:xfrm>
          <a:prstGeom prst="line">
            <a:avLst/>
          </a:prstGeom>
          <a:ln>
            <a:solidFill>
              <a:srgbClr val="FF0000"/>
            </a:solidFill>
            <a:prstDash val="sysDot"/>
          </a:ln>
        </p:spPr>
        <p:style>
          <a:lnRef idx="2">
            <a:schemeClr val="accent2"/>
          </a:lnRef>
          <a:fillRef idx="0">
            <a:schemeClr val="accent2"/>
          </a:fillRef>
          <a:effectRef idx="1">
            <a:schemeClr val="accent2"/>
          </a:effectRef>
          <a:fontRef idx="minor">
            <a:schemeClr val="tx1"/>
          </a:fontRef>
        </p:style>
      </p:cxnSp>
      <p:sp>
        <p:nvSpPr>
          <p:cNvPr id="2" name="Title 1">
            <a:extLst>
              <a:ext uri="{FF2B5EF4-FFF2-40B4-BE49-F238E27FC236}">
                <a16:creationId xmlns:a16="http://schemas.microsoft.com/office/drawing/2014/main" id="{635CE797-BB8A-4C00-AF61-8D9A675447DD}"/>
              </a:ext>
            </a:extLst>
          </p:cNvPr>
          <p:cNvSpPr>
            <a:spLocks noGrp="1"/>
          </p:cNvSpPr>
          <p:nvPr>
            <p:ph type="title"/>
          </p:nvPr>
        </p:nvSpPr>
        <p:spPr/>
        <p:txBody>
          <a:bodyPr>
            <a:normAutofit/>
          </a:bodyPr>
          <a:lstStyle/>
          <a:p>
            <a:r>
              <a:rPr lang="en-US" sz="2400" dirty="0"/>
              <a:t>East Los Angeles Civic Center – site layout</a:t>
            </a:r>
            <a:endParaRPr lang="en-US" sz="2000" dirty="0"/>
          </a:p>
        </p:txBody>
      </p:sp>
      <p:sp>
        <p:nvSpPr>
          <p:cNvPr id="20" name="Google Shape;174;p72">
            <a:extLst>
              <a:ext uri="{FF2B5EF4-FFF2-40B4-BE49-F238E27FC236}">
                <a16:creationId xmlns:a16="http://schemas.microsoft.com/office/drawing/2014/main" id="{6A5E4D7F-7BE4-6047-A953-C1D5C17D1FB7}"/>
              </a:ext>
            </a:extLst>
          </p:cNvPr>
          <p:cNvSpPr txBox="1"/>
          <p:nvPr/>
        </p:nvSpPr>
        <p:spPr>
          <a:xfrm>
            <a:off x="5650302" y="779761"/>
            <a:ext cx="2962990" cy="2831504"/>
          </a:xfrm>
          <a:prstGeom prst="rect">
            <a:avLst/>
          </a:prstGeom>
          <a:solidFill>
            <a:srgbClr val="F2F2F2">
              <a:alpha val="89411"/>
            </a:srgbClr>
          </a:solidFill>
          <a:ln w="9525" cap="flat" cmpd="sng">
            <a:solidFill>
              <a:srgbClr val="0C0C0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1" dirty="0">
                <a:solidFill>
                  <a:srgbClr val="000000"/>
                </a:solidFill>
                <a:latin typeface="+mn-lt"/>
                <a:ea typeface="Arial"/>
                <a:cs typeface="Arial"/>
                <a:sym typeface="Arial"/>
              </a:rPr>
              <a:t>East Los Angeles Civic Center</a:t>
            </a:r>
            <a:endParaRPr lang="en-US" sz="1100" b="0" i="0" u="none" strike="noStrike" cap="none" dirty="0">
              <a:solidFill>
                <a:srgbClr val="000000"/>
              </a:solidFill>
              <a:latin typeface="+mn-lt"/>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panose="020B0604020202020204" pitchFamily="34" charset="0"/>
              <a:buChar char="•"/>
            </a:pPr>
            <a:r>
              <a:rPr lang="en-US" sz="900" b="0" i="0" u="none" strike="noStrike" cap="none" dirty="0">
                <a:solidFill>
                  <a:srgbClr val="000000"/>
                </a:solidFill>
                <a:latin typeface="+mn-lt"/>
                <a:ea typeface="Arial"/>
                <a:cs typeface="Arial"/>
                <a:sym typeface="Arial"/>
              </a:rPr>
              <a:t>Address: 4801 E. 3</a:t>
            </a:r>
            <a:r>
              <a:rPr lang="en-US" sz="900" b="0" i="0" u="none" strike="noStrike" cap="none" baseline="30000" dirty="0">
                <a:solidFill>
                  <a:srgbClr val="000000"/>
                </a:solidFill>
                <a:latin typeface="+mn-lt"/>
                <a:ea typeface="Arial"/>
                <a:cs typeface="Arial"/>
                <a:sym typeface="Arial"/>
              </a:rPr>
              <a:t>rd</a:t>
            </a:r>
            <a:r>
              <a:rPr lang="en-US" sz="900" b="0" i="0" u="none" strike="noStrike" cap="none" dirty="0">
                <a:solidFill>
                  <a:srgbClr val="000000"/>
                </a:solidFill>
                <a:latin typeface="+mn-lt"/>
                <a:ea typeface="Arial"/>
                <a:cs typeface="Arial"/>
                <a:sym typeface="Arial"/>
              </a:rPr>
              <a:t> St.</a:t>
            </a:r>
          </a:p>
          <a:p>
            <a:pPr marL="171450" lvl="0" indent="-171450">
              <a:spcBef>
                <a:spcPts val="0"/>
              </a:spcBef>
              <a:spcAft>
                <a:spcPts val="0"/>
              </a:spcAft>
              <a:buClr>
                <a:srgbClr val="000000"/>
              </a:buClr>
              <a:buSzPts val="1000"/>
              <a:buFont typeface="Arial" panose="020B0604020202020204" pitchFamily="34" charset="0"/>
              <a:buChar char="•"/>
            </a:pPr>
            <a:r>
              <a:rPr lang="en-US" sz="900" dirty="0">
                <a:latin typeface="+mn-lt"/>
              </a:rPr>
              <a:t>Meter: 259000-010515</a:t>
            </a:r>
            <a:endParaRPr lang="en-US" sz="900" b="0" i="0" u="none" strike="noStrike" cap="none" dirty="0">
              <a:solidFill>
                <a:srgbClr val="000000"/>
              </a:solidFill>
              <a:latin typeface="+mn-lt"/>
              <a:ea typeface="Arial"/>
              <a:cs typeface="Arial"/>
              <a:sym typeface="Arial"/>
            </a:endParaRPr>
          </a:p>
          <a:p>
            <a:pPr marL="171450" lvl="0" indent="-171450">
              <a:spcBef>
                <a:spcPts val="0"/>
              </a:spcBef>
              <a:spcAft>
                <a:spcPts val="0"/>
              </a:spcAft>
              <a:buClr>
                <a:srgbClr val="000000"/>
              </a:buClr>
              <a:buSzPts val="1000"/>
              <a:buFont typeface="Arial" panose="020B0604020202020204" pitchFamily="34" charset="0"/>
              <a:buChar char="•"/>
            </a:pPr>
            <a:r>
              <a:rPr lang="en-US" sz="900" b="0" i="0" u="none" strike="noStrike" cap="none" dirty="0">
                <a:solidFill>
                  <a:srgbClr val="000000"/>
                </a:solidFill>
                <a:latin typeface="+mn-lt"/>
                <a:ea typeface="Arial"/>
                <a:cs typeface="Arial"/>
                <a:sym typeface="Arial"/>
              </a:rPr>
              <a:t>Current rate schedule: </a:t>
            </a:r>
            <a:r>
              <a:rPr lang="en-US" sz="900" dirty="0">
                <a:solidFill>
                  <a:srgbClr val="000000"/>
                </a:solidFill>
                <a:latin typeface="+mn-lt"/>
                <a:ea typeface="Arial"/>
                <a:cs typeface="Arial"/>
                <a:sym typeface="Arial"/>
              </a:rPr>
              <a:t>GS-2-TOU-D (CPA – Clean)</a:t>
            </a:r>
          </a:p>
          <a:p>
            <a:pPr marL="171450" lvl="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latin typeface="+mn-lt"/>
                <a:ea typeface="Arial"/>
                <a:cs typeface="Arial"/>
                <a:sym typeface="Arial"/>
              </a:rPr>
              <a:t>Suggested rate schedule: GS-2-TOU-E (CPA – Clean)</a:t>
            </a:r>
          </a:p>
          <a:p>
            <a:pPr marL="628650" lvl="1" indent="-171450">
              <a:spcBef>
                <a:spcPts val="0"/>
              </a:spcBef>
              <a:spcAft>
                <a:spcPts val="0"/>
              </a:spcAft>
              <a:buClr>
                <a:srgbClr val="000000"/>
              </a:buClr>
              <a:buSzPts val="1000"/>
              <a:buFont typeface="Arial" panose="020B0604020202020204" pitchFamily="34" charset="0"/>
              <a:buChar char="•"/>
            </a:pPr>
            <a:endParaRPr sz="300" b="0" i="0" u="none" strike="noStrike" cap="none" dirty="0">
              <a:solidFill>
                <a:srgbClr val="000000"/>
              </a:solidFill>
              <a:latin typeface="+mn-lt"/>
              <a:ea typeface="Arial"/>
              <a:cs typeface="Arial"/>
              <a:sym typeface="Arial"/>
            </a:endParaRPr>
          </a:p>
          <a:p>
            <a:pPr lvl="0">
              <a:spcBef>
                <a:spcPts val="0"/>
              </a:spcBef>
              <a:spcAft>
                <a:spcPts val="0"/>
              </a:spcAft>
              <a:buClr>
                <a:srgbClr val="000000"/>
              </a:buClr>
              <a:buSzPts val="1000"/>
            </a:pPr>
            <a:r>
              <a:rPr lang="en-US" sz="1000" b="1" dirty="0">
                <a:solidFill>
                  <a:srgbClr val="000000"/>
                </a:solidFill>
                <a:latin typeface="Calibri"/>
                <a:ea typeface="Arial"/>
                <a:cs typeface="Arial"/>
                <a:sym typeface="Arial"/>
              </a:rPr>
              <a:t>Total annual load and peak demand:</a:t>
            </a:r>
          </a:p>
          <a:p>
            <a:pPr marL="171450" lvl="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Calibri"/>
                <a:ea typeface="Arial"/>
                <a:cs typeface="Arial"/>
                <a:sym typeface="Arial"/>
              </a:rPr>
              <a:t>Master load profile: 202,941 kWh</a:t>
            </a:r>
          </a:p>
          <a:p>
            <a:pPr marL="171450" lvl="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Calibri"/>
                <a:ea typeface="Arial"/>
                <a:cs typeface="Arial"/>
                <a:sym typeface="Arial"/>
              </a:rPr>
              <a:t>Peak demand: 83 kW </a:t>
            </a:r>
          </a:p>
          <a:p>
            <a:pPr lvl="0">
              <a:spcBef>
                <a:spcPts val="0"/>
              </a:spcBef>
              <a:spcAft>
                <a:spcPts val="0"/>
              </a:spcAft>
              <a:buClr>
                <a:srgbClr val="000000"/>
              </a:buClr>
              <a:buSzPts val="1000"/>
            </a:pPr>
            <a:endParaRPr lang="en-US" sz="300" dirty="0">
              <a:solidFill>
                <a:srgbClr val="000000"/>
              </a:solidFill>
              <a:latin typeface="+mn-lt"/>
              <a:ea typeface="Arial"/>
              <a:cs typeface="Arial"/>
              <a:sym typeface="Arial"/>
            </a:endParaRPr>
          </a:p>
          <a:p>
            <a:pPr lvl="0">
              <a:spcBef>
                <a:spcPts val="0"/>
              </a:spcBef>
              <a:spcAft>
                <a:spcPts val="0"/>
              </a:spcAft>
              <a:buClr>
                <a:srgbClr val="000000"/>
              </a:buClr>
              <a:buSzPts val="1000"/>
            </a:pPr>
            <a:r>
              <a:rPr lang="en-US" sz="1000" b="1" dirty="0">
                <a:solidFill>
                  <a:srgbClr val="000000"/>
                </a:solidFill>
                <a:latin typeface="+mn-lt"/>
                <a:ea typeface="Arial"/>
                <a:cs typeface="Arial"/>
                <a:sym typeface="Arial"/>
              </a:rPr>
              <a:t>Total solar recommended</a:t>
            </a:r>
          </a:p>
          <a:p>
            <a:pPr marL="171450" lvl="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ea typeface="Arial"/>
                <a:cs typeface="Calibri" panose="020F0502020204030204" pitchFamily="34" charset="0"/>
                <a:sym typeface="Arial"/>
              </a:rPr>
              <a:t>65 </a:t>
            </a:r>
            <a:r>
              <a:rPr lang="en-US" sz="900" dirty="0" err="1">
                <a:solidFill>
                  <a:srgbClr val="000000"/>
                </a:solidFill>
                <a:ea typeface="Arial"/>
                <a:cs typeface="Calibri" panose="020F0502020204030204" pitchFamily="34" charset="0"/>
                <a:sym typeface="Arial"/>
              </a:rPr>
              <a:t>kWdc</a:t>
            </a:r>
            <a:endParaRPr lang="en-US" sz="900" dirty="0">
              <a:solidFill>
                <a:srgbClr val="000000"/>
              </a:solidFill>
              <a:ea typeface="Arial"/>
              <a:cs typeface="Calibri" panose="020F0502020204030204" pitchFamily="34" charset="0"/>
              <a:sym typeface="Arial"/>
            </a:endParaRPr>
          </a:p>
          <a:p>
            <a:pPr lvl="0">
              <a:spcBef>
                <a:spcPts val="0"/>
              </a:spcBef>
              <a:spcAft>
                <a:spcPts val="0"/>
              </a:spcAft>
              <a:buClr>
                <a:srgbClr val="000000"/>
              </a:buClr>
              <a:buSzPts val="1000"/>
            </a:pPr>
            <a:endParaRPr sz="300" b="0" i="0" u="none" strike="noStrike" cap="none" dirty="0">
              <a:solidFill>
                <a:srgbClr val="000000"/>
              </a:solidFill>
              <a:latin typeface="+mn-lt"/>
              <a:ea typeface="Arial"/>
              <a:cs typeface="Arial"/>
              <a:sym typeface="Arial"/>
            </a:endParaRPr>
          </a:p>
          <a:p>
            <a:pPr lvl="0">
              <a:spcBef>
                <a:spcPts val="0"/>
              </a:spcBef>
              <a:spcAft>
                <a:spcPts val="0"/>
              </a:spcAft>
              <a:buClr>
                <a:srgbClr val="000000"/>
              </a:buClr>
              <a:buSzPts val="1000"/>
            </a:pPr>
            <a:r>
              <a:rPr lang="en-US" sz="1000" b="1" dirty="0">
                <a:solidFill>
                  <a:srgbClr val="000000"/>
                </a:solidFill>
                <a:latin typeface="Calibri"/>
                <a:ea typeface="Arial"/>
                <a:cs typeface="Arial"/>
                <a:sym typeface="Arial"/>
              </a:rPr>
              <a:t>Solar to NZE:</a:t>
            </a:r>
          </a:p>
          <a:p>
            <a:pPr marL="171450" lvl="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ea typeface="Arial"/>
                <a:cs typeface="Arial"/>
                <a:sym typeface="Arial"/>
              </a:rPr>
              <a:t>Master load profile: 124 </a:t>
            </a:r>
            <a:r>
              <a:rPr lang="en-US" sz="900" dirty="0" err="1">
                <a:solidFill>
                  <a:srgbClr val="000000"/>
                </a:solidFill>
                <a:ea typeface="Arial"/>
                <a:cs typeface="Arial"/>
                <a:sym typeface="Arial"/>
              </a:rPr>
              <a:t>kWdc</a:t>
            </a:r>
            <a:endParaRPr lang="en-US" sz="900" dirty="0">
              <a:solidFill>
                <a:srgbClr val="000000"/>
              </a:solidFill>
              <a:ea typeface="Arial"/>
              <a:cs typeface="Arial"/>
              <a:sym typeface="Arial"/>
            </a:endParaRPr>
          </a:p>
          <a:p>
            <a:pPr lvl="0">
              <a:spcBef>
                <a:spcPts val="0"/>
              </a:spcBef>
              <a:spcAft>
                <a:spcPts val="0"/>
              </a:spcAft>
              <a:buClr>
                <a:srgbClr val="000000"/>
              </a:buClr>
              <a:buSzPts val="1000"/>
            </a:pPr>
            <a:endParaRPr lang="en-US" sz="300" b="1" dirty="0">
              <a:solidFill>
                <a:srgbClr val="000000"/>
              </a:solidFill>
              <a:ea typeface="Arial"/>
              <a:cs typeface="Arial"/>
              <a:sym typeface="Arial"/>
            </a:endParaRPr>
          </a:p>
          <a:p>
            <a:pPr lvl="0">
              <a:spcBef>
                <a:spcPts val="0"/>
              </a:spcBef>
              <a:spcAft>
                <a:spcPts val="0"/>
              </a:spcAft>
              <a:buClr>
                <a:srgbClr val="000000"/>
              </a:buClr>
              <a:buSzPts val="1000"/>
            </a:pPr>
            <a:r>
              <a:rPr lang="en-US" sz="1000" b="1" dirty="0">
                <a:solidFill>
                  <a:srgbClr val="000000"/>
                </a:solidFill>
                <a:ea typeface="Arial"/>
                <a:cs typeface="Arial"/>
                <a:sym typeface="Arial"/>
              </a:rPr>
              <a:t>Battery energy storage</a:t>
            </a:r>
          </a:p>
          <a:p>
            <a:pPr marL="17145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ea typeface="Arial"/>
                <a:cs typeface="Calibri" panose="020F0502020204030204" pitchFamily="34" charset="0"/>
                <a:sym typeface="Arial"/>
              </a:rPr>
              <a:t>250 kW/ 1,120 kWh</a:t>
            </a:r>
          </a:p>
          <a:p>
            <a:pPr lvl="0">
              <a:spcBef>
                <a:spcPts val="0"/>
              </a:spcBef>
              <a:spcAft>
                <a:spcPts val="0"/>
              </a:spcAft>
              <a:buClr>
                <a:srgbClr val="000000"/>
              </a:buClr>
              <a:buSzPts val="1000"/>
            </a:pPr>
            <a:endParaRPr lang="en-US" sz="300" dirty="0">
              <a:solidFill>
                <a:srgbClr val="000000"/>
              </a:solidFill>
              <a:ea typeface="Arial"/>
              <a:cs typeface="Calibri" panose="020F0502020204030204" pitchFamily="34" charset="0"/>
              <a:sym typeface="Arial"/>
            </a:endParaRPr>
          </a:p>
          <a:p>
            <a:pPr>
              <a:buSzPts val="900"/>
            </a:pPr>
            <a:r>
              <a:rPr lang="en-US" sz="1000" b="1" i="0" u="none" strike="noStrike" cap="none" dirty="0">
                <a:solidFill>
                  <a:srgbClr val="000000"/>
                </a:solidFill>
                <a:latin typeface="+mn-lt"/>
                <a:ea typeface="Arial"/>
                <a:cs typeface="Arial"/>
                <a:sym typeface="Arial"/>
              </a:rPr>
              <a:t>Critical loads</a:t>
            </a:r>
            <a:endParaRPr lang="en-US" sz="1000" dirty="0">
              <a:solidFill>
                <a:srgbClr val="000000"/>
              </a:solidFill>
              <a:latin typeface="+mn-lt"/>
              <a:ea typeface="Arial"/>
              <a:cs typeface="Arial"/>
              <a:sym typeface="Arial"/>
            </a:endParaRPr>
          </a:p>
          <a:p>
            <a:pPr marL="171450" indent="-171450">
              <a:buSzPts val="900"/>
              <a:buFont typeface="Arial" panose="020B0604020202090204" pitchFamily="34" charset="0"/>
              <a:buChar char="•"/>
            </a:pPr>
            <a:r>
              <a:rPr lang="en-US" sz="900" dirty="0">
                <a:solidFill>
                  <a:srgbClr val="000000"/>
                </a:solidFill>
                <a:latin typeface="+mn-lt"/>
                <a:ea typeface="Arial"/>
                <a:cs typeface="Arial"/>
                <a:sym typeface="Arial"/>
              </a:rPr>
              <a:t>Net TCLR: 683 kWh</a:t>
            </a:r>
            <a:endParaRPr lang="en-US" sz="900" b="0" i="0" u="none" strike="noStrike" cap="none" dirty="0">
              <a:solidFill>
                <a:srgbClr val="000000"/>
              </a:solidFill>
              <a:latin typeface="+mn-lt"/>
              <a:ea typeface="Arial"/>
              <a:cs typeface="Arial"/>
              <a:sym typeface="Arial"/>
            </a:endParaRPr>
          </a:p>
          <a:p>
            <a:pPr marL="171450" indent="-171450">
              <a:buSzPts val="900"/>
              <a:buFont typeface="Arial" panose="020B0604020202090204" pitchFamily="34" charset="0"/>
              <a:buChar char="•"/>
            </a:pPr>
            <a:r>
              <a:rPr lang="en-US" sz="900" dirty="0">
                <a:solidFill>
                  <a:srgbClr val="000000"/>
                </a:solidFill>
                <a:latin typeface="+mn-lt"/>
                <a:ea typeface="Arial"/>
                <a:cs typeface="Arial"/>
                <a:sym typeface="Arial"/>
              </a:rPr>
              <a:t>41% of total load can be kept online indefinitely.</a:t>
            </a:r>
            <a:endParaRPr sz="900" b="0" i="0" u="none" strike="noStrike" cap="none" dirty="0">
              <a:solidFill>
                <a:srgbClr val="000000"/>
              </a:solidFill>
              <a:latin typeface="+mn-lt"/>
              <a:ea typeface="Arial"/>
              <a:cs typeface="Arial"/>
              <a:sym typeface="Arial"/>
            </a:endParaRPr>
          </a:p>
        </p:txBody>
      </p:sp>
      <p:pic>
        <p:nvPicPr>
          <p:cNvPr id="17" name="Picture 2">
            <a:extLst>
              <a:ext uri="{FF2B5EF4-FFF2-40B4-BE49-F238E27FC236}">
                <a16:creationId xmlns:a16="http://schemas.microsoft.com/office/drawing/2014/main" id="{0411910A-EADF-4074-A179-E019C12038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953" y="3789268"/>
            <a:ext cx="284740" cy="28474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C04F838D-BEAC-44CD-8C52-8AD0FABC1E98}"/>
              </a:ext>
            </a:extLst>
          </p:cNvPr>
          <p:cNvCxnSpPr>
            <a:cxnSpLocks/>
            <a:endCxn id="55" idx="3"/>
          </p:cNvCxnSpPr>
          <p:nvPr/>
        </p:nvCxnSpPr>
        <p:spPr>
          <a:xfrm flipH="1">
            <a:off x="4053279" y="3979787"/>
            <a:ext cx="789044" cy="698256"/>
          </a:xfrm>
          <a:prstGeom prst="line">
            <a:avLst/>
          </a:prstGeom>
          <a:ln>
            <a:solidFill>
              <a:srgbClr val="FF0000"/>
            </a:solidFill>
            <a:prstDash val="sysDot"/>
          </a:ln>
        </p:spPr>
        <p:style>
          <a:lnRef idx="2">
            <a:schemeClr val="accent2"/>
          </a:lnRef>
          <a:fillRef idx="0">
            <a:schemeClr val="accent2"/>
          </a:fillRef>
          <a:effectRef idx="1">
            <a:schemeClr val="accent2"/>
          </a:effectRef>
          <a:fontRef idx="minor">
            <a:schemeClr val="tx1"/>
          </a:fontRef>
        </p:style>
      </p:cxnSp>
      <p:sp>
        <p:nvSpPr>
          <p:cNvPr id="55" name="Rectangle 54">
            <a:extLst>
              <a:ext uri="{FF2B5EF4-FFF2-40B4-BE49-F238E27FC236}">
                <a16:creationId xmlns:a16="http://schemas.microsoft.com/office/drawing/2014/main" id="{0062DE10-C590-4547-B74B-BFBDCA294B71}"/>
              </a:ext>
            </a:extLst>
          </p:cNvPr>
          <p:cNvSpPr/>
          <p:nvPr/>
        </p:nvSpPr>
        <p:spPr>
          <a:xfrm>
            <a:off x="3847948" y="4620700"/>
            <a:ext cx="205331" cy="114686"/>
          </a:xfrm>
          <a:prstGeom prst="rect">
            <a:avLst/>
          </a:prstGeom>
          <a:solidFill>
            <a:srgbClr val="FFFF00"/>
          </a:solidFill>
          <a:ln w="127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C2708124-8931-45DA-B6DD-513640679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61" y="5688431"/>
            <a:ext cx="258457" cy="25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625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B73146-C320-44FD-9D64-2FA6E1A82B61}"/>
              </a:ext>
            </a:extLst>
          </p:cNvPr>
          <p:cNvPicPr>
            <a:picLocks noChangeAspect="1"/>
          </p:cNvPicPr>
          <p:nvPr/>
        </p:nvPicPr>
        <p:blipFill>
          <a:blip r:embed="rId3"/>
          <a:stretch>
            <a:fillRect/>
          </a:stretch>
        </p:blipFill>
        <p:spPr>
          <a:xfrm>
            <a:off x="-1" y="762000"/>
            <a:ext cx="8876581" cy="5711174"/>
          </a:xfrm>
          <a:prstGeom prst="rect">
            <a:avLst/>
          </a:prstGeom>
        </p:spPr>
      </p:pic>
      <p:sp>
        <p:nvSpPr>
          <p:cNvPr id="46" name="TextBox 45">
            <a:extLst>
              <a:ext uri="{FF2B5EF4-FFF2-40B4-BE49-F238E27FC236}">
                <a16:creationId xmlns:a16="http://schemas.microsoft.com/office/drawing/2014/main" id="{DB906838-F8C8-43E4-AE5E-C2FF22E1AE00}"/>
              </a:ext>
            </a:extLst>
          </p:cNvPr>
          <p:cNvSpPr txBox="1"/>
          <p:nvPr/>
        </p:nvSpPr>
        <p:spPr>
          <a:xfrm>
            <a:off x="4955" y="5745904"/>
            <a:ext cx="1781174" cy="700192"/>
          </a:xfrm>
          <a:prstGeom prst="rect">
            <a:avLst/>
          </a:prstGeom>
          <a:solidFill>
            <a:srgbClr val="F2F2F2">
              <a:alpha val="85098"/>
            </a:srgbClr>
          </a:solidFill>
          <a:ln>
            <a:solidFill>
              <a:schemeClr val="tx1">
                <a:lumMod val="95000"/>
                <a:lumOff val="5000"/>
              </a:schemeClr>
            </a:solidFill>
          </a:ln>
        </p:spPr>
        <p:txBody>
          <a:bodyPr wrap="square" rtlCol="0">
            <a:spAutoFit/>
          </a:bodyPr>
          <a:lstStyle/>
          <a:p>
            <a:r>
              <a:rPr lang="en-US" sz="1050" dirty="0"/>
              <a:t>       Main electrical service</a:t>
            </a:r>
          </a:p>
          <a:p>
            <a:endParaRPr lang="en-US" sz="400" dirty="0"/>
          </a:p>
          <a:p>
            <a:r>
              <a:rPr lang="en-US" sz="1050" dirty="0"/>
              <a:t>       Prelim conduit route</a:t>
            </a:r>
          </a:p>
          <a:p>
            <a:endParaRPr lang="en-US" sz="400" dirty="0"/>
          </a:p>
          <a:p>
            <a:r>
              <a:rPr lang="en-US" sz="1050" dirty="0"/>
              <a:t>       Potential BESS location</a:t>
            </a:r>
          </a:p>
        </p:txBody>
      </p:sp>
      <p:cxnSp>
        <p:nvCxnSpPr>
          <p:cNvPr id="49" name="Straight Connector 48">
            <a:extLst>
              <a:ext uri="{FF2B5EF4-FFF2-40B4-BE49-F238E27FC236}">
                <a16:creationId xmlns:a16="http://schemas.microsoft.com/office/drawing/2014/main" id="{4E3C61D1-3516-47A8-A900-08355643216C}"/>
              </a:ext>
            </a:extLst>
          </p:cNvPr>
          <p:cNvCxnSpPr>
            <a:cxnSpLocks/>
          </p:cNvCxnSpPr>
          <p:nvPr/>
        </p:nvCxnSpPr>
        <p:spPr>
          <a:xfrm>
            <a:off x="47804" y="6083210"/>
            <a:ext cx="200025" cy="0"/>
          </a:xfrm>
          <a:prstGeom prst="line">
            <a:avLst/>
          </a:prstGeom>
          <a:ln>
            <a:solidFill>
              <a:srgbClr val="FF0000"/>
            </a:solidFill>
            <a:prstDash val="sysDot"/>
          </a:ln>
        </p:spPr>
        <p:style>
          <a:lnRef idx="2">
            <a:schemeClr val="accent2"/>
          </a:lnRef>
          <a:fillRef idx="0">
            <a:schemeClr val="accent2"/>
          </a:fillRef>
          <a:effectRef idx="1">
            <a:schemeClr val="accent2"/>
          </a:effectRef>
          <a:fontRef idx="minor">
            <a:schemeClr val="tx1"/>
          </a:fontRef>
        </p:style>
      </p:cxnSp>
      <p:sp>
        <p:nvSpPr>
          <p:cNvPr id="50" name="Rectangle 49">
            <a:extLst>
              <a:ext uri="{FF2B5EF4-FFF2-40B4-BE49-F238E27FC236}">
                <a16:creationId xmlns:a16="http://schemas.microsoft.com/office/drawing/2014/main" id="{539C8091-44B1-4A1D-BEE3-F76D5202D463}"/>
              </a:ext>
            </a:extLst>
          </p:cNvPr>
          <p:cNvSpPr/>
          <p:nvPr/>
        </p:nvSpPr>
        <p:spPr>
          <a:xfrm>
            <a:off x="76390" y="6224938"/>
            <a:ext cx="142851" cy="104775"/>
          </a:xfrm>
          <a:prstGeom prst="rect">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9A48690-6845-2E40-9EE7-0CFEE4AA2527}"/>
              </a:ext>
            </a:extLst>
          </p:cNvPr>
          <p:cNvSpPr/>
          <p:nvPr/>
        </p:nvSpPr>
        <p:spPr>
          <a:xfrm>
            <a:off x="1966151" y="4810701"/>
            <a:ext cx="205331" cy="114686"/>
          </a:xfrm>
          <a:prstGeom prst="rect">
            <a:avLst/>
          </a:prstGeom>
          <a:solidFill>
            <a:srgbClr val="FFFF00"/>
          </a:solidFill>
          <a:ln w="1270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64" name="Straight Connector 63">
            <a:extLst>
              <a:ext uri="{FF2B5EF4-FFF2-40B4-BE49-F238E27FC236}">
                <a16:creationId xmlns:a16="http://schemas.microsoft.com/office/drawing/2014/main" id="{0811DAD1-F099-4345-BDE4-B44A061E2A0C}"/>
              </a:ext>
            </a:extLst>
          </p:cNvPr>
          <p:cNvCxnSpPr>
            <a:cxnSpLocks/>
            <a:stCxn id="16" idx="2"/>
            <a:endCxn id="44" idx="3"/>
          </p:cNvCxnSpPr>
          <p:nvPr/>
        </p:nvCxnSpPr>
        <p:spPr>
          <a:xfrm flipH="1">
            <a:off x="2171482" y="4409186"/>
            <a:ext cx="567440" cy="458858"/>
          </a:xfrm>
          <a:prstGeom prst="line">
            <a:avLst/>
          </a:prstGeom>
          <a:ln>
            <a:solidFill>
              <a:srgbClr val="FF0000"/>
            </a:solidFill>
            <a:prstDash val="sysDot"/>
          </a:ln>
        </p:spPr>
        <p:style>
          <a:lnRef idx="2">
            <a:schemeClr val="accent2"/>
          </a:lnRef>
          <a:fillRef idx="0">
            <a:schemeClr val="accent2"/>
          </a:fillRef>
          <a:effectRef idx="1">
            <a:schemeClr val="accent2"/>
          </a:effectRef>
          <a:fontRef idx="minor">
            <a:schemeClr val="tx1"/>
          </a:fontRef>
        </p:style>
      </p:cxnSp>
      <p:sp>
        <p:nvSpPr>
          <p:cNvPr id="19" name="Google Shape;174;p72">
            <a:extLst>
              <a:ext uri="{FF2B5EF4-FFF2-40B4-BE49-F238E27FC236}">
                <a16:creationId xmlns:a16="http://schemas.microsoft.com/office/drawing/2014/main" id="{5DA0CF53-D1C1-A241-BBCA-FC16597495A2}"/>
              </a:ext>
            </a:extLst>
          </p:cNvPr>
          <p:cNvSpPr txBox="1"/>
          <p:nvPr/>
        </p:nvSpPr>
        <p:spPr>
          <a:xfrm>
            <a:off x="6547449" y="772855"/>
            <a:ext cx="2287620" cy="3200836"/>
          </a:xfrm>
          <a:prstGeom prst="rect">
            <a:avLst/>
          </a:prstGeom>
          <a:solidFill>
            <a:srgbClr val="F2F2F2">
              <a:alpha val="89411"/>
            </a:srgbClr>
          </a:solidFill>
          <a:ln w="9525" cap="flat" cmpd="sng">
            <a:solidFill>
              <a:srgbClr val="0C0C0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1" dirty="0">
                <a:solidFill>
                  <a:srgbClr val="000000"/>
                </a:solidFill>
                <a:latin typeface="+mn-lt"/>
                <a:ea typeface="Arial"/>
                <a:cs typeface="Arial"/>
                <a:sym typeface="Arial"/>
              </a:rPr>
              <a:t>East Los Angeles Library</a:t>
            </a:r>
            <a:endParaRPr lang="en-US" sz="1100" b="0" i="0" u="none" strike="noStrike" cap="none" dirty="0">
              <a:solidFill>
                <a:srgbClr val="000000"/>
              </a:solidFill>
              <a:latin typeface="+mn-lt"/>
              <a:ea typeface="Arial"/>
              <a:cs typeface="Arial"/>
              <a:sym typeface="Arial"/>
            </a:endParaRPr>
          </a:p>
          <a:p>
            <a:pPr marL="171450" marR="0" lvl="0" indent="-171450" algn="l" rtl="0">
              <a:lnSpc>
                <a:spcPct val="100000"/>
              </a:lnSpc>
              <a:spcBef>
                <a:spcPts val="0"/>
              </a:spcBef>
              <a:spcAft>
                <a:spcPts val="0"/>
              </a:spcAft>
              <a:buClr>
                <a:srgbClr val="000000"/>
              </a:buClr>
              <a:buSzPts val="1000"/>
              <a:buFont typeface="Arial" panose="020B0604020202020204" pitchFamily="34" charset="0"/>
              <a:buChar char="•"/>
            </a:pPr>
            <a:r>
              <a:rPr lang="en-US" sz="900" i="0" u="none" strike="noStrike" cap="none" dirty="0">
                <a:solidFill>
                  <a:srgbClr val="000000"/>
                </a:solidFill>
                <a:latin typeface="+mn-lt"/>
                <a:ea typeface="Arial"/>
                <a:cs typeface="Arial"/>
                <a:sym typeface="Arial"/>
              </a:rPr>
              <a:t>Address:</a:t>
            </a:r>
            <a:r>
              <a:rPr lang="en-US" sz="900" b="1" i="0" u="none" strike="noStrike" cap="none" dirty="0">
                <a:solidFill>
                  <a:srgbClr val="000000"/>
                </a:solidFill>
                <a:latin typeface="+mn-lt"/>
                <a:ea typeface="Arial"/>
                <a:cs typeface="Arial"/>
                <a:sym typeface="Arial"/>
              </a:rPr>
              <a:t> </a:t>
            </a:r>
            <a:r>
              <a:rPr lang="en-US" sz="900" b="0" i="0" u="none" strike="noStrike" cap="none" dirty="0">
                <a:solidFill>
                  <a:srgbClr val="000000"/>
                </a:solidFill>
                <a:latin typeface="+mn-lt"/>
                <a:ea typeface="Arial"/>
                <a:cs typeface="Arial"/>
                <a:sym typeface="Arial"/>
              </a:rPr>
              <a:t>4837 E. 3</a:t>
            </a:r>
            <a:r>
              <a:rPr lang="en-US" sz="900" b="0" i="0" u="none" strike="noStrike" cap="none" baseline="30000" dirty="0">
                <a:solidFill>
                  <a:srgbClr val="000000"/>
                </a:solidFill>
                <a:latin typeface="+mn-lt"/>
                <a:ea typeface="Arial"/>
                <a:cs typeface="Arial"/>
                <a:sym typeface="Arial"/>
              </a:rPr>
              <a:t>rd</a:t>
            </a:r>
            <a:r>
              <a:rPr lang="en-US" sz="900" b="0" i="0" u="none" strike="noStrike" cap="none" dirty="0">
                <a:solidFill>
                  <a:srgbClr val="000000"/>
                </a:solidFill>
                <a:latin typeface="+mn-lt"/>
                <a:ea typeface="Arial"/>
                <a:cs typeface="Arial"/>
                <a:sym typeface="Arial"/>
              </a:rPr>
              <a:t> St.</a:t>
            </a:r>
          </a:p>
          <a:p>
            <a:pPr marL="171450" lvl="0" indent="-171450">
              <a:spcBef>
                <a:spcPts val="0"/>
              </a:spcBef>
              <a:spcAft>
                <a:spcPts val="0"/>
              </a:spcAft>
              <a:buClr>
                <a:srgbClr val="000000"/>
              </a:buClr>
              <a:buSzPts val="1000"/>
              <a:buFont typeface="Arial" panose="020B0604020202020204" pitchFamily="34" charset="0"/>
              <a:buChar char="•"/>
            </a:pPr>
            <a:r>
              <a:rPr lang="en-US" sz="900" dirty="0">
                <a:latin typeface="+mn-lt"/>
              </a:rPr>
              <a:t>Meter:</a:t>
            </a:r>
            <a:r>
              <a:rPr lang="en-US" sz="900" b="1" dirty="0">
                <a:latin typeface="+mn-lt"/>
              </a:rPr>
              <a:t> </a:t>
            </a:r>
            <a:r>
              <a:rPr lang="en-US" sz="900" dirty="0">
                <a:latin typeface="+mn-lt"/>
              </a:rPr>
              <a:t>259000-010517</a:t>
            </a:r>
            <a:endParaRPr lang="en-US" sz="900" b="0" i="0" u="none" strike="noStrike" cap="none" dirty="0">
              <a:solidFill>
                <a:srgbClr val="000000"/>
              </a:solidFill>
              <a:latin typeface="+mn-lt"/>
              <a:ea typeface="Arial"/>
              <a:cs typeface="Arial"/>
              <a:sym typeface="Arial"/>
            </a:endParaRPr>
          </a:p>
          <a:p>
            <a:pPr marL="171450" lvl="0" indent="-171450">
              <a:spcBef>
                <a:spcPts val="0"/>
              </a:spcBef>
              <a:spcAft>
                <a:spcPts val="0"/>
              </a:spcAft>
              <a:buClr>
                <a:srgbClr val="000000"/>
              </a:buClr>
              <a:buSzPts val="1000"/>
              <a:buFont typeface="Arial" panose="020B0604020202020204" pitchFamily="34" charset="0"/>
              <a:buChar char="•"/>
            </a:pPr>
            <a:r>
              <a:rPr lang="en-US" sz="900" b="0" i="0" u="none" strike="noStrike" cap="none" dirty="0">
                <a:solidFill>
                  <a:srgbClr val="000000"/>
                </a:solidFill>
                <a:latin typeface="+mn-lt"/>
                <a:ea typeface="Arial"/>
                <a:cs typeface="Arial"/>
                <a:sym typeface="Arial"/>
              </a:rPr>
              <a:t>Current rate schedule: </a:t>
            </a:r>
            <a:r>
              <a:rPr lang="en-US" sz="900" dirty="0">
                <a:solidFill>
                  <a:srgbClr val="000000"/>
                </a:solidFill>
                <a:latin typeface="+mn-lt"/>
                <a:ea typeface="Arial"/>
                <a:cs typeface="Arial"/>
                <a:sym typeface="Arial"/>
              </a:rPr>
              <a:t>GS-2-TOU-D (CPA – Clean)</a:t>
            </a:r>
          </a:p>
          <a:p>
            <a:pPr marL="171450" lvl="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latin typeface="+mn-lt"/>
                <a:ea typeface="Arial"/>
                <a:cs typeface="Arial"/>
                <a:sym typeface="Arial"/>
              </a:rPr>
              <a:t>Suggested rate schedule: GS-2-TOU-E (CPA – Clean)</a:t>
            </a:r>
          </a:p>
          <a:p>
            <a:pPr marL="0" marR="0" lvl="0" indent="0" algn="l" rtl="0">
              <a:lnSpc>
                <a:spcPct val="100000"/>
              </a:lnSpc>
              <a:spcBef>
                <a:spcPts val="0"/>
              </a:spcBef>
              <a:spcAft>
                <a:spcPts val="0"/>
              </a:spcAft>
              <a:buClr>
                <a:srgbClr val="000000"/>
              </a:buClr>
              <a:buSzPts val="1000"/>
              <a:buFont typeface="Arial"/>
              <a:buNone/>
            </a:pPr>
            <a:endParaRPr sz="300" b="0" i="0" u="none" strike="noStrike" cap="none" dirty="0">
              <a:solidFill>
                <a:srgbClr val="000000"/>
              </a:solidFill>
              <a:latin typeface="+mn-lt"/>
              <a:ea typeface="Arial"/>
              <a:cs typeface="Arial"/>
              <a:sym typeface="Arial"/>
            </a:endParaRPr>
          </a:p>
          <a:p>
            <a:pPr lvl="0">
              <a:spcBef>
                <a:spcPts val="0"/>
              </a:spcBef>
              <a:spcAft>
                <a:spcPts val="0"/>
              </a:spcAft>
              <a:buClr>
                <a:srgbClr val="000000"/>
              </a:buClr>
              <a:buSzPts val="1000"/>
            </a:pPr>
            <a:r>
              <a:rPr lang="en-US" sz="1000" b="1" dirty="0">
                <a:solidFill>
                  <a:srgbClr val="000000"/>
                </a:solidFill>
                <a:latin typeface="Calibri"/>
                <a:ea typeface="Arial"/>
                <a:cs typeface="Arial"/>
                <a:sym typeface="Arial"/>
              </a:rPr>
              <a:t>Total annual load and peak demand:</a:t>
            </a:r>
          </a:p>
          <a:p>
            <a:pPr marL="171450" lvl="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Calibri"/>
                <a:ea typeface="Arial"/>
                <a:cs typeface="Arial"/>
                <a:sym typeface="Arial"/>
              </a:rPr>
              <a:t>Master load profile: 403,627 kWh</a:t>
            </a:r>
          </a:p>
          <a:p>
            <a:pPr marL="171450" lvl="0" indent="-171450">
              <a:spcBef>
                <a:spcPts val="0"/>
              </a:spcBef>
              <a:spcAft>
                <a:spcPts val="0"/>
              </a:spcAft>
              <a:buClr>
                <a:srgbClr val="000000"/>
              </a:buClr>
              <a:buSzPts val="1000"/>
              <a:buFont typeface="Arial" panose="020B0604020202090204" pitchFamily="34" charset="0"/>
              <a:buChar char="•"/>
            </a:pPr>
            <a:r>
              <a:rPr lang="en-US" sz="900" dirty="0">
                <a:solidFill>
                  <a:srgbClr val="000000"/>
                </a:solidFill>
                <a:latin typeface="Calibri"/>
                <a:ea typeface="Arial"/>
                <a:cs typeface="Arial"/>
                <a:sym typeface="Arial"/>
              </a:rPr>
              <a:t>Peak demand: 117 kW</a:t>
            </a:r>
          </a:p>
          <a:p>
            <a:pPr lvl="0">
              <a:spcBef>
                <a:spcPts val="0"/>
              </a:spcBef>
              <a:spcAft>
                <a:spcPts val="0"/>
              </a:spcAft>
              <a:buClr>
                <a:srgbClr val="000000"/>
              </a:buClr>
              <a:buSzPts val="1000"/>
            </a:pPr>
            <a:endParaRPr lang="en-US" sz="300" dirty="0">
              <a:solidFill>
                <a:srgbClr val="000000"/>
              </a:solidFill>
              <a:ea typeface="Arial"/>
              <a:cs typeface="Arial"/>
              <a:sym typeface="Arial"/>
            </a:endParaRPr>
          </a:p>
          <a:p>
            <a:pPr lvl="0">
              <a:spcBef>
                <a:spcPts val="0"/>
              </a:spcBef>
              <a:spcAft>
                <a:spcPts val="0"/>
              </a:spcAft>
              <a:buClr>
                <a:srgbClr val="000000"/>
              </a:buClr>
              <a:buSzPts val="1000"/>
            </a:pPr>
            <a:r>
              <a:rPr lang="en-US" sz="1000" b="1" dirty="0">
                <a:solidFill>
                  <a:srgbClr val="000000"/>
                </a:solidFill>
                <a:ea typeface="Arial"/>
                <a:cs typeface="Arial"/>
                <a:sym typeface="Arial"/>
              </a:rPr>
              <a:t>Total solar recommended</a:t>
            </a:r>
          </a:p>
          <a:p>
            <a:pPr marL="171450" lvl="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ea typeface="Arial"/>
                <a:cs typeface="Calibri" panose="020F0502020204030204" pitchFamily="34" charset="0"/>
                <a:sym typeface="Arial"/>
              </a:rPr>
              <a:t>117 </a:t>
            </a:r>
            <a:r>
              <a:rPr lang="en-US" sz="900" dirty="0" err="1">
                <a:solidFill>
                  <a:srgbClr val="000000"/>
                </a:solidFill>
                <a:ea typeface="Arial"/>
                <a:cs typeface="Calibri" panose="020F0502020204030204" pitchFamily="34" charset="0"/>
                <a:sym typeface="Arial"/>
              </a:rPr>
              <a:t>kWdc</a:t>
            </a:r>
            <a:endParaRPr lang="en-US" sz="900" dirty="0">
              <a:solidFill>
                <a:srgbClr val="000000"/>
              </a:solidFill>
              <a:ea typeface="Arial"/>
              <a:cs typeface="Calibri" panose="020F0502020204030204" pitchFamily="34" charset="0"/>
              <a:sym typeface="Arial"/>
            </a:endParaRPr>
          </a:p>
          <a:p>
            <a:pPr lvl="0">
              <a:spcBef>
                <a:spcPts val="0"/>
              </a:spcBef>
              <a:spcAft>
                <a:spcPts val="0"/>
              </a:spcAft>
              <a:buClr>
                <a:srgbClr val="000000"/>
              </a:buClr>
              <a:buSzPts val="1000"/>
            </a:pPr>
            <a:endParaRPr lang="en-US" sz="300" dirty="0">
              <a:solidFill>
                <a:srgbClr val="000000"/>
              </a:solidFill>
              <a:ea typeface="Arial"/>
              <a:cs typeface="Arial"/>
              <a:sym typeface="Arial"/>
            </a:endParaRPr>
          </a:p>
          <a:p>
            <a:pPr lvl="0">
              <a:spcBef>
                <a:spcPts val="0"/>
              </a:spcBef>
              <a:spcAft>
                <a:spcPts val="0"/>
              </a:spcAft>
              <a:buClr>
                <a:srgbClr val="000000"/>
              </a:buClr>
              <a:buSzPts val="1000"/>
            </a:pPr>
            <a:r>
              <a:rPr lang="en-US" sz="1000" b="1" dirty="0">
                <a:solidFill>
                  <a:srgbClr val="000000"/>
                </a:solidFill>
                <a:latin typeface="Calibri"/>
                <a:ea typeface="Arial"/>
                <a:cs typeface="Arial"/>
                <a:sym typeface="Arial"/>
              </a:rPr>
              <a:t>Solar to NZE:</a:t>
            </a:r>
          </a:p>
          <a:p>
            <a:pPr marL="171450" lvl="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ea typeface="Arial"/>
                <a:cs typeface="Arial"/>
                <a:sym typeface="Arial"/>
              </a:rPr>
              <a:t>Master load profile: 245 </a:t>
            </a:r>
            <a:r>
              <a:rPr lang="en-US" sz="900" dirty="0" err="1">
                <a:solidFill>
                  <a:srgbClr val="000000"/>
                </a:solidFill>
                <a:ea typeface="Arial"/>
                <a:cs typeface="Arial"/>
                <a:sym typeface="Arial"/>
              </a:rPr>
              <a:t>kWdc</a:t>
            </a:r>
            <a:endParaRPr lang="en-US" sz="900" dirty="0">
              <a:solidFill>
                <a:srgbClr val="000000"/>
              </a:solidFill>
              <a:ea typeface="Arial"/>
              <a:cs typeface="Arial"/>
              <a:sym typeface="Arial"/>
            </a:endParaRPr>
          </a:p>
          <a:p>
            <a:pPr lvl="0">
              <a:spcBef>
                <a:spcPts val="0"/>
              </a:spcBef>
              <a:spcAft>
                <a:spcPts val="0"/>
              </a:spcAft>
              <a:buClr>
                <a:srgbClr val="000000"/>
              </a:buClr>
              <a:buSzPts val="1000"/>
            </a:pPr>
            <a:endParaRPr lang="en-US" sz="300" b="1" dirty="0">
              <a:solidFill>
                <a:srgbClr val="000000"/>
              </a:solidFill>
              <a:ea typeface="Arial"/>
              <a:cs typeface="Arial"/>
              <a:sym typeface="Arial"/>
            </a:endParaRPr>
          </a:p>
          <a:p>
            <a:pPr lvl="0">
              <a:spcBef>
                <a:spcPts val="0"/>
              </a:spcBef>
              <a:spcAft>
                <a:spcPts val="0"/>
              </a:spcAft>
              <a:buClr>
                <a:srgbClr val="000000"/>
              </a:buClr>
              <a:buSzPts val="1000"/>
            </a:pPr>
            <a:r>
              <a:rPr lang="en-US" sz="1000" b="1" dirty="0">
                <a:solidFill>
                  <a:srgbClr val="000000"/>
                </a:solidFill>
                <a:ea typeface="Arial"/>
                <a:cs typeface="Arial"/>
                <a:sym typeface="Arial"/>
              </a:rPr>
              <a:t>Battery energy storage</a:t>
            </a:r>
          </a:p>
          <a:p>
            <a:pPr marL="171450" lvl="0" indent="-171450">
              <a:spcBef>
                <a:spcPts val="0"/>
              </a:spcBef>
              <a:spcAft>
                <a:spcPts val="0"/>
              </a:spcAft>
              <a:buClr>
                <a:srgbClr val="000000"/>
              </a:buClr>
              <a:buSzPts val="1000"/>
              <a:buFont typeface="Arial" panose="020B0604020202020204" pitchFamily="34" charset="0"/>
              <a:buChar char="•"/>
            </a:pPr>
            <a:r>
              <a:rPr lang="en-US" sz="900" dirty="0">
                <a:solidFill>
                  <a:srgbClr val="000000"/>
                </a:solidFill>
                <a:ea typeface="Arial"/>
                <a:cs typeface="Calibri" panose="020F0502020204030204" pitchFamily="34" charset="0"/>
                <a:sym typeface="Arial"/>
              </a:rPr>
              <a:t>300 kW/ 1,670 kWh</a:t>
            </a:r>
          </a:p>
          <a:p>
            <a:pPr marR="0" lvl="0" algn="l" rtl="0">
              <a:lnSpc>
                <a:spcPct val="100000"/>
              </a:lnSpc>
              <a:spcBef>
                <a:spcPts val="0"/>
              </a:spcBef>
              <a:spcAft>
                <a:spcPts val="0"/>
              </a:spcAft>
              <a:buClr>
                <a:srgbClr val="000000"/>
              </a:buClr>
              <a:buSzPts val="1000"/>
            </a:pPr>
            <a:endParaRPr sz="300" b="0" i="0" u="none" strike="noStrike" cap="none" dirty="0">
              <a:solidFill>
                <a:srgbClr val="000000"/>
              </a:solidFill>
              <a:latin typeface="+mn-lt"/>
              <a:ea typeface="Arial"/>
              <a:cs typeface="Arial"/>
              <a:sym typeface="Arial"/>
            </a:endParaRPr>
          </a:p>
          <a:p>
            <a:pPr>
              <a:buSzPts val="900"/>
            </a:pPr>
            <a:r>
              <a:rPr lang="en-US" sz="1000" b="1" i="0" u="none" strike="noStrike" cap="none" dirty="0">
                <a:solidFill>
                  <a:srgbClr val="000000"/>
                </a:solidFill>
                <a:latin typeface="+mn-lt"/>
                <a:ea typeface="Arial"/>
                <a:cs typeface="Arial"/>
                <a:sym typeface="Arial"/>
              </a:rPr>
              <a:t>Critical loads</a:t>
            </a:r>
            <a:endParaRPr sz="1400" b="0" i="0" u="none" strike="noStrike" cap="none" dirty="0">
              <a:solidFill>
                <a:srgbClr val="000000"/>
              </a:solidFill>
              <a:latin typeface="+mn-lt"/>
              <a:ea typeface="Arial"/>
              <a:cs typeface="Arial"/>
              <a:sym typeface="Arial"/>
            </a:endParaRPr>
          </a:p>
          <a:p>
            <a:pPr marL="171450" indent="-171450">
              <a:buSzPts val="900"/>
              <a:buFont typeface="Arial" panose="020B0604020202090204" pitchFamily="34" charset="0"/>
              <a:buChar char="•"/>
            </a:pPr>
            <a:r>
              <a:rPr lang="en-US" sz="900" dirty="0">
                <a:solidFill>
                  <a:srgbClr val="000000"/>
                </a:solidFill>
                <a:latin typeface="+mn-lt"/>
                <a:ea typeface="Arial"/>
                <a:cs typeface="Arial"/>
                <a:sym typeface="Arial"/>
              </a:rPr>
              <a:t>Net TCLR: 1,207 kWh</a:t>
            </a:r>
            <a:endParaRPr lang="en-US" sz="900" b="0" i="0" u="none" strike="noStrike" cap="none" dirty="0">
              <a:solidFill>
                <a:srgbClr val="000000"/>
              </a:solidFill>
              <a:latin typeface="+mn-lt"/>
              <a:ea typeface="Arial"/>
              <a:cs typeface="Arial"/>
              <a:sym typeface="Arial"/>
            </a:endParaRPr>
          </a:p>
          <a:p>
            <a:pPr marL="171450" indent="-171450">
              <a:buSzPts val="900"/>
              <a:buFont typeface="Arial" panose="020B0604020202090204" pitchFamily="34" charset="0"/>
              <a:buChar char="•"/>
            </a:pPr>
            <a:r>
              <a:rPr lang="en-US" sz="900" dirty="0">
                <a:solidFill>
                  <a:srgbClr val="000000"/>
                </a:solidFill>
                <a:latin typeface="+mn-lt"/>
                <a:ea typeface="Arial"/>
                <a:cs typeface="Arial"/>
                <a:sym typeface="Arial"/>
              </a:rPr>
              <a:t>37% of total load can be kept online indefinitely in Year 1. </a:t>
            </a:r>
            <a:endParaRPr sz="300" b="0" i="0" u="none" strike="noStrike" cap="none" dirty="0">
              <a:solidFill>
                <a:srgbClr val="000000"/>
              </a:solidFill>
              <a:latin typeface="+mn-lt"/>
              <a:ea typeface="Arial"/>
              <a:cs typeface="Arial"/>
              <a:sym typeface="Arial"/>
            </a:endParaRPr>
          </a:p>
        </p:txBody>
      </p:sp>
      <p:pic>
        <p:nvPicPr>
          <p:cNvPr id="15" name="Picture 2">
            <a:extLst>
              <a:ext uri="{FF2B5EF4-FFF2-40B4-BE49-F238E27FC236}">
                <a16:creationId xmlns:a16="http://schemas.microsoft.com/office/drawing/2014/main" id="{704D6923-21EC-E94F-BA35-5E90E3381B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98" y="5777993"/>
            <a:ext cx="201168" cy="201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35CE797-BB8A-4C00-AF61-8D9A675447DD}"/>
              </a:ext>
            </a:extLst>
          </p:cNvPr>
          <p:cNvSpPr>
            <a:spLocks noGrp="1"/>
          </p:cNvSpPr>
          <p:nvPr>
            <p:ph type="title"/>
          </p:nvPr>
        </p:nvSpPr>
        <p:spPr/>
        <p:txBody>
          <a:bodyPr>
            <a:normAutofit/>
          </a:bodyPr>
          <a:lstStyle/>
          <a:p>
            <a:r>
              <a:rPr lang="en-US" sz="2400" dirty="0"/>
              <a:t>East Los Angeles Library – site layout</a:t>
            </a:r>
            <a:endParaRPr lang="en-US" sz="2000" dirty="0"/>
          </a:p>
        </p:txBody>
      </p:sp>
      <p:cxnSp>
        <p:nvCxnSpPr>
          <p:cNvPr id="20" name="Straight Connector 19">
            <a:extLst>
              <a:ext uri="{FF2B5EF4-FFF2-40B4-BE49-F238E27FC236}">
                <a16:creationId xmlns:a16="http://schemas.microsoft.com/office/drawing/2014/main" id="{C120E3A5-B11C-4CAC-AD51-79980F9058FA}"/>
              </a:ext>
            </a:extLst>
          </p:cNvPr>
          <p:cNvCxnSpPr>
            <a:cxnSpLocks/>
          </p:cNvCxnSpPr>
          <p:nvPr/>
        </p:nvCxnSpPr>
        <p:spPr>
          <a:xfrm flipH="1">
            <a:off x="2738922" y="4266816"/>
            <a:ext cx="1698607" cy="0"/>
          </a:xfrm>
          <a:prstGeom prst="line">
            <a:avLst/>
          </a:prstGeom>
          <a:ln>
            <a:solidFill>
              <a:srgbClr val="FF0000"/>
            </a:solidFill>
            <a:prstDash val="sysDot"/>
          </a:ln>
        </p:spPr>
        <p:style>
          <a:lnRef idx="2">
            <a:schemeClr val="accent2"/>
          </a:lnRef>
          <a:fillRef idx="0">
            <a:schemeClr val="accent2"/>
          </a:fillRef>
          <a:effectRef idx="1">
            <a:schemeClr val="accent2"/>
          </a:effectRef>
          <a:fontRef idx="minor">
            <a:schemeClr val="tx1"/>
          </a:fontRef>
        </p:style>
      </p:cxnSp>
      <p:pic>
        <p:nvPicPr>
          <p:cNvPr id="16" name="Picture 2">
            <a:extLst>
              <a:ext uri="{FF2B5EF4-FFF2-40B4-BE49-F238E27FC236}">
                <a16:creationId xmlns:a16="http://schemas.microsoft.com/office/drawing/2014/main" id="{CF73CA99-B383-1549-9AFB-658B91E7D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6552" y="4124446"/>
            <a:ext cx="284740" cy="284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058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Retirement community case study</a:t>
            </a:r>
            <a:endParaRPr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Retirement community case study</a:t>
            </a:r>
            <a:endParaRPr dirty="0"/>
          </a:p>
        </p:txBody>
      </p:sp>
    </p:spTree>
    <p:extLst>
      <p:ext uri="{BB962C8B-B14F-4D97-AF65-F5344CB8AC3E}">
        <p14:creationId xmlns:p14="http://schemas.microsoft.com/office/powerpoint/2010/main" val="3011292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Overview of The Forum in Cupertino, CA</a:t>
            </a:r>
            <a:endParaRPr dirty="0"/>
          </a:p>
        </p:txBody>
      </p:sp>
      <p:sp>
        <p:nvSpPr>
          <p:cNvPr id="6" name="TextBox 5">
            <a:extLst>
              <a:ext uri="{FF2B5EF4-FFF2-40B4-BE49-F238E27FC236}">
                <a16:creationId xmlns:a16="http://schemas.microsoft.com/office/drawing/2014/main" id="{587205C1-BADF-0141-85E5-450CDC1D26DF}"/>
              </a:ext>
            </a:extLst>
          </p:cNvPr>
          <p:cNvSpPr txBox="1"/>
          <p:nvPr/>
        </p:nvSpPr>
        <p:spPr>
          <a:xfrm>
            <a:off x="67731" y="769337"/>
            <a:ext cx="5429959" cy="5878532"/>
          </a:xfrm>
          <a:prstGeom prst="rect">
            <a:avLst/>
          </a:prstGeom>
          <a:noFill/>
        </p:spPr>
        <p:txBody>
          <a:bodyPr wrap="square" rtlCol="0">
            <a:spAutoFit/>
          </a:bodyPr>
          <a:lstStyle/>
          <a:p>
            <a:pPr marL="285750" indent="-285750">
              <a:buFont typeface="Arial" panose="020B0604020202020204" pitchFamily="34" charset="0"/>
              <a:buChar char="•"/>
            </a:pPr>
            <a:r>
              <a:rPr lang="en-US" sz="1400" dirty="0"/>
              <a:t>The Forum is a 350-unit retirement community in Cupertino California that is staged for 92 Solar Microgrids, which will be deployed in coordination with a major re-roofing project:</a:t>
            </a:r>
          </a:p>
          <a:p>
            <a:endParaRPr lang="en-US" sz="800" dirty="0"/>
          </a:p>
          <a:p>
            <a:pPr marL="742950" lvl="1" indent="-285750">
              <a:buFont typeface="Arial" panose="020B0604020202020204" pitchFamily="34" charset="0"/>
              <a:buChar char="•"/>
            </a:pPr>
            <a:r>
              <a:rPr lang="en-US" sz="1400" dirty="0"/>
              <a:t>There will be 9 commercial-scale Solar Microgrids, each interconnected behind a single commercial meter serving the Community Building and the five apartment-style buildings (Buildings 1-5) that will be re-roofed.</a:t>
            </a:r>
          </a:p>
          <a:p>
            <a:pPr marL="742950" lvl="1" indent="-285750">
              <a:buFont typeface="Arial" panose="020B0604020202020204" pitchFamily="34" charset="0"/>
              <a:buChar char="•"/>
            </a:pPr>
            <a:endParaRPr lang="en-US" sz="500" dirty="0"/>
          </a:p>
          <a:p>
            <a:pPr marL="742950" lvl="1" indent="-285750">
              <a:buFont typeface="Arial" panose="020B0604020202020204" pitchFamily="34" charset="0"/>
              <a:buChar char="•"/>
            </a:pPr>
            <a:r>
              <a:rPr lang="en-US" sz="1400" dirty="0"/>
              <a:t>Additionally, there will be 83 residential-scale Solar Microgrids, each attached to an individually metered residential Villa that is essentially a single-family residence sited along the property perimeter.  There are two vintages of Villas, 60 Originals and 23 New.</a:t>
            </a:r>
          </a:p>
          <a:p>
            <a:pPr marL="742950" lvl="1" indent="-285750">
              <a:buFont typeface="Arial" panose="020B0604020202020204" pitchFamily="34" charset="0"/>
              <a:buChar char="•"/>
            </a:pPr>
            <a:endParaRPr lang="en-US" sz="500" dirty="0"/>
          </a:p>
          <a:p>
            <a:pPr lvl="1"/>
            <a:endParaRPr lang="en-US" sz="300" dirty="0"/>
          </a:p>
          <a:p>
            <a:pPr marL="742950" lvl="1" indent="-285750">
              <a:buFont typeface="Arial" panose="020B0604020202020204" pitchFamily="34" charset="0"/>
              <a:buChar char="•"/>
            </a:pPr>
            <a:r>
              <a:rPr lang="en-US" sz="1400" dirty="0"/>
              <a:t>Total estimated solar is just over </a:t>
            </a:r>
            <a:r>
              <a:rPr lang="en-US" sz="1400" b="1" dirty="0"/>
              <a:t>1.25 </a:t>
            </a:r>
            <a:r>
              <a:rPr lang="en-US" sz="1400" b="1" dirty="0" err="1"/>
              <a:t>MWdc</a:t>
            </a:r>
            <a:r>
              <a:rPr lang="en-US" sz="1400" b="1" dirty="0"/>
              <a:t> </a:t>
            </a:r>
            <a:r>
              <a:rPr lang="en-US" sz="1400" dirty="0"/>
              <a:t>and the total estimated energy storage is just over </a:t>
            </a:r>
            <a:r>
              <a:rPr lang="en-US" sz="1400" b="1" dirty="0"/>
              <a:t>2.85 MWh</a:t>
            </a:r>
            <a:r>
              <a:rPr lang="en-US" sz="1400" dirty="0"/>
              <a:t>. </a:t>
            </a:r>
          </a:p>
          <a:p>
            <a:pPr marL="742950" lvl="1" indent="-285750">
              <a:buFont typeface="Arial" panose="020B0604020202020204" pitchFamily="34" charset="0"/>
              <a:buChar char="•"/>
            </a:pPr>
            <a:endParaRPr lang="en-US" sz="500" dirty="0"/>
          </a:p>
          <a:p>
            <a:pPr marL="742950" lvl="1" indent="-285750">
              <a:buFont typeface="Arial" panose="020B0604020202020204" pitchFamily="34" charset="0"/>
              <a:buChar char="•"/>
            </a:pPr>
            <a:r>
              <a:rPr lang="en-US" sz="1400" dirty="0"/>
              <a:t>Installations of the solar should be anticipated in two Phases: 1) rooftop solar of 1,038 kW and storage of 2,862 kWh, and 2) addition of 223 kW solar parking canopies (no added storage). </a:t>
            </a:r>
          </a:p>
          <a:p>
            <a:endParaRPr lang="en-US" sz="1400" dirty="0"/>
          </a:p>
          <a:p>
            <a:pPr marL="285750" indent="-285750">
              <a:buFont typeface="Arial" panose="020B0604020202020204" pitchFamily="34" charset="0"/>
              <a:buChar char="•"/>
            </a:pPr>
            <a:r>
              <a:rPr lang="en-US" sz="1400" dirty="0"/>
              <a:t>A roofing company has been selected and the selected EPC needs to be tightly coordinated with the re-roofing process.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Forum plans to pay the roofing costs directly, but a </a:t>
            </a:r>
            <a:r>
              <a:rPr lang="en-US" sz="1400" b="1" dirty="0"/>
              <a:t>a single master PPA </a:t>
            </a:r>
            <a:r>
              <a:rPr lang="en-US" sz="1400" dirty="0"/>
              <a:t>is desired across all </a:t>
            </a:r>
            <a:r>
              <a:rPr lang="en-US" sz="1400" b="1" dirty="0"/>
              <a:t>92 Solar Microgrids</a:t>
            </a:r>
            <a:r>
              <a:rPr lang="en-US" sz="1400" dirty="0"/>
              <a:t>, which incorporate 100% of the solar &amp; storage being specified.</a:t>
            </a:r>
          </a:p>
        </p:txBody>
      </p:sp>
      <p:pic>
        <p:nvPicPr>
          <p:cNvPr id="4" name="image8.jpg">
            <a:extLst>
              <a:ext uri="{FF2B5EF4-FFF2-40B4-BE49-F238E27FC236}">
                <a16:creationId xmlns:a16="http://schemas.microsoft.com/office/drawing/2014/main" id="{4CC8C6D8-60D0-C004-F23B-E8250600D37D}"/>
              </a:ext>
            </a:extLst>
          </p:cNvPr>
          <p:cNvPicPr/>
          <p:nvPr/>
        </p:nvPicPr>
        <p:blipFill>
          <a:blip r:embed="rId3" cstate="email">
            <a:extLst>
              <a:ext uri="{28A0092B-C50C-407E-A947-70E740481C1C}">
                <a14:useLocalDpi xmlns:a14="http://schemas.microsoft.com/office/drawing/2010/main"/>
              </a:ext>
            </a:extLst>
          </a:blip>
          <a:srcRect/>
          <a:stretch>
            <a:fillRect/>
          </a:stretch>
        </p:blipFill>
        <p:spPr>
          <a:xfrm>
            <a:off x="5497690" y="1603022"/>
            <a:ext cx="3612446" cy="2641599"/>
          </a:xfrm>
          <a:prstGeom prst="rect">
            <a:avLst/>
          </a:prstGeom>
          <a:ln/>
        </p:spPr>
      </p:pic>
    </p:spTree>
    <p:extLst>
      <p:ext uri="{BB962C8B-B14F-4D97-AF65-F5344CB8AC3E}">
        <p14:creationId xmlns:p14="http://schemas.microsoft.com/office/powerpoint/2010/main" val="2094433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1FE1B5-8B96-A04E-EAD6-3EA9FFFDCFED}"/>
              </a:ext>
            </a:extLst>
          </p:cNvPr>
          <p:cNvPicPr>
            <a:picLocks noChangeAspect="1"/>
          </p:cNvPicPr>
          <p:nvPr/>
        </p:nvPicPr>
        <p:blipFill>
          <a:blip r:embed="rId2"/>
          <a:stretch>
            <a:fillRect/>
          </a:stretch>
        </p:blipFill>
        <p:spPr>
          <a:xfrm>
            <a:off x="219470" y="762000"/>
            <a:ext cx="8913624" cy="5706894"/>
          </a:xfrm>
          <a:prstGeom prst="rect">
            <a:avLst/>
          </a:prstGeom>
        </p:spPr>
      </p:pic>
      <p:sp>
        <p:nvSpPr>
          <p:cNvPr id="2" name="Title 1">
            <a:extLst>
              <a:ext uri="{FF2B5EF4-FFF2-40B4-BE49-F238E27FC236}">
                <a16:creationId xmlns:a16="http://schemas.microsoft.com/office/drawing/2014/main" id="{15C8941D-4BB2-19A3-03E9-AD179F86474A}"/>
              </a:ext>
            </a:extLst>
          </p:cNvPr>
          <p:cNvSpPr>
            <a:spLocks noGrp="1"/>
          </p:cNvSpPr>
          <p:nvPr>
            <p:ph type="title"/>
          </p:nvPr>
        </p:nvSpPr>
        <p:spPr/>
        <p:txBody>
          <a:bodyPr/>
          <a:lstStyle/>
          <a:p>
            <a:r>
              <a:rPr lang="en-US" dirty="0"/>
              <a:t>Full view of The Forum site</a:t>
            </a:r>
          </a:p>
        </p:txBody>
      </p:sp>
      <p:sp>
        <p:nvSpPr>
          <p:cNvPr id="49" name="TextBox 48">
            <a:extLst>
              <a:ext uri="{FF2B5EF4-FFF2-40B4-BE49-F238E27FC236}">
                <a16:creationId xmlns:a16="http://schemas.microsoft.com/office/drawing/2014/main" id="{A5FA5D37-83C9-8759-042D-E7FE35753C79}"/>
              </a:ext>
            </a:extLst>
          </p:cNvPr>
          <p:cNvSpPr txBox="1"/>
          <p:nvPr/>
        </p:nvSpPr>
        <p:spPr>
          <a:xfrm>
            <a:off x="758646" y="1414634"/>
            <a:ext cx="1177047" cy="246221"/>
          </a:xfrm>
          <a:prstGeom prst="rect">
            <a:avLst/>
          </a:prstGeom>
          <a:solidFill>
            <a:srgbClr val="F2F2F2">
              <a:alpha val="60000"/>
            </a:srgbClr>
          </a:solidFill>
          <a:ln>
            <a:solidFill>
              <a:schemeClr val="tx1"/>
            </a:solidFill>
          </a:ln>
        </p:spPr>
        <p:txBody>
          <a:bodyPr wrap="square" rtlCol="0">
            <a:spAutoFit/>
          </a:bodyPr>
          <a:lstStyle/>
          <a:p>
            <a:r>
              <a:rPr lang="en-US" sz="1000" b="1" dirty="0"/>
              <a:t>Skilled Nursing</a:t>
            </a:r>
          </a:p>
        </p:txBody>
      </p:sp>
      <p:cxnSp>
        <p:nvCxnSpPr>
          <p:cNvPr id="50" name="Straight Arrow Connector 49">
            <a:extLst>
              <a:ext uri="{FF2B5EF4-FFF2-40B4-BE49-F238E27FC236}">
                <a16:creationId xmlns:a16="http://schemas.microsoft.com/office/drawing/2014/main" id="{5E5EB417-935E-4C5C-1D28-02D439073C33}"/>
              </a:ext>
            </a:extLst>
          </p:cNvPr>
          <p:cNvCxnSpPr>
            <a:cxnSpLocks/>
            <a:stCxn id="5" idx="3"/>
          </p:cNvCxnSpPr>
          <p:nvPr/>
        </p:nvCxnSpPr>
        <p:spPr>
          <a:xfrm>
            <a:off x="2251622" y="2353645"/>
            <a:ext cx="1261952" cy="987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1" name="TextBox 50">
            <a:extLst>
              <a:ext uri="{FF2B5EF4-FFF2-40B4-BE49-F238E27FC236}">
                <a16:creationId xmlns:a16="http://schemas.microsoft.com/office/drawing/2014/main" id="{BBF519C5-3667-F418-B3A8-4DCE7D8CAE1D}"/>
              </a:ext>
            </a:extLst>
          </p:cNvPr>
          <p:cNvSpPr txBox="1"/>
          <p:nvPr/>
        </p:nvSpPr>
        <p:spPr>
          <a:xfrm>
            <a:off x="2057400" y="2971488"/>
            <a:ext cx="1299113" cy="246221"/>
          </a:xfrm>
          <a:prstGeom prst="rect">
            <a:avLst/>
          </a:prstGeom>
          <a:solidFill>
            <a:srgbClr val="F2F2F2">
              <a:alpha val="60000"/>
            </a:srgbClr>
          </a:solidFill>
          <a:ln>
            <a:solidFill>
              <a:schemeClr val="tx1"/>
            </a:solidFill>
          </a:ln>
        </p:spPr>
        <p:txBody>
          <a:bodyPr wrap="square" rtlCol="0">
            <a:spAutoFit/>
          </a:bodyPr>
          <a:lstStyle/>
          <a:p>
            <a:r>
              <a:rPr lang="en-US" sz="1000" b="1" dirty="0"/>
              <a:t>Community Building</a:t>
            </a:r>
          </a:p>
        </p:txBody>
      </p:sp>
      <p:cxnSp>
        <p:nvCxnSpPr>
          <p:cNvPr id="52" name="Straight Arrow Connector 51">
            <a:extLst>
              <a:ext uri="{FF2B5EF4-FFF2-40B4-BE49-F238E27FC236}">
                <a16:creationId xmlns:a16="http://schemas.microsoft.com/office/drawing/2014/main" id="{95EF2586-FB5B-DB78-22B9-32A58CFC0EBB}"/>
              </a:ext>
            </a:extLst>
          </p:cNvPr>
          <p:cNvCxnSpPr>
            <a:cxnSpLocks/>
          </p:cNvCxnSpPr>
          <p:nvPr/>
        </p:nvCxnSpPr>
        <p:spPr>
          <a:xfrm flipV="1">
            <a:off x="3356513" y="2797276"/>
            <a:ext cx="973549" cy="2008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5" name="TextBox 74">
            <a:extLst>
              <a:ext uri="{FF2B5EF4-FFF2-40B4-BE49-F238E27FC236}">
                <a16:creationId xmlns:a16="http://schemas.microsoft.com/office/drawing/2014/main" id="{FC8E67E1-9EB8-FC84-B56B-67419498A4D6}"/>
              </a:ext>
            </a:extLst>
          </p:cNvPr>
          <p:cNvSpPr txBox="1"/>
          <p:nvPr/>
        </p:nvSpPr>
        <p:spPr>
          <a:xfrm>
            <a:off x="2706956" y="3562594"/>
            <a:ext cx="731989" cy="246221"/>
          </a:xfrm>
          <a:prstGeom prst="rect">
            <a:avLst/>
          </a:prstGeom>
          <a:solidFill>
            <a:srgbClr val="F2F2F2">
              <a:alpha val="60000"/>
            </a:srgbClr>
          </a:solidFill>
          <a:ln>
            <a:solidFill>
              <a:schemeClr val="tx1"/>
            </a:solidFill>
          </a:ln>
        </p:spPr>
        <p:txBody>
          <a:bodyPr wrap="square" rtlCol="0">
            <a:spAutoFit/>
          </a:bodyPr>
          <a:lstStyle/>
          <a:p>
            <a:r>
              <a:rPr lang="en-US" sz="1000" b="1" dirty="0"/>
              <a:t>Building 1</a:t>
            </a:r>
          </a:p>
        </p:txBody>
      </p:sp>
      <p:sp>
        <p:nvSpPr>
          <p:cNvPr id="96" name="TextBox 95">
            <a:extLst>
              <a:ext uri="{FF2B5EF4-FFF2-40B4-BE49-F238E27FC236}">
                <a16:creationId xmlns:a16="http://schemas.microsoft.com/office/drawing/2014/main" id="{6603C500-C990-B78C-8381-081D97B8022B}"/>
              </a:ext>
            </a:extLst>
          </p:cNvPr>
          <p:cNvSpPr txBox="1"/>
          <p:nvPr/>
        </p:nvSpPr>
        <p:spPr>
          <a:xfrm>
            <a:off x="4275230" y="1063931"/>
            <a:ext cx="946468" cy="246221"/>
          </a:xfrm>
          <a:prstGeom prst="rect">
            <a:avLst/>
          </a:prstGeom>
          <a:solidFill>
            <a:srgbClr val="F2F2F2">
              <a:alpha val="60000"/>
            </a:srgbClr>
          </a:solidFill>
          <a:ln>
            <a:solidFill>
              <a:schemeClr val="tx1"/>
            </a:solidFill>
          </a:ln>
        </p:spPr>
        <p:txBody>
          <a:bodyPr wrap="square" rtlCol="0">
            <a:spAutoFit/>
          </a:bodyPr>
          <a:lstStyle/>
          <a:p>
            <a:r>
              <a:rPr lang="en-US" sz="1000" b="1" dirty="0"/>
              <a:t>Memory Care</a:t>
            </a:r>
          </a:p>
        </p:txBody>
      </p:sp>
      <p:cxnSp>
        <p:nvCxnSpPr>
          <p:cNvPr id="104" name="Straight Arrow Connector 103">
            <a:extLst>
              <a:ext uri="{FF2B5EF4-FFF2-40B4-BE49-F238E27FC236}">
                <a16:creationId xmlns:a16="http://schemas.microsoft.com/office/drawing/2014/main" id="{9CF17CC7-433D-708A-F968-4797A8809BD4}"/>
              </a:ext>
            </a:extLst>
          </p:cNvPr>
          <p:cNvCxnSpPr>
            <a:cxnSpLocks/>
          </p:cNvCxnSpPr>
          <p:nvPr/>
        </p:nvCxnSpPr>
        <p:spPr>
          <a:xfrm flipH="1">
            <a:off x="3836837" y="1278253"/>
            <a:ext cx="449026" cy="5856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8" name="TextBox 107">
            <a:extLst>
              <a:ext uri="{FF2B5EF4-FFF2-40B4-BE49-F238E27FC236}">
                <a16:creationId xmlns:a16="http://schemas.microsoft.com/office/drawing/2014/main" id="{7E3D429B-4A1A-F488-ED05-9D6F1F65A9CE}"/>
              </a:ext>
            </a:extLst>
          </p:cNvPr>
          <p:cNvSpPr txBox="1"/>
          <p:nvPr/>
        </p:nvSpPr>
        <p:spPr>
          <a:xfrm>
            <a:off x="5018296" y="4187085"/>
            <a:ext cx="946469" cy="246221"/>
          </a:xfrm>
          <a:prstGeom prst="rect">
            <a:avLst/>
          </a:prstGeom>
          <a:solidFill>
            <a:srgbClr val="F2F2F2">
              <a:alpha val="60000"/>
            </a:srgbClr>
          </a:solidFill>
          <a:ln>
            <a:solidFill>
              <a:schemeClr val="tx1"/>
            </a:solidFill>
          </a:ln>
        </p:spPr>
        <p:txBody>
          <a:bodyPr wrap="square" rtlCol="0">
            <a:spAutoFit/>
          </a:bodyPr>
          <a:lstStyle/>
          <a:p>
            <a:r>
              <a:rPr lang="en-US" sz="1000" b="1" dirty="0"/>
              <a:t>Original Villas</a:t>
            </a:r>
          </a:p>
        </p:txBody>
      </p:sp>
      <p:sp>
        <p:nvSpPr>
          <p:cNvPr id="109" name="TextBox 108">
            <a:extLst>
              <a:ext uri="{FF2B5EF4-FFF2-40B4-BE49-F238E27FC236}">
                <a16:creationId xmlns:a16="http://schemas.microsoft.com/office/drawing/2014/main" id="{06BBEBF4-D3E7-C853-F7C9-C44623D52FF4}"/>
              </a:ext>
            </a:extLst>
          </p:cNvPr>
          <p:cNvSpPr txBox="1"/>
          <p:nvPr/>
        </p:nvSpPr>
        <p:spPr>
          <a:xfrm>
            <a:off x="2377936" y="899836"/>
            <a:ext cx="947750" cy="246221"/>
          </a:xfrm>
          <a:prstGeom prst="rect">
            <a:avLst/>
          </a:prstGeom>
          <a:solidFill>
            <a:srgbClr val="F2F2F2">
              <a:alpha val="60000"/>
            </a:srgbClr>
          </a:solidFill>
          <a:ln>
            <a:solidFill>
              <a:schemeClr val="tx1"/>
            </a:solidFill>
          </a:ln>
        </p:spPr>
        <p:txBody>
          <a:bodyPr wrap="square" rtlCol="0">
            <a:spAutoFit/>
          </a:bodyPr>
          <a:lstStyle/>
          <a:p>
            <a:r>
              <a:rPr lang="en-US" sz="1000" b="1" dirty="0"/>
              <a:t>Original Villas</a:t>
            </a:r>
          </a:p>
        </p:txBody>
      </p:sp>
      <p:cxnSp>
        <p:nvCxnSpPr>
          <p:cNvPr id="115" name="Straight Arrow Connector 114">
            <a:extLst>
              <a:ext uri="{FF2B5EF4-FFF2-40B4-BE49-F238E27FC236}">
                <a16:creationId xmlns:a16="http://schemas.microsoft.com/office/drawing/2014/main" id="{B4704B78-F416-E0D6-0A0F-726ED19A6642}"/>
              </a:ext>
            </a:extLst>
          </p:cNvPr>
          <p:cNvCxnSpPr>
            <a:cxnSpLocks/>
            <a:stCxn id="49" idx="3"/>
          </p:cNvCxnSpPr>
          <p:nvPr/>
        </p:nvCxnSpPr>
        <p:spPr>
          <a:xfrm>
            <a:off x="1935693" y="1537745"/>
            <a:ext cx="1071346" cy="4245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9D6013EB-653A-10B6-7542-0F6F9E24C45B}"/>
              </a:ext>
            </a:extLst>
          </p:cNvPr>
          <p:cNvSpPr txBox="1"/>
          <p:nvPr/>
        </p:nvSpPr>
        <p:spPr>
          <a:xfrm>
            <a:off x="4541203" y="5280358"/>
            <a:ext cx="750906" cy="246221"/>
          </a:xfrm>
          <a:prstGeom prst="rect">
            <a:avLst/>
          </a:prstGeom>
          <a:solidFill>
            <a:srgbClr val="F2F2F2">
              <a:alpha val="60000"/>
            </a:srgbClr>
          </a:solidFill>
          <a:ln>
            <a:solidFill>
              <a:schemeClr val="tx1"/>
            </a:solidFill>
          </a:ln>
        </p:spPr>
        <p:txBody>
          <a:bodyPr wrap="square" rtlCol="0">
            <a:spAutoFit/>
          </a:bodyPr>
          <a:lstStyle/>
          <a:p>
            <a:r>
              <a:rPr lang="en-US" sz="1000" b="1" dirty="0"/>
              <a:t>New Villas</a:t>
            </a:r>
          </a:p>
        </p:txBody>
      </p:sp>
      <p:sp>
        <p:nvSpPr>
          <p:cNvPr id="4" name="TextBox 3">
            <a:extLst>
              <a:ext uri="{FF2B5EF4-FFF2-40B4-BE49-F238E27FC236}">
                <a16:creationId xmlns:a16="http://schemas.microsoft.com/office/drawing/2014/main" id="{9DC15EF2-3753-CD4F-3A62-03A16106CCA0}"/>
              </a:ext>
            </a:extLst>
          </p:cNvPr>
          <p:cNvSpPr txBox="1"/>
          <p:nvPr/>
        </p:nvSpPr>
        <p:spPr>
          <a:xfrm>
            <a:off x="5704191" y="3255949"/>
            <a:ext cx="744422" cy="246221"/>
          </a:xfrm>
          <a:prstGeom prst="rect">
            <a:avLst/>
          </a:prstGeom>
          <a:solidFill>
            <a:srgbClr val="F2F2F2">
              <a:alpha val="60000"/>
            </a:srgbClr>
          </a:solidFill>
          <a:ln>
            <a:solidFill>
              <a:schemeClr val="tx1"/>
            </a:solidFill>
          </a:ln>
        </p:spPr>
        <p:txBody>
          <a:bodyPr wrap="square" rtlCol="0">
            <a:spAutoFit/>
          </a:bodyPr>
          <a:lstStyle/>
          <a:p>
            <a:r>
              <a:rPr lang="en-US" sz="1000" b="1" dirty="0"/>
              <a:t>New Villas</a:t>
            </a:r>
          </a:p>
        </p:txBody>
      </p:sp>
      <p:sp>
        <p:nvSpPr>
          <p:cNvPr id="5" name="TextBox 4">
            <a:extLst>
              <a:ext uri="{FF2B5EF4-FFF2-40B4-BE49-F238E27FC236}">
                <a16:creationId xmlns:a16="http://schemas.microsoft.com/office/drawing/2014/main" id="{A4D6CA94-4B2E-425E-E8B7-CD04CFB67299}"/>
              </a:ext>
            </a:extLst>
          </p:cNvPr>
          <p:cNvSpPr txBox="1"/>
          <p:nvPr/>
        </p:nvSpPr>
        <p:spPr>
          <a:xfrm>
            <a:off x="1074575" y="2230534"/>
            <a:ext cx="1177047" cy="246221"/>
          </a:xfrm>
          <a:prstGeom prst="rect">
            <a:avLst/>
          </a:prstGeom>
          <a:solidFill>
            <a:srgbClr val="F2F2F2">
              <a:alpha val="60000"/>
            </a:srgbClr>
          </a:solidFill>
          <a:ln>
            <a:solidFill>
              <a:schemeClr val="tx1"/>
            </a:solidFill>
          </a:ln>
        </p:spPr>
        <p:txBody>
          <a:bodyPr wrap="square" rtlCol="0">
            <a:spAutoFit/>
          </a:bodyPr>
          <a:lstStyle/>
          <a:p>
            <a:r>
              <a:rPr lang="en-US" sz="1000" b="1" dirty="0"/>
              <a:t>Health Care Center</a:t>
            </a:r>
          </a:p>
        </p:txBody>
      </p:sp>
      <p:cxnSp>
        <p:nvCxnSpPr>
          <p:cNvPr id="10" name="Straight Arrow Connector 9">
            <a:extLst>
              <a:ext uri="{FF2B5EF4-FFF2-40B4-BE49-F238E27FC236}">
                <a16:creationId xmlns:a16="http://schemas.microsoft.com/office/drawing/2014/main" id="{475AC06F-FE68-53A0-63D6-8AAC951466FE}"/>
              </a:ext>
            </a:extLst>
          </p:cNvPr>
          <p:cNvCxnSpPr>
            <a:cxnSpLocks/>
          </p:cNvCxnSpPr>
          <p:nvPr/>
        </p:nvCxnSpPr>
        <p:spPr>
          <a:xfrm flipV="1">
            <a:off x="3438945" y="3295406"/>
            <a:ext cx="1133055" cy="2671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FD1294D7-B49E-AE04-A881-05683B9752CB}"/>
              </a:ext>
            </a:extLst>
          </p:cNvPr>
          <p:cNvSpPr txBox="1"/>
          <p:nvPr/>
        </p:nvSpPr>
        <p:spPr>
          <a:xfrm>
            <a:off x="4684254" y="1430356"/>
            <a:ext cx="731989" cy="246221"/>
          </a:xfrm>
          <a:prstGeom prst="rect">
            <a:avLst/>
          </a:prstGeom>
          <a:solidFill>
            <a:srgbClr val="F2F2F2">
              <a:alpha val="60000"/>
            </a:srgbClr>
          </a:solidFill>
          <a:ln>
            <a:solidFill>
              <a:schemeClr val="tx1"/>
            </a:solidFill>
          </a:ln>
        </p:spPr>
        <p:txBody>
          <a:bodyPr wrap="square" rtlCol="0">
            <a:spAutoFit/>
          </a:bodyPr>
          <a:lstStyle/>
          <a:p>
            <a:r>
              <a:rPr lang="en-US" sz="1000" b="1" dirty="0"/>
              <a:t>Building 2</a:t>
            </a:r>
          </a:p>
        </p:txBody>
      </p:sp>
      <p:cxnSp>
        <p:nvCxnSpPr>
          <p:cNvPr id="15" name="Straight Arrow Connector 14">
            <a:extLst>
              <a:ext uri="{FF2B5EF4-FFF2-40B4-BE49-F238E27FC236}">
                <a16:creationId xmlns:a16="http://schemas.microsoft.com/office/drawing/2014/main" id="{D371E48B-3806-6B46-0B22-5D0E28ECBEEF}"/>
              </a:ext>
            </a:extLst>
          </p:cNvPr>
          <p:cNvCxnSpPr>
            <a:cxnSpLocks/>
          </p:cNvCxnSpPr>
          <p:nvPr/>
        </p:nvCxnSpPr>
        <p:spPr>
          <a:xfrm flipH="1">
            <a:off x="4433777" y="1676577"/>
            <a:ext cx="281652" cy="8001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C70B45AB-1DEB-E48A-1CD3-4372E31D8E14}"/>
              </a:ext>
            </a:extLst>
          </p:cNvPr>
          <p:cNvSpPr txBox="1"/>
          <p:nvPr/>
        </p:nvSpPr>
        <p:spPr>
          <a:xfrm>
            <a:off x="3368128" y="4035826"/>
            <a:ext cx="731989" cy="246221"/>
          </a:xfrm>
          <a:prstGeom prst="rect">
            <a:avLst/>
          </a:prstGeom>
          <a:solidFill>
            <a:srgbClr val="F2F2F2">
              <a:alpha val="60000"/>
            </a:srgbClr>
          </a:solidFill>
          <a:ln>
            <a:solidFill>
              <a:schemeClr val="tx1"/>
            </a:solidFill>
          </a:ln>
        </p:spPr>
        <p:txBody>
          <a:bodyPr wrap="square" rtlCol="0">
            <a:spAutoFit/>
          </a:bodyPr>
          <a:lstStyle/>
          <a:p>
            <a:r>
              <a:rPr lang="en-US" sz="1000" b="1" dirty="0"/>
              <a:t>Building 3</a:t>
            </a:r>
          </a:p>
        </p:txBody>
      </p:sp>
      <p:cxnSp>
        <p:nvCxnSpPr>
          <p:cNvPr id="21" name="Straight Arrow Connector 20">
            <a:extLst>
              <a:ext uri="{FF2B5EF4-FFF2-40B4-BE49-F238E27FC236}">
                <a16:creationId xmlns:a16="http://schemas.microsoft.com/office/drawing/2014/main" id="{EC3B9885-9217-CF37-791E-C3C0F9F04CB0}"/>
              </a:ext>
            </a:extLst>
          </p:cNvPr>
          <p:cNvCxnSpPr>
            <a:cxnSpLocks/>
          </p:cNvCxnSpPr>
          <p:nvPr/>
        </p:nvCxnSpPr>
        <p:spPr>
          <a:xfrm flipV="1">
            <a:off x="4005472" y="3238755"/>
            <a:ext cx="907663" cy="7970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7920E557-890F-4D78-37F4-5A93024FF06B}"/>
              </a:ext>
            </a:extLst>
          </p:cNvPr>
          <p:cNvSpPr txBox="1"/>
          <p:nvPr/>
        </p:nvSpPr>
        <p:spPr>
          <a:xfrm>
            <a:off x="5393250" y="1895759"/>
            <a:ext cx="731989" cy="246221"/>
          </a:xfrm>
          <a:prstGeom prst="rect">
            <a:avLst/>
          </a:prstGeom>
          <a:solidFill>
            <a:srgbClr val="F2F2F2">
              <a:alpha val="60000"/>
            </a:srgbClr>
          </a:solidFill>
          <a:ln>
            <a:solidFill>
              <a:schemeClr val="tx1"/>
            </a:solidFill>
          </a:ln>
        </p:spPr>
        <p:txBody>
          <a:bodyPr wrap="square" rtlCol="0">
            <a:spAutoFit/>
          </a:bodyPr>
          <a:lstStyle/>
          <a:p>
            <a:r>
              <a:rPr lang="en-US" sz="1000" b="1" dirty="0"/>
              <a:t>Building 4</a:t>
            </a:r>
          </a:p>
        </p:txBody>
      </p:sp>
      <p:cxnSp>
        <p:nvCxnSpPr>
          <p:cNvPr id="30" name="Straight Arrow Connector 29">
            <a:extLst>
              <a:ext uri="{FF2B5EF4-FFF2-40B4-BE49-F238E27FC236}">
                <a16:creationId xmlns:a16="http://schemas.microsoft.com/office/drawing/2014/main" id="{4C62CBCA-218E-C131-1DBA-DD5AE72C4103}"/>
              </a:ext>
            </a:extLst>
          </p:cNvPr>
          <p:cNvCxnSpPr>
            <a:cxnSpLocks/>
            <a:stCxn id="29" idx="1"/>
          </p:cNvCxnSpPr>
          <p:nvPr/>
        </p:nvCxnSpPr>
        <p:spPr>
          <a:xfrm flipH="1">
            <a:off x="4863343" y="2018870"/>
            <a:ext cx="529907" cy="4329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8F826670-6EEF-0E6E-AFFA-59A036DABCE1}"/>
              </a:ext>
            </a:extLst>
          </p:cNvPr>
          <p:cNvSpPr txBox="1"/>
          <p:nvPr/>
        </p:nvSpPr>
        <p:spPr>
          <a:xfrm>
            <a:off x="5957686" y="2304610"/>
            <a:ext cx="731989" cy="246221"/>
          </a:xfrm>
          <a:prstGeom prst="rect">
            <a:avLst/>
          </a:prstGeom>
          <a:solidFill>
            <a:srgbClr val="F2F2F2">
              <a:alpha val="60000"/>
            </a:srgbClr>
          </a:solidFill>
          <a:ln>
            <a:solidFill>
              <a:schemeClr val="tx1"/>
            </a:solidFill>
          </a:ln>
        </p:spPr>
        <p:txBody>
          <a:bodyPr wrap="square" rtlCol="0">
            <a:spAutoFit/>
          </a:bodyPr>
          <a:lstStyle/>
          <a:p>
            <a:r>
              <a:rPr lang="en-US" sz="1000" b="1" dirty="0"/>
              <a:t>Building 5</a:t>
            </a:r>
          </a:p>
        </p:txBody>
      </p:sp>
      <p:cxnSp>
        <p:nvCxnSpPr>
          <p:cNvPr id="34" name="Straight Arrow Connector 33">
            <a:extLst>
              <a:ext uri="{FF2B5EF4-FFF2-40B4-BE49-F238E27FC236}">
                <a16:creationId xmlns:a16="http://schemas.microsoft.com/office/drawing/2014/main" id="{14F297DD-9630-D167-EFE4-C6102CBB2F0D}"/>
              </a:ext>
            </a:extLst>
          </p:cNvPr>
          <p:cNvCxnSpPr>
            <a:cxnSpLocks/>
          </p:cNvCxnSpPr>
          <p:nvPr/>
        </p:nvCxnSpPr>
        <p:spPr>
          <a:xfrm flipH="1">
            <a:off x="5186646" y="2451863"/>
            <a:ext cx="771040" cy="67539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22574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607260" cy="762000"/>
          </a:xfrm>
        </p:spPr>
        <p:txBody>
          <a:bodyPr>
            <a:noAutofit/>
          </a:bodyPr>
          <a:lstStyle/>
          <a:p>
            <a:r>
              <a:rPr lang="en-US" sz="2200" dirty="0"/>
              <a:t>Electrical room locations &amp; number of meters in each</a:t>
            </a:r>
          </a:p>
        </p:txBody>
      </p:sp>
      <p:pic>
        <p:nvPicPr>
          <p:cNvPr id="10" name="Picture 9">
            <a:extLst>
              <a:ext uri="{FF2B5EF4-FFF2-40B4-BE49-F238E27FC236}">
                <a16:creationId xmlns:a16="http://schemas.microsoft.com/office/drawing/2014/main" id="{363A2F02-9BB9-44E9-BC12-C8F2EF2B6A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343" y="762000"/>
            <a:ext cx="7805314" cy="5703655"/>
          </a:xfrm>
          <a:prstGeom prst="rect">
            <a:avLst/>
          </a:prstGeom>
        </p:spPr>
      </p:pic>
      <p:sp>
        <p:nvSpPr>
          <p:cNvPr id="11" name="TextBox 10">
            <a:extLst>
              <a:ext uri="{FF2B5EF4-FFF2-40B4-BE49-F238E27FC236}">
                <a16:creationId xmlns:a16="http://schemas.microsoft.com/office/drawing/2014/main" id="{CCF84419-4003-4868-A73D-E2368465D502}"/>
              </a:ext>
            </a:extLst>
          </p:cNvPr>
          <p:cNvSpPr txBox="1"/>
          <p:nvPr/>
        </p:nvSpPr>
        <p:spPr>
          <a:xfrm>
            <a:off x="737574" y="1756358"/>
            <a:ext cx="1102279" cy="400110"/>
          </a:xfrm>
          <a:prstGeom prst="rect">
            <a:avLst/>
          </a:prstGeom>
          <a:solidFill>
            <a:srgbClr val="F2F2F2">
              <a:alpha val="80000"/>
            </a:srgbClr>
          </a:solidFill>
          <a:ln>
            <a:solidFill>
              <a:schemeClr val="tx1"/>
            </a:solidFill>
          </a:ln>
        </p:spPr>
        <p:txBody>
          <a:bodyPr wrap="square" rtlCol="0">
            <a:spAutoFit/>
          </a:bodyPr>
          <a:lstStyle/>
          <a:p>
            <a:r>
              <a:rPr lang="en-US" sz="1000" dirty="0"/>
              <a:t>Health Care Center generator </a:t>
            </a:r>
          </a:p>
        </p:txBody>
      </p:sp>
      <p:cxnSp>
        <p:nvCxnSpPr>
          <p:cNvPr id="13" name="Straight Arrow Connector 12">
            <a:extLst>
              <a:ext uri="{FF2B5EF4-FFF2-40B4-BE49-F238E27FC236}">
                <a16:creationId xmlns:a16="http://schemas.microsoft.com/office/drawing/2014/main" id="{8D4991A0-9494-476C-A8D0-9C425D23DC02}"/>
              </a:ext>
            </a:extLst>
          </p:cNvPr>
          <p:cNvCxnSpPr>
            <a:cxnSpLocks/>
            <a:stCxn id="11" idx="2"/>
            <a:endCxn id="88" idx="0"/>
          </p:cNvCxnSpPr>
          <p:nvPr/>
        </p:nvCxnSpPr>
        <p:spPr>
          <a:xfrm>
            <a:off x="1288714" y="2156468"/>
            <a:ext cx="734744" cy="6879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408DB041-B9DB-4145-B175-4E7A9F59E3A5}"/>
              </a:ext>
            </a:extLst>
          </p:cNvPr>
          <p:cNvSpPr txBox="1"/>
          <p:nvPr/>
        </p:nvSpPr>
        <p:spPr>
          <a:xfrm>
            <a:off x="737572" y="3430303"/>
            <a:ext cx="1222586" cy="246221"/>
          </a:xfrm>
          <a:prstGeom prst="rect">
            <a:avLst/>
          </a:prstGeom>
          <a:solidFill>
            <a:srgbClr val="F2F2F2">
              <a:alpha val="80000"/>
            </a:srgbClr>
          </a:solidFill>
          <a:ln>
            <a:solidFill>
              <a:schemeClr val="tx1"/>
            </a:solidFill>
          </a:ln>
        </p:spPr>
        <p:txBody>
          <a:bodyPr wrap="square" rtlCol="0">
            <a:spAutoFit/>
          </a:bodyPr>
          <a:lstStyle/>
          <a:p>
            <a:r>
              <a:rPr lang="en-US" sz="1000" dirty="0"/>
              <a:t>Health Care Center</a:t>
            </a:r>
          </a:p>
        </p:txBody>
      </p:sp>
      <p:cxnSp>
        <p:nvCxnSpPr>
          <p:cNvPr id="15" name="Straight Arrow Connector 14">
            <a:extLst>
              <a:ext uri="{FF2B5EF4-FFF2-40B4-BE49-F238E27FC236}">
                <a16:creationId xmlns:a16="http://schemas.microsoft.com/office/drawing/2014/main" id="{A94EA1F5-60DF-4E09-81FB-2189C94ABAD8}"/>
              </a:ext>
            </a:extLst>
          </p:cNvPr>
          <p:cNvCxnSpPr>
            <a:cxnSpLocks/>
            <a:stCxn id="14" idx="0"/>
            <a:endCxn id="62" idx="2"/>
          </p:cNvCxnSpPr>
          <p:nvPr/>
        </p:nvCxnSpPr>
        <p:spPr>
          <a:xfrm flipV="1">
            <a:off x="1348865" y="3110912"/>
            <a:ext cx="815778" cy="31939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2" name="TextBox 21">
            <a:extLst>
              <a:ext uri="{FF2B5EF4-FFF2-40B4-BE49-F238E27FC236}">
                <a16:creationId xmlns:a16="http://schemas.microsoft.com/office/drawing/2014/main" id="{88C42324-2EEE-4D01-8BE4-A8F101591984}"/>
              </a:ext>
            </a:extLst>
          </p:cNvPr>
          <p:cNvSpPr txBox="1"/>
          <p:nvPr/>
        </p:nvSpPr>
        <p:spPr>
          <a:xfrm>
            <a:off x="745502" y="3888927"/>
            <a:ext cx="1768026" cy="553998"/>
          </a:xfrm>
          <a:prstGeom prst="rect">
            <a:avLst/>
          </a:prstGeom>
          <a:solidFill>
            <a:srgbClr val="F2F2F2">
              <a:alpha val="80000"/>
            </a:srgbClr>
          </a:solidFill>
          <a:ln>
            <a:solidFill>
              <a:schemeClr val="tx1"/>
            </a:solidFill>
          </a:ln>
        </p:spPr>
        <p:txBody>
          <a:bodyPr wrap="square" rtlCol="0">
            <a:spAutoFit/>
          </a:bodyPr>
          <a:lstStyle/>
          <a:p>
            <a:r>
              <a:rPr lang="en-US" sz="1000" dirty="0"/>
              <a:t>Community </a:t>
            </a:r>
            <a:r>
              <a:rPr lang="en-US" sz="1000" dirty="0" err="1"/>
              <a:t>Bldg</a:t>
            </a:r>
            <a:r>
              <a:rPr lang="en-US" sz="1000" dirty="0"/>
              <a:t> – 1 commercial &amp; 3 residential meters</a:t>
            </a:r>
          </a:p>
        </p:txBody>
      </p:sp>
      <p:cxnSp>
        <p:nvCxnSpPr>
          <p:cNvPr id="24" name="Straight Arrow Connector 23">
            <a:extLst>
              <a:ext uri="{FF2B5EF4-FFF2-40B4-BE49-F238E27FC236}">
                <a16:creationId xmlns:a16="http://schemas.microsoft.com/office/drawing/2014/main" id="{75E69569-1223-40F3-A548-855E587DE7CB}"/>
              </a:ext>
            </a:extLst>
          </p:cNvPr>
          <p:cNvCxnSpPr>
            <a:cxnSpLocks/>
            <a:stCxn id="22" idx="3"/>
            <a:endCxn id="55" idx="1"/>
          </p:cNvCxnSpPr>
          <p:nvPr/>
        </p:nvCxnSpPr>
        <p:spPr>
          <a:xfrm flipV="1">
            <a:off x="2513528" y="3783962"/>
            <a:ext cx="2015962" cy="3819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9" name="TextBox 28">
            <a:extLst>
              <a:ext uri="{FF2B5EF4-FFF2-40B4-BE49-F238E27FC236}">
                <a16:creationId xmlns:a16="http://schemas.microsoft.com/office/drawing/2014/main" id="{8C8435CD-0B55-4B98-81FB-93375632894F}"/>
              </a:ext>
            </a:extLst>
          </p:cNvPr>
          <p:cNvSpPr txBox="1"/>
          <p:nvPr/>
        </p:nvSpPr>
        <p:spPr>
          <a:xfrm>
            <a:off x="737574" y="4529477"/>
            <a:ext cx="1775954" cy="400110"/>
          </a:xfrm>
          <a:prstGeom prst="rect">
            <a:avLst/>
          </a:prstGeom>
          <a:solidFill>
            <a:srgbClr val="F2F2F2">
              <a:alpha val="80000"/>
            </a:srgbClr>
          </a:solidFill>
          <a:ln>
            <a:solidFill>
              <a:schemeClr val="tx1"/>
            </a:solidFill>
          </a:ln>
        </p:spPr>
        <p:txBody>
          <a:bodyPr wrap="square" rtlCol="0">
            <a:spAutoFit/>
          </a:bodyPr>
          <a:lstStyle/>
          <a:p>
            <a:r>
              <a:rPr lang="en-US" sz="1000" dirty="0" err="1"/>
              <a:t>Bldg</a:t>
            </a:r>
            <a:r>
              <a:rPr lang="en-US" sz="1000" dirty="0"/>
              <a:t> 3a – 1 commercial &amp; 27 residential meters</a:t>
            </a:r>
          </a:p>
        </p:txBody>
      </p:sp>
      <p:cxnSp>
        <p:nvCxnSpPr>
          <p:cNvPr id="30" name="Straight Arrow Connector 29">
            <a:extLst>
              <a:ext uri="{FF2B5EF4-FFF2-40B4-BE49-F238E27FC236}">
                <a16:creationId xmlns:a16="http://schemas.microsoft.com/office/drawing/2014/main" id="{A97A851E-A839-4EF9-B706-6CB807111D81}"/>
              </a:ext>
            </a:extLst>
          </p:cNvPr>
          <p:cNvCxnSpPr>
            <a:cxnSpLocks/>
            <a:stCxn id="29" idx="3"/>
            <a:endCxn id="58" idx="1"/>
          </p:cNvCxnSpPr>
          <p:nvPr/>
        </p:nvCxnSpPr>
        <p:spPr>
          <a:xfrm>
            <a:off x="2513528" y="4729532"/>
            <a:ext cx="3175331" cy="7320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3" name="TextBox 32">
            <a:extLst>
              <a:ext uri="{FF2B5EF4-FFF2-40B4-BE49-F238E27FC236}">
                <a16:creationId xmlns:a16="http://schemas.microsoft.com/office/drawing/2014/main" id="{10CCC465-D9EC-453D-819F-C4139074BF35}"/>
              </a:ext>
            </a:extLst>
          </p:cNvPr>
          <p:cNvSpPr txBox="1"/>
          <p:nvPr/>
        </p:nvSpPr>
        <p:spPr>
          <a:xfrm>
            <a:off x="4595489" y="895546"/>
            <a:ext cx="1824166" cy="400110"/>
          </a:xfrm>
          <a:prstGeom prst="rect">
            <a:avLst/>
          </a:prstGeom>
          <a:solidFill>
            <a:srgbClr val="F2F2F2">
              <a:alpha val="80000"/>
            </a:srgbClr>
          </a:solidFill>
          <a:ln>
            <a:solidFill>
              <a:schemeClr val="tx1"/>
            </a:solidFill>
          </a:ln>
        </p:spPr>
        <p:txBody>
          <a:bodyPr wrap="square" rtlCol="0">
            <a:spAutoFit/>
          </a:bodyPr>
          <a:lstStyle/>
          <a:p>
            <a:r>
              <a:rPr lang="en-US" sz="1000" dirty="0" err="1"/>
              <a:t>Bldg</a:t>
            </a:r>
            <a:r>
              <a:rPr lang="en-US" sz="1000" dirty="0"/>
              <a:t> 2a – 1 commercial &amp; 25 residential meters</a:t>
            </a:r>
          </a:p>
        </p:txBody>
      </p:sp>
      <p:cxnSp>
        <p:nvCxnSpPr>
          <p:cNvPr id="36" name="Straight Arrow Connector 35">
            <a:extLst>
              <a:ext uri="{FF2B5EF4-FFF2-40B4-BE49-F238E27FC236}">
                <a16:creationId xmlns:a16="http://schemas.microsoft.com/office/drawing/2014/main" id="{F8E7ACB3-CAE8-43CE-808E-2025E47D9D82}"/>
              </a:ext>
            </a:extLst>
          </p:cNvPr>
          <p:cNvCxnSpPr>
            <a:cxnSpLocks/>
            <a:stCxn id="33" idx="2"/>
          </p:cNvCxnSpPr>
          <p:nvPr/>
        </p:nvCxnSpPr>
        <p:spPr>
          <a:xfrm flipH="1">
            <a:off x="5147036" y="1295656"/>
            <a:ext cx="360536" cy="21333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2" name="TextBox 41">
            <a:extLst>
              <a:ext uri="{FF2B5EF4-FFF2-40B4-BE49-F238E27FC236}">
                <a16:creationId xmlns:a16="http://schemas.microsoft.com/office/drawing/2014/main" id="{C0A3FEE9-FA98-4A8E-9EC5-A859E3CFFF4F}"/>
              </a:ext>
            </a:extLst>
          </p:cNvPr>
          <p:cNvSpPr txBox="1"/>
          <p:nvPr/>
        </p:nvSpPr>
        <p:spPr>
          <a:xfrm>
            <a:off x="6515974" y="1223918"/>
            <a:ext cx="1824166" cy="400110"/>
          </a:xfrm>
          <a:prstGeom prst="rect">
            <a:avLst/>
          </a:prstGeom>
          <a:solidFill>
            <a:srgbClr val="F2F2F2">
              <a:alpha val="80000"/>
            </a:srgbClr>
          </a:solidFill>
          <a:ln>
            <a:solidFill>
              <a:schemeClr val="tx1"/>
            </a:solidFill>
          </a:ln>
        </p:spPr>
        <p:txBody>
          <a:bodyPr wrap="square" rtlCol="0">
            <a:spAutoFit/>
          </a:bodyPr>
          <a:lstStyle/>
          <a:p>
            <a:r>
              <a:rPr lang="en-US" sz="1000" dirty="0" err="1"/>
              <a:t>Bldg</a:t>
            </a:r>
            <a:r>
              <a:rPr lang="en-US" sz="1000" dirty="0"/>
              <a:t> 2b – 1 commercial &amp; 24 residential meters</a:t>
            </a:r>
          </a:p>
        </p:txBody>
      </p:sp>
      <p:cxnSp>
        <p:nvCxnSpPr>
          <p:cNvPr id="43" name="Straight Arrow Connector 42">
            <a:extLst>
              <a:ext uri="{FF2B5EF4-FFF2-40B4-BE49-F238E27FC236}">
                <a16:creationId xmlns:a16="http://schemas.microsoft.com/office/drawing/2014/main" id="{55DCC8FB-A06B-4F36-936C-2A67819FAB69}"/>
              </a:ext>
            </a:extLst>
          </p:cNvPr>
          <p:cNvCxnSpPr>
            <a:cxnSpLocks/>
          </p:cNvCxnSpPr>
          <p:nvPr/>
        </p:nvCxnSpPr>
        <p:spPr>
          <a:xfrm flipH="1">
            <a:off x="5403504" y="1624028"/>
            <a:ext cx="1124409" cy="24051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7" name="TextBox 46">
            <a:extLst>
              <a:ext uri="{FF2B5EF4-FFF2-40B4-BE49-F238E27FC236}">
                <a16:creationId xmlns:a16="http://schemas.microsoft.com/office/drawing/2014/main" id="{E714C0DB-AA05-4B09-AF12-C38F08A4F1A5}"/>
              </a:ext>
            </a:extLst>
          </p:cNvPr>
          <p:cNvSpPr txBox="1"/>
          <p:nvPr/>
        </p:nvSpPr>
        <p:spPr>
          <a:xfrm>
            <a:off x="6550706" y="2070369"/>
            <a:ext cx="1824166" cy="400110"/>
          </a:xfrm>
          <a:prstGeom prst="rect">
            <a:avLst/>
          </a:prstGeom>
          <a:solidFill>
            <a:srgbClr val="F2F2F2">
              <a:alpha val="80000"/>
            </a:srgbClr>
          </a:solidFill>
          <a:ln>
            <a:solidFill>
              <a:schemeClr val="tx1"/>
            </a:solidFill>
          </a:ln>
        </p:spPr>
        <p:txBody>
          <a:bodyPr wrap="square" rtlCol="0">
            <a:spAutoFit/>
          </a:bodyPr>
          <a:lstStyle/>
          <a:p>
            <a:r>
              <a:rPr lang="en-US" sz="1000" dirty="0" err="1"/>
              <a:t>Bldg</a:t>
            </a:r>
            <a:r>
              <a:rPr lang="en-US" sz="1000" dirty="0"/>
              <a:t> 4 – 1 commercial &amp; 52 residential meters</a:t>
            </a:r>
          </a:p>
        </p:txBody>
      </p:sp>
      <p:sp>
        <p:nvSpPr>
          <p:cNvPr id="51" name="TextBox 50">
            <a:extLst>
              <a:ext uri="{FF2B5EF4-FFF2-40B4-BE49-F238E27FC236}">
                <a16:creationId xmlns:a16="http://schemas.microsoft.com/office/drawing/2014/main" id="{234940DE-244B-479A-96AA-7A1C4D86C2E9}"/>
              </a:ext>
            </a:extLst>
          </p:cNvPr>
          <p:cNvSpPr txBox="1"/>
          <p:nvPr/>
        </p:nvSpPr>
        <p:spPr>
          <a:xfrm>
            <a:off x="737573" y="5155254"/>
            <a:ext cx="1666262" cy="400110"/>
          </a:xfrm>
          <a:prstGeom prst="rect">
            <a:avLst/>
          </a:prstGeom>
          <a:solidFill>
            <a:srgbClr val="F2F2F2">
              <a:alpha val="80000"/>
            </a:srgbClr>
          </a:solidFill>
          <a:ln>
            <a:solidFill>
              <a:schemeClr val="tx1"/>
            </a:solidFill>
          </a:ln>
        </p:spPr>
        <p:txBody>
          <a:bodyPr wrap="square" rtlCol="0">
            <a:spAutoFit/>
          </a:bodyPr>
          <a:lstStyle/>
          <a:p>
            <a:r>
              <a:rPr lang="en-US" sz="1000" dirty="0" err="1"/>
              <a:t>Bldg</a:t>
            </a:r>
            <a:r>
              <a:rPr lang="en-US" sz="1000" dirty="0"/>
              <a:t> 1 – 1 commercial &amp; 33 residential meters</a:t>
            </a:r>
          </a:p>
        </p:txBody>
      </p:sp>
      <p:cxnSp>
        <p:nvCxnSpPr>
          <p:cNvPr id="52" name="Straight Arrow Connector 51">
            <a:extLst>
              <a:ext uri="{FF2B5EF4-FFF2-40B4-BE49-F238E27FC236}">
                <a16:creationId xmlns:a16="http://schemas.microsoft.com/office/drawing/2014/main" id="{782FB8BC-DE35-49F6-9433-203AF5C2E324}"/>
              </a:ext>
            </a:extLst>
          </p:cNvPr>
          <p:cNvCxnSpPr>
            <a:cxnSpLocks/>
            <a:stCxn id="51" idx="3"/>
            <a:endCxn id="59" idx="1"/>
          </p:cNvCxnSpPr>
          <p:nvPr/>
        </p:nvCxnSpPr>
        <p:spPr>
          <a:xfrm flipV="1">
            <a:off x="2403835" y="5345774"/>
            <a:ext cx="3127787" cy="95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5" name="Star: 5 Points 54">
            <a:extLst>
              <a:ext uri="{FF2B5EF4-FFF2-40B4-BE49-F238E27FC236}">
                <a16:creationId xmlns:a16="http://schemas.microsoft.com/office/drawing/2014/main" id="{624B434A-DC36-4DD9-8EA0-59C6A8CA76BA}"/>
              </a:ext>
            </a:extLst>
          </p:cNvPr>
          <p:cNvSpPr/>
          <p:nvPr/>
        </p:nvSpPr>
        <p:spPr>
          <a:xfrm>
            <a:off x="4529490" y="3730515"/>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Star: 5 Points 55">
            <a:extLst>
              <a:ext uri="{FF2B5EF4-FFF2-40B4-BE49-F238E27FC236}">
                <a16:creationId xmlns:a16="http://schemas.microsoft.com/office/drawing/2014/main" id="{62FE8EF1-C194-4CED-8273-F1D8EF9A9AAE}"/>
              </a:ext>
            </a:extLst>
          </p:cNvPr>
          <p:cNvSpPr/>
          <p:nvPr/>
        </p:nvSpPr>
        <p:spPr>
          <a:xfrm>
            <a:off x="5050717" y="3427382"/>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Star: 5 Points 56">
            <a:extLst>
              <a:ext uri="{FF2B5EF4-FFF2-40B4-BE49-F238E27FC236}">
                <a16:creationId xmlns:a16="http://schemas.microsoft.com/office/drawing/2014/main" id="{6B44EC97-6714-4B6F-9569-E9F0B91711A7}"/>
              </a:ext>
            </a:extLst>
          </p:cNvPr>
          <p:cNvSpPr/>
          <p:nvPr/>
        </p:nvSpPr>
        <p:spPr>
          <a:xfrm>
            <a:off x="5327304" y="3986704"/>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Star: 5 Points 57">
            <a:extLst>
              <a:ext uri="{FF2B5EF4-FFF2-40B4-BE49-F238E27FC236}">
                <a16:creationId xmlns:a16="http://schemas.microsoft.com/office/drawing/2014/main" id="{A8E4FDE0-0F03-4B72-973A-A0295424A43D}"/>
              </a:ext>
            </a:extLst>
          </p:cNvPr>
          <p:cNvSpPr/>
          <p:nvPr/>
        </p:nvSpPr>
        <p:spPr>
          <a:xfrm>
            <a:off x="5688859" y="4749286"/>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Star: 5 Points 58">
            <a:extLst>
              <a:ext uri="{FF2B5EF4-FFF2-40B4-BE49-F238E27FC236}">
                <a16:creationId xmlns:a16="http://schemas.microsoft.com/office/drawing/2014/main" id="{CDB53FCF-86C8-410C-BBBB-00C89AC760AC}"/>
              </a:ext>
            </a:extLst>
          </p:cNvPr>
          <p:cNvSpPr/>
          <p:nvPr/>
        </p:nvSpPr>
        <p:spPr>
          <a:xfrm>
            <a:off x="5531622" y="5292327"/>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Star: 5 Points 59">
            <a:extLst>
              <a:ext uri="{FF2B5EF4-FFF2-40B4-BE49-F238E27FC236}">
                <a16:creationId xmlns:a16="http://schemas.microsoft.com/office/drawing/2014/main" id="{EAE1912C-1471-4C47-981C-F6B9A091F812}"/>
              </a:ext>
            </a:extLst>
          </p:cNvPr>
          <p:cNvSpPr/>
          <p:nvPr/>
        </p:nvSpPr>
        <p:spPr>
          <a:xfrm>
            <a:off x="5937771" y="3791546"/>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Star: 5 Points 61">
            <a:extLst>
              <a:ext uri="{FF2B5EF4-FFF2-40B4-BE49-F238E27FC236}">
                <a16:creationId xmlns:a16="http://schemas.microsoft.com/office/drawing/2014/main" id="{AC5CF3D2-1BD3-4C52-AFC4-A055258A5218}"/>
              </a:ext>
            </a:extLst>
          </p:cNvPr>
          <p:cNvSpPr/>
          <p:nvPr/>
        </p:nvSpPr>
        <p:spPr>
          <a:xfrm>
            <a:off x="2134613" y="2970986"/>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Arrow Connector 63">
            <a:extLst>
              <a:ext uri="{FF2B5EF4-FFF2-40B4-BE49-F238E27FC236}">
                <a16:creationId xmlns:a16="http://schemas.microsoft.com/office/drawing/2014/main" id="{69B4E7B5-052A-4221-982A-7ABA4494F979}"/>
              </a:ext>
            </a:extLst>
          </p:cNvPr>
          <p:cNvCxnSpPr>
            <a:cxnSpLocks/>
          </p:cNvCxnSpPr>
          <p:nvPr/>
        </p:nvCxnSpPr>
        <p:spPr>
          <a:xfrm flipH="1">
            <a:off x="6090761" y="2470479"/>
            <a:ext cx="459945" cy="13424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7" name="Straight Arrow Connector 66">
            <a:extLst>
              <a:ext uri="{FF2B5EF4-FFF2-40B4-BE49-F238E27FC236}">
                <a16:creationId xmlns:a16="http://schemas.microsoft.com/office/drawing/2014/main" id="{A3A65EA8-5EED-425E-999A-F3883BCC8017}"/>
              </a:ext>
            </a:extLst>
          </p:cNvPr>
          <p:cNvCxnSpPr>
            <a:cxnSpLocks/>
            <a:endCxn id="70" idx="0"/>
          </p:cNvCxnSpPr>
          <p:nvPr/>
        </p:nvCxnSpPr>
        <p:spPr>
          <a:xfrm flipH="1">
            <a:off x="6449295" y="4165926"/>
            <a:ext cx="390350" cy="62716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0" name="Star: 5 Points 69">
            <a:extLst>
              <a:ext uri="{FF2B5EF4-FFF2-40B4-BE49-F238E27FC236}">
                <a16:creationId xmlns:a16="http://schemas.microsoft.com/office/drawing/2014/main" id="{8A62FC9D-7827-4E18-95CA-E53F55CBACB4}"/>
              </a:ext>
            </a:extLst>
          </p:cNvPr>
          <p:cNvSpPr/>
          <p:nvPr/>
        </p:nvSpPr>
        <p:spPr>
          <a:xfrm>
            <a:off x="6370676" y="4793093"/>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1" name="Straight Arrow Connector 70">
            <a:extLst>
              <a:ext uri="{FF2B5EF4-FFF2-40B4-BE49-F238E27FC236}">
                <a16:creationId xmlns:a16="http://schemas.microsoft.com/office/drawing/2014/main" id="{419BF533-4B90-4FE4-9E30-0303AE5F1ECA}"/>
              </a:ext>
            </a:extLst>
          </p:cNvPr>
          <p:cNvCxnSpPr>
            <a:cxnSpLocks/>
            <a:stCxn id="82" idx="2"/>
          </p:cNvCxnSpPr>
          <p:nvPr/>
        </p:nvCxnSpPr>
        <p:spPr>
          <a:xfrm flipH="1">
            <a:off x="7067749" y="4174938"/>
            <a:ext cx="539510" cy="11640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3" name="Star: 5 Points 72">
            <a:extLst>
              <a:ext uri="{FF2B5EF4-FFF2-40B4-BE49-F238E27FC236}">
                <a16:creationId xmlns:a16="http://schemas.microsoft.com/office/drawing/2014/main" id="{F5700378-215E-485C-A5BA-E1CCC8659850}"/>
              </a:ext>
            </a:extLst>
          </p:cNvPr>
          <p:cNvSpPr/>
          <p:nvPr/>
        </p:nvSpPr>
        <p:spPr>
          <a:xfrm>
            <a:off x="6989089" y="5242639"/>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6814BB64-E402-461F-8AA6-CCDD7E26DAAF}"/>
              </a:ext>
            </a:extLst>
          </p:cNvPr>
          <p:cNvSpPr txBox="1"/>
          <p:nvPr/>
        </p:nvSpPr>
        <p:spPr>
          <a:xfrm>
            <a:off x="6804913" y="2844386"/>
            <a:ext cx="1535227" cy="400110"/>
          </a:xfrm>
          <a:prstGeom prst="rect">
            <a:avLst/>
          </a:prstGeom>
          <a:solidFill>
            <a:srgbClr val="F2F2F2">
              <a:alpha val="80000"/>
            </a:srgbClr>
          </a:solidFill>
          <a:ln>
            <a:solidFill>
              <a:schemeClr val="tx1"/>
            </a:solidFill>
          </a:ln>
        </p:spPr>
        <p:txBody>
          <a:bodyPr wrap="square" rtlCol="0">
            <a:spAutoFit/>
          </a:bodyPr>
          <a:lstStyle/>
          <a:p>
            <a:r>
              <a:rPr lang="en-US" sz="1000" dirty="0" err="1"/>
              <a:t>Bldg</a:t>
            </a:r>
            <a:r>
              <a:rPr lang="en-US" sz="1000" dirty="0"/>
              <a:t> 5a – 1 commercial &amp; 15 residential meters</a:t>
            </a:r>
          </a:p>
        </p:txBody>
      </p:sp>
      <p:sp>
        <p:nvSpPr>
          <p:cNvPr id="82" name="TextBox 81">
            <a:extLst>
              <a:ext uri="{FF2B5EF4-FFF2-40B4-BE49-F238E27FC236}">
                <a16:creationId xmlns:a16="http://schemas.microsoft.com/office/drawing/2014/main" id="{0405FA41-F474-46D8-A53E-7233B1872DE0}"/>
              </a:ext>
            </a:extLst>
          </p:cNvPr>
          <p:cNvSpPr txBox="1"/>
          <p:nvPr/>
        </p:nvSpPr>
        <p:spPr>
          <a:xfrm>
            <a:off x="6839645" y="3774828"/>
            <a:ext cx="1535227" cy="400110"/>
          </a:xfrm>
          <a:prstGeom prst="rect">
            <a:avLst/>
          </a:prstGeom>
          <a:solidFill>
            <a:srgbClr val="F2F2F2">
              <a:alpha val="80000"/>
            </a:srgbClr>
          </a:solidFill>
          <a:ln>
            <a:solidFill>
              <a:schemeClr val="tx1"/>
            </a:solidFill>
          </a:ln>
        </p:spPr>
        <p:txBody>
          <a:bodyPr wrap="square" rtlCol="0">
            <a:spAutoFit/>
          </a:bodyPr>
          <a:lstStyle/>
          <a:p>
            <a:r>
              <a:rPr lang="en-US" sz="1000" dirty="0" err="1"/>
              <a:t>Bldg</a:t>
            </a:r>
            <a:r>
              <a:rPr lang="en-US" sz="1000" dirty="0"/>
              <a:t> 5b – 1 commercial &amp; 43 residential meters</a:t>
            </a:r>
          </a:p>
        </p:txBody>
      </p:sp>
      <p:sp>
        <p:nvSpPr>
          <p:cNvPr id="88" name="Flowchart: Summing Junction 87">
            <a:extLst>
              <a:ext uri="{FF2B5EF4-FFF2-40B4-BE49-F238E27FC236}">
                <a16:creationId xmlns:a16="http://schemas.microsoft.com/office/drawing/2014/main" id="{99F45217-89D7-4144-949C-A1BD5A61619D}"/>
              </a:ext>
            </a:extLst>
          </p:cNvPr>
          <p:cNvSpPr/>
          <p:nvPr/>
        </p:nvSpPr>
        <p:spPr>
          <a:xfrm>
            <a:off x="1960158" y="2844387"/>
            <a:ext cx="126600" cy="126600"/>
          </a:xfrm>
          <a:prstGeom prst="flowChartSummingJunction">
            <a:avLst/>
          </a:prstGeom>
          <a:solidFill>
            <a:srgbClr val="FFC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557901FE-7AB1-4266-9863-3EBC4CA7BF5E}"/>
              </a:ext>
            </a:extLst>
          </p:cNvPr>
          <p:cNvSpPr txBox="1"/>
          <p:nvPr/>
        </p:nvSpPr>
        <p:spPr>
          <a:xfrm>
            <a:off x="3574588" y="5773158"/>
            <a:ext cx="1752716" cy="400110"/>
          </a:xfrm>
          <a:prstGeom prst="rect">
            <a:avLst/>
          </a:prstGeom>
          <a:solidFill>
            <a:srgbClr val="F2F2F2">
              <a:alpha val="80000"/>
            </a:srgbClr>
          </a:solidFill>
          <a:ln>
            <a:solidFill>
              <a:schemeClr val="tx1"/>
            </a:solidFill>
          </a:ln>
        </p:spPr>
        <p:txBody>
          <a:bodyPr wrap="square" rtlCol="0">
            <a:spAutoFit/>
          </a:bodyPr>
          <a:lstStyle/>
          <a:p>
            <a:r>
              <a:rPr lang="en-US" sz="1000" dirty="0" err="1"/>
              <a:t>Bldg</a:t>
            </a:r>
            <a:r>
              <a:rPr lang="en-US" sz="1000" dirty="0"/>
              <a:t> 3b – 1 commercial &amp; 37 residential meters</a:t>
            </a:r>
          </a:p>
        </p:txBody>
      </p:sp>
      <p:cxnSp>
        <p:nvCxnSpPr>
          <p:cNvPr id="108" name="Straight Arrow Connector 107">
            <a:extLst>
              <a:ext uri="{FF2B5EF4-FFF2-40B4-BE49-F238E27FC236}">
                <a16:creationId xmlns:a16="http://schemas.microsoft.com/office/drawing/2014/main" id="{ECC3EC9D-8949-4E1A-8F79-5584E917E8F8}"/>
              </a:ext>
            </a:extLst>
          </p:cNvPr>
          <p:cNvCxnSpPr>
            <a:cxnSpLocks/>
            <a:endCxn id="111" idx="1"/>
          </p:cNvCxnSpPr>
          <p:nvPr/>
        </p:nvCxnSpPr>
        <p:spPr>
          <a:xfrm flipV="1">
            <a:off x="5327304" y="5499571"/>
            <a:ext cx="1118904" cy="2735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1" name="Star: 5 Points 110">
            <a:extLst>
              <a:ext uri="{FF2B5EF4-FFF2-40B4-BE49-F238E27FC236}">
                <a16:creationId xmlns:a16="http://schemas.microsoft.com/office/drawing/2014/main" id="{EBE49CBD-5FAF-4615-9A49-867C19C30F61}"/>
              </a:ext>
            </a:extLst>
          </p:cNvPr>
          <p:cNvSpPr/>
          <p:nvPr/>
        </p:nvSpPr>
        <p:spPr>
          <a:xfrm>
            <a:off x="6446208" y="5446124"/>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03AB5-3388-346A-8EEC-A310B8C59E91}"/>
              </a:ext>
            </a:extLst>
          </p:cNvPr>
          <p:cNvSpPr txBox="1"/>
          <p:nvPr/>
        </p:nvSpPr>
        <p:spPr>
          <a:xfrm>
            <a:off x="1775445" y="857676"/>
            <a:ext cx="957014" cy="246221"/>
          </a:xfrm>
          <a:prstGeom prst="rect">
            <a:avLst/>
          </a:prstGeom>
          <a:solidFill>
            <a:srgbClr val="F2F2F2">
              <a:alpha val="80000"/>
            </a:srgbClr>
          </a:solidFill>
          <a:ln>
            <a:solidFill>
              <a:schemeClr val="tx1"/>
            </a:solidFill>
          </a:ln>
        </p:spPr>
        <p:txBody>
          <a:bodyPr wrap="square" rtlCol="0">
            <a:spAutoFit/>
          </a:bodyPr>
          <a:lstStyle/>
          <a:p>
            <a:r>
              <a:rPr lang="en-US" sz="1000" dirty="0"/>
              <a:t>Skilled Nursing</a:t>
            </a:r>
          </a:p>
        </p:txBody>
      </p:sp>
      <p:cxnSp>
        <p:nvCxnSpPr>
          <p:cNvPr id="5" name="Straight Arrow Connector 4">
            <a:extLst>
              <a:ext uri="{FF2B5EF4-FFF2-40B4-BE49-F238E27FC236}">
                <a16:creationId xmlns:a16="http://schemas.microsoft.com/office/drawing/2014/main" id="{17DBDF6D-EA98-443B-45E3-DCA7F36C8C64}"/>
              </a:ext>
            </a:extLst>
          </p:cNvPr>
          <p:cNvCxnSpPr>
            <a:cxnSpLocks/>
            <a:stCxn id="4" idx="2"/>
          </p:cNvCxnSpPr>
          <p:nvPr/>
        </p:nvCxnSpPr>
        <p:spPr>
          <a:xfrm>
            <a:off x="2253952" y="1103897"/>
            <a:ext cx="0" cy="6420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60466571-17B5-AF9C-DFA0-13F54C20CB11}"/>
              </a:ext>
            </a:extLst>
          </p:cNvPr>
          <p:cNvSpPr txBox="1"/>
          <p:nvPr/>
        </p:nvSpPr>
        <p:spPr>
          <a:xfrm>
            <a:off x="3574123" y="876126"/>
            <a:ext cx="893254" cy="246221"/>
          </a:xfrm>
          <a:prstGeom prst="rect">
            <a:avLst/>
          </a:prstGeom>
          <a:solidFill>
            <a:srgbClr val="F2F2F2">
              <a:alpha val="80000"/>
            </a:srgbClr>
          </a:solidFill>
          <a:ln>
            <a:solidFill>
              <a:schemeClr val="tx1"/>
            </a:solidFill>
          </a:ln>
        </p:spPr>
        <p:txBody>
          <a:bodyPr wrap="square" rtlCol="0">
            <a:spAutoFit/>
          </a:bodyPr>
          <a:lstStyle/>
          <a:p>
            <a:r>
              <a:rPr lang="en-US" sz="1000" dirty="0"/>
              <a:t>Memory Care</a:t>
            </a:r>
          </a:p>
        </p:txBody>
      </p:sp>
      <p:cxnSp>
        <p:nvCxnSpPr>
          <p:cNvPr id="16" name="Straight Arrow Connector 15">
            <a:extLst>
              <a:ext uri="{FF2B5EF4-FFF2-40B4-BE49-F238E27FC236}">
                <a16:creationId xmlns:a16="http://schemas.microsoft.com/office/drawing/2014/main" id="{0B089795-FF17-0D00-4FE0-E9CD1980ABAD}"/>
              </a:ext>
            </a:extLst>
          </p:cNvPr>
          <p:cNvCxnSpPr>
            <a:cxnSpLocks/>
            <a:stCxn id="12" idx="2"/>
          </p:cNvCxnSpPr>
          <p:nvPr/>
        </p:nvCxnSpPr>
        <p:spPr>
          <a:xfrm>
            <a:off x="4020750" y="1122347"/>
            <a:ext cx="0" cy="9480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7" name="Star: 5 Points 16">
            <a:extLst>
              <a:ext uri="{FF2B5EF4-FFF2-40B4-BE49-F238E27FC236}">
                <a16:creationId xmlns:a16="http://schemas.microsoft.com/office/drawing/2014/main" id="{73804883-955B-2BBE-E2C6-3496EE2F0E16}"/>
              </a:ext>
            </a:extLst>
          </p:cNvPr>
          <p:cNvSpPr/>
          <p:nvPr/>
        </p:nvSpPr>
        <p:spPr>
          <a:xfrm>
            <a:off x="3942927" y="2127299"/>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0561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ACAB-6C50-46AF-B7B7-DBE2C8FAC32F}"/>
              </a:ext>
            </a:extLst>
          </p:cNvPr>
          <p:cNvSpPr>
            <a:spLocks noGrp="1"/>
          </p:cNvSpPr>
          <p:nvPr>
            <p:ph type="title"/>
          </p:nvPr>
        </p:nvSpPr>
        <p:spPr>
          <a:xfrm>
            <a:off x="-1" y="0"/>
            <a:ext cx="7569758" cy="762000"/>
          </a:xfrm>
        </p:spPr>
        <p:txBody>
          <a:bodyPr>
            <a:normAutofit fontScale="90000"/>
          </a:bodyPr>
          <a:lstStyle/>
          <a:p>
            <a:r>
              <a:rPr lang="en-US" sz="2000" dirty="0"/>
              <a:t>Typical electrical room meter layout: Building 3a with 1 commercial meter (left) and an array of 27 residential meters (right)</a:t>
            </a:r>
          </a:p>
        </p:txBody>
      </p:sp>
      <p:pic>
        <p:nvPicPr>
          <p:cNvPr id="4" name="Picture 3">
            <a:extLst>
              <a:ext uri="{FF2B5EF4-FFF2-40B4-BE49-F238E27FC236}">
                <a16:creationId xmlns:a16="http://schemas.microsoft.com/office/drawing/2014/main" id="{1F4DF7E1-BF1E-447E-BB9C-A749C71864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121" y="762000"/>
            <a:ext cx="7569758" cy="5677318"/>
          </a:xfrm>
          <a:prstGeom prst="rect">
            <a:avLst/>
          </a:prstGeom>
        </p:spPr>
      </p:pic>
    </p:spTree>
    <p:extLst>
      <p:ext uri="{BB962C8B-B14F-4D97-AF65-F5344CB8AC3E}">
        <p14:creationId xmlns:p14="http://schemas.microsoft.com/office/powerpoint/2010/main" val="12127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88BB-D5D9-8A90-07A4-1705A01BADDB}"/>
              </a:ext>
            </a:extLst>
          </p:cNvPr>
          <p:cNvSpPr>
            <a:spLocks noGrp="1"/>
          </p:cNvSpPr>
          <p:nvPr>
            <p:ph type="title"/>
          </p:nvPr>
        </p:nvSpPr>
        <p:spPr>
          <a:xfrm>
            <a:off x="0" y="0"/>
            <a:ext cx="7837714" cy="762000"/>
          </a:xfrm>
        </p:spPr>
        <p:txBody>
          <a:bodyPr>
            <a:normAutofit/>
          </a:bodyPr>
          <a:lstStyle/>
          <a:p>
            <a:r>
              <a:rPr lang="en-US" dirty="0"/>
              <a:t>Preparing for a Renewables-driven Microgrid</a:t>
            </a:r>
          </a:p>
        </p:txBody>
      </p:sp>
      <p:sp>
        <p:nvSpPr>
          <p:cNvPr id="7" name="Content Placeholder 2">
            <a:extLst>
              <a:ext uri="{FF2B5EF4-FFF2-40B4-BE49-F238E27FC236}">
                <a16:creationId xmlns:a16="http://schemas.microsoft.com/office/drawing/2014/main" id="{C5D79174-1D60-AEC0-830D-3F14F06EAA57}"/>
              </a:ext>
            </a:extLst>
          </p:cNvPr>
          <p:cNvSpPr>
            <a:spLocks noGrp="1"/>
          </p:cNvSpPr>
          <p:nvPr>
            <p:ph idx="1"/>
          </p:nvPr>
        </p:nvSpPr>
        <p:spPr>
          <a:xfrm>
            <a:off x="457200" y="1295400"/>
            <a:ext cx="8229600" cy="4525963"/>
          </a:xfrm>
        </p:spPr>
        <p:txBody>
          <a:bodyPr anchor="ctr"/>
          <a:lstStyle/>
          <a:p>
            <a:pPr marL="0" indent="0" algn="ctr">
              <a:buNone/>
            </a:pPr>
            <a:r>
              <a:rPr lang="en-US" dirty="0">
                <a:solidFill>
                  <a:schemeClr val="tx1"/>
                </a:solidFill>
              </a:rPr>
              <a:t>Preparing for a Renewables-driven Microgrid</a:t>
            </a:r>
          </a:p>
        </p:txBody>
      </p:sp>
    </p:spTree>
    <p:extLst>
      <p:ext uri="{BB962C8B-B14F-4D97-AF65-F5344CB8AC3E}">
        <p14:creationId xmlns:p14="http://schemas.microsoft.com/office/powerpoint/2010/main" val="1928855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3F45-477C-7DE6-0D17-54D68A2595D4}"/>
              </a:ext>
            </a:extLst>
          </p:cNvPr>
          <p:cNvSpPr>
            <a:spLocks noGrp="1"/>
          </p:cNvSpPr>
          <p:nvPr>
            <p:ph type="title"/>
          </p:nvPr>
        </p:nvSpPr>
        <p:spPr/>
        <p:txBody>
          <a:bodyPr>
            <a:normAutofit/>
          </a:bodyPr>
          <a:lstStyle/>
          <a:p>
            <a:r>
              <a:rPr lang="en-US" dirty="0"/>
              <a:t>Solar &amp; storage sizing across all targeted meters</a:t>
            </a:r>
          </a:p>
        </p:txBody>
      </p:sp>
      <p:pic>
        <p:nvPicPr>
          <p:cNvPr id="6" name="Picture 5">
            <a:extLst>
              <a:ext uri="{FF2B5EF4-FFF2-40B4-BE49-F238E27FC236}">
                <a16:creationId xmlns:a16="http://schemas.microsoft.com/office/drawing/2014/main" id="{98FEDBDD-45BC-0146-F9A0-09F2FFAACD1A}"/>
              </a:ext>
            </a:extLst>
          </p:cNvPr>
          <p:cNvPicPr>
            <a:picLocks noChangeAspect="1"/>
          </p:cNvPicPr>
          <p:nvPr/>
        </p:nvPicPr>
        <p:blipFill>
          <a:blip r:embed="rId3"/>
          <a:stretch>
            <a:fillRect/>
          </a:stretch>
        </p:blipFill>
        <p:spPr>
          <a:xfrm>
            <a:off x="0" y="984901"/>
            <a:ext cx="9144000" cy="2104341"/>
          </a:xfrm>
          <a:prstGeom prst="rect">
            <a:avLst/>
          </a:prstGeom>
        </p:spPr>
      </p:pic>
      <p:sp>
        <p:nvSpPr>
          <p:cNvPr id="4" name="TextBox 3">
            <a:extLst>
              <a:ext uri="{FF2B5EF4-FFF2-40B4-BE49-F238E27FC236}">
                <a16:creationId xmlns:a16="http://schemas.microsoft.com/office/drawing/2014/main" id="{E0D412BF-1295-8AFD-C841-89C572C6DBDC}"/>
              </a:ext>
            </a:extLst>
          </p:cNvPr>
          <p:cNvSpPr txBox="1"/>
          <p:nvPr/>
        </p:nvSpPr>
        <p:spPr>
          <a:xfrm>
            <a:off x="214488" y="3218974"/>
            <a:ext cx="8669868"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t>Total estimated solar of 1,261 kW </a:t>
            </a:r>
            <a:r>
              <a:rPr lang="en-US" dirty="0"/>
              <a:t>is anticipated to deploy over two Phases, starting with 1,038 kW on rooftops and following with 223 kW on added solar parking canopies.</a:t>
            </a:r>
          </a:p>
          <a:p>
            <a:pPr marL="285750" indent="-285750">
              <a:buFont typeface="Arial" panose="020B0604020202020204" pitchFamily="34" charset="0"/>
              <a:buChar char="•"/>
            </a:pPr>
            <a:r>
              <a:rPr lang="en-US" dirty="0"/>
              <a:t>The </a:t>
            </a:r>
            <a:r>
              <a:rPr lang="en-US" b="1" dirty="0"/>
              <a:t>average estimated solar per Villa is 5.6 kW</a:t>
            </a:r>
            <a:r>
              <a:rPr lang="en-US" dirty="0"/>
              <a:t>, achieving an estimated 135% of Net Zero at each based on approximated average existing loads.  The oversizing prepares for significantly increased loads from expected shifts to Electric Vehicles (EVs) and other electrification measures like heat pumps, electric dryers, and induction cooktops.</a:t>
            </a:r>
          </a:p>
          <a:p>
            <a:pPr marL="285750" indent="-285750">
              <a:buFont typeface="Arial" panose="020B0604020202020204" pitchFamily="34" charset="0"/>
              <a:buChar char="•"/>
            </a:pPr>
            <a:r>
              <a:rPr lang="en-US" dirty="0"/>
              <a:t>All 223 kW of solar parking canopies is anticipated to be added to the Solar Microgrid serving the Community Building and raise the expected Net Zero achievement on the Community Building from 15% to 40%.  </a:t>
            </a:r>
          </a:p>
          <a:p>
            <a:pPr marL="285750" indent="-285750">
              <a:buFont typeface="Arial" panose="020B0604020202020204" pitchFamily="34" charset="0"/>
              <a:buChar char="•"/>
            </a:pPr>
            <a:r>
              <a:rPr lang="en-US" dirty="0"/>
              <a:t>All of the </a:t>
            </a:r>
            <a:r>
              <a:rPr lang="en-US" b="1" dirty="0"/>
              <a:t>estimated 2,862 kWh of storage </a:t>
            </a:r>
            <a:r>
              <a:rPr lang="en-US" dirty="0"/>
              <a:t>is anticipated to deploy in Phase 1, along with the rooftop solar.</a:t>
            </a:r>
          </a:p>
        </p:txBody>
      </p:sp>
    </p:spTree>
    <p:extLst>
      <p:ext uri="{BB962C8B-B14F-4D97-AF65-F5344CB8AC3E}">
        <p14:creationId xmlns:p14="http://schemas.microsoft.com/office/powerpoint/2010/main" val="721422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233142-7F91-FCF3-4207-99CB6AA43B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7890" y="762000"/>
            <a:ext cx="6522038" cy="5726103"/>
          </a:xfrm>
          <a:prstGeom prst="rect">
            <a:avLst/>
          </a:prstGeom>
        </p:spPr>
      </p:pic>
      <p:sp>
        <p:nvSpPr>
          <p:cNvPr id="2" name="Title 1">
            <a:extLst>
              <a:ext uri="{FF2B5EF4-FFF2-40B4-BE49-F238E27FC236}">
                <a16:creationId xmlns:a16="http://schemas.microsoft.com/office/drawing/2014/main" id="{565E598A-A9E9-F5C7-05D4-14C48F05051F}"/>
              </a:ext>
            </a:extLst>
          </p:cNvPr>
          <p:cNvSpPr>
            <a:spLocks noGrp="1"/>
          </p:cNvSpPr>
          <p:nvPr>
            <p:ph type="title"/>
          </p:nvPr>
        </p:nvSpPr>
        <p:spPr/>
        <p:txBody>
          <a:bodyPr>
            <a:normAutofit fontScale="90000"/>
          </a:bodyPr>
          <a:lstStyle/>
          <a:p>
            <a:r>
              <a:rPr lang="en-US" dirty="0"/>
              <a:t>Rooftop solar &amp; solar parking canopies serving Community Building and Buildings 1-5</a:t>
            </a:r>
          </a:p>
        </p:txBody>
      </p:sp>
      <p:sp>
        <p:nvSpPr>
          <p:cNvPr id="7" name="TextBox 6">
            <a:extLst>
              <a:ext uri="{FF2B5EF4-FFF2-40B4-BE49-F238E27FC236}">
                <a16:creationId xmlns:a16="http://schemas.microsoft.com/office/drawing/2014/main" id="{4DFC2479-47B7-0800-2E82-103BAB5D1BE9}"/>
              </a:ext>
            </a:extLst>
          </p:cNvPr>
          <p:cNvSpPr txBox="1"/>
          <p:nvPr/>
        </p:nvSpPr>
        <p:spPr>
          <a:xfrm>
            <a:off x="1246453" y="6125864"/>
            <a:ext cx="1482046" cy="246221"/>
          </a:xfrm>
          <a:prstGeom prst="rect">
            <a:avLst/>
          </a:prstGeom>
          <a:solidFill>
            <a:srgbClr val="F2F2F2">
              <a:alpha val="80000"/>
            </a:srgbClr>
          </a:solidFill>
          <a:ln>
            <a:solidFill>
              <a:schemeClr val="tx1"/>
            </a:solidFill>
          </a:ln>
        </p:spPr>
        <p:txBody>
          <a:bodyPr wrap="square" rtlCol="0">
            <a:spAutoFit/>
          </a:bodyPr>
          <a:lstStyle/>
          <a:p>
            <a:r>
              <a:rPr lang="en-US" sz="1000" dirty="0"/>
              <a:t>         Commercial Meters </a:t>
            </a:r>
          </a:p>
        </p:txBody>
      </p:sp>
      <p:sp>
        <p:nvSpPr>
          <p:cNvPr id="8" name="Star: 5 Points 7">
            <a:extLst>
              <a:ext uri="{FF2B5EF4-FFF2-40B4-BE49-F238E27FC236}">
                <a16:creationId xmlns:a16="http://schemas.microsoft.com/office/drawing/2014/main" id="{EB3C142C-70F4-679B-E33A-C27ECB53DEAA}"/>
              </a:ext>
            </a:extLst>
          </p:cNvPr>
          <p:cNvSpPr/>
          <p:nvPr/>
        </p:nvSpPr>
        <p:spPr>
          <a:xfrm>
            <a:off x="1388408" y="6180599"/>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Star: 5 Points 29">
            <a:extLst>
              <a:ext uri="{FF2B5EF4-FFF2-40B4-BE49-F238E27FC236}">
                <a16:creationId xmlns:a16="http://schemas.microsoft.com/office/drawing/2014/main" id="{4CB825BB-2F5F-A6EB-0ACB-25E323ECF40E}"/>
              </a:ext>
            </a:extLst>
          </p:cNvPr>
          <p:cNvSpPr/>
          <p:nvPr/>
        </p:nvSpPr>
        <p:spPr>
          <a:xfrm>
            <a:off x="2931883" y="2160170"/>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BF4CA80-19E0-7340-A1D8-BC05CCAA223F}"/>
              </a:ext>
            </a:extLst>
          </p:cNvPr>
          <p:cNvSpPr txBox="1"/>
          <p:nvPr/>
        </p:nvSpPr>
        <p:spPr>
          <a:xfrm>
            <a:off x="2573981" y="1794962"/>
            <a:ext cx="715803" cy="338554"/>
          </a:xfrm>
          <a:prstGeom prst="rect">
            <a:avLst/>
          </a:prstGeom>
          <a:solidFill>
            <a:srgbClr val="D9D9D9">
              <a:alpha val="74902"/>
            </a:srgbClr>
          </a:solidFill>
          <a:ln w="12700">
            <a:solidFill>
              <a:srgbClr val="7030A0"/>
            </a:solidFill>
          </a:ln>
        </p:spPr>
        <p:txBody>
          <a:bodyPr wrap="square" rtlCol="0">
            <a:spAutoFit/>
          </a:bodyPr>
          <a:lstStyle/>
          <a:p>
            <a:r>
              <a:rPr lang="en-US" sz="800" dirty="0"/>
              <a:t>Community</a:t>
            </a:r>
          </a:p>
          <a:p>
            <a:r>
              <a:rPr lang="en-US" sz="800" dirty="0"/>
              <a:t>Building</a:t>
            </a:r>
          </a:p>
        </p:txBody>
      </p:sp>
      <p:sp>
        <p:nvSpPr>
          <p:cNvPr id="75" name="Star: 5 Points 74">
            <a:extLst>
              <a:ext uri="{FF2B5EF4-FFF2-40B4-BE49-F238E27FC236}">
                <a16:creationId xmlns:a16="http://schemas.microsoft.com/office/drawing/2014/main" id="{0B5D92D4-0E76-C22B-D7A5-E894B991ADAB}"/>
              </a:ext>
            </a:extLst>
          </p:cNvPr>
          <p:cNvSpPr/>
          <p:nvPr/>
        </p:nvSpPr>
        <p:spPr>
          <a:xfrm>
            <a:off x="3657600" y="1795262"/>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Star: 5 Points 75">
            <a:extLst>
              <a:ext uri="{FF2B5EF4-FFF2-40B4-BE49-F238E27FC236}">
                <a16:creationId xmlns:a16="http://schemas.microsoft.com/office/drawing/2014/main" id="{0793F905-E1B0-6B28-0724-42E32EC8E620}"/>
              </a:ext>
            </a:extLst>
          </p:cNvPr>
          <p:cNvSpPr/>
          <p:nvPr/>
        </p:nvSpPr>
        <p:spPr>
          <a:xfrm>
            <a:off x="4726293" y="4602271"/>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Star: 5 Points 76">
            <a:extLst>
              <a:ext uri="{FF2B5EF4-FFF2-40B4-BE49-F238E27FC236}">
                <a16:creationId xmlns:a16="http://schemas.microsoft.com/office/drawing/2014/main" id="{8FC5A207-6B89-7DBB-D98D-0274568F3E78}"/>
              </a:ext>
            </a:extLst>
          </p:cNvPr>
          <p:cNvSpPr/>
          <p:nvPr/>
        </p:nvSpPr>
        <p:spPr>
          <a:xfrm>
            <a:off x="4415557" y="2551896"/>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Star: 5 Points 77">
            <a:extLst>
              <a:ext uri="{FF2B5EF4-FFF2-40B4-BE49-F238E27FC236}">
                <a16:creationId xmlns:a16="http://schemas.microsoft.com/office/drawing/2014/main" id="{6A5C3551-9D0B-F88A-D6F4-45DEF64DE81C}"/>
              </a:ext>
            </a:extLst>
          </p:cNvPr>
          <p:cNvSpPr/>
          <p:nvPr/>
        </p:nvSpPr>
        <p:spPr>
          <a:xfrm>
            <a:off x="4757388" y="4048353"/>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Star: 5 Points 78">
            <a:extLst>
              <a:ext uri="{FF2B5EF4-FFF2-40B4-BE49-F238E27FC236}">
                <a16:creationId xmlns:a16="http://schemas.microsoft.com/office/drawing/2014/main" id="{4AD72EC8-56BD-D484-1EE5-ADEFE9564248}"/>
              </a:ext>
            </a:extLst>
          </p:cNvPr>
          <p:cNvSpPr/>
          <p:nvPr/>
        </p:nvSpPr>
        <p:spPr>
          <a:xfrm>
            <a:off x="6038650" y="4758409"/>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Star: 5 Points 79">
            <a:extLst>
              <a:ext uri="{FF2B5EF4-FFF2-40B4-BE49-F238E27FC236}">
                <a16:creationId xmlns:a16="http://schemas.microsoft.com/office/drawing/2014/main" id="{4B5FE83A-F1EC-03C7-4C6E-B36222E791A4}"/>
              </a:ext>
            </a:extLst>
          </p:cNvPr>
          <p:cNvSpPr/>
          <p:nvPr/>
        </p:nvSpPr>
        <p:spPr>
          <a:xfrm>
            <a:off x="5458836" y="2369397"/>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Star: 5 Points 80">
            <a:extLst>
              <a:ext uri="{FF2B5EF4-FFF2-40B4-BE49-F238E27FC236}">
                <a16:creationId xmlns:a16="http://schemas.microsoft.com/office/drawing/2014/main" id="{2051AA3B-74AE-B39F-399B-A4D040AA91CC}"/>
              </a:ext>
            </a:extLst>
          </p:cNvPr>
          <p:cNvSpPr/>
          <p:nvPr/>
        </p:nvSpPr>
        <p:spPr>
          <a:xfrm>
            <a:off x="5779564" y="3768033"/>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Star: 5 Points 81">
            <a:extLst>
              <a:ext uri="{FF2B5EF4-FFF2-40B4-BE49-F238E27FC236}">
                <a16:creationId xmlns:a16="http://schemas.microsoft.com/office/drawing/2014/main" id="{713DF9F9-3D3C-FF0E-37D3-4E0FAB4D6182}"/>
              </a:ext>
            </a:extLst>
          </p:cNvPr>
          <p:cNvSpPr/>
          <p:nvPr/>
        </p:nvSpPr>
        <p:spPr>
          <a:xfrm>
            <a:off x="6845010" y="4474698"/>
            <a:ext cx="157237" cy="13992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0731C77-70DD-83AC-A28D-0E56E5641D47}"/>
              </a:ext>
            </a:extLst>
          </p:cNvPr>
          <p:cNvSpPr txBox="1"/>
          <p:nvPr/>
        </p:nvSpPr>
        <p:spPr>
          <a:xfrm>
            <a:off x="3396907" y="1579818"/>
            <a:ext cx="339311" cy="215444"/>
          </a:xfrm>
          <a:prstGeom prst="rect">
            <a:avLst/>
          </a:prstGeom>
          <a:solidFill>
            <a:srgbClr val="D9D9D9">
              <a:alpha val="74902"/>
            </a:srgbClr>
          </a:solidFill>
          <a:ln w="12700">
            <a:solidFill>
              <a:srgbClr val="92D050"/>
            </a:solidFill>
          </a:ln>
        </p:spPr>
        <p:txBody>
          <a:bodyPr wrap="square" rtlCol="0">
            <a:spAutoFit/>
          </a:bodyPr>
          <a:lstStyle/>
          <a:p>
            <a:r>
              <a:rPr lang="en-US" sz="800" dirty="0"/>
              <a:t>B2a</a:t>
            </a:r>
          </a:p>
        </p:txBody>
      </p:sp>
      <p:sp>
        <p:nvSpPr>
          <p:cNvPr id="9" name="TextBox 8">
            <a:extLst>
              <a:ext uri="{FF2B5EF4-FFF2-40B4-BE49-F238E27FC236}">
                <a16:creationId xmlns:a16="http://schemas.microsoft.com/office/drawing/2014/main" id="{5794DA7F-14BE-61EA-52EB-795B2DF5E09F}"/>
              </a:ext>
            </a:extLst>
          </p:cNvPr>
          <p:cNvSpPr txBox="1"/>
          <p:nvPr/>
        </p:nvSpPr>
        <p:spPr>
          <a:xfrm>
            <a:off x="4073500" y="2667620"/>
            <a:ext cx="350818" cy="215444"/>
          </a:xfrm>
          <a:prstGeom prst="rect">
            <a:avLst/>
          </a:prstGeom>
          <a:solidFill>
            <a:srgbClr val="D9D9D9">
              <a:alpha val="74902"/>
            </a:srgbClr>
          </a:solidFill>
          <a:ln w="12700">
            <a:solidFill>
              <a:srgbClr val="92D050"/>
            </a:solidFill>
          </a:ln>
        </p:spPr>
        <p:txBody>
          <a:bodyPr wrap="square" rtlCol="0">
            <a:spAutoFit/>
          </a:bodyPr>
          <a:lstStyle/>
          <a:p>
            <a:r>
              <a:rPr lang="en-US" sz="800" dirty="0"/>
              <a:t>B2b</a:t>
            </a:r>
          </a:p>
        </p:txBody>
      </p:sp>
      <p:sp>
        <p:nvSpPr>
          <p:cNvPr id="3" name="TextBox 2">
            <a:extLst>
              <a:ext uri="{FF2B5EF4-FFF2-40B4-BE49-F238E27FC236}">
                <a16:creationId xmlns:a16="http://schemas.microsoft.com/office/drawing/2014/main" id="{81F07C59-58E6-90F5-2B11-83B2F13CED1C}"/>
              </a:ext>
            </a:extLst>
          </p:cNvPr>
          <p:cNvSpPr txBox="1"/>
          <p:nvPr/>
        </p:nvSpPr>
        <p:spPr>
          <a:xfrm>
            <a:off x="4910252" y="4602271"/>
            <a:ext cx="299013" cy="215444"/>
          </a:xfrm>
          <a:prstGeom prst="rect">
            <a:avLst/>
          </a:prstGeom>
          <a:solidFill>
            <a:srgbClr val="D9D9D9">
              <a:alpha val="74902"/>
            </a:srgbClr>
          </a:solidFill>
          <a:ln w="12700">
            <a:solidFill>
              <a:srgbClr val="00B0F0"/>
            </a:solidFill>
          </a:ln>
        </p:spPr>
        <p:txBody>
          <a:bodyPr wrap="square" rtlCol="0">
            <a:spAutoFit/>
          </a:bodyPr>
          <a:lstStyle/>
          <a:p>
            <a:r>
              <a:rPr lang="en-US" sz="800" dirty="0"/>
              <a:t>B1</a:t>
            </a:r>
          </a:p>
        </p:txBody>
      </p:sp>
      <p:sp>
        <p:nvSpPr>
          <p:cNvPr id="11" name="TextBox 10">
            <a:extLst>
              <a:ext uri="{FF2B5EF4-FFF2-40B4-BE49-F238E27FC236}">
                <a16:creationId xmlns:a16="http://schemas.microsoft.com/office/drawing/2014/main" id="{73851436-BEB9-5785-85B3-49273F1F659F}"/>
              </a:ext>
            </a:extLst>
          </p:cNvPr>
          <p:cNvSpPr txBox="1"/>
          <p:nvPr/>
        </p:nvSpPr>
        <p:spPr>
          <a:xfrm>
            <a:off x="5752548" y="2223916"/>
            <a:ext cx="300165" cy="215444"/>
          </a:xfrm>
          <a:prstGeom prst="rect">
            <a:avLst/>
          </a:prstGeom>
          <a:solidFill>
            <a:srgbClr val="D9D9D9">
              <a:alpha val="74902"/>
            </a:srgbClr>
          </a:solidFill>
          <a:ln w="12700">
            <a:solidFill>
              <a:srgbClr val="F2C261"/>
            </a:solidFill>
          </a:ln>
        </p:spPr>
        <p:txBody>
          <a:bodyPr wrap="square" rtlCol="0">
            <a:spAutoFit/>
          </a:bodyPr>
          <a:lstStyle/>
          <a:p>
            <a:r>
              <a:rPr lang="en-US" sz="800" dirty="0"/>
              <a:t>B4</a:t>
            </a:r>
          </a:p>
        </p:txBody>
      </p:sp>
      <p:sp>
        <p:nvSpPr>
          <p:cNvPr id="13" name="TextBox 12">
            <a:extLst>
              <a:ext uri="{FF2B5EF4-FFF2-40B4-BE49-F238E27FC236}">
                <a16:creationId xmlns:a16="http://schemas.microsoft.com/office/drawing/2014/main" id="{EB6FB3ED-EE2D-F7D7-C9D6-C04E0FBFA803}"/>
              </a:ext>
            </a:extLst>
          </p:cNvPr>
          <p:cNvSpPr txBox="1"/>
          <p:nvPr/>
        </p:nvSpPr>
        <p:spPr>
          <a:xfrm>
            <a:off x="4400572" y="3878061"/>
            <a:ext cx="363660" cy="215444"/>
          </a:xfrm>
          <a:prstGeom prst="rect">
            <a:avLst/>
          </a:prstGeom>
          <a:solidFill>
            <a:srgbClr val="D9D9D9">
              <a:alpha val="74902"/>
            </a:srgbClr>
          </a:solidFill>
          <a:ln w="12700">
            <a:solidFill>
              <a:srgbClr val="FFFF00"/>
            </a:solidFill>
          </a:ln>
        </p:spPr>
        <p:txBody>
          <a:bodyPr wrap="square" rtlCol="0">
            <a:spAutoFit/>
          </a:bodyPr>
          <a:lstStyle/>
          <a:p>
            <a:r>
              <a:rPr lang="en-US" sz="800" dirty="0"/>
              <a:t>B3a</a:t>
            </a:r>
          </a:p>
        </p:txBody>
      </p:sp>
      <p:sp>
        <p:nvSpPr>
          <p:cNvPr id="14" name="TextBox 13">
            <a:extLst>
              <a:ext uri="{FF2B5EF4-FFF2-40B4-BE49-F238E27FC236}">
                <a16:creationId xmlns:a16="http://schemas.microsoft.com/office/drawing/2014/main" id="{1BAC05DE-5FF6-2002-ABA4-60F35D4D6141}"/>
              </a:ext>
            </a:extLst>
          </p:cNvPr>
          <p:cNvSpPr txBox="1"/>
          <p:nvPr/>
        </p:nvSpPr>
        <p:spPr>
          <a:xfrm>
            <a:off x="6028260" y="4506902"/>
            <a:ext cx="363660" cy="215444"/>
          </a:xfrm>
          <a:prstGeom prst="rect">
            <a:avLst/>
          </a:prstGeom>
          <a:solidFill>
            <a:srgbClr val="D9D9D9">
              <a:alpha val="74902"/>
            </a:srgbClr>
          </a:solidFill>
          <a:ln w="12700">
            <a:solidFill>
              <a:srgbClr val="FFFF00"/>
            </a:solidFill>
          </a:ln>
        </p:spPr>
        <p:txBody>
          <a:bodyPr wrap="square" rtlCol="0">
            <a:spAutoFit/>
          </a:bodyPr>
          <a:lstStyle/>
          <a:p>
            <a:r>
              <a:rPr lang="en-US" sz="800" dirty="0"/>
              <a:t>B3b</a:t>
            </a:r>
          </a:p>
        </p:txBody>
      </p:sp>
      <p:sp>
        <p:nvSpPr>
          <p:cNvPr id="15" name="TextBox 14">
            <a:extLst>
              <a:ext uri="{FF2B5EF4-FFF2-40B4-BE49-F238E27FC236}">
                <a16:creationId xmlns:a16="http://schemas.microsoft.com/office/drawing/2014/main" id="{1AE23A44-120A-C239-E2B7-59C27E63E2A2}"/>
              </a:ext>
            </a:extLst>
          </p:cNvPr>
          <p:cNvSpPr txBox="1"/>
          <p:nvPr/>
        </p:nvSpPr>
        <p:spPr>
          <a:xfrm>
            <a:off x="5426235" y="3617840"/>
            <a:ext cx="338687" cy="215444"/>
          </a:xfrm>
          <a:prstGeom prst="rect">
            <a:avLst/>
          </a:prstGeom>
          <a:solidFill>
            <a:srgbClr val="D9D9D9">
              <a:alpha val="74902"/>
            </a:srgbClr>
          </a:solidFill>
          <a:ln w="12700">
            <a:solidFill>
              <a:srgbClr val="FF0000"/>
            </a:solidFill>
          </a:ln>
        </p:spPr>
        <p:txBody>
          <a:bodyPr wrap="square" rtlCol="0">
            <a:spAutoFit/>
          </a:bodyPr>
          <a:lstStyle/>
          <a:p>
            <a:r>
              <a:rPr lang="en-US" sz="800" dirty="0"/>
              <a:t>B5a</a:t>
            </a:r>
          </a:p>
        </p:txBody>
      </p:sp>
      <p:sp>
        <p:nvSpPr>
          <p:cNvPr id="16" name="TextBox 15">
            <a:extLst>
              <a:ext uri="{FF2B5EF4-FFF2-40B4-BE49-F238E27FC236}">
                <a16:creationId xmlns:a16="http://schemas.microsoft.com/office/drawing/2014/main" id="{F0CD0CED-0B08-B8D0-399E-1256A780534A}"/>
              </a:ext>
            </a:extLst>
          </p:cNvPr>
          <p:cNvSpPr txBox="1"/>
          <p:nvPr/>
        </p:nvSpPr>
        <p:spPr>
          <a:xfrm>
            <a:off x="6950174" y="4259254"/>
            <a:ext cx="365026" cy="215444"/>
          </a:xfrm>
          <a:prstGeom prst="rect">
            <a:avLst/>
          </a:prstGeom>
          <a:solidFill>
            <a:srgbClr val="D9D9D9">
              <a:alpha val="74902"/>
            </a:srgbClr>
          </a:solidFill>
          <a:ln w="12700">
            <a:solidFill>
              <a:srgbClr val="EC0E04"/>
            </a:solidFill>
          </a:ln>
        </p:spPr>
        <p:txBody>
          <a:bodyPr wrap="square" rtlCol="0">
            <a:spAutoFit/>
          </a:bodyPr>
          <a:lstStyle/>
          <a:p>
            <a:r>
              <a:rPr lang="en-US" sz="800" dirty="0"/>
              <a:t>B5b</a:t>
            </a:r>
          </a:p>
        </p:txBody>
      </p:sp>
    </p:spTree>
    <p:extLst>
      <p:ext uri="{BB962C8B-B14F-4D97-AF65-F5344CB8AC3E}">
        <p14:creationId xmlns:p14="http://schemas.microsoft.com/office/powerpoint/2010/main" val="40135061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5893B29-DD5F-DFE0-C207-3D79918CD1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60" y="3711715"/>
            <a:ext cx="9144000" cy="1445124"/>
          </a:xfrm>
          <a:prstGeom prst="rect">
            <a:avLst/>
          </a:prstGeom>
        </p:spPr>
      </p:pic>
      <p:sp>
        <p:nvSpPr>
          <p:cNvPr id="2" name="Title 1">
            <a:extLst>
              <a:ext uri="{FF2B5EF4-FFF2-40B4-BE49-F238E27FC236}">
                <a16:creationId xmlns:a16="http://schemas.microsoft.com/office/drawing/2014/main" id="{565E598A-A9E9-F5C7-05D4-14C48F05051F}"/>
              </a:ext>
            </a:extLst>
          </p:cNvPr>
          <p:cNvSpPr>
            <a:spLocks noGrp="1"/>
          </p:cNvSpPr>
          <p:nvPr>
            <p:ph type="title"/>
          </p:nvPr>
        </p:nvSpPr>
        <p:spPr>
          <a:xfrm>
            <a:off x="0" y="0"/>
            <a:ext cx="7508240" cy="762000"/>
          </a:xfrm>
        </p:spPr>
        <p:txBody>
          <a:bodyPr>
            <a:noAutofit/>
          </a:bodyPr>
          <a:lstStyle/>
          <a:p>
            <a:r>
              <a:rPr lang="en-US" sz="2000" dirty="0"/>
              <a:t>Battery sizing and resilience for Community Building</a:t>
            </a:r>
          </a:p>
        </p:txBody>
      </p:sp>
      <p:sp>
        <p:nvSpPr>
          <p:cNvPr id="11" name="TextBox 10">
            <a:extLst>
              <a:ext uri="{FF2B5EF4-FFF2-40B4-BE49-F238E27FC236}">
                <a16:creationId xmlns:a16="http://schemas.microsoft.com/office/drawing/2014/main" id="{64533B65-BF74-5CAC-D033-7EF5A2E88504}"/>
              </a:ext>
            </a:extLst>
          </p:cNvPr>
          <p:cNvSpPr txBox="1"/>
          <p:nvPr/>
        </p:nvSpPr>
        <p:spPr>
          <a:xfrm>
            <a:off x="0" y="5382050"/>
            <a:ext cx="9144000" cy="369332"/>
          </a:xfrm>
          <a:prstGeom prst="rect">
            <a:avLst/>
          </a:prstGeom>
          <a:noFill/>
        </p:spPr>
        <p:txBody>
          <a:bodyPr wrap="square" rtlCol="0">
            <a:spAutoFit/>
          </a:bodyPr>
          <a:lstStyle/>
          <a:p>
            <a:pPr marL="171450" indent="-171450">
              <a:buFont typeface="Arial" panose="020B0604020202090204" pitchFamily="34" charset="0"/>
              <a:buChar char="•"/>
            </a:pPr>
            <a:r>
              <a:rPr lang="en-US" sz="900" dirty="0"/>
              <a:t>All battery sizes are configured for TOU arbitrage &amp; demand charge management.</a:t>
            </a:r>
          </a:p>
          <a:p>
            <a:pPr marL="171450" indent="-171450">
              <a:buFont typeface="Arial" panose="020B0604020202090204" pitchFamily="34" charset="0"/>
              <a:buChar char="•"/>
            </a:pPr>
            <a:r>
              <a:rPr lang="en-US" sz="900" dirty="0"/>
              <a:t>Optimal battery sizes are based on resilience benefits. In order to cover all loads during an outage, a battery’s power capacity needs to be at or above a meter’s peak demand.</a:t>
            </a:r>
          </a:p>
        </p:txBody>
      </p:sp>
      <p:pic>
        <p:nvPicPr>
          <p:cNvPr id="15" name="Picture 14">
            <a:extLst>
              <a:ext uri="{FF2B5EF4-FFF2-40B4-BE49-F238E27FC236}">
                <a16:creationId xmlns:a16="http://schemas.microsoft.com/office/drawing/2014/main" id="{B12C6F72-95DC-83B0-526B-ABDEA087A1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4989" y="844784"/>
            <a:ext cx="3102169" cy="2171519"/>
          </a:xfrm>
          <a:prstGeom prst="rect">
            <a:avLst/>
          </a:prstGeom>
        </p:spPr>
      </p:pic>
      <p:sp>
        <p:nvSpPr>
          <p:cNvPr id="3" name="TextBox 2">
            <a:extLst>
              <a:ext uri="{FF2B5EF4-FFF2-40B4-BE49-F238E27FC236}">
                <a16:creationId xmlns:a16="http://schemas.microsoft.com/office/drawing/2014/main" id="{AF0B6F9A-61F4-D6FA-27B1-998E399597D7}"/>
              </a:ext>
            </a:extLst>
          </p:cNvPr>
          <p:cNvSpPr txBox="1"/>
          <p:nvPr/>
        </p:nvSpPr>
        <p:spPr>
          <a:xfrm>
            <a:off x="6387068" y="1888712"/>
            <a:ext cx="1744616" cy="369332"/>
          </a:xfrm>
          <a:prstGeom prst="rect">
            <a:avLst/>
          </a:prstGeom>
          <a:noFill/>
        </p:spPr>
        <p:txBody>
          <a:bodyPr wrap="square" rtlCol="0">
            <a:spAutoFit/>
          </a:bodyPr>
          <a:lstStyle/>
          <a:p>
            <a:r>
              <a:rPr lang="en-US" dirty="0"/>
              <a:t>Tesla Megapack</a:t>
            </a:r>
          </a:p>
        </p:txBody>
      </p:sp>
    </p:spTree>
    <p:extLst>
      <p:ext uri="{BB962C8B-B14F-4D97-AF65-F5344CB8AC3E}">
        <p14:creationId xmlns:p14="http://schemas.microsoft.com/office/powerpoint/2010/main" val="2031702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598A-A9E9-F5C7-05D4-14C48F05051F}"/>
              </a:ext>
            </a:extLst>
          </p:cNvPr>
          <p:cNvSpPr>
            <a:spLocks noGrp="1"/>
          </p:cNvSpPr>
          <p:nvPr>
            <p:ph type="title"/>
          </p:nvPr>
        </p:nvSpPr>
        <p:spPr>
          <a:xfrm>
            <a:off x="0" y="0"/>
            <a:ext cx="7508240" cy="762000"/>
          </a:xfrm>
        </p:spPr>
        <p:txBody>
          <a:bodyPr>
            <a:noAutofit/>
          </a:bodyPr>
          <a:lstStyle/>
          <a:p>
            <a:r>
              <a:rPr lang="en-US" sz="2000" dirty="0"/>
              <a:t>Battery sizing and resilience for Buildings 1-5</a:t>
            </a:r>
          </a:p>
        </p:txBody>
      </p:sp>
      <p:pic>
        <p:nvPicPr>
          <p:cNvPr id="9" name="Picture 8">
            <a:extLst>
              <a:ext uri="{FF2B5EF4-FFF2-40B4-BE49-F238E27FC236}">
                <a16:creationId xmlns:a16="http://schemas.microsoft.com/office/drawing/2014/main" id="{A58D095C-E2B3-1FB6-D5E8-51DC7FBBF1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1597" y="812492"/>
            <a:ext cx="3412962" cy="2559722"/>
          </a:xfrm>
          <a:prstGeom prst="rect">
            <a:avLst/>
          </a:prstGeom>
        </p:spPr>
      </p:pic>
      <p:sp>
        <p:nvSpPr>
          <p:cNvPr id="6" name="TextBox 5">
            <a:extLst>
              <a:ext uri="{FF2B5EF4-FFF2-40B4-BE49-F238E27FC236}">
                <a16:creationId xmlns:a16="http://schemas.microsoft.com/office/drawing/2014/main" id="{65CAF2FD-CE80-7688-AFAA-4611B6A57F71}"/>
              </a:ext>
            </a:extLst>
          </p:cNvPr>
          <p:cNvSpPr txBox="1"/>
          <p:nvPr/>
        </p:nvSpPr>
        <p:spPr>
          <a:xfrm>
            <a:off x="103437" y="5713379"/>
            <a:ext cx="8869680" cy="646331"/>
          </a:xfrm>
          <a:prstGeom prst="rect">
            <a:avLst/>
          </a:prstGeom>
          <a:noFill/>
        </p:spPr>
        <p:txBody>
          <a:bodyPr wrap="square" rtlCol="0">
            <a:spAutoFit/>
          </a:bodyPr>
          <a:lstStyle/>
          <a:p>
            <a:pPr marL="171450" indent="-171450">
              <a:buFont typeface="Arial" panose="020B0604020202090204" pitchFamily="34" charset="0"/>
              <a:buChar char="•"/>
            </a:pPr>
            <a:r>
              <a:rPr lang="en-US" sz="900" b="0" i="0" u="none" strike="noStrike" dirty="0">
                <a:solidFill>
                  <a:srgbClr val="000000"/>
                </a:solidFill>
                <a:effectLst/>
                <a:latin typeface="Calibri" panose="020F0502020204030204" pitchFamily="34" charset="0"/>
              </a:rPr>
              <a:t>Except for the Community Building, all battery storage sizes are based on some multiple of Tesla </a:t>
            </a:r>
            <a:r>
              <a:rPr lang="en-US" sz="900" b="0" i="0" u="none" strike="noStrike" dirty="0" err="1">
                <a:solidFill>
                  <a:srgbClr val="000000"/>
                </a:solidFill>
                <a:effectLst/>
                <a:latin typeface="Calibri" panose="020F0502020204030204" pitchFamily="34" charset="0"/>
              </a:rPr>
              <a:t>Powerwalls</a:t>
            </a:r>
            <a:r>
              <a:rPr lang="en-US" sz="900" b="0" i="0" u="none" strike="noStrike" dirty="0">
                <a:solidFill>
                  <a:srgbClr val="000000"/>
                </a:solidFill>
                <a:effectLst/>
                <a:latin typeface="Calibri" panose="020F0502020204030204" pitchFamily="34" charset="0"/>
              </a:rPr>
              <a:t> with each Powerwall having a power capacity of 5 kW and energy capacity of 13.2 kWh.</a:t>
            </a:r>
            <a:r>
              <a:rPr lang="en-US" sz="900" dirty="0"/>
              <a:t> </a:t>
            </a:r>
          </a:p>
          <a:p>
            <a:pPr marL="171450" indent="-171450">
              <a:buFont typeface="Arial" panose="020B0604020202090204" pitchFamily="34" charset="0"/>
              <a:buChar char="•"/>
            </a:pPr>
            <a:r>
              <a:rPr lang="en-US" sz="900" dirty="0"/>
              <a:t>All battery sizes are configured for TOU arbitrage &amp; demand charge management. </a:t>
            </a:r>
          </a:p>
          <a:p>
            <a:pPr marL="171450" indent="-171450">
              <a:buFont typeface="Arial" panose="020B0604020202090204" pitchFamily="34" charset="0"/>
              <a:buChar char="•"/>
            </a:pPr>
            <a:r>
              <a:rPr lang="en-US" sz="900" dirty="0"/>
              <a:t>Optimal battery sizes are based on resilience benefits. In order to cover all loads during an outage, a battery’s power capacity needs to be at or above a meter’s peak demand.</a:t>
            </a:r>
          </a:p>
        </p:txBody>
      </p:sp>
      <p:pic>
        <p:nvPicPr>
          <p:cNvPr id="7" name="Picture 6">
            <a:extLst>
              <a:ext uri="{FF2B5EF4-FFF2-40B4-BE49-F238E27FC236}">
                <a16:creationId xmlns:a16="http://schemas.microsoft.com/office/drawing/2014/main" id="{8917894D-A94B-53FA-E859-D2C31DDCE0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360" y="3372214"/>
            <a:ext cx="8371840" cy="2390773"/>
          </a:xfrm>
          <a:prstGeom prst="rect">
            <a:avLst/>
          </a:prstGeom>
        </p:spPr>
      </p:pic>
    </p:spTree>
    <p:extLst>
      <p:ext uri="{BB962C8B-B14F-4D97-AF65-F5344CB8AC3E}">
        <p14:creationId xmlns:p14="http://schemas.microsoft.com/office/powerpoint/2010/main" val="2786264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t>Policy innovations needed</a:t>
            </a:r>
            <a:endParaRPr dirty="0"/>
          </a:p>
        </p:txBody>
      </p:sp>
      <p:sp>
        <p:nvSpPr>
          <p:cNvPr id="326" name="Google Shape;326;p21"/>
          <p:cNvSpPr txBox="1">
            <a:spLocks noGrp="1"/>
          </p:cNvSpPr>
          <p:nvPr>
            <p:ph type="body" idx="1"/>
          </p:nvPr>
        </p:nvSpPr>
        <p:spPr>
          <a:xfrm>
            <a:off x="1079841" y="1047042"/>
            <a:ext cx="7175516" cy="452596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200"/>
              <a:buNone/>
            </a:pPr>
            <a:r>
              <a:rPr lang="en-US" dirty="0">
                <a:solidFill>
                  <a:schemeClr val="dk1"/>
                </a:solidFill>
              </a:rPr>
              <a:t>Policy innovations needed</a:t>
            </a:r>
            <a:endParaRPr dirty="0"/>
          </a:p>
        </p:txBody>
      </p:sp>
    </p:spTree>
    <p:extLst>
      <p:ext uri="{BB962C8B-B14F-4D97-AF65-F5344CB8AC3E}">
        <p14:creationId xmlns:p14="http://schemas.microsoft.com/office/powerpoint/2010/main" val="1773590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24BE-8981-12B4-6BA9-0674425546E9}"/>
              </a:ext>
            </a:extLst>
          </p:cNvPr>
          <p:cNvSpPr>
            <a:spLocks noGrp="1"/>
          </p:cNvSpPr>
          <p:nvPr>
            <p:ph type="title"/>
          </p:nvPr>
        </p:nvSpPr>
        <p:spPr/>
        <p:txBody>
          <a:bodyPr>
            <a:normAutofit/>
          </a:bodyPr>
          <a:lstStyle/>
          <a:p>
            <a:r>
              <a:rPr lang="en-US" sz="1800" dirty="0"/>
              <a:t>Existing barriers preventing the widespread deployment of Microgrids</a:t>
            </a:r>
          </a:p>
        </p:txBody>
      </p:sp>
      <p:sp>
        <p:nvSpPr>
          <p:cNvPr id="3" name="Text Placeholder 2">
            <a:extLst>
              <a:ext uri="{FF2B5EF4-FFF2-40B4-BE49-F238E27FC236}">
                <a16:creationId xmlns:a16="http://schemas.microsoft.com/office/drawing/2014/main" id="{09E10FE2-CA92-6D64-E34D-363D86580C6A}"/>
              </a:ext>
            </a:extLst>
          </p:cNvPr>
          <p:cNvSpPr>
            <a:spLocks noGrp="1"/>
          </p:cNvSpPr>
          <p:nvPr>
            <p:ph type="body" idx="1"/>
          </p:nvPr>
        </p:nvSpPr>
        <p:spPr>
          <a:xfrm>
            <a:off x="118872" y="829734"/>
            <a:ext cx="8567928" cy="5684520"/>
          </a:xfrm>
        </p:spPr>
        <p:txBody>
          <a:bodyPr>
            <a:normAutofit fontScale="47500" lnSpcReduction="20000"/>
          </a:bodyPr>
          <a:lstStyle/>
          <a:p>
            <a:pPr marL="25400" indent="0" algn="ctr">
              <a:buNone/>
            </a:pPr>
            <a:r>
              <a:rPr lang="en-US" sz="3400" dirty="0">
                <a:solidFill>
                  <a:schemeClr val="tx1"/>
                </a:solidFill>
              </a:rPr>
              <a:t>The electric grid was designed with 20</a:t>
            </a:r>
            <a:r>
              <a:rPr lang="en-US" sz="3400" baseline="30000" dirty="0">
                <a:solidFill>
                  <a:schemeClr val="tx1"/>
                </a:solidFill>
              </a:rPr>
              <a:t>th</a:t>
            </a:r>
            <a:r>
              <a:rPr lang="en-US" sz="3400" dirty="0">
                <a:solidFill>
                  <a:schemeClr val="tx1"/>
                </a:solidFill>
              </a:rPr>
              <a:t> century principles about a grid with a one-way flow of energy. Remotely-generated energy is transmitted across long distance transmission lines and delivered to end users located in load centers (on the distribution grid).</a:t>
            </a:r>
          </a:p>
          <a:p>
            <a:pPr marL="25400" indent="0">
              <a:buNone/>
            </a:pPr>
            <a:endParaRPr lang="en-US" sz="1600" dirty="0">
              <a:solidFill>
                <a:schemeClr val="tx1"/>
              </a:solidFill>
            </a:endParaRPr>
          </a:p>
          <a:p>
            <a:pPr marL="25400" indent="0">
              <a:buNone/>
            </a:pPr>
            <a:endParaRPr lang="en-US" sz="1600" dirty="0">
              <a:solidFill>
                <a:schemeClr val="tx1"/>
              </a:solidFill>
            </a:endParaRPr>
          </a:p>
          <a:p>
            <a:pPr marL="25400" indent="0">
              <a:buNone/>
            </a:pPr>
            <a:endParaRPr lang="en-US" sz="1600" dirty="0">
              <a:solidFill>
                <a:schemeClr val="tx1"/>
              </a:solidFill>
            </a:endParaRPr>
          </a:p>
          <a:p>
            <a:pPr marL="25400" indent="0">
              <a:buNone/>
            </a:pPr>
            <a:endParaRPr lang="en-US" sz="1600" dirty="0">
              <a:solidFill>
                <a:schemeClr val="tx1"/>
              </a:solidFill>
            </a:endParaRPr>
          </a:p>
          <a:p>
            <a:pPr marL="25400" indent="0">
              <a:buNone/>
            </a:pPr>
            <a:endParaRPr lang="en-US" sz="1600" dirty="0">
              <a:solidFill>
                <a:schemeClr val="tx1"/>
              </a:solidFill>
            </a:endParaRPr>
          </a:p>
          <a:p>
            <a:pPr marL="25400" indent="0">
              <a:buNone/>
            </a:pPr>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endParaRPr lang="en-US" sz="1600" dirty="0">
              <a:solidFill>
                <a:schemeClr val="tx1"/>
              </a:solidFill>
            </a:endParaRPr>
          </a:p>
          <a:p>
            <a:pPr marL="0" indent="0">
              <a:buNone/>
            </a:pPr>
            <a:endParaRPr lang="en-US" sz="1600" dirty="0">
              <a:solidFill>
                <a:schemeClr val="tx1"/>
              </a:solidFill>
            </a:endParaRPr>
          </a:p>
          <a:p>
            <a:endParaRPr lang="en-US" sz="1600" dirty="0">
              <a:solidFill>
                <a:schemeClr val="tx1"/>
              </a:solidFill>
            </a:endParaRPr>
          </a:p>
          <a:p>
            <a:r>
              <a:rPr lang="en-US" sz="2700" b="1" dirty="0">
                <a:solidFill>
                  <a:schemeClr val="tx1"/>
                </a:solidFill>
              </a:rPr>
              <a:t>Unique/Complicated Configurations:</a:t>
            </a:r>
            <a:r>
              <a:rPr lang="en-US" sz="2700" dirty="0">
                <a:solidFill>
                  <a:schemeClr val="tx1"/>
                </a:solidFill>
              </a:rPr>
              <a:t> Microgrids, particularly Community Microgrids are complicated since they require generation, storage, and software to control and optimize the resources for use in real time and for resilience in the event of a grid outage.</a:t>
            </a:r>
          </a:p>
          <a:p>
            <a:r>
              <a:rPr lang="en-US" sz="2700" b="1" dirty="0">
                <a:solidFill>
                  <a:schemeClr val="tx1"/>
                </a:solidFill>
              </a:rPr>
              <a:t>Rule 218(b), called the “Over-the-fence” rule:</a:t>
            </a:r>
            <a:r>
              <a:rPr lang="en-US" sz="2700" dirty="0">
                <a:solidFill>
                  <a:schemeClr val="tx1"/>
                </a:solidFill>
              </a:rPr>
              <a:t> Any entity that transmits energy to more than one facility and/or uses the distribution grid must register as an electrical corporation (making them subject to the same requirements as the large Investor-Owned Utilities).</a:t>
            </a:r>
          </a:p>
          <a:p>
            <a:r>
              <a:rPr lang="en-US" sz="2700" b="1" dirty="0">
                <a:solidFill>
                  <a:schemeClr val="tx1"/>
                </a:solidFill>
              </a:rPr>
              <a:t>Lack of a standard value of resilience: </a:t>
            </a:r>
            <a:r>
              <a:rPr lang="en-US" sz="2700" dirty="0">
                <a:solidFill>
                  <a:schemeClr val="tx1"/>
                </a:solidFill>
              </a:rPr>
              <a:t>One of the biggest benefits a microgrid provides is resilience. Without a standard methodology to value resilience, it is difficult to deploy a microgrid without multiple sources of funding.</a:t>
            </a:r>
          </a:p>
          <a:p>
            <a:r>
              <a:rPr lang="en-US" sz="2700" b="1" dirty="0">
                <a:solidFill>
                  <a:schemeClr val="tx1"/>
                </a:solidFill>
              </a:rPr>
              <a:t>Lack of Value Stacking:</a:t>
            </a:r>
            <a:r>
              <a:rPr lang="en-US" sz="2700" dirty="0">
                <a:solidFill>
                  <a:schemeClr val="tx1"/>
                </a:solidFill>
              </a:rPr>
              <a:t> Microgrids provide a range of benefits (economic, environmental, and resilience) where they are deployed, including on the facility level, for the community, and the broader grid. Ensuring that markets and off-takers exist is key to commercializing the technology.</a:t>
            </a:r>
          </a:p>
          <a:p>
            <a:pPr lvl="1"/>
            <a:r>
              <a:rPr lang="en-US" sz="2700" dirty="0">
                <a:solidFill>
                  <a:schemeClr val="tx1"/>
                </a:solidFill>
              </a:rPr>
              <a:t>The grid does not fully value the benefits of distributed energy resources, making it difficult to value stack and create multiple bankable revenue streams for a single resource.</a:t>
            </a:r>
          </a:p>
          <a:p>
            <a:r>
              <a:rPr lang="en-US" sz="2700" b="1" dirty="0">
                <a:solidFill>
                  <a:schemeClr val="tx1"/>
                </a:solidFill>
              </a:rPr>
              <a:t>Interconnection:</a:t>
            </a:r>
            <a:r>
              <a:rPr lang="en-US" sz="2700" dirty="0">
                <a:solidFill>
                  <a:schemeClr val="tx1"/>
                </a:solidFill>
              </a:rPr>
              <a:t> A lack of streamlined interconnection procedures for distributed energy resources and microgrids makes deploying a microgrid a significant time investment.</a:t>
            </a:r>
          </a:p>
          <a:p>
            <a:pPr marL="25400" indent="0">
              <a:buNone/>
            </a:pPr>
            <a:endParaRPr lang="en-US" sz="2700" dirty="0">
              <a:solidFill>
                <a:schemeClr val="tx1"/>
              </a:solidFill>
            </a:endParaRPr>
          </a:p>
          <a:p>
            <a:endParaRPr lang="en-US" sz="2700" dirty="0">
              <a:solidFill>
                <a:schemeClr val="tx1"/>
              </a:solidFill>
            </a:endParaRPr>
          </a:p>
          <a:p>
            <a:endParaRPr lang="en-US" sz="2700" dirty="0">
              <a:solidFill>
                <a:schemeClr val="tx1"/>
              </a:solidFill>
            </a:endParaRPr>
          </a:p>
          <a:p>
            <a:pPr lvl="1"/>
            <a:endParaRPr lang="en-US" sz="1200" dirty="0">
              <a:solidFill>
                <a:schemeClr val="tx1"/>
              </a:solidFill>
            </a:endParaRPr>
          </a:p>
        </p:txBody>
      </p:sp>
      <p:grpSp>
        <p:nvGrpSpPr>
          <p:cNvPr id="5" name="Group 4">
            <a:extLst>
              <a:ext uri="{FF2B5EF4-FFF2-40B4-BE49-F238E27FC236}">
                <a16:creationId xmlns:a16="http://schemas.microsoft.com/office/drawing/2014/main" id="{24F38CA7-FE1B-B1E0-0A0B-9C9A2E33ADAB}"/>
              </a:ext>
            </a:extLst>
          </p:cNvPr>
          <p:cNvGrpSpPr/>
          <p:nvPr/>
        </p:nvGrpSpPr>
        <p:grpSpPr>
          <a:xfrm>
            <a:off x="118872" y="1556106"/>
            <a:ext cx="8293877" cy="1820628"/>
            <a:chOff x="397423" y="930105"/>
            <a:chExt cx="8158265" cy="2503380"/>
          </a:xfrm>
        </p:grpSpPr>
        <p:sp>
          <p:nvSpPr>
            <p:cNvPr id="6" name="Shape 170">
              <a:extLst>
                <a:ext uri="{FF2B5EF4-FFF2-40B4-BE49-F238E27FC236}">
                  <a16:creationId xmlns:a16="http://schemas.microsoft.com/office/drawing/2014/main" id="{C2A552E6-511B-A8AC-C839-639570686E2A}"/>
                </a:ext>
              </a:extLst>
            </p:cNvPr>
            <p:cNvSpPr/>
            <p:nvPr/>
          </p:nvSpPr>
          <p:spPr>
            <a:xfrm>
              <a:off x="6919788" y="1404262"/>
              <a:ext cx="769374" cy="253500"/>
            </a:xfrm>
            <a:custGeom>
              <a:avLst/>
              <a:gdLst/>
              <a:ahLst/>
              <a:cxnLst/>
              <a:rect l="0" t="0" r="0" b="0"/>
              <a:pathLst>
                <a:path w="120000" h="120000" extrusionOk="0">
                  <a:moveTo>
                    <a:pt x="0" y="75295"/>
                  </a:moveTo>
                  <a:cubicBezTo>
                    <a:pt x="14657" y="102341"/>
                    <a:pt x="29315" y="129386"/>
                    <a:pt x="49315" y="116837"/>
                  </a:cubicBezTo>
                  <a:cubicBezTo>
                    <a:pt x="69315" y="104288"/>
                    <a:pt x="105753" y="34618"/>
                    <a:pt x="120000" y="0"/>
                  </a:cubicBezTo>
                </a:path>
              </a:pathLst>
            </a:custGeom>
            <a:noFill/>
            <a:ln w="25400" cap="flat" cmpd="sng">
              <a:solidFill>
                <a:srgbClr val="7F7F7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pic>
          <p:nvPicPr>
            <p:cNvPr id="7" name="Shape 114">
              <a:extLst>
                <a:ext uri="{FF2B5EF4-FFF2-40B4-BE49-F238E27FC236}">
                  <a16:creationId xmlns:a16="http://schemas.microsoft.com/office/drawing/2014/main" id="{E870076A-2D0D-1765-2D35-843A9B4768B4}"/>
                </a:ext>
              </a:extLst>
            </p:cNvPr>
            <p:cNvPicPr preferRelativeResize="0"/>
            <p:nvPr/>
          </p:nvPicPr>
          <p:blipFill rotWithShape="1">
            <a:blip r:embed="rId3">
              <a:alphaModFix/>
            </a:blip>
            <a:srcRect l="6715" r="6476"/>
            <a:stretch/>
          </p:blipFill>
          <p:spPr>
            <a:xfrm>
              <a:off x="2257582" y="1251550"/>
              <a:ext cx="1552418" cy="1788299"/>
            </a:xfrm>
            <a:prstGeom prst="rect">
              <a:avLst/>
            </a:prstGeom>
            <a:noFill/>
            <a:ln>
              <a:noFill/>
            </a:ln>
          </p:spPr>
        </p:pic>
        <p:pic>
          <p:nvPicPr>
            <p:cNvPr id="8" name="Shape 115">
              <a:extLst>
                <a:ext uri="{FF2B5EF4-FFF2-40B4-BE49-F238E27FC236}">
                  <a16:creationId xmlns:a16="http://schemas.microsoft.com/office/drawing/2014/main" id="{FF57E0B1-6423-9310-DC29-03BAD7AB5934}"/>
                </a:ext>
              </a:extLst>
            </p:cNvPr>
            <p:cNvPicPr preferRelativeResize="0"/>
            <p:nvPr/>
          </p:nvPicPr>
          <p:blipFill rotWithShape="1">
            <a:blip r:embed="rId4">
              <a:alphaModFix/>
            </a:blip>
            <a:srcRect/>
            <a:stretch/>
          </p:blipFill>
          <p:spPr>
            <a:xfrm>
              <a:off x="519349" y="1493250"/>
              <a:ext cx="1159798" cy="1159798"/>
            </a:xfrm>
            <a:prstGeom prst="rect">
              <a:avLst/>
            </a:prstGeom>
            <a:noFill/>
            <a:ln>
              <a:noFill/>
            </a:ln>
          </p:spPr>
        </p:pic>
        <p:sp>
          <p:nvSpPr>
            <p:cNvPr id="9" name="Shape 117">
              <a:extLst>
                <a:ext uri="{FF2B5EF4-FFF2-40B4-BE49-F238E27FC236}">
                  <a16:creationId xmlns:a16="http://schemas.microsoft.com/office/drawing/2014/main" id="{6B60A293-547C-319E-56F3-58623BD80E9D}"/>
                </a:ext>
              </a:extLst>
            </p:cNvPr>
            <p:cNvSpPr txBox="1"/>
            <p:nvPr/>
          </p:nvSpPr>
          <p:spPr>
            <a:xfrm>
              <a:off x="397423" y="2808019"/>
              <a:ext cx="1416898" cy="55104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rgbClr val="000000"/>
                  </a:solidFill>
                  <a:latin typeface="+mj-lt"/>
                  <a:ea typeface="Arial"/>
                  <a:cs typeface="Arial"/>
                  <a:sym typeface="Arial"/>
                </a:rPr>
                <a:t>Remote Power</a:t>
              </a:r>
            </a:p>
          </p:txBody>
        </p:sp>
        <p:sp>
          <p:nvSpPr>
            <p:cNvPr id="10" name="Shape 118">
              <a:extLst>
                <a:ext uri="{FF2B5EF4-FFF2-40B4-BE49-F238E27FC236}">
                  <a16:creationId xmlns:a16="http://schemas.microsoft.com/office/drawing/2014/main" id="{22A430DC-B93D-B94C-E66C-7A333F9DC1C4}"/>
                </a:ext>
              </a:extLst>
            </p:cNvPr>
            <p:cNvSpPr txBox="1"/>
            <p:nvPr/>
          </p:nvSpPr>
          <p:spPr>
            <a:xfrm>
              <a:off x="2133600" y="2848711"/>
              <a:ext cx="2143125" cy="5847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rgbClr val="000000"/>
                  </a:solidFill>
                  <a:latin typeface="+mj-lt"/>
                  <a:ea typeface="Arial"/>
                  <a:cs typeface="Arial"/>
                  <a:sym typeface="Arial"/>
                </a:rPr>
                <a:t>Long Range Transmission Lines</a:t>
              </a:r>
            </a:p>
          </p:txBody>
        </p:sp>
        <p:sp>
          <p:nvSpPr>
            <p:cNvPr id="11" name="Shape 119">
              <a:extLst>
                <a:ext uri="{FF2B5EF4-FFF2-40B4-BE49-F238E27FC236}">
                  <a16:creationId xmlns:a16="http://schemas.microsoft.com/office/drawing/2014/main" id="{373C9A8B-4A7A-6C98-33FF-6AF17B27E01C}"/>
                </a:ext>
              </a:extLst>
            </p:cNvPr>
            <p:cNvSpPr txBox="1"/>
            <p:nvPr/>
          </p:nvSpPr>
          <p:spPr>
            <a:xfrm>
              <a:off x="4484683" y="3094931"/>
              <a:ext cx="1536034" cy="33855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rgbClr val="000000"/>
                  </a:solidFill>
                  <a:latin typeface="+mj-lt"/>
                  <a:ea typeface="Arial"/>
                  <a:cs typeface="Arial"/>
                  <a:sym typeface="Arial"/>
                </a:rPr>
                <a:t>Substation</a:t>
              </a:r>
            </a:p>
          </p:txBody>
        </p:sp>
        <p:sp>
          <p:nvSpPr>
            <p:cNvPr id="12" name="Shape 120">
              <a:extLst>
                <a:ext uri="{FF2B5EF4-FFF2-40B4-BE49-F238E27FC236}">
                  <a16:creationId xmlns:a16="http://schemas.microsoft.com/office/drawing/2014/main" id="{95F51A60-A07C-34DE-114E-92A575EB451C}"/>
                </a:ext>
              </a:extLst>
            </p:cNvPr>
            <p:cNvSpPr txBox="1"/>
            <p:nvPr/>
          </p:nvSpPr>
          <p:spPr>
            <a:xfrm>
              <a:off x="5319893" y="930105"/>
              <a:ext cx="2073899" cy="422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rgbClr val="000000"/>
                  </a:solidFill>
                  <a:latin typeface="+mj-lt"/>
                  <a:ea typeface="Arial"/>
                  <a:cs typeface="Arial"/>
                  <a:sym typeface="Arial"/>
                </a:rPr>
                <a:t>Distribution Grid</a:t>
              </a:r>
            </a:p>
          </p:txBody>
        </p:sp>
        <p:sp>
          <p:nvSpPr>
            <p:cNvPr id="13" name="Shape 121">
              <a:extLst>
                <a:ext uri="{FF2B5EF4-FFF2-40B4-BE49-F238E27FC236}">
                  <a16:creationId xmlns:a16="http://schemas.microsoft.com/office/drawing/2014/main" id="{A9083062-A7C1-2F27-7797-0BD1983DC5FA}"/>
                </a:ext>
              </a:extLst>
            </p:cNvPr>
            <p:cNvSpPr txBox="1"/>
            <p:nvPr/>
          </p:nvSpPr>
          <p:spPr>
            <a:xfrm>
              <a:off x="6931554" y="2738893"/>
              <a:ext cx="1536000" cy="58470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rgbClr val="000000"/>
                  </a:solidFill>
                  <a:latin typeface="+mj-lt"/>
                  <a:ea typeface="Arial"/>
                  <a:cs typeface="Arial"/>
                  <a:sym typeface="Arial"/>
                </a:rPr>
                <a:t>Local Load Growth</a:t>
              </a:r>
            </a:p>
          </p:txBody>
        </p:sp>
        <p:pic>
          <p:nvPicPr>
            <p:cNvPr id="14" name="Shape 124">
              <a:extLst>
                <a:ext uri="{FF2B5EF4-FFF2-40B4-BE49-F238E27FC236}">
                  <a16:creationId xmlns:a16="http://schemas.microsoft.com/office/drawing/2014/main" id="{2B70C230-E388-00D8-FFE2-6D996C33450E}"/>
                </a:ext>
              </a:extLst>
            </p:cNvPr>
            <p:cNvPicPr preferRelativeResize="0"/>
            <p:nvPr/>
          </p:nvPicPr>
          <p:blipFill rotWithShape="1">
            <a:blip r:embed="rId5">
              <a:alphaModFix/>
            </a:blip>
            <a:srcRect/>
            <a:stretch/>
          </p:blipFill>
          <p:spPr>
            <a:xfrm>
              <a:off x="1136775" y="2012410"/>
              <a:ext cx="618900" cy="578700"/>
            </a:xfrm>
            <a:prstGeom prst="rect">
              <a:avLst/>
            </a:prstGeom>
            <a:noFill/>
            <a:ln>
              <a:noFill/>
            </a:ln>
          </p:spPr>
        </p:pic>
        <p:grpSp>
          <p:nvGrpSpPr>
            <p:cNvPr id="15" name="Shape 126">
              <a:extLst>
                <a:ext uri="{FF2B5EF4-FFF2-40B4-BE49-F238E27FC236}">
                  <a16:creationId xmlns:a16="http://schemas.microsoft.com/office/drawing/2014/main" id="{EA545A65-8BE5-6891-3BCB-54AD6295DFD4}"/>
                </a:ext>
              </a:extLst>
            </p:cNvPr>
            <p:cNvGrpSpPr/>
            <p:nvPr/>
          </p:nvGrpSpPr>
          <p:grpSpPr>
            <a:xfrm>
              <a:off x="4770896" y="1942665"/>
              <a:ext cx="542925" cy="928754"/>
              <a:chOff x="5894846" y="2198337"/>
              <a:chExt cx="542925" cy="928754"/>
            </a:xfrm>
          </p:grpSpPr>
          <p:sp>
            <p:nvSpPr>
              <p:cNvPr id="40" name="Shape 127">
                <a:extLst>
                  <a:ext uri="{FF2B5EF4-FFF2-40B4-BE49-F238E27FC236}">
                    <a16:creationId xmlns:a16="http://schemas.microsoft.com/office/drawing/2014/main" id="{DBE0C4AA-35D5-232C-F2AA-305EE6ED4DF4}"/>
                  </a:ext>
                </a:extLst>
              </p:cNvPr>
              <p:cNvSpPr/>
              <p:nvPr/>
            </p:nvSpPr>
            <p:spPr>
              <a:xfrm>
                <a:off x="5943007" y="2586327"/>
                <a:ext cx="460966" cy="540764"/>
              </a:xfrm>
              <a:prstGeom prst="rect">
                <a:avLst/>
              </a:prstGeom>
              <a:noFill/>
              <a:ln w="28575"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cxnSp>
            <p:nvCxnSpPr>
              <p:cNvPr id="41" name="Shape 128">
                <a:extLst>
                  <a:ext uri="{FF2B5EF4-FFF2-40B4-BE49-F238E27FC236}">
                    <a16:creationId xmlns:a16="http://schemas.microsoft.com/office/drawing/2014/main" id="{A33352D0-1B19-B4A9-7632-B7779309F079}"/>
                  </a:ext>
                </a:extLst>
              </p:cNvPr>
              <p:cNvCxnSpPr/>
              <p:nvPr/>
            </p:nvCxnSpPr>
            <p:spPr>
              <a:xfrm>
                <a:off x="5894846" y="2584719"/>
                <a:ext cx="542925" cy="0"/>
              </a:xfrm>
              <a:prstGeom prst="straightConnector1">
                <a:avLst/>
              </a:prstGeom>
              <a:noFill/>
              <a:ln w="25400" cap="flat" cmpd="sng">
                <a:solidFill>
                  <a:srgbClr val="7F7F7F"/>
                </a:solidFill>
                <a:prstDash val="solid"/>
                <a:round/>
                <a:headEnd type="none" w="med" len="med"/>
                <a:tailEnd type="none" w="med" len="med"/>
              </a:ln>
            </p:spPr>
          </p:cxnSp>
          <p:cxnSp>
            <p:nvCxnSpPr>
              <p:cNvPr id="42" name="Shape 129">
                <a:extLst>
                  <a:ext uri="{FF2B5EF4-FFF2-40B4-BE49-F238E27FC236}">
                    <a16:creationId xmlns:a16="http://schemas.microsoft.com/office/drawing/2014/main" id="{9A926502-6AC0-DF55-6055-D2D40B835B22}"/>
                  </a:ext>
                </a:extLst>
              </p:cNvPr>
              <p:cNvCxnSpPr/>
              <p:nvPr/>
            </p:nvCxnSpPr>
            <p:spPr>
              <a:xfrm rot="10800000">
                <a:off x="5894846" y="2524685"/>
                <a:ext cx="0" cy="64817"/>
              </a:xfrm>
              <a:prstGeom prst="straightConnector1">
                <a:avLst/>
              </a:prstGeom>
              <a:noFill/>
              <a:ln w="25400" cap="flat" cmpd="sng">
                <a:solidFill>
                  <a:srgbClr val="7F7F7F"/>
                </a:solidFill>
                <a:prstDash val="solid"/>
                <a:round/>
                <a:headEnd type="none" w="med" len="med"/>
                <a:tailEnd type="none" w="med" len="med"/>
              </a:ln>
            </p:spPr>
          </p:cxnSp>
          <p:cxnSp>
            <p:nvCxnSpPr>
              <p:cNvPr id="43" name="Shape 130">
                <a:extLst>
                  <a:ext uri="{FF2B5EF4-FFF2-40B4-BE49-F238E27FC236}">
                    <a16:creationId xmlns:a16="http://schemas.microsoft.com/office/drawing/2014/main" id="{D3EE788E-0601-7CC9-F9FF-7BADF437E4A5}"/>
                  </a:ext>
                </a:extLst>
              </p:cNvPr>
              <p:cNvCxnSpPr/>
              <p:nvPr/>
            </p:nvCxnSpPr>
            <p:spPr>
              <a:xfrm rot="10800000">
                <a:off x="6437771" y="2529468"/>
                <a:ext cx="0" cy="60034"/>
              </a:xfrm>
              <a:prstGeom prst="straightConnector1">
                <a:avLst/>
              </a:prstGeom>
              <a:noFill/>
              <a:ln w="25400" cap="flat" cmpd="sng">
                <a:solidFill>
                  <a:srgbClr val="7F7F7F"/>
                </a:solidFill>
                <a:prstDash val="solid"/>
                <a:round/>
                <a:headEnd type="none" w="med" len="med"/>
                <a:tailEnd type="none" w="med" len="med"/>
              </a:ln>
            </p:spPr>
          </p:cxnSp>
          <p:cxnSp>
            <p:nvCxnSpPr>
              <p:cNvPr id="44" name="Shape 131">
                <a:extLst>
                  <a:ext uri="{FF2B5EF4-FFF2-40B4-BE49-F238E27FC236}">
                    <a16:creationId xmlns:a16="http://schemas.microsoft.com/office/drawing/2014/main" id="{BA97C42A-FCA3-67CE-3781-554CCCA0A611}"/>
                  </a:ext>
                </a:extLst>
              </p:cNvPr>
              <p:cNvCxnSpPr/>
              <p:nvPr/>
            </p:nvCxnSpPr>
            <p:spPr>
              <a:xfrm rot="10800000" flipH="1">
                <a:off x="5894846" y="2408217"/>
                <a:ext cx="263525" cy="121251"/>
              </a:xfrm>
              <a:prstGeom prst="straightConnector1">
                <a:avLst/>
              </a:prstGeom>
              <a:noFill/>
              <a:ln w="25400" cap="flat" cmpd="sng">
                <a:solidFill>
                  <a:srgbClr val="7F7F7F"/>
                </a:solidFill>
                <a:prstDash val="solid"/>
                <a:round/>
                <a:headEnd type="none" w="med" len="med"/>
                <a:tailEnd type="none" w="med" len="med"/>
              </a:ln>
            </p:spPr>
          </p:cxnSp>
          <p:cxnSp>
            <p:nvCxnSpPr>
              <p:cNvPr id="45" name="Shape 132">
                <a:extLst>
                  <a:ext uri="{FF2B5EF4-FFF2-40B4-BE49-F238E27FC236}">
                    <a16:creationId xmlns:a16="http://schemas.microsoft.com/office/drawing/2014/main" id="{A453B861-634D-4FB0-15EA-35A126922254}"/>
                  </a:ext>
                </a:extLst>
              </p:cNvPr>
              <p:cNvCxnSpPr/>
              <p:nvPr/>
            </p:nvCxnSpPr>
            <p:spPr>
              <a:xfrm rot="10800000">
                <a:off x="6158371" y="2408217"/>
                <a:ext cx="279399" cy="121251"/>
              </a:xfrm>
              <a:prstGeom prst="straightConnector1">
                <a:avLst/>
              </a:prstGeom>
              <a:noFill/>
              <a:ln w="25400" cap="flat" cmpd="sng">
                <a:solidFill>
                  <a:srgbClr val="7F7F7F"/>
                </a:solidFill>
                <a:prstDash val="solid"/>
                <a:round/>
                <a:headEnd type="none" w="med" len="med"/>
                <a:tailEnd type="none" w="med" len="med"/>
              </a:ln>
            </p:spPr>
          </p:cxnSp>
          <p:sp>
            <p:nvSpPr>
              <p:cNvPr id="46" name="Shape 133">
                <a:extLst>
                  <a:ext uri="{FF2B5EF4-FFF2-40B4-BE49-F238E27FC236}">
                    <a16:creationId xmlns:a16="http://schemas.microsoft.com/office/drawing/2014/main" id="{475D2EA0-82F8-3C22-2540-6BE4724F3D05}"/>
                  </a:ext>
                </a:extLst>
              </p:cNvPr>
              <p:cNvSpPr/>
              <p:nvPr/>
            </p:nvSpPr>
            <p:spPr>
              <a:xfrm>
                <a:off x="6142496" y="2653980"/>
                <a:ext cx="66674" cy="64341"/>
              </a:xfrm>
              <a:prstGeom prst="ellipse">
                <a:avLst/>
              </a:prstGeom>
              <a:solidFill>
                <a:srgbClr val="FFFFFF"/>
              </a:solidFill>
              <a:ln w="9525" cap="flat" cmpd="sng">
                <a:solidFill>
                  <a:srgbClr val="7F7F7F"/>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7" name="Shape 134">
                <a:extLst>
                  <a:ext uri="{FF2B5EF4-FFF2-40B4-BE49-F238E27FC236}">
                    <a16:creationId xmlns:a16="http://schemas.microsoft.com/office/drawing/2014/main" id="{BD2DC22B-C9F4-E923-FAA0-C4C0E2928F4F}"/>
                  </a:ext>
                </a:extLst>
              </p:cNvPr>
              <p:cNvSpPr/>
              <p:nvPr/>
            </p:nvSpPr>
            <p:spPr>
              <a:xfrm>
                <a:off x="6261557" y="2653980"/>
                <a:ext cx="66674" cy="64341"/>
              </a:xfrm>
              <a:prstGeom prst="ellipse">
                <a:avLst/>
              </a:prstGeom>
              <a:solidFill>
                <a:srgbClr val="FFFFFF"/>
              </a:solidFill>
              <a:ln w="9525" cap="flat" cmpd="sng">
                <a:solidFill>
                  <a:srgbClr val="7F7F7F"/>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8" name="Shape 135">
                <a:extLst>
                  <a:ext uri="{FF2B5EF4-FFF2-40B4-BE49-F238E27FC236}">
                    <a16:creationId xmlns:a16="http://schemas.microsoft.com/office/drawing/2014/main" id="{54A46E9B-E543-75A5-5380-D54D6E17EA06}"/>
                  </a:ext>
                </a:extLst>
              </p:cNvPr>
              <p:cNvSpPr/>
              <p:nvPr/>
            </p:nvSpPr>
            <p:spPr>
              <a:xfrm>
                <a:off x="6013414" y="2653980"/>
                <a:ext cx="66674" cy="64341"/>
              </a:xfrm>
              <a:prstGeom prst="ellipse">
                <a:avLst/>
              </a:prstGeom>
              <a:solidFill>
                <a:srgbClr val="FFFFFF"/>
              </a:solidFill>
              <a:ln w="9525" cap="flat" cmpd="sng">
                <a:solidFill>
                  <a:srgbClr val="7F7F7F"/>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49" name="Shape 136">
                <a:extLst>
                  <a:ext uri="{FF2B5EF4-FFF2-40B4-BE49-F238E27FC236}">
                    <a16:creationId xmlns:a16="http://schemas.microsoft.com/office/drawing/2014/main" id="{EFF587EC-7EEE-6DC5-BB43-F52A92DFAFD7}"/>
                  </a:ext>
                </a:extLst>
              </p:cNvPr>
              <p:cNvGrpSpPr/>
              <p:nvPr/>
            </p:nvGrpSpPr>
            <p:grpSpPr>
              <a:xfrm>
                <a:off x="6076073" y="2812499"/>
                <a:ext cx="199685" cy="208299"/>
                <a:chOff x="6095123" y="2831549"/>
                <a:chExt cx="199685" cy="208299"/>
              </a:xfrm>
            </p:grpSpPr>
            <p:sp>
              <p:nvSpPr>
                <p:cNvPr id="60" name="Shape 137">
                  <a:extLst>
                    <a:ext uri="{FF2B5EF4-FFF2-40B4-BE49-F238E27FC236}">
                      <a16:creationId xmlns:a16="http://schemas.microsoft.com/office/drawing/2014/main" id="{2368EAAE-DE93-20DC-ED3B-B0F0626215D1}"/>
                    </a:ext>
                  </a:extLst>
                </p:cNvPr>
                <p:cNvSpPr/>
                <p:nvPr/>
              </p:nvSpPr>
              <p:spPr>
                <a:xfrm>
                  <a:off x="6095123" y="2831549"/>
                  <a:ext cx="199685" cy="208299"/>
                </a:xfrm>
                <a:prstGeom prst="ellipse">
                  <a:avLst/>
                </a:prstGeom>
                <a:solidFill>
                  <a:srgbClr val="FFFFFF"/>
                </a:solidFill>
                <a:ln w="9525" cap="flat" cmpd="sng">
                  <a:solidFill>
                    <a:srgbClr val="7F7F7F"/>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61" name="Shape 138">
                  <a:extLst>
                    <a:ext uri="{FF2B5EF4-FFF2-40B4-BE49-F238E27FC236}">
                      <a16:creationId xmlns:a16="http://schemas.microsoft.com/office/drawing/2014/main" id="{5C3BF0D3-F903-FAC5-5DD2-38DCED9E4955}"/>
                    </a:ext>
                  </a:extLst>
                </p:cNvPr>
                <p:cNvGrpSpPr/>
                <p:nvPr/>
              </p:nvGrpSpPr>
              <p:grpSpPr>
                <a:xfrm rot="811583">
                  <a:off x="6154962" y="2859963"/>
                  <a:ext cx="80645" cy="154250"/>
                  <a:chOff x="6553199" y="2665908"/>
                  <a:chExt cx="80645" cy="154250"/>
                </a:xfrm>
              </p:grpSpPr>
              <p:sp>
                <p:nvSpPr>
                  <p:cNvPr id="62" name="Shape 139">
                    <a:extLst>
                      <a:ext uri="{FF2B5EF4-FFF2-40B4-BE49-F238E27FC236}">
                        <a16:creationId xmlns:a16="http://schemas.microsoft.com/office/drawing/2014/main" id="{3E670D4C-9A8F-7C7B-FD8D-246B8D6AA3DA}"/>
                      </a:ext>
                    </a:extLst>
                  </p:cNvPr>
                  <p:cNvSpPr/>
                  <p:nvPr/>
                </p:nvSpPr>
                <p:spPr>
                  <a:xfrm flipH="1">
                    <a:off x="6553199" y="2665908"/>
                    <a:ext cx="45718" cy="80467"/>
                  </a:xfrm>
                  <a:prstGeom prst="rtTriangle">
                    <a:avLst/>
                  </a:prstGeom>
                  <a:solidFill>
                    <a:schemeClr val="dk1"/>
                  </a:solidFill>
                  <a:ln w="9525" cap="flat" cmpd="sng">
                    <a:solidFill>
                      <a:srgbClr val="7F7F7F"/>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63" name="Shape 140">
                    <a:extLst>
                      <a:ext uri="{FF2B5EF4-FFF2-40B4-BE49-F238E27FC236}">
                        <a16:creationId xmlns:a16="http://schemas.microsoft.com/office/drawing/2014/main" id="{2390F937-52CB-40B0-31BE-9B2B0D016E6E}"/>
                      </a:ext>
                    </a:extLst>
                  </p:cNvPr>
                  <p:cNvSpPr/>
                  <p:nvPr/>
                </p:nvSpPr>
                <p:spPr>
                  <a:xfrm rot="10800000" flipH="1">
                    <a:off x="6588125" y="2739691"/>
                    <a:ext cx="45718" cy="80467"/>
                  </a:xfrm>
                  <a:prstGeom prst="rtTriangle">
                    <a:avLst/>
                  </a:prstGeom>
                  <a:solidFill>
                    <a:schemeClr val="dk1"/>
                  </a:solidFill>
                  <a:ln w="9525" cap="flat" cmpd="sng">
                    <a:solidFill>
                      <a:srgbClr val="7F7F7F"/>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grpSp>
          <p:grpSp>
            <p:nvGrpSpPr>
              <p:cNvPr id="50" name="Shape 141">
                <a:extLst>
                  <a:ext uri="{FF2B5EF4-FFF2-40B4-BE49-F238E27FC236}">
                    <a16:creationId xmlns:a16="http://schemas.microsoft.com/office/drawing/2014/main" id="{D18E491E-CDCA-B87B-E4F0-EF10449BCD9D}"/>
                  </a:ext>
                </a:extLst>
              </p:cNvPr>
              <p:cNvGrpSpPr/>
              <p:nvPr/>
            </p:nvGrpSpPr>
            <p:grpSpPr>
              <a:xfrm>
                <a:off x="6271201" y="2199433"/>
                <a:ext cx="160218" cy="281350"/>
                <a:chOff x="6271201" y="2208958"/>
                <a:chExt cx="160218" cy="281350"/>
              </a:xfrm>
            </p:grpSpPr>
            <p:sp>
              <p:nvSpPr>
                <p:cNvPr id="56" name="Shape 142">
                  <a:extLst>
                    <a:ext uri="{FF2B5EF4-FFF2-40B4-BE49-F238E27FC236}">
                      <a16:creationId xmlns:a16="http://schemas.microsoft.com/office/drawing/2014/main" id="{616DAD43-EB67-B052-2066-C9DE26FC462D}"/>
                    </a:ext>
                  </a:extLst>
                </p:cNvPr>
                <p:cNvSpPr/>
                <p:nvPr/>
              </p:nvSpPr>
              <p:spPr>
                <a:xfrm rot="1200000">
                  <a:off x="6316626" y="2211308"/>
                  <a:ext cx="62524" cy="276649"/>
                </a:xfrm>
                <a:prstGeom prst="roundRect">
                  <a:avLst>
                    <a:gd name="adj" fmla="val 16667"/>
                  </a:avLst>
                </a:prstGeom>
                <a:noFill/>
                <a:ln w="19050" cap="flat" cmpd="sng">
                  <a:solidFill>
                    <a:srgbClr val="7F7F7F"/>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cxnSp>
              <p:nvCxnSpPr>
                <p:cNvPr id="57" name="Shape 143">
                  <a:extLst>
                    <a:ext uri="{FF2B5EF4-FFF2-40B4-BE49-F238E27FC236}">
                      <a16:creationId xmlns:a16="http://schemas.microsoft.com/office/drawing/2014/main" id="{EC8840E1-C1FB-DF93-8E80-2C32F2FF815B}"/>
                    </a:ext>
                  </a:extLst>
                </p:cNvPr>
                <p:cNvCxnSpPr/>
                <p:nvPr/>
              </p:nvCxnSpPr>
              <p:spPr>
                <a:xfrm>
                  <a:off x="6321882" y="2254250"/>
                  <a:ext cx="109537" cy="41275"/>
                </a:xfrm>
                <a:prstGeom prst="straightConnector1">
                  <a:avLst/>
                </a:prstGeom>
                <a:noFill/>
                <a:ln w="25400" cap="flat" cmpd="sng">
                  <a:solidFill>
                    <a:srgbClr val="7F7F7F"/>
                  </a:solidFill>
                  <a:prstDash val="solid"/>
                  <a:round/>
                  <a:headEnd type="none" w="med" len="med"/>
                  <a:tailEnd type="none" w="med" len="med"/>
                </a:ln>
                <a:effectLst>
                  <a:outerShdw blurRad="39999" dist="20000" dir="5400000" rotWithShape="0">
                    <a:srgbClr val="000000">
                      <a:alpha val="37647"/>
                    </a:srgbClr>
                  </a:outerShdw>
                </a:effectLst>
              </p:spPr>
            </p:cxnSp>
            <p:cxnSp>
              <p:nvCxnSpPr>
                <p:cNvPr id="58" name="Shape 144">
                  <a:extLst>
                    <a:ext uri="{FF2B5EF4-FFF2-40B4-BE49-F238E27FC236}">
                      <a16:creationId xmlns:a16="http://schemas.microsoft.com/office/drawing/2014/main" id="{FF055FB4-1850-3C48-449E-CEE24609E877}"/>
                    </a:ext>
                  </a:extLst>
                </p:cNvPr>
                <p:cNvCxnSpPr/>
                <p:nvPr/>
              </p:nvCxnSpPr>
              <p:spPr>
                <a:xfrm>
                  <a:off x="6294437" y="2326234"/>
                  <a:ext cx="109537" cy="41275"/>
                </a:xfrm>
                <a:prstGeom prst="straightConnector1">
                  <a:avLst/>
                </a:prstGeom>
                <a:noFill/>
                <a:ln w="25400" cap="flat" cmpd="sng">
                  <a:solidFill>
                    <a:srgbClr val="7F7F7F"/>
                  </a:solidFill>
                  <a:prstDash val="solid"/>
                  <a:round/>
                  <a:headEnd type="none" w="med" len="med"/>
                  <a:tailEnd type="none" w="med" len="med"/>
                </a:ln>
                <a:effectLst>
                  <a:outerShdw blurRad="39999" dist="20000" dir="5400000" rotWithShape="0">
                    <a:srgbClr val="000000">
                      <a:alpha val="37647"/>
                    </a:srgbClr>
                  </a:outerShdw>
                </a:effectLst>
              </p:spPr>
            </p:cxnSp>
            <p:cxnSp>
              <p:nvCxnSpPr>
                <p:cNvPr id="59" name="Shape 145">
                  <a:extLst>
                    <a:ext uri="{FF2B5EF4-FFF2-40B4-BE49-F238E27FC236}">
                      <a16:creationId xmlns:a16="http://schemas.microsoft.com/office/drawing/2014/main" id="{71306380-0389-AA94-C5B6-E9728000F8E5}"/>
                    </a:ext>
                  </a:extLst>
                </p:cNvPr>
                <p:cNvCxnSpPr/>
                <p:nvPr/>
              </p:nvCxnSpPr>
              <p:spPr>
                <a:xfrm>
                  <a:off x="6271201" y="2387580"/>
                  <a:ext cx="109537" cy="41275"/>
                </a:xfrm>
                <a:prstGeom prst="straightConnector1">
                  <a:avLst/>
                </a:prstGeom>
                <a:noFill/>
                <a:ln w="25400" cap="flat" cmpd="sng">
                  <a:solidFill>
                    <a:srgbClr val="7F7F7F"/>
                  </a:solidFill>
                  <a:prstDash val="solid"/>
                  <a:round/>
                  <a:headEnd type="none" w="med" len="med"/>
                  <a:tailEnd type="none" w="med" len="med"/>
                </a:ln>
                <a:effectLst>
                  <a:outerShdw blurRad="39999" dist="20000" dir="5400000" rotWithShape="0">
                    <a:srgbClr val="000000">
                      <a:alpha val="37647"/>
                    </a:srgbClr>
                  </a:outerShdw>
                </a:effectLst>
              </p:spPr>
            </p:cxnSp>
          </p:grpSp>
          <p:grpSp>
            <p:nvGrpSpPr>
              <p:cNvPr id="51" name="Shape 146">
                <a:extLst>
                  <a:ext uri="{FF2B5EF4-FFF2-40B4-BE49-F238E27FC236}">
                    <a16:creationId xmlns:a16="http://schemas.microsoft.com/office/drawing/2014/main" id="{72C932F8-B353-DF2C-27A1-1C8AE6CFFA23}"/>
                  </a:ext>
                </a:extLst>
              </p:cNvPr>
              <p:cNvGrpSpPr/>
              <p:nvPr/>
            </p:nvGrpSpPr>
            <p:grpSpPr>
              <a:xfrm flipH="1">
                <a:off x="5894846" y="2198337"/>
                <a:ext cx="160218" cy="281350"/>
                <a:chOff x="6271201" y="2208958"/>
                <a:chExt cx="160218" cy="281350"/>
              </a:xfrm>
            </p:grpSpPr>
            <p:sp>
              <p:nvSpPr>
                <p:cNvPr id="52" name="Shape 147">
                  <a:extLst>
                    <a:ext uri="{FF2B5EF4-FFF2-40B4-BE49-F238E27FC236}">
                      <a16:creationId xmlns:a16="http://schemas.microsoft.com/office/drawing/2014/main" id="{7118C99D-B0C9-BEBA-7C33-D46D05A12423}"/>
                    </a:ext>
                  </a:extLst>
                </p:cNvPr>
                <p:cNvSpPr/>
                <p:nvPr/>
              </p:nvSpPr>
              <p:spPr>
                <a:xfrm rot="1200000">
                  <a:off x="6316626" y="2211308"/>
                  <a:ext cx="62524" cy="276649"/>
                </a:xfrm>
                <a:prstGeom prst="roundRect">
                  <a:avLst>
                    <a:gd name="adj" fmla="val 16667"/>
                  </a:avLst>
                </a:prstGeom>
                <a:noFill/>
                <a:ln w="19050" cap="flat" cmpd="sng">
                  <a:solidFill>
                    <a:srgbClr val="7F7F7F"/>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cxnSp>
              <p:nvCxnSpPr>
                <p:cNvPr id="53" name="Shape 148">
                  <a:extLst>
                    <a:ext uri="{FF2B5EF4-FFF2-40B4-BE49-F238E27FC236}">
                      <a16:creationId xmlns:a16="http://schemas.microsoft.com/office/drawing/2014/main" id="{A0F2002A-E14C-3B1D-1C3B-94CE15DB28CD}"/>
                    </a:ext>
                  </a:extLst>
                </p:cNvPr>
                <p:cNvCxnSpPr/>
                <p:nvPr/>
              </p:nvCxnSpPr>
              <p:spPr>
                <a:xfrm>
                  <a:off x="6321882" y="2254250"/>
                  <a:ext cx="109537" cy="41275"/>
                </a:xfrm>
                <a:prstGeom prst="straightConnector1">
                  <a:avLst/>
                </a:prstGeom>
                <a:noFill/>
                <a:ln w="25400" cap="flat" cmpd="sng">
                  <a:solidFill>
                    <a:srgbClr val="7F7F7F"/>
                  </a:solidFill>
                  <a:prstDash val="solid"/>
                  <a:round/>
                  <a:headEnd type="none" w="med" len="med"/>
                  <a:tailEnd type="none" w="med" len="med"/>
                </a:ln>
                <a:effectLst>
                  <a:outerShdw blurRad="39999" dist="20000" dir="5400000" rotWithShape="0">
                    <a:srgbClr val="000000">
                      <a:alpha val="37647"/>
                    </a:srgbClr>
                  </a:outerShdw>
                </a:effectLst>
              </p:spPr>
            </p:cxnSp>
            <p:cxnSp>
              <p:nvCxnSpPr>
                <p:cNvPr id="54" name="Shape 149">
                  <a:extLst>
                    <a:ext uri="{FF2B5EF4-FFF2-40B4-BE49-F238E27FC236}">
                      <a16:creationId xmlns:a16="http://schemas.microsoft.com/office/drawing/2014/main" id="{3F725DBD-7F65-8F32-A4B9-B6E7384F943F}"/>
                    </a:ext>
                  </a:extLst>
                </p:cNvPr>
                <p:cNvCxnSpPr/>
                <p:nvPr/>
              </p:nvCxnSpPr>
              <p:spPr>
                <a:xfrm>
                  <a:off x="6294437" y="2326234"/>
                  <a:ext cx="109537" cy="41275"/>
                </a:xfrm>
                <a:prstGeom prst="straightConnector1">
                  <a:avLst/>
                </a:prstGeom>
                <a:noFill/>
                <a:ln w="25400" cap="flat" cmpd="sng">
                  <a:solidFill>
                    <a:srgbClr val="7F7F7F"/>
                  </a:solidFill>
                  <a:prstDash val="solid"/>
                  <a:round/>
                  <a:headEnd type="none" w="med" len="med"/>
                  <a:tailEnd type="none" w="med" len="med"/>
                </a:ln>
                <a:effectLst>
                  <a:outerShdw blurRad="39999" dist="20000" dir="5400000" rotWithShape="0">
                    <a:srgbClr val="000000">
                      <a:alpha val="37647"/>
                    </a:srgbClr>
                  </a:outerShdw>
                </a:effectLst>
              </p:spPr>
            </p:cxnSp>
            <p:cxnSp>
              <p:nvCxnSpPr>
                <p:cNvPr id="55" name="Shape 150">
                  <a:extLst>
                    <a:ext uri="{FF2B5EF4-FFF2-40B4-BE49-F238E27FC236}">
                      <a16:creationId xmlns:a16="http://schemas.microsoft.com/office/drawing/2014/main" id="{37C645B1-0027-F2B4-44E5-365F7AF66DCA}"/>
                    </a:ext>
                  </a:extLst>
                </p:cNvPr>
                <p:cNvCxnSpPr/>
                <p:nvPr/>
              </p:nvCxnSpPr>
              <p:spPr>
                <a:xfrm>
                  <a:off x="6271201" y="2387580"/>
                  <a:ext cx="109537" cy="41275"/>
                </a:xfrm>
                <a:prstGeom prst="straightConnector1">
                  <a:avLst/>
                </a:prstGeom>
                <a:noFill/>
                <a:ln w="25400" cap="flat" cmpd="sng">
                  <a:solidFill>
                    <a:srgbClr val="7F7F7F"/>
                  </a:solidFill>
                  <a:prstDash val="solid"/>
                  <a:round/>
                  <a:headEnd type="none" w="med" len="med"/>
                  <a:tailEnd type="none" w="med" len="med"/>
                </a:ln>
                <a:effectLst>
                  <a:outerShdw blurRad="39999" dist="20000" dir="5400000" rotWithShape="0">
                    <a:srgbClr val="000000">
                      <a:alpha val="37647"/>
                    </a:srgbClr>
                  </a:outerShdw>
                </a:effectLst>
              </p:spPr>
            </p:cxnSp>
          </p:grpSp>
        </p:grpSp>
        <p:sp>
          <p:nvSpPr>
            <p:cNvPr id="16" name="Shape 170">
              <a:extLst>
                <a:ext uri="{FF2B5EF4-FFF2-40B4-BE49-F238E27FC236}">
                  <a16:creationId xmlns:a16="http://schemas.microsoft.com/office/drawing/2014/main" id="{D56AEB75-400B-DACF-DD5A-325FF1E494F3}"/>
                </a:ext>
              </a:extLst>
            </p:cNvPr>
            <p:cNvSpPr/>
            <p:nvPr/>
          </p:nvSpPr>
          <p:spPr>
            <a:xfrm>
              <a:off x="6708067" y="1493250"/>
              <a:ext cx="134229" cy="138861"/>
            </a:xfrm>
            <a:custGeom>
              <a:avLst/>
              <a:gdLst/>
              <a:ahLst/>
              <a:cxnLst/>
              <a:rect l="0" t="0" r="0" b="0"/>
              <a:pathLst>
                <a:path w="120000" h="120000" extrusionOk="0">
                  <a:moveTo>
                    <a:pt x="0" y="75295"/>
                  </a:moveTo>
                  <a:cubicBezTo>
                    <a:pt x="14657" y="102341"/>
                    <a:pt x="29315" y="129386"/>
                    <a:pt x="49315" y="116837"/>
                  </a:cubicBezTo>
                  <a:cubicBezTo>
                    <a:pt x="69315" y="104288"/>
                    <a:pt x="105753" y="34618"/>
                    <a:pt x="120000" y="0"/>
                  </a:cubicBezTo>
                </a:path>
              </a:pathLst>
            </a:custGeom>
            <a:noFill/>
            <a:ln w="25400" cap="flat" cmpd="sng">
              <a:solidFill>
                <a:srgbClr val="7F7F7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17" name="Shape 172">
              <a:extLst>
                <a:ext uri="{FF2B5EF4-FFF2-40B4-BE49-F238E27FC236}">
                  <a16:creationId xmlns:a16="http://schemas.microsoft.com/office/drawing/2014/main" id="{77E11291-1124-D96A-F408-E63E3461DACB}"/>
                </a:ext>
              </a:extLst>
            </p:cNvPr>
            <p:cNvSpPr/>
            <p:nvPr/>
          </p:nvSpPr>
          <p:spPr>
            <a:xfrm>
              <a:off x="5230514" y="1587596"/>
              <a:ext cx="1094564" cy="660462"/>
            </a:xfrm>
            <a:custGeom>
              <a:avLst/>
              <a:gdLst/>
              <a:ahLst/>
              <a:cxnLst/>
              <a:rect l="0" t="0" r="0" b="0"/>
              <a:pathLst>
                <a:path w="120000" h="120000" extrusionOk="0">
                  <a:moveTo>
                    <a:pt x="120000" y="0"/>
                  </a:moveTo>
                  <a:cubicBezTo>
                    <a:pt x="100228" y="39219"/>
                    <a:pt x="80457" y="78438"/>
                    <a:pt x="60457" y="97162"/>
                  </a:cubicBezTo>
                  <a:cubicBezTo>
                    <a:pt x="40457" y="115886"/>
                    <a:pt x="9160" y="129044"/>
                    <a:pt x="0" y="112344"/>
                  </a:cubicBezTo>
                </a:path>
              </a:pathLst>
            </a:custGeom>
            <a:noFill/>
            <a:ln w="25400" cap="flat" cmpd="sng">
              <a:solidFill>
                <a:srgbClr val="7F7F7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18" name="Shape 173">
              <a:extLst>
                <a:ext uri="{FF2B5EF4-FFF2-40B4-BE49-F238E27FC236}">
                  <a16:creationId xmlns:a16="http://schemas.microsoft.com/office/drawing/2014/main" id="{80B9BB6D-FE20-5D65-2CFE-5DD745ECEA1B}"/>
                </a:ext>
              </a:extLst>
            </p:cNvPr>
            <p:cNvSpPr/>
            <p:nvPr/>
          </p:nvSpPr>
          <p:spPr>
            <a:xfrm>
              <a:off x="3793376" y="1913472"/>
              <a:ext cx="1052786" cy="392839"/>
            </a:xfrm>
            <a:custGeom>
              <a:avLst/>
              <a:gdLst/>
              <a:ahLst/>
              <a:cxnLst/>
              <a:rect l="0" t="0" r="0" b="0"/>
              <a:pathLst>
                <a:path w="120000" h="120000" extrusionOk="0">
                  <a:moveTo>
                    <a:pt x="120000" y="89334"/>
                  </a:moveTo>
                  <a:cubicBezTo>
                    <a:pt x="90952" y="109541"/>
                    <a:pt x="61904" y="129748"/>
                    <a:pt x="41904" y="114859"/>
                  </a:cubicBezTo>
                  <a:cubicBezTo>
                    <a:pt x="21904" y="99970"/>
                    <a:pt x="7460" y="60832"/>
                    <a:pt x="0" y="0"/>
                  </a:cubicBezTo>
                </a:path>
              </a:pathLst>
            </a:custGeom>
            <a:noFill/>
            <a:ln w="25400" cap="flat" cmpd="sng">
              <a:solidFill>
                <a:srgbClr val="7F7F7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19" name="Shape 174">
              <a:extLst>
                <a:ext uri="{FF2B5EF4-FFF2-40B4-BE49-F238E27FC236}">
                  <a16:creationId xmlns:a16="http://schemas.microsoft.com/office/drawing/2014/main" id="{D3CA961E-AAD3-B53C-5602-588CD82B476E}"/>
                </a:ext>
              </a:extLst>
            </p:cNvPr>
            <p:cNvSpPr/>
            <p:nvPr/>
          </p:nvSpPr>
          <p:spPr>
            <a:xfrm>
              <a:off x="1505055" y="2163826"/>
              <a:ext cx="752527" cy="389866"/>
            </a:xfrm>
            <a:custGeom>
              <a:avLst/>
              <a:gdLst/>
              <a:ahLst/>
              <a:cxnLst/>
              <a:rect l="0" t="0" r="0" b="0"/>
              <a:pathLst>
                <a:path w="120000" h="120000" extrusionOk="0">
                  <a:moveTo>
                    <a:pt x="120000" y="0"/>
                  </a:moveTo>
                  <a:cubicBezTo>
                    <a:pt x="102499" y="50675"/>
                    <a:pt x="85000" y="101351"/>
                    <a:pt x="65000" y="115829"/>
                  </a:cubicBezTo>
                  <a:cubicBezTo>
                    <a:pt x="45000" y="130308"/>
                    <a:pt x="25833" y="103764"/>
                    <a:pt x="0" y="86872"/>
                  </a:cubicBezTo>
                </a:path>
              </a:pathLst>
            </a:custGeom>
            <a:noFill/>
            <a:ln w="25400" cap="flat" cmpd="sng">
              <a:solidFill>
                <a:srgbClr val="7F7F7F"/>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dk1"/>
                </a:solidFill>
                <a:latin typeface="Arial"/>
                <a:ea typeface="Arial"/>
                <a:cs typeface="Arial"/>
                <a:sym typeface="Arial"/>
              </a:endParaRPr>
            </a:p>
          </p:txBody>
        </p:sp>
        <p:sp>
          <p:nvSpPr>
            <p:cNvPr id="20" name="Shape 125">
              <a:extLst>
                <a:ext uri="{FF2B5EF4-FFF2-40B4-BE49-F238E27FC236}">
                  <a16:creationId xmlns:a16="http://schemas.microsoft.com/office/drawing/2014/main" id="{8344C217-0DB0-0706-CC34-7AF2467EFB5D}"/>
                </a:ext>
              </a:extLst>
            </p:cNvPr>
            <p:cNvSpPr txBox="1"/>
            <p:nvPr/>
          </p:nvSpPr>
          <p:spPr>
            <a:xfrm>
              <a:off x="1999309" y="942615"/>
              <a:ext cx="2143199" cy="3923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rgbClr val="000000"/>
                  </a:solidFill>
                  <a:latin typeface="+mj-lt"/>
                  <a:ea typeface="Arial"/>
                  <a:cs typeface="Arial"/>
                  <a:sym typeface="Arial"/>
                </a:rPr>
                <a:t>Transmission Grid</a:t>
              </a:r>
            </a:p>
          </p:txBody>
        </p:sp>
        <p:grpSp>
          <p:nvGrpSpPr>
            <p:cNvPr id="21" name="Shape 151">
              <a:extLst>
                <a:ext uri="{FF2B5EF4-FFF2-40B4-BE49-F238E27FC236}">
                  <a16:creationId xmlns:a16="http://schemas.microsoft.com/office/drawing/2014/main" id="{D712053A-EDFA-E724-2ACB-2AD729CFCCCF}"/>
                </a:ext>
              </a:extLst>
            </p:cNvPr>
            <p:cNvGrpSpPr/>
            <p:nvPr/>
          </p:nvGrpSpPr>
          <p:grpSpPr>
            <a:xfrm>
              <a:off x="6149817" y="1360389"/>
              <a:ext cx="2405871" cy="1147695"/>
              <a:chOff x="6580879" y="4210073"/>
              <a:chExt cx="2405871" cy="1147695"/>
            </a:xfrm>
          </p:grpSpPr>
          <p:sp>
            <p:nvSpPr>
              <p:cNvPr id="22" name="Shape 152">
                <a:extLst>
                  <a:ext uri="{FF2B5EF4-FFF2-40B4-BE49-F238E27FC236}">
                    <a16:creationId xmlns:a16="http://schemas.microsoft.com/office/drawing/2014/main" id="{D15DE3CA-4E68-BEF1-A107-4BAFC36A411F}"/>
                  </a:ext>
                </a:extLst>
              </p:cNvPr>
              <p:cNvSpPr/>
              <p:nvPr/>
            </p:nvSpPr>
            <p:spPr>
              <a:xfrm>
                <a:off x="6631564" y="4902030"/>
                <a:ext cx="2355186" cy="455737"/>
              </a:xfrm>
              <a:prstGeom prst="roundRect">
                <a:avLst>
                  <a:gd name="adj" fmla="val 16667"/>
                </a:avLst>
              </a:prstGeom>
              <a:solidFill>
                <a:schemeClr val="accent3"/>
              </a:solidFill>
              <a:ln>
                <a:noFill/>
              </a:ln>
              <a:effectLst>
                <a:outerShdw blurRad="39999" dist="23000" dir="5400000" rotWithShape="0">
                  <a:srgbClr val="000000">
                    <a:alpha val="34901"/>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23" name="Shape 153">
                <a:extLst>
                  <a:ext uri="{FF2B5EF4-FFF2-40B4-BE49-F238E27FC236}">
                    <a16:creationId xmlns:a16="http://schemas.microsoft.com/office/drawing/2014/main" id="{F995C81C-C968-55F4-62AF-7A07B4DDC57F}"/>
                  </a:ext>
                </a:extLst>
              </p:cNvPr>
              <p:cNvGrpSpPr/>
              <p:nvPr/>
            </p:nvGrpSpPr>
            <p:grpSpPr>
              <a:xfrm>
                <a:off x="6580879" y="4270783"/>
                <a:ext cx="798894" cy="783376"/>
                <a:chOff x="5705475" y="2796931"/>
                <a:chExt cx="798894" cy="783376"/>
              </a:xfrm>
            </p:grpSpPr>
            <p:cxnSp>
              <p:nvCxnSpPr>
                <p:cNvPr id="31" name="Shape 154">
                  <a:extLst>
                    <a:ext uri="{FF2B5EF4-FFF2-40B4-BE49-F238E27FC236}">
                      <a16:creationId xmlns:a16="http://schemas.microsoft.com/office/drawing/2014/main" id="{95B4871B-92C3-6989-F3EC-BD656E33F733}"/>
                    </a:ext>
                  </a:extLst>
                </p:cNvPr>
                <p:cNvCxnSpPr/>
                <p:nvPr/>
              </p:nvCxnSpPr>
              <p:spPr>
                <a:xfrm>
                  <a:off x="6010007" y="2871419"/>
                  <a:ext cx="0" cy="708887"/>
                </a:xfrm>
                <a:prstGeom prst="straightConnector1">
                  <a:avLst/>
                </a:prstGeom>
                <a:noFill/>
                <a:ln w="76200" cap="flat" cmpd="sng">
                  <a:solidFill>
                    <a:srgbClr val="800000"/>
                  </a:solidFill>
                  <a:prstDash val="solid"/>
                  <a:round/>
                  <a:headEnd type="none" w="med" len="med"/>
                  <a:tailEnd type="none" w="med" len="med"/>
                </a:ln>
                <a:effectLst>
                  <a:outerShdw blurRad="39999" dist="20000" dir="5400000" rotWithShape="0">
                    <a:srgbClr val="000000">
                      <a:alpha val="37647"/>
                    </a:srgbClr>
                  </a:outerShdw>
                </a:effectLst>
              </p:spPr>
            </p:cxnSp>
            <p:cxnSp>
              <p:nvCxnSpPr>
                <p:cNvPr id="32" name="Shape 155">
                  <a:extLst>
                    <a:ext uri="{FF2B5EF4-FFF2-40B4-BE49-F238E27FC236}">
                      <a16:creationId xmlns:a16="http://schemas.microsoft.com/office/drawing/2014/main" id="{4B42934D-23AE-6EBB-A8F5-D6DE3048A6D2}"/>
                    </a:ext>
                  </a:extLst>
                </p:cNvPr>
                <p:cNvCxnSpPr/>
                <p:nvPr/>
              </p:nvCxnSpPr>
              <p:spPr>
                <a:xfrm>
                  <a:off x="5705475" y="2944950"/>
                  <a:ext cx="577850" cy="0"/>
                </a:xfrm>
                <a:prstGeom prst="straightConnector1">
                  <a:avLst/>
                </a:prstGeom>
                <a:noFill/>
                <a:ln w="28575" cap="flat" cmpd="sng">
                  <a:solidFill>
                    <a:srgbClr val="800000"/>
                  </a:solidFill>
                  <a:prstDash val="solid"/>
                  <a:round/>
                  <a:headEnd type="none" w="med" len="med"/>
                  <a:tailEnd type="none" w="med" len="med"/>
                </a:ln>
                <a:effectLst>
                  <a:outerShdw blurRad="39999" dist="20000" dir="5400000" rotWithShape="0">
                    <a:srgbClr val="000000">
                      <a:alpha val="37647"/>
                    </a:srgbClr>
                  </a:outerShdw>
                </a:effectLst>
              </p:spPr>
            </p:cxnSp>
            <p:grpSp>
              <p:nvGrpSpPr>
                <p:cNvPr id="33" name="Shape 156">
                  <a:extLst>
                    <a:ext uri="{FF2B5EF4-FFF2-40B4-BE49-F238E27FC236}">
                      <a16:creationId xmlns:a16="http://schemas.microsoft.com/office/drawing/2014/main" id="{9729BD25-81B2-59A5-7284-4C8CE4E15AAC}"/>
                    </a:ext>
                  </a:extLst>
                </p:cNvPr>
                <p:cNvGrpSpPr/>
                <p:nvPr/>
              </p:nvGrpSpPr>
              <p:grpSpPr>
                <a:xfrm>
                  <a:off x="5772787" y="2906844"/>
                  <a:ext cx="472619" cy="79379"/>
                  <a:chOff x="5772787" y="2865569"/>
                  <a:chExt cx="472619" cy="113399"/>
                </a:xfrm>
              </p:grpSpPr>
              <p:cxnSp>
                <p:nvCxnSpPr>
                  <p:cNvPr id="36" name="Shape 157">
                    <a:extLst>
                      <a:ext uri="{FF2B5EF4-FFF2-40B4-BE49-F238E27FC236}">
                        <a16:creationId xmlns:a16="http://schemas.microsoft.com/office/drawing/2014/main" id="{0913704F-6307-3ED6-C81C-F230C7364500}"/>
                      </a:ext>
                    </a:extLst>
                  </p:cNvPr>
                  <p:cNvCxnSpPr/>
                  <p:nvPr/>
                </p:nvCxnSpPr>
                <p:spPr>
                  <a:xfrm rot="10800000">
                    <a:off x="6131562" y="2865569"/>
                    <a:ext cx="0" cy="113399"/>
                  </a:xfrm>
                  <a:prstGeom prst="straightConnector1">
                    <a:avLst/>
                  </a:prstGeom>
                  <a:noFill/>
                  <a:ln w="28575" cap="flat" cmpd="sng">
                    <a:solidFill>
                      <a:srgbClr val="800000"/>
                    </a:solidFill>
                    <a:prstDash val="solid"/>
                    <a:round/>
                    <a:headEnd type="none" w="med" len="med"/>
                    <a:tailEnd type="none" w="med" len="med"/>
                  </a:ln>
                  <a:effectLst>
                    <a:outerShdw blurRad="39999" dist="20000" dir="5400000" rotWithShape="0">
                      <a:srgbClr val="000000">
                        <a:alpha val="37647"/>
                      </a:srgbClr>
                    </a:outerShdw>
                  </a:effectLst>
                </p:spPr>
              </p:cxnSp>
              <p:cxnSp>
                <p:nvCxnSpPr>
                  <p:cNvPr id="37" name="Shape 158">
                    <a:extLst>
                      <a:ext uri="{FF2B5EF4-FFF2-40B4-BE49-F238E27FC236}">
                        <a16:creationId xmlns:a16="http://schemas.microsoft.com/office/drawing/2014/main" id="{F15323CD-A2AE-EFA1-4EB2-7ECAB388D475}"/>
                      </a:ext>
                    </a:extLst>
                  </p:cNvPr>
                  <p:cNvCxnSpPr/>
                  <p:nvPr/>
                </p:nvCxnSpPr>
                <p:spPr>
                  <a:xfrm rot="10800000">
                    <a:off x="6245407" y="2865569"/>
                    <a:ext cx="0" cy="113399"/>
                  </a:xfrm>
                  <a:prstGeom prst="straightConnector1">
                    <a:avLst/>
                  </a:prstGeom>
                  <a:noFill/>
                  <a:ln w="28575" cap="flat" cmpd="sng">
                    <a:solidFill>
                      <a:srgbClr val="800000"/>
                    </a:solidFill>
                    <a:prstDash val="solid"/>
                    <a:round/>
                    <a:headEnd type="none" w="med" len="med"/>
                    <a:tailEnd type="none" w="med" len="med"/>
                  </a:ln>
                  <a:effectLst>
                    <a:outerShdw blurRad="39999" dist="20000" dir="5400000" rotWithShape="0">
                      <a:srgbClr val="000000">
                        <a:alpha val="37647"/>
                      </a:srgbClr>
                    </a:outerShdw>
                  </a:effectLst>
                </p:spPr>
              </p:cxnSp>
              <p:cxnSp>
                <p:nvCxnSpPr>
                  <p:cNvPr id="38" name="Shape 159">
                    <a:extLst>
                      <a:ext uri="{FF2B5EF4-FFF2-40B4-BE49-F238E27FC236}">
                        <a16:creationId xmlns:a16="http://schemas.microsoft.com/office/drawing/2014/main" id="{5D229636-32E6-D18F-1592-36B34F84996B}"/>
                      </a:ext>
                    </a:extLst>
                  </p:cNvPr>
                  <p:cNvCxnSpPr/>
                  <p:nvPr/>
                </p:nvCxnSpPr>
                <p:spPr>
                  <a:xfrm rot="10800000">
                    <a:off x="5772787" y="2865569"/>
                    <a:ext cx="0" cy="113399"/>
                  </a:xfrm>
                  <a:prstGeom prst="straightConnector1">
                    <a:avLst/>
                  </a:prstGeom>
                  <a:noFill/>
                  <a:ln w="28575" cap="flat" cmpd="sng">
                    <a:solidFill>
                      <a:srgbClr val="800000"/>
                    </a:solidFill>
                    <a:prstDash val="solid"/>
                    <a:round/>
                    <a:headEnd type="none" w="med" len="med"/>
                    <a:tailEnd type="none" w="med" len="med"/>
                  </a:ln>
                  <a:effectLst>
                    <a:outerShdw blurRad="39999" dist="20000" dir="5400000" rotWithShape="0">
                      <a:srgbClr val="000000">
                        <a:alpha val="37647"/>
                      </a:srgbClr>
                    </a:outerShdw>
                  </a:effectLst>
                </p:spPr>
              </p:cxnSp>
              <p:cxnSp>
                <p:nvCxnSpPr>
                  <p:cNvPr id="39" name="Shape 160">
                    <a:extLst>
                      <a:ext uri="{FF2B5EF4-FFF2-40B4-BE49-F238E27FC236}">
                        <a16:creationId xmlns:a16="http://schemas.microsoft.com/office/drawing/2014/main" id="{5FA43067-A0FE-2BBD-779B-FEC8438E83DB}"/>
                      </a:ext>
                    </a:extLst>
                  </p:cNvPr>
                  <p:cNvCxnSpPr/>
                  <p:nvPr/>
                </p:nvCxnSpPr>
                <p:spPr>
                  <a:xfrm rot="10800000">
                    <a:off x="5886632" y="2865569"/>
                    <a:ext cx="0" cy="113399"/>
                  </a:xfrm>
                  <a:prstGeom prst="straightConnector1">
                    <a:avLst/>
                  </a:prstGeom>
                  <a:noFill/>
                  <a:ln w="28575" cap="flat" cmpd="sng">
                    <a:solidFill>
                      <a:srgbClr val="800000"/>
                    </a:solidFill>
                    <a:prstDash val="solid"/>
                    <a:round/>
                    <a:headEnd type="none" w="med" len="med"/>
                    <a:tailEnd type="none" w="med" len="med"/>
                  </a:ln>
                  <a:effectLst>
                    <a:outerShdw blurRad="39999" dist="20000" dir="5400000" rotWithShape="0">
                      <a:srgbClr val="000000">
                        <a:alpha val="37647"/>
                      </a:srgbClr>
                    </a:outerShdw>
                  </a:effectLst>
                </p:spPr>
              </p:cxnSp>
            </p:grpSp>
            <p:cxnSp>
              <p:nvCxnSpPr>
                <p:cNvPr id="34" name="Shape 161">
                  <a:extLst>
                    <a:ext uri="{FF2B5EF4-FFF2-40B4-BE49-F238E27FC236}">
                      <a16:creationId xmlns:a16="http://schemas.microsoft.com/office/drawing/2014/main" id="{42C682D3-7116-BE24-45B9-E5ADBBFB137F}"/>
                    </a:ext>
                  </a:extLst>
                </p:cNvPr>
                <p:cNvCxnSpPr/>
                <p:nvPr/>
              </p:nvCxnSpPr>
              <p:spPr>
                <a:xfrm>
                  <a:off x="6427794" y="2796931"/>
                  <a:ext cx="0" cy="708887"/>
                </a:xfrm>
                <a:prstGeom prst="straightConnector1">
                  <a:avLst/>
                </a:prstGeom>
                <a:noFill/>
                <a:ln w="76200" cap="flat" cmpd="sng">
                  <a:solidFill>
                    <a:srgbClr val="800000"/>
                  </a:solidFill>
                  <a:prstDash val="solid"/>
                  <a:round/>
                  <a:headEnd type="none" w="med" len="med"/>
                  <a:tailEnd type="none" w="med" len="med"/>
                </a:ln>
                <a:effectLst>
                  <a:outerShdw blurRad="39999" dist="20000" dir="5400000" rotWithShape="0">
                    <a:srgbClr val="000000">
                      <a:alpha val="37647"/>
                    </a:srgbClr>
                  </a:outerShdw>
                </a:effectLst>
              </p:spPr>
            </p:cxnSp>
            <p:cxnSp>
              <p:nvCxnSpPr>
                <p:cNvPr id="35" name="Shape 162">
                  <a:extLst>
                    <a:ext uri="{FF2B5EF4-FFF2-40B4-BE49-F238E27FC236}">
                      <a16:creationId xmlns:a16="http://schemas.microsoft.com/office/drawing/2014/main" id="{EA1B3A6F-FE00-0E6C-F187-775103B1A5A0}"/>
                    </a:ext>
                  </a:extLst>
                </p:cNvPr>
                <p:cNvCxnSpPr/>
                <p:nvPr/>
              </p:nvCxnSpPr>
              <p:spPr>
                <a:xfrm>
                  <a:off x="6504369" y="2835724"/>
                  <a:ext cx="0" cy="241894"/>
                </a:xfrm>
                <a:prstGeom prst="straightConnector1">
                  <a:avLst/>
                </a:prstGeom>
                <a:noFill/>
                <a:ln w="76200" cap="flat" cmpd="sng">
                  <a:solidFill>
                    <a:srgbClr val="800000"/>
                  </a:solidFill>
                  <a:prstDash val="solid"/>
                  <a:round/>
                  <a:headEnd type="none" w="med" len="med"/>
                  <a:tailEnd type="none" w="med" len="med"/>
                </a:ln>
                <a:effectLst>
                  <a:outerShdw blurRad="39999" dist="20000" dir="5400000" rotWithShape="0">
                    <a:srgbClr val="000000">
                      <a:alpha val="37647"/>
                    </a:srgbClr>
                  </a:outerShdw>
                </a:effectLst>
              </p:spPr>
            </p:cxnSp>
          </p:grpSp>
          <p:grpSp>
            <p:nvGrpSpPr>
              <p:cNvPr id="24" name="Shape 163">
                <a:extLst>
                  <a:ext uri="{FF2B5EF4-FFF2-40B4-BE49-F238E27FC236}">
                    <a16:creationId xmlns:a16="http://schemas.microsoft.com/office/drawing/2014/main" id="{FDAADAC5-17D2-009F-6E9B-6B137D2502DD}"/>
                  </a:ext>
                </a:extLst>
              </p:cNvPr>
              <p:cNvGrpSpPr/>
              <p:nvPr/>
            </p:nvGrpSpPr>
            <p:grpSpPr>
              <a:xfrm>
                <a:off x="7669073" y="4210073"/>
                <a:ext cx="981565" cy="844086"/>
                <a:chOff x="7620500" y="4210073"/>
                <a:chExt cx="981565" cy="844086"/>
              </a:xfrm>
            </p:grpSpPr>
            <p:sp>
              <p:nvSpPr>
                <p:cNvPr id="28" name="Shape 164">
                  <a:extLst>
                    <a:ext uri="{FF2B5EF4-FFF2-40B4-BE49-F238E27FC236}">
                      <a16:creationId xmlns:a16="http://schemas.microsoft.com/office/drawing/2014/main" id="{A95B0819-8989-DCF5-521C-3E6227F34E7F}"/>
                    </a:ext>
                  </a:extLst>
                </p:cNvPr>
                <p:cNvSpPr/>
                <p:nvPr/>
              </p:nvSpPr>
              <p:spPr>
                <a:xfrm>
                  <a:off x="7656368" y="4643662"/>
                  <a:ext cx="850747" cy="410496"/>
                </a:xfrm>
                <a:prstGeom prst="rect">
                  <a:avLst/>
                </a:prstGeom>
                <a:solidFill>
                  <a:schemeClr val="lt1"/>
                </a:solidFill>
                <a:ln w="28575"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9" name="Shape 165">
                  <a:extLst>
                    <a:ext uri="{FF2B5EF4-FFF2-40B4-BE49-F238E27FC236}">
                      <a16:creationId xmlns:a16="http://schemas.microsoft.com/office/drawing/2014/main" id="{4A50E062-4CCC-C1A7-B7AD-979F4A812109}"/>
                    </a:ext>
                  </a:extLst>
                </p:cNvPr>
                <p:cNvSpPr/>
                <p:nvPr/>
              </p:nvSpPr>
              <p:spPr>
                <a:xfrm flipH="1">
                  <a:off x="7816414" y="4210073"/>
                  <a:ext cx="785651" cy="433589"/>
                </a:xfrm>
                <a:prstGeom prst="parallelogram">
                  <a:avLst>
                    <a:gd name="adj" fmla="val 46235"/>
                  </a:avLst>
                </a:prstGeom>
                <a:solidFill>
                  <a:srgbClr val="7F7F7F"/>
                </a:solidFill>
                <a:ln w="19050"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0" name="Shape 166">
                  <a:extLst>
                    <a:ext uri="{FF2B5EF4-FFF2-40B4-BE49-F238E27FC236}">
                      <a16:creationId xmlns:a16="http://schemas.microsoft.com/office/drawing/2014/main" id="{8E6EE005-7432-787B-5670-C2224D8A287D}"/>
                    </a:ext>
                  </a:extLst>
                </p:cNvPr>
                <p:cNvSpPr/>
                <p:nvPr/>
              </p:nvSpPr>
              <p:spPr>
                <a:xfrm>
                  <a:off x="7620500" y="4210073"/>
                  <a:ext cx="391830" cy="433589"/>
                </a:xfrm>
                <a:prstGeom prst="triangle">
                  <a:avLst>
                    <a:gd name="adj" fmla="val 50000"/>
                  </a:avLst>
                </a:prstGeom>
                <a:solidFill>
                  <a:schemeClr val="lt1"/>
                </a:solidFill>
                <a:ln w="38100"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cxnSp>
            <p:nvCxnSpPr>
              <p:cNvPr id="25" name="Shape 167">
                <a:extLst>
                  <a:ext uri="{FF2B5EF4-FFF2-40B4-BE49-F238E27FC236}">
                    <a16:creationId xmlns:a16="http://schemas.microsoft.com/office/drawing/2014/main" id="{375198CA-39EE-2341-6117-062504F0CD7A}"/>
                  </a:ext>
                </a:extLst>
              </p:cNvPr>
              <p:cNvCxnSpPr/>
              <p:nvPr/>
            </p:nvCxnSpPr>
            <p:spPr>
              <a:xfrm>
                <a:off x="8065525" y="4643662"/>
                <a:ext cx="0" cy="410496"/>
              </a:xfrm>
              <a:prstGeom prst="straightConnector1">
                <a:avLst/>
              </a:prstGeom>
              <a:noFill/>
              <a:ln w="25400" cap="flat" cmpd="sng">
                <a:solidFill>
                  <a:srgbClr val="7F7F7F"/>
                </a:solidFill>
                <a:prstDash val="solid"/>
                <a:round/>
                <a:headEnd type="none" w="med" len="med"/>
                <a:tailEnd type="none" w="med" len="med"/>
              </a:ln>
            </p:spPr>
          </p:cxnSp>
          <p:sp>
            <p:nvSpPr>
              <p:cNvPr id="26" name="Shape 168">
                <a:extLst>
                  <a:ext uri="{FF2B5EF4-FFF2-40B4-BE49-F238E27FC236}">
                    <a16:creationId xmlns:a16="http://schemas.microsoft.com/office/drawing/2014/main" id="{85A54C9F-EB3A-77F2-C309-5281C9F8F018}"/>
                  </a:ext>
                </a:extLst>
              </p:cNvPr>
              <p:cNvSpPr/>
              <p:nvPr/>
            </p:nvSpPr>
            <p:spPr>
              <a:xfrm>
                <a:off x="7819635" y="4749653"/>
                <a:ext cx="130545" cy="298026"/>
              </a:xfrm>
              <a:prstGeom prst="rect">
                <a:avLst/>
              </a:prstGeom>
              <a:solidFill>
                <a:srgbClr val="7F7F7F"/>
              </a:solidFill>
              <a:ln w="28575"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7" name="Shape 169">
                <a:extLst>
                  <a:ext uri="{FF2B5EF4-FFF2-40B4-BE49-F238E27FC236}">
                    <a16:creationId xmlns:a16="http://schemas.microsoft.com/office/drawing/2014/main" id="{9EC6C490-2BB8-3E83-7B59-181513A85378}"/>
                  </a:ext>
                </a:extLst>
              </p:cNvPr>
              <p:cNvSpPr/>
              <p:nvPr/>
            </p:nvSpPr>
            <p:spPr>
              <a:xfrm>
                <a:off x="8306217" y="4739919"/>
                <a:ext cx="130545" cy="162111"/>
              </a:xfrm>
              <a:prstGeom prst="rect">
                <a:avLst/>
              </a:prstGeom>
              <a:solidFill>
                <a:srgbClr val="7F7F7F"/>
              </a:solidFill>
              <a:ln w="28575" cap="flat" cmpd="sng">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grpSp>
    </p:spTree>
    <p:extLst>
      <p:ext uri="{BB962C8B-B14F-4D97-AF65-F5344CB8AC3E}">
        <p14:creationId xmlns:p14="http://schemas.microsoft.com/office/powerpoint/2010/main" val="41407474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4"/>
          <p:cNvSpPr txBox="1">
            <a:spLocks noGrp="1"/>
          </p:cNvSpPr>
          <p:nvPr>
            <p:ph type="title" idx="4294967295"/>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b="1" dirty="0">
                <a:solidFill>
                  <a:schemeClr val="bg1"/>
                </a:solidFill>
              </a:rPr>
              <a:t>Multi-family housing needs Master Metering</a:t>
            </a:r>
            <a:endParaRPr sz="2800" dirty="0">
              <a:solidFill>
                <a:schemeClr val="bg1"/>
              </a:solidFill>
            </a:endParaRPr>
          </a:p>
        </p:txBody>
      </p:sp>
      <p:sp>
        <p:nvSpPr>
          <p:cNvPr id="77" name="Google Shape;77;p4"/>
          <p:cNvSpPr txBox="1"/>
          <p:nvPr/>
        </p:nvSpPr>
        <p:spPr>
          <a:xfrm>
            <a:off x="1928813" y="2947988"/>
            <a:ext cx="184150"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4"/>
          <p:cNvSpPr txBox="1"/>
          <p:nvPr/>
        </p:nvSpPr>
        <p:spPr>
          <a:xfrm>
            <a:off x="104140" y="762000"/>
            <a:ext cx="9039860" cy="2554505"/>
          </a:xfrm>
          <a:prstGeom prst="rect">
            <a:avLst/>
          </a:prstGeom>
          <a:noFill/>
          <a:ln>
            <a:noFill/>
          </a:ln>
        </p:spPr>
        <p:txBody>
          <a:bodyPr spcFirstLastPara="1" wrap="square" lIns="91425" tIns="45700" rIns="91425" bIns="45700" anchor="t" anchorCtr="0">
            <a:spAutoFit/>
          </a:bodyPr>
          <a:lstStyle/>
          <a:p>
            <a:pPr marL="285750" marR="0" lvl="0" indent="-285750" rtl="0">
              <a:spcBef>
                <a:spcPts val="0"/>
              </a:spcBef>
              <a:spcAft>
                <a:spcPts val="0"/>
              </a:spcAft>
              <a:buFont typeface="Arial" panose="020B0604020202020204" pitchFamily="34" charset="0"/>
              <a:buChar char="•"/>
            </a:pPr>
            <a:r>
              <a:rPr lang="en-US" sz="1600" dirty="0">
                <a:solidFill>
                  <a:schemeClr val="dk1"/>
                </a:solidFill>
                <a:latin typeface="+mn-lt"/>
                <a:ea typeface="Arial"/>
                <a:cs typeface="Arial"/>
                <a:sym typeface="Arial"/>
              </a:rPr>
              <a:t>Currently, master metering is prohibited in multi-family housing, including apartment buildings.  </a:t>
            </a:r>
          </a:p>
          <a:p>
            <a:pPr marL="285750" marR="0" lvl="0" indent="-285750" rtl="0">
              <a:spcBef>
                <a:spcPts val="0"/>
              </a:spcBef>
              <a:spcAft>
                <a:spcPts val="0"/>
              </a:spcAft>
              <a:buFont typeface="Arial" panose="020B0604020202020204" pitchFamily="34" charset="0"/>
              <a:buChar char="•"/>
            </a:pPr>
            <a:r>
              <a:rPr lang="en-US" sz="1600" dirty="0">
                <a:solidFill>
                  <a:schemeClr val="dk1"/>
                </a:solidFill>
                <a:latin typeface="+mn-lt"/>
                <a:ea typeface="Arial"/>
                <a:cs typeface="Arial"/>
                <a:sym typeface="Arial"/>
              </a:rPr>
              <a:t>This blocks opportunities for resilience, because existing Virtual Net Energy Metering (VNEM) programs, including SOMAH</a:t>
            </a:r>
            <a:r>
              <a:rPr lang="en-US" sz="1600" dirty="0">
                <a:solidFill>
                  <a:schemeClr val="dk1"/>
                </a:solidFill>
                <a:latin typeface="+mn-lt"/>
              </a:rPr>
              <a:t>,</a:t>
            </a:r>
            <a:r>
              <a:rPr lang="en-US" sz="1600" dirty="0">
                <a:solidFill>
                  <a:schemeClr val="dk1"/>
                </a:solidFill>
                <a:latin typeface="+mn-lt"/>
                <a:ea typeface="Arial"/>
                <a:cs typeface="Arial"/>
                <a:sym typeface="Arial"/>
              </a:rPr>
              <a:t> require solar to be interconnected front-of-meter (FOM).</a:t>
            </a:r>
          </a:p>
          <a:p>
            <a:pPr marL="285750" indent="-285750">
              <a:buFont typeface="Arial" panose="020B0604020202020204" pitchFamily="34" charset="0"/>
              <a:buChar char="•"/>
            </a:pPr>
            <a:r>
              <a:rPr lang="en-US" sz="1600" dirty="0">
                <a:solidFill>
                  <a:schemeClr val="dk1"/>
                </a:solidFill>
              </a:rPr>
              <a:t>While it is technically possible to install a behind-the-meter (BTM) microgrid at every residential meter, it is not practical due to overwhelming costs &amp; space requirements associated with such slicing.</a:t>
            </a:r>
            <a:endParaRPr lang="en-US" sz="1600" dirty="0">
              <a:solidFill>
                <a:schemeClr val="dk1"/>
              </a:solidFill>
              <a:latin typeface="Arial"/>
              <a:ea typeface="Arial"/>
              <a:cs typeface="Arial"/>
              <a:sym typeface="Arial"/>
            </a:endParaRPr>
          </a:p>
          <a:p>
            <a:pPr marL="285750" marR="0" lvl="0" indent="-285750" rtl="0">
              <a:spcBef>
                <a:spcPts val="0"/>
              </a:spcBef>
              <a:spcAft>
                <a:spcPts val="0"/>
              </a:spcAft>
              <a:buFont typeface="Arial" panose="020B0604020202020204" pitchFamily="34" charset="0"/>
              <a:buChar char="•"/>
            </a:pPr>
            <a:r>
              <a:rPr lang="en-US" sz="1600" dirty="0">
                <a:solidFill>
                  <a:schemeClr val="dk1"/>
                </a:solidFill>
              </a:rPr>
              <a:t>What is needed is a “master meter” that serves the entire community and has a single utility meter.</a:t>
            </a:r>
          </a:p>
          <a:p>
            <a:pPr marL="285750" lvl="6" indent="-285750">
              <a:buFont typeface="Arial" panose="020B0604020202020204" pitchFamily="34" charset="0"/>
              <a:buChar char="•"/>
            </a:pPr>
            <a:r>
              <a:rPr lang="en-US" sz="1600" dirty="0">
                <a:solidFill>
                  <a:schemeClr val="dk1"/>
                </a:solidFill>
              </a:rPr>
              <a:t>The utilities were able to make Master Metering illegal in the early 2000s, prior to the opportunities presented by renewables-driven microgrids.	</a:t>
            </a:r>
          </a:p>
          <a:p>
            <a:pPr marL="285750" lvl="6" indent="-285750">
              <a:buFont typeface="Arial" panose="020B0604020202020204" pitchFamily="34" charset="0"/>
              <a:buChar char="•"/>
            </a:pPr>
            <a:r>
              <a:rPr lang="en-US" sz="1600" dirty="0">
                <a:solidFill>
                  <a:schemeClr val="dk1"/>
                </a:solidFill>
              </a:rPr>
              <a:t>A legislative solution is needed to allow master metering for microgrid deployments and clarify how the utilities should treat mixed-use developments.</a:t>
            </a:r>
          </a:p>
        </p:txBody>
      </p:sp>
      <p:pic>
        <p:nvPicPr>
          <p:cNvPr id="3" name="Picture 2" descr="Diagram&#10;&#10;Description automatically generated">
            <a:extLst>
              <a:ext uri="{FF2B5EF4-FFF2-40B4-BE49-F238E27FC236}">
                <a16:creationId xmlns:a16="http://schemas.microsoft.com/office/drawing/2014/main" id="{FC5D7D88-B099-994D-E5AA-2E00D1DAC213}"/>
              </a:ext>
            </a:extLst>
          </p:cNvPr>
          <p:cNvPicPr>
            <a:picLocks noChangeAspect="1"/>
          </p:cNvPicPr>
          <p:nvPr/>
        </p:nvPicPr>
        <p:blipFill>
          <a:blip r:embed="rId3"/>
          <a:stretch>
            <a:fillRect/>
          </a:stretch>
        </p:blipFill>
        <p:spPr>
          <a:xfrm>
            <a:off x="1440242" y="3396552"/>
            <a:ext cx="5971032" cy="2793686"/>
          </a:xfrm>
          <a:prstGeom prst="rect">
            <a:avLst/>
          </a:prstGeom>
        </p:spPr>
      </p:pic>
      <p:sp>
        <p:nvSpPr>
          <p:cNvPr id="4" name="TextBox 3">
            <a:extLst>
              <a:ext uri="{FF2B5EF4-FFF2-40B4-BE49-F238E27FC236}">
                <a16:creationId xmlns:a16="http://schemas.microsoft.com/office/drawing/2014/main" id="{787DD493-F2EA-9341-7D16-D57241ACEB42}"/>
              </a:ext>
            </a:extLst>
          </p:cNvPr>
          <p:cNvSpPr txBox="1"/>
          <p:nvPr/>
        </p:nvSpPr>
        <p:spPr>
          <a:xfrm>
            <a:off x="1528628" y="6109510"/>
            <a:ext cx="6673302" cy="307777"/>
          </a:xfrm>
          <a:prstGeom prst="rect">
            <a:avLst/>
          </a:prstGeom>
          <a:noFill/>
        </p:spPr>
        <p:txBody>
          <a:bodyPr wrap="none" rtlCol="0">
            <a:spAutoFit/>
          </a:bodyPr>
          <a:lstStyle/>
          <a:p>
            <a:r>
              <a:rPr lang="en-US" sz="1400" dirty="0"/>
              <a:t>Diagram of the Valencia Gardens Energy Storage (VGES) project provisioned for resilience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10695-833D-F75C-42BE-3D5F9E53028B}"/>
              </a:ext>
            </a:extLst>
          </p:cNvPr>
          <p:cNvSpPr>
            <a:spLocks noGrp="1"/>
          </p:cNvSpPr>
          <p:nvPr>
            <p:ph type="title"/>
          </p:nvPr>
        </p:nvSpPr>
        <p:spPr/>
        <p:txBody>
          <a:bodyPr/>
          <a:lstStyle/>
          <a:p>
            <a:r>
              <a:rPr lang="en-US" dirty="0"/>
              <a:t>Transmission costs are driving up electric rates</a:t>
            </a:r>
          </a:p>
        </p:txBody>
      </p:sp>
      <p:graphicFrame>
        <p:nvGraphicFramePr>
          <p:cNvPr id="4" name="Chart 3">
            <a:extLst>
              <a:ext uri="{FF2B5EF4-FFF2-40B4-BE49-F238E27FC236}">
                <a16:creationId xmlns:a16="http://schemas.microsoft.com/office/drawing/2014/main" id="{3AC840B0-40D5-501F-CCA0-73FFFF2C0283}"/>
              </a:ext>
            </a:extLst>
          </p:cNvPr>
          <p:cNvGraphicFramePr>
            <a:graphicFrameLocks/>
          </p:cNvGraphicFramePr>
          <p:nvPr/>
        </p:nvGraphicFramePr>
        <p:xfrm>
          <a:off x="717804" y="2512028"/>
          <a:ext cx="7690104" cy="395935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1E9A3CB-BD89-0EDE-64BE-61857F870B8B}"/>
              </a:ext>
            </a:extLst>
          </p:cNvPr>
          <p:cNvSpPr txBox="1"/>
          <p:nvPr/>
        </p:nvSpPr>
        <p:spPr>
          <a:xfrm>
            <a:off x="82296" y="762000"/>
            <a:ext cx="8942832" cy="1938992"/>
          </a:xfrm>
          <a:prstGeom prst="rect">
            <a:avLst/>
          </a:prstGeom>
          <a:noFill/>
        </p:spPr>
        <p:txBody>
          <a:bodyPr wrap="square" rtlCol="0">
            <a:spAutoFit/>
          </a:bodyPr>
          <a:lstStyle/>
          <a:p>
            <a:pPr marL="285750" indent="-285750">
              <a:buFont typeface="Arial" panose="020B0604020202020204" pitchFamily="34" charset="0"/>
              <a:buChar char="•"/>
            </a:pPr>
            <a:r>
              <a:rPr lang="en-US" sz="1500" dirty="0"/>
              <a:t>Transmission costs are the number one driver of increasing electric rates.</a:t>
            </a:r>
          </a:p>
          <a:p>
            <a:pPr marL="285750" indent="-285750">
              <a:buFont typeface="Arial" panose="020B0604020202020204" pitchFamily="34" charset="0"/>
              <a:buChar char="•"/>
            </a:pPr>
            <a:r>
              <a:rPr lang="en-US" sz="1500" dirty="0"/>
              <a:t>Other drivers include grid hardening costs for  Wildfire Mitigation (including more transmission costs) and wildfire insurance/criminal liability payouts for fires caused by utility infrastructure.</a:t>
            </a:r>
          </a:p>
          <a:p>
            <a:pPr marL="285750" indent="-285750">
              <a:buFont typeface="Arial" panose="020B0604020202020204" pitchFamily="34" charset="0"/>
              <a:buChar char="•"/>
            </a:pPr>
            <a:r>
              <a:rPr lang="en-US" sz="1500" dirty="0"/>
              <a:t>The graph below shows the increase in Transmission Access Charges, which recover historical transmission costs. TAC </a:t>
            </a:r>
            <a:r>
              <a:rPr lang="en-US" sz="1500" b="1" dirty="0"/>
              <a:t>does not </a:t>
            </a:r>
            <a:r>
              <a:rPr lang="en-US" sz="1500" dirty="0"/>
              <a:t>include current spending or projected spending.</a:t>
            </a:r>
          </a:p>
          <a:p>
            <a:pPr marL="285750" lvl="5" indent="-285750">
              <a:buFont typeface="Arial" panose="020B0604020202020204" pitchFamily="34" charset="0"/>
              <a:buChar char="•"/>
            </a:pPr>
            <a:r>
              <a:rPr lang="en-US" sz="1500" dirty="0"/>
              <a:t>As a reference, the most recent Transmission Planning Process estimated that $30 billion in investments will be needed over the next 20 years, which will result in astronomically high TAC costs.</a:t>
            </a:r>
          </a:p>
        </p:txBody>
      </p:sp>
    </p:spTree>
    <p:extLst>
      <p:ext uri="{BB962C8B-B14F-4D97-AF65-F5344CB8AC3E}">
        <p14:creationId xmlns:p14="http://schemas.microsoft.com/office/powerpoint/2010/main" val="3069358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64D16-9A5F-4573-A53A-F439AAFE6E4D}"/>
              </a:ext>
            </a:extLst>
          </p:cNvPr>
          <p:cNvSpPr>
            <a:spLocks noGrp="1"/>
          </p:cNvSpPr>
          <p:nvPr>
            <p:ph type="title"/>
          </p:nvPr>
        </p:nvSpPr>
        <p:spPr>
          <a:xfrm>
            <a:off x="-1" y="0"/>
            <a:ext cx="7525617" cy="762000"/>
          </a:xfrm>
        </p:spPr>
        <p:txBody>
          <a:bodyPr>
            <a:normAutofit fontScale="90000"/>
          </a:bodyPr>
          <a:lstStyle/>
          <a:p>
            <a:r>
              <a:rPr lang="en-US" sz="2400" dirty="0"/>
              <a:t>Transmission costs higher than they seem due to O&amp;M driving ~10x increase to upfront costs</a:t>
            </a:r>
          </a:p>
        </p:txBody>
      </p:sp>
      <p:sp>
        <p:nvSpPr>
          <p:cNvPr id="3" name="Text Placeholder 2">
            <a:extLst>
              <a:ext uri="{FF2B5EF4-FFF2-40B4-BE49-F238E27FC236}">
                <a16:creationId xmlns:a16="http://schemas.microsoft.com/office/drawing/2014/main" id="{D6178716-8E95-46A4-BD9D-4664665C01A5}"/>
              </a:ext>
            </a:extLst>
          </p:cNvPr>
          <p:cNvSpPr>
            <a:spLocks noGrp="1"/>
          </p:cNvSpPr>
          <p:nvPr>
            <p:ph type="body" idx="1"/>
          </p:nvPr>
        </p:nvSpPr>
        <p:spPr>
          <a:xfrm>
            <a:off x="238989" y="932688"/>
            <a:ext cx="8229600" cy="4525963"/>
          </a:xfrm>
        </p:spPr>
        <p:txBody>
          <a:bodyPr/>
          <a:lstStyle/>
          <a:p>
            <a:r>
              <a:rPr lang="en-US" sz="1800" dirty="0"/>
              <a:t>Capital costs of transmission infrastructure represent a fraction of total transmission costs. </a:t>
            </a:r>
          </a:p>
          <a:p>
            <a:r>
              <a:rPr lang="en-US" sz="1800" dirty="0"/>
              <a:t>Operations and maintenance (O&amp;M) and ROE drive up transmission costs significantly over asset lifetime, with those excessive costs borne by ratepayers.</a:t>
            </a:r>
          </a:p>
          <a:p>
            <a:pPr marL="128588" indent="0">
              <a:buNone/>
            </a:pPr>
            <a:endParaRPr lang="en-US" dirty="0"/>
          </a:p>
          <a:p>
            <a:pPr marL="128588" indent="0" algn="ctr">
              <a:buNone/>
            </a:pPr>
            <a:endParaRPr lang="en-US" sz="2400" dirty="0"/>
          </a:p>
        </p:txBody>
      </p:sp>
      <p:pic>
        <p:nvPicPr>
          <p:cNvPr id="5" name="Picture 4">
            <a:extLst>
              <a:ext uri="{FF2B5EF4-FFF2-40B4-BE49-F238E27FC236}">
                <a16:creationId xmlns:a16="http://schemas.microsoft.com/office/drawing/2014/main" id="{A97DA033-1583-DE4B-BFC6-D85189F2E7DE}"/>
              </a:ext>
            </a:extLst>
          </p:cNvPr>
          <p:cNvPicPr>
            <a:picLocks noChangeAspect="1"/>
          </p:cNvPicPr>
          <p:nvPr/>
        </p:nvPicPr>
        <p:blipFill>
          <a:blip r:embed="rId3"/>
          <a:stretch>
            <a:fillRect/>
          </a:stretch>
        </p:blipFill>
        <p:spPr>
          <a:xfrm>
            <a:off x="847357" y="2767687"/>
            <a:ext cx="7249519" cy="1772460"/>
          </a:xfrm>
          <a:prstGeom prst="rect">
            <a:avLst/>
          </a:prstGeom>
        </p:spPr>
      </p:pic>
      <p:sp>
        <p:nvSpPr>
          <p:cNvPr id="6" name="Rectangle 5">
            <a:extLst>
              <a:ext uri="{FF2B5EF4-FFF2-40B4-BE49-F238E27FC236}">
                <a16:creationId xmlns:a16="http://schemas.microsoft.com/office/drawing/2014/main" id="{15287736-A89B-1944-A00B-3DEAD34F1E16}"/>
              </a:ext>
            </a:extLst>
          </p:cNvPr>
          <p:cNvSpPr/>
          <p:nvPr/>
        </p:nvSpPr>
        <p:spPr>
          <a:xfrm>
            <a:off x="1060040" y="4609597"/>
            <a:ext cx="6587497" cy="954107"/>
          </a:xfrm>
          <a:prstGeom prst="rect">
            <a:avLst/>
          </a:prstGeom>
        </p:spPr>
        <p:txBody>
          <a:bodyPr wrap="square">
            <a:spAutoFit/>
          </a:bodyPr>
          <a:lstStyle/>
          <a:p>
            <a:pPr algn="ctr"/>
            <a:r>
              <a:rPr lang="en-US" i="1" dirty="0">
                <a:solidFill>
                  <a:srgbClr val="101316"/>
                </a:solidFill>
                <a:latin typeface="+mn-lt"/>
              </a:rPr>
              <a:t>In nominal dollars, total lifetime ratepayer cost is nearly 10x the initial capital cost; O&amp;M accounts for 68% of this because it increases much faster than inflation. In real dollars (constant value dollars, accounting for inflation), the total lifetime cost is 5x the initial capital cost, and O&amp;M accounts for 55% of this.</a:t>
            </a:r>
            <a:endParaRPr lang="en-US" dirty="0">
              <a:solidFill>
                <a:srgbClr val="101316"/>
              </a:solidFill>
              <a:latin typeface="+mn-lt"/>
            </a:endParaRPr>
          </a:p>
        </p:txBody>
      </p:sp>
    </p:spTree>
    <p:extLst>
      <p:ext uri="{BB962C8B-B14F-4D97-AF65-F5344CB8AC3E}">
        <p14:creationId xmlns:p14="http://schemas.microsoft.com/office/powerpoint/2010/main" val="19465322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C infographic (01_jv 12 Apr 2016).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2509" y="1023106"/>
            <a:ext cx="5922276" cy="5279147"/>
          </a:xfrm>
          <a:prstGeom prst="rect">
            <a:avLst/>
          </a:prstGeom>
        </p:spPr>
      </p:pic>
      <p:sp>
        <p:nvSpPr>
          <p:cNvPr id="2" name="Title 1"/>
          <p:cNvSpPr>
            <a:spLocks noGrp="1"/>
          </p:cNvSpPr>
          <p:nvPr>
            <p:ph type="title"/>
          </p:nvPr>
        </p:nvSpPr>
        <p:spPr/>
        <p:txBody>
          <a:bodyPr>
            <a:normAutofit fontScale="90000"/>
          </a:bodyPr>
          <a:lstStyle/>
          <a:p>
            <a:r>
              <a:rPr lang="en-US" sz="2400" dirty="0"/>
              <a:t>TAC cause massive market distortions — the real cost shift happening in California</a:t>
            </a:r>
          </a:p>
        </p:txBody>
      </p:sp>
      <p:sp>
        <p:nvSpPr>
          <p:cNvPr id="5" name="TextBox 4"/>
          <p:cNvSpPr txBox="1"/>
          <p:nvPr/>
        </p:nvSpPr>
        <p:spPr>
          <a:xfrm>
            <a:off x="6526001" y="4399843"/>
            <a:ext cx="2548449" cy="1384995"/>
          </a:xfrm>
          <a:prstGeom prst="rect">
            <a:avLst/>
          </a:prstGeom>
          <a:solidFill>
            <a:schemeClr val="bg1"/>
          </a:solidFill>
        </p:spPr>
        <p:txBody>
          <a:bodyPr wrap="square" rtlCol="0">
            <a:spAutoFit/>
          </a:bodyPr>
          <a:lstStyle/>
          <a:p>
            <a:r>
              <a:rPr lang="en-US" sz="1400" b="1" dirty="0">
                <a:solidFill>
                  <a:srgbClr val="FF0000"/>
                </a:solidFill>
                <a:latin typeface="Arial" panose="020B0604020202020204" pitchFamily="34" charset="0"/>
                <a:cs typeface="Arial" panose="020B0604020202020204" pitchFamily="34" charset="0"/>
              </a:rPr>
              <a:t>Current interface for metering TAC in IOU service territories</a:t>
            </a:r>
          </a:p>
          <a:p>
            <a:r>
              <a:rPr lang="en-US" sz="1400" dirty="0">
                <a:solidFill>
                  <a:srgbClr val="FF0000"/>
                </a:solidFill>
                <a:latin typeface="Arial" panose="020B0604020202020204" pitchFamily="34" charset="0"/>
                <a:cs typeface="Arial" panose="020B0604020202020204" pitchFamily="34" charset="0"/>
              </a:rPr>
              <a:t>(at customer meters, with no distinction of energy from next door vs 1,000 miles away)</a:t>
            </a:r>
          </a:p>
        </p:txBody>
      </p:sp>
      <p:sp>
        <p:nvSpPr>
          <p:cNvPr id="6" name="TextBox 5"/>
          <p:cNvSpPr txBox="1"/>
          <p:nvPr/>
        </p:nvSpPr>
        <p:spPr>
          <a:xfrm>
            <a:off x="3589637" y="865765"/>
            <a:ext cx="3725563" cy="738664"/>
          </a:xfrm>
          <a:prstGeom prst="rect">
            <a:avLst/>
          </a:prstGeom>
          <a:noFill/>
        </p:spPr>
        <p:txBody>
          <a:bodyPr wrap="square" rtlCol="0">
            <a:spAutoFit/>
          </a:bodyPr>
          <a:lstStyle/>
          <a:p>
            <a:r>
              <a:rPr lang="en-US" sz="1400" b="1" dirty="0">
                <a:solidFill>
                  <a:srgbClr val="008000"/>
                </a:solidFill>
                <a:latin typeface="Arial" panose="020B0604020202020204" pitchFamily="34" charset="0"/>
                <a:cs typeface="Arial" panose="020B0604020202020204" pitchFamily="34" charset="0"/>
              </a:rPr>
              <a:t>Proper interface for metering &amp; assessing all </a:t>
            </a:r>
            <a:r>
              <a:rPr lang="en-US" sz="1400" b="1" u="sng" dirty="0">
                <a:solidFill>
                  <a:srgbClr val="008000"/>
                </a:solidFill>
                <a:latin typeface="Arial" panose="020B0604020202020204" pitchFamily="34" charset="0"/>
                <a:cs typeface="Arial" panose="020B0604020202020204" pitchFamily="34" charset="0"/>
              </a:rPr>
              <a:t>high-voltage TAC</a:t>
            </a:r>
            <a:r>
              <a:rPr lang="en-US" sz="1400" b="1" dirty="0">
                <a:solidFill>
                  <a:srgbClr val="008000"/>
                </a:solidFill>
                <a:latin typeface="Arial" panose="020B0604020202020204" pitchFamily="34" charset="0"/>
                <a:cs typeface="Arial" panose="020B0604020202020204" pitchFamily="34" charset="0"/>
              </a:rPr>
              <a:t> </a:t>
            </a:r>
            <a:r>
              <a:rPr lang="en-US" sz="1400" dirty="0">
                <a:solidFill>
                  <a:srgbClr val="008000"/>
                </a:solidFill>
                <a:latin typeface="Arial" panose="020B0604020202020204" pitchFamily="34" charset="0"/>
                <a:cs typeface="Arial" panose="020B0604020202020204" pitchFamily="34" charset="0"/>
              </a:rPr>
              <a:t>(done properly for municipal utilities but not for IOUs)</a:t>
            </a:r>
          </a:p>
        </p:txBody>
      </p:sp>
      <p:sp>
        <p:nvSpPr>
          <p:cNvPr id="7" name="TextBox 6"/>
          <p:cNvSpPr txBox="1"/>
          <p:nvPr/>
        </p:nvSpPr>
        <p:spPr>
          <a:xfrm>
            <a:off x="5756451" y="1748323"/>
            <a:ext cx="3276600" cy="738664"/>
          </a:xfrm>
          <a:prstGeom prst="rect">
            <a:avLst/>
          </a:prstGeom>
          <a:noFill/>
        </p:spPr>
        <p:txBody>
          <a:bodyPr wrap="square" rtlCol="0">
            <a:spAutoFit/>
          </a:bodyPr>
          <a:lstStyle/>
          <a:p>
            <a:r>
              <a:rPr lang="en-US" sz="1400" b="1" dirty="0">
                <a:solidFill>
                  <a:srgbClr val="008000"/>
                </a:solidFill>
                <a:latin typeface="Arial" panose="020B0604020202020204" pitchFamily="34" charset="0"/>
                <a:cs typeface="Arial" panose="020B0604020202020204" pitchFamily="34" charset="0"/>
              </a:rPr>
              <a:t>Proper interface for metering all </a:t>
            </a:r>
          </a:p>
          <a:p>
            <a:r>
              <a:rPr lang="en-US" sz="1400" b="1" u="sng" dirty="0">
                <a:solidFill>
                  <a:srgbClr val="008000"/>
                </a:solidFill>
                <a:latin typeface="Arial" panose="020B0604020202020204" pitchFamily="34" charset="0"/>
                <a:cs typeface="Arial" panose="020B0604020202020204" pitchFamily="34" charset="0"/>
              </a:rPr>
              <a:t>low-voltage TAC</a:t>
            </a:r>
            <a:r>
              <a:rPr lang="en-US" sz="1400" b="1" dirty="0">
                <a:solidFill>
                  <a:srgbClr val="008000"/>
                </a:solidFill>
                <a:latin typeface="Arial" panose="020B0604020202020204" pitchFamily="34" charset="0"/>
                <a:cs typeface="Arial" panose="020B0604020202020204" pitchFamily="34" charset="0"/>
              </a:rPr>
              <a:t> </a:t>
            </a:r>
            <a:r>
              <a:rPr lang="en-US" sz="1400" dirty="0">
                <a:solidFill>
                  <a:srgbClr val="008000"/>
                </a:solidFill>
                <a:latin typeface="Arial" panose="020B0604020202020204" pitchFamily="34" charset="0"/>
                <a:cs typeface="Arial" panose="020B0604020202020204" pitchFamily="34" charset="0"/>
              </a:rPr>
              <a:t>(done properly for municipal utilities but not for IOUs)</a:t>
            </a:r>
            <a:endParaRPr lang="en-US" sz="1400" b="1" u="sng" dirty="0">
              <a:solidFill>
                <a:srgbClr val="008000"/>
              </a:solidFill>
              <a:latin typeface="Arial" panose="020B0604020202020204" pitchFamily="34" charset="0"/>
              <a:cs typeface="Arial" panose="020B0604020202020204" pitchFamily="34" charset="0"/>
            </a:endParaRPr>
          </a:p>
        </p:txBody>
      </p:sp>
      <p:cxnSp>
        <p:nvCxnSpPr>
          <p:cNvPr id="8" name="Straight Arrow Connector 7"/>
          <p:cNvCxnSpPr>
            <a:cxnSpLocks/>
          </p:cNvCxnSpPr>
          <p:nvPr/>
        </p:nvCxnSpPr>
        <p:spPr>
          <a:xfrm flipH="1">
            <a:off x="2941351" y="1552089"/>
            <a:ext cx="1013134" cy="11108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1854200" y="4939292"/>
            <a:ext cx="4708254" cy="53758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flipH="1">
            <a:off x="4991100" y="4926593"/>
            <a:ext cx="1571352" cy="5502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H="1">
            <a:off x="5665696" y="2474259"/>
            <a:ext cx="305448" cy="362892"/>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2635469" y="4695825"/>
            <a:ext cx="3926983" cy="2307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821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8AEB9-067F-2443-A73F-DF7FCD44E56C}"/>
              </a:ext>
            </a:extLst>
          </p:cNvPr>
          <p:cNvSpPr>
            <a:spLocks noGrp="1"/>
          </p:cNvSpPr>
          <p:nvPr>
            <p:ph type="title"/>
          </p:nvPr>
        </p:nvSpPr>
        <p:spPr>
          <a:xfrm>
            <a:off x="0" y="0"/>
            <a:ext cx="7439378" cy="762000"/>
          </a:xfrm>
        </p:spPr>
        <p:txBody>
          <a:bodyPr>
            <a:normAutofit fontScale="90000"/>
          </a:bodyPr>
          <a:lstStyle/>
          <a:p>
            <a:r>
              <a:rPr lang="en-US" sz="2400" dirty="0"/>
              <a:t>Preparing for Renewables-driven Microgrid success</a:t>
            </a:r>
          </a:p>
        </p:txBody>
      </p:sp>
      <p:sp>
        <p:nvSpPr>
          <p:cNvPr id="3" name="Content Placeholder 2">
            <a:extLst>
              <a:ext uri="{FF2B5EF4-FFF2-40B4-BE49-F238E27FC236}">
                <a16:creationId xmlns:a16="http://schemas.microsoft.com/office/drawing/2014/main" id="{7C90B1FD-F380-E24F-9D81-7178621EE1C1}"/>
              </a:ext>
            </a:extLst>
          </p:cNvPr>
          <p:cNvSpPr>
            <a:spLocks noGrp="1"/>
          </p:cNvSpPr>
          <p:nvPr>
            <p:ph idx="1"/>
          </p:nvPr>
        </p:nvSpPr>
        <p:spPr>
          <a:xfrm>
            <a:off x="87307" y="908668"/>
            <a:ext cx="8885244" cy="5639614"/>
          </a:xfrm>
        </p:spPr>
        <p:txBody>
          <a:bodyPr anchor="t">
            <a:normAutofit fontScale="85000" lnSpcReduction="20000"/>
          </a:bodyPr>
          <a:lstStyle/>
          <a:p>
            <a:pPr marL="514350" indent="-514350">
              <a:buFont typeface="+mj-lt"/>
              <a:buAutoNum type="arabicPeriod"/>
            </a:pPr>
            <a:r>
              <a:rPr lang="en-US" sz="2400" dirty="0">
                <a:solidFill>
                  <a:schemeClr val="tx1"/>
                </a:solidFill>
              </a:rPr>
              <a:t>Prioritize basic goals</a:t>
            </a:r>
          </a:p>
          <a:p>
            <a:pPr lvl="1">
              <a:buFont typeface="Arial" panose="020B0604020202020204" pitchFamily="34" charset="0"/>
              <a:buChar char="•"/>
            </a:pPr>
            <a:r>
              <a:rPr lang="en-US" sz="2200" dirty="0">
                <a:solidFill>
                  <a:schemeClr val="tx1"/>
                </a:solidFill>
              </a:rPr>
              <a:t>Resilience (Tiering loads: critical, priority, and discretionary).</a:t>
            </a:r>
          </a:p>
          <a:p>
            <a:pPr lvl="1">
              <a:buFont typeface="Arial" panose="020B0604020202020204" pitchFamily="34" charset="0"/>
              <a:buChar char="•"/>
            </a:pPr>
            <a:r>
              <a:rPr lang="en-US" sz="2200" dirty="0">
                <a:solidFill>
                  <a:schemeClr val="tx1"/>
                </a:solidFill>
              </a:rPr>
              <a:t>Environmental (Net Zero Energy, emissions, electric vehicles, </a:t>
            </a:r>
            <a:r>
              <a:rPr lang="en-US" sz="2200" dirty="0" err="1">
                <a:solidFill>
                  <a:schemeClr val="tx1"/>
                </a:solidFill>
              </a:rPr>
              <a:t>etc</a:t>
            </a:r>
            <a:r>
              <a:rPr lang="en-US" sz="2200" dirty="0">
                <a:solidFill>
                  <a:schemeClr val="tx1"/>
                </a:solidFill>
              </a:rPr>
              <a:t>).</a:t>
            </a:r>
          </a:p>
          <a:p>
            <a:pPr lvl="1">
              <a:buFont typeface="Arial" panose="020B0604020202020204" pitchFamily="34" charset="0"/>
              <a:buChar char="•"/>
            </a:pPr>
            <a:r>
              <a:rPr lang="en-US" sz="2200" dirty="0">
                <a:solidFill>
                  <a:schemeClr val="tx1"/>
                </a:solidFill>
              </a:rPr>
              <a:t>Economic (energy costs, community economic stimulation, </a:t>
            </a:r>
            <a:r>
              <a:rPr lang="en-US" sz="2200" dirty="0" err="1">
                <a:solidFill>
                  <a:schemeClr val="tx1"/>
                </a:solidFill>
              </a:rPr>
              <a:t>etc</a:t>
            </a:r>
            <a:r>
              <a:rPr lang="en-US" sz="2200" dirty="0">
                <a:solidFill>
                  <a:schemeClr val="tx1"/>
                </a:solidFill>
              </a:rPr>
              <a:t>).</a:t>
            </a:r>
          </a:p>
          <a:p>
            <a:pPr lvl="1">
              <a:buFont typeface="Arial" panose="020B0604020202020204" pitchFamily="34" charset="0"/>
              <a:buChar char="•"/>
            </a:pPr>
            <a:r>
              <a:rPr lang="en-US" sz="2200" dirty="0">
                <a:solidFill>
                  <a:schemeClr val="tx1"/>
                </a:solidFill>
              </a:rPr>
              <a:t>Education (curriculum, workforce preparation, practical skills, </a:t>
            </a:r>
            <a:r>
              <a:rPr lang="en-US" sz="2200" dirty="0" err="1">
                <a:solidFill>
                  <a:schemeClr val="tx1"/>
                </a:solidFill>
              </a:rPr>
              <a:t>etc</a:t>
            </a:r>
            <a:r>
              <a:rPr lang="en-US" sz="2200" dirty="0">
                <a:solidFill>
                  <a:schemeClr val="tx1"/>
                </a:solidFill>
              </a:rPr>
              <a:t>).</a:t>
            </a:r>
          </a:p>
          <a:p>
            <a:pPr marL="457200" lvl="1" indent="0">
              <a:buNone/>
            </a:pPr>
            <a:endParaRPr lang="en-US" sz="1400" dirty="0">
              <a:solidFill>
                <a:schemeClr val="tx1"/>
              </a:solidFill>
            </a:endParaRPr>
          </a:p>
          <a:p>
            <a:pPr marL="514350" indent="-514350">
              <a:buFont typeface="+mj-lt"/>
              <a:buAutoNum type="arabicPeriod"/>
            </a:pPr>
            <a:r>
              <a:rPr lang="en-US" sz="2400" dirty="0">
                <a:solidFill>
                  <a:schemeClr val="tx1"/>
                </a:solidFill>
              </a:rPr>
              <a:t>Answer key questions beyond the basic goals</a:t>
            </a:r>
            <a:endParaRPr lang="en-US" sz="2200" dirty="0">
              <a:solidFill>
                <a:schemeClr val="tx1"/>
              </a:solidFill>
            </a:endParaRPr>
          </a:p>
          <a:p>
            <a:pPr lvl="1">
              <a:buFont typeface="Arial" panose="020B0604020202020204" pitchFamily="34" charset="0"/>
              <a:buChar char="•"/>
            </a:pPr>
            <a:r>
              <a:rPr lang="en-US" sz="2200" dirty="0">
                <a:solidFill>
                  <a:schemeClr val="tx1"/>
                </a:solidFill>
              </a:rPr>
              <a:t>What forms of renewables are available?</a:t>
            </a:r>
          </a:p>
          <a:p>
            <a:pPr lvl="1">
              <a:buFont typeface="Arial" panose="020B0604020202020204" pitchFamily="34" charset="0"/>
              <a:buChar char="•"/>
            </a:pPr>
            <a:r>
              <a:rPr lang="en-US" sz="2200" dirty="0">
                <a:solidFill>
                  <a:schemeClr val="tx1"/>
                </a:solidFill>
              </a:rPr>
              <a:t>Which buildings, parking lots, and/or ponds are available for solar siting? </a:t>
            </a:r>
          </a:p>
          <a:p>
            <a:pPr lvl="1">
              <a:buFont typeface="Arial" panose="020B0604020202020204" pitchFamily="34" charset="0"/>
              <a:buChar char="•"/>
            </a:pPr>
            <a:r>
              <a:rPr lang="en-US" sz="2200" dirty="0">
                <a:solidFill>
                  <a:schemeClr val="tx1"/>
                </a:solidFill>
              </a:rPr>
              <a:t>Are there anticipated changes to the load, </a:t>
            </a:r>
            <a:r>
              <a:rPr lang="en-US" sz="2200" dirty="0" err="1">
                <a:solidFill>
                  <a:schemeClr val="tx1"/>
                </a:solidFill>
              </a:rPr>
              <a:t>incuding</a:t>
            </a:r>
            <a:r>
              <a:rPr lang="en-US" sz="2200" dirty="0">
                <a:solidFill>
                  <a:schemeClr val="tx1"/>
                </a:solidFill>
              </a:rPr>
              <a:t> from new Electric Vehicle Charging Infrastructure (EVCI)?</a:t>
            </a:r>
          </a:p>
          <a:p>
            <a:pPr lvl="1">
              <a:buFont typeface="Arial" panose="020B0604020202020204" pitchFamily="34" charset="0"/>
              <a:buChar char="•"/>
            </a:pPr>
            <a:r>
              <a:rPr lang="en-US" sz="2200" dirty="0">
                <a:solidFill>
                  <a:schemeClr val="tx1"/>
                </a:solidFill>
              </a:rPr>
              <a:t>Is third-party ownership desired to eliminate capital costs, optimize tax benefits, and to limit obligations &amp; risks – and to simply pay for </a:t>
            </a:r>
            <a:r>
              <a:rPr lang="en-US" sz="2200" u="sng" dirty="0">
                <a:solidFill>
                  <a:schemeClr val="tx1"/>
                </a:solidFill>
              </a:rPr>
              <a:t>delivered energy</a:t>
            </a:r>
            <a:r>
              <a:rPr lang="en-US" sz="2200" dirty="0">
                <a:solidFill>
                  <a:schemeClr val="tx1"/>
                </a:solidFill>
              </a:rPr>
              <a:t>?</a:t>
            </a:r>
          </a:p>
          <a:p>
            <a:pPr lvl="1">
              <a:buFont typeface="Arial" panose="020B0604020202020204" pitchFamily="34" charset="0"/>
              <a:buChar char="•"/>
            </a:pPr>
            <a:r>
              <a:rPr lang="en-US" sz="2200" dirty="0">
                <a:solidFill>
                  <a:schemeClr val="tx1"/>
                </a:solidFill>
              </a:rPr>
              <a:t>What is the timing of planning &amp; construction phases? </a:t>
            </a:r>
          </a:p>
          <a:p>
            <a:pPr lvl="1">
              <a:buFont typeface="Arial" panose="020B0604020202020204" pitchFamily="34" charset="0"/>
              <a:buChar char="•"/>
            </a:pPr>
            <a:r>
              <a:rPr lang="en-US" sz="2200" dirty="0">
                <a:solidFill>
                  <a:schemeClr val="tx1"/>
                </a:solidFill>
              </a:rPr>
              <a:t>Are sufficiently skilled resources (staff, consultants, and/or contractors) in place for the Feasibility Study, Request for Proposals (RFP), contracting, construction management, and Monitoring &amp; Verification (M&amp;V)?</a:t>
            </a:r>
          </a:p>
          <a:p>
            <a:pPr lvl="1">
              <a:buFont typeface="Arial" panose="020B0604020202020204" pitchFamily="34" charset="0"/>
              <a:buChar char="•"/>
            </a:pPr>
            <a:r>
              <a:rPr lang="en-US" sz="2200" dirty="0">
                <a:solidFill>
                  <a:schemeClr val="tx1"/>
                </a:solidFill>
              </a:rPr>
              <a:t>Can the Clean Coalition help?</a:t>
            </a:r>
            <a:endParaRPr lang="en-US" sz="1800" dirty="0">
              <a:solidFill>
                <a:schemeClr val="tx1"/>
              </a:solidFill>
            </a:endParaRPr>
          </a:p>
          <a:p>
            <a:pPr lvl="1">
              <a:buFont typeface="Arial" panose="020B0604020202020204" pitchFamily="34" charset="0"/>
              <a:buChar char="•"/>
            </a:pPr>
            <a:endParaRPr lang="en-US" sz="1400" dirty="0">
              <a:solidFill>
                <a:schemeClr val="tx1"/>
              </a:solidFill>
            </a:endParaRPr>
          </a:p>
          <a:p>
            <a:pPr marL="514350" indent="-514350">
              <a:buFont typeface="+mj-lt"/>
              <a:buAutoNum type="arabicPeriod"/>
            </a:pPr>
            <a:r>
              <a:rPr lang="en-US" sz="2400" dirty="0">
                <a:solidFill>
                  <a:schemeClr val="tx1"/>
                </a:solidFill>
              </a:rPr>
              <a:t>Get started – set the next few steps &amp; assignments and execute!!! </a:t>
            </a:r>
          </a:p>
        </p:txBody>
      </p:sp>
    </p:spTree>
    <p:extLst>
      <p:ext uri="{BB962C8B-B14F-4D97-AF65-F5344CB8AC3E}">
        <p14:creationId xmlns:p14="http://schemas.microsoft.com/office/powerpoint/2010/main" val="3061271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88BB-D5D9-8A90-07A4-1705A01BADDB}"/>
              </a:ext>
            </a:extLst>
          </p:cNvPr>
          <p:cNvSpPr>
            <a:spLocks noGrp="1"/>
          </p:cNvSpPr>
          <p:nvPr>
            <p:ph type="title"/>
          </p:nvPr>
        </p:nvSpPr>
        <p:spPr>
          <a:xfrm>
            <a:off x="0" y="0"/>
            <a:ext cx="7837714" cy="762000"/>
          </a:xfrm>
        </p:spPr>
        <p:txBody>
          <a:bodyPr>
            <a:normAutofit/>
          </a:bodyPr>
          <a:lstStyle/>
          <a:p>
            <a:r>
              <a:rPr lang="en-US" dirty="0"/>
              <a:t>Solar Microgrid Methodology</a:t>
            </a:r>
          </a:p>
        </p:txBody>
      </p:sp>
      <p:sp>
        <p:nvSpPr>
          <p:cNvPr id="7" name="Content Placeholder 2">
            <a:extLst>
              <a:ext uri="{FF2B5EF4-FFF2-40B4-BE49-F238E27FC236}">
                <a16:creationId xmlns:a16="http://schemas.microsoft.com/office/drawing/2014/main" id="{C5D79174-1D60-AEC0-830D-3F14F06EAA57}"/>
              </a:ext>
            </a:extLst>
          </p:cNvPr>
          <p:cNvSpPr>
            <a:spLocks noGrp="1"/>
          </p:cNvSpPr>
          <p:nvPr>
            <p:ph idx="1"/>
          </p:nvPr>
        </p:nvSpPr>
        <p:spPr>
          <a:xfrm>
            <a:off x="457200" y="1295400"/>
            <a:ext cx="8229600" cy="4525963"/>
          </a:xfrm>
        </p:spPr>
        <p:txBody>
          <a:bodyPr anchor="ctr"/>
          <a:lstStyle/>
          <a:p>
            <a:pPr marL="0" indent="0" algn="ctr">
              <a:buNone/>
            </a:pPr>
            <a:r>
              <a:rPr lang="en-US" dirty="0">
                <a:solidFill>
                  <a:schemeClr val="tx1"/>
                </a:solidFill>
              </a:rPr>
              <a:t>Solar Microgrid Methodology</a:t>
            </a:r>
          </a:p>
        </p:txBody>
      </p:sp>
    </p:spTree>
    <p:extLst>
      <p:ext uri="{BB962C8B-B14F-4D97-AF65-F5344CB8AC3E}">
        <p14:creationId xmlns:p14="http://schemas.microsoft.com/office/powerpoint/2010/main" val="3553822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67" name="Google Shape;167;p4"/>
          <p:cNvSpPr txBox="1"/>
          <p:nvPr/>
        </p:nvSpPr>
        <p:spPr>
          <a:xfrm>
            <a:off x="0" y="0"/>
            <a:ext cx="7315200" cy="762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200" b="1" dirty="0">
                <a:solidFill>
                  <a:schemeClr val="lt1"/>
                </a:solidFill>
                <a:latin typeface="Arial"/>
                <a:ea typeface="Arial"/>
                <a:cs typeface="Arial"/>
                <a:sym typeface="Arial"/>
              </a:rPr>
              <a:t>Solar Microgrid M</a:t>
            </a:r>
            <a:r>
              <a:rPr lang="en-US" sz="2200" b="1" i="0" u="none" strike="noStrike" cap="none" dirty="0">
                <a:solidFill>
                  <a:schemeClr val="lt1"/>
                </a:solidFill>
                <a:latin typeface="Arial"/>
                <a:ea typeface="Arial"/>
                <a:cs typeface="Arial"/>
                <a:sym typeface="Arial"/>
              </a:rPr>
              <a:t>ethodology for feasibility studies </a:t>
            </a:r>
            <a:endParaRPr sz="2200" b="1" i="0" u="none" strike="noStrike" cap="none" dirty="0">
              <a:solidFill>
                <a:schemeClr val="lt1"/>
              </a:solidFill>
              <a:latin typeface="Arial"/>
              <a:ea typeface="Arial"/>
              <a:cs typeface="Arial"/>
              <a:sym typeface="Arial"/>
            </a:endParaRPr>
          </a:p>
        </p:txBody>
      </p:sp>
      <p:pic>
        <p:nvPicPr>
          <p:cNvPr id="3" name="Picture 2" descr="Timeline&#10;&#10;Description automatically generated">
            <a:extLst>
              <a:ext uri="{FF2B5EF4-FFF2-40B4-BE49-F238E27FC236}">
                <a16:creationId xmlns:a16="http://schemas.microsoft.com/office/drawing/2014/main" id="{42B1F481-E6C3-AD93-DD16-A4D52A733372}"/>
              </a:ext>
            </a:extLst>
          </p:cNvPr>
          <p:cNvPicPr>
            <a:picLocks noChangeAspect="1"/>
          </p:cNvPicPr>
          <p:nvPr/>
        </p:nvPicPr>
        <p:blipFill>
          <a:blip r:embed="rId3"/>
          <a:stretch>
            <a:fillRect/>
          </a:stretch>
        </p:blipFill>
        <p:spPr>
          <a:xfrm>
            <a:off x="191353" y="1001628"/>
            <a:ext cx="8761293" cy="5142497"/>
          </a:xfrm>
          <a:prstGeom prst="rect">
            <a:avLst/>
          </a:prstGeom>
        </p:spPr>
      </p:pic>
    </p:spTree>
    <p:extLst>
      <p:ext uri="{BB962C8B-B14F-4D97-AF65-F5344CB8AC3E}">
        <p14:creationId xmlns:p14="http://schemas.microsoft.com/office/powerpoint/2010/main" val="2332910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72338-5980-0E7B-BF40-067D5AA8AFD2}"/>
              </a:ext>
            </a:extLst>
          </p:cNvPr>
          <p:cNvSpPr>
            <a:spLocks noGrp="1"/>
          </p:cNvSpPr>
          <p:nvPr>
            <p:ph type="title"/>
          </p:nvPr>
        </p:nvSpPr>
        <p:spPr>
          <a:xfrm>
            <a:off x="-1" y="0"/>
            <a:ext cx="7598229" cy="762000"/>
          </a:xfrm>
        </p:spPr>
        <p:txBody>
          <a:bodyPr>
            <a:normAutofit/>
          </a:bodyPr>
          <a:lstStyle/>
          <a:p>
            <a:r>
              <a:rPr lang="en-US" dirty="0"/>
              <a:t>Determining the Value-of-Resilience (VOR)</a:t>
            </a:r>
          </a:p>
        </p:txBody>
      </p:sp>
      <p:sp>
        <p:nvSpPr>
          <p:cNvPr id="3" name="Content Placeholder 2">
            <a:extLst>
              <a:ext uri="{FF2B5EF4-FFF2-40B4-BE49-F238E27FC236}">
                <a16:creationId xmlns:a16="http://schemas.microsoft.com/office/drawing/2014/main" id="{070E2AB3-B9C4-23DD-B156-2E01EBE0AC34}"/>
              </a:ext>
            </a:extLst>
          </p:cNvPr>
          <p:cNvSpPr>
            <a:spLocks noGrp="1"/>
          </p:cNvSpPr>
          <p:nvPr>
            <p:ph idx="1"/>
          </p:nvPr>
        </p:nvSpPr>
        <p:spPr>
          <a:xfrm>
            <a:off x="457200" y="1219198"/>
            <a:ext cx="8229600" cy="4525963"/>
          </a:xfrm>
        </p:spPr>
        <p:txBody>
          <a:bodyPr anchor="ctr"/>
          <a:lstStyle/>
          <a:p>
            <a:pPr marL="0" indent="0" algn="ctr">
              <a:buNone/>
            </a:pPr>
            <a:r>
              <a:rPr lang="en-US" dirty="0">
                <a:solidFill>
                  <a:schemeClr val="tx1"/>
                </a:solidFill>
              </a:rPr>
              <a:t>Determining the Value-of-Resilience (VOR)</a:t>
            </a:r>
          </a:p>
        </p:txBody>
      </p:sp>
    </p:spTree>
    <p:extLst>
      <p:ext uri="{BB962C8B-B14F-4D97-AF65-F5344CB8AC3E}">
        <p14:creationId xmlns:p14="http://schemas.microsoft.com/office/powerpoint/2010/main" val="1198891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50714</TotalTime>
  <Words>5585</Words>
  <Application>Microsoft Macintosh PowerPoint</Application>
  <PresentationFormat>On-screen Show (4:3)</PresentationFormat>
  <Paragraphs>772</Paragraphs>
  <Slides>59</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Arial Regular</vt:lpstr>
      <vt:lpstr>Calibri</vt:lpstr>
      <vt:lpstr>Helvetica</vt:lpstr>
      <vt:lpstr>Informatic</vt:lpstr>
      <vt:lpstr>Office Theme</vt:lpstr>
      <vt:lpstr>PowerPoint Presentation</vt:lpstr>
      <vt:lpstr>Clean Coalition (nonprofit)</vt:lpstr>
      <vt:lpstr>Benefits of a Solar Microgrid</vt:lpstr>
      <vt:lpstr>Various types of Solar Microgrids</vt:lpstr>
      <vt:lpstr>Preparing for a Renewables-driven Microgrid</vt:lpstr>
      <vt:lpstr>Preparing for Renewables-driven Microgrid success</vt:lpstr>
      <vt:lpstr>Solar Microgrid Methodology</vt:lpstr>
      <vt:lpstr>PowerPoint Presentation</vt:lpstr>
      <vt:lpstr>Determining the Value-of-Resilience (VOR)</vt:lpstr>
      <vt:lpstr>Value-of-Resilience (VOR) details</vt:lpstr>
      <vt:lpstr>Percentage of time online for Tier 1, 2, and 3 loads for a Solar Microgrid designed for the University of California Santa Barbara (UCSB) with enough solar to achieve net zero and 200 kWh of energy storage per 100 kW solar.</vt:lpstr>
      <vt:lpstr>A typical diesel generator is configured to maintain 25% of the normal load for two days.  If diesel fuel cannot be resupplied within two days, goodbye. This is hardly a solution for increasingly necessary long-term resilience. In California, Solar Microgrids provide a vastly superior trifecta of economic, environmental, and resilience benefits. </vt:lpstr>
      <vt:lpstr>VOR123 methodology yields a 25% typical adder</vt:lpstr>
      <vt:lpstr>Validating VOR123 – four confirming approaches</vt:lpstr>
      <vt:lpstr>Validating VOR123 – four confirming approaches</vt:lpstr>
      <vt:lpstr>Validating VOR123 – four confirming approaches</vt:lpstr>
      <vt:lpstr>PowerPoint Presentation</vt:lpstr>
      <vt:lpstr>PowerPoint Presentation</vt:lpstr>
      <vt:lpstr>MLK Solar Microgrid scenarios</vt:lpstr>
      <vt:lpstr>PowerPoint Presentation</vt:lpstr>
      <vt:lpstr>MLK Critical Load Profile (T1%) estimation method</vt:lpstr>
      <vt:lpstr>PowerPoint Presentation</vt:lpstr>
      <vt:lpstr>PowerPoint Presentation</vt:lpstr>
      <vt:lpstr>1.5 MWdc of solar for GH2 meter</vt:lpstr>
      <vt:lpstr>DC-coupled Solar Microgrid to serve 2.5 MWdc of added DC loads to Greenhouse2 meter</vt:lpstr>
      <vt:lpstr>Greenhouse2 economics assuming all future  AC &amp; DC loads can be served by the grid </vt:lpstr>
      <vt:lpstr>Greenhouse2 Energy Flow after addition of $10 million Solar Microgrid and 2.5 MWdc of DC loads</vt:lpstr>
      <vt:lpstr>Santa Barbara region is vulnerable to grid outages</vt:lpstr>
      <vt:lpstr>Goleta Load Pocket (GLP)</vt:lpstr>
      <vt:lpstr>Core load area of the GLP</vt:lpstr>
      <vt:lpstr>Target 66kV feeder serves critical GLP loads</vt:lpstr>
      <vt:lpstr>Target 66kV feeder grid area block diagram</vt:lpstr>
      <vt:lpstr>SBUSD Solar Microgrids case study</vt:lpstr>
      <vt:lpstr>Santa Barbara Unified School District (SBUSD)</vt:lpstr>
      <vt:lpstr>Six SBUSD Solar Microgrid sites</vt:lpstr>
      <vt:lpstr>Guaranteed SBUSD bill savings and free VOR</vt:lpstr>
      <vt:lpstr>East LA Solar Microgrids case study</vt:lpstr>
      <vt:lpstr>East Los Angeles hub of critical community facilities</vt:lpstr>
      <vt:lpstr>East LA hub</vt:lpstr>
      <vt:lpstr>East LA hub in disadvantaged community (89 CES score)</vt:lpstr>
      <vt:lpstr>Solar siting potential on initial facilities is 2.5 MW</vt:lpstr>
      <vt:lpstr>Edward R. Roybal Health Center – site layout</vt:lpstr>
      <vt:lpstr>East Los Angeles Civic Center – site layout</vt:lpstr>
      <vt:lpstr>East Los Angeles Library – site layout</vt:lpstr>
      <vt:lpstr>Retirement community case study</vt:lpstr>
      <vt:lpstr>Overview of The Forum in Cupertino, CA</vt:lpstr>
      <vt:lpstr>Full view of The Forum site</vt:lpstr>
      <vt:lpstr>Electrical room locations &amp; number of meters in each</vt:lpstr>
      <vt:lpstr>Typical electrical room meter layout: Building 3a with 1 commercial meter (left) and an array of 27 residential meters (right)</vt:lpstr>
      <vt:lpstr>Solar &amp; storage sizing across all targeted meters</vt:lpstr>
      <vt:lpstr>Rooftop solar &amp; solar parking canopies serving Community Building and Buildings 1-5</vt:lpstr>
      <vt:lpstr>Battery sizing and resilience for Community Building</vt:lpstr>
      <vt:lpstr>Battery sizing and resilience for Buildings 1-5</vt:lpstr>
      <vt:lpstr>Policy innovations needed</vt:lpstr>
      <vt:lpstr>Existing barriers preventing the widespread deployment of Microgrids</vt:lpstr>
      <vt:lpstr>Multi-family housing needs Master Metering</vt:lpstr>
      <vt:lpstr>Transmission costs are driving up electric rates</vt:lpstr>
      <vt:lpstr>Transmission costs higher than they seem due to O&amp;M driving ~10x increase to upfront costs</vt:lpstr>
      <vt:lpstr>TAC cause massive market distortions — the real cost shift happening in California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Valentine</dc:creator>
  <cp:lastModifiedBy>Craig Lewis</cp:lastModifiedBy>
  <cp:revision>1255</cp:revision>
  <dcterms:created xsi:type="dcterms:W3CDTF">2017-01-28T15:52:04Z</dcterms:created>
  <dcterms:modified xsi:type="dcterms:W3CDTF">2023-12-02T21:19:55Z</dcterms:modified>
</cp:coreProperties>
</file>