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1330" r:id="rId3"/>
    <p:sldId id="1385" r:id="rId4"/>
    <p:sldId id="1383" r:id="rId5"/>
    <p:sldId id="1376" r:id="rId6"/>
    <p:sldId id="1381" r:id="rId7"/>
    <p:sldId id="1404" r:id="rId8"/>
    <p:sldId id="1086" r:id="rId9"/>
    <p:sldId id="1089" r:id="rId10"/>
    <p:sldId id="1088" r:id="rId11"/>
    <p:sldId id="1754" r:id="rId12"/>
    <p:sldId id="1713" r:id="rId13"/>
    <p:sldId id="1714" r:id="rId14"/>
    <p:sldId id="1717" r:id="rId15"/>
    <p:sldId id="1751" r:id="rId16"/>
    <p:sldId id="1377" r:id="rId17"/>
    <p:sldId id="1398" r:id="rId18"/>
    <p:sldId id="1214" r:id="rId19"/>
    <p:sldId id="1399" r:id="rId20"/>
    <p:sldId id="1087" r:id="rId21"/>
    <p:sldId id="260"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MI25iNRHAxvT7daSXfbIxukC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3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Column1</c:v>
                </c:pt>
              </c:strCache>
            </c:strRef>
          </c:tx>
          <c:spPr>
            <a:solidFill>
              <a:schemeClr val="accent2">
                <a:alpha val="85000"/>
              </a:schemeClr>
            </a:solidFill>
            <a:ln>
              <a:noFill/>
            </a:ln>
            <a:effectLst>
              <a:innerShdw dist="12700" dir="16200000">
                <a:schemeClr val="lt1"/>
              </a:innerShdw>
            </a:effectLst>
          </c:spP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numCache>
            </c:numRef>
          </c:val>
          <c:extLst>
            <c:ext xmlns:c16="http://schemas.microsoft.com/office/drawing/2014/chart" uri="{C3380CC4-5D6E-409C-BE32-E72D297353CC}">
              <c16:uniqueId val="{00000000-451A-1644-8F09-53C29D58B212}"/>
            </c:ext>
          </c:extLst>
        </c:ser>
        <c:dLbls>
          <c:showLegendKey val="0"/>
          <c:showVal val="0"/>
          <c:showCatName val="0"/>
          <c:showSerName val="0"/>
          <c:showPercent val="0"/>
          <c:showBubbleSize val="0"/>
        </c:dLbls>
        <c:axId val="1741167823"/>
        <c:axId val="1741169823"/>
      </c:areaChart>
      <c:catAx>
        <c:axId val="174116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1169823"/>
        <c:crossesAt val="0"/>
        <c:auto val="1"/>
        <c:lblAlgn val="ctr"/>
        <c:lblOffset val="100"/>
        <c:noMultiLvlLbl val="0"/>
      </c:catAx>
      <c:valAx>
        <c:axId val="1741169823"/>
        <c:scaling>
          <c:orientation val="minMax"/>
          <c:max val="1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411678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D9D9D9"/>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Column1</c:v>
                </c:pt>
              </c:strCache>
            </c:strRef>
          </c:tx>
          <c:spPr>
            <a:solidFill>
              <a:schemeClr val="accent2">
                <a:alpha val="85000"/>
              </a:schemeClr>
            </a:solidFill>
            <a:ln>
              <a:noFill/>
            </a:ln>
            <a:effectLst>
              <a:innerShdw dist="12700" dir="16200000">
                <a:schemeClr val="lt1"/>
              </a:innerShdw>
            </a:effectLst>
          </c:spP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numCache>
            </c:numRef>
          </c:val>
          <c:extLst>
            <c:ext xmlns:c16="http://schemas.microsoft.com/office/drawing/2014/chart" uri="{C3380CC4-5D6E-409C-BE32-E72D297353CC}">
              <c16:uniqueId val="{00000000-451A-1644-8F09-53C29D58B212}"/>
            </c:ext>
          </c:extLst>
        </c:ser>
        <c:dLbls>
          <c:showLegendKey val="0"/>
          <c:showVal val="0"/>
          <c:showCatName val="0"/>
          <c:showSerName val="0"/>
          <c:showPercent val="0"/>
          <c:showBubbleSize val="0"/>
        </c:dLbls>
        <c:axId val="1741167823"/>
        <c:axId val="1741169823"/>
      </c:areaChart>
      <c:catAx>
        <c:axId val="174116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1169823"/>
        <c:crossesAt val="0"/>
        <c:auto val="1"/>
        <c:lblAlgn val="ctr"/>
        <c:lblOffset val="100"/>
        <c:noMultiLvlLbl val="0"/>
      </c:catAx>
      <c:valAx>
        <c:axId val="1741169823"/>
        <c:scaling>
          <c:orientation val="minMax"/>
          <c:max val="1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411678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D9D9D9"/>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0.37512</cdr:x>
      <cdr:y>0.36738</cdr:y>
    </cdr:from>
    <cdr:to>
      <cdr:x>0.93212</cdr:x>
      <cdr:y>0.43359</cdr:y>
    </cdr:to>
    <cdr:sp macro="" textlink="">
      <cdr:nvSpPr>
        <cdr:cNvPr id="10" name="TextBox 7">
          <a:extLst xmlns:a="http://schemas.openxmlformats.org/drawingml/2006/main">
            <a:ext uri="{FF2B5EF4-FFF2-40B4-BE49-F238E27FC236}">
              <a16:creationId xmlns:a16="http://schemas.microsoft.com/office/drawing/2014/main" id="{94518FD3-300F-1B4E-BEF9-E4C170C13428}"/>
            </a:ext>
          </a:extLst>
        </cdr:cNvPr>
        <cdr:cNvSpPr txBox="1"/>
      </cdr:nvSpPr>
      <cdr:spPr>
        <a:xfrm xmlns:a="http://schemas.openxmlformats.org/drawingml/2006/main">
          <a:off x="2349364" y="1537024"/>
          <a:ext cx="34884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200" dirty="0">
              <a:solidFill>
                <a:schemeClr val="bg1"/>
              </a:solidFill>
              <a:latin typeface="Arial Regular"/>
              <a:cs typeface="Arial" panose="020B0604020202020204" pitchFamily="34" charset="0"/>
            </a:rPr>
            <a:t>Tier 1 = Critical load, ~10% of total load</a:t>
          </a:r>
        </a:p>
      </cdr:txBody>
    </cdr:sp>
  </cdr:relSizeAnchor>
</c:userShapes>
</file>

<file path=ppt/drawings/drawing2.xml><?xml version="1.0" encoding="utf-8"?>
<c:userShapes xmlns:c="http://schemas.openxmlformats.org/drawingml/2006/chart">
  <cdr:relSizeAnchor xmlns:cdr="http://schemas.openxmlformats.org/drawingml/2006/chartDrawing">
    <cdr:from>
      <cdr:x>0.37512</cdr:x>
      <cdr:y>0.36738</cdr:y>
    </cdr:from>
    <cdr:to>
      <cdr:x>0.93212</cdr:x>
      <cdr:y>0.43359</cdr:y>
    </cdr:to>
    <cdr:sp macro="" textlink="">
      <cdr:nvSpPr>
        <cdr:cNvPr id="10" name="TextBox 7">
          <a:extLst xmlns:a="http://schemas.openxmlformats.org/drawingml/2006/main">
            <a:ext uri="{FF2B5EF4-FFF2-40B4-BE49-F238E27FC236}">
              <a16:creationId xmlns:a16="http://schemas.microsoft.com/office/drawing/2014/main" id="{94518FD3-300F-1B4E-BEF9-E4C170C13428}"/>
            </a:ext>
          </a:extLst>
        </cdr:cNvPr>
        <cdr:cNvSpPr txBox="1"/>
      </cdr:nvSpPr>
      <cdr:spPr>
        <a:xfrm xmlns:a="http://schemas.openxmlformats.org/drawingml/2006/main">
          <a:off x="2349364" y="1537024"/>
          <a:ext cx="34884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200" b="1" dirty="0">
              <a:solidFill>
                <a:schemeClr val="bg1"/>
              </a:solidFill>
              <a:latin typeface="Arial" panose="020B0604020202020204" pitchFamily="34" charset="0"/>
              <a:cs typeface="Arial" panose="020B0604020202020204" pitchFamily="34" charset="0"/>
            </a:rPr>
            <a:t>Tier 1 = Critical load, ~10% of total load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86;p2:notes">
            <a:extLst>
              <a:ext uri="{FF2B5EF4-FFF2-40B4-BE49-F238E27FC236}">
                <a16:creationId xmlns:a16="http://schemas.microsoft.com/office/drawing/2014/main" id="{ABBDE225-6445-6947-B141-FBEE49C124A8}"/>
              </a:ext>
            </a:extLst>
          </p:cNvPr>
          <p:cNvSpPr>
            <a:spLocks noGrp="1" noRot="1" noChangeAspect="1" noTextEdit="1"/>
          </p:cNvSpPr>
          <p:nvPr>
            <p:ph type="sldImg" idx="2"/>
          </p:nvPr>
        </p:nvSpPr>
        <p:spPr bwMode="auto">
          <a:xfrm>
            <a:off x="1257300" y="720725"/>
            <a:ext cx="48006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Google Shape;87;p2:notes">
            <a:extLst>
              <a:ext uri="{FF2B5EF4-FFF2-40B4-BE49-F238E27FC236}">
                <a16:creationId xmlns:a16="http://schemas.microsoft.com/office/drawing/2014/main" id="{A236F327-FB2F-E048-9CE7-FA93C125ECF6}"/>
              </a:ext>
            </a:extLst>
          </p:cNvPr>
          <p:cNvSpPr>
            <a:spLocks noGrp="1" noChangeArrowheads="1"/>
          </p:cNvSpPr>
          <p:nvPr>
            <p:ph type="body" idx="1"/>
          </p:nvPr>
        </p:nvSpPr>
        <p:spPr bwMode="auto">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48309" rIns="96645" bIns="48309" numCol="1" anchor="t" anchorCtr="0" compatLnSpc="1">
            <a:prstTxWarp prst="textNoShape">
              <a:avLst/>
            </a:prstTxWarp>
          </a:bodyPr>
          <a:lstStyle/>
          <a:p>
            <a:pPr>
              <a:spcBef>
                <a:spcPts val="375"/>
              </a:spcBef>
              <a:buClr>
                <a:srgbClr val="000000"/>
              </a:buClr>
              <a:buSzPts val="1200"/>
            </a:pPr>
            <a:endParaRPr lang="en-US" altLang="en-US" dirty="0">
              <a:latin typeface="Arial Regular"/>
            </a:endParaRPr>
          </a:p>
        </p:txBody>
      </p:sp>
      <p:sp>
        <p:nvSpPr>
          <p:cNvPr id="16387" name="Google Shape;88;p2:notes">
            <a:extLst>
              <a:ext uri="{FF2B5EF4-FFF2-40B4-BE49-F238E27FC236}">
                <a16:creationId xmlns:a16="http://schemas.microsoft.com/office/drawing/2014/main" id="{E5D8FB55-4E3D-7E49-A385-93974C50E0AB}"/>
              </a:ext>
            </a:extLst>
          </p:cNvPr>
          <p:cNvSpPr>
            <a:spLocks noGrp="1" noChangeArrowheads="1"/>
          </p:cNvSpPr>
          <p:nvPr>
            <p:ph type="sldNum" sz="quarter" idx="5"/>
          </p:nvPr>
        </p:nvSpPr>
        <p:spPr bwMode="auto">
          <a:xfrm>
            <a:off x="4143375" y="9120188"/>
            <a:ext cx="3170238"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09" rIns="96645" bIns="48309"/>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556D23-9FBE-D542-9A2A-005BFF767863}" type="slidenum">
              <a:rPr lang="en-US" altLang="en-US" smtClean="0"/>
              <a:pPr/>
              <a:t>16</a:t>
            </a:fld>
            <a:endParaRPr lang="en-US" altLang="en-US" dirty="0"/>
          </a:p>
        </p:txBody>
      </p:sp>
    </p:spTree>
    <p:extLst>
      <p:ext uri="{BB962C8B-B14F-4D97-AF65-F5344CB8AC3E}">
        <p14:creationId xmlns:p14="http://schemas.microsoft.com/office/powerpoint/2010/main" val="278737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86;p2:notes">
            <a:extLst>
              <a:ext uri="{FF2B5EF4-FFF2-40B4-BE49-F238E27FC236}">
                <a16:creationId xmlns:a16="http://schemas.microsoft.com/office/drawing/2014/main" id="{ABBDE225-6445-6947-B141-FBEE49C124A8}"/>
              </a:ext>
            </a:extLst>
          </p:cNvPr>
          <p:cNvSpPr>
            <a:spLocks noGrp="1" noRot="1" noChangeAspect="1" noTextEdit="1"/>
          </p:cNvSpPr>
          <p:nvPr>
            <p:ph type="sldImg" idx="2"/>
          </p:nvPr>
        </p:nvSpPr>
        <p:spPr bwMode="auto">
          <a:xfrm>
            <a:off x="1257300" y="720725"/>
            <a:ext cx="48006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Google Shape;87;p2:notes">
            <a:extLst>
              <a:ext uri="{FF2B5EF4-FFF2-40B4-BE49-F238E27FC236}">
                <a16:creationId xmlns:a16="http://schemas.microsoft.com/office/drawing/2014/main" id="{A236F327-FB2F-E048-9CE7-FA93C125ECF6}"/>
              </a:ext>
            </a:extLst>
          </p:cNvPr>
          <p:cNvSpPr>
            <a:spLocks noGrp="1" noChangeArrowheads="1"/>
          </p:cNvSpPr>
          <p:nvPr>
            <p:ph type="body" idx="1"/>
          </p:nvPr>
        </p:nvSpPr>
        <p:spPr bwMode="auto">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48309" rIns="96645" bIns="48309" numCol="1" anchor="t" anchorCtr="0" compatLnSpc="1">
            <a:prstTxWarp prst="textNoShape">
              <a:avLst/>
            </a:prstTxWarp>
          </a:bodyPr>
          <a:lstStyle/>
          <a:p>
            <a:pPr>
              <a:spcBef>
                <a:spcPts val="375"/>
              </a:spcBef>
              <a:buClr>
                <a:srgbClr val="000000"/>
              </a:buClr>
              <a:buSzPts val="1200"/>
            </a:pPr>
            <a:endParaRPr lang="en-US" altLang="en-US" dirty="0">
              <a:latin typeface="Arial Regular"/>
            </a:endParaRPr>
          </a:p>
        </p:txBody>
      </p:sp>
      <p:sp>
        <p:nvSpPr>
          <p:cNvPr id="16387" name="Google Shape;88;p2:notes">
            <a:extLst>
              <a:ext uri="{FF2B5EF4-FFF2-40B4-BE49-F238E27FC236}">
                <a16:creationId xmlns:a16="http://schemas.microsoft.com/office/drawing/2014/main" id="{E5D8FB55-4E3D-7E49-A385-93974C50E0AB}"/>
              </a:ext>
            </a:extLst>
          </p:cNvPr>
          <p:cNvSpPr>
            <a:spLocks noGrp="1" noChangeArrowheads="1"/>
          </p:cNvSpPr>
          <p:nvPr>
            <p:ph type="sldNum" sz="quarter" idx="5"/>
          </p:nvPr>
        </p:nvSpPr>
        <p:spPr bwMode="auto">
          <a:xfrm>
            <a:off x="4143375" y="9120188"/>
            <a:ext cx="3170238"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09" rIns="96645" bIns="48309"/>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556D23-9FBE-D542-9A2A-005BFF767863}" type="slidenum">
              <a:rPr lang="en-US" altLang="en-US" smtClean="0"/>
              <a:pPr/>
              <a:t>17</a:t>
            </a:fld>
            <a:endParaRPr lang="en-US" altLang="en-US"/>
          </a:p>
        </p:txBody>
      </p:sp>
    </p:spTree>
    <p:extLst>
      <p:ext uri="{BB962C8B-B14F-4D97-AF65-F5344CB8AC3E}">
        <p14:creationId xmlns:p14="http://schemas.microsoft.com/office/powerpoint/2010/main" val="143989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19</a:t>
            </a:fld>
            <a:endParaRPr lang="en-US" altLang="en-US"/>
          </a:p>
        </p:txBody>
      </p:sp>
    </p:spTree>
    <p:extLst>
      <p:ext uri="{BB962C8B-B14F-4D97-AF65-F5344CB8AC3E}">
        <p14:creationId xmlns:p14="http://schemas.microsoft.com/office/powerpoint/2010/main" val="180135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None/>
            </a:pPr>
            <a:endParaRPr/>
          </a:p>
        </p:txBody>
      </p:sp>
      <p:sp>
        <p:nvSpPr>
          <p:cNvPr id="82" name="Google Shape;82;p5: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329958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3</a:t>
            </a:fld>
            <a:endParaRPr lang="en-US" altLang="en-US"/>
          </a:p>
        </p:txBody>
      </p:sp>
    </p:spTree>
    <p:extLst>
      <p:ext uri="{BB962C8B-B14F-4D97-AF65-F5344CB8AC3E}">
        <p14:creationId xmlns:p14="http://schemas.microsoft.com/office/powerpoint/2010/main" val="62797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anose="020B0600070205080204" pitchFamily="34" charset="-128"/>
                <a:cs typeface="+mn-cs"/>
              </a:rPr>
              <a:t>In California, typical Community Microgrid assets include local solar, energy storage, and Monitoring, Communications, and Control (MC2) solutions — including BTM smart circuit panels, Advanced Metering Infrastructure (AMI, aka smart meters), and grid isolation switches. Anticipated rates of return should be bookended by standard COS calculations, which in California are about 8% for the return on equity (ROE) allowed for distribution grid infrastructure and the 12% ROE for transmission grid infrastructure. (The California Public Utilities Commission (CPUC) allows the 8% ROE for distribution grid infrastructure, and the Federal Energy Regulatory Commission (FERC) allows a 12% ROE for transmission grid infrastructure.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4</a:t>
            </a:fld>
            <a:endParaRPr lang="en-US" altLang="en-US"/>
          </a:p>
        </p:txBody>
      </p:sp>
    </p:spTree>
    <p:extLst>
      <p:ext uri="{BB962C8B-B14F-4D97-AF65-F5344CB8AC3E}">
        <p14:creationId xmlns:p14="http://schemas.microsoft.com/office/powerpoint/2010/main" val="36932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E22612-B4BB-F940-A87D-C210BBE0E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10EAC69-A035-B44E-8D81-2B4179051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2C6FF074-85C3-924C-8097-B84017DF6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25000"/>
            </a:pPr>
            <a:fld id="{89D6201A-320F-DB44-8BE0-1571B81E54ED}" type="slidenum">
              <a:rPr lang="en-US" altLang="en-US" smtClean="0">
                <a:solidFill>
                  <a:srgbClr val="000000"/>
                </a:solidFill>
                <a:cs typeface="Calibri" panose="020F0502020204030204" pitchFamily="34" charset="0"/>
                <a:sym typeface="Calibri" panose="020F0502020204030204" pitchFamily="34" charset="0"/>
              </a:rPr>
              <a:pPr>
                <a:buSzPct val="25000"/>
              </a:pPr>
              <a:t>5</a:t>
            </a:fld>
            <a:endParaRPr lang="en-US" altLang="en-US">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8460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Community Microgrids have the same solar+storage ratios as individual Solar Microgrids. </a:t>
            </a:r>
          </a:p>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Facilities in a grid area can be tiered in a similar manner to loads, based on how critical a facility is to a community. </a:t>
            </a:r>
          </a:p>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For Critical Community Facilities (CCFs), the Community Microgrid costs should be rate-based, on a cost-of-service basis, just like the cost of every other grid asset that serves the community at large.</a:t>
            </a: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6</a:t>
            </a:fld>
            <a:endParaRPr lang="en-US" altLang="en-US"/>
          </a:p>
        </p:txBody>
      </p:sp>
    </p:spTree>
    <p:extLst>
      <p:ext uri="{BB962C8B-B14F-4D97-AF65-F5344CB8AC3E}">
        <p14:creationId xmlns:p14="http://schemas.microsoft.com/office/powerpoint/2010/main" val="102734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7</a:t>
            </a:fld>
            <a:endParaRPr lang="en-US" altLang="en-US"/>
          </a:p>
        </p:txBody>
      </p:sp>
    </p:spTree>
    <p:extLst>
      <p:ext uri="{BB962C8B-B14F-4D97-AF65-F5344CB8AC3E}">
        <p14:creationId xmlns:p14="http://schemas.microsoft.com/office/powerpoint/2010/main" val="399587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9</a:t>
            </a:fld>
            <a:endParaRPr lang="en-US" altLang="en-US"/>
          </a:p>
        </p:txBody>
      </p:sp>
    </p:spTree>
    <p:extLst>
      <p:ext uri="{BB962C8B-B14F-4D97-AF65-F5344CB8AC3E}">
        <p14:creationId xmlns:p14="http://schemas.microsoft.com/office/powerpoint/2010/main" val="314103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14</a:t>
            </a:fld>
            <a:endParaRPr lang="en-US" altLang="en-US"/>
          </a:p>
        </p:txBody>
      </p:sp>
    </p:spTree>
    <p:extLst>
      <p:ext uri="{BB962C8B-B14F-4D97-AF65-F5344CB8AC3E}">
        <p14:creationId xmlns:p14="http://schemas.microsoft.com/office/powerpoint/2010/main" val="177112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Text and Chart">
  <p:cSld name="22_Title, Text and Chart">
    <p:spTree>
      <p:nvGrpSpPr>
        <p:cNvPr id="1"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latin typeface="Arial"/>
                <a:ea typeface="Arial"/>
                <a:cs typeface="Arial"/>
                <a:sym typeface="Arial"/>
              </a:rPr>
              <a:t>Making Clean Local </a:t>
            </a:r>
            <a:r>
              <a:rPr lang="en-US" sz="1800">
                <a:solidFill>
                  <a:srgbClr val="595959"/>
                </a:solidFill>
                <a:latin typeface="Arial"/>
                <a:ea typeface="Arial"/>
                <a:cs typeface="Arial"/>
                <a:sym typeface="Arial"/>
              </a:rPr>
              <a:t>Energy</a:t>
            </a:r>
            <a:r>
              <a:rPr lang="en-US" sz="1600">
                <a:solidFill>
                  <a:srgbClr val="595959"/>
                </a:solidFill>
                <a:latin typeface="Arial"/>
                <a:ea typeface="Arial"/>
                <a:cs typeface="Arial"/>
                <a:sym typeface="Arial"/>
              </a:rPr>
              <a:t> Accessible Now						</a:t>
            </a:r>
            <a:endParaRPr sz="1800">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9" name="Google Shape;29;p12"/>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30" name="Google Shape;30;p1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lean-coalition.org/disaster-resilience/#add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lean-coalition.org/community-microgrids/valencia-gardens-energy-storage-projec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0" y="2343798"/>
            <a:ext cx="911928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535353"/>
                </a:solidFill>
                <a:latin typeface="+mj-lt"/>
                <a:ea typeface="Helvetica Neue"/>
                <a:cs typeface="Helvetica Neue"/>
                <a:sym typeface="Helvetica Neue"/>
              </a:rPr>
              <a:t>Financing and Deploying Community Microgrids via the Resilient Energy Subscription (RES)</a:t>
            </a:r>
            <a:endParaRPr lang="en-US" sz="2400" b="1" dirty="0">
              <a:latin typeface="+mj-lt"/>
              <a:ea typeface="Helvetica Neue"/>
            </a:endParaRPr>
          </a:p>
        </p:txBody>
      </p:sp>
      <p:pic>
        <p:nvPicPr>
          <p:cNvPr id="54" name="Google Shape;54;p1" descr="Clean Coalition Logo_no tagline_updated yellow.eps"/>
          <p:cNvPicPr preferRelativeResize="0"/>
          <p:nvPr/>
        </p:nvPicPr>
        <p:blipFill rotWithShape="1">
          <a:blip r:embed="rId3">
            <a:alphaModFix/>
          </a:blip>
          <a:srcRect/>
          <a:stretch/>
        </p:blipFill>
        <p:spPr>
          <a:xfrm>
            <a:off x="1717124" y="965568"/>
            <a:ext cx="5709752" cy="850165"/>
          </a:xfrm>
          <a:prstGeom prst="rect">
            <a:avLst/>
          </a:prstGeom>
          <a:noFill/>
          <a:ln>
            <a:noFill/>
          </a:ln>
        </p:spPr>
      </p:pic>
      <p:sp>
        <p:nvSpPr>
          <p:cNvPr id="55" name="Google Shape;55;p1"/>
          <p:cNvSpPr txBox="1"/>
          <p:nvPr/>
        </p:nvSpPr>
        <p:spPr>
          <a:xfrm>
            <a:off x="6793992" y="6469964"/>
            <a:ext cx="2325293"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dirty="0">
                <a:solidFill>
                  <a:srgbClr val="595959"/>
                </a:solidFill>
                <a:latin typeface="Arial"/>
                <a:ea typeface="Arial"/>
                <a:cs typeface="Arial"/>
                <a:sym typeface="Arial"/>
              </a:rPr>
              <a:t>26 March 2024</a:t>
            </a:r>
            <a:endParaRPr dirty="0"/>
          </a:p>
        </p:txBody>
      </p:sp>
      <p:sp>
        <p:nvSpPr>
          <p:cNvPr id="3" name="TextBox 2">
            <a:extLst>
              <a:ext uri="{FF2B5EF4-FFF2-40B4-BE49-F238E27FC236}">
                <a16:creationId xmlns:a16="http://schemas.microsoft.com/office/drawing/2014/main" id="{DC693834-EB63-2032-4E49-D93F612E204E}"/>
              </a:ext>
            </a:extLst>
          </p:cNvPr>
          <p:cNvSpPr txBox="1"/>
          <p:nvPr/>
        </p:nvSpPr>
        <p:spPr>
          <a:xfrm>
            <a:off x="2246706" y="3918389"/>
            <a:ext cx="4613148" cy="1631216"/>
          </a:xfrm>
          <a:prstGeom prst="rect">
            <a:avLst/>
          </a:prstGeom>
          <a:noFill/>
        </p:spPr>
        <p:txBody>
          <a:bodyPr wrap="square">
            <a:spAutoFit/>
          </a:bodyPr>
          <a:lstStyle/>
          <a:p>
            <a:pPr algn="ctr" defTabSz="914400">
              <a:spcBef>
                <a:spcPct val="0"/>
              </a:spcBef>
              <a:buFontTx/>
              <a:buNone/>
            </a:pPr>
            <a:r>
              <a:rPr lang="en-US" altLang="en-US" sz="2000" dirty="0">
                <a:solidFill>
                  <a:srgbClr val="FFFFFF"/>
                </a:solidFill>
                <a:latin typeface="Arial" panose="020B0604020202020204" pitchFamily="34" charset="0"/>
                <a:cs typeface="Arial" panose="020B0604020202020204" pitchFamily="34" charset="0"/>
                <a:sym typeface="Helvetica" pitchFamily="2" charset="0"/>
              </a:rPr>
              <a:t>Ben Schwartz</a:t>
            </a:r>
          </a:p>
          <a:p>
            <a:pPr algn="ctr" defTabSz="914400">
              <a:spcBef>
                <a:spcPct val="0"/>
              </a:spcBef>
              <a:buFontTx/>
              <a:buNone/>
            </a:pPr>
            <a:r>
              <a:rPr lang="en-US" altLang="en-US" sz="2000" dirty="0">
                <a:solidFill>
                  <a:srgbClr val="FFFFFF"/>
                </a:solidFill>
                <a:latin typeface="Arial" panose="020B0604020202020204" pitchFamily="34" charset="0"/>
                <a:cs typeface="Arial" panose="020B0604020202020204" pitchFamily="34" charset="0"/>
                <a:sym typeface="Helvetica" pitchFamily="2" charset="0"/>
              </a:rPr>
              <a:t>Policy Manager</a:t>
            </a:r>
          </a:p>
          <a:p>
            <a:pPr algn="ctr" defTabSz="914400">
              <a:spcBef>
                <a:spcPct val="0"/>
              </a:spcBef>
              <a:buFontTx/>
              <a:buNone/>
            </a:pPr>
            <a:r>
              <a:rPr lang="en-US" altLang="en-US" sz="2000" dirty="0">
                <a:solidFill>
                  <a:srgbClr val="FFFFFF"/>
                </a:solidFill>
                <a:latin typeface="Arial" panose="020B0604020202020204" pitchFamily="34" charset="0"/>
                <a:cs typeface="Arial" panose="020B0604020202020204" pitchFamily="34" charset="0"/>
                <a:sym typeface="Helvetica" pitchFamily="2" charset="0"/>
              </a:rPr>
              <a:t>Clean Coalition</a:t>
            </a:r>
            <a:endParaRPr lang="en-US" altLang="en-US" sz="2000" dirty="0">
              <a:solidFill>
                <a:srgbClr val="FFFFFF"/>
              </a:solidFill>
              <a:latin typeface="Arial" panose="020B0604020202020204" pitchFamily="34" charset="0"/>
              <a:cs typeface="Arial" panose="020B0604020202020204" pitchFamily="34" charset="0"/>
              <a:sym typeface="Arial" panose="020B0604020202020204" pitchFamily="34" charset="0"/>
            </a:endParaRPr>
          </a:p>
          <a:p>
            <a:pPr algn="ctr" defTabSz="914400">
              <a:spcBef>
                <a:spcPct val="0"/>
              </a:spcBef>
              <a:buFontTx/>
              <a:buNone/>
            </a:pPr>
            <a:r>
              <a:rPr lang="en-US" altLang="en-US" sz="2000" dirty="0">
                <a:solidFill>
                  <a:schemeClr val="bg1"/>
                </a:solidFill>
                <a:latin typeface="Arial" panose="020B0604020202020204" pitchFamily="34" charset="0"/>
                <a:cs typeface="Arial" panose="020B0604020202020204" pitchFamily="34" charset="0"/>
              </a:rPr>
              <a:t>626-232-7573</a:t>
            </a:r>
            <a:r>
              <a:rPr lang="en-US" altLang="en-US" sz="2000" dirty="0">
                <a:solidFill>
                  <a:srgbClr val="FFFFFF"/>
                </a:solidFill>
                <a:latin typeface="Arial" panose="020B0604020202020204" pitchFamily="34" charset="0"/>
                <a:cs typeface="Arial" panose="020B0604020202020204" pitchFamily="34" charset="0"/>
                <a:sym typeface="Helvetica" pitchFamily="2" charset="0"/>
              </a:rPr>
              <a:t> mobile</a:t>
            </a:r>
          </a:p>
          <a:p>
            <a:pPr algn="ctr" defTabSz="914400">
              <a:spcBef>
                <a:spcPct val="0"/>
              </a:spcBef>
              <a:buFontTx/>
              <a:buNone/>
            </a:pPr>
            <a:r>
              <a:rPr lang="en-US" altLang="en-US" sz="2000" dirty="0">
                <a:solidFill>
                  <a:srgbClr val="FFFFFF"/>
                </a:solidFill>
                <a:latin typeface="Arial" panose="020B0604020202020204" pitchFamily="34" charset="0"/>
                <a:cs typeface="Arial" panose="020B0604020202020204" pitchFamily="34" charset="0"/>
                <a:sym typeface="Helvetica" pitchFamily="2" charset="0"/>
              </a:rPr>
              <a:t>ben@clean-coalition.org</a:t>
            </a:r>
            <a:endParaRPr lang="en-US" altLang="en-US" sz="20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0" y="-27612"/>
            <a:ext cx="7467055" cy="762000"/>
          </a:xfrm>
        </p:spPr>
        <p:txBody>
          <a:bodyPr>
            <a:noAutofit/>
          </a:bodyPr>
          <a:lstStyle/>
          <a:p>
            <a:r>
              <a:rPr lang="en-US" dirty="0"/>
              <a:t>RES feasibility analysis results</a:t>
            </a:r>
          </a:p>
        </p:txBody>
      </p:sp>
      <p:sp>
        <p:nvSpPr>
          <p:cNvPr id="6" name="TextBox 5">
            <a:extLst>
              <a:ext uri="{FF2B5EF4-FFF2-40B4-BE49-F238E27FC236}">
                <a16:creationId xmlns:a16="http://schemas.microsoft.com/office/drawing/2014/main" id="{DE302570-8328-A84E-9F03-3A4DB0AF2563}"/>
              </a:ext>
            </a:extLst>
          </p:cNvPr>
          <p:cNvSpPr txBox="1"/>
          <p:nvPr/>
        </p:nvSpPr>
        <p:spPr>
          <a:xfrm>
            <a:off x="248160" y="773497"/>
            <a:ext cx="8410113" cy="170816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Arial"/>
                <a:cs typeface="Arial"/>
              </a:rPr>
              <a:t>The Clean Coalition’s analysis shows:</a:t>
            </a:r>
          </a:p>
          <a:p>
            <a:pPr marL="742950" lvl="1" indent="-285750">
              <a:spcAft>
                <a:spcPts val="1200"/>
              </a:spcAft>
              <a:buFont typeface="Arial" panose="020B0604020202020204" pitchFamily="34" charset="0"/>
              <a:buChar char="•"/>
            </a:pPr>
            <a:r>
              <a:rPr lang="en-US" dirty="0">
                <a:latin typeface="Arial"/>
                <a:cs typeface="Arial"/>
              </a:rPr>
              <a:t>A </a:t>
            </a:r>
            <a:r>
              <a:rPr lang="en-US" b="1" dirty="0">
                <a:latin typeface="Arial"/>
                <a:cs typeface="Arial"/>
              </a:rPr>
              <a:t>value-appropriate </a:t>
            </a:r>
            <a:r>
              <a:rPr lang="en-US" dirty="0">
                <a:latin typeface="Arial"/>
                <a:cs typeface="Arial"/>
              </a:rPr>
              <a:t>RES subscription ratio of 1.0 (1% bill increase per 1% guaranteed load coverage) for the subscriber is feasible.</a:t>
            </a:r>
          </a:p>
          <a:p>
            <a:pPr marL="742950" lvl="1" indent="-285750">
              <a:spcAft>
                <a:spcPts val="1200"/>
              </a:spcAft>
              <a:buFont typeface="Arial" panose="020B0604020202020204" pitchFamily="34" charset="0"/>
              <a:buChar char="•"/>
            </a:pPr>
            <a:r>
              <a:rPr lang="en-US" dirty="0">
                <a:latin typeface="Arial"/>
                <a:cs typeface="Arial"/>
              </a:rPr>
              <a:t>A </a:t>
            </a:r>
            <a:r>
              <a:rPr lang="en-US" b="1" dirty="0">
                <a:latin typeface="Arial"/>
                <a:cs typeface="Arial"/>
              </a:rPr>
              <a:t>positive</a:t>
            </a:r>
            <a:r>
              <a:rPr lang="en-US" dirty="0">
                <a:latin typeface="Arial"/>
                <a:cs typeface="Arial"/>
              </a:rPr>
              <a:t> </a:t>
            </a:r>
            <a:r>
              <a:rPr lang="en-US" b="1" dirty="0">
                <a:latin typeface="Arial"/>
                <a:cs typeface="Arial"/>
              </a:rPr>
              <a:t>IRR</a:t>
            </a:r>
            <a:r>
              <a:rPr lang="en-US" dirty="0">
                <a:latin typeface="Arial"/>
                <a:cs typeface="Arial"/>
              </a:rPr>
              <a:t> of 9% for the Community Microgrid owner is feasible.</a:t>
            </a:r>
          </a:p>
          <a:p>
            <a:pPr marL="285750" indent="-285750">
              <a:spcBef>
                <a:spcPts val="600"/>
              </a:spcBef>
              <a:spcAft>
                <a:spcPts val="1200"/>
              </a:spcAft>
              <a:buFont typeface="Arial"/>
              <a:buChar char="•"/>
            </a:pPr>
            <a:r>
              <a:rPr lang="en-US" i="1" dirty="0">
                <a:latin typeface="Arial"/>
                <a:cs typeface="Arial"/>
              </a:rPr>
              <a:t>Therefore, the RES is financially feasible for all stakeholders.</a:t>
            </a:r>
          </a:p>
        </p:txBody>
      </p:sp>
      <p:sp>
        <p:nvSpPr>
          <p:cNvPr id="7" name="TextBox 6">
            <a:extLst>
              <a:ext uri="{FF2B5EF4-FFF2-40B4-BE49-F238E27FC236}">
                <a16:creationId xmlns:a16="http://schemas.microsoft.com/office/drawing/2014/main" id="{42588342-4A7F-FD42-862E-8C7CFB035C0B}"/>
              </a:ext>
            </a:extLst>
          </p:cNvPr>
          <p:cNvSpPr txBox="1"/>
          <p:nvPr/>
        </p:nvSpPr>
        <p:spPr>
          <a:xfrm>
            <a:off x="248160" y="2642360"/>
            <a:ext cx="3309988" cy="3708708"/>
          </a:xfrm>
          <a:prstGeom prst="rect">
            <a:avLst/>
          </a:prstGeom>
          <a:noFill/>
        </p:spPr>
        <p:txBody>
          <a:bodyPr wrap="square" rtlCol="0">
            <a:spAutoFit/>
          </a:bodyPr>
          <a:lstStyle/>
          <a:p>
            <a:pPr lvl="0">
              <a:spcAft>
                <a:spcPts val="600"/>
              </a:spcAft>
            </a:pPr>
            <a:r>
              <a:rPr lang="en-US" dirty="0">
                <a:latin typeface="Arial" panose="020B0604020202020204" pitchFamily="34" charset="0"/>
                <a:cs typeface="Arial" panose="020B0604020202020204" pitchFamily="34" charset="0"/>
              </a:rPr>
              <a:t>Key Takeaways:</a:t>
            </a:r>
          </a:p>
          <a:p>
            <a:pPr marL="342900" lvl="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allows Community Microgrids to be deployed at scale and expanded, as more facilities desire resilient energy guarantees.</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provides a revolutionary and straightforward approach for financing Community Microgrids and delivering unparalleled resilience to communities. </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enables a greater harmonization between local energy needs and societal planning in a way that helps put the people first.</a:t>
            </a:r>
          </a:p>
        </p:txBody>
      </p:sp>
      <p:sp>
        <p:nvSpPr>
          <p:cNvPr id="3" name="Rectangle 2">
            <a:extLst>
              <a:ext uri="{FF2B5EF4-FFF2-40B4-BE49-F238E27FC236}">
                <a16:creationId xmlns:a16="http://schemas.microsoft.com/office/drawing/2014/main" id="{BBE877C9-6E4D-4D28-8DB8-0AED348EFAD7}"/>
              </a:ext>
            </a:extLst>
          </p:cNvPr>
          <p:cNvSpPr/>
          <p:nvPr/>
        </p:nvSpPr>
        <p:spPr>
          <a:xfrm>
            <a:off x="4453217" y="3244334"/>
            <a:ext cx="237566" cy="369332"/>
          </a:xfrm>
          <a:prstGeom prst="rect">
            <a:avLst/>
          </a:prstGeom>
        </p:spPr>
        <p:txBody>
          <a:bodyPr wrap="none">
            <a:spAutoFit/>
          </a:bodyPr>
          <a:lstStyle/>
          <a:p>
            <a:r>
              <a:rPr lang="en-US" dirty="0"/>
              <a:t> </a:t>
            </a:r>
          </a:p>
        </p:txBody>
      </p:sp>
      <p:pic>
        <p:nvPicPr>
          <p:cNvPr id="4" name="Picture 3" descr="Screen Shot 2021-10-19 at 11.02.59 AM.png">
            <a:extLst>
              <a:ext uri="{FF2B5EF4-FFF2-40B4-BE49-F238E27FC236}">
                <a16:creationId xmlns:a16="http://schemas.microsoft.com/office/drawing/2014/main" id="{1E35BE8B-1189-A3A8-F419-312916C20C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5142" y="2871217"/>
            <a:ext cx="5610657" cy="3425110"/>
          </a:xfrm>
          <a:prstGeom prst="rect">
            <a:avLst/>
          </a:prstGeom>
        </p:spPr>
      </p:pic>
    </p:spTree>
    <p:extLst>
      <p:ext uri="{BB962C8B-B14F-4D97-AF65-F5344CB8AC3E}">
        <p14:creationId xmlns:p14="http://schemas.microsoft.com/office/powerpoint/2010/main" val="319828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AEF6-DF56-8B60-DEB1-2B6DD774114A}"/>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3A473707-A29D-3500-20CD-352F42FC5FB1}"/>
              </a:ext>
            </a:extLst>
          </p:cNvPr>
          <p:cNvSpPr>
            <a:spLocks noGrp="1"/>
          </p:cNvSpPr>
          <p:nvPr>
            <p:ph idx="1"/>
          </p:nvPr>
        </p:nvSpPr>
        <p:spPr>
          <a:xfrm>
            <a:off x="2477386" y="2592572"/>
            <a:ext cx="8229600" cy="4525963"/>
          </a:xfrm>
        </p:spPr>
        <p:txBody>
          <a:bodyPr/>
          <a:lstStyle/>
          <a:p>
            <a:pPr marL="25400" indent="0">
              <a:buNone/>
            </a:pPr>
            <a:r>
              <a:rPr lang="en-US" dirty="0"/>
              <a:t>Backup Slides</a:t>
            </a:r>
          </a:p>
        </p:txBody>
      </p:sp>
    </p:spTree>
    <p:extLst>
      <p:ext uri="{BB962C8B-B14F-4D97-AF65-F5344CB8AC3E}">
        <p14:creationId xmlns:p14="http://schemas.microsoft.com/office/powerpoint/2010/main" val="44361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30C8-3625-4B29-B2F9-9A5D58A234B9}"/>
              </a:ext>
            </a:extLst>
          </p:cNvPr>
          <p:cNvSpPr>
            <a:spLocks noGrp="1"/>
          </p:cNvSpPr>
          <p:nvPr>
            <p:ph type="title"/>
          </p:nvPr>
        </p:nvSpPr>
        <p:spPr>
          <a:xfrm>
            <a:off x="0" y="0"/>
            <a:ext cx="7549116" cy="762000"/>
          </a:xfrm>
        </p:spPr>
        <p:txBody>
          <a:bodyPr>
            <a:normAutofit fontScale="90000"/>
          </a:bodyPr>
          <a:lstStyle/>
          <a:p>
            <a:r>
              <a:rPr lang="en-US" dirty="0"/>
              <a:t>Grand Orcas Community Microgrid plan for the entire OPALCO territory</a:t>
            </a:r>
          </a:p>
        </p:txBody>
      </p:sp>
      <p:pic>
        <p:nvPicPr>
          <p:cNvPr id="6" name="Picture 5" descr="Map&#10;&#10;Description automatically generated">
            <a:extLst>
              <a:ext uri="{FF2B5EF4-FFF2-40B4-BE49-F238E27FC236}">
                <a16:creationId xmlns:a16="http://schemas.microsoft.com/office/drawing/2014/main" id="{F4986E0F-8EDC-4325-B4D5-E0A8CC4A6D3F}"/>
              </a:ext>
            </a:extLst>
          </p:cNvPr>
          <p:cNvPicPr>
            <a:picLocks noChangeAspect="1"/>
          </p:cNvPicPr>
          <p:nvPr/>
        </p:nvPicPr>
        <p:blipFill>
          <a:blip r:embed="rId2"/>
          <a:stretch>
            <a:fillRect/>
          </a:stretch>
        </p:blipFill>
        <p:spPr>
          <a:xfrm>
            <a:off x="1751517" y="762000"/>
            <a:ext cx="4410941" cy="5708276"/>
          </a:xfrm>
          <a:prstGeom prst="rect">
            <a:avLst/>
          </a:prstGeom>
        </p:spPr>
      </p:pic>
      <p:sp>
        <p:nvSpPr>
          <p:cNvPr id="5" name="TextBox 4">
            <a:extLst>
              <a:ext uri="{FF2B5EF4-FFF2-40B4-BE49-F238E27FC236}">
                <a16:creationId xmlns:a16="http://schemas.microsoft.com/office/drawing/2014/main" id="{30E9C224-1323-6B51-F89F-581A4F46A497}"/>
              </a:ext>
            </a:extLst>
          </p:cNvPr>
          <p:cNvSpPr txBox="1"/>
          <p:nvPr/>
        </p:nvSpPr>
        <p:spPr>
          <a:xfrm>
            <a:off x="6045496" y="2152407"/>
            <a:ext cx="1748171" cy="2462213"/>
          </a:xfrm>
          <a:prstGeom prst="rect">
            <a:avLst/>
          </a:prstGeom>
          <a:noFill/>
        </p:spPr>
        <p:txBody>
          <a:bodyPr wrap="square">
            <a:spAutoFit/>
          </a:bodyPr>
          <a:lstStyle/>
          <a:p>
            <a:pPr marL="0" marR="0">
              <a:spcBef>
                <a:spcPts val="0"/>
              </a:spcBef>
              <a:spcAft>
                <a:spcPts val="1000"/>
              </a:spcAft>
            </a:pPr>
            <a:r>
              <a:rPr lang="en-US" sz="1100" i="1" dirty="0">
                <a:solidFill>
                  <a:srgbClr val="1F497D"/>
                </a:solidFill>
                <a:effectLst/>
                <a:latin typeface="Calibri" panose="020F0502020204030204" pitchFamily="34" charset="0"/>
                <a:ea typeface="Calibri" panose="020F0502020204030204" pitchFamily="34" charset="0"/>
              </a:rPr>
              <a:t>Figure 1: OPALCO’s service territory covers San Juan County and includes 20 islands. Eastsound is shaded towards the top of Orcas Island and represents the initial Orcas Community Microgrid location. Over time, the Community Microgrid will expand to cover all of Orcas and then eventually the entire OPALCO service territory.</a:t>
            </a:r>
          </a:p>
        </p:txBody>
      </p:sp>
    </p:spTree>
    <p:extLst>
      <p:ext uri="{BB962C8B-B14F-4D97-AF65-F5344CB8AC3E}">
        <p14:creationId xmlns:p14="http://schemas.microsoft.com/office/powerpoint/2010/main" val="277341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30C8-3625-4B29-B2F9-9A5D58A234B9}"/>
              </a:ext>
            </a:extLst>
          </p:cNvPr>
          <p:cNvSpPr>
            <a:spLocks noGrp="1"/>
          </p:cNvSpPr>
          <p:nvPr>
            <p:ph type="title"/>
          </p:nvPr>
        </p:nvSpPr>
        <p:spPr/>
        <p:txBody>
          <a:bodyPr/>
          <a:lstStyle/>
          <a:p>
            <a:r>
              <a:rPr lang="en-US" dirty="0"/>
              <a:t>Eastsound Tier 1 &amp; 2 facilities map</a:t>
            </a:r>
          </a:p>
        </p:txBody>
      </p:sp>
      <p:pic>
        <p:nvPicPr>
          <p:cNvPr id="3" name="Picture 2">
            <a:extLst>
              <a:ext uri="{FF2B5EF4-FFF2-40B4-BE49-F238E27FC236}">
                <a16:creationId xmlns:a16="http://schemas.microsoft.com/office/drawing/2014/main" id="{33E99734-A413-79C4-3DB6-CFC5EC7FA1F1}"/>
              </a:ext>
            </a:extLst>
          </p:cNvPr>
          <p:cNvPicPr>
            <a:picLocks noChangeAspect="1"/>
          </p:cNvPicPr>
          <p:nvPr/>
        </p:nvPicPr>
        <p:blipFill>
          <a:blip r:embed="rId2"/>
          <a:stretch>
            <a:fillRect/>
          </a:stretch>
        </p:blipFill>
        <p:spPr>
          <a:xfrm>
            <a:off x="1733118" y="762000"/>
            <a:ext cx="4579717" cy="5706588"/>
          </a:xfrm>
          <a:prstGeom prst="rect">
            <a:avLst/>
          </a:prstGeom>
        </p:spPr>
      </p:pic>
      <p:sp>
        <p:nvSpPr>
          <p:cNvPr id="8" name="TextBox 7">
            <a:extLst>
              <a:ext uri="{FF2B5EF4-FFF2-40B4-BE49-F238E27FC236}">
                <a16:creationId xmlns:a16="http://schemas.microsoft.com/office/drawing/2014/main" id="{53138CB8-5347-8A1E-3365-CB74D6FA67CD}"/>
              </a:ext>
            </a:extLst>
          </p:cNvPr>
          <p:cNvSpPr txBox="1"/>
          <p:nvPr/>
        </p:nvSpPr>
        <p:spPr>
          <a:xfrm>
            <a:off x="6324664" y="2655881"/>
            <a:ext cx="1862410" cy="2462213"/>
          </a:xfrm>
          <a:prstGeom prst="rect">
            <a:avLst/>
          </a:prstGeom>
          <a:noFill/>
        </p:spPr>
        <p:txBody>
          <a:bodyPr wrap="square">
            <a:spAutoFit/>
          </a:bodyPr>
          <a:lstStyle/>
          <a:p>
            <a:pPr marL="0" marR="0">
              <a:spcBef>
                <a:spcPts val="0"/>
              </a:spcBef>
              <a:spcAft>
                <a:spcPts val="600"/>
              </a:spcAft>
            </a:pPr>
            <a:r>
              <a:rPr lang="en-US" sz="1100" i="1" dirty="0">
                <a:solidFill>
                  <a:srgbClr val="1F497D"/>
                </a:solidFill>
                <a:effectLst/>
                <a:latin typeface="Calibri" panose="020F0502020204030204" pitchFamily="34" charset="0"/>
                <a:ea typeface="Calibri" panose="020F0502020204030204" pitchFamily="34" charset="0"/>
              </a:rPr>
              <a:t>Figure 2: Eastsound facilities that are being provisioned with priority Community Microgrid resilience in the initial Orcas Community Microgrid design are shaded. Tier 1 Critical Community Facilities (CCFs) are shaded and labeled with black text, while Tier 2 CCFs are shaded in blue text. Figures 3 and 4 further depict the initial Orcas Community Microgrid in block diagram form.</a:t>
            </a:r>
          </a:p>
        </p:txBody>
      </p:sp>
    </p:spTree>
    <p:extLst>
      <p:ext uri="{BB962C8B-B14F-4D97-AF65-F5344CB8AC3E}">
        <p14:creationId xmlns:p14="http://schemas.microsoft.com/office/powerpoint/2010/main" val="120233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A0B4-03FF-4BD7-8D8B-6C795B7A401A}"/>
              </a:ext>
            </a:extLst>
          </p:cNvPr>
          <p:cNvSpPr>
            <a:spLocks noGrp="1"/>
          </p:cNvSpPr>
          <p:nvPr>
            <p:ph type="title"/>
          </p:nvPr>
        </p:nvSpPr>
        <p:spPr>
          <a:xfrm>
            <a:off x="0" y="0"/>
            <a:ext cx="7538484" cy="762000"/>
          </a:xfrm>
        </p:spPr>
        <p:txBody>
          <a:bodyPr>
            <a:normAutofit/>
          </a:bodyPr>
          <a:lstStyle/>
          <a:p>
            <a:r>
              <a:rPr lang="en-US" dirty="0"/>
              <a:t>Eastsound Tier 1 &amp; 2 facilities block diagram</a:t>
            </a:r>
          </a:p>
        </p:txBody>
      </p:sp>
      <p:pic>
        <p:nvPicPr>
          <p:cNvPr id="3" name="Picture 2">
            <a:extLst>
              <a:ext uri="{FF2B5EF4-FFF2-40B4-BE49-F238E27FC236}">
                <a16:creationId xmlns:a16="http://schemas.microsoft.com/office/drawing/2014/main" id="{BC64E75D-8DFF-3AFB-BDD7-3C9690FAA7DF}"/>
              </a:ext>
            </a:extLst>
          </p:cNvPr>
          <p:cNvPicPr>
            <a:picLocks noChangeAspect="1"/>
          </p:cNvPicPr>
          <p:nvPr/>
        </p:nvPicPr>
        <p:blipFill>
          <a:blip r:embed="rId3"/>
          <a:stretch>
            <a:fillRect/>
          </a:stretch>
        </p:blipFill>
        <p:spPr>
          <a:xfrm>
            <a:off x="411004" y="762001"/>
            <a:ext cx="8321991" cy="5334000"/>
          </a:xfrm>
          <a:prstGeom prst="rect">
            <a:avLst/>
          </a:prstGeom>
        </p:spPr>
      </p:pic>
      <p:sp>
        <p:nvSpPr>
          <p:cNvPr id="143" name="TextBox 142">
            <a:extLst>
              <a:ext uri="{FF2B5EF4-FFF2-40B4-BE49-F238E27FC236}">
                <a16:creationId xmlns:a16="http://schemas.microsoft.com/office/drawing/2014/main" id="{AABCBAEC-6DC6-8801-BD99-F883484EABA7}"/>
              </a:ext>
            </a:extLst>
          </p:cNvPr>
          <p:cNvSpPr txBox="1"/>
          <p:nvPr/>
        </p:nvSpPr>
        <p:spPr>
          <a:xfrm>
            <a:off x="0" y="6070599"/>
            <a:ext cx="9144000" cy="430887"/>
          </a:xfrm>
          <a:prstGeom prst="rect">
            <a:avLst/>
          </a:prstGeom>
          <a:noFill/>
        </p:spPr>
        <p:txBody>
          <a:bodyPr wrap="square">
            <a:spAutoFit/>
          </a:bodyPr>
          <a:lstStyle/>
          <a:p>
            <a:pPr marL="0" marR="0">
              <a:spcBef>
                <a:spcPts val="0"/>
              </a:spcBef>
              <a:spcAft>
                <a:spcPts val="600"/>
              </a:spcAft>
            </a:pPr>
            <a:r>
              <a:rPr lang="en-US" sz="1100" i="1" dirty="0">
                <a:solidFill>
                  <a:srgbClr val="1F497D"/>
                </a:solidFill>
                <a:effectLst/>
                <a:latin typeface="Calibri" panose="020F0502020204030204" pitchFamily="34" charset="0"/>
                <a:ea typeface="Calibri" panose="020F0502020204030204" pitchFamily="34" charset="0"/>
              </a:rPr>
              <a:t>Figure 3: Noteworthy facilities in Eastsound and within the target grid area of the initial Orcas Community Microgrid. This figure reflects the block diagram version of the grid area shown in Figure 2. </a:t>
            </a:r>
          </a:p>
        </p:txBody>
      </p:sp>
    </p:spTree>
    <p:extLst>
      <p:ext uri="{BB962C8B-B14F-4D97-AF65-F5344CB8AC3E}">
        <p14:creationId xmlns:p14="http://schemas.microsoft.com/office/powerpoint/2010/main" val="98344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E8F7099-963C-473C-A2FC-79C8AF66A645}"/>
              </a:ext>
            </a:extLst>
          </p:cNvPr>
          <p:cNvPicPr>
            <a:picLocks noChangeAspect="1"/>
          </p:cNvPicPr>
          <p:nvPr/>
        </p:nvPicPr>
        <p:blipFill>
          <a:blip r:embed="rId2"/>
          <a:stretch>
            <a:fillRect/>
          </a:stretch>
        </p:blipFill>
        <p:spPr>
          <a:xfrm>
            <a:off x="194917" y="762000"/>
            <a:ext cx="8754166" cy="5694218"/>
          </a:xfrm>
          <a:prstGeom prst="rect">
            <a:avLst/>
          </a:prstGeom>
        </p:spPr>
      </p:pic>
      <p:sp>
        <p:nvSpPr>
          <p:cNvPr id="7" name="Freeform: Shape 6">
            <a:extLst>
              <a:ext uri="{FF2B5EF4-FFF2-40B4-BE49-F238E27FC236}">
                <a16:creationId xmlns:a16="http://schemas.microsoft.com/office/drawing/2014/main" id="{44141F91-CEE7-B6B8-DE7B-8F6AF7C1EBA6}"/>
              </a:ext>
            </a:extLst>
          </p:cNvPr>
          <p:cNvSpPr/>
          <p:nvPr/>
        </p:nvSpPr>
        <p:spPr>
          <a:xfrm>
            <a:off x="2744087" y="791401"/>
            <a:ext cx="5152137" cy="5323649"/>
          </a:xfrm>
          <a:custGeom>
            <a:avLst/>
            <a:gdLst>
              <a:gd name="connsiteX0" fmla="*/ 1266092 w 2120202"/>
              <a:gd name="connsiteY0" fmla="*/ 0 h 2090058"/>
              <a:gd name="connsiteX1" fmla="*/ 0 w 2120202"/>
              <a:gd name="connsiteY1" fmla="*/ 0 h 2090058"/>
              <a:gd name="connsiteX2" fmla="*/ 0 w 2120202"/>
              <a:gd name="connsiteY2" fmla="*/ 2090058 h 2090058"/>
              <a:gd name="connsiteX3" fmla="*/ 1276140 w 2120202"/>
              <a:gd name="connsiteY3" fmla="*/ 2090058 h 2090058"/>
              <a:gd name="connsiteX4" fmla="*/ 1276140 w 2120202"/>
              <a:gd name="connsiteY4" fmla="*/ 1286189 h 2090058"/>
              <a:gd name="connsiteX5" fmla="*/ 2120202 w 2120202"/>
              <a:gd name="connsiteY5" fmla="*/ 1286189 h 2090058"/>
              <a:gd name="connsiteX6" fmla="*/ 2120202 w 2120202"/>
              <a:gd name="connsiteY6" fmla="*/ 924449 h 2090058"/>
              <a:gd name="connsiteX7" fmla="*/ 1306285 w 2120202"/>
              <a:gd name="connsiteY7" fmla="*/ 924449 h 2090058"/>
              <a:gd name="connsiteX8" fmla="*/ 1266092 w 2120202"/>
              <a:gd name="connsiteY8" fmla="*/ 0 h 20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202" h="2090058">
                <a:moveTo>
                  <a:pt x="1266092" y="0"/>
                </a:moveTo>
                <a:lnTo>
                  <a:pt x="0" y="0"/>
                </a:lnTo>
                <a:lnTo>
                  <a:pt x="0" y="2090058"/>
                </a:lnTo>
                <a:lnTo>
                  <a:pt x="1276140" y="2090058"/>
                </a:lnTo>
                <a:lnTo>
                  <a:pt x="1276140" y="1286189"/>
                </a:lnTo>
                <a:lnTo>
                  <a:pt x="2120202" y="1286189"/>
                </a:lnTo>
                <a:lnTo>
                  <a:pt x="2120202" y="924449"/>
                </a:lnTo>
                <a:lnTo>
                  <a:pt x="1306285" y="924449"/>
                </a:lnTo>
                <a:lnTo>
                  <a:pt x="1266092" y="0"/>
                </a:lnTo>
                <a:close/>
              </a:path>
            </a:pathLst>
          </a:custGeom>
          <a:noFill/>
          <a:ln w="31750">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D7C04-274F-BA73-2463-92611C234FA0}"/>
              </a:ext>
            </a:extLst>
          </p:cNvPr>
          <p:cNvSpPr>
            <a:spLocks noGrp="1"/>
          </p:cNvSpPr>
          <p:nvPr>
            <p:ph type="title"/>
          </p:nvPr>
        </p:nvSpPr>
        <p:spPr/>
        <p:txBody>
          <a:bodyPr/>
          <a:lstStyle/>
          <a:p>
            <a:r>
              <a:rPr lang="en-US" dirty="0"/>
              <a:t>OCM map for Orcas Island</a:t>
            </a:r>
          </a:p>
        </p:txBody>
      </p:sp>
      <p:pic>
        <p:nvPicPr>
          <p:cNvPr id="6" name="Picture 5" descr="Icon&#10;&#10;Description automatically generated">
            <a:extLst>
              <a:ext uri="{FF2B5EF4-FFF2-40B4-BE49-F238E27FC236}">
                <a16:creationId xmlns:a16="http://schemas.microsoft.com/office/drawing/2014/main" id="{CC49B54F-4A50-BE56-F8B9-254F86CCEEE0}"/>
              </a:ext>
            </a:extLst>
          </p:cNvPr>
          <p:cNvPicPr>
            <a:picLocks noChangeAspect="1"/>
          </p:cNvPicPr>
          <p:nvPr/>
        </p:nvPicPr>
        <p:blipFill>
          <a:blip r:embed="rId3"/>
          <a:stretch>
            <a:fillRect/>
          </a:stretch>
        </p:blipFill>
        <p:spPr>
          <a:xfrm>
            <a:off x="3698684" y="3456992"/>
            <a:ext cx="302779" cy="302779"/>
          </a:xfrm>
          <a:prstGeom prst="rect">
            <a:avLst/>
          </a:prstGeom>
        </p:spPr>
      </p:pic>
      <p:sp>
        <p:nvSpPr>
          <p:cNvPr id="3" name="Freeform: Shape 2">
            <a:extLst>
              <a:ext uri="{FF2B5EF4-FFF2-40B4-BE49-F238E27FC236}">
                <a16:creationId xmlns:a16="http://schemas.microsoft.com/office/drawing/2014/main" id="{B59BEBFA-8B18-A245-61DD-A05FA269F37F}"/>
              </a:ext>
            </a:extLst>
          </p:cNvPr>
          <p:cNvSpPr/>
          <p:nvPr/>
        </p:nvSpPr>
        <p:spPr>
          <a:xfrm>
            <a:off x="2409825" y="3648075"/>
            <a:ext cx="1647825" cy="2790825"/>
          </a:xfrm>
          <a:custGeom>
            <a:avLst/>
            <a:gdLst>
              <a:gd name="connsiteX0" fmla="*/ 1647825 w 1647825"/>
              <a:gd name="connsiteY0" fmla="*/ 0 h 2790825"/>
              <a:gd name="connsiteX1" fmla="*/ 1647825 w 1647825"/>
              <a:gd name="connsiteY1" fmla="*/ 2000250 h 2790825"/>
              <a:gd name="connsiteX2" fmla="*/ 581025 w 1647825"/>
              <a:gd name="connsiteY2" fmla="*/ 2276475 h 2790825"/>
              <a:gd name="connsiteX3" fmla="*/ 180975 w 1647825"/>
              <a:gd name="connsiteY3" fmla="*/ 2619375 h 2790825"/>
              <a:gd name="connsiteX4" fmla="*/ 0 w 1647825"/>
              <a:gd name="connsiteY4" fmla="*/ 2790825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825" h="2790825">
                <a:moveTo>
                  <a:pt x="1647825" y="0"/>
                </a:moveTo>
                <a:lnTo>
                  <a:pt x="1647825" y="2000250"/>
                </a:lnTo>
                <a:lnTo>
                  <a:pt x="581025" y="2276475"/>
                </a:lnTo>
                <a:lnTo>
                  <a:pt x="180975" y="2619375"/>
                </a:lnTo>
                <a:lnTo>
                  <a:pt x="0" y="2790825"/>
                </a:lnTo>
              </a:path>
            </a:pathLst>
          </a:custGeom>
          <a:noFill/>
          <a:ln w="31750">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28D139-5622-8C01-024F-CCD171984DA8}"/>
              </a:ext>
            </a:extLst>
          </p:cNvPr>
          <p:cNvSpPr/>
          <p:nvPr/>
        </p:nvSpPr>
        <p:spPr>
          <a:xfrm>
            <a:off x="3964490" y="3550814"/>
            <a:ext cx="129309" cy="1293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9DCA349-CE52-9835-FA32-87C4BAD47D96}"/>
              </a:ext>
            </a:extLst>
          </p:cNvPr>
          <p:cNvSpPr/>
          <p:nvPr/>
        </p:nvSpPr>
        <p:spPr>
          <a:xfrm>
            <a:off x="4459988" y="3209985"/>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805CB07-2B6D-8419-3E5A-644E3009C34C}"/>
              </a:ext>
            </a:extLst>
          </p:cNvPr>
          <p:cNvSpPr/>
          <p:nvPr/>
        </p:nvSpPr>
        <p:spPr>
          <a:xfrm>
            <a:off x="4014458" y="3154855"/>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EB1E9DA-FCA3-D860-1FF5-35DD0CAE857B}"/>
              </a:ext>
            </a:extLst>
          </p:cNvPr>
          <p:cNvSpPr/>
          <p:nvPr/>
        </p:nvSpPr>
        <p:spPr>
          <a:xfrm>
            <a:off x="4902712" y="3229034"/>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5AFB7A6-D98D-A9E3-7730-6FBAD7B14B59}"/>
              </a:ext>
            </a:extLst>
          </p:cNvPr>
          <p:cNvSpPr/>
          <p:nvPr/>
        </p:nvSpPr>
        <p:spPr>
          <a:xfrm>
            <a:off x="4902712" y="36801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856210-467A-3E9E-01AE-171F491BF850}"/>
              </a:ext>
            </a:extLst>
          </p:cNvPr>
          <p:cNvSpPr/>
          <p:nvPr/>
        </p:nvSpPr>
        <p:spPr>
          <a:xfrm>
            <a:off x="5238752" y="42516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89D0FA9-C66C-DCC6-BDB1-7A7F25CEF4AC}"/>
              </a:ext>
            </a:extLst>
          </p:cNvPr>
          <p:cNvSpPr/>
          <p:nvPr/>
        </p:nvSpPr>
        <p:spPr>
          <a:xfrm>
            <a:off x="5391152" y="53184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20EED7F-FB6C-AF56-C6D5-523BC88D90E4}"/>
              </a:ext>
            </a:extLst>
          </p:cNvPr>
          <p:cNvSpPr/>
          <p:nvPr/>
        </p:nvSpPr>
        <p:spPr>
          <a:xfrm>
            <a:off x="5356517" y="4808114"/>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79CA2F-F445-9892-795D-51E10DCED1AB}"/>
              </a:ext>
            </a:extLst>
          </p:cNvPr>
          <p:cNvSpPr/>
          <p:nvPr/>
        </p:nvSpPr>
        <p:spPr>
          <a:xfrm>
            <a:off x="4938791" y="463465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D0B9557-8DD9-2B4C-FE06-A77EC7C4D538}"/>
              </a:ext>
            </a:extLst>
          </p:cNvPr>
          <p:cNvSpPr/>
          <p:nvPr/>
        </p:nvSpPr>
        <p:spPr>
          <a:xfrm>
            <a:off x="4802778" y="5253768"/>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03085D1-00E5-C146-B1BD-88590A3F55E9}"/>
              </a:ext>
            </a:extLst>
          </p:cNvPr>
          <p:cNvSpPr/>
          <p:nvPr/>
        </p:nvSpPr>
        <p:spPr>
          <a:xfrm>
            <a:off x="3997007" y="4496118"/>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BDD189D-C64E-92C5-21B6-6A915EA18D4A}"/>
              </a:ext>
            </a:extLst>
          </p:cNvPr>
          <p:cNvSpPr/>
          <p:nvPr/>
        </p:nvSpPr>
        <p:spPr>
          <a:xfrm>
            <a:off x="3979429" y="4023466"/>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39911-9DD3-2664-B394-BF600290A3C7}"/>
              </a:ext>
            </a:extLst>
          </p:cNvPr>
          <p:cNvSpPr/>
          <p:nvPr/>
        </p:nvSpPr>
        <p:spPr>
          <a:xfrm>
            <a:off x="4006532" y="5602013"/>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Icon&#10;&#10;Description automatically generated">
            <a:extLst>
              <a:ext uri="{FF2B5EF4-FFF2-40B4-BE49-F238E27FC236}">
                <a16:creationId xmlns:a16="http://schemas.microsoft.com/office/drawing/2014/main" id="{BDC114B5-DCC6-0608-068A-F351328A492E}"/>
              </a:ext>
            </a:extLst>
          </p:cNvPr>
          <p:cNvPicPr>
            <a:picLocks noChangeAspect="1"/>
          </p:cNvPicPr>
          <p:nvPr/>
        </p:nvPicPr>
        <p:blipFill>
          <a:blip r:embed="rId4"/>
          <a:stretch>
            <a:fillRect/>
          </a:stretch>
        </p:blipFill>
        <p:spPr>
          <a:xfrm>
            <a:off x="1286842" y="5846618"/>
            <a:ext cx="609600" cy="609600"/>
          </a:xfrm>
          <a:prstGeom prst="rect">
            <a:avLst/>
          </a:prstGeom>
        </p:spPr>
      </p:pic>
      <p:sp>
        <p:nvSpPr>
          <p:cNvPr id="40" name="Arrow: Down 39">
            <a:extLst>
              <a:ext uri="{FF2B5EF4-FFF2-40B4-BE49-F238E27FC236}">
                <a16:creationId xmlns:a16="http://schemas.microsoft.com/office/drawing/2014/main" id="{E3A78065-E0EF-E565-5F54-951F55C5D6CE}"/>
              </a:ext>
            </a:extLst>
          </p:cNvPr>
          <p:cNvSpPr/>
          <p:nvPr/>
        </p:nvSpPr>
        <p:spPr>
          <a:xfrm>
            <a:off x="1851913" y="5934075"/>
            <a:ext cx="177208" cy="42862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7B98CD5-332B-C341-2663-8F6DF17383C9}"/>
              </a:ext>
            </a:extLst>
          </p:cNvPr>
          <p:cNvSpPr txBox="1"/>
          <p:nvPr/>
        </p:nvSpPr>
        <p:spPr>
          <a:xfrm>
            <a:off x="860423" y="5654414"/>
            <a:ext cx="1502961" cy="246221"/>
          </a:xfrm>
          <a:prstGeom prst="rect">
            <a:avLst/>
          </a:prstGeom>
          <a:solidFill>
            <a:schemeClr val="bg1">
              <a:lumMod val="85000"/>
            </a:schemeClr>
          </a:solidFill>
          <a:ln w="19050">
            <a:solidFill>
              <a:schemeClr val="tx1"/>
            </a:solidFill>
          </a:ln>
        </p:spPr>
        <p:txBody>
          <a:bodyPr wrap="square" rtlCol="0">
            <a:spAutoFit/>
          </a:bodyPr>
          <a:lstStyle/>
          <a:p>
            <a:r>
              <a:rPr lang="en-US" sz="1000" b="1" dirty="0"/>
              <a:t>1 MW Biopower facility</a:t>
            </a:r>
          </a:p>
        </p:txBody>
      </p:sp>
      <p:sp>
        <p:nvSpPr>
          <p:cNvPr id="42" name="Rectangle 41">
            <a:extLst>
              <a:ext uri="{FF2B5EF4-FFF2-40B4-BE49-F238E27FC236}">
                <a16:creationId xmlns:a16="http://schemas.microsoft.com/office/drawing/2014/main" id="{11AB2229-EDC6-C80F-4490-0F700FE8EED3}"/>
              </a:ext>
            </a:extLst>
          </p:cNvPr>
          <p:cNvSpPr/>
          <p:nvPr/>
        </p:nvSpPr>
        <p:spPr>
          <a:xfrm>
            <a:off x="7643390" y="3523691"/>
            <a:ext cx="129309" cy="1293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0EF5C61-217B-DE2C-AE3C-27CA2E379B7A}"/>
              </a:ext>
            </a:extLst>
          </p:cNvPr>
          <p:cNvSpPr txBox="1"/>
          <p:nvPr/>
        </p:nvSpPr>
        <p:spPr>
          <a:xfrm>
            <a:off x="218461" y="790366"/>
            <a:ext cx="2430041" cy="3477875"/>
          </a:xfrm>
          <a:prstGeom prst="rect">
            <a:avLst/>
          </a:prstGeom>
          <a:solidFill>
            <a:schemeClr val="bg1">
              <a:lumMod val="85000"/>
            </a:schemeClr>
          </a:solidFill>
          <a:ln w="12700">
            <a:solidFill>
              <a:schemeClr val="tx1"/>
            </a:solidFill>
          </a:ln>
        </p:spPr>
        <p:txBody>
          <a:bodyPr wrap="square" rtlCol="0">
            <a:spAutoFit/>
          </a:bodyPr>
          <a:lstStyle/>
          <a:p>
            <a:r>
              <a:rPr lang="en-US" sz="1000" dirty="0"/>
              <a:t>          Feeder (A phase)</a:t>
            </a:r>
          </a:p>
          <a:p>
            <a:endParaRPr lang="en-US" sz="400" dirty="0"/>
          </a:p>
          <a:p>
            <a:r>
              <a:rPr lang="en-US" sz="1000" dirty="0"/>
              <a:t>          Feeder (B phase)</a:t>
            </a:r>
          </a:p>
          <a:p>
            <a:endParaRPr lang="en-US" sz="400" dirty="0"/>
          </a:p>
          <a:p>
            <a:r>
              <a:rPr lang="en-US" sz="1000" dirty="0"/>
              <a:t>          Feeder (C phase)</a:t>
            </a:r>
          </a:p>
          <a:p>
            <a:endParaRPr lang="en-US" sz="400" dirty="0"/>
          </a:p>
          <a:p>
            <a:r>
              <a:rPr lang="en-US" sz="1000" dirty="0"/>
              <a:t>          Underground feeder (Three phase)</a:t>
            </a:r>
          </a:p>
          <a:p>
            <a:endParaRPr lang="en-US" sz="400" dirty="0"/>
          </a:p>
          <a:p>
            <a:r>
              <a:rPr lang="en-US" sz="1000" dirty="0"/>
              <a:t>          Overhead feeder (Three phase)</a:t>
            </a:r>
            <a:endParaRPr lang="en-US" sz="400" dirty="0"/>
          </a:p>
          <a:p>
            <a:endParaRPr lang="en-US" sz="400" dirty="0"/>
          </a:p>
          <a:p>
            <a:r>
              <a:rPr lang="en-US" sz="1000" dirty="0"/>
              <a:t>          Manual existing grid switches (open)</a:t>
            </a:r>
          </a:p>
          <a:p>
            <a:endParaRPr lang="en-US" sz="400" dirty="0"/>
          </a:p>
          <a:p>
            <a:r>
              <a:rPr lang="en-US" sz="1000" dirty="0"/>
              <a:t>          Manual existing grid switches (closed)</a:t>
            </a:r>
          </a:p>
          <a:p>
            <a:endParaRPr lang="en-US" sz="400" dirty="0"/>
          </a:p>
          <a:p>
            <a:r>
              <a:rPr lang="en-US" sz="1000" dirty="0"/>
              <a:t>          Microgrid area</a:t>
            </a:r>
          </a:p>
          <a:p>
            <a:endParaRPr lang="en-US" sz="400" dirty="0"/>
          </a:p>
          <a:p>
            <a:r>
              <a:rPr lang="en-US" sz="1000" dirty="0"/>
              <a:t>          Eastsound Substation</a:t>
            </a:r>
          </a:p>
          <a:p>
            <a:endParaRPr lang="en-US" sz="400" dirty="0"/>
          </a:p>
          <a:p>
            <a:r>
              <a:rPr lang="en-US" sz="1000" dirty="0"/>
              <a:t>          OPALCO headquarters</a:t>
            </a:r>
          </a:p>
          <a:p>
            <a:endParaRPr lang="en-US" sz="400" dirty="0"/>
          </a:p>
          <a:p>
            <a:r>
              <a:rPr lang="en-US" sz="1000" dirty="0"/>
              <a:t>          2.7 MWh battery (primary location)</a:t>
            </a:r>
          </a:p>
          <a:p>
            <a:endParaRPr lang="en-US" sz="400" dirty="0"/>
          </a:p>
          <a:p>
            <a:r>
              <a:rPr lang="en-US" sz="1000" dirty="0"/>
              <a:t>          New 1-phase GIS</a:t>
            </a:r>
          </a:p>
          <a:p>
            <a:endParaRPr lang="en-US" sz="400" dirty="0"/>
          </a:p>
          <a:p>
            <a:r>
              <a:rPr lang="en-US" sz="1000" dirty="0"/>
              <a:t>          New 3-phase GIS</a:t>
            </a:r>
          </a:p>
          <a:p>
            <a:endParaRPr lang="en-US" sz="400" dirty="0"/>
          </a:p>
          <a:p>
            <a:r>
              <a:rPr lang="en-US" sz="1000" dirty="0"/>
              <a:t>          Upgraded 3-phase GIS</a:t>
            </a:r>
          </a:p>
          <a:p>
            <a:endParaRPr lang="en-US" sz="400" dirty="0"/>
          </a:p>
          <a:p>
            <a:r>
              <a:rPr lang="en-US" sz="1000" dirty="0"/>
              <a:t>          Existing 69 kV transmission </a:t>
            </a:r>
          </a:p>
          <a:p>
            <a:endParaRPr lang="en-US" sz="400" dirty="0"/>
          </a:p>
          <a:p>
            <a:r>
              <a:rPr lang="en-US" sz="1000" dirty="0"/>
              <a:t>          1 MW biopower facility</a:t>
            </a:r>
          </a:p>
        </p:txBody>
      </p:sp>
      <p:cxnSp>
        <p:nvCxnSpPr>
          <p:cNvPr id="44" name="Straight Connector 43">
            <a:extLst>
              <a:ext uri="{FF2B5EF4-FFF2-40B4-BE49-F238E27FC236}">
                <a16:creationId xmlns:a16="http://schemas.microsoft.com/office/drawing/2014/main" id="{1D116EEA-999C-5974-5603-394AB5F4D3B4}"/>
              </a:ext>
            </a:extLst>
          </p:cNvPr>
          <p:cNvCxnSpPr/>
          <p:nvPr/>
        </p:nvCxnSpPr>
        <p:spPr>
          <a:xfrm>
            <a:off x="294768" y="903813"/>
            <a:ext cx="207775" cy="0"/>
          </a:xfrm>
          <a:prstGeom prst="line">
            <a:avLst/>
          </a:prstGeom>
          <a:ln>
            <a:solidFill>
              <a:srgbClr val="C5222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300F851-0CF3-A84C-5BB0-6DECB3C0949C}"/>
              </a:ext>
            </a:extLst>
          </p:cNvPr>
          <p:cNvCxnSpPr/>
          <p:nvPr/>
        </p:nvCxnSpPr>
        <p:spPr>
          <a:xfrm>
            <a:off x="294769" y="1116250"/>
            <a:ext cx="207775" cy="0"/>
          </a:xfrm>
          <a:prstGeom prst="line">
            <a:avLst/>
          </a:prstGeom>
          <a:ln>
            <a:solidFill>
              <a:srgbClr val="020CC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4FA6BAB-6E65-7A85-7008-D171E6363B03}"/>
              </a:ext>
            </a:extLst>
          </p:cNvPr>
          <p:cNvCxnSpPr/>
          <p:nvPr/>
        </p:nvCxnSpPr>
        <p:spPr>
          <a:xfrm>
            <a:off x="291958" y="1330899"/>
            <a:ext cx="207775" cy="0"/>
          </a:xfrm>
          <a:prstGeom prst="line">
            <a:avLst/>
          </a:prstGeom>
          <a:ln>
            <a:solidFill>
              <a:srgbClr val="288132"/>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4E18194-83C5-9B8E-7F89-C5B3B43AC821}"/>
              </a:ext>
            </a:extLst>
          </p:cNvPr>
          <p:cNvSpPr/>
          <p:nvPr/>
        </p:nvSpPr>
        <p:spPr>
          <a:xfrm>
            <a:off x="343786" y="1907116"/>
            <a:ext cx="129309" cy="129309"/>
          </a:xfrm>
          <a:prstGeom prst="ellipse">
            <a:avLst/>
          </a:prstGeom>
          <a:solidFill>
            <a:srgbClr val="03FC0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7F19FFB8-BE8C-C7D8-37F7-B0827E9FF4B5}"/>
              </a:ext>
            </a:extLst>
          </p:cNvPr>
          <p:cNvSpPr/>
          <p:nvPr/>
        </p:nvSpPr>
        <p:spPr>
          <a:xfrm>
            <a:off x="338359" y="2124169"/>
            <a:ext cx="129309" cy="129309"/>
          </a:xfrm>
          <a:prstGeom prst="ellipse">
            <a:avLst/>
          </a:prstGeom>
          <a:solidFill>
            <a:srgbClr val="FA05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Icon&#10;&#10;Description automatically generated">
            <a:extLst>
              <a:ext uri="{FF2B5EF4-FFF2-40B4-BE49-F238E27FC236}">
                <a16:creationId xmlns:a16="http://schemas.microsoft.com/office/drawing/2014/main" id="{ECF8AE3F-A9E0-FB76-F475-4F79BEAB7BC6}"/>
              </a:ext>
            </a:extLst>
          </p:cNvPr>
          <p:cNvPicPr>
            <a:picLocks noChangeAspect="1"/>
          </p:cNvPicPr>
          <p:nvPr/>
        </p:nvPicPr>
        <p:blipFill>
          <a:blip r:embed="rId3"/>
          <a:stretch>
            <a:fillRect/>
          </a:stretch>
        </p:blipFill>
        <p:spPr>
          <a:xfrm>
            <a:off x="292479" y="2929500"/>
            <a:ext cx="199060" cy="199060"/>
          </a:xfrm>
          <a:prstGeom prst="rect">
            <a:avLst/>
          </a:prstGeom>
        </p:spPr>
      </p:pic>
      <p:sp>
        <p:nvSpPr>
          <p:cNvPr id="50" name="Rectangle 49">
            <a:extLst>
              <a:ext uri="{FF2B5EF4-FFF2-40B4-BE49-F238E27FC236}">
                <a16:creationId xmlns:a16="http://schemas.microsoft.com/office/drawing/2014/main" id="{30D587EC-9436-5020-8E20-4F77FF0040BD}"/>
              </a:ext>
            </a:extLst>
          </p:cNvPr>
          <p:cNvSpPr/>
          <p:nvPr/>
        </p:nvSpPr>
        <p:spPr>
          <a:xfrm>
            <a:off x="317587" y="2321031"/>
            <a:ext cx="161899" cy="161899"/>
          </a:xfrm>
          <a:prstGeom prst="rect">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5FFE071-0DB3-D9D7-51D6-8D0265412050}"/>
              </a:ext>
            </a:extLst>
          </p:cNvPr>
          <p:cNvSpPr/>
          <p:nvPr/>
        </p:nvSpPr>
        <p:spPr>
          <a:xfrm>
            <a:off x="325506" y="3189197"/>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337E934-F97F-D12C-5E09-8E1184B958EB}"/>
              </a:ext>
            </a:extLst>
          </p:cNvPr>
          <p:cNvSpPr/>
          <p:nvPr/>
        </p:nvSpPr>
        <p:spPr>
          <a:xfrm>
            <a:off x="332777" y="3405770"/>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CF8230A-FDFC-57E0-7DA0-AFC4826A7FBB}"/>
              </a:ext>
            </a:extLst>
          </p:cNvPr>
          <p:cNvSpPr/>
          <p:nvPr/>
        </p:nvSpPr>
        <p:spPr>
          <a:xfrm>
            <a:off x="336145" y="3609683"/>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39A7DF86-DD63-4902-05FC-C6B8CA46550C}"/>
              </a:ext>
            </a:extLst>
          </p:cNvPr>
          <p:cNvCxnSpPr/>
          <p:nvPr/>
        </p:nvCxnSpPr>
        <p:spPr>
          <a:xfrm>
            <a:off x="292479" y="1538718"/>
            <a:ext cx="20777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27C8BF5A-6437-3ADF-109D-BE880A1D3DD7}"/>
              </a:ext>
            </a:extLst>
          </p:cNvPr>
          <p:cNvSpPr/>
          <p:nvPr/>
        </p:nvSpPr>
        <p:spPr>
          <a:xfrm>
            <a:off x="329951" y="2541851"/>
            <a:ext cx="129309" cy="1293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descr="Icon&#10;&#10;Description automatically generated">
            <a:extLst>
              <a:ext uri="{FF2B5EF4-FFF2-40B4-BE49-F238E27FC236}">
                <a16:creationId xmlns:a16="http://schemas.microsoft.com/office/drawing/2014/main" id="{8C5ABC3C-BD15-C9BF-AAA7-4E4302F1EEBC}"/>
              </a:ext>
            </a:extLst>
          </p:cNvPr>
          <p:cNvPicPr>
            <a:picLocks noChangeAspect="1"/>
          </p:cNvPicPr>
          <p:nvPr/>
        </p:nvPicPr>
        <p:blipFill>
          <a:blip r:embed="rId4"/>
          <a:stretch>
            <a:fillRect/>
          </a:stretch>
        </p:blipFill>
        <p:spPr>
          <a:xfrm>
            <a:off x="245622" y="3946031"/>
            <a:ext cx="346636" cy="346636"/>
          </a:xfrm>
          <a:prstGeom prst="rect">
            <a:avLst/>
          </a:prstGeom>
        </p:spPr>
      </p:pic>
      <p:cxnSp>
        <p:nvCxnSpPr>
          <p:cNvPr id="57" name="Straight Connector 56">
            <a:extLst>
              <a:ext uri="{FF2B5EF4-FFF2-40B4-BE49-F238E27FC236}">
                <a16:creationId xmlns:a16="http://schemas.microsoft.com/office/drawing/2014/main" id="{BD27C690-5A85-D05C-ABF6-2E5FF8CA5DD5}"/>
              </a:ext>
            </a:extLst>
          </p:cNvPr>
          <p:cNvCxnSpPr/>
          <p:nvPr/>
        </p:nvCxnSpPr>
        <p:spPr>
          <a:xfrm>
            <a:off x="294156" y="1761456"/>
            <a:ext cx="20777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98E4788-8259-2131-FD81-DE9AE7FF1C1E}"/>
              </a:ext>
            </a:extLst>
          </p:cNvPr>
          <p:cNvCxnSpPr/>
          <p:nvPr/>
        </p:nvCxnSpPr>
        <p:spPr>
          <a:xfrm>
            <a:off x="303681" y="3891021"/>
            <a:ext cx="207775" cy="0"/>
          </a:xfrm>
          <a:prstGeom prst="line">
            <a:avLst/>
          </a:prstGeom>
          <a:ln>
            <a:solidFill>
              <a:schemeClr val="accent3">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F6B2EA17-8A97-E691-56A6-C9C3DD4BA76B}"/>
              </a:ext>
            </a:extLst>
          </p:cNvPr>
          <p:cNvSpPr/>
          <p:nvPr/>
        </p:nvSpPr>
        <p:spPr>
          <a:xfrm>
            <a:off x="329951" y="2752094"/>
            <a:ext cx="129309" cy="1293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6C0147A-7C9F-C02F-1F59-D4230D9E303C}"/>
              </a:ext>
            </a:extLst>
          </p:cNvPr>
          <p:cNvSpPr/>
          <p:nvPr/>
        </p:nvSpPr>
        <p:spPr>
          <a:xfrm>
            <a:off x="2851838" y="5383077"/>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A732032-4D14-A571-4386-DFDD2D4F67F7}"/>
              </a:ext>
            </a:extLst>
          </p:cNvPr>
          <p:cNvSpPr/>
          <p:nvPr/>
        </p:nvSpPr>
        <p:spPr>
          <a:xfrm>
            <a:off x="7643389" y="3364345"/>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D0A7FB35-EDE6-78A7-D7C1-A0D83798634F}"/>
              </a:ext>
            </a:extLst>
          </p:cNvPr>
          <p:cNvSpPr/>
          <p:nvPr/>
        </p:nvSpPr>
        <p:spPr>
          <a:xfrm>
            <a:off x="3987484" y="3813862"/>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34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3BE37468-1C6D-594F-AB9D-6AD5D6900B08}"/>
              </a:ext>
            </a:extLst>
          </p:cNvPr>
          <p:cNvGraphicFramePr/>
          <p:nvPr/>
        </p:nvGraphicFramePr>
        <p:xfrm>
          <a:off x="1637093" y="990860"/>
          <a:ext cx="6262972" cy="41836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8AE3DE4-56F7-CF4D-8651-14E79B4CE34F}"/>
              </a:ext>
            </a:extLst>
          </p:cNvPr>
          <p:cNvSpPr txBox="1"/>
          <p:nvPr/>
        </p:nvSpPr>
        <p:spPr>
          <a:xfrm>
            <a:off x="1242361" y="1886251"/>
            <a:ext cx="369332" cy="2176509"/>
          </a:xfrm>
          <a:prstGeom prst="rect">
            <a:avLst/>
          </a:prstGeom>
          <a:noFill/>
        </p:spPr>
        <p:txBody>
          <a:bodyPr vert="vert270">
            <a:spAutoFit/>
          </a:bodyPr>
          <a:lstStyle/>
          <a:p>
            <a:pPr algn="ctr">
              <a:defRPr/>
            </a:pPr>
            <a:r>
              <a:rPr lang="en-US" sz="1200" dirty="0">
                <a:latin typeface="Arial Regular"/>
                <a:cs typeface="Arial" panose="020B0604020202020204" pitchFamily="34" charset="0"/>
              </a:rPr>
              <a:t>Percentage of total load</a:t>
            </a:r>
          </a:p>
        </p:txBody>
      </p:sp>
      <p:sp>
        <p:nvSpPr>
          <p:cNvPr id="15364" name="TextBox 12">
            <a:extLst>
              <a:ext uri="{FF2B5EF4-FFF2-40B4-BE49-F238E27FC236}">
                <a16:creationId xmlns:a16="http://schemas.microsoft.com/office/drawing/2014/main" id="{E7630293-D15E-C24B-8F89-D4EB84555590}"/>
              </a:ext>
            </a:extLst>
          </p:cNvPr>
          <p:cNvSpPr txBox="1">
            <a:spLocks noChangeArrowheads="1"/>
          </p:cNvSpPr>
          <p:nvPr/>
        </p:nvSpPr>
        <p:spPr bwMode="auto">
          <a:xfrm>
            <a:off x="3808409" y="5174555"/>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dirty="0">
                <a:latin typeface="Arial Regular"/>
                <a:cs typeface="Arial" panose="020B0604020202020204" pitchFamily="34" charset="0"/>
              </a:rPr>
              <a:t>Percentage of time</a:t>
            </a:r>
          </a:p>
        </p:txBody>
      </p:sp>
      <p:sp>
        <p:nvSpPr>
          <p:cNvPr id="2" name="Rectangle 1">
            <a:extLst>
              <a:ext uri="{FF2B5EF4-FFF2-40B4-BE49-F238E27FC236}">
                <a16:creationId xmlns:a16="http://schemas.microsoft.com/office/drawing/2014/main" id="{B9E1267F-BE3A-EE4A-ABD7-840D89726B9A}"/>
              </a:ext>
            </a:extLst>
          </p:cNvPr>
          <p:cNvSpPr/>
          <p:nvPr/>
        </p:nvSpPr>
        <p:spPr>
          <a:xfrm>
            <a:off x="2085972" y="1145480"/>
            <a:ext cx="5573712" cy="2630487"/>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cs typeface="Arial" panose="020B0604020202020204" pitchFamily="34" charset="0"/>
            </a:endParaRPr>
          </a:p>
        </p:txBody>
      </p:sp>
      <p:sp>
        <p:nvSpPr>
          <p:cNvPr id="16" name="Rectangle 15">
            <a:extLst>
              <a:ext uri="{FF2B5EF4-FFF2-40B4-BE49-F238E27FC236}">
                <a16:creationId xmlns:a16="http://schemas.microsoft.com/office/drawing/2014/main" id="{BB0DFF8D-E9CE-7C4F-8F15-5D9A9725133A}"/>
              </a:ext>
            </a:extLst>
          </p:cNvPr>
          <p:cNvSpPr/>
          <p:nvPr/>
        </p:nvSpPr>
        <p:spPr>
          <a:xfrm>
            <a:off x="2084384" y="3736280"/>
            <a:ext cx="5573713" cy="67945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cs typeface="Arial" panose="020B0604020202020204" pitchFamily="34" charset="0"/>
            </a:endParaRPr>
          </a:p>
        </p:txBody>
      </p:sp>
      <p:sp>
        <p:nvSpPr>
          <p:cNvPr id="4" name="Rectangle 3">
            <a:extLst>
              <a:ext uri="{FF2B5EF4-FFF2-40B4-BE49-F238E27FC236}">
                <a16:creationId xmlns:a16="http://schemas.microsoft.com/office/drawing/2014/main" id="{83E00CF6-1A4B-7141-82E2-DBAF4A2968F3}"/>
              </a:ext>
            </a:extLst>
          </p:cNvPr>
          <p:cNvSpPr/>
          <p:nvPr/>
        </p:nvSpPr>
        <p:spPr>
          <a:xfrm flipV="1">
            <a:off x="2082797" y="1159767"/>
            <a:ext cx="1422400" cy="2752725"/>
          </a:xfrm>
          <a:prstGeom prst="rect">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21" name="Right Triangle 20">
            <a:extLst>
              <a:ext uri="{FF2B5EF4-FFF2-40B4-BE49-F238E27FC236}">
                <a16:creationId xmlns:a16="http://schemas.microsoft.com/office/drawing/2014/main" id="{729349CC-2038-5B45-B055-A173F8E04231}"/>
              </a:ext>
            </a:extLst>
          </p:cNvPr>
          <p:cNvSpPr/>
          <p:nvPr/>
        </p:nvSpPr>
        <p:spPr>
          <a:xfrm>
            <a:off x="3498847" y="1145480"/>
            <a:ext cx="2463800" cy="2767012"/>
          </a:xfrm>
          <a:prstGeom prst="rtTriangle">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15369" name="TextBox 17">
            <a:extLst>
              <a:ext uri="{FF2B5EF4-FFF2-40B4-BE49-F238E27FC236}">
                <a16:creationId xmlns:a16="http://schemas.microsoft.com/office/drawing/2014/main" id="{59914BD4-E926-DD4B-B935-8642652138D7}"/>
              </a:ext>
            </a:extLst>
          </p:cNvPr>
          <p:cNvSpPr txBox="1">
            <a:spLocks noChangeArrowheads="1"/>
          </p:cNvSpPr>
          <p:nvPr/>
        </p:nvSpPr>
        <p:spPr bwMode="auto">
          <a:xfrm>
            <a:off x="2057397" y="3367980"/>
            <a:ext cx="350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3 = Discretionary load, ~75% of total load</a:t>
            </a:r>
          </a:p>
        </p:txBody>
      </p:sp>
      <p:sp>
        <p:nvSpPr>
          <p:cNvPr id="22" name="Right Triangle 21">
            <a:extLst>
              <a:ext uri="{FF2B5EF4-FFF2-40B4-BE49-F238E27FC236}">
                <a16:creationId xmlns:a16="http://schemas.microsoft.com/office/drawing/2014/main" id="{6C68A283-BD51-B141-862D-3AF012B92629}"/>
              </a:ext>
            </a:extLst>
          </p:cNvPr>
          <p:cNvSpPr/>
          <p:nvPr/>
        </p:nvSpPr>
        <p:spPr>
          <a:xfrm>
            <a:off x="6453184" y="3904555"/>
            <a:ext cx="612775" cy="569912"/>
          </a:xfrm>
          <a:prstGeom prst="rtTriangle">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cxnSp>
        <p:nvCxnSpPr>
          <p:cNvPr id="23" name="Straight Connector 22">
            <a:extLst>
              <a:ext uri="{FF2B5EF4-FFF2-40B4-BE49-F238E27FC236}">
                <a16:creationId xmlns:a16="http://schemas.microsoft.com/office/drawing/2014/main" id="{B9BA8CA3-36B0-7645-A242-7DCA30B5DD41}"/>
              </a:ext>
            </a:extLst>
          </p:cNvPr>
          <p:cNvCxnSpPr>
            <a:cxnSpLocks/>
          </p:cNvCxnSpPr>
          <p:nvPr/>
        </p:nvCxnSpPr>
        <p:spPr>
          <a:xfrm>
            <a:off x="2066922" y="1145480"/>
            <a:ext cx="14239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DBEC1-DAF3-C94B-BBE6-97B8A22D0872}"/>
              </a:ext>
            </a:extLst>
          </p:cNvPr>
          <p:cNvCxnSpPr>
            <a:cxnSpLocks/>
          </p:cNvCxnSpPr>
          <p:nvPr/>
        </p:nvCxnSpPr>
        <p:spPr>
          <a:xfrm>
            <a:off x="6452867" y="3902650"/>
            <a:ext cx="600075" cy="5715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C928CB-6C81-A14E-9155-E2D3BADFF362}"/>
              </a:ext>
            </a:extLst>
          </p:cNvPr>
          <p:cNvCxnSpPr>
            <a:cxnSpLocks/>
          </p:cNvCxnSpPr>
          <p:nvPr/>
        </p:nvCxnSpPr>
        <p:spPr>
          <a:xfrm>
            <a:off x="3481384" y="1156592"/>
            <a:ext cx="2482850" cy="2795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6E9FC3-6756-DC45-A770-A369BE921570}"/>
              </a:ext>
            </a:extLst>
          </p:cNvPr>
          <p:cNvSpPr/>
          <p:nvPr/>
        </p:nvSpPr>
        <p:spPr>
          <a:xfrm>
            <a:off x="2084384" y="4457005"/>
            <a:ext cx="5584825" cy="366712"/>
          </a:xfrm>
          <a:prstGeom prst="rect">
            <a:avLst/>
          </a:prstGeom>
          <a:solidFill>
            <a:srgbClr val="3D8C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Regular"/>
            </a:endParaRPr>
          </a:p>
        </p:txBody>
      </p:sp>
      <p:sp>
        <p:nvSpPr>
          <p:cNvPr id="15375" name="TextBox 7">
            <a:extLst>
              <a:ext uri="{FF2B5EF4-FFF2-40B4-BE49-F238E27FC236}">
                <a16:creationId xmlns:a16="http://schemas.microsoft.com/office/drawing/2014/main" id="{6BF44E66-9EF6-364F-B7D3-694BEB51DB1E}"/>
              </a:ext>
            </a:extLst>
          </p:cNvPr>
          <p:cNvSpPr txBox="1">
            <a:spLocks noChangeArrowheads="1"/>
          </p:cNvSpPr>
          <p:nvPr/>
        </p:nvSpPr>
        <p:spPr bwMode="auto">
          <a:xfrm>
            <a:off x="2066922" y="4496692"/>
            <a:ext cx="4824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1 = Critical, life-sustaining load, ~10% of total load</a:t>
            </a:r>
          </a:p>
        </p:txBody>
      </p:sp>
      <p:sp>
        <p:nvSpPr>
          <p:cNvPr id="3" name="Rectangle 2">
            <a:extLst>
              <a:ext uri="{FF2B5EF4-FFF2-40B4-BE49-F238E27FC236}">
                <a16:creationId xmlns:a16="http://schemas.microsoft.com/office/drawing/2014/main" id="{7E6594AA-2C7F-CD45-B73C-B2955B11DD20}"/>
              </a:ext>
            </a:extLst>
          </p:cNvPr>
          <p:cNvSpPr/>
          <p:nvPr/>
        </p:nvSpPr>
        <p:spPr>
          <a:xfrm flipV="1">
            <a:off x="2082797" y="3912492"/>
            <a:ext cx="4384675" cy="544513"/>
          </a:xfrm>
          <a:prstGeom prst="rect">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15379" name="TextBox 16">
            <a:extLst>
              <a:ext uri="{FF2B5EF4-FFF2-40B4-BE49-F238E27FC236}">
                <a16:creationId xmlns:a16="http://schemas.microsoft.com/office/drawing/2014/main" id="{B810509C-1F19-F644-B9DE-0162866FBFE4}"/>
              </a:ext>
            </a:extLst>
          </p:cNvPr>
          <p:cNvSpPr txBox="1">
            <a:spLocks noChangeArrowheads="1"/>
          </p:cNvSpPr>
          <p:nvPr/>
        </p:nvSpPr>
        <p:spPr bwMode="auto">
          <a:xfrm>
            <a:off x="2079622" y="4045842"/>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2 = Priority load, ~15% of total load</a:t>
            </a:r>
          </a:p>
        </p:txBody>
      </p:sp>
      <p:cxnSp>
        <p:nvCxnSpPr>
          <p:cNvPr id="32" name="Straight Connector 31">
            <a:extLst>
              <a:ext uri="{FF2B5EF4-FFF2-40B4-BE49-F238E27FC236}">
                <a16:creationId xmlns:a16="http://schemas.microsoft.com/office/drawing/2014/main" id="{F64F9F16-8296-E740-A08C-E01B0A0E19A6}"/>
              </a:ext>
            </a:extLst>
          </p:cNvPr>
          <p:cNvCxnSpPr>
            <a:cxnSpLocks/>
          </p:cNvCxnSpPr>
          <p:nvPr/>
        </p:nvCxnSpPr>
        <p:spPr>
          <a:xfrm flipV="1">
            <a:off x="5911530" y="3904555"/>
            <a:ext cx="547846" cy="52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96FC51-3C40-0143-ADC5-792128F413DC}"/>
              </a:ext>
            </a:extLst>
          </p:cNvPr>
          <p:cNvCxnSpPr>
            <a:cxnSpLocks/>
          </p:cNvCxnSpPr>
          <p:nvPr/>
        </p:nvCxnSpPr>
        <p:spPr>
          <a:xfrm>
            <a:off x="7008809" y="4441130"/>
            <a:ext cx="6477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C92744-AD4C-BD49-A9C0-2AF0E63210C3}"/>
              </a:ext>
            </a:extLst>
          </p:cNvPr>
          <p:cNvSpPr>
            <a:spLocks noGrp="1"/>
          </p:cNvSpPr>
          <p:nvPr>
            <p:ph type="title"/>
          </p:nvPr>
        </p:nvSpPr>
        <p:spPr>
          <a:xfrm>
            <a:off x="1660460" y="5288093"/>
            <a:ext cx="6264339" cy="1228472"/>
          </a:xfrm>
        </p:spPr>
        <p:txBody>
          <a:bodyPr>
            <a:normAutofit/>
          </a:bodyPr>
          <a:lstStyle/>
          <a:p>
            <a:pPr algn="ctr"/>
            <a:r>
              <a:rPr lang="en-US" sz="1400" dirty="0">
                <a:solidFill>
                  <a:schemeClr val="tx1"/>
                </a:solidFill>
              </a:rPr>
              <a:t>Percentage of time online for Tier 1, 2, and 3 loads for a Solar Microgrid designed for the University of California Santa Barbara (UCSB) with enough solar to achieve net zero and 200 kWh of energy storage per 100 of kW solar.</a:t>
            </a:r>
          </a:p>
        </p:txBody>
      </p:sp>
      <p:sp>
        <p:nvSpPr>
          <p:cNvPr id="27" name="Title 5">
            <a:extLst>
              <a:ext uri="{FF2B5EF4-FFF2-40B4-BE49-F238E27FC236}">
                <a16:creationId xmlns:a16="http://schemas.microsoft.com/office/drawing/2014/main" id="{C7300492-CF4C-C043-872C-BF5BA1E0EB0A}"/>
              </a:ext>
            </a:extLst>
          </p:cNvPr>
          <p:cNvSpPr txBox="1">
            <a:spLocks/>
          </p:cNvSpPr>
          <p:nvPr/>
        </p:nvSpPr>
        <p:spPr bwMode="auto">
          <a:xfrm>
            <a:off x="-1" y="0"/>
            <a:ext cx="76565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2400" b="1" kern="1200">
                <a:solidFill>
                  <a:schemeClr val="bg1"/>
                </a:solidFill>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dirty="0">
                <a:latin typeface="Arial Regular"/>
              </a:rPr>
              <a:t>Typical load tier resilience from a Solar Microgrid</a:t>
            </a:r>
          </a:p>
        </p:txBody>
      </p:sp>
    </p:spTree>
    <p:extLst>
      <p:ext uri="{BB962C8B-B14F-4D97-AF65-F5344CB8AC3E}">
        <p14:creationId xmlns:p14="http://schemas.microsoft.com/office/powerpoint/2010/main" val="4345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3BE37468-1C6D-594F-AB9D-6AD5D6900B08}"/>
              </a:ext>
            </a:extLst>
          </p:cNvPr>
          <p:cNvGraphicFramePr/>
          <p:nvPr/>
        </p:nvGraphicFramePr>
        <p:xfrm>
          <a:off x="1637093" y="917708"/>
          <a:ext cx="6262972" cy="41836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8AE3DE4-56F7-CF4D-8651-14E79B4CE34F}"/>
              </a:ext>
            </a:extLst>
          </p:cNvPr>
          <p:cNvSpPr txBox="1"/>
          <p:nvPr/>
        </p:nvSpPr>
        <p:spPr>
          <a:xfrm>
            <a:off x="1242361" y="1813099"/>
            <a:ext cx="369332" cy="2176509"/>
          </a:xfrm>
          <a:prstGeom prst="rect">
            <a:avLst/>
          </a:prstGeom>
          <a:noFill/>
        </p:spPr>
        <p:txBody>
          <a:bodyPr vert="vert270">
            <a:spAutoFit/>
          </a:bodyPr>
          <a:lstStyle/>
          <a:p>
            <a:pPr algn="ctr">
              <a:defRPr/>
            </a:pPr>
            <a:r>
              <a:rPr lang="en-US" sz="1200" b="1" dirty="0">
                <a:latin typeface="Arial" panose="020B0604020202020204" pitchFamily="34" charset="0"/>
                <a:cs typeface="Arial" panose="020B0604020202020204" pitchFamily="34" charset="0"/>
              </a:rPr>
              <a:t>Percentage of total load</a:t>
            </a:r>
          </a:p>
        </p:txBody>
      </p:sp>
      <p:sp>
        <p:nvSpPr>
          <p:cNvPr id="15364" name="TextBox 12">
            <a:extLst>
              <a:ext uri="{FF2B5EF4-FFF2-40B4-BE49-F238E27FC236}">
                <a16:creationId xmlns:a16="http://schemas.microsoft.com/office/drawing/2014/main" id="{E7630293-D15E-C24B-8F89-D4EB84555590}"/>
              </a:ext>
            </a:extLst>
          </p:cNvPr>
          <p:cNvSpPr txBox="1">
            <a:spLocks noChangeArrowheads="1"/>
          </p:cNvSpPr>
          <p:nvPr/>
        </p:nvSpPr>
        <p:spPr bwMode="auto">
          <a:xfrm>
            <a:off x="3808409" y="5101403"/>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a:latin typeface="Arial" panose="020B0604020202020204" pitchFamily="34" charset="0"/>
                <a:cs typeface="Arial" panose="020B0604020202020204" pitchFamily="34" charset="0"/>
              </a:rPr>
              <a:t>Percentage of time</a:t>
            </a:r>
          </a:p>
        </p:txBody>
      </p:sp>
      <p:sp>
        <p:nvSpPr>
          <p:cNvPr id="2" name="Rectangle 1">
            <a:extLst>
              <a:ext uri="{FF2B5EF4-FFF2-40B4-BE49-F238E27FC236}">
                <a16:creationId xmlns:a16="http://schemas.microsoft.com/office/drawing/2014/main" id="{B9E1267F-BE3A-EE4A-ABD7-840D89726B9A}"/>
              </a:ext>
            </a:extLst>
          </p:cNvPr>
          <p:cNvSpPr/>
          <p:nvPr/>
        </p:nvSpPr>
        <p:spPr>
          <a:xfrm>
            <a:off x="2085972" y="1072328"/>
            <a:ext cx="5573712" cy="2630487"/>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B0DFF8D-E9CE-7C4F-8F15-5D9A9725133A}"/>
              </a:ext>
            </a:extLst>
          </p:cNvPr>
          <p:cNvSpPr/>
          <p:nvPr/>
        </p:nvSpPr>
        <p:spPr>
          <a:xfrm>
            <a:off x="2084384" y="3663128"/>
            <a:ext cx="5573713" cy="67945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3E00CF6-1A4B-7141-82E2-DBAF4A2968F3}"/>
              </a:ext>
            </a:extLst>
          </p:cNvPr>
          <p:cNvSpPr/>
          <p:nvPr/>
        </p:nvSpPr>
        <p:spPr>
          <a:xfrm flipV="1">
            <a:off x="2082797" y="1086615"/>
            <a:ext cx="1422400" cy="2752725"/>
          </a:xfrm>
          <a:prstGeom prst="rect">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Triangle 20">
            <a:extLst>
              <a:ext uri="{FF2B5EF4-FFF2-40B4-BE49-F238E27FC236}">
                <a16:creationId xmlns:a16="http://schemas.microsoft.com/office/drawing/2014/main" id="{729349CC-2038-5B45-B055-A173F8E04231}"/>
              </a:ext>
            </a:extLst>
          </p:cNvPr>
          <p:cNvSpPr/>
          <p:nvPr/>
        </p:nvSpPr>
        <p:spPr>
          <a:xfrm>
            <a:off x="3498847" y="1072328"/>
            <a:ext cx="2463800" cy="2767012"/>
          </a:xfrm>
          <a:prstGeom prst="rtTriangle">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9" name="TextBox 17">
            <a:extLst>
              <a:ext uri="{FF2B5EF4-FFF2-40B4-BE49-F238E27FC236}">
                <a16:creationId xmlns:a16="http://schemas.microsoft.com/office/drawing/2014/main" id="{59914BD4-E926-DD4B-B935-8642652138D7}"/>
              </a:ext>
            </a:extLst>
          </p:cNvPr>
          <p:cNvSpPr txBox="1">
            <a:spLocks noChangeArrowheads="1"/>
          </p:cNvSpPr>
          <p:nvPr/>
        </p:nvSpPr>
        <p:spPr bwMode="auto">
          <a:xfrm>
            <a:off x="2057397" y="3294828"/>
            <a:ext cx="350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3 = Discretionary load, ~75% of total load</a:t>
            </a:r>
          </a:p>
        </p:txBody>
      </p:sp>
      <p:sp>
        <p:nvSpPr>
          <p:cNvPr id="22" name="Right Triangle 21">
            <a:extLst>
              <a:ext uri="{FF2B5EF4-FFF2-40B4-BE49-F238E27FC236}">
                <a16:creationId xmlns:a16="http://schemas.microsoft.com/office/drawing/2014/main" id="{6C68A283-BD51-B141-862D-3AF012B92629}"/>
              </a:ext>
            </a:extLst>
          </p:cNvPr>
          <p:cNvSpPr/>
          <p:nvPr/>
        </p:nvSpPr>
        <p:spPr>
          <a:xfrm>
            <a:off x="6453184" y="3831403"/>
            <a:ext cx="612775" cy="569912"/>
          </a:xfrm>
          <a:prstGeom prst="rtTriangle">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a:extLst>
              <a:ext uri="{FF2B5EF4-FFF2-40B4-BE49-F238E27FC236}">
                <a16:creationId xmlns:a16="http://schemas.microsoft.com/office/drawing/2014/main" id="{B9BA8CA3-36B0-7645-A242-7DCA30B5DD41}"/>
              </a:ext>
            </a:extLst>
          </p:cNvPr>
          <p:cNvCxnSpPr>
            <a:cxnSpLocks/>
          </p:cNvCxnSpPr>
          <p:nvPr/>
        </p:nvCxnSpPr>
        <p:spPr>
          <a:xfrm>
            <a:off x="2066922" y="1072328"/>
            <a:ext cx="14239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DBEC1-DAF3-C94B-BBE6-97B8A22D0872}"/>
              </a:ext>
            </a:extLst>
          </p:cNvPr>
          <p:cNvCxnSpPr>
            <a:cxnSpLocks/>
          </p:cNvCxnSpPr>
          <p:nvPr/>
        </p:nvCxnSpPr>
        <p:spPr>
          <a:xfrm>
            <a:off x="6452867" y="3829498"/>
            <a:ext cx="600075" cy="5715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C928CB-6C81-A14E-9155-E2D3BADFF362}"/>
              </a:ext>
            </a:extLst>
          </p:cNvPr>
          <p:cNvCxnSpPr>
            <a:cxnSpLocks/>
          </p:cNvCxnSpPr>
          <p:nvPr/>
        </p:nvCxnSpPr>
        <p:spPr>
          <a:xfrm>
            <a:off x="3481384" y="1083440"/>
            <a:ext cx="2482850" cy="2795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6E9FC3-6756-DC45-A770-A369BE921570}"/>
              </a:ext>
            </a:extLst>
          </p:cNvPr>
          <p:cNvSpPr/>
          <p:nvPr/>
        </p:nvSpPr>
        <p:spPr>
          <a:xfrm>
            <a:off x="2084384" y="4383853"/>
            <a:ext cx="5584825" cy="366712"/>
          </a:xfrm>
          <a:prstGeom prst="rect">
            <a:avLst/>
          </a:prstGeom>
          <a:solidFill>
            <a:srgbClr val="3D8C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5" name="TextBox 7">
            <a:extLst>
              <a:ext uri="{FF2B5EF4-FFF2-40B4-BE49-F238E27FC236}">
                <a16:creationId xmlns:a16="http://schemas.microsoft.com/office/drawing/2014/main" id="{6BF44E66-9EF6-364F-B7D3-694BEB51DB1E}"/>
              </a:ext>
            </a:extLst>
          </p:cNvPr>
          <p:cNvSpPr txBox="1">
            <a:spLocks noChangeArrowheads="1"/>
          </p:cNvSpPr>
          <p:nvPr/>
        </p:nvSpPr>
        <p:spPr bwMode="auto">
          <a:xfrm>
            <a:off x="2066922" y="4423540"/>
            <a:ext cx="4824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1 = Critical, life-sustaining load, ~10% of total load</a:t>
            </a:r>
          </a:p>
        </p:txBody>
      </p:sp>
      <p:sp>
        <p:nvSpPr>
          <p:cNvPr id="3" name="Rectangle 2">
            <a:extLst>
              <a:ext uri="{FF2B5EF4-FFF2-40B4-BE49-F238E27FC236}">
                <a16:creationId xmlns:a16="http://schemas.microsoft.com/office/drawing/2014/main" id="{7E6594AA-2C7F-CD45-B73C-B2955B11DD20}"/>
              </a:ext>
            </a:extLst>
          </p:cNvPr>
          <p:cNvSpPr/>
          <p:nvPr/>
        </p:nvSpPr>
        <p:spPr>
          <a:xfrm flipV="1">
            <a:off x="2082797" y="3839340"/>
            <a:ext cx="4384675" cy="544513"/>
          </a:xfrm>
          <a:prstGeom prst="rect">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9" name="TextBox 16">
            <a:extLst>
              <a:ext uri="{FF2B5EF4-FFF2-40B4-BE49-F238E27FC236}">
                <a16:creationId xmlns:a16="http://schemas.microsoft.com/office/drawing/2014/main" id="{B810509C-1F19-F644-B9DE-0162866FBFE4}"/>
              </a:ext>
            </a:extLst>
          </p:cNvPr>
          <p:cNvSpPr txBox="1">
            <a:spLocks noChangeArrowheads="1"/>
          </p:cNvSpPr>
          <p:nvPr/>
        </p:nvSpPr>
        <p:spPr bwMode="auto">
          <a:xfrm>
            <a:off x="2079622" y="3972690"/>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2 = Priority load, ~15% of total load</a:t>
            </a:r>
          </a:p>
        </p:txBody>
      </p:sp>
      <p:cxnSp>
        <p:nvCxnSpPr>
          <p:cNvPr id="32" name="Straight Connector 31">
            <a:extLst>
              <a:ext uri="{FF2B5EF4-FFF2-40B4-BE49-F238E27FC236}">
                <a16:creationId xmlns:a16="http://schemas.microsoft.com/office/drawing/2014/main" id="{F64F9F16-8296-E740-A08C-E01B0A0E19A6}"/>
              </a:ext>
            </a:extLst>
          </p:cNvPr>
          <p:cNvCxnSpPr>
            <a:cxnSpLocks/>
          </p:cNvCxnSpPr>
          <p:nvPr/>
        </p:nvCxnSpPr>
        <p:spPr>
          <a:xfrm flipV="1">
            <a:off x="5911530" y="3831403"/>
            <a:ext cx="547846" cy="52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96FC51-3C40-0143-ADC5-792128F413DC}"/>
              </a:ext>
            </a:extLst>
          </p:cNvPr>
          <p:cNvCxnSpPr>
            <a:cxnSpLocks/>
          </p:cNvCxnSpPr>
          <p:nvPr/>
        </p:nvCxnSpPr>
        <p:spPr>
          <a:xfrm>
            <a:off x="7008809" y="4367978"/>
            <a:ext cx="6477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C92744-AD4C-BD49-A9C0-2AF0E63210C3}"/>
              </a:ext>
            </a:extLst>
          </p:cNvPr>
          <p:cNvSpPr>
            <a:spLocks noGrp="1"/>
          </p:cNvSpPr>
          <p:nvPr>
            <p:ph type="title"/>
          </p:nvPr>
        </p:nvSpPr>
        <p:spPr>
          <a:xfrm>
            <a:off x="1904300" y="5288093"/>
            <a:ext cx="5922964" cy="1228472"/>
          </a:xfrm>
        </p:spPr>
        <p:txBody>
          <a:bodyPr>
            <a:normAutofit/>
          </a:bodyPr>
          <a:lstStyle/>
          <a:p>
            <a:pPr algn="ctr"/>
            <a:r>
              <a:rPr lang="en-US" sz="1400" b="0" dirty="0">
                <a:solidFill>
                  <a:schemeClr val="tx1"/>
                </a:solidFill>
              </a:rPr>
              <a:t>A typical diesel generator is configured to maintain 25% of the normal load for two days. If diesel fuel cannot be resupplied within two days, goodbye. This is hardly a solution for increasingly necessary long-term resilience. In California, Solar Microgrids provide a vastly superior trifecta of economic, environmental, and resilience benefits. </a:t>
            </a:r>
          </a:p>
        </p:txBody>
      </p:sp>
      <p:sp>
        <p:nvSpPr>
          <p:cNvPr id="27" name="Title 5">
            <a:extLst>
              <a:ext uri="{FF2B5EF4-FFF2-40B4-BE49-F238E27FC236}">
                <a16:creationId xmlns:a16="http://schemas.microsoft.com/office/drawing/2014/main" id="{C7300492-CF4C-C043-872C-BF5BA1E0EB0A}"/>
              </a:ext>
            </a:extLst>
          </p:cNvPr>
          <p:cNvSpPr txBox="1">
            <a:spLocks/>
          </p:cNvSpPr>
          <p:nvPr/>
        </p:nvSpPr>
        <p:spPr bwMode="auto">
          <a:xfrm>
            <a:off x="-1" y="0"/>
            <a:ext cx="76565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2400" b="1" kern="1200">
                <a:solidFill>
                  <a:schemeClr val="bg1"/>
                </a:solidFill>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dirty="0"/>
              <a:t>Diesel generators are designed for limited resilience</a:t>
            </a:r>
          </a:p>
        </p:txBody>
      </p:sp>
      <p:sp>
        <p:nvSpPr>
          <p:cNvPr id="5" name="Rectangle 4">
            <a:extLst>
              <a:ext uri="{FF2B5EF4-FFF2-40B4-BE49-F238E27FC236}">
                <a16:creationId xmlns:a16="http://schemas.microsoft.com/office/drawing/2014/main" id="{FF972533-E55B-6742-86D5-839342750CAB}"/>
              </a:ext>
            </a:extLst>
          </p:cNvPr>
          <p:cNvSpPr/>
          <p:nvPr/>
        </p:nvSpPr>
        <p:spPr>
          <a:xfrm>
            <a:off x="2085972" y="3836639"/>
            <a:ext cx="561306" cy="913926"/>
          </a:xfrm>
          <a:prstGeom prst="rect">
            <a:avLst/>
          </a:prstGeom>
          <a:noFill/>
          <a:ln w="666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5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VOR123 yields a 25% typical adder</a:t>
            </a:r>
          </a:p>
        </p:txBody>
      </p:sp>
      <p:sp>
        <p:nvSpPr>
          <p:cNvPr id="4" name="TextBox 3"/>
          <p:cNvSpPr txBox="1"/>
          <p:nvPr/>
        </p:nvSpPr>
        <p:spPr>
          <a:xfrm>
            <a:off x="262822" y="787662"/>
            <a:ext cx="8473440"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Based on this tiering system, the Clean Coalition arrived at </a:t>
            </a:r>
            <a:r>
              <a:rPr lang="en-US" sz="1600" b="1" dirty="0">
                <a:latin typeface="Arial" panose="020B0604020202020204" pitchFamily="34" charset="0"/>
                <a:cs typeface="Arial" panose="020B0604020202020204" pitchFamily="34" charset="0"/>
              </a:rPr>
              <a:t>25% as the typical VOR123 adder</a:t>
            </a:r>
            <a:r>
              <a:rPr lang="en-US" sz="1600" dirty="0">
                <a:latin typeface="Arial" panose="020B0604020202020204" pitchFamily="34" charset="0"/>
                <a:cs typeface="Arial" panose="020B0604020202020204" pitchFamily="34" charset="0"/>
              </a:rPr>
              <a:t> that a site should be willing to pay for resilience.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Clean Coalition has validated the 25% adder using four approaches: Cost-of-service, Department of Energy multiplier, market-based, and avoided diesel generator cost (see </a:t>
            </a:r>
            <a:r>
              <a:rPr lang="en-US" sz="1600" dirty="0">
                <a:latin typeface="Arial" panose="020B0604020202020204" pitchFamily="34" charset="0"/>
                <a:cs typeface="Arial" panose="020B0604020202020204" pitchFamily="34" charset="0"/>
                <a:hlinkClick r:id="rId2"/>
              </a:rPr>
              <a:t>https://clean-coalition.org/disaster-resilience/#adder</a:t>
            </a:r>
            <a:r>
              <a:rPr lang="en-US" sz="16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We also applied VOR123 to the Solar Microgrids for the Santa Barbara Unified School District (SBUSD), which is getting significant resilience benefits for free:</a:t>
            </a:r>
          </a:p>
        </p:txBody>
      </p:sp>
      <p:pic>
        <p:nvPicPr>
          <p:cNvPr id="5" name="Picture 4">
            <a:extLst>
              <a:ext uri="{FF2B5EF4-FFF2-40B4-BE49-F238E27FC236}">
                <a16:creationId xmlns:a16="http://schemas.microsoft.com/office/drawing/2014/main" id="{AE93B51D-BC4D-5A4D-8DFA-C1D7F12838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114" y="2873181"/>
            <a:ext cx="4965595" cy="3527619"/>
          </a:xfrm>
          <a:prstGeom prst="rect">
            <a:avLst/>
          </a:prstGeom>
        </p:spPr>
      </p:pic>
      <p:sp>
        <p:nvSpPr>
          <p:cNvPr id="3" name="Rectangle 2">
            <a:extLst>
              <a:ext uri="{FF2B5EF4-FFF2-40B4-BE49-F238E27FC236}">
                <a16:creationId xmlns:a16="http://schemas.microsoft.com/office/drawing/2014/main" id="{F1BA06F1-9A3A-EB4E-8428-84C2F6E61243}"/>
              </a:ext>
            </a:extLst>
          </p:cNvPr>
          <p:cNvSpPr/>
          <p:nvPr/>
        </p:nvSpPr>
        <p:spPr>
          <a:xfrm>
            <a:off x="5784709" y="5355281"/>
            <a:ext cx="3069924" cy="646331"/>
          </a:xfrm>
          <a:prstGeom prst="rect">
            <a:avLst/>
          </a:prstGeom>
        </p:spPr>
        <p:txBody>
          <a:bodyPr wrap="square">
            <a:spAutoFit/>
          </a:bodyPr>
          <a:lstStyle/>
          <a:p>
            <a:r>
              <a:rPr lang="en-US" sz="1200" i="1" dirty="0">
                <a:solidFill>
                  <a:srgbClr val="000000"/>
                </a:solidFill>
                <a:latin typeface="Arial" panose="020B0604020202020204" pitchFamily="34" charset="0"/>
                <a:cs typeface="Arial" panose="020B0604020202020204" pitchFamily="34" charset="0"/>
              </a:rPr>
              <a:t>Bill savings and resilience value accruing to the SBUSD from six Solar Microgrid sites plus eight additional solar-only sites.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3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fontScale="90000"/>
          </a:bodyPr>
          <a:lstStyle/>
          <a:p>
            <a:r>
              <a:rPr lang="en-US" dirty="0"/>
              <a:t>COS for expanding a Community Microgrid via RES</a:t>
            </a:r>
          </a:p>
        </p:txBody>
      </p:sp>
      <p:sp>
        <p:nvSpPr>
          <p:cNvPr id="6" name="TextBox 5">
            <a:extLst>
              <a:ext uri="{FF2B5EF4-FFF2-40B4-BE49-F238E27FC236}">
                <a16:creationId xmlns:a16="http://schemas.microsoft.com/office/drawing/2014/main" id="{D79B3EBC-61C8-9542-A4FA-0DF3002E9CD8}"/>
              </a:ext>
            </a:extLst>
          </p:cNvPr>
          <p:cNvSpPr txBox="1"/>
          <p:nvPr/>
        </p:nvSpPr>
        <p:spPr>
          <a:xfrm>
            <a:off x="302708" y="837853"/>
            <a:ext cx="8209886" cy="115416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Once an initial Community Microgrid is established for serving the CCFs, incremental COS will be low for expanding the Community Microgrid via the market-based RES.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Each 1% of load that a facility secures via a RES will result in an approximately 1% electricity bill increase:</a:t>
            </a:r>
          </a:p>
        </p:txBody>
      </p:sp>
      <p:pic>
        <p:nvPicPr>
          <p:cNvPr id="4" name="Picture 3" descr="Screen Shot 2021-10-19 at 11.02.59 AM.png">
            <a:extLst>
              <a:ext uri="{FF2B5EF4-FFF2-40B4-BE49-F238E27FC236}">
                <a16:creationId xmlns:a16="http://schemas.microsoft.com/office/drawing/2014/main" id="{FA272C6C-5B6B-AE41-BF13-5362AE1A9D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078" y="2067867"/>
            <a:ext cx="6901064" cy="4212859"/>
          </a:xfrm>
          <a:prstGeom prst="rect">
            <a:avLst/>
          </a:prstGeom>
        </p:spPr>
      </p:pic>
    </p:spTree>
    <p:extLst>
      <p:ext uri="{BB962C8B-B14F-4D97-AF65-F5344CB8AC3E}">
        <p14:creationId xmlns:p14="http://schemas.microsoft.com/office/powerpoint/2010/main" val="337349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76487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151855" y="-27612"/>
            <a:ext cx="7315200" cy="762000"/>
          </a:xfrm>
        </p:spPr>
        <p:txBody>
          <a:bodyPr>
            <a:noAutofit/>
          </a:bodyPr>
          <a:lstStyle/>
          <a:p>
            <a:r>
              <a:rPr lang="en-US" sz="2200" dirty="0"/>
              <a:t>RES feasibility: </a:t>
            </a:r>
            <a:br>
              <a:rPr lang="en-US" sz="2200" dirty="0"/>
            </a:br>
            <a:r>
              <a:rPr lang="en-US" sz="2200" dirty="0"/>
              <a:t>Community Microgrid owner perspective</a:t>
            </a:r>
          </a:p>
        </p:txBody>
      </p:sp>
      <p:sp>
        <p:nvSpPr>
          <p:cNvPr id="6" name="TextBox 5">
            <a:extLst>
              <a:ext uri="{FF2B5EF4-FFF2-40B4-BE49-F238E27FC236}">
                <a16:creationId xmlns:a16="http://schemas.microsoft.com/office/drawing/2014/main" id="{DE302570-8328-A84E-9F03-3A4DB0AF2563}"/>
              </a:ext>
            </a:extLst>
          </p:cNvPr>
          <p:cNvSpPr txBox="1"/>
          <p:nvPr/>
        </p:nvSpPr>
        <p:spPr>
          <a:xfrm>
            <a:off x="363392" y="938873"/>
            <a:ext cx="8074552" cy="646331"/>
          </a:xfrm>
          <a:prstGeom prst="rect">
            <a:avLst/>
          </a:prstGeom>
          <a:noFill/>
        </p:spPr>
        <p:txBody>
          <a:bodyPr wrap="square" rtlCol="0">
            <a:spAutoFit/>
          </a:bodyPr>
          <a:lstStyle/>
          <a:p>
            <a:pPr>
              <a:spcAft>
                <a:spcPts val="1200"/>
              </a:spcAft>
            </a:pPr>
            <a:r>
              <a:rPr lang="en-US" dirty="0">
                <a:latin typeface="Arial"/>
                <a:cs typeface="Arial"/>
              </a:rPr>
              <a:t>Analysis factors from a real-world design for a Community Microgrid in Southern California:</a:t>
            </a:r>
            <a:endParaRPr lang="en-US" b="1" dirty="0">
              <a:latin typeface="Arial"/>
              <a:cs typeface="Arial"/>
            </a:endParaRPr>
          </a:p>
        </p:txBody>
      </p:sp>
      <p:graphicFrame>
        <p:nvGraphicFramePr>
          <p:cNvPr id="3" name="Table 2"/>
          <p:cNvGraphicFramePr>
            <a:graphicFrameLocks noGrp="1"/>
          </p:cNvGraphicFramePr>
          <p:nvPr/>
        </p:nvGraphicFramePr>
        <p:xfrm>
          <a:off x="942023" y="1664124"/>
          <a:ext cx="5734864" cy="3909854"/>
        </p:xfrm>
        <a:graphic>
          <a:graphicData uri="http://schemas.openxmlformats.org/drawingml/2006/table">
            <a:tbl>
              <a:tblPr>
                <a:tableStyleId>{3C2FFA5D-87B4-456A-9821-1D502468CF0F}</a:tableStyleId>
              </a:tblPr>
              <a:tblGrid>
                <a:gridCol w="3865080">
                  <a:extLst>
                    <a:ext uri="{9D8B030D-6E8A-4147-A177-3AD203B41FA5}">
                      <a16:colId xmlns:a16="http://schemas.microsoft.com/office/drawing/2014/main" val="20000"/>
                    </a:ext>
                  </a:extLst>
                </a:gridCol>
                <a:gridCol w="1181038">
                  <a:extLst>
                    <a:ext uri="{9D8B030D-6E8A-4147-A177-3AD203B41FA5}">
                      <a16:colId xmlns:a16="http://schemas.microsoft.com/office/drawing/2014/main" val="20001"/>
                    </a:ext>
                  </a:extLst>
                </a:gridCol>
                <a:gridCol w="688746">
                  <a:extLst>
                    <a:ext uri="{9D8B030D-6E8A-4147-A177-3AD203B41FA5}">
                      <a16:colId xmlns:a16="http://schemas.microsoft.com/office/drawing/2014/main" val="20002"/>
                    </a:ext>
                  </a:extLst>
                </a:gridCol>
              </a:tblGrid>
              <a:tr h="300758">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Factor</a:t>
                      </a: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r" fontAlgn="b"/>
                      <a:r>
                        <a:rPr lang="nb-NO" sz="1600" b="1" i="0" u="none" strike="noStrike" dirty="0">
                          <a:solidFill>
                            <a:srgbClr val="000000"/>
                          </a:solidFill>
                          <a:effectLst/>
                          <a:latin typeface="Arial"/>
                          <a:cs typeface="Arial"/>
                        </a:rPr>
                        <a:t>Amount</a:t>
                      </a: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Arial"/>
                          <a:cs typeface="Arial"/>
                        </a:rPr>
                        <a:t>Units</a:t>
                      </a:r>
                    </a:p>
                  </a:txBody>
                  <a:tcPr marL="12700" marR="12700" marT="1270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518612"/>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RES fee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r" fontAlgn="b"/>
                      <a:r>
                        <a:rPr lang="nb-NO" sz="1500" u="none" strike="noStrike" dirty="0">
                          <a:effectLst/>
                          <a:latin typeface="Arial" panose="020B0604020202020204" pitchFamily="34" charset="0"/>
                          <a:cs typeface="Arial" panose="020B0604020202020204" pitchFamily="34" charset="0"/>
                        </a:rPr>
                        <a:t>0.20  </a:t>
                      </a:r>
                      <a:endParaRPr lang="nb-NO"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Tariff for energy sold to utility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nb-NO" sz="1500" u="none" strike="noStrike" dirty="0">
                          <a:effectLst/>
                          <a:latin typeface="Arial" panose="020B0604020202020204" pitchFamily="34" charset="0"/>
                          <a:cs typeface="Arial" panose="020B0604020202020204" pitchFamily="34" charset="0"/>
                        </a:rPr>
                        <a:t>0.10</a:t>
                      </a:r>
                      <a:endParaRPr lang="nb-NO"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1"/>
                  </a:ext>
                </a:extLst>
              </a:tr>
              <a:tr h="300758">
                <a:tc>
                  <a:txBody>
                    <a:bodyPr/>
                    <a:lstStyle/>
                    <a:p>
                      <a:pPr algn="l" fontAlgn="b"/>
                      <a:r>
                        <a:rPr lang="en-US" sz="1500" b="0" i="0" u="none" strike="noStrike" dirty="0">
                          <a:solidFill>
                            <a:schemeClr val="dk1"/>
                          </a:solidFill>
                          <a:effectLst/>
                          <a:latin typeface="Arial" panose="020B0604020202020204" pitchFamily="34" charset="0"/>
                          <a:cs typeface="Arial" panose="020B0604020202020204" pitchFamily="34" charset="0"/>
                        </a:rPr>
                        <a:t>Daily </a:t>
                      </a:r>
                      <a:r>
                        <a:rPr lang="en-US" sz="1500" b="0" i="0" u="none" strike="noStrike" baseline="0" dirty="0">
                          <a:solidFill>
                            <a:schemeClr val="dk1"/>
                          </a:solidFill>
                          <a:effectLst/>
                          <a:latin typeface="Arial" panose="020B0604020202020204" pitchFamily="34" charset="0"/>
                          <a:cs typeface="Arial" panose="020B0604020202020204" pitchFamily="34" charset="0"/>
                        </a:rPr>
                        <a:t>site load guaranteed by RES</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2,300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2"/>
                  </a:ext>
                </a:extLst>
              </a:tr>
              <a:tr h="300758">
                <a:tc>
                  <a:txBody>
                    <a:bodyPr/>
                    <a:lstStyle/>
                    <a:p>
                      <a:pPr algn="l" fontAlgn="b"/>
                      <a:r>
                        <a:rPr lang="en-US" sz="1500" b="0" i="0" u="none" strike="noStrike" dirty="0">
                          <a:solidFill>
                            <a:srgbClr val="000000"/>
                          </a:solidFill>
                          <a:effectLst/>
                          <a:latin typeface="Arial" panose="020B0604020202020204" pitchFamily="34" charset="0"/>
                          <a:cs typeface="Arial" panose="020B0604020202020204" pitchFamily="34" charset="0"/>
                        </a:rPr>
                        <a:t>PV+BESS financial</a:t>
                      </a:r>
                      <a:r>
                        <a:rPr lang="en-US" sz="1500" b="0" i="0" u="none" strike="noStrike" baseline="0" dirty="0">
                          <a:solidFill>
                            <a:srgbClr val="000000"/>
                          </a:solidFill>
                          <a:effectLst/>
                          <a:latin typeface="Arial" panose="020B0604020202020204" pitchFamily="34" charset="0"/>
                          <a:cs typeface="Arial" panose="020B0604020202020204" pitchFamily="34" charset="0"/>
                        </a:rPr>
                        <a:t> incentives</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cs-CZ" sz="1500" b="0" i="0" u="none" strike="noStrike" dirty="0">
                          <a:solidFill>
                            <a:srgbClr val="000000"/>
                          </a:solidFill>
                          <a:effectLst/>
                          <a:latin typeface="Arial" panose="020B0604020202020204" pitchFamily="34" charset="0"/>
                          <a:cs typeface="Arial" panose="020B0604020202020204" pitchFamily="34" charset="0"/>
                        </a:rPr>
                        <a:t>1,800,000</a:t>
                      </a:r>
                    </a:p>
                  </a:txBody>
                  <a:tcPr marL="12700" marR="12700" marT="12700" marB="0" anchor="b"/>
                </a:tc>
                <a:tc>
                  <a:txBody>
                    <a:bodyPr/>
                    <a:lstStyle/>
                    <a:p>
                      <a:pPr algn="l" fontAlgn="b"/>
                      <a:r>
                        <a:rPr lang="en-US" sz="15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b"/>
                </a:tc>
                <a:extLst>
                  <a:ext uri="{0D108BD9-81ED-4DB2-BD59-A6C34878D82A}">
                    <a16:rowId xmlns:a16="http://schemas.microsoft.com/office/drawing/2014/main" val="10003"/>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size</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cs-CZ" sz="1500" u="none" strike="noStrike" dirty="0">
                          <a:effectLst/>
                          <a:latin typeface="Arial" panose="020B0604020202020204" pitchFamily="34" charset="0"/>
                          <a:cs typeface="Arial" panose="020B0604020202020204" pitchFamily="34" charset="0"/>
                        </a:rPr>
                        <a:t> 1,500 </a:t>
                      </a:r>
                      <a:endParaRPr lang="cs-CZ"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4"/>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capex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3,000,000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5"/>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size</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2,000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6"/>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capex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1,400,000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7"/>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Microgrid hardware + MC2*</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500,000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8"/>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a:effectLst/>
                          <a:latin typeface="Arial" panose="020B0604020202020204" pitchFamily="34" charset="0"/>
                          <a:cs typeface="Arial" panose="020B0604020202020204" pitchFamily="34" charset="0"/>
                        </a:rPr>
                        <a:t> 7,000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9"/>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a:effectLst/>
                          <a:latin typeface="Arial" panose="020B0604020202020204" pitchFamily="34" charset="0"/>
                          <a:cs typeface="Arial" panose="020B0604020202020204" pitchFamily="34" charset="0"/>
                        </a:rPr>
                        <a:t> 5,000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10"/>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Microgrid MC2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15,000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11"/>
                  </a:ext>
                </a:extLst>
              </a:tr>
            </a:tbl>
          </a:graphicData>
        </a:graphic>
      </p:graphicFrame>
      <p:sp>
        <p:nvSpPr>
          <p:cNvPr id="4" name="Rectangle 3">
            <a:extLst>
              <a:ext uri="{FF2B5EF4-FFF2-40B4-BE49-F238E27FC236}">
                <a16:creationId xmlns:a16="http://schemas.microsoft.com/office/drawing/2014/main" id="{AF336913-3AC1-4D41-8BF6-9A4BDDCAABAF}"/>
              </a:ext>
            </a:extLst>
          </p:cNvPr>
          <p:cNvSpPr/>
          <p:nvPr/>
        </p:nvSpPr>
        <p:spPr>
          <a:xfrm>
            <a:off x="977965" y="5815176"/>
            <a:ext cx="6420707" cy="307777"/>
          </a:xfrm>
          <a:prstGeom prst="rect">
            <a:avLst/>
          </a:prstGeom>
        </p:spPr>
        <p:txBody>
          <a:bodyPr wrap="square">
            <a:spAutoFit/>
          </a:bodyPr>
          <a:lstStyle/>
          <a:p>
            <a:r>
              <a:rPr lang="en-US" sz="1400" dirty="0">
                <a:latin typeface="Arial"/>
                <a:cs typeface="Arial"/>
              </a:rPr>
              <a:t>* MC2 = Monitoring, Communications, and Controls for a microgrid.</a:t>
            </a:r>
            <a:endParaRPr lang="en-US" sz="1400" dirty="0"/>
          </a:p>
        </p:txBody>
      </p:sp>
    </p:spTree>
    <p:extLst>
      <p:ext uri="{BB962C8B-B14F-4D97-AF65-F5344CB8AC3E}">
        <p14:creationId xmlns:p14="http://schemas.microsoft.com/office/powerpoint/2010/main" val="16890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b="1">
                <a:solidFill>
                  <a:schemeClr val="lt1"/>
                </a:solidFill>
                <a:latin typeface="Arial"/>
                <a:ea typeface="Arial"/>
                <a:cs typeface="Arial"/>
                <a:sym typeface="Arial"/>
              </a:rPr>
              <a:t>Heading</a:t>
            </a:r>
            <a:endParaRPr/>
          </a:p>
        </p:txBody>
      </p:sp>
      <p:pic>
        <p:nvPicPr>
          <p:cNvPr id="85" name="Google Shape;85;p5" descr="DG+IG-Original-Image-(10_zf-20-May-2013).jpg"/>
          <p:cNvPicPr preferRelativeResize="0"/>
          <p:nvPr/>
        </p:nvPicPr>
        <p:blipFill rotWithShape="1">
          <a:blip r:embed="rId3">
            <a:alphaModFix/>
          </a:blip>
          <a:srcRect/>
          <a:stretch/>
        </p:blipFill>
        <p:spPr>
          <a:xfrm>
            <a:off x="241897" y="794610"/>
            <a:ext cx="8667776" cy="56734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fontScale="90000"/>
          </a:bodyPr>
          <a:lstStyle/>
          <a:p>
            <a:r>
              <a:rPr lang="en-US" dirty="0"/>
              <a:t>The Resilient Energy Subscription (RES) addresses three Community Microgrid financing challenges</a:t>
            </a:r>
          </a:p>
        </p:txBody>
      </p:sp>
      <p:sp>
        <p:nvSpPr>
          <p:cNvPr id="5" name="TextBox 4">
            <a:extLst>
              <a:ext uri="{FF2B5EF4-FFF2-40B4-BE49-F238E27FC236}">
                <a16:creationId xmlns:a16="http://schemas.microsoft.com/office/drawing/2014/main" id="{E7EE12A8-B6FB-BD4F-8BAD-B09CA04941B4}"/>
              </a:ext>
            </a:extLst>
          </p:cNvPr>
          <p:cNvSpPr txBox="1"/>
          <p:nvPr/>
        </p:nvSpPr>
        <p:spPr>
          <a:xfrm>
            <a:off x="0" y="1836486"/>
            <a:ext cx="4379672" cy="3570208"/>
          </a:xfrm>
          <a:prstGeom prst="rect">
            <a:avLst/>
          </a:prstGeom>
          <a:noFill/>
        </p:spPr>
        <p:txBody>
          <a:bodyPr wrap="square" rtlCol="0">
            <a:spAutoFit/>
          </a:bodyPr>
          <a:lstStyle/>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Establishing</a:t>
            </a:r>
            <a:r>
              <a:rPr lang="en-US" sz="1800" dirty="0">
                <a:latin typeface="Arial" panose="020B0604020202020204" pitchFamily="34" charset="0"/>
                <a:cs typeface="Arial" panose="020B0604020202020204" pitchFamily="34" charset="0"/>
              </a:rPr>
              <a:t> initial Community Microgrids to provide resilience to Critical Community Facilities (CCFs).</a:t>
            </a:r>
          </a:p>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Enhancing</a:t>
            </a:r>
            <a:r>
              <a:rPr lang="en-US" sz="1800" dirty="0">
                <a:latin typeface="Arial" panose="020B0604020202020204" pitchFamily="34" charset="0"/>
                <a:cs typeface="Arial" panose="020B0604020202020204" pitchFamily="34" charset="0"/>
              </a:rPr>
              <a:t> Community Microgrids to offer resilience opportunities within the initial Community Microgrid footprint.</a:t>
            </a:r>
          </a:p>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Expanding</a:t>
            </a:r>
            <a:r>
              <a:rPr lang="en-US" sz="1800" dirty="0">
                <a:latin typeface="Arial" panose="020B0604020202020204" pitchFamily="34" charset="0"/>
                <a:cs typeface="Arial" panose="020B0604020202020204" pitchFamily="34" charset="0"/>
              </a:rPr>
              <a:t> Community Microgrids to larger footprints that can guarantee resilience to a wider list of facilities and include additional communities.</a:t>
            </a:r>
          </a:p>
        </p:txBody>
      </p:sp>
      <p:sp>
        <p:nvSpPr>
          <p:cNvPr id="6" name="TextBox 5">
            <a:extLst>
              <a:ext uri="{FF2B5EF4-FFF2-40B4-BE49-F238E27FC236}">
                <a16:creationId xmlns:a16="http://schemas.microsoft.com/office/drawing/2014/main" id="{F3CD36BF-3D1B-534E-AA21-11E38B93B1ED}"/>
              </a:ext>
            </a:extLst>
          </p:cNvPr>
          <p:cNvSpPr txBox="1"/>
          <p:nvPr/>
        </p:nvSpPr>
        <p:spPr>
          <a:xfrm>
            <a:off x="-279657" y="985970"/>
            <a:ext cx="9318658" cy="646331"/>
          </a:xfrm>
          <a:prstGeom prst="rect">
            <a:avLst/>
          </a:prstGeom>
          <a:noFill/>
        </p:spPr>
        <p:txBody>
          <a:bodyPr wrap="square">
            <a:spAutoFit/>
          </a:bodyPr>
          <a:lstStyle/>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RES helps finance Community </a:t>
            </a:r>
            <a:r>
              <a:rPr lang="en-US" sz="1800" dirty="0">
                <a:latin typeface="Arial" panose="020B0604020202020204" pitchFamily="34" charset="0"/>
                <a:ea typeface="Calibri" panose="020F0502020204030204" pitchFamily="34" charset="0"/>
                <a:cs typeface="Arial" panose="020B0604020202020204" pitchFamily="34" charset="0"/>
              </a:rPr>
              <a:t>M</a:t>
            </a:r>
            <a:r>
              <a:rPr lang="en-US" sz="1800" dirty="0">
                <a:effectLst/>
                <a:latin typeface="Arial" panose="020B0604020202020204" pitchFamily="34" charset="0"/>
                <a:ea typeface="Calibri" panose="020F0502020204030204" pitchFamily="34" charset="0"/>
                <a:cs typeface="Arial" panose="020B0604020202020204" pitchFamily="34" charset="0"/>
              </a:rPr>
              <a:t>icrogrids while properly valuing their significant resilience benefits, addressing these three challenges:</a:t>
            </a:r>
          </a:p>
        </p:txBody>
      </p:sp>
      <p:pic>
        <p:nvPicPr>
          <p:cNvPr id="4" name="Picture 3">
            <a:extLst>
              <a:ext uri="{FF2B5EF4-FFF2-40B4-BE49-F238E27FC236}">
                <a16:creationId xmlns:a16="http://schemas.microsoft.com/office/drawing/2014/main" id="{AA60D8F3-9D68-A84E-8ABA-EBE1510227AD}"/>
              </a:ext>
            </a:extLst>
          </p:cNvPr>
          <p:cNvPicPr>
            <a:picLocks noChangeAspect="1"/>
          </p:cNvPicPr>
          <p:nvPr/>
        </p:nvPicPr>
        <p:blipFill>
          <a:blip r:embed="rId3"/>
          <a:stretch>
            <a:fillRect/>
          </a:stretch>
        </p:blipFill>
        <p:spPr>
          <a:xfrm>
            <a:off x="4379672" y="1856272"/>
            <a:ext cx="4700668" cy="3550422"/>
          </a:xfrm>
          <a:prstGeom prst="rect">
            <a:avLst/>
          </a:prstGeom>
        </p:spPr>
      </p:pic>
      <p:sp>
        <p:nvSpPr>
          <p:cNvPr id="9" name="Rectangle 8">
            <a:extLst>
              <a:ext uri="{FF2B5EF4-FFF2-40B4-BE49-F238E27FC236}">
                <a16:creationId xmlns:a16="http://schemas.microsoft.com/office/drawing/2014/main" id="{69120E51-D12D-9B42-AD50-4A1455276687}"/>
              </a:ext>
            </a:extLst>
          </p:cNvPr>
          <p:cNvSpPr/>
          <p:nvPr/>
        </p:nvSpPr>
        <p:spPr>
          <a:xfrm>
            <a:off x="4443333" y="5610420"/>
            <a:ext cx="4573346" cy="523220"/>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Critical Community Facilities (CCFs) in a Southern California community.</a:t>
            </a:r>
            <a:endParaRPr lang="en-US" sz="1400" i="1" dirty="0"/>
          </a:p>
        </p:txBody>
      </p:sp>
    </p:spTree>
    <p:extLst>
      <p:ext uri="{BB962C8B-B14F-4D97-AF65-F5344CB8AC3E}">
        <p14:creationId xmlns:p14="http://schemas.microsoft.com/office/powerpoint/2010/main" val="175866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Resilient Energy Subscription (RES) defined</a:t>
            </a:r>
          </a:p>
        </p:txBody>
      </p:sp>
      <p:sp>
        <p:nvSpPr>
          <p:cNvPr id="5" name="TextBox 4">
            <a:extLst>
              <a:ext uri="{FF2B5EF4-FFF2-40B4-BE49-F238E27FC236}">
                <a16:creationId xmlns:a16="http://schemas.microsoft.com/office/drawing/2014/main" id="{E7EE12A8-B6FB-BD4F-8BAD-B09CA04941B4}"/>
              </a:ext>
            </a:extLst>
          </p:cNvPr>
          <p:cNvSpPr txBox="1"/>
          <p:nvPr/>
        </p:nvSpPr>
        <p:spPr>
          <a:xfrm>
            <a:off x="302616" y="808467"/>
            <a:ext cx="8473440" cy="55092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a:latin typeface="Arial"/>
                <a:cs typeface="Arial"/>
              </a:rPr>
              <a:t>A straightforward fee-based market mechanism that finances the enhancement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Community Microgrids</a:t>
            </a:r>
            <a:r>
              <a:rPr lang="en-US" sz="1600" dirty="0">
                <a:latin typeface="Arial"/>
                <a:cs typeface="Arial"/>
              </a:rPr>
              <a:t> provide guaranteed daily delivery of locally generated renewable energy during grid outages, ensuring unparalleled energy resilience.</a:t>
            </a:r>
          </a:p>
          <a:p>
            <a:pPr marL="742950" lvl="1" indent="-285750">
              <a:spcAft>
                <a:spcPts val="600"/>
              </a:spcAft>
              <a:buFont typeface="Arial" panose="020B0604020202020204" pitchFamily="34" charset="0"/>
              <a:buChar char="•"/>
            </a:pPr>
            <a:endParaRPr lang="en-US" sz="1800" dirty="0">
              <a:latin typeface="Arial"/>
              <a:cs typeface="Arial"/>
            </a:endParaRPr>
          </a:p>
          <a:p>
            <a:pPr marL="285750" lvl="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Allows any facility within the footprint of a Community Microgrid to procure this unparalleled energy resilience</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facility pays a simple monthly $/kWh fee — separate from any existing rate tariffs — on top of their normal electricity rates for guaranteed daily delivery of locally generated renewable energy during grid outages.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Usually reserved for a facility’s most critical loads.</a:t>
            </a:r>
          </a:p>
          <a:p>
            <a:pPr marL="742950" lvl="1" indent="-285750">
              <a:spcAft>
                <a:spcPts val="6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Facilitates the deployment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Allows the Community Microgrid owner-operators to recover the cost-of-service (COS) required to meet contracted RES obligations.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COS is determined by the capital expenditures (capex) associated with Community Microgrid assets, operational expenditures (opex) associated with operations and maintenance (O&amp;M), and an appropriate rate of return.</a:t>
            </a:r>
          </a:p>
        </p:txBody>
      </p:sp>
    </p:spTree>
    <p:extLst>
      <p:ext uri="{BB962C8B-B14F-4D97-AF65-F5344CB8AC3E}">
        <p14:creationId xmlns:p14="http://schemas.microsoft.com/office/powerpoint/2010/main" val="163993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167BE9-16A1-5E42-A0C6-89841087047E}"/>
              </a:ext>
            </a:extLst>
          </p:cNvPr>
          <p:cNvSpPr>
            <a:spLocks noGrp="1"/>
          </p:cNvSpPr>
          <p:nvPr>
            <p:ph type="title"/>
          </p:nvPr>
        </p:nvSpPr>
        <p:spPr>
          <a:xfrm>
            <a:off x="0" y="0"/>
            <a:ext cx="7491046" cy="762000"/>
          </a:xfrm>
        </p:spPr>
        <p:txBody>
          <a:bodyPr>
            <a:normAutofit/>
          </a:bodyPr>
          <a:lstStyle/>
          <a:p>
            <a:r>
              <a:rPr lang="en-US" altLang="en-US" sz="2400" b="1" dirty="0"/>
              <a:t>VOR123 depends on tiering electricity loads</a:t>
            </a:r>
          </a:p>
        </p:txBody>
      </p:sp>
      <p:sp>
        <p:nvSpPr>
          <p:cNvPr id="4" name="TextBox 3">
            <a:extLst>
              <a:ext uri="{FF2B5EF4-FFF2-40B4-BE49-F238E27FC236}">
                <a16:creationId xmlns:a16="http://schemas.microsoft.com/office/drawing/2014/main" id="{C8719673-B40B-CC44-ACD0-BF2BABB2DFFE}"/>
              </a:ext>
            </a:extLst>
          </p:cNvPr>
          <p:cNvSpPr txBox="1"/>
          <p:nvPr/>
        </p:nvSpPr>
        <p:spPr>
          <a:xfrm>
            <a:off x="343805" y="783881"/>
            <a:ext cx="8209886" cy="2616101"/>
          </a:xfrm>
          <a:prstGeom prst="rect">
            <a:avLst/>
          </a:prstGeom>
          <a:noFill/>
        </p:spPr>
        <p:txBody>
          <a:bodyPr wrap="square">
            <a:spAutoFit/>
          </a:bodyPr>
          <a:lstStyle/>
          <a:p>
            <a:pPr marL="285750" indent="-285750">
              <a:spcBef>
                <a:spcPts val="800"/>
              </a:spcBef>
              <a:buFont typeface="Arial" panose="020B0604020202020204" pitchFamily="34" charset="0"/>
              <a:buChar char="•"/>
              <a:defRPr/>
            </a:pPr>
            <a:r>
              <a:rPr lang="en-US" dirty="0">
                <a:latin typeface="Arial Regular"/>
              </a:rPr>
              <a:t>The Clean Coalition’s VOR123 approach standardizes resilience values for three tiers of loads, regardless of facility type or location:</a:t>
            </a:r>
          </a:p>
          <a:p>
            <a:pPr marL="742950" lvl="1" indent="-285750">
              <a:spcBef>
                <a:spcPts val="800"/>
              </a:spcBef>
              <a:buFont typeface="Arial" panose="020B0604020202020204" pitchFamily="34" charset="0"/>
              <a:buChar char="•"/>
              <a:defRPr/>
            </a:pPr>
            <a:r>
              <a:rPr lang="en-US" sz="1500" b="1" dirty="0">
                <a:latin typeface="Arial Regular"/>
              </a:rPr>
              <a:t>Tier 1, usually about 10% of the total load, are mission-critical, life-sustaining loads </a:t>
            </a:r>
            <a:r>
              <a:rPr lang="en-US" sz="1500" dirty="0">
                <a:latin typeface="Arial Regular"/>
              </a:rPr>
              <a:t>that warrant 100% resilience. </a:t>
            </a:r>
          </a:p>
          <a:p>
            <a:pPr marL="742950" lvl="1" indent="-285750">
              <a:spcBef>
                <a:spcPts val="800"/>
              </a:spcBef>
              <a:buFont typeface="Arial" panose="020B0604020202020204" pitchFamily="34" charset="0"/>
              <a:buChar char="•"/>
              <a:defRPr/>
            </a:pPr>
            <a:r>
              <a:rPr lang="en-US" sz="1500" b="1" dirty="0">
                <a:latin typeface="Arial Regular"/>
              </a:rPr>
              <a:t>Tier 2, or priority loads, usually about 15% of the total load</a:t>
            </a:r>
            <a:r>
              <a:rPr lang="en-US" sz="1500" dirty="0">
                <a:latin typeface="Arial Regular"/>
              </a:rPr>
              <a:t>, should be maintained as long as doing so does not threaten the ability to maintain Tier 1 loads. </a:t>
            </a:r>
          </a:p>
          <a:p>
            <a:pPr marL="742950" lvl="1" indent="-285750">
              <a:spcBef>
                <a:spcPts val="800"/>
              </a:spcBef>
              <a:buFont typeface="Arial" panose="020B0604020202020204" pitchFamily="34" charset="0"/>
              <a:buChar char="•"/>
              <a:defRPr/>
            </a:pPr>
            <a:r>
              <a:rPr lang="en-US" sz="1500" b="1" dirty="0">
                <a:latin typeface="Arial Regular"/>
              </a:rPr>
              <a:t>Tier 3 are discretionary loads </a:t>
            </a:r>
            <a:r>
              <a:rPr lang="en-US" sz="1500" dirty="0">
                <a:latin typeface="Arial Regular"/>
              </a:rPr>
              <a:t>that make up the remaining loads, usually about 75% of the total load. Maintained when doing so does not threaten Tier 1 &amp; 2 resilience.  </a:t>
            </a:r>
          </a:p>
          <a:p>
            <a:pPr>
              <a:defRPr/>
            </a:pPr>
            <a:endParaRPr lang="en-US" dirty="0">
              <a:latin typeface="Arial Regular"/>
            </a:endParaRPr>
          </a:p>
        </p:txBody>
      </p:sp>
      <p:pic>
        <p:nvPicPr>
          <p:cNvPr id="9" name="Picture 8">
            <a:extLst>
              <a:ext uri="{FF2B5EF4-FFF2-40B4-BE49-F238E27FC236}">
                <a16:creationId xmlns:a16="http://schemas.microsoft.com/office/drawing/2014/main" id="{460F9603-A49A-5942-8FAA-937F32D2E41D}"/>
              </a:ext>
            </a:extLst>
          </p:cNvPr>
          <p:cNvPicPr>
            <a:picLocks noChangeAspect="1"/>
          </p:cNvPicPr>
          <p:nvPr/>
        </p:nvPicPr>
        <p:blipFill>
          <a:blip r:embed="rId3"/>
          <a:stretch>
            <a:fillRect/>
          </a:stretch>
        </p:blipFill>
        <p:spPr>
          <a:xfrm>
            <a:off x="2349661" y="3241191"/>
            <a:ext cx="3611301" cy="3101572"/>
          </a:xfrm>
          <a:prstGeom prst="rect">
            <a:avLst/>
          </a:prstGeom>
        </p:spPr>
      </p:pic>
    </p:spTree>
    <p:extLst>
      <p:ext uri="{BB962C8B-B14F-4D97-AF65-F5344CB8AC3E}">
        <p14:creationId xmlns:p14="http://schemas.microsoft.com/office/powerpoint/2010/main" val="259371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VOR123 for a Community Microgrid</a:t>
            </a:r>
          </a:p>
        </p:txBody>
      </p:sp>
      <p:pic>
        <p:nvPicPr>
          <p:cNvPr id="6" name="Picture 5">
            <a:extLst>
              <a:ext uri="{FF2B5EF4-FFF2-40B4-BE49-F238E27FC236}">
                <a16:creationId xmlns:a16="http://schemas.microsoft.com/office/drawing/2014/main" id="{CDD534F4-1A0E-BD43-9872-17DA8927F290}"/>
              </a:ext>
            </a:extLst>
          </p:cNvPr>
          <p:cNvPicPr>
            <a:picLocks noChangeAspect="1"/>
          </p:cNvPicPr>
          <p:nvPr/>
        </p:nvPicPr>
        <p:blipFill>
          <a:blip r:embed="rId3"/>
          <a:stretch>
            <a:fillRect/>
          </a:stretch>
        </p:blipFill>
        <p:spPr>
          <a:xfrm>
            <a:off x="1474485" y="1773382"/>
            <a:ext cx="6207435" cy="4607009"/>
          </a:xfrm>
          <a:prstGeom prst="rect">
            <a:avLst/>
          </a:prstGeom>
        </p:spPr>
      </p:pic>
      <p:sp>
        <p:nvSpPr>
          <p:cNvPr id="5" name="TextBox 4">
            <a:extLst>
              <a:ext uri="{FF2B5EF4-FFF2-40B4-BE49-F238E27FC236}">
                <a16:creationId xmlns:a16="http://schemas.microsoft.com/office/drawing/2014/main" id="{E7EE12A8-B6FB-BD4F-8BAD-B09CA04941B4}"/>
              </a:ext>
            </a:extLst>
          </p:cNvPr>
          <p:cNvSpPr txBox="1"/>
          <p:nvPr/>
        </p:nvSpPr>
        <p:spPr>
          <a:xfrm>
            <a:off x="239672" y="854599"/>
            <a:ext cx="8473440" cy="64633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VOR123 principles for an individual facility can also be applied to a larger grid area by tiering facilities, in addition to tiering loads:</a:t>
            </a:r>
          </a:p>
        </p:txBody>
      </p:sp>
    </p:spTree>
    <p:extLst>
      <p:ext uri="{BB962C8B-B14F-4D97-AF65-F5344CB8AC3E}">
        <p14:creationId xmlns:p14="http://schemas.microsoft.com/office/powerpoint/2010/main" val="424678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745A87-DC1F-3A47-9C71-CF0959180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915" y="2744242"/>
            <a:ext cx="4352082" cy="3611814"/>
          </a:xfrm>
          <a:prstGeom prst="rect">
            <a:avLst/>
          </a:prstGeom>
        </p:spPr>
      </p:pic>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a:bodyPr>
          <a:lstStyle/>
          <a:p>
            <a:r>
              <a:rPr lang="en-US" dirty="0"/>
              <a:t>VOR123 for a Community Microgrid</a:t>
            </a:r>
          </a:p>
        </p:txBody>
      </p:sp>
      <p:sp>
        <p:nvSpPr>
          <p:cNvPr id="6" name="TextBox 5">
            <a:extLst>
              <a:ext uri="{FF2B5EF4-FFF2-40B4-BE49-F238E27FC236}">
                <a16:creationId xmlns:a16="http://schemas.microsoft.com/office/drawing/2014/main" id="{D79B3EBC-61C8-9542-A4FA-0DF3002E9CD8}"/>
              </a:ext>
            </a:extLst>
          </p:cNvPr>
          <p:cNvSpPr txBox="1"/>
          <p:nvPr/>
        </p:nvSpPr>
        <p:spPr>
          <a:xfrm>
            <a:off x="34725" y="788905"/>
            <a:ext cx="8507391" cy="192360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top emphasis is to provision 100% resilience for Tier 1 loads at Tier 1 facilities (the darker green square in the chart).</a:t>
            </a:r>
          </a:p>
          <a:p>
            <a:pPr marL="742950" lvl="1"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Tier 1 facilities include CCFs such as fire stations and emergency shelters — and can also include grocery stores, data centers, pharmacies, gas stations, EV charging stations, &amp; </a:t>
            </a:r>
            <a:r>
              <a:rPr lang="en-US" sz="1500" u="sng" dirty="0">
                <a:latin typeface="Arial" panose="020B0604020202020204" pitchFamily="34" charset="0"/>
                <a:cs typeface="Arial" panose="020B0604020202020204" pitchFamily="34" charset="0"/>
                <a:hlinkClick r:id="rId4"/>
              </a:rPr>
              <a:t>apartment complexes that can provide sheltering-in-place</a:t>
            </a:r>
            <a:r>
              <a:rPr lang="en-US" sz="1500" dirty="0">
                <a:latin typeface="Arial" panose="020B0604020202020204" pitchFamily="34" charset="0"/>
                <a:cs typeface="Arial" panose="020B0604020202020204" pitchFamily="34" charset="0"/>
              </a:rPr>
              <a:t> during grid outages.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second emphasis is for Tier 1 loads at Tier 2 facilities and Tier 2 loads at Tier 1 facilities (the lighter green squares).</a:t>
            </a:r>
          </a:p>
        </p:txBody>
      </p:sp>
      <p:grpSp>
        <p:nvGrpSpPr>
          <p:cNvPr id="3" name="Group 2">
            <a:extLst>
              <a:ext uri="{FF2B5EF4-FFF2-40B4-BE49-F238E27FC236}">
                <a16:creationId xmlns:a16="http://schemas.microsoft.com/office/drawing/2014/main" id="{9A7C0618-3BD7-F649-9C1F-495ACE39F3A9}"/>
              </a:ext>
            </a:extLst>
          </p:cNvPr>
          <p:cNvGrpSpPr/>
          <p:nvPr/>
        </p:nvGrpSpPr>
        <p:grpSpPr>
          <a:xfrm>
            <a:off x="4543285" y="3963548"/>
            <a:ext cx="4519695" cy="1985159"/>
            <a:chOff x="4543285" y="3963548"/>
            <a:chExt cx="4519695" cy="1985159"/>
          </a:xfrm>
        </p:grpSpPr>
        <p:sp>
          <p:nvSpPr>
            <p:cNvPr id="11" name="Rectangle 5">
              <a:extLst>
                <a:ext uri="{FF2B5EF4-FFF2-40B4-BE49-F238E27FC236}">
                  <a16:creationId xmlns:a16="http://schemas.microsoft.com/office/drawing/2014/main" id="{60772558-8645-2844-9E25-2A4A948A5225}"/>
                </a:ext>
              </a:extLst>
            </p:cNvPr>
            <p:cNvSpPr>
              <a:spLocks noChangeArrowheads="1"/>
            </p:cNvSpPr>
            <p:nvPr/>
          </p:nvSpPr>
          <p:spPr bwMode="auto">
            <a:xfrm>
              <a:off x="4757198" y="3963548"/>
              <a:ext cx="430578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Critical for the entire community, such as Tier 1 loads at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like fire stations</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the entire community, such as Tier 2 loads at</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and Tier 1 loads at Tier 2 facilities like multi-</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unit housing facilities that can provide safe and easy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sheltering in place</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individual facilities but not the entire community</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Discretionary loads that are not impactful to the community,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whether on or off</a:t>
              </a:r>
            </a:p>
          </p:txBody>
        </p:sp>
        <p:sp>
          <p:nvSpPr>
            <p:cNvPr id="12" name="Rectangle 11">
              <a:extLst>
                <a:ext uri="{FF2B5EF4-FFF2-40B4-BE49-F238E27FC236}">
                  <a16:creationId xmlns:a16="http://schemas.microsoft.com/office/drawing/2014/main" id="{89521303-5E95-1C4A-B0E9-5E7A073B5047}"/>
                </a:ext>
              </a:extLst>
            </p:cNvPr>
            <p:cNvSpPr>
              <a:spLocks noChangeAspect="1"/>
            </p:cNvSpPr>
            <p:nvPr/>
          </p:nvSpPr>
          <p:spPr>
            <a:xfrm>
              <a:off x="4543285" y="3998474"/>
              <a:ext cx="264700" cy="264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57AD8021-5CD4-0E43-959F-26F31295CF96}"/>
                </a:ext>
              </a:extLst>
            </p:cNvPr>
            <p:cNvSpPr>
              <a:spLocks noChangeAspect="1"/>
            </p:cNvSpPr>
            <p:nvPr/>
          </p:nvSpPr>
          <p:spPr>
            <a:xfrm>
              <a:off x="4543285" y="5209504"/>
              <a:ext cx="264700" cy="264701"/>
            </a:xfrm>
            <a:prstGeom prst="rect">
              <a:avLst/>
            </a:prstGeom>
            <a:solidFill>
              <a:srgbClr val="E8D4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8D423"/>
                </a:solidFill>
              </a:endParaRPr>
            </a:p>
          </p:txBody>
        </p:sp>
        <p:sp>
          <p:nvSpPr>
            <p:cNvPr id="14" name="Rectangle 13">
              <a:extLst>
                <a:ext uri="{FF2B5EF4-FFF2-40B4-BE49-F238E27FC236}">
                  <a16:creationId xmlns:a16="http://schemas.microsoft.com/office/drawing/2014/main" id="{DEDA0DCB-20A1-9145-98E9-300F1867E92E}"/>
                </a:ext>
              </a:extLst>
            </p:cNvPr>
            <p:cNvSpPr>
              <a:spLocks noChangeAspect="1"/>
            </p:cNvSpPr>
            <p:nvPr/>
          </p:nvSpPr>
          <p:spPr>
            <a:xfrm>
              <a:off x="4543285" y="5537054"/>
              <a:ext cx="264700" cy="26470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0A07441-C5BF-D444-BBB8-D939C2030D3D}"/>
                </a:ext>
              </a:extLst>
            </p:cNvPr>
            <p:cNvSpPr>
              <a:spLocks noChangeAspect="1"/>
            </p:cNvSpPr>
            <p:nvPr/>
          </p:nvSpPr>
          <p:spPr>
            <a:xfrm>
              <a:off x="4543285" y="4454674"/>
              <a:ext cx="264700" cy="264700"/>
            </a:xfrm>
            <a:prstGeom prst="rect">
              <a:avLst/>
            </a:prstGeom>
            <a:solidFill>
              <a:srgbClr val="AAD6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5497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0" y="-27612"/>
            <a:ext cx="7467055" cy="762000"/>
          </a:xfrm>
        </p:spPr>
        <p:txBody>
          <a:bodyPr>
            <a:noAutofit/>
          </a:bodyPr>
          <a:lstStyle/>
          <a:p>
            <a:r>
              <a:rPr lang="en-US" sz="2200" dirty="0"/>
              <a:t>RES feasibility: Community Microgrid owner-operator perspective</a:t>
            </a:r>
          </a:p>
        </p:txBody>
      </p:sp>
      <p:sp>
        <p:nvSpPr>
          <p:cNvPr id="6" name="TextBox 5">
            <a:extLst>
              <a:ext uri="{FF2B5EF4-FFF2-40B4-BE49-F238E27FC236}">
                <a16:creationId xmlns:a16="http://schemas.microsoft.com/office/drawing/2014/main" id="{DE302570-8328-A84E-9F03-3A4DB0AF2563}"/>
              </a:ext>
            </a:extLst>
          </p:cNvPr>
          <p:cNvSpPr txBox="1"/>
          <p:nvPr/>
        </p:nvSpPr>
        <p:spPr>
          <a:xfrm>
            <a:off x="231735" y="813282"/>
            <a:ext cx="8507151"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a:cs typeface="Arial"/>
              </a:rPr>
              <a:t>ROE for the Community Microgrid owner depends on the following factors:</a:t>
            </a:r>
          </a:p>
          <a:p>
            <a:pPr marL="742950" lvl="1" indent="-285750">
              <a:spcAft>
                <a:spcPts val="600"/>
              </a:spcAft>
              <a:buFont typeface="Arial" panose="020B0604020202020204" pitchFamily="34" charset="0"/>
              <a:buChar char="•"/>
            </a:pPr>
            <a:r>
              <a:rPr lang="en-US" sz="1600" dirty="0">
                <a:latin typeface="Arial"/>
                <a:cs typeface="Arial"/>
              </a:rPr>
              <a:t>Microgrid financial inflows:</a:t>
            </a:r>
          </a:p>
          <a:p>
            <a:pPr marL="1200150" lvl="2" indent="-285750">
              <a:spcAft>
                <a:spcPts val="600"/>
              </a:spcAft>
              <a:buFont typeface="Wingdings" charset="2"/>
              <a:buChar char="§"/>
            </a:pPr>
            <a:r>
              <a:rPr lang="en-US" sz="1500" dirty="0">
                <a:latin typeface="Arial"/>
                <a:cs typeface="Arial"/>
              </a:rPr>
              <a:t>RES fees* </a:t>
            </a:r>
          </a:p>
          <a:p>
            <a:pPr marL="1200150" lvl="2" indent="-285750">
              <a:spcAft>
                <a:spcPts val="600"/>
              </a:spcAft>
              <a:buFont typeface="Wingdings" charset="2"/>
              <a:buChar char="§"/>
            </a:pPr>
            <a:r>
              <a:rPr lang="en-US" sz="1500" dirty="0">
                <a:latin typeface="Arial"/>
                <a:cs typeface="Arial"/>
              </a:rPr>
              <a:t>Energy sold to the utility on an everyday basis</a:t>
            </a:r>
          </a:p>
          <a:p>
            <a:pPr marL="1200150" lvl="2" indent="-285750">
              <a:spcAft>
                <a:spcPts val="600"/>
              </a:spcAft>
              <a:buFont typeface="Wingdings" charset="2"/>
              <a:buChar char="§"/>
            </a:pPr>
            <a:r>
              <a:rPr lang="en-US" sz="1500" dirty="0">
                <a:latin typeface="Arial"/>
                <a:cs typeface="Arial"/>
              </a:rPr>
              <a:t>Solar and battery energy storage system (BESS) financial incentives </a:t>
            </a:r>
          </a:p>
          <a:p>
            <a:pPr marL="742950" lvl="1" indent="-285750">
              <a:spcBef>
                <a:spcPts val="0"/>
              </a:spcBef>
              <a:spcAft>
                <a:spcPts val="600"/>
              </a:spcAft>
              <a:buFont typeface="Arial" panose="020B0604020202020204" pitchFamily="34" charset="0"/>
              <a:buChar char="•"/>
            </a:pPr>
            <a:r>
              <a:rPr lang="en-US" sz="1600" dirty="0">
                <a:latin typeface="Arial"/>
                <a:cs typeface="Arial"/>
              </a:rPr>
              <a:t>Microgrid financial outflows:</a:t>
            </a:r>
          </a:p>
          <a:p>
            <a:pPr marL="1200150" lvl="2" indent="-285750">
              <a:spcAft>
                <a:spcPts val="600"/>
              </a:spcAft>
              <a:buFont typeface="Wingdings" charset="2"/>
              <a:buChar char="§"/>
            </a:pPr>
            <a:r>
              <a:rPr lang="en-US" sz="1500" dirty="0">
                <a:latin typeface="Arial"/>
                <a:cs typeface="Arial"/>
              </a:rPr>
              <a:t>Microgrid capital expenditures (capex)</a:t>
            </a:r>
          </a:p>
          <a:p>
            <a:pPr marL="1200150" lvl="2" indent="-285750">
              <a:spcAft>
                <a:spcPts val="600"/>
              </a:spcAft>
              <a:buFont typeface="Wingdings" charset="2"/>
              <a:buChar char="§"/>
            </a:pPr>
            <a:r>
              <a:rPr lang="en-US" sz="1500" dirty="0">
                <a:latin typeface="Arial"/>
                <a:cs typeface="Arial"/>
              </a:rPr>
              <a:t>Microgrid operational expenditures (opex)</a:t>
            </a:r>
          </a:p>
        </p:txBody>
      </p:sp>
      <p:pic>
        <p:nvPicPr>
          <p:cNvPr id="1028" name="Picture 4" descr="https://lh4.googleusercontent.com/hgaFHMP8X1ShwtymIfwvzIwHbvyBkJrxgYSS3iYraanH3ZbsTJACDfejOGgCpWVBkRmNeITJciLFkArsM2Ej8nQ80J0lQaezw9ibdXoMZ3LI6-kgOwAZ4xMjs-Nk2Jvyf-825YA=s1600">
            <a:extLst>
              <a:ext uri="{FF2B5EF4-FFF2-40B4-BE49-F238E27FC236}">
                <a16:creationId xmlns:a16="http://schemas.microsoft.com/office/drawing/2014/main" id="{D422F2DC-2BB8-CF47-AE4C-6D4004638F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1057" y="3367827"/>
            <a:ext cx="6228063" cy="29960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99DF3D-8C51-C641-BC0C-7C2C78A2A4FD}"/>
              </a:ext>
            </a:extLst>
          </p:cNvPr>
          <p:cNvSpPr/>
          <p:nvPr/>
        </p:nvSpPr>
        <p:spPr>
          <a:xfrm>
            <a:off x="0" y="3802681"/>
            <a:ext cx="3000928" cy="2246769"/>
          </a:xfrm>
          <a:prstGeom prst="rect">
            <a:avLst/>
          </a:prstGeom>
        </p:spPr>
        <p:txBody>
          <a:bodyPr wrap="square">
            <a:spAutoFit/>
          </a:bodyPr>
          <a:lstStyle/>
          <a:p>
            <a:pPr marL="91440" lvl="1">
              <a:spcBef>
                <a:spcPts val="600"/>
              </a:spcBef>
              <a:spcAft>
                <a:spcPts val="1200"/>
              </a:spcAft>
            </a:pPr>
            <a:r>
              <a:rPr lang="en-US" sz="1400" dirty="0">
                <a:latin typeface="Arial"/>
                <a:cs typeface="Arial"/>
              </a:rPr>
              <a:t>* Income from RES fees depends on the maximum guaranteed daily energy from the Community Microgrid. The Clean Coalition calculates this quantity using its state-of-charge for resilience (SOCr) methodology, which analyzes BESS capacity against actual solar generation and site load profiles.</a:t>
            </a:r>
          </a:p>
        </p:txBody>
      </p:sp>
    </p:spTree>
    <p:extLst>
      <p:ext uri="{BB962C8B-B14F-4D97-AF65-F5344CB8AC3E}">
        <p14:creationId xmlns:p14="http://schemas.microsoft.com/office/powerpoint/2010/main" val="119507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302570-8328-A84E-9F03-3A4DB0AF2563}"/>
              </a:ext>
            </a:extLst>
          </p:cNvPr>
          <p:cNvSpPr txBox="1"/>
          <p:nvPr/>
        </p:nvSpPr>
        <p:spPr>
          <a:xfrm>
            <a:off x="504992" y="1454155"/>
            <a:ext cx="8134016" cy="307777"/>
          </a:xfrm>
          <a:prstGeom prst="rect">
            <a:avLst/>
          </a:prstGeom>
          <a:noFill/>
        </p:spPr>
        <p:txBody>
          <a:bodyPr wrap="square" rtlCol="0">
            <a:spAutoFit/>
          </a:bodyPr>
          <a:lstStyle/>
          <a:p>
            <a:pPr>
              <a:spcAft>
                <a:spcPts val="1200"/>
              </a:spcAft>
            </a:pPr>
            <a:r>
              <a:rPr lang="en-US" b="1" dirty="0">
                <a:latin typeface="Arial"/>
                <a:cs typeface="Arial"/>
              </a:rPr>
              <a:t>Microgrid financial outflows</a:t>
            </a:r>
            <a:r>
              <a:rPr lang="en-US" dirty="0">
                <a:latin typeface="Arial"/>
                <a:cs typeface="Arial"/>
              </a:rPr>
              <a:t>:	          		</a:t>
            </a:r>
            <a:r>
              <a:rPr lang="en-US" b="1" dirty="0">
                <a:latin typeface="Arial"/>
                <a:cs typeface="Arial"/>
              </a:rPr>
              <a:t>Microgrid financial Inflows</a:t>
            </a:r>
            <a:r>
              <a:rPr lang="en-US" dirty="0">
                <a:latin typeface="Arial"/>
                <a:cs typeface="Arial"/>
              </a:rPr>
              <a:t>:</a:t>
            </a:r>
          </a:p>
        </p:txBody>
      </p:sp>
      <p:graphicFrame>
        <p:nvGraphicFramePr>
          <p:cNvPr id="3" name="Table 2"/>
          <p:cNvGraphicFramePr>
            <a:graphicFrameLocks noGrp="1"/>
          </p:cNvGraphicFramePr>
          <p:nvPr>
            <p:extLst>
              <p:ext uri="{D42A27DB-BD31-4B8C-83A1-F6EECF244321}">
                <p14:modId xmlns:p14="http://schemas.microsoft.com/office/powerpoint/2010/main" val="1770475785"/>
              </p:ext>
            </p:extLst>
          </p:nvPr>
        </p:nvGraphicFramePr>
        <p:xfrm>
          <a:off x="276096" y="1785632"/>
          <a:ext cx="8548162" cy="3211370"/>
        </p:xfrm>
        <a:graphic>
          <a:graphicData uri="http://schemas.openxmlformats.org/drawingml/2006/table">
            <a:tbl>
              <a:tblPr/>
              <a:tblGrid>
                <a:gridCol w="1384742">
                  <a:extLst>
                    <a:ext uri="{9D8B030D-6E8A-4147-A177-3AD203B41FA5}">
                      <a16:colId xmlns:a16="http://schemas.microsoft.com/office/drawing/2014/main" val="20000"/>
                    </a:ext>
                  </a:extLst>
                </a:gridCol>
                <a:gridCol w="343814">
                  <a:extLst>
                    <a:ext uri="{9D8B030D-6E8A-4147-A177-3AD203B41FA5}">
                      <a16:colId xmlns:a16="http://schemas.microsoft.com/office/drawing/2014/main" val="20001"/>
                    </a:ext>
                  </a:extLst>
                </a:gridCol>
                <a:gridCol w="756600">
                  <a:extLst>
                    <a:ext uri="{9D8B030D-6E8A-4147-A177-3AD203B41FA5}">
                      <a16:colId xmlns:a16="http://schemas.microsoft.com/office/drawing/2014/main" val="20002"/>
                    </a:ext>
                  </a:extLst>
                </a:gridCol>
                <a:gridCol w="667221">
                  <a:extLst>
                    <a:ext uri="{9D8B030D-6E8A-4147-A177-3AD203B41FA5}">
                      <a16:colId xmlns:a16="http://schemas.microsoft.com/office/drawing/2014/main" val="20003"/>
                    </a:ext>
                  </a:extLst>
                </a:gridCol>
                <a:gridCol w="218959">
                  <a:extLst>
                    <a:ext uri="{9D8B030D-6E8A-4147-A177-3AD203B41FA5}">
                      <a16:colId xmlns:a16="http://schemas.microsoft.com/office/drawing/2014/main" val="20004"/>
                    </a:ext>
                  </a:extLst>
                </a:gridCol>
                <a:gridCol w="1926307">
                  <a:extLst>
                    <a:ext uri="{9D8B030D-6E8A-4147-A177-3AD203B41FA5}">
                      <a16:colId xmlns:a16="http://schemas.microsoft.com/office/drawing/2014/main" val="20005"/>
                    </a:ext>
                  </a:extLst>
                </a:gridCol>
                <a:gridCol w="668666">
                  <a:extLst>
                    <a:ext uri="{9D8B030D-6E8A-4147-A177-3AD203B41FA5}">
                      <a16:colId xmlns:a16="http://schemas.microsoft.com/office/drawing/2014/main" val="20006"/>
                    </a:ext>
                  </a:extLst>
                </a:gridCol>
                <a:gridCol w="179805">
                  <a:extLst>
                    <a:ext uri="{9D8B030D-6E8A-4147-A177-3AD203B41FA5}">
                      <a16:colId xmlns:a16="http://schemas.microsoft.com/office/drawing/2014/main" val="20007"/>
                    </a:ext>
                  </a:extLst>
                </a:gridCol>
                <a:gridCol w="1647799">
                  <a:extLst>
                    <a:ext uri="{9D8B030D-6E8A-4147-A177-3AD203B41FA5}">
                      <a16:colId xmlns:a16="http://schemas.microsoft.com/office/drawing/2014/main" val="20008"/>
                    </a:ext>
                  </a:extLst>
                </a:gridCol>
                <a:gridCol w="754249">
                  <a:extLst>
                    <a:ext uri="{9D8B030D-6E8A-4147-A177-3AD203B41FA5}">
                      <a16:colId xmlns:a16="http://schemas.microsoft.com/office/drawing/2014/main" val="20009"/>
                    </a:ext>
                  </a:extLst>
                </a:gridCol>
              </a:tblGrid>
              <a:tr h="143366">
                <a:tc>
                  <a:txBody>
                    <a:bodyPr/>
                    <a:lstStyle/>
                    <a:p>
                      <a:pPr algn="l" fontAlgn="b"/>
                      <a:r>
                        <a:rPr lang="sk-SK" sz="1200" b="0" i="0" u="none" strike="noStrike" dirty="0">
                          <a:solidFill>
                            <a:srgbClr val="000000"/>
                          </a:solidFill>
                          <a:effectLst/>
                          <a:latin typeface="Calibri"/>
                        </a:rPr>
                        <a:t> </a:t>
                      </a:r>
                      <a:r>
                        <a:rPr lang="en-US" sz="1200" b="0" i="0" u="none" strike="noStrike" dirty="0">
                          <a:solidFill>
                            <a:srgbClr val="000000"/>
                          </a:solidFill>
                          <a:effectLst/>
                          <a:latin typeface="Calibri"/>
                        </a:rPr>
                        <a:t>   </a:t>
                      </a:r>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Year:</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Capex</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Opex</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RES fees</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Sales to utility</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366">
                <a:tc>
                  <a:txBody>
                    <a:bodyPr/>
                    <a:lstStyle/>
                    <a:p>
                      <a:pPr algn="l" fontAlgn="b"/>
                      <a:r>
                        <a:rPr lang="sk-SK" sz="1200" b="0" i="0" u="none" strike="noStrike">
                          <a:solidFill>
                            <a:srgbClr val="000000"/>
                          </a:solidFill>
                          <a:effectLst/>
                          <a:latin typeface="Calibri"/>
                        </a:rPr>
                        <a:t>PV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$3,000,000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366">
                <a:tc>
                  <a:txBody>
                    <a:bodyPr/>
                    <a:lstStyle/>
                    <a:p>
                      <a:pPr algn="l" fontAlgn="b"/>
                      <a:r>
                        <a:rPr lang="en-US" sz="1200" b="0" i="0" u="none" strike="noStrike">
                          <a:solidFill>
                            <a:srgbClr val="000000"/>
                          </a:solidFill>
                          <a:effectLst/>
                          <a:latin typeface="Calibri"/>
                        </a:rPr>
                        <a:t>BESS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$1,400,000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RES fee ($/kWh)</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$0.20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Tariff to utility</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$0.10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366">
                <a:tc>
                  <a:txBody>
                    <a:bodyPr/>
                    <a:lstStyle/>
                    <a:p>
                      <a:pPr algn="l" fontAlgn="b"/>
                      <a:r>
                        <a:rPr lang="en-US" sz="1200" b="0" i="0" u="none" strike="noStrike">
                          <a:solidFill>
                            <a:srgbClr val="000000"/>
                          </a:solidFill>
                          <a:effectLst/>
                          <a:latin typeface="Calibri"/>
                        </a:rPr>
                        <a:t>Microgrid hardware + MC2</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$500,000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$15,000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Guaranteed daily load (kWh)</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 2,300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Annual PV sold (kWh)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2,400,000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366">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3366">
                <a:tc>
                  <a:txBody>
                    <a:bodyPr/>
                    <a:lstStyle/>
                    <a:p>
                      <a:pPr algn="l" fontAlgn="b"/>
                      <a:r>
                        <a:rPr lang="sk-SK" sz="1200" b="0" i="0" u="none" strike="noStrike" dirty="0">
                          <a:solidFill>
                            <a:srgbClr val="000000"/>
                          </a:solidFill>
                          <a:effectLst/>
                          <a:latin typeface="Calibri"/>
                        </a:rPr>
                        <a:t>PV+BESS incentives</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dirty="0">
                          <a:solidFill>
                            <a:srgbClr val="000000"/>
                          </a:solidFill>
                          <a:effectLst/>
                          <a:latin typeface="Calibri"/>
                        </a:rPr>
                        <a:t>-$1,800,000</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366">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3366">
                <a:tc>
                  <a:txBody>
                    <a:bodyPr/>
                    <a:lstStyle/>
                    <a:p>
                      <a:pPr algn="l" fontAlgn="b"/>
                      <a:r>
                        <a:rPr lang="en-US" sz="1200" b="0" i="0" u="none" strike="noStrike" dirty="0">
                          <a:solidFill>
                            <a:srgbClr val="000000"/>
                          </a:solidFill>
                          <a:effectLst/>
                          <a:latin typeface="Calibri"/>
                        </a:rPr>
                        <a:t>Total annual expense:</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$3,100,000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Total annual income:</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$236,000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Calibri"/>
                        </a:rPr>
                        <a:t>2</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3</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4</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r>
                        <a:rPr lang="en-US"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Down Arrow 3"/>
          <p:cNvSpPr/>
          <p:nvPr/>
        </p:nvSpPr>
        <p:spPr>
          <a:xfrm>
            <a:off x="319742" y="4478527"/>
            <a:ext cx="386537" cy="1035430"/>
          </a:xfrm>
          <a:prstGeom prst="downArrow">
            <a:avLst/>
          </a:prstGeom>
          <a:no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302570-8328-A84E-9F03-3A4DB0AF2563}"/>
              </a:ext>
            </a:extLst>
          </p:cNvPr>
          <p:cNvSpPr txBox="1"/>
          <p:nvPr/>
        </p:nvSpPr>
        <p:spPr>
          <a:xfrm>
            <a:off x="584288" y="4328797"/>
            <a:ext cx="1421902" cy="584776"/>
          </a:xfrm>
          <a:prstGeom prst="rect">
            <a:avLst/>
          </a:prstGeom>
          <a:noFill/>
        </p:spPr>
        <p:txBody>
          <a:bodyPr wrap="square" rtlCol="0">
            <a:spAutoFit/>
          </a:bodyPr>
          <a:lstStyle/>
          <a:p>
            <a:pPr>
              <a:spcAft>
                <a:spcPts val="1200"/>
              </a:spcAft>
            </a:pPr>
            <a:r>
              <a:rPr lang="en-US" sz="1600" dirty="0">
                <a:latin typeface="Arial"/>
                <a:cs typeface="Arial"/>
              </a:rPr>
              <a:t>30-year analysis</a:t>
            </a:r>
          </a:p>
        </p:txBody>
      </p:sp>
      <p:sp>
        <p:nvSpPr>
          <p:cNvPr id="8" name="TextBox 7">
            <a:extLst>
              <a:ext uri="{FF2B5EF4-FFF2-40B4-BE49-F238E27FC236}">
                <a16:creationId xmlns:a16="http://schemas.microsoft.com/office/drawing/2014/main" id="{DE302570-8328-A84E-9F03-3A4DB0AF2563}"/>
              </a:ext>
            </a:extLst>
          </p:cNvPr>
          <p:cNvSpPr txBox="1"/>
          <p:nvPr/>
        </p:nvSpPr>
        <p:spPr>
          <a:xfrm>
            <a:off x="1403702" y="5218475"/>
            <a:ext cx="6559198" cy="646331"/>
          </a:xfrm>
          <a:prstGeom prst="rect">
            <a:avLst/>
          </a:prstGeom>
          <a:noFill/>
        </p:spPr>
        <p:txBody>
          <a:bodyPr wrap="square" rtlCol="0">
            <a:spAutoFit/>
          </a:bodyPr>
          <a:lstStyle/>
          <a:p>
            <a:pPr>
              <a:spcAft>
                <a:spcPts val="1200"/>
              </a:spcAft>
            </a:pPr>
            <a:r>
              <a:rPr lang="en-US" dirty="0">
                <a:latin typeface="Arial"/>
                <a:cs typeface="Arial"/>
              </a:rPr>
              <a:t>With these expenses and income, the Community Microgrid owner will see an internal rate of return (IRR) of at least</a:t>
            </a:r>
            <a:r>
              <a:rPr lang="en-US" b="1" dirty="0">
                <a:latin typeface="Arial"/>
                <a:cs typeface="Arial"/>
              </a:rPr>
              <a:t> 9%. </a:t>
            </a:r>
          </a:p>
        </p:txBody>
      </p:sp>
      <p:sp>
        <p:nvSpPr>
          <p:cNvPr id="11" name="Title 1">
            <a:extLst>
              <a:ext uri="{FF2B5EF4-FFF2-40B4-BE49-F238E27FC236}">
                <a16:creationId xmlns:a16="http://schemas.microsoft.com/office/drawing/2014/main" id="{255AFC77-B105-AF45-81DB-BC0FFC482B8F}"/>
              </a:ext>
            </a:extLst>
          </p:cNvPr>
          <p:cNvSpPr>
            <a:spLocks noGrp="1"/>
          </p:cNvSpPr>
          <p:nvPr>
            <p:ph type="title"/>
          </p:nvPr>
        </p:nvSpPr>
        <p:spPr/>
        <p:txBody>
          <a:bodyPr>
            <a:noAutofit/>
          </a:bodyPr>
          <a:lstStyle/>
          <a:p>
            <a:r>
              <a:rPr lang="en-US" sz="2200" dirty="0"/>
              <a:t>RES feasibility: Community Microgrid owner-operator perspective</a:t>
            </a:r>
          </a:p>
        </p:txBody>
      </p:sp>
      <p:sp>
        <p:nvSpPr>
          <p:cNvPr id="2" name="TextBox 1">
            <a:extLst>
              <a:ext uri="{FF2B5EF4-FFF2-40B4-BE49-F238E27FC236}">
                <a16:creationId xmlns:a16="http://schemas.microsoft.com/office/drawing/2014/main" id="{3928615A-36B9-2632-1F28-561B22E2AB07}"/>
              </a:ext>
            </a:extLst>
          </p:cNvPr>
          <p:cNvSpPr txBox="1"/>
          <p:nvPr/>
        </p:nvSpPr>
        <p:spPr>
          <a:xfrm>
            <a:off x="584288" y="977377"/>
            <a:ext cx="8074552" cy="307777"/>
          </a:xfrm>
          <a:prstGeom prst="rect">
            <a:avLst/>
          </a:prstGeom>
          <a:noFill/>
        </p:spPr>
        <p:txBody>
          <a:bodyPr wrap="square" rtlCol="0">
            <a:spAutoFit/>
          </a:bodyPr>
          <a:lstStyle/>
          <a:p>
            <a:pPr algn="ctr">
              <a:spcAft>
                <a:spcPts val="1200"/>
              </a:spcAft>
            </a:pPr>
            <a:r>
              <a:rPr lang="en-US" dirty="0">
                <a:latin typeface="Arial"/>
                <a:cs typeface="Arial"/>
              </a:rPr>
              <a:t>Analysis factors from a </a:t>
            </a:r>
            <a:r>
              <a:rPr lang="en-US" dirty="0"/>
              <a:t>2021 </a:t>
            </a:r>
            <a:r>
              <a:rPr lang="en-US" dirty="0">
                <a:latin typeface="Arial"/>
                <a:cs typeface="Arial"/>
              </a:rPr>
              <a:t>design for a Community Microgrid in Southern California:</a:t>
            </a:r>
            <a:endParaRPr lang="en-US" b="1" dirty="0">
              <a:latin typeface="Arial"/>
              <a:cs typeface="Arial"/>
            </a:endParaRPr>
          </a:p>
        </p:txBody>
      </p:sp>
    </p:spTree>
    <p:extLst>
      <p:ext uri="{BB962C8B-B14F-4D97-AF65-F5344CB8AC3E}">
        <p14:creationId xmlns:p14="http://schemas.microsoft.com/office/powerpoint/2010/main" val="3383768061"/>
      </p:ext>
    </p:extLst>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2185</Words>
  <Application>Microsoft Office PowerPoint</Application>
  <PresentationFormat>On-screen Show (4:3)</PresentationFormat>
  <Paragraphs>270</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Regular</vt:lpstr>
      <vt:lpstr>Calibri</vt:lpstr>
      <vt:lpstr>Wingdings</vt:lpstr>
      <vt:lpstr>CLEAN-CA DRA 10 March 2011</vt:lpstr>
      <vt:lpstr>PowerPoint Presentation</vt:lpstr>
      <vt:lpstr>Clean Coalition (non-profit)</vt:lpstr>
      <vt:lpstr>The Resilient Energy Subscription (RES) addresses three Community Microgrid financing challenges</vt:lpstr>
      <vt:lpstr>Resilient Energy Subscription (RES) defined</vt:lpstr>
      <vt:lpstr>VOR123 depends on tiering electricity loads</vt:lpstr>
      <vt:lpstr>VOR123 for a Community Microgrid</vt:lpstr>
      <vt:lpstr>VOR123 for a Community Microgrid</vt:lpstr>
      <vt:lpstr>RES feasibility: Community Microgrid owner-operator perspective</vt:lpstr>
      <vt:lpstr>RES feasibility: Community Microgrid owner-operator perspective</vt:lpstr>
      <vt:lpstr>RES feasibility analysis results</vt:lpstr>
      <vt:lpstr>Backup Slides</vt:lpstr>
      <vt:lpstr>Grand Orcas Community Microgrid plan for the entire OPALCO territory</vt:lpstr>
      <vt:lpstr>Eastsound Tier 1 &amp; 2 facilities map</vt:lpstr>
      <vt:lpstr>Eastsound Tier 1 &amp; 2 facilities block diagram</vt:lpstr>
      <vt:lpstr>OCM map for Orcas Island</vt:lpstr>
      <vt:lpstr>Percentage of time online for Tier 1, 2, and 3 loads for a Solar Microgrid designed for the University of California Santa Barbara (UCSB) with enough solar to achieve net zero and 200 kWh of energy storage per 100 of kW solar.</vt:lpstr>
      <vt:lpstr>A typical diesel generator is configured to maintain 25% of the normal load for two days. If diesel fuel cannot be resupplied within two days, goodbye. This is hardly a solution for increasingly necessary long-term resilience. In California, Solar Microgrids provide a vastly superior trifecta of economic, environmental, and resilience benefits. </vt:lpstr>
      <vt:lpstr>VOR123 yields a 25% typical adder</vt:lpstr>
      <vt:lpstr>COS for expanding a Community Microgrid via RES</vt:lpstr>
      <vt:lpstr>RES feasibility:  Community Microgrid owner perspective</vt:lpstr>
      <vt:lpstr>Heading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Benjamin Schwartz</cp:lastModifiedBy>
  <cp:revision>12</cp:revision>
  <dcterms:created xsi:type="dcterms:W3CDTF">2011-10-27T18:10:48Z</dcterms:created>
  <dcterms:modified xsi:type="dcterms:W3CDTF">2024-03-27T16:52:12Z</dcterms:modified>
</cp:coreProperties>
</file>