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1"/>
  </p:notesMasterIdLst>
  <p:sldIdLst>
    <p:sldId id="256" r:id="rId2"/>
    <p:sldId id="300" r:id="rId3"/>
    <p:sldId id="257" r:id="rId4"/>
    <p:sldId id="2110" r:id="rId5"/>
    <p:sldId id="302" r:id="rId6"/>
    <p:sldId id="303" r:id="rId7"/>
    <p:sldId id="304" r:id="rId8"/>
    <p:sldId id="305" r:id="rId9"/>
    <p:sldId id="296" r:id="rId10"/>
    <p:sldId id="306" r:id="rId11"/>
    <p:sldId id="262" r:id="rId12"/>
    <p:sldId id="299" r:id="rId13"/>
    <p:sldId id="297" r:id="rId14"/>
    <p:sldId id="285" r:id="rId15"/>
    <p:sldId id="287" r:id="rId16"/>
    <p:sldId id="307" r:id="rId17"/>
    <p:sldId id="1325" r:id="rId18"/>
    <p:sldId id="1301" r:id="rId19"/>
    <p:sldId id="1324" r:id="rId20"/>
    <p:sldId id="2107" r:id="rId21"/>
    <p:sldId id="2108" r:id="rId22"/>
    <p:sldId id="2101" r:id="rId23"/>
    <p:sldId id="2103" r:id="rId24"/>
    <p:sldId id="1082" r:id="rId25"/>
    <p:sldId id="258" r:id="rId26"/>
    <p:sldId id="263" r:id="rId27"/>
    <p:sldId id="267" r:id="rId28"/>
    <p:sldId id="268" r:id="rId29"/>
    <p:sldId id="293" r:id="rId30"/>
    <p:sldId id="272" r:id="rId31"/>
    <p:sldId id="2116" r:id="rId32"/>
    <p:sldId id="290" r:id="rId33"/>
    <p:sldId id="2115" r:id="rId34"/>
    <p:sldId id="2118" r:id="rId35"/>
    <p:sldId id="2117" r:id="rId36"/>
    <p:sldId id="2112" r:id="rId37"/>
    <p:sldId id="2111" r:id="rId38"/>
    <p:sldId id="266" r:id="rId39"/>
    <p:sldId id="1369" r:id="rId40"/>
    <p:sldId id="1231" r:id="rId41"/>
    <p:sldId id="1372" r:id="rId42"/>
    <p:sldId id="1373" r:id="rId43"/>
    <p:sldId id="2114" r:id="rId44"/>
    <p:sldId id="276" r:id="rId45"/>
    <p:sldId id="275" r:id="rId46"/>
    <p:sldId id="277" r:id="rId47"/>
    <p:sldId id="278" r:id="rId48"/>
    <p:sldId id="279" r:id="rId49"/>
    <p:sldId id="280" r:id="rId5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2" roundtripDataSignature="AMtx7mggaWU/dmUg+BP+xsNIeWRSCx+1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24"/>
    <p:restoredTop sz="94694"/>
  </p:normalViewPr>
  <p:slideViewPr>
    <p:cSldViewPr snapToGrid="0">
      <p:cViewPr varScale="1">
        <p:scale>
          <a:sx n="121" d="100"/>
          <a:sy n="121" d="100"/>
        </p:scale>
        <p:origin x="15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Potential Service Restoration Timeframes (M7.9 Earthquake)</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lineChart>
        <c:grouping val="standard"/>
        <c:varyColors val="0"/>
        <c:ser>
          <c:idx val="0"/>
          <c:order val="0"/>
          <c:tx>
            <c:strRef>
              <c:f>Sheet1!$A$17</c:f>
              <c:strCache>
                <c:ptCount val="1"/>
                <c:pt idx="0">
                  <c:v>Gas</c:v>
                </c:pt>
              </c:strCache>
            </c:strRef>
          </c:tx>
          <c:spPr>
            <a:ln w="31750" cap="rnd">
              <a:solidFill>
                <a:srgbClr val="C00000"/>
              </a:solidFill>
              <a:round/>
            </a:ln>
            <a:effectLst/>
          </c:spPr>
          <c:marker>
            <c:symbol val="circle"/>
            <c:size val="17"/>
            <c:spPr>
              <a:solidFill>
                <a:srgbClr val="C00000"/>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Sheet1!$B$19:$K$19</c:f>
              <c:strCache>
                <c:ptCount val="10"/>
                <c:pt idx="0">
                  <c:v>1 day</c:v>
                </c:pt>
                <c:pt idx="1">
                  <c:v>2 days</c:v>
                </c:pt>
                <c:pt idx="2">
                  <c:v>3 days</c:v>
                </c:pt>
                <c:pt idx="3">
                  <c:v>1 week</c:v>
                </c:pt>
                <c:pt idx="4">
                  <c:v>2 weeks</c:v>
                </c:pt>
                <c:pt idx="5">
                  <c:v>3 weeks</c:v>
                </c:pt>
                <c:pt idx="6">
                  <c:v>1 month</c:v>
                </c:pt>
                <c:pt idx="7">
                  <c:v>2 months</c:v>
                </c:pt>
                <c:pt idx="8">
                  <c:v>3 months</c:v>
                </c:pt>
                <c:pt idx="9">
                  <c:v>6 months</c:v>
                </c:pt>
              </c:strCache>
            </c:strRef>
          </c:cat>
          <c:val>
            <c:numRef>
              <c:f>Sheet1!$B$17:$K$17</c:f>
              <c:numCache>
                <c:formatCode>General</c:formatCode>
                <c:ptCount val="10"/>
                <c:pt idx="0">
                  <c:v>0</c:v>
                </c:pt>
                <c:pt idx="1">
                  <c:v>0</c:v>
                </c:pt>
                <c:pt idx="2">
                  <c:v>0</c:v>
                </c:pt>
                <c:pt idx="3">
                  <c:v>0</c:v>
                </c:pt>
                <c:pt idx="4">
                  <c:v>2.5</c:v>
                </c:pt>
                <c:pt idx="5">
                  <c:v>5</c:v>
                </c:pt>
                <c:pt idx="6">
                  <c:v>10</c:v>
                </c:pt>
                <c:pt idx="7">
                  <c:v>30</c:v>
                </c:pt>
                <c:pt idx="8">
                  <c:v>65</c:v>
                </c:pt>
                <c:pt idx="9">
                  <c:v>100</c:v>
                </c:pt>
              </c:numCache>
            </c:numRef>
          </c:val>
          <c:smooth val="0"/>
          <c:extLst>
            <c:ext xmlns:c16="http://schemas.microsoft.com/office/drawing/2014/chart" uri="{C3380CC4-5D6E-409C-BE32-E72D297353CC}">
              <c16:uniqueId val="{00000000-92E7-B64D-9700-C1D6C29350B1}"/>
            </c:ext>
          </c:extLst>
        </c:ser>
        <c:ser>
          <c:idx val="1"/>
          <c:order val="1"/>
          <c:tx>
            <c:strRef>
              <c:f>Sheet1!$A$18</c:f>
              <c:strCache>
                <c:ptCount val="1"/>
                <c:pt idx="0">
                  <c:v>Electricity</c:v>
                </c:pt>
              </c:strCache>
            </c:strRef>
          </c:tx>
          <c:spPr>
            <a:ln w="31750" cap="rnd">
              <a:solidFill>
                <a:srgbClr val="92D050"/>
              </a:solidFill>
              <a:round/>
            </a:ln>
            <a:effectLst/>
          </c:spPr>
          <c:marker>
            <c:symbol val="circle"/>
            <c:size val="17"/>
            <c:spPr>
              <a:solidFill>
                <a:srgbClr val="92D050"/>
              </a:solidFill>
              <a:ln>
                <a:noFill/>
              </a:ln>
              <a:effectLst/>
            </c:spPr>
          </c:marker>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Sheet1!$B$19:$K$19</c:f>
              <c:strCache>
                <c:ptCount val="10"/>
                <c:pt idx="0">
                  <c:v>1 day</c:v>
                </c:pt>
                <c:pt idx="1">
                  <c:v>2 days</c:v>
                </c:pt>
                <c:pt idx="2">
                  <c:v>3 days</c:v>
                </c:pt>
                <c:pt idx="3">
                  <c:v>1 week</c:v>
                </c:pt>
                <c:pt idx="4">
                  <c:v>2 weeks</c:v>
                </c:pt>
                <c:pt idx="5">
                  <c:v>3 weeks</c:v>
                </c:pt>
                <c:pt idx="6">
                  <c:v>1 month</c:v>
                </c:pt>
                <c:pt idx="7">
                  <c:v>2 months</c:v>
                </c:pt>
                <c:pt idx="8">
                  <c:v>3 months</c:v>
                </c:pt>
                <c:pt idx="9">
                  <c:v>6 months</c:v>
                </c:pt>
              </c:strCache>
            </c:strRef>
          </c:cat>
          <c:val>
            <c:numRef>
              <c:f>Sheet1!$B$18:$K$18</c:f>
              <c:numCache>
                <c:formatCode>General</c:formatCode>
                <c:ptCount val="10"/>
                <c:pt idx="0">
                  <c:v>5</c:v>
                </c:pt>
                <c:pt idx="1">
                  <c:v>25</c:v>
                </c:pt>
                <c:pt idx="2">
                  <c:v>60</c:v>
                </c:pt>
                <c:pt idx="3">
                  <c:v>95</c:v>
                </c:pt>
                <c:pt idx="4">
                  <c:v>97</c:v>
                </c:pt>
                <c:pt idx="5">
                  <c:v>98.5</c:v>
                </c:pt>
                <c:pt idx="6">
                  <c:v>100</c:v>
                </c:pt>
                <c:pt idx="7">
                  <c:v>100</c:v>
                </c:pt>
                <c:pt idx="8">
                  <c:v>100</c:v>
                </c:pt>
                <c:pt idx="9">
                  <c:v>100</c:v>
                </c:pt>
              </c:numCache>
            </c:numRef>
          </c:val>
          <c:smooth val="0"/>
          <c:extLst>
            <c:ext xmlns:c16="http://schemas.microsoft.com/office/drawing/2014/chart" uri="{C3380CC4-5D6E-409C-BE32-E72D297353CC}">
              <c16:uniqueId val="{00000001-92E7-B64D-9700-C1D6C29350B1}"/>
            </c:ext>
          </c:extLst>
        </c:ser>
        <c:dLbls>
          <c:dLblPos val="ctr"/>
          <c:showLegendKey val="0"/>
          <c:showVal val="1"/>
          <c:showCatName val="0"/>
          <c:showSerName val="0"/>
          <c:showPercent val="0"/>
          <c:showBubbleSize val="0"/>
        </c:dLbls>
        <c:marker val="1"/>
        <c:smooth val="0"/>
        <c:axId val="115385304"/>
        <c:axId val="115384912"/>
      </c:lineChart>
      <c:catAx>
        <c:axId val="115385304"/>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15384912"/>
        <c:crosses val="autoZero"/>
        <c:auto val="1"/>
        <c:lblAlgn val="ctr"/>
        <c:lblOffset val="100"/>
        <c:noMultiLvlLbl val="0"/>
      </c:catAx>
      <c:valAx>
        <c:axId val="115384912"/>
        <c:scaling>
          <c:orientation val="minMax"/>
          <c:max val="100"/>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115385304"/>
        <c:crosses val="autoZero"/>
        <c:crossBetween val="between"/>
      </c:valAx>
      <c:spPr>
        <a:noFill/>
        <a:ln>
          <a:noFill/>
        </a:ln>
        <a:effectLst/>
      </c:spPr>
    </c:plotArea>
    <c:legend>
      <c:legendPos val="b"/>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styleClr val="auto"/>
    </cs:fillRef>
    <cs:effectRef idx="0"/>
    <cs:fontRef idx="minor">
      <a:schemeClr val="lt1"/>
    </cs:fontRef>
    <cs:defRPr sz="9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17"/>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0.02555</cdr:x>
      <cdr:y>0.23535</cdr:y>
    </cdr:from>
    <cdr:to>
      <cdr:x>0.26235</cdr:x>
      <cdr:y>0.38768</cdr:y>
    </cdr:to>
    <cdr:sp macro="" textlink="">
      <cdr:nvSpPr>
        <cdr:cNvPr id="2" name="TextBox 1">
          <a:extLst xmlns:a="http://schemas.openxmlformats.org/drawingml/2006/main">
            <a:ext uri="{FF2B5EF4-FFF2-40B4-BE49-F238E27FC236}">
              <a16:creationId xmlns:a16="http://schemas.microsoft.com/office/drawing/2014/main" id="{B76E56D9-A64B-5644-AAA7-B161A5C5DA45}"/>
            </a:ext>
          </a:extLst>
        </cdr:cNvPr>
        <cdr:cNvSpPr txBox="1"/>
      </cdr:nvSpPr>
      <cdr:spPr>
        <a:xfrm xmlns:a="http://schemas.openxmlformats.org/drawingml/2006/main">
          <a:off x="113379" y="1218438"/>
          <a:ext cx="1050807" cy="7886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latin typeface="Arial" panose="020B0604020202020204" pitchFamily="34" charset="0"/>
              <a:cs typeface="Arial" panose="020B0604020202020204" pitchFamily="34" charset="0"/>
            </a:rPr>
            <a:t>60% electric customers restored in 3 days. </a:t>
          </a:r>
        </a:p>
      </cdr:txBody>
    </cdr:sp>
  </cdr:relSizeAnchor>
  <cdr:relSizeAnchor xmlns:cdr="http://schemas.openxmlformats.org/drawingml/2006/chartDrawing">
    <cdr:from>
      <cdr:x>0.2205</cdr:x>
      <cdr:y>0.38646</cdr:y>
    </cdr:from>
    <cdr:to>
      <cdr:x>0.30882</cdr:x>
      <cdr:y>0.46215</cdr:y>
    </cdr:to>
    <cdr:sp macro="" textlink="">
      <cdr:nvSpPr>
        <cdr:cNvPr id="3" name="Connector 2">
          <a:extLst xmlns:a="http://schemas.openxmlformats.org/drawingml/2006/main">
            <a:ext uri="{FF2B5EF4-FFF2-40B4-BE49-F238E27FC236}">
              <a16:creationId xmlns:a16="http://schemas.microsoft.com/office/drawing/2014/main" id="{447EBC9D-EA70-3040-9FA6-6A34424FBCB9}"/>
            </a:ext>
          </a:extLst>
        </cdr:cNvPr>
        <cdr:cNvSpPr/>
      </cdr:nvSpPr>
      <cdr:spPr>
        <a:xfrm xmlns:a="http://schemas.openxmlformats.org/drawingml/2006/main">
          <a:off x="978491" y="2000739"/>
          <a:ext cx="391886" cy="391886"/>
        </a:xfrm>
        <a:prstGeom xmlns:a="http://schemas.openxmlformats.org/drawingml/2006/main" prst="flowChartConnector">
          <a:avLst/>
        </a:prstGeom>
        <a:noFill xmlns:a="http://schemas.openxmlformats.org/drawingml/2006/mai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0.14382</cdr:x>
      <cdr:y>0.35371</cdr:y>
    </cdr:from>
    <cdr:to>
      <cdr:x>0.231</cdr:x>
      <cdr:y>0.39221</cdr:y>
    </cdr:to>
    <cdr:cxnSp macro="">
      <cdr:nvCxnSpPr>
        <cdr:cNvPr id="5" name="Straight Arrow Connector 4">
          <a:extLst xmlns:a="http://schemas.openxmlformats.org/drawingml/2006/main">
            <a:ext uri="{FF2B5EF4-FFF2-40B4-BE49-F238E27FC236}">
              <a16:creationId xmlns:a16="http://schemas.microsoft.com/office/drawing/2014/main" id="{99B8DB32-A340-D04A-88CB-ECB6BBEA3D86}"/>
            </a:ext>
          </a:extLst>
        </cdr:cNvPr>
        <cdr:cNvCxnSpPr/>
      </cdr:nvCxnSpPr>
      <cdr:spPr>
        <a:xfrm xmlns:a="http://schemas.openxmlformats.org/drawingml/2006/main">
          <a:off x="638217" y="1831214"/>
          <a:ext cx="386861" cy="199292"/>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0.59049</cdr:x>
      <cdr:y>0.42617</cdr:y>
    </cdr:from>
    <cdr:to>
      <cdr:x>0.79106</cdr:x>
      <cdr:y>0.46152</cdr:y>
    </cdr:to>
    <cdr:cxnSp macro="">
      <cdr:nvCxnSpPr>
        <cdr:cNvPr id="7" name="Straight Arrow Connector 6">
          <a:extLst xmlns:a="http://schemas.openxmlformats.org/drawingml/2006/main">
            <a:ext uri="{FF2B5EF4-FFF2-40B4-BE49-F238E27FC236}">
              <a16:creationId xmlns:a16="http://schemas.microsoft.com/office/drawing/2014/main" id="{7A1009E1-6F45-5C41-AB0B-8A002A2CABAC}"/>
            </a:ext>
          </a:extLst>
        </cdr:cNvPr>
        <cdr:cNvCxnSpPr>
          <a:stCxn xmlns:a="http://schemas.openxmlformats.org/drawingml/2006/main" id="9" idx="0"/>
        </cdr:cNvCxnSpPr>
      </cdr:nvCxnSpPr>
      <cdr:spPr>
        <a:xfrm xmlns:a="http://schemas.openxmlformats.org/drawingml/2006/main" flipV="1">
          <a:off x="2620319" y="2206352"/>
          <a:ext cx="890052" cy="182985"/>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0.48041</cdr:x>
      <cdr:y>0.47257</cdr:y>
    </cdr:from>
    <cdr:to>
      <cdr:x>0.66269</cdr:x>
      <cdr:y>0.53583</cdr:y>
    </cdr:to>
    <cdr:sp macro="" textlink="">
      <cdr:nvSpPr>
        <cdr:cNvPr id="8" name="TextBox 7">
          <a:extLst xmlns:a="http://schemas.openxmlformats.org/drawingml/2006/main">
            <a:ext uri="{FF2B5EF4-FFF2-40B4-BE49-F238E27FC236}">
              <a16:creationId xmlns:a16="http://schemas.microsoft.com/office/drawing/2014/main" id="{B0B0C65D-431F-8E47-A164-9D598722D6CD}"/>
            </a:ext>
          </a:extLst>
        </cdr:cNvPr>
        <cdr:cNvSpPr txBox="1"/>
      </cdr:nvSpPr>
      <cdr:spPr>
        <a:xfrm xmlns:a="http://schemas.openxmlformats.org/drawingml/2006/main">
          <a:off x="3484605" y="2215477"/>
          <a:ext cx="1322173" cy="29656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0.41633</cdr:x>
      <cdr:y>0.46152</cdr:y>
    </cdr:from>
    <cdr:to>
      <cdr:x>0.76465</cdr:x>
      <cdr:y>0.6345</cdr:y>
    </cdr:to>
    <cdr:sp macro="" textlink="">
      <cdr:nvSpPr>
        <cdr:cNvPr id="9" name="TextBox 8">
          <a:extLst xmlns:a="http://schemas.openxmlformats.org/drawingml/2006/main">
            <a:ext uri="{FF2B5EF4-FFF2-40B4-BE49-F238E27FC236}">
              <a16:creationId xmlns:a16="http://schemas.microsoft.com/office/drawing/2014/main" id="{AB2BFF13-CFDB-7E48-BA55-A8DCE0358ED2}"/>
            </a:ext>
          </a:extLst>
        </cdr:cNvPr>
        <cdr:cNvSpPr txBox="1"/>
      </cdr:nvSpPr>
      <cdr:spPr>
        <a:xfrm xmlns:a="http://schemas.openxmlformats.org/drawingml/2006/main">
          <a:off x="1847497" y="2389337"/>
          <a:ext cx="1545643" cy="89553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latin typeface="Arial" panose="020B0604020202020204" pitchFamily="34" charset="0"/>
              <a:cs typeface="Arial" panose="020B0604020202020204" pitchFamily="34" charset="0"/>
            </a:rPr>
            <a:t>60% gas restoration takes </a:t>
          </a:r>
          <a:r>
            <a:rPr lang="en-US" dirty="0">
              <a:latin typeface="Arial" panose="020B0604020202020204" pitchFamily="34" charset="0"/>
              <a:cs typeface="Arial" panose="020B0604020202020204" pitchFamily="34" charset="0"/>
            </a:rPr>
            <a:t>30</a:t>
          </a:r>
          <a:r>
            <a:rPr lang="en-US" sz="1100" dirty="0">
              <a:latin typeface="Arial" panose="020B0604020202020204" pitchFamily="34" charset="0"/>
              <a:cs typeface="Arial" panose="020B0604020202020204" pitchFamily="34" charset="0"/>
            </a:rPr>
            <a:t> times longer than electricity</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dfb2e31abe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
        <p:nvSpPr>
          <p:cNvPr id="99" name="Google Shape;99;g2dfb2e31abe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0" name="Google Shape;100;g2dfb2e31abe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dfb2e31abe_0_6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dfb2e31abe_0_6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g2dfb2e31abe_0_6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extLst>
      <p:ext uri="{BB962C8B-B14F-4D97-AF65-F5344CB8AC3E}">
        <p14:creationId xmlns:p14="http://schemas.microsoft.com/office/powerpoint/2010/main" val="1201280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dfb2e31abe_0_6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dfb2e31abe_0_6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g2dfb2e31abe_0_6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12</a:t>
            </a:fld>
            <a:endParaRPr/>
          </a:p>
        </p:txBody>
      </p:sp>
    </p:spTree>
    <p:extLst>
      <p:ext uri="{BB962C8B-B14F-4D97-AF65-F5344CB8AC3E}">
        <p14:creationId xmlns:p14="http://schemas.microsoft.com/office/powerpoint/2010/main" val="786237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dfb2e31abe_0_6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dfb2e31abe_0_6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g2dfb2e31abe_0_6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extLst>
      <p:ext uri="{BB962C8B-B14F-4D97-AF65-F5344CB8AC3E}">
        <p14:creationId xmlns:p14="http://schemas.microsoft.com/office/powerpoint/2010/main" val="2824610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2dfdfd42765_0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2dfdfd42765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g2dfdfd42765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extLst>
      <p:ext uri="{BB962C8B-B14F-4D97-AF65-F5344CB8AC3E}">
        <p14:creationId xmlns:p14="http://schemas.microsoft.com/office/powerpoint/2010/main" val="92091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dfb2e31abe_0_9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g2dfb2e31abe_0_98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6131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7541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46618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18</a:t>
            </a:fld>
            <a:endParaRPr lang="en-US" altLang="en-US"/>
          </a:p>
        </p:txBody>
      </p:sp>
    </p:spTree>
    <p:extLst>
      <p:ext uri="{BB962C8B-B14F-4D97-AF65-F5344CB8AC3E}">
        <p14:creationId xmlns:p14="http://schemas.microsoft.com/office/powerpoint/2010/main" val="2839381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61" name="Google Shape;26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16183108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dfb2e31abe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g2dfb2e31abe_0_9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479367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dfb2e31abe_0_1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g2dfb2e31abe_0_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1" name="Google Shape;151;g2dfb2e31abe_0_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26</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8" name="Google Shape;428;p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968958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df2c4aa3d2_0_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g2df2c4aa3d2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2df2c4aa3d2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30</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fdfd42765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g2dfdfd42765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535431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fdfd42765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g2dfdfd42765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35931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fdfd42765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g2dfdfd42765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42316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1ac6f43ce4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31ac6f43ce4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31ac6f43ce4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34</a:t>
            </a:fld>
            <a:endParaRPr/>
          </a:p>
        </p:txBody>
      </p:sp>
    </p:spTree>
    <p:extLst>
      <p:ext uri="{BB962C8B-B14F-4D97-AF65-F5344CB8AC3E}">
        <p14:creationId xmlns:p14="http://schemas.microsoft.com/office/powerpoint/2010/main" val="7079043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fdfd42765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g2dfdfd42765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0775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1" name="Google Shape;11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 name="Google Shape;112;p2:notes"/>
          <p:cNvSpPr txBox="1"/>
          <p:nvPr/>
        </p:nvSpPr>
        <p:spPr>
          <a:xfrm>
            <a:off x="4008708" y="8893296"/>
            <a:ext cx="3066733" cy="468154"/>
          </a:xfrm>
          <a:prstGeom prst="rect">
            <a:avLst/>
          </a:prstGeom>
          <a:noFill/>
          <a:ln>
            <a:noFill/>
          </a:ln>
        </p:spPr>
        <p:txBody>
          <a:bodyPr spcFirstLastPara="1" wrap="square" lIns="93900" tIns="46950" rIns="93900" bIns="4695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fdfd42765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g2dfdfd42765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04096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31ac30e02ed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g31ac30e02ed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9" name="Google Shape;119;g31ac30e02ed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37</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1ac6f43ce4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31ac6f43ce4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g31ac6f43ce4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38</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6BAC258-D5A7-F949-B3BC-8E9B2CBED228}" type="slidenum">
              <a:rPr lang="en-US" altLang="en-US" smtClean="0"/>
              <a:pPr>
                <a:defRPr/>
              </a:pPr>
              <a:t>39</a:t>
            </a:fld>
            <a:endParaRPr lang="en-US" altLang="en-US" dirty="0"/>
          </a:p>
        </p:txBody>
      </p:sp>
    </p:spTree>
    <p:extLst>
      <p:ext uri="{BB962C8B-B14F-4D97-AF65-F5344CB8AC3E}">
        <p14:creationId xmlns:p14="http://schemas.microsoft.com/office/powerpoint/2010/main" val="4196173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dfdfd42765_0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7" name="Google Shape;407;g2dfdfd42765_0_2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95572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4" name="Google Shape;31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dfb2e31abe_0_7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2dfb2e31abe_0_7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7" name="Google Shape;327;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3" name="Google Shape;333;p2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dfb2e31abe_0_6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dfb2e31abe_0_6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g2dfb2e31abe_0_6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4</a:t>
            </a:fld>
            <a:endParaRPr/>
          </a:p>
        </p:txBody>
      </p:sp>
    </p:spTree>
    <p:extLst>
      <p:ext uri="{BB962C8B-B14F-4D97-AF65-F5344CB8AC3E}">
        <p14:creationId xmlns:p14="http://schemas.microsoft.com/office/powerpoint/2010/main" val="15430252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2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dfb2e31abe_0_60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dfb2e31abe_0_6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4" name="Google Shape;144;g2dfb2e31abe_0_6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5</a:t>
            </a:fld>
            <a:endParaRPr/>
          </a:p>
        </p:txBody>
      </p:sp>
    </p:spTree>
    <p:extLst>
      <p:ext uri="{BB962C8B-B14F-4D97-AF65-F5344CB8AC3E}">
        <p14:creationId xmlns:p14="http://schemas.microsoft.com/office/powerpoint/2010/main" val="21230153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b="1" dirty="0">
              <a:latin typeface="Arial"/>
              <a:cs typeface="Arial"/>
            </a:endParaRPr>
          </a:p>
          <a:p>
            <a:pPr>
              <a:buFont typeface="Arial" pitchFamily="34" charset="0"/>
              <a:buNone/>
            </a:pPr>
            <a:endParaRPr lang="en-US" dirty="0">
              <a:latin typeface="Arial"/>
              <a:cs typeface="Arial"/>
            </a:endParaRPr>
          </a:p>
        </p:txBody>
      </p:sp>
      <p:sp>
        <p:nvSpPr>
          <p:cNvPr id="4" name="Slide Number Placeholder 3"/>
          <p:cNvSpPr>
            <a:spLocks noGrp="1"/>
          </p:cNvSpPr>
          <p:nvPr>
            <p:ph type="sldNum" sz="quarter" idx="10"/>
          </p:nvPr>
        </p:nvSpPr>
        <p:spPr/>
        <p:txBody>
          <a:bodyPr/>
          <a:lstStyle/>
          <a:p>
            <a:fld id="{CC54812C-3253-A742-B793-96C63D0D932D}" type="slidenum">
              <a:rPr lang="en-US" smtClean="0"/>
              <a:pPr/>
              <a:t>6</a:t>
            </a:fld>
            <a:endParaRPr lang="en-US" dirty="0"/>
          </a:p>
        </p:txBody>
      </p:sp>
    </p:spTree>
    <p:extLst>
      <p:ext uri="{BB962C8B-B14F-4D97-AF65-F5344CB8AC3E}">
        <p14:creationId xmlns:p14="http://schemas.microsoft.com/office/powerpoint/2010/main" val="3203623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b="1" dirty="0">
              <a:latin typeface="Arial"/>
              <a:cs typeface="Arial"/>
            </a:endParaRPr>
          </a:p>
          <a:p>
            <a:pPr>
              <a:buFont typeface="Arial" pitchFamily="34" charset="0"/>
              <a:buNone/>
            </a:pPr>
            <a:endParaRPr lang="en-US" dirty="0">
              <a:latin typeface="Arial"/>
              <a:cs typeface="Arial"/>
            </a:endParaRPr>
          </a:p>
        </p:txBody>
      </p:sp>
      <p:sp>
        <p:nvSpPr>
          <p:cNvPr id="4" name="Slide Number Placeholder 3"/>
          <p:cNvSpPr>
            <a:spLocks noGrp="1"/>
          </p:cNvSpPr>
          <p:nvPr>
            <p:ph type="sldNum" sz="quarter" idx="10"/>
          </p:nvPr>
        </p:nvSpPr>
        <p:spPr/>
        <p:txBody>
          <a:bodyPr/>
          <a:lstStyle/>
          <a:p>
            <a:fld id="{CC54812C-3253-A742-B793-96C63D0D932D}" type="slidenum">
              <a:rPr lang="en-US" smtClean="0"/>
              <a:pPr/>
              <a:t>7</a:t>
            </a:fld>
            <a:endParaRPr lang="en-US" dirty="0"/>
          </a:p>
        </p:txBody>
      </p:sp>
    </p:spTree>
    <p:extLst>
      <p:ext uri="{BB962C8B-B14F-4D97-AF65-F5344CB8AC3E}">
        <p14:creationId xmlns:p14="http://schemas.microsoft.com/office/powerpoint/2010/main" val="3343988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b="1" dirty="0">
              <a:latin typeface="Arial"/>
              <a:cs typeface="Arial"/>
            </a:endParaRPr>
          </a:p>
          <a:p>
            <a:pPr>
              <a:buFont typeface="Arial" pitchFamily="34" charset="0"/>
              <a:buNone/>
            </a:pPr>
            <a:endParaRPr lang="en-US" dirty="0">
              <a:latin typeface="Arial"/>
              <a:cs typeface="Arial"/>
            </a:endParaRPr>
          </a:p>
        </p:txBody>
      </p:sp>
      <p:sp>
        <p:nvSpPr>
          <p:cNvPr id="4" name="Slide Number Placeholder 3"/>
          <p:cNvSpPr>
            <a:spLocks noGrp="1"/>
          </p:cNvSpPr>
          <p:nvPr>
            <p:ph type="sldNum" sz="quarter" idx="10"/>
          </p:nvPr>
        </p:nvSpPr>
        <p:spPr/>
        <p:txBody>
          <a:bodyPr/>
          <a:lstStyle/>
          <a:p>
            <a:fld id="{CC54812C-3253-A742-B793-96C63D0D932D}" type="slidenum">
              <a:rPr lang="en-US" smtClean="0"/>
              <a:pPr/>
              <a:t>8</a:t>
            </a:fld>
            <a:endParaRPr lang="en-US" dirty="0"/>
          </a:p>
        </p:txBody>
      </p:sp>
    </p:spTree>
    <p:extLst>
      <p:ext uri="{BB962C8B-B14F-4D97-AF65-F5344CB8AC3E}">
        <p14:creationId xmlns:p14="http://schemas.microsoft.com/office/powerpoint/2010/main" val="2383331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7" name="Google Shape;13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183438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type="title">
  <p:cSld name="TITLE">
    <p:spTree>
      <p:nvGrpSpPr>
        <p:cNvPr id="1" name="Shape 15"/>
        <p:cNvGrpSpPr/>
        <p:nvPr/>
      </p:nvGrpSpPr>
      <p:grpSpPr>
        <a:xfrm>
          <a:off x="0" y="0"/>
          <a:ext cx="0" cy="0"/>
          <a:chOff x="0" y="0"/>
          <a:chExt cx="0" cy="0"/>
        </a:xfrm>
      </p:grpSpPr>
      <p:sp>
        <p:nvSpPr>
          <p:cNvPr id="16" name="Google Shape;16;p32"/>
          <p:cNvSpPr/>
          <p:nvPr/>
        </p:nvSpPr>
        <p:spPr>
          <a:xfrm>
            <a:off x="0" y="3124200"/>
            <a:ext cx="9144000" cy="33528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 name="Google Shape;17;p32"/>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8;p32"/>
          <p:cNvSpPr txBox="1"/>
          <p:nvPr/>
        </p:nvSpPr>
        <p:spPr>
          <a:xfrm>
            <a:off x="0" y="6488113"/>
            <a:ext cx="5562600" cy="3667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595959"/>
                </a:solidFill>
                <a:latin typeface="Calibri"/>
                <a:ea typeface="Calibri"/>
                <a:cs typeface="Calibri"/>
                <a:sym typeface="Calibri"/>
              </a:rPr>
              <a:t>Making Clean Local Energy Accessible Now</a:t>
            </a:r>
            <a:endParaRPr sz="1400" b="0" i="0" u="none" strike="noStrike" cap="none">
              <a:solidFill>
                <a:srgbClr val="000000"/>
              </a:solidFill>
              <a:latin typeface="Arial"/>
              <a:ea typeface="Arial"/>
              <a:cs typeface="Arial"/>
              <a:sym typeface="Arial"/>
            </a:endParaRPr>
          </a:p>
        </p:txBody>
      </p:sp>
      <p:sp>
        <p:nvSpPr>
          <p:cNvPr id="19" name="Google Shape;19;p32"/>
          <p:cNvSpPr txBox="1">
            <a:spLocks noGrp="1"/>
          </p:cNvSpPr>
          <p:nvPr>
            <p:ph type="subTitle" idx="1"/>
          </p:nvPr>
        </p:nvSpPr>
        <p:spPr>
          <a:xfrm>
            <a:off x="990600" y="5300663"/>
            <a:ext cx="7161213" cy="84137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798DA8"/>
              </a:buClr>
              <a:buSzPts val="2400"/>
              <a:buFont typeface="Calibri"/>
              <a:buNone/>
              <a:defRPr sz="2400">
                <a:solidFill>
                  <a:srgbClr val="798DA8"/>
                </a:solidFill>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1"/>
        <p:cNvGrpSpPr/>
        <p:nvPr/>
      </p:nvGrpSpPr>
      <p:grpSpPr>
        <a:xfrm>
          <a:off x="0" y="0"/>
          <a:ext cx="0" cy="0"/>
          <a:chOff x="0" y="0"/>
          <a:chExt cx="0" cy="0"/>
        </a:xfrm>
      </p:grpSpPr>
      <p:sp>
        <p:nvSpPr>
          <p:cNvPr id="72" name="Google Shape;72;p4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4" name="Google Shape;74;p4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8"/>
        <p:cNvGrpSpPr/>
        <p:nvPr/>
      </p:nvGrpSpPr>
      <p:grpSpPr>
        <a:xfrm>
          <a:off x="0" y="0"/>
          <a:ext cx="0" cy="0"/>
          <a:chOff x="0" y="0"/>
          <a:chExt cx="0" cy="0"/>
        </a:xfrm>
      </p:grpSpPr>
      <p:sp>
        <p:nvSpPr>
          <p:cNvPr id="79" name="Google Shape;79;p4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2"/>
          <p:cNvSpPr>
            <a:spLocks noGrp="1"/>
          </p:cNvSpPr>
          <p:nvPr>
            <p:ph type="pic" idx="2"/>
          </p:nvPr>
        </p:nvSpPr>
        <p:spPr>
          <a:xfrm>
            <a:off x="3887391" y="987426"/>
            <a:ext cx="4629150" cy="4873625"/>
          </a:xfrm>
          <a:prstGeom prst="rect">
            <a:avLst/>
          </a:prstGeom>
          <a:noFill/>
          <a:ln>
            <a:noFill/>
          </a:ln>
        </p:spPr>
      </p:sp>
      <p:sp>
        <p:nvSpPr>
          <p:cNvPr id="81" name="Google Shape;81;p4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2" name="Google Shape;82;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5"/>
        <p:cNvGrpSpPr/>
        <p:nvPr/>
      </p:nvGrpSpPr>
      <p:grpSpPr>
        <a:xfrm>
          <a:off x="0" y="0"/>
          <a:ext cx="0" cy="0"/>
          <a:chOff x="0" y="0"/>
          <a:chExt cx="0" cy="0"/>
        </a:xfrm>
      </p:grpSpPr>
      <p:sp>
        <p:nvSpPr>
          <p:cNvPr id="86" name="Google Shape;86;p4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1"/>
        <p:cNvGrpSpPr/>
        <p:nvPr/>
      </p:nvGrpSpPr>
      <p:grpSpPr>
        <a:xfrm>
          <a:off x="0" y="0"/>
          <a:ext cx="0" cy="0"/>
          <a:chOff x="0" y="0"/>
          <a:chExt cx="0" cy="0"/>
        </a:xfrm>
      </p:grpSpPr>
      <p:sp>
        <p:nvSpPr>
          <p:cNvPr id="92" name="Google Shape;92;p44"/>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4"/>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9_Title, Text and Chart">
  <p:cSld name="19_Title, Text and Chart">
    <p:spTree>
      <p:nvGrpSpPr>
        <p:cNvPr id="1" name="Shape 20"/>
        <p:cNvGrpSpPr/>
        <p:nvPr/>
      </p:nvGrpSpPr>
      <p:grpSpPr>
        <a:xfrm>
          <a:off x="0" y="0"/>
          <a:ext cx="0" cy="0"/>
          <a:chOff x="0" y="0"/>
          <a:chExt cx="0" cy="0"/>
        </a:xfrm>
      </p:grpSpPr>
      <p:sp>
        <p:nvSpPr>
          <p:cNvPr id="21" name="Google Shape;21;p33"/>
          <p:cNvSpPr/>
          <p:nvPr/>
        </p:nvSpPr>
        <p:spPr>
          <a:xfrm>
            <a:off x="0" y="6477000"/>
            <a:ext cx="9144000" cy="381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22;p33"/>
          <p:cNvSpPr txBox="1"/>
          <p:nvPr/>
        </p:nvSpPr>
        <p:spPr>
          <a:xfrm>
            <a:off x="0" y="6488113"/>
            <a:ext cx="4724400" cy="3365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595959"/>
                </a:solidFill>
                <a:latin typeface="Calibri"/>
                <a:ea typeface="Calibri"/>
                <a:cs typeface="Calibri"/>
                <a:sym typeface="Calibri"/>
              </a:rPr>
              <a:t>Making Clean Local Energy Accessible Now</a:t>
            </a:r>
            <a:endParaRPr sz="1800" b="0" i="0" u="none" strike="noStrike" cap="none">
              <a:solidFill>
                <a:srgbClr val="595959"/>
              </a:solidFill>
              <a:latin typeface="Calibri"/>
              <a:ea typeface="Calibri"/>
              <a:cs typeface="Calibri"/>
              <a:sym typeface="Calibri"/>
            </a:endParaRPr>
          </a:p>
        </p:txBody>
      </p:sp>
      <p:sp>
        <p:nvSpPr>
          <p:cNvPr id="23" name="Google Shape;23;p33"/>
          <p:cNvSpPr/>
          <p:nvPr/>
        </p:nvSpPr>
        <p:spPr>
          <a:xfrm>
            <a:off x="0" y="0"/>
            <a:ext cx="7391400" cy="762000"/>
          </a:xfrm>
          <a:prstGeom prst="rect">
            <a:avLst/>
          </a:prstGeom>
          <a:solidFill>
            <a:srgbClr val="249C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4" name="Google Shape;24;p33"/>
          <p:cNvSpPr txBox="1"/>
          <p:nvPr/>
        </p:nvSpPr>
        <p:spPr>
          <a:xfrm>
            <a:off x="8534400" y="6492875"/>
            <a:ext cx="457200" cy="36512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rgbClr val="013D21"/>
              </a:solidFill>
              <a:latin typeface="Arial"/>
              <a:ea typeface="Arial"/>
              <a:cs typeface="Arial"/>
              <a:sym typeface="Arial"/>
            </a:endParaRPr>
          </a:p>
        </p:txBody>
      </p:sp>
      <p:sp>
        <p:nvSpPr>
          <p:cNvPr id="25" name="Google Shape;25;p33"/>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2400"/>
              <a:buFont typeface="Arial"/>
              <a:buNone/>
              <a:defRPr sz="2400"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3"/>
          <p:cNvSpPr txBox="1">
            <a:spLocks noGrp="1"/>
          </p:cNvSpPr>
          <p:nvPr>
            <p:ph type="body" idx="1"/>
          </p:nvPr>
        </p:nvSpPr>
        <p:spPr>
          <a:xfrm>
            <a:off x="457200" y="1295400"/>
            <a:ext cx="8229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798DA8"/>
              </a:buClr>
              <a:buSzPts val="2800"/>
              <a:buFont typeface="Calibri"/>
              <a:buChar char="•"/>
              <a:defRPr>
                <a:solidFill>
                  <a:srgbClr val="798DA8"/>
                </a:solidFill>
              </a:defRPr>
            </a:lvl1pPr>
            <a:lvl2pPr marL="914400" lvl="1" indent="-381000" algn="l">
              <a:lnSpc>
                <a:spcPct val="90000"/>
              </a:lnSpc>
              <a:spcBef>
                <a:spcPts val="500"/>
              </a:spcBef>
              <a:spcAft>
                <a:spcPts val="0"/>
              </a:spcAft>
              <a:buClr>
                <a:srgbClr val="798DA8"/>
              </a:buClr>
              <a:buSzPts val="2400"/>
              <a:buFont typeface="Calibri"/>
              <a:buChar char="•"/>
              <a:defRPr>
                <a:solidFill>
                  <a:srgbClr val="798DA8"/>
                </a:solidFill>
              </a:defRPr>
            </a:lvl2pPr>
            <a:lvl3pPr marL="1371600" lvl="2" indent="-355600" algn="l">
              <a:lnSpc>
                <a:spcPct val="90000"/>
              </a:lnSpc>
              <a:spcBef>
                <a:spcPts val="500"/>
              </a:spcBef>
              <a:spcAft>
                <a:spcPts val="0"/>
              </a:spcAft>
              <a:buClr>
                <a:srgbClr val="798DA8"/>
              </a:buClr>
              <a:buSzPts val="2000"/>
              <a:buFont typeface="Calibri"/>
              <a:buChar char="•"/>
              <a:defRPr>
                <a:solidFill>
                  <a:srgbClr val="798DA8"/>
                </a:solidFill>
              </a:defRPr>
            </a:lvl3pPr>
            <a:lvl4pPr marL="1828800" lvl="3" indent="-342900" algn="l">
              <a:lnSpc>
                <a:spcPct val="90000"/>
              </a:lnSpc>
              <a:spcBef>
                <a:spcPts val="500"/>
              </a:spcBef>
              <a:spcAft>
                <a:spcPts val="0"/>
              </a:spcAft>
              <a:buClr>
                <a:srgbClr val="798DA8"/>
              </a:buClr>
              <a:buSzPts val="1800"/>
              <a:buFont typeface="Calibri"/>
              <a:buChar char="•"/>
              <a:defRPr>
                <a:solidFill>
                  <a:srgbClr val="798DA8"/>
                </a:solidFill>
              </a:defRPr>
            </a:lvl4pPr>
            <a:lvl5pPr marL="2286000" lvl="4" indent="-342900" algn="l">
              <a:lnSpc>
                <a:spcPct val="90000"/>
              </a:lnSpc>
              <a:spcBef>
                <a:spcPts val="500"/>
              </a:spcBef>
              <a:spcAft>
                <a:spcPts val="0"/>
              </a:spcAft>
              <a:buClr>
                <a:srgbClr val="798DA8"/>
              </a:buClr>
              <a:buSzPts val="1800"/>
              <a:buFont typeface="Calibri"/>
              <a:buChar char="•"/>
              <a:defRPr>
                <a:solidFill>
                  <a:srgbClr val="798DA8"/>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7" name="Google Shape;27;p33" descr="Clean Coalition Logo_no tagline_updated_slideshowedit_zf2 yellow_final2.pdf"/>
          <p:cNvPicPr preferRelativeResize="0"/>
          <p:nvPr/>
        </p:nvPicPr>
        <p:blipFill rotWithShape="1">
          <a:blip r:embed="rId2">
            <a:alphaModFix/>
          </a:blip>
          <a:srcRect/>
          <a:stretch/>
        </p:blipFill>
        <p:spPr>
          <a:xfrm>
            <a:off x="7531217" y="46181"/>
            <a:ext cx="1612783" cy="67665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28"/>
        <p:cNvGrpSpPr/>
        <p:nvPr/>
      </p:nvGrpSpPr>
      <p:grpSpPr>
        <a:xfrm>
          <a:off x="0" y="0"/>
          <a:ext cx="0" cy="0"/>
          <a:chOff x="0" y="0"/>
          <a:chExt cx="0" cy="0"/>
        </a:xfrm>
      </p:grpSpPr>
      <p:sp>
        <p:nvSpPr>
          <p:cNvPr id="29" name="Google Shape;29;p34"/>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1" name="Google Shape;31;p3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
        <p:cNvGrpSpPr/>
        <p:nvPr/>
      </p:nvGrpSpPr>
      <p:grpSpPr>
        <a:xfrm>
          <a:off x="0" y="0"/>
          <a:ext cx="0" cy="0"/>
          <a:chOff x="0" y="0"/>
          <a:chExt cx="0" cy="0"/>
        </a:xfrm>
      </p:grpSpPr>
      <p:sp>
        <p:nvSpPr>
          <p:cNvPr id="35" name="Google Shape;35;p3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0"/>
        <p:cNvGrpSpPr/>
        <p:nvPr/>
      </p:nvGrpSpPr>
      <p:grpSpPr>
        <a:xfrm>
          <a:off x="0" y="0"/>
          <a:ext cx="0" cy="0"/>
          <a:chOff x="0" y="0"/>
          <a:chExt cx="0" cy="0"/>
        </a:xfrm>
      </p:grpSpPr>
      <p:sp>
        <p:nvSpPr>
          <p:cNvPr id="41" name="Google Shape;41;p3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3" name="Google Shape;43;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
        <p:cNvGrpSpPr/>
        <p:nvPr/>
      </p:nvGrpSpPr>
      <p:grpSpPr>
        <a:xfrm>
          <a:off x="0" y="0"/>
          <a:ext cx="0" cy="0"/>
          <a:chOff x="0" y="0"/>
          <a:chExt cx="0" cy="0"/>
        </a:xfrm>
      </p:grpSpPr>
      <p:sp>
        <p:nvSpPr>
          <p:cNvPr id="47" name="Google Shape;47;p3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
        <p:cNvGrpSpPr/>
        <p:nvPr/>
      </p:nvGrpSpPr>
      <p:grpSpPr>
        <a:xfrm>
          <a:off x="0" y="0"/>
          <a:ext cx="0" cy="0"/>
          <a:chOff x="0" y="0"/>
          <a:chExt cx="0" cy="0"/>
        </a:xfrm>
      </p:grpSpPr>
      <p:sp>
        <p:nvSpPr>
          <p:cNvPr id="54" name="Google Shape;54;p3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3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3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3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3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
        <p:cNvGrpSpPr/>
        <p:nvPr/>
      </p:nvGrpSpPr>
      <p:grpSpPr>
        <a:xfrm>
          <a:off x="0" y="0"/>
          <a:ext cx="0" cy="0"/>
          <a:chOff x="0" y="0"/>
          <a:chExt cx="0" cy="0"/>
        </a:xfrm>
      </p:grpSpPr>
      <p:sp>
        <p:nvSpPr>
          <p:cNvPr id="68" name="Google Shape;68;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www.sandiegouniontribune.com/news/public-safety/story/2024-05-21/battery-fire-in-otay-mesa-smoldering-for-a-sixth-day"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ssets-us-01.kc-usercontent.com/0234f496-d2b7-00b6-17a4-b43e949b70a2/bc1fc18b-a867-45c3-b1e5-5beed480d46b/Agenda%20112624_links.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hyperlink" Target="https://buildhsr.com/map/"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energy.ca.gov/data-reports/energy-almanac/california-electricity-data/california-energy-storage-system-survey"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g2dfb2e31abe_0_0" descr="Clean Coalition Logo_updated yellow.eps"/>
          <p:cNvPicPr preferRelativeResize="0"/>
          <p:nvPr/>
        </p:nvPicPr>
        <p:blipFill rotWithShape="1">
          <a:blip r:embed="rId3">
            <a:alphaModFix/>
          </a:blip>
          <a:srcRect/>
          <a:stretch/>
        </p:blipFill>
        <p:spPr>
          <a:xfrm>
            <a:off x="2691289" y="272840"/>
            <a:ext cx="3761421" cy="688905"/>
          </a:xfrm>
          <a:prstGeom prst="rect">
            <a:avLst/>
          </a:prstGeom>
          <a:noFill/>
          <a:ln>
            <a:noFill/>
          </a:ln>
        </p:spPr>
      </p:pic>
      <p:sp>
        <p:nvSpPr>
          <p:cNvPr id="103" name="Google Shape;103;g2dfb2e31abe_0_0"/>
          <p:cNvSpPr txBox="1"/>
          <p:nvPr/>
        </p:nvSpPr>
        <p:spPr>
          <a:xfrm>
            <a:off x="-91569" y="1148300"/>
            <a:ext cx="9305400"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dirty="0"/>
              <a:t>Battery Energy Storage Systems (BESS)</a:t>
            </a:r>
            <a:endParaRPr sz="32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3200" b="0" i="0" u="none" strike="noStrike" cap="none" dirty="0">
                <a:solidFill>
                  <a:srgbClr val="000000"/>
                </a:solidFill>
                <a:latin typeface="Arial"/>
                <a:ea typeface="Arial"/>
                <a:cs typeface="Arial"/>
                <a:sym typeface="Arial"/>
              </a:rPr>
              <a:t>Pros &amp; Cons</a:t>
            </a:r>
            <a:endParaRPr sz="3200" b="0" i="0" u="none" strike="noStrike" cap="none" dirty="0">
              <a:solidFill>
                <a:schemeClr val="lt1"/>
              </a:solidFill>
              <a:latin typeface="Arial"/>
              <a:ea typeface="Arial"/>
              <a:cs typeface="Arial"/>
              <a:sym typeface="Arial"/>
            </a:endParaRPr>
          </a:p>
        </p:txBody>
      </p:sp>
      <p:sp>
        <p:nvSpPr>
          <p:cNvPr id="104" name="Google Shape;104;g2dfb2e31abe_0_0"/>
          <p:cNvSpPr txBox="1"/>
          <p:nvPr/>
        </p:nvSpPr>
        <p:spPr>
          <a:xfrm>
            <a:off x="7020910" y="6495716"/>
            <a:ext cx="2112579" cy="30773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en-US" dirty="0">
                <a:solidFill>
                  <a:schemeClr val="dk1"/>
                </a:solidFill>
              </a:rPr>
              <a:t>11 December </a:t>
            </a:r>
            <a:r>
              <a:rPr lang="en-US" sz="1400" b="0" i="0" u="none" strike="noStrike" cap="none" dirty="0">
                <a:solidFill>
                  <a:schemeClr val="dk1"/>
                </a:solidFill>
                <a:latin typeface="Arial"/>
                <a:ea typeface="Arial"/>
                <a:cs typeface="Arial"/>
                <a:sym typeface="Arial"/>
              </a:rPr>
              <a:t>2024</a:t>
            </a:r>
            <a:endParaRPr sz="1400" b="0" i="0" u="none" strike="noStrike" cap="none" dirty="0">
              <a:solidFill>
                <a:srgbClr val="000000"/>
              </a:solidFill>
              <a:latin typeface="Arial"/>
              <a:ea typeface="Arial"/>
              <a:cs typeface="Arial"/>
              <a:sym typeface="Arial"/>
            </a:endParaRPr>
          </a:p>
        </p:txBody>
      </p:sp>
      <p:sp>
        <p:nvSpPr>
          <p:cNvPr id="105" name="Google Shape;105;g2dfb2e31abe_0_0"/>
          <p:cNvSpPr/>
          <p:nvPr/>
        </p:nvSpPr>
        <p:spPr>
          <a:xfrm>
            <a:off x="3353901" y="4899082"/>
            <a:ext cx="2436300" cy="1208400"/>
          </a:xfrm>
          <a:prstGeom prst="rect">
            <a:avLst/>
          </a:prstGeom>
          <a:noFill/>
          <a:ln>
            <a:noFill/>
          </a:ln>
        </p:spPr>
        <p:txBody>
          <a:bodyPr spcFirstLastPara="1" wrap="square" lIns="38100" tIns="38100" rIns="38100" bIns="381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FFFFFF"/>
                </a:solidFill>
                <a:latin typeface="Arial"/>
                <a:ea typeface="Arial"/>
                <a:cs typeface="Arial"/>
                <a:sym typeface="Arial"/>
              </a:rPr>
              <a:t>Craig Lewis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Arial"/>
                <a:ea typeface="Arial"/>
                <a:cs typeface="Arial"/>
                <a:sym typeface="Arial"/>
              </a:rPr>
              <a:t>Executive Director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Arial"/>
                <a:ea typeface="Arial"/>
                <a:cs typeface="Arial"/>
                <a:sym typeface="Arial"/>
              </a:rPr>
              <a:t>Clean Coalition</a:t>
            </a:r>
            <a:endParaRPr sz="1600" b="0" i="0" u="none" strike="noStrike" cap="none">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Arial"/>
                <a:ea typeface="Arial"/>
                <a:cs typeface="Arial"/>
                <a:sym typeface="Arial"/>
              </a:rPr>
              <a:t>650-796-2353</a:t>
            </a:r>
            <a:r>
              <a:rPr lang="en-US" sz="1600" b="0" i="0" u="none" strike="noStrike" cap="none">
                <a:solidFill>
                  <a:srgbClr val="FFFFFF"/>
                </a:solidFill>
                <a:latin typeface="Arial"/>
                <a:ea typeface="Arial"/>
                <a:cs typeface="Arial"/>
                <a:sym typeface="Arial"/>
              </a:rPr>
              <a:t> mobile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rgbClr val="FFFFFF"/>
                </a:solidFill>
                <a:latin typeface="Arial"/>
                <a:ea typeface="Arial"/>
                <a:cs typeface="Arial"/>
                <a:sym typeface="Arial"/>
              </a:rPr>
              <a:t>craig@clean-coalition.org</a:t>
            </a:r>
            <a:endParaRPr sz="1600" b="0" i="0" u="none" strike="noStrike" cap="none">
              <a:solidFill>
                <a:srgbClr val="FFFFFF"/>
              </a:solidFill>
              <a:latin typeface="Arial"/>
              <a:ea typeface="Arial"/>
              <a:cs typeface="Arial"/>
              <a:sym typeface="Arial"/>
            </a:endParaRPr>
          </a:p>
        </p:txBody>
      </p:sp>
      <p:pic>
        <p:nvPicPr>
          <p:cNvPr id="108" name="Google Shape;108;g2dfb2e31abe_0_0"/>
          <p:cNvPicPr preferRelativeResize="0"/>
          <p:nvPr/>
        </p:nvPicPr>
        <p:blipFill rotWithShape="1">
          <a:blip r:embed="rId4">
            <a:alphaModFix/>
          </a:blip>
          <a:srcRect/>
          <a:stretch/>
        </p:blipFill>
        <p:spPr>
          <a:xfrm>
            <a:off x="-10869" y="2260804"/>
            <a:ext cx="9144000" cy="244149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BESS Pros &amp; Cons</a:t>
            </a:r>
            <a:endParaRPr dirty="0"/>
          </a:p>
        </p:txBody>
      </p:sp>
      <p:sp>
        <p:nvSpPr>
          <p:cNvPr id="140" name="Google Shape;140;p7"/>
          <p:cNvSpPr txBox="1">
            <a:spLocks noGrp="1"/>
          </p:cNvSpPr>
          <p:nvPr>
            <p:ph type="body" idx="1"/>
          </p:nvPr>
        </p:nvSpPr>
        <p:spPr>
          <a:xfrm>
            <a:off x="457200" y="1211320"/>
            <a:ext cx="8229600" cy="45259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None/>
            </a:pPr>
            <a:r>
              <a:rPr lang="en-US" dirty="0">
                <a:solidFill>
                  <a:schemeClr val="dk1"/>
                </a:solidFill>
              </a:rPr>
              <a:t>BESS Pros &amp; Cons</a:t>
            </a:r>
            <a:endParaRPr dirty="0"/>
          </a:p>
        </p:txBody>
      </p:sp>
    </p:spTree>
    <p:extLst>
      <p:ext uri="{BB962C8B-B14F-4D97-AF65-F5344CB8AC3E}">
        <p14:creationId xmlns:p14="http://schemas.microsoft.com/office/powerpoint/2010/main" val="1958462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dfb2e31abe_0_600"/>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US" dirty="0"/>
              <a:t>BESS Pros</a:t>
            </a:r>
            <a:endParaRPr dirty="0"/>
          </a:p>
        </p:txBody>
      </p:sp>
      <p:sp>
        <p:nvSpPr>
          <p:cNvPr id="147" name="Google Shape;147;g2dfb2e31abe_0_600"/>
          <p:cNvSpPr txBox="1">
            <a:spLocks noGrp="1"/>
          </p:cNvSpPr>
          <p:nvPr>
            <p:ph type="body" idx="1"/>
          </p:nvPr>
        </p:nvSpPr>
        <p:spPr>
          <a:xfrm>
            <a:off x="457200" y="633257"/>
            <a:ext cx="8229600" cy="5872645"/>
          </a:xfrm>
          <a:prstGeom prst="rect">
            <a:avLst/>
          </a:prstGeom>
          <a:noFill/>
          <a:ln>
            <a:noFill/>
          </a:ln>
        </p:spPr>
        <p:txBody>
          <a:bodyPr spcFirstLastPara="1" wrap="square" lIns="91425" tIns="45700" rIns="91425" bIns="45700" anchor="t" anchorCtr="0">
            <a:normAutofit lnSpcReduction="10000"/>
          </a:bodyPr>
          <a:lstStyle/>
          <a:p>
            <a:pPr marL="457200" lvl="0" indent="-393700" algn="l" rtl="0">
              <a:lnSpc>
                <a:spcPct val="115000"/>
              </a:lnSpc>
              <a:spcBef>
                <a:spcPts val="1000"/>
              </a:spcBef>
              <a:spcAft>
                <a:spcPts val="0"/>
              </a:spcAft>
              <a:buClr>
                <a:schemeClr val="dk1"/>
              </a:buClr>
              <a:buSzPts val="2600"/>
              <a:buAutoNum type="arabicPeriod"/>
            </a:pPr>
            <a:r>
              <a:rPr lang="en-US" sz="2400" b="1" dirty="0">
                <a:solidFill>
                  <a:schemeClr val="dk1"/>
                </a:solidFill>
              </a:rPr>
              <a:t>Enabling intermittent renewables </a:t>
            </a:r>
            <a:r>
              <a:rPr lang="en-US" sz="2400" dirty="0">
                <a:solidFill>
                  <a:schemeClr val="dk1"/>
                </a:solidFill>
              </a:rPr>
              <a:t>by storing solar &amp; wind energy to be spread 24x7. </a:t>
            </a:r>
          </a:p>
          <a:p>
            <a:pPr marL="457200" lvl="0" indent="-393700" algn="l" rtl="0">
              <a:lnSpc>
                <a:spcPct val="115000"/>
              </a:lnSpc>
              <a:spcBef>
                <a:spcPts val="1000"/>
              </a:spcBef>
              <a:spcAft>
                <a:spcPts val="0"/>
              </a:spcAft>
              <a:buClr>
                <a:schemeClr val="dk1"/>
              </a:buClr>
              <a:buSzPts val="2600"/>
              <a:buAutoNum type="arabicPeriod"/>
            </a:pPr>
            <a:r>
              <a:rPr lang="en-US" sz="2400" b="1" dirty="0">
                <a:solidFill>
                  <a:schemeClr val="dk1"/>
                </a:solidFill>
              </a:rPr>
              <a:t>Saving ratepayers money </a:t>
            </a:r>
            <a:r>
              <a:rPr lang="en-US" sz="2400" dirty="0">
                <a:solidFill>
                  <a:schemeClr val="dk1"/>
                </a:solidFill>
              </a:rPr>
              <a:t>by preempting much more expensive investments in the grid. Location matters, and interconnecting at load, substations, and generation can all provide high value.</a:t>
            </a:r>
            <a:endParaRPr sz="2400" dirty="0">
              <a:solidFill>
                <a:schemeClr val="dk1"/>
              </a:solidFill>
            </a:endParaRPr>
          </a:p>
          <a:p>
            <a:pPr marL="457200" lvl="0" indent="-393700" algn="l" rtl="0">
              <a:lnSpc>
                <a:spcPct val="115000"/>
              </a:lnSpc>
              <a:spcBef>
                <a:spcPts val="1000"/>
              </a:spcBef>
              <a:spcAft>
                <a:spcPts val="0"/>
              </a:spcAft>
              <a:buClr>
                <a:schemeClr val="dk1"/>
              </a:buClr>
              <a:buSzPts val="2600"/>
              <a:buAutoNum type="arabicPeriod"/>
            </a:pPr>
            <a:r>
              <a:rPr lang="en-US" sz="2400" b="1" dirty="0">
                <a:solidFill>
                  <a:schemeClr val="dk1"/>
                </a:solidFill>
              </a:rPr>
              <a:t>Providing grid services </a:t>
            </a:r>
            <a:r>
              <a:rPr lang="en-US" sz="2400" dirty="0">
                <a:solidFill>
                  <a:schemeClr val="dk1"/>
                </a:solidFill>
              </a:rPr>
              <a:t>by balancing energy, voltage, and frequency – and staging to do so even when the broader grid </a:t>
            </a:r>
          </a:p>
          <a:p>
            <a:pPr marL="457200" lvl="0" indent="-393700" algn="l" rtl="0">
              <a:lnSpc>
                <a:spcPct val="115000"/>
              </a:lnSpc>
              <a:spcBef>
                <a:spcPts val="1000"/>
              </a:spcBef>
              <a:spcAft>
                <a:spcPts val="0"/>
              </a:spcAft>
              <a:buClr>
                <a:schemeClr val="dk1"/>
              </a:buClr>
              <a:buSzPts val="2600"/>
              <a:buAutoNum type="arabicPeriod"/>
            </a:pPr>
            <a:r>
              <a:rPr lang="en-US" sz="2400" b="1" dirty="0">
                <a:solidFill>
                  <a:schemeClr val="dk1"/>
                </a:solidFill>
              </a:rPr>
              <a:t>Yielding economic benefits </a:t>
            </a:r>
            <a:r>
              <a:rPr lang="en-US" sz="2400" dirty="0">
                <a:solidFill>
                  <a:schemeClr val="dk1"/>
                </a:solidFill>
              </a:rPr>
              <a:t>in the form of direct and indirect economic stimulation where the BESS are located, including via job creation and tax benefits to the local jurisdictions, and enhancing the grid to enable other forms of economic expansion.</a:t>
            </a:r>
            <a:endParaRPr sz="2400" dirty="0">
              <a:solidFill>
                <a:schemeClr val="dk1"/>
              </a:solidFill>
            </a:endParaRPr>
          </a:p>
          <a:p>
            <a:pPr marL="914400" lvl="0" indent="0" algn="l" rtl="0">
              <a:lnSpc>
                <a:spcPct val="115000"/>
              </a:lnSpc>
              <a:spcBef>
                <a:spcPts val="1000"/>
              </a:spcBef>
              <a:spcAft>
                <a:spcPts val="1000"/>
              </a:spcAft>
              <a:buSzPts val="2800"/>
              <a:buNone/>
            </a:pPr>
            <a:endParaRPr sz="2400" dirty="0">
              <a:solidFill>
                <a:schemeClr val="dk1"/>
              </a:solidFill>
            </a:endParaRPr>
          </a:p>
        </p:txBody>
      </p:sp>
    </p:spTree>
    <p:extLst>
      <p:ext uri="{BB962C8B-B14F-4D97-AF65-F5344CB8AC3E}">
        <p14:creationId xmlns:p14="http://schemas.microsoft.com/office/powerpoint/2010/main" val="3570591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dfb2e31abe_0_600"/>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US" dirty="0"/>
              <a:t>BESS deliver a bevy of grid services</a:t>
            </a:r>
            <a:endParaRPr dirty="0"/>
          </a:p>
        </p:txBody>
      </p:sp>
      <p:pic>
        <p:nvPicPr>
          <p:cNvPr id="5" name="Picture 4" descr="A grid domain with check boxes&#10;&#10;Description automatically generated with medium confidence">
            <a:extLst>
              <a:ext uri="{FF2B5EF4-FFF2-40B4-BE49-F238E27FC236}">
                <a16:creationId xmlns:a16="http://schemas.microsoft.com/office/drawing/2014/main" id="{2FEB5DD6-69BB-18D6-1093-24B725210C3D}"/>
              </a:ext>
            </a:extLst>
          </p:cNvPr>
          <p:cNvPicPr>
            <a:picLocks noChangeAspect="1"/>
          </p:cNvPicPr>
          <p:nvPr/>
        </p:nvPicPr>
        <p:blipFill>
          <a:blip r:embed="rId3"/>
          <a:stretch>
            <a:fillRect/>
          </a:stretch>
        </p:blipFill>
        <p:spPr>
          <a:xfrm>
            <a:off x="883922" y="762000"/>
            <a:ext cx="7376155" cy="5592379"/>
          </a:xfrm>
          <a:prstGeom prst="rect">
            <a:avLst/>
          </a:prstGeom>
        </p:spPr>
      </p:pic>
    </p:spTree>
    <p:extLst>
      <p:ext uri="{BB962C8B-B14F-4D97-AF65-F5344CB8AC3E}">
        <p14:creationId xmlns:p14="http://schemas.microsoft.com/office/powerpoint/2010/main" val="4240143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dfb2e31abe_0_600"/>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US" dirty="0"/>
              <a:t>BESS Cons</a:t>
            </a:r>
            <a:endParaRPr dirty="0"/>
          </a:p>
        </p:txBody>
      </p:sp>
      <p:sp>
        <p:nvSpPr>
          <p:cNvPr id="147" name="Google Shape;147;g2dfb2e31abe_0_600"/>
          <p:cNvSpPr txBox="1">
            <a:spLocks noGrp="1"/>
          </p:cNvSpPr>
          <p:nvPr>
            <p:ph type="body" idx="1"/>
          </p:nvPr>
        </p:nvSpPr>
        <p:spPr>
          <a:xfrm>
            <a:off x="457200" y="1158770"/>
            <a:ext cx="8229600" cy="4968766"/>
          </a:xfrm>
          <a:prstGeom prst="rect">
            <a:avLst/>
          </a:prstGeom>
          <a:noFill/>
          <a:ln>
            <a:noFill/>
          </a:ln>
        </p:spPr>
        <p:txBody>
          <a:bodyPr spcFirstLastPara="1" wrap="square" lIns="91425" tIns="45700" rIns="91425" bIns="45700" anchor="t" anchorCtr="0">
            <a:normAutofit/>
          </a:bodyPr>
          <a:lstStyle/>
          <a:p>
            <a:pPr marL="457200" lvl="0" indent="-393700" algn="l" rtl="0">
              <a:lnSpc>
                <a:spcPct val="115000"/>
              </a:lnSpc>
              <a:spcBef>
                <a:spcPts val="1000"/>
              </a:spcBef>
              <a:spcAft>
                <a:spcPts val="0"/>
              </a:spcAft>
              <a:buClr>
                <a:schemeClr val="dk1"/>
              </a:buClr>
              <a:buSzPts val="2600"/>
              <a:buAutoNum type="arabicPeriod"/>
            </a:pPr>
            <a:r>
              <a:rPr lang="en-US" sz="2400" b="1" dirty="0">
                <a:solidFill>
                  <a:schemeClr val="dk1"/>
                </a:solidFill>
              </a:rPr>
              <a:t>Safety questions </a:t>
            </a:r>
            <a:r>
              <a:rPr lang="en-US" sz="2400" dirty="0">
                <a:solidFill>
                  <a:schemeClr val="dk1"/>
                </a:solidFill>
              </a:rPr>
              <a:t>that experience is indicating are equivalent to Class A fires, same class as house fires. </a:t>
            </a:r>
          </a:p>
          <a:p>
            <a:pPr marL="457200" lvl="0" indent="-393700" algn="l" rtl="0">
              <a:lnSpc>
                <a:spcPct val="115000"/>
              </a:lnSpc>
              <a:spcBef>
                <a:spcPts val="1000"/>
              </a:spcBef>
              <a:spcAft>
                <a:spcPts val="0"/>
              </a:spcAft>
              <a:buClr>
                <a:schemeClr val="dk1"/>
              </a:buClr>
              <a:buSzPts val="2600"/>
              <a:buAutoNum type="arabicPeriod"/>
            </a:pPr>
            <a:r>
              <a:rPr lang="en-US" sz="2400" b="1" dirty="0">
                <a:solidFill>
                  <a:schemeClr val="dk1"/>
                </a:solidFill>
              </a:rPr>
              <a:t>Land use concerns </a:t>
            </a:r>
            <a:r>
              <a:rPr lang="en-US" sz="2400" dirty="0">
                <a:solidFill>
                  <a:schemeClr val="dk1"/>
                </a:solidFill>
              </a:rPr>
              <a:t>that can impact the natural and/or cultural environments.</a:t>
            </a:r>
            <a:endParaRPr sz="2400" dirty="0">
              <a:solidFill>
                <a:schemeClr val="dk1"/>
              </a:solidFill>
            </a:endParaRPr>
          </a:p>
          <a:p>
            <a:pPr marL="457200" lvl="0" indent="-393700" algn="l" rtl="0">
              <a:lnSpc>
                <a:spcPct val="115000"/>
              </a:lnSpc>
              <a:spcBef>
                <a:spcPts val="1000"/>
              </a:spcBef>
              <a:spcAft>
                <a:spcPts val="0"/>
              </a:spcAft>
              <a:buClr>
                <a:schemeClr val="dk1"/>
              </a:buClr>
              <a:buSzPts val="2600"/>
              <a:buAutoNum type="arabicPeriod"/>
            </a:pPr>
            <a:r>
              <a:rPr lang="en-US" sz="2400" b="1" dirty="0">
                <a:solidFill>
                  <a:schemeClr val="dk1"/>
                </a:solidFill>
              </a:rPr>
              <a:t>Lifecycle considerations </a:t>
            </a:r>
            <a:r>
              <a:rPr lang="en-US" sz="2400" dirty="0">
                <a:solidFill>
                  <a:schemeClr val="dk1"/>
                </a:solidFill>
              </a:rPr>
              <a:t>that span from mineral extraction to recycling etc.</a:t>
            </a:r>
            <a:endParaRPr sz="2400" dirty="0">
              <a:solidFill>
                <a:schemeClr val="dk1"/>
              </a:solidFill>
            </a:endParaRPr>
          </a:p>
          <a:p>
            <a:pPr marL="914400" lvl="0" indent="0" algn="l" rtl="0">
              <a:lnSpc>
                <a:spcPct val="115000"/>
              </a:lnSpc>
              <a:spcBef>
                <a:spcPts val="1000"/>
              </a:spcBef>
              <a:spcAft>
                <a:spcPts val="1000"/>
              </a:spcAft>
              <a:buSzPts val="2800"/>
              <a:buNone/>
            </a:pPr>
            <a:endParaRPr sz="2400" dirty="0">
              <a:solidFill>
                <a:schemeClr val="dk1"/>
              </a:solidFill>
            </a:endParaRPr>
          </a:p>
        </p:txBody>
      </p:sp>
    </p:spTree>
    <p:extLst>
      <p:ext uri="{BB962C8B-B14F-4D97-AF65-F5344CB8AC3E}">
        <p14:creationId xmlns:p14="http://schemas.microsoft.com/office/powerpoint/2010/main" val="1204682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2dfdfd42765_0_1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US" dirty="0"/>
              <a:t>BESS are relatively new, and caution is sensible</a:t>
            </a:r>
            <a:endParaRPr dirty="0"/>
          </a:p>
        </p:txBody>
      </p:sp>
      <p:pic>
        <p:nvPicPr>
          <p:cNvPr id="373" name="Google Shape;373;g2dfdfd42765_0_17"/>
          <p:cNvPicPr preferRelativeResize="0"/>
          <p:nvPr/>
        </p:nvPicPr>
        <p:blipFill rotWithShape="1">
          <a:blip r:embed="rId3">
            <a:alphaModFix/>
          </a:blip>
          <a:srcRect/>
          <a:stretch/>
        </p:blipFill>
        <p:spPr>
          <a:xfrm>
            <a:off x="3647250" y="1667875"/>
            <a:ext cx="5204325" cy="3903251"/>
          </a:xfrm>
          <a:prstGeom prst="rect">
            <a:avLst/>
          </a:prstGeom>
          <a:noFill/>
          <a:ln>
            <a:noFill/>
          </a:ln>
        </p:spPr>
      </p:pic>
      <p:sp>
        <p:nvSpPr>
          <p:cNvPr id="374" name="Google Shape;374;g2dfdfd42765_0_17"/>
          <p:cNvSpPr txBox="1"/>
          <p:nvPr/>
        </p:nvSpPr>
        <p:spPr>
          <a:xfrm>
            <a:off x="155850" y="1991550"/>
            <a:ext cx="3333584" cy="2874900"/>
          </a:xfrm>
          <a:prstGeom prst="rect">
            <a:avLst/>
          </a:prstGeom>
          <a:noFill/>
          <a:ln>
            <a:noFill/>
          </a:ln>
        </p:spPr>
        <p:txBody>
          <a:bodyPr spcFirstLastPara="1" wrap="square" lIns="91425" tIns="91425" rIns="91425" bIns="91425" anchor="t" anchorCtr="0">
            <a:noAutofit/>
          </a:bodyPr>
          <a:lstStyle/>
          <a:p>
            <a:pPr marL="457200" marR="0" lvl="0" indent="-336550" algn="l" rtl="0">
              <a:lnSpc>
                <a:spcPct val="115000"/>
              </a:lnSpc>
              <a:spcBef>
                <a:spcPts val="0"/>
              </a:spcBef>
              <a:spcAft>
                <a:spcPts val="0"/>
              </a:spcAft>
              <a:buClr>
                <a:schemeClr val="dk1"/>
              </a:buClr>
              <a:buSzPts val="1700"/>
              <a:buFont typeface="Calibri"/>
              <a:buChar char="●"/>
            </a:pPr>
            <a:r>
              <a:rPr lang="en-US" sz="1700" b="0" i="0" u="none" strike="noStrike" cap="none" dirty="0" err="1">
                <a:solidFill>
                  <a:schemeClr val="dk1"/>
                </a:solidFill>
                <a:latin typeface="Calibri"/>
                <a:ea typeface="Calibri"/>
                <a:cs typeface="Calibri"/>
                <a:sym typeface="Calibri"/>
              </a:rPr>
              <a:t>Otay</a:t>
            </a:r>
            <a:r>
              <a:rPr lang="en-US" sz="1700" b="0" i="0" u="none" strike="noStrike" cap="none" dirty="0">
                <a:solidFill>
                  <a:schemeClr val="dk1"/>
                </a:solidFill>
                <a:latin typeface="Calibri"/>
                <a:ea typeface="Calibri"/>
                <a:cs typeface="Calibri"/>
                <a:sym typeface="Calibri"/>
              </a:rPr>
              <a:t> Mesa was one of the first large BESS deployed.</a:t>
            </a:r>
            <a:endParaRPr lang="en-US" sz="1700" dirty="0">
              <a:solidFill>
                <a:schemeClr val="dk1"/>
              </a:solidFill>
              <a:latin typeface="Calibri"/>
              <a:ea typeface="Calibri"/>
              <a:cs typeface="Calibri"/>
              <a:sym typeface="Calibri"/>
            </a:endParaRPr>
          </a:p>
          <a:p>
            <a:pPr marL="457200" marR="0" lvl="0" indent="-336550" algn="l" rtl="0">
              <a:lnSpc>
                <a:spcPct val="115000"/>
              </a:lnSpc>
              <a:spcBef>
                <a:spcPts val="0"/>
              </a:spcBef>
              <a:spcAft>
                <a:spcPts val="0"/>
              </a:spcAft>
              <a:buClr>
                <a:schemeClr val="dk1"/>
              </a:buClr>
              <a:buSzPts val="1700"/>
              <a:buFont typeface="Calibri"/>
              <a:buChar char="●"/>
            </a:pPr>
            <a:endParaRPr lang="en-US" sz="1700" dirty="0">
              <a:solidFill>
                <a:schemeClr val="dk1"/>
              </a:solidFill>
              <a:latin typeface="Calibri"/>
              <a:ea typeface="Calibri"/>
              <a:cs typeface="Calibri"/>
              <a:sym typeface="Calibri"/>
            </a:endParaRPr>
          </a:p>
          <a:p>
            <a:pPr marL="457200" marR="0" lvl="0" indent="-336550" algn="l" rtl="0">
              <a:lnSpc>
                <a:spcPct val="115000"/>
              </a:lnSpc>
              <a:spcBef>
                <a:spcPts val="0"/>
              </a:spcBef>
              <a:spcAft>
                <a:spcPts val="0"/>
              </a:spcAft>
              <a:buClr>
                <a:schemeClr val="dk1"/>
              </a:buClr>
              <a:buSzPts val="1700"/>
              <a:buFont typeface="Calibri"/>
              <a:buChar char="●"/>
            </a:pPr>
            <a:r>
              <a:rPr lang="en-US" sz="1700" dirty="0">
                <a:solidFill>
                  <a:schemeClr val="dk1"/>
                </a:solidFill>
                <a:latin typeface="Calibri"/>
                <a:ea typeface="Calibri"/>
                <a:cs typeface="Calibri"/>
                <a:sym typeface="Calibri"/>
              </a:rPr>
              <a:t>U</a:t>
            </a:r>
            <a:r>
              <a:rPr lang="en-US" sz="1700" b="0" i="0" u="none" strike="noStrike" cap="none" dirty="0">
                <a:solidFill>
                  <a:schemeClr val="dk1"/>
                </a:solidFill>
                <a:latin typeface="Calibri"/>
                <a:ea typeface="Calibri"/>
                <a:cs typeface="Calibri"/>
                <a:sym typeface="Calibri"/>
              </a:rPr>
              <a:t>sed </a:t>
            </a:r>
            <a:r>
              <a:rPr lang="en-US" sz="1700" dirty="0">
                <a:solidFill>
                  <a:schemeClr val="dk1"/>
                </a:solidFill>
                <a:latin typeface="Calibri"/>
                <a:ea typeface="Calibri"/>
                <a:cs typeface="Calibri"/>
                <a:sym typeface="Calibri"/>
              </a:rPr>
              <a:t>BESS </a:t>
            </a:r>
            <a:r>
              <a:rPr lang="en-US" sz="1700" b="0" i="0" u="none" strike="noStrike" cap="none" dirty="0">
                <a:solidFill>
                  <a:schemeClr val="dk1"/>
                </a:solidFill>
                <a:latin typeface="Calibri"/>
                <a:ea typeface="Calibri"/>
                <a:cs typeface="Calibri"/>
                <a:sym typeface="Calibri"/>
              </a:rPr>
              <a:t>technology &amp; designs from 7 years ago.</a:t>
            </a:r>
          </a:p>
          <a:p>
            <a:pPr marL="457200" marR="0" lvl="0" indent="-336550" algn="l" rtl="0">
              <a:lnSpc>
                <a:spcPct val="115000"/>
              </a:lnSpc>
              <a:spcBef>
                <a:spcPts val="0"/>
              </a:spcBef>
              <a:spcAft>
                <a:spcPts val="0"/>
              </a:spcAft>
              <a:buClr>
                <a:schemeClr val="dk1"/>
              </a:buClr>
              <a:buSzPts val="1700"/>
              <a:buFont typeface="Calibri"/>
              <a:buChar char="●"/>
            </a:pPr>
            <a:endParaRPr lang="en-US" sz="1700" dirty="0">
              <a:solidFill>
                <a:schemeClr val="dk1"/>
              </a:solidFill>
              <a:latin typeface="Calibri"/>
              <a:ea typeface="Calibri"/>
              <a:cs typeface="Calibri"/>
              <a:sym typeface="Calibri"/>
            </a:endParaRPr>
          </a:p>
          <a:p>
            <a:pPr marL="457200" marR="0" lvl="0" indent="-336550" algn="l" rtl="0">
              <a:lnSpc>
                <a:spcPct val="115000"/>
              </a:lnSpc>
              <a:spcBef>
                <a:spcPts val="0"/>
              </a:spcBef>
              <a:spcAft>
                <a:spcPts val="0"/>
              </a:spcAft>
              <a:buClr>
                <a:schemeClr val="dk1"/>
              </a:buClr>
              <a:buSzPts val="1700"/>
              <a:buFont typeface="Calibri"/>
              <a:buChar char="●"/>
            </a:pPr>
            <a:r>
              <a:rPr lang="en-US" sz="1700" b="0" i="0" u="none" strike="noStrike" cap="none" dirty="0">
                <a:solidFill>
                  <a:schemeClr val="dk1"/>
                </a:solidFill>
                <a:latin typeface="Calibri"/>
                <a:ea typeface="Calibri"/>
                <a:cs typeface="Calibri"/>
                <a:sym typeface="Calibri"/>
              </a:rPr>
              <a:t>Batteries are enclosed in a building, allowing gases to accumulate.</a:t>
            </a:r>
            <a:endParaRPr sz="1700" b="0" i="0" u="none" strike="noStrike" cap="none" dirty="0">
              <a:solidFill>
                <a:schemeClr val="dk1"/>
              </a:solidFill>
              <a:latin typeface="Calibri"/>
              <a:ea typeface="Calibri"/>
              <a:cs typeface="Calibri"/>
              <a:sym typeface="Calibri"/>
            </a:endParaRPr>
          </a:p>
        </p:txBody>
      </p:sp>
      <p:sp>
        <p:nvSpPr>
          <p:cNvPr id="375" name="Google Shape;375;g2dfdfd42765_0_17">
            <a:hlinkClick r:id="rId4"/>
          </p:cNvPr>
          <p:cNvSpPr txBox="1"/>
          <p:nvPr/>
        </p:nvSpPr>
        <p:spPr>
          <a:xfrm>
            <a:off x="4477407" y="5571125"/>
            <a:ext cx="4099033" cy="38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strike="noStrike" cap="none" dirty="0">
                <a:solidFill>
                  <a:srgbClr val="2F5496"/>
                </a:solidFill>
                <a:latin typeface="Calibri"/>
                <a:ea typeface="Calibri"/>
                <a:cs typeface="Calibri"/>
                <a:sym typeface="Calibri"/>
              </a:rPr>
              <a:t>Source: The San Diego Union-Tribune, 26 May 2024</a:t>
            </a:r>
            <a:endParaRPr sz="1300" b="0" i="0" strike="noStrike" cap="none" dirty="0">
              <a:solidFill>
                <a:srgbClr val="2F5496"/>
              </a:solidFill>
              <a:latin typeface="Calibri"/>
              <a:ea typeface="Calibri"/>
              <a:cs typeface="Calibri"/>
              <a:sym typeface="Calibri"/>
            </a:endParaRPr>
          </a:p>
        </p:txBody>
      </p:sp>
    </p:spTree>
    <p:extLst>
      <p:ext uri="{BB962C8B-B14F-4D97-AF65-F5344CB8AC3E}">
        <p14:creationId xmlns:p14="http://schemas.microsoft.com/office/powerpoint/2010/main" val="3312690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dfb2e31abe_0_98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BESS have impacts on the environment, as do all developments</a:t>
            </a:r>
            <a:endParaRPr dirty="0"/>
          </a:p>
        </p:txBody>
      </p:sp>
      <p:pic>
        <p:nvPicPr>
          <p:cNvPr id="388" name="Google Shape;388;g2dfb2e31abe_0_989"/>
          <p:cNvPicPr preferRelativeResize="0"/>
          <p:nvPr/>
        </p:nvPicPr>
        <p:blipFill rotWithShape="1">
          <a:blip r:embed="rId3">
            <a:alphaModFix/>
          </a:blip>
          <a:srcRect/>
          <a:stretch/>
        </p:blipFill>
        <p:spPr>
          <a:xfrm>
            <a:off x="551792" y="1061544"/>
            <a:ext cx="8040415" cy="4981903"/>
          </a:xfrm>
          <a:prstGeom prst="rect">
            <a:avLst/>
          </a:prstGeom>
          <a:noFill/>
          <a:ln>
            <a:noFill/>
          </a:ln>
        </p:spPr>
      </p:pic>
    </p:spTree>
    <p:extLst>
      <p:ext uri="{BB962C8B-B14F-4D97-AF65-F5344CB8AC3E}">
        <p14:creationId xmlns:p14="http://schemas.microsoft.com/office/powerpoint/2010/main" val="32813776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BESS examples</a:t>
            </a:r>
            <a:endParaRPr dirty="0"/>
          </a:p>
        </p:txBody>
      </p:sp>
      <p:sp>
        <p:nvSpPr>
          <p:cNvPr id="140" name="Google Shape;140;p7"/>
          <p:cNvSpPr txBox="1">
            <a:spLocks noGrp="1"/>
          </p:cNvSpPr>
          <p:nvPr>
            <p:ph type="body" idx="1"/>
          </p:nvPr>
        </p:nvSpPr>
        <p:spPr>
          <a:xfrm>
            <a:off x="457200" y="1211320"/>
            <a:ext cx="8229600" cy="45259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None/>
            </a:pPr>
            <a:r>
              <a:rPr lang="en-US" dirty="0">
                <a:solidFill>
                  <a:schemeClr val="dk1"/>
                </a:solidFill>
              </a:rPr>
              <a:t>BESS examples</a:t>
            </a:r>
            <a:endParaRPr dirty="0"/>
          </a:p>
        </p:txBody>
      </p:sp>
    </p:spTree>
    <p:extLst>
      <p:ext uri="{BB962C8B-B14F-4D97-AF65-F5344CB8AC3E}">
        <p14:creationId xmlns:p14="http://schemas.microsoft.com/office/powerpoint/2010/main" val="2160063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err="1"/>
              <a:t>Valecito</a:t>
            </a:r>
            <a:r>
              <a:rPr lang="en-US" dirty="0"/>
              <a:t> Energy Storage Resilience (VESR)</a:t>
            </a:r>
            <a:endParaRPr dirty="0"/>
          </a:p>
        </p:txBody>
      </p:sp>
      <p:pic>
        <p:nvPicPr>
          <p:cNvPr id="2" name="Picture 1" descr="An aerial view of a building&#10;&#10;Description automatically generated">
            <a:extLst>
              <a:ext uri="{FF2B5EF4-FFF2-40B4-BE49-F238E27FC236}">
                <a16:creationId xmlns:a16="http://schemas.microsoft.com/office/drawing/2014/main" id="{EDD4C86E-0795-4AE7-45AD-6CB82B6C2E9D}"/>
              </a:ext>
            </a:extLst>
          </p:cNvPr>
          <p:cNvPicPr>
            <a:picLocks noChangeAspect="1"/>
          </p:cNvPicPr>
          <p:nvPr/>
        </p:nvPicPr>
        <p:blipFill>
          <a:blip r:embed="rId3"/>
          <a:stretch>
            <a:fillRect/>
          </a:stretch>
        </p:blipFill>
        <p:spPr>
          <a:xfrm>
            <a:off x="1460937" y="865051"/>
            <a:ext cx="5906813" cy="3908563"/>
          </a:xfrm>
          <a:prstGeom prst="rect">
            <a:avLst/>
          </a:prstGeom>
        </p:spPr>
      </p:pic>
      <p:sp>
        <p:nvSpPr>
          <p:cNvPr id="6" name="Google Shape;122;g2dfb2e31abe_0_99">
            <a:extLst>
              <a:ext uri="{FF2B5EF4-FFF2-40B4-BE49-F238E27FC236}">
                <a16:creationId xmlns:a16="http://schemas.microsoft.com/office/drawing/2014/main" id="{1D8F64BE-9123-85E7-D822-DD6E8FE7C7DB}"/>
              </a:ext>
            </a:extLst>
          </p:cNvPr>
          <p:cNvSpPr txBox="1">
            <a:spLocks/>
          </p:cNvSpPr>
          <p:nvPr/>
        </p:nvSpPr>
        <p:spPr>
          <a:xfrm>
            <a:off x="336333" y="4803095"/>
            <a:ext cx="8597461" cy="1618728"/>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406400" algn="l" rtl="0">
              <a:lnSpc>
                <a:spcPct val="90000"/>
              </a:lnSpc>
              <a:spcBef>
                <a:spcPts val="1000"/>
              </a:spcBef>
              <a:spcAft>
                <a:spcPts val="0"/>
              </a:spcAft>
              <a:buClr>
                <a:srgbClr val="798DA8"/>
              </a:buClr>
              <a:buSzPts val="2800"/>
              <a:buFont typeface="Calibri"/>
              <a:buChar char="•"/>
              <a:defRPr sz="2800" b="0" i="0" u="none" strike="noStrike" cap="none">
                <a:solidFill>
                  <a:srgbClr val="798DA8"/>
                </a:solidFill>
                <a:latin typeface="Calibri"/>
                <a:ea typeface="Calibri"/>
                <a:cs typeface="Calibri"/>
                <a:sym typeface="Calibri"/>
              </a:defRPr>
            </a:lvl1pPr>
            <a:lvl2pPr marL="914400" marR="0" lvl="1" indent="-381000" algn="l" rtl="0">
              <a:lnSpc>
                <a:spcPct val="90000"/>
              </a:lnSpc>
              <a:spcBef>
                <a:spcPts val="500"/>
              </a:spcBef>
              <a:spcAft>
                <a:spcPts val="0"/>
              </a:spcAft>
              <a:buClr>
                <a:srgbClr val="798DA8"/>
              </a:buClr>
              <a:buSzPts val="2400"/>
              <a:buFont typeface="Calibri"/>
              <a:buChar char="•"/>
              <a:defRPr sz="2400" b="0" i="0" u="none" strike="noStrike" cap="none">
                <a:solidFill>
                  <a:srgbClr val="798DA8"/>
                </a:solidFill>
                <a:latin typeface="Calibri"/>
                <a:ea typeface="Calibri"/>
                <a:cs typeface="Calibri"/>
                <a:sym typeface="Calibri"/>
              </a:defRPr>
            </a:lvl2pPr>
            <a:lvl3pPr marL="1371600" marR="0" lvl="2" indent="-355600" algn="l" rtl="0">
              <a:lnSpc>
                <a:spcPct val="90000"/>
              </a:lnSpc>
              <a:spcBef>
                <a:spcPts val="500"/>
              </a:spcBef>
              <a:spcAft>
                <a:spcPts val="0"/>
              </a:spcAft>
              <a:buClr>
                <a:srgbClr val="798DA8"/>
              </a:buClr>
              <a:buSzPts val="2000"/>
              <a:buFont typeface="Calibri"/>
              <a:buChar char="•"/>
              <a:defRPr sz="2000" b="0" i="0" u="none" strike="noStrike" cap="none">
                <a:solidFill>
                  <a:srgbClr val="798DA8"/>
                </a:solidFill>
                <a:latin typeface="Calibri"/>
                <a:ea typeface="Calibri"/>
                <a:cs typeface="Calibri"/>
                <a:sym typeface="Calibri"/>
              </a:defRPr>
            </a:lvl3pPr>
            <a:lvl4pPr marL="1828800" marR="0" lvl="3" indent="-342900" algn="l" rtl="0">
              <a:lnSpc>
                <a:spcPct val="90000"/>
              </a:lnSpc>
              <a:spcBef>
                <a:spcPts val="500"/>
              </a:spcBef>
              <a:spcAft>
                <a:spcPts val="0"/>
              </a:spcAft>
              <a:buClr>
                <a:srgbClr val="798DA8"/>
              </a:buClr>
              <a:buSzPts val="1800"/>
              <a:buFont typeface="Calibri"/>
              <a:buChar char="•"/>
              <a:defRPr sz="1800" b="0" i="0" u="none" strike="noStrike" cap="none">
                <a:solidFill>
                  <a:srgbClr val="798DA8"/>
                </a:solidFill>
                <a:latin typeface="Calibri"/>
                <a:ea typeface="Calibri"/>
                <a:cs typeface="Calibri"/>
                <a:sym typeface="Calibri"/>
              </a:defRPr>
            </a:lvl4pPr>
            <a:lvl5pPr marL="2286000" marR="0" lvl="4" indent="-342900" algn="l" rtl="0">
              <a:lnSpc>
                <a:spcPct val="90000"/>
              </a:lnSpc>
              <a:spcBef>
                <a:spcPts val="500"/>
              </a:spcBef>
              <a:spcAft>
                <a:spcPts val="0"/>
              </a:spcAft>
              <a:buClr>
                <a:srgbClr val="798DA8"/>
              </a:buClr>
              <a:buSzPts val="1800"/>
              <a:buFont typeface="Calibri"/>
              <a:buChar char="•"/>
              <a:defRPr sz="1800" b="0" i="0" u="none" strike="noStrike" cap="none">
                <a:solidFill>
                  <a:srgbClr val="798DA8"/>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349250" indent="-285750">
              <a:lnSpc>
                <a:spcPct val="115000"/>
              </a:lnSpc>
              <a:buClr>
                <a:schemeClr val="dk1"/>
              </a:buClr>
              <a:buSzPts val="2600"/>
            </a:pPr>
            <a:r>
              <a:rPr lang="en-US" sz="1600" dirty="0">
                <a:solidFill>
                  <a:schemeClr val="dk1"/>
                </a:solidFill>
              </a:rPr>
              <a:t>VESR is the first grid-scale BESS in Santa Barbara County, on 1 acre of leased agricultural land and 200 feet from a residential neighborhood and 1,000 feet from Carpinteria High School.</a:t>
            </a:r>
          </a:p>
          <a:p>
            <a:pPr marL="349250" indent="-285750">
              <a:lnSpc>
                <a:spcPct val="115000"/>
              </a:lnSpc>
              <a:buClr>
                <a:schemeClr val="dk1"/>
              </a:buClr>
              <a:buSzPts val="2600"/>
            </a:pPr>
            <a:r>
              <a:rPr lang="en-US" sz="1600" dirty="0">
                <a:solidFill>
                  <a:schemeClr val="dk1"/>
                </a:solidFill>
              </a:rPr>
              <a:t>Tesla BESS, 10MW &amp; 40MWh, successfully operating since January 2021.</a:t>
            </a:r>
          </a:p>
          <a:p>
            <a:pPr marL="349250" indent="-285750">
              <a:lnSpc>
                <a:spcPct val="115000"/>
              </a:lnSpc>
              <a:buClr>
                <a:schemeClr val="dk1"/>
              </a:buClr>
              <a:buSzPts val="2600"/>
            </a:pPr>
            <a:r>
              <a:rPr lang="en-US" sz="1600" dirty="0">
                <a:solidFill>
                  <a:schemeClr val="dk1"/>
                </a:solidFill>
              </a:rPr>
              <a:t>Providing reliability &amp; resilience to an extremely grid-constrained community.</a:t>
            </a:r>
          </a:p>
          <a:p>
            <a:pPr marL="349250" indent="-285750">
              <a:lnSpc>
                <a:spcPct val="115000"/>
              </a:lnSpc>
              <a:buClr>
                <a:schemeClr val="dk1"/>
              </a:buClr>
              <a:buSzPts val="2600"/>
            </a:pPr>
            <a:endParaRPr lang="en-US" sz="1600" dirty="0">
              <a:solidFill>
                <a:schemeClr val="dk1"/>
              </a:solidFill>
            </a:endParaRPr>
          </a:p>
        </p:txBody>
      </p:sp>
    </p:spTree>
    <p:extLst>
      <p:ext uri="{BB962C8B-B14F-4D97-AF65-F5344CB8AC3E}">
        <p14:creationId xmlns:p14="http://schemas.microsoft.com/office/powerpoint/2010/main" val="3177617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5C93E-C789-2B4A-A12E-7A718965D6AC}"/>
              </a:ext>
            </a:extLst>
          </p:cNvPr>
          <p:cNvSpPr>
            <a:spLocks noGrp="1"/>
          </p:cNvSpPr>
          <p:nvPr>
            <p:ph type="title"/>
          </p:nvPr>
        </p:nvSpPr>
        <p:spPr>
          <a:xfrm>
            <a:off x="-1" y="0"/>
            <a:ext cx="7420304" cy="762000"/>
          </a:xfrm>
        </p:spPr>
        <p:txBody>
          <a:bodyPr/>
          <a:lstStyle/>
          <a:p>
            <a:r>
              <a:rPr lang="en-US" dirty="0"/>
              <a:t>VESR enables resilience for the community </a:t>
            </a:r>
          </a:p>
        </p:txBody>
      </p:sp>
      <p:pic>
        <p:nvPicPr>
          <p:cNvPr id="5" name="Picture 4">
            <a:extLst>
              <a:ext uri="{FF2B5EF4-FFF2-40B4-BE49-F238E27FC236}">
                <a16:creationId xmlns:a16="http://schemas.microsoft.com/office/drawing/2014/main" id="{11B027A9-50EA-3945-91DA-FDA947513A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762000"/>
            <a:ext cx="9144000" cy="5591777"/>
          </a:xfrm>
          <a:prstGeom prst="rect">
            <a:avLst/>
          </a:prstGeom>
        </p:spPr>
      </p:pic>
      <p:sp>
        <p:nvSpPr>
          <p:cNvPr id="8" name="TextBox 7">
            <a:extLst>
              <a:ext uri="{FF2B5EF4-FFF2-40B4-BE49-F238E27FC236}">
                <a16:creationId xmlns:a16="http://schemas.microsoft.com/office/drawing/2014/main" id="{815CE131-4CCE-764D-B946-D94969D27B53}"/>
              </a:ext>
            </a:extLst>
          </p:cNvPr>
          <p:cNvSpPr txBox="1"/>
          <p:nvPr/>
        </p:nvSpPr>
        <p:spPr>
          <a:xfrm>
            <a:off x="89314" y="846922"/>
            <a:ext cx="1287931" cy="1569660"/>
          </a:xfrm>
          <a:prstGeom prst="rect">
            <a:avLst/>
          </a:prstGeom>
          <a:solidFill>
            <a:schemeClr val="bg1"/>
          </a:solidFill>
          <a:ln w="28575">
            <a:solidFill>
              <a:schemeClr val="tx1"/>
            </a:solidFill>
          </a:ln>
        </p:spPr>
        <p:txBody>
          <a:bodyPr wrap="square" rtlCol="0">
            <a:spAutoFit/>
          </a:bodyPr>
          <a:lstStyle/>
          <a:p>
            <a:r>
              <a:rPr lang="en-US" sz="1600" dirty="0"/>
              <a:t>Carpinteria High School with 3MW of solar siting potential</a:t>
            </a:r>
          </a:p>
        </p:txBody>
      </p:sp>
      <p:cxnSp>
        <p:nvCxnSpPr>
          <p:cNvPr id="10" name="Straight Arrow Connector 9">
            <a:extLst>
              <a:ext uri="{FF2B5EF4-FFF2-40B4-BE49-F238E27FC236}">
                <a16:creationId xmlns:a16="http://schemas.microsoft.com/office/drawing/2014/main" id="{464B0D6E-945C-DC4E-9157-A49E011DA4EF}"/>
              </a:ext>
            </a:extLst>
          </p:cNvPr>
          <p:cNvCxnSpPr>
            <a:cxnSpLocks/>
            <a:stCxn id="8" idx="3"/>
          </p:cNvCxnSpPr>
          <p:nvPr/>
        </p:nvCxnSpPr>
        <p:spPr>
          <a:xfrm flipV="1">
            <a:off x="1377245" y="1508642"/>
            <a:ext cx="903111" cy="123110"/>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1" name="Oval 10">
            <a:extLst>
              <a:ext uri="{FF2B5EF4-FFF2-40B4-BE49-F238E27FC236}">
                <a16:creationId xmlns:a16="http://schemas.microsoft.com/office/drawing/2014/main" id="{9934615B-4BD0-174E-A3E9-F2F8ABD3C35E}"/>
              </a:ext>
            </a:extLst>
          </p:cNvPr>
          <p:cNvSpPr/>
          <p:nvPr/>
        </p:nvSpPr>
        <p:spPr>
          <a:xfrm>
            <a:off x="4867835" y="3872753"/>
            <a:ext cx="1304365" cy="1089212"/>
          </a:xfrm>
          <a:prstGeom prst="ellipse">
            <a:avLst/>
          </a:prstGeom>
          <a:noFill/>
          <a:ln w="38100">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A7CFC85-D27E-424A-A359-44C1C2500FDB}"/>
              </a:ext>
            </a:extLst>
          </p:cNvPr>
          <p:cNvSpPr txBox="1"/>
          <p:nvPr/>
        </p:nvSpPr>
        <p:spPr>
          <a:xfrm>
            <a:off x="6574422" y="3955694"/>
            <a:ext cx="2481713" cy="923330"/>
          </a:xfrm>
          <a:prstGeom prst="rect">
            <a:avLst/>
          </a:prstGeom>
          <a:solidFill>
            <a:schemeClr val="bg1"/>
          </a:solidFill>
          <a:ln w="28575">
            <a:solidFill>
              <a:schemeClr val="tx1"/>
            </a:solidFill>
          </a:ln>
        </p:spPr>
        <p:txBody>
          <a:bodyPr wrap="square" rtlCol="0">
            <a:spAutoFit/>
          </a:bodyPr>
          <a:lstStyle/>
          <a:p>
            <a:r>
              <a:rPr lang="en-US" dirty="0"/>
              <a:t>Commercial cluster with more than 10MW of solar siting potential.</a:t>
            </a:r>
          </a:p>
        </p:txBody>
      </p:sp>
      <p:cxnSp>
        <p:nvCxnSpPr>
          <p:cNvPr id="15" name="Straight Arrow Connector 14">
            <a:extLst>
              <a:ext uri="{FF2B5EF4-FFF2-40B4-BE49-F238E27FC236}">
                <a16:creationId xmlns:a16="http://schemas.microsoft.com/office/drawing/2014/main" id="{A35D1C7F-8E58-E049-AAF6-8512FA6BA26B}"/>
              </a:ext>
            </a:extLst>
          </p:cNvPr>
          <p:cNvCxnSpPr>
            <a:cxnSpLocks/>
            <a:stCxn id="12" idx="1"/>
            <a:endCxn id="11" idx="6"/>
          </p:cNvCxnSpPr>
          <p:nvPr/>
        </p:nvCxnSpPr>
        <p:spPr>
          <a:xfrm flipH="1">
            <a:off x="6172200" y="4379461"/>
            <a:ext cx="402222" cy="37898"/>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EA7CFC85-D27E-424A-A359-44C1C2500FDB}"/>
              </a:ext>
            </a:extLst>
          </p:cNvPr>
          <p:cNvSpPr txBox="1"/>
          <p:nvPr/>
        </p:nvSpPr>
        <p:spPr>
          <a:xfrm>
            <a:off x="89314" y="5345000"/>
            <a:ext cx="4545106" cy="923330"/>
          </a:xfrm>
          <a:prstGeom prst="rect">
            <a:avLst/>
          </a:prstGeom>
          <a:solidFill>
            <a:schemeClr val="bg1"/>
          </a:solidFill>
          <a:ln w="28575">
            <a:solidFill>
              <a:schemeClr val="tx1"/>
            </a:solidFill>
          </a:ln>
        </p:spPr>
        <p:txBody>
          <a:bodyPr wrap="square" rtlCol="0">
            <a:spAutoFit/>
          </a:bodyPr>
          <a:lstStyle/>
          <a:p>
            <a:r>
              <a:rPr lang="en-US" b="1" dirty="0"/>
              <a:t>Legend</a:t>
            </a:r>
          </a:p>
          <a:p>
            <a:r>
              <a:rPr lang="en-US" dirty="0"/>
              <a:t>	Seacliff Feeder (16 kV)</a:t>
            </a:r>
          </a:p>
          <a:p>
            <a:r>
              <a:rPr lang="en-US" dirty="0"/>
              <a:t>	Other Carpinteria Substation Feeders</a:t>
            </a:r>
          </a:p>
        </p:txBody>
      </p:sp>
      <p:cxnSp>
        <p:nvCxnSpPr>
          <p:cNvPr id="19" name="Straight Connector 18"/>
          <p:cNvCxnSpPr/>
          <p:nvPr/>
        </p:nvCxnSpPr>
        <p:spPr>
          <a:xfrm>
            <a:off x="225777" y="5803353"/>
            <a:ext cx="349956"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25777" y="6074022"/>
            <a:ext cx="349956" cy="0"/>
          </a:xfrm>
          <a:prstGeom prst="line">
            <a:avLst/>
          </a:prstGeom>
          <a:ln>
            <a:solidFill>
              <a:srgbClr val="FFC000"/>
            </a:solidFill>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EA7CFC85-D27E-424A-A359-44C1C2500FDB}"/>
              </a:ext>
            </a:extLst>
          </p:cNvPr>
          <p:cNvSpPr txBox="1"/>
          <p:nvPr/>
        </p:nvSpPr>
        <p:spPr>
          <a:xfrm>
            <a:off x="1506854" y="857905"/>
            <a:ext cx="2266360" cy="338554"/>
          </a:xfrm>
          <a:prstGeom prst="rect">
            <a:avLst/>
          </a:prstGeom>
          <a:solidFill>
            <a:schemeClr val="bg1"/>
          </a:solidFill>
          <a:ln w="28575">
            <a:solidFill>
              <a:schemeClr val="tx1"/>
            </a:solidFill>
          </a:ln>
        </p:spPr>
        <p:txBody>
          <a:bodyPr wrap="square" rtlCol="0">
            <a:spAutoFit/>
          </a:bodyPr>
          <a:lstStyle/>
          <a:p>
            <a:r>
              <a:rPr lang="en-US" sz="1600" dirty="0"/>
              <a:t>Carpinteria Substation</a:t>
            </a:r>
          </a:p>
        </p:txBody>
      </p:sp>
      <p:cxnSp>
        <p:nvCxnSpPr>
          <p:cNvPr id="25" name="Straight Arrow Connector 24">
            <a:extLst>
              <a:ext uri="{FF2B5EF4-FFF2-40B4-BE49-F238E27FC236}">
                <a16:creationId xmlns:a16="http://schemas.microsoft.com/office/drawing/2014/main" id="{464B0D6E-945C-DC4E-9157-A49E011DA4EF}"/>
              </a:ext>
            </a:extLst>
          </p:cNvPr>
          <p:cNvCxnSpPr>
            <a:cxnSpLocks/>
            <a:stCxn id="22" idx="2"/>
          </p:cNvCxnSpPr>
          <p:nvPr/>
        </p:nvCxnSpPr>
        <p:spPr>
          <a:xfrm flipH="1">
            <a:off x="2531428" y="1196459"/>
            <a:ext cx="108606" cy="542746"/>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EA7CFC85-D27E-424A-A359-44C1C2500FDB}"/>
              </a:ext>
            </a:extLst>
          </p:cNvPr>
          <p:cNvSpPr txBox="1"/>
          <p:nvPr/>
        </p:nvSpPr>
        <p:spPr>
          <a:xfrm>
            <a:off x="2531428" y="2491640"/>
            <a:ext cx="810860" cy="338554"/>
          </a:xfrm>
          <a:prstGeom prst="rect">
            <a:avLst/>
          </a:prstGeom>
          <a:solidFill>
            <a:schemeClr val="bg1"/>
          </a:solidFill>
          <a:ln w="28575">
            <a:solidFill>
              <a:schemeClr val="tx1"/>
            </a:solidFill>
          </a:ln>
        </p:spPr>
        <p:txBody>
          <a:bodyPr wrap="square" rtlCol="0">
            <a:spAutoFit/>
          </a:bodyPr>
          <a:lstStyle/>
          <a:p>
            <a:pPr algn="ctr"/>
            <a:r>
              <a:rPr lang="en-US" sz="1600" dirty="0"/>
              <a:t>VESR</a:t>
            </a:r>
          </a:p>
        </p:txBody>
      </p:sp>
      <p:cxnSp>
        <p:nvCxnSpPr>
          <p:cNvPr id="38" name="Straight Arrow Connector 37">
            <a:extLst>
              <a:ext uri="{FF2B5EF4-FFF2-40B4-BE49-F238E27FC236}">
                <a16:creationId xmlns:a16="http://schemas.microsoft.com/office/drawing/2014/main" id="{464B0D6E-945C-DC4E-9157-A49E011DA4EF}"/>
              </a:ext>
            </a:extLst>
          </p:cNvPr>
          <p:cNvCxnSpPr>
            <a:cxnSpLocks/>
            <a:stCxn id="37" idx="0"/>
          </p:cNvCxnSpPr>
          <p:nvPr/>
        </p:nvCxnSpPr>
        <p:spPr>
          <a:xfrm flipH="1" flipV="1">
            <a:off x="2783006" y="1989136"/>
            <a:ext cx="153852" cy="502504"/>
          </a:xfrm>
          <a:prstGeom prst="straightConnector1">
            <a:avLst/>
          </a:prstGeom>
          <a:ln w="3810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3301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92323-51F9-4B49-8EEB-773194FE0424}"/>
              </a:ext>
            </a:extLst>
          </p:cNvPr>
          <p:cNvSpPr>
            <a:spLocks noGrp="1"/>
          </p:cNvSpPr>
          <p:nvPr>
            <p:ph type="title"/>
          </p:nvPr>
        </p:nvSpPr>
        <p:spPr/>
        <p:txBody>
          <a:bodyPr/>
          <a:lstStyle/>
          <a:p>
            <a:r>
              <a:rPr lang="en-US" dirty="0"/>
              <a:t>Goleta Load Pocket (GLP)</a:t>
            </a:r>
          </a:p>
        </p:txBody>
      </p:sp>
      <p:sp>
        <p:nvSpPr>
          <p:cNvPr id="6" name="TextBox 5">
            <a:extLst>
              <a:ext uri="{FF2B5EF4-FFF2-40B4-BE49-F238E27FC236}">
                <a16:creationId xmlns:a16="http://schemas.microsoft.com/office/drawing/2014/main" id="{EE774484-E231-684C-9411-374C649B72B7}"/>
              </a:ext>
            </a:extLst>
          </p:cNvPr>
          <p:cNvSpPr txBox="1"/>
          <p:nvPr/>
        </p:nvSpPr>
        <p:spPr>
          <a:xfrm>
            <a:off x="89747" y="761187"/>
            <a:ext cx="8964505"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The GLP is the perfect opportunity for a comprehensive Community Microgrid</a:t>
            </a:r>
          </a:p>
        </p:txBody>
      </p:sp>
      <p:sp>
        <p:nvSpPr>
          <p:cNvPr id="8" name="Rectangle 7">
            <a:extLst>
              <a:ext uri="{FF2B5EF4-FFF2-40B4-BE49-F238E27FC236}">
                <a16:creationId xmlns:a16="http://schemas.microsoft.com/office/drawing/2014/main" id="{444DF93E-8EA0-B843-9562-66ED9FF153E2}"/>
              </a:ext>
            </a:extLst>
          </p:cNvPr>
          <p:cNvSpPr/>
          <p:nvPr/>
        </p:nvSpPr>
        <p:spPr>
          <a:xfrm>
            <a:off x="89747" y="3631970"/>
            <a:ext cx="9054253" cy="2898229"/>
          </a:xfrm>
          <a:prstGeom prst="rect">
            <a:avLst/>
          </a:prstGeom>
        </p:spPr>
        <p:txBody>
          <a:bodyPr wrap="square">
            <a:spAutoFit/>
          </a:bodyPr>
          <a:lstStyle/>
          <a:p>
            <a:pPr marL="285750" indent="-285750">
              <a:spcBef>
                <a:spcPts val="600"/>
              </a:spcBef>
              <a:buFont typeface="Arial" panose="020B0604020202020204" pitchFamily="34" charset="0"/>
              <a:buChar char="•"/>
            </a:pPr>
            <a:r>
              <a:rPr lang="en-US" sz="1600" dirty="0">
                <a:solidFill>
                  <a:srgbClr val="091129"/>
                </a:solidFill>
                <a:latin typeface="Arial" panose="020B0604020202020204" pitchFamily="34" charset="0"/>
                <a:cs typeface="Arial" panose="020B0604020202020204" pitchFamily="34" charset="0"/>
              </a:rPr>
              <a:t>GLP spans 70 miles of California coastline, from Point Conception to Lake Casitas, encompassing the cities of Goleta, Santa Barbara (including Montecito), and Carpinteria. </a:t>
            </a:r>
          </a:p>
          <a:p>
            <a:pPr marL="285750" indent="-285750">
              <a:spcBef>
                <a:spcPts val="600"/>
              </a:spcBef>
              <a:buFont typeface="Arial" panose="020B0604020202020204" pitchFamily="34" charset="0"/>
              <a:buChar char="•"/>
            </a:pPr>
            <a:r>
              <a:rPr lang="en-US" sz="1600" dirty="0">
                <a:solidFill>
                  <a:srgbClr val="091129"/>
                </a:solidFill>
                <a:latin typeface="Arial" panose="020B0604020202020204" pitchFamily="34" charset="0"/>
                <a:cs typeface="Arial" panose="020B0604020202020204" pitchFamily="34" charset="0"/>
              </a:rPr>
              <a:t>GLP is highly transmission-vulnerable and disaster-prone (fire, landslide, earthquake). </a:t>
            </a:r>
          </a:p>
          <a:p>
            <a:pPr marL="285750" indent="-285750">
              <a:spcBef>
                <a:spcPts val="400"/>
              </a:spcBef>
              <a:buFont typeface="Arial" panose="020B0604020202020204" pitchFamily="34" charset="0"/>
              <a:buChar char="•"/>
            </a:pPr>
            <a:r>
              <a:rPr lang="en-US" sz="1600" b="1" dirty="0">
                <a:latin typeface="Arial" panose="020B0604020202020204" pitchFamily="34" charset="0"/>
                <a:cs typeface="Arial" panose="020B0604020202020204" pitchFamily="34" charset="0"/>
              </a:rPr>
              <a:t>200 megawatts (MW) of solar and 400 megawatt-hours (MWh) of energy storage </a:t>
            </a:r>
            <a:r>
              <a:rPr lang="en-US" sz="1600" dirty="0">
                <a:latin typeface="Arial" panose="020B0604020202020204" pitchFamily="34" charset="0"/>
                <a:cs typeface="Arial" panose="020B0604020202020204" pitchFamily="34" charset="0"/>
              </a:rPr>
              <a:t>will provide 100% protection to GLP against a complete transmission outage (“N-2 event”).</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200 MW of solar is equivalent to about 5 times the amount of solar currently deployed in the GLP and represents about 25% of the energy mix. </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Multi-GWs of solar siting opportunity exists on commercial-scale built-environments like parking lots, parking structures, and rooftops; and 200 MW represents about 7% of the technical siting potential.</a:t>
            </a:r>
          </a:p>
          <a:p>
            <a:pPr marL="742950" lvl="1" indent="-285750">
              <a:spcBef>
                <a:spcPts val="400"/>
              </a:spcBef>
              <a:buFont typeface="Arial" panose="020B0604020202020204" pitchFamily="34" charset="0"/>
              <a:buChar char="•"/>
            </a:pPr>
            <a:r>
              <a:rPr lang="en-US" sz="1400" dirty="0">
                <a:latin typeface="Arial" panose="020B0604020202020204" pitchFamily="34" charset="0"/>
                <a:cs typeface="Arial" panose="020B0604020202020204" pitchFamily="34" charset="0"/>
              </a:rPr>
              <a:t>Other resources like energy efficiency, demand response, and offshore wind can significantly reduce </a:t>
            </a:r>
            <a:r>
              <a:rPr lang="en-US" sz="1400" dirty="0" err="1">
                <a:latin typeface="Arial" panose="020B0604020202020204" pitchFamily="34" charset="0"/>
                <a:cs typeface="Arial" panose="020B0604020202020204" pitchFamily="34" charset="0"/>
              </a:rPr>
              <a:t>solar+storage</a:t>
            </a:r>
            <a:r>
              <a:rPr lang="en-US" sz="1400" dirty="0">
                <a:latin typeface="Arial" panose="020B0604020202020204" pitchFamily="34" charset="0"/>
                <a:cs typeface="Arial" panose="020B0604020202020204" pitchFamily="34" charset="0"/>
              </a:rPr>
              <a:t> requirements. </a:t>
            </a:r>
          </a:p>
        </p:txBody>
      </p:sp>
      <p:pic>
        <p:nvPicPr>
          <p:cNvPr id="7" name="Picture 6">
            <a:extLst>
              <a:ext uri="{FF2B5EF4-FFF2-40B4-BE49-F238E27FC236}">
                <a16:creationId xmlns:a16="http://schemas.microsoft.com/office/drawing/2014/main" id="{8BBB60C0-D8C3-4784-A6B4-3ED808E9CA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137326"/>
            <a:ext cx="9144000" cy="2538484"/>
          </a:xfrm>
          <a:prstGeom prst="rect">
            <a:avLst/>
          </a:prstGeom>
        </p:spPr>
      </p:pic>
    </p:spTree>
    <p:extLst>
      <p:ext uri="{BB962C8B-B14F-4D97-AF65-F5344CB8AC3E}">
        <p14:creationId xmlns:p14="http://schemas.microsoft.com/office/powerpoint/2010/main" val="2821661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Background</a:t>
            </a:r>
            <a:endParaRPr dirty="0"/>
          </a:p>
        </p:txBody>
      </p:sp>
      <p:sp>
        <p:nvSpPr>
          <p:cNvPr id="140" name="Google Shape;140;p7"/>
          <p:cNvSpPr txBox="1">
            <a:spLocks noGrp="1"/>
          </p:cNvSpPr>
          <p:nvPr>
            <p:ph type="body" idx="1"/>
          </p:nvPr>
        </p:nvSpPr>
        <p:spPr>
          <a:xfrm>
            <a:off x="457200" y="1211320"/>
            <a:ext cx="8229600" cy="45259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None/>
            </a:pPr>
            <a:r>
              <a:rPr lang="en-US" dirty="0">
                <a:solidFill>
                  <a:schemeClr val="dk1"/>
                </a:solidFill>
              </a:rPr>
              <a:t>Background</a:t>
            </a:r>
            <a:endParaRPr dirty="0"/>
          </a:p>
        </p:txBody>
      </p:sp>
    </p:spTree>
    <p:extLst>
      <p:ext uri="{BB962C8B-B14F-4D97-AF65-F5344CB8AC3E}">
        <p14:creationId xmlns:p14="http://schemas.microsoft.com/office/powerpoint/2010/main" val="220083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24330-394A-3701-FD45-171B57254A65}"/>
              </a:ext>
            </a:extLst>
          </p:cNvPr>
          <p:cNvSpPr>
            <a:spLocks noGrp="1"/>
          </p:cNvSpPr>
          <p:nvPr>
            <p:ph type="title"/>
          </p:nvPr>
        </p:nvSpPr>
        <p:spPr/>
        <p:txBody>
          <a:bodyPr/>
          <a:lstStyle/>
          <a:p>
            <a:r>
              <a:rPr lang="en-US" dirty="0" err="1"/>
              <a:t>Greenbark</a:t>
            </a:r>
            <a:r>
              <a:rPr lang="en-US" dirty="0"/>
              <a:t> will be the third BESS in the GLP</a:t>
            </a:r>
          </a:p>
        </p:txBody>
      </p:sp>
      <p:pic>
        <p:nvPicPr>
          <p:cNvPr id="5" name="Picture 4">
            <a:extLst>
              <a:ext uri="{FF2B5EF4-FFF2-40B4-BE49-F238E27FC236}">
                <a16:creationId xmlns:a16="http://schemas.microsoft.com/office/drawing/2014/main" id="{46423D72-19BD-0EEC-F957-76073DA8928E}"/>
              </a:ext>
            </a:extLst>
          </p:cNvPr>
          <p:cNvPicPr>
            <a:picLocks noChangeAspect="1"/>
          </p:cNvPicPr>
          <p:nvPr/>
        </p:nvPicPr>
        <p:blipFill>
          <a:blip r:embed="rId2"/>
          <a:stretch>
            <a:fillRect/>
          </a:stretch>
        </p:blipFill>
        <p:spPr>
          <a:xfrm>
            <a:off x="1045723" y="762000"/>
            <a:ext cx="7052553" cy="5693437"/>
          </a:xfrm>
          <a:prstGeom prst="rect">
            <a:avLst/>
          </a:prstGeom>
        </p:spPr>
      </p:pic>
    </p:spTree>
    <p:extLst>
      <p:ext uri="{BB962C8B-B14F-4D97-AF65-F5344CB8AC3E}">
        <p14:creationId xmlns:p14="http://schemas.microsoft.com/office/powerpoint/2010/main" val="3802318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48247-74A4-C81C-165D-26AE19226F17}"/>
              </a:ext>
            </a:extLst>
          </p:cNvPr>
          <p:cNvSpPr>
            <a:spLocks noGrp="1"/>
          </p:cNvSpPr>
          <p:nvPr>
            <p:ph type="title"/>
          </p:nvPr>
        </p:nvSpPr>
        <p:spPr/>
        <p:txBody>
          <a:bodyPr/>
          <a:lstStyle/>
          <a:p>
            <a:r>
              <a:rPr lang="en-US" dirty="0" err="1"/>
              <a:t>Greenbark</a:t>
            </a:r>
            <a:r>
              <a:rPr lang="en-US" dirty="0"/>
              <a:t> will provide five key benefits</a:t>
            </a:r>
          </a:p>
        </p:txBody>
      </p:sp>
      <p:sp>
        <p:nvSpPr>
          <p:cNvPr id="3" name="Content Placeholder 2">
            <a:extLst>
              <a:ext uri="{FF2B5EF4-FFF2-40B4-BE49-F238E27FC236}">
                <a16:creationId xmlns:a16="http://schemas.microsoft.com/office/drawing/2014/main" id="{98AFBCDE-C084-2ADC-B16A-B6C631B54DFA}"/>
              </a:ext>
            </a:extLst>
          </p:cNvPr>
          <p:cNvSpPr>
            <a:spLocks noGrp="1"/>
          </p:cNvSpPr>
          <p:nvPr>
            <p:ph idx="1"/>
          </p:nvPr>
        </p:nvSpPr>
        <p:spPr/>
        <p:txBody>
          <a:bodyPr>
            <a:normAutofit lnSpcReduction="10000"/>
          </a:bodyPr>
          <a:lstStyle/>
          <a:p>
            <a:pPr marL="514350" indent="-514350">
              <a:buFont typeface="+mj-lt"/>
              <a:buAutoNum type="arabicPeriod"/>
            </a:pPr>
            <a:r>
              <a:rPr lang="en-US" dirty="0">
                <a:solidFill>
                  <a:schemeClr val="tx1"/>
                </a:solidFill>
              </a:rPr>
              <a:t>Perfect location adjacent to the Ellwood gas </a:t>
            </a:r>
            <a:r>
              <a:rPr lang="en-US" dirty="0" err="1">
                <a:solidFill>
                  <a:schemeClr val="tx1"/>
                </a:solidFill>
              </a:rPr>
              <a:t>peaker</a:t>
            </a:r>
            <a:r>
              <a:rPr lang="en-US" dirty="0">
                <a:solidFill>
                  <a:schemeClr val="tx1"/>
                </a:solidFill>
              </a:rPr>
              <a:t> plant such that resilience can be provided across the entire Goleta Load Pocket (GLP) – and retirement of the gas </a:t>
            </a:r>
            <a:r>
              <a:rPr lang="en-US" dirty="0" err="1">
                <a:solidFill>
                  <a:schemeClr val="tx1"/>
                </a:solidFill>
              </a:rPr>
              <a:t>peaker</a:t>
            </a:r>
            <a:r>
              <a:rPr lang="en-US" dirty="0">
                <a:solidFill>
                  <a:schemeClr val="tx1"/>
                </a:solidFill>
              </a:rPr>
              <a:t> will be accelerated.</a:t>
            </a:r>
          </a:p>
          <a:p>
            <a:pPr marL="514350" indent="-514350">
              <a:buFont typeface="+mj-lt"/>
              <a:buAutoNum type="arabicPeriod"/>
            </a:pPr>
            <a:r>
              <a:rPr lang="en-US" dirty="0">
                <a:solidFill>
                  <a:schemeClr val="tx1"/>
                </a:solidFill>
              </a:rPr>
              <a:t>Significant distances from other facilities, including housing (235 feet to the closest housing).</a:t>
            </a:r>
          </a:p>
          <a:p>
            <a:pPr marL="514350" indent="-514350">
              <a:buFont typeface="+mj-lt"/>
              <a:buAutoNum type="arabicPeriod"/>
            </a:pPr>
            <a:r>
              <a:rPr lang="en-US" dirty="0">
                <a:solidFill>
                  <a:schemeClr val="tx1"/>
                </a:solidFill>
              </a:rPr>
              <a:t>Same safe BESS technology that is already deployed in multiple GLP locations.</a:t>
            </a:r>
          </a:p>
          <a:p>
            <a:pPr marL="514350" indent="-514350">
              <a:buFont typeface="+mj-lt"/>
              <a:buAutoNum type="arabicPeriod"/>
            </a:pPr>
            <a:r>
              <a:rPr lang="en-US" dirty="0">
                <a:solidFill>
                  <a:schemeClr val="tx1"/>
                </a:solidFill>
              </a:rPr>
              <a:t>Negligible traffic &amp; noise impacts.</a:t>
            </a:r>
          </a:p>
          <a:p>
            <a:pPr marL="514350" indent="-514350">
              <a:buFont typeface="+mj-lt"/>
              <a:buAutoNum type="arabicPeriod"/>
            </a:pPr>
            <a:r>
              <a:rPr lang="en-US" dirty="0">
                <a:solidFill>
                  <a:schemeClr val="tx1"/>
                </a:solidFill>
              </a:rPr>
              <a:t>Significant economic benefits to the local community.</a:t>
            </a:r>
          </a:p>
        </p:txBody>
      </p:sp>
    </p:spTree>
    <p:extLst>
      <p:ext uri="{BB962C8B-B14F-4D97-AF65-F5344CB8AC3E}">
        <p14:creationId xmlns:p14="http://schemas.microsoft.com/office/powerpoint/2010/main" val="133707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cxnSp>
        <p:nvCxnSpPr>
          <p:cNvPr id="47" name="Google Shape;264;p13">
            <a:extLst>
              <a:ext uri="{FF2B5EF4-FFF2-40B4-BE49-F238E27FC236}">
                <a16:creationId xmlns:a16="http://schemas.microsoft.com/office/drawing/2014/main" id="{C72ACC51-CF52-4B7B-5038-58BE26C3AFEE}"/>
              </a:ext>
            </a:extLst>
          </p:cNvPr>
          <p:cNvCxnSpPr>
            <a:cxnSpLocks/>
          </p:cNvCxnSpPr>
          <p:nvPr/>
        </p:nvCxnSpPr>
        <p:spPr>
          <a:xfrm>
            <a:off x="4430031" y="2842034"/>
            <a:ext cx="0" cy="1088470"/>
          </a:xfrm>
          <a:prstGeom prst="straightConnector1">
            <a:avLst/>
          </a:prstGeom>
          <a:noFill/>
          <a:ln w="38100" cap="flat" cmpd="sng">
            <a:solidFill>
              <a:srgbClr val="FF0000"/>
            </a:solidFill>
            <a:prstDash val="solid"/>
            <a:round/>
            <a:headEnd type="none" w="sm" len="sm"/>
            <a:tailEnd type="none" w="sm" len="sm"/>
          </a:ln>
        </p:spPr>
      </p:cxnSp>
      <p:cxnSp>
        <p:nvCxnSpPr>
          <p:cNvPr id="65" name="Google Shape;264;p13">
            <a:extLst>
              <a:ext uri="{FF2B5EF4-FFF2-40B4-BE49-F238E27FC236}">
                <a16:creationId xmlns:a16="http://schemas.microsoft.com/office/drawing/2014/main" id="{9EC7452E-7E70-9243-FD1B-431A377310CB}"/>
              </a:ext>
            </a:extLst>
          </p:cNvPr>
          <p:cNvCxnSpPr>
            <a:cxnSpLocks/>
          </p:cNvCxnSpPr>
          <p:nvPr/>
        </p:nvCxnSpPr>
        <p:spPr>
          <a:xfrm>
            <a:off x="3376743" y="3913962"/>
            <a:ext cx="1058062" cy="0"/>
          </a:xfrm>
          <a:prstGeom prst="straightConnector1">
            <a:avLst/>
          </a:prstGeom>
          <a:noFill/>
          <a:ln w="38100" cap="flat" cmpd="sng">
            <a:solidFill>
              <a:srgbClr val="FF0000"/>
            </a:solidFill>
            <a:prstDash val="solid"/>
            <a:round/>
            <a:headEnd type="none" w="sm" len="sm"/>
            <a:tailEnd type="none" w="sm" len="sm"/>
          </a:ln>
        </p:spPr>
      </p:cxnSp>
      <p:cxnSp>
        <p:nvCxnSpPr>
          <p:cNvPr id="3" name="Google Shape;264;p13">
            <a:extLst>
              <a:ext uri="{FF2B5EF4-FFF2-40B4-BE49-F238E27FC236}">
                <a16:creationId xmlns:a16="http://schemas.microsoft.com/office/drawing/2014/main" id="{0099ED6A-5075-69A3-3E8D-CF7F7260C35E}"/>
              </a:ext>
            </a:extLst>
          </p:cNvPr>
          <p:cNvCxnSpPr>
            <a:cxnSpLocks/>
          </p:cNvCxnSpPr>
          <p:nvPr/>
        </p:nvCxnSpPr>
        <p:spPr>
          <a:xfrm>
            <a:off x="3842921" y="4842652"/>
            <a:ext cx="772497" cy="0"/>
          </a:xfrm>
          <a:prstGeom prst="straightConnector1">
            <a:avLst/>
          </a:prstGeom>
          <a:noFill/>
          <a:ln w="38100" cap="flat" cmpd="sng">
            <a:solidFill>
              <a:schemeClr val="accent1"/>
            </a:solidFill>
            <a:prstDash val="solid"/>
            <a:round/>
            <a:headEnd type="none" w="sm" len="sm"/>
            <a:tailEnd type="none" w="sm" len="sm"/>
          </a:ln>
        </p:spPr>
      </p:cxnSp>
      <p:cxnSp>
        <p:nvCxnSpPr>
          <p:cNvPr id="68" name="Google Shape;264;p13">
            <a:extLst>
              <a:ext uri="{FF2B5EF4-FFF2-40B4-BE49-F238E27FC236}">
                <a16:creationId xmlns:a16="http://schemas.microsoft.com/office/drawing/2014/main" id="{7AA98EB4-DF64-A687-0023-D65E9F959108}"/>
              </a:ext>
            </a:extLst>
          </p:cNvPr>
          <p:cNvCxnSpPr>
            <a:cxnSpLocks/>
          </p:cNvCxnSpPr>
          <p:nvPr/>
        </p:nvCxnSpPr>
        <p:spPr>
          <a:xfrm flipV="1">
            <a:off x="3392944" y="3920464"/>
            <a:ext cx="0" cy="495698"/>
          </a:xfrm>
          <a:prstGeom prst="straightConnector1">
            <a:avLst/>
          </a:prstGeom>
          <a:noFill/>
          <a:ln w="38100" cap="flat" cmpd="sng">
            <a:solidFill>
              <a:srgbClr val="FF0000"/>
            </a:solidFill>
            <a:prstDash val="solid"/>
            <a:round/>
            <a:headEnd type="none" w="sm" len="sm"/>
            <a:tailEnd type="none" w="sm" len="sm"/>
          </a:ln>
        </p:spPr>
      </p:cxnSp>
      <p:cxnSp>
        <p:nvCxnSpPr>
          <p:cNvPr id="40" name="Google Shape;264;p13">
            <a:extLst>
              <a:ext uri="{FF2B5EF4-FFF2-40B4-BE49-F238E27FC236}">
                <a16:creationId xmlns:a16="http://schemas.microsoft.com/office/drawing/2014/main" id="{BBE61BE3-D00B-FD77-D4DD-A13EAFAA2394}"/>
              </a:ext>
            </a:extLst>
          </p:cNvPr>
          <p:cNvCxnSpPr>
            <a:cxnSpLocks/>
          </p:cNvCxnSpPr>
          <p:nvPr/>
        </p:nvCxnSpPr>
        <p:spPr>
          <a:xfrm>
            <a:off x="4648264" y="2819249"/>
            <a:ext cx="0" cy="1872324"/>
          </a:xfrm>
          <a:prstGeom prst="straightConnector1">
            <a:avLst/>
          </a:prstGeom>
          <a:noFill/>
          <a:ln w="38100" cap="flat" cmpd="sng">
            <a:solidFill>
              <a:srgbClr val="FFC000"/>
            </a:solidFill>
            <a:prstDash val="solid"/>
            <a:round/>
            <a:headEnd type="none" w="sm" len="sm"/>
            <a:tailEnd type="none" w="sm" len="sm"/>
          </a:ln>
        </p:spPr>
      </p:cxnSp>
      <p:cxnSp>
        <p:nvCxnSpPr>
          <p:cNvPr id="43" name="Google Shape;264;p13">
            <a:extLst>
              <a:ext uri="{FF2B5EF4-FFF2-40B4-BE49-F238E27FC236}">
                <a16:creationId xmlns:a16="http://schemas.microsoft.com/office/drawing/2014/main" id="{B392482D-DE3A-4651-FF23-0A846BD2DAA4}"/>
              </a:ext>
            </a:extLst>
          </p:cNvPr>
          <p:cNvCxnSpPr>
            <a:cxnSpLocks/>
          </p:cNvCxnSpPr>
          <p:nvPr/>
        </p:nvCxnSpPr>
        <p:spPr>
          <a:xfrm>
            <a:off x="5162928" y="2822086"/>
            <a:ext cx="0" cy="700123"/>
          </a:xfrm>
          <a:prstGeom prst="straightConnector1">
            <a:avLst/>
          </a:prstGeom>
          <a:noFill/>
          <a:ln w="38100" cap="flat" cmpd="sng">
            <a:solidFill>
              <a:srgbClr val="FFC000"/>
            </a:solidFill>
            <a:prstDash val="solid"/>
            <a:round/>
            <a:headEnd type="none" w="sm" len="sm"/>
            <a:tailEnd type="none" w="sm" len="sm"/>
          </a:ln>
        </p:spPr>
      </p:cxnSp>
      <p:cxnSp>
        <p:nvCxnSpPr>
          <p:cNvPr id="45" name="Google Shape;264;p13">
            <a:extLst>
              <a:ext uri="{FF2B5EF4-FFF2-40B4-BE49-F238E27FC236}">
                <a16:creationId xmlns:a16="http://schemas.microsoft.com/office/drawing/2014/main" id="{B493C2AE-81BF-371B-1A8A-51BE3D895CE7}"/>
              </a:ext>
            </a:extLst>
          </p:cNvPr>
          <p:cNvCxnSpPr>
            <a:cxnSpLocks/>
          </p:cNvCxnSpPr>
          <p:nvPr/>
        </p:nvCxnSpPr>
        <p:spPr>
          <a:xfrm>
            <a:off x="4193611" y="2822086"/>
            <a:ext cx="0" cy="717644"/>
          </a:xfrm>
          <a:prstGeom prst="straightConnector1">
            <a:avLst/>
          </a:prstGeom>
          <a:noFill/>
          <a:ln w="38100" cap="flat" cmpd="sng">
            <a:solidFill>
              <a:srgbClr val="FFC000"/>
            </a:solidFill>
            <a:prstDash val="solid"/>
            <a:round/>
            <a:headEnd type="none" w="sm" len="sm"/>
            <a:tailEnd type="none" w="sm" len="sm"/>
          </a:ln>
        </p:spPr>
      </p:cxnSp>
      <p:cxnSp>
        <p:nvCxnSpPr>
          <p:cNvPr id="46" name="Google Shape;264;p13">
            <a:extLst>
              <a:ext uri="{FF2B5EF4-FFF2-40B4-BE49-F238E27FC236}">
                <a16:creationId xmlns:a16="http://schemas.microsoft.com/office/drawing/2014/main" id="{C3F3D8AF-E080-807C-1417-C535BA81348F}"/>
              </a:ext>
            </a:extLst>
          </p:cNvPr>
          <p:cNvCxnSpPr>
            <a:cxnSpLocks/>
          </p:cNvCxnSpPr>
          <p:nvPr/>
        </p:nvCxnSpPr>
        <p:spPr>
          <a:xfrm>
            <a:off x="4965415" y="2831594"/>
            <a:ext cx="0" cy="1376946"/>
          </a:xfrm>
          <a:prstGeom prst="straightConnector1">
            <a:avLst/>
          </a:prstGeom>
          <a:noFill/>
          <a:ln w="38100" cap="flat" cmpd="sng">
            <a:solidFill>
              <a:srgbClr val="FFC000"/>
            </a:solidFill>
            <a:prstDash val="solid"/>
            <a:round/>
            <a:headEnd type="none" w="sm" len="sm"/>
            <a:tailEnd type="none" w="sm" len="sm"/>
          </a:ln>
        </p:spPr>
      </p:cxnSp>
      <p:cxnSp>
        <p:nvCxnSpPr>
          <p:cNvPr id="120" name="Google Shape;264;p13">
            <a:extLst>
              <a:ext uri="{FF2B5EF4-FFF2-40B4-BE49-F238E27FC236}">
                <a16:creationId xmlns:a16="http://schemas.microsoft.com/office/drawing/2014/main" id="{5605E049-C1A1-7541-6851-CC9B60ACCBEE}"/>
              </a:ext>
            </a:extLst>
          </p:cNvPr>
          <p:cNvCxnSpPr>
            <a:cxnSpLocks/>
          </p:cNvCxnSpPr>
          <p:nvPr/>
        </p:nvCxnSpPr>
        <p:spPr>
          <a:xfrm>
            <a:off x="3394849" y="4971311"/>
            <a:ext cx="0" cy="447414"/>
          </a:xfrm>
          <a:prstGeom prst="straightConnector1">
            <a:avLst/>
          </a:prstGeom>
          <a:noFill/>
          <a:ln w="38100" cap="flat" cmpd="sng">
            <a:solidFill>
              <a:schemeClr val="accent2"/>
            </a:solidFill>
            <a:prstDash val="solid"/>
            <a:round/>
            <a:headEnd type="none" w="sm" len="sm"/>
            <a:tailEnd type="none" w="sm" len="sm"/>
          </a:ln>
        </p:spPr>
      </p:cxnSp>
      <p:cxnSp>
        <p:nvCxnSpPr>
          <p:cNvPr id="28" name="Google Shape;264;p13">
            <a:extLst>
              <a:ext uri="{FF2B5EF4-FFF2-40B4-BE49-F238E27FC236}">
                <a16:creationId xmlns:a16="http://schemas.microsoft.com/office/drawing/2014/main" id="{0D0E9FCB-6826-C47B-4CC0-DF1A5B1EBD24}"/>
              </a:ext>
            </a:extLst>
          </p:cNvPr>
          <p:cNvCxnSpPr>
            <a:cxnSpLocks/>
          </p:cNvCxnSpPr>
          <p:nvPr/>
        </p:nvCxnSpPr>
        <p:spPr>
          <a:xfrm>
            <a:off x="2483333" y="2164404"/>
            <a:ext cx="1694067" cy="0"/>
          </a:xfrm>
          <a:prstGeom prst="straightConnector1">
            <a:avLst/>
          </a:prstGeom>
          <a:noFill/>
          <a:ln w="38100" cap="flat" cmpd="sng">
            <a:solidFill>
              <a:srgbClr val="00B050"/>
            </a:solidFill>
            <a:prstDash val="solid"/>
            <a:round/>
            <a:headEnd type="none" w="sm" len="sm"/>
            <a:tailEnd type="none" w="sm" len="sm"/>
          </a:ln>
        </p:spPr>
      </p:cxnSp>
      <p:sp>
        <p:nvSpPr>
          <p:cNvPr id="263" name="Google Shape;263;p13"/>
          <p:cNvSpPr txBox="1">
            <a:spLocks noGrp="1"/>
          </p:cNvSpPr>
          <p:nvPr>
            <p:ph type="title"/>
          </p:nvPr>
        </p:nvSpPr>
        <p:spPr>
          <a:xfrm>
            <a:off x="1" y="0"/>
            <a:ext cx="7488818" cy="762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US" dirty="0">
                <a:latin typeface="Arial"/>
                <a:ea typeface="Arial"/>
                <a:cs typeface="Arial"/>
                <a:sym typeface="Arial"/>
              </a:rPr>
              <a:t>Greenbark in perfect location to serve entire GLP</a:t>
            </a:r>
            <a:endParaRPr dirty="0"/>
          </a:p>
        </p:txBody>
      </p:sp>
      <p:sp>
        <p:nvSpPr>
          <p:cNvPr id="265" name="Google Shape;265;p13"/>
          <p:cNvSpPr/>
          <p:nvPr/>
        </p:nvSpPr>
        <p:spPr>
          <a:xfrm>
            <a:off x="2961295" y="4425356"/>
            <a:ext cx="871140" cy="534610"/>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50" dirty="0">
                <a:solidFill>
                  <a:schemeClr val="lt1"/>
                </a:solidFill>
                <a:latin typeface="Arial"/>
                <a:ea typeface="Arial"/>
                <a:cs typeface="Arial"/>
                <a:sym typeface="Arial"/>
              </a:rPr>
              <a:t>Isla Vista Substation </a:t>
            </a:r>
            <a:r>
              <a:rPr lang="en-US" sz="900" dirty="0">
                <a:solidFill>
                  <a:schemeClr val="lt1"/>
                </a:solidFill>
                <a:latin typeface="Arial"/>
                <a:ea typeface="Arial"/>
                <a:cs typeface="Arial"/>
                <a:sym typeface="Arial"/>
              </a:rPr>
              <a:t>(66-to-16kV</a:t>
            </a:r>
            <a:r>
              <a:rPr lang="en-US" sz="1050" dirty="0">
                <a:solidFill>
                  <a:schemeClr val="lt1"/>
                </a:solidFill>
                <a:latin typeface="Arial"/>
                <a:ea typeface="Arial"/>
                <a:cs typeface="Arial"/>
                <a:sym typeface="Arial"/>
              </a:rPr>
              <a:t>)</a:t>
            </a:r>
            <a:endParaRPr sz="1100" dirty="0">
              <a:solidFill>
                <a:schemeClr val="lt1"/>
              </a:solidFill>
              <a:latin typeface="Arial"/>
              <a:ea typeface="Arial"/>
              <a:cs typeface="Arial"/>
              <a:sym typeface="Arial"/>
            </a:endParaRPr>
          </a:p>
        </p:txBody>
      </p:sp>
      <p:sp>
        <p:nvSpPr>
          <p:cNvPr id="39" name="Google Shape;265;p13">
            <a:extLst>
              <a:ext uri="{FF2B5EF4-FFF2-40B4-BE49-F238E27FC236}">
                <a16:creationId xmlns:a16="http://schemas.microsoft.com/office/drawing/2014/main" id="{CBF27581-4A4E-42F6-9D8C-A2FA3E1D9AA2}"/>
              </a:ext>
            </a:extLst>
          </p:cNvPr>
          <p:cNvSpPr/>
          <p:nvPr/>
        </p:nvSpPr>
        <p:spPr>
          <a:xfrm>
            <a:off x="4120250" y="2069594"/>
            <a:ext cx="1133462" cy="762000"/>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Goleta Substation </a:t>
            </a:r>
            <a:r>
              <a:rPr lang="en-US" sz="1050" dirty="0">
                <a:solidFill>
                  <a:schemeClr val="lt1"/>
                </a:solidFill>
                <a:latin typeface="Arial"/>
                <a:ea typeface="Arial"/>
                <a:cs typeface="Arial"/>
                <a:sym typeface="Arial"/>
              </a:rPr>
              <a:t>(220-to-66kV)</a:t>
            </a:r>
            <a:endParaRPr sz="1400" dirty="0">
              <a:solidFill>
                <a:schemeClr val="lt1"/>
              </a:solidFill>
              <a:latin typeface="Arial"/>
              <a:ea typeface="Arial"/>
              <a:cs typeface="Arial"/>
              <a:sym typeface="Arial"/>
            </a:endParaRPr>
          </a:p>
        </p:txBody>
      </p:sp>
      <p:sp>
        <p:nvSpPr>
          <p:cNvPr id="57" name="Google Shape;273;p13">
            <a:extLst>
              <a:ext uri="{FF2B5EF4-FFF2-40B4-BE49-F238E27FC236}">
                <a16:creationId xmlns:a16="http://schemas.microsoft.com/office/drawing/2014/main" id="{912D4AFC-B174-48EE-ACE3-4508074E7B38}"/>
              </a:ext>
            </a:extLst>
          </p:cNvPr>
          <p:cNvSpPr txBox="1"/>
          <p:nvPr/>
        </p:nvSpPr>
        <p:spPr>
          <a:xfrm>
            <a:off x="85070" y="4540372"/>
            <a:ext cx="2423564" cy="1831230"/>
          </a:xfrm>
          <a:prstGeom prst="rect">
            <a:avLst/>
          </a:prstGeom>
          <a:solidFill>
            <a:schemeClr val="bg1">
              <a:lumMod val="85000"/>
            </a:schemeClr>
          </a:solidFill>
          <a:ln w="19050">
            <a:solidFill>
              <a:schemeClr val="tx1"/>
            </a:solid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1" u="sng" dirty="0">
                <a:solidFill>
                  <a:schemeClr val="dk1"/>
                </a:solidFill>
                <a:latin typeface="Arial"/>
                <a:ea typeface="Arial"/>
                <a:cs typeface="Arial"/>
                <a:sym typeface="Arial"/>
              </a:rPr>
              <a:t>Diagram Elements</a:t>
            </a:r>
            <a:endParaRPr sz="1050" dirty="0"/>
          </a:p>
          <a:p>
            <a:pPr marL="0" marR="0" lvl="0" indent="0" algn="l" rtl="0">
              <a:spcBef>
                <a:spcPts val="0"/>
              </a:spcBef>
              <a:spcAft>
                <a:spcPts val="0"/>
              </a:spcAft>
              <a:buNone/>
            </a:pPr>
            <a:r>
              <a:rPr lang="en-US" sz="700" dirty="0">
                <a:solidFill>
                  <a:schemeClr val="dk1"/>
                </a:solidFill>
                <a:latin typeface="Arial"/>
                <a:ea typeface="Arial"/>
                <a:cs typeface="Arial"/>
                <a:sym typeface="Arial"/>
              </a:rPr>
              <a:t>    	 </a:t>
            </a:r>
            <a:endParaRPr lang="en-US" sz="900" dirty="0">
              <a:solidFill>
                <a:schemeClr val="dk1"/>
              </a:solidFill>
              <a:latin typeface="Arial"/>
              <a:cs typeface="Arial"/>
              <a:sym typeface="Arial"/>
            </a:endParaRPr>
          </a:p>
          <a:p>
            <a:pPr>
              <a:spcBef>
                <a:spcPts val="0"/>
              </a:spcBef>
              <a:spcAft>
                <a:spcPts val="0"/>
              </a:spcAft>
            </a:pPr>
            <a:r>
              <a:rPr lang="en-US" sz="900" dirty="0">
                <a:solidFill>
                  <a:schemeClr val="dk1"/>
                </a:solidFill>
                <a:latin typeface="Arial"/>
                <a:cs typeface="Arial"/>
                <a:sym typeface="Arial"/>
              </a:rPr>
              <a:t>	66 kV Feeder to Greenbark</a:t>
            </a:r>
            <a:endParaRPr lang="en-US" sz="500" dirty="0">
              <a:solidFill>
                <a:schemeClr val="dk1"/>
              </a:solidFill>
              <a:latin typeface="Arial"/>
              <a:cs typeface="Arial"/>
              <a:sym typeface="Arial"/>
            </a:endParaRP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66 kV Feeder to Isla Vista</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66 kV Feeders</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16 kV Feeder to Goleta</a:t>
            </a:r>
          </a:p>
          <a:p>
            <a:pPr marL="0" marR="0" lvl="0" indent="0" algn="l" rtl="0">
              <a:spcBef>
                <a:spcPts val="0"/>
              </a:spcBef>
              <a:spcAft>
                <a:spcPts val="0"/>
              </a:spcAft>
              <a:buNone/>
            </a:pPr>
            <a:endParaRPr lang="en-US" sz="500" dirty="0">
              <a:solidFill>
                <a:schemeClr val="dk1"/>
              </a:solidFill>
              <a:latin typeface="Arial"/>
              <a:cs typeface="Arial"/>
              <a:sym typeface="Arial"/>
            </a:endParaRPr>
          </a:p>
          <a:p>
            <a:pPr>
              <a:spcBef>
                <a:spcPts val="0"/>
              </a:spcBef>
              <a:spcAft>
                <a:spcPts val="0"/>
              </a:spcAft>
            </a:pPr>
            <a:r>
              <a:rPr lang="en-US" sz="900" dirty="0">
                <a:solidFill>
                  <a:schemeClr val="dk1"/>
                </a:solidFill>
                <a:latin typeface="Arial"/>
                <a:cs typeface="Arial"/>
                <a:sym typeface="Arial"/>
              </a:rPr>
              <a:t>	Tie-line connection</a:t>
            </a:r>
          </a:p>
          <a:p>
            <a:pPr marL="0" marR="0" lvl="0" indent="0" algn="l" rtl="0">
              <a:spcBef>
                <a:spcPts val="0"/>
              </a:spcBef>
              <a:spcAft>
                <a:spcPts val="0"/>
              </a:spcAft>
              <a:buNone/>
            </a:pPr>
            <a:endParaRPr lang="en-US" sz="500" dirty="0">
              <a:solidFill>
                <a:schemeClr val="dk1"/>
              </a:solidFill>
              <a:latin typeface="Arial"/>
              <a:cs typeface="Arial"/>
              <a:sym typeface="Arial"/>
            </a:endParaRPr>
          </a:p>
          <a:p>
            <a:pPr marL="0" marR="0" lvl="0" indent="0" algn="l" rtl="0">
              <a:spcBef>
                <a:spcPts val="0"/>
              </a:spcBef>
              <a:spcAft>
                <a:spcPts val="0"/>
              </a:spcAft>
              <a:buNone/>
            </a:pPr>
            <a:r>
              <a:rPr lang="en-US" sz="500" dirty="0">
                <a:solidFill>
                  <a:schemeClr val="dk1"/>
                </a:solidFill>
                <a:latin typeface="Arial"/>
                <a:cs typeface="Arial"/>
                <a:sym typeface="Arial"/>
              </a:rPr>
              <a:t>	</a:t>
            </a:r>
            <a:r>
              <a:rPr lang="en-US" sz="900" dirty="0">
                <a:solidFill>
                  <a:schemeClr val="dk1"/>
                </a:solidFill>
                <a:latin typeface="Arial"/>
                <a:cs typeface="Arial"/>
                <a:sym typeface="Arial"/>
              </a:rPr>
              <a:t>220 kV Transmission</a:t>
            </a:r>
            <a:endParaRPr lang="en-US" sz="500" dirty="0">
              <a:solidFill>
                <a:schemeClr val="dk1"/>
              </a:solidFill>
              <a:latin typeface="Arial"/>
              <a:cs typeface="Arial"/>
              <a:sym typeface="Arial"/>
            </a:endParaRPr>
          </a:p>
          <a:p>
            <a:pPr marL="0" marR="0" lvl="0" indent="0" algn="l" rtl="0">
              <a:spcBef>
                <a:spcPts val="0"/>
              </a:spcBef>
              <a:spcAft>
                <a:spcPts val="0"/>
              </a:spcAft>
              <a:buNone/>
            </a:pPr>
            <a:endParaRPr lang="en-US" sz="400" dirty="0">
              <a:solidFill>
                <a:schemeClr val="dk1"/>
              </a:solidFill>
              <a:latin typeface="Arial"/>
              <a:cs typeface="Arial"/>
              <a:sym typeface="Arial"/>
            </a:endParaRPr>
          </a:p>
          <a:p>
            <a:pPr marL="0" marR="0" lvl="0" indent="0" algn="l" rtl="0">
              <a:spcBef>
                <a:spcPts val="0"/>
              </a:spcBef>
              <a:spcAft>
                <a:spcPts val="0"/>
              </a:spcAft>
              <a:buNone/>
            </a:pPr>
            <a:r>
              <a:rPr lang="en-US" sz="900" dirty="0">
                <a:solidFill>
                  <a:schemeClr val="dk1"/>
                </a:solidFill>
                <a:latin typeface="Arial"/>
                <a:cs typeface="Arial"/>
                <a:sym typeface="Arial"/>
              </a:rPr>
              <a:t>	Smart meter switch (open, closed)</a:t>
            </a:r>
          </a:p>
        </p:txBody>
      </p:sp>
      <p:cxnSp>
        <p:nvCxnSpPr>
          <p:cNvPr id="58" name="Google Shape;264;p13">
            <a:extLst>
              <a:ext uri="{FF2B5EF4-FFF2-40B4-BE49-F238E27FC236}">
                <a16:creationId xmlns:a16="http://schemas.microsoft.com/office/drawing/2014/main" id="{3AF5F8F4-3462-43AD-9BCE-125BF1DF365E}"/>
              </a:ext>
            </a:extLst>
          </p:cNvPr>
          <p:cNvCxnSpPr>
            <a:cxnSpLocks/>
          </p:cNvCxnSpPr>
          <p:nvPr/>
        </p:nvCxnSpPr>
        <p:spPr>
          <a:xfrm flipH="1">
            <a:off x="227666" y="5342840"/>
            <a:ext cx="260850" cy="0"/>
          </a:xfrm>
          <a:prstGeom prst="straightConnector1">
            <a:avLst/>
          </a:prstGeom>
          <a:noFill/>
          <a:ln w="38100" cap="flat" cmpd="sng">
            <a:solidFill>
              <a:srgbClr val="FFC000"/>
            </a:solidFill>
            <a:prstDash val="solid"/>
            <a:round/>
            <a:headEnd type="none" w="sm" len="sm"/>
            <a:tailEnd type="none" w="sm" len="sm"/>
          </a:ln>
        </p:spPr>
      </p:cxnSp>
      <p:cxnSp>
        <p:nvCxnSpPr>
          <p:cNvPr id="63" name="Google Shape;264;p13">
            <a:extLst>
              <a:ext uri="{FF2B5EF4-FFF2-40B4-BE49-F238E27FC236}">
                <a16:creationId xmlns:a16="http://schemas.microsoft.com/office/drawing/2014/main" id="{E2C1B24F-ED3D-4765-998D-CBB5BCA1E8A0}"/>
              </a:ext>
            </a:extLst>
          </p:cNvPr>
          <p:cNvCxnSpPr>
            <a:cxnSpLocks/>
          </p:cNvCxnSpPr>
          <p:nvPr/>
        </p:nvCxnSpPr>
        <p:spPr>
          <a:xfrm flipH="1">
            <a:off x="229815" y="5124311"/>
            <a:ext cx="275602" cy="0"/>
          </a:xfrm>
          <a:prstGeom prst="straightConnector1">
            <a:avLst/>
          </a:prstGeom>
          <a:noFill/>
          <a:ln w="38100" cap="flat" cmpd="sng">
            <a:solidFill>
              <a:srgbClr val="FF0000"/>
            </a:solidFill>
            <a:prstDash val="solid"/>
            <a:round/>
            <a:headEnd type="none" w="sm" len="sm"/>
            <a:tailEnd type="none" w="sm" len="sm"/>
          </a:ln>
        </p:spPr>
      </p:cxnSp>
      <p:sp>
        <p:nvSpPr>
          <p:cNvPr id="81" name="Google Shape;303;p13">
            <a:extLst>
              <a:ext uri="{FF2B5EF4-FFF2-40B4-BE49-F238E27FC236}">
                <a16:creationId xmlns:a16="http://schemas.microsoft.com/office/drawing/2014/main" id="{32403918-FB36-4299-ABAF-C89B86750B40}"/>
              </a:ext>
            </a:extLst>
          </p:cNvPr>
          <p:cNvSpPr/>
          <p:nvPr/>
        </p:nvSpPr>
        <p:spPr>
          <a:xfrm>
            <a:off x="402421" y="6122676"/>
            <a:ext cx="110797" cy="101007"/>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5" name="Google Shape;304;p13">
            <a:extLst>
              <a:ext uri="{FF2B5EF4-FFF2-40B4-BE49-F238E27FC236}">
                <a16:creationId xmlns:a16="http://schemas.microsoft.com/office/drawing/2014/main" id="{30069038-5575-49D7-9089-182CC8D255F3}"/>
              </a:ext>
            </a:extLst>
          </p:cNvPr>
          <p:cNvSpPr/>
          <p:nvPr/>
        </p:nvSpPr>
        <p:spPr>
          <a:xfrm>
            <a:off x="183010" y="6122675"/>
            <a:ext cx="110797" cy="101007"/>
          </a:xfrm>
          <a:prstGeom prst="flowChartSummingJunction">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8" name="Google Shape;301;p13">
            <a:extLst>
              <a:ext uri="{FF2B5EF4-FFF2-40B4-BE49-F238E27FC236}">
                <a16:creationId xmlns:a16="http://schemas.microsoft.com/office/drawing/2014/main" id="{966F1888-022E-D345-A922-0A7778F3844E}"/>
              </a:ext>
            </a:extLst>
          </p:cNvPr>
          <p:cNvSpPr txBox="1"/>
          <p:nvPr/>
        </p:nvSpPr>
        <p:spPr>
          <a:xfrm>
            <a:off x="3470523" y="5606893"/>
            <a:ext cx="1152515" cy="784790"/>
          </a:xfrm>
          <a:prstGeom prst="rect">
            <a:avLst/>
          </a:prstGeom>
          <a:noFill/>
          <a:ln>
            <a:noFill/>
          </a:ln>
        </p:spPr>
        <p:txBody>
          <a:bodyPr spcFirstLastPara="1" wrap="square" lIns="91425" tIns="45700" rIns="91425" bIns="45700" anchor="t" anchorCtr="0">
            <a:spAutoFit/>
          </a:bodyPr>
          <a:lstStyle/>
          <a:p>
            <a:pPr algn="ctr"/>
            <a:r>
              <a:rPr lang="en-US" sz="900" dirty="0"/>
              <a:t>Goleta </a:t>
            </a:r>
          </a:p>
          <a:p>
            <a:pPr algn="ctr"/>
            <a:r>
              <a:rPr lang="en-US" sz="900" dirty="0"/>
              <a:t>Energy</a:t>
            </a:r>
          </a:p>
          <a:p>
            <a:pPr algn="ctr"/>
            <a:r>
              <a:rPr lang="en-US" sz="900" dirty="0"/>
              <a:t> Storage </a:t>
            </a:r>
            <a:br>
              <a:rPr lang="en-US" sz="900" dirty="0"/>
            </a:br>
            <a:r>
              <a:rPr lang="en-US" sz="900" dirty="0"/>
              <a:t>(60 MW &amp;</a:t>
            </a:r>
          </a:p>
          <a:p>
            <a:pPr algn="ctr"/>
            <a:r>
              <a:rPr lang="en-US" sz="900" dirty="0"/>
              <a:t>160 MWh)</a:t>
            </a:r>
            <a:endParaRPr sz="1050" dirty="0"/>
          </a:p>
        </p:txBody>
      </p:sp>
      <p:cxnSp>
        <p:nvCxnSpPr>
          <p:cNvPr id="94" name="Google Shape;264;p13">
            <a:extLst>
              <a:ext uri="{FF2B5EF4-FFF2-40B4-BE49-F238E27FC236}">
                <a16:creationId xmlns:a16="http://schemas.microsoft.com/office/drawing/2014/main" id="{16CE66D1-9C26-4B2A-9064-F5E295D165A3}"/>
              </a:ext>
            </a:extLst>
          </p:cNvPr>
          <p:cNvCxnSpPr>
            <a:cxnSpLocks/>
          </p:cNvCxnSpPr>
          <p:nvPr/>
        </p:nvCxnSpPr>
        <p:spPr>
          <a:xfrm>
            <a:off x="3385324" y="5414728"/>
            <a:ext cx="574180" cy="0"/>
          </a:xfrm>
          <a:prstGeom prst="straightConnector1">
            <a:avLst/>
          </a:prstGeom>
          <a:noFill/>
          <a:ln w="38100" cap="flat" cmpd="sng">
            <a:solidFill>
              <a:schemeClr val="accent2"/>
            </a:solidFill>
            <a:prstDash val="solid"/>
            <a:round/>
            <a:headEnd type="none" w="sm" len="sm"/>
            <a:tailEnd type="none" w="sm" len="sm"/>
          </a:ln>
        </p:spPr>
      </p:cxnSp>
      <p:sp>
        <p:nvSpPr>
          <p:cNvPr id="118" name="Google Shape;301;p13">
            <a:extLst>
              <a:ext uri="{FF2B5EF4-FFF2-40B4-BE49-F238E27FC236}">
                <a16:creationId xmlns:a16="http://schemas.microsoft.com/office/drawing/2014/main" id="{8DCBCFBB-EFC3-4D4A-A6CC-0FC6D8CFFD73}"/>
              </a:ext>
            </a:extLst>
          </p:cNvPr>
          <p:cNvSpPr txBox="1"/>
          <p:nvPr/>
        </p:nvSpPr>
        <p:spPr>
          <a:xfrm>
            <a:off x="2421190" y="2699876"/>
            <a:ext cx="1179082" cy="507791"/>
          </a:xfrm>
          <a:prstGeom prst="rect">
            <a:avLst/>
          </a:prstGeom>
          <a:noFill/>
          <a:ln>
            <a:noFill/>
          </a:ln>
        </p:spPr>
        <p:txBody>
          <a:bodyPr spcFirstLastPara="1" wrap="square" lIns="91425" tIns="45700" rIns="91425" bIns="45700" anchor="t" anchorCtr="0">
            <a:spAutoFit/>
          </a:bodyPr>
          <a:lstStyle/>
          <a:p>
            <a:pPr algn="ctr"/>
            <a:r>
              <a:rPr lang="en-US" sz="900" dirty="0"/>
              <a:t>Greenbark</a:t>
            </a:r>
            <a:br>
              <a:rPr lang="en-US" sz="900" dirty="0"/>
            </a:br>
            <a:r>
              <a:rPr lang="en-US" sz="900" dirty="0"/>
              <a:t>(30 MW &amp; </a:t>
            </a:r>
          </a:p>
          <a:p>
            <a:pPr algn="ctr"/>
            <a:r>
              <a:rPr lang="en-US" sz="900" dirty="0"/>
              <a:t>120 MWh)</a:t>
            </a:r>
            <a:endParaRPr sz="1050" dirty="0"/>
          </a:p>
        </p:txBody>
      </p:sp>
      <p:sp>
        <p:nvSpPr>
          <p:cNvPr id="104" name="Google Shape;301;p13">
            <a:extLst>
              <a:ext uri="{FF2B5EF4-FFF2-40B4-BE49-F238E27FC236}">
                <a16:creationId xmlns:a16="http://schemas.microsoft.com/office/drawing/2014/main" id="{D5C511CB-402E-13C4-106E-C9E39C64CF75}"/>
              </a:ext>
            </a:extLst>
          </p:cNvPr>
          <p:cNvSpPr txBox="1"/>
          <p:nvPr/>
        </p:nvSpPr>
        <p:spPr>
          <a:xfrm>
            <a:off x="2035373" y="2703224"/>
            <a:ext cx="781621" cy="507791"/>
          </a:xfrm>
          <a:prstGeom prst="rect">
            <a:avLst/>
          </a:prstGeom>
          <a:noFill/>
          <a:ln>
            <a:noFill/>
          </a:ln>
        </p:spPr>
        <p:txBody>
          <a:bodyPr spcFirstLastPara="1" wrap="square" lIns="91425" tIns="45700" rIns="91425" bIns="45700" anchor="t" anchorCtr="0">
            <a:spAutoFit/>
          </a:bodyPr>
          <a:lstStyle/>
          <a:p>
            <a:pPr algn="ctr"/>
            <a:r>
              <a:rPr lang="en-US" sz="900" dirty="0"/>
              <a:t>Ellwood Gas Peaker Plant</a:t>
            </a:r>
            <a:br>
              <a:rPr lang="en-US" sz="900" dirty="0"/>
            </a:br>
            <a:r>
              <a:rPr lang="en-US" sz="900" dirty="0"/>
              <a:t>(54 MW)</a:t>
            </a:r>
            <a:endParaRPr sz="900" dirty="0"/>
          </a:p>
        </p:txBody>
      </p:sp>
      <p:pic>
        <p:nvPicPr>
          <p:cNvPr id="5" name="Picture 4" descr="A screenshot of a video game&#10;&#10;Description automatically generated with low confidence">
            <a:extLst>
              <a:ext uri="{FF2B5EF4-FFF2-40B4-BE49-F238E27FC236}">
                <a16:creationId xmlns:a16="http://schemas.microsoft.com/office/drawing/2014/main" id="{C0BA0CB6-9128-91A8-65B1-21E539BE6F4F}"/>
              </a:ext>
            </a:extLst>
          </p:cNvPr>
          <p:cNvPicPr>
            <a:picLocks noChangeAspect="1"/>
          </p:cNvPicPr>
          <p:nvPr/>
        </p:nvPicPr>
        <p:blipFill>
          <a:blip r:embed="rId3"/>
          <a:stretch>
            <a:fillRect/>
          </a:stretch>
        </p:blipFill>
        <p:spPr>
          <a:xfrm>
            <a:off x="2178665" y="2275545"/>
            <a:ext cx="449645" cy="449645"/>
          </a:xfrm>
          <a:prstGeom prst="rect">
            <a:avLst/>
          </a:prstGeom>
        </p:spPr>
      </p:pic>
      <p:sp>
        <p:nvSpPr>
          <p:cNvPr id="35" name="Google Shape;303;p13">
            <a:extLst>
              <a:ext uri="{FF2B5EF4-FFF2-40B4-BE49-F238E27FC236}">
                <a16:creationId xmlns:a16="http://schemas.microsoft.com/office/drawing/2014/main" id="{0AAD237D-F396-E14A-9BBE-C07C0C99C8A7}"/>
              </a:ext>
            </a:extLst>
          </p:cNvPr>
          <p:cNvSpPr/>
          <p:nvPr/>
        </p:nvSpPr>
        <p:spPr>
          <a:xfrm>
            <a:off x="2441336" y="2149741"/>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6" name="Google Shape;303;p13">
            <a:extLst>
              <a:ext uri="{FF2B5EF4-FFF2-40B4-BE49-F238E27FC236}">
                <a16:creationId xmlns:a16="http://schemas.microsoft.com/office/drawing/2014/main" id="{A5BE1CAC-F3FC-56D2-2067-86E491BC60D8}"/>
              </a:ext>
            </a:extLst>
          </p:cNvPr>
          <p:cNvSpPr/>
          <p:nvPr/>
        </p:nvSpPr>
        <p:spPr>
          <a:xfrm>
            <a:off x="2909942" y="2164190"/>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38" name="Google Shape;264;p13">
            <a:extLst>
              <a:ext uri="{FF2B5EF4-FFF2-40B4-BE49-F238E27FC236}">
                <a16:creationId xmlns:a16="http://schemas.microsoft.com/office/drawing/2014/main" id="{BD5E5E7B-25B4-A69E-8025-EF0B20C363C9}"/>
              </a:ext>
            </a:extLst>
          </p:cNvPr>
          <p:cNvCxnSpPr>
            <a:cxnSpLocks/>
          </p:cNvCxnSpPr>
          <p:nvPr/>
        </p:nvCxnSpPr>
        <p:spPr>
          <a:xfrm flipH="1">
            <a:off x="242530" y="4910727"/>
            <a:ext cx="270688" cy="4030"/>
          </a:xfrm>
          <a:prstGeom prst="straightConnector1">
            <a:avLst/>
          </a:prstGeom>
          <a:noFill/>
          <a:ln w="38100" cap="flat" cmpd="sng">
            <a:solidFill>
              <a:srgbClr val="00B050"/>
            </a:solidFill>
            <a:prstDash val="solid"/>
            <a:round/>
            <a:headEnd type="none" w="sm" len="sm"/>
            <a:tailEnd type="none" w="sm" len="sm"/>
          </a:ln>
        </p:spPr>
      </p:cxnSp>
      <p:cxnSp>
        <p:nvCxnSpPr>
          <p:cNvPr id="34" name="Google Shape;264;p13">
            <a:extLst>
              <a:ext uri="{FF2B5EF4-FFF2-40B4-BE49-F238E27FC236}">
                <a16:creationId xmlns:a16="http://schemas.microsoft.com/office/drawing/2014/main" id="{320BF000-4433-CC9F-1C3A-61D1E17C602A}"/>
              </a:ext>
            </a:extLst>
          </p:cNvPr>
          <p:cNvCxnSpPr>
            <a:cxnSpLocks/>
          </p:cNvCxnSpPr>
          <p:nvPr/>
        </p:nvCxnSpPr>
        <p:spPr>
          <a:xfrm>
            <a:off x="4700939" y="1407466"/>
            <a:ext cx="0" cy="657242"/>
          </a:xfrm>
          <a:prstGeom prst="straightConnector1">
            <a:avLst/>
          </a:prstGeom>
          <a:noFill/>
          <a:ln w="38100" cap="flat" cmpd="sng">
            <a:solidFill>
              <a:srgbClr val="7030A0"/>
            </a:solidFill>
            <a:prstDash val="solid"/>
            <a:round/>
            <a:headEnd type="none" w="sm" len="sm"/>
            <a:tailEnd type="none" w="sm" len="sm"/>
          </a:ln>
        </p:spPr>
      </p:cxnSp>
      <p:cxnSp>
        <p:nvCxnSpPr>
          <p:cNvPr id="71" name="Google Shape;264;p13">
            <a:extLst>
              <a:ext uri="{FF2B5EF4-FFF2-40B4-BE49-F238E27FC236}">
                <a16:creationId xmlns:a16="http://schemas.microsoft.com/office/drawing/2014/main" id="{D2862809-B469-63A3-C45B-55202A46C747}"/>
              </a:ext>
            </a:extLst>
          </p:cNvPr>
          <p:cNvCxnSpPr>
            <a:cxnSpLocks/>
          </p:cNvCxnSpPr>
          <p:nvPr/>
        </p:nvCxnSpPr>
        <p:spPr>
          <a:xfrm>
            <a:off x="1183033" y="3522209"/>
            <a:ext cx="3020368" cy="0"/>
          </a:xfrm>
          <a:prstGeom prst="straightConnector1">
            <a:avLst/>
          </a:prstGeom>
          <a:noFill/>
          <a:ln w="38100" cap="flat" cmpd="sng">
            <a:solidFill>
              <a:srgbClr val="FFC000"/>
            </a:solidFill>
            <a:prstDash val="solid"/>
            <a:round/>
            <a:headEnd type="none" w="sm" len="sm"/>
            <a:tailEnd type="none" w="sm" len="sm"/>
          </a:ln>
        </p:spPr>
      </p:cxnSp>
      <p:grpSp>
        <p:nvGrpSpPr>
          <p:cNvPr id="76" name="Google Shape;270;p13">
            <a:extLst>
              <a:ext uri="{FF2B5EF4-FFF2-40B4-BE49-F238E27FC236}">
                <a16:creationId xmlns:a16="http://schemas.microsoft.com/office/drawing/2014/main" id="{8B11250D-2751-10D2-B2A2-27E950A5D4BC}"/>
              </a:ext>
            </a:extLst>
          </p:cNvPr>
          <p:cNvGrpSpPr/>
          <p:nvPr/>
        </p:nvGrpSpPr>
        <p:grpSpPr>
          <a:xfrm>
            <a:off x="346780" y="3244165"/>
            <a:ext cx="836253" cy="717645"/>
            <a:chOff x="3915517" y="6170561"/>
            <a:chExt cx="1073139" cy="888868"/>
          </a:xfrm>
        </p:grpSpPr>
        <p:sp>
          <p:nvSpPr>
            <p:cNvPr id="77" name="Google Shape;269;p13">
              <a:extLst>
                <a:ext uri="{FF2B5EF4-FFF2-40B4-BE49-F238E27FC236}">
                  <a16:creationId xmlns:a16="http://schemas.microsoft.com/office/drawing/2014/main" id="{28632CFB-F70D-6082-375E-6C078BFC78EB}"/>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8" name="Google Shape;271;p13">
              <a:extLst>
                <a:ext uri="{FF2B5EF4-FFF2-40B4-BE49-F238E27FC236}">
                  <a16:creationId xmlns:a16="http://schemas.microsoft.com/office/drawing/2014/main" id="{1542BF3E-F5E4-0B57-2F33-5BB0B2B01783}"/>
                </a:ext>
              </a:extLst>
            </p:cNvPr>
            <p:cNvSpPr txBox="1"/>
            <p:nvPr/>
          </p:nvSpPr>
          <p:spPr>
            <a:xfrm>
              <a:off x="3927552" y="6387147"/>
              <a:ext cx="1023541" cy="49552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dirty="0" err="1">
                  <a:solidFill>
                    <a:schemeClr val="dk1"/>
                  </a:solidFill>
                  <a:latin typeface="Arial"/>
                  <a:ea typeface="Arial"/>
                  <a:cs typeface="Arial"/>
                  <a:sym typeface="Arial"/>
                </a:rPr>
                <a:t>Gaviota</a:t>
              </a:r>
              <a:r>
                <a:rPr lang="en-US" sz="1000" dirty="0">
                  <a:solidFill>
                    <a:schemeClr val="dk1"/>
                  </a:solidFill>
                  <a:latin typeface="Arial"/>
                  <a:ea typeface="Arial"/>
                  <a:cs typeface="Arial"/>
                  <a:sym typeface="Arial"/>
                </a:rPr>
                <a:t> </a:t>
              </a:r>
              <a:br>
                <a:rPr lang="en-US" sz="1000" dirty="0">
                  <a:solidFill>
                    <a:schemeClr val="dk1"/>
                  </a:solidFill>
                  <a:latin typeface="Arial"/>
                  <a:ea typeface="Arial"/>
                  <a:cs typeface="Arial"/>
                  <a:sym typeface="Arial"/>
                </a:rPr>
              </a:br>
              <a:r>
                <a:rPr lang="en-US" sz="1000" dirty="0">
                  <a:solidFill>
                    <a:schemeClr val="dk1"/>
                  </a:solidFill>
                  <a:latin typeface="Arial"/>
                  <a:ea typeface="Arial"/>
                  <a:cs typeface="Arial"/>
                  <a:sym typeface="Arial"/>
                </a:rPr>
                <a:t>Coast</a:t>
              </a:r>
              <a:endParaRPr sz="1200" dirty="0"/>
            </a:p>
          </p:txBody>
        </p:sp>
      </p:grpSp>
      <p:cxnSp>
        <p:nvCxnSpPr>
          <p:cNvPr id="88" name="Google Shape;264;p13">
            <a:extLst>
              <a:ext uri="{FF2B5EF4-FFF2-40B4-BE49-F238E27FC236}">
                <a16:creationId xmlns:a16="http://schemas.microsoft.com/office/drawing/2014/main" id="{FBC1D2D9-E2AE-B452-B34B-B6FAD96EEFDC}"/>
              </a:ext>
            </a:extLst>
          </p:cNvPr>
          <p:cNvCxnSpPr>
            <a:cxnSpLocks/>
          </p:cNvCxnSpPr>
          <p:nvPr/>
        </p:nvCxnSpPr>
        <p:spPr>
          <a:xfrm>
            <a:off x="5143878" y="3522209"/>
            <a:ext cx="2478055" cy="17521"/>
          </a:xfrm>
          <a:prstGeom prst="straightConnector1">
            <a:avLst/>
          </a:prstGeom>
          <a:noFill/>
          <a:ln w="38100" cap="flat" cmpd="sng">
            <a:solidFill>
              <a:srgbClr val="FFC000"/>
            </a:solidFill>
            <a:prstDash val="solid"/>
            <a:round/>
            <a:headEnd type="none" w="sm" len="sm"/>
            <a:tailEnd type="none" w="sm" len="sm"/>
          </a:ln>
        </p:spPr>
      </p:cxnSp>
      <p:grpSp>
        <p:nvGrpSpPr>
          <p:cNvPr id="92" name="Google Shape;270;p13">
            <a:extLst>
              <a:ext uri="{FF2B5EF4-FFF2-40B4-BE49-F238E27FC236}">
                <a16:creationId xmlns:a16="http://schemas.microsoft.com/office/drawing/2014/main" id="{6D79DFF0-BC7F-0FFC-9C43-9F1E25E01CE8}"/>
              </a:ext>
            </a:extLst>
          </p:cNvPr>
          <p:cNvGrpSpPr/>
          <p:nvPr/>
        </p:nvGrpSpPr>
        <p:grpSpPr>
          <a:xfrm>
            <a:off x="7578822" y="3157622"/>
            <a:ext cx="909341" cy="780367"/>
            <a:chOff x="3915517" y="6170561"/>
            <a:chExt cx="1073139" cy="888868"/>
          </a:xfrm>
        </p:grpSpPr>
        <p:sp>
          <p:nvSpPr>
            <p:cNvPr id="96" name="Google Shape;269;p13">
              <a:extLst>
                <a:ext uri="{FF2B5EF4-FFF2-40B4-BE49-F238E27FC236}">
                  <a16:creationId xmlns:a16="http://schemas.microsoft.com/office/drawing/2014/main" id="{9D60C58A-FDB4-C98A-2812-3FD6DC841D08}"/>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 name="Google Shape;271;p13">
              <a:extLst>
                <a:ext uri="{FF2B5EF4-FFF2-40B4-BE49-F238E27FC236}">
                  <a16:creationId xmlns:a16="http://schemas.microsoft.com/office/drawing/2014/main" id="{929ADFCB-24FC-AE26-910F-2FE25F5C3335}"/>
                </a:ext>
              </a:extLst>
            </p:cNvPr>
            <p:cNvSpPr txBox="1"/>
            <p:nvPr/>
          </p:nvSpPr>
          <p:spPr>
            <a:xfrm>
              <a:off x="3927247" y="6411042"/>
              <a:ext cx="1023541" cy="2804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dirty="0">
                  <a:solidFill>
                    <a:schemeClr val="dk1"/>
                  </a:solidFill>
                  <a:latin typeface="Arial"/>
                  <a:ea typeface="Arial"/>
                  <a:cs typeface="Arial"/>
                  <a:sym typeface="Arial"/>
                </a:rPr>
                <a:t>Carpinteria</a:t>
              </a:r>
              <a:endParaRPr sz="1200" dirty="0"/>
            </a:p>
          </p:txBody>
        </p:sp>
      </p:grpSp>
      <p:cxnSp>
        <p:nvCxnSpPr>
          <p:cNvPr id="103" name="Google Shape;264;p13">
            <a:extLst>
              <a:ext uri="{FF2B5EF4-FFF2-40B4-BE49-F238E27FC236}">
                <a16:creationId xmlns:a16="http://schemas.microsoft.com/office/drawing/2014/main" id="{94B39926-8FF1-D828-891D-B33161957F93}"/>
              </a:ext>
            </a:extLst>
          </p:cNvPr>
          <p:cNvCxnSpPr>
            <a:cxnSpLocks/>
          </p:cNvCxnSpPr>
          <p:nvPr/>
        </p:nvCxnSpPr>
        <p:spPr>
          <a:xfrm>
            <a:off x="4946365" y="4208540"/>
            <a:ext cx="1453370" cy="0"/>
          </a:xfrm>
          <a:prstGeom prst="straightConnector1">
            <a:avLst/>
          </a:prstGeom>
          <a:noFill/>
          <a:ln w="38100" cap="flat" cmpd="sng">
            <a:solidFill>
              <a:srgbClr val="FFC000"/>
            </a:solidFill>
            <a:prstDash val="solid"/>
            <a:round/>
            <a:headEnd type="none" w="sm" len="sm"/>
            <a:tailEnd type="none" w="sm" len="sm"/>
          </a:ln>
        </p:spPr>
      </p:cxnSp>
      <p:pic>
        <p:nvPicPr>
          <p:cNvPr id="1026" name="Picture 2" descr="Battery ">
            <a:extLst>
              <a:ext uri="{FF2B5EF4-FFF2-40B4-BE49-F238E27FC236}">
                <a16:creationId xmlns:a16="http://schemas.microsoft.com/office/drawing/2014/main" id="{AA8173D0-3B8F-D7FC-E73D-142B04EE89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5667" y="2320622"/>
            <a:ext cx="398540" cy="398540"/>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Battery ">
            <a:extLst>
              <a:ext uri="{FF2B5EF4-FFF2-40B4-BE49-F238E27FC236}">
                <a16:creationId xmlns:a16="http://schemas.microsoft.com/office/drawing/2014/main" id="{3DF5FE70-DBC2-8BA8-8FD2-46D19B7C6F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7511" y="5209550"/>
            <a:ext cx="398540" cy="398540"/>
          </a:xfrm>
          <a:prstGeom prst="rect">
            <a:avLst/>
          </a:prstGeom>
          <a:noFill/>
          <a:extLst>
            <a:ext uri="{909E8E84-426E-40DD-AFC4-6F175D3DCCD1}">
              <a14:hiddenFill xmlns:a14="http://schemas.microsoft.com/office/drawing/2010/main">
                <a:solidFill>
                  <a:srgbClr val="FFFFFF"/>
                </a:solidFill>
              </a14:hiddenFill>
            </a:ext>
          </a:extLst>
        </p:spPr>
      </p:pic>
      <p:sp>
        <p:nvSpPr>
          <p:cNvPr id="126" name="Google Shape;303;p13">
            <a:extLst>
              <a:ext uri="{FF2B5EF4-FFF2-40B4-BE49-F238E27FC236}">
                <a16:creationId xmlns:a16="http://schemas.microsoft.com/office/drawing/2014/main" id="{A19D5D78-6872-4F25-E726-C689A69E9AF0}"/>
              </a:ext>
            </a:extLst>
          </p:cNvPr>
          <p:cNvSpPr/>
          <p:nvPr/>
        </p:nvSpPr>
        <p:spPr>
          <a:xfrm>
            <a:off x="3315157" y="4964975"/>
            <a:ext cx="159384" cy="145301"/>
          </a:xfrm>
          <a:prstGeom prst="flowChartOr">
            <a:avLst/>
          </a:prstGeom>
          <a:solidFill>
            <a:srgbClr val="DAE5F1"/>
          </a:solidFill>
          <a:ln w="19050"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06" name="Google Shape;270;p13">
            <a:extLst>
              <a:ext uri="{FF2B5EF4-FFF2-40B4-BE49-F238E27FC236}">
                <a16:creationId xmlns:a16="http://schemas.microsoft.com/office/drawing/2014/main" id="{480FD16C-3912-179D-0908-44B934760D18}"/>
              </a:ext>
            </a:extLst>
          </p:cNvPr>
          <p:cNvGrpSpPr/>
          <p:nvPr/>
        </p:nvGrpSpPr>
        <p:grpSpPr>
          <a:xfrm>
            <a:off x="6334686" y="3745091"/>
            <a:ext cx="1195093" cy="1025590"/>
            <a:chOff x="3915517" y="6170561"/>
            <a:chExt cx="1073139" cy="888868"/>
          </a:xfrm>
        </p:grpSpPr>
        <p:sp>
          <p:nvSpPr>
            <p:cNvPr id="107" name="Google Shape;269;p13">
              <a:extLst>
                <a:ext uri="{FF2B5EF4-FFF2-40B4-BE49-F238E27FC236}">
                  <a16:creationId xmlns:a16="http://schemas.microsoft.com/office/drawing/2014/main" id="{238A7C2A-B518-93FB-B77C-533291166B9B}"/>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 name="Google Shape;271;p13">
              <a:extLst>
                <a:ext uri="{FF2B5EF4-FFF2-40B4-BE49-F238E27FC236}">
                  <a16:creationId xmlns:a16="http://schemas.microsoft.com/office/drawing/2014/main" id="{22D823CB-B620-2C1F-E1EC-C463328D45CD}"/>
                </a:ext>
              </a:extLst>
            </p:cNvPr>
            <p:cNvSpPr txBox="1"/>
            <p:nvPr/>
          </p:nvSpPr>
          <p:spPr>
            <a:xfrm>
              <a:off x="3948269" y="6460705"/>
              <a:ext cx="1023541" cy="4556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dirty="0">
                  <a:solidFill>
                    <a:schemeClr val="dk1"/>
                  </a:solidFill>
                  <a:latin typeface="Arial"/>
                  <a:ea typeface="Arial"/>
                  <a:cs typeface="Arial"/>
                  <a:sym typeface="Arial"/>
                </a:rPr>
                <a:t>Santa Barbara</a:t>
              </a:r>
              <a:endParaRPr sz="1200" dirty="0"/>
            </a:p>
          </p:txBody>
        </p:sp>
      </p:grpSp>
      <p:grpSp>
        <p:nvGrpSpPr>
          <p:cNvPr id="141" name="Google Shape;270;p13">
            <a:extLst>
              <a:ext uri="{FF2B5EF4-FFF2-40B4-BE49-F238E27FC236}">
                <a16:creationId xmlns:a16="http://schemas.microsoft.com/office/drawing/2014/main" id="{762C5B56-1A13-8EA1-BAFF-795511C4A12C}"/>
              </a:ext>
            </a:extLst>
          </p:cNvPr>
          <p:cNvGrpSpPr/>
          <p:nvPr/>
        </p:nvGrpSpPr>
        <p:grpSpPr>
          <a:xfrm>
            <a:off x="4483060" y="4488725"/>
            <a:ext cx="1061142" cy="910638"/>
            <a:chOff x="3915517" y="6170561"/>
            <a:chExt cx="1073139" cy="888868"/>
          </a:xfrm>
        </p:grpSpPr>
        <p:sp>
          <p:nvSpPr>
            <p:cNvPr id="142" name="Google Shape;269;p13">
              <a:extLst>
                <a:ext uri="{FF2B5EF4-FFF2-40B4-BE49-F238E27FC236}">
                  <a16:creationId xmlns:a16="http://schemas.microsoft.com/office/drawing/2014/main" id="{9D305305-32E3-E26D-19CD-7E90C2DE75C4}"/>
                </a:ext>
              </a:extLst>
            </p:cNvPr>
            <p:cNvSpPr/>
            <p:nvPr/>
          </p:nvSpPr>
          <p:spPr>
            <a:xfrm>
              <a:off x="3915517" y="6170561"/>
              <a:ext cx="1073139" cy="888868"/>
            </a:xfrm>
            <a:prstGeom prst="cloud">
              <a:avLst/>
            </a:prstGeom>
            <a:solidFill>
              <a:schemeClr val="lt1"/>
            </a:solidFill>
            <a:ln w="9525" cap="flat" cmpd="sng">
              <a:solidFill>
                <a:schemeClr val="dk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3" name="Google Shape;271;p13">
              <a:extLst>
                <a:ext uri="{FF2B5EF4-FFF2-40B4-BE49-F238E27FC236}">
                  <a16:creationId xmlns:a16="http://schemas.microsoft.com/office/drawing/2014/main" id="{8C00B968-8CEC-9FF7-1B73-32EC74A19586}"/>
                </a:ext>
              </a:extLst>
            </p:cNvPr>
            <p:cNvSpPr txBox="1"/>
            <p:nvPr/>
          </p:nvSpPr>
          <p:spPr>
            <a:xfrm>
              <a:off x="3951258" y="6490599"/>
              <a:ext cx="1023541" cy="28041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dirty="0">
                  <a:solidFill>
                    <a:schemeClr val="dk1"/>
                  </a:solidFill>
                  <a:latin typeface="Arial"/>
                  <a:ea typeface="Arial"/>
                  <a:cs typeface="Arial"/>
                  <a:sym typeface="Arial"/>
                </a:rPr>
                <a:t>Goleta</a:t>
              </a:r>
              <a:endParaRPr sz="1200" dirty="0"/>
            </a:p>
          </p:txBody>
        </p:sp>
      </p:grpSp>
      <p:cxnSp>
        <p:nvCxnSpPr>
          <p:cNvPr id="150" name="Google Shape;264;p13">
            <a:extLst>
              <a:ext uri="{FF2B5EF4-FFF2-40B4-BE49-F238E27FC236}">
                <a16:creationId xmlns:a16="http://schemas.microsoft.com/office/drawing/2014/main" id="{D6A41B4F-2B09-08DB-1E1F-0A0295FCF05A}"/>
              </a:ext>
            </a:extLst>
          </p:cNvPr>
          <p:cNvCxnSpPr>
            <a:cxnSpLocks/>
          </p:cNvCxnSpPr>
          <p:nvPr/>
        </p:nvCxnSpPr>
        <p:spPr>
          <a:xfrm flipH="1">
            <a:off x="4685206" y="1407466"/>
            <a:ext cx="3538497" cy="0"/>
          </a:xfrm>
          <a:prstGeom prst="straightConnector1">
            <a:avLst/>
          </a:prstGeom>
          <a:noFill/>
          <a:ln w="38100" cap="flat" cmpd="sng">
            <a:solidFill>
              <a:srgbClr val="7030A0"/>
            </a:solidFill>
            <a:prstDash val="solid"/>
            <a:round/>
            <a:headEnd type="none" w="sm" len="sm"/>
            <a:tailEnd type="none" w="sm" len="sm"/>
          </a:ln>
        </p:spPr>
      </p:cxnSp>
      <p:sp>
        <p:nvSpPr>
          <p:cNvPr id="157" name="Google Shape;265;p13">
            <a:extLst>
              <a:ext uri="{FF2B5EF4-FFF2-40B4-BE49-F238E27FC236}">
                <a16:creationId xmlns:a16="http://schemas.microsoft.com/office/drawing/2014/main" id="{10716E38-1B54-980C-A5CE-81DE960AEA44}"/>
              </a:ext>
            </a:extLst>
          </p:cNvPr>
          <p:cNvSpPr/>
          <p:nvPr/>
        </p:nvSpPr>
        <p:spPr>
          <a:xfrm>
            <a:off x="7671436" y="1019746"/>
            <a:ext cx="1133462" cy="762000"/>
          </a:xfrm>
          <a:prstGeom prst="rect">
            <a:avLst/>
          </a:prstGeom>
          <a:solidFill>
            <a:srgbClr val="7F7F7F"/>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dirty="0">
                <a:solidFill>
                  <a:schemeClr val="lt1"/>
                </a:solidFill>
                <a:latin typeface="Arial"/>
                <a:ea typeface="Arial"/>
                <a:cs typeface="Arial"/>
                <a:sym typeface="Arial"/>
              </a:rPr>
              <a:t>Santa Clara Substation</a:t>
            </a:r>
            <a:br>
              <a:rPr lang="en-US" sz="1200" dirty="0">
                <a:solidFill>
                  <a:schemeClr val="lt1"/>
                </a:solidFill>
                <a:latin typeface="Arial"/>
                <a:ea typeface="Arial"/>
                <a:cs typeface="Arial"/>
                <a:sym typeface="Arial"/>
              </a:rPr>
            </a:br>
            <a:r>
              <a:rPr lang="en-US" sz="1200" dirty="0">
                <a:solidFill>
                  <a:schemeClr val="lt1"/>
                </a:solidFill>
                <a:latin typeface="Arial"/>
                <a:ea typeface="Arial"/>
                <a:cs typeface="Arial"/>
                <a:sym typeface="Arial"/>
              </a:rPr>
              <a:t> (in Ventura) </a:t>
            </a:r>
            <a:endParaRPr sz="1400" dirty="0">
              <a:solidFill>
                <a:schemeClr val="lt1"/>
              </a:solidFill>
              <a:latin typeface="Arial"/>
              <a:ea typeface="Arial"/>
              <a:cs typeface="Arial"/>
              <a:sym typeface="Arial"/>
            </a:endParaRPr>
          </a:p>
        </p:txBody>
      </p:sp>
      <p:sp>
        <p:nvSpPr>
          <p:cNvPr id="161" name="TextBox 160">
            <a:extLst>
              <a:ext uri="{FF2B5EF4-FFF2-40B4-BE49-F238E27FC236}">
                <a16:creationId xmlns:a16="http://schemas.microsoft.com/office/drawing/2014/main" id="{18FD192C-F898-7CB9-5380-AD09405CA6D1}"/>
              </a:ext>
            </a:extLst>
          </p:cNvPr>
          <p:cNvSpPr txBox="1"/>
          <p:nvPr/>
        </p:nvSpPr>
        <p:spPr>
          <a:xfrm>
            <a:off x="4833261" y="1120643"/>
            <a:ext cx="2726580" cy="584775"/>
          </a:xfrm>
          <a:prstGeom prst="rect">
            <a:avLst/>
          </a:prstGeom>
          <a:noFill/>
        </p:spPr>
        <p:txBody>
          <a:bodyPr wrap="square" rtlCol="0">
            <a:spAutoFit/>
          </a:bodyPr>
          <a:lstStyle/>
          <a:p>
            <a:pPr algn="ctr"/>
            <a:r>
              <a:rPr lang="en-US" sz="1200" dirty="0"/>
              <a:t>40-mile pair of 220 kV transmission lines</a:t>
            </a:r>
          </a:p>
          <a:p>
            <a:pPr algn="ctr"/>
            <a:endParaRPr lang="en-US" sz="800" dirty="0"/>
          </a:p>
          <a:p>
            <a:pPr algn="ctr"/>
            <a:r>
              <a:rPr lang="en-US" sz="1200" dirty="0"/>
              <a:t>(backside of mountains)</a:t>
            </a:r>
          </a:p>
        </p:txBody>
      </p:sp>
      <p:cxnSp>
        <p:nvCxnSpPr>
          <p:cNvPr id="162" name="Google Shape;264;p13">
            <a:extLst>
              <a:ext uri="{FF2B5EF4-FFF2-40B4-BE49-F238E27FC236}">
                <a16:creationId xmlns:a16="http://schemas.microsoft.com/office/drawing/2014/main" id="{B99F0D8F-8A06-4255-D3F0-9AE7522A3E18}"/>
              </a:ext>
            </a:extLst>
          </p:cNvPr>
          <p:cNvCxnSpPr>
            <a:cxnSpLocks/>
          </p:cNvCxnSpPr>
          <p:nvPr/>
        </p:nvCxnSpPr>
        <p:spPr>
          <a:xfrm>
            <a:off x="4715218" y="3157622"/>
            <a:ext cx="202572" cy="0"/>
          </a:xfrm>
          <a:prstGeom prst="straightConnector1">
            <a:avLst/>
          </a:prstGeom>
          <a:noFill/>
          <a:ln w="38100" cap="flat" cmpd="sng">
            <a:solidFill>
              <a:srgbClr val="FFC000"/>
            </a:solidFill>
            <a:prstDash val="sysDot"/>
            <a:round/>
            <a:headEnd type="none" w="sm" len="sm"/>
            <a:tailEnd type="none" w="sm" len="sm"/>
          </a:ln>
        </p:spPr>
      </p:cxnSp>
      <p:cxnSp>
        <p:nvCxnSpPr>
          <p:cNvPr id="172" name="Google Shape;264;p13">
            <a:extLst>
              <a:ext uri="{FF2B5EF4-FFF2-40B4-BE49-F238E27FC236}">
                <a16:creationId xmlns:a16="http://schemas.microsoft.com/office/drawing/2014/main" id="{E2CA247F-527C-C091-5DBD-A13C299F289D}"/>
              </a:ext>
            </a:extLst>
          </p:cNvPr>
          <p:cNvCxnSpPr>
            <a:cxnSpLocks/>
          </p:cNvCxnSpPr>
          <p:nvPr/>
        </p:nvCxnSpPr>
        <p:spPr>
          <a:xfrm flipH="1">
            <a:off x="217944" y="5768615"/>
            <a:ext cx="260850" cy="0"/>
          </a:xfrm>
          <a:prstGeom prst="straightConnector1">
            <a:avLst/>
          </a:prstGeom>
          <a:noFill/>
          <a:ln w="38100" cap="flat" cmpd="sng">
            <a:solidFill>
              <a:srgbClr val="ED7D31"/>
            </a:solidFill>
            <a:prstDash val="solid"/>
            <a:round/>
            <a:headEnd type="none" w="sm" len="sm"/>
            <a:tailEnd type="none" w="sm" len="sm"/>
          </a:ln>
        </p:spPr>
      </p:cxnSp>
      <p:cxnSp>
        <p:nvCxnSpPr>
          <p:cNvPr id="173" name="Google Shape;264;p13">
            <a:extLst>
              <a:ext uri="{FF2B5EF4-FFF2-40B4-BE49-F238E27FC236}">
                <a16:creationId xmlns:a16="http://schemas.microsoft.com/office/drawing/2014/main" id="{EA7129D6-FB01-D971-88E1-FE3B05A31DC6}"/>
              </a:ext>
            </a:extLst>
          </p:cNvPr>
          <p:cNvCxnSpPr>
            <a:cxnSpLocks/>
          </p:cNvCxnSpPr>
          <p:nvPr/>
        </p:nvCxnSpPr>
        <p:spPr>
          <a:xfrm flipH="1">
            <a:off x="217944" y="5968640"/>
            <a:ext cx="260850" cy="0"/>
          </a:xfrm>
          <a:prstGeom prst="straightConnector1">
            <a:avLst/>
          </a:prstGeom>
          <a:noFill/>
          <a:ln w="38100" cap="flat" cmpd="sng">
            <a:solidFill>
              <a:srgbClr val="7030A0"/>
            </a:solidFill>
            <a:prstDash val="solid"/>
            <a:round/>
            <a:headEnd type="none" w="sm" len="sm"/>
            <a:tailEnd type="none" w="sm" len="sm"/>
          </a:ln>
        </p:spPr>
      </p:cxnSp>
      <p:cxnSp>
        <p:nvCxnSpPr>
          <p:cNvPr id="8" name="Google Shape;264;p13">
            <a:extLst>
              <a:ext uri="{FF2B5EF4-FFF2-40B4-BE49-F238E27FC236}">
                <a16:creationId xmlns:a16="http://schemas.microsoft.com/office/drawing/2014/main" id="{D6B4F9C5-AA50-BB5B-3DC4-EAED0EF65DCC}"/>
              </a:ext>
            </a:extLst>
          </p:cNvPr>
          <p:cNvCxnSpPr>
            <a:cxnSpLocks/>
          </p:cNvCxnSpPr>
          <p:nvPr/>
        </p:nvCxnSpPr>
        <p:spPr>
          <a:xfrm flipH="1">
            <a:off x="218357" y="5584529"/>
            <a:ext cx="275602" cy="0"/>
          </a:xfrm>
          <a:prstGeom prst="straightConnector1">
            <a:avLst/>
          </a:prstGeom>
          <a:noFill/>
          <a:ln w="38100" cap="flat" cmpd="sng">
            <a:solidFill>
              <a:srgbClr val="4472C4"/>
            </a:solidFill>
            <a:prstDash val="solid"/>
            <a:round/>
            <a:headEnd type="none" w="sm" len="sm"/>
            <a:tailEnd type="none" w="sm" len="sm"/>
          </a:ln>
        </p:spPr>
      </p:cxnSp>
    </p:spTree>
    <p:extLst>
      <p:ext uri="{BB962C8B-B14F-4D97-AF65-F5344CB8AC3E}">
        <p14:creationId xmlns:p14="http://schemas.microsoft.com/office/powerpoint/2010/main" val="1587611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664CF-C7FD-BDC0-9468-AD0D1ED86C6E}"/>
              </a:ext>
            </a:extLst>
          </p:cNvPr>
          <p:cNvSpPr>
            <a:spLocks noGrp="1"/>
          </p:cNvSpPr>
          <p:nvPr>
            <p:ph type="title"/>
          </p:nvPr>
        </p:nvSpPr>
        <p:spPr/>
        <p:txBody>
          <a:bodyPr>
            <a:normAutofit/>
          </a:bodyPr>
          <a:lstStyle/>
          <a:p>
            <a:r>
              <a:rPr lang="en-US" dirty="0" err="1"/>
              <a:t>Backfeeding</a:t>
            </a:r>
            <a:r>
              <a:rPr lang="en-US" dirty="0"/>
              <a:t> energy to the Goleta Substation from other Goleta locations is highly constrained</a:t>
            </a:r>
          </a:p>
        </p:txBody>
      </p:sp>
      <p:pic>
        <p:nvPicPr>
          <p:cNvPr id="5" name="Picture 4">
            <a:extLst>
              <a:ext uri="{FF2B5EF4-FFF2-40B4-BE49-F238E27FC236}">
                <a16:creationId xmlns:a16="http://schemas.microsoft.com/office/drawing/2014/main" id="{F4909687-D428-D4EA-89EC-EB11E0752A06}"/>
              </a:ext>
            </a:extLst>
          </p:cNvPr>
          <p:cNvPicPr>
            <a:picLocks noChangeAspect="1"/>
          </p:cNvPicPr>
          <p:nvPr/>
        </p:nvPicPr>
        <p:blipFill>
          <a:blip r:embed="rId2"/>
          <a:stretch>
            <a:fillRect/>
          </a:stretch>
        </p:blipFill>
        <p:spPr>
          <a:xfrm>
            <a:off x="1536246" y="816370"/>
            <a:ext cx="6071508" cy="5569783"/>
          </a:xfrm>
          <a:prstGeom prst="rect">
            <a:avLst/>
          </a:prstGeom>
        </p:spPr>
      </p:pic>
      <p:cxnSp>
        <p:nvCxnSpPr>
          <p:cNvPr id="7" name="Straight Arrow Connector 6">
            <a:extLst>
              <a:ext uri="{FF2B5EF4-FFF2-40B4-BE49-F238E27FC236}">
                <a16:creationId xmlns:a16="http://schemas.microsoft.com/office/drawing/2014/main" id="{EAA13E14-A804-F590-BAB1-B8F1885382B1}"/>
              </a:ext>
            </a:extLst>
          </p:cNvPr>
          <p:cNvCxnSpPr>
            <a:cxnSpLocks/>
            <a:stCxn id="8" idx="1"/>
          </p:cNvCxnSpPr>
          <p:nvPr/>
        </p:nvCxnSpPr>
        <p:spPr>
          <a:xfrm flipH="1">
            <a:off x="1828800" y="1074846"/>
            <a:ext cx="872473" cy="0"/>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79E91C23-0FAB-F2D5-890E-23C6017EFC77}"/>
              </a:ext>
            </a:extLst>
          </p:cNvPr>
          <p:cNvSpPr txBox="1"/>
          <p:nvPr/>
        </p:nvSpPr>
        <p:spPr>
          <a:xfrm>
            <a:off x="2701273" y="867097"/>
            <a:ext cx="939148" cy="415498"/>
          </a:xfrm>
          <a:prstGeom prst="rect">
            <a:avLst/>
          </a:prstGeom>
          <a:solidFill>
            <a:schemeClr val="bg1"/>
          </a:solidFill>
          <a:ln w="19050">
            <a:solidFill>
              <a:schemeClr val="tx1"/>
            </a:solidFill>
          </a:ln>
        </p:spPr>
        <p:txBody>
          <a:bodyPr wrap="square" rtlCol="0">
            <a:spAutoFit/>
          </a:bodyPr>
          <a:lstStyle/>
          <a:p>
            <a:pPr algn="ctr"/>
            <a:r>
              <a:rPr lang="en-US" sz="1050" dirty="0"/>
              <a:t>Goleta Substation</a:t>
            </a:r>
          </a:p>
        </p:txBody>
      </p:sp>
      <p:cxnSp>
        <p:nvCxnSpPr>
          <p:cNvPr id="11" name="Straight Arrow Connector 10">
            <a:extLst>
              <a:ext uri="{FF2B5EF4-FFF2-40B4-BE49-F238E27FC236}">
                <a16:creationId xmlns:a16="http://schemas.microsoft.com/office/drawing/2014/main" id="{D075D93C-2CBF-4F69-0161-217B69818916}"/>
              </a:ext>
            </a:extLst>
          </p:cNvPr>
          <p:cNvCxnSpPr>
            <a:cxnSpLocks/>
            <a:stCxn id="12" idx="0"/>
          </p:cNvCxnSpPr>
          <p:nvPr/>
        </p:nvCxnSpPr>
        <p:spPr>
          <a:xfrm flipH="1" flipV="1">
            <a:off x="2986304" y="4800600"/>
            <a:ext cx="353272" cy="487213"/>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54E13E4D-3E4C-F8F9-4B8C-80DDC52D7F1F}"/>
              </a:ext>
            </a:extLst>
          </p:cNvPr>
          <p:cNvSpPr txBox="1"/>
          <p:nvPr/>
        </p:nvSpPr>
        <p:spPr>
          <a:xfrm>
            <a:off x="2829501" y="5287813"/>
            <a:ext cx="1020149" cy="415498"/>
          </a:xfrm>
          <a:prstGeom prst="rect">
            <a:avLst/>
          </a:prstGeom>
          <a:solidFill>
            <a:schemeClr val="bg1"/>
          </a:solidFill>
          <a:ln w="19050">
            <a:solidFill>
              <a:schemeClr val="tx1"/>
            </a:solidFill>
          </a:ln>
        </p:spPr>
        <p:txBody>
          <a:bodyPr wrap="square" rtlCol="0">
            <a:spAutoFit/>
          </a:bodyPr>
          <a:lstStyle/>
          <a:p>
            <a:pPr algn="ctr"/>
            <a:r>
              <a:rPr lang="en-US" sz="1050" dirty="0"/>
              <a:t>Goleta Energy Storage</a:t>
            </a:r>
          </a:p>
        </p:txBody>
      </p:sp>
      <p:cxnSp>
        <p:nvCxnSpPr>
          <p:cNvPr id="17" name="Straight Arrow Connector 16">
            <a:extLst>
              <a:ext uri="{FF2B5EF4-FFF2-40B4-BE49-F238E27FC236}">
                <a16:creationId xmlns:a16="http://schemas.microsoft.com/office/drawing/2014/main" id="{8AEF4726-EADC-E268-F323-0D4258127136}"/>
              </a:ext>
            </a:extLst>
          </p:cNvPr>
          <p:cNvCxnSpPr>
            <a:cxnSpLocks/>
            <a:stCxn id="18" idx="0"/>
          </p:cNvCxnSpPr>
          <p:nvPr/>
        </p:nvCxnSpPr>
        <p:spPr>
          <a:xfrm flipV="1">
            <a:off x="2203124" y="4905375"/>
            <a:ext cx="626377" cy="382438"/>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462BE04-7AA8-A3E3-F747-B2132D7E9A8F}"/>
              </a:ext>
            </a:extLst>
          </p:cNvPr>
          <p:cNvSpPr txBox="1"/>
          <p:nvPr/>
        </p:nvSpPr>
        <p:spPr>
          <a:xfrm>
            <a:off x="1733550" y="5287813"/>
            <a:ext cx="939148" cy="415498"/>
          </a:xfrm>
          <a:prstGeom prst="rect">
            <a:avLst/>
          </a:prstGeom>
          <a:solidFill>
            <a:schemeClr val="bg1"/>
          </a:solidFill>
          <a:ln w="19050">
            <a:solidFill>
              <a:schemeClr val="tx1"/>
            </a:solidFill>
          </a:ln>
        </p:spPr>
        <p:txBody>
          <a:bodyPr wrap="square" rtlCol="0">
            <a:spAutoFit/>
          </a:bodyPr>
          <a:lstStyle/>
          <a:p>
            <a:pPr algn="ctr"/>
            <a:r>
              <a:rPr lang="en-US" sz="1050" dirty="0"/>
              <a:t>Isla Vista Substation</a:t>
            </a:r>
          </a:p>
        </p:txBody>
      </p:sp>
    </p:spTree>
    <p:extLst>
      <p:ext uri="{BB962C8B-B14F-4D97-AF65-F5344CB8AC3E}">
        <p14:creationId xmlns:p14="http://schemas.microsoft.com/office/powerpoint/2010/main" val="113657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7CBCD-25FC-EE46-9E76-9391251E73D2}"/>
              </a:ext>
            </a:extLst>
          </p:cNvPr>
          <p:cNvSpPr>
            <a:spLocks noGrp="1"/>
          </p:cNvSpPr>
          <p:nvPr>
            <p:ph type="title"/>
          </p:nvPr>
        </p:nvSpPr>
        <p:spPr/>
        <p:txBody>
          <a:bodyPr/>
          <a:lstStyle/>
          <a:p>
            <a:r>
              <a:rPr lang="en-US" dirty="0"/>
              <a:t>Natural gas infrastructure is not resilient </a:t>
            </a:r>
          </a:p>
        </p:txBody>
      </p:sp>
      <p:sp>
        <p:nvSpPr>
          <p:cNvPr id="4" name="TextBox 3">
            <a:extLst>
              <a:ext uri="{FF2B5EF4-FFF2-40B4-BE49-F238E27FC236}">
                <a16:creationId xmlns:a16="http://schemas.microsoft.com/office/drawing/2014/main" id="{DE302570-8328-A84E-9F03-3A4DB0AF2563}"/>
              </a:ext>
            </a:extLst>
          </p:cNvPr>
          <p:cNvSpPr txBox="1"/>
          <p:nvPr/>
        </p:nvSpPr>
        <p:spPr>
          <a:xfrm>
            <a:off x="162710" y="865094"/>
            <a:ext cx="4234191" cy="261610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Assertion: </a:t>
            </a:r>
            <a:r>
              <a:rPr lang="en-US" sz="1600" dirty="0">
                <a:latin typeface="Arial" panose="020B0604020202020204" pitchFamily="34" charset="0"/>
                <a:cs typeface="Arial" panose="020B0604020202020204" pitchFamily="34" charset="0"/>
              </a:rPr>
              <a:t>Gas-driven generation is often claimed to be resilient.</a:t>
            </a:r>
          </a:p>
          <a:p>
            <a:pPr marL="285750" indent="-285750">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Reality:</a:t>
            </a:r>
            <a:r>
              <a:rPr lang="en-US" sz="1600" dirty="0">
                <a:latin typeface="Arial" panose="020B0604020202020204" pitchFamily="34" charset="0"/>
                <a:cs typeface="Arial" panose="020B0604020202020204" pitchFamily="34" charset="0"/>
              </a:rPr>
              <a:t> Gas infrastructure is not resilient and takes much longer to restore than electricity infrastructure.</a:t>
            </a:r>
          </a:p>
          <a:p>
            <a:pPr marL="285750" indent="-285750">
              <a:spcAft>
                <a:spcPts val="1200"/>
              </a:spcAft>
              <a:buFont typeface="Arial" panose="020B0604020202020204" pitchFamily="34" charset="0"/>
              <a:buChar char="•"/>
            </a:pPr>
            <a:r>
              <a:rPr lang="en-US" sz="1600" b="1" dirty="0">
                <a:latin typeface="Arial" panose="020B0604020202020204" pitchFamily="34" charset="0"/>
                <a:cs typeface="Arial" panose="020B0604020202020204" pitchFamily="34" charset="0"/>
              </a:rPr>
              <a:t>Threats: </a:t>
            </a:r>
            <a:r>
              <a:rPr lang="en-US" sz="1600" dirty="0">
                <a:latin typeface="Arial" panose="020B0604020202020204" pitchFamily="34" charset="0"/>
                <a:cs typeface="Arial" panose="020B0604020202020204" pitchFamily="34" charset="0"/>
              </a:rPr>
              <a:t>Gas infrastructure can be flat-out dangerous and highly vulnerable to earthquakes, fires, landslides, and terrorism.</a:t>
            </a:r>
            <a:endParaRPr lang="en-US" b="1" dirty="0"/>
          </a:p>
        </p:txBody>
      </p:sp>
      <p:graphicFrame>
        <p:nvGraphicFramePr>
          <p:cNvPr id="5" name="Content Placeholder 3">
            <a:extLst>
              <a:ext uri="{FF2B5EF4-FFF2-40B4-BE49-F238E27FC236}">
                <a16:creationId xmlns:a16="http://schemas.microsoft.com/office/drawing/2014/main" id="{DB9EC0AD-CF97-1748-B651-A4C453B21DFB}"/>
              </a:ext>
            </a:extLst>
          </p:cNvPr>
          <p:cNvGraphicFramePr>
            <a:graphicFrameLocks noGrp="1"/>
          </p:cNvGraphicFramePr>
          <p:nvPr>
            <p:ph idx="1"/>
          </p:nvPr>
        </p:nvGraphicFramePr>
        <p:xfrm>
          <a:off x="4531660" y="865094"/>
          <a:ext cx="4437529" cy="517713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2C1A6764-49A4-984A-9EDD-9C305DC842A1}"/>
              </a:ext>
            </a:extLst>
          </p:cNvPr>
          <p:cNvSpPr txBox="1"/>
          <p:nvPr/>
        </p:nvSpPr>
        <p:spPr>
          <a:xfrm>
            <a:off x="4740089" y="6042229"/>
            <a:ext cx="4020670" cy="461665"/>
          </a:xfrm>
          <a:prstGeom prst="rect">
            <a:avLst/>
          </a:prstGeom>
          <a:noFill/>
        </p:spPr>
        <p:txBody>
          <a:bodyPr wrap="square" rtlCol="0">
            <a:spAutoFit/>
          </a:bodyPr>
          <a:lstStyle/>
          <a:p>
            <a:r>
              <a:rPr lang="en-US" sz="1200" b="1" u="sng" dirty="0"/>
              <a:t>Source</a:t>
            </a:r>
            <a:r>
              <a:rPr lang="en-US" sz="1200" b="1" dirty="0"/>
              <a:t>: The City and County of San Francisco Lifelines Study</a:t>
            </a:r>
          </a:p>
          <a:p>
            <a:endParaRPr lang="en-US" sz="1200" dirty="0"/>
          </a:p>
        </p:txBody>
      </p:sp>
      <p:pic>
        <p:nvPicPr>
          <p:cNvPr id="7" name="Picture 6" descr="gas-blast.jpg">
            <a:extLst>
              <a:ext uri="{FF2B5EF4-FFF2-40B4-BE49-F238E27FC236}">
                <a16:creationId xmlns:a16="http://schemas.microsoft.com/office/drawing/2014/main" id="{496BE724-BE63-0144-B3D0-D1C0C35D5D0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501" y="3658530"/>
            <a:ext cx="3312936" cy="2383699"/>
          </a:xfrm>
          <a:prstGeom prst="rect">
            <a:avLst/>
          </a:prstGeom>
        </p:spPr>
      </p:pic>
      <p:sp>
        <p:nvSpPr>
          <p:cNvPr id="3" name="TextBox 2">
            <a:extLst>
              <a:ext uri="{FF2B5EF4-FFF2-40B4-BE49-F238E27FC236}">
                <a16:creationId xmlns:a16="http://schemas.microsoft.com/office/drawing/2014/main" id="{48A2F0AC-AE6A-F242-9908-5D57CC6AA56C}"/>
              </a:ext>
            </a:extLst>
          </p:cNvPr>
          <p:cNvSpPr txBox="1"/>
          <p:nvPr/>
        </p:nvSpPr>
        <p:spPr>
          <a:xfrm>
            <a:off x="866631" y="6042229"/>
            <a:ext cx="2752677" cy="307777"/>
          </a:xfrm>
          <a:prstGeom prst="rect">
            <a:avLst/>
          </a:prstGeom>
          <a:noFill/>
        </p:spPr>
        <p:txBody>
          <a:bodyPr wrap="none" rtlCol="0">
            <a:spAutoFit/>
          </a:bodyPr>
          <a:lstStyle/>
          <a:p>
            <a:r>
              <a:rPr lang="en-US" sz="1400" b="1" dirty="0"/>
              <a:t>2010 San Bruno Pipeline Explosion</a:t>
            </a:r>
          </a:p>
        </p:txBody>
      </p:sp>
    </p:spTree>
    <p:extLst>
      <p:ext uri="{BB962C8B-B14F-4D97-AF65-F5344CB8AC3E}">
        <p14:creationId xmlns:p14="http://schemas.microsoft.com/office/powerpoint/2010/main" val="39722432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g2dfb2e31abe_0_9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Humidor is a major BESS to serve California grid</a:t>
            </a:r>
            <a:endParaRPr dirty="0"/>
          </a:p>
        </p:txBody>
      </p:sp>
      <p:sp>
        <p:nvSpPr>
          <p:cNvPr id="122" name="Google Shape;122;g2dfb2e31abe_0_99"/>
          <p:cNvSpPr txBox="1">
            <a:spLocks noGrp="1"/>
          </p:cNvSpPr>
          <p:nvPr>
            <p:ph type="body" idx="1"/>
          </p:nvPr>
        </p:nvSpPr>
        <p:spPr>
          <a:xfrm>
            <a:off x="191100" y="877610"/>
            <a:ext cx="8761800" cy="5466000"/>
          </a:xfrm>
          <a:prstGeom prst="rect">
            <a:avLst/>
          </a:prstGeom>
          <a:noFill/>
          <a:ln>
            <a:noFill/>
          </a:ln>
        </p:spPr>
        <p:txBody>
          <a:bodyPr spcFirstLastPara="1" wrap="square" lIns="91425" tIns="45700" rIns="91425" bIns="45700" anchor="t" anchorCtr="0">
            <a:noAutofit/>
          </a:bodyPr>
          <a:lstStyle/>
          <a:p>
            <a:pPr marL="457200" lvl="0" indent="-336550" algn="l" rtl="0">
              <a:lnSpc>
                <a:spcPct val="115000"/>
              </a:lnSpc>
              <a:spcBef>
                <a:spcPts val="0"/>
              </a:spcBef>
              <a:spcAft>
                <a:spcPts val="0"/>
              </a:spcAft>
              <a:buClr>
                <a:schemeClr val="dk1"/>
              </a:buClr>
              <a:buSzPts val="1700"/>
              <a:buChar char="•"/>
            </a:pPr>
            <a:r>
              <a:rPr lang="en-US" sz="2000" dirty="0">
                <a:solidFill>
                  <a:schemeClr val="dk1"/>
                </a:solidFill>
              </a:rPr>
              <a:t>400 MW &amp; 1,200 MWh Battery Energy Storage System (BESS)</a:t>
            </a:r>
            <a:endParaRPr sz="2000" dirty="0">
              <a:solidFill>
                <a:schemeClr val="dk1"/>
              </a:solidFill>
            </a:endParaRPr>
          </a:p>
          <a:p>
            <a:pPr marL="457200" lvl="0" indent="-336550" algn="l" rtl="0">
              <a:lnSpc>
                <a:spcPct val="115000"/>
              </a:lnSpc>
              <a:spcBef>
                <a:spcPts val="1000"/>
              </a:spcBef>
              <a:spcAft>
                <a:spcPts val="0"/>
              </a:spcAft>
              <a:buClr>
                <a:schemeClr val="dk1"/>
              </a:buClr>
              <a:buSzPts val="1700"/>
              <a:buChar char="•"/>
            </a:pPr>
            <a:r>
              <a:rPr lang="en-US" sz="2000" dirty="0">
                <a:solidFill>
                  <a:schemeClr val="dk1"/>
                </a:solidFill>
              </a:rPr>
              <a:t>Located on 12 acres in North Los Angeles County, about midway between Glendale and Lancaster, and interconnecting to a major substation.</a:t>
            </a:r>
            <a:endParaRPr sz="2000" dirty="0">
              <a:solidFill>
                <a:schemeClr val="dk1"/>
              </a:solidFill>
            </a:endParaRPr>
          </a:p>
          <a:p>
            <a:pPr marL="457200" lvl="0" indent="-336550" algn="l" rtl="0">
              <a:lnSpc>
                <a:spcPct val="115000"/>
              </a:lnSpc>
              <a:spcBef>
                <a:spcPts val="1000"/>
              </a:spcBef>
              <a:spcAft>
                <a:spcPts val="0"/>
              </a:spcAft>
              <a:buClr>
                <a:schemeClr val="dk1"/>
              </a:buClr>
              <a:buSzPts val="1700"/>
              <a:buChar char="•"/>
            </a:pPr>
            <a:r>
              <a:rPr lang="en-US" sz="2000" dirty="0">
                <a:solidFill>
                  <a:schemeClr val="dk1"/>
                </a:solidFill>
              </a:rPr>
              <a:t>Designed to enhance grid reliability across California and to bridge renewables into the Los Angeles basin, the State’s largest load pocket and one of the dirtiest.   </a:t>
            </a:r>
            <a:endParaRPr sz="2000" dirty="0">
              <a:solidFill>
                <a:schemeClr val="dk1"/>
              </a:solidFill>
            </a:endParaRPr>
          </a:p>
          <a:p>
            <a:pPr marL="457200" lvl="0" indent="-336550" algn="l" rtl="0">
              <a:lnSpc>
                <a:spcPct val="115000"/>
              </a:lnSpc>
              <a:spcBef>
                <a:spcPts val="1000"/>
              </a:spcBef>
              <a:spcAft>
                <a:spcPts val="0"/>
              </a:spcAft>
              <a:buClr>
                <a:schemeClr val="dk1"/>
              </a:buClr>
              <a:buSzPts val="1700"/>
              <a:buChar char="•"/>
            </a:pPr>
            <a:r>
              <a:rPr lang="en-US" sz="2000" dirty="0">
                <a:solidFill>
                  <a:schemeClr val="dk1"/>
                </a:solidFill>
              </a:rPr>
              <a:t>Utilizes disturbed land on industrial zoning, surrounded by roadways, rail lines, and industrial facilities. </a:t>
            </a:r>
            <a:endParaRPr sz="2000" dirty="0">
              <a:solidFill>
                <a:schemeClr val="dk1"/>
              </a:solidFill>
            </a:endParaRPr>
          </a:p>
          <a:p>
            <a:pPr marL="457200" lvl="0" indent="-336550" algn="l" rtl="0">
              <a:lnSpc>
                <a:spcPct val="115000"/>
              </a:lnSpc>
              <a:spcBef>
                <a:spcPts val="1000"/>
              </a:spcBef>
              <a:spcAft>
                <a:spcPts val="0"/>
              </a:spcAft>
              <a:buClr>
                <a:schemeClr val="dk1"/>
              </a:buClr>
              <a:buSzPts val="1700"/>
              <a:buChar char="•"/>
            </a:pPr>
            <a:r>
              <a:rPr lang="en-US" sz="2000" dirty="0">
                <a:solidFill>
                  <a:schemeClr val="dk1"/>
                </a:solidFill>
              </a:rPr>
              <a:t>Generates substantial economic benefits:</a:t>
            </a:r>
          </a:p>
          <a:p>
            <a:pPr lvl="1" indent="-336550">
              <a:lnSpc>
                <a:spcPct val="115000"/>
              </a:lnSpc>
              <a:spcBef>
                <a:spcPts val="1000"/>
              </a:spcBef>
              <a:buClr>
                <a:schemeClr val="dk1"/>
              </a:buClr>
              <a:buSzPts val="1700"/>
            </a:pPr>
            <a:r>
              <a:rPr lang="en-US" sz="1600" dirty="0">
                <a:solidFill>
                  <a:schemeClr val="dk1"/>
                </a:solidFill>
              </a:rPr>
              <a:t>$2 million per year in tax revenue for LA County.</a:t>
            </a:r>
          </a:p>
          <a:p>
            <a:pPr lvl="1" indent="-336550">
              <a:lnSpc>
                <a:spcPct val="115000"/>
              </a:lnSpc>
              <a:spcBef>
                <a:spcPts val="1000"/>
              </a:spcBef>
              <a:buClr>
                <a:schemeClr val="dk1"/>
              </a:buClr>
              <a:buSzPts val="1700"/>
            </a:pPr>
            <a:r>
              <a:rPr lang="en-US" sz="1600" dirty="0">
                <a:solidFill>
                  <a:schemeClr val="dk1"/>
                </a:solidFill>
              </a:rPr>
              <a:t>100 high paying union jobs during construction and several ongoing jobs once operational. </a:t>
            </a:r>
          </a:p>
          <a:p>
            <a:pPr lvl="1" indent="-336550">
              <a:lnSpc>
                <a:spcPct val="115000"/>
              </a:lnSpc>
              <a:spcBef>
                <a:spcPts val="1000"/>
              </a:spcBef>
              <a:buClr>
                <a:schemeClr val="dk1"/>
              </a:buClr>
              <a:buSzPts val="1700"/>
            </a:pPr>
            <a:r>
              <a:rPr lang="en-US" sz="1600" dirty="0">
                <a:solidFill>
                  <a:schemeClr val="dk1"/>
                </a:solidFill>
              </a:rPr>
              <a:t>$100,000 of annual benefits to be paid for local community initiatives </a:t>
            </a:r>
            <a:endParaRPr sz="1600" dirty="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g2dfb2e31abe_0_192"/>
          <p:cNvSpPr txBox="1">
            <a:spLocks noGrp="1"/>
          </p:cNvSpPr>
          <p:nvPr>
            <p:ph type="title"/>
          </p:nvPr>
        </p:nvSpPr>
        <p:spPr>
          <a:xfrm>
            <a:off x="-1" y="0"/>
            <a:ext cx="7409793" cy="762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SzPts val="2400"/>
              <a:buNone/>
            </a:pPr>
            <a:r>
              <a:rPr lang="en-US" dirty="0"/>
              <a:t>Humidor will enhance California grid reliability while maximizing solar and preempting the dirtiest gas</a:t>
            </a:r>
            <a:endParaRPr dirty="0"/>
          </a:p>
        </p:txBody>
      </p:sp>
      <p:pic>
        <p:nvPicPr>
          <p:cNvPr id="154" name="Google Shape;154;g2dfb2e31abe_0_192"/>
          <p:cNvPicPr preferRelativeResize="0"/>
          <p:nvPr/>
        </p:nvPicPr>
        <p:blipFill rotWithShape="1">
          <a:blip r:embed="rId3">
            <a:alphaModFix/>
          </a:blip>
          <a:srcRect/>
          <a:stretch/>
        </p:blipFill>
        <p:spPr>
          <a:xfrm>
            <a:off x="947375" y="976950"/>
            <a:ext cx="6378900" cy="5360151"/>
          </a:xfrm>
          <a:prstGeom prst="rect">
            <a:avLst/>
          </a:prstGeom>
          <a:noFill/>
          <a:ln>
            <a:noFill/>
          </a:ln>
        </p:spPr>
      </p:pic>
      <p:sp>
        <p:nvSpPr>
          <p:cNvPr id="155" name="Google Shape;155;g2dfb2e31abe_0_192"/>
          <p:cNvSpPr/>
          <p:nvPr/>
        </p:nvSpPr>
        <p:spPr>
          <a:xfrm>
            <a:off x="4763819" y="3100695"/>
            <a:ext cx="281700" cy="281700"/>
          </a:xfrm>
          <a:prstGeom prst="star5">
            <a:avLst>
              <a:gd name="adj" fmla="val 19098"/>
              <a:gd name="hf" fmla="val 105146"/>
              <a:gd name="vf" fmla="val 11055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6" name="Google Shape;156;g2dfb2e31abe_0_192"/>
          <p:cNvSpPr txBox="1"/>
          <p:nvPr/>
        </p:nvSpPr>
        <p:spPr>
          <a:xfrm>
            <a:off x="5188820" y="3904850"/>
            <a:ext cx="1159500" cy="461700"/>
          </a:xfrm>
          <a:prstGeom prst="rect">
            <a:avLst/>
          </a:prstGeom>
          <a:solidFill>
            <a:srgbClr val="F2F2F2">
              <a:alpha val="53725"/>
            </a:srgbClr>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Humidor Battery Storage</a:t>
            </a:r>
            <a:endParaRPr sz="1400" b="0" i="0" u="none" strike="noStrike" cap="none">
              <a:solidFill>
                <a:srgbClr val="000000"/>
              </a:solidFill>
              <a:latin typeface="Arial"/>
              <a:ea typeface="Arial"/>
              <a:cs typeface="Arial"/>
              <a:sym typeface="Arial"/>
            </a:endParaRPr>
          </a:p>
        </p:txBody>
      </p:sp>
      <p:cxnSp>
        <p:nvCxnSpPr>
          <p:cNvPr id="157" name="Google Shape;157;g2dfb2e31abe_0_192"/>
          <p:cNvCxnSpPr>
            <a:stCxn id="156" idx="0"/>
            <a:endCxn id="155" idx="3"/>
          </p:cNvCxnSpPr>
          <p:nvPr/>
        </p:nvCxnSpPr>
        <p:spPr>
          <a:xfrm rot="10800000">
            <a:off x="4991570" y="3382250"/>
            <a:ext cx="777000" cy="522600"/>
          </a:xfrm>
          <a:prstGeom prst="straightConnector1">
            <a:avLst/>
          </a:prstGeom>
          <a:noFill/>
          <a:ln w="28575" cap="flat" cmpd="sng">
            <a:solidFill>
              <a:schemeClr val="dk1"/>
            </a:solidFill>
            <a:prstDash val="solid"/>
            <a:miter lim="800000"/>
            <a:headEnd type="none" w="sm" len="sm"/>
            <a:tailEnd type="triangle" w="med" len="med"/>
          </a:ln>
        </p:spPr>
      </p:cxnSp>
      <p:sp>
        <p:nvSpPr>
          <p:cNvPr id="158" name="Google Shape;158;g2dfb2e31abe_0_192"/>
          <p:cNvSpPr/>
          <p:nvPr/>
        </p:nvSpPr>
        <p:spPr>
          <a:xfrm>
            <a:off x="5695775" y="1229425"/>
            <a:ext cx="1588800" cy="1591200"/>
          </a:xfrm>
          <a:prstGeom prst="rightBrace">
            <a:avLst>
              <a:gd name="adj1" fmla="val 50000"/>
              <a:gd name="adj2" fmla="val 50105"/>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159" name="Google Shape;159;g2dfb2e31abe_0_192"/>
          <p:cNvPicPr preferRelativeResize="0"/>
          <p:nvPr/>
        </p:nvPicPr>
        <p:blipFill rotWithShape="1">
          <a:blip r:embed="rId4">
            <a:alphaModFix/>
          </a:blip>
          <a:srcRect/>
          <a:stretch/>
        </p:blipFill>
        <p:spPr>
          <a:xfrm>
            <a:off x="68325" y="869475"/>
            <a:ext cx="1588725" cy="5575100"/>
          </a:xfrm>
          <a:prstGeom prst="rect">
            <a:avLst/>
          </a:prstGeom>
          <a:noFill/>
          <a:ln>
            <a:noFill/>
          </a:ln>
        </p:spPr>
      </p:pic>
      <p:sp>
        <p:nvSpPr>
          <p:cNvPr id="160" name="Google Shape;160;g2dfb2e31abe_0_192"/>
          <p:cNvSpPr txBox="1"/>
          <p:nvPr/>
        </p:nvSpPr>
        <p:spPr>
          <a:xfrm>
            <a:off x="7326275" y="976975"/>
            <a:ext cx="1776150" cy="5360100"/>
          </a:xfrm>
          <a:prstGeom prst="rect">
            <a:avLst/>
          </a:prstGeom>
          <a:solidFill>
            <a:schemeClr val="lt1">
              <a:alpha val="53725"/>
            </a:schemeClr>
          </a:solid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chemeClr val="dk1"/>
                </a:solidFill>
                <a:latin typeface="Calibri"/>
                <a:ea typeface="Calibri"/>
                <a:cs typeface="Calibri"/>
                <a:sym typeface="Calibri"/>
              </a:rPr>
              <a:t>There is a significant amount of solar in the central valley that is attempting to flow down into Los Angeles (LA). </a:t>
            </a:r>
            <a:endParaRPr sz="15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1300"/>
              <a:buFont typeface="Arial"/>
              <a:buNone/>
            </a:pPr>
            <a:r>
              <a:rPr lang="en-US" sz="1300" b="0" i="0" u="none" strike="noStrike" cap="none">
                <a:solidFill>
                  <a:schemeClr val="dk1"/>
                </a:solidFill>
                <a:latin typeface="Calibri"/>
                <a:ea typeface="Calibri"/>
                <a:cs typeface="Calibri"/>
                <a:sym typeface="Calibri"/>
              </a:rPr>
              <a:t>CAISO is careful about adding more solar in the central valley due to grid congestion, so it is slowing down the deployment of additional solar. Too much grid congestion can cause grid outages. </a:t>
            </a:r>
            <a:endParaRPr sz="1300" b="0" i="0" u="none" strike="noStrike" cap="none">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1300"/>
              <a:buFont typeface="Arial"/>
              <a:buNone/>
            </a:pPr>
            <a:r>
              <a:rPr lang="en-US" sz="1300" b="0" i="0" u="none" strike="noStrike" cap="none">
                <a:solidFill>
                  <a:schemeClr val="dk1"/>
                </a:solidFill>
                <a:latin typeface="Calibri"/>
                <a:ea typeface="Calibri"/>
                <a:cs typeface="Calibri"/>
                <a:sym typeface="Calibri"/>
              </a:rPr>
              <a:t>The Humidor Battery Storage Project will address multiple challenges: deliver solar energy to Los Angeles, prevent curtailment, meet peak grid demand, and alleviate congestion. This will help smooth supply and demand, reducing blackout risks.</a:t>
            </a:r>
            <a:endParaRPr sz="1500" b="0" i="0" u="none" strike="noStrike" cap="non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8"/>
          <p:cNvPicPr preferRelativeResize="0"/>
          <p:nvPr/>
        </p:nvPicPr>
        <p:blipFill rotWithShape="1">
          <a:blip r:embed="rId3">
            <a:alphaModFix/>
          </a:blip>
          <a:srcRect/>
          <a:stretch/>
        </p:blipFill>
        <p:spPr>
          <a:xfrm>
            <a:off x="0" y="833495"/>
            <a:ext cx="6657242" cy="5601078"/>
          </a:xfrm>
          <a:prstGeom prst="rect">
            <a:avLst/>
          </a:prstGeom>
          <a:noFill/>
          <a:ln>
            <a:noFill/>
          </a:ln>
        </p:spPr>
      </p:pic>
      <p:sp>
        <p:nvSpPr>
          <p:cNvPr id="223" name="Google Shape;223;p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Humidor energy storage is located at a major California grid intersection</a:t>
            </a:r>
            <a:endParaRPr dirty="0"/>
          </a:p>
        </p:txBody>
      </p:sp>
      <p:pic>
        <p:nvPicPr>
          <p:cNvPr id="224" name="Google Shape;224;p8"/>
          <p:cNvPicPr preferRelativeResize="0"/>
          <p:nvPr/>
        </p:nvPicPr>
        <p:blipFill rotWithShape="1">
          <a:blip r:embed="rId4">
            <a:alphaModFix/>
          </a:blip>
          <a:srcRect/>
          <a:stretch/>
        </p:blipFill>
        <p:spPr>
          <a:xfrm>
            <a:off x="6657242" y="1195007"/>
            <a:ext cx="1938851" cy="4915760"/>
          </a:xfrm>
          <a:prstGeom prst="rect">
            <a:avLst/>
          </a:prstGeom>
          <a:noFill/>
          <a:ln w="12700" cap="flat" cmpd="sng">
            <a:solidFill>
              <a:schemeClr val="dk1"/>
            </a:solidFill>
            <a:prstDash val="solid"/>
            <a:round/>
            <a:headEnd type="none" w="sm" len="sm"/>
            <a:tailEnd type="none" w="sm" len="sm"/>
          </a:ln>
        </p:spPr>
      </p:pic>
      <p:sp>
        <p:nvSpPr>
          <p:cNvPr id="225" name="Google Shape;225;p8"/>
          <p:cNvSpPr/>
          <p:nvPr/>
        </p:nvSpPr>
        <p:spPr>
          <a:xfrm>
            <a:off x="2998682" y="2780908"/>
            <a:ext cx="1093509" cy="1008668"/>
          </a:xfrm>
          <a:prstGeom prst="rect">
            <a:avLst/>
          </a:prstGeom>
          <a:no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6" name="Google Shape;226;p8"/>
          <p:cNvSpPr/>
          <p:nvPr/>
        </p:nvSpPr>
        <p:spPr>
          <a:xfrm>
            <a:off x="3516677" y="2898742"/>
            <a:ext cx="281846" cy="281846"/>
          </a:xfrm>
          <a:prstGeom prst="star5">
            <a:avLst>
              <a:gd name="adj" fmla="val 19098"/>
              <a:gd name="hf" fmla="val 105146"/>
              <a:gd name="vf" fmla="val 11055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27" name="Google Shape;227;p8"/>
          <p:cNvCxnSpPr>
            <a:endCxn id="226" idx="4"/>
          </p:cNvCxnSpPr>
          <p:nvPr/>
        </p:nvCxnSpPr>
        <p:spPr>
          <a:xfrm flipH="1">
            <a:off x="3798523" y="2547997"/>
            <a:ext cx="660300" cy="458400"/>
          </a:xfrm>
          <a:prstGeom prst="straightConnector1">
            <a:avLst/>
          </a:prstGeom>
          <a:noFill/>
          <a:ln w="28575" cap="flat" cmpd="sng">
            <a:solidFill>
              <a:schemeClr val="dk1"/>
            </a:solidFill>
            <a:prstDash val="solid"/>
            <a:miter lim="800000"/>
            <a:headEnd type="none" w="sm" len="sm"/>
            <a:tailEnd type="triangle" w="med" len="med"/>
          </a:ln>
        </p:spPr>
      </p:cxnSp>
      <p:sp>
        <p:nvSpPr>
          <p:cNvPr id="228" name="Google Shape;228;p8"/>
          <p:cNvSpPr txBox="1"/>
          <p:nvPr/>
        </p:nvSpPr>
        <p:spPr>
          <a:xfrm>
            <a:off x="4458878" y="2101672"/>
            <a:ext cx="1159497" cy="461665"/>
          </a:xfrm>
          <a:prstGeom prst="rect">
            <a:avLst/>
          </a:prstGeom>
          <a:solidFill>
            <a:srgbClr val="F2F2F2">
              <a:alpha val="53725"/>
            </a:srgbClr>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Humidor Battery Storage</a:t>
            </a:r>
            <a:endParaRPr sz="1400" b="0" i="0" u="none" strike="noStrike" cap="none">
              <a:solidFill>
                <a:srgbClr val="000000"/>
              </a:solidFill>
              <a:latin typeface="Arial"/>
              <a:ea typeface="Arial"/>
              <a:cs typeface="Arial"/>
              <a:sym typeface="Arial"/>
            </a:endParaRPr>
          </a:p>
        </p:txBody>
      </p:sp>
      <p:cxnSp>
        <p:nvCxnSpPr>
          <p:cNvPr id="229" name="Google Shape;229;p8"/>
          <p:cNvCxnSpPr/>
          <p:nvPr/>
        </p:nvCxnSpPr>
        <p:spPr>
          <a:xfrm rot="10800000">
            <a:off x="3676454" y="3451088"/>
            <a:ext cx="895546" cy="648594"/>
          </a:xfrm>
          <a:prstGeom prst="straightConnector1">
            <a:avLst/>
          </a:prstGeom>
          <a:noFill/>
          <a:ln w="28575" cap="flat" cmpd="sng">
            <a:solidFill>
              <a:schemeClr val="dk1"/>
            </a:solidFill>
            <a:prstDash val="solid"/>
            <a:miter lim="800000"/>
            <a:headEnd type="none" w="sm" len="sm"/>
            <a:tailEnd type="triangle" w="med" len="med"/>
          </a:ln>
        </p:spPr>
      </p:cxnSp>
      <p:sp>
        <p:nvSpPr>
          <p:cNvPr id="230" name="Google Shape;230;p8"/>
          <p:cNvSpPr txBox="1"/>
          <p:nvPr/>
        </p:nvSpPr>
        <p:spPr>
          <a:xfrm>
            <a:off x="4572000" y="4100932"/>
            <a:ext cx="1404594" cy="461665"/>
          </a:xfrm>
          <a:prstGeom prst="rect">
            <a:avLst/>
          </a:prstGeom>
          <a:solidFill>
            <a:srgbClr val="F2F2F2">
              <a:alpha val="53725"/>
            </a:srgbClr>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Vincent Substation</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(500 kV)</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9"/>
          <p:cNvPicPr preferRelativeResize="0"/>
          <p:nvPr/>
        </p:nvPicPr>
        <p:blipFill rotWithShape="1">
          <a:blip r:embed="rId3">
            <a:alphaModFix/>
          </a:blip>
          <a:srcRect/>
          <a:stretch/>
        </p:blipFill>
        <p:spPr>
          <a:xfrm>
            <a:off x="0" y="824059"/>
            <a:ext cx="7023809" cy="5577321"/>
          </a:xfrm>
          <a:prstGeom prst="rect">
            <a:avLst/>
          </a:prstGeom>
          <a:noFill/>
          <a:ln>
            <a:noFill/>
          </a:ln>
        </p:spPr>
      </p:pic>
      <p:sp>
        <p:nvSpPr>
          <p:cNvPr id="236" name="Google Shape;236;p9"/>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2066" dirty="0"/>
              <a:t>Humidor is located at a major grid intersection, less than one mile from the massive Vincent Substation </a:t>
            </a:r>
            <a:endParaRPr dirty="0"/>
          </a:p>
        </p:txBody>
      </p:sp>
      <p:pic>
        <p:nvPicPr>
          <p:cNvPr id="237" name="Google Shape;237;p9"/>
          <p:cNvPicPr preferRelativeResize="0"/>
          <p:nvPr/>
        </p:nvPicPr>
        <p:blipFill rotWithShape="1">
          <a:blip r:embed="rId4">
            <a:alphaModFix/>
          </a:blip>
          <a:srcRect/>
          <a:stretch/>
        </p:blipFill>
        <p:spPr>
          <a:xfrm>
            <a:off x="7023809" y="1154839"/>
            <a:ext cx="1938851" cy="4915760"/>
          </a:xfrm>
          <a:prstGeom prst="rect">
            <a:avLst/>
          </a:prstGeom>
          <a:noFill/>
          <a:ln w="12700" cap="flat" cmpd="sng">
            <a:solidFill>
              <a:schemeClr val="dk1"/>
            </a:solidFill>
            <a:prstDash val="solid"/>
            <a:round/>
            <a:headEnd type="none" w="sm" len="sm"/>
            <a:tailEnd type="none" w="sm" len="sm"/>
          </a:ln>
        </p:spPr>
      </p:pic>
      <p:sp>
        <p:nvSpPr>
          <p:cNvPr id="238" name="Google Shape;238;p9"/>
          <p:cNvSpPr/>
          <p:nvPr/>
        </p:nvSpPr>
        <p:spPr>
          <a:xfrm>
            <a:off x="4383944" y="2521670"/>
            <a:ext cx="281846" cy="281846"/>
          </a:xfrm>
          <a:prstGeom prst="star5">
            <a:avLst>
              <a:gd name="adj" fmla="val 19098"/>
              <a:gd name="hf" fmla="val 105146"/>
              <a:gd name="vf" fmla="val 11055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239" name="Google Shape;239;p9"/>
          <p:cNvCxnSpPr>
            <a:endCxn id="238" idx="4"/>
          </p:cNvCxnSpPr>
          <p:nvPr/>
        </p:nvCxnSpPr>
        <p:spPr>
          <a:xfrm flipH="1">
            <a:off x="4665790" y="2124125"/>
            <a:ext cx="782400" cy="505200"/>
          </a:xfrm>
          <a:prstGeom prst="straightConnector1">
            <a:avLst/>
          </a:prstGeom>
          <a:noFill/>
          <a:ln w="28575" cap="flat" cmpd="sng">
            <a:solidFill>
              <a:schemeClr val="dk1"/>
            </a:solidFill>
            <a:prstDash val="solid"/>
            <a:miter lim="800000"/>
            <a:headEnd type="none" w="sm" len="sm"/>
            <a:tailEnd type="triangle" w="med" len="med"/>
          </a:ln>
        </p:spPr>
      </p:cxnSp>
      <p:sp>
        <p:nvSpPr>
          <p:cNvPr id="240" name="Google Shape;240;p9"/>
          <p:cNvSpPr txBox="1"/>
          <p:nvPr/>
        </p:nvSpPr>
        <p:spPr>
          <a:xfrm>
            <a:off x="5448299" y="1724600"/>
            <a:ext cx="1213757" cy="830956"/>
          </a:xfrm>
          <a:prstGeom prst="rect">
            <a:avLst/>
          </a:prstGeom>
          <a:solidFill>
            <a:srgbClr val="F2F2F2">
              <a:alpha val="53725"/>
            </a:srgbClr>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Humidor Battery Storage (interconnected at 220 kV)</a:t>
            </a:r>
            <a:endParaRPr sz="1400" b="0" i="0" u="none" strike="noStrike" cap="none">
              <a:solidFill>
                <a:srgbClr val="000000"/>
              </a:solidFill>
              <a:latin typeface="Arial"/>
              <a:ea typeface="Arial"/>
              <a:cs typeface="Arial"/>
              <a:sym typeface="Arial"/>
            </a:endParaRPr>
          </a:p>
        </p:txBody>
      </p:sp>
      <p:cxnSp>
        <p:nvCxnSpPr>
          <p:cNvPr id="241" name="Google Shape;241;p9"/>
          <p:cNvCxnSpPr/>
          <p:nvPr/>
        </p:nvCxnSpPr>
        <p:spPr>
          <a:xfrm>
            <a:off x="3167406" y="4760561"/>
            <a:ext cx="895547" cy="424182"/>
          </a:xfrm>
          <a:prstGeom prst="straightConnector1">
            <a:avLst/>
          </a:prstGeom>
          <a:noFill/>
          <a:ln w="28575" cap="flat" cmpd="sng">
            <a:solidFill>
              <a:schemeClr val="dk1"/>
            </a:solidFill>
            <a:prstDash val="solid"/>
            <a:miter lim="800000"/>
            <a:headEnd type="none" w="sm" len="sm"/>
            <a:tailEnd type="triangle" w="med" len="med"/>
          </a:ln>
        </p:spPr>
      </p:cxnSp>
      <p:sp>
        <p:nvSpPr>
          <p:cNvPr id="242" name="Google Shape;242;p9"/>
          <p:cNvSpPr txBox="1"/>
          <p:nvPr/>
        </p:nvSpPr>
        <p:spPr>
          <a:xfrm>
            <a:off x="1762812" y="4298896"/>
            <a:ext cx="1404594" cy="461665"/>
          </a:xfrm>
          <a:prstGeom prst="rect">
            <a:avLst/>
          </a:prstGeom>
          <a:solidFill>
            <a:srgbClr val="F2F2F2">
              <a:alpha val="53725"/>
            </a:srgbClr>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Vincent Substation</a:t>
            </a:r>
            <a:br>
              <a:rPr lang="en-US" sz="1200" b="0" i="0" u="none" strike="noStrike" cap="none">
                <a:solidFill>
                  <a:schemeClr val="dk1"/>
                </a:solidFill>
                <a:latin typeface="Calibri"/>
                <a:ea typeface="Calibri"/>
                <a:cs typeface="Calibri"/>
                <a:sym typeface="Calibri"/>
              </a:rPr>
            </a:br>
            <a:r>
              <a:rPr lang="en-US" sz="1200" b="0" i="0" u="none" strike="noStrike" cap="none">
                <a:solidFill>
                  <a:schemeClr val="dk1"/>
                </a:solidFill>
                <a:latin typeface="Calibri"/>
                <a:ea typeface="Calibri"/>
                <a:cs typeface="Calibri"/>
                <a:sym typeface="Calibri"/>
              </a:rPr>
              <a:t>(500 kV)</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1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a:t>Effects of energy storage on peak demand</a:t>
            </a:r>
            <a:endParaRPr/>
          </a:p>
        </p:txBody>
      </p:sp>
      <p:pic>
        <p:nvPicPr>
          <p:cNvPr id="431" name="Google Shape;431;p14"/>
          <p:cNvPicPr preferRelativeResize="0"/>
          <p:nvPr/>
        </p:nvPicPr>
        <p:blipFill rotWithShape="1">
          <a:blip r:embed="rId3">
            <a:alphaModFix/>
          </a:blip>
          <a:srcRect/>
          <a:stretch/>
        </p:blipFill>
        <p:spPr>
          <a:xfrm>
            <a:off x="898066" y="838342"/>
            <a:ext cx="7347867" cy="5487043"/>
          </a:xfrm>
          <a:prstGeom prst="rect">
            <a:avLst/>
          </a:prstGeom>
          <a:noFill/>
          <a:ln>
            <a:noFill/>
          </a:ln>
        </p:spPr>
      </p:pic>
    </p:spTree>
    <p:extLst>
      <p:ext uri="{BB962C8B-B14F-4D97-AF65-F5344CB8AC3E}">
        <p14:creationId xmlns:p14="http://schemas.microsoft.com/office/powerpoint/2010/main" val="1469006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a:spLocks noGrp="1"/>
          </p:cNvSpPr>
          <p:nvPr>
            <p:ph type="title" idx="4294967295"/>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sz="2400" b="1" dirty="0">
                <a:solidFill>
                  <a:schemeClr val="lt1"/>
                </a:solidFill>
                <a:latin typeface="Arial"/>
                <a:ea typeface="Arial"/>
                <a:cs typeface="Arial"/>
                <a:sym typeface="Arial"/>
              </a:rPr>
              <a:t>Clean Coalition (nonprofit)</a:t>
            </a:r>
            <a:endParaRPr dirty="0"/>
          </a:p>
        </p:txBody>
      </p:sp>
      <p:sp>
        <p:nvSpPr>
          <p:cNvPr id="115" name="Google Shape;115;p2"/>
          <p:cNvSpPr txBox="1"/>
          <p:nvPr/>
        </p:nvSpPr>
        <p:spPr>
          <a:xfrm>
            <a:off x="1928813" y="2947988"/>
            <a:ext cx="184150"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6" name="Google Shape;116;p2"/>
          <p:cNvSpPr txBox="1"/>
          <p:nvPr/>
        </p:nvSpPr>
        <p:spPr>
          <a:xfrm>
            <a:off x="927100" y="822208"/>
            <a:ext cx="6859588" cy="55399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a:solidFill>
                  <a:schemeClr val="dk1"/>
                </a:solidFill>
                <a:latin typeface="Arial"/>
                <a:ea typeface="Arial"/>
                <a:cs typeface="Arial"/>
                <a:sym typeface="Arial"/>
              </a:rPr>
              <a:t>Mission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To accelerate the transition to renewable energy and a modern grid through</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 technical, policy, and project development expertise.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a:solidFill>
                  <a:schemeClr val="dk1"/>
                </a:solidFill>
                <a:latin typeface="Arial"/>
                <a:ea typeface="Arial"/>
                <a:cs typeface="Arial"/>
                <a:sym typeface="Arial"/>
              </a:rPr>
              <a:t>Renewable Energy End-Game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100% renewable energy; 25% local, interconnected within the distribution grid and ensuring resilience without dependence on the transmission grid; and 75% remote, fully dependent on the transmission grid for serving loads.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df2c4aa3d2_0_6"/>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US"/>
              <a:t>Batteries help midday solar serve evening load</a:t>
            </a:r>
            <a:endParaRPr/>
          </a:p>
        </p:txBody>
      </p:sp>
      <p:pic>
        <p:nvPicPr>
          <p:cNvPr id="280" name="Google Shape;280;g2df2c4aa3d2_0_6"/>
          <p:cNvPicPr preferRelativeResize="0"/>
          <p:nvPr/>
        </p:nvPicPr>
        <p:blipFill rotWithShape="1">
          <a:blip r:embed="rId3">
            <a:alphaModFix/>
          </a:blip>
          <a:srcRect/>
          <a:stretch/>
        </p:blipFill>
        <p:spPr>
          <a:xfrm>
            <a:off x="1273987" y="1034774"/>
            <a:ext cx="6596025" cy="5093276"/>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dfdfd42765_0_24"/>
          <p:cNvSpPr txBox="1">
            <a:spLocks noGrp="1"/>
          </p:cNvSpPr>
          <p:nvPr>
            <p:ph type="title"/>
          </p:nvPr>
        </p:nvSpPr>
        <p:spPr>
          <a:xfrm>
            <a:off x="0" y="0"/>
            <a:ext cx="7493876"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Irwindale-specific considerations for local BESS</a:t>
            </a:r>
            <a:endParaRPr dirty="0"/>
          </a:p>
        </p:txBody>
      </p:sp>
      <p:sp>
        <p:nvSpPr>
          <p:cNvPr id="410" name="Google Shape;410;g2dfdfd42765_0_24"/>
          <p:cNvSpPr txBox="1">
            <a:spLocks noGrp="1"/>
          </p:cNvSpPr>
          <p:nvPr>
            <p:ph type="body" idx="1"/>
          </p:nvPr>
        </p:nvSpPr>
        <p:spPr>
          <a:xfrm>
            <a:off x="457200" y="1295400"/>
            <a:ext cx="8229600" cy="4526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None/>
            </a:pPr>
            <a:r>
              <a:rPr lang="en-US" dirty="0">
                <a:solidFill>
                  <a:schemeClr val="dk1"/>
                </a:solidFill>
              </a:rPr>
              <a:t>Irwindale-specific considerations for local BESS</a:t>
            </a:r>
            <a:endParaRPr dirty="0"/>
          </a:p>
        </p:txBody>
      </p:sp>
    </p:spTree>
    <p:extLst>
      <p:ext uri="{BB962C8B-B14F-4D97-AF65-F5344CB8AC3E}">
        <p14:creationId xmlns:p14="http://schemas.microsoft.com/office/powerpoint/2010/main" val="524257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dfdfd42765_0_2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Irwindale Fire Chief testifies in support of BESS</a:t>
            </a:r>
            <a:endParaRPr dirty="0"/>
          </a:p>
        </p:txBody>
      </p:sp>
      <p:sp>
        <p:nvSpPr>
          <p:cNvPr id="410" name="Google Shape;410;g2dfdfd42765_0_24"/>
          <p:cNvSpPr txBox="1">
            <a:spLocks noGrp="1"/>
          </p:cNvSpPr>
          <p:nvPr>
            <p:ph type="body" idx="1"/>
          </p:nvPr>
        </p:nvSpPr>
        <p:spPr>
          <a:xfrm>
            <a:off x="457200" y="1165950"/>
            <a:ext cx="8229600" cy="4526100"/>
          </a:xfrm>
          <a:prstGeom prst="rect">
            <a:avLst/>
          </a:prstGeom>
          <a:noFill/>
          <a:ln>
            <a:noFill/>
          </a:ln>
        </p:spPr>
        <p:txBody>
          <a:bodyPr spcFirstLastPara="1" wrap="square" lIns="91425" tIns="45700" rIns="91425" bIns="45700" anchor="ctr" anchorCtr="0">
            <a:normAutofit fontScale="92500"/>
          </a:bodyPr>
          <a:lstStyle/>
          <a:p>
            <a:pPr marL="0" lvl="0" indent="0" rtl="0">
              <a:lnSpc>
                <a:spcPct val="90000"/>
              </a:lnSpc>
              <a:spcBef>
                <a:spcPts val="0"/>
              </a:spcBef>
              <a:spcAft>
                <a:spcPts val="0"/>
              </a:spcAft>
              <a:buClr>
                <a:schemeClr val="dk1"/>
              </a:buClr>
              <a:buSzPts val="2800"/>
              <a:buNone/>
            </a:pPr>
            <a:r>
              <a:rPr lang="en-US" dirty="0">
                <a:solidFill>
                  <a:schemeClr val="dk1"/>
                </a:solidFill>
              </a:rPr>
              <a:t>Los Angeles County Fire Chief Anthony </a:t>
            </a:r>
            <a:r>
              <a:rPr lang="en-US" dirty="0" err="1">
                <a:solidFill>
                  <a:schemeClr val="dk1"/>
                </a:solidFill>
              </a:rPr>
              <a:t>Marrone</a:t>
            </a:r>
            <a:r>
              <a:rPr lang="en-US" dirty="0">
                <a:solidFill>
                  <a:schemeClr val="dk1"/>
                </a:solidFill>
              </a:rPr>
              <a:t> (</a:t>
            </a:r>
            <a:r>
              <a:rPr lang="en-US" dirty="0" err="1">
                <a:solidFill>
                  <a:schemeClr val="dk1"/>
                </a:solidFill>
              </a:rPr>
              <a:t>ie</a:t>
            </a:r>
            <a:r>
              <a:rPr lang="en-US" dirty="0">
                <a:solidFill>
                  <a:schemeClr val="dk1"/>
                </a:solidFill>
              </a:rPr>
              <a:t>, the Irwindale Fire Chief) provided full confidence about the safety of BESS in his testimony at the recent Los Angeles County Board of Supervisor hearing that fully approved the Humidor BESS.  Details of this 26 November 2024 hearing can be found at Item 65 in the agenda, which is accessible at this link and which provides additional links that lead to lots of excellent fire safety and other useful information:</a:t>
            </a:r>
          </a:p>
          <a:p>
            <a:pPr marL="0" lvl="0" indent="0" rtl="0">
              <a:lnSpc>
                <a:spcPct val="90000"/>
              </a:lnSpc>
              <a:spcBef>
                <a:spcPts val="0"/>
              </a:spcBef>
              <a:spcAft>
                <a:spcPts val="0"/>
              </a:spcAft>
              <a:buClr>
                <a:schemeClr val="dk1"/>
              </a:buClr>
              <a:buSzPts val="2800"/>
              <a:buNone/>
            </a:pPr>
            <a:endParaRPr lang="en-US" dirty="0">
              <a:solidFill>
                <a:schemeClr val="dk1"/>
              </a:solidFill>
            </a:endParaRPr>
          </a:p>
          <a:p>
            <a:pPr marL="0" lvl="0" indent="0" rtl="0">
              <a:lnSpc>
                <a:spcPct val="90000"/>
              </a:lnSpc>
              <a:spcBef>
                <a:spcPts val="0"/>
              </a:spcBef>
              <a:spcAft>
                <a:spcPts val="0"/>
              </a:spcAft>
              <a:buClr>
                <a:schemeClr val="dk1"/>
              </a:buClr>
              <a:buSzPts val="2800"/>
              <a:buNone/>
            </a:pPr>
            <a:r>
              <a:rPr lang="en-US" dirty="0">
                <a:solidFill>
                  <a:schemeClr val="dk1"/>
                </a:solidFill>
                <a:hlinkClick r:id="rId3"/>
              </a:rPr>
              <a:t>https://assets-us-01.kc-usercontent.com/0234f496-d2b7-00b6-17a4-b43e949b70a2/bc1fc18b-a867-45c3-b1e5-5beed480d46b/Agenda%20112624_links.pdf</a:t>
            </a:r>
            <a:r>
              <a:rPr lang="en-US" dirty="0">
                <a:solidFill>
                  <a:schemeClr val="dk1"/>
                </a:solidFill>
              </a:rPr>
              <a:t> </a:t>
            </a:r>
            <a:endParaRPr lang="en-US" dirty="0"/>
          </a:p>
        </p:txBody>
      </p:sp>
    </p:spTree>
    <p:extLst>
      <p:ext uri="{BB962C8B-B14F-4D97-AF65-F5344CB8AC3E}">
        <p14:creationId xmlns:p14="http://schemas.microsoft.com/office/powerpoint/2010/main" val="18762298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dfdfd42765_0_2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Gateway BESS will reduce pollution in Irwindale</a:t>
            </a:r>
            <a:endParaRPr dirty="0"/>
          </a:p>
        </p:txBody>
      </p:sp>
      <p:sp>
        <p:nvSpPr>
          <p:cNvPr id="410" name="Google Shape;410;g2dfdfd42765_0_24"/>
          <p:cNvSpPr txBox="1">
            <a:spLocks noGrp="1"/>
          </p:cNvSpPr>
          <p:nvPr>
            <p:ph type="body" idx="1"/>
          </p:nvPr>
        </p:nvSpPr>
        <p:spPr>
          <a:xfrm>
            <a:off x="457200" y="1165950"/>
            <a:ext cx="8229600" cy="4526100"/>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2800"/>
              <a:buNone/>
            </a:pPr>
            <a:r>
              <a:rPr lang="en-US" dirty="0">
                <a:solidFill>
                  <a:schemeClr val="dk1"/>
                </a:solidFill>
              </a:rPr>
              <a:t>Based on the comprehensive Environmental Impact Report associated with the two options for the Gateway project that were approved by the Irwindale Planning Commission last month, </a:t>
            </a:r>
            <a:r>
              <a:rPr lang="en-US" dirty="0">
                <a:solidFill>
                  <a:schemeClr val="dk1"/>
                </a:solidFill>
                <a:highlight>
                  <a:srgbClr val="FFFF00"/>
                </a:highlight>
              </a:rPr>
              <a:t>the option that includes the BESS will significantly reduce pollution in Irwindale</a:t>
            </a:r>
            <a:r>
              <a:rPr lang="en-US" dirty="0">
                <a:solidFill>
                  <a:schemeClr val="dk1"/>
                </a:solidFill>
              </a:rPr>
              <a:t>.  This is primarily due to the reduction in truck traffic with about a third of the Gateway warehouse space being utilized for the Gateway BESS.</a:t>
            </a:r>
            <a:endParaRPr lang="en-US" dirty="0"/>
          </a:p>
        </p:txBody>
      </p:sp>
    </p:spTree>
    <p:extLst>
      <p:ext uri="{BB962C8B-B14F-4D97-AF65-F5344CB8AC3E}">
        <p14:creationId xmlns:p14="http://schemas.microsoft.com/office/powerpoint/2010/main" val="22246180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6" name="Google Shape;196;g31ac6f43ce4_0_18"/>
          <p:cNvSpPr txBox="1">
            <a:spLocks noGrp="1"/>
          </p:cNvSpPr>
          <p:nvPr>
            <p:ph type="title"/>
          </p:nvPr>
        </p:nvSpPr>
        <p:spPr>
          <a:xfrm>
            <a:off x="0" y="0"/>
            <a:ext cx="7504386"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US" dirty="0"/>
              <a:t>Any BESS in Irwindale will reduce pollution from gas power plants that are prevalent in the region</a:t>
            </a:r>
            <a:endParaRPr dirty="0"/>
          </a:p>
        </p:txBody>
      </p:sp>
      <p:pic>
        <p:nvPicPr>
          <p:cNvPr id="2" name="Picture 1">
            <a:extLst>
              <a:ext uri="{FF2B5EF4-FFF2-40B4-BE49-F238E27FC236}">
                <a16:creationId xmlns:a16="http://schemas.microsoft.com/office/drawing/2014/main" id="{D55C46B1-8FAF-460A-8DD7-5B0FA154FA1F}"/>
              </a:ext>
            </a:extLst>
          </p:cNvPr>
          <p:cNvPicPr>
            <a:picLocks noChangeAspect="1"/>
          </p:cNvPicPr>
          <p:nvPr/>
        </p:nvPicPr>
        <p:blipFill>
          <a:blip r:embed="rId3"/>
          <a:stretch>
            <a:fillRect/>
          </a:stretch>
        </p:blipFill>
        <p:spPr>
          <a:xfrm>
            <a:off x="465082" y="804040"/>
            <a:ext cx="7985235" cy="5641919"/>
          </a:xfrm>
          <a:prstGeom prst="rect">
            <a:avLst/>
          </a:prstGeom>
        </p:spPr>
      </p:pic>
    </p:spTree>
    <p:extLst>
      <p:ext uri="{BB962C8B-B14F-4D97-AF65-F5344CB8AC3E}">
        <p14:creationId xmlns:p14="http://schemas.microsoft.com/office/powerpoint/2010/main" val="4211585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dfdfd42765_0_2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Gateway BESS delivers significant economic benefits to Irwindale</a:t>
            </a:r>
            <a:endParaRPr dirty="0"/>
          </a:p>
        </p:txBody>
      </p:sp>
      <p:sp>
        <p:nvSpPr>
          <p:cNvPr id="410" name="Google Shape;410;g2dfdfd42765_0_24"/>
          <p:cNvSpPr txBox="1">
            <a:spLocks noGrp="1"/>
          </p:cNvSpPr>
          <p:nvPr>
            <p:ph type="body" idx="1"/>
          </p:nvPr>
        </p:nvSpPr>
        <p:spPr>
          <a:xfrm>
            <a:off x="457200" y="1165950"/>
            <a:ext cx="8229600" cy="4526100"/>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2800"/>
              <a:buNone/>
            </a:pPr>
            <a:r>
              <a:rPr lang="en-US" dirty="0">
                <a:solidFill>
                  <a:schemeClr val="dk1"/>
                </a:solidFill>
              </a:rPr>
              <a:t>Based on the comprehensive economic analysis that was included in the Irwindale Planning Commission meeting last month that approved the two options for the Gateway project, </a:t>
            </a:r>
            <a:r>
              <a:rPr lang="en-US" dirty="0">
                <a:solidFill>
                  <a:schemeClr val="dk1"/>
                </a:solidFill>
                <a:highlight>
                  <a:srgbClr val="FFFF00"/>
                </a:highlight>
              </a:rPr>
              <a:t>the Gateway BESS will deliver significant economic benefits to Irwindale</a:t>
            </a:r>
            <a:r>
              <a:rPr lang="en-US" dirty="0">
                <a:solidFill>
                  <a:schemeClr val="dk1"/>
                </a:solidFill>
              </a:rPr>
              <a:t>.  At about 20 pages, the report is extensive – and it is consistent with other reports I have reviewed.</a:t>
            </a:r>
          </a:p>
          <a:p>
            <a:pPr marL="0" lvl="0" indent="0" rtl="0">
              <a:lnSpc>
                <a:spcPct val="90000"/>
              </a:lnSpc>
              <a:spcBef>
                <a:spcPts val="0"/>
              </a:spcBef>
              <a:spcAft>
                <a:spcPts val="0"/>
              </a:spcAft>
              <a:buClr>
                <a:schemeClr val="dk1"/>
              </a:buClr>
              <a:buSzPts val="2800"/>
              <a:buNone/>
            </a:pPr>
            <a:endParaRPr lang="en-US" dirty="0">
              <a:solidFill>
                <a:schemeClr val="dk1"/>
              </a:solidFill>
            </a:endParaRPr>
          </a:p>
          <a:p>
            <a:pPr marL="0" lvl="0" indent="0" rtl="0">
              <a:lnSpc>
                <a:spcPct val="90000"/>
              </a:lnSpc>
              <a:spcBef>
                <a:spcPts val="0"/>
              </a:spcBef>
              <a:spcAft>
                <a:spcPts val="0"/>
              </a:spcAft>
              <a:buClr>
                <a:schemeClr val="dk1"/>
              </a:buClr>
              <a:buSzPts val="2800"/>
              <a:buNone/>
            </a:pPr>
            <a:r>
              <a:rPr lang="en-US" dirty="0">
                <a:solidFill>
                  <a:schemeClr val="dk1"/>
                </a:solidFill>
              </a:rPr>
              <a:t>The economic analyses were performed by DTA and reported in the 14 November Irwindale Planning Commission package on pages 146-163.</a:t>
            </a:r>
            <a:endParaRPr lang="en-US" dirty="0"/>
          </a:p>
        </p:txBody>
      </p:sp>
    </p:spTree>
    <p:extLst>
      <p:ext uri="{BB962C8B-B14F-4D97-AF65-F5344CB8AC3E}">
        <p14:creationId xmlns:p14="http://schemas.microsoft.com/office/powerpoint/2010/main" val="2629710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dfdfd42765_0_2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Local grid benefits from BESS connecting to the Rio Hondo Substation in Irwindale</a:t>
            </a:r>
            <a:endParaRPr dirty="0"/>
          </a:p>
        </p:txBody>
      </p:sp>
      <p:sp>
        <p:nvSpPr>
          <p:cNvPr id="410" name="Google Shape;410;g2dfdfd42765_0_24"/>
          <p:cNvSpPr txBox="1">
            <a:spLocks noGrp="1"/>
          </p:cNvSpPr>
          <p:nvPr>
            <p:ph type="body" idx="1"/>
          </p:nvPr>
        </p:nvSpPr>
        <p:spPr>
          <a:xfrm>
            <a:off x="740978" y="1295400"/>
            <a:ext cx="7457090" cy="4526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None/>
            </a:pPr>
            <a:r>
              <a:rPr lang="en-US" dirty="0">
                <a:solidFill>
                  <a:schemeClr val="dk1"/>
                </a:solidFill>
              </a:rPr>
              <a:t>Local grid benefits from BESS connecting to the Rio Hondo Substation in Irwindale</a:t>
            </a:r>
            <a:endParaRPr dirty="0"/>
          </a:p>
        </p:txBody>
      </p:sp>
    </p:spTree>
    <p:extLst>
      <p:ext uri="{BB962C8B-B14F-4D97-AF65-F5344CB8AC3E}">
        <p14:creationId xmlns:p14="http://schemas.microsoft.com/office/powerpoint/2010/main" val="1609883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g31ac30e02ed_0_0"/>
          <p:cNvPicPr preferRelativeResize="0"/>
          <p:nvPr/>
        </p:nvPicPr>
        <p:blipFill>
          <a:blip r:embed="rId3">
            <a:alphaModFix/>
          </a:blip>
          <a:stretch>
            <a:fillRect/>
          </a:stretch>
        </p:blipFill>
        <p:spPr>
          <a:xfrm>
            <a:off x="937147" y="830150"/>
            <a:ext cx="7630902" cy="5546074"/>
          </a:xfrm>
          <a:prstGeom prst="rect">
            <a:avLst/>
          </a:prstGeom>
          <a:noFill/>
          <a:ln>
            <a:noFill/>
          </a:ln>
        </p:spPr>
      </p:pic>
      <p:sp>
        <p:nvSpPr>
          <p:cNvPr id="122" name="Google Shape;122;g31ac30e02ed_0_0"/>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US"/>
              <a:t>Transmission and high voltage distribution feeders near Irwindale</a:t>
            </a:r>
            <a:endParaRPr/>
          </a:p>
        </p:txBody>
      </p:sp>
      <p:pic>
        <p:nvPicPr>
          <p:cNvPr id="123" name="Google Shape;123;g31ac30e02ed_0_0" descr="Power plant "/>
          <p:cNvPicPr preferRelativeResize="0"/>
          <p:nvPr/>
        </p:nvPicPr>
        <p:blipFill rotWithShape="1">
          <a:blip r:embed="rId4">
            <a:alphaModFix/>
          </a:blip>
          <a:srcRect/>
          <a:stretch/>
        </p:blipFill>
        <p:spPr>
          <a:xfrm>
            <a:off x="4142004" y="3410771"/>
            <a:ext cx="384832" cy="384832"/>
          </a:xfrm>
          <a:prstGeom prst="rect">
            <a:avLst/>
          </a:prstGeom>
          <a:noFill/>
          <a:ln>
            <a:noFill/>
          </a:ln>
        </p:spPr>
      </p:pic>
      <p:cxnSp>
        <p:nvCxnSpPr>
          <p:cNvPr id="124" name="Google Shape;124;g31ac30e02ed_0_0"/>
          <p:cNvCxnSpPr>
            <a:stCxn id="125" idx="3"/>
            <a:endCxn id="123" idx="1"/>
          </p:cNvCxnSpPr>
          <p:nvPr/>
        </p:nvCxnSpPr>
        <p:spPr>
          <a:xfrm>
            <a:off x="2669225" y="3603175"/>
            <a:ext cx="1472700" cy="0"/>
          </a:xfrm>
          <a:prstGeom prst="straightConnector1">
            <a:avLst/>
          </a:prstGeom>
          <a:noFill/>
          <a:ln w="28575" cap="flat" cmpd="sng">
            <a:solidFill>
              <a:srgbClr val="C00000"/>
            </a:solidFill>
            <a:prstDash val="solid"/>
            <a:round/>
            <a:headEnd type="none" w="sm" len="sm"/>
            <a:tailEnd type="triangle" w="med" len="med"/>
          </a:ln>
        </p:spPr>
      </p:cxnSp>
      <p:sp>
        <p:nvSpPr>
          <p:cNvPr id="125" name="Google Shape;125;g31ac30e02ed_0_0"/>
          <p:cNvSpPr txBox="1"/>
          <p:nvPr/>
        </p:nvSpPr>
        <p:spPr>
          <a:xfrm>
            <a:off x="1609025" y="3309625"/>
            <a:ext cx="1060200" cy="5871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a:solidFill>
                  <a:schemeClr val="dk1"/>
                </a:solidFill>
                <a:latin typeface="Calibri"/>
                <a:ea typeface="Calibri"/>
                <a:cs typeface="Calibri"/>
                <a:sym typeface="Calibri"/>
              </a:rPr>
              <a:t>Rio Hondo 220kV/66kV Substation</a:t>
            </a:r>
            <a:endParaRPr sz="1300" b="0" i="0" u="none" strike="noStrike" cap="none">
              <a:solidFill>
                <a:schemeClr val="dk1"/>
              </a:solidFill>
              <a:latin typeface="Calibri"/>
              <a:ea typeface="Calibri"/>
              <a:cs typeface="Calibri"/>
              <a:sym typeface="Calibri"/>
            </a:endParaRPr>
          </a:p>
        </p:txBody>
      </p:sp>
      <p:sp>
        <p:nvSpPr>
          <p:cNvPr id="126" name="Google Shape;126;g31ac30e02ed_0_0"/>
          <p:cNvSpPr/>
          <p:nvPr/>
        </p:nvSpPr>
        <p:spPr>
          <a:xfrm>
            <a:off x="937150" y="5562025"/>
            <a:ext cx="1885200" cy="8142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Legend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127" name="Google Shape;127;g31ac30e02ed_0_0"/>
          <p:cNvSpPr txBox="1"/>
          <p:nvPr/>
        </p:nvSpPr>
        <p:spPr>
          <a:xfrm>
            <a:off x="1395124" y="6099375"/>
            <a:ext cx="10602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66 kV Feeders </a:t>
            </a:r>
            <a:endParaRPr sz="1400" b="0" i="0" u="none" strike="noStrike" cap="none">
              <a:solidFill>
                <a:srgbClr val="000000"/>
              </a:solidFill>
              <a:latin typeface="Arial"/>
              <a:ea typeface="Arial"/>
              <a:cs typeface="Arial"/>
              <a:sym typeface="Arial"/>
            </a:endParaRPr>
          </a:p>
        </p:txBody>
      </p:sp>
      <p:cxnSp>
        <p:nvCxnSpPr>
          <p:cNvPr id="128" name="Google Shape;128;g31ac30e02ed_0_0"/>
          <p:cNvCxnSpPr/>
          <p:nvPr/>
        </p:nvCxnSpPr>
        <p:spPr>
          <a:xfrm>
            <a:off x="1090325" y="6230175"/>
            <a:ext cx="304800" cy="0"/>
          </a:xfrm>
          <a:prstGeom prst="straightConnector1">
            <a:avLst/>
          </a:prstGeom>
          <a:noFill/>
          <a:ln w="28575" cap="flat" cmpd="sng">
            <a:solidFill>
              <a:srgbClr val="FFAA00"/>
            </a:solidFill>
            <a:prstDash val="solid"/>
            <a:round/>
            <a:headEnd type="none" w="sm" len="sm"/>
            <a:tailEnd type="none" w="sm" len="sm"/>
          </a:ln>
        </p:spPr>
      </p:cxnSp>
      <p:cxnSp>
        <p:nvCxnSpPr>
          <p:cNvPr id="129" name="Google Shape;129;g31ac30e02ed_0_0"/>
          <p:cNvCxnSpPr/>
          <p:nvPr/>
        </p:nvCxnSpPr>
        <p:spPr>
          <a:xfrm>
            <a:off x="1090325" y="5991350"/>
            <a:ext cx="304800" cy="0"/>
          </a:xfrm>
          <a:prstGeom prst="straightConnector1">
            <a:avLst/>
          </a:prstGeom>
          <a:noFill/>
          <a:ln w="28575" cap="flat" cmpd="sng">
            <a:solidFill>
              <a:srgbClr val="9B5999"/>
            </a:solidFill>
            <a:prstDash val="solid"/>
            <a:round/>
            <a:headEnd type="none" w="sm" len="sm"/>
            <a:tailEnd type="none" w="sm" len="sm"/>
          </a:ln>
        </p:spPr>
      </p:cxnSp>
      <p:sp>
        <p:nvSpPr>
          <p:cNvPr id="130" name="Google Shape;130;g31ac30e02ed_0_0"/>
          <p:cNvSpPr txBox="1"/>
          <p:nvPr/>
        </p:nvSpPr>
        <p:spPr>
          <a:xfrm>
            <a:off x="1395137" y="5860550"/>
            <a:ext cx="14271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dirty="0">
                <a:solidFill>
                  <a:srgbClr val="000000"/>
                </a:solidFill>
                <a:latin typeface="Calibri"/>
                <a:ea typeface="Calibri"/>
                <a:cs typeface="Calibri"/>
                <a:sym typeface="Calibri"/>
              </a:rPr>
              <a:t>220-500 kV Feeders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g31ac6f43ce4_0_18"/>
          <p:cNvPicPr preferRelativeResize="0"/>
          <p:nvPr/>
        </p:nvPicPr>
        <p:blipFill>
          <a:blip r:embed="rId3">
            <a:alphaModFix/>
          </a:blip>
          <a:stretch>
            <a:fillRect/>
          </a:stretch>
        </p:blipFill>
        <p:spPr>
          <a:xfrm>
            <a:off x="842075" y="798225"/>
            <a:ext cx="7459850" cy="5609925"/>
          </a:xfrm>
          <a:prstGeom prst="rect">
            <a:avLst/>
          </a:prstGeom>
          <a:noFill/>
          <a:ln>
            <a:noFill/>
          </a:ln>
        </p:spPr>
      </p:pic>
      <p:sp>
        <p:nvSpPr>
          <p:cNvPr id="196" name="Google Shape;196;g31ac6f43ce4_0_1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US"/>
              <a:t>Distribution feeders near Irwindale</a:t>
            </a:r>
            <a:endParaRPr/>
          </a:p>
        </p:txBody>
      </p:sp>
      <p:pic>
        <p:nvPicPr>
          <p:cNvPr id="197" name="Google Shape;197;g31ac6f43ce4_0_18" descr="Power plant "/>
          <p:cNvPicPr preferRelativeResize="0"/>
          <p:nvPr/>
        </p:nvPicPr>
        <p:blipFill rotWithShape="1">
          <a:blip r:embed="rId4">
            <a:alphaModFix/>
          </a:blip>
          <a:srcRect/>
          <a:stretch/>
        </p:blipFill>
        <p:spPr>
          <a:xfrm>
            <a:off x="3919629" y="3586296"/>
            <a:ext cx="384832" cy="384832"/>
          </a:xfrm>
          <a:prstGeom prst="rect">
            <a:avLst/>
          </a:prstGeom>
          <a:noFill/>
          <a:ln>
            <a:noFill/>
          </a:ln>
        </p:spPr>
      </p:pic>
      <p:cxnSp>
        <p:nvCxnSpPr>
          <p:cNvPr id="198" name="Google Shape;198;g31ac6f43ce4_0_18"/>
          <p:cNvCxnSpPr>
            <a:stCxn id="199" idx="3"/>
            <a:endCxn id="197" idx="1"/>
          </p:cNvCxnSpPr>
          <p:nvPr/>
        </p:nvCxnSpPr>
        <p:spPr>
          <a:xfrm>
            <a:off x="2446929" y="3778712"/>
            <a:ext cx="1472700" cy="0"/>
          </a:xfrm>
          <a:prstGeom prst="straightConnector1">
            <a:avLst/>
          </a:prstGeom>
          <a:noFill/>
          <a:ln w="28575" cap="flat" cmpd="sng">
            <a:solidFill>
              <a:srgbClr val="C00000"/>
            </a:solidFill>
            <a:prstDash val="solid"/>
            <a:round/>
            <a:headEnd type="none" w="sm" len="sm"/>
            <a:tailEnd type="triangle" w="med" len="med"/>
          </a:ln>
        </p:spPr>
      </p:cxnSp>
      <p:sp>
        <p:nvSpPr>
          <p:cNvPr id="200" name="Google Shape;200;g31ac6f43ce4_0_18"/>
          <p:cNvSpPr/>
          <p:nvPr/>
        </p:nvSpPr>
        <p:spPr>
          <a:xfrm>
            <a:off x="842075" y="5467750"/>
            <a:ext cx="2046300" cy="940500"/>
          </a:xfrm>
          <a:prstGeom prst="rect">
            <a:avLst/>
          </a:prstGeom>
          <a:solidFill>
            <a:srgbClr val="FFFFFF"/>
          </a:solidFill>
          <a:ln w="9525" cap="flat" cmpd="sng">
            <a:solidFill>
              <a:srgbClr val="000000"/>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Calibri"/>
                <a:ea typeface="Calibri"/>
                <a:cs typeface="Calibri"/>
                <a:sym typeface="Calibri"/>
              </a:rPr>
              <a:t>Legend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01" name="Google Shape;201;g31ac6f43ce4_0_18"/>
          <p:cNvSpPr txBox="1"/>
          <p:nvPr/>
        </p:nvSpPr>
        <p:spPr>
          <a:xfrm>
            <a:off x="1386650" y="3485150"/>
            <a:ext cx="1060200" cy="5871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US" sz="1300">
                <a:solidFill>
                  <a:schemeClr val="dk1"/>
                </a:solidFill>
                <a:latin typeface="Calibri"/>
                <a:ea typeface="Calibri"/>
                <a:cs typeface="Calibri"/>
                <a:sym typeface="Calibri"/>
              </a:rPr>
              <a:t>Rio Hondo 220kV/66kV Substation</a:t>
            </a:r>
            <a:endParaRPr sz="1300" b="0" i="0" u="none" strike="noStrike" cap="none">
              <a:solidFill>
                <a:schemeClr val="dk1"/>
              </a:solidFill>
              <a:latin typeface="Calibri"/>
              <a:ea typeface="Calibri"/>
              <a:cs typeface="Calibri"/>
              <a:sym typeface="Calibri"/>
            </a:endParaRPr>
          </a:p>
        </p:txBody>
      </p:sp>
      <p:sp>
        <p:nvSpPr>
          <p:cNvPr id="202" name="Google Shape;202;g31ac6f43ce4_0_18"/>
          <p:cNvSpPr txBox="1"/>
          <p:nvPr/>
        </p:nvSpPr>
        <p:spPr>
          <a:xfrm>
            <a:off x="1268526" y="5706400"/>
            <a:ext cx="16242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a:latin typeface="Calibri"/>
                <a:ea typeface="Calibri"/>
                <a:cs typeface="Calibri"/>
                <a:sym typeface="Calibri"/>
              </a:rPr>
              <a:t>4 </a:t>
            </a:r>
            <a:r>
              <a:rPr lang="en-US" sz="1100" b="0" i="0" u="none" strike="noStrike" cap="none">
                <a:solidFill>
                  <a:srgbClr val="000000"/>
                </a:solidFill>
                <a:latin typeface="Calibri"/>
                <a:ea typeface="Calibri"/>
                <a:cs typeface="Calibri"/>
                <a:sym typeface="Calibri"/>
              </a:rPr>
              <a:t>kV Feeders</a:t>
            </a:r>
            <a:endParaRPr sz="1400" b="0" i="0" u="none" strike="noStrike" cap="none">
              <a:solidFill>
                <a:srgbClr val="000000"/>
              </a:solidFill>
              <a:latin typeface="Arial"/>
              <a:ea typeface="Arial"/>
              <a:cs typeface="Arial"/>
              <a:sym typeface="Arial"/>
            </a:endParaRPr>
          </a:p>
        </p:txBody>
      </p:sp>
      <p:cxnSp>
        <p:nvCxnSpPr>
          <p:cNvPr id="203" name="Google Shape;203;g31ac6f43ce4_0_18"/>
          <p:cNvCxnSpPr/>
          <p:nvPr/>
        </p:nvCxnSpPr>
        <p:spPr>
          <a:xfrm>
            <a:off x="940763" y="5836200"/>
            <a:ext cx="304800" cy="0"/>
          </a:xfrm>
          <a:prstGeom prst="straightConnector1">
            <a:avLst/>
          </a:prstGeom>
          <a:noFill/>
          <a:ln w="28575" cap="flat" cmpd="sng">
            <a:solidFill>
              <a:srgbClr val="159FCE"/>
            </a:solidFill>
            <a:prstDash val="solid"/>
            <a:round/>
            <a:headEnd type="none" w="sm" len="sm"/>
            <a:tailEnd type="none" w="sm" len="sm"/>
          </a:ln>
        </p:spPr>
      </p:cxnSp>
      <p:sp>
        <p:nvSpPr>
          <p:cNvPr id="204" name="Google Shape;204;g31ac6f43ce4_0_18"/>
          <p:cNvSpPr txBox="1"/>
          <p:nvPr/>
        </p:nvSpPr>
        <p:spPr>
          <a:xfrm>
            <a:off x="1266697" y="5912388"/>
            <a:ext cx="16242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a:t>
            </a:r>
            <a:r>
              <a:rPr lang="en-US" sz="1100">
                <a:latin typeface="Calibri"/>
                <a:ea typeface="Calibri"/>
                <a:cs typeface="Calibri"/>
                <a:sym typeface="Calibri"/>
              </a:rPr>
              <a:t>6</a:t>
            </a:r>
            <a:r>
              <a:rPr lang="en-US" sz="1100" b="0" i="0" u="none" strike="noStrike" cap="none">
                <a:solidFill>
                  <a:srgbClr val="000000"/>
                </a:solidFill>
                <a:latin typeface="Calibri"/>
                <a:ea typeface="Calibri"/>
                <a:cs typeface="Calibri"/>
                <a:sym typeface="Calibri"/>
              </a:rPr>
              <a:t>kV</a:t>
            </a:r>
            <a:r>
              <a:rPr lang="en-US" sz="1100">
                <a:latin typeface="Calibri"/>
                <a:ea typeface="Calibri"/>
                <a:cs typeface="Calibri"/>
                <a:sym typeface="Calibri"/>
              </a:rPr>
              <a:t> </a:t>
            </a:r>
            <a:r>
              <a:rPr lang="en-US" sz="1100" b="0" i="0" u="none" strike="noStrike" cap="none">
                <a:solidFill>
                  <a:srgbClr val="000000"/>
                </a:solidFill>
                <a:latin typeface="Calibri"/>
                <a:ea typeface="Calibri"/>
                <a:cs typeface="Calibri"/>
                <a:sym typeface="Calibri"/>
              </a:rPr>
              <a:t>Feeders</a:t>
            </a:r>
            <a:endParaRPr sz="1400" b="0" i="0" u="none" strike="noStrike" cap="none">
              <a:solidFill>
                <a:srgbClr val="000000"/>
              </a:solidFill>
              <a:latin typeface="Arial"/>
              <a:ea typeface="Arial"/>
              <a:cs typeface="Arial"/>
              <a:sym typeface="Arial"/>
            </a:endParaRPr>
          </a:p>
        </p:txBody>
      </p:sp>
      <p:cxnSp>
        <p:nvCxnSpPr>
          <p:cNvPr id="205" name="Google Shape;205;g31ac6f43ce4_0_18"/>
          <p:cNvCxnSpPr/>
          <p:nvPr/>
        </p:nvCxnSpPr>
        <p:spPr>
          <a:xfrm>
            <a:off x="943138" y="6043200"/>
            <a:ext cx="304800" cy="0"/>
          </a:xfrm>
          <a:prstGeom prst="straightConnector1">
            <a:avLst/>
          </a:prstGeom>
          <a:noFill/>
          <a:ln w="28575" cap="flat" cmpd="sng">
            <a:solidFill>
              <a:srgbClr val="A7C636"/>
            </a:solidFill>
            <a:prstDash val="solid"/>
            <a:round/>
            <a:headEnd type="none" w="sm" len="sm"/>
            <a:tailEnd type="none" w="sm" len="sm"/>
          </a:ln>
        </p:spPr>
      </p:cxnSp>
      <p:sp>
        <p:nvSpPr>
          <p:cNvPr id="206" name="Google Shape;206;g31ac6f43ce4_0_18"/>
          <p:cNvSpPr txBox="1"/>
          <p:nvPr/>
        </p:nvSpPr>
        <p:spPr>
          <a:xfrm>
            <a:off x="1264322" y="6139588"/>
            <a:ext cx="1624200" cy="261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0" u="none" strike="noStrike" cap="none">
                <a:solidFill>
                  <a:srgbClr val="000000"/>
                </a:solidFill>
                <a:latin typeface="Calibri"/>
                <a:ea typeface="Calibri"/>
                <a:cs typeface="Calibri"/>
                <a:sym typeface="Calibri"/>
              </a:rPr>
              <a:t>12kV </a:t>
            </a:r>
            <a:r>
              <a:rPr lang="en-US" sz="1100">
                <a:latin typeface="Calibri"/>
                <a:ea typeface="Calibri"/>
                <a:cs typeface="Calibri"/>
                <a:sym typeface="Calibri"/>
              </a:rPr>
              <a:t>Feeders</a:t>
            </a:r>
            <a:endParaRPr sz="1400" b="0" i="0" u="none" strike="noStrike" cap="none">
              <a:solidFill>
                <a:srgbClr val="000000"/>
              </a:solidFill>
              <a:latin typeface="Arial"/>
              <a:ea typeface="Arial"/>
              <a:cs typeface="Arial"/>
              <a:sym typeface="Arial"/>
            </a:endParaRPr>
          </a:p>
        </p:txBody>
      </p:sp>
      <p:cxnSp>
        <p:nvCxnSpPr>
          <p:cNvPr id="207" name="Google Shape;207;g31ac6f43ce4_0_18"/>
          <p:cNvCxnSpPr/>
          <p:nvPr/>
        </p:nvCxnSpPr>
        <p:spPr>
          <a:xfrm>
            <a:off x="940763" y="6270400"/>
            <a:ext cx="304800" cy="0"/>
          </a:xfrm>
          <a:prstGeom prst="straightConnector1">
            <a:avLst/>
          </a:prstGeom>
          <a:noFill/>
          <a:ln w="28575" cap="flat" cmpd="sng">
            <a:solidFill>
              <a:srgbClr val="ED5151"/>
            </a:solidFill>
            <a:prstDash val="solid"/>
            <a:round/>
            <a:headEnd type="none" w="sm" len="sm"/>
            <a:tailEnd type="none" w="sm" len="sm"/>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dirty="0"/>
              <a:t>Community Benefits possibility for Irwindale</a:t>
            </a:r>
          </a:p>
        </p:txBody>
      </p:sp>
      <p:sp>
        <p:nvSpPr>
          <p:cNvPr id="3" name="Content Placeholder 2">
            <a:extLst>
              <a:ext uri="{FF2B5EF4-FFF2-40B4-BE49-F238E27FC236}">
                <a16:creationId xmlns:a16="http://schemas.microsoft.com/office/drawing/2014/main" id="{18F6D5E8-EE44-4FCB-9D26-DFE76CC0CC1A}"/>
              </a:ext>
            </a:extLst>
          </p:cNvPr>
          <p:cNvSpPr>
            <a:spLocks noGrp="1"/>
          </p:cNvSpPr>
          <p:nvPr>
            <p:ph idx="1"/>
          </p:nvPr>
        </p:nvSpPr>
        <p:spPr>
          <a:xfrm>
            <a:off x="693818" y="881704"/>
            <a:ext cx="7743045" cy="4978559"/>
          </a:xfrm>
        </p:spPr>
        <p:txBody>
          <a:bodyPr anchor="ctr"/>
          <a:lstStyle/>
          <a:p>
            <a:pPr marL="0" indent="0" algn="ctr">
              <a:buNone/>
            </a:pPr>
            <a:r>
              <a:rPr lang="en-US" dirty="0">
                <a:solidFill>
                  <a:schemeClr val="tx1"/>
                </a:solidFill>
              </a:rPr>
              <a:t>Community Benefits possibility for Irwindale</a:t>
            </a:r>
          </a:p>
        </p:txBody>
      </p:sp>
    </p:spTree>
    <p:extLst>
      <p:ext uri="{BB962C8B-B14F-4D97-AF65-F5344CB8AC3E}">
        <p14:creationId xmlns:p14="http://schemas.microsoft.com/office/powerpoint/2010/main" val="908708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dfb2e31abe_0_600"/>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US" dirty="0"/>
              <a:t>Key terms associated with BESS</a:t>
            </a:r>
            <a:endParaRPr dirty="0"/>
          </a:p>
        </p:txBody>
      </p:sp>
      <p:sp>
        <p:nvSpPr>
          <p:cNvPr id="147" name="Google Shape;147;g2dfb2e31abe_0_600"/>
          <p:cNvSpPr txBox="1">
            <a:spLocks noGrp="1"/>
          </p:cNvSpPr>
          <p:nvPr>
            <p:ph type="body" idx="1"/>
          </p:nvPr>
        </p:nvSpPr>
        <p:spPr>
          <a:xfrm>
            <a:off x="283029" y="761999"/>
            <a:ext cx="8643257" cy="5671457"/>
          </a:xfrm>
          <a:prstGeom prst="rect">
            <a:avLst/>
          </a:prstGeom>
          <a:noFill/>
          <a:ln>
            <a:noFill/>
          </a:ln>
        </p:spPr>
        <p:txBody>
          <a:bodyPr spcFirstLastPara="1" wrap="square" lIns="91425" tIns="45700" rIns="91425" bIns="45700" anchor="t" anchorCtr="0">
            <a:normAutofit fontScale="92500" lnSpcReduction="20000"/>
          </a:bodyPr>
          <a:lstStyle/>
          <a:p>
            <a:pPr marL="63500" indent="0">
              <a:lnSpc>
                <a:spcPct val="115000"/>
              </a:lnSpc>
              <a:buClr>
                <a:schemeClr val="dk1"/>
              </a:buClr>
              <a:buSzPts val="2600"/>
              <a:buNone/>
            </a:pPr>
            <a:r>
              <a:rPr lang="en-US" sz="1600" b="1" dirty="0">
                <a:solidFill>
                  <a:schemeClr val="dk1"/>
                </a:solidFill>
              </a:rPr>
              <a:t>Battery Energy Storage System (BESS)</a:t>
            </a:r>
            <a:r>
              <a:rPr lang="en-US" sz="1600" dirty="0">
                <a:solidFill>
                  <a:schemeClr val="dk1"/>
                </a:solidFill>
              </a:rPr>
              <a:t>:  A system that stores electrical energy using rechargeable batteries, allowing for energy to be stored and discharged on demand. </a:t>
            </a:r>
          </a:p>
          <a:p>
            <a:pPr marL="63500" indent="0">
              <a:lnSpc>
                <a:spcPct val="115000"/>
              </a:lnSpc>
              <a:buClr>
                <a:schemeClr val="dk1"/>
              </a:buClr>
              <a:buSzPts val="2600"/>
              <a:buNone/>
            </a:pPr>
            <a:r>
              <a:rPr lang="en-US" sz="1600" b="1" dirty="0">
                <a:solidFill>
                  <a:schemeClr val="dk1"/>
                </a:solidFill>
              </a:rPr>
              <a:t>Power Capacity</a:t>
            </a:r>
            <a:r>
              <a:rPr lang="en-US" sz="1600" dirty="0">
                <a:solidFill>
                  <a:schemeClr val="dk1"/>
                </a:solidFill>
              </a:rPr>
              <a:t>:  The maximum power output a battery system can deliver at a given time. </a:t>
            </a:r>
          </a:p>
          <a:p>
            <a:pPr marL="63500" indent="0">
              <a:lnSpc>
                <a:spcPct val="115000"/>
              </a:lnSpc>
              <a:buClr>
                <a:schemeClr val="dk1"/>
              </a:buClr>
              <a:buSzPts val="2600"/>
              <a:buNone/>
            </a:pPr>
            <a:r>
              <a:rPr lang="en-US" sz="1600" b="1" dirty="0">
                <a:solidFill>
                  <a:schemeClr val="dk1"/>
                </a:solidFill>
              </a:rPr>
              <a:t>Megawatt (MW)</a:t>
            </a:r>
            <a:r>
              <a:rPr lang="en-US" sz="1600" dirty="0">
                <a:solidFill>
                  <a:schemeClr val="dk1"/>
                </a:solidFill>
              </a:rPr>
              <a:t>:  The dimension used to measure the power of an electrical system, representing how much electricity is being produced at any given moment – or the peak power that could be produced. </a:t>
            </a:r>
          </a:p>
          <a:p>
            <a:pPr marL="63500" indent="0">
              <a:lnSpc>
                <a:spcPct val="115000"/>
              </a:lnSpc>
              <a:buClr>
                <a:schemeClr val="dk1"/>
              </a:buClr>
              <a:buSzPts val="2600"/>
              <a:buNone/>
            </a:pPr>
            <a:r>
              <a:rPr lang="en-US" sz="1600" b="1" dirty="0">
                <a:solidFill>
                  <a:schemeClr val="dk1"/>
                </a:solidFill>
              </a:rPr>
              <a:t>Energy Capacity</a:t>
            </a:r>
            <a:r>
              <a:rPr lang="en-US" sz="1600" dirty="0">
                <a:solidFill>
                  <a:schemeClr val="dk1"/>
                </a:solidFill>
              </a:rPr>
              <a:t>:  The total amount of energy a battery can store, measured in watt-hours (kWh). </a:t>
            </a:r>
          </a:p>
          <a:p>
            <a:pPr marL="63500" indent="0">
              <a:lnSpc>
                <a:spcPct val="115000"/>
              </a:lnSpc>
              <a:buClr>
                <a:schemeClr val="dk1"/>
              </a:buClr>
              <a:buSzPts val="2600"/>
              <a:buNone/>
            </a:pPr>
            <a:r>
              <a:rPr lang="en-US" sz="1600" b="1" dirty="0">
                <a:solidFill>
                  <a:schemeClr val="dk1"/>
                </a:solidFill>
              </a:rPr>
              <a:t>Megawatt-hour (MWh)</a:t>
            </a:r>
            <a:r>
              <a:rPr lang="en-US" sz="1600" dirty="0">
                <a:solidFill>
                  <a:schemeClr val="dk1"/>
                </a:solidFill>
              </a:rPr>
              <a:t>:  The dimension used to measure electrical energy.  In the context of a BESS, a MWh represents how much energy a BESS can store.  MWh and MW are related by time with 1 MWh being the amount of energy associated with a BESS charging or discharging at a constant 1 MW for 1 hour.</a:t>
            </a:r>
          </a:p>
          <a:p>
            <a:pPr marL="63500" indent="0">
              <a:lnSpc>
                <a:spcPct val="115000"/>
              </a:lnSpc>
              <a:buClr>
                <a:schemeClr val="dk1"/>
              </a:buClr>
              <a:buSzPts val="2600"/>
              <a:buNone/>
            </a:pPr>
            <a:r>
              <a:rPr lang="en-US" sz="1600" b="1" dirty="0">
                <a:solidFill>
                  <a:schemeClr val="dk1"/>
                </a:solidFill>
              </a:rPr>
              <a:t>Peak Shaving</a:t>
            </a:r>
            <a:r>
              <a:rPr lang="en-US" sz="1600" dirty="0">
                <a:solidFill>
                  <a:schemeClr val="dk1"/>
                </a:solidFill>
              </a:rPr>
              <a:t>:  Utilizing a BESS to reduce peak demand on the grid by discharging energy that is stored during non-peak periods during peak periods, when the grid is most stressed, typically in the 4-9pm timeframe daily.</a:t>
            </a:r>
          </a:p>
          <a:p>
            <a:pPr marL="63500" indent="0">
              <a:lnSpc>
                <a:spcPct val="115000"/>
              </a:lnSpc>
              <a:buClr>
                <a:schemeClr val="dk1"/>
              </a:buClr>
              <a:buSzPts val="2600"/>
              <a:buNone/>
            </a:pPr>
            <a:r>
              <a:rPr lang="en-US" sz="1600" b="1" dirty="0">
                <a:solidFill>
                  <a:schemeClr val="dk1"/>
                </a:solidFill>
              </a:rPr>
              <a:t>Curtailment</a:t>
            </a:r>
            <a:r>
              <a:rPr lang="en-US" sz="1600" dirty="0">
                <a:solidFill>
                  <a:schemeClr val="dk1"/>
                </a:solidFill>
              </a:rPr>
              <a:t>:  Deliberate reduction of the energy output of an energy resource to balance the grid or forced reduction due to reaching the capacity of transmission infrastructure.  </a:t>
            </a:r>
          </a:p>
          <a:p>
            <a:pPr marL="63500" indent="0">
              <a:lnSpc>
                <a:spcPct val="115000"/>
              </a:lnSpc>
              <a:buClr>
                <a:schemeClr val="dk1"/>
              </a:buClr>
              <a:buSzPts val="2600"/>
              <a:buNone/>
            </a:pPr>
            <a:r>
              <a:rPr lang="en-US" sz="1600" b="1" dirty="0">
                <a:solidFill>
                  <a:schemeClr val="dk1"/>
                </a:solidFill>
              </a:rPr>
              <a:t>State-of-Charge (SOC)</a:t>
            </a:r>
            <a:r>
              <a:rPr lang="en-US" sz="1600" dirty="0">
                <a:solidFill>
                  <a:schemeClr val="dk1"/>
                </a:solidFill>
              </a:rPr>
              <a:t>:  The current level of charge stored in a battery, typically expressed as a percentage. </a:t>
            </a:r>
          </a:p>
          <a:p>
            <a:pPr marL="63500" indent="0">
              <a:lnSpc>
                <a:spcPct val="115000"/>
              </a:lnSpc>
              <a:buClr>
                <a:schemeClr val="dk1"/>
              </a:buClr>
              <a:buSzPts val="2600"/>
              <a:buNone/>
            </a:pPr>
            <a:r>
              <a:rPr lang="en-US" sz="1600" b="1" dirty="0">
                <a:solidFill>
                  <a:schemeClr val="dk1"/>
                </a:solidFill>
              </a:rPr>
              <a:t>Li-ion</a:t>
            </a:r>
            <a:r>
              <a:rPr lang="en-US" sz="1600" dirty="0">
                <a:solidFill>
                  <a:schemeClr val="dk1"/>
                </a:solidFill>
              </a:rPr>
              <a:t>:  The fundamental chemistry of the most common BESS deployed in the world today. </a:t>
            </a:r>
          </a:p>
          <a:p>
            <a:pPr marL="63500" indent="0">
              <a:lnSpc>
                <a:spcPct val="115000"/>
              </a:lnSpc>
              <a:buClr>
                <a:schemeClr val="dk1"/>
              </a:buClr>
              <a:buSzPts val="2600"/>
              <a:buNone/>
            </a:pPr>
            <a:r>
              <a:rPr lang="en-US" sz="1600" b="1" dirty="0">
                <a:solidFill>
                  <a:schemeClr val="dk1"/>
                </a:solidFill>
              </a:rPr>
              <a:t>Lithium Ferrous Phosphate (LFP)</a:t>
            </a:r>
            <a:r>
              <a:rPr lang="en-US" sz="1600" dirty="0">
                <a:solidFill>
                  <a:schemeClr val="dk1"/>
                </a:solidFill>
              </a:rPr>
              <a:t>:  A Li-ion chemistry, also referred to as Lithium Iron Phosphate, that is the new standard for Li-ion BESS.  LFP has superior safety performance compared to other Li-ion chemistries and LFP is also less expensive than prior chemistries. </a:t>
            </a:r>
          </a:p>
        </p:txBody>
      </p:sp>
    </p:spTree>
    <p:extLst>
      <p:ext uri="{BB962C8B-B14F-4D97-AF65-F5344CB8AC3E}">
        <p14:creationId xmlns:p14="http://schemas.microsoft.com/office/powerpoint/2010/main" val="766800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Santa Barbara Unified School District (SBUSD)</a:t>
            </a:r>
          </a:p>
        </p:txBody>
      </p:sp>
      <p:pic>
        <p:nvPicPr>
          <p:cNvPr id="6" name="Picture 5"/>
          <p:cNvPicPr/>
          <p:nvPr/>
        </p:nvPicPr>
        <p:blipFill>
          <a:blip r:embed="rId2">
            <a:extLst>
              <a:ext uri="{28A0092B-C50C-407E-A947-70E740481C1C}">
                <a14:useLocalDpi xmlns:a14="http://schemas.microsoft.com/office/drawing/2010/main"/>
              </a:ext>
            </a:extLst>
          </a:blip>
          <a:stretch>
            <a:fillRect/>
          </a:stretch>
        </p:blipFill>
        <p:spPr>
          <a:xfrm>
            <a:off x="0" y="762000"/>
            <a:ext cx="9144000" cy="3204115"/>
          </a:xfrm>
          <a:prstGeom prst="rect">
            <a:avLst/>
          </a:prstGeom>
        </p:spPr>
      </p:pic>
      <p:sp>
        <p:nvSpPr>
          <p:cNvPr id="5" name="TextBox 4"/>
          <p:cNvSpPr txBox="1"/>
          <p:nvPr/>
        </p:nvSpPr>
        <p:spPr>
          <a:xfrm>
            <a:off x="321547" y="4118350"/>
            <a:ext cx="8571244" cy="1754326"/>
          </a:xfrm>
          <a:prstGeom prst="rect">
            <a:avLst/>
          </a:prstGeom>
          <a:noFill/>
        </p:spPr>
        <p:txBody>
          <a:bodyPr wrap="square" rtlCol="0">
            <a:spAutoFit/>
          </a:bodyPr>
          <a:lstStyle/>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 entire Santa Barbara region is surrounded by extreme fire risk (earthquake &amp; landslide risk too) and is extremely vulnerable to electricity grid outages. </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The SBUSD is a major school district that increasingly recognizes the value-of-resilience (VOR) and has embraced the Clean Coalition’s vision to implement Solar Microgrids at a number of its key schools and other critical facilities.</a:t>
            </a:r>
          </a:p>
          <a:p>
            <a:pPr marL="285750" marR="0" lvl="0" indent="-285750" algn="l" defTabSz="4572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rPr>
              <a:t>SMHS is in the middle of the extensive SBUSD service area. </a:t>
            </a:r>
          </a:p>
        </p:txBody>
      </p:sp>
      <p:sp>
        <p:nvSpPr>
          <p:cNvPr id="8" name="Oval 7"/>
          <p:cNvSpPr/>
          <p:nvPr/>
        </p:nvSpPr>
        <p:spPr>
          <a:xfrm>
            <a:off x="3878665" y="1552486"/>
            <a:ext cx="793820" cy="734284"/>
          </a:xfrm>
          <a:prstGeom prst="ellipse">
            <a:avLst/>
          </a:prstGeom>
          <a:noFill/>
          <a:ln w="349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862924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dirty="0"/>
              <a:t>Six SBUSD Solar Microgrid sites</a:t>
            </a:r>
          </a:p>
        </p:txBody>
      </p:sp>
      <p:pic>
        <p:nvPicPr>
          <p:cNvPr id="6" name="Picture 5">
            <a:extLst>
              <a:ext uri="{FF2B5EF4-FFF2-40B4-BE49-F238E27FC236}">
                <a16:creationId xmlns:a16="http://schemas.microsoft.com/office/drawing/2014/main" id="{77826D6C-54EC-8A48-92C9-FB901A3BFD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920" y="1156990"/>
            <a:ext cx="8910966" cy="4707152"/>
          </a:xfrm>
          <a:prstGeom prst="rect">
            <a:avLst/>
          </a:prstGeom>
        </p:spPr>
      </p:pic>
    </p:spTree>
    <p:extLst>
      <p:ext uri="{BB962C8B-B14F-4D97-AF65-F5344CB8AC3E}">
        <p14:creationId xmlns:p14="http://schemas.microsoft.com/office/powerpoint/2010/main" val="3626064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A2840-1F0F-4748-A700-169A5310E15D}"/>
              </a:ext>
            </a:extLst>
          </p:cNvPr>
          <p:cNvSpPr>
            <a:spLocks noGrp="1"/>
          </p:cNvSpPr>
          <p:nvPr>
            <p:ph type="title"/>
          </p:nvPr>
        </p:nvSpPr>
        <p:spPr/>
        <p:txBody>
          <a:bodyPr>
            <a:normAutofit/>
          </a:bodyPr>
          <a:lstStyle/>
          <a:p>
            <a:r>
              <a:rPr lang="en-US" dirty="0"/>
              <a:t>Guaranteed SBUSD bill savings and free VOR</a:t>
            </a:r>
          </a:p>
        </p:txBody>
      </p:sp>
      <p:pic>
        <p:nvPicPr>
          <p:cNvPr id="8" name="Picture 7">
            <a:extLst>
              <a:ext uri="{FF2B5EF4-FFF2-40B4-BE49-F238E27FC236}">
                <a16:creationId xmlns:a16="http://schemas.microsoft.com/office/drawing/2014/main" id="{98CD5631-9F0A-9B4E-A805-454D621F1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45768" y="998220"/>
            <a:ext cx="5740400" cy="5105400"/>
          </a:xfrm>
          <a:prstGeom prst="rect">
            <a:avLst/>
          </a:prstGeom>
        </p:spPr>
      </p:pic>
    </p:spTree>
    <p:extLst>
      <p:ext uri="{BB962C8B-B14F-4D97-AF65-F5344CB8AC3E}">
        <p14:creationId xmlns:p14="http://schemas.microsoft.com/office/powerpoint/2010/main" val="3099941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2dfdfd42765_0_24"/>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a:t>Backup</a:t>
            </a:r>
            <a:endParaRPr/>
          </a:p>
        </p:txBody>
      </p:sp>
      <p:sp>
        <p:nvSpPr>
          <p:cNvPr id="410" name="Google Shape;410;g2dfdfd42765_0_24"/>
          <p:cNvSpPr txBox="1">
            <a:spLocks noGrp="1"/>
          </p:cNvSpPr>
          <p:nvPr>
            <p:ph type="body" idx="1"/>
          </p:nvPr>
        </p:nvSpPr>
        <p:spPr>
          <a:xfrm>
            <a:off x="457200" y="1295400"/>
            <a:ext cx="8229600" cy="45261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800"/>
              <a:buNone/>
            </a:pPr>
            <a:r>
              <a:rPr lang="en-US">
                <a:solidFill>
                  <a:schemeClr val="dk1"/>
                </a:solidFill>
              </a:rPr>
              <a:t>Backup</a:t>
            </a:r>
            <a:endParaRPr/>
          </a:p>
        </p:txBody>
      </p:sp>
    </p:spTree>
    <p:extLst>
      <p:ext uri="{BB962C8B-B14F-4D97-AF65-F5344CB8AC3E}">
        <p14:creationId xmlns:p14="http://schemas.microsoft.com/office/powerpoint/2010/main" val="4177362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7"/>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a:t>Humidor is in an industrially-zoned area</a:t>
            </a:r>
            <a:endParaRPr/>
          </a:p>
        </p:txBody>
      </p:sp>
      <p:pic>
        <p:nvPicPr>
          <p:cNvPr id="317" name="Google Shape;317;p17"/>
          <p:cNvPicPr preferRelativeResize="0"/>
          <p:nvPr/>
        </p:nvPicPr>
        <p:blipFill rotWithShape="1">
          <a:blip r:embed="rId3">
            <a:alphaModFix/>
          </a:blip>
          <a:srcRect/>
          <a:stretch/>
        </p:blipFill>
        <p:spPr>
          <a:xfrm>
            <a:off x="740004" y="762000"/>
            <a:ext cx="7663992" cy="567907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2dfb2e31abe_0_700"/>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a:t>Utilize already disturbed industrial land</a:t>
            </a:r>
            <a:endParaRPr/>
          </a:p>
        </p:txBody>
      </p:sp>
      <p:sp>
        <p:nvSpPr>
          <p:cNvPr id="299" name="Google Shape;299;g2dfb2e31abe_0_700"/>
          <p:cNvSpPr txBox="1">
            <a:spLocks noGrp="1"/>
          </p:cNvSpPr>
          <p:nvPr>
            <p:ph type="body" idx="1"/>
          </p:nvPr>
        </p:nvSpPr>
        <p:spPr>
          <a:xfrm>
            <a:off x="624375" y="5323900"/>
            <a:ext cx="8260200" cy="858600"/>
          </a:xfrm>
          <a:prstGeom prst="rect">
            <a:avLst/>
          </a:prstGeom>
          <a:noFill/>
          <a:ln>
            <a:noFill/>
          </a:ln>
        </p:spPr>
        <p:txBody>
          <a:bodyPr spcFirstLastPara="1" wrap="square" lIns="91425" tIns="45700" rIns="91425" bIns="45700" anchor="t" anchorCtr="0">
            <a:normAutofit/>
          </a:bodyPr>
          <a:lstStyle/>
          <a:p>
            <a:pPr marL="457200" lvl="0" indent="-323850" algn="l" rtl="0">
              <a:lnSpc>
                <a:spcPct val="100000"/>
              </a:lnSpc>
              <a:spcBef>
                <a:spcPts val="0"/>
              </a:spcBef>
              <a:spcAft>
                <a:spcPts val="0"/>
              </a:spcAft>
              <a:buClr>
                <a:schemeClr val="dk1"/>
              </a:buClr>
              <a:buSzPts val="1500"/>
              <a:buChar char="•"/>
            </a:pPr>
            <a:r>
              <a:rPr lang="en-US" sz="1500">
                <a:solidFill>
                  <a:schemeClr val="dk1"/>
                </a:solidFill>
              </a:rPr>
              <a:t>Humidor will utilize already disturbed industrial land recently used for a commercial trucking and an electrical subcontractor yard.</a:t>
            </a:r>
            <a:endParaRPr sz="1500">
              <a:solidFill>
                <a:schemeClr val="dk1"/>
              </a:solidFill>
            </a:endParaRPr>
          </a:p>
          <a:p>
            <a:pPr marL="457200" lvl="0" indent="-323850" algn="l" rtl="0">
              <a:lnSpc>
                <a:spcPct val="100000"/>
              </a:lnSpc>
              <a:spcBef>
                <a:spcPts val="0"/>
              </a:spcBef>
              <a:spcAft>
                <a:spcPts val="0"/>
              </a:spcAft>
              <a:buClr>
                <a:schemeClr val="dk1"/>
              </a:buClr>
              <a:buSzPts val="1500"/>
              <a:buChar char="•"/>
            </a:pPr>
            <a:r>
              <a:rPr lang="en-US" sz="1500">
                <a:solidFill>
                  <a:schemeClr val="dk1"/>
                </a:solidFill>
              </a:rPr>
              <a:t>Humidor will also be located near the planned California High Speed Rail. </a:t>
            </a:r>
            <a:endParaRPr sz="1500">
              <a:solidFill>
                <a:schemeClr val="dk1"/>
              </a:solidFill>
            </a:endParaRPr>
          </a:p>
        </p:txBody>
      </p:sp>
      <p:pic>
        <p:nvPicPr>
          <p:cNvPr id="300" name="Google Shape;300;g2dfb2e31abe_0_700"/>
          <p:cNvPicPr preferRelativeResize="0"/>
          <p:nvPr/>
        </p:nvPicPr>
        <p:blipFill rotWithShape="1">
          <a:blip r:embed="rId3">
            <a:alphaModFix/>
          </a:blip>
          <a:srcRect/>
          <a:stretch/>
        </p:blipFill>
        <p:spPr>
          <a:xfrm>
            <a:off x="0" y="899430"/>
            <a:ext cx="5001075" cy="3662519"/>
          </a:xfrm>
          <a:prstGeom prst="rect">
            <a:avLst/>
          </a:prstGeom>
          <a:noFill/>
          <a:ln>
            <a:noFill/>
          </a:ln>
        </p:spPr>
      </p:pic>
      <p:sp>
        <p:nvSpPr>
          <p:cNvPr id="301" name="Google Shape;301;g2dfb2e31abe_0_700"/>
          <p:cNvSpPr/>
          <p:nvPr/>
        </p:nvSpPr>
        <p:spPr>
          <a:xfrm>
            <a:off x="2447987" y="2841278"/>
            <a:ext cx="229200" cy="229200"/>
          </a:xfrm>
          <a:prstGeom prst="star5">
            <a:avLst>
              <a:gd name="adj" fmla="val 19098"/>
              <a:gd name="hf" fmla="val 105146"/>
              <a:gd name="vf" fmla="val 11055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2" name="Google Shape;302;g2dfb2e31abe_0_700"/>
          <p:cNvSpPr txBox="1"/>
          <p:nvPr/>
        </p:nvSpPr>
        <p:spPr>
          <a:xfrm>
            <a:off x="2533015" y="3591808"/>
            <a:ext cx="943200" cy="646500"/>
          </a:xfrm>
          <a:prstGeom prst="rect">
            <a:avLst/>
          </a:prstGeom>
          <a:solidFill>
            <a:srgbClr val="F2F2F2">
              <a:alpha val="53725"/>
            </a:srgbClr>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Humidor Battery Storage</a:t>
            </a:r>
            <a:endParaRPr sz="1400" b="0" i="0" u="none" strike="noStrike" cap="none">
              <a:solidFill>
                <a:srgbClr val="000000"/>
              </a:solidFill>
              <a:latin typeface="Arial"/>
              <a:ea typeface="Arial"/>
              <a:cs typeface="Arial"/>
              <a:sym typeface="Arial"/>
            </a:endParaRPr>
          </a:p>
        </p:txBody>
      </p:sp>
      <p:cxnSp>
        <p:nvCxnSpPr>
          <p:cNvPr id="303" name="Google Shape;303;g2dfb2e31abe_0_700"/>
          <p:cNvCxnSpPr>
            <a:stCxn id="302" idx="0"/>
            <a:endCxn id="301" idx="3"/>
          </p:cNvCxnSpPr>
          <p:nvPr/>
        </p:nvCxnSpPr>
        <p:spPr>
          <a:xfrm rot="10800000">
            <a:off x="2633515" y="3070408"/>
            <a:ext cx="371100" cy="521400"/>
          </a:xfrm>
          <a:prstGeom prst="straightConnector1">
            <a:avLst/>
          </a:prstGeom>
          <a:noFill/>
          <a:ln w="28575" cap="flat" cmpd="sng">
            <a:solidFill>
              <a:schemeClr val="dk1"/>
            </a:solidFill>
            <a:prstDash val="solid"/>
            <a:miter lim="800000"/>
            <a:headEnd type="none" w="sm" len="sm"/>
            <a:tailEnd type="triangle" w="med" len="med"/>
          </a:ln>
        </p:spPr>
      </p:cxnSp>
      <p:sp>
        <p:nvSpPr>
          <p:cNvPr id="304" name="Google Shape;304;g2dfb2e31abe_0_700"/>
          <p:cNvSpPr txBox="1"/>
          <p:nvPr/>
        </p:nvSpPr>
        <p:spPr>
          <a:xfrm>
            <a:off x="2919000" y="4731600"/>
            <a:ext cx="3306000" cy="461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500"/>
              <a:buFont typeface="Arial"/>
              <a:buNone/>
            </a:pPr>
            <a:r>
              <a:rPr lang="en-US" sz="1200" b="0" i="0" u="none" strike="noStrike" cap="none">
                <a:solidFill>
                  <a:schemeClr val="dk1"/>
                </a:solidFill>
                <a:latin typeface="Calibri"/>
                <a:ea typeface="Calibri"/>
                <a:cs typeface="Calibri"/>
                <a:sym typeface="Calibri"/>
              </a:rPr>
              <a:t>Planned California High Speed Rail route</a:t>
            </a:r>
            <a:endParaRPr sz="12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500"/>
              <a:buFont typeface="Arial"/>
              <a:buNone/>
            </a:pPr>
            <a:r>
              <a:rPr lang="en-US" sz="1200" b="0" i="0" u="none" strike="noStrike" cap="none">
                <a:solidFill>
                  <a:schemeClr val="dk1"/>
                </a:solidFill>
                <a:latin typeface="Calibri"/>
                <a:ea typeface="Calibri"/>
                <a:cs typeface="Calibri"/>
                <a:sym typeface="Calibri"/>
              </a:rPr>
              <a:t>Source: </a:t>
            </a:r>
            <a:r>
              <a:rPr lang="en-US" sz="1200" b="0" i="0" u="sng" strike="noStrike" cap="none">
                <a:solidFill>
                  <a:schemeClr val="hlink"/>
                </a:solidFill>
                <a:latin typeface="Calibri"/>
                <a:ea typeface="Calibri"/>
                <a:cs typeface="Calibri"/>
                <a:sym typeface="Calibri"/>
                <a:hlinkClick r:id="rId4"/>
              </a:rPr>
              <a:t>https://buildhsr.com/map/</a:t>
            </a:r>
            <a:endParaRPr sz="1200" b="0" i="0" u="none" strike="noStrike" cap="none">
              <a:solidFill>
                <a:schemeClr val="dk1"/>
              </a:solidFill>
              <a:latin typeface="Calibri"/>
              <a:ea typeface="Calibri"/>
              <a:cs typeface="Calibri"/>
              <a:sym typeface="Calibri"/>
            </a:endParaRPr>
          </a:p>
        </p:txBody>
      </p:sp>
      <p:pic>
        <p:nvPicPr>
          <p:cNvPr id="305" name="Google Shape;305;g2dfb2e31abe_0_700"/>
          <p:cNvPicPr preferRelativeResize="0"/>
          <p:nvPr/>
        </p:nvPicPr>
        <p:blipFill rotWithShape="1">
          <a:blip r:embed="rId5">
            <a:alphaModFix/>
          </a:blip>
          <a:srcRect/>
          <a:stretch/>
        </p:blipFill>
        <p:spPr>
          <a:xfrm>
            <a:off x="4933313" y="761988"/>
            <a:ext cx="4072474" cy="3937376"/>
          </a:xfrm>
          <a:prstGeom prst="rect">
            <a:avLst/>
          </a:prstGeom>
          <a:noFill/>
          <a:ln>
            <a:noFill/>
          </a:ln>
        </p:spPr>
      </p:pic>
      <p:sp>
        <p:nvSpPr>
          <p:cNvPr id="306" name="Google Shape;306;g2dfb2e31abe_0_700"/>
          <p:cNvSpPr/>
          <p:nvPr/>
        </p:nvSpPr>
        <p:spPr>
          <a:xfrm>
            <a:off x="7762612" y="3435428"/>
            <a:ext cx="229200" cy="229200"/>
          </a:xfrm>
          <a:prstGeom prst="star5">
            <a:avLst>
              <a:gd name="adj" fmla="val 19098"/>
              <a:gd name="hf" fmla="val 105146"/>
              <a:gd name="vf" fmla="val 110557"/>
            </a:avLst>
          </a:prstGeom>
          <a:solidFill>
            <a:srgbClr val="FFFF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7" name="Google Shape;307;g2dfb2e31abe_0_700"/>
          <p:cNvSpPr txBox="1"/>
          <p:nvPr/>
        </p:nvSpPr>
        <p:spPr>
          <a:xfrm>
            <a:off x="8062590" y="4052883"/>
            <a:ext cx="943200" cy="646500"/>
          </a:xfrm>
          <a:prstGeom prst="rect">
            <a:avLst/>
          </a:prstGeom>
          <a:solidFill>
            <a:srgbClr val="F2F2F2">
              <a:alpha val="54117"/>
            </a:srgbClr>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Humidor Battery Storage</a:t>
            </a:r>
            <a:endParaRPr sz="1400" b="0" i="0" u="none" strike="noStrike" cap="none">
              <a:solidFill>
                <a:srgbClr val="000000"/>
              </a:solidFill>
              <a:latin typeface="Arial"/>
              <a:ea typeface="Arial"/>
              <a:cs typeface="Arial"/>
              <a:sym typeface="Arial"/>
            </a:endParaRPr>
          </a:p>
        </p:txBody>
      </p:sp>
      <p:cxnSp>
        <p:nvCxnSpPr>
          <p:cNvPr id="308" name="Google Shape;308;g2dfb2e31abe_0_700"/>
          <p:cNvCxnSpPr>
            <a:stCxn id="307" idx="0"/>
            <a:endCxn id="306" idx="3"/>
          </p:cNvCxnSpPr>
          <p:nvPr/>
        </p:nvCxnSpPr>
        <p:spPr>
          <a:xfrm rot="10800000">
            <a:off x="7947990" y="3664683"/>
            <a:ext cx="586200" cy="388200"/>
          </a:xfrm>
          <a:prstGeom prst="straightConnector1">
            <a:avLst/>
          </a:prstGeom>
          <a:noFill/>
          <a:ln w="28575" cap="flat" cmpd="sng">
            <a:solidFill>
              <a:schemeClr val="dk1"/>
            </a:solidFill>
            <a:prstDash val="solid"/>
            <a:miter lim="800000"/>
            <a:headEnd type="none" w="sm" len="sm"/>
            <a:tailEnd type="triangle" w="med" len="med"/>
          </a:ln>
        </p:spPr>
      </p:cxnSp>
      <p:sp>
        <p:nvSpPr>
          <p:cNvPr id="309" name="Google Shape;309;g2dfb2e31abe_0_700"/>
          <p:cNvSpPr txBox="1"/>
          <p:nvPr/>
        </p:nvSpPr>
        <p:spPr>
          <a:xfrm>
            <a:off x="6424465" y="1845633"/>
            <a:ext cx="943200" cy="646500"/>
          </a:xfrm>
          <a:prstGeom prst="rect">
            <a:avLst/>
          </a:prstGeom>
          <a:solidFill>
            <a:srgbClr val="F2F2F2">
              <a:alpha val="54117"/>
            </a:srgbClr>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California High Speed Rail</a:t>
            </a:r>
            <a:endParaRPr sz="1400" b="0" i="0" u="none" strike="noStrike" cap="none">
              <a:solidFill>
                <a:srgbClr val="000000"/>
              </a:solidFill>
              <a:latin typeface="Arial"/>
              <a:ea typeface="Arial"/>
              <a:cs typeface="Arial"/>
              <a:sym typeface="Arial"/>
            </a:endParaRPr>
          </a:p>
        </p:txBody>
      </p:sp>
      <p:cxnSp>
        <p:nvCxnSpPr>
          <p:cNvPr id="310" name="Google Shape;310;g2dfb2e31abe_0_700"/>
          <p:cNvCxnSpPr/>
          <p:nvPr/>
        </p:nvCxnSpPr>
        <p:spPr>
          <a:xfrm rot="10800000">
            <a:off x="5916375" y="1494225"/>
            <a:ext cx="532200" cy="368700"/>
          </a:xfrm>
          <a:prstGeom prst="straightConnector1">
            <a:avLst/>
          </a:prstGeom>
          <a:noFill/>
          <a:ln w="28575" cap="flat" cmpd="sng">
            <a:solidFill>
              <a:schemeClr val="dk1"/>
            </a:solidFill>
            <a:prstDash val="solid"/>
            <a:miter lim="800000"/>
            <a:headEnd type="none" w="sm" len="sm"/>
            <a:tailEnd type="triangle"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8"/>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a:t>Visually screened and secured</a:t>
            </a:r>
            <a:endParaRPr/>
          </a:p>
        </p:txBody>
      </p:sp>
      <p:pic>
        <p:nvPicPr>
          <p:cNvPr id="324" name="Google Shape;324;p18"/>
          <p:cNvPicPr preferRelativeResize="0"/>
          <p:nvPr/>
        </p:nvPicPr>
        <p:blipFill rotWithShape="1">
          <a:blip r:embed="rId3">
            <a:alphaModFix/>
          </a:blip>
          <a:srcRect/>
          <a:stretch/>
        </p:blipFill>
        <p:spPr>
          <a:xfrm>
            <a:off x="867942" y="865739"/>
            <a:ext cx="7408115" cy="546751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0"/>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Humidor site plan</a:t>
            </a:r>
            <a:endParaRPr dirty="0"/>
          </a:p>
        </p:txBody>
      </p:sp>
      <p:pic>
        <p:nvPicPr>
          <p:cNvPr id="330" name="Google Shape;330;p20"/>
          <p:cNvPicPr preferRelativeResize="0"/>
          <p:nvPr/>
        </p:nvPicPr>
        <p:blipFill rotWithShape="1">
          <a:blip r:embed="rId3">
            <a:alphaModFix/>
          </a:blip>
          <a:srcRect/>
          <a:stretch/>
        </p:blipFill>
        <p:spPr>
          <a:xfrm>
            <a:off x="0" y="1079457"/>
            <a:ext cx="9144000" cy="50761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1"/>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Humidor site plan </a:t>
            </a:r>
            <a:r>
              <a:rPr lang="en-US" sz="1600" dirty="0"/>
              <a:t>(continued)</a:t>
            </a:r>
            <a:endParaRPr sz="1600" dirty="0"/>
          </a:p>
        </p:txBody>
      </p:sp>
      <p:pic>
        <p:nvPicPr>
          <p:cNvPr id="336" name="Google Shape;336;p21"/>
          <p:cNvPicPr preferRelativeResize="0"/>
          <p:nvPr/>
        </p:nvPicPr>
        <p:blipFill rotWithShape="1">
          <a:blip r:embed="rId3">
            <a:alphaModFix/>
          </a:blip>
          <a:srcRect/>
          <a:stretch/>
        </p:blipFill>
        <p:spPr>
          <a:xfrm>
            <a:off x="650449" y="762000"/>
            <a:ext cx="7843101" cy="566144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2"/>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400"/>
              <a:buFont typeface="Arial"/>
              <a:buNone/>
            </a:pPr>
            <a:r>
              <a:rPr lang="en-US" dirty="0"/>
              <a:t>Humidor concept materials and colors</a:t>
            </a:r>
            <a:endParaRPr dirty="0"/>
          </a:p>
        </p:txBody>
      </p:sp>
      <p:pic>
        <p:nvPicPr>
          <p:cNvPr id="342" name="Google Shape;342;p22"/>
          <p:cNvPicPr preferRelativeResize="0"/>
          <p:nvPr/>
        </p:nvPicPr>
        <p:blipFill rotWithShape="1">
          <a:blip r:embed="rId3">
            <a:alphaModFix/>
          </a:blip>
          <a:srcRect/>
          <a:stretch/>
        </p:blipFill>
        <p:spPr>
          <a:xfrm>
            <a:off x="665841" y="762000"/>
            <a:ext cx="7812318" cy="562066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2dfb2e31abe_0_600"/>
          <p:cNvSpPr txBox="1">
            <a:spLocks noGrp="1"/>
          </p:cNvSpPr>
          <p:nvPr>
            <p:ph type="title"/>
          </p:nvPr>
        </p:nvSpPr>
        <p:spPr>
          <a:xfrm>
            <a:off x="0" y="0"/>
            <a:ext cx="7315200" cy="762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2400"/>
              <a:buNone/>
            </a:pPr>
            <a:r>
              <a:rPr lang="en-US" sz="2400" b="1" dirty="0">
                <a:solidFill>
                  <a:schemeClr val="lt1"/>
                </a:solidFill>
                <a:latin typeface="Arial"/>
                <a:ea typeface="Arial"/>
                <a:cs typeface="Arial"/>
                <a:sym typeface="Arial"/>
              </a:rPr>
              <a:t>Clean Coalition experience with BESS</a:t>
            </a:r>
            <a:endParaRPr dirty="0"/>
          </a:p>
        </p:txBody>
      </p:sp>
      <p:sp>
        <p:nvSpPr>
          <p:cNvPr id="147" name="Google Shape;147;g2dfb2e31abe_0_600"/>
          <p:cNvSpPr txBox="1">
            <a:spLocks noGrp="1"/>
          </p:cNvSpPr>
          <p:nvPr>
            <p:ph type="body" idx="1"/>
          </p:nvPr>
        </p:nvSpPr>
        <p:spPr>
          <a:xfrm>
            <a:off x="457200" y="1158770"/>
            <a:ext cx="8229600" cy="4811106"/>
          </a:xfrm>
          <a:prstGeom prst="rect">
            <a:avLst/>
          </a:prstGeom>
          <a:noFill/>
          <a:ln>
            <a:noFill/>
          </a:ln>
        </p:spPr>
        <p:txBody>
          <a:bodyPr spcFirstLastPara="1" wrap="square" lIns="91425" tIns="45700" rIns="91425" bIns="45700" anchor="t" anchorCtr="0">
            <a:normAutofit fontScale="92500" lnSpcReduction="10000"/>
          </a:bodyPr>
          <a:lstStyle/>
          <a:p>
            <a:pPr marL="457200" lvl="0" indent="-393700" algn="l" rtl="0">
              <a:lnSpc>
                <a:spcPct val="115000"/>
              </a:lnSpc>
              <a:spcBef>
                <a:spcPts val="1000"/>
              </a:spcBef>
              <a:spcAft>
                <a:spcPts val="0"/>
              </a:spcAft>
              <a:buClr>
                <a:schemeClr val="dk1"/>
              </a:buClr>
              <a:buSzPts val="2600"/>
              <a:buAutoNum type="arabicPeriod"/>
            </a:pPr>
            <a:r>
              <a:rPr lang="en-US" sz="2600" dirty="0">
                <a:solidFill>
                  <a:schemeClr val="dk1"/>
                </a:solidFill>
              </a:rPr>
              <a:t>The Clean Coalition is a leading proponent of Solar Microgrids and Community Microgrids to deliver an unparalleled trifecta of economic, environmental, and resilience benefits to communities.</a:t>
            </a:r>
          </a:p>
          <a:p>
            <a:pPr marL="457200" lvl="0" indent="-393700" algn="l" rtl="0">
              <a:lnSpc>
                <a:spcPct val="115000"/>
              </a:lnSpc>
              <a:spcBef>
                <a:spcPts val="1000"/>
              </a:spcBef>
              <a:spcAft>
                <a:spcPts val="0"/>
              </a:spcAft>
              <a:buClr>
                <a:schemeClr val="dk1"/>
              </a:buClr>
              <a:buSzPts val="2600"/>
              <a:buAutoNum type="arabicPeriod"/>
            </a:pPr>
            <a:r>
              <a:rPr lang="en-US" sz="2600" dirty="0">
                <a:solidFill>
                  <a:schemeClr val="dk1"/>
                </a:solidFill>
              </a:rPr>
              <a:t>The Clean Coalition has supported supported several grid-scale BESS that are thoughtfully sited, including to deliver key benefits to the grid. </a:t>
            </a:r>
          </a:p>
          <a:p>
            <a:pPr marL="457200" lvl="0" indent="-393700" algn="l" rtl="0">
              <a:lnSpc>
                <a:spcPct val="115000"/>
              </a:lnSpc>
              <a:spcBef>
                <a:spcPts val="1000"/>
              </a:spcBef>
              <a:spcAft>
                <a:spcPts val="0"/>
              </a:spcAft>
              <a:buClr>
                <a:schemeClr val="dk1"/>
              </a:buClr>
              <a:buSzPts val="2600"/>
              <a:buAutoNum type="arabicPeriod"/>
            </a:pPr>
            <a:r>
              <a:rPr lang="en-US" sz="2600" dirty="0">
                <a:solidFill>
                  <a:schemeClr val="dk1"/>
                </a:solidFill>
              </a:rPr>
              <a:t>Craig Lewis serves on the Board of Advisors of a flow battery technology company called </a:t>
            </a:r>
            <a:r>
              <a:rPr lang="en-US" sz="2600" dirty="0" err="1">
                <a:solidFill>
                  <a:schemeClr val="dk1"/>
                </a:solidFill>
              </a:rPr>
              <a:t>BioZen</a:t>
            </a:r>
            <a:r>
              <a:rPr lang="en-US" sz="2600" dirty="0">
                <a:solidFill>
                  <a:schemeClr val="dk1"/>
                </a:solidFill>
              </a:rPr>
              <a:t>, which is developing solutions that are founded in biomimicry – using naturally occurring materials and mimicking natural systems. </a:t>
            </a:r>
            <a:endParaRPr sz="2600" dirty="0">
              <a:solidFill>
                <a:schemeClr val="dk1"/>
              </a:solidFill>
            </a:endParaRPr>
          </a:p>
        </p:txBody>
      </p:sp>
    </p:spTree>
    <p:extLst>
      <p:ext uri="{BB962C8B-B14F-4D97-AF65-F5344CB8AC3E}">
        <p14:creationId xmlns:p14="http://schemas.microsoft.com/office/powerpoint/2010/main" val="2894787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AC infographic (01_jv 12 Apr 2016).png"/>
          <p:cNvPicPr>
            <a:picLocks noChangeAspect="1"/>
          </p:cNvPicPr>
          <p:nvPr/>
        </p:nvPicPr>
        <p:blipFill>
          <a:blip r:embed="rId3"/>
          <a:stretch>
            <a:fillRect/>
          </a:stretch>
        </p:blipFill>
        <p:spPr>
          <a:xfrm>
            <a:off x="2097836" y="1296924"/>
            <a:ext cx="5725046" cy="5114375"/>
          </a:xfrm>
          <a:prstGeom prst="rect">
            <a:avLst/>
          </a:prstGeom>
        </p:spPr>
      </p:pic>
      <p:pic>
        <p:nvPicPr>
          <p:cNvPr id="22" name="Picture 21"/>
          <p:cNvPicPr>
            <a:picLocks noChangeAspect="1"/>
          </p:cNvPicPr>
          <p:nvPr/>
        </p:nvPicPr>
        <p:blipFill>
          <a:blip r:embed="rId4"/>
          <a:stretch>
            <a:fillRect/>
          </a:stretch>
        </p:blipFill>
        <p:spPr>
          <a:xfrm>
            <a:off x="6068008" y="4150866"/>
            <a:ext cx="1127656" cy="1025369"/>
          </a:xfrm>
          <a:prstGeom prst="rect">
            <a:avLst/>
          </a:prstGeom>
        </p:spPr>
      </p:pic>
      <p:grpSp>
        <p:nvGrpSpPr>
          <p:cNvPr id="19" name="Group 18"/>
          <p:cNvGrpSpPr/>
          <p:nvPr/>
        </p:nvGrpSpPr>
        <p:grpSpPr>
          <a:xfrm>
            <a:off x="637504" y="4440317"/>
            <a:ext cx="7638948" cy="1077412"/>
            <a:chOff x="832361" y="4050264"/>
            <a:chExt cx="5216706" cy="888683"/>
          </a:xfrm>
        </p:grpSpPr>
        <p:pic>
          <p:nvPicPr>
            <p:cNvPr id="3" name="Picture 2"/>
            <p:cNvPicPr>
              <a:picLocks noChangeAspect="1"/>
            </p:cNvPicPr>
            <p:nvPr/>
          </p:nvPicPr>
          <p:blipFill>
            <a:blip r:embed="rId5"/>
            <a:stretch>
              <a:fillRect/>
            </a:stretch>
          </p:blipFill>
          <p:spPr>
            <a:xfrm>
              <a:off x="5160384" y="4050264"/>
              <a:ext cx="888683" cy="888683"/>
            </a:xfrm>
            <a:prstGeom prst="rect">
              <a:avLst/>
            </a:prstGeom>
          </p:spPr>
        </p:pic>
        <p:pic>
          <p:nvPicPr>
            <p:cNvPr id="16" name="Picture 15"/>
            <p:cNvPicPr>
              <a:picLocks noChangeAspect="1"/>
            </p:cNvPicPr>
            <p:nvPr/>
          </p:nvPicPr>
          <p:blipFill>
            <a:blip r:embed="rId6"/>
            <a:stretch>
              <a:fillRect/>
            </a:stretch>
          </p:blipFill>
          <p:spPr>
            <a:xfrm>
              <a:off x="832361" y="4115337"/>
              <a:ext cx="1028224" cy="514112"/>
            </a:xfrm>
            <a:prstGeom prst="rect">
              <a:avLst/>
            </a:prstGeom>
          </p:spPr>
        </p:pic>
      </p:grpSp>
      <p:sp>
        <p:nvSpPr>
          <p:cNvPr id="32" name="TextBox 31"/>
          <p:cNvSpPr txBox="1"/>
          <p:nvPr/>
        </p:nvSpPr>
        <p:spPr>
          <a:xfrm>
            <a:off x="4340773" y="937843"/>
            <a:ext cx="4120053" cy="707886"/>
          </a:xfrm>
          <a:prstGeom prst="rect">
            <a:avLst/>
          </a:prstGeom>
          <a:noFill/>
        </p:spPr>
        <p:txBody>
          <a:bodyPr wrap="square" rtlCol="0">
            <a:spAutoFit/>
          </a:bodyPr>
          <a:lstStyle/>
          <a:p>
            <a:pPr marL="458788" algn="ctr">
              <a:spcAft>
                <a:spcPts val="1200"/>
              </a:spcAft>
              <a:buClr>
                <a:srgbClr val="FFFF00"/>
              </a:buClr>
            </a:pPr>
            <a:r>
              <a:rPr lang="en-US" sz="2000" b="1" dirty="0">
                <a:solidFill>
                  <a:srgbClr val="05951D"/>
                </a:solidFill>
              </a:rPr>
              <a:t>Grid balances e</a:t>
            </a:r>
            <a:r>
              <a:rPr lang="en-US" sz="2000" b="1" dirty="0">
                <a:solidFill>
                  <a:srgbClr val="05951D"/>
                </a:solidFill>
                <a:latin typeface="Arial"/>
                <a:cs typeface="Arial"/>
              </a:rPr>
              <a:t>nergy, voltage, and frequency</a:t>
            </a:r>
          </a:p>
        </p:txBody>
      </p:sp>
      <p:sp>
        <p:nvSpPr>
          <p:cNvPr id="2" name="Title 1"/>
          <p:cNvSpPr>
            <a:spLocks noGrp="1"/>
          </p:cNvSpPr>
          <p:nvPr>
            <p:ph type="title"/>
          </p:nvPr>
        </p:nvSpPr>
        <p:spPr>
          <a:xfrm>
            <a:off x="0" y="0"/>
            <a:ext cx="7315200" cy="787263"/>
          </a:xfrm>
        </p:spPr>
        <p:txBody>
          <a:bodyPr>
            <a:normAutofit/>
          </a:bodyPr>
          <a:lstStyle/>
          <a:p>
            <a:r>
              <a:rPr lang="en-US" dirty="0"/>
              <a:t>Overview of the grid and where BESS play</a:t>
            </a:r>
          </a:p>
        </p:txBody>
      </p:sp>
      <p:pic>
        <p:nvPicPr>
          <p:cNvPr id="17" name="Picture 16"/>
          <p:cNvPicPr>
            <a:picLocks noChangeAspect="1"/>
          </p:cNvPicPr>
          <p:nvPr/>
        </p:nvPicPr>
        <p:blipFill>
          <a:blip r:embed="rId7"/>
          <a:stretch>
            <a:fillRect/>
          </a:stretch>
        </p:blipFill>
        <p:spPr>
          <a:xfrm>
            <a:off x="781028" y="1249490"/>
            <a:ext cx="1161337" cy="869882"/>
          </a:xfrm>
          <a:prstGeom prst="rect">
            <a:avLst/>
          </a:prstGeom>
        </p:spPr>
      </p:pic>
      <p:pic>
        <p:nvPicPr>
          <p:cNvPr id="5" name="Picture 4">
            <a:extLst>
              <a:ext uri="{FF2B5EF4-FFF2-40B4-BE49-F238E27FC236}">
                <a16:creationId xmlns:a16="http://schemas.microsoft.com/office/drawing/2014/main" id="{C66E90AD-0EA8-26CA-4619-F8B037078CC1}"/>
              </a:ext>
            </a:extLst>
          </p:cNvPr>
          <p:cNvPicPr>
            <a:picLocks noChangeAspect="1"/>
          </p:cNvPicPr>
          <p:nvPr/>
        </p:nvPicPr>
        <p:blipFill rotWithShape="1">
          <a:blip r:embed="rId8"/>
          <a:srcRect l="6290" t="66511" r="32601" b="-722"/>
          <a:stretch/>
        </p:blipFill>
        <p:spPr>
          <a:xfrm>
            <a:off x="637504" y="2149687"/>
            <a:ext cx="1430317" cy="520115"/>
          </a:xfrm>
          <a:prstGeom prst="rect">
            <a:avLst/>
          </a:prstGeom>
        </p:spPr>
      </p:pic>
      <p:pic>
        <p:nvPicPr>
          <p:cNvPr id="7" name="Picture 6">
            <a:extLst>
              <a:ext uri="{FF2B5EF4-FFF2-40B4-BE49-F238E27FC236}">
                <a16:creationId xmlns:a16="http://schemas.microsoft.com/office/drawing/2014/main" id="{D2759FA1-266E-F7DF-020F-D63C383D821F}"/>
              </a:ext>
            </a:extLst>
          </p:cNvPr>
          <p:cNvPicPr>
            <a:picLocks noChangeAspect="1"/>
          </p:cNvPicPr>
          <p:nvPr/>
        </p:nvPicPr>
        <p:blipFill rotWithShape="1">
          <a:blip r:embed="rId8"/>
          <a:srcRect l="6290" t="66511" r="32601" b="-722"/>
          <a:stretch/>
        </p:blipFill>
        <p:spPr>
          <a:xfrm>
            <a:off x="6476150" y="2380800"/>
            <a:ext cx="1430317" cy="520115"/>
          </a:xfrm>
          <a:prstGeom prst="rect">
            <a:avLst/>
          </a:prstGeom>
        </p:spPr>
      </p:pic>
      <p:pic>
        <p:nvPicPr>
          <p:cNvPr id="8" name="Picture 7">
            <a:extLst>
              <a:ext uri="{FF2B5EF4-FFF2-40B4-BE49-F238E27FC236}">
                <a16:creationId xmlns:a16="http://schemas.microsoft.com/office/drawing/2014/main" id="{215993A1-8B5D-9658-03BF-8760D19A5C04}"/>
              </a:ext>
            </a:extLst>
          </p:cNvPr>
          <p:cNvPicPr>
            <a:picLocks noChangeAspect="1"/>
          </p:cNvPicPr>
          <p:nvPr/>
        </p:nvPicPr>
        <p:blipFill rotWithShape="1">
          <a:blip r:embed="rId8"/>
          <a:srcRect l="6290" t="66511" r="32601" b="-722"/>
          <a:stretch/>
        </p:blipFill>
        <p:spPr>
          <a:xfrm>
            <a:off x="7474248" y="5418416"/>
            <a:ext cx="923514" cy="335824"/>
          </a:xfrm>
          <a:prstGeom prst="rect">
            <a:avLst/>
          </a:prstGeom>
        </p:spPr>
      </p:pic>
      <p:pic>
        <p:nvPicPr>
          <p:cNvPr id="9" name="Picture 8">
            <a:extLst>
              <a:ext uri="{FF2B5EF4-FFF2-40B4-BE49-F238E27FC236}">
                <a16:creationId xmlns:a16="http://schemas.microsoft.com/office/drawing/2014/main" id="{065362CD-4263-8C13-BFA1-FFD4D33C25E0}"/>
              </a:ext>
            </a:extLst>
          </p:cNvPr>
          <p:cNvPicPr>
            <a:picLocks noChangeAspect="1"/>
          </p:cNvPicPr>
          <p:nvPr/>
        </p:nvPicPr>
        <p:blipFill rotWithShape="1">
          <a:blip r:embed="rId8"/>
          <a:srcRect l="6290" t="66511" r="32601" b="-722"/>
          <a:stretch/>
        </p:blipFill>
        <p:spPr>
          <a:xfrm>
            <a:off x="872534" y="5201146"/>
            <a:ext cx="1040202" cy="378255"/>
          </a:xfrm>
          <a:prstGeom prst="rect">
            <a:avLst/>
          </a:prstGeom>
        </p:spPr>
      </p:pic>
    </p:spTree>
    <p:extLst>
      <p:ext uri="{BB962C8B-B14F-4D97-AF65-F5344CB8AC3E}">
        <p14:creationId xmlns:p14="http://schemas.microsoft.com/office/powerpoint/2010/main" val="1433457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7598979" cy="787263"/>
          </a:xfrm>
        </p:spPr>
        <p:txBody>
          <a:bodyPr>
            <a:normAutofit/>
          </a:bodyPr>
          <a:lstStyle/>
          <a:p>
            <a:r>
              <a:rPr lang="en-US" dirty="0"/>
              <a:t>The future is hard to predict, but do extreme technophiles really want to live under the sea?</a:t>
            </a:r>
          </a:p>
        </p:txBody>
      </p:sp>
      <p:pic>
        <p:nvPicPr>
          <p:cNvPr id="6" name="Picture 5" descr="A city with lights and a bridge&#10;&#10;Description automatically generated with medium confidence">
            <a:extLst>
              <a:ext uri="{FF2B5EF4-FFF2-40B4-BE49-F238E27FC236}">
                <a16:creationId xmlns:a16="http://schemas.microsoft.com/office/drawing/2014/main" id="{CF872250-EB00-7F0E-A1F3-7EE6CA4A3252}"/>
              </a:ext>
            </a:extLst>
          </p:cNvPr>
          <p:cNvPicPr>
            <a:picLocks noChangeAspect="1"/>
          </p:cNvPicPr>
          <p:nvPr/>
        </p:nvPicPr>
        <p:blipFill>
          <a:blip r:embed="rId3"/>
          <a:stretch>
            <a:fillRect/>
          </a:stretch>
        </p:blipFill>
        <p:spPr>
          <a:xfrm>
            <a:off x="891395" y="861850"/>
            <a:ext cx="7357380" cy="5531593"/>
          </a:xfrm>
          <a:prstGeom prst="rect">
            <a:avLst/>
          </a:prstGeom>
        </p:spPr>
      </p:pic>
    </p:spTree>
    <p:extLst>
      <p:ext uri="{BB962C8B-B14F-4D97-AF65-F5344CB8AC3E}">
        <p14:creationId xmlns:p14="http://schemas.microsoft.com/office/powerpoint/2010/main" val="14062135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09794" cy="787263"/>
          </a:xfrm>
        </p:spPr>
        <p:txBody>
          <a:bodyPr>
            <a:normAutofit/>
          </a:bodyPr>
          <a:lstStyle/>
          <a:p>
            <a:r>
              <a:rPr lang="en-US" dirty="0"/>
              <a:t>Similarly, do extreme technophobes want to revert to horse &amp; buggy?</a:t>
            </a:r>
          </a:p>
        </p:txBody>
      </p:sp>
      <p:pic>
        <p:nvPicPr>
          <p:cNvPr id="8" name="Picture 7" descr="A horse drawn carriage on a road&#10;&#10;Description automatically generated">
            <a:extLst>
              <a:ext uri="{FF2B5EF4-FFF2-40B4-BE49-F238E27FC236}">
                <a16:creationId xmlns:a16="http://schemas.microsoft.com/office/drawing/2014/main" id="{3745AA06-166B-798D-7111-A6EBFF0AB776}"/>
              </a:ext>
            </a:extLst>
          </p:cNvPr>
          <p:cNvPicPr>
            <a:picLocks noChangeAspect="1"/>
          </p:cNvPicPr>
          <p:nvPr/>
        </p:nvPicPr>
        <p:blipFill>
          <a:blip r:embed="rId3"/>
          <a:stretch>
            <a:fillRect/>
          </a:stretch>
        </p:blipFill>
        <p:spPr>
          <a:xfrm>
            <a:off x="659091" y="862073"/>
            <a:ext cx="7951999" cy="5549236"/>
          </a:xfrm>
          <a:prstGeom prst="rect">
            <a:avLst/>
          </a:prstGeom>
        </p:spPr>
      </p:pic>
    </p:spTree>
    <p:extLst>
      <p:ext uri="{BB962C8B-B14F-4D97-AF65-F5344CB8AC3E}">
        <p14:creationId xmlns:p14="http://schemas.microsoft.com/office/powerpoint/2010/main" val="2418988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5F720-2DEF-D1FE-FD90-60163F4C75A2}"/>
              </a:ext>
            </a:extLst>
          </p:cNvPr>
          <p:cNvSpPr>
            <a:spLocks noGrp="1"/>
          </p:cNvSpPr>
          <p:nvPr>
            <p:ph type="title"/>
          </p:nvPr>
        </p:nvSpPr>
        <p:spPr/>
        <p:txBody>
          <a:bodyPr/>
          <a:lstStyle/>
          <a:p>
            <a:r>
              <a:rPr lang="en-US" dirty="0"/>
              <a:t>BESS are proliferating rapidly </a:t>
            </a:r>
          </a:p>
        </p:txBody>
      </p:sp>
      <p:pic>
        <p:nvPicPr>
          <p:cNvPr id="1026" name="Picture 2" descr="Energy Storage in CA by Type. Two batteries, left one shows current values, commercial: 540 MW; residential: 843 MW; Utility: 7100 MW. Right one is 2045 progress goal at 16%.">
            <a:extLst>
              <a:ext uri="{FF2B5EF4-FFF2-40B4-BE49-F238E27FC236}">
                <a16:creationId xmlns:a16="http://schemas.microsoft.com/office/drawing/2014/main" id="{2295CCCA-945B-19CB-8DC1-EAFE6B2E3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150" y="1181101"/>
            <a:ext cx="5105399" cy="51053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EEF096-8FB4-65E6-1295-3A1C7A405139}"/>
              </a:ext>
            </a:extLst>
          </p:cNvPr>
          <p:cNvSpPr txBox="1"/>
          <p:nvPr/>
        </p:nvSpPr>
        <p:spPr>
          <a:xfrm>
            <a:off x="209551" y="1536174"/>
            <a:ext cx="3657599" cy="3785652"/>
          </a:xfrm>
          <a:prstGeom prst="rect">
            <a:avLst/>
          </a:prstGeom>
          <a:noFill/>
        </p:spPr>
        <p:txBody>
          <a:bodyPr wrap="square" rtlCol="0">
            <a:spAutoFit/>
          </a:bodyPr>
          <a:lstStyle/>
          <a:p>
            <a:pPr marL="285750" indent="-285750">
              <a:buFont typeface="Arial" panose="020B0604020202090204" pitchFamily="34" charset="0"/>
              <a:buChar char="•"/>
            </a:pPr>
            <a:r>
              <a:rPr lang="en-US" sz="2000" b="0" i="0" dirty="0">
                <a:solidFill>
                  <a:srgbClr val="000000"/>
                </a:solidFill>
                <a:effectLst/>
                <a:highlight>
                  <a:srgbClr val="FFFFFF"/>
                </a:highlight>
                <a:latin typeface="Source Sans Pro" panose="020B0503030403020204" pitchFamily="34" charset="0"/>
              </a:rPr>
              <a:t>From 2018 to 2024, battery storage capacity in California increased from 500 megawatts (MW) to more than 10,300 MW, with an additional 3,800 MW planned to come online by the end of 2024. </a:t>
            </a:r>
          </a:p>
          <a:p>
            <a:pPr marL="285750" indent="-285750">
              <a:buFont typeface="Arial" panose="020B0604020202090204" pitchFamily="34" charset="0"/>
              <a:buChar char="•"/>
            </a:pPr>
            <a:endParaRPr lang="en-US" sz="2000" b="0" i="0" dirty="0">
              <a:solidFill>
                <a:srgbClr val="000000"/>
              </a:solidFill>
              <a:effectLst/>
              <a:highlight>
                <a:srgbClr val="FFFFFF"/>
              </a:highlight>
              <a:latin typeface="Source Sans Pro" panose="020B0503030403020204" pitchFamily="34" charset="0"/>
            </a:endParaRPr>
          </a:p>
          <a:p>
            <a:pPr marL="285750" indent="-285750">
              <a:buFont typeface="Arial" panose="020B0604020202090204" pitchFamily="34" charset="0"/>
              <a:buChar char="•"/>
            </a:pPr>
            <a:r>
              <a:rPr lang="en-US" sz="2000" b="0" i="0" dirty="0">
                <a:solidFill>
                  <a:srgbClr val="000000"/>
                </a:solidFill>
                <a:effectLst/>
                <a:highlight>
                  <a:srgbClr val="FFFFFF"/>
                </a:highlight>
                <a:latin typeface="Source Sans Pro" panose="020B0503030403020204" pitchFamily="34" charset="0"/>
              </a:rPr>
              <a:t>The state projects 52,000 MW of battery storage will be needed by 2045.</a:t>
            </a:r>
            <a:endParaRPr lang="en-US" sz="2000" dirty="0"/>
          </a:p>
        </p:txBody>
      </p:sp>
      <p:sp>
        <p:nvSpPr>
          <p:cNvPr id="5" name="TextBox 4">
            <a:extLst>
              <a:ext uri="{FF2B5EF4-FFF2-40B4-BE49-F238E27FC236}">
                <a16:creationId xmlns:a16="http://schemas.microsoft.com/office/drawing/2014/main" id="{8B911ECF-7CEB-0BEA-6DA6-E3979552EA00}"/>
              </a:ext>
            </a:extLst>
          </p:cNvPr>
          <p:cNvSpPr txBox="1"/>
          <p:nvPr/>
        </p:nvSpPr>
        <p:spPr>
          <a:xfrm>
            <a:off x="4667249" y="6032584"/>
            <a:ext cx="3686176" cy="253916"/>
          </a:xfrm>
          <a:prstGeom prst="rect">
            <a:avLst/>
          </a:prstGeom>
          <a:noFill/>
        </p:spPr>
        <p:txBody>
          <a:bodyPr wrap="square" rtlCol="0">
            <a:spAutoFit/>
          </a:bodyPr>
          <a:lstStyle/>
          <a:p>
            <a:r>
              <a:rPr lang="en-US" sz="1050" dirty="0">
                <a:hlinkClick r:id="rId3"/>
              </a:rPr>
              <a:t>Source: California Energy Commission, April 2024</a:t>
            </a:r>
            <a:endParaRPr lang="en-US" sz="1050" dirty="0"/>
          </a:p>
        </p:txBody>
      </p:sp>
    </p:spTree>
    <p:extLst>
      <p:ext uri="{BB962C8B-B14F-4D97-AF65-F5344CB8AC3E}">
        <p14:creationId xmlns:p14="http://schemas.microsoft.com/office/powerpoint/2010/main" val="1067803546"/>
      </p:ext>
    </p:extLst>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16239</TotalTime>
  <Words>2374</Words>
  <Application>Microsoft Macintosh PowerPoint</Application>
  <PresentationFormat>On-screen Show (4:3)</PresentationFormat>
  <Paragraphs>234</Paragraphs>
  <Slides>49</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49</vt:i4>
      </vt:variant>
    </vt:vector>
  </HeadingPairs>
  <TitlesOfParts>
    <vt:vector size="53" baseType="lpstr">
      <vt:lpstr>Arial</vt:lpstr>
      <vt:lpstr>Calibri</vt:lpstr>
      <vt:lpstr>Source Sans Pro</vt:lpstr>
      <vt:lpstr>Office Theme</vt:lpstr>
      <vt:lpstr>PowerPoint Presentation</vt:lpstr>
      <vt:lpstr>Background</vt:lpstr>
      <vt:lpstr>Clean Coalition (nonprofit)</vt:lpstr>
      <vt:lpstr>Key terms associated with BESS</vt:lpstr>
      <vt:lpstr>Clean Coalition experience with BESS</vt:lpstr>
      <vt:lpstr>Overview of the grid and where BESS play</vt:lpstr>
      <vt:lpstr>The future is hard to predict, but do extreme technophiles really want to live under the sea?</vt:lpstr>
      <vt:lpstr>Similarly, do extreme technophobes want to revert to horse &amp; buggy?</vt:lpstr>
      <vt:lpstr>BESS are proliferating rapidly </vt:lpstr>
      <vt:lpstr>BESS Pros &amp; Cons</vt:lpstr>
      <vt:lpstr>BESS Pros</vt:lpstr>
      <vt:lpstr>BESS deliver a bevy of grid services</vt:lpstr>
      <vt:lpstr>BESS Cons</vt:lpstr>
      <vt:lpstr>BESS are relatively new, and caution is sensible</vt:lpstr>
      <vt:lpstr>BESS have impacts on the environment, as do all developments</vt:lpstr>
      <vt:lpstr>BESS examples</vt:lpstr>
      <vt:lpstr>Valecito Energy Storage Resilience (VESR)</vt:lpstr>
      <vt:lpstr>VESR enables resilience for the community </vt:lpstr>
      <vt:lpstr>Goleta Load Pocket (GLP)</vt:lpstr>
      <vt:lpstr>Greenbark will be the third BESS in the GLP</vt:lpstr>
      <vt:lpstr>Greenbark will provide five key benefits</vt:lpstr>
      <vt:lpstr>Greenbark in perfect location to serve entire GLP</vt:lpstr>
      <vt:lpstr>Backfeeding energy to the Goleta Substation from other Goleta locations is highly constrained</vt:lpstr>
      <vt:lpstr>Natural gas infrastructure is not resilient </vt:lpstr>
      <vt:lpstr>Humidor is a major BESS to serve California grid</vt:lpstr>
      <vt:lpstr>Humidor will enhance California grid reliability while maximizing solar and preempting the dirtiest gas</vt:lpstr>
      <vt:lpstr>Humidor energy storage is located at a major California grid intersection</vt:lpstr>
      <vt:lpstr>Humidor is located at a major grid intersection, less than one mile from the massive Vincent Substation </vt:lpstr>
      <vt:lpstr>Effects of energy storage on peak demand</vt:lpstr>
      <vt:lpstr>Batteries help midday solar serve evening load</vt:lpstr>
      <vt:lpstr>Irwindale-specific considerations for local BESS</vt:lpstr>
      <vt:lpstr>Irwindale Fire Chief testifies in support of BESS</vt:lpstr>
      <vt:lpstr>Gateway BESS will reduce pollution in Irwindale</vt:lpstr>
      <vt:lpstr>Any BESS in Irwindale will reduce pollution from gas power plants that are prevalent in the region</vt:lpstr>
      <vt:lpstr>Gateway BESS delivers significant economic benefits to Irwindale</vt:lpstr>
      <vt:lpstr>Local grid benefits from BESS connecting to the Rio Hondo Substation in Irwindale</vt:lpstr>
      <vt:lpstr>Transmission and high voltage distribution feeders near Irwindale</vt:lpstr>
      <vt:lpstr>Distribution feeders near Irwindale</vt:lpstr>
      <vt:lpstr>Community Benefits possibility for Irwindale</vt:lpstr>
      <vt:lpstr>Santa Barbara Unified School District (SBUSD)</vt:lpstr>
      <vt:lpstr>Six SBUSD Solar Microgrid sites</vt:lpstr>
      <vt:lpstr>Guaranteed SBUSD bill savings and free VOR</vt:lpstr>
      <vt:lpstr>Backup</vt:lpstr>
      <vt:lpstr>Humidor is in an industrially-zoned area</vt:lpstr>
      <vt:lpstr>Utilize already disturbed industrial land</vt:lpstr>
      <vt:lpstr>Visually screened and secured</vt:lpstr>
      <vt:lpstr>Humidor site plan</vt:lpstr>
      <vt:lpstr>Humidor site plan (continued)</vt:lpstr>
      <vt:lpstr>Humidor concept materials and colors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Greg Young</dc:creator>
  <cp:lastModifiedBy>Craig Lewis</cp:lastModifiedBy>
  <cp:revision>31</cp:revision>
  <dcterms:created xsi:type="dcterms:W3CDTF">2019-06-12T17:10:02Z</dcterms:created>
  <dcterms:modified xsi:type="dcterms:W3CDTF">2024-12-12T06:16:00Z</dcterms:modified>
</cp:coreProperties>
</file>