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</p:sldIdLst>
  <p:sldSz cy="6858000" cx="9144000"/>
  <p:notesSz cx="6858000" cy="9144000"/>
  <p:embeddedFontLst>
    <p:embeddedFont>
      <p:font typeface="Catamaran Light"/>
      <p:regular r:id="rId14"/>
      <p:bold r:id="rId1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16" roundtripDataSignature="AMtx7mgiar5W8SCwmYE0U80kZKtaqm5ss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font" Target="fonts/CatamaranLight-bold.fntdata"/><Relationship Id="rId14" Type="http://schemas.openxmlformats.org/officeDocument/2006/relationships/font" Target="fonts/CatamaranLight-regular.fntdata"/><Relationship Id="rId16" Type="http://customschemas.google.com/relationships/presentationmetadata" Target="meta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9" name="Google Shape;99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00" name="Google Shape;100;p1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2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110" name="Google Shape;110;p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11" name="Google Shape;111;p2:notes"/>
          <p:cNvSpPr txBox="1"/>
          <p:nvPr/>
        </p:nvSpPr>
        <p:spPr>
          <a:xfrm>
            <a:off x="4008708" y="8893296"/>
            <a:ext cx="3066733" cy="468154"/>
          </a:xfrm>
          <a:prstGeom prst="rect">
            <a:avLst/>
          </a:prstGeom>
          <a:noFill/>
          <a:ln>
            <a:noFill/>
          </a:ln>
        </p:spPr>
        <p:txBody>
          <a:bodyPr anchorCtr="0" anchor="b" bIns="46950" lIns="93900" spcFirstLastPara="1" rIns="93900" wrap="square" tIns="4695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32f49675089_0_15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Google Shape;118;g32f49675089_0_15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9" name="Google Shape;119;g32f49675089_0_15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329e0a1a8e0_0_56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25" name="Google Shape;125;g329e0a1a8e0_0_56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329e0a1a8e0_0_34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31" name="Google Shape;131;g329e0a1a8e0_0_34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37" name="Google Shape;137;p4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g329e0a1a8e0_0_40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7" name="Google Shape;147;g329e0a1a8e0_0_4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8" name="Google Shape;148;g329e0a1a8e0_0_40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54" name="Google Shape;154;p3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g329e0a1a8e0_0_7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60" name="Google Shape;160;g329e0a1a8e0_0_7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6"/>
          <p:cNvSpPr/>
          <p:nvPr/>
        </p:nvSpPr>
        <p:spPr>
          <a:xfrm>
            <a:off x="0" y="3124200"/>
            <a:ext cx="9144000" cy="3352800"/>
          </a:xfrm>
          <a:prstGeom prst="rect">
            <a:avLst/>
          </a:prstGeom>
          <a:solidFill>
            <a:srgbClr val="249C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" name="Google Shape;17;p36"/>
          <p:cNvSpPr/>
          <p:nvPr/>
        </p:nvSpPr>
        <p:spPr>
          <a:xfrm>
            <a:off x="0" y="6477000"/>
            <a:ext cx="9144000" cy="381000"/>
          </a:xfrm>
          <a:prstGeom prst="rect">
            <a:avLst/>
          </a:prstGeom>
          <a:solidFill>
            <a:srgbClr val="D8D8D8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" name="Google Shape;18;p36"/>
          <p:cNvSpPr txBox="1"/>
          <p:nvPr/>
        </p:nvSpPr>
        <p:spPr>
          <a:xfrm>
            <a:off x="0" y="6488113"/>
            <a:ext cx="9144000" cy="3698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Making Clean Local Energy Accessible Now			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" name="Google Shape;19;p36"/>
          <p:cNvSpPr txBox="1"/>
          <p:nvPr>
            <p:ph idx="1" type="subTitle"/>
          </p:nvPr>
        </p:nvSpPr>
        <p:spPr>
          <a:xfrm>
            <a:off x="990600" y="5300663"/>
            <a:ext cx="7161213" cy="8413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798DA8"/>
              </a:buClr>
              <a:buSzPts val="2400"/>
              <a:buFont typeface="Calibri"/>
              <a:buNone/>
              <a:defRPr sz="2400">
                <a:solidFill>
                  <a:srgbClr val="798DA8"/>
                </a:solidFill>
              </a:defRPr>
            </a:lvl1pPr>
            <a:lvl2pPr lvl="1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lvl="2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lvl="3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lvl="4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lvl="5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lvl="6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lvl="7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lvl="8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45"/>
          <p:cNvSpPr txBox="1"/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45"/>
          <p:cNvSpPr txBox="1"/>
          <p:nvPr>
            <p:ph idx="1" type="body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74" name="Google Shape;74;p45"/>
          <p:cNvSpPr txBox="1"/>
          <p:nvPr>
            <p:ph idx="2" type="body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75" name="Google Shape;75;p45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45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45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46"/>
          <p:cNvSpPr txBox="1"/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46"/>
          <p:cNvSpPr/>
          <p:nvPr>
            <p:ph idx="2" type="pic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81" name="Google Shape;81;p46"/>
          <p:cNvSpPr txBox="1"/>
          <p:nvPr>
            <p:ph idx="1" type="body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82" name="Google Shape;82;p46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46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46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47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7" name="Google Shape;87;p47"/>
          <p:cNvSpPr txBox="1"/>
          <p:nvPr>
            <p:ph idx="1" type="body"/>
          </p:nvPr>
        </p:nvSpPr>
        <p:spPr>
          <a:xfrm rot="5400000">
            <a:off x="2396331" y="57944"/>
            <a:ext cx="4351338" cy="7886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" name="Google Shape;88;p47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" name="Google Shape;89;p47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" name="Google Shape;90;p47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48"/>
          <p:cNvSpPr txBox="1"/>
          <p:nvPr>
            <p:ph type="title"/>
          </p:nvPr>
        </p:nvSpPr>
        <p:spPr>
          <a:xfrm rot="5400000">
            <a:off x="4623594" y="2285207"/>
            <a:ext cx="5811838" cy="19716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3" name="Google Shape;93;p48"/>
          <p:cNvSpPr txBox="1"/>
          <p:nvPr>
            <p:ph idx="1" type="body"/>
          </p:nvPr>
        </p:nvSpPr>
        <p:spPr>
          <a:xfrm rot="5400000">
            <a:off x="623094" y="370681"/>
            <a:ext cx="5811838" cy="5800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4" name="Google Shape;94;p48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" name="Google Shape;95;p48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6" name="Google Shape;96;p48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_Title, Text and Chart">
  <p:cSld name="3_Title, Text and Chart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37"/>
          <p:cNvSpPr/>
          <p:nvPr/>
        </p:nvSpPr>
        <p:spPr>
          <a:xfrm>
            <a:off x="0" y="6477000"/>
            <a:ext cx="9144000" cy="381000"/>
          </a:xfrm>
          <a:prstGeom prst="rect">
            <a:avLst/>
          </a:prstGeom>
          <a:solidFill>
            <a:srgbClr val="D8D8D8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13"/>
              <a:buFont typeface="Arial"/>
              <a:buNone/>
            </a:pPr>
            <a:r>
              <a:t/>
            </a:r>
            <a:endParaRPr b="0" i="0" sz="1013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" name="Google Shape;22;p37"/>
          <p:cNvSpPr txBox="1"/>
          <p:nvPr/>
        </p:nvSpPr>
        <p:spPr>
          <a:xfrm>
            <a:off x="0" y="6488119"/>
            <a:ext cx="4724400" cy="25391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</a:pPr>
            <a:r>
              <a:rPr b="0" i="0" lang="en-US" sz="105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Making Clean Local Energy Accessible Now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" name="Google Shape;23;p37"/>
          <p:cNvSpPr/>
          <p:nvPr/>
        </p:nvSpPr>
        <p:spPr>
          <a:xfrm>
            <a:off x="0" y="0"/>
            <a:ext cx="7391400" cy="762000"/>
          </a:xfrm>
          <a:prstGeom prst="rect">
            <a:avLst/>
          </a:prstGeom>
          <a:solidFill>
            <a:srgbClr val="249C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13"/>
              <a:buFont typeface="Arial"/>
              <a:buNone/>
            </a:pPr>
            <a:r>
              <a:rPr b="0" i="0" lang="en-US" sz="1013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" name="Google Shape;24;p37"/>
          <p:cNvSpPr txBox="1"/>
          <p:nvPr>
            <p:ph type="title"/>
          </p:nvPr>
        </p:nvSpPr>
        <p:spPr>
          <a:xfrm>
            <a:off x="0" y="0"/>
            <a:ext cx="7315200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50"/>
              <a:buFont typeface="Arial"/>
              <a:buNone/>
              <a:defRPr b="1" sz="135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37"/>
          <p:cNvSpPr txBox="1"/>
          <p:nvPr/>
        </p:nvSpPr>
        <p:spPr>
          <a:xfrm>
            <a:off x="8416636" y="6542574"/>
            <a:ext cx="574964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</a:pPr>
            <a:fld id="{00000000-1234-1234-1234-123412341234}" type="slidenum">
              <a:rPr b="0" i="0" lang="en-US" sz="105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050" u="none" cap="none" strike="noStrike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6" name="Google Shape;26;p3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541123" y="132243"/>
            <a:ext cx="1421463" cy="596418"/>
          </a:xfrm>
          <a:prstGeom prst="rect">
            <a:avLst/>
          </a:prstGeom>
          <a:noFill/>
          <a:ln>
            <a:noFill/>
          </a:ln>
        </p:spPr>
      </p:pic>
      <p:sp>
        <p:nvSpPr>
          <p:cNvPr id="27" name="Google Shape;27;p37"/>
          <p:cNvSpPr txBox="1"/>
          <p:nvPr>
            <p:ph idx="1" type="body"/>
          </p:nvPr>
        </p:nvSpPr>
        <p:spPr>
          <a:xfrm>
            <a:off x="457200" y="12954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2385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ourier New"/>
              <a:buChar char="o"/>
              <a:defRPr sz="15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5275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50"/>
              <a:buFont typeface="Courier New"/>
              <a:buChar char="o"/>
              <a:defRPr sz="10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5275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50"/>
              <a:buFont typeface="Arial"/>
              <a:buChar char="•"/>
              <a:defRPr sz="10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>
  <p:cSld name="Title Slide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38"/>
          <p:cNvSpPr txBox="1"/>
          <p:nvPr>
            <p:ph type="ctrTitle"/>
          </p:nvPr>
        </p:nvSpPr>
        <p:spPr>
          <a:xfrm>
            <a:off x="685800" y="1122363"/>
            <a:ext cx="77724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38"/>
          <p:cNvSpPr txBox="1"/>
          <p:nvPr>
            <p:ph idx="1" type="subTitle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31" name="Google Shape;31;p38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38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38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39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39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" name="Google Shape;37;p39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39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39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40"/>
          <p:cNvSpPr txBox="1"/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40"/>
          <p:cNvSpPr txBox="1"/>
          <p:nvPr>
            <p:ph idx="1" type="body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43" name="Google Shape;43;p40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40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40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41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41"/>
          <p:cNvSpPr txBox="1"/>
          <p:nvPr>
            <p:ph idx="1" type="body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9" name="Google Shape;49;p41"/>
          <p:cNvSpPr txBox="1"/>
          <p:nvPr>
            <p:ph idx="2" type="body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0" name="Google Shape;50;p41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41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41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42"/>
          <p:cNvSpPr txBox="1"/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42"/>
          <p:cNvSpPr txBox="1"/>
          <p:nvPr>
            <p:ph idx="1" type="body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56" name="Google Shape;56;p42"/>
          <p:cNvSpPr txBox="1"/>
          <p:nvPr>
            <p:ph idx="2" type="body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7" name="Google Shape;57;p42"/>
          <p:cNvSpPr txBox="1"/>
          <p:nvPr>
            <p:ph idx="3" type="body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58" name="Google Shape;58;p42"/>
          <p:cNvSpPr txBox="1"/>
          <p:nvPr>
            <p:ph idx="4" type="body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" name="Google Shape;59;p42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42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42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43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43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43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43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44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44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44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35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35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35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35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35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1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5.jpg"/><Relationship Id="rId4" Type="http://schemas.openxmlformats.org/officeDocument/2006/relationships/image" Target="../media/image3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Clean Coalition Logo_no tagline_updated yellow.eps" id="102" name="Google Shape;102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24554" y="196600"/>
            <a:ext cx="5065450" cy="755025"/>
          </a:xfrm>
          <a:prstGeom prst="rect">
            <a:avLst/>
          </a:prstGeom>
          <a:noFill/>
          <a:ln>
            <a:noFill/>
          </a:ln>
        </p:spPr>
      </p:pic>
      <p:sp>
        <p:nvSpPr>
          <p:cNvPr id="103" name="Google Shape;103;p1"/>
          <p:cNvSpPr txBox="1"/>
          <p:nvPr/>
        </p:nvSpPr>
        <p:spPr>
          <a:xfrm>
            <a:off x="-61325" y="1047225"/>
            <a:ext cx="9255600" cy="143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3500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rPr>
              <a:t>Green Palisades Campaign</a:t>
            </a:r>
            <a:r>
              <a:rPr b="1" lang="en-US" sz="3000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rPr>
              <a:t> (GPC)</a:t>
            </a:r>
            <a:endParaRPr b="1" sz="3000">
              <a:solidFill>
                <a:schemeClr val="dk2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2600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rPr>
              <a:t>Facilitating 100% Electric, </a:t>
            </a:r>
            <a:r>
              <a:rPr b="1" lang="en-US" sz="2600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rPr>
              <a:t>Net Zero Energy Rebuilding with full Solar Microgrid resilience </a:t>
            </a:r>
            <a:endParaRPr i="0" sz="900" u="none" cap="none" strike="noStrike">
              <a:solidFill>
                <a:schemeClr val="dk2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104" name="Google Shape;104;p1"/>
          <p:cNvSpPr txBox="1"/>
          <p:nvPr/>
        </p:nvSpPr>
        <p:spPr>
          <a:xfrm>
            <a:off x="7619400" y="6537200"/>
            <a:ext cx="15246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>
                <a:solidFill>
                  <a:schemeClr val="dk1"/>
                </a:solidFill>
              </a:rPr>
              <a:t>4 February 2025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" name="Google Shape;105;p1"/>
          <p:cNvSpPr txBox="1"/>
          <p:nvPr/>
        </p:nvSpPr>
        <p:spPr>
          <a:xfrm>
            <a:off x="1006825" y="5893350"/>
            <a:ext cx="7007700" cy="87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700">
                <a:solidFill>
                  <a:schemeClr val="lt1"/>
                </a:solidFill>
                <a:latin typeface="Catamaran Light"/>
                <a:ea typeface="Catamaran Light"/>
                <a:cs typeface="Catamaran Light"/>
                <a:sym typeface="Catamaran Light"/>
              </a:rPr>
              <a:t>Optimizing the trifecta of Economic, Environmental, and Resilience benefits</a:t>
            </a:r>
            <a:endParaRPr sz="1700">
              <a:solidFill>
                <a:schemeClr val="lt1"/>
              </a:solidFill>
              <a:latin typeface="Catamaran Light"/>
              <a:ea typeface="Catamaran Light"/>
              <a:cs typeface="Catamaran Light"/>
              <a:sym typeface="Catamaran Ligh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6" name="Google Shape;106;p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858421" y="2571125"/>
            <a:ext cx="3427155" cy="3246025"/>
          </a:xfrm>
          <a:prstGeom prst="rect">
            <a:avLst/>
          </a:prstGeom>
          <a:noFill/>
          <a:ln>
            <a:noFill/>
          </a:ln>
        </p:spPr>
      </p:pic>
      <p:sp>
        <p:nvSpPr>
          <p:cNvPr id="107" name="Google Shape;107;p1"/>
          <p:cNvSpPr txBox="1"/>
          <p:nvPr/>
        </p:nvSpPr>
        <p:spPr>
          <a:xfrm>
            <a:off x="9113150" y="1804125"/>
            <a:ext cx="9144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2"/>
          <p:cNvSpPr txBox="1"/>
          <p:nvPr/>
        </p:nvSpPr>
        <p:spPr>
          <a:xfrm>
            <a:off x="1928813" y="2947988"/>
            <a:ext cx="184150" cy="3698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4" name="Google Shape;114;p2"/>
          <p:cNvSpPr txBox="1"/>
          <p:nvPr/>
        </p:nvSpPr>
        <p:spPr>
          <a:xfrm>
            <a:off x="266690" y="840001"/>
            <a:ext cx="8610600" cy="547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>
                <a:solidFill>
                  <a:schemeClr val="dk1"/>
                </a:solidFill>
              </a:rPr>
              <a:t>Mission</a:t>
            </a:r>
            <a:r>
              <a:rPr lang="en-US">
                <a:solidFill>
                  <a:schemeClr val="dk1"/>
                </a:solidFill>
              </a:rPr>
              <a:t>:</a:t>
            </a:r>
            <a:endParaRPr>
              <a:solidFill>
                <a:schemeClr val="dk1"/>
              </a:solidFill>
            </a:endParaRPr>
          </a:p>
          <a:p>
            <a:pPr indent="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chemeClr val="dk1"/>
                </a:solidFill>
              </a:rPr>
              <a:t>To establish a handful of super green rebuild designs for property owners that lost </a:t>
            </a:r>
            <a:r>
              <a:rPr lang="en-US">
                <a:solidFill>
                  <a:schemeClr val="dk1"/>
                </a:solidFill>
              </a:rPr>
              <a:t>their</a:t>
            </a:r>
            <a:r>
              <a:rPr lang="en-US">
                <a:solidFill>
                  <a:schemeClr val="dk1"/>
                </a:solidFill>
              </a:rPr>
              <a:t> homes in the recent Palisades Fire, with the intention that these designs will be widely publicized to facilitate other property owners in Pacific Palisades, </a:t>
            </a:r>
            <a:r>
              <a:rPr lang="en-US">
                <a:solidFill>
                  <a:schemeClr val="dk1"/>
                </a:solidFill>
              </a:rPr>
              <a:t>Altadena</a:t>
            </a:r>
            <a:r>
              <a:rPr lang="en-US">
                <a:solidFill>
                  <a:schemeClr val="dk1"/>
                </a:solidFill>
              </a:rPr>
              <a:t>, and way beyond to rebuild in a super green fashion.  Super green designs are 100% electric and Net Zero Energy (NZE), with Solar Microgrids that ensure an unparalleled trifecta of economic, environmental, and </a:t>
            </a:r>
            <a:r>
              <a:rPr lang="en-US">
                <a:solidFill>
                  <a:schemeClr val="dk1"/>
                </a:solidFill>
              </a:rPr>
              <a:t>resilience</a:t>
            </a:r>
            <a:r>
              <a:rPr lang="en-US">
                <a:solidFill>
                  <a:schemeClr val="dk1"/>
                </a:solidFill>
              </a:rPr>
              <a:t> benefits.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>
                <a:solidFill>
                  <a:schemeClr val="dk1"/>
                </a:solidFill>
              </a:rPr>
              <a:t>Plan</a:t>
            </a:r>
            <a:r>
              <a:rPr lang="en-US">
                <a:solidFill>
                  <a:schemeClr val="dk1"/>
                </a:solidFill>
              </a:rPr>
              <a:t>:</a:t>
            </a:r>
            <a:endParaRPr b="1">
              <a:solidFill>
                <a:schemeClr val="dk1"/>
              </a:solidFill>
            </a:endParaRPr>
          </a:p>
          <a:p>
            <a:pPr indent="-3175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AutoNum type="arabicParenR"/>
            </a:pPr>
            <a:r>
              <a:rPr lang="en-US">
                <a:solidFill>
                  <a:schemeClr val="dk1"/>
                </a:solidFill>
              </a:rPr>
              <a:t>Identify a handful of property owners who are committed to </a:t>
            </a:r>
            <a:r>
              <a:rPr lang="en-US">
                <a:solidFill>
                  <a:schemeClr val="dk1"/>
                </a:solidFill>
              </a:rPr>
              <a:t>rebuilding in a</a:t>
            </a:r>
            <a:r>
              <a:rPr lang="en-US">
                <a:solidFill>
                  <a:schemeClr val="dk1"/>
                </a:solidFill>
              </a:rPr>
              <a:t> super green fashion.</a:t>
            </a:r>
            <a:endParaRPr>
              <a:solidFill>
                <a:schemeClr val="dk1"/>
              </a:solidFill>
            </a:endParaRPr>
          </a:p>
          <a:p>
            <a:pPr indent="-3175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AutoNum type="arabicParenR"/>
            </a:pPr>
            <a:r>
              <a:rPr lang="en-US">
                <a:solidFill>
                  <a:schemeClr val="dk1"/>
                </a:solidFill>
              </a:rPr>
              <a:t>Establish initial renderings and identify recommended appliances.</a:t>
            </a:r>
            <a:endParaRPr>
              <a:solidFill>
                <a:schemeClr val="dk1"/>
              </a:solidFill>
            </a:endParaRPr>
          </a:p>
          <a:p>
            <a:pPr indent="-3175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AutoNum type="arabicParenR"/>
            </a:pPr>
            <a:r>
              <a:rPr lang="en-US">
                <a:solidFill>
                  <a:schemeClr val="dk1"/>
                </a:solidFill>
              </a:rPr>
              <a:t>Perform load analysis and size solar &amp; storage for meeting NZE and resilience preferences. </a:t>
            </a:r>
            <a:endParaRPr>
              <a:solidFill>
                <a:schemeClr val="dk1"/>
              </a:solidFill>
            </a:endParaRPr>
          </a:p>
          <a:p>
            <a:pPr indent="-3175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AutoNum type="arabicParenR"/>
            </a:pPr>
            <a:r>
              <a:rPr lang="en-US">
                <a:solidFill>
                  <a:schemeClr val="dk1"/>
                </a:solidFill>
              </a:rPr>
              <a:t>Coordinate </a:t>
            </a:r>
            <a:r>
              <a:rPr lang="en-US">
                <a:solidFill>
                  <a:schemeClr val="dk1"/>
                </a:solidFill>
              </a:rPr>
              <a:t>with</a:t>
            </a:r>
            <a:r>
              <a:rPr lang="en-US">
                <a:solidFill>
                  <a:schemeClr val="dk1"/>
                </a:solidFill>
              </a:rPr>
              <a:t> a Tiger Team of designers, architects, and builders to </a:t>
            </a:r>
            <a:r>
              <a:rPr lang="en-US">
                <a:solidFill>
                  <a:schemeClr val="dk1"/>
                </a:solidFill>
              </a:rPr>
              <a:t>facilitate</a:t>
            </a:r>
            <a:r>
              <a:rPr lang="en-US">
                <a:solidFill>
                  <a:schemeClr val="dk1"/>
                </a:solidFill>
              </a:rPr>
              <a:t> comprehensive super green </a:t>
            </a:r>
            <a:r>
              <a:rPr lang="en-US">
                <a:solidFill>
                  <a:schemeClr val="dk1"/>
                </a:solidFill>
              </a:rPr>
              <a:t>rebuilding</a:t>
            </a:r>
            <a:r>
              <a:rPr lang="en-US">
                <a:solidFill>
                  <a:schemeClr val="dk1"/>
                </a:solidFill>
              </a:rPr>
              <a:t> designs – and subsequent </a:t>
            </a:r>
            <a:r>
              <a:rPr lang="en-US">
                <a:solidFill>
                  <a:schemeClr val="dk1"/>
                </a:solidFill>
              </a:rPr>
              <a:t>construction</a:t>
            </a:r>
            <a:r>
              <a:rPr lang="en-US">
                <a:solidFill>
                  <a:schemeClr val="dk1"/>
                </a:solidFill>
              </a:rPr>
              <a:t> plans for the new homes.   </a:t>
            </a:r>
            <a:endParaRPr>
              <a:solidFill>
                <a:schemeClr val="dk1"/>
              </a:solidFill>
            </a:endParaRPr>
          </a:p>
          <a:p>
            <a:pPr indent="-3175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AutoNum type="arabicParenR"/>
            </a:pPr>
            <a:r>
              <a:rPr lang="en-US">
                <a:solidFill>
                  <a:schemeClr val="dk1"/>
                </a:solidFill>
              </a:rPr>
              <a:t>Publicize the </a:t>
            </a:r>
            <a:r>
              <a:rPr lang="en-US">
                <a:solidFill>
                  <a:schemeClr val="dk1"/>
                </a:solidFill>
              </a:rPr>
              <a:t>designs widely:</a:t>
            </a:r>
            <a:endParaRPr>
              <a:solidFill>
                <a:schemeClr val="dk1"/>
              </a:solidFill>
            </a:endParaRPr>
          </a:p>
          <a:p>
            <a:pPr indent="-31750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AutoNum type="alphaLcParenR"/>
            </a:pPr>
            <a:r>
              <a:rPr lang="en-US">
                <a:solidFill>
                  <a:schemeClr val="dk1"/>
                </a:solidFill>
              </a:rPr>
              <a:t>Media (eg: Sammy Roth @ LA Times)</a:t>
            </a:r>
            <a:endParaRPr>
              <a:solidFill>
                <a:schemeClr val="dk1"/>
              </a:solidFill>
            </a:endParaRPr>
          </a:p>
          <a:p>
            <a:pPr indent="-31750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AutoNum type="alphaLcParenR"/>
            </a:pPr>
            <a:r>
              <a:rPr lang="en-US">
                <a:solidFill>
                  <a:schemeClr val="dk1"/>
                </a:solidFill>
              </a:rPr>
              <a:t>Collaborations with other parties like Rick Caruso, Mayor Bass and Steve </a:t>
            </a:r>
            <a:r>
              <a:rPr lang="en-US">
                <a:solidFill>
                  <a:srgbClr val="111111"/>
                </a:solidFill>
                <a:highlight>
                  <a:srgbClr val="FFFFFF"/>
                </a:highlight>
              </a:rPr>
              <a:t>Soboroff</a:t>
            </a:r>
            <a:r>
              <a:rPr lang="en-US">
                <a:solidFill>
                  <a:schemeClr val="dk1"/>
                </a:solidFill>
              </a:rPr>
              <a:t>, Green Building Council, Direct Relief, and others.</a:t>
            </a:r>
            <a:endParaRPr>
              <a:solidFill>
                <a:schemeClr val="dk1"/>
              </a:solidFill>
            </a:endParaRPr>
          </a:p>
          <a:p>
            <a:pPr indent="-31750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AutoNum type="alphaLcParenR"/>
            </a:pPr>
            <a:r>
              <a:rPr lang="en-US">
                <a:solidFill>
                  <a:schemeClr val="dk1"/>
                </a:solidFill>
              </a:rPr>
              <a:t>Webinars to educate everybody about the GPC’s super green showcase designs.  </a:t>
            </a:r>
            <a:endParaRPr b="1" i="0" u="none" cap="none" strike="noStrike">
              <a:solidFill>
                <a:schemeClr val="dk1"/>
              </a:solidFill>
            </a:endParaRPr>
          </a:p>
        </p:txBody>
      </p:sp>
      <p:sp>
        <p:nvSpPr>
          <p:cNvPr id="115" name="Google Shape;115;p2"/>
          <p:cNvSpPr txBox="1"/>
          <p:nvPr/>
        </p:nvSpPr>
        <p:spPr>
          <a:xfrm>
            <a:off x="0" y="0"/>
            <a:ext cx="7315200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lang="en-US" sz="2200">
                <a:solidFill>
                  <a:schemeClr val="lt1"/>
                </a:solidFill>
              </a:rPr>
              <a:t>GPC Missio</a:t>
            </a:r>
            <a:r>
              <a:rPr b="1" lang="en-US" sz="2200">
                <a:solidFill>
                  <a:schemeClr val="lt1"/>
                </a:solidFill>
              </a:rPr>
              <a:t>n &amp; Plan</a:t>
            </a:r>
            <a:endParaRPr b="0" i="0" sz="2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32f49675089_0_15"/>
          <p:cNvSpPr txBox="1"/>
          <p:nvPr>
            <p:ph type="title"/>
          </p:nvPr>
        </p:nvSpPr>
        <p:spPr>
          <a:xfrm>
            <a:off x="0" y="0"/>
            <a:ext cx="7315200" cy="7620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/>
              <a:t>Key Collaborators</a:t>
            </a:r>
            <a:endParaRPr sz="2200"/>
          </a:p>
        </p:txBody>
      </p:sp>
      <p:sp>
        <p:nvSpPr>
          <p:cNvPr id="122" name="Google Shape;122;g32f49675089_0_15"/>
          <p:cNvSpPr txBox="1"/>
          <p:nvPr>
            <p:ph idx="1" type="body"/>
          </p:nvPr>
        </p:nvSpPr>
        <p:spPr>
          <a:xfrm>
            <a:off x="272175" y="960025"/>
            <a:ext cx="8229600" cy="55743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 fontScale="85000" lnSpcReduction="20000"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/>
              <a:t>Collaborating with designers, architects, and builders to ensure super green rebuilds in Pacific Palisades, Altadena, and way beyond.  </a:t>
            </a:r>
            <a:endParaRPr sz="1600"/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/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/>
              <a:t>Confirmed collaborators:</a:t>
            </a:r>
            <a:endParaRPr b="1" sz="1600"/>
          </a:p>
          <a:p>
            <a:pPr indent="-31496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Char char="•"/>
            </a:pPr>
            <a:r>
              <a:rPr b="1" lang="en-US" sz="1600"/>
              <a:t>Fallon Vaughan</a:t>
            </a:r>
            <a:r>
              <a:rPr lang="en-US" sz="1600"/>
              <a:t>, Developer that built 10 super green homes in Paradise, CA following the wildfire disaster there (Nov 8, 2018).</a:t>
            </a:r>
            <a:endParaRPr sz="1600"/>
          </a:p>
          <a:p>
            <a:pPr indent="-31496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Char char="•"/>
            </a:pPr>
            <a:r>
              <a:rPr b="1" lang="en-US" sz="1600"/>
              <a:t>Dennis Allen</a:t>
            </a:r>
            <a:r>
              <a:rPr lang="en-US" sz="1600"/>
              <a:t>, Founder of Allen Construction, a leading green building home builder.</a:t>
            </a:r>
            <a:endParaRPr sz="1600"/>
          </a:p>
          <a:p>
            <a:pPr indent="-31496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Char char="•"/>
            </a:pPr>
            <a:r>
              <a:rPr b="1" lang="en-US" sz="1600"/>
              <a:t>Tim Hade</a:t>
            </a:r>
            <a:r>
              <a:rPr lang="en-US" sz="1600"/>
              <a:t>, Co-Founder of Scale Microgrids, a leading solar-driven microgrid solutions provider.</a:t>
            </a:r>
            <a:endParaRPr sz="1600"/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/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/>
              <a:t>Target collaborators:</a:t>
            </a:r>
            <a:endParaRPr b="1" sz="1600"/>
          </a:p>
          <a:p>
            <a:pPr indent="-31496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Char char="•"/>
            </a:pPr>
            <a:r>
              <a:rPr b="1" lang="en-US" sz="1600"/>
              <a:t>Rick Caruso</a:t>
            </a:r>
            <a:r>
              <a:rPr lang="en-US" sz="1600"/>
              <a:t>, Leading Steadfast LA, a non-profit focused on accelerating the rebuilding efforts in Palisades. </a:t>
            </a:r>
            <a:endParaRPr sz="1600"/>
          </a:p>
          <a:p>
            <a:pPr indent="-31496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Char char="•"/>
            </a:pPr>
            <a:r>
              <a:rPr b="1" lang="en-US" sz="1600"/>
              <a:t>Karen Bass</a:t>
            </a:r>
            <a:r>
              <a:rPr lang="en-US" sz="1600"/>
              <a:t> and </a:t>
            </a:r>
            <a:r>
              <a:rPr b="1" lang="en-US" sz="1600"/>
              <a:t>Steve </a:t>
            </a:r>
            <a:r>
              <a:rPr b="1" lang="en-US" sz="1600">
                <a:solidFill>
                  <a:srgbClr val="111111"/>
                </a:solidFill>
                <a:highlight>
                  <a:srgbClr val="FFFFFF"/>
                </a:highlight>
              </a:rPr>
              <a:t>Soboroff</a:t>
            </a:r>
            <a:r>
              <a:rPr lang="en-US" sz="1600">
                <a:solidFill>
                  <a:srgbClr val="111111"/>
                </a:solidFill>
                <a:highlight>
                  <a:srgbClr val="FFFFFF"/>
                </a:highlight>
              </a:rPr>
              <a:t>, Karen Bass appointed Steve Soboroff to lead LAs recovery and expedite rebuilding strategies. </a:t>
            </a:r>
            <a:endParaRPr sz="1600"/>
          </a:p>
          <a:p>
            <a:pPr indent="-31496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Char char="•"/>
            </a:pPr>
            <a:r>
              <a:rPr b="1" lang="en-US" sz="1600"/>
              <a:t>Steve Glenn</a:t>
            </a:r>
            <a:r>
              <a:rPr lang="en-US" sz="1600"/>
              <a:t>, CEO, Plant Prefab, Pioneering sustainable and efficient housing solutions. </a:t>
            </a:r>
            <a:endParaRPr sz="1600"/>
          </a:p>
          <a:p>
            <a:pPr indent="-31496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Char char="•"/>
            </a:pPr>
            <a:r>
              <a:rPr b="1" lang="en-US" sz="1600"/>
              <a:t>Colin Mangham</a:t>
            </a:r>
            <a:r>
              <a:rPr lang="en-US" sz="1600"/>
              <a:t>, Director of Innovation, USGBC California, driving advancements in green building practices. </a:t>
            </a:r>
            <a:endParaRPr sz="1600"/>
          </a:p>
          <a:p>
            <a:pPr indent="-31496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Char char="•"/>
            </a:pPr>
            <a:r>
              <a:rPr b="1" lang="en-US" sz="1600"/>
              <a:t>Vamsi Kotla</a:t>
            </a:r>
            <a:r>
              <a:rPr lang="en-US" sz="1600"/>
              <a:t>, CEO, ReMo Homes, Zero-Carbon Steel Modular Homes (won $3 million from the California Energy Commission Grant)</a:t>
            </a:r>
            <a:endParaRPr sz="1600"/>
          </a:p>
          <a:p>
            <a:pPr indent="-31496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Char char="•"/>
            </a:pPr>
            <a:r>
              <a:rPr b="1" lang="en-US" sz="1600"/>
              <a:t>Direct Relief</a:t>
            </a:r>
            <a:r>
              <a:rPr lang="en-US" sz="1600"/>
              <a:t>, leading disaster response organization.</a:t>
            </a:r>
            <a:endParaRPr sz="16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329e0a1a8e0_0_56"/>
          <p:cNvSpPr txBox="1"/>
          <p:nvPr/>
        </p:nvSpPr>
        <p:spPr>
          <a:xfrm>
            <a:off x="256825" y="948800"/>
            <a:ext cx="8478000" cy="571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400"/>
              </a:spcBef>
              <a:spcAft>
                <a:spcPts val="0"/>
              </a:spcAft>
              <a:buNone/>
            </a:pPr>
            <a:r>
              <a:rPr b="1" lang="en-US">
                <a:solidFill>
                  <a:schemeClr val="dk1"/>
                </a:solidFill>
              </a:rPr>
              <a:t>Heating &amp; Cooling</a:t>
            </a:r>
            <a:endParaRPr b="1">
              <a:solidFill>
                <a:schemeClr val="dk1"/>
              </a:solidFill>
            </a:endParaRPr>
          </a:p>
          <a:p>
            <a:pPr indent="-317500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</a:pPr>
            <a:r>
              <a:rPr b="1" lang="en-US">
                <a:solidFill>
                  <a:schemeClr val="dk1"/>
                </a:solidFill>
              </a:rPr>
              <a:t>Heat Pump HVAC System</a:t>
            </a:r>
            <a:r>
              <a:rPr lang="en-US">
                <a:solidFill>
                  <a:schemeClr val="dk1"/>
                </a:solidFill>
              </a:rPr>
              <a:t> – Provides both heating and cooling efficiently.</a:t>
            </a:r>
            <a:endParaRPr>
              <a:solidFill>
                <a:schemeClr val="dk1"/>
              </a:solidFill>
            </a:endParaRPr>
          </a:p>
          <a:p>
            <a:pPr indent="-3175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</a:pPr>
            <a:r>
              <a:rPr b="1" lang="en-US">
                <a:solidFill>
                  <a:schemeClr val="dk1"/>
                </a:solidFill>
              </a:rPr>
              <a:t>Electric Radiant Floor Heating</a:t>
            </a:r>
            <a:r>
              <a:rPr lang="en-US">
                <a:solidFill>
                  <a:schemeClr val="dk1"/>
                </a:solidFill>
              </a:rPr>
              <a:t> – Optional for additional comfort.</a:t>
            </a:r>
            <a:endParaRPr>
              <a:solidFill>
                <a:schemeClr val="dk1"/>
              </a:solidFill>
            </a:endParaRPr>
          </a:p>
          <a:p>
            <a:pPr indent="-3175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</a:pPr>
            <a:r>
              <a:rPr b="1" lang="en-US">
                <a:solidFill>
                  <a:schemeClr val="dk1"/>
                </a:solidFill>
              </a:rPr>
              <a:t>Energy Recovery Ventilator (ERV) or Heat Recovery Ventilator (HRV)</a:t>
            </a:r>
            <a:r>
              <a:rPr lang="en-US">
                <a:solidFill>
                  <a:schemeClr val="dk1"/>
                </a:solidFill>
              </a:rPr>
              <a:t> – Improves indoor air quality and efficiency.</a:t>
            </a:r>
            <a:endParaRPr>
              <a:solidFill>
                <a:schemeClr val="dk1"/>
              </a:solidFill>
            </a:endParaRPr>
          </a:p>
          <a:p>
            <a:pPr indent="-3175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</a:pPr>
            <a:r>
              <a:rPr b="1" lang="en-US">
                <a:solidFill>
                  <a:schemeClr val="dk1"/>
                </a:solidFill>
              </a:rPr>
              <a:t>Ceiling Fans</a:t>
            </a:r>
            <a:r>
              <a:rPr lang="en-US">
                <a:solidFill>
                  <a:schemeClr val="dk1"/>
                </a:solidFill>
              </a:rPr>
              <a:t> – Helps reduce HVAC energy use.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400"/>
              </a:spcBef>
              <a:spcAft>
                <a:spcPts val="0"/>
              </a:spcAft>
              <a:buNone/>
            </a:pPr>
            <a:r>
              <a:rPr b="1" lang="en-US">
                <a:solidFill>
                  <a:schemeClr val="dk1"/>
                </a:solidFill>
              </a:rPr>
              <a:t>Water Heating</a:t>
            </a:r>
            <a:endParaRPr b="1">
              <a:solidFill>
                <a:schemeClr val="dk1"/>
              </a:solidFill>
            </a:endParaRPr>
          </a:p>
          <a:p>
            <a:pPr indent="-317500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</a:pPr>
            <a:r>
              <a:rPr b="1" lang="en-US">
                <a:solidFill>
                  <a:schemeClr val="dk1"/>
                </a:solidFill>
              </a:rPr>
              <a:t>Heat Pump Water Heater</a:t>
            </a:r>
            <a:r>
              <a:rPr lang="en-US">
                <a:solidFill>
                  <a:schemeClr val="dk1"/>
                </a:solidFill>
              </a:rPr>
              <a:t> – Highly efficient alternative to gas water heaters for domestic water.</a:t>
            </a:r>
            <a:endParaRPr>
              <a:solidFill>
                <a:schemeClr val="dk1"/>
              </a:solidFill>
            </a:endParaRPr>
          </a:p>
          <a:p>
            <a:pPr indent="-3175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</a:pPr>
            <a:r>
              <a:rPr b="1" lang="en-US">
                <a:solidFill>
                  <a:schemeClr val="dk1"/>
                </a:solidFill>
              </a:rPr>
              <a:t>Pool &amp; Jacuzzi Heat Pumps </a:t>
            </a:r>
            <a:r>
              <a:rPr lang="en-US">
                <a:solidFill>
                  <a:schemeClr val="dk1"/>
                </a:solidFill>
              </a:rPr>
              <a:t>– Highly efficient alternative to gas heating.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400"/>
              </a:spcBef>
              <a:spcAft>
                <a:spcPts val="0"/>
              </a:spcAft>
              <a:buNone/>
            </a:pPr>
            <a:r>
              <a:rPr b="1" lang="en-US">
                <a:solidFill>
                  <a:schemeClr val="dk1"/>
                </a:solidFill>
              </a:rPr>
              <a:t>Kitchen Appliances</a:t>
            </a:r>
            <a:endParaRPr b="1">
              <a:solidFill>
                <a:schemeClr val="dk1"/>
              </a:solidFill>
            </a:endParaRPr>
          </a:p>
          <a:p>
            <a:pPr indent="-317500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</a:pPr>
            <a:r>
              <a:rPr b="1" lang="en-US">
                <a:solidFill>
                  <a:schemeClr val="dk1"/>
                </a:solidFill>
              </a:rPr>
              <a:t>Induction Cooktop &amp; Stove</a:t>
            </a:r>
            <a:r>
              <a:rPr lang="en-US">
                <a:solidFill>
                  <a:schemeClr val="dk1"/>
                </a:solidFill>
              </a:rPr>
              <a:t> – More efficient and safer than traditional electric coil or gas stoves.</a:t>
            </a:r>
            <a:endParaRPr>
              <a:solidFill>
                <a:schemeClr val="dk1"/>
              </a:solidFill>
            </a:endParaRPr>
          </a:p>
          <a:p>
            <a:pPr indent="-3175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</a:pPr>
            <a:r>
              <a:rPr b="1" lang="en-US">
                <a:solidFill>
                  <a:schemeClr val="dk1"/>
                </a:solidFill>
              </a:rPr>
              <a:t>Electric Oven</a:t>
            </a:r>
            <a:r>
              <a:rPr lang="en-US">
                <a:solidFill>
                  <a:schemeClr val="dk1"/>
                </a:solidFill>
              </a:rPr>
              <a:t> – Convection or standard electric oven.</a:t>
            </a:r>
            <a:endParaRPr>
              <a:solidFill>
                <a:schemeClr val="dk1"/>
              </a:solidFill>
            </a:endParaRPr>
          </a:p>
          <a:p>
            <a:pPr indent="-3175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</a:pPr>
            <a:r>
              <a:rPr b="1" lang="en-US">
                <a:solidFill>
                  <a:schemeClr val="dk1"/>
                </a:solidFill>
              </a:rPr>
              <a:t>Microwave</a:t>
            </a:r>
            <a:r>
              <a:rPr lang="en-US">
                <a:solidFill>
                  <a:schemeClr val="dk1"/>
                </a:solidFill>
              </a:rPr>
              <a:t> – A quick and efficient cooking option.</a:t>
            </a:r>
            <a:endParaRPr>
              <a:solidFill>
                <a:schemeClr val="dk1"/>
              </a:solidFill>
            </a:endParaRPr>
          </a:p>
          <a:p>
            <a:pPr indent="-3175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</a:pPr>
            <a:r>
              <a:rPr b="1" lang="en-US">
                <a:solidFill>
                  <a:schemeClr val="dk1"/>
                </a:solidFill>
              </a:rPr>
              <a:t>Electric Toaster Oven/Air Fryer</a:t>
            </a:r>
            <a:r>
              <a:rPr lang="en-US">
                <a:solidFill>
                  <a:schemeClr val="dk1"/>
                </a:solidFill>
              </a:rPr>
              <a:t> – Helps reduce energy use compared to a full oven.</a:t>
            </a:r>
            <a:endParaRPr>
              <a:solidFill>
                <a:schemeClr val="dk1"/>
              </a:solidFill>
            </a:endParaRPr>
          </a:p>
          <a:p>
            <a:pPr indent="-3175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</a:pPr>
            <a:r>
              <a:rPr b="1" lang="en-US">
                <a:solidFill>
                  <a:schemeClr val="dk1"/>
                </a:solidFill>
              </a:rPr>
              <a:t>Electric Coffee Maker/Kettle</a:t>
            </a:r>
            <a:r>
              <a:rPr lang="en-US">
                <a:solidFill>
                  <a:schemeClr val="dk1"/>
                </a:solidFill>
              </a:rPr>
              <a:t> – For boiling water efficiently.</a:t>
            </a:r>
            <a:endParaRPr>
              <a:solidFill>
                <a:schemeClr val="dk1"/>
              </a:solidFill>
            </a:endParaRPr>
          </a:p>
          <a:p>
            <a:pPr indent="-3175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</a:pPr>
            <a:r>
              <a:rPr b="1" lang="en-US">
                <a:solidFill>
                  <a:schemeClr val="dk1"/>
                </a:solidFill>
              </a:rPr>
              <a:t>Electric Refrigerator &amp; Freezer</a:t>
            </a:r>
            <a:r>
              <a:rPr lang="en-US">
                <a:solidFill>
                  <a:schemeClr val="dk1"/>
                </a:solidFill>
              </a:rPr>
              <a:t> – ENERGY STAR-rated for efficiency.</a:t>
            </a:r>
            <a:endParaRPr>
              <a:solidFill>
                <a:schemeClr val="dk1"/>
              </a:solidFill>
            </a:endParaRPr>
          </a:p>
          <a:p>
            <a:pPr indent="-3175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</a:pPr>
            <a:r>
              <a:rPr b="1" lang="en-US">
                <a:solidFill>
                  <a:schemeClr val="dk1"/>
                </a:solidFill>
              </a:rPr>
              <a:t>Dishwasher</a:t>
            </a:r>
            <a:r>
              <a:rPr lang="en-US">
                <a:solidFill>
                  <a:schemeClr val="dk1"/>
                </a:solidFill>
              </a:rPr>
              <a:t> – Preferably an energy-efficient model.</a:t>
            </a:r>
            <a:endParaRPr>
              <a:solidFill>
                <a:schemeClr val="dk1"/>
              </a:solidFill>
            </a:endParaRPr>
          </a:p>
          <a:p>
            <a:pPr indent="-3175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</a:pPr>
            <a:r>
              <a:rPr b="1" lang="en-US">
                <a:solidFill>
                  <a:schemeClr val="dk1"/>
                </a:solidFill>
              </a:rPr>
              <a:t>Garbage Disposal</a:t>
            </a:r>
            <a:r>
              <a:rPr lang="en-US">
                <a:solidFill>
                  <a:schemeClr val="dk1"/>
                </a:solidFill>
              </a:rPr>
              <a:t> – If needed, an electric-powered option. </a:t>
            </a:r>
            <a:endParaRPr>
              <a:solidFill>
                <a:schemeClr val="dk1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1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8" name="Google Shape;128;g329e0a1a8e0_0_56"/>
          <p:cNvSpPr txBox="1"/>
          <p:nvPr>
            <p:ph type="title"/>
          </p:nvPr>
        </p:nvSpPr>
        <p:spPr>
          <a:xfrm>
            <a:off x="0" y="0"/>
            <a:ext cx="7404300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lang="en-US" sz="2400"/>
              <a:t>Electric Appliances</a:t>
            </a:r>
            <a:endParaRPr sz="20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g329e0a1a8e0_0_34"/>
          <p:cNvSpPr txBox="1"/>
          <p:nvPr/>
        </p:nvSpPr>
        <p:spPr>
          <a:xfrm>
            <a:off x="223700" y="1054700"/>
            <a:ext cx="8478000" cy="555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400"/>
              </a:spcBef>
              <a:spcAft>
                <a:spcPts val="0"/>
              </a:spcAft>
              <a:buNone/>
            </a:pPr>
            <a:r>
              <a:rPr b="1" lang="en-US">
                <a:solidFill>
                  <a:schemeClr val="dk1"/>
                </a:solidFill>
              </a:rPr>
              <a:t>Laundry &amp; Cleaning</a:t>
            </a:r>
            <a:endParaRPr b="1">
              <a:solidFill>
                <a:schemeClr val="dk1"/>
              </a:solidFill>
            </a:endParaRPr>
          </a:p>
          <a:p>
            <a:pPr indent="-317500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</a:pPr>
            <a:r>
              <a:rPr b="1" lang="en-US">
                <a:solidFill>
                  <a:schemeClr val="dk1"/>
                </a:solidFill>
              </a:rPr>
              <a:t>Heat Pump Clothes Dryer</a:t>
            </a:r>
            <a:r>
              <a:rPr lang="en-US">
                <a:solidFill>
                  <a:schemeClr val="dk1"/>
                </a:solidFill>
              </a:rPr>
              <a:t> </a:t>
            </a:r>
            <a:r>
              <a:rPr lang="en-US">
                <a:solidFill>
                  <a:schemeClr val="dk1"/>
                </a:solidFill>
              </a:rPr>
              <a:t>– Uses less energy than a conventional electric dryer.</a:t>
            </a:r>
            <a:endParaRPr>
              <a:solidFill>
                <a:schemeClr val="dk1"/>
              </a:solidFill>
            </a:endParaRPr>
          </a:p>
          <a:p>
            <a:pPr indent="-3175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</a:pPr>
            <a:r>
              <a:rPr b="1" lang="en-US">
                <a:solidFill>
                  <a:schemeClr val="dk1"/>
                </a:solidFill>
              </a:rPr>
              <a:t>Electric Washer</a:t>
            </a:r>
            <a:r>
              <a:rPr lang="en-US">
                <a:solidFill>
                  <a:schemeClr val="dk1"/>
                </a:solidFill>
              </a:rPr>
              <a:t> </a:t>
            </a:r>
            <a:r>
              <a:rPr lang="en-US">
                <a:solidFill>
                  <a:schemeClr val="dk1"/>
                </a:solidFill>
              </a:rPr>
              <a:t>– ENERGY STAR-rated front-load preferred.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400"/>
              </a:spcBef>
              <a:spcAft>
                <a:spcPts val="0"/>
              </a:spcAft>
              <a:buNone/>
            </a:pPr>
            <a:r>
              <a:rPr b="1" lang="en-US">
                <a:solidFill>
                  <a:schemeClr val="dk1"/>
                </a:solidFill>
              </a:rPr>
              <a:t>Lighting &amp; Power</a:t>
            </a:r>
            <a:endParaRPr b="1">
              <a:solidFill>
                <a:schemeClr val="dk1"/>
              </a:solidFill>
            </a:endParaRPr>
          </a:p>
          <a:p>
            <a:pPr indent="-317500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</a:pPr>
            <a:r>
              <a:rPr b="1" lang="en-US">
                <a:solidFill>
                  <a:schemeClr val="dk1"/>
                </a:solidFill>
              </a:rPr>
              <a:t>LED Lighting</a:t>
            </a:r>
            <a:r>
              <a:rPr lang="en-US">
                <a:solidFill>
                  <a:schemeClr val="dk1"/>
                </a:solidFill>
              </a:rPr>
              <a:t> </a:t>
            </a:r>
            <a:r>
              <a:rPr lang="en-US">
                <a:solidFill>
                  <a:schemeClr val="dk1"/>
                </a:solidFill>
              </a:rPr>
              <a:t>– High-efficiency lighting throughout the home.</a:t>
            </a:r>
            <a:endParaRPr>
              <a:solidFill>
                <a:schemeClr val="dk1"/>
              </a:solidFill>
            </a:endParaRPr>
          </a:p>
          <a:p>
            <a:pPr indent="-3175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</a:pPr>
            <a:r>
              <a:rPr b="1" lang="en-US">
                <a:solidFill>
                  <a:schemeClr val="dk1"/>
                </a:solidFill>
              </a:rPr>
              <a:t>Smart Thermostat</a:t>
            </a:r>
            <a:r>
              <a:rPr lang="en-US">
                <a:solidFill>
                  <a:schemeClr val="dk1"/>
                </a:solidFill>
              </a:rPr>
              <a:t> </a:t>
            </a:r>
            <a:r>
              <a:rPr lang="en-US">
                <a:solidFill>
                  <a:schemeClr val="dk1"/>
                </a:solidFill>
              </a:rPr>
              <a:t>– Helps optimize heating/cooling energy use.</a:t>
            </a:r>
            <a:endParaRPr>
              <a:solidFill>
                <a:schemeClr val="dk1"/>
              </a:solidFill>
            </a:endParaRPr>
          </a:p>
          <a:p>
            <a:pPr indent="-3175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</a:pPr>
            <a:r>
              <a:rPr b="1" lang="en-US">
                <a:solidFill>
                  <a:schemeClr val="dk1"/>
                </a:solidFill>
              </a:rPr>
              <a:t>Smart Power Strips &amp; Outl</a:t>
            </a:r>
            <a:r>
              <a:rPr b="1" lang="en-US">
                <a:solidFill>
                  <a:schemeClr val="dk1"/>
                </a:solidFill>
              </a:rPr>
              <a:t>ets</a:t>
            </a:r>
            <a:r>
              <a:rPr lang="en-US">
                <a:solidFill>
                  <a:schemeClr val="dk1"/>
                </a:solidFill>
              </a:rPr>
              <a:t> – Helps prevent phantom energy loads.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400"/>
              </a:spcBef>
              <a:spcAft>
                <a:spcPts val="0"/>
              </a:spcAft>
              <a:buNone/>
            </a:pPr>
            <a:r>
              <a:rPr b="1" lang="en-US">
                <a:solidFill>
                  <a:schemeClr val="dk1"/>
                </a:solidFill>
              </a:rPr>
              <a:t>Renewable Energy &amp; Storage (For Energy Independence)</a:t>
            </a:r>
            <a:endParaRPr b="1">
              <a:solidFill>
                <a:schemeClr val="dk1"/>
              </a:solidFill>
            </a:endParaRPr>
          </a:p>
          <a:p>
            <a:pPr indent="-317500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</a:pPr>
            <a:r>
              <a:rPr b="1" lang="en-US">
                <a:solidFill>
                  <a:schemeClr val="dk1"/>
                </a:solidFill>
              </a:rPr>
              <a:t>Solar Panels (Photovoltaic System)</a:t>
            </a:r>
            <a:r>
              <a:rPr lang="en-US">
                <a:solidFill>
                  <a:schemeClr val="dk1"/>
                </a:solidFill>
              </a:rPr>
              <a:t> – Generates electricity from the sun.</a:t>
            </a:r>
            <a:endParaRPr>
              <a:solidFill>
                <a:schemeClr val="dk1"/>
              </a:solidFill>
            </a:endParaRPr>
          </a:p>
          <a:p>
            <a:pPr indent="-3175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</a:pPr>
            <a:r>
              <a:rPr b="1" lang="en-US">
                <a:solidFill>
                  <a:schemeClr val="dk1"/>
                </a:solidFill>
              </a:rPr>
              <a:t>Home Battery Storage System</a:t>
            </a:r>
            <a:r>
              <a:rPr lang="en-US">
                <a:solidFill>
                  <a:schemeClr val="dk1"/>
                </a:solidFill>
              </a:rPr>
              <a:t> – Stores solar energy for nighttime or outages (e.g., Tesla Powerwall, Enphase, LG Chem).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400"/>
              </a:spcBef>
              <a:spcAft>
                <a:spcPts val="0"/>
              </a:spcAft>
              <a:buNone/>
            </a:pPr>
            <a:r>
              <a:rPr b="1" lang="en-US">
                <a:solidFill>
                  <a:schemeClr val="dk1"/>
                </a:solidFill>
              </a:rPr>
              <a:t>Other Home Systems</a:t>
            </a:r>
            <a:endParaRPr b="1">
              <a:solidFill>
                <a:schemeClr val="dk1"/>
              </a:solidFill>
            </a:endParaRPr>
          </a:p>
          <a:p>
            <a:pPr indent="-317500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</a:pPr>
            <a:r>
              <a:rPr b="1" lang="en-US">
                <a:solidFill>
                  <a:schemeClr val="dk1"/>
                </a:solidFill>
              </a:rPr>
              <a:t>Electric Car Charger (EV Charger)</a:t>
            </a:r>
            <a:r>
              <a:rPr lang="en-US">
                <a:solidFill>
                  <a:schemeClr val="dk1"/>
                </a:solidFill>
              </a:rPr>
              <a:t> – Level 2 charger for electric vehicles.</a:t>
            </a:r>
            <a:endParaRPr>
              <a:solidFill>
                <a:schemeClr val="dk1"/>
              </a:solidFill>
            </a:endParaRPr>
          </a:p>
          <a:p>
            <a:pPr indent="-3175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</a:pPr>
            <a:r>
              <a:rPr b="1" lang="en-US">
                <a:solidFill>
                  <a:schemeClr val="dk1"/>
                </a:solidFill>
              </a:rPr>
              <a:t>Electric Lawn Equipment</a:t>
            </a:r>
            <a:r>
              <a:rPr lang="en-US">
                <a:solidFill>
                  <a:schemeClr val="dk1"/>
                </a:solidFill>
              </a:rPr>
              <a:t> – Mower, trimmer, blower (battery or corded).</a:t>
            </a:r>
            <a:endParaRPr>
              <a:solidFill>
                <a:schemeClr val="dk1"/>
              </a:solidFill>
            </a:endParaRPr>
          </a:p>
          <a:p>
            <a:pPr indent="-3175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</a:pPr>
            <a:r>
              <a:rPr b="1" lang="en-US">
                <a:solidFill>
                  <a:schemeClr val="dk1"/>
                </a:solidFill>
              </a:rPr>
              <a:t>Electric Fireplace (Optional)</a:t>
            </a:r>
            <a:r>
              <a:rPr lang="en-US">
                <a:solidFill>
                  <a:schemeClr val="dk1"/>
                </a:solidFill>
              </a:rPr>
              <a:t> – Alternative to a gas fireplace.</a:t>
            </a:r>
            <a:endParaRPr>
              <a:solidFill>
                <a:schemeClr val="dk1"/>
              </a:solidFill>
            </a:endParaRPr>
          </a:p>
          <a:p>
            <a:pPr indent="-3175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</a:pPr>
            <a:r>
              <a:rPr b="1" lang="en-US">
                <a:solidFill>
                  <a:schemeClr val="dk1"/>
                </a:solidFill>
              </a:rPr>
              <a:t>Electric Water Pumps</a:t>
            </a:r>
            <a:r>
              <a:rPr lang="en-US">
                <a:solidFill>
                  <a:schemeClr val="dk1"/>
                </a:solidFill>
              </a:rPr>
              <a:t> – If the home has a well or irrigation system.</a:t>
            </a:r>
            <a:endParaRPr>
              <a:solidFill>
                <a:schemeClr val="dk1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1" sz="120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134" name="Google Shape;134;g329e0a1a8e0_0_34"/>
          <p:cNvSpPr txBox="1"/>
          <p:nvPr>
            <p:ph type="title"/>
          </p:nvPr>
        </p:nvSpPr>
        <p:spPr>
          <a:xfrm>
            <a:off x="0" y="0"/>
            <a:ext cx="7404300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lang="en-US" sz="2400"/>
              <a:t>Electric Appliances</a:t>
            </a:r>
            <a:endParaRPr sz="20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4"/>
          <p:cNvSpPr txBox="1"/>
          <p:nvPr>
            <p:ph type="title"/>
          </p:nvPr>
        </p:nvSpPr>
        <p:spPr>
          <a:xfrm>
            <a:off x="0" y="0"/>
            <a:ext cx="7315200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lang="en-US" sz="2400"/>
              <a:t>Meet the Team Leading the GPC</a:t>
            </a:r>
            <a:endParaRPr sz="2000"/>
          </a:p>
        </p:txBody>
      </p:sp>
      <p:sp>
        <p:nvSpPr>
          <p:cNvPr id="140" name="Google Shape;140;p4"/>
          <p:cNvSpPr txBox="1"/>
          <p:nvPr/>
        </p:nvSpPr>
        <p:spPr>
          <a:xfrm>
            <a:off x="598950" y="1826800"/>
            <a:ext cx="85800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1" name="Google Shape;141;p4"/>
          <p:cNvSpPr txBox="1"/>
          <p:nvPr/>
        </p:nvSpPr>
        <p:spPr>
          <a:xfrm>
            <a:off x="3369100" y="807250"/>
            <a:ext cx="5091000" cy="5714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1300">
                <a:solidFill>
                  <a:schemeClr val="dk1"/>
                </a:solidFill>
              </a:rPr>
              <a:t>Lollie Kuhl</a:t>
            </a:r>
            <a:endParaRPr b="1" sz="1300">
              <a:solidFill>
                <a:schemeClr val="dk1"/>
              </a:solidFill>
            </a:endParaRPr>
          </a:p>
          <a:p>
            <a:pPr indent="-311150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300"/>
              <a:buChar char="●"/>
            </a:pPr>
            <a:r>
              <a:rPr lang="en-US" sz="1300">
                <a:solidFill>
                  <a:schemeClr val="dk1"/>
                </a:solidFill>
              </a:rPr>
              <a:t>Architectural designer focused on empowering homeowners with actionable guidance for rebuilding sustainably.</a:t>
            </a:r>
            <a:endParaRPr sz="13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1300">
                <a:solidFill>
                  <a:schemeClr val="dk1"/>
                </a:solidFill>
              </a:rPr>
              <a:t>Craig Lewis</a:t>
            </a:r>
            <a:endParaRPr b="1" sz="1300">
              <a:solidFill>
                <a:schemeClr val="dk1"/>
              </a:solidFill>
            </a:endParaRPr>
          </a:p>
          <a:p>
            <a:pPr indent="-311150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300"/>
              <a:buChar char="●"/>
            </a:pPr>
            <a:r>
              <a:rPr lang="en-US" sz="1300">
                <a:solidFill>
                  <a:schemeClr val="dk1"/>
                </a:solidFill>
              </a:rPr>
              <a:t>Founder of Clean Coalition, a nonprofit organization dedicated to accelerating the transition to clean energy and resilient communities.</a:t>
            </a:r>
            <a:endParaRPr b="1" sz="13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b="1" lang="en-US" sz="1300">
                <a:solidFill>
                  <a:schemeClr val="dk1"/>
                </a:solidFill>
              </a:rPr>
              <a:t>Fallon Vaughan</a:t>
            </a:r>
            <a:endParaRPr b="1" sz="1300">
              <a:solidFill>
                <a:schemeClr val="dk1"/>
              </a:solidFill>
            </a:endParaRPr>
          </a:p>
          <a:p>
            <a:pPr indent="-317500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</a:pPr>
            <a:r>
              <a:rPr lang="en-US">
                <a:solidFill>
                  <a:schemeClr val="dk1"/>
                </a:solidFill>
              </a:rPr>
              <a:t>Developer that built 10 super green homes in Paradise, CA following the wildfire disaster there in late-2018.</a:t>
            </a:r>
            <a:endParaRPr b="1" sz="11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1300">
                <a:solidFill>
                  <a:schemeClr val="dk1"/>
                </a:solidFill>
              </a:rPr>
              <a:t>Dennis Allen</a:t>
            </a:r>
            <a:endParaRPr sz="1300">
              <a:solidFill>
                <a:schemeClr val="dk1"/>
              </a:solidFill>
            </a:endParaRPr>
          </a:p>
          <a:p>
            <a:pPr indent="-311150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300"/>
              <a:buChar char="●"/>
            </a:pPr>
            <a:r>
              <a:rPr lang="en-US" sz="1300">
                <a:solidFill>
                  <a:schemeClr val="dk1"/>
                </a:solidFill>
              </a:rPr>
              <a:t>A pioneer in sustainable architecture and construction with decades of experience designing energy-efficient homes.</a:t>
            </a:r>
            <a:endParaRPr sz="1300">
              <a:solidFill>
                <a:schemeClr val="dk1"/>
              </a:solidFill>
            </a:endParaRPr>
          </a:p>
          <a:p>
            <a:pPr indent="-3111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Char char="●"/>
            </a:pPr>
            <a:r>
              <a:rPr lang="en-US" sz="1300">
                <a:solidFill>
                  <a:schemeClr val="dk1"/>
                </a:solidFill>
              </a:rPr>
              <a:t>Recognized for integrating green technologies into high-performance buildings.</a:t>
            </a:r>
            <a:endParaRPr sz="13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b="1" lang="en-US" sz="1300">
                <a:solidFill>
                  <a:schemeClr val="dk1"/>
                </a:solidFill>
              </a:rPr>
              <a:t>Tim Hade</a:t>
            </a:r>
            <a:endParaRPr b="1" sz="1300">
              <a:solidFill>
                <a:schemeClr val="dk1"/>
              </a:solidFill>
            </a:endParaRPr>
          </a:p>
          <a:p>
            <a:pPr indent="-311150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300"/>
              <a:buChar char="●"/>
            </a:pPr>
            <a:r>
              <a:rPr lang="en-US" sz="1300">
                <a:solidFill>
                  <a:schemeClr val="dk1"/>
                </a:solidFill>
              </a:rPr>
              <a:t>A pioneer in Solar Microgrids and backup power solutions more generally.</a:t>
            </a:r>
            <a:endParaRPr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42" name="Google Shape;142;p4"/>
          <p:cNvPicPr preferRelativeResize="0"/>
          <p:nvPr/>
        </p:nvPicPr>
        <p:blipFill rotWithShape="1">
          <a:blip r:embed="rId3">
            <a:alphaModFix/>
          </a:blip>
          <a:srcRect b="0" l="13422" r="13429" t="0"/>
          <a:stretch/>
        </p:blipFill>
        <p:spPr>
          <a:xfrm>
            <a:off x="0" y="762000"/>
            <a:ext cx="3266075" cy="3566100"/>
          </a:xfrm>
          <a:prstGeom prst="rect">
            <a:avLst/>
          </a:prstGeom>
          <a:noFill/>
          <a:ln>
            <a:noFill/>
          </a:ln>
        </p:spPr>
      </p:pic>
      <p:sp>
        <p:nvSpPr>
          <p:cNvPr id="143" name="Google Shape;143;p4"/>
          <p:cNvSpPr/>
          <p:nvPr/>
        </p:nvSpPr>
        <p:spPr>
          <a:xfrm>
            <a:off x="-14975" y="4327425"/>
            <a:ext cx="3281100" cy="2186100"/>
          </a:xfrm>
          <a:prstGeom prst="rect">
            <a:avLst/>
          </a:prstGeom>
          <a:solidFill>
            <a:srgbClr val="259C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Allen Construction Team — Allen Construction" id="144" name="Google Shape;144;p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76175" y="4600025"/>
            <a:ext cx="2698800" cy="46649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="0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g329e0a1a8e0_0_40"/>
          <p:cNvSpPr txBox="1"/>
          <p:nvPr>
            <p:ph type="title"/>
          </p:nvPr>
        </p:nvSpPr>
        <p:spPr>
          <a:xfrm>
            <a:off x="0" y="0"/>
            <a:ext cx="7315200" cy="7620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/>
              <a:t>NZE Home Design: Key </a:t>
            </a:r>
            <a:r>
              <a:rPr lang="en-US" sz="2400"/>
              <a:t>Components</a:t>
            </a:r>
            <a:endParaRPr sz="2400"/>
          </a:p>
        </p:txBody>
      </p:sp>
      <p:sp>
        <p:nvSpPr>
          <p:cNvPr id="151" name="Google Shape;151;g329e0a1a8e0_0_40"/>
          <p:cNvSpPr txBox="1"/>
          <p:nvPr>
            <p:ph idx="1" type="body"/>
          </p:nvPr>
        </p:nvSpPr>
        <p:spPr>
          <a:xfrm>
            <a:off x="457200" y="838200"/>
            <a:ext cx="8229600" cy="5413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018"/>
              <a:buFont typeface="Arial"/>
              <a:buNone/>
            </a:pPr>
            <a:r>
              <a:rPr b="1" lang="en-US" sz="1217"/>
              <a:t>Site Planning</a:t>
            </a:r>
            <a:r>
              <a:rPr lang="en-US" sz="1217"/>
              <a:t>: Orientation for passive solar gain, wind mitigation, and natural shading.</a:t>
            </a:r>
            <a:endParaRPr sz="1217"/>
          </a:p>
          <a:p>
            <a:pPr indent="-228600" lvl="0" marL="45720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018"/>
              <a:buFont typeface="Arial"/>
              <a:buNone/>
            </a:pPr>
            <a:r>
              <a:rPr b="1" lang="en-US" sz="1217"/>
              <a:t>Energy Generation</a:t>
            </a:r>
            <a:r>
              <a:rPr lang="en-US" sz="1217"/>
              <a:t>:</a:t>
            </a:r>
            <a:endParaRPr sz="1217"/>
          </a:p>
          <a:p>
            <a:pPr indent="-305911" lvl="0" marL="45720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1218"/>
              <a:buChar char="●"/>
            </a:pPr>
            <a:r>
              <a:rPr lang="en-US" sz="1217"/>
              <a:t>Solar PV systems designed to meet or exceed home energy demands.</a:t>
            </a:r>
            <a:endParaRPr sz="1217"/>
          </a:p>
          <a:p>
            <a:pPr indent="-305911" lvl="0" marL="45720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218"/>
              <a:buChar char="●"/>
            </a:pPr>
            <a:r>
              <a:rPr lang="en-US" sz="1217"/>
              <a:t>Battery storage for reliability and peak energy management.</a:t>
            </a:r>
            <a:endParaRPr sz="1217"/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018"/>
              <a:buFont typeface="Arial"/>
              <a:buNone/>
            </a:pPr>
            <a:r>
              <a:rPr b="1" lang="en-US" sz="1217"/>
              <a:t>Building Envelope</a:t>
            </a:r>
            <a:r>
              <a:rPr lang="en-US" sz="1217"/>
              <a:t>:</a:t>
            </a:r>
            <a:endParaRPr sz="1217"/>
          </a:p>
          <a:p>
            <a:pPr indent="-305911" lvl="0" marL="45720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1218"/>
              <a:buChar char="●"/>
            </a:pPr>
            <a:r>
              <a:rPr lang="en-US" sz="1217"/>
              <a:t>High-performance insulation (walls, roof, floors).</a:t>
            </a:r>
            <a:endParaRPr sz="1217"/>
          </a:p>
          <a:p>
            <a:pPr indent="-305911" lvl="0" marL="45720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218"/>
              <a:buChar char="●"/>
            </a:pPr>
            <a:r>
              <a:rPr lang="en-US" sz="1217"/>
              <a:t>Triple-pane, low-E windows for energy efficiency.</a:t>
            </a:r>
            <a:endParaRPr sz="1217"/>
          </a:p>
          <a:p>
            <a:pPr indent="-305911" lvl="0" marL="45720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218"/>
              <a:buChar char="●"/>
            </a:pPr>
            <a:r>
              <a:rPr lang="en-US" sz="1217"/>
              <a:t>Airtight construction to minimize heat loss.</a:t>
            </a:r>
            <a:endParaRPr sz="1217"/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018"/>
              <a:buFont typeface="Arial"/>
              <a:buNone/>
            </a:pPr>
            <a:r>
              <a:rPr b="1" lang="en-US" sz="1217"/>
              <a:t>HVAC Systems</a:t>
            </a:r>
            <a:r>
              <a:rPr lang="en-US" sz="1217"/>
              <a:t>:</a:t>
            </a:r>
            <a:endParaRPr sz="1217"/>
          </a:p>
          <a:p>
            <a:pPr indent="-305911" lvl="0" marL="45720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1218"/>
              <a:buChar char="●"/>
            </a:pPr>
            <a:r>
              <a:rPr lang="en-US" sz="1217"/>
              <a:t>Heat pumps for heating, cooling, and water heating.</a:t>
            </a:r>
            <a:endParaRPr sz="1217"/>
          </a:p>
          <a:p>
            <a:pPr indent="-305911" lvl="0" marL="45720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218"/>
              <a:buChar char="●"/>
            </a:pPr>
            <a:r>
              <a:rPr lang="en-US" sz="1217"/>
              <a:t>Energy Recovery Ventilation (ERV) systems for air quality and energy savings. </a:t>
            </a:r>
            <a:endParaRPr b="1" sz="1217"/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1018"/>
              <a:buNone/>
            </a:pPr>
            <a:r>
              <a:rPr b="1" lang="en-US" sz="1217"/>
              <a:t>Lighting and Appliances</a:t>
            </a:r>
            <a:r>
              <a:rPr lang="en-US" sz="1217"/>
              <a:t>:</a:t>
            </a:r>
            <a:endParaRPr sz="1217"/>
          </a:p>
          <a:p>
            <a:pPr indent="-305911" lvl="0" marL="45720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1218"/>
              <a:buChar char="●"/>
            </a:pPr>
            <a:r>
              <a:rPr lang="en-US" sz="1217"/>
              <a:t>LED lighting throughout the home.</a:t>
            </a:r>
            <a:endParaRPr sz="1217"/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1018"/>
              <a:buNone/>
            </a:pPr>
            <a:r>
              <a:rPr b="1" lang="en-US" sz="1217"/>
              <a:t>Water Efficiency</a:t>
            </a:r>
            <a:r>
              <a:rPr lang="en-US" sz="1217"/>
              <a:t>:</a:t>
            </a:r>
            <a:endParaRPr sz="1217"/>
          </a:p>
          <a:p>
            <a:pPr indent="-305911" lvl="0" marL="45720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1218"/>
              <a:buChar char="●"/>
            </a:pPr>
            <a:r>
              <a:rPr lang="en-US" sz="1217"/>
              <a:t>Low-flow fixtures, dual-flush toilets, and rainwater harvesting systems.</a:t>
            </a:r>
            <a:endParaRPr sz="1217"/>
          </a:p>
          <a:p>
            <a:pPr indent="-305911" lvl="0" marL="45720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218"/>
              <a:buChar char="●"/>
            </a:pPr>
            <a:r>
              <a:rPr lang="en-US" sz="1217"/>
              <a:t>Greywater recycling for irrigation and non-potable uses.</a:t>
            </a:r>
            <a:endParaRPr sz="1217"/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1018"/>
              <a:buNone/>
            </a:pPr>
            <a:r>
              <a:rPr b="1" lang="en-US" sz="1217"/>
              <a:t>Smart Home Integration</a:t>
            </a:r>
            <a:r>
              <a:rPr lang="en-US" sz="1217"/>
              <a:t>:</a:t>
            </a:r>
            <a:endParaRPr sz="1217"/>
          </a:p>
          <a:p>
            <a:pPr indent="-305911" lvl="0" marL="45720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1218"/>
              <a:buChar char="●"/>
            </a:pPr>
            <a:r>
              <a:rPr lang="en-US" sz="1217"/>
              <a:t>Energy monitoring systems for real-time energy use insights.</a:t>
            </a:r>
            <a:endParaRPr sz="1217"/>
          </a:p>
          <a:p>
            <a:pPr indent="-305911" lvl="0" marL="45720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218"/>
              <a:buChar char="●"/>
            </a:pPr>
            <a:r>
              <a:rPr lang="en-US" sz="1217"/>
              <a:t>Programmable thermostats and smart appliances.</a:t>
            </a:r>
            <a:endParaRPr sz="1217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="0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3"/>
          <p:cNvSpPr txBox="1"/>
          <p:nvPr>
            <p:ph type="title"/>
          </p:nvPr>
        </p:nvSpPr>
        <p:spPr>
          <a:xfrm>
            <a:off x="0" y="0"/>
            <a:ext cx="7404600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lang="en-US" sz="2400"/>
              <a:t>Plan Overview </a:t>
            </a:r>
            <a:endParaRPr sz="2000"/>
          </a:p>
        </p:txBody>
      </p:sp>
      <p:sp>
        <p:nvSpPr>
          <p:cNvPr id="157" name="Google Shape;157;p3"/>
          <p:cNvSpPr txBox="1"/>
          <p:nvPr/>
        </p:nvSpPr>
        <p:spPr>
          <a:xfrm>
            <a:off x="332992" y="808307"/>
            <a:ext cx="8478000" cy="547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1500">
                <a:solidFill>
                  <a:schemeClr val="dk1"/>
                </a:solidFill>
              </a:rPr>
              <a:t>Piloting Sustainable Rebuilds</a:t>
            </a:r>
            <a:endParaRPr b="1" sz="1500">
              <a:solidFill>
                <a:schemeClr val="dk1"/>
              </a:solidFill>
            </a:endParaRPr>
          </a:p>
          <a:p>
            <a:pPr indent="-323850" lvl="0" marL="45720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500"/>
              <a:buChar char="●"/>
            </a:pPr>
            <a:r>
              <a:rPr lang="en-US" sz="1500">
                <a:solidFill>
                  <a:schemeClr val="dk1"/>
                </a:solidFill>
              </a:rPr>
              <a:t>Assisting a select group of homeowners in conceptualizing and designing NZE homes as demonstration projects.</a:t>
            </a:r>
            <a:endParaRPr sz="1500">
              <a:solidFill>
                <a:schemeClr val="dk1"/>
              </a:solidFill>
            </a:endParaRPr>
          </a:p>
          <a:p>
            <a:pPr indent="-323850" lvl="0" marL="45720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500"/>
              <a:buChar char="●"/>
            </a:pPr>
            <a:r>
              <a:rPr lang="en-US" sz="1500">
                <a:solidFill>
                  <a:schemeClr val="dk1"/>
                </a:solidFill>
              </a:rPr>
              <a:t>Showcasing these homes as models to encourage broader adoption across the community.</a:t>
            </a:r>
            <a:endParaRPr sz="15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1500">
                <a:solidFill>
                  <a:schemeClr val="dk1"/>
                </a:solidFill>
              </a:rPr>
              <a:t>Advocacy and Awareness</a:t>
            </a:r>
            <a:endParaRPr b="1" sz="1500">
              <a:solidFill>
                <a:schemeClr val="dk1"/>
              </a:solidFill>
            </a:endParaRPr>
          </a:p>
          <a:p>
            <a:pPr indent="-323850" lvl="0" marL="45720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500"/>
              <a:buChar char="●"/>
            </a:pPr>
            <a:r>
              <a:rPr lang="en-US" sz="1500">
                <a:solidFill>
                  <a:schemeClr val="dk1"/>
                </a:solidFill>
              </a:rPr>
              <a:t>Promoting NZE and solar-powered rebuilding efforts through community outreach, social media campaigns, and public forums. </a:t>
            </a:r>
            <a:r>
              <a:rPr b="1" lang="en-US" sz="1500">
                <a:solidFill>
                  <a:schemeClr val="dk1"/>
                </a:solidFill>
              </a:rPr>
              <a:t>Why This Matters</a:t>
            </a:r>
            <a:r>
              <a:rPr lang="en-US" sz="1500">
                <a:solidFill>
                  <a:schemeClr val="dk1"/>
                </a:solidFill>
              </a:rPr>
              <a:t>:</a:t>
            </a:r>
            <a:endParaRPr sz="1500">
              <a:solidFill>
                <a:schemeClr val="dk1"/>
              </a:solidFill>
            </a:endParaRPr>
          </a:p>
          <a:p>
            <a:pPr indent="-32385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AutoNum type="alphaLcPeriod"/>
            </a:pPr>
            <a:r>
              <a:rPr b="1" lang="en-US" sz="1500">
                <a:solidFill>
                  <a:schemeClr val="dk1"/>
                </a:solidFill>
              </a:rPr>
              <a:t>For Homeowners</a:t>
            </a:r>
            <a:r>
              <a:rPr lang="en-US" sz="1500">
                <a:solidFill>
                  <a:schemeClr val="dk1"/>
                </a:solidFill>
              </a:rPr>
              <a:t>: Lower energy costs, improved safety, and future-proof homes with an unparalleled trifecta of economic, </a:t>
            </a:r>
            <a:r>
              <a:rPr lang="en-US" sz="1500">
                <a:solidFill>
                  <a:schemeClr val="dk1"/>
                </a:solidFill>
              </a:rPr>
              <a:t>environmental</a:t>
            </a:r>
            <a:r>
              <a:rPr lang="en-US" sz="1500">
                <a:solidFill>
                  <a:schemeClr val="dk1"/>
                </a:solidFill>
              </a:rPr>
              <a:t>, and resilience benefits.</a:t>
            </a:r>
            <a:endParaRPr sz="1500">
              <a:solidFill>
                <a:schemeClr val="dk1"/>
              </a:solidFill>
            </a:endParaRPr>
          </a:p>
          <a:p>
            <a:pPr indent="-32385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AutoNum type="alphaLcPeriod"/>
            </a:pPr>
            <a:r>
              <a:rPr b="1" lang="en-US" sz="1500">
                <a:solidFill>
                  <a:schemeClr val="dk1"/>
                </a:solidFill>
              </a:rPr>
              <a:t>For the Community</a:t>
            </a:r>
            <a:r>
              <a:rPr lang="en-US" sz="1500">
                <a:solidFill>
                  <a:schemeClr val="dk1"/>
                </a:solidFill>
              </a:rPr>
              <a:t>: A resilient, energy-secure neighborhood that stands as a model for others.</a:t>
            </a:r>
            <a:endParaRPr sz="1500">
              <a:solidFill>
                <a:schemeClr val="dk1"/>
              </a:solidFill>
            </a:endParaRPr>
          </a:p>
          <a:p>
            <a:pPr indent="-32385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AutoNum type="alphaLcPeriod"/>
            </a:pPr>
            <a:r>
              <a:rPr b="1" lang="en-US" sz="1500">
                <a:solidFill>
                  <a:schemeClr val="dk1"/>
                </a:solidFill>
              </a:rPr>
              <a:t>For the Environment</a:t>
            </a:r>
            <a:r>
              <a:rPr lang="en-US" sz="1500">
                <a:solidFill>
                  <a:schemeClr val="dk1"/>
                </a:solidFill>
              </a:rPr>
              <a:t>: A significant reduction in carbon emissions and a commitment to renewable energy solutions.</a:t>
            </a:r>
            <a:endParaRPr sz="1500">
              <a:solidFill>
                <a:schemeClr val="dk1"/>
              </a:solidFill>
            </a:endParaRPr>
          </a:p>
          <a:p>
            <a:pPr indent="-3238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Char char="●"/>
            </a:pPr>
            <a:r>
              <a:rPr b="1" lang="en-US" sz="1500">
                <a:solidFill>
                  <a:schemeClr val="dk1"/>
                </a:solidFill>
              </a:rPr>
              <a:t>Additional Initiatives</a:t>
            </a:r>
            <a:r>
              <a:rPr lang="en-US" sz="1500">
                <a:solidFill>
                  <a:schemeClr val="dk1"/>
                </a:solidFill>
              </a:rPr>
              <a:t>:</a:t>
            </a:r>
            <a:endParaRPr sz="1500">
              <a:solidFill>
                <a:schemeClr val="dk1"/>
              </a:solidFill>
            </a:endParaRPr>
          </a:p>
          <a:p>
            <a:pPr indent="-32385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AutoNum type="alphaLcPeriod"/>
            </a:pPr>
            <a:r>
              <a:rPr lang="en-US" sz="1500">
                <a:solidFill>
                  <a:schemeClr val="dk1"/>
                </a:solidFill>
              </a:rPr>
              <a:t>Offering homeowners tailored recommendations for passive design strategies like optimal window placement, insulation, and shading.</a:t>
            </a:r>
            <a:endParaRPr sz="1500">
              <a:solidFill>
                <a:schemeClr val="dk1"/>
              </a:solidFill>
            </a:endParaRPr>
          </a:p>
          <a:p>
            <a:pPr indent="-32385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AutoNum type="alphaLcPeriod"/>
            </a:pPr>
            <a:r>
              <a:rPr lang="en-US" sz="1500">
                <a:solidFill>
                  <a:schemeClr val="dk1"/>
                </a:solidFill>
              </a:rPr>
              <a:t>Providing a directory of vetted suppliers and contractors specializing in NZE and solar technology.</a:t>
            </a:r>
            <a:endParaRPr sz="1500">
              <a:solidFill>
                <a:schemeClr val="dk1"/>
              </a:solidFill>
            </a:endParaRPr>
          </a:p>
          <a:p>
            <a:pPr indent="-323850" lvl="1" marL="91440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500"/>
              <a:buAutoNum type="alphaLcPeriod"/>
            </a:pPr>
            <a:r>
              <a:rPr lang="en-US" sz="1500">
                <a:solidFill>
                  <a:schemeClr val="dk1"/>
                </a:solidFill>
              </a:rPr>
              <a:t>Exploring partnerships to fund or subsidize renewable energy installations, making NZE solutions </a:t>
            </a:r>
            <a:r>
              <a:rPr lang="en-US" sz="1500">
                <a:solidFill>
                  <a:schemeClr val="dk1"/>
                </a:solidFill>
              </a:rPr>
              <a:t>accessible</a:t>
            </a:r>
            <a:r>
              <a:rPr lang="en-US" sz="1500">
                <a:solidFill>
                  <a:schemeClr val="dk1"/>
                </a:solidFill>
              </a:rPr>
              <a:t> to all.</a:t>
            </a:r>
            <a:endParaRPr sz="15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="0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g329e0a1a8e0_0_7"/>
          <p:cNvSpPr txBox="1"/>
          <p:nvPr/>
        </p:nvSpPr>
        <p:spPr>
          <a:xfrm>
            <a:off x="332992" y="1124482"/>
            <a:ext cx="8478000" cy="5371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lnSpc>
                <a:spcPct val="2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2000">
                <a:solidFill>
                  <a:schemeClr val="dk1"/>
                </a:solidFill>
              </a:rPr>
              <a:t>Conclusion</a:t>
            </a:r>
            <a:r>
              <a:rPr lang="en-US" sz="2000">
                <a:solidFill>
                  <a:schemeClr val="dk1"/>
                </a:solidFill>
              </a:rPr>
              <a:t>:</a:t>
            </a:r>
            <a:br>
              <a:rPr lang="en-US" sz="2000">
                <a:solidFill>
                  <a:schemeClr val="dk1"/>
                </a:solidFill>
              </a:rPr>
            </a:br>
            <a:r>
              <a:rPr lang="en-US" sz="2000">
                <a:solidFill>
                  <a:schemeClr val="dk1"/>
                </a:solidFill>
              </a:rPr>
              <a:t>Clean Coalition is committed to ensuring communities achieve resilient energy solutions and an unparalleled trifecta of economic, </a:t>
            </a:r>
            <a:r>
              <a:rPr lang="en-US" sz="2000">
                <a:solidFill>
                  <a:schemeClr val="dk1"/>
                </a:solidFill>
              </a:rPr>
              <a:t>environmental</a:t>
            </a:r>
            <a:r>
              <a:rPr lang="en-US" sz="2000">
                <a:solidFill>
                  <a:schemeClr val="dk1"/>
                </a:solidFill>
              </a:rPr>
              <a:t>, and </a:t>
            </a:r>
            <a:r>
              <a:rPr lang="en-US" sz="2000">
                <a:solidFill>
                  <a:schemeClr val="dk1"/>
                </a:solidFill>
              </a:rPr>
              <a:t>resilience</a:t>
            </a:r>
            <a:r>
              <a:rPr lang="en-US" sz="2000">
                <a:solidFill>
                  <a:schemeClr val="dk1"/>
                </a:solidFill>
              </a:rPr>
              <a:t> benefits. Our plan bridges innovation and community action, turning the tragedy of the fires into an opportunity to create a sustainable, resilient, and thriving Palisades. Together, we can lead the way toward a future built on renewable energy and environmental responsibility.</a:t>
            </a:r>
            <a:endParaRPr sz="2000">
              <a:solidFill>
                <a:schemeClr val="dk1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1" sz="1300">
              <a:solidFill>
                <a:schemeClr val="dk1"/>
              </a:solidFill>
            </a:endParaRPr>
          </a:p>
        </p:txBody>
      </p:sp>
      <p:sp>
        <p:nvSpPr>
          <p:cNvPr id="163" name="Google Shape;163;g329e0a1a8e0_0_7"/>
          <p:cNvSpPr txBox="1"/>
          <p:nvPr>
            <p:ph type="title"/>
          </p:nvPr>
        </p:nvSpPr>
        <p:spPr>
          <a:xfrm>
            <a:off x="0" y="0"/>
            <a:ext cx="7404300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lang="en-US" sz="2400"/>
              <a:t>Plan Overview </a:t>
            </a:r>
            <a:endParaRPr sz="20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2023-07-14T20:12:59Z</dcterms:created>
  <dc:creator>bob</dc:creator>
</cp:coreProperties>
</file>