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6858000" cx="9144000"/>
  <p:notesSz cx="6858000" cy="9144000"/>
  <p:embeddedFontLst>
    <p:embeddedFont>
      <p:font typeface="Lato"/>
      <p:regular r:id="rId44"/>
      <p:bold r:id="rId45"/>
      <p:italic r:id="rId46"/>
      <p:boldItalic r:id="rId47"/>
    </p:embeddedFont>
    <p:embeddedFont>
      <p:font typeface="Crimson Pro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2" roundtripDataSignature="AMtx7mgqGNVP4qRo3PumEj3U5uyMHJ51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83E334C-44B8-4FAD-8394-59A85AA16CEB}">
  <a:tblStyle styleId="{083E334C-44B8-4FAD-8394-59A85AA16CE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Lato-regular.fntdata"/><Relationship Id="rId43" Type="http://schemas.openxmlformats.org/officeDocument/2006/relationships/slide" Target="slides/slide38.xml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rimsonPro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CrimsonPr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rimsonPro-boldItalic.fntdata"/><Relationship Id="rId50" Type="http://schemas.openxmlformats.org/officeDocument/2006/relationships/font" Target="fonts/CrimsonPro-italic.fntdata"/><Relationship Id="rId52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" name="Google Shape;3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" name="Google Shape;3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2" marL="10858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Sealed Ducting, No Flex Duct (G90 Zinc) w/ </a:t>
            </a:r>
            <a:r>
              <a:rPr lang="en-US" sz="1050">
                <a:latin typeface="Calibri"/>
                <a:ea typeface="Calibri"/>
                <a:cs typeface="Calibri"/>
                <a:sym typeface="Calibri"/>
              </a:rPr>
              <a:t>R6 Insulation</a:t>
            </a:r>
            <a:endParaRPr/>
          </a:p>
          <a:p>
            <a:pPr indent="-171450" lvl="2" marL="10858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Wall and Ceiling Registers - Titus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Beyond concrete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Xeroscape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Hot Roof (No Vents)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Minimal Eaves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Compact Design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Heat Treated Wood Siding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Stucco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Metal Roof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NuWool or TimberHP Insulation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EcoCocon - Straw panel (2hr Rating)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Pro Clima Mento - Air Barrier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Tempered Windows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Class A Rated Deck Materials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Beyond concrete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Xeroscape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Hot Roof (No Vents)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Minimal Eaves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Compact Design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Heat Treated Wood Siding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Stucco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Metal Roof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NuWool or TimberHP Insulation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EcoCocon - Straw panel (2hr Rating)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Pro Clima Mento - Air Barrier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Tempered Windows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Class A Rated Deck Materials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2" name="Google Shape;16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3:notes"/>
          <p:cNvSpPr txBox="1"/>
          <p:nvPr/>
        </p:nvSpPr>
        <p:spPr>
          <a:xfrm>
            <a:off x="4008708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00" spcFirstLastPara="1" rIns="93900" wrap="square" tIns="46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2" name="Google Shape;17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17:notes"/>
          <p:cNvSpPr txBox="1"/>
          <p:nvPr/>
        </p:nvSpPr>
        <p:spPr>
          <a:xfrm>
            <a:off x="4008708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00" spcFirstLastPara="1" rIns="93900" wrap="square" tIns="46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Operate independently from the utility company</a:t>
            </a:r>
            <a:endParaRPr/>
          </a:p>
        </p:txBody>
      </p:sp>
      <p:sp>
        <p:nvSpPr>
          <p:cNvPr id="181" name="Google Shape;18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Operate independently from the utility company</a:t>
            </a:r>
            <a:endParaRPr/>
          </a:p>
        </p:txBody>
      </p:sp>
      <p:sp>
        <p:nvSpPr>
          <p:cNvPr id="192" name="Google Shape;19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3a58a2c732_0_1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" name="Google Shape;40;g33a58a2c732_0_1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Pinnacle of Energy of Efficiency: Passive House design, originating in Germany, maximizes energy efficiency through super-insulation, airtight construction, and heat recovery ventilation to minimize heating and cooling needs.</a:t>
            </a:r>
            <a:endParaRPr/>
          </a:p>
        </p:txBody>
      </p:sp>
      <p:sp>
        <p:nvSpPr>
          <p:cNvPr id="211" name="Google Shape;211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lang="en-US"/>
              <a:t>Pressurize the home, creating an air difference between inside &amp; outside equal to 50 Pascals (ACH50) [~1lb/sf]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fan pulls air out of the house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Air pressure is lowered, causes air to be drawn into the building through leaks in the building envelope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ACH = The Qty of Home Air Volumes moved in One Hour</a:t>
            </a:r>
            <a:endParaRPr/>
          </a:p>
        </p:txBody>
      </p:sp>
      <p:sp>
        <p:nvSpPr>
          <p:cNvPr id="239" name="Google Shape;239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Beyond concrete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Xeroscape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Hot Roof (No Vents)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Minimal Eaves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Compact Design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Heat Treated Wood Siding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Stucco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Metal Roof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EcoCocon - Straw panel (2hr Rating)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Tempered Windows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Class A Rated Deck Materials (IPE)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WUI: Wildland Urban Interface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Trees no closer than 10’ from home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Beyond concrete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Xeroscape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Hot Roof (No Vents)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Minimal Eaves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Compact Design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Heat Treated Wood Siding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Stucco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Metal Roof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EcoCocon - Straw panel (2hr Rating)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Tempered Windows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Class A Rated Deck Materials (IPE)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WUI: Wildland Urban Interface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Trees no closer than 10’ from home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Beyond concrete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Xeroscape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Hot Roof (No Vents)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Minimal Eaves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Compact Design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Heat Treated Wood Siding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Stucco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Metal Roof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EcoCocon - Straw panel (2hr Rating)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Tempered Windows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Class A Rated Deck Materials (IPE)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WUI: Wildland Urban Interface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Trees no closer than 10’ from home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Beyond concrete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Xeroscape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Hot Roof (No Vents)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Minimal Eaves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Compact Design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Heat Treated Siding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Stucco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Metal Roof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NuWool or TimberHP Insulation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EcoCocon - Straw panel (2hr Rating)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Pro Clima Mento - Air Barrier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Tempered Windows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Class A Rated Deck Materials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Strategic placement of windows and shading to maximize passive solar heating in winter while minimizing overheating in summer.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Super Insulated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Triple-paned windows and well-insulated doors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 continuous air barrier reduces uncontrolled air leakage, improving energy efficiency and indoor air quality.</a:t>
            </a:r>
            <a:endParaRPr/>
          </a:p>
          <a:p>
            <a:pPr indent="-1397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1" name="Google Shape;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" name="Google Shape;52;p5:notes"/>
          <p:cNvSpPr txBox="1"/>
          <p:nvPr/>
        </p:nvSpPr>
        <p:spPr>
          <a:xfrm>
            <a:off x="4008708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anchorCtr="0" anchor="b" bIns="46950" lIns="93900" spcFirstLastPara="1" rIns="93900" wrap="square" tIns="46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7" name="Google Shape;387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29e0a1a8e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5" name="Google Shape;395;g329e0a1a8e0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" name="Google Shape;77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" name="Google Shape;101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/>
          <p:nvPr/>
        </p:nvSpPr>
        <p:spPr>
          <a:xfrm>
            <a:off x="0" y="3124200"/>
            <a:ext cx="9144000" cy="3352800"/>
          </a:xfrm>
          <a:prstGeom prst="rect">
            <a:avLst/>
          </a:prstGeom>
          <a:solidFill>
            <a:srgbClr val="249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6"/>
          <p:cNvSpPr txBox="1"/>
          <p:nvPr/>
        </p:nvSpPr>
        <p:spPr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Making Clean Local Energy Accessible Now	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6"/>
          <p:cNvSpPr txBox="1"/>
          <p:nvPr>
            <p:ph idx="1" type="subTitle"/>
          </p:nvPr>
        </p:nvSpPr>
        <p:spPr>
          <a:xfrm>
            <a:off x="990600" y="5300663"/>
            <a:ext cx="7161213" cy="841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98DA8"/>
              </a:buClr>
              <a:buSzPts val="2400"/>
              <a:buFont typeface="Calibri"/>
              <a:buNone/>
              <a:defRPr sz="2400">
                <a:solidFill>
                  <a:srgbClr val="798DA8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Text and Chart">
  <p:cSld name="3_Title, Text and Char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t/>
            </a:r>
            <a:endParaRPr b="0" i="0" sz="101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7"/>
          <p:cNvSpPr txBox="1"/>
          <p:nvPr/>
        </p:nvSpPr>
        <p:spPr>
          <a:xfrm>
            <a:off x="0" y="6488119"/>
            <a:ext cx="472440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Making Clean Local Energy Accessible Now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7"/>
          <p:cNvSpPr/>
          <p:nvPr/>
        </p:nvSpPr>
        <p:spPr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b="0" i="0" lang="en-US" sz="101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7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b="1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/>
        </p:nvSpPr>
        <p:spPr>
          <a:xfrm>
            <a:off x="8416636" y="6542574"/>
            <a:ext cx="5749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41123" y="132243"/>
            <a:ext cx="1421463" cy="5964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7"/>
          <p:cNvSpPr txBox="1"/>
          <p:nvPr>
            <p:ph idx="1" type="body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52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urier New"/>
              <a:buChar char="o"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52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33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Relationship Id="rId5" Type="http://schemas.openxmlformats.org/officeDocument/2006/relationships/image" Target="../media/image23.png"/><Relationship Id="rId6" Type="http://schemas.openxmlformats.org/officeDocument/2006/relationships/image" Target="../media/image13.png"/><Relationship Id="rId7" Type="http://schemas.openxmlformats.org/officeDocument/2006/relationships/image" Target="../media/image20.png"/><Relationship Id="rId8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5" Type="http://schemas.openxmlformats.org/officeDocument/2006/relationships/image" Target="../media/image48.png"/><Relationship Id="rId6" Type="http://schemas.openxmlformats.org/officeDocument/2006/relationships/image" Target="../media/image79.png"/><Relationship Id="rId7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18.png"/><Relationship Id="rId5" Type="http://schemas.openxmlformats.org/officeDocument/2006/relationships/image" Target="../media/image54.png"/><Relationship Id="rId6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7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5" Type="http://schemas.openxmlformats.org/officeDocument/2006/relationships/image" Target="../media/image9.png"/><Relationship Id="rId6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Relationship Id="rId4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png"/><Relationship Id="rId4" Type="http://schemas.openxmlformats.org/officeDocument/2006/relationships/image" Target="../media/image63.png"/><Relationship Id="rId5" Type="http://schemas.openxmlformats.org/officeDocument/2006/relationships/image" Target="../media/image7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8.png"/><Relationship Id="rId4" Type="http://schemas.openxmlformats.org/officeDocument/2006/relationships/image" Target="../media/image77.png"/><Relationship Id="rId5" Type="http://schemas.openxmlformats.org/officeDocument/2006/relationships/image" Target="../media/image7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Relationship Id="rId4" Type="http://schemas.openxmlformats.org/officeDocument/2006/relationships/hyperlink" Target="https://living-future.org/red-list/" TargetMode="External"/><Relationship Id="rId5" Type="http://schemas.openxmlformats.org/officeDocument/2006/relationships/image" Target="../media/image76.png"/><Relationship Id="rId6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7.png"/><Relationship Id="rId4" Type="http://schemas.openxmlformats.org/officeDocument/2006/relationships/image" Target="../media/image69.jpg"/><Relationship Id="rId5" Type="http://schemas.openxmlformats.org/officeDocument/2006/relationships/image" Target="../media/image62.png"/><Relationship Id="rId6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ean Coalition Logo_no tagline_updated yellow.eps" id="33" name="Google Shape;3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9274" y="53951"/>
            <a:ext cx="5065450" cy="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"/>
          <p:cNvSpPr txBox="1"/>
          <p:nvPr/>
        </p:nvSpPr>
        <p:spPr>
          <a:xfrm>
            <a:off x="755855" y="887012"/>
            <a:ext cx="7632285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5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Green Rebuild Initiative</a:t>
            </a:r>
            <a:endParaRPr/>
          </a:p>
        </p:txBody>
      </p:sp>
      <p:sp>
        <p:nvSpPr>
          <p:cNvPr id="35" name="Google Shape;35;p1"/>
          <p:cNvSpPr txBox="1"/>
          <p:nvPr/>
        </p:nvSpPr>
        <p:spPr>
          <a:xfrm>
            <a:off x="9113150" y="1804125"/>
            <a:ext cx="91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8077" y="2307904"/>
            <a:ext cx="7060725" cy="403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"/>
          <p:cNvSpPr txBox="1"/>
          <p:nvPr/>
        </p:nvSpPr>
        <p:spPr>
          <a:xfrm>
            <a:off x="1655512" y="1527150"/>
            <a:ext cx="58329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1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Facilitating 100% Electric, Net Zero Energy Homes, featuring Solar Microgrid Resilience and Engineered for Extreme Weather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"/>
          <p:cNvSpPr txBox="1"/>
          <p:nvPr/>
        </p:nvSpPr>
        <p:spPr>
          <a:xfrm>
            <a:off x="1928813" y="2947988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12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Super Green</a:t>
            </a:r>
            <a:endParaRPr/>
          </a:p>
        </p:txBody>
      </p:sp>
      <p:sp>
        <p:nvSpPr>
          <p:cNvPr id="116" name="Google Shape;116;p12"/>
          <p:cNvSpPr txBox="1"/>
          <p:nvPr/>
        </p:nvSpPr>
        <p:spPr>
          <a:xfrm>
            <a:off x="5364843" y="1686381"/>
            <a:ext cx="3779157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is ”super green”?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 100% electric (no gas service to the home and ideally be an all-EV household).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Hosts enough solar to achieve Net Zero Energy (will require about 35 solar panels for a typical 2,500 square foot all-electric home with about 10,000 miles of home EV charging per year).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Includes a Solar Microgrid that combines the solar to a battery. </a:t>
            </a:r>
            <a:endParaRPr/>
          </a:p>
        </p:txBody>
      </p:sp>
      <p:pic>
        <p:nvPicPr>
          <p:cNvPr descr="A green house with solar panels&#10;&#10;Description automatically generated" id="117" name="Google Shape;1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191" y="1116801"/>
            <a:ext cx="4624398" cy="462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2722" y="4605881"/>
            <a:ext cx="1924210" cy="131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0" y="708939"/>
            <a:ext cx="8229600" cy="4913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latin typeface="Lato"/>
                <a:ea typeface="Lato"/>
                <a:cs typeface="Lato"/>
                <a:sym typeface="Lato"/>
              </a:rPr>
              <a:t>Specifications</a:t>
            </a:r>
            <a:endParaRPr b="1" sz="2400">
              <a:latin typeface="Lato"/>
              <a:ea typeface="Lato"/>
              <a:cs typeface="Lato"/>
              <a:sym typeface="La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b="1" lang="en-US" sz="1600">
                <a:latin typeface="Lato"/>
                <a:ea typeface="Lato"/>
                <a:cs typeface="Lato"/>
                <a:sym typeface="Lato"/>
              </a:rPr>
              <a:t>Mechanical and Plumbing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Heat Pump: Mitsubishi Hyper-Heating H2i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ERV: Broan Model: B130E65RT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Air Purifier: Lifebreath TFP3000HEPA 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Thermostat: Ecobee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Water Heater: AO Smith 900 Series (50 Gal)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sz="1600">
                <a:latin typeface="Lato"/>
                <a:ea typeface="Lato"/>
                <a:cs typeface="Lato"/>
                <a:sym typeface="Lato"/>
              </a:rPr>
              <a:t>Lighting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Light Bulbs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Interior: Bulbrite LED (776774)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Exterior: Bulbrite LED (778672)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Fixtures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Energy Star Certified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Exterior: DarkSky Compliant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Controls/Sensors: Lutron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Occupancy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300">
                <a:latin typeface="Lato"/>
                <a:ea typeface="Lato"/>
                <a:cs typeface="Lato"/>
                <a:sym typeface="Lato"/>
              </a:rPr>
              <a:t>Vacancy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1753" y="3429000"/>
            <a:ext cx="1381826" cy="260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96492" y="2947374"/>
            <a:ext cx="1587916" cy="161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6884" y="4616167"/>
            <a:ext cx="1469608" cy="1469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 rotWithShape="1">
          <a:blip r:embed="rId7">
            <a:alphaModFix/>
          </a:blip>
          <a:srcRect b="15930" l="0" r="0" t="0"/>
          <a:stretch/>
        </p:blipFill>
        <p:spPr>
          <a:xfrm>
            <a:off x="563211" y="5350971"/>
            <a:ext cx="2727270" cy="1146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3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Super Green: 100% Electric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99668" y="1134787"/>
            <a:ext cx="1814673" cy="181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100% Electric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125046" y="928076"/>
            <a:ext cx="5447205" cy="2551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Appliances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300"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Bosch Range - 30" HIS8055U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Broan Vent Hood (BBN1243SS)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Bosch Microwave (HMB57152UC)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Bosch Refrigerator - 21 cf (B36CT80)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Bosch Dishwasher - 24“ (SHX65CM5N)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LG All-in-One Washer/Dryer (WM6998HBA)</a:t>
            </a:r>
            <a:endParaRPr/>
          </a:p>
          <a:p>
            <a:pPr indent="-17145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o"/>
            </a:pPr>
            <a:r>
              <a:rPr lang="en-US" sz="1700">
                <a:latin typeface="Lato"/>
                <a:ea typeface="Lato"/>
                <a:cs typeface="Lato"/>
                <a:sym typeface="Lato"/>
              </a:rPr>
              <a:t>HomeFlex Level 2 EV Charger (J1772)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3505" y="1412611"/>
            <a:ext cx="691062" cy="707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duction vs Electric Cooktop: Faster Than Gas?" id="137" name="Google Shape;1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2077" y="4786756"/>
            <a:ext cx="2402744" cy="133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1679" y="4114507"/>
            <a:ext cx="1840607" cy="222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3785374"/>
            <a:ext cx="1386418" cy="255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7945" y="1346107"/>
            <a:ext cx="2551009" cy="2551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4"/>
          <p:cNvSpPr txBox="1"/>
          <p:nvPr/>
        </p:nvSpPr>
        <p:spPr>
          <a:xfrm>
            <a:off x="6467945" y="3885699"/>
            <a:ext cx="255100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Induction Cooktops</a:t>
            </a:r>
            <a:endParaRPr/>
          </a:p>
        </p:txBody>
      </p:sp>
      <p:sp>
        <p:nvSpPr>
          <p:cNvPr id="142" name="Google Shape;142;p14"/>
          <p:cNvSpPr txBox="1"/>
          <p:nvPr/>
        </p:nvSpPr>
        <p:spPr>
          <a:xfrm>
            <a:off x="2797673" y="3680448"/>
            <a:ext cx="20442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100% Electric</a:t>
            </a:r>
            <a:endParaRPr/>
          </a:p>
        </p:txBody>
      </p:sp>
      <p:sp>
        <p:nvSpPr>
          <p:cNvPr id="143" name="Google Shape;143;p14"/>
          <p:cNvSpPr txBox="1"/>
          <p:nvPr/>
        </p:nvSpPr>
        <p:spPr>
          <a:xfrm>
            <a:off x="4777707" y="3477597"/>
            <a:ext cx="17630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Efficient</a:t>
            </a:r>
            <a:endParaRPr/>
          </a:p>
        </p:txBody>
      </p:sp>
      <p:pic>
        <p:nvPicPr>
          <p:cNvPr id="144" name="Google Shape;144;p14"/>
          <p:cNvPicPr preferRelativeResize="0"/>
          <p:nvPr/>
        </p:nvPicPr>
        <p:blipFill rotWithShape="1">
          <a:blip r:embed="rId8">
            <a:alphaModFix/>
          </a:blip>
          <a:srcRect b="6932" l="37660" r="37661" t="7373"/>
          <a:stretch/>
        </p:blipFill>
        <p:spPr>
          <a:xfrm rot="683057">
            <a:off x="4103285" y="3482555"/>
            <a:ext cx="176372" cy="36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 rotWithShape="1">
          <a:blip r:embed="rId9">
            <a:alphaModFix/>
          </a:blip>
          <a:srcRect b="13532" l="29617" r="29308" t="6808"/>
          <a:stretch/>
        </p:blipFill>
        <p:spPr>
          <a:xfrm>
            <a:off x="578069" y="4373345"/>
            <a:ext cx="901473" cy="1748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/>
          <p:nvPr>
            <p:ph idx="1" type="body"/>
          </p:nvPr>
        </p:nvSpPr>
        <p:spPr>
          <a:xfrm>
            <a:off x="0" y="774589"/>
            <a:ext cx="8229600" cy="5524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1800">
                <a:latin typeface="Lato"/>
                <a:ea typeface="Lato"/>
                <a:cs typeface="Lato"/>
                <a:sym typeface="Lato"/>
              </a:rPr>
              <a:t>Solar (Photovoltaic: PV) </a:t>
            </a:r>
            <a:endParaRPr/>
          </a:p>
          <a:p>
            <a:pPr indent="-342900" lvl="0" marL="482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CalGreen Title 24 Energy Code: Solar required for all new homes</a:t>
            </a:r>
            <a:endParaRPr/>
          </a:p>
          <a:p>
            <a:pPr indent="-342900" lvl="0" marL="482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b="1" lang="en-US" sz="1600">
                <a:latin typeface="Lato"/>
                <a:ea typeface="Lato"/>
                <a:cs typeface="Lato"/>
                <a:sym typeface="Lato"/>
              </a:rPr>
              <a:t>Traditional</a:t>
            </a:r>
            <a:endParaRPr/>
          </a:p>
          <a:p>
            <a:pPr indent="-285750" lvl="1" marL="8826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1,500sf = 4kW (10 Solar Panels)</a:t>
            </a:r>
            <a:endParaRPr/>
          </a:p>
          <a:p>
            <a:pPr indent="-285750" lvl="1" marL="8826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2,500sf  = 7kW (16 Solar Panels)</a:t>
            </a:r>
            <a:endParaRPr/>
          </a:p>
          <a:p>
            <a:pPr indent="-342900" lvl="0" marL="482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b="1" lang="en-US" sz="1600">
                <a:latin typeface="Lato"/>
                <a:ea typeface="Lato"/>
                <a:cs typeface="Lato"/>
                <a:sym typeface="Lato"/>
              </a:rPr>
              <a:t>Net-Zero</a:t>
            </a:r>
            <a:endParaRPr/>
          </a:p>
          <a:p>
            <a:pPr indent="-285750" lvl="1" marL="8826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1,500sf = 10W (24 Solar Panels)</a:t>
            </a:r>
            <a:endParaRPr/>
          </a:p>
          <a:p>
            <a:pPr indent="-285750" lvl="1" marL="88265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2,500sf  = 15kW (35 Solar Panels)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1800">
                <a:latin typeface="Lato"/>
                <a:ea typeface="Lato"/>
                <a:cs typeface="Lato"/>
                <a:sym typeface="Lato"/>
              </a:rPr>
              <a:t>Battery Storage</a:t>
            </a:r>
            <a:endParaRPr/>
          </a:p>
          <a:p>
            <a:pPr indent="-342900" lvl="1" marL="939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Store Solar during Day and use at Night</a:t>
            </a:r>
            <a:endParaRPr/>
          </a:p>
          <a:p>
            <a:pPr indent="-342900" lvl="1" marL="939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Char char="o"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Back Up Generator</a:t>
            </a:r>
            <a:endParaRPr/>
          </a:p>
          <a:p>
            <a:pPr indent="0" lvl="1" marL="5969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3129" y="2230920"/>
            <a:ext cx="4778734" cy="344291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5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Super Green: Net Zero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Net Zero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16"/>
          <p:cNvSpPr txBox="1"/>
          <p:nvPr>
            <p:ph idx="1" type="body"/>
          </p:nvPr>
        </p:nvSpPr>
        <p:spPr>
          <a:xfrm>
            <a:off x="107343" y="96939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2000">
                <a:latin typeface="Lato"/>
                <a:ea typeface="Lato"/>
                <a:cs typeface="Lato"/>
                <a:sym typeface="Lato"/>
              </a:rPr>
              <a:t>Net Zero Energy (NZE)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 a building produces as much renewable energy on-site as it consumes over the course of a year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9" name="Google Shape;15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9341" y="1909866"/>
            <a:ext cx="7113767" cy="4404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 txBox="1"/>
          <p:nvPr/>
        </p:nvSpPr>
        <p:spPr>
          <a:xfrm>
            <a:off x="1928813" y="2947988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"/>
          <p:cNvSpPr txBox="1"/>
          <p:nvPr/>
        </p:nvSpPr>
        <p:spPr>
          <a:xfrm>
            <a:off x="266690" y="840001"/>
            <a:ext cx="8610600" cy="3323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typical 2,500 sq ft all-electric house that provides about 10,000 miles of home EV charging annually will need about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15kW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solar to achieve Net Zero Energy (NZE), which requires about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 standard-sized solar panels, 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requiring about 700 sq ft of clean (no protrusions) south-facing roof surface.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Importantly, achieving Super Green for a new 2,500 sq ft house adds about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$80k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the construction cost, but about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half of that can be recovered via tax benefits, rebates, and other incentives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 and the net investment will generally earn a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10%+ tax-free, risk-free return-on-investment (ROI), via reduced energy bills. 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There is no other type of investment anywhere that provides such a high return for what is essentially equivalent to a long-term certificate-of-deposit (CD) that pays a 15%+ annual-percentage-rate (APR).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house with a pool and grass on the side&#10;&#10;Description automatically generated" id="168" name="Google Shape;168;p3"/>
          <p:cNvPicPr preferRelativeResize="0"/>
          <p:nvPr/>
        </p:nvPicPr>
        <p:blipFill rotWithShape="1">
          <a:blip r:embed="rId3">
            <a:alphaModFix/>
          </a:blip>
          <a:srcRect b="0" l="1384" r="-1" t="0"/>
          <a:stretch/>
        </p:blipFill>
        <p:spPr>
          <a:xfrm>
            <a:off x="3231037" y="4008032"/>
            <a:ext cx="2681905" cy="243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Net Zero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 txBox="1"/>
          <p:nvPr/>
        </p:nvSpPr>
        <p:spPr>
          <a:xfrm>
            <a:off x="189186" y="60960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importance of south-facing rooftops:</a:t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screenshot of a graph&#10;&#10;Description automatically generated" id="176" name="Google Shape;17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463" y="1191609"/>
            <a:ext cx="6841570" cy="529459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Net Zero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Solar Microgrid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316995" y="1717642"/>
            <a:ext cx="41190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Off-Peak Period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Power from Sun</a:t>
            </a:r>
            <a:endParaRPr b="0" i="1" sz="1400" u="none" cap="none" strike="noStrike">
              <a:solidFill>
                <a:srgbClr val="0A15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During the day the home draws power from its solar array and charges the home battery.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316995" y="4199130"/>
            <a:ext cx="422451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Peak Period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Power from Battery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Power is drawn from the home’s battery, and Peak Utility-based costs are avoided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8066171" y="6152873"/>
            <a:ext cx="811398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© Sonnen</a:t>
            </a:r>
            <a:endParaRPr/>
          </a:p>
        </p:txBody>
      </p:sp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4121" y="3551673"/>
            <a:ext cx="4331575" cy="250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4875" y="950473"/>
            <a:ext cx="4310821" cy="250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Solar Microgrid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7460243" y="5477751"/>
            <a:ext cx="1683757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© The Climate Center</a:t>
            </a:r>
            <a:endParaRPr/>
          </a:p>
        </p:txBody>
      </p:sp>
      <p:sp>
        <p:nvSpPr>
          <p:cNvPr id="196" name="Google Shape;196;p19"/>
          <p:cNvSpPr txBox="1"/>
          <p:nvPr/>
        </p:nvSpPr>
        <p:spPr>
          <a:xfrm>
            <a:off x="4769044" y="3860248"/>
            <a:ext cx="3450021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Power Outage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Off-Grid Mode</a:t>
            </a:r>
            <a:endParaRPr b="0" i="1" sz="1400" u="none" cap="none" strike="noStrike">
              <a:solidFill>
                <a:srgbClr val="0A15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During a planned and/or unexpected power outage, homeowners can shift consumption to Critical Loads and consume energy entirely from their solar + battery system. Critical Loads include only essential appliances and circuits, (HVAC, Refrigerator, Microwave, WiFi, fire-life-safety devices and select outlets).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8066171" y="6152873"/>
            <a:ext cx="811398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© Sonnen</a:t>
            </a:r>
            <a:endParaRPr/>
          </a:p>
        </p:txBody>
      </p:sp>
      <p:pic>
        <p:nvPicPr>
          <p:cNvPr id="198" name="Google Shape;19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14" y="963943"/>
            <a:ext cx="4100843" cy="2523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114" y="3686160"/>
            <a:ext cx="4100843" cy="2379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9"/>
          <p:cNvSpPr txBox="1"/>
          <p:nvPr/>
        </p:nvSpPr>
        <p:spPr>
          <a:xfrm>
            <a:off x="4769045" y="1533434"/>
            <a:ext cx="345002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Grid Service Request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Earn Credits</a:t>
            </a:r>
            <a:endParaRPr b="0" i="1" sz="1400" u="none" cap="none" strike="noStrike">
              <a:solidFill>
                <a:srgbClr val="0A15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A1535"/>
                </a:solidFill>
                <a:latin typeface="Arial"/>
                <a:ea typeface="Arial"/>
                <a:cs typeface="Arial"/>
                <a:sym typeface="Arial"/>
              </a:rPr>
              <a:t>Homeowner can earn credits from the utility company by providing excess power during a Grid Service Request. These credits can be used to offset future utility charges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Super Green: Solar Microgrid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20"/>
          <p:cNvSpPr txBox="1"/>
          <p:nvPr>
            <p:ph idx="1" type="body"/>
          </p:nvPr>
        </p:nvSpPr>
        <p:spPr>
          <a:xfrm>
            <a:off x="131197" y="985301"/>
            <a:ext cx="5281631" cy="612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>
                <a:solidFill>
                  <a:schemeClr val="dk1"/>
                </a:solidFill>
              </a:rPr>
              <a:t>VOR123: Value of Resilience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/>
          </a:p>
        </p:txBody>
      </p:sp>
      <p:sp>
        <p:nvSpPr>
          <p:cNvPr id="207" name="Google Shape;207;p20"/>
          <p:cNvSpPr txBox="1"/>
          <p:nvPr/>
        </p:nvSpPr>
        <p:spPr>
          <a:xfrm>
            <a:off x="409903" y="1820874"/>
            <a:ext cx="3647090" cy="3528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Tier 1: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Mission-critical, life-sustaining loads that warrant 100% resilience — usually about 10% of a facility’s total load.</a:t>
            </a:r>
            <a:endParaRPr/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Tier 2: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Priority loads that should be maintained as long as doing so doesn’t threaten ability to maintain Tier 1 loads — usually about 15% of the total load.</a:t>
            </a:r>
            <a:endParaRPr/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Tier 3: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Discretionary loads that should be maintained only when doing so does not threaten Tier 1 and Tier 2 resilience — usually about 75% of the total load.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2743" y="2137403"/>
            <a:ext cx="431598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3a58a2c732_0_155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Meet the Team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43;g33a58a2c732_0_155"/>
          <p:cNvSpPr txBox="1"/>
          <p:nvPr/>
        </p:nvSpPr>
        <p:spPr>
          <a:xfrm>
            <a:off x="598950" y="1826800"/>
            <a:ext cx="858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g33a58a2c732_0_155"/>
          <p:cNvSpPr txBox="1"/>
          <p:nvPr/>
        </p:nvSpPr>
        <p:spPr>
          <a:xfrm>
            <a:off x="3454049" y="1826800"/>
            <a:ext cx="5586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Craig Lewis, </a:t>
            </a:r>
            <a:r>
              <a:rPr b="0" i="1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Executive Director</a:t>
            </a:r>
            <a:endParaRPr/>
          </a:p>
          <a:p>
            <a:pPr indent="-31115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Founder of Clean Coalition, a nonprofit organization dedicated to accelerating the transition to clean energy and a modern grid.</a:t>
            </a:r>
            <a:endParaRPr b="1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Lollie Kuhl, </a:t>
            </a:r>
            <a:r>
              <a:rPr b="0" i="1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Design Lead</a:t>
            </a:r>
            <a:endParaRPr b="0" i="1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Architectural designer focused on empowering homeowners with actionable guidance for rebuilding sustainably.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Haley Weinstein, </a:t>
            </a:r>
            <a:r>
              <a:rPr b="0" i="1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Communications Lead</a:t>
            </a:r>
            <a:endParaRPr/>
          </a:p>
          <a:p>
            <a:pPr indent="-31115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b="0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Communications lead for community outreach and corporate partnering.</a:t>
            </a:r>
            <a:endParaRPr b="1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Gregory Young, </a:t>
            </a:r>
            <a:r>
              <a:rPr b="0" i="1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Director of Programs</a:t>
            </a:r>
            <a:endParaRPr/>
          </a:p>
          <a:p>
            <a:pPr indent="-171450" lvl="0" marL="317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Leveraging his expertise to conduct sophisticated analyses for Solar Microgrid and Community Microgrid projects.</a:t>
            </a:r>
            <a:endParaRPr/>
          </a:p>
          <a:p>
            <a:pPr indent="0" lvl="0" marL="1460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" name="Google Shape;45;g33a58a2c732_0_155"/>
          <p:cNvPicPr preferRelativeResize="0"/>
          <p:nvPr/>
        </p:nvPicPr>
        <p:blipFill rotWithShape="1">
          <a:blip r:embed="rId3">
            <a:alphaModFix/>
          </a:blip>
          <a:srcRect b="0" l="13422" r="13429" t="0"/>
          <a:stretch/>
        </p:blipFill>
        <p:spPr>
          <a:xfrm>
            <a:off x="0" y="762000"/>
            <a:ext cx="3266075" cy="35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g33a58a2c732_0_155"/>
          <p:cNvSpPr/>
          <p:nvPr/>
        </p:nvSpPr>
        <p:spPr>
          <a:xfrm>
            <a:off x="-14975" y="4327425"/>
            <a:ext cx="3281100" cy="2186100"/>
          </a:xfrm>
          <a:prstGeom prst="rect">
            <a:avLst/>
          </a:prstGeom>
          <a:solidFill>
            <a:srgbClr val="259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ean Coalition Logo_no tagline_updated yellow.eps" id="47" name="Google Shape;47;g33a58a2c732_0_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4050" y="949487"/>
            <a:ext cx="5065450" cy="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33a58a2c732_0_155"/>
          <p:cNvSpPr/>
          <p:nvPr/>
        </p:nvSpPr>
        <p:spPr>
          <a:xfrm>
            <a:off x="7315200" y="0"/>
            <a:ext cx="1828800" cy="762000"/>
          </a:xfrm>
          <a:prstGeom prst="rect">
            <a:avLst/>
          </a:prstGeom>
          <a:solidFill>
            <a:srgbClr val="249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841589"/>
            <a:ext cx="3647662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Energy Efficiency: Passive House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21"/>
          <p:cNvSpPr txBox="1"/>
          <p:nvPr>
            <p:ph idx="1" type="body"/>
          </p:nvPr>
        </p:nvSpPr>
        <p:spPr>
          <a:xfrm>
            <a:off x="273926" y="98095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Passive House Design</a:t>
            </a:r>
            <a:endParaRPr/>
          </a:p>
          <a:p>
            <a:pPr indent="-342900" lvl="1" marL="939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 to 90% Reduction in Energy Demand</a:t>
            </a:r>
            <a:endParaRPr/>
          </a:p>
          <a:p>
            <a:pPr indent="-342900" lvl="1" marL="939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Triple-paned Windows</a:t>
            </a:r>
            <a:endParaRPr/>
          </a:p>
          <a:p>
            <a:pPr indent="-342900" lvl="1" marL="939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Superior Indoor Air Quality</a:t>
            </a:r>
            <a:endParaRPr/>
          </a:p>
          <a:p>
            <a:pPr indent="-342900" lvl="1" marL="9398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Reduced Size of Mechanical Equipment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027" y="3105908"/>
            <a:ext cx="2542425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9380" y="1058827"/>
            <a:ext cx="1880694" cy="188069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3106553" y="5584790"/>
            <a:ext cx="6035403" cy="71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Passive House </a:t>
            </a: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is the pinnacle standard for energy efficiency. Incorporating these principles into the home’s design ensure the maximum benefit for occupancy health, well-being and energy cost savings.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2613" y="4305380"/>
            <a:ext cx="2212302" cy="138426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735883" y="1416230"/>
            <a:ext cx="3227099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400">
                <a:latin typeface="Lato"/>
                <a:ea typeface="Lato"/>
                <a:cs typeface="Lato"/>
                <a:sym typeface="Lato"/>
              </a:rPr>
              <a:t>Conventional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735884" y="2002903"/>
            <a:ext cx="3227098" cy="1284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Foundation = R5</a:t>
            </a:r>
            <a:endParaRPr/>
          </a:p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Floors = R10</a:t>
            </a:r>
            <a:endParaRPr/>
          </a:p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Wall Assembly = R10</a:t>
            </a:r>
            <a:endParaRPr/>
          </a:p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Roof Assembly = R20</a:t>
            </a:r>
            <a:endParaRPr/>
          </a:p>
          <a:p>
            <a:pPr indent="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4913350" y="1416230"/>
            <a:ext cx="3227098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Passive House</a:t>
            </a:r>
            <a:endParaRPr/>
          </a:p>
        </p:txBody>
      </p:sp>
      <p:sp>
        <p:nvSpPr>
          <p:cNvPr id="227" name="Google Shape;227;p22"/>
          <p:cNvSpPr txBox="1"/>
          <p:nvPr/>
        </p:nvSpPr>
        <p:spPr>
          <a:xfrm>
            <a:off x="4913350" y="2002903"/>
            <a:ext cx="3227098" cy="1547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Foundation = R10</a:t>
            </a:r>
            <a:endParaRPr/>
          </a:p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Floors = R20</a:t>
            </a:r>
            <a:endParaRPr/>
          </a:p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Wall Assembly = R30</a:t>
            </a:r>
            <a:endParaRPr/>
          </a:p>
          <a:p>
            <a:pPr indent="-889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Roof Assembly = R50</a:t>
            </a:r>
            <a:endParaRPr/>
          </a:p>
          <a:p>
            <a:pPr indent="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678946" y="827967"/>
            <a:ext cx="7886699" cy="56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High-Performance Insulation</a:t>
            </a:r>
            <a:endParaRPr/>
          </a:p>
        </p:txBody>
      </p:sp>
      <p:pic>
        <p:nvPicPr>
          <p:cNvPr id="229" name="Google Shape;2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3351" y="3353687"/>
            <a:ext cx="2212302" cy="156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5884" y="3353687"/>
            <a:ext cx="1956357" cy="138426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Energy Efficiency: Insulation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22"/>
          <p:cNvSpPr txBox="1"/>
          <p:nvPr/>
        </p:nvSpPr>
        <p:spPr>
          <a:xfrm>
            <a:off x="446956" y="5886569"/>
            <a:ext cx="8250088" cy="56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Note: </a:t>
            </a: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High-performing insulation reduces the energy demand stressed on the HVAC system, creating a tremendous long-term cost saving opportunity for the homeowner.</a:t>
            </a:r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26899" y="4332267"/>
            <a:ext cx="2013344" cy="151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7">
            <a:alphaModFix/>
          </a:blip>
          <a:srcRect b="7840" l="15908" r="15001" t="7602"/>
          <a:stretch/>
        </p:blipFill>
        <p:spPr>
          <a:xfrm>
            <a:off x="6445199" y="3456387"/>
            <a:ext cx="546898" cy="54741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 txBox="1"/>
          <p:nvPr/>
        </p:nvSpPr>
        <p:spPr>
          <a:xfrm>
            <a:off x="2658628" y="3483145"/>
            <a:ext cx="1481817" cy="74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Warning: </a:t>
            </a:r>
            <a:r>
              <a:rPr b="0" i="0" lang="en-US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likely to contain formaldehyde, VOCs, titanium dioxide, PFAS, glass fibers, phenol, heavy metals and other toxic chemicals.</a:t>
            </a:r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4913351" y="5005803"/>
            <a:ext cx="1548266" cy="836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GRI homes will be built with non-toxic materials.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See the Healthy Materials section at the end of this presentation for more info on ILFI’s Red List Free materials</a:t>
            </a:r>
            <a:endParaRPr b="0" i="0" sz="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/>
          <p:nvPr>
            <p:ph idx="1" type="body"/>
          </p:nvPr>
        </p:nvSpPr>
        <p:spPr>
          <a:xfrm>
            <a:off x="0" y="762665"/>
            <a:ext cx="5539431" cy="5724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4054"/>
              <a:buNone/>
            </a:pPr>
            <a:r>
              <a:rPr b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Blower Door Test</a:t>
            </a:r>
            <a:endParaRPr/>
          </a:p>
          <a:p>
            <a:pPr indent="-45720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9658"/>
              <a:buFont typeface="Arial"/>
              <a:buAutoNum type="arabicPeriod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Conventional Home (Code-Built)</a:t>
            </a:r>
            <a:endParaRPr/>
          </a:p>
          <a:p>
            <a:pPr indent="-457200" lvl="1" marL="1054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900"/>
              <a:buChar char="o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ACH50 Range: 3.0 to 7.0 </a:t>
            </a:r>
            <a:endParaRPr/>
          </a:p>
          <a:p>
            <a:pPr indent="-45720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9658"/>
              <a:buFont typeface="Arial"/>
              <a:buAutoNum type="arabicPeriod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LEED Silver Home (Standard “Green” Home)</a:t>
            </a:r>
            <a:endParaRPr/>
          </a:p>
          <a:p>
            <a:pPr indent="-457200" lvl="1" marL="1054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900"/>
              <a:buChar char="o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ACH50 Range: 1.5 to 3.0 </a:t>
            </a:r>
            <a:endParaRPr/>
          </a:p>
          <a:p>
            <a:pPr indent="-457200" lvl="0" marL="596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9658"/>
              <a:buFont typeface="Arial"/>
              <a:buAutoNum type="arabicPeriod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Passive House (Super Green Home)</a:t>
            </a:r>
            <a:endParaRPr/>
          </a:p>
          <a:p>
            <a:pPr indent="-457200" lvl="1" marL="10541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900"/>
              <a:buChar char="o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ACH50 Range: ≤ 0.6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675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675"/>
              <a:buNone/>
            </a:pPr>
            <a:r>
              <a:rPr i="1" lang="en-US" sz="2000">
                <a:latin typeface="Lato"/>
                <a:ea typeface="Lato"/>
                <a:cs typeface="Lato"/>
                <a:sym typeface="Lato"/>
              </a:rPr>
              <a:t>Blower Door Tests are conducted on each home to measure air tightness and identify leaks in the home’s exterior envelope. These leaks are then sealed prior to homeowner occupancy.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675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675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75675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r>
              <a:rPr lang="en-US" sz="1400">
                <a:latin typeface="Lato"/>
                <a:ea typeface="Lato"/>
                <a:cs typeface="Lato"/>
                <a:sym typeface="Lato"/>
              </a:rPr>
              <a:t>Note: Air Changes per Hour (ACH)</a:t>
            </a:r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431" y="1284436"/>
            <a:ext cx="3452170" cy="463378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0" y="665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Energy Efficiency: Blower Door Test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Extreme Weather Resilience: Extreme Heat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24"/>
          <p:cNvSpPr txBox="1"/>
          <p:nvPr>
            <p:ph idx="1" type="body"/>
          </p:nvPr>
        </p:nvSpPr>
        <p:spPr>
          <a:xfrm>
            <a:off x="32368" y="762000"/>
            <a:ext cx="8747926" cy="5773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Extreme Heat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-4254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0" name="Google Shape;2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860" y="1524000"/>
            <a:ext cx="7648279" cy="437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Extreme Weather Resilience: Extreme Heat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25"/>
          <p:cNvSpPr txBox="1"/>
          <p:nvPr>
            <p:ph idx="1" type="body"/>
          </p:nvPr>
        </p:nvSpPr>
        <p:spPr>
          <a:xfrm>
            <a:off x="236306" y="752261"/>
            <a:ext cx="8747926" cy="57739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10000"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None/>
            </a:pPr>
            <a:r>
              <a:rPr b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Extreme Heat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347"/>
              <a:buNone/>
            </a:pPr>
            <a:r>
              <a:t/>
            </a:r>
            <a:endParaRPr sz="2726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5757"/>
              <a:buNone/>
            </a:pPr>
            <a:r>
              <a:rPr b="1" lang="en-US" sz="2226"/>
              <a:t>⚡ HIGH HEAT EVENTS STRAIN CALIFORNIA’S RESIDENTS &amp; ELECTRIC GRID</a:t>
            </a:r>
            <a:endParaRPr sz="3926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5757"/>
              <a:buNone/>
            </a:pPr>
            <a:r>
              <a:rPr b="1" lang="en-US" sz="2226"/>
              <a:t>1. Skyrocketing Demand for Air Conditioning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On hot days, there is a massive </a:t>
            </a:r>
            <a:r>
              <a:rPr b="1" lang="en-US" sz="2226"/>
              <a:t>peak in electricity use</a:t>
            </a:r>
            <a:r>
              <a:rPr lang="en-US" sz="2226"/>
              <a:t> due to widespread use of air conditioning.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This leads to the risk of </a:t>
            </a:r>
            <a:r>
              <a:rPr b="1" lang="en-US" sz="2226"/>
              <a:t>blackouts or brownouts</a:t>
            </a:r>
            <a:r>
              <a:rPr lang="en-US" sz="2226"/>
              <a:t> when demand exceeds supply.</a:t>
            </a:r>
            <a:endParaRPr sz="3926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5757"/>
              <a:buNone/>
            </a:pPr>
            <a:r>
              <a:rPr b="1" lang="en-US" sz="2226"/>
              <a:t>2. Reduced Efficiency of Power Infrastructure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Transmission lines lose efficiency in high heat, which reduces their capacity to deliver electricity.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Some gas plants also become less efficient or must throttle down to avoid overheating.</a:t>
            </a:r>
            <a:endParaRPr sz="3926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5757"/>
              <a:buNone/>
            </a:pPr>
            <a:r>
              <a:rPr b="1" lang="en-US" sz="2226"/>
              <a:t>3. Higher Risk of Heat Stroke 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Prolonged exposure to high temperatures combined with dehydration leads to the body’s temperature regulation system failing.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Who’s at Risk: Elderly individuals, infants, and people with chronic illnesses (especially heart disease or diabetes).</a:t>
            </a:r>
            <a:endParaRPr sz="3926"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5757"/>
              <a:buNone/>
            </a:pPr>
            <a:r>
              <a:rPr b="1" lang="en-US" sz="2226"/>
              <a:t>🧊 COMFORT + RESILIENCE = STAYING COOL</a:t>
            </a:r>
            <a:endParaRPr sz="3926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5757"/>
              <a:buNone/>
            </a:pPr>
            <a:r>
              <a:rPr lang="en-US" sz="2226"/>
              <a:t>A homeowner in a </a:t>
            </a:r>
            <a:r>
              <a:rPr b="1" lang="en-US" sz="2226"/>
              <a:t>Passive House-certified, net-zero energy home with battery backup</a:t>
            </a:r>
            <a:r>
              <a:rPr lang="en-US" sz="2226"/>
              <a:t> is vastly more prepared to withstand a heatwave because: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The house stays cool for </a:t>
            </a:r>
            <a:r>
              <a:rPr b="1" lang="en-US" sz="2226"/>
              <a:t>long periods without active cooling</a:t>
            </a:r>
            <a:r>
              <a:rPr lang="en-US" sz="2226"/>
              <a:t> thanks to thermal mass, insulation, and air sealing.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When cooling is needed, a </a:t>
            </a:r>
            <a:r>
              <a:rPr b="1" lang="en-US" sz="2226"/>
              <a:t>high-efficiency mini-split</a:t>
            </a:r>
            <a:r>
              <a:rPr lang="en-US" sz="2226"/>
              <a:t> and </a:t>
            </a:r>
            <a:r>
              <a:rPr b="1" lang="en-US" sz="2226"/>
              <a:t>heat pump system</a:t>
            </a:r>
            <a:r>
              <a:rPr lang="en-US" sz="2226"/>
              <a:t> can operate with minimal energy use.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Battery storage ensures that </a:t>
            </a:r>
            <a:r>
              <a:rPr b="1" lang="en-US" sz="2226"/>
              <a:t>even during blackouts, the home remains livable</a:t>
            </a:r>
            <a:r>
              <a:rPr lang="en-US" sz="2226"/>
              <a:t>.</a:t>
            </a:r>
            <a:endParaRPr sz="3926"/>
          </a:p>
          <a:p>
            <a:pPr indent="-32833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76352"/>
              <a:buFont typeface="Arial"/>
              <a:buChar char="•"/>
            </a:pPr>
            <a:r>
              <a:rPr lang="en-US" sz="2226"/>
              <a:t>Utility bills stay low or net-positive, freeing up income during high-price periods.</a:t>
            </a:r>
            <a:endParaRPr sz="3926"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254545"/>
              <a:buNone/>
            </a:pPr>
            <a:r>
              <a:t/>
            </a:r>
            <a:endParaRPr sz="1100"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7272"/>
              <a:buNone/>
            </a:pPr>
            <a:r>
              <a:t/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-4254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8333"/>
              <a:buNone/>
            </a:pPr>
            <a:r>
              <a:t/>
            </a:r>
            <a:endParaRPr i="1"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7" name="Google Shape;2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3542" y="843016"/>
            <a:ext cx="2404152" cy="1352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Extreme Weather Resilience: Wildfire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26"/>
          <p:cNvSpPr txBox="1"/>
          <p:nvPr>
            <p:ph idx="1" type="body"/>
          </p:nvPr>
        </p:nvSpPr>
        <p:spPr>
          <a:xfrm>
            <a:off x="32368" y="761999"/>
            <a:ext cx="8747926" cy="5854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4054"/>
              <a:buNone/>
            </a:pPr>
            <a:r>
              <a:rPr b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USGBC Wildfire Defense Toolkit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92"/>
              <a:buNone/>
            </a:pPr>
            <a:r>
              <a:t/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-5143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Defensive Perimeter</a:t>
            </a:r>
            <a:endParaRPr/>
          </a:p>
          <a:p>
            <a:pPr indent="-5143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Class A Materials</a:t>
            </a:r>
            <a:endParaRPr/>
          </a:p>
          <a:p>
            <a:pPr indent="-5143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Hot Roof (Non-Vented)</a:t>
            </a:r>
            <a:endParaRPr/>
          </a:p>
          <a:p>
            <a:pPr indent="-5143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AutoNum type="arabicPeriod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Tem</a:t>
            </a:r>
            <a:r>
              <a:rPr lang="en-US" sz="2000">
                <a:latin typeface="Lato"/>
                <a:ea typeface="Lato"/>
                <a:cs typeface="Lato"/>
                <a:sym typeface="Lato"/>
              </a:rPr>
              <a:t>pered Triple-pane Windows</a:t>
            </a:r>
            <a:endParaRPr/>
          </a:p>
          <a:p>
            <a:pPr indent="-514350" lvl="0" marL="6540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AutoNum type="arabicPeriod"/>
            </a:pPr>
            <a:r>
              <a:rPr lang="en-US" sz="2000">
                <a:latin typeface="Lato"/>
                <a:ea typeface="Lato"/>
                <a:cs typeface="Lato"/>
                <a:sym typeface="Lato"/>
              </a:rPr>
              <a:t>Heat Resistant Siding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675"/>
              <a:buNone/>
            </a:pPr>
            <a:r>
              <a:t/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4054"/>
              <a:buNone/>
            </a:pPr>
            <a:r>
              <a:t/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4054"/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4054"/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3063"/>
              <a:buNone/>
            </a:pPr>
            <a:r>
              <a:rPr b="1" i="1" lang="en-US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Build back better once</a:t>
            </a:r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1580" y="3640136"/>
            <a:ext cx="3022600" cy="170021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5300430" y="5170485"/>
            <a:ext cx="3644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Timber HP: Class A (2-Hr Rated)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4323" y="3706976"/>
            <a:ext cx="4095416" cy="23402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26"/>
          <p:cNvGrpSpPr/>
          <p:nvPr/>
        </p:nvGrpSpPr>
        <p:grpSpPr>
          <a:xfrm>
            <a:off x="4717465" y="1360139"/>
            <a:ext cx="3056987" cy="2346836"/>
            <a:chOff x="5238326" y="1057837"/>
            <a:chExt cx="3056987" cy="2346836"/>
          </a:xfrm>
        </p:grpSpPr>
        <p:pic>
          <p:nvPicPr>
            <p:cNvPr id="268" name="Google Shape;268;p2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38326" y="1057837"/>
              <a:ext cx="2902802" cy="2143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9" name="Google Shape;269;p26"/>
            <p:cNvSpPr/>
            <p:nvPr/>
          </p:nvSpPr>
          <p:spPr>
            <a:xfrm flipH="1">
              <a:off x="7038443" y="2589386"/>
              <a:ext cx="877663" cy="815287"/>
            </a:xfrm>
            <a:prstGeom prst="arc">
              <a:avLst>
                <a:gd fmla="val 16105546" name="adj1"/>
                <a:gd fmla="val 0" name="adj2"/>
              </a:avLst>
            </a:prstGeom>
            <a:noFill/>
            <a:ln cap="flat" cmpd="sng" w="44450">
              <a:solidFill>
                <a:srgbClr val="FFD1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0" name="Google Shape;270;p26"/>
            <p:cNvCxnSpPr/>
            <p:nvPr/>
          </p:nvCxnSpPr>
          <p:spPr>
            <a:xfrm flipH="1" rot="10800000">
              <a:off x="7483712" y="2589386"/>
              <a:ext cx="211083" cy="133"/>
            </a:xfrm>
            <a:prstGeom prst="straightConnector1">
              <a:avLst/>
            </a:prstGeom>
            <a:noFill/>
            <a:ln cap="flat" cmpd="sng" w="45075">
              <a:solidFill>
                <a:srgbClr val="FFD1D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71" name="Google Shape;271;p26"/>
            <p:cNvSpPr txBox="1"/>
            <p:nvPr/>
          </p:nvSpPr>
          <p:spPr>
            <a:xfrm>
              <a:off x="7154531" y="2731564"/>
              <a:ext cx="1140782" cy="41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Hot air and gases are deflected out away from the building</a:t>
              </a:r>
              <a:endParaRPr/>
            </a:p>
          </p:txBody>
        </p:sp>
      </p:grpSp>
      <p:pic>
        <p:nvPicPr>
          <p:cNvPr id="272" name="Google Shape;27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2085" y="1111224"/>
            <a:ext cx="1182095" cy="11574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p26"/>
          <p:cNvCxnSpPr/>
          <p:nvPr/>
        </p:nvCxnSpPr>
        <p:spPr>
          <a:xfrm rot="10800000">
            <a:off x="1537601" y="6286501"/>
            <a:ext cx="7710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7"/>
          <p:cNvPicPr preferRelativeResize="0"/>
          <p:nvPr/>
        </p:nvPicPr>
        <p:blipFill rotWithShape="1">
          <a:blip r:embed="rId3">
            <a:alphaModFix/>
          </a:blip>
          <a:srcRect b="0" l="29498" r="0" t="0"/>
          <a:stretch/>
        </p:blipFill>
        <p:spPr>
          <a:xfrm>
            <a:off x="5154104" y="1139782"/>
            <a:ext cx="3632749" cy="316189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 txBox="1"/>
          <p:nvPr>
            <p:ph idx="1" type="body"/>
          </p:nvPr>
        </p:nvSpPr>
        <p:spPr>
          <a:xfrm>
            <a:off x="199492" y="839143"/>
            <a:ext cx="8944508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Fire Wise Design</a:t>
            </a:r>
            <a:endParaRPr/>
          </a:p>
        </p:txBody>
      </p:sp>
      <p:sp>
        <p:nvSpPr>
          <p:cNvPr id="280" name="Google Shape;280;p27"/>
          <p:cNvSpPr txBox="1"/>
          <p:nvPr/>
        </p:nvSpPr>
        <p:spPr>
          <a:xfrm>
            <a:off x="5154103" y="4801518"/>
            <a:ext cx="3632749" cy="1422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5080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3006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By using Class A materials for siding, insulation, decking, and other exterior components, the home can achieve the same 2-Hour fire rating as a home with concrete walls, without the high embodied carbon impact.</a:t>
            </a:r>
            <a:endParaRPr/>
          </a:p>
        </p:txBody>
      </p:sp>
      <p:sp>
        <p:nvSpPr>
          <p:cNvPr id="281" name="Google Shape;281;p27"/>
          <p:cNvSpPr txBox="1"/>
          <p:nvPr/>
        </p:nvSpPr>
        <p:spPr>
          <a:xfrm>
            <a:off x="1108585" y="5041299"/>
            <a:ext cx="26924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2-Hour Fire Rating</a:t>
            </a:r>
            <a:endParaRPr/>
          </a:p>
        </p:txBody>
      </p:sp>
      <p:sp>
        <p:nvSpPr>
          <p:cNvPr id="282" name="Google Shape;282;p27"/>
          <p:cNvSpPr txBox="1"/>
          <p:nvPr/>
        </p:nvSpPr>
        <p:spPr>
          <a:xfrm>
            <a:off x="5637445" y="4279509"/>
            <a:ext cx="26924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2-Hour Fire Rating</a:t>
            </a:r>
            <a:endParaRPr/>
          </a:p>
        </p:txBody>
      </p:sp>
      <p:sp>
        <p:nvSpPr>
          <p:cNvPr id="283" name="Google Shape;283;p27"/>
          <p:cNvSpPr/>
          <p:nvPr/>
        </p:nvSpPr>
        <p:spPr>
          <a:xfrm>
            <a:off x="5154100" y="4675400"/>
            <a:ext cx="3632700" cy="1494300"/>
          </a:xfrm>
          <a:prstGeom prst="rect">
            <a:avLst/>
          </a:prstGeom>
          <a:noFill/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183" y="1658759"/>
            <a:ext cx="2858802" cy="343884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7"/>
          <p:cNvSpPr txBox="1"/>
          <p:nvPr/>
        </p:nvSpPr>
        <p:spPr>
          <a:xfrm>
            <a:off x="199492" y="5860915"/>
            <a:ext cx="4796956" cy="38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Build a fortress without it looking like a fortress</a:t>
            </a:r>
            <a:endParaRPr/>
          </a:p>
        </p:txBody>
      </p:sp>
      <p:sp>
        <p:nvSpPr>
          <p:cNvPr id="286" name="Google Shape;286;p27"/>
          <p:cNvSpPr txBox="1"/>
          <p:nvPr/>
        </p:nvSpPr>
        <p:spPr>
          <a:xfrm>
            <a:off x="0" y="4056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Extreme Weather Resilience: Wildfire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4238907" y="2914313"/>
            <a:ext cx="6661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=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 txBox="1"/>
          <p:nvPr>
            <p:ph idx="1" type="body"/>
          </p:nvPr>
        </p:nvSpPr>
        <p:spPr>
          <a:xfrm>
            <a:off x="0" y="762000"/>
            <a:ext cx="5404207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39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Smoke Protection: Air Barrier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200"/>
              <a:t>🔥 HOW IT PROTECTS AGAINST WILDFIRE SMOKE</a:t>
            </a:r>
            <a:endParaRPr b="1" sz="18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200"/>
              <a:t>Monolithic TEEE membrane</a:t>
            </a:r>
            <a:r>
              <a:rPr lang="en-US" sz="1200"/>
              <a:t>: Unlike microporous wraps (like Tyvek), the Mento series uses a </a:t>
            </a:r>
            <a:r>
              <a:rPr b="1" lang="en-US" sz="1200"/>
              <a:t>continuous polymer layer</a:t>
            </a:r>
            <a:r>
              <a:rPr lang="en-US" sz="1200"/>
              <a:t> that </a:t>
            </a:r>
            <a:r>
              <a:rPr b="1" lang="en-US" sz="1200"/>
              <a:t>physically blocks fine particles</a:t>
            </a:r>
            <a:r>
              <a:rPr lang="en-US" sz="1200"/>
              <a:t> like wildfire smoke (PM2.5 and PM10).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200"/>
              <a:t>Highly vapor-open</a:t>
            </a:r>
            <a:r>
              <a:rPr lang="en-US" sz="1200"/>
              <a:t>: Allows interior moisture to escape, protecting your wall assembly from condensation and mold.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200"/>
              <a:t>Windproof and waterproof</a:t>
            </a:r>
            <a:r>
              <a:rPr lang="en-US" sz="1200"/>
              <a:t>: Stops wind-driven rain and air leaks, increasing thermal performance.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b="1" lang="en-US" sz="1200"/>
              <a:t>UV and heat resistant</a:t>
            </a:r>
            <a:r>
              <a:rPr lang="en-US" sz="1200"/>
              <a:t>: Can be left exposed for a time during construction and remains stable in extreme heat.</a:t>
            </a:r>
            <a:endParaRPr/>
          </a:p>
        </p:txBody>
      </p:sp>
      <p:sp>
        <p:nvSpPr>
          <p:cNvPr id="293" name="Google Shape;293;p28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Extreme Weather Resilience: Smoke Protection</a:t>
            </a:r>
            <a:endParaRPr b="1" i="0" sz="2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1621" y="3028843"/>
            <a:ext cx="3067157" cy="306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2434" y="996475"/>
            <a:ext cx="3205536" cy="213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29"/>
          <p:cNvSpPr txBox="1"/>
          <p:nvPr>
            <p:ph idx="1" type="body"/>
          </p:nvPr>
        </p:nvSpPr>
        <p:spPr>
          <a:xfrm>
            <a:off x="190500" y="1000125"/>
            <a:ext cx="411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b="1" lang="en-US" sz="2400"/>
              <a:t>Low Embodied Carbon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b="1" lang="en-US" sz="2400"/>
              <a:t>Operational Carbon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b="1" lang="en-US" sz="2400"/>
              <a:t>Indoor Air Quality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b="1" lang="en-US" sz="2400"/>
              <a:t>Healthy Materials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800"/>
              <a:t>Human Health</a:t>
            </a:r>
            <a:endParaRPr/>
          </a:p>
          <a:p>
            <a:pPr indent="-3238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o"/>
            </a:pPr>
            <a:r>
              <a:rPr lang="en-US" sz="1800"/>
              <a:t>Environmental Health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b="1" lang="en-US" sz="2400"/>
              <a:t>Thermal Comfort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100"/>
          </a:p>
        </p:txBody>
      </p:sp>
      <p:pic>
        <p:nvPicPr>
          <p:cNvPr id="302" name="Google Shape;302;p29"/>
          <p:cNvPicPr preferRelativeResize="0"/>
          <p:nvPr/>
        </p:nvPicPr>
        <p:blipFill rotWithShape="1">
          <a:blip r:embed="rId3">
            <a:alphaModFix/>
          </a:blip>
          <a:srcRect b="0" l="9965" r="8497" t="0"/>
          <a:stretch/>
        </p:blipFill>
        <p:spPr>
          <a:xfrm>
            <a:off x="4305300" y="1272148"/>
            <a:ext cx="4591050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9"/>
          <p:cNvPicPr preferRelativeResize="0"/>
          <p:nvPr/>
        </p:nvPicPr>
        <p:blipFill rotWithShape="1">
          <a:blip r:embed="rId4">
            <a:alphaModFix/>
          </a:blip>
          <a:srcRect b="15715" l="11026" r="12564" t="6189"/>
          <a:stretch/>
        </p:blipFill>
        <p:spPr>
          <a:xfrm>
            <a:off x="1745979" y="4596373"/>
            <a:ext cx="1003842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9"/>
          <p:cNvPicPr preferRelativeResize="0"/>
          <p:nvPr/>
        </p:nvPicPr>
        <p:blipFill rotWithShape="1">
          <a:blip r:embed="rId5">
            <a:alphaModFix/>
          </a:blip>
          <a:srcRect b="7840" l="15908" r="15001" t="7602"/>
          <a:stretch/>
        </p:blipFill>
        <p:spPr>
          <a:xfrm>
            <a:off x="644646" y="4743049"/>
            <a:ext cx="904824" cy="9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9"/>
          <p:cNvPicPr preferRelativeResize="0"/>
          <p:nvPr/>
        </p:nvPicPr>
        <p:blipFill rotWithShape="1">
          <a:blip r:embed="rId6">
            <a:alphaModFix/>
          </a:blip>
          <a:srcRect b="0" l="16890" r="17998" t="0"/>
          <a:stretch/>
        </p:blipFill>
        <p:spPr>
          <a:xfrm>
            <a:off x="2966778" y="4743050"/>
            <a:ext cx="964954" cy="90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993" y="837956"/>
            <a:ext cx="8482013" cy="502282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Low Embodied Carbon</a:t>
            </a:r>
            <a:endParaRPr sz="2400"/>
          </a:p>
        </p:txBody>
      </p:sp>
      <p:sp>
        <p:nvSpPr>
          <p:cNvPr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 id="312" name="Google Shape;312;p30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0"/>
          <p:cNvPicPr preferRelativeResize="0"/>
          <p:nvPr/>
        </p:nvPicPr>
        <p:blipFill rotWithShape="1">
          <a:blip r:embed="rId4">
            <a:alphaModFix/>
          </a:blip>
          <a:srcRect b="2261" l="0" r="0" t="28441"/>
          <a:stretch/>
        </p:blipFill>
        <p:spPr>
          <a:xfrm>
            <a:off x="609600" y="5411916"/>
            <a:ext cx="3248025" cy="89773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/>
        </p:nvSpPr>
        <p:spPr>
          <a:xfrm>
            <a:off x="4136232" y="5860782"/>
            <a:ext cx="4676774" cy="559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7647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Embodied Carbon: </a:t>
            </a:r>
            <a:r>
              <a:rPr b="0" i="0" lang="en-US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carbon expended during raw material extraction, manufacturing and transportation to the construction site (Cradle-to-Gate).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5448300" y="904875"/>
            <a:ext cx="3364706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example compares the same style home built with sustainably-sourced materials vs. a conventionally built home of the same size.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© Thrive Collaborative</a:t>
            </a:r>
            <a:endParaRPr b="1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/>
          <p:nvPr/>
        </p:nvSpPr>
        <p:spPr>
          <a:xfrm>
            <a:off x="1928813" y="2947988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Green Rebuild Initiative</a:t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5"/>
          <p:cNvSpPr txBox="1"/>
          <p:nvPr>
            <p:ph idx="1" type="body"/>
          </p:nvPr>
        </p:nvSpPr>
        <p:spPr>
          <a:xfrm>
            <a:off x="457200" y="859971"/>
            <a:ext cx="8229600" cy="2928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Mission</a:t>
            </a: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/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Green Rebuild Initiative (GRI) aims to facilitate sustainable and resilient rebuilds through “</a:t>
            </a:r>
            <a:r>
              <a:rPr b="0" i="0" lang="en-US" sz="1800">
                <a:solidFill>
                  <a:srgbClr val="548135"/>
                </a:solidFill>
                <a:latin typeface="Lato"/>
                <a:ea typeface="Lato"/>
                <a:cs typeface="Lato"/>
                <a:sym typeface="Lato"/>
              </a:rPr>
              <a:t>Super </a:t>
            </a:r>
            <a:r>
              <a:rPr lang="en-US" sz="1800">
                <a:solidFill>
                  <a:srgbClr val="548135"/>
                </a:solidFill>
                <a:latin typeface="Lato"/>
                <a:ea typeface="Lato"/>
                <a:cs typeface="Lato"/>
                <a:sym typeface="Lato"/>
              </a:rPr>
              <a:t>G</a:t>
            </a:r>
            <a:r>
              <a:rPr b="0" i="0" lang="en-US" sz="1800">
                <a:solidFill>
                  <a:srgbClr val="548135"/>
                </a:solidFill>
                <a:latin typeface="Lato"/>
                <a:ea typeface="Lato"/>
                <a:cs typeface="Lato"/>
                <a:sym typeface="Lato"/>
              </a:rPr>
              <a:t>reen</a:t>
            </a:r>
            <a:r>
              <a:rPr b="0" i="0"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” home designs, featuring </a:t>
            </a: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100% E</a:t>
            </a:r>
            <a:r>
              <a:rPr b="0" i="0"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lectric Net Zero Energy (NZE) designs, supported by Solar Microgrids – for unparalleled resilience. The new homes will also be built with non-toxic materials and </a:t>
            </a: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 engineered to withstand </a:t>
            </a:r>
            <a:r>
              <a:rPr b="0" i="0"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extreme weather events</a:t>
            </a: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57;p5"/>
          <p:cNvSpPr txBox="1"/>
          <p:nvPr/>
        </p:nvSpPr>
        <p:spPr>
          <a:xfrm>
            <a:off x="457200" y="3572783"/>
            <a:ext cx="8229600" cy="2928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Plan:</a:t>
            </a:r>
            <a:endParaRPr/>
          </a:p>
          <a:p>
            <a:pPr indent="-342900" lvl="7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Identify Homeowners </a:t>
            </a:r>
            <a:endParaRPr/>
          </a:p>
          <a:p>
            <a:pPr indent="-342900" lvl="7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Facilitate Design</a:t>
            </a:r>
            <a:endParaRPr/>
          </a:p>
          <a:p>
            <a:pPr indent="-342900" lvl="7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Perform Load Analysis and Size Solar + Storage</a:t>
            </a:r>
            <a:endParaRPr/>
          </a:p>
          <a:p>
            <a:pPr indent="-342900" lvl="7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Streamline Permitting</a:t>
            </a:r>
            <a:endParaRPr/>
          </a:p>
          <a:p>
            <a:pPr indent="-342900" lvl="7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-US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Coordinate with Contractors </a:t>
            </a:r>
            <a:endParaRPr/>
          </a:p>
          <a:p>
            <a:pPr indent="0" lvl="0" marL="50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58;p5"/>
          <p:cNvSpPr txBox="1"/>
          <p:nvPr/>
        </p:nvSpPr>
        <p:spPr>
          <a:xfrm rot="-269247">
            <a:off x="2234045" y="5791497"/>
            <a:ext cx="4501963" cy="41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7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Repeat to develop </a:t>
            </a:r>
            <a:r>
              <a:rPr b="1" i="0" lang="en-US" sz="1600" u="none" cap="none" strike="noStrike">
                <a:solidFill>
                  <a:srgbClr val="548135"/>
                </a:solidFill>
                <a:latin typeface="Lato"/>
                <a:ea typeface="Lato"/>
                <a:cs typeface="Lato"/>
                <a:sym typeface="Lato"/>
              </a:rPr>
              <a:t>Super Green </a:t>
            </a:r>
            <a:r>
              <a:rPr b="1" i="0" lang="en-US" sz="16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neighborhoods!</a:t>
            </a:r>
            <a:endParaRPr b="1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Low Operational Carbon</a:t>
            </a:r>
            <a:endParaRPr sz="2400"/>
          </a:p>
        </p:txBody>
      </p:sp>
      <p:sp>
        <p:nvSpPr>
          <p:cNvPr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 id="322" name="Google Shape;322;p3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© Thrive Collaborative</a:t>
            </a:r>
            <a:endParaRPr b="1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815" y="818588"/>
            <a:ext cx="4911665" cy="276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8013" y="955966"/>
            <a:ext cx="3332252" cy="499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0895" y="2824537"/>
            <a:ext cx="3889718" cy="2917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2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IAQ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32"/>
          <p:cNvSpPr txBox="1"/>
          <p:nvPr>
            <p:ph idx="1" type="body"/>
          </p:nvPr>
        </p:nvSpPr>
        <p:spPr>
          <a:xfrm>
            <a:off x="148975" y="92553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Indoor Air Quality</a:t>
            </a:r>
            <a:endParaRPr/>
          </a:p>
        </p:txBody>
      </p:sp>
      <p:sp>
        <p:nvSpPr>
          <p:cNvPr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 id="333" name="Google Shape;333;p32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2"/>
          <p:cNvSpPr txBox="1"/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© Thrive Collaborative</a:t>
            </a:r>
            <a:endParaRPr b="1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7547" y="1859271"/>
            <a:ext cx="4304337" cy="336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2"/>
          <p:cNvSpPr/>
          <p:nvPr/>
        </p:nvSpPr>
        <p:spPr>
          <a:xfrm>
            <a:off x="319736" y="1534686"/>
            <a:ext cx="4186719" cy="4093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ERV (Heat Exchanger)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Brings in fresh air while managing humidity and removing indoor pollutants like CO₂ and VOCs.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Purifier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In-line Air Purifier provides enhanced protection against wildfire smoke and airborne viruses.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MERV 13 Air Filter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Captures dust, pollen, and mold spores to reduce allergens and improve respiratory health.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 List Free Materials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Eliminates harmful chemicals, reducing off-gassing and supporting long-term occupant health.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Thermal Comfort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33"/>
          <p:cNvSpPr txBox="1"/>
          <p:nvPr>
            <p:ph idx="1" type="body"/>
          </p:nvPr>
        </p:nvSpPr>
        <p:spPr>
          <a:xfrm>
            <a:off x="129821" y="8027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Thermal Comfort</a:t>
            </a:r>
            <a:endParaRPr/>
          </a:p>
        </p:txBody>
      </p:sp>
      <p:sp>
        <p:nvSpPr>
          <p:cNvPr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 id="343" name="Google Shape;343;p33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3"/>
          <p:cNvSpPr txBox="1"/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7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© Thrive Collaborative</a:t>
            </a:r>
            <a:endParaRPr b="1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33"/>
          <p:cNvPicPr preferRelativeResize="0"/>
          <p:nvPr/>
        </p:nvPicPr>
        <p:blipFill rotWithShape="1">
          <a:blip r:embed="rId3">
            <a:alphaModFix/>
          </a:blip>
          <a:srcRect b="22378" l="0" r="0" t="8539"/>
          <a:stretch/>
        </p:blipFill>
        <p:spPr>
          <a:xfrm>
            <a:off x="4850741" y="3792290"/>
            <a:ext cx="4130812" cy="259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3"/>
          <p:cNvSpPr/>
          <p:nvPr/>
        </p:nvSpPr>
        <p:spPr>
          <a:xfrm>
            <a:off x="129821" y="1531265"/>
            <a:ext cx="4533979" cy="44012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 Orientation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 south-facing orientation maximizes sun exposure during winter, capturing free heat from the low-angled sun.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Summer Condition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Roof overhangs or shade structures block high summer sun, keeping interiors cool without mechanical cooling.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Winter Condition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With no shading, the low winter sun penetrates deep into living spaces, naturally warming the home during cold months.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Triple-Paned Windows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High-performance windows reduce heat loss while allowing sunlight in, enhancing both insulation and passive heat gain.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Ecobee Thermostat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 smart thermostat that optimizes indoor temperatures by learning usage patterns and adjusting heating based on real-time conditions, maximizing comfort and energy efficiency.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33"/>
          <p:cNvPicPr preferRelativeResize="0"/>
          <p:nvPr/>
        </p:nvPicPr>
        <p:blipFill rotWithShape="1">
          <a:blip r:embed="rId4">
            <a:alphaModFix/>
          </a:blip>
          <a:srcRect b="7949" l="13405" r="0" t="25241"/>
          <a:stretch/>
        </p:blipFill>
        <p:spPr>
          <a:xfrm>
            <a:off x="4869582" y="1000807"/>
            <a:ext cx="2653301" cy="242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25148" y="2097430"/>
            <a:ext cx="1528431" cy="171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4"/>
          <p:cNvPicPr preferRelativeResize="0"/>
          <p:nvPr/>
        </p:nvPicPr>
        <p:blipFill rotWithShape="1">
          <a:blip r:embed="rId3">
            <a:alphaModFix/>
          </a:blip>
          <a:srcRect b="17658" l="18305" r="11832" t="17532"/>
          <a:stretch/>
        </p:blipFill>
        <p:spPr>
          <a:xfrm>
            <a:off x="7563075" y="824470"/>
            <a:ext cx="1123726" cy="104243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4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Materials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34"/>
          <p:cNvSpPr txBox="1"/>
          <p:nvPr>
            <p:ph idx="1" type="body"/>
          </p:nvPr>
        </p:nvSpPr>
        <p:spPr>
          <a:xfrm>
            <a:off x="358345" y="799070"/>
            <a:ext cx="8439665" cy="56264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99821"/>
              <a:buNone/>
            </a:pPr>
            <a:r>
              <a:rPr b="1" lang="en-US" sz="3300">
                <a:latin typeface="Lato"/>
                <a:ea typeface="Lato"/>
                <a:cs typeface="Lato"/>
                <a:sym typeface="Lato"/>
              </a:rPr>
              <a:t>Living Future Red List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0" i="0">
              <a:solidFill>
                <a:srgbClr val="36332D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0" i="0" lang="en-US">
                <a:solidFill>
                  <a:srgbClr val="36332D"/>
                </a:solidFill>
                <a:latin typeface="Arial"/>
                <a:ea typeface="Arial"/>
                <a:cs typeface="Arial"/>
                <a:sym typeface="Arial"/>
              </a:rPr>
              <a:t>The Living Future Red List is a list of chemicals representing the “worst in class” substances prevalent in the building industry that pose serious risks to human health and environmental health.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0" i="0">
              <a:solidFill>
                <a:srgbClr val="36332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b="0" i="0" lang="en-US">
                <a:solidFill>
                  <a:srgbClr val="36332D"/>
                </a:solidFill>
                <a:latin typeface="Arial"/>
                <a:ea typeface="Arial"/>
                <a:cs typeface="Arial"/>
                <a:sym typeface="Arial"/>
              </a:rPr>
              <a:t>Hazards include cancer, reproductive toxicity, acute or chronic organ toxicity, endocrine disruption, environmental persistence, bioaccumulation, ozone depletion, and others. 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0" i="0">
              <a:solidFill>
                <a:srgbClr val="36332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-US">
                <a:solidFill>
                  <a:srgbClr val="36332D"/>
                </a:solidFill>
                <a:latin typeface="Arial"/>
                <a:ea typeface="Arial"/>
                <a:cs typeface="Arial"/>
                <a:sym typeface="Arial"/>
              </a:rPr>
              <a:t>Homes built as part of GRI will target procurement of exclusively Red List Free material.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rgbClr val="36332D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>
              <a:solidFill>
                <a:srgbClr val="36332D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indent="0" lvl="0" marL="508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64705"/>
              <a:buNone/>
            </a:pPr>
            <a:r>
              <a:rPr b="1" lang="en-US"/>
              <a:t>			</a:t>
            </a:r>
            <a:r>
              <a:rPr b="1" lang="en-US" sz="2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https://living-future.org/red-list/</a:t>
            </a:r>
            <a:endParaRPr b="1" sz="2000">
              <a:latin typeface="Lato"/>
              <a:ea typeface="Lato"/>
              <a:cs typeface="Lato"/>
              <a:sym typeface="Lato"/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t/>
            </a:r>
            <a:endParaRPr b="1"/>
          </a:p>
        </p:txBody>
      </p:sp>
      <p:pic>
        <p:nvPicPr>
          <p:cNvPr id="356" name="Google Shape;35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299" y="5468395"/>
            <a:ext cx="1228725" cy="893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 rotWithShape="1">
          <a:blip r:embed="rId6">
            <a:alphaModFix/>
          </a:blip>
          <a:srcRect b="7840" l="15908" r="15001" t="7602"/>
          <a:stretch/>
        </p:blipFill>
        <p:spPr>
          <a:xfrm>
            <a:off x="7763233" y="4610090"/>
            <a:ext cx="532910" cy="533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9"/>
          <p:cNvPicPr preferRelativeResize="0"/>
          <p:nvPr/>
        </p:nvPicPr>
        <p:blipFill rotWithShape="1">
          <a:blip r:embed="rId3">
            <a:alphaModFix/>
          </a:blip>
          <a:srcRect b="17658" l="18305" r="11832" t="17532"/>
          <a:stretch/>
        </p:blipFill>
        <p:spPr>
          <a:xfrm>
            <a:off x="8036719" y="824470"/>
            <a:ext cx="650081" cy="60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Materials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49"/>
          <p:cNvSpPr txBox="1"/>
          <p:nvPr>
            <p:ph idx="1" type="body"/>
          </p:nvPr>
        </p:nvSpPr>
        <p:spPr>
          <a:xfrm>
            <a:off x="358345" y="799070"/>
            <a:ext cx="8439665" cy="56264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Living Future Red List</a:t>
            </a:r>
            <a:endParaRPr/>
          </a:p>
        </p:txBody>
      </p:sp>
      <p:graphicFrame>
        <p:nvGraphicFramePr>
          <p:cNvPr id="365" name="Google Shape;365;p49"/>
          <p:cNvGraphicFramePr/>
          <p:nvPr/>
        </p:nvGraphicFramePr>
        <p:xfrm>
          <a:off x="457200" y="140867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{083E334C-44B8-4FAD-8394-59A85AA16CEB}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Chemical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Where It’s Found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Environmental Impacts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Human Health Impacts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Asbestos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Insulation, flooring, roofing, cement board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Persistent in the environment, hazardous waste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Causes lung cancer, mesothelioma, and asbestosis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Formaldehyde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Composite wood, insulation, adhesives, cabinetry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Air pollutant, contributes to smog formation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Respiratory irritant, probable human carcinogen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PVC (Polyvinyl Chloride)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Vinyl flooring, pipes, wall coverings, windows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Toxic byproducts during manufacturing and disposal (dioxins)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May contain phthalates and heavy metals; endocrine disruptor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Phthalates (e.g., DEHP)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Vinyl products, sealants, adhesives, wall coverings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Persistent, bioaccumulative; toxic to aquatic organisms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Hormone disruption, developmental and reproductive toxicity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Flame Retardants (e.g., PBDEs)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Insulation, upholstery, electronics casings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Persistent organic pollutants; accumulate in wildlife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Thyroid disruption, neurodevelopmental harm, possible carcinogen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Halogenated Solvents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Paint removers, cleaners, degreasers, adhesives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Air and water pollutant; hazardous waste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Neurotoxic, liver/kidney damage, suspected carcinogen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0"/>
          <p:cNvPicPr preferRelativeResize="0"/>
          <p:nvPr/>
        </p:nvPicPr>
        <p:blipFill rotWithShape="1">
          <a:blip r:embed="rId3">
            <a:alphaModFix/>
          </a:blip>
          <a:srcRect b="17658" l="18305" r="11832" t="17532"/>
          <a:stretch/>
        </p:blipFill>
        <p:spPr>
          <a:xfrm>
            <a:off x="8036719" y="824470"/>
            <a:ext cx="650081" cy="60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0"/>
          <p:cNvSpPr txBox="1"/>
          <p:nvPr>
            <p:ph idx="1" type="body"/>
          </p:nvPr>
        </p:nvSpPr>
        <p:spPr>
          <a:xfrm>
            <a:off x="358345" y="799070"/>
            <a:ext cx="8439665" cy="562644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Living Future Red List</a:t>
            </a:r>
            <a:endParaRPr/>
          </a:p>
        </p:txBody>
      </p:sp>
      <p:graphicFrame>
        <p:nvGraphicFramePr>
          <p:cNvPr id="372" name="Google Shape;372;p50"/>
          <p:cNvGraphicFramePr/>
          <p:nvPr/>
        </p:nvGraphicFramePr>
        <p:xfrm>
          <a:off x="457200" y="14397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{083E334C-44B8-4FAD-8394-59A85AA16CEB}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1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Chemical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Where It’s Found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Environmental Impacts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Human Health Impacts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Cadmium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Pigments, coatings, plastic stabilizers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Soil and water contaminant; bioaccumulative in food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Kidney damage, respiratory issues, known carcinogen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Lead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Paint, plumbing, roofing materials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Long-lasting soil/water contaminant; harmful to wildlife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Neurotoxic, affects child development, cardiovascular effects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Mercury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Fluorescent lighting, switches, thermostats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Bioaccumulative in fish; persistent in water systems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Nervous system damage, cognitive impairment, kidney damage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Isocyanates (e.g., MDI, TDI)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Spray foam insulation, paints, sealants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Contribute to smog, hazardous waste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Respiratory sensitizer, asthma, skin and eye irritation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PFAS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Paints, Stain-resistant carpets, sealants, coatings, membranes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Extremely persistent ('forever chemicals'), water pollution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Hormone disruption, cancer, immune system effects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7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VOCs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Paints, sealants, adhesives, flooring, cabinetry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Ground-level ozone (smog) formation, indoor air pollution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Lato"/>
                          <a:ea typeface="Lato"/>
                          <a:cs typeface="Lato"/>
                          <a:sym typeface="Lato"/>
                        </a:rPr>
                        <a:t>Eye/nose/throat irritation, liver/kidney damage, carcinogenic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73" name="Google Shape;373;p50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Healthy Development: Materials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idx="1" type="body"/>
          </p:nvPr>
        </p:nvSpPr>
        <p:spPr>
          <a:xfrm>
            <a:off x="175791" y="843075"/>
            <a:ext cx="4147577" cy="5662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27"/>
              <a:buNone/>
            </a:pPr>
            <a:r>
              <a:rPr b="1" lang="en-US">
                <a:latin typeface="Lato"/>
                <a:ea typeface="Lato"/>
                <a:cs typeface="Lato"/>
                <a:sym typeface="Lato"/>
              </a:rPr>
              <a:t>Material Specifications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27"/>
              <a:buNone/>
            </a:pPr>
            <a:r>
              <a:t/>
            </a:r>
            <a:endParaRPr b="0" i="0" sz="5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Foundation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Concrete with Low GWP</a:t>
            </a:r>
            <a:endParaRPr sz="1250"/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Framing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FSC Certified Lumber</a:t>
            </a:r>
            <a:endParaRPr sz="1250">
              <a:latin typeface="Lato"/>
              <a:ea typeface="Lato"/>
              <a:cs typeface="Lato"/>
              <a:sym typeface="Lato"/>
            </a:endParaRPr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Roofing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26g Standing Seam Metal</a:t>
            </a:r>
            <a:endParaRPr sz="1250"/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Insulation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lang="en-US" sz="1250">
                <a:latin typeface="Lato"/>
                <a:ea typeface="Lato"/>
                <a:cs typeface="Lato"/>
                <a:sym typeface="Lato"/>
              </a:rPr>
              <a:t>TimberHP, Rockwool, UltraTouch Denim or NuWool</a:t>
            </a:r>
            <a:endParaRPr sz="1250">
              <a:latin typeface="Lato"/>
              <a:ea typeface="Lato"/>
              <a:cs typeface="Lato"/>
              <a:sym typeface="Lato"/>
            </a:endParaRPr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Drywall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USG Ecosmart</a:t>
            </a:r>
            <a:endParaRPr b="0" i="0" sz="125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Flooring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FSC Red Oak w/ Rubio Monocoat</a:t>
            </a:r>
            <a:endParaRPr b="0" i="0" sz="125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Forbo Marmoleum</a:t>
            </a:r>
            <a:endParaRPr b="0" i="0" sz="125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79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Char char="•"/>
            </a:pPr>
            <a:r>
              <a:rPr b="1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Tile</a:t>
            </a:r>
            <a:endParaRPr sz="1250"/>
          </a:p>
          <a:p>
            <a:pPr indent="-307975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50"/>
              <a:buChar char="o"/>
            </a:pPr>
            <a:r>
              <a:rPr b="0" i="0" lang="en-US" sz="12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DalTile or Fireclay</a:t>
            </a:r>
            <a:endParaRPr sz="1250"/>
          </a:p>
          <a:p>
            <a:pPr indent="-304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Air Barrier</a:t>
            </a:r>
            <a:endParaRPr sz="1200"/>
          </a:p>
          <a:p>
            <a:pPr indent="-3048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latin typeface="Lato"/>
                <a:ea typeface="Lato"/>
                <a:cs typeface="Lato"/>
                <a:sym typeface="Lato"/>
              </a:rPr>
              <a:t>Pro Clima Mento</a:t>
            </a:r>
            <a:endParaRPr sz="1200"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22"/>
              <a:buNone/>
            </a:pPr>
            <a:r>
              <a:t/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9" name="Google Shape;379;p51"/>
          <p:cNvPicPr preferRelativeResize="0"/>
          <p:nvPr/>
        </p:nvPicPr>
        <p:blipFill rotWithShape="1">
          <a:blip r:embed="rId3">
            <a:alphaModFix/>
          </a:blip>
          <a:srcRect b="8163" l="0" r="0" t="5556"/>
          <a:stretch/>
        </p:blipFill>
        <p:spPr>
          <a:xfrm>
            <a:off x="7623226" y="5338763"/>
            <a:ext cx="1003842" cy="9825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 Our Logo | Forest Stewardship Council" id="380" name="Google Shape;380;p51"/>
          <p:cNvPicPr preferRelativeResize="0"/>
          <p:nvPr/>
        </p:nvPicPr>
        <p:blipFill rotWithShape="1">
          <a:blip r:embed="rId4">
            <a:alphaModFix/>
          </a:blip>
          <a:srcRect b="7531" l="18762" r="23333" t="8518"/>
          <a:stretch/>
        </p:blipFill>
        <p:spPr>
          <a:xfrm>
            <a:off x="6625051" y="5376863"/>
            <a:ext cx="801667" cy="8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1"/>
          <p:cNvPicPr preferRelativeResize="0"/>
          <p:nvPr/>
        </p:nvPicPr>
        <p:blipFill rotWithShape="1">
          <a:blip r:embed="rId5">
            <a:alphaModFix/>
          </a:blip>
          <a:srcRect b="15715" l="11026" r="12564" t="6189"/>
          <a:stretch/>
        </p:blipFill>
        <p:spPr>
          <a:xfrm>
            <a:off x="5424701" y="5192087"/>
            <a:ext cx="1003842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1"/>
          <p:cNvPicPr preferRelativeResize="0"/>
          <p:nvPr/>
        </p:nvPicPr>
        <p:blipFill rotWithShape="1">
          <a:blip r:embed="rId6">
            <a:alphaModFix/>
          </a:blip>
          <a:srcRect b="7840" l="15908" r="15001" t="7602"/>
          <a:stretch/>
        </p:blipFill>
        <p:spPr>
          <a:xfrm>
            <a:off x="4323368" y="5338763"/>
            <a:ext cx="904824" cy="9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1"/>
          <p:cNvSpPr txBox="1"/>
          <p:nvPr/>
        </p:nvSpPr>
        <p:spPr>
          <a:xfrm>
            <a:off x="4775780" y="1025525"/>
            <a:ext cx="3886200" cy="4439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Plumbing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PEX, IBEX and ABS</a:t>
            </a:r>
            <a:endParaRPr sz="1200"/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Windows and Doors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Elitfonster Triple Paned</a:t>
            </a:r>
            <a:endParaRPr sz="1200"/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Countertops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Dekton or Reclaimed Wood</a:t>
            </a:r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Paint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Benjamin Moore Ultra Spec</a:t>
            </a:r>
            <a:endParaRPr sz="1200"/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Siding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Stucco and/or Metal</a:t>
            </a:r>
            <a:endParaRPr sz="1200"/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Decking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Bison IPE Class A Wood</a:t>
            </a:r>
            <a:endParaRPr sz="1200"/>
          </a:p>
          <a:p>
            <a:pPr indent="-304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Cabinets</a:t>
            </a:r>
            <a:endParaRPr sz="1200"/>
          </a:p>
          <a:p>
            <a:pPr indent="-3111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FSC Maple and MDF</a:t>
            </a:r>
            <a:endParaRPr sz="1200"/>
          </a:p>
        </p:txBody>
      </p:sp>
      <p:sp>
        <p:nvSpPr>
          <p:cNvPr id="384" name="Google Shape;384;p51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Healthy Development: Materials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2"/>
          <p:cNvSpPr txBox="1"/>
          <p:nvPr/>
        </p:nvSpPr>
        <p:spPr>
          <a:xfrm>
            <a:off x="333000" y="762000"/>
            <a:ext cx="8696700" cy="378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Conclusion</a:t>
            </a:r>
            <a: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br>
              <a:rPr b="0" i="0" lang="en-US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0" lang="en-US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Clean Coalition is committed to ensuring communities achieve resilient energy solutions and an unparalleled trifecta of economic, environmental, and resilience benefits.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Our plan bridges innovation and community action, turning the tragedy of the fires into an opportunity to create a sustainable, resilient, and thriving Palisades.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Together, we can lead the way toward a future built on renewable energy and environmental responsibility.</a:t>
            </a:r>
            <a:endParaRPr b="1" i="0" sz="1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52"/>
          <p:cNvSpPr txBox="1"/>
          <p:nvPr>
            <p:ph type="title"/>
          </p:nvPr>
        </p:nvSpPr>
        <p:spPr>
          <a:xfrm>
            <a:off x="0" y="0"/>
            <a:ext cx="7404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Conclusion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1" name="Google Shape;39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1516" y="4354476"/>
            <a:ext cx="3047667" cy="174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9133" y="4354476"/>
            <a:ext cx="3047667" cy="174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29e0a1a8e0_0_7"/>
          <p:cNvSpPr txBox="1"/>
          <p:nvPr>
            <p:ph type="title"/>
          </p:nvPr>
        </p:nvSpPr>
        <p:spPr>
          <a:xfrm>
            <a:off x="0" y="0"/>
            <a:ext cx="7404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Conclusion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8" name="Google Shape;398;g329e0a1a8e0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066" y="1079501"/>
            <a:ext cx="8851867" cy="5058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US" sz="2400"/>
              <a:t>Current Collaborators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" name="Google Shape;65;p6"/>
          <p:cNvSpPr txBox="1"/>
          <p:nvPr>
            <p:ph idx="1" type="body"/>
          </p:nvPr>
        </p:nvSpPr>
        <p:spPr>
          <a:xfrm>
            <a:off x="333375" y="762000"/>
            <a:ext cx="3696758" cy="5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Architects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Collective</a:t>
            </a:r>
            <a:endParaRPr/>
          </a:p>
          <a:p>
            <a:pPr indent="-285750" lvl="2" marL="13423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Tim Vordtreide </a:t>
            </a:r>
            <a:endParaRPr/>
          </a:p>
          <a:p>
            <a:pPr indent="-285750" lvl="2" marL="13423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Chris Corbett Design 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Uriu Architecture: Scott Uriu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Joubert Homes: Steffen Andrews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Bildsten Arch: Ellen Bildsten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Union Studios: Ben Willis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Lance Collins: NOMA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Garcia Architecture: Elisa Garcia</a:t>
            </a:r>
            <a:endParaRPr/>
          </a:p>
          <a:p>
            <a:pPr indent="0" lvl="0" marL="1422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Landscape Architects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Kiesel Design: Jack Kiesel</a:t>
            </a:r>
            <a:endParaRPr/>
          </a:p>
          <a:p>
            <a:pPr indent="-1968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b="1"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General Contractors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Allen Construction: Dennis Allen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Williams Homes: Patrice Queensberry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Best Tech Contracting: Jason Scheurer</a:t>
            </a:r>
            <a:endParaRPr/>
          </a:p>
          <a:p>
            <a:pPr indent="-1968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605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422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 sz="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" name="Google Shape;66;p6"/>
          <p:cNvSpPr txBox="1"/>
          <p:nvPr/>
        </p:nvSpPr>
        <p:spPr>
          <a:xfrm>
            <a:off x="4193471" y="780495"/>
            <a:ext cx="4617300" cy="51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4279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Prefab/Modular Manufacturers</a:t>
            </a:r>
            <a:endParaRPr/>
          </a:p>
          <a:p>
            <a:pPr indent="-285749" lvl="1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Plant Prefab: Steve Glenn</a:t>
            </a:r>
            <a:endParaRPr/>
          </a:p>
          <a:p>
            <a:pPr indent="-285749" lvl="1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Joubert Homes: Darin &amp; Steffen</a:t>
            </a:r>
            <a:endParaRPr/>
          </a:p>
          <a:p>
            <a:pPr indent="-285749" lvl="1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ReMo Homes: Ryan Blowers/ Vamsi Kotla</a:t>
            </a:r>
            <a:endParaRPr/>
          </a:p>
          <a:p>
            <a:pPr indent="-285749" lvl="1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BPublicPrefab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49" lvl="1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279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Other Collaborators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Mayor of LA: Karen Bass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USGBC LA: </a:t>
            </a: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Ben Stapleton</a:t>
            </a:r>
            <a:endParaRPr/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Bello Global: John Bello, P.E.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Desert Estate Development: John Pedalino</a:t>
            </a:r>
            <a:endParaRPr/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Taft Office: Margie Taft</a:t>
            </a:r>
            <a:endParaRPr/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Box Power: Fallon Vaughan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Steadfast LA: Rick Caruso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Permacity Foundation: Jonathan Port</a:t>
            </a:r>
            <a:endParaRPr/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California Home+Design: Lauren Michele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Direct Relief</a:t>
            </a:r>
            <a:endParaRPr/>
          </a:p>
          <a:p>
            <a:pPr indent="-171450" lvl="1" marL="7708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Habitat for Humanity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US" sz="2400"/>
              <a:t>Community Engagement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7"/>
          <p:cNvSpPr txBox="1"/>
          <p:nvPr>
            <p:ph idx="1" type="body"/>
          </p:nvPr>
        </p:nvSpPr>
        <p:spPr>
          <a:xfrm>
            <a:off x="333374" y="886177"/>
            <a:ext cx="3817711" cy="5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State of California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Elena Kounalakis  - Lt. Governor Cali</a:t>
            </a:r>
            <a:endParaRPr/>
          </a:p>
          <a:p>
            <a:pPr indent="0" lvl="1" marL="599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City of Los Angeles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Steadfast LA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 Rises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USGBC-LA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Mayor's Office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Kathryn Barger - County Supervisor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 Sentinel</a:t>
            </a:r>
            <a:endParaRPr/>
          </a:p>
          <a:p>
            <a:pPr indent="0" lvl="1" marL="5994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2799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b="1"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Collective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Rebuild Coalition: NOMA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Chamber of Commerce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Heritage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Green</a:t>
            </a:r>
            <a:endParaRPr/>
          </a:p>
          <a:p>
            <a:pPr indent="-285749" lvl="1" marL="88518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o"/>
            </a:pPr>
            <a:r>
              <a:rPr lang="en-US" sz="1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Altadena Strong</a:t>
            </a:r>
            <a:endParaRPr/>
          </a:p>
          <a:p>
            <a:pPr indent="-226059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4224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 sz="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" name="Google Shape;74;p7"/>
          <p:cNvSpPr txBox="1"/>
          <p:nvPr/>
        </p:nvSpPr>
        <p:spPr>
          <a:xfrm>
            <a:off x="4284488" y="886177"/>
            <a:ext cx="4617154" cy="15532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4279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Pacific Palisades</a:t>
            </a:r>
            <a:endParaRPr/>
          </a:p>
          <a:p>
            <a:pPr indent="-285749" lvl="0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Resilient Palisades</a:t>
            </a:r>
            <a:endParaRPr/>
          </a:p>
          <a:p>
            <a:pPr indent="-285749" lvl="0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Palisades Recovery Coalition</a:t>
            </a:r>
            <a:endParaRPr/>
          </a:p>
          <a:p>
            <a:pPr indent="-285749" lvl="0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Pacific Palisades Community Rebuild</a:t>
            </a:r>
            <a:endParaRPr/>
          </a:p>
          <a:p>
            <a:pPr indent="-285749" lvl="0" marL="8851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Pacific Palisades Preservation Coalition (PPPC)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Conceptual Design: Exterior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" name="Google Shape;8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423" y="1098507"/>
            <a:ext cx="4312874" cy="246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423" y="3592285"/>
            <a:ext cx="4312873" cy="246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2705" y="3602619"/>
            <a:ext cx="4312872" cy="246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12705" y="1098508"/>
            <a:ext cx="4312872" cy="2464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Conceptual Design: Interior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" name="Google Shape;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027" y="928726"/>
            <a:ext cx="6338455" cy="5221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 txBox="1"/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Timeline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1075" y="1902221"/>
            <a:ext cx="3895725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 txBox="1"/>
          <p:nvPr/>
        </p:nvSpPr>
        <p:spPr>
          <a:xfrm>
            <a:off x="345498" y="840875"/>
            <a:ext cx="4618758" cy="5779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Conceptual Design: Architect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Finalize home size: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Square Footage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Orientation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 of Bedrooms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 of Bathrooms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Develop Conceptual Rendering (4-6 weeks)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Clean Coalition (2-4 weeks):</a:t>
            </a:r>
            <a:endParaRPr/>
          </a:p>
          <a:p>
            <a:pPr indent="-228600" lvl="2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Design Solar Array + Battery System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Size System for Microgrid Resilience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Economic Analysis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Design Development: Architect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SD: Schematic (2-4 Mo.)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Site Survey (1-2 Weeks)</a:t>
            </a:r>
            <a:endParaRPr/>
          </a:p>
          <a:p>
            <a:pPr indent="-228600" lvl="3" marL="1600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Submit for Permit Review (4-6 Weeks)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CD: Construction Documents (1-2 Mo.)</a:t>
            </a:r>
            <a:endParaRPr/>
          </a:p>
          <a:p>
            <a:pPr indent="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b="1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Construction Schedule: GC</a:t>
            </a:r>
            <a:endParaRPr b="0" i="0" sz="1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Foundation (1-2 Month)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Utility Tie-Ins (4-6 Weeks)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Framing (1-2 Months)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MEP (3-4 Months)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Interior Finishes (3-4 Months)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Exterior Finishes (1 Month)</a:t>
            </a:r>
            <a:endParaRPr/>
          </a:p>
          <a:p>
            <a:pPr indent="-285750" lvl="1" marL="7429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urier New"/>
              <a:buChar char="o"/>
            </a:pPr>
            <a:r>
              <a:rPr b="0" i="0" lang="en-US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Certificate of Occupancy (2-4 Weeks)</a:t>
            </a:r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841086" y="5250113"/>
            <a:ext cx="2410691" cy="660765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3574848" y="4709160"/>
            <a:ext cx="1216227" cy="51728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1999" y="62798"/>
                </a:moveTo>
                <a:lnTo>
                  <a:pt x="-29548" y="131989"/>
                </a:lnTo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Opportunity for PreFab or Modular Construction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6908" y="761999"/>
            <a:ext cx="762002" cy="762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233975" y="761999"/>
            <a:ext cx="4130091" cy="5675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Super Green</a:t>
            </a:r>
            <a:endParaRPr/>
          </a:p>
          <a:p>
            <a:pPr indent="-342900" lvl="4" marL="482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100% Electric</a:t>
            </a:r>
            <a:endParaRPr/>
          </a:p>
          <a:p>
            <a:pPr indent="-342900" lvl="4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Net-Zero Operational Energy</a:t>
            </a:r>
            <a:endParaRPr/>
          </a:p>
          <a:p>
            <a:pPr indent="-342900" lvl="4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Community Microgrid</a:t>
            </a:r>
            <a:endParaRPr/>
          </a:p>
          <a:p>
            <a:pPr indent="-2540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Energy Efficiency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Passive House Design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High-Performance Insulation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Blower Door Testing</a:t>
            </a:r>
            <a:endParaRPr/>
          </a:p>
          <a:p>
            <a:pPr indent="-2540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Extreme Weather Resilience</a:t>
            </a:r>
            <a:endParaRPr b="1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482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Extreme Heat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Smoke Protection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Wildfire Resilient</a:t>
            </a:r>
            <a:endParaRPr/>
          </a:p>
          <a:p>
            <a:pPr indent="-254000" lvl="0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139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Healthy Development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Low Embodied Carbon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Low Operational Carbon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Indoor Air Quality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ILFI Red-list Free Materials</a:t>
            </a:r>
            <a:endParaRPr/>
          </a:p>
          <a:p>
            <a:pPr indent="-342900" lvl="1" marL="482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Thermal Comfort</a:t>
            </a:r>
            <a:endParaRPr/>
          </a:p>
        </p:txBody>
      </p:sp>
      <p:sp>
        <p:nvSpPr>
          <p:cNvPr id="105" name="Google Shape;105;p11"/>
          <p:cNvSpPr txBox="1"/>
          <p:nvPr>
            <p:ph type="title"/>
          </p:nvPr>
        </p:nvSpPr>
        <p:spPr>
          <a:xfrm>
            <a:off x="0" y="0"/>
            <a:ext cx="7404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/>
                <a:ea typeface="Lato"/>
                <a:cs typeface="Lato"/>
                <a:sym typeface="Lato"/>
              </a:rPr>
              <a:t>GRI - Overview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6" name="Google Shape;10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7016" y="2115994"/>
            <a:ext cx="596018" cy="59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6921" y="3130730"/>
            <a:ext cx="501750" cy="59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 rotWithShape="1">
          <a:blip r:embed="rId6">
            <a:alphaModFix/>
          </a:blip>
          <a:srcRect b="7840" l="15908" r="15001" t="7602"/>
          <a:stretch/>
        </p:blipFill>
        <p:spPr>
          <a:xfrm>
            <a:off x="2530885" y="4332467"/>
            <a:ext cx="546898" cy="54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1"/>
          <p:cNvPicPr preferRelativeResize="0"/>
          <p:nvPr/>
        </p:nvPicPr>
        <p:blipFill rotWithShape="1">
          <a:blip r:embed="rId7">
            <a:alphaModFix/>
          </a:blip>
          <a:srcRect b="0" l="15047" r="26542" t="0"/>
          <a:stretch/>
        </p:blipFill>
        <p:spPr>
          <a:xfrm>
            <a:off x="4036083" y="1098919"/>
            <a:ext cx="4968706" cy="5103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