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fntdata" ContentType="application/x-fontdata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3.xml" ContentType="application/vnd.openxmlformats-officedocument.presentationml.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notesSlides/notesSlide28.xml" ContentType="application/vnd.openxmlformats-officedocument.presentationml.notesSlide+xml"/>
  <Override PartName="/ppt/presProps.xml" ContentType="application/vnd.openxmlformats-officedocument.presentationml.presProps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30.xml" ContentType="application/vnd.openxmlformats-officedocument.presentationml.slide+xml"/>
  <Override PartName="/ppt/metadata" ContentType="application/binary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9.xml" ContentType="application/vnd.openxmlformats-officedocument.presentationml.slide+xml"/>
  <Override PartName="/ppt/slides/slide34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35.xml" ContentType="application/vnd.openxmlformats-officedocument.presentationml.slide+xml"/>
  <Override PartName="/ppt/revisionInfo.xml" ContentType="application/vnd.ms-powerpoint.revisioninfo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go="http://customooxmlschemas.google.com/" xmlns:ahyp="http://schemas.microsoft.com/office/drawing/2018/hyperlinkcolor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1" r:id="rId3"/>
    <p:sldId id="350" r:id="rId4"/>
    <p:sldId id="345" r:id="rId5"/>
    <p:sldId id="346" r:id="rId6"/>
    <p:sldId id="323" r:id="rId7"/>
    <p:sldId id="352" r:id="rId8"/>
    <p:sldId id="328" r:id="rId9"/>
    <p:sldId id="278" r:id="rId10"/>
    <p:sldId id="320" r:id="rId11"/>
    <p:sldId id="285" r:id="rId12"/>
    <p:sldId id="279" r:id="rId13"/>
    <p:sldId id="311" r:id="rId14"/>
    <p:sldId id="308" r:id="rId15"/>
    <p:sldId id="267" r:id="rId16"/>
    <p:sldId id="332" r:id="rId17"/>
    <p:sldId id="337" r:id="rId18"/>
    <p:sldId id="336" r:id="rId19"/>
    <p:sldId id="306" r:id="rId20"/>
    <p:sldId id="283" r:id="rId21"/>
    <p:sldId id="295" r:id="rId22"/>
    <p:sldId id="294" r:id="rId23"/>
    <p:sldId id="339" r:id="rId24"/>
    <p:sldId id="340" r:id="rId25"/>
    <p:sldId id="307" r:id="rId26"/>
    <p:sldId id="305" r:id="rId27"/>
    <p:sldId id="282" r:id="rId28"/>
    <p:sldId id="315" r:id="rId29"/>
    <p:sldId id="322" r:id="rId30"/>
    <p:sldId id="341" r:id="rId31"/>
    <p:sldId id="342" r:id="rId32"/>
    <p:sldId id="343" r:id="rId33"/>
    <p:sldId id="338" r:id="rId34"/>
    <p:sldId id="321" r:id="rId35"/>
    <p:sldId id="316" r:id="rId36"/>
    <p:sldId id="313" r:id="rId37"/>
    <p:sldId id="317" r:id="rId38"/>
    <p:sldId id="268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2" roundtripDataSignature="AMtx7mjOxhUeeexrA7aXi6j7GQ/CY/xi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D1"/>
    <a:srgbClr val="24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D70D4-3AB6-D965-CC3A-354FE4B71D0A}" v="127" dt="2025-04-15T03:58:33.972"/>
    <p1510:client id="{6FEBDC02-E3F8-93CA-E213-83E567114DAF}" v="3" dt="2025-04-15T21:24:18.299"/>
    <p1510:client id="{701720B3-E826-4953-9D33-0220D6A07021}" v="1379" dt="2025-04-15T21:08:35.469"/>
    <p1510:client id="{F1D2C43D-86C4-ABFD-0C15-838B688A6EE0}" v="2" dt="2025-04-15T16:34:53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9"/>
  </p:normalViewPr>
  <p:slideViewPr>
    <p:cSldViewPr snapToGrid="0">
      <p:cViewPr varScale="1">
        <p:scale>
          <a:sx n="108" d="100"/>
          <a:sy n="108" d="100"/>
        </p:scale>
        <p:origin x="1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2.xml" Id="rId13" /><Relationship Type="http://schemas.openxmlformats.org/officeDocument/2006/relationships/slide" Target="/ppt/slides/slide17.xml" Id="rId18" /><Relationship Type="http://schemas.openxmlformats.org/officeDocument/2006/relationships/slide" Target="/ppt/slides/slide25.xml" Id="rId26" /><Relationship Type="http://schemas.openxmlformats.org/officeDocument/2006/relationships/slide" Target="/ppt/slides/slide38.xml" Id="rId39" /><Relationship Type="http://schemas.openxmlformats.org/officeDocument/2006/relationships/slide" Target="/ppt/slides/slide20.xml" Id="rId21" /><Relationship Type="http://schemas.openxmlformats.org/officeDocument/2006/relationships/slide" Target="/ppt/slides/slide33.xml" Id="rId34" /><Relationship Type="http://schemas.openxmlformats.org/officeDocument/2006/relationships/font" Target="/ppt/fonts/font2.fntdata" Id="rId42" /><Relationship Type="http://schemas.openxmlformats.org/officeDocument/2006/relationships/font" Target="/ppt/fonts/font7.fntdata" Id="rId47" /><Relationship Type="http://schemas.openxmlformats.org/officeDocument/2006/relationships/theme" Target="/ppt/theme/theme1.xml" Id="rId55" /><Relationship Type="http://schemas.openxmlformats.org/officeDocument/2006/relationships/slide" Target="/ppt/slides/slide6.xml" Id="rId7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slide" Target="/ppt/slides/slide28.xml" Id="rId29" /><Relationship Type="http://schemas.openxmlformats.org/officeDocument/2006/relationships/slide" Target="/ppt/slides/slide10.xml" Id="rId11" /><Relationship Type="http://schemas.openxmlformats.org/officeDocument/2006/relationships/slide" Target="/ppt/slides/slide23.xml" Id="rId24" /><Relationship Type="http://schemas.openxmlformats.org/officeDocument/2006/relationships/slide" Target="/ppt/slides/slide31.xml" Id="rId32" /><Relationship Type="http://schemas.openxmlformats.org/officeDocument/2006/relationships/slide" Target="/ppt/slides/slide36.xml" Id="rId37" /><Relationship Type="http://schemas.openxmlformats.org/officeDocument/2006/relationships/notesMaster" Target="/ppt/notesMasters/notesMaster1.xml" Id="rId40" /><Relationship Type="http://schemas.openxmlformats.org/officeDocument/2006/relationships/font" Target="/ppt/fonts/font5.fntdata" Id="rId45" /><Relationship Type="http://schemas.openxmlformats.org/officeDocument/2006/relationships/presProps" Target="/ppt/presProps.xml" Id="rId53" /><Relationship Type="http://schemas.openxmlformats.org/officeDocument/2006/relationships/slide" Target="/ppt/slides/slide4.xml" Id="rId5" /><Relationship Type="http://schemas.openxmlformats.org/officeDocument/2006/relationships/slide" Target="/ppt/slides/slide9.xml" Id="rId10" /><Relationship Type="http://schemas.openxmlformats.org/officeDocument/2006/relationships/slide" Target="/ppt/slides/slide18.xml" Id="rId19" /><Relationship Type="http://schemas.openxmlformats.org/officeDocument/2006/relationships/slide" Target="/ppt/slides/slide30.xml" Id="rId31" /><Relationship Type="http://schemas.openxmlformats.org/officeDocument/2006/relationships/font" Target="/ppt/fonts/font4.fntdata" Id="rId44" /><Relationship Type="http://customschemas.google.com/relationships/presentationmetadata" Target="/ppt/metadata" Id="rId52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slide" Target="/ppt/slides/slide21.xml" Id="rId22" /><Relationship Type="http://schemas.openxmlformats.org/officeDocument/2006/relationships/slide" Target="/ppt/slides/slide26.xml" Id="rId27" /><Relationship Type="http://schemas.openxmlformats.org/officeDocument/2006/relationships/slide" Target="/ppt/slides/slide29.xml" Id="rId30" /><Relationship Type="http://schemas.openxmlformats.org/officeDocument/2006/relationships/slide" Target="/ppt/slides/slide34.xml" Id="rId35" /><Relationship Type="http://schemas.openxmlformats.org/officeDocument/2006/relationships/font" Target="/ppt/fonts/font3.fntdata" Id="rId43" /><Relationship Type="http://schemas.openxmlformats.org/officeDocument/2006/relationships/font" Target="/ppt/fonts/font8.fntdata" Id="rId48" /><Relationship Type="http://schemas.openxmlformats.org/officeDocument/2006/relationships/tableStyles" Target="/ppt/tableStyles.xml" Id="rId56" /><Relationship Type="http://schemas.openxmlformats.org/officeDocument/2006/relationships/slide" Target="/ppt/slides/slide7.xml" Id="rId8" /><Relationship Type="http://schemas.openxmlformats.org/officeDocument/2006/relationships/slide" Target="/ppt/slides/slide2.xml" Id="rId3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24.xml" Id="rId25" /><Relationship Type="http://schemas.openxmlformats.org/officeDocument/2006/relationships/slide" Target="/ppt/slides/slide32.xml" Id="rId33" /><Relationship Type="http://schemas.openxmlformats.org/officeDocument/2006/relationships/slide" Target="/ppt/slides/slide37.xml" Id="rId38" /><Relationship Type="http://schemas.openxmlformats.org/officeDocument/2006/relationships/font" Target="/ppt/fonts/font6.fntdata" Id="rId46" /><Relationship Type="http://schemas.openxmlformats.org/officeDocument/2006/relationships/slide" Target="/ppt/slides/slide19.xml" Id="rId20" /><Relationship Type="http://schemas.openxmlformats.org/officeDocument/2006/relationships/font" Target="/ppt/fonts/font1.fntdata" Id="rId41" /><Relationship Type="http://schemas.openxmlformats.org/officeDocument/2006/relationships/viewProps" Target="/ppt/viewProps.xml" Id="rId54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4.xml" Id="rId15" /><Relationship Type="http://schemas.openxmlformats.org/officeDocument/2006/relationships/slide" Target="/ppt/slides/slide22.xml" Id="rId23" /><Relationship Type="http://schemas.openxmlformats.org/officeDocument/2006/relationships/slide" Target="/ppt/slides/slide27.xml" Id="rId28" /><Relationship Type="http://schemas.openxmlformats.org/officeDocument/2006/relationships/slide" Target="/ppt/slides/slide35.xml" Id="rId36" /><Relationship Type="http://schemas.microsoft.com/office/2015/10/relationships/revisionInfo" Target="/ppt/revisionInfo.xml" Id="rId57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2" /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Id2" /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Id2" /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slide" Target="/ppt/slides/slide12.xml" Id="rId2" /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slide" Target="/ppt/slides/slide13.xml" Id="rId2" /><Relationship Type="http://schemas.openxmlformats.org/officeDocument/2006/relationships/notesMaster" Target="/ppt/notesMasters/notesMaster1.xml" Id="rId1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slide" Target="/ppt/slides/slide15.xml" Id="rId2" /><Relationship Type="http://schemas.openxmlformats.org/officeDocument/2006/relationships/notesMaster" Target="/ppt/notesMasters/notesMaster1.xml" Id="rId1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slide" Target="/ppt/slides/slide16.xml" Id="rId2" /><Relationship Type="http://schemas.openxmlformats.org/officeDocument/2006/relationships/notesMaster" Target="/ppt/notesMasters/notesMaster1.xml" Id="rId1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slide" Target="/ppt/slides/slide17.xml" Id="rId2" /><Relationship Type="http://schemas.openxmlformats.org/officeDocument/2006/relationships/notesMaster" Target="/ppt/notesMasters/notesMaster1.xml" Id="rId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slide" Target="/ppt/slides/slide18.xml" Id="rId2" /><Relationship Type="http://schemas.openxmlformats.org/officeDocument/2006/relationships/notesMaster" Target="/ppt/notesMasters/notesMaster1.xml" Id="rId1" /></Relationships>
</file>

<file path=ppt/notesSlides/_rels/notesSlide19.xml.rels>&#65279;<?xml version="1.0" encoding="utf-8"?><Relationships xmlns="http://schemas.openxmlformats.org/package/2006/relationships"><Relationship Type="http://schemas.openxmlformats.org/officeDocument/2006/relationships/slide" Target="/ppt/slides/slide19.xml" Id="rId2" /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Id2" /><Relationship Type="http://schemas.openxmlformats.org/officeDocument/2006/relationships/notesMaster" Target="/ppt/notesMasters/notesMaster1.xml" Id="rId1" /></Relationships>
</file>

<file path=ppt/notesSlides/_rels/notesSlide20.xml.rels>&#65279;<?xml version="1.0" encoding="utf-8"?><Relationships xmlns="http://schemas.openxmlformats.org/package/2006/relationships"><Relationship Type="http://schemas.openxmlformats.org/officeDocument/2006/relationships/slide" Target="/ppt/slides/slide20.xml" Id="rId2" /><Relationship Type="http://schemas.openxmlformats.org/officeDocument/2006/relationships/notesMaster" Target="/ppt/notesMasters/notesMaster1.xml" Id="rId1" /></Relationships>
</file>

<file path=ppt/notesSlides/_rels/notesSlide21.xml.rels>&#65279;<?xml version="1.0" encoding="utf-8"?><Relationships xmlns="http://schemas.openxmlformats.org/package/2006/relationships"><Relationship Type="http://schemas.openxmlformats.org/officeDocument/2006/relationships/slide" Target="/ppt/slides/slide21.xml" Id="rId2" /><Relationship Type="http://schemas.openxmlformats.org/officeDocument/2006/relationships/notesMaster" Target="/ppt/notesMasters/notesMaster1.xml" Id="rId1" /></Relationships>
</file>

<file path=ppt/notesSlides/_rels/notesSlide22.xml.rels>&#65279;<?xml version="1.0" encoding="utf-8"?><Relationships xmlns="http://schemas.openxmlformats.org/package/2006/relationships"><Relationship Type="http://schemas.openxmlformats.org/officeDocument/2006/relationships/slide" Target="/ppt/slides/slide22.xml" Id="rId2" /><Relationship Type="http://schemas.openxmlformats.org/officeDocument/2006/relationships/notesMaster" Target="/ppt/notesMasters/notesMaster1.xml" Id="rId1" /></Relationships>
</file>

<file path=ppt/notesSlides/_rels/notesSlide23.xml.rels>&#65279;<?xml version="1.0" encoding="utf-8"?><Relationships xmlns="http://schemas.openxmlformats.org/package/2006/relationships"><Relationship Type="http://schemas.openxmlformats.org/officeDocument/2006/relationships/slide" Target="/ppt/slides/slide23.xml" Id="rId2" /><Relationship Type="http://schemas.openxmlformats.org/officeDocument/2006/relationships/notesMaster" Target="/ppt/notesMasters/notesMaster1.xml" Id="rId1" /></Relationships>
</file>

<file path=ppt/notesSlides/_rels/notesSlide24.xml.rels>&#65279;<?xml version="1.0" encoding="utf-8"?><Relationships xmlns="http://schemas.openxmlformats.org/package/2006/relationships"><Relationship Type="http://schemas.openxmlformats.org/officeDocument/2006/relationships/slide" Target="/ppt/slides/slide24.xml" Id="rId2" /><Relationship Type="http://schemas.openxmlformats.org/officeDocument/2006/relationships/notesMaster" Target="/ppt/notesMasters/notesMaster1.xml" Id="rId1" /></Relationships>
</file>

<file path=ppt/notesSlides/_rels/notesSlide25.xml.rels>&#65279;<?xml version="1.0" encoding="utf-8"?><Relationships xmlns="http://schemas.openxmlformats.org/package/2006/relationships"><Relationship Type="http://schemas.openxmlformats.org/officeDocument/2006/relationships/slide" Target="/ppt/slides/slide25.xml" Id="rId2" /><Relationship Type="http://schemas.openxmlformats.org/officeDocument/2006/relationships/notesMaster" Target="/ppt/notesMasters/notesMaster1.xml" Id="rId1" /></Relationships>
</file>

<file path=ppt/notesSlides/_rels/notesSlide26.xml.rels>&#65279;<?xml version="1.0" encoding="utf-8"?><Relationships xmlns="http://schemas.openxmlformats.org/package/2006/relationships"><Relationship Type="http://schemas.openxmlformats.org/officeDocument/2006/relationships/slide" Target="/ppt/slides/slide26.xml" Id="rId2" /><Relationship Type="http://schemas.openxmlformats.org/officeDocument/2006/relationships/notesMaster" Target="/ppt/notesMasters/notesMaster1.xml" Id="rId1" /></Relationships>
</file>

<file path=ppt/notesSlides/_rels/notesSlide27.xml.rels>&#65279;<?xml version="1.0" encoding="utf-8"?><Relationships xmlns="http://schemas.openxmlformats.org/package/2006/relationships"><Relationship Type="http://schemas.openxmlformats.org/officeDocument/2006/relationships/slide" Target="/ppt/slides/slide27.xml" Id="rId2" /><Relationship Type="http://schemas.openxmlformats.org/officeDocument/2006/relationships/notesMaster" Target="/ppt/notesMasters/notesMaster1.xml" Id="rId1" /></Relationships>
</file>

<file path=ppt/notesSlides/_rels/notesSlide28.xml.rels>&#65279;<?xml version="1.0" encoding="utf-8"?><Relationships xmlns="http://schemas.openxmlformats.org/package/2006/relationships"><Relationship Type="http://schemas.openxmlformats.org/officeDocument/2006/relationships/slide" Target="/ppt/slides/slide36.xml" Id="rId2" /><Relationship Type="http://schemas.openxmlformats.org/officeDocument/2006/relationships/notesMaster" Target="/ppt/notesMasters/notesMaster1.xml" Id="rId1" /></Relationships>
</file>

<file path=ppt/notesSlides/_rels/notesSlide29.xml.rels>&#65279;<?xml version="1.0" encoding="utf-8"?><Relationships xmlns="http://schemas.openxmlformats.org/package/2006/relationships"><Relationship Type="http://schemas.openxmlformats.org/officeDocument/2006/relationships/slide" Target="/ppt/slides/slide37.xml" Id="rId2" /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Id2" /><Relationship Type="http://schemas.openxmlformats.org/officeDocument/2006/relationships/notesMaster" Target="/ppt/notesMasters/notesMaster1.xml" Id="rId1" /></Relationships>
</file>

<file path=ppt/notesSlides/_rels/notesSlide30.xml.rels>&#65279;<?xml version="1.0" encoding="utf-8"?><Relationships xmlns="http://schemas.openxmlformats.org/package/2006/relationships"><Relationship Type="http://schemas.openxmlformats.org/officeDocument/2006/relationships/slide" Target="/ppt/slides/slide38.xml" Id="rId2" /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Id2" /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Id2" /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Id2" /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Id2" /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Id2" /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BDFDF71C-B9A8-4E1D-4E33-99AD876A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97CE22D9-D0A5-31F8-844C-F9AC7A3ADD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6F778C6F-1862-7FD2-BE07-BA20DCF5F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0545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2D17436C-1AF0-CAE2-21DE-391CED956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E9573690-D3C6-F610-A0A9-78D3B90F32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85850" lvl="2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200">
                <a:effectLst/>
                <a:latin typeface="Calibri" panose="020F0502020204030204" pitchFamily="34" charset="0"/>
              </a:rPr>
              <a:t>Sealed Ducting, No Flex Duct (G90 Zinc) w/ </a:t>
            </a:r>
            <a:r>
              <a:rPr lang="en-US" sz="1050">
                <a:effectLst/>
                <a:latin typeface="Calibri" panose="020F0502020204030204" pitchFamily="34" charset="0"/>
              </a:rPr>
              <a:t>R6 Insulation</a:t>
            </a:r>
          </a:p>
          <a:p>
            <a:pPr marL="1085850" lvl="2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200">
                <a:latin typeface="Calibri" panose="020F0502020204030204" pitchFamily="34" charset="0"/>
              </a:rPr>
              <a:t>Wall and Ceiling Registers - Titus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676019D4-B648-BB5A-687E-441247E404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7729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A3476D7-F03F-E82C-A474-CB46FEE2B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325CCCD2-C28B-6CC8-F9D5-433EAE33EA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BF818508-696B-1891-0F64-854B00FE3F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637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D7A57286-1F8D-DD63-5413-CC3DC1D1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7023DA07-B6DA-5C63-7A47-4360CA8F9D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Beyond concrete</a:t>
            </a:r>
          </a:p>
          <a:p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Xeroscape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 Vents)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Eaves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Compact Design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Treated Wood Siding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 Roof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NuWool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TimberHP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Insulation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EcoCocon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Straw panel (2hr Rating)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 </a:t>
            </a:r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Mento - Air Barrier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Tempered Windows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Rated Deck Materials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4CF8F463-21E2-0987-E787-F7683002F6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581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7DDCB852-8736-3CBF-24F0-92F20F305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43540F9D-0BC6-5BE9-84DD-14E38027A6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Beyond concrete</a:t>
            </a:r>
          </a:p>
          <a:p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Xeroscape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 Vents)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Eaves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Compact Design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Treated Wood Siding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 Roof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NuWool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TimberHP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Insulation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EcoCocon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Straw panel (2hr Rating)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 </a:t>
            </a:r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Mento - Air Barrier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Tempered Windows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Rated Deck Materials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EF0C484F-43F6-E668-FBC8-249903EF6F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187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2:notes"/>
          <p:cNvSpPr txBox="1"/>
          <p:nvPr/>
        </p:nvSpPr>
        <p:spPr>
          <a:xfrm>
            <a:off x="4008708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00" tIns="46950" rIns="93900" bIns="469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016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2:notes"/>
          <p:cNvSpPr txBox="1"/>
          <p:nvPr/>
        </p:nvSpPr>
        <p:spPr>
          <a:xfrm>
            <a:off x="4008708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00" tIns="46950" rIns="93900" bIns="469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505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82A5A-5358-AAAE-DBF7-54F8C9823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B1C596-5C41-A442-964C-9BAF53006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93C5F-FAC8-E582-70DF-B7F55667F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Operate independently from the utility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9BAB0-0F2F-CDCB-262A-AAF0AAF420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776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F28C2-9616-B939-AF97-C7D63F46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658AF-B447-F208-2425-F6B063E45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548FC9-F32C-506C-DA72-604161912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Operate independently from the utility company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CE2B3-7FA0-F87B-0ABA-1B67642455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170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244988E-230E-B24F-8DFA-9BB1BA6C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12F06827-9A8D-CA30-2A84-5408C1F661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3EBEF687-5E9B-AB56-2E27-33E34211E5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76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2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71B7BE83-1555-AE46-8EA4-705706778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C91D7574-68AF-EEF8-CD2A-B0229053B0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Pinnacle of Energy of Efficiency: Passive House design, originating in Germany, maximizes energy efficiency through super-insulation, airtight construction, and heat recovery ventilation to minimize heating and cooling needs.</a:t>
            </a: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6D5D2A19-5092-7A7F-F55B-D7AE9D4D53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4780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0E487888-18BE-AA5B-A4E3-DCE254A8C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F8969DCB-8AD4-9023-0A83-566E0D6FB7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A45F331D-E0DB-2D9A-2F57-D8F34F181A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9642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0D256967-F499-4C14-76D3-7DF1A4B7C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19D3C448-093C-5328-2017-60B798B77D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US" b="0"/>
              <a:t>Pressurize the home, creating an air difference between inside &amp; outside equal to 50 Pascals (ACH50) [~1lb/sf]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The fan pulls air out of the house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Air pressure is lowered, causes air to be drawn into the building through leaks in the building envelope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ACH = The Qty of Home Air Volumes moved in One Hour</a:t>
            </a: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1F4BC5DB-3F42-D410-CC18-C12F337D5E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7736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D46209E7-7222-D940-1613-DE05309C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2A040D37-BADB-8A34-3CA4-21B82A8FA6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Beyond concrete</a:t>
            </a:r>
          </a:p>
          <a:p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Xeroscape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 Vents)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Eaves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Compact Design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Treated Wood Siding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 Roof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EcoCocon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Straw panel (2hr Rating)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Tempered Windows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Rated Deck Materials (IPE)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WUI: Wildland Urban Interface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Trees no closer than 10’ from home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0FC3F000-276C-D3E3-9730-96F03E9526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1078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4B2C0490-85FB-7852-2FFD-1E1BA1F1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888447B6-C6D9-D888-008E-D9968E3B3E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Beyond concrete</a:t>
            </a:r>
          </a:p>
          <a:p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Xeroscape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 Vents)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Eaves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Compact Design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Treated Wood Siding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 Roof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EcoCocon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Straw panel (2hr Rating)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Tempered Windows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Rated Deck Materials (IPE)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WUI: Wildland Urban Interface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Trees no closer than 10’ from home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EB67114F-54BC-C5E5-1A54-24383E9246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3396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DE230889-7915-BA20-5F67-DA4E90036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5707F877-C4DE-9214-F80B-B66FB4AFB8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Beyond concrete</a:t>
            </a:r>
          </a:p>
          <a:p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Xeroscape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 Vents)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Eaves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Compact Design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Treated Wood Siding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 Roof</a:t>
            </a:r>
          </a:p>
          <a:p>
            <a:pPr fontAlgn="ctr"/>
            <a:r>
              <a:rPr lang="en-US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EcoCocon</a:t>
            </a:r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Straw panel (2hr Rating)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Tempered Windows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Rated Deck Materials (IPE)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WUI: Wildland Urban Interface</a:t>
            </a:r>
          </a:p>
          <a:p>
            <a:pPr fontAlgn="ctr"/>
            <a:r>
              <a:rPr lang="en-US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Trees no closer than 10’ from home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951BB81B-535F-95CB-435C-7BAE9634DA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1362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F5BAD5C6-10E0-665A-99E4-BFA5064FF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619C312C-7B93-4D25-A793-57178D71B9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Beyond concrete</a:t>
            </a:r>
          </a:p>
          <a:p>
            <a:r>
              <a:rPr lang="en-US" sz="24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Xeroscape</a:t>
            </a:r>
            <a:endParaRPr lang="en-US"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 Vents)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 Eaves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Compact Design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Treated Siding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 Roof</a:t>
            </a:r>
          </a:p>
          <a:p>
            <a:pPr fontAlgn="ctr"/>
            <a:r>
              <a:rPr lang="en-US" sz="24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NuWool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en-US" sz="24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TimberHP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Insulation</a:t>
            </a:r>
          </a:p>
          <a:p>
            <a:pPr fontAlgn="ctr"/>
            <a:r>
              <a:rPr lang="en-US" sz="24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EcoCocon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Straw panel (2hr Rating)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 </a:t>
            </a:r>
            <a:r>
              <a:rPr lang="en-US" sz="24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</a:t>
            </a:r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Mento - Air Barrier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Tempered Windows</a:t>
            </a:r>
          </a:p>
          <a:p>
            <a:pPr fontAlgn="ctr"/>
            <a:r>
              <a:rPr lang="en-US" sz="24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Rated Deck Materials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124F8646-BB35-C591-896D-BE18888C07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3362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2FBB23DA-9E25-4D17-095C-49F415DA7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D24F05EA-4925-BD08-EF96-15F8C8F7DA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Strategic placement of windows and shading to maximize passive solar heating in winter while minimizing overheating in summer.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Super Insulated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Triple-paned windows and well-insulated doors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A continuous air barrier reduces uncontrolled air leakage, improving energy efficiency and indoor air quality.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CA98FBBD-3947-686F-0406-BF5BFC253A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4324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9E349F5A-1A49-9B6F-403D-57BBD6705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7759D6FB-2E27-FA8F-8684-337CB59E66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C74EFF9C-ACD3-0046-118B-2CC7B1680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6482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45E31852-CDF2-EBF1-22C9-E4CB87B23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29e0a1a8e0_0_7:notes">
            <a:extLst>
              <a:ext uri="{FF2B5EF4-FFF2-40B4-BE49-F238E27FC236}">
                <a16:creationId xmlns:a16="http://schemas.microsoft.com/office/drawing/2014/main" id="{0F153A00-B466-C629-517B-FF077F1712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329e0a1a8e0_0_7:notes">
            <a:extLst>
              <a:ext uri="{FF2B5EF4-FFF2-40B4-BE49-F238E27FC236}">
                <a16:creationId xmlns:a16="http://schemas.microsoft.com/office/drawing/2014/main" id="{6A0B06FE-6613-1C98-F2DD-CCCB4A7DFB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336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8" name="Google Shape;1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2:notes"/>
          <p:cNvSpPr txBox="1"/>
          <p:nvPr/>
        </p:nvSpPr>
        <p:spPr>
          <a:xfrm>
            <a:off x="4008708" y="8893296"/>
            <a:ext cx="3066733" cy="46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900" tIns="46950" rIns="93900" bIns="469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29e0a1a8e0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329e0a1a8e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DC95F472-A4FD-9AA4-6CF9-3917A571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f49675089_0_15:notes">
            <a:extLst>
              <a:ext uri="{FF2B5EF4-FFF2-40B4-BE49-F238E27FC236}">
                <a16:creationId xmlns:a16="http://schemas.microsoft.com/office/drawing/2014/main" id="{CEE984D8-2E1C-28FA-946B-B9C9E1DCEE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f49675089_0_15:notes">
            <a:extLst>
              <a:ext uri="{FF2B5EF4-FFF2-40B4-BE49-F238E27FC236}">
                <a16:creationId xmlns:a16="http://schemas.microsoft.com/office/drawing/2014/main" id="{82FEF003-AE23-7745-6907-A48C4972A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2f49675089_0_15:notes">
            <a:extLst>
              <a:ext uri="{FF2B5EF4-FFF2-40B4-BE49-F238E27FC236}">
                <a16:creationId xmlns:a16="http://schemas.microsoft.com/office/drawing/2014/main" id="{7B4C19E8-5504-C6E6-A331-85CCE93CE6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2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630B92BF-ABD4-C1AB-5FA6-560D6B656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f49675089_0_15:notes">
            <a:extLst>
              <a:ext uri="{FF2B5EF4-FFF2-40B4-BE49-F238E27FC236}">
                <a16:creationId xmlns:a16="http://schemas.microsoft.com/office/drawing/2014/main" id="{406408B3-8961-1102-7915-35F005623B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f49675089_0_15:notes">
            <a:extLst>
              <a:ext uri="{FF2B5EF4-FFF2-40B4-BE49-F238E27FC236}">
                <a16:creationId xmlns:a16="http://schemas.microsoft.com/office/drawing/2014/main" id="{1478B6D7-CCEA-BD45-5005-9C9257C772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2f49675089_0_15:notes">
            <a:extLst>
              <a:ext uri="{FF2B5EF4-FFF2-40B4-BE49-F238E27FC236}">
                <a16:creationId xmlns:a16="http://schemas.microsoft.com/office/drawing/2014/main" id="{A3E5E501-08B1-F466-B910-3813F84E61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65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E7D0CB6C-66D5-DA31-2754-3E1BFD77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37CF1E88-FECE-5BE8-904A-3433AD2CB0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687E5321-07EE-7EB7-0697-EA60D49109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169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A0F22533-2305-2EAB-B9A6-6E981814F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AD5450BC-7A97-52AA-D2DB-451276032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55390F02-DB05-4C6C-3450-837FBAA88B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1884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7761C8EF-8C92-4111-CFB4-F7F6E44A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D4B9F9FA-AD66-FB1C-A8FA-EDB6DB9E82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A75DE68A-8E5F-596A-ED2F-75BACFC03B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6470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>
          <a:extLst>
            <a:ext uri="{FF2B5EF4-FFF2-40B4-BE49-F238E27FC236}">
              <a16:creationId xmlns:a16="http://schemas.microsoft.com/office/drawing/2014/main" id="{63E5CC4A-7576-0BFE-36EB-18C22FADF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9e0a1a8e0_0_34:notes">
            <a:extLst>
              <a:ext uri="{FF2B5EF4-FFF2-40B4-BE49-F238E27FC236}">
                <a16:creationId xmlns:a16="http://schemas.microsoft.com/office/drawing/2014/main" id="{C6B3EDC8-04EB-78C4-63EF-EBB97B7A82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29e0a1a8e0_0_34:notes">
            <a:extLst>
              <a:ext uri="{FF2B5EF4-FFF2-40B4-BE49-F238E27FC236}">
                <a16:creationId xmlns:a16="http://schemas.microsoft.com/office/drawing/2014/main" id="{801CD328-7E12-0D76-7224-B69351D541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7593105"/>
      </p:ext>
    </p:extLst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image" Target="/ppt/media/image1.jpeg" Id="rId2" /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/>
          <p:nvPr/>
        </p:nvSpPr>
        <p:spPr>
          <a:xfrm>
            <a:off x="0" y="3124200"/>
            <a:ext cx="9144000" cy="3352800"/>
          </a:xfrm>
          <a:prstGeom prst="rect">
            <a:avLst/>
          </a:prstGeom>
          <a:solidFill>
            <a:srgbClr val="249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6"/>
          <p:cNvSpPr txBox="1"/>
          <p:nvPr/>
        </p:nvSpPr>
        <p:spPr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Making Clean Local Energy Accessible Now	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6"/>
          <p:cNvSpPr txBox="1">
            <a:spLocks noGrp="1"/>
          </p:cNvSpPr>
          <p:nvPr>
            <p:ph type="subTitle" idx="1"/>
          </p:nvPr>
        </p:nvSpPr>
        <p:spPr>
          <a:xfrm>
            <a:off x="990600" y="5300663"/>
            <a:ext cx="7161213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98DA8"/>
              </a:buClr>
              <a:buSzPts val="2400"/>
              <a:buFont typeface="Calibri"/>
              <a:buNone/>
              <a:defRPr sz="2400">
                <a:solidFill>
                  <a:srgbClr val="798DA8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, Text and Chart">
  <p:cSld name="3_Title, Text and Char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endParaRPr sz="101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7"/>
          <p:cNvSpPr txBox="1"/>
          <p:nvPr/>
        </p:nvSpPr>
        <p:spPr>
          <a:xfrm>
            <a:off x="0" y="6488119"/>
            <a:ext cx="47244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Making Clean Local Energy Accessible Now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7"/>
          <p:cNvSpPr/>
          <p:nvPr/>
        </p:nvSpPr>
        <p:spPr>
          <a:xfrm>
            <a:off x="0" y="0"/>
            <a:ext cx="7391400" cy="762000"/>
          </a:xfrm>
          <a:prstGeom prst="rect">
            <a:avLst/>
          </a:prstGeom>
          <a:solidFill>
            <a:srgbClr val="249C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US" sz="101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/>
          <p:nvPr/>
        </p:nvSpPr>
        <p:spPr>
          <a:xfrm>
            <a:off x="8416636" y="6542574"/>
            <a:ext cx="5749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1123" y="132243"/>
            <a:ext cx="1421463" cy="5964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urier New"/>
              <a:buChar char="o"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10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image" Target="/ppt/media/image2.pn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3.png" Id="rId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5.png" Id="rId3" /><Relationship Type="http://schemas.openxmlformats.org/officeDocument/2006/relationships/notesSlide" Target="/ppt/notesSlides/notesSlide10.xml" Id="rId2" /><Relationship Type="http://schemas.openxmlformats.org/officeDocument/2006/relationships/slideLayout" Target="/ppt/slideLayouts/slideLayout2.xml" Id="rId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21.png" Id="rId8" /><Relationship Type="http://schemas.openxmlformats.org/officeDocument/2006/relationships/image" Target="/ppt/media/image16.png" Id="rId3" /><Relationship Type="http://schemas.openxmlformats.org/officeDocument/2006/relationships/image" Target="/ppt/media/image20.png" Id="rId7" /><Relationship Type="http://schemas.openxmlformats.org/officeDocument/2006/relationships/notesSlide" Target="/ppt/notesSlides/notesSlide11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9.png" Id="rId6" /><Relationship Type="http://schemas.openxmlformats.org/officeDocument/2006/relationships/image" Target="/ppt/media/image18.png" Id="rId5" /><Relationship Type="http://schemas.openxmlformats.org/officeDocument/2006/relationships/image" Target="/ppt/media/image17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7.png" Id="rId8" /><Relationship Type="http://schemas.openxmlformats.org/officeDocument/2006/relationships/image" Target="/ppt/media/image22.png" Id="rId3" /><Relationship Type="http://schemas.openxmlformats.org/officeDocument/2006/relationships/image" Target="/ppt/media/image26.png" Id="rId7" /><Relationship Type="http://schemas.openxmlformats.org/officeDocument/2006/relationships/notesSlide" Target="/ppt/notesSlides/notesSlide12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5.png" Id="rId6" /><Relationship Type="http://schemas.openxmlformats.org/officeDocument/2006/relationships/image" Target="/ppt/media/image24.png" Id="rId5" /><Relationship Type="http://schemas.openxmlformats.org/officeDocument/2006/relationships/image" Target="/ppt/media/image23.png" Id="rId4" /><Relationship Type="http://schemas.openxmlformats.org/officeDocument/2006/relationships/image" Target="/ppt/media/image28.png" Id="rId9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29.png" Id="rId3" /><Relationship Type="http://schemas.openxmlformats.org/officeDocument/2006/relationships/notesSlide" Target="/ppt/notesSlides/notesSlide13.xml" Id="rId2" /><Relationship Type="http://schemas.openxmlformats.org/officeDocument/2006/relationships/slideLayout" Target="/ppt/slideLayouts/slideLayout2.xml" Id="rId1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30.png" Id="rId3" /><Relationship Type="http://schemas.openxmlformats.org/officeDocument/2006/relationships/notesSlide" Target="/ppt/notesSlides/notesSlide14.xml" Id="rId2" /><Relationship Type="http://schemas.openxmlformats.org/officeDocument/2006/relationships/slideLayout" Target="/ppt/slideLayouts/slideLayout2.xml" Id="rId1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31.png" Id="rId3" /><Relationship Type="http://schemas.openxmlformats.org/officeDocument/2006/relationships/notesSlide" Target="/ppt/notesSlides/notesSlide15.xml" Id="rId2" /><Relationship Type="http://schemas.openxmlformats.org/officeDocument/2006/relationships/slideLayout" Target="/ppt/slideLayouts/slideLayout2.xml" Id="rId1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32.png" Id="rId3" /><Relationship Type="http://schemas.openxmlformats.org/officeDocument/2006/relationships/notesSlide" Target="/ppt/notesSlides/notesSlide16.xml" Id="rId2" /><Relationship Type="http://schemas.openxmlformats.org/officeDocument/2006/relationships/slideLayout" Target="/ppt/slideLayouts/slideLayout2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33.png" Id="rId3" /><Relationship Type="http://schemas.openxmlformats.org/officeDocument/2006/relationships/notesSlide" Target="/ppt/notesSlides/notesSlide17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4.png" Id="rId4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35.png" Id="rId3" /><Relationship Type="http://schemas.openxmlformats.org/officeDocument/2006/relationships/notesSlide" Target="/ppt/notesSlides/notesSlide18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6.png" Id="rId4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37.png" Id="rId3" /><Relationship Type="http://schemas.openxmlformats.org/officeDocument/2006/relationships/notesSlide" Target="/ppt/notesSlides/notesSlide19.xml" Id="rId2" /><Relationship Type="http://schemas.openxmlformats.org/officeDocument/2006/relationships/slideLayout" Target="/ppt/slideLayouts/slideLayout2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4.jpeg" Id="rId3" /><Relationship Type="http://schemas.openxmlformats.org/officeDocument/2006/relationships/notesSlide" Target="/ppt/notesSlides/notesSlide2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4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38.png" Id="rId3" /><Relationship Type="http://schemas.openxmlformats.org/officeDocument/2006/relationships/notesSlide" Target="/ppt/notesSlides/notesSlide20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0.png" Id="rId5" /><Relationship Type="http://schemas.openxmlformats.org/officeDocument/2006/relationships/image" Target="/ppt/media/image39.pn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41.png" Id="rId3" /><Relationship Type="http://schemas.openxmlformats.org/officeDocument/2006/relationships/image" Target="/ppt/media/image13.png" Id="rId7" /><Relationship Type="http://schemas.openxmlformats.org/officeDocument/2006/relationships/notesSlide" Target="/ppt/notesSlides/notesSlide21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4.png" Id="rId6" /><Relationship Type="http://schemas.openxmlformats.org/officeDocument/2006/relationships/image" Target="/ppt/media/image43.png" Id="rId5" /><Relationship Type="http://schemas.openxmlformats.org/officeDocument/2006/relationships/image" Target="/ppt/media/image42.pn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45.png" Id="rId3" /><Relationship Type="http://schemas.openxmlformats.org/officeDocument/2006/relationships/notesSlide" Target="/ppt/notesSlides/notesSlide22.xml" Id="rId2" /><Relationship Type="http://schemas.openxmlformats.org/officeDocument/2006/relationships/slideLayout" Target="/ppt/slideLayouts/slideLayout2.xml" Id="rId1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46.png" Id="rId3" /><Relationship Type="http://schemas.openxmlformats.org/officeDocument/2006/relationships/notesSlide" Target="/ppt/notesSlides/notesSlide23.xml" Id="rId2" /><Relationship Type="http://schemas.openxmlformats.org/officeDocument/2006/relationships/slideLayout" Target="/ppt/slideLayouts/slideLayout2.xml" Id="rId1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47.png" Id="rId3" /><Relationship Type="http://schemas.openxmlformats.org/officeDocument/2006/relationships/notesSlide" Target="/ppt/notesSlides/notesSlide24.xml" Id="rId2" /><Relationship Type="http://schemas.openxmlformats.org/officeDocument/2006/relationships/slideLayout" Target="/ppt/slideLayouts/slideLayout2.xml" Id="rId1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48.png" Id="rId3" /><Relationship Type="http://schemas.openxmlformats.org/officeDocument/2006/relationships/notesSlide" Target="/ppt/notesSlides/notesSlide25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0.png" Id="rId6" /><Relationship Type="http://schemas.openxmlformats.org/officeDocument/2006/relationships/image" Target="/ppt/media/image49.png" Id="rId5" /><Relationship Type="http://schemas.openxmlformats.org/officeDocument/2006/relationships/image" Target="/ppt/media/image7.pn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51.png" Id="rId3" /><Relationship Type="http://schemas.openxmlformats.org/officeDocument/2006/relationships/notesSlide" Target="/ppt/notesSlides/notesSlide26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2.pn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53.png" Id="rId3" /><Relationship Type="http://schemas.openxmlformats.org/officeDocument/2006/relationships/notesSlide" Target="/ppt/notesSlides/notesSlide27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4.png" Id="rId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56.png" Id="rId3" /><Relationship Type="http://schemas.openxmlformats.org/officeDocument/2006/relationships/image" Target="/ppt/media/image55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7.png" Id="rId5" /><Relationship Type="http://schemas.openxmlformats.org/officeDocument/2006/relationships/image" Target="/ppt/media/image13.png" Id="rId4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59.png" Id="rId3" /><Relationship Type="http://schemas.openxmlformats.org/officeDocument/2006/relationships/image" Target="/ppt/media/image58.png" Id="rId2" /><Relationship Type="http://schemas.openxmlformats.org/officeDocument/2006/relationships/slideLayout" Target="/ppt/slideLayouts/slideLayout2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notesSlide" Target="/ppt/notesSlides/notesSlide3.xml" Id="rId2" /><Relationship Type="http://schemas.openxmlformats.org/officeDocument/2006/relationships/slideLayout" Target="/ppt/slideLayouts/slideLayout2.xml" Id="rId1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61.png" Id="rId3" /><Relationship Type="http://schemas.openxmlformats.org/officeDocument/2006/relationships/image" Target="/ppt/media/image60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62.png" Id="rId4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63.png" Id="rId2" /><Relationship Type="http://schemas.openxmlformats.org/officeDocument/2006/relationships/slideLayout" Target="/ppt/slideLayouts/slideLayout2.xml" Id="rId1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65.png" Id="rId3" /><Relationship Type="http://schemas.openxmlformats.org/officeDocument/2006/relationships/image" Target="/ppt/media/image64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66.png" Id="rId4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67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png" Id="rId5" /><Relationship Type="http://schemas.openxmlformats.org/officeDocument/2006/relationships/image" Target="/ppt/media/image68.png" Id="rId4" /><Relationship Type="http://schemas.openxmlformats.org/officeDocument/2006/relationships/hyperlink" Target="https://living-future.org/red-list/" TargetMode="External" Id="rId3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67.png" Id="rId2" /><Relationship Type="http://schemas.openxmlformats.org/officeDocument/2006/relationships/slideLayout" Target="/ppt/slideLayouts/slideLayout2.xml" Id="rId1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67.png" Id="rId2" /><Relationship Type="http://schemas.openxmlformats.org/officeDocument/2006/relationships/slideLayout" Target="/ppt/slideLayouts/slideLayout2.xml" Id="rId1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69.png" Id="rId3" /><Relationship Type="http://schemas.openxmlformats.org/officeDocument/2006/relationships/notesSlide" Target="/ppt/notesSlides/notesSlide28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png" Id="rId6" /><Relationship Type="http://schemas.openxmlformats.org/officeDocument/2006/relationships/image" Target="/ppt/media/image56.png" Id="rId5" /><Relationship Type="http://schemas.openxmlformats.org/officeDocument/2006/relationships/image" Target="/ppt/media/image70.jpeg" Id="rId4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image" Target="/ppt/media/image5.png" Id="rId3" /><Relationship Type="http://schemas.openxmlformats.org/officeDocument/2006/relationships/notesSlide" Target="/ppt/notesSlides/notesSlide29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6.png" Id="rId4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image" Target="/ppt/media/image71.png" Id="rId3" /><Relationship Type="http://schemas.openxmlformats.org/officeDocument/2006/relationships/notesSlide" Target="/ppt/notesSlides/notesSlide30.xml" Id="rId2" /><Relationship Type="http://schemas.openxmlformats.org/officeDocument/2006/relationships/slideLayout" Target="/ppt/slideLayouts/slideLayout2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notesSlide" Target="/ppt/notesSlides/notesSlide4.xml" Id="rId2" /><Relationship Type="http://schemas.openxmlformats.org/officeDocument/2006/relationships/slideLayout" Target="/ppt/slideLayouts/slideLayout2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notesSlide" Target="/ppt/notesSlides/notesSlide5.xml" Id="rId2" /><Relationship Type="http://schemas.openxmlformats.org/officeDocument/2006/relationships/slideLayout" Target="/ppt/slideLayouts/slideLayout2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notesSlide" Target="/ppt/notesSlides/notesSlide6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.png" Id="rId6" /><Relationship Type="http://schemas.openxmlformats.org/officeDocument/2006/relationships/image" Target="/ppt/media/image6.png" Id="rId5" /><Relationship Type="http://schemas.openxmlformats.org/officeDocument/2006/relationships/image" Target="/ppt/media/image5.pn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8.png" Id="rId3" /><Relationship Type="http://schemas.openxmlformats.org/officeDocument/2006/relationships/notesSlide" Target="/ppt/notesSlides/notesSlide7.xml" Id="rId2" /><Relationship Type="http://schemas.openxmlformats.org/officeDocument/2006/relationships/slideLayout" Target="/ppt/slideLayouts/slideLayout2.xml" Id="rId1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9.png" Id="rId3" /><Relationship Type="http://schemas.openxmlformats.org/officeDocument/2006/relationships/notesSlide" Target="/ppt/notesSlides/notesSlide8.xml" Id="rId2" /><Relationship Type="http://schemas.openxmlformats.org/officeDocument/2006/relationships/slideLayout" Target="/ppt/slideLayouts/slideLayout2.xml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0.png" Id="rId3" /><Relationship Type="http://schemas.openxmlformats.org/officeDocument/2006/relationships/image" Target="/ppt/media/image14.png" Id="rId7" /><Relationship Type="http://schemas.openxmlformats.org/officeDocument/2006/relationships/notesSlide" Target="/ppt/notesSlides/notesSlide9.xml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.png" Id="rId6" /><Relationship Type="http://schemas.openxmlformats.org/officeDocument/2006/relationships/image" Target="/ppt/media/image12.png" Id="rId5" /><Relationship Type="http://schemas.openxmlformats.org/officeDocument/2006/relationships/image" Target="/ppt/media/image11.pn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" descr="Clean Coalition Logo_no tagline_updated yellow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9274" y="53951"/>
            <a:ext cx="5065450" cy="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"/>
          <p:cNvSpPr txBox="1"/>
          <p:nvPr/>
        </p:nvSpPr>
        <p:spPr>
          <a:xfrm>
            <a:off x="755855" y="887012"/>
            <a:ext cx="7632285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b="1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mbria"/>
              </a:rPr>
              <a:t>Green Rebuild Initiative</a:t>
            </a:r>
          </a:p>
        </p:txBody>
      </p:sp>
      <p:sp>
        <p:nvSpPr>
          <p:cNvPr id="195" name="Google Shape;195;p1"/>
          <p:cNvSpPr txBox="1"/>
          <p:nvPr/>
        </p:nvSpPr>
        <p:spPr>
          <a:xfrm>
            <a:off x="9113150" y="1804125"/>
            <a:ext cx="91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C2E58-5DCA-7ED8-6008-266856744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77" y="2307904"/>
            <a:ext cx="7060725" cy="4031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3210F-DD70-4E4B-BBF5-3ACE1E3EC678}"/>
              </a:ext>
            </a:extLst>
          </p:cNvPr>
          <p:cNvSpPr txBox="1"/>
          <p:nvPr/>
        </p:nvSpPr>
        <p:spPr>
          <a:xfrm>
            <a:off x="1655512" y="1527150"/>
            <a:ext cx="5832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1">
                <a:solidFill>
                  <a:schemeClr val="dk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mbria"/>
              </a:rPr>
              <a:t>Facilitating 100% Electric, Net Zero Energy Homes, featuring Solar Microgrid Resilience and Engineered for Extreme Weather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68821DB4-9F4D-AB6B-7A80-A6EC0719C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928813" y="2947988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B20A3-1420-D430-BA83-DCC76DF4AF70}"/>
              </a:ext>
            </a:extLst>
          </p:cNvPr>
          <p:cNvSpPr txBox="1"/>
          <p:nvPr/>
        </p:nvSpPr>
        <p:spPr>
          <a:xfrm>
            <a:off x="5364843" y="1686381"/>
            <a:ext cx="37791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”super green”?</a:t>
            </a:r>
          </a:p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 100% electric (no gas service to the home and ideally be an all-EV household).</a:t>
            </a:r>
          </a:p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 Hosts enough solar to achieve Net Zero Energy (will require about 35 solar panels for a typical 2,500 square foot all-electric home with about 10,000 miles of home EV charging per year).</a:t>
            </a:r>
          </a:p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3. Includes a Solar Microgrid that combines the solar to a battery. </a:t>
            </a:r>
          </a:p>
        </p:txBody>
      </p:sp>
      <p:pic>
        <p:nvPicPr>
          <p:cNvPr id="12" name="Picture 11" descr="A green house with solar panels&#10;&#10;Description automatically generated">
            <a:extLst>
              <a:ext uri="{FF2B5EF4-FFF2-40B4-BE49-F238E27FC236}">
                <a16:creationId xmlns:a16="http://schemas.microsoft.com/office/drawing/2014/main" id="{F8BA92BC-15BC-3008-1A78-F347DAA6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91" y="1116801"/>
            <a:ext cx="4624398" cy="46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5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9BF16073-9542-921F-186E-63462E3C4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4682C6-B84E-C7B1-9DC7-2F2531B7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722" y="4605881"/>
            <a:ext cx="1924210" cy="131828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973B6-160B-5408-C6AD-2393A717C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08939"/>
            <a:ext cx="8229600" cy="4913694"/>
          </a:xfrm>
        </p:spPr>
        <p:txBody>
          <a:bodyPr>
            <a:normAutofit/>
          </a:bodyPr>
          <a:lstStyle/>
          <a:p>
            <a:pPr marL="50800" indent="0">
              <a:buNone/>
            </a:pPr>
            <a:r>
              <a:rPr lang="en-US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Specifications</a:t>
            </a:r>
            <a:endParaRPr lang="en-US" sz="24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Mechanical and Plumbing</a:t>
            </a:r>
          </a:p>
          <a:p>
            <a:pPr lvl="1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Pump: Mitsubishi Hyper-Heating H2i</a:t>
            </a:r>
          </a:p>
          <a:p>
            <a:pPr lvl="1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ERV: </a:t>
            </a:r>
            <a:r>
              <a:rPr lang="en-US" sz="13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Broan</a:t>
            </a:r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Model: B130E65RT</a:t>
            </a:r>
          </a:p>
          <a:p>
            <a:pPr lvl="1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Purifier: </a:t>
            </a:r>
            <a:r>
              <a:rPr lang="en-US" sz="13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Lifebreath</a:t>
            </a:r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TFP3000HEPA </a:t>
            </a:r>
          </a:p>
          <a:p>
            <a:pPr lvl="1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Thermostat: </a:t>
            </a:r>
            <a:r>
              <a:rPr lang="en-US" sz="13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Ecobee</a:t>
            </a:r>
            <a:endParaRPr lang="en-US" sz="13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Water Heater: AO Smith 900 Series (50 Gal)</a:t>
            </a:r>
          </a:p>
          <a:p>
            <a:r>
              <a:rPr lang="en-US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Lighting</a:t>
            </a:r>
          </a:p>
          <a:p>
            <a:pPr lvl="1"/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Light Bulbs</a:t>
            </a:r>
          </a:p>
          <a:p>
            <a:pPr lvl="2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Interior: </a:t>
            </a:r>
            <a:r>
              <a:rPr lang="en-US" sz="13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Bulbrite</a:t>
            </a:r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LED (776774)</a:t>
            </a:r>
          </a:p>
          <a:p>
            <a:pPr lvl="2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Exterior: </a:t>
            </a:r>
            <a:r>
              <a:rPr lang="en-US" sz="13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Bulbrite</a:t>
            </a:r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LED (778672)</a:t>
            </a:r>
          </a:p>
          <a:p>
            <a:pPr lvl="1"/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Fixtures</a:t>
            </a:r>
          </a:p>
          <a:p>
            <a:pPr lvl="2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Star Certified</a:t>
            </a:r>
          </a:p>
          <a:p>
            <a:pPr lvl="2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Exterior: </a:t>
            </a:r>
            <a:r>
              <a:rPr lang="en-US" sz="13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DarkSky</a:t>
            </a:r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Compliant</a:t>
            </a:r>
          </a:p>
          <a:p>
            <a:pPr lvl="1"/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Controls/Sensors: Lutron</a:t>
            </a:r>
          </a:p>
          <a:p>
            <a:pPr lvl="2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Occupancy</a:t>
            </a:r>
          </a:p>
          <a:p>
            <a:pPr lvl="2"/>
            <a:r>
              <a:rPr lang="en-US" sz="13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Vacancy</a:t>
            </a:r>
          </a:p>
          <a:p>
            <a:endParaRPr lang="en-US" sz="12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3C677B-8FDA-DE20-08D9-F61C22337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753" y="3429000"/>
            <a:ext cx="1381826" cy="2607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73C78-215A-9683-B474-6608AC844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492" y="2947374"/>
            <a:ext cx="1587916" cy="1619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DA4537-6376-5AD1-A448-CE802714C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884" y="4616167"/>
            <a:ext cx="1469608" cy="1469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47DAF-5CA6-4992-6103-18E3358275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5931"/>
          <a:stretch/>
        </p:blipFill>
        <p:spPr>
          <a:xfrm>
            <a:off x="563211" y="5350971"/>
            <a:ext cx="2727270" cy="1146396"/>
          </a:xfrm>
          <a:prstGeom prst="rect">
            <a:avLst/>
          </a:prstGeom>
        </p:spPr>
      </p:pic>
      <p:sp>
        <p:nvSpPr>
          <p:cNvPr id="12" name="Google Shape;259;g329e0a1a8e0_0_34">
            <a:extLst>
              <a:ext uri="{FF2B5EF4-FFF2-40B4-BE49-F238E27FC236}">
                <a16:creationId xmlns:a16="http://schemas.microsoft.com/office/drawing/2014/main" id="{3B5DBB52-BE27-7E65-BDD8-91B57489D5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100% Electric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FABF1-F671-85F4-595C-BE3089E13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668" y="1134787"/>
            <a:ext cx="1814673" cy="181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23884B03-9BC0-BF4A-2EA2-BAD03CA1D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FEE93F81-BC1A-1855-60C0-6314ECC2F6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100% Electric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894BF-C4BD-03B6-5D34-95F44DD05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046" y="928076"/>
            <a:ext cx="5447205" cy="2551009"/>
          </a:xfrm>
        </p:spPr>
        <p:txBody>
          <a:bodyPr>
            <a:normAutofit/>
          </a:bodyPr>
          <a:lstStyle/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Appliances</a:t>
            </a: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endParaRPr lang="en-US" sz="300" b="1">
              <a:effectLst/>
              <a:latin typeface="Calibri" panose="020F0502020204030204" pitchFamily="34" charset="0"/>
            </a:endParaRP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Bosch Range - 30" HIS8055U</a:t>
            </a: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Broan</a:t>
            </a: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Vent Hood (BBN1243SS)</a:t>
            </a: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Bosch Microwave (HMB57152UC)</a:t>
            </a: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Bosch Refrigerator - 21 </a:t>
            </a:r>
            <a:r>
              <a:rPr lang="en-US" sz="17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cf</a:t>
            </a: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(B36CT80)</a:t>
            </a: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Bosch Dishwasher - 24“ (SHX65CM5N)</a:t>
            </a: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LG All-in-One Washer/Dryer (WM6998HBA)</a:t>
            </a:r>
          </a:p>
          <a:p>
            <a:pPr marL="628650" lvl="1" indent="-171450" fontAlgn="ctr">
              <a:lnSpc>
                <a:spcPct val="100000"/>
              </a:lnSpc>
              <a:spcBef>
                <a:spcPts val="0"/>
              </a:spcBef>
            </a:pPr>
            <a:r>
              <a:rPr lang="en-US" sz="170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HomeFlex</a:t>
            </a:r>
            <a:r>
              <a:rPr lang="en-US" sz="170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Level 2 EV Charger (J1772)</a:t>
            </a:r>
          </a:p>
          <a:p>
            <a:endParaRPr lang="en-US"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8C0E14-0C52-4F22-1D98-0D0ECB4B3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05" y="1412611"/>
            <a:ext cx="691062" cy="707187"/>
          </a:xfrm>
          <a:prstGeom prst="rect">
            <a:avLst/>
          </a:prstGeom>
        </p:spPr>
      </p:pic>
      <p:pic>
        <p:nvPicPr>
          <p:cNvPr id="3" name="Picture 2" descr="Induction vs Electric Cooktop: Faster Than Gas?">
            <a:extLst>
              <a:ext uri="{FF2B5EF4-FFF2-40B4-BE49-F238E27FC236}">
                <a16:creationId xmlns:a16="http://schemas.microsoft.com/office/drawing/2014/main" id="{37264EFC-BF5A-F91F-C632-C0FF88F7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77" y="4786756"/>
            <a:ext cx="2402744" cy="133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0C81C1-4DFD-1FCE-C2B2-10265F07F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679" y="4114507"/>
            <a:ext cx="1840607" cy="2221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9D8E1D-625B-B3F0-DF75-AD9CCAB07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785374"/>
            <a:ext cx="1386418" cy="2551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1F838-0AA7-FDE3-4DF3-90C5CD456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945" y="1346107"/>
            <a:ext cx="2551009" cy="2551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87F76A-CDB9-EA6D-0D0F-99D6433DC1B7}"/>
              </a:ext>
            </a:extLst>
          </p:cNvPr>
          <p:cNvSpPr txBox="1"/>
          <p:nvPr/>
        </p:nvSpPr>
        <p:spPr>
          <a:xfrm>
            <a:off x="6467945" y="3885699"/>
            <a:ext cx="2551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Induction Cooktops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1AB665-4202-2F87-2630-D5EE9365088D}"/>
              </a:ext>
            </a:extLst>
          </p:cNvPr>
          <p:cNvSpPr txBox="1"/>
          <p:nvPr/>
        </p:nvSpPr>
        <p:spPr>
          <a:xfrm>
            <a:off x="2797673" y="3680448"/>
            <a:ext cx="2044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100% Electric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F36C5-1DAB-240E-65D3-576B07E542EA}"/>
              </a:ext>
            </a:extLst>
          </p:cNvPr>
          <p:cNvSpPr txBox="1"/>
          <p:nvPr/>
        </p:nvSpPr>
        <p:spPr>
          <a:xfrm>
            <a:off x="4777707" y="3477597"/>
            <a:ext cx="1763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/>
              <a:t>Energy Efficient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90002-B5C0-A908-8F4C-B72ABFAEC4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61" t="7373" r="37661" b="6933"/>
          <a:stretch/>
        </p:blipFill>
        <p:spPr>
          <a:xfrm rot="683057">
            <a:off x="4103285" y="3482555"/>
            <a:ext cx="176372" cy="367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9D780C-BD54-200B-20DD-4D5EF0AEBE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617" t="6808" r="29308" b="13533"/>
          <a:stretch/>
        </p:blipFill>
        <p:spPr>
          <a:xfrm>
            <a:off x="578069" y="4373345"/>
            <a:ext cx="901473" cy="174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3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3A50FDE4-ED6D-9797-5145-2BA94521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55A44-6CFB-7977-2F41-F36A73D5C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4589"/>
            <a:ext cx="8229600" cy="5524611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Solar (Photovoltaic: PV) </a:t>
            </a:r>
          </a:p>
          <a:p>
            <a:pPr marL="482600" indent="-342900">
              <a:lnSpc>
                <a:spcPct val="115000"/>
              </a:lnSpc>
              <a:buSzPts val="1400"/>
            </a:pPr>
            <a:r>
              <a:rPr lang="en-US" sz="160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CalGreen</a:t>
            </a: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Title 24 Energy Code: Solar required for all new homes</a:t>
            </a:r>
          </a:p>
          <a:p>
            <a:pPr marL="482600" indent="-342900">
              <a:lnSpc>
                <a:spcPct val="115000"/>
              </a:lnSpc>
              <a:buSzPts val="1400"/>
            </a:pPr>
            <a:r>
              <a:rPr lang="en-US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Traditional</a:t>
            </a:r>
          </a:p>
          <a:p>
            <a:pPr marL="882650" lvl="1" indent="-285750">
              <a:lnSpc>
                <a:spcPct val="115000"/>
              </a:lnSpc>
              <a:buSzPts val="1400"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1,500sf = 4kW (10 Solar Panels)</a:t>
            </a:r>
          </a:p>
          <a:p>
            <a:pPr marL="882650" lvl="1" indent="-285750">
              <a:lnSpc>
                <a:spcPct val="115000"/>
              </a:lnSpc>
              <a:buSzPts val="1400"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2,500sf  = 7kW (16 Solar Panels)</a:t>
            </a:r>
          </a:p>
          <a:p>
            <a:pPr marL="482600" indent="-342900">
              <a:lnSpc>
                <a:spcPct val="115000"/>
              </a:lnSpc>
              <a:buSzPts val="1400"/>
            </a:pPr>
            <a:r>
              <a:rPr lang="en-US" sz="16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Net-Zero</a:t>
            </a:r>
          </a:p>
          <a:p>
            <a:pPr marL="882650" lvl="1" indent="-285750">
              <a:lnSpc>
                <a:spcPct val="115000"/>
              </a:lnSpc>
              <a:buSzPts val="1400"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1,500sf = 10W (24 Solar Panels)</a:t>
            </a:r>
          </a:p>
          <a:p>
            <a:pPr marL="882650" lvl="1" indent="-285750">
              <a:lnSpc>
                <a:spcPct val="115000"/>
              </a:lnSpc>
              <a:buSzPts val="1400"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2,500sf  = 15kW (35 Solar Panels)</a:t>
            </a: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Battery Storage</a:t>
            </a:r>
          </a:p>
          <a:p>
            <a:pPr marL="939800" lvl="1" indent="-342900">
              <a:lnSpc>
                <a:spcPct val="115000"/>
              </a:lnSpc>
              <a:buSzPts val="1400"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Store Solar during Day and use at Night</a:t>
            </a:r>
          </a:p>
          <a:p>
            <a:pPr marL="939800" lvl="1" indent="-342900">
              <a:lnSpc>
                <a:spcPct val="115000"/>
              </a:lnSpc>
              <a:buSzPts val="1400"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Back Up Generator</a:t>
            </a:r>
          </a:p>
          <a:p>
            <a:pPr marL="596900" lvl="1" indent="0">
              <a:lnSpc>
                <a:spcPct val="115000"/>
              </a:lnSpc>
              <a:buSzPts val="1400"/>
              <a:buNone/>
            </a:pPr>
            <a:endParaRPr lang="en-US" sz="1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14155-DC9E-8678-0FAA-497E718D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129" y="2230920"/>
            <a:ext cx="4778734" cy="3442916"/>
          </a:xfrm>
          <a:prstGeom prst="rect">
            <a:avLst/>
          </a:prstGeom>
        </p:spPr>
      </p:pic>
      <p:sp>
        <p:nvSpPr>
          <p:cNvPr id="10" name="Google Shape;259;g329e0a1a8e0_0_34">
            <a:extLst>
              <a:ext uri="{FF2B5EF4-FFF2-40B4-BE49-F238E27FC236}">
                <a16:creationId xmlns:a16="http://schemas.microsoft.com/office/drawing/2014/main" id="{A53BD084-35AE-CEF7-B6BC-4AFBC936F3A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Net Zero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70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201AEEEB-C70B-C55C-882A-E9A2DF7C3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D8153BD8-3ED9-F4AA-36BC-3152A9C8DE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Net Zero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1D5C-3938-2A51-5463-36AC84F0A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43" y="969397"/>
            <a:ext cx="8229600" cy="4525963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 Zero Energy (NZE)</a:t>
            </a: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building produces as much renewable energy on-site as it consumes over the course of a year</a:t>
            </a:r>
            <a:endParaRPr lang="en-US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FC422-9B20-2B6C-C522-600E0313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41" y="1909866"/>
            <a:ext cx="7113767" cy="44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3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928813" y="2947988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266690" y="840001"/>
            <a:ext cx="86106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</a:rPr>
              <a:t>A typical 2,500 sq ft all-electric house that provides about 10,000 miles of home EV charging annually will need about </a:t>
            </a:r>
            <a:r>
              <a:rPr lang="en-US" b="1" i="0" u="none" strike="noStrike" cap="none">
                <a:solidFill>
                  <a:schemeClr val="dk1"/>
                </a:solidFill>
              </a:rPr>
              <a:t>15kW </a:t>
            </a:r>
            <a:r>
              <a:rPr lang="en-US" i="0" u="none" strike="noStrike" cap="none">
                <a:solidFill>
                  <a:schemeClr val="dk1"/>
                </a:solidFill>
              </a:rPr>
              <a:t>of solar to achieve Net Zero Energy (NZE), which requires about </a:t>
            </a:r>
            <a:r>
              <a:rPr lang="en-US" b="1" i="0" u="none" strike="noStrike" cap="none">
                <a:solidFill>
                  <a:schemeClr val="dk1"/>
                </a:solidFill>
              </a:rPr>
              <a:t>35 standard-sized solar panels,  </a:t>
            </a:r>
            <a:r>
              <a:rPr lang="en-US" i="0" u="none" strike="noStrike" cap="none">
                <a:solidFill>
                  <a:schemeClr val="dk1"/>
                </a:solidFill>
              </a:rPr>
              <a:t>requiring about 700 sq ft of clean (no protrusions) south-facing roof surface.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dk1"/>
                </a:solidFill>
              </a:rPr>
              <a:t>Importantly, achieving Super Green for a new 2,500 sq ft house adds about </a:t>
            </a:r>
            <a:r>
              <a:rPr lang="en-US" b="1" i="0" u="none" strike="noStrike" cap="none">
                <a:solidFill>
                  <a:schemeClr val="dk1"/>
                </a:solidFill>
              </a:rPr>
              <a:t>$</a:t>
            </a:r>
            <a:r>
              <a:rPr lang="en-US" b="1">
                <a:solidFill>
                  <a:schemeClr val="dk1"/>
                </a:solidFill>
              </a:rPr>
              <a:t>8</a:t>
            </a:r>
            <a:r>
              <a:rPr lang="en-US" b="1" i="0" u="none" strike="noStrike" cap="none">
                <a:solidFill>
                  <a:schemeClr val="dk1"/>
                </a:solidFill>
              </a:rPr>
              <a:t>0k </a:t>
            </a:r>
            <a:r>
              <a:rPr lang="en-US" i="0" u="none" strike="noStrike" cap="none">
                <a:solidFill>
                  <a:schemeClr val="dk1"/>
                </a:solidFill>
              </a:rPr>
              <a:t>to the construction cost, but about </a:t>
            </a:r>
            <a:r>
              <a:rPr lang="en-US" b="1" i="0" u="none" strike="noStrike" cap="none">
                <a:solidFill>
                  <a:schemeClr val="dk1"/>
                </a:solidFill>
              </a:rPr>
              <a:t>half of that can be recovered via tax benefits, rebates, and other incentives </a:t>
            </a:r>
            <a:r>
              <a:rPr lang="en-US" i="0" u="none" strike="noStrike" cap="none">
                <a:solidFill>
                  <a:schemeClr val="dk1"/>
                </a:solidFill>
              </a:rPr>
              <a:t>-- and the net investment will generally earn a </a:t>
            </a:r>
            <a:r>
              <a:rPr lang="en-US" b="1" i="0" u="none" strike="noStrike" cap="none">
                <a:solidFill>
                  <a:schemeClr val="dk1"/>
                </a:solidFill>
              </a:rPr>
              <a:t>10%+ tax-free, risk-free return-on-investment (ROI), via reduced energy bills. </a:t>
            </a:r>
            <a:r>
              <a:rPr lang="en-US" i="0" u="none" strike="noStrike" cap="none">
                <a:solidFill>
                  <a:schemeClr val="dk1"/>
                </a:solidFill>
              </a:rPr>
              <a:t> There is no other type of investment anywhere that provides such a high return for what is essentially equivalent to a long-term certificate-of-deposit (CD) that pays a 15%+ annual-percentage-rate (APR).</a:t>
            </a:r>
            <a:endParaRPr i="0" u="none" strike="noStrike" cap="none">
              <a:solidFill>
                <a:schemeClr val="dk1"/>
              </a:solidFill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house with a pool and grass on the side&#10;&#10;Description automatically generated">
            <a:extLst>
              <a:ext uri="{FF2B5EF4-FFF2-40B4-BE49-F238E27FC236}">
                <a16:creationId xmlns:a16="http://schemas.microsoft.com/office/drawing/2014/main" id="{D3A3F3FA-279D-A931-B64F-850355372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r="-1"/>
          <a:stretch/>
        </p:blipFill>
        <p:spPr>
          <a:xfrm>
            <a:off x="3231037" y="4008032"/>
            <a:ext cx="2681905" cy="2431527"/>
          </a:xfrm>
          <a:prstGeom prst="rect">
            <a:avLst/>
          </a:prstGeom>
        </p:spPr>
      </p:pic>
      <p:sp>
        <p:nvSpPr>
          <p:cNvPr id="4" name="Google Shape;259;g329e0a1a8e0_0_34">
            <a:extLst>
              <a:ext uri="{FF2B5EF4-FFF2-40B4-BE49-F238E27FC236}">
                <a16:creationId xmlns:a16="http://schemas.microsoft.com/office/drawing/2014/main" id="{F219793E-1B5B-C4FD-0989-A48B4EC69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Net Zero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1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/>
        </p:nvSpPr>
        <p:spPr>
          <a:xfrm>
            <a:off x="189186" y="60960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importance of south-facing rooftops:</a:t>
            </a:r>
            <a:endParaRPr sz="2200" b="0" i="0" u="none" strike="noStrike" cap="none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DEFF5B88-65D1-9D80-0502-95B165E8B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63" y="1191609"/>
            <a:ext cx="6841570" cy="5294590"/>
          </a:xfrm>
          <a:prstGeom prst="rect">
            <a:avLst/>
          </a:prstGeom>
        </p:spPr>
      </p:pic>
      <p:sp>
        <p:nvSpPr>
          <p:cNvPr id="3" name="Google Shape;259;g329e0a1a8e0_0_34">
            <a:extLst>
              <a:ext uri="{FF2B5EF4-FFF2-40B4-BE49-F238E27FC236}">
                <a16:creationId xmlns:a16="http://schemas.microsoft.com/office/drawing/2014/main" id="{82B64E39-D8E9-918D-1251-9912F03B23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Net Zero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0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B22B1-88C5-5DFE-4235-6EA0AE65D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9;g329e0a1a8e0_0_34">
            <a:extLst>
              <a:ext uri="{FF2B5EF4-FFF2-40B4-BE49-F238E27FC236}">
                <a16:creationId xmlns:a16="http://schemas.microsoft.com/office/drawing/2014/main" id="{EC60A5BF-D79C-08CF-4F3D-74D7863B3A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Solar Microgrid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6CE53-5269-1F07-F55D-6C50A68608ED}"/>
              </a:ext>
            </a:extLst>
          </p:cNvPr>
          <p:cNvSpPr txBox="1"/>
          <p:nvPr/>
        </p:nvSpPr>
        <p:spPr>
          <a:xfrm>
            <a:off x="316995" y="1717642"/>
            <a:ext cx="41190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A1535"/>
                </a:solidFill>
                <a:effectLst/>
                <a:latin typeface="sonnenText"/>
              </a:rPr>
              <a:t>Off-Peak Period</a:t>
            </a:r>
          </a:p>
          <a:p>
            <a:r>
              <a:rPr lang="en-US" i="1">
                <a:solidFill>
                  <a:srgbClr val="0A1535"/>
                </a:solidFill>
                <a:latin typeface="sonnenText"/>
              </a:rPr>
              <a:t>Power from Sun</a:t>
            </a:r>
            <a:endParaRPr lang="en-US" i="1">
              <a:solidFill>
                <a:srgbClr val="0A1535"/>
              </a:solidFill>
              <a:effectLst/>
              <a:latin typeface="sonnenText"/>
            </a:endParaRPr>
          </a:p>
          <a:p>
            <a:r>
              <a:rPr lang="en-US" b="0" i="0">
                <a:solidFill>
                  <a:srgbClr val="0A1535"/>
                </a:solidFill>
                <a:effectLst/>
                <a:latin typeface="sonnenText"/>
              </a:rPr>
              <a:t>During the </a:t>
            </a:r>
            <a:r>
              <a:rPr lang="en-US">
                <a:solidFill>
                  <a:srgbClr val="0A1535"/>
                </a:solidFill>
                <a:latin typeface="sonnenText"/>
              </a:rPr>
              <a:t>d</a:t>
            </a:r>
            <a:r>
              <a:rPr lang="en-US" b="0" i="0">
                <a:solidFill>
                  <a:srgbClr val="0A1535"/>
                </a:solidFill>
                <a:effectLst/>
                <a:latin typeface="sonnenText"/>
              </a:rPr>
              <a:t>ay the home draws power from its solar array and charges the home battery.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7026B-1877-98E2-F8F6-BE09CB7100EC}"/>
              </a:ext>
            </a:extLst>
          </p:cNvPr>
          <p:cNvSpPr txBox="1"/>
          <p:nvPr/>
        </p:nvSpPr>
        <p:spPr>
          <a:xfrm>
            <a:off x="316995" y="4199130"/>
            <a:ext cx="42245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A1535"/>
                </a:solidFill>
                <a:effectLst/>
                <a:latin typeface="sonnenText"/>
              </a:rPr>
              <a:t>Peak Period</a:t>
            </a:r>
          </a:p>
          <a:p>
            <a:pPr algn="just"/>
            <a:r>
              <a:rPr lang="en-US" i="1">
                <a:solidFill>
                  <a:srgbClr val="0A1535"/>
                </a:solidFill>
                <a:effectLst/>
                <a:latin typeface="sonnenText"/>
              </a:rPr>
              <a:t>Power from Battery</a:t>
            </a:r>
          </a:p>
          <a:p>
            <a:pPr algn="just"/>
            <a:r>
              <a:rPr lang="en-US" b="0" i="0">
                <a:solidFill>
                  <a:srgbClr val="0A1535"/>
                </a:solidFill>
                <a:effectLst/>
                <a:latin typeface="sonnenText"/>
              </a:rPr>
              <a:t>Power is drawn from the home’s battery, and Peak Utility-based costs are avoided </a:t>
            </a:r>
            <a:endParaRPr lang="en-US"/>
          </a:p>
        </p:txBody>
      </p:sp>
      <p:sp>
        <p:nvSpPr>
          <p:cNvPr id="13" name="Google Shape;259;g329e0a1a8e0_0_34">
            <a:extLst>
              <a:ext uri="{FF2B5EF4-FFF2-40B4-BE49-F238E27FC236}">
                <a16:creationId xmlns:a16="http://schemas.microsoft.com/office/drawing/2014/main" id="{366543A7-8ADB-8422-8953-C4CEE8B7DE75}"/>
              </a:ext>
            </a:extLst>
          </p:cNvPr>
          <p:cNvSpPr txBox="1">
            <a:spLocks/>
          </p:cNvSpPr>
          <p:nvPr/>
        </p:nvSpPr>
        <p:spPr>
          <a:xfrm>
            <a:off x="8066171" y="6152873"/>
            <a:ext cx="81139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10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Sonnen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BC27C8-725E-A53A-D25C-755D88EB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121" y="3551673"/>
            <a:ext cx="4331575" cy="2509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856132-C5BF-90FC-E442-B744AE5D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875" y="950473"/>
            <a:ext cx="4310821" cy="25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5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186FE-C128-D381-341E-96D9E4AC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9;g329e0a1a8e0_0_34">
            <a:extLst>
              <a:ext uri="{FF2B5EF4-FFF2-40B4-BE49-F238E27FC236}">
                <a16:creationId xmlns:a16="http://schemas.microsoft.com/office/drawing/2014/main" id="{24E16DBE-B6B8-F2E3-938A-083C090454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Solar Microgrid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Google Shape;259;g329e0a1a8e0_0_34">
            <a:extLst>
              <a:ext uri="{FF2B5EF4-FFF2-40B4-BE49-F238E27FC236}">
                <a16:creationId xmlns:a16="http://schemas.microsoft.com/office/drawing/2014/main" id="{5D0BDED4-9529-ACD6-43E3-2A1CD3416328}"/>
              </a:ext>
            </a:extLst>
          </p:cNvPr>
          <p:cNvSpPr txBox="1">
            <a:spLocks/>
          </p:cNvSpPr>
          <p:nvPr/>
        </p:nvSpPr>
        <p:spPr>
          <a:xfrm>
            <a:off x="7460243" y="5477751"/>
            <a:ext cx="168375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1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The Climate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FD6C29-F360-8864-A159-FB4DF4F72751}"/>
              </a:ext>
            </a:extLst>
          </p:cNvPr>
          <p:cNvSpPr txBox="1"/>
          <p:nvPr/>
        </p:nvSpPr>
        <p:spPr>
          <a:xfrm>
            <a:off x="4769044" y="3860248"/>
            <a:ext cx="34500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>
                <a:solidFill>
                  <a:srgbClr val="0A1535"/>
                </a:solidFill>
                <a:effectLst/>
                <a:latin typeface="sonnenText"/>
              </a:rPr>
              <a:t>Power Outage</a:t>
            </a:r>
          </a:p>
          <a:p>
            <a:pPr algn="just"/>
            <a:r>
              <a:rPr lang="en-US" i="1">
                <a:solidFill>
                  <a:srgbClr val="0A1535"/>
                </a:solidFill>
                <a:latin typeface="sonnenText"/>
              </a:rPr>
              <a:t>Off-Grid Mode</a:t>
            </a:r>
            <a:endParaRPr lang="en-US" i="1">
              <a:solidFill>
                <a:srgbClr val="0A1535"/>
              </a:solidFill>
              <a:effectLst/>
              <a:latin typeface="sonnenText"/>
            </a:endParaRPr>
          </a:p>
          <a:p>
            <a:pPr algn="just"/>
            <a:r>
              <a:rPr lang="en-US" b="0" i="0">
                <a:solidFill>
                  <a:srgbClr val="0A1535"/>
                </a:solidFill>
                <a:effectLst/>
                <a:latin typeface="sonnenText"/>
              </a:rPr>
              <a:t>During a planned and/or unexpected power outage, homeowners can shift consumption to Critical Loads and consume energy entirely from their solar + battery system. Critical Loads include only essential appliances and circuits, (HVAC, Refrigerator, Microwave, </a:t>
            </a:r>
            <a:r>
              <a:rPr lang="en-US" b="0" i="0" err="1">
                <a:solidFill>
                  <a:srgbClr val="0A1535"/>
                </a:solidFill>
                <a:effectLst/>
                <a:latin typeface="sonnenText"/>
              </a:rPr>
              <a:t>WiFi</a:t>
            </a:r>
            <a:r>
              <a:rPr lang="en-US" b="0" i="0">
                <a:solidFill>
                  <a:srgbClr val="0A1535"/>
                </a:solidFill>
                <a:effectLst/>
                <a:latin typeface="sonnenText"/>
              </a:rPr>
              <a:t>, fire-life-safety devices and select outlets). </a:t>
            </a:r>
            <a:endParaRPr lang="en-US"/>
          </a:p>
        </p:txBody>
      </p:sp>
      <p:sp>
        <p:nvSpPr>
          <p:cNvPr id="13" name="Google Shape;259;g329e0a1a8e0_0_34">
            <a:extLst>
              <a:ext uri="{FF2B5EF4-FFF2-40B4-BE49-F238E27FC236}">
                <a16:creationId xmlns:a16="http://schemas.microsoft.com/office/drawing/2014/main" id="{38076752-0285-1CD9-F7E5-0400D070CA7A}"/>
              </a:ext>
            </a:extLst>
          </p:cNvPr>
          <p:cNvSpPr txBox="1">
            <a:spLocks/>
          </p:cNvSpPr>
          <p:nvPr/>
        </p:nvSpPr>
        <p:spPr>
          <a:xfrm>
            <a:off x="8066171" y="6152873"/>
            <a:ext cx="81139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10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Sonnen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D3F92-C916-76B3-9187-26938F515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14" y="963943"/>
            <a:ext cx="4100843" cy="2523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E1F7F-DBAC-CF30-7AB6-430B25009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14" y="3686160"/>
            <a:ext cx="4100843" cy="23795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32D3BA-92AB-D345-E4BA-263470659D30}"/>
              </a:ext>
            </a:extLst>
          </p:cNvPr>
          <p:cNvSpPr txBox="1"/>
          <p:nvPr/>
        </p:nvSpPr>
        <p:spPr>
          <a:xfrm>
            <a:off x="4769045" y="1533434"/>
            <a:ext cx="34500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>
                <a:solidFill>
                  <a:srgbClr val="0A1535"/>
                </a:solidFill>
                <a:effectLst/>
                <a:latin typeface="sonnenText"/>
              </a:rPr>
              <a:t>Grid Service Request</a:t>
            </a:r>
          </a:p>
          <a:p>
            <a:pPr algn="just"/>
            <a:r>
              <a:rPr lang="en-US" i="1">
                <a:solidFill>
                  <a:srgbClr val="0A1535"/>
                </a:solidFill>
                <a:latin typeface="sonnenText"/>
              </a:rPr>
              <a:t>Earn Credits</a:t>
            </a:r>
            <a:endParaRPr lang="en-US" i="1">
              <a:solidFill>
                <a:srgbClr val="0A1535"/>
              </a:solidFill>
              <a:effectLst/>
              <a:latin typeface="sonnenText"/>
            </a:endParaRPr>
          </a:p>
          <a:p>
            <a:pPr algn="just"/>
            <a:r>
              <a:rPr lang="en-US" b="0" i="0">
                <a:solidFill>
                  <a:srgbClr val="0A1535"/>
                </a:solidFill>
                <a:effectLst/>
                <a:latin typeface="sonnenText"/>
              </a:rPr>
              <a:t>Homeowner can earn credits from the utility company by providing excess power during a Grid Service Request. These credits can be used to offset future utility charges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61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770B87E7-9E5E-DF8C-9DCC-6554FA6D6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F224133A-4F18-F0DD-8F9E-6C518C7DDB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Green: Solar Microgrid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E1EAF-C061-41BB-414C-718DBE86F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197" y="985301"/>
            <a:ext cx="5281631" cy="612272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b="1">
                <a:solidFill>
                  <a:schemeClr val="dk1"/>
                </a:solidFill>
              </a:rPr>
              <a:t>VOR123: Value of Resilience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185D2-D1D7-A71F-B4A6-073859A016EE}"/>
              </a:ext>
            </a:extLst>
          </p:cNvPr>
          <p:cNvSpPr txBox="1"/>
          <p:nvPr/>
        </p:nvSpPr>
        <p:spPr>
          <a:xfrm>
            <a:off x="409903" y="1820874"/>
            <a:ext cx="3647090" cy="3528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sz="1400" b="1">
                <a:solidFill>
                  <a:schemeClr val="dk1"/>
                </a:solidFill>
              </a:rPr>
              <a:t>Tier 1: </a:t>
            </a:r>
            <a:r>
              <a:rPr lang="en-US" sz="1400">
                <a:solidFill>
                  <a:schemeClr val="dk1"/>
                </a:solidFill>
              </a:rPr>
              <a:t>Mission-critical, life-sustaining loads that warrant 100% resilience — usually about 10% of a facility’s total load.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400">
              <a:solidFill>
                <a:schemeClr val="dk1"/>
              </a:solidFill>
            </a:endParaRP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sz="1400" b="1">
                <a:solidFill>
                  <a:schemeClr val="dk1"/>
                </a:solidFill>
              </a:rPr>
              <a:t>Tier 2: </a:t>
            </a:r>
            <a:r>
              <a:rPr lang="en-US" sz="1400">
                <a:solidFill>
                  <a:schemeClr val="dk1"/>
                </a:solidFill>
              </a:rPr>
              <a:t>Priority loads that should be maintained as long as doing so doesn’t threaten ability to maintain Tier 1 loads — usually about 15% of the total load.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400">
              <a:solidFill>
                <a:schemeClr val="dk1"/>
              </a:solidFill>
            </a:endParaRP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b="1"/>
              <a:t>Tier 3: </a:t>
            </a:r>
            <a:r>
              <a:rPr lang="en-US" sz="1400">
                <a:solidFill>
                  <a:schemeClr val="dk1"/>
                </a:solidFill>
              </a:rPr>
              <a:t>Discretionary loads that should be maintained only when doing so does not threaten Tier 1 and Tier 2 resilience — usually about 75% of the total load.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A4EB9-A0E4-C423-CA2D-CB94775F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743" y="2137403"/>
            <a:ext cx="431598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0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Meet the Team</a:t>
            </a:r>
            <a:endParaRPr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598950" y="1826800"/>
            <a:ext cx="858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3454049" y="1826800"/>
            <a:ext cx="5586041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Craig Lewis, </a:t>
            </a:r>
            <a:r>
              <a:rPr lang="en-US" sz="12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Executive Director</a:t>
            </a:r>
          </a:p>
          <a:p>
            <a:pPr marL="457200" indent="-311150">
              <a:spcAft>
                <a:spcPts val="1200"/>
              </a:spcAft>
              <a:buClr>
                <a:schemeClr val="dk1"/>
              </a:buClr>
              <a:buSzPts val="1300"/>
              <a:buChar char="●"/>
            </a:pPr>
            <a:r>
              <a:rPr lang="en-US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Founder of Clean Coalition, a nonprofit organization dedicated to accelerating the transition to clean energy and a modern grid.</a:t>
            </a:r>
            <a:endParaRPr lang="en-US" sz="12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Lollie Kuhl, </a:t>
            </a:r>
            <a:r>
              <a:rPr lang="en-US" sz="12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 Lead</a:t>
            </a:r>
            <a:endParaRPr sz="1200" i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Architectural designer focused on empowering homeowners with actionable guidance for rebuilding sustainably.</a:t>
            </a:r>
          </a:p>
          <a:p>
            <a:pPr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12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Haley Weinstein, </a:t>
            </a:r>
            <a:r>
              <a:rPr lang="en-US" sz="12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Communications Lead</a:t>
            </a:r>
          </a:p>
          <a:p>
            <a:pPr marL="457200" lvl="0" indent="-3111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US" sz="12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Communications lead for community outreach and corporate partnering.</a:t>
            </a:r>
            <a:endParaRPr lang="en-US" sz="12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2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John Bello, P.E., </a:t>
            </a:r>
            <a:r>
              <a:rPr lang="en-US" sz="12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 Estate Development Lead</a:t>
            </a:r>
          </a:p>
          <a:p>
            <a:pPr marL="31750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Professional Engineer and experienced Real Estate Developer assisting the team with construction cost estimating and project management.</a:t>
            </a:r>
          </a:p>
          <a:p>
            <a:pPr>
              <a:spcBef>
                <a:spcPts val="1200"/>
              </a:spcBef>
            </a:pPr>
            <a:r>
              <a:rPr lang="en-US" sz="12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Gregory Young, </a:t>
            </a:r>
            <a:r>
              <a:rPr lang="en-US" sz="1200" i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Director of Programs</a:t>
            </a:r>
          </a:p>
          <a:p>
            <a:pPr marL="317500" indent="-171450">
              <a:spcBef>
                <a:spcPts val="1200"/>
              </a:spcBef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libri"/>
              </a:rPr>
              <a:t>Leveraging his expertise to conduct sophisticated analyses for Solar Microgrid and Community Microgrid projects.</a:t>
            </a:r>
          </a:p>
          <a:p>
            <a:pPr marL="146050" lvl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</a:pPr>
            <a:endParaRPr lang="en-US" sz="1200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 l="13422" r="13429"/>
          <a:stretch/>
        </p:blipFill>
        <p:spPr>
          <a:xfrm>
            <a:off x="0" y="762000"/>
            <a:ext cx="3266075" cy="35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/>
          <p:nvPr/>
        </p:nvSpPr>
        <p:spPr>
          <a:xfrm>
            <a:off x="-14975" y="4327425"/>
            <a:ext cx="3281100" cy="2186100"/>
          </a:xfrm>
          <a:prstGeom prst="rect">
            <a:avLst/>
          </a:prstGeom>
          <a:solidFill>
            <a:srgbClr val="259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90;p1" descr="Clean Coalition Logo_no tagline_updated yellow.eps">
            <a:extLst>
              <a:ext uri="{FF2B5EF4-FFF2-40B4-BE49-F238E27FC236}">
                <a16:creationId xmlns:a16="http://schemas.microsoft.com/office/drawing/2014/main" id="{FA587479-FB8E-4814-D44C-C255773D5B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4050" y="949487"/>
            <a:ext cx="5065450" cy="7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3B46D9-43B2-EB4F-7F38-9DA5E4EC440F}"/>
              </a:ext>
            </a:extLst>
          </p:cNvPr>
          <p:cNvSpPr/>
          <p:nvPr/>
        </p:nvSpPr>
        <p:spPr>
          <a:xfrm>
            <a:off x="7315200" y="0"/>
            <a:ext cx="1828800" cy="762000"/>
          </a:xfrm>
          <a:prstGeom prst="rect">
            <a:avLst/>
          </a:prstGeom>
          <a:solidFill>
            <a:srgbClr val="249CFF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7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335209A3-15DB-F574-E2E2-9C090F342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8916A-2891-1673-D5B3-E5F763D9B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41589"/>
            <a:ext cx="3647662" cy="2743201"/>
          </a:xfrm>
          <a:prstGeom prst="rect">
            <a:avLst/>
          </a:prstGeom>
        </p:spPr>
      </p:pic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57A0E683-74AB-6619-DB42-BEA69D67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Efficiency: Passive House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94D93-C11D-12FE-9A0A-C12955702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926" y="980950"/>
            <a:ext cx="8229600" cy="4525963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sz="24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Passive House Design</a:t>
            </a:r>
          </a:p>
          <a:p>
            <a:pPr marL="939800" lvl="1" indent="-3429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Up to 90% Reduction in Energy Demand</a:t>
            </a:r>
          </a:p>
          <a:p>
            <a:pPr marL="939800" lvl="1" indent="-3429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Triple-paned Windows</a:t>
            </a:r>
          </a:p>
          <a:p>
            <a:pPr marL="939800" lvl="1" indent="-3429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Superior Indoor Air Quality</a:t>
            </a:r>
          </a:p>
          <a:p>
            <a:pPr marL="939800" lvl="1" indent="-3429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Reduced Size of Mechanical Equipment</a:t>
            </a:r>
            <a:endParaRPr lang="en-US" sz="160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21257-7A04-4B9D-D758-F97D787B8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27" y="3105908"/>
            <a:ext cx="2542425" cy="295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736141-015B-7D51-E458-8055A5743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380" y="1058827"/>
            <a:ext cx="1880694" cy="1880694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6B59994-2AAF-785C-B430-FD60C6A18A2E}"/>
              </a:ext>
            </a:extLst>
          </p:cNvPr>
          <p:cNvSpPr txBox="1">
            <a:spLocks/>
          </p:cNvSpPr>
          <p:nvPr/>
        </p:nvSpPr>
        <p:spPr>
          <a:xfrm>
            <a:off x="3106553" y="5584790"/>
            <a:ext cx="6035403" cy="71479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Passive House </a:t>
            </a: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the pinnacle standard for energy efficiency. Incorporating these principles into the home’s design ensure the maximum benefit for occupancy health, well-being and energy cost savings.</a:t>
            </a:r>
          </a:p>
        </p:txBody>
      </p:sp>
    </p:spTree>
    <p:extLst>
      <p:ext uri="{BB962C8B-B14F-4D97-AF65-F5344CB8AC3E}">
        <p14:creationId xmlns:p14="http://schemas.microsoft.com/office/powerpoint/2010/main" val="4133477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27491D0D-D316-4F0E-D8E5-5CBDE13B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2FE086-7087-44A6-553A-4AD11C2F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13" y="4305380"/>
            <a:ext cx="2212302" cy="138426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AFF9C8-F776-D165-0775-17F80B5A1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883" y="1416230"/>
            <a:ext cx="3227099" cy="823912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r>
              <a:rPr lang="en-US" sz="24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Conventional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2384AAF-2F8C-E55E-F153-B2A8A2215FB7}"/>
              </a:ext>
            </a:extLst>
          </p:cNvPr>
          <p:cNvSpPr txBox="1">
            <a:spLocks/>
          </p:cNvSpPr>
          <p:nvPr/>
        </p:nvSpPr>
        <p:spPr>
          <a:xfrm>
            <a:off x="735884" y="2002903"/>
            <a:ext cx="3227098" cy="128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826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Foundation = R5</a:t>
            </a:r>
          </a:p>
          <a:p>
            <a:pPr marL="4826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Floors = R10</a:t>
            </a:r>
          </a:p>
          <a:p>
            <a:pPr marL="4826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Wall Assembly = R10</a:t>
            </a:r>
          </a:p>
          <a:p>
            <a:pPr marL="4826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Roof Assembly = R20</a:t>
            </a:r>
          </a:p>
          <a:p>
            <a:pPr marL="482600">
              <a:lnSpc>
                <a:spcPct val="115000"/>
              </a:lnSpc>
              <a:buSzPts val="1400"/>
              <a:buFont typeface="+mj-lt"/>
              <a:buAutoNum type="arabicPeriod"/>
            </a:pPr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8ADF2A4-94AC-FAA3-7473-53B2D7BCE778}"/>
              </a:ext>
            </a:extLst>
          </p:cNvPr>
          <p:cNvSpPr txBox="1">
            <a:spLocks/>
          </p:cNvSpPr>
          <p:nvPr/>
        </p:nvSpPr>
        <p:spPr>
          <a:xfrm>
            <a:off x="4913350" y="1416230"/>
            <a:ext cx="3227098" cy="8239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Passive House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39FE286-480D-6BD6-8A42-FFCA00A12785}"/>
              </a:ext>
            </a:extLst>
          </p:cNvPr>
          <p:cNvSpPr txBox="1">
            <a:spLocks/>
          </p:cNvSpPr>
          <p:nvPr/>
        </p:nvSpPr>
        <p:spPr>
          <a:xfrm>
            <a:off x="4913350" y="2002903"/>
            <a:ext cx="3227098" cy="154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82600">
              <a:lnSpc>
                <a:spcPct val="115000"/>
              </a:lnSpc>
              <a:buSzPts val="1400"/>
              <a:buFont typeface="+mj-lt"/>
              <a:buAutoNum type="arabicPeriod"/>
              <a:defRPr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Foundation = R10</a:t>
            </a:r>
          </a:p>
          <a:p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Floors = R20</a:t>
            </a:r>
          </a:p>
          <a:p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Wall Assembly = R30</a:t>
            </a:r>
          </a:p>
          <a:p>
            <a:r>
              <a:rPr lang="en-US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Roof Assembly = R50</a:t>
            </a:r>
          </a:p>
          <a:p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3F7BEDC-F7E4-2A85-BCB6-090F8E9F25C9}"/>
              </a:ext>
            </a:extLst>
          </p:cNvPr>
          <p:cNvSpPr txBox="1">
            <a:spLocks/>
          </p:cNvSpPr>
          <p:nvPr/>
        </p:nvSpPr>
        <p:spPr>
          <a:xfrm>
            <a:off x="678946" y="827967"/>
            <a:ext cx="7886699" cy="5683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High-Performance Insulation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E4810D-0377-3304-BD0D-787FDB3D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351" y="3353687"/>
            <a:ext cx="2212302" cy="1565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F0BEFD-2176-56C6-49DB-E7A078347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84" y="3353687"/>
            <a:ext cx="1956357" cy="1384269"/>
          </a:xfrm>
          <a:prstGeom prst="rect">
            <a:avLst/>
          </a:prstGeom>
        </p:spPr>
      </p:pic>
      <p:sp>
        <p:nvSpPr>
          <p:cNvPr id="2" name="Google Shape;259;g329e0a1a8e0_0_34">
            <a:extLst>
              <a:ext uri="{FF2B5EF4-FFF2-40B4-BE49-F238E27FC236}">
                <a16:creationId xmlns:a16="http://schemas.microsoft.com/office/drawing/2014/main" id="{4C17E867-824E-37FA-48DA-A17DE67EE6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Efficiency: Insulation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6C22D-B529-1F17-4228-F7D5124E1F09}"/>
              </a:ext>
            </a:extLst>
          </p:cNvPr>
          <p:cNvSpPr txBox="1">
            <a:spLocks/>
          </p:cNvSpPr>
          <p:nvPr/>
        </p:nvSpPr>
        <p:spPr>
          <a:xfrm>
            <a:off x="446956" y="5886569"/>
            <a:ext cx="8250088" cy="5683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Note: </a:t>
            </a:r>
            <a:r>
              <a:rPr lang="en-US" sz="16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High-performing insulation reduces the energy demand stressed on the HVAC system, creating a tremendous long-term cost saving opportunity for the homeowner.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5A401-8660-2044-3011-C13621B54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899" y="4332267"/>
            <a:ext cx="2013344" cy="1510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D9E07E-B112-CC85-1FDA-471FD72F71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908" t="7602" r="15001" b="7840"/>
          <a:stretch/>
        </p:blipFill>
        <p:spPr>
          <a:xfrm>
            <a:off x="6445199" y="3456387"/>
            <a:ext cx="546898" cy="547412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CE401AB-B32E-43A8-E1B8-173A4501F0FE}"/>
              </a:ext>
            </a:extLst>
          </p:cNvPr>
          <p:cNvSpPr txBox="1">
            <a:spLocks/>
          </p:cNvSpPr>
          <p:nvPr/>
        </p:nvSpPr>
        <p:spPr>
          <a:xfrm>
            <a:off x="2658628" y="3483145"/>
            <a:ext cx="1481817" cy="7497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Warning: </a:t>
            </a:r>
            <a:r>
              <a:rPr lang="en-US" sz="8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likely to contain formaldehyde, VOCs, titanium dioxide, PFAS, glass fibers, phenol, heavy metals and other toxic chemicals.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BF8A288-B230-B955-060E-2900C4408410}"/>
              </a:ext>
            </a:extLst>
          </p:cNvPr>
          <p:cNvSpPr txBox="1">
            <a:spLocks/>
          </p:cNvSpPr>
          <p:nvPr/>
        </p:nvSpPr>
        <p:spPr>
          <a:xfrm>
            <a:off x="4913351" y="5005803"/>
            <a:ext cx="1548266" cy="8364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GRI homes will be built with non-toxic materials. </a:t>
            </a:r>
          </a:p>
          <a:p>
            <a:r>
              <a:rPr lang="en-US" sz="8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 the Healthy Materials section at the end of this presentation for more info on ILFI’s Red List Free materials</a:t>
            </a:r>
            <a:endParaRPr lang="en-US" sz="80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55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2150A015-1752-C7A1-F14C-510F9C27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80C83-0199-61B4-F1B2-E907FCDC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62665"/>
            <a:ext cx="5539431" cy="5724632"/>
          </a:xfrm>
        </p:spPr>
        <p:txBody>
          <a:bodyPr>
            <a:normAutofit fontScale="92500" lnSpcReduction="20000"/>
          </a:bodyPr>
          <a:lstStyle/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Blower Door Test</a:t>
            </a:r>
          </a:p>
          <a:p>
            <a:pPr marL="596900" indent="-4572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9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Conventional Home (Code-Built)</a:t>
            </a:r>
          </a:p>
          <a:p>
            <a:pPr marL="1054100" lvl="1" indent="-457200">
              <a:lnSpc>
                <a:spcPct val="115000"/>
              </a:lnSpc>
              <a:buSzPts val="1400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ACH50 Range: 3.0 to 7.0 </a:t>
            </a:r>
          </a:p>
          <a:p>
            <a:pPr marL="596900" indent="-4572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9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LEED Silver Home (Standard “Green” Home)</a:t>
            </a:r>
          </a:p>
          <a:p>
            <a:pPr marL="1054100" lvl="1" indent="-457200">
              <a:lnSpc>
                <a:spcPct val="115000"/>
              </a:lnSpc>
              <a:buSzPts val="1400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ACH50 Range: 1.5 to 3.0 </a:t>
            </a:r>
          </a:p>
          <a:p>
            <a:pPr marL="596900" indent="-457200">
              <a:lnSpc>
                <a:spcPct val="115000"/>
              </a:lnSpc>
              <a:buSzPts val="1400"/>
              <a:buFont typeface="+mj-lt"/>
              <a:buAutoNum type="arabicPeriod"/>
            </a:pPr>
            <a:r>
              <a:rPr lang="en-US" sz="19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Passive House (Super Green Home)</a:t>
            </a:r>
          </a:p>
          <a:p>
            <a:pPr marL="1054100" lvl="1" indent="-457200">
              <a:lnSpc>
                <a:spcPct val="115000"/>
              </a:lnSpc>
              <a:buSzPts val="1400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ACH50 Range: ≤ 0.6</a:t>
            </a:r>
          </a:p>
          <a:p>
            <a:pPr marL="139700" indent="0">
              <a:lnSpc>
                <a:spcPct val="115000"/>
              </a:lnSpc>
              <a:buSzPts val="1400"/>
              <a:buNone/>
            </a:pP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SzPts val="1400"/>
              <a:buNone/>
            </a:pPr>
            <a:r>
              <a:rPr lang="en-US" sz="2000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Blower Door Tests are conducted on each home to measure air tightness and identify leaks in the home’s exterior envelope. These leaks are then sealed prior to homeowner occupancy.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SzPts val="1400"/>
              <a:buNone/>
            </a:pP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SzPts val="1400"/>
              <a:buNone/>
            </a:pP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SzPts val="1400"/>
              <a:buNone/>
            </a:pP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SzPts val="1400"/>
              <a:buNone/>
            </a:pP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Note: Air Changes per Hour (ACH)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94131-5808-859D-CA0A-D27D1B4AF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31" y="1284436"/>
            <a:ext cx="3452170" cy="4633785"/>
          </a:xfrm>
          <a:prstGeom prst="rect">
            <a:avLst/>
          </a:prstGeom>
        </p:spPr>
      </p:pic>
      <p:sp>
        <p:nvSpPr>
          <p:cNvPr id="2" name="Google Shape;259;g329e0a1a8e0_0_34">
            <a:extLst>
              <a:ext uri="{FF2B5EF4-FFF2-40B4-BE49-F238E27FC236}">
                <a16:creationId xmlns:a16="http://schemas.microsoft.com/office/drawing/2014/main" id="{B1EA3B86-3D27-C9E4-B3DF-1331476B13E0}"/>
              </a:ext>
            </a:extLst>
          </p:cNvPr>
          <p:cNvSpPr txBox="1">
            <a:spLocks/>
          </p:cNvSpPr>
          <p:nvPr/>
        </p:nvSpPr>
        <p:spPr>
          <a:xfrm>
            <a:off x="0" y="665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Efficiency: Blower Door Test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88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EDC49802-3526-5E2F-719D-866DF2C37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0D7CC523-7580-858D-C796-A48F6B33F1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Resilience: Extreme Heat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F8068-36DD-5A51-67BA-79AC4AFF4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68" y="762000"/>
            <a:ext cx="8747926" cy="5773972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Heat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1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endParaRPr lang="en-US" sz="2400" i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457FD-60E5-5F6A-92CC-B5374FBF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0" y="1524000"/>
            <a:ext cx="7648279" cy="437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75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516E7C59-C08A-D304-9BE7-C8D53EE92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00BB3991-4E12-A401-4124-AD907C7216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Resilience: Extreme Heat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86C46-59B1-712F-FC22-2BA5AB33F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306" y="752261"/>
            <a:ext cx="8747926" cy="5773972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Heat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60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en-US" sz="1100" b="1"/>
              <a:t>⚡ HIGH HEAT EVENTS STRAIN CALIFORNIA’S RESIDENTS &amp; ELECTRIC GRID</a:t>
            </a:r>
          </a:p>
          <a:p>
            <a:pPr>
              <a:buNone/>
            </a:pPr>
            <a:r>
              <a:rPr lang="en-US" sz="1100" b="1"/>
              <a:t>1. Skyrocketing Demand for Air Conditioning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On hot days, there is a massive </a:t>
            </a:r>
            <a:r>
              <a:rPr lang="en-US" sz="1100" b="1"/>
              <a:t>peak in electricity use</a:t>
            </a:r>
            <a:r>
              <a:rPr lang="en-US" sz="1100"/>
              <a:t> due to widespread use of air conditioning.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This leads to the risk of </a:t>
            </a:r>
            <a:r>
              <a:rPr lang="en-US" sz="1100" b="1"/>
              <a:t>blackouts or brownouts</a:t>
            </a:r>
            <a:r>
              <a:rPr lang="en-US" sz="1100"/>
              <a:t> when demand exceeds supply.</a:t>
            </a:r>
          </a:p>
          <a:p>
            <a:pPr>
              <a:buNone/>
            </a:pPr>
            <a:r>
              <a:rPr lang="en-US" sz="1100" b="1"/>
              <a:t>2. Reduced Efficiency of Power Infrastructure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Transmission lines lose efficiency in high heat, which reduces their capacity to deliver electricity.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Some gas plants also become less efficient or must throttle down to avoid overheating.</a:t>
            </a:r>
          </a:p>
          <a:p>
            <a:pPr>
              <a:buNone/>
            </a:pPr>
            <a:r>
              <a:rPr lang="en-US" sz="1100" b="1"/>
              <a:t>3. Higher Risk of Heat Stroke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Prolonged exposure to high temperatures combined with dehydration leads to the body’s temperature regulation system failing.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Who’s at Risk: Elderly individuals, infants, and people with chronic illnesses (especially heart disease or diabetes).</a:t>
            </a:r>
          </a:p>
          <a:p>
            <a:pPr marL="50800" indent="0">
              <a:buNone/>
            </a:pPr>
            <a:endParaRPr lang="en-US" sz="1100"/>
          </a:p>
          <a:p>
            <a:pPr marL="50800" indent="0">
              <a:buNone/>
            </a:pPr>
            <a:r>
              <a:rPr lang="en-US" sz="1100" b="1"/>
              <a:t>🧊 COMFORT + RESILIENCE = STAYING COOL</a:t>
            </a:r>
          </a:p>
          <a:p>
            <a:pPr>
              <a:buNone/>
            </a:pPr>
            <a:r>
              <a:rPr lang="en-US" sz="1100"/>
              <a:t>A homeowner in a </a:t>
            </a:r>
            <a:r>
              <a:rPr lang="en-US" sz="1100" b="1"/>
              <a:t>Passive House-certified, net-zero energy home with battery backup</a:t>
            </a:r>
            <a:r>
              <a:rPr lang="en-US" sz="1100"/>
              <a:t> is vastly more prepared to withstand a heatwave because: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The house stays cool for </a:t>
            </a:r>
            <a:r>
              <a:rPr lang="en-US" sz="1100" b="1"/>
              <a:t>long periods without active cooling</a:t>
            </a:r>
            <a:r>
              <a:rPr lang="en-US" sz="1100"/>
              <a:t> thanks to thermal mass, insulation, and air sealing.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When cooling is needed, a </a:t>
            </a:r>
            <a:r>
              <a:rPr lang="en-US" sz="1100" b="1"/>
              <a:t>high-efficiency mini-split</a:t>
            </a:r>
            <a:r>
              <a:rPr lang="en-US" sz="1100"/>
              <a:t> and </a:t>
            </a:r>
            <a:r>
              <a:rPr lang="en-US" sz="1100" b="1"/>
              <a:t>heat pump system</a:t>
            </a:r>
            <a:r>
              <a:rPr lang="en-US" sz="1100"/>
              <a:t> can operate with minimal energy use.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Battery storage ensures that </a:t>
            </a:r>
            <a:r>
              <a:rPr lang="en-US" sz="1100" b="1"/>
              <a:t>even during blackouts, the home remains livable</a:t>
            </a:r>
            <a:r>
              <a:rPr lang="en-US" sz="110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100"/>
              <a:t>Utility bills stay low or net-positive, freeing up income during high-price periods.</a:t>
            </a:r>
          </a:p>
          <a:p>
            <a:pPr marL="50800" indent="0">
              <a:buNone/>
            </a:pPr>
            <a:endParaRPr lang="en-US" sz="1100"/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60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1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endParaRPr lang="en-US" sz="2400" i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AB66B-5240-78DC-BBF3-4E9DC1246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2" y="843016"/>
            <a:ext cx="2404152" cy="13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20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79BFB13F-7C8D-C785-4498-7B3036EC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75AF9D67-6A46-1C1F-890F-27848AEC66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Resilience: Wildfire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7B0FC-8944-170A-D330-13501EBE2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68" y="761999"/>
            <a:ext cx="8747926" cy="5854557"/>
          </a:xfrm>
        </p:spPr>
        <p:txBody>
          <a:bodyPr>
            <a:normAutofit fontScale="92500" lnSpcReduction="10000"/>
          </a:bodyPr>
          <a:lstStyle/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USGBC Wildfire Defense Toolkit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11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Defensive Perimeter</a:t>
            </a: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Class A Materials</a:t>
            </a: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Hot Roof (Non-Vented)</a:t>
            </a: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r>
              <a:rPr lang="en-US" sz="20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</a:t>
            </a: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pered Triple-pane Windows</a:t>
            </a:r>
          </a:p>
          <a:p>
            <a:pPr marL="654050" indent="-514350">
              <a:lnSpc>
                <a:spcPct val="115000"/>
              </a:lnSpc>
              <a:buClr>
                <a:schemeClr val="dk1"/>
              </a:buClr>
              <a:buSzPts val="1400"/>
              <a:buAutoNum type="arabicPeriod"/>
            </a:pPr>
            <a:r>
              <a:rPr lang="en-US" sz="20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Resistant Siding</a:t>
            </a: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endParaRPr lang="en-US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sz="2400" b="1" i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 back better once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9616B-0B43-C0DB-551E-8102671A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580" y="3640136"/>
            <a:ext cx="3022600" cy="1700213"/>
          </a:xfrm>
          <a:prstGeom prst="rect">
            <a:avLst/>
          </a:prstGeom>
        </p:spPr>
      </p:pic>
      <p:sp>
        <p:nvSpPr>
          <p:cNvPr id="6" name="Google Shape;259;g329e0a1a8e0_0_34">
            <a:extLst>
              <a:ext uri="{FF2B5EF4-FFF2-40B4-BE49-F238E27FC236}">
                <a16:creationId xmlns:a16="http://schemas.microsoft.com/office/drawing/2014/main" id="{4D3132A9-EA0A-0557-842C-B8E7A72CF4E8}"/>
              </a:ext>
            </a:extLst>
          </p:cNvPr>
          <p:cNvSpPr txBox="1">
            <a:spLocks/>
          </p:cNvSpPr>
          <p:nvPr/>
        </p:nvSpPr>
        <p:spPr>
          <a:xfrm>
            <a:off x="5300430" y="5170485"/>
            <a:ext cx="36449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400"/>
            </a:pPr>
            <a:r>
              <a:rPr lang="en-US" sz="1600">
                <a:solidFill>
                  <a:schemeClr val="tx1"/>
                </a:solidFill>
              </a:rPr>
              <a:t>Timber HP: Class A (2-Hr Rated)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6A50C-0FF6-DCAC-9C6C-72BCEC26F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23" y="3706976"/>
            <a:ext cx="4095416" cy="23402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389E95-C877-39D7-8CBD-ADA762DD9E76}"/>
              </a:ext>
            </a:extLst>
          </p:cNvPr>
          <p:cNvGrpSpPr/>
          <p:nvPr/>
        </p:nvGrpSpPr>
        <p:grpSpPr>
          <a:xfrm>
            <a:off x="4717465" y="1360139"/>
            <a:ext cx="3056987" cy="2346836"/>
            <a:chOff x="5238326" y="1057837"/>
            <a:chExt cx="3056987" cy="23468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F6D715-071A-5B65-7D57-02C71406E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8326" y="1057837"/>
              <a:ext cx="2902802" cy="2143084"/>
            </a:xfrm>
            <a:prstGeom prst="rect">
              <a:avLst/>
            </a:prstGeom>
          </p:spPr>
        </p:pic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1DECC145-06FD-73FA-F7D8-60AD9FA0A060}"/>
                </a:ext>
              </a:extLst>
            </p:cNvPr>
            <p:cNvSpPr/>
            <p:nvPr/>
          </p:nvSpPr>
          <p:spPr>
            <a:xfrm flipH="1">
              <a:off x="7038443" y="2589386"/>
              <a:ext cx="877663" cy="815287"/>
            </a:xfrm>
            <a:prstGeom prst="arc">
              <a:avLst>
                <a:gd name="adj1" fmla="val 16105546"/>
                <a:gd name="adj2" fmla="val 0"/>
              </a:avLst>
            </a:prstGeom>
            <a:ln w="44450">
              <a:solidFill>
                <a:srgbClr val="FFD1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DFBD93-2C83-0B64-0ECB-682C1F54D8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3712" y="2589386"/>
              <a:ext cx="211083" cy="133"/>
            </a:xfrm>
            <a:prstGeom prst="straightConnector1">
              <a:avLst/>
            </a:prstGeom>
            <a:ln w="45085">
              <a:solidFill>
                <a:srgbClr val="FFD1D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D7028E-2ABA-9167-872C-4421257F3AC9}"/>
                </a:ext>
              </a:extLst>
            </p:cNvPr>
            <p:cNvSpPr txBox="1"/>
            <p:nvPr/>
          </p:nvSpPr>
          <p:spPr>
            <a:xfrm>
              <a:off x="7154531" y="2731564"/>
              <a:ext cx="11407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/>
                <a:t>Hot air and gases are deflected out away from the building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E1D15D-EFD9-4358-4AA8-51BDBAB77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085" y="1111224"/>
            <a:ext cx="1182095" cy="11574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C66243-9EC8-CDFA-BE74-DB5FC305C3A1}"/>
              </a:ext>
            </a:extLst>
          </p:cNvPr>
          <p:cNvCxnSpPr>
            <a:cxnSpLocks/>
          </p:cNvCxnSpPr>
          <p:nvPr/>
        </p:nvCxnSpPr>
        <p:spPr>
          <a:xfrm flipH="1">
            <a:off x="1514897" y="6342926"/>
            <a:ext cx="771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925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A08A98A0-87AB-C5E7-ED09-D6E3B5AF4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90D66-B17E-BBB8-D5E8-F5CD058F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98"/>
          <a:stretch/>
        </p:blipFill>
        <p:spPr>
          <a:xfrm>
            <a:off x="5154104" y="1139782"/>
            <a:ext cx="3632749" cy="316189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43C7B4-58E0-5E1D-B2F9-0EA5CBCB2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492" y="839143"/>
            <a:ext cx="8944508" cy="660400"/>
          </a:xfrm>
        </p:spPr>
        <p:txBody>
          <a:bodyPr/>
          <a:lstStyle/>
          <a:p>
            <a:pPr marL="50800" indent="0">
              <a:buNone/>
            </a:pP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Fire Wise Design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EB91298-C78B-586E-6A5D-199738069B92}"/>
              </a:ext>
            </a:extLst>
          </p:cNvPr>
          <p:cNvSpPr txBox="1">
            <a:spLocks/>
          </p:cNvSpPr>
          <p:nvPr/>
        </p:nvSpPr>
        <p:spPr>
          <a:xfrm>
            <a:off x="5154103" y="4801518"/>
            <a:ext cx="3632749" cy="142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080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None/>
              <a:defRPr sz="2800" i="1">
                <a:solidFill>
                  <a:schemeClr val="dk1"/>
                </a:solidFill>
              </a:defRPr>
            </a:lvl1pPr>
            <a:lvl2pPr marL="914400" indent="-3238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500"/>
              <a:buFont typeface="Courier New"/>
              <a:buChar char="o"/>
              <a:defRPr sz="1500">
                <a:solidFill>
                  <a:schemeClr val="dk1"/>
                </a:solidFill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indent="-295275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50"/>
              <a:buFont typeface="Courier New"/>
              <a:buChar char="o"/>
              <a:defRPr sz="1050">
                <a:solidFill>
                  <a:schemeClr val="dk1"/>
                </a:solidFill>
              </a:defRPr>
            </a:lvl4pPr>
            <a:lvl5pPr marL="2286000" indent="-295275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50"/>
              <a:buChar char="•"/>
              <a:defRPr sz="1050">
                <a:solidFill>
                  <a:schemeClr val="dk1"/>
                </a:solidFill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 algn="just"/>
            <a:r>
              <a:rPr lang="en-US" sz="1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Note: </a:t>
            </a:r>
            <a:r>
              <a:rPr lang="en-US" sz="1800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using Class A materials for siding, insulation, decking, and other exterior components, the home can achieve the same 2-Hour fire rating as a home with concrete walls, without the high embodied carbon impact.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081199-8E13-0590-7B11-B1246715DBEC}"/>
              </a:ext>
            </a:extLst>
          </p:cNvPr>
          <p:cNvSpPr txBox="1">
            <a:spLocks/>
          </p:cNvSpPr>
          <p:nvPr/>
        </p:nvSpPr>
        <p:spPr>
          <a:xfrm>
            <a:off x="1108585" y="5041299"/>
            <a:ext cx="26924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080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None/>
              <a:defRPr sz="2800" i="1">
                <a:solidFill>
                  <a:schemeClr val="dk1"/>
                </a:solidFill>
              </a:defRPr>
            </a:lvl1pPr>
            <a:lvl2pPr marL="914400" indent="-3238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500"/>
              <a:buFont typeface="Courier New"/>
              <a:buChar char="o"/>
              <a:defRPr sz="1500">
                <a:solidFill>
                  <a:schemeClr val="dk1"/>
                </a:solidFill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indent="-295275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50"/>
              <a:buFont typeface="Courier New"/>
              <a:buChar char="o"/>
              <a:defRPr sz="1050">
                <a:solidFill>
                  <a:schemeClr val="dk1"/>
                </a:solidFill>
              </a:defRPr>
            </a:lvl4pPr>
            <a:lvl5pPr marL="2286000" indent="-295275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50"/>
              <a:buChar char="•"/>
              <a:defRPr sz="1050">
                <a:solidFill>
                  <a:schemeClr val="dk1"/>
                </a:solidFill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en-US"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2-Hour Fire Rating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3F07143-BE6D-7C44-8DF6-5606B937E5BA}"/>
              </a:ext>
            </a:extLst>
          </p:cNvPr>
          <p:cNvSpPr txBox="1">
            <a:spLocks/>
          </p:cNvSpPr>
          <p:nvPr/>
        </p:nvSpPr>
        <p:spPr>
          <a:xfrm>
            <a:off x="5637445" y="4279509"/>
            <a:ext cx="2692400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0800" indent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  <a:buNone/>
              <a:defRPr sz="2800" i="1">
                <a:solidFill>
                  <a:schemeClr val="dk1"/>
                </a:solidFill>
              </a:defRPr>
            </a:lvl1pPr>
            <a:lvl2pPr marL="914400" indent="-3238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500"/>
              <a:buFont typeface="Courier New"/>
              <a:buChar char="o"/>
              <a:defRPr sz="1500">
                <a:solidFill>
                  <a:schemeClr val="dk1"/>
                </a:solidFill>
              </a:defRPr>
            </a:lvl2pPr>
            <a:lvl3pPr marL="1371600" indent="-3556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indent="-295275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50"/>
              <a:buFont typeface="Courier New"/>
              <a:buChar char="o"/>
              <a:defRPr sz="1050">
                <a:solidFill>
                  <a:schemeClr val="dk1"/>
                </a:solidFill>
              </a:defRPr>
            </a:lvl4pPr>
            <a:lvl5pPr marL="2286000" indent="-295275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050"/>
              <a:buChar char="•"/>
              <a:defRPr sz="1050">
                <a:solidFill>
                  <a:schemeClr val="dk1"/>
                </a:solidFill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en-US" sz="20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2-Hour Fire Rating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07751-24C9-9192-3F00-BF10E5372DEA}"/>
              </a:ext>
            </a:extLst>
          </p:cNvPr>
          <p:cNvSpPr/>
          <p:nvPr/>
        </p:nvSpPr>
        <p:spPr>
          <a:xfrm>
            <a:off x="5154103" y="4852304"/>
            <a:ext cx="3632749" cy="131726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A1AB26-018B-4874-DF19-C25231761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3" y="1658759"/>
            <a:ext cx="2858802" cy="34388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E9FBF-D846-FA25-DBB8-F404BB741C5B}"/>
              </a:ext>
            </a:extLst>
          </p:cNvPr>
          <p:cNvSpPr txBox="1"/>
          <p:nvPr/>
        </p:nvSpPr>
        <p:spPr>
          <a:xfrm>
            <a:off x="199492" y="5860915"/>
            <a:ext cx="4796956" cy="38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sz="1800" i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Build a fortress without it looking like a fortress</a:t>
            </a:r>
          </a:p>
        </p:txBody>
      </p:sp>
      <p:sp>
        <p:nvSpPr>
          <p:cNvPr id="14" name="Google Shape;259;g329e0a1a8e0_0_34">
            <a:extLst>
              <a:ext uri="{FF2B5EF4-FFF2-40B4-BE49-F238E27FC236}">
                <a16:creationId xmlns:a16="http://schemas.microsoft.com/office/drawing/2014/main" id="{E084E214-6743-059A-ED4F-E869E4E38055}"/>
              </a:ext>
            </a:extLst>
          </p:cNvPr>
          <p:cNvSpPr txBox="1">
            <a:spLocks/>
          </p:cNvSpPr>
          <p:nvPr/>
        </p:nvSpPr>
        <p:spPr>
          <a:xfrm>
            <a:off x="0" y="4056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Resilience: Wildfire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CDB0A3-FA2B-4646-67F0-64A7695D58A1}"/>
              </a:ext>
            </a:extLst>
          </p:cNvPr>
          <p:cNvSpPr txBox="1"/>
          <p:nvPr/>
        </p:nvSpPr>
        <p:spPr>
          <a:xfrm>
            <a:off x="4238907" y="2914313"/>
            <a:ext cx="6661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56589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30181B87-AFCC-D9F9-69B7-7168B010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CCE33-8753-FAC0-228E-7A8C9BCA2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62000"/>
            <a:ext cx="5404207" cy="4525963"/>
          </a:xfrm>
        </p:spPr>
        <p:txBody>
          <a:bodyPr>
            <a:normAutofit/>
          </a:bodyPr>
          <a:lstStyle/>
          <a:p>
            <a:pPr marL="139700" indent="0">
              <a:lnSpc>
                <a:spcPct val="115000"/>
              </a:lnSpc>
              <a:buClr>
                <a:schemeClr val="dk1"/>
              </a:buClr>
              <a:buSzPts val="1400"/>
              <a:buNone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Smoke Protection: Air Barrier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en-US" sz="60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None/>
            </a:pPr>
            <a:r>
              <a:rPr lang="en-US" sz="1200" b="1"/>
              <a:t>🔥 HOW IT PROTECTS AGAINST WILDFIRE SMOKE</a:t>
            </a:r>
            <a:endParaRPr lang="en-US" sz="1800" b="1"/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/>
              <a:t>Monolithic TEEE membrane</a:t>
            </a:r>
            <a:r>
              <a:rPr lang="en-US" sz="1200"/>
              <a:t>: Unlike microporous wraps (like Tyvek), the Mento series uses a </a:t>
            </a:r>
            <a:r>
              <a:rPr lang="en-US" sz="1200" b="1"/>
              <a:t>continuous polymer layer</a:t>
            </a:r>
            <a:r>
              <a:rPr lang="en-US" sz="1200"/>
              <a:t> that </a:t>
            </a:r>
            <a:r>
              <a:rPr lang="en-US" sz="1200" b="1"/>
              <a:t>physically blocks fine particles</a:t>
            </a:r>
            <a:r>
              <a:rPr lang="en-US" sz="1200"/>
              <a:t> like wildfire smoke (PM2.5 and PM10).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/>
              <a:t>Highly vapor-open</a:t>
            </a:r>
            <a:r>
              <a:rPr lang="en-US" sz="1200"/>
              <a:t>: Allows interior moisture to escape, protecting your wall assembly from condensation and mold.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/>
              <a:t>Windproof and waterproof</a:t>
            </a:r>
            <a:r>
              <a:rPr lang="en-US" sz="1200"/>
              <a:t>: Stops wind-driven rain and air leaks, increasing thermal performance.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/>
              <a:t>UV and heat resistant</a:t>
            </a:r>
            <a:r>
              <a:rPr lang="en-US" sz="1200"/>
              <a:t>: Can be left exposed for a time during construction and remains stable in extreme heat.</a:t>
            </a:r>
          </a:p>
        </p:txBody>
      </p:sp>
      <p:sp>
        <p:nvSpPr>
          <p:cNvPr id="6" name="Google Shape;259;g329e0a1a8e0_0_34">
            <a:extLst>
              <a:ext uri="{FF2B5EF4-FFF2-40B4-BE49-F238E27FC236}">
                <a16:creationId xmlns:a16="http://schemas.microsoft.com/office/drawing/2014/main" id="{3EF7D8E9-2B95-1266-1D63-59E2CF1B40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Resilience: Smoke Protection</a:t>
            </a:r>
            <a:endParaRPr lang="en-US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760FF-E9FA-20EA-413B-B12E1BDB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21" y="3028843"/>
            <a:ext cx="3067157" cy="3067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75AF8-FA72-57BE-3C97-DE111DB36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34" y="4219450"/>
            <a:ext cx="3205537" cy="2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93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2D498-B576-9683-2B95-746AD3BBF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000125"/>
            <a:ext cx="4114800" cy="4525963"/>
          </a:xfrm>
        </p:spPr>
        <p:txBody>
          <a:bodyPr/>
          <a:lstStyle/>
          <a:p>
            <a:pPr marL="508000" indent="-457200">
              <a:buFont typeface="+mj-lt"/>
              <a:buAutoNum type="arabicPeriod"/>
            </a:pPr>
            <a:r>
              <a:rPr lang="en-US" sz="2400" b="1"/>
              <a:t>Low Embodied Carbon</a:t>
            </a:r>
          </a:p>
          <a:p>
            <a:pPr marL="508000" indent="-457200">
              <a:buFont typeface="+mj-lt"/>
              <a:buAutoNum type="arabicPeriod"/>
            </a:pPr>
            <a:r>
              <a:rPr lang="en-US" sz="2400" b="1"/>
              <a:t>Operational Carbon</a:t>
            </a:r>
          </a:p>
          <a:p>
            <a:pPr marL="508000" indent="-457200">
              <a:buFont typeface="+mj-lt"/>
              <a:buAutoNum type="arabicPeriod"/>
            </a:pPr>
            <a:r>
              <a:rPr lang="en-US" sz="2400" b="1"/>
              <a:t>Indoor Air Quality</a:t>
            </a:r>
          </a:p>
          <a:p>
            <a:pPr marL="508000" indent="-457200">
              <a:buFont typeface="+mj-lt"/>
              <a:buAutoNum type="arabicPeriod"/>
            </a:pPr>
            <a:r>
              <a:rPr lang="en-US" sz="2400" b="1"/>
              <a:t>Healthy Materials</a:t>
            </a:r>
          </a:p>
          <a:p>
            <a:pPr lvl="1"/>
            <a:r>
              <a:rPr lang="en-US" sz="1800"/>
              <a:t>Human Health</a:t>
            </a:r>
          </a:p>
          <a:p>
            <a:pPr lvl="1"/>
            <a:r>
              <a:rPr lang="en-US" sz="1800"/>
              <a:t>Environmental Health</a:t>
            </a:r>
          </a:p>
          <a:p>
            <a:pPr marL="508000" indent="-457200">
              <a:buFont typeface="+mj-lt"/>
              <a:buAutoNum type="arabicPeriod"/>
            </a:pPr>
            <a:r>
              <a:rPr lang="en-US" sz="2400" b="1"/>
              <a:t>Thermal Comfort</a:t>
            </a:r>
          </a:p>
          <a:p>
            <a:pPr marL="50800" indent="0">
              <a:buNone/>
            </a:pPr>
            <a:endParaRPr lang="en-US" sz="31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C342A-ED3C-0D40-8C41-BFC87C3058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66" r="8497"/>
          <a:stretch/>
        </p:blipFill>
        <p:spPr>
          <a:xfrm>
            <a:off x="4305300" y="1272148"/>
            <a:ext cx="4591050" cy="3876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76E6D-4749-BAB0-734B-A72F2B54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26" t="6190" r="12564" b="15715"/>
          <a:stretch/>
        </p:blipFill>
        <p:spPr>
          <a:xfrm>
            <a:off x="1745979" y="4596373"/>
            <a:ext cx="1003842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D93D8-149F-61ED-A2BC-8E0DD11657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08" t="7602" r="15001" b="7840"/>
          <a:stretch/>
        </p:blipFill>
        <p:spPr>
          <a:xfrm>
            <a:off x="644646" y="4743049"/>
            <a:ext cx="904824" cy="905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D3F552-017C-1F90-4BF3-F137702F07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90" r="17999"/>
          <a:stretch/>
        </p:blipFill>
        <p:spPr>
          <a:xfrm>
            <a:off x="2966778" y="4743050"/>
            <a:ext cx="964954" cy="9056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4DE253-52A8-7121-BB6C-E38677EE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" y="837956"/>
            <a:ext cx="8482013" cy="50228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063554-8C59-A8AA-778F-F4EB60A44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Low Embodied Carbon</a:t>
            </a:r>
            <a:endParaRPr sz="2400"/>
          </a:p>
        </p:txBody>
      </p:sp>
      <p:sp>
        <p:nvSpPr>
          <p:cNvPr id="9" name="AutoShape 4"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>
            <a:extLst>
              <a:ext uri="{FF2B5EF4-FFF2-40B4-BE49-F238E27FC236}">
                <a16:creationId xmlns:a16="http://schemas.microsoft.com/office/drawing/2014/main" id="{839EC107-BC16-DF74-76D1-B634E9DB71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58EE69-7BBD-5A67-A18F-486E333A0D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441" b="2261"/>
          <a:stretch/>
        </p:blipFill>
        <p:spPr>
          <a:xfrm>
            <a:off x="609600" y="5411916"/>
            <a:ext cx="3248025" cy="897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0A495-15F3-9066-622F-7B84DA8CCB2F}"/>
              </a:ext>
            </a:extLst>
          </p:cNvPr>
          <p:cNvSpPr txBox="1">
            <a:spLocks/>
          </p:cNvSpPr>
          <p:nvPr/>
        </p:nvSpPr>
        <p:spPr>
          <a:xfrm>
            <a:off x="4136232" y="5860782"/>
            <a:ext cx="4676774" cy="559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16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Embodied Carbon: </a:t>
            </a:r>
            <a:r>
              <a:rPr lang="en-US" sz="16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carbon expended during raw material extraction, manufacturing and transportation to the construction site (Cradle-to-Gate).</a:t>
            </a:r>
            <a:endParaRPr lang="en-US" sz="1600" b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636760-AE46-7607-393E-E8F0A2B92D06}"/>
              </a:ext>
            </a:extLst>
          </p:cNvPr>
          <p:cNvSpPr txBox="1">
            <a:spLocks/>
          </p:cNvSpPr>
          <p:nvPr/>
        </p:nvSpPr>
        <p:spPr>
          <a:xfrm>
            <a:off x="5448300" y="904875"/>
            <a:ext cx="336470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12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example compares the same style home built with sustainably-sourced materials vs. a conventionally built home of the same size.</a:t>
            </a:r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BD15EB-DA17-5DB9-BEAE-77AAC91387B5}"/>
              </a:ext>
            </a:extLst>
          </p:cNvPr>
          <p:cNvSpPr txBox="1">
            <a:spLocks/>
          </p:cNvSpPr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7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Thrive Collaborative</a:t>
            </a:r>
            <a:endParaRPr lang="en-US" sz="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9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"/>
          <p:cNvSpPr txBox="1"/>
          <p:nvPr/>
        </p:nvSpPr>
        <p:spPr>
          <a:xfrm>
            <a:off x="1928813" y="2947988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Green Rebuild Initiative</a:t>
            </a:r>
            <a:endParaRPr sz="2400" b="0" i="0" u="none" strike="noStrike" cap="none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8B81A4-0BC8-EF28-A852-245805042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59971"/>
            <a:ext cx="8229600" cy="292825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Mission</a:t>
            </a:r>
            <a:r>
              <a:rPr lang="en-US" sz="2000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Green Rebuild Initiative (GRI) aims to facilitate sustainable and resilient rebuilds through “</a:t>
            </a:r>
            <a:r>
              <a:rPr lang="en-US" sz="1800" b="0" i="0" dirty="0">
                <a:solidFill>
                  <a:schemeClr val="accent6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lang="en-US" sz="1800" b="0" i="0" dirty="0">
                <a:solidFill>
                  <a:schemeClr val="accent6">
                    <a:lumMod val="75000"/>
                  </a:schemeClr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reen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 home designs, featuring </a:t>
            </a:r>
            <a:r>
              <a:rPr lang="en-US" sz="1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100% 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lectric Net Zero Energy (NZE) designs, supported by Solar Microgrids – for unparalleled resilience. The new homes will also be built with non-toxic materials and </a:t>
            </a:r>
            <a:r>
              <a:rPr lang="en-US" sz="1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engineered to withstand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events</a:t>
            </a:r>
            <a:r>
              <a:rPr lang="en-US" sz="18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endParaRPr lang="en-US" sz="1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198BFA0-A7E4-5BC5-9ACB-F989077EFEA0}"/>
              </a:ext>
            </a:extLst>
          </p:cNvPr>
          <p:cNvSpPr txBox="1">
            <a:spLocks/>
          </p:cNvSpPr>
          <p:nvPr/>
        </p:nvSpPr>
        <p:spPr>
          <a:xfrm>
            <a:off x="457200" y="3572783"/>
            <a:ext cx="8229600" cy="292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urier New"/>
              <a:buChar char="o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0800" indent="0">
              <a:buNone/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Plan:</a:t>
            </a:r>
          </a:p>
          <a:p>
            <a:pPr marL="342900" lvl="7" indent="-3429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Identify Homeowners </a:t>
            </a:r>
          </a:p>
          <a:p>
            <a:pPr marL="342900" lvl="7" indent="-3429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Facilitate Design</a:t>
            </a:r>
          </a:p>
          <a:p>
            <a:pPr marL="342900" lvl="7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Perform Load Analysis and Size Solar + Storage</a:t>
            </a:r>
          </a:p>
          <a:p>
            <a:pPr marL="342900" lvl="7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Streamline Permitting</a:t>
            </a:r>
          </a:p>
          <a:p>
            <a:pPr marL="342900" lvl="7" indent="-3429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Lato"/>
                <a:ea typeface="Lato"/>
                <a:cs typeface="Lato"/>
              </a:rPr>
              <a:t>Coordinate with Contractors </a:t>
            </a:r>
          </a:p>
          <a:p>
            <a:pPr marL="50800" indent="0">
              <a:buNone/>
            </a:pPr>
            <a:endParaRPr lang="en-US" sz="1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0B0D0-5DE7-348F-22E4-9F6406AC7F0D}"/>
              </a:ext>
            </a:extLst>
          </p:cNvPr>
          <p:cNvSpPr txBox="1"/>
          <p:nvPr/>
        </p:nvSpPr>
        <p:spPr>
          <a:xfrm rot="21330753">
            <a:off x="2234045" y="5791497"/>
            <a:ext cx="4501963" cy="4130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7">
              <a:lnSpc>
                <a:spcPct val="150000"/>
              </a:lnSpc>
            </a:pPr>
            <a:r>
              <a:rPr lang="en-US" sz="1600" b="1" dirty="0">
                <a:latin typeface="Lato"/>
                <a:ea typeface="Lato"/>
                <a:cs typeface="Lato"/>
              </a:rPr>
              <a:t>Repeat to develop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ato"/>
                <a:ea typeface="Lato"/>
                <a:cs typeface="Lato"/>
              </a:rPr>
              <a:t>Super Green </a:t>
            </a:r>
            <a:r>
              <a:rPr lang="en-US" sz="1600" b="1" dirty="0">
                <a:latin typeface="Lato"/>
                <a:ea typeface="Lato"/>
                <a:cs typeface="Lato"/>
              </a:rPr>
              <a:t>neighborhoods!</a:t>
            </a:r>
            <a:endParaRPr lang="en-US" sz="1600" b="1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9612-2360-3EFF-7481-51647BE3B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827223-7031-01B5-A6C0-6BF86D8D5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Low Operational Carbon</a:t>
            </a:r>
            <a:endParaRPr sz="2400"/>
          </a:p>
        </p:txBody>
      </p:sp>
      <p:sp>
        <p:nvSpPr>
          <p:cNvPr id="9" name="AutoShape 4"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>
            <a:extLst>
              <a:ext uri="{FF2B5EF4-FFF2-40B4-BE49-F238E27FC236}">
                <a16:creationId xmlns:a16="http://schemas.microsoft.com/office/drawing/2014/main" id="{7FCC3E05-A40F-22CB-6DED-E2C7DCB9E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D73FBF-81A2-D0D5-2B37-8516657BDB97}"/>
              </a:ext>
            </a:extLst>
          </p:cNvPr>
          <p:cNvSpPr txBox="1">
            <a:spLocks/>
          </p:cNvSpPr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7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Thrive Collaborative</a:t>
            </a:r>
            <a:endParaRPr lang="en-US" sz="7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A398C-EE5A-548C-B397-39FFC22D9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5" y="818588"/>
            <a:ext cx="4911665" cy="2762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5D3571-8E81-9414-7DA2-D0DEEF4E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013" y="955966"/>
            <a:ext cx="3332252" cy="4998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AF046-43FF-09CC-DC38-D8BD94C3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95" y="2824537"/>
            <a:ext cx="3889718" cy="29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6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615BC-3352-959B-DF3E-FF8E8CE6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F2BB45-3AFA-688E-EB83-468C4D74FEB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IAQ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BB2BE6-96DD-BD91-A8BE-7364D264B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975" y="925530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Indoor Air Quality</a:t>
            </a:r>
          </a:p>
        </p:txBody>
      </p:sp>
      <p:sp>
        <p:nvSpPr>
          <p:cNvPr id="9" name="AutoShape 4"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>
            <a:extLst>
              <a:ext uri="{FF2B5EF4-FFF2-40B4-BE49-F238E27FC236}">
                <a16:creationId xmlns:a16="http://schemas.microsoft.com/office/drawing/2014/main" id="{0D4FBC95-462B-C3A5-A485-A453AEB170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86DFAA-9FFF-8CC1-1155-22BE6960CC86}"/>
              </a:ext>
            </a:extLst>
          </p:cNvPr>
          <p:cNvSpPr txBox="1">
            <a:spLocks/>
          </p:cNvSpPr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7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Thrive Collaborative</a:t>
            </a:r>
            <a:endParaRPr lang="en-US" sz="7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55071-7942-B369-BAD9-B7B0249E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47" y="1859271"/>
            <a:ext cx="4304337" cy="336457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F7DBEFD-AD76-4DF6-8EF7-E33293962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36" y="1534686"/>
            <a:ext cx="4186719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ERV (Heat Exchanger)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Brings in fresh air while managing humidity and removing indoor pollutants like CO₂ and VOCs.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Air Purifier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In-line Air Purifier provides enhanced protection against wildfire smoke and airborne viruses.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kumimoji="0" lang="en-US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MERV 13 Air Filter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Captures dust, pollen, and mold spores to reduce allergens and improve respiratory health.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Red List Free Materials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Eliminates harmful chemicals, reducing off-gassing and supporting long-term occupant health.</a:t>
            </a:r>
          </a:p>
        </p:txBody>
      </p:sp>
    </p:spTree>
    <p:extLst>
      <p:ext uri="{BB962C8B-B14F-4D97-AF65-F5344CB8AC3E}">
        <p14:creationId xmlns:p14="http://schemas.microsoft.com/office/powerpoint/2010/main" val="3386976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4042-A248-A855-7221-8B0E23B11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40737C2-316B-B7D1-D283-8C211E47BF9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Thermal Comfort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D1F189-3220-1841-0ED7-0F6BBE7E8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821" y="802728"/>
            <a:ext cx="8229600" cy="4525963"/>
          </a:xfrm>
        </p:spPr>
        <p:txBody>
          <a:bodyPr/>
          <a:lstStyle/>
          <a:p>
            <a:pPr marL="50800" indent="0">
              <a:buNone/>
            </a:pP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Thermal Comfort</a:t>
            </a:r>
          </a:p>
        </p:txBody>
      </p:sp>
      <p:sp>
        <p:nvSpPr>
          <p:cNvPr id="9" name="AutoShape 4" descr="22 Cradle-to-gate and cradle-to-grave concepts as the LCA system boundaries: ➊ harvest of raw material, ➋ transport, ➌ primary processing, ➍ secondary processing, ➎ construction/ assembling, ➏ use phase, ➐ maintenance, ➑ recycling/reuse, ➒ energy generation, ➓ landfilling">
            <a:extLst>
              <a:ext uri="{FF2B5EF4-FFF2-40B4-BE49-F238E27FC236}">
                <a16:creationId xmlns:a16="http://schemas.microsoft.com/office/drawing/2014/main" id="{52D2FEB9-A77C-1688-1DE9-046596C930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5CA7B9-A21A-440B-8A9B-F544D9CC8018}"/>
              </a:ext>
            </a:extLst>
          </p:cNvPr>
          <p:cNvSpPr txBox="1">
            <a:spLocks/>
          </p:cNvSpPr>
          <p:nvPr/>
        </p:nvSpPr>
        <p:spPr>
          <a:xfrm>
            <a:off x="7715249" y="1662708"/>
            <a:ext cx="186928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7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Thrive Collaborative</a:t>
            </a:r>
            <a:endParaRPr lang="en-US" sz="7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606CB-C877-6CAF-3D01-DE954C30B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39" b="22378"/>
          <a:stretch/>
        </p:blipFill>
        <p:spPr>
          <a:xfrm>
            <a:off x="4850741" y="3792290"/>
            <a:ext cx="4130812" cy="259424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24468191-D372-2162-2CFD-494C411A9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21" y="1531265"/>
            <a:ext cx="453397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Home Orientation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 south-facing orientation maximizes sun exposure during winter, capturing free heat from the low-angled sun.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Summer Condition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Roof overhangs or shade structures block high summer sun, keeping interiors cool without mechanical cooling.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Winter Condition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With no shading, the low winter sun penetrates deep into living spaces, naturally warming the home during cold months.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Triple-Paned Windows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High-performance windows reduce heat loss while allowing sunlight in, enhancing both insulation and passive heat gain.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b="1" err="1"/>
              <a:t>Ecobee</a:t>
            </a:r>
            <a:r>
              <a:rPr lang="en-US" b="1"/>
              <a:t> Thermostat</a:t>
            </a:r>
            <a:r>
              <a:rPr lang="en-US"/>
              <a:t>: A smart thermostat that optimizes indoor temperatures by learning usage patterns and adjusting heating based on real-time conditions, maximizing comfort and energy efficiency.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8C2C1E-D1AA-32CD-8804-6E527BF61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05" t="25241" b="7950"/>
          <a:stretch/>
        </p:blipFill>
        <p:spPr>
          <a:xfrm>
            <a:off x="4869582" y="1000807"/>
            <a:ext cx="2653301" cy="2424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3FA60-8113-C025-8FB8-B7C7661B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48" y="2097430"/>
            <a:ext cx="1528431" cy="17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7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567CA-80CD-53DB-AD59-E7988C452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6B0F23-E5F7-F13F-3684-2573C3B565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5" t="17532" r="11832" b="17658"/>
          <a:stretch/>
        </p:blipFill>
        <p:spPr>
          <a:xfrm>
            <a:off x="7563075" y="824470"/>
            <a:ext cx="1123726" cy="1042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347EA-2F6C-E23F-64F9-4841CFC2700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Materials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D21A06-D94E-FB35-351B-2A363A2DC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345" y="799070"/>
            <a:ext cx="8439665" cy="5626443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50800" indent="0" algn="ctr">
              <a:buNone/>
            </a:pPr>
            <a:r>
              <a:rPr lang="en-US" sz="33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Future Red List</a:t>
            </a:r>
          </a:p>
          <a:p>
            <a:pPr marL="50800" indent="0">
              <a:buNone/>
            </a:pPr>
            <a:endParaRPr lang="en-US" b="0" i="0">
              <a:solidFill>
                <a:srgbClr val="36332D"/>
              </a:solidFill>
              <a:effectLst/>
              <a:latin typeface="Crimson Pro"/>
            </a:endParaRPr>
          </a:p>
          <a:p>
            <a:pPr marL="50800" indent="0">
              <a:buNone/>
            </a:pPr>
            <a:r>
              <a:rPr lang="en-US" b="0" i="0">
                <a:solidFill>
                  <a:srgbClr val="36332D"/>
                </a:solidFill>
                <a:effectLst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The Living Future Red List is a list of chemicals representing the “worst in class” substances prevalent in the building industry that pose serious risks to human health and environmental health.</a:t>
            </a:r>
          </a:p>
          <a:p>
            <a:pPr marL="50800" indent="0">
              <a:buNone/>
            </a:pPr>
            <a:endParaRPr lang="en-US" b="0" i="0">
              <a:solidFill>
                <a:srgbClr val="36332D"/>
              </a:solidFill>
              <a:effectLst/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0800" indent="0">
              <a:buNone/>
            </a:pPr>
            <a:r>
              <a:rPr lang="en-US" b="0" i="0">
                <a:solidFill>
                  <a:srgbClr val="36332D"/>
                </a:solidFill>
                <a:effectLst/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Hazards include cancer, reproductive toxicity, acute or chronic organ toxicity, endocrine disruption, environmental persistence, bioaccumulation, ozone depletion, and others. </a:t>
            </a:r>
          </a:p>
          <a:p>
            <a:pPr marL="50800" indent="0">
              <a:buNone/>
            </a:pPr>
            <a:endParaRPr lang="en-US" b="0" i="0">
              <a:solidFill>
                <a:srgbClr val="36332D"/>
              </a:solidFill>
              <a:effectLst/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0800" indent="0">
              <a:buNone/>
            </a:pPr>
            <a:r>
              <a:rPr lang="en-US">
                <a:solidFill>
                  <a:srgbClr val="36332D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Homes built as part of GRI will target procurement of exclusively Red List Free material.</a:t>
            </a:r>
          </a:p>
          <a:p>
            <a:pPr marL="50800" indent="0">
              <a:buNone/>
            </a:pPr>
            <a:endParaRPr lang="en-US">
              <a:solidFill>
                <a:srgbClr val="36332D"/>
              </a:solidFill>
              <a:latin typeface="Crimson Pro"/>
            </a:endParaRPr>
          </a:p>
          <a:p>
            <a:pPr marL="50800" indent="0">
              <a:buNone/>
            </a:pPr>
            <a:endParaRPr lang="en-US">
              <a:solidFill>
                <a:srgbClr val="36332D"/>
              </a:solidFill>
              <a:latin typeface="Crimson Pro"/>
            </a:endParaRPr>
          </a:p>
          <a:p>
            <a:pPr marL="50800" indent="0" algn="r">
              <a:buNone/>
            </a:pPr>
            <a:r>
              <a:rPr lang="en-US" b="1"/>
              <a:t>			</a:t>
            </a:r>
            <a:r>
              <a:rPr lang="en-US" sz="2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https://living-future.org/red-list/</a:t>
            </a:r>
            <a:endParaRPr lang="en-US" sz="20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0800" indent="0">
              <a:buNone/>
            </a:pPr>
            <a:endParaRPr lang="en-US" b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D8D8A-81B6-4498-0FD8-5362E9762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99" y="5468395"/>
            <a:ext cx="1228725" cy="893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1167A-2EB7-3376-4F58-FF51211DCD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08" t="7602" r="15001" b="7840"/>
          <a:stretch/>
        </p:blipFill>
        <p:spPr>
          <a:xfrm>
            <a:off x="7763233" y="4610090"/>
            <a:ext cx="532910" cy="53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88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89057-6F20-66CC-C263-D707D6E6B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32D050-2B2B-A83D-DEBB-EEF342664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5" t="17532" r="11832" b="17658"/>
          <a:stretch/>
        </p:blipFill>
        <p:spPr>
          <a:xfrm>
            <a:off x="8036719" y="824470"/>
            <a:ext cx="650081" cy="60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4FDBC-5D04-1FF7-1376-BF9F033226A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Materials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1B3926-0F5C-C70F-CA52-E1A1AC2D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345" y="799070"/>
            <a:ext cx="8439665" cy="5626443"/>
          </a:xfrm>
          <a:ln>
            <a:solidFill>
              <a:schemeClr val="tx1"/>
            </a:solidFill>
          </a:ln>
        </p:spPr>
        <p:txBody>
          <a:bodyPr/>
          <a:lstStyle/>
          <a:p>
            <a:pPr marL="50800" indent="0" algn="ctr">
              <a:buNone/>
            </a:pP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Future Red List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9B3F94-B379-D377-F844-76C29A07E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70611"/>
              </p:ext>
            </p:extLst>
          </p:nvPr>
        </p:nvGraphicFramePr>
        <p:xfrm>
          <a:off x="457200" y="1408670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Chemical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Where It’s Found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Environmental 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Human Health Impacts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Asbestos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Insulation, flooring, roofing, cement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Persistent in the environment, hazardous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Causes lung cancer, mesothelioma, and asbestosis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Formaldehyde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Composite wood, insulation, adhesives, cabinetry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Air pollutant, contributes to smog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Respiratory irritant, probable human carcinogen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PVC (Polyvinyl Chloride)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Vinyl flooring, pipes, wall coverings, 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Toxic byproducts during manufacturing and disposal (dioxins)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May contain phthalates and heavy metals; endocrine disruptor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Phthalates (e.g., DEHP)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Vinyl products, sealants, adhesives, wall coverings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Persistent, bioaccumulative; toxic to aquatic organisms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Hormone disruption, developmental and reproductive toxicity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Flame Retardants (e.g., PBDEs)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Insulation, upholstery, electronics casings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Persistent organic pollutants; accumulate in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Thyroid disruption, neurodevelopmental harm, possible carcinogen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Halogenated Solvents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Paint removers, cleaners, degreasers, adhesives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Air and water pollutant; hazardous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Neurotoxic, liver/kidney damage, suspected carcinogen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658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0F05-6604-8F94-F533-8992434F0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B6E271-B205-3BD2-34CA-FF0078B2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5" t="17532" r="11832" b="17658"/>
          <a:stretch/>
        </p:blipFill>
        <p:spPr>
          <a:xfrm>
            <a:off x="8036719" y="824470"/>
            <a:ext cx="650081" cy="60305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3C90A-2307-3661-4CDD-7D8C6125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345" y="799070"/>
            <a:ext cx="8439665" cy="5626443"/>
          </a:xfrm>
          <a:ln>
            <a:solidFill>
              <a:schemeClr val="tx1"/>
            </a:solidFill>
          </a:ln>
        </p:spPr>
        <p:txBody>
          <a:bodyPr/>
          <a:lstStyle/>
          <a:p>
            <a:pPr marL="50800" indent="0" algn="ctr">
              <a:buNone/>
            </a:pP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Future Red List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636690"/>
              </p:ext>
            </p:extLst>
          </p:nvPr>
        </p:nvGraphicFramePr>
        <p:xfrm>
          <a:off x="457200" y="1439764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Chemical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Where It’s Found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Environmental 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Human Health Impacts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Cadmium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Pigments, coatings, plastic stabilizers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Soil and water contaminant; </a:t>
                      </a:r>
                      <a:r>
                        <a:rPr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bioaccumulative</a:t>
                      </a: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in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Kidney damage, respiratory issues, known carcinogen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Paint, plumbing, roofing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Long-lasting soil/water contaminant; harmful to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Neurotoxic, affects child development, cardiovascular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Mercury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Fluorescent lighting, switches, thermostats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Bioaccumulative in fish; persistent in water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Nervous system damage, cognitive impairment, kidney damage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Isocyanates (e.g., MDI, TDI)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Spray foam insulation, paints, sealants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Contribute to smog, hazardous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Respiratory sensitizer, asthma, skin and eye irritation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PFAS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Paints, </a:t>
                      </a:r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Stain-resistant carpets, sealants, coatings, membranes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Extremely persistent ('forever chemicals'), water 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Hormone disruption, cancer, immune system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b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Paints, sealants, adhesives, flooring, cabinetry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Ground-level ozone (smog) formation, indoor air 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Eye/nose/throat irritation, liver/kidney damage, carcinogenic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0AFDED8-CAA1-A0CE-7441-F2EBD3DC8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Materials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30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3AF0F7FD-4E4C-4D8E-4F75-989D1C1D3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CECCC6-DB85-8519-5A65-3D7DCCC7B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791" y="843075"/>
            <a:ext cx="4147577" cy="5662228"/>
          </a:xfrm>
        </p:spPr>
        <p:txBody>
          <a:bodyPr>
            <a:normAutofit fontScale="92500" lnSpcReduction="10000"/>
          </a:bodyPr>
          <a:lstStyle/>
          <a:p>
            <a:pPr marL="50800" indent="0">
              <a:buNone/>
            </a:pP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Material Specifications</a:t>
            </a:r>
          </a:p>
          <a:p>
            <a:pPr marL="50800" indent="0">
              <a:buNone/>
            </a:pPr>
            <a:endParaRPr lang="en-US" sz="5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Foundation</a:t>
            </a: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Concrete with Low GWP</a:t>
            </a: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Framing</a:t>
            </a: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FSC Certified Lumber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Roofing</a:t>
            </a: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26g Standing Seam Metal</a:t>
            </a: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Insulation</a:t>
            </a:r>
          </a:p>
          <a:p>
            <a:pPr lvl="1"/>
            <a:r>
              <a:rPr lang="en-US" sz="16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TimberHP</a:t>
            </a: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Rockwool, </a:t>
            </a:r>
            <a:r>
              <a:rPr lang="en-US" sz="16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UltraTouch</a:t>
            </a: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Denim or </a:t>
            </a:r>
            <a:r>
              <a:rPr lang="en-US" sz="16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NuWool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Drywall</a:t>
            </a: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USG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Ecosmart</a:t>
            </a:r>
            <a:endParaRPr lang="en-US" sz="16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Flooring</a:t>
            </a: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FSC Red Oak w/ Rubio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Monocoat</a:t>
            </a:r>
            <a:endParaRPr lang="en-US" sz="16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Forbo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Marmoleum</a:t>
            </a:r>
            <a:endParaRPr lang="en-US" sz="1600" b="0" i="0" dirty="0">
              <a:solidFill>
                <a:srgbClr val="000000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Tile</a:t>
            </a:r>
          </a:p>
          <a:p>
            <a:pPr lvl="1"/>
            <a:r>
              <a:rPr lang="en-US" sz="1600" b="0" i="0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DalTile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Fireclay</a:t>
            </a:r>
          </a:p>
          <a:p>
            <a:r>
              <a:rPr lang="en-US" sz="16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Barrier</a:t>
            </a:r>
          </a:p>
          <a:p>
            <a:pPr lvl="1"/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 </a:t>
            </a:r>
            <a:r>
              <a:rPr lang="en-US" sz="160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Clima</a:t>
            </a:r>
            <a:r>
              <a:rPr lang="en-US" sz="16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Mento</a:t>
            </a:r>
          </a:p>
          <a:p>
            <a:pPr lvl="1"/>
            <a:endParaRPr lang="en-US" sz="19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8C9AD5-C884-A5C4-6BBE-0A735C32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56" b="8163"/>
          <a:stretch/>
        </p:blipFill>
        <p:spPr>
          <a:xfrm>
            <a:off x="7623226" y="5338763"/>
            <a:ext cx="1003842" cy="982518"/>
          </a:xfrm>
          <a:prstGeom prst="rect">
            <a:avLst/>
          </a:prstGeom>
        </p:spPr>
      </p:pic>
      <p:pic>
        <p:nvPicPr>
          <p:cNvPr id="2050" name="Picture 2" descr="Use Our Logo | Forest Stewardship Council">
            <a:extLst>
              <a:ext uri="{FF2B5EF4-FFF2-40B4-BE49-F238E27FC236}">
                <a16:creationId xmlns:a16="http://schemas.microsoft.com/office/drawing/2014/main" id="{BF35F3BF-B136-8658-A46E-2ABCAC8E3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t="8518" r="23333" b="7531"/>
          <a:stretch/>
        </p:blipFill>
        <p:spPr bwMode="auto">
          <a:xfrm>
            <a:off x="6625051" y="5376863"/>
            <a:ext cx="801667" cy="89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3F0437-137F-4B7A-E415-F44FF87709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26" t="6190" r="12564" b="15715"/>
          <a:stretch/>
        </p:blipFill>
        <p:spPr>
          <a:xfrm>
            <a:off x="5424701" y="5192087"/>
            <a:ext cx="1003842" cy="110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5141F8-F31B-C536-ACE2-44E8EE4DD7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08" t="7602" r="15001" b="7840"/>
          <a:stretch/>
        </p:blipFill>
        <p:spPr>
          <a:xfrm>
            <a:off x="4323368" y="5338763"/>
            <a:ext cx="904824" cy="905675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34BAC9A-4898-BC13-1198-7A806861DDE3}"/>
              </a:ext>
            </a:extLst>
          </p:cNvPr>
          <p:cNvSpPr txBox="1">
            <a:spLocks/>
          </p:cNvSpPr>
          <p:nvPr/>
        </p:nvSpPr>
        <p:spPr>
          <a:xfrm>
            <a:off x="4775780" y="1025525"/>
            <a:ext cx="3886200" cy="443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urier New"/>
              <a:buChar char="o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ourier New"/>
              <a:buChar char="o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Plumbing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PEX, IBEX and ABS</a:t>
            </a:r>
          </a:p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Windows and Doors</a:t>
            </a:r>
          </a:p>
          <a:p>
            <a:pPr lvl="1"/>
            <a:r>
              <a:rPr lang="en-US" sz="14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Elitfonster</a:t>
            </a:r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Triple Paned</a:t>
            </a:r>
          </a:p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Countertops</a:t>
            </a:r>
          </a:p>
          <a:p>
            <a:pPr lvl="1"/>
            <a:r>
              <a:rPr lang="en-US" sz="14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Dekton</a:t>
            </a:r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Reclaimed Wood</a:t>
            </a:r>
            <a:endParaRPr lang="en-US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Paint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Benjamin Moore Ultra Spec</a:t>
            </a:r>
          </a:p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Siding</a:t>
            </a:r>
          </a:p>
          <a:p>
            <a:pPr lvl="1"/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Stucco </a:t>
            </a:r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and/or </a:t>
            </a:r>
            <a:r>
              <a:rPr lang="en-US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Metal</a:t>
            </a:r>
          </a:p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Decking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Bison IPE Class A Wood</a:t>
            </a:r>
          </a:p>
          <a:p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Cabinets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FSC Maple and MDF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4DC2D-40F9-7ED8-A4A1-03D7146D477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315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Development: Materials</a:t>
            </a:r>
          </a:p>
        </p:txBody>
      </p:sp>
    </p:spTree>
    <p:extLst>
      <p:ext uri="{BB962C8B-B14F-4D97-AF65-F5344CB8AC3E}">
        <p14:creationId xmlns:p14="http://schemas.microsoft.com/office/powerpoint/2010/main" val="3999130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6">
          <a:extLst>
            <a:ext uri="{FF2B5EF4-FFF2-40B4-BE49-F238E27FC236}">
              <a16:creationId xmlns:a16="http://schemas.microsoft.com/office/drawing/2014/main" id="{77E2B467-5294-75D5-3D18-BEF6B8E41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9e0a1a8e0_0_7">
            <a:extLst>
              <a:ext uri="{FF2B5EF4-FFF2-40B4-BE49-F238E27FC236}">
                <a16:creationId xmlns:a16="http://schemas.microsoft.com/office/drawing/2014/main" id="{D84B74B2-7D94-D494-D3C1-DF2D41357B64}"/>
              </a:ext>
            </a:extLst>
          </p:cNvPr>
          <p:cNvSpPr txBox="1"/>
          <p:nvPr/>
        </p:nvSpPr>
        <p:spPr>
          <a:xfrm>
            <a:off x="333000" y="762000"/>
            <a:ext cx="8696700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</a:t>
            </a:r>
            <a:r>
              <a:rPr lang="en-US" sz="20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  <a:br>
              <a:rPr lang="en-US" sz="200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5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Clean Coalition is committed to ensuring communities achieve resilient energy solutions and an unparalleled trifecta of economic, environmental, and resilience benefits. </a:t>
            </a: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Our plan bridges innovation and community action, turning the tragedy of the fires into an opportunity to create a sustainable, resilient, and thriving Palisades. </a:t>
            </a: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Together, we can lead the way toward a future built on renewable energy and environmental responsibility.</a:t>
            </a:r>
            <a:endParaRPr sz="1500"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8" name="Google Shape;288;g329e0a1a8e0_0_7">
            <a:extLst>
              <a:ext uri="{FF2B5EF4-FFF2-40B4-BE49-F238E27FC236}">
                <a16:creationId xmlns:a16="http://schemas.microsoft.com/office/drawing/2014/main" id="{2E982AF6-494D-0748-B687-CC19EA714E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404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51B94-1074-4CF4-B76C-3122D495E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516" y="4354476"/>
            <a:ext cx="3047667" cy="1741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6B949-4CB7-57AA-C67D-065C66C3D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33" y="4354476"/>
            <a:ext cx="3047667" cy="174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44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9e0a1a8e0_0_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404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Conclusion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459A02-838E-2812-FD87-46BE52AB0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66" y="1079501"/>
            <a:ext cx="8851867" cy="50582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FB4BAE70-A379-102E-F07C-E6F72E68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f49675089_0_15">
            <a:extLst>
              <a:ext uri="{FF2B5EF4-FFF2-40B4-BE49-F238E27FC236}">
                <a16:creationId xmlns:a16="http://schemas.microsoft.com/office/drawing/2014/main" id="{07563A92-7815-53F9-9C0A-792E02C8C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Current Collaborators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2" name="Google Shape;122;g32f49675089_0_15">
            <a:extLst>
              <a:ext uri="{FF2B5EF4-FFF2-40B4-BE49-F238E27FC236}">
                <a16:creationId xmlns:a16="http://schemas.microsoft.com/office/drawing/2014/main" id="{3DE3918E-9D0C-899C-C271-6D312A0E55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3375" y="762000"/>
            <a:ext cx="3696758" cy="55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4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Architects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Collective</a:t>
            </a:r>
          </a:p>
          <a:p>
            <a:pPr marL="1342390" lvl="2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 </a:t>
            </a:r>
            <a:r>
              <a:rPr lang="en-US" sz="120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Vordtreide</a:t>
            </a: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1342390" lvl="2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Chris Corbett Design 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Uriu</a:t>
            </a: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Architecture: Scott </a:t>
            </a:r>
            <a:r>
              <a:rPr lang="en-US" sz="120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Uriu</a:t>
            </a:r>
            <a:endParaRPr lang="en-US" sz="12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Joubert Homes: Steffen Andrews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Bildsten Arch: Ellen Bildsten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Union Studios: Ben Willis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Lance Collins: NOMA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Garcia Architecture: Elisa Garcia</a:t>
            </a:r>
          </a:p>
          <a:p>
            <a:pPr marL="14224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endParaRPr lang="en-US" sz="1400" b="1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4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Landscape Architects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Kiesel Design: Jack Kiesel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endParaRPr lang="en-US" sz="14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4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Contractors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Allen Construction: Dennis Allen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Williams Homes: Patrice Queensberry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2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Tech Contracting: Jason Scheurer</a:t>
            </a:r>
          </a:p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endParaRPr lang="en-US" sz="14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indent="-314960">
              <a:lnSpc>
                <a:spcPct val="150000"/>
              </a:lnSpc>
              <a:spcBef>
                <a:spcPts val="0"/>
              </a:spcBef>
              <a:buSzPct val="100000"/>
            </a:pPr>
            <a:endParaRPr lang="en-US" sz="14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4224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8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sz="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190CB-66BF-3CC1-BEFF-B80A63AE6C64}"/>
              </a:ext>
            </a:extLst>
          </p:cNvPr>
          <p:cNvSpPr txBox="1"/>
          <p:nvPr/>
        </p:nvSpPr>
        <p:spPr>
          <a:xfrm>
            <a:off x="4193471" y="780495"/>
            <a:ext cx="4617154" cy="490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Prefab/Modular Manufacturers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Plant Prefab: Steve Glenn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Joubert Homes: Darin &amp; Steffen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</a:t>
            </a: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Homes: Ryan Blowers/ Vamsi Kotla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BPublicPrefab</a:t>
            </a:r>
            <a:endParaRPr lang="en-US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endParaRPr lang="en-US" sz="1400" b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400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 Collaborators</a:t>
            </a:r>
            <a:endParaRPr lang="en-US" sz="14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Mayor of LA: Karen Bass</a:t>
            </a:r>
            <a:endParaRPr lang="en-US" sz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 Stapleton: USGBC LA</a:t>
            </a: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Desert Estate Development: John Pedalino</a:t>
            </a: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Taft Office: Margie Taft</a:t>
            </a: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Box Power: Fallon Vaughan</a:t>
            </a:r>
            <a:endParaRPr lang="en-US" sz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Steadfast LA: </a:t>
            </a: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Rick Caruso</a:t>
            </a: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Permacity Foundation: Jonathan Port</a:t>
            </a: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i="0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California Home+Design: Lauren Michele</a:t>
            </a:r>
            <a:endParaRPr lang="en-US" sz="12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Relief</a:t>
            </a:r>
          </a:p>
          <a:p>
            <a:pPr marL="770890" lvl="1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Habitat for Humanity</a:t>
            </a:r>
          </a:p>
        </p:txBody>
      </p:sp>
    </p:spTree>
    <p:extLst>
      <p:ext uri="{BB962C8B-B14F-4D97-AF65-F5344CB8AC3E}">
        <p14:creationId xmlns:p14="http://schemas.microsoft.com/office/powerpoint/2010/main" val="167218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0378B77C-FE6B-41DE-C6D3-87256AEBC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f49675089_0_15">
            <a:extLst>
              <a:ext uri="{FF2B5EF4-FFF2-40B4-BE49-F238E27FC236}">
                <a16:creationId xmlns:a16="http://schemas.microsoft.com/office/drawing/2014/main" id="{3C1D7BEF-5F35-703A-1870-A954C20CC1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3152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Community Engagement</a:t>
            </a:r>
            <a:endParaRPr sz="24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2" name="Google Shape;122;g32f49675089_0_15">
            <a:extLst>
              <a:ext uri="{FF2B5EF4-FFF2-40B4-BE49-F238E27FC236}">
                <a16:creationId xmlns:a16="http://schemas.microsoft.com/office/drawing/2014/main" id="{75D91597-1C25-B80A-33A2-32D9EEDDC3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3374" y="886177"/>
            <a:ext cx="3817711" cy="557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of California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Elena Kounalakis  - Lt. Governor Cali</a:t>
            </a:r>
          </a:p>
          <a:p>
            <a:pPr marL="599440" lvl="1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endParaRPr lang="en-US" sz="13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City of Los Angeles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Steadfast LA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Rises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USGBC-LA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Mayor's Office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Kathryn Barger - County Supervisor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Sentinel</a:t>
            </a:r>
          </a:p>
          <a:p>
            <a:pPr marL="599440" lvl="1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endParaRPr lang="en-US" sz="13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Collective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Rebuild Coalition: NOMA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Chamber of Commerce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Heritage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Green</a:t>
            </a:r>
          </a:p>
          <a:p>
            <a:pPr marL="885190" lvl="1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Altadena Strong</a:t>
            </a:r>
          </a:p>
          <a:p>
            <a:pPr indent="-314960">
              <a:lnSpc>
                <a:spcPct val="150000"/>
              </a:lnSpc>
              <a:spcBef>
                <a:spcPts val="0"/>
              </a:spcBef>
              <a:buSzPct val="100000"/>
            </a:pPr>
            <a:endParaRPr lang="en-US" sz="140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42240" indent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en-US" sz="8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sz="8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FC306-B5FE-2266-8BC8-8250E7DCB348}"/>
              </a:ext>
            </a:extLst>
          </p:cNvPr>
          <p:cNvSpPr txBox="1"/>
          <p:nvPr/>
        </p:nvSpPr>
        <p:spPr>
          <a:xfrm>
            <a:off x="4284488" y="886177"/>
            <a:ext cx="4617154" cy="1553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7990" indent="-28575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-US" sz="1300" b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Pacific Palisades</a:t>
            </a:r>
          </a:p>
          <a:p>
            <a:pPr marL="88519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Resilient Palisades</a:t>
            </a:r>
          </a:p>
          <a:p>
            <a:pPr marL="88519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Palisades Recovery Coalition</a:t>
            </a:r>
          </a:p>
          <a:p>
            <a:pPr marL="88519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Pacific Palisades Community Rebuild</a:t>
            </a:r>
          </a:p>
          <a:p>
            <a:pPr marL="88519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Pacific Palisades Preservation Coalition (PPPC)</a:t>
            </a:r>
          </a:p>
        </p:txBody>
      </p:sp>
    </p:spTree>
    <p:extLst>
      <p:ext uri="{BB962C8B-B14F-4D97-AF65-F5344CB8AC3E}">
        <p14:creationId xmlns:p14="http://schemas.microsoft.com/office/powerpoint/2010/main" val="80170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B56C0783-35CD-FCF5-45E8-70A665BCA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5057FAFE-A28E-1D4B-8AAB-BD01C4CB94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Conceptual Design: Exterior</a:t>
            </a:r>
            <a:endParaRPr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65F99B-925E-55D6-5A32-4336AC5B3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23" y="1098507"/>
            <a:ext cx="4312874" cy="246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F0CD4E-7667-B841-BA05-452C37D7B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23" y="3592285"/>
            <a:ext cx="4312873" cy="2464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7558B-32E6-FAF7-542E-7AAC17B11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705" y="3602619"/>
            <a:ext cx="4312872" cy="2464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51565A-1B29-15F7-B67B-D06656CB3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705" y="1098508"/>
            <a:ext cx="4312872" cy="24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9367602A-EA80-10D2-CF99-9C82B4A25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86192C2E-D5D3-401B-1FCC-FFA3517E11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Conceptual Design: Interior</a:t>
            </a:r>
            <a:endParaRPr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8A27B-AFAD-E529-06A8-DC68CB43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27" y="928726"/>
            <a:ext cx="6338455" cy="52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5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0E65DA5A-38E7-5710-0689-16AEA90D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369DC13E-DF54-3710-113D-2F6EA9FA5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Timeline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D0293-10B6-1DC5-49BA-89AC9B05C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75" y="1902221"/>
            <a:ext cx="3895725" cy="3895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E284E8-440F-1585-2052-E38D31D107F0}"/>
              </a:ext>
            </a:extLst>
          </p:cNvPr>
          <p:cNvSpPr txBox="1"/>
          <p:nvPr/>
        </p:nvSpPr>
        <p:spPr>
          <a:xfrm>
            <a:off x="345498" y="840875"/>
            <a:ext cx="4618758" cy="5779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Conceptual Design: Architect</a:t>
            </a:r>
            <a:endParaRPr lang="en-US" sz="1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Finalize home size:</a:t>
            </a:r>
          </a:p>
          <a:p>
            <a:pPr marL="1600200" marR="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Square Footage</a:t>
            </a:r>
          </a:p>
          <a:p>
            <a:pPr marL="1600200" marR="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Orientation</a:t>
            </a:r>
          </a:p>
          <a:p>
            <a:pPr marL="1600200" marR="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# of Bedrooms</a:t>
            </a:r>
          </a:p>
          <a:p>
            <a:pPr marL="1600200" marR="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# of Bathrooms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Conceptual Rendering (4-6 weeks)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Clean Coalition (2-4 weeks):</a:t>
            </a:r>
          </a:p>
          <a:p>
            <a:pPr marL="1600200" lvl="2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 Solar Array + Battery System</a:t>
            </a:r>
          </a:p>
          <a:p>
            <a:pPr marL="160020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Size System for Microgrid Resilience</a:t>
            </a:r>
          </a:p>
          <a:p>
            <a:pPr marL="160020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Economic Analysis</a:t>
            </a:r>
            <a:endParaRPr lang="en-US" sz="1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71600" marR="0" lvl="3">
              <a:lnSpc>
                <a:spcPct val="115000"/>
              </a:lnSpc>
              <a:tabLst>
                <a:tab pos="1828800" algn="l"/>
              </a:tabLst>
            </a:pPr>
            <a:endParaRPr lang="en-US" sz="1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 Development: Architect</a:t>
            </a:r>
            <a:endParaRPr lang="en-US" sz="1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SD: Schematic (2-4 Mo.)</a:t>
            </a:r>
          </a:p>
          <a:p>
            <a:pPr marL="1600200" marR="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Site Survey (1-2 Weeks)</a:t>
            </a:r>
          </a:p>
          <a:p>
            <a:pPr marL="1600200" marR="0" lvl="3" indent="-22860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Submit for Permit Review (4-6 Weeks)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CD: Construction Documents (1-2 Mo.)</a:t>
            </a:r>
          </a:p>
          <a:p>
            <a:pPr marL="457200" marR="0" lvl="1">
              <a:lnSpc>
                <a:spcPct val="115000"/>
              </a:lnSpc>
              <a:tabLst>
                <a:tab pos="914400" algn="l"/>
              </a:tabLst>
            </a:pPr>
            <a:endParaRPr lang="en-US" sz="105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>
              <a:lnSpc>
                <a:spcPct val="115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en-US" sz="1200" b="1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Construction Schedule: GC</a:t>
            </a:r>
            <a:endParaRPr lang="en-US" sz="1200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Foundation (1-2 Month)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Utility Tie-Ins (4-6 Weeks)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Framing (1-2 Months)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MEP (3-4 Months)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Interior Finishes (3-4 Months)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Exterior Finishes (1 Month)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1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Certificate of Occupancy (2-4 Weeks)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9ABCFF-F2A1-9337-CA7C-5A37F227E89B}"/>
              </a:ext>
            </a:extLst>
          </p:cNvPr>
          <p:cNvSpPr/>
          <p:nvPr/>
        </p:nvSpPr>
        <p:spPr>
          <a:xfrm>
            <a:off x="841086" y="5250113"/>
            <a:ext cx="2410691" cy="66076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45C0C74-498D-5A80-2AE5-7EEE4EF0D536}"/>
              </a:ext>
            </a:extLst>
          </p:cNvPr>
          <p:cNvSpPr/>
          <p:nvPr/>
        </p:nvSpPr>
        <p:spPr>
          <a:xfrm>
            <a:off x="3574848" y="4709160"/>
            <a:ext cx="1216227" cy="517285"/>
          </a:xfrm>
          <a:prstGeom prst="borderCallout1">
            <a:avLst>
              <a:gd name="adj1" fmla="val 52332"/>
              <a:gd name="adj2" fmla="val -1666"/>
              <a:gd name="adj3" fmla="val 109991"/>
              <a:gd name="adj4" fmla="val -246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Opportunity for </a:t>
            </a:r>
            <a:r>
              <a:rPr lang="en-US" sz="900" b="1" dirty="0" err="1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PreFab</a:t>
            </a:r>
            <a:r>
              <a:rPr lang="en-US" sz="9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Modular Construction</a:t>
            </a:r>
          </a:p>
        </p:txBody>
      </p:sp>
    </p:spTree>
    <p:extLst>
      <p:ext uri="{BB962C8B-B14F-4D97-AF65-F5344CB8AC3E}">
        <p14:creationId xmlns:p14="http://schemas.microsoft.com/office/powerpoint/2010/main" val="1462467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088EAF26-6B8B-B5FA-6387-B1F7012C7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310DE1-04C1-ECF7-DBB3-731EAA76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908" y="761999"/>
            <a:ext cx="762002" cy="762002"/>
          </a:xfrm>
          <a:prstGeom prst="rect">
            <a:avLst/>
          </a:prstGeom>
        </p:spPr>
      </p:pic>
      <p:sp>
        <p:nvSpPr>
          <p:cNvPr id="258" name="Google Shape;258;g329e0a1a8e0_0_34">
            <a:extLst>
              <a:ext uri="{FF2B5EF4-FFF2-40B4-BE49-F238E27FC236}">
                <a16:creationId xmlns:a16="http://schemas.microsoft.com/office/drawing/2014/main" id="{D87A195B-4518-DEF1-B4A3-53B47BFDA6C7}"/>
              </a:ext>
            </a:extLst>
          </p:cNvPr>
          <p:cNvSpPr txBox="1"/>
          <p:nvPr/>
        </p:nvSpPr>
        <p:spPr>
          <a:xfrm>
            <a:off x="233975" y="761999"/>
            <a:ext cx="4130091" cy="567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lvl="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400"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 Green</a:t>
            </a:r>
          </a:p>
          <a:p>
            <a:pPr marL="482600" lvl="4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100% Electric</a:t>
            </a:r>
          </a:p>
          <a:p>
            <a:pPr marL="482600" lvl="4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Net-Zero Operational Energy</a:t>
            </a:r>
          </a:p>
          <a:p>
            <a:pPr marL="482600" lvl="4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Community Microgrid</a:t>
            </a:r>
          </a:p>
          <a:p>
            <a:pPr marL="482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+mj-lt"/>
              <a:buAutoNum type="alphaLcParenR"/>
            </a:pPr>
            <a:endParaRPr lang="en-US" sz="1000"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400"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Energy Efficiency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Passive House Design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High-Performance Insulation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Blower Door Testing</a:t>
            </a:r>
          </a:p>
          <a:p>
            <a:pPr marL="482600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lphaLcParenR"/>
            </a:pPr>
            <a:endParaRPr lang="en-US" sz="1000"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400"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Weather Resilience</a:t>
            </a:r>
            <a:endParaRPr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Heat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Smoke Protection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Wildfire Resilient</a:t>
            </a:r>
          </a:p>
          <a:p>
            <a:pPr marL="4826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+mj-lt"/>
              <a:buAutoNum type="alphaLcParenR"/>
            </a:pPr>
            <a:endParaRPr lang="en-US" sz="1000" b="1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</a:pPr>
            <a:r>
              <a:rPr lang="en-US" b="1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Healthy Development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 Embodied Carbon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 Operational Carbon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Indoor Air Quality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ILFI Red-list Free Materials</a:t>
            </a:r>
          </a:p>
          <a:p>
            <a:pPr marL="482600" lvl="1" indent="-342900">
              <a:lnSpc>
                <a:spcPct val="115000"/>
              </a:lnSpc>
              <a:buClr>
                <a:schemeClr val="dk1"/>
              </a:buClr>
              <a:buSzPts val="1400"/>
              <a:buFont typeface="+mj-lt"/>
              <a:buAutoNum type="arabicPeriod"/>
            </a:pPr>
            <a:r>
              <a:rPr lang="en-US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ambria"/>
              </a:rPr>
              <a:t>Thermal Comfort</a:t>
            </a:r>
          </a:p>
        </p:txBody>
      </p:sp>
      <p:sp>
        <p:nvSpPr>
          <p:cNvPr id="259" name="Google Shape;259;g329e0a1a8e0_0_34">
            <a:extLst>
              <a:ext uri="{FF2B5EF4-FFF2-40B4-BE49-F238E27FC236}">
                <a16:creationId xmlns:a16="http://schemas.microsoft.com/office/drawing/2014/main" id="{4A51EDE7-F598-52AF-8F9D-4566307E66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4043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GRI - Overview</a:t>
            </a:r>
            <a:endParaRPr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7EC5F-D68C-13AD-5031-9D62DE6BF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016" y="2115994"/>
            <a:ext cx="596018" cy="59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6FBD44-6619-AE3D-6310-383E1CD97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921" y="3130730"/>
            <a:ext cx="501750" cy="596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78167-DB24-FFEB-BCD7-BEB47499B6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08" t="7602" r="15001" b="7840"/>
          <a:stretch/>
        </p:blipFill>
        <p:spPr>
          <a:xfrm>
            <a:off x="2530885" y="4332467"/>
            <a:ext cx="546898" cy="547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32228-620D-26E5-B36A-2D32CF4802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047" r="26542"/>
          <a:stretch/>
        </p:blipFill>
        <p:spPr>
          <a:xfrm>
            <a:off x="4036083" y="1098919"/>
            <a:ext cx="4968706" cy="510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69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3456</Words>
  <Application>Microsoft Macintosh PowerPoint</Application>
  <PresentationFormat>On-screen Show (4:3)</PresentationFormat>
  <Paragraphs>563</Paragraphs>
  <Slides>38</Slides>
  <Notes>30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Lato</vt:lpstr>
      <vt:lpstr>Calibri</vt:lpstr>
      <vt:lpstr>Courier New</vt:lpstr>
      <vt:lpstr>Crimson Pro</vt:lpstr>
      <vt:lpstr>sonnenText</vt:lpstr>
      <vt:lpstr>Office Theme</vt:lpstr>
      <vt:lpstr>PowerPoint Presentation</vt:lpstr>
      <vt:lpstr>Meet the Team</vt:lpstr>
      <vt:lpstr>PowerPoint Presentation</vt:lpstr>
      <vt:lpstr>Current Collaborators</vt:lpstr>
      <vt:lpstr>Community Engagement</vt:lpstr>
      <vt:lpstr>Conceptual Design: Exterior</vt:lpstr>
      <vt:lpstr>Conceptual Design: Interior</vt:lpstr>
      <vt:lpstr>Timeline</vt:lpstr>
      <vt:lpstr>GRI - Overview</vt:lpstr>
      <vt:lpstr>PowerPoint Presentation</vt:lpstr>
      <vt:lpstr>PowerPoint Presentation</vt:lpstr>
      <vt:lpstr>Super Green: 100% Electric</vt:lpstr>
      <vt:lpstr>PowerPoint Presentation</vt:lpstr>
      <vt:lpstr>Super Green: Net Zero</vt:lpstr>
      <vt:lpstr>Super Green: Net Zero</vt:lpstr>
      <vt:lpstr>Super Green: Net Zero</vt:lpstr>
      <vt:lpstr>Super Green: Solar Microgrid</vt:lpstr>
      <vt:lpstr>Super Green: Solar Microgrid</vt:lpstr>
      <vt:lpstr>Super Green: Solar Microgrid</vt:lpstr>
      <vt:lpstr>Energy Efficiency: Passive House</vt:lpstr>
      <vt:lpstr>PowerPoint Presentation</vt:lpstr>
      <vt:lpstr>PowerPoint Presentation</vt:lpstr>
      <vt:lpstr>Extreme Weather Resilience: Extreme Heat</vt:lpstr>
      <vt:lpstr>Extreme Weather Resilience: Extreme Heat</vt:lpstr>
      <vt:lpstr>Extreme Weather Resilience: Wildfire</vt:lpstr>
      <vt:lpstr>PowerPoint Presentation</vt:lpstr>
      <vt:lpstr>PowerPoint Presentation</vt:lpstr>
      <vt:lpstr>Healthy Development</vt:lpstr>
      <vt:lpstr>Healthy Development: Low Embodied Carbon</vt:lpstr>
      <vt:lpstr>Healthy Development: Low Operational Carbon</vt:lpstr>
      <vt:lpstr>Healthy Development: IAQ</vt:lpstr>
      <vt:lpstr>Healthy Development: Thermal Comfort</vt:lpstr>
      <vt:lpstr>Healthy Development: Materials</vt:lpstr>
      <vt:lpstr>Healthy Development: Materials</vt:lpstr>
      <vt:lpstr>Healthy Development: Materials</vt:lpstr>
      <vt:lpstr>PowerPoint Presentation</vt:lpstr>
      <vt:lpstr>Conclusion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Haley Weinstein</cp:lastModifiedBy>
  <cp:revision>3</cp:revision>
  <dcterms:created xsi:type="dcterms:W3CDTF">2023-07-14T20:12:59Z</dcterms:created>
  <dcterms:modified xsi:type="dcterms:W3CDTF">2025-04-15T21:25:59Z</dcterms:modified>
</cp:coreProperties>
</file>