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5" r:id="rId3"/>
    <p:sldId id="268" r:id="rId4"/>
    <p:sldId id="257" r:id="rId5"/>
    <p:sldId id="267" r:id="rId6"/>
    <p:sldId id="258" r:id="rId7"/>
    <p:sldId id="269" r:id="rId8"/>
    <p:sldId id="259" r:id="rId9"/>
    <p:sldId id="260" r:id="rId10"/>
    <p:sldId id="261"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Catamaran Light" pitchFamily="2"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iar5W8SCwmYE0U80kZKtaqm5s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7"/>
    <p:restoredTop sz="94613"/>
  </p:normalViewPr>
  <p:slideViewPr>
    <p:cSldViewPr snapToGrid="0">
      <p:cViewPr varScale="1">
        <p:scale>
          <a:sx n="107" d="100"/>
          <a:sy n="107" d="100"/>
        </p:scale>
        <p:origin x="9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378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590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270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4967508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f4967508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2f4967508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4967508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f4967508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2f4967508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67527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9e0a1a8e0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329e0a1a8e0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9e0a1a8e0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29e0a1a8e0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36"/>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7;p36"/>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36"/>
          <p:cNvSpPr txBox="1"/>
          <p:nvPr/>
        </p:nvSpPr>
        <p:spPr>
          <a:xfrm>
            <a:off x="0" y="6488113"/>
            <a:ext cx="91440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Arial"/>
                <a:ea typeface="Arial"/>
                <a:cs typeface="Arial"/>
                <a:sym typeface="Arial"/>
              </a:rPr>
              <a:t>Making Clean Local Energy Accessible Now			</a:t>
            </a:r>
            <a:endParaRPr sz="1400" b="0" i="0" u="none" strike="noStrike" cap="none">
              <a:solidFill>
                <a:srgbClr val="000000"/>
              </a:solidFill>
              <a:latin typeface="Arial"/>
              <a:ea typeface="Arial"/>
              <a:cs typeface="Arial"/>
              <a:sym typeface="Arial"/>
            </a:endParaRPr>
          </a:p>
        </p:txBody>
      </p:sp>
      <p:sp>
        <p:nvSpPr>
          <p:cNvPr id="19" name="Google Shape;19;p36"/>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98DA8"/>
              </a:buClr>
              <a:buSzPts val="2400"/>
              <a:buFont typeface="Calibri"/>
              <a:buNone/>
              <a:defRPr sz="2400">
                <a:solidFill>
                  <a:srgbClr val="798DA8"/>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4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a:spLocks noGrp="1"/>
          </p:cNvSpPr>
          <p:nvPr>
            <p:ph type="pic" idx="2"/>
          </p:nvPr>
        </p:nvSpPr>
        <p:spPr>
          <a:xfrm>
            <a:off x="3887391" y="987426"/>
            <a:ext cx="4629150" cy="4873625"/>
          </a:xfrm>
          <a:prstGeom prst="rect">
            <a:avLst/>
          </a:prstGeom>
          <a:noFill/>
          <a:ln>
            <a:noFill/>
          </a:ln>
        </p:spPr>
      </p:sp>
      <p:sp>
        <p:nvSpPr>
          <p:cNvPr id="81" name="Google Shape;81;p4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4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Text and Chart">
  <p:cSld name="3_Title, Text and Chart">
    <p:spTree>
      <p:nvGrpSpPr>
        <p:cNvPr id="1" name="Shape 20"/>
        <p:cNvGrpSpPr/>
        <p:nvPr/>
      </p:nvGrpSpPr>
      <p:grpSpPr>
        <a:xfrm>
          <a:off x="0" y="0"/>
          <a:ext cx="0" cy="0"/>
          <a:chOff x="0" y="0"/>
          <a:chExt cx="0" cy="0"/>
        </a:xfrm>
      </p:grpSpPr>
      <p:sp>
        <p:nvSpPr>
          <p:cNvPr id="21" name="Google Shape;21;p37"/>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22" name="Google Shape;22;p37"/>
          <p:cNvSpPr txBox="1"/>
          <p:nvPr/>
        </p:nvSpPr>
        <p:spPr>
          <a:xfrm>
            <a:off x="0" y="6488119"/>
            <a:ext cx="472440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595959"/>
                </a:solidFill>
                <a:latin typeface="Arial"/>
                <a:ea typeface="Arial"/>
                <a:cs typeface="Arial"/>
                <a:sym typeface="Arial"/>
              </a:rPr>
              <a:t>Making Clean Local Energy Accessible Now</a:t>
            </a:r>
            <a:endParaRPr sz="1400" b="0" i="0" u="none" strike="noStrike" cap="none">
              <a:solidFill>
                <a:srgbClr val="000000"/>
              </a:solidFill>
              <a:latin typeface="Arial"/>
              <a:ea typeface="Arial"/>
              <a:cs typeface="Arial"/>
              <a:sym typeface="Arial"/>
            </a:endParaRPr>
          </a:p>
        </p:txBody>
      </p:sp>
      <p:sp>
        <p:nvSpPr>
          <p:cNvPr id="23" name="Google Shape;23;p37"/>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1013"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 name="Google Shape;24;p3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350"/>
              <a:buFont typeface="Arial"/>
              <a:buNone/>
              <a:defRPr sz="135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p:nvPr/>
        </p:nvSpPr>
        <p:spPr>
          <a:xfrm>
            <a:off x="8416636" y="6542574"/>
            <a:ext cx="574964"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rgbClr val="595959"/>
                </a:solidFill>
                <a:latin typeface="Arial"/>
                <a:ea typeface="Arial"/>
                <a:cs typeface="Arial"/>
                <a:sym typeface="Arial"/>
              </a:rPr>
              <a:t>‹#›</a:t>
            </a:fld>
            <a:endParaRPr sz="1050" b="0" i="0" u="none" strike="noStrike" cap="none">
              <a:solidFill>
                <a:srgbClr val="595959"/>
              </a:solidFill>
              <a:latin typeface="Arial"/>
              <a:ea typeface="Arial"/>
              <a:cs typeface="Arial"/>
              <a:sym typeface="Arial"/>
            </a:endParaRPr>
          </a:p>
        </p:txBody>
      </p:sp>
      <p:pic>
        <p:nvPicPr>
          <p:cNvPr id="26" name="Google Shape;26;p37"/>
          <p:cNvPicPr preferRelativeResize="0"/>
          <p:nvPr/>
        </p:nvPicPr>
        <p:blipFill rotWithShape="1">
          <a:blip r:embed="rId2">
            <a:alphaModFix/>
          </a:blip>
          <a:srcRect/>
          <a:stretch/>
        </p:blipFill>
        <p:spPr>
          <a:xfrm>
            <a:off x="7541123" y="132243"/>
            <a:ext cx="1421463" cy="596418"/>
          </a:xfrm>
          <a:prstGeom prst="rect">
            <a:avLst/>
          </a:prstGeom>
          <a:noFill/>
          <a:ln>
            <a:noFill/>
          </a:ln>
        </p:spPr>
      </p:pic>
      <p:sp>
        <p:nvSpPr>
          <p:cNvPr id="27" name="Google Shape;27;p3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solidFill>
                  <a:schemeClr val="dk1"/>
                </a:solidFill>
                <a:latin typeface="Arial"/>
                <a:ea typeface="Arial"/>
                <a:cs typeface="Arial"/>
                <a:sym typeface="Arial"/>
              </a:defRPr>
            </a:lvl1pPr>
            <a:lvl2pPr marL="914400" lvl="1" indent="-323850" algn="l">
              <a:lnSpc>
                <a:spcPct val="90000"/>
              </a:lnSpc>
              <a:spcBef>
                <a:spcPts val="500"/>
              </a:spcBef>
              <a:spcAft>
                <a:spcPts val="0"/>
              </a:spcAft>
              <a:buClr>
                <a:schemeClr val="dk1"/>
              </a:buClr>
              <a:buSzPts val="1500"/>
              <a:buFont typeface="Courier New"/>
              <a:buChar char="o"/>
              <a:defRPr sz="15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solidFill>
                  <a:schemeClr val="dk1"/>
                </a:solidFill>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Font typeface="Courier New"/>
              <a:buChar char="o"/>
              <a:defRPr sz="1050">
                <a:solidFill>
                  <a:schemeClr val="dk1"/>
                </a:solidFill>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Font typeface="Arial"/>
              <a:buChar char="•"/>
              <a:defRPr sz="105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3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4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 descr="Clean Coalition Logo_no tagline_updated yellow.eps"/>
          <p:cNvPicPr preferRelativeResize="0"/>
          <p:nvPr/>
        </p:nvPicPr>
        <p:blipFill rotWithShape="1">
          <a:blip r:embed="rId3">
            <a:alphaModFix/>
          </a:blip>
          <a:srcRect/>
          <a:stretch/>
        </p:blipFill>
        <p:spPr>
          <a:xfrm>
            <a:off x="2024554" y="196600"/>
            <a:ext cx="5065450" cy="755025"/>
          </a:xfrm>
          <a:prstGeom prst="rect">
            <a:avLst/>
          </a:prstGeom>
          <a:noFill/>
          <a:ln>
            <a:noFill/>
          </a:ln>
        </p:spPr>
      </p:pic>
      <p:sp>
        <p:nvSpPr>
          <p:cNvPr id="103" name="Google Shape;103;p1"/>
          <p:cNvSpPr txBox="1"/>
          <p:nvPr/>
        </p:nvSpPr>
        <p:spPr>
          <a:xfrm>
            <a:off x="-61325" y="1047225"/>
            <a:ext cx="9255600" cy="1431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3500" b="1" dirty="0">
                <a:solidFill>
                  <a:schemeClr val="dk2"/>
                </a:solidFill>
                <a:latin typeface="Cambria"/>
                <a:ea typeface="Cambria"/>
                <a:cs typeface="Cambria"/>
                <a:sym typeface="Cambria"/>
              </a:rPr>
              <a:t>Green Rebuild Initiative </a:t>
            </a:r>
            <a:r>
              <a:rPr lang="en-US" sz="3000" b="1" dirty="0">
                <a:solidFill>
                  <a:schemeClr val="dk2"/>
                </a:solidFill>
                <a:latin typeface="Cambria"/>
                <a:ea typeface="Cambria"/>
                <a:cs typeface="Cambria"/>
                <a:sym typeface="Cambria"/>
              </a:rPr>
              <a:t>(GRI)</a:t>
            </a:r>
            <a:endParaRPr sz="3000" b="1" dirty="0">
              <a:solidFill>
                <a:schemeClr val="dk2"/>
              </a:solidFill>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sz="2600" b="1" dirty="0">
                <a:solidFill>
                  <a:schemeClr val="dk2"/>
                </a:solidFill>
                <a:latin typeface="Cambria"/>
                <a:ea typeface="Cambria"/>
                <a:cs typeface="Cambria"/>
                <a:sym typeface="Cambria"/>
              </a:rPr>
              <a:t>Facilitating 100% Electric, Net Zero Energy Rebuilding with full Solar Microgrid resilience </a:t>
            </a:r>
            <a:endParaRPr sz="900" i="0" u="none" strike="noStrike" cap="none" dirty="0">
              <a:solidFill>
                <a:schemeClr val="dk2"/>
              </a:solidFill>
              <a:latin typeface="Cambria"/>
              <a:ea typeface="Cambria"/>
              <a:cs typeface="Cambria"/>
              <a:sym typeface="Cambria"/>
            </a:endParaRPr>
          </a:p>
        </p:txBody>
      </p:sp>
      <p:sp>
        <p:nvSpPr>
          <p:cNvPr id="104" name="Google Shape;104;p1"/>
          <p:cNvSpPr txBox="1"/>
          <p:nvPr/>
        </p:nvSpPr>
        <p:spPr>
          <a:xfrm>
            <a:off x="7619400" y="6537200"/>
            <a:ext cx="15246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rPr>
              <a:t>April 2025</a:t>
            </a:r>
            <a:endParaRPr sz="1400" b="0" i="0" u="none" strike="noStrike" cap="none" dirty="0">
              <a:solidFill>
                <a:srgbClr val="000000"/>
              </a:solidFill>
              <a:latin typeface="Arial"/>
              <a:ea typeface="Arial"/>
              <a:cs typeface="Arial"/>
              <a:sym typeface="Arial"/>
            </a:endParaRPr>
          </a:p>
        </p:txBody>
      </p:sp>
      <p:sp>
        <p:nvSpPr>
          <p:cNvPr id="105" name="Google Shape;105;p1"/>
          <p:cNvSpPr txBox="1"/>
          <p:nvPr/>
        </p:nvSpPr>
        <p:spPr>
          <a:xfrm>
            <a:off x="1006825" y="5893350"/>
            <a:ext cx="70077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700">
                <a:solidFill>
                  <a:schemeClr val="lt1"/>
                </a:solidFill>
                <a:latin typeface="Catamaran Light"/>
                <a:ea typeface="Catamaran Light"/>
                <a:cs typeface="Catamaran Light"/>
                <a:sym typeface="Catamaran Light"/>
              </a:rPr>
              <a:t>Optimizing the trifecta of Economic, Environmental, and Resilience benefits</a:t>
            </a:r>
            <a:endParaRPr sz="1700">
              <a:solidFill>
                <a:schemeClr val="lt1"/>
              </a:solidFill>
              <a:latin typeface="Catamaran Light"/>
              <a:ea typeface="Catamaran Light"/>
              <a:cs typeface="Catamaran Light"/>
              <a:sym typeface="Catamaran 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07" name="Google Shape;107;p1"/>
          <p:cNvSpPr txBox="1"/>
          <p:nvPr/>
        </p:nvSpPr>
        <p:spPr>
          <a:xfrm>
            <a:off x="9113150" y="1804125"/>
            <a:ext cx="91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C21C9F4-D5B3-C733-217A-77DFA07A06D4}"/>
              </a:ext>
            </a:extLst>
          </p:cNvPr>
          <p:cNvPicPr>
            <a:picLocks noChangeAspect="1"/>
          </p:cNvPicPr>
          <p:nvPr/>
        </p:nvPicPr>
        <p:blipFill>
          <a:blip r:embed="rId4"/>
          <a:stretch>
            <a:fillRect/>
          </a:stretch>
        </p:blipFill>
        <p:spPr>
          <a:xfrm>
            <a:off x="2953825" y="2574425"/>
            <a:ext cx="3236350" cy="3236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Meet the Team Leading the GPC</a:t>
            </a:r>
            <a:endParaRPr sz="2000"/>
          </a:p>
        </p:txBody>
      </p:sp>
      <p:sp>
        <p:nvSpPr>
          <p:cNvPr id="140" name="Google Shape;140;p4"/>
          <p:cNvSpPr txBox="1"/>
          <p:nvPr/>
        </p:nvSpPr>
        <p:spPr>
          <a:xfrm>
            <a:off x="598950" y="1826800"/>
            <a:ext cx="858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41" name="Google Shape;141;p4"/>
          <p:cNvSpPr txBox="1"/>
          <p:nvPr/>
        </p:nvSpPr>
        <p:spPr>
          <a:xfrm>
            <a:off x="3454050" y="590835"/>
            <a:ext cx="5091000" cy="5924669"/>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Clr>
                <a:schemeClr val="dk1"/>
              </a:buClr>
              <a:buSzPts val="1100"/>
              <a:buFont typeface="Arial"/>
              <a:buNone/>
            </a:pPr>
            <a:r>
              <a:rPr lang="en-US" sz="1100" b="1" dirty="0">
                <a:solidFill>
                  <a:schemeClr val="dk1"/>
                </a:solidFill>
              </a:rPr>
              <a:t>Craig Lewis</a:t>
            </a:r>
          </a:p>
          <a:p>
            <a:pPr marL="457200" lvl="0" indent="-311150" algn="l" rtl="0">
              <a:spcBef>
                <a:spcPts val="1200"/>
              </a:spcBef>
              <a:spcAft>
                <a:spcPts val="0"/>
              </a:spcAft>
              <a:buClr>
                <a:schemeClr val="dk1"/>
              </a:buClr>
              <a:buSzPts val="1300"/>
              <a:buChar char="●"/>
            </a:pPr>
            <a:r>
              <a:rPr lang="en-US" sz="1100" dirty="0">
                <a:solidFill>
                  <a:schemeClr val="dk1"/>
                </a:solidFill>
              </a:rPr>
              <a:t>Founder of Clean Coalition, a nonprofit organization dedicated to accelerating the transition to clean energy and resilient communities.</a:t>
            </a:r>
            <a:endParaRPr lang="en-US" sz="1100" b="1" dirty="0">
              <a:solidFill>
                <a:schemeClr val="dk1"/>
              </a:solidFill>
            </a:endParaRPr>
          </a:p>
          <a:p>
            <a:pPr marL="0" lvl="0" indent="0" algn="l" rtl="0">
              <a:spcBef>
                <a:spcPts val="0"/>
              </a:spcBef>
              <a:spcAft>
                <a:spcPts val="0"/>
              </a:spcAft>
              <a:buClr>
                <a:schemeClr val="dk1"/>
              </a:buClr>
              <a:buSzPts val="1100"/>
              <a:buFont typeface="Arial"/>
              <a:buNone/>
            </a:pPr>
            <a:endParaRPr lang="en-US" sz="1100" b="1" dirty="0">
              <a:solidFill>
                <a:schemeClr val="dk1"/>
              </a:solidFill>
            </a:endParaRPr>
          </a:p>
          <a:p>
            <a:pPr marL="0" lvl="0" indent="0" algn="l" rtl="0">
              <a:spcBef>
                <a:spcPts val="0"/>
              </a:spcBef>
              <a:spcAft>
                <a:spcPts val="0"/>
              </a:spcAft>
              <a:buClr>
                <a:schemeClr val="dk1"/>
              </a:buClr>
              <a:buSzPts val="1100"/>
              <a:buFont typeface="Arial"/>
              <a:buNone/>
            </a:pPr>
            <a:r>
              <a:rPr lang="en-US" sz="1100" b="1" dirty="0" err="1">
                <a:solidFill>
                  <a:schemeClr val="dk1"/>
                </a:solidFill>
              </a:rPr>
              <a:t>Lollie</a:t>
            </a:r>
            <a:r>
              <a:rPr lang="en-US" sz="1100" b="1" dirty="0">
                <a:solidFill>
                  <a:schemeClr val="dk1"/>
                </a:solidFill>
              </a:rPr>
              <a:t> Kuhl</a:t>
            </a:r>
            <a:endParaRPr sz="1100" b="1" dirty="0">
              <a:solidFill>
                <a:schemeClr val="dk1"/>
              </a:solidFill>
            </a:endParaRPr>
          </a:p>
          <a:p>
            <a:pPr marL="457200" lvl="0" indent="-311150" algn="l" rtl="0">
              <a:spcBef>
                <a:spcPts val="1200"/>
              </a:spcBef>
              <a:spcAft>
                <a:spcPts val="0"/>
              </a:spcAft>
              <a:buClr>
                <a:schemeClr val="dk1"/>
              </a:buClr>
              <a:buSzPts val="1300"/>
              <a:buChar char="●"/>
            </a:pPr>
            <a:r>
              <a:rPr lang="en-US" sz="1100" dirty="0">
                <a:solidFill>
                  <a:schemeClr val="dk1"/>
                </a:solidFill>
              </a:rPr>
              <a:t>Architectural designer focused on empowering homeowners with actionable guidance for rebuilding sustainably.</a:t>
            </a:r>
            <a:endParaRPr sz="1100" dirty="0">
              <a:solidFill>
                <a:schemeClr val="dk1"/>
              </a:solidFill>
            </a:endParaRPr>
          </a:p>
          <a:p>
            <a:pPr>
              <a:spcBef>
                <a:spcPts val="1200"/>
              </a:spcBef>
              <a:buClr>
                <a:schemeClr val="dk1"/>
              </a:buClr>
              <a:buSzPts val="1100"/>
            </a:pPr>
            <a:r>
              <a:rPr lang="en-US" sz="1100" b="1" dirty="0">
                <a:solidFill>
                  <a:schemeClr val="dk1"/>
                </a:solidFill>
              </a:rPr>
              <a:t>Haley Weinstein</a:t>
            </a:r>
          </a:p>
          <a:p>
            <a:pPr marL="457200" lvl="0" indent="-311150" algn="l" rtl="0">
              <a:spcBef>
                <a:spcPts val="1200"/>
              </a:spcBef>
              <a:spcAft>
                <a:spcPts val="0"/>
              </a:spcAft>
              <a:buClr>
                <a:schemeClr val="dk1"/>
              </a:buClr>
              <a:buSzPts val="1300"/>
              <a:buChar char="●"/>
            </a:pPr>
            <a:r>
              <a:rPr lang="en-US" sz="1100" dirty="0">
                <a:solidFill>
                  <a:schemeClr val="dk1"/>
                </a:solidFill>
              </a:rPr>
              <a:t>Communications lead at Clean Coalition.</a:t>
            </a:r>
            <a:endParaRPr lang="en-US" sz="1100" b="1" dirty="0">
              <a:solidFill>
                <a:schemeClr val="dk1"/>
              </a:solidFill>
            </a:endParaRPr>
          </a:p>
          <a:p>
            <a:pPr marL="0" lvl="0" indent="0" algn="l" rtl="0">
              <a:spcBef>
                <a:spcPts val="1200"/>
              </a:spcBef>
              <a:spcAft>
                <a:spcPts val="0"/>
              </a:spcAft>
              <a:buNone/>
            </a:pPr>
            <a:r>
              <a:rPr lang="en-US" sz="1100" b="1" dirty="0">
                <a:solidFill>
                  <a:schemeClr val="dk1"/>
                </a:solidFill>
              </a:rPr>
              <a:t>Fallon Vaughan</a:t>
            </a:r>
            <a:endParaRPr sz="1100" b="1" dirty="0">
              <a:solidFill>
                <a:schemeClr val="dk1"/>
              </a:solidFill>
            </a:endParaRPr>
          </a:p>
          <a:p>
            <a:pPr marL="457200" lvl="0" indent="-317500" algn="l" rtl="0">
              <a:spcBef>
                <a:spcPts val="1200"/>
              </a:spcBef>
              <a:spcAft>
                <a:spcPts val="0"/>
              </a:spcAft>
              <a:buClr>
                <a:schemeClr val="dk1"/>
              </a:buClr>
              <a:buSzPts val="1400"/>
              <a:buChar char="●"/>
            </a:pPr>
            <a:r>
              <a:rPr lang="en-US" sz="1100" dirty="0">
                <a:solidFill>
                  <a:schemeClr val="dk1"/>
                </a:solidFill>
              </a:rPr>
              <a:t>Developer that built 10 super green homes in Paradise, CA following the wildfire disaster there in late-2018.</a:t>
            </a:r>
          </a:p>
          <a:p>
            <a:pPr marL="0" lvl="0" indent="0" algn="l" rtl="0">
              <a:spcBef>
                <a:spcPts val="1200"/>
              </a:spcBef>
              <a:spcAft>
                <a:spcPts val="0"/>
              </a:spcAft>
              <a:buClr>
                <a:schemeClr val="dk1"/>
              </a:buClr>
              <a:buSzPts val="1100"/>
              <a:buFont typeface="Arial"/>
              <a:buNone/>
            </a:pPr>
            <a:r>
              <a:rPr lang="en-US" sz="1100" b="1" dirty="0">
                <a:solidFill>
                  <a:schemeClr val="dk1"/>
                </a:solidFill>
              </a:rPr>
              <a:t>John Bello, P.E</a:t>
            </a:r>
          </a:p>
          <a:p>
            <a:pPr marL="457200" lvl="0" indent="-311150" algn="l" rtl="0">
              <a:spcBef>
                <a:spcPts val="1200"/>
              </a:spcBef>
              <a:spcAft>
                <a:spcPts val="0"/>
              </a:spcAft>
              <a:buClr>
                <a:schemeClr val="dk1"/>
              </a:buClr>
              <a:buSzPts val="1300"/>
              <a:buChar char="●"/>
            </a:pPr>
            <a:r>
              <a:rPr lang="en-US" sz="1100" dirty="0">
                <a:solidFill>
                  <a:srgbClr val="000000"/>
                </a:solidFill>
                <a:latin typeface="+mn-lt"/>
              </a:rPr>
              <a:t>President at Bello Global Consulting.</a:t>
            </a:r>
            <a:br>
              <a:rPr lang="en-US" sz="1100" dirty="0">
                <a:solidFill>
                  <a:srgbClr val="000000"/>
                </a:solidFill>
                <a:latin typeface="+mn-lt"/>
              </a:rPr>
            </a:br>
            <a:endParaRPr sz="1100" b="1" dirty="0">
              <a:solidFill>
                <a:schemeClr val="dk1"/>
              </a:solidFill>
            </a:endParaRPr>
          </a:p>
          <a:p>
            <a:pPr marL="0" lvl="0" indent="0" algn="l" rtl="0">
              <a:spcBef>
                <a:spcPts val="0"/>
              </a:spcBef>
              <a:spcAft>
                <a:spcPts val="0"/>
              </a:spcAft>
              <a:buClr>
                <a:schemeClr val="dk1"/>
              </a:buClr>
              <a:buSzPts val="1100"/>
              <a:buFont typeface="Arial"/>
              <a:buNone/>
            </a:pPr>
            <a:r>
              <a:rPr lang="en-US" sz="1100" b="1" dirty="0">
                <a:solidFill>
                  <a:schemeClr val="dk1"/>
                </a:solidFill>
              </a:rPr>
              <a:t>Dennis Allen</a:t>
            </a:r>
            <a:endParaRPr sz="1100" dirty="0">
              <a:solidFill>
                <a:schemeClr val="dk1"/>
              </a:solidFill>
            </a:endParaRPr>
          </a:p>
          <a:p>
            <a:pPr marL="457200" lvl="0" indent="-311150" algn="l" rtl="0">
              <a:spcBef>
                <a:spcPts val="1200"/>
              </a:spcBef>
              <a:spcAft>
                <a:spcPts val="0"/>
              </a:spcAft>
              <a:buClr>
                <a:schemeClr val="dk1"/>
              </a:buClr>
              <a:buSzPts val="1300"/>
              <a:buChar char="●"/>
            </a:pPr>
            <a:r>
              <a:rPr lang="en-US" sz="1100" dirty="0">
                <a:solidFill>
                  <a:schemeClr val="dk1"/>
                </a:solidFill>
              </a:rPr>
              <a:t>A pioneer in sustainable architecture and construction with decades of experience designing energy-efficient homes.</a:t>
            </a:r>
            <a:endParaRPr sz="1100" dirty="0">
              <a:solidFill>
                <a:schemeClr val="dk1"/>
              </a:solidFill>
            </a:endParaRPr>
          </a:p>
          <a:p>
            <a:pPr marL="457200" lvl="0" indent="-311150" algn="l" rtl="0">
              <a:spcBef>
                <a:spcPts val="0"/>
              </a:spcBef>
              <a:spcAft>
                <a:spcPts val="0"/>
              </a:spcAft>
              <a:buClr>
                <a:schemeClr val="dk1"/>
              </a:buClr>
              <a:buSzPts val="1300"/>
              <a:buChar char="●"/>
            </a:pPr>
            <a:r>
              <a:rPr lang="en-US" sz="1100" dirty="0">
                <a:solidFill>
                  <a:schemeClr val="dk1"/>
                </a:solidFill>
              </a:rPr>
              <a:t>Recognized for integrating green technologies into high-performance buildings.</a:t>
            </a:r>
            <a:endParaRPr sz="1100" dirty="0">
              <a:solidFill>
                <a:schemeClr val="dk1"/>
              </a:solidFill>
            </a:endParaRPr>
          </a:p>
          <a:p>
            <a:pPr marL="0" lvl="0" indent="0" algn="l" rtl="0">
              <a:spcBef>
                <a:spcPts val="1200"/>
              </a:spcBef>
              <a:spcAft>
                <a:spcPts val="0"/>
              </a:spcAft>
              <a:buNone/>
            </a:pPr>
            <a:r>
              <a:rPr lang="en-US" sz="1100" b="1" dirty="0">
                <a:solidFill>
                  <a:schemeClr val="dk1"/>
                </a:solidFill>
              </a:rPr>
              <a:t>Tim Hade</a:t>
            </a:r>
            <a:endParaRPr sz="1100" b="1" dirty="0">
              <a:solidFill>
                <a:schemeClr val="dk1"/>
              </a:solidFill>
            </a:endParaRPr>
          </a:p>
          <a:p>
            <a:pPr marL="457200" lvl="0" indent="-311150" algn="l" rtl="0">
              <a:spcBef>
                <a:spcPts val="1200"/>
              </a:spcBef>
              <a:spcAft>
                <a:spcPts val="0"/>
              </a:spcAft>
              <a:buClr>
                <a:schemeClr val="dk1"/>
              </a:buClr>
              <a:buSzPts val="1300"/>
              <a:buChar char="●"/>
            </a:pPr>
            <a:r>
              <a:rPr lang="en-US" sz="1100" dirty="0">
                <a:solidFill>
                  <a:schemeClr val="dk1"/>
                </a:solidFill>
              </a:rPr>
              <a:t>A pioneer in Solar Microgrids and backup power solutions more generally.</a:t>
            </a:r>
            <a:endParaRPr sz="1100" dirty="0">
              <a:solidFill>
                <a:schemeClr val="dk1"/>
              </a:solidFill>
              <a:latin typeface="Calibri"/>
              <a:ea typeface="Calibri"/>
              <a:cs typeface="Calibri"/>
              <a:sym typeface="Calibri"/>
            </a:endParaRPr>
          </a:p>
        </p:txBody>
      </p:sp>
      <p:pic>
        <p:nvPicPr>
          <p:cNvPr id="142" name="Google Shape;142;p4"/>
          <p:cNvPicPr preferRelativeResize="0"/>
          <p:nvPr/>
        </p:nvPicPr>
        <p:blipFill rotWithShape="1">
          <a:blip r:embed="rId3">
            <a:alphaModFix/>
          </a:blip>
          <a:srcRect l="13422" r="13429"/>
          <a:stretch/>
        </p:blipFill>
        <p:spPr>
          <a:xfrm>
            <a:off x="0" y="762000"/>
            <a:ext cx="3266075" cy="3566100"/>
          </a:xfrm>
          <a:prstGeom prst="rect">
            <a:avLst/>
          </a:prstGeom>
          <a:noFill/>
          <a:ln>
            <a:noFill/>
          </a:ln>
        </p:spPr>
      </p:pic>
      <p:sp>
        <p:nvSpPr>
          <p:cNvPr id="143" name="Google Shape;143;p4"/>
          <p:cNvSpPr/>
          <p:nvPr/>
        </p:nvSpPr>
        <p:spPr>
          <a:xfrm>
            <a:off x="-14975" y="4327425"/>
            <a:ext cx="3281100" cy="2186100"/>
          </a:xfrm>
          <a:prstGeom prst="rect">
            <a:avLst/>
          </a:prstGeom>
          <a:solidFill>
            <a:srgbClr val="259C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4" name="Google Shape;144;p4" descr="Allen Construction Team — Allen Construction"/>
          <p:cNvPicPr preferRelativeResize="0"/>
          <p:nvPr/>
        </p:nvPicPr>
        <p:blipFill>
          <a:blip r:embed="rId4">
            <a:alphaModFix/>
          </a:blip>
          <a:stretch>
            <a:fillRect/>
          </a:stretch>
        </p:blipFill>
        <p:spPr>
          <a:xfrm>
            <a:off x="276175" y="4600025"/>
            <a:ext cx="2698800" cy="4664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Super Green</a:t>
            </a:r>
          </a:p>
        </p:txBody>
      </p:sp>
      <p:sp>
        <p:nvSpPr>
          <p:cNvPr id="4" name="TextBox 3">
            <a:extLst>
              <a:ext uri="{FF2B5EF4-FFF2-40B4-BE49-F238E27FC236}">
                <a16:creationId xmlns:a16="http://schemas.microsoft.com/office/drawing/2014/main" id="{2FFB20A3-1420-D430-BA83-DCC76DF4AF70}"/>
              </a:ext>
            </a:extLst>
          </p:cNvPr>
          <p:cNvSpPr txBox="1"/>
          <p:nvPr/>
        </p:nvSpPr>
        <p:spPr>
          <a:xfrm>
            <a:off x="5364843" y="1686381"/>
            <a:ext cx="3779157" cy="2893100"/>
          </a:xfrm>
          <a:prstGeom prst="rect">
            <a:avLst/>
          </a:prstGeom>
          <a:noFill/>
        </p:spPr>
        <p:txBody>
          <a:bodyPr wrap="square" rtlCol="0">
            <a:spAutoFit/>
          </a:bodyPr>
          <a:lstStyle/>
          <a:p>
            <a:r>
              <a:rPr lang="en-US" dirty="0"/>
              <a:t>What is ”super green”?</a:t>
            </a:r>
          </a:p>
          <a:p>
            <a:endParaRPr lang="en-US" dirty="0"/>
          </a:p>
          <a:p>
            <a:r>
              <a:rPr lang="en-US" dirty="0"/>
              <a:t>1. 100% electric (no gas service to the home and ideally be an all-EV household).</a:t>
            </a:r>
          </a:p>
          <a:p>
            <a:endParaRPr lang="en-US" dirty="0"/>
          </a:p>
          <a:p>
            <a:r>
              <a:rPr lang="en-US" dirty="0"/>
              <a:t>2. Hosts enough solar to achieve Net Zero Energy (will require about 35 solar panels for a typical 2,500 square foot all-electric home with about 10,000 miles of home EV charging per year).</a:t>
            </a:r>
          </a:p>
          <a:p>
            <a:endParaRPr lang="en-US" dirty="0"/>
          </a:p>
          <a:p>
            <a:r>
              <a:rPr lang="en-US" dirty="0"/>
              <a:t>3. Includes a Solar Microgrid that combines the solar to a battery. </a:t>
            </a:r>
          </a:p>
        </p:txBody>
      </p:sp>
      <p:pic>
        <p:nvPicPr>
          <p:cNvPr id="5" name="Picture 4" descr="A green house with solar panels&#10;&#10;Description automatically generated">
            <a:extLst>
              <a:ext uri="{FF2B5EF4-FFF2-40B4-BE49-F238E27FC236}">
                <a16:creationId xmlns:a16="http://schemas.microsoft.com/office/drawing/2014/main" id="{F8BA92BC-15BC-3008-1A78-F347DAA638AE}"/>
              </a:ext>
            </a:extLst>
          </p:cNvPr>
          <p:cNvPicPr>
            <a:picLocks noChangeAspect="1"/>
          </p:cNvPicPr>
          <p:nvPr/>
        </p:nvPicPr>
        <p:blipFill>
          <a:blip r:embed="rId3"/>
          <a:stretch>
            <a:fillRect/>
          </a:stretch>
        </p:blipFill>
        <p:spPr>
          <a:xfrm>
            <a:off x="314191" y="1116801"/>
            <a:ext cx="4624398" cy="4624398"/>
          </a:xfrm>
          <a:prstGeom prst="rect">
            <a:avLst/>
          </a:prstGeom>
        </p:spPr>
      </p:pic>
    </p:spTree>
    <p:extLst>
      <p:ext uri="{BB962C8B-B14F-4D97-AF65-F5344CB8AC3E}">
        <p14:creationId xmlns:p14="http://schemas.microsoft.com/office/powerpoint/2010/main" val="17256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The importance of south-facing panels:</a:t>
            </a:r>
            <a:endParaRPr sz="2200" b="0" i="0" u="none" strike="noStrike" cap="none" dirty="0">
              <a:solidFill>
                <a:srgbClr val="000000"/>
              </a:solidFill>
              <a:latin typeface="Arial"/>
              <a:ea typeface="Arial"/>
              <a:cs typeface="Arial"/>
              <a:sym typeface="Arial"/>
            </a:endParaRPr>
          </a:p>
        </p:txBody>
      </p:sp>
      <p:pic>
        <p:nvPicPr>
          <p:cNvPr id="5" name="Picture 4" descr="A screenshot of a graph&#10;&#10;Description automatically generated">
            <a:extLst>
              <a:ext uri="{FF2B5EF4-FFF2-40B4-BE49-F238E27FC236}">
                <a16:creationId xmlns:a16="http://schemas.microsoft.com/office/drawing/2014/main" id="{DEFF5B88-65D1-9D80-0502-95B165E8BED5}"/>
              </a:ext>
            </a:extLst>
          </p:cNvPr>
          <p:cNvPicPr>
            <a:picLocks noChangeAspect="1"/>
          </p:cNvPicPr>
          <p:nvPr/>
        </p:nvPicPr>
        <p:blipFill>
          <a:blip r:embed="rId3"/>
          <a:stretch>
            <a:fillRect/>
          </a:stretch>
        </p:blipFill>
        <p:spPr>
          <a:xfrm>
            <a:off x="1151215" y="781705"/>
            <a:ext cx="6841570" cy="5294590"/>
          </a:xfrm>
          <a:prstGeom prst="rect">
            <a:avLst/>
          </a:prstGeom>
        </p:spPr>
      </p:pic>
    </p:spTree>
    <p:extLst>
      <p:ext uri="{BB962C8B-B14F-4D97-AF65-F5344CB8AC3E}">
        <p14:creationId xmlns:p14="http://schemas.microsoft.com/office/powerpoint/2010/main" val="382845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700" y="762000"/>
            <a:ext cx="8610600" cy="5586104"/>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b="1" dirty="0">
                <a:solidFill>
                  <a:schemeClr val="dk1"/>
                </a:solidFill>
              </a:rPr>
              <a:t>Mission</a:t>
            </a:r>
            <a:r>
              <a:rPr lang="en-US" dirty="0">
                <a:solidFill>
                  <a:schemeClr val="dk1"/>
                </a:solidFill>
              </a:rPr>
              <a:t>:</a:t>
            </a:r>
            <a:endParaRPr dirty="0">
              <a:solidFill>
                <a:schemeClr val="dk1"/>
              </a:solidFill>
            </a:endParaRPr>
          </a:p>
          <a:p>
            <a:pPr marL="457200" lvl="0" indent="0" algn="l" rtl="0">
              <a:lnSpc>
                <a:spcPct val="150000"/>
              </a:lnSpc>
              <a:spcBef>
                <a:spcPts val="0"/>
              </a:spcBef>
              <a:spcAft>
                <a:spcPts val="0"/>
              </a:spcAft>
              <a:buNone/>
            </a:pPr>
            <a:r>
              <a:rPr lang="en-US" dirty="0">
                <a:solidFill>
                  <a:schemeClr val="dk1"/>
                </a:solidFill>
              </a:rPr>
              <a:t>To establish a handful of super green rebuild designs for property owners that lost their homes in the recent LA Fires, with the intention that these designs will be widely publicized to facilitate other property owners in Pacific Palisades, Altadena, and way beyond to rebuild in a super green fashion.  Super green designs are 100% electric and Net Zero Energy (NZE), with Solar Microgrids that ensure an unparalleled trifecta of economic, environmental, and resilience benefits.</a:t>
            </a:r>
            <a:endParaRPr dirty="0">
              <a:solidFill>
                <a:schemeClr val="dk1"/>
              </a:solidFill>
            </a:endParaRPr>
          </a:p>
          <a:p>
            <a:pPr marL="0" lvl="0" indent="0" algn="l" rtl="0">
              <a:lnSpc>
                <a:spcPct val="150000"/>
              </a:lnSpc>
              <a:spcBef>
                <a:spcPts val="0"/>
              </a:spcBef>
              <a:spcAft>
                <a:spcPts val="0"/>
              </a:spcAft>
              <a:buNone/>
            </a:pPr>
            <a:r>
              <a:rPr lang="en-US" b="1" dirty="0">
                <a:solidFill>
                  <a:schemeClr val="dk1"/>
                </a:solidFill>
              </a:rPr>
              <a:t>Plan</a:t>
            </a:r>
            <a:r>
              <a:rPr lang="en-US" dirty="0">
                <a:solidFill>
                  <a:schemeClr val="dk1"/>
                </a:solidFill>
              </a:rPr>
              <a:t>:</a:t>
            </a:r>
            <a:endParaRPr b="1"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Identify a handful of property owners who are committed to rebuilding in a super green fashion.</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Establish initial renderings and identify recommended appliances.</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Perform load analysis and size solar &amp; storage for meeting NZE and resilience preferences. </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Coordinate with a Tiger Team of designers, architects, and builders to facilitate comprehensive super green rebuilding designs – and subsequent construction plans for the new homes.   </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Publicize the designs widely:</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Media (</a:t>
            </a:r>
            <a:r>
              <a:rPr lang="en-US" dirty="0" err="1">
                <a:solidFill>
                  <a:schemeClr val="dk1"/>
                </a:solidFill>
              </a:rPr>
              <a:t>eg</a:t>
            </a:r>
            <a:r>
              <a:rPr lang="en-US" dirty="0">
                <a:solidFill>
                  <a:schemeClr val="dk1"/>
                </a:solidFill>
              </a:rPr>
              <a:t>: Sammy Roth @ LA Times)</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Collaborations with other parties like Rick Caruso, Mayor Bass and Steve </a:t>
            </a:r>
            <a:r>
              <a:rPr lang="en-US" dirty="0">
                <a:solidFill>
                  <a:srgbClr val="111111"/>
                </a:solidFill>
                <a:highlight>
                  <a:srgbClr val="FFFFFF"/>
                </a:highlight>
              </a:rPr>
              <a:t>Soboroff</a:t>
            </a:r>
            <a:r>
              <a:rPr lang="en-US" dirty="0">
                <a:solidFill>
                  <a:schemeClr val="dk1"/>
                </a:solidFill>
              </a:rPr>
              <a:t>, Green Building Council, Direct Relief, and others.</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Webinars to educate everybody about the GRI’s super green showcase designs.  </a:t>
            </a:r>
            <a:endParaRPr b="1"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GRI Mission &amp; Plan</a:t>
            </a: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690" y="840001"/>
            <a:ext cx="8610600" cy="3323946"/>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i="0" u="none" strike="noStrike" cap="none" dirty="0">
                <a:solidFill>
                  <a:schemeClr val="dk1"/>
                </a:solidFill>
              </a:rPr>
              <a:t>A typical 2,500 sq ft all-electric house that provides about 10,000 miles of home EV charging annually will need about </a:t>
            </a:r>
            <a:r>
              <a:rPr lang="en-US" b="1" i="0" u="none" strike="noStrike" cap="none" dirty="0">
                <a:solidFill>
                  <a:schemeClr val="dk1"/>
                </a:solidFill>
              </a:rPr>
              <a:t>15kW </a:t>
            </a:r>
            <a:r>
              <a:rPr lang="en-US" i="0" u="none" strike="noStrike" cap="none" dirty="0">
                <a:solidFill>
                  <a:schemeClr val="dk1"/>
                </a:solidFill>
              </a:rPr>
              <a:t>of solar to achieve Net Zero Energy (NZE), which requires about </a:t>
            </a:r>
            <a:r>
              <a:rPr lang="en-US" b="1" i="0" u="none" strike="noStrike" cap="none" dirty="0">
                <a:solidFill>
                  <a:schemeClr val="dk1"/>
                </a:solidFill>
              </a:rPr>
              <a:t>35 standard-sized solar panels,  </a:t>
            </a:r>
            <a:r>
              <a:rPr lang="en-US" i="0" u="none" strike="noStrike" cap="none" dirty="0">
                <a:solidFill>
                  <a:schemeClr val="dk1"/>
                </a:solidFill>
              </a:rPr>
              <a:t>requiring about 700 sq ft of clean (no protrusions) south-facing roof surface. </a:t>
            </a:r>
          </a:p>
          <a:p>
            <a:pPr marL="0" lvl="0" indent="0" algn="l" rtl="0">
              <a:lnSpc>
                <a:spcPct val="150000"/>
              </a:lnSpc>
              <a:spcBef>
                <a:spcPts val="0"/>
              </a:spcBef>
              <a:spcAft>
                <a:spcPts val="0"/>
              </a:spcAft>
              <a:buNone/>
            </a:pPr>
            <a:endParaRPr lang="en-US" dirty="0">
              <a:solidFill>
                <a:schemeClr val="dk1"/>
              </a:solidFill>
            </a:endParaRPr>
          </a:p>
          <a:p>
            <a:pPr marL="0" lvl="0" indent="0" algn="l" rtl="0">
              <a:lnSpc>
                <a:spcPct val="150000"/>
              </a:lnSpc>
              <a:spcBef>
                <a:spcPts val="0"/>
              </a:spcBef>
              <a:spcAft>
                <a:spcPts val="0"/>
              </a:spcAft>
              <a:buNone/>
            </a:pPr>
            <a:r>
              <a:rPr lang="en-US" i="0" u="none" strike="noStrike" cap="none" dirty="0">
                <a:solidFill>
                  <a:schemeClr val="dk1"/>
                </a:solidFill>
              </a:rPr>
              <a:t>Importantly, achieving Super Green for a new 2,500 sq ft house adds about </a:t>
            </a:r>
            <a:r>
              <a:rPr lang="en-US" b="1" i="0" u="none" strike="noStrike" cap="none" dirty="0">
                <a:solidFill>
                  <a:schemeClr val="dk1"/>
                </a:solidFill>
              </a:rPr>
              <a:t>$100k </a:t>
            </a:r>
            <a:r>
              <a:rPr lang="en-US" i="0" u="none" strike="noStrike" cap="none" dirty="0">
                <a:solidFill>
                  <a:schemeClr val="dk1"/>
                </a:solidFill>
              </a:rPr>
              <a:t>to the construction cost, but about </a:t>
            </a:r>
            <a:r>
              <a:rPr lang="en-US" b="1" i="0" u="none" strike="noStrike" cap="none" dirty="0">
                <a:solidFill>
                  <a:schemeClr val="dk1"/>
                </a:solidFill>
              </a:rPr>
              <a:t>half of that can be recovered via tax benefits, rebates, and other incentives </a:t>
            </a:r>
            <a:r>
              <a:rPr lang="en-US" i="0" u="none" strike="noStrike" cap="none" dirty="0">
                <a:solidFill>
                  <a:schemeClr val="dk1"/>
                </a:solidFill>
              </a:rPr>
              <a:t>-- and the net investment will generally earn a </a:t>
            </a:r>
            <a:r>
              <a:rPr lang="en-US" b="1" i="0" u="none" strike="noStrike" cap="none" dirty="0">
                <a:solidFill>
                  <a:schemeClr val="dk1"/>
                </a:solidFill>
              </a:rPr>
              <a:t>10%+ tax-free, risk-free return-on-investment (ROI), via reduced energy bills. </a:t>
            </a:r>
            <a:r>
              <a:rPr lang="en-US" i="0" u="none" strike="noStrike" cap="none" dirty="0">
                <a:solidFill>
                  <a:schemeClr val="dk1"/>
                </a:solidFill>
              </a:rPr>
              <a:t> There is no other type of investment anywhere that provides such a high return for what is essentially equivalent to a long-term certificate-of-deposit (CD) that pays a 15%+ annual-percentage-rate (APR).</a:t>
            </a:r>
            <a:endParaRPr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GRI Mission &amp; Plan</a:t>
            </a:r>
            <a:endParaRPr sz="2200" b="0" i="0" u="none" strike="noStrike" cap="none" dirty="0">
              <a:solidFill>
                <a:srgbClr val="000000"/>
              </a:solidFill>
              <a:latin typeface="Arial"/>
              <a:ea typeface="Arial"/>
              <a:cs typeface="Arial"/>
              <a:sym typeface="Arial"/>
            </a:endParaRPr>
          </a:p>
        </p:txBody>
      </p:sp>
      <p:pic>
        <p:nvPicPr>
          <p:cNvPr id="6" name="Picture 5" descr="A house with a pool and grass on the side&#10;&#10;Description automatically generated">
            <a:extLst>
              <a:ext uri="{FF2B5EF4-FFF2-40B4-BE49-F238E27FC236}">
                <a16:creationId xmlns:a16="http://schemas.microsoft.com/office/drawing/2014/main" id="{D3A3F3FA-279D-A931-B64F-850355372674}"/>
              </a:ext>
            </a:extLst>
          </p:cNvPr>
          <p:cNvPicPr>
            <a:picLocks noChangeAspect="1"/>
          </p:cNvPicPr>
          <p:nvPr/>
        </p:nvPicPr>
        <p:blipFill rotWithShape="1">
          <a:blip r:embed="rId3"/>
          <a:srcRect l="1384" r="-1"/>
          <a:stretch/>
        </p:blipFill>
        <p:spPr>
          <a:xfrm>
            <a:off x="3231037" y="4008032"/>
            <a:ext cx="2681905" cy="2431527"/>
          </a:xfrm>
          <a:prstGeom prst="rect">
            <a:avLst/>
          </a:prstGeom>
        </p:spPr>
      </p:pic>
    </p:spTree>
    <p:extLst>
      <p:ext uri="{BB962C8B-B14F-4D97-AF65-F5344CB8AC3E}">
        <p14:creationId xmlns:p14="http://schemas.microsoft.com/office/powerpoint/2010/main" val="289291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49675089_0_15"/>
          <p:cNvSpPr txBox="1">
            <a:spLocks noGrp="1"/>
          </p:cNvSpPr>
          <p:nvPr>
            <p:ph type="title"/>
          </p:nvPr>
        </p:nvSpPr>
        <p:spPr>
          <a:xfrm>
            <a:off x="0" y="0"/>
            <a:ext cx="7315200" cy="76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t>Confirmed Collaborators</a:t>
            </a:r>
            <a:endParaRPr sz="2200" dirty="0"/>
          </a:p>
        </p:txBody>
      </p:sp>
      <p:sp>
        <p:nvSpPr>
          <p:cNvPr id="122" name="Google Shape;122;g32f49675089_0_15"/>
          <p:cNvSpPr txBox="1">
            <a:spLocks noGrp="1"/>
          </p:cNvSpPr>
          <p:nvPr>
            <p:ph type="body" idx="1"/>
          </p:nvPr>
        </p:nvSpPr>
        <p:spPr>
          <a:xfrm>
            <a:off x="457200" y="1283700"/>
            <a:ext cx="8229600" cy="55743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400" b="1" dirty="0"/>
              <a:t>Confirmed collaborators:</a:t>
            </a:r>
            <a:endParaRPr sz="1400" b="1" dirty="0"/>
          </a:p>
          <a:p>
            <a:pPr marL="457200" lvl="0" indent="-314960" algn="l" rtl="0">
              <a:lnSpc>
                <a:spcPct val="150000"/>
              </a:lnSpc>
              <a:spcBef>
                <a:spcPts val="0"/>
              </a:spcBef>
              <a:spcAft>
                <a:spcPts val="0"/>
              </a:spcAft>
              <a:buSzPct val="100000"/>
              <a:buChar char="•"/>
            </a:pPr>
            <a:r>
              <a:rPr lang="en-US" sz="1400" b="1" dirty="0"/>
              <a:t>Fallon Vaughan</a:t>
            </a:r>
            <a:r>
              <a:rPr lang="en-US" sz="1400" dirty="0"/>
              <a:t>, Developer that built 10 super green homes in Paradise, CA following the wildfire disaster there (Nov 8, 2018).</a:t>
            </a:r>
            <a:endParaRPr sz="1400" dirty="0"/>
          </a:p>
          <a:p>
            <a:pPr marL="457200" lvl="0" indent="-314960" algn="l" rtl="0">
              <a:lnSpc>
                <a:spcPct val="150000"/>
              </a:lnSpc>
              <a:spcBef>
                <a:spcPts val="0"/>
              </a:spcBef>
              <a:spcAft>
                <a:spcPts val="0"/>
              </a:spcAft>
              <a:buSzPct val="100000"/>
              <a:buChar char="•"/>
            </a:pPr>
            <a:r>
              <a:rPr lang="en-US" sz="1400" b="1" dirty="0">
                <a:latin typeface="+mn-lt"/>
              </a:rPr>
              <a:t>Dennis Allen</a:t>
            </a:r>
            <a:r>
              <a:rPr lang="en-US" sz="1400" dirty="0">
                <a:latin typeface="+mn-lt"/>
              </a:rPr>
              <a:t>, Founder of Allen Construction, a leading green building home builder.</a:t>
            </a:r>
            <a:endParaRPr sz="1400" dirty="0">
              <a:latin typeface="+mn-lt"/>
            </a:endParaRPr>
          </a:p>
          <a:p>
            <a:pPr marL="457200" lvl="0" indent="-314960" algn="l" rtl="0">
              <a:lnSpc>
                <a:spcPct val="150000"/>
              </a:lnSpc>
              <a:spcBef>
                <a:spcPts val="0"/>
              </a:spcBef>
              <a:spcAft>
                <a:spcPts val="0"/>
              </a:spcAft>
              <a:buSzPct val="100000"/>
              <a:buChar char="•"/>
            </a:pPr>
            <a:r>
              <a:rPr lang="en-US" sz="1400" b="1" dirty="0">
                <a:latin typeface="+mn-lt"/>
              </a:rPr>
              <a:t>Tim Hade</a:t>
            </a:r>
            <a:r>
              <a:rPr lang="en-US" sz="1400" dirty="0">
                <a:latin typeface="+mn-lt"/>
              </a:rPr>
              <a:t>, Co-Founder of Scale Microgrids, a leading solar-driven microgrid solutions provider.</a:t>
            </a:r>
          </a:p>
          <a:p>
            <a:pPr indent="-314960">
              <a:lnSpc>
                <a:spcPct val="150000"/>
              </a:lnSpc>
              <a:spcBef>
                <a:spcPts val="0"/>
              </a:spcBef>
              <a:buSzPct val="100000"/>
            </a:pPr>
            <a:r>
              <a:rPr lang="en-US" sz="1400" b="1" i="0" dirty="0">
                <a:solidFill>
                  <a:srgbClr val="000000"/>
                </a:solidFill>
                <a:effectLst/>
                <a:latin typeface="+mn-lt"/>
              </a:rPr>
              <a:t>Lauren Michele,</a:t>
            </a:r>
            <a:r>
              <a:rPr lang="en-US" sz="1400" b="0" i="0" dirty="0">
                <a:solidFill>
                  <a:srgbClr val="000000"/>
                </a:solidFill>
                <a:effectLst/>
                <a:latin typeface="+mn-lt"/>
              </a:rPr>
              <a:t> </a:t>
            </a:r>
            <a:r>
              <a:rPr lang="en-US" sz="1400" b="0" i="0" dirty="0">
                <a:solidFill>
                  <a:srgbClr val="222222"/>
                </a:solidFill>
                <a:effectLst/>
                <a:latin typeface="+mn-lt"/>
              </a:rPr>
              <a:t>Owner &amp; Sustainability Consultant, California Home Designs. </a:t>
            </a:r>
          </a:p>
          <a:p>
            <a:pPr indent="-314960">
              <a:lnSpc>
                <a:spcPct val="150000"/>
              </a:lnSpc>
              <a:spcBef>
                <a:spcPts val="0"/>
              </a:spcBef>
              <a:buSzPct val="100000"/>
            </a:pPr>
            <a:r>
              <a:rPr lang="en-US" sz="1400" b="1" dirty="0">
                <a:solidFill>
                  <a:srgbClr val="000000"/>
                </a:solidFill>
                <a:latin typeface="+mn-lt"/>
              </a:rPr>
              <a:t>John Bello, P.E., </a:t>
            </a:r>
            <a:r>
              <a:rPr lang="en-US" sz="1400" dirty="0">
                <a:solidFill>
                  <a:srgbClr val="000000"/>
                </a:solidFill>
                <a:latin typeface="+mn-lt"/>
              </a:rPr>
              <a:t>President at Bello Global Consulting.</a:t>
            </a:r>
            <a:endParaRPr lang="en-US" sz="1400" b="1" dirty="0">
              <a:solidFill>
                <a:srgbClr val="000000"/>
              </a:solidFill>
              <a:latin typeface="+mn-lt"/>
            </a:endParaRPr>
          </a:p>
          <a:p>
            <a:pPr indent="-314960">
              <a:lnSpc>
                <a:spcPct val="150000"/>
              </a:lnSpc>
              <a:spcBef>
                <a:spcPts val="0"/>
              </a:spcBef>
              <a:buSzPct val="100000"/>
            </a:pPr>
            <a:r>
              <a:rPr lang="en-US" sz="1400" b="1" i="0" dirty="0">
                <a:solidFill>
                  <a:srgbClr val="000000"/>
                </a:solidFill>
                <a:effectLst/>
                <a:latin typeface="+mn-lt"/>
              </a:rPr>
              <a:t>Ellen </a:t>
            </a:r>
            <a:r>
              <a:rPr lang="en-US" sz="1400" b="1" i="0" dirty="0" err="1">
                <a:solidFill>
                  <a:srgbClr val="000000"/>
                </a:solidFill>
                <a:effectLst/>
                <a:latin typeface="+mn-lt"/>
              </a:rPr>
              <a:t>Bildsten</a:t>
            </a:r>
            <a:r>
              <a:rPr lang="en-US" sz="1400" b="1" i="0" dirty="0">
                <a:solidFill>
                  <a:srgbClr val="000000"/>
                </a:solidFill>
                <a:effectLst/>
                <a:latin typeface="+mn-lt"/>
              </a:rPr>
              <a:t>, </a:t>
            </a:r>
            <a:r>
              <a:rPr lang="en-US" sz="1400" i="0" dirty="0">
                <a:solidFill>
                  <a:srgbClr val="000000"/>
                </a:solidFill>
                <a:effectLst/>
                <a:latin typeface="+mn-lt"/>
              </a:rPr>
              <a:t>Architect and member of the American Institute of Architects.</a:t>
            </a:r>
            <a:endParaRPr lang="en-US" sz="1400" b="1" i="0" dirty="0">
              <a:solidFill>
                <a:srgbClr val="000000"/>
              </a:solidFill>
              <a:effectLst/>
              <a:latin typeface="+mn-lt"/>
            </a:endParaRPr>
          </a:p>
          <a:p>
            <a:pPr indent="-314960">
              <a:lnSpc>
                <a:spcPct val="150000"/>
              </a:lnSpc>
              <a:spcBef>
                <a:spcPts val="0"/>
              </a:spcBef>
              <a:buSzPct val="100000"/>
            </a:pPr>
            <a:r>
              <a:rPr lang="en-US" sz="1400" b="1" i="0" dirty="0">
                <a:solidFill>
                  <a:srgbClr val="000000"/>
                </a:solidFill>
                <a:effectLst/>
                <a:latin typeface="+mn-lt"/>
              </a:rPr>
              <a:t>Elisa Garcia, </a:t>
            </a:r>
            <a:r>
              <a:rPr lang="en-US" sz="1400" i="0" dirty="0">
                <a:solidFill>
                  <a:srgbClr val="000000"/>
                </a:solidFill>
                <a:effectLst/>
                <a:latin typeface="+mn-lt"/>
              </a:rPr>
              <a:t>Architec</a:t>
            </a:r>
            <a:r>
              <a:rPr lang="en-US" sz="1400" dirty="0">
                <a:solidFill>
                  <a:srgbClr val="000000"/>
                </a:solidFill>
                <a:latin typeface="+mn-lt"/>
              </a:rPr>
              <a:t>t with Garcia Architects.</a:t>
            </a:r>
          </a:p>
          <a:p>
            <a:pPr indent="-314960">
              <a:lnSpc>
                <a:spcPct val="150000"/>
              </a:lnSpc>
              <a:spcBef>
                <a:spcPts val="0"/>
              </a:spcBef>
              <a:buSzPct val="100000"/>
            </a:pPr>
            <a:r>
              <a:rPr lang="en-US" sz="1400" b="1" i="0" dirty="0">
                <a:solidFill>
                  <a:srgbClr val="000000"/>
                </a:solidFill>
                <a:effectLst/>
                <a:latin typeface="+mn-lt"/>
              </a:rPr>
              <a:t>Jonathan Port</a:t>
            </a:r>
            <a:r>
              <a:rPr lang="en-US" sz="1400" b="0" i="0" dirty="0">
                <a:solidFill>
                  <a:srgbClr val="000000"/>
                </a:solidFill>
                <a:effectLst/>
                <a:latin typeface="+mn-lt"/>
              </a:rPr>
              <a:t>, Founder and President of </a:t>
            </a:r>
            <a:r>
              <a:rPr lang="en-US" sz="1400" b="0" i="0" dirty="0" err="1">
                <a:solidFill>
                  <a:srgbClr val="000000"/>
                </a:solidFill>
                <a:effectLst/>
                <a:latin typeface="+mn-lt"/>
              </a:rPr>
              <a:t>Permacity</a:t>
            </a:r>
            <a:r>
              <a:rPr lang="en-US" sz="1400" b="0" i="0" dirty="0">
                <a:solidFill>
                  <a:srgbClr val="000000"/>
                </a:solidFill>
                <a:effectLst/>
                <a:latin typeface="+mn-lt"/>
              </a:rPr>
              <a:t> Foundation.</a:t>
            </a:r>
          </a:p>
          <a:p>
            <a:pPr indent="-314960">
              <a:lnSpc>
                <a:spcPct val="150000"/>
              </a:lnSpc>
              <a:spcBef>
                <a:spcPts val="0"/>
              </a:spcBef>
              <a:buSzPct val="100000"/>
            </a:pPr>
            <a:endParaRPr lang="en-US" sz="1400" dirty="0">
              <a:solidFill>
                <a:srgbClr val="000000"/>
              </a:solidFill>
              <a:latin typeface="+mn-lt"/>
            </a:endParaRPr>
          </a:p>
          <a:p>
            <a:pPr indent="-314960">
              <a:lnSpc>
                <a:spcPct val="150000"/>
              </a:lnSpc>
              <a:spcBef>
                <a:spcPts val="0"/>
              </a:spcBef>
              <a:buSzPct val="100000"/>
            </a:pPr>
            <a:endParaRPr lang="en-US" sz="1400" dirty="0">
              <a:solidFill>
                <a:srgbClr val="000000"/>
              </a:solidFill>
              <a:latin typeface="+mn-lt"/>
            </a:endParaRPr>
          </a:p>
          <a:p>
            <a:pPr marL="142240" indent="0">
              <a:lnSpc>
                <a:spcPct val="150000"/>
              </a:lnSpc>
              <a:spcBef>
                <a:spcPts val="0"/>
              </a:spcBef>
              <a:buSzPct val="100000"/>
              <a:buNone/>
            </a:pPr>
            <a:r>
              <a:rPr lang="en-US" sz="800" dirty="0">
                <a:solidFill>
                  <a:srgbClr val="000000"/>
                </a:solidFill>
                <a:latin typeface="+mn-lt"/>
              </a:rPr>
              <a:t> </a:t>
            </a:r>
            <a:endParaRPr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49675089_0_15"/>
          <p:cNvSpPr txBox="1">
            <a:spLocks noGrp="1"/>
          </p:cNvSpPr>
          <p:nvPr>
            <p:ph type="title"/>
          </p:nvPr>
        </p:nvSpPr>
        <p:spPr>
          <a:xfrm>
            <a:off x="0" y="0"/>
            <a:ext cx="7315200" cy="76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t>Target Collaborators</a:t>
            </a:r>
            <a:endParaRPr sz="2200" dirty="0"/>
          </a:p>
        </p:txBody>
      </p:sp>
      <p:sp>
        <p:nvSpPr>
          <p:cNvPr id="122" name="Google Shape;122;g32f49675089_0_15"/>
          <p:cNvSpPr txBox="1">
            <a:spLocks noGrp="1"/>
          </p:cNvSpPr>
          <p:nvPr>
            <p:ph type="body" idx="1"/>
          </p:nvPr>
        </p:nvSpPr>
        <p:spPr>
          <a:xfrm>
            <a:off x="457200" y="641850"/>
            <a:ext cx="8229600" cy="5574300"/>
          </a:xfrm>
          <a:prstGeom prst="rect">
            <a:avLst/>
          </a:prstGeom>
        </p:spPr>
        <p:txBody>
          <a:bodyPr spcFirstLastPara="1" wrap="square" lIns="91425" tIns="45700" rIns="91425" bIns="45700" anchor="t" anchorCtr="0">
            <a:noAutofit/>
          </a:bodyPr>
          <a:lstStyle/>
          <a:p>
            <a:pPr marL="142240" indent="0">
              <a:lnSpc>
                <a:spcPct val="150000"/>
              </a:lnSpc>
              <a:spcBef>
                <a:spcPts val="0"/>
              </a:spcBef>
              <a:buSzPct val="100000"/>
              <a:buNone/>
            </a:pPr>
            <a:r>
              <a:rPr lang="en-US" sz="1400" dirty="0">
                <a:solidFill>
                  <a:srgbClr val="000000"/>
                </a:solidFill>
                <a:latin typeface="+mn-lt"/>
              </a:rPr>
              <a:t> </a:t>
            </a:r>
            <a:endParaRPr sz="1400" dirty="0"/>
          </a:p>
          <a:p>
            <a:pPr marL="0" lvl="0" indent="0" algn="l" rtl="0">
              <a:lnSpc>
                <a:spcPct val="150000"/>
              </a:lnSpc>
              <a:spcBef>
                <a:spcPts val="0"/>
              </a:spcBef>
              <a:spcAft>
                <a:spcPts val="0"/>
              </a:spcAft>
              <a:buNone/>
            </a:pPr>
            <a:r>
              <a:rPr lang="en-US" sz="1400" b="1" dirty="0"/>
              <a:t>Target collaborators:</a:t>
            </a:r>
            <a:endParaRPr sz="1400" b="1" dirty="0"/>
          </a:p>
          <a:p>
            <a:pPr marL="457200" lvl="0" indent="-314960" algn="l" rtl="0">
              <a:lnSpc>
                <a:spcPct val="150000"/>
              </a:lnSpc>
              <a:spcBef>
                <a:spcPts val="0"/>
              </a:spcBef>
              <a:spcAft>
                <a:spcPts val="0"/>
              </a:spcAft>
              <a:buSzPct val="100000"/>
              <a:buChar char="•"/>
            </a:pPr>
            <a:r>
              <a:rPr lang="en-US" sz="1400" b="1" dirty="0"/>
              <a:t>Rick Caruso</a:t>
            </a:r>
            <a:r>
              <a:rPr lang="en-US" sz="1400" dirty="0"/>
              <a:t>, Leading Steadfast LA, a non-profit focused on accelerating the rebuilding efforts in Palisades. </a:t>
            </a:r>
            <a:endParaRPr sz="1400" dirty="0"/>
          </a:p>
          <a:p>
            <a:pPr marL="457200" lvl="0" indent="-314960" algn="l" rtl="0">
              <a:lnSpc>
                <a:spcPct val="150000"/>
              </a:lnSpc>
              <a:spcBef>
                <a:spcPts val="0"/>
              </a:spcBef>
              <a:spcAft>
                <a:spcPts val="0"/>
              </a:spcAft>
              <a:buSzPct val="100000"/>
              <a:buChar char="•"/>
            </a:pPr>
            <a:r>
              <a:rPr lang="en-US" sz="1400" b="1" dirty="0"/>
              <a:t>Karen Bass</a:t>
            </a:r>
            <a:r>
              <a:rPr lang="en-US" sz="1400" dirty="0"/>
              <a:t> and </a:t>
            </a:r>
            <a:r>
              <a:rPr lang="en-US" sz="1400" b="1" dirty="0"/>
              <a:t>Steve </a:t>
            </a:r>
            <a:r>
              <a:rPr lang="en-US" sz="1400" b="1" dirty="0">
                <a:solidFill>
                  <a:srgbClr val="111111"/>
                </a:solidFill>
                <a:highlight>
                  <a:srgbClr val="FFFFFF"/>
                </a:highlight>
              </a:rPr>
              <a:t>Soboroff</a:t>
            </a:r>
            <a:r>
              <a:rPr lang="en-US" sz="1400" dirty="0">
                <a:solidFill>
                  <a:srgbClr val="111111"/>
                </a:solidFill>
                <a:highlight>
                  <a:srgbClr val="FFFFFF"/>
                </a:highlight>
              </a:rPr>
              <a:t>, Karen Bass appointed Steve Soboroff to lead LAs recovery and expedite rebuilding strategies. </a:t>
            </a:r>
            <a:endParaRPr sz="1400" dirty="0"/>
          </a:p>
          <a:p>
            <a:pPr marL="457200" lvl="0" indent="-314960" algn="l" rtl="0">
              <a:lnSpc>
                <a:spcPct val="150000"/>
              </a:lnSpc>
              <a:spcBef>
                <a:spcPts val="0"/>
              </a:spcBef>
              <a:spcAft>
                <a:spcPts val="0"/>
              </a:spcAft>
              <a:buSzPct val="100000"/>
              <a:buChar char="•"/>
            </a:pPr>
            <a:r>
              <a:rPr lang="en-US" sz="1400" b="1" dirty="0"/>
              <a:t>Steve Glenn</a:t>
            </a:r>
            <a:r>
              <a:rPr lang="en-US" sz="1400" dirty="0"/>
              <a:t>, CEO, Plant Prefab, Pioneering sustainable and efficient housing solutions. </a:t>
            </a:r>
            <a:endParaRPr sz="1400" dirty="0"/>
          </a:p>
          <a:p>
            <a:pPr marL="457200" lvl="0" indent="-314960" algn="l" rtl="0">
              <a:lnSpc>
                <a:spcPct val="150000"/>
              </a:lnSpc>
              <a:spcBef>
                <a:spcPts val="0"/>
              </a:spcBef>
              <a:spcAft>
                <a:spcPts val="0"/>
              </a:spcAft>
              <a:buSzPct val="100000"/>
              <a:buChar char="•"/>
            </a:pPr>
            <a:r>
              <a:rPr lang="en-US" sz="1400" b="1" dirty="0"/>
              <a:t>Colin Mangham</a:t>
            </a:r>
            <a:r>
              <a:rPr lang="en-US" sz="1400" dirty="0"/>
              <a:t>, Director of Innovation, USGBC California, driving advancements in green building practices. </a:t>
            </a:r>
            <a:endParaRPr sz="1400" dirty="0"/>
          </a:p>
          <a:p>
            <a:pPr marL="457200" lvl="0" indent="-314960" algn="l" rtl="0">
              <a:lnSpc>
                <a:spcPct val="150000"/>
              </a:lnSpc>
              <a:spcBef>
                <a:spcPts val="0"/>
              </a:spcBef>
              <a:spcAft>
                <a:spcPts val="0"/>
              </a:spcAft>
              <a:buSzPct val="100000"/>
              <a:buChar char="•"/>
            </a:pPr>
            <a:r>
              <a:rPr lang="en-US" sz="1400" b="1" dirty="0"/>
              <a:t>Vamsi </a:t>
            </a:r>
            <a:r>
              <a:rPr lang="en-US" sz="1400" b="1" dirty="0" err="1"/>
              <a:t>Kotla</a:t>
            </a:r>
            <a:r>
              <a:rPr lang="en-US" sz="1400" dirty="0"/>
              <a:t>, CEO, </a:t>
            </a:r>
            <a:r>
              <a:rPr lang="en-US" sz="1400" dirty="0" err="1"/>
              <a:t>ReMo</a:t>
            </a:r>
            <a:r>
              <a:rPr lang="en-US" sz="1400" dirty="0"/>
              <a:t> Homes, Zero-Carbon Steel Modular Homes (won $3 million from the California Energy Commission Grant)</a:t>
            </a:r>
            <a:endParaRPr sz="1400" dirty="0"/>
          </a:p>
          <a:p>
            <a:pPr marL="457200" lvl="0" indent="-314960" algn="l" rtl="0">
              <a:lnSpc>
                <a:spcPct val="150000"/>
              </a:lnSpc>
              <a:spcBef>
                <a:spcPts val="0"/>
              </a:spcBef>
              <a:spcAft>
                <a:spcPts val="0"/>
              </a:spcAft>
              <a:buSzPct val="100000"/>
              <a:buChar char="•"/>
            </a:pPr>
            <a:r>
              <a:rPr lang="en-US" sz="1400" b="1" dirty="0"/>
              <a:t>Direct Relief</a:t>
            </a:r>
            <a:r>
              <a:rPr lang="en-US" sz="1400" dirty="0"/>
              <a:t>, leading disaster response organization.</a:t>
            </a:r>
          </a:p>
          <a:p>
            <a:pPr marL="457200" lvl="0" indent="-314960" algn="l" rtl="0">
              <a:lnSpc>
                <a:spcPct val="150000"/>
              </a:lnSpc>
              <a:spcBef>
                <a:spcPts val="0"/>
              </a:spcBef>
              <a:spcAft>
                <a:spcPts val="0"/>
              </a:spcAft>
              <a:buSzPct val="100000"/>
              <a:buChar char="•"/>
            </a:pPr>
            <a:r>
              <a:rPr lang="en-US" sz="1400" b="1" dirty="0"/>
              <a:t>Habitat for Humanity, </a:t>
            </a:r>
            <a:r>
              <a:rPr lang="en-US" sz="1400" dirty="0"/>
              <a:t>nonprofit organization that helps families build and improve places to call home.</a:t>
            </a:r>
            <a:endParaRPr lang="en-US" sz="1400" b="1" dirty="0"/>
          </a:p>
          <a:p>
            <a:pPr marL="457200" lvl="0" indent="-314960" algn="l" rtl="0">
              <a:lnSpc>
                <a:spcPct val="150000"/>
              </a:lnSpc>
              <a:spcBef>
                <a:spcPts val="0"/>
              </a:spcBef>
              <a:spcAft>
                <a:spcPts val="0"/>
              </a:spcAft>
              <a:buSzPct val="100000"/>
              <a:buChar char="•"/>
            </a:pPr>
            <a:r>
              <a:rPr lang="en-US" sz="1400" b="1" dirty="0"/>
              <a:t>US Green Building Council, </a:t>
            </a:r>
            <a:r>
              <a:rPr lang="en-US" sz="1400" dirty="0"/>
              <a:t>nonprofit that promotes sustainability in building design, construction, and operation.</a:t>
            </a:r>
            <a:endParaRPr lang="en-US" sz="1400" b="1" dirty="0"/>
          </a:p>
          <a:p>
            <a:pPr marL="457200" lvl="0" indent="-314960" algn="l" rtl="0">
              <a:lnSpc>
                <a:spcPct val="150000"/>
              </a:lnSpc>
              <a:spcBef>
                <a:spcPts val="0"/>
              </a:spcBef>
              <a:spcAft>
                <a:spcPts val="0"/>
              </a:spcAft>
              <a:buSzPct val="100000"/>
              <a:buChar char="•"/>
            </a:pPr>
            <a:r>
              <a:rPr lang="en-US" sz="1400" b="1" dirty="0"/>
              <a:t>California Insurance Commission </a:t>
            </a:r>
            <a:endParaRPr sz="1400" b="1" dirty="0"/>
          </a:p>
        </p:txBody>
      </p:sp>
    </p:spTree>
    <p:extLst>
      <p:ext uri="{BB962C8B-B14F-4D97-AF65-F5344CB8AC3E}">
        <p14:creationId xmlns:p14="http://schemas.microsoft.com/office/powerpoint/2010/main" val="79620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29e0a1a8e0_0_56"/>
          <p:cNvSpPr txBox="1"/>
          <p:nvPr/>
        </p:nvSpPr>
        <p:spPr>
          <a:xfrm>
            <a:off x="333000" y="762000"/>
            <a:ext cx="8478000" cy="571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US" b="1" dirty="0">
                <a:solidFill>
                  <a:schemeClr val="dk1"/>
                </a:solidFill>
              </a:rPr>
              <a:t>Heating &amp; Cooling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HVAC System</a:t>
            </a:r>
            <a:r>
              <a:rPr lang="en-US" dirty="0">
                <a:solidFill>
                  <a:schemeClr val="dk1"/>
                </a:solidFill>
              </a:rPr>
              <a:t> – Provides both heating and cooling efficiently.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Radiant Floor Heating</a:t>
            </a:r>
            <a:r>
              <a:rPr lang="en-US" dirty="0">
                <a:solidFill>
                  <a:schemeClr val="dk1"/>
                </a:solidFill>
              </a:rPr>
              <a:t> – Optional for additional comfort.</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Energy Recovery Ventilator (ERV) or Heat Recovery Ventilator (HRV)</a:t>
            </a:r>
            <a:r>
              <a:rPr lang="en-US" dirty="0">
                <a:solidFill>
                  <a:schemeClr val="dk1"/>
                </a:solidFill>
              </a:rPr>
              <a:t> – Improves indoor air quality and efficiency.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Ceiling Fans</a:t>
            </a:r>
            <a:r>
              <a:rPr lang="en-US" dirty="0">
                <a:solidFill>
                  <a:schemeClr val="dk1"/>
                </a:solidFill>
              </a:rPr>
              <a:t> – Helps reduce HVAC energy use.</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Water Heating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Water Heater</a:t>
            </a:r>
            <a:r>
              <a:rPr lang="en-US" dirty="0">
                <a:solidFill>
                  <a:schemeClr val="dk1"/>
                </a:solidFill>
              </a:rPr>
              <a:t> – Highly efficient alternative to gas water heaters for domestic water.</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Pool &amp; Jacuzzi Heat Pumps </a:t>
            </a:r>
            <a:r>
              <a:rPr lang="en-US" dirty="0">
                <a:solidFill>
                  <a:schemeClr val="dk1"/>
                </a:solidFill>
              </a:rPr>
              <a:t>– Highly efficient alternative to gas heating.</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Kitchen Appliances</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Induction Cooktop &amp; Stove</a:t>
            </a:r>
            <a:r>
              <a:rPr lang="en-US" dirty="0">
                <a:solidFill>
                  <a:schemeClr val="dk1"/>
                </a:solidFill>
              </a:rPr>
              <a:t> – More efficient and safer than traditional electric coil or gas stoves.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Oven</a:t>
            </a:r>
            <a:r>
              <a:rPr lang="en-US" dirty="0">
                <a:solidFill>
                  <a:schemeClr val="dk1"/>
                </a:solidFill>
              </a:rPr>
              <a:t> – Convection or standard electric oven.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Microwave</a:t>
            </a:r>
            <a:r>
              <a:rPr lang="en-US" dirty="0">
                <a:solidFill>
                  <a:schemeClr val="dk1"/>
                </a:solidFill>
              </a:rPr>
              <a:t> – A quick and efficient cooking option.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Toaster Oven/Air Fryer</a:t>
            </a:r>
            <a:r>
              <a:rPr lang="en-US" dirty="0">
                <a:solidFill>
                  <a:schemeClr val="dk1"/>
                </a:solidFill>
              </a:rPr>
              <a:t> – Helps reduce energy use compared to a full oven.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Coffee Maker/Kettle</a:t>
            </a:r>
            <a:r>
              <a:rPr lang="en-US" dirty="0">
                <a:solidFill>
                  <a:schemeClr val="dk1"/>
                </a:solidFill>
              </a:rPr>
              <a:t> – For boiling water efficiently.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Refrigerator &amp; Freezer</a:t>
            </a:r>
            <a:r>
              <a:rPr lang="en-US" dirty="0">
                <a:solidFill>
                  <a:schemeClr val="dk1"/>
                </a:solidFill>
              </a:rPr>
              <a:t> – ENERGY STAR-rated for efficiency.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Dishwasher</a:t>
            </a:r>
            <a:r>
              <a:rPr lang="en-US" dirty="0">
                <a:solidFill>
                  <a:schemeClr val="dk1"/>
                </a:solidFill>
              </a:rPr>
              <a:t> – Preferably an energy-efficient model.</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Garbage Disposal</a:t>
            </a:r>
            <a:r>
              <a:rPr lang="en-US" dirty="0">
                <a:solidFill>
                  <a:schemeClr val="dk1"/>
                </a:solidFill>
              </a:rPr>
              <a:t> – If needed, an electric-powered option. </a:t>
            </a:r>
            <a:endParaRPr dirty="0">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sz="1200" b="1" dirty="0">
              <a:solidFill>
                <a:schemeClr val="dk1"/>
              </a:solidFill>
              <a:latin typeface="Calibri"/>
              <a:ea typeface="Calibri"/>
              <a:cs typeface="Calibri"/>
              <a:sym typeface="Calibri"/>
            </a:endParaRPr>
          </a:p>
        </p:txBody>
      </p:sp>
      <p:sp>
        <p:nvSpPr>
          <p:cNvPr id="128" name="Google Shape;128;g329e0a1a8e0_0_56"/>
          <p:cNvSpPr txBox="1">
            <a:spLocks noGrp="1"/>
          </p:cNvSpPr>
          <p:nvPr>
            <p:ph type="title"/>
          </p:nvPr>
        </p:nvSpPr>
        <p:spPr>
          <a:xfrm>
            <a:off x="0" y="0"/>
            <a:ext cx="74043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29e0a1a8e0_0_34"/>
          <p:cNvSpPr txBox="1"/>
          <p:nvPr/>
        </p:nvSpPr>
        <p:spPr>
          <a:xfrm>
            <a:off x="333000" y="762000"/>
            <a:ext cx="8478000" cy="5550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US" b="1" dirty="0">
                <a:solidFill>
                  <a:schemeClr val="dk1"/>
                </a:solidFill>
              </a:rPr>
              <a:t>Laundry &amp; Cleaning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Clothes Dryer</a:t>
            </a:r>
            <a:r>
              <a:rPr lang="en-US" dirty="0">
                <a:solidFill>
                  <a:schemeClr val="dk1"/>
                </a:solidFill>
              </a:rPr>
              <a:t> – Uses less energy than a conventional electric dryer.</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Washer</a:t>
            </a:r>
            <a:r>
              <a:rPr lang="en-US" dirty="0">
                <a:solidFill>
                  <a:schemeClr val="dk1"/>
                </a:solidFill>
              </a:rPr>
              <a:t> – ENERGY STAR-rated front-load preferred.</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Lighting &amp; Power</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LED Lighting</a:t>
            </a:r>
            <a:r>
              <a:rPr lang="en-US" dirty="0">
                <a:solidFill>
                  <a:schemeClr val="dk1"/>
                </a:solidFill>
              </a:rPr>
              <a:t> – High-efficiency lighting throughout the home.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Smart Thermostat</a:t>
            </a:r>
            <a:r>
              <a:rPr lang="en-US" dirty="0">
                <a:solidFill>
                  <a:schemeClr val="dk1"/>
                </a:solidFill>
              </a:rPr>
              <a:t> – Helps optimize heating/cooling energy use.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Smart Power Strips &amp; Outlets</a:t>
            </a:r>
            <a:r>
              <a:rPr lang="en-US" dirty="0">
                <a:solidFill>
                  <a:schemeClr val="dk1"/>
                </a:solidFill>
              </a:rPr>
              <a:t> – Helps prevent phantom energy loads.</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Renewable Energy &amp; Storage (For Energy Independence)</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Solar Panels (Photovoltaic System)</a:t>
            </a:r>
            <a:r>
              <a:rPr lang="en-US" dirty="0">
                <a:solidFill>
                  <a:schemeClr val="dk1"/>
                </a:solidFill>
              </a:rPr>
              <a:t> – Generates electricity from the sun.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Home Battery Storage System</a:t>
            </a:r>
            <a:r>
              <a:rPr lang="en-US" dirty="0">
                <a:solidFill>
                  <a:schemeClr val="dk1"/>
                </a:solidFill>
              </a:rPr>
              <a:t> – Stores solar energy for nighttime or outages (e.g., Tesla Powerwall, Enphase, LG Chem).</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Other Home Systems</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Electric Car Charger (EV Charger)</a:t>
            </a:r>
            <a:r>
              <a:rPr lang="en-US" dirty="0">
                <a:solidFill>
                  <a:schemeClr val="dk1"/>
                </a:solidFill>
              </a:rPr>
              <a:t> – Level 2 charger for electric vehicles.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Lawn Equipment</a:t>
            </a:r>
            <a:r>
              <a:rPr lang="en-US" dirty="0">
                <a:solidFill>
                  <a:schemeClr val="dk1"/>
                </a:solidFill>
              </a:rPr>
              <a:t> – Mower, trimmer, blower (battery or corded).</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Fireplace (Optional)</a:t>
            </a:r>
            <a:r>
              <a:rPr lang="en-US" dirty="0">
                <a:solidFill>
                  <a:schemeClr val="dk1"/>
                </a:solidFill>
              </a:rPr>
              <a:t> – Alternative to a gas fireplace.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Water Pumps</a:t>
            </a:r>
            <a:r>
              <a:rPr lang="en-US" dirty="0">
                <a:solidFill>
                  <a:schemeClr val="dk1"/>
                </a:solidFill>
              </a:rPr>
              <a:t> – If the home has a well or irrigation system.</a:t>
            </a:r>
            <a:endParaRPr dirty="0">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sz="1200" b="1" dirty="0">
              <a:solidFill>
                <a:schemeClr val="dk1"/>
              </a:solidFill>
              <a:latin typeface="Cambria"/>
              <a:ea typeface="Cambria"/>
              <a:cs typeface="Cambria"/>
              <a:sym typeface="Cambria"/>
            </a:endParaRPr>
          </a:p>
        </p:txBody>
      </p:sp>
      <p:sp>
        <p:nvSpPr>
          <p:cNvPr id="134" name="Google Shape;134;g329e0a1a8e0_0_34"/>
          <p:cNvSpPr txBox="1">
            <a:spLocks noGrp="1"/>
          </p:cNvSpPr>
          <p:nvPr>
            <p:ph type="title"/>
          </p:nvPr>
        </p:nvSpPr>
        <p:spPr>
          <a:xfrm>
            <a:off x="0" y="0"/>
            <a:ext cx="74043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14211</TotalTime>
  <Words>1225</Words>
  <Application>Microsoft Macintosh PowerPoint</Application>
  <PresentationFormat>On-screen Show (4:3)</PresentationFormat>
  <Paragraphs>112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Cambria</vt:lpstr>
      <vt:lpstr>Arial</vt:lpstr>
      <vt:lpstr>Catamaran Light</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Confirmed Collaborators</vt:lpstr>
      <vt:lpstr>Target Collaborators</vt:lpstr>
      <vt:lpstr>Electric Appliances</vt:lpstr>
      <vt:lpstr>Electric Appliances</vt:lpstr>
      <vt:lpstr>Meet the Team Leading the GPC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Haley Weinstein</cp:lastModifiedBy>
  <cp:revision>17</cp:revision>
  <dcterms:created xsi:type="dcterms:W3CDTF">2023-07-14T20:12:59Z</dcterms:created>
  <dcterms:modified xsi:type="dcterms:W3CDTF">2025-04-17T16:57:38Z</dcterms:modified>
</cp:coreProperties>
</file>