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embeddedFontLst>
    <p:embeddedFont>
      <p:font typeface="Catamaran Light"/>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nBExUEEfs5mLU9s6y8RTLLlr0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atamaranLight-regular.fntdata"/><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font" Target="fonts/Catamaran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0" name="Google Shape;1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5:notes"/>
          <p:cNvSpPr txBox="1"/>
          <p:nvPr/>
        </p:nvSpPr>
        <p:spPr>
          <a:xfrm>
            <a:off x="4008708" y="8893296"/>
            <a:ext cx="3066733" cy="468154"/>
          </a:xfrm>
          <a:prstGeom prst="rect">
            <a:avLst/>
          </a:prstGeom>
          <a:noFill/>
          <a:ln>
            <a:noFill/>
          </a:ln>
        </p:spPr>
        <p:txBody>
          <a:bodyPr anchorCtr="0" anchor="b" bIns="46950" lIns="93900" spcFirstLastPara="1" rIns="93900" wrap="square" tIns="469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6:notes"/>
          <p:cNvSpPr txBox="1"/>
          <p:nvPr/>
        </p:nvSpPr>
        <p:spPr>
          <a:xfrm>
            <a:off x="4008708" y="8893296"/>
            <a:ext cx="3066733" cy="468154"/>
          </a:xfrm>
          <a:prstGeom prst="rect">
            <a:avLst/>
          </a:prstGeom>
          <a:noFill/>
          <a:ln>
            <a:noFill/>
          </a:ln>
        </p:spPr>
        <p:txBody>
          <a:bodyPr anchorCtr="0" anchor="b" bIns="46950" lIns="93900" spcFirstLastPara="1" rIns="93900" wrap="square" tIns="469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2:notes"/>
          <p:cNvSpPr txBox="1"/>
          <p:nvPr/>
        </p:nvSpPr>
        <p:spPr>
          <a:xfrm>
            <a:off x="4008708" y="8893296"/>
            <a:ext cx="3066733" cy="468154"/>
          </a:xfrm>
          <a:prstGeom prst="rect">
            <a:avLst/>
          </a:prstGeom>
          <a:noFill/>
          <a:ln>
            <a:noFill/>
          </a:ln>
        </p:spPr>
        <p:txBody>
          <a:bodyPr anchorCtr="0" anchor="b" bIns="46950" lIns="93900" spcFirstLastPara="1" rIns="93900" wrap="square" tIns="469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Google Shape;1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7:notes"/>
          <p:cNvSpPr txBox="1"/>
          <p:nvPr/>
        </p:nvSpPr>
        <p:spPr>
          <a:xfrm>
            <a:off x="4008708" y="8893296"/>
            <a:ext cx="3066733" cy="468154"/>
          </a:xfrm>
          <a:prstGeom prst="rect">
            <a:avLst/>
          </a:prstGeom>
          <a:noFill/>
          <a:ln>
            <a:noFill/>
          </a:ln>
        </p:spPr>
        <p:txBody>
          <a:bodyPr anchorCtr="0" anchor="b" bIns="46950" lIns="93900" spcFirstLastPara="1" rIns="93900" wrap="square" tIns="4695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f49675089_0_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2f49675089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32f49675089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29e0a1a8e0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329e0a1a8e0_0_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29e0a1a8e0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29e0a1a8e0_0_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36"/>
          <p:cNvSpPr/>
          <p:nvPr/>
        </p:nvSpPr>
        <p:spPr>
          <a:xfrm>
            <a:off x="0" y="3124200"/>
            <a:ext cx="9144000" cy="33528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 name="Google Shape;17;p36"/>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 name="Google Shape;18;p36"/>
          <p:cNvSpPr txBox="1"/>
          <p:nvPr/>
        </p:nvSpPr>
        <p:spPr>
          <a:xfrm>
            <a:off x="0" y="6488113"/>
            <a:ext cx="914400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Making Clean Local Energy Accessible Now			</a:t>
            </a:r>
            <a:endParaRPr b="0" i="0" sz="1400" u="none" cap="none" strike="noStrike">
              <a:solidFill>
                <a:srgbClr val="000000"/>
              </a:solidFill>
              <a:latin typeface="Arial"/>
              <a:ea typeface="Arial"/>
              <a:cs typeface="Arial"/>
              <a:sym typeface="Arial"/>
            </a:endParaRPr>
          </a:p>
        </p:txBody>
      </p:sp>
      <p:sp>
        <p:nvSpPr>
          <p:cNvPr id="19" name="Google Shape;19;p36"/>
          <p:cNvSpPr txBox="1"/>
          <p:nvPr>
            <p:ph idx="1" type="subTitle"/>
          </p:nvPr>
        </p:nvSpPr>
        <p:spPr>
          <a:xfrm>
            <a:off x="990600" y="5300663"/>
            <a:ext cx="7161213" cy="84137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798DA8"/>
              </a:buClr>
              <a:buSzPts val="2400"/>
              <a:buFont typeface="Calibri"/>
              <a:buNone/>
              <a:defRPr sz="2400">
                <a:solidFill>
                  <a:srgbClr val="798DA8"/>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4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 name="Google Shape;74;p4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4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6"/>
          <p:cNvSpPr/>
          <p:nvPr>
            <p:ph idx="2" type="pic"/>
          </p:nvPr>
        </p:nvSpPr>
        <p:spPr>
          <a:xfrm>
            <a:off x="3887391" y="987426"/>
            <a:ext cx="4629150" cy="4873625"/>
          </a:xfrm>
          <a:prstGeom prst="rect">
            <a:avLst/>
          </a:prstGeom>
          <a:noFill/>
          <a:ln>
            <a:noFill/>
          </a:ln>
        </p:spPr>
      </p:sp>
      <p:sp>
        <p:nvSpPr>
          <p:cNvPr id="81" name="Google Shape;81;p4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5" name="Shape 85"/>
        <p:cNvGrpSpPr/>
        <p:nvPr/>
      </p:nvGrpSpPr>
      <p:grpSpPr>
        <a:xfrm>
          <a:off x="0" y="0"/>
          <a:ext cx="0" cy="0"/>
          <a:chOff x="0" y="0"/>
          <a:chExt cx="0" cy="0"/>
        </a:xfrm>
      </p:grpSpPr>
      <p:sp>
        <p:nvSpPr>
          <p:cNvPr id="86" name="Google Shape;86;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1" name="Shape 91"/>
        <p:cNvGrpSpPr/>
        <p:nvPr/>
      </p:nvGrpSpPr>
      <p:grpSpPr>
        <a:xfrm>
          <a:off x="0" y="0"/>
          <a:ext cx="0" cy="0"/>
          <a:chOff x="0" y="0"/>
          <a:chExt cx="0" cy="0"/>
        </a:xfrm>
      </p:grpSpPr>
      <p:sp>
        <p:nvSpPr>
          <p:cNvPr id="92" name="Google Shape;92;p48"/>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8"/>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Text and Chart">
  <p:cSld name="3_Title, Text and Chart">
    <p:spTree>
      <p:nvGrpSpPr>
        <p:cNvPr id="20" name="Shape 20"/>
        <p:cNvGrpSpPr/>
        <p:nvPr/>
      </p:nvGrpSpPr>
      <p:grpSpPr>
        <a:xfrm>
          <a:off x="0" y="0"/>
          <a:ext cx="0" cy="0"/>
          <a:chOff x="0" y="0"/>
          <a:chExt cx="0" cy="0"/>
        </a:xfrm>
      </p:grpSpPr>
      <p:sp>
        <p:nvSpPr>
          <p:cNvPr id="21" name="Google Shape;21;p37"/>
          <p:cNvSpPr/>
          <p:nvPr/>
        </p:nvSpPr>
        <p:spPr>
          <a:xfrm>
            <a:off x="0" y="6477000"/>
            <a:ext cx="9144000" cy="381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13"/>
              <a:buFont typeface="Arial"/>
              <a:buNone/>
            </a:pPr>
            <a:r>
              <a:t/>
            </a:r>
            <a:endParaRPr b="0" i="0" sz="1013" u="none" cap="none" strike="noStrike">
              <a:solidFill>
                <a:srgbClr val="FFFFFF"/>
              </a:solidFill>
              <a:latin typeface="Calibri"/>
              <a:ea typeface="Calibri"/>
              <a:cs typeface="Calibri"/>
              <a:sym typeface="Calibri"/>
            </a:endParaRPr>
          </a:p>
        </p:txBody>
      </p:sp>
      <p:sp>
        <p:nvSpPr>
          <p:cNvPr id="22" name="Google Shape;22;p37"/>
          <p:cNvSpPr txBox="1"/>
          <p:nvPr/>
        </p:nvSpPr>
        <p:spPr>
          <a:xfrm>
            <a:off x="0" y="6488119"/>
            <a:ext cx="4724400"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595959"/>
                </a:solidFill>
                <a:latin typeface="Arial"/>
                <a:ea typeface="Arial"/>
                <a:cs typeface="Arial"/>
                <a:sym typeface="Arial"/>
              </a:rPr>
              <a:t>Making Clean Local Energy Accessible Now</a:t>
            </a:r>
            <a:endParaRPr b="0" i="0" sz="1400" u="none" cap="none" strike="noStrike">
              <a:solidFill>
                <a:srgbClr val="000000"/>
              </a:solidFill>
              <a:latin typeface="Arial"/>
              <a:ea typeface="Arial"/>
              <a:cs typeface="Arial"/>
              <a:sym typeface="Arial"/>
            </a:endParaRPr>
          </a:p>
        </p:txBody>
      </p:sp>
      <p:sp>
        <p:nvSpPr>
          <p:cNvPr id="23" name="Google Shape;23;p37"/>
          <p:cNvSpPr/>
          <p:nvPr/>
        </p:nvSpPr>
        <p:spPr>
          <a:xfrm>
            <a:off x="0" y="0"/>
            <a:ext cx="7391400" cy="762000"/>
          </a:xfrm>
          <a:prstGeom prst="rect">
            <a:avLst/>
          </a:prstGeom>
          <a:solidFill>
            <a:srgbClr val="249C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13"/>
              <a:buFont typeface="Arial"/>
              <a:buNone/>
            </a:pPr>
            <a:r>
              <a:rPr b="0" i="0" lang="en-US" sz="1013"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4" name="Google Shape;24;p37"/>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350"/>
              <a:buFont typeface="Arial"/>
              <a:buNone/>
              <a:defRPr b="1" sz="135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nvSpPr>
        <p:spPr>
          <a:xfrm>
            <a:off x="8416636" y="6542574"/>
            <a:ext cx="574964"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50"/>
              <a:buFont typeface="Arial"/>
              <a:buNone/>
            </a:pPr>
            <a:fld id="{00000000-1234-1234-1234-123412341234}" type="slidenum">
              <a:rPr b="0" i="0" lang="en-US" sz="1050" u="none" cap="none" strike="noStrike">
                <a:solidFill>
                  <a:srgbClr val="595959"/>
                </a:solidFill>
                <a:latin typeface="Arial"/>
                <a:ea typeface="Arial"/>
                <a:cs typeface="Arial"/>
                <a:sym typeface="Arial"/>
              </a:rPr>
              <a:t>‹#›</a:t>
            </a:fld>
            <a:endParaRPr b="0" i="0" sz="1050" u="none" cap="none" strike="noStrike">
              <a:solidFill>
                <a:srgbClr val="595959"/>
              </a:solidFill>
              <a:latin typeface="Arial"/>
              <a:ea typeface="Arial"/>
              <a:cs typeface="Arial"/>
              <a:sym typeface="Arial"/>
            </a:endParaRPr>
          </a:p>
        </p:txBody>
      </p:sp>
      <p:pic>
        <p:nvPicPr>
          <p:cNvPr id="26" name="Google Shape;26;p37"/>
          <p:cNvPicPr preferRelativeResize="0"/>
          <p:nvPr/>
        </p:nvPicPr>
        <p:blipFill rotWithShape="1">
          <a:blip r:embed="rId2">
            <a:alphaModFix/>
          </a:blip>
          <a:srcRect b="0" l="0" r="0" t="0"/>
          <a:stretch/>
        </p:blipFill>
        <p:spPr>
          <a:xfrm>
            <a:off x="7541123" y="132243"/>
            <a:ext cx="1421463" cy="596418"/>
          </a:xfrm>
          <a:prstGeom prst="rect">
            <a:avLst/>
          </a:prstGeom>
          <a:noFill/>
          <a:ln>
            <a:noFill/>
          </a:ln>
        </p:spPr>
      </p:pic>
      <p:sp>
        <p:nvSpPr>
          <p:cNvPr id="27" name="Google Shape;27;p37"/>
          <p:cNvSpPr txBox="1"/>
          <p:nvPr>
            <p:ph idx="1" type="body"/>
          </p:nvPr>
        </p:nvSpPr>
        <p:spPr>
          <a:xfrm>
            <a:off x="457200" y="1295400"/>
            <a:ext cx="8229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Font typeface="Arial"/>
              <a:buChar char="•"/>
              <a:defRPr>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1"/>
              </a:buClr>
              <a:buSzPts val="1500"/>
              <a:buFont typeface="Courier New"/>
              <a:buChar char="o"/>
              <a:defRPr sz="150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Font typeface="Arial"/>
              <a:buChar char="•"/>
              <a:defRPr>
                <a:solidFill>
                  <a:schemeClr val="dk1"/>
                </a:solidFill>
                <a:latin typeface="Arial"/>
                <a:ea typeface="Arial"/>
                <a:cs typeface="Arial"/>
                <a:sym typeface="Arial"/>
              </a:defRPr>
            </a:lvl3pPr>
            <a:lvl4pPr indent="-295275" lvl="3" marL="1828800" algn="l">
              <a:lnSpc>
                <a:spcPct val="90000"/>
              </a:lnSpc>
              <a:spcBef>
                <a:spcPts val="500"/>
              </a:spcBef>
              <a:spcAft>
                <a:spcPts val="0"/>
              </a:spcAft>
              <a:buClr>
                <a:schemeClr val="dk1"/>
              </a:buClr>
              <a:buSzPts val="1050"/>
              <a:buFont typeface="Courier New"/>
              <a:buChar char="o"/>
              <a:defRPr sz="1050">
                <a:solidFill>
                  <a:schemeClr val="dk1"/>
                </a:solidFill>
                <a:latin typeface="Arial"/>
                <a:ea typeface="Arial"/>
                <a:cs typeface="Arial"/>
                <a:sym typeface="Arial"/>
              </a:defRPr>
            </a:lvl4pPr>
            <a:lvl5pPr indent="-295275" lvl="4" marL="2286000" algn="l">
              <a:lnSpc>
                <a:spcPct val="90000"/>
              </a:lnSpc>
              <a:spcBef>
                <a:spcPts val="500"/>
              </a:spcBef>
              <a:spcAft>
                <a:spcPts val="0"/>
              </a:spcAft>
              <a:buClr>
                <a:schemeClr val="dk1"/>
              </a:buClr>
              <a:buSzPts val="1050"/>
              <a:buFont typeface="Arial"/>
              <a:buChar char="•"/>
              <a:defRPr sz="105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
        <p:nvSpPr>
          <p:cNvPr id="29" name="Google Shape;29;p38"/>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4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42"/>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2"/>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42"/>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2"/>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42"/>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Clean Coalition Logo_no tagline_updated yellow.eps" id="102" name="Google Shape;102;p1"/>
          <p:cNvPicPr preferRelativeResize="0"/>
          <p:nvPr/>
        </p:nvPicPr>
        <p:blipFill rotWithShape="1">
          <a:blip r:embed="rId3">
            <a:alphaModFix/>
          </a:blip>
          <a:srcRect b="0" l="0" r="0" t="0"/>
          <a:stretch/>
        </p:blipFill>
        <p:spPr>
          <a:xfrm>
            <a:off x="2024554" y="196600"/>
            <a:ext cx="5065450" cy="755025"/>
          </a:xfrm>
          <a:prstGeom prst="rect">
            <a:avLst/>
          </a:prstGeom>
          <a:noFill/>
          <a:ln>
            <a:noFill/>
          </a:ln>
        </p:spPr>
      </p:pic>
      <p:sp>
        <p:nvSpPr>
          <p:cNvPr id="103" name="Google Shape;103;p1"/>
          <p:cNvSpPr txBox="1"/>
          <p:nvPr/>
        </p:nvSpPr>
        <p:spPr>
          <a:xfrm>
            <a:off x="-61325" y="1047225"/>
            <a:ext cx="9255600" cy="143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b="1" i="0" lang="en-US" sz="3500" u="none" cap="none" strike="noStrike">
                <a:solidFill>
                  <a:schemeClr val="dk2"/>
                </a:solidFill>
                <a:latin typeface="Cambria"/>
                <a:ea typeface="Cambria"/>
                <a:cs typeface="Cambria"/>
                <a:sym typeface="Cambria"/>
              </a:rPr>
              <a:t>Green Rebuild Initiative </a:t>
            </a:r>
            <a:r>
              <a:rPr b="1" i="0" lang="en-US" sz="3000" u="none" cap="none" strike="noStrike">
                <a:solidFill>
                  <a:schemeClr val="dk2"/>
                </a:solidFill>
                <a:latin typeface="Cambria"/>
                <a:ea typeface="Cambria"/>
                <a:cs typeface="Cambria"/>
                <a:sym typeface="Cambria"/>
              </a:rPr>
              <a:t>(GRI)</a:t>
            </a:r>
            <a:endParaRPr b="1" i="0" sz="3000" u="none" cap="none" strike="noStrike">
              <a:solidFill>
                <a:schemeClr val="dk2"/>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100"/>
              <a:buFont typeface="Arial"/>
              <a:buNone/>
            </a:pPr>
            <a:r>
              <a:rPr b="1" i="0" lang="en-US" sz="2600" u="none" cap="none" strike="noStrike">
                <a:solidFill>
                  <a:schemeClr val="dk2"/>
                </a:solidFill>
                <a:latin typeface="Cambria"/>
                <a:ea typeface="Cambria"/>
                <a:cs typeface="Cambria"/>
                <a:sym typeface="Cambria"/>
              </a:rPr>
              <a:t>Facilitating 100% Electric, Net Zero Energy Rebuilding with full Solar Microgrid resilience </a:t>
            </a:r>
            <a:endParaRPr b="0" i="0" sz="900" u="none" cap="none" strike="noStrike">
              <a:solidFill>
                <a:schemeClr val="dk2"/>
              </a:solidFill>
              <a:latin typeface="Cambria"/>
              <a:ea typeface="Cambria"/>
              <a:cs typeface="Cambria"/>
              <a:sym typeface="Cambria"/>
            </a:endParaRPr>
          </a:p>
        </p:txBody>
      </p:sp>
      <p:sp>
        <p:nvSpPr>
          <p:cNvPr id="104" name="Google Shape;104;p1"/>
          <p:cNvSpPr txBox="1"/>
          <p:nvPr/>
        </p:nvSpPr>
        <p:spPr>
          <a:xfrm>
            <a:off x="7619400" y="6537200"/>
            <a:ext cx="152460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April 2025</a:t>
            </a:r>
            <a:endParaRPr b="0" i="0" sz="1400" u="none" cap="none" strike="noStrike">
              <a:solidFill>
                <a:srgbClr val="000000"/>
              </a:solidFill>
              <a:latin typeface="Arial"/>
              <a:ea typeface="Arial"/>
              <a:cs typeface="Arial"/>
              <a:sym typeface="Arial"/>
            </a:endParaRPr>
          </a:p>
        </p:txBody>
      </p:sp>
      <p:sp>
        <p:nvSpPr>
          <p:cNvPr id="105" name="Google Shape;105;p1"/>
          <p:cNvSpPr txBox="1"/>
          <p:nvPr/>
        </p:nvSpPr>
        <p:spPr>
          <a:xfrm>
            <a:off x="1006825" y="5893350"/>
            <a:ext cx="70077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US" sz="1700" u="none" cap="none" strike="noStrike">
                <a:solidFill>
                  <a:schemeClr val="lt1"/>
                </a:solidFill>
                <a:latin typeface="Catamaran Light"/>
                <a:ea typeface="Catamaran Light"/>
                <a:cs typeface="Catamaran Light"/>
                <a:sym typeface="Catamaran Light"/>
              </a:rPr>
              <a:t>Optimizing the trifecta of Economic, Environmental, and Resilience benefits</a:t>
            </a:r>
            <a:endParaRPr b="0" i="0" sz="1700" u="none" cap="none" strike="noStrike">
              <a:solidFill>
                <a:schemeClr val="lt1"/>
              </a:solidFill>
              <a:latin typeface="Catamaran Light"/>
              <a:ea typeface="Catamaran Light"/>
              <a:cs typeface="Catamaran Light"/>
              <a:sym typeface="Catamaran Light"/>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06" name="Google Shape;106;p1"/>
          <p:cNvSpPr txBox="1"/>
          <p:nvPr/>
        </p:nvSpPr>
        <p:spPr>
          <a:xfrm>
            <a:off x="9113150" y="1804125"/>
            <a:ext cx="9144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07" name="Google Shape;107;p1"/>
          <p:cNvPicPr preferRelativeResize="0"/>
          <p:nvPr/>
        </p:nvPicPr>
        <p:blipFill rotWithShape="1">
          <a:blip r:embed="rId4">
            <a:alphaModFix/>
          </a:blip>
          <a:srcRect b="0" l="0" r="0" t="0"/>
          <a:stretch/>
        </p:blipFill>
        <p:spPr>
          <a:xfrm>
            <a:off x="2953825" y="2574425"/>
            <a:ext cx="3236350" cy="323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sz="2400"/>
              <a:t>Meet the Team Leading the GPC</a:t>
            </a:r>
            <a:endParaRPr sz="2000"/>
          </a:p>
        </p:txBody>
      </p:sp>
      <p:sp>
        <p:nvSpPr>
          <p:cNvPr id="172" name="Google Shape;172;p4"/>
          <p:cNvSpPr txBox="1"/>
          <p:nvPr/>
        </p:nvSpPr>
        <p:spPr>
          <a:xfrm>
            <a:off x="598950" y="1826800"/>
            <a:ext cx="8580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73" name="Google Shape;173;p4"/>
          <p:cNvSpPr txBox="1"/>
          <p:nvPr/>
        </p:nvSpPr>
        <p:spPr>
          <a:xfrm>
            <a:off x="3454050" y="985935"/>
            <a:ext cx="5091000" cy="511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Craig Lewis</a:t>
            </a:r>
            <a:endParaRPr sz="1000"/>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Founder of Clean Coalition, a nonprofit organization dedicated to accelerating the transition to clean energy and resilient communities.</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Lollie Kuhl</a:t>
            </a:r>
            <a:endParaRPr b="1" i="0" sz="1000" u="none" cap="none" strike="noStrike">
              <a:solidFill>
                <a:schemeClr val="dk1"/>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Architectural designer focused on empowering homeowners with actionable guidance for rebuilding sustainably.</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None/>
            </a:pPr>
            <a:r>
              <a:rPr b="1" i="0" lang="en-US" sz="1000" u="none" cap="none" strike="noStrike">
                <a:solidFill>
                  <a:schemeClr val="dk1"/>
                </a:solidFill>
                <a:latin typeface="Arial"/>
                <a:ea typeface="Arial"/>
                <a:cs typeface="Arial"/>
                <a:sym typeface="Arial"/>
              </a:rPr>
              <a:t>Haley Weinstein</a:t>
            </a:r>
            <a:endParaRPr sz="1000"/>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Communications lead at Clean Coalition.</a:t>
            </a: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1" i="0" lang="en-US" sz="1000" u="none" cap="none" strike="noStrike">
                <a:solidFill>
                  <a:schemeClr val="dk1"/>
                </a:solidFill>
                <a:latin typeface="Arial"/>
                <a:ea typeface="Arial"/>
                <a:cs typeface="Arial"/>
                <a:sym typeface="Arial"/>
              </a:rPr>
              <a:t>Fallon Vaughan</a:t>
            </a:r>
            <a:endParaRPr b="1" i="0" sz="1000" u="none" cap="none" strike="noStrike">
              <a:solidFill>
                <a:schemeClr val="dk1"/>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Developer that built 10 super green homes in Paradise, CA following the wildfire disaster there in late-2018.</a:t>
            </a:r>
            <a:endParaRPr sz="1000"/>
          </a:p>
          <a:p>
            <a:pPr indent="0" lvl="0" marL="0" marR="0" rtl="0" algn="l">
              <a:lnSpc>
                <a:spcPct val="100000"/>
              </a:lnSpc>
              <a:spcBef>
                <a:spcPts val="120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John Bello, P.E</a:t>
            </a:r>
            <a:endParaRPr sz="1000"/>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rgbClr val="000000"/>
                </a:solidFill>
                <a:latin typeface="Arial"/>
                <a:ea typeface="Arial"/>
                <a:cs typeface="Arial"/>
                <a:sym typeface="Arial"/>
              </a:rPr>
              <a:t>President at Bello Global Consulting.</a:t>
            </a:r>
            <a:br>
              <a:rPr b="0" i="0" lang="en-US" sz="1000" u="none" cap="none" strike="noStrike">
                <a:solidFill>
                  <a:srgbClr val="000000"/>
                </a:solidFill>
                <a:latin typeface="Arial"/>
                <a:ea typeface="Arial"/>
                <a:cs typeface="Arial"/>
                <a:sym typeface="Arial"/>
              </a:rPr>
            </a:br>
            <a:endParaRPr b="1"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1000" u="none" cap="none" strike="noStrike">
                <a:solidFill>
                  <a:schemeClr val="dk1"/>
                </a:solidFill>
                <a:latin typeface="Arial"/>
                <a:ea typeface="Arial"/>
                <a:cs typeface="Arial"/>
                <a:sym typeface="Arial"/>
              </a:rPr>
              <a:t>Dennis Allen</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A pioneer in sustainable architecture and construction with decades of experience designing energy-efficient homes.</a:t>
            </a:r>
            <a:endParaRPr b="0" i="0" sz="1000" u="none" cap="none" strike="noStrike">
              <a:solidFill>
                <a:schemeClr val="dk1"/>
              </a:solidFill>
              <a:latin typeface="Arial"/>
              <a:ea typeface="Arial"/>
              <a:cs typeface="Arial"/>
              <a:sym typeface="Arial"/>
            </a:endParaRPr>
          </a:p>
          <a:p>
            <a:pPr indent="-292100" lvl="0" marL="457200" marR="0" rtl="0" algn="l">
              <a:lnSpc>
                <a:spcPct val="100000"/>
              </a:lnSpc>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Recognized for integrating green technologies into high-performance buildings.</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100"/>
              <a:buFont typeface="Arial"/>
              <a:buNone/>
            </a:pPr>
            <a:r>
              <a:rPr b="1" i="0" lang="en-US" sz="1000" u="none" cap="none" strike="noStrike">
                <a:solidFill>
                  <a:schemeClr val="dk1"/>
                </a:solidFill>
                <a:latin typeface="Arial"/>
                <a:ea typeface="Arial"/>
                <a:cs typeface="Arial"/>
                <a:sym typeface="Arial"/>
              </a:rPr>
              <a:t>Tim Hade</a:t>
            </a:r>
            <a:endParaRPr b="1" i="0" sz="1000" u="none" cap="none" strike="noStrike">
              <a:solidFill>
                <a:schemeClr val="dk1"/>
              </a:solidFill>
              <a:latin typeface="Arial"/>
              <a:ea typeface="Arial"/>
              <a:cs typeface="Arial"/>
              <a:sym typeface="Arial"/>
            </a:endParaRPr>
          </a:p>
          <a:p>
            <a:pPr indent="-292100" lvl="0" marL="457200" marR="0" rtl="0" algn="l">
              <a:lnSpc>
                <a:spcPct val="100000"/>
              </a:lnSpc>
              <a:spcBef>
                <a:spcPts val="120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A pioneer in Solar Microgrids and backup power solutions more generally.</a:t>
            </a:r>
            <a:endParaRPr b="0" i="0" sz="1000" u="none" cap="none" strike="noStrike">
              <a:solidFill>
                <a:schemeClr val="dk1"/>
              </a:solidFill>
              <a:latin typeface="Calibri"/>
              <a:ea typeface="Calibri"/>
              <a:cs typeface="Calibri"/>
              <a:sym typeface="Calibri"/>
            </a:endParaRPr>
          </a:p>
        </p:txBody>
      </p:sp>
      <p:pic>
        <p:nvPicPr>
          <p:cNvPr id="174" name="Google Shape;174;p4"/>
          <p:cNvPicPr preferRelativeResize="0"/>
          <p:nvPr/>
        </p:nvPicPr>
        <p:blipFill rotWithShape="1">
          <a:blip r:embed="rId3">
            <a:alphaModFix/>
          </a:blip>
          <a:srcRect b="0" l="13422" r="13429" t="0"/>
          <a:stretch/>
        </p:blipFill>
        <p:spPr>
          <a:xfrm>
            <a:off x="0" y="762000"/>
            <a:ext cx="3266075" cy="3566100"/>
          </a:xfrm>
          <a:prstGeom prst="rect">
            <a:avLst/>
          </a:prstGeom>
          <a:noFill/>
          <a:ln>
            <a:noFill/>
          </a:ln>
        </p:spPr>
      </p:pic>
      <p:sp>
        <p:nvSpPr>
          <p:cNvPr id="175" name="Google Shape;175;p4"/>
          <p:cNvSpPr/>
          <p:nvPr/>
        </p:nvSpPr>
        <p:spPr>
          <a:xfrm>
            <a:off x="-14975" y="4327425"/>
            <a:ext cx="3281100" cy="2186100"/>
          </a:xfrm>
          <a:prstGeom prst="rect">
            <a:avLst/>
          </a:prstGeom>
          <a:solidFill>
            <a:srgbClr val="259C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descr="Allen Construction Team — Allen Construction" id="176" name="Google Shape;176;p4"/>
          <p:cNvPicPr preferRelativeResize="0"/>
          <p:nvPr/>
        </p:nvPicPr>
        <p:blipFill rotWithShape="1">
          <a:blip r:embed="rId4">
            <a:alphaModFix/>
          </a:blip>
          <a:srcRect b="0" l="0" r="0" t="0"/>
          <a:stretch/>
        </p:blipFill>
        <p:spPr>
          <a:xfrm>
            <a:off x="276175" y="4600025"/>
            <a:ext cx="2698800" cy="4664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1928813" y="2947988"/>
            <a:ext cx="1841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14" name="Google Shape;114;p5"/>
          <p:cNvSpPr txBox="1"/>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chemeClr val="lt1"/>
                </a:solidFill>
                <a:latin typeface="Arial"/>
                <a:ea typeface="Arial"/>
                <a:cs typeface="Arial"/>
                <a:sym typeface="Arial"/>
              </a:rPr>
              <a:t>Super Green</a:t>
            </a:r>
            <a:endParaRPr/>
          </a:p>
        </p:txBody>
      </p:sp>
      <p:sp>
        <p:nvSpPr>
          <p:cNvPr id="115" name="Google Shape;115;p5"/>
          <p:cNvSpPr txBox="1"/>
          <p:nvPr/>
        </p:nvSpPr>
        <p:spPr>
          <a:xfrm>
            <a:off x="5364843" y="1686381"/>
            <a:ext cx="3779157" cy="289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What is ”super green”?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 100% electric (no gas service to the home and ideally be an all-EV household).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 Hosts enough solar to achieve Net Zero Energy (will require about 35 solar panels for a typical 2,500 square foot all-electric home with about 10,000 miles of home EV charging per year).</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 Includes a Solar Microgrid that combines the solar to a battery. </a:t>
            </a:r>
            <a:endParaRPr/>
          </a:p>
        </p:txBody>
      </p:sp>
      <p:pic>
        <p:nvPicPr>
          <p:cNvPr descr="A green house with solar panels&#10;&#10;Description automatically generated" id="116" name="Google Shape;116;p5"/>
          <p:cNvPicPr preferRelativeResize="0"/>
          <p:nvPr/>
        </p:nvPicPr>
        <p:blipFill rotWithShape="1">
          <a:blip r:embed="rId3">
            <a:alphaModFix/>
          </a:blip>
          <a:srcRect b="0" l="0" r="0" t="0"/>
          <a:stretch/>
        </p:blipFill>
        <p:spPr>
          <a:xfrm>
            <a:off x="314191" y="1116801"/>
            <a:ext cx="4624398" cy="46243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chemeClr val="lt1"/>
                </a:solidFill>
                <a:latin typeface="Arial"/>
                <a:ea typeface="Arial"/>
                <a:cs typeface="Arial"/>
                <a:sym typeface="Arial"/>
              </a:rPr>
              <a:t>The importance of south-facing panels:</a:t>
            </a:r>
            <a:endParaRPr b="0" i="0" sz="2200" u="none" cap="none" strike="noStrike">
              <a:solidFill>
                <a:srgbClr val="000000"/>
              </a:solidFill>
              <a:latin typeface="Arial"/>
              <a:ea typeface="Arial"/>
              <a:cs typeface="Arial"/>
              <a:sym typeface="Arial"/>
            </a:endParaRPr>
          </a:p>
        </p:txBody>
      </p:sp>
      <p:pic>
        <p:nvPicPr>
          <p:cNvPr descr="A screenshot of a graph&#10;&#10;Description automatically generated" id="123" name="Google Shape;123;p6"/>
          <p:cNvPicPr preferRelativeResize="0"/>
          <p:nvPr/>
        </p:nvPicPr>
        <p:blipFill rotWithShape="1">
          <a:blip r:embed="rId3">
            <a:alphaModFix/>
          </a:blip>
          <a:srcRect b="0" l="0" r="0" t="0"/>
          <a:stretch/>
        </p:blipFill>
        <p:spPr>
          <a:xfrm>
            <a:off x="1151215" y="781705"/>
            <a:ext cx="6841570" cy="52945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nvSpPr>
        <p:spPr>
          <a:xfrm>
            <a:off x="1928813" y="2947988"/>
            <a:ext cx="1841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0" name="Google Shape;130;p2"/>
          <p:cNvSpPr txBox="1"/>
          <p:nvPr/>
        </p:nvSpPr>
        <p:spPr>
          <a:xfrm>
            <a:off x="266700" y="762000"/>
            <a:ext cx="8610600" cy="558610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Mission</a:t>
            </a:r>
            <a:r>
              <a:rPr b="0" i="0" lang="en-US" sz="14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a:p>
            <a:pPr indent="0" lvl="0" marL="45720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To establish a handful of super green rebuild designs for property owners that lost their homes in the recent LA Fires, with the intention that these designs will be widely publicized to facilitate other property owners in Pacific Palisades, Altadena, and way beyond to rebuild in a super green fashion.  Super green designs are 100% electric and Net Zero Energy (NZE), with Solar Microgrids that ensure an unparalleled trifecta of economic, environmental, and resilience benefits.</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Plan</a:t>
            </a:r>
            <a:r>
              <a:rPr b="0" i="0" lang="en-US" sz="1400" u="none" cap="none" strike="noStrike">
                <a:solidFill>
                  <a:schemeClr val="dk1"/>
                </a:solidFill>
                <a:latin typeface="Arial"/>
                <a:ea typeface="Arial"/>
                <a:cs typeface="Arial"/>
                <a:sym typeface="Arial"/>
              </a:rPr>
              <a:t>:</a:t>
            </a:r>
            <a:endParaRPr b="1"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AutoNum type="arabicParenR"/>
            </a:pPr>
            <a:r>
              <a:rPr b="0" i="0" lang="en-US" sz="1400" u="none" cap="none" strike="noStrike">
                <a:solidFill>
                  <a:schemeClr val="dk1"/>
                </a:solidFill>
                <a:latin typeface="Arial"/>
                <a:ea typeface="Arial"/>
                <a:cs typeface="Arial"/>
                <a:sym typeface="Arial"/>
              </a:rPr>
              <a:t>Identify a handful of property owners who are committed to rebuilding in a super green fashion.</a:t>
            </a:r>
            <a:endParaRPr b="0"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AutoNum type="arabicParenR"/>
            </a:pPr>
            <a:r>
              <a:rPr b="0" i="0" lang="en-US" sz="1400" u="none" cap="none" strike="noStrike">
                <a:solidFill>
                  <a:schemeClr val="dk1"/>
                </a:solidFill>
                <a:latin typeface="Arial"/>
                <a:ea typeface="Arial"/>
                <a:cs typeface="Arial"/>
                <a:sym typeface="Arial"/>
              </a:rPr>
              <a:t>Establish initial renderings and identify recommended appliances.</a:t>
            </a:r>
            <a:endParaRPr b="0"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AutoNum type="arabicParenR"/>
            </a:pPr>
            <a:r>
              <a:rPr b="0" i="0" lang="en-US" sz="1400" u="none" cap="none" strike="noStrike">
                <a:solidFill>
                  <a:schemeClr val="dk1"/>
                </a:solidFill>
                <a:latin typeface="Arial"/>
                <a:ea typeface="Arial"/>
                <a:cs typeface="Arial"/>
                <a:sym typeface="Arial"/>
              </a:rPr>
              <a:t>Perform load analysis and size solar &amp; storage for meeting NZE and resilience preferences. </a:t>
            </a:r>
            <a:endParaRPr b="0"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AutoNum type="arabicParenR"/>
            </a:pPr>
            <a:r>
              <a:rPr b="0" i="0" lang="en-US" sz="1400" u="none" cap="none" strike="noStrike">
                <a:solidFill>
                  <a:schemeClr val="dk1"/>
                </a:solidFill>
                <a:latin typeface="Arial"/>
                <a:ea typeface="Arial"/>
                <a:cs typeface="Arial"/>
                <a:sym typeface="Arial"/>
              </a:rPr>
              <a:t>Coordinate with a Tiger Team of designers, architects, and builders to facilitate comprehensive super green rebuilding designs – and subsequent construction plans for the new homes.   </a:t>
            </a:r>
            <a:endParaRPr b="0" i="0" sz="1400" u="none" cap="none" strike="noStrike">
              <a:solidFill>
                <a:schemeClr val="dk1"/>
              </a:solidFill>
              <a:latin typeface="Arial"/>
              <a:ea typeface="Arial"/>
              <a:cs typeface="Arial"/>
              <a:sym typeface="Arial"/>
            </a:endParaRPr>
          </a:p>
          <a:p>
            <a:pPr indent="-317500" lvl="0" marL="457200" marR="0" rtl="0" algn="l">
              <a:lnSpc>
                <a:spcPct val="150000"/>
              </a:lnSpc>
              <a:spcBef>
                <a:spcPts val="0"/>
              </a:spcBef>
              <a:spcAft>
                <a:spcPts val="0"/>
              </a:spcAft>
              <a:buClr>
                <a:schemeClr val="dk1"/>
              </a:buClr>
              <a:buSzPts val="1400"/>
              <a:buFont typeface="Arial"/>
              <a:buAutoNum type="arabicParenR"/>
            </a:pPr>
            <a:r>
              <a:rPr b="0" i="0" lang="en-US" sz="1400" u="none" cap="none" strike="noStrike">
                <a:solidFill>
                  <a:schemeClr val="dk1"/>
                </a:solidFill>
                <a:latin typeface="Arial"/>
                <a:ea typeface="Arial"/>
                <a:cs typeface="Arial"/>
                <a:sym typeface="Arial"/>
              </a:rPr>
              <a:t>Publicize the designs widely:</a:t>
            </a:r>
            <a:endParaRPr b="0" i="0" sz="1400" u="none" cap="none" strike="noStrike">
              <a:solidFill>
                <a:schemeClr val="dk1"/>
              </a:solidFill>
              <a:latin typeface="Arial"/>
              <a:ea typeface="Arial"/>
              <a:cs typeface="Arial"/>
              <a:sym typeface="Arial"/>
            </a:endParaRPr>
          </a:p>
          <a:p>
            <a:pPr indent="-317500" lvl="1" marL="914400" marR="0" rtl="0" algn="l">
              <a:lnSpc>
                <a:spcPct val="150000"/>
              </a:lnSpc>
              <a:spcBef>
                <a:spcPts val="0"/>
              </a:spcBef>
              <a:spcAft>
                <a:spcPts val="0"/>
              </a:spcAft>
              <a:buClr>
                <a:schemeClr val="dk1"/>
              </a:buClr>
              <a:buSzPts val="1400"/>
              <a:buFont typeface="Arial"/>
              <a:buAutoNum type="alphaLcParenR"/>
            </a:pPr>
            <a:r>
              <a:rPr b="0" i="0" lang="en-US" sz="1400" u="none" cap="none" strike="noStrike">
                <a:solidFill>
                  <a:schemeClr val="dk1"/>
                </a:solidFill>
                <a:latin typeface="Arial"/>
                <a:ea typeface="Arial"/>
                <a:cs typeface="Arial"/>
                <a:sym typeface="Arial"/>
              </a:rPr>
              <a:t>Media (eg: Sammy Roth @ LA Times)</a:t>
            </a:r>
            <a:endParaRPr b="0" i="0" sz="1400" u="none" cap="none" strike="noStrike">
              <a:solidFill>
                <a:schemeClr val="dk1"/>
              </a:solidFill>
              <a:latin typeface="Arial"/>
              <a:ea typeface="Arial"/>
              <a:cs typeface="Arial"/>
              <a:sym typeface="Arial"/>
            </a:endParaRPr>
          </a:p>
          <a:p>
            <a:pPr indent="-317500" lvl="1" marL="914400" marR="0" rtl="0" algn="l">
              <a:lnSpc>
                <a:spcPct val="150000"/>
              </a:lnSpc>
              <a:spcBef>
                <a:spcPts val="0"/>
              </a:spcBef>
              <a:spcAft>
                <a:spcPts val="0"/>
              </a:spcAft>
              <a:buClr>
                <a:schemeClr val="dk1"/>
              </a:buClr>
              <a:buSzPts val="1400"/>
              <a:buFont typeface="Arial"/>
              <a:buAutoNum type="alphaLcParenR"/>
            </a:pPr>
            <a:r>
              <a:rPr b="0" i="0" lang="en-US" sz="1400" u="none" cap="none" strike="noStrike">
                <a:solidFill>
                  <a:schemeClr val="dk1"/>
                </a:solidFill>
                <a:latin typeface="Arial"/>
                <a:ea typeface="Arial"/>
                <a:cs typeface="Arial"/>
                <a:sym typeface="Arial"/>
              </a:rPr>
              <a:t>Collaborations with other parties like Rick Caruso, Mayor Bass and Steve </a:t>
            </a:r>
            <a:r>
              <a:rPr b="0" i="0" lang="en-US" sz="1400" u="none" cap="none" strike="noStrike">
                <a:solidFill>
                  <a:srgbClr val="111111"/>
                </a:solidFill>
                <a:highlight>
                  <a:srgbClr val="FFFFFF"/>
                </a:highlight>
                <a:latin typeface="Arial"/>
                <a:ea typeface="Arial"/>
                <a:cs typeface="Arial"/>
                <a:sym typeface="Arial"/>
              </a:rPr>
              <a:t>Soboroff</a:t>
            </a:r>
            <a:r>
              <a:rPr b="0" i="0" lang="en-US" sz="1400" u="none" cap="none" strike="noStrike">
                <a:solidFill>
                  <a:schemeClr val="dk1"/>
                </a:solidFill>
                <a:latin typeface="Arial"/>
                <a:ea typeface="Arial"/>
                <a:cs typeface="Arial"/>
                <a:sym typeface="Arial"/>
              </a:rPr>
              <a:t>, Green Building Council, Direct Relief, and others.</a:t>
            </a:r>
            <a:endParaRPr b="0" i="0" sz="1400" u="none" cap="none" strike="noStrike">
              <a:solidFill>
                <a:schemeClr val="dk1"/>
              </a:solidFill>
              <a:latin typeface="Arial"/>
              <a:ea typeface="Arial"/>
              <a:cs typeface="Arial"/>
              <a:sym typeface="Arial"/>
            </a:endParaRPr>
          </a:p>
          <a:p>
            <a:pPr indent="-317500" lvl="1" marL="914400" marR="0" rtl="0" algn="l">
              <a:lnSpc>
                <a:spcPct val="150000"/>
              </a:lnSpc>
              <a:spcBef>
                <a:spcPts val="0"/>
              </a:spcBef>
              <a:spcAft>
                <a:spcPts val="0"/>
              </a:spcAft>
              <a:buClr>
                <a:schemeClr val="dk1"/>
              </a:buClr>
              <a:buSzPts val="1400"/>
              <a:buFont typeface="Arial"/>
              <a:buAutoNum type="alphaLcParenR"/>
            </a:pPr>
            <a:r>
              <a:rPr b="0" i="0" lang="en-US" sz="1400" u="none" cap="none" strike="noStrike">
                <a:solidFill>
                  <a:schemeClr val="dk1"/>
                </a:solidFill>
                <a:latin typeface="Arial"/>
                <a:ea typeface="Arial"/>
                <a:cs typeface="Arial"/>
                <a:sym typeface="Arial"/>
              </a:rPr>
              <a:t>Webinars to educate everybody about the GRI’s super green showcase designs.  </a:t>
            </a:r>
            <a:endParaRPr b="1" i="0" sz="1400" u="none" cap="none" strike="noStrike">
              <a:solidFill>
                <a:schemeClr val="dk1"/>
              </a:solidFill>
              <a:latin typeface="Arial"/>
              <a:ea typeface="Arial"/>
              <a:cs typeface="Arial"/>
              <a:sym typeface="Arial"/>
            </a:endParaRPr>
          </a:p>
        </p:txBody>
      </p:sp>
      <p:sp>
        <p:nvSpPr>
          <p:cNvPr id="131" name="Google Shape;131;p2"/>
          <p:cNvSpPr txBox="1"/>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chemeClr val="lt1"/>
                </a:solidFill>
                <a:latin typeface="Arial"/>
                <a:ea typeface="Arial"/>
                <a:cs typeface="Arial"/>
                <a:sym typeface="Arial"/>
              </a:rPr>
              <a:t>GRI Mission &amp; Plan</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nvSpPr>
        <p:spPr>
          <a:xfrm>
            <a:off x="1928813" y="2947988"/>
            <a:ext cx="184150" cy="369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7"/>
          <p:cNvSpPr txBox="1"/>
          <p:nvPr/>
        </p:nvSpPr>
        <p:spPr>
          <a:xfrm>
            <a:off x="266690" y="840001"/>
            <a:ext cx="8610600" cy="332394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 typical 2,500 sq ft all-electric house that provides about 10,000 miles of home EV charging annually will need about </a:t>
            </a:r>
            <a:r>
              <a:rPr b="1" i="0" lang="en-US" sz="1400" u="none" cap="none" strike="noStrike">
                <a:solidFill>
                  <a:schemeClr val="dk1"/>
                </a:solidFill>
                <a:latin typeface="Arial"/>
                <a:ea typeface="Arial"/>
                <a:cs typeface="Arial"/>
                <a:sym typeface="Arial"/>
              </a:rPr>
              <a:t>15kW </a:t>
            </a:r>
            <a:r>
              <a:rPr b="0" i="0" lang="en-US" sz="1400" u="none" cap="none" strike="noStrike">
                <a:solidFill>
                  <a:schemeClr val="dk1"/>
                </a:solidFill>
                <a:latin typeface="Arial"/>
                <a:ea typeface="Arial"/>
                <a:cs typeface="Arial"/>
                <a:sym typeface="Arial"/>
              </a:rPr>
              <a:t>of solar to achieve Net Zero Energy (NZE), which requires about </a:t>
            </a:r>
            <a:r>
              <a:rPr b="1" i="0" lang="en-US" sz="1400" u="none" cap="none" strike="noStrike">
                <a:solidFill>
                  <a:schemeClr val="dk1"/>
                </a:solidFill>
                <a:latin typeface="Arial"/>
                <a:ea typeface="Arial"/>
                <a:cs typeface="Arial"/>
                <a:sym typeface="Arial"/>
              </a:rPr>
              <a:t>35 standard-sized solar panels,  </a:t>
            </a:r>
            <a:r>
              <a:rPr b="0" i="0" lang="en-US" sz="1400" u="none" cap="none" strike="noStrike">
                <a:solidFill>
                  <a:schemeClr val="dk1"/>
                </a:solidFill>
                <a:latin typeface="Arial"/>
                <a:ea typeface="Arial"/>
                <a:cs typeface="Arial"/>
                <a:sym typeface="Arial"/>
              </a:rPr>
              <a:t>requiring about 700 sq ft of clean (no protrusions) south-facing roof surface. </a:t>
            </a:r>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Importantly, achieving Super Green for a new 2,500 sq ft house adds about </a:t>
            </a:r>
            <a:r>
              <a:rPr b="1" i="0" lang="en-US" sz="1400" u="none" cap="none" strike="noStrike">
                <a:solidFill>
                  <a:schemeClr val="dk1"/>
                </a:solidFill>
                <a:latin typeface="Arial"/>
                <a:ea typeface="Arial"/>
                <a:cs typeface="Arial"/>
                <a:sym typeface="Arial"/>
              </a:rPr>
              <a:t>$100k </a:t>
            </a:r>
            <a:r>
              <a:rPr b="0" i="0" lang="en-US" sz="1400" u="none" cap="none" strike="noStrike">
                <a:solidFill>
                  <a:schemeClr val="dk1"/>
                </a:solidFill>
                <a:latin typeface="Arial"/>
                <a:ea typeface="Arial"/>
                <a:cs typeface="Arial"/>
                <a:sym typeface="Arial"/>
              </a:rPr>
              <a:t>to the construction cost, but about </a:t>
            </a:r>
            <a:r>
              <a:rPr b="1" i="0" lang="en-US" sz="1400" u="none" cap="none" strike="noStrike">
                <a:solidFill>
                  <a:schemeClr val="dk1"/>
                </a:solidFill>
                <a:latin typeface="Arial"/>
                <a:ea typeface="Arial"/>
                <a:cs typeface="Arial"/>
                <a:sym typeface="Arial"/>
              </a:rPr>
              <a:t>half of that can be recovered via tax benefits, rebates, and other incentives </a:t>
            </a:r>
            <a:r>
              <a:rPr b="0" i="0" lang="en-US" sz="1400" u="none" cap="none" strike="noStrike">
                <a:solidFill>
                  <a:schemeClr val="dk1"/>
                </a:solidFill>
                <a:latin typeface="Arial"/>
                <a:ea typeface="Arial"/>
                <a:cs typeface="Arial"/>
                <a:sym typeface="Arial"/>
              </a:rPr>
              <a:t>-- and the net investment will generally earn a </a:t>
            </a:r>
            <a:r>
              <a:rPr b="1" i="0" lang="en-US" sz="1400" u="none" cap="none" strike="noStrike">
                <a:solidFill>
                  <a:schemeClr val="dk1"/>
                </a:solidFill>
                <a:latin typeface="Arial"/>
                <a:ea typeface="Arial"/>
                <a:cs typeface="Arial"/>
                <a:sym typeface="Arial"/>
              </a:rPr>
              <a:t>10%+ tax-free, risk-free return-on-investment (ROI), via reduced energy bills. </a:t>
            </a:r>
            <a:r>
              <a:rPr b="0" i="0" lang="en-US" sz="1400" u="none" cap="none" strike="noStrike">
                <a:solidFill>
                  <a:schemeClr val="dk1"/>
                </a:solidFill>
                <a:latin typeface="Arial"/>
                <a:ea typeface="Arial"/>
                <a:cs typeface="Arial"/>
                <a:sym typeface="Arial"/>
              </a:rPr>
              <a:t> There is no other type of investment anywhere that provides such a high return for what is essentially equivalent to a long-term certificate-of-deposit (CD) that pays a 15%+ annual-percentage-rate (APR).</a:t>
            </a:r>
            <a:endParaRPr b="0" i="0" sz="1400" u="none" cap="none" strike="noStrike">
              <a:solidFill>
                <a:schemeClr val="dk1"/>
              </a:solidFill>
              <a:latin typeface="Arial"/>
              <a:ea typeface="Arial"/>
              <a:cs typeface="Arial"/>
              <a:sym typeface="Arial"/>
            </a:endParaRPr>
          </a:p>
        </p:txBody>
      </p:sp>
      <p:sp>
        <p:nvSpPr>
          <p:cNvPr id="139" name="Google Shape;139;p7"/>
          <p:cNvSpPr txBox="1"/>
          <p:nvPr/>
        </p:nvSpPr>
        <p:spPr>
          <a:xfrm>
            <a:off x="0" y="0"/>
            <a:ext cx="7315200"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200" u="none" cap="none" strike="noStrike">
                <a:solidFill>
                  <a:schemeClr val="lt1"/>
                </a:solidFill>
                <a:latin typeface="Arial"/>
                <a:ea typeface="Arial"/>
                <a:cs typeface="Arial"/>
                <a:sym typeface="Arial"/>
              </a:rPr>
              <a:t>GRI Mission &amp; Plan</a:t>
            </a:r>
            <a:endParaRPr b="0" i="0" sz="2200" u="none" cap="none" strike="noStrike">
              <a:solidFill>
                <a:srgbClr val="000000"/>
              </a:solidFill>
              <a:latin typeface="Arial"/>
              <a:ea typeface="Arial"/>
              <a:cs typeface="Arial"/>
              <a:sym typeface="Arial"/>
            </a:endParaRPr>
          </a:p>
        </p:txBody>
      </p:sp>
      <p:pic>
        <p:nvPicPr>
          <p:cNvPr descr="A house with a pool and grass on the side&#10;&#10;Description automatically generated" id="140" name="Google Shape;140;p7"/>
          <p:cNvPicPr preferRelativeResize="0"/>
          <p:nvPr/>
        </p:nvPicPr>
        <p:blipFill rotWithShape="1">
          <a:blip r:embed="rId3">
            <a:alphaModFix/>
          </a:blip>
          <a:srcRect b="0" l="1384" r="-1" t="0"/>
          <a:stretch/>
        </p:blipFill>
        <p:spPr>
          <a:xfrm>
            <a:off x="3231037" y="4008032"/>
            <a:ext cx="2681905" cy="2431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2f49675089_0_15"/>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350"/>
              <a:buNone/>
            </a:pPr>
            <a:r>
              <a:rPr lang="en-US" sz="2200"/>
              <a:t>Confirmed Collaborators</a:t>
            </a:r>
            <a:endParaRPr sz="2200"/>
          </a:p>
        </p:txBody>
      </p:sp>
      <p:sp>
        <p:nvSpPr>
          <p:cNvPr id="147" name="Google Shape;147;g32f49675089_0_15"/>
          <p:cNvSpPr txBox="1"/>
          <p:nvPr>
            <p:ph idx="1" type="body"/>
          </p:nvPr>
        </p:nvSpPr>
        <p:spPr>
          <a:xfrm>
            <a:off x="457200" y="1283700"/>
            <a:ext cx="8229600" cy="55743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SzPts val="2800"/>
              <a:buNone/>
            </a:pPr>
            <a:r>
              <a:rPr b="1" lang="en-US" sz="1400"/>
              <a:t>Confirmed collaborators:</a:t>
            </a:r>
            <a:endParaRPr b="1" sz="1400"/>
          </a:p>
          <a:p>
            <a:pPr indent="-317500" lvl="0" marL="457200" rtl="0" algn="l">
              <a:lnSpc>
                <a:spcPct val="150000"/>
              </a:lnSpc>
              <a:spcBef>
                <a:spcPts val="0"/>
              </a:spcBef>
              <a:spcAft>
                <a:spcPts val="0"/>
              </a:spcAft>
              <a:buSzPts val="1400"/>
              <a:buChar char="•"/>
            </a:pPr>
            <a:r>
              <a:rPr b="1" lang="en-US" sz="1400"/>
              <a:t>John Bello, P.E., </a:t>
            </a:r>
            <a:r>
              <a:rPr lang="en-US" sz="1400"/>
              <a:t>President at Bello Global Consulting.</a:t>
            </a:r>
            <a:endParaRPr b="1" sz="1400"/>
          </a:p>
          <a:p>
            <a:pPr indent="-314960" lvl="0" marL="457200" rtl="0" algn="l">
              <a:lnSpc>
                <a:spcPct val="150000"/>
              </a:lnSpc>
              <a:spcBef>
                <a:spcPts val="0"/>
              </a:spcBef>
              <a:spcAft>
                <a:spcPts val="0"/>
              </a:spcAft>
              <a:buSzPts val="1400"/>
              <a:buChar char="•"/>
            </a:pPr>
            <a:r>
              <a:rPr b="1" lang="en-US" sz="1400"/>
              <a:t>Fallon Vaughan</a:t>
            </a:r>
            <a:r>
              <a:rPr lang="en-US" sz="1400"/>
              <a:t>, Developer that built 10 super green homes in Paradise, CA following the wildfire disaster there (Nov 8, 2018).</a:t>
            </a:r>
            <a:endParaRPr sz="1400"/>
          </a:p>
          <a:p>
            <a:pPr indent="-314960" lvl="0" marL="457200" rtl="0" algn="l">
              <a:lnSpc>
                <a:spcPct val="150000"/>
              </a:lnSpc>
              <a:spcBef>
                <a:spcPts val="0"/>
              </a:spcBef>
              <a:spcAft>
                <a:spcPts val="0"/>
              </a:spcAft>
              <a:buSzPts val="1400"/>
              <a:buChar char="•"/>
            </a:pPr>
            <a:r>
              <a:rPr b="1" lang="en-US" sz="1400">
                <a:latin typeface="Arial"/>
                <a:ea typeface="Arial"/>
                <a:cs typeface="Arial"/>
                <a:sym typeface="Arial"/>
              </a:rPr>
              <a:t>Dennis Allen</a:t>
            </a:r>
            <a:r>
              <a:rPr lang="en-US" sz="1400">
                <a:latin typeface="Arial"/>
                <a:ea typeface="Arial"/>
                <a:cs typeface="Arial"/>
                <a:sym typeface="Arial"/>
              </a:rPr>
              <a:t>, Founder of Allen Construction, a leading green building home builder.</a:t>
            </a:r>
            <a:endParaRPr sz="1400">
              <a:latin typeface="Arial"/>
              <a:ea typeface="Arial"/>
              <a:cs typeface="Arial"/>
              <a:sym typeface="Arial"/>
            </a:endParaRPr>
          </a:p>
          <a:p>
            <a:pPr indent="-314960" lvl="0" marL="457200" rtl="0" algn="l">
              <a:lnSpc>
                <a:spcPct val="150000"/>
              </a:lnSpc>
              <a:spcBef>
                <a:spcPts val="0"/>
              </a:spcBef>
              <a:spcAft>
                <a:spcPts val="0"/>
              </a:spcAft>
              <a:buSzPts val="1400"/>
              <a:buChar char="•"/>
            </a:pPr>
            <a:r>
              <a:rPr b="1" lang="en-US" sz="1400">
                <a:latin typeface="Arial"/>
                <a:ea typeface="Arial"/>
                <a:cs typeface="Arial"/>
                <a:sym typeface="Arial"/>
              </a:rPr>
              <a:t>Tim Hade</a:t>
            </a:r>
            <a:r>
              <a:rPr lang="en-US" sz="1400">
                <a:latin typeface="Arial"/>
                <a:ea typeface="Arial"/>
                <a:cs typeface="Arial"/>
                <a:sym typeface="Arial"/>
              </a:rPr>
              <a:t>, Co-Founder of Scale Microgrids, a leading solar-driven microgrid solutions provider.</a:t>
            </a:r>
            <a:endParaRPr/>
          </a:p>
          <a:p>
            <a:pPr indent="-314960" lvl="0" marL="457200" rtl="0" algn="l">
              <a:lnSpc>
                <a:spcPct val="150000"/>
              </a:lnSpc>
              <a:spcBef>
                <a:spcPts val="0"/>
              </a:spcBef>
              <a:spcAft>
                <a:spcPts val="0"/>
              </a:spcAft>
              <a:buSzPts val="1400"/>
              <a:buChar char="•"/>
            </a:pPr>
            <a:r>
              <a:rPr b="1" i="0" lang="en-US" sz="1400">
                <a:solidFill>
                  <a:srgbClr val="000000"/>
                </a:solidFill>
                <a:latin typeface="Arial"/>
                <a:ea typeface="Arial"/>
                <a:cs typeface="Arial"/>
                <a:sym typeface="Arial"/>
              </a:rPr>
              <a:t>Lauren Michele,</a:t>
            </a:r>
            <a:r>
              <a:rPr b="0" i="0" lang="en-US" sz="1400">
                <a:solidFill>
                  <a:srgbClr val="000000"/>
                </a:solidFill>
                <a:latin typeface="Arial"/>
                <a:ea typeface="Arial"/>
                <a:cs typeface="Arial"/>
                <a:sym typeface="Arial"/>
              </a:rPr>
              <a:t> </a:t>
            </a:r>
            <a:r>
              <a:rPr b="0" i="0" lang="en-US" sz="1400">
                <a:solidFill>
                  <a:srgbClr val="222222"/>
                </a:solidFill>
                <a:latin typeface="Arial"/>
                <a:ea typeface="Arial"/>
                <a:cs typeface="Arial"/>
                <a:sym typeface="Arial"/>
              </a:rPr>
              <a:t>Owner &amp; Sustainability Consultant, California Home Designs. </a:t>
            </a:r>
            <a:endParaRPr b="1" sz="1400">
              <a:solidFill>
                <a:srgbClr val="000000"/>
              </a:solidFill>
              <a:latin typeface="Arial"/>
              <a:ea typeface="Arial"/>
              <a:cs typeface="Arial"/>
              <a:sym typeface="Arial"/>
            </a:endParaRPr>
          </a:p>
          <a:p>
            <a:pPr indent="-314960" lvl="0" marL="457200" rtl="0" algn="l">
              <a:lnSpc>
                <a:spcPct val="150000"/>
              </a:lnSpc>
              <a:spcBef>
                <a:spcPts val="0"/>
              </a:spcBef>
              <a:spcAft>
                <a:spcPts val="0"/>
              </a:spcAft>
              <a:buSzPts val="1400"/>
              <a:buChar char="•"/>
            </a:pPr>
            <a:r>
              <a:rPr b="1" i="0" lang="en-US" sz="1400">
                <a:solidFill>
                  <a:srgbClr val="000000"/>
                </a:solidFill>
                <a:latin typeface="Arial"/>
                <a:ea typeface="Arial"/>
                <a:cs typeface="Arial"/>
                <a:sym typeface="Arial"/>
              </a:rPr>
              <a:t>Ellen Bildsten, </a:t>
            </a:r>
            <a:r>
              <a:rPr i="0" lang="en-US" sz="1400">
                <a:solidFill>
                  <a:srgbClr val="000000"/>
                </a:solidFill>
                <a:latin typeface="Arial"/>
                <a:ea typeface="Arial"/>
                <a:cs typeface="Arial"/>
                <a:sym typeface="Arial"/>
              </a:rPr>
              <a:t>Architect and member of the American Institute of Architects.</a:t>
            </a:r>
            <a:endParaRPr b="1" i="0" sz="1400">
              <a:solidFill>
                <a:srgbClr val="000000"/>
              </a:solidFill>
              <a:latin typeface="Arial"/>
              <a:ea typeface="Arial"/>
              <a:cs typeface="Arial"/>
              <a:sym typeface="Arial"/>
            </a:endParaRPr>
          </a:p>
          <a:p>
            <a:pPr indent="-314960" lvl="0" marL="457200" rtl="0" algn="l">
              <a:lnSpc>
                <a:spcPct val="150000"/>
              </a:lnSpc>
              <a:spcBef>
                <a:spcPts val="0"/>
              </a:spcBef>
              <a:spcAft>
                <a:spcPts val="0"/>
              </a:spcAft>
              <a:buSzPts val="1400"/>
              <a:buChar char="•"/>
            </a:pPr>
            <a:r>
              <a:rPr b="1" i="0" lang="en-US" sz="1400">
                <a:solidFill>
                  <a:srgbClr val="000000"/>
                </a:solidFill>
                <a:latin typeface="Arial"/>
                <a:ea typeface="Arial"/>
                <a:cs typeface="Arial"/>
                <a:sym typeface="Arial"/>
              </a:rPr>
              <a:t>Elisa Garcia, </a:t>
            </a:r>
            <a:r>
              <a:rPr i="0" lang="en-US" sz="1400">
                <a:solidFill>
                  <a:srgbClr val="000000"/>
                </a:solidFill>
                <a:latin typeface="Arial"/>
                <a:ea typeface="Arial"/>
                <a:cs typeface="Arial"/>
                <a:sym typeface="Arial"/>
              </a:rPr>
              <a:t>Architec</a:t>
            </a:r>
            <a:r>
              <a:rPr lang="en-US" sz="1400">
                <a:solidFill>
                  <a:srgbClr val="000000"/>
                </a:solidFill>
                <a:latin typeface="Arial"/>
                <a:ea typeface="Arial"/>
                <a:cs typeface="Arial"/>
                <a:sym typeface="Arial"/>
              </a:rPr>
              <a:t>t with Garcia Architects.</a:t>
            </a:r>
            <a:endParaRPr/>
          </a:p>
          <a:p>
            <a:pPr indent="-314960" lvl="0" marL="457200" rtl="0" algn="l">
              <a:lnSpc>
                <a:spcPct val="150000"/>
              </a:lnSpc>
              <a:spcBef>
                <a:spcPts val="0"/>
              </a:spcBef>
              <a:spcAft>
                <a:spcPts val="0"/>
              </a:spcAft>
              <a:buSzPts val="1400"/>
              <a:buChar char="•"/>
            </a:pPr>
            <a:r>
              <a:rPr b="1" i="0" lang="en-US" sz="1400">
                <a:solidFill>
                  <a:srgbClr val="000000"/>
                </a:solidFill>
                <a:latin typeface="Arial"/>
                <a:ea typeface="Arial"/>
                <a:cs typeface="Arial"/>
                <a:sym typeface="Arial"/>
              </a:rPr>
              <a:t>Jonathan Port</a:t>
            </a:r>
            <a:r>
              <a:rPr b="0" i="0" lang="en-US" sz="1400">
                <a:solidFill>
                  <a:srgbClr val="000000"/>
                </a:solidFill>
                <a:latin typeface="Arial"/>
                <a:ea typeface="Arial"/>
                <a:cs typeface="Arial"/>
                <a:sym typeface="Arial"/>
              </a:rPr>
              <a:t>, Founder and President of Permacity Foundation.</a:t>
            </a:r>
            <a:endParaRPr b="0" i="0" sz="1400">
              <a:solidFill>
                <a:srgbClr val="000000"/>
              </a:solidFill>
              <a:latin typeface="Arial"/>
              <a:ea typeface="Arial"/>
              <a:cs typeface="Arial"/>
              <a:sym typeface="Arial"/>
            </a:endParaRPr>
          </a:p>
          <a:p>
            <a:pPr indent="-314960" lvl="0" marL="457200" rtl="0" algn="l">
              <a:lnSpc>
                <a:spcPct val="150000"/>
              </a:lnSpc>
              <a:spcBef>
                <a:spcPts val="0"/>
              </a:spcBef>
              <a:spcAft>
                <a:spcPts val="0"/>
              </a:spcAft>
              <a:buClr>
                <a:srgbClr val="000000"/>
              </a:buClr>
              <a:buSzPts val="1400"/>
              <a:buChar char="•"/>
            </a:pPr>
            <a:r>
              <a:rPr b="1" lang="en-US" sz="1400">
                <a:solidFill>
                  <a:srgbClr val="000000"/>
                </a:solidFill>
              </a:rPr>
              <a:t>Altadena Collective, </a:t>
            </a:r>
            <a:r>
              <a:rPr lang="en-US" sz="1400">
                <a:solidFill>
                  <a:srgbClr val="000000"/>
                </a:solidFill>
              </a:rPr>
              <a:t>A group of </a:t>
            </a:r>
            <a:r>
              <a:rPr lang="en-US" sz="1400">
                <a:solidFill>
                  <a:srgbClr val="000000"/>
                </a:solidFill>
              </a:rPr>
              <a:t>architects</a:t>
            </a:r>
            <a:r>
              <a:rPr lang="en-US" sz="1400">
                <a:solidFill>
                  <a:srgbClr val="000000"/>
                </a:solidFill>
              </a:rPr>
              <a:t> and designers in Altadena who want to work together to get more people to build back, keep the character of Altadena, and use collective power to create more affordable options.</a:t>
            </a:r>
            <a:endParaRPr sz="1400">
              <a:solidFill>
                <a:srgbClr val="000000"/>
              </a:solidFill>
            </a:endParaRPr>
          </a:p>
          <a:p>
            <a:pPr indent="0" lvl="0" marL="0" rtl="0" algn="l">
              <a:lnSpc>
                <a:spcPct val="150000"/>
              </a:lnSpc>
              <a:spcBef>
                <a:spcPts val="0"/>
              </a:spcBef>
              <a:spcAft>
                <a:spcPts val="0"/>
              </a:spcAft>
              <a:buNone/>
            </a:pPr>
            <a:r>
              <a:t/>
            </a:r>
            <a:endParaRPr sz="1400">
              <a:solidFill>
                <a:srgbClr val="000000"/>
              </a:solidFill>
              <a:latin typeface="Arial"/>
              <a:ea typeface="Arial"/>
              <a:cs typeface="Arial"/>
              <a:sym typeface="Arial"/>
            </a:endParaRPr>
          </a:p>
          <a:p>
            <a:pPr indent="-226059" lvl="0" marL="457200" rtl="0" algn="l">
              <a:lnSpc>
                <a:spcPct val="150000"/>
              </a:lnSpc>
              <a:spcBef>
                <a:spcPts val="0"/>
              </a:spcBef>
              <a:spcAft>
                <a:spcPts val="0"/>
              </a:spcAft>
              <a:buSzPts val="1400"/>
              <a:buNone/>
            </a:pPr>
            <a:r>
              <a:t/>
            </a:r>
            <a:endParaRPr sz="1400">
              <a:solidFill>
                <a:srgbClr val="000000"/>
              </a:solidFill>
              <a:latin typeface="Arial"/>
              <a:ea typeface="Arial"/>
              <a:cs typeface="Arial"/>
              <a:sym typeface="Arial"/>
            </a:endParaRPr>
          </a:p>
          <a:p>
            <a:pPr indent="0" lvl="0" marL="142240" rtl="0" algn="l">
              <a:lnSpc>
                <a:spcPct val="150000"/>
              </a:lnSpc>
              <a:spcBef>
                <a:spcPts val="0"/>
              </a:spcBef>
              <a:spcAft>
                <a:spcPts val="0"/>
              </a:spcAft>
              <a:buSzPts val="800"/>
              <a:buNone/>
            </a:pPr>
            <a:r>
              <a:rPr lang="en-US" sz="800">
                <a:solidFill>
                  <a:srgbClr val="000000"/>
                </a:solidFill>
                <a:latin typeface="Arial"/>
                <a:ea typeface="Arial"/>
                <a:cs typeface="Arial"/>
                <a:sym typeface="Arial"/>
              </a:rPr>
              <a:t> </a:t>
            </a:r>
            <a:endParaRPr sz="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0" y="0"/>
            <a:ext cx="7315200" cy="76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350"/>
              <a:buNone/>
            </a:pPr>
            <a:r>
              <a:rPr lang="en-US" sz="2200"/>
              <a:t>Target Collaborators</a:t>
            </a:r>
            <a:endParaRPr sz="2200"/>
          </a:p>
        </p:txBody>
      </p:sp>
      <p:sp>
        <p:nvSpPr>
          <p:cNvPr id="154" name="Google Shape;154;p8"/>
          <p:cNvSpPr txBox="1"/>
          <p:nvPr>
            <p:ph idx="1" type="body"/>
          </p:nvPr>
        </p:nvSpPr>
        <p:spPr>
          <a:xfrm>
            <a:off x="457200" y="552875"/>
            <a:ext cx="8229600" cy="5574300"/>
          </a:xfrm>
          <a:prstGeom prst="rect">
            <a:avLst/>
          </a:prstGeom>
          <a:noFill/>
          <a:ln>
            <a:noFill/>
          </a:ln>
        </p:spPr>
        <p:txBody>
          <a:bodyPr anchorCtr="0" anchor="t" bIns="45700" lIns="91425" spcFirstLastPara="1" rIns="91425" wrap="square" tIns="45700">
            <a:noAutofit/>
          </a:bodyPr>
          <a:lstStyle/>
          <a:p>
            <a:pPr indent="0" lvl="0" marL="142240" rtl="0" algn="l">
              <a:lnSpc>
                <a:spcPct val="150000"/>
              </a:lnSpc>
              <a:spcBef>
                <a:spcPts val="0"/>
              </a:spcBef>
              <a:spcAft>
                <a:spcPts val="0"/>
              </a:spcAft>
              <a:buSzPts val="1400"/>
              <a:buNone/>
            </a:pPr>
            <a:r>
              <a:rPr lang="en-US" sz="1400">
                <a:solidFill>
                  <a:srgbClr val="000000"/>
                </a:solidFill>
                <a:latin typeface="Arial"/>
                <a:ea typeface="Arial"/>
                <a:cs typeface="Arial"/>
                <a:sym typeface="Arial"/>
              </a:rPr>
              <a:t> </a:t>
            </a:r>
            <a:endParaRPr sz="1400"/>
          </a:p>
          <a:p>
            <a:pPr indent="0" lvl="0" marL="0" rtl="0" algn="l">
              <a:lnSpc>
                <a:spcPct val="150000"/>
              </a:lnSpc>
              <a:spcBef>
                <a:spcPts val="0"/>
              </a:spcBef>
              <a:spcAft>
                <a:spcPts val="0"/>
              </a:spcAft>
              <a:buSzPts val="2800"/>
              <a:buNone/>
            </a:pPr>
            <a:r>
              <a:rPr b="1" lang="en-US" sz="1400"/>
              <a:t>Target collaborators:</a:t>
            </a:r>
            <a:endParaRPr b="1" sz="1400"/>
          </a:p>
          <a:p>
            <a:pPr indent="-314960" lvl="0" marL="457200" rtl="0" algn="l">
              <a:lnSpc>
                <a:spcPct val="150000"/>
              </a:lnSpc>
              <a:spcBef>
                <a:spcPts val="0"/>
              </a:spcBef>
              <a:spcAft>
                <a:spcPts val="0"/>
              </a:spcAft>
              <a:buSzPts val="1400"/>
              <a:buChar char="•"/>
            </a:pPr>
            <a:r>
              <a:rPr b="1" lang="en-US" sz="1400"/>
              <a:t>Rick Caruso</a:t>
            </a:r>
            <a:r>
              <a:rPr lang="en-US" sz="1400"/>
              <a:t>, Leading Steadfast LA, a non-profit focused on accelerating the rebuilding efforts in Palisades. </a:t>
            </a:r>
            <a:endParaRPr sz="1400"/>
          </a:p>
          <a:p>
            <a:pPr indent="-314960" lvl="0" marL="457200" rtl="0" algn="l">
              <a:lnSpc>
                <a:spcPct val="150000"/>
              </a:lnSpc>
              <a:spcBef>
                <a:spcPts val="0"/>
              </a:spcBef>
              <a:spcAft>
                <a:spcPts val="0"/>
              </a:spcAft>
              <a:buSzPts val="1400"/>
              <a:buChar char="•"/>
            </a:pPr>
            <a:r>
              <a:rPr b="1" lang="en-US" sz="1400"/>
              <a:t>Karen Bass</a:t>
            </a:r>
            <a:r>
              <a:rPr lang="en-US" sz="1400"/>
              <a:t> and </a:t>
            </a:r>
            <a:r>
              <a:rPr b="1" lang="en-US" sz="1400"/>
              <a:t>Steve </a:t>
            </a:r>
            <a:r>
              <a:rPr b="1" lang="en-US" sz="1400">
                <a:solidFill>
                  <a:srgbClr val="111111"/>
                </a:solidFill>
                <a:highlight>
                  <a:srgbClr val="FFFFFF"/>
                </a:highlight>
              </a:rPr>
              <a:t>Soboroff</a:t>
            </a:r>
            <a:r>
              <a:rPr lang="en-US" sz="1400">
                <a:solidFill>
                  <a:srgbClr val="111111"/>
                </a:solidFill>
                <a:highlight>
                  <a:srgbClr val="FFFFFF"/>
                </a:highlight>
              </a:rPr>
              <a:t>, Karen Bass appointed Steve Soboroff to lead LAs recovery and expedite rebuilding strategies. </a:t>
            </a:r>
            <a:endParaRPr sz="1400"/>
          </a:p>
          <a:p>
            <a:pPr indent="-314960" lvl="0" marL="457200" rtl="0" algn="l">
              <a:lnSpc>
                <a:spcPct val="150000"/>
              </a:lnSpc>
              <a:spcBef>
                <a:spcPts val="0"/>
              </a:spcBef>
              <a:spcAft>
                <a:spcPts val="0"/>
              </a:spcAft>
              <a:buSzPts val="1400"/>
              <a:buChar char="•"/>
            </a:pPr>
            <a:r>
              <a:rPr b="1" lang="en-US" sz="1400"/>
              <a:t>Steve Glenn</a:t>
            </a:r>
            <a:r>
              <a:rPr lang="en-US" sz="1400"/>
              <a:t>, CEO, Plant Prefab, Pioneering sustainable and efficient housing solutions. </a:t>
            </a:r>
            <a:endParaRPr sz="1400"/>
          </a:p>
          <a:p>
            <a:pPr indent="-314960" lvl="0" marL="457200" rtl="0" algn="l">
              <a:lnSpc>
                <a:spcPct val="150000"/>
              </a:lnSpc>
              <a:spcBef>
                <a:spcPts val="0"/>
              </a:spcBef>
              <a:spcAft>
                <a:spcPts val="0"/>
              </a:spcAft>
              <a:buSzPts val="1400"/>
              <a:buChar char="•"/>
            </a:pPr>
            <a:r>
              <a:rPr b="1" lang="en-US" sz="1400"/>
              <a:t>Colin Mangham</a:t>
            </a:r>
            <a:r>
              <a:rPr lang="en-US" sz="1400"/>
              <a:t>, Director of Innovation, USGBC California, driving advancements in green building practices. </a:t>
            </a:r>
            <a:endParaRPr sz="1400"/>
          </a:p>
          <a:p>
            <a:pPr indent="-314960" lvl="0" marL="457200" rtl="0" algn="l">
              <a:lnSpc>
                <a:spcPct val="150000"/>
              </a:lnSpc>
              <a:spcBef>
                <a:spcPts val="0"/>
              </a:spcBef>
              <a:spcAft>
                <a:spcPts val="0"/>
              </a:spcAft>
              <a:buSzPts val="1400"/>
              <a:buChar char="•"/>
            </a:pPr>
            <a:r>
              <a:rPr b="1" lang="en-US" sz="1400"/>
              <a:t>Vamsi Kotla</a:t>
            </a:r>
            <a:r>
              <a:rPr lang="en-US" sz="1400"/>
              <a:t>, CEO, ReMo Homes, Zero-Carbon Steel Modular Homes (won $3 million from the California Energy Commission Grant)</a:t>
            </a:r>
            <a:endParaRPr sz="1400"/>
          </a:p>
          <a:p>
            <a:pPr indent="-314960" lvl="0" marL="457200" rtl="0" algn="l">
              <a:lnSpc>
                <a:spcPct val="150000"/>
              </a:lnSpc>
              <a:spcBef>
                <a:spcPts val="0"/>
              </a:spcBef>
              <a:spcAft>
                <a:spcPts val="0"/>
              </a:spcAft>
              <a:buSzPts val="1400"/>
              <a:buChar char="•"/>
            </a:pPr>
            <a:r>
              <a:rPr b="1" lang="en-US" sz="1400"/>
              <a:t>Direct Relief</a:t>
            </a:r>
            <a:r>
              <a:rPr lang="en-US" sz="1400"/>
              <a:t>, leading disaster response organization.</a:t>
            </a:r>
            <a:endParaRPr/>
          </a:p>
          <a:p>
            <a:pPr indent="-314960" lvl="0" marL="457200" rtl="0" algn="l">
              <a:lnSpc>
                <a:spcPct val="150000"/>
              </a:lnSpc>
              <a:spcBef>
                <a:spcPts val="0"/>
              </a:spcBef>
              <a:spcAft>
                <a:spcPts val="0"/>
              </a:spcAft>
              <a:buSzPts val="1400"/>
              <a:buChar char="•"/>
            </a:pPr>
            <a:r>
              <a:rPr b="1" lang="en-US" sz="1400"/>
              <a:t>Habitat for Humanity, </a:t>
            </a:r>
            <a:r>
              <a:rPr lang="en-US" sz="1400"/>
              <a:t>nonprofit organization that helps families build and improve places to call home.</a:t>
            </a:r>
            <a:endParaRPr b="1" sz="1400"/>
          </a:p>
          <a:p>
            <a:pPr indent="-314960" lvl="0" marL="457200" rtl="0" algn="l">
              <a:lnSpc>
                <a:spcPct val="150000"/>
              </a:lnSpc>
              <a:spcBef>
                <a:spcPts val="0"/>
              </a:spcBef>
              <a:spcAft>
                <a:spcPts val="0"/>
              </a:spcAft>
              <a:buSzPts val="1400"/>
              <a:buChar char="•"/>
            </a:pPr>
            <a:r>
              <a:rPr b="1" lang="en-US" sz="1400"/>
              <a:t>US Green Building Council, </a:t>
            </a:r>
            <a:r>
              <a:rPr lang="en-US" sz="1400"/>
              <a:t>nonprofit that promotes sustainability in building design, construction, and operation.</a:t>
            </a:r>
            <a:endParaRPr b="1" sz="1400"/>
          </a:p>
          <a:p>
            <a:pPr indent="-314960" lvl="0" marL="457200" rtl="0" algn="l">
              <a:lnSpc>
                <a:spcPct val="150000"/>
              </a:lnSpc>
              <a:spcBef>
                <a:spcPts val="0"/>
              </a:spcBef>
              <a:spcAft>
                <a:spcPts val="0"/>
              </a:spcAft>
              <a:buSzPts val="1400"/>
              <a:buChar char="•"/>
            </a:pPr>
            <a:r>
              <a:rPr b="1" lang="en-US" sz="1400"/>
              <a:t>California Insurance Commission </a:t>
            </a:r>
            <a:endParaRPr b="1" sz="1400"/>
          </a:p>
          <a:p>
            <a:pPr indent="-314960" lvl="0" marL="457200" rtl="0" algn="l">
              <a:lnSpc>
                <a:spcPct val="150000"/>
              </a:lnSpc>
              <a:spcBef>
                <a:spcPts val="0"/>
              </a:spcBef>
              <a:spcAft>
                <a:spcPts val="0"/>
              </a:spcAft>
              <a:buSzPts val="1400"/>
              <a:buChar char="•"/>
            </a:pPr>
            <a:r>
              <a:rPr lang="en-US" sz="1400"/>
              <a:t>and more…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29e0a1a8e0_0_56"/>
          <p:cNvSpPr txBox="1"/>
          <p:nvPr/>
        </p:nvSpPr>
        <p:spPr>
          <a:xfrm>
            <a:off x="333000" y="762000"/>
            <a:ext cx="8478000" cy="5712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Heating &amp; Cooling</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Heat Pump HVAC System</a:t>
            </a:r>
            <a:r>
              <a:rPr b="0" i="0" lang="en-US" sz="1400" u="none" cap="none" strike="noStrike">
                <a:solidFill>
                  <a:schemeClr val="dk1"/>
                </a:solidFill>
                <a:latin typeface="Arial"/>
                <a:ea typeface="Arial"/>
                <a:cs typeface="Arial"/>
                <a:sym typeface="Arial"/>
              </a:rPr>
              <a:t> – Provides both heating and cooling efficiently.</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Radiant Floor Heating</a:t>
            </a:r>
            <a:r>
              <a:rPr b="0" i="0" lang="en-US" sz="1400" u="none" cap="none" strike="noStrike">
                <a:solidFill>
                  <a:schemeClr val="dk1"/>
                </a:solidFill>
                <a:latin typeface="Arial"/>
                <a:ea typeface="Arial"/>
                <a:cs typeface="Arial"/>
                <a:sym typeface="Arial"/>
              </a:rPr>
              <a:t> – Optional for additional comfort.</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Energy Recovery Ventilator (ERV) or Heat Recovery Ventilator (HRV)</a:t>
            </a:r>
            <a:r>
              <a:rPr b="0" i="0" lang="en-US" sz="1400" u="none" cap="none" strike="noStrike">
                <a:solidFill>
                  <a:schemeClr val="dk1"/>
                </a:solidFill>
                <a:latin typeface="Arial"/>
                <a:ea typeface="Arial"/>
                <a:cs typeface="Arial"/>
                <a:sym typeface="Arial"/>
              </a:rPr>
              <a:t> – Improves indoor air quality and efficiency.</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Ceiling Fans</a:t>
            </a:r>
            <a:r>
              <a:rPr b="0" i="0" lang="en-US" sz="1400" u="none" cap="none" strike="noStrike">
                <a:solidFill>
                  <a:schemeClr val="dk1"/>
                </a:solidFill>
                <a:latin typeface="Arial"/>
                <a:ea typeface="Arial"/>
                <a:cs typeface="Arial"/>
                <a:sym typeface="Arial"/>
              </a:rPr>
              <a:t> – Helps reduce HVAC energy use.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Water Heating</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Heat Pump Water Heater</a:t>
            </a:r>
            <a:r>
              <a:rPr b="0" i="0" lang="en-US" sz="1400" u="none" cap="none" strike="noStrike">
                <a:solidFill>
                  <a:schemeClr val="dk1"/>
                </a:solidFill>
                <a:latin typeface="Arial"/>
                <a:ea typeface="Arial"/>
                <a:cs typeface="Arial"/>
                <a:sym typeface="Arial"/>
              </a:rPr>
              <a:t> – Highly efficient alternative to gas water heaters for domestic water.</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Pool &amp; Jacuzzi Heat Pumps </a:t>
            </a:r>
            <a:r>
              <a:rPr b="0" i="0" lang="en-US" sz="1400" u="none" cap="none" strike="noStrike">
                <a:solidFill>
                  <a:schemeClr val="dk1"/>
                </a:solidFill>
                <a:latin typeface="Arial"/>
                <a:ea typeface="Arial"/>
                <a:cs typeface="Arial"/>
                <a:sym typeface="Arial"/>
              </a:rPr>
              <a:t>– Highly efficient alternative to gas heating.</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Kitchen Appliances</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Induction Cooktop &amp; Stove</a:t>
            </a:r>
            <a:r>
              <a:rPr b="0" i="0" lang="en-US" sz="1400" u="none" cap="none" strike="noStrike">
                <a:solidFill>
                  <a:schemeClr val="dk1"/>
                </a:solidFill>
                <a:latin typeface="Arial"/>
                <a:ea typeface="Arial"/>
                <a:cs typeface="Arial"/>
                <a:sym typeface="Arial"/>
              </a:rPr>
              <a:t> – More efficient and safer than traditional electric coil or gas stoves.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Oven</a:t>
            </a:r>
            <a:r>
              <a:rPr b="0" i="0" lang="en-US" sz="1400" u="none" cap="none" strike="noStrike">
                <a:solidFill>
                  <a:schemeClr val="dk1"/>
                </a:solidFill>
                <a:latin typeface="Arial"/>
                <a:ea typeface="Arial"/>
                <a:cs typeface="Arial"/>
                <a:sym typeface="Arial"/>
              </a:rPr>
              <a:t> – Convection or standard electric oven.</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Microwave</a:t>
            </a:r>
            <a:r>
              <a:rPr b="0" i="0" lang="en-US" sz="1400" u="none" cap="none" strike="noStrike">
                <a:solidFill>
                  <a:schemeClr val="dk1"/>
                </a:solidFill>
                <a:latin typeface="Arial"/>
                <a:ea typeface="Arial"/>
                <a:cs typeface="Arial"/>
                <a:sym typeface="Arial"/>
              </a:rPr>
              <a:t> – A quick and efficient cooking option.</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Toaster Oven/Air Fryer</a:t>
            </a:r>
            <a:r>
              <a:rPr b="0" i="0" lang="en-US" sz="1400" u="none" cap="none" strike="noStrike">
                <a:solidFill>
                  <a:schemeClr val="dk1"/>
                </a:solidFill>
                <a:latin typeface="Arial"/>
                <a:ea typeface="Arial"/>
                <a:cs typeface="Arial"/>
                <a:sym typeface="Arial"/>
              </a:rPr>
              <a:t> – Helps reduce energy use compared to a full oven.</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Coffee Maker/Kettle</a:t>
            </a:r>
            <a:r>
              <a:rPr b="0" i="0" lang="en-US" sz="1400" u="none" cap="none" strike="noStrike">
                <a:solidFill>
                  <a:schemeClr val="dk1"/>
                </a:solidFill>
                <a:latin typeface="Arial"/>
                <a:ea typeface="Arial"/>
                <a:cs typeface="Arial"/>
                <a:sym typeface="Arial"/>
              </a:rPr>
              <a:t> – For boiling water efficiently.</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Refrigerator &amp; Freezer</a:t>
            </a:r>
            <a:r>
              <a:rPr b="0" i="0" lang="en-US" sz="1400" u="none" cap="none" strike="noStrike">
                <a:solidFill>
                  <a:schemeClr val="dk1"/>
                </a:solidFill>
                <a:latin typeface="Arial"/>
                <a:ea typeface="Arial"/>
                <a:cs typeface="Arial"/>
                <a:sym typeface="Arial"/>
              </a:rPr>
              <a:t> – ENERGY STAR-rated for efficiency.</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Dishwasher</a:t>
            </a:r>
            <a:r>
              <a:rPr b="0" i="0" lang="en-US" sz="1400" u="none" cap="none" strike="noStrike">
                <a:solidFill>
                  <a:schemeClr val="dk1"/>
                </a:solidFill>
                <a:latin typeface="Arial"/>
                <a:ea typeface="Arial"/>
                <a:cs typeface="Arial"/>
                <a:sym typeface="Arial"/>
              </a:rPr>
              <a:t> – Preferably an energy-efficient model.</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Garbage Disposal</a:t>
            </a:r>
            <a:r>
              <a:rPr b="0" i="0" lang="en-US" sz="1400" u="none" cap="none" strike="noStrike">
                <a:solidFill>
                  <a:schemeClr val="dk1"/>
                </a:solidFill>
                <a:latin typeface="Arial"/>
                <a:ea typeface="Arial"/>
                <a:cs typeface="Arial"/>
                <a:sym typeface="Arial"/>
              </a:rPr>
              <a:t> – If needed, an electric-powered option.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p:txBody>
      </p:sp>
      <p:sp>
        <p:nvSpPr>
          <p:cNvPr id="160" name="Google Shape;160;g329e0a1a8e0_0_56"/>
          <p:cNvSpPr txBox="1"/>
          <p:nvPr>
            <p:ph type="title"/>
          </p:nvPr>
        </p:nvSpPr>
        <p:spPr>
          <a:xfrm>
            <a:off x="0" y="0"/>
            <a:ext cx="7404300" cy="76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29e0a1a8e0_0_34"/>
          <p:cNvSpPr txBox="1"/>
          <p:nvPr/>
        </p:nvSpPr>
        <p:spPr>
          <a:xfrm>
            <a:off x="333000" y="762000"/>
            <a:ext cx="8478000" cy="5550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Laundry &amp; Cleaning</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Heat Pump Clothes Dryer</a:t>
            </a:r>
            <a:r>
              <a:rPr b="0" i="0" lang="en-US" sz="1400" u="none" cap="none" strike="noStrike">
                <a:solidFill>
                  <a:schemeClr val="dk1"/>
                </a:solidFill>
                <a:latin typeface="Arial"/>
                <a:ea typeface="Arial"/>
                <a:cs typeface="Arial"/>
                <a:sym typeface="Arial"/>
              </a:rPr>
              <a:t> – Uses less energy than a conventional electric dryer.</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Washer</a:t>
            </a:r>
            <a:r>
              <a:rPr b="0" i="0" lang="en-US" sz="1400" u="none" cap="none" strike="noStrike">
                <a:solidFill>
                  <a:schemeClr val="dk1"/>
                </a:solidFill>
                <a:latin typeface="Arial"/>
                <a:ea typeface="Arial"/>
                <a:cs typeface="Arial"/>
                <a:sym typeface="Arial"/>
              </a:rPr>
              <a:t> – ENERGY STAR-rated front-load preferred.</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Lighting &amp; Power</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LED Lighting</a:t>
            </a:r>
            <a:r>
              <a:rPr b="0" i="0" lang="en-US" sz="1400" u="none" cap="none" strike="noStrike">
                <a:solidFill>
                  <a:schemeClr val="dk1"/>
                </a:solidFill>
                <a:latin typeface="Arial"/>
                <a:ea typeface="Arial"/>
                <a:cs typeface="Arial"/>
                <a:sym typeface="Arial"/>
              </a:rPr>
              <a:t> – High-efficiency lighting throughout the home.</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Smart Thermostat</a:t>
            </a:r>
            <a:r>
              <a:rPr b="0" i="0" lang="en-US" sz="1400" u="none" cap="none" strike="noStrike">
                <a:solidFill>
                  <a:schemeClr val="dk1"/>
                </a:solidFill>
                <a:latin typeface="Arial"/>
                <a:ea typeface="Arial"/>
                <a:cs typeface="Arial"/>
                <a:sym typeface="Arial"/>
              </a:rPr>
              <a:t> – Helps optimize heating/cooling energy use.</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Smart Power Strips &amp; Outlets</a:t>
            </a:r>
            <a:r>
              <a:rPr b="0" i="0" lang="en-US" sz="1400" u="none" cap="none" strike="noStrike">
                <a:solidFill>
                  <a:schemeClr val="dk1"/>
                </a:solidFill>
                <a:latin typeface="Arial"/>
                <a:ea typeface="Arial"/>
                <a:cs typeface="Arial"/>
                <a:sym typeface="Arial"/>
              </a:rPr>
              <a:t> – Helps prevent phantom energy loads.</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Renewable Energy &amp; Storage (For Energy Independence)</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Solar Panels (Photovoltaic System)</a:t>
            </a:r>
            <a:r>
              <a:rPr b="0" i="0" lang="en-US" sz="1400" u="none" cap="none" strike="noStrike">
                <a:solidFill>
                  <a:schemeClr val="dk1"/>
                </a:solidFill>
                <a:latin typeface="Arial"/>
                <a:ea typeface="Arial"/>
                <a:cs typeface="Arial"/>
                <a:sym typeface="Arial"/>
              </a:rPr>
              <a:t> – Generates electricity from the sun.</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Home Battery Storage System</a:t>
            </a:r>
            <a:r>
              <a:rPr b="0" i="0" lang="en-US" sz="1400" u="none" cap="none" strike="noStrike">
                <a:solidFill>
                  <a:schemeClr val="dk1"/>
                </a:solidFill>
                <a:latin typeface="Arial"/>
                <a:ea typeface="Arial"/>
                <a:cs typeface="Arial"/>
                <a:sym typeface="Arial"/>
              </a:rPr>
              <a:t> – Stores solar energy for nighttime or outages (e.g., Tesla Powerwall, Enphase, LG Chem).</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140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Other Home Systems</a:t>
            </a:r>
            <a:endParaRPr b="1" i="0" sz="1400" u="none" cap="none" strike="noStrike">
              <a:solidFill>
                <a:schemeClr val="dk1"/>
              </a:solidFill>
              <a:latin typeface="Arial"/>
              <a:ea typeface="Arial"/>
              <a:cs typeface="Arial"/>
              <a:sym typeface="Arial"/>
            </a:endParaRPr>
          </a:p>
          <a:p>
            <a:pPr indent="-317500" lvl="0" marL="457200" marR="0" rtl="0" algn="l">
              <a:lnSpc>
                <a:spcPct val="115000"/>
              </a:lnSpc>
              <a:spcBef>
                <a:spcPts val="120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Car Charger (EV Charger)</a:t>
            </a:r>
            <a:r>
              <a:rPr b="0" i="0" lang="en-US" sz="1400" u="none" cap="none" strike="noStrike">
                <a:solidFill>
                  <a:schemeClr val="dk1"/>
                </a:solidFill>
                <a:latin typeface="Arial"/>
                <a:ea typeface="Arial"/>
                <a:cs typeface="Arial"/>
                <a:sym typeface="Arial"/>
              </a:rPr>
              <a:t> – Level 2 charger for electric vehicles.</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Lawn Equipment</a:t>
            </a:r>
            <a:r>
              <a:rPr b="0" i="0" lang="en-US" sz="1400" u="none" cap="none" strike="noStrike">
                <a:solidFill>
                  <a:schemeClr val="dk1"/>
                </a:solidFill>
                <a:latin typeface="Arial"/>
                <a:ea typeface="Arial"/>
                <a:cs typeface="Arial"/>
                <a:sym typeface="Arial"/>
              </a:rPr>
              <a:t> – Mower, trimmer, blower (battery or corded).</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Fireplace (Optional)</a:t>
            </a:r>
            <a:r>
              <a:rPr b="0" i="0" lang="en-US" sz="1400" u="none" cap="none" strike="noStrike">
                <a:solidFill>
                  <a:schemeClr val="dk1"/>
                </a:solidFill>
                <a:latin typeface="Arial"/>
                <a:ea typeface="Arial"/>
                <a:cs typeface="Arial"/>
                <a:sym typeface="Arial"/>
              </a:rPr>
              <a:t> – Alternative to a gas fireplace.</a:t>
            </a:r>
            <a:endParaRPr b="0" i="0" sz="1400" u="none" cap="none" strike="noStrike">
              <a:solidFill>
                <a:schemeClr val="dk1"/>
              </a:solidFill>
              <a:latin typeface="Arial"/>
              <a:ea typeface="Arial"/>
              <a:cs typeface="Arial"/>
              <a:sym typeface="Arial"/>
            </a:endParaRPr>
          </a:p>
          <a:p>
            <a:pPr indent="-317500" lvl="0" marL="457200" marR="0" rtl="0" algn="l">
              <a:lnSpc>
                <a:spcPct val="115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Electric Water Pumps</a:t>
            </a:r>
            <a:r>
              <a:rPr b="0" i="0" lang="en-US" sz="1400" u="none" cap="none" strike="noStrike">
                <a:solidFill>
                  <a:schemeClr val="dk1"/>
                </a:solidFill>
                <a:latin typeface="Arial"/>
                <a:ea typeface="Arial"/>
                <a:cs typeface="Arial"/>
                <a:sym typeface="Arial"/>
              </a:rPr>
              <a:t> – If the home has a well or irrigation system.</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1" i="0" sz="1200" u="none" cap="none" strike="noStrike">
              <a:solidFill>
                <a:schemeClr val="dk1"/>
              </a:solidFill>
              <a:latin typeface="Cambria"/>
              <a:ea typeface="Cambria"/>
              <a:cs typeface="Cambria"/>
              <a:sym typeface="Cambria"/>
            </a:endParaRPr>
          </a:p>
        </p:txBody>
      </p:sp>
      <p:sp>
        <p:nvSpPr>
          <p:cNvPr id="166" name="Google Shape;166;g329e0a1a8e0_0_34"/>
          <p:cNvSpPr txBox="1"/>
          <p:nvPr>
            <p:ph type="title"/>
          </p:nvPr>
        </p:nvSpPr>
        <p:spPr>
          <a:xfrm>
            <a:off x="0" y="0"/>
            <a:ext cx="7404300" cy="762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sz="2400"/>
              <a:t>Electric Appliances</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2023-07-14T20:12:59Z</dcterms:created>
  <dc:creator>bob</dc:creator>
</cp:coreProperties>
</file>