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1374" r:id="rId5"/>
    <p:sldId id="1375" r:id="rId6"/>
    <p:sldId id="261" r:id="rId7"/>
    <p:sldId id="262" r:id="rId8"/>
    <p:sldId id="259" r:id="rId9"/>
    <p:sldId id="266" r:id="rId10"/>
    <p:sldId id="1376" r:id="rId11"/>
    <p:sldId id="1377" r:id="rId12"/>
  </p:sldIdLst>
  <p:sldSz cx="9144000" cy="6858000" type="screen4x3"/>
  <p:notesSz cx="6858000" cy="9144000"/>
  <p:embeddedFontLst>
    <p:embeddedFont>
      <p:font typeface="Helvetica Neue" panose="02000503000000020004" pitchFamily="2"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izBxNmSa04O+y/8uRKwb9Qb6Dhc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10"/>
    <p:restoredTop sz="94830"/>
  </p:normalViewPr>
  <p:slideViewPr>
    <p:cSldViewPr snapToGrid="0">
      <p:cViewPr varScale="1">
        <p:scale>
          <a:sx n="121" d="100"/>
          <a:sy n="121" d="100"/>
        </p:scale>
        <p:origin x="1600" y="17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drawings/drawing2.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74" name="Google Shape;7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 name="Google Shape;7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FRANK</a:t>
            </a:r>
            <a:endParaRPr/>
          </a:p>
          <a:p>
            <a:pPr marL="171450" lvl="0" indent="-171450" algn="l" rtl="0">
              <a:lnSpc>
                <a:spcPct val="100000"/>
              </a:lnSpc>
              <a:spcBef>
                <a:spcPts val="0"/>
              </a:spcBef>
              <a:spcAft>
                <a:spcPts val="0"/>
              </a:spcAft>
              <a:buClr>
                <a:schemeClr val="dk1"/>
              </a:buClr>
              <a:buSzPts val="1200"/>
              <a:buFont typeface="Arial"/>
              <a:buChar char="•"/>
            </a:pPr>
            <a:r>
              <a:rPr lang="en-US"/>
              <a:t>Welcome and introductions</a:t>
            </a:r>
            <a:endParaRPr/>
          </a:p>
          <a:p>
            <a:pPr marL="171450" lvl="0" indent="-171450" algn="l" rtl="0">
              <a:lnSpc>
                <a:spcPct val="100000"/>
              </a:lnSpc>
              <a:spcBef>
                <a:spcPts val="0"/>
              </a:spcBef>
              <a:spcAft>
                <a:spcPts val="0"/>
              </a:spcAft>
              <a:buClr>
                <a:schemeClr val="dk1"/>
              </a:buClr>
              <a:buSzPts val="1200"/>
              <a:buFont typeface="Arial"/>
              <a:buChar char="•"/>
            </a:pPr>
            <a:r>
              <a:rPr lang="en-US"/>
              <a:t>Thank you for inviting us to speak here this evening</a:t>
            </a:r>
            <a:endParaRPr/>
          </a:p>
          <a:p>
            <a:pPr marL="171450" lvl="0" indent="-171450" algn="l" rtl="0">
              <a:lnSpc>
                <a:spcPct val="100000"/>
              </a:lnSpc>
              <a:spcBef>
                <a:spcPts val="0"/>
              </a:spcBef>
              <a:spcAft>
                <a:spcPts val="0"/>
              </a:spcAft>
              <a:buClr>
                <a:schemeClr val="dk1"/>
              </a:buClr>
              <a:buSzPts val="1200"/>
              <a:buFont typeface="Arial"/>
              <a:buChar char="•"/>
            </a:pPr>
            <a:r>
              <a:rPr lang="en-US"/>
              <a:t>We're here today to talk to you about Community Microgrid as an energy resilience solution.</a:t>
            </a:r>
            <a:endParaRPr/>
          </a:p>
          <a:p>
            <a:pPr marL="171450" lvl="0" indent="-171450" algn="l" rtl="0">
              <a:lnSpc>
                <a:spcPct val="100000"/>
              </a:lnSpc>
              <a:spcBef>
                <a:spcPts val="0"/>
              </a:spcBef>
              <a:spcAft>
                <a:spcPts val="0"/>
              </a:spcAft>
              <a:buClr>
                <a:schemeClr val="dk1"/>
              </a:buClr>
              <a:buSzPts val="1200"/>
              <a:buFont typeface="Arial"/>
              <a:buChar char="•"/>
            </a:pPr>
            <a:r>
              <a:rPr lang="en-US"/>
              <a:t>Over the past couple of months we've discussed ideas and options with Dylan and folks from Recolte Energy, and today we're here to present our early findings and some solutions.</a:t>
            </a:r>
            <a:endParaRPr/>
          </a:p>
          <a:p>
            <a:pPr marL="171450" lvl="0" indent="-9525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2f1754086_1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2f1754086_1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39" name="Google Shape;139;g352f1754086_1_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3751832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52f1754086_1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52f1754086_1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39" name="Google Shape;139;g352f1754086_1_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101473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 name="Google Shape;8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FRANK</a:t>
            </a:r>
            <a:endParaRPr/>
          </a:p>
          <a:p>
            <a:pPr marL="171450" lvl="0" indent="-171450" algn="l" rtl="0">
              <a:lnSpc>
                <a:spcPct val="100000"/>
              </a:lnSpc>
              <a:spcBef>
                <a:spcPts val="0"/>
              </a:spcBef>
              <a:spcAft>
                <a:spcPts val="0"/>
              </a:spcAft>
              <a:buClr>
                <a:schemeClr val="dk1"/>
              </a:buClr>
              <a:buSzPts val="1200"/>
              <a:buFont typeface="Arial"/>
              <a:buChar char="•"/>
            </a:pPr>
            <a:r>
              <a:rPr lang="en-US"/>
              <a:t>Clean Coalition's mission is to accelerate the transition to renewable energy and a modern grid through technical, policy, and project development expertise</a:t>
            </a:r>
            <a:endParaRPr/>
          </a:p>
        </p:txBody>
      </p:sp>
      <p:sp>
        <p:nvSpPr>
          <p:cNvPr id="86" name="Google Shape;86;p4:notes"/>
          <p:cNvSpPr txBox="1"/>
          <p:nvPr/>
        </p:nvSpPr>
        <p:spPr>
          <a:xfrm>
            <a:off x="4008708" y="8893296"/>
            <a:ext cx="3066733" cy="468154"/>
          </a:xfrm>
          <a:prstGeom prst="rect">
            <a:avLst/>
          </a:prstGeom>
          <a:noFill/>
          <a:ln>
            <a:noFill/>
          </a:ln>
        </p:spPr>
        <p:txBody>
          <a:bodyPr spcFirstLastPara="1" wrap="square" lIns="93900" tIns="46950" rIns="93900" bIns="469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2f1754086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2f1754086_1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4" name="Google Shape;94;g352f1754086_1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4</a:t>
            </a:fld>
            <a:endParaRPr lang="en-US" altLang="en-US"/>
          </a:p>
        </p:txBody>
      </p:sp>
    </p:spTree>
    <p:extLst>
      <p:ext uri="{BB962C8B-B14F-4D97-AF65-F5344CB8AC3E}">
        <p14:creationId xmlns:p14="http://schemas.microsoft.com/office/powerpoint/2010/main" val="1960406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5</a:t>
            </a:fld>
            <a:endParaRPr lang="en-US" altLang="en-US"/>
          </a:p>
        </p:txBody>
      </p:sp>
    </p:spTree>
    <p:extLst>
      <p:ext uri="{BB962C8B-B14F-4D97-AF65-F5344CB8AC3E}">
        <p14:creationId xmlns:p14="http://schemas.microsoft.com/office/powerpoint/2010/main" val="1980371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2f1754086_1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2f1754086_1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3" name="Google Shape;123;g352f1754086_1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52f1754086_1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2f1754086_1_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1" name="Google Shape;131;g352f1754086_1_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52f1754086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52f1754086_1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5" name="Google Shape;105;g352f1754086_1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2f1754086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2f1754086_1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4" name="Google Shape;94;g352f1754086_1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extLst>
      <p:ext uri="{BB962C8B-B14F-4D97-AF65-F5344CB8AC3E}">
        <p14:creationId xmlns:p14="http://schemas.microsoft.com/office/powerpoint/2010/main" val="3490161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2"/>
        <p:cNvGrpSpPr/>
        <p:nvPr/>
      </p:nvGrpSpPr>
      <p:grpSpPr>
        <a:xfrm>
          <a:off x="0" y="0"/>
          <a:ext cx="0" cy="0"/>
          <a:chOff x="0" y="0"/>
          <a:chExt cx="0" cy="0"/>
        </a:xfrm>
      </p:grpSpPr>
      <p:sp>
        <p:nvSpPr>
          <p:cNvPr id="13" name="Google Shape;13;p41"/>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 name="Google Shape;14;p41"/>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 name="Google Shape;15;p41"/>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606060"/>
                </a:solidFill>
                <a:latin typeface="Arial"/>
                <a:ea typeface="Arial"/>
                <a:cs typeface="Arial"/>
                <a:sym typeface="Arial"/>
              </a:rPr>
              <a:t>Making Clean Local Energy Accessible Now</a:t>
            </a:r>
            <a:endParaRPr sz="1400" b="0" i="0" u="none" strike="noStrike" cap="none">
              <a:solidFill>
                <a:srgbClr val="000000"/>
              </a:solidFill>
              <a:latin typeface="Arial"/>
              <a:ea typeface="Arial"/>
              <a:cs typeface="Arial"/>
              <a:sym typeface="Arial"/>
            </a:endParaRPr>
          </a:p>
        </p:txBody>
      </p:sp>
      <p:sp>
        <p:nvSpPr>
          <p:cNvPr id="16" name="Google Shape;16;p41"/>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4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42"/>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0" name="Google Shape;20;p42"/>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606060"/>
                </a:solidFill>
                <a:latin typeface="Arial"/>
                <a:ea typeface="Arial"/>
                <a:cs typeface="Arial"/>
                <a:sym typeface="Arial"/>
              </a:rPr>
              <a:t>‹#›</a:t>
            </a:fld>
            <a:endParaRPr sz="1400" b="0" i="0" u="none" strike="noStrike" cap="none">
              <a:solidFill>
                <a:srgbClr val="606060"/>
              </a:solidFill>
              <a:latin typeface="Arial"/>
              <a:ea typeface="Arial"/>
              <a:cs typeface="Arial"/>
              <a:sym typeface="Arial"/>
            </a:endParaRPr>
          </a:p>
        </p:txBody>
      </p:sp>
      <p:sp>
        <p:nvSpPr>
          <p:cNvPr id="21" name="Google Shape;21;p42"/>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2"/>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42"/>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606060"/>
                </a:solidFill>
                <a:latin typeface="Arial"/>
                <a:ea typeface="Arial"/>
                <a:cs typeface="Arial"/>
                <a:sym typeface="Arial"/>
              </a:rPr>
              <a:t>Making Clean Local Energy Accessible Now						</a:t>
            </a:r>
            <a:endParaRPr sz="1400" b="0" i="0" u="none" strike="noStrike" cap="none">
              <a:solidFill>
                <a:srgbClr val="000000"/>
              </a:solidFill>
              <a:latin typeface="Arial"/>
              <a:ea typeface="Arial"/>
              <a:cs typeface="Arial"/>
              <a:sym typeface="Arial"/>
            </a:endParaRPr>
          </a:p>
        </p:txBody>
      </p:sp>
      <p:pic>
        <p:nvPicPr>
          <p:cNvPr id="24" name="Google Shape;24;p42"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7" name="Google Shape;27;p43"/>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606060"/>
                </a:solidFill>
                <a:latin typeface="Arial"/>
                <a:ea typeface="Arial"/>
                <a:cs typeface="Arial"/>
                <a:sym typeface="Arial"/>
              </a:rPr>
              <a:t>Making Clean Local Energy Accessible Now</a:t>
            </a:r>
            <a:endParaRPr sz="1600" b="0" i="0" u="none" strike="noStrike" cap="none">
              <a:solidFill>
                <a:srgbClr val="606060"/>
              </a:solidFill>
              <a:latin typeface="Arial"/>
              <a:ea typeface="Arial"/>
              <a:cs typeface="Arial"/>
              <a:sym typeface="Arial"/>
            </a:endParaRPr>
          </a:p>
        </p:txBody>
      </p:sp>
      <p:sp>
        <p:nvSpPr>
          <p:cNvPr id="28" name="Google Shape;28;p4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4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606060"/>
                </a:solidFill>
                <a:latin typeface="Arial"/>
                <a:ea typeface="Arial"/>
                <a:cs typeface="Arial"/>
                <a:sym typeface="Arial"/>
              </a:rPr>
              <a:t>‹#›</a:t>
            </a:fld>
            <a:endParaRPr sz="1400" b="0" i="0" u="none" strike="noStrike" cap="none">
              <a:solidFill>
                <a:srgbClr val="606060"/>
              </a:solidFill>
              <a:latin typeface="Arial"/>
              <a:ea typeface="Arial"/>
              <a:cs typeface="Arial"/>
              <a:sym typeface="Arial"/>
            </a:endParaRPr>
          </a:p>
        </p:txBody>
      </p:sp>
      <p:sp>
        <p:nvSpPr>
          <p:cNvPr id="30" name="Google Shape;30;p4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3"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4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 name="Google Shape;35;p44"/>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606060"/>
                </a:solidFill>
                <a:latin typeface="Arial"/>
                <a:ea typeface="Arial"/>
                <a:cs typeface="Arial"/>
                <a:sym typeface="Arial"/>
              </a:rPr>
              <a:t>Making Clean Local Energy Accessible Now						</a:t>
            </a:r>
            <a:endParaRPr sz="1600" b="0" i="0" u="none" strike="noStrike" cap="none">
              <a:solidFill>
                <a:srgbClr val="606060"/>
              </a:solidFill>
              <a:latin typeface="Arial"/>
              <a:ea typeface="Arial"/>
              <a:cs typeface="Arial"/>
              <a:sym typeface="Arial"/>
            </a:endParaRPr>
          </a:p>
        </p:txBody>
      </p:sp>
      <p:sp>
        <p:nvSpPr>
          <p:cNvPr id="36" name="Google Shape;36;p4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7" name="Google Shape;37;p4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606060"/>
                </a:solidFill>
                <a:latin typeface="Arial"/>
                <a:ea typeface="Arial"/>
                <a:cs typeface="Arial"/>
                <a:sym typeface="Arial"/>
              </a:rPr>
              <a:t>‹#›</a:t>
            </a:fld>
            <a:endParaRPr sz="1200" b="0" i="0" u="none" strike="noStrike" cap="none">
              <a:solidFill>
                <a:srgbClr val="606060"/>
              </a:solidFill>
              <a:latin typeface="Arial"/>
              <a:ea typeface="Arial"/>
              <a:cs typeface="Arial"/>
              <a:sym typeface="Arial"/>
            </a:endParaRPr>
          </a:p>
        </p:txBody>
      </p:sp>
      <p:sp>
        <p:nvSpPr>
          <p:cNvPr id="38" name="Google Shape;38;p4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4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 name="Google Shape;42;p45"/>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606060"/>
                </a:solidFill>
                <a:latin typeface="Arial"/>
                <a:ea typeface="Arial"/>
                <a:cs typeface="Arial"/>
                <a:sym typeface="Arial"/>
              </a:rPr>
              <a:t>Making Clean Local Energy Accessible Now						</a:t>
            </a:r>
            <a:endParaRPr sz="1400" b="0" i="0" u="none" strike="noStrike" cap="none">
              <a:solidFill>
                <a:srgbClr val="000000"/>
              </a:solidFill>
              <a:latin typeface="Arial"/>
              <a:ea typeface="Arial"/>
              <a:cs typeface="Arial"/>
              <a:sym typeface="Arial"/>
            </a:endParaRPr>
          </a:p>
        </p:txBody>
      </p:sp>
      <p:sp>
        <p:nvSpPr>
          <p:cNvPr id="43" name="Google Shape;43;p4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 name="Google Shape;44;p4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606060"/>
                </a:solidFill>
                <a:latin typeface="Arial"/>
                <a:ea typeface="Arial"/>
                <a:cs typeface="Arial"/>
                <a:sym typeface="Arial"/>
              </a:rPr>
              <a:t>‹#›</a:t>
            </a:fld>
            <a:endParaRPr sz="1200" b="0" i="0" u="none" strike="noStrike" cap="none">
              <a:solidFill>
                <a:srgbClr val="606060"/>
              </a:solidFill>
              <a:latin typeface="Arial"/>
              <a:ea typeface="Arial"/>
              <a:cs typeface="Arial"/>
              <a:sym typeface="Arial"/>
            </a:endParaRPr>
          </a:p>
        </p:txBody>
      </p:sp>
      <p:sp>
        <p:nvSpPr>
          <p:cNvPr id="45" name="Google Shape;45;p4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45"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4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 name="Google Shape;50;p4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1" name="Google Shape;51;p4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606060"/>
                </a:solidFill>
                <a:latin typeface="Arial"/>
                <a:ea typeface="Arial"/>
                <a:cs typeface="Arial"/>
                <a:sym typeface="Arial"/>
              </a:rPr>
              <a:t>‹#›</a:t>
            </a:fld>
            <a:endParaRPr sz="1400" b="0" i="0" u="none" strike="noStrike" cap="none">
              <a:solidFill>
                <a:srgbClr val="606060"/>
              </a:solidFill>
              <a:latin typeface="Arial"/>
              <a:ea typeface="Arial"/>
              <a:cs typeface="Arial"/>
              <a:sym typeface="Arial"/>
            </a:endParaRPr>
          </a:p>
        </p:txBody>
      </p:sp>
      <p:sp>
        <p:nvSpPr>
          <p:cNvPr id="52" name="Google Shape;52;p4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4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606060"/>
                </a:solidFill>
                <a:latin typeface="Arial"/>
                <a:ea typeface="Arial"/>
                <a:cs typeface="Arial"/>
                <a:sym typeface="Arial"/>
              </a:rPr>
              <a:t>Making Clean Local Energy Accessible Now						</a:t>
            </a:r>
            <a:endParaRPr sz="1400" b="0" i="0" u="none" strike="noStrike" cap="none">
              <a:solidFill>
                <a:srgbClr val="000000"/>
              </a:solidFill>
              <a:latin typeface="Arial"/>
              <a:ea typeface="Arial"/>
              <a:cs typeface="Arial"/>
              <a:sym typeface="Arial"/>
            </a:endParaRPr>
          </a:p>
        </p:txBody>
      </p:sp>
      <p:pic>
        <p:nvPicPr>
          <p:cNvPr id="55" name="Google Shape;55;p4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4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 name="Google Shape;58;p47"/>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95959"/>
                </a:solidFill>
                <a:latin typeface="Arial"/>
                <a:ea typeface="Arial"/>
                <a:cs typeface="Arial"/>
                <a:sym typeface="Arial"/>
              </a:rPr>
              <a:t>Making Clean Local Energy Accessible Now</a:t>
            </a:r>
            <a:endParaRPr sz="1800" b="0" i="0" u="none" strike="noStrike" cap="none">
              <a:solidFill>
                <a:srgbClr val="595959"/>
              </a:solidFill>
              <a:latin typeface="Arial"/>
              <a:ea typeface="Arial"/>
              <a:cs typeface="Arial"/>
              <a:sym typeface="Arial"/>
            </a:endParaRPr>
          </a:p>
        </p:txBody>
      </p:sp>
      <p:sp>
        <p:nvSpPr>
          <p:cNvPr id="59" name="Google Shape;59;p4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0" name="Google Shape;60;p4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rgbClr val="013D21"/>
              </a:solidFill>
              <a:latin typeface="Arial"/>
              <a:ea typeface="Arial"/>
              <a:cs typeface="Arial"/>
              <a:sym typeface="Arial"/>
            </a:endParaRPr>
          </a:p>
        </p:txBody>
      </p:sp>
      <p:sp>
        <p:nvSpPr>
          <p:cNvPr id="61" name="Google Shape;61;p4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47"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4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6" name="Google Shape;66;p4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95959"/>
                </a:solidFill>
                <a:latin typeface="Arial"/>
                <a:ea typeface="Arial"/>
                <a:cs typeface="Arial"/>
                <a:sym typeface="Arial"/>
              </a:rPr>
              <a:t>Making Clean Local Energy Accessible Now</a:t>
            </a:r>
            <a:endParaRPr sz="1800" b="0" i="0" u="none" strike="noStrike" cap="none">
              <a:solidFill>
                <a:srgbClr val="595959"/>
              </a:solidFill>
              <a:latin typeface="Arial"/>
              <a:ea typeface="Arial"/>
              <a:cs typeface="Arial"/>
              <a:sym typeface="Arial"/>
            </a:endParaRPr>
          </a:p>
        </p:txBody>
      </p:sp>
      <p:sp>
        <p:nvSpPr>
          <p:cNvPr id="67" name="Google Shape;67;p4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8" name="Google Shape;68;p4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sz="1200" b="0" i="0" u="none" strike="noStrike" cap="none">
              <a:solidFill>
                <a:srgbClr val="013D21"/>
              </a:solidFill>
              <a:latin typeface="Arial"/>
              <a:ea typeface="Arial"/>
              <a:cs typeface="Arial"/>
              <a:sym typeface="Arial"/>
            </a:endParaRPr>
          </a:p>
        </p:txBody>
      </p:sp>
      <p:sp>
        <p:nvSpPr>
          <p:cNvPr id="69" name="Google Shape;69;p4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4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40"/>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p:nvPr/>
        </p:nvSpPr>
        <p:spPr>
          <a:xfrm>
            <a:off x="73553" y="1067031"/>
            <a:ext cx="8975855"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900" dirty="0">
                <a:solidFill>
                  <a:schemeClr val="dk1"/>
                </a:solidFill>
                <a:latin typeface="Helvetica Neue"/>
                <a:ea typeface="Helvetica Neue"/>
                <a:cs typeface="Helvetica Neue"/>
                <a:sym typeface="Helvetica Neue"/>
              </a:rPr>
              <a:t>Rancho Goleta Lakeside (RGL) Community Microgrid</a:t>
            </a:r>
            <a:endParaRPr sz="2900" i="0" u="none" strike="noStrike" cap="none" dirty="0">
              <a:solidFill>
                <a:schemeClr val="dk1"/>
              </a:solidFill>
              <a:latin typeface="Helvetica Neue"/>
              <a:ea typeface="Helvetica Neue"/>
              <a:cs typeface="Helvetica Neue"/>
              <a:sym typeface="Helvetica Neue"/>
            </a:endParaRPr>
          </a:p>
        </p:txBody>
      </p:sp>
      <p:sp>
        <p:nvSpPr>
          <p:cNvPr id="78" name="Google Shape;78;p1"/>
          <p:cNvSpPr txBox="1"/>
          <p:nvPr/>
        </p:nvSpPr>
        <p:spPr>
          <a:xfrm>
            <a:off x="3315179" y="5280085"/>
            <a:ext cx="2624700" cy="1138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a:solidFill>
                  <a:schemeClr val="lt1"/>
                </a:solidFill>
              </a:rPr>
              <a:t>Craig Lewis</a:t>
            </a:r>
            <a:endParaRPr sz="2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a:solidFill>
                  <a:schemeClr val="lt1"/>
                </a:solidFill>
              </a:rPr>
              <a:t>Executive</a:t>
            </a:r>
            <a:r>
              <a:rPr lang="en-US" sz="1600" b="0" i="0" u="none" strike="noStrike" cap="none">
                <a:solidFill>
                  <a:schemeClr val="lt1"/>
                </a:solidFill>
                <a:latin typeface="Arial"/>
                <a:ea typeface="Arial"/>
                <a:cs typeface="Arial"/>
                <a:sym typeface="Arial"/>
              </a:rPr>
              <a:t> Director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a:solidFill>
                  <a:schemeClr val="lt1"/>
                </a:solidFill>
              </a:rPr>
              <a:t>650</a:t>
            </a:r>
            <a:r>
              <a:rPr lang="en-US" sz="1600" b="0" i="0" u="none" strike="noStrike" cap="none">
                <a:solidFill>
                  <a:schemeClr val="lt1"/>
                </a:solidFill>
                <a:latin typeface="Arial"/>
                <a:ea typeface="Arial"/>
                <a:cs typeface="Arial"/>
                <a:sym typeface="Arial"/>
              </a:rPr>
              <a:t>-</a:t>
            </a:r>
            <a:r>
              <a:rPr lang="en-US" sz="1600">
                <a:solidFill>
                  <a:schemeClr val="lt1"/>
                </a:solidFill>
              </a:rPr>
              <a:t>796</a:t>
            </a:r>
            <a:r>
              <a:rPr lang="en-US" sz="1600" b="0" i="0" u="none" strike="noStrike" cap="none">
                <a:solidFill>
                  <a:schemeClr val="lt1"/>
                </a:solidFill>
                <a:latin typeface="Arial"/>
                <a:ea typeface="Arial"/>
                <a:cs typeface="Arial"/>
                <a:sym typeface="Arial"/>
              </a:rPr>
              <a:t>-</a:t>
            </a:r>
            <a:r>
              <a:rPr lang="en-US" sz="1600">
                <a:solidFill>
                  <a:schemeClr val="lt1"/>
                </a:solidFill>
              </a:rPr>
              <a:t>2353</a:t>
            </a:r>
            <a:r>
              <a:rPr lang="en-US" sz="1600" b="0" i="0" u="none" strike="noStrike" cap="none">
                <a:solidFill>
                  <a:schemeClr val="lt1"/>
                </a:solidFill>
                <a:latin typeface="Arial"/>
                <a:ea typeface="Arial"/>
                <a:cs typeface="Arial"/>
                <a:sym typeface="Arial"/>
              </a:rPr>
              <a:t> mobile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a:solidFill>
                  <a:schemeClr val="lt1"/>
                </a:solidFill>
              </a:rPr>
              <a:t>craig</a:t>
            </a:r>
            <a:r>
              <a:rPr lang="en-US" sz="1600" b="0" i="0" u="none" strike="noStrike" cap="none">
                <a:solidFill>
                  <a:schemeClr val="lt1"/>
                </a:solidFill>
                <a:latin typeface="Arial"/>
                <a:ea typeface="Arial"/>
                <a:cs typeface="Arial"/>
                <a:sym typeface="Arial"/>
              </a:rPr>
              <a:t>@clean-coalition.org</a:t>
            </a:r>
            <a:endParaRPr sz="1400" b="0" i="0" u="none" strike="noStrike" cap="none">
              <a:solidFill>
                <a:srgbClr val="000000"/>
              </a:solidFill>
              <a:latin typeface="Arial"/>
              <a:ea typeface="Arial"/>
              <a:cs typeface="Arial"/>
              <a:sym typeface="Arial"/>
            </a:endParaRPr>
          </a:p>
        </p:txBody>
      </p:sp>
      <p:sp>
        <p:nvSpPr>
          <p:cNvPr id="79" name="Google Shape;79;p1"/>
          <p:cNvSpPr txBox="1"/>
          <p:nvPr/>
        </p:nvSpPr>
        <p:spPr>
          <a:xfrm>
            <a:off x="6174657" y="6484578"/>
            <a:ext cx="2969342"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595959"/>
                </a:solidFill>
                <a:latin typeface="Arial"/>
                <a:ea typeface="Arial"/>
                <a:cs typeface="Arial"/>
                <a:sym typeface="Arial"/>
              </a:rPr>
              <a:t>8 </a:t>
            </a:r>
            <a:r>
              <a:rPr lang="en-US" dirty="0">
                <a:solidFill>
                  <a:srgbClr val="595959"/>
                </a:solidFill>
              </a:rPr>
              <a:t>May</a:t>
            </a:r>
            <a:r>
              <a:rPr lang="en-US" sz="1400" b="0" i="0" u="none" strike="noStrike" cap="none" dirty="0">
                <a:solidFill>
                  <a:srgbClr val="595959"/>
                </a:solidFill>
                <a:latin typeface="Arial"/>
                <a:ea typeface="Arial"/>
                <a:cs typeface="Arial"/>
                <a:sym typeface="Arial"/>
              </a:rPr>
              <a:t> 20</a:t>
            </a:r>
            <a:r>
              <a:rPr lang="en-US" dirty="0">
                <a:solidFill>
                  <a:srgbClr val="595959"/>
                </a:solidFill>
              </a:rPr>
              <a:t>25</a:t>
            </a:r>
            <a:endParaRPr sz="1400" b="0" i="0" u="none" strike="noStrike" cap="none" dirty="0">
              <a:solidFill>
                <a:srgbClr val="000000"/>
              </a:solidFill>
              <a:latin typeface="Arial"/>
              <a:ea typeface="Arial"/>
              <a:cs typeface="Arial"/>
              <a:sym typeface="Arial"/>
            </a:endParaRPr>
          </a:p>
        </p:txBody>
      </p:sp>
      <p:pic>
        <p:nvPicPr>
          <p:cNvPr id="80" name="Google Shape;80;p1" descr="Clean Coalition Logo_updated yellow.eps"/>
          <p:cNvPicPr preferRelativeResize="0"/>
          <p:nvPr/>
        </p:nvPicPr>
        <p:blipFill rotWithShape="1">
          <a:blip r:embed="rId3">
            <a:alphaModFix/>
          </a:blip>
          <a:srcRect/>
          <a:stretch/>
        </p:blipFill>
        <p:spPr>
          <a:xfrm>
            <a:off x="2691289" y="272840"/>
            <a:ext cx="3761419" cy="688905"/>
          </a:xfrm>
          <a:prstGeom prst="rect">
            <a:avLst/>
          </a:prstGeom>
          <a:noFill/>
          <a:ln>
            <a:noFill/>
          </a:ln>
        </p:spPr>
      </p:pic>
      <p:pic>
        <p:nvPicPr>
          <p:cNvPr id="81" name="Google Shape;81;p1" descr="A map of a city&#10;&#10;Description automatically generated"/>
          <p:cNvPicPr preferRelativeResize="0"/>
          <p:nvPr/>
        </p:nvPicPr>
        <p:blipFill>
          <a:blip r:embed="rId4">
            <a:alphaModFix/>
          </a:blip>
          <a:stretch>
            <a:fillRect/>
          </a:stretch>
        </p:blipFill>
        <p:spPr>
          <a:xfrm>
            <a:off x="1185100" y="1651450"/>
            <a:ext cx="3259925" cy="3402700"/>
          </a:xfrm>
          <a:prstGeom prst="rect">
            <a:avLst/>
          </a:prstGeom>
          <a:noFill/>
          <a:ln>
            <a:noFill/>
          </a:ln>
        </p:spPr>
      </p:pic>
      <p:pic>
        <p:nvPicPr>
          <p:cNvPr id="82" name="Google Shape;82;p1" descr="A map of a neighborhood&#10;&#10;Description automatically generated"/>
          <p:cNvPicPr preferRelativeResize="0"/>
          <p:nvPr/>
        </p:nvPicPr>
        <p:blipFill>
          <a:blip r:embed="rId5">
            <a:alphaModFix/>
          </a:blip>
          <a:stretch>
            <a:fillRect/>
          </a:stretch>
        </p:blipFill>
        <p:spPr>
          <a:xfrm>
            <a:off x="4572000" y="1683200"/>
            <a:ext cx="3069569" cy="3402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352f1754086_1_47"/>
          <p:cNvSpPr txBox="1">
            <a:spLocks noGrp="1"/>
          </p:cNvSpPr>
          <p:nvPr>
            <p:ph type="title"/>
          </p:nvPr>
        </p:nvSpPr>
        <p:spPr>
          <a:xfrm>
            <a:off x="0" y="0"/>
            <a:ext cx="7315200" cy="76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RGL Community Microgrid benefits</a:t>
            </a:r>
            <a:endParaRPr dirty="0"/>
          </a:p>
        </p:txBody>
      </p:sp>
      <p:sp>
        <p:nvSpPr>
          <p:cNvPr id="4" name="Google Shape;97;g352f1754086_1_12">
            <a:extLst>
              <a:ext uri="{FF2B5EF4-FFF2-40B4-BE49-F238E27FC236}">
                <a16:creationId xmlns:a16="http://schemas.microsoft.com/office/drawing/2014/main" id="{7D35B9BF-C93C-1C54-BD5C-03F592357C66}"/>
              </a:ext>
            </a:extLst>
          </p:cNvPr>
          <p:cNvSpPr txBox="1">
            <a:spLocks noGrp="1"/>
          </p:cNvSpPr>
          <p:nvPr>
            <p:ph type="body" idx="1"/>
          </p:nvPr>
        </p:nvSpPr>
        <p:spPr>
          <a:xfrm>
            <a:off x="73570" y="935805"/>
            <a:ext cx="9070429" cy="2007089"/>
          </a:xfrm>
          <a:prstGeom prst="rect">
            <a:avLst/>
          </a:prstGeom>
        </p:spPr>
        <p:txBody>
          <a:bodyPr spcFirstLastPara="1" wrap="square" lIns="91425" tIns="45700" rIns="91425" bIns="45700" anchor="t" anchorCtr="0">
            <a:noAutofit/>
          </a:bodyPr>
          <a:lstStyle/>
          <a:p>
            <a:pPr marL="285750" indent="-285750">
              <a:lnSpc>
                <a:spcPct val="115000"/>
              </a:lnSpc>
              <a:spcBef>
                <a:spcPts val="0"/>
              </a:spcBef>
              <a:buSzPts val="1100"/>
            </a:pPr>
            <a:r>
              <a:rPr lang="en-US" sz="1600" dirty="0"/>
              <a:t>Trifecta of economic, environmental, and resilience benefits to RGL, a MUH showcase in the most disadvantaged area of Goleta.</a:t>
            </a:r>
          </a:p>
          <a:p>
            <a:pPr marL="285750" indent="-285750">
              <a:lnSpc>
                <a:spcPct val="115000"/>
              </a:lnSpc>
              <a:spcBef>
                <a:spcPts val="0"/>
              </a:spcBef>
              <a:buSzPts val="1100"/>
            </a:pPr>
            <a:r>
              <a:rPr lang="en-US" sz="1600" dirty="0"/>
              <a:t>Blueprint for MUH facilities to electrify, including EV charging.</a:t>
            </a:r>
          </a:p>
          <a:p>
            <a:pPr marL="285750" indent="-285750">
              <a:lnSpc>
                <a:spcPct val="115000"/>
              </a:lnSpc>
              <a:spcBef>
                <a:spcPts val="0"/>
              </a:spcBef>
              <a:buSzPts val="1100"/>
            </a:pPr>
            <a:r>
              <a:rPr lang="en-US" sz="1600" dirty="0"/>
              <a:t>Evidence for policymakers to understand the importance of Master Metering to MUH, for optimizing economics from solar and resilience from microgrids.</a:t>
            </a:r>
          </a:p>
          <a:p>
            <a:pPr marL="0" lvl="0" indent="0" algn="l" rtl="0">
              <a:spcBef>
                <a:spcPts val="640"/>
              </a:spcBef>
              <a:spcAft>
                <a:spcPts val="0"/>
              </a:spcAft>
              <a:buNone/>
            </a:pPr>
            <a:endParaRPr sz="3600" dirty="0"/>
          </a:p>
        </p:txBody>
      </p:sp>
      <p:pic>
        <p:nvPicPr>
          <p:cNvPr id="6" name="Picture 5">
            <a:extLst>
              <a:ext uri="{FF2B5EF4-FFF2-40B4-BE49-F238E27FC236}">
                <a16:creationId xmlns:a16="http://schemas.microsoft.com/office/drawing/2014/main" id="{514970E8-500A-41B9-EB25-78652A131CD9}"/>
              </a:ext>
            </a:extLst>
          </p:cNvPr>
          <p:cNvPicPr>
            <a:picLocks noChangeAspect="1"/>
          </p:cNvPicPr>
          <p:nvPr/>
        </p:nvPicPr>
        <p:blipFill>
          <a:blip r:embed="rId3"/>
          <a:stretch>
            <a:fillRect/>
          </a:stretch>
        </p:blipFill>
        <p:spPr>
          <a:xfrm>
            <a:off x="3513078" y="2721565"/>
            <a:ext cx="5662451" cy="3656325"/>
          </a:xfrm>
          <a:prstGeom prst="rect">
            <a:avLst/>
          </a:prstGeom>
        </p:spPr>
      </p:pic>
      <p:pic>
        <p:nvPicPr>
          <p:cNvPr id="5" name="Picture 4">
            <a:extLst>
              <a:ext uri="{FF2B5EF4-FFF2-40B4-BE49-F238E27FC236}">
                <a16:creationId xmlns:a16="http://schemas.microsoft.com/office/drawing/2014/main" id="{0E2E04AA-957A-DD22-D665-791654183717}"/>
              </a:ext>
            </a:extLst>
          </p:cNvPr>
          <p:cNvPicPr>
            <a:picLocks noChangeAspect="1"/>
          </p:cNvPicPr>
          <p:nvPr/>
        </p:nvPicPr>
        <p:blipFill>
          <a:blip r:embed="rId4"/>
          <a:stretch>
            <a:fillRect/>
          </a:stretch>
        </p:blipFill>
        <p:spPr>
          <a:xfrm>
            <a:off x="289478" y="2753711"/>
            <a:ext cx="3315349" cy="3615558"/>
          </a:xfrm>
          <a:prstGeom prst="rect">
            <a:avLst/>
          </a:prstGeom>
        </p:spPr>
      </p:pic>
    </p:spTree>
    <p:extLst>
      <p:ext uri="{BB962C8B-B14F-4D97-AF65-F5344CB8AC3E}">
        <p14:creationId xmlns:p14="http://schemas.microsoft.com/office/powerpoint/2010/main" val="3033647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352f1754086_1_47"/>
          <p:cNvSpPr txBox="1">
            <a:spLocks noGrp="1"/>
          </p:cNvSpPr>
          <p:nvPr>
            <p:ph type="title"/>
          </p:nvPr>
        </p:nvSpPr>
        <p:spPr>
          <a:xfrm>
            <a:off x="0" y="0"/>
            <a:ext cx="7315200" cy="76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Key needs now</a:t>
            </a:r>
            <a:endParaRPr dirty="0"/>
          </a:p>
        </p:txBody>
      </p:sp>
      <p:sp>
        <p:nvSpPr>
          <p:cNvPr id="4" name="Google Shape;97;g352f1754086_1_12">
            <a:extLst>
              <a:ext uri="{FF2B5EF4-FFF2-40B4-BE49-F238E27FC236}">
                <a16:creationId xmlns:a16="http://schemas.microsoft.com/office/drawing/2014/main" id="{7D35B9BF-C93C-1C54-BD5C-03F592357C66}"/>
              </a:ext>
            </a:extLst>
          </p:cNvPr>
          <p:cNvSpPr txBox="1">
            <a:spLocks noGrp="1"/>
          </p:cNvSpPr>
          <p:nvPr>
            <p:ph type="body" idx="1"/>
          </p:nvPr>
        </p:nvSpPr>
        <p:spPr>
          <a:xfrm>
            <a:off x="620111" y="1763309"/>
            <a:ext cx="7483366" cy="3397276"/>
          </a:xfrm>
          <a:prstGeom prst="rect">
            <a:avLst/>
          </a:prstGeom>
        </p:spPr>
        <p:txBody>
          <a:bodyPr spcFirstLastPara="1" wrap="square" lIns="91425" tIns="45700" rIns="91425" bIns="45700" anchor="t" anchorCtr="0">
            <a:noAutofit/>
          </a:bodyPr>
          <a:lstStyle/>
          <a:p>
            <a:pPr marL="285750" indent="-285750">
              <a:lnSpc>
                <a:spcPct val="115000"/>
              </a:lnSpc>
              <a:spcBef>
                <a:spcPts val="0"/>
              </a:spcBef>
              <a:buSzPts val="1100"/>
            </a:pPr>
            <a:r>
              <a:rPr lang="en-US" sz="2800" dirty="0"/>
              <a:t>$150k in funding for the comprehensive RGL Community Microgrid feasibility study.</a:t>
            </a:r>
          </a:p>
          <a:p>
            <a:pPr marL="285750" indent="-285750">
              <a:lnSpc>
                <a:spcPct val="115000"/>
              </a:lnSpc>
              <a:spcBef>
                <a:spcPts val="0"/>
              </a:spcBef>
              <a:buSzPts val="1100"/>
            </a:pPr>
            <a:endParaRPr lang="en-US" sz="2800" dirty="0"/>
          </a:p>
          <a:p>
            <a:pPr marL="285750" indent="-285750">
              <a:lnSpc>
                <a:spcPct val="115000"/>
              </a:lnSpc>
              <a:spcBef>
                <a:spcPts val="0"/>
              </a:spcBef>
              <a:buSzPts val="1100"/>
            </a:pPr>
            <a:r>
              <a:rPr lang="en-US" sz="2800" dirty="0"/>
              <a:t>Legislative champion in Sacramento to resurrect SB 1148 (2023) and lead the way to re-establishing Master Metering in California.</a:t>
            </a:r>
            <a:endParaRPr lang="en-US" sz="5400" dirty="0"/>
          </a:p>
        </p:txBody>
      </p:sp>
    </p:spTree>
    <p:extLst>
      <p:ext uri="{BB962C8B-B14F-4D97-AF65-F5344CB8AC3E}">
        <p14:creationId xmlns:p14="http://schemas.microsoft.com/office/powerpoint/2010/main" val="2184533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4"/>
          <p:cNvSpPr txBox="1">
            <a:spLocks noGrp="1"/>
          </p:cNvSpPr>
          <p:nvPr>
            <p:ph type="title" idx="4294967295"/>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400" b="1" dirty="0">
                <a:solidFill>
                  <a:schemeClr val="lt1"/>
                </a:solidFill>
                <a:latin typeface="Arial"/>
                <a:ea typeface="Arial"/>
                <a:cs typeface="Arial"/>
                <a:sym typeface="Arial"/>
              </a:rPr>
              <a:t>Clean Coalition (nonprofit)</a:t>
            </a:r>
            <a:endParaRPr dirty="0"/>
          </a:p>
        </p:txBody>
      </p:sp>
      <p:sp>
        <p:nvSpPr>
          <p:cNvPr id="89" name="Google Shape;89;p4"/>
          <p:cNvSpPr txBox="1"/>
          <p:nvPr/>
        </p:nvSpPr>
        <p:spPr>
          <a:xfrm>
            <a:off x="1928813" y="2947988"/>
            <a:ext cx="184150"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0" name="Google Shape;90;p4"/>
          <p:cNvPicPr preferRelativeResize="0"/>
          <p:nvPr/>
        </p:nvPicPr>
        <p:blipFill>
          <a:blip r:embed="rId3">
            <a:alphaModFix/>
          </a:blip>
          <a:stretch>
            <a:fillRect/>
          </a:stretch>
        </p:blipFill>
        <p:spPr>
          <a:xfrm>
            <a:off x="1018025" y="785188"/>
            <a:ext cx="6972101" cy="55924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352f1754086_1_12"/>
          <p:cNvSpPr txBox="1">
            <a:spLocks noGrp="1"/>
          </p:cNvSpPr>
          <p:nvPr>
            <p:ph type="title"/>
          </p:nvPr>
        </p:nvSpPr>
        <p:spPr>
          <a:xfrm>
            <a:off x="0" y="0"/>
            <a:ext cx="7315200" cy="76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RGL Community Microgrid overview</a:t>
            </a:r>
            <a:endParaRPr dirty="0"/>
          </a:p>
        </p:txBody>
      </p:sp>
      <p:sp>
        <p:nvSpPr>
          <p:cNvPr id="97" name="Google Shape;97;g352f1754086_1_12"/>
          <p:cNvSpPr txBox="1">
            <a:spLocks noGrp="1"/>
          </p:cNvSpPr>
          <p:nvPr>
            <p:ph type="body" idx="1"/>
          </p:nvPr>
        </p:nvSpPr>
        <p:spPr>
          <a:xfrm>
            <a:off x="73570" y="851725"/>
            <a:ext cx="9070429" cy="4526100"/>
          </a:xfrm>
          <a:prstGeom prst="rect">
            <a:avLst/>
          </a:prstGeom>
        </p:spPr>
        <p:txBody>
          <a:bodyPr spcFirstLastPara="1" wrap="square" lIns="91425" tIns="45700" rIns="91425" bIns="45700" anchor="t" anchorCtr="0">
            <a:noAutofit/>
          </a:bodyPr>
          <a:lstStyle/>
          <a:p>
            <a:pPr marL="285750" indent="-285750">
              <a:lnSpc>
                <a:spcPct val="115000"/>
              </a:lnSpc>
              <a:spcBef>
                <a:spcPts val="0"/>
              </a:spcBef>
              <a:buSzPts val="1100"/>
            </a:pPr>
            <a:r>
              <a:rPr lang="en-US" sz="1600" dirty="0"/>
              <a:t>200 mobile homes, many ready for replacement, in disadvantaged area of Goleta.  </a:t>
            </a:r>
          </a:p>
          <a:p>
            <a:pPr marL="285750" indent="-285750">
              <a:lnSpc>
                <a:spcPct val="115000"/>
              </a:lnSpc>
              <a:spcBef>
                <a:spcPts val="0"/>
              </a:spcBef>
              <a:buSzPts val="1100"/>
            </a:pPr>
            <a:r>
              <a:rPr lang="en-US" sz="1600" dirty="0"/>
              <a:t>Single master meter with SCE and privately </a:t>
            </a:r>
            <a:r>
              <a:rPr lang="en-US" sz="1600" dirty="0" err="1"/>
              <a:t>submetered</a:t>
            </a:r>
            <a:r>
              <a:rPr lang="en-US" sz="1600" dirty="0"/>
              <a:t> at each home.</a:t>
            </a:r>
          </a:p>
          <a:p>
            <a:pPr marL="285750" indent="-285750">
              <a:lnSpc>
                <a:spcPct val="115000"/>
              </a:lnSpc>
              <a:spcBef>
                <a:spcPts val="0"/>
              </a:spcBef>
              <a:buSzPts val="1100"/>
            </a:pPr>
            <a:r>
              <a:rPr lang="en-US" sz="1600" dirty="0"/>
              <a:t>Private underground distribution grid that is significantly constrained with upgrades needed to enable significant electrification, including EV adoption.</a:t>
            </a:r>
          </a:p>
          <a:p>
            <a:pPr marL="285750" indent="-285750">
              <a:lnSpc>
                <a:spcPct val="115000"/>
              </a:lnSpc>
              <a:spcBef>
                <a:spcPts val="0"/>
              </a:spcBef>
              <a:buSzPts val="1100"/>
            </a:pPr>
            <a:r>
              <a:rPr lang="en-US" sz="1600" dirty="0"/>
              <a:t>Solar to be distributed across the homes and combined with a single central battery to create a solar-driven microgrid to deliver a trifecta of economic, environmental, and resilience benefits. </a:t>
            </a:r>
          </a:p>
          <a:p>
            <a:pPr marL="285750" indent="-285750">
              <a:lnSpc>
                <a:spcPct val="115000"/>
              </a:lnSpc>
              <a:spcBef>
                <a:spcPts val="0"/>
              </a:spcBef>
              <a:buSzPts val="1100"/>
            </a:pPr>
            <a:r>
              <a:rPr lang="en-US" sz="1600" dirty="0"/>
              <a:t>Perfect opportunity to showcase the importance of Master Metering for optimizing economics from solar and resilience from microgrids.</a:t>
            </a:r>
          </a:p>
          <a:p>
            <a:pPr marL="0" lvl="0" indent="0" algn="l" rtl="0">
              <a:spcBef>
                <a:spcPts val="640"/>
              </a:spcBef>
              <a:spcAft>
                <a:spcPts val="0"/>
              </a:spcAft>
              <a:buNone/>
            </a:pPr>
            <a:endParaRPr sz="3600" dirty="0"/>
          </a:p>
        </p:txBody>
      </p:sp>
      <p:pic>
        <p:nvPicPr>
          <p:cNvPr id="98" name="Google Shape;98;g352f1754086_1_12" descr="A map of a neighborhood&#10;&#10;Description automatically generated"/>
          <p:cNvPicPr preferRelativeResize="0"/>
          <p:nvPr/>
        </p:nvPicPr>
        <p:blipFill>
          <a:blip r:embed="rId3">
            <a:alphaModFix/>
          </a:blip>
          <a:stretch>
            <a:fillRect/>
          </a:stretch>
        </p:blipFill>
        <p:spPr>
          <a:xfrm>
            <a:off x="885035" y="3523591"/>
            <a:ext cx="3243400" cy="2580450"/>
          </a:xfrm>
          <a:prstGeom prst="rect">
            <a:avLst/>
          </a:prstGeom>
          <a:noFill/>
          <a:ln>
            <a:noFill/>
          </a:ln>
        </p:spPr>
      </p:pic>
      <p:pic>
        <p:nvPicPr>
          <p:cNvPr id="99" name="Google Shape;99;g352f1754086_1_12" descr="A group of people standing outside a house&#10;&#10;Description automatically generated"/>
          <p:cNvPicPr preferRelativeResize="0"/>
          <p:nvPr/>
        </p:nvPicPr>
        <p:blipFill>
          <a:blip r:embed="rId4">
            <a:alphaModFix/>
          </a:blip>
          <a:stretch>
            <a:fillRect/>
          </a:stretch>
        </p:blipFill>
        <p:spPr>
          <a:xfrm>
            <a:off x="5015566" y="3523591"/>
            <a:ext cx="3263367" cy="2447525"/>
          </a:xfrm>
          <a:prstGeom prst="rect">
            <a:avLst/>
          </a:prstGeom>
          <a:noFill/>
          <a:ln>
            <a:noFill/>
          </a:ln>
        </p:spPr>
      </p:pic>
      <p:sp>
        <p:nvSpPr>
          <p:cNvPr id="100" name="Google Shape;100;g352f1754086_1_12"/>
          <p:cNvSpPr txBox="1"/>
          <p:nvPr/>
        </p:nvSpPr>
        <p:spPr>
          <a:xfrm>
            <a:off x="766467" y="6006274"/>
            <a:ext cx="3865800" cy="351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i="1" dirty="0">
                <a:solidFill>
                  <a:schemeClr val="dk1"/>
                </a:solidFill>
                <a:latin typeface="Times New Roman"/>
                <a:ea typeface="Times New Roman"/>
                <a:cs typeface="Times New Roman"/>
                <a:sym typeface="Times New Roman"/>
              </a:rPr>
              <a:t>RGL layout of 200 mobile homes</a:t>
            </a:r>
            <a:endParaRPr i="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3200" dirty="0">
              <a:solidFill>
                <a:srgbClr val="595959"/>
              </a:solidFill>
            </a:endParaRPr>
          </a:p>
        </p:txBody>
      </p:sp>
      <p:sp>
        <p:nvSpPr>
          <p:cNvPr id="101" name="Google Shape;101;g352f1754086_1_12"/>
          <p:cNvSpPr txBox="1"/>
          <p:nvPr/>
        </p:nvSpPr>
        <p:spPr>
          <a:xfrm>
            <a:off x="4714350" y="5950757"/>
            <a:ext cx="3865800" cy="351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i="1" dirty="0">
                <a:solidFill>
                  <a:schemeClr val="dk1"/>
                </a:solidFill>
                <a:latin typeface="Times New Roman"/>
                <a:ea typeface="Times New Roman"/>
                <a:cs typeface="Times New Roman"/>
                <a:sym typeface="Times New Roman"/>
              </a:rPr>
              <a:t>Typical RGL mobile home</a:t>
            </a:r>
            <a:endParaRPr i="1" dirty="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1100" i="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3200" dirty="0">
              <a:solidFill>
                <a:srgbClr val="59595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90860"/>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86251"/>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74555"/>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145480"/>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736280"/>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159767"/>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145480"/>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367980"/>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904555"/>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145480"/>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902650"/>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156592"/>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457005"/>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96692"/>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912492"/>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4045842"/>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904555"/>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441130"/>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660460" y="5288093"/>
            <a:ext cx="6264339" cy="1228472"/>
          </a:xfrm>
        </p:spPr>
        <p:txBody>
          <a:bodyPr>
            <a:normAutofit/>
          </a:bodyPr>
          <a:lstStyle/>
          <a:p>
            <a:pPr algn="ctr"/>
            <a:r>
              <a:rPr lang="en-US" sz="1400" b="0" dirty="0">
                <a:solidFill>
                  <a:schemeClr val="tx1"/>
                </a:solidFill>
              </a:rPr>
              <a:t>Percentage of time online for Tier 1, 2, and 3 loads for a Solar Microgrid designed for the University of California Santa Barbara (UCSB) with enough solar to achieve net zero and 200 kWh of energy storage per 100 kW solar.</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Solar-driven resilience is unparalleled</a:t>
            </a:r>
          </a:p>
        </p:txBody>
      </p:sp>
    </p:spTree>
    <p:extLst>
      <p:ext uri="{BB962C8B-B14F-4D97-AF65-F5344CB8AC3E}">
        <p14:creationId xmlns:p14="http://schemas.microsoft.com/office/powerpoint/2010/main" val="3475638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17708"/>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13099"/>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01403"/>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072328"/>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663128"/>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086615"/>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072328"/>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294828"/>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831403"/>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072328"/>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829498"/>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083440"/>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383853"/>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23540"/>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839340"/>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3972690"/>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831403"/>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367978"/>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904300" y="5288093"/>
            <a:ext cx="5922964" cy="1228472"/>
          </a:xfrm>
        </p:spPr>
        <p:txBody>
          <a:bodyPr>
            <a:normAutofit/>
          </a:bodyPr>
          <a:lstStyle/>
          <a:p>
            <a:pPr algn="ctr"/>
            <a:r>
              <a:rPr lang="en-US" sz="1400" b="0" dirty="0">
                <a:solidFill>
                  <a:schemeClr val="tx1"/>
                </a:solidFill>
              </a:rPr>
              <a:t>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Diesel generators are designed for limited resilience</a:t>
            </a:r>
          </a:p>
        </p:txBody>
      </p:sp>
      <p:sp>
        <p:nvSpPr>
          <p:cNvPr id="5" name="Rectangle 4">
            <a:extLst>
              <a:ext uri="{FF2B5EF4-FFF2-40B4-BE49-F238E27FC236}">
                <a16:creationId xmlns:a16="http://schemas.microsoft.com/office/drawing/2014/main" id="{FF972533-E55B-6742-86D5-839342750CAB}"/>
              </a:ext>
            </a:extLst>
          </p:cNvPr>
          <p:cNvSpPr/>
          <p:nvPr/>
        </p:nvSpPr>
        <p:spPr>
          <a:xfrm>
            <a:off x="2085972" y="3836639"/>
            <a:ext cx="561306" cy="913926"/>
          </a:xfrm>
          <a:prstGeom prst="rect">
            <a:avLst/>
          </a:prstGeom>
          <a:noFill/>
          <a:ln w="666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799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352f1754086_1_38"/>
          <p:cNvSpPr txBox="1">
            <a:spLocks noGrp="1"/>
          </p:cNvSpPr>
          <p:nvPr>
            <p:ph type="title"/>
          </p:nvPr>
        </p:nvSpPr>
        <p:spPr>
          <a:xfrm>
            <a:off x="0" y="0"/>
            <a:ext cx="7315200" cy="76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RGL is in the disaster-prone Goleta Load Pocket</a:t>
            </a:r>
            <a:endParaRPr dirty="0"/>
          </a:p>
        </p:txBody>
      </p:sp>
      <p:pic>
        <p:nvPicPr>
          <p:cNvPr id="126" name="Google Shape;126;g352f1754086_1_38" descr="A map of the united states&#10;&#10;Description automatically generated"/>
          <p:cNvPicPr preferRelativeResize="0"/>
          <p:nvPr/>
        </p:nvPicPr>
        <p:blipFill>
          <a:blip r:embed="rId3">
            <a:alphaModFix/>
          </a:blip>
          <a:stretch>
            <a:fillRect/>
          </a:stretch>
        </p:blipFill>
        <p:spPr>
          <a:xfrm>
            <a:off x="0" y="2043613"/>
            <a:ext cx="9144000" cy="2420470"/>
          </a:xfrm>
          <a:prstGeom prst="rect">
            <a:avLst/>
          </a:prstGeom>
          <a:noFill/>
          <a:ln>
            <a:noFill/>
          </a:ln>
        </p:spPr>
      </p:pic>
      <p:sp>
        <p:nvSpPr>
          <p:cNvPr id="127" name="Google Shape;127;g352f1754086_1_38"/>
          <p:cNvSpPr txBox="1"/>
          <p:nvPr/>
        </p:nvSpPr>
        <p:spPr>
          <a:xfrm>
            <a:off x="1057648" y="4644450"/>
            <a:ext cx="7028700" cy="905012"/>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2000" i="1" dirty="0">
                <a:solidFill>
                  <a:schemeClr val="dk1"/>
                </a:solidFill>
                <a:latin typeface="Times New Roman"/>
                <a:ea typeface="Times New Roman"/>
                <a:cs typeface="Times New Roman"/>
                <a:sym typeface="Times New Roman"/>
              </a:rPr>
              <a:t>Map of the Goleta Load Pocket, showing the RGL location and high fire threat areas (shaded in red and yellow).</a:t>
            </a:r>
            <a:endParaRPr sz="2000" i="1" dirty="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2000" i="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000" dirty="0">
              <a:solidFill>
                <a:srgbClr val="59595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352f1754086_1_73"/>
          <p:cNvSpPr txBox="1">
            <a:spLocks noGrp="1"/>
          </p:cNvSpPr>
          <p:nvPr>
            <p:ph type="title"/>
          </p:nvPr>
        </p:nvSpPr>
        <p:spPr>
          <a:xfrm>
            <a:off x="0" y="0"/>
            <a:ext cx="7315200" cy="76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RGL in the only disadvantaged area of Goleta</a:t>
            </a:r>
            <a:endParaRPr dirty="0"/>
          </a:p>
        </p:txBody>
      </p:sp>
      <p:pic>
        <p:nvPicPr>
          <p:cNvPr id="134" name="Google Shape;134;g352f1754086_1_73" descr="A map of a large land with a yellow star&#10;&#10;Description automatically generated"/>
          <p:cNvPicPr preferRelativeResize="0"/>
          <p:nvPr/>
        </p:nvPicPr>
        <p:blipFill>
          <a:blip r:embed="rId3">
            <a:alphaModFix/>
          </a:blip>
          <a:stretch>
            <a:fillRect/>
          </a:stretch>
        </p:blipFill>
        <p:spPr>
          <a:xfrm>
            <a:off x="723600" y="889025"/>
            <a:ext cx="7696800" cy="4087850"/>
          </a:xfrm>
          <a:prstGeom prst="rect">
            <a:avLst/>
          </a:prstGeom>
          <a:noFill/>
          <a:ln>
            <a:noFill/>
          </a:ln>
        </p:spPr>
      </p:pic>
      <p:sp>
        <p:nvSpPr>
          <p:cNvPr id="135" name="Google Shape;135;g352f1754086_1_73"/>
          <p:cNvSpPr txBox="1"/>
          <p:nvPr/>
        </p:nvSpPr>
        <p:spPr>
          <a:xfrm>
            <a:off x="815905" y="5152450"/>
            <a:ext cx="7362752" cy="1006612"/>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2000" i="1" dirty="0">
                <a:solidFill>
                  <a:schemeClr val="dk1"/>
                </a:solidFill>
                <a:latin typeface="Times New Roman"/>
                <a:ea typeface="Times New Roman"/>
                <a:cs typeface="Times New Roman"/>
                <a:sym typeface="Times New Roman"/>
              </a:rPr>
              <a:t>RGL is in one of the few disadvantaged communities (shaded in blue) within the Goleta Load Pocket. </a:t>
            </a:r>
            <a:endParaRPr sz="2000" dirty="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2000" i="1" dirty="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2000" i="1" dirty="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2000" i="1" dirty="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2000" i="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000" dirty="0">
              <a:solidFill>
                <a:srgbClr val="59595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352f1754086_1_6"/>
          <p:cNvSpPr txBox="1">
            <a:spLocks noGrp="1"/>
          </p:cNvSpPr>
          <p:nvPr>
            <p:ph type="title"/>
          </p:nvPr>
        </p:nvSpPr>
        <p:spPr>
          <a:xfrm>
            <a:off x="0" y="0"/>
            <a:ext cx="7315200" cy="76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RGL is perfect for showcasing Master Metering</a:t>
            </a:r>
            <a:endParaRPr dirty="0"/>
          </a:p>
        </p:txBody>
      </p:sp>
      <p:pic>
        <p:nvPicPr>
          <p:cNvPr id="108" name="Google Shape;108;g352f1754086_1_6" descr="A diagram of a structure&#10;&#10;Description automatically generated"/>
          <p:cNvPicPr preferRelativeResize="0"/>
          <p:nvPr/>
        </p:nvPicPr>
        <p:blipFill>
          <a:blip r:embed="rId3">
            <a:alphaModFix/>
          </a:blip>
          <a:stretch>
            <a:fillRect/>
          </a:stretch>
        </p:blipFill>
        <p:spPr>
          <a:xfrm>
            <a:off x="2700568" y="941780"/>
            <a:ext cx="5801425" cy="5026175"/>
          </a:xfrm>
          <a:prstGeom prst="rect">
            <a:avLst/>
          </a:prstGeom>
          <a:noFill/>
          <a:ln>
            <a:noFill/>
          </a:ln>
        </p:spPr>
      </p:pic>
      <p:sp>
        <p:nvSpPr>
          <p:cNvPr id="109" name="Google Shape;109;g352f1754086_1_6"/>
          <p:cNvSpPr txBox="1"/>
          <p:nvPr/>
        </p:nvSpPr>
        <p:spPr>
          <a:xfrm>
            <a:off x="3668382" y="5974014"/>
            <a:ext cx="3865800" cy="351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i="1" dirty="0">
                <a:solidFill>
                  <a:schemeClr val="dk1"/>
                </a:solidFill>
                <a:latin typeface="Times New Roman"/>
                <a:ea typeface="Times New Roman"/>
                <a:cs typeface="Times New Roman"/>
                <a:sym typeface="Times New Roman"/>
              </a:rPr>
              <a:t>Diagram of RGL electrical infrastructure</a:t>
            </a:r>
            <a:endParaRPr i="1" dirty="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1100" i="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3200" dirty="0">
              <a:solidFill>
                <a:srgbClr val="595959"/>
              </a:solidFill>
            </a:endParaRPr>
          </a:p>
        </p:txBody>
      </p:sp>
      <p:sp>
        <p:nvSpPr>
          <p:cNvPr id="110" name="Google Shape;110;g352f1754086_1_6"/>
          <p:cNvSpPr txBox="1"/>
          <p:nvPr/>
        </p:nvSpPr>
        <p:spPr>
          <a:xfrm>
            <a:off x="539105" y="1519523"/>
            <a:ext cx="2887262" cy="301618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600" dirty="0">
                <a:solidFill>
                  <a:schemeClr val="dk1"/>
                </a:solidFill>
              </a:rPr>
              <a:t>Master Metering is currently illegal for Multi-Unit Housing (MUH) facilities in California, unless grandfathered in.  This needs to change, because the only way to provide solar-driven resilience and economic optimization for MUH facilities is by sharing solar across the homes.  </a:t>
            </a:r>
            <a:endParaRPr sz="1600" dirty="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352f1754086_1_12"/>
          <p:cNvSpPr txBox="1">
            <a:spLocks noGrp="1"/>
          </p:cNvSpPr>
          <p:nvPr>
            <p:ph type="title"/>
          </p:nvPr>
        </p:nvSpPr>
        <p:spPr>
          <a:xfrm>
            <a:off x="0" y="0"/>
            <a:ext cx="7315200" cy="76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RGL Community Microgrid challenges</a:t>
            </a:r>
            <a:endParaRPr dirty="0"/>
          </a:p>
        </p:txBody>
      </p:sp>
      <p:sp>
        <p:nvSpPr>
          <p:cNvPr id="97" name="Google Shape;97;g352f1754086_1_12"/>
          <p:cNvSpPr txBox="1">
            <a:spLocks noGrp="1"/>
          </p:cNvSpPr>
          <p:nvPr>
            <p:ph type="body" idx="1"/>
          </p:nvPr>
        </p:nvSpPr>
        <p:spPr>
          <a:xfrm>
            <a:off x="84083" y="851725"/>
            <a:ext cx="8766216" cy="4526100"/>
          </a:xfrm>
          <a:prstGeom prst="rect">
            <a:avLst/>
          </a:prstGeom>
        </p:spPr>
        <p:txBody>
          <a:bodyPr spcFirstLastPara="1" wrap="square" lIns="91425" tIns="45700" rIns="91425" bIns="45700" anchor="t" anchorCtr="0">
            <a:noAutofit/>
          </a:bodyPr>
          <a:lstStyle/>
          <a:p>
            <a:pPr marL="285750" indent="-285750">
              <a:lnSpc>
                <a:spcPct val="115000"/>
              </a:lnSpc>
              <a:spcBef>
                <a:spcPts val="0"/>
              </a:spcBef>
              <a:buSzPts val="1100"/>
            </a:pPr>
            <a:r>
              <a:rPr lang="en-US" sz="1600" dirty="0"/>
              <a:t>Two miles of private underground distribution grid that is significantly constrained and blocking electrification measures, including EV charging.  </a:t>
            </a:r>
          </a:p>
          <a:p>
            <a:pPr marL="285750" indent="-285750">
              <a:lnSpc>
                <a:spcPct val="115000"/>
              </a:lnSpc>
              <a:spcBef>
                <a:spcPts val="0"/>
              </a:spcBef>
              <a:buSzPts val="1100"/>
            </a:pPr>
            <a:r>
              <a:rPr lang="en-US" sz="1600" dirty="0"/>
              <a:t>Solar design that needs to distributed on the verandas across the 200 home sites.  This will require new verandas to ensure structural integrity, and the homes need to be easily detachable from the verandas to accommodate home replacements.</a:t>
            </a:r>
          </a:p>
          <a:p>
            <a:pPr marL="285750" indent="-285750">
              <a:lnSpc>
                <a:spcPct val="115000"/>
              </a:lnSpc>
              <a:spcBef>
                <a:spcPts val="0"/>
              </a:spcBef>
              <a:buSzPts val="1100"/>
            </a:pPr>
            <a:r>
              <a:rPr lang="en-US" sz="1600" dirty="0"/>
              <a:t>$150k in funding to conduct a robust feasibility study (engineering, policy, and economic).</a:t>
            </a:r>
          </a:p>
        </p:txBody>
      </p:sp>
      <p:sp>
        <p:nvSpPr>
          <p:cNvPr id="101" name="Google Shape;101;g352f1754086_1_12"/>
          <p:cNvSpPr txBox="1"/>
          <p:nvPr/>
        </p:nvSpPr>
        <p:spPr>
          <a:xfrm>
            <a:off x="3064457" y="5659772"/>
            <a:ext cx="3865800" cy="351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i="1" dirty="0">
                <a:solidFill>
                  <a:schemeClr val="dk1"/>
                </a:solidFill>
                <a:latin typeface="Times New Roman"/>
                <a:ea typeface="Times New Roman"/>
                <a:cs typeface="Times New Roman"/>
                <a:sym typeface="Times New Roman"/>
              </a:rPr>
              <a:t>Typical RGL mobile home</a:t>
            </a:r>
            <a:endParaRPr i="1" dirty="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1100" i="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3200" dirty="0">
              <a:solidFill>
                <a:srgbClr val="595959"/>
              </a:solidFill>
            </a:endParaRPr>
          </a:p>
        </p:txBody>
      </p:sp>
      <p:pic>
        <p:nvPicPr>
          <p:cNvPr id="2" name="Google Shape;99;g352f1754086_1_12" descr="A group of people standing outside a house&#10;&#10;Description automatically generated">
            <a:extLst>
              <a:ext uri="{FF2B5EF4-FFF2-40B4-BE49-F238E27FC236}">
                <a16:creationId xmlns:a16="http://schemas.microsoft.com/office/drawing/2014/main" id="{FF44392C-C162-A5C1-4A32-2DA4E80F9F42}"/>
              </a:ext>
            </a:extLst>
          </p:cNvPr>
          <p:cNvPicPr preferRelativeResize="0"/>
          <p:nvPr/>
        </p:nvPicPr>
        <p:blipFill>
          <a:blip r:embed="rId3">
            <a:alphaModFix/>
          </a:blip>
          <a:stretch>
            <a:fillRect/>
          </a:stretch>
        </p:blipFill>
        <p:spPr>
          <a:xfrm>
            <a:off x="3216267" y="3301059"/>
            <a:ext cx="3263367" cy="2447525"/>
          </a:xfrm>
          <a:prstGeom prst="rect">
            <a:avLst/>
          </a:prstGeom>
          <a:noFill/>
          <a:ln>
            <a:noFill/>
          </a:ln>
        </p:spPr>
      </p:pic>
      <p:pic>
        <p:nvPicPr>
          <p:cNvPr id="3" name="Google Shape;108;g352f1754086_1_6" descr="A diagram of a structure&#10;&#10;Description automatically generated">
            <a:extLst>
              <a:ext uri="{FF2B5EF4-FFF2-40B4-BE49-F238E27FC236}">
                <a16:creationId xmlns:a16="http://schemas.microsoft.com/office/drawing/2014/main" id="{198E82A6-6616-69BE-50B4-E2C4B082E964}"/>
              </a:ext>
            </a:extLst>
          </p:cNvPr>
          <p:cNvPicPr preferRelativeResize="0"/>
          <p:nvPr/>
        </p:nvPicPr>
        <p:blipFill>
          <a:blip r:embed="rId4">
            <a:alphaModFix/>
          </a:blip>
          <a:stretch>
            <a:fillRect/>
          </a:stretch>
        </p:blipFill>
        <p:spPr>
          <a:xfrm>
            <a:off x="293701" y="2769755"/>
            <a:ext cx="3263367" cy="3583357"/>
          </a:xfrm>
          <a:prstGeom prst="rect">
            <a:avLst/>
          </a:prstGeom>
          <a:noFill/>
          <a:ln>
            <a:noFill/>
          </a:ln>
        </p:spPr>
      </p:pic>
      <p:pic>
        <p:nvPicPr>
          <p:cNvPr id="5" name="Picture 4">
            <a:extLst>
              <a:ext uri="{FF2B5EF4-FFF2-40B4-BE49-F238E27FC236}">
                <a16:creationId xmlns:a16="http://schemas.microsoft.com/office/drawing/2014/main" id="{4499EB9C-8E16-024A-B52B-47309A84E106}"/>
              </a:ext>
            </a:extLst>
          </p:cNvPr>
          <p:cNvPicPr>
            <a:picLocks noChangeAspect="1"/>
          </p:cNvPicPr>
          <p:nvPr/>
        </p:nvPicPr>
        <p:blipFill>
          <a:blip r:embed="rId5"/>
          <a:stretch>
            <a:fillRect/>
          </a:stretch>
        </p:blipFill>
        <p:spPr>
          <a:xfrm>
            <a:off x="6831730" y="3638845"/>
            <a:ext cx="1775963" cy="1775963"/>
          </a:xfrm>
          <a:prstGeom prst="rect">
            <a:avLst/>
          </a:prstGeom>
        </p:spPr>
      </p:pic>
    </p:spTree>
    <p:extLst>
      <p:ext uri="{BB962C8B-B14F-4D97-AF65-F5344CB8AC3E}">
        <p14:creationId xmlns:p14="http://schemas.microsoft.com/office/powerpoint/2010/main" val="3859039897"/>
      </p:ext>
    </p:extLst>
  </p:cSld>
  <p:clrMapOvr>
    <a:masterClrMapping/>
  </p:clrMapOvr>
</p:sld>
</file>

<file path=ppt/theme/theme1.xml><?xml version="1.0" encoding="utf-8"?>
<a:theme xmlns:a="http://schemas.openxmlformats.org/drawingml/2006/main" name="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TotalTime>
  <Words>771</Words>
  <Application>Microsoft Macintosh PowerPoint</Application>
  <PresentationFormat>On-screen Show (4:3)</PresentationFormat>
  <Paragraphs>72</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Calibri</vt:lpstr>
      <vt:lpstr>Arial Regular</vt:lpstr>
      <vt:lpstr>Arial</vt:lpstr>
      <vt:lpstr>Helvetica Neue</vt:lpstr>
      <vt:lpstr>Times New Roman</vt:lpstr>
      <vt:lpstr>CLEAN-CA DRA 10 March 2011</vt:lpstr>
      <vt:lpstr>PowerPoint Presentation</vt:lpstr>
      <vt:lpstr>Clean Coalition (nonprofit)</vt:lpstr>
      <vt:lpstr>RGL Community Microgrid overview</vt:lpstr>
      <vt:lpstr>Percentage of time online for Tier 1, 2, and 3 loads for a Solar Microgrid designed for the University of California Santa Barbara (UCSB) with enough solar to achieve net zero and 200 kWh of energy storage per 100 kW solar.</vt:lpstr>
      <vt:lpstr>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vt:lpstr>
      <vt:lpstr>RGL is in the disaster-prone Goleta Load Pocket</vt:lpstr>
      <vt:lpstr>RGL in the only disadvantaged area of Goleta</vt:lpstr>
      <vt:lpstr>RGL is perfect for showcasing Master Metering</vt:lpstr>
      <vt:lpstr>RGL Community Microgrid challenges</vt:lpstr>
      <vt:lpstr>RGL Community Microgrid benefits</vt:lpstr>
      <vt:lpstr>Key needs 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Wendy Boyle</dc:creator>
  <cp:lastModifiedBy>Craig Lewis</cp:lastModifiedBy>
  <cp:revision>14</cp:revision>
  <dcterms:modified xsi:type="dcterms:W3CDTF">2025-05-08T03:53:33Z</dcterms:modified>
</cp:coreProperties>
</file>