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4vkVSto6oVN/WLEHEVQJE71CY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ff827bdb9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7ff827bdb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7ff827bdb9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ff827bdb9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37ff827bdb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37ff827bdb9_0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ff827bdb9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7ff827bdb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37ff827bdb9_0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ff827bdb9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7ff827bdb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7ff827bdb9_0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7ff827bdb9_0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7ff827bdb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7ff827bdb9_0_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ff827bdb9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7ff827bdb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37ff827bdb9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ff827bdb9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7ff827bdb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7ff827bdb9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ff827bdb9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7ff827bdb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7ff827bdb9_0_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ff827bdb9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7ff827bdb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37ff827bdb9_0_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ff827bdb9_0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37ff827bdb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37ff827bdb9_0_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3d8b2d624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53d8b2d62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53d8b2d624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7ff827bdb9_0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37ff827bdb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37ff827bdb9_0_10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ff827bdb9_0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7ff827bdb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37ff827bdb9_0_1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ff827bdb9_0_1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7ff827bdb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37ff827bdb9_0_1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ff827bdb9_0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7ff827bdb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37ff827bdb9_0_1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7ff827bdb9_0_1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37ff827bdb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37ff827bdb9_0_1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7ff827bdb9_0_1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37ff827bdb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37ff827bdb9_0_1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bba30ffcf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7bba30ffc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7bba30ffcf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ff827bdb9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7ff827bdb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7ff827bdb9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ff827bdb9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37ff827bdb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37ff827bdb9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ff827bdb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7ff827bd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37ff827bdb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ff827bdb9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7ff827bd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7ff827bdb9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ff827bdb9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7ff827bdb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7ff827bdb9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ff827bdb9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7ff827bdb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37ff827bdb9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8"/>
          <p:cNvSpPr/>
          <p:nvPr/>
        </p:nvSpPr>
        <p:spPr>
          <a:xfrm>
            <a:off x="0" y="3124200"/>
            <a:ext cx="9144000" cy="3352800"/>
          </a:xfrm>
          <a:prstGeom prst="rect">
            <a:avLst/>
          </a:prstGeom>
          <a:solidFill>
            <a:srgbClr val="249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8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Making Clean Local Energy Accessible Now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8"/>
          <p:cNvSpPr txBox="1"/>
          <p:nvPr>
            <p:ph idx="1" type="subTitle"/>
          </p:nvPr>
        </p:nvSpPr>
        <p:spPr>
          <a:xfrm>
            <a:off x="990600" y="5300663"/>
            <a:ext cx="7161213" cy="841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83D1"/>
              </a:buClr>
              <a:buSzPts val="2400"/>
              <a:buFont typeface="Calibri"/>
              <a:buNone/>
              <a:defRPr sz="2400">
                <a:solidFill>
                  <a:srgbClr val="4683D1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1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1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, Text and Chart">
  <p:cSld name="19_Title, Text and Char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9"/>
          <p:cNvSpPr txBox="1"/>
          <p:nvPr/>
        </p:nvSpPr>
        <p:spPr>
          <a:xfrm>
            <a:off x="0" y="6488113"/>
            <a:ext cx="47244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Making Clean Local Energy Accessible Now</a:t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09"/>
          <p:cNvSpPr/>
          <p:nvPr/>
        </p:nvSpPr>
        <p:spPr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9"/>
          <p:cNvSpPr txBox="1"/>
          <p:nvPr/>
        </p:nvSpPr>
        <p:spPr>
          <a:xfrm>
            <a:off x="8534400" y="6492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13D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ean Coalition Logo_no tagline_updated_slideshowedit_zf2 yellow_final2.pdf" id="25" name="Google Shape;25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1100" y="46038"/>
            <a:ext cx="16129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09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9"/>
          <p:cNvSpPr txBox="1"/>
          <p:nvPr>
            <p:ph idx="1" type="body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Char char="•"/>
              <a:defRPr>
                <a:solidFill>
                  <a:srgbClr val="4683D1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83D1"/>
              </a:buClr>
              <a:buSzPts val="2800"/>
              <a:buFont typeface="Calibri"/>
              <a:buChar char="•"/>
              <a:defRPr>
                <a:solidFill>
                  <a:srgbClr val="4683D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83D1"/>
              </a:buClr>
              <a:buSzPts val="2400"/>
              <a:buFont typeface="Calibri"/>
              <a:buChar char="•"/>
              <a:defRPr>
                <a:solidFill>
                  <a:srgbClr val="4683D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83D1"/>
              </a:buClr>
              <a:buSzPts val="2000"/>
              <a:buFont typeface="Calibri"/>
              <a:buChar char="•"/>
              <a:defRPr>
                <a:solidFill>
                  <a:srgbClr val="4683D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83D1"/>
              </a:buClr>
              <a:buSzPts val="2000"/>
              <a:buFont typeface="Calibri"/>
              <a:buChar char="•"/>
              <a:defRPr>
                <a:solidFill>
                  <a:srgbClr val="4683D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1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1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1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1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ean Coalition Logo_no tagline_updated yellow.eps"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7317" y="339014"/>
            <a:ext cx="570865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-150" y="2504275"/>
            <a:ext cx="9144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 Joint Rate Comparisons</a:t>
            </a:r>
            <a:b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Max Andre</a:t>
            </a:r>
            <a:endParaRPr b="0" i="1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7952773" y="6506275"/>
            <a:ext cx="132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Aug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ff827bdb9_0_38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San Jose Clean Energy (SJCE)</a:t>
            </a:r>
            <a:endParaRPr/>
          </a:p>
        </p:txBody>
      </p:sp>
      <p:pic>
        <p:nvPicPr>
          <p:cNvPr id="168" name="Google Shape;168;g37ff827bdb9_0_38" title="Screenshot 2025-08-07 10.46.03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3" y="2507875"/>
            <a:ext cx="902017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ff827bdb9_0_44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Peninsula Clean Energy (PCE)</a:t>
            </a:r>
            <a:endParaRPr/>
          </a:p>
        </p:txBody>
      </p:sp>
      <p:pic>
        <p:nvPicPr>
          <p:cNvPr id="175" name="Google Shape;175;g37ff827bdb9_0_44" title="Screenshot 2025-08-07 10.46.4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2124375"/>
            <a:ext cx="9144000" cy="2609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ff827bdb9_0_50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Pioneer Community Energy</a:t>
            </a:r>
            <a:endParaRPr/>
          </a:p>
        </p:txBody>
      </p:sp>
      <p:pic>
        <p:nvPicPr>
          <p:cNvPr id="182" name="Google Shape;182;g37ff827bdb9_0_50" title="Screenshot 2025-08-07 11.12.23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2140250"/>
            <a:ext cx="8832301" cy="2410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ff827bdb9_0_62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Valley Clean Energy (VCE)</a:t>
            </a:r>
            <a:endParaRPr/>
          </a:p>
        </p:txBody>
      </p:sp>
      <p:pic>
        <p:nvPicPr>
          <p:cNvPr id="189" name="Google Shape;189;g37ff827bdb9_0_62" title="Screenshot 2025-08-07 11.11.31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23" y="2527625"/>
            <a:ext cx="8627575" cy="24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ff827bdb9_0_68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Lancaster Choice Energy (LE)</a:t>
            </a:r>
            <a:endParaRPr/>
          </a:p>
        </p:txBody>
      </p:sp>
      <p:pic>
        <p:nvPicPr>
          <p:cNvPr id="196" name="Google Shape;196;g37ff827bdb9_0_68" title="Screenshot 2025-08-07 11.16.25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21892"/>
            <a:ext cx="9143999" cy="28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ff827bdb9_0_56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 Valley Choice Energy (AVCE)</a:t>
            </a:r>
            <a:endParaRPr/>
          </a:p>
        </p:txBody>
      </p:sp>
      <p:pic>
        <p:nvPicPr>
          <p:cNvPr id="203" name="Google Shape;203;g37ff827bdb9_0_56" title="Screenshot 2025-08-07 11.26.1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" y="1779725"/>
            <a:ext cx="8648701" cy="28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ff827bdb9_0_74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Santa Barbara Clean Energy (SBCE)</a:t>
            </a:r>
            <a:endParaRPr/>
          </a:p>
        </p:txBody>
      </p:sp>
      <p:pic>
        <p:nvPicPr>
          <p:cNvPr id="210" name="Google Shape;210;g37ff827bdb9_0_74" title="Screenshot 2025-08-07 11.36.4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7390"/>
            <a:ext cx="9143999" cy="273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ff827bdb9_0_80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Clean Energy Alliance (CEA)</a:t>
            </a:r>
            <a:endParaRPr/>
          </a:p>
        </p:txBody>
      </p:sp>
      <p:pic>
        <p:nvPicPr>
          <p:cNvPr id="217" name="Google Shape;217;g37ff827bdb9_0_80" title="Screenshot 2025-08-07 11.50.3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38" y="1660475"/>
            <a:ext cx="8765125" cy="31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ff827bdb9_0_92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San Diego Community Power (SDCP)</a:t>
            </a:r>
            <a:endParaRPr/>
          </a:p>
        </p:txBody>
      </p:sp>
      <p:pic>
        <p:nvPicPr>
          <p:cNvPr id="224" name="Google Shape;224;g37ff827bdb9_0_92" title="Screenshot 2025-08-07 12.01.4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50" y="1787474"/>
            <a:ext cx="8394701" cy="259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ff827bdb9_0_99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Orange County Power Authority (OCPA)</a:t>
            </a:r>
            <a:endParaRPr/>
          </a:p>
        </p:txBody>
      </p:sp>
      <p:pic>
        <p:nvPicPr>
          <p:cNvPr id="231" name="Google Shape;231;g37ff827bdb9_0_99" title="Screenshot 2025-08-07 12.19.1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2337800"/>
            <a:ext cx="8832299" cy="198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3d8b2d624_0_5"/>
          <p:cNvSpPr txBox="1"/>
          <p:nvPr>
            <p:ph idx="1" type="body"/>
          </p:nvPr>
        </p:nvSpPr>
        <p:spPr>
          <a:xfrm>
            <a:off x="242050" y="890127"/>
            <a:ext cx="8548800" cy="55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Each Community Choice </a:t>
            </a:r>
            <a:r>
              <a:rPr lang="en-US" sz="2400">
                <a:solidFill>
                  <a:schemeClr val="dk1"/>
                </a:solidFill>
              </a:rPr>
              <a:t>Aggregation</a:t>
            </a:r>
            <a:r>
              <a:rPr lang="en-US" sz="2400">
                <a:solidFill>
                  <a:schemeClr val="dk1"/>
                </a:solidFill>
              </a:rPr>
              <a:t> (CCA) publishes Joint Rate Comparisons which compare its rates to its respective Investor-Owned Utilities’ (IOU) rates.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This presentation serves as a catalog of the Joint Rate Comparisons between each CCA and its respective IOU under the following rates: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</a:rPr>
              <a:t>PG&amp;E: E-TOU C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</a:rPr>
              <a:t>SCE: TOU-D-PRIME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</a:rPr>
              <a:t>SDGE: TOUDR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These Joint Rate Comparisons were used in the Clean Coalition’s CCA Rate Analysis presentation.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1" name="Google Shape;111;g353d8b2d624_0_5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Background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ff827bdb9_0_106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Palmdale EPIC Energy (EPIC)</a:t>
            </a:r>
            <a:endParaRPr/>
          </a:p>
        </p:txBody>
      </p:sp>
      <p:pic>
        <p:nvPicPr>
          <p:cNvPr id="238" name="Google Shape;238;g37ff827bdb9_0_106" title="Screenshot 2025-08-07 12.26.5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731050"/>
            <a:ext cx="8832302" cy="2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ff827bdb9_0_113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Desert</a:t>
            </a:r>
            <a:r>
              <a:rPr lang="en-US"/>
              <a:t> Community Energy (DCE)</a:t>
            </a:r>
            <a:endParaRPr/>
          </a:p>
        </p:txBody>
      </p:sp>
      <p:pic>
        <p:nvPicPr>
          <p:cNvPr id="245" name="Google Shape;245;g37ff827bdb9_0_113" title="Screenshot 2025-08-07 3.04.2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88" y="2460575"/>
            <a:ext cx="8945025" cy="1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ff827bdb9_0_120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Redwood Coast Energy Authority (RCEA)</a:t>
            </a:r>
            <a:endParaRPr/>
          </a:p>
        </p:txBody>
      </p:sp>
      <p:pic>
        <p:nvPicPr>
          <p:cNvPr id="252" name="Google Shape;252;g37ff827bdb9_0_120" title="Screenshot 2025-08-07 3.19.3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95475"/>
            <a:ext cx="8520600" cy="238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ff827bdb9_0_128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Rancho Mirage Energy Authority (RMEA)</a:t>
            </a:r>
            <a:endParaRPr/>
          </a:p>
        </p:txBody>
      </p:sp>
      <p:pic>
        <p:nvPicPr>
          <p:cNvPr id="259" name="Google Shape;259;g37ff827bdb9_0_128" title="Screenshot 2025-08-07 3.28.0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13" y="2138712"/>
            <a:ext cx="8733374" cy="25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7ff827bdb9_0_135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San Jacinto Power (SJP)</a:t>
            </a:r>
            <a:endParaRPr/>
          </a:p>
        </p:txBody>
      </p:sp>
      <p:pic>
        <p:nvPicPr>
          <p:cNvPr id="266" name="Google Shape;266;g37ff827bdb9_0_135" title="Screenshot 2025-08-07 3.36.4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75" y="1920824"/>
            <a:ext cx="8299451" cy="28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7ff827bdb9_0_142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King City Community Power (KCCP)</a:t>
            </a:r>
            <a:endParaRPr/>
          </a:p>
        </p:txBody>
      </p:sp>
      <p:pic>
        <p:nvPicPr>
          <p:cNvPr id="273" name="Google Shape;273;g37ff827bdb9_0_142" title="Screenshot 2025-08-07 3.50.3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38" y="2296463"/>
            <a:ext cx="9008325" cy="22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bba30ffcf_0_69"/>
          <p:cNvSpPr txBox="1"/>
          <p:nvPr/>
        </p:nvSpPr>
        <p:spPr>
          <a:xfrm>
            <a:off x="311700" y="3924300"/>
            <a:ext cx="8520600" cy="2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MCE has a $0.035/kWh added cost of the PG&amp;E PCIA/FF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terms w/ PG&amp;E because it was the first CCA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7bba30ffcf_0_69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Marin Clean Energy (MCE)</a:t>
            </a:r>
            <a:endParaRPr/>
          </a:p>
        </p:txBody>
      </p:sp>
      <p:pic>
        <p:nvPicPr>
          <p:cNvPr id="119" name="Google Shape;119;g37bba30ffcf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8256"/>
            <a:ext cx="9144000" cy="246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ff827bdb9_0_7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Ava Community Energy (Ava)</a:t>
            </a:r>
            <a:endParaRPr/>
          </a:p>
        </p:txBody>
      </p:sp>
      <p:pic>
        <p:nvPicPr>
          <p:cNvPr id="126" name="Google Shape;126;g37ff827bdb9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552925"/>
            <a:ext cx="9144001" cy="329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ff827bdb9_0_13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Clean Power SF (CPSF)</a:t>
            </a:r>
            <a:endParaRPr/>
          </a:p>
        </p:txBody>
      </p:sp>
      <p:pic>
        <p:nvPicPr>
          <p:cNvPr id="133" name="Google Shape;133;g37ff827bdb9_0_13" title="Screenshot 2025-08-07 9.52.5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943975"/>
            <a:ext cx="9144000" cy="297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ff827bdb9_0_0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Sonoma Clean Power (SCP)</a:t>
            </a:r>
            <a:endParaRPr/>
          </a:p>
        </p:txBody>
      </p:sp>
      <p:pic>
        <p:nvPicPr>
          <p:cNvPr id="140" name="Google Shape;140;g37ff827bdb9_0_0" title="Screenshot 2025-08-07 9.53.25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342288"/>
            <a:ext cx="9144000" cy="217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ff827bdb9_0_19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Central Coast Community Energy (3CE) &amp; PG&amp;E</a:t>
            </a:r>
            <a:endParaRPr/>
          </a:p>
        </p:txBody>
      </p:sp>
      <p:pic>
        <p:nvPicPr>
          <p:cNvPr id="147" name="Google Shape;147;g37ff827bdb9_0_19" title="Screenshot 2025-08-07 9.53.57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02000"/>
            <a:ext cx="9144001" cy="2253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ff827bdb9_0_31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Central Coast Community Energy (3CE) &amp; SCE</a:t>
            </a:r>
            <a:endParaRPr/>
          </a:p>
        </p:txBody>
      </p:sp>
      <p:pic>
        <p:nvPicPr>
          <p:cNvPr id="154" name="Google Shape;154;g37ff827bdb9_0_31" title="Screenshot 2025-08-07 9.54.21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57112"/>
            <a:ext cx="9143999" cy="2143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ff827bdb9_0_25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Silicon Valley Clean Energy (SVCE)</a:t>
            </a:r>
            <a:endParaRPr/>
          </a:p>
        </p:txBody>
      </p:sp>
      <p:pic>
        <p:nvPicPr>
          <p:cNvPr id="161" name="Google Shape;161;g37ff827bdb9_0_25" title="Screenshot 2025-08-07 9.55.1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8475"/>
            <a:ext cx="9144000" cy="230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2017-01-28T15:52:04Z</dcterms:created>
  <dc:creator>Josh Valentine</dc:creator>
</cp:coreProperties>
</file>