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7" roundtripDataSignature="AMtx7mhVnVxyCv4uIlZquc3+XcVeyLP8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a75196e48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8a75196e4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8a75196e48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a75196e48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8a75196e4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38a75196e48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a75196e48_0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8a75196e4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38a75196e48_0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a75196e48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8a75196e4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38a75196e48_0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a75196e48_0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38a75196e4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38a75196e48_0_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a75196e48_0_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38a75196e4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38a75196e48_0_1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a75196e48_0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38a75196e4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38a75196e48_0_1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a75196e48_0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8a75196e4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8a75196e48_0_1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a75196e48_0_1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8a75196e4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38a75196e48_0_1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9801cd267_0_1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79801cd26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379801cd267_0_1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3d8b2d624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53d8b2d62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53d8b2d624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a75196e48_0_1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8a75196e4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38a75196e48_0_1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8a75196e48_0_1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8a75196e4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38a75196e48_0_1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a75196e48_0_1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8a75196e48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38a75196e48_0_1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8a75196e48_0_1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8a75196e48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38a75196e48_0_1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8a75196e48_0_2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38a75196e48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38a75196e48_0_20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8a75196e48_0_2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8a75196e4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38a75196e48_0_2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8a75196e48_0_2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38a75196e48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38a75196e48_0_2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8a75196e48_0_2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38a75196e48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g38a75196e48_0_2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8a75196e48_0_2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38a75196e4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38a75196e48_0_2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a75196e48_0_2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38a75196e4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38a75196e48_0_2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bba30ffcf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7bba30ffc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37bba30ffcf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8a75196e48_0_2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38a75196e48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38a75196e48_0_2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8a75196e48_0_2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38a75196e48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38a75196e48_0_2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8a75196e48_0_2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38a75196e48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g38a75196e48_0_2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8a75196e48_0_2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38a75196e4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g38a75196e48_0_2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8a75196e48_0_2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38a75196e48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38a75196e48_0_2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8a75196e48_0_2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38a75196e48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38a75196e48_0_2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8a75196e48_0_2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38a75196e4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38a75196e48_0_2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8a75196e48_0_2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38a75196e48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38a75196e48_0_2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8a75196e48_0_3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38a75196e48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38a75196e48_0_3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8a75196e48_0_3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38a75196e48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g38a75196e48_0_3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7fa615a81_0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77fa615a8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77fa615a81_0_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8a75196e48_0_3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38a75196e48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38a75196e48_0_3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8a75196e48_0_3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38a75196e48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g38a75196e48_0_3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7699c5ac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77699c5a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77699c5ac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a75196e48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8a75196e4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38a75196e48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a75196e48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8a75196e4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38a75196e48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a75196e48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8a75196e4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38a75196e48_0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a75196e48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8a75196e4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38a75196e48_0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8"/>
          <p:cNvSpPr/>
          <p:nvPr/>
        </p:nvSpPr>
        <p:spPr>
          <a:xfrm>
            <a:off x="0" y="3124200"/>
            <a:ext cx="9144000" cy="3352800"/>
          </a:xfrm>
          <a:prstGeom prst="rect">
            <a:avLst/>
          </a:prstGeom>
          <a:solidFill>
            <a:srgbClr val="249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8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Making Clean Local Energy Accessible Now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8"/>
          <p:cNvSpPr txBox="1"/>
          <p:nvPr>
            <p:ph idx="1" type="subTitle"/>
          </p:nvPr>
        </p:nvSpPr>
        <p:spPr>
          <a:xfrm>
            <a:off x="990600" y="5300663"/>
            <a:ext cx="7161213" cy="841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83D1"/>
              </a:buClr>
              <a:buSzPts val="2400"/>
              <a:buFont typeface="Calibri"/>
              <a:buNone/>
              <a:defRPr sz="2400">
                <a:solidFill>
                  <a:srgbClr val="4683D1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1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1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, Text and Chart">
  <p:cSld name="19_Title, Text and Char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9"/>
          <p:cNvSpPr txBox="1"/>
          <p:nvPr/>
        </p:nvSpPr>
        <p:spPr>
          <a:xfrm>
            <a:off x="0" y="6488113"/>
            <a:ext cx="47244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Making Clean Local Energy Accessible Now</a:t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09"/>
          <p:cNvSpPr/>
          <p:nvPr/>
        </p:nvSpPr>
        <p:spPr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9"/>
          <p:cNvSpPr txBox="1"/>
          <p:nvPr/>
        </p:nvSpPr>
        <p:spPr>
          <a:xfrm>
            <a:off x="8534400" y="6492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13D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ean Coalition Logo_no tagline_updated_slideshowedit_zf2 yellow_final2.pdf" id="25" name="Google Shape;25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1100" y="46038"/>
            <a:ext cx="16129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09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9"/>
          <p:cNvSpPr txBox="1"/>
          <p:nvPr>
            <p:ph idx="1" type="body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Char char="•"/>
              <a:defRPr>
                <a:solidFill>
                  <a:srgbClr val="4683D1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83D1"/>
              </a:buClr>
              <a:buSzPts val="2800"/>
              <a:buFont typeface="Calibri"/>
              <a:buChar char="•"/>
              <a:defRPr>
                <a:solidFill>
                  <a:srgbClr val="4683D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83D1"/>
              </a:buClr>
              <a:buSzPts val="2400"/>
              <a:buFont typeface="Calibri"/>
              <a:buChar char="•"/>
              <a:defRPr>
                <a:solidFill>
                  <a:srgbClr val="4683D1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83D1"/>
              </a:buClr>
              <a:buSzPts val="2000"/>
              <a:buFont typeface="Calibri"/>
              <a:buChar char="•"/>
              <a:defRPr>
                <a:solidFill>
                  <a:srgbClr val="4683D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83D1"/>
              </a:buClr>
              <a:buSzPts val="2000"/>
              <a:buFont typeface="Calibri"/>
              <a:buChar char="•"/>
              <a:defRPr>
                <a:solidFill>
                  <a:srgbClr val="4683D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1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1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1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1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anjosecleanenergy.org/sj-cares/" TargetMode="External"/><Relationship Id="rId4" Type="http://schemas.openxmlformats.org/officeDocument/2006/relationships/hyperlink" Target="https://www.cleanpowersf.org/supergreensaver" TargetMode="External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sanjosecleanenergy.org/ev-charger-assistance/" TargetMode="External"/><Relationship Id="rId10" Type="http://schemas.openxmlformats.org/officeDocument/2006/relationships/hyperlink" Target="https://avaenergy.org/community/grants-sponsorships/habitat-for-humanity/" TargetMode="External"/><Relationship Id="rId13" Type="http://schemas.openxmlformats.org/officeDocument/2006/relationships/hyperlink" Target="https://3cenergy.org/rebates/new-construction-electrification-program-2/" TargetMode="External"/><Relationship Id="rId12" Type="http://schemas.openxmlformats.org/officeDocument/2006/relationships/hyperlink" Target="https://cleanpoweralliance.org/get-involved-old/calevip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peninsulacleanenergy.com/residential/financing/" TargetMode="External"/><Relationship Id="rId4" Type="http://schemas.openxmlformats.org/officeDocument/2006/relationships/hyperlink" Target="https://sonomacleanpower.org/energy-savings-box" TargetMode="External"/><Relationship Id="rId9" Type="http://schemas.openxmlformats.org/officeDocument/2006/relationships/hyperlink" Target="https://sonomacleanpower.org/induction-cooktop-check-out" TargetMode="External"/><Relationship Id="rId5" Type="http://schemas.openxmlformats.org/officeDocument/2006/relationships/hyperlink" Target="https://svcleanenergy.org/diy-toolkits/" TargetMode="External"/><Relationship Id="rId6" Type="http://schemas.openxmlformats.org/officeDocument/2006/relationships/hyperlink" Target="https://www.ocpower.org/energy-programs/marketplace/" TargetMode="External"/><Relationship Id="rId7" Type="http://schemas.openxmlformats.org/officeDocument/2006/relationships/hyperlink" Target="https://mcecleanenergy.org/home-energy-savings/" TargetMode="External"/><Relationship Id="rId8" Type="http://schemas.openxmlformats.org/officeDocument/2006/relationships/hyperlink" Target="https://cleanpoweralliance.org/energytea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R6CEagToBsmR8ZiihtfZeDvm34IvdimZ/view?usp=sharing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ean Coalition Logo_no tagline_updated yellow.eps"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7317" y="339014"/>
            <a:ext cx="570865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-150" y="2504275"/>
            <a:ext cx="9144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 Programs and Rate Analysis</a:t>
            </a:r>
            <a:b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Max Andre</a:t>
            </a:r>
            <a:endParaRPr b="0" i="1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7952773" y="6506275"/>
            <a:ext cx="132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15 Aug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a75196e48_0_63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Demand response (DR) apps</a:t>
            </a:r>
            <a:endParaRPr/>
          </a:p>
        </p:txBody>
      </p:sp>
      <p:sp>
        <p:nvSpPr>
          <p:cNvPr id="178" name="Google Shape;178;g38a75196e48_0_63"/>
          <p:cNvSpPr txBox="1"/>
          <p:nvPr>
            <p:ph idx="1" type="body"/>
          </p:nvPr>
        </p:nvSpPr>
        <p:spPr>
          <a:xfrm>
            <a:off x="457200" y="940525"/>
            <a:ext cx="66153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</a:rPr>
              <a:t>Most of California is partnered with OhmConnect, but other CCAs have their own DR apps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</a:rPr>
              <a:t>Customers are incentivized to consume less energy during peak hours to manage the load on the grid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</a:rPr>
              <a:t>Some export energy from home batteries during peak hours as well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</a:rPr>
              <a:t>CEA’s PeakSmart: up to 30% cheaper energy throughout the year, but on PeakSmart Days (&lt;18 days/year), energy costs these customers an extra $1.10/kWh (super expensive)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79" name="Google Shape;179;g38a75196e48_0_63" title="CCA dr tab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4171" y="940525"/>
            <a:ext cx="1751079" cy="543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a75196e48_0_71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Induction cookware electrification</a:t>
            </a:r>
            <a:endParaRPr/>
          </a:p>
        </p:txBody>
      </p:sp>
      <p:sp>
        <p:nvSpPr>
          <p:cNvPr id="186" name="Google Shape;186;g38a75196e48_0_71"/>
          <p:cNvSpPr txBox="1"/>
          <p:nvPr>
            <p:ph idx="1" type="body"/>
          </p:nvPr>
        </p:nvSpPr>
        <p:spPr>
          <a:xfrm>
            <a:off x="457200" y="940525"/>
            <a:ext cx="66153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</a:rPr>
              <a:t>Replaces gas stoves in homes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</a:rPr>
              <a:t>Ava offers free induction cookware to income-eligible customers that allow Ava to study the effects of electrification on air quality in homes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</a:rPr>
              <a:t>SCP offers a free induction cooktop checkout for customers to test-drive induction cookware for two weeks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</a:rPr>
              <a:t>Most CCAs encourage switching to induction cooking even if they don’t offer direct incentives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87" name="Google Shape;187;g38a75196e48_0_71" title="CCA induction cooking tab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499" y="870337"/>
            <a:ext cx="1851150" cy="55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8a75196e48_0_79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E-bikes</a:t>
            </a:r>
            <a:endParaRPr/>
          </a:p>
        </p:txBody>
      </p:sp>
      <p:sp>
        <p:nvSpPr>
          <p:cNvPr id="194" name="Google Shape;194;g38a75196e48_0_79"/>
          <p:cNvSpPr txBox="1"/>
          <p:nvPr>
            <p:ph idx="1" type="body"/>
          </p:nvPr>
        </p:nvSpPr>
        <p:spPr>
          <a:xfrm>
            <a:off x="457200" y="940525"/>
            <a:ext cx="66153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</a:rPr>
              <a:t>While e-bike incentives are rather uncommon (most simply encourage e-bike use), some CCAs still provide incentives to green transportation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</a:rPr>
              <a:t>E-bikes may vary in utility based on geographic location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95" name="Google Shape;195;g38a75196e48_0_79" title="CCA ebikes tab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500" y="940525"/>
            <a:ext cx="1810350" cy="5439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a75196e48_0_87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Income–eligible incentives</a:t>
            </a:r>
            <a:endParaRPr/>
          </a:p>
        </p:txBody>
      </p:sp>
      <p:sp>
        <p:nvSpPr>
          <p:cNvPr id="202" name="Google Shape;202;g38a75196e48_0_87"/>
          <p:cNvSpPr txBox="1"/>
          <p:nvPr>
            <p:ph idx="1" type="body"/>
          </p:nvPr>
        </p:nvSpPr>
        <p:spPr>
          <a:xfrm>
            <a:off x="457200" y="940525"/>
            <a:ext cx="82662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SJCares</a:t>
            </a:r>
            <a:r>
              <a:rPr lang="en-US" sz="3000">
                <a:solidFill>
                  <a:schemeClr val="dk1"/>
                </a:solidFill>
              </a:rPr>
              <a:t> - almost ½ price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</a:rPr>
              <a:t>CPSF </a:t>
            </a:r>
            <a:r>
              <a:rPr lang="en-US" sz="30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SuperGreen Saver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chemeClr val="dk1"/>
                </a:solidFill>
              </a:rPr>
              <a:t>20% discount on 100% renewable energy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</a:rPr>
              <a:t>CARE/FERA rate plans offer discounted rates across all CCAs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203" name="Google Shape;203;g38a75196e48_0_87" title="sjce sample rate comparis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3125" y="3594600"/>
            <a:ext cx="5252073" cy="27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8a75196e48_0_87"/>
          <p:cNvSpPr/>
          <p:nvPr/>
        </p:nvSpPr>
        <p:spPr>
          <a:xfrm>
            <a:off x="3432225" y="5369150"/>
            <a:ext cx="1328700" cy="411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a75196e48_0_96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Other unique programs</a:t>
            </a:r>
            <a:endParaRPr/>
          </a:p>
        </p:txBody>
      </p:sp>
      <p:sp>
        <p:nvSpPr>
          <p:cNvPr id="211" name="Google Shape;211;g38a75196e48_0_96"/>
          <p:cNvSpPr txBox="1"/>
          <p:nvPr>
            <p:ph idx="1" type="body"/>
          </p:nvPr>
        </p:nvSpPr>
        <p:spPr>
          <a:xfrm>
            <a:off x="457200" y="940525"/>
            <a:ext cx="82662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</a:rPr>
              <a:t>PCE’s 0% </a:t>
            </a:r>
            <a:r>
              <a:rPr lang="en-US" sz="2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interest loan</a:t>
            </a:r>
            <a:r>
              <a:rPr lang="en-US" sz="2000">
                <a:solidFill>
                  <a:schemeClr val="dk1"/>
                </a:solidFill>
              </a:rPr>
              <a:t> for home upgrades up to $10,000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</a:rPr>
              <a:t>DIY Energy Toolkits/boxes (</a:t>
            </a:r>
            <a:r>
              <a:rPr lang="en-US" sz="20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SCP</a:t>
            </a:r>
            <a:r>
              <a:rPr lang="en-US" sz="2000">
                <a:solidFill>
                  <a:schemeClr val="dk1"/>
                </a:solidFill>
              </a:rPr>
              <a:t>, </a:t>
            </a:r>
            <a:r>
              <a:rPr lang="en-US" sz="20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SVCE</a:t>
            </a:r>
            <a:r>
              <a:rPr lang="en-US" sz="2000">
                <a:solidFill>
                  <a:schemeClr val="dk1"/>
                </a:solidFill>
              </a:rPr>
              <a:t>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OCPA Marketplace</a:t>
            </a:r>
            <a:r>
              <a:rPr lang="en-US" sz="2000">
                <a:solidFill>
                  <a:schemeClr val="dk1"/>
                </a:solidFill>
              </a:rPr>
              <a:t>: discounted online store for energy-saving products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</a:rPr>
              <a:t>Free Home Energy Assessments (</a:t>
            </a:r>
            <a:r>
              <a:rPr lang="en-US" sz="20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MCE's</a:t>
            </a:r>
            <a:r>
              <a:rPr lang="en-US" sz="2000">
                <a:solidFill>
                  <a:schemeClr val="dk1"/>
                </a:solidFill>
              </a:rPr>
              <a:t> income-eligible customers only, </a:t>
            </a:r>
            <a:r>
              <a:rPr lang="en-US" sz="200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CPA</a:t>
            </a:r>
            <a:r>
              <a:rPr lang="en-US" sz="2000">
                <a:solidFill>
                  <a:schemeClr val="dk1"/>
                </a:solidFill>
              </a:rPr>
              <a:t>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u="sng">
                <a:solidFill>
                  <a:schemeClr val="dk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SCP’s free induction cooktop checkout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</a:rPr>
              <a:t>Ava’s </a:t>
            </a:r>
            <a:r>
              <a:rPr lang="en-US" sz="2000" u="sng">
                <a:solidFill>
                  <a:schemeClr val="dk1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partnership</a:t>
            </a:r>
            <a:r>
              <a:rPr lang="en-US" sz="2000">
                <a:solidFill>
                  <a:schemeClr val="dk1"/>
                </a:solidFill>
              </a:rPr>
              <a:t> with Habitat for Humanity to electrify income-eligible customers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u="sng">
                <a:solidFill>
                  <a:schemeClr val="dk1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SJCE’s Multifamily EV Charger Assistance Program</a:t>
            </a:r>
            <a:r>
              <a:rPr lang="en-US" sz="2000">
                <a:solidFill>
                  <a:schemeClr val="dk1"/>
                </a:solidFill>
              </a:rPr>
              <a:t> and CPA’s </a:t>
            </a:r>
            <a:r>
              <a:rPr lang="en-US" sz="2000" u="sng">
                <a:solidFill>
                  <a:schemeClr val="dk1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CALeVIP</a:t>
            </a:r>
            <a:r>
              <a:rPr lang="en-US" sz="2000">
                <a:solidFill>
                  <a:schemeClr val="dk1"/>
                </a:solidFill>
              </a:rPr>
              <a:t> to provide EV incentives to businesses especially in disadvantaged communities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</a:rPr>
              <a:t>3CE’s </a:t>
            </a:r>
            <a:r>
              <a:rPr lang="en-US" sz="2000" u="sng">
                <a:solidFill>
                  <a:schemeClr val="dk1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Construction Electrification Program</a:t>
            </a:r>
            <a:r>
              <a:rPr lang="en-US" sz="2000">
                <a:solidFill>
                  <a:schemeClr val="dk1"/>
                </a:solidFill>
              </a:rPr>
              <a:t> to build new, all electric housing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8a75196e48_0_104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Residential Rates</a:t>
            </a:r>
            <a:endParaRPr/>
          </a:p>
        </p:txBody>
      </p:sp>
      <p:sp>
        <p:nvSpPr>
          <p:cNvPr id="218" name="Google Shape;218;g38a75196e48_0_104"/>
          <p:cNvSpPr txBox="1"/>
          <p:nvPr/>
        </p:nvSpPr>
        <p:spPr>
          <a:xfrm>
            <a:off x="2431125" y="2123700"/>
            <a:ext cx="4281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Analysis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8a75196e48_0_110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Rate plan analysis of CCAs with the local IOU</a:t>
            </a:r>
            <a:endParaRPr/>
          </a:p>
        </p:txBody>
      </p:sp>
      <p:sp>
        <p:nvSpPr>
          <p:cNvPr id="225" name="Google Shape;225;g38a75196e48_0_110"/>
          <p:cNvSpPr txBox="1"/>
          <p:nvPr/>
        </p:nvSpPr>
        <p:spPr>
          <a:xfrm>
            <a:off x="311700" y="1152475"/>
            <a:ext cx="3174300" cy="29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Joint Rate Comparisons: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 Plans: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E-TOU C (PG&amp;E)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TOU-D-PRIME (SCE)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TOUDR (SDGE)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38a75196e48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950" y="2506775"/>
            <a:ext cx="5541349" cy="14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8a75196e48_0_110" title="Screenshot 2025-08-07 12.26.55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75525"/>
            <a:ext cx="4633826" cy="13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8a75196e48_0_110" title="Screenshot 2025-08-07 12.01.41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6925" y="4415400"/>
            <a:ext cx="4477076" cy="13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8a75196e48_0_128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Some CCAs serve more customers than others</a:t>
            </a:r>
            <a:endParaRPr/>
          </a:p>
        </p:txBody>
      </p:sp>
      <p:pic>
        <p:nvPicPr>
          <p:cNvPr id="235" name="Google Shape;235;g38a75196e48_0_128" title="# of Customer Accounts among the CCAs 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75" y="1219825"/>
            <a:ext cx="7590926" cy="46887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g38a75196e48_0_128"/>
          <p:cNvCxnSpPr/>
          <p:nvPr/>
        </p:nvCxnSpPr>
        <p:spPr>
          <a:xfrm flipH="1">
            <a:off x="4898498" y="1820289"/>
            <a:ext cx="9000" cy="3078000"/>
          </a:xfrm>
          <a:prstGeom prst="straightConnector1">
            <a:avLst/>
          </a:prstGeom>
          <a:noFill/>
          <a:ln cap="flat" cmpd="sng" w="2187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g38a75196e48_0_128"/>
          <p:cNvSpPr txBox="1"/>
          <p:nvPr/>
        </p:nvSpPr>
        <p:spPr>
          <a:xfrm>
            <a:off x="7834500" y="1219825"/>
            <a:ext cx="1407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separates the CCAs with at least 100,000 total customers.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g38a75196e48_0_128"/>
          <p:cNvCxnSpPr/>
          <p:nvPr/>
        </p:nvCxnSpPr>
        <p:spPr>
          <a:xfrm flipH="1">
            <a:off x="5144601" y="2194255"/>
            <a:ext cx="2631900" cy="160500"/>
          </a:xfrm>
          <a:prstGeom prst="straightConnector1">
            <a:avLst/>
          </a:prstGeom>
          <a:noFill/>
          <a:ln cap="flat" cmpd="sng" w="328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a75196e48_0_143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Rate Analysis</a:t>
            </a:r>
            <a:endParaRPr/>
          </a:p>
        </p:txBody>
      </p:sp>
      <p:sp>
        <p:nvSpPr>
          <p:cNvPr id="245" name="Google Shape;245;g38a75196e48_0_143"/>
          <p:cNvSpPr txBox="1"/>
          <p:nvPr/>
        </p:nvSpPr>
        <p:spPr>
          <a:xfrm>
            <a:off x="2431125" y="2123700"/>
            <a:ext cx="4281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Base Plan Rates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9801cd267_0_112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How the CCAs’ base plans compare in competition with their local IOU</a:t>
            </a:r>
            <a:endParaRPr/>
          </a:p>
        </p:txBody>
      </p:sp>
      <p:sp>
        <p:nvSpPr>
          <p:cNvPr id="252" name="Google Shape;252;g379801cd267_0_112"/>
          <p:cNvSpPr txBox="1"/>
          <p:nvPr/>
        </p:nvSpPr>
        <p:spPr>
          <a:xfrm>
            <a:off x="234050" y="4564250"/>
            <a:ext cx="509730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CCA base plans are rather competitive with their local IOU.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total cost difference of all CCAs: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$.00483/kWh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379801cd267_0_112" title="Total Cost Difference of each CCA's Base Plan and its Local IOU ($_kWh).png"/>
          <p:cNvPicPr preferRelativeResize="0"/>
          <p:nvPr/>
        </p:nvPicPr>
        <p:blipFill rotWithShape="1">
          <a:blip r:embed="rId3">
            <a:alphaModFix/>
          </a:blip>
          <a:srcRect b="0" l="0" r="2056" t="0"/>
          <a:stretch/>
        </p:blipFill>
        <p:spPr>
          <a:xfrm>
            <a:off x="110900" y="911250"/>
            <a:ext cx="5889149" cy="29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79801cd267_0_112" title="Renewable Content (%) of each CCA's Base Pla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825" y="3823750"/>
            <a:ext cx="4135700" cy="25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79801cd267_0_112"/>
          <p:cNvSpPr txBox="1"/>
          <p:nvPr/>
        </p:nvSpPr>
        <p:spPr>
          <a:xfrm>
            <a:off x="1173404" y="1316323"/>
            <a:ext cx="9885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400" lIns="103400" spcFirstLastPara="1" rIns="103400" wrap="square" tIns="103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Cheaper</a:t>
            </a:r>
            <a:endParaRPr sz="113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g379801cd267_0_112"/>
          <p:cNvSpPr txBox="1"/>
          <p:nvPr/>
        </p:nvSpPr>
        <p:spPr>
          <a:xfrm>
            <a:off x="4053349" y="1316323"/>
            <a:ext cx="12780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400" lIns="103400" spcFirstLastPara="1" rIns="103400" wrap="square" tIns="103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More expensive</a:t>
            </a:r>
            <a:endParaRPr sz="113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57" name="Google Shape;257;g379801cd267_0_112"/>
          <p:cNvCxnSpPr/>
          <p:nvPr/>
        </p:nvCxnSpPr>
        <p:spPr>
          <a:xfrm rot="10800000">
            <a:off x="1198493" y="1699344"/>
            <a:ext cx="644100" cy="0"/>
          </a:xfrm>
          <a:prstGeom prst="straightConnector1">
            <a:avLst/>
          </a:prstGeom>
          <a:noFill/>
          <a:ln cap="flat" cmpd="sng" w="32325">
            <a:solidFill>
              <a:srgbClr val="B6D7A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g379801cd267_0_112"/>
          <p:cNvCxnSpPr/>
          <p:nvPr/>
        </p:nvCxnSpPr>
        <p:spPr>
          <a:xfrm>
            <a:off x="4187356" y="1679215"/>
            <a:ext cx="624000" cy="10200"/>
          </a:xfrm>
          <a:prstGeom prst="straightConnector1">
            <a:avLst/>
          </a:prstGeom>
          <a:noFill/>
          <a:ln cap="flat" cmpd="sng" w="32325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3d8b2d624_0_5"/>
          <p:cNvSpPr txBox="1"/>
          <p:nvPr>
            <p:ph idx="1" type="body"/>
          </p:nvPr>
        </p:nvSpPr>
        <p:spPr>
          <a:xfrm>
            <a:off x="242050" y="890127"/>
            <a:ext cx="8548800" cy="55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 Community Choice Aggregation (CCA) is an entity that provides renewable electricity alternatives to the local Investor-Owned Utility (IOU) like PG&amp;E, SCE, and SDGE, and also provides other programs with incentives and rebates for electrification. As not-for-profit organizations, they focus on meeting climate action goals in their local communities.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11" name="Google Shape;111;g353d8b2d624_0_5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a CCA?</a:t>
            </a:r>
            <a:endParaRPr/>
          </a:p>
        </p:txBody>
      </p:sp>
      <p:pic>
        <p:nvPicPr>
          <p:cNvPr id="112" name="Google Shape;112;g353d8b2d624_0_5" title="ccaima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27" y="3429000"/>
            <a:ext cx="3416349" cy="27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a75196e48_0_156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There is no clear relationship between % renewable and total cost difference of base plans</a:t>
            </a:r>
            <a:endParaRPr/>
          </a:p>
        </p:txBody>
      </p:sp>
      <p:sp>
        <p:nvSpPr>
          <p:cNvPr id="265" name="Google Shape;265;g38a75196e48_0_156"/>
          <p:cNvSpPr txBox="1"/>
          <p:nvPr/>
        </p:nvSpPr>
        <p:spPr>
          <a:xfrm>
            <a:off x="281933" y="4447500"/>
            <a:ext cx="87441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825" lIns="93825" spcFirstLastPara="1" rIns="93825" wrap="square" tIns="938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31"/>
              </a:spcAft>
              <a:buNone/>
            </a:pPr>
            <a:r>
              <a:rPr lang="en-US" sz="1257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			with outlier 									without outlier</a:t>
            </a:r>
            <a:endParaRPr sz="1257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6" name="Google Shape;266;g38a75196e48_0_156" title="Relationship Between Total Cost Difference with Local IOU ($_kWh) and % Renewable of each CCA Base Pla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63" y="1683100"/>
            <a:ext cx="4463134" cy="2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8a75196e48_0_156" title="Relationship Between Total Cost Difference with Local IOU ($_kWh) and % Renewable of each CCA Base Plan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683100"/>
            <a:ext cx="4463134" cy="27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8a75196e48_0_171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50"/>
              <a:t>How the CCAs’ base plans compare in competition with their local IOU (</a:t>
            </a:r>
            <a:r>
              <a:rPr lang="en-US" sz="2150"/>
              <a:t>minimum 100,000 total customers)</a:t>
            </a:r>
            <a:endParaRPr sz="2150"/>
          </a:p>
        </p:txBody>
      </p:sp>
      <p:pic>
        <p:nvPicPr>
          <p:cNvPr id="274" name="Google Shape;274;g38a75196e48_0_171" title="Total Cost Difference of CCA Base Plans (_100,000 total customers) and their Local IOU ($_kWh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50" y="886999"/>
            <a:ext cx="5256225" cy="32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8a75196e48_0_171" title="Renewable Content (%) of CCA Base Plans (_100,000 total customers) (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5950" y="3865675"/>
            <a:ext cx="4244599" cy="26041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8a75196e48_0_171"/>
          <p:cNvSpPr txBox="1"/>
          <p:nvPr/>
        </p:nvSpPr>
        <p:spPr>
          <a:xfrm>
            <a:off x="453925" y="4478875"/>
            <a:ext cx="3979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Larger-scale CCAs can keep rates more competitive with the IOU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total cost difference of CCAs with &gt;100,000 total customers: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-$.000455/kWh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8a75196e48_0_187"/>
          <p:cNvSpPr txBox="1"/>
          <p:nvPr>
            <p:ph type="title"/>
          </p:nvPr>
        </p:nvSpPr>
        <p:spPr>
          <a:xfrm>
            <a:off x="0" y="0"/>
            <a:ext cx="73152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50"/>
              <a:t>The relationship between renewable content and cost difference of base plans (min. 100,000 total customers)</a:t>
            </a:r>
            <a:endParaRPr sz="21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150"/>
          </a:p>
        </p:txBody>
      </p:sp>
      <p:pic>
        <p:nvPicPr>
          <p:cNvPr id="283" name="Google Shape;283;g38a75196e48_0_187" title="Relationship Between Total Cost Difference with Local IOU ($_kWh) and % Renewable of CCA Base Plans (_100,000 total customers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950" y="783975"/>
            <a:ext cx="7428100" cy="46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8a75196e48_0_187"/>
          <p:cNvSpPr txBox="1"/>
          <p:nvPr/>
        </p:nvSpPr>
        <p:spPr>
          <a:xfrm>
            <a:off x="567275" y="5325525"/>
            <a:ext cx="814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not a relationship between % renewable content and cost difference of CCA base plans (min. 100,000 total customers)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8a75196e48_0_197"/>
          <p:cNvSpPr txBox="1"/>
          <p:nvPr>
            <p:ph type="title"/>
          </p:nvPr>
        </p:nvSpPr>
        <p:spPr>
          <a:xfrm>
            <a:off x="0" y="0"/>
            <a:ext cx="73152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50"/>
              <a:t>Theories why base plans with more renewable content aren’t more expensive (min. 100,000 total customers)</a:t>
            </a:r>
            <a:endParaRPr sz="2150"/>
          </a:p>
        </p:txBody>
      </p:sp>
      <p:sp>
        <p:nvSpPr>
          <p:cNvPr id="291" name="Google Shape;291;g38a75196e48_0_197"/>
          <p:cNvSpPr txBox="1"/>
          <p:nvPr/>
        </p:nvSpPr>
        <p:spPr>
          <a:xfrm>
            <a:off x="501000" y="1004700"/>
            <a:ext cx="81420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Charge Indifference Adjustment (PCIA) fees/FF (locked in)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PCIA fees: fees incurred by IOUs from long-term electricity contracts for customers who converted to CCAs and no longer purchase electricity from the IOU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Vary by the CCA and can change in value over time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Newer CCAs tend to have lower PCIA fees than older CCAs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Franchise Fees: city/county fees for the poles, wires, and other IOU infrastructure on public property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of renewable contracts between CCAs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8a75196e48_0_206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Rate Analysis</a:t>
            </a:r>
            <a:endParaRPr/>
          </a:p>
        </p:txBody>
      </p:sp>
      <p:sp>
        <p:nvSpPr>
          <p:cNvPr id="298" name="Google Shape;298;g38a75196e48_0_206"/>
          <p:cNvSpPr txBox="1"/>
          <p:nvPr/>
        </p:nvSpPr>
        <p:spPr>
          <a:xfrm>
            <a:off x="2431125" y="2123700"/>
            <a:ext cx="4281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Premium Plan Rates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8a75196e48_0_212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How the CCAs’ premium plans compare in competition with their local IOU</a:t>
            </a:r>
            <a:endParaRPr/>
          </a:p>
        </p:txBody>
      </p:sp>
      <p:pic>
        <p:nvPicPr>
          <p:cNvPr id="305" name="Google Shape;305;g38a75196e48_0_212" title="Total Cost Difference of each CCA's Premium Plan and its Local IOU ($_kWh).png"/>
          <p:cNvPicPr preferRelativeResize="0"/>
          <p:nvPr/>
        </p:nvPicPr>
        <p:blipFill rotWithShape="1">
          <a:blip r:embed="rId3">
            <a:alphaModFix/>
          </a:blip>
          <a:srcRect b="0" l="0" r="1816" t="0"/>
          <a:stretch/>
        </p:blipFill>
        <p:spPr>
          <a:xfrm>
            <a:off x="88275" y="967225"/>
            <a:ext cx="5684000" cy="3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8a75196e48_0_212" title="Renewable Content (%) of each CCA's Premium Plan.png"/>
          <p:cNvPicPr preferRelativeResize="0"/>
          <p:nvPr/>
        </p:nvPicPr>
        <p:blipFill rotWithShape="1">
          <a:blip r:embed="rId4">
            <a:alphaModFix/>
          </a:blip>
          <a:srcRect b="159" l="0" r="0" t="159"/>
          <a:stretch/>
        </p:blipFill>
        <p:spPr>
          <a:xfrm>
            <a:off x="5655350" y="3618100"/>
            <a:ext cx="3514874" cy="217587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8a75196e48_0_212"/>
          <p:cNvSpPr txBox="1"/>
          <p:nvPr/>
        </p:nvSpPr>
        <p:spPr>
          <a:xfrm>
            <a:off x="754950" y="5793975"/>
            <a:ext cx="763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total cost difference among all CCAs: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$.02031/kWh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8a75196e48_0_231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50"/>
              <a:t>Some CCA premium plans are more competitive with the IOU than others (min. 100,000 total customers)</a:t>
            </a:r>
            <a:endParaRPr sz="2150"/>
          </a:p>
        </p:txBody>
      </p:sp>
      <p:pic>
        <p:nvPicPr>
          <p:cNvPr id="314" name="Google Shape;314;g38a75196e48_0_231" title="Total Cost Difference of CCA 100% Renewable Plans (_100,000 total customers) and their Local IOU ($_kWh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085301"/>
            <a:ext cx="7315200" cy="45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8a75196e48_0_231"/>
          <p:cNvSpPr txBox="1"/>
          <p:nvPr/>
        </p:nvSpPr>
        <p:spPr>
          <a:xfrm>
            <a:off x="518700" y="5595050"/>
            <a:ext cx="810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total cost difference among CCAs with &gt;100,000 total customers: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$.00871/kWh</a:t>
            </a:r>
            <a:endParaRPr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8a75196e48_0_238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22" name="Google Shape;322;g38a75196e48_0_238"/>
          <p:cNvSpPr txBox="1"/>
          <p:nvPr/>
        </p:nvSpPr>
        <p:spPr>
          <a:xfrm>
            <a:off x="2431125" y="2123700"/>
            <a:ext cx="4281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&amp; Next Steps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8a75196e48_0_223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CCA program remarks</a:t>
            </a:r>
            <a:endParaRPr/>
          </a:p>
        </p:txBody>
      </p:sp>
      <p:sp>
        <p:nvSpPr>
          <p:cNvPr id="329" name="Google Shape;329;g38a75196e48_0_223"/>
          <p:cNvSpPr txBox="1"/>
          <p:nvPr/>
        </p:nvSpPr>
        <p:spPr>
          <a:xfrm>
            <a:off x="437450" y="945450"/>
            <a:ext cx="8413200" cy="51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CCAs support customers with generating their own renewable energy and electrifying their homes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of the core programs and incentives are offered by all the largest CCAs across California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there isn’t much differentiation between CCA programs, some CCAs have created innovative programs for customers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programs like SJCares or CPSF’s Solar Inverter Replacement Program replicable to other CCAs?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CCAs try to reach all customers in their areas, including disadvantaged and low-income customers by offering them greater access to incentives and rebates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CCAs have incentive finders that can find personalized incentives through other programs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8a75196e48_0_251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Rate analysis remarks</a:t>
            </a:r>
            <a:endParaRPr/>
          </a:p>
        </p:txBody>
      </p:sp>
      <p:sp>
        <p:nvSpPr>
          <p:cNvPr id="336" name="Google Shape;336;g38a75196e48_0_251"/>
          <p:cNvSpPr txBox="1"/>
          <p:nvPr/>
        </p:nvSpPr>
        <p:spPr>
          <a:xfrm>
            <a:off x="437450" y="945450"/>
            <a:ext cx="8413200" cy="5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majority of CCAs offer a rate plan that is competitive with the IOU (&lt;$.01/kWh total cost difference)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greater the scale of the CCA, the more competitive its pricing is with the IOU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CCAs with &gt;100,000 total customers offer base plans that are cheaper than the local IOU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the same plans (base or premium), greater renewable content </a:t>
            </a:r>
            <a:r>
              <a:rPr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necessarily correlate with a higher total cost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CCAs like SCP, 3CE, and CPA keep rates low and competitive, while CCAs like Ava guarantee a competitive rate with PG&amp;E (5% cheaper than PG&amp;E for its base plan) instead of setting the lowest possible rate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larger CCAs, MCE and CPSF have the least competitive rates, but they aim to compensate for their rates with unique programs and incentives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bba30ffcf_0_69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Map of California CCAs</a:t>
            </a:r>
            <a:endParaRPr/>
          </a:p>
        </p:txBody>
      </p:sp>
      <p:sp>
        <p:nvSpPr>
          <p:cNvPr id="119" name="Google Shape;119;g37bba30ffcf_0_69"/>
          <p:cNvSpPr/>
          <p:nvPr/>
        </p:nvSpPr>
        <p:spPr>
          <a:xfrm>
            <a:off x="571150" y="2078350"/>
            <a:ext cx="85500" cy="855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7bba30ffcf_0_69"/>
          <p:cNvSpPr txBox="1"/>
          <p:nvPr/>
        </p:nvSpPr>
        <p:spPr>
          <a:xfrm>
            <a:off x="824375" y="1876675"/>
            <a:ext cx="1478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Indicates CCA with at least 100,000 total customers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7bba30ffcf_0_69"/>
          <p:cNvSpPr txBox="1"/>
          <p:nvPr/>
        </p:nvSpPr>
        <p:spPr>
          <a:xfrm>
            <a:off x="265600" y="5819900"/>
            <a:ext cx="447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map is as of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37bba30ffcf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75" y="1138100"/>
            <a:ext cx="620614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8a75196e48_0_257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Rate analysis next steps and questions to ponder</a:t>
            </a:r>
            <a:endParaRPr/>
          </a:p>
        </p:txBody>
      </p:sp>
      <p:sp>
        <p:nvSpPr>
          <p:cNvPr id="343" name="Google Shape;343;g38a75196e48_0_257"/>
          <p:cNvSpPr txBox="1"/>
          <p:nvPr/>
        </p:nvSpPr>
        <p:spPr>
          <a:xfrm>
            <a:off x="437450" y="945450"/>
            <a:ext cx="84132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causes total rates to be so varied between the CCAs?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theories: quality of renewable contracts signed by each CCA, individual rate-setting policies, scale of CCA, geographic location and proximity to the energy sources, climates/availability of different renewable energy sources, or the difference in desire of customers in each area to commit to renewable energy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the renewable % and competitiveness of pricing within rate plans not correlate?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economics of renewable energy was an issue, shouldn’t we see at least a slight correlation between renewable % and total cost difference?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 correlation between the size of a CCA and the competitiveness in its rates?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smaller CCAs exist? Would they be better off forming fewer CCAs with a greater scale to operate more efficiently?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8a75196e48_0_263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350" name="Google Shape;350;g38a75196e48_0_263"/>
          <p:cNvSpPr txBox="1"/>
          <p:nvPr/>
        </p:nvSpPr>
        <p:spPr>
          <a:xfrm>
            <a:off x="2431125" y="2123700"/>
            <a:ext cx="4281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8a75196e48_0_269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357" name="Google Shape;357;g38a75196e48_0_269"/>
          <p:cNvSpPr txBox="1"/>
          <p:nvPr/>
        </p:nvSpPr>
        <p:spPr>
          <a:xfrm>
            <a:off x="2431125" y="2123700"/>
            <a:ext cx="4281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 Rates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8a75196e48_0_244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364" name="Google Shape;364;g38a75196e48_0_244"/>
          <p:cNvSpPr txBox="1"/>
          <p:nvPr/>
        </p:nvSpPr>
        <p:spPr>
          <a:xfrm>
            <a:off x="406350" y="944724"/>
            <a:ext cx="8331300" cy="31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9300" lIns="99300" spcFirstLastPara="1" rIns="99300" wrap="square" tIns="993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 rates do not factor in: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662" lvl="0" marL="4966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Delivery rates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662" lvl="1" marL="99325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 costs of delivering the electricity across the grid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662" lvl="0" marL="4966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PCIA/FF fees (typically)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662" lvl="1" marL="99325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PCIA 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fees: fees incurred by IOUs from long-term electricity contracts for customers who converted to CCAs and no longer purchase electricity from the IOU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-381662" lvl="1" marL="99325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Franchise Fees: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city/county fees for the poles, wires, and other IOU infrastructure on public property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g38a75196e48_0_244" title="MCE PG&amp;E Joint Rate Comparison - E TOU 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874" y="4237250"/>
            <a:ext cx="7226276" cy="199776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38a75196e48_0_244"/>
          <p:cNvSpPr/>
          <p:nvPr/>
        </p:nvSpPr>
        <p:spPr>
          <a:xfrm>
            <a:off x="5174067" y="4802671"/>
            <a:ext cx="1114800" cy="319200"/>
          </a:xfrm>
          <a:prstGeom prst="ellipse">
            <a:avLst/>
          </a:prstGeom>
          <a:noFill/>
          <a:ln cap="flat" cmpd="sng" w="201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600" lIns="96600" spcFirstLastPara="1" rIns="96600" wrap="square" tIns="96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9"/>
          </a:p>
        </p:txBody>
      </p:sp>
      <p:sp>
        <p:nvSpPr>
          <p:cNvPr id="367" name="Google Shape;367;g38a75196e48_0_244"/>
          <p:cNvSpPr/>
          <p:nvPr/>
        </p:nvSpPr>
        <p:spPr>
          <a:xfrm>
            <a:off x="6710152" y="4802671"/>
            <a:ext cx="1114800" cy="319200"/>
          </a:xfrm>
          <a:prstGeom prst="ellipse">
            <a:avLst/>
          </a:prstGeom>
          <a:noFill/>
          <a:ln cap="flat" cmpd="sng" w="201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600" lIns="96600" spcFirstLastPara="1" rIns="96600" wrap="square" tIns="96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9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8a75196e48_0_285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374" name="Google Shape;374;g38a75196e48_0_285"/>
          <p:cNvSpPr txBox="1"/>
          <p:nvPr/>
        </p:nvSpPr>
        <p:spPr>
          <a:xfrm>
            <a:off x="2431125" y="2123700"/>
            <a:ext cx="4281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 Rates - Base Plans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8a75196e48_0_275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Appendix</a:t>
            </a:r>
            <a:endParaRPr/>
          </a:p>
        </p:txBody>
      </p:sp>
      <p:pic>
        <p:nvPicPr>
          <p:cNvPr id="381" name="Google Shape;381;g38a75196e48_0_275" title="Peak Electricity Generation Rate ($_kWh) of each CCA Base Pla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5" y="2170950"/>
            <a:ext cx="4433626" cy="274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38a75196e48_0_275" title="Renewable Content (%) of each CCA Base Pla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4075" y="2170950"/>
            <a:ext cx="4725700" cy="292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38a75196e48_0_275"/>
          <p:cNvSpPr txBox="1"/>
          <p:nvPr/>
        </p:nvSpPr>
        <p:spPr>
          <a:xfrm>
            <a:off x="208850" y="857950"/>
            <a:ext cx="811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 generation rates of base plans during peak hours (4-9 p.m.)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g38a75196e48_0_291" title="Relationship Between Peak Electricity Generation Rate ($_kWh) and % Renewable of Base Plan Generation Ra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37" y="2754727"/>
            <a:ext cx="4488275" cy="275574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38a75196e48_0_291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Appendix</a:t>
            </a:r>
            <a:endParaRPr/>
          </a:p>
        </p:txBody>
      </p:sp>
      <p:pic>
        <p:nvPicPr>
          <p:cNvPr id="391" name="Google Shape;391;g38a75196e48_0_291" title="Relationship Between Peak Electricity Generation Rate ($_kWh) and % Renewable of Base Plan Generation Rates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8888" y="2754725"/>
            <a:ext cx="4488275" cy="275574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38a75196e48_0_291"/>
          <p:cNvSpPr txBox="1"/>
          <p:nvPr/>
        </p:nvSpPr>
        <p:spPr>
          <a:xfrm>
            <a:off x="1826775" y="5561425"/>
            <a:ext cx="96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with outlier</a:t>
            </a:r>
            <a:endParaRPr sz="1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3" name="Google Shape;393;g38a75196e48_0_291"/>
          <p:cNvSpPr txBox="1"/>
          <p:nvPr/>
        </p:nvSpPr>
        <p:spPr>
          <a:xfrm>
            <a:off x="6159075" y="5561425"/>
            <a:ext cx="134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without outlier</a:t>
            </a:r>
            <a:endParaRPr sz="1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4" name="Google Shape;394;g38a75196e48_0_291"/>
          <p:cNvSpPr txBox="1"/>
          <p:nvPr/>
        </p:nvSpPr>
        <p:spPr>
          <a:xfrm>
            <a:off x="524925" y="1196625"/>
            <a:ext cx="790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relationship between peak electricity generation rate and renewable content among base plans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8a75196e48_0_298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Appendix</a:t>
            </a:r>
            <a:endParaRPr/>
          </a:p>
        </p:txBody>
      </p:sp>
      <p:pic>
        <p:nvPicPr>
          <p:cNvPr id="401" name="Google Shape;401;g38a75196e48_0_298" title="Renewable Content (%) of CCA Base Plans (_100,000 total customers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337" y="2241576"/>
            <a:ext cx="4463575" cy="27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38a75196e48_0_298" title="Peak Electricity Generation Rate ($_kWh) of CCA Base Plans (_100,000 total customers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00" y="2241575"/>
            <a:ext cx="4730568" cy="29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8a75196e48_0_298"/>
          <p:cNvSpPr txBox="1"/>
          <p:nvPr/>
        </p:nvSpPr>
        <p:spPr>
          <a:xfrm>
            <a:off x="605400" y="956725"/>
            <a:ext cx="793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 generation rates of base plans (min. 100,000 total customers) during peak hours (4-9 p.m.)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8a75196e48_0_307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Appendix</a:t>
            </a:r>
            <a:endParaRPr/>
          </a:p>
        </p:txBody>
      </p:sp>
      <p:pic>
        <p:nvPicPr>
          <p:cNvPr id="410" name="Google Shape;410;g38a75196e48_0_307" title="Relationship Between Peak Electricity Generation Rate ($_kWh) and % Renewable of Base Plan Generation Rates (_100,000 total customers).png"/>
          <p:cNvPicPr preferRelativeResize="0"/>
          <p:nvPr/>
        </p:nvPicPr>
        <p:blipFill rotWithShape="1">
          <a:blip r:embed="rId3">
            <a:alphaModFix/>
          </a:blip>
          <a:srcRect b="327" l="0" r="0" t="327"/>
          <a:stretch/>
        </p:blipFill>
        <p:spPr>
          <a:xfrm>
            <a:off x="733552" y="840825"/>
            <a:ext cx="7676899" cy="47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38a75196e48_0_307"/>
          <p:cNvSpPr txBox="1"/>
          <p:nvPr/>
        </p:nvSpPr>
        <p:spPr>
          <a:xfrm>
            <a:off x="646350" y="5494875"/>
            <a:ext cx="785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very weak positive relationship between peak electricity generation rate and % renewable content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8a75196e48_0_324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418" name="Google Shape;418;g38a75196e48_0_324"/>
          <p:cNvSpPr txBox="1"/>
          <p:nvPr/>
        </p:nvSpPr>
        <p:spPr>
          <a:xfrm>
            <a:off x="2431125" y="2123700"/>
            <a:ext cx="4281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 Rates - Premium Plans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7fa615a81_0_98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Programs</a:t>
            </a:r>
            <a:endParaRPr/>
          </a:p>
        </p:txBody>
      </p:sp>
      <p:sp>
        <p:nvSpPr>
          <p:cNvPr id="129" name="Google Shape;129;g377fa615a81_0_98"/>
          <p:cNvSpPr txBox="1"/>
          <p:nvPr/>
        </p:nvSpPr>
        <p:spPr>
          <a:xfrm>
            <a:off x="2431125" y="2123700"/>
            <a:ext cx="42819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683D1"/>
              </a:buClr>
              <a:buSzPts val="32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 Programs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8a75196e48_0_330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Appendix</a:t>
            </a:r>
            <a:endParaRPr/>
          </a:p>
        </p:txBody>
      </p:sp>
      <p:pic>
        <p:nvPicPr>
          <p:cNvPr id="425" name="Google Shape;425;g38a75196e48_0_330" title="Peak Electricity Generation Rate ($_kWh) of each CCA Premium Plan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13" y="1384775"/>
            <a:ext cx="8242376" cy="51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38a75196e48_0_330"/>
          <p:cNvSpPr txBox="1"/>
          <p:nvPr/>
        </p:nvSpPr>
        <p:spPr>
          <a:xfrm>
            <a:off x="349975" y="830675"/>
            <a:ext cx="82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Peak electricity generation rates of premium plans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8a75196e48_0_314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Appendix</a:t>
            </a:r>
            <a:endParaRPr/>
          </a:p>
        </p:txBody>
      </p:sp>
      <p:pic>
        <p:nvPicPr>
          <p:cNvPr id="433" name="Google Shape;433;g38a75196e48_0_314" title="Peak Electricity Generation Rate ($_kWh) of CCA Premium Plans (_100,000 total customers).png"/>
          <p:cNvPicPr preferRelativeResize="0"/>
          <p:nvPr/>
        </p:nvPicPr>
        <p:blipFill rotWithShape="1">
          <a:blip r:embed="rId3">
            <a:alphaModFix/>
          </a:blip>
          <a:srcRect b="109" l="0" r="0" t="119"/>
          <a:stretch/>
        </p:blipFill>
        <p:spPr>
          <a:xfrm>
            <a:off x="1334150" y="1338050"/>
            <a:ext cx="6475701" cy="40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g38a75196e48_0_314"/>
          <p:cNvSpPr txBox="1"/>
          <p:nvPr/>
        </p:nvSpPr>
        <p:spPr>
          <a:xfrm>
            <a:off x="794400" y="5339625"/>
            <a:ext cx="755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Despite the $.06/kWh range in generation rate, most of these premium plans are within $.02/kWh of their local IOU in total cost (including Ava and CEA).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38a75196e48_0_314"/>
          <p:cNvSpPr txBox="1"/>
          <p:nvPr/>
        </p:nvSpPr>
        <p:spPr>
          <a:xfrm>
            <a:off x="237000" y="845450"/>
            <a:ext cx="867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Peak electricity generation rates of premium plans (min. 100,000 total customers)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7699c5ace_0_0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Overview of CCA Programs</a:t>
            </a:r>
            <a:endParaRPr/>
          </a:p>
        </p:txBody>
      </p:sp>
      <p:sp>
        <p:nvSpPr>
          <p:cNvPr id="136" name="Google Shape;136;g377699c5ace_0_0"/>
          <p:cNvSpPr txBox="1"/>
          <p:nvPr/>
        </p:nvSpPr>
        <p:spPr>
          <a:xfrm>
            <a:off x="-30388" y="5992397"/>
            <a:ext cx="9132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 to spreadsheet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377699c5ace_0_0" title="CCA DER tabl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51350"/>
            <a:ext cx="9144000" cy="39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a75196e48_0_28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Solar and Storage Programs</a:t>
            </a:r>
            <a:endParaRPr/>
          </a:p>
        </p:txBody>
      </p:sp>
      <p:sp>
        <p:nvSpPr>
          <p:cNvPr id="144" name="Google Shape;144;g38a75196e48_0_28"/>
          <p:cNvSpPr txBox="1"/>
          <p:nvPr>
            <p:ph idx="1" type="body"/>
          </p:nvPr>
        </p:nvSpPr>
        <p:spPr>
          <a:xfrm>
            <a:off x="457200" y="940525"/>
            <a:ext cx="66153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MCE’s Solar Storage Credit: $20/month for exporting solar back to the grid during peak hours (battery must be &lt;20%)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CPSF’s Solar Inverter Replacement Program: up to $3,000 in rebates for solar maintenance (income-eligible only)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</a:rPr>
              <a:t>CEA’s Solar Plus &amp; Battery Bonus: solar+battery for “no up-front costs” (income-eligible only)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145" name="Google Shape;145;g38a75196e48_0_28" title="1-16-Rooftop-solar-panels-Spa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425" y="4206800"/>
            <a:ext cx="2950899" cy="19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8a75196e48_0_28" title="CCA Solar and storage table.png"/>
          <p:cNvPicPr preferRelativeResize="0"/>
          <p:nvPr/>
        </p:nvPicPr>
        <p:blipFill rotWithShape="1">
          <a:blip r:embed="rId4">
            <a:alphaModFix/>
          </a:blip>
          <a:srcRect b="0" l="465" r="475" t="0"/>
          <a:stretch/>
        </p:blipFill>
        <p:spPr>
          <a:xfrm>
            <a:off x="7113198" y="1084225"/>
            <a:ext cx="166665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a75196e48_0_36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Net surplus compensation (NEM) rates across the CCAs</a:t>
            </a:r>
            <a:endParaRPr/>
          </a:p>
        </p:txBody>
      </p:sp>
      <p:sp>
        <p:nvSpPr>
          <p:cNvPr id="153" name="Google Shape;153;g38a75196e48_0_36"/>
          <p:cNvSpPr txBox="1"/>
          <p:nvPr>
            <p:ph idx="1" type="body"/>
          </p:nvPr>
        </p:nvSpPr>
        <p:spPr>
          <a:xfrm>
            <a:off x="457200" y="940525"/>
            <a:ext cx="66153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</a:rPr>
              <a:t>With Net Energy Metering (NEM), customers with solar receive credits at the retail rate for their solar exports back to the grid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</a:rPr>
              <a:t>At the end of the annual billing cycle, excess solar export credits can be paid out in cash or future credits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</a:rPr>
              <a:t>Most CCAs offer slightly higher rates than the IOUs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</a:rPr>
              <a:t>PCE offers $.01/kWh above the </a:t>
            </a:r>
            <a:r>
              <a:rPr lang="en-US" sz="2600" u="sng">
                <a:solidFill>
                  <a:schemeClr val="dk1"/>
                </a:solidFill>
              </a:rPr>
              <a:t>retail rate</a:t>
            </a:r>
            <a:r>
              <a:rPr lang="en-US" sz="2600">
                <a:solidFill>
                  <a:schemeClr val="dk1"/>
                </a:solidFill>
              </a:rPr>
              <a:t> (~$.15/kWh), the highest by far of all CCAs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54" name="Google Shape;154;g38a75196e48_0_36" title="CCA NSC Rates.png"/>
          <p:cNvPicPr preferRelativeResize="0"/>
          <p:nvPr/>
        </p:nvPicPr>
        <p:blipFill rotWithShape="1">
          <a:blip r:embed="rId3">
            <a:alphaModFix/>
          </a:blip>
          <a:srcRect b="1342" l="0" r="0" t="1342"/>
          <a:stretch/>
        </p:blipFill>
        <p:spPr>
          <a:xfrm>
            <a:off x="6976546" y="873850"/>
            <a:ext cx="1766854" cy="5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a75196e48_0_45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Heat pump water heaters</a:t>
            </a:r>
            <a:endParaRPr/>
          </a:p>
        </p:txBody>
      </p:sp>
      <p:sp>
        <p:nvSpPr>
          <p:cNvPr id="161" name="Google Shape;161;g38a75196e48_0_45"/>
          <p:cNvSpPr txBox="1"/>
          <p:nvPr>
            <p:ph idx="1" type="body"/>
          </p:nvPr>
        </p:nvSpPr>
        <p:spPr>
          <a:xfrm>
            <a:off x="457200" y="940525"/>
            <a:ext cx="66153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</a:rPr>
              <a:t>Some CCAs offer incentives of up to $2,500 for all customers and $3,500 for income-eligible customers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</a:rPr>
              <a:t>MCE and Ava offer rebates for contractors to discount prices for customers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62" name="Google Shape;162;g38a75196e48_0_45" title="CCA water heater table.png"/>
          <p:cNvPicPr preferRelativeResize="0"/>
          <p:nvPr/>
        </p:nvPicPr>
        <p:blipFill rotWithShape="1">
          <a:blip r:embed="rId3">
            <a:alphaModFix/>
          </a:blip>
          <a:srcRect b="0" l="980" r="990" t="0"/>
          <a:stretch/>
        </p:blipFill>
        <p:spPr>
          <a:xfrm>
            <a:off x="7072507" y="1012450"/>
            <a:ext cx="171998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8a75196e48_0_45" title="pce-rebate-homeowner-800x45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531" y="4025775"/>
            <a:ext cx="3536118" cy="19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8a75196e48_0_54"/>
          <p:cNvSpPr txBox="1"/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EVs and charging stations</a:t>
            </a:r>
            <a:endParaRPr/>
          </a:p>
        </p:txBody>
      </p:sp>
      <p:sp>
        <p:nvSpPr>
          <p:cNvPr id="170" name="Google Shape;170;g38a75196e48_0_54"/>
          <p:cNvSpPr txBox="1"/>
          <p:nvPr>
            <p:ph idx="1" type="body"/>
          </p:nvPr>
        </p:nvSpPr>
        <p:spPr>
          <a:xfrm>
            <a:off x="457200" y="940525"/>
            <a:ext cx="66153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</a:rPr>
              <a:t>Almost every CCA offers EV or charging incentives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</a:rPr>
              <a:t>EVs can be programmed to charge during off-peak hours, so they’re often used in demand response programs and apps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</a:rPr>
              <a:t>Some CCAs offer both new and used EV or hybrid incentives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</a:rPr>
              <a:t>OCPA offers a </a:t>
            </a:r>
            <a:r>
              <a:rPr lang="en-US" sz="2800" u="sng">
                <a:solidFill>
                  <a:schemeClr val="dk1"/>
                </a:solidFill>
              </a:rPr>
              <a:t>free</a:t>
            </a:r>
            <a:r>
              <a:rPr lang="en-US" sz="2800">
                <a:solidFill>
                  <a:schemeClr val="dk1"/>
                </a:solidFill>
              </a:rPr>
              <a:t> EV charger (level 2)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71" name="Google Shape;171;g38a75196e48_0_54" title="CCA evs tab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7239" y="940525"/>
            <a:ext cx="1753811" cy="5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2017-01-28T15:52:04Z</dcterms:created>
  <dc:creator>Josh Valentine</dc:creator>
</cp:coreProperties>
</file>