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5"/>
  </p:notesMasterIdLst>
  <p:sldIdLst>
    <p:sldId id="4347" r:id="rId2"/>
    <p:sldId id="2111" r:id="rId3"/>
    <p:sldId id="4369" r:id="rId4"/>
    <p:sldId id="4346" r:id="rId5"/>
    <p:sldId id="1744" r:id="rId6"/>
    <p:sldId id="1374" r:id="rId7"/>
    <p:sldId id="1375" r:id="rId8"/>
    <p:sldId id="4351" r:id="rId9"/>
    <p:sldId id="4355" r:id="rId10"/>
    <p:sldId id="4356" r:id="rId11"/>
    <p:sldId id="4357" r:id="rId12"/>
    <p:sldId id="256" r:id="rId13"/>
    <p:sldId id="350" r:id="rId14"/>
    <p:sldId id="320" r:id="rId15"/>
    <p:sldId id="285" r:id="rId16"/>
    <p:sldId id="279" r:id="rId17"/>
    <p:sldId id="311" r:id="rId18"/>
    <p:sldId id="359" r:id="rId19"/>
    <p:sldId id="364" r:id="rId20"/>
    <p:sldId id="374" r:id="rId21"/>
    <p:sldId id="337" r:id="rId22"/>
    <p:sldId id="336" r:id="rId23"/>
    <p:sldId id="4366" r:id="rId24"/>
    <p:sldId id="4367" r:id="rId25"/>
    <p:sldId id="4368" r:id="rId26"/>
    <p:sldId id="375" r:id="rId27"/>
    <p:sldId id="267" r:id="rId28"/>
    <p:sldId id="4354" r:id="rId29"/>
    <p:sldId id="1651" r:id="rId30"/>
    <p:sldId id="1650" r:id="rId31"/>
    <p:sldId id="2158" r:id="rId32"/>
    <p:sldId id="2150" r:id="rId33"/>
    <p:sldId id="4353" r:id="rId34"/>
    <p:sldId id="257" r:id="rId35"/>
    <p:sldId id="4365" r:id="rId36"/>
    <p:sldId id="2080" r:id="rId37"/>
    <p:sldId id="1324" r:id="rId38"/>
    <p:sldId id="4362" r:id="rId39"/>
    <p:sldId id="4363" r:id="rId40"/>
    <p:sldId id="4364" r:id="rId41"/>
    <p:sldId id="1369" r:id="rId42"/>
    <p:sldId id="4358" r:id="rId43"/>
    <p:sldId id="4359" r:id="rId44"/>
    <p:sldId id="4360" r:id="rId45"/>
    <p:sldId id="4361" r:id="rId46"/>
    <p:sldId id="2093" r:id="rId47"/>
    <p:sldId id="2085" r:id="rId48"/>
    <p:sldId id="2088" r:id="rId49"/>
    <p:sldId id="2086" r:id="rId50"/>
    <p:sldId id="1718" r:id="rId51"/>
    <p:sldId id="1713" r:id="rId52"/>
    <p:sldId id="1714" r:id="rId53"/>
    <p:sldId id="1758" r:id="rId54"/>
  </p:sldIdLst>
  <p:sldSz cx="9144000" cy="6858000" type="screen4x3"/>
  <p:notesSz cx="6858000" cy="9144000"/>
  <p:embeddedFontLst>
    <p:embeddedFont>
      <p:font typeface="Cambria" panose="02040503050406030204" pitchFamily="18" charset="0"/>
      <p:regular r:id="rId56"/>
      <p:bold r:id="rId57"/>
      <p:italic r:id="rId58"/>
      <p:boldItalic r:id="rId59"/>
    </p:embeddedFont>
    <p:embeddedFont>
      <p:font typeface="Catamaran Light" pitchFamily="2" charset="77"/>
      <p:regular r:id="rId60"/>
      <p:bold r:id="rId61"/>
    </p:embeddedFont>
    <p:embeddedFont>
      <p:font typeface="Lato" panose="020F0502020204030203" pitchFamily="34" charset="0"/>
      <p:regular r:id="rId62"/>
      <p:bold r:id="rId63"/>
      <p:italic r:id="rId64"/>
      <p:boldItalic r:id="rId65"/>
    </p:embeddedFont>
    <p:embeddedFont>
      <p:font typeface="Segoe UI" panose="020B0502040204020203" pitchFamily="3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0" roundtripDataSignature="AMtx7mgiar5W8SCwmYE0U80kZKtaqm5ss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078"/>
    <p:restoredTop sz="94694"/>
  </p:normalViewPr>
  <p:slideViewPr>
    <p:cSldViewPr snapToGrid="0">
      <p:cViewPr varScale="1">
        <p:scale>
          <a:sx n="121" d="100"/>
          <a:sy n="121" d="100"/>
        </p:scale>
        <p:origin x="97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8.fntdata"/><Relationship Id="rId68"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1"/>
          <c:order val="0"/>
          <c:tx>
            <c:strRef>
              <c:f>Sheet1!$C$1</c:f>
              <c:strCache>
                <c:ptCount val="1"/>
                <c:pt idx="0">
                  <c:v>Column1</c:v>
                </c:pt>
              </c:strCache>
            </c:strRef>
          </c:tx>
          <c:spPr>
            <a:solidFill>
              <a:schemeClr val="accent2">
                <a:alpha val="85000"/>
              </a:schemeClr>
            </a:solidFill>
            <a:ln>
              <a:noFill/>
            </a:ln>
            <a:effectLst>
              <a:innerShdw dist="12700" dir="16200000">
                <a:schemeClr val="lt1"/>
              </a:innerShdw>
            </a:effectLst>
          </c:spPr>
          <c:cat>
            <c:numRef>
              <c:f>Sheet1!$A$2:$A$12</c:f>
              <c:numCache>
                <c:formatCode>General</c:formatCode>
                <c:ptCount val="11"/>
                <c:pt idx="0">
                  <c:v>0</c:v>
                </c:pt>
                <c:pt idx="1">
                  <c:v>10</c:v>
                </c:pt>
                <c:pt idx="2">
                  <c:v>20</c:v>
                </c:pt>
                <c:pt idx="3">
                  <c:v>30</c:v>
                </c:pt>
                <c:pt idx="4">
                  <c:v>40</c:v>
                </c:pt>
                <c:pt idx="5">
                  <c:v>50</c:v>
                </c:pt>
                <c:pt idx="6">
                  <c:v>60</c:v>
                </c:pt>
                <c:pt idx="7">
                  <c:v>70</c:v>
                </c:pt>
                <c:pt idx="8">
                  <c:v>80</c:v>
                </c:pt>
                <c:pt idx="9">
                  <c:v>90</c:v>
                </c:pt>
                <c:pt idx="10">
                  <c:v>100</c:v>
                </c:pt>
              </c:numCache>
            </c:numRef>
          </c:cat>
          <c:val>
            <c:numRef>
              <c:f>Sheet1!$C$2:$C$12</c:f>
              <c:numCache>
                <c:formatCode>General</c:formatCode>
                <c:ptCount val="11"/>
              </c:numCache>
            </c:numRef>
          </c:val>
          <c:extLst>
            <c:ext xmlns:c16="http://schemas.microsoft.com/office/drawing/2014/chart" uri="{C3380CC4-5D6E-409C-BE32-E72D297353CC}">
              <c16:uniqueId val="{00000000-451A-1644-8F09-53C29D58B212}"/>
            </c:ext>
          </c:extLst>
        </c:ser>
        <c:dLbls>
          <c:showLegendKey val="0"/>
          <c:showVal val="0"/>
          <c:showCatName val="0"/>
          <c:showSerName val="0"/>
          <c:showPercent val="0"/>
          <c:showBubbleSize val="0"/>
        </c:dLbls>
        <c:axId val="1741167823"/>
        <c:axId val="1741169823"/>
      </c:areaChart>
      <c:catAx>
        <c:axId val="174116782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741169823"/>
        <c:crossesAt val="0"/>
        <c:auto val="1"/>
        <c:lblAlgn val="ctr"/>
        <c:lblOffset val="100"/>
        <c:noMultiLvlLbl val="0"/>
      </c:catAx>
      <c:valAx>
        <c:axId val="1741169823"/>
        <c:scaling>
          <c:orientation val="minMax"/>
          <c:max val="100"/>
          <c:min val="0"/>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741167823"/>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rgbClr val="D9D9D9"/>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1"/>
          <c:order val="0"/>
          <c:tx>
            <c:strRef>
              <c:f>Sheet1!$C$1</c:f>
              <c:strCache>
                <c:ptCount val="1"/>
                <c:pt idx="0">
                  <c:v>Column1</c:v>
                </c:pt>
              </c:strCache>
            </c:strRef>
          </c:tx>
          <c:spPr>
            <a:solidFill>
              <a:schemeClr val="accent2">
                <a:alpha val="85000"/>
              </a:schemeClr>
            </a:solidFill>
            <a:ln>
              <a:noFill/>
            </a:ln>
            <a:effectLst>
              <a:innerShdw dist="12700" dir="16200000">
                <a:schemeClr val="lt1"/>
              </a:innerShdw>
            </a:effectLst>
          </c:spPr>
          <c:cat>
            <c:numRef>
              <c:f>Sheet1!$A$2:$A$12</c:f>
              <c:numCache>
                <c:formatCode>General</c:formatCode>
                <c:ptCount val="11"/>
                <c:pt idx="0">
                  <c:v>0</c:v>
                </c:pt>
                <c:pt idx="1">
                  <c:v>10</c:v>
                </c:pt>
                <c:pt idx="2">
                  <c:v>20</c:v>
                </c:pt>
                <c:pt idx="3">
                  <c:v>30</c:v>
                </c:pt>
                <c:pt idx="4">
                  <c:v>40</c:v>
                </c:pt>
                <c:pt idx="5">
                  <c:v>50</c:v>
                </c:pt>
                <c:pt idx="6">
                  <c:v>60</c:v>
                </c:pt>
                <c:pt idx="7">
                  <c:v>70</c:v>
                </c:pt>
                <c:pt idx="8">
                  <c:v>80</c:v>
                </c:pt>
                <c:pt idx="9">
                  <c:v>90</c:v>
                </c:pt>
                <c:pt idx="10">
                  <c:v>100</c:v>
                </c:pt>
              </c:numCache>
            </c:numRef>
          </c:cat>
          <c:val>
            <c:numRef>
              <c:f>Sheet1!$C$2:$C$12</c:f>
              <c:numCache>
                <c:formatCode>General</c:formatCode>
                <c:ptCount val="11"/>
              </c:numCache>
            </c:numRef>
          </c:val>
          <c:extLst>
            <c:ext xmlns:c16="http://schemas.microsoft.com/office/drawing/2014/chart" uri="{C3380CC4-5D6E-409C-BE32-E72D297353CC}">
              <c16:uniqueId val="{00000000-451A-1644-8F09-53C29D58B212}"/>
            </c:ext>
          </c:extLst>
        </c:ser>
        <c:dLbls>
          <c:showLegendKey val="0"/>
          <c:showVal val="0"/>
          <c:showCatName val="0"/>
          <c:showSerName val="0"/>
          <c:showPercent val="0"/>
          <c:showBubbleSize val="0"/>
        </c:dLbls>
        <c:axId val="1741167823"/>
        <c:axId val="1741169823"/>
      </c:areaChart>
      <c:catAx>
        <c:axId val="174116782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741169823"/>
        <c:crossesAt val="0"/>
        <c:auto val="1"/>
        <c:lblAlgn val="ctr"/>
        <c:lblOffset val="100"/>
        <c:noMultiLvlLbl val="0"/>
      </c:catAx>
      <c:valAx>
        <c:axId val="1741169823"/>
        <c:scaling>
          <c:orientation val="minMax"/>
          <c:max val="100"/>
          <c:min val="0"/>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741167823"/>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rgbClr val="D9D9D9"/>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1"/>
          <c:order val="0"/>
          <c:tx>
            <c:strRef>
              <c:f>Sheet1!$C$1</c:f>
              <c:strCache>
                <c:ptCount val="1"/>
                <c:pt idx="0">
                  <c:v>Column1</c:v>
                </c:pt>
              </c:strCache>
            </c:strRef>
          </c:tx>
          <c:spPr>
            <a:solidFill>
              <a:schemeClr val="accent2">
                <a:alpha val="85000"/>
              </a:schemeClr>
            </a:solidFill>
            <a:ln>
              <a:noFill/>
            </a:ln>
            <a:effectLst>
              <a:innerShdw dist="12700" dir="16200000">
                <a:schemeClr val="lt1"/>
              </a:innerShdw>
            </a:effectLst>
          </c:spPr>
          <c:cat>
            <c:numRef>
              <c:f>Sheet1!$A$2:$A$12</c:f>
              <c:numCache>
                <c:formatCode>General</c:formatCode>
                <c:ptCount val="11"/>
                <c:pt idx="0">
                  <c:v>0</c:v>
                </c:pt>
                <c:pt idx="1">
                  <c:v>10</c:v>
                </c:pt>
                <c:pt idx="2">
                  <c:v>20</c:v>
                </c:pt>
                <c:pt idx="3">
                  <c:v>30</c:v>
                </c:pt>
                <c:pt idx="4">
                  <c:v>40</c:v>
                </c:pt>
                <c:pt idx="5">
                  <c:v>50</c:v>
                </c:pt>
                <c:pt idx="6">
                  <c:v>60</c:v>
                </c:pt>
                <c:pt idx="7">
                  <c:v>70</c:v>
                </c:pt>
                <c:pt idx="8">
                  <c:v>80</c:v>
                </c:pt>
                <c:pt idx="9">
                  <c:v>90</c:v>
                </c:pt>
                <c:pt idx="10">
                  <c:v>100</c:v>
                </c:pt>
              </c:numCache>
            </c:numRef>
          </c:cat>
          <c:val>
            <c:numRef>
              <c:f>Sheet1!$C$2:$C$12</c:f>
              <c:numCache>
                <c:formatCode>General</c:formatCode>
                <c:ptCount val="11"/>
              </c:numCache>
            </c:numRef>
          </c:val>
          <c:extLst>
            <c:ext xmlns:c16="http://schemas.microsoft.com/office/drawing/2014/chart" uri="{C3380CC4-5D6E-409C-BE32-E72D297353CC}">
              <c16:uniqueId val="{00000000-451A-1644-8F09-53C29D58B212}"/>
            </c:ext>
          </c:extLst>
        </c:ser>
        <c:dLbls>
          <c:showLegendKey val="0"/>
          <c:showVal val="0"/>
          <c:showCatName val="0"/>
          <c:showSerName val="0"/>
          <c:showPercent val="0"/>
          <c:showBubbleSize val="0"/>
        </c:dLbls>
        <c:axId val="1741167823"/>
        <c:axId val="1741169823"/>
      </c:areaChart>
      <c:catAx>
        <c:axId val="174116782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741169823"/>
        <c:crossesAt val="0"/>
        <c:auto val="1"/>
        <c:lblAlgn val="ctr"/>
        <c:lblOffset val="100"/>
        <c:noMultiLvlLbl val="0"/>
      </c:catAx>
      <c:valAx>
        <c:axId val="1741169823"/>
        <c:scaling>
          <c:orientation val="minMax"/>
          <c:max val="100"/>
          <c:min val="0"/>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741167823"/>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rgbClr val="D9D9D9"/>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1"/>
          <c:order val="0"/>
          <c:tx>
            <c:strRef>
              <c:f>Sheet1!$C$1</c:f>
              <c:strCache>
                <c:ptCount val="1"/>
                <c:pt idx="0">
                  <c:v>Column1</c:v>
                </c:pt>
              </c:strCache>
            </c:strRef>
          </c:tx>
          <c:spPr>
            <a:solidFill>
              <a:schemeClr val="accent2">
                <a:alpha val="85000"/>
              </a:schemeClr>
            </a:solidFill>
            <a:ln>
              <a:noFill/>
            </a:ln>
            <a:effectLst>
              <a:innerShdw dist="12700" dir="16200000">
                <a:schemeClr val="lt1"/>
              </a:innerShdw>
            </a:effectLst>
          </c:spPr>
          <c:cat>
            <c:numRef>
              <c:f>Sheet1!$A$2:$A$12</c:f>
              <c:numCache>
                <c:formatCode>General</c:formatCode>
                <c:ptCount val="11"/>
                <c:pt idx="0">
                  <c:v>0</c:v>
                </c:pt>
                <c:pt idx="1">
                  <c:v>10</c:v>
                </c:pt>
                <c:pt idx="2">
                  <c:v>20</c:v>
                </c:pt>
                <c:pt idx="3">
                  <c:v>30</c:v>
                </c:pt>
                <c:pt idx="4">
                  <c:v>40</c:v>
                </c:pt>
                <c:pt idx="5">
                  <c:v>50</c:v>
                </c:pt>
                <c:pt idx="6">
                  <c:v>60</c:v>
                </c:pt>
                <c:pt idx="7">
                  <c:v>70</c:v>
                </c:pt>
                <c:pt idx="8">
                  <c:v>80</c:v>
                </c:pt>
                <c:pt idx="9">
                  <c:v>90</c:v>
                </c:pt>
                <c:pt idx="10">
                  <c:v>100</c:v>
                </c:pt>
              </c:numCache>
            </c:numRef>
          </c:cat>
          <c:val>
            <c:numRef>
              <c:f>Sheet1!$C$2:$C$12</c:f>
              <c:numCache>
                <c:formatCode>General</c:formatCode>
                <c:ptCount val="11"/>
              </c:numCache>
            </c:numRef>
          </c:val>
          <c:extLst>
            <c:ext xmlns:c16="http://schemas.microsoft.com/office/drawing/2014/chart" uri="{C3380CC4-5D6E-409C-BE32-E72D297353CC}">
              <c16:uniqueId val="{00000000-451A-1644-8F09-53C29D58B212}"/>
            </c:ext>
          </c:extLst>
        </c:ser>
        <c:dLbls>
          <c:showLegendKey val="0"/>
          <c:showVal val="0"/>
          <c:showCatName val="0"/>
          <c:showSerName val="0"/>
          <c:showPercent val="0"/>
          <c:showBubbleSize val="0"/>
        </c:dLbls>
        <c:axId val="1741167823"/>
        <c:axId val="1741169823"/>
      </c:areaChart>
      <c:catAx>
        <c:axId val="174116782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741169823"/>
        <c:crossesAt val="0"/>
        <c:auto val="1"/>
        <c:lblAlgn val="ctr"/>
        <c:lblOffset val="100"/>
        <c:noMultiLvlLbl val="0"/>
      </c:catAx>
      <c:valAx>
        <c:axId val="1741169823"/>
        <c:scaling>
          <c:orientation val="minMax"/>
          <c:max val="100"/>
          <c:min val="0"/>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741167823"/>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rgbClr val="D9D9D9"/>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9">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65000"/>
        <a:lumOff val="35000"/>
      </a:schemeClr>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
  <cs:dataPoint3D>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79">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65000"/>
        <a:lumOff val="35000"/>
      </a:schemeClr>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
  <cs:dataPoint3D>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79">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65000"/>
        <a:lumOff val="35000"/>
      </a:schemeClr>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
  <cs:dataPoint3D>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79">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65000"/>
        <a:lumOff val="35000"/>
      </a:schemeClr>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
  <cs:dataPoint3D>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0.37512</cdr:x>
      <cdr:y>0.36738</cdr:y>
    </cdr:from>
    <cdr:to>
      <cdr:x>0.93212</cdr:x>
      <cdr:y>0.43359</cdr:y>
    </cdr:to>
    <cdr:sp macro="" textlink="">
      <cdr:nvSpPr>
        <cdr:cNvPr id="10" name="TextBox 7">
          <a:extLst xmlns:a="http://schemas.openxmlformats.org/drawingml/2006/main">
            <a:ext uri="{FF2B5EF4-FFF2-40B4-BE49-F238E27FC236}">
              <a16:creationId xmlns:a16="http://schemas.microsoft.com/office/drawing/2014/main" id="{94518FD3-300F-1B4E-BEF9-E4C170C13428}"/>
            </a:ext>
          </a:extLst>
        </cdr:cNvPr>
        <cdr:cNvSpPr txBox="1"/>
      </cdr:nvSpPr>
      <cdr:spPr>
        <a:xfrm xmlns:a="http://schemas.openxmlformats.org/drawingml/2006/main">
          <a:off x="2349364" y="1537024"/>
          <a:ext cx="348846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lang="en-US" sz="1200" b="1" dirty="0">
              <a:solidFill>
                <a:schemeClr val="bg1"/>
              </a:solidFill>
              <a:latin typeface="Arial" panose="020B0604020202020204" pitchFamily="34" charset="0"/>
              <a:cs typeface="Arial" panose="020B0604020202020204" pitchFamily="34" charset="0"/>
            </a:rPr>
            <a:t>Tier 1 = Critical load, ~10% of total load</a:t>
          </a:r>
        </a:p>
      </cdr:txBody>
    </cdr:sp>
  </cdr:relSizeAnchor>
</c:userShapes>
</file>

<file path=ppt/drawings/drawing2.xml><?xml version="1.0" encoding="utf-8"?>
<c:userShapes xmlns:c="http://schemas.openxmlformats.org/drawingml/2006/chart">
  <cdr:relSizeAnchor xmlns:cdr="http://schemas.openxmlformats.org/drawingml/2006/chartDrawing">
    <cdr:from>
      <cdr:x>0.37512</cdr:x>
      <cdr:y>0.36738</cdr:y>
    </cdr:from>
    <cdr:to>
      <cdr:x>0.93212</cdr:x>
      <cdr:y>0.43359</cdr:y>
    </cdr:to>
    <cdr:sp macro="" textlink="">
      <cdr:nvSpPr>
        <cdr:cNvPr id="10" name="TextBox 7">
          <a:extLst xmlns:a="http://schemas.openxmlformats.org/drawingml/2006/main">
            <a:ext uri="{FF2B5EF4-FFF2-40B4-BE49-F238E27FC236}">
              <a16:creationId xmlns:a16="http://schemas.microsoft.com/office/drawing/2014/main" id="{94518FD3-300F-1B4E-BEF9-E4C170C13428}"/>
            </a:ext>
          </a:extLst>
        </cdr:cNvPr>
        <cdr:cNvSpPr txBox="1"/>
      </cdr:nvSpPr>
      <cdr:spPr>
        <a:xfrm xmlns:a="http://schemas.openxmlformats.org/drawingml/2006/main">
          <a:off x="2349364" y="1537024"/>
          <a:ext cx="348846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lang="en-US" sz="1200" b="1" dirty="0">
              <a:solidFill>
                <a:schemeClr val="bg1"/>
              </a:solidFill>
              <a:latin typeface="Arial" panose="020B0604020202020204" pitchFamily="34" charset="0"/>
              <a:cs typeface="Arial" panose="020B0604020202020204" pitchFamily="34" charset="0"/>
            </a:rPr>
            <a:t>Tier 1 = Critical load, ~10% of total load</a:t>
          </a:r>
        </a:p>
      </cdr:txBody>
    </cdr:sp>
  </cdr:relSizeAnchor>
</c:userShapes>
</file>

<file path=ppt/drawings/drawing3.xml><?xml version="1.0" encoding="utf-8"?>
<c:userShapes xmlns:c="http://schemas.openxmlformats.org/drawingml/2006/chart">
  <cdr:relSizeAnchor xmlns:cdr="http://schemas.openxmlformats.org/drawingml/2006/chartDrawing">
    <cdr:from>
      <cdr:x>0.37512</cdr:x>
      <cdr:y>0.36738</cdr:y>
    </cdr:from>
    <cdr:to>
      <cdr:x>0.93212</cdr:x>
      <cdr:y>0.43359</cdr:y>
    </cdr:to>
    <cdr:sp macro="" textlink="">
      <cdr:nvSpPr>
        <cdr:cNvPr id="10" name="TextBox 7">
          <a:extLst xmlns:a="http://schemas.openxmlformats.org/drawingml/2006/main">
            <a:ext uri="{FF2B5EF4-FFF2-40B4-BE49-F238E27FC236}">
              <a16:creationId xmlns:a16="http://schemas.microsoft.com/office/drawing/2014/main" id="{94518FD3-300F-1B4E-BEF9-E4C170C13428}"/>
            </a:ext>
          </a:extLst>
        </cdr:cNvPr>
        <cdr:cNvSpPr txBox="1"/>
      </cdr:nvSpPr>
      <cdr:spPr>
        <a:xfrm xmlns:a="http://schemas.openxmlformats.org/drawingml/2006/main">
          <a:off x="2349364" y="1537024"/>
          <a:ext cx="348846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lang="en-US" sz="1200" b="1" dirty="0">
              <a:solidFill>
                <a:schemeClr val="bg1"/>
              </a:solidFill>
              <a:latin typeface="Arial" panose="020B0604020202020204" pitchFamily="34" charset="0"/>
              <a:cs typeface="Arial" panose="020B0604020202020204" pitchFamily="34" charset="0"/>
            </a:rPr>
            <a:t>Tier 1 = Critical load, ~10% of total load</a:t>
          </a:r>
        </a:p>
      </cdr:txBody>
    </cdr:sp>
  </cdr:relSizeAnchor>
</c:userShapes>
</file>

<file path=ppt/drawings/drawing4.xml><?xml version="1.0" encoding="utf-8"?>
<c:userShapes xmlns:c="http://schemas.openxmlformats.org/drawingml/2006/chart">
  <cdr:relSizeAnchor xmlns:cdr="http://schemas.openxmlformats.org/drawingml/2006/chartDrawing">
    <cdr:from>
      <cdr:x>0.37512</cdr:x>
      <cdr:y>0.36738</cdr:y>
    </cdr:from>
    <cdr:to>
      <cdr:x>0.93212</cdr:x>
      <cdr:y>0.43359</cdr:y>
    </cdr:to>
    <cdr:sp macro="" textlink="">
      <cdr:nvSpPr>
        <cdr:cNvPr id="10" name="TextBox 7">
          <a:extLst xmlns:a="http://schemas.openxmlformats.org/drawingml/2006/main">
            <a:ext uri="{FF2B5EF4-FFF2-40B4-BE49-F238E27FC236}">
              <a16:creationId xmlns:a16="http://schemas.microsoft.com/office/drawing/2014/main" id="{94518FD3-300F-1B4E-BEF9-E4C170C13428}"/>
            </a:ext>
          </a:extLst>
        </cdr:cNvPr>
        <cdr:cNvSpPr txBox="1"/>
      </cdr:nvSpPr>
      <cdr:spPr>
        <a:xfrm xmlns:a="http://schemas.openxmlformats.org/drawingml/2006/main">
          <a:off x="2349364" y="1537024"/>
          <a:ext cx="348846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lang="en-US" sz="1200" b="1" dirty="0">
              <a:solidFill>
                <a:schemeClr val="bg1"/>
              </a:solidFill>
              <a:latin typeface="Arial" panose="020B0604020202020204" pitchFamily="34" charset="0"/>
              <a:cs typeface="Arial" panose="020B0604020202020204" pitchFamily="34" charset="0"/>
            </a:rPr>
            <a:t>Tier 1 = Critical load, ~10% of total load</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lean-coalition.org/policy/transmission-access-charge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1</a:t>
            </a:fld>
            <a:endParaRPr lang="en-US" altLang="en-US"/>
          </a:p>
        </p:txBody>
      </p:sp>
    </p:spTree>
    <p:extLst>
      <p:ext uri="{BB962C8B-B14F-4D97-AF65-F5344CB8AC3E}">
        <p14:creationId xmlns:p14="http://schemas.microsoft.com/office/powerpoint/2010/main" val="3003477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8" name="Google Shape;1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2:notes"/>
          <p:cNvSpPr txBox="1"/>
          <p:nvPr/>
        </p:nvSpPr>
        <p:spPr>
          <a:xfrm>
            <a:off x="4008708" y="8893296"/>
            <a:ext cx="3066733" cy="468154"/>
          </a:xfrm>
          <a:prstGeom prst="rect">
            <a:avLst/>
          </a:prstGeom>
          <a:noFill/>
          <a:ln>
            <a:noFill/>
          </a:ln>
        </p:spPr>
        <p:txBody>
          <a:bodyPr spcFirstLastPara="1" wrap="square" lIns="93900" tIns="46950" rIns="93900" bIns="469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BDFDF71C-B9A8-4E1D-4E33-99AD876AD2CA}"/>
            </a:ext>
          </a:extLst>
        </p:cNvPr>
        <p:cNvGrpSpPr/>
        <p:nvPr/>
      </p:nvGrpSpPr>
      <p:grpSpPr>
        <a:xfrm>
          <a:off x="0" y="0"/>
          <a:ext cx="0" cy="0"/>
          <a:chOff x="0" y="0"/>
          <a:chExt cx="0" cy="0"/>
        </a:xfrm>
      </p:grpSpPr>
      <p:sp>
        <p:nvSpPr>
          <p:cNvPr id="255" name="Google Shape;255;g329e0a1a8e0_0_34:notes">
            <a:extLst>
              <a:ext uri="{FF2B5EF4-FFF2-40B4-BE49-F238E27FC236}">
                <a16:creationId xmlns:a16="http://schemas.microsoft.com/office/drawing/2014/main" id="{97CE22D9-D0A5-31F8-844C-F9AC7A3ADDA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g329e0a1a8e0_0_34:notes">
            <a:extLst>
              <a:ext uri="{FF2B5EF4-FFF2-40B4-BE49-F238E27FC236}">
                <a16:creationId xmlns:a16="http://schemas.microsoft.com/office/drawing/2014/main" id="{6F778C6F-1862-7FD2-BE07-BA20DCF5FBC1}"/>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5456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2D17436C-1AF0-CAE2-21DE-391CED956C98}"/>
            </a:ext>
          </a:extLst>
        </p:cNvPr>
        <p:cNvGrpSpPr/>
        <p:nvPr/>
      </p:nvGrpSpPr>
      <p:grpSpPr>
        <a:xfrm>
          <a:off x="0" y="0"/>
          <a:ext cx="0" cy="0"/>
          <a:chOff x="0" y="0"/>
          <a:chExt cx="0" cy="0"/>
        </a:xfrm>
      </p:grpSpPr>
      <p:sp>
        <p:nvSpPr>
          <p:cNvPr id="255" name="Google Shape;255;g329e0a1a8e0_0_34:notes">
            <a:extLst>
              <a:ext uri="{FF2B5EF4-FFF2-40B4-BE49-F238E27FC236}">
                <a16:creationId xmlns:a16="http://schemas.microsoft.com/office/drawing/2014/main" id="{E9573690-D3C6-F610-A0A9-78D3B90F325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085850" lvl="2" indent="-171450" fontAlgn="ctr">
              <a:lnSpc>
                <a:spcPct val="100000"/>
              </a:lnSpc>
              <a:spcBef>
                <a:spcPts val="0"/>
              </a:spcBef>
            </a:pPr>
            <a:r>
              <a:rPr lang="en-US" sz="1200">
                <a:effectLst/>
                <a:latin typeface="Calibri" panose="020F0502020204030204" pitchFamily="34" charset="0"/>
              </a:rPr>
              <a:t>Sealed Ducting, No Flex Duct (G90 Zinc) w/ </a:t>
            </a:r>
            <a:r>
              <a:rPr lang="en-US" sz="1050">
                <a:effectLst/>
                <a:latin typeface="Calibri" panose="020F0502020204030204" pitchFamily="34" charset="0"/>
              </a:rPr>
              <a:t>R6 Insulation</a:t>
            </a:r>
          </a:p>
          <a:p>
            <a:pPr marL="1085850" lvl="2" indent="-171450" fontAlgn="ctr">
              <a:lnSpc>
                <a:spcPct val="100000"/>
              </a:lnSpc>
              <a:spcBef>
                <a:spcPts val="0"/>
              </a:spcBef>
            </a:pPr>
            <a:r>
              <a:rPr lang="en-US" sz="1200">
                <a:latin typeface="Calibri" panose="020F0502020204030204" pitchFamily="34" charset="0"/>
              </a:rPr>
              <a:t>Wall and Ceiling Registers - Titus</a:t>
            </a:r>
          </a:p>
          <a:p>
            <a:pPr marL="0" lvl="0" indent="0" algn="l" rtl="0">
              <a:lnSpc>
                <a:spcPct val="100000"/>
              </a:lnSpc>
              <a:spcBef>
                <a:spcPts val="0"/>
              </a:spcBef>
              <a:spcAft>
                <a:spcPts val="0"/>
              </a:spcAft>
              <a:buSzPts val="1400"/>
              <a:buNone/>
            </a:pPr>
            <a:endParaRPr/>
          </a:p>
        </p:txBody>
      </p:sp>
      <p:sp>
        <p:nvSpPr>
          <p:cNvPr id="256" name="Google Shape;256;g329e0a1a8e0_0_34:notes">
            <a:extLst>
              <a:ext uri="{FF2B5EF4-FFF2-40B4-BE49-F238E27FC236}">
                <a16:creationId xmlns:a16="http://schemas.microsoft.com/office/drawing/2014/main" id="{676019D4-B648-BB5A-687E-441247E404D5}"/>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37729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FA3476D7-F03F-E82C-A474-CB46FEE2BF89}"/>
            </a:ext>
          </a:extLst>
        </p:cNvPr>
        <p:cNvGrpSpPr/>
        <p:nvPr/>
      </p:nvGrpSpPr>
      <p:grpSpPr>
        <a:xfrm>
          <a:off x="0" y="0"/>
          <a:ext cx="0" cy="0"/>
          <a:chOff x="0" y="0"/>
          <a:chExt cx="0" cy="0"/>
        </a:xfrm>
      </p:grpSpPr>
      <p:sp>
        <p:nvSpPr>
          <p:cNvPr id="255" name="Google Shape;255;g329e0a1a8e0_0_34:notes">
            <a:extLst>
              <a:ext uri="{FF2B5EF4-FFF2-40B4-BE49-F238E27FC236}">
                <a16:creationId xmlns:a16="http://schemas.microsoft.com/office/drawing/2014/main" id="{325CCCD2-C28B-6CC8-F9D5-433EAE33EA2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g329e0a1a8e0_0_34:notes">
            <a:extLst>
              <a:ext uri="{FF2B5EF4-FFF2-40B4-BE49-F238E27FC236}">
                <a16:creationId xmlns:a16="http://schemas.microsoft.com/office/drawing/2014/main" id="{BF818508-696B-1891-0F64-854B00FE3F25}"/>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66377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a:extLst>
            <a:ext uri="{FF2B5EF4-FFF2-40B4-BE49-F238E27FC236}">
              <a16:creationId xmlns:a16="http://schemas.microsoft.com/office/drawing/2014/main" id="{D7A57286-1F8D-DD63-5413-CC3DC1D1654E}"/>
            </a:ext>
          </a:extLst>
        </p:cNvPr>
        <p:cNvGrpSpPr/>
        <p:nvPr/>
      </p:nvGrpSpPr>
      <p:grpSpPr>
        <a:xfrm>
          <a:off x="0" y="0"/>
          <a:ext cx="0" cy="0"/>
          <a:chOff x="0" y="0"/>
          <a:chExt cx="0" cy="0"/>
        </a:xfrm>
      </p:grpSpPr>
      <p:sp>
        <p:nvSpPr>
          <p:cNvPr id="255" name="Google Shape;255;g329e0a1a8e0_0_34:notes">
            <a:extLst>
              <a:ext uri="{FF2B5EF4-FFF2-40B4-BE49-F238E27FC236}">
                <a16:creationId xmlns:a16="http://schemas.microsoft.com/office/drawing/2014/main" id="{7023DA07-B6DA-5C63-7A47-4360CA8F9D9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err="1"/>
              <a:t>CalGreen</a:t>
            </a:r>
            <a:r>
              <a:rPr lang="en-US"/>
              <a:t> Title 24 Building Code Compliance</a:t>
            </a:r>
            <a:endParaRPr/>
          </a:p>
        </p:txBody>
      </p:sp>
      <p:sp>
        <p:nvSpPr>
          <p:cNvPr id="256" name="Google Shape;256;g329e0a1a8e0_0_34:notes">
            <a:extLst>
              <a:ext uri="{FF2B5EF4-FFF2-40B4-BE49-F238E27FC236}">
                <a16:creationId xmlns:a16="http://schemas.microsoft.com/office/drawing/2014/main" id="{4CF8F463-21E2-0987-E787-F7683002F660}"/>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45812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82A5A-5358-AAAE-DBF7-54F8C98235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B1C596-5C41-A442-964C-9BAF53006D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893C5F-FAC8-E582-70DF-B7F55667FE37}"/>
              </a:ext>
            </a:extLst>
          </p:cNvPr>
          <p:cNvSpPr>
            <a:spLocks noGrp="1"/>
          </p:cNvSpPr>
          <p:nvPr>
            <p:ph type="body" idx="1"/>
          </p:nvPr>
        </p:nvSpPr>
        <p:spPr/>
        <p:txBody>
          <a:bodyPr/>
          <a:lstStyle/>
          <a:p>
            <a:r>
              <a:rPr lang="en-US"/>
              <a:t>Operate independently from the utility company</a:t>
            </a:r>
          </a:p>
        </p:txBody>
      </p:sp>
      <p:sp>
        <p:nvSpPr>
          <p:cNvPr id="4" name="Slide Number Placeholder 3">
            <a:extLst>
              <a:ext uri="{FF2B5EF4-FFF2-40B4-BE49-F238E27FC236}">
                <a16:creationId xmlns:a16="http://schemas.microsoft.com/office/drawing/2014/main" id="{3829BAB0-0F2F-CDCB-262A-AAF0AAF420A5}"/>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7776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F28C2-9616-B939-AF97-C7D63F460D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4658AF-B447-F208-2425-F6B063E45C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548FC9-F32C-506C-DA72-6041619126C1}"/>
              </a:ext>
            </a:extLst>
          </p:cNvPr>
          <p:cNvSpPr>
            <a:spLocks noGrp="1"/>
          </p:cNvSpPr>
          <p:nvPr>
            <p:ph type="body" idx="1"/>
          </p:nvPr>
        </p:nvSpPr>
        <p:spPr/>
        <p:txBody>
          <a:bodyPr/>
          <a:lstStyle/>
          <a:p>
            <a:r>
              <a:rPr lang="en-US"/>
              <a:t>Operate independently from the utility company</a:t>
            </a:r>
          </a:p>
        </p:txBody>
      </p:sp>
      <p:sp>
        <p:nvSpPr>
          <p:cNvPr id="4" name="Slide Number Placeholder 3">
            <a:extLst>
              <a:ext uri="{FF2B5EF4-FFF2-40B4-BE49-F238E27FC236}">
                <a16:creationId xmlns:a16="http://schemas.microsoft.com/office/drawing/2014/main" id="{F5BCE2B3-7FA0-F87B-0ABA-1B67642455EF}"/>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7170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4008708" y="8893296"/>
            <a:ext cx="3066733" cy="468154"/>
          </a:xfrm>
          <a:prstGeom prst="rect">
            <a:avLst/>
          </a:prstGeom>
          <a:noFill/>
          <a:ln w="9525">
            <a:noFill/>
            <a:miter lim="800000"/>
            <a:headEnd/>
            <a:tailEnd/>
          </a:ln>
        </p:spPr>
        <p:txBody>
          <a:bodyPr lIns="93900" tIns="46950" rIns="93900" bIns="46950" anchor="b"/>
          <a:lstStyle/>
          <a:p>
            <a:pPr algn="r"/>
            <a:fld id="{7EA841E0-2D0D-4211-ACAE-C96B997E0FCF}" type="slidenum">
              <a:rPr lang="en-US" sz="1200">
                <a:latin typeface="Calibri" pitchFamily="34" charset="0"/>
              </a:rPr>
              <a:pPr algn="r"/>
              <a:t>23</a:t>
            </a:fld>
            <a:endParaRPr lang="en-US" sz="1200" dirty="0">
              <a:latin typeface="Calibri" pitchFamily="34" charset="0"/>
            </a:endParaRPr>
          </a:p>
        </p:txBody>
      </p:sp>
    </p:spTree>
    <p:extLst>
      <p:ext uri="{BB962C8B-B14F-4D97-AF65-F5344CB8AC3E}">
        <p14:creationId xmlns:p14="http://schemas.microsoft.com/office/powerpoint/2010/main" val="649241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5" name="Google Shape;86;p2:notes">
            <a:extLst>
              <a:ext uri="{FF2B5EF4-FFF2-40B4-BE49-F238E27FC236}">
                <a16:creationId xmlns:a16="http://schemas.microsoft.com/office/drawing/2014/main" id="{ABBDE225-6445-6947-B141-FBEE49C124A8}"/>
              </a:ext>
            </a:extLst>
          </p:cNvPr>
          <p:cNvSpPr>
            <a:spLocks noGrp="1" noRot="1" noChangeAspect="1" noTextEdit="1"/>
          </p:cNvSpPr>
          <p:nvPr>
            <p:ph type="sldImg" idx="2"/>
          </p:nvPr>
        </p:nvSpPr>
        <p:spPr bwMode="auto">
          <a:xfrm>
            <a:off x="1257300" y="720725"/>
            <a:ext cx="4800600" cy="36004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6386" name="Google Shape;87;p2:notes">
            <a:extLst>
              <a:ext uri="{FF2B5EF4-FFF2-40B4-BE49-F238E27FC236}">
                <a16:creationId xmlns:a16="http://schemas.microsoft.com/office/drawing/2014/main" id="{A236F327-FB2F-E048-9CE7-FA93C125ECF6}"/>
              </a:ext>
            </a:extLst>
          </p:cNvPr>
          <p:cNvSpPr>
            <a:spLocks noGrp="1" noChangeArrowheads="1"/>
          </p:cNvSpPr>
          <p:nvPr>
            <p:ph type="body" idx="1"/>
          </p:nvPr>
        </p:nvSpPr>
        <p:spPr bwMode="auto">
          <a:xfrm>
            <a:off x="731838" y="4560888"/>
            <a:ext cx="5851525"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45" tIns="48309" rIns="96645" bIns="48309" numCol="1" anchor="t" anchorCtr="0" compatLnSpc="1">
            <a:prstTxWarp prst="textNoShape">
              <a:avLst/>
            </a:prstTxWarp>
          </a:bodyPr>
          <a:lstStyle/>
          <a:p>
            <a:pPr>
              <a:spcBef>
                <a:spcPts val="375"/>
              </a:spcBef>
              <a:buClr>
                <a:srgbClr val="000000"/>
              </a:buClr>
              <a:buSzPts val="1200"/>
            </a:pPr>
            <a:endParaRPr lang="en-US" altLang="en-US" dirty="0">
              <a:latin typeface="Arial Regular"/>
            </a:endParaRPr>
          </a:p>
        </p:txBody>
      </p:sp>
      <p:sp>
        <p:nvSpPr>
          <p:cNvPr id="16387" name="Google Shape;88;p2:notes">
            <a:extLst>
              <a:ext uri="{FF2B5EF4-FFF2-40B4-BE49-F238E27FC236}">
                <a16:creationId xmlns:a16="http://schemas.microsoft.com/office/drawing/2014/main" id="{E5D8FB55-4E3D-7E49-A385-93974C50E0AB}"/>
              </a:ext>
            </a:extLst>
          </p:cNvPr>
          <p:cNvSpPr>
            <a:spLocks noGrp="1" noChangeArrowheads="1"/>
          </p:cNvSpPr>
          <p:nvPr>
            <p:ph type="sldNum" sz="quarter" idx="5"/>
          </p:nvPr>
        </p:nvSpPr>
        <p:spPr bwMode="auto">
          <a:xfrm>
            <a:off x="4143375" y="9120188"/>
            <a:ext cx="3170238" cy="479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5" tIns="48309" rIns="96645" bIns="48309"/>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F556D23-9FBE-D542-9A2A-005BFF767863}" type="slidenum">
              <a:rPr lang="en-US" altLang="en-US" smtClean="0"/>
              <a:pPr/>
              <a:t>24</a:t>
            </a:fld>
            <a:endParaRPr lang="en-US" altLang="en-US"/>
          </a:p>
        </p:txBody>
      </p:sp>
    </p:spTree>
    <p:extLst>
      <p:ext uri="{BB962C8B-B14F-4D97-AF65-F5344CB8AC3E}">
        <p14:creationId xmlns:p14="http://schemas.microsoft.com/office/powerpoint/2010/main" val="1960406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5" name="Google Shape;86;p2:notes">
            <a:extLst>
              <a:ext uri="{FF2B5EF4-FFF2-40B4-BE49-F238E27FC236}">
                <a16:creationId xmlns:a16="http://schemas.microsoft.com/office/drawing/2014/main" id="{ABBDE225-6445-6947-B141-FBEE49C124A8}"/>
              </a:ext>
            </a:extLst>
          </p:cNvPr>
          <p:cNvSpPr>
            <a:spLocks noGrp="1" noRot="1" noChangeAspect="1" noTextEdit="1"/>
          </p:cNvSpPr>
          <p:nvPr>
            <p:ph type="sldImg" idx="2"/>
          </p:nvPr>
        </p:nvSpPr>
        <p:spPr bwMode="auto">
          <a:xfrm>
            <a:off x="1257300" y="720725"/>
            <a:ext cx="4800600" cy="36004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6386" name="Google Shape;87;p2:notes">
            <a:extLst>
              <a:ext uri="{FF2B5EF4-FFF2-40B4-BE49-F238E27FC236}">
                <a16:creationId xmlns:a16="http://schemas.microsoft.com/office/drawing/2014/main" id="{A236F327-FB2F-E048-9CE7-FA93C125ECF6}"/>
              </a:ext>
            </a:extLst>
          </p:cNvPr>
          <p:cNvSpPr>
            <a:spLocks noGrp="1" noChangeArrowheads="1"/>
          </p:cNvSpPr>
          <p:nvPr>
            <p:ph type="body" idx="1"/>
          </p:nvPr>
        </p:nvSpPr>
        <p:spPr bwMode="auto">
          <a:xfrm>
            <a:off x="731838" y="4560888"/>
            <a:ext cx="5851525"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45" tIns="48309" rIns="96645" bIns="48309" numCol="1" anchor="t" anchorCtr="0" compatLnSpc="1">
            <a:prstTxWarp prst="textNoShape">
              <a:avLst/>
            </a:prstTxWarp>
          </a:bodyPr>
          <a:lstStyle/>
          <a:p>
            <a:pPr>
              <a:spcBef>
                <a:spcPts val="375"/>
              </a:spcBef>
              <a:buClr>
                <a:srgbClr val="000000"/>
              </a:buClr>
              <a:buSzPts val="1200"/>
            </a:pPr>
            <a:endParaRPr lang="en-US" altLang="en-US" dirty="0">
              <a:latin typeface="Arial Regular"/>
            </a:endParaRPr>
          </a:p>
        </p:txBody>
      </p:sp>
      <p:sp>
        <p:nvSpPr>
          <p:cNvPr id="16387" name="Google Shape;88;p2:notes">
            <a:extLst>
              <a:ext uri="{FF2B5EF4-FFF2-40B4-BE49-F238E27FC236}">
                <a16:creationId xmlns:a16="http://schemas.microsoft.com/office/drawing/2014/main" id="{E5D8FB55-4E3D-7E49-A385-93974C50E0AB}"/>
              </a:ext>
            </a:extLst>
          </p:cNvPr>
          <p:cNvSpPr>
            <a:spLocks noGrp="1" noChangeArrowheads="1"/>
          </p:cNvSpPr>
          <p:nvPr>
            <p:ph type="sldNum" sz="quarter" idx="5"/>
          </p:nvPr>
        </p:nvSpPr>
        <p:spPr bwMode="auto">
          <a:xfrm>
            <a:off x="4143375" y="9120188"/>
            <a:ext cx="3170238" cy="479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5" tIns="48309" rIns="96645" bIns="48309"/>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F556D23-9FBE-D542-9A2A-005BFF767863}" type="slidenum">
              <a:rPr lang="en-US" altLang="en-US" smtClean="0"/>
              <a:pPr/>
              <a:t>25</a:t>
            </a:fld>
            <a:endParaRPr lang="en-US" altLang="en-US"/>
          </a:p>
        </p:txBody>
      </p:sp>
    </p:spTree>
    <p:extLst>
      <p:ext uri="{BB962C8B-B14F-4D97-AF65-F5344CB8AC3E}">
        <p14:creationId xmlns:p14="http://schemas.microsoft.com/office/powerpoint/2010/main" val="1980371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4008708" y="8893296"/>
            <a:ext cx="3066733" cy="468154"/>
          </a:xfrm>
          <a:prstGeom prst="rect">
            <a:avLst/>
          </a:prstGeom>
          <a:noFill/>
          <a:ln w="9525">
            <a:noFill/>
            <a:miter lim="800000"/>
            <a:headEnd/>
            <a:tailEnd/>
          </a:ln>
        </p:spPr>
        <p:txBody>
          <a:bodyPr lIns="93900" tIns="46950" rIns="93900" bIns="46950" anchor="b"/>
          <a:lstStyle/>
          <a:p>
            <a:pPr algn="r"/>
            <a:fld id="{7EA841E0-2D0D-4211-ACAE-C96B997E0FCF}" type="slidenum">
              <a:rPr lang="en-US" sz="1200">
                <a:latin typeface="Calibri" pitchFamily="34" charset="0"/>
              </a:rPr>
              <a:pPr algn="r"/>
              <a:t>2</a:t>
            </a:fld>
            <a:endParaRPr lang="en-US" sz="1200" dirty="0">
              <a:latin typeface="Calibri" pitchFamily="34" charset="0"/>
            </a:endParaRPr>
          </a:p>
        </p:txBody>
      </p:sp>
    </p:spTree>
    <p:extLst>
      <p:ext uri="{BB962C8B-B14F-4D97-AF65-F5344CB8AC3E}">
        <p14:creationId xmlns:p14="http://schemas.microsoft.com/office/powerpoint/2010/main" val="1953831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0" name="Google Shape;11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 name="Google Shape;111;p2:notes"/>
          <p:cNvSpPr txBox="1"/>
          <p:nvPr/>
        </p:nvSpPr>
        <p:spPr>
          <a:xfrm>
            <a:off x="4008708" y="8893296"/>
            <a:ext cx="3066733" cy="468154"/>
          </a:xfrm>
          <a:prstGeom prst="rect">
            <a:avLst/>
          </a:prstGeom>
          <a:noFill/>
          <a:ln>
            <a:noFill/>
          </a:ln>
        </p:spPr>
        <p:txBody>
          <a:bodyPr spcFirstLastPara="1" wrap="square" lIns="93900" tIns="46950" rIns="93900" bIns="469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27016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28</a:t>
            </a:fld>
            <a:endParaRPr lang="en-US" altLang="en-US"/>
          </a:p>
        </p:txBody>
      </p:sp>
    </p:spTree>
    <p:extLst>
      <p:ext uri="{BB962C8B-B14F-4D97-AF65-F5344CB8AC3E}">
        <p14:creationId xmlns:p14="http://schemas.microsoft.com/office/powerpoint/2010/main" val="2756465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4008708" y="8893296"/>
            <a:ext cx="3066733" cy="468154"/>
          </a:xfrm>
          <a:prstGeom prst="rect">
            <a:avLst/>
          </a:prstGeom>
          <a:noFill/>
          <a:ln w="9525">
            <a:noFill/>
            <a:miter lim="800000"/>
            <a:headEnd/>
            <a:tailEnd/>
          </a:ln>
        </p:spPr>
        <p:txBody>
          <a:bodyPr lIns="93900" tIns="46950" rIns="93900" bIns="46950" anchor="b"/>
          <a:lstStyle/>
          <a:p>
            <a:pPr marL="0" marR="0" lvl="0" indent="0" algn="r" defTabSz="457200" rtl="0" eaLnBrk="0" fontAlgn="base" latinLnBrk="0" hangingPunct="0">
              <a:lnSpc>
                <a:spcPct val="100000"/>
              </a:lnSpc>
              <a:spcBef>
                <a:spcPct val="0"/>
              </a:spcBef>
              <a:spcAft>
                <a:spcPct val="0"/>
              </a:spcAft>
              <a:buClrTx/>
              <a:buSzTx/>
              <a:buFontTx/>
              <a:buNone/>
              <a:tabLst/>
              <a:defRPr/>
            </a:pPr>
            <a:fld id="{7EA841E0-2D0D-4211-ACAE-C96B997E0FCF}" type="slidenum">
              <a:rPr kumimoji="0" lang="en-US" sz="1200" b="0" i="0" u="none" strike="noStrike" kern="1200" cap="none" spc="0" normalizeH="0" baseline="0" noProof="0">
                <a:ln>
                  <a:noFill/>
                </a:ln>
                <a:solidFill>
                  <a:prstClr val="black"/>
                </a:solidFill>
                <a:effectLst/>
                <a:uLnTx/>
                <a:uFillTx/>
                <a:latin typeface="Calibri"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itchFamily="34" charset="0"/>
              <a:ea typeface="MS PGothic" panose="020B0600070205080204" pitchFamily="34" charset="-128"/>
              <a:cs typeface="+mn-cs"/>
            </a:endParaRPr>
          </a:p>
        </p:txBody>
      </p:sp>
    </p:spTree>
    <p:extLst>
      <p:ext uri="{BB962C8B-B14F-4D97-AF65-F5344CB8AC3E}">
        <p14:creationId xmlns:p14="http://schemas.microsoft.com/office/powerpoint/2010/main" val="2094209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109" name="Google Shape;10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4358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323" name="Google Shape;32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9262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38</a:t>
            </a:fld>
            <a:endParaRPr lang="en-US" altLang="en-US"/>
          </a:p>
        </p:txBody>
      </p:sp>
    </p:spTree>
    <p:extLst>
      <p:ext uri="{BB962C8B-B14F-4D97-AF65-F5344CB8AC3E}">
        <p14:creationId xmlns:p14="http://schemas.microsoft.com/office/powerpoint/2010/main" val="2730133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extLst>
      <p:ext uri="{BB962C8B-B14F-4D97-AF65-F5344CB8AC3E}">
        <p14:creationId xmlns:p14="http://schemas.microsoft.com/office/powerpoint/2010/main" val="11946953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41</a:t>
            </a:fld>
            <a:endParaRPr lang="en-US" altLang="en-US" dirty="0"/>
          </a:p>
        </p:txBody>
      </p:sp>
    </p:spTree>
    <p:extLst>
      <p:ext uri="{BB962C8B-B14F-4D97-AF65-F5344CB8AC3E}">
        <p14:creationId xmlns:p14="http://schemas.microsoft.com/office/powerpoint/2010/main" val="2105897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4008708" y="8893296"/>
            <a:ext cx="3066733" cy="468154"/>
          </a:xfrm>
          <a:prstGeom prst="rect">
            <a:avLst/>
          </a:prstGeom>
          <a:noFill/>
          <a:ln w="9525">
            <a:noFill/>
            <a:miter lim="800000"/>
            <a:headEnd/>
            <a:tailEnd/>
          </a:ln>
        </p:spPr>
        <p:txBody>
          <a:bodyPr lIns="93900" tIns="46950" rIns="93900" bIns="46950" anchor="b"/>
          <a:lstStyle/>
          <a:p>
            <a:pPr marL="0" marR="0" lvl="0" indent="0" algn="r" defTabSz="457200" rtl="0" eaLnBrk="0" fontAlgn="base" latinLnBrk="0" hangingPunct="0">
              <a:lnSpc>
                <a:spcPct val="100000"/>
              </a:lnSpc>
              <a:spcBef>
                <a:spcPct val="0"/>
              </a:spcBef>
              <a:spcAft>
                <a:spcPct val="0"/>
              </a:spcAft>
              <a:buClrTx/>
              <a:buSzTx/>
              <a:buFontTx/>
              <a:buNone/>
              <a:tabLst/>
              <a:defRPr/>
            </a:pPr>
            <a:fld id="{7EA841E0-2D0D-4211-ACAE-C96B997E0FCF}" type="slidenum">
              <a:rPr kumimoji="0" lang="en-US" sz="1200" b="0" i="0" u="none" strike="noStrike" kern="1200" cap="none" spc="0" normalizeH="0" baseline="0" noProof="0">
                <a:ln>
                  <a:noFill/>
                </a:ln>
                <a:solidFill>
                  <a:prstClr val="black"/>
                </a:solidFill>
                <a:effectLst/>
                <a:uLnTx/>
                <a:uFillTx/>
                <a:latin typeface="Calibri"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itchFamily="34" charset="0"/>
              <a:ea typeface="MS PGothic" panose="020B0600070205080204" pitchFamily="34" charset="-128"/>
              <a:cs typeface="+mn-cs"/>
            </a:endParaRPr>
          </a:p>
        </p:txBody>
      </p:sp>
    </p:spTree>
    <p:extLst>
      <p:ext uri="{BB962C8B-B14F-4D97-AF65-F5344CB8AC3E}">
        <p14:creationId xmlns:p14="http://schemas.microsoft.com/office/powerpoint/2010/main" val="21339301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 shaped microgrid area instead of square</a:t>
            </a:r>
          </a:p>
          <a:p>
            <a:endParaRPr lang="en-US" dirty="0"/>
          </a:p>
          <a:p>
            <a:r>
              <a:rPr lang="en-US" dirty="0"/>
              <a:t>ATP – EMTP is a PLS CAD</a:t>
            </a:r>
          </a:p>
          <a:p>
            <a:endParaRPr lang="en-US" dirty="0"/>
          </a:p>
          <a:p>
            <a:r>
              <a:rPr lang="en-US" dirty="0"/>
              <a:t>Real time dynamic simulator</a:t>
            </a:r>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53</a:t>
            </a:fld>
            <a:endParaRPr lang="en-US" altLang="en-US"/>
          </a:p>
        </p:txBody>
      </p:sp>
    </p:spTree>
    <p:extLst>
      <p:ext uri="{BB962C8B-B14F-4D97-AF65-F5344CB8AC3E}">
        <p14:creationId xmlns:p14="http://schemas.microsoft.com/office/powerpoint/2010/main" val="510246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4008708" y="8893296"/>
            <a:ext cx="3066733" cy="468154"/>
          </a:xfrm>
          <a:prstGeom prst="rect">
            <a:avLst/>
          </a:prstGeom>
          <a:noFill/>
          <a:ln w="9525">
            <a:noFill/>
            <a:miter lim="800000"/>
            <a:headEnd/>
            <a:tailEnd/>
          </a:ln>
        </p:spPr>
        <p:txBody>
          <a:bodyPr lIns="93900" tIns="46950" rIns="93900" bIns="46950" anchor="b"/>
          <a:lstStyle/>
          <a:p>
            <a:pPr algn="r"/>
            <a:fld id="{7EA841E0-2D0D-4211-ACAE-C96B997E0FCF}" type="slidenum">
              <a:rPr lang="en-US" sz="1200">
                <a:latin typeface="Calibri" pitchFamily="34" charset="0"/>
              </a:rPr>
              <a:pPr algn="r"/>
              <a:t>3</a:t>
            </a:fld>
            <a:endParaRPr lang="en-US" sz="1200" dirty="0">
              <a:latin typeface="Calibri" pitchFamily="34" charset="0"/>
            </a:endParaRPr>
          </a:p>
        </p:txBody>
      </p:sp>
    </p:spTree>
    <p:extLst>
      <p:ext uri="{BB962C8B-B14F-4D97-AF65-F5344CB8AC3E}">
        <p14:creationId xmlns:p14="http://schemas.microsoft.com/office/powerpoint/2010/main" val="1947936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4008708" y="8893296"/>
            <a:ext cx="3066733" cy="468154"/>
          </a:xfrm>
          <a:prstGeom prst="rect">
            <a:avLst/>
          </a:prstGeom>
          <a:noFill/>
          <a:ln w="9525">
            <a:noFill/>
            <a:miter lim="800000"/>
            <a:headEnd/>
            <a:tailEnd/>
          </a:ln>
        </p:spPr>
        <p:txBody>
          <a:bodyPr lIns="93900" tIns="46950" rIns="93900" bIns="46950" anchor="b"/>
          <a:lstStyle/>
          <a:p>
            <a:pPr algn="r"/>
            <a:fld id="{7EA841E0-2D0D-4211-ACAE-C96B997E0FCF}" type="slidenum">
              <a:rPr lang="en-US" sz="1200">
                <a:latin typeface="Calibri" pitchFamily="34" charset="0"/>
              </a:rPr>
              <a:pPr algn="r"/>
              <a:t>5</a:t>
            </a:fld>
            <a:endParaRPr lang="en-US" sz="1200" dirty="0">
              <a:latin typeface="Calibri" pitchFamily="34" charset="0"/>
            </a:endParaRPr>
          </a:p>
        </p:txBody>
      </p:sp>
    </p:spTree>
    <p:extLst>
      <p:ext uri="{BB962C8B-B14F-4D97-AF65-F5344CB8AC3E}">
        <p14:creationId xmlns:p14="http://schemas.microsoft.com/office/powerpoint/2010/main" val="179555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5" name="Google Shape;86;p2:notes">
            <a:extLst>
              <a:ext uri="{FF2B5EF4-FFF2-40B4-BE49-F238E27FC236}">
                <a16:creationId xmlns:a16="http://schemas.microsoft.com/office/drawing/2014/main" id="{ABBDE225-6445-6947-B141-FBEE49C124A8}"/>
              </a:ext>
            </a:extLst>
          </p:cNvPr>
          <p:cNvSpPr>
            <a:spLocks noGrp="1" noRot="1" noChangeAspect="1" noTextEdit="1"/>
          </p:cNvSpPr>
          <p:nvPr>
            <p:ph type="sldImg" idx="2"/>
          </p:nvPr>
        </p:nvSpPr>
        <p:spPr bwMode="auto">
          <a:xfrm>
            <a:off x="1257300" y="720725"/>
            <a:ext cx="4800600" cy="36004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6386" name="Google Shape;87;p2:notes">
            <a:extLst>
              <a:ext uri="{FF2B5EF4-FFF2-40B4-BE49-F238E27FC236}">
                <a16:creationId xmlns:a16="http://schemas.microsoft.com/office/drawing/2014/main" id="{A236F327-FB2F-E048-9CE7-FA93C125ECF6}"/>
              </a:ext>
            </a:extLst>
          </p:cNvPr>
          <p:cNvSpPr>
            <a:spLocks noGrp="1" noChangeArrowheads="1"/>
          </p:cNvSpPr>
          <p:nvPr>
            <p:ph type="body" idx="1"/>
          </p:nvPr>
        </p:nvSpPr>
        <p:spPr bwMode="auto">
          <a:xfrm>
            <a:off x="731838" y="4560888"/>
            <a:ext cx="5851525"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45" tIns="48309" rIns="96645" bIns="48309" numCol="1" anchor="t" anchorCtr="0" compatLnSpc="1">
            <a:prstTxWarp prst="textNoShape">
              <a:avLst/>
            </a:prstTxWarp>
          </a:bodyPr>
          <a:lstStyle/>
          <a:p>
            <a:pPr>
              <a:spcBef>
                <a:spcPts val="375"/>
              </a:spcBef>
              <a:buClr>
                <a:srgbClr val="000000"/>
              </a:buClr>
              <a:buSzPts val="1200"/>
            </a:pPr>
            <a:endParaRPr lang="en-US" altLang="en-US" dirty="0">
              <a:latin typeface="Arial Regular"/>
            </a:endParaRPr>
          </a:p>
        </p:txBody>
      </p:sp>
      <p:sp>
        <p:nvSpPr>
          <p:cNvPr id="16387" name="Google Shape;88;p2:notes">
            <a:extLst>
              <a:ext uri="{FF2B5EF4-FFF2-40B4-BE49-F238E27FC236}">
                <a16:creationId xmlns:a16="http://schemas.microsoft.com/office/drawing/2014/main" id="{E5D8FB55-4E3D-7E49-A385-93974C50E0AB}"/>
              </a:ext>
            </a:extLst>
          </p:cNvPr>
          <p:cNvSpPr>
            <a:spLocks noGrp="1" noChangeArrowheads="1"/>
          </p:cNvSpPr>
          <p:nvPr>
            <p:ph type="sldNum" sz="quarter" idx="5"/>
          </p:nvPr>
        </p:nvSpPr>
        <p:spPr bwMode="auto">
          <a:xfrm>
            <a:off x="4143375" y="9120188"/>
            <a:ext cx="3170238" cy="479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5" tIns="48309" rIns="96645" bIns="48309"/>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F556D23-9FBE-D542-9A2A-005BFF767863}" type="slidenum">
              <a:rPr lang="en-US" altLang="en-US" smtClean="0"/>
              <a:pPr/>
              <a:t>6</a:t>
            </a:fld>
            <a:endParaRPr lang="en-US" altLang="en-US"/>
          </a:p>
        </p:txBody>
      </p:sp>
    </p:spTree>
    <p:extLst>
      <p:ext uri="{BB962C8B-B14F-4D97-AF65-F5344CB8AC3E}">
        <p14:creationId xmlns:p14="http://schemas.microsoft.com/office/powerpoint/2010/main" val="1290054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5" name="Google Shape;86;p2:notes">
            <a:extLst>
              <a:ext uri="{FF2B5EF4-FFF2-40B4-BE49-F238E27FC236}">
                <a16:creationId xmlns:a16="http://schemas.microsoft.com/office/drawing/2014/main" id="{ABBDE225-6445-6947-B141-FBEE49C124A8}"/>
              </a:ext>
            </a:extLst>
          </p:cNvPr>
          <p:cNvSpPr>
            <a:spLocks noGrp="1" noRot="1" noChangeAspect="1" noTextEdit="1"/>
          </p:cNvSpPr>
          <p:nvPr>
            <p:ph type="sldImg" idx="2"/>
          </p:nvPr>
        </p:nvSpPr>
        <p:spPr bwMode="auto">
          <a:xfrm>
            <a:off x="1257300" y="720725"/>
            <a:ext cx="4800600" cy="36004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6386" name="Google Shape;87;p2:notes">
            <a:extLst>
              <a:ext uri="{FF2B5EF4-FFF2-40B4-BE49-F238E27FC236}">
                <a16:creationId xmlns:a16="http://schemas.microsoft.com/office/drawing/2014/main" id="{A236F327-FB2F-E048-9CE7-FA93C125ECF6}"/>
              </a:ext>
            </a:extLst>
          </p:cNvPr>
          <p:cNvSpPr>
            <a:spLocks noGrp="1" noChangeArrowheads="1"/>
          </p:cNvSpPr>
          <p:nvPr>
            <p:ph type="body" idx="1"/>
          </p:nvPr>
        </p:nvSpPr>
        <p:spPr bwMode="auto">
          <a:xfrm>
            <a:off x="731838" y="4560888"/>
            <a:ext cx="5851525"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45" tIns="48309" rIns="96645" bIns="48309" numCol="1" anchor="t" anchorCtr="0" compatLnSpc="1">
            <a:prstTxWarp prst="textNoShape">
              <a:avLst/>
            </a:prstTxWarp>
          </a:bodyPr>
          <a:lstStyle/>
          <a:p>
            <a:pPr>
              <a:spcBef>
                <a:spcPts val="375"/>
              </a:spcBef>
              <a:buClr>
                <a:srgbClr val="000000"/>
              </a:buClr>
              <a:buSzPts val="1200"/>
            </a:pPr>
            <a:endParaRPr lang="en-US" altLang="en-US" dirty="0">
              <a:latin typeface="Arial Regular"/>
            </a:endParaRPr>
          </a:p>
        </p:txBody>
      </p:sp>
      <p:sp>
        <p:nvSpPr>
          <p:cNvPr id="16387" name="Google Shape;88;p2:notes">
            <a:extLst>
              <a:ext uri="{FF2B5EF4-FFF2-40B4-BE49-F238E27FC236}">
                <a16:creationId xmlns:a16="http://schemas.microsoft.com/office/drawing/2014/main" id="{E5D8FB55-4E3D-7E49-A385-93974C50E0AB}"/>
              </a:ext>
            </a:extLst>
          </p:cNvPr>
          <p:cNvSpPr>
            <a:spLocks noGrp="1" noChangeArrowheads="1"/>
          </p:cNvSpPr>
          <p:nvPr>
            <p:ph type="sldNum" sz="quarter" idx="5"/>
          </p:nvPr>
        </p:nvSpPr>
        <p:spPr bwMode="auto">
          <a:xfrm>
            <a:off x="4143375" y="9120188"/>
            <a:ext cx="3170238" cy="479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5" tIns="48309" rIns="96645" bIns="48309"/>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F556D23-9FBE-D542-9A2A-005BFF767863}" type="slidenum">
              <a:rPr lang="en-US" altLang="en-US" smtClean="0"/>
              <a:pPr/>
              <a:t>7</a:t>
            </a:fld>
            <a:endParaRPr lang="en-US" altLang="en-US"/>
          </a:p>
        </p:txBody>
      </p:sp>
    </p:spTree>
    <p:extLst>
      <p:ext uri="{BB962C8B-B14F-4D97-AF65-F5344CB8AC3E}">
        <p14:creationId xmlns:p14="http://schemas.microsoft.com/office/powerpoint/2010/main" val="1636487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323" name="Google Shape;32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0017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itchFamily="34" charset="0"/>
              <a:buNone/>
              <a:tabLst/>
              <a:defRPr/>
            </a:pPr>
            <a:r>
              <a:rPr lang="en-US" sz="1200" dirty="0"/>
              <a:t>Market distortions like the erroneous metering &amp; assessment of </a:t>
            </a:r>
            <a:r>
              <a:rPr lang="en-US" sz="1200" dirty="0">
                <a:hlinkClick r:id="rId3"/>
              </a:rPr>
              <a:t>Transmission Access Charges (TAC)</a:t>
            </a:r>
            <a:r>
              <a:rPr lang="en-US" sz="1200" dirty="0"/>
              <a:t> for California IOUs creates massive market distortions that steal value from local generation, hurt ratepayers, and preempt energy resilience.</a:t>
            </a:r>
            <a:endParaRPr lang="en-US" dirty="0"/>
          </a:p>
          <a:p>
            <a:pPr>
              <a:buFont typeface="Arial" pitchFamily="34" charset="0"/>
              <a:buNone/>
            </a:pPr>
            <a:endParaRPr lang="en-US" b="1" dirty="0"/>
          </a:p>
          <a:p>
            <a:pPr>
              <a:buFont typeface="Arial" pitchFamily="34" charset="0"/>
              <a:buNone/>
            </a:pPr>
            <a:r>
              <a:rPr lang="en-US" baseline="0" dirty="0"/>
              <a:t>Non-PTO utilities (metered sub-systems) currently operate under the system we are proposing. The Clean Coalition TAC fix would bring consistent TAC treatment to DG resources in all utility service territories.</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C54812C-3253-A742-B793-96C63D0D932D}" type="slidenum">
              <a:rPr lang="en-US" smtClean="0"/>
              <a:pPr/>
              <a:t>9</a:t>
            </a:fld>
            <a:endParaRPr lang="en-US" dirty="0"/>
          </a:p>
        </p:txBody>
      </p:sp>
    </p:spTree>
    <p:extLst>
      <p:ext uri="{BB962C8B-B14F-4D97-AF65-F5344CB8AC3E}">
        <p14:creationId xmlns:p14="http://schemas.microsoft.com/office/powerpoint/2010/main" val="4192623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1251323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15"/>
        <p:cNvGrpSpPr/>
        <p:nvPr/>
      </p:nvGrpSpPr>
      <p:grpSpPr>
        <a:xfrm>
          <a:off x="0" y="0"/>
          <a:ext cx="0" cy="0"/>
          <a:chOff x="0" y="0"/>
          <a:chExt cx="0" cy="0"/>
        </a:xfrm>
      </p:grpSpPr>
      <p:sp>
        <p:nvSpPr>
          <p:cNvPr id="16" name="Google Shape;16;p36"/>
          <p:cNvSpPr/>
          <p:nvPr/>
        </p:nvSpPr>
        <p:spPr>
          <a:xfrm>
            <a:off x="0" y="3124200"/>
            <a:ext cx="9144000" cy="3352800"/>
          </a:xfrm>
          <a:prstGeom prst="rect">
            <a:avLst/>
          </a:prstGeom>
          <a:solidFill>
            <a:srgbClr val="249C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 name="Google Shape;17;p36"/>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8" name="Google Shape;18;p36"/>
          <p:cNvSpPr txBox="1"/>
          <p:nvPr/>
        </p:nvSpPr>
        <p:spPr>
          <a:xfrm>
            <a:off x="0" y="6488113"/>
            <a:ext cx="9144000"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595959"/>
                </a:solidFill>
                <a:latin typeface="Arial"/>
                <a:ea typeface="Arial"/>
                <a:cs typeface="Arial"/>
                <a:sym typeface="Arial"/>
              </a:rPr>
              <a:t>Making Clean Local Energy Accessible Now			</a:t>
            </a:r>
            <a:endParaRPr sz="1400" b="0" i="0" u="none" strike="noStrike" cap="none">
              <a:solidFill>
                <a:srgbClr val="000000"/>
              </a:solidFill>
              <a:latin typeface="Arial"/>
              <a:ea typeface="Arial"/>
              <a:cs typeface="Arial"/>
              <a:sym typeface="Arial"/>
            </a:endParaRPr>
          </a:p>
        </p:txBody>
      </p:sp>
      <p:sp>
        <p:nvSpPr>
          <p:cNvPr id="19" name="Google Shape;19;p36"/>
          <p:cNvSpPr txBox="1">
            <a:spLocks noGrp="1"/>
          </p:cNvSpPr>
          <p:nvPr>
            <p:ph type="subTitle" idx="1"/>
          </p:nvPr>
        </p:nvSpPr>
        <p:spPr>
          <a:xfrm>
            <a:off x="990600" y="5300663"/>
            <a:ext cx="7161213" cy="84137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798DA8"/>
              </a:buClr>
              <a:buSzPts val="2400"/>
              <a:buFont typeface="Calibri"/>
              <a:buNone/>
              <a:defRPr sz="2400">
                <a:solidFill>
                  <a:srgbClr val="798DA8"/>
                </a:solidFill>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1"/>
        <p:cNvGrpSpPr/>
        <p:nvPr/>
      </p:nvGrpSpPr>
      <p:grpSpPr>
        <a:xfrm>
          <a:off x="0" y="0"/>
          <a:ext cx="0" cy="0"/>
          <a:chOff x="0" y="0"/>
          <a:chExt cx="0" cy="0"/>
        </a:xfrm>
      </p:grpSpPr>
      <p:sp>
        <p:nvSpPr>
          <p:cNvPr id="72" name="Google Shape;72;p45"/>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5"/>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4" name="Google Shape;74;p45"/>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5" name="Google Shape;75;p4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8"/>
        <p:cNvGrpSpPr/>
        <p:nvPr/>
      </p:nvGrpSpPr>
      <p:grpSpPr>
        <a:xfrm>
          <a:off x="0" y="0"/>
          <a:ext cx="0" cy="0"/>
          <a:chOff x="0" y="0"/>
          <a:chExt cx="0" cy="0"/>
        </a:xfrm>
      </p:grpSpPr>
      <p:sp>
        <p:nvSpPr>
          <p:cNvPr id="79" name="Google Shape;79;p46"/>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6"/>
          <p:cNvSpPr>
            <a:spLocks noGrp="1"/>
          </p:cNvSpPr>
          <p:nvPr>
            <p:ph type="pic" idx="2"/>
          </p:nvPr>
        </p:nvSpPr>
        <p:spPr>
          <a:xfrm>
            <a:off x="3887391" y="987426"/>
            <a:ext cx="4629150" cy="4873625"/>
          </a:xfrm>
          <a:prstGeom prst="rect">
            <a:avLst/>
          </a:prstGeom>
          <a:noFill/>
          <a:ln>
            <a:noFill/>
          </a:ln>
        </p:spPr>
      </p:sp>
      <p:sp>
        <p:nvSpPr>
          <p:cNvPr id="81" name="Google Shape;81;p46"/>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2" name="Google Shape;82;p4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5"/>
        <p:cNvGrpSpPr/>
        <p:nvPr/>
      </p:nvGrpSpPr>
      <p:grpSpPr>
        <a:xfrm>
          <a:off x="0" y="0"/>
          <a:ext cx="0" cy="0"/>
          <a:chOff x="0" y="0"/>
          <a:chExt cx="0" cy="0"/>
        </a:xfrm>
      </p:grpSpPr>
      <p:sp>
        <p:nvSpPr>
          <p:cNvPr id="86" name="Google Shape;86;p4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47"/>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4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4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1"/>
        <p:cNvGrpSpPr/>
        <p:nvPr/>
      </p:nvGrpSpPr>
      <p:grpSpPr>
        <a:xfrm>
          <a:off x="0" y="0"/>
          <a:ext cx="0" cy="0"/>
          <a:chOff x="0" y="0"/>
          <a:chExt cx="0" cy="0"/>
        </a:xfrm>
      </p:grpSpPr>
      <p:sp>
        <p:nvSpPr>
          <p:cNvPr id="92" name="Google Shape;92;p48"/>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48"/>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4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4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4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Title, Text and Chart">
  <p:cSld name="3_Title, Text and Chart">
    <p:spTree>
      <p:nvGrpSpPr>
        <p:cNvPr id="1" name="Shape 20"/>
        <p:cNvGrpSpPr/>
        <p:nvPr/>
      </p:nvGrpSpPr>
      <p:grpSpPr>
        <a:xfrm>
          <a:off x="0" y="0"/>
          <a:ext cx="0" cy="0"/>
          <a:chOff x="0" y="0"/>
          <a:chExt cx="0" cy="0"/>
        </a:xfrm>
      </p:grpSpPr>
      <p:sp>
        <p:nvSpPr>
          <p:cNvPr id="21" name="Google Shape;21;p37"/>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rgbClr val="FFFFFF"/>
              </a:solidFill>
              <a:latin typeface="Calibri"/>
              <a:ea typeface="Calibri"/>
              <a:cs typeface="Calibri"/>
              <a:sym typeface="Calibri"/>
            </a:endParaRPr>
          </a:p>
        </p:txBody>
      </p:sp>
      <p:sp>
        <p:nvSpPr>
          <p:cNvPr id="22" name="Google Shape;22;p37"/>
          <p:cNvSpPr txBox="1"/>
          <p:nvPr/>
        </p:nvSpPr>
        <p:spPr>
          <a:xfrm>
            <a:off x="0" y="6488119"/>
            <a:ext cx="4724400"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595959"/>
                </a:solidFill>
                <a:latin typeface="Arial"/>
                <a:ea typeface="Arial"/>
                <a:cs typeface="Arial"/>
                <a:sym typeface="Arial"/>
              </a:rPr>
              <a:t>Making Clean Local Energy Accessible Now</a:t>
            </a:r>
            <a:endParaRPr sz="1400" b="0" i="0" u="none" strike="noStrike" cap="none">
              <a:solidFill>
                <a:srgbClr val="000000"/>
              </a:solidFill>
              <a:latin typeface="Arial"/>
              <a:ea typeface="Arial"/>
              <a:cs typeface="Arial"/>
              <a:sym typeface="Arial"/>
            </a:endParaRPr>
          </a:p>
        </p:txBody>
      </p:sp>
      <p:sp>
        <p:nvSpPr>
          <p:cNvPr id="23" name="Google Shape;23;p37"/>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r>
              <a:rPr lang="en-US" sz="1013"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4" name="Google Shape;24;p37"/>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350"/>
              <a:buFont typeface="Arial"/>
              <a:buNone/>
              <a:defRPr sz="135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7"/>
          <p:cNvSpPr txBox="1"/>
          <p:nvPr/>
        </p:nvSpPr>
        <p:spPr>
          <a:xfrm>
            <a:off x="8416636" y="6542574"/>
            <a:ext cx="574964"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50"/>
              <a:buFont typeface="Arial"/>
              <a:buNone/>
            </a:pPr>
            <a:fld id="{00000000-1234-1234-1234-123412341234}" type="slidenum">
              <a:rPr lang="en-US" sz="1050" b="0" i="0" u="none" strike="noStrike" cap="none">
                <a:solidFill>
                  <a:srgbClr val="595959"/>
                </a:solidFill>
                <a:latin typeface="Arial"/>
                <a:ea typeface="Arial"/>
                <a:cs typeface="Arial"/>
                <a:sym typeface="Arial"/>
              </a:rPr>
              <a:t>‹#›</a:t>
            </a:fld>
            <a:endParaRPr sz="1050" b="0" i="0" u="none" strike="noStrike" cap="none">
              <a:solidFill>
                <a:srgbClr val="595959"/>
              </a:solidFill>
              <a:latin typeface="Arial"/>
              <a:ea typeface="Arial"/>
              <a:cs typeface="Arial"/>
              <a:sym typeface="Arial"/>
            </a:endParaRPr>
          </a:p>
        </p:txBody>
      </p:sp>
      <p:pic>
        <p:nvPicPr>
          <p:cNvPr id="26" name="Google Shape;26;p37"/>
          <p:cNvPicPr preferRelativeResize="0"/>
          <p:nvPr/>
        </p:nvPicPr>
        <p:blipFill rotWithShape="1">
          <a:blip r:embed="rId2">
            <a:alphaModFix/>
          </a:blip>
          <a:srcRect/>
          <a:stretch/>
        </p:blipFill>
        <p:spPr>
          <a:xfrm>
            <a:off x="7541123" y="132243"/>
            <a:ext cx="1421463" cy="596418"/>
          </a:xfrm>
          <a:prstGeom prst="rect">
            <a:avLst/>
          </a:prstGeom>
          <a:noFill/>
          <a:ln>
            <a:noFill/>
          </a:ln>
        </p:spPr>
      </p:pic>
      <p:sp>
        <p:nvSpPr>
          <p:cNvPr id="27" name="Google Shape;27;p37"/>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Arial"/>
              <a:buChar char="•"/>
              <a:defRPr>
                <a:solidFill>
                  <a:schemeClr val="dk1"/>
                </a:solidFill>
                <a:latin typeface="Arial"/>
                <a:ea typeface="Arial"/>
                <a:cs typeface="Arial"/>
                <a:sym typeface="Arial"/>
              </a:defRPr>
            </a:lvl1pPr>
            <a:lvl2pPr marL="914400" lvl="1" indent="-323850" algn="l">
              <a:lnSpc>
                <a:spcPct val="90000"/>
              </a:lnSpc>
              <a:spcBef>
                <a:spcPts val="500"/>
              </a:spcBef>
              <a:spcAft>
                <a:spcPts val="0"/>
              </a:spcAft>
              <a:buClr>
                <a:schemeClr val="dk1"/>
              </a:buClr>
              <a:buSzPts val="1500"/>
              <a:buFont typeface="Courier New"/>
              <a:buChar char="o"/>
              <a:defRPr sz="1500">
                <a:solidFill>
                  <a:schemeClr val="dk1"/>
                </a:solidFill>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Font typeface="Arial"/>
              <a:buChar char="•"/>
              <a:defRPr>
                <a:solidFill>
                  <a:schemeClr val="dk1"/>
                </a:solidFill>
                <a:latin typeface="Arial"/>
                <a:ea typeface="Arial"/>
                <a:cs typeface="Arial"/>
                <a:sym typeface="Arial"/>
              </a:defRPr>
            </a:lvl3pPr>
            <a:lvl4pPr marL="1828800" lvl="3" indent="-295275" algn="l">
              <a:lnSpc>
                <a:spcPct val="90000"/>
              </a:lnSpc>
              <a:spcBef>
                <a:spcPts val="500"/>
              </a:spcBef>
              <a:spcAft>
                <a:spcPts val="0"/>
              </a:spcAft>
              <a:buClr>
                <a:schemeClr val="dk1"/>
              </a:buClr>
              <a:buSzPts val="1050"/>
              <a:buFont typeface="Courier New"/>
              <a:buChar char="o"/>
              <a:defRPr sz="1050">
                <a:solidFill>
                  <a:schemeClr val="dk1"/>
                </a:solidFill>
                <a:latin typeface="Arial"/>
                <a:ea typeface="Arial"/>
                <a:cs typeface="Arial"/>
                <a:sym typeface="Arial"/>
              </a:defRPr>
            </a:lvl4pPr>
            <a:lvl5pPr marL="2286000" lvl="4" indent="-295275" algn="l">
              <a:lnSpc>
                <a:spcPct val="90000"/>
              </a:lnSpc>
              <a:spcBef>
                <a:spcPts val="500"/>
              </a:spcBef>
              <a:spcAft>
                <a:spcPts val="0"/>
              </a:spcAft>
              <a:buClr>
                <a:schemeClr val="dk1"/>
              </a:buClr>
              <a:buSzPts val="1050"/>
              <a:buFont typeface="Arial"/>
              <a:buChar char="•"/>
              <a:defRPr sz="105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8"/>
        <p:cNvGrpSpPr/>
        <p:nvPr/>
      </p:nvGrpSpPr>
      <p:grpSpPr>
        <a:xfrm>
          <a:off x="0" y="0"/>
          <a:ext cx="0" cy="0"/>
          <a:chOff x="0" y="0"/>
          <a:chExt cx="0" cy="0"/>
        </a:xfrm>
      </p:grpSpPr>
      <p:sp>
        <p:nvSpPr>
          <p:cNvPr id="29" name="Google Shape;29;p38"/>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8"/>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 name="Google Shape;31;p3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
        <p:cNvGrpSpPr/>
        <p:nvPr/>
      </p:nvGrpSpPr>
      <p:grpSpPr>
        <a:xfrm>
          <a:off x="0" y="0"/>
          <a:ext cx="0" cy="0"/>
          <a:chOff x="0" y="0"/>
          <a:chExt cx="0" cy="0"/>
        </a:xfrm>
      </p:grpSpPr>
      <p:sp>
        <p:nvSpPr>
          <p:cNvPr id="35" name="Google Shape;35;p3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40"/>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0"/>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3" name="Google Shape;43;p4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
        <p:cNvGrpSpPr/>
        <p:nvPr/>
      </p:nvGrpSpPr>
      <p:grpSpPr>
        <a:xfrm>
          <a:off x="0" y="0"/>
          <a:ext cx="0" cy="0"/>
          <a:chOff x="0" y="0"/>
          <a:chExt cx="0" cy="0"/>
        </a:xfrm>
      </p:grpSpPr>
      <p:sp>
        <p:nvSpPr>
          <p:cNvPr id="47" name="Google Shape;47;p4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1"/>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
        <p:cNvGrpSpPr/>
        <p:nvPr/>
      </p:nvGrpSpPr>
      <p:grpSpPr>
        <a:xfrm>
          <a:off x="0" y="0"/>
          <a:ext cx="0" cy="0"/>
          <a:chOff x="0" y="0"/>
          <a:chExt cx="0" cy="0"/>
        </a:xfrm>
      </p:grpSpPr>
      <p:sp>
        <p:nvSpPr>
          <p:cNvPr id="54" name="Google Shape;54;p42"/>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2"/>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p42"/>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42"/>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42"/>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4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4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4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7"/>
        <p:cNvGrpSpPr/>
        <p:nvPr/>
      </p:nvGrpSpPr>
      <p:grpSpPr>
        <a:xfrm>
          <a:off x="0" y="0"/>
          <a:ext cx="0" cy="0"/>
          <a:chOff x="0" y="0"/>
          <a:chExt cx="0" cy="0"/>
        </a:xfrm>
      </p:grpSpPr>
      <p:sp>
        <p:nvSpPr>
          <p:cNvPr id="68" name="Google Shape;68;p4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4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hyperlink" Target="https://clean-coalition.org/news/webinar-valuing-resilience-solar-microgrids-thursday-5-nov-2020/"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span.io/"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hyperlink" Target="https://www.latimes.com/opinion/story/2023-07-09/la-home-electrification-new-construction-menifee-microgrid" TargetMode="External"/><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hyperlink" Target="https://www.cbsnews.com/losangeles/news/menifees-microgrid-community-offers-energy-self-sufficiency/?intcid=CNM-00-10abd1h" TargetMode="External"/><Relationship Id="rId4" Type="http://schemas.openxmlformats.org/officeDocument/2006/relationships/hyperlink" Target="https://www.cbsnews.com/"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clean-coalition.org/programs/green-rebuild-initiativ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4.JPG"/><Relationship Id="rId13" Type="http://schemas.openxmlformats.org/officeDocument/2006/relationships/image" Target="../media/image49.JPG"/><Relationship Id="rId18" Type="http://schemas.openxmlformats.org/officeDocument/2006/relationships/image" Target="../media/image54.JPG"/><Relationship Id="rId3" Type="http://schemas.openxmlformats.org/officeDocument/2006/relationships/image" Target="../media/image39.JPG"/><Relationship Id="rId7" Type="http://schemas.openxmlformats.org/officeDocument/2006/relationships/image" Target="../media/image43.JPG"/><Relationship Id="rId12" Type="http://schemas.openxmlformats.org/officeDocument/2006/relationships/image" Target="../media/image48.png"/><Relationship Id="rId17" Type="http://schemas.openxmlformats.org/officeDocument/2006/relationships/image" Target="../media/image53.JPG"/><Relationship Id="rId2" Type="http://schemas.openxmlformats.org/officeDocument/2006/relationships/notesSlide" Target="../notesSlides/notesSlide25.xml"/><Relationship Id="rId16"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42.JPG"/><Relationship Id="rId11" Type="http://schemas.openxmlformats.org/officeDocument/2006/relationships/image" Target="../media/image47.PNG"/><Relationship Id="rId5" Type="http://schemas.openxmlformats.org/officeDocument/2006/relationships/image" Target="../media/image41.JPG"/><Relationship Id="rId15" Type="http://schemas.openxmlformats.org/officeDocument/2006/relationships/image" Target="../media/image51.JPG"/><Relationship Id="rId10" Type="http://schemas.openxmlformats.org/officeDocument/2006/relationships/image" Target="../media/image46.JPG"/><Relationship Id="rId19" Type="http://schemas.openxmlformats.org/officeDocument/2006/relationships/image" Target="../media/image55.JPG"/><Relationship Id="rId4" Type="http://schemas.openxmlformats.org/officeDocument/2006/relationships/image" Target="../media/image40.PNG"/><Relationship Id="rId9" Type="http://schemas.openxmlformats.org/officeDocument/2006/relationships/image" Target="../media/image45.JPG"/><Relationship Id="rId14" Type="http://schemas.openxmlformats.org/officeDocument/2006/relationships/image" Target="../media/image50.JPG"/></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5.png"/><Relationship Id="rId3" Type="http://schemas.openxmlformats.org/officeDocument/2006/relationships/image" Target="../media/image41.JPG"/><Relationship Id="rId7" Type="http://schemas.openxmlformats.org/officeDocument/2006/relationships/image" Target="../media/image46.JPG"/><Relationship Id="rId12" Type="http://schemas.openxmlformats.org/officeDocument/2006/relationships/image" Target="../media/image60.png"/><Relationship Id="rId17" Type="http://schemas.openxmlformats.org/officeDocument/2006/relationships/image" Target="../media/image64.png"/><Relationship Id="rId2" Type="http://schemas.openxmlformats.org/officeDocument/2006/relationships/image" Target="../media/image40.PNG"/><Relationship Id="rId16"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45.JPG"/><Relationship Id="rId11" Type="http://schemas.openxmlformats.org/officeDocument/2006/relationships/image" Target="../media/image59.png"/><Relationship Id="rId5" Type="http://schemas.openxmlformats.org/officeDocument/2006/relationships/image" Target="../media/image44.JPG"/><Relationship Id="rId15" Type="http://schemas.openxmlformats.org/officeDocument/2006/relationships/image" Target="../media/image62.JPG"/><Relationship Id="rId10" Type="http://schemas.openxmlformats.org/officeDocument/2006/relationships/image" Target="../media/image58.png"/><Relationship Id="rId4" Type="http://schemas.openxmlformats.org/officeDocument/2006/relationships/image" Target="../media/image42.JPG"/><Relationship Id="rId9" Type="http://schemas.openxmlformats.org/officeDocument/2006/relationships/image" Target="../media/image57.png"/><Relationship Id="rId14"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9.png"/><Relationship Id="rId7"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60.png"/><Relationship Id="rId5" Type="http://schemas.openxmlformats.org/officeDocument/2006/relationships/image" Target="../media/image61.png"/><Relationship Id="rId10" Type="http://schemas.openxmlformats.org/officeDocument/2006/relationships/image" Target="../media/image65.png"/><Relationship Id="rId4" Type="http://schemas.openxmlformats.org/officeDocument/2006/relationships/image" Target="../media/image66.png"/><Relationship Id="rId9" Type="http://schemas.openxmlformats.org/officeDocument/2006/relationships/image" Target="../media/image6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clean-coalition.org/news/webinar-valuing-resilience-solar-microgrids-thursday-5-nov-2020/"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Clean Coalition Logo_no tagline_updated yellow.eps">
            <a:extLst>
              <a:ext uri="{FF2B5EF4-FFF2-40B4-BE49-F238E27FC236}">
                <a16:creationId xmlns:a16="http://schemas.microsoft.com/office/drawing/2014/main" id="{791C78BD-805F-C84C-9056-27A504BA78C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7317" y="251927"/>
            <a:ext cx="570865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6">
            <a:extLst>
              <a:ext uri="{FF2B5EF4-FFF2-40B4-BE49-F238E27FC236}">
                <a16:creationId xmlns:a16="http://schemas.microsoft.com/office/drawing/2014/main" id="{916A7257-9FC1-8D4B-8637-4D6255FF3F06}"/>
              </a:ext>
            </a:extLst>
          </p:cNvPr>
          <p:cNvSpPr txBox="1">
            <a:spLocks noChangeArrowheads="1"/>
          </p:cNvSpPr>
          <p:nvPr/>
        </p:nvSpPr>
        <p:spPr bwMode="auto">
          <a:xfrm>
            <a:off x="-61326" y="1033972"/>
            <a:ext cx="9144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dirty="0">
                <a:latin typeface="Helvetica" pitchFamily="2" charset="0"/>
              </a:rPr>
              <a:t>Solar-driven Microgrids and Super Green Building </a:t>
            </a:r>
          </a:p>
          <a:p>
            <a:pPr algn="ctr" eaLnBrk="1" hangingPunct="1">
              <a:spcBef>
                <a:spcPct val="0"/>
              </a:spcBef>
              <a:buFontTx/>
              <a:buNone/>
            </a:pPr>
            <a:r>
              <a:rPr lang="en-US" altLang="en-US" sz="2000" dirty="0">
                <a:latin typeface="Helvetica" pitchFamily="2" charset="0"/>
              </a:rPr>
              <a:t>deliver unparalleled economic, environmental, and resilience benefits</a:t>
            </a:r>
          </a:p>
        </p:txBody>
      </p:sp>
      <p:sp>
        <p:nvSpPr>
          <p:cNvPr id="5" name="TextBox 4">
            <a:extLst>
              <a:ext uri="{FF2B5EF4-FFF2-40B4-BE49-F238E27FC236}">
                <a16:creationId xmlns:a16="http://schemas.microsoft.com/office/drawing/2014/main" id="{70F46C4F-CA69-40BE-B4A4-527E23E67E1A}"/>
              </a:ext>
            </a:extLst>
          </p:cNvPr>
          <p:cNvSpPr txBox="1"/>
          <p:nvPr/>
        </p:nvSpPr>
        <p:spPr>
          <a:xfrm>
            <a:off x="7352565" y="6498052"/>
            <a:ext cx="1755609" cy="553998"/>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18 September 2025</a:t>
            </a:r>
          </a:p>
          <a:p>
            <a:endParaRPr lang="en-US" sz="1600" dirty="0"/>
          </a:p>
        </p:txBody>
      </p:sp>
      <p:pic>
        <p:nvPicPr>
          <p:cNvPr id="3" name="Picture 2">
            <a:extLst>
              <a:ext uri="{FF2B5EF4-FFF2-40B4-BE49-F238E27FC236}">
                <a16:creationId xmlns:a16="http://schemas.microsoft.com/office/drawing/2014/main" id="{F4687D95-3E48-8699-4FFE-E30BD22D26D6}"/>
              </a:ext>
            </a:extLst>
          </p:cNvPr>
          <p:cNvPicPr>
            <a:picLocks noChangeAspect="1"/>
          </p:cNvPicPr>
          <p:nvPr/>
        </p:nvPicPr>
        <p:blipFill>
          <a:blip r:embed="rId4"/>
          <a:stretch>
            <a:fillRect/>
          </a:stretch>
        </p:blipFill>
        <p:spPr>
          <a:xfrm>
            <a:off x="1734209" y="2188082"/>
            <a:ext cx="3549123" cy="3549123"/>
          </a:xfrm>
          <a:prstGeom prst="rect">
            <a:avLst/>
          </a:prstGeom>
        </p:spPr>
      </p:pic>
      <p:sp>
        <p:nvSpPr>
          <p:cNvPr id="4" name="Google Shape;105;p1">
            <a:extLst>
              <a:ext uri="{FF2B5EF4-FFF2-40B4-BE49-F238E27FC236}">
                <a16:creationId xmlns:a16="http://schemas.microsoft.com/office/drawing/2014/main" id="{20DD5B64-5A04-33AA-176F-CF691339E6C0}"/>
              </a:ext>
            </a:extLst>
          </p:cNvPr>
          <p:cNvSpPr/>
          <p:nvPr/>
        </p:nvSpPr>
        <p:spPr>
          <a:xfrm>
            <a:off x="5491059" y="3378937"/>
            <a:ext cx="2436900" cy="1834197"/>
          </a:xfrm>
          <a:prstGeom prst="rect">
            <a:avLst/>
          </a:prstGeom>
          <a:noFill/>
          <a:ln>
            <a:noFill/>
          </a:ln>
        </p:spPr>
        <p:txBody>
          <a:bodyPr spcFirstLastPara="1" wrap="square" lIns="38100" tIns="38100" rIns="38100" bIns="38100" anchor="t" anchorCtr="0">
            <a:noAutofit/>
          </a:bodyPr>
          <a:lstStyle/>
          <a:p>
            <a:pPr marL="0" marR="0" lvl="0" indent="0" algn="ctr" rtl="0">
              <a:lnSpc>
                <a:spcPct val="100000"/>
              </a:lnSpc>
              <a:spcBef>
                <a:spcPts val="0"/>
              </a:spcBef>
              <a:spcAft>
                <a:spcPts val="0"/>
              </a:spcAft>
              <a:buClr>
                <a:srgbClr val="FFFFFF"/>
              </a:buClr>
              <a:buSzPts val="2000"/>
              <a:buFont typeface="Arial"/>
              <a:buNone/>
            </a:pPr>
            <a:r>
              <a:rPr lang="en-US" sz="2000" b="0" i="0" u="none" strike="noStrike" cap="none" dirty="0">
                <a:solidFill>
                  <a:srgbClr val="FFFFFF"/>
                </a:solidFill>
                <a:latin typeface="Arial"/>
                <a:ea typeface="Arial"/>
                <a:cs typeface="Arial"/>
                <a:sym typeface="Arial"/>
              </a:rPr>
              <a:t>Craig Lewis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600"/>
              <a:buFont typeface="Arial"/>
              <a:buNone/>
            </a:pPr>
            <a:r>
              <a:rPr lang="en-US" sz="1600" b="0" i="0" u="none" strike="noStrike" cap="none" dirty="0">
                <a:solidFill>
                  <a:srgbClr val="FFFFFF"/>
                </a:solidFill>
                <a:latin typeface="Arial"/>
                <a:ea typeface="Arial"/>
                <a:cs typeface="Arial"/>
                <a:sym typeface="Arial"/>
              </a:rPr>
              <a:t>Executive Director</a:t>
            </a:r>
          </a:p>
          <a:p>
            <a:pPr marL="0" marR="0" lvl="0" indent="0" algn="ctr" rtl="0">
              <a:lnSpc>
                <a:spcPct val="100000"/>
              </a:lnSpc>
              <a:spcBef>
                <a:spcPts val="0"/>
              </a:spcBef>
              <a:spcAft>
                <a:spcPts val="0"/>
              </a:spcAft>
              <a:buClr>
                <a:srgbClr val="FFFFFF"/>
              </a:buClr>
              <a:buSzPts val="1600"/>
              <a:buFont typeface="Arial"/>
              <a:buNone/>
            </a:pPr>
            <a:r>
              <a:rPr lang="en-US" sz="1600" dirty="0">
                <a:solidFill>
                  <a:srgbClr val="FFFFFF"/>
                </a:solidFill>
              </a:rPr>
              <a:t>Clean Coalition</a:t>
            </a:r>
            <a:endParaRPr sz="1600" b="0" i="0" u="none" strike="noStrike" cap="none" dirty="0">
              <a:solidFill>
                <a:srgbClr val="FFFFFF"/>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600"/>
              <a:buFont typeface="Arial"/>
              <a:buNone/>
            </a:pPr>
            <a:r>
              <a:rPr lang="en-US" sz="1600" b="0" i="0" u="none" strike="noStrike" cap="none" dirty="0">
                <a:solidFill>
                  <a:schemeClr val="lt1"/>
                </a:solidFill>
                <a:latin typeface="Arial"/>
                <a:ea typeface="Arial"/>
                <a:cs typeface="Arial"/>
                <a:sym typeface="Arial"/>
              </a:rPr>
              <a:t>650-796-2353</a:t>
            </a:r>
            <a:r>
              <a:rPr lang="en-US" sz="1600" b="0" i="0" u="none" strike="noStrike" cap="none" dirty="0">
                <a:solidFill>
                  <a:srgbClr val="FFFFFF"/>
                </a:solidFill>
                <a:latin typeface="Arial"/>
                <a:ea typeface="Arial"/>
                <a:cs typeface="Arial"/>
                <a:sym typeface="Arial"/>
              </a:rPr>
              <a:t> mobile</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600"/>
              <a:buFont typeface="Arial"/>
              <a:buNone/>
            </a:pPr>
            <a:r>
              <a:rPr lang="en-US" sz="1600" b="0" i="0" u="none" strike="noStrike" cap="none" dirty="0" err="1">
                <a:solidFill>
                  <a:srgbClr val="FFFFFF"/>
                </a:solidFill>
                <a:latin typeface="Arial"/>
                <a:ea typeface="Arial"/>
                <a:cs typeface="Arial"/>
                <a:sym typeface="Arial"/>
              </a:rPr>
              <a:t>craig@clean-coalition.org</a:t>
            </a:r>
            <a:endParaRPr lang="en-US" sz="1600" b="0" i="0" u="none" strike="noStrike" cap="none" dirty="0">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600"/>
              <a:buFont typeface="Arial"/>
              <a:buNone/>
            </a:pPr>
            <a:r>
              <a:rPr lang="en-US" sz="1600" dirty="0">
                <a:solidFill>
                  <a:srgbClr val="FFFFFF"/>
                </a:solidFill>
              </a:rPr>
              <a:t>Santa Barbara</a:t>
            </a:r>
            <a:endParaRPr sz="1600" b="0" i="0" u="none" strike="noStrike" cap="none"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2494108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65B46-BBF2-D8C0-E016-D3CC0473645A}"/>
              </a:ext>
            </a:extLst>
          </p:cNvPr>
          <p:cNvSpPr>
            <a:spLocks noGrp="1"/>
          </p:cNvSpPr>
          <p:nvPr>
            <p:ph type="title"/>
          </p:nvPr>
        </p:nvSpPr>
        <p:spPr>
          <a:xfrm>
            <a:off x="-1" y="0"/>
            <a:ext cx="7507111" cy="762000"/>
          </a:xfrm>
        </p:spPr>
        <p:txBody>
          <a:bodyPr>
            <a:normAutofit/>
          </a:bodyPr>
          <a:lstStyle/>
          <a:p>
            <a:r>
              <a:rPr lang="en-US" sz="2300" dirty="0"/>
              <a:t>Transmission stress &amp; cost is a massive problem</a:t>
            </a:r>
          </a:p>
        </p:txBody>
      </p:sp>
      <p:pic>
        <p:nvPicPr>
          <p:cNvPr id="5" name="Picture 4">
            <a:extLst>
              <a:ext uri="{FF2B5EF4-FFF2-40B4-BE49-F238E27FC236}">
                <a16:creationId xmlns:a16="http://schemas.microsoft.com/office/drawing/2014/main" id="{BC9FD03F-5A30-82C2-9A80-61D2FD45485D}"/>
              </a:ext>
            </a:extLst>
          </p:cNvPr>
          <p:cNvPicPr>
            <a:picLocks noChangeAspect="1"/>
          </p:cNvPicPr>
          <p:nvPr/>
        </p:nvPicPr>
        <p:blipFill>
          <a:blip r:embed="rId2"/>
          <a:stretch>
            <a:fillRect/>
          </a:stretch>
        </p:blipFill>
        <p:spPr>
          <a:xfrm>
            <a:off x="237958" y="971261"/>
            <a:ext cx="8310620" cy="5482701"/>
          </a:xfrm>
          <a:prstGeom prst="rect">
            <a:avLst/>
          </a:prstGeom>
        </p:spPr>
      </p:pic>
    </p:spTree>
    <p:extLst>
      <p:ext uri="{BB962C8B-B14F-4D97-AF65-F5344CB8AC3E}">
        <p14:creationId xmlns:p14="http://schemas.microsoft.com/office/powerpoint/2010/main" val="3151500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27648-CABA-D58A-CC61-E5670D9DEBD3}"/>
              </a:ext>
            </a:extLst>
          </p:cNvPr>
          <p:cNvSpPr>
            <a:spLocks noGrp="1"/>
          </p:cNvSpPr>
          <p:nvPr>
            <p:ph type="title"/>
          </p:nvPr>
        </p:nvSpPr>
        <p:spPr/>
        <p:txBody>
          <a:bodyPr>
            <a:normAutofit/>
          </a:bodyPr>
          <a:lstStyle/>
          <a:p>
            <a:r>
              <a:rPr lang="en-US" sz="2300" dirty="0"/>
              <a:t>Local Solar reduces transmission stress &amp; costs</a:t>
            </a:r>
          </a:p>
        </p:txBody>
      </p:sp>
      <p:pic>
        <p:nvPicPr>
          <p:cNvPr id="5" name="Picture 4">
            <a:extLst>
              <a:ext uri="{FF2B5EF4-FFF2-40B4-BE49-F238E27FC236}">
                <a16:creationId xmlns:a16="http://schemas.microsoft.com/office/drawing/2014/main" id="{62E55264-B8FA-9702-002D-FD9AA2F7E81D}"/>
              </a:ext>
            </a:extLst>
          </p:cNvPr>
          <p:cNvPicPr>
            <a:picLocks noChangeAspect="1"/>
          </p:cNvPicPr>
          <p:nvPr/>
        </p:nvPicPr>
        <p:blipFill>
          <a:blip r:embed="rId2"/>
          <a:stretch>
            <a:fillRect/>
          </a:stretch>
        </p:blipFill>
        <p:spPr>
          <a:xfrm>
            <a:off x="1254642" y="831705"/>
            <a:ext cx="6060558" cy="4301724"/>
          </a:xfrm>
          <a:prstGeom prst="rect">
            <a:avLst/>
          </a:prstGeom>
        </p:spPr>
      </p:pic>
      <p:sp>
        <p:nvSpPr>
          <p:cNvPr id="7" name="TextBox 6">
            <a:extLst>
              <a:ext uri="{FF2B5EF4-FFF2-40B4-BE49-F238E27FC236}">
                <a16:creationId xmlns:a16="http://schemas.microsoft.com/office/drawing/2014/main" id="{E378BEF8-F737-1B90-2199-F0B33AA3A55C}"/>
              </a:ext>
            </a:extLst>
          </p:cNvPr>
          <p:cNvSpPr txBox="1"/>
          <p:nvPr/>
        </p:nvSpPr>
        <p:spPr>
          <a:xfrm>
            <a:off x="278573" y="5203134"/>
            <a:ext cx="9059005" cy="1323439"/>
          </a:xfrm>
          <a:prstGeom prst="rect">
            <a:avLst/>
          </a:prstGeom>
          <a:noFill/>
        </p:spPr>
        <p:txBody>
          <a:bodyPr wrap="square" rtlCol="0">
            <a:spAutoFit/>
          </a:bodyPr>
          <a:lstStyle/>
          <a:p>
            <a:pPr marL="342900" indent="-342900">
              <a:buFont typeface="+mj-lt"/>
              <a:buAutoNum type="arabicPeriod"/>
            </a:pPr>
            <a:r>
              <a:rPr lang="en-US" sz="1600" dirty="0"/>
              <a:t>Local Solar reduces Peak Transmission Usage by close to 50% of the installed local solar capacity. The effect is amplified by energy storage.</a:t>
            </a:r>
          </a:p>
          <a:p>
            <a:pPr marL="342900" indent="-342900">
              <a:buFont typeface="+mj-lt"/>
              <a:buAutoNum type="arabicPeriod"/>
            </a:pPr>
            <a:r>
              <a:rPr lang="en-US" sz="1600" dirty="0"/>
              <a:t>Bringing down the peak with distributed generation and demand flexibility will reduce transmission investments, saving ratepayers hundreds of billions of dollars over the next two decades.</a:t>
            </a:r>
          </a:p>
          <a:p>
            <a:pPr marL="342900" indent="-342900">
              <a:buFont typeface="+mj-lt"/>
              <a:buAutoNum type="arabicPeriod"/>
            </a:pPr>
            <a:r>
              <a:rPr lang="en-US" sz="1600" dirty="0"/>
              <a:t>Reducing the Peak Transmission Usage by around 10% is enough to prevent most major outages.</a:t>
            </a:r>
          </a:p>
        </p:txBody>
      </p:sp>
    </p:spTree>
    <p:extLst>
      <p:ext uri="{BB962C8B-B14F-4D97-AF65-F5344CB8AC3E}">
        <p14:creationId xmlns:p14="http://schemas.microsoft.com/office/powerpoint/2010/main" val="4018432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 descr="Clean Coalition Logo_no tagline_updated yellow.eps"/>
          <p:cNvPicPr preferRelativeResize="0"/>
          <p:nvPr/>
        </p:nvPicPr>
        <p:blipFill rotWithShape="1">
          <a:blip r:embed="rId3">
            <a:alphaModFix/>
          </a:blip>
          <a:srcRect/>
          <a:stretch/>
        </p:blipFill>
        <p:spPr>
          <a:xfrm>
            <a:off x="2024554" y="196600"/>
            <a:ext cx="5065450" cy="755025"/>
          </a:xfrm>
          <a:prstGeom prst="rect">
            <a:avLst/>
          </a:prstGeom>
          <a:noFill/>
          <a:ln>
            <a:noFill/>
          </a:ln>
        </p:spPr>
      </p:pic>
      <p:sp>
        <p:nvSpPr>
          <p:cNvPr id="103" name="Google Shape;103;p1"/>
          <p:cNvSpPr txBox="1"/>
          <p:nvPr/>
        </p:nvSpPr>
        <p:spPr>
          <a:xfrm>
            <a:off x="-61325" y="1026211"/>
            <a:ext cx="9255600" cy="1169511"/>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1100"/>
              <a:buFont typeface="Arial"/>
              <a:buNone/>
            </a:pPr>
            <a:r>
              <a:rPr lang="en-US" sz="4400" b="1" dirty="0">
                <a:solidFill>
                  <a:schemeClr val="dk2"/>
                </a:solidFill>
                <a:latin typeface="Cambria"/>
                <a:ea typeface="Cambria"/>
                <a:cs typeface="Cambria"/>
                <a:sym typeface="Cambria"/>
              </a:rPr>
              <a:t>Super Green home design</a:t>
            </a:r>
            <a:endParaRPr sz="4000" b="1" dirty="0">
              <a:solidFill>
                <a:schemeClr val="dk2"/>
              </a:solidFill>
              <a:latin typeface="Cambria"/>
              <a:ea typeface="Cambria"/>
              <a:cs typeface="Cambria"/>
              <a:sym typeface="Cambria"/>
            </a:endParaRPr>
          </a:p>
          <a:p>
            <a:pPr marL="0" lvl="0" indent="0" algn="ctr" rtl="0">
              <a:spcBef>
                <a:spcPts val="0"/>
              </a:spcBef>
              <a:spcAft>
                <a:spcPts val="0"/>
              </a:spcAft>
              <a:buClr>
                <a:schemeClr val="dk1"/>
              </a:buClr>
              <a:buSzPts val="1100"/>
              <a:buFont typeface="Arial"/>
              <a:buNone/>
            </a:pPr>
            <a:r>
              <a:rPr lang="en-US" sz="2600" b="1" dirty="0">
                <a:solidFill>
                  <a:schemeClr val="dk2"/>
                </a:solidFill>
                <a:latin typeface="Cambria"/>
                <a:ea typeface="Cambria"/>
                <a:cs typeface="Cambria"/>
                <a:sym typeface="Cambria"/>
              </a:rPr>
              <a:t>100% Electric, Net Zero Energy, and Solar Microgrid</a:t>
            </a:r>
            <a:endParaRPr sz="900" i="0" u="none" strike="noStrike" cap="none" dirty="0">
              <a:solidFill>
                <a:schemeClr val="dk2"/>
              </a:solidFill>
              <a:latin typeface="Cambria"/>
              <a:ea typeface="Cambria"/>
              <a:cs typeface="Cambria"/>
              <a:sym typeface="Cambria"/>
            </a:endParaRPr>
          </a:p>
        </p:txBody>
      </p:sp>
      <p:sp>
        <p:nvSpPr>
          <p:cNvPr id="104" name="Google Shape;104;p1"/>
          <p:cNvSpPr txBox="1"/>
          <p:nvPr/>
        </p:nvSpPr>
        <p:spPr>
          <a:xfrm>
            <a:off x="7608890" y="6537200"/>
            <a:ext cx="1524600"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dirty="0">
                <a:solidFill>
                  <a:schemeClr val="dk1"/>
                </a:solidFill>
              </a:rPr>
              <a:t>30 May 2025</a:t>
            </a:r>
            <a:endParaRPr sz="1400" b="0" i="0" u="none" strike="noStrike" cap="none" dirty="0">
              <a:solidFill>
                <a:srgbClr val="000000"/>
              </a:solidFill>
              <a:latin typeface="Arial"/>
              <a:ea typeface="Arial"/>
              <a:cs typeface="Arial"/>
              <a:sym typeface="Arial"/>
            </a:endParaRPr>
          </a:p>
        </p:txBody>
      </p:sp>
      <p:sp>
        <p:nvSpPr>
          <p:cNvPr id="105" name="Google Shape;105;p1"/>
          <p:cNvSpPr txBox="1"/>
          <p:nvPr/>
        </p:nvSpPr>
        <p:spPr>
          <a:xfrm>
            <a:off x="1006825" y="5893350"/>
            <a:ext cx="7007700" cy="877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US" sz="1700" dirty="0">
                <a:solidFill>
                  <a:schemeClr val="lt1"/>
                </a:solidFill>
                <a:latin typeface="Catamaran Light"/>
                <a:ea typeface="Catamaran Light"/>
                <a:cs typeface="Catamaran Light"/>
                <a:sym typeface="Catamaran Light"/>
              </a:rPr>
              <a:t>Optimizing the trifecta of Economic, Environmental, and Resilience benefits</a:t>
            </a:r>
            <a:endParaRPr sz="1700" dirty="0">
              <a:solidFill>
                <a:schemeClr val="lt1"/>
              </a:solidFill>
              <a:latin typeface="Catamaran Light"/>
              <a:ea typeface="Catamaran Light"/>
              <a:cs typeface="Catamaran Light"/>
              <a:sym typeface="Catamaran Light"/>
            </a:endParaRPr>
          </a:p>
          <a:p>
            <a:pPr marL="0" lvl="0" indent="0" algn="l" rtl="0">
              <a:spcBef>
                <a:spcPts val="0"/>
              </a:spcBef>
              <a:spcAft>
                <a:spcPts val="0"/>
              </a:spcAft>
              <a:buNone/>
            </a:pPr>
            <a:endParaRPr sz="2800" dirty="0">
              <a:solidFill>
                <a:schemeClr val="dk1"/>
              </a:solidFill>
              <a:latin typeface="Calibri"/>
              <a:ea typeface="Calibri"/>
              <a:cs typeface="Calibri"/>
              <a:sym typeface="Calibri"/>
            </a:endParaRPr>
          </a:p>
        </p:txBody>
      </p:sp>
      <p:sp>
        <p:nvSpPr>
          <p:cNvPr id="107" name="Google Shape;107;p1"/>
          <p:cNvSpPr txBox="1"/>
          <p:nvPr/>
        </p:nvSpPr>
        <p:spPr>
          <a:xfrm>
            <a:off x="9113150" y="1804125"/>
            <a:ext cx="914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2C21C9F4-D5B3-C733-217A-77DFA07A06D4}"/>
              </a:ext>
            </a:extLst>
          </p:cNvPr>
          <p:cNvPicPr>
            <a:picLocks noChangeAspect="1"/>
          </p:cNvPicPr>
          <p:nvPr/>
        </p:nvPicPr>
        <p:blipFill>
          <a:blip r:embed="rId4"/>
          <a:stretch>
            <a:fillRect/>
          </a:stretch>
        </p:blipFill>
        <p:spPr>
          <a:xfrm>
            <a:off x="2795752" y="2261652"/>
            <a:ext cx="3549123" cy="3549123"/>
          </a:xfrm>
          <a:prstGeom prst="rect">
            <a:avLst/>
          </a:prstGeom>
        </p:spPr>
      </p:pic>
      <p:sp>
        <p:nvSpPr>
          <p:cNvPr id="2" name="Google Shape;105;p1">
            <a:extLst>
              <a:ext uri="{FF2B5EF4-FFF2-40B4-BE49-F238E27FC236}">
                <a16:creationId xmlns:a16="http://schemas.microsoft.com/office/drawing/2014/main" id="{53F26846-B326-8FB7-B6A5-5CED79FE87F6}"/>
              </a:ext>
            </a:extLst>
          </p:cNvPr>
          <p:cNvSpPr/>
          <p:nvPr/>
        </p:nvSpPr>
        <p:spPr>
          <a:xfrm>
            <a:off x="6510562" y="3694244"/>
            <a:ext cx="2436900" cy="1834197"/>
          </a:xfrm>
          <a:prstGeom prst="rect">
            <a:avLst/>
          </a:prstGeom>
          <a:noFill/>
          <a:ln>
            <a:noFill/>
          </a:ln>
        </p:spPr>
        <p:txBody>
          <a:bodyPr spcFirstLastPara="1" wrap="square" lIns="38100" tIns="38100" rIns="38100" bIns="38100" anchor="t" anchorCtr="0">
            <a:noAutofit/>
          </a:bodyPr>
          <a:lstStyle/>
          <a:p>
            <a:pPr marL="0" marR="0" lvl="0" indent="0" algn="ctr" rtl="0">
              <a:lnSpc>
                <a:spcPct val="100000"/>
              </a:lnSpc>
              <a:spcBef>
                <a:spcPts val="0"/>
              </a:spcBef>
              <a:spcAft>
                <a:spcPts val="0"/>
              </a:spcAft>
              <a:buClr>
                <a:srgbClr val="FFFFFF"/>
              </a:buClr>
              <a:buSzPts val="2000"/>
              <a:buFont typeface="Arial"/>
              <a:buNone/>
            </a:pPr>
            <a:r>
              <a:rPr lang="en-US" sz="2000" b="0" i="0" u="none" strike="noStrike" cap="none" dirty="0">
                <a:solidFill>
                  <a:srgbClr val="FFFFFF"/>
                </a:solidFill>
                <a:latin typeface="Arial"/>
                <a:ea typeface="Arial"/>
                <a:cs typeface="Arial"/>
                <a:sym typeface="Arial"/>
              </a:rPr>
              <a:t>Craig Lewis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600"/>
              <a:buFont typeface="Arial"/>
              <a:buNone/>
            </a:pPr>
            <a:r>
              <a:rPr lang="en-US" sz="1600" b="0" i="0" u="none" strike="noStrike" cap="none" dirty="0">
                <a:solidFill>
                  <a:srgbClr val="FFFFFF"/>
                </a:solidFill>
                <a:latin typeface="Arial"/>
                <a:ea typeface="Arial"/>
                <a:cs typeface="Arial"/>
                <a:sym typeface="Arial"/>
              </a:rPr>
              <a:t>Executive Director</a:t>
            </a:r>
          </a:p>
          <a:p>
            <a:pPr marL="0" marR="0" lvl="0" indent="0" algn="ctr" rtl="0">
              <a:lnSpc>
                <a:spcPct val="100000"/>
              </a:lnSpc>
              <a:spcBef>
                <a:spcPts val="0"/>
              </a:spcBef>
              <a:spcAft>
                <a:spcPts val="0"/>
              </a:spcAft>
              <a:buClr>
                <a:srgbClr val="FFFFFF"/>
              </a:buClr>
              <a:buSzPts val="1600"/>
              <a:buFont typeface="Arial"/>
              <a:buNone/>
            </a:pPr>
            <a:r>
              <a:rPr lang="en-US" sz="1600" dirty="0">
                <a:solidFill>
                  <a:srgbClr val="FFFFFF"/>
                </a:solidFill>
              </a:rPr>
              <a:t>Clean Coalition</a:t>
            </a:r>
            <a:endParaRPr sz="1600" b="0" i="0" u="none" strike="noStrike" cap="none" dirty="0">
              <a:solidFill>
                <a:srgbClr val="FFFFFF"/>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600"/>
              <a:buFont typeface="Arial"/>
              <a:buNone/>
            </a:pPr>
            <a:r>
              <a:rPr lang="en-US" sz="1600" b="0" i="0" u="none" strike="noStrike" cap="none" dirty="0">
                <a:solidFill>
                  <a:schemeClr val="lt1"/>
                </a:solidFill>
                <a:latin typeface="Arial"/>
                <a:ea typeface="Arial"/>
                <a:cs typeface="Arial"/>
                <a:sym typeface="Arial"/>
              </a:rPr>
              <a:t>650-796-2353</a:t>
            </a:r>
            <a:r>
              <a:rPr lang="en-US" sz="1600" b="0" i="0" u="none" strike="noStrike" cap="none" dirty="0">
                <a:solidFill>
                  <a:srgbClr val="FFFFFF"/>
                </a:solidFill>
                <a:latin typeface="Arial"/>
                <a:ea typeface="Arial"/>
                <a:cs typeface="Arial"/>
                <a:sym typeface="Arial"/>
              </a:rPr>
              <a:t> mobile</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600"/>
              <a:buFont typeface="Arial"/>
              <a:buNone/>
            </a:pPr>
            <a:r>
              <a:rPr lang="en-US" sz="1600" b="0" i="0" u="none" strike="noStrike" cap="none" dirty="0" err="1">
                <a:solidFill>
                  <a:srgbClr val="FFFFFF"/>
                </a:solidFill>
                <a:latin typeface="Arial"/>
                <a:ea typeface="Arial"/>
                <a:cs typeface="Arial"/>
                <a:sym typeface="Arial"/>
              </a:rPr>
              <a:t>craig@clean-coalition.org</a:t>
            </a:r>
            <a:endParaRPr lang="en-US" sz="1600" b="0" i="0" u="none" strike="noStrike" cap="none" dirty="0">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600"/>
              <a:buFont typeface="Arial"/>
              <a:buNone/>
            </a:pPr>
            <a:r>
              <a:rPr lang="en-US" sz="1600" dirty="0">
                <a:solidFill>
                  <a:srgbClr val="FFFFFF"/>
                </a:solidFill>
              </a:rPr>
              <a:t>Santa Barbara</a:t>
            </a:r>
            <a:endParaRPr sz="1600" b="0" i="0" u="none" strike="noStrike" cap="none"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934319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
          <p:cNvSpPr txBox="1"/>
          <p:nvPr/>
        </p:nvSpPr>
        <p:spPr>
          <a:xfrm>
            <a:off x="1928813" y="2947988"/>
            <a:ext cx="184150"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03" name="Google Shape;203;p2"/>
          <p:cNvSpPr txBox="1"/>
          <p:nvPr/>
        </p:nvSpPr>
        <p:spPr>
          <a:xfrm>
            <a:off x="0" y="0"/>
            <a:ext cx="7315200" cy="762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a:solidFill>
                  <a:schemeClr val="lt1"/>
                </a:solidFill>
                <a:latin typeface="Lato" panose="020F0502020204030203" pitchFamily="34" charset="0"/>
                <a:ea typeface="Lato" panose="020F0502020204030203" pitchFamily="34" charset="0"/>
                <a:cs typeface="Lato" panose="020F0502020204030203" pitchFamily="34" charset="0"/>
              </a:rPr>
              <a:t>Green Rebuild Initiative</a:t>
            </a:r>
            <a:endParaRPr sz="2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endParaRPr>
          </a:p>
        </p:txBody>
      </p:sp>
      <p:sp>
        <p:nvSpPr>
          <p:cNvPr id="5" name="Text Placeholder 4">
            <a:extLst>
              <a:ext uri="{FF2B5EF4-FFF2-40B4-BE49-F238E27FC236}">
                <a16:creationId xmlns:a16="http://schemas.microsoft.com/office/drawing/2014/main" id="{DA8B81A4-0BC8-EF28-A852-24580504280F}"/>
              </a:ext>
            </a:extLst>
          </p:cNvPr>
          <p:cNvSpPr>
            <a:spLocks noGrp="1"/>
          </p:cNvSpPr>
          <p:nvPr>
            <p:ph type="body" idx="1"/>
          </p:nvPr>
        </p:nvSpPr>
        <p:spPr>
          <a:xfrm>
            <a:off x="457200" y="909140"/>
            <a:ext cx="8140262" cy="2425730"/>
          </a:xfrm>
        </p:spPr>
        <p:txBody>
          <a:bodyPr>
            <a:normAutofit/>
          </a:bodyPr>
          <a:lstStyle/>
          <a:p>
            <a:pPr marL="0" indent="0">
              <a:lnSpc>
                <a:spcPct val="110000"/>
              </a:lnSpc>
              <a:spcBef>
                <a:spcPts val="0"/>
              </a:spcBef>
              <a:buNone/>
            </a:pPr>
            <a:r>
              <a:rPr lang="en-US" sz="1800" b="1" dirty="0">
                <a:solidFill>
                  <a:schemeClr val="dk1"/>
                </a:solidFill>
                <a:latin typeface="Lato" panose="020F0502020204030203" pitchFamily="34" charset="0"/>
                <a:ea typeface="Lato" panose="020F0502020204030203" pitchFamily="34" charset="0"/>
                <a:cs typeface="Lato" panose="020F0502020204030203" pitchFamily="34" charset="0"/>
              </a:rPr>
              <a:t>Mission</a:t>
            </a:r>
            <a:r>
              <a:rPr lang="en-US" sz="1800" dirty="0">
                <a:solidFill>
                  <a:schemeClr val="dk1"/>
                </a:solidFill>
                <a:latin typeface="Lato" panose="020F0502020204030203" pitchFamily="34" charset="0"/>
                <a:ea typeface="Lato" panose="020F0502020204030203" pitchFamily="34" charset="0"/>
                <a:cs typeface="Lato" panose="020F0502020204030203" pitchFamily="34" charset="0"/>
              </a:rPr>
              <a:t>:</a:t>
            </a:r>
          </a:p>
          <a:p>
            <a:pPr indent="0">
              <a:lnSpc>
                <a:spcPct val="110000"/>
              </a:lnSpc>
              <a:spcBef>
                <a:spcPts val="0"/>
              </a:spcBef>
              <a:buNone/>
            </a:pPr>
            <a:r>
              <a:rPr lang="en-US" sz="1800" b="0" i="0" dirty="0">
                <a:solidFill>
                  <a:srgbClr val="000000"/>
                </a:solidFill>
                <a:effectLst/>
                <a:latin typeface="Lato" panose="020F0502020204030203" pitchFamily="34" charset="0"/>
                <a:ea typeface="Lato" panose="020F0502020204030203" pitchFamily="34" charset="0"/>
                <a:cs typeface="Lato" panose="020F0502020204030203" pitchFamily="34" charset="0"/>
              </a:rPr>
              <a:t>The Green Rebuild Initiative (GRI) aims to facilitate sustainable and resilient rebuilds through “</a:t>
            </a:r>
            <a:r>
              <a:rPr lang="en-US" sz="1800" b="0" i="0" dirty="0">
                <a:solidFill>
                  <a:schemeClr val="accent6">
                    <a:lumMod val="75000"/>
                  </a:schemeClr>
                </a:solidFill>
                <a:effectLst/>
                <a:latin typeface="Lato" panose="020F0502020204030203" pitchFamily="34" charset="0"/>
                <a:ea typeface="Lato" panose="020F0502020204030203" pitchFamily="34" charset="0"/>
                <a:cs typeface="Lato" panose="020F0502020204030203" pitchFamily="34" charset="0"/>
              </a:rPr>
              <a:t>Super </a:t>
            </a:r>
            <a:r>
              <a:rPr lang="en-US" sz="1800" dirty="0">
                <a:solidFill>
                  <a:schemeClr val="accent6">
                    <a:lumMod val="75000"/>
                  </a:schemeClr>
                </a:solidFill>
                <a:latin typeface="Lato" panose="020F0502020204030203" pitchFamily="34" charset="0"/>
                <a:ea typeface="Lato" panose="020F0502020204030203" pitchFamily="34" charset="0"/>
                <a:cs typeface="Lato" panose="020F0502020204030203" pitchFamily="34" charset="0"/>
              </a:rPr>
              <a:t>G</a:t>
            </a:r>
            <a:r>
              <a:rPr lang="en-US" sz="1800" b="0" i="0" dirty="0">
                <a:solidFill>
                  <a:schemeClr val="accent6">
                    <a:lumMod val="75000"/>
                  </a:schemeClr>
                </a:solidFill>
                <a:effectLst/>
                <a:latin typeface="Lato" panose="020F0502020204030203" pitchFamily="34" charset="0"/>
                <a:ea typeface="Lato" panose="020F0502020204030203" pitchFamily="34" charset="0"/>
                <a:cs typeface="Lato" panose="020F0502020204030203" pitchFamily="34" charset="0"/>
              </a:rPr>
              <a:t>reen</a:t>
            </a:r>
            <a:r>
              <a:rPr lang="en-US" sz="1800" b="0" i="0" dirty="0">
                <a:solidFill>
                  <a:srgbClr val="000000"/>
                </a:solidFill>
                <a:effectLst/>
                <a:latin typeface="Lato" panose="020F0502020204030203" pitchFamily="34" charset="0"/>
                <a:ea typeface="Lato" panose="020F0502020204030203" pitchFamily="34" charset="0"/>
                <a:cs typeface="Lato" panose="020F0502020204030203" pitchFamily="34" charset="0"/>
              </a:rPr>
              <a:t>” home designs</a:t>
            </a:r>
            <a:r>
              <a:rPr lang="en-US" sz="1800" dirty="0">
                <a:solidFill>
                  <a:srgbClr val="000000"/>
                </a:solidFill>
                <a:latin typeface="Lato" panose="020F0502020204030203" pitchFamily="34" charset="0"/>
                <a:ea typeface="Lato" panose="020F0502020204030203" pitchFamily="34" charset="0"/>
                <a:cs typeface="Lato" panose="020F0502020204030203" pitchFamily="34" charset="0"/>
              </a:rPr>
              <a:t> that are all-electric, </a:t>
            </a:r>
            <a:r>
              <a:rPr lang="en-US" sz="1800" b="0" i="0" dirty="0">
                <a:solidFill>
                  <a:srgbClr val="000000"/>
                </a:solidFill>
                <a:effectLst/>
                <a:latin typeface="Lato" panose="020F0502020204030203" pitchFamily="34" charset="0"/>
                <a:ea typeface="Lato" panose="020F0502020204030203" pitchFamily="34" charset="0"/>
                <a:cs typeface="Lato" panose="020F0502020204030203" pitchFamily="34" charset="0"/>
              </a:rPr>
              <a:t>Net Zero Energy (NZE), and supported by Solar Microgrids for unparalleled resilience.  The GRI also encourages homes to be designed for high energy efficiency and low embedded carbon, while being engineered to </a:t>
            </a:r>
            <a:r>
              <a:rPr lang="en-US" sz="1800" dirty="0">
                <a:solidFill>
                  <a:srgbClr val="000000"/>
                </a:solidFill>
                <a:latin typeface="Lato" panose="020F0502020204030203" pitchFamily="34" charset="0"/>
                <a:ea typeface="Lato" panose="020F0502020204030203" pitchFamily="34" charset="0"/>
                <a:cs typeface="Lato" panose="020F0502020204030203" pitchFamily="34" charset="0"/>
              </a:rPr>
              <a:t>withstand </a:t>
            </a:r>
            <a:r>
              <a:rPr lang="en-US" sz="1800" b="0" i="0" dirty="0">
                <a:solidFill>
                  <a:srgbClr val="000000"/>
                </a:solidFill>
                <a:effectLst/>
                <a:latin typeface="Lato" panose="020F0502020204030203" pitchFamily="34" charset="0"/>
                <a:ea typeface="Lato" panose="020F0502020204030203" pitchFamily="34" charset="0"/>
                <a:cs typeface="Lato" panose="020F0502020204030203" pitchFamily="34" charset="0"/>
              </a:rPr>
              <a:t>extreme weather events and built with non-toxic materials.</a:t>
            </a:r>
            <a:endParaRPr lang="en-US" sz="1800" b="1" dirty="0">
              <a:latin typeface="Lato" panose="020F0502020204030203" pitchFamily="34" charset="0"/>
              <a:ea typeface="Lato" panose="020F0502020204030203" pitchFamily="34" charset="0"/>
              <a:cs typeface="Lato" panose="020F0502020204030203" pitchFamily="34" charset="0"/>
            </a:endParaRPr>
          </a:p>
          <a:p>
            <a:pPr>
              <a:lnSpc>
                <a:spcPct val="110000"/>
              </a:lnSpc>
            </a:pPr>
            <a:endParaRPr lang="en-US" sz="1800" dirty="0">
              <a:latin typeface="Lato" panose="020F0502020204030203" pitchFamily="34" charset="0"/>
              <a:ea typeface="Lato" panose="020F0502020204030203" pitchFamily="34" charset="0"/>
              <a:cs typeface="Lato" panose="020F0502020204030203" pitchFamily="34" charset="0"/>
            </a:endParaRPr>
          </a:p>
        </p:txBody>
      </p:sp>
      <p:sp>
        <p:nvSpPr>
          <p:cNvPr id="4" name="Text Placeholder 4">
            <a:extLst>
              <a:ext uri="{FF2B5EF4-FFF2-40B4-BE49-F238E27FC236}">
                <a16:creationId xmlns:a16="http://schemas.microsoft.com/office/drawing/2014/main" id="{1198BFA0-A7E4-5BC5-9ACB-F989077EFEA0}"/>
              </a:ext>
            </a:extLst>
          </p:cNvPr>
          <p:cNvSpPr txBox="1">
            <a:spLocks/>
          </p:cNvSpPr>
          <p:nvPr/>
        </p:nvSpPr>
        <p:spPr>
          <a:xfrm>
            <a:off x="457200" y="3177220"/>
            <a:ext cx="8229600" cy="292825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23850" algn="l" rtl="0">
              <a:lnSpc>
                <a:spcPct val="90000"/>
              </a:lnSpc>
              <a:spcBef>
                <a:spcPts val="500"/>
              </a:spcBef>
              <a:spcAft>
                <a:spcPts val="0"/>
              </a:spcAft>
              <a:buClr>
                <a:schemeClr val="dk1"/>
              </a:buClr>
              <a:buSzPts val="1500"/>
              <a:buFont typeface="Courier New"/>
              <a:buChar char="o"/>
              <a:defRPr sz="15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295275" algn="l" rtl="0">
              <a:lnSpc>
                <a:spcPct val="90000"/>
              </a:lnSpc>
              <a:spcBef>
                <a:spcPts val="500"/>
              </a:spcBef>
              <a:spcAft>
                <a:spcPts val="0"/>
              </a:spcAft>
              <a:buClr>
                <a:schemeClr val="dk1"/>
              </a:buClr>
              <a:buSzPts val="1050"/>
              <a:buFont typeface="Courier New"/>
              <a:buChar char="o"/>
              <a:defRPr sz="1050" b="0" i="0" u="none" strike="noStrike" cap="none">
                <a:solidFill>
                  <a:schemeClr val="dk1"/>
                </a:solidFill>
                <a:latin typeface="Arial"/>
                <a:ea typeface="Arial"/>
                <a:cs typeface="Arial"/>
                <a:sym typeface="Arial"/>
              </a:defRPr>
            </a:lvl4pPr>
            <a:lvl5pPr marL="2286000" marR="0" lvl="4" indent="-295275" algn="l" rtl="0">
              <a:lnSpc>
                <a:spcPct val="90000"/>
              </a:lnSpc>
              <a:spcBef>
                <a:spcPts val="500"/>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lnSpc>
                <a:spcPct val="110000"/>
              </a:lnSpc>
              <a:buNone/>
            </a:pPr>
            <a:r>
              <a:rPr lang="en-US" sz="1600" b="1" dirty="0">
                <a:latin typeface="Lato" panose="020F0502020204030203" pitchFamily="34" charset="0"/>
                <a:ea typeface="Lato" panose="020F0502020204030203" pitchFamily="34" charset="0"/>
                <a:cs typeface="Lato" panose="020F0502020204030203" pitchFamily="34" charset="0"/>
              </a:rPr>
              <a:t>Actions:</a:t>
            </a:r>
          </a:p>
          <a:p>
            <a:pPr marL="342900" lvl="7" indent="-342900">
              <a:lnSpc>
                <a:spcPct val="110000"/>
              </a:lnSpc>
              <a:buFont typeface="+mj-lt"/>
              <a:buAutoNum type="arabicPeriod"/>
            </a:pPr>
            <a:r>
              <a:rPr lang="en-US" sz="1600" dirty="0">
                <a:latin typeface="Lato"/>
                <a:ea typeface="Lato"/>
                <a:cs typeface="Lato"/>
              </a:rPr>
              <a:t>Educate property owners, architects, builders, policymakers, lenders, insurers, and everyone else about the superiority of Super Green homes.</a:t>
            </a:r>
          </a:p>
          <a:p>
            <a:pPr marL="342900" lvl="7">
              <a:lnSpc>
                <a:spcPct val="110000"/>
              </a:lnSpc>
              <a:buFont typeface="+mj-lt"/>
              <a:buAutoNum type="arabicPeriod"/>
            </a:pPr>
            <a:r>
              <a:rPr lang="en-US" sz="1600" dirty="0">
                <a:latin typeface="Lato"/>
                <a:ea typeface="Lato"/>
                <a:cs typeface="Lato"/>
              </a:rPr>
              <a:t>Illuminate the economic benefits of Super Green designs, including the associated tax benefits and other incentives.</a:t>
            </a:r>
          </a:p>
          <a:p>
            <a:pPr marL="342900" lvl="7" indent="-342900">
              <a:lnSpc>
                <a:spcPct val="110000"/>
              </a:lnSpc>
              <a:buFont typeface="+mj-lt"/>
              <a:buAutoNum type="arabicPeriod"/>
            </a:pPr>
            <a:r>
              <a:rPr lang="en-US" sz="1600" dirty="0">
                <a:latin typeface="Lato"/>
                <a:ea typeface="Lato"/>
                <a:cs typeface="Lato"/>
              </a:rPr>
              <a:t>Provide easy access to specifications associated with Super Green designs.</a:t>
            </a:r>
          </a:p>
          <a:p>
            <a:pPr marL="342900" lvl="7" indent="-342900">
              <a:lnSpc>
                <a:spcPct val="110000"/>
              </a:lnSpc>
              <a:buFont typeface="+mj-lt"/>
              <a:buAutoNum type="arabicPeriod"/>
            </a:pPr>
            <a:r>
              <a:rPr lang="en-US" sz="1600" dirty="0">
                <a:latin typeface="Lato"/>
                <a:ea typeface="Lato"/>
                <a:cs typeface="Lato"/>
              </a:rPr>
              <a:t>Share showcase Super Green home designs.</a:t>
            </a:r>
          </a:p>
          <a:p>
            <a:pPr marL="342900" lvl="7" indent="-342900">
              <a:lnSpc>
                <a:spcPct val="110000"/>
              </a:lnSpc>
              <a:buFont typeface="+mj-lt"/>
              <a:buAutoNum type="arabicPeriod"/>
            </a:pPr>
            <a:r>
              <a:rPr lang="en-US" sz="1600" dirty="0">
                <a:latin typeface="Lato"/>
                <a:ea typeface="Lato"/>
                <a:cs typeface="Lato"/>
              </a:rPr>
              <a:t>Connect parties for Super Green outcomes, including property owners, architects, builders, and associated experts.</a:t>
            </a:r>
          </a:p>
          <a:p>
            <a:pPr marL="50800" indent="0">
              <a:lnSpc>
                <a:spcPct val="110000"/>
              </a:lnSpc>
              <a:buNone/>
            </a:pPr>
            <a:endParaRPr lang="en-US" sz="1600" dirty="0">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68821DB4-9F4D-AB6B-7A80-A6EC0719C122}"/>
            </a:ext>
          </a:extLst>
        </p:cNvPr>
        <p:cNvGrpSpPr/>
        <p:nvPr/>
      </p:nvGrpSpPr>
      <p:grpSpPr>
        <a:xfrm>
          <a:off x="0" y="0"/>
          <a:ext cx="0" cy="0"/>
          <a:chOff x="0" y="0"/>
          <a:chExt cx="0" cy="0"/>
        </a:xfrm>
      </p:grpSpPr>
      <p:sp>
        <p:nvSpPr>
          <p:cNvPr id="113" name="Google Shape;113;p2"/>
          <p:cNvSpPr txBox="1"/>
          <p:nvPr/>
        </p:nvSpPr>
        <p:spPr>
          <a:xfrm>
            <a:off x="1928813" y="2947988"/>
            <a:ext cx="184150"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Calibri"/>
            </a:endParaRPr>
          </a:p>
        </p:txBody>
      </p:sp>
      <p:sp>
        <p:nvSpPr>
          <p:cNvPr id="115" name="Google Shape;115;p2"/>
          <p:cNvSpPr txBox="1"/>
          <p:nvPr/>
        </p:nvSpPr>
        <p:spPr>
          <a:xfrm>
            <a:off x="0" y="0"/>
            <a:ext cx="7315200" cy="762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dirty="0">
                <a:solidFill>
                  <a:schemeClr val="lt1"/>
                </a:solidFill>
                <a:latin typeface="Lato" panose="020F0502020204030203" pitchFamily="34" charset="0"/>
                <a:ea typeface="Lato" panose="020F0502020204030203" pitchFamily="34" charset="0"/>
                <a:cs typeface="Lato" panose="020F0502020204030203" pitchFamily="34" charset="0"/>
              </a:rPr>
              <a:t>What is Super Green?</a:t>
            </a:r>
          </a:p>
        </p:txBody>
      </p:sp>
      <p:sp>
        <p:nvSpPr>
          <p:cNvPr id="8" name="TextBox 7">
            <a:extLst>
              <a:ext uri="{FF2B5EF4-FFF2-40B4-BE49-F238E27FC236}">
                <a16:creationId xmlns:a16="http://schemas.microsoft.com/office/drawing/2014/main" id="{2FFB20A3-1420-D430-BA83-DCC76DF4AF70}"/>
              </a:ext>
            </a:extLst>
          </p:cNvPr>
          <p:cNvSpPr txBox="1"/>
          <p:nvPr/>
        </p:nvSpPr>
        <p:spPr>
          <a:xfrm>
            <a:off x="371610" y="1461065"/>
            <a:ext cx="3349051" cy="4031873"/>
          </a:xfrm>
          <a:prstGeom prst="rect">
            <a:avLst/>
          </a:prstGeom>
          <a:noFill/>
        </p:spPr>
        <p:txBody>
          <a:bodyPr wrap="square" rtlCol="0">
            <a:spAutoFit/>
          </a:bodyPr>
          <a:lstStyle/>
          <a:p>
            <a:pPr marL="342900" indent="-342900">
              <a:buFont typeface="+mj-lt"/>
              <a:buAutoNum type="arabicPeriod"/>
            </a:pPr>
            <a:r>
              <a:rPr lang="en-US" sz="1600" dirty="0">
                <a:latin typeface="Lato" panose="020F0502020204030203" pitchFamily="34" charset="0"/>
                <a:ea typeface="Lato" panose="020F0502020204030203" pitchFamily="34" charset="0"/>
                <a:cs typeface="Lato" panose="020F0502020204030203" pitchFamily="34" charset="0"/>
              </a:rPr>
              <a:t>100% Electric: No gas service to the home and ideally an all-EV household.</a:t>
            </a:r>
            <a:br>
              <a:rPr lang="en-US" sz="1600" dirty="0">
                <a:latin typeface="Lato" panose="020F0502020204030203" pitchFamily="34" charset="0"/>
                <a:ea typeface="Lato" panose="020F0502020204030203" pitchFamily="34" charset="0"/>
                <a:cs typeface="Lato" panose="020F0502020204030203" pitchFamily="34" charset="0"/>
              </a:rPr>
            </a:br>
            <a:endParaRPr lang="en-US" sz="1600" dirty="0">
              <a:latin typeface="Lato" panose="020F0502020204030203" pitchFamily="34" charset="0"/>
              <a:ea typeface="Lato" panose="020F0502020204030203" pitchFamily="34" charset="0"/>
              <a:cs typeface="Lato" panose="020F0502020204030203" pitchFamily="34" charset="0"/>
            </a:endParaRPr>
          </a:p>
          <a:p>
            <a:pPr marL="342900" indent="-342900">
              <a:buFont typeface="+mj-lt"/>
              <a:buAutoNum type="arabicPeriod"/>
            </a:pPr>
            <a:r>
              <a:rPr lang="en-US" sz="1600" dirty="0">
                <a:latin typeface="Lato" panose="020F0502020204030203" pitchFamily="34" charset="0"/>
                <a:ea typeface="Lato" panose="020F0502020204030203" pitchFamily="34" charset="0"/>
                <a:cs typeface="Lato" panose="020F0502020204030203" pitchFamily="34" charset="0"/>
              </a:rPr>
              <a:t>Net Zero Energy (NZE): Onsite solar energy production at least equals the annual energy consumption across the premise, including to cover home EV charging.</a:t>
            </a:r>
            <a:br>
              <a:rPr lang="en-US" sz="1600" dirty="0">
                <a:latin typeface="Lato" panose="020F0502020204030203" pitchFamily="34" charset="0"/>
                <a:ea typeface="Lato" panose="020F0502020204030203" pitchFamily="34" charset="0"/>
                <a:cs typeface="Lato" panose="020F0502020204030203" pitchFamily="34" charset="0"/>
              </a:rPr>
            </a:br>
            <a:endParaRPr lang="en-US" sz="1600" dirty="0">
              <a:latin typeface="Lato" panose="020F0502020204030203" pitchFamily="34" charset="0"/>
              <a:ea typeface="Lato" panose="020F0502020204030203" pitchFamily="34" charset="0"/>
              <a:cs typeface="Lato" panose="020F0502020204030203" pitchFamily="34" charset="0"/>
            </a:endParaRPr>
          </a:p>
          <a:p>
            <a:pPr marL="342900" indent="-342900">
              <a:buFont typeface="+mj-lt"/>
              <a:buAutoNum type="arabicPeriod"/>
            </a:pPr>
            <a:r>
              <a:rPr lang="en-US" sz="1600" dirty="0">
                <a:latin typeface="Lato" panose="020F0502020204030203" pitchFamily="34" charset="0"/>
                <a:ea typeface="Lato" panose="020F0502020204030203" pitchFamily="34" charset="0"/>
                <a:cs typeface="Lato" panose="020F0502020204030203" pitchFamily="34" charset="0"/>
              </a:rPr>
              <a:t>Solar Microgrid: Combines a battery to the solar for economic optimization and achieving unparalleled energy resilience. </a:t>
            </a:r>
          </a:p>
        </p:txBody>
      </p:sp>
      <p:pic>
        <p:nvPicPr>
          <p:cNvPr id="12" name="Picture 11" descr="A green house with solar panels&#10;&#10;Description automatically generated">
            <a:extLst>
              <a:ext uri="{FF2B5EF4-FFF2-40B4-BE49-F238E27FC236}">
                <a16:creationId xmlns:a16="http://schemas.microsoft.com/office/drawing/2014/main" id="{F8BA92BC-15BC-3008-1A78-F347DAA638AE}"/>
              </a:ext>
            </a:extLst>
          </p:cNvPr>
          <p:cNvPicPr>
            <a:picLocks noChangeAspect="1"/>
          </p:cNvPicPr>
          <p:nvPr/>
        </p:nvPicPr>
        <p:blipFill>
          <a:blip r:embed="rId3"/>
          <a:srcRect l="35" r="139" b="7521"/>
          <a:stretch>
            <a:fillRect/>
          </a:stretch>
        </p:blipFill>
        <p:spPr>
          <a:xfrm>
            <a:off x="4057686" y="1179541"/>
            <a:ext cx="4616353" cy="4276607"/>
          </a:xfrm>
          <a:prstGeom prst="rect">
            <a:avLst/>
          </a:prstGeom>
        </p:spPr>
      </p:pic>
    </p:spTree>
    <p:extLst>
      <p:ext uri="{BB962C8B-B14F-4D97-AF65-F5344CB8AC3E}">
        <p14:creationId xmlns:p14="http://schemas.microsoft.com/office/powerpoint/2010/main" val="1902151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9BF16073-9542-921F-186E-63462E3C477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74682C6-B84E-C7B1-9DC7-2F2531B7D9EF}"/>
              </a:ext>
            </a:extLst>
          </p:cNvPr>
          <p:cNvPicPr>
            <a:picLocks noChangeAspect="1"/>
          </p:cNvPicPr>
          <p:nvPr/>
        </p:nvPicPr>
        <p:blipFill>
          <a:blip r:embed="rId3"/>
          <a:stretch>
            <a:fillRect/>
          </a:stretch>
        </p:blipFill>
        <p:spPr>
          <a:xfrm>
            <a:off x="5301792" y="1034037"/>
            <a:ext cx="2397871" cy="1642796"/>
          </a:xfrm>
          <a:prstGeom prst="rect">
            <a:avLst/>
          </a:prstGeom>
        </p:spPr>
      </p:pic>
      <p:sp>
        <p:nvSpPr>
          <p:cNvPr id="4" name="Text Placeholder 3">
            <a:extLst>
              <a:ext uri="{FF2B5EF4-FFF2-40B4-BE49-F238E27FC236}">
                <a16:creationId xmlns:a16="http://schemas.microsoft.com/office/drawing/2014/main" id="{838973B6-160B-5408-C6AD-2393A717CA69}"/>
              </a:ext>
            </a:extLst>
          </p:cNvPr>
          <p:cNvSpPr>
            <a:spLocks noGrp="1"/>
          </p:cNvSpPr>
          <p:nvPr>
            <p:ph type="body" idx="1"/>
          </p:nvPr>
        </p:nvSpPr>
        <p:spPr>
          <a:xfrm>
            <a:off x="0" y="762000"/>
            <a:ext cx="8229600" cy="4913694"/>
          </a:xfrm>
        </p:spPr>
        <p:txBody>
          <a:bodyPr>
            <a:normAutofit/>
          </a:bodyPr>
          <a:lstStyle/>
          <a:p>
            <a:pPr marL="50800" indent="0">
              <a:buNone/>
            </a:pPr>
            <a:r>
              <a:rPr lang="en-US" sz="2000" b="1">
                <a:latin typeface="Lato" panose="020F0502020204030203" pitchFamily="34" charset="0"/>
                <a:ea typeface="Lato" panose="020F0502020204030203" pitchFamily="34" charset="0"/>
                <a:cs typeface="Lato" panose="020F0502020204030203" pitchFamily="34" charset="0"/>
              </a:rPr>
              <a:t>Specifications</a:t>
            </a:r>
          </a:p>
          <a:p>
            <a:pPr marL="50800" indent="0">
              <a:buNone/>
            </a:pPr>
            <a:endParaRPr lang="en-US" sz="1000" b="1">
              <a:latin typeface="Lato" panose="020F0502020204030203" pitchFamily="34" charset="0"/>
              <a:ea typeface="Lato" panose="020F0502020204030203" pitchFamily="34" charset="0"/>
              <a:cs typeface="Lato" panose="020F0502020204030203" pitchFamily="34" charset="0"/>
            </a:endParaRPr>
          </a:p>
          <a:p>
            <a:pPr>
              <a:spcBef>
                <a:spcPts val="1200"/>
              </a:spcBef>
            </a:pPr>
            <a:r>
              <a:rPr lang="en-US" sz="1600" b="1">
                <a:latin typeface="Lato" panose="020F0502020204030203" pitchFamily="34" charset="0"/>
                <a:ea typeface="Lato" panose="020F0502020204030203" pitchFamily="34" charset="0"/>
                <a:cs typeface="Lato" panose="020F0502020204030203" pitchFamily="34" charset="0"/>
              </a:rPr>
              <a:t>Mechanical and Plumbing</a:t>
            </a:r>
          </a:p>
          <a:p>
            <a:pPr lvl="1"/>
            <a:r>
              <a:rPr lang="en-US" sz="1300">
                <a:latin typeface="Lato" panose="020F0502020204030203" pitchFamily="34" charset="0"/>
                <a:ea typeface="Lato" panose="020F0502020204030203" pitchFamily="34" charset="0"/>
                <a:cs typeface="Lato" panose="020F0502020204030203" pitchFamily="34" charset="0"/>
              </a:rPr>
              <a:t>Heat Pump HVAC</a:t>
            </a:r>
          </a:p>
          <a:p>
            <a:pPr lvl="1"/>
            <a:r>
              <a:rPr lang="en-US" sz="1300">
                <a:latin typeface="Lato" panose="020F0502020204030203" pitchFamily="34" charset="0"/>
                <a:ea typeface="Lato" panose="020F0502020204030203" pitchFamily="34" charset="0"/>
                <a:cs typeface="Lato" panose="020F0502020204030203" pitchFamily="34" charset="0"/>
              </a:rPr>
              <a:t>Heat Pump Water Heater</a:t>
            </a:r>
          </a:p>
          <a:p>
            <a:pPr lvl="1"/>
            <a:r>
              <a:rPr lang="en-US" sz="1300">
                <a:latin typeface="Lato" panose="020F0502020204030203" pitchFamily="34" charset="0"/>
                <a:ea typeface="Lato" panose="020F0502020204030203" pitchFamily="34" charset="0"/>
                <a:cs typeface="Lato" panose="020F0502020204030203" pitchFamily="34" charset="0"/>
              </a:rPr>
              <a:t>ERV: Energy Recovery Ventilator</a:t>
            </a:r>
          </a:p>
          <a:p>
            <a:pPr lvl="1"/>
            <a:r>
              <a:rPr lang="en-US" sz="1300">
                <a:latin typeface="Lato" panose="020F0502020204030203" pitchFamily="34" charset="0"/>
                <a:ea typeface="Lato" panose="020F0502020204030203" pitchFamily="34" charset="0"/>
                <a:cs typeface="Lato" panose="020F0502020204030203" pitchFamily="34" charset="0"/>
              </a:rPr>
              <a:t>E-Fireplace: Napoleon </a:t>
            </a:r>
            <a:r>
              <a:rPr lang="en-US" sz="1300" err="1">
                <a:latin typeface="Lato" panose="020F0502020204030203" pitchFamily="34" charset="0"/>
                <a:ea typeface="Lato" panose="020F0502020204030203" pitchFamily="34" charset="0"/>
                <a:cs typeface="Lato" panose="020F0502020204030203" pitchFamily="34" charset="0"/>
              </a:rPr>
              <a:t>Alluravision</a:t>
            </a:r>
            <a:r>
              <a:rPr lang="en-US" sz="1300">
                <a:latin typeface="Lato" panose="020F0502020204030203" pitchFamily="34" charset="0"/>
                <a:ea typeface="Lato" panose="020F0502020204030203" pitchFamily="34" charset="0"/>
                <a:cs typeface="Lato" panose="020F0502020204030203" pitchFamily="34" charset="0"/>
              </a:rPr>
              <a:t> 60” [Optional]</a:t>
            </a:r>
          </a:p>
          <a:p>
            <a:pPr lvl="1"/>
            <a:r>
              <a:rPr lang="en-US" sz="1300">
                <a:latin typeface="Lato" panose="020F0502020204030203" pitchFamily="34" charset="0"/>
                <a:ea typeface="Lato" panose="020F0502020204030203" pitchFamily="34" charset="0"/>
                <a:cs typeface="Lato" panose="020F0502020204030203" pitchFamily="34" charset="0"/>
              </a:rPr>
              <a:t>Heat Pump Pool Water Heater [Optional]</a:t>
            </a:r>
          </a:p>
          <a:p>
            <a:pPr lvl="1"/>
            <a:endParaRPr lang="en-US" sz="1300">
              <a:latin typeface="Lato" panose="020F0502020204030203" pitchFamily="34" charset="0"/>
              <a:ea typeface="Lato" panose="020F0502020204030203" pitchFamily="34" charset="0"/>
              <a:cs typeface="Lato" panose="020F0502020204030203" pitchFamily="34" charset="0"/>
            </a:endParaRPr>
          </a:p>
          <a:p>
            <a:pPr marL="590550" lvl="1" indent="0">
              <a:buNone/>
            </a:pPr>
            <a:endParaRPr lang="en-US" sz="1300">
              <a:latin typeface="Lato" panose="020F0502020204030203" pitchFamily="34" charset="0"/>
              <a:ea typeface="Lato" panose="020F0502020204030203" pitchFamily="34" charset="0"/>
              <a:cs typeface="Lato" panose="020F0502020204030203" pitchFamily="34" charset="0"/>
            </a:endParaRPr>
          </a:p>
          <a:p>
            <a:r>
              <a:rPr lang="en-US" sz="1600" b="1">
                <a:latin typeface="Lato" panose="020F0502020204030203" pitchFamily="34" charset="0"/>
                <a:ea typeface="Lato" panose="020F0502020204030203" pitchFamily="34" charset="0"/>
                <a:cs typeface="Lato" panose="020F0502020204030203" pitchFamily="34" charset="0"/>
              </a:rPr>
              <a:t>Electrical</a:t>
            </a:r>
          </a:p>
          <a:p>
            <a:pPr lvl="1"/>
            <a:r>
              <a:rPr lang="en-US" sz="1300">
                <a:latin typeface="Lato" panose="020F0502020204030203" pitchFamily="34" charset="0"/>
                <a:ea typeface="Lato" panose="020F0502020204030203" pitchFamily="34" charset="0"/>
                <a:cs typeface="Lato" panose="020F0502020204030203" pitchFamily="34" charset="0"/>
              </a:rPr>
              <a:t>LED Light Bulbs</a:t>
            </a:r>
          </a:p>
          <a:p>
            <a:pPr lvl="1"/>
            <a:r>
              <a:rPr lang="en-US" sz="1300">
                <a:latin typeface="Lato" panose="020F0502020204030203" pitchFamily="34" charset="0"/>
                <a:ea typeface="Lato" panose="020F0502020204030203" pitchFamily="34" charset="0"/>
                <a:cs typeface="Lato" panose="020F0502020204030203" pitchFamily="34" charset="0"/>
              </a:rPr>
              <a:t>Occupancy/Vacancy Sensors</a:t>
            </a:r>
          </a:p>
          <a:p>
            <a:pPr lvl="1"/>
            <a:r>
              <a:rPr lang="en-US" sz="1300">
                <a:latin typeface="Lato" panose="020F0502020204030203" pitchFamily="34" charset="0"/>
                <a:ea typeface="Lato" panose="020F0502020204030203" pitchFamily="34" charset="0"/>
                <a:cs typeface="Lato" panose="020F0502020204030203" pitchFamily="34" charset="0"/>
              </a:rPr>
              <a:t>Dimming Switches</a:t>
            </a:r>
          </a:p>
          <a:p>
            <a:pPr lvl="1"/>
            <a:r>
              <a:rPr lang="en-US" sz="1300">
                <a:latin typeface="Lato" panose="020F0502020204030203" pitchFamily="34" charset="0"/>
                <a:ea typeface="Lato" panose="020F0502020204030203" pitchFamily="34" charset="0"/>
                <a:cs typeface="Lato" panose="020F0502020204030203" pitchFamily="34" charset="0"/>
              </a:rPr>
              <a:t>Span Panel [Optional]</a:t>
            </a:r>
          </a:p>
        </p:txBody>
      </p:sp>
      <p:pic>
        <p:nvPicPr>
          <p:cNvPr id="2" name="Picture 1">
            <a:extLst>
              <a:ext uri="{FF2B5EF4-FFF2-40B4-BE49-F238E27FC236}">
                <a16:creationId xmlns:a16="http://schemas.microsoft.com/office/drawing/2014/main" id="{E23C677B-8FDA-DE20-08D9-F61C22337258}"/>
              </a:ext>
            </a:extLst>
          </p:cNvPr>
          <p:cNvPicPr>
            <a:picLocks noChangeAspect="1"/>
          </p:cNvPicPr>
          <p:nvPr/>
        </p:nvPicPr>
        <p:blipFill>
          <a:blip r:embed="rId4"/>
          <a:stretch>
            <a:fillRect/>
          </a:stretch>
        </p:blipFill>
        <p:spPr>
          <a:xfrm>
            <a:off x="7475719" y="2578544"/>
            <a:ext cx="1381826" cy="2607446"/>
          </a:xfrm>
          <a:prstGeom prst="rect">
            <a:avLst/>
          </a:prstGeom>
        </p:spPr>
      </p:pic>
      <p:pic>
        <p:nvPicPr>
          <p:cNvPr id="3" name="Picture 2">
            <a:extLst>
              <a:ext uri="{FF2B5EF4-FFF2-40B4-BE49-F238E27FC236}">
                <a16:creationId xmlns:a16="http://schemas.microsoft.com/office/drawing/2014/main" id="{11473C78-215A-9683-B474-6608AC8446D2}"/>
              </a:ext>
            </a:extLst>
          </p:cNvPr>
          <p:cNvPicPr>
            <a:picLocks noChangeAspect="1"/>
          </p:cNvPicPr>
          <p:nvPr/>
        </p:nvPicPr>
        <p:blipFill>
          <a:blip r:embed="rId5"/>
          <a:stretch>
            <a:fillRect/>
          </a:stretch>
        </p:blipFill>
        <p:spPr>
          <a:xfrm>
            <a:off x="7699663" y="1287164"/>
            <a:ext cx="1168365" cy="1191578"/>
          </a:xfrm>
          <a:prstGeom prst="rect">
            <a:avLst/>
          </a:prstGeom>
        </p:spPr>
      </p:pic>
      <p:pic>
        <p:nvPicPr>
          <p:cNvPr id="11" name="Picture 10">
            <a:extLst>
              <a:ext uri="{FF2B5EF4-FFF2-40B4-BE49-F238E27FC236}">
                <a16:creationId xmlns:a16="http://schemas.microsoft.com/office/drawing/2014/main" id="{38647DAF-5CA6-4992-6103-18E335827501}"/>
              </a:ext>
            </a:extLst>
          </p:cNvPr>
          <p:cNvPicPr>
            <a:picLocks noChangeAspect="1"/>
          </p:cNvPicPr>
          <p:nvPr/>
        </p:nvPicPr>
        <p:blipFill>
          <a:blip r:embed="rId6"/>
          <a:srcRect b="15931"/>
          <a:stretch/>
        </p:blipFill>
        <p:spPr>
          <a:xfrm>
            <a:off x="517585" y="5141813"/>
            <a:ext cx="2727270" cy="1146396"/>
          </a:xfrm>
          <a:prstGeom prst="rect">
            <a:avLst/>
          </a:prstGeom>
        </p:spPr>
      </p:pic>
      <p:sp>
        <p:nvSpPr>
          <p:cNvPr id="12" name="Google Shape;259;g329e0a1a8e0_0_34">
            <a:extLst>
              <a:ext uri="{FF2B5EF4-FFF2-40B4-BE49-F238E27FC236}">
                <a16:creationId xmlns:a16="http://schemas.microsoft.com/office/drawing/2014/main" id="{3B5DBB52-BE27-7E65-BDD8-91B57489D597}"/>
              </a:ext>
            </a:extLst>
          </p:cNvPr>
          <p:cNvSpPr txBox="1">
            <a:spLocks/>
          </p:cNvSpPr>
          <p:nvPr/>
        </p:nvSpPr>
        <p:spPr>
          <a:xfrm>
            <a:off x="0" y="0"/>
            <a:ext cx="7315200" cy="762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1350"/>
              <a:buFont typeface="Arial"/>
              <a:buNone/>
              <a:defRPr sz="135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2400"/>
            </a:pPr>
            <a:r>
              <a:rPr lang="en-US" sz="2400" dirty="0">
                <a:latin typeface="Lato" panose="020F0502020204030203" pitchFamily="34" charset="0"/>
                <a:ea typeface="Lato" panose="020F0502020204030203" pitchFamily="34" charset="0"/>
                <a:cs typeface="Lato" panose="020F0502020204030203" pitchFamily="34" charset="0"/>
              </a:rPr>
              <a:t>Super Green: 100% Electric</a:t>
            </a:r>
            <a:endParaRPr lang="en-US" sz="2000" dirty="0">
              <a:latin typeface="Lato" panose="020F0502020204030203" pitchFamily="34" charset="0"/>
              <a:ea typeface="Lato" panose="020F0502020204030203" pitchFamily="34" charset="0"/>
              <a:cs typeface="Lato" panose="020F0502020204030203" pitchFamily="34" charset="0"/>
            </a:endParaRPr>
          </a:p>
        </p:txBody>
      </p:sp>
      <p:pic>
        <p:nvPicPr>
          <p:cNvPr id="5" name="Picture 4">
            <a:extLst>
              <a:ext uri="{FF2B5EF4-FFF2-40B4-BE49-F238E27FC236}">
                <a16:creationId xmlns:a16="http://schemas.microsoft.com/office/drawing/2014/main" id="{E96FABF1-F671-85F4-595C-BE3089E13F0B}"/>
              </a:ext>
            </a:extLst>
          </p:cNvPr>
          <p:cNvPicPr>
            <a:picLocks noChangeAspect="1"/>
          </p:cNvPicPr>
          <p:nvPr/>
        </p:nvPicPr>
        <p:blipFill>
          <a:blip r:embed="rId7"/>
          <a:srcRect l="47011"/>
          <a:stretch/>
        </p:blipFill>
        <p:spPr>
          <a:xfrm>
            <a:off x="6960117" y="4496975"/>
            <a:ext cx="961581" cy="1814673"/>
          </a:xfrm>
          <a:prstGeom prst="rect">
            <a:avLst/>
          </a:prstGeom>
        </p:spPr>
      </p:pic>
      <p:pic>
        <p:nvPicPr>
          <p:cNvPr id="6" name="Picture 5">
            <a:extLst>
              <a:ext uri="{FF2B5EF4-FFF2-40B4-BE49-F238E27FC236}">
                <a16:creationId xmlns:a16="http://schemas.microsoft.com/office/drawing/2014/main" id="{F6C9AE23-9020-DE03-02A7-6C71DA069C02}"/>
              </a:ext>
            </a:extLst>
          </p:cNvPr>
          <p:cNvPicPr>
            <a:picLocks noChangeAspect="1"/>
          </p:cNvPicPr>
          <p:nvPr/>
        </p:nvPicPr>
        <p:blipFill>
          <a:blip r:embed="rId8"/>
          <a:stretch>
            <a:fillRect/>
          </a:stretch>
        </p:blipFill>
        <p:spPr>
          <a:xfrm>
            <a:off x="3762439" y="3952054"/>
            <a:ext cx="1619121" cy="2379518"/>
          </a:xfrm>
          <a:prstGeom prst="rect">
            <a:avLst/>
          </a:prstGeom>
        </p:spPr>
      </p:pic>
      <p:pic>
        <p:nvPicPr>
          <p:cNvPr id="7" name="Picture 6">
            <a:extLst>
              <a:ext uri="{FF2B5EF4-FFF2-40B4-BE49-F238E27FC236}">
                <a16:creationId xmlns:a16="http://schemas.microsoft.com/office/drawing/2014/main" id="{D2AEB2F9-DA27-3032-8718-7D5EE5D5A037}"/>
              </a:ext>
            </a:extLst>
          </p:cNvPr>
          <p:cNvPicPr>
            <a:picLocks noChangeAspect="1"/>
          </p:cNvPicPr>
          <p:nvPr/>
        </p:nvPicPr>
        <p:blipFill>
          <a:blip r:embed="rId9"/>
          <a:stretch>
            <a:fillRect/>
          </a:stretch>
        </p:blipFill>
        <p:spPr>
          <a:xfrm>
            <a:off x="5165687" y="2676833"/>
            <a:ext cx="2312004" cy="2227684"/>
          </a:xfrm>
          <a:prstGeom prst="rect">
            <a:avLst/>
          </a:prstGeom>
        </p:spPr>
      </p:pic>
    </p:spTree>
    <p:extLst>
      <p:ext uri="{BB962C8B-B14F-4D97-AF65-F5344CB8AC3E}">
        <p14:creationId xmlns:p14="http://schemas.microsoft.com/office/powerpoint/2010/main" val="1755755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23884B03-9BC0-BF4A-2EA2-BAD03CA1D224}"/>
            </a:ext>
          </a:extLst>
        </p:cNvPr>
        <p:cNvGrpSpPr/>
        <p:nvPr/>
      </p:nvGrpSpPr>
      <p:grpSpPr>
        <a:xfrm>
          <a:off x="0" y="0"/>
          <a:ext cx="0" cy="0"/>
          <a:chOff x="0" y="0"/>
          <a:chExt cx="0" cy="0"/>
        </a:xfrm>
      </p:grpSpPr>
      <p:sp>
        <p:nvSpPr>
          <p:cNvPr id="259" name="Google Shape;259;g329e0a1a8e0_0_34">
            <a:extLst>
              <a:ext uri="{FF2B5EF4-FFF2-40B4-BE49-F238E27FC236}">
                <a16:creationId xmlns:a16="http://schemas.microsoft.com/office/drawing/2014/main" id="{FEE93F81-BC1A-1855-60C0-6314ECC2F620}"/>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sz="2400">
                <a:latin typeface="Lato" panose="020F0502020204030203" pitchFamily="34" charset="0"/>
                <a:ea typeface="Lato" panose="020F0502020204030203" pitchFamily="34" charset="0"/>
                <a:cs typeface="Lato" panose="020F0502020204030203" pitchFamily="34" charset="0"/>
              </a:rPr>
              <a:t>Super Green: 100% Electric</a:t>
            </a:r>
            <a:endParaRPr sz="2000">
              <a:latin typeface="Lato" panose="020F0502020204030203" pitchFamily="34" charset="0"/>
              <a:ea typeface="Lato" panose="020F0502020204030203" pitchFamily="34" charset="0"/>
              <a:cs typeface="Lato" panose="020F0502020204030203" pitchFamily="34" charset="0"/>
            </a:endParaRPr>
          </a:p>
        </p:txBody>
      </p:sp>
      <p:sp>
        <p:nvSpPr>
          <p:cNvPr id="4" name="Text Placeholder 3">
            <a:extLst>
              <a:ext uri="{FF2B5EF4-FFF2-40B4-BE49-F238E27FC236}">
                <a16:creationId xmlns:a16="http://schemas.microsoft.com/office/drawing/2014/main" id="{887894BF-C4BD-03B6-5D34-95F44DD05894}"/>
              </a:ext>
            </a:extLst>
          </p:cNvPr>
          <p:cNvSpPr>
            <a:spLocks noGrp="1"/>
          </p:cNvSpPr>
          <p:nvPr>
            <p:ph type="body" idx="1"/>
          </p:nvPr>
        </p:nvSpPr>
        <p:spPr>
          <a:xfrm>
            <a:off x="125046" y="928076"/>
            <a:ext cx="5447205" cy="2551009"/>
          </a:xfrm>
        </p:spPr>
        <p:txBody>
          <a:bodyPr>
            <a:normAutofit lnSpcReduction="10000"/>
          </a:bodyPr>
          <a:lstStyle/>
          <a:p>
            <a:pPr marL="0" indent="0" fontAlgn="ctr">
              <a:lnSpc>
                <a:spcPct val="100000"/>
              </a:lnSpc>
              <a:spcBef>
                <a:spcPts val="0"/>
              </a:spcBef>
              <a:buNone/>
            </a:pPr>
            <a:r>
              <a:rPr lang="en-US" b="1" dirty="0">
                <a:effectLst/>
                <a:latin typeface="Lato" panose="020F0502020204030203" pitchFamily="34" charset="0"/>
                <a:ea typeface="Lato" panose="020F0502020204030203" pitchFamily="34" charset="0"/>
                <a:cs typeface="Lato" panose="020F0502020204030203" pitchFamily="34" charset="0"/>
              </a:rPr>
              <a:t>Appliances</a:t>
            </a:r>
          </a:p>
          <a:p>
            <a:pPr marL="0" indent="0" fontAlgn="ctr">
              <a:lnSpc>
                <a:spcPct val="100000"/>
              </a:lnSpc>
              <a:spcBef>
                <a:spcPts val="0"/>
              </a:spcBef>
              <a:buNone/>
            </a:pPr>
            <a:endParaRPr lang="en-US" sz="300" b="1" dirty="0">
              <a:effectLst/>
              <a:latin typeface="Calibri" panose="020F0502020204030204" pitchFamily="34" charset="0"/>
            </a:endParaRPr>
          </a:p>
          <a:p>
            <a:pPr marL="628650" lvl="1" indent="-171450" fontAlgn="ctr">
              <a:lnSpc>
                <a:spcPct val="100000"/>
              </a:lnSpc>
              <a:spcBef>
                <a:spcPts val="0"/>
              </a:spcBef>
            </a:pPr>
            <a:r>
              <a:rPr lang="en-US" sz="1700" dirty="0">
                <a:effectLst/>
                <a:latin typeface="Lato" panose="020F0502020204030203" pitchFamily="34" charset="0"/>
                <a:ea typeface="Lato" panose="020F0502020204030203" pitchFamily="34" charset="0"/>
                <a:cs typeface="Lato" panose="020F0502020204030203" pitchFamily="34" charset="0"/>
              </a:rPr>
              <a:t>Induction Cooktop</a:t>
            </a:r>
          </a:p>
          <a:p>
            <a:pPr marL="628650" lvl="1" indent="-171450" fontAlgn="ctr">
              <a:lnSpc>
                <a:spcPct val="100000"/>
              </a:lnSpc>
              <a:spcBef>
                <a:spcPts val="0"/>
              </a:spcBef>
            </a:pPr>
            <a:r>
              <a:rPr lang="en-US" sz="1700" dirty="0">
                <a:effectLst/>
                <a:latin typeface="Lato" panose="020F0502020204030203" pitchFamily="34" charset="0"/>
                <a:ea typeface="Lato" panose="020F0502020204030203" pitchFamily="34" charset="0"/>
                <a:cs typeface="Lato" panose="020F0502020204030203" pitchFamily="34" charset="0"/>
              </a:rPr>
              <a:t>EnergyStar Refrigerator</a:t>
            </a:r>
          </a:p>
          <a:p>
            <a:pPr marL="628650" lvl="1" indent="-171450" fontAlgn="ctr">
              <a:lnSpc>
                <a:spcPct val="100000"/>
              </a:lnSpc>
              <a:spcBef>
                <a:spcPts val="0"/>
              </a:spcBef>
            </a:pPr>
            <a:r>
              <a:rPr lang="en-US" sz="1700" dirty="0">
                <a:effectLst/>
                <a:latin typeface="Lato" panose="020F0502020204030203" pitchFamily="34" charset="0"/>
                <a:ea typeface="Lato" panose="020F0502020204030203" pitchFamily="34" charset="0"/>
                <a:cs typeface="Lato" panose="020F0502020204030203" pitchFamily="34" charset="0"/>
              </a:rPr>
              <a:t>EnergyStar Dishwasher</a:t>
            </a:r>
          </a:p>
          <a:p>
            <a:pPr marL="628650" lvl="1" indent="-171450" fontAlgn="ctr">
              <a:lnSpc>
                <a:spcPct val="100000"/>
              </a:lnSpc>
              <a:spcBef>
                <a:spcPts val="0"/>
              </a:spcBef>
            </a:pPr>
            <a:r>
              <a:rPr lang="en-US" sz="1700" dirty="0">
                <a:latin typeface="Lato" panose="020F0502020204030203" pitchFamily="34" charset="0"/>
                <a:ea typeface="Lato" panose="020F0502020204030203" pitchFamily="34" charset="0"/>
                <a:cs typeface="Lato" panose="020F0502020204030203" pitchFamily="34" charset="0"/>
              </a:rPr>
              <a:t>EnergyStar Washing Machine</a:t>
            </a:r>
          </a:p>
          <a:p>
            <a:pPr marL="628650" lvl="1" indent="-171450" fontAlgn="ctr">
              <a:lnSpc>
                <a:spcPct val="100000"/>
              </a:lnSpc>
              <a:spcBef>
                <a:spcPts val="0"/>
              </a:spcBef>
            </a:pPr>
            <a:r>
              <a:rPr lang="en-US" sz="1700" dirty="0">
                <a:latin typeface="Lato" panose="020F0502020204030203" pitchFamily="34" charset="0"/>
                <a:ea typeface="Lato" panose="020F0502020204030203" pitchFamily="34" charset="0"/>
                <a:cs typeface="Lato" panose="020F0502020204030203" pitchFamily="34" charset="0"/>
              </a:rPr>
              <a:t>Energy Efficient Microwave</a:t>
            </a:r>
            <a:endParaRPr lang="en-US" sz="1700" dirty="0">
              <a:effectLst/>
              <a:latin typeface="Lato" panose="020F0502020204030203" pitchFamily="34" charset="0"/>
              <a:ea typeface="Lato" panose="020F0502020204030203" pitchFamily="34" charset="0"/>
              <a:cs typeface="Lato" panose="020F0502020204030203" pitchFamily="34" charset="0"/>
            </a:endParaRPr>
          </a:p>
          <a:p>
            <a:pPr marL="628650" lvl="1" indent="-171450" fontAlgn="ctr">
              <a:lnSpc>
                <a:spcPct val="100000"/>
              </a:lnSpc>
              <a:spcBef>
                <a:spcPts val="0"/>
              </a:spcBef>
            </a:pPr>
            <a:r>
              <a:rPr lang="en-US" sz="1700" dirty="0">
                <a:latin typeface="Lato" panose="020F0502020204030203" pitchFamily="34" charset="0"/>
                <a:ea typeface="Lato" panose="020F0502020204030203" pitchFamily="34" charset="0"/>
                <a:cs typeface="Lato" panose="020F0502020204030203" pitchFamily="34" charset="0"/>
              </a:rPr>
              <a:t>Heat Pump Dryer</a:t>
            </a:r>
          </a:p>
          <a:p>
            <a:pPr marL="628650" lvl="1" indent="-171450" fontAlgn="ctr">
              <a:lnSpc>
                <a:spcPct val="100000"/>
              </a:lnSpc>
              <a:spcBef>
                <a:spcPts val="0"/>
              </a:spcBef>
            </a:pPr>
            <a:r>
              <a:rPr lang="en-US" sz="1700" dirty="0">
                <a:effectLst/>
                <a:latin typeface="Lato" panose="020F0502020204030203" pitchFamily="34" charset="0"/>
                <a:ea typeface="Lato" panose="020F0502020204030203" pitchFamily="34" charset="0"/>
                <a:cs typeface="Lato" panose="020F0502020204030203" pitchFamily="34" charset="0"/>
              </a:rPr>
              <a:t>EV Charging </a:t>
            </a:r>
            <a:r>
              <a:rPr lang="en-US" sz="1700" dirty="0">
                <a:latin typeface="Lato" panose="020F0502020204030203" pitchFamily="34" charset="0"/>
                <a:ea typeface="Lato" panose="020F0502020204030203" pitchFamily="34" charset="0"/>
                <a:cs typeface="Lato" panose="020F0502020204030203" pitchFamily="34" charset="0"/>
              </a:rPr>
              <a:t>O</a:t>
            </a:r>
            <a:r>
              <a:rPr lang="en-US" sz="1700" dirty="0">
                <a:effectLst/>
                <a:latin typeface="Lato" panose="020F0502020204030203" pitchFamily="34" charset="0"/>
                <a:ea typeface="Lato" panose="020F0502020204030203" pitchFamily="34" charset="0"/>
                <a:cs typeface="Lato" panose="020F0502020204030203" pitchFamily="34" charset="0"/>
              </a:rPr>
              <a:t>utlet and/or Charger </a:t>
            </a:r>
            <a:br>
              <a:rPr lang="en-US" sz="1700" dirty="0">
                <a:effectLst/>
                <a:latin typeface="Lato" panose="020F0502020204030203" pitchFamily="34" charset="0"/>
                <a:ea typeface="Lato" panose="020F0502020204030203" pitchFamily="34" charset="0"/>
                <a:cs typeface="Lato" panose="020F0502020204030203" pitchFamily="34" charset="0"/>
              </a:rPr>
            </a:br>
            <a:r>
              <a:rPr lang="en-US" sz="1700" dirty="0">
                <a:effectLst/>
                <a:latin typeface="Lato" panose="020F0502020204030203" pitchFamily="34" charset="0"/>
                <a:ea typeface="Lato" panose="020F0502020204030203" pitchFamily="34" charset="0"/>
                <a:cs typeface="Lato" panose="020F0502020204030203" pitchFamily="34" charset="0"/>
              </a:rPr>
              <a:t>(Level 2 capable)</a:t>
            </a:r>
            <a:endParaRPr lang="en-US" sz="2000" dirty="0"/>
          </a:p>
        </p:txBody>
      </p:sp>
      <p:pic>
        <p:nvPicPr>
          <p:cNvPr id="2" name="Picture 1">
            <a:extLst>
              <a:ext uri="{FF2B5EF4-FFF2-40B4-BE49-F238E27FC236}">
                <a16:creationId xmlns:a16="http://schemas.microsoft.com/office/drawing/2014/main" id="{4F8C0E14-0C52-4F22-1D98-0D0ECB4B3EB2}"/>
              </a:ext>
            </a:extLst>
          </p:cNvPr>
          <p:cNvPicPr>
            <a:picLocks noChangeAspect="1"/>
          </p:cNvPicPr>
          <p:nvPr/>
        </p:nvPicPr>
        <p:blipFill>
          <a:blip r:embed="rId3"/>
          <a:stretch>
            <a:fillRect/>
          </a:stretch>
        </p:blipFill>
        <p:spPr>
          <a:xfrm>
            <a:off x="4777707" y="1849243"/>
            <a:ext cx="691062" cy="707187"/>
          </a:xfrm>
          <a:prstGeom prst="rect">
            <a:avLst/>
          </a:prstGeom>
        </p:spPr>
      </p:pic>
      <p:pic>
        <p:nvPicPr>
          <p:cNvPr id="3" name="Picture 2" descr="Induction vs Electric Cooktop: Faster Than Gas?">
            <a:extLst>
              <a:ext uri="{FF2B5EF4-FFF2-40B4-BE49-F238E27FC236}">
                <a16:creationId xmlns:a16="http://schemas.microsoft.com/office/drawing/2014/main" id="{37264EFC-BF5A-F91F-C632-C0FF88F7BE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2077" y="4786756"/>
            <a:ext cx="2402744" cy="13348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70C81C1-4DFD-1FCE-C2B2-10265F07FF2C}"/>
              </a:ext>
            </a:extLst>
          </p:cNvPr>
          <p:cNvPicPr>
            <a:picLocks noChangeAspect="1"/>
          </p:cNvPicPr>
          <p:nvPr/>
        </p:nvPicPr>
        <p:blipFill>
          <a:blip r:embed="rId5"/>
          <a:stretch>
            <a:fillRect/>
          </a:stretch>
        </p:blipFill>
        <p:spPr>
          <a:xfrm>
            <a:off x="2041679" y="4114507"/>
            <a:ext cx="1840607" cy="2221876"/>
          </a:xfrm>
          <a:prstGeom prst="rect">
            <a:avLst/>
          </a:prstGeom>
        </p:spPr>
      </p:pic>
      <p:pic>
        <p:nvPicPr>
          <p:cNvPr id="6" name="Picture 5">
            <a:extLst>
              <a:ext uri="{FF2B5EF4-FFF2-40B4-BE49-F238E27FC236}">
                <a16:creationId xmlns:a16="http://schemas.microsoft.com/office/drawing/2014/main" id="{E99D8E1D-625B-B3F0-DF75-AD9CCAB072BA}"/>
              </a:ext>
            </a:extLst>
          </p:cNvPr>
          <p:cNvPicPr>
            <a:picLocks noChangeAspect="1"/>
          </p:cNvPicPr>
          <p:nvPr/>
        </p:nvPicPr>
        <p:blipFill>
          <a:blip r:embed="rId6"/>
          <a:stretch>
            <a:fillRect/>
          </a:stretch>
        </p:blipFill>
        <p:spPr>
          <a:xfrm>
            <a:off x="4572000" y="3785374"/>
            <a:ext cx="1386418" cy="2551009"/>
          </a:xfrm>
          <a:prstGeom prst="rect">
            <a:avLst/>
          </a:prstGeom>
        </p:spPr>
      </p:pic>
      <p:pic>
        <p:nvPicPr>
          <p:cNvPr id="7" name="Picture 6">
            <a:extLst>
              <a:ext uri="{FF2B5EF4-FFF2-40B4-BE49-F238E27FC236}">
                <a16:creationId xmlns:a16="http://schemas.microsoft.com/office/drawing/2014/main" id="{B1B1F838-0AA7-FDE3-4DF3-90C5CD456CA2}"/>
              </a:ext>
            </a:extLst>
          </p:cNvPr>
          <p:cNvPicPr>
            <a:picLocks noChangeAspect="1"/>
          </p:cNvPicPr>
          <p:nvPr/>
        </p:nvPicPr>
        <p:blipFill>
          <a:blip r:embed="rId7"/>
          <a:stretch>
            <a:fillRect/>
          </a:stretch>
        </p:blipFill>
        <p:spPr>
          <a:xfrm>
            <a:off x="6467945" y="1346107"/>
            <a:ext cx="2551009" cy="2551009"/>
          </a:xfrm>
          <a:prstGeom prst="rect">
            <a:avLst/>
          </a:prstGeom>
        </p:spPr>
      </p:pic>
      <p:sp>
        <p:nvSpPr>
          <p:cNvPr id="8" name="TextBox 7">
            <a:extLst>
              <a:ext uri="{FF2B5EF4-FFF2-40B4-BE49-F238E27FC236}">
                <a16:creationId xmlns:a16="http://schemas.microsoft.com/office/drawing/2014/main" id="{3287F76A-CDB9-EA6D-0D0F-99D6433DC1B7}"/>
              </a:ext>
            </a:extLst>
          </p:cNvPr>
          <p:cNvSpPr txBox="1"/>
          <p:nvPr/>
        </p:nvSpPr>
        <p:spPr>
          <a:xfrm>
            <a:off x="6467945" y="3885699"/>
            <a:ext cx="2551009" cy="307777"/>
          </a:xfrm>
          <a:prstGeom prst="rect">
            <a:avLst/>
          </a:prstGeom>
          <a:noFill/>
        </p:spPr>
        <p:txBody>
          <a:bodyPr wrap="square" rtlCol="0">
            <a:spAutoFit/>
          </a:bodyPr>
          <a:lstStyle/>
          <a:p>
            <a:pPr algn="ctr"/>
            <a:r>
              <a:rPr lang="en-US" b="1"/>
              <a:t>Induction Cooktops</a:t>
            </a:r>
          </a:p>
        </p:txBody>
      </p:sp>
      <p:sp>
        <p:nvSpPr>
          <p:cNvPr id="9" name="TextBox 8">
            <a:extLst>
              <a:ext uri="{FF2B5EF4-FFF2-40B4-BE49-F238E27FC236}">
                <a16:creationId xmlns:a16="http://schemas.microsoft.com/office/drawing/2014/main" id="{351AB665-4202-2F87-2630-D5EE9365088D}"/>
              </a:ext>
            </a:extLst>
          </p:cNvPr>
          <p:cNvSpPr txBox="1"/>
          <p:nvPr/>
        </p:nvSpPr>
        <p:spPr>
          <a:xfrm>
            <a:off x="2797673" y="3680448"/>
            <a:ext cx="2044272" cy="307777"/>
          </a:xfrm>
          <a:prstGeom prst="rect">
            <a:avLst/>
          </a:prstGeom>
          <a:noFill/>
        </p:spPr>
        <p:txBody>
          <a:bodyPr wrap="square" rtlCol="0">
            <a:spAutoFit/>
          </a:bodyPr>
          <a:lstStyle/>
          <a:p>
            <a:r>
              <a:rPr lang="en-US" b="1" i="1"/>
              <a:t>100% Electric</a:t>
            </a:r>
          </a:p>
        </p:txBody>
      </p:sp>
      <p:sp>
        <p:nvSpPr>
          <p:cNvPr id="11" name="TextBox 10">
            <a:extLst>
              <a:ext uri="{FF2B5EF4-FFF2-40B4-BE49-F238E27FC236}">
                <a16:creationId xmlns:a16="http://schemas.microsoft.com/office/drawing/2014/main" id="{007F36C5-1DAB-240E-65D3-576B07E542EA}"/>
              </a:ext>
            </a:extLst>
          </p:cNvPr>
          <p:cNvSpPr txBox="1"/>
          <p:nvPr/>
        </p:nvSpPr>
        <p:spPr>
          <a:xfrm>
            <a:off x="4777707" y="3477597"/>
            <a:ext cx="1763045" cy="307777"/>
          </a:xfrm>
          <a:prstGeom prst="rect">
            <a:avLst/>
          </a:prstGeom>
          <a:noFill/>
        </p:spPr>
        <p:txBody>
          <a:bodyPr wrap="square">
            <a:spAutoFit/>
          </a:bodyPr>
          <a:lstStyle/>
          <a:p>
            <a:r>
              <a:rPr lang="en-US" b="1" i="1"/>
              <a:t>Energy Efficient</a:t>
            </a:r>
          </a:p>
        </p:txBody>
      </p:sp>
      <p:pic>
        <p:nvPicPr>
          <p:cNvPr id="12" name="Picture 11">
            <a:extLst>
              <a:ext uri="{FF2B5EF4-FFF2-40B4-BE49-F238E27FC236}">
                <a16:creationId xmlns:a16="http://schemas.microsoft.com/office/drawing/2014/main" id="{91790002-B5C0-A908-8F4C-B72ABFAEC44F}"/>
              </a:ext>
            </a:extLst>
          </p:cNvPr>
          <p:cNvPicPr>
            <a:picLocks noChangeAspect="1"/>
          </p:cNvPicPr>
          <p:nvPr/>
        </p:nvPicPr>
        <p:blipFill>
          <a:blip r:embed="rId8"/>
          <a:srcRect l="37661" t="7373" r="37661" b="6933"/>
          <a:stretch/>
        </p:blipFill>
        <p:spPr>
          <a:xfrm rot="683057">
            <a:off x="4103285" y="3482555"/>
            <a:ext cx="176372" cy="367862"/>
          </a:xfrm>
          <a:prstGeom prst="rect">
            <a:avLst/>
          </a:prstGeom>
        </p:spPr>
      </p:pic>
      <p:pic>
        <p:nvPicPr>
          <p:cNvPr id="13" name="Picture 12">
            <a:extLst>
              <a:ext uri="{FF2B5EF4-FFF2-40B4-BE49-F238E27FC236}">
                <a16:creationId xmlns:a16="http://schemas.microsoft.com/office/drawing/2014/main" id="{2F9D780C-BD54-200B-20DD-4D5EF0AEBE73}"/>
              </a:ext>
            </a:extLst>
          </p:cNvPr>
          <p:cNvPicPr>
            <a:picLocks noChangeAspect="1"/>
          </p:cNvPicPr>
          <p:nvPr/>
        </p:nvPicPr>
        <p:blipFill>
          <a:blip r:embed="rId9"/>
          <a:srcRect l="29617" t="6808" r="29308" b="13533"/>
          <a:stretch/>
        </p:blipFill>
        <p:spPr>
          <a:xfrm>
            <a:off x="578069" y="4373345"/>
            <a:ext cx="901473" cy="1748269"/>
          </a:xfrm>
          <a:prstGeom prst="rect">
            <a:avLst/>
          </a:prstGeom>
        </p:spPr>
      </p:pic>
    </p:spTree>
    <p:extLst>
      <p:ext uri="{BB962C8B-B14F-4D97-AF65-F5344CB8AC3E}">
        <p14:creationId xmlns:p14="http://schemas.microsoft.com/office/powerpoint/2010/main" val="2925534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7">
          <a:extLst>
            <a:ext uri="{FF2B5EF4-FFF2-40B4-BE49-F238E27FC236}">
              <a16:creationId xmlns:a16="http://schemas.microsoft.com/office/drawing/2014/main" id="{3A50FDE4-ED6D-9797-5145-2BA94521B74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0E55A44-6CFB-7977-2F41-F36A73D5C8AF}"/>
              </a:ext>
            </a:extLst>
          </p:cNvPr>
          <p:cNvSpPr>
            <a:spLocks noGrp="1"/>
          </p:cNvSpPr>
          <p:nvPr>
            <p:ph type="body" idx="1"/>
          </p:nvPr>
        </p:nvSpPr>
        <p:spPr>
          <a:xfrm>
            <a:off x="136630" y="1034491"/>
            <a:ext cx="4540475" cy="5524611"/>
          </a:xfrm>
        </p:spPr>
        <p:txBody>
          <a:bodyPr>
            <a:normAutofit lnSpcReduction="10000"/>
          </a:bodyPr>
          <a:lstStyle/>
          <a:p>
            <a:pPr marL="139700" indent="0">
              <a:lnSpc>
                <a:spcPct val="115000"/>
              </a:lnSpc>
              <a:buSzPts val="1400"/>
              <a:buNone/>
            </a:pPr>
            <a:r>
              <a:rPr lang="en-US" sz="1600" dirty="0">
                <a:latin typeface="Lato"/>
                <a:ea typeface="Lato"/>
                <a:cs typeface="Lato"/>
              </a:rPr>
              <a:t>NZE requires the solar to produce at least as much energy as the home consumes over the course of a year.  Solar needed to achieve NZE for homes with Title 24 levels of energy efficiency and two EVs (22,000 miles of home EV charging per year):</a:t>
            </a:r>
          </a:p>
          <a:p>
            <a:pPr marL="425450" indent="-285750">
              <a:lnSpc>
                <a:spcPct val="115000"/>
              </a:lnSpc>
              <a:buSzPts val="1400"/>
            </a:pPr>
            <a:r>
              <a:rPr lang="en-US" sz="1600" dirty="0">
                <a:latin typeface="Lato"/>
                <a:ea typeface="Lato"/>
                <a:cs typeface="Lato"/>
              </a:rPr>
              <a:t>1,500sf home requires 9.8kW of solar </a:t>
            </a:r>
            <a:br>
              <a:rPr lang="en-US" sz="1600" dirty="0">
                <a:latin typeface="Lato"/>
                <a:ea typeface="Lato"/>
                <a:cs typeface="Lato"/>
              </a:rPr>
            </a:br>
            <a:r>
              <a:rPr lang="en-US" sz="1600" dirty="0">
                <a:latin typeface="Lato"/>
                <a:ea typeface="Lato"/>
                <a:cs typeface="Lato"/>
              </a:rPr>
              <a:t>(24 solar panels).</a:t>
            </a:r>
          </a:p>
          <a:p>
            <a:pPr marL="425450" indent="-285750">
              <a:lnSpc>
                <a:spcPct val="115000"/>
              </a:lnSpc>
              <a:buSzPts val="1400"/>
            </a:pPr>
            <a:r>
              <a:rPr lang="en-US" sz="1600" dirty="0">
                <a:latin typeface="Lato"/>
                <a:ea typeface="Lato"/>
                <a:cs typeface="Lato"/>
              </a:rPr>
              <a:t>2,500sf home requires 14.8kW of solar </a:t>
            </a:r>
            <a:br>
              <a:rPr lang="en-US" sz="1600" dirty="0">
                <a:latin typeface="Lato"/>
                <a:ea typeface="Lato"/>
                <a:cs typeface="Lato"/>
              </a:rPr>
            </a:br>
            <a:r>
              <a:rPr lang="en-US" sz="1600" dirty="0">
                <a:latin typeface="Lato"/>
                <a:ea typeface="Lato"/>
                <a:cs typeface="Lato"/>
              </a:rPr>
              <a:t>(36 solar panels).</a:t>
            </a:r>
          </a:p>
          <a:p>
            <a:pPr marL="139700" indent="0">
              <a:lnSpc>
                <a:spcPct val="114999"/>
              </a:lnSpc>
              <a:buSzPts val="1400"/>
              <a:buNone/>
            </a:pPr>
            <a:endParaRPr lang="en-US" sz="800" dirty="0">
              <a:ea typeface="Lato"/>
            </a:endParaRPr>
          </a:p>
          <a:p>
            <a:pPr marL="139700" indent="0">
              <a:lnSpc>
                <a:spcPct val="114999"/>
              </a:lnSpc>
              <a:buSzPts val="1400"/>
              <a:buNone/>
            </a:pPr>
            <a:r>
              <a:rPr lang="en-US" sz="1600" dirty="0">
                <a:ea typeface="Lato"/>
              </a:rPr>
              <a:t>California Energy Code Title 24 (Part 6) falls far short of NZE:</a:t>
            </a:r>
          </a:p>
          <a:p>
            <a:pPr marL="425450" indent="-285750">
              <a:lnSpc>
                <a:spcPct val="115000"/>
              </a:lnSpc>
              <a:buSzPts val="1400"/>
            </a:pPr>
            <a:r>
              <a:rPr lang="en-US" sz="1600" dirty="0">
                <a:latin typeface="Lato"/>
                <a:ea typeface="Lato"/>
                <a:cs typeface="Lato"/>
              </a:rPr>
              <a:t>1,500sf home only requires 2kW </a:t>
            </a:r>
            <a:br>
              <a:rPr lang="en-US" sz="1600" dirty="0">
                <a:latin typeface="Lato"/>
                <a:ea typeface="Lato"/>
                <a:cs typeface="Lato"/>
              </a:rPr>
            </a:br>
            <a:r>
              <a:rPr lang="en-US" sz="1600" dirty="0">
                <a:latin typeface="Lato"/>
                <a:ea typeface="Lato"/>
                <a:cs typeface="Lato"/>
              </a:rPr>
              <a:t>(5 solar panels)</a:t>
            </a:r>
          </a:p>
          <a:p>
            <a:pPr marL="425450" indent="-285750">
              <a:lnSpc>
                <a:spcPct val="115000"/>
              </a:lnSpc>
              <a:buSzPts val="1400"/>
            </a:pPr>
            <a:r>
              <a:rPr lang="en-US" sz="1600" dirty="0">
                <a:latin typeface="Lato"/>
                <a:ea typeface="Lato"/>
                <a:cs typeface="Lato"/>
              </a:rPr>
              <a:t>2,500sf home only requires 3kW of solar</a:t>
            </a:r>
            <a:br>
              <a:rPr lang="en-US" sz="1600" dirty="0">
                <a:latin typeface="Lato"/>
                <a:ea typeface="Lato"/>
                <a:cs typeface="Lato"/>
              </a:rPr>
            </a:br>
            <a:r>
              <a:rPr lang="en-US" sz="1600" dirty="0">
                <a:latin typeface="Lato"/>
                <a:ea typeface="Lato"/>
                <a:cs typeface="Lato"/>
              </a:rPr>
              <a:t>(7 solar panels).</a:t>
            </a:r>
            <a:endParaRPr lang="en-US" sz="1600" b="1" dirty="0">
              <a:solidFill>
                <a:schemeClr val="dk1"/>
              </a:solidFill>
              <a:latin typeface="Lato" panose="020F0502020204030203" pitchFamily="34" charset="0"/>
              <a:ea typeface="Lato" panose="020F0502020204030203" pitchFamily="34" charset="0"/>
              <a:cs typeface="Lato" panose="020F0502020204030203" pitchFamily="34" charset="0"/>
            </a:endParaRPr>
          </a:p>
          <a:p>
            <a:pPr marL="139700" indent="0">
              <a:lnSpc>
                <a:spcPct val="115000"/>
              </a:lnSpc>
              <a:buClr>
                <a:schemeClr val="dk1"/>
              </a:buClr>
              <a:buSzPts val="1400"/>
              <a:buNone/>
            </a:pPr>
            <a:endParaRPr lang="en-US" b="1" dirty="0">
              <a:latin typeface="Lato" panose="020F0502020204030203" pitchFamily="34" charset="0"/>
              <a:ea typeface="Lato" panose="020F0502020204030203" pitchFamily="34" charset="0"/>
              <a:cs typeface="Lato" panose="020F0502020204030203" pitchFamily="34" charset="0"/>
            </a:endParaRPr>
          </a:p>
          <a:p>
            <a:pPr marL="139700" indent="0">
              <a:lnSpc>
                <a:spcPct val="115000"/>
              </a:lnSpc>
              <a:buClr>
                <a:schemeClr val="dk1"/>
              </a:buClr>
              <a:buSzPts val="1400"/>
              <a:buNone/>
            </a:pPr>
            <a:endParaRPr lang="en-US" b="1" dirty="0">
              <a:latin typeface="Lato" panose="020F0502020204030203" pitchFamily="34" charset="0"/>
              <a:ea typeface="Lato" panose="020F0502020204030203" pitchFamily="34" charset="0"/>
              <a:cs typeface="Lato" panose="020F0502020204030203" pitchFamily="34" charset="0"/>
            </a:endParaRPr>
          </a:p>
        </p:txBody>
      </p:sp>
      <p:pic>
        <p:nvPicPr>
          <p:cNvPr id="3" name="Picture 2">
            <a:extLst>
              <a:ext uri="{FF2B5EF4-FFF2-40B4-BE49-F238E27FC236}">
                <a16:creationId xmlns:a16="http://schemas.microsoft.com/office/drawing/2014/main" id="{B6414155-DC9E-8678-0FAA-497E718D4902}"/>
              </a:ext>
            </a:extLst>
          </p:cNvPr>
          <p:cNvPicPr>
            <a:picLocks noChangeAspect="1"/>
          </p:cNvPicPr>
          <p:nvPr/>
        </p:nvPicPr>
        <p:blipFill>
          <a:blip r:embed="rId3"/>
          <a:stretch>
            <a:fillRect/>
          </a:stretch>
        </p:blipFill>
        <p:spPr>
          <a:xfrm>
            <a:off x="4570177" y="2112579"/>
            <a:ext cx="4517477" cy="3258900"/>
          </a:xfrm>
          <a:prstGeom prst="rect">
            <a:avLst/>
          </a:prstGeom>
        </p:spPr>
      </p:pic>
      <p:sp>
        <p:nvSpPr>
          <p:cNvPr id="10" name="Google Shape;259;g329e0a1a8e0_0_34">
            <a:extLst>
              <a:ext uri="{FF2B5EF4-FFF2-40B4-BE49-F238E27FC236}">
                <a16:creationId xmlns:a16="http://schemas.microsoft.com/office/drawing/2014/main" id="{A53BD084-35AE-CEF7-B6BC-4AFBC936F3A1}"/>
              </a:ext>
            </a:extLst>
          </p:cNvPr>
          <p:cNvSpPr txBox="1">
            <a:spLocks/>
          </p:cNvSpPr>
          <p:nvPr/>
        </p:nvSpPr>
        <p:spPr>
          <a:xfrm>
            <a:off x="0" y="0"/>
            <a:ext cx="7315200" cy="762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1350"/>
              <a:buFont typeface="Arial"/>
              <a:buNone/>
              <a:defRPr sz="135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2400"/>
            </a:pPr>
            <a:r>
              <a:rPr lang="en-US" sz="2400" dirty="0">
                <a:latin typeface="Lato" panose="020F0502020204030203" pitchFamily="34" charset="0"/>
                <a:ea typeface="Lato" panose="020F0502020204030203" pitchFamily="34" charset="0"/>
                <a:cs typeface="Lato" panose="020F0502020204030203" pitchFamily="34" charset="0"/>
              </a:rPr>
              <a:t>Super Green: Net Zero Energy (NZE)</a:t>
            </a:r>
            <a:endParaRPr lang="en-US" sz="20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015708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D97FD-FF1A-B152-5BF3-9BBAB89B20B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2CDF4E5-66C4-CE9E-28CB-FE85A8694180}"/>
              </a:ext>
            </a:extLst>
          </p:cNvPr>
          <p:cNvSpPr>
            <a:spLocks noGrp="1"/>
          </p:cNvSpPr>
          <p:nvPr>
            <p:ph type="body" idx="1"/>
          </p:nvPr>
        </p:nvSpPr>
        <p:spPr>
          <a:xfrm>
            <a:off x="161248" y="4514741"/>
            <a:ext cx="8697001" cy="2038459"/>
          </a:xfrm>
        </p:spPr>
        <p:txBody>
          <a:bodyPr>
            <a:normAutofit fontScale="92500" lnSpcReduction="10000"/>
          </a:bodyPr>
          <a:lstStyle/>
          <a:p>
            <a:pPr algn="l">
              <a:buFont typeface="Arial" panose="020B0604020202020204" pitchFamily="34" charset="0"/>
              <a:buChar char="•"/>
            </a:pPr>
            <a:r>
              <a:rPr lang="en-US" sz="1200" b="0" i="0" dirty="0">
                <a:solidFill>
                  <a:srgbClr val="242424"/>
                </a:solidFill>
                <a:effectLst/>
                <a:latin typeface="Segoe UI"/>
              </a:rPr>
              <a:t>14,600 kWh per year is the estimated energy consumption for a typical 4-person household in a 1,500sf home.</a:t>
            </a:r>
          </a:p>
          <a:p>
            <a:pPr>
              <a:buFont typeface="Arial" panose="020B0604020202020204" pitchFamily="34" charset="0"/>
              <a:buChar char="•"/>
            </a:pPr>
            <a:r>
              <a:rPr lang="en-US" sz="1200" b="0" i="0" dirty="0">
                <a:solidFill>
                  <a:srgbClr val="242424"/>
                </a:solidFill>
                <a:effectLst/>
                <a:latin typeface="Segoe UI"/>
              </a:rPr>
              <a:t>A 9.8kW solar array (assuming 1,512kWh/kW-</a:t>
            </a:r>
            <a:r>
              <a:rPr lang="en-US" sz="1200" b="0" i="0" dirty="0" err="1">
                <a:solidFill>
                  <a:srgbClr val="242424"/>
                </a:solidFill>
                <a:effectLst/>
                <a:latin typeface="Segoe UI"/>
              </a:rPr>
              <a:t>yr</a:t>
            </a:r>
            <a:r>
              <a:rPr lang="en-US" sz="1200" b="0" i="0" dirty="0">
                <a:solidFill>
                  <a:srgbClr val="242424"/>
                </a:solidFill>
                <a:effectLst/>
                <a:latin typeface="Segoe UI"/>
              </a:rPr>
              <a:t>) is required to achieve Net Zero Energy (NZE), which includes charging two EVs</a:t>
            </a:r>
          </a:p>
          <a:p>
            <a:pPr>
              <a:buFont typeface="Arial" panose="020B0604020202020204" pitchFamily="34" charset="0"/>
              <a:buChar char="•"/>
            </a:pPr>
            <a:r>
              <a:rPr lang="en-US" sz="1200" b="0" i="0" dirty="0">
                <a:solidFill>
                  <a:srgbClr val="242424"/>
                </a:solidFill>
                <a:effectLst/>
                <a:latin typeface="Segoe UI"/>
              </a:rPr>
              <a:t>Note: an EV driving 12,000 miles per year will require 3,600kWh of energy per year to charge, which can be offset by</a:t>
            </a:r>
            <a:r>
              <a:rPr lang="en-US" sz="1200" i="0" dirty="0">
                <a:solidFill>
                  <a:srgbClr val="242424"/>
                </a:solidFill>
                <a:effectLst/>
                <a:latin typeface="Segoe UI"/>
              </a:rPr>
              <a:t> </a:t>
            </a:r>
            <a:r>
              <a:rPr lang="en-US" sz="1200" i="0" dirty="0">
                <a:solidFill>
                  <a:srgbClr val="00B050"/>
                </a:solidFill>
                <a:effectLst/>
                <a:latin typeface="Segoe UI"/>
              </a:rPr>
              <a:t>6 solar panels</a:t>
            </a:r>
            <a:r>
              <a:rPr lang="en-US" sz="1200" dirty="0">
                <a:solidFill>
                  <a:srgbClr val="00B050"/>
                </a:solidFill>
                <a:latin typeface="Segoe UI"/>
                <a:cs typeface="Segoe UI"/>
              </a:rPr>
              <a:t>. </a:t>
            </a:r>
            <a:r>
              <a:rPr lang="en-US" sz="1200" dirty="0">
                <a:solidFill>
                  <a:srgbClr val="000000"/>
                </a:solidFill>
                <a:latin typeface="Segoe UI"/>
                <a:cs typeface="Segoe UI"/>
              </a:rPr>
              <a:t>This model also assumes there is a second EV using 10,000kWh per year. </a:t>
            </a:r>
            <a:endParaRPr lang="en-US" sz="1200" i="0" dirty="0">
              <a:solidFill>
                <a:srgbClr val="000000"/>
              </a:solidFill>
              <a:effectLst/>
              <a:latin typeface="Segoe UI"/>
              <a:cs typeface="Segoe UI"/>
            </a:endParaRPr>
          </a:p>
          <a:p>
            <a:pPr algn="l">
              <a:buFont typeface="Arial" panose="020B0604020202020204" pitchFamily="34" charset="0"/>
              <a:buChar char="•"/>
            </a:pPr>
            <a:r>
              <a:rPr lang="en-US" sz="1200" b="0" i="0" dirty="0">
                <a:solidFill>
                  <a:srgbClr val="242424"/>
                </a:solidFill>
                <a:effectLst/>
                <a:latin typeface="Segoe UI"/>
              </a:rPr>
              <a:t>Assumes QCELL 410W solar panels, each with dimensions of 6.2 ft x 3.4 ft (21.1 sf per panel). </a:t>
            </a:r>
          </a:p>
          <a:p>
            <a:pPr algn="l">
              <a:buFont typeface="Arial" panose="020B0604020202020204" pitchFamily="34" charset="0"/>
              <a:buChar char="•"/>
            </a:pPr>
            <a:r>
              <a:rPr lang="en-US" sz="1200" b="0" i="0" dirty="0">
                <a:solidFill>
                  <a:srgbClr val="242424"/>
                </a:solidFill>
                <a:effectLst/>
                <a:latin typeface="Segoe UI"/>
              </a:rPr>
              <a:t>24 solar panels required to achieve NZE, requiring 507 sf for the solar layout, and producing 14,808 kWh per year.</a:t>
            </a:r>
          </a:p>
          <a:p>
            <a:pPr algn="l">
              <a:buFont typeface="Arial" panose="020B0604020202020204" pitchFamily="34" charset="0"/>
              <a:buChar char="•"/>
            </a:pPr>
            <a:r>
              <a:rPr lang="en-US" sz="1200" b="0" i="0" dirty="0">
                <a:solidFill>
                  <a:srgbClr val="242424"/>
                </a:solidFill>
                <a:effectLst/>
                <a:latin typeface="Segoe UI"/>
              </a:rPr>
              <a:t>Total roof area required is 700 sf, including setbacks of 3 feet on side edges, 1.5 feet from the ridge, and 0.5 feet from the bottom edge (the bottom setback is needed to ensure proper rain drainage into a gutter).</a:t>
            </a:r>
          </a:p>
          <a:p>
            <a:endParaRPr lang="en-US" sz="1200" dirty="0"/>
          </a:p>
          <a:p>
            <a:endParaRPr lang="en-US" sz="1200" dirty="0"/>
          </a:p>
        </p:txBody>
      </p:sp>
      <p:pic>
        <p:nvPicPr>
          <p:cNvPr id="5" name="Picture 4">
            <a:extLst>
              <a:ext uri="{FF2B5EF4-FFF2-40B4-BE49-F238E27FC236}">
                <a16:creationId xmlns:a16="http://schemas.microsoft.com/office/drawing/2014/main" id="{469E083C-FBC4-390C-A996-9DA3FD602A9B}"/>
              </a:ext>
            </a:extLst>
          </p:cNvPr>
          <p:cNvPicPr>
            <a:picLocks noChangeAspect="1"/>
          </p:cNvPicPr>
          <p:nvPr/>
        </p:nvPicPr>
        <p:blipFill>
          <a:blip r:embed="rId2"/>
          <a:stretch>
            <a:fillRect/>
          </a:stretch>
        </p:blipFill>
        <p:spPr>
          <a:xfrm>
            <a:off x="1142167" y="1625732"/>
            <a:ext cx="6720666" cy="2857606"/>
          </a:xfrm>
          <a:prstGeom prst="rect">
            <a:avLst/>
          </a:prstGeom>
        </p:spPr>
      </p:pic>
      <p:sp>
        <p:nvSpPr>
          <p:cNvPr id="6" name="Google Shape;259;g329e0a1a8e0_0_34">
            <a:extLst>
              <a:ext uri="{FF2B5EF4-FFF2-40B4-BE49-F238E27FC236}">
                <a16:creationId xmlns:a16="http://schemas.microsoft.com/office/drawing/2014/main" id="{9C3F9E6E-7F67-B25B-B7EC-5F0D76B77402}"/>
              </a:ext>
            </a:extLst>
          </p:cNvPr>
          <p:cNvSpPr txBox="1">
            <a:spLocks/>
          </p:cNvSpPr>
          <p:nvPr/>
        </p:nvSpPr>
        <p:spPr>
          <a:xfrm>
            <a:off x="0" y="0"/>
            <a:ext cx="7315200" cy="762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1350"/>
              <a:buFont typeface="Arial"/>
              <a:buNone/>
              <a:defRPr sz="135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2400"/>
            </a:pPr>
            <a:r>
              <a:rPr lang="en-US" sz="2400" dirty="0">
                <a:latin typeface="Lato" panose="020F0502020204030203" pitchFamily="34" charset="0"/>
                <a:ea typeface="Lato" panose="020F0502020204030203" pitchFamily="34" charset="0"/>
                <a:cs typeface="Lato" panose="020F0502020204030203" pitchFamily="34" charset="0"/>
              </a:rPr>
              <a:t>Super Green: Solar to achieve 1,500sf NZE home</a:t>
            </a:r>
            <a:endParaRPr lang="en-US" sz="2000" dirty="0">
              <a:latin typeface="Lato" panose="020F0502020204030203" pitchFamily="34" charset="0"/>
              <a:ea typeface="Lato" panose="020F0502020204030203" pitchFamily="34" charset="0"/>
              <a:cs typeface="Lato" panose="020F0502020204030203" pitchFamily="34" charset="0"/>
            </a:endParaRPr>
          </a:p>
        </p:txBody>
      </p:sp>
      <p:sp>
        <p:nvSpPr>
          <p:cNvPr id="7" name="Google Shape;259;g329e0a1a8e0_0_34">
            <a:extLst>
              <a:ext uri="{FF2B5EF4-FFF2-40B4-BE49-F238E27FC236}">
                <a16:creationId xmlns:a16="http://schemas.microsoft.com/office/drawing/2014/main" id="{344E9575-DAE6-3D55-BB29-4FB2F8F92CE3}"/>
              </a:ext>
            </a:extLst>
          </p:cNvPr>
          <p:cNvSpPr txBox="1">
            <a:spLocks/>
          </p:cNvSpPr>
          <p:nvPr/>
        </p:nvSpPr>
        <p:spPr>
          <a:xfrm>
            <a:off x="641130" y="863732"/>
            <a:ext cx="7718666" cy="762000"/>
          </a:xfrm>
          <a:prstGeom prst="rect">
            <a:avLst/>
          </a:prstGeom>
          <a:no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1350"/>
              <a:buFont typeface="Arial"/>
              <a:buNone/>
              <a:defRPr sz="135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2400"/>
            </a:pPr>
            <a:r>
              <a:rPr lang="en-US" sz="2400" dirty="0">
                <a:solidFill>
                  <a:schemeClr val="tx1"/>
                </a:solidFill>
                <a:latin typeface="Lato"/>
                <a:ea typeface="Lato"/>
                <a:cs typeface="Lato"/>
              </a:rPr>
              <a:t>Total single roof area required to achieve NZE for a 1,500 sf house is 700 sf, to accommodate 507 sf of solar (9.8 kW) plus setbacks</a:t>
            </a:r>
            <a:endParaRPr lang="en-US" sz="20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19" name="TextBox 18">
            <a:extLst>
              <a:ext uri="{FF2B5EF4-FFF2-40B4-BE49-F238E27FC236}">
                <a16:creationId xmlns:a16="http://schemas.microsoft.com/office/drawing/2014/main" id="{13C5E22C-8522-02ED-08BF-364AACC8116D}"/>
              </a:ext>
            </a:extLst>
          </p:cNvPr>
          <p:cNvSpPr txBox="1"/>
          <p:nvPr/>
        </p:nvSpPr>
        <p:spPr>
          <a:xfrm>
            <a:off x="2480442" y="4451934"/>
            <a:ext cx="4649488" cy="62807"/>
          </a:xfrm>
          <a:prstGeom prst="rect">
            <a:avLst/>
          </a:prstGeom>
          <a:noFill/>
        </p:spPr>
        <p:txBody>
          <a:bodyPr wrap="square">
            <a:spAutoFit/>
          </a:bodyPr>
          <a:lstStyle/>
          <a:p>
            <a:endParaRPr lang="en-US"/>
          </a:p>
        </p:txBody>
      </p:sp>
      <p:sp>
        <p:nvSpPr>
          <p:cNvPr id="2" name="TextBox 1">
            <a:extLst>
              <a:ext uri="{FF2B5EF4-FFF2-40B4-BE49-F238E27FC236}">
                <a16:creationId xmlns:a16="http://schemas.microsoft.com/office/drawing/2014/main" id="{D494FC98-FC6A-3962-2953-466EC0C41FF4}"/>
              </a:ext>
            </a:extLst>
          </p:cNvPr>
          <p:cNvSpPr txBox="1"/>
          <p:nvPr/>
        </p:nvSpPr>
        <p:spPr>
          <a:xfrm>
            <a:off x="2978706" y="2608956"/>
            <a:ext cx="134104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bg1"/>
                </a:solidFill>
              </a:rPr>
              <a:t>South-facing rooftop at a 30° pitch is ideal</a:t>
            </a:r>
          </a:p>
        </p:txBody>
      </p:sp>
      <p:sp>
        <p:nvSpPr>
          <p:cNvPr id="4" name="TextBox 3">
            <a:extLst>
              <a:ext uri="{FF2B5EF4-FFF2-40B4-BE49-F238E27FC236}">
                <a16:creationId xmlns:a16="http://schemas.microsoft.com/office/drawing/2014/main" id="{DC252576-F5A8-2ED5-9013-D5AC95C7DAE7}"/>
              </a:ext>
            </a:extLst>
          </p:cNvPr>
          <p:cNvSpPr txBox="1"/>
          <p:nvPr/>
        </p:nvSpPr>
        <p:spPr>
          <a:xfrm>
            <a:off x="5527060" y="2825721"/>
            <a:ext cx="143078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bg1"/>
                </a:solidFill>
              </a:rPr>
              <a:t>6 solar panels needed to NZE one EV, assuming 12,000 miles of home charging per year</a:t>
            </a:r>
          </a:p>
        </p:txBody>
      </p:sp>
    </p:spTree>
    <p:extLst>
      <p:ext uri="{BB962C8B-B14F-4D97-AF65-F5344CB8AC3E}">
        <p14:creationId xmlns:p14="http://schemas.microsoft.com/office/powerpoint/2010/main" val="3157245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8D759-88DE-32E7-D520-610179B675F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ED72AEA-2AF5-B618-7ECD-8734F5161F93}"/>
              </a:ext>
            </a:extLst>
          </p:cNvPr>
          <p:cNvSpPr>
            <a:spLocks noGrp="1"/>
          </p:cNvSpPr>
          <p:nvPr>
            <p:ph type="body" idx="1"/>
          </p:nvPr>
        </p:nvSpPr>
        <p:spPr>
          <a:xfrm>
            <a:off x="161248" y="4514741"/>
            <a:ext cx="8697001" cy="2038459"/>
          </a:xfrm>
        </p:spPr>
        <p:txBody>
          <a:bodyPr>
            <a:normAutofit fontScale="92500" lnSpcReduction="10000"/>
          </a:bodyPr>
          <a:lstStyle/>
          <a:p>
            <a:pPr algn="l">
              <a:buFont typeface="Arial" panose="020B0604020202020204" pitchFamily="34" charset="0"/>
              <a:buChar char="•"/>
            </a:pPr>
            <a:r>
              <a:rPr lang="en-US" sz="1200" b="0" i="0">
                <a:solidFill>
                  <a:srgbClr val="242424"/>
                </a:solidFill>
                <a:effectLst/>
                <a:latin typeface="Segoe UI"/>
              </a:rPr>
              <a:t>21,221 kWh per year is the estimated energy consumption for a typical 2,500sf 4-person household</a:t>
            </a:r>
          </a:p>
          <a:p>
            <a:pPr>
              <a:buFont typeface="Arial" panose="020B0604020202020204" pitchFamily="34" charset="0"/>
              <a:buChar char="•"/>
            </a:pPr>
            <a:r>
              <a:rPr lang="en-US" sz="1200" b="0" i="0">
                <a:solidFill>
                  <a:srgbClr val="242424"/>
                </a:solidFill>
                <a:effectLst/>
                <a:latin typeface="Segoe UI"/>
              </a:rPr>
              <a:t>A 14.8kW solar array (assuming 1,512kWh/kW-yr) is required to achieve Net Zero Energy (NZE), which includes charging two EVs</a:t>
            </a:r>
          </a:p>
          <a:p>
            <a:pPr>
              <a:buFont typeface="Arial" panose="020B0604020202020204" pitchFamily="34" charset="0"/>
              <a:buChar char="•"/>
            </a:pPr>
            <a:r>
              <a:rPr lang="en-US" sz="1200" b="0" i="0">
                <a:solidFill>
                  <a:srgbClr val="242424"/>
                </a:solidFill>
                <a:effectLst/>
                <a:latin typeface="Segoe UI"/>
              </a:rPr>
              <a:t>Note: an EV driving 12,000 miles per year will require 3,600kWh of energy per year to charge, which can be offset by </a:t>
            </a:r>
            <a:r>
              <a:rPr lang="en-US" sz="1200" b="0" i="0">
                <a:solidFill>
                  <a:srgbClr val="00B050"/>
                </a:solidFill>
                <a:effectLst/>
                <a:latin typeface="Segoe UI"/>
              </a:rPr>
              <a:t>6 solar panels</a:t>
            </a:r>
            <a:r>
              <a:rPr lang="en-US" sz="1200">
                <a:solidFill>
                  <a:srgbClr val="00B050"/>
                </a:solidFill>
                <a:latin typeface="Segoe UI"/>
                <a:cs typeface="Segoe UI"/>
              </a:rPr>
              <a:t>. </a:t>
            </a:r>
            <a:r>
              <a:rPr lang="en-US" sz="1200">
                <a:solidFill>
                  <a:srgbClr val="000000"/>
                </a:solidFill>
                <a:latin typeface="Segoe UI"/>
                <a:cs typeface="Segoe UI"/>
              </a:rPr>
              <a:t>This model also assumes there is a second EV using 10,000kWh per year. </a:t>
            </a:r>
            <a:endParaRPr lang="en-US" sz="1200" b="0" i="0">
              <a:solidFill>
                <a:srgbClr val="000000"/>
              </a:solidFill>
              <a:effectLst/>
              <a:latin typeface="Segoe UI" panose="020B0502040204020203" pitchFamily="34" charset="0"/>
              <a:cs typeface="Segoe UI"/>
            </a:endParaRPr>
          </a:p>
          <a:p>
            <a:pPr algn="l">
              <a:buFont typeface="Arial" panose="020B0604020202020204" pitchFamily="34" charset="0"/>
              <a:buChar char="•"/>
            </a:pPr>
            <a:r>
              <a:rPr lang="en-US" sz="1200" b="0" i="0">
                <a:solidFill>
                  <a:srgbClr val="242424"/>
                </a:solidFill>
                <a:effectLst/>
                <a:latin typeface="Segoe UI"/>
              </a:rPr>
              <a:t>Assumes QCELL 410W solar panels, each with dimensions of 6.2 ft x 3.4 ft = 21.1 square feet </a:t>
            </a:r>
          </a:p>
          <a:p>
            <a:pPr>
              <a:buFont typeface="Arial" panose="020B0604020202020204" pitchFamily="34" charset="0"/>
              <a:buChar char="•"/>
            </a:pPr>
            <a:r>
              <a:rPr lang="en-US" sz="1200" b="0" i="0">
                <a:solidFill>
                  <a:srgbClr val="242424"/>
                </a:solidFill>
                <a:effectLst/>
                <a:latin typeface="Segoe UI"/>
              </a:rPr>
              <a:t>36 solar panel required to achieve NZE, requiring 760 sf for the solar layout, and producing 22,223 kWh per year.</a:t>
            </a:r>
          </a:p>
          <a:p>
            <a:pPr algn="l">
              <a:buFont typeface="Arial" panose="020B0604020202020204" pitchFamily="34" charset="0"/>
              <a:buChar char="•"/>
            </a:pPr>
            <a:r>
              <a:rPr lang="en-US" sz="1200" b="0" i="0">
                <a:solidFill>
                  <a:srgbClr val="242424"/>
                </a:solidFill>
                <a:effectLst/>
                <a:latin typeface="Segoe UI"/>
              </a:rPr>
              <a:t>Total roof area required is 1,000 sf, including setbacks of 3 feet on side edges, 1.5 feet from the ridge, and 0.5 feet from the bottom edge (the bottom setback is needed to ensure proper rain drainage into a gutter).</a:t>
            </a:r>
          </a:p>
          <a:p>
            <a:endParaRPr lang="en-US" sz="1200"/>
          </a:p>
          <a:p>
            <a:endParaRPr lang="en-US" sz="1200"/>
          </a:p>
        </p:txBody>
      </p:sp>
      <p:sp>
        <p:nvSpPr>
          <p:cNvPr id="6" name="Google Shape;259;g329e0a1a8e0_0_34">
            <a:extLst>
              <a:ext uri="{FF2B5EF4-FFF2-40B4-BE49-F238E27FC236}">
                <a16:creationId xmlns:a16="http://schemas.microsoft.com/office/drawing/2014/main" id="{980970D7-C411-5116-E6CB-F740F96EF90F}"/>
              </a:ext>
            </a:extLst>
          </p:cNvPr>
          <p:cNvSpPr txBox="1">
            <a:spLocks/>
          </p:cNvSpPr>
          <p:nvPr/>
        </p:nvSpPr>
        <p:spPr>
          <a:xfrm>
            <a:off x="0" y="0"/>
            <a:ext cx="7315200" cy="762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1350"/>
              <a:buFont typeface="Arial"/>
              <a:buNone/>
              <a:defRPr sz="135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2400"/>
            </a:pPr>
            <a:r>
              <a:rPr lang="en-US" sz="2400" dirty="0">
                <a:latin typeface="Lato" panose="020F0502020204030203" pitchFamily="34" charset="0"/>
                <a:ea typeface="Lato" panose="020F0502020204030203" pitchFamily="34" charset="0"/>
                <a:cs typeface="Lato" panose="020F0502020204030203" pitchFamily="34" charset="0"/>
              </a:rPr>
              <a:t>Super Green: Solar to achieve 2,500sf NZE home</a:t>
            </a:r>
            <a:endParaRPr lang="en-US" sz="2000" dirty="0">
              <a:latin typeface="Lato" panose="020F0502020204030203" pitchFamily="34" charset="0"/>
              <a:ea typeface="Lato" panose="020F0502020204030203" pitchFamily="34" charset="0"/>
              <a:cs typeface="Lato" panose="020F0502020204030203" pitchFamily="34" charset="0"/>
            </a:endParaRPr>
          </a:p>
        </p:txBody>
      </p:sp>
      <p:pic>
        <p:nvPicPr>
          <p:cNvPr id="11" name="Picture 10">
            <a:extLst>
              <a:ext uri="{FF2B5EF4-FFF2-40B4-BE49-F238E27FC236}">
                <a16:creationId xmlns:a16="http://schemas.microsoft.com/office/drawing/2014/main" id="{649C5E67-BDD4-4461-329B-930679E58077}"/>
              </a:ext>
            </a:extLst>
          </p:cNvPr>
          <p:cNvPicPr>
            <a:picLocks noChangeAspect="1"/>
          </p:cNvPicPr>
          <p:nvPr/>
        </p:nvPicPr>
        <p:blipFill>
          <a:blip r:embed="rId2"/>
          <a:stretch>
            <a:fillRect/>
          </a:stretch>
        </p:blipFill>
        <p:spPr>
          <a:xfrm>
            <a:off x="1780669" y="1586681"/>
            <a:ext cx="5248782" cy="2928060"/>
          </a:xfrm>
          <a:prstGeom prst="rect">
            <a:avLst/>
          </a:prstGeom>
        </p:spPr>
      </p:pic>
      <p:sp>
        <p:nvSpPr>
          <p:cNvPr id="2" name="TextBox 1">
            <a:extLst>
              <a:ext uri="{FF2B5EF4-FFF2-40B4-BE49-F238E27FC236}">
                <a16:creationId xmlns:a16="http://schemas.microsoft.com/office/drawing/2014/main" id="{ADFC20C5-F6EA-26D8-F9A1-BF196F5BACC0}"/>
              </a:ext>
            </a:extLst>
          </p:cNvPr>
          <p:cNvSpPr txBox="1"/>
          <p:nvPr/>
        </p:nvSpPr>
        <p:spPr>
          <a:xfrm>
            <a:off x="2978706" y="2608956"/>
            <a:ext cx="134104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bg1"/>
                </a:solidFill>
              </a:rPr>
              <a:t>South-facing rooftop at a 30° pitch is ideal</a:t>
            </a:r>
          </a:p>
        </p:txBody>
      </p:sp>
      <p:sp>
        <p:nvSpPr>
          <p:cNvPr id="8" name="TextBox 7">
            <a:extLst>
              <a:ext uri="{FF2B5EF4-FFF2-40B4-BE49-F238E27FC236}">
                <a16:creationId xmlns:a16="http://schemas.microsoft.com/office/drawing/2014/main" id="{F0A357CD-83F7-EA2F-353F-1D5277BBC4B7}"/>
              </a:ext>
            </a:extLst>
          </p:cNvPr>
          <p:cNvSpPr txBox="1"/>
          <p:nvPr/>
        </p:nvSpPr>
        <p:spPr>
          <a:xfrm>
            <a:off x="5139699" y="3037244"/>
            <a:ext cx="143078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dirty="0">
                <a:solidFill>
                  <a:schemeClr val="bg1"/>
                </a:solidFill>
              </a:rPr>
              <a:t>6 solar panels needed to NZE one EV, assuming 12,000 miles of home charging per year</a:t>
            </a:r>
          </a:p>
        </p:txBody>
      </p:sp>
      <p:sp>
        <p:nvSpPr>
          <p:cNvPr id="9" name="Google Shape;259;g329e0a1a8e0_0_34">
            <a:extLst>
              <a:ext uri="{FF2B5EF4-FFF2-40B4-BE49-F238E27FC236}">
                <a16:creationId xmlns:a16="http://schemas.microsoft.com/office/drawing/2014/main" id="{2C9C365E-3795-4EE1-02A3-C375E90E5EAA}"/>
              </a:ext>
            </a:extLst>
          </p:cNvPr>
          <p:cNvSpPr txBox="1">
            <a:spLocks/>
          </p:cNvSpPr>
          <p:nvPr/>
        </p:nvSpPr>
        <p:spPr>
          <a:xfrm>
            <a:off x="641130" y="863732"/>
            <a:ext cx="7777656" cy="762000"/>
          </a:xfrm>
          <a:prstGeom prst="rect">
            <a:avLst/>
          </a:prstGeom>
          <a:no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1350"/>
              <a:buFont typeface="Arial"/>
              <a:buNone/>
              <a:defRPr sz="135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2400"/>
            </a:pPr>
            <a:r>
              <a:rPr lang="en-US" sz="2400" dirty="0">
                <a:solidFill>
                  <a:schemeClr val="tx1"/>
                </a:solidFill>
                <a:latin typeface="Lato"/>
                <a:ea typeface="Lato"/>
                <a:cs typeface="Lato"/>
              </a:rPr>
              <a:t>Total single roof area required to achieve NZE for a 2,500 sf house is 1,000 sf, to accommodate 760 sf of solar (14.8 kW) plus setbacks</a:t>
            </a:r>
            <a:endParaRPr lang="en-US" sz="20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512276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lstStyle/>
          <a:p>
            <a:pPr algn="l"/>
            <a:r>
              <a:rPr lang="en-US" sz="2400" b="1" dirty="0">
                <a:solidFill>
                  <a:schemeClr val="bg1"/>
                </a:solidFill>
                <a:latin typeface="Arial" charset="0"/>
                <a:cs typeface="Arial" charset="0"/>
              </a:rPr>
              <a:t>Clean Coalition (nonprofit)</a:t>
            </a: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2" name="TextBox 1"/>
          <p:cNvSpPr txBox="1"/>
          <p:nvPr/>
        </p:nvSpPr>
        <p:spPr>
          <a:xfrm>
            <a:off x="927100" y="822208"/>
            <a:ext cx="6859588" cy="5539978"/>
          </a:xfrm>
          <a:prstGeom prst="rect">
            <a:avLst/>
          </a:prstGeom>
          <a:noFill/>
        </p:spPr>
        <p:txBody>
          <a:bodyPr wrap="square" rtlCol="0">
            <a:spAutoFit/>
          </a:bodyPr>
          <a:lstStyle/>
          <a:p>
            <a:pPr algn="ctr">
              <a:defRPr/>
            </a:pPr>
            <a:r>
              <a:rPr lang="en-US" sz="2800" b="1" u="sng" dirty="0">
                <a:latin typeface="Arial"/>
                <a:cs typeface="Arial"/>
              </a:rPr>
              <a:t>Mission</a:t>
            </a:r>
          </a:p>
          <a:p>
            <a:pPr algn="ctr">
              <a:defRPr/>
            </a:pPr>
            <a:r>
              <a:rPr lang="en-US" sz="2800" dirty="0">
                <a:latin typeface="Arial"/>
                <a:cs typeface="Arial"/>
              </a:rPr>
              <a:t>To accelerate the transition to renewable energy and a modern grid through</a:t>
            </a:r>
          </a:p>
          <a:p>
            <a:pPr algn="ctr">
              <a:defRPr/>
            </a:pPr>
            <a:r>
              <a:rPr lang="en-US" sz="2800" dirty="0">
                <a:latin typeface="Arial"/>
                <a:cs typeface="Arial"/>
              </a:rPr>
              <a:t> technical, policy, and project development expertise.</a:t>
            </a:r>
          </a:p>
          <a:p>
            <a:pPr algn="ctr">
              <a:defRPr/>
            </a:pPr>
            <a:endParaRPr lang="en-US" sz="2000" dirty="0">
              <a:latin typeface="Arial"/>
              <a:cs typeface="Arial"/>
            </a:endParaRPr>
          </a:p>
          <a:p>
            <a:pPr algn="ctr">
              <a:defRPr/>
            </a:pPr>
            <a:r>
              <a:rPr lang="en-US" sz="2800" b="1" u="sng" dirty="0">
                <a:latin typeface="Arial"/>
                <a:cs typeface="Arial"/>
              </a:rPr>
              <a:t>Renewable Energy End-Game</a:t>
            </a:r>
          </a:p>
          <a:p>
            <a:pPr algn="ctr">
              <a:defRPr/>
            </a:pPr>
            <a:r>
              <a:rPr lang="en-US" sz="2800" dirty="0">
                <a:latin typeface="Arial"/>
                <a:cs typeface="Arial"/>
              </a:rPr>
              <a:t>100% renewable energy; 25% local, interconnected within the distribution grid and ensuring resilience without dependence on the transmission grid; and 75% remote, fully dependent on the transmission grid for serving loads.</a:t>
            </a:r>
          </a:p>
        </p:txBody>
      </p:sp>
    </p:spTree>
    <p:extLst>
      <p:ext uri="{BB962C8B-B14F-4D97-AF65-F5344CB8AC3E}">
        <p14:creationId xmlns:p14="http://schemas.microsoft.com/office/powerpoint/2010/main" val="303714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ED8AA1-9714-6792-153B-F810DCB2F783}"/>
              </a:ext>
            </a:extLst>
          </p:cNvPr>
          <p:cNvPicPr>
            <a:picLocks noChangeAspect="1"/>
          </p:cNvPicPr>
          <p:nvPr/>
        </p:nvPicPr>
        <p:blipFill>
          <a:blip r:embed="rId2"/>
          <a:stretch>
            <a:fillRect/>
          </a:stretch>
        </p:blipFill>
        <p:spPr>
          <a:xfrm>
            <a:off x="1028880" y="768921"/>
            <a:ext cx="7086240" cy="5665218"/>
          </a:xfrm>
          <a:prstGeom prst="rect">
            <a:avLst/>
          </a:prstGeom>
        </p:spPr>
      </p:pic>
      <p:sp>
        <p:nvSpPr>
          <p:cNvPr id="5" name="Google Shape;115;p2">
            <a:extLst>
              <a:ext uri="{FF2B5EF4-FFF2-40B4-BE49-F238E27FC236}">
                <a16:creationId xmlns:a16="http://schemas.microsoft.com/office/drawing/2014/main" id="{57E1700E-885F-8EDE-4082-F585A67BFE29}"/>
              </a:ext>
            </a:extLst>
          </p:cNvPr>
          <p:cNvSpPr txBox="1"/>
          <p:nvPr/>
        </p:nvSpPr>
        <p:spPr>
          <a:xfrm>
            <a:off x="0" y="0"/>
            <a:ext cx="7315200" cy="762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200" b="1" dirty="0">
                <a:solidFill>
                  <a:schemeClr val="lt1"/>
                </a:solidFill>
              </a:rPr>
              <a:t>Solar should be as close to south-facing as possible</a:t>
            </a:r>
            <a:endParaRPr sz="2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460273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B22B1-88C5-5DFE-4235-6EA0AE65D62E}"/>
            </a:ext>
          </a:extLst>
        </p:cNvPr>
        <p:cNvGrpSpPr/>
        <p:nvPr/>
      </p:nvGrpSpPr>
      <p:grpSpPr>
        <a:xfrm>
          <a:off x="0" y="0"/>
          <a:ext cx="0" cy="0"/>
          <a:chOff x="0" y="0"/>
          <a:chExt cx="0" cy="0"/>
        </a:xfrm>
      </p:grpSpPr>
      <p:sp>
        <p:nvSpPr>
          <p:cNvPr id="5" name="Google Shape;259;g329e0a1a8e0_0_34">
            <a:extLst>
              <a:ext uri="{FF2B5EF4-FFF2-40B4-BE49-F238E27FC236}">
                <a16:creationId xmlns:a16="http://schemas.microsoft.com/office/drawing/2014/main" id="{EC60A5BF-D79C-08CF-4F3D-74D7863B3AEF}"/>
              </a:ext>
            </a:extLst>
          </p:cNvPr>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sz="2400">
                <a:latin typeface="Lato" panose="020F0502020204030203" pitchFamily="34" charset="0"/>
                <a:ea typeface="Lato" panose="020F0502020204030203" pitchFamily="34" charset="0"/>
                <a:cs typeface="Lato" panose="020F0502020204030203" pitchFamily="34" charset="0"/>
              </a:rPr>
              <a:t>Super Green: Solar Microgrid</a:t>
            </a:r>
            <a:endParaRPr sz="2000">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E236CE53-5269-1F07-F55D-6C50A68608ED}"/>
              </a:ext>
            </a:extLst>
          </p:cNvPr>
          <p:cNvSpPr txBox="1"/>
          <p:nvPr/>
        </p:nvSpPr>
        <p:spPr>
          <a:xfrm>
            <a:off x="316995" y="1717642"/>
            <a:ext cx="4119091" cy="954107"/>
          </a:xfrm>
          <a:prstGeom prst="rect">
            <a:avLst/>
          </a:prstGeom>
          <a:noFill/>
        </p:spPr>
        <p:txBody>
          <a:bodyPr wrap="square">
            <a:spAutoFit/>
          </a:bodyPr>
          <a:lstStyle/>
          <a:p>
            <a:r>
              <a:rPr lang="en-US" b="1" i="0">
                <a:solidFill>
                  <a:srgbClr val="0A1535"/>
                </a:solidFill>
                <a:effectLst/>
                <a:latin typeface="sonnenText"/>
              </a:rPr>
              <a:t>Off-Peak Period</a:t>
            </a:r>
          </a:p>
          <a:p>
            <a:r>
              <a:rPr lang="en-US" i="1">
                <a:solidFill>
                  <a:srgbClr val="0A1535"/>
                </a:solidFill>
                <a:latin typeface="sonnenText"/>
              </a:rPr>
              <a:t>Power from Sun</a:t>
            </a:r>
            <a:endParaRPr lang="en-US" i="1">
              <a:solidFill>
                <a:srgbClr val="0A1535"/>
              </a:solidFill>
              <a:effectLst/>
              <a:latin typeface="sonnenText"/>
            </a:endParaRPr>
          </a:p>
          <a:p>
            <a:r>
              <a:rPr lang="en-US" b="0" i="0">
                <a:solidFill>
                  <a:srgbClr val="0A1535"/>
                </a:solidFill>
                <a:effectLst/>
                <a:latin typeface="sonnenText"/>
              </a:rPr>
              <a:t>During the </a:t>
            </a:r>
            <a:r>
              <a:rPr lang="en-US">
                <a:solidFill>
                  <a:srgbClr val="0A1535"/>
                </a:solidFill>
                <a:latin typeface="sonnenText"/>
              </a:rPr>
              <a:t>d</a:t>
            </a:r>
            <a:r>
              <a:rPr lang="en-US" b="0" i="0">
                <a:solidFill>
                  <a:srgbClr val="0A1535"/>
                </a:solidFill>
                <a:effectLst/>
                <a:latin typeface="sonnenText"/>
              </a:rPr>
              <a:t>ay the home draws power from its solar array and charges the home battery.</a:t>
            </a:r>
            <a:endParaRPr lang="en-US"/>
          </a:p>
        </p:txBody>
      </p:sp>
      <p:sp>
        <p:nvSpPr>
          <p:cNvPr id="10" name="TextBox 9">
            <a:extLst>
              <a:ext uri="{FF2B5EF4-FFF2-40B4-BE49-F238E27FC236}">
                <a16:creationId xmlns:a16="http://schemas.microsoft.com/office/drawing/2014/main" id="{C287026B-1877-98E2-F8F6-BE09CB7100EC}"/>
              </a:ext>
            </a:extLst>
          </p:cNvPr>
          <p:cNvSpPr txBox="1"/>
          <p:nvPr/>
        </p:nvSpPr>
        <p:spPr>
          <a:xfrm>
            <a:off x="316995" y="4199130"/>
            <a:ext cx="4224513" cy="954107"/>
          </a:xfrm>
          <a:prstGeom prst="rect">
            <a:avLst/>
          </a:prstGeom>
          <a:noFill/>
        </p:spPr>
        <p:txBody>
          <a:bodyPr wrap="square">
            <a:spAutoFit/>
          </a:bodyPr>
          <a:lstStyle/>
          <a:p>
            <a:r>
              <a:rPr lang="en-US" b="1" i="0">
                <a:solidFill>
                  <a:srgbClr val="0A1535"/>
                </a:solidFill>
                <a:effectLst/>
                <a:latin typeface="sonnenText"/>
              </a:rPr>
              <a:t>Peak Period</a:t>
            </a:r>
          </a:p>
          <a:p>
            <a:pPr algn="just"/>
            <a:r>
              <a:rPr lang="en-US" i="1">
                <a:solidFill>
                  <a:srgbClr val="0A1535"/>
                </a:solidFill>
                <a:effectLst/>
                <a:latin typeface="sonnenText"/>
              </a:rPr>
              <a:t>Power from Battery</a:t>
            </a:r>
          </a:p>
          <a:p>
            <a:pPr algn="just"/>
            <a:r>
              <a:rPr lang="en-US" b="0" i="0">
                <a:solidFill>
                  <a:srgbClr val="0A1535"/>
                </a:solidFill>
                <a:effectLst/>
                <a:latin typeface="sonnenText"/>
              </a:rPr>
              <a:t>Power is drawn from the home’s battery, and Peak Utility-based costs are avoided </a:t>
            </a:r>
            <a:endParaRPr lang="en-US"/>
          </a:p>
        </p:txBody>
      </p:sp>
      <p:sp>
        <p:nvSpPr>
          <p:cNvPr id="13" name="Google Shape;259;g329e0a1a8e0_0_34">
            <a:extLst>
              <a:ext uri="{FF2B5EF4-FFF2-40B4-BE49-F238E27FC236}">
                <a16:creationId xmlns:a16="http://schemas.microsoft.com/office/drawing/2014/main" id="{366543A7-8ADB-8422-8953-C4CEE8B7DE75}"/>
              </a:ext>
            </a:extLst>
          </p:cNvPr>
          <p:cNvSpPr txBox="1">
            <a:spLocks/>
          </p:cNvSpPr>
          <p:nvPr/>
        </p:nvSpPr>
        <p:spPr>
          <a:xfrm>
            <a:off x="8066171" y="6152873"/>
            <a:ext cx="811398" cy="381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1350"/>
              <a:buFont typeface="Arial"/>
              <a:buNone/>
              <a:defRPr sz="135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2400"/>
            </a:pPr>
            <a:r>
              <a:rPr lang="en-US" sz="1000">
                <a:solidFill>
                  <a:schemeClr val="tx1"/>
                </a:solidFill>
                <a:latin typeface="Lato" panose="020F0502020204030203" pitchFamily="34" charset="0"/>
                <a:ea typeface="Lato" panose="020F0502020204030203" pitchFamily="34" charset="0"/>
                <a:cs typeface="Lato" panose="020F0502020204030203" pitchFamily="34" charset="0"/>
              </a:rPr>
              <a:t>© Sonnen</a:t>
            </a:r>
          </a:p>
        </p:txBody>
      </p:sp>
      <p:pic>
        <p:nvPicPr>
          <p:cNvPr id="15" name="Picture 14">
            <a:extLst>
              <a:ext uri="{FF2B5EF4-FFF2-40B4-BE49-F238E27FC236}">
                <a16:creationId xmlns:a16="http://schemas.microsoft.com/office/drawing/2014/main" id="{6EBC27C8-725E-A53A-D25C-755D88EBA788}"/>
              </a:ext>
            </a:extLst>
          </p:cNvPr>
          <p:cNvPicPr>
            <a:picLocks noChangeAspect="1"/>
          </p:cNvPicPr>
          <p:nvPr/>
        </p:nvPicPr>
        <p:blipFill>
          <a:blip r:embed="rId3"/>
          <a:stretch>
            <a:fillRect/>
          </a:stretch>
        </p:blipFill>
        <p:spPr>
          <a:xfrm>
            <a:off x="4544121" y="3551673"/>
            <a:ext cx="4331575" cy="2509362"/>
          </a:xfrm>
          <a:prstGeom prst="rect">
            <a:avLst/>
          </a:prstGeom>
        </p:spPr>
      </p:pic>
      <p:pic>
        <p:nvPicPr>
          <p:cNvPr id="17" name="Picture 16">
            <a:extLst>
              <a:ext uri="{FF2B5EF4-FFF2-40B4-BE49-F238E27FC236}">
                <a16:creationId xmlns:a16="http://schemas.microsoft.com/office/drawing/2014/main" id="{6E856132-C5BF-90FC-E442-B744AE5DCC3C}"/>
              </a:ext>
            </a:extLst>
          </p:cNvPr>
          <p:cNvPicPr>
            <a:picLocks noChangeAspect="1"/>
          </p:cNvPicPr>
          <p:nvPr/>
        </p:nvPicPr>
        <p:blipFill>
          <a:blip r:embed="rId4"/>
          <a:stretch>
            <a:fillRect/>
          </a:stretch>
        </p:blipFill>
        <p:spPr>
          <a:xfrm>
            <a:off x="4564875" y="950473"/>
            <a:ext cx="4310821" cy="2509362"/>
          </a:xfrm>
          <a:prstGeom prst="rect">
            <a:avLst/>
          </a:prstGeom>
        </p:spPr>
      </p:pic>
    </p:spTree>
    <p:extLst>
      <p:ext uri="{BB962C8B-B14F-4D97-AF65-F5344CB8AC3E}">
        <p14:creationId xmlns:p14="http://schemas.microsoft.com/office/powerpoint/2010/main" val="2892945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186FE-C128-D381-341E-96D9E4ACEF5B}"/>
            </a:ext>
          </a:extLst>
        </p:cNvPr>
        <p:cNvGrpSpPr/>
        <p:nvPr/>
      </p:nvGrpSpPr>
      <p:grpSpPr>
        <a:xfrm>
          <a:off x="0" y="0"/>
          <a:ext cx="0" cy="0"/>
          <a:chOff x="0" y="0"/>
          <a:chExt cx="0" cy="0"/>
        </a:xfrm>
      </p:grpSpPr>
      <p:sp>
        <p:nvSpPr>
          <p:cNvPr id="5" name="Google Shape;259;g329e0a1a8e0_0_34">
            <a:extLst>
              <a:ext uri="{FF2B5EF4-FFF2-40B4-BE49-F238E27FC236}">
                <a16:creationId xmlns:a16="http://schemas.microsoft.com/office/drawing/2014/main" id="{24E16DBE-B6B8-F2E3-938A-083C090454EA}"/>
              </a:ext>
            </a:extLst>
          </p:cNvPr>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sz="2400">
                <a:latin typeface="Lato" panose="020F0502020204030203" pitchFamily="34" charset="0"/>
                <a:ea typeface="Lato" panose="020F0502020204030203" pitchFamily="34" charset="0"/>
                <a:cs typeface="Lato" panose="020F0502020204030203" pitchFamily="34" charset="0"/>
              </a:rPr>
              <a:t>Super Green: Solar Microgrid</a:t>
            </a:r>
            <a:endParaRPr sz="2000">
              <a:latin typeface="Lato" panose="020F0502020204030203" pitchFamily="34" charset="0"/>
              <a:ea typeface="Lato" panose="020F0502020204030203" pitchFamily="34" charset="0"/>
              <a:cs typeface="Lato" panose="020F0502020204030203" pitchFamily="34" charset="0"/>
            </a:endParaRPr>
          </a:p>
        </p:txBody>
      </p:sp>
      <p:sp>
        <p:nvSpPr>
          <p:cNvPr id="2" name="Google Shape;259;g329e0a1a8e0_0_34">
            <a:extLst>
              <a:ext uri="{FF2B5EF4-FFF2-40B4-BE49-F238E27FC236}">
                <a16:creationId xmlns:a16="http://schemas.microsoft.com/office/drawing/2014/main" id="{5D0BDED4-9529-ACD6-43E3-2A1CD3416328}"/>
              </a:ext>
            </a:extLst>
          </p:cNvPr>
          <p:cNvSpPr txBox="1">
            <a:spLocks/>
          </p:cNvSpPr>
          <p:nvPr/>
        </p:nvSpPr>
        <p:spPr>
          <a:xfrm>
            <a:off x="7460243" y="5477751"/>
            <a:ext cx="1683757" cy="762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1350"/>
              <a:buFont typeface="Arial"/>
              <a:buNone/>
              <a:defRPr sz="135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2400"/>
            </a:pPr>
            <a:r>
              <a:rPr lang="en-US" sz="1000">
                <a:latin typeface="Lato" panose="020F0502020204030203" pitchFamily="34" charset="0"/>
                <a:ea typeface="Lato" panose="020F0502020204030203" pitchFamily="34" charset="0"/>
                <a:cs typeface="Lato" panose="020F0502020204030203" pitchFamily="34" charset="0"/>
              </a:rPr>
              <a:t>© The Climate Center</a:t>
            </a:r>
          </a:p>
        </p:txBody>
      </p:sp>
      <p:sp>
        <p:nvSpPr>
          <p:cNvPr id="12" name="TextBox 11">
            <a:extLst>
              <a:ext uri="{FF2B5EF4-FFF2-40B4-BE49-F238E27FC236}">
                <a16:creationId xmlns:a16="http://schemas.microsoft.com/office/drawing/2014/main" id="{E1FD6C29-F360-8864-A159-FB4DF4F72751}"/>
              </a:ext>
            </a:extLst>
          </p:cNvPr>
          <p:cNvSpPr txBox="1"/>
          <p:nvPr/>
        </p:nvSpPr>
        <p:spPr>
          <a:xfrm>
            <a:off x="4769044" y="3860248"/>
            <a:ext cx="3564465" cy="2246769"/>
          </a:xfrm>
          <a:prstGeom prst="rect">
            <a:avLst/>
          </a:prstGeom>
          <a:noFill/>
        </p:spPr>
        <p:txBody>
          <a:bodyPr wrap="square">
            <a:spAutoFit/>
          </a:bodyPr>
          <a:lstStyle/>
          <a:p>
            <a:pPr algn="just"/>
            <a:r>
              <a:rPr lang="en-US" b="1" i="0">
                <a:solidFill>
                  <a:srgbClr val="0A1535"/>
                </a:solidFill>
                <a:effectLst/>
                <a:latin typeface="sonnenText"/>
              </a:rPr>
              <a:t>Power Outage</a:t>
            </a:r>
          </a:p>
          <a:p>
            <a:pPr algn="just"/>
            <a:r>
              <a:rPr lang="en-US" i="1">
                <a:solidFill>
                  <a:srgbClr val="0A1535"/>
                </a:solidFill>
                <a:latin typeface="sonnenText"/>
              </a:rPr>
              <a:t>Off-Grid Mode</a:t>
            </a:r>
            <a:endParaRPr lang="en-US" i="1">
              <a:solidFill>
                <a:srgbClr val="0A1535"/>
              </a:solidFill>
              <a:effectLst/>
              <a:latin typeface="sonnenText"/>
            </a:endParaRPr>
          </a:p>
          <a:p>
            <a:pPr algn="just"/>
            <a:r>
              <a:rPr lang="en-US" b="0" i="0">
                <a:solidFill>
                  <a:srgbClr val="0A1535"/>
                </a:solidFill>
                <a:effectLst/>
                <a:latin typeface="sonnenText"/>
              </a:rPr>
              <a:t>During a planned and/or unexpected power outage, homeowners can shift consumption to </a:t>
            </a:r>
            <a:r>
              <a:rPr lang="en-US" b="1" i="1">
                <a:solidFill>
                  <a:srgbClr val="0A1535"/>
                </a:solidFill>
                <a:effectLst/>
                <a:latin typeface="sonnenText"/>
              </a:rPr>
              <a:t>Critical Loads </a:t>
            </a:r>
            <a:r>
              <a:rPr lang="en-US" b="0" i="0">
                <a:solidFill>
                  <a:srgbClr val="0A1535"/>
                </a:solidFill>
                <a:effectLst/>
                <a:latin typeface="sonnenText"/>
              </a:rPr>
              <a:t>and consume energy entirely from their solar + battery system. Critical Loads include only essential appliances and circuits, (Refrigerator, Microwave, </a:t>
            </a:r>
            <a:r>
              <a:rPr lang="en-US" b="0" i="0" err="1">
                <a:solidFill>
                  <a:srgbClr val="0A1535"/>
                </a:solidFill>
                <a:effectLst/>
                <a:latin typeface="sonnenText"/>
              </a:rPr>
              <a:t>WiFi</a:t>
            </a:r>
            <a:r>
              <a:rPr lang="en-US" b="0" i="0">
                <a:solidFill>
                  <a:srgbClr val="0A1535"/>
                </a:solidFill>
                <a:effectLst/>
                <a:latin typeface="sonnenText"/>
              </a:rPr>
              <a:t>, fire-life-safety devices and select outlets). </a:t>
            </a:r>
            <a:endParaRPr lang="en-US">
              <a:solidFill>
                <a:srgbClr val="0A1535"/>
              </a:solidFill>
              <a:latin typeface="sonnenText"/>
            </a:endParaRPr>
          </a:p>
          <a:p>
            <a:pPr algn="just"/>
            <a:r>
              <a:rPr lang="en-US" b="1" i="1">
                <a:solidFill>
                  <a:srgbClr val="0A1535"/>
                </a:solidFill>
                <a:effectLst/>
                <a:latin typeface="sonnenText"/>
              </a:rPr>
              <a:t>Whole-home </a:t>
            </a:r>
            <a:r>
              <a:rPr lang="en-US" b="1" i="1">
                <a:solidFill>
                  <a:srgbClr val="0A1535"/>
                </a:solidFill>
                <a:latin typeface="sonnenText"/>
              </a:rPr>
              <a:t>Back Up Optional</a:t>
            </a:r>
            <a:endParaRPr lang="en-US" i="1"/>
          </a:p>
        </p:txBody>
      </p:sp>
      <p:sp>
        <p:nvSpPr>
          <p:cNvPr id="13" name="Google Shape;259;g329e0a1a8e0_0_34">
            <a:extLst>
              <a:ext uri="{FF2B5EF4-FFF2-40B4-BE49-F238E27FC236}">
                <a16:creationId xmlns:a16="http://schemas.microsoft.com/office/drawing/2014/main" id="{38076752-0285-1CD9-F7E5-0400D070CA7A}"/>
              </a:ext>
            </a:extLst>
          </p:cNvPr>
          <p:cNvSpPr txBox="1">
            <a:spLocks/>
          </p:cNvSpPr>
          <p:nvPr/>
        </p:nvSpPr>
        <p:spPr>
          <a:xfrm>
            <a:off x="8066171" y="6152873"/>
            <a:ext cx="811398" cy="3810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1350"/>
              <a:buFont typeface="Arial"/>
              <a:buNone/>
              <a:defRPr sz="135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2400"/>
            </a:pPr>
            <a:r>
              <a:rPr lang="en-US" sz="1000">
                <a:solidFill>
                  <a:schemeClr val="tx1"/>
                </a:solidFill>
                <a:latin typeface="Lato" panose="020F0502020204030203" pitchFamily="34" charset="0"/>
                <a:ea typeface="Lato" panose="020F0502020204030203" pitchFamily="34" charset="0"/>
                <a:cs typeface="Lato" panose="020F0502020204030203" pitchFamily="34" charset="0"/>
              </a:rPr>
              <a:t>© Sonnen</a:t>
            </a:r>
          </a:p>
        </p:txBody>
      </p:sp>
      <p:pic>
        <p:nvPicPr>
          <p:cNvPr id="6" name="Picture 5">
            <a:extLst>
              <a:ext uri="{FF2B5EF4-FFF2-40B4-BE49-F238E27FC236}">
                <a16:creationId xmlns:a16="http://schemas.microsoft.com/office/drawing/2014/main" id="{815D3F92-C916-76B3-9187-26938F515752}"/>
              </a:ext>
            </a:extLst>
          </p:cNvPr>
          <p:cNvPicPr>
            <a:picLocks noChangeAspect="1"/>
          </p:cNvPicPr>
          <p:nvPr/>
        </p:nvPicPr>
        <p:blipFill>
          <a:blip r:embed="rId3"/>
          <a:stretch>
            <a:fillRect/>
          </a:stretch>
        </p:blipFill>
        <p:spPr>
          <a:xfrm>
            <a:off x="274114" y="963943"/>
            <a:ext cx="4100843" cy="2523978"/>
          </a:xfrm>
          <a:prstGeom prst="rect">
            <a:avLst/>
          </a:prstGeom>
        </p:spPr>
      </p:pic>
      <p:pic>
        <p:nvPicPr>
          <p:cNvPr id="9" name="Picture 8">
            <a:extLst>
              <a:ext uri="{FF2B5EF4-FFF2-40B4-BE49-F238E27FC236}">
                <a16:creationId xmlns:a16="http://schemas.microsoft.com/office/drawing/2014/main" id="{307E1F7F-DBAC-CF30-7AB6-430B25009C0E}"/>
              </a:ext>
            </a:extLst>
          </p:cNvPr>
          <p:cNvPicPr>
            <a:picLocks noChangeAspect="1"/>
          </p:cNvPicPr>
          <p:nvPr/>
        </p:nvPicPr>
        <p:blipFill>
          <a:blip r:embed="rId4"/>
          <a:stretch>
            <a:fillRect/>
          </a:stretch>
        </p:blipFill>
        <p:spPr>
          <a:xfrm>
            <a:off x="274114" y="3686160"/>
            <a:ext cx="4100843" cy="2379502"/>
          </a:xfrm>
          <a:prstGeom prst="rect">
            <a:avLst/>
          </a:prstGeom>
        </p:spPr>
      </p:pic>
      <p:sp>
        <p:nvSpPr>
          <p:cNvPr id="3" name="TextBox 2">
            <a:extLst>
              <a:ext uri="{FF2B5EF4-FFF2-40B4-BE49-F238E27FC236}">
                <a16:creationId xmlns:a16="http://schemas.microsoft.com/office/drawing/2014/main" id="{4B32D3BA-92AB-D345-E4BA-263470659D30}"/>
              </a:ext>
            </a:extLst>
          </p:cNvPr>
          <p:cNvSpPr txBox="1"/>
          <p:nvPr/>
        </p:nvSpPr>
        <p:spPr>
          <a:xfrm>
            <a:off x="4769045" y="1533434"/>
            <a:ext cx="3450021" cy="1384995"/>
          </a:xfrm>
          <a:prstGeom prst="rect">
            <a:avLst/>
          </a:prstGeom>
          <a:noFill/>
        </p:spPr>
        <p:txBody>
          <a:bodyPr wrap="square">
            <a:spAutoFit/>
          </a:bodyPr>
          <a:lstStyle/>
          <a:p>
            <a:pPr algn="just"/>
            <a:r>
              <a:rPr lang="en-US" b="1" i="0">
                <a:solidFill>
                  <a:srgbClr val="0A1535"/>
                </a:solidFill>
                <a:effectLst/>
                <a:latin typeface="sonnenText"/>
              </a:rPr>
              <a:t>Grid Service Request</a:t>
            </a:r>
          </a:p>
          <a:p>
            <a:pPr algn="just"/>
            <a:r>
              <a:rPr lang="en-US" i="1">
                <a:solidFill>
                  <a:srgbClr val="0A1535"/>
                </a:solidFill>
                <a:latin typeface="sonnenText"/>
              </a:rPr>
              <a:t>Earn Credits</a:t>
            </a:r>
            <a:endParaRPr lang="en-US" i="1">
              <a:solidFill>
                <a:srgbClr val="0A1535"/>
              </a:solidFill>
              <a:effectLst/>
              <a:latin typeface="sonnenText"/>
            </a:endParaRPr>
          </a:p>
          <a:p>
            <a:pPr algn="just"/>
            <a:r>
              <a:rPr lang="en-US" b="0" i="0">
                <a:solidFill>
                  <a:srgbClr val="0A1535"/>
                </a:solidFill>
                <a:effectLst/>
                <a:latin typeface="sonnenText"/>
              </a:rPr>
              <a:t>Homeowner can earn credits from the utility company by providing excess power during a Grid Service Request. These credits can be used to offset future utility charges</a:t>
            </a:r>
            <a:endParaRPr lang="en-US"/>
          </a:p>
        </p:txBody>
      </p:sp>
    </p:spTree>
    <p:extLst>
      <p:ext uri="{BB962C8B-B14F-4D97-AF65-F5344CB8AC3E}">
        <p14:creationId xmlns:p14="http://schemas.microsoft.com/office/powerpoint/2010/main" val="3118561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lstStyle/>
          <a:p>
            <a:pPr algn="l"/>
            <a:r>
              <a:rPr lang="en-US" sz="2400" b="1" dirty="0">
                <a:solidFill>
                  <a:schemeClr val="bg1"/>
                </a:solidFill>
                <a:latin typeface="Arial" charset="0"/>
                <a:cs typeface="Arial" charset="0"/>
              </a:rPr>
              <a:t>Value-of-Resilience (VOR) details</a:t>
            </a: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2" name="TextBox 1"/>
          <p:cNvSpPr txBox="1"/>
          <p:nvPr/>
        </p:nvSpPr>
        <p:spPr>
          <a:xfrm>
            <a:off x="927100" y="822208"/>
            <a:ext cx="7315200" cy="5201424"/>
          </a:xfrm>
          <a:prstGeom prst="rect">
            <a:avLst/>
          </a:prstGeom>
          <a:noFill/>
        </p:spPr>
        <p:txBody>
          <a:bodyPr wrap="square" rtlCol="0">
            <a:spAutoFit/>
          </a:bodyPr>
          <a:lstStyle/>
          <a:p>
            <a:pPr algn="ctr">
              <a:defRPr/>
            </a:pPr>
            <a:r>
              <a:rPr lang="en-US" sz="2800" b="1" u="sng" dirty="0">
                <a:latin typeface="Arial"/>
                <a:cs typeface="Arial"/>
              </a:rPr>
              <a:t> VOR123</a:t>
            </a:r>
          </a:p>
          <a:p>
            <a:pPr algn="ctr">
              <a:defRPr/>
            </a:pPr>
            <a:endParaRPr lang="en-US" sz="1200" dirty="0">
              <a:latin typeface="Arial"/>
              <a:cs typeface="Arial"/>
            </a:endParaRPr>
          </a:p>
          <a:p>
            <a:pPr algn="ctr">
              <a:defRPr/>
            </a:pPr>
            <a:r>
              <a:rPr lang="en-US" sz="2000" dirty="0">
                <a:latin typeface="Arial"/>
                <a:cs typeface="Arial"/>
              </a:rPr>
              <a:t>VOR123 is the value-of-resilience (VOR) from Solar Microgrids methodology that the Clean Coalition has developed to normalize VOR across all types of facilities &amp; geographies.  The VOR normalization is founded in tiering loads into three categories: Tier 1 (critical), Tier 2 (priority), and Tier 3 (discretionary).  Since each Tier has its own resilience requirement and VOR, this methodology is called VOR123.</a:t>
            </a:r>
          </a:p>
          <a:p>
            <a:pPr algn="ctr">
              <a:defRPr/>
            </a:pPr>
            <a:endParaRPr lang="en-US" sz="2800" dirty="0">
              <a:latin typeface="Arial"/>
              <a:cs typeface="Arial"/>
            </a:endParaRPr>
          </a:p>
          <a:p>
            <a:pPr algn="ctr">
              <a:defRPr/>
            </a:pPr>
            <a:r>
              <a:rPr lang="en-US" sz="2800" b="1" u="sng" dirty="0">
                <a:latin typeface="Arial"/>
                <a:cs typeface="Arial"/>
              </a:rPr>
              <a:t> VOR123 webinar</a:t>
            </a:r>
          </a:p>
          <a:p>
            <a:pPr algn="ctr">
              <a:defRPr/>
            </a:pPr>
            <a:endParaRPr lang="en-US" sz="1200" dirty="0">
              <a:latin typeface="Arial"/>
              <a:cs typeface="Arial"/>
            </a:endParaRPr>
          </a:p>
          <a:p>
            <a:pPr algn="ctr">
              <a:defRPr/>
            </a:pPr>
            <a:r>
              <a:rPr lang="en-US" sz="2800" dirty="0">
                <a:latin typeface="Arial"/>
                <a:cs typeface="Arial"/>
                <a:hlinkClick r:id="rId3"/>
              </a:rPr>
              <a:t>https://clean-coalition.org/news/webinar-valuing-resilience-solar-microgrids-thursday-5-nov-2020/</a:t>
            </a:r>
            <a:r>
              <a:rPr lang="en-US" sz="2800" dirty="0">
                <a:latin typeface="Arial"/>
                <a:cs typeface="Arial"/>
              </a:rPr>
              <a:t> </a:t>
            </a:r>
          </a:p>
        </p:txBody>
      </p:sp>
    </p:spTree>
    <p:extLst>
      <p:ext uri="{BB962C8B-B14F-4D97-AF65-F5344CB8AC3E}">
        <p14:creationId xmlns:p14="http://schemas.microsoft.com/office/powerpoint/2010/main" val="2616607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hart 25">
            <a:extLst>
              <a:ext uri="{FF2B5EF4-FFF2-40B4-BE49-F238E27FC236}">
                <a16:creationId xmlns:a16="http://schemas.microsoft.com/office/drawing/2014/main" id="{3BE37468-1C6D-594F-AB9D-6AD5D6900B08}"/>
              </a:ext>
            </a:extLst>
          </p:cNvPr>
          <p:cNvGraphicFramePr/>
          <p:nvPr/>
        </p:nvGraphicFramePr>
        <p:xfrm>
          <a:off x="1637093" y="990860"/>
          <a:ext cx="6262972" cy="418369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F8AE3DE4-56F7-CF4D-8651-14E79B4CE34F}"/>
              </a:ext>
            </a:extLst>
          </p:cNvPr>
          <p:cNvSpPr txBox="1"/>
          <p:nvPr/>
        </p:nvSpPr>
        <p:spPr>
          <a:xfrm>
            <a:off x="1242361" y="1886251"/>
            <a:ext cx="369332" cy="2176509"/>
          </a:xfrm>
          <a:prstGeom prst="rect">
            <a:avLst/>
          </a:prstGeom>
          <a:noFill/>
        </p:spPr>
        <p:txBody>
          <a:bodyPr vert="vert270">
            <a:spAutoFit/>
          </a:bodyPr>
          <a:lstStyle/>
          <a:p>
            <a:pPr algn="ctr">
              <a:defRPr/>
            </a:pPr>
            <a:r>
              <a:rPr lang="en-US" sz="1200" b="1" dirty="0">
                <a:latin typeface="Arial" panose="020B0604020202020204" pitchFamily="34" charset="0"/>
                <a:cs typeface="Arial" panose="020B0604020202020204" pitchFamily="34" charset="0"/>
              </a:rPr>
              <a:t>Percentage of total load</a:t>
            </a:r>
          </a:p>
        </p:txBody>
      </p:sp>
      <p:sp>
        <p:nvSpPr>
          <p:cNvPr id="15364" name="TextBox 12">
            <a:extLst>
              <a:ext uri="{FF2B5EF4-FFF2-40B4-BE49-F238E27FC236}">
                <a16:creationId xmlns:a16="http://schemas.microsoft.com/office/drawing/2014/main" id="{E7630293-D15E-C24B-8F89-D4EB84555590}"/>
              </a:ext>
            </a:extLst>
          </p:cNvPr>
          <p:cNvSpPr txBox="1">
            <a:spLocks noChangeArrowheads="1"/>
          </p:cNvSpPr>
          <p:nvPr/>
        </p:nvSpPr>
        <p:spPr bwMode="auto">
          <a:xfrm>
            <a:off x="3808409" y="5174555"/>
            <a:ext cx="18002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200" b="1">
                <a:latin typeface="Arial" panose="020B0604020202020204" pitchFamily="34" charset="0"/>
                <a:cs typeface="Arial" panose="020B0604020202020204" pitchFamily="34" charset="0"/>
              </a:rPr>
              <a:t>Percentage of time</a:t>
            </a:r>
          </a:p>
        </p:txBody>
      </p:sp>
      <p:sp>
        <p:nvSpPr>
          <p:cNvPr id="2" name="Rectangle 1">
            <a:extLst>
              <a:ext uri="{FF2B5EF4-FFF2-40B4-BE49-F238E27FC236}">
                <a16:creationId xmlns:a16="http://schemas.microsoft.com/office/drawing/2014/main" id="{B9E1267F-BE3A-EE4A-ABD7-840D89726B9A}"/>
              </a:ext>
            </a:extLst>
          </p:cNvPr>
          <p:cNvSpPr/>
          <p:nvPr/>
        </p:nvSpPr>
        <p:spPr>
          <a:xfrm>
            <a:off x="2085972" y="1145480"/>
            <a:ext cx="5573712" cy="2630487"/>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B0DFF8D-E9CE-7C4F-8F15-5D9A9725133A}"/>
              </a:ext>
            </a:extLst>
          </p:cNvPr>
          <p:cNvSpPr/>
          <p:nvPr/>
        </p:nvSpPr>
        <p:spPr>
          <a:xfrm>
            <a:off x="2084384" y="3736280"/>
            <a:ext cx="5573713" cy="67945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3E00CF6-1A4B-7141-82E2-DBAF4A2968F3}"/>
              </a:ext>
            </a:extLst>
          </p:cNvPr>
          <p:cNvSpPr/>
          <p:nvPr/>
        </p:nvSpPr>
        <p:spPr>
          <a:xfrm flipV="1">
            <a:off x="2082797" y="1159767"/>
            <a:ext cx="1422400" cy="2752725"/>
          </a:xfrm>
          <a:prstGeom prst="rect">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ight Triangle 20">
            <a:extLst>
              <a:ext uri="{FF2B5EF4-FFF2-40B4-BE49-F238E27FC236}">
                <a16:creationId xmlns:a16="http://schemas.microsoft.com/office/drawing/2014/main" id="{729349CC-2038-5B45-B055-A173F8E04231}"/>
              </a:ext>
            </a:extLst>
          </p:cNvPr>
          <p:cNvSpPr/>
          <p:nvPr/>
        </p:nvSpPr>
        <p:spPr>
          <a:xfrm>
            <a:off x="3498847" y="1145480"/>
            <a:ext cx="2463800" cy="2767012"/>
          </a:xfrm>
          <a:prstGeom prst="rtTriangle">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69" name="TextBox 17">
            <a:extLst>
              <a:ext uri="{FF2B5EF4-FFF2-40B4-BE49-F238E27FC236}">
                <a16:creationId xmlns:a16="http://schemas.microsoft.com/office/drawing/2014/main" id="{59914BD4-E926-DD4B-B935-8642652138D7}"/>
              </a:ext>
            </a:extLst>
          </p:cNvPr>
          <p:cNvSpPr txBox="1">
            <a:spLocks noChangeArrowheads="1"/>
          </p:cNvSpPr>
          <p:nvPr/>
        </p:nvSpPr>
        <p:spPr bwMode="auto">
          <a:xfrm>
            <a:off x="2057397" y="3367980"/>
            <a:ext cx="3509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3 = Discretionary load, ~75% of total load</a:t>
            </a:r>
          </a:p>
        </p:txBody>
      </p:sp>
      <p:sp>
        <p:nvSpPr>
          <p:cNvPr id="22" name="Right Triangle 21">
            <a:extLst>
              <a:ext uri="{FF2B5EF4-FFF2-40B4-BE49-F238E27FC236}">
                <a16:creationId xmlns:a16="http://schemas.microsoft.com/office/drawing/2014/main" id="{6C68A283-BD51-B141-862D-3AF012B92629}"/>
              </a:ext>
            </a:extLst>
          </p:cNvPr>
          <p:cNvSpPr/>
          <p:nvPr/>
        </p:nvSpPr>
        <p:spPr>
          <a:xfrm>
            <a:off x="6453184" y="3904555"/>
            <a:ext cx="612775" cy="569912"/>
          </a:xfrm>
          <a:prstGeom prst="rtTriangle">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3" name="Straight Connector 22">
            <a:extLst>
              <a:ext uri="{FF2B5EF4-FFF2-40B4-BE49-F238E27FC236}">
                <a16:creationId xmlns:a16="http://schemas.microsoft.com/office/drawing/2014/main" id="{B9BA8CA3-36B0-7645-A242-7DCA30B5DD41}"/>
              </a:ext>
            </a:extLst>
          </p:cNvPr>
          <p:cNvCxnSpPr>
            <a:cxnSpLocks/>
          </p:cNvCxnSpPr>
          <p:nvPr/>
        </p:nvCxnSpPr>
        <p:spPr>
          <a:xfrm>
            <a:off x="2066922" y="1145480"/>
            <a:ext cx="142398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7EDBEC1-DAF3-C94B-BBE6-97B8A22D0872}"/>
              </a:ext>
            </a:extLst>
          </p:cNvPr>
          <p:cNvCxnSpPr>
            <a:cxnSpLocks/>
          </p:cNvCxnSpPr>
          <p:nvPr/>
        </p:nvCxnSpPr>
        <p:spPr>
          <a:xfrm>
            <a:off x="6452867" y="3902650"/>
            <a:ext cx="600075" cy="5715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C928CB-6C81-A14E-9155-E2D3BADFF362}"/>
              </a:ext>
            </a:extLst>
          </p:cNvPr>
          <p:cNvCxnSpPr>
            <a:cxnSpLocks/>
          </p:cNvCxnSpPr>
          <p:nvPr/>
        </p:nvCxnSpPr>
        <p:spPr>
          <a:xfrm>
            <a:off x="3481384" y="1156592"/>
            <a:ext cx="2482850" cy="2795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A6E9FC3-6756-DC45-A770-A369BE921570}"/>
              </a:ext>
            </a:extLst>
          </p:cNvPr>
          <p:cNvSpPr/>
          <p:nvPr/>
        </p:nvSpPr>
        <p:spPr>
          <a:xfrm>
            <a:off x="2084384" y="4457005"/>
            <a:ext cx="5584825" cy="366712"/>
          </a:xfrm>
          <a:prstGeom prst="rect">
            <a:avLst/>
          </a:prstGeom>
          <a:solidFill>
            <a:srgbClr val="3D8C9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375" name="TextBox 7">
            <a:extLst>
              <a:ext uri="{FF2B5EF4-FFF2-40B4-BE49-F238E27FC236}">
                <a16:creationId xmlns:a16="http://schemas.microsoft.com/office/drawing/2014/main" id="{6BF44E66-9EF6-364F-B7D3-694BEB51DB1E}"/>
              </a:ext>
            </a:extLst>
          </p:cNvPr>
          <p:cNvSpPr txBox="1">
            <a:spLocks noChangeArrowheads="1"/>
          </p:cNvSpPr>
          <p:nvPr/>
        </p:nvSpPr>
        <p:spPr bwMode="auto">
          <a:xfrm>
            <a:off x="2066922" y="4496692"/>
            <a:ext cx="48244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1 = Critical, life-sustaining load, ~10% of total load</a:t>
            </a:r>
          </a:p>
        </p:txBody>
      </p:sp>
      <p:sp>
        <p:nvSpPr>
          <p:cNvPr id="3" name="Rectangle 2">
            <a:extLst>
              <a:ext uri="{FF2B5EF4-FFF2-40B4-BE49-F238E27FC236}">
                <a16:creationId xmlns:a16="http://schemas.microsoft.com/office/drawing/2014/main" id="{7E6594AA-2C7F-CD45-B73C-B2955B11DD20}"/>
              </a:ext>
            </a:extLst>
          </p:cNvPr>
          <p:cNvSpPr/>
          <p:nvPr/>
        </p:nvSpPr>
        <p:spPr>
          <a:xfrm flipV="1">
            <a:off x="2082797" y="3912492"/>
            <a:ext cx="4384675" cy="544513"/>
          </a:xfrm>
          <a:prstGeom prst="rect">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79" name="TextBox 16">
            <a:extLst>
              <a:ext uri="{FF2B5EF4-FFF2-40B4-BE49-F238E27FC236}">
                <a16:creationId xmlns:a16="http://schemas.microsoft.com/office/drawing/2014/main" id="{B810509C-1F19-F644-B9DE-0162866FBFE4}"/>
              </a:ext>
            </a:extLst>
          </p:cNvPr>
          <p:cNvSpPr txBox="1">
            <a:spLocks noChangeArrowheads="1"/>
          </p:cNvSpPr>
          <p:nvPr/>
        </p:nvSpPr>
        <p:spPr bwMode="auto">
          <a:xfrm>
            <a:off x="2079622" y="4045842"/>
            <a:ext cx="3078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2 = Priority load, ~15% of total load</a:t>
            </a:r>
          </a:p>
        </p:txBody>
      </p:sp>
      <p:cxnSp>
        <p:nvCxnSpPr>
          <p:cNvPr id="32" name="Straight Connector 31">
            <a:extLst>
              <a:ext uri="{FF2B5EF4-FFF2-40B4-BE49-F238E27FC236}">
                <a16:creationId xmlns:a16="http://schemas.microsoft.com/office/drawing/2014/main" id="{F64F9F16-8296-E740-A08C-E01B0A0E19A6}"/>
              </a:ext>
            </a:extLst>
          </p:cNvPr>
          <p:cNvCxnSpPr>
            <a:cxnSpLocks/>
          </p:cNvCxnSpPr>
          <p:nvPr/>
        </p:nvCxnSpPr>
        <p:spPr>
          <a:xfrm flipV="1">
            <a:off x="5911530" y="3904555"/>
            <a:ext cx="547846" cy="523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96FC51-3C40-0143-ADC5-792128F413DC}"/>
              </a:ext>
            </a:extLst>
          </p:cNvPr>
          <p:cNvCxnSpPr>
            <a:cxnSpLocks/>
          </p:cNvCxnSpPr>
          <p:nvPr/>
        </p:nvCxnSpPr>
        <p:spPr>
          <a:xfrm>
            <a:off x="7008809" y="4441130"/>
            <a:ext cx="6477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C92744-AD4C-BD49-A9C0-2AF0E63210C3}"/>
              </a:ext>
            </a:extLst>
          </p:cNvPr>
          <p:cNvSpPr>
            <a:spLocks noGrp="1"/>
          </p:cNvSpPr>
          <p:nvPr>
            <p:ph type="title"/>
          </p:nvPr>
        </p:nvSpPr>
        <p:spPr>
          <a:xfrm>
            <a:off x="1660460" y="5288093"/>
            <a:ext cx="6264339" cy="1228472"/>
          </a:xfrm>
        </p:spPr>
        <p:txBody>
          <a:bodyPr>
            <a:normAutofit/>
          </a:bodyPr>
          <a:lstStyle/>
          <a:p>
            <a:pPr algn="ctr"/>
            <a:r>
              <a:rPr lang="en-US" sz="1400" b="0" dirty="0">
                <a:solidFill>
                  <a:schemeClr val="tx1"/>
                </a:solidFill>
              </a:rPr>
              <a:t>Percentage of time online for Tier 1, 2, and 3 loads for a Solar Microgrid designed for the University of California Santa Barbara (UCSB) with enough solar to achieve net zero and 200 kWh of energy storage per 100 kW solar.</a:t>
            </a:r>
          </a:p>
        </p:txBody>
      </p:sp>
      <p:sp>
        <p:nvSpPr>
          <p:cNvPr id="27" name="Title 5">
            <a:extLst>
              <a:ext uri="{FF2B5EF4-FFF2-40B4-BE49-F238E27FC236}">
                <a16:creationId xmlns:a16="http://schemas.microsoft.com/office/drawing/2014/main" id="{C7300492-CF4C-C043-872C-BF5BA1E0EB0A}"/>
              </a:ext>
            </a:extLst>
          </p:cNvPr>
          <p:cNvSpPr txBox="1">
            <a:spLocks/>
          </p:cNvSpPr>
          <p:nvPr/>
        </p:nvSpPr>
        <p:spPr bwMode="auto">
          <a:xfrm>
            <a:off x="-1" y="0"/>
            <a:ext cx="765650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defTabSz="457200" rtl="0" eaLnBrk="0" fontAlgn="base" hangingPunct="0">
              <a:spcBef>
                <a:spcPct val="0"/>
              </a:spcBef>
              <a:spcAft>
                <a:spcPct val="0"/>
              </a:spcAft>
              <a:defRPr sz="2400" b="1" kern="1200">
                <a:solidFill>
                  <a:schemeClr val="bg1"/>
                </a:solidFill>
                <a:latin typeface="Arial" pitchFamily="34" charset="0"/>
                <a:ea typeface="MS PGothic" panose="020B0600070205080204" pitchFamily="34" charset="-128"/>
                <a:cs typeface="Arial" pitchFamily="34" charset="0"/>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dirty="0"/>
              <a:t>Typical load tier resilience from Solar Microgrids</a:t>
            </a:r>
          </a:p>
        </p:txBody>
      </p:sp>
    </p:spTree>
    <p:extLst>
      <p:ext uri="{BB962C8B-B14F-4D97-AF65-F5344CB8AC3E}">
        <p14:creationId xmlns:p14="http://schemas.microsoft.com/office/powerpoint/2010/main" val="3475638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hart 25">
            <a:extLst>
              <a:ext uri="{FF2B5EF4-FFF2-40B4-BE49-F238E27FC236}">
                <a16:creationId xmlns:a16="http://schemas.microsoft.com/office/drawing/2014/main" id="{3BE37468-1C6D-594F-AB9D-6AD5D6900B08}"/>
              </a:ext>
            </a:extLst>
          </p:cNvPr>
          <p:cNvGraphicFramePr/>
          <p:nvPr/>
        </p:nvGraphicFramePr>
        <p:xfrm>
          <a:off x="1637093" y="917708"/>
          <a:ext cx="6262972" cy="418369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F8AE3DE4-56F7-CF4D-8651-14E79B4CE34F}"/>
              </a:ext>
            </a:extLst>
          </p:cNvPr>
          <p:cNvSpPr txBox="1"/>
          <p:nvPr/>
        </p:nvSpPr>
        <p:spPr>
          <a:xfrm>
            <a:off x="1242361" y="1813099"/>
            <a:ext cx="369332" cy="2176509"/>
          </a:xfrm>
          <a:prstGeom prst="rect">
            <a:avLst/>
          </a:prstGeom>
          <a:noFill/>
        </p:spPr>
        <p:txBody>
          <a:bodyPr vert="vert270">
            <a:spAutoFit/>
          </a:bodyPr>
          <a:lstStyle/>
          <a:p>
            <a:pPr algn="ctr">
              <a:defRPr/>
            </a:pPr>
            <a:r>
              <a:rPr lang="en-US" sz="1200" b="1" dirty="0">
                <a:latin typeface="Arial" panose="020B0604020202020204" pitchFamily="34" charset="0"/>
                <a:cs typeface="Arial" panose="020B0604020202020204" pitchFamily="34" charset="0"/>
              </a:rPr>
              <a:t>Percentage of total load</a:t>
            </a:r>
          </a:p>
        </p:txBody>
      </p:sp>
      <p:sp>
        <p:nvSpPr>
          <p:cNvPr id="15364" name="TextBox 12">
            <a:extLst>
              <a:ext uri="{FF2B5EF4-FFF2-40B4-BE49-F238E27FC236}">
                <a16:creationId xmlns:a16="http://schemas.microsoft.com/office/drawing/2014/main" id="{E7630293-D15E-C24B-8F89-D4EB84555590}"/>
              </a:ext>
            </a:extLst>
          </p:cNvPr>
          <p:cNvSpPr txBox="1">
            <a:spLocks noChangeArrowheads="1"/>
          </p:cNvSpPr>
          <p:nvPr/>
        </p:nvSpPr>
        <p:spPr bwMode="auto">
          <a:xfrm>
            <a:off x="3808409" y="5101403"/>
            <a:ext cx="18002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200" b="1">
                <a:latin typeface="Arial" panose="020B0604020202020204" pitchFamily="34" charset="0"/>
                <a:cs typeface="Arial" panose="020B0604020202020204" pitchFamily="34" charset="0"/>
              </a:rPr>
              <a:t>Percentage of time</a:t>
            </a:r>
          </a:p>
        </p:txBody>
      </p:sp>
      <p:sp>
        <p:nvSpPr>
          <p:cNvPr id="2" name="Rectangle 1">
            <a:extLst>
              <a:ext uri="{FF2B5EF4-FFF2-40B4-BE49-F238E27FC236}">
                <a16:creationId xmlns:a16="http://schemas.microsoft.com/office/drawing/2014/main" id="{B9E1267F-BE3A-EE4A-ABD7-840D89726B9A}"/>
              </a:ext>
            </a:extLst>
          </p:cNvPr>
          <p:cNvSpPr/>
          <p:nvPr/>
        </p:nvSpPr>
        <p:spPr>
          <a:xfrm>
            <a:off x="2085972" y="1072328"/>
            <a:ext cx="5573712" cy="2630487"/>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B0DFF8D-E9CE-7C4F-8F15-5D9A9725133A}"/>
              </a:ext>
            </a:extLst>
          </p:cNvPr>
          <p:cNvSpPr/>
          <p:nvPr/>
        </p:nvSpPr>
        <p:spPr>
          <a:xfrm>
            <a:off x="2084384" y="3663128"/>
            <a:ext cx="5573713" cy="67945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3E00CF6-1A4B-7141-82E2-DBAF4A2968F3}"/>
              </a:ext>
            </a:extLst>
          </p:cNvPr>
          <p:cNvSpPr/>
          <p:nvPr/>
        </p:nvSpPr>
        <p:spPr>
          <a:xfrm flipV="1">
            <a:off x="2082797" y="1086615"/>
            <a:ext cx="1422400" cy="2752725"/>
          </a:xfrm>
          <a:prstGeom prst="rect">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ight Triangle 20">
            <a:extLst>
              <a:ext uri="{FF2B5EF4-FFF2-40B4-BE49-F238E27FC236}">
                <a16:creationId xmlns:a16="http://schemas.microsoft.com/office/drawing/2014/main" id="{729349CC-2038-5B45-B055-A173F8E04231}"/>
              </a:ext>
            </a:extLst>
          </p:cNvPr>
          <p:cNvSpPr/>
          <p:nvPr/>
        </p:nvSpPr>
        <p:spPr>
          <a:xfrm>
            <a:off x="3498847" y="1072328"/>
            <a:ext cx="2463800" cy="2767012"/>
          </a:xfrm>
          <a:prstGeom prst="rtTriangle">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69" name="TextBox 17">
            <a:extLst>
              <a:ext uri="{FF2B5EF4-FFF2-40B4-BE49-F238E27FC236}">
                <a16:creationId xmlns:a16="http://schemas.microsoft.com/office/drawing/2014/main" id="{59914BD4-E926-DD4B-B935-8642652138D7}"/>
              </a:ext>
            </a:extLst>
          </p:cNvPr>
          <p:cNvSpPr txBox="1">
            <a:spLocks noChangeArrowheads="1"/>
          </p:cNvSpPr>
          <p:nvPr/>
        </p:nvSpPr>
        <p:spPr bwMode="auto">
          <a:xfrm>
            <a:off x="2057397" y="3294828"/>
            <a:ext cx="3509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3 = Discretionary load, ~75% of total load</a:t>
            </a:r>
          </a:p>
        </p:txBody>
      </p:sp>
      <p:sp>
        <p:nvSpPr>
          <p:cNvPr id="22" name="Right Triangle 21">
            <a:extLst>
              <a:ext uri="{FF2B5EF4-FFF2-40B4-BE49-F238E27FC236}">
                <a16:creationId xmlns:a16="http://schemas.microsoft.com/office/drawing/2014/main" id="{6C68A283-BD51-B141-862D-3AF012B92629}"/>
              </a:ext>
            </a:extLst>
          </p:cNvPr>
          <p:cNvSpPr/>
          <p:nvPr/>
        </p:nvSpPr>
        <p:spPr>
          <a:xfrm>
            <a:off x="6453184" y="3831403"/>
            <a:ext cx="612775" cy="569912"/>
          </a:xfrm>
          <a:prstGeom prst="rtTriangle">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3" name="Straight Connector 22">
            <a:extLst>
              <a:ext uri="{FF2B5EF4-FFF2-40B4-BE49-F238E27FC236}">
                <a16:creationId xmlns:a16="http://schemas.microsoft.com/office/drawing/2014/main" id="{B9BA8CA3-36B0-7645-A242-7DCA30B5DD41}"/>
              </a:ext>
            </a:extLst>
          </p:cNvPr>
          <p:cNvCxnSpPr>
            <a:cxnSpLocks/>
          </p:cNvCxnSpPr>
          <p:nvPr/>
        </p:nvCxnSpPr>
        <p:spPr>
          <a:xfrm>
            <a:off x="2066922" y="1072328"/>
            <a:ext cx="142398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7EDBEC1-DAF3-C94B-BBE6-97B8A22D0872}"/>
              </a:ext>
            </a:extLst>
          </p:cNvPr>
          <p:cNvCxnSpPr>
            <a:cxnSpLocks/>
          </p:cNvCxnSpPr>
          <p:nvPr/>
        </p:nvCxnSpPr>
        <p:spPr>
          <a:xfrm>
            <a:off x="6452867" y="3829498"/>
            <a:ext cx="600075" cy="5715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C928CB-6C81-A14E-9155-E2D3BADFF362}"/>
              </a:ext>
            </a:extLst>
          </p:cNvPr>
          <p:cNvCxnSpPr>
            <a:cxnSpLocks/>
          </p:cNvCxnSpPr>
          <p:nvPr/>
        </p:nvCxnSpPr>
        <p:spPr>
          <a:xfrm>
            <a:off x="3481384" y="1083440"/>
            <a:ext cx="2482850" cy="2795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A6E9FC3-6756-DC45-A770-A369BE921570}"/>
              </a:ext>
            </a:extLst>
          </p:cNvPr>
          <p:cNvSpPr/>
          <p:nvPr/>
        </p:nvSpPr>
        <p:spPr>
          <a:xfrm>
            <a:off x="2084384" y="4383853"/>
            <a:ext cx="5584825" cy="366712"/>
          </a:xfrm>
          <a:prstGeom prst="rect">
            <a:avLst/>
          </a:prstGeom>
          <a:solidFill>
            <a:srgbClr val="3D8C9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375" name="TextBox 7">
            <a:extLst>
              <a:ext uri="{FF2B5EF4-FFF2-40B4-BE49-F238E27FC236}">
                <a16:creationId xmlns:a16="http://schemas.microsoft.com/office/drawing/2014/main" id="{6BF44E66-9EF6-364F-B7D3-694BEB51DB1E}"/>
              </a:ext>
            </a:extLst>
          </p:cNvPr>
          <p:cNvSpPr txBox="1">
            <a:spLocks noChangeArrowheads="1"/>
          </p:cNvSpPr>
          <p:nvPr/>
        </p:nvSpPr>
        <p:spPr bwMode="auto">
          <a:xfrm>
            <a:off x="2066922" y="4423540"/>
            <a:ext cx="48244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1 = Critical, life-sustaining load, ~10% of total load</a:t>
            </a:r>
          </a:p>
        </p:txBody>
      </p:sp>
      <p:sp>
        <p:nvSpPr>
          <p:cNvPr id="3" name="Rectangle 2">
            <a:extLst>
              <a:ext uri="{FF2B5EF4-FFF2-40B4-BE49-F238E27FC236}">
                <a16:creationId xmlns:a16="http://schemas.microsoft.com/office/drawing/2014/main" id="{7E6594AA-2C7F-CD45-B73C-B2955B11DD20}"/>
              </a:ext>
            </a:extLst>
          </p:cNvPr>
          <p:cNvSpPr/>
          <p:nvPr/>
        </p:nvSpPr>
        <p:spPr>
          <a:xfrm flipV="1">
            <a:off x="2082797" y="3839340"/>
            <a:ext cx="4384675" cy="544513"/>
          </a:xfrm>
          <a:prstGeom prst="rect">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79" name="TextBox 16">
            <a:extLst>
              <a:ext uri="{FF2B5EF4-FFF2-40B4-BE49-F238E27FC236}">
                <a16:creationId xmlns:a16="http://schemas.microsoft.com/office/drawing/2014/main" id="{B810509C-1F19-F644-B9DE-0162866FBFE4}"/>
              </a:ext>
            </a:extLst>
          </p:cNvPr>
          <p:cNvSpPr txBox="1">
            <a:spLocks noChangeArrowheads="1"/>
          </p:cNvSpPr>
          <p:nvPr/>
        </p:nvSpPr>
        <p:spPr bwMode="auto">
          <a:xfrm>
            <a:off x="2079622" y="3972690"/>
            <a:ext cx="3078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2 = Priority load, ~15% of total load</a:t>
            </a:r>
          </a:p>
        </p:txBody>
      </p:sp>
      <p:cxnSp>
        <p:nvCxnSpPr>
          <p:cNvPr id="32" name="Straight Connector 31">
            <a:extLst>
              <a:ext uri="{FF2B5EF4-FFF2-40B4-BE49-F238E27FC236}">
                <a16:creationId xmlns:a16="http://schemas.microsoft.com/office/drawing/2014/main" id="{F64F9F16-8296-E740-A08C-E01B0A0E19A6}"/>
              </a:ext>
            </a:extLst>
          </p:cNvPr>
          <p:cNvCxnSpPr>
            <a:cxnSpLocks/>
          </p:cNvCxnSpPr>
          <p:nvPr/>
        </p:nvCxnSpPr>
        <p:spPr>
          <a:xfrm flipV="1">
            <a:off x="5911530" y="3831403"/>
            <a:ext cx="547846" cy="523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96FC51-3C40-0143-ADC5-792128F413DC}"/>
              </a:ext>
            </a:extLst>
          </p:cNvPr>
          <p:cNvCxnSpPr>
            <a:cxnSpLocks/>
          </p:cNvCxnSpPr>
          <p:nvPr/>
        </p:nvCxnSpPr>
        <p:spPr>
          <a:xfrm>
            <a:off x="7008809" y="4367978"/>
            <a:ext cx="6477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C92744-AD4C-BD49-A9C0-2AF0E63210C3}"/>
              </a:ext>
            </a:extLst>
          </p:cNvPr>
          <p:cNvSpPr>
            <a:spLocks noGrp="1"/>
          </p:cNvSpPr>
          <p:nvPr>
            <p:ph type="title"/>
          </p:nvPr>
        </p:nvSpPr>
        <p:spPr>
          <a:xfrm>
            <a:off x="1904300" y="5288093"/>
            <a:ext cx="5922964" cy="1228472"/>
          </a:xfrm>
        </p:spPr>
        <p:txBody>
          <a:bodyPr>
            <a:normAutofit/>
          </a:bodyPr>
          <a:lstStyle/>
          <a:p>
            <a:pPr algn="ctr"/>
            <a:r>
              <a:rPr lang="en-US" sz="1400" b="0" dirty="0">
                <a:solidFill>
                  <a:schemeClr val="tx1"/>
                </a:solidFill>
              </a:rPr>
              <a:t>A typical diesel generator is configured to maintain 25% of the normal load for two days.  If diesel fuel cannot be resupplied within two days, goodbye. This is hardly a solution for increasingly necessary long-term resilience. In California, Solar Microgrids provide a vastly superior trifecta of economic, environmental, and resilience benefits. </a:t>
            </a:r>
          </a:p>
        </p:txBody>
      </p:sp>
      <p:sp>
        <p:nvSpPr>
          <p:cNvPr id="27" name="Title 5">
            <a:extLst>
              <a:ext uri="{FF2B5EF4-FFF2-40B4-BE49-F238E27FC236}">
                <a16:creationId xmlns:a16="http://schemas.microsoft.com/office/drawing/2014/main" id="{C7300492-CF4C-C043-872C-BF5BA1E0EB0A}"/>
              </a:ext>
            </a:extLst>
          </p:cNvPr>
          <p:cNvSpPr txBox="1">
            <a:spLocks/>
          </p:cNvSpPr>
          <p:nvPr/>
        </p:nvSpPr>
        <p:spPr bwMode="auto">
          <a:xfrm>
            <a:off x="-1" y="0"/>
            <a:ext cx="765650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defTabSz="457200" rtl="0" eaLnBrk="0" fontAlgn="base" hangingPunct="0">
              <a:spcBef>
                <a:spcPct val="0"/>
              </a:spcBef>
              <a:spcAft>
                <a:spcPct val="0"/>
              </a:spcAft>
              <a:defRPr sz="2400" b="1" kern="1200">
                <a:solidFill>
                  <a:schemeClr val="bg1"/>
                </a:solidFill>
                <a:latin typeface="Arial" pitchFamily="34" charset="0"/>
                <a:ea typeface="MS PGothic" panose="020B0600070205080204" pitchFamily="34" charset="-128"/>
                <a:cs typeface="Arial" pitchFamily="34" charset="0"/>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dirty="0"/>
              <a:t>Diesel generators are designed for limited resilience</a:t>
            </a:r>
          </a:p>
        </p:txBody>
      </p:sp>
      <p:sp>
        <p:nvSpPr>
          <p:cNvPr id="5" name="Rectangle 4">
            <a:extLst>
              <a:ext uri="{FF2B5EF4-FFF2-40B4-BE49-F238E27FC236}">
                <a16:creationId xmlns:a16="http://schemas.microsoft.com/office/drawing/2014/main" id="{FF972533-E55B-6742-86D5-839342750CAB}"/>
              </a:ext>
            </a:extLst>
          </p:cNvPr>
          <p:cNvSpPr/>
          <p:nvPr/>
        </p:nvSpPr>
        <p:spPr>
          <a:xfrm>
            <a:off x="2085972" y="3836639"/>
            <a:ext cx="561306" cy="913926"/>
          </a:xfrm>
          <a:prstGeom prst="rect">
            <a:avLst/>
          </a:prstGeom>
          <a:noFill/>
          <a:ln w="6667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6799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3F1FB-8130-6811-CD6F-409645DA48A4}"/>
              </a:ext>
            </a:extLst>
          </p:cNvPr>
          <p:cNvSpPr>
            <a:spLocks noGrp="1"/>
          </p:cNvSpPr>
          <p:nvPr>
            <p:ph type="title"/>
          </p:nvPr>
        </p:nvSpPr>
        <p:spPr/>
        <p:txBody>
          <a:bodyPr/>
          <a:lstStyle/>
          <a:p>
            <a:r>
              <a:rPr lang="en-US" sz="2400" dirty="0">
                <a:latin typeface="Lato"/>
                <a:ea typeface="Lato"/>
                <a:cs typeface="Lato"/>
              </a:rPr>
              <a:t>Load Management is key to Solar Microgrids</a:t>
            </a:r>
            <a:endParaRPr lang="en-US" sz="2400" b="0" dirty="0">
              <a:ea typeface="Lato"/>
            </a:endParaRPr>
          </a:p>
        </p:txBody>
      </p:sp>
      <p:sp>
        <p:nvSpPr>
          <p:cNvPr id="3" name="Text Placeholder 2">
            <a:extLst>
              <a:ext uri="{FF2B5EF4-FFF2-40B4-BE49-F238E27FC236}">
                <a16:creationId xmlns:a16="http://schemas.microsoft.com/office/drawing/2014/main" id="{2A4DDF64-8276-F9D3-68FF-91DD23F0761D}"/>
              </a:ext>
            </a:extLst>
          </p:cNvPr>
          <p:cNvSpPr>
            <a:spLocks noGrp="1"/>
          </p:cNvSpPr>
          <p:nvPr>
            <p:ph type="body" idx="1"/>
          </p:nvPr>
        </p:nvSpPr>
        <p:spPr>
          <a:xfrm>
            <a:off x="211719" y="1184082"/>
            <a:ext cx="5558460" cy="4785794"/>
          </a:xfrm>
        </p:spPr>
        <p:txBody>
          <a:bodyPr>
            <a:normAutofit fontScale="92500" lnSpcReduction="10000"/>
          </a:bodyPr>
          <a:lstStyle/>
          <a:p>
            <a:pPr marL="50800" indent="0">
              <a:buNone/>
            </a:pPr>
            <a:r>
              <a:rPr lang="en-US" sz="1700" dirty="0"/>
              <a:t>SPAN Panels are king of residential Load Management</a:t>
            </a:r>
          </a:p>
          <a:p>
            <a:pPr marL="50800" indent="0">
              <a:buNone/>
            </a:pPr>
            <a:endParaRPr lang="en-US" sz="1500" dirty="0"/>
          </a:p>
          <a:p>
            <a:r>
              <a:rPr lang="en-US" sz="1400" dirty="0"/>
              <a:t>Control circuits from anywhere</a:t>
            </a:r>
          </a:p>
          <a:p>
            <a:pPr marL="50800" indent="0">
              <a:buNone/>
            </a:pPr>
            <a:r>
              <a:rPr lang="en-US" sz="1400" dirty="0">
                <a:solidFill>
                  <a:srgbClr val="1F1F1F"/>
                </a:solidFill>
              </a:rPr>
              <a:t>Real-time on/off control over every circuit in the home from the SPAN Home App + scheduling with Amazon Alexa.</a:t>
            </a:r>
            <a:br>
              <a:rPr lang="en-US" sz="1400" dirty="0">
                <a:solidFill>
                  <a:srgbClr val="1F1F1F"/>
                </a:solidFill>
              </a:rPr>
            </a:br>
            <a:endParaRPr lang="en-US" sz="1400" dirty="0"/>
          </a:p>
          <a:p>
            <a:r>
              <a:rPr lang="en-US" sz="1400" dirty="0"/>
              <a:t>Learn from deep energy insights</a:t>
            </a:r>
          </a:p>
          <a:p>
            <a:pPr marL="50800" indent="0">
              <a:buNone/>
            </a:pPr>
            <a:r>
              <a:rPr lang="en-US" sz="1400" dirty="0">
                <a:solidFill>
                  <a:srgbClr val="1F1F1F"/>
                </a:solidFill>
              </a:rPr>
              <a:t>360-degree view of your home’s energy from a smartphone or tablet helps you save more.</a:t>
            </a:r>
            <a:br>
              <a:rPr lang="en-US" sz="1400" dirty="0">
                <a:solidFill>
                  <a:srgbClr val="1F1F1F"/>
                </a:solidFill>
              </a:rPr>
            </a:br>
            <a:endParaRPr lang="en-US" sz="1400" dirty="0">
              <a:solidFill>
                <a:srgbClr val="000000"/>
              </a:solidFill>
            </a:endParaRPr>
          </a:p>
          <a:p>
            <a:r>
              <a:rPr lang="en-US" sz="1400" dirty="0"/>
              <a:t>Save on energy bills</a:t>
            </a:r>
          </a:p>
          <a:p>
            <a:pPr marL="50800" indent="0">
              <a:buNone/>
            </a:pPr>
            <a:r>
              <a:rPr lang="en-US" sz="1400" dirty="0">
                <a:solidFill>
                  <a:srgbClr val="1F1F1F"/>
                </a:solidFill>
              </a:rPr>
              <a:t>Quantify the impact of appliances on your energy bill, and make smarter decisions to save.</a:t>
            </a:r>
            <a:br>
              <a:rPr lang="en-US" sz="1400" dirty="0">
                <a:solidFill>
                  <a:srgbClr val="1F1F1F"/>
                </a:solidFill>
              </a:rPr>
            </a:br>
            <a:endParaRPr lang="en-US" sz="1400" dirty="0"/>
          </a:p>
          <a:p>
            <a:r>
              <a:rPr lang="en-US" sz="1400" dirty="0"/>
              <a:t>Set a powerful foundation</a:t>
            </a:r>
          </a:p>
          <a:p>
            <a:pPr marL="50800" indent="0">
              <a:buNone/>
            </a:pPr>
            <a:r>
              <a:rPr lang="en-US" sz="1400" dirty="0">
                <a:solidFill>
                  <a:srgbClr val="1F1F1F"/>
                </a:solidFill>
              </a:rPr>
              <a:t>Future-proof your home for upgrades such as EV, solar, battery storage, heat pumps, induction cooktops, and more.</a:t>
            </a:r>
          </a:p>
          <a:p>
            <a:pPr marL="50800" indent="0">
              <a:buNone/>
            </a:pPr>
            <a:endParaRPr lang="en-US" sz="1400" dirty="0">
              <a:solidFill>
                <a:srgbClr val="1F1F1F"/>
              </a:solidFill>
            </a:endParaRPr>
          </a:p>
          <a:p>
            <a:pPr marL="50800" indent="0">
              <a:buNone/>
            </a:pPr>
            <a:r>
              <a:rPr lang="en-US" sz="1400" dirty="0">
                <a:solidFill>
                  <a:srgbClr val="1F1F1F"/>
                </a:solidFill>
                <a:hlinkClick r:id="rId2"/>
              </a:rPr>
              <a:t>https://www.span.io/</a:t>
            </a:r>
            <a:endParaRPr lang="en-US" dirty="0"/>
          </a:p>
        </p:txBody>
      </p:sp>
      <p:pic>
        <p:nvPicPr>
          <p:cNvPr id="5" name="Picture 4" descr="A close-up of a white box&#10;&#10;AI-generated content may be incorrect.">
            <a:extLst>
              <a:ext uri="{FF2B5EF4-FFF2-40B4-BE49-F238E27FC236}">
                <a16:creationId xmlns:a16="http://schemas.microsoft.com/office/drawing/2014/main" id="{568AE647-DFEA-C295-1DFD-9FC299C03725}"/>
              </a:ext>
            </a:extLst>
          </p:cNvPr>
          <p:cNvPicPr>
            <a:picLocks noChangeAspect="1"/>
          </p:cNvPicPr>
          <p:nvPr/>
        </p:nvPicPr>
        <p:blipFill>
          <a:blip r:embed="rId3"/>
          <a:stretch>
            <a:fillRect/>
          </a:stretch>
        </p:blipFill>
        <p:spPr>
          <a:xfrm>
            <a:off x="5475470" y="766312"/>
            <a:ext cx="3668530" cy="5389298"/>
          </a:xfrm>
          <a:prstGeom prst="rect">
            <a:avLst/>
          </a:prstGeom>
        </p:spPr>
      </p:pic>
    </p:spTree>
    <p:extLst>
      <p:ext uri="{BB962C8B-B14F-4D97-AF65-F5344CB8AC3E}">
        <p14:creationId xmlns:p14="http://schemas.microsoft.com/office/powerpoint/2010/main" val="842306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
          <p:cNvSpPr txBox="1"/>
          <p:nvPr/>
        </p:nvSpPr>
        <p:spPr>
          <a:xfrm>
            <a:off x="1928813" y="2947988"/>
            <a:ext cx="184150"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14" name="Google Shape;114;p2"/>
          <p:cNvSpPr txBox="1"/>
          <p:nvPr/>
        </p:nvSpPr>
        <p:spPr>
          <a:xfrm>
            <a:off x="266699" y="821626"/>
            <a:ext cx="8730155" cy="2800726"/>
          </a:xfrm>
          <a:prstGeom prst="rect">
            <a:avLst/>
          </a:prstGeom>
          <a:noFill/>
          <a:ln>
            <a:noFill/>
          </a:ln>
        </p:spPr>
        <p:txBody>
          <a:bodyPr spcFirstLastPara="1" wrap="square" lIns="91425" tIns="45700" rIns="91425" bIns="45700" anchor="t" anchorCtr="0">
            <a:spAutoFit/>
          </a:bodyPr>
          <a:lstStyle/>
          <a:p>
            <a:pPr marL="285750" indent="-285750">
              <a:buFont typeface="Arial" panose="020B0604020202020204" pitchFamily="34" charset="0"/>
              <a:buChar char="•"/>
            </a:pPr>
            <a:r>
              <a:rPr lang="en-US" sz="1600" dirty="0"/>
              <a:t>Achieving Super Green for a new 2,500 sq ft home adds approximately $50,000 to construction costs, compared to standard California requirements known as Title 24. </a:t>
            </a:r>
          </a:p>
          <a:p>
            <a:endParaRPr lang="en-US" sz="1600" dirty="0"/>
          </a:p>
          <a:p>
            <a:pPr marL="285750" indent="-285750">
              <a:buFont typeface="Arial" panose="020B0604020202020204" pitchFamily="34" charset="0"/>
              <a:buChar char="•"/>
            </a:pPr>
            <a:r>
              <a:rPr lang="en-US" sz="1600" dirty="0"/>
              <a:t>About 30% of that cost can typically be recovered through tax credits, rebates, and other incentives.</a:t>
            </a:r>
          </a:p>
          <a:p>
            <a:endParaRPr lang="en-US" sz="1600" dirty="0"/>
          </a:p>
          <a:p>
            <a:pPr marL="285750" indent="-285750">
              <a:buFont typeface="Arial" panose="020B0604020202020204" pitchFamily="34" charset="0"/>
              <a:buChar char="•"/>
            </a:pPr>
            <a:r>
              <a:rPr lang="en-US" sz="1600" dirty="0"/>
              <a:t>Even without any tax benefits or other incentives, the investment in SCE territory yields a 10% annual, tax-free, risk-free return through reduced energy bills.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This return is comparable to a long-term certificate of deposit (CD) offering a 15% annual percentage rate (APR), which is taxable.  Hence, lucrative for mortgage rates up to 15%.</a:t>
            </a:r>
          </a:p>
        </p:txBody>
      </p:sp>
      <p:sp>
        <p:nvSpPr>
          <p:cNvPr id="115" name="Google Shape;115;p2"/>
          <p:cNvSpPr txBox="1"/>
          <p:nvPr/>
        </p:nvSpPr>
        <p:spPr>
          <a:xfrm>
            <a:off x="0" y="0"/>
            <a:ext cx="7315200" cy="762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dirty="0">
                <a:solidFill>
                  <a:schemeClr val="lt1"/>
                </a:solidFill>
              </a:rPr>
              <a:t>Super Green is a lucrative personal investment</a:t>
            </a:r>
          </a:p>
        </p:txBody>
      </p:sp>
      <p:pic>
        <p:nvPicPr>
          <p:cNvPr id="6" name="Picture 5" descr="A house with a pool and grass on the side&#10;&#10;Description automatically generated">
            <a:extLst>
              <a:ext uri="{FF2B5EF4-FFF2-40B4-BE49-F238E27FC236}">
                <a16:creationId xmlns:a16="http://schemas.microsoft.com/office/drawing/2014/main" id="{D3A3F3FA-279D-A931-B64F-850355372674}"/>
              </a:ext>
            </a:extLst>
          </p:cNvPr>
          <p:cNvPicPr>
            <a:picLocks noChangeAspect="1"/>
          </p:cNvPicPr>
          <p:nvPr/>
        </p:nvPicPr>
        <p:blipFill rotWithShape="1">
          <a:blip r:embed="rId3"/>
          <a:srcRect l="1384" r="-1"/>
          <a:stretch/>
        </p:blipFill>
        <p:spPr>
          <a:xfrm>
            <a:off x="2987421" y="3681978"/>
            <a:ext cx="2883285" cy="2614107"/>
          </a:xfrm>
          <a:prstGeom prst="rect">
            <a:avLst/>
          </a:prstGeom>
        </p:spPr>
      </p:pic>
    </p:spTree>
    <p:extLst>
      <p:ext uri="{BB962C8B-B14F-4D97-AF65-F5344CB8AC3E}">
        <p14:creationId xmlns:p14="http://schemas.microsoft.com/office/powerpoint/2010/main" val="2892914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Clean Coalition Logo_no tagline_updated yellow.eps">
            <a:extLst>
              <a:ext uri="{FF2B5EF4-FFF2-40B4-BE49-F238E27FC236}">
                <a16:creationId xmlns:a16="http://schemas.microsoft.com/office/drawing/2014/main" id="{791C78BD-805F-C84C-9056-27A504BA78C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7317" y="251927"/>
            <a:ext cx="570865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6">
            <a:extLst>
              <a:ext uri="{FF2B5EF4-FFF2-40B4-BE49-F238E27FC236}">
                <a16:creationId xmlns:a16="http://schemas.microsoft.com/office/drawing/2014/main" id="{916A7257-9FC1-8D4B-8637-4D6255FF3F06}"/>
              </a:ext>
            </a:extLst>
          </p:cNvPr>
          <p:cNvSpPr txBox="1">
            <a:spLocks noChangeArrowheads="1"/>
          </p:cNvSpPr>
          <p:nvPr/>
        </p:nvSpPr>
        <p:spPr bwMode="auto">
          <a:xfrm>
            <a:off x="-61326" y="1123423"/>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dirty="0">
                <a:latin typeface="Helvetica" pitchFamily="2" charset="0"/>
              </a:rPr>
              <a:t>Sierra Blanca </a:t>
            </a:r>
          </a:p>
          <a:p>
            <a:pPr algn="ctr" eaLnBrk="1" hangingPunct="1">
              <a:spcBef>
                <a:spcPct val="0"/>
              </a:spcBef>
              <a:buFontTx/>
              <a:buNone/>
            </a:pPr>
            <a:r>
              <a:rPr lang="en-US" altLang="en-US" dirty="0">
                <a:latin typeface="Helvetica" pitchFamily="2" charset="0"/>
              </a:rPr>
              <a:t>Community &amp; Solar Microgrids</a:t>
            </a:r>
          </a:p>
        </p:txBody>
      </p:sp>
      <p:sp>
        <p:nvSpPr>
          <p:cNvPr id="5124" name="Rectangle 5">
            <a:extLst>
              <a:ext uri="{FF2B5EF4-FFF2-40B4-BE49-F238E27FC236}">
                <a16:creationId xmlns:a16="http://schemas.microsoft.com/office/drawing/2014/main" id="{D957BCAA-9C77-DE43-8291-D69C87BF049D}"/>
              </a:ext>
            </a:extLst>
          </p:cNvPr>
          <p:cNvSpPr>
            <a:spLocks noChangeArrowheads="1"/>
          </p:cNvSpPr>
          <p:nvPr/>
        </p:nvSpPr>
        <p:spPr bwMode="auto">
          <a:xfrm>
            <a:off x="3363479" y="5461077"/>
            <a:ext cx="2436813" cy="114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914400">
              <a:spcBef>
                <a:spcPct val="0"/>
              </a:spcBef>
              <a:buFontTx/>
              <a:buNone/>
            </a:pPr>
            <a:r>
              <a:rPr lang="en-US" altLang="en-US" sz="1800" dirty="0">
                <a:solidFill>
                  <a:srgbClr val="FFFFFF"/>
                </a:solidFill>
                <a:latin typeface="Arial" panose="020B0604020202020204" pitchFamily="34" charset="0"/>
                <a:cs typeface="Arial" panose="020B0604020202020204" pitchFamily="34" charset="0"/>
                <a:sym typeface="Helvetica" pitchFamily="2" charset="0"/>
              </a:rPr>
              <a:t>Craig Lewis</a:t>
            </a:r>
          </a:p>
          <a:p>
            <a:pPr algn="ctr" defTabSz="914400">
              <a:spcBef>
                <a:spcPct val="0"/>
              </a:spcBef>
              <a:buFontTx/>
              <a:buNone/>
            </a:pPr>
            <a:r>
              <a:rPr lang="en-US" altLang="en-US" sz="1400" dirty="0">
                <a:solidFill>
                  <a:srgbClr val="FFFFFF"/>
                </a:solidFill>
                <a:latin typeface="Arial" panose="020B0604020202020204" pitchFamily="34" charset="0"/>
                <a:cs typeface="Arial" panose="020B0604020202020204" pitchFamily="34" charset="0"/>
                <a:sym typeface="Helvetica" pitchFamily="2" charset="0"/>
              </a:rPr>
              <a:t>Executive Director</a:t>
            </a:r>
            <a:endParaRPr lang="en-US" altLang="en-US" sz="1400"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defTabSz="914400">
              <a:spcBef>
                <a:spcPct val="0"/>
              </a:spcBef>
              <a:buFontTx/>
              <a:buNone/>
            </a:pPr>
            <a:r>
              <a:rPr lang="en-US" altLang="en-US" sz="1400" dirty="0">
                <a:solidFill>
                  <a:schemeClr val="bg1"/>
                </a:solidFill>
                <a:latin typeface="Arial" panose="020B0604020202020204" pitchFamily="34" charset="0"/>
                <a:cs typeface="Arial" panose="020B0604020202020204" pitchFamily="34" charset="0"/>
              </a:rPr>
              <a:t>650-796-2353</a:t>
            </a:r>
            <a:r>
              <a:rPr lang="en-US" altLang="en-US" sz="1400" dirty="0">
                <a:solidFill>
                  <a:srgbClr val="FFFFFF"/>
                </a:solidFill>
                <a:latin typeface="Arial" panose="020B0604020202020204" pitchFamily="34" charset="0"/>
                <a:cs typeface="Arial" panose="020B0604020202020204" pitchFamily="34" charset="0"/>
                <a:sym typeface="Helvetica" pitchFamily="2" charset="0"/>
              </a:rPr>
              <a:t> mobile</a:t>
            </a:r>
          </a:p>
          <a:p>
            <a:pPr algn="ctr" defTabSz="914400">
              <a:spcBef>
                <a:spcPct val="0"/>
              </a:spcBef>
              <a:buFontTx/>
              <a:buNone/>
            </a:pPr>
            <a:r>
              <a:rPr lang="en-US" altLang="en-US" sz="1400" dirty="0">
                <a:solidFill>
                  <a:srgbClr val="FFFFFF"/>
                </a:solidFill>
                <a:latin typeface="Arial" panose="020B0604020202020204" pitchFamily="34" charset="0"/>
                <a:cs typeface="Arial" panose="020B0604020202020204" pitchFamily="34" charset="0"/>
                <a:sym typeface="Helvetica" pitchFamily="2" charset="0"/>
              </a:rPr>
              <a:t>craig@clean-coalition.org</a:t>
            </a:r>
            <a:endParaRPr lang="en-US" altLang="en-US" sz="140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 name="TextBox 4">
            <a:extLst>
              <a:ext uri="{FF2B5EF4-FFF2-40B4-BE49-F238E27FC236}">
                <a16:creationId xmlns:a16="http://schemas.microsoft.com/office/drawing/2014/main" id="{70F46C4F-CA69-40BE-B4A4-527E23E67E1A}"/>
              </a:ext>
            </a:extLst>
          </p:cNvPr>
          <p:cNvSpPr txBox="1"/>
          <p:nvPr/>
        </p:nvSpPr>
        <p:spPr>
          <a:xfrm>
            <a:off x="7783627" y="6495716"/>
            <a:ext cx="118949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31 Aug 2023</a:t>
            </a:r>
          </a:p>
        </p:txBody>
      </p:sp>
      <p:pic>
        <p:nvPicPr>
          <p:cNvPr id="7" name="Picture 6">
            <a:extLst>
              <a:ext uri="{FF2B5EF4-FFF2-40B4-BE49-F238E27FC236}">
                <a16:creationId xmlns:a16="http://schemas.microsoft.com/office/drawing/2014/main" id="{1C0FF3BD-8428-EF2A-5D43-0448853ABDA5}"/>
              </a:ext>
            </a:extLst>
          </p:cNvPr>
          <p:cNvPicPr>
            <a:picLocks noChangeAspect="1"/>
          </p:cNvPicPr>
          <p:nvPr/>
        </p:nvPicPr>
        <p:blipFill>
          <a:blip r:embed="rId4"/>
          <a:stretch>
            <a:fillRect/>
          </a:stretch>
        </p:blipFill>
        <p:spPr>
          <a:xfrm>
            <a:off x="1222516" y="2188533"/>
            <a:ext cx="6679099" cy="3242281"/>
          </a:xfrm>
          <a:prstGeom prst="rect">
            <a:avLst/>
          </a:prstGeom>
        </p:spPr>
      </p:pic>
    </p:spTree>
    <p:extLst>
      <p:ext uri="{BB962C8B-B14F-4D97-AF65-F5344CB8AC3E}">
        <p14:creationId xmlns:p14="http://schemas.microsoft.com/office/powerpoint/2010/main" val="4204294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529FC-B94C-0102-07E9-530BDE90F094}"/>
              </a:ext>
            </a:extLst>
          </p:cNvPr>
          <p:cNvSpPr>
            <a:spLocks noGrp="1"/>
          </p:cNvSpPr>
          <p:nvPr>
            <p:ph type="title"/>
          </p:nvPr>
        </p:nvSpPr>
        <p:spPr>
          <a:xfrm>
            <a:off x="-1" y="0"/>
            <a:ext cx="7404654" cy="762000"/>
          </a:xfrm>
        </p:spPr>
        <p:txBody>
          <a:bodyPr>
            <a:normAutofit/>
          </a:bodyPr>
          <a:lstStyle/>
          <a:p>
            <a:r>
              <a:rPr lang="en-US" sz="2400" dirty="0"/>
              <a:t>Menifee solar community provides local example</a:t>
            </a:r>
            <a:endParaRPr lang="en-US" sz="2000" dirty="0"/>
          </a:p>
        </p:txBody>
      </p:sp>
      <p:pic>
        <p:nvPicPr>
          <p:cNvPr id="3" name="Picture 2">
            <a:extLst>
              <a:ext uri="{FF2B5EF4-FFF2-40B4-BE49-F238E27FC236}">
                <a16:creationId xmlns:a16="http://schemas.microsoft.com/office/drawing/2014/main" id="{FD4263A9-B348-156E-27B7-58DFB0D8165D}"/>
              </a:ext>
            </a:extLst>
          </p:cNvPr>
          <p:cNvPicPr>
            <a:picLocks noChangeAspect="1"/>
          </p:cNvPicPr>
          <p:nvPr/>
        </p:nvPicPr>
        <p:blipFill>
          <a:blip r:embed="rId2"/>
          <a:stretch>
            <a:fillRect/>
          </a:stretch>
        </p:blipFill>
        <p:spPr>
          <a:xfrm>
            <a:off x="539972" y="798127"/>
            <a:ext cx="8064056" cy="4353163"/>
          </a:xfrm>
          <a:prstGeom prst="rect">
            <a:avLst/>
          </a:prstGeom>
        </p:spPr>
      </p:pic>
      <p:sp>
        <p:nvSpPr>
          <p:cNvPr id="6" name="TextBox 5">
            <a:extLst>
              <a:ext uri="{FF2B5EF4-FFF2-40B4-BE49-F238E27FC236}">
                <a16:creationId xmlns:a16="http://schemas.microsoft.com/office/drawing/2014/main" id="{6A647E94-6070-D53A-18A2-CBFC49C26377}"/>
              </a:ext>
            </a:extLst>
          </p:cNvPr>
          <p:cNvSpPr txBox="1"/>
          <p:nvPr/>
        </p:nvSpPr>
        <p:spPr>
          <a:xfrm>
            <a:off x="417442" y="5293307"/>
            <a:ext cx="8478079" cy="954107"/>
          </a:xfrm>
          <a:prstGeom prst="rect">
            <a:avLst/>
          </a:prstGeom>
          <a:noFill/>
        </p:spPr>
        <p:txBody>
          <a:bodyPr wrap="square">
            <a:spAutoFit/>
          </a:bodyPr>
          <a:lstStyle/>
          <a:p>
            <a:pPr rtl="0"/>
            <a:r>
              <a:rPr lang="en-US" sz="1400" dirty="0">
                <a:solidFill>
                  <a:srgbClr val="1155CC"/>
                </a:solidFill>
                <a:effectLst/>
                <a:hlinkClick r:id="rId3"/>
              </a:rPr>
              <a:t>https://www.latimes.com/opinion/story/2023-07-09/la-home-electrification-new-construction-menifee-microgrid</a:t>
            </a:r>
            <a:r>
              <a:rPr lang="en-US" sz="1400" dirty="0"/>
              <a:t> </a:t>
            </a:r>
          </a:p>
          <a:p>
            <a:pPr rtl="0"/>
            <a:endParaRPr lang="en-US" sz="1400" dirty="0">
              <a:solidFill>
                <a:srgbClr val="1155CC"/>
              </a:solidFill>
              <a:effectLst/>
              <a:hlinkClick r:id="rId4"/>
            </a:endParaRPr>
          </a:p>
          <a:p>
            <a:pPr rtl="0"/>
            <a:r>
              <a:rPr lang="en-US" sz="1400" dirty="0">
                <a:solidFill>
                  <a:srgbClr val="1155CC"/>
                </a:solidFill>
                <a:effectLst/>
                <a:hlinkClick r:id="rId5"/>
              </a:rPr>
              <a:t>https://www.cbsnews.com/losangeles/news/menifees-microgrid-community-offers-energy-self-sufficiency/?intcid=CNM-00-10abd1h</a:t>
            </a:r>
            <a:r>
              <a:rPr lang="en-US" sz="1400" dirty="0">
                <a:solidFill>
                  <a:srgbClr val="1155CC"/>
                </a:solidFill>
                <a:effectLst/>
              </a:rPr>
              <a:t> </a:t>
            </a:r>
            <a:endParaRPr lang="en-US" sz="1400" dirty="0"/>
          </a:p>
        </p:txBody>
      </p:sp>
    </p:spTree>
    <p:extLst>
      <p:ext uri="{BB962C8B-B14F-4D97-AF65-F5344CB8AC3E}">
        <p14:creationId xmlns:p14="http://schemas.microsoft.com/office/powerpoint/2010/main" val="616937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lstStyle/>
          <a:p>
            <a:pPr algn="l"/>
            <a:r>
              <a:rPr lang="en-US" sz="2400" b="1" dirty="0">
                <a:solidFill>
                  <a:schemeClr val="bg1"/>
                </a:solidFill>
                <a:latin typeface="Arial" charset="0"/>
                <a:cs typeface="Arial" charset="0"/>
              </a:rPr>
              <a:t>Green Rebuild Initiative (GRI)</a:t>
            </a: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2" name="TextBox 1"/>
          <p:cNvSpPr txBox="1"/>
          <p:nvPr/>
        </p:nvSpPr>
        <p:spPr>
          <a:xfrm>
            <a:off x="927100" y="822208"/>
            <a:ext cx="7315200" cy="5078313"/>
          </a:xfrm>
          <a:prstGeom prst="rect">
            <a:avLst/>
          </a:prstGeom>
          <a:noFill/>
        </p:spPr>
        <p:txBody>
          <a:bodyPr wrap="square" rtlCol="0">
            <a:spAutoFit/>
          </a:bodyPr>
          <a:lstStyle/>
          <a:p>
            <a:pPr algn="ctr">
              <a:defRPr/>
            </a:pPr>
            <a:r>
              <a:rPr lang="en-US" sz="2800" b="1" u="sng" dirty="0">
                <a:latin typeface="Arial"/>
                <a:cs typeface="Arial"/>
              </a:rPr>
              <a:t>GRI </a:t>
            </a:r>
            <a:r>
              <a:rPr lang="en-US" sz="2800" b="1" u="sng" dirty="0" err="1">
                <a:latin typeface="Arial"/>
                <a:cs typeface="Arial"/>
              </a:rPr>
              <a:t>overiview</a:t>
            </a:r>
            <a:endParaRPr lang="en-US" sz="2800" b="1" u="sng" dirty="0">
              <a:latin typeface="Arial"/>
              <a:cs typeface="Arial"/>
            </a:endParaRPr>
          </a:p>
          <a:p>
            <a:pPr algn="ctr">
              <a:defRPr/>
            </a:pPr>
            <a:endParaRPr lang="en-US" sz="1200" dirty="0">
              <a:latin typeface="Arial"/>
              <a:cs typeface="Arial"/>
            </a:endParaRPr>
          </a:p>
          <a:p>
            <a:pPr algn="ctr">
              <a:defRPr/>
            </a:pPr>
            <a:r>
              <a:rPr lang="en-US" sz="2000" dirty="0"/>
              <a:t>T</a:t>
            </a:r>
            <a:r>
              <a:rPr lang="en-US" sz="2000" dirty="0">
                <a:latin typeface="Arial"/>
                <a:cs typeface="Arial"/>
              </a:rPr>
              <a:t>he Green Rebuild Initiative (GRI) aims to help ensure that the homes that get rebuilt in Pacific Palisades and Altadena (and beyond) will be done in a Super Green fashion. The target audiences are property owners, architects &amp; designers, and builders.  Super Green homes are 100% electric and feature enough solar to achieve Net Zero Energy (NZE) -- and are configured with energy storage to benefit from the unparalleled resilience delivered by Solar Microgrids.</a:t>
            </a:r>
          </a:p>
          <a:p>
            <a:pPr algn="ctr">
              <a:defRPr/>
            </a:pPr>
            <a:endParaRPr lang="en-US" sz="2800" dirty="0">
              <a:latin typeface="Arial"/>
              <a:cs typeface="Arial"/>
            </a:endParaRPr>
          </a:p>
          <a:p>
            <a:pPr algn="ctr">
              <a:defRPr/>
            </a:pPr>
            <a:r>
              <a:rPr lang="en-US" sz="2800" b="1" u="sng" dirty="0">
                <a:latin typeface="Arial"/>
                <a:cs typeface="Arial"/>
              </a:rPr>
              <a:t>GRI website</a:t>
            </a:r>
          </a:p>
          <a:p>
            <a:pPr algn="ctr">
              <a:defRPr/>
            </a:pPr>
            <a:endParaRPr lang="en-US" sz="1200" dirty="0">
              <a:latin typeface="Arial"/>
              <a:cs typeface="Arial"/>
            </a:endParaRPr>
          </a:p>
          <a:p>
            <a:pPr algn="ctr">
              <a:defRPr/>
            </a:pPr>
            <a:r>
              <a:rPr lang="en-US" sz="2800" dirty="0">
                <a:latin typeface="Arial"/>
                <a:cs typeface="Arial"/>
                <a:hlinkClick r:id="rId3"/>
              </a:rPr>
              <a:t>https://clean-coalition.org/programs/green-rebuild-initiative/</a:t>
            </a:r>
            <a:r>
              <a:rPr lang="en-US" sz="2800" dirty="0">
                <a:latin typeface="Arial"/>
                <a:cs typeface="Arial"/>
              </a:rPr>
              <a:t>  </a:t>
            </a:r>
          </a:p>
        </p:txBody>
      </p:sp>
    </p:spTree>
    <p:extLst>
      <p:ext uri="{BB962C8B-B14F-4D97-AF65-F5344CB8AC3E}">
        <p14:creationId xmlns:p14="http://schemas.microsoft.com/office/powerpoint/2010/main" val="1793390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529FC-B94C-0102-07E9-530BDE90F094}"/>
              </a:ext>
            </a:extLst>
          </p:cNvPr>
          <p:cNvSpPr>
            <a:spLocks noGrp="1"/>
          </p:cNvSpPr>
          <p:nvPr>
            <p:ph type="title"/>
          </p:nvPr>
        </p:nvSpPr>
        <p:spPr/>
        <p:txBody>
          <a:bodyPr>
            <a:normAutofit/>
          </a:bodyPr>
          <a:lstStyle/>
          <a:p>
            <a:r>
              <a:rPr lang="en-US" sz="2400" dirty="0"/>
              <a:t>34-home Sierra Blanca community</a:t>
            </a:r>
            <a:endParaRPr lang="en-US" sz="2000" dirty="0"/>
          </a:p>
        </p:txBody>
      </p:sp>
      <p:pic>
        <p:nvPicPr>
          <p:cNvPr id="7" name="Picture 6">
            <a:extLst>
              <a:ext uri="{FF2B5EF4-FFF2-40B4-BE49-F238E27FC236}">
                <a16:creationId xmlns:a16="http://schemas.microsoft.com/office/drawing/2014/main" id="{5188A385-1B1B-88B7-5DD5-4978CD67C674}"/>
              </a:ext>
            </a:extLst>
          </p:cNvPr>
          <p:cNvPicPr>
            <a:picLocks noChangeAspect="1"/>
          </p:cNvPicPr>
          <p:nvPr/>
        </p:nvPicPr>
        <p:blipFill>
          <a:blip r:embed="rId2"/>
          <a:stretch>
            <a:fillRect/>
          </a:stretch>
        </p:blipFill>
        <p:spPr>
          <a:xfrm>
            <a:off x="140761" y="1215736"/>
            <a:ext cx="8641732" cy="4637895"/>
          </a:xfrm>
          <a:prstGeom prst="rect">
            <a:avLst/>
          </a:prstGeom>
        </p:spPr>
      </p:pic>
    </p:spTree>
    <p:extLst>
      <p:ext uri="{BB962C8B-B14F-4D97-AF65-F5344CB8AC3E}">
        <p14:creationId xmlns:p14="http://schemas.microsoft.com/office/powerpoint/2010/main" val="1929005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7" name="Straight Connector 136">
            <a:extLst>
              <a:ext uri="{FF2B5EF4-FFF2-40B4-BE49-F238E27FC236}">
                <a16:creationId xmlns:a16="http://schemas.microsoft.com/office/drawing/2014/main" id="{0D6CA48F-7700-A31B-BAB4-DA90E91F0B55}"/>
              </a:ext>
            </a:extLst>
          </p:cNvPr>
          <p:cNvCxnSpPr>
            <a:cxnSpLocks/>
            <a:stCxn id="139" idx="0"/>
          </p:cNvCxnSpPr>
          <p:nvPr/>
        </p:nvCxnSpPr>
        <p:spPr>
          <a:xfrm flipH="1" flipV="1">
            <a:off x="4597400" y="4615074"/>
            <a:ext cx="325" cy="155559"/>
          </a:xfrm>
          <a:prstGeom prst="line">
            <a:avLst/>
          </a:prstGeom>
          <a:ln w="57150">
            <a:solidFill>
              <a:srgbClr val="00CC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2C16813B-7D98-14D1-CB3C-B2334F7ECBCA}"/>
              </a:ext>
            </a:extLst>
          </p:cNvPr>
          <p:cNvCxnSpPr>
            <a:cxnSpLocks/>
            <a:stCxn id="136" idx="0"/>
          </p:cNvCxnSpPr>
          <p:nvPr/>
        </p:nvCxnSpPr>
        <p:spPr>
          <a:xfrm flipV="1">
            <a:off x="4194474" y="4613296"/>
            <a:ext cx="1679" cy="157337"/>
          </a:xfrm>
          <a:prstGeom prst="line">
            <a:avLst/>
          </a:prstGeom>
          <a:ln w="57150">
            <a:solidFill>
              <a:srgbClr val="00CC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43F5548-2BB7-E0DD-CD5D-FBAEE6A4B8C8}"/>
              </a:ext>
            </a:extLst>
          </p:cNvPr>
          <p:cNvSpPr>
            <a:spLocks noGrp="1"/>
          </p:cNvSpPr>
          <p:nvPr>
            <p:ph type="title"/>
          </p:nvPr>
        </p:nvSpPr>
        <p:spPr/>
        <p:txBody>
          <a:bodyPr>
            <a:normAutofit/>
          </a:bodyPr>
          <a:lstStyle/>
          <a:p>
            <a:r>
              <a:rPr lang="en-US" sz="2400" dirty="0"/>
              <a:t>Sierra Blanca energy system layout – Scenario A</a:t>
            </a:r>
          </a:p>
        </p:txBody>
      </p:sp>
      <p:cxnSp>
        <p:nvCxnSpPr>
          <p:cNvPr id="4" name="Straight Connector 3">
            <a:extLst>
              <a:ext uri="{FF2B5EF4-FFF2-40B4-BE49-F238E27FC236}">
                <a16:creationId xmlns:a16="http://schemas.microsoft.com/office/drawing/2014/main" id="{A32654F0-6815-9ECB-045E-189EE6E40887}"/>
              </a:ext>
            </a:extLst>
          </p:cNvPr>
          <p:cNvCxnSpPr>
            <a:cxnSpLocks/>
          </p:cNvCxnSpPr>
          <p:nvPr/>
        </p:nvCxnSpPr>
        <p:spPr>
          <a:xfrm>
            <a:off x="493059" y="4586854"/>
            <a:ext cx="7942729" cy="26442"/>
          </a:xfrm>
          <a:prstGeom prst="line">
            <a:avLst/>
          </a:prstGeom>
          <a:ln w="57150">
            <a:solidFill>
              <a:srgbClr val="00CC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29C6C6C-F7DE-A4FA-C301-65D0C24BCD22}"/>
              </a:ext>
            </a:extLst>
          </p:cNvPr>
          <p:cNvCxnSpPr>
            <a:cxnSpLocks/>
          </p:cNvCxnSpPr>
          <p:nvPr/>
        </p:nvCxnSpPr>
        <p:spPr>
          <a:xfrm flipV="1">
            <a:off x="5587236" y="2534135"/>
            <a:ext cx="0" cy="2054664"/>
          </a:xfrm>
          <a:prstGeom prst="line">
            <a:avLst/>
          </a:prstGeom>
          <a:ln w="57150">
            <a:solidFill>
              <a:srgbClr val="00CC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3356B33-31B5-9A1C-3FAC-F3B142AA14C4}"/>
              </a:ext>
            </a:extLst>
          </p:cNvPr>
          <p:cNvCxnSpPr>
            <a:cxnSpLocks/>
          </p:cNvCxnSpPr>
          <p:nvPr/>
        </p:nvCxnSpPr>
        <p:spPr>
          <a:xfrm flipV="1">
            <a:off x="1337968" y="2160995"/>
            <a:ext cx="25933" cy="2439080"/>
          </a:xfrm>
          <a:prstGeom prst="line">
            <a:avLst/>
          </a:prstGeom>
          <a:ln w="57150">
            <a:solidFill>
              <a:srgbClr val="00CC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256419-DE85-1B9D-914C-785D616B3E81}"/>
              </a:ext>
            </a:extLst>
          </p:cNvPr>
          <p:cNvCxnSpPr>
            <a:cxnSpLocks/>
          </p:cNvCxnSpPr>
          <p:nvPr/>
        </p:nvCxnSpPr>
        <p:spPr>
          <a:xfrm flipV="1">
            <a:off x="3509649" y="1064026"/>
            <a:ext cx="0" cy="3550818"/>
          </a:xfrm>
          <a:prstGeom prst="line">
            <a:avLst/>
          </a:prstGeom>
          <a:ln w="57150">
            <a:solidFill>
              <a:srgbClr val="00CC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6382D2-E8FE-49F4-5C3A-E12780793056}"/>
              </a:ext>
            </a:extLst>
          </p:cNvPr>
          <p:cNvCxnSpPr>
            <a:cxnSpLocks/>
          </p:cNvCxnSpPr>
          <p:nvPr/>
        </p:nvCxnSpPr>
        <p:spPr>
          <a:xfrm flipH="1">
            <a:off x="3525354" y="1731793"/>
            <a:ext cx="1445499" cy="0"/>
          </a:xfrm>
          <a:prstGeom prst="line">
            <a:avLst/>
          </a:prstGeom>
          <a:ln w="57150">
            <a:solidFill>
              <a:srgbClr val="00CC00"/>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BC2DB258-96E5-1E66-842A-F129D08438BA}"/>
              </a:ext>
            </a:extLst>
          </p:cNvPr>
          <p:cNvGrpSpPr/>
          <p:nvPr/>
        </p:nvGrpSpPr>
        <p:grpSpPr>
          <a:xfrm>
            <a:off x="541775" y="2327948"/>
            <a:ext cx="645459" cy="2034788"/>
            <a:chOff x="541775" y="2925859"/>
            <a:chExt cx="645459" cy="2034788"/>
          </a:xfrm>
        </p:grpSpPr>
        <p:grpSp>
          <p:nvGrpSpPr>
            <p:cNvPr id="20" name="Group 19">
              <a:extLst>
                <a:ext uri="{FF2B5EF4-FFF2-40B4-BE49-F238E27FC236}">
                  <a16:creationId xmlns:a16="http://schemas.microsoft.com/office/drawing/2014/main" id="{E3C75F00-619B-0AA7-4E4F-4EFFC546A206}"/>
                </a:ext>
              </a:extLst>
            </p:cNvPr>
            <p:cNvGrpSpPr/>
            <p:nvPr/>
          </p:nvGrpSpPr>
          <p:grpSpPr>
            <a:xfrm>
              <a:off x="541775" y="4539306"/>
              <a:ext cx="645459" cy="421341"/>
              <a:chOff x="1192306" y="5423647"/>
              <a:chExt cx="645459" cy="421341"/>
            </a:xfrm>
          </p:grpSpPr>
          <p:sp>
            <p:nvSpPr>
              <p:cNvPr id="18" name="Rectangle 17">
                <a:extLst>
                  <a:ext uri="{FF2B5EF4-FFF2-40B4-BE49-F238E27FC236}">
                    <a16:creationId xmlns:a16="http://schemas.microsoft.com/office/drawing/2014/main" id="{1F099B87-6209-6441-36F1-3F08577E3F9C}"/>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BA1236F-6083-44BC-41EA-E8302D5460C6}"/>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541E2083-8061-F3AE-B395-D23D68CF275D}"/>
                </a:ext>
              </a:extLst>
            </p:cNvPr>
            <p:cNvGrpSpPr/>
            <p:nvPr/>
          </p:nvGrpSpPr>
          <p:grpSpPr>
            <a:xfrm>
              <a:off x="541775" y="4001491"/>
              <a:ext cx="645459" cy="421341"/>
              <a:chOff x="1192306" y="5423647"/>
              <a:chExt cx="645459" cy="421341"/>
            </a:xfrm>
          </p:grpSpPr>
          <p:sp>
            <p:nvSpPr>
              <p:cNvPr id="22" name="Rectangle 21">
                <a:extLst>
                  <a:ext uri="{FF2B5EF4-FFF2-40B4-BE49-F238E27FC236}">
                    <a16:creationId xmlns:a16="http://schemas.microsoft.com/office/drawing/2014/main" id="{CADCEAAF-85A0-CDB0-04CA-71EBB3C59FEF}"/>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D228049-68DA-BA0E-70A3-75C085EE89D7}"/>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46A3370D-94E7-E069-F5CC-F8617116A484}"/>
                </a:ext>
              </a:extLst>
            </p:cNvPr>
            <p:cNvGrpSpPr/>
            <p:nvPr/>
          </p:nvGrpSpPr>
          <p:grpSpPr>
            <a:xfrm>
              <a:off x="541775" y="3463675"/>
              <a:ext cx="645459" cy="421341"/>
              <a:chOff x="1192306" y="5423647"/>
              <a:chExt cx="645459" cy="421341"/>
            </a:xfrm>
          </p:grpSpPr>
          <p:sp>
            <p:nvSpPr>
              <p:cNvPr id="25" name="Rectangle 24">
                <a:extLst>
                  <a:ext uri="{FF2B5EF4-FFF2-40B4-BE49-F238E27FC236}">
                    <a16:creationId xmlns:a16="http://schemas.microsoft.com/office/drawing/2014/main" id="{4EAA1311-5F2A-0D16-4611-3A16BAE9674A}"/>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4C04C23-0E07-3CF6-26BD-EA05897553F3}"/>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FB370FC5-7F92-0E64-E2BB-C61066E0F5B2}"/>
                </a:ext>
              </a:extLst>
            </p:cNvPr>
            <p:cNvGrpSpPr/>
            <p:nvPr/>
          </p:nvGrpSpPr>
          <p:grpSpPr>
            <a:xfrm>
              <a:off x="541775" y="2925859"/>
              <a:ext cx="645459" cy="421341"/>
              <a:chOff x="1192306" y="5423647"/>
              <a:chExt cx="645459" cy="421341"/>
            </a:xfrm>
          </p:grpSpPr>
          <p:sp>
            <p:nvSpPr>
              <p:cNvPr id="28" name="Rectangle 27">
                <a:extLst>
                  <a:ext uri="{FF2B5EF4-FFF2-40B4-BE49-F238E27FC236}">
                    <a16:creationId xmlns:a16="http://schemas.microsoft.com/office/drawing/2014/main" id="{861E95D9-8F8D-97A4-C4AD-9A5EFC3ECCD5}"/>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51EAACD-8348-C496-EAAB-27EE6F8E2DCF}"/>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2" name="Group 81">
            <a:extLst>
              <a:ext uri="{FF2B5EF4-FFF2-40B4-BE49-F238E27FC236}">
                <a16:creationId xmlns:a16="http://schemas.microsoft.com/office/drawing/2014/main" id="{86C3F4EA-F433-BE53-28A0-412A7FE559BD}"/>
              </a:ext>
            </a:extLst>
          </p:cNvPr>
          <p:cNvGrpSpPr/>
          <p:nvPr/>
        </p:nvGrpSpPr>
        <p:grpSpPr>
          <a:xfrm>
            <a:off x="1501001" y="2336908"/>
            <a:ext cx="645459" cy="2034788"/>
            <a:chOff x="1465141" y="2934819"/>
            <a:chExt cx="645459" cy="2034788"/>
          </a:xfrm>
        </p:grpSpPr>
        <p:grpSp>
          <p:nvGrpSpPr>
            <p:cNvPr id="30" name="Group 29">
              <a:extLst>
                <a:ext uri="{FF2B5EF4-FFF2-40B4-BE49-F238E27FC236}">
                  <a16:creationId xmlns:a16="http://schemas.microsoft.com/office/drawing/2014/main" id="{93DFB1A9-B418-201A-3830-92798545EA32}"/>
                </a:ext>
              </a:extLst>
            </p:cNvPr>
            <p:cNvGrpSpPr/>
            <p:nvPr/>
          </p:nvGrpSpPr>
          <p:grpSpPr>
            <a:xfrm>
              <a:off x="1465141" y="4548266"/>
              <a:ext cx="645459" cy="421341"/>
              <a:chOff x="1192306" y="5423647"/>
              <a:chExt cx="645459" cy="421341"/>
            </a:xfrm>
          </p:grpSpPr>
          <p:sp>
            <p:nvSpPr>
              <p:cNvPr id="31" name="Rectangle 30">
                <a:extLst>
                  <a:ext uri="{FF2B5EF4-FFF2-40B4-BE49-F238E27FC236}">
                    <a16:creationId xmlns:a16="http://schemas.microsoft.com/office/drawing/2014/main" id="{E318A086-DDBC-5ACE-535D-EB59EE1CA242}"/>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64D8DA0-3755-1029-C011-904B7CB70328}"/>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36877595-BC90-EABD-3DDD-6B0619619D06}"/>
                </a:ext>
              </a:extLst>
            </p:cNvPr>
            <p:cNvGrpSpPr/>
            <p:nvPr/>
          </p:nvGrpSpPr>
          <p:grpSpPr>
            <a:xfrm>
              <a:off x="1465141" y="4010451"/>
              <a:ext cx="645459" cy="421341"/>
              <a:chOff x="1192306" y="5423647"/>
              <a:chExt cx="645459" cy="421341"/>
            </a:xfrm>
          </p:grpSpPr>
          <p:sp>
            <p:nvSpPr>
              <p:cNvPr id="34" name="Rectangle 33">
                <a:extLst>
                  <a:ext uri="{FF2B5EF4-FFF2-40B4-BE49-F238E27FC236}">
                    <a16:creationId xmlns:a16="http://schemas.microsoft.com/office/drawing/2014/main" id="{36D5E7A8-035F-B8C5-A232-5AF192C1BA6B}"/>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983D5D7-82C4-7AAD-5FAD-027791A14F7F}"/>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C3BAB920-BED5-69DF-E3B2-CE267C484E2B}"/>
                </a:ext>
              </a:extLst>
            </p:cNvPr>
            <p:cNvGrpSpPr/>
            <p:nvPr/>
          </p:nvGrpSpPr>
          <p:grpSpPr>
            <a:xfrm>
              <a:off x="1465141" y="3472635"/>
              <a:ext cx="645459" cy="421341"/>
              <a:chOff x="1192306" y="5423647"/>
              <a:chExt cx="645459" cy="421341"/>
            </a:xfrm>
          </p:grpSpPr>
          <p:sp>
            <p:nvSpPr>
              <p:cNvPr id="37" name="Rectangle 36">
                <a:extLst>
                  <a:ext uri="{FF2B5EF4-FFF2-40B4-BE49-F238E27FC236}">
                    <a16:creationId xmlns:a16="http://schemas.microsoft.com/office/drawing/2014/main" id="{80D71F94-60CC-5E36-22F9-1A8C8DA48F9C}"/>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EAFAD08-857C-3D2C-F0C0-9C975668B15E}"/>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8FF6C1D7-4E8B-3EE5-201E-9A12D5CF5F7E}"/>
                </a:ext>
              </a:extLst>
            </p:cNvPr>
            <p:cNvGrpSpPr/>
            <p:nvPr/>
          </p:nvGrpSpPr>
          <p:grpSpPr>
            <a:xfrm>
              <a:off x="1465141" y="2934819"/>
              <a:ext cx="645459" cy="421341"/>
              <a:chOff x="1192306" y="5423647"/>
              <a:chExt cx="645459" cy="421341"/>
            </a:xfrm>
          </p:grpSpPr>
          <p:sp>
            <p:nvSpPr>
              <p:cNvPr id="40" name="Rectangle 39">
                <a:extLst>
                  <a:ext uri="{FF2B5EF4-FFF2-40B4-BE49-F238E27FC236}">
                    <a16:creationId xmlns:a16="http://schemas.microsoft.com/office/drawing/2014/main" id="{A1A06AD3-3479-8437-6B2E-7EC42B4EBAAD}"/>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FC62875-0779-8212-0FD3-2A45806FAB7A}"/>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 name="Group 41">
            <a:extLst>
              <a:ext uri="{FF2B5EF4-FFF2-40B4-BE49-F238E27FC236}">
                <a16:creationId xmlns:a16="http://schemas.microsoft.com/office/drawing/2014/main" id="{B05A6BFD-2CB4-8A19-13E2-F668DD74C3E9}"/>
              </a:ext>
            </a:extLst>
          </p:cNvPr>
          <p:cNvGrpSpPr/>
          <p:nvPr/>
        </p:nvGrpSpPr>
        <p:grpSpPr>
          <a:xfrm rot="19986537">
            <a:off x="1525529" y="1689284"/>
            <a:ext cx="645459" cy="421341"/>
            <a:chOff x="1192306" y="5423647"/>
            <a:chExt cx="645459" cy="421341"/>
          </a:xfrm>
        </p:grpSpPr>
        <p:sp>
          <p:nvSpPr>
            <p:cNvPr id="43" name="Rectangle 42">
              <a:extLst>
                <a:ext uri="{FF2B5EF4-FFF2-40B4-BE49-F238E27FC236}">
                  <a16:creationId xmlns:a16="http://schemas.microsoft.com/office/drawing/2014/main" id="{EFFDD562-B19F-176C-0940-5CCA2F629CE2}"/>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35BFE17-F21F-4D26-45C0-A7E5BC70B3C0}"/>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AA469C7C-E4A4-F599-77C4-F7C49F5DE254}"/>
              </a:ext>
            </a:extLst>
          </p:cNvPr>
          <p:cNvGrpSpPr/>
          <p:nvPr/>
        </p:nvGrpSpPr>
        <p:grpSpPr>
          <a:xfrm>
            <a:off x="2567801" y="1234251"/>
            <a:ext cx="645464" cy="3137450"/>
            <a:chOff x="2567801" y="1832162"/>
            <a:chExt cx="645464" cy="3137450"/>
          </a:xfrm>
        </p:grpSpPr>
        <p:grpSp>
          <p:nvGrpSpPr>
            <p:cNvPr id="45" name="Group 44">
              <a:extLst>
                <a:ext uri="{FF2B5EF4-FFF2-40B4-BE49-F238E27FC236}">
                  <a16:creationId xmlns:a16="http://schemas.microsoft.com/office/drawing/2014/main" id="{1D7C4F31-B5BE-C183-D716-097B8214A5F9}"/>
                </a:ext>
              </a:extLst>
            </p:cNvPr>
            <p:cNvGrpSpPr/>
            <p:nvPr/>
          </p:nvGrpSpPr>
          <p:grpSpPr>
            <a:xfrm>
              <a:off x="2567806" y="4548271"/>
              <a:ext cx="645459" cy="421341"/>
              <a:chOff x="1192306" y="5423647"/>
              <a:chExt cx="645459" cy="421341"/>
            </a:xfrm>
          </p:grpSpPr>
          <p:sp>
            <p:nvSpPr>
              <p:cNvPr id="46" name="Rectangle 45">
                <a:extLst>
                  <a:ext uri="{FF2B5EF4-FFF2-40B4-BE49-F238E27FC236}">
                    <a16:creationId xmlns:a16="http://schemas.microsoft.com/office/drawing/2014/main" id="{6C4B6A98-61D5-3CDB-A66E-DB21F4B7BB8C}"/>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675F0BF-B6A6-EF9C-1363-2F5D60922C59}"/>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6DBEC291-00B1-4A4C-77D9-DFCFA10073D0}"/>
                </a:ext>
              </a:extLst>
            </p:cNvPr>
            <p:cNvGrpSpPr/>
            <p:nvPr/>
          </p:nvGrpSpPr>
          <p:grpSpPr>
            <a:xfrm>
              <a:off x="2567806" y="4005050"/>
              <a:ext cx="645459" cy="421341"/>
              <a:chOff x="1192306" y="5423647"/>
              <a:chExt cx="645459" cy="421341"/>
            </a:xfrm>
          </p:grpSpPr>
          <p:sp>
            <p:nvSpPr>
              <p:cNvPr id="49" name="Rectangle 48">
                <a:extLst>
                  <a:ext uri="{FF2B5EF4-FFF2-40B4-BE49-F238E27FC236}">
                    <a16:creationId xmlns:a16="http://schemas.microsoft.com/office/drawing/2014/main" id="{970EF668-3E75-7994-D48E-83F2C89CA82C}"/>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9430FC3-227D-43B4-CC6B-3800F5107691}"/>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DADDEE4A-6B39-BE33-1DFD-63F9A3367461}"/>
                </a:ext>
              </a:extLst>
            </p:cNvPr>
            <p:cNvGrpSpPr/>
            <p:nvPr/>
          </p:nvGrpSpPr>
          <p:grpSpPr>
            <a:xfrm>
              <a:off x="2567806" y="3461828"/>
              <a:ext cx="645459" cy="421341"/>
              <a:chOff x="1192306" y="5423647"/>
              <a:chExt cx="645459" cy="421341"/>
            </a:xfrm>
          </p:grpSpPr>
          <p:sp>
            <p:nvSpPr>
              <p:cNvPr id="52" name="Rectangle 51">
                <a:extLst>
                  <a:ext uri="{FF2B5EF4-FFF2-40B4-BE49-F238E27FC236}">
                    <a16:creationId xmlns:a16="http://schemas.microsoft.com/office/drawing/2014/main" id="{81145BB9-03A7-DA44-339A-6576352085A3}"/>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86596CDB-B40E-C086-1A65-BC937D453E18}"/>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B5F9EF3A-DE8A-1199-8AFD-C0F3E5A25689}"/>
                </a:ext>
              </a:extLst>
            </p:cNvPr>
            <p:cNvGrpSpPr/>
            <p:nvPr/>
          </p:nvGrpSpPr>
          <p:grpSpPr>
            <a:xfrm>
              <a:off x="2567806" y="2918606"/>
              <a:ext cx="645459" cy="421341"/>
              <a:chOff x="1192306" y="5423647"/>
              <a:chExt cx="645459" cy="421341"/>
            </a:xfrm>
          </p:grpSpPr>
          <p:sp>
            <p:nvSpPr>
              <p:cNvPr id="55" name="Rectangle 54">
                <a:extLst>
                  <a:ext uri="{FF2B5EF4-FFF2-40B4-BE49-F238E27FC236}">
                    <a16:creationId xmlns:a16="http://schemas.microsoft.com/office/drawing/2014/main" id="{5386B272-98A7-2AF0-9CDD-1E5877022788}"/>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6F6D8BB-6074-1E9A-B1F9-68E480B2F956}"/>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962103F5-EDE2-63B5-8B5D-868A94A9FD3D}"/>
                </a:ext>
              </a:extLst>
            </p:cNvPr>
            <p:cNvGrpSpPr/>
            <p:nvPr/>
          </p:nvGrpSpPr>
          <p:grpSpPr>
            <a:xfrm>
              <a:off x="2567801" y="2375384"/>
              <a:ext cx="645459" cy="421341"/>
              <a:chOff x="1192306" y="5423647"/>
              <a:chExt cx="645459" cy="421341"/>
            </a:xfrm>
          </p:grpSpPr>
          <p:sp>
            <p:nvSpPr>
              <p:cNvPr id="58" name="Rectangle 57">
                <a:extLst>
                  <a:ext uri="{FF2B5EF4-FFF2-40B4-BE49-F238E27FC236}">
                    <a16:creationId xmlns:a16="http://schemas.microsoft.com/office/drawing/2014/main" id="{4598375B-92F1-DA60-317C-F8680E93DFDF}"/>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07D3915D-10E1-105D-3720-27143297FEA5}"/>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3F912493-DB75-B279-21FB-6A74D5E08FA4}"/>
                </a:ext>
              </a:extLst>
            </p:cNvPr>
            <p:cNvGrpSpPr/>
            <p:nvPr/>
          </p:nvGrpSpPr>
          <p:grpSpPr>
            <a:xfrm>
              <a:off x="2567801" y="1832162"/>
              <a:ext cx="645459" cy="421341"/>
              <a:chOff x="1192306" y="5423647"/>
              <a:chExt cx="645459" cy="421341"/>
            </a:xfrm>
          </p:grpSpPr>
          <p:sp>
            <p:nvSpPr>
              <p:cNvPr id="61" name="Rectangle 60">
                <a:extLst>
                  <a:ext uri="{FF2B5EF4-FFF2-40B4-BE49-F238E27FC236}">
                    <a16:creationId xmlns:a16="http://schemas.microsoft.com/office/drawing/2014/main" id="{273CA6B4-6850-C525-364C-1035321C3897}"/>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D5388C14-BADC-2719-9233-7F0E7701B046}"/>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3" name="Group 62">
            <a:extLst>
              <a:ext uri="{FF2B5EF4-FFF2-40B4-BE49-F238E27FC236}">
                <a16:creationId xmlns:a16="http://schemas.microsoft.com/office/drawing/2014/main" id="{3164764F-C5B1-2104-AF84-0DDBAB081E0D}"/>
              </a:ext>
            </a:extLst>
          </p:cNvPr>
          <p:cNvGrpSpPr/>
          <p:nvPr/>
        </p:nvGrpSpPr>
        <p:grpSpPr>
          <a:xfrm>
            <a:off x="3778043" y="3959325"/>
            <a:ext cx="645459" cy="421341"/>
            <a:chOff x="1192306" y="5423647"/>
            <a:chExt cx="645459" cy="421341"/>
          </a:xfrm>
        </p:grpSpPr>
        <p:sp>
          <p:nvSpPr>
            <p:cNvPr id="64" name="Rectangle 63">
              <a:extLst>
                <a:ext uri="{FF2B5EF4-FFF2-40B4-BE49-F238E27FC236}">
                  <a16:creationId xmlns:a16="http://schemas.microsoft.com/office/drawing/2014/main" id="{790E269F-18D9-B1A9-7DA6-124BFD7DB907}"/>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1FEBACB6-7A5B-4B42-4D39-EBF2680C0233}"/>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500C66C9-096E-1E20-06D7-6EBEF822E4E1}"/>
              </a:ext>
            </a:extLst>
          </p:cNvPr>
          <p:cNvGrpSpPr/>
          <p:nvPr/>
        </p:nvGrpSpPr>
        <p:grpSpPr>
          <a:xfrm>
            <a:off x="3764010" y="3287630"/>
            <a:ext cx="645459" cy="421341"/>
            <a:chOff x="1192306" y="5423647"/>
            <a:chExt cx="645459" cy="421341"/>
          </a:xfrm>
        </p:grpSpPr>
        <p:sp>
          <p:nvSpPr>
            <p:cNvPr id="67" name="Rectangle 66">
              <a:extLst>
                <a:ext uri="{FF2B5EF4-FFF2-40B4-BE49-F238E27FC236}">
                  <a16:creationId xmlns:a16="http://schemas.microsoft.com/office/drawing/2014/main" id="{C283E528-FE1D-EAB7-8BEE-82FA6497A43C}"/>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8DABE4A7-BB95-DF81-8411-1C52F866238B}"/>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6EEE6BDD-17B1-63F7-32DC-592B168D9AB4}"/>
              </a:ext>
            </a:extLst>
          </p:cNvPr>
          <p:cNvGrpSpPr/>
          <p:nvPr/>
        </p:nvGrpSpPr>
        <p:grpSpPr>
          <a:xfrm>
            <a:off x="3764010" y="2615575"/>
            <a:ext cx="645459" cy="421341"/>
            <a:chOff x="1192306" y="5423647"/>
            <a:chExt cx="645459" cy="421341"/>
          </a:xfrm>
        </p:grpSpPr>
        <p:sp>
          <p:nvSpPr>
            <p:cNvPr id="70" name="Rectangle 69">
              <a:extLst>
                <a:ext uri="{FF2B5EF4-FFF2-40B4-BE49-F238E27FC236}">
                  <a16:creationId xmlns:a16="http://schemas.microsoft.com/office/drawing/2014/main" id="{F8EA1490-B471-76C0-F8CC-267CB2DF7D48}"/>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AA9B7037-FFD8-4C9D-5217-4FE641A87035}"/>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4C350069-6871-2943-F234-0766771D6B18}"/>
              </a:ext>
            </a:extLst>
          </p:cNvPr>
          <p:cNvGrpSpPr/>
          <p:nvPr/>
        </p:nvGrpSpPr>
        <p:grpSpPr>
          <a:xfrm>
            <a:off x="3787000" y="1986630"/>
            <a:ext cx="645459" cy="421341"/>
            <a:chOff x="1192306" y="5423647"/>
            <a:chExt cx="645459" cy="421341"/>
          </a:xfrm>
        </p:grpSpPr>
        <p:sp>
          <p:nvSpPr>
            <p:cNvPr id="73" name="Rectangle 72">
              <a:extLst>
                <a:ext uri="{FF2B5EF4-FFF2-40B4-BE49-F238E27FC236}">
                  <a16:creationId xmlns:a16="http://schemas.microsoft.com/office/drawing/2014/main" id="{867D6583-6A91-4437-38BC-B1EC6AF8C0E3}"/>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D75A0A0-4FC1-B0B3-6030-D9BAF58F5AFD}"/>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A7420A00-D734-BC8A-3931-FFE21FA4E800}"/>
              </a:ext>
            </a:extLst>
          </p:cNvPr>
          <p:cNvGrpSpPr/>
          <p:nvPr/>
        </p:nvGrpSpPr>
        <p:grpSpPr>
          <a:xfrm>
            <a:off x="4648124" y="1064026"/>
            <a:ext cx="645459" cy="421341"/>
            <a:chOff x="1192306" y="5423647"/>
            <a:chExt cx="645459" cy="421341"/>
          </a:xfrm>
        </p:grpSpPr>
        <p:sp>
          <p:nvSpPr>
            <p:cNvPr id="76" name="Rectangle 75">
              <a:extLst>
                <a:ext uri="{FF2B5EF4-FFF2-40B4-BE49-F238E27FC236}">
                  <a16:creationId xmlns:a16="http://schemas.microsoft.com/office/drawing/2014/main" id="{5A010437-2739-D389-62EF-DBEB422903BA}"/>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DDE93B8B-5DC1-8D24-82AE-D504782C0C8E}"/>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DD91C47C-1B66-B0B3-9765-17D57294DE8E}"/>
              </a:ext>
            </a:extLst>
          </p:cNvPr>
          <p:cNvGrpSpPr/>
          <p:nvPr/>
        </p:nvGrpSpPr>
        <p:grpSpPr>
          <a:xfrm>
            <a:off x="3772975" y="1064026"/>
            <a:ext cx="645459" cy="421341"/>
            <a:chOff x="1192306" y="5423647"/>
            <a:chExt cx="645459" cy="421341"/>
          </a:xfrm>
        </p:grpSpPr>
        <p:sp>
          <p:nvSpPr>
            <p:cNvPr id="79" name="Rectangle 78">
              <a:extLst>
                <a:ext uri="{FF2B5EF4-FFF2-40B4-BE49-F238E27FC236}">
                  <a16:creationId xmlns:a16="http://schemas.microsoft.com/office/drawing/2014/main" id="{B860331D-D851-13BD-7297-1A0BA61BC4FE}"/>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EF51ADF4-46EF-4F67-6F98-652C3B2AF24E}"/>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09C039DD-A274-088C-EEA8-634FB66D7D7E}"/>
              </a:ext>
            </a:extLst>
          </p:cNvPr>
          <p:cNvGrpSpPr/>
          <p:nvPr/>
        </p:nvGrpSpPr>
        <p:grpSpPr>
          <a:xfrm>
            <a:off x="4657084" y="1987392"/>
            <a:ext cx="645459" cy="421341"/>
            <a:chOff x="1192306" y="5423647"/>
            <a:chExt cx="645459" cy="421341"/>
          </a:xfrm>
        </p:grpSpPr>
        <p:sp>
          <p:nvSpPr>
            <p:cNvPr id="86" name="Rectangle 85">
              <a:extLst>
                <a:ext uri="{FF2B5EF4-FFF2-40B4-BE49-F238E27FC236}">
                  <a16:creationId xmlns:a16="http://schemas.microsoft.com/office/drawing/2014/main" id="{8E55FF53-5341-FE38-3981-01C21536AC67}"/>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055BA5AB-CC0D-16E3-CF3E-E186397AC2C3}"/>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8DA12B05-C225-A692-6E7C-83671DF6A466}"/>
              </a:ext>
            </a:extLst>
          </p:cNvPr>
          <p:cNvGrpSpPr/>
          <p:nvPr/>
        </p:nvGrpSpPr>
        <p:grpSpPr>
          <a:xfrm>
            <a:off x="4683478" y="3959320"/>
            <a:ext cx="645459" cy="421341"/>
            <a:chOff x="1192306" y="5423647"/>
            <a:chExt cx="645459" cy="421341"/>
          </a:xfrm>
        </p:grpSpPr>
        <p:sp>
          <p:nvSpPr>
            <p:cNvPr id="89" name="Rectangle 88">
              <a:extLst>
                <a:ext uri="{FF2B5EF4-FFF2-40B4-BE49-F238E27FC236}">
                  <a16:creationId xmlns:a16="http://schemas.microsoft.com/office/drawing/2014/main" id="{59099685-12DD-62F4-77D5-6AA174DEAACB}"/>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88826777-4F55-B808-9AEC-0954409F4542}"/>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id="{8E3F0765-483A-68A7-64CE-09CDF394AEDE}"/>
              </a:ext>
            </a:extLst>
          </p:cNvPr>
          <p:cNvGrpSpPr/>
          <p:nvPr/>
        </p:nvGrpSpPr>
        <p:grpSpPr>
          <a:xfrm>
            <a:off x="4669445" y="3287625"/>
            <a:ext cx="645459" cy="421341"/>
            <a:chOff x="1192306" y="5423647"/>
            <a:chExt cx="645459" cy="421341"/>
          </a:xfrm>
        </p:grpSpPr>
        <p:sp>
          <p:nvSpPr>
            <p:cNvPr id="92" name="Rectangle 91">
              <a:extLst>
                <a:ext uri="{FF2B5EF4-FFF2-40B4-BE49-F238E27FC236}">
                  <a16:creationId xmlns:a16="http://schemas.microsoft.com/office/drawing/2014/main" id="{1AD4B33E-727F-1F5C-CEDD-A4B76774FC8C}"/>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E985C4E4-4902-36E2-9265-B03F963B5E61}"/>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a:extLst>
              <a:ext uri="{FF2B5EF4-FFF2-40B4-BE49-F238E27FC236}">
                <a16:creationId xmlns:a16="http://schemas.microsoft.com/office/drawing/2014/main" id="{FBD55920-364A-7AC3-CE8C-B240D26FFE51}"/>
              </a:ext>
            </a:extLst>
          </p:cNvPr>
          <p:cNvGrpSpPr/>
          <p:nvPr/>
        </p:nvGrpSpPr>
        <p:grpSpPr>
          <a:xfrm>
            <a:off x="4669445" y="2615570"/>
            <a:ext cx="645459" cy="421341"/>
            <a:chOff x="1192306" y="5423647"/>
            <a:chExt cx="645459" cy="421341"/>
          </a:xfrm>
        </p:grpSpPr>
        <p:sp>
          <p:nvSpPr>
            <p:cNvPr id="95" name="Rectangle 94">
              <a:extLst>
                <a:ext uri="{FF2B5EF4-FFF2-40B4-BE49-F238E27FC236}">
                  <a16:creationId xmlns:a16="http://schemas.microsoft.com/office/drawing/2014/main" id="{4AA85E2F-F05A-C53A-14D9-76AEA651AE79}"/>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A68AD5EF-9810-9E35-57CF-17F6D54850D0}"/>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2944C434-E409-2E03-B1AC-5181FCB57DF9}"/>
              </a:ext>
            </a:extLst>
          </p:cNvPr>
          <p:cNvGrpSpPr/>
          <p:nvPr/>
        </p:nvGrpSpPr>
        <p:grpSpPr>
          <a:xfrm>
            <a:off x="5843825" y="2615570"/>
            <a:ext cx="659492" cy="1765091"/>
            <a:chOff x="5843825" y="3213481"/>
            <a:chExt cx="659492" cy="1765091"/>
          </a:xfrm>
        </p:grpSpPr>
        <p:grpSp>
          <p:nvGrpSpPr>
            <p:cNvPr id="98" name="Group 97">
              <a:extLst>
                <a:ext uri="{FF2B5EF4-FFF2-40B4-BE49-F238E27FC236}">
                  <a16:creationId xmlns:a16="http://schemas.microsoft.com/office/drawing/2014/main" id="{1729946E-8F8F-6C8C-67D7-13218ED3EC48}"/>
                </a:ext>
              </a:extLst>
            </p:cNvPr>
            <p:cNvGrpSpPr/>
            <p:nvPr/>
          </p:nvGrpSpPr>
          <p:grpSpPr>
            <a:xfrm>
              <a:off x="5857858" y="4557231"/>
              <a:ext cx="645459" cy="421341"/>
              <a:chOff x="1192306" y="5423647"/>
              <a:chExt cx="645459" cy="421341"/>
            </a:xfrm>
          </p:grpSpPr>
          <p:sp>
            <p:nvSpPr>
              <p:cNvPr id="99" name="Rectangle 98">
                <a:extLst>
                  <a:ext uri="{FF2B5EF4-FFF2-40B4-BE49-F238E27FC236}">
                    <a16:creationId xmlns:a16="http://schemas.microsoft.com/office/drawing/2014/main" id="{DB227E1B-0FD0-CC1C-FBC4-887386C30C98}"/>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3AF45943-43B3-A2BF-B70B-3EF3A2C95DBE}"/>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83E6B4D9-0220-3C58-C9E6-A3F37D7ACD1F}"/>
                </a:ext>
              </a:extLst>
            </p:cNvPr>
            <p:cNvGrpSpPr/>
            <p:nvPr/>
          </p:nvGrpSpPr>
          <p:grpSpPr>
            <a:xfrm>
              <a:off x="5843825" y="3885536"/>
              <a:ext cx="645459" cy="421341"/>
              <a:chOff x="1192306" y="5423647"/>
              <a:chExt cx="645459" cy="421341"/>
            </a:xfrm>
          </p:grpSpPr>
          <p:sp>
            <p:nvSpPr>
              <p:cNvPr id="102" name="Rectangle 101">
                <a:extLst>
                  <a:ext uri="{FF2B5EF4-FFF2-40B4-BE49-F238E27FC236}">
                    <a16:creationId xmlns:a16="http://schemas.microsoft.com/office/drawing/2014/main" id="{5BC7C8F2-B3AB-6E13-BFD3-569F4593A07D}"/>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01B0A446-052D-10E5-23BE-B4293F562481}"/>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a:extLst>
                <a:ext uri="{FF2B5EF4-FFF2-40B4-BE49-F238E27FC236}">
                  <a16:creationId xmlns:a16="http://schemas.microsoft.com/office/drawing/2014/main" id="{523C16C0-CBDE-1207-E488-8B2FFC382FBA}"/>
                </a:ext>
              </a:extLst>
            </p:cNvPr>
            <p:cNvGrpSpPr/>
            <p:nvPr/>
          </p:nvGrpSpPr>
          <p:grpSpPr>
            <a:xfrm>
              <a:off x="5843825" y="3213481"/>
              <a:ext cx="645459" cy="421341"/>
              <a:chOff x="1192306" y="5423647"/>
              <a:chExt cx="645459" cy="421341"/>
            </a:xfrm>
          </p:grpSpPr>
          <p:sp>
            <p:nvSpPr>
              <p:cNvPr id="105" name="Rectangle 104">
                <a:extLst>
                  <a:ext uri="{FF2B5EF4-FFF2-40B4-BE49-F238E27FC236}">
                    <a16:creationId xmlns:a16="http://schemas.microsoft.com/office/drawing/2014/main" id="{0594EB9C-5A2C-AC86-2D72-FFD5F3A3872C}"/>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7C2D18F0-7FFD-F95D-36CF-E265E9EE011A}"/>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8" name="Group 107">
            <a:extLst>
              <a:ext uri="{FF2B5EF4-FFF2-40B4-BE49-F238E27FC236}">
                <a16:creationId xmlns:a16="http://schemas.microsoft.com/office/drawing/2014/main" id="{8E21E5A4-09D5-39BE-71CE-3CCDAB756CC7}"/>
              </a:ext>
            </a:extLst>
          </p:cNvPr>
          <p:cNvGrpSpPr/>
          <p:nvPr/>
        </p:nvGrpSpPr>
        <p:grpSpPr>
          <a:xfrm>
            <a:off x="6740296" y="2615570"/>
            <a:ext cx="659492" cy="1765091"/>
            <a:chOff x="5843825" y="3213481"/>
            <a:chExt cx="659492" cy="1765091"/>
          </a:xfrm>
        </p:grpSpPr>
        <p:grpSp>
          <p:nvGrpSpPr>
            <p:cNvPr id="109" name="Group 108">
              <a:extLst>
                <a:ext uri="{FF2B5EF4-FFF2-40B4-BE49-F238E27FC236}">
                  <a16:creationId xmlns:a16="http://schemas.microsoft.com/office/drawing/2014/main" id="{5755CC14-6864-09D1-9DD8-E72CF4FF6251}"/>
                </a:ext>
              </a:extLst>
            </p:cNvPr>
            <p:cNvGrpSpPr/>
            <p:nvPr/>
          </p:nvGrpSpPr>
          <p:grpSpPr>
            <a:xfrm>
              <a:off x="5857858" y="4557231"/>
              <a:ext cx="645459" cy="421341"/>
              <a:chOff x="1192306" y="5423647"/>
              <a:chExt cx="645459" cy="421341"/>
            </a:xfrm>
          </p:grpSpPr>
          <p:sp>
            <p:nvSpPr>
              <p:cNvPr id="116" name="Rectangle 115">
                <a:extLst>
                  <a:ext uri="{FF2B5EF4-FFF2-40B4-BE49-F238E27FC236}">
                    <a16:creationId xmlns:a16="http://schemas.microsoft.com/office/drawing/2014/main" id="{12B1E528-6CF4-B064-BEEA-0416428BD5D0}"/>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A933745C-9074-FCBB-BF7B-630E0EBAAD90}"/>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0FBF2A5D-16B6-81E2-671B-AA67D95D3EE7}"/>
                </a:ext>
              </a:extLst>
            </p:cNvPr>
            <p:cNvGrpSpPr/>
            <p:nvPr/>
          </p:nvGrpSpPr>
          <p:grpSpPr>
            <a:xfrm>
              <a:off x="5843825" y="3885536"/>
              <a:ext cx="645459" cy="421341"/>
              <a:chOff x="1192306" y="5423647"/>
              <a:chExt cx="645459" cy="421341"/>
            </a:xfrm>
          </p:grpSpPr>
          <p:sp>
            <p:nvSpPr>
              <p:cNvPr id="114" name="Rectangle 113">
                <a:extLst>
                  <a:ext uri="{FF2B5EF4-FFF2-40B4-BE49-F238E27FC236}">
                    <a16:creationId xmlns:a16="http://schemas.microsoft.com/office/drawing/2014/main" id="{CDFC5430-9BB7-DD53-C449-F44EE5AC10A4}"/>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94A1566D-A9BB-A1D8-5BF8-BE6B875C4FE1}"/>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25235E9B-FA3D-B520-5892-C8469F6F6B64}"/>
                </a:ext>
              </a:extLst>
            </p:cNvPr>
            <p:cNvGrpSpPr/>
            <p:nvPr/>
          </p:nvGrpSpPr>
          <p:grpSpPr>
            <a:xfrm>
              <a:off x="5843825" y="3213481"/>
              <a:ext cx="645459" cy="421341"/>
              <a:chOff x="1192306" y="5423647"/>
              <a:chExt cx="645459" cy="421341"/>
            </a:xfrm>
          </p:grpSpPr>
          <p:sp>
            <p:nvSpPr>
              <p:cNvPr id="112" name="Rectangle 111">
                <a:extLst>
                  <a:ext uri="{FF2B5EF4-FFF2-40B4-BE49-F238E27FC236}">
                    <a16:creationId xmlns:a16="http://schemas.microsoft.com/office/drawing/2014/main" id="{97F9E35D-18A5-0BDB-D78D-06B1A56EA97A}"/>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9C647434-28D3-01D3-98C7-8314C56EBA1D}"/>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8" name="Group 117">
            <a:extLst>
              <a:ext uri="{FF2B5EF4-FFF2-40B4-BE49-F238E27FC236}">
                <a16:creationId xmlns:a16="http://schemas.microsoft.com/office/drawing/2014/main" id="{0215D57C-A1E5-BD83-692E-03BC11502D77}"/>
              </a:ext>
            </a:extLst>
          </p:cNvPr>
          <p:cNvGrpSpPr/>
          <p:nvPr/>
        </p:nvGrpSpPr>
        <p:grpSpPr>
          <a:xfrm>
            <a:off x="7762271" y="2615570"/>
            <a:ext cx="659492" cy="1765091"/>
            <a:chOff x="5843825" y="3213481"/>
            <a:chExt cx="659492" cy="1765091"/>
          </a:xfrm>
        </p:grpSpPr>
        <p:grpSp>
          <p:nvGrpSpPr>
            <p:cNvPr id="119" name="Group 118">
              <a:extLst>
                <a:ext uri="{FF2B5EF4-FFF2-40B4-BE49-F238E27FC236}">
                  <a16:creationId xmlns:a16="http://schemas.microsoft.com/office/drawing/2014/main" id="{F9CC4C69-61A0-D3D8-832F-B57902FB7EF7}"/>
                </a:ext>
              </a:extLst>
            </p:cNvPr>
            <p:cNvGrpSpPr/>
            <p:nvPr/>
          </p:nvGrpSpPr>
          <p:grpSpPr>
            <a:xfrm>
              <a:off x="5857858" y="4557231"/>
              <a:ext cx="645459" cy="421341"/>
              <a:chOff x="1192306" y="5423647"/>
              <a:chExt cx="645459" cy="421341"/>
            </a:xfrm>
          </p:grpSpPr>
          <p:sp>
            <p:nvSpPr>
              <p:cNvPr id="126" name="Rectangle 125">
                <a:extLst>
                  <a:ext uri="{FF2B5EF4-FFF2-40B4-BE49-F238E27FC236}">
                    <a16:creationId xmlns:a16="http://schemas.microsoft.com/office/drawing/2014/main" id="{BD3FE780-EAB2-0496-AAC9-67FB26756BE7}"/>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2E91C387-9AAA-AD31-7E72-5F17713219D3}"/>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id="{F9412504-B1FC-D66E-5939-D0BF897D4195}"/>
                </a:ext>
              </a:extLst>
            </p:cNvPr>
            <p:cNvGrpSpPr/>
            <p:nvPr/>
          </p:nvGrpSpPr>
          <p:grpSpPr>
            <a:xfrm>
              <a:off x="5843825" y="3885536"/>
              <a:ext cx="645459" cy="421341"/>
              <a:chOff x="1192306" y="5423647"/>
              <a:chExt cx="645459" cy="421341"/>
            </a:xfrm>
          </p:grpSpPr>
          <p:sp>
            <p:nvSpPr>
              <p:cNvPr id="124" name="Rectangle 123">
                <a:extLst>
                  <a:ext uri="{FF2B5EF4-FFF2-40B4-BE49-F238E27FC236}">
                    <a16:creationId xmlns:a16="http://schemas.microsoft.com/office/drawing/2014/main" id="{A6B77764-3D73-6944-3C01-7DE1120ABF38}"/>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A8D28761-6180-3C10-3727-8F18EF74FBD5}"/>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a:extLst>
                <a:ext uri="{FF2B5EF4-FFF2-40B4-BE49-F238E27FC236}">
                  <a16:creationId xmlns:a16="http://schemas.microsoft.com/office/drawing/2014/main" id="{3E366329-BC58-8AD2-C0C6-49B86F9274BE}"/>
                </a:ext>
              </a:extLst>
            </p:cNvPr>
            <p:cNvGrpSpPr/>
            <p:nvPr/>
          </p:nvGrpSpPr>
          <p:grpSpPr>
            <a:xfrm>
              <a:off x="5843825" y="3213481"/>
              <a:ext cx="645459" cy="421341"/>
              <a:chOff x="1192306" y="5423647"/>
              <a:chExt cx="645459" cy="421341"/>
            </a:xfrm>
          </p:grpSpPr>
          <p:sp>
            <p:nvSpPr>
              <p:cNvPr id="122" name="Rectangle 121">
                <a:extLst>
                  <a:ext uri="{FF2B5EF4-FFF2-40B4-BE49-F238E27FC236}">
                    <a16:creationId xmlns:a16="http://schemas.microsoft.com/office/drawing/2014/main" id="{4F0B4CD5-11AC-1E97-A272-3A0F740F4690}"/>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C1FA3178-4051-8092-4DFA-6F2724FA03E1}"/>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28" name="Straight Connector 127">
            <a:extLst>
              <a:ext uri="{FF2B5EF4-FFF2-40B4-BE49-F238E27FC236}">
                <a16:creationId xmlns:a16="http://schemas.microsoft.com/office/drawing/2014/main" id="{19175759-791A-3D9E-B28A-2127D302B645}"/>
              </a:ext>
            </a:extLst>
          </p:cNvPr>
          <p:cNvCxnSpPr>
            <a:cxnSpLocks/>
          </p:cNvCxnSpPr>
          <p:nvPr/>
        </p:nvCxnSpPr>
        <p:spPr>
          <a:xfrm flipV="1">
            <a:off x="7577407" y="2552060"/>
            <a:ext cx="0" cy="2054664"/>
          </a:xfrm>
          <a:prstGeom prst="line">
            <a:avLst/>
          </a:prstGeom>
          <a:ln w="57150">
            <a:solidFill>
              <a:srgbClr val="00CC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6" name="Rectangle 135">
            <a:extLst>
              <a:ext uri="{FF2B5EF4-FFF2-40B4-BE49-F238E27FC236}">
                <a16:creationId xmlns:a16="http://schemas.microsoft.com/office/drawing/2014/main" id="{A6DC8A45-39D4-AE9C-074C-F25399C4FCEC}"/>
              </a:ext>
            </a:extLst>
          </p:cNvPr>
          <p:cNvSpPr/>
          <p:nvPr/>
        </p:nvSpPr>
        <p:spPr>
          <a:xfrm>
            <a:off x="4033109" y="4770633"/>
            <a:ext cx="322730" cy="178835"/>
          </a:xfrm>
          <a:prstGeom prst="rect">
            <a:avLst/>
          </a:prstGeom>
          <a:solidFill>
            <a:srgbClr val="FFFF00"/>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A4C5276E-51B9-1861-8BA3-240A2BDA1089}"/>
              </a:ext>
            </a:extLst>
          </p:cNvPr>
          <p:cNvSpPr/>
          <p:nvPr/>
        </p:nvSpPr>
        <p:spPr>
          <a:xfrm>
            <a:off x="4436360" y="4770633"/>
            <a:ext cx="322730" cy="178835"/>
          </a:xfrm>
          <a:prstGeom prst="rect">
            <a:avLst/>
          </a:prstGeom>
          <a:solidFill>
            <a:srgbClr val="FFFF00"/>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Group 128">
            <a:extLst>
              <a:ext uri="{FF2B5EF4-FFF2-40B4-BE49-F238E27FC236}">
                <a16:creationId xmlns:a16="http://schemas.microsoft.com/office/drawing/2014/main" id="{6F4B9B32-63BC-7DC4-797D-027E9625015E}"/>
              </a:ext>
            </a:extLst>
          </p:cNvPr>
          <p:cNvGrpSpPr/>
          <p:nvPr/>
        </p:nvGrpSpPr>
        <p:grpSpPr>
          <a:xfrm>
            <a:off x="653486" y="5797122"/>
            <a:ext cx="645459" cy="421341"/>
            <a:chOff x="1192306" y="5423647"/>
            <a:chExt cx="645459" cy="421341"/>
          </a:xfrm>
        </p:grpSpPr>
        <p:sp>
          <p:nvSpPr>
            <p:cNvPr id="130" name="Rectangle 129">
              <a:extLst>
                <a:ext uri="{FF2B5EF4-FFF2-40B4-BE49-F238E27FC236}">
                  <a16:creationId xmlns:a16="http://schemas.microsoft.com/office/drawing/2014/main" id="{841CAC1E-7AF3-D49B-CAD5-4D75C1347CFE}"/>
                </a:ext>
              </a:extLst>
            </p:cNvPr>
            <p:cNvSpPr/>
            <p:nvPr/>
          </p:nvSpPr>
          <p:spPr>
            <a:xfrm>
              <a:off x="1192306" y="5423647"/>
              <a:ext cx="645459" cy="42134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4971BDF0-B95C-4AB0-416D-A3886FDED2D0}"/>
                </a:ext>
              </a:extLst>
            </p:cNvPr>
            <p:cNvSpPr/>
            <p:nvPr/>
          </p:nvSpPr>
          <p:spPr>
            <a:xfrm>
              <a:off x="1264023" y="5629834"/>
              <a:ext cx="502024" cy="169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5" name="Rectangle 134">
            <a:extLst>
              <a:ext uri="{FF2B5EF4-FFF2-40B4-BE49-F238E27FC236}">
                <a16:creationId xmlns:a16="http://schemas.microsoft.com/office/drawing/2014/main" id="{ADED15DA-2C09-9018-65D6-9295B52C67C6}"/>
              </a:ext>
            </a:extLst>
          </p:cNvPr>
          <p:cNvSpPr/>
          <p:nvPr/>
        </p:nvSpPr>
        <p:spPr>
          <a:xfrm>
            <a:off x="4028069" y="5753055"/>
            <a:ext cx="322730" cy="178835"/>
          </a:xfrm>
          <a:prstGeom prst="rect">
            <a:avLst/>
          </a:prstGeom>
          <a:solidFill>
            <a:srgbClr val="FFFF00"/>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0464F87C-1B1F-231A-668C-003999D847ED}"/>
              </a:ext>
            </a:extLst>
          </p:cNvPr>
          <p:cNvSpPr txBox="1"/>
          <p:nvPr/>
        </p:nvSpPr>
        <p:spPr>
          <a:xfrm>
            <a:off x="325697" y="5221398"/>
            <a:ext cx="938814" cy="369332"/>
          </a:xfrm>
          <a:prstGeom prst="rect">
            <a:avLst/>
          </a:prstGeom>
          <a:noFill/>
        </p:spPr>
        <p:txBody>
          <a:bodyPr wrap="square" rtlCol="0">
            <a:spAutoFit/>
          </a:bodyPr>
          <a:lstStyle/>
          <a:p>
            <a:r>
              <a:rPr lang="en-US" dirty="0"/>
              <a:t>Legend</a:t>
            </a:r>
          </a:p>
        </p:txBody>
      </p:sp>
      <p:grpSp>
        <p:nvGrpSpPr>
          <p:cNvPr id="17" name="Group 16">
            <a:extLst>
              <a:ext uri="{FF2B5EF4-FFF2-40B4-BE49-F238E27FC236}">
                <a16:creationId xmlns:a16="http://schemas.microsoft.com/office/drawing/2014/main" id="{A19BE69D-D1A4-122E-75DA-0DC0480BAC67}"/>
              </a:ext>
            </a:extLst>
          </p:cNvPr>
          <p:cNvGrpSpPr/>
          <p:nvPr/>
        </p:nvGrpSpPr>
        <p:grpSpPr>
          <a:xfrm>
            <a:off x="6795918" y="5742147"/>
            <a:ext cx="2139360" cy="261610"/>
            <a:chOff x="6048343" y="5630100"/>
            <a:chExt cx="2139360" cy="261610"/>
          </a:xfrm>
        </p:grpSpPr>
        <p:cxnSp>
          <p:nvCxnSpPr>
            <p:cNvPr id="8" name="Straight Connector 7">
              <a:extLst>
                <a:ext uri="{FF2B5EF4-FFF2-40B4-BE49-F238E27FC236}">
                  <a16:creationId xmlns:a16="http://schemas.microsoft.com/office/drawing/2014/main" id="{A430FA3A-DE58-A3E5-8D0E-5F221FA2717A}"/>
                </a:ext>
              </a:extLst>
            </p:cNvPr>
            <p:cNvCxnSpPr>
              <a:cxnSpLocks/>
            </p:cNvCxnSpPr>
            <p:nvPr/>
          </p:nvCxnSpPr>
          <p:spPr>
            <a:xfrm flipH="1">
              <a:off x="6048343" y="5760905"/>
              <a:ext cx="593349" cy="0"/>
            </a:xfrm>
            <a:prstGeom prst="line">
              <a:avLst/>
            </a:prstGeom>
            <a:ln w="44450">
              <a:solidFill>
                <a:srgbClr val="00CC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D15F86B-101D-55F6-3FB6-269B7942A1B2}"/>
                </a:ext>
              </a:extLst>
            </p:cNvPr>
            <p:cNvSpPr txBox="1"/>
            <p:nvPr/>
          </p:nvSpPr>
          <p:spPr>
            <a:xfrm>
              <a:off x="6606020" y="5630100"/>
              <a:ext cx="1581683" cy="261610"/>
            </a:xfrm>
            <a:prstGeom prst="rect">
              <a:avLst/>
            </a:prstGeom>
            <a:noFill/>
          </p:spPr>
          <p:txBody>
            <a:bodyPr wrap="square" rtlCol="0">
              <a:spAutoFit/>
            </a:bodyPr>
            <a:lstStyle/>
            <a:p>
              <a:r>
                <a:rPr lang="en-US" sz="1100" dirty="0"/>
                <a:t>Private electricity grid</a:t>
              </a:r>
            </a:p>
          </p:txBody>
        </p:sp>
      </p:grpSp>
      <p:sp>
        <p:nvSpPr>
          <p:cNvPr id="132" name="TextBox 131">
            <a:extLst>
              <a:ext uri="{FF2B5EF4-FFF2-40B4-BE49-F238E27FC236}">
                <a16:creationId xmlns:a16="http://schemas.microsoft.com/office/drawing/2014/main" id="{29809558-012D-5C96-FF6D-A3BB39A6B0A4}"/>
              </a:ext>
            </a:extLst>
          </p:cNvPr>
          <p:cNvSpPr txBox="1"/>
          <p:nvPr/>
        </p:nvSpPr>
        <p:spPr>
          <a:xfrm>
            <a:off x="1277044" y="5619141"/>
            <a:ext cx="2061804" cy="769441"/>
          </a:xfrm>
          <a:prstGeom prst="rect">
            <a:avLst/>
          </a:prstGeom>
          <a:noFill/>
        </p:spPr>
        <p:txBody>
          <a:bodyPr wrap="square" rtlCol="0">
            <a:spAutoFit/>
          </a:bodyPr>
          <a:lstStyle/>
          <a:p>
            <a:r>
              <a:rPr lang="en-US" sz="1100" dirty="0"/>
              <a:t>Average house with average Solar Microgrid:</a:t>
            </a:r>
          </a:p>
          <a:p>
            <a:pPr marL="171450" indent="-171450">
              <a:buFont typeface="Arial" panose="020B0604020202020204" pitchFamily="34" charset="0"/>
              <a:buChar char="•"/>
            </a:pPr>
            <a:r>
              <a:rPr lang="en-US" sz="1100" dirty="0"/>
              <a:t>19.25 kWdc solar </a:t>
            </a:r>
          </a:p>
          <a:p>
            <a:pPr marL="171450" indent="-171450">
              <a:buFont typeface="Arial" panose="020B0604020202020204" pitchFamily="34" charset="0"/>
              <a:buChar char="•"/>
            </a:pPr>
            <a:r>
              <a:rPr lang="en-US" sz="1100" dirty="0"/>
              <a:t>10 kWac / 26.4 kWh battery</a:t>
            </a:r>
          </a:p>
        </p:txBody>
      </p:sp>
      <p:sp>
        <p:nvSpPr>
          <p:cNvPr id="133" name="TextBox 132">
            <a:extLst>
              <a:ext uri="{FF2B5EF4-FFF2-40B4-BE49-F238E27FC236}">
                <a16:creationId xmlns:a16="http://schemas.microsoft.com/office/drawing/2014/main" id="{97BA1F04-C9BF-3F3D-8964-1EF040BFEEBC}"/>
              </a:ext>
            </a:extLst>
          </p:cNvPr>
          <p:cNvSpPr txBox="1"/>
          <p:nvPr/>
        </p:nvSpPr>
        <p:spPr>
          <a:xfrm>
            <a:off x="4320333" y="5617763"/>
            <a:ext cx="1786364" cy="430887"/>
          </a:xfrm>
          <a:prstGeom prst="rect">
            <a:avLst/>
          </a:prstGeom>
          <a:noFill/>
        </p:spPr>
        <p:txBody>
          <a:bodyPr wrap="square" rtlCol="0">
            <a:spAutoFit/>
          </a:bodyPr>
          <a:lstStyle/>
          <a:p>
            <a:r>
              <a:rPr lang="en-US" sz="1100" dirty="0"/>
              <a:t>20’x10’ battery container hosting 500 kW &amp; 1 MWh</a:t>
            </a:r>
          </a:p>
        </p:txBody>
      </p:sp>
    </p:spTree>
    <p:extLst>
      <p:ext uri="{BB962C8B-B14F-4D97-AF65-F5344CB8AC3E}">
        <p14:creationId xmlns:p14="http://schemas.microsoft.com/office/powerpoint/2010/main" val="1988408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B2CFF-4E61-5234-9793-5008BCCA1662}"/>
              </a:ext>
            </a:extLst>
          </p:cNvPr>
          <p:cNvSpPr>
            <a:spLocks noGrp="1"/>
          </p:cNvSpPr>
          <p:nvPr>
            <p:ph type="title"/>
          </p:nvPr>
        </p:nvSpPr>
        <p:spPr>
          <a:xfrm>
            <a:off x="-1" y="0"/>
            <a:ext cx="7583558" cy="762000"/>
          </a:xfrm>
        </p:spPr>
        <p:txBody>
          <a:bodyPr>
            <a:normAutofit/>
          </a:bodyPr>
          <a:lstStyle/>
          <a:p>
            <a:r>
              <a:rPr lang="en-US" sz="2000" dirty="0"/>
              <a:t>Scenario A:  654 kW solar and 1,340 kW &amp; 2,898 kWh BESS across the community</a:t>
            </a:r>
          </a:p>
        </p:txBody>
      </p:sp>
      <p:pic>
        <p:nvPicPr>
          <p:cNvPr id="7" name="Picture 6">
            <a:extLst>
              <a:ext uri="{FF2B5EF4-FFF2-40B4-BE49-F238E27FC236}">
                <a16:creationId xmlns:a16="http://schemas.microsoft.com/office/drawing/2014/main" id="{4C2EBE2F-1857-9C2D-46D3-98D20E8E6ECB}"/>
              </a:ext>
            </a:extLst>
          </p:cNvPr>
          <p:cNvPicPr>
            <a:picLocks noChangeAspect="1"/>
          </p:cNvPicPr>
          <p:nvPr/>
        </p:nvPicPr>
        <p:blipFill>
          <a:blip r:embed="rId2"/>
          <a:stretch>
            <a:fillRect/>
          </a:stretch>
        </p:blipFill>
        <p:spPr>
          <a:xfrm>
            <a:off x="1822916" y="762000"/>
            <a:ext cx="5498164" cy="3708184"/>
          </a:xfrm>
          <a:prstGeom prst="rect">
            <a:avLst/>
          </a:prstGeom>
        </p:spPr>
      </p:pic>
      <p:pic>
        <p:nvPicPr>
          <p:cNvPr id="8" name="Picture 7">
            <a:extLst>
              <a:ext uri="{FF2B5EF4-FFF2-40B4-BE49-F238E27FC236}">
                <a16:creationId xmlns:a16="http://schemas.microsoft.com/office/drawing/2014/main" id="{540D62C1-DF0D-EE46-5A34-E8A58BE8391B}"/>
              </a:ext>
            </a:extLst>
          </p:cNvPr>
          <p:cNvPicPr>
            <a:picLocks noChangeAspect="1"/>
          </p:cNvPicPr>
          <p:nvPr/>
        </p:nvPicPr>
        <p:blipFill>
          <a:blip r:embed="rId3"/>
          <a:stretch>
            <a:fillRect/>
          </a:stretch>
        </p:blipFill>
        <p:spPr>
          <a:xfrm>
            <a:off x="1323973" y="4497079"/>
            <a:ext cx="6496050" cy="1962150"/>
          </a:xfrm>
          <a:prstGeom prst="rect">
            <a:avLst/>
          </a:prstGeom>
        </p:spPr>
      </p:pic>
    </p:spTree>
    <p:extLst>
      <p:ext uri="{BB962C8B-B14F-4D97-AF65-F5344CB8AC3E}">
        <p14:creationId xmlns:p14="http://schemas.microsoft.com/office/powerpoint/2010/main" val="3711588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itchFamily="34" charset="0"/>
              <a:ea typeface="MS PGothic" panose="020B0600070205080204" pitchFamily="34" charset="-128"/>
              <a:cs typeface="+mn-cs"/>
            </a:endParaRPr>
          </a:p>
        </p:txBody>
      </p:sp>
      <p:sp>
        <p:nvSpPr>
          <p:cNvPr id="5" name="TextBox 4">
            <a:extLst>
              <a:ext uri="{FF2B5EF4-FFF2-40B4-BE49-F238E27FC236}">
                <a16:creationId xmlns:a16="http://schemas.microsoft.com/office/drawing/2014/main" id="{5E6FA373-DDC9-D845-A5A0-55790830EF06}"/>
              </a:ext>
            </a:extLst>
          </p:cNvPr>
          <p:cNvSpPr txBox="1"/>
          <p:nvPr/>
        </p:nvSpPr>
        <p:spPr>
          <a:xfrm>
            <a:off x="266690" y="1120676"/>
            <a:ext cx="8610620" cy="5386090"/>
          </a:xfrm>
          <a:prstGeom prst="rect">
            <a:avLst/>
          </a:prstGeom>
          <a:noFill/>
        </p:spPr>
        <p:txBody>
          <a:bodyPr wrap="square" rtlCol="0">
            <a:spAutoFit/>
          </a:bodyPr>
          <a:lstStyle/>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r>
              <a:rPr lang="en-US" sz="2800" dirty="0"/>
              <a:t>Berkeley Efficient &amp; Resilient Mixed-Use Showcase (BERMUS)</a:t>
            </a:r>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p:txBody>
      </p:sp>
      <p:sp>
        <p:nvSpPr>
          <p:cNvPr id="7" name="Google Shape;125;p5">
            <a:extLst>
              <a:ext uri="{FF2B5EF4-FFF2-40B4-BE49-F238E27FC236}">
                <a16:creationId xmlns:a16="http://schemas.microsoft.com/office/drawing/2014/main" id="{67800C7B-EC81-8DE4-D232-80B9B292E61F}"/>
              </a:ext>
            </a:extLst>
          </p:cNvPr>
          <p:cNvSpPr txBox="1"/>
          <p:nvPr/>
        </p:nvSpPr>
        <p:spPr>
          <a:xfrm>
            <a:off x="0" y="0"/>
            <a:ext cx="7315200" cy="762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200" b="1" dirty="0">
                <a:solidFill>
                  <a:schemeClr val="lt1"/>
                </a:solidFill>
                <a:latin typeface="Arial"/>
                <a:ea typeface="Arial"/>
                <a:cs typeface="Arial"/>
                <a:sym typeface="Arial"/>
              </a:rPr>
              <a:t>Berkeley Efficient &amp; Resilient Mixed-Use Showcase</a:t>
            </a:r>
          </a:p>
          <a:p>
            <a:pPr marL="0" marR="0" lvl="0" indent="0" algn="l" rtl="0">
              <a:lnSpc>
                <a:spcPct val="100000"/>
              </a:lnSpc>
              <a:spcBef>
                <a:spcPts val="0"/>
              </a:spcBef>
              <a:spcAft>
                <a:spcPts val="0"/>
              </a:spcAft>
              <a:buClr>
                <a:srgbClr val="000000"/>
              </a:buClr>
              <a:buSzPts val="2400"/>
              <a:buFont typeface="Arial"/>
              <a:buNone/>
            </a:pPr>
            <a:r>
              <a:rPr lang="en-US" sz="2200" b="1" i="0" u="none" strike="noStrike" cap="none" dirty="0">
                <a:solidFill>
                  <a:schemeClr val="lt1"/>
                </a:solidFill>
                <a:latin typeface="Arial"/>
                <a:ea typeface="Arial"/>
                <a:cs typeface="Arial"/>
                <a:sym typeface="Arial"/>
              </a:rPr>
              <a:t>(BERMUS)</a:t>
            </a:r>
            <a:endParaRPr sz="2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874831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0" y="0"/>
            <a:ext cx="7447280" cy="762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300" dirty="0"/>
              <a:t>Key BERMUS features</a:t>
            </a:r>
            <a:endParaRPr sz="2300" dirty="0"/>
          </a:p>
        </p:txBody>
      </p:sp>
      <p:sp>
        <p:nvSpPr>
          <p:cNvPr id="112" name="Google Shape;112;p16"/>
          <p:cNvSpPr txBox="1">
            <a:spLocks noGrp="1"/>
          </p:cNvSpPr>
          <p:nvPr>
            <p:ph type="body" idx="1"/>
          </p:nvPr>
        </p:nvSpPr>
        <p:spPr>
          <a:xfrm>
            <a:off x="318305" y="859501"/>
            <a:ext cx="4350058" cy="557283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3C4043"/>
              </a:buClr>
              <a:buSzPts val="1500"/>
              <a:buFont typeface="Arial"/>
              <a:buChar char="•"/>
            </a:pPr>
            <a:r>
              <a:rPr lang="en-US" sz="1500" b="0" i="0" u="sng" dirty="0">
                <a:solidFill>
                  <a:srgbClr val="3C4043"/>
                </a:solidFill>
                <a:latin typeface="Calibri"/>
                <a:ea typeface="Calibri"/>
                <a:cs typeface="Calibri"/>
                <a:sym typeface="Calibri"/>
              </a:rPr>
              <a:t>All-electric</a:t>
            </a:r>
            <a:r>
              <a:rPr lang="en-US" sz="1500" b="0" i="0" dirty="0">
                <a:solidFill>
                  <a:srgbClr val="3C4043"/>
                </a:solidFill>
                <a:latin typeface="Calibri"/>
                <a:ea typeface="Calibri"/>
                <a:cs typeface="Calibri"/>
                <a:sym typeface="Calibri"/>
              </a:rPr>
              <a:t>, 8-story, commercial </a:t>
            </a:r>
            <a:r>
              <a:rPr lang="en-US" sz="1500" dirty="0">
                <a:solidFill>
                  <a:srgbClr val="3C4043"/>
                </a:solidFill>
              </a:rPr>
              <a:t>and</a:t>
            </a:r>
            <a:r>
              <a:rPr lang="en-US" sz="1500" b="0" i="0" dirty="0">
                <a:solidFill>
                  <a:srgbClr val="3C4043"/>
                </a:solidFill>
                <a:latin typeface="Calibri"/>
                <a:ea typeface="Calibri"/>
                <a:cs typeface="Calibri"/>
                <a:sym typeface="Calibri"/>
              </a:rPr>
              <a:t> permanently affordable housing community.</a:t>
            </a:r>
          </a:p>
          <a:p>
            <a:pPr marL="342900" lvl="0" indent="-342900" algn="l" rtl="0">
              <a:spcBef>
                <a:spcPts val="0"/>
              </a:spcBef>
              <a:spcAft>
                <a:spcPts val="0"/>
              </a:spcAft>
              <a:buClr>
                <a:srgbClr val="3C4043"/>
              </a:buClr>
              <a:buSzPts val="1500"/>
              <a:buFont typeface="Arial"/>
              <a:buChar char="•"/>
            </a:pPr>
            <a:r>
              <a:rPr lang="en-US" sz="1500" b="0" i="0" dirty="0">
                <a:solidFill>
                  <a:srgbClr val="3C4043"/>
                </a:solidFill>
                <a:latin typeface="Calibri"/>
                <a:ea typeface="Calibri"/>
                <a:cs typeface="Calibri"/>
                <a:sym typeface="Calibri"/>
              </a:rPr>
              <a:t>65 units of 100% affordable housing with </a:t>
            </a:r>
            <a:r>
              <a:rPr lang="en-US" sz="1500" dirty="0">
                <a:solidFill>
                  <a:srgbClr val="3C4043"/>
                </a:solidFill>
              </a:rPr>
              <a:t>ground floor</a:t>
            </a:r>
            <a:r>
              <a:rPr lang="en-US" sz="1500" b="0" i="0" dirty="0">
                <a:solidFill>
                  <a:srgbClr val="3C4043"/>
                </a:solidFill>
                <a:latin typeface="Calibri"/>
                <a:ea typeface="Calibri"/>
                <a:cs typeface="Calibri"/>
                <a:sym typeface="Calibri"/>
              </a:rPr>
              <a:t> commercial offices and retail spaces.</a:t>
            </a:r>
            <a:endParaRPr dirty="0"/>
          </a:p>
          <a:p>
            <a:pPr marL="342900" lvl="0" indent="-342900" algn="l" rtl="0">
              <a:spcBef>
                <a:spcPts val="300"/>
              </a:spcBef>
              <a:spcAft>
                <a:spcPts val="0"/>
              </a:spcAft>
              <a:buClr>
                <a:srgbClr val="3C4043"/>
              </a:buClr>
              <a:buSzPts val="1500"/>
              <a:buFont typeface="Arial"/>
              <a:buChar char="•"/>
            </a:pPr>
            <a:r>
              <a:rPr lang="en-US" sz="1500" dirty="0">
                <a:solidFill>
                  <a:srgbClr val="3C4043"/>
                </a:solidFill>
              </a:rPr>
              <a:t>Affordable </a:t>
            </a:r>
            <a:r>
              <a:rPr lang="en-US" sz="1500" u="sng" dirty="0">
                <a:solidFill>
                  <a:srgbClr val="3C4043"/>
                </a:solidFill>
              </a:rPr>
              <a:t>h</a:t>
            </a:r>
            <a:r>
              <a:rPr lang="en-US" sz="1500" b="0" i="0" u="sng" dirty="0">
                <a:solidFill>
                  <a:srgbClr val="3C4043"/>
                </a:solidFill>
                <a:latin typeface="Calibri"/>
                <a:ea typeface="Calibri"/>
                <a:cs typeface="Calibri"/>
                <a:sym typeface="Calibri"/>
              </a:rPr>
              <a:t>ome ownership</a:t>
            </a:r>
            <a:r>
              <a:rPr lang="en-US" sz="1500" b="0" i="0" dirty="0">
                <a:solidFill>
                  <a:srgbClr val="3C4043"/>
                </a:solidFill>
                <a:latin typeface="Calibri"/>
                <a:ea typeface="Calibri"/>
                <a:cs typeface="Calibri"/>
                <a:sym typeface="Calibri"/>
              </a:rPr>
              <a:t> via condominiums that provide homeownership benefits from original tenancy, with all being disadvantaged</a:t>
            </a:r>
            <a:r>
              <a:rPr lang="en-US" sz="1500" dirty="0">
                <a:solidFill>
                  <a:srgbClr val="3C4043"/>
                </a:solidFill>
              </a:rPr>
              <a:t> and </a:t>
            </a:r>
            <a:r>
              <a:rPr lang="en-US" sz="1500" b="0" i="0" dirty="0">
                <a:solidFill>
                  <a:srgbClr val="3C4043"/>
                </a:solidFill>
                <a:latin typeface="Calibri"/>
                <a:ea typeface="Calibri"/>
                <a:cs typeface="Calibri"/>
                <a:sym typeface="Calibri"/>
              </a:rPr>
              <a:t>low-income. </a:t>
            </a:r>
            <a:endParaRPr dirty="0"/>
          </a:p>
          <a:p>
            <a:pPr marL="342900" lvl="0" indent="-342900" algn="l" rtl="0">
              <a:spcBef>
                <a:spcPts val="300"/>
              </a:spcBef>
              <a:spcAft>
                <a:spcPts val="0"/>
              </a:spcAft>
              <a:buClr>
                <a:srgbClr val="3C4043"/>
              </a:buClr>
              <a:buSzPts val="1500"/>
              <a:buFont typeface="Arial"/>
              <a:buChar char="•"/>
            </a:pPr>
            <a:r>
              <a:rPr lang="en-US" sz="1500" b="0" i="0" u="sng" dirty="0">
                <a:solidFill>
                  <a:srgbClr val="3C4043"/>
                </a:solidFill>
                <a:latin typeface="Calibri"/>
                <a:ea typeface="Calibri"/>
                <a:cs typeface="Calibri"/>
                <a:sym typeface="Calibri"/>
              </a:rPr>
              <a:t>Net Zero Energy</a:t>
            </a:r>
            <a:r>
              <a:rPr lang="en-US" sz="1500" b="0" i="0" dirty="0">
                <a:solidFill>
                  <a:srgbClr val="3C4043"/>
                </a:solidFill>
                <a:latin typeface="Calibri"/>
                <a:ea typeface="Calibri"/>
                <a:cs typeface="Calibri"/>
                <a:sym typeface="Calibri"/>
              </a:rPr>
              <a:t> (NZE) building with a </a:t>
            </a:r>
            <a:r>
              <a:rPr lang="en-US" sz="1500" b="0" i="0" u="sng" dirty="0">
                <a:solidFill>
                  <a:srgbClr val="3C4043"/>
                </a:solidFill>
                <a:latin typeface="Calibri"/>
                <a:ea typeface="Calibri"/>
                <a:cs typeface="Calibri"/>
                <a:sym typeface="Calibri"/>
              </a:rPr>
              <a:t>solar canopy covering the entire roof area</a:t>
            </a:r>
            <a:r>
              <a:rPr lang="en-US" sz="1500" b="0" i="0" dirty="0">
                <a:solidFill>
                  <a:srgbClr val="3C4043"/>
                </a:solidFill>
                <a:latin typeface="Calibri"/>
                <a:ea typeface="Calibri"/>
                <a:cs typeface="Calibri"/>
                <a:sym typeface="Calibri"/>
              </a:rPr>
              <a:t>, including a large rooftop patio and roof-mounted mechanical equipment for HVAC etc.</a:t>
            </a:r>
            <a:endParaRPr dirty="0"/>
          </a:p>
          <a:p>
            <a:pPr marL="342900" lvl="0" indent="-342900" algn="l" rtl="0">
              <a:spcBef>
                <a:spcPts val="300"/>
              </a:spcBef>
              <a:spcAft>
                <a:spcPts val="0"/>
              </a:spcAft>
              <a:buClr>
                <a:srgbClr val="3C4043"/>
              </a:buClr>
              <a:buSzPts val="1500"/>
              <a:buFont typeface="Arial"/>
              <a:buChar char="•"/>
            </a:pPr>
            <a:r>
              <a:rPr lang="en-US" sz="1500" b="0" i="0" u="sng" dirty="0">
                <a:solidFill>
                  <a:srgbClr val="3C4043"/>
                </a:solidFill>
                <a:latin typeface="Calibri"/>
                <a:ea typeface="Calibri"/>
                <a:cs typeface="Calibri"/>
                <a:sym typeface="Calibri"/>
              </a:rPr>
              <a:t>GridOptimal</a:t>
            </a:r>
            <a:r>
              <a:rPr lang="en-US" sz="1500" b="0" i="0" dirty="0">
                <a:solidFill>
                  <a:srgbClr val="3C4043"/>
                </a:solidFill>
                <a:latin typeface="Calibri"/>
                <a:ea typeface="Calibri"/>
                <a:cs typeface="Calibri"/>
                <a:sym typeface="Calibri"/>
              </a:rPr>
              <a:t> with the Solar Microgrid providing all energy during the 4-9pm </a:t>
            </a:r>
            <a:r>
              <a:rPr lang="en-US" sz="1500" dirty="0">
                <a:solidFill>
                  <a:srgbClr val="3C4043"/>
                </a:solidFill>
              </a:rPr>
              <a:t>grid-constrained period </a:t>
            </a:r>
            <a:r>
              <a:rPr lang="en-US" sz="1500" b="0" i="0" dirty="0">
                <a:solidFill>
                  <a:srgbClr val="3C4043"/>
                </a:solidFill>
                <a:latin typeface="Calibri"/>
                <a:ea typeface="Calibri"/>
                <a:cs typeface="Calibri"/>
                <a:sym typeface="Calibri"/>
              </a:rPr>
              <a:t>daily.</a:t>
            </a:r>
            <a:endParaRPr dirty="0"/>
          </a:p>
          <a:p>
            <a:pPr marL="342900" lvl="0" indent="-342900" algn="l" rtl="0">
              <a:spcBef>
                <a:spcPts val="300"/>
              </a:spcBef>
              <a:spcAft>
                <a:spcPts val="0"/>
              </a:spcAft>
              <a:buClr>
                <a:srgbClr val="3C4043"/>
              </a:buClr>
              <a:buSzPts val="1500"/>
              <a:buFont typeface="Arial"/>
              <a:buChar char="•"/>
            </a:pPr>
            <a:r>
              <a:rPr lang="en-US" sz="1500" b="0" i="0" u="sng" dirty="0">
                <a:solidFill>
                  <a:srgbClr val="3C4043"/>
                </a:solidFill>
                <a:latin typeface="Calibri"/>
                <a:ea typeface="Calibri"/>
                <a:cs typeface="Calibri"/>
                <a:sym typeface="Calibri"/>
              </a:rPr>
              <a:t>Solar Microgrid resilience</a:t>
            </a:r>
            <a:r>
              <a:rPr lang="en-US" sz="1500" b="0" i="0" dirty="0">
                <a:solidFill>
                  <a:srgbClr val="3C4043"/>
                </a:solidFill>
                <a:latin typeface="Calibri"/>
                <a:ea typeface="Calibri"/>
                <a:cs typeface="Calibri"/>
                <a:sym typeface="Calibri"/>
              </a:rPr>
              <a:t> ensuring indefinite resilience for the critical loads during grid outages of any duration, with significant resilience to all other loads based on solar energy availability and battery state-of-charge.  </a:t>
            </a:r>
            <a:r>
              <a:rPr lang="en-US" sz="1500" b="0" i="0" u="sng" dirty="0">
                <a:solidFill>
                  <a:srgbClr val="3C4043"/>
                </a:solidFill>
                <a:latin typeface="Calibri"/>
                <a:ea typeface="Calibri"/>
                <a:cs typeface="Calibri"/>
                <a:sym typeface="Calibri"/>
              </a:rPr>
              <a:t>Meets the full performance requirements of the CEC-recommended VOR123 value-of-resilience (VOR) methodology.</a:t>
            </a:r>
            <a:endParaRPr sz="1500" b="0" i="0" dirty="0">
              <a:solidFill>
                <a:srgbClr val="3C4043"/>
              </a:solidFill>
              <a:latin typeface="Calibri"/>
              <a:ea typeface="Calibri"/>
              <a:cs typeface="Calibri"/>
              <a:sym typeface="Calibri"/>
            </a:endParaRPr>
          </a:p>
          <a:p>
            <a:pPr marL="342900" lvl="0" indent="-215900" algn="l" rtl="0">
              <a:spcBef>
                <a:spcPts val="400"/>
              </a:spcBef>
              <a:spcAft>
                <a:spcPts val="0"/>
              </a:spcAft>
              <a:buClr>
                <a:srgbClr val="4683D1"/>
              </a:buClr>
              <a:buSzPts val="2000"/>
              <a:buFont typeface="Calibri"/>
              <a:buNone/>
            </a:pPr>
            <a:endParaRPr sz="2000" dirty="0"/>
          </a:p>
        </p:txBody>
      </p:sp>
      <p:pic>
        <p:nvPicPr>
          <p:cNvPr id="113" name="Google Shape;113;p16"/>
          <p:cNvPicPr preferRelativeResize="0"/>
          <p:nvPr/>
        </p:nvPicPr>
        <p:blipFill>
          <a:blip r:embed="rId3"/>
          <a:srcRect/>
          <a:stretch/>
        </p:blipFill>
        <p:spPr>
          <a:xfrm>
            <a:off x="4824450" y="870010"/>
            <a:ext cx="4289042" cy="5437573"/>
          </a:xfrm>
          <a:prstGeom prst="rect">
            <a:avLst/>
          </a:prstGeom>
          <a:noFill/>
          <a:ln>
            <a:noFill/>
          </a:ln>
        </p:spPr>
      </p:pic>
    </p:spTree>
    <p:extLst>
      <p:ext uri="{BB962C8B-B14F-4D97-AF65-F5344CB8AC3E}">
        <p14:creationId xmlns:p14="http://schemas.microsoft.com/office/powerpoint/2010/main" val="39102284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48B78-F573-93FF-36B4-016DD8E1057D}"/>
              </a:ext>
            </a:extLst>
          </p:cNvPr>
          <p:cNvSpPr>
            <a:spLocks noGrp="1"/>
          </p:cNvSpPr>
          <p:nvPr>
            <p:ph type="title"/>
          </p:nvPr>
        </p:nvSpPr>
        <p:spPr/>
        <p:txBody>
          <a:bodyPr>
            <a:normAutofit/>
          </a:bodyPr>
          <a:lstStyle/>
          <a:p>
            <a:r>
              <a:rPr lang="en-US" sz="2300" dirty="0"/>
              <a:t>Backup</a:t>
            </a:r>
          </a:p>
        </p:txBody>
      </p:sp>
      <p:sp>
        <p:nvSpPr>
          <p:cNvPr id="3" name="Content Placeholder 2">
            <a:extLst>
              <a:ext uri="{FF2B5EF4-FFF2-40B4-BE49-F238E27FC236}">
                <a16:creationId xmlns:a16="http://schemas.microsoft.com/office/drawing/2014/main" id="{3A9555B3-34A6-4CED-73D6-DD786E4EEC4C}"/>
              </a:ext>
            </a:extLst>
          </p:cNvPr>
          <p:cNvSpPr>
            <a:spLocks noGrp="1"/>
          </p:cNvSpPr>
          <p:nvPr>
            <p:ph idx="1"/>
          </p:nvPr>
        </p:nvSpPr>
        <p:spPr/>
        <p:txBody>
          <a:bodyPr anchor="ctr"/>
          <a:lstStyle/>
          <a:p>
            <a:pPr marL="0" indent="0" algn="ctr">
              <a:buNone/>
            </a:pPr>
            <a:r>
              <a:rPr lang="en-US" dirty="0">
                <a:solidFill>
                  <a:schemeClr val="tx1"/>
                </a:solidFill>
              </a:rPr>
              <a:t>Backup</a:t>
            </a:r>
          </a:p>
        </p:txBody>
      </p:sp>
    </p:spTree>
    <p:extLst>
      <p:ext uri="{BB962C8B-B14F-4D97-AF65-F5344CB8AC3E}">
        <p14:creationId xmlns:p14="http://schemas.microsoft.com/office/powerpoint/2010/main" val="2849617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1"/>
          <p:cNvSpPr txBox="1">
            <a:spLocks noGrp="1"/>
          </p:cNvSpPr>
          <p:nvPr>
            <p:ph type="title"/>
          </p:nvPr>
        </p:nvSpPr>
        <p:spPr>
          <a:xfrm>
            <a:off x="-1" y="0"/>
            <a:ext cx="7529689"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sz="2300" dirty="0"/>
              <a:t>Goleta Load Pocket Community Microgrid</a:t>
            </a:r>
            <a:endParaRPr sz="2300" dirty="0"/>
          </a:p>
        </p:txBody>
      </p:sp>
      <p:sp>
        <p:nvSpPr>
          <p:cNvPr id="326" name="Google Shape;326;p21"/>
          <p:cNvSpPr txBox="1">
            <a:spLocks noGrp="1"/>
          </p:cNvSpPr>
          <p:nvPr>
            <p:ph type="body" idx="1"/>
          </p:nvPr>
        </p:nvSpPr>
        <p:spPr>
          <a:xfrm>
            <a:off x="1079841" y="1047042"/>
            <a:ext cx="7175516" cy="45259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None/>
            </a:pPr>
            <a:r>
              <a:rPr lang="en-US" dirty="0">
                <a:solidFill>
                  <a:schemeClr val="dk1"/>
                </a:solidFill>
              </a:rPr>
              <a:t>Goleta Load Pocket Community Microgrid</a:t>
            </a:r>
            <a:endParaRPr dirty="0"/>
          </a:p>
        </p:txBody>
      </p:sp>
    </p:spTree>
    <p:extLst>
      <p:ext uri="{BB962C8B-B14F-4D97-AF65-F5344CB8AC3E}">
        <p14:creationId xmlns:p14="http://schemas.microsoft.com/office/powerpoint/2010/main" val="2155403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92323-51F9-4B49-8EEB-773194FE0424}"/>
              </a:ext>
            </a:extLst>
          </p:cNvPr>
          <p:cNvSpPr>
            <a:spLocks noGrp="1"/>
          </p:cNvSpPr>
          <p:nvPr>
            <p:ph type="title"/>
          </p:nvPr>
        </p:nvSpPr>
        <p:spPr/>
        <p:txBody>
          <a:bodyPr>
            <a:normAutofit/>
          </a:bodyPr>
          <a:lstStyle/>
          <a:p>
            <a:r>
              <a:rPr lang="en-US" sz="2300" dirty="0"/>
              <a:t>Goleta Load Pocket (GLP)</a:t>
            </a:r>
          </a:p>
        </p:txBody>
      </p:sp>
      <p:sp>
        <p:nvSpPr>
          <p:cNvPr id="6" name="TextBox 5">
            <a:extLst>
              <a:ext uri="{FF2B5EF4-FFF2-40B4-BE49-F238E27FC236}">
                <a16:creationId xmlns:a16="http://schemas.microsoft.com/office/drawing/2014/main" id="{EE774484-E231-684C-9411-374C649B72B7}"/>
              </a:ext>
            </a:extLst>
          </p:cNvPr>
          <p:cNvSpPr txBox="1"/>
          <p:nvPr/>
        </p:nvSpPr>
        <p:spPr>
          <a:xfrm>
            <a:off x="89747" y="761187"/>
            <a:ext cx="8964505"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The GLP is the perfect opportunity for a comprehensive Community Microgrid</a:t>
            </a:r>
          </a:p>
        </p:txBody>
      </p:sp>
      <p:sp>
        <p:nvSpPr>
          <p:cNvPr id="8" name="Rectangle 7">
            <a:extLst>
              <a:ext uri="{FF2B5EF4-FFF2-40B4-BE49-F238E27FC236}">
                <a16:creationId xmlns:a16="http://schemas.microsoft.com/office/drawing/2014/main" id="{444DF93E-8EA0-B843-9562-66ED9FF153E2}"/>
              </a:ext>
            </a:extLst>
          </p:cNvPr>
          <p:cNvSpPr/>
          <p:nvPr/>
        </p:nvSpPr>
        <p:spPr>
          <a:xfrm>
            <a:off x="89747" y="3631970"/>
            <a:ext cx="9054253" cy="2898229"/>
          </a:xfrm>
          <a:prstGeom prst="rect">
            <a:avLst/>
          </a:prstGeom>
        </p:spPr>
        <p:txBody>
          <a:bodyPr wrap="square">
            <a:spAutoFit/>
          </a:bodyPr>
          <a:lstStyle/>
          <a:p>
            <a:pPr marL="285750" indent="-285750">
              <a:spcBef>
                <a:spcPts val="600"/>
              </a:spcBef>
              <a:buFont typeface="Arial" panose="020B0604020202020204" pitchFamily="34" charset="0"/>
              <a:buChar char="•"/>
            </a:pPr>
            <a:r>
              <a:rPr lang="en-US" sz="1600" dirty="0">
                <a:solidFill>
                  <a:srgbClr val="091129"/>
                </a:solidFill>
                <a:latin typeface="Arial" panose="020B0604020202020204" pitchFamily="34" charset="0"/>
                <a:cs typeface="Arial" panose="020B0604020202020204" pitchFamily="34" charset="0"/>
              </a:rPr>
              <a:t>GLP spans 70 miles of California coastline, from Point Conception to Lake Casitas, encompassing the cities of Goleta, Santa Barbara (including Montecito), and Carpinteria. </a:t>
            </a:r>
          </a:p>
          <a:p>
            <a:pPr marL="285750" indent="-285750">
              <a:spcBef>
                <a:spcPts val="600"/>
              </a:spcBef>
              <a:buFont typeface="Arial" panose="020B0604020202020204" pitchFamily="34" charset="0"/>
              <a:buChar char="•"/>
            </a:pPr>
            <a:r>
              <a:rPr lang="en-US" sz="1600" dirty="0">
                <a:solidFill>
                  <a:srgbClr val="091129"/>
                </a:solidFill>
                <a:latin typeface="Arial" panose="020B0604020202020204" pitchFamily="34" charset="0"/>
                <a:cs typeface="Arial" panose="020B0604020202020204" pitchFamily="34" charset="0"/>
              </a:rPr>
              <a:t>GLP is highly transmission-vulnerable and disaster-prone (fire, landslide, earthquake). </a:t>
            </a:r>
          </a:p>
          <a:p>
            <a:pPr marL="285750" indent="-285750">
              <a:spcBef>
                <a:spcPts val="400"/>
              </a:spcBef>
              <a:buFont typeface="Arial" panose="020B0604020202020204" pitchFamily="34" charset="0"/>
              <a:buChar char="•"/>
            </a:pPr>
            <a:r>
              <a:rPr lang="en-US" sz="1600" b="1" dirty="0">
                <a:latin typeface="Arial" panose="020B0604020202020204" pitchFamily="34" charset="0"/>
                <a:cs typeface="Arial" panose="020B0604020202020204" pitchFamily="34" charset="0"/>
              </a:rPr>
              <a:t>200 megawatts (MW) of solar and 400 megawatt-hours (MWh) of energy storage </a:t>
            </a:r>
            <a:r>
              <a:rPr lang="en-US" sz="1600" dirty="0">
                <a:latin typeface="Arial" panose="020B0604020202020204" pitchFamily="34" charset="0"/>
                <a:cs typeface="Arial" panose="020B0604020202020204" pitchFamily="34" charset="0"/>
              </a:rPr>
              <a:t>will provide 100% protection to GLP against a complete transmission outage (“N-2 event”).</a:t>
            </a:r>
          </a:p>
          <a:p>
            <a:pPr marL="742950" lvl="1" indent="-285750">
              <a:spcBef>
                <a:spcPts val="400"/>
              </a:spcBef>
              <a:buFont typeface="Arial" panose="020B0604020202020204" pitchFamily="34" charset="0"/>
              <a:buChar char="•"/>
            </a:pPr>
            <a:r>
              <a:rPr lang="en-US" sz="1400" dirty="0">
                <a:latin typeface="Arial" panose="020B0604020202020204" pitchFamily="34" charset="0"/>
                <a:cs typeface="Arial" panose="020B0604020202020204" pitchFamily="34" charset="0"/>
              </a:rPr>
              <a:t>200 MW of solar is equivalent to about 5 times the amount of solar currently deployed in the GLP and represents about 25% of the energy mix. </a:t>
            </a:r>
          </a:p>
          <a:p>
            <a:pPr marL="742950" lvl="1" indent="-285750">
              <a:spcBef>
                <a:spcPts val="400"/>
              </a:spcBef>
              <a:buFont typeface="Arial" panose="020B0604020202020204" pitchFamily="34" charset="0"/>
              <a:buChar char="•"/>
            </a:pPr>
            <a:r>
              <a:rPr lang="en-US" sz="1400" dirty="0">
                <a:latin typeface="Arial" panose="020B0604020202020204" pitchFamily="34" charset="0"/>
                <a:cs typeface="Arial" panose="020B0604020202020204" pitchFamily="34" charset="0"/>
              </a:rPr>
              <a:t>Multi-GWs of solar siting opportunity exists on commercial-scale built-environments like parking lots, parking structures, and rooftops; and 200 MW represents about 7% of the technical siting potential.</a:t>
            </a:r>
          </a:p>
          <a:p>
            <a:pPr marL="742950" lvl="1" indent="-285750">
              <a:spcBef>
                <a:spcPts val="400"/>
              </a:spcBef>
              <a:buFont typeface="Arial" panose="020B0604020202020204" pitchFamily="34" charset="0"/>
              <a:buChar char="•"/>
            </a:pPr>
            <a:r>
              <a:rPr lang="en-US" sz="1400" dirty="0">
                <a:latin typeface="Arial" panose="020B0604020202020204" pitchFamily="34" charset="0"/>
                <a:cs typeface="Arial" panose="020B0604020202020204" pitchFamily="34" charset="0"/>
              </a:rPr>
              <a:t>Other resources like energy efficiency, demand response, and offshore wind can significantly reduce </a:t>
            </a:r>
            <a:r>
              <a:rPr lang="en-US" sz="1400" dirty="0" err="1">
                <a:latin typeface="Arial" panose="020B0604020202020204" pitchFamily="34" charset="0"/>
                <a:cs typeface="Arial" panose="020B0604020202020204" pitchFamily="34" charset="0"/>
              </a:rPr>
              <a:t>solar+storage</a:t>
            </a:r>
            <a:r>
              <a:rPr lang="en-US" sz="1400" dirty="0">
                <a:latin typeface="Arial" panose="020B0604020202020204" pitchFamily="34" charset="0"/>
                <a:cs typeface="Arial" panose="020B0604020202020204" pitchFamily="34" charset="0"/>
              </a:rPr>
              <a:t> requirements. </a:t>
            </a:r>
          </a:p>
        </p:txBody>
      </p:sp>
      <p:pic>
        <p:nvPicPr>
          <p:cNvPr id="7" name="Picture 6">
            <a:extLst>
              <a:ext uri="{FF2B5EF4-FFF2-40B4-BE49-F238E27FC236}">
                <a16:creationId xmlns:a16="http://schemas.microsoft.com/office/drawing/2014/main" id="{8BBB60C0-D8C3-4784-A6B4-3ED808E9CA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37326"/>
            <a:ext cx="9144000" cy="2538484"/>
          </a:xfrm>
          <a:prstGeom prst="rect">
            <a:avLst/>
          </a:prstGeom>
        </p:spPr>
      </p:pic>
    </p:spTree>
    <p:extLst>
      <p:ext uri="{BB962C8B-B14F-4D97-AF65-F5344CB8AC3E}">
        <p14:creationId xmlns:p14="http://schemas.microsoft.com/office/powerpoint/2010/main" val="40646653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DF1542-CF27-4173-B45F-9B1633A3A3DE}"/>
              </a:ext>
            </a:extLst>
          </p:cNvPr>
          <p:cNvPicPr>
            <a:picLocks noChangeAspect="1"/>
          </p:cNvPicPr>
          <p:nvPr/>
        </p:nvPicPr>
        <p:blipFill>
          <a:blip r:embed="rId3"/>
          <a:stretch>
            <a:fillRect/>
          </a:stretch>
        </p:blipFill>
        <p:spPr>
          <a:xfrm>
            <a:off x="0" y="1012275"/>
            <a:ext cx="9144000" cy="3973112"/>
          </a:xfrm>
          <a:prstGeom prst="rect">
            <a:avLst/>
          </a:prstGeom>
        </p:spPr>
      </p:pic>
      <p:sp>
        <p:nvSpPr>
          <p:cNvPr id="2" name="Title 1">
            <a:extLst>
              <a:ext uri="{FF2B5EF4-FFF2-40B4-BE49-F238E27FC236}">
                <a16:creationId xmlns:a16="http://schemas.microsoft.com/office/drawing/2014/main" id="{D8D30623-B1C4-4FBA-A64E-B38AF52479BB}"/>
              </a:ext>
            </a:extLst>
          </p:cNvPr>
          <p:cNvSpPr>
            <a:spLocks noGrp="1"/>
          </p:cNvSpPr>
          <p:nvPr>
            <p:ph type="title"/>
          </p:nvPr>
        </p:nvSpPr>
        <p:spPr/>
        <p:txBody>
          <a:bodyPr>
            <a:normAutofit/>
          </a:bodyPr>
          <a:lstStyle/>
          <a:p>
            <a:r>
              <a:rPr lang="en-US" sz="2300" dirty="0"/>
              <a:t>Core load area of the GLP</a:t>
            </a:r>
          </a:p>
        </p:txBody>
      </p:sp>
      <p:sp>
        <p:nvSpPr>
          <p:cNvPr id="6" name="Rectangle 5">
            <a:extLst>
              <a:ext uri="{FF2B5EF4-FFF2-40B4-BE49-F238E27FC236}">
                <a16:creationId xmlns:a16="http://schemas.microsoft.com/office/drawing/2014/main" id="{6FC33322-876E-4837-8DBF-954153DC2A20}"/>
              </a:ext>
            </a:extLst>
          </p:cNvPr>
          <p:cNvSpPr/>
          <p:nvPr/>
        </p:nvSpPr>
        <p:spPr>
          <a:xfrm>
            <a:off x="10764" y="4989943"/>
            <a:ext cx="8930267" cy="111801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r>
              <a:rPr lang="en-US" sz="1400" b="1" dirty="0">
                <a:solidFill>
                  <a:schemeClr val="tx1"/>
                </a:solidFill>
              </a:rPr>
              <a:t>Legend</a:t>
            </a:r>
          </a:p>
          <a:p>
            <a:endParaRPr lang="en-US" sz="1400" dirty="0">
              <a:solidFill>
                <a:schemeClr val="tx1"/>
              </a:solidFill>
            </a:endParaRPr>
          </a:p>
          <a:p>
            <a:endParaRPr lang="en-US" sz="1400" dirty="0">
              <a:solidFill>
                <a:schemeClr val="tx1"/>
              </a:solidFill>
            </a:endParaRPr>
          </a:p>
          <a:p>
            <a:r>
              <a:rPr lang="en-US" sz="1400" dirty="0">
                <a:solidFill>
                  <a:schemeClr val="tx1"/>
                </a:solidFill>
              </a:rPr>
              <a:t>	</a:t>
            </a:r>
          </a:p>
        </p:txBody>
      </p:sp>
      <p:pic>
        <p:nvPicPr>
          <p:cNvPr id="7" name="Picture 6">
            <a:extLst>
              <a:ext uri="{FF2B5EF4-FFF2-40B4-BE49-F238E27FC236}">
                <a16:creationId xmlns:a16="http://schemas.microsoft.com/office/drawing/2014/main" id="{065DD046-4EF4-4BE0-9D27-B9952BF987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901" y="5840838"/>
            <a:ext cx="259102" cy="205758"/>
          </a:xfrm>
          <a:prstGeom prst="rect">
            <a:avLst/>
          </a:prstGeom>
        </p:spPr>
      </p:pic>
      <p:sp>
        <p:nvSpPr>
          <p:cNvPr id="8" name="TextBox 7">
            <a:extLst>
              <a:ext uri="{FF2B5EF4-FFF2-40B4-BE49-F238E27FC236}">
                <a16:creationId xmlns:a16="http://schemas.microsoft.com/office/drawing/2014/main" id="{8BF2CF65-D5EF-46E6-B6BB-ECFF7109971F}"/>
              </a:ext>
            </a:extLst>
          </p:cNvPr>
          <p:cNvSpPr txBox="1"/>
          <p:nvPr/>
        </p:nvSpPr>
        <p:spPr>
          <a:xfrm>
            <a:off x="3990168" y="5372142"/>
            <a:ext cx="1482163" cy="261610"/>
          </a:xfrm>
          <a:prstGeom prst="rect">
            <a:avLst/>
          </a:prstGeom>
          <a:noFill/>
        </p:spPr>
        <p:txBody>
          <a:bodyPr wrap="square" rtlCol="0">
            <a:spAutoFit/>
          </a:bodyPr>
          <a:lstStyle/>
          <a:p>
            <a:r>
              <a:rPr lang="en-US" sz="1100" dirty="0"/>
              <a:t>16kV Gladiola Feeder</a:t>
            </a:r>
          </a:p>
        </p:txBody>
      </p:sp>
      <p:sp>
        <p:nvSpPr>
          <p:cNvPr id="9" name="TextBox 8">
            <a:extLst>
              <a:ext uri="{FF2B5EF4-FFF2-40B4-BE49-F238E27FC236}">
                <a16:creationId xmlns:a16="http://schemas.microsoft.com/office/drawing/2014/main" id="{877384FA-F26F-4057-B2F6-D54C8DE1B7D5}"/>
              </a:ext>
            </a:extLst>
          </p:cNvPr>
          <p:cNvSpPr txBox="1"/>
          <p:nvPr/>
        </p:nvSpPr>
        <p:spPr>
          <a:xfrm>
            <a:off x="555553" y="5814653"/>
            <a:ext cx="877662" cy="261610"/>
          </a:xfrm>
          <a:prstGeom prst="rect">
            <a:avLst/>
          </a:prstGeom>
          <a:noFill/>
        </p:spPr>
        <p:txBody>
          <a:bodyPr wrap="square" rtlCol="0">
            <a:spAutoFit/>
          </a:bodyPr>
          <a:lstStyle/>
          <a:p>
            <a:r>
              <a:rPr lang="en-US" sz="1100" dirty="0"/>
              <a:t>Substations</a:t>
            </a:r>
          </a:p>
        </p:txBody>
      </p:sp>
      <p:sp>
        <p:nvSpPr>
          <p:cNvPr id="10" name="TextBox 9">
            <a:extLst>
              <a:ext uri="{FF2B5EF4-FFF2-40B4-BE49-F238E27FC236}">
                <a16:creationId xmlns:a16="http://schemas.microsoft.com/office/drawing/2014/main" id="{8037138D-366F-4AD3-983D-6BF5B2362045}"/>
              </a:ext>
            </a:extLst>
          </p:cNvPr>
          <p:cNvSpPr txBox="1"/>
          <p:nvPr/>
        </p:nvSpPr>
        <p:spPr>
          <a:xfrm>
            <a:off x="3983625" y="5590456"/>
            <a:ext cx="1482163" cy="261610"/>
          </a:xfrm>
          <a:prstGeom prst="rect">
            <a:avLst/>
          </a:prstGeom>
          <a:noFill/>
        </p:spPr>
        <p:txBody>
          <a:bodyPr wrap="square" rtlCol="0">
            <a:spAutoFit/>
          </a:bodyPr>
          <a:lstStyle/>
          <a:p>
            <a:r>
              <a:rPr lang="en-US" sz="1100" dirty="0"/>
              <a:t>16kV Gaucho Feeder</a:t>
            </a:r>
          </a:p>
        </p:txBody>
      </p:sp>
      <p:sp>
        <p:nvSpPr>
          <p:cNvPr id="11" name="TextBox 10">
            <a:extLst>
              <a:ext uri="{FF2B5EF4-FFF2-40B4-BE49-F238E27FC236}">
                <a16:creationId xmlns:a16="http://schemas.microsoft.com/office/drawing/2014/main" id="{79ABBAE1-859B-44BC-BDCD-6F565C5C65BB}"/>
              </a:ext>
            </a:extLst>
          </p:cNvPr>
          <p:cNvSpPr txBox="1"/>
          <p:nvPr/>
        </p:nvSpPr>
        <p:spPr>
          <a:xfrm>
            <a:off x="3985970" y="5816823"/>
            <a:ext cx="1624144" cy="261610"/>
          </a:xfrm>
          <a:prstGeom prst="rect">
            <a:avLst/>
          </a:prstGeom>
          <a:noFill/>
        </p:spPr>
        <p:txBody>
          <a:bodyPr wrap="square" rtlCol="0">
            <a:spAutoFit/>
          </a:bodyPr>
          <a:lstStyle/>
          <a:p>
            <a:r>
              <a:rPr lang="en-US" sz="1100" dirty="0"/>
              <a:t>16kV  Professor Feeder</a:t>
            </a:r>
          </a:p>
        </p:txBody>
      </p:sp>
      <p:pic>
        <p:nvPicPr>
          <p:cNvPr id="17" name="Picture 16">
            <a:extLst>
              <a:ext uri="{FF2B5EF4-FFF2-40B4-BE49-F238E27FC236}">
                <a16:creationId xmlns:a16="http://schemas.microsoft.com/office/drawing/2014/main" id="{521DDED8-385B-4BFA-A738-C0B62D0B85FE}"/>
              </a:ext>
            </a:extLst>
          </p:cNvPr>
          <p:cNvPicPr>
            <a:picLocks noChangeAspect="1"/>
          </p:cNvPicPr>
          <p:nvPr/>
        </p:nvPicPr>
        <p:blipFill>
          <a:blip r:embed="rId5"/>
          <a:stretch>
            <a:fillRect/>
          </a:stretch>
        </p:blipFill>
        <p:spPr>
          <a:xfrm>
            <a:off x="2165096" y="5850664"/>
            <a:ext cx="216464" cy="188533"/>
          </a:xfrm>
          <a:prstGeom prst="rect">
            <a:avLst/>
          </a:prstGeom>
        </p:spPr>
      </p:pic>
      <p:sp>
        <p:nvSpPr>
          <p:cNvPr id="20" name="TextBox 19">
            <a:extLst>
              <a:ext uri="{FF2B5EF4-FFF2-40B4-BE49-F238E27FC236}">
                <a16:creationId xmlns:a16="http://schemas.microsoft.com/office/drawing/2014/main" id="{C1F56015-9170-4519-8FBC-8FF0D6DD0D56}"/>
              </a:ext>
            </a:extLst>
          </p:cNvPr>
          <p:cNvSpPr txBox="1"/>
          <p:nvPr/>
        </p:nvSpPr>
        <p:spPr>
          <a:xfrm>
            <a:off x="2347911" y="5813754"/>
            <a:ext cx="2346808" cy="261610"/>
          </a:xfrm>
          <a:prstGeom prst="rect">
            <a:avLst/>
          </a:prstGeom>
          <a:noFill/>
        </p:spPr>
        <p:txBody>
          <a:bodyPr wrap="square" rtlCol="0">
            <a:spAutoFit/>
          </a:bodyPr>
          <a:lstStyle/>
          <a:p>
            <a:r>
              <a:rPr lang="en-US" sz="1100" dirty="0"/>
              <a:t>UCSB</a:t>
            </a:r>
          </a:p>
        </p:txBody>
      </p:sp>
      <p:sp>
        <p:nvSpPr>
          <p:cNvPr id="21" name="TextBox 20">
            <a:extLst>
              <a:ext uri="{FF2B5EF4-FFF2-40B4-BE49-F238E27FC236}">
                <a16:creationId xmlns:a16="http://schemas.microsoft.com/office/drawing/2014/main" id="{5854BBCE-E0F5-4901-8180-D7005BF69355}"/>
              </a:ext>
            </a:extLst>
          </p:cNvPr>
          <p:cNvSpPr txBox="1"/>
          <p:nvPr/>
        </p:nvSpPr>
        <p:spPr>
          <a:xfrm>
            <a:off x="556903" y="5588717"/>
            <a:ext cx="1432407" cy="261610"/>
          </a:xfrm>
          <a:prstGeom prst="rect">
            <a:avLst/>
          </a:prstGeom>
          <a:noFill/>
        </p:spPr>
        <p:txBody>
          <a:bodyPr wrap="square" rtlCol="0">
            <a:spAutoFit/>
          </a:bodyPr>
          <a:lstStyle/>
          <a:p>
            <a:r>
              <a:rPr lang="en-US" sz="1100" dirty="0"/>
              <a:t>Santa Barbara Airport</a:t>
            </a:r>
          </a:p>
        </p:txBody>
      </p:sp>
      <p:pic>
        <p:nvPicPr>
          <p:cNvPr id="23" name="Picture 22">
            <a:extLst>
              <a:ext uri="{FF2B5EF4-FFF2-40B4-BE49-F238E27FC236}">
                <a16:creationId xmlns:a16="http://schemas.microsoft.com/office/drawing/2014/main" id="{A5302084-B1EC-409E-B883-55D995FCD2E3}"/>
              </a:ext>
            </a:extLst>
          </p:cNvPr>
          <p:cNvPicPr>
            <a:picLocks noChangeAspect="1"/>
          </p:cNvPicPr>
          <p:nvPr/>
        </p:nvPicPr>
        <p:blipFill>
          <a:blip r:embed="rId6"/>
          <a:stretch>
            <a:fillRect/>
          </a:stretch>
        </p:blipFill>
        <p:spPr>
          <a:xfrm>
            <a:off x="2087445" y="5342117"/>
            <a:ext cx="315190" cy="242454"/>
          </a:xfrm>
          <a:prstGeom prst="rect">
            <a:avLst/>
          </a:prstGeom>
        </p:spPr>
      </p:pic>
      <p:pic>
        <p:nvPicPr>
          <p:cNvPr id="25" name="Picture 24">
            <a:extLst>
              <a:ext uri="{FF2B5EF4-FFF2-40B4-BE49-F238E27FC236}">
                <a16:creationId xmlns:a16="http://schemas.microsoft.com/office/drawing/2014/main" id="{100B924B-311C-42C3-84A4-F9C0FB3D3CF9}"/>
              </a:ext>
            </a:extLst>
          </p:cNvPr>
          <p:cNvPicPr>
            <a:picLocks noChangeAspect="1"/>
          </p:cNvPicPr>
          <p:nvPr/>
        </p:nvPicPr>
        <p:blipFill>
          <a:blip r:embed="rId7"/>
          <a:stretch>
            <a:fillRect/>
          </a:stretch>
        </p:blipFill>
        <p:spPr>
          <a:xfrm>
            <a:off x="2133429" y="5574245"/>
            <a:ext cx="259176" cy="242455"/>
          </a:xfrm>
          <a:prstGeom prst="rect">
            <a:avLst/>
          </a:prstGeom>
        </p:spPr>
      </p:pic>
      <p:sp>
        <p:nvSpPr>
          <p:cNvPr id="26" name="TextBox 25">
            <a:extLst>
              <a:ext uri="{FF2B5EF4-FFF2-40B4-BE49-F238E27FC236}">
                <a16:creationId xmlns:a16="http://schemas.microsoft.com/office/drawing/2014/main" id="{81A7E07F-7F15-4E0A-914F-4AC8ADF503EA}"/>
              </a:ext>
            </a:extLst>
          </p:cNvPr>
          <p:cNvSpPr txBox="1"/>
          <p:nvPr/>
        </p:nvSpPr>
        <p:spPr>
          <a:xfrm>
            <a:off x="2347911" y="5354947"/>
            <a:ext cx="1302669" cy="261610"/>
          </a:xfrm>
          <a:prstGeom prst="rect">
            <a:avLst/>
          </a:prstGeom>
          <a:noFill/>
        </p:spPr>
        <p:txBody>
          <a:bodyPr wrap="square" rtlCol="0">
            <a:spAutoFit/>
          </a:bodyPr>
          <a:lstStyle/>
          <a:p>
            <a:r>
              <a:rPr lang="en-US" sz="1100" dirty="0"/>
              <a:t>Tier 3 Fire Threat</a:t>
            </a:r>
          </a:p>
        </p:txBody>
      </p:sp>
      <p:sp>
        <p:nvSpPr>
          <p:cNvPr id="28" name="TextBox 27">
            <a:extLst>
              <a:ext uri="{FF2B5EF4-FFF2-40B4-BE49-F238E27FC236}">
                <a16:creationId xmlns:a16="http://schemas.microsoft.com/office/drawing/2014/main" id="{C6FF6524-47C1-4BE1-9FE3-EEF5898DD63D}"/>
              </a:ext>
            </a:extLst>
          </p:cNvPr>
          <p:cNvSpPr txBox="1"/>
          <p:nvPr/>
        </p:nvSpPr>
        <p:spPr>
          <a:xfrm>
            <a:off x="2355956" y="5595962"/>
            <a:ext cx="1302669" cy="261610"/>
          </a:xfrm>
          <a:prstGeom prst="rect">
            <a:avLst/>
          </a:prstGeom>
          <a:noFill/>
        </p:spPr>
        <p:txBody>
          <a:bodyPr wrap="square" rtlCol="0">
            <a:spAutoFit/>
          </a:bodyPr>
          <a:lstStyle/>
          <a:p>
            <a:r>
              <a:rPr lang="en-US" sz="1100" dirty="0"/>
              <a:t>Tier 2 Fire Threat</a:t>
            </a:r>
          </a:p>
        </p:txBody>
      </p:sp>
      <p:pic>
        <p:nvPicPr>
          <p:cNvPr id="33" name="Picture 32">
            <a:extLst>
              <a:ext uri="{FF2B5EF4-FFF2-40B4-BE49-F238E27FC236}">
                <a16:creationId xmlns:a16="http://schemas.microsoft.com/office/drawing/2014/main" id="{7A67ED11-FD7D-4A8E-83C9-73DD2EE89258}"/>
              </a:ext>
            </a:extLst>
          </p:cNvPr>
          <p:cNvPicPr>
            <a:picLocks noChangeAspect="1"/>
          </p:cNvPicPr>
          <p:nvPr/>
        </p:nvPicPr>
        <p:blipFill>
          <a:blip r:embed="rId8"/>
          <a:stretch>
            <a:fillRect/>
          </a:stretch>
        </p:blipFill>
        <p:spPr>
          <a:xfrm>
            <a:off x="3703300" y="5669821"/>
            <a:ext cx="362389" cy="117532"/>
          </a:xfrm>
          <a:prstGeom prst="rect">
            <a:avLst/>
          </a:prstGeom>
        </p:spPr>
      </p:pic>
      <p:pic>
        <p:nvPicPr>
          <p:cNvPr id="35" name="Picture 34">
            <a:extLst>
              <a:ext uri="{FF2B5EF4-FFF2-40B4-BE49-F238E27FC236}">
                <a16:creationId xmlns:a16="http://schemas.microsoft.com/office/drawing/2014/main" id="{AE6FBCC1-EE4A-465A-9731-79868752CE34}"/>
              </a:ext>
            </a:extLst>
          </p:cNvPr>
          <p:cNvPicPr>
            <a:picLocks noChangeAspect="1"/>
          </p:cNvPicPr>
          <p:nvPr/>
        </p:nvPicPr>
        <p:blipFill>
          <a:blip r:embed="rId9"/>
          <a:stretch>
            <a:fillRect/>
          </a:stretch>
        </p:blipFill>
        <p:spPr>
          <a:xfrm>
            <a:off x="3695932" y="5901787"/>
            <a:ext cx="361950" cy="133350"/>
          </a:xfrm>
          <a:prstGeom prst="rect">
            <a:avLst/>
          </a:prstGeom>
        </p:spPr>
      </p:pic>
      <p:pic>
        <p:nvPicPr>
          <p:cNvPr id="37" name="Picture 36">
            <a:extLst>
              <a:ext uri="{FF2B5EF4-FFF2-40B4-BE49-F238E27FC236}">
                <a16:creationId xmlns:a16="http://schemas.microsoft.com/office/drawing/2014/main" id="{91A34BC6-2A16-4F2F-AE6D-282EF3A73872}"/>
              </a:ext>
            </a:extLst>
          </p:cNvPr>
          <p:cNvPicPr>
            <a:picLocks noChangeAspect="1"/>
          </p:cNvPicPr>
          <p:nvPr/>
        </p:nvPicPr>
        <p:blipFill>
          <a:blip r:embed="rId10"/>
          <a:stretch>
            <a:fillRect/>
          </a:stretch>
        </p:blipFill>
        <p:spPr>
          <a:xfrm>
            <a:off x="3705857" y="5443334"/>
            <a:ext cx="342900" cy="104775"/>
          </a:xfrm>
          <a:prstGeom prst="rect">
            <a:avLst/>
          </a:prstGeom>
        </p:spPr>
      </p:pic>
      <p:pic>
        <p:nvPicPr>
          <p:cNvPr id="39" name="Picture 38">
            <a:extLst>
              <a:ext uri="{FF2B5EF4-FFF2-40B4-BE49-F238E27FC236}">
                <a16:creationId xmlns:a16="http://schemas.microsoft.com/office/drawing/2014/main" id="{A35C85A0-FCFC-481C-A064-3AE61B3EDD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4371" y="5446639"/>
            <a:ext cx="342930" cy="114310"/>
          </a:xfrm>
          <a:prstGeom prst="rect">
            <a:avLst/>
          </a:prstGeom>
        </p:spPr>
      </p:pic>
      <p:sp>
        <p:nvSpPr>
          <p:cNvPr id="40" name="TextBox 39">
            <a:extLst>
              <a:ext uri="{FF2B5EF4-FFF2-40B4-BE49-F238E27FC236}">
                <a16:creationId xmlns:a16="http://schemas.microsoft.com/office/drawing/2014/main" id="{51A67CCC-DEBF-4115-8195-681B8E1DB6A0}"/>
              </a:ext>
            </a:extLst>
          </p:cNvPr>
          <p:cNvSpPr txBox="1"/>
          <p:nvPr/>
        </p:nvSpPr>
        <p:spPr>
          <a:xfrm>
            <a:off x="537893" y="5370418"/>
            <a:ext cx="1346168" cy="261610"/>
          </a:xfrm>
          <a:prstGeom prst="rect">
            <a:avLst/>
          </a:prstGeom>
          <a:noFill/>
        </p:spPr>
        <p:txBody>
          <a:bodyPr wrap="square" rtlCol="0">
            <a:spAutoFit/>
          </a:bodyPr>
          <a:lstStyle/>
          <a:p>
            <a:r>
              <a:rPr lang="en-US" sz="1100" dirty="0"/>
              <a:t>220 kV Transmission</a:t>
            </a:r>
          </a:p>
        </p:txBody>
      </p:sp>
      <p:pic>
        <p:nvPicPr>
          <p:cNvPr id="27" name="Picture 2">
            <a:extLst>
              <a:ext uri="{FF2B5EF4-FFF2-40B4-BE49-F238E27FC236}">
                <a16:creationId xmlns:a16="http://schemas.microsoft.com/office/drawing/2014/main" id="{499D619B-E209-471F-8515-9931E45412A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14337" y="3681883"/>
            <a:ext cx="219309" cy="21930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F7CB620D-43AD-47BB-84B3-7BEB1A76EC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8622" y="5594428"/>
            <a:ext cx="219309" cy="219309"/>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60A236DD-EEE1-428A-B434-71F7806A547E}"/>
              </a:ext>
            </a:extLst>
          </p:cNvPr>
          <p:cNvSpPr txBox="1"/>
          <p:nvPr/>
        </p:nvSpPr>
        <p:spPr>
          <a:xfrm>
            <a:off x="6177766" y="5058438"/>
            <a:ext cx="1037303" cy="253916"/>
          </a:xfrm>
          <a:prstGeom prst="rect">
            <a:avLst/>
          </a:prstGeom>
          <a:noFill/>
        </p:spPr>
        <p:txBody>
          <a:bodyPr wrap="square" rtlCol="0">
            <a:spAutoFit/>
          </a:bodyPr>
          <a:lstStyle/>
          <a:p>
            <a:r>
              <a:rPr lang="en-US" sz="1050" dirty="0"/>
              <a:t>Feeder #4157</a:t>
            </a:r>
          </a:p>
        </p:txBody>
      </p:sp>
      <p:sp>
        <p:nvSpPr>
          <p:cNvPr id="72" name="TextBox 71">
            <a:extLst>
              <a:ext uri="{FF2B5EF4-FFF2-40B4-BE49-F238E27FC236}">
                <a16:creationId xmlns:a16="http://schemas.microsoft.com/office/drawing/2014/main" id="{A1C4F597-32D2-434C-BD5B-726C1DD2945B}"/>
              </a:ext>
            </a:extLst>
          </p:cNvPr>
          <p:cNvSpPr txBox="1"/>
          <p:nvPr/>
        </p:nvSpPr>
        <p:spPr>
          <a:xfrm>
            <a:off x="6184108" y="5306560"/>
            <a:ext cx="1037302" cy="253916"/>
          </a:xfrm>
          <a:prstGeom prst="rect">
            <a:avLst/>
          </a:prstGeom>
          <a:noFill/>
        </p:spPr>
        <p:txBody>
          <a:bodyPr wrap="square" rtlCol="0">
            <a:spAutoFit/>
          </a:bodyPr>
          <a:lstStyle/>
          <a:p>
            <a:r>
              <a:rPr lang="en-US" sz="1050" dirty="0"/>
              <a:t>Feeder #3556</a:t>
            </a:r>
          </a:p>
        </p:txBody>
      </p:sp>
      <p:sp>
        <p:nvSpPr>
          <p:cNvPr id="73" name="TextBox 72">
            <a:extLst>
              <a:ext uri="{FF2B5EF4-FFF2-40B4-BE49-F238E27FC236}">
                <a16:creationId xmlns:a16="http://schemas.microsoft.com/office/drawing/2014/main" id="{4CDEB22D-BA5A-45BD-8AF3-983B8BC17091}"/>
              </a:ext>
            </a:extLst>
          </p:cNvPr>
          <p:cNvSpPr txBox="1"/>
          <p:nvPr/>
        </p:nvSpPr>
        <p:spPr>
          <a:xfrm>
            <a:off x="6183217" y="5819614"/>
            <a:ext cx="1162053" cy="253916"/>
          </a:xfrm>
          <a:prstGeom prst="rect">
            <a:avLst/>
          </a:prstGeom>
          <a:noFill/>
        </p:spPr>
        <p:txBody>
          <a:bodyPr wrap="square" rtlCol="0">
            <a:spAutoFit/>
          </a:bodyPr>
          <a:lstStyle/>
          <a:p>
            <a:r>
              <a:rPr lang="en-US" sz="1050" dirty="0"/>
              <a:t>Feeder #3559</a:t>
            </a:r>
          </a:p>
        </p:txBody>
      </p:sp>
      <p:sp>
        <p:nvSpPr>
          <p:cNvPr id="74" name="TextBox 73">
            <a:extLst>
              <a:ext uri="{FF2B5EF4-FFF2-40B4-BE49-F238E27FC236}">
                <a16:creationId xmlns:a16="http://schemas.microsoft.com/office/drawing/2014/main" id="{72424893-F900-45BF-B38F-04BE93B12A3E}"/>
              </a:ext>
            </a:extLst>
          </p:cNvPr>
          <p:cNvSpPr txBox="1"/>
          <p:nvPr/>
        </p:nvSpPr>
        <p:spPr>
          <a:xfrm>
            <a:off x="7540285" y="5042513"/>
            <a:ext cx="1162053" cy="253916"/>
          </a:xfrm>
          <a:prstGeom prst="rect">
            <a:avLst/>
          </a:prstGeom>
          <a:noFill/>
        </p:spPr>
        <p:txBody>
          <a:bodyPr wrap="square" rtlCol="0">
            <a:spAutoFit/>
          </a:bodyPr>
          <a:lstStyle/>
          <a:p>
            <a:r>
              <a:rPr lang="en-US" sz="1050" dirty="0"/>
              <a:t>Feeder #4169</a:t>
            </a:r>
          </a:p>
        </p:txBody>
      </p:sp>
      <p:sp>
        <p:nvSpPr>
          <p:cNvPr id="75" name="TextBox 74">
            <a:extLst>
              <a:ext uri="{FF2B5EF4-FFF2-40B4-BE49-F238E27FC236}">
                <a16:creationId xmlns:a16="http://schemas.microsoft.com/office/drawing/2014/main" id="{2C0E924F-50E6-44C1-BA96-05E6B407DB81}"/>
              </a:ext>
            </a:extLst>
          </p:cNvPr>
          <p:cNvSpPr txBox="1"/>
          <p:nvPr/>
        </p:nvSpPr>
        <p:spPr>
          <a:xfrm>
            <a:off x="7553923" y="5563330"/>
            <a:ext cx="1162053" cy="253916"/>
          </a:xfrm>
          <a:prstGeom prst="rect">
            <a:avLst/>
          </a:prstGeom>
          <a:noFill/>
        </p:spPr>
        <p:txBody>
          <a:bodyPr wrap="square" rtlCol="0">
            <a:spAutoFit/>
          </a:bodyPr>
          <a:lstStyle/>
          <a:p>
            <a:r>
              <a:rPr lang="en-US" sz="1050" dirty="0"/>
              <a:t>Feeder #3565</a:t>
            </a:r>
          </a:p>
        </p:txBody>
      </p:sp>
      <p:sp>
        <p:nvSpPr>
          <p:cNvPr id="76" name="TextBox 75">
            <a:extLst>
              <a:ext uri="{FF2B5EF4-FFF2-40B4-BE49-F238E27FC236}">
                <a16:creationId xmlns:a16="http://schemas.microsoft.com/office/drawing/2014/main" id="{186B5CBE-3F91-403C-B674-E6B7211B3E04}"/>
              </a:ext>
            </a:extLst>
          </p:cNvPr>
          <p:cNvSpPr txBox="1"/>
          <p:nvPr/>
        </p:nvSpPr>
        <p:spPr>
          <a:xfrm>
            <a:off x="7540284" y="5297434"/>
            <a:ext cx="1162053" cy="253916"/>
          </a:xfrm>
          <a:prstGeom prst="rect">
            <a:avLst/>
          </a:prstGeom>
          <a:noFill/>
        </p:spPr>
        <p:txBody>
          <a:bodyPr wrap="square" rtlCol="0">
            <a:spAutoFit/>
          </a:bodyPr>
          <a:lstStyle/>
          <a:p>
            <a:r>
              <a:rPr lang="en-US" sz="1050" dirty="0"/>
              <a:t>Feeder #4227</a:t>
            </a:r>
          </a:p>
        </p:txBody>
      </p:sp>
      <p:sp>
        <p:nvSpPr>
          <p:cNvPr id="77" name="TextBox 76">
            <a:extLst>
              <a:ext uri="{FF2B5EF4-FFF2-40B4-BE49-F238E27FC236}">
                <a16:creationId xmlns:a16="http://schemas.microsoft.com/office/drawing/2014/main" id="{77D5D08A-D7C1-4334-AC6E-113BEFED891F}"/>
              </a:ext>
            </a:extLst>
          </p:cNvPr>
          <p:cNvSpPr txBox="1"/>
          <p:nvPr/>
        </p:nvSpPr>
        <p:spPr>
          <a:xfrm>
            <a:off x="6177766" y="5546034"/>
            <a:ext cx="1162053" cy="253916"/>
          </a:xfrm>
          <a:prstGeom prst="rect">
            <a:avLst/>
          </a:prstGeom>
          <a:noFill/>
        </p:spPr>
        <p:txBody>
          <a:bodyPr wrap="square" rtlCol="0">
            <a:spAutoFit/>
          </a:bodyPr>
          <a:lstStyle/>
          <a:p>
            <a:r>
              <a:rPr lang="en-US" sz="1050" dirty="0"/>
              <a:t>Feeder #4311</a:t>
            </a:r>
          </a:p>
        </p:txBody>
      </p:sp>
      <p:pic>
        <p:nvPicPr>
          <p:cNvPr id="78" name="Picture 77">
            <a:extLst>
              <a:ext uri="{FF2B5EF4-FFF2-40B4-BE49-F238E27FC236}">
                <a16:creationId xmlns:a16="http://schemas.microsoft.com/office/drawing/2014/main" id="{574309B5-B493-4F88-BCE2-9688B5423AFA}"/>
              </a:ext>
            </a:extLst>
          </p:cNvPr>
          <p:cNvPicPr>
            <a:picLocks noChangeAspect="1"/>
          </p:cNvPicPr>
          <p:nvPr/>
        </p:nvPicPr>
        <p:blipFill>
          <a:blip r:embed="rId13"/>
          <a:stretch>
            <a:fillRect/>
          </a:stretch>
        </p:blipFill>
        <p:spPr>
          <a:xfrm>
            <a:off x="5828770" y="5377066"/>
            <a:ext cx="342900" cy="95250"/>
          </a:xfrm>
          <a:prstGeom prst="rect">
            <a:avLst/>
          </a:prstGeom>
        </p:spPr>
      </p:pic>
      <p:pic>
        <p:nvPicPr>
          <p:cNvPr id="79" name="Picture 78">
            <a:extLst>
              <a:ext uri="{FF2B5EF4-FFF2-40B4-BE49-F238E27FC236}">
                <a16:creationId xmlns:a16="http://schemas.microsoft.com/office/drawing/2014/main" id="{75CEDFBA-3EC7-4042-AD77-96E1AB1B175E}"/>
              </a:ext>
            </a:extLst>
          </p:cNvPr>
          <p:cNvPicPr>
            <a:picLocks noChangeAspect="1"/>
          </p:cNvPicPr>
          <p:nvPr/>
        </p:nvPicPr>
        <p:blipFill>
          <a:blip r:embed="rId14"/>
          <a:stretch>
            <a:fillRect/>
          </a:stretch>
        </p:blipFill>
        <p:spPr>
          <a:xfrm>
            <a:off x="5840009" y="5873514"/>
            <a:ext cx="333375" cy="114300"/>
          </a:xfrm>
          <a:prstGeom prst="rect">
            <a:avLst/>
          </a:prstGeom>
        </p:spPr>
      </p:pic>
      <p:pic>
        <p:nvPicPr>
          <p:cNvPr id="80" name="Picture 79">
            <a:extLst>
              <a:ext uri="{FF2B5EF4-FFF2-40B4-BE49-F238E27FC236}">
                <a16:creationId xmlns:a16="http://schemas.microsoft.com/office/drawing/2014/main" id="{A90C58D8-EBD0-4E65-A4CC-1E3D1A9C10E4}"/>
              </a:ext>
            </a:extLst>
          </p:cNvPr>
          <p:cNvPicPr>
            <a:picLocks noChangeAspect="1"/>
          </p:cNvPicPr>
          <p:nvPr/>
        </p:nvPicPr>
        <p:blipFill>
          <a:blip r:embed="rId15"/>
          <a:stretch>
            <a:fillRect/>
          </a:stretch>
        </p:blipFill>
        <p:spPr>
          <a:xfrm>
            <a:off x="7195775" y="5118397"/>
            <a:ext cx="333375" cy="104775"/>
          </a:xfrm>
          <a:prstGeom prst="rect">
            <a:avLst/>
          </a:prstGeom>
        </p:spPr>
      </p:pic>
      <p:pic>
        <p:nvPicPr>
          <p:cNvPr id="82" name="Picture 81">
            <a:extLst>
              <a:ext uri="{FF2B5EF4-FFF2-40B4-BE49-F238E27FC236}">
                <a16:creationId xmlns:a16="http://schemas.microsoft.com/office/drawing/2014/main" id="{8A432816-C99F-4A9E-9D90-A6DD5A9C9F60}"/>
              </a:ext>
            </a:extLst>
          </p:cNvPr>
          <p:cNvPicPr>
            <a:picLocks noChangeAspect="1"/>
          </p:cNvPicPr>
          <p:nvPr/>
        </p:nvPicPr>
        <p:blipFill>
          <a:blip r:embed="rId16"/>
          <a:stretch>
            <a:fillRect/>
          </a:stretch>
        </p:blipFill>
        <p:spPr>
          <a:xfrm>
            <a:off x="5846396" y="5126932"/>
            <a:ext cx="323850" cy="104775"/>
          </a:xfrm>
          <a:prstGeom prst="rect">
            <a:avLst/>
          </a:prstGeom>
        </p:spPr>
      </p:pic>
      <p:pic>
        <p:nvPicPr>
          <p:cNvPr id="83" name="Picture 82">
            <a:extLst>
              <a:ext uri="{FF2B5EF4-FFF2-40B4-BE49-F238E27FC236}">
                <a16:creationId xmlns:a16="http://schemas.microsoft.com/office/drawing/2014/main" id="{20252610-F56C-4B13-BF95-03DAB58F9FFE}"/>
              </a:ext>
            </a:extLst>
          </p:cNvPr>
          <p:cNvPicPr>
            <a:picLocks noChangeAspect="1"/>
          </p:cNvPicPr>
          <p:nvPr/>
        </p:nvPicPr>
        <p:blipFill>
          <a:blip r:embed="rId17"/>
          <a:stretch>
            <a:fillRect/>
          </a:stretch>
        </p:blipFill>
        <p:spPr>
          <a:xfrm>
            <a:off x="7193694" y="5383786"/>
            <a:ext cx="342900" cy="95250"/>
          </a:xfrm>
          <a:prstGeom prst="rect">
            <a:avLst/>
          </a:prstGeom>
        </p:spPr>
      </p:pic>
      <p:pic>
        <p:nvPicPr>
          <p:cNvPr id="84" name="Picture 83">
            <a:extLst>
              <a:ext uri="{FF2B5EF4-FFF2-40B4-BE49-F238E27FC236}">
                <a16:creationId xmlns:a16="http://schemas.microsoft.com/office/drawing/2014/main" id="{12BEA215-CFFB-40DB-BC6D-0D5E6E099757}"/>
              </a:ext>
            </a:extLst>
          </p:cNvPr>
          <p:cNvPicPr>
            <a:picLocks noChangeAspect="1"/>
          </p:cNvPicPr>
          <p:nvPr/>
        </p:nvPicPr>
        <p:blipFill>
          <a:blip r:embed="rId18"/>
          <a:stretch>
            <a:fillRect/>
          </a:stretch>
        </p:blipFill>
        <p:spPr>
          <a:xfrm>
            <a:off x="5834866" y="5629292"/>
            <a:ext cx="342900" cy="114300"/>
          </a:xfrm>
          <a:prstGeom prst="rect">
            <a:avLst/>
          </a:prstGeom>
        </p:spPr>
      </p:pic>
      <p:pic>
        <p:nvPicPr>
          <p:cNvPr id="85" name="Picture 84">
            <a:extLst>
              <a:ext uri="{FF2B5EF4-FFF2-40B4-BE49-F238E27FC236}">
                <a16:creationId xmlns:a16="http://schemas.microsoft.com/office/drawing/2014/main" id="{FB928D9B-2459-4FC5-BDDF-D94C91A05803}"/>
              </a:ext>
            </a:extLst>
          </p:cNvPr>
          <p:cNvPicPr>
            <a:picLocks noChangeAspect="1"/>
          </p:cNvPicPr>
          <p:nvPr/>
        </p:nvPicPr>
        <p:blipFill>
          <a:blip r:embed="rId19"/>
          <a:stretch>
            <a:fillRect/>
          </a:stretch>
        </p:blipFill>
        <p:spPr>
          <a:xfrm>
            <a:off x="7192792" y="5627417"/>
            <a:ext cx="361950" cy="133350"/>
          </a:xfrm>
          <a:prstGeom prst="rect">
            <a:avLst/>
          </a:prstGeom>
        </p:spPr>
      </p:pic>
    </p:spTree>
    <p:extLst>
      <p:ext uri="{BB962C8B-B14F-4D97-AF65-F5344CB8AC3E}">
        <p14:creationId xmlns:p14="http://schemas.microsoft.com/office/powerpoint/2010/main" val="1914395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0260D-53FB-4241-9FE0-907FCED6A2C8}"/>
              </a:ext>
            </a:extLst>
          </p:cNvPr>
          <p:cNvSpPr>
            <a:spLocks noGrp="1"/>
          </p:cNvSpPr>
          <p:nvPr>
            <p:ph type="title"/>
          </p:nvPr>
        </p:nvSpPr>
        <p:spPr/>
        <p:txBody>
          <a:bodyPr>
            <a:normAutofit/>
          </a:bodyPr>
          <a:lstStyle/>
          <a:p>
            <a:r>
              <a:rPr lang="en-US" sz="2100" dirty="0"/>
              <a:t>First targeted chunk of the GLP Community Microgrid</a:t>
            </a:r>
          </a:p>
        </p:txBody>
      </p:sp>
      <p:sp>
        <p:nvSpPr>
          <p:cNvPr id="9" name="Rectangle 8">
            <a:extLst>
              <a:ext uri="{FF2B5EF4-FFF2-40B4-BE49-F238E27FC236}">
                <a16:creationId xmlns:a16="http://schemas.microsoft.com/office/drawing/2014/main" id="{3E44B307-750D-41B5-BEC7-E8CAFBDC8D0B}"/>
              </a:ext>
            </a:extLst>
          </p:cNvPr>
          <p:cNvSpPr/>
          <p:nvPr/>
        </p:nvSpPr>
        <p:spPr>
          <a:xfrm>
            <a:off x="76080" y="5311832"/>
            <a:ext cx="8788231" cy="100278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r>
              <a:rPr lang="en-US" sz="1400" b="1" dirty="0">
                <a:solidFill>
                  <a:schemeClr val="tx1"/>
                </a:solidFill>
              </a:rPr>
              <a:t>Legend</a:t>
            </a:r>
          </a:p>
          <a:p>
            <a:endParaRPr lang="en-US" sz="1400" dirty="0">
              <a:solidFill>
                <a:schemeClr val="tx1"/>
              </a:solidFill>
            </a:endParaRPr>
          </a:p>
          <a:p>
            <a:endParaRPr lang="en-US" sz="1400" dirty="0">
              <a:solidFill>
                <a:schemeClr val="tx1"/>
              </a:solidFill>
            </a:endParaRPr>
          </a:p>
          <a:p>
            <a:r>
              <a:rPr lang="en-US" sz="1400" dirty="0">
                <a:solidFill>
                  <a:schemeClr val="tx1"/>
                </a:solidFill>
              </a:rPr>
              <a:t>	</a:t>
            </a:r>
          </a:p>
        </p:txBody>
      </p:sp>
      <p:pic>
        <p:nvPicPr>
          <p:cNvPr id="10" name="Picture 9">
            <a:extLst>
              <a:ext uri="{FF2B5EF4-FFF2-40B4-BE49-F238E27FC236}">
                <a16:creationId xmlns:a16="http://schemas.microsoft.com/office/drawing/2014/main" id="{5E1241C7-D963-41DD-BE27-C937DFFC62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050" y="5840770"/>
            <a:ext cx="259102" cy="205758"/>
          </a:xfrm>
          <a:prstGeom prst="rect">
            <a:avLst/>
          </a:prstGeom>
        </p:spPr>
      </p:pic>
      <p:sp>
        <p:nvSpPr>
          <p:cNvPr id="11" name="TextBox 10">
            <a:extLst>
              <a:ext uri="{FF2B5EF4-FFF2-40B4-BE49-F238E27FC236}">
                <a16:creationId xmlns:a16="http://schemas.microsoft.com/office/drawing/2014/main" id="{DD1036CD-95A5-4C54-ABEF-1540F432CF72}"/>
              </a:ext>
            </a:extLst>
          </p:cNvPr>
          <p:cNvSpPr txBox="1"/>
          <p:nvPr/>
        </p:nvSpPr>
        <p:spPr>
          <a:xfrm>
            <a:off x="2282732" y="5375282"/>
            <a:ext cx="1482163" cy="261610"/>
          </a:xfrm>
          <a:prstGeom prst="rect">
            <a:avLst/>
          </a:prstGeom>
          <a:noFill/>
        </p:spPr>
        <p:txBody>
          <a:bodyPr wrap="square" rtlCol="0">
            <a:spAutoFit/>
          </a:bodyPr>
          <a:lstStyle/>
          <a:p>
            <a:r>
              <a:rPr lang="en-US" sz="1100" dirty="0"/>
              <a:t>16kV Gladiola Feeder</a:t>
            </a:r>
          </a:p>
        </p:txBody>
      </p:sp>
      <p:sp>
        <p:nvSpPr>
          <p:cNvPr id="12" name="TextBox 11">
            <a:extLst>
              <a:ext uri="{FF2B5EF4-FFF2-40B4-BE49-F238E27FC236}">
                <a16:creationId xmlns:a16="http://schemas.microsoft.com/office/drawing/2014/main" id="{AFB365F0-D6D6-4FBE-83DD-8C8F25E2BBF1}"/>
              </a:ext>
            </a:extLst>
          </p:cNvPr>
          <p:cNvSpPr txBox="1"/>
          <p:nvPr/>
        </p:nvSpPr>
        <p:spPr>
          <a:xfrm>
            <a:off x="611038" y="5814585"/>
            <a:ext cx="877662" cy="261610"/>
          </a:xfrm>
          <a:prstGeom prst="rect">
            <a:avLst/>
          </a:prstGeom>
          <a:noFill/>
        </p:spPr>
        <p:txBody>
          <a:bodyPr wrap="square" rtlCol="0">
            <a:spAutoFit/>
          </a:bodyPr>
          <a:lstStyle/>
          <a:p>
            <a:r>
              <a:rPr lang="en-US" sz="1100" dirty="0"/>
              <a:t>Substations</a:t>
            </a:r>
          </a:p>
        </p:txBody>
      </p:sp>
      <p:sp>
        <p:nvSpPr>
          <p:cNvPr id="13" name="TextBox 12">
            <a:extLst>
              <a:ext uri="{FF2B5EF4-FFF2-40B4-BE49-F238E27FC236}">
                <a16:creationId xmlns:a16="http://schemas.microsoft.com/office/drawing/2014/main" id="{BEBA49C9-9FD3-4230-8110-4F8F71A22DF6}"/>
              </a:ext>
            </a:extLst>
          </p:cNvPr>
          <p:cNvSpPr txBox="1"/>
          <p:nvPr/>
        </p:nvSpPr>
        <p:spPr>
          <a:xfrm>
            <a:off x="2276189" y="5593596"/>
            <a:ext cx="1482163" cy="261610"/>
          </a:xfrm>
          <a:prstGeom prst="rect">
            <a:avLst/>
          </a:prstGeom>
          <a:noFill/>
        </p:spPr>
        <p:txBody>
          <a:bodyPr wrap="square" rtlCol="0">
            <a:spAutoFit/>
          </a:bodyPr>
          <a:lstStyle/>
          <a:p>
            <a:r>
              <a:rPr lang="en-US" sz="1100" dirty="0"/>
              <a:t>16kV Gaucho Feeder</a:t>
            </a:r>
          </a:p>
        </p:txBody>
      </p:sp>
      <p:sp>
        <p:nvSpPr>
          <p:cNvPr id="14" name="TextBox 13">
            <a:extLst>
              <a:ext uri="{FF2B5EF4-FFF2-40B4-BE49-F238E27FC236}">
                <a16:creationId xmlns:a16="http://schemas.microsoft.com/office/drawing/2014/main" id="{31ADBB9E-903F-4E5E-B2CB-B0D39A042719}"/>
              </a:ext>
            </a:extLst>
          </p:cNvPr>
          <p:cNvSpPr txBox="1"/>
          <p:nvPr/>
        </p:nvSpPr>
        <p:spPr>
          <a:xfrm>
            <a:off x="2278534" y="5819963"/>
            <a:ext cx="1624144" cy="261610"/>
          </a:xfrm>
          <a:prstGeom prst="rect">
            <a:avLst/>
          </a:prstGeom>
          <a:noFill/>
        </p:spPr>
        <p:txBody>
          <a:bodyPr wrap="square" rtlCol="0">
            <a:spAutoFit/>
          </a:bodyPr>
          <a:lstStyle/>
          <a:p>
            <a:r>
              <a:rPr lang="en-US" sz="1100" dirty="0"/>
              <a:t>16kV  Professor Feeder</a:t>
            </a:r>
          </a:p>
        </p:txBody>
      </p:sp>
      <p:pic>
        <p:nvPicPr>
          <p:cNvPr id="15" name="Picture 14">
            <a:extLst>
              <a:ext uri="{FF2B5EF4-FFF2-40B4-BE49-F238E27FC236}">
                <a16:creationId xmlns:a16="http://schemas.microsoft.com/office/drawing/2014/main" id="{200849E3-3209-406D-A2C4-4D447F5FD581}"/>
              </a:ext>
            </a:extLst>
          </p:cNvPr>
          <p:cNvPicPr>
            <a:picLocks noChangeAspect="1"/>
          </p:cNvPicPr>
          <p:nvPr/>
        </p:nvPicPr>
        <p:blipFill>
          <a:blip r:embed="rId3"/>
          <a:stretch>
            <a:fillRect/>
          </a:stretch>
        </p:blipFill>
        <p:spPr>
          <a:xfrm>
            <a:off x="3979870" y="5422342"/>
            <a:ext cx="216464" cy="188533"/>
          </a:xfrm>
          <a:prstGeom prst="rect">
            <a:avLst/>
          </a:prstGeom>
        </p:spPr>
      </p:pic>
      <p:sp>
        <p:nvSpPr>
          <p:cNvPr id="16" name="TextBox 15">
            <a:extLst>
              <a:ext uri="{FF2B5EF4-FFF2-40B4-BE49-F238E27FC236}">
                <a16:creationId xmlns:a16="http://schemas.microsoft.com/office/drawing/2014/main" id="{0AFF25DD-0044-4065-BF10-264061DA17B9}"/>
              </a:ext>
            </a:extLst>
          </p:cNvPr>
          <p:cNvSpPr txBox="1"/>
          <p:nvPr/>
        </p:nvSpPr>
        <p:spPr>
          <a:xfrm>
            <a:off x="4277917" y="5615343"/>
            <a:ext cx="2346808" cy="261610"/>
          </a:xfrm>
          <a:prstGeom prst="rect">
            <a:avLst/>
          </a:prstGeom>
          <a:noFill/>
        </p:spPr>
        <p:txBody>
          <a:bodyPr wrap="square" rtlCol="0">
            <a:spAutoFit/>
          </a:bodyPr>
          <a:lstStyle/>
          <a:p>
            <a:r>
              <a:rPr lang="en-US" sz="1100" dirty="0"/>
              <a:t>Dos Pueblos High School</a:t>
            </a:r>
          </a:p>
        </p:txBody>
      </p:sp>
      <p:sp>
        <p:nvSpPr>
          <p:cNvPr id="17" name="TextBox 16">
            <a:extLst>
              <a:ext uri="{FF2B5EF4-FFF2-40B4-BE49-F238E27FC236}">
                <a16:creationId xmlns:a16="http://schemas.microsoft.com/office/drawing/2014/main" id="{6485F45B-12F9-4C6B-A65A-36BE7406B5D6}"/>
              </a:ext>
            </a:extLst>
          </p:cNvPr>
          <p:cNvSpPr txBox="1"/>
          <p:nvPr/>
        </p:nvSpPr>
        <p:spPr>
          <a:xfrm>
            <a:off x="2309562" y="6060372"/>
            <a:ext cx="1432407" cy="261610"/>
          </a:xfrm>
          <a:prstGeom prst="rect">
            <a:avLst/>
          </a:prstGeom>
          <a:noFill/>
        </p:spPr>
        <p:txBody>
          <a:bodyPr wrap="square" rtlCol="0">
            <a:spAutoFit/>
          </a:bodyPr>
          <a:lstStyle/>
          <a:p>
            <a:r>
              <a:rPr lang="en-US" sz="1100" dirty="0"/>
              <a:t>Santa Barbara Airport</a:t>
            </a:r>
          </a:p>
        </p:txBody>
      </p:sp>
      <p:pic>
        <p:nvPicPr>
          <p:cNvPr id="18" name="Picture 17">
            <a:extLst>
              <a:ext uri="{FF2B5EF4-FFF2-40B4-BE49-F238E27FC236}">
                <a16:creationId xmlns:a16="http://schemas.microsoft.com/office/drawing/2014/main" id="{41B31795-0912-4EBB-9107-EBA621BEB6D4}"/>
              </a:ext>
            </a:extLst>
          </p:cNvPr>
          <p:cNvPicPr>
            <a:picLocks noChangeAspect="1"/>
          </p:cNvPicPr>
          <p:nvPr/>
        </p:nvPicPr>
        <p:blipFill>
          <a:blip r:embed="rId4"/>
          <a:stretch>
            <a:fillRect/>
          </a:stretch>
        </p:blipFill>
        <p:spPr>
          <a:xfrm>
            <a:off x="286495" y="6038277"/>
            <a:ext cx="315190" cy="242454"/>
          </a:xfrm>
          <a:prstGeom prst="rect">
            <a:avLst/>
          </a:prstGeom>
        </p:spPr>
      </p:pic>
      <p:sp>
        <p:nvSpPr>
          <p:cNvPr id="20" name="TextBox 19">
            <a:extLst>
              <a:ext uri="{FF2B5EF4-FFF2-40B4-BE49-F238E27FC236}">
                <a16:creationId xmlns:a16="http://schemas.microsoft.com/office/drawing/2014/main" id="{87AF6283-85E0-45B1-BF65-CAA70259200F}"/>
              </a:ext>
            </a:extLst>
          </p:cNvPr>
          <p:cNvSpPr txBox="1"/>
          <p:nvPr/>
        </p:nvSpPr>
        <p:spPr>
          <a:xfrm>
            <a:off x="623018" y="6042646"/>
            <a:ext cx="1302669" cy="261610"/>
          </a:xfrm>
          <a:prstGeom prst="rect">
            <a:avLst/>
          </a:prstGeom>
          <a:noFill/>
        </p:spPr>
        <p:txBody>
          <a:bodyPr wrap="square" rtlCol="0">
            <a:spAutoFit/>
          </a:bodyPr>
          <a:lstStyle/>
          <a:p>
            <a:r>
              <a:rPr lang="en-US" sz="1100" dirty="0"/>
              <a:t>Tier 3 Fire Threat</a:t>
            </a:r>
          </a:p>
        </p:txBody>
      </p:sp>
      <p:pic>
        <p:nvPicPr>
          <p:cNvPr id="22" name="Picture 21">
            <a:extLst>
              <a:ext uri="{FF2B5EF4-FFF2-40B4-BE49-F238E27FC236}">
                <a16:creationId xmlns:a16="http://schemas.microsoft.com/office/drawing/2014/main" id="{0F29EC64-C6F6-4C6F-8AB4-EC604C054D4C}"/>
              </a:ext>
            </a:extLst>
          </p:cNvPr>
          <p:cNvPicPr>
            <a:picLocks noChangeAspect="1"/>
          </p:cNvPicPr>
          <p:nvPr/>
        </p:nvPicPr>
        <p:blipFill>
          <a:blip r:embed="rId5"/>
          <a:stretch>
            <a:fillRect/>
          </a:stretch>
        </p:blipFill>
        <p:spPr>
          <a:xfrm>
            <a:off x="1995864" y="5672961"/>
            <a:ext cx="362389" cy="117532"/>
          </a:xfrm>
          <a:prstGeom prst="rect">
            <a:avLst/>
          </a:prstGeom>
        </p:spPr>
      </p:pic>
      <p:pic>
        <p:nvPicPr>
          <p:cNvPr id="23" name="Picture 22">
            <a:extLst>
              <a:ext uri="{FF2B5EF4-FFF2-40B4-BE49-F238E27FC236}">
                <a16:creationId xmlns:a16="http://schemas.microsoft.com/office/drawing/2014/main" id="{85E37017-EEF3-4D18-9802-569969BB7679}"/>
              </a:ext>
            </a:extLst>
          </p:cNvPr>
          <p:cNvPicPr>
            <a:picLocks noChangeAspect="1"/>
          </p:cNvPicPr>
          <p:nvPr/>
        </p:nvPicPr>
        <p:blipFill>
          <a:blip r:embed="rId6"/>
          <a:stretch>
            <a:fillRect/>
          </a:stretch>
        </p:blipFill>
        <p:spPr>
          <a:xfrm>
            <a:off x="1988496" y="5904927"/>
            <a:ext cx="361950" cy="133350"/>
          </a:xfrm>
          <a:prstGeom prst="rect">
            <a:avLst/>
          </a:prstGeom>
        </p:spPr>
      </p:pic>
      <p:pic>
        <p:nvPicPr>
          <p:cNvPr id="24" name="Picture 23">
            <a:extLst>
              <a:ext uri="{FF2B5EF4-FFF2-40B4-BE49-F238E27FC236}">
                <a16:creationId xmlns:a16="http://schemas.microsoft.com/office/drawing/2014/main" id="{F0B3428B-D426-43D5-B345-F5E43736D5C7}"/>
              </a:ext>
            </a:extLst>
          </p:cNvPr>
          <p:cNvPicPr>
            <a:picLocks noChangeAspect="1"/>
          </p:cNvPicPr>
          <p:nvPr/>
        </p:nvPicPr>
        <p:blipFill>
          <a:blip r:embed="rId7"/>
          <a:stretch>
            <a:fillRect/>
          </a:stretch>
        </p:blipFill>
        <p:spPr>
          <a:xfrm>
            <a:off x="1998421" y="5446474"/>
            <a:ext cx="342900" cy="104775"/>
          </a:xfrm>
          <a:prstGeom prst="rect">
            <a:avLst/>
          </a:prstGeom>
        </p:spPr>
      </p:pic>
      <p:pic>
        <p:nvPicPr>
          <p:cNvPr id="25" name="Picture 24">
            <a:extLst>
              <a:ext uri="{FF2B5EF4-FFF2-40B4-BE49-F238E27FC236}">
                <a16:creationId xmlns:a16="http://schemas.microsoft.com/office/drawing/2014/main" id="{BC00AEF4-3D8A-4070-852C-9F74794F5B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197" y="5655863"/>
            <a:ext cx="358171" cy="129551"/>
          </a:xfrm>
          <a:prstGeom prst="rect">
            <a:avLst/>
          </a:prstGeom>
        </p:spPr>
      </p:pic>
      <p:sp>
        <p:nvSpPr>
          <p:cNvPr id="28" name="TextBox 27">
            <a:extLst>
              <a:ext uri="{FF2B5EF4-FFF2-40B4-BE49-F238E27FC236}">
                <a16:creationId xmlns:a16="http://schemas.microsoft.com/office/drawing/2014/main" id="{8760906A-F5DC-46FE-9D3C-C6EDB182CE8E}"/>
              </a:ext>
            </a:extLst>
          </p:cNvPr>
          <p:cNvSpPr txBox="1"/>
          <p:nvPr/>
        </p:nvSpPr>
        <p:spPr>
          <a:xfrm>
            <a:off x="591045" y="5586524"/>
            <a:ext cx="1319375" cy="261610"/>
          </a:xfrm>
          <a:prstGeom prst="rect">
            <a:avLst/>
          </a:prstGeom>
          <a:noFill/>
        </p:spPr>
        <p:txBody>
          <a:bodyPr wrap="square" rtlCol="0">
            <a:spAutoFit/>
          </a:bodyPr>
          <a:lstStyle/>
          <a:p>
            <a:r>
              <a:rPr lang="en-US" sz="1100" dirty="0"/>
              <a:t>66 kV Feeder #4311</a:t>
            </a:r>
          </a:p>
        </p:txBody>
      </p:sp>
      <p:pic>
        <p:nvPicPr>
          <p:cNvPr id="29" name="Picture 28">
            <a:extLst>
              <a:ext uri="{FF2B5EF4-FFF2-40B4-BE49-F238E27FC236}">
                <a16:creationId xmlns:a16="http://schemas.microsoft.com/office/drawing/2014/main" id="{E73671F8-9DB2-47AC-99E6-3711E85620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83757" y="5872137"/>
            <a:ext cx="183919" cy="18391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D32B3AD6-7A96-46B8-8571-0DA7F8B04B51}"/>
              </a:ext>
            </a:extLst>
          </p:cNvPr>
          <p:cNvSpPr txBox="1"/>
          <p:nvPr/>
        </p:nvSpPr>
        <p:spPr>
          <a:xfrm>
            <a:off x="4275185" y="5845754"/>
            <a:ext cx="1302669" cy="261610"/>
          </a:xfrm>
          <a:prstGeom prst="rect">
            <a:avLst/>
          </a:prstGeom>
          <a:noFill/>
        </p:spPr>
        <p:txBody>
          <a:bodyPr wrap="square" rtlCol="0">
            <a:spAutoFit/>
          </a:bodyPr>
          <a:lstStyle/>
          <a:p>
            <a:r>
              <a:rPr lang="en-US" sz="1100" dirty="0"/>
              <a:t>Fire Stations</a:t>
            </a:r>
          </a:p>
        </p:txBody>
      </p:sp>
      <p:pic>
        <p:nvPicPr>
          <p:cNvPr id="31" name="Picture 30">
            <a:extLst>
              <a:ext uri="{FF2B5EF4-FFF2-40B4-BE49-F238E27FC236}">
                <a16:creationId xmlns:a16="http://schemas.microsoft.com/office/drawing/2014/main" id="{340F2FA2-DABB-481C-9C31-08A3C72BAB0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97186" y="6116518"/>
            <a:ext cx="173148" cy="17314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7DA14EFB-1364-464E-A583-62FEB7C26720}"/>
              </a:ext>
            </a:extLst>
          </p:cNvPr>
          <p:cNvSpPr txBox="1"/>
          <p:nvPr/>
        </p:nvSpPr>
        <p:spPr>
          <a:xfrm>
            <a:off x="4275185" y="6067417"/>
            <a:ext cx="1807610" cy="261610"/>
          </a:xfrm>
          <a:prstGeom prst="rect">
            <a:avLst/>
          </a:prstGeom>
          <a:noFill/>
        </p:spPr>
        <p:txBody>
          <a:bodyPr wrap="square" rtlCol="0">
            <a:spAutoFit/>
          </a:bodyPr>
          <a:lstStyle/>
          <a:p>
            <a:r>
              <a:rPr lang="en-US" sz="1100" dirty="0"/>
              <a:t>Goleta Sanitary District</a:t>
            </a:r>
          </a:p>
        </p:txBody>
      </p:sp>
      <p:pic>
        <p:nvPicPr>
          <p:cNvPr id="33" name="Picture 32">
            <a:extLst>
              <a:ext uri="{FF2B5EF4-FFF2-40B4-BE49-F238E27FC236}">
                <a16:creationId xmlns:a16="http://schemas.microsoft.com/office/drawing/2014/main" id="{6C632A73-FC8F-4F76-ADDE-AB3D996A6775}"/>
              </a:ext>
            </a:extLst>
          </p:cNvPr>
          <p:cNvPicPr>
            <a:picLocks noChangeAspect="1"/>
          </p:cNvPicPr>
          <p:nvPr/>
        </p:nvPicPr>
        <p:blipFill>
          <a:blip r:embed="rId11"/>
          <a:stretch>
            <a:fillRect/>
          </a:stretch>
        </p:blipFill>
        <p:spPr>
          <a:xfrm>
            <a:off x="6582110" y="6076768"/>
            <a:ext cx="183920" cy="183920"/>
          </a:xfrm>
          <a:prstGeom prst="rect">
            <a:avLst/>
          </a:prstGeom>
        </p:spPr>
      </p:pic>
      <p:sp>
        <p:nvSpPr>
          <p:cNvPr id="34" name="TextBox 33">
            <a:extLst>
              <a:ext uri="{FF2B5EF4-FFF2-40B4-BE49-F238E27FC236}">
                <a16:creationId xmlns:a16="http://schemas.microsoft.com/office/drawing/2014/main" id="{99DC1E6C-5282-4828-9702-3849C37C3613}"/>
              </a:ext>
            </a:extLst>
          </p:cNvPr>
          <p:cNvSpPr txBox="1"/>
          <p:nvPr/>
        </p:nvSpPr>
        <p:spPr>
          <a:xfrm>
            <a:off x="6836695" y="6047501"/>
            <a:ext cx="2035981" cy="261610"/>
          </a:xfrm>
          <a:prstGeom prst="rect">
            <a:avLst/>
          </a:prstGeom>
          <a:noFill/>
        </p:spPr>
        <p:txBody>
          <a:bodyPr wrap="square" rtlCol="0">
            <a:spAutoFit/>
          </a:bodyPr>
          <a:lstStyle/>
          <a:p>
            <a:r>
              <a:rPr lang="en-US" sz="1100" dirty="0">
                <a:solidFill>
                  <a:schemeClr val="dk1"/>
                </a:solidFill>
                <a:latin typeface="+mn-lt"/>
                <a:cs typeface="Arial"/>
                <a:sym typeface="Arial"/>
              </a:rPr>
              <a:t>Planned Battery Energy Storage</a:t>
            </a:r>
            <a:endParaRPr lang="en-US" sz="1100" dirty="0">
              <a:latin typeface="+mn-lt"/>
            </a:endParaRPr>
          </a:p>
        </p:txBody>
      </p:sp>
      <p:pic>
        <p:nvPicPr>
          <p:cNvPr id="35" name="Picture 34">
            <a:extLst>
              <a:ext uri="{FF2B5EF4-FFF2-40B4-BE49-F238E27FC236}">
                <a16:creationId xmlns:a16="http://schemas.microsoft.com/office/drawing/2014/main" id="{B9960319-7F09-47C2-ABC8-63703901DA2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73744" y="5402604"/>
            <a:ext cx="183920" cy="18392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E36B7668-550E-4EFD-A80D-04A02D1D6C11}"/>
              </a:ext>
            </a:extLst>
          </p:cNvPr>
          <p:cNvSpPr txBox="1"/>
          <p:nvPr/>
        </p:nvSpPr>
        <p:spPr>
          <a:xfrm>
            <a:off x="6821997" y="5372536"/>
            <a:ext cx="2035981" cy="261610"/>
          </a:xfrm>
          <a:prstGeom prst="rect">
            <a:avLst/>
          </a:prstGeom>
          <a:noFill/>
        </p:spPr>
        <p:txBody>
          <a:bodyPr wrap="square" rtlCol="0">
            <a:spAutoFit/>
          </a:bodyPr>
          <a:lstStyle/>
          <a:p>
            <a:r>
              <a:rPr lang="en-US" sz="1100" dirty="0"/>
              <a:t>Goleta Valley Cottage Hospital</a:t>
            </a:r>
          </a:p>
        </p:txBody>
      </p:sp>
      <p:pic>
        <p:nvPicPr>
          <p:cNvPr id="37" name="Picture 2">
            <a:extLst>
              <a:ext uri="{FF2B5EF4-FFF2-40B4-BE49-F238E27FC236}">
                <a16:creationId xmlns:a16="http://schemas.microsoft.com/office/drawing/2014/main" id="{A658E33A-1595-4ADB-9A47-630AA79AC40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44332" y="5610875"/>
            <a:ext cx="231058" cy="23105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a:extLst>
              <a:ext uri="{FF2B5EF4-FFF2-40B4-BE49-F238E27FC236}">
                <a16:creationId xmlns:a16="http://schemas.microsoft.com/office/drawing/2014/main" id="{7F3A987E-D9AE-47FB-B7BF-067D382D75F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54798" y="6065042"/>
            <a:ext cx="219309" cy="21930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ACE2324B-73CF-4040-96FC-B297114952BC}"/>
              </a:ext>
            </a:extLst>
          </p:cNvPr>
          <p:cNvSpPr txBox="1"/>
          <p:nvPr/>
        </p:nvSpPr>
        <p:spPr>
          <a:xfrm>
            <a:off x="6814718" y="5592684"/>
            <a:ext cx="2035981" cy="261610"/>
          </a:xfrm>
          <a:prstGeom prst="rect">
            <a:avLst/>
          </a:prstGeom>
          <a:noFill/>
        </p:spPr>
        <p:txBody>
          <a:bodyPr wrap="square" rtlCol="0">
            <a:spAutoFit/>
          </a:bodyPr>
          <a:lstStyle/>
          <a:p>
            <a:r>
              <a:rPr lang="en-US" sz="1100" dirty="0"/>
              <a:t>Direct Relief</a:t>
            </a:r>
          </a:p>
        </p:txBody>
      </p:sp>
      <p:pic>
        <p:nvPicPr>
          <p:cNvPr id="41" name="Picture 40">
            <a:extLst>
              <a:ext uri="{FF2B5EF4-FFF2-40B4-BE49-F238E27FC236}">
                <a16:creationId xmlns:a16="http://schemas.microsoft.com/office/drawing/2014/main" id="{500B2D09-D6DD-4E50-B2AE-8B3F934CEE6F}"/>
              </a:ext>
            </a:extLst>
          </p:cNvPr>
          <p:cNvPicPr>
            <a:picLocks noChangeAspect="1"/>
          </p:cNvPicPr>
          <p:nvPr/>
        </p:nvPicPr>
        <p:blipFill>
          <a:blip r:embed="rId15"/>
          <a:stretch>
            <a:fillRect/>
          </a:stretch>
        </p:blipFill>
        <p:spPr>
          <a:xfrm>
            <a:off x="0" y="927838"/>
            <a:ext cx="9144000" cy="4314560"/>
          </a:xfrm>
          <a:prstGeom prst="rect">
            <a:avLst/>
          </a:prstGeom>
        </p:spPr>
      </p:pic>
      <p:cxnSp>
        <p:nvCxnSpPr>
          <p:cNvPr id="42" name="Straight Arrow Connector 41">
            <a:extLst>
              <a:ext uri="{FF2B5EF4-FFF2-40B4-BE49-F238E27FC236}">
                <a16:creationId xmlns:a16="http://schemas.microsoft.com/office/drawing/2014/main" id="{53324BFE-8251-4410-AD13-4A70F80C50A4}"/>
              </a:ext>
            </a:extLst>
          </p:cNvPr>
          <p:cNvCxnSpPr>
            <a:cxnSpLocks/>
            <a:stCxn id="43" idx="3"/>
            <a:endCxn id="50" idx="2"/>
          </p:cNvCxnSpPr>
          <p:nvPr/>
        </p:nvCxnSpPr>
        <p:spPr>
          <a:xfrm flipV="1">
            <a:off x="2905364" y="3590457"/>
            <a:ext cx="914795" cy="112864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20BDE6A1-B2D7-416E-A2A8-B649B15406DD}"/>
              </a:ext>
            </a:extLst>
          </p:cNvPr>
          <p:cNvSpPr txBox="1"/>
          <p:nvPr/>
        </p:nvSpPr>
        <p:spPr>
          <a:xfrm>
            <a:off x="1795527" y="4588297"/>
            <a:ext cx="1109837" cy="261610"/>
          </a:xfrm>
          <a:prstGeom prst="rect">
            <a:avLst/>
          </a:prstGeom>
          <a:solidFill>
            <a:schemeClr val="bg1"/>
          </a:solidFill>
          <a:ln w="19050">
            <a:solidFill>
              <a:schemeClr val="tx1"/>
            </a:solidFill>
          </a:ln>
        </p:spPr>
        <p:txBody>
          <a:bodyPr wrap="square" rtlCol="0">
            <a:spAutoFit/>
          </a:bodyPr>
          <a:lstStyle/>
          <a:p>
            <a:r>
              <a:rPr lang="en-US" sz="1100" dirty="0"/>
              <a:t>Fire Station # 17</a:t>
            </a:r>
          </a:p>
        </p:txBody>
      </p:sp>
      <p:pic>
        <p:nvPicPr>
          <p:cNvPr id="44" name="Picture 43">
            <a:extLst>
              <a:ext uri="{FF2B5EF4-FFF2-40B4-BE49-F238E27FC236}">
                <a16:creationId xmlns:a16="http://schemas.microsoft.com/office/drawing/2014/main" id="{4993657E-8000-45BA-8FD1-CDEDEE389AC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47917" y="3255746"/>
            <a:ext cx="173148" cy="173148"/>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traight Arrow Connector 44">
            <a:extLst>
              <a:ext uri="{FF2B5EF4-FFF2-40B4-BE49-F238E27FC236}">
                <a16:creationId xmlns:a16="http://schemas.microsoft.com/office/drawing/2014/main" id="{4DAB7840-7F62-4CBB-B4D1-D5F29B726B49}"/>
              </a:ext>
            </a:extLst>
          </p:cNvPr>
          <p:cNvCxnSpPr>
            <a:cxnSpLocks/>
            <a:stCxn id="46" idx="2"/>
            <a:endCxn id="47" idx="0"/>
          </p:cNvCxnSpPr>
          <p:nvPr/>
        </p:nvCxnSpPr>
        <p:spPr>
          <a:xfrm>
            <a:off x="4875220" y="1437494"/>
            <a:ext cx="144278" cy="76845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71269E7E-9B6B-4333-9DBC-C4F38DA9D00E}"/>
              </a:ext>
            </a:extLst>
          </p:cNvPr>
          <p:cNvSpPr txBox="1"/>
          <p:nvPr/>
        </p:nvSpPr>
        <p:spPr>
          <a:xfrm>
            <a:off x="4275186" y="1006607"/>
            <a:ext cx="1200068" cy="430887"/>
          </a:xfrm>
          <a:prstGeom prst="rect">
            <a:avLst/>
          </a:prstGeom>
          <a:solidFill>
            <a:schemeClr val="bg1"/>
          </a:solidFill>
          <a:ln w="19050">
            <a:solidFill>
              <a:schemeClr val="tx1"/>
            </a:solidFill>
          </a:ln>
        </p:spPr>
        <p:txBody>
          <a:bodyPr wrap="square" rtlCol="0">
            <a:spAutoFit/>
          </a:bodyPr>
          <a:lstStyle/>
          <a:p>
            <a:r>
              <a:rPr lang="en-US" sz="1100" dirty="0"/>
              <a:t>Direct Relief (Solar Microgrid)</a:t>
            </a:r>
          </a:p>
        </p:txBody>
      </p:sp>
      <p:pic>
        <p:nvPicPr>
          <p:cNvPr id="47" name="Picture 2">
            <a:extLst>
              <a:ext uri="{FF2B5EF4-FFF2-40B4-BE49-F238E27FC236}">
                <a16:creationId xmlns:a16="http://schemas.microsoft.com/office/drawing/2014/main" id="{16516E5D-16EB-435E-9C4D-74D8B76742D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03969" y="2205948"/>
            <a:ext cx="231058" cy="231058"/>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Straight Arrow Connector 47">
            <a:extLst>
              <a:ext uri="{FF2B5EF4-FFF2-40B4-BE49-F238E27FC236}">
                <a16:creationId xmlns:a16="http://schemas.microsoft.com/office/drawing/2014/main" id="{98E78390-AA86-47FE-88C0-FFAC7FCA4147}"/>
              </a:ext>
            </a:extLst>
          </p:cNvPr>
          <p:cNvCxnSpPr>
            <a:cxnSpLocks/>
          </p:cNvCxnSpPr>
          <p:nvPr/>
        </p:nvCxnSpPr>
        <p:spPr>
          <a:xfrm flipH="1">
            <a:off x="6689187" y="1018924"/>
            <a:ext cx="777092" cy="329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DECD0571-94A8-4A14-A347-D2C7F96BA8F8}"/>
              </a:ext>
            </a:extLst>
          </p:cNvPr>
          <p:cNvSpPr txBox="1"/>
          <p:nvPr/>
        </p:nvSpPr>
        <p:spPr>
          <a:xfrm>
            <a:off x="7466279" y="975415"/>
            <a:ext cx="1195526" cy="261610"/>
          </a:xfrm>
          <a:prstGeom prst="rect">
            <a:avLst/>
          </a:prstGeom>
          <a:solidFill>
            <a:schemeClr val="bg1"/>
          </a:solidFill>
          <a:ln w="19050">
            <a:solidFill>
              <a:schemeClr val="tx1"/>
            </a:solidFill>
          </a:ln>
        </p:spPr>
        <p:txBody>
          <a:bodyPr wrap="square" rtlCol="0">
            <a:spAutoFit/>
          </a:bodyPr>
          <a:lstStyle/>
          <a:p>
            <a:r>
              <a:rPr lang="en-US" sz="1100" dirty="0"/>
              <a:t>Vegas Substation</a:t>
            </a:r>
          </a:p>
        </p:txBody>
      </p:sp>
      <p:pic>
        <p:nvPicPr>
          <p:cNvPr id="50" name="Picture 49">
            <a:extLst>
              <a:ext uri="{FF2B5EF4-FFF2-40B4-BE49-F238E27FC236}">
                <a16:creationId xmlns:a16="http://schemas.microsoft.com/office/drawing/2014/main" id="{01298E61-2F90-4482-9ED4-DE53548038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28199" y="3406538"/>
            <a:ext cx="183919" cy="18391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474AF230-0388-49E2-AE9D-5482CCE290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1120" y="2519683"/>
            <a:ext cx="183919" cy="183919"/>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Straight Arrow Connector 51">
            <a:extLst>
              <a:ext uri="{FF2B5EF4-FFF2-40B4-BE49-F238E27FC236}">
                <a16:creationId xmlns:a16="http://schemas.microsoft.com/office/drawing/2014/main" id="{11AD1C37-63E8-44C9-887B-3E06AF52ACC1}"/>
              </a:ext>
            </a:extLst>
          </p:cNvPr>
          <p:cNvCxnSpPr>
            <a:cxnSpLocks/>
            <a:stCxn id="53" idx="0"/>
          </p:cNvCxnSpPr>
          <p:nvPr/>
        </p:nvCxnSpPr>
        <p:spPr>
          <a:xfrm flipV="1">
            <a:off x="1771451" y="2627936"/>
            <a:ext cx="693999" cy="124788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53EC999B-482F-43B0-93C0-31381EAE8E1A}"/>
              </a:ext>
            </a:extLst>
          </p:cNvPr>
          <p:cNvSpPr txBox="1"/>
          <p:nvPr/>
        </p:nvSpPr>
        <p:spPr>
          <a:xfrm>
            <a:off x="1097210" y="3875820"/>
            <a:ext cx="1348482" cy="261610"/>
          </a:xfrm>
          <a:prstGeom prst="rect">
            <a:avLst/>
          </a:prstGeom>
          <a:solidFill>
            <a:schemeClr val="bg1"/>
          </a:solidFill>
          <a:ln w="19050">
            <a:solidFill>
              <a:schemeClr val="tx1"/>
            </a:solidFill>
          </a:ln>
        </p:spPr>
        <p:txBody>
          <a:bodyPr wrap="square" rtlCol="0">
            <a:spAutoFit/>
          </a:bodyPr>
          <a:lstStyle/>
          <a:p>
            <a:r>
              <a:rPr lang="en-US" sz="1100" dirty="0"/>
              <a:t>Isla Vista Substation</a:t>
            </a:r>
          </a:p>
        </p:txBody>
      </p:sp>
      <p:pic>
        <p:nvPicPr>
          <p:cNvPr id="54" name="Picture 53">
            <a:extLst>
              <a:ext uri="{FF2B5EF4-FFF2-40B4-BE49-F238E27FC236}">
                <a16:creationId xmlns:a16="http://schemas.microsoft.com/office/drawing/2014/main" id="{EA49414E-1A34-488F-B8C7-4B32F5010189}"/>
              </a:ext>
            </a:extLst>
          </p:cNvPr>
          <p:cNvPicPr>
            <a:picLocks noChangeAspect="1"/>
          </p:cNvPicPr>
          <p:nvPr/>
        </p:nvPicPr>
        <p:blipFill>
          <a:blip r:embed="rId11"/>
          <a:stretch>
            <a:fillRect/>
          </a:stretch>
        </p:blipFill>
        <p:spPr>
          <a:xfrm>
            <a:off x="2564646" y="2421542"/>
            <a:ext cx="183920" cy="183920"/>
          </a:xfrm>
          <a:prstGeom prst="rect">
            <a:avLst/>
          </a:prstGeom>
        </p:spPr>
      </p:pic>
      <p:cxnSp>
        <p:nvCxnSpPr>
          <p:cNvPr id="55" name="Straight Arrow Connector 54">
            <a:extLst>
              <a:ext uri="{FF2B5EF4-FFF2-40B4-BE49-F238E27FC236}">
                <a16:creationId xmlns:a16="http://schemas.microsoft.com/office/drawing/2014/main" id="{5FBBA536-1D56-42AC-8347-88BA2BAC795C}"/>
              </a:ext>
            </a:extLst>
          </p:cNvPr>
          <p:cNvCxnSpPr>
            <a:cxnSpLocks/>
            <a:stCxn id="56" idx="3"/>
            <a:endCxn id="54" idx="1"/>
          </p:cNvCxnSpPr>
          <p:nvPr/>
        </p:nvCxnSpPr>
        <p:spPr>
          <a:xfrm>
            <a:off x="1446035" y="2072912"/>
            <a:ext cx="1118611" cy="44059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21D806AB-B5A4-4692-9530-284A1C15FF7F}"/>
              </a:ext>
            </a:extLst>
          </p:cNvPr>
          <p:cNvSpPr txBox="1"/>
          <p:nvPr/>
        </p:nvSpPr>
        <p:spPr>
          <a:xfrm>
            <a:off x="356715" y="1772830"/>
            <a:ext cx="1089320" cy="600164"/>
          </a:xfrm>
          <a:prstGeom prst="rect">
            <a:avLst/>
          </a:prstGeom>
          <a:solidFill>
            <a:schemeClr val="bg1"/>
          </a:solidFill>
          <a:ln w="19050">
            <a:solidFill>
              <a:schemeClr val="tx1"/>
            </a:solidFill>
          </a:ln>
        </p:spPr>
        <p:txBody>
          <a:bodyPr wrap="square" rtlCol="0">
            <a:spAutoFit/>
          </a:bodyPr>
          <a:lstStyle/>
          <a:p>
            <a:r>
              <a:rPr lang="en-US" sz="1100" dirty="0"/>
              <a:t>Goleta Energy Storage Project </a:t>
            </a:r>
          </a:p>
          <a:p>
            <a:r>
              <a:rPr lang="en-US" sz="1100" dirty="0"/>
              <a:t>(240 MWh)</a:t>
            </a:r>
          </a:p>
        </p:txBody>
      </p:sp>
      <p:pic>
        <p:nvPicPr>
          <p:cNvPr id="57" name="Picture 56">
            <a:extLst>
              <a:ext uri="{FF2B5EF4-FFF2-40B4-BE49-F238E27FC236}">
                <a16:creationId xmlns:a16="http://schemas.microsoft.com/office/drawing/2014/main" id="{DF0B5F64-E7A9-413F-9CCF-FE9B668FA6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18173" y="1405298"/>
            <a:ext cx="183919" cy="18391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7ECE1800-D7C5-43FB-B694-9E5A23DFD1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4743" y="1480106"/>
            <a:ext cx="183919" cy="18391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AB2D9A8C-6214-44AA-B9EE-5EF89CCA9C6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27515" y="2336585"/>
            <a:ext cx="183920" cy="183920"/>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Straight Arrow Connector 59">
            <a:extLst>
              <a:ext uri="{FF2B5EF4-FFF2-40B4-BE49-F238E27FC236}">
                <a16:creationId xmlns:a16="http://schemas.microsoft.com/office/drawing/2014/main" id="{20A95062-6801-44C5-A22C-2ED5227C824D}"/>
              </a:ext>
            </a:extLst>
          </p:cNvPr>
          <p:cNvCxnSpPr>
            <a:cxnSpLocks/>
          </p:cNvCxnSpPr>
          <p:nvPr/>
        </p:nvCxnSpPr>
        <p:spPr>
          <a:xfrm flipH="1" flipV="1">
            <a:off x="5104797" y="2638144"/>
            <a:ext cx="1193059" cy="47600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CA2CC3C2-D914-48D6-B590-1EEC38F2B783}"/>
              </a:ext>
            </a:extLst>
          </p:cNvPr>
          <p:cNvSpPr txBox="1"/>
          <p:nvPr/>
        </p:nvSpPr>
        <p:spPr>
          <a:xfrm>
            <a:off x="6297856" y="3105988"/>
            <a:ext cx="1109837" cy="261610"/>
          </a:xfrm>
          <a:prstGeom prst="rect">
            <a:avLst/>
          </a:prstGeom>
          <a:solidFill>
            <a:schemeClr val="bg1"/>
          </a:solidFill>
          <a:ln w="19050">
            <a:solidFill>
              <a:schemeClr val="tx1"/>
            </a:solidFill>
          </a:ln>
        </p:spPr>
        <p:txBody>
          <a:bodyPr wrap="square" rtlCol="0">
            <a:spAutoFit/>
          </a:bodyPr>
          <a:lstStyle/>
          <a:p>
            <a:r>
              <a:rPr lang="en-US" sz="1100" dirty="0"/>
              <a:t>Fire Station # 8</a:t>
            </a:r>
          </a:p>
        </p:txBody>
      </p:sp>
      <p:cxnSp>
        <p:nvCxnSpPr>
          <p:cNvPr id="62" name="Straight Arrow Connector 61">
            <a:extLst>
              <a:ext uri="{FF2B5EF4-FFF2-40B4-BE49-F238E27FC236}">
                <a16:creationId xmlns:a16="http://schemas.microsoft.com/office/drawing/2014/main" id="{08CC9B00-6542-45C0-AE4A-CB9E27661272}"/>
              </a:ext>
            </a:extLst>
          </p:cNvPr>
          <p:cNvCxnSpPr>
            <a:cxnSpLocks/>
            <a:stCxn id="63" idx="1"/>
          </p:cNvCxnSpPr>
          <p:nvPr/>
        </p:nvCxnSpPr>
        <p:spPr>
          <a:xfrm flipH="1" flipV="1">
            <a:off x="5521065" y="3464904"/>
            <a:ext cx="999831" cy="112916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E70D8B70-BADD-4B91-9404-DA50BF3267EE}"/>
              </a:ext>
            </a:extLst>
          </p:cNvPr>
          <p:cNvSpPr txBox="1"/>
          <p:nvPr/>
        </p:nvSpPr>
        <p:spPr>
          <a:xfrm>
            <a:off x="6520896" y="4463264"/>
            <a:ext cx="1495449" cy="261610"/>
          </a:xfrm>
          <a:prstGeom prst="rect">
            <a:avLst/>
          </a:prstGeom>
          <a:solidFill>
            <a:schemeClr val="bg1"/>
          </a:solidFill>
          <a:ln w="19050">
            <a:solidFill>
              <a:schemeClr val="tx1"/>
            </a:solidFill>
          </a:ln>
        </p:spPr>
        <p:txBody>
          <a:bodyPr wrap="square" rtlCol="0">
            <a:spAutoFit/>
          </a:bodyPr>
          <a:lstStyle/>
          <a:p>
            <a:r>
              <a:rPr lang="en-US" sz="1100" dirty="0"/>
              <a:t>Goleta Sanitary District</a:t>
            </a:r>
          </a:p>
        </p:txBody>
      </p:sp>
      <p:pic>
        <p:nvPicPr>
          <p:cNvPr id="64" name="Picture 63">
            <a:extLst>
              <a:ext uri="{FF2B5EF4-FFF2-40B4-BE49-F238E27FC236}">
                <a16:creationId xmlns:a16="http://schemas.microsoft.com/office/drawing/2014/main" id="{52C6C336-A228-4CAC-A0B4-D4FEF51562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3055" y="2987387"/>
            <a:ext cx="183919" cy="18391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a:extLst>
              <a:ext uri="{FF2B5EF4-FFF2-40B4-BE49-F238E27FC236}">
                <a16:creationId xmlns:a16="http://schemas.microsoft.com/office/drawing/2014/main" id="{9204F2A7-47F0-4496-B952-75E2EFD95A4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55646" y="2908731"/>
            <a:ext cx="219309" cy="219309"/>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F3EBE069-E84C-4906-9960-01593C05DA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60081" y="1917375"/>
            <a:ext cx="183919" cy="183919"/>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99F1DAD8-1EFD-4164-AED3-0A1CC9873DB4}"/>
              </a:ext>
            </a:extLst>
          </p:cNvPr>
          <p:cNvSpPr txBox="1"/>
          <p:nvPr/>
        </p:nvSpPr>
        <p:spPr>
          <a:xfrm>
            <a:off x="6821524" y="5824070"/>
            <a:ext cx="2035981" cy="261610"/>
          </a:xfrm>
          <a:prstGeom prst="rect">
            <a:avLst/>
          </a:prstGeom>
          <a:noFill/>
        </p:spPr>
        <p:txBody>
          <a:bodyPr wrap="square" rtlCol="0">
            <a:spAutoFit/>
          </a:bodyPr>
          <a:lstStyle/>
          <a:p>
            <a:r>
              <a:rPr lang="en-US" sz="1100" dirty="0"/>
              <a:t>Deckers</a:t>
            </a:r>
          </a:p>
        </p:txBody>
      </p:sp>
      <p:pic>
        <p:nvPicPr>
          <p:cNvPr id="70" name="Picture 2">
            <a:extLst>
              <a:ext uri="{FF2B5EF4-FFF2-40B4-BE49-F238E27FC236}">
                <a16:creationId xmlns:a16="http://schemas.microsoft.com/office/drawing/2014/main" id="{5BC1E3F4-248A-4FF0-872C-C0BE4626149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35868" y="2780295"/>
            <a:ext cx="183919" cy="18391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a:extLst>
              <a:ext uri="{FF2B5EF4-FFF2-40B4-BE49-F238E27FC236}">
                <a16:creationId xmlns:a16="http://schemas.microsoft.com/office/drawing/2014/main" id="{639C1436-83D6-49FD-8251-1C8559EB673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84711" y="5837397"/>
            <a:ext cx="183919" cy="183919"/>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CCC62B5F-5B84-C549-9BD7-E6AB51AB8856}"/>
              </a:ext>
            </a:extLst>
          </p:cNvPr>
          <p:cNvSpPr txBox="1"/>
          <p:nvPr/>
        </p:nvSpPr>
        <p:spPr>
          <a:xfrm>
            <a:off x="3967829" y="4287899"/>
            <a:ext cx="529032" cy="261610"/>
          </a:xfrm>
          <a:prstGeom prst="rect">
            <a:avLst/>
          </a:prstGeom>
          <a:solidFill>
            <a:schemeClr val="bg1"/>
          </a:solidFill>
          <a:ln w="19050">
            <a:solidFill>
              <a:schemeClr val="tx1"/>
            </a:solidFill>
          </a:ln>
        </p:spPr>
        <p:txBody>
          <a:bodyPr wrap="square" rtlCol="0">
            <a:spAutoFit/>
          </a:bodyPr>
          <a:lstStyle/>
          <a:p>
            <a:pPr algn="ctr"/>
            <a:r>
              <a:rPr lang="en-US" sz="1100" dirty="0"/>
              <a:t>UCSB</a:t>
            </a:r>
          </a:p>
        </p:txBody>
      </p:sp>
      <p:sp>
        <p:nvSpPr>
          <p:cNvPr id="68" name="TextBox 67">
            <a:extLst>
              <a:ext uri="{FF2B5EF4-FFF2-40B4-BE49-F238E27FC236}">
                <a16:creationId xmlns:a16="http://schemas.microsoft.com/office/drawing/2014/main" id="{E4887ADA-408C-2849-A759-DAA7EDBE4390}"/>
              </a:ext>
            </a:extLst>
          </p:cNvPr>
          <p:cNvSpPr txBox="1"/>
          <p:nvPr/>
        </p:nvSpPr>
        <p:spPr>
          <a:xfrm>
            <a:off x="4279544" y="3178197"/>
            <a:ext cx="778034" cy="261610"/>
          </a:xfrm>
          <a:prstGeom prst="rect">
            <a:avLst/>
          </a:prstGeom>
          <a:solidFill>
            <a:schemeClr val="bg1"/>
          </a:solidFill>
          <a:ln w="19050">
            <a:solidFill>
              <a:schemeClr val="tx1"/>
            </a:solidFill>
          </a:ln>
        </p:spPr>
        <p:txBody>
          <a:bodyPr wrap="square" rtlCol="0">
            <a:spAutoFit/>
          </a:bodyPr>
          <a:lstStyle/>
          <a:p>
            <a:pPr algn="ctr"/>
            <a:r>
              <a:rPr lang="en-US" sz="1100" dirty="0"/>
              <a:t>SB Airport</a:t>
            </a:r>
          </a:p>
        </p:txBody>
      </p:sp>
      <p:pic>
        <p:nvPicPr>
          <p:cNvPr id="71" name="Picture 70">
            <a:extLst>
              <a:ext uri="{FF2B5EF4-FFF2-40B4-BE49-F238E27FC236}">
                <a16:creationId xmlns:a16="http://schemas.microsoft.com/office/drawing/2014/main" id="{5919D380-39E0-46A7-9111-6E6F302CB1FF}"/>
              </a:ext>
            </a:extLst>
          </p:cNvPr>
          <p:cNvPicPr>
            <a:picLocks noChangeAspect="1"/>
          </p:cNvPicPr>
          <p:nvPr/>
        </p:nvPicPr>
        <p:blipFill>
          <a:blip r:embed="rId11"/>
          <a:stretch>
            <a:fillRect/>
          </a:stretch>
        </p:blipFill>
        <p:spPr>
          <a:xfrm>
            <a:off x="3127640" y="2589010"/>
            <a:ext cx="183920" cy="183920"/>
          </a:xfrm>
          <a:prstGeom prst="rect">
            <a:avLst/>
          </a:prstGeom>
        </p:spPr>
      </p:pic>
      <p:cxnSp>
        <p:nvCxnSpPr>
          <p:cNvPr id="73" name="Straight Arrow Connector 72">
            <a:extLst>
              <a:ext uri="{FF2B5EF4-FFF2-40B4-BE49-F238E27FC236}">
                <a16:creationId xmlns:a16="http://schemas.microsoft.com/office/drawing/2014/main" id="{616054D2-E6A4-4FD3-BF9F-E1C35C77650C}"/>
              </a:ext>
            </a:extLst>
          </p:cNvPr>
          <p:cNvCxnSpPr>
            <a:cxnSpLocks/>
            <a:stCxn id="74" idx="2"/>
            <a:endCxn id="71" idx="0"/>
          </p:cNvCxnSpPr>
          <p:nvPr/>
        </p:nvCxnSpPr>
        <p:spPr>
          <a:xfrm>
            <a:off x="2826620" y="1480060"/>
            <a:ext cx="392980" cy="110895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A6DC92F4-18D7-4549-BFAE-4EB7CEA9884E}"/>
              </a:ext>
            </a:extLst>
          </p:cNvPr>
          <p:cNvSpPr txBox="1"/>
          <p:nvPr/>
        </p:nvSpPr>
        <p:spPr>
          <a:xfrm>
            <a:off x="1935067" y="1049173"/>
            <a:ext cx="1783106" cy="430887"/>
          </a:xfrm>
          <a:prstGeom prst="rect">
            <a:avLst/>
          </a:prstGeom>
          <a:solidFill>
            <a:schemeClr val="bg1"/>
          </a:solidFill>
          <a:ln w="19050">
            <a:solidFill>
              <a:schemeClr val="tx1"/>
            </a:solidFill>
          </a:ln>
        </p:spPr>
        <p:txBody>
          <a:bodyPr wrap="square" rtlCol="0">
            <a:spAutoFit/>
          </a:bodyPr>
          <a:lstStyle/>
          <a:p>
            <a:r>
              <a:rPr lang="en-US" sz="1100" dirty="0"/>
              <a:t>Bella Battery Energy Storage Project (120 MWh)</a:t>
            </a:r>
          </a:p>
        </p:txBody>
      </p:sp>
      <p:cxnSp>
        <p:nvCxnSpPr>
          <p:cNvPr id="81" name="Straight Arrow Connector 80">
            <a:extLst>
              <a:ext uri="{FF2B5EF4-FFF2-40B4-BE49-F238E27FC236}">
                <a16:creationId xmlns:a16="http://schemas.microsoft.com/office/drawing/2014/main" id="{C34796C9-7C8E-4724-9CAD-0E6F645C4196}"/>
              </a:ext>
            </a:extLst>
          </p:cNvPr>
          <p:cNvCxnSpPr>
            <a:cxnSpLocks/>
          </p:cNvCxnSpPr>
          <p:nvPr/>
        </p:nvCxnSpPr>
        <p:spPr>
          <a:xfrm>
            <a:off x="1801719" y="1589217"/>
            <a:ext cx="301906" cy="409819"/>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2" name="TextBox 81">
            <a:extLst>
              <a:ext uri="{FF2B5EF4-FFF2-40B4-BE49-F238E27FC236}">
                <a16:creationId xmlns:a16="http://schemas.microsoft.com/office/drawing/2014/main" id="{AF58A36D-1100-410F-BA76-403C38E522B7}"/>
              </a:ext>
            </a:extLst>
          </p:cNvPr>
          <p:cNvSpPr txBox="1"/>
          <p:nvPr/>
        </p:nvSpPr>
        <p:spPr>
          <a:xfrm>
            <a:off x="159701" y="1161806"/>
            <a:ext cx="1642018" cy="430887"/>
          </a:xfrm>
          <a:prstGeom prst="rect">
            <a:avLst/>
          </a:prstGeom>
          <a:solidFill>
            <a:schemeClr val="bg1"/>
          </a:solidFill>
          <a:ln w="19050">
            <a:solidFill>
              <a:schemeClr val="tx1"/>
            </a:solidFill>
          </a:ln>
        </p:spPr>
        <p:txBody>
          <a:bodyPr wrap="square" rtlCol="0">
            <a:spAutoFit/>
          </a:bodyPr>
          <a:lstStyle/>
          <a:p>
            <a:r>
              <a:rPr lang="en-US" sz="1100" dirty="0"/>
              <a:t>Dos Pueblos High School (Solar Microgrid)</a:t>
            </a:r>
          </a:p>
        </p:txBody>
      </p:sp>
      <p:pic>
        <p:nvPicPr>
          <p:cNvPr id="88" name="Google Shape;293;p13">
            <a:extLst>
              <a:ext uri="{FF2B5EF4-FFF2-40B4-BE49-F238E27FC236}">
                <a16:creationId xmlns:a16="http://schemas.microsoft.com/office/drawing/2014/main" id="{E96D6946-5DD2-4308-B6E2-F14C2AEBA6A9}"/>
              </a:ext>
            </a:extLst>
          </p:cNvPr>
          <p:cNvPicPr preferRelativeResize="0"/>
          <p:nvPr/>
        </p:nvPicPr>
        <p:blipFill rotWithShape="1">
          <a:blip r:embed="rId17">
            <a:alphaModFix/>
          </a:blip>
          <a:srcRect/>
          <a:stretch/>
        </p:blipFill>
        <p:spPr>
          <a:xfrm>
            <a:off x="2031781" y="1998651"/>
            <a:ext cx="194103" cy="194103"/>
          </a:xfrm>
          <a:prstGeom prst="rect">
            <a:avLst/>
          </a:prstGeom>
          <a:noFill/>
          <a:ln>
            <a:noFill/>
          </a:ln>
        </p:spPr>
      </p:pic>
      <p:sp>
        <p:nvSpPr>
          <p:cNvPr id="89" name="TextBox 88">
            <a:extLst>
              <a:ext uri="{FF2B5EF4-FFF2-40B4-BE49-F238E27FC236}">
                <a16:creationId xmlns:a16="http://schemas.microsoft.com/office/drawing/2014/main" id="{55F5DD37-054F-4A8A-B0AF-EAE28C57B5D4}"/>
              </a:ext>
            </a:extLst>
          </p:cNvPr>
          <p:cNvSpPr txBox="1"/>
          <p:nvPr/>
        </p:nvSpPr>
        <p:spPr>
          <a:xfrm>
            <a:off x="4258418" y="5394253"/>
            <a:ext cx="2346808" cy="261610"/>
          </a:xfrm>
          <a:prstGeom prst="rect">
            <a:avLst/>
          </a:prstGeom>
          <a:noFill/>
        </p:spPr>
        <p:txBody>
          <a:bodyPr wrap="square" rtlCol="0">
            <a:spAutoFit/>
          </a:bodyPr>
          <a:lstStyle/>
          <a:p>
            <a:r>
              <a:rPr lang="en-US" sz="1100" dirty="0"/>
              <a:t>University of California Santa Barbara</a:t>
            </a:r>
          </a:p>
        </p:txBody>
      </p:sp>
      <p:pic>
        <p:nvPicPr>
          <p:cNvPr id="90" name="Google Shape;293;p13">
            <a:extLst>
              <a:ext uri="{FF2B5EF4-FFF2-40B4-BE49-F238E27FC236}">
                <a16:creationId xmlns:a16="http://schemas.microsoft.com/office/drawing/2014/main" id="{378538A8-041D-4BD0-A2A4-4AA12637C8DB}"/>
              </a:ext>
            </a:extLst>
          </p:cNvPr>
          <p:cNvPicPr preferRelativeResize="0"/>
          <p:nvPr/>
        </p:nvPicPr>
        <p:blipFill rotWithShape="1">
          <a:blip r:embed="rId17">
            <a:alphaModFix/>
          </a:blip>
          <a:srcRect/>
          <a:stretch/>
        </p:blipFill>
        <p:spPr>
          <a:xfrm>
            <a:off x="3984462" y="5636892"/>
            <a:ext cx="194103" cy="194103"/>
          </a:xfrm>
          <a:prstGeom prst="rect">
            <a:avLst/>
          </a:prstGeom>
          <a:noFill/>
          <a:ln>
            <a:noFill/>
          </a:ln>
        </p:spPr>
      </p:pic>
      <p:pic>
        <p:nvPicPr>
          <p:cNvPr id="6" name="Picture 5" descr="A screenshot of a video game&#10;&#10;Description automatically generated with low confidence">
            <a:extLst>
              <a:ext uri="{FF2B5EF4-FFF2-40B4-BE49-F238E27FC236}">
                <a16:creationId xmlns:a16="http://schemas.microsoft.com/office/drawing/2014/main" id="{0E2FC977-5574-B6AD-28FC-5D13E4C8777F}"/>
              </a:ext>
            </a:extLst>
          </p:cNvPr>
          <p:cNvPicPr>
            <a:picLocks noChangeAspect="1"/>
          </p:cNvPicPr>
          <p:nvPr/>
        </p:nvPicPr>
        <p:blipFill>
          <a:blip r:embed="rId18"/>
          <a:stretch>
            <a:fillRect/>
          </a:stretch>
        </p:blipFill>
        <p:spPr>
          <a:xfrm>
            <a:off x="168848" y="2513502"/>
            <a:ext cx="295765" cy="295765"/>
          </a:xfrm>
          <a:prstGeom prst="rect">
            <a:avLst/>
          </a:prstGeom>
        </p:spPr>
      </p:pic>
      <p:cxnSp>
        <p:nvCxnSpPr>
          <p:cNvPr id="19" name="Straight Arrow Connector 18">
            <a:extLst>
              <a:ext uri="{FF2B5EF4-FFF2-40B4-BE49-F238E27FC236}">
                <a16:creationId xmlns:a16="http://schemas.microsoft.com/office/drawing/2014/main" id="{F7E15923-495C-3336-2E26-452F57367B28}"/>
              </a:ext>
            </a:extLst>
          </p:cNvPr>
          <p:cNvCxnSpPr>
            <a:cxnSpLocks/>
            <a:stCxn id="21" idx="0"/>
          </p:cNvCxnSpPr>
          <p:nvPr/>
        </p:nvCxnSpPr>
        <p:spPr>
          <a:xfrm flipV="1">
            <a:off x="686299" y="2130426"/>
            <a:ext cx="693999" cy="124788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9DB6008E-DAF1-BDCB-82CB-DCAD44AE67D3}"/>
              </a:ext>
            </a:extLst>
          </p:cNvPr>
          <p:cNvSpPr txBox="1"/>
          <p:nvPr/>
        </p:nvSpPr>
        <p:spPr>
          <a:xfrm>
            <a:off x="12058" y="3378310"/>
            <a:ext cx="1348482" cy="430887"/>
          </a:xfrm>
          <a:prstGeom prst="rect">
            <a:avLst/>
          </a:prstGeom>
          <a:solidFill>
            <a:schemeClr val="bg1"/>
          </a:solidFill>
          <a:ln w="19050">
            <a:solidFill>
              <a:schemeClr val="tx1"/>
            </a:solidFill>
          </a:ln>
        </p:spPr>
        <p:txBody>
          <a:bodyPr wrap="square" rtlCol="0">
            <a:spAutoFit/>
          </a:bodyPr>
          <a:lstStyle/>
          <a:p>
            <a:r>
              <a:rPr lang="en-US" sz="1100" dirty="0"/>
              <a:t>Ellwood Gas Peaker Plant</a:t>
            </a:r>
          </a:p>
        </p:txBody>
      </p:sp>
    </p:spTree>
    <p:extLst>
      <p:ext uri="{BB962C8B-B14F-4D97-AF65-F5344CB8AC3E}">
        <p14:creationId xmlns:p14="http://schemas.microsoft.com/office/powerpoint/2010/main" val="1891899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A2840-1F0F-4748-A700-169A5310E15D}"/>
              </a:ext>
            </a:extLst>
          </p:cNvPr>
          <p:cNvSpPr>
            <a:spLocks noGrp="1"/>
          </p:cNvSpPr>
          <p:nvPr>
            <p:ph type="title"/>
          </p:nvPr>
        </p:nvSpPr>
        <p:spPr>
          <a:xfrm>
            <a:off x="-1" y="0"/>
            <a:ext cx="7900415" cy="762000"/>
          </a:xfrm>
        </p:spPr>
        <p:txBody>
          <a:bodyPr>
            <a:normAutofit/>
          </a:bodyPr>
          <a:lstStyle/>
          <a:p>
            <a:r>
              <a:rPr lang="en-US" sz="2400" dirty="0"/>
              <a:t>Types of microgrids</a:t>
            </a:r>
          </a:p>
        </p:txBody>
      </p:sp>
      <p:sp>
        <p:nvSpPr>
          <p:cNvPr id="6" name="Content Placeholder 5">
            <a:extLst>
              <a:ext uri="{FF2B5EF4-FFF2-40B4-BE49-F238E27FC236}">
                <a16:creationId xmlns:a16="http://schemas.microsoft.com/office/drawing/2014/main" id="{CFEF60A9-FE0B-3C40-A8CA-0F178BC786E2}"/>
              </a:ext>
            </a:extLst>
          </p:cNvPr>
          <p:cNvSpPr>
            <a:spLocks noGrp="1"/>
          </p:cNvSpPr>
          <p:nvPr>
            <p:ph idx="1"/>
          </p:nvPr>
        </p:nvSpPr>
        <p:spPr>
          <a:xfrm>
            <a:off x="356839" y="925285"/>
            <a:ext cx="8229600" cy="5279571"/>
          </a:xfrm>
        </p:spPr>
        <p:txBody>
          <a:bodyPr>
            <a:normAutofit lnSpcReduction="10000"/>
          </a:bodyPr>
          <a:lstStyle/>
          <a:p>
            <a:pPr>
              <a:buFont typeface="Arial" panose="020B0604020202020204" pitchFamily="34" charset="0"/>
              <a:buChar char="•"/>
            </a:pPr>
            <a:r>
              <a:rPr lang="en-US" sz="2200" dirty="0">
                <a:solidFill>
                  <a:schemeClr val="tx1"/>
                </a:solidFill>
              </a:rPr>
              <a:t>A </a:t>
            </a:r>
            <a:r>
              <a:rPr lang="en-US" sz="2200" u="sng" dirty="0">
                <a:solidFill>
                  <a:schemeClr val="tx1"/>
                </a:solidFill>
              </a:rPr>
              <a:t>microgrid</a:t>
            </a:r>
            <a:r>
              <a:rPr lang="en-US" sz="2200" dirty="0">
                <a:solidFill>
                  <a:schemeClr val="tx1"/>
                </a:solidFill>
              </a:rPr>
              <a:t> is a combination of energy resources, definitely including generation, that are coordinated to serve specified loads, including in an islanded fashion.</a:t>
            </a:r>
          </a:p>
          <a:p>
            <a:pPr>
              <a:buFont typeface="Arial" panose="020B0604020202020204" pitchFamily="34" charset="0"/>
              <a:buChar char="•"/>
            </a:pPr>
            <a:r>
              <a:rPr lang="en-US" sz="2200" dirty="0">
                <a:solidFill>
                  <a:schemeClr val="tx1"/>
                </a:solidFill>
              </a:rPr>
              <a:t>A </a:t>
            </a:r>
            <a:r>
              <a:rPr lang="en-US" sz="2200" u="sng" dirty="0">
                <a:solidFill>
                  <a:schemeClr val="tx1"/>
                </a:solidFill>
              </a:rPr>
              <a:t>Solar Microgrid </a:t>
            </a:r>
            <a:r>
              <a:rPr lang="en-US" sz="2200" dirty="0">
                <a:solidFill>
                  <a:schemeClr val="tx1"/>
                </a:solidFill>
              </a:rPr>
              <a:t>is a behind-the-meter (BTM) microgrid that solely relies on solar for energy generation when islanded.  A Solar Microgrid relies on energy storage to time-shift solar and ensure energy availability at night etc.   </a:t>
            </a:r>
          </a:p>
          <a:p>
            <a:pPr>
              <a:buFont typeface="Arial" panose="020B0604020202020204" pitchFamily="34" charset="0"/>
              <a:buChar char="•"/>
            </a:pPr>
            <a:r>
              <a:rPr lang="en-US" sz="2200" dirty="0">
                <a:solidFill>
                  <a:schemeClr val="tx1"/>
                </a:solidFill>
              </a:rPr>
              <a:t>A </a:t>
            </a:r>
            <a:r>
              <a:rPr lang="en-US" sz="2200" u="sng" dirty="0">
                <a:solidFill>
                  <a:schemeClr val="tx1"/>
                </a:solidFill>
              </a:rPr>
              <a:t>Hybrid Solar Microgrid </a:t>
            </a:r>
            <a:r>
              <a:rPr lang="en-US" sz="2200" dirty="0">
                <a:solidFill>
                  <a:schemeClr val="tx1"/>
                </a:solidFill>
              </a:rPr>
              <a:t>is a Solar Microgrid that includes additional sources of energy generation, beyond just solar.</a:t>
            </a:r>
          </a:p>
          <a:p>
            <a:pPr>
              <a:buFont typeface="Arial" panose="020B0604020202020204" pitchFamily="34" charset="0"/>
              <a:buChar char="•"/>
            </a:pPr>
            <a:r>
              <a:rPr lang="en-US" sz="2200" dirty="0">
                <a:solidFill>
                  <a:schemeClr val="tx1"/>
                </a:solidFill>
              </a:rPr>
              <a:t>A </a:t>
            </a:r>
            <a:r>
              <a:rPr lang="en-US" sz="2200" u="sng" dirty="0">
                <a:solidFill>
                  <a:schemeClr val="tx1"/>
                </a:solidFill>
              </a:rPr>
              <a:t>Community Microgrid </a:t>
            </a:r>
            <a:r>
              <a:rPr lang="en-US" sz="2200" dirty="0">
                <a:solidFill>
                  <a:schemeClr val="tx1"/>
                </a:solidFill>
              </a:rPr>
              <a:t>a microgrid that covers a target grid area and relies on existing distribution feeders (</a:t>
            </a:r>
            <a:r>
              <a:rPr lang="en-US" sz="2200" dirty="0" err="1">
                <a:solidFill>
                  <a:schemeClr val="tx1"/>
                </a:solidFill>
              </a:rPr>
              <a:t>ie</a:t>
            </a:r>
            <a:r>
              <a:rPr lang="en-US" sz="2200" dirty="0">
                <a:solidFill>
                  <a:schemeClr val="tx1"/>
                </a:solidFill>
              </a:rPr>
              <a:t>, power lines) to operate when islanded.  Community Microgrids typically include both front-of-meter (FOM) and BTM resources, including Solar Microgrids, and require effective participation from utilities, which have mostly erected barriers to date.</a:t>
            </a:r>
          </a:p>
        </p:txBody>
      </p:sp>
    </p:spTree>
    <p:extLst>
      <p:ext uri="{BB962C8B-B14F-4D97-AF65-F5344CB8AC3E}">
        <p14:creationId xmlns:p14="http://schemas.microsoft.com/office/powerpoint/2010/main" val="9235934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cxnSp>
        <p:nvCxnSpPr>
          <p:cNvPr id="12" name="Google Shape;277;p13">
            <a:extLst>
              <a:ext uri="{FF2B5EF4-FFF2-40B4-BE49-F238E27FC236}">
                <a16:creationId xmlns:a16="http://schemas.microsoft.com/office/drawing/2014/main" id="{6A777E85-1B90-7261-B031-7E4159D2E40D}"/>
              </a:ext>
            </a:extLst>
          </p:cNvPr>
          <p:cNvCxnSpPr>
            <a:cxnSpLocks/>
          </p:cNvCxnSpPr>
          <p:nvPr/>
        </p:nvCxnSpPr>
        <p:spPr>
          <a:xfrm>
            <a:off x="6685442" y="3091021"/>
            <a:ext cx="0" cy="181252"/>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166" name="Google Shape;277;p13">
            <a:extLst>
              <a:ext uri="{FF2B5EF4-FFF2-40B4-BE49-F238E27FC236}">
                <a16:creationId xmlns:a16="http://schemas.microsoft.com/office/drawing/2014/main" id="{0B7EA84E-647B-90AD-F068-2EA35A56E5C4}"/>
              </a:ext>
            </a:extLst>
          </p:cNvPr>
          <p:cNvCxnSpPr>
            <a:cxnSpLocks/>
          </p:cNvCxnSpPr>
          <p:nvPr/>
        </p:nvCxnSpPr>
        <p:spPr>
          <a:xfrm>
            <a:off x="6727932" y="2934899"/>
            <a:ext cx="0" cy="181252"/>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11" name="Google Shape;277;p13">
            <a:extLst>
              <a:ext uri="{FF2B5EF4-FFF2-40B4-BE49-F238E27FC236}">
                <a16:creationId xmlns:a16="http://schemas.microsoft.com/office/drawing/2014/main" id="{82B9C5B0-1E06-DF5E-D07B-F06CD98EC154}"/>
              </a:ext>
            </a:extLst>
          </p:cNvPr>
          <p:cNvCxnSpPr>
            <a:cxnSpLocks/>
          </p:cNvCxnSpPr>
          <p:nvPr/>
        </p:nvCxnSpPr>
        <p:spPr>
          <a:xfrm>
            <a:off x="5921325" y="2932708"/>
            <a:ext cx="0" cy="181252"/>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4" name="Google Shape;279;p13">
            <a:extLst>
              <a:ext uri="{FF2B5EF4-FFF2-40B4-BE49-F238E27FC236}">
                <a16:creationId xmlns:a16="http://schemas.microsoft.com/office/drawing/2014/main" id="{69FF554B-67EF-5B9D-BB1C-9B26ECF65193}"/>
              </a:ext>
            </a:extLst>
          </p:cNvPr>
          <p:cNvSpPr/>
          <p:nvPr/>
        </p:nvSpPr>
        <p:spPr>
          <a:xfrm rot="10800000">
            <a:off x="6351525" y="2380871"/>
            <a:ext cx="783914" cy="584372"/>
          </a:xfrm>
          <a:prstGeom prst="rect">
            <a:avLst/>
          </a:prstGeom>
          <a:noFill/>
          <a:ln w="38100" cap="flat" cmpd="sng">
            <a:solidFill>
              <a:schemeClr val="tx2">
                <a:lumMod val="60000"/>
                <a:lumOff val="40000"/>
              </a:schemeClr>
            </a:solidFill>
            <a:prstDash val="dot"/>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chemeClr val="lt1"/>
              </a:solidFill>
              <a:latin typeface="Arial"/>
              <a:ea typeface="Arial"/>
              <a:cs typeface="Arial"/>
              <a:sym typeface="Arial"/>
            </a:endParaRPr>
          </a:p>
        </p:txBody>
      </p:sp>
      <p:cxnSp>
        <p:nvCxnSpPr>
          <p:cNvPr id="248" name="Google Shape;277;p13">
            <a:extLst>
              <a:ext uri="{FF2B5EF4-FFF2-40B4-BE49-F238E27FC236}">
                <a16:creationId xmlns:a16="http://schemas.microsoft.com/office/drawing/2014/main" id="{1D6EE7AE-5097-7AB5-EA26-D8A4C4398274}"/>
              </a:ext>
            </a:extLst>
          </p:cNvPr>
          <p:cNvCxnSpPr>
            <a:cxnSpLocks/>
          </p:cNvCxnSpPr>
          <p:nvPr/>
        </p:nvCxnSpPr>
        <p:spPr>
          <a:xfrm>
            <a:off x="7530438" y="5083174"/>
            <a:ext cx="166840" cy="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247" name="Google Shape;277;p13">
            <a:extLst>
              <a:ext uri="{FF2B5EF4-FFF2-40B4-BE49-F238E27FC236}">
                <a16:creationId xmlns:a16="http://schemas.microsoft.com/office/drawing/2014/main" id="{2DE6ADA1-26C9-9C84-DE21-EF7A089B2CFA}"/>
              </a:ext>
            </a:extLst>
          </p:cNvPr>
          <p:cNvCxnSpPr>
            <a:cxnSpLocks/>
          </p:cNvCxnSpPr>
          <p:nvPr/>
        </p:nvCxnSpPr>
        <p:spPr>
          <a:xfrm>
            <a:off x="7932214" y="3408274"/>
            <a:ext cx="166840" cy="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179" name="Google Shape;277;p13">
            <a:extLst>
              <a:ext uri="{FF2B5EF4-FFF2-40B4-BE49-F238E27FC236}">
                <a16:creationId xmlns:a16="http://schemas.microsoft.com/office/drawing/2014/main" id="{1E99ABC3-464C-F1EF-28CB-41D8E964BA0A}"/>
              </a:ext>
            </a:extLst>
          </p:cNvPr>
          <p:cNvCxnSpPr>
            <a:cxnSpLocks/>
            <a:endCxn id="176" idx="1"/>
          </p:cNvCxnSpPr>
          <p:nvPr/>
        </p:nvCxnSpPr>
        <p:spPr>
          <a:xfrm>
            <a:off x="2559513" y="4750519"/>
            <a:ext cx="166840" cy="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233" name="Google Shape;277;p13">
            <a:extLst>
              <a:ext uri="{FF2B5EF4-FFF2-40B4-BE49-F238E27FC236}">
                <a16:creationId xmlns:a16="http://schemas.microsoft.com/office/drawing/2014/main" id="{3EE76B1D-D155-FBBF-8A40-3578B8D4D3A2}"/>
              </a:ext>
            </a:extLst>
          </p:cNvPr>
          <p:cNvCxnSpPr>
            <a:cxnSpLocks/>
          </p:cNvCxnSpPr>
          <p:nvPr/>
        </p:nvCxnSpPr>
        <p:spPr>
          <a:xfrm>
            <a:off x="8644752" y="2298914"/>
            <a:ext cx="0" cy="185696"/>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192" name="Google Shape;264;p13">
            <a:extLst>
              <a:ext uri="{FF2B5EF4-FFF2-40B4-BE49-F238E27FC236}">
                <a16:creationId xmlns:a16="http://schemas.microsoft.com/office/drawing/2014/main" id="{8E8F5669-E337-1848-F885-15C39CF4A9EC}"/>
              </a:ext>
            </a:extLst>
          </p:cNvPr>
          <p:cNvCxnSpPr>
            <a:cxnSpLocks/>
          </p:cNvCxnSpPr>
          <p:nvPr/>
        </p:nvCxnSpPr>
        <p:spPr>
          <a:xfrm>
            <a:off x="1845738" y="1346789"/>
            <a:ext cx="0" cy="737475"/>
          </a:xfrm>
          <a:prstGeom prst="straightConnector1">
            <a:avLst/>
          </a:prstGeom>
          <a:noFill/>
          <a:ln w="38100" cap="flat" cmpd="sng">
            <a:solidFill>
              <a:schemeClr val="accent3">
                <a:lumMod val="75000"/>
              </a:schemeClr>
            </a:solidFill>
            <a:prstDash val="solid"/>
            <a:round/>
            <a:headEnd type="none" w="sm" len="sm"/>
            <a:tailEnd type="none" w="sm" len="sm"/>
          </a:ln>
        </p:spPr>
      </p:cxnSp>
      <p:cxnSp>
        <p:nvCxnSpPr>
          <p:cNvPr id="96" name="Google Shape;264;p13">
            <a:extLst>
              <a:ext uri="{FF2B5EF4-FFF2-40B4-BE49-F238E27FC236}">
                <a16:creationId xmlns:a16="http://schemas.microsoft.com/office/drawing/2014/main" id="{4DE7C86F-FB51-736E-8570-E12DE89A872E}"/>
              </a:ext>
            </a:extLst>
          </p:cNvPr>
          <p:cNvCxnSpPr>
            <a:cxnSpLocks/>
          </p:cNvCxnSpPr>
          <p:nvPr/>
        </p:nvCxnSpPr>
        <p:spPr>
          <a:xfrm flipH="1">
            <a:off x="128607" y="3023359"/>
            <a:ext cx="2591856" cy="0"/>
          </a:xfrm>
          <a:prstGeom prst="straightConnector1">
            <a:avLst/>
          </a:prstGeom>
          <a:noFill/>
          <a:ln w="38100" cap="flat" cmpd="sng">
            <a:solidFill>
              <a:schemeClr val="accent6">
                <a:lumMod val="75000"/>
              </a:schemeClr>
            </a:solidFill>
            <a:prstDash val="solid"/>
            <a:round/>
            <a:headEnd type="none" w="sm" len="sm"/>
            <a:tailEnd type="none" w="sm" len="sm"/>
          </a:ln>
        </p:spPr>
      </p:cxnSp>
      <p:cxnSp>
        <p:nvCxnSpPr>
          <p:cNvPr id="172" name="Google Shape;264;p13">
            <a:extLst>
              <a:ext uri="{FF2B5EF4-FFF2-40B4-BE49-F238E27FC236}">
                <a16:creationId xmlns:a16="http://schemas.microsoft.com/office/drawing/2014/main" id="{3CA03AA8-8711-62A7-DCC5-2FF44A160EBA}"/>
              </a:ext>
            </a:extLst>
          </p:cNvPr>
          <p:cNvCxnSpPr>
            <a:cxnSpLocks/>
          </p:cNvCxnSpPr>
          <p:nvPr/>
        </p:nvCxnSpPr>
        <p:spPr>
          <a:xfrm flipV="1">
            <a:off x="2567409" y="3009938"/>
            <a:ext cx="0" cy="2170459"/>
          </a:xfrm>
          <a:prstGeom prst="straightConnector1">
            <a:avLst/>
          </a:prstGeom>
          <a:noFill/>
          <a:ln w="38100" cap="flat" cmpd="sng">
            <a:solidFill>
              <a:schemeClr val="accent6">
                <a:lumMod val="75000"/>
              </a:schemeClr>
            </a:solidFill>
            <a:prstDash val="solid"/>
            <a:round/>
            <a:headEnd type="none" w="sm" len="sm"/>
            <a:tailEnd type="none" w="sm" len="sm"/>
          </a:ln>
        </p:spPr>
      </p:cxnSp>
      <p:sp>
        <p:nvSpPr>
          <p:cNvPr id="265" name="Google Shape;265;p13"/>
          <p:cNvSpPr/>
          <p:nvPr/>
        </p:nvSpPr>
        <p:spPr>
          <a:xfrm>
            <a:off x="2720463" y="2950016"/>
            <a:ext cx="871140" cy="534610"/>
          </a:xfrm>
          <a:prstGeom prst="rect">
            <a:avLst/>
          </a:prstGeom>
          <a:solidFill>
            <a:srgbClr val="7F7F7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dirty="0">
                <a:solidFill>
                  <a:schemeClr val="lt1"/>
                </a:solidFill>
                <a:latin typeface="Arial"/>
                <a:ea typeface="Arial"/>
                <a:cs typeface="Arial"/>
                <a:sym typeface="Arial"/>
              </a:rPr>
              <a:t>Isla Vista Substation </a:t>
            </a:r>
            <a:r>
              <a:rPr lang="en-US" sz="900" dirty="0">
                <a:solidFill>
                  <a:schemeClr val="lt1"/>
                </a:solidFill>
                <a:latin typeface="Arial"/>
                <a:ea typeface="Arial"/>
                <a:cs typeface="Arial"/>
                <a:sym typeface="Arial"/>
              </a:rPr>
              <a:t>(66-to-16kV</a:t>
            </a:r>
            <a:r>
              <a:rPr lang="en-US" sz="1050" dirty="0">
                <a:solidFill>
                  <a:schemeClr val="lt1"/>
                </a:solidFill>
                <a:latin typeface="Arial"/>
                <a:ea typeface="Arial"/>
                <a:cs typeface="Arial"/>
                <a:sym typeface="Arial"/>
              </a:rPr>
              <a:t>)</a:t>
            </a:r>
            <a:endParaRPr sz="1100" dirty="0">
              <a:solidFill>
                <a:schemeClr val="lt1"/>
              </a:solidFill>
              <a:latin typeface="Arial"/>
              <a:ea typeface="Arial"/>
              <a:cs typeface="Arial"/>
              <a:sym typeface="Arial"/>
            </a:endParaRPr>
          </a:p>
        </p:txBody>
      </p:sp>
      <p:sp>
        <p:nvSpPr>
          <p:cNvPr id="278" name="Google Shape;278;p13"/>
          <p:cNvSpPr/>
          <p:nvPr/>
        </p:nvSpPr>
        <p:spPr>
          <a:xfrm>
            <a:off x="3983689" y="4067890"/>
            <a:ext cx="731472" cy="518088"/>
          </a:xfrm>
          <a:prstGeom prst="rect">
            <a:avLst/>
          </a:prstGeom>
          <a:solidFill>
            <a:srgbClr val="E5B8B7"/>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Fire Station #17</a:t>
            </a:r>
            <a:endParaRPr sz="500" dirty="0">
              <a:solidFill>
                <a:schemeClr val="dk1"/>
              </a:solidFill>
              <a:latin typeface="Arial"/>
              <a:ea typeface="Arial"/>
              <a:cs typeface="Arial"/>
              <a:sym typeface="Arial"/>
            </a:endParaRPr>
          </a:p>
        </p:txBody>
      </p:sp>
      <p:sp>
        <p:nvSpPr>
          <p:cNvPr id="301" name="Google Shape;301;p13"/>
          <p:cNvSpPr txBox="1"/>
          <p:nvPr/>
        </p:nvSpPr>
        <p:spPr>
          <a:xfrm>
            <a:off x="3096493" y="1998762"/>
            <a:ext cx="1309709"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dirty="0">
                <a:solidFill>
                  <a:schemeClr val="dk1"/>
                </a:solidFill>
                <a:latin typeface="+mn-lt"/>
                <a:ea typeface="Arial"/>
                <a:cs typeface="Arial"/>
                <a:sym typeface="Arial"/>
              </a:rPr>
              <a:t>66kV underground interconnection</a:t>
            </a:r>
            <a:endParaRPr sz="1050" dirty="0">
              <a:latin typeface="+mn-lt"/>
            </a:endParaRPr>
          </a:p>
        </p:txBody>
      </p:sp>
      <p:cxnSp>
        <p:nvCxnSpPr>
          <p:cNvPr id="302" name="Google Shape;302;p13"/>
          <p:cNvCxnSpPr>
            <a:cxnSpLocks/>
          </p:cNvCxnSpPr>
          <p:nvPr/>
        </p:nvCxnSpPr>
        <p:spPr>
          <a:xfrm>
            <a:off x="3754104" y="2295274"/>
            <a:ext cx="0" cy="214887"/>
          </a:xfrm>
          <a:prstGeom prst="straightConnector1">
            <a:avLst/>
          </a:prstGeom>
          <a:noFill/>
          <a:ln w="3175" cap="flat" cmpd="sng">
            <a:solidFill>
              <a:schemeClr val="dk1"/>
            </a:solidFill>
            <a:prstDash val="solid"/>
            <a:round/>
            <a:headEnd type="none" w="sm" len="sm"/>
            <a:tailEnd type="triangle" w="sm" len="sm"/>
          </a:ln>
          <a:effectLst>
            <a:outerShdw blurRad="40000" dist="20000" dir="5400000" rotWithShape="0">
              <a:srgbClr val="000000">
                <a:alpha val="37647"/>
              </a:srgbClr>
            </a:outerShdw>
          </a:effectLst>
        </p:spPr>
      </p:cxnSp>
      <p:cxnSp>
        <p:nvCxnSpPr>
          <p:cNvPr id="48" name="Google Shape;264;p13">
            <a:extLst>
              <a:ext uri="{FF2B5EF4-FFF2-40B4-BE49-F238E27FC236}">
                <a16:creationId xmlns:a16="http://schemas.microsoft.com/office/drawing/2014/main" id="{4A60D3B5-8122-448D-B0DF-0936C3966418}"/>
              </a:ext>
            </a:extLst>
          </p:cNvPr>
          <p:cNvCxnSpPr>
            <a:cxnSpLocks/>
          </p:cNvCxnSpPr>
          <p:nvPr/>
        </p:nvCxnSpPr>
        <p:spPr>
          <a:xfrm>
            <a:off x="3610766" y="3328322"/>
            <a:ext cx="159190" cy="0"/>
          </a:xfrm>
          <a:prstGeom prst="straightConnector1">
            <a:avLst/>
          </a:prstGeom>
          <a:noFill/>
          <a:ln w="38100" cap="flat" cmpd="sng">
            <a:solidFill>
              <a:srgbClr val="FF00FF"/>
            </a:solidFill>
            <a:prstDash val="solid"/>
            <a:round/>
            <a:headEnd type="none" w="sm" len="sm"/>
            <a:tailEnd type="none" w="sm" len="sm"/>
          </a:ln>
        </p:spPr>
      </p:cxnSp>
      <p:cxnSp>
        <p:nvCxnSpPr>
          <p:cNvPr id="51" name="Google Shape;264;p13">
            <a:extLst>
              <a:ext uri="{FF2B5EF4-FFF2-40B4-BE49-F238E27FC236}">
                <a16:creationId xmlns:a16="http://schemas.microsoft.com/office/drawing/2014/main" id="{94E8602B-0431-4157-AF09-F931390FCC2B}"/>
              </a:ext>
            </a:extLst>
          </p:cNvPr>
          <p:cNvCxnSpPr>
            <a:cxnSpLocks/>
          </p:cNvCxnSpPr>
          <p:nvPr/>
        </p:nvCxnSpPr>
        <p:spPr>
          <a:xfrm>
            <a:off x="3769956" y="3319086"/>
            <a:ext cx="0" cy="1335393"/>
          </a:xfrm>
          <a:prstGeom prst="straightConnector1">
            <a:avLst/>
          </a:prstGeom>
          <a:noFill/>
          <a:ln w="38100" cap="flat" cmpd="sng">
            <a:solidFill>
              <a:srgbClr val="FF00FF"/>
            </a:solidFill>
            <a:prstDash val="solid"/>
            <a:round/>
            <a:headEnd type="none" w="sm" len="sm"/>
            <a:tailEnd type="none" w="sm" len="sm"/>
          </a:ln>
        </p:spPr>
      </p:cxnSp>
      <p:cxnSp>
        <p:nvCxnSpPr>
          <p:cNvPr id="74" name="Google Shape;264;p13">
            <a:extLst>
              <a:ext uri="{FF2B5EF4-FFF2-40B4-BE49-F238E27FC236}">
                <a16:creationId xmlns:a16="http://schemas.microsoft.com/office/drawing/2014/main" id="{2091130C-6B75-4C55-9CC9-824EC55BAAFF}"/>
              </a:ext>
            </a:extLst>
          </p:cNvPr>
          <p:cNvCxnSpPr>
            <a:cxnSpLocks/>
          </p:cNvCxnSpPr>
          <p:nvPr/>
        </p:nvCxnSpPr>
        <p:spPr>
          <a:xfrm>
            <a:off x="3573131" y="3104436"/>
            <a:ext cx="3675394" cy="5255"/>
          </a:xfrm>
          <a:prstGeom prst="straightConnector1">
            <a:avLst/>
          </a:prstGeom>
          <a:noFill/>
          <a:ln w="38100" cap="flat" cmpd="sng">
            <a:solidFill>
              <a:srgbClr val="C00000"/>
            </a:solidFill>
            <a:prstDash val="solid"/>
            <a:round/>
            <a:headEnd type="none" w="sm" len="sm"/>
            <a:tailEnd type="none" w="sm" len="sm"/>
          </a:ln>
        </p:spPr>
      </p:cxnSp>
      <p:sp>
        <p:nvSpPr>
          <p:cNvPr id="76" name="Google Shape;265;p13">
            <a:extLst>
              <a:ext uri="{FF2B5EF4-FFF2-40B4-BE49-F238E27FC236}">
                <a16:creationId xmlns:a16="http://schemas.microsoft.com/office/drawing/2014/main" id="{E56ACFCB-E210-4EEB-8F06-E9194F44B0DE}"/>
              </a:ext>
            </a:extLst>
          </p:cNvPr>
          <p:cNvSpPr/>
          <p:nvPr/>
        </p:nvSpPr>
        <p:spPr>
          <a:xfrm>
            <a:off x="7110256" y="886566"/>
            <a:ext cx="887864" cy="567452"/>
          </a:xfrm>
          <a:prstGeom prst="rect">
            <a:avLst/>
          </a:prstGeom>
          <a:solidFill>
            <a:srgbClr val="7F7F7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dirty="0">
                <a:solidFill>
                  <a:schemeClr val="lt1"/>
                </a:solidFill>
                <a:latin typeface="Arial"/>
                <a:ea typeface="Arial"/>
                <a:cs typeface="Arial"/>
                <a:sym typeface="Arial"/>
              </a:rPr>
              <a:t>Vegas Substation </a:t>
            </a:r>
            <a:r>
              <a:rPr lang="en-US" sz="900" dirty="0">
                <a:solidFill>
                  <a:schemeClr val="lt1"/>
                </a:solidFill>
                <a:latin typeface="Arial"/>
                <a:ea typeface="Arial"/>
                <a:cs typeface="Arial"/>
                <a:sym typeface="Arial"/>
              </a:rPr>
              <a:t>(66-to-16kV)</a:t>
            </a:r>
            <a:endParaRPr sz="1100" dirty="0">
              <a:solidFill>
                <a:schemeClr val="lt1"/>
              </a:solidFill>
              <a:latin typeface="Arial"/>
              <a:ea typeface="Arial"/>
              <a:cs typeface="Arial"/>
              <a:sym typeface="Arial"/>
            </a:endParaRPr>
          </a:p>
        </p:txBody>
      </p:sp>
      <p:cxnSp>
        <p:nvCxnSpPr>
          <p:cNvPr id="77" name="Google Shape;264;p13">
            <a:extLst>
              <a:ext uri="{FF2B5EF4-FFF2-40B4-BE49-F238E27FC236}">
                <a16:creationId xmlns:a16="http://schemas.microsoft.com/office/drawing/2014/main" id="{30D189BC-FA11-468C-AE10-76C48E734ADB}"/>
              </a:ext>
            </a:extLst>
          </p:cNvPr>
          <p:cNvCxnSpPr>
            <a:cxnSpLocks/>
          </p:cNvCxnSpPr>
          <p:nvPr/>
        </p:nvCxnSpPr>
        <p:spPr>
          <a:xfrm flipH="1">
            <a:off x="7537871" y="1463254"/>
            <a:ext cx="16323" cy="3918524"/>
          </a:xfrm>
          <a:prstGeom prst="straightConnector1">
            <a:avLst/>
          </a:prstGeom>
          <a:noFill/>
          <a:ln w="38100" cap="flat" cmpd="sng">
            <a:solidFill>
              <a:schemeClr val="tx2">
                <a:lumMod val="60000"/>
                <a:lumOff val="40000"/>
              </a:schemeClr>
            </a:solidFill>
            <a:prstDash val="solid"/>
            <a:round/>
            <a:headEnd type="none" w="sm" len="sm"/>
            <a:tailEnd type="none" w="sm" len="sm"/>
          </a:ln>
        </p:spPr>
      </p:cxnSp>
      <p:sp>
        <p:nvSpPr>
          <p:cNvPr id="84" name="Google Shape;278;p13">
            <a:extLst>
              <a:ext uri="{FF2B5EF4-FFF2-40B4-BE49-F238E27FC236}">
                <a16:creationId xmlns:a16="http://schemas.microsoft.com/office/drawing/2014/main" id="{FD00C9E0-CB7A-4223-91E0-79EF9FE932A0}"/>
              </a:ext>
            </a:extLst>
          </p:cNvPr>
          <p:cNvSpPr/>
          <p:nvPr/>
        </p:nvSpPr>
        <p:spPr>
          <a:xfrm>
            <a:off x="3722609" y="5746084"/>
            <a:ext cx="731463" cy="518082"/>
          </a:xfrm>
          <a:prstGeom prst="rect">
            <a:avLst/>
          </a:prstGeom>
          <a:solidFill>
            <a:schemeClr val="accent3">
              <a:lumMod val="60000"/>
              <a:lumOff val="40000"/>
            </a:schemeClr>
          </a:solidFill>
          <a:ln w="9525" cap="flat" cmpd="sng">
            <a:solidFill>
              <a:schemeClr val="accent3">
                <a:lumMod val="5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UCSB</a:t>
            </a:r>
          </a:p>
          <a:p>
            <a:pPr marL="0" marR="0" lvl="0" indent="0" algn="ctr" rtl="0">
              <a:spcBef>
                <a:spcPts val="0"/>
              </a:spcBef>
              <a:spcAft>
                <a:spcPts val="0"/>
              </a:spcAft>
              <a:buNone/>
            </a:pPr>
            <a:r>
              <a:rPr lang="en-US" sz="800" dirty="0">
                <a:solidFill>
                  <a:schemeClr val="dk1"/>
                </a:solidFill>
                <a:latin typeface="Arial"/>
                <a:ea typeface="Arial"/>
                <a:cs typeface="Arial"/>
                <a:sym typeface="Arial"/>
              </a:rPr>
              <a:t>+ Solar</a:t>
            </a:r>
          </a:p>
        </p:txBody>
      </p:sp>
      <p:sp>
        <p:nvSpPr>
          <p:cNvPr id="90" name="Google Shape;278;p13">
            <a:extLst>
              <a:ext uri="{FF2B5EF4-FFF2-40B4-BE49-F238E27FC236}">
                <a16:creationId xmlns:a16="http://schemas.microsoft.com/office/drawing/2014/main" id="{A028121C-6A2C-4286-A689-2FC5A76F488A}"/>
              </a:ext>
            </a:extLst>
          </p:cNvPr>
          <p:cNvSpPr/>
          <p:nvPr/>
        </p:nvSpPr>
        <p:spPr>
          <a:xfrm>
            <a:off x="6601988" y="3296139"/>
            <a:ext cx="783128" cy="526578"/>
          </a:xfrm>
          <a:prstGeom prst="rect">
            <a:avLst/>
          </a:prstGeom>
          <a:solidFill>
            <a:schemeClr val="accent5">
              <a:lumMod val="40000"/>
              <a:lumOff val="60000"/>
            </a:schemeClr>
          </a:solidFill>
          <a:ln w="9525" cap="flat" cmpd="sng">
            <a:solidFill>
              <a:srgbClr val="45A9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SBA (runway lights &amp; ATC)</a:t>
            </a:r>
            <a:endParaRPr sz="500" dirty="0">
              <a:solidFill>
                <a:schemeClr val="dk1"/>
              </a:solidFill>
              <a:latin typeface="Arial"/>
              <a:ea typeface="Arial"/>
              <a:cs typeface="Arial"/>
              <a:sym typeface="Arial"/>
            </a:endParaRPr>
          </a:p>
        </p:txBody>
      </p:sp>
      <p:pic>
        <p:nvPicPr>
          <p:cNvPr id="93" name="Picture 92">
            <a:extLst>
              <a:ext uri="{FF2B5EF4-FFF2-40B4-BE49-F238E27FC236}">
                <a16:creationId xmlns:a16="http://schemas.microsoft.com/office/drawing/2014/main" id="{7EF44475-EDCF-47C5-81A1-598DA4A12C1E}"/>
              </a:ext>
            </a:extLst>
          </p:cNvPr>
          <p:cNvPicPr>
            <a:picLocks noChangeAspect="1"/>
          </p:cNvPicPr>
          <p:nvPr/>
        </p:nvPicPr>
        <p:blipFill>
          <a:blip r:embed="rId3"/>
          <a:stretch>
            <a:fillRect/>
          </a:stretch>
        </p:blipFill>
        <p:spPr>
          <a:xfrm>
            <a:off x="4092370" y="2313302"/>
            <a:ext cx="389273" cy="389273"/>
          </a:xfrm>
          <a:prstGeom prst="rect">
            <a:avLst/>
          </a:prstGeom>
        </p:spPr>
      </p:pic>
      <p:cxnSp>
        <p:nvCxnSpPr>
          <p:cNvPr id="107" name="Google Shape;264;p13">
            <a:extLst>
              <a:ext uri="{FF2B5EF4-FFF2-40B4-BE49-F238E27FC236}">
                <a16:creationId xmlns:a16="http://schemas.microsoft.com/office/drawing/2014/main" id="{F727B670-E564-4C1B-AAD3-8ED01FB8541F}"/>
              </a:ext>
            </a:extLst>
          </p:cNvPr>
          <p:cNvCxnSpPr>
            <a:cxnSpLocks/>
          </p:cNvCxnSpPr>
          <p:nvPr/>
        </p:nvCxnSpPr>
        <p:spPr>
          <a:xfrm flipH="1" flipV="1">
            <a:off x="4185564" y="1561866"/>
            <a:ext cx="3355177" cy="10866"/>
          </a:xfrm>
          <a:prstGeom prst="straightConnector1">
            <a:avLst/>
          </a:prstGeom>
          <a:noFill/>
          <a:ln w="38100" cap="flat" cmpd="sng">
            <a:solidFill>
              <a:schemeClr val="tx2">
                <a:lumMod val="60000"/>
                <a:lumOff val="40000"/>
              </a:schemeClr>
            </a:solidFill>
            <a:prstDash val="solid"/>
            <a:round/>
            <a:headEnd type="none" w="sm" len="sm"/>
            <a:tailEnd type="none" w="sm" len="sm"/>
          </a:ln>
        </p:spPr>
      </p:cxnSp>
      <p:grpSp>
        <p:nvGrpSpPr>
          <p:cNvPr id="114" name="Google Shape;276;p13">
            <a:extLst>
              <a:ext uri="{FF2B5EF4-FFF2-40B4-BE49-F238E27FC236}">
                <a16:creationId xmlns:a16="http://schemas.microsoft.com/office/drawing/2014/main" id="{F04D5A2D-9653-4085-8FDD-60BC21653F42}"/>
              </a:ext>
            </a:extLst>
          </p:cNvPr>
          <p:cNvGrpSpPr/>
          <p:nvPr/>
        </p:nvGrpSpPr>
        <p:grpSpPr>
          <a:xfrm rot="10800000">
            <a:off x="5562510" y="1670742"/>
            <a:ext cx="893737" cy="666240"/>
            <a:chOff x="4529532" y="1956319"/>
            <a:chExt cx="1385308" cy="891332"/>
          </a:xfrm>
        </p:grpSpPr>
        <p:sp>
          <p:nvSpPr>
            <p:cNvPr id="116" name="Google Shape;278;p13">
              <a:extLst>
                <a:ext uri="{FF2B5EF4-FFF2-40B4-BE49-F238E27FC236}">
                  <a16:creationId xmlns:a16="http://schemas.microsoft.com/office/drawing/2014/main" id="{C02B5101-8C63-486D-92E7-1815FCA4A924}"/>
                </a:ext>
              </a:extLst>
            </p:cNvPr>
            <p:cNvSpPr/>
            <p:nvPr/>
          </p:nvSpPr>
          <p:spPr>
            <a:xfrm rot="10800000">
              <a:off x="4616810" y="2048346"/>
              <a:ext cx="1207980" cy="704349"/>
            </a:xfrm>
            <a:prstGeom prst="rect">
              <a:avLst/>
            </a:prstGeom>
            <a:solidFill>
              <a:schemeClr val="accent6">
                <a:lumMod val="60000"/>
                <a:lumOff val="40000"/>
              </a:schemeClr>
            </a:solidFill>
            <a:ln w="9525" cap="flat" cmpd="sng">
              <a:solidFill>
                <a:schemeClr val="accent6">
                  <a:lumMod val="7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Direct Relief</a:t>
              </a:r>
            </a:p>
            <a:p>
              <a:pPr marL="0" marR="0" lvl="0" indent="0" algn="ctr" rtl="0">
                <a:spcBef>
                  <a:spcPts val="0"/>
                </a:spcBef>
                <a:spcAft>
                  <a:spcPts val="0"/>
                </a:spcAft>
                <a:buNone/>
              </a:pPr>
              <a:r>
                <a:rPr lang="en-US" sz="800" dirty="0">
                  <a:solidFill>
                    <a:schemeClr val="dk1"/>
                  </a:solidFill>
                  <a:latin typeface="Arial"/>
                  <a:ea typeface="Arial"/>
                  <a:cs typeface="Arial"/>
                  <a:sym typeface="Arial"/>
                </a:rPr>
                <a:t>+ Solar Microgrid</a:t>
              </a:r>
              <a:endParaRPr sz="500" dirty="0">
                <a:solidFill>
                  <a:schemeClr val="dk1"/>
                </a:solidFill>
                <a:latin typeface="Arial"/>
                <a:ea typeface="Arial"/>
                <a:cs typeface="Arial"/>
                <a:sym typeface="Arial"/>
              </a:endParaRPr>
            </a:p>
          </p:txBody>
        </p:sp>
        <p:sp>
          <p:nvSpPr>
            <p:cNvPr id="117" name="Google Shape;279;p13">
              <a:extLst>
                <a:ext uri="{FF2B5EF4-FFF2-40B4-BE49-F238E27FC236}">
                  <a16:creationId xmlns:a16="http://schemas.microsoft.com/office/drawing/2014/main" id="{F024710E-C6FD-40D5-B028-3F4C9DD042CE}"/>
                </a:ext>
              </a:extLst>
            </p:cNvPr>
            <p:cNvSpPr/>
            <p:nvPr/>
          </p:nvSpPr>
          <p:spPr>
            <a:xfrm>
              <a:off x="4529532" y="1956319"/>
              <a:ext cx="1385308" cy="891332"/>
            </a:xfrm>
            <a:prstGeom prst="rect">
              <a:avLst/>
            </a:prstGeom>
            <a:noFill/>
            <a:ln w="38100" cap="flat" cmpd="sng">
              <a:solidFill>
                <a:schemeClr val="accent6">
                  <a:lumMod val="75000"/>
                </a:schemeClr>
              </a:solidFill>
              <a:prstDash val="dot"/>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chemeClr val="lt1"/>
                </a:solidFill>
                <a:latin typeface="Arial"/>
                <a:ea typeface="Arial"/>
                <a:cs typeface="Arial"/>
                <a:sym typeface="Arial"/>
              </a:endParaRPr>
            </a:p>
          </p:txBody>
        </p:sp>
      </p:grpSp>
      <p:grpSp>
        <p:nvGrpSpPr>
          <p:cNvPr id="127" name="Google Shape;276;p13">
            <a:extLst>
              <a:ext uri="{FF2B5EF4-FFF2-40B4-BE49-F238E27FC236}">
                <a16:creationId xmlns:a16="http://schemas.microsoft.com/office/drawing/2014/main" id="{28142A43-68BC-4EB2-9EC6-31789A874886}"/>
              </a:ext>
            </a:extLst>
          </p:cNvPr>
          <p:cNvGrpSpPr/>
          <p:nvPr/>
        </p:nvGrpSpPr>
        <p:grpSpPr>
          <a:xfrm rot="10800000">
            <a:off x="6572642" y="4330563"/>
            <a:ext cx="957796" cy="525804"/>
            <a:chOff x="4376162" y="2082184"/>
            <a:chExt cx="1411197" cy="704349"/>
          </a:xfrm>
        </p:grpSpPr>
        <p:cxnSp>
          <p:nvCxnSpPr>
            <p:cNvPr id="128" name="Google Shape;277;p13">
              <a:extLst>
                <a:ext uri="{FF2B5EF4-FFF2-40B4-BE49-F238E27FC236}">
                  <a16:creationId xmlns:a16="http://schemas.microsoft.com/office/drawing/2014/main" id="{F23F7D27-7ED6-4F13-82F1-CCAD4F5893F5}"/>
                </a:ext>
              </a:extLst>
            </p:cNvPr>
            <p:cNvCxnSpPr>
              <a:cxnSpLocks/>
            </p:cNvCxnSpPr>
            <p:nvPr/>
          </p:nvCxnSpPr>
          <p:spPr>
            <a:xfrm rot="10800000">
              <a:off x="4376162" y="2434358"/>
              <a:ext cx="265506" cy="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129" name="Google Shape;278;p13">
              <a:extLst>
                <a:ext uri="{FF2B5EF4-FFF2-40B4-BE49-F238E27FC236}">
                  <a16:creationId xmlns:a16="http://schemas.microsoft.com/office/drawing/2014/main" id="{28B83492-92D8-4422-BDBD-F16FDB75C78E}"/>
                </a:ext>
              </a:extLst>
            </p:cNvPr>
            <p:cNvSpPr/>
            <p:nvPr/>
          </p:nvSpPr>
          <p:spPr>
            <a:xfrm rot="10800000">
              <a:off x="4635215" y="2082184"/>
              <a:ext cx="1152144" cy="704349"/>
            </a:xfrm>
            <a:prstGeom prst="rect">
              <a:avLst/>
            </a:prstGeom>
            <a:solidFill>
              <a:schemeClr val="accent5">
                <a:lumMod val="40000"/>
                <a:lumOff val="60000"/>
              </a:schemeClr>
            </a:solidFill>
            <a:ln w="9525" cap="flat" cmpd="sng">
              <a:solidFill>
                <a:srgbClr val="45A9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SBA (Main Terminal)</a:t>
              </a:r>
              <a:endParaRPr sz="500" dirty="0">
                <a:solidFill>
                  <a:schemeClr val="dk1"/>
                </a:solidFill>
                <a:latin typeface="Arial"/>
                <a:ea typeface="Arial"/>
                <a:cs typeface="Arial"/>
                <a:sym typeface="Arial"/>
              </a:endParaRPr>
            </a:p>
          </p:txBody>
        </p:sp>
      </p:grpSp>
      <p:sp>
        <p:nvSpPr>
          <p:cNvPr id="137" name="Google Shape;278;p13">
            <a:extLst>
              <a:ext uri="{FF2B5EF4-FFF2-40B4-BE49-F238E27FC236}">
                <a16:creationId xmlns:a16="http://schemas.microsoft.com/office/drawing/2014/main" id="{D771B95B-AC95-4BCB-96F0-28D056E448DC}"/>
              </a:ext>
            </a:extLst>
          </p:cNvPr>
          <p:cNvSpPr/>
          <p:nvPr/>
        </p:nvSpPr>
        <p:spPr>
          <a:xfrm>
            <a:off x="7700413" y="4832160"/>
            <a:ext cx="687208" cy="486737"/>
          </a:xfrm>
          <a:prstGeom prst="rect">
            <a:avLst/>
          </a:prstGeom>
          <a:solidFill>
            <a:schemeClr val="accent4">
              <a:lumMod val="40000"/>
              <a:lumOff val="60000"/>
            </a:schemeClr>
          </a:solidFill>
          <a:ln w="9525"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Goleta Sanitary District</a:t>
            </a:r>
            <a:endParaRPr sz="500" dirty="0">
              <a:solidFill>
                <a:schemeClr val="dk1"/>
              </a:solidFill>
              <a:latin typeface="Arial"/>
              <a:ea typeface="Arial"/>
              <a:cs typeface="Arial"/>
              <a:sym typeface="Arial"/>
            </a:endParaRPr>
          </a:p>
        </p:txBody>
      </p:sp>
      <p:sp>
        <p:nvSpPr>
          <p:cNvPr id="39" name="Google Shape;265;p13">
            <a:extLst>
              <a:ext uri="{FF2B5EF4-FFF2-40B4-BE49-F238E27FC236}">
                <a16:creationId xmlns:a16="http://schemas.microsoft.com/office/drawing/2014/main" id="{CBF27581-4A4E-42F6-9D8C-A2FA3E1D9AA2}"/>
              </a:ext>
            </a:extLst>
          </p:cNvPr>
          <p:cNvSpPr/>
          <p:nvPr/>
        </p:nvSpPr>
        <p:spPr>
          <a:xfrm>
            <a:off x="44978" y="790463"/>
            <a:ext cx="1133462" cy="762000"/>
          </a:xfrm>
          <a:prstGeom prst="rect">
            <a:avLst/>
          </a:prstGeom>
          <a:solidFill>
            <a:srgbClr val="7F7F7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dirty="0">
                <a:solidFill>
                  <a:schemeClr val="lt1"/>
                </a:solidFill>
                <a:latin typeface="Arial"/>
                <a:ea typeface="Arial"/>
                <a:cs typeface="Arial"/>
                <a:sym typeface="Arial"/>
              </a:rPr>
              <a:t>Goleta Substation </a:t>
            </a:r>
            <a:r>
              <a:rPr lang="en-US" sz="1050" dirty="0">
                <a:solidFill>
                  <a:schemeClr val="lt1"/>
                </a:solidFill>
                <a:latin typeface="Arial"/>
                <a:ea typeface="Arial"/>
                <a:cs typeface="Arial"/>
                <a:sym typeface="Arial"/>
              </a:rPr>
              <a:t>(220-to-66kV)</a:t>
            </a:r>
            <a:endParaRPr sz="1400" dirty="0">
              <a:solidFill>
                <a:schemeClr val="lt1"/>
              </a:solidFill>
              <a:latin typeface="Arial"/>
              <a:ea typeface="Arial"/>
              <a:cs typeface="Arial"/>
              <a:sym typeface="Arial"/>
            </a:endParaRPr>
          </a:p>
        </p:txBody>
      </p:sp>
      <p:cxnSp>
        <p:nvCxnSpPr>
          <p:cNvPr id="44" name="Google Shape;264;p13">
            <a:extLst>
              <a:ext uri="{FF2B5EF4-FFF2-40B4-BE49-F238E27FC236}">
                <a16:creationId xmlns:a16="http://schemas.microsoft.com/office/drawing/2014/main" id="{8159E15F-85CD-45C4-A029-50CC3884B982}"/>
              </a:ext>
            </a:extLst>
          </p:cNvPr>
          <p:cNvCxnSpPr>
            <a:cxnSpLocks/>
            <a:stCxn id="76" idx="1"/>
          </p:cNvCxnSpPr>
          <p:nvPr/>
        </p:nvCxnSpPr>
        <p:spPr>
          <a:xfrm flipH="1">
            <a:off x="1187676" y="1170292"/>
            <a:ext cx="5922580" cy="1171"/>
          </a:xfrm>
          <a:prstGeom prst="straightConnector1">
            <a:avLst/>
          </a:prstGeom>
          <a:noFill/>
          <a:ln w="38100" cap="flat" cmpd="sng">
            <a:solidFill>
              <a:srgbClr val="FFC000"/>
            </a:solidFill>
            <a:prstDash val="solid"/>
            <a:round/>
            <a:headEnd type="none" w="sm" len="sm"/>
            <a:tailEnd type="none" w="sm" len="sm"/>
          </a:ln>
        </p:spPr>
      </p:cxnSp>
      <p:sp>
        <p:nvSpPr>
          <p:cNvPr id="57" name="Google Shape;273;p13">
            <a:extLst>
              <a:ext uri="{FF2B5EF4-FFF2-40B4-BE49-F238E27FC236}">
                <a16:creationId xmlns:a16="http://schemas.microsoft.com/office/drawing/2014/main" id="{912D4AFC-B174-48EE-ACE3-4508074E7B38}"/>
              </a:ext>
            </a:extLst>
          </p:cNvPr>
          <p:cNvSpPr txBox="1"/>
          <p:nvPr/>
        </p:nvSpPr>
        <p:spPr>
          <a:xfrm>
            <a:off x="54303" y="3752536"/>
            <a:ext cx="2423564" cy="2693005"/>
          </a:xfrm>
          <a:prstGeom prst="rect">
            <a:avLst/>
          </a:prstGeom>
          <a:solidFill>
            <a:schemeClr val="bg1">
              <a:lumMod val="85000"/>
            </a:schemeClr>
          </a:solidFill>
          <a:ln w="19050">
            <a:solidFill>
              <a:schemeClr val="tx1"/>
            </a:solid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u="sng" dirty="0">
                <a:solidFill>
                  <a:schemeClr val="dk1"/>
                </a:solidFill>
                <a:latin typeface="Arial"/>
                <a:ea typeface="Arial"/>
                <a:cs typeface="Arial"/>
                <a:sym typeface="Arial"/>
              </a:rPr>
              <a:t>Diagram Elements</a:t>
            </a:r>
            <a:endParaRPr sz="1050" dirty="0"/>
          </a:p>
          <a:p>
            <a:pPr marL="0" marR="0" lvl="0" indent="0" algn="l" rtl="0">
              <a:spcBef>
                <a:spcPts val="0"/>
              </a:spcBef>
              <a:spcAft>
                <a:spcPts val="0"/>
              </a:spcAft>
              <a:buNone/>
            </a:pPr>
            <a:r>
              <a:rPr lang="en-US" sz="700" dirty="0">
                <a:solidFill>
                  <a:schemeClr val="dk1"/>
                </a:solidFill>
                <a:latin typeface="Arial"/>
                <a:ea typeface="Arial"/>
                <a:cs typeface="Arial"/>
                <a:sym typeface="Arial"/>
              </a:rPr>
              <a:t>    	 </a:t>
            </a:r>
          </a:p>
          <a:p>
            <a:pPr>
              <a:spcBef>
                <a:spcPts val="0"/>
              </a:spcBef>
              <a:spcAft>
                <a:spcPts val="0"/>
              </a:spcAft>
            </a:pPr>
            <a:r>
              <a:rPr lang="en-US" sz="900" dirty="0">
                <a:solidFill>
                  <a:schemeClr val="dk1"/>
                </a:solidFill>
                <a:latin typeface="Arial"/>
                <a:cs typeface="Arial"/>
                <a:sym typeface="Arial"/>
              </a:rPr>
              <a:t>	66 kV Distribution Feeder #4311 </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16 kV Gladiola Feeder</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16 kV Gaucho Feeder</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16 kV Professor Feeder</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16 kV Los Carneros Feeder</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16 kV Ace Feeder</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16 kV </a:t>
            </a:r>
            <a:r>
              <a:rPr lang="en-US" sz="900" dirty="0" err="1">
                <a:solidFill>
                  <a:schemeClr val="dk1"/>
                </a:solidFill>
                <a:latin typeface="Arial"/>
                <a:cs typeface="Arial"/>
                <a:sym typeface="Arial"/>
              </a:rPr>
              <a:t>Storke</a:t>
            </a:r>
            <a:r>
              <a:rPr lang="en-US" sz="900" dirty="0">
                <a:solidFill>
                  <a:schemeClr val="dk1"/>
                </a:solidFill>
                <a:latin typeface="Arial"/>
                <a:cs typeface="Arial"/>
                <a:sym typeface="Arial"/>
              </a:rPr>
              <a:t> Feeder</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Planned Battery Energy Storage</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Ellwood Gas Peaker Plant</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Grid isolation switch (open, closed)</a:t>
            </a:r>
          </a:p>
          <a:p>
            <a:pPr marL="0" marR="0" lvl="0" indent="0" algn="l" rtl="0">
              <a:spcBef>
                <a:spcPts val="0"/>
              </a:spcBef>
              <a:spcAft>
                <a:spcPts val="0"/>
              </a:spcAft>
              <a:buNone/>
            </a:pPr>
            <a:r>
              <a:rPr lang="en-US" sz="500" dirty="0">
                <a:solidFill>
                  <a:schemeClr val="dk1"/>
                </a:solidFill>
                <a:latin typeface="Arial"/>
                <a:cs typeface="Arial"/>
                <a:sym typeface="Arial"/>
              </a:rPr>
              <a:t>	</a:t>
            </a:r>
          </a:p>
          <a:p>
            <a:pPr marL="0" marR="0" lvl="0" indent="0" algn="l" rtl="0">
              <a:spcBef>
                <a:spcPts val="0"/>
              </a:spcBef>
              <a:spcAft>
                <a:spcPts val="0"/>
              </a:spcAft>
              <a:buNone/>
            </a:pPr>
            <a:r>
              <a:rPr lang="en-US" sz="900" dirty="0">
                <a:solidFill>
                  <a:schemeClr val="dk1"/>
                </a:solidFill>
                <a:latin typeface="Arial"/>
                <a:cs typeface="Arial"/>
                <a:sym typeface="Arial"/>
              </a:rPr>
              <a:t>              Smart meter switch (open, closed)</a:t>
            </a:r>
          </a:p>
        </p:txBody>
      </p:sp>
      <p:cxnSp>
        <p:nvCxnSpPr>
          <p:cNvPr id="58" name="Google Shape;264;p13">
            <a:extLst>
              <a:ext uri="{FF2B5EF4-FFF2-40B4-BE49-F238E27FC236}">
                <a16:creationId xmlns:a16="http://schemas.microsoft.com/office/drawing/2014/main" id="{3AF5F8F4-3462-43AD-9BCE-125BF1DF365E}"/>
              </a:ext>
            </a:extLst>
          </p:cNvPr>
          <p:cNvCxnSpPr>
            <a:cxnSpLocks/>
          </p:cNvCxnSpPr>
          <p:nvPr/>
        </p:nvCxnSpPr>
        <p:spPr>
          <a:xfrm flipH="1">
            <a:off x="213542" y="4130857"/>
            <a:ext cx="260850" cy="0"/>
          </a:xfrm>
          <a:prstGeom prst="straightConnector1">
            <a:avLst/>
          </a:prstGeom>
          <a:noFill/>
          <a:ln w="38100" cap="flat" cmpd="sng">
            <a:solidFill>
              <a:srgbClr val="FFC000"/>
            </a:solidFill>
            <a:prstDash val="solid"/>
            <a:round/>
            <a:headEnd type="none" w="sm" len="sm"/>
            <a:tailEnd type="none" w="sm" len="sm"/>
          </a:ln>
        </p:spPr>
      </p:cxnSp>
      <p:cxnSp>
        <p:nvCxnSpPr>
          <p:cNvPr id="62" name="Google Shape;264;p13">
            <a:extLst>
              <a:ext uri="{FF2B5EF4-FFF2-40B4-BE49-F238E27FC236}">
                <a16:creationId xmlns:a16="http://schemas.microsoft.com/office/drawing/2014/main" id="{9385D812-4CB7-485A-90FB-822F01B85196}"/>
              </a:ext>
            </a:extLst>
          </p:cNvPr>
          <p:cNvCxnSpPr>
            <a:cxnSpLocks/>
          </p:cNvCxnSpPr>
          <p:nvPr/>
        </p:nvCxnSpPr>
        <p:spPr>
          <a:xfrm flipH="1">
            <a:off x="198785" y="4351754"/>
            <a:ext cx="260850" cy="0"/>
          </a:xfrm>
          <a:prstGeom prst="straightConnector1">
            <a:avLst/>
          </a:prstGeom>
          <a:noFill/>
          <a:ln w="38100" cap="flat" cmpd="sng">
            <a:solidFill>
              <a:srgbClr val="FF00FF"/>
            </a:solidFill>
            <a:prstDash val="solid"/>
            <a:round/>
            <a:headEnd type="none" w="sm" len="sm"/>
            <a:tailEnd type="none" w="sm" len="sm"/>
          </a:ln>
        </p:spPr>
      </p:cxnSp>
      <p:cxnSp>
        <p:nvCxnSpPr>
          <p:cNvPr id="63" name="Google Shape;264;p13">
            <a:extLst>
              <a:ext uri="{FF2B5EF4-FFF2-40B4-BE49-F238E27FC236}">
                <a16:creationId xmlns:a16="http://schemas.microsoft.com/office/drawing/2014/main" id="{E2C1B24F-ED3D-4765-998D-CBB5BCA1E8A0}"/>
              </a:ext>
            </a:extLst>
          </p:cNvPr>
          <p:cNvCxnSpPr>
            <a:cxnSpLocks/>
          </p:cNvCxnSpPr>
          <p:nvPr/>
        </p:nvCxnSpPr>
        <p:spPr>
          <a:xfrm flipH="1">
            <a:off x="198785" y="4558438"/>
            <a:ext cx="275602" cy="0"/>
          </a:xfrm>
          <a:prstGeom prst="straightConnector1">
            <a:avLst/>
          </a:prstGeom>
          <a:noFill/>
          <a:ln w="38100" cap="flat" cmpd="sng">
            <a:solidFill>
              <a:schemeClr val="tx2">
                <a:lumMod val="60000"/>
                <a:lumOff val="40000"/>
              </a:schemeClr>
            </a:solidFill>
            <a:prstDash val="solid"/>
            <a:round/>
            <a:headEnd type="none" w="sm" len="sm"/>
            <a:tailEnd type="none" w="sm" len="sm"/>
          </a:ln>
        </p:spPr>
      </p:cxnSp>
      <p:cxnSp>
        <p:nvCxnSpPr>
          <p:cNvPr id="64" name="Google Shape;264;p13">
            <a:extLst>
              <a:ext uri="{FF2B5EF4-FFF2-40B4-BE49-F238E27FC236}">
                <a16:creationId xmlns:a16="http://schemas.microsoft.com/office/drawing/2014/main" id="{575359E6-A4E2-4C9C-A6D5-F768FC02A5B7}"/>
              </a:ext>
            </a:extLst>
          </p:cNvPr>
          <p:cNvCxnSpPr>
            <a:cxnSpLocks/>
          </p:cNvCxnSpPr>
          <p:nvPr/>
        </p:nvCxnSpPr>
        <p:spPr>
          <a:xfrm flipH="1">
            <a:off x="198785" y="4768078"/>
            <a:ext cx="270688" cy="4030"/>
          </a:xfrm>
          <a:prstGeom prst="straightConnector1">
            <a:avLst/>
          </a:prstGeom>
          <a:noFill/>
          <a:ln w="38100" cap="flat" cmpd="sng">
            <a:solidFill>
              <a:srgbClr val="C00000"/>
            </a:solidFill>
            <a:prstDash val="solid"/>
            <a:round/>
            <a:headEnd type="none" w="sm" len="sm"/>
            <a:tailEnd type="none" w="sm" len="sm"/>
          </a:ln>
        </p:spPr>
      </p:cxnSp>
      <p:pic>
        <p:nvPicPr>
          <p:cNvPr id="69" name="Picture 68">
            <a:extLst>
              <a:ext uri="{FF2B5EF4-FFF2-40B4-BE49-F238E27FC236}">
                <a16:creationId xmlns:a16="http://schemas.microsoft.com/office/drawing/2014/main" id="{6C135015-CDC2-4F96-B809-9653047664EC}"/>
              </a:ext>
            </a:extLst>
          </p:cNvPr>
          <p:cNvPicPr>
            <a:picLocks noChangeAspect="1"/>
          </p:cNvPicPr>
          <p:nvPr/>
        </p:nvPicPr>
        <p:blipFill>
          <a:blip r:embed="rId3"/>
          <a:stretch>
            <a:fillRect/>
          </a:stretch>
        </p:blipFill>
        <p:spPr>
          <a:xfrm>
            <a:off x="262825" y="5486119"/>
            <a:ext cx="210117" cy="210117"/>
          </a:xfrm>
          <a:prstGeom prst="rect">
            <a:avLst/>
          </a:prstGeom>
        </p:spPr>
      </p:pic>
      <p:grpSp>
        <p:nvGrpSpPr>
          <p:cNvPr id="86" name="Google Shape;276;p13">
            <a:extLst>
              <a:ext uri="{FF2B5EF4-FFF2-40B4-BE49-F238E27FC236}">
                <a16:creationId xmlns:a16="http://schemas.microsoft.com/office/drawing/2014/main" id="{F23D4EFF-9D3F-414B-9D82-BEACAE86C2D6}"/>
              </a:ext>
            </a:extLst>
          </p:cNvPr>
          <p:cNvGrpSpPr/>
          <p:nvPr/>
        </p:nvGrpSpPr>
        <p:grpSpPr>
          <a:xfrm rot="10800000">
            <a:off x="4551608" y="1558062"/>
            <a:ext cx="689674" cy="647688"/>
            <a:chOff x="4646114" y="2049812"/>
            <a:chExt cx="1152144" cy="933907"/>
          </a:xfrm>
        </p:grpSpPr>
        <p:cxnSp>
          <p:nvCxnSpPr>
            <p:cNvPr id="87" name="Google Shape;277;p13">
              <a:extLst>
                <a:ext uri="{FF2B5EF4-FFF2-40B4-BE49-F238E27FC236}">
                  <a16:creationId xmlns:a16="http://schemas.microsoft.com/office/drawing/2014/main" id="{88E59F36-0334-4DD7-B741-D22423961594}"/>
                </a:ext>
              </a:extLst>
            </p:cNvPr>
            <p:cNvCxnSpPr>
              <a:cxnSpLocks/>
            </p:cNvCxnSpPr>
            <p:nvPr/>
          </p:nvCxnSpPr>
          <p:spPr>
            <a:xfrm rot="10800000">
              <a:off x="5209003" y="2761915"/>
              <a:ext cx="0" cy="221804"/>
            </a:xfrm>
            <a:prstGeom prst="straightConnector1">
              <a:avLst/>
            </a:prstGeom>
            <a:noFill/>
            <a:ln w="25400" cap="flat" cmpd="sng">
              <a:solidFill>
                <a:srgbClr val="C00000"/>
              </a:solidFill>
              <a:prstDash val="solid"/>
              <a:round/>
              <a:headEnd type="none" w="sm" len="sm"/>
              <a:tailEnd type="none" w="sm" len="sm"/>
            </a:ln>
            <a:effectLst>
              <a:outerShdw blurRad="40000" dist="20000" dir="5400000" rotWithShape="0">
                <a:srgbClr val="000000">
                  <a:alpha val="37647"/>
                </a:srgbClr>
              </a:outerShdw>
            </a:effectLst>
          </p:spPr>
        </p:cxnSp>
        <p:sp>
          <p:nvSpPr>
            <p:cNvPr id="92" name="Google Shape;278;p13">
              <a:extLst>
                <a:ext uri="{FF2B5EF4-FFF2-40B4-BE49-F238E27FC236}">
                  <a16:creationId xmlns:a16="http://schemas.microsoft.com/office/drawing/2014/main" id="{17E6CA76-684F-486E-8324-4B0368CBCA3E}"/>
                </a:ext>
              </a:extLst>
            </p:cNvPr>
            <p:cNvSpPr/>
            <p:nvPr/>
          </p:nvSpPr>
          <p:spPr>
            <a:xfrm rot="10800000">
              <a:off x="4646114" y="2049812"/>
              <a:ext cx="1152144" cy="704349"/>
            </a:xfrm>
            <a:prstGeom prst="rect">
              <a:avLst/>
            </a:prstGeom>
            <a:solidFill>
              <a:srgbClr val="E5B8B7"/>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Fire Station #8</a:t>
              </a:r>
              <a:endParaRPr sz="500" dirty="0">
                <a:solidFill>
                  <a:schemeClr val="dk1"/>
                </a:solidFill>
                <a:latin typeface="Arial"/>
                <a:ea typeface="Arial"/>
                <a:cs typeface="Arial"/>
                <a:sym typeface="Arial"/>
              </a:endParaRPr>
            </a:p>
          </p:txBody>
        </p:sp>
      </p:grpSp>
      <p:pic>
        <p:nvPicPr>
          <p:cNvPr id="97" name="Google Shape;280;p13" descr="http://maps.google.com/mapfiles/kml/shapes/firedept.png">
            <a:extLst>
              <a:ext uri="{FF2B5EF4-FFF2-40B4-BE49-F238E27FC236}">
                <a16:creationId xmlns:a16="http://schemas.microsoft.com/office/drawing/2014/main" id="{45ADAABF-4854-42AB-8710-AAB21B6FDCA3}"/>
              </a:ext>
            </a:extLst>
          </p:cNvPr>
          <p:cNvPicPr preferRelativeResize="0"/>
          <p:nvPr/>
        </p:nvPicPr>
        <p:blipFill rotWithShape="1">
          <a:blip r:embed="rId4">
            <a:alphaModFix/>
          </a:blip>
          <a:srcRect/>
          <a:stretch/>
        </p:blipFill>
        <p:spPr>
          <a:xfrm>
            <a:off x="5111555" y="2054668"/>
            <a:ext cx="274320" cy="274320"/>
          </a:xfrm>
          <a:prstGeom prst="rect">
            <a:avLst/>
          </a:prstGeom>
          <a:noFill/>
          <a:ln>
            <a:noFill/>
          </a:ln>
        </p:spPr>
      </p:pic>
      <p:pic>
        <p:nvPicPr>
          <p:cNvPr id="98" name="Picture 2">
            <a:extLst>
              <a:ext uri="{FF2B5EF4-FFF2-40B4-BE49-F238E27FC236}">
                <a16:creationId xmlns:a16="http://schemas.microsoft.com/office/drawing/2014/main" id="{9644B420-197D-43E2-837F-1BE0557ECF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1395" y="2093879"/>
            <a:ext cx="326347" cy="326347"/>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a:extLst>
              <a:ext uri="{FF2B5EF4-FFF2-40B4-BE49-F238E27FC236}">
                <a16:creationId xmlns:a16="http://schemas.microsoft.com/office/drawing/2014/main" id="{49BD4231-1186-484A-9B16-CD72F09FE2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6554" y="4687243"/>
            <a:ext cx="338248" cy="338248"/>
          </a:xfrm>
          <a:prstGeom prst="rect">
            <a:avLst/>
          </a:prstGeom>
          <a:noFill/>
          <a:extLst>
            <a:ext uri="{909E8E84-426E-40DD-AFC4-6F175D3DCCD1}">
              <a14:hiddenFill xmlns:a14="http://schemas.microsoft.com/office/drawing/2010/main">
                <a:solidFill>
                  <a:srgbClr val="FFFFFF"/>
                </a:solidFill>
              </a14:hiddenFill>
            </a:ext>
          </a:extLst>
        </p:spPr>
      </p:pic>
      <p:pic>
        <p:nvPicPr>
          <p:cNvPr id="101" name="Google Shape;280;p13" descr="http://maps.google.com/mapfiles/kml/shapes/firedept.png">
            <a:extLst>
              <a:ext uri="{FF2B5EF4-FFF2-40B4-BE49-F238E27FC236}">
                <a16:creationId xmlns:a16="http://schemas.microsoft.com/office/drawing/2014/main" id="{2CC2272D-C68E-486C-9B18-EA6D499D6B95}"/>
              </a:ext>
            </a:extLst>
          </p:cNvPr>
          <p:cNvPicPr preferRelativeResize="0"/>
          <p:nvPr/>
        </p:nvPicPr>
        <p:blipFill rotWithShape="1">
          <a:blip r:embed="rId4">
            <a:alphaModFix/>
          </a:blip>
          <a:srcRect/>
          <a:stretch/>
        </p:blipFill>
        <p:spPr>
          <a:xfrm>
            <a:off x="4595541" y="3909627"/>
            <a:ext cx="274320" cy="274320"/>
          </a:xfrm>
          <a:prstGeom prst="rect">
            <a:avLst/>
          </a:prstGeom>
          <a:noFill/>
          <a:ln>
            <a:noFill/>
          </a:ln>
        </p:spPr>
      </p:pic>
      <p:pic>
        <p:nvPicPr>
          <p:cNvPr id="102" name="Google Shape;293;p13">
            <a:extLst>
              <a:ext uri="{FF2B5EF4-FFF2-40B4-BE49-F238E27FC236}">
                <a16:creationId xmlns:a16="http://schemas.microsoft.com/office/drawing/2014/main" id="{CB58E7D6-4B15-4C42-A9B3-57B2A00BCA2D}"/>
              </a:ext>
            </a:extLst>
          </p:cNvPr>
          <p:cNvPicPr preferRelativeResize="0"/>
          <p:nvPr/>
        </p:nvPicPr>
        <p:blipFill rotWithShape="1">
          <a:blip r:embed="rId7">
            <a:alphaModFix/>
          </a:blip>
          <a:srcRect/>
          <a:stretch/>
        </p:blipFill>
        <p:spPr>
          <a:xfrm>
            <a:off x="4291595" y="6090292"/>
            <a:ext cx="274320" cy="274320"/>
          </a:xfrm>
          <a:prstGeom prst="rect">
            <a:avLst/>
          </a:prstGeom>
          <a:noFill/>
          <a:ln>
            <a:noFill/>
          </a:ln>
        </p:spPr>
      </p:pic>
      <p:pic>
        <p:nvPicPr>
          <p:cNvPr id="103" name="Picture 102">
            <a:extLst>
              <a:ext uri="{FF2B5EF4-FFF2-40B4-BE49-F238E27FC236}">
                <a16:creationId xmlns:a16="http://schemas.microsoft.com/office/drawing/2014/main" id="{8CE2CE49-C7D0-4418-904B-BAE6347DA77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33861" y="5203981"/>
            <a:ext cx="209572" cy="209572"/>
          </a:xfrm>
          <a:prstGeom prst="rect">
            <a:avLst/>
          </a:prstGeom>
          <a:noFill/>
          <a:extLst>
            <a:ext uri="{909E8E84-426E-40DD-AFC4-6F175D3DCCD1}">
              <a14:hiddenFill xmlns:a14="http://schemas.microsoft.com/office/drawing/2010/main">
                <a:solidFill>
                  <a:srgbClr val="FFFFFF"/>
                </a:solidFill>
              </a14:hiddenFill>
            </a:ext>
          </a:extLst>
        </p:spPr>
      </p:pic>
      <p:cxnSp>
        <p:nvCxnSpPr>
          <p:cNvPr id="59" name="Google Shape;264;p13">
            <a:extLst>
              <a:ext uri="{FF2B5EF4-FFF2-40B4-BE49-F238E27FC236}">
                <a16:creationId xmlns:a16="http://schemas.microsoft.com/office/drawing/2014/main" id="{F9C738B7-425A-4C47-B005-11FAA275AB05}"/>
              </a:ext>
            </a:extLst>
          </p:cNvPr>
          <p:cNvCxnSpPr>
            <a:cxnSpLocks/>
          </p:cNvCxnSpPr>
          <p:nvPr/>
        </p:nvCxnSpPr>
        <p:spPr>
          <a:xfrm flipH="1">
            <a:off x="2435873" y="2195136"/>
            <a:ext cx="720162" cy="0"/>
          </a:xfrm>
          <a:prstGeom prst="straightConnector1">
            <a:avLst/>
          </a:prstGeom>
          <a:noFill/>
          <a:ln w="38100" cap="flat" cmpd="sng">
            <a:solidFill>
              <a:srgbClr val="FFC000"/>
            </a:solidFill>
            <a:prstDash val="solid"/>
            <a:round/>
            <a:headEnd type="none" w="sm" len="sm"/>
            <a:tailEnd type="none" w="sm" len="sm"/>
          </a:ln>
        </p:spPr>
      </p:cxnSp>
      <p:cxnSp>
        <p:nvCxnSpPr>
          <p:cNvPr id="65" name="Google Shape;264;p13">
            <a:extLst>
              <a:ext uri="{FF2B5EF4-FFF2-40B4-BE49-F238E27FC236}">
                <a16:creationId xmlns:a16="http://schemas.microsoft.com/office/drawing/2014/main" id="{02FA304C-40DB-42C8-8C69-51B85D9041CF}"/>
              </a:ext>
            </a:extLst>
          </p:cNvPr>
          <p:cNvCxnSpPr>
            <a:cxnSpLocks/>
            <a:stCxn id="265" idx="0"/>
          </p:cNvCxnSpPr>
          <p:nvPr/>
        </p:nvCxnSpPr>
        <p:spPr>
          <a:xfrm flipV="1">
            <a:off x="3156033" y="2185900"/>
            <a:ext cx="0" cy="764116"/>
          </a:xfrm>
          <a:prstGeom prst="straightConnector1">
            <a:avLst/>
          </a:prstGeom>
          <a:noFill/>
          <a:ln w="38100" cap="flat" cmpd="sng">
            <a:solidFill>
              <a:srgbClr val="FFC000"/>
            </a:solidFill>
            <a:prstDash val="solid"/>
            <a:round/>
            <a:headEnd type="none" w="sm" len="sm"/>
            <a:tailEnd type="none" w="sm" len="sm"/>
          </a:ln>
        </p:spPr>
      </p:cxnSp>
      <p:cxnSp>
        <p:nvCxnSpPr>
          <p:cNvPr id="67" name="Google Shape;264;p13">
            <a:extLst>
              <a:ext uri="{FF2B5EF4-FFF2-40B4-BE49-F238E27FC236}">
                <a16:creationId xmlns:a16="http://schemas.microsoft.com/office/drawing/2014/main" id="{E902E553-91C6-452D-8E41-8FBE4FEB8A63}"/>
              </a:ext>
            </a:extLst>
          </p:cNvPr>
          <p:cNvCxnSpPr>
            <a:cxnSpLocks/>
          </p:cNvCxnSpPr>
          <p:nvPr/>
        </p:nvCxnSpPr>
        <p:spPr>
          <a:xfrm flipH="1">
            <a:off x="2417399" y="3570881"/>
            <a:ext cx="1155732" cy="0"/>
          </a:xfrm>
          <a:prstGeom prst="straightConnector1">
            <a:avLst/>
          </a:prstGeom>
          <a:noFill/>
          <a:ln w="38100" cap="flat" cmpd="sng">
            <a:solidFill>
              <a:srgbClr val="FFC000"/>
            </a:solidFill>
            <a:prstDash val="solid"/>
            <a:round/>
            <a:headEnd type="none" w="sm" len="sm"/>
            <a:tailEnd type="none" w="sm" len="sm"/>
          </a:ln>
        </p:spPr>
      </p:cxnSp>
      <p:cxnSp>
        <p:nvCxnSpPr>
          <p:cNvPr id="70" name="Google Shape;264;p13">
            <a:extLst>
              <a:ext uri="{FF2B5EF4-FFF2-40B4-BE49-F238E27FC236}">
                <a16:creationId xmlns:a16="http://schemas.microsoft.com/office/drawing/2014/main" id="{12AA3511-5155-4272-80B3-5AB2B6178D7C}"/>
              </a:ext>
            </a:extLst>
          </p:cNvPr>
          <p:cNvCxnSpPr>
            <a:cxnSpLocks/>
          </p:cNvCxnSpPr>
          <p:nvPr/>
        </p:nvCxnSpPr>
        <p:spPr>
          <a:xfrm flipH="1" flipV="1">
            <a:off x="3578136" y="3560452"/>
            <a:ext cx="17433" cy="2307777"/>
          </a:xfrm>
          <a:prstGeom prst="straightConnector1">
            <a:avLst/>
          </a:prstGeom>
          <a:noFill/>
          <a:ln w="38100" cap="flat" cmpd="sng">
            <a:solidFill>
              <a:srgbClr val="FFC000"/>
            </a:solidFill>
            <a:prstDash val="solid"/>
            <a:round/>
            <a:headEnd type="none" w="sm" len="sm"/>
            <a:tailEnd type="none" w="sm" len="sm"/>
          </a:ln>
        </p:spPr>
      </p:cxnSp>
      <p:cxnSp>
        <p:nvCxnSpPr>
          <p:cNvPr id="99" name="Google Shape;264;p13">
            <a:extLst>
              <a:ext uri="{FF2B5EF4-FFF2-40B4-BE49-F238E27FC236}">
                <a16:creationId xmlns:a16="http://schemas.microsoft.com/office/drawing/2014/main" id="{74F16054-7729-405E-8E7B-01B58C02CB9E}"/>
              </a:ext>
            </a:extLst>
          </p:cNvPr>
          <p:cNvCxnSpPr>
            <a:cxnSpLocks/>
          </p:cNvCxnSpPr>
          <p:nvPr/>
        </p:nvCxnSpPr>
        <p:spPr>
          <a:xfrm>
            <a:off x="2417399" y="1195884"/>
            <a:ext cx="0" cy="2397281"/>
          </a:xfrm>
          <a:prstGeom prst="straightConnector1">
            <a:avLst/>
          </a:prstGeom>
          <a:noFill/>
          <a:ln w="38100" cap="flat" cmpd="sng">
            <a:solidFill>
              <a:srgbClr val="FFC000"/>
            </a:solidFill>
            <a:prstDash val="solid"/>
            <a:round/>
            <a:headEnd type="none" w="sm" len="sm"/>
            <a:tailEnd type="none" w="sm" len="sm"/>
          </a:ln>
        </p:spPr>
      </p:cxnSp>
      <p:sp>
        <p:nvSpPr>
          <p:cNvPr id="7" name="TextBox 6">
            <a:extLst>
              <a:ext uri="{FF2B5EF4-FFF2-40B4-BE49-F238E27FC236}">
                <a16:creationId xmlns:a16="http://schemas.microsoft.com/office/drawing/2014/main" id="{5AEECDEA-3052-42CF-8469-6D7676882FC1}"/>
              </a:ext>
            </a:extLst>
          </p:cNvPr>
          <p:cNvSpPr txBox="1"/>
          <p:nvPr/>
        </p:nvSpPr>
        <p:spPr>
          <a:xfrm>
            <a:off x="1717852" y="854162"/>
            <a:ext cx="4588890" cy="261610"/>
          </a:xfrm>
          <a:prstGeom prst="rect">
            <a:avLst/>
          </a:prstGeom>
          <a:noFill/>
        </p:spPr>
        <p:txBody>
          <a:bodyPr wrap="square" rtlCol="0">
            <a:spAutoFit/>
          </a:bodyPr>
          <a:lstStyle/>
          <a:p>
            <a:r>
              <a:rPr lang="en-US" sz="1100" b="1" dirty="0">
                <a:solidFill>
                  <a:schemeClr val="dk1"/>
                </a:solidFill>
                <a:latin typeface="Arial"/>
                <a:cs typeface="Arial"/>
                <a:sym typeface="Arial"/>
              </a:rPr>
              <a:t>66kV distribution feeder #4311 with multiple branches</a:t>
            </a:r>
          </a:p>
        </p:txBody>
      </p:sp>
      <p:grpSp>
        <p:nvGrpSpPr>
          <p:cNvPr id="71" name="Google Shape;276;p13">
            <a:extLst>
              <a:ext uri="{FF2B5EF4-FFF2-40B4-BE49-F238E27FC236}">
                <a16:creationId xmlns:a16="http://schemas.microsoft.com/office/drawing/2014/main" id="{C2C105E2-9918-4AD1-8381-C055E958DD2A}"/>
              </a:ext>
            </a:extLst>
          </p:cNvPr>
          <p:cNvGrpSpPr/>
          <p:nvPr/>
        </p:nvGrpSpPr>
        <p:grpSpPr>
          <a:xfrm rot="10800000">
            <a:off x="5151477" y="3102667"/>
            <a:ext cx="654990" cy="651289"/>
            <a:chOff x="4646114" y="2049812"/>
            <a:chExt cx="1152144" cy="975954"/>
          </a:xfrm>
        </p:grpSpPr>
        <p:cxnSp>
          <p:nvCxnSpPr>
            <p:cNvPr id="72" name="Google Shape;277;p13">
              <a:extLst>
                <a:ext uri="{FF2B5EF4-FFF2-40B4-BE49-F238E27FC236}">
                  <a16:creationId xmlns:a16="http://schemas.microsoft.com/office/drawing/2014/main" id="{4AAEBBEE-F34C-408E-9B90-76A89519CA19}"/>
                </a:ext>
              </a:extLst>
            </p:cNvPr>
            <p:cNvCxnSpPr>
              <a:cxnSpLocks/>
              <a:endCxn id="73" idx="0"/>
            </p:cNvCxnSpPr>
            <p:nvPr/>
          </p:nvCxnSpPr>
          <p:spPr>
            <a:xfrm rot="10800000">
              <a:off x="5222185" y="2754160"/>
              <a:ext cx="0" cy="271606"/>
            </a:xfrm>
            <a:prstGeom prst="straightConnector1">
              <a:avLst/>
            </a:prstGeom>
            <a:noFill/>
            <a:ln w="25400" cap="flat" cmpd="sng">
              <a:solidFill>
                <a:srgbClr val="0070C0"/>
              </a:solidFill>
              <a:prstDash val="solid"/>
              <a:round/>
              <a:headEnd type="none" w="sm" len="sm"/>
              <a:tailEnd type="none" w="sm" len="sm"/>
            </a:ln>
            <a:effectLst>
              <a:outerShdw blurRad="40000" dist="20000" dir="5400000" rotWithShape="0">
                <a:srgbClr val="000000">
                  <a:alpha val="37647"/>
                </a:srgbClr>
              </a:outerShdw>
            </a:effectLst>
          </p:spPr>
        </p:cxnSp>
        <p:sp>
          <p:nvSpPr>
            <p:cNvPr id="73" name="Google Shape;278;p13">
              <a:extLst>
                <a:ext uri="{FF2B5EF4-FFF2-40B4-BE49-F238E27FC236}">
                  <a16:creationId xmlns:a16="http://schemas.microsoft.com/office/drawing/2014/main" id="{3E794BBE-7B2B-4BAC-B58B-E45DC2C331BB}"/>
                </a:ext>
              </a:extLst>
            </p:cNvPr>
            <p:cNvSpPr/>
            <p:nvPr/>
          </p:nvSpPr>
          <p:spPr>
            <a:xfrm rot="10800000">
              <a:off x="4646114" y="2049812"/>
              <a:ext cx="1152144" cy="704349"/>
            </a:xfrm>
            <a:prstGeom prst="rect">
              <a:avLst/>
            </a:prstGeom>
            <a:solidFill>
              <a:schemeClr val="accent1">
                <a:lumMod val="40000"/>
                <a:lumOff val="60000"/>
              </a:schemeClr>
            </a:solidFill>
            <a:ln w="9525"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Deckers</a:t>
              </a:r>
            </a:p>
            <a:p>
              <a:pPr marL="0" marR="0" lvl="0" indent="0" algn="ctr" rtl="0">
                <a:spcBef>
                  <a:spcPts val="0"/>
                </a:spcBef>
                <a:spcAft>
                  <a:spcPts val="0"/>
                </a:spcAft>
                <a:buNone/>
              </a:pPr>
              <a:r>
                <a:rPr lang="en-US" sz="800" dirty="0">
                  <a:solidFill>
                    <a:schemeClr val="dk1"/>
                  </a:solidFill>
                  <a:latin typeface="Arial"/>
                  <a:ea typeface="Arial"/>
                  <a:cs typeface="Arial"/>
                  <a:sym typeface="Arial"/>
                </a:rPr>
                <a:t>+ Solar</a:t>
              </a:r>
              <a:endParaRPr sz="500" dirty="0">
                <a:solidFill>
                  <a:schemeClr val="dk1"/>
                </a:solidFill>
                <a:latin typeface="Arial"/>
                <a:ea typeface="Arial"/>
                <a:cs typeface="Arial"/>
                <a:sym typeface="Arial"/>
              </a:endParaRPr>
            </a:p>
          </p:txBody>
        </p:sp>
      </p:grpSp>
      <p:sp>
        <p:nvSpPr>
          <p:cNvPr id="68" name="Google Shape;275;p13">
            <a:extLst>
              <a:ext uri="{FF2B5EF4-FFF2-40B4-BE49-F238E27FC236}">
                <a16:creationId xmlns:a16="http://schemas.microsoft.com/office/drawing/2014/main" id="{AAF997E9-82C9-441E-9449-727C4B612440}"/>
              </a:ext>
            </a:extLst>
          </p:cNvPr>
          <p:cNvSpPr/>
          <p:nvPr/>
        </p:nvSpPr>
        <p:spPr>
          <a:xfrm>
            <a:off x="1307846" y="1102712"/>
            <a:ext cx="165539" cy="150912"/>
          </a:xfrm>
          <a:prstGeom prst="flowChartOr">
            <a:avLst/>
          </a:prstGeom>
          <a:solidFill>
            <a:srgbClr val="D99593"/>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 name="Google Shape;275;p13">
            <a:extLst>
              <a:ext uri="{FF2B5EF4-FFF2-40B4-BE49-F238E27FC236}">
                <a16:creationId xmlns:a16="http://schemas.microsoft.com/office/drawing/2014/main" id="{A4DF4FE0-8E69-4726-8315-BC965DB1DBC6}"/>
              </a:ext>
            </a:extLst>
          </p:cNvPr>
          <p:cNvSpPr/>
          <p:nvPr/>
        </p:nvSpPr>
        <p:spPr>
          <a:xfrm>
            <a:off x="379664" y="6007795"/>
            <a:ext cx="110797" cy="101007"/>
          </a:xfrm>
          <a:prstGeom prst="flowChartOr">
            <a:avLst/>
          </a:prstGeom>
          <a:solidFill>
            <a:srgbClr val="D99593"/>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0" name="Google Shape;274;p13">
            <a:extLst>
              <a:ext uri="{FF2B5EF4-FFF2-40B4-BE49-F238E27FC236}">
                <a16:creationId xmlns:a16="http://schemas.microsoft.com/office/drawing/2014/main" id="{9CAA1866-B0FF-4718-B9B0-F59E65060A53}"/>
              </a:ext>
            </a:extLst>
          </p:cNvPr>
          <p:cNvSpPr/>
          <p:nvPr/>
        </p:nvSpPr>
        <p:spPr>
          <a:xfrm>
            <a:off x="158144" y="6007794"/>
            <a:ext cx="110797" cy="101007"/>
          </a:xfrm>
          <a:prstGeom prst="flowChartSummingJunction">
            <a:avLst/>
          </a:prstGeom>
          <a:solidFill>
            <a:srgbClr val="D99593"/>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 name="Google Shape;303;p13">
            <a:extLst>
              <a:ext uri="{FF2B5EF4-FFF2-40B4-BE49-F238E27FC236}">
                <a16:creationId xmlns:a16="http://schemas.microsoft.com/office/drawing/2014/main" id="{32403918-FB36-4299-ABAF-C89B86750B40}"/>
              </a:ext>
            </a:extLst>
          </p:cNvPr>
          <p:cNvSpPr/>
          <p:nvPr/>
        </p:nvSpPr>
        <p:spPr>
          <a:xfrm>
            <a:off x="381877" y="6204844"/>
            <a:ext cx="110797" cy="101007"/>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 name="Google Shape;304;p13">
            <a:extLst>
              <a:ext uri="{FF2B5EF4-FFF2-40B4-BE49-F238E27FC236}">
                <a16:creationId xmlns:a16="http://schemas.microsoft.com/office/drawing/2014/main" id="{30069038-5575-49D7-9089-182CC8D255F3}"/>
              </a:ext>
            </a:extLst>
          </p:cNvPr>
          <p:cNvSpPr/>
          <p:nvPr/>
        </p:nvSpPr>
        <p:spPr>
          <a:xfrm>
            <a:off x="162466" y="6204843"/>
            <a:ext cx="110797" cy="101007"/>
          </a:xfrm>
          <a:prstGeom prst="flowChartSummingJunction">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10" name="Google Shape;270;p13">
            <a:extLst>
              <a:ext uri="{FF2B5EF4-FFF2-40B4-BE49-F238E27FC236}">
                <a16:creationId xmlns:a16="http://schemas.microsoft.com/office/drawing/2014/main" id="{5133E54D-AAEB-4A4E-9D43-B6209BA40EA1}"/>
              </a:ext>
            </a:extLst>
          </p:cNvPr>
          <p:cNvGrpSpPr/>
          <p:nvPr/>
        </p:nvGrpSpPr>
        <p:grpSpPr>
          <a:xfrm>
            <a:off x="6740266" y="1760378"/>
            <a:ext cx="661237" cy="567452"/>
            <a:chOff x="3915517" y="6170561"/>
            <a:chExt cx="1073139" cy="888868"/>
          </a:xfrm>
        </p:grpSpPr>
        <p:sp>
          <p:nvSpPr>
            <p:cNvPr id="111" name="Google Shape;269;p13">
              <a:extLst>
                <a:ext uri="{FF2B5EF4-FFF2-40B4-BE49-F238E27FC236}">
                  <a16:creationId xmlns:a16="http://schemas.microsoft.com/office/drawing/2014/main" id="{E0B89FB4-9E82-4121-A03E-551F48B3607F}"/>
                </a:ext>
              </a:extLst>
            </p:cNvPr>
            <p:cNvSpPr/>
            <p:nvPr/>
          </p:nvSpPr>
          <p:spPr>
            <a:xfrm>
              <a:off x="3915517" y="6170561"/>
              <a:ext cx="1073139" cy="888868"/>
            </a:xfrm>
            <a:prstGeom prst="cloud">
              <a:avLst/>
            </a:prstGeom>
            <a:solidFill>
              <a:schemeClr val="lt1"/>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2" name="Google Shape;271;p13">
              <a:extLst>
                <a:ext uri="{FF2B5EF4-FFF2-40B4-BE49-F238E27FC236}">
                  <a16:creationId xmlns:a16="http://schemas.microsoft.com/office/drawing/2014/main" id="{C2B5F9B1-F5E7-476A-9FB1-C88A1691575C}"/>
                </a:ext>
              </a:extLst>
            </p:cNvPr>
            <p:cNvSpPr txBox="1"/>
            <p:nvPr/>
          </p:nvSpPr>
          <p:spPr>
            <a:xfrm>
              <a:off x="3927552" y="6358628"/>
              <a:ext cx="1023541" cy="4905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Tier 2 &amp; 3 facilities</a:t>
              </a:r>
              <a:endParaRPr sz="1050" dirty="0"/>
            </a:p>
          </p:txBody>
        </p:sp>
      </p:grpSp>
      <p:sp>
        <p:nvSpPr>
          <p:cNvPr id="121" name="Google Shape;303;p13">
            <a:extLst>
              <a:ext uri="{FF2B5EF4-FFF2-40B4-BE49-F238E27FC236}">
                <a16:creationId xmlns:a16="http://schemas.microsoft.com/office/drawing/2014/main" id="{BECCC3D3-42A5-435E-9161-4F23368A3C35}"/>
              </a:ext>
            </a:extLst>
          </p:cNvPr>
          <p:cNvSpPr/>
          <p:nvPr/>
        </p:nvSpPr>
        <p:spPr>
          <a:xfrm>
            <a:off x="4813706" y="1573715"/>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3" name="Google Shape;303;p13">
            <a:extLst>
              <a:ext uri="{FF2B5EF4-FFF2-40B4-BE49-F238E27FC236}">
                <a16:creationId xmlns:a16="http://schemas.microsoft.com/office/drawing/2014/main" id="{0723671F-7674-4341-9236-F91CCBFD285F}"/>
              </a:ext>
            </a:extLst>
          </p:cNvPr>
          <p:cNvSpPr/>
          <p:nvPr/>
        </p:nvSpPr>
        <p:spPr>
          <a:xfrm>
            <a:off x="3824452" y="4085015"/>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5" name="Google Shape;303;p13">
            <a:extLst>
              <a:ext uri="{FF2B5EF4-FFF2-40B4-BE49-F238E27FC236}">
                <a16:creationId xmlns:a16="http://schemas.microsoft.com/office/drawing/2014/main" id="{3BA2E7C9-79F4-4C15-A0D9-E5A276B74C38}"/>
              </a:ext>
            </a:extLst>
          </p:cNvPr>
          <p:cNvSpPr/>
          <p:nvPr/>
        </p:nvSpPr>
        <p:spPr>
          <a:xfrm>
            <a:off x="6604096" y="3161492"/>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6" name="Google Shape;303;p13">
            <a:extLst>
              <a:ext uri="{FF2B5EF4-FFF2-40B4-BE49-F238E27FC236}">
                <a16:creationId xmlns:a16="http://schemas.microsoft.com/office/drawing/2014/main" id="{46473869-8FE2-480F-9E56-2CC7F81A4F79}"/>
              </a:ext>
            </a:extLst>
          </p:cNvPr>
          <p:cNvSpPr/>
          <p:nvPr/>
        </p:nvSpPr>
        <p:spPr>
          <a:xfrm>
            <a:off x="7371054" y="4489512"/>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1" name="Google Shape;303;p13">
            <a:extLst>
              <a:ext uri="{FF2B5EF4-FFF2-40B4-BE49-F238E27FC236}">
                <a16:creationId xmlns:a16="http://schemas.microsoft.com/office/drawing/2014/main" id="{F4EADD57-954B-43A8-AA2A-47B2240C3FCB}"/>
              </a:ext>
            </a:extLst>
          </p:cNvPr>
          <p:cNvSpPr/>
          <p:nvPr/>
        </p:nvSpPr>
        <p:spPr>
          <a:xfrm>
            <a:off x="7595386" y="5012113"/>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2" name="Google Shape;303;p13">
            <a:extLst>
              <a:ext uri="{FF2B5EF4-FFF2-40B4-BE49-F238E27FC236}">
                <a16:creationId xmlns:a16="http://schemas.microsoft.com/office/drawing/2014/main" id="{CA811610-28C3-4D70-B7EC-FBCAF2C84219}"/>
              </a:ext>
            </a:extLst>
          </p:cNvPr>
          <p:cNvSpPr/>
          <p:nvPr/>
        </p:nvSpPr>
        <p:spPr>
          <a:xfrm>
            <a:off x="3610766" y="5722928"/>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3" name="Google Shape;275;p13">
            <a:extLst>
              <a:ext uri="{FF2B5EF4-FFF2-40B4-BE49-F238E27FC236}">
                <a16:creationId xmlns:a16="http://schemas.microsoft.com/office/drawing/2014/main" id="{62B77D72-54E3-4FA1-98D8-FA340A7D16C1}"/>
              </a:ext>
            </a:extLst>
          </p:cNvPr>
          <p:cNvSpPr/>
          <p:nvPr/>
        </p:nvSpPr>
        <p:spPr>
          <a:xfrm>
            <a:off x="4325076" y="1499320"/>
            <a:ext cx="165539" cy="150912"/>
          </a:xfrm>
          <a:prstGeom prst="flowChartOr">
            <a:avLst/>
          </a:prstGeom>
          <a:solidFill>
            <a:srgbClr val="D99593"/>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4" name="Google Shape;275;p13">
            <a:extLst>
              <a:ext uri="{FF2B5EF4-FFF2-40B4-BE49-F238E27FC236}">
                <a16:creationId xmlns:a16="http://schemas.microsoft.com/office/drawing/2014/main" id="{2AF66247-8720-4F8E-BD4F-4055BB361ACE}"/>
              </a:ext>
            </a:extLst>
          </p:cNvPr>
          <p:cNvSpPr/>
          <p:nvPr/>
        </p:nvSpPr>
        <p:spPr>
          <a:xfrm>
            <a:off x="6804935" y="1501358"/>
            <a:ext cx="165539" cy="150912"/>
          </a:xfrm>
          <a:prstGeom prst="flowChartOr">
            <a:avLst/>
          </a:prstGeom>
          <a:solidFill>
            <a:srgbClr val="D99593"/>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9" name="Google Shape;275;p13">
            <a:extLst>
              <a:ext uri="{FF2B5EF4-FFF2-40B4-BE49-F238E27FC236}">
                <a16:creationId xmlns:a16="http://schemas.microsoft.com/office/drawing/2014/main" id="{A6044913-659E-46B1-B42C-9CF3BEB679CD}"/>
              </a:ext>
            </a:extLst>
          </p:cNvPr>
          <p:cNvSpPr/>
          <p:nvPr/>
        </p:nvSpPr>
        <p:spPr>
          <a:xfrm>
            <a:off x="4565234" y="3017371"/>
            <a:ext cx="165539" cy="150912"/>
          </a:xfrm>
          <a:prstGeom prst="flowChartOr">
            <a:avLst/>
          </a:prstGeom>
          <a:solidFill>
            <a:srgbClr val="D99593"/>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5" name="Picture 2">
            <a:extLst>
              <a:ext uri="{FF2B5EF4-FFF2-40B4-BE49-F238E27FC236}">
                <a16:creationId xmlns:a16="http://schemas.microsoft.com/office/drawing/2014/main" id="{BCE10F86-5112-40EF-BAA5-AC45290C72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3343" y="3111002"/>
            <a:ext cx="266385" cy="266385"/>
          </a:xfrm>
          <a:prstGeom prst="rect">
            <a:avLst/>
          </a:prstGeom>
          <a:noFill/>
          <a:extLst>
            <a:ext uri="{909E8E84-426E-40DD-AFC4-6F175D3DCCD1}">
              <a14:hiddenFill xmlns:a14="http://schemas.microsoft.com/office/drawing/2010/main">
                <a:solidFill>
                  <a:srgbClr val="FFFFFF"/>
                </a:solidFill>
              </a14:hiddenFill>
            </a:ext>
          </a:extLst>
        </p:spPr>
      </p:pic>
      <p:grpSp>
        <p:nvGrpSpPr>
          <p:cNvPr id="146" name="Google Shape;270;p13">
            <a:extLst>
              <a:ext uri="{FF2B5EF4-FFF2-40B4-BE49-F238E27FC236}">
                <a16:creationId xmlns:a16="http://schemas.microsoft.com/office/drawing/2014/main" id="{FD936AE8-6A7F-5045-82AB-73AF897921FD}"/>
              </a:ext>
            </a:extLst>
          </p:cNvPr>
          <p:cNvGrpSpPr/>
          <p:nvPr/>
        </p:nvGrpSpPr>
        <p:grpSpPr>
          <a:xfrm>
            <a:off x="4865118" y="2386397"/>
            <a:ext cx="688827" cy="591129"/>
            <a:chOff x="3915517" y="6170561"/>
            <a:chExt cx="1073139" cy="888868"/>
          </a:xfrm>
        </p:grpSpPr>
        <p:sp>
          <p:nvSpPr>
            <p:cNvPr id="147" name="Google Shape;269;p13">
              <a:extLst>
                <a:ext uri="{FF2B5EF4-FFF2-40B4-BE49-F238E27FC236}">
                  <a16:creationId xmlns:a16="http://schemas.microsoft.com/office/drawing/2014/main" id="{604F2079-75E4-2246-9997-067C995E0256}"/>
                </a:ext>
              </a:extLst>
            </p:cNvPr>
            <p:cNvSpPr/>
            <p:nvPr/>
          </p:nvSpPr>
          <p:spPr>
            <a:xfrm>
              <a:off x="3915517" y="6170561"/>
              <a:ext cx="1073139" cy="888868"/>
            </a:xfrm>
            <a:prstGeom prst="cloud">
              <a:avLst/>
            </a:prstGeom>
            <a:solidFill>
              <a:schemeClr val="lt1"/>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8" name="Google Shape;271;p13">
              <a:extLst>
                <a:ext uri="{FF2B5EF4-FFF2-40B4-BE49-F238E27FC236}">
                  <a16:creationId xmlns:a16="http://schemas.microsoft.com/office/drawing/2014/main" id="{0DD9DC29-9ADA-1D4A-ACA0-5869C707BE58}"/>
                </a:ext>
              </a:extLst>
            </p:cNvPr>
            <p:cNvSpPr txBox="1"/>
            <p:nvPr/>
          </p:nvSpPr>
          <p:spPr>
            <a:xfrm>
              <a:off x="3927552" y="6358628"/>
              <a:ext cx="1023541" cy="46599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Tier 2 &amp; 3 facilities</a:t>
              </a:r>
              <a:endParaRPr sz="1050" dirty="0"/>
            </a:p>
          </p:txBody>
        </p:sp>
      </p:grpSp>
      <p:sp>
        <p:nvSpPr>
          <p:cNvPr id="149" name="Google Shape;303;p13">
            <a:extLst>
              <a:ext uri="{FF2B5EF4-FFF2-40B4-BE49-F238E27FC236}">
                <a16:creationId xmlns:a16="http://schemas.microsoft.com/office/drawing/2014/main" id="{FAFC1F7F-0AA0-C249-9EC3-0210D90FF593}"/>
              </a:ext>
            </a:extLst>
          </p:cNvPr>
          <p:cNvSpPr/>
          <p:nvPr/>
        </p:nvSpPr>
        <p:spPr>
          <a:xfrm>
            <a:off x="7346684" y="1945990"/>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0" name="Google Shape;303;p13">
            <a:extLst>
              <a:ext uri="{FF2B5EF4-FFF2-40B4-BE49-F238E27FC236}">
                <a16:creationId xmlns:a16="http://schemas.microsoft.com/office/drawing/2014/main" id="{0688AAAE-F469-1844-92F7-6FD95A12E9C3}"/>
              </a:ext>
            </a:extLst>
          </p:cNvPr>
          <p:cNvSpPr/>
          <p:nvPr/>
        </p:nvSpPr>
        <p:spPr>
          <a:xfrm>
            <a:off x="5153191" y="2932919"/>
            <a:ext cx="171299" cy="159908"/>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57" name="Picture 2">
            <a:extLst>
              <a:ext uri="{FF2B5EF4-FFF2-40B4-BE49-F238E27FC236}">
                <a16:creationId xmlns:a16="http://schemas.microsoft.com/office/drawing/2014/main" id="{BAA6D475-6371-8A49-9FC0-B7D1F61546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9573" y="3652153"/>
            <a:ext cx="338248" cy="338248"/>
          </a:xfrm>
          <a:prstGeom prst="rect">
            <a:avLst/>
          </a:prstGeom>
          <a:noFill/>
          <a:extLst>
            <a:ext uri="{909E8E84-426E-40DD-AFC4-6F175D3DCCD1}">
              <a14:hiddenFill xmlns:a14="http://schemas.microsoft.com/office/drawing/2010/main">
                <a:solidFill>
                  <a:srgbClr val="FFFFFF"/>
                </a:solidFill>
              </a14:hiddenFill>
            </a:ext>
          </a:extLst>
        </p:spPr>
      </p:pic>
      <p:sp>
        <p:nvSpPr>
          <p:cNvPr id="158" name="Google Shape;301;p13">
            <a:extLst>
              <a:ext uri="{FF2B5EF4-FFF2-40B4-BE49-F238E27FC236}">
                <a16:creationId xmlns:a16="http://schemas.microsoft.com/office/drawing/2014/main" id="{966F1888-022E-D345-A922-0A7778F3844E}"/>
              </a:ext>
            </a:extLst>
          </p:cNvPr>
          <p:cNvSpPr txBox="1"/>
          <p:nvPr/>
        </p:nvSpPr>
        <p:spPr>
          <a:xfrm>
            <a:off x="3694570" y="2625486"/>
            <a:ext cx="1309709" cy="369291"/>
          </a:xfrm>
          <a:prstGeom prst="rect">
            <a:avLst/>
          </a:prstGeom>
          <a:noFill/>
          <a:ln>
            <a:noFill/>
          </a:ln>
        </p:spPr>
        <p:txBody>
          <a:bodyPr spcFirstLastPara="1" wrap="square" lIns="91425" tIns="45700" rIns="91425" bIns="45700" anchor="t" anchorCtr="0">
            <a:spAutoFit/>
          </a:bodyPr>
          <a:lstStyle/>
          <a:p>
            <a:r>
              <a:rPr lang="en-US" sz="900" dirty="0"/>
              <a:t>Goleta Energy Storage Project  (240 MWh)</a:t>
            </a:r>
            <a:endParaRPr sz="1050" dirty="0"/>
          </a:p>
        </p:txBody>
      </p:sp>
      <p:sp>
        <p:nvSpPr>
          <p:cNvPr id="159" name="TextBox 158">
            <a:extLst>
              <a:ext uri="{FF2B5EF4-FFF2-40B4-BE49-F238E27FC236}">
                <a16:creationId xmlns:a16="http://schemas.microsoft.com/office/drawing/2014/main" id="{305F5634-EF0E-6341-BA26-551A885448A3}"/>
              </a:ext>
            </a:extLst>
          </p:cNvPr>
          <p:cNvSpPr txBox="1"/>
          <p:nvPr/>
        </p:nvSpPr>
        <p:spPr>
          <a:xfrm>
            <a:off x="-82356" y="1546672"/>
            <a:ext cx="1390202" cy="646331"/>
          </a:xfrm>
          <a:prstGeom prst="rect">
            <a:avLst/>
          </a:prstGeom>
          <a:noFill/>
        </p:spPr>
        <p:txBody>
          <a:bodyPr wrap="square" rtlCol="0">
            <a:spAutoFit/>
          </a:bodyPr>
          <a:lstStyle/>
          <a:p>
            <a:pPr algn="ctr"/>
            <a:r>
              <a:rPr lang="en-US" sz="900" dirty="0">
                <a:solidFill>
                  <a:schemeClr val="dk1"/>
                </a:solidFill>
                <a:latin typeface="Arial"/>
                <a:cs typeface="Arial"/>
                <a:sym typeface="Arial"/>
              </a:rPr>
              <a:t>Goleta Substation has eight feeders, seven  66 kV &amp; one 16 kV, that serve the entire GLP</a:t>
            </a:r>
            <a:endParaRPr lang="en-US" sz="1050" dirty="0">
              <a:solidFill>
                <a:schemeClr val="dk1"/>
              </a:solidFill>
              <a:latin typeface="Arial"/>
              <a:cs typeface="Arial"/>
              <a:sym typeface="Arial"/>
            </a:endParaRPr>
          </a:p>
        </p:txBody>
      </p:sp>
      <p:sp>
        <p:nvSpPr>
          <p:cNvPr id="160" name="Google Shape;275;p13">
            <a:extLst>
              <a:ext uri="{FF2B5EF4-FFF2-40B4-BE49-F238E27FC236}">
                <a16:creationId xmlns:a16="http://schemas.microsoft.com/office/drawing/2014/main" id="{AFD43042-85A7-D34F-8A05-9533256BC479}"/>
              </a:ext>
            </a:extLst>
          </p:cNvPr>
          <p:cNvSpPr/>
          <p:nvPr/>
        </p:nvSpPr>
        <p:spPr>
          <a:xfrm>
            <a:off x="1634752" y="1502344"/>
            <a:ext cx="165539" cy="150912"/>
          </a:xfrm>
          <a:prstGeom prst="flowChartOr">
            <a:avLst/>
          </a:prstGeom>
          <a:solidFill>
            <a:srgbClr val="D99593"/>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61" name="Google Shape;270;p13">
            <a:extLst>
              <a:ext uri="{FF2B5EF4-FFF2-40B4-BE49-F238E27FC236}">
                <a16:creationId xmlns:a16="http://schemas.microsoft.com/office/drawing/2014/main" id="{687A49ED-E14C-074D-90B2-E7F527300E5B}"/>
              </a:ext>
            </a:extLst>
          </p:cNvPr>
          <p:cNvGrpSpPr/>
          <p:nvPr/>
        </p:nvGrpSpPr>
        <p:grpSpPr>
          <a:xfrm>
            <a:off x="3983836" y="3277883"/>
            <a:ext cx="667258" cy="572619"/>
            <a:chOff x="3915517" y="6170561"/>
            <a:chExt cx="1073139" cy="888868"/>
          </a:xfrm>
        </p:grpSpPr>
        <p:sp>
          <p:nvSpPr>
            <p:cNvPr id="162" name="Google Shape;269;p13">
              <a:extLst>
                <a:ext uri="{FF2B5EF4-FFF2-40B4-BE49-F238E27FC236}">
                  <a16:creationId xmlns:a16="http://schemas.microsoft.com/office/drawing/2014/main" id="{139B0449-3932-BE48-B23E-77F92E12A602}"/>
                </a:ext>
              </a:extLst>
            </p:cNvPr>
            <p:cNvSpPr/>
            <p:nvPr/>
          </p:nvSpPr>
          <p:spPr>
            <a:xfrm>
              <a:off x="3915517" y="6170561"/>
              <a:ext cx="1073139" cy="888868"/>
            </a:xfrm>
            <a:prstGeom prst="cloud">
              <a:avLst/>
            </a:prstGeom>
            <a:solidFill>
              <a:schemeClr val="lt1"/>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3" name="Google Shape;271;p13">
              <a:extLst>
                <a:ext uri="{FF2B5EF4-FFF2-40B4-BE49-F238E27FC236}">
                  <a16:creationId xmlns:a16="http://schemas.microsoft.com/office/drawing/2014/main" id="{87C03970-7797-824D-BE11-5362694EA2C0}"/>
                </a:ext>
              </a:extLst>
            </p:cNvPr>
            <p:cNvSpPr txBox="1"/>
            <p:nvPr/>
          </p:nvSpPr>
          <p:spPr>
            <a:xfrm>
              <a:off x="3927552" y="6358628"/>
              <a:ext cx="1023541" cy="4496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Tier 2 &amp; 3 facilities</a:t>
              </a:r>
              <a:endParaRPr sz="1050" dirty="0"/>
            </a:p>
          </p:txBody>
        </p:sp>
      </p:grpSp>
      <p:sp>
        <p:nvSpPr>
          <p:cNvPr id="164" name="Google Shape;303;p13">
            <a:extLst>
              <a:ext uri="{FF2B5EF4-FFF2-40B4-BE49-F238E27FC236}">
                <a16:creationId xmlns:a16="http://schemas.microsoft.com/office/drawing/2014/main" id="{8D8BDE24-FA63-AD45-9D1F-C4FAC9045237}"/>
              </a:ext>
            </a:extLst>
          </p:cNvPr>
          <p:cNvSpPr/>
          <p:nvPr/>
        </p:nvSpPr>
        <p:spPr>
          <a:xfrm>
            <a:off x="3810040" y="3486121"/>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94" name="Google Shape;264;p13">
            <a:extLst>
              <a:ext uri="{FF2B5EF4-FFF2-40B4-BE49-F238E27FC236}">
                <a16:creationId xmlns:a16="http://schemas.microsoft.com/office/drawing/2014/main" id="{16CE66D1-9C26-4B2A-9064-F5E295D165A3}"/>
              </a:ext>
            </a:extLst>
          </p:cNvPr>
          <p:cNvCxnSpPr>
            <a:cxnSpLocks/>
          </p:cNvCxnSpPr>
          <p:nvPr/>
        </p:nvCxnSpPr>
        <p:spPr>
          <a:xfrm>
            <a:off x="3345663" y="2526206"/>
            <a:ext cx="823031" cy="0"/>
          </a:xfrm>
          <a:prstGeom prst="straightConnector1">
            <a:avLst/>
          </a:prstGeom>
          <a:noFill/>
          <a:ln w="38100" cap="flat" cmpd="sng">
            <a:solidFill>
              <a:srgbClr val="00B050"/>
            </a:solidFill>
            <a:prstDash val="solid"/>
            <a:round/>
            <a:headEnd type="none" w="sm" len="sm"/>
            <a:tailEnd type="none" w="sm" len="sm"/>
          </a:ln>
        </p:spPr>
      </p:cxnSp>
      <p:sp>
        <p:nvSpPr>
          <p:cNvPr id="118" name="Google Shape;301;p13">
            <a:extLst>
              <a:ext uri="{FF2B5EF4-FFF2-40B4-BE49-F238E27FC236}">
                <a16:creationId xmlns:a16="http://schemas.microsoft.com/office/drawing/2014/main" id="{8DCBCFBB-EFC3-4D4A-A6CC-0FC6D8CFFD73}"/>
              </a:ext>
            </a:extLst>
          </p:cNvPr>
          <p:cNvSpPr txBox="1"/>
          <p:nvPr/>
        </p:nvSpPr>
        <p:spPr>
          <a:xfrm>
            <a:off x="941898" y="3394248"/>
            <a:ext cx="1286087" cy="369291"/>
          </a:xfrm>
          <a:prstGeom prst="rect">
            <a:avLst/>
          </a:prstGeom>
          <a:noFill/>
          <a:ln>
            <a:noFill/>
          </a:ln>
        </p:spPr>
        <p:txBody>
          <a:bodyPr spcFirstLastPara="1" wrap="square" lIns="91425" tIns="45700" rIns="91425" bIns="45700" anchor="t" anchorCtr="0">
            <a:spAutoFit/>
          </a:bodyPr>
          <a:lstStyle/>
          <a:p>
            <a:r>
              <a:rPr lang="en-US" sz="900" dirty="0"/>
              <a:t>GenOn Battery Energy Storage (120 MWh)</a:t>
            </a:r>
            <a:endParaRPr sz="1050" dirty="0"/>
          </a:p>
        </p:txBody>
      </p:sp>
      <p:sp>
        <p:nvSpPr>
          <p:cNvPr id="104" name="Google Shape;301;p13">
            <a:extLst>
              <a:ext uri="{FF2B5EF4-FFF2-40B4-BE49-F238E27FC236}">
                <a16:creationId xmlns:a16="http://schemas.microsoft.com/office/drawing/2014/main" id="{D5C511CB-402E-13C4-106E-C9E39C64CF75}"/>
              </a:ext>
            </a:extLst>
          </p:cNvPr>
          <p:cNvSpPr txBox="1"/>
          <p:nvPr/>
        </p:nvSpPr>
        <p:spPr>
          <a:xfrm>
            <a:off x="183789" y="3407034"/>
            <a:ext cx="781621" cy="369291"/>
          </a:xfrm>
          <a:prstGeom prst="rect">
            <a:avLst/>
          </a:prstGeom>
          <a:noFill/>
          <a:ln>
            <a:noFill/>
          </a:ln>
        </p:spPr>
        <p:txBody>
          <a:bodyPr spcFirstLastPara="1" wrap="square" lIns="91425" tIns="45700" rIns="91425" bIns="45700" anchor="t" anchorCtr="0">
            <a:spAutoFit/>
          </a:bodyPr>
          <a:lstStyle/>
          <a:p>
            <a:r>
              <a:rPr lang="en-US" sz="900" dirty="0"/>
              <a:t>Ellwood Gas Peaker Plant</a:t>
            </a:r>
            <a:endParaRPr sz="1050" dirty="0"/>
          </a:p>
        </p:txBody>
      </p:sp>
      <p:cxnSp>
        <p:nvCxnSpPr>
          <p:cNvPr id="105" name="Google Shape;264;p13">
            <a:extLst>
              <a:ext uri="{FF2B5EF4-FFF2-40B4-BE49-F238E27FC236}">
                <a16:creationId xmlns:a16="http://schemas.microsoft.com/office/drawing/2014/main" id="{394E7850-ABEE-52BC-03B0-A871A6944F29}"/>
              </a:ext>
            </a:extLst>
          </p:cNvPr>
          <p:cNvCxnSpPr>
            <a:cxnSpLocks/>
          </p:cNvCxnSpPr>
          <p:nvPr/>
        </p:nvCxnSpPr>
        <p:spPr>
          <a:xfrm flipH="1">
            <a:off x="203278" y="4984714"/>
            <a:ext cx="270688" cy="4030"/>
          </a:xfrm>
          <a:prstGeom prst="straightConnector1">
            <a:avLst/>
          </a:prstGeom>
          <a:noFill/>
          <a:ln w="38100" cap="flat" cmpd="sng">
            <a:solidFill>
              <a:schemeClr val="accent6">
                <a:lumMod val="75000"/>
              </a:schemeClr>
            </a:solidFill>
            <a:prstDash val="solid"/>
            <a:round/>
            <a:headEnd type="none" w="sm" len="sm"/>
            <a:tailEnd type="none" w="sm" len="sm"/>
          </a:ln>
        </p:spPr>
      </p:cxnSp>
      <p:pic>
        <p:nvPicPr>
          <p:cNvPr id="119" name="Picture 118" descr="A screenshot of a video game&#10;&#10;Description automatically generated with low confidence">
            <a:extLst>
              <a:ext uri="{FF2B5EF4-FFF2-40B4-BE49-F238E27FC236}">
                <a16:creationId xmlns:a16="http://schemas.microsoft.com/office/drawing/2014/main" id="{0B6544E9-D552-670B-51AC-8AA8ED7CDFD4}"/>
              </a:ext>
            </a:extLst>
          </p:cNvPr>
          <p:cNvPicPr>
            <a:picLocks noChangeAspect="1"/>
          </p:cNvPicPr>
          <p:nvPr/>
        </p:nvPicPr>
        <p:blipFill>
          <a:blip r:embed="rId10"/>
          <a:stretch>
            <a:fillRect/>
          </a:stretch>
        </p:blipFill>
        <p:spPr>
          <a:xfrm>
            <a:off x="223128" y="5721808"/>
            <a:ext cx="215908" cy="215908"/>
          </a:xfrm>
          <a:prstGeom prst="rect">
            <a:avLst/>
          </a:prstGeom>
        </p:spPr>
      </p:pic>
      <p:cxnSp>
        <p:nvCxnSpPr>
          <p:cNvPr id="120" name="Google Shape;264;p13">
            <a:extLst>
              <a:ext uri="{FF2B5EF4-FFF2-40B4-BE49-F238E27FC236}">
                <a16:creationId xmlns:a16="http://schemas.microsoft.com/office/drawing/2014/main" id="{5605E049-C1A1-7541-6851-CC9B60ACCBEE}"/>
              </a:ext>
            </a:extLst>
          </p:cNvPr>
          <p:cNvCxnSpPr>
            <a:cxnSpLocks/>
          </p:cNvCxnSpPr>
          <p:nvPr/>
        </p:nvCxnSpPr>
        <p:spPr>
          <a:xfrm flipV="1">
            <a:off x="3345663" y="2512586"/>
            <a:ext cx="0" cy="431459"/>
          </a:xfrm>
          <a:prstGeom prst="straightConnector1">
            <a:avLst/>
          </a:prstGeom>
          <a:noFill/>
          <a:ln w="38100" cap="flat" cmpd="sng">
            <a:solidFill>
              <a:srgbClr val="00B050"/>
            </a:solidFill>
            <a:prstDash val="solid"/>
            <a:round/>
            <a:headEnd type="none" w="sm" len="sm"/>
            <a:tailEnd type="none" w="sm" len="sm"/>
          </a:ln>
        </p:spPr>
      </p:cxnSp>
      <p:cxnSp>
        <p:nvCxnSpPr>
          <p:cNvPr id="130" name="Google Shape;264;p13">
            <a:extLst>
              <a:ext uri="{FF2B5EF4-FFF2-40B4-BE49-F238E27FC236}">
                <a16:creationId xmlns:a16="http://schemas.microsoft.com/office/drawing/2014/main" id="{55755358-6884-C97F-8FB5-80848E24C90B}"/>
              </a:ext>
            </a:extLst>
          </p:cNvPr>
          <p:cNvCxnSpPr>
            <a:cxnSpLocks/>
          </p:cNvCxnSpPr>
          <p:nvPr/>
        </p:nvCxnSpPr>
        <p:spPr>
          <a:xfrm flipV="1">
            <a:off x="525069" y="2998544"/>
            <a:ext cx="0" cy="143979"/>
          </a:xfrm>
          <a:prstGeom prst="straightConnector1">
            <a:avLst/>
          </a:prstGeom>
          <a:noFill/>
          <a:ln w="38100" cap="flat" cmpd="sng">
            <a:solidFill>
              <a:schemeClr val="accent6">
                <a:lumMod val="75000"/>
              </a:schemeClr>
            </a:solidFill>
            <a:prstDash val="solid"/>
            <a:round/>
            <a:headEnd type="none" w="sm" len="sm"/>
            <a:tailEnd type="none" w="sm" len="sm"/>
          </a:ln>
        </p:spPr>
      </p:cxnSp>
      <p:sp>
        <p:nvSpPr>
          <p:cNvPr id="156" name="Google Shape;278;p13">
            <a:extLst>
              <a:ext uri="{FF2B5EF4-FFF2-40B4-BE49-F238E27FC236}">
                <a16:creationId xmlns:a16="http://schemas.microsoft.com/office/drawing/2014/main" id="{DAFDED5C-65EE-48DC-C9A8-AB89D29115D7}"/>
              </a:ext>
            </a:extLst>
          </p:cNvPr>
          <p:cNvSpPr/>
          <p:nvPr/>
        </p:nvSpPr>
        <p:spPr>
          <a:xfrm>
            <a:off x="6418440" y="2419524"/>
            <a:ext cx="654990" cy="470037"/>
          </a:xfrm>
          <a:prstGeom prst="rect">
            <a:avLst/>
          </a:prstGeom>
          <a:solidFill>
            <a:schemeClr val="accent1">
              <a:lumMod val="40000"/>
              <a:lumOff val="60000"/>
            </a:schemeClr>
          </a:solidFill>
          <a:ln w="9525"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Karl Storz + Solar Microgrid</a:t>
            </a:r>
            <a:endParaRPr lang="en-US" sz="500" dirty="0">
              <a:solidFill>
                <a:schemeClr val="dk1"/>
              </a:solidFill>
              <a:latin typeface="Arial"/>
              <a:ea typeface="Arial"/>
              <a:cs typeface="Arial"/>
              <a:sym typeface="Arial"/>
            </a:endParaRPr>
          </a:p>
        </p:txBody>
      </p:sp>
      <p:pic>
        <p:nvPicPr>
          <p:cNvPr id="165" name="Picture 2">
            <a:extLst>
              <a:ext uri="{FF2B5EF4-FFF2-40B4-BE49-F238E27FC236}">
                <a16:creationId xmlns:a16="http://schemas.microsoft.com/office/drawing/2014/main" id="{2E362016-9D7C-CF93-8665-696776983E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3244" y="2737935"/>
            <a:ext cx="266385" cy="266385"/>
          </a:xfrm>
          <a:prstGeom prst="rect">
            <a:avLst/>
          </a:prstGeom>
          <a:noFill/>
          <a:extLst>
            <a:ext uri="{909E8E84-426E-40DD-AFC4-6F175D3DCCD1}">
              <a14:hiddenFill xmlns:a14="http://schemas.microsoft.com/office/drawing/2010/main">
                <a:solidFill>
                  <a:srgbClr val="FFFFFF"/>
                </a:solidFill>
              </a14:hiddenFill>
            </a:ext>
          </a:extLst>
        </p:spPr>
      </p:pic>
      <p:sp>
        <p:nvSpPr>
          <p:cNvPr id="124" name="Google Shape;303;p13">
            <a:extLst>
              <a:ext uri="{FF2B5EF4-FFF2-40B4-BE49-F238E27FC236}">
                <a16:creationId xmlns:a16="http://schemas.microsoft.com/office/drawing/2014/main" id="{47AD40F2-2E23-4F85-8875-9F0466BD2EB5}"/>
              </a:ext>
            </a:extLst>
          </p:cNvPr>
          <p:cNvSpPr/>
          <p:nvPr/>
        </p:nvSpPr>
        <p:spPr>
          <a:xfrm>
            <a:off x="6651782" y="2897073"/>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7" name="Google Shape;303;p13">
            <a:extLst>
              <a:ext uri="{FF2B5EF4-FFF2-40B4-BE49-F238E27FC236}">
                <a16:creationId xmlns:a16="http://schemas.microsoft.com/office/drawing/2014/main" id="{65D0AB3A-F065-A070-6A6B-4FFCB089B60C}"/>
              </a:ext>
            </a:extLst>
          </p:cNvPr>
          <p:cNvSpPr/>
          <p:nvPr/>
        </p:nvSpPr>
        <p:spPr>
          <a:xfrm>
            <a:off x="5396010" y="3093431"/>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68" name="Google Shape;277;p13">
            <a:extLst>
              <a:ext uri="{FF2B5EF4-FFF2-40B4-BE49-F238E27FC236}">
                <a16:creationId xmlns:a16="http://schemas.microsoft.com/office/drawing/2014/main" id="{61393702-304E-777C-886C-6FDA18B5EEA8}"/>
              </a:ext>
            </a:extLst>
          </p:cNvPr>
          <p:cNvCxnSpPr>
            <a:cxnSpLocks/>
          </p:cNvCxnSpPr>
          <p:nvPr/>
        </p:nvCxnSpPr>
        <p:spPr>
          <a:xfrm>
            <a:off x="5996035" y="1572732"/>
            <a:ext cx="0" cy="181252"/>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176" name="Google Shape;278;p13">
            <a:extLst>
              <a:ext uri="{FF2B5EF4-FFF2-40B4-BE49-F238E27FC236}">
                <a16:creationId xmlns:a16="http://schemas.microsoft.com/office/drawing/2014/main" id="{7990BE2D-064D-37FF-5F15-63F0DCF6561B}"/>
              </a:ext>
            </a:extLst>
          </p:cNvPr>
          <p:cNvSpPr/>
          <p:nvPr/>
        </p:nvSpPr>
        <p:spPr>
          <a:xfrm>
            <a:off x="2726353" y="4515500"/>
            <a:ext cx="654990" cy="470037"/>
          </a:xfrm>
          <a:prstGeom prst="rect">
            <a:avLst/>
          </a:prstGeom>
          <a:solidFill>
            <a:schemeClr val="accent1">
              <a:lumMod val="40000"/>
              <a:lumOff val="60000"/>
            </a:schemeClr>
          </a:solidFill>
          <a:ln w="9525"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Costco</a:t>
            </a:r>
          </a:p>
          <a:p>
            <a:pPr marL="0" marR="0" lvl="0" indent="0" algn="ctr" rtl="0">
              <a:spcBef>
                <a:spcPts val="0"/>
              </a:spcBef>
              <a:spcAft>
                <a:spcPts val="0"/>
              </a:spcAft>
              <a:buNone/>
            </a:pPr>
            <a:r>
              <a:rPr lang="en-US" sz="800" dirty="0">
                <a:solidFill>
                  <a:schemeClr val="dk1"/>
                </a:solidFill>
                <a:latin typeface="Arial"/>
                <a:ea typeface="Arial"/>
                <a:cs typeface="Arial"/>
                <a:sym typeface="Arial"/>
              </a:rPr>
              <a:t>+ Solar</a:t>
            </a:r>
            <a:endParaRPr sz="500" dirty="0">
              <a:solidFill>
                <a:schemeClr val="dk1"/>
              </a:solidFill>
              <a:latin typeface="Arial"/>
              <a:ea typeface="Arial"/>
              <a:cs typeface="Arial"/>
              <a:sym typeface="Arial"/>
            </a:endParaRPr>
          </a:p>
        </p:txBody>
      </p:sp>
      <p:pic>
        <p:nvPicPr>
          <p:cNvPr id="177" name="Picture 2">
            <a:extLst>
              <a:ext uri="{FF2B5EF4-FFF2-40B4-BE49-F238E27FC236}">
                <a16:creationId xmlns:a16="http://schemas.microsoft.com/office/drawing/2014/main" id="{2CECE24A-03A1-226F-F8C7-6071B754633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20883" y="4335251"/>
            <a:ext cx="266385" cy="2663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video game&#10;&#10;Description automatically generated with low confidence">
            <a:extLst>
              <a:ext uri="{FF2B5EF4-FFF2-40B4-BE49-F238E27FC236}">
                <a16:creationId xmlns:a16="http://schemas.microsoft.com/office/drawing/2014/main" id="{C0BA0CB6-9128-91A8-65B1-21E539BE6F4F}"/>
              </a:ext>
            </a:extLst>
          </p:cNvPr>
          <p:cNvPicPr>
            <a:picLocks noChangeAspect="1"/>
          </p:cNvPicPr>
          <p:nvPr/>
        </p:nvPicPr>
        <p:blipFill>
          <a:blip r:embed="rId10"/>
          <a:stretch>
            <a:fillRect/>
          </a:stretch>
        </p:blipFill>
        <p:spPr>
          <a:xfrm>
            <a:off x="301411" y="3017426"/>
            <a:ext cx="449645" cy="449645"/>
          </a:xfrm>
          <a:prstGeom prst="rect">
            <a:avLst/>
          </a:prstGeom>
        </p:spPr>
      </p:pic>
      <p:grpSp>
        <p:nvGrpSpPr>
          <p:cNvPr id="197" name="Google Shape;276;p13">
            <a:extLst>
              <a:ext uri="{FF2B5EF4-FFF2-40B4-BE49-F238E27FC236}">
                <a16:creationId xmlns:a16="http://schemas.microsoft.com/office/drawing/2014/main" id="{6BDDC4B6-8A43-3ECA-9C02-F83C67133B9F}"/>
              </a:ext>
            </a:extLst>
          </p:cNvPr>
          <p:cNvGrpSpPr/>
          <p:nvPr/>
        </p:nvGrpSpPr>
        <p:grpSpPr>
          <a:xfrm rot="10800000">
            <a:off x="1376003" y="2072646"/>
            <a:ext cx="893737" cy="666240"/>
            <a:chOff x="4529532" y="1956319"/>
            <a:chExt cx="1385308" cy="891332"/>
          </a:xfrm>
        </p:grpSpPr>
        <p:sp>
          <p:nvSpPr>
            <p:cNvPr id="198" name="Google Shape;278;p13">
              <a:extLst>
                <a:ext uri="{FF2B5EF4-FFF2-40B4-BE49-F238E27FC236}">
                  <a16:creationId xmlns:a16="http://schemas.microsoft.com/office/drawing/2014/main" id="{40C411E4-FE49-135C-A732-C654907F8E96}"/>
                </a:ext>
              </a:extLst>
            </p:cNvPr>
            <p:cNvSpPr/>
            <p:nvPr/>
          </p:nvSpPr>
          <p:spPr>
            <a:xfrm rot="10800000">
              <a:off x="4616810" y="2048346"/>
              <a:ext cx="1207980" cy="704349"/>
            </a:xfrm>
            <a:prstGeom prst="rect">
              <a:avLst/>
            </a:prstGeom>
            <a:solidFill>
              <a:srgbClr val="C3D69B"/>
            </a:solidFill>
            <a:ln w="9525" cap="flat" cmpd="sng">
              <a:solidFill>
                <a:schemeClr val="accent3">
                  <a:lumMod val="5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Dos Pueblos</a:t>
              </a:r>
            </a:p>
            <a:p>
              <a:pPr marL="0" marR="0" lvl="0" indent="0" algn="ctr" rtl="0">
                <a:spcBef>
                  <a:spcPts val="0"/>
                </a:spcBef>
                <a:spcAft>
                  <a:spcPts val="0"/>
                </a:spcAft>
                <a:buNone/>
              </a:pPr>
              <a:r>
                <a:rPr lang="en-US" sz="800" dirty="0">
                  <a:solidFill>
                    <a:schemeClr val="dk1"/>
                  </a:solidFill>
                  <a:latin typeface="Arial"/>
                  <a:ea typeface="Arial"/>
                  <a:cs typeface="Arial"/>
                  <a:sym typeface="Arial"/>
                </a:rPr>
                <a:t>+ Solar Microgrid</a:t>
              </a:r>
              <a:endParaRPr sz="500" dirty="0">
                <a:solidFill>
                  <a:schemeClr val="dk1"/>
                </a:solidFill>
                <a:latin typeface="Arial"/>
                <a:ea typeface="Arial"/>
                <a:cs typeface="Arial"/>
                <a:sym typeface="Arial"/>
              </a:endParaRPr>
            </a:p>
          </p:txBody>
        </p:sp>
        <p:sp>
          <p:nvSpPr>
            <p:cNvPr id="199" name="Google Shape;279;p13">
              <a:extLst>
                <a:ext uri="{FF2B5EF4-FFF2-40B4-BE49-F238E27FC236}">
                  <a16:creationId xmlns:a16="http://schemas.microsoft.com/office/drawing/2014/main" id="{5DCDAD38-819D-7DDD-71CB-AE30C69E564F}"/>
                </a:ext>
              </a:extLst>
            </p:cNvPr>
            <p:cNvSpPr/>
            <p:nvPr/>
          </p:nvSpPr>
          <p:spPr>
            <a:xfrm>
              <a:off x="4529532" y="1956319"/>
              <a:ext cx="1385308" cy="891332"/>
            </a:xfrm>
            <a:prstGeom prst="rect">
              <a:avLst/>
            </a:prstGeom>
            <a:noFill/>
            <a:ln w="38100" cap="flat" cmpd="sng">
              <a:solidFill>
                <a:schemeClr val="accent3">
                  <a:lumMod val="50000"/>
                </a:schemeClr>
              </a:solidFill>
              <a:prstDash val="dot"/>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chemeClr val="lt1"/>
                </a:solidFill>
                <a:latin typeface="Arial"/>
                <a:ea typeface="Arial"/>
                <a:cs typeface="Arial"/>
                <a:sym typeface="Arial"/>
              </a:endParaRPr>
            </a:p>
          </p:txBody>
        </p:sp>
      </p:grpSp>
      <p:pic>
        <p:nvPicPr>
          <p:cNvPr id="200" name="Google Shape;293;p13">
            <a:extLst>
              <a:ext uri="{FF2B5EF4-FFF2-40B4-BE49-F238E27FC236}">
                <a16:creationId xmlns:a16="http://schemas.microsoft.com/office/drawing/2014/main" id="{4BF44A46-ABE5-C9FB-60FD-5ECC7F447030}"/>
              </a:ext>
            </a:extLst>
          </p:cNvPr>
          <p:cNvPicPr preferRelativeResize="0"/>
          <p:nvPr/>
        </p:nvPicPr>
        <p:blipFill rotWithShape="1">
          <a:blip r:embed="rId7">
            <a:alphaModFix/>
          </a:blip>
          <a:srcRect/>
          <a:stretch/>
        </p:blipFill>
        <p:spPr>
          <a:xfrm>
            <a:off x="1328797" y="2527007"/>
            <a:ext cx="274320" cy="274320"/>
          </a:xfrm>
          <a:prstGeom prst="rect">
            <a:avLst/>
          </a:prstGeom>
          <a:noFill/>
          <a:ln>
            <a:noFill/>
          </a:ln>
        </p:spPr>
      </p:pic>
      <p:cxnSp>
        <p:nvCxnSpPr>
          <p:cNvPr id="201" name="Google Shape;264;p13">
            <a:extLst>
              <a:ext uri="{FF2B5EF4-FFF2-40B4-BE49-F238E27FC236}">
                <a16:creationId xmlns:a16="http://schemas.microsoft.com/office/drawing/2014/main" id="{83CF348E-94BF-3614-AA3C-1AC3AE625AA2}"/>
              </a:ext>
            </a:extLst>
          </p:cNvPr>
          <p:cNvCxnSpPr>
            <a:cxnSpLocks/>
          </p:cNvCxnSpPr>
          <p:nvPr/>
        </p:nvCxnSpPr>
        <p:spPr>
          <a:xfrm flipH="1">
            <a:off x="1178440" y="1356025"/>
            <a:ext cx="676534" cy="0"/>
          </a:xfrm>
          <a:prstGeom prst="straightConnector1">
            <a:avLst/>
          </a:prstGeom>
          <a:noFill/>
          <a:ln w="38100" cap="flat" cmpd="sng">
            <a:solidFill>
              <a:schemeClr val="accent3">
                <a:lumMod val="75000"/>
              </a:schemeClr>
            </a:solidFill>
            <a:prstDash val="solid"/>
            <a:round/>
            <a:headEnd type="none" w="sm" len="sm"/>
            <a:tailEnd type="none" w="sm" len="sm"/>
          </a:ln>
        </p:spPr>
      </p:cxnSp>
      <p:sp>
        <p:nvSpPr>
          <p:cNvPr id="205" name="Google Shape;303;p13">
            <a:extLst>
              <a:ext uri="{FF2B5EF4-FFF2-40B4-BE49-F238E27FC236}">
                <a16:creationId xmlns:a16="http://schemas.microsoft.com/office/drawing/2014/main" id="{16C1D05A-9227-417E-1F51-D118558207EF}"/>
              </a:ext>
            </a:extLst>
          </p:cNvPr>
          <p:cNvSpPr/>
          <p:nvPr/>
        </p:nvSpPr>
        <p:spPr>
          <a:xfrm>
            <a:off x="1762724" y="2015626"/>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07" name="Google Shape;264;p13">
            <a:extLst>
              <a:ext uri="{FF2B5EF4-FFF2-40B4-BE49-F238E27FC236}">
                <a16:creationId xmlns:a16="http://schemas.microsoft.com/office/drawing/2014/main" id="{06C0DE50-164F-8C35-D131-5EC707BC04DB}"/>
              </a:ext>
            </a:extLst>
          </p:cNvPr>
          <p:cNvCxnSpPr>
            <a:cxnSpLocks/>
          </p:cNvCxnSpPr>
          <p:nvPr/>
        </p:nvCxnSpPr>
        <p:spPr>
          <a:xfrm flipH="1">
            <a:off x="199247" y="5173269"/>
            <a:ext cx="270688" cy="4030"/>
          </a:xfrm>
          <a:prstGeom prst="straightConnector1">
            <a:avLst/>
          </a:prstGeom>
          <a:noFill/>
          <a:ln w="38100" cap="flat" cmpd="sng">
            <a:solidFill>
              <a:schemeClr val="accent3">
                <a:lumMod val="75000"/>
              </a:schemeClr>
            </a:solidFill>
            <a:prstDash val="solid"/>
            <a:round/>
            <a:headEnd type="none" w="sm" len="sm"/>
            <a:tailEnd type="none" w="sm" len="sm"/>
          </a:ln>
        </p:spPr>
      </p:cxnSp>
      <p:sp>
        <p:nvSpPr>
          <p:cNvPr id="122" name="Google Shape;303;p13">
            <a:extLst>
              <a:ext uri="{FF2B5EF4-FFF2-40B4-BE49-F238E27FC236}">
                <a16:creationId xmlns:a16="http://schemas.microsoft.com/office/drawing/2014/main" id="{4FC7E7BA-F01A-4CEA-9549-642EBB483FF8}"/>
              </a:ext>
            </a:extLst>
          </p:cNvPr>
          <p:cNvSpPr/>
          <p:nvPr/>
        </p:nvSpPr>
        <p:spPr>
          <a:xfrm>
            <a:off x="5925077" y="1568476"/>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217" name="Google Shape;276;p13">
            <a:extLst>
              <a:ext uri="{FF2B5EF4-FFF2-40B4-BE49-F238E27FC236}">
                <a16:creationId xmlns:a16="http://schemas.microsoft.com/office/drawing/2014/main" id="{5E0DE17A-1614-056B-F797-A3105FDBF6B6}"/>
              </a:ext>
            </a:extLst>
          </p:cNvPr>
          <p:cNvGrpSpPr/>
          <p:nvPr/>
        </p:nvGrpSpPr>
        <p:grpSpPr>
          <a:xfrm rot="10800000">
            <a:off x="8197884" y="1709180"/>
            <a:ext cx="893737" cy="666240"/>
            <a:chOff x="4529532" y="1956319"/>
            <a:chExt cx="1385308" cy="891332"/>
          </a:xfrm>
        </p:grpSpPr>
        <p:sp>
          <p:nvSpPr>
            <p:cNvPr id="218" name="Google Shape;278;p13">
              <a:extLst>
                <a:ext uri="{FF2B5EF4-FFF2-40B4-BE49-F238E27FC236}">
                  <a16:creationId xmlns:a16="http://schemas.microsoft.com/office/drawing/2014/main" id="{CEEAE6BB-C0FB-F6A4-5780-3046F23D75F4}"/>
                </a:ext>
              </a:extLst>
            </p:cNvPr>
            <p:cNvSpPr/>
            <p:nvPr/>
          </p:nvSpPr>
          <p:spPr>
            <a:xfrm rot="10800000">
              <a:off x="4616810" y="2048346"/>
              <a:ext cx="1207980" cy="704349"/>
            </a:xfrm>
            <a:prstGeom prst="rect">
              <a:avLst/>
            </a:prstGeom>
            <a:solidFill>
              <a:srgbClr val="C3D69B"/>
            </a:solidFill>
            <a:ln w="9525" cap="flat" cmpd="sng">
              <a:solidFill>
                <a:schemeClr val="accent3">
                  <a:lumMod val="5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San Marcos</a:t>
              </a:r>
            </a:p>
            <a:p>
              <a:pPr marL="0" marR="0" lvl="0" indent="0" algn="ctr" rtl="0">
                <a:spcBef>
                  <a:spcPts val="0"/>
                </a:spcBef>
                <a:spcAft>
                  <a:spcPts val="0"/>
                </a:spcAft>
                <a:buNone/>
              </a:pPr>
              <a:r>
                <a:rPr lang="en-US" sz="800" dirty="0">
                  <a:solidFill>
                    <a:schemeClr val="dk1"/>
                  </a:solidFill>
                  <a:latin typeface="Arial"/>
                  <a:ea typeface="Arial"/>
                  <a:cs typeface="Arial"/>
                  <a:sym typeface="Arial"/>
                </a:rPr>
                <a:t>+ Solar Microgrid</a:t>
              </a:r>
              <a:endParaRPr sz="500" dirty="0">
                <a:solidFill>
                  <a:schemeClr val="dk1"/>
                </a:solidFill>
                <a:latin typeface="Arial"/>
                <a:ea typeface="Arial"/>
                <a:cs typeface="Arial"/>
                <a:sym typeface="Arial"/>
              </a:endParaRPr>
            </a:p>
          </p:txBody>
        </p:sp>
        <p:sp>
          <p:nvSpPr>
            <p:cNvPr id="219" name="Google Shape;279;p13">
              <a:extLst>
                <a:ext uri="{FF2B5EF4-FFF2-40B4-BE49-F238E27FC236}">
                  <a16:creationId xmlns:a16="http://schemas.microsoft.com/office/drawing/2014/main" id="{3A529C2A-A0B0-2F3B-8A5F-8A3F2BFDF79F}"/>
                </a:ext>
              </a:extLst>
            </p:cNvPr>
            <p:cNvSpPr/>
            <p:nvPr/>
          </p:nvSpPr>
          <p:spPr>
            <a:xfrm>
              <a:off x="4529532" y="1956319"/>
              <a:ext cx="1385308" cy="891332"/>
            </a:xfrm>
            <a:prstGeom prst="rect">
              <a:avLst/>
            </a:prstGeom>
            <a:noFill/>
            <a:ln w="38100" cap="flat" cmpd="sng">
              <a:solidFill>
                <a:schemeClr val="accent3">
                  <a:lumMod val="50000"/>
                </a:schemeClr>
              </a:solidFill>
              <a:prstDash val="dot"/>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chemeClr val="lt1"/>
                </a:solidFill>
                <a:latin typeface="Arial"/>
                <a:ea typeface="Arial"/>
                <a:cs typeface="Arial"/>
                <a:sym typeface="Arial"/>
              </a:endParaRPr>
            </a:p>
          </p:txBody>
        </p:sp>
      </p:grpSp>
      <p:cxnSp>
        <p:nvCxnSpPr>
          <p:cNvPr id="220" name="Google Shape;264;p13">
            <a:extLst>
              <a:ext uri="{FF2B5EF4-FFF2-40B4-BE49-F238E27FC236}">
                <a16:creationId xmlns:a16="http://schemas.microsoft.com/office/drawing/2014/main" id="{3FA7DB83-347A-2E7E-F23E-AB21E904F0E5}"/>
              </a:ext>
            </a:extLst>
          </p:cNvPr>
          <p:cNvCxnSpPr>
            <a:cxnSpLocks/>
          </p:cNvCxnSpPr>
          <p:nvPr/>
        </p:nvCxnSpPr>
        <p:spPr>
          <a:xfrm flipH="1">
            <a:off x="203278" y="5390218"/>
            <a:ext cx="270688" cy="4030"/>
          </a:xfrm>
          <a:prstGeom prst="straightConnector1">
            <a:avLst/>
          </a:prstGeom>
          <a:noFill/>
          <a:ln w="38100" cap="flat" cmpd="sng">
            <a:solidFill>
              <a:srgbClr val="7030A0"/>
            </a:solidFill>
            <a:prstDash val="solid"/>
            <a:round/>
            <a:headEnd type="none" w="sm" len="sm"/>
            <a:tailEnd type="none" w="sm" len="sm"/>
          </a:ln>
        </p:spPr>
      </p:cxnSp>
      <p:cxnSp>
        <p:nvCxnSpPr>
          <p:cNvPr id="221" name="Google Shape;264;p13">
            <a:extLst>
              <a:ext uri="{FF2B5EF4-FFF2-40B4-BE49-F238E27FC236}">
                <a16:creationId xmlns:a16="http://schemas.microsoft.com/office/drawing/2014/main" id="{DD4D72F2-F35E-6D92-87B4-9E80EC3301E4}"/>
              </a:ext>
            </a:extLst>
          </p:cNvPr>
          <p:cNvCxnSpPr>
            <a:cxnSpLocks/>
          </p:cNvCxnSpPr>
          <p:nvPr/>
        </p:nvCxnSpPr>
        <p:spPr>
          <a:xfrm flipH="1">
            <a:off x="7951841" y="2509282"/>
            <a:ext cx="1192159" cy="0"/>
          </a:xfrm>
          <a:prstGeom prst="straightConnector1">
            <a:avLst/>
          </a:prstGeom>
          <a:noFill/>
          <a:ln w="38100" cap="flat" cmpd="sng">
            <a:solidFill>
              <a:srgbClr val="7030A0"/>
            </a:solidFill>
            <a:prstDash val="solid"/>
            <a:round/>
            <a:headEnd type="none" w="sm" len="sm"/>
            <a:tailEnd type="none" w="sm" len="sm"/>
          </a:ln>
        </p:spPr>
      </p:cxnSp>
      <p:cxnSp>
        <p:nvCxnSpPr>
          <p:cNvPr id="222" name="Google Shape;264;p13">
            <a:extLst>
              <a:ext uri="{FF2B5EF4-FFF2-40B4-BE49-F238E27FC236}">
                <a16:creationId xmlns:a16="http://schemas.microsoft.com/office/drawing/2014/main" id="{B39A0671-33CE-CDD8-862E-3D2A62B31DA5}"/>
              </a:ext>
            </a:extLst>
          </p:cNvPr>
          <p:cNvCxnSpPr>
            <a:cxnSpLocks/>
          </p:cNvCxnSpPr>
          <p:nvPr/>
        </p:nvCxnSpPr>
        <p:spPr>
          <a:xfrm flipV="1">
            <a:off x="7951841" y="1461040"/>
            <a:ext cx="0" cy="2282061"/>
          </a:xfrm>
          <a:prstGeom prst="straightConnector1">
            <a:avLst/>
          </a:prstGeom>
          <a:noFill/>
          <a:ln w="38100" cap="flat" cmpd="sng">
            <a:solidFill>
              <a:srgbClr val="7030A0"/>
            </a:solidFill>
            <a:prstDash val="solid"/>
            <a:round/>
            <a:headEnd type="none" w="sm" len="sm"/>
            <a:tailEnd type="none" w="sm" len="sm"/>
          </a:ln>
        </p:spPr>
      </p:cxnSp>
      <p:sp>
        <p:nvSpPr>
          <p:cNvPr id="228" name="Google Shape;303;p13">
            <a:extLst>
              <a:ext uri="{FF2B5EF4-FFF2-40B4-BE49-F238E27FC236}">
                <a16:creationId xmlns:a16="http://schemas.microsoft.com/office/drawing/2014/main" id="{013B64FC-838C-F007-8117-BC311A49E488}"/>
              </a:ext>
            </a:extLst>
          </p:cNvPr>
          <p:cNvSpPr/>
          <p:nvPr/>
        </p:nvSpPr>
        <p:spPr>
          <a:xfrm>
            <a:off x="2624664" y="4679472"/>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9" name="Google Shape;303;p13">
            <a:extLst>
              <a:ext uri="{FF2B5EF4-FFF2-40B4-BE49-F238E27FC236}">
                <a16:creationId xmlns:a16="http://schemas.microsoft.com/office/drawing/2014/main" id="{8102FD6C-612E-6EE0-ABF9-AD48CF7393D0}"/>
              </a:ext>
            </a:extLst>
          </p:cNvPr>
          <p:cNvSpPr/>
          <p:nvPr/>
        </p:nvSpPr>
        <p:spPr>
          <a:xfrm>
            <a:off x="8565060" y="2302087"/>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5" name="Google Shape;278;p13">
            <a:extLst>
              <a:ext uri="{FF2B5EF4-FFF2-40B4-BE49-F238E27FC236}">
                <a16:creationId xmlns:a16="http://schemas.microsoft.com/office/drawing/2014/main" id="{498500C9-CC67-A4A2-FAFA-64CAF942DFE8}"/>
              </a:ext>
            </a:extLst>
          </p:cNvPr>
          <p:cNvSpPr/>
          <p:nvPr/>
        </p:nvSpPr>
        <p:spPr>
          <a:xfrm>
            <a:off x="8156464" y="3145603"/>
            <a:ext cx="687208" cy="486737"/>
          </a:xfrm>
          <a:prstGeom prst="rect">
            <a:avLst/>
          </a:prstGeom>
          <a:solidFill>
            <a:srgbClr val="FAC090"/>
          </a:solidFill>
          <a:ln w="9525" cap="flat" cmpd="sng">
            <a:solidFill>
              <a:schemeClr val="accent6">
                <a:lumMod val="7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Goleta Cottage Hospital</a:t>
            </a:r>
            <a:endParaRPr sz="500" dirty="0">
              <a:solidFill>
                <a:schemeClr val="dk1"/>
              </a:solidFill>
              <a:latin typeface="Arial"/>
              <a:ea typeface="Arial"/>
              <a:cs typeface="Arial"/>
              <a:sym typeface="Arial"/>
            </a:endParaRPr>
          </a:p>
        </p:txBody>
      </p:sp>
      <p:sp>
        <p:nvSpPr>
          <p:cNvPr id="246" name="Google Shape;303;p13">
            <a:extLst>
              <a:ext uri="{FF2B5EF4-FFF2-40B4-BE49-F238E27FC236}">
                <a16:creationId xmlns:a16="http://schemas.microsoft.com/office/drawing/2014/main" id="{152932A8-19A4-A0F7-3DE2-55173E5A8B47}"/>
              </a:ext>
            </a:extLst>
          </p:cNvPr>
          <p:cNvSpPr/>
          <p:nvPr/>
        </p:nvSpPr>
        <p:spPr>
          <a:xfrm>
            <a:off x="8015553" y="3335357"/>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49" name="Picture 248">
            <a:extLst>
              <a:ext uri="{FF2B5EF4-FFF2-40B4-BE49-F238E27FC236}">
                <a16:creationId xmlns:a16="http://schemas.microsoft.com/office/drawing/2014/main" id="{6DE60694-AFD3-DB33-AAFD-932AD593420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38410" y="3058963"/>
            <a:ext cx="183920" cy="183920"/>
          </a:xfrm>
          <a:prstGeom prst="rect">
            <a:avLst/>
          </a:prstGeom>
          <a:noFill/>
          <a:extLst>
            <a:ext uri="{909E8E84-426E-40DD-AFC4-6F175D3DCCD1}">
              <a14:hiddenFill xmlns:a14="http://schemas.microsoft.com/office/drawing/2010/main">
                <a:solidFill>
                  <a:srgbClr val="FFFFFF"/>
                </a:solidFill>
              </a14:hiddenFill>
            </a:ext>
          </a:extLst>
        </p:spPr>
      </p:pic>
      <p:pic>
        <p:nvPicPr>
          <p:cNvPr id="250" name="Google Shape;293;p13">
            <a:extLst>
              <a:ext uri="{FF2B5EF4-FFF2-40B4-BE49-F238E27FC236}">
                <a16:creationId xmlns:a16="http://schemas.microsoft.com/office/drawing/2014/main" id="{63A80E6B-6A42-35D0-C518-273306434400}"/>
              </a:ext>
            </a:extLst>
          </p:cNvPr>
          <p:cNvPicPr preferRelativeResize="0"/>
          <p:nvPr/>
        </p:nvPicPr>
        <p:blipFill rotWithShape="1">
          <a:blip r:embed="rId7">
            <a:alphaModFix/>
          </a:blip>
          <a:srcRect/>
          <a:stretch/>
        </p:blipFill>
        <p:spPr>
          <a:xfrm>
            <a:off x="8859098" y="1629886"/>
            <a:ext cx="274320" cy="274320"/>
          </a:xfrm>
          <a:prstGeom prst="rect">
            <a:avLst/>
          </a:prstGeom>
          <a:noFill/>
          <a:ln>
            <a:noFill/>
          </a:ln>
        </p:spPr>
      </p:pic>
      <p:cxnSp>
        <p:nvCxnSpPr>
          <p:cNvPr id="255" name="Google Shape;264;p13">
            <a:extLst>
              <a:ext uri="{FF2B5EF4-FFF2-40B4-BE49-F238E27FC236}">
                <a16:creationId xmlns:a16="http://schemas.microsoft.com/office/drawing/2014/main" id="{D7EED949-0686-05AF-A138-58BF01035E85}"/>
              </a:ext>
            </a:extLst>
          </p:cNvPr>
          <p:cNvCxnSpPr>
            <a:cxnSpLocks/>
          </p:cNvCxnSpPr>
          <p:nvPr/>
        </p:nvCxnSpPr>
        <p:spPr>
          <a:xfrm flipV="1">
            <a:off x="1301824" y="3031721"/>
            <a:ext cx="0" cy="143979"/>
          </a:xfrm>
          <a:prstGeom prst="straightConnector1">
            <a:avLst/>
          </a:prstGeom>
          <a:noFill/>
          <a:ln w="38100" cap="flat" cmpd="sng">
            <a:solidFill>
              <a:schemeClr val="accent6">
                <a:lumMod val="75000"/>
              </a:schemeClr>
            </a:solidFill>
            <a:prstDash val="solid"/>
            <a:round/>
            <a:headEnd type="none" w="sm" len="sm"/>
            <a:tailEnd type="none" w="sm" len="sm"/>
          </a:ln>
        </p:spPr>
      </p:cxnSp>
      <p:pic>
        <p:nvPicPr>
          <p:cNvPr id="109" name="Picture 108">
            <a:extLst>
              <a:ext uri="{FF2B5EF4-FFF2-40B4-BE49-F238E27FC236}">
                <a16:creationId xmlns:a16="http://schemas.microsoft.com/office/drawing/2014/main" id="{FD8F4A64-171A-4E76-9F54-D1D75FCF150E}"/>
              </a:ext>
            </a:extLst>
          </p:cNvPr>
          <p:cNvPicPr>
            <a:picLocks noChangeAspect="1"/>
          </p:cNvPicPr>
          <p:nvPr/>
        </p:nvPicPr>
        <p:blipFill>
          <a:blip r:embed="rId3"/>
          <a:stretch>
            <a:fillRect/>
          </a:stretch>
        </p:blipFill>
        <p:spPr>
          <a:xfrm>
            <a:off x="1132031" y="3100920"/>
            <a:ext cx="346964" cy="346964"/>
          </a:xfrm>
          <a:prstGeom prst="rect">
            <a:avLst/>
          </a:prstGeom>
        </p:spPr>
      </p:pic>
      <p:cxnSp>
        <p:nvCxnSpPr>
          <p:cNvPr id="256" name="Google Shape;264;p13">
            <a:extLst>
              <a:ext uri="{FF2B5EF4-FFF2-40B4-BE49-F238E27FC236}">
                <a16:creationId xmlns:a16="http://schemas.microsoft.com/office/drawing/2014/main" id="{0A711A5A-0936-03F4-F541-4483618CBD8E}"/>
              </a:ext>
            </a:extLst>
          </p:cNvPr>
          <p:cNvCxnSpPr>
            <a:cxnSpLocks/>
          </p:cNvCxnSpPr>
          <p:nvPr/>
        </p:nvCxnSpPr>
        <p:spPr>
          <a:xfrm flipH="1">
            <a:off x="1845738" y="1730333"/>
            <a:ext cx="1026771" cy="0"/>
          </a:xfrm>
          <a:prstGeom prst="straightConnector1">
            <a:avLst/>
          </a:prstGeom>
          <a:noFill/>
          <a:ln w="38100" cap="flat" cmpd="sng">
            <a:solidFill>
              <a:schemeClr val="accent3">
                <a:lumMod val="75000"/>
              </a:schemeClr>
            </a:solidFill>
            <a:prstDash val="solid"/>
            <a:round/>
            <a:headEnd type="none" w="sm" len="sm"/>
            <a:tailEnd type="none" w="sm" len="sm"/>
          </a:ln>
        </p:spPr>
      </p:cxnSp>
      <p:cxnSp>
        <p:nvCxnSpPr>
          <p:cNvPr id="258" name="Google Shape;264;p13">
            <a:extLst>
              <a:ext uri="{FF2B5EF4-FFF2-40B4-BE49-F238E27FC236}">
                <a16:creationId xmlns:a16="http://schemas.microsoft.com/office/drawing/2014/main" id="{9E12A716-76C1-E0C2-F509-B78F4404191A}"/>
              </a:ext>
            </a:extLst>
          </p:cNvPr>
          <p:cNvCxnSpPr>
            <a:cxnSpLocks/>
          </p:cNvCxnSpPr>
          <p:nvPr/>
        </p:nvCxnSpPr>
        <p:spPr>
          <a:xfrm>
            <a:off x="2875592" y="1709913"/>
            <a:ext cx="0" cy="1234132"/>
          </a:xfrm>
          <a:prstGeom prst="straightConnector1">
            <a:avLst/>
          </a:prstGeom>
          <a:noFill/>
          <a:ln w="38100" cap="flat" cmpd="sng">
            <a:solidFill>
              <a:schemeClr val="accent3">
                <a:lumMod val="75000"/>
              </a:schemeClr>
            </a:solidFill>
            <a:prstDash val="solid"/>
            <a:round/>
            <a:headEnd type="none" w="sm" len="sm"/>
            <a:tailEnd type="none" w="sm" len="sm"/>
          </a:ln>
        </p:spPr>
      </p:cxnSp>
      <p:grpSp>
        <p:nvGrpSpPr>
          <p:cNvPr id="3" name="Google Shape;276;p13">
            <a:extLst>
              <a:ext uri="{FF2B5EF4-FFF2-40B4-BE49-F238E27FC236}">
                <a16:creationId xmlns:a16="http://schemas.microsoft.com/office/drawing/2014/main" id="{681A1C89-8EA0-B771-AAFC-B9D88BC298C5}"/>
              </a:ext>
            </a:extLst>
          </p:cNvPr>
          <p:cNvGrpSpPr/>
          <p:nvPr/>
        </p:nvGrpSpPr>
        <p:grpSpPr>
          <a:xfrm rot="10800000">
            <a:off x="5577156" y="2426917"/>
            <a:ext cx="654990" cy="608755"/>
            <a:chOff x="4696379" y="1913309"/>
            <a:chExt cx="1152144" cy="912217"/>
          </a:xfrm>
        </p:grpSpPr>
        <p:cxnSp>
          <p:nvCxnSpPr>
            <p:cNvPr id="6" name="Google Shape;277;p13">
              <a:extLst>
                <a:ext uri="{FF2B5EF4-FFF2-40B4-BE49-F238E27FC236}">
                  <a16:creationId xmlns:a16="http://schemas.microsoft.com/office/drawing/2014/main" id="{9A18B598-A5E6-A0BA-5CC2-CB26A56E0855}"/>
                </a:ext>
              </a:extLst>
            </p:cNvPr>
            <p:cNvCxnSpPr>
              <a:cxnSpLocks/>
            </p:cNvCxnSpPr>
            <p:nvPr/>
          </p:nvCxnSpPr>
          <p:spPr>
            <a:xfrm rot="10800000">
              <a:off x="5260150" y="1913309"/>
              <a:ext cx="0" cy="271605"/>
            </a:xfrm>
            <a:prstGeom prst="straightConnector1">
              <a:avLst/>
            </a:prstGeom>
            <a:noFill/>
            <a:ln w="25400" cap="flat" cmpd="sng">
              <a:solidFill>
                <a:srgbClr val="0070C0"/>
              </a:solidFill>
              <a:prstDash val="solid"/>
              <a:round/>
              <a:headEnd type="none" w="sm" len="sm"/>
              <a:tailEnd type="none" w="sm" len="sm"/>
            </a:ln>
            <a:effectLst>
              <a:outerShdw blurRad="40000" dist="20000" dir="5400000" rotWithShape="0">
                <a:srgbClr val="000000">
                  <a:alpha val="37647"/>
                </a:srgbClr>
              </a:outerShdw>
            </a:effectLst>
          </p:spPr>
        </p:cxnSp>
        <p:sp>
          <p:nvSpPr>
            <p:cNvPr id="8" name="Google Shape;278;p13">
              <a:extLst>
                <a:ext uri="{FF2B5EF4-FFF2-40B4-BE49-F238E27FC236}">
                  <a16:creationId xmlns:a16="http://schemas.microsoft.com/office/drawing/2014/main" id="{C9A11090-87C9-6492-AAC5-DEC756FF8587}"/>
                </a:ext>
              </a:extLst>
            </p:cNvPr>
            <p:cNvSpPr/>
            <p:nvPr/>
          </p:nvSpPr>
          <p:spPr>
            <a:xfrm rot="10800000">
              <a:off x="4696379" y="2121177"/>
              <a:ext cx="1152144" cy="704349"/>
            </a:xfrm>
            <a:prstGeom prst="rect">
              <a:avLst/>
            </a:prstGeom>
            <a:solidFill>
              <a:schemeClr val="accent1">
                <a:lumMod val="40000"/>
                <a:lumOff val="60000"/>
              </a:schemeClr>
            </a:solidFill>
            <a:ln w="9525"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City of Goleta</a:t>
              </a:r>
            </a:p>
            <a:p>
              <a:pPr marL="0" marR="0" lvl="0" indent="0" algn="ctr" rtl="0">
                <a:spcBef>
                  <a:spcPts val="0"/>
                </a:spcBef>
                <a:spcAft>
                  <a:spcPts val="0"/>
                </a:spcAft>
                <a:buNone/>
              </a:pPr>
              <a:r>
                <a:rPr lang="en-US" sz="800" dirty="0">
                  <a:solidFill>
                    <a:schemeClr val="dk1"/>
                  </a:solidFill>
                  <a:latin typeface="Arial"/>
                  <a:ea typeface="Arial"/>
                  <a:cs typeface="Arial"/>
                  <a:sym typeface="Arial"/>
                </a:rPr>
                <a:t>+ Solar</a:t>
              </a:r>
              <a:endParaRPr sz="500" dirty="0">
                <a:solidFill>
                  <a:schemeClr val="dk1"/>
                </a:solidFill>
                <a:latin typeface="Arial"/>
                <a:ea typeface="Arial"/>
                <a:cs typeface="Arial"/>
                <a:sym typeface="Arial"/>
              </a:endParaRPr>
            </a:p>
          </p:txBody>
        </p:sp>
      </p:grpSp>
      <p:pic>
        <p:nvPicPr>
          <p:cNvPr id="9" name="Picture 2">
            <a:extLst>
              <a:ext uri="{FF2B5EF4-FFF2-40B4-BE49-F238E27FC236}">
                <a16:creationId xmlns:a16="http://schemas.microsoft.com/office/drawing/2014/main" id="{DA50A404-D9DB-182D-5DDB-E3561C3DC9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2421" y="2690601"/>
            <a:ext cx="266385" cy="266385"/>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303;p13">
            <a:extLst>
              <a:ext uri="{FF2B5EF4-FFF2-40B4-BE49-F238E27FC236}">
                <a16:creationId xmlns:a16="http://schemas.microsoft.com/office/drawing/2014/main" id="{2F6AAA7E-65C6-3CAB-D96C-CFB4D7A78D01}"/>
              </a:ext>
            </a:extLst>
          </p:cNvPr>
          <p:cNvSpPr/>
          <p:nvPr/>
        </p:nvSpPr>
        <p:spPr>
          <a:xfrm>
            <a:off x="5842027" y="2901808"/>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 name="Title 1">
            <a:extLst>
              <a:ext uri="{FF2B5EF4-FFF2-40B4-BE49-F238E27FC236}">
                <a16:creationId xmlns:a16="http://schemas.microsoft.com/office/drawing/2014/main" id="{B11D39B6-C30C-B926-D159-E95D9193532F}"/>
              </a:ext>
            </a:extLst>
          </p:cNvPr>
          <p:cNvSpPr>
            <a:spLocks noGrp="1"/>
          </p:cNvSpPr>
          <p:nvPr>
            <p:ph type="title"/>
          </p:nvPr>
        </p:nvSpPr>
        <p:spPr>
          <a:xfrm>
            <a:off x="0" y="0"/>
            <a:ext cx="7315200" cy="762000"/>
          </a:xfrm>
        </p:spPr>
        <p:txBody>
          <a:bodyPr>
            <a:normAutofit/>
          </a:bodyPr>
          <a:lstStyle/>
          <a:p>
            <a:r>
              <a:rPr lang="en-US" sz="2100" dirty="0"/>
              <a:t>First targeted chunk of the GLP Community Microgrid</a:t>
            </a:r>
          </a:p>
        </p:txBody>
      </p:sp>
    </p:spTree>
    <p:extLst>
      <p:ext uri="{BB962C8B-B14F-4D97-AF65-F5344CB8AC3E}">
        <p14:creationId xmlns:p14="http://schemas.microsoft.com/office/powerpoint/2010/main" val="27311876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A2840-1F0F-4748-A700-169A5310E15D}"/>
              </a:ext>
            </a:extLst>
          </p:cNvPr>
          <p:cNvSpPr>
            <a:spLocks noGrp="1"/>
          </p:cNvSpPr>
          <p:nvPr>
            <p:ph type="title"/>
          </p:nvPr>
        </p:nvSpPr>
        <p:spPr/>
        <p:txBody>
          <a:bodyPr>
            <a:normAutofit/>
          </a:bodyPr>
          <a:lstStyle/>
          <a:p>
            <a:r>
              <a:rPr lang="en-US" sz="2300" dirty="0"/>
              <a:t>SBUSD Solar Microgrids case study</a:t>
            </a:r>
          </a:p>
        </p:txBody>
      </p:sp>
      <p:sp>
        <p:nvSpPr>
          <p:cNvPr id="3" name="Content Placeholder 2">
            <a:extLst>
              <a:ext uri="{FF2B5EF4-FFF2-40B4-BE49-F238E27FC236}">
                <a16:creationId xmlns:a16="http://schemas.microsoft.com/office/drawing/2014/main" id="{18F6D5E8-EE44-4FCB-9D26-DFE76CC0CC1A}"/>
              </a:ext>
            </a:extLst>
          </p:cNvPr>
          <p:cNvSpPr>
            <a:spLocks noGrp="1"/>
          </p:cNvSpPr>
          <p:nvPr>
            <p:ph idx="1"/>
          </p:nvPr>
        </p:nvSpPr>
        <p:spPr>
          <a:xfrm>
            <a:off x="693818" y="881704"/>
            <a:ext cx="7743045" cy="4978559"/>
          </a:xfrm>
        </p:spPr>
        <p:txBody>
          <a:bodyPr anchor="ctr"/>
          <a:lstStyle/>
          <a:p>
            <a:pPr marL="0" indent="0" algn="ctr">
              <a:buNone/>
            </a:pPr>
            <a:r>
              <a:rPr lang="en-US" dirty="0">
                <a:solidFill>
                  <a:schemeClr val="tx1"/>
                </a:solidFill>
              </a:rPr>
              <a:t>Santa Barbara Unified School District (SBUSD)</a:t>
            </a:r>
          </a:p>
          <a:p>
            <a:pPr marL="0" indent="0" algn="ctr">
              <a:buNone/>
            </a:pPr>
            <a:r>
              <a:rPr lang="en-US" dirty="0">
                <a:solidFill>
                  <a:schemeClr val="tx1"/>
                </a:solidFill>
              </a:rPr>
              <a:t>Solar Microgrids case study</a:t>
            </a:r>
          </a:p>
        </p:txBody>
      </p:sp>
    </p:spTree>
    <p:extLst>
      <p:ext uri="{BB962C8B-B14F-4D97-AF65-F5344CB8AC3E}">
        <p14:creationId xmlns:p14="http://schemas.microsoft.com/office/powerpoint/2010/main" val="11254057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300" dirty="0"/>
              <a:t>Santa Barbara Unified School District (SBUSD)</a:t>
            </a:r>
          </a:p>
        </p:txBody>
      </p:sp>
      <p:pic>
        <p:nvPicPr>
          <p:cNvPr id="6" name="Picture 5"/>
          <p:cNvPicPr/>
          <p:nvPr/>
        </p:nvPicPr>
        <p:blipFill>
          <a:blip r:embed="rId2">
            <a:extLst>
              <a:ext uri="{28A0092B-C50C-407E-A947-70E740481C1C}">
                <a14:useLocalDpi xmlns:a14="http://schemas.microsoft.com/office/drawing/2010/main"/>
              </a:ext>
            </a:extLst>
          </a:blip>
          <a:stretch>
            <a:fillRect/>
          </a:stretch>
        </p:blipFill>
        <p:spPr>
          <a:xfrm>
            <a:off x="0" y="762000"/>
            <a:ext cx="9144000" cy="3204115"/>
          </a:xfrm>
          <a:prstGeom prst="rect">
            <a:avLst/>
          </a:prstGeom>
        </p:spPr>
      </p:pic>
      <p:sp>
        <p:nvSpPr>
          <p:cNvPr id="5" name="TextBox 4"/>
          <p:cNvSpPr txBox="1"/>
          <p:nvPr/>
        </p:nvSpPr>
        <p:spPr>
          <a:xfrm>
            <a:off x="321547" y="4118350"/>
            <a:ext cx="8571244" cy="1754326"/>
          </a:xfrm>
          <a:prstGeom prst="rect">
            <a:avLst/>
          </a:prstGeom>
          <a:noFill/>
        </p:spPr>
        <p:txBody>
          <a:bodyPr wrap="square" rtlCol="0">
            <a:spAutoFit/>
          </a:body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The entire Santa Barbara region is surrounded by extreme fire risk (earthquake &amp; landslide risk too) and is extremely vulnerable to electricity grid outages. </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The SBUSD is a major school district that increasingly recognizes the value-of-resilience (VOR) and has embraced the Clean Coalition’s vision to implement Solar Microgrids at a number of its key schools and other critical facilities.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SMHS is in the middle of the extensive SBUSD service area. </a:t>
            </a:r>
          </a:p>
        </p:txBody>
      </p:sp>
      <p:sp>
        <p:nvSpPr>
          <p:cNvPr id="8" name="Oval 7"/>
          <p:cNvSpPr/>
          <p:nvPr/>
        </p:nvSpPr>
        <p:spPr>
          <a:xfrm>
            <a:off x="3878665" y="1552486"/>
            <a:ext cx="793820" cy="734284"/>
          </a:xfrm>
          <a:prstGeom prst="ellipse">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649195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A2840-1F0F-4748-A700-169A5310E15D}"/>
              </a:ext>
            </a:extLst>
          </p:cNvPr>
          <p:cNvSpPr>
            <a:spLocks noGrp="1"/>
          </p:cNvSpPr>
          <p:nvPr>
            <p:ph type="title"/>
          </p:nvPr>
        </p:nvSpPr>
        <p:spPr/>
        <p:txBody>
          <a:bodyPr>
            <a:normAutofit/>
          </a:bodyPr>
          <a:lstStyle/>
          <a:p>
            <a:r>
              <a:rPr lang="en-US" sz="2300" dirty="0"/>
              <a:t>Six SBUSD Solar Microgrid sites</a:t>
            </a:r>
          </a:p>
        </p:txBody>
      </p:sp>
      <p:pic>
        <p:nvPicPr>
          <p:cNvPr id="6" name="Picture 5">
            <a:extLst>
              <a:ext uri="{FF2B5EF4-FFF2-40B4-BE49-F238E27FC236}">
                <a16:creationId xmlns:a16="http://schemas.microsoft.com/office/drawing/2014/main" id="{77826D6C-54EC-8A48-92C9-FB901A3BFD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920" y="1156990"/>
            <a:ext cx="8910966" cy="4707152"/>
          </a:xfrm>
          <a:prstGeom prst="rect">
            <a:avLst/>
          </a:prstGeom>
        </p:spPr>
      </p:pic>
    </p:spTree>
    <p:extLst>
      <p:ext uri="{BB962C8B-B14F-4D97-AF65-F5344CB8AC3E}">
        <p14:creationId xmlns:p14="http://schemas.microsoft.com/office/powerpoint/2010/main" val="3217613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A2840-1F0F-4748-A700-169A5310E15D}"/>
              </a:ext>
            </a:extLst>
          </p:cNvPr>
          <p:cNvSpPr>
            <a:spLocks noGrp="1"/>
          </p:cNvSpPr>
          <p:nvPr>
            <p:ph type="title"/>
          </p:nvPr>
        </p:nvSpPr>
        <p:spPr/>
        <p:txBody>
          <a:bodyPr>
            <a:normAutofit/>
          </a:bodyPr>
          <a:lstStyle/>
          <a:p>
            <a:r>
              <a:rPr lang="en-US" sz="2300" dirty="0"/>
              <a:t>Guaranteed SBUSD bill savings and free VOR</a:t>
            </a:r>
          </a:p>
        </p:txBody>
      </p:sp>
      <p:pic>
        <p:nvPicPr>
          <p:cNvPr id="8" name="Picture 7">
            <a:extLst>
              <a:ext uri="{FF2B5EF4-FFF2-40B4-BE49-F238E27FC236}">
                <a16:creationId xmlns:a16="http://schemas.microsoft.com/office/drawing/2014/main" id="{98CD5631-9F0A-9B4E-A805-454D621F1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5768" y="998220"/>
            <a:ext cx="5740400" cy="5105400"/>
          </a:xfrm>
          <a:prstGeom prst="rect">
            <a:avLst/>
          </a:prstGeom>
        </p:spPr>
      </p:pic>
    </p:spTree>
    <p:extLst>
      <p:ext uri="{BB962C8B-B14F-4D97-AF65-F5344CB8AC3E}">
        <p14:creationId xmlns:p14="http://schemas.microsoft.com/office/powerpoint/2010/main" val="28539591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itchFamily="34" charset="0"/>
              <a:ea typeface="MS PGothic" panose="020B0600070205080204" pitchFamily="34" charset="-128"/>
              <a:cs typeface="+mn-cs"/>
            </a:endParaRPr>
          </a:p>
        </p:txBody>
      </p:sp>
      <p:sp>
        <p:nvSpPr>
          <p:cNvPr id="5" name="TextBox 4">
            <a:extLst>
              <a:ext uri="{FF2B5EF4-FFF2-40B4-BE49-F238E27FC236}">
                <a16:creationId xmlns:a16="http://schemas.microsoft.com/office/drawing/2014/main" id="{5E6FA373-DDC9-D845-A5A0-55790830EF06}"/>
              </a:ext>
            </a:extLst>
          </p:cNvPr>
          <p:cNvSpPr txBox="1"/>
          <p:nvPr/>
        </p:nvSpPr>
        <p:spPr>
          <a:xfrm>
            <a:off x="266690" y="1120676"/>
            <a:ext cx="8610620" cy="4955203"/>
          </a:xfrm>
          <a:prstGeom prst="rect">
            <a:avLst/>
          </a:prstGeom>
          <a:noFill/>
        </p:spPr>
        <p:txBody>
          <a:bodyPr wrap="square" rtlCol="0">
            <a:spAutoFit/>
          </a:bodyPr>
          <a:lstStyle/>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r>
              <a:rPr lang="en-US" sz="2800" dirty="0"/>
              <a:t>Large farm case study in Carpinteria, CA</a:t>
            </a:r>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p:txBody>
      </p:sp>
      <p:sp>
        <p:nvSpPr>
          <p:cNvPr id="7" name="Google Shape;125;p5">
            <a:extLst>
              <a:ext uri="{FF2B5EF4-FFF2-40B4-BE49-F238E27FC236}">
                <a16:creationId xmlns:a16="http://schemas.microsoft.com/office/drawing/2014/main" id="{67800C7B-EC81-8DE4-D232-80B9B292E61F}"/>
              </a:ext>
            </a:extLst>
          </p:cNvPr>
          <p:cNvSpPr txBox="1"/>
          <p:nvPr/>
        </p:nvSpPr>
        <p:spPr>
          <a:xfrm>
            <a:off x="0" y="0"/>
            <a:ext cx="7315200" cy="762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200" b="1" i="0" u="none" strike="noStrike" cap="none" dirty="0">
                <a:solidFill>
                  <a:schemeClr val="lt1"/>
                </a:solidFill>
                <a:latin typeface="Arial"/>
                <a:ea typeface="Arial"/>
                <a:cs typeface="Arial"/>
                <a:sym typeface="Arial"/>
              </a:rPr>
              <a:t>Large farm case </a:t>
            </a:r>
            <a:r>
              <a:rPr lang="en-US" sz="2200" b="1" dirty="0">
                <a:solidFill>
                  <a:schemeClr val="lt1"/>
                </a:solidFill>
              </a:rPr>
              <a:t>s</a:t>
            </a:r>
            <a:r>
              <a:rPr lang="en-US" sz="2200" b="1" i="0" u="none" strike="noStrike" cap="none" dirty="0">
                <a:solidFill>
                  <a:schemeClr val="lt1"/>
                </a:solidFill>
                <a:latin typeface="Arial"/>
                <a:ea typeface="Arial"/>
                <a:cs typeface="Arial"/>
                <a:sym typeface="Arial"/>
              </a:rPr>
              <a:t>tudy in Carpinteria, CA</a:t>
            </a:r>
            <a:endParaRPr sz="2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0158584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B015A-B18D-3B02-F460-09B17FB966F9}"/>
              </a:ext>
            </a:extLst>
          </p:cNvPr>
          <p:cNvSpPr>
            <a:spLocks noGrp="1"/>
          </p:cNvSpPr>
          <p:nvPr>
            <p:ph type="title"/>
          </p:nvPr>
        </p:nvSpPr>
        <p:spPr/>
        <p:txBody>
          <a:bodyPr>
            <a:normAutofit/>
          </a:bodyPr>
          <a:lstStyle/>
          <a:p>
            <a:r>
              <a:rPr lang="en-US" sz="2300" dirty="0"/>
              <a:t>1.5 </a:t>
            </a:r>
            <a:r>
              <a:rPr lang="en-US" sz="2300" dirty="0" err="1"/>
              <a:t>MWdc</a:t>
            </a:r>
            <a:r>
              <a:rPr lang="en-US" sz="2300" dirty="0"/>
              <a:t> of solar for GH2 meter</a:t>
            </a:r>
          </a:p>
        </p:txBody>
      </p:sp>
      <p:pic>
        <p:nvPicPr>
          <p:cNvPr id="4" name="Picture 3">
            <a:extLst>
              <a:ext uri="{FF2B5EF4-FFF2-40B4-BE49-F238E27FC236}">
                <a16:creationId xmlns:a16="http://schemas.microsoft.com/office/drawing/2014/main" id="{4648CAD3-B53D-94CC-3A74-7DD1B999C900}"/>
              </a:ext>
            </a:extLst>
          </p:cNvPr>
          <p:cNvPicPr>
            <a:picLocks noChangeAspect="1"/>
          </p:cNvPicPr>
          <p:nvPr/>
        </p:nvPicPr>
        <p:blipFill>
          <a:blip r:embed="rId2"/>
          <a:stretch>
            <a:fillRect/>
          </a:stretch>
        </p:blipFill>
        <p:spPr>
          <a:xfrm>
            <a:off x="21365" y="953644"/>
            <a:ext cx="7437994" cy="5425751"/>
          </a:xfrm>
          <a:prstGeom prst="rect">
            <a:avLst/>
          </a:prstGeom>
        </p:spPr>
      </p:pic>
      <p:sp>
        <p:nvSpPr>
          <p:cNvPr id="7" name="Rectangle 6">
            <a:extLst>
              <a:ext uri="{FF2B5EF4-FFF2-40B4-BE49-F238E27FC236}">
                <a16:creationId xmlns:a16="http://schemas.microsoft.com/office/drawing/2014/main" id="{7ADCF86F-FDFB-1E3E-FB81-69F58696AABF}"/>
              </a:ext>
            </a:extLst>
          </p:cNvPr>
          <p:cNvSpPr/>
          <p:nvPr/>
        </p:nvSpPr>
        <p:spPr>
          <a:xfrm>
            <a:off x="7167936" y="762000"/>
            <a:ext cx="1954699" cy="5699334"/>
          </a:xfrm>
          <a:prstGeom prst="rect">
            <a:avLst/>
          </a:prstGeom>
          <a:solidFill>
            <a:schemeClr val="bg1">
              <a:lumMod val="95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E2EEAFC-378A-A285-CFB0-C72FB26B4763}"/>
              </a:ext>
            </a:extLst>
          </p:cNvPr>
          <p:cNvSpPr txBox="1"/>
          <p:nvPr/>
        </p:nvSpPr>
        <p:spPr>
          <a:xfrm>
            <a:off x="7230885" y="762000"/>
            <a:ext cx="1828800" cy="646331"/>
          </a:xfrm>
          <a:prstGeom prst="rect">
            <a:avLst/>
          </a:prstGeom>
          <a:noFill/>
        </p:spPr>
        <p:txBody>
          <a:bodyPr wrap="square" rtlCol="0">
            <a:spAutoFit/>
          </a:bodyPr>
          <a:lstStyle/>
          <a:p>
            <a:pPr algn="ctr"/>
            <a:r>
              <a:rPr lang="en-US" sz="1400" b="1" dirty="0"/>
              <a:t>Brand Farms</a:t>
            </a:r>
          </a:p>
          <a:p>
            <a:pPr algn="ctr"/>
            <a:r>
              <a:rPr lang="en-US" sz="1100" dirty="0"/>
              <a:t>Greenhouse #2 Meter</a:t>
            </a:r>
          </a:p>
          <a:p>
            <a:pPr algn="ctr"/>
            <a:r>
              <a:rPr lang="en-US" sz="1100" dirty="0"/>
              <a:t>Solar Microgrid Site Layout</a:t>
            </a:r>
          </a:p>
        </p:txBody>
      </p:sp>
      <p:pic>
        <p:nvPicPr>
          <p:cNvPr id="10" name="Picture 2">
            <a:extLst>
              <a:ext uri="{FF2B5EF4-FFF2-40B4-BE49-F238E27FC236}">
                <a16:creationId xmlns:a16="http://schemas.microsoft.com/office/drawing/2014/main" id="{9C4BF6F3-53F9-C612-6832-060484AB9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2041" y="1664587"/>
            <a:ext cx="213555" cy="2135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EFC0E3C-05EE-D90D-6B3B-8144BAE3F703}"/>
              </a:ext>
            </a:extLst>
          </p:cNvPr>
          <p:cNvSpPr txBox="1"/>
          <p:nvPr/>
        </p:nvSpPr>
        <p:spPr>
          <a:xfrm>
            <a:off x="7429743" y="1586698"/>
            <a:ext cx="995680" cy="369332"/>
          </a:xfrm>
          <a:prstGeom prst="rect">
            <a:avLst/>
          </a:prstGeom>
          <a:noFill/>
        </p:spPr>
        <p:txBody>
          <a:bodyPr wrap="square" rtlCol="0">
            <a:spAutoFit/>
          </a:bodyPr>
          <a:lstStyle/>
          <a:p>
            <a:r>
              <a:rPr lang="en-US" sz="900" dirty="0"/>
              <a:t>Service Meter </a:t>
            </a:r>
          </a:p>
          <a:p>
            <a:r>
              <a:rPr lang="en-US" sz="900" dirty="0"/>
              <a:t>#</a:t>
            </a:r>
            <a:r>
              <a:rPr lang="en-US" sz="900" dirty="0">
                <a:effectLst/>
                <a:latin typeface="Calibri" panose="020F0502020204030204" pitchFamily="34" charset="0"/>
              </a:rPr>
              <a:t>259000-062804</a:t>
            </a:r>
          </a:p>
        </p:txBody>
      </p:sp>
      <p:pic>
        <p:nvPicPr>
          <p:cNvPr id="12" name="Picture 2">
            <a:extLst>
              <a:ext uri="{FF2B5EF4-FFF2-40B4-BE49-F238E27FC236}">
                <a16:creationId xmlns:a16="http://schemas.microsoft.com/office/drawing/2014/main" id="{AE4CE909-33F3-CB92-FAA6-8559D69353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8977" y="2768506"/>
            <a:ext cx="274515" cy="2745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4A731EE-AEC4-83B3-3981-B7584FFB72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550" y="3875840"/>
            <a:ext cx="191719" cy="246991"/>
          </a:xfrm>
          <a:prstGeom prst="rect">
            <a:avLst/>
          </a:prstGeom>
        </p:spPr>
      </p:pic>
      <p:sp>
        <p:nvSpPr>
          <p:cNvPr id="14" name="TextBox 13">
            <a:extLst>
              <a:ext uri="{FF2B5EF4-FFF2-40B4-BE49-F238E27FC236}">
                <a16:creationId xmlns:a16="http://schemas.microsoft.com/office/drawing/2014/main" id="{80934626-DFFF-3785-594C-51D9B95AB8DD}"/>
              </a:ext>
            </a:extLst>
          </p:cNvPr>
          <p:cNvSpPr txBox="1"/>
          <p:nvPr/>
        </p:nvSpPr>
        <p:spPr>
          <a:xfrm>
            <a:off x="7429743" y="1903432"/>
            <a:ext cx="1269311" cy="369332"/>
          </a:xfrm>
          <a:prstGeom prst="rect">
            <a:avLst/>
          </a:prstGeom>
          <a:noFill/>
        </p:spPr>
        <p:txBody>
          <a:bodyPr wrap="square" rtlCol="0">
            <a:spAutoFit/>
          </a:bodyPr>
          <a:lstStyle/>
          <a:p>
            <a:r>
              <a:rPr lang="en-US" sz="900" dirty="0"/>
              <a:t>3 MW / 6 MWh BESS</a:t>
            </a:r>
          </a:p>
          <a:p>
            <a:r>
              <a:rPr lang="en-US" sz="900" dirty="0"/>
              <a:t>Potential Location</a:t>
            </a:r>
          </a:p>
        </p:txBody>
      </p:sp>
      <p:pic>
        <p:nvPicPr>
          <p:cNvPr id="15" name="Picture 14">
            <a:extLst>
              <a:ext uri="{FF2B5EF4-FFF2-40B4-BE49-F238E27FC236}">
                <a16:creationId xmlns:a16="http://schemas.microsoft.com/office/drawing/2014/main" id="{BF4BFD3A-3C26-B50D-DD5D-F3B63D2F78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2737" y="1946957"/>
            <a:ext cx="191719" cy="246991"/>
          </a:xfrm>
          <a:prstGeom prst="rect">
            <a:avLst/>
          </a:prstGeom>
        </p:spPr>
      </p:pic>
      <p:sp>
        <p:nvSpPr>
          <p:cNvPr id="16" name="TextBox 15">
            <a:extLst>
              <a:ext uri="{FF2B5EF4-FFF2-40B4-BE49-F238E27FC236}">
                <a16:creationId xmlns:a16="http://schemas.microsoft.com/office/drawing/2014/main" id="{84F37074-97A5-4506-C7FA-E529ACC74526}"/>
              </a:ext>
            </a:extLst>
          </p:cNvPr>
          <p:cNvSpPr txBox="1"/>
          <p:nvPr/>
        </p:nvSpPr>
        <p:spPr>
          <a:xfrm>
            <a:off x="7196522" y="2359753"/>
            <a:ext cx="1698150" cy="230832"/>
          </a:xfrm>
          <a:prstGeom prst="rect">
            <a:avLst/>
          </a:prstGeom>
          <a:noFill/>
        </p:spPr>
        <p:txBody>
          <a:bodyPr wrap="square" rtlCol="0">
            <a:spAutoFit/>
          </a:bodyPr>
          <a:lstStyle/>
          <a:p>
            <a:r>
              <a:rPr lang="en-US" sz="900" b="1" u="sng" dirty="0"/>
              <a:t>Potential Solar Siting Locations:</a:t>
            </a:r>
          </a:p>
        </p:txBody>
      </p:sp>
      <p:sp>
        <p:nvSpPr>
          <p:cNvPr id="17" name="Google Shape;191;p72">
            <a:extLst>
              <a:ext uri="{FF2B5EF4-FFF2-40B4-BE49-F238E27FC236}">
                <a16:creationId xmlns:a16="http://schemas.microsoft.com/office/drawing/2014/main" id="{5E9ED4F5-FB13-6D1E-B3E0-FADEC568F5AA}"/>
              </a:ext>
            </a:extLst>
          </p:cNvPr>
          <p:cNvSpPr txBox="1"/>
          <p:nvPr/>
        </p:nvSpPr>
        <p:spPr>
          <a:xfrm>
            <a:off x="7323578" y="2787162"/>
            <a:ext cx="298092" cy="173094"/>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buClr>
                <a:srgbClr val="000000"/>
              </a:buClr>
              <a:buSzPts val="1000"/>
            </a:pPr>
            <a:r>
              <a:rPr lang="en-US" sz="675" b="1" dirty="0">
                <a:latin typeface="Arial"/>
                <a:ea typeface="Arial"/>
                <a:cs typeface="Arial"/>
                <a:sym typeface="Arial"/>
              </a:rPr>
              <a:t>C-1</a:t>
            </a:r>
            <a:endParaRPr sz="900" dirty="0">
              <a:latin typeface="Arial"/>
              <a:ea typeface="Arial"/>
              <a:cs typeface="Arial"/>
              <a:sym typeface="Arial"/>
            </a:endParaRPr>
          </a:p>
        </p:txBody>
      </p:sp>
      <p:sp>
        <p:nvSpPr>
          <p:cNvPr id="18" name="TextBox 17">
            <a:extLst>
              <a:ext uri="{FF2B5EF4-FFF2-40B4-BE49-F238E27FC236}">
                <a16:creationId xmlns:a16="http://schemas.microsoft.com/office/drawing/2014/main" id="{FA7BD1A5-1CB8-1B44-D349-1E538C10E595}"/>
              </a:ext>
            </a:extLst>
          </p:cNvPr>
          <p:cNvSpPr txBox="1"/>
          <p:nvPr/>
        </p:nvSpPr>
        <p:spPr>
          <a:xfrm>
            <a:off x="7587584" y="2759386"/>
            <a:ext cx="1188977" cy="230832"/>
          </a:xfrm>
          <a:prstGeom prst="rect">
            <a:avLst/>
          </a:prstGeom>
          <a:noFill/>
        </p:spPr>
        <p:txBody>
          <a:bodyPr wrap="square" rtlCol="0">
            <a:spAutoFit/>
          </a:bodyPr>
          <a:lstStyle/>
          <a:p>
            <a:r>
              <a:rPr lang="en-US" sz="900" dirty="0"/>
              <a:t>710 kW Solar Canopy</a:t>
            </a:r>
          </a:p>
        </p:txBody>
      </p:sp>
      <p:sp>
        <p:nvSpPr>
          <p:cNvPr id="19" name="Google Shape;191;p72">
            <a:extLst>
              <a:ext uri="{FF2B5EF4-FFF2-40B4-BE49-F238E27FC236}">
                <a16:creationId xmlns:a16="http://schemas.microsoft.com/office/drawing/2014/main" id="{034D01B6-F208-A007-5F93-3D6466D5104F}"/>
              </a:ext>
            </a:extLst>
          </p:cNvPr>
          <p:cNvSpPr txBox="1"/>
          <p:nvPr/>
        </p:nvSpPr>
        <p:spPr>
          <a:xfrm>
            <a:off x="7334551" y="3106333"/>
            <a:ext cx="298092" cy="173094"/>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buClr>
                <a:srgbClr val="000000"/>
              </a:buClr>
              <a:buSzPts val="1000"/>
            </a:pPr>
            <a:r>
              <a:rPr lang="en-US" sz="675" b="1" dirty="0">
                <a:latin typeface="Arial"/>
                <a:ea typeface="Arial"/>
                <a:cs typeface="Arial"/>
                <a:sym typeface="Arial"/>
              </a:rPr>
              <a:t>C-2</a:t>
            </a:r>
            <a:endParaRPr sz="900" dirty="0">
              <a:latin typeface="Arial"/>
              <a:ea typeface="Arial"/>
              <a:cs typeface="Arial"/>
              <a:sym typeface="Arial"/>
            </a:endParaRPr>
          </a:p>
        </p:txBody>
      </p:sp>
      <p:sp>
        <p:nvSpPr>
          <p:cNvPr id="20" name="TextBox 19">
            <a:extLst>
              <a:ext uri="{FF2B5EF4-FFF2-40B4-BE49-F238E27FC236}">
                <a16:creationId xmlns:a16="http://schemas.microsoft.com/office/drawing/2014/main" id="{971E40C0-0081-358B-23C4-AD460A2FD13F}"/>
              </a:ext>
            </a:extLst>
          </p:cNvPr>
          <p:cNvSpPr txBox="1"/>
          <p:nvPr/>
        </p:nvSpPr>
        <p:spPr>
          <a:xfrm>
            <a:off x="7598557" y="3089084"/>
            <a:ext cx="1188977" cy="230832"/>
          </a:xfrm>
          <a:prstGeom prst="rect">
            <a:avLst/>
          </a:prstGeom>
          <a:noFill/>
        </p:spPr>
        <p:txBody>
          <a:bodyPr wrap="square" rtlCol="0">
            <a:spAutoFit/>
          </a:bodyPr>
          <a:lstStyle/>
          <a:p>
            <a:r>
              <a:rPr lang="en-US" sz="900" dirty="0"/>
              <a:t>142 kW Solar Canopy</a:t>
            </a:r>
          </a:p>
        </p:txBody>
      </p:sp>
      <p:sp>
        <p:nvSpPr>
          <p:cNvPr id="21" name="Google Shape;191;p72">
            <a:extLst>
              <a:ext uri="{FF2B5EF4-FFF2-40B4-BE49-F238E27FC236}">
                <a16:creationId xmlns:a16="http://schemas.microsoft.com/office/drawing/2014/main" id="{3C3DD438-9557-DE4A-4F19-2C5D24BA73CC}"/>
              </a:ext>
            </a:extLst>
          </p:cNvPr>
          <p:cNvSpPr txBox="1"/>
          <p:nvPr/>
        </p:nvSpPr>
        <p:spPr>
          <a:xfrm>
            <a:off x="7323578" y="3444246"/>
            <a:ext cx="298092" cy="173094"/>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buClr>
                <a:srgbClr val="000000"/>
              </a:buClr>
              <a:buSzPts val="1000"/>
            </a:pPr>
            <a:r>
              <a:rPr lang="en-US" sz="675" b="1" dirty="0">
                <a:latin typeface="Arial"/>
                <a:ea typeface="Arial"/>
                <a:cs typeface="Arial"/>
                <a:sym typeface="Arial"/>
              </a:rPr>
              <a:t>C-3</a:t>
            </a:r>
            <a:endParaRPr sz="900" dirty="0">
              <a:latin typeface="Arial"/>
              <a:ea typeface="Arial"/>
              <a:cs typeface="Arial"/>
              <a:sym typeface="Arial"/>
            </a:endParaRPr>
          </a:p>
        </p:txBody>
      </p:sp>
      <p:sp>
        <p:nvSpPr>
          <p:cNvPr id="22" name="TextBox 21">
            <a:extLst>
              <a:ext uri="{FF2B5EF4-FFF2-40B4-BE49-F238E27FC236}">
                <a16:creationId xmlns:a16="http://schemas.microsoft.com/office/drawing/2014/main" id="{51627766-559B-24C4-6697-78AB68591DD3}"/>
              </a:ext>
            </a:extLst>
          </p:cNvPr>
          <p:cNvSpPr txBox="1"/>
          <p:nvPr/>
        </p:nvSpPr>
        <p:spPr>
          <a:xfrm>
            <a:off x="7578237" y="3407004"/>
            <a:ext cx="1188977" cy="230832"/>
          </a:xfrm>
          <a:prstGeom prst="rect">
            <a:avLst/>
          </a:prstGeom>
          <a:noFill/>
        </p:spPr>
        <p:txBody>
          <a:bodyPr wrap="square" rtlCol="0">
            <a:spAutoFit/>
          </a:bodyPr>
          <a:lstStyle/>
          <a:p>
            <a:r>
              <a:rPr lang="en-US" sz="900" dirty="0"/>
              <a:t>142 kW Solar Canopy</a:t>
            </a:r>
          </a:p>
        </p:txBody>
      </p:sp>
      <p:sp>
        <p:nvSpPr>
          <p:cNvPr id="23" name="Google Shape;191;p72">
            <a:extLst>
              <a:ext uri="{FF2B5EF4-FFF2-40B4-BE49-F238E27FC236}">
                <a16:creationId xmlns:a16="http://schemas.microsoft.com/office/drawing/2014/main" id="{17FC0112-89FE-0799-53E5-FB1B315AEFEA}"/>
              </a:ext>
            </a:extLst>
          </p:cNvPr>
          <p:cNvSpPr txBox="1"/>
          <p:nvPr/>
        </p:nvSpPr>
        <p:spPr>
          <a:xfrm>
            <a:off x="7323578" y="3752306"/>
            <a:ext cx="298092" cy="173094"/>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buClr>
                <a:srgbClr val="000000"/>
              </a:buClr>
              <a:buSzPts val="1000"/>
            </a:pPr>
            <a:r>
              <a:rPr lang="en-US" sz="675" b="1" dirty="0">
                <a:latin typeface="Arial"/>
                <a:ea typeface="Arial"/>
                <a:cs typeface="Arial"/>
                <a:sym typeface="Arial"/>
              </a:rPr>
              <a:t>C-4</a:t>
            </a:r>
            <a:endParaRPr sz="900" dirty="0">
              <a:latin typeface="Arial"/>
              <a:ea typeface="Arial"/>
              <a:cs typeface="Arial"/>
              <a:sym typeface="Arial"/>
            </a:endParaRPr>
          </a:p>
        </p:txBody>
      </p:sp>
      <p:sp>
        <p:nvSpPr>
          <p:cNvPr id="24" name="TextBox 23">
            <a:extLst>
              <a:ext uri="{FF2B5EF4-FFF2-40B4-BE49-F238E27FC236}">
                <a16:creationId xmlns:a16="http://schemas.microsoft.com/office/drawing/2014/main" id="{53D42C6D-166D-6319-571D-0F8A8A968518}"/>
              </a:ext>
            </a:extLst>
          </p:cNvPr>
          <p:cNvSpPr txBox="1"/>
          <p:nvPr/>
        </p:nvSpPr>
        <p:spPr>
          <a:xfrm>
            <a:off x="7600843" y="3723846"/>
            <a:ext cx="1188977" cy="230832"/>
          </a:xfrm>
          <a:prstGeom prst="rect">
            <a:avLst/>
          </a:prstGeom>
          <a:noFill/>
        </p:spPr>
        <p:txBody>
          <a:bodyPr wrap="square" rtlCol="0">
            <a:spAutoFit/>
          </a:bodyPr>
          <a:lstStyle/>
          <a:p>
            <a:r>
              <a:rPr lang="en-US" sz="900" dirty="0"/>
              <a:t>89 kW Solar Canopy</a:t>
            </a:r>
          </a:p>
        </p:txBody>
      </p:sp>
      <p:sp>
        <p:nvSpPr>
          <p:cNvPr id="25" name="Google Shape;191;p72">
            <a:extLst>
              <a:ext uri="{FF2B5EF4-FFF2-40B4-BE49-F238E27FC236}">
                <a16:creationId xmlns:a16="http://schemas.microsoft.com/office/drawing/2014/main" id="{68706C61-4688-1878-4661-E0F58F7FEBB1}"/>
              </a:ext>
            </a:extLst>
          </p:cNvPr>
          <p:cNvSpPr txBox="1"/>
          <p:nvPr/>
        </p:nvSpPr>
        <p:spPr>
          <a:xfrm>
            <a:off x="7323578" y="4071780"/>
            <a:ext cx="298092" cy="173094"/>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buClr>
                <a:srgbClr val="000000"/>
              </a:buClr>
              <a:buSzPts val="1000"/>
            </a:pPr>
            <a:r>
              <a:rPr lang="en-US" sz="675" b="1" dirty="0">
                <a:latin typeface="Arial"/>
                <a:ea typeface="Arial"/>
                <a:cs typeface="Arial"/>
                <a:sym typeface="Arial"/>
              </a:rPr>
              <a:t>C-5</a:t>
            </a:r>
            <a:endParaRPr sz="900" dirty="0">
              <a:latin typeface="Arial"/>
              <a:ea typeface="Arial"/>
              <a:cs typeface="Arial"/>
              <a:sym typeface="Arial"/>
            </a:endParaRPr>
          </a:p>
        </p:txBody>
      </p:sp>
      <p:sp>
        <p:nvSpPr>
          <p:cNvPr id="26" name="TextBox 25">
            <a:extLst>
              <a:ext uri="{FF2B5EF4-FFF2-40B4-BE49-F238E27FC236}">
                <a16:creationId xmlns:a16="http://schemas.microsoft.com/office/drawing/2014/main" id="{7895C3D8-DFD8-E6F6-BDA6-4185740451EC}"/>
              </a:ext>
            </a:extLst>
          </p:cNvPr>
          <p:cNvSpPr txBox="1"/>
          <p:nvPr/>
        </p:nvSpPr>
        <p:spPr>
          <a:xfrm>
            <a:off x="7598557" y="4045594"/>
            <a:ext cx="1188977" cy="230832"/>
          </a:xfrm>
          <a:prstGeom prst="rect">
            <a:avLst/>
          </a:prstGeom>
          <a:noFill/>
        </p:spPr>
        <p:txBody>
          <a:bodyPr wrap="square" rtlCol="0">
            <a:spAutoFit/>
          </a:bodyPr>
          <a:lstStyle/>
          <a:p>
            <a:r>
              <a:rPr lang="en-US" sz="900" dirty="0"/>
              <a:t>269 kW Solar Canopy  </a:t>
            </a:r>
          </a:p>
        </p:txBody>
      </p:sp>
      <p:sp>
        <p:nvSpPr>
          <p:cNvPr id="27" name="Google Shape;191;p72">
            <a:extLst>
              <a:ext uri="{FF2B5EF4-FFF2-40B4-BE49-F238E27FC236}">
                <a16:creationId xmlns:a16="http://schemas.microsoft.com/office/drawing/2014/main" id="{F07F40F1-D684-1D85-4037-3B40D5774A2A}"/>
              </a:ext>
            </a:extLst>
          </p:cNvPr>
          <p:cNvSpPr txBox="1"/>
          <p:nvPr/>
        </p:nvSpPr>
        <p:spPr>
          <a:xfrm>
            <a:off x="7323578" y="4381711"/>
            <a:ext cx="298092" cy="173094"/>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buClr>
                <a:srgbClr val="000000"/>
              </a:buClr>
              <a:buSzPts val="1000"/>
            </a:pPr>
            <a:r>
              <a:rPr lang="en-US" sz="675" b="1" dirty="0">
                <a:latin typeface="Arial"/>
                <a:ea typeface="Arial"/>
                <a:cs typeface="Arial"/>
                <a:sym typeface="Arial"/>
              </a:rPr>
              <a:t>R-1</a:t>
            </a:r>
            <a:endParaRPr sz="900" dirty="0">
              <a:latin typeface="Arial"/>
              <a:ea typeface="Arial"/>
              <a:cs typeface="Arial"/>
              <a:sym typeface="Arial"/>
            </a:endParaRPr>
          </a:p>
        </p:txBody>
      </p:sp>
      <p:sp>
        <p:nvSpPr>
          <p:cNvPr id="28" name="TextBox 27">
            <a:extLst>
              <a:ext uri="{FF2B5EF4-FFF2-40B4-BE49-F238E27FC236}">
                <a16:creationId xmlns:a16="http://schemas.microsoft.com/office/drawing/2014/main" id="{C1461A54-2735-045F-32EC-182131C9221F}"/>
              </a:ext>
            </a:extLst>
          </p:cNvPr>
          <p:cNvSpPr txBox="1"/>
          <p:nvPr/>
        </p:nvSpPr>
        <p:spPr>
          <a:xfrm>
            <a:off x="7600843" y="4352841"/>
            <a:ext cx="1251105" cy="230832"/>
          </a:xfrm>
          <a:prstGeom prst="rect">
            <a:avLst/>
          </a:prstGeom>
          <a:noFill/>
        </p:spPr>
        <p:txBody>
          <a:bodyPr wrap="square" rtlCol="0">
            <a:spAutoFit/>
          </a:bodyPr>
          <a:lstStyle/>
          <a:p>
            <a:r>
              <a:rPr lang="en-US" sz="900" dirty="0"/>
              <a:t>84 kW  Rooftop Solar</a:t>
            </a:r>
          </a:p>
        </p:txBody>
      </p:sp>
      <p:sp>
        <p:nvSpPr>
          <p:cNvPr id="29" name="Google Shape;191;p72">
            <a:extLst>
              <a:ext uri="{FF2B5EF4-FFF2-40B4-BE49-F238E27FC236}">
                <a16:creationId xmlns:a16="http://schemas.microsoft.com/office/drawing/2014/main" id="{9C360055-6DF6-C259-A064-45826FDEC092}"/>
              </a:ext>
            </a:extLst>
          </p:cNvPr>
          <p:cNvSpPr txBox="1"/>
          <p:nvPr/>
        </p:nvSpPr>
        <p:spPr>
          <a:xfrm>
            <a:off x="7313070" y="4685524"/>
            <a:ext cx="298092" cy="173094"/>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buClr>
                <a:srgbClr val="000000"/>
              </a:buClr>
              <a:buSzPts val="1000"/>
            </a:pPr>
            <a:r>
              <a:rPr lang="en-US" sz="675" b="1" dirty="0">
                <a:latin typeface="Arial"/>
                <a:ea typeface="Arial"/>
                <a:cs typeface="Arial"/>
                <a:sym typeface="Arial"/>
              </a:rPr>
              <a:t>R-2</a:t>
            </a:r>
            <a:endParaRPr sz="900" dirty="0">
              <a:latin typeface="Arial"/>
              <a:ea typeface="Arial"/>
              <a:cs typeface="Arial"/>
              <a:sym typeface="Arial"/>
            </a:endParaRPr>
          </a:p>
        </p:txBody>
      </p:sp>
      <p:sp>
        <p:nvSpPr>
          <p:cNvPr id="30" name="TextBox 29">
            <a:extLst>
              <a:ext uri="{FF2B5EF4-FFF2-40B4-BE49-F238E27FC236}">
                <a16:creationId xmlns:a16="http://schemas.microsoft.com/office/drawing/2014/main" id="{025681F3-1963-C75F-5C86-E687383F233D}"/>
              </a:ext>
            </a:extLst>
          </p:cNvPr>
          <p:cNvSpPr txBox="1"/>
          <p:nvPr/>
        </p:nvSpPr>
        <p:spPr>
          <a:xfrm>
            <a:off x="7579869" y="4666535"/>
            <a:ext cx="1196692" cy="230832"/>
          </a:xfrm>
          <a:prstGeom prst="rect">
            <a:avLst/>
          </a:prstGeom>
          <a:noFill/>
        </p:spPr>
        <p:txBody>
          <a:bodyPr wrap="square" rtlCol="0">
            <a:spAutoFit/>
          </a:bodyPr>
          <a:lstStyle/>
          <a:p>
            <a:r>
              <a:rPr lang="en-US" sz="900" dirty="0"/>
              <a:t>66 kW  Rooftop Solar</a:t>
            </a:r>
          </a:p>
        </p:txBody>
      </p:sp>
      <p:sp>
        <p:nvSpPr>
          <p:cNvPr id="31" name="Google Shape;191;p72">
            <a:extLst>
              <a:ext uri="{FF2B5EF4-FFF2-40B4-BE49-F238E27FC236}">
                <a16:creationId xmlns:a16="http://schemas.microsoft.com/office/drawing/2014/main" id="{C61A713C-5484-467A-5AA6-E0B81E02337F}"/>
              </a:ext>
            </a:extLst>
          </p:cNvPr>
          <p:cNvSpPr txBox="1"/>
          <p:nvPr/>
        </p:nvSpPr>
        <p:spPr>
          <a:xfrm>
            <a:off x="4420056" y="2486386"/>
            <a:ext cx="420389" cy="207719"/>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lgn="ctr">
              <a:buClr>
                <a:srgbClr val="000000"/>
              </a:buClr>
              <a:buSzPts val="1000"/>
            </a:pPr>
            <a:r>
              <a:rPr lang="en-US" sz="900" b="1" dirty="0">
                <a:latin typeface="Arial"/>
                <a:ea typeface="Arial"/>
                <a:cs typeface="Arial"/>
                <a:sym typeface="Arial"/>
              </a:rPr>
              <a:t>R-1</a:t>
            </a:r>
            <a:endParaRPr sz="1050" dirty="0">
              <a:latin typeface="Arial"/>
              <a:ea typeface="Arial"/>
              <a:cs typeface="Arial"/>
              <a:sym typeface="Arial"/>
            </a:endParaRPr>
          </a:p>
        </p:txBody>
      </p:sp>
      <p:cxnSp>
        <p:nvCxnSpPr>
          <p:cNvPr id="32" name="Straight Arrow Connector 31">
            <a:extLst>
              <a:ext uri="{FF2B5EF4-FFF2-40B4-BE49-F238E27FC236}">
                <a16:creationId xmlns:a16="http://schemas.microsoft.com/office/drawing/2014/main" id="{FC5694DA-5DB9-6A5F-5D2D-9276EEFF9784}"/>
              </a:ext>
            </a:extLst>
          </p:cNvPr>
          <p:cNvCxnSpPr>
            <a:cxnSpLocks/>
            <a:stCxn id="31" idx="3"/>
          </p:cNvCxnSpPr>
          <p:nvPr/>
        </p:nvCxnSpPr>
        <p:spPr>
          <a:xfrm flipV="1">
            <a:off x="4840445" y="2578377"/>
            <a:ext cx="673920" cy="11869"/>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35" name="Google Shape;191;p72">
            <a:extLst>
              <a:ext uri="{FF2B5EF4-FFF2-40B4-BE49-F238E27FC236}">
                <a16:creationId xmlns:a16="http://schemas.microsoft.com/office/drawing/2014/main" id="{C970D762-2E3F-E660-4566-4A0F3CBBC535}"/>
              </a:ext>
            </a:extLst>
          </p:cNvPr>
          <p:cNvSpPr txBox="1"/>
          <p:nvPr/>
        </p:nvSpPr>
        <p:spPr>
          <a:xfrm>
            <a:off x="4572456" y="3221281"/>
            <a:ext cx="420389" cy="207719"/>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lgn="ctr">
              <a:buClr>
                <a:srgbClr val="000000"/>
              </a:buClr>
              <a:buSzPts val="1000"/>
            </a:pPr>
            <a:r>
              <a:rPr lang="en-US" sz="900" b="1" dirty="0">
                <a:latin typeface="Arial"/>
                <a:ea typeface="Arial"/>
                <a:cs typeface="Arial"/>
                <a:sym typeface="Arial"/>
              </a:rPr>
              <a:t>R-2</a:t>
            </a:r>
            <a:endParaRPr sz="1050" dirty="0">
              <a:latin typeface="Arial"/>
              <a:ea typeface="Arial"/>
              <a:cs typeface="Arial"/>
              <a:sym typeface="Arial"/>
            </a:endParaRPr>
          </a:p>
        </p:txBody>
      </p:sp>
      <p:cxnSp>
        <p:nvCxnSpPr>
          <p:cNvPr id="36" name="Straight Arrow Connector 35">
            <a:extLst>
              <a:ext uri="{FF2B5EF4-FFF2-40B4-BE49-F238E27FC236}">
                <a16:creationId xmlns:a16="http://schemas.microsoft.com/office/drawing/2014/main" id="{E83A7AF3-5A92-1788-EABE-744B4DB3D0DE}"/>
              </a:ext>
            </a:extLst>
          </p:cNvPr>
          <p:cNvCxnSpPr>
            <a:cxnSpLocks/>
            <a:stCxn id="35" idx="3"/>
          </p:cNvCxnSpPr>
          <p:nvPr/>
        </p:nvCxnSpPr>
        <p:spPr>
          <a:xfrm flipV="1">
            <a:off x="4992845" y="3313272"/>
            <a:ext cx="673920" cy="11869"/>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37" name="Straight Arrow Connector 36">
            <a:extLst>
              <a:ext uri="{FF2B5EF4-FFF2-40B4-BE49-F238E27FC236}">
                <a16:creationId xmlns:a16="http://schemas.microsoft.com/office/drawing/2014/main" id="{29704B92-56B4-1406-A6CA-5A094134C585}"/>
              </a:ext>
            </a:extLst>
          </p:cNvPr>
          <p:cNvCxnSpPr>
            <a:cxnSpLocks/>
          </p:cNvCxnSpPr>
          <p:nvPr/>
        </p:nvCxnSpPr>
        <p:spPr>
          <a:xfrm flipV="1">
            <a:off x="3841014" y="4348408"/>
            <a:ext cx="0" cy="791308"/>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38" name="Google Shape;191;p72">
            <a:extLst>
              <a:ext uri="{FF2B5EF4-FFF2-40B4-BE49-F238E27FC236}">
                <a16:creationId xmlns:a16="http://schemas.microsoft.com/office/drawing/2014/main" id="{20D11AD6-3814-893E-FE2D-5C639690797B}"/>
              </a:ext>
            </a:extLst>
          </p:cNvPr>
          <p:cNvSpPr txBox="1"/>
          <p:nvPr/>
        </p:nvSpPr>
        <p:spPr>
          <a:xfrm>
            <a:off x="3609651" y="5151791"/>
            <a:ext cx="420389" cy="207719"/>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lgn="ctr">
              <a:buClr>
                <a:srgbClr val="000000"/>
              </a:buClr>
              <a:buSzPts val="1000"/>
            </a:pPr>
            <a:r>
              <a:rPr lang="en-US" sz="900" b="1" dirty="0">
                <a:latin typeface="Arial"/>
                <a:ea typeface="Arial"/>
                <a:cs typeface="Arial"/>
                <a:sym typeface="Arial"/>
              </a:rPr>
              <a:t>C-1</a:t>
            </a:r>
            <a:endParaRPr sz="1050" dirty="0">
              <a:latin typeface="Arial"/>
              <a:ea typeface="Arial"/>
              <a:cs typeface="Arial"/>
              <a:sym typeface="Arial"/>
            </a:endParaRPr>
          </a:p>
        </p:txBody>
      </p:sp>
      <p:cxnSp>
        <p:nvCxnSpPr>
          <p:cNvPr id="40" name="Straight Arrow Connector 39">
            <a:extLst>
              <a:ext uri="{FF2B5EF4-FFF2-40B4-BE49-F238E27FC236}">
                <a16:creationId xmlns:a16="http://schemas.microsoft.com/office/drawing/2014/main" id="{C0006DC8-4A4A-9633-42DB-4251BB688855}"/>
              </a:ext>
            </a:extLst>
          </p:cNvPr>
          <p:cNvCxnSpPr>
            <a:cxnSpLocks/>
          </p:cNvCxnSpPr>
          <p:nvPr/>
        </p:nvCxnSpPr>
        <p:spPr>
          <a:xfrm>
            <a:off x="5953671" y="4436085"/>
            <a:ext cx="492704" cy="0"/>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41" name="Google Shape;191;p72">
            <a:extLst>
              <a:ext uri="{FF2B5EF4-FFF2-40B4-BE49-F238E27FC236}">
                <a16:creationId xmlns:a16="http://schemas.microsoft.com/office/drawing/2014/main" id="{BB41B662-CC68-D0A7-6D38-3CF654AF3F3E}"/>
              </a:ext>
            </a:extLst>
          </p:cNvPr>
          <p:cNvSpPr txBox="1"/>
          <p:nvPr/>
        </p:nvSpPr>
        <p:spPr>
          <a:xfrm>
            <a:off x="5553298" y="4324793"/>
            <a:ext cx="420389" cy="207719"/>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lgn="ctr">
              <a:buClr>
                <a:srgbClr val="000000"/>
              </a:buClr>
              <a:buSzPts val="1000"/>
            </a:pPr>
            <a:r>
              <a:rPr lang="en-US" sz="900" b="1" dirty="0">
                <a:latin typeface="Arial"/>
                <a:ea typeface="Arial"/>
                <a:cs typeface="Arial"/>
                <a:sym typeface="Arial"/>
              </a:rPr>
              <a:t>C-2</a:t>
            </a:r>
            <a:endParaRPr sz="1050" dirty="0">
              <a:latin typeface="Arial"/>
              <a:ea typeface="Arial"/>
              <a:cs typeface="Arial"/>
              <a:sym typeface="Arial"/>
            </a:endParaRPr>
          </a:p>
        </p:txBody>
      </p:sp>
      <p:cxnSp>
        <p:nvCxnSpPr>
          <p:cNvPr id="44" name="Straight Arrow Connector 43">
            <a:extLst>
              <a:ext uri="{FF2B5EF4-FFF2-40B4-BE49-F238E27FC236}">
                <a16:creationId xmlns:a16="http://schemas.microsoft.com/office/drawing/2014/main" id="{3D62AEF4-6612-B10D-E63F-0EF6441313A8}"/>
              </a:ext>
            </a:extLst>
          </p:cNvPr>
          <p:cNvCxnSpPr>
            <a:cxnSpLocks/>
          </p:cNvCxnSpPr>
          <p:nvPr/>
        </p:nvCxnSpPr>
        <p:spPr>
          <a:xfrm flipV="1">
            <a:off x="6907762" y="4761472"/>
            <a:ext cx="0" cy="791308"/>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45" name="Google Shape;191;p72">
            <a:extLst>
              <a:ext uri="{FF2B5EF4-FFF2-40B4-BE49-F238E27FC236}">
                <a16:creationId xmlns:a16="http://schemas.microsoft.com/office/drawing/2014/main" id="{A584DFD9-2800-15F1-73E1-DD44AD9BCA9B}"/>
              </a:ext>
            </a:extLst>
          </p:cNvPr>
          <p:cNvSpPr txBox="1"/>
          <p:nvPr/>
        </p:nvSpPr>
        <p:spPr>
          <a:xfrm>
            <a:off x="6676399" y="5564855"/>
            <a:ext cx="420389" cy="207719"/>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lgn="ctr">
              <a:buClr>
                <a:srgbClr val="000000"/>
              </a:buClr>
              <a:buSzPts val="1000"/>
            </a:pPr>
            <a:r>
              <a:rPr lang="en-US" sz="900" b="1" dirty="0">
                <a:latin typeface="Arial"/>
                <a:ea typeface="Arial"/>
                <a:cs typeface="Arial"/>
                <a:sym typeface="Arial"/>
              </a:rPr>
              <a:t>C-3</a:t>
            </a:r>
            <a:endParaRPr sz="1050" dirty="0">
              <a:latin typeface="Arial"/>
              <a:ea typeface="Arial"/>
              <a:cs typeface="Arial"/>
              <a:sym typeface="Arial"/>
            </a:endParaRPr>
          </a:p>
        </p:txBody>
      </p:sp>
      <p:sp>
        <p:nvSpPr>
          <p:cNvPr id="47" name="Google Shape;191;p72">
            <a:extLst>
              <a:ext uri="{FF2B5EF4-FFF2-40B4-BE49-F238E27FC236}">
                <a16:creationId xmlns:a16="http://schemas.microsoft.com/office/drawing/2014/main" id="{C076DBB5-A533-0BCE-5F17-3CBC97C7A1F4}"/>
              </a:ext>
            </a:extLst>
          </p:cNvPr>
          <p:cNvSpPr txBox="1"/>
          <p:nvPr/>
        </p:nvSpPr>
        <p:spPr>
          <a:xfrm>
            <a:off x="4264947" y="1819997"/>
            <a:ext cx="420389" cy="207719"/>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lgn="ctr">
              <a:buClr>
                <a:srgbClr val="000000"/>
              </a:buClr>
              <a:buSzPts val="1000"/>
            </a:pPr>
            <a:r>
              <a:rPr lang="en-US" sz="900" b="1" dirty="0">
                <a:latin typeface="Arial"/>
                <a:ea typeface="Arial"/>
                <a:cs typeface="Arial"/>
                <a:sym typeface="Arial"/>
              </a:rPr>
              <a:t>C-4</a:t>
            </a:r>
            <a:endParaRPr sz="1050" dirty="0">
              <a:latin typeface="Arial"/>
              <a:ea typeface="Arial"/>
              <a:cs typeface="Arial"/>
              <a:sym typeface="Arial"/>
            </a:endParaRPr>
          </a:p>
        </p:txBody>
      </p:sp>
      <p:cxnSp>
        <p:nvCxnSpPr>
          <p:cNvPr id="49" name="Straight Arrow Connector 48">
            <a:extLst>
              <a:ext uri="{FF2B5EF4-FFF2-40B4-BE49-F238E27FC236}">
                <a16:creationId xmlns:a16="http://schemas.microsoft.com/office/drawing/2014/main" id="{5E264FCB-6877-8F9C-4747-0506011DB9C5}"/>
              </a:ext>
            </a:extLst>
          </p:cNvPr>
          <p:cNvCxnSpPr>
            <a:cxnSpLocks/>
          </p:cNvCxnSpPr>
          <p:nvPr/>
        </p:nvCxnSpPr>
        <p:spPr>
          <a:xfrm flipV="1">
            <a:off x="4685336" y="1895690"/>
            <a:ext cx="673920" cy="11869"/>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50" name="Google Shape;191;p72">
            <a:extLst>
              <a:ext uri="{FF2B5EF4-FFF2-40B4-BE49-F238E27FC236}">
                <a16:creationId xmlns:a16="http://schemas.microsoft.com/office/drawing/2014/main" id="{5590C027-4ED7-1B57-F127-A37F5922EBEC}"/>
              </a:ext>
            </a:extLst>
          </p:cNvPr>
          <p:cNvSpPr txBox="1"/>
          <p:nvPr/>
        </p:nvSpPr>
        <p:spPr>
          <a:xfrm>
            <a:off x="6754937" y="1415554"/>
            <a:ext cx="420389" cy="207719"/>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lgn="ctr">
              <a:buClr>
                <a:srgbClr val="000000"/>
              </a:buClr>
              <a:buSzPts val="1000"/>
            </a:pPr>
            <a:r>
              <a:rPr lang="en-US" sz="900" b="1" dirty="0">
                <a:latin typeface="Arial"/>
                <a:ea typeface="Arial"/>
                <a:cs typeface="Arial"/>
                <a:sym typeface="Arial"/>
              </a:rPr>
              <a:t>C-5</a:t>
            </a:r>
            <a:endParaRPr sz="1050" dirty="0">
              <a:latin typeface="Arial"/>
              <a:ea typeface="Arial"/>
              <a:cs typeface="Arial"/>
              <a:sym typeface="Arial"/>
            </a:endParaRPr>
          </a:p>
        </p:txBody>
      </p:sp>
      <p:cxnSp>
        <p:nvCxnSpPr>
          <p:cNvPr id="51" name="Straight Arrow Connector 50">
            <a:extLst>
              <a:ext uri="{FF2B5EF4-FFF2-40B4-BE49-F238E27FC236}">
                <a16:creationId xmlns:a16="http://schemas.microsoft.com/office/drawing/2014/main" id="{38AAB328-7C5B-2A75-3514-EC6E463C46E9}"/>
              </a:ext>
            </a:extLst>
          </p:cNvPr>
          <p:cNvCxnSpPr>
            <a:cxnSpLocks/>
            <a:stCxn id="50" idx="1"/>
          </p:cNvCxnSpPr>
          <p:nvPr/>
        </p:nvCxnSpPr>
        <p:spPr>
          <a:xfrm flipH="1">
            <a:off x="6232741" y="1519414"/>
            <a:ext cx="522196" cy="0"/>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3" name="TextBox 2">
            <a:extLst>
              <a:ext uri="{FF2B5EF4-FFF2-40B4-BE49-F238E27FC236}">
                <a16:creationId xmlns:a16="http://schemas.microsoft.com/office/drawing/2014/main" id="{6362DD6D-BF44-D574-977A-AD98E1B11862}"/>
              </a:ext>
            </a:extLst>
          </p:cNvPr>
          <p:cNvSpPr txBox="1"/>
          <p:nvPr/>
        </p:nvSpPr>
        <p:spPr>
          <a:xfrm>
            <a:off x="7139457" y="5005029"/>
            <a:ext cx="2053972" cy="923330"/>
          </a:xfrm>
          <a:prstGeom prst="rect">
            <a:avLst/>
          </a:prstGeom>
          <a:noFill/>
        </p:spPr>
        <p:txBody>
          <a:bodyPr wrap="square" rtlCol="0">
            <a:spAutoFit/>
          </a:bodyPr>
          <a:lstStyle/>
          <a:p>
            <a:r>
              <a:rPr lang="en-US" sz="900" b="1" dirty="0"/>
              <a:t>Total Solar Siting Potential: </a:t>
            </a:r>
            <a:r>
              <a:rPr lang="en-US" sz="900" dirty="0"/>
              <a:t>1,500 kW</a:t>
            </a:r>
          </a:p>
          <a:p>
            <a:pPr marL="171450" indent="-171450">
              <a:buFont typeface="Arial" panose="020B0604020202090204" pitchFamily="34" charset="0"/>
              <a:buChar char="•"/>
            </a:pPr>
            <a:r>
              <a:rPr lang="en-US" sz="900" b="1" dirty="0"/>
              <a:t>Annual Generation: </a:t>
            </a:r>
            <a:r>
              <a:rPr lang="en-US" sz="900" dirty="0"/>
              <a:t>2,492,565</a:t>
            </a:r>
            <a:endParaRPr lang="en-US" sz="900" b="1" u="sng" dirty="0"/>
          </a:p>
          <a:p>
            <a:endParaRPr lang="en-US" sz="900" b="1" u="sng" dirty="0"/>
          </a:p>
          <a:p>
            <a:r>
              <a:rPr lang="en-US" sz="900" b="1" dirty="0"/>
              <a:t>Total Annual Loads:</a:t>
            </a:r>
          </a:p>
          <a:p>
            <a:pPr marL="171450" indent="-171450">
              <a:buFont typeface="Arial" panose="020B0604020202090204" pitchFamily="34" charset="0"/>
              <a:buChar char="•"/>
            </a:pPr>
            <a:r>
              <a:rPr lang="en-US" sz="900" dirty="0"/>
              <a:t>Master Load Profile: 3,804,085 kWh</a:t>
            </a:r>
          </a:p>
          <a:p>
            <a:pPr marL="171450" indent="-171450">
              <a:buFont typeface="Arial" panose="020B0604020202090204" pitchFamily="34" charset="0"/>
              <a:buChar char="•"/>
            </a:pPr>
            <a:endParaRPr lang="en-US" sz="900" dirty="0"/>
          </a:p>
        </p:txBody>
      </p:sp>
    </p:spTree>
    <p:extLst>
      <p:ext uri="{BB962C8B-B14F-4D97-AF65-F5344CB8AC3E}">
        <p14:creationId xmlns:p14="http://schemas.microsoft.com/office/powerpoint/2010/main" val="35798766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Connector: Elbow 51">
            <a:extLst>
              <a:ext uri="{FF2B5EF4-FFF2-40B4-BE49-F238E27FC236}">
                <a16:creationId xmlns:a16="http://schemas.microsoft.com/office/drawing/2014/main" id="{72867912-633E-2B2B-7E11-CC6E141939A2}"/>
              </a:ext>
            </a:extLst>
          </p:cNvPr>
          <p:cNvCxnSpPr>
            <a:cxnSpLocks/>
            <a:stCxn id="6" idx="2"/>
            <a:endCxn id="4" idx="1"/>
          </p:cNvCxnSpPr>
          <p:nvPr/>
        </p:nvCxnSpPr>
        <p:spPr>
          <a:xfrm rot="16200000" flipH="1">
            <a:off x="2661892" y="1257243"/>
            <a:ext cx="245263" cy="1818083"/>
          </a:xfrm>
          <a:prstGeom prst="bentConnector2">
            <a:avLst/>
          </a:prstGeom>
          <a:ln w="28575">
            <a:solidFill>
              <a:schemeClr val="accent1">
                <a:lumMod val="75000"/>
              </a:schemeClr>
            </a:solidFill>
          </a:ln>
        </p:spPr>
        <p:style>
          <a:lnRef idx="1">
            <a:schemeClr val="accent6"/>
          </a:lnRef>
          <a:fillRef idx="0">
            <a:schemeClr val="accent6"/>
          </a:fillRef>
          <a:effectRef idx="0">
            <a:schemeClr val="accent6"/>
          </a:effectRef>
          <a:fontRef idx="minor">
            <a:schemeClr val="tx1"/>
          </a:fontRef>
        </p:style>
      </p:cxnSp>
      <p:cxnSp>
        <p:nvCxnSpPr>
          <p:cNvPr id="23" name="Straight Connector 22">
            <a:extLst>
              <a:ext uri="{FF2B5EF4-FFF2-40B4-BE49-F238E27FC236}">
                <a16:creationId xmlns:a16="http://schemas.microsoft.com/office/drawing/2014/main" id="{84B1C7A5-E8F8-6AC1-A1C3-1678B60884F2}"/>
              </a:ext>
            </a:extLst>
          </p:cNvPr>
          <p:cNvCxnSpPr>
            <a:cxnSpLocks/>
            <a:endCxn id="24" idx="2"/>
          </p:cNvCxnSpPr>
          <p:nvPr/>
        </p:nvCxnSpPr>
        <p:spPr>
          <a:xfrm>
            <a:off x="3478705" y="2834158"/>
            <a:ext cx="2291786" cy="1543"/>
          </a:xfrm>
          <a:prstGeom prst="line">
            <a:avLst/>
          </a:prstGeom>
          <a:ln w="28575">
            <a:solidFill>
              <a:schemeClr val="accent1">
                <a:lumMod val="75000"/>
              </a:schemeClr>
            </a:solidFill>
          </a:ln>
        </p:spPr>
        <p:style>
          <a:lnRef idx="1">
            <a:schemeClr val="accent6"/>
          </a:lnRef>
          <a:fillRef idx="0">
            <a:schemeClr val="accent6"/>
          </a:fillRef>
          <a:effectRef idx="0">
            <a:schemeClr val="accent6"/>
          </a:effectRef>
          <a:fontRef idx="minor">
            <a:schemeClr val="tx1"/>
          </a:fontRef>
        </p:style>
      </p:cxnSp>
      <p:sp>
        <p:nvSpPr>
          <p:cNvPr id="2" name="Title 1">
            <a:extLst>
              <a:ext uri="{FF2B5EF4-FFF2-40B4-BE49-F238E27FC236}">
                <a16:creationId xmlns:a16="http://schemas.microsoft.com/office/drawing/2014/main" id="{C7D88D98-FC8E-989C-3116-26538689FD78}"/>
              </a:ext>
            </a:extLst>
          </p:cNvPr>
          <p:cNvSpPr>
            <a:spLocks noGrp="1"/>
          </p:cNvSpPr>
          <p:nvPr>
            <p:ph type="title"/>
          </p:nvPr>
        </p:nvSpPr>
        <p:spPr>
          <a:xfrm>
            <a:off x="0" y="0"/>
            <a:ext cx="7354958" cy="762000"/>
          </a:xfrm>
        </p:spPr>
        <p:txBody>
          <a:bodyPr>
            <a:noAutofit/>
          </a:bodyPr>
          <a:lstStyle/>
          <a:p>
            <a:r>
              <a:rPr lang="en-US" sz="2200" dirty="0"/>
              <a:t>DC-coupled Solar Microgrid to serve 2.5 </a:t>
            </a:r>
            <a:r>
              <a:rPr lang="en-US" sz="2200" dirty="0" err="1"/>
              <a:t>MWdc</a:t>
            </a:r>
            <a:r>
              <a:rPr lang="en-US" sz="2200" dirty="0"/>
              <a:t> of added DC loads to Greenhouse2 meter</a:t>
            </a:r>
          </a:p>
        </p:txBody>
      </p:sp>
      <p:cxnSp>
        <p:nvCxnSpPr>
          <p:cNvPr id="5" name="Straight Connector 4">
            <a:extLst>
              <a:ext uri="{FF2B5EF4-FFF2-40B4-BE49-F238E27FC236}">
                <a16:creationId xmlns:a16="http://schemas.microsoft.com/office/drawing/2014/main" id="{D68AB855-DF63-B610-B934-F2E2B7DC2686}"/>
              </a:ext>
            </a:extLst>
          </p:cNvPr>
          <p:cNvCxnSpPr>
            <a:cxnSpLocks/>
            <a:endCxn id="12" idx="0"/>
          </p:cNvCxnSpPr>
          <p:nvPr/>
        </p:nvCxnSpPr>
        <p:spPr>
          <a:xfrm>
            <a:off x="3468869" y="2298423"/>
            <a:ext cx="12164" cy="985760"/>
          </a:xfrm>
          <a:prstGeom prst="line">
            <a:avLst/>
          </a:prstGeom>
          <a:ln w="28575">
            <a:solidFill>
              <a:schemeClr val="accent1">
                <a:lumMod val="75000"/>
              </a:schemeClr>
            </a:solidFill>
          </a:ln>
        </p:spPr>
        <p:style>
          <a:lnRef idx="1">
            <a:schemeClr val="accent6"/>
          </a:lnRef>
          <a:fillRef idx="0">
            <a:schemeClr val="accent6"/>
          </a:fillRef>
          <a:effectRef idx="0">
            <a:schemeClr val="accent6"/>
          </a:effectRef>
          <a:fontRef idx="minor">
            <a:schemeClr val="tx1"/>
          </a:fontRef>
        </p:style>
      </p:cxnSp>
      <p:pic>
        <p:nvPicPr>
          <p:cNvPr id="6" name="Picture 5" descr="A picture containing building&#10;&#10;Description automatically generated">
            <a:extLst>
              <a:ext uri="{FF2B5EF4-FFF2-40B4-BE49-F238E27FC236}">
                <a16:creationId xmlns:a16="http://schemas.microsoft.com/office/drawing/2014/main" id="{A527FEA9-E125-95F5-B93E-818CAD5CF2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6567"/>
          <a:stretch/>
        </p:blipFill>
        <p:spPr>
          <a:xfrm>
            <a:off x="1179073" y="1104260"/>
            <a:ext cx="1392818" cy="939394"/>
          </a:xfrm>
          <a:prstGeom prst="rect">
            <a:avLst/>
          </a:prstGeom>
        </p:spPr>
      </p:pic>
      <p:pic>
        <p:nvPicPr>
          <p:cNvPr id="7" name="Picture 6">
            <a:extLst>
              <a:ext uri="{FF2B5EF4-FFF2-40B4-BE49-F238E27FC236}">
                <a16:creationId xmlns:a16="http://schemas.microsoft.com/office/drawing/2014/main" id="{3E624934-CBFB-4A07-57A4-EB99DF12CE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5332" y="1091086"/>
            <a:ext cx="734805" cy="935785"/>
          </a:xfrm>
          <a:prstGeom prst="rect">
            <a:avLst/>
          </a:prstGeom>
        </p:spPr>
      </p:pic>
      <p:sp>
        <p:nvSpPr>
          <p:cNvPr id="11" name="Rectangle: Rounded Corners 10">
            <a:extLst>
              <a:ext uri="{FF2B5EF4-FFF2-40B4-BE49-F238E27FC236}">
                <a16:creationId xmlns:a16="http://schemas.microsoft.com/office/drawing/2014/main" id="{7319B7D6-6177-AA7A-16CA-FC129428BEAD}"/>
              </a:ext>
            </a:extLst>
          </p:cNvPr>
          <p:cNvSpPr/>
          <p:nvPr/>
        </p:nvSpPr>
        <p:spPr>
          <a:xfrm>
            <a:off x="2386760" y="2108692"/>
            <a:ext cx="881741" cy="360449"/>
          </a:xfrm>
          <a:prstGeom prst="round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Converter</a:t>
            </a:r>
          </a:p>
        </p:txBody>
      </p:sp>
      <p:sp>
        <p:nvSpPr>
          <p:cNvPr id="12" name="Rectangle: Rounded Corners 11">
            <a:extLst>
              <a:ext uri="{FF2B5EF4-FFF2-40B4-BE49-F238E27FC236}">
                <a16:creationId xmlns:a16="http://schemas.microsoft.com/office/drawing/2014/main" id="{DDEDE846-DB2F-A6D9-F8E6-BB92490FE0EA}"/>
              </a:ext>
            </a:extLst>
          </p:cNvPr>
          <p:cNvSpPr/>
          <p:nvPr/>
        </p:nvSpPr>
        <p:spPr>
          <a:xfrm>
            <a:off x="2386760" y="3284183"/>
            <a:ext cx="2188546" cy="353415"/>
          </a:xfrm>
          <a:prstGeom prst="roundRect">
            <a:avLst/>
          </a:prstGeom>
          <a:gradFill flip="none" rotWithShape="1">
            <a:gsLst>
              <a:gs pos="44000">
                <a:srgbClr val="BDCFE6"/>
              </a:gs>
              <a:gs pos="0">
                <a:schemeClr val="accent5">
                  <a:lumMod val="60000"/>
                  <a:lumOff val="40000"/>
                </a:schemeClr>
              </a:gs>
              <a:gs pos="100000">
                <a:schemeClr val="accent3">
                  <a:lumMod val="60000"/>
                  <a:lumOff val="4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Inverter 530 kW</a:t>
            </a:r>
          </a:p>
        </p:txBody>
      </p:sp>
      <p:cxnSp>
        <p:nvCxnSpPr>
          <p:cNvPr id="14" name="Straight Connector 13">
            <a:extLst>
              <a:ext uri="{FF2B5EF4-FFF2-40B4-BE49-F238E27FC236}">
                <a16:creationId xmlns:a16="http://schemas.microsoft.com/office/drawing/2014/main" id="{FE6E064E-1532-AC6A-FDBD-D4AFA0958146}"/>
              </a:ext>
            </a:extLst>
          </p:cNvPr>
          <p:cNvCxnSpPr>
            <a:cxnSpLocks/>
            <a:stCxn id="31" idx="2"/>
            <a:endCxn id="20" idx="0"/>
          </p:cNvCxnSpPr>
          <p:nvPr/>
        </p:nvCxnSpPr>
        <p:spPr>
          <a:xfrm flipH="1">
            <a:off x="4546920" y="4211883"/>
            <a:ext cx="796" cy="1529262"/>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5" name="Straight Connector 14">
            <a:extLst>
              <a:ext uri="{FF2B5EF4-FFF2-40B4-BE49-F238E27FC236}">
                <a16:creationId xmlns:a16="http://schemas.microsoft.com/office/drawing/2014/main" id="{968691A2-D1DC-B9A1-8766-33E323FE531D}"/>
              </a:ext>
            </a:extLst>
          </p:cNvPr>
          <p:cNvCxnSpPr>
            <a:cxnSpLocks/>
          </p:cNvCxnSpPr>
          <p:nvPr/>
        </p:nvCxnSpPr>
        <p:spPr>
          <a:xfrm>
            <a:off x="2789257" y="6061635"/>
            <a:ext cx="731532"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6" name="Cloud 15">
            <a:extLst>
              <a:ext uri="{FF2B5EF4-FFF2-40B4-BE49-F238E27FC236}">
                <a16:creationId xmlns:a16="http://schemas.microsoft.com/office/drawing/2014/main" id="{606D3E05-EFC8-4E26-3B68-8CA9CABED285}"/>
              </a:ext>
            </a:extLst>
          </p:cNvPr>
          <p:cNvSpPr/>
          <p:nvPr/>
        </p:nvSpPr>
        <p:spPr>
          <a:xfrm>
            <a:off x="5797373" y="3647893"/>
            <a:ext cx="2532997" cy="850814"/>
          </a:xfrm>
          <a:prstGeom prst="cloud">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rPr>
              <a:t>AC Loads</a:t>
            </a:r>
          </a:p>
          <a:p>
            <a:pPr algn="ctr"/>
            <a:r>
              <a:rPr lang="en-US" dirty="0">
                <a:solidFill>
                  <a:schemeClr val="accent6">
                    <a:lumMod val="50000"/>
                  </a:schemeClr>
                </a:solidFill>
              </a:rPr>
              <a:t>Peak: 291 </a:t>
            </a:r>
            <a:r>
              <a:rPr lang="en-US" dirty="0" err="1">
                <a:solidFill>
                  <a:schemeClr val="accent6">
                    <a:lumMod val="50000"/>
                  </a:schemeClr>
                </a:solidFill>
              </a:rPr>
              <a:t>kWac</a:t>
            </a:r>
            <a:endParaRPr lang="en-US" dirty="0">
              <a:solidFill>
                <a:schemeClr val="accent6">
                  <a:lumMod val="50000"/>
                </a:schemeClr>
              </a:solidFill>
            </a:endParaRPr>
          </a:p>
        </p:txBody>
      </p:sp>
      <p:cxnSp>
        <p:nvCxnSpPr>
          <p:cNvPr id="17" name="Straight Connector 16">
            <a:extLst>
              <a:ext uri="{FF2B5EF4-FFF2-40B4-BE49-F238E27FC236}">
                <a16:creationId xmlns:a16="http://schemas.microsoft.com/office/drawing/2014/main" id="{63DADDDA-715B-EBD6-1322-42F13ADA88C9}"/>
              </a:ext>
            </a:extLst>
          </p:cNvPr>
          <p:cNvCxnSpPr>
            <a:cxnSpLocks/>
            <a:stCxn id="21" idx="3"/>
          </p:cNvCxnSpPr>
          <p:nvPr/>
        </p:nvCxnSpPr>
        <p:spPr>
          <a:xfrm>
            <a:off x="2203087" y="4699812"/>
            <a:ext cx="2343833"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8" name="Oval 17">
            <a:extLst>
              <a:ext uri="{FF2B5EF4-FFF2-40B4-BE49-F238E27FC236}">
                <a16:creationId xmlns:a16="http://schemas.microsoft.com/office/drawing/2014/main" id="{E4D59F47-12DC-82C6-9C53-5A1E9F599F92}"/>
              </a:ext>
            </a:extLst>
          </p:cNvPr>
          <p:cNvSpPr/>
          <p:nvPr/>
        </p:nvSpPr>
        <p:spPr>
          <a:xfrm>
            <a:off x="4344500" y="5209465"/>
            <a:ext cx="398297" cy="404328"/>
          </a:xfrm>
          <a:prstGeom prst="ellipse">
            <a:avLst/>
          </a:prstGeom>
          <a:gradFill flip="none" rotWithShape="1">
            <a:gsLst>
              <a:gs pos="0">
                <a:schemeClr val="accent3">
                  <a:lumMod val="60000"/>
                  <a:lumOff val="40000"/>
                </a:schemeClr>
              </a:gs>
              <a:gs pos="100000">
                <a:schemeClr val="accent4">
                  <a:lumMod val="40000"/>
                  <a:lumOff val="6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M</a:t>
            </a:r>
          </a:p>
        </p:txBody>
      </p:sp>
      <p:sp>
        <p:nvSpPr>
          <p:cNvPr id="19" name="TextBox 18">
            <a:extLst>
              <a:ext uri="{FF2B5EF4-FFF2-40B4-BE49-F238E27FC236}">
                <a16:creationId xmlns:a16="http://schemas.microsoft.com/office/drawing/2014/main" id="{CF94F0EF-B42C-0575-A537-427F0FED4410}"/>
              </a:ext>
            </a:extLst>
          </p:cNvPr>
          <p:cNvSpPr txBox="1"/>
          <p:nvPr/>
        </p:nvSpPr>
        <p:spPr>
          <a:xfrm>
            <a:off x="4700441" y="5166277"/>
            <a:ext cx="3625948" cy="553998"/>
          </a:xfrm>
          <a:prstGeom prst="rect">
            <a:avLst/>
          </a:prstGeom>
          <a:noFill/>
        </p:spPr>
        <p:txBody>
          <a:bodyPr wrap="square" rtlCol="0">
            <a:spAutoFit/>
          </a:bodyPr>
          <a:lstStyle/>
          <a:p>
            <a:r>
              <a:rPr lang="en-US" sz="1600" dirty="0"/>
              <a:t>SCE Meter (limit of 665 </a:t>
            </a:r>
            <a:r>
              <a:rPr lang="en-US" sz="1600" dirty="0" err="1"/>
              <a:t>kWac</a:t>
            </a:r>
            <a:r>
              <a:rPr lang="en-US" sz="1600" dirty="0"/>
              <a:t>) </a:t>
            </a:r>
          </a:p>
          <a:p>
            <a:r>
              <a:rPr lang="en-US" sz="1400" dirty="0"/>
              <a:t>800 A, 480 Vac, 3-phase</a:t>
            </a:r>
          </a:p>
        </p:txBody>
      </p:sp>
      <p:sp>
        <p:nvSpPr>
          <p:cNvPr id="20" name="Rectangle: Rounded Corners 19">
            <a:extLst>
              <a:ext uri="{FF2B5EF4-FFF2-40B4-BE49-F238E27FC236}">
                <a16:creationId xmlns:a16="http://schemas.microsoft.com/office/drawing/2014/main" id="{127F9F84-DBA5-D3CB-8B57-0E5241BFAE6F}"/>
              </a:ext>
            </a:extLst>
          </p:cNvPr>
          <p:cNvSpPr/>
          <p:nvPr/>
        </p:nvSpPr>
        <p:spPr>
          <a:xfrm>
            <a:off x="3531077" y="5741145"/>
            <a:ext cx="2031685" cy="640981"/>
          </a:xfrm>
          <a:prstGeom prst="round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Transformer</a:t>
            </a:r>
          </a:p>
          <a:p>
            <a:pPr algn="ctr"/>
            <a:r>
              <a:rPr lang="en-US" dirty="0">
                <a:solidFill>
                  <a:schemeClr val="tx1"/>
                </a:solidFill>
              </a:rPr>
              <a:t>500 kVA</a:t>
            </a:r>
          </a:p>
        </p:txBody>
      </p:sp>
      <p:pic>
        <p:nvPicPr>
          <p:cNvPr id="21" name="Picture 20" descr="Diagram&#10;&#10;Description automatically generated with medium confidence">
            <a:extLst>
              <a:ext uri="{FF2B5EF4-FFF2-40B4-BE49-F238E27FC236}">
                <a16:creationId xmlns:a16="http://schemas.microsoft.com/office/drawing/2014/main" id="{1B4EF2E1-7BDB-BE7C-ADC6-A5B82E90E29D}"/>
              </a:ext>
            </a:extLst>
          </p:cNvPr>
          <p:cNvPicPr>
            <a:picLocks noChangeAspect="1"/>
          </p:cNvPicPr>
          <p:nvPr/>
        </p:nvPicPr>
        <p:blipFill rotWithShape="1">
          <a:blip r:embed="rId4"/>
          <a:srcRect l="20645" t="13476" r="20007" b="27072"/>
          <a:stretch/>
        </p:blipFill>
        <p:spPr>
          <a:xfrm>
            <a:off x="1368975" y="4296235"/>
            <a:ext cx="834112" cy="807153"/>
          </a:xfrm>
          <a:prstGeom prst="rect">
            <a:avLst/>
          </a:prstGeom>
        </p:spPr>
      </p:pic>
      <p:sp>
        <p:nvSpPr>
          <p:cNvPr id="22" name="Cloud 21">
            <a:extLst>
              <a:ext uri="{FF2B5EF4-FFF2-40B4-BE49-F238E27FC236}">
                <a16:creationId xmlns:a16="http://schemas.microsoft.com/office/drawing/2014/main" id="{27F75020-61BE-3471-F3E4-B6B0601F9C08}"/>
              </a:ext>
            </a:extLst>
          </p:cNvPr>
          <p:cNvSpPr/>
          <p:nvPr/>
        </p:nvSpPr>
        <p:spPr>
          <a:xfrm>
            <a:off x="793094" y="5795845"/>
            <a:ext cx="1985875" cy="528186"/>
          </a:xfrm>
          <a:prstGeom prst="cloud">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SCE Grid</a:t>
            </a:r>
          </a:p>
        </p:txBody>
      </p:sp>
      <p:sp>
        <p:nvSpPr>
          <p:cNvPr id="4" name="Rectangle: Rounded Corners 3">
            <a:extLst>
              <a:ext uri="{FF2B5EF4-FFF2-40B4-BE49-F238E27FC236}">
                <a16:creationId xmlns:a16="http://schemas.microsoft.com/office/drawing/2014/main" id="{5B31FC5D-AED9-E524-EDDD-E9AB85160CD6}"/>
              </a:ext>
            </a:extLst>
          </p:cNvPr>
          <p:cNvSpPr/>
          <p:nvPr/>
        </p:nvSpPr>
        <p:spPr>
          <a:xfrm>
            <a:off x="3693565" y="2108692"/>
            <a:ext cx="881741" cy="360449"/>
          </a:xfrm>
          <a:prstGeom prst="round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Converter</a:t>
            </a:r>
          </a:p>
        </p:txBody>
      </p:sp>
      <p:sp>
        <p:nvSpPr>
          <p:cNvPr id="26" name="TextBox 25">
            <a:extLst>
              <a:ext uri="{FF2B5EF4-FFF2-40B4-BE49-F238E27FC236}">
                <a16:creationId xmlns:a16="http://schemas.microsoft.com/office/drawing/2014/main" id="{800558BF-CB2E-D3EB-D81A-A79568480E91}"/>
              </a:ext>
            </a:extLst>
          </p:cNvPr>
          <p:cNvSpPr txBox="1"/>
          <p:nvPr/>
        </p:nvSpPr>
        <p:spPr>
          <a:xfrm>
            <a:off x="2620133" y="2595388"/>
            <a:ext cx="1010409" cy="523220"/>
          </a:xfrm>
          <a:prstGeom prst="rect">
            <a:avLst/>
          </a:prstGeom>
          <a:noFill/>
        </p:spPr>
        <p:txBody>
          <a:bodyPr wrap="square" rtlCol="0">
            <a:spAutoFit/>
          </a:bodyPr>
          <a:lstStyle/>
          <a:p>
            <a:pPr algn="ctr"/>
            <a:r>
              <a:rPr lang="en-US" sz="1400" dirty="0"/>
              <a:t>800 Vdc</a:t>
            </a:r>
          </a:p>
          <a:p>
            <a:pPr algn="ctr"/>
            <a:r>
              <a:rPr lang="en-US" sz="1400" dirty="0"/>
              <a:t>DC bus          </a:t>
            </a:r>
          </a:p>
        </p:txBody>
      </p:sp>
      <p:sp>
        <p:nvSpPr>
          <p:cNvPr id="30" name="Rectangle: Rounded Corners 29">
            <a:extLst>
              <a:ext uri="{FF2B5EF4-FFF2-40B4-BE49-F238E27FC236}">
                <a16:creationId xmlns:a16="http://schemas.microsoft.com/office/drawing/2014/main" id="{E4563C5C-4086-1D92-6DDB-257C456ECCEA}"/>
              </a:ext>
            </a:extLst>
          </p:cNvPr>
          <p:cNvSpPr/>
          <p:nvPr/>
        </p:nvSpPr>
        <p:spPr>
          <a:xfrm>
            <a:off x="4244326" y="4827080"/>
            <a:ext cx="620926" cy="270827"/>
          </a:xfrm>
          <a:prstGeom prst="round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ATS</a:t>
            </a:r>
          </a:p>
        </p:txBody>
      </p:sp>
      <p:sp>
        <p:nvSpPr>
          <p:cNvPr id="32" name="TextBox 31">
            <a:extLst>
              <a:ext uri="{FF2B5EF4-FFF2-40B4-BE49-F238E27FC236}">
                <a16:creationId xmlns:a16="http://schemas.microsoft.com/office/drawing/2014/main" id="{EAF39431-E736-4C85-9B83-686BDE913BCE}"/>
              </a:ext>
            </a:extLst>
          </p:cNvPr>
          <p:cNvSpPr txBox="1"/>
          <p:nvPr/>
        </p:nvSpPr>
        <p:spPr>
          <a:xfrm>
            <a:off x="3869843" y="1315425"/>
            <a:ext cx="1010409" cy="307777"/>
          </a:xfrm>
          <a:prstGeom prst="rect">
            <a:avLst/>
          </a:prstGeom>
          <a:noFill/>
        </p:spPr>
        <p:txBody>
          <a:bodyPr wrap="square" rtlCol="0">
            <a:spAutoFit/>
          </a:bodyPr>
          <a:lstStyle/>
          <a:p>
            <a:pPr algn="ctr"/>
            <a:r>
              <a:rPr lang="en-US" sz="1400" dirty="0"/>
              <a:t>6 MWh</a:t>
            </a:r>
          </a:p>
        </p:txBody>
      </p:sp>
      <p:sp>
        <p:nvSpPr>
          <p:cNvPr id="33" name="TextBox 32">
            <a:extLst>
              <a:ext uri="{FF2B5EF4-FFF2-40B4-BE49-F238E27FC236}">
                <a16:creationId xmlns:a16="http://schemas.microsoft.com/office/drawing/2014/main" id="{158895E6-EE05-D8D9-12C4-A1582F4E6E31}"/>
              </a:ext>
            </a:extLst>
          </p:cNvPr>
          <p:cNvSpPr txBox="1"/>
          <p:nvPr/>
        </p:nvSpPr>
        <p:spPr>
          <a:xfrm>
            <a:off x="2363158" y="1317136"/>
            <a:ext cx="1010409" cy="307777"/>
          </a:xfrm>
          <a:prstGeom prst="rect">
            <a:avLst/>
          </a:prstGeom>
          <a:noFill/>
        </p:spPr>
        <p:txBody>
          <a:bodyPr wrap="square" rtlCol="0">
            <a:spAutoFit/>
          </a:bodyPr>
          <a:lstStyle/>
          <a:p>
            <a:pPr algn="ctr"/>
            <a:r>
              <a:rPr lang="en-US" sz="1400" dirty="0"/>
              <a:t>1.5 </a:t>
            </a:r>
            <a:r>
              <a:rPr lang="en-US" sz="1400" dirty="0" err="1"/>
              <a:t>MWdc</a:t>
            </a:r>
            <a:endParaRPr lang="en-US" sz="1400" dirty="0"/>
          </a:p>
        </p:txBody>
      </p:sp>
      <p:sp>
        <p:nvSpPr>
          <p:cNvPr id="36" name="TextBox 35">
            <a:extLst>
              <a:ext uri="{FF2B5EF4-FFF2-40B4-BE49-F238E27FC236}">
                <a16:creationId xmlns:a16="http://schemas.microsoft.com/office/drawing/2014/main" id="{5A3C84CF-F162-64A1-ADE8-AB588490A0ED}"/>
              </a:ext>
            </a:extLst>
          </p:cNvPr>
          <p:cNvSpPr txBox="1"/>
          <p:nvPr/>
        </p:nvSpPr>
        <p:spPr>
          <a:xfrm>
            <a:off x="1458385" y="787478"/>
            <a:ext cx="734804" cy="369332"/>
          </a:xfrm>
          <a:prstGeom prst="rect">
            <a:avLst/>
          </a:prstGeom>
          <a:noFill/>
        </p:spPr>
        <p:txBody>
          <a:bodyPr wrap="square" rtlCol="0">
            <a:spAutoFit/>
          </a:bodyPr>
          <a:lstStyle/>
          <a:p>
            <a:pPr algn="ctr"/>
            <a:r>
              <a:rPr lang="en-US" dirty="0"/>
              <a:t>Solar</a:t>
            </a:r>
          </a:p>
        </p:txBody>
      </p:sp>
      <p:sp>
        <p:nvSpPr>
          <p:cNvPr id="37" name="TextBox 36">
            <a:extLst>
              <a:ext uri="{FF2B5EF4-FFF2-40B4-BE49-F238E27FC236}">
                <a16:creationId xmlns:a16="http://schemas.microsoft.com/office/drawing/2014/main" id="{EC311D24-FF47-755E-74A5-E350F6D8DF3F}"/>
              </a:ext>
            </a:extLst>
          </p:cNvPr>
          <p:cNvSpPr txBox="1"/>
          <p:nvPr/>
        </p:nvSpPr>
        <p:spPr>
          <a:xfrm>
            <a:off x="4489937" y="769944"/>
            <a:ext cx="953998" cy="369332"/>
          </a:xfrm>
          <a:prstGeom prst="rect">
            <a:avLst/>
          </a:prstGeom>
          <a:noFill/>
        </p:spPr>
        <p:txBody>
          <a:bodyPr wrap="square" rtlCol="0">
            <a:spAutoFit/>
          </a:bodyPr>
          <a:lstStyle/>
          <a:p>
            <a:r>
              <a:rPr lang="en-US" dirty="0"/>
              <a:t>Battery</a:t>
            </a:r>
          </a:p>
        </p:txBody>
      </p:sp>
      <p:sp>
        <p:nvSpPr>
          <p:cNvPr id="38" name="TextBox 37">
            <a:extLst>
              <a:ext uri="{FF2B5EF4-FFF2-40B4-BE49-F238E27FC236}">
                <a16:creationId xmlns:a16="http://schemas.microsoft.com/office/drawing/2014/main" id="{6B0EE114-AD61-4EA9-0596-491BF4CCD730}"/>
              </a:ext>
            </a:extLst>
          </p:cNvPr>
          <p:cNvSpPr txBox="1"/>
          <p:nvPr/>
        </p:nvSpPr>
        <p:spPr>
          <a:xfrm>
            <a:off x="1223668" y="3749277"/>
            <a:ext cx="1124727" cy="584775"/>
          </a:xfrm>
          <a:prstGeom prst="rect">
            <a:avLst/>
          </a:prstGeom>
          <a:noFill/>
        </p:spPr>
        <p:txBody>
          <a:bodyPr wrap="square" rtlCol="0">
            <a:spAutoFit/>
          </a:bodyPr>
          <a:lstStyle/>
          <a:p>
            <a:pPr algn="ctr"/>
            <a:r>
              <a:rPr lang="en-US" sz="1600" dirty="0"/>
              <a:t>Diesel Generator</a:t>
            </a:r>
          </a:p>
        </p:txBody>
      </p:sp>
      <p:sp>
        <p:nvSpPr>
          <p:cNvPr id="13" name="Rectangle: Rounded Corners 12">
            <a:extLst>
              <a:ext uri="{FF2B5EF4-FFF2-40B4-BE49-F238E27FC236}">
                <a16:creationId xmlns:a16="http://schemas.microsoft.com/office/drawing/2014/main" id="{B39FD14D-A8D4-C5C1-496B-120D565E5AC7}"/>
              </a:ext>
            </a:extLst>
          </p:cNvPr>
          <p:cNvSpPr/>
          <p:nvPr/>
        </p:nvSpPr>
        <p:spPr>
          <a:xfrm>
            <a:off x="3693565" y="2667619"/>
            <a:ext cx="881741" cy="360449"/>
          </a:xfrm>
          <a:prstGeom prst="round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Converter</a:t>
            </a:r>
          </a:p>
        </p:txBody>
      </p:sp>
      <p:sp>
        <p:nvSpPr>
          <p:cNvPr id="24" name="Cloud 23">
            <a:extLst>
              <a:ext uri="{FF2B5EF4-FFF2-40B4-BE49-F238E27FC236}">
                <a16:creationId xmlns:a16="http://schemas.microsoft.com/office/drawing/2014/main" id="{31052703-8BC9-FBD8-48EA-6C8A9911A834}"/>
              </a:ext>
            </a:extLst>
          </p:cNvPr>
          <p:cNvSpPr/>
          <p:nvPr/>
        </p:nvSpPr>
        <p:spPr>
          <a:xfrm>
            <a:off x="5762417" y="2386700"/>
            <a:ext cx="2602908" cy="898002"/>
          </a:xfrm>
          <a:prstGeom prst="cloud">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1">
                    <a:lumMod val="75000"/>
                  </a:schemeClr>
                </a:solidFill>
              </a:rPr>
              <a:t>DC Loads</a:t>
            </a:r>
          </a:p>
          <a:p>
            <a:pPr algn="ctr"/>
            <a:r>
              <a:rPr lang="en-US" dirty="0">
                <a:solidFill>
                  <a:schemeClr val="accent1">
                    <a:lumMod val="75000"/>
                  </a:schemeClr>
                </a:solidFill>
              </a:rPr>
              <a:t>Peak: 2.5 </a:t>
            </a:r>
            <a:r>
              <a:rPr lang="en-US" dirty="0" err="1">
                <a:solidFill>
                  <a:schemeClr val="accent1">
                    <a:lumMod val="75000"/>
                  </a:schemeClr>
                </a:solidFill>
              </a:rPr>
              <a:t>MWdc</a:t>
            </a:r>
            <a:endParaRPr lang="en-US" dirty="0">
              <a:solidFill>
                <a:schemeClr val="accent1">
                  <a:lumMod val="75000"/>
                </a:schemeClr>
              </a:solidFill>
            </a:endParaRPr>
          </a:p>
        </p:txBody>
      </p:sp>
      <p:sp>
        <p:nvSpPr>
          <p:cNvPr id="25" name="TextBox 24">
            <a:extLst>
              <a:ext uri="{FF2B5EF4-FFF2-40B4-BE49-F238E27FC236}">
                <a16:creationId xmlns:a16="http://schemas.microsoft.com/office/drawing/2014/main" id="{FB28CD82-4483-BB6F-0785-C400C5DBC02F}"/>
              </a:ext>
            </a:extLst>
          </p:cNvPr>
          <p:cNvSpPr txBox="1"/>
          <p:nvPr/>
        </p:nvSpPr>
        <p:spPr>
          <a:xfrm>
            <a:off x="6152319" y="1913327"/>
            <a:ext cx="1848682" cy="523220"/>
          </a:xfrm>
          <a:prstGeom prst="rect">
            <a:avLst/>
          </a:prstGeom>
          <a:noFill/>
        </p:spPr>
        <p:txBody>
          <a:bodyPr wrap="square" rtlCol="0">
            <a:spAutoFit/>
          </a:bodyPr>
          <a:lstStyle/>
          <a:p>
            <a:pPr algn="ctr"/>
            <a:r>
              <a:rPr lang="en-US" sz="1400" dirty="0"/>
              <a:t>350-500 Vdc LEDs</a:t>
            </a:r>
          </a:p>
          <a:p>
            <a:pPr algn="ctr"/>
            <a:r>
              <a:rPr lang="en-US" sz="1400" dirty="0"/>
              <a:t>4-6 </a:t>
            </a:r>
            <a:r>
              <a:rPr lang="en-US" sz="1400" dirty="0" err="1"/>
              <a:t>hr</a:t>
            </a:r>
            <a:r>
              <a:rPr lang="en-US" sz="1400" dirty="0"/>
              <a:t>/day, Oct-Mar</a:t>
            </a:r>
          </a:p>
        </p:txBody>
      </p:sp>
      <p:sp>
        <p:nvSpPr>
          <p:cNvPr id="31" name="Rectangle: Rounded Corners 30">
            <a:extLst>
              <a:ext uri="{FF2B5EF4-FFF2-40B4-BE49-F238E27FC236}">
                <a16:creationId xmlns:a16="http://schemas.microsoft.com/office/drawing/2014/main" id="{7B433AD0-3BC8-9A4C-DF0E-C4FE8A766354}"/>
              </a:ext>
            </a:extLst>
          </p:cNvPr>
          <p:cNvSpPr/>
          <p:nvPr/>
        </p:nvSpPr>
        <p:spPr>
          <a:xfrm>
            <a:off x="4237253" y="3941056"/>
            <a:ext cx="620926" cy="270827"/>
          </a:xfrm>
          <a:prstGeom prst="round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MCB</a:t>
            </a:r>
          </a:p>
        </p:txBody>
      </p:sp>
      <p:cxnSp>
        <p:nvCxnSpPr>
          <p:cNvPr id="47" name="Straight Connector 46">
            <a:extLst>
              <a:ext uri="{FF2B5EF4-FFF2-40B4-BE49-F238E27FC236}">
                <a16:creationId xmlns:a16="http://schemas.microsoft.com/office/drawing/2014/main" id="{3FAF1F53-DD7E-0E7D-DDAB-589DA4A570F9}"/>
              </a:ext>
            </a:extLst>
          </p:cNvPr>
          <p:cNvCxnSpPr>
            <a:cxnSpLocks/>
            <a:stCxn id="31" idx="3"/>
            <a:endCxn id="16" idx="2"/>
          </p:cNvCxnSpPr>
          <p:nvPr/>
        </p:nvCxnSpPr>
        <p:spPr>
          <a:xfrm flipV="1">
            <a:off x="4858179" y="4073300"/>
            <a:ext cx="947051" cy="317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48" name="TextBox 47">
            <a:extLst>
              <a:ext uri="{FF2B5EF4-FFF2-40B4-BE49-F238E27FC236}">
                <a16:creationId xmlns:a16="http://schemas.microsoft.com/office/drawing/2014/main" id="{7215CFEE-2C96-A892-4A9E-19A5EF12F7CB}"/>
              </a:ext>
            </a:extLst>
          </p:cNvPr>
          <p:cNvSpPr txBox="1"/>
          <p:nvPr/>
        </p:nvSpPr>
        <p:spPr>
          <a:xfrm>
            <a:off x="3337636" y="4443035"/>
            <a:ext cx="1359139" cy="307777"/>
          </a:xfrm>
          <a:prstGeom prst="rect">
            <a:avLst/>
          </a:prstGeom>
          <a:noFill/>
        </p:spPr>
        <p:txBody>
          <a:bodyPr wrap="square" rtlCol="0">
            <a:spAutoFit/>
          </a:bodyPr>
          <a:lstStyle/>
          <a:p>
            <a:pPr algn="ctr"/>
            <a:r>
              <a:rPr lang="en-US" sz="1400" dirty="0"/>
              <a:t>Line Side Taps</a:t>
            </a:r>
          </a:p>
        </p:txBody>
      </p:sp>
      <p:cxnSp>
        <p:nvCxnSpPr>
          <p:cNvPr id="55" name="Connector: Elbow 54">
            <a:extLst>
              <a:ext uri="{FF2B5EF4-FFF2-40B4-BE49-F238E27FC236}">
                <a16:creationId xmlns:a16="http://schemas.microsoft.com/office/drawing/2014/main" id="{9B9CA3DB-4702-A366-3042-3F7AFD9B9BCE}"/>
              </a:ext>
            </a:extLst>
          </p:cNvPr>
          <p:cNvCxnSpPr>
            <a:cxnSpLocks/>
            <a:stCxn id="4" idx="3"/>
            <a:endCxn id="7" idx="2"/>
          </p:cNvCxnSpPr>
          <p:nvPr/>
        </p:nvCxnSpPr>
        <p:spPr>
          <a:xfrm flipV="1">
            <a:off x="4575306" y="2026871"/>
            <a:ext cx="327429" cy="262046"/>
          </a:xfrm>
          <a:prstGeom prst="bentConnector2">
            <a:avLst/>
          </a:prstGeom>
          <a:ln w="28575">
            <a:solidFill>
              <a:schemeClr val="accent1">
                <a:lumMod val="75000"/>
              </a:schemeClr>
            </a:solidFill>
          </a:ln>
        </p:spPr>
        <p:style>
          <a:lnRef idx="1">
            <a:schemeClr val="accent6"/>
          </a:lnRef>
          <a:fillRef idx="0">
            <a:schemeClr val="accent6"/>
          </a:fillRef>
          <a:effectRef idx="0">
            <a:schemeClr val="accent6"/>
          </a:effectRef>
          <a:fontRef idx="minor">
            <a:schemeClr val="tx1"/>
          </a:fontRef>
        </p:style>
      </p:cxnSp>
      <p:cxnSp>
        <p:nvCxnSpPr>
          <p:cNvPr id="46" name="Straight Connector 45">
            <a:extLst>
              <a:ext uri="{FF2B5EF4-FFF2-40B4-BE49-F238E27FC236}">
                <a16:creationId xmlns:a16="http://schemas.microsoft.com/office/drawing/2014/main" id="{F0C96699-AD59-B35F-8B71-D49BC664A38D}"/>
              </a:ext>
            </a:extLst>
          </p:cNvPr>
          <p:cNvCxnSpPr>
            <a:cxnSpLocks/>
          </p:cNvCxnSpPr>
          <p:nvPr/>
        </p:nvCxnSpPr>
        <p:spPr>
          <a:xfrm>
            <a:off x="3488322" y="3663849"/>
            <a:ext cx="0" cy="746916"/>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50" name="TextBox 49">
            <a:extLst>
              <a:ext uri="{FF2B5EF4-FFF2-40B4-BE49-F238E27FC236}">
                <a16:creationId xmlns:a16="http://schemas.microsoft.com/office/drawing/2014/main" id="{D319A053-A208-5F74-9891-A1F6E033337F}"/>
              </a:ext>
            </a:extLst>
          </p:cNvPr>
          <p:cNvSpPr txBox="1"/>
          <p:nvPr/>
        </p:nvSpPr>
        <p:spPr>
          <a:xfrm>
            <a:off x="3772813" y="3709933"/>
            <a:ext cx="1740069" cy="276999"/>
          </a:xfrm>
          <a:prstGeom prst="rect">
            <a:avLst/>
          </a:prstGeom>
          <a:noFill/>
        </p:spPr>
        <p:txBody>
          <a:bodyPr wrap="square" rtlCol="0">
            <a:spAutoFit/>
          </a:bodyPr>
          <a:lstStyle/>
          <a:p>
            <a:pPr algn="ctr"/>
            <a:r>
              <a:rPr lang="en-US" sz="1200" dirty="0"/>
              <a:t>Main Circuit Breaker</a:t>
            </a:r>
          </a:p>
        </p:txBody>
      </p:sp>
      <p:sp>
        <p:nvSpPr>
          <p:cNvPr id="51" name="TextBox 50">
            <a:extLst>
              <a:ext uri="{FF2B5EF4-FFF2-40B4-BE49-F238E27FC236}">
                <a16:creationId xmlns:a16="http://schemas.microsoft.com/office/drawing/2014/main" id="{25DD9D31-9184-10D2-9F31-A4B88CFF5563}"/>
              </a:ext>
            </a:extLst>
          </p:cNvPr>
          <p:cNvSpPr txBox="1"/>
          <p:nvPr/>
        </p:nvSpPr>
        <p:spPr>
          <a:xfrm>
            <a:off x="4750342" y="4793128"/>
            <a:ext cx="2210449" cy="307777"/>
          </a:xfrm>
          <a:prstGeom prst="rect">
            <a:avLst/>
          </a:prstGeom>
          <a:noFill/>
        </p:spPr>
        <p:txBody>
          <a:bodyPr wrap="square" rtlCol="0">
            <a:spAutoFit/>
          </a:bodyPr>
          <a:lstStyle/>
          <a:p>
            <a:pPr algn="ctr"/>
            <a:r>
              <a:rPr lang="en-US" sz="1400" dirty="0"/>
              <a:t>Automatic Transfer Switch</a:t>
            </a:r>
          </a:p>
        </p:txBody>
      </p:sp>
      <p:cxnSp>
        <p:nvCxnSpPr>
          <p:cNvPr id="41" name="Straight Connector 40">
            <a:extLst>
              <a:ext uri="{FF2B5EF4-FFF2-40B4-BE49-F238E27FC236}">
                <a16:creationId xmlns:a16="http://schemas.microsoft.com/office/drawing/2014/main" id="{6A7DE0F2-BFBB-0656-A04B-A3C69A4E5185}"/>
              </a:ext>
            </a:extLst>
          </p:cNvPr>
          <p:cNvCxnSpPr>
            <a:cxnSpLocks/>
          </p:cNvCxnSpPr>
          <p:nvPr/>
        </p:nvCxnSpPr>
        <p:spPr>
          <a:xfrm flipV="1">
            <a:off x="3488322" y="4393554"/>
            <a:ext cx="1066744" cy="7272"/>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35" name="TextBox 34">
            <a:extLst>
              <a:ext uri="{FF2B5EF4-FFF2-40B4-BE49-F238E27FC236}">
                <a16:creationId xmlns:a16="http://schemas.microsoft.com/office/drawing/2014/main" id="{4279A679-EBEB-30E9-890C-469E5D75372B}"/>
              </a:ext>
            </a:extLst>
          </p:cNvPr>
          <p:cNvSpPr txBox="1"/>
          <p:nvPr/>
        </p:nvSpPr>
        <p:spPr>
          <a:xfrm>
            <a:off x="4546088" y="4250421"/>
            <a:ext cx="793422" cy="523220"/>
          </a:xfrm>
          <a:prstGeom prst="rect">
            <a:avLst/>
          </a:prstGeom>
          <a:noFill/>
        </p:spPr>
        <p:txBody>
          <a:bodyPr wrap="none" rtlCol="0">
            <a:spAutoFit/>
          </a:bodyPr>
          <a:lstStyle/>
          <a:p>
            <a:r>
              <a:rPr lang="en-US" sz="1400" dirty="0"/>
              <a:t>480 Vac </a:t>
            </a:r>
          </a:p>
          <a:p>
            <a:r>
              <a:rPr lang="en-US" sz="1400" dirty="0"/>
              <a:t>3-phase</a:t>
            </a:r>
          </a:p>
        </p:txBody>
      </p:sp>
    </p:spTree>
    <p:extLst>
      <p:ext uri="{BB962C8B-B14F-4D97-AF65-F5344CB8AC3E}">
        <p14:creationId xmlns:p14="http://schemas.microsoft.com/office/powerpoint/2010/main" val="12228187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696E-E94D-F0D4-309A-33F846BC7254}"/>
              </a:ext>
            </a:extLst>
          </p:cNvPr>
          <p:cNvSpPr>
            <a:spLocks noGrp="1"/>
          </p:cNvSpPr>
          <p:nvPr>
            <p:ph type="title"/>
          </p:nvPr>
        </p:nvSpPr>
        <p:spPr/>
        <p:txBody>
          <a:bodyPr>
            <a:normAutofit/>
          </a:bodyPr>
          <a:lstStyle/>
          <a:p>
            <a:r>
              <a:rPr lang="en-US" sz="2200" dirty="0"/>
              <a:t>Greenhouse2 economics assuming all future </a:t>
            </a:r>
            <a:br>
              <a:rPr lang="en-US" sz="2200" dirty="0"/>
            </a:br>
            <a:r>
              <a:rPr lang="en-US" sz="2200" dirty="0"/>
              <a:t>AC &amp; DC loads can be served by the grid </a:t>
            </a:r>
          </a:p>
        </p:txBody>
      </p:sp>
      <p:pic>
        <p:nvPicPr>
          <p:cNvPr id="3" name="Picture 2">
            <a:extLst>
              <a:ext uri="{FF2B5EF4-FFF2-40B4-BE49-F238E27FC236}">
                <a16:creationId xmlns:a16="http://schemas.microsoft.com/office/drawing/2014/main" id="{0BC9E8B3-5FE3-1DBB-B46C-099E711B8BAC}"/>
              </a:ext>
            </a:extLst>
          </p:cNvPr>
          <p:cNvPicPr>
            <a:picLocks noChangeAspect="1"/>
          </p:cNvPicPr>
          <p:nvPr/>
        </p:nvPicPr>
        <p:blipFill>
          <a:blip r:embed="rId2"/>
          <a:stretch>
            <a:fillRect/>
          </a:stretch>
        </p:blipFill>
        <p:spPr>
          <a:xfrm>
            <a:off x="-1" y="4520550"/>
            <a:ext cx="9144000" cy="1681456"/>
          </a:xfrm>
          <a:prstGeom prst="rect">
            <a:avLst/>
          </a:prstGeom>
        </p:spPr>
      </p:pic>
      <p:pic>
        <p:nvPicPr>
          <p:cNvPr id="4" name="Picture 3">
            <a:extLst>
              <a:ext uri="{FF2B5EF4-FFF2-40B4-BE49-F238E27FC236}">
                <a16:creationId xmlns:a16="http://schemas.microsoft.com/office/drawing/2014/main" id="{C5308D7D-B5A9-C7B0-F9C6-BFE323079267}"/>
              </a:ext>
            </a:extLst>
          </p:cNvPr>
          <p:cNvPicPr>
            <a:picLocks noChangeAspect="1"/>
          </p:cNvPicPr>
          <p:nvPr/>
        </p:nvPicPr>
        <p:blipFill>
          <a:blip r:embed="rId3"/>
          <a:stretch>
            <a:fillRect/>
          </a:stretch>
        </p:blipFill>
        <p:spPr>
          <a:xfrm>
            <a:off x="1764691" y="953904"/>
            <a:ext cx="5614615" cy="3374742"/>
          </a:xfrm>
          <a:prstGeom prst="rect">
            <a:avLst/>
          </a:prstGeom>
        </p:spPr>
      </p:pic>
    </p:spTree>
    <p:extLst>
      <p:ext uri="{BB962C8B-B14F-4D97-AF65-F5344CB8AC3E}">
        <p14:creationId xmlns:p14="http://schemas.microsoft.com/office/powerpoint/2010/main" val="10498353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293B018F-A4B4-AABB-683A-B18D7B431AFC}"/>
              </a:ext>
            </a:extLst>
          </p:cNvPr>
          <p:cNvSpPr>
            <a:spLocks noGrp="1"/>
          </p:cNvSpPr>
          <p:nvPr>
            <p:ph type="title"/>
          </p:nvPr>
        </p:nvSpPr>
        <p:spPr>
          <a:xfrm>
            <a:off x="0" y="0"/>
            <a:ext cx="7495822" cy="762000"/>
          </a:xfrm>
        </p:spPr>
        <p:txBody>
          <a:bodyPr>
            <a:noAutofit/>
          </a:bodyPr>
          <a:lstStyle/>
          <a:p>
            <a:r>
              <a:rPr lang="en-US" sz="2200" dirty="0"/>
              <a:t>Greenhouse2 Energy Flow after addition of $10 million Solar Microgrid and 2.5 MWdc of DC loads</a:t>
            </a:r>
          </a:p>
        </p:txBody>
      </p:sp>
      <p:pic>
        <p:nvPicPr>
          <p:cNvPr id="2" name="Picture 1">
            <a:extLst>
              <a:ext uri="{FF2B5EF4-FFF2-40B4-BE49-F238E27FC236}">
                <a16:creationId xmlns:a16="http://schemas.microsoft.com/office/drawing/2014/main" id="{6164D6E1-B33C-ADFF-04CA-0B6E9B1E4983}"/>
              </a:ext>
            </a:extLst>
          </p:cNvPr>
          <p:cNvPicPr>
            <a:picLocks noChangeAspect="1"/>
          </p:cNvPicPr>
          <p:nvPr/>
        </p:nvPicPr>
        <p:blipFill>
          <a:blip r:embed="rId2"/>
          <a:stretch>
            <a:fillRect/>
          </a:stretch>
        </p:blipFill>
        <p:spPr>
          <a:xfrm>
            <a:off x="1240227" y="1672242"/>
            <a:ext cx="6663546" cy="4360294"/>
          </a:xfrm>
          <a:prstGeom prst="rect">
            <a:avLst/>
          </a:prstGeom>
        </p:spPr>
      </p:pic>
      <p:sp>
        <p:nvSpPr>
          <p:cNvPr id="3" name="TextBox 2">
            <a:extLst>
              <a:ext uri="{FF2B5EF4-FFF2-40B4-BE49-F238E27FC236}">
                <a16:creationId xmlns:a16="http://schemas.microsoft.com/office/drawing/2014/main" id="{FAA4358C-8936-F0EA-0366-9DBBAB65F21C}"/>
              </a:ext>
            </a:extLst>
          </p:cNvPr>
          <p:cNvSpPr txBox="1"/>
          <p:nvPr/>
        </p:nvSpPr>
        <p:spPr>
          <a:xfrm>
            <a:off x="2104389" y="1025911"/>
            <a:ext cx="4935220" cy="646331"/>
          </a:xfrm>
          <a:prstGeom prst="rect">
            <a:avLst/>
          </a:prstGeom>
          <a:noFill/>
        </p:spPr>
        <p:txBody>
          <a:bodyPr wrap="square">
            <a:spAutoFit/>
          </a:bodyPr>
          <a:lstStyle/>
          <a:p>
            <a:pPr algn="ctr"/>
            <a:r>
              <a:rPr lang="en-US" dirty="0"/>
              <a:t>Energy Flow Diagram</a:t>
            </a:r>
          </a:p>
          <a:p>
            <a:pPr algn="ctr"/>
            <a:r>
              <a:rPr lang="en-US" dirty="0"/>
              <a:t>1.5 MW solar and 3 MW / 6 MWh energy storage</a:t>
            </a:r>
          </a:p>
        </p:txBody>
      </p:sp>
    </p:spTree>
    <p:extLst>
      <p:ext uri="{BB962C8B-B14F-4D97-AF65-F5344CB8AC3E}">
        <p14:creationId xmlns:p14="http://schemas.microsoft.com/office/powerpoint/2010/main" val="4111498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lstStyle/>
          <a:p>
            <a:pPr algn="l"/>
            <a:r>
              <a:rPr lang="en-US" sz="2400" b="1" dirty="0">
                <a:solidFill>
                  <a:schemeClr val="bg1"/>
                </a:solidFill>
                <a:latin typeface="Arial" charset="0"/>
                <a:cs typeface="Arial" charset="0"/>
              </a:rPr>
              <a:t>Value-of-Resilience (VOR) details</a:t>
            </a: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2" name="TextBox 1"/>
          <p:cNvSpPr txBox="1"/>
          <p:nvPr/>
        </p:nvSpPr>
        <p:spPr>
          <a:xfrm>
            <a:off x="927100" y="822208"/>
            <a:ext cx="7315200" cy="5201424"/>
          </a:xfrm>
          <a:prstGeom prst="rect">
            <a:avLst/>
          </a:prstGeom>
          <a:noFill/>
        </p:spPr>
        <p:txBody>
          <a:bodyPr wrap="square" rtlCol="0">
            <a:spAutoFit/>
          </a:bodyPr>
          <a:lstStyle/>
          <a:p>
            <a:pPr algn="ctr">
              <a:defRPr/>
            </a:pPr>
            <a:r>
              <a:rPr lang="en-US" sz="2800" b="1" u="sng" dirty="0">
                <a:latin typeface="Arial"/>
                <a:cs typeface="Arial"/>
              </a:rPr>
              <a:t> VOR123</a:t>
            </a:r>
          </a:p>
          <a:p>
            <a:pPr algn="ctr">
              <a:defRPr/>
            </a:pPr>
            <a:endParaRPr lang="en-US" sz="1200" dirty="0">
              <a:latin typeface="Arial"/>
              <a:cs typeface="Arial"/>
            </a:endParaRPr>
          </a:p>
          <a:p>
            <a:pPr algn="ctr">
              <a:defRPr/>
            </a:pPr>
            <a:r>
              <a:rPr lang="en-US" sz="2000" dirty="0">
                <a:latin typeface="Arial"/>
                <a:cs typeface="Arial"/>
              </a:rPr>
              <a:t>VOR123 is the value-of-resilience (VOR) from Solar Microgrids methodology that the Clean Coalition has developed to normalize VOR across all types of facilities &amp; geographies.  The VOR normalization is founded in tiering loads into three categories: Tier 1 (critical), Tier 2 (priority), and Tier 3 (discretionary).  Since each Tier has its own resilience requirement and VOR, this methodology is called VOR123.</a:t>
            </a:r>
          </a:p>
          <a:p>
            <a:pPr algn="ctr">
              <a:defRPr/>
            </a:pPr>
            <a:endParaRPr lang="en-US" sz="2800" dirty="0">
              <a:latin typeface="Arial"/>
              <a:cs typeface="Arial"/>
            </a:endParaRPr>
          </a:p>
          <a:p>
            <a:pPr algn="ctr">
              <a:defRPr/>
            </a:pPr>
            <a:r>
              <a:rPr lang="en-US" sz="2800" b="1" u="sng" dirty="0">
                <a:latin typeface="Arial"/>
                <a:cs typeface="Arial"/>
              </a:rPr>
              <a:t> VOR123 webinar</a:t>
            </a:r>
          </a:p>
          <a:p>
            <a:pPr algn="ctr">
              <a:defRPr/>
            </a:pPr>
            <a:endParaRPr lang="en-US" sz="1200" dirty="0">
              <a:latin typeface="Arial"/>
              <a:cs typeface="Arial"/>
            </a:endParaRPr>
          </a:p>
          <a:p>
            <a:pPr algn="ctr">
              <a:defRPr/>
            </a:pPr>
            <a:r>
              <a:rPr lang="en-US" sz="2800" dirty="0">
                <a:latin typeface="Arial"/>
                <a:cs typeface="Arial"/>
                <a:hlinkClick r:id="rId3"/>
              </a:rPr>
              <a:t>https://clean-coalition.org/news/webinar-valuing-resilience-solar-microgrids-thursday-5-nov-2020/</a:t>
            </a:r>
            <a:r>
              <a:rPr lang="en-US" sz="2800" dirty="0">
                <a:latin typeface="Arial"/>
                <a:cs typeface="Arial"/>
              </a:rPr>
              <a:t> </a:t>
            </a:r>
          </a:p>
        </p:txBody>
      </p:sp>
    </p:spTree>
    <p:extLst>
      <p:ext uri="{BB962C8B-B14F-4D97-AF65-F5344CB8AC3E}">
        <p14:creationId xmlns:p14="http://schemas.microsoft.com/office/powerpoint/2010/main" val="19146957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48B78-F573-93FF-36B4-016DD8E1057D}"/>
              </a:ext>
            </a:extLst>
          </p:cNvPr>
          <p:cNvSpPr>
            <a:spLocks noGrp="1"/>
          </p:cNvSpPr>
          <p:nvPr>
            <p:ph type="title"/>
          </p:nvPr>
        </p:nvSpPr>
        <p:spPr/>
        <p:txBody>
          <a:bodyPr>
            <a:normAutofit/>
          </a:bodyPr>
          <a:lstStyle/>
          <a:p>
            <a:r>
              <a:rPr lang="en-US" sz="2300" dirty="0"/>
              <a:t>Orcas Community Microgrid (OCM)</a:t>
            </a:r>
          </a:p>
        </p:txBody>
      </p:sp>
      <p:sp>
        <p:nvSpPr>
          <p:cNvPr id="3" name="Content Placeholder 2">
            <a:extLst>
              <a:ext uri="{FF2B5EF4-FFF2-40B4-BE49-F238E27FC236}">
                <a16:creationId xmlns:a16="http://schemas.microsoft.com/office/drawing/2014/main" id="{3A9555B3-34A6-4CED-73D6-DD786E4EEC4C}"/>
              </a:ext>
            </a:extLst>
          </p:cNvPr>
          <p:cNvSpPr>
            <a:spLocks noGrp="1"/>
          </p:cNvSpPr>
          <p:nvPr>
            <p:ph idx="1"/>
          </p:nvPr>
        </p:nvSpPr>
        <p:spPr/>
        <p:txBody>
          <a:bodyPr anchor="ctr"/>
          <a:lstStyle/>
          <a:p>
            <a:pPr marL="0" indent="0" algn="ctr">
              <a:buNone/>
            </a:pPr>
            <a:r>
              <a:rPr lang="en-US" dirty="0">
                <a:solidFill>
                  <a:schemeClr val="tx1"/>
                </a:solidFill>
              </a:rPr>
              <a:t>Orcas Community Microgrid (OCM)</a:t>
            </a:r>
          </a:p>
        </p:txBody>
      </p:sp>
    </p:spTree>
    <p:extLst>
      <p:ext uri="{BB962C8B-B14F-4D97-AF65-F5344CB8AC3E}">
        <p14:creationId xmlns:p14="http://schemas.microsoft.com/office/powerpoint/2010/main" val="12400397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F30C8-3625-4B29-B2F9-9A5D58A234B9}"/>
              </a:ext>
            </a:extLst>
          </p:cNvPr>
          <p:cNvSpPr>
            <a:spLocks noGrp="1"/>
          </p:cNvSpPr>
          <p:nvPr>
            <p:ph type="title"/>
          </p:nvPr>
        </p:nvSpPr>
        <p:spPr>
          <a:xfrm>
            <a:off x="0" y="0"/>
            <a:ext cx="7549116" cy="762000"/>
          </a:xfrm>
        </p:spPr>
        <p:txBody>
          <a:bodyPr>
            <a:normAutofit/>
          </a:bodyPr>
          <a:lstStyle/>
          <a:p>
            <a:r>
              <a:rPr lang="en-US" sz="2300" dirty="0"/>
              <a:t>Grand OCM plan for the entire San Juan Islands</a:t>
            </a:r>
          </a:p>
        </p:txBody>
      </p:sp>
      <p:pic>
        <p:nvPicPr>
          <p:cNvPr id="6" name="Picture 5" descr="Map&#10;&#10;Description automatically generated">
            <a:extLst>
              <a:ext uri="{FF2B5EF4-FFF2-40B4-BE49-F238E27FC236}">
                <a16:creationId xmlns:a16="http://schemas.microsoft.com/office/drawing/2014/main" id="{F4986E0F-8EDC-4325-B4D5-E0A8CC4A6D3F}"/>
              </a:ext>
            </a:extLst>
          </p:cNvPr>
          <p:cNvPicPr>
            <a:picLocks noChangeAspect="1"/>
          </p:cNvPicPr>
          <p:nvPr/>
        </p:nvPicPr>
        <p:blipFill>
          <a:blip r:embed="rId2"/>
          <a:stretch>
            <a:fillRect/>
          </a:stretch>
        </p:blipFill>
        <p:spPr>
          <a:xfrm>
            <a:off x="1751517" y="762000"/>
            <a:ext cx="4410941" cy="5708276"/>
          </a:xfrm>
          <a:prstGeom prst="rect">
            <a:avLst/>
          </a:prstGeom>
        </p:spPr>
      </p:pic>
      <p:sp>
        <p:nvSpPr>
          <p:cNvPr id="5" name="TextBox 4">
            <a:extLst>
              <a:ext uri="{FF2B5EF4-FFF2-40B4-BE49-F238E27FC236}">
                <a16:creationId xmlns:a16="http://schemas.microsoft.com/office/drawing/2014/main" id="{30E9C224-1323-6B51-F89F-581A4F46A497}"/>
              </a:ext>
            </a:extLst>
          </p:cNvPr>
          <p:cNvSpPr txBox="1"/>
          <p:nvPr/>
        </p:nvSpPr>
        <p:spPr>
          <a:xfrm>
            <a:off x="6045496" y="2152407"/>
            <a:ext cx="1748171" cy="2462213"/>
          </a:xfrm>
          <a:prstGeom prst="rect">
            <a:avLst/>
          </a:prstGeom>
          <a:noFill/>
        </p:spPr>
        <p:txBody>
          <a:bodyPr wrap="square">
            <a:spAutoFit/>
          </a:bodyPr>
          <a:lstStyle/>
          <a:p>
            <a:pPr marL="0" marR="0">
              <a:spcBef>
                <a:spcPts val="0"/>
              </a:spcBef>
              <a:spcAft>
                <a:spcPts val="1000"/>
              </a:spcAft>
            </a:pPr>
            <a:r>
              <a:rPr lang="en-US" sz="1100" i="1" dirty="0">
                <a:solidFill>
                  <a:srgbClr val="1F497D"/>
                </a:solidFill>
                <a:effectLst/>
                <a:latin typeface="Calibri" panose="020F0502020204030204" pitchFamily="34" charset="0"/>
                <a:ea typeface="Calibri" panose="020F0502020204030204" pitchFamily="34" charset="0"/>
              </a:rPr>
              <a:t>Figure 1: OPALCO’s service territory covers San Juan County and includes 20 islands. Eastsound is shaded towards the top of Orcas Island and represents the initial Orcas Community Microgrid location. Over time, the Community Microgrid will expand to cover all of Orcas and then eventually the entire OPALCO service territory.</a:t>
            </a:r>
          </a:p>
        </p:txBody>
      </p:sp>
    </p:spTree>
    <p:extLst>
      <p:ext uri="{BB962C8B-B14F-4D97-AF65-F5344CB8AC3E}">
        <p14:creationId xmlns:p14="http://schemas.microsoft.com/office/powerpoint/2010/main" val="37040933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F30C8-3625-4B29-B2F9-9A5D58A234B9}"/>
              </a:ext>
            </a:extLst>
          </p:cNvPr>
          <p:cNvSpPr>
            <a:spLocks noGrp="1"/>
          </p:cNvSpPr>
          <p:nvPr>
            <p:ph type="title"/>
          </p:nvPr>
        </p:nvSpPr>
        <p:spPr/>
        <p:txBody>
          <a:bodyPr>
            <a:normAutofit/>
          </a:bodyPr>
          <a:lstStyle/>
          <a:p>
            <a:r>
              <a:rPr lang="en-US" sz="2300" dirty="0"/>
              <a:t>Eastsound Tier 1 &amp; 2 facilities map</a:t>
            </a:r>
          </a:p>
        </p:txBody>
      </p:sp>
      <p:pic>
        <p:nvPicPr>
          <p:cNvPr id="3" name="Picture 2">
            <a:extLst>
              <a:ext uri="{FF2B5EF4-FFF2-40B4-BE49-F238E27FC236}">
                <a16:creationId xmlns:a16="http://schemas.microsoft.com/office/drawing/2014/main" id="{33E99734-A413-79C4-3DB6-CFC5EC7FA1F1}"/>
              </a:ext>
            </a:extLst>
          </p:cNvPr>
          <p:cNvPicPr>
            <a:picLocks noChangeAspect="1"/>
          </p:cNvPicPr>
          <p:nvPr/>
        </p:nvPicPr>
        <p:blipFill>
          <a:blip r:embed="rId2"/>
          <a:stretch>
            <a:fillRect/>
          </a:stretch>
        </p:blipFill>
        <p:spPr>
          <a:xfrm>
            <a:off x="1733118" y="762000"/>
            <a:ext cx="4579717" cy="5706588"/>
          </a:xfrm>
          <a:prstGeom prst="rect">
            <a:avLst/>
          </a:prstGeom>
        </p:spPr>
      </p:pic>
      <p:sp>
        <p:nvSpPr>
          <p:cNvPr id="8" name="TextBox 7">
            <a:extLst>
              <a:ext uri="{FF2B5EF4-FFF2-40B4-BE49-F238E27FC236}">
                <a16:creationId xmlns:a16="http://schemas.microsoft.com/office/drawing/2014/main" id="{53138CB8-5347-8A1E-3365-CB74D6FA67CD}"/>
              </a:ext>
            </a:extLst>
          </p:cNvPr>
          <p:cNvSpPr txBox="1"/>
          <p:nvPr/>
        </p:nvSpPr>
        <p:spPr>
          <a:xfrm>
            <a:off x="6324664" y="2655881"/>
            <a:ext cx="1862410" cy="2462213"/>
          </a:xfrm>
          <a:prstGeom prst="rect">
            <a:avLst/>
          </a:prstGeom>
          <a:noFill/>
        </p:spPr>
        <p:txBody>
          <a:bodyPr wrap="square">
            <a:spAutoFit/>
          </a:bodyPr>
          <a:lstStyle/>
          <a:p>
            <a:pPr marL="0" marR="0">
              <a:spcBef>
                <a:spcPts val="0"/>
              </a:spcBef>
              <a:spcAft>
                <a:spcPts val="600"/>
              </a:spcAft>
            </a:pPr>
            <a:r>
              <a:rPr lang="en-US" sz="1100" i="1" dirty="0">
                <a:solidFill>
                  <a:srgbClr val="1F497D"/>
                </a:solidFill>
                <a:effectLst/>
                <a:latin typeface="Calibri" panose="020F0502020204030204" pitchFamily="34" charset="0"/>
                <a:ea typeface="Calibri" panose="020F0502020204030204" pitchFamily="34" charset="0"/>
              </a:rPr>
              <a:t>Figure 2: Eastsound facilities that are being provisioned with priority Community Microgrid resilience in the initial Orcas Community Microgrid design are shaded. Tier 1 Critical Community Facilities (CCFs) are shaded and labeled with black text, while Tier 2 CCFs are shaded in blue text. Figures 3 and 4 further depict the initial Orcas Community Microgrid in block diagram form.</a:t>
            </a:r>
          </a:p>
        </p:txBody>
      </p:sp>
    </p:spTree>
    <p:extLst>
      <p:ext uri="{BB962C8B-B14F-4D97-AF65-F5344CB8AC3E}">
        <p14:creationId xmlns:p14="http://schemas.microsoft.com/office/powerpoint/2010/main" val="7664755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5F49BB8C-8367-7472-1074-05838A51482B}"/>
              </a:ext>
            </a:extLst>
          </p:cNvPr>
          <p:cNvPicPr>
            <a:picLocks noChangeAspect="1"/>
          </p:cNvPicPr>
          <p:nvPr/>
        </p:nvPicPr>
        <p:blipFill>
          <a:blip r:embed="rId3"/>
          <a:stretch>
            <a:fillRect/>
          </a:stretch>
        </p:blipFill>
        <p:spPr>
          <a:xfrm>
            <a:off x="336855" y="769212"/>
            <a:ext cx="8558666" cy="5675362"/>
          </a:xfrm>
          <a:prstGeom prst="rect">
            <a:avLst/>
          </a:prstGeom>
        </p:spPr>
      </p:pic>
      <p:sp>
        <p:nvSpPr>
          <p:cNvPr id="75" name="Freeform: Shape 74">
            <a:extLst>
              <a:ext uri="{FF2B5EF4-FFF2-40B4-BE49-F238E27FC236}">
                <a16:creationId xmlns:a16="http://schemas.microsoft.com/office/drawing/2014/main" id="{71ADA431-7714-1809-7B20-7A983C57615D}"/>
              </a:ext>
            </a:extLst>
          </p:cNvPr>
          <p:cNvSpPr/>
          <p:nvPr/>
        </p:nvSpPr>
        <p:spPr>
          <a:xfrm>
            <a:off x="4067175" y="2095500"/>
            <a:ext cx="1171575" cy="3928488"/>
          </a:xfrm>
          <a:custGeom>
            <a:avLst/>
            <a:gdLst>
              <a:gd name="connsiteX0" fmla="*/ 0 w 1171575"/>
              <a:gd name="connsiteY0" fmla="*/ 3895725 h 3895725"/>
              <a:gd name="connsiteX1" fmla="*/ 66675 w 1171575"/>
              <a:gd name="connsiteY1" fmla="*/ 1552575 h 3895725"/>
              <a:gd name="connsiteX2" fmla="*/ 1162050 w 1171575"/>
              <a:gd name="connsiteY2" fmla="*/ 647700 h 3895725"/>
              <a:gd name="connsiteX3" fmla="*/ 1171575 w 1171575"/>
              <a:gd name="connsiteY3" fmla="*/ 0 h 3895725"/>
            </a:gdLst>
            <a:ahLst/>
            <a:cxnLst>
              <a:cxn ang="0">
                <a:pos x="connsiteX0" y="connsiteY0"/>
              </a:cxn>
              <a:cxn ang="0">
                <a:pos x="connsiteX1" y="connsiteY1"/>
              </a:cxn>
              <a:cxn ang="0">
                <a:pos x="connsiteX2" y="connsiteY2"/>
              </a:cxn>
              <a:cxn ang="0">
                <a:pos x="connsiteX3" y="connsiteY3"/>
              </a:cxn>
            </a:cxnLst>
            <a:rect l="l" t="t" r="r" b="b"/>
            <a:pathLst>
              <a:path w="1171575" h="3895725">
                <a:moveTo>
                  <a:pt x="0" y="3895725"/>
                </a:moveTo>
                <a:lnTo>
                  <a:pt x="66675" y="1552575"/>
                </a:lnTo>
                <a:lnTo>
                  <a:pt x="1162050" y="647700"/>
                </a:lnTo>
                <a:lnTo>
                  <a:pt x="1171575" y="0"/>
                </a:lnTo>
              </a:path>
            </a:pathLst>
          </a:custGeom>
          <a:noFill/>
          <a:ln w="31750">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0D7C04-274F-BA73-2463-92611C234FA0}"/>
              </a:ext>
            </a:extLst>
          </p:cNvPr>
          <p:cNvSpPr>
            <a:spLocks noGrp="1"/>
          </p:cNvSpPr>
          <p:nvPr>
            <p:ph type="title"/>
          </p:nvPr>
        </p:nvSpPr>
        <p:spPr/>
        <p:txBody>
          <a:bodyPr>
            <a:normAutofit/>
          </a:bodyPr>
          <a:lstStyle/>
          <a:p>
            <a:r>
              <a:rPr lang="en-US" sz="2300" dirty="0"/>
              <a:t>OCM map for Orcas Island</a:t>
            </a:r>
          </a:p>
        </p:txBody>
      </p:sp>
      <p:sp>
        <p:nvSpPr>
          <p:cNvPr id="11" name="TextBox 10">
            <a:extLst>
              <a:ext uri="{FF2B5EF4-FFF2-40B4-BE49-F238E27FC236}">
                <a16:creationId xmlns:a16="http://schemas.microsoft.com/office/drawing/2014/main" id="{46DE3EDD-E9D9-EFA0-06ED-D67274416E25}"/>
              </a:ext>
            </a:extLst>
          </p:cNvPr>
          <p:cNvSpPr txBox="1"/>
          <p:nvPr/>
        </p:nvSpPr>
        <p:spPr>
          <a:xfrm>
            <a:off x="377211" y="799525"/>
            <a:ext cx="2430041" cy="3477875"/>
          </a:xfrm>
          <a:prstGeom prst="rect">
            <a:avLst/>
          </a:prstGeom>
          <a:solidFill>
            <a:schemeClr val="bg1">
              <a:lumMod val="85000"/>
            </a:schemeClr>
          </a:solidFill>
          <a:ln w="12700">
            <a:solidFill>
              <a:schemeClr val="tx1"/>
            </a:solidFill>
          </a:ln>
        </p:spPr>
        <p:txBody>
          <a:bodyPr wrap="square" rtlCol="0">
            <a:spAutoFit/>
          </a:bodyPr>
          <a:lstStyle/>
          <a:p>
            <a:r>
              <a:rPr lang="en-US" sz="1000" dirty="0"/>
              <a:t>          Feeder (A phase)</a:t>
            </a:r>
          </a:p>
          <a:p>
            <a:endParaRPr lang="en-US" sz="400" dirty="0"/>
          </a:p>
          <a:p>
            <a:r>
              <a:rPr lang="en-US" sz="1000" dirty="0"/>
              <a:t>          Feeder (B phase)</a:t>
            </a:r>
          </a:p>
          <a:p>
            <a:endParaRPr lang="en-US" sz="400" dirty="0"/>
          </a:p>
          <a:p>
            <a:r>
              <a:rPr lang="en-US" sz="1000" dirty="0"/>
              <a:t>          Feeder (C phase)</a:t>
            </a:r>
          </a:p>
          <a:p>
            <a:endParaRPr lang="en-US" sz="400" dirty="0"/>
          </a:p>
          <a:p>
            <a:r>
              <a:rPr lang="en-US" sz="1000" dirty="0"/>
              <a:t>          Underground feeder (Three phase)</a:t>
            </a:r>
          </a:p>
          <a:p>
            <a:endParaRPr lang="en-US" sz="400" dirty="0"/>
          </a:p>
          <a:p>
            <a:r>
              <a:rPr lang="en-US" sz="1000" dirty="0"/>
              <a:t>          Overhead feeder (Three phase)</a:t>
            </a:r>
            <a:endParaRPr lang="en-US" sz="400" dirty="0"/>
          </a:p>
          <a:p>
            <a:endParaRPr lang="en-US" sz="400" dirty="0"/>
          </a:p>
          <a:p>
            <a:r>
              <a:rPr lang="en-US" sz="1000" dirty="0"/>
              <a:t>          Manual existing grid switches (open)</a:t>
            </a:r>
          </a:p>
          <a:p>
            <a:endParaRPr lang="en-US" sz="400" dirty="0"/>
          </a:p>
          <a:p>
            <a:r>
              <a:rPr lang="en-US" sz="1000" dirty="0"/>
              <a:t>          Manual existing grid switches (closed)</a:t>
            </a:r>
          </a:p>
          <a:p>
            <a:endParaRPr lang="en-US" sz="400" dirty="0"/>
          </a:p>
          <a:p>
            <a:r>
              <a:rPr lang="en-US" sz="1000" dirty="0"/>
              <a:t>          Microgrid area</a:t>
            </a:r>
          </a:p>
          <a:p>
            <a:endParaRPr lang="en-US" sz="400" dirty="0"/>
          </a:p>
          <a:p>
            <a:r>
              <a:rPr lang="en-US" sz="1000" dirty="0"/>
              <a:t>          Eastsound Substation</a:t>
            </a:r>
          </a:p>
          <a:p>
            <a:endParaRPr lang="en-US" sz="400" dirty="0"/>
          </a:p>
          <a:p>
            <a:r>
              <a:rPr lang="en-US" sz="1000" dirty="0"/>
              <a:t>          OPALCO headquarters</a:t>
            </a:r>
          </a:p>
          <a:p>
            <a:endParaRPr lang="en-US" sz="400" dirty="0"/>
          </a:p>
          <a:p>
            <a:r>
              <a:rPr lang="en-US" sz="1000" dirty="0"/>
              <a:t>          2.7 MWh battery (primary location)</a:t>
            </a:r>
          </a:p>
          <a:p>
            <a:endParaRPr lang="en-US" sz="400" dirty="0"/>
          </a:p>
          <a:p>
            <a:r>
              <a:rPr lang="en-US" sz="1000" dirty="0"/>
              <a:t>          New 1-phase GIS</a:t>
            </a:r>
          </a:p>
          <a:p>
            <a:endParaRPr lang="en-US" sz="400" dirty="0"/>
          </a:p>
          <a:p>
            <a:r>
              <a:rPr lang="en-US" sz="1000" dirty="0"/>
              <a:t>          New 3-phase GIS</a:t>
            </a:r>
          </a:p>
          <a:p>
            <a:endParaRPr lang="en-US" sz="400" dirty="0"/>
          </a:p>
          <a:p>
            <a:r>
              <a:rPr lang="en-US" sz="1000" dirty="0"/>
              <a:t>          Upgraded 3-phase GIS</a:t>
            </a:r>
          </a:p>
          <a:p>
            <a:endParaRPr lang="en-US" sz="400" dirty="0"/>
          </a:p>
          <a:p>
            <a:r>
              <a:rPr lang="en-US" sz="1000" dirty="0"/>
              <a:t>          Existing 69 kV transmission line</a:t>
            </a:r>
          </a:p>
          <a:p>
            <a:endParaRPr lang="en-US" sz="400" dirty="0"/>
          </a:p>
          <a:p>
            <a:r>
              <a:rPr lang="en-US" sz="1000" dirty="0"/>
              <a:t>          1 MW biopower facility</a:t>
            </a:r>
          </a:p>
        </p:txBody>
      </p:sp>
      <p:cxnSp>
        <p:nvCxnSpPr>
          <p:cNvPr id="9" name="Straight Connector 8">
            <a:extLst>
              <a:ext uri="{FF2B5EF4-FFF2-40B4-BE49-F238E27FC236}">
                <a16:creationId xmlns:a16="http://schemas.microsoft.com/office/drawing/2014/main" id="{B558BA30-A4A2-1895-D01B-8E8D79B1409F}"/>
              </a:ext>
            </a:extLst>
          </p:cNvPr>
          <p:cNvCxnSpPr/>
          <p:nvPr/>
        </p:nvCxnSpPr>
        <p:spPr>
          <a:xfrm>
            <a:off x="453518" y="912972"/>
            <a:ext cx="207775" cy="0"/>
          </a:xfrm>
          <a:prstGeom prst="line">
            <a:avLst/>
          </a:prstGeom>
          <a:ln>
            <a:solidFill>
              <a:srgbClr val="C52224"/>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EE52699-35F6-D9A2-3C43-39E2594FDC0C}"/>
              </a:ext>
            </a:extLst>
          </p:cNvPr>
          <p:cNvCxnSpPr/>
          <p:nvPr/>
        </p:nvCxnSpPr>
        <p:spPr>
          <a:xfrm>
            <a:off x="453519" y="1125409"/>
            <a:ext cx="207775" cy="0"/>
          </a:xfrm>
          <a:prstGeom prst="line">
            <a:avLst/>
          </a:prstGeom>
          <a:ln>
            <a:solidFill>
              <a:srgbClr val="020CC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675C488-8B58-C569-9414-D42AB6B09134}"/>
              </a:ext>
            </a:extLst>
          </p:cNvPr>
          <p:cNvCxnSpPr/>
          <p:nvPr/>
        </p:nvCxnSpPr>
        <p:spPr>
          <a:xfrm>
            <a:off x="450708" y="1340058"/>
            <a:ext cx="207775" cy="0"/>
          </a:xfrm>
          <a:prstGeom prst="line">
            <a:avLst/>
          </a:prstGeom>
          <a:ln>
            <a:solidFill>
              <a:srgbClr val="288132"/>
            </a:solidFill>
            <a:prstDash val="sysDash"/>
          </a:ln>
          <a:effectLst/>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1DE11471-1B23-180F-CF82-1CEA25A4DA62}"/>
              </a:ext>
            </a:extLst>
          </p:cNvPr>
          <p:cNvSpPr/>
          <p:nvPr/>
        </p:nvSpPr>
        <p:spPr>
          <a:xfrm>
            <a:off x="493011" y="1916275"/>
            <a:ext cx="129309" cy="129309"/>
          </a:xfrm>
          <a:prstGeom prst="ellipse">
            <a:avLst/>
          </a:prstGeom>
          <a:solidFill>
            <a:srgbClr val="03FC0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95B0CF2E-6D11-E14B-4C8E-73A49E06CCDE}"/>
              </a:ext>
            </a:extLst>
          </p:cNvPr>
          <p:cNvSpPr/>
          <p:nvPr/>
        </p:nvSpPr>
        <p:spPr>
          <a:xfrm>
            <a:off x="497109" y="2133328"/>
            <a:ext cx="129309" cy="129309"/>
          </a:xfrm>
          <a:prstGeom prst="ellipse">
            <a:avLst/>
          </a:prstGeom>
          <a:solidFill>
            <a:srgbClr val="FA05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Icon&#10;&#10;Description automatically generated">
            <a:extLst>
              <a:ext uri="{FF2B5EF4-FFF2-40B4-BE49-F238E27FC236}">
                <a16:creationId xmlns:a16="http://schemas.microsoft.com/office/drawing/2014/main" id="{C31FA22C-29DA-3A90-446F-0417322E6DF5}"/>
              </a:ext>
            </a:extLst>
          </p:cNvPr>
          <p:cNvPicPr>
            <a:picLocks noChangeAspect="1"/>
          </p:cNvPicPr>
          <p:nvPr/>
        </p:nvPicPr>
        <p:blipFill>
          <a:blip r:embed="rId4"/>
          <a:stretch>
            <a:fillRect/>
          </a:stretch>
        </p:blipFill>
        <p:spPr>
          <a:xfrm>
            <a:off x="4927903" y="1892719"/>
            <a:ext cx="276786" cy="276786"/>
          </a:xfrm>
          <a:prstGeom prst="rect">
            <a:avLst/>
          </a:prstGeom>
        </p:spPr>
      </p:pic>
      <p:pic>
        <p:nvPicPr>
          <p:cNvPr id="18" name="Picture 17" descr="Icon&#10;&#10;Description automatically generated">
            <a:extLst>
              <a:ext uri="{FF2B5EF4-FFF2-40B4-BE49-F238E27FC236}">
                <a16:creationId xmlns:a16="http://schemas.microsoft.com/office/drawing/2014/main" id="{C9D3B3A4-1A90-59A1-EA14-EBB47F155500}"/>
              </a:ext>
            </a:extLst>
          </p:cNvPr>
          <p:cNvPicPr>
            <a:picLocks noChangeAspect="1"/>
          </p:cNvPicPr>
          <p:nvPr/>
        </p:nvPicPr>
        <p:blipFill>
          <a:blip r:embed="rId4"/>
          <a:stretch>
            <a:fillRect/>
          </a:stretch>
        </p:blipFill>
        <p:spPr>
          <a:xfrm>
            <a:off x="451229" y="2938659"/>
            <a:ext cx="199060" cy="199060"/>
          </a:xfrm>
          <a:prstGeom prst="rect">
            <a:avLst/>
          </a:prstGeom>
        </p:spPr>
      </p:pic>
      <p:sp>
        <p:nvSpPr>
          <p:cNvPr id="20" name="Rectangle 19">
            <a:extLst>
              <a:ext uri="{FF2B5EF4-FFF2-40B4-BE49-F238E27FC236}">
                <a16:creationId xmlns:a16="http://schemas.microsoft.com/office/drawing/2014/main" id="{EADE626E-A967-B3BF-FDF2-B185447379B4}"/>
              </a:ext>
            </a:extLst>
          </p:cNvPr>
          <p:cNvSpPr/>
          <p:nvPr/>
        </p:nvSpPr>
        <p:spPr>
          <a:xfrm>
            <a:off x="476337" y="2330190"/>
            <a:ext cx="161899" cy="161899"/>
          </a:xfrm>
          <a:prstGeom prst="rect">
            <a:avLst/>
          </a:prstGeom>
          <a:noFill/>
          <a:ln w="12700">
            <a:solidFill>
              <a:schemeClr val="accent6">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71ED92E-2203-9449-6C1B-5E785C787C32}"/>
              </a:ext>
            </a:extLst>
          </p:cNvPr>
          <p:cNvSpPr/>
          <p:nvPr/>
        </p:nvSpPr>
        <p:spPr>
          <a:xfrm>
            <a:off x="487431" y="3198356"/>
            <a:ext cx="129309" cy="129309"/>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FDFBF14-FB97-405D-C558-E5071F0129E1}"/>
              </a:ext>
            </a:extLst>
          </p:cNvPr>
          <p:cNvSpPr/>
          <p:nvPr/>
        </p:nvSpPr>
        <p:spPr>
          <a:xfrm>
            <a:off x="491527" y="3414929"/>
            <a:ext cx="129309" cy="129309"/>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3C67DFDA-E489-6DBD-30D9-DBCE884DE41E}"/>
              </a:ext>
            </a:extLst>
          </p:cNvPr>
          <p:cNvSpPr/>
          <p:nvPr/>
        </p:nvSpPr>
        <p:spPr>
          <a:xfrm>
            <a:off x="494895" y="3618842"/>
            <a:ext cx="129309" cy="129309"/>
          </a:xfrm>
          <a:prstGeom prst="ellipse">
            <a:avLst/>
          </a:prstGeom>
          <a:solidFill>
            <a:srgbClr val="7030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674451A5-0385-40D7-7142-8D4FAB4C735A}"/>
              </a:ext>
            </a:extLst>
          </p:cNvPr>
          <p:cNvCxnSpPr/>
          <p:nvPr/>
        </p:nvCxnSpPr>
        <p:spPr>
          <a:xfrm>
            <a:off x="451229" y="1547877"/>
            <a:ext cx="207775" cy="0"/>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404E2462-B372-23E4-8274-3116A0F2F53E}"/>
              </a:ext>
            </a:extLst>
          </p:cNvPr>
          <p:cNvSpPr/>
          <p:nvPr/>
        </p:nvSpPr>
        <p:spPr>
          <a:xfrm>
            <a:off x="488701" y="2551010"/>
            <a:ext cx="129309" cy="129309"/>
          </a:xfrm>
          <a:prstGeom prst="rect">
            <a:avLst/>
          </a:prstGeom>
          <a:solidFill>
            <a:srgbClr val="FFC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Icon&#10;&#10;Description automatically generated">
            <a:extLst>
              <a:ext uri="{FF2B5EF4-FFF2-40B4-BE49-F238E27FC236}">
                <a16:creationId xmlns:a16="http://schemas.microsoft.com/office/drawing/2014/main" id="{7B9E6D42-0496-3B0F-C833-E2BDC761270E}"/>
              </a:ext>
            </a:extLst>
          </p:cNvPr>
          <p:cNvPicPr>
            <a:picLocks noChangeAspect="1"/>
          </p:cNvPicPr>
          <p:nvPr/>
        </p:nvPicPr>
        <p:blipFill>
          <a:blip r:embed="rId5"/>
          <a:stretch>
            <a:fillRect/>
          </a:stretch>
        </p:blipFill>
        <p:spPr>
          <a:xfrm>
            <a:off x="3576390" y="5627912"/>
            <a:ext cx="609600" cy="609600"/>
          </a:xfrm>
          <a:prstGeom prst="rect">
            <a:avLst/>
          </a:prstGeom>
        </p:spPr>
      </p:pic>
      <p:pic>
        <p:nvPicPr>
          <p:cNvPr id="43" name="Picture 42" descr="Icon&#10;&#10;Description automatically generated">
            <a:extLst>
              <a:ext uri="{FF2B5EF4-FFF2-40B4-BE49-F238E27FC236}">
                <a16:creationId xmlns:a16="http://schemas.microsoft.com/office/drawing/2014/main" id="{BA632788-54B4-4944-99F5-E92366844A6E}"/>
              </a:ext>
            </a:extLst>
          </p:cNvPr>
          <p:cNvPicPr>
            <a:picLocks noChangeAspect="1"/>
          </p:cNvPicPr>
          <p:nvPr/>
        </p:nvPicPr>
        <p:blipFill>
          <a:blip r:embed="rId5"/>
          <a:stretch>
            <a:fillRect/>
          </a:stretch>
        </p:blipFill>
        <p:spPr>
          <a:xfrm>
            <a:off x="404372" y="3955190"/>
            <a:ext cx="346636" cy="346636"/>
          </a:xfrm>
          <a:prstGeom prst="rect">
            <a:avLst/>
          </a:prstGeom>
        </p:spPr>
      </p:pic>
      <p:cxnSp>
        <p:nvCxnSpPr>
          <p:cNvPr id="49" name="Straight Connector 48">
            <a:extLst>
              <a:ext uri="{FF2B5EF4-FFF2-40B4-BE49-F238E27FC236}">
                <a16:creationId xmlns:a16="http://schemas.microsoft.com/office/drawing/2014/main" id="{8EA5C1B3-EA6C-31C2-4984-B08F800F11BE}"/>
              </a:ext>
            </a:extLst>
          </p:cNvPr>
          <p:cNvCxnSpPr/>
          <p:nvPr/>
        </p:nvCxnSpPr>
        <p:spPr>
          <a:xfrm>
            <a:off x="452906" y="1770615"/>
            <a:ext cx="207775" cy="0"/>
          </a:xfrm>
          <a:prstGeom prst="line">
            <a:avLst/>
          </a:prstGeom>
          <a:ln>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50" name="Freeform: Shape 49">
            <a:extLst>
              <a:ext uri="{FF2B5EF4-FFF2-40B4-BE49-F238E27FC236}">
                <a16:creationId xmlns:a16="http://schemas.microsoft.com/office/drawing/2014/main" id="{9A4C9337-0BD5-DE48-1AC8-39C26F8B419B}"/>
              </a:ext>
            </a:extLst>
          </p:cNvPr>
          <p:cNvSpPr/>
          <p:nvPr/>
        </p:nvSpPr>
        <p:spPr>
          <a:xfrm>
            <a:off x="4672484" y="834012"/>
            <a:ext cx="2120202" cy="2090058"/>
          </a:xfrm>
          <a:custGeom>
            <a:avLst/>
            <a:gdLst>
              <a:gd name="connsiteX0" fmla="*/ 1266092 w 2120202"/>
              <a:gd name="connsiteY0" fmla="*/ 0 h 2090058"/>
              <a:gd name="connsiteX1" fmla="*/ 0 w 2120202"/>
              <a:gd name="connsiteY1" fmla="*/ 0 h 2090058"/>
              <a:gd name="connsiteX2" fmla="*/ 0 w 2120202"/>
              <a:gd name="connsiteY2" fmla="*/ 2090058 h 2090058"/>
              <a:gd name="connsiteX3" fmla="*/ 1276140 w 2120202"/>
              <a:gd name="connsiteY3" fmla="*/ 2090058 h 2090058"/>
              <a:gd name="connsiteX4" fmla="*/ 1276140 w 2120202"/>
              <a:gd name="connsiteY4" fmla="*/ 1286189 h 2090058"/>
              <a:gd name="connsiteX5" fmla="*/ 2120202 w 2120202"/>
              <a:gd name="connsiteY5" fmla="*/ 1286189 h 2090058"/>
              <a:gd name="connsiteX6" fmla="*/ 2120202 w 2120202"/>
              <a:gd name="connsiteY6" fmla="*/ 924449 h 2090058"/>
              <a:gd name="connsiteX7" fmla="*/ 1306285 w 2120202"/>
              <a:gd name="connsiteY7" fmla="*/ 924449 h 2090058"/>
              <a:gd name="connsiteX8" fmla="*/ 1266092 w 2120202"/>
              <a:gd name="connsiteY8" fmla="*/ 0 h 209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0202" h="2090058">
                <a:moveTo>
                  <a:pt x="1266092" y="0"/>
                </a:moveTo>
                <a:lnTo>
                  <a:pt x="0" y="0"/>
                </a:lnTo>
                <a:lnTo>
                  <a:pt x="0" y="2090058"/>
                </a:lnTo>
                <a:lnTo>
                  <a:pt x="1276140" y="2090058"/>
                </a:lnTo>
                <a:lnTo>
                  <a:pt x="1276140" y="1286189"/>
                </a:lnTo>
                <a:lnTo>
                  <a:pt x="2120202" y="1286189"/>
                </a:lnTo>
                <a:lnTo>
                  <a:pt x="2120202" y="924449"/>
                </a:lnTo>
                <a:lnTo>
                  <a:pt x="1306285" y="924449"/>
                </a:lnTo>
                <a:lnTo>
                  <a:pt x="1266092" y="0"/>
                </a:lnTo>
                <a:close/>
              </a:path>
            </a:pathLst>
          </a:custGeom>
          <a:noFill/>
          <a:ln w="31750">
            <a:solidFill>
              <a:schemeClr val="accent6">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D48B1F3B-1D84-D8F3-0C6E-61EADB7E8629}"/>
              </a:ext>
            </a:extLst>
          </p:cNvPr>
          <p:cNvSpPr/>
          <p:nvPr/>
        </p:nvSpPr>
        <p:spPr>
          <a:xfrm>
            <a:off x="5536236" y="2034100"/>
            <a:ext cx="80873" cy="80873"/>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74EA1841-9483-EFA2-B425-21162663CD6E}"/>
              </a:ext>
            </a:extLst>
          </p:cNvPr>
          <p:cNvSpPr/>
          <p:nvPr/>
        </p:nvSpPr>
        <p:spPr>
          <a:xfrm>
            <a:off x="5732335" y="2276174"/>
            <a:ext cx="80873" cy="80873"/>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96A1E55C-9A21-EA68-4708-67286F75C58E}"/>
              </a:ext>
            </a:extLst>
          </p:cNvPr>
          <p:cNvSpPr/>
          <p:nvPr/>
        </p:nvSpPr>
        <p:spPr>
          <a:xfrm>
            <a:off x="5375925" y="1869605"/>
            <a:ext cx="80873" cy="80873"/>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E9F39D75-11F7-F4A0-2D4D-1564981444FA}"/>
              </a:ext>
            </a:extLst>
          </p:cNvPr>
          <p:cNvSpPr/>
          <p:nvPr/>
        </p:nvSpPr>
        <p:spPr>
          <a:xfrm>
            <a:off x="5567881" y="2433874"/>
            <a:ext cx="80873" cy="80873"/>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77CF24C5-6EDE-0438-3C3A-C60DB1ABE4DC}"/>
              </a:ext>
            </a:extLst>
          </p:cNvPr>
          <p:cNvSpPr/>
          <p:nvPr/>
        </p:nvSpPr>
        <p:spPr>
          <a:xfrm>
            <a:off x="6665646" y="2006677"/>
            <a:ext cx="91924" cy="91924"/>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B9D641B2-2969-6C48-2DB7-68C59073549B}"/>
              </a:ext>
            </a:extLst>
          </p:cNvPr>
          <p:cNvSpPr/>
          <p:nvPr/>
        </p:nvSpPr>
        <p:spPr>
          <a:xfrm>
            <a:off x="5741379" y="2528815"/>
            <a:ext cx="80873" cy="80873"/>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C54030BD-D6D4-57B8-6A74-93B9FB233621}"/>
              </a:ext>
            </a:extLst>
          </p:cNvPr>
          <p:cNvSpPr/>
          <p:nvPr/>
        </p:nvSpPr>
        <p:spPr>
          <a:xfrm>
            <a:off x="5707970" y="2712374"/>
            <a:ext cx="80873" cy="80873"/>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F12B1AD-C83A-D274-1CA5-FD71300BCB71}"/>
              </a:ext>
            </a:extLst>
          </p:cNvPr>
          <p:cNvSpPr/>
          <p:nvPr/>
        </p:nvSpPr>
        <p:spPr>
          <a:xfrm>
            <a:off x="5507112" y="2673636"/>
            <a:ext cx="80873" cy="80873"/>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0E578A39-4FAE-ACDC-6D8F-A3762B255ABD}"/>
              </a:ext>
            </a:extLst>
          </p:cNvPr>
          <p:cNvSpPr/>
          <p:nvPr/>
        </p:nvSpPr>
        <p:spPr>
          <a:xfrm>
            <a:off x="5195759" y="2376895"/>
            <a:ext cx="80873" cy="80873"/>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104801CA-580A-6DFF-12C4-FD292296392B}"/>
              </a:ext>
            </a:extLst>
          </p:cNvPr>
          <p:cNvSpPr/>
          <p:nvPr/>
        </p:nvSpPr>
        <p:spPr>
          <a:xfrm>
            <a:off x="5195759" y="1799872"/>
            <a:ext cx="80873" cy="80873"/>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BF13877-E46E-AB86-C6A8-B8A3DBA22AA8}"/>
              </a:ext>
            </a:extLst>
          </p:cNvPr>
          <p:cNvSpPr/>
          <p:nvPr/>
        </p:nvSpPr>
        <p:spPr>
          <a:xfrm>
            <a:off x="5557858" y="1860748"/>
            <a:ext cx="80873" cy="80873"/>
          </a:xfrm>
          <a:prstGeom prst="ellipse">
            <a:avLst/>
          </a:prstGeom>
          <a:solidFill>
            <a:srgbClr val="7030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FD4A2C23-09D4-3ADA-7A96-8260ABF06789}"/>
              </a:ext>
            </a:extLst>
          </p:cNvPr>
          <p:cNvSpPr/>
          <p:nvPr/>
        </p:nvSpPr>
        <p:spPr>
          <a:xfrm>
            <a:off x="5180415" y="2181898"/>
            <a:ext cx="80873" cy="80873"/>
          </a:xfrm>
          <a:prstGeom prst="ellipse">
            <a:avLst/>
          </a:prstGeom>
          <a:solidFill>
            <a:srgbClr val="7030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75B627F5-C4CB-7582-A82E-FAF758EAF8E3}"/>
              </a:ext>
            </a:extLst>
          </p:cNvPr>
          <p:cNvSpPr/>
          <p:nvPr/>
        </p:nvSpPr>
        <p:spPr>
          <a:xfrm>
            <a:off x="5236195" y="2686005"/>
            <a:ext cx="80873" cy="80873"/>
          </a:xfrm>
          <a:prstGeom prst="ellipse">
            <a:avLst/>
          </a:prstGeom>
          <a:solidFill>
            <a:srgbClr val="7030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AB30BD57-4514-BEB2-C00C-943D38A7B965}"/>
              </a:ext>
            </a:extLst>
          </p:cNvPr>
          <p:cNvSpPr/>
          <p:nvPr/>
        </p:nvSpPr>
        <p:spPr>
          <a:xfrm>
            <a:off x="5169364" y="1994869"/>
            <a:ext cx="91924" cy="91924"/>
          </a:xfrm>
          <a:prstGeom prst="rect">
            <a:avLst/>
          </a:prstGeom>
          <a:solidFill>
            <a:srgbClr val="FFC000"/>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29C5981F-1710-7DFD-E661-717973553574}"/>
              </a:ext>
            </a:extLst>
          </p:cNvPr>
          <p:cNvCxnSpPr/>
          <p:nvPr/>
        </p:nvCxnSpPr>
        <p:spPr>
          <a:xfrm>
            <a:off x="462431" y="3912880"/>
            <a:ext cx="207775" cy="0"/>
          </a:xfrm>
          <a:prstGeom prst="line">
            <a:avLst/>
          </a:prstGeom>
          <a:ln>
            <a:solidFill>
              <a:schemeClr val="accent3">
                <a:lumMod val="60000"/>
                <a:lumOff val="40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77" name="TextBox 76">
            <a:extLst>
              <a:ext uri="{FF2B5EF4-FFF2-40B4-BE49-F238E27FC236}">
                <a16:creationId xmlns:a16="http://schemas.microsoft.com/office/drawing/2014/main" id="{6E693D90-76C0-781C-A19C-80137D19B383}"/>
              </a:ext>
            </a:extLst>
          </p:cNvPr>
          <p:cNvSpPr txBox="1"/>
          <p:nvPr/>
        </p:nvSpPr>
        <p:spPr>
          <a:xfrm>
            <a:off x="2121957" y="5809601"/>
            <a:ext cx="1454433" cy="246221"/>
          </a:xfrm>
          <a:prstGeom prst="rect">
            <a:avLst/>
          </a:prstGeom>
          <a:solidFill>
            <a:schemeClr val="bg1">
              <a:lumMod val="85000"/>
            </a:schemeClr>
          </a:solidFill>
          <a:ln w="19050">
            <a:solidFill>
              <a:schemeClr val="tx1"/>
            </a:solidFill>
          </a:ln>
        </p:spPr>
        <p:txBody>
          <a:bodyPr wrap="square" rtlCol="0">
            <a:spAutoFit/>
          </a:bodyPr>
          <a:lstStyle/>
          <a:p>
            <a:pPr algn="ctr"/>
            <a:r>
              <a:rPr lang="en-US" sz="1000" b="1" dirty="0"/>
              <a:t>1 MW Biopower facility</a:t>
            </a:r>
          </a:p>
        </p:txBody>
      </p:sp>
      <p:sp>
        <p:nvSpPr>
          <p:cNvPr id="78" name="Rectangle 77">
            <a:extLst>
              <a:ext uri="{FF2B5EF4-FFF2-40B4-BE49-F238E27FC236}">
                <a16:creationId xmlns:a16="http://schemas.microsoft.com/office/drawing/2014/main" id="{7FCA9200-E893-CECB-AC56-4D2A94A5A8D7}"/>
              </a:ext>
            </a:extLst>
          </p:cNvPr>
          <p:cNvSpPr/>
          <p:nvPr/>
        </p:nvSpPr>
        <p:spPr>
          <a:xfrm>
            <a:off x="488701" y="2761253"/>
            <a:ext cx="129309" cy="12930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7FC3E310-B241-C754-E43E-8DAFF25F86CC}"/>
              </a:ext>
            </a:extLst>
          </p:cNvPr>
          <p:cNvSpPr/>
          <p:nvPr/>
        </p:nvSpPr>
        <p:spPr>
          <a:xfrm>
            <a:off x="5180415" y="2092985"/>
            <a:ext cx="80873" cy="80873"/>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AD20908-C2CF-B096-4A25-1A7CB4EF743D}"/>
              </a:ext>
            </a:extLst>
          </p:cNvPr>
          <p:cNvSpPr/>
          <p:nvPr/>
        </p:nvSpPr>
        <p:spPr>
          <a:xfrm>
            <a:off x="6649712" y="1897968"/>
            <a:ext cx="80873" cy="80873"/>
          </a:xfrm>
          <a:prstGeom prst="ellipse">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10060728-938E-BA1A-A2A4-B5784A6F8306}"/>
              </a:ext>
            </a:extLst>
          </p:cNvPr>
          <p:cNvSpPr/>
          <p:nvPr/>
        </p:nvSpPr>
        <p:spPr>
          <a:xfrm>
            <a:off x="4733566" y="2786653"/>
            <a:ext cx="80873" cy="80873"/>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106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hart 25">
            <a:extLst>
              <a:ext uri="{FF2B5EF4-FFF2-40B4-BE49-F238E27FC236}">
                <a16:creationId xmlns:a16="http://schemas.microsoft.com/office/drawing/2014/main" id="{3BE37468-1C6D-594F-AB9D-6AD5D6900B08}"/>
              </a:ext>
            </a:extLst>
          </p:cNvPr>
          <p:cNvGraphicFramePr/>
          <p:nvPr/>
        </p:nvGraphicFramePr>
        <p:xfrm>
          <a:off x="1637093" y="990860"/>
          <a:ext cx="6262972" cy="418369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F8AE3DE4-56F7-CF4D-8651-14E79B4CE34F}"/>
              </a:ext>
            </a:extLst>
          </p:cNvPr>
          <p:cNvSpPr txBox="1"/>
          <p:nvPr/>
        </p:nvSpPr>
        <p:spPr>
          <a:xfrm>
            <a:off x="1242361" y="1886251"/>
            <a:ext cx="369332" cy="2176509"/>
          </a:xfrm>
          <a:prstGeom prst="rect">
            <a:avLst/>
          </a:prstGeom>
          <a:noFill/>
        </p:spPr>
        <p:txBody>
          <a:bodyPr vert="vert270">
            <a:spAutoFit/>
          </a:bodyPr>
          <a:lstStyle/>
          <a:p>
            <a:pPr algn="ctr">
              <a:defRPr/>
            </a:pPr>
            <a:r>
              <a:rPr lang="en-US" sz="1200" b="1" dirty="0">
                <a:latin typeface="Arial" panose="020B0604020202020204" pitchFamily="34" charset="0"/>
                <a:cs typeface="Arial" panose="020B0604020202020204" pitchFamily="34" charset="0"/>
              </a:rPr>
              <a:t>Percentage of total load</a:t>
            </a:r>
          </a:p>
        </p:txBody>
      </p:sp>
      <p:sp>
        <p:nvSpPr>
          <p:cNvPr id="15364" name="TextBox 12">
            <a:extLst>
              <a:ext uri="{FF2B5EF4-FFF2-40B4-BE49-F238E27FC236}">
                <a16:creationId xmlns:a16="http://schemas.microsoft.com/office/drawing/2014/main" id="{E7630293-D15E-C24B-8F89-D4EB84555590}"/>
              </a:ext>
            </a:extLst>
          </p:cNvPr>
          <p:cNvSpPr txBox="1">
            <a:spLocks noChangeArrowheads="1"/>
          </p:cNvSpPr>
          <p:nvPr/>
        </p:nvSpPr>
        <p:spPr bwMode="auto">
          <a:xfrm>
            <a:off x="3808409" y="5174555"/>
            <a:ext cx="18002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200" b="1">
                <a:latin typeface="Arial" panose="020B0604020202020204" pitchFamily="34" charset="0"/>
                <a:cs typeface="Arial" panose="020B0604020202020204" pitchFamily="34" charset="0"/>
              </a:rPr>
              <a:t>Percentage of time</a:t>
            </a:r>
          </a:p>
        </p:txBody>
      </p:sp>
      <p:sp>
        <p:nvSpPr>
          <p:cNvPr id="2" name="Rectangle 1">
            <a:extLst>
              <a:ext uri="{FF2B5EF4-FFF2-40B4-BE49-F238E27FC236}">
                <a16:creationId xmlns:a16="http://schemas.microsoft.com/office/drawing/2014/main" id="{B9E1267F-BE3A-EE4A-ABD7-840D89726B9A}"/>
              </a:ext>
            </a:extLst>
          </p:cNvPr>
          <p:cNvSpPr/>
          <p:nvPr/>
        </p:nvSpPr>
        <p:spPr>
          <a:xfrm>
            <a:off x="2085972" y="1145480"/>
            <a:ext cx="5573712" cy="2630487"/>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B0DFF8D-E9CE-7C4F-8F15-5D9A9725133A}"/>
              </a:ext>
            </a:extLst>
          </p:cNvPr>
          <p:cNvSpPr/>
          <p:nvPr/>
        </p:nvSpPr>
        <p:spPr>
          <a:xfrm>
            <a:off x="2084384" y="3736280"/>
            <a:ext cx="5573713" cy="67945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3E00CF6-1A4B-7141-82E2-DBAF4A2968F3}"/>
              </a:ext>
            </a:extLst>
          </p:cNvPr>
          <p:cNvSpPr/>
          <p:nvPr/>
        </p:nvSpPr>
        <p:spPr>
          <a:xfrm flipV="1">
            <a:off x="2082797" y="1159767"/>
            <a:ext cx="1422400" cy="2752725"/>
          </a:xfrm>
          <a:prstGeom prst="rect">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ight Triangle 20">
            <a:extLst>
              <a:ext uri="{FF2B5EF4-FFF2-40B4-BE49-F238E27FC236}">
                <a16:creationId xmlns:a16="http://schemas.microsoft.com/office/drawing/2014/main" id="{729349CC-2038-5B45-B055-A173F8E04231}"/>
              </a:ext>
            </a:extLst>
          </p:cNvPr>
          <p:cNvSpPr/>
          <p:nvPr/>
        </p:nvSpPr>
        <p:spPr>
          <a:xfrm>
            <a:off x="3498847" y="1145480"/>
            <a:ext cx="2463800" cy="2767012"/>
          </a:xfrm>
          <a:prstGeom prst="rtTriangle">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69" name="TextBox 17">
            <a:extLst>
              <a:ext uri="{FF2B5EF4-FFF2-40B4-BE49-F238E27FC236}">
                <a16:creationId xmlns:a16="http://schemas.microsoft.com/office/drawing/2014/main" id="{59914BD4-E926-DD4B-B935-8642652138D7}"/>
              </a:ext>
            </a:extLst>
          </p:cNvPr>
          <p:cNvSpPr txBox="1">
            <a:spLocks noChangeArrowheads="1"/>
          </p:cNvSpPr>
          <p:nvPr/>
        </p:nvSpPr>
        <p:spPr bwMode="auto">
          <a:xfrm>
            <a:off x="2057397" y="3367980"/>
            <a:ext cx="3509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3 = Discretionary load, ~75% of total load</a:t>
            </a:r>
          </a:p>
        </p:txBody>
      </p:sp>
      <p:sp>
        <p:nvSpPr>
          <p:cNvPr id="22" name="Right Triangle 21">
            <a:extLst>
              <a:ext uri="{FF2B5EF4-FFF2-40B4-BE49-F238E27FC236}">
                <a16:creationId xmlns:a16="http://schemas.microsoft.com/office/drawing/2014/main" id="{6C68A283-BD51-B141-862D-3AF012B92629}"/>
              </a:ext>
            </a:extLst>
          </p:cNvPr>
          <p:cNvSpPr/>
          <p:nvPr/>
        </p:nvSpPr>
        <p:spPr>
          <a:xfrm>
            <a:off x="6453184" y="3904555"/>
            <a:ext cx="612775" cy="569912"/>
          </a:xfrm>
          <a:prstGeom prst="rtTriangle">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3" name="Straight Connector 22">
            <a:extLst>
              <a:ext uri="{FF2B5EF4-FFF2-40B4-BE49-F238E27FC236}">
                <a16:creationId xmlns:a16="http://schemas.microsoft.com/office/drawing/2014/main" id="{B9BA8CA3-36B0-7645-A242-7DCA30B5DD41}"/>
              </a:ext>
            </a:extLst>
          </p:cNvPr>
          <p:cNvCxnSpPr>
            <a:cxnSpLocks/>
          </p:cNvCxnSpPr>
          <p:nvPr/>
        </p:nvCxnSpPr>
        <p:spPr>
          <a:xfrm>
            <a:off x="2066922" y="1145480"/>
            <a:ext cx="142398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7EDBEC1-DAF3-C94B-BBE6-97B8A22D0872}"/>
              </a:ext>
            </a:extLst>
          </p:cNvPr>
          <p:cNvCxnSpPr>
            <a:cxnSpLocks/>
          </p:cNvCxnSpPr>
          <p:nvPr/>
        </p:nvCxnSpPr>
        <p:spPr>
          <a:xfrm>
            <a:off x="6452867" y="3902650"/>
            <a:ext cx="600075" cy="5715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C928CB-6C81-A14E-9155-E2D3BADFF362}"/>
              </a:ext>
            </a:extLst>
          </p:cNvPr>
          <p:cNvCxnSpPr>
            <a:cxnSpLocks/>
          </p:cNvCxnSpPr>
          <p:nvPr/>
        </p:nvCxnSpPr>
        <p:spPr>
          <a:xfrm>
            <a:off x="3481384" y="1156592"/>
            <a:ext cx="2482850" cy="2795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A6E9FC3-6756-DC45-A770-A369BE921570}"/>
              </a:ext>
            </a:extLst>
          </p:cNvPr>
          <p:cNvSpPr/>
          <p:nvPr/>
        </p:nvSpPr>
        <p:spPr>
          <a:xfrm>
            <a:off x="2084384" y="4457005"/>
            <a:ext cx="5584825" cy="366712"/>
          </a:xfrm>
          <a:prstGeom prst="rect">
            <a:avLst/>
          </a:prstGeom>
          <a:solidFill>
            <a:srgbClr val="3D8C9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375" name="TextBox 7">
            <a:extLst>
              <a:ext uri="{FF2B5EF4-FFF2-40B4-BE49-F238E27FC236}">
                <a16:creationId xmlns:a16="http://schemas.microsoft.com/office/drawing/2014/main" id="{6BF44E66-9EF6-364F-B7D3-694BEB51DB1E}"/>
              </a:ext>
            </a:extLst>
          </p:cNvPr>
          <p:cNvSpPr txBox="1">
            <a:spLocks noChangeArrowheads="1"/>
          </p:cNvSpPr>
          <p:nvPr/>
        </p:nvSpPr>
        <p:spPr bwMode="auto">
          <a:xfrm>
            <a:off x="2066922" y="4496692"/>
            <a:ext cx="48244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1 = Critical, life-sustaining load, ~10% of total load</a:t>
            </a:r>
          </a:p>
        </p:txBody>
      </p:sp>
      <p:sp>
        <p:nvSpPr>
          <p:cNvPr id="3" name="Rectangle 2">
            <a:extLst>
              <a:ext uri="{FF2B5EF4-FFF2-40B4-BE49-F238E27FC236}">
                <a16:creationId xmlns:a16="http://schemas.microsoft.com/office/drawing/2014/main" id="{7E6594AA-2C7F-CD45-B73C-B2955B11DD20}"/>
              </a:ext>
            </a:extLst>
          </p:cNvPr>
          <p:cNvSpPr/>
          <p:nvPr/>
        </p:nvSpPr>
        <p:spPr>
          <a:xfrm flipV="1">
            <a:off x="2082797" y="3912492"/>
            <a:ext cx="4384675" cy="544513"/>
          </a:xfrm>
          <a:prstGeom prst="rect">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79" name="TextBox 16">
            <a:extLst>
              <a:ext uri="{FF2B5EF4-FFF2-40B4-BE49-F238E27FC236}">
                <a16:creationId xmlns:a16="http://schemas.microsoft.com/office/drawing/2014/main" id="{B810509C-1F19-F644-B9DE-0162866FBFE4}"/>
              </a:ext>
            </a:extLst>
          </p:cNvPr>
          <p:cNvSpPr txBox="1">
            <a:spLocks noChangeArrowheads="1"/>
          </p:cNvSpPr>
          <p:nvPr/>
        </p:nvSpPr>
        <p:spPr bwMode="auto">
          <a:xfrm>
            <a:off x="2079622" y="4045842"/>
            <a:ext cx="3078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2 = Priority load, ~15% of total load</a:t>
            </a:r>
          </a:p>
        </p:txBody>
      </p:sp>
      <p:cxnSp>
        <p:nvCxnSpPr>
          <p:cNvPr id="32" name="Straight Connector 31">
            <a:extLst>
              <a:ext uri="{FF2B5EF4-FFF2-40B4-BE49-F238E27FC236}">
                <a16:creationId xmlns:a16="http://schemas.microsoft.com/office/drawing/2014/main" id="{F64F9F16-8296-E740-A08C-E01B0A0E19A6}"/>
              </a:ext>
            </a:extLst>
          </p:cNvPr>
          <p:cNvCxnSpPr>
            <a:cxnSpLocks/>
          </p:cNvCxnSpPr>
          <p:nvPr/>
        </p:nvCxnSpPr>
        <p:spPr>
          <a:xfrm flipV="1">
            <a:off x="5911530" y="3904555"/>
            <a:ext cx="547846" cy="523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96FC51-3C40-0143-ADC5-792128F413DC}"/>
              </a:ext>
            </a:extLst>
          </p:cNvPr>
          <p:cNvCxnSpPr>
            <a:cxnSpLocks/>
          </p:cNvCxnSpPr>
          <p:nvPr/>
        </p:nvCxnSpPr>
        <p:spPr>
          <a:xfrm>
            <a:off x="7008809" y="4441130"/>
            <a:ext cx="6477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C92744-AD4C-BD49-A9C0-2AF0E63210C3}"/>
              </a:ext>
            </a:extLst>
          </p:cNvPr>
          <p:cNvSpPr>
            <a:spLocks noGrp="1"/>
          </p:cNvSpPr>
          <p:nvPr>
            <p:ph type="title"/>
          </p:nvPr>
        </p:nvSpPr>
        <p:spPr>
          <a:xfrm>
            <a:off x="1660460" y="5288093"/>
            <a:ext cx="6264339" cy="1228472"/>
          </a:xfrm>
        </p:spPr>
        <p:txBody>
          <a:bodyPr>
            <a:normAutofit/>
          </a:bodyPr>
          <a:lstStyle/>
          <a:p>
            <a:pPr algn="ctr"/>
            <a:r>
              <a:rPr lang="en-US" sz="1400" b="0" dirty="0">
                <a:solidFill>
                  <a:schemeClr val="tx1"/>
                </a:solidFill>
              </a:rPr>
              <a:t>Percentage of time online for Tier 1, 2, and 3 loads for a Solar Microgrid designed for the University of California Santa Barbara (UCSB) with enough solar to achieve net zero and 200 kWh of energy storage per 100 kW solar.</a:t>
            </a:r>
          </a:p>
        </p:txBody>
      </p:sp>
      <p:sp>
        <p:nvSpPr>
          <p:cNvPr id="27" name="Title 5">
            <a:extLst>
              <a:ext uri="{FF2B5EF4-FFF2-40B4-BE49-F238E27FC236}">
                <a16:creationId xmlns:a16="http://schemas.microsoft.com/office/drawing/2014/main" id="{C7300492-CF4C-C043-872C-BF5BA1E0EB0A}"/>
              </a:ext>
            </a:extLst>
          </p:cNvPr>
          <p:cNvSpPr txBox="1">
            <a:spLocks/>
          </p:cNvSpPr>
          <p:nvPr/>
        </p:nvSpPr>
        <p:spPr bwMode="auto">
          <a:xfrm>
            <a:off x="-1" y="0"/>
            <a:ext cx="765650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defTabSz="457200" rtl="0" eaLnBrk="0" fontAlgn="base" hangingPunct="0">
              <a:spcBef>
                <a:spcPct val="0"/>
              </a:spcBef>
              <a:spcAft>
                <a:spcPct val="0"/>
              </a:spcAft>
              <a:defRPr sz="2400" b="1" kern="1200">
                <a:solidFill>
                  <a:schemeClr val="bg1"/>
                </a:solidFill>
                <a:latin typeface="Arial" pitchFamily="34" charset="0"/>
                <a:ea typeface="MS PGothic" panose="020B0600070205080204" pitchFamily="34" charset="-128"/>
                <a:cs typeface="Arial" pitchFamily="34" charset="0"/>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dirty="0"/>
              <a:t>Typical load tier resilience from Solar Microgrids</a:t>
            </a:r>
          </a:p>
        </p:txBody>
      </p:sp>
    </p:spTree>
    <p:extLst>
      <p:ext uri="{BB962C8B-B14F-4D97-AF65-F5344CB8AC3E}">
        <p14:creationId xmlns:p14="http://schemas.microsoft.com/office/powerpoint/2010/main" val="3538349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hart 25">
            <a:extLst>
              <a:ext uri="{FF2B5EF4-FFF2-40B4-BE49-F238E27FC236}">
                <a16:creationId xmlns:a16="http://schemas.microsoft.com/office/drawing/2014/main" id="{3BE37468-1C6D-594F-AB9D-6AD5D6900B08}"/>
              </a:ext>
            </a:extLst>
          </p:cNvPr>
          <p:cNvGraphicFramePr/>
          <p:nvPr/>
        </p:nvGraphicFramePr>
        <p:xfrm>
          <a:off x="1637093" y="917708"/>
          <a:ext cx="6262972" cy="418369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F8AE3DE4-56F7-CF4D-8651-14E79B4CE34F}"/>
              </a:ext>
            </a:extLst>
          </p:cNvPr>
          <p:cNvSpPr txBox="1"/>
          <p:nvPr/>
        </p:nvSpPr>
        <p:spPr>
          <a:xfrm>
            <a:off x="1242361" y="1813099"/>
            <a:ext cx="369332" cy="2176509"/>
          </a:xfrm>
          <a:prstGeom prst="rect">
            <a:avLst/>
          </a:prstGeom>
          <a:noFill/>
        </p:spPr>
        <p:txBody>
          <a:bodyPr vert="vert270">
            <a:spAutoFit/>
          </a:bodyPr>
          <a:lstStyle/>
          <a:p>
            <a:pPr algn="ctr">
              <a:defRPr/>
            </a:pPr>
            <a:r>
              <a:rPr lang="en-US" sz="1200" b="1" dirty="0">
                <a:latin typeface="Arial" panose="020B0604020202020204" pitchFamily="34" charset="0"/>
                <a:cs typeface="Arial" panose="020B0604020202020204" pitchFamily="34" charset="0"/>
              </a:rPr>
              <a:t>Percentage of total load</a:t>
            </a:r>
          </a:p>
        </p:txBody>
      </p:sp>
      <p:sp>
        <p:nvSpPr>
          <p:cNvPr id="15364" name="TextBox 12">
            <a:extLst>
              <a:ext uri="{FF2B5EF4-FFF2-40B4-BE49-F238E27FC236}">
                <a16:creationId xmlns:a16="http://schemas.microsoft.com/office/drawing/2014/main" id="{E7630293-D15E-C24B-8F89-D4EB84555590}"/>
              </a:ext>
            </a:extLst>
          </p:cNvPr>
          <p:cNvSpPr txBox="1">
            <a:spLocks noChangeArrowheads="1"/>
          </p:cNvSpPr>
          <p:nvPr/>
        </p:nvSpPr>
        <p:spPr bwMode="auto">
          <a:xfrm>
            <a:off x="3808409" y="5101403"/>
            <a:ext cx="18002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200" b="1">
                <a:latin typeface="Arial" panose="020B0604020202020204" pitchFamily="34" charset="0"/>
                <a:cs typeface="Arial" panose="020B0604020202020204" pitchFamily="34" charset="0"/>
              </a:rPr>
              <a:t>Percentage of time</a:t>
            </a:r>
          </a:p>
        </p:txBody>
      </p:sp>
      <p:sp>
        <p:nvSpPr>
          <p:cNvPr id="2" name="Rectangle 1">
            <a:extLst>
              <a:ext uri="{FF2B5EF4-FFF2-40B4-BE49-F238E27FC236}">
                <a16:creationId xmlns:a16="http://schemas.microsoft.com/office/drawing/2014/main" id="{B9E1267F-BE3A-EE4A-ABD7-840D89726B9A}"/>
              </a:ext>
            </a:extLst>
          </p:cNvPr>
          <p:cNvSpPr/>
          <p:nvPr/>
        </p:nvSpPr>
        <p:spPr>
          <a:xfrm>
            <a:off x="2085972" y="1072328"/>
            <a:ext cx="5573712" cy="2630487"/>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B0DFF8D-E9CE-7C4F-8F15-5D9A9725133A}"/>
              </a:ext>
            </a:extLst>
          </p:cNvPr>
          <p:cNvSpPr/>
          <p:nvPr/>
        </p:nvSpPr>
        <p:spPr>
          <a:xfrm>
            <a:off x="2084384" y="3663128"/>
            <a:ext cx="5573713" cy="67945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3E00CF6-1A4B-7141-82E2-DBAF4A2968F3}"/>
              </a:ext>
            </a:extLst>
          </p:cNvPr>
          <p:cNvSpPr/>
          <p:nvPr/>
        </p:nvSpPr>
        <p:spPr>
          <a:xfrm flipV="1">
            <a:off x="2082797" y="1086615"/>
            <a:ext cx="1422400" cy="2752725"/>
          </a:xfrm>
          <a:prstGeom prst="rect">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ight Triangle 20">
            <a:extLst>
              <a:ext uri="{FF2B5EF4-FFF2-40B4-BE49-F238E27FC236}">
                <a16:creationId xmlns:a16="http://schemas.microsoft.com/office/drawing/2014/main" id="{729349CC-2038-5B45-B055-A173F8E04231}"/>
              </a:ext>
            </a:extLst>
          </p:cNvPr>
          <p:cNvSpPr/>
          <p:nvPr/>
        </p:nvSpPr>
        <p:spPr>
          <a:xfrm>
            <a:off x="3498847" y="1072328"/>
            <a:ext cx="2463800" cy="2767012"/>
          </a:xfrm>
          <a:prstGeom prst="rtTriangle">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69" name="TextBox 17">
            <a:extLst>
              <a:ext uri="{FF2B5EF4-FFF2-40B4-BE49-F238E27FC236}">
                <a16:creationId xmlns:a16="http://schemas.microsoft.com/office/drawing/2014/main" id="{59914BD4-E926-DD4B-B935-8642652138D7}"/>
              </a:ext>
            </a:extLst>
          </p:cNvPr>
          <p:cNvSpPr txBox="1">
            <a:spLocks noChangeArrowheads="1"/>
          </p:cNvSpPr>
          <p:nvPr/>
        </p:nvSpPr>
        <p:spPr bwMode="auto">
          <a:xfrm>
            <a:off x="2057397" y="3294828"/>
            <a:ext cx="3509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3 = Discretionary load, ~75% of total load</a:t>
            </a:r>
          </a:p>
        </p:txBody>
      </p:sp>
      <p:sp>
        <p:nvSpPr>
          <p:cNvPr id="22" name="Right Triangle 21">
            <a:extLst>
              <a:ext uri="{FF2B5EF4-FFF2-40B4-BE49-F238E27FC236}">
                <a16:creationId xmlns:a16="http://schemas.microsoft.com/office/drawing/2014/main" id="{6C68A283-BD51-B141-862D-3AF012B92629}"/>
              </a:ext>
            </a:extLst>
          </p:cNvPr>
          <p:cNvSpPr/>
          <p:nvPr/>
        </p:nvSpPr>
        <p:spPr>
          <a:xfrm>
            <a:off x="6453184" y="3831403"/>
            <a:ext cx="612775" cy="569912"/>
          </a:xfrm>
          <a:prstGeom prst="rtTriangle">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3" name="Straight Connector 22">
            <a:extLst>
              <a:ext uri="{FF2B5EF4-FFF2-40B4-BE49-F238E27FC236}">
                <a16:creationId xmlns:a16="http://schemas.microsoft.com/office/drawing/2014/main" id="{B9BA8CA3-36B0-7645-A242-7DCA30B5DD41}"/>
              </a:ext>
            </a:extLst>
          </p:cNvPr>
          <p:cNvCxnSpPr>
            <a:cxnSpLocks/>
          </p:cNvCxnSpPr>
          <p:nvPr/>
        </p:nvCxnSpPr>
        <p:spPr>
          <a:xfrm>
            <a:off x="2066922" y="1072328"/>
            <a:ext cx="142398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7EDBEC1-DAF3-C94B-BBE6-97B8A22D0872}"/>
              </a:ext>
            </a:extLst>
          </p:cNvPr>
          <p:cNvCxnSpPr>
            <a:cxnSpLocks/>
          </p:cNvCxnSpPr>
          <p:nvPr/>
        </p:nvCxnSpPr>
        <p:spPr>
          <a:xfrm>
            <a:off x="6452867" y="3829498"/>
            <a:ext cx="600075" cy="5715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C928CB-6C81-A14E-9155-E2D3BADFF362}"/>
              </a:ext>
            </a:extLst>
          </p:cNvPr>
          <p:cNvCxnSpPr>
            <a:cxnSpLocks/>
          </p:cNvCxnSpPr>
          <p:nvPr/>
        </p:nvCxnSpPr>
        <p:spPr>
          <a:xfrm>
            <a:off x="3481384" y="1083440"/>
            <a:ext cx="2482850" cy="2795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A6E9FC3-6756-DC45-A770-A369BE921570}"/>
              </a:ext>
            </a:extLst>
          </p:cNvPr>
          <p:cNvSpPr/>
          <p:nvPr/>
        </p:nvSpPr>
        <p:spPr>
          <a:xfrm>
            <a:off x="2084384" y="4383853"/>
            <a:ext cx="5584825" cy="366712"/>
          </a:xfrm>
          <a:prstGeom prst="rect">
            <a:avLst/>
          </a:prstGeom>
          <a:solidFill>
            <a:srgbClr val="3D8C9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375" name="TextBox 7">
            <a:extLst>
              <a:ext uri="{FF2B5EF4-FFF2-40B4-BE49-F238E27FC236}">
                <a16:creationId xmlns:a16="http://schemas.microsoft.com/office/drawing/2014/main" id="{6BF44E66-9EF6-364F-B7D3-694BEB51DB1E}"/>
              </a:ext>
            </a:extLst>
          </p:cNvPr>
          <p:cNvSpPr txBox="1">
            <a:spLocks noChangeArrowheads="1"/>
          </p:cNvSpPr>
          <p:nvPr/>
        </p:nvSpPr>
        <p:spPr bwMode="auto">
          <a:xfrm>
            <a:off x="2066922" y="4423540"/>
            <a:ext cx="48244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1 = Critical, life-sustaining load, ~10% of total load</a:t>
            </a:r>
          </a:p>
        </p:txBody>
      </p:sp>
      <p:sp>
        <p:nvSpPr>
          <p:cNvPr id="3" name="Rectangle 2">
            <a:extLst>
              <a:ext uri="{FF2B5EF4-FFF2-40B4-BE49-F238E27FC236}">
                <a16:creationId xmlns:a16="http://schemas.microsoft.com/office/drawing/2014/main" id="{7E6594AA-2C7F-CD45-B73C-B2955B11DD20}"/>
              </a:ext>
            </a:extLst>
          </p:cNvPr>
          <p:cNvSpPr/>
          <p:nvPr/>
        </p:nvSpPr>
        <p:spPr>
          <a:xfrm flipV="1">
            <a:off x="2082797" y="3839340"/>
            <a:ext cx="4384675" cy="544513"/>
          </a:xfrm>
          <a:prstGeom prst="rect">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79" name="TextBox 16">
            <a:extLst>
              <a:ext uri="{FF2B5EF4-FFF2-40B4-BE49-F238E27FC236}">
                <a16:creationId xmlns:a16="http://schemas.microsoft.com/office/drawing/2014/main" id="{B810509C-1F19-F644-B9DE-0162866FBFE4}"/>
              </a:ext>
            </a:extLst>
          </p:cNvPr>
          <p:cNvSpPr txBox="1">
            <a:spLocks noChangeArrowheads="1"/>
          </p:cNvSpPr>
          <p:nvPr/>
        </p:nvSpPr>
        <p:spPr bwMode="auto">
          <a:xfrm>
            <a:off x="2079622" y="3972690"/>
            <a:ext cx="3078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2 = Priority load, ~15% of total load</a:t>
            </a:r>
          </a:p>
        </p:txBody>
      </p:sp>
      <p:cxnSp>
        <p:nvCxnSpPr>
          <p:cNvPr id="32" name="Straight Connector 31">
            <a:extLst>
              <a:ext uri="{FF2B5EF4-FFF2-40B4-BE49-F238E27FC236}">
                <a16:creationId xmlns:a16="http://schemas.microsoft.com/office/drawing/2014/main" id="{F64F9F16-8296-E740-A08C-E01B0A0E19A6}"/>
              </a:ext>
            </a:extLst>
          </p:cNvPr>
          <p:cNvCxnSpPr>
            <a:cxnSpLocks/>
          </p:cNvCxnSpPr>
          <p:nvPr/>
        </p:nvCxnSpPr>
        <p:spPr>
          <a:xfrm flipV="1">
            <a:off x="5911530" y="3831403"/>
            <a:ext cx="547846" cy="523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96FC51-3C40-0143-ADC5-792128F413DC}"/>
              </a:ext>
            </a:extLst>
          </p:cNvPr>
          <p:cNvCxnSpPr>
            <a:cxnSpLocks/>
          </p:cNvCxnSpPr>
          <p:nvPr/>
        </p:nvCxnSpPr>
        <p:spPr>
          <a:xfrm>
            <a:off x="7008809" y="4367978"/>
            <a:ext cx="6477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C92744-AD4C-BD49-A9C0-2AF0E63210C3}"/>
              </a:ext>
            </a:extLst>
          </p:cNvPr>
          <p:cNvSpPr>
            <a:spLocks noGrp="1"/>
          </p:cNvSpPr>
          <p:nvPr>
            <p:ph type="title"/>
          </p:nvPr>
        </p:nvSpPr>
        <p:spPr>
          <a:xfrm>
            <a:off x="1904300" y="5288093"/>
            <a:ext cx="5922964" cy="1228472"/>
          </a:xfrm>
        </p:spPr>
        <p:txBody>
          <a:bodyPr>
            <a:normAutofit/>
          </a:bodyPr>
          <a:lstStyle/>
          <a:p>
            <a:pPr algn="ctr"/>
            <a:r>
              <a:rPr lang="en-US" sz="1400" b="0" dirty="0">
                <a:solidFill>
                  <a:schemeClr val="tx1"/>
                </a:solidFill>
              </a:rPr>
              <a:t>A typical diesel generator is configured to maintain 25% of the normal load for two days.  If diesel fuel cannot be resupplied within two days, goodbye. This is hardly a solution for increasingly necessary long-term resilience. In California, Solar Microgrids provide a vastly superior trifecta of economic, environmental, and resilience benefits. </a:t>
            </a:r>
          </a:p>
        </p:txBody>
      </p:sp>
      <p:sp>
        <p:nvSpPr>
          <p:cNvPr id="27" name="Title 5">
            <a:extLst>
              <a:ext uri="{FF2B5EF4-FFF2-40B4-BE49-F238E27FC236}">
                <a16:creationId xmlns:a16="http://schemas.microsoft.com/office/drawing/2014/main" id="{C7300492-CF4C-C043-872C-BF5BA1E0EB0A}"/>
              </a:ext>
            </a:extLst>
          </p:cNvPr>
          <p:cNvSpPr txBox="1">
            <a:spLocks/>
          </p:cNvSpPr>
          <p:nvPr/>
        </p:nvSpPr>
        <p:spPr bwMode="auto">
          <a:xfrm>
            <a:off x="-1" y="0"/>
            <a:ext cx="765650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defTabSz="457200" rtl="0" eaLnBrk="0" fontAlgn="base" hangingPunct="0">
              <a:spcBef>
                <a:spcPct val="0"/>
              </a:spcBef>
              <a:spcAft>
                <a:spcPct val="0"/>
              </a:spcAft>
              <a:defRPr sz="2400" b="1" kern="1200">
                <a:solidFill>
                  <a:schemeClr val="bg1"/>
                </a:solidFill>
                <a:latin typeface="Arial" pitchFamily="34" charset="0"/>
                <a:ea typeface="MS PGothic" panose="020B0600070205080204" pitchFamily="34" charset="-128"/>
                <a:cs typeface="Arial" pitchFamily="34" charset="0"/>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dirty="0"/>
              <a:t>Diesel generators are designed for limited resilience</a:t>
            </a:r>
          </a:p>
        </p:txBody>
      </p:sp>
      <p:sp>
        <p:nvSpPr>
          <p:cNvPr id="5" name="Rectangle 4">
            <a:extLst>
              <a:ext uri="{FF2B5EF4-FFF2-40B4-BE49-F238E27FC236}">
                <a16:creationId xmlns:a16="http://schemas.microsoft.com/office/drawing/2014/main" id="{FF972533-E55B-6742-86D5-839342750CAB}"/>
              </a:ext>
            </a:extLst>
          </p:cNvPr>
          <p:cNvSpPr/>
          <p:nvPr/>
        </p:nvSpPr>
        <p:spPr>
          <a:xfrm>
            <a:off x="2085972" y="3836639"/>
            <a:ext cx="561306" cy="913926"/>
          </a:xfrm>
          <a:prstGeom prst="rect">
            <a:avLst/>
          </a:prstGeom>
          <a:noFill/>
          <a:ln w="6667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3648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1"/>
          <p:cNvSpPr txBox="1">
            <a:spLocks noGrp="1"/>
          </p:cNvSpPr>
          <p:nvPr>
            <p:ph type="title"/>
          </p:nvPr>
        </p:nvSpPr>
        <p:spPr>
          <a:xfrm>
            <a:off x="-1" y="0"/>
            <a:ext cx="7529689"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sz="2300" dirty="0"/>
              <a:t>Local solar &amp; storage optimize grid outcomes</a:t>
            </a:r>
            <a:endParaRPr sz="2300" dirty="0"/>
          </a:p>
        </p:txBody>
      </p:sp>
      <p:sp>
        <p:nvSpPr>
          <p:cNvPr id="326" name="Google Shape;326;p21"/>
          <p:cNvSpPr txBox="1">
            <a:spLocks noGrp="1"/>
          </p:cNvSpPr>
          <p:nvPr>
            <p:ph type="body" idx="1"/>
          </p:nvPr>
        </p:nvSpPr>
        <p:spPr>
          <a:xfrm>
            <a:off x="1079841" y="1047042"/>
            <a:ext cx="7175516" cy="45259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None/>
            </a:pPr>
            <a:r>
              <a:rPr lang="en-US" dirty="0">
                <a:solidFill>
                  <a:schemeClr val="dk1"/>
                </a:solidFill>
              </a:rPr>
              <a:t>Local solar &amp; storage </a:t>
            </a:r>
          </a:p>
          <a:p>
            <a:pPr marL="0" lvl="0" indent="0" algn="ctr" rtl="0">
              <a:spcBef>
                <a:spcPts val="0"/>
              </a:spcBef>
              <a:spcAft>
                <a:spcPts val="0"/>
              </a:spcAft>
              <a:buClr>
                <a:schemeClr val="dk1"/>
              </a:buClr>
              <a:buSzPts val="3200"/>
              <a:buNone/>
            </a:pPr>
            <a:r>
              <a:rPr lang="en-US" dirty="0">
                <a:solidFill>
                  <a:schemeClr val="dk1"/>
                </a:solidFill>
              </a:rPr>
              <a:t>optimize grid outcomes </a:t>
            </a:r>
            <a:endParaRPr dirty="0"/>
          </a:p>
        </p:txBody>
      </p:sp>
    </p:spTree>
    <p:extLst>
      <p:ext uri="{BB962C8B-B14F-4D97-AF65-F5344CB8AC3E}">
        <p14:creationId xmlns:p14="http://schemas.microsoft.com/office/powerpoint/2010/main" val="1698766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AC infographic (01_jv 12 Apr 2016).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7576" y="1023106"/>
            <a:ext cx="5922276" cy="5279147"/>
          </a:xfrm>
          <a:prstGeom prst="rect">
            <a:avLst/>
          </a:prstGeom>
        </p:spPr>
      </p:pic>
      <p:sp>
        <p:nvSpPr>
          <p:cNvPr id="2" name="Title 1"/>
          <p:cNvSpPr>
            <a:spLocks noGrp="1"/>
          </p:cNvSpPr>
          <p:nvPr>
            <p:ph type="title"/>
          </p:nvPr>
        </p:nvSpPr>
        <p:spPr/>
        <p:txBody>
          <a:bodyPr>
            <a:normAutofit/>
          </a:bodyPr>
          <a:lstStyle/>
          <a:p>
            <a:r>
              <a:rPr lang="en-US" sz="2400" dirty="0"/>
              <a:t>Local means </a:t>
            </a:r>
            <a:r>
              <a:rPr lang="en-US" dirty="0"/>
              <a:t>within</a:t>
            </a:r>
            <a:r>
              <a:rPr lang="en-US" sz="2400" dirty="0"/>
              <a:t> the distribution grid</a:t>
            </a:r>
          </a:p>
        </p:txBody>
      </p:sp>
      <p:sp>
        <p:nvSpPr>
          <p:cNvPr id="6" name="TextBox 5"/>
          <p:cNvSpPr txBox="1"/>
          <p:nvPr/>
        </p:nvSpPr>
        <p:spPr>
          <a:xfrm>
            <a:off x="3307529" y="962386"/>
            <a:ext cx="2111138" cy="923330"/>
          </a:xfrm>
          <a:prstGeom prst="rect">
            <a:avLst/>
          </a:prstGeom>
          <a:noFill/>
        </p:spPr>
        <p:txBody>
          <a:bodyPr wrap="square" rtlCol="0">
            <a:spAutoFit/>
          </a:bodyPr>
          <a:lstStyle/>
          <a:p>
            <a:pPr algn="ctr"/>
            <a:r>
              <a:rPr lang="en-US" b="1" dirty="0">
                <a:solidFill>
                  <a:srgbClr val="008000"/>
                </a:solidFill>
                <a:latin typeface="Arial" panose="020B0604020202020204" pitchFamily="34" charset="0"/>
                <a:cs typeface="Arial" panose="020B0604020202020204" pitchFamily="34" charset="0"/>
              </a:rPr>
              <a:t>High-Voltage </a:t>
            </a:r>
          </a:p>
          <a:p>
            <a:pPr algn="ctr"/>
            <a:r>
              <a:rPr lang="en-US" b="1" dirty="0">
                <a:solidFill>
                  <a:srgbClr val="008000"/>
                </a:solidFill>
                <a:latin typeface="Arial" panose="020B0604020202020204" pitchFamily="34" charset="0"/>
                <a:cs typeface="Arial" panose="020B0604020202020204" pitchFamily="34" charset="0"/>
              </a:rPr>
              <a:t>Transmission </a:t>
            </a:r>
          </a:p>
          <a:p>
            <a:pPr algn="ctr"/>
            <a:r>
              <a:rPr lang="en-US" b="1" dirty="0">
                <a:solidFill>
                  <a:srgbClr val="008000"/>
                </a:solidFill>
                <a:latin typeface="Arial" panose="020B0604020202020204" pitchFamily="34" charset="0"/>
                <a:cs typeface="Arial" panose="020B0604020202020204" pitchFamily="34" charset="0"/>
              </a:rPr>
              <a:t>grid</a:t>
            </a:r>
            <a:endParaRPr lang="en-US" dirty="0">
              <a:solidFill>
                <a:srgbClr val="008000"/>
              </a:solidFill>
              <a:latin typeface="Arial" panose="020B0604020202020204" pitchFamily="34" charset="0"/>
              <a:cs typeface="Arial" panose="020B0604020202020204" pitchFamily="34" charset="0"/>
            </a:endParaRPr>
          </a:p>
        </p:txBody>
      </p:sp>
      <p:sp>
        <p:nvSpPr>
          <p:cNvPr id="7" name="TextBox 6"/>
          <p:cNvSpPr txBox="1"/>
          <p:nvPr/>
        </p:nvSpPr>
        <p:spPr>
          <a:xfrm>
            <a:off x="5440304" y="1685157"/>
            <a:ext cx="2111138" cy="923330"/>
          </a:xfrm>
          <a:prstGeom prst="rect">
            <a:avLst/>
          </a:prstGeom>
          <a:noFill/>
        </p:spPr>
        <p:txBody>
          <a:bodyPr wrap="square" rtlCol="0">
            <a:spAutoFit/>
          </a:bodyPr>
          <a:lstStyle/>
          <a:p>
            <a:pPr algn="ctr"/>
            <a:r>
              <a:rPr lang="en-US" b="1" dirty="0">
                <a:solidFill>
                  <a:srgbClr val="008000"/>
                </a:solidFill>
                <a:latin typeface="Arial" panose="020B0604020202020204" pitchFamily="34" charset="0"/>
                <a:cs typeface="Arial" panose="020B0604020202020204" pitchFamily="34" charset="0"/>
              </a:rPr>
              <a:t>Low-Voltage </a:t>
            </a:r>
          </a:p>
          <a:p>
            <a:pPr algn="ctr"/>
            <a:r>
              <a:rPr lang="en-US" b="1" dirty="0">
                <a:solidFill>
                  <a:srgbClr val="008000"/>
                </a:solidFill>
                <a:latin typeface="Arial" panose="020B0604020202020204" pitchFamily="34" charset="0"/>
                <a:cs typeface="Arial" panose="020B0604020202020204" pitchFamily="34" charset="0"/>
              </a:rPr>
              <a:t>Transmission </a:t>
            </a:r>
          </a:p>
          <a:p>
            <a:pPr algn="ctr"/>
            <a:r>
              <a:rPr lang="en-US" b="1" dirty="0">
                <a:solidFill>
                  <a:srgbClr val="008000"/>
                </a:solidFill>
                <a:latin typeface="Arial" panose="020B0604020202020204" pitchFamily="34" charset="0"/>
                <a:cs typeface="Arial" panose="020B0604020202020204" pitchFamily="34" charset="0"/>
              </a:rPr>
              <a:t>grid</a:t>
            </a:r>
            <a:endParaRPr lang="en-US" b="1" u="sng" dirty="0">
              <a:solidFill>
                <a:srgbClr val="008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BACC921-F486-1CE0-17E1-63D1A211793F}"/>
              </a:ext>
            </a:extLst>
          </p:cNvPr>
          <p:cNvSpPr txBox="1"/>
          <p:nvPr/>
        </p:nvSpPr>
        <p:spPr>
          <a:xfrm>
            <a:off x="5869247" y="4058074"/>
            <a:ext cx="1570605" cy="646331"/>
          </a:xfrm>
          <a:prstGeom prst="rect">
            <a:avLst/>
          </a:prstGeom>
          <a:noFill/>
        </p:spPr>
        <p:txBody>
          <a:bodyPr wrap="square" rtlCol="0">
            <a:spAutoFit/>
          </a:bodyPr>
          <a:lstStyle/>
          <a:p>
            <a:pPr algn="ctr"/>
            <a:r>
              <a:rPr lang="en-US" b="1" dirty="0">
                <a:solidFill>
                  <a:srgbClr val="008000"/>
                </a:solidFill>
                <a:latin typeface="Arial" panose="020B0604020202020204" pitchFamily="34" charset="0"/>
                <a:cs typeface="Arial" panose="020B0604020202020204" pitchFamily="34" charset="0"/>
              </a:rPr>
              <a:t>Distribution </a:t>
            </a:r>
            <a:br>
              <a:rPr lang="en-US" b="1" dirty="0">
                <a:solidFill>
                  <a:srgbClr val="008000"/>
                </a:solidFill>
                <a:latin typeface="Arial" panose="020B0604020202020204" pitchFamily="34" charset="0"/>
                <a:cs typeface="Arial" panose="020B0604020202020204" pitchFamily="34" charset="0"/>
              </a:rPr>
            </a:br>
            <a:r>
              <a:rPr lang="en-US" b="1" dirty="0">
                <a:solidFill>
                  <a:srgbClr val="008000"/>
                </a:solidFill>
                <a:latin typeface="Arial" panose="020B0604020202020204" pitchFamily="34" charset="0"/>
                <a:cs typeface="Arial" panose="020B0604020202020204" pitchFamily="34" charset="0"/>
              </a:rPr>
              <a:t>grid</a:t>
            </a:r>
            <a:endParaRPr lang="en-US" b="1" u="sng" dirty="0">
              <a:solidFill>
                <a:srgbClr val="008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5945880"/>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16294</TotalTime>
  <Words>4093</Words>
  <Application>Microsoft Macintosh PowerPoint</Application>
  <PresentationFormat>On-screen Show (4:3)</PresentationFormat>
  <Paragraphs>549</Paragraphs>
  <Slides>53</Slides>
  <Notes>29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53</vt:i4>
      </vt:variant>
    </vt:vector>
  </HeadingPairs>
  <TitlesOfParts>
    <vt:vector size="64" baseType="lpstr">
      <vt:lpstr>Segoe UI</vt:lpstr>
      <vt:lpstr>Arial Regular</vt:lpstr>
      <vt:lpstr>Courier New</vt:lpstr>
      <vt:lpstr>Arial</vt:lpstr>
      <vt:lpstr>Cambria</vt:lpstr>
      <vt:lpstr>Helvetica</vt:lpstr>
      <vt:lpstr>Lato</vt:lpstr>
      <vt:lpstr>Calibri</vt:lpstr>
      <vt:lpstr>sonnenText</vt:lpstr>
      <vt:lpstr>Catamaran Light</vt:lpstr>
      <vt:lpstr>Office Theme</vt:lpstr>
      <vt:lpstr>PowerPoint Presentation</vt:lpstr>
      <vt:lpstr>Clean Coalition (nonprofit)</vt:lpstr>
      <vt:lpstr>Green Rebuild Initiative (GRI)</vt:lpstr>
      <vt:lpstr>Types of microgrids</vt:lpstr>
      <vt:lpstr>Value-of-Resilience (VOR) details</vt:lpstr>
      <vt:lpstr>Percentage of time online for Tier 1, 2, and 3 loads for a Solar Microgrid designed for the University of California Santa Barbara (UCSB) with enough solar to achieve net zero and 200 kWh of energy storage per 100 kW solar.</vt:lpstr>
      <vt:lpstr>A typical diesel generator is configured to maintain 25% of the normal load for two days.  If diesel fuel cannot be resupplied within two days, goodbye. This is hardly a solution for increasingly necessary long-term resilience. In California, Solar Microgrids provide a vastly superior trifecta of economic, environmental, and resilience benefits. </vt:lpstr>
      <vt:lpstr>Local solar &amp; storage optimize grid outcomes</vt:lpstr>
      <vt:lpstr>Local means within the distribution grid</vt:lpstr>
      <vt:lpstr>Transmission stress &amp; cost is a massive problem</vt:lpstr>
      <vt:lpstr>Local Solar reduces transmission stress &amp; costs</vt:lpstr>
      <vt:lpstr>PowerPoint Presentation</vt:lpstr>
      <vt:lpstr>PowerPoint Presentation</vt:lpstr>
      <vt:lpstr>PowerPoint Presentation</vt:lpstr>
      <vt:lpstr>PowerPoint Presentation</vt:lpstr>
      <vt:lpstr>Super Green: 100% Electric</vt:lpstr>
      <vt:lpstr>PowerPoint Presentation</vt:lpstr>
      <vt:lpstr>PowerPoint Presentation</vt:lpstr>
      <vt:lpstr>PowerPoint Presentation</vt:lpstr>
      <vt:lpstr>PowerPoint Presentation</vt:lpstr>
      <vt:lpstr>Super Green: Solar Microgrid</vt:lpstr>
      <vt:lpstr>Super Green: Solar Microgrid</vt:lpstr>
      <vt:lpstr>Value-of-Resilience (VOR) details</vt:lpstr>
      <vt:lpstr>Percentage of time online for Tier 1, 2, and 3 loads for a Solar Microgrid designed for the University of California Santa Barbara (UCSB) with enough solar to achieve net zero and 200 kWh of energy storage per 100 kW solar.</vt:lpstr>
      <vt:lpstr>A typical diesel generator is configured to maintain 25% of the normal load for two days.  If diesel fuel cannot be resupplied within two days, goodbye. This is hardly a solution for increasingly necessary long-term resilience. In California, Solar Microgrids provide a vastly superior trifecta of economic, environmental, and resilience benefits. </vt:lpstr>
      <vt:lpstr>Load Management is key to Solar Microgrids</vt:lpstr>
      <vt:lpstr>PowerPoint Presentation</vt:lpstr>
      <vt:lpstr>PowerPoint Presentation</vt:lpstr>
      <vt:lpstr>Menifee solar community provides local example</vt:lpstr>
      <vt:lpstr>34-home Sierra Blanca community</vt:lpstr>
      <vt:lpstr>Sierra Blanca energy system layout – Scenario A</vt:lpstr>
      <vt:lpstr>Scenario A:  654 kW solar and 1,340 kW &amp; 2,898 kWh BESS across the community</vt:lpstr>
      <vt:lpstr>PowerPoint Presentation</vt:lpstr>
      <vt:lpstr>Key BERMUS features</vt:lpstr>
      <vt:lpstr>Backup</vt:lpstr>
      <vt:lpstr>Goleta Load Pocket Community Microgrid</vt:lpstr>
      <vt:lpstr>Goleta Load Pocket (GLP)</vt:lpstr>
      <vt:lpstr>Core load area of the GLP</vt:lpstr>
      <vt:lpstr>First targeted chunk of the GLP Community Microgrid</vt:lpstr>
      <vt:lpstr>First targeted chunk of the GLP Community Microgrid</vt:lpstr>
      <vt:lpstr>SBUSD Solar Microgrids case study</vt:lpstr>
      <vt:lpstr>Santa Barbara Unified School District (SBUSD)</vt:lpstr>
      <vt:lpstr>Six SBUSD Solar Microgrid sites</vt:lpstr>
      <vt:lpstr>Guaranteed SBUSD bill savings and free VOR</vt:lpstr>
      <vt:lpstr>PowerPoint Presentation</vt:lpstr>
      <vt:lpstr>1.5 MWdc of solar for GH2 meter</vt:lpstr>
      <vt:lpstr>DC-coupled Solar Microgrid to serve 2.5 MWdc of added DC loads to Greenhouse2 meter</vt:lpstr>
      <vt:lpstr>Greenhouse2 economics assuming all future  AC &amp; DC loads can be served by the grid </vt:lpstr>
      <vt:lpstr>Greenhouse2 Energy Flow after addition of $10 million Solar Microgrid and 2.5 MWdc of DC loads</vt:lpstr>
      <vt:lpstr>Orcas Community Microgrid (OCM)</vt:lpstr>
      <vt:lpstr>Grand OCM plan for the entire San Juan Islands</vt:lpstr>
      <vt:lpstr>Eastsound Tier 1 &amp; 2 facilities map</vt:lpstr>
      <vt:lpstr>OCM map for Orcas Island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dc:creator>
  <cp:lastModifiedBy>Craig Lewis</cp:lastModifiedBy>
  <cp:revision>40</cp:revision>
  <cp:lastPrinted>2025-04-11T22:00:43Z</cp:lastPrinted>
  <dcterms:created xsi:type="dcterms:W3CDTF">2023-07-14T20:12:59Z</dcterms:created>
  <dcterms:modified xsi:type="dcterms:W3CDTF">2025-09-18T18:43:14Z</dcterms:modified>
</cp:coreProperties>
</file>