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1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drawingml.chartshapes+xml" PartName="/ppt/drawings/drawing2.xml"/>
  <Override ContentType="application/vnd.openxmlformats-officedocument.drawingml.chartshapes+xml" PartName="/ppt/drawings/drawing1.xml"/>
  <Override ContentType="application/vnd.openxmlformats-officedocument.drawingml.chartshapes+xml" PartName="/ppt/drawings/drawing3.xml"/>
  <Override ContentType="application/vnd.ms-office.chartstyle+xml" PartName="/ppt/charts/style3.xml"/>
  <Override ContentType="application/vnd.ms-office.chartstyle+xml" PartName="/ppt/charts/style1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6858000" cx="9144000"/>
  <p:notesSz cx="6858000" cy="9144000"/>
  <p:embeddedFontLst>
    <p:embeddedFont>
      <p:font typeface="Lato"/>
      <p:regular r:id="rId43"/>
      <p:bold r:id="rId44"/>
      <p:italic r:id="rId45"/>
      <p:boldItalic r:id="rId46"/>
    </p:embeddedFont>
    <p:embeddedFont>
      <p:font typeface="Helvetica Neue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51" roundtripDataSignature="AMtx7mhp0W9bTB3js27VTDKYKAtC6sAJu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Lato-bold.fntdata"/><Relationship Id="rId43" Type="http://schemas.openxmlformats.org/officeDocument/2006/relationships/font" Target="fonts/Lato-regular.fntdata"/><Relationship Id="rId46" Type="http://schemas.openxmlformats.org/officeDocument/2006/relationships/font" Target="fonts/Lato-boldItalic.fntdata"/><Relationship Id="rId45" Type="http://schemas.openxmlformats.org/officeDocument/2006/relationships/font" Target="fonts/La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HelveticaNeue-bold.fntdata"/><Relationship Id="rId47" Type="http://schemas.openxmlformats.org/officeDocument/2006/relationships/font" Target="fonts/HelveticaNeue-regular.fntdata"/><Relationship Id="rId49" Type="http://schemas.openxmlformats.org/officeDocument/2006/relationships/font" Target="fonts/HelveticaNeue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customschemas.google.com/relationships/presentationmetadata" Target="metadata"/><Relationship Id="rId50" Type="http://schemas.openxmlformats.org/officeDocument/2006/relationships/font" Target="fonts/HelveticaNeue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Book1" TargetMode="Externa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1.xlsx"/><Relationship Id="rId4" Type="http://schemas.openxmlformats.org/officeDocument/2006/relationships/chartUserShapes" Target="../drawings/drawing2.xml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2.xlsx"/><Relationship Id="rId4" Type="http://schemas.openxmlformats.org/officeDocument/2006/relationships/chartUserShapes" Target="../drawings/drawing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Potential Service Restoration Timeframes (M7.9 Earthquake)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Sheet1!$A$17</c:f>
              <c:strCache>
                <c:ptCount val="1"/>
                <c:pt idx="0">
                  <c:v>Gas</c:v>
                </c:pt>
              </c:strCache>
            </c:strRef>
          </c:tx>
          <c:spPr>
            <a:ln w="317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C00000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Sheet1!$B$19:$K$19</c:f>
              <c:strCache>
                <c:ptCount val="10"/>
                <c:pt idx="0">
                  <c:v>1 day</c:v>
                </c:pt>
                <c:pt idx="1">
                  <c:v>2 days</c:v>
                </c:pt>
                <c:pt idx="2">
                  <c:v>3 days</c:v>
                </c:pt>
                <c:pt idx="3">
                  <c:v>1 week</c:v>
                </c:pt>
                <c:pt idx="4">
                  <c:v>2 weeks</c:v>
                </c:pt>
                <c:pt idx="5">
                  <c:v>3 weeks</c:v>
                </c:pt>
                <c:pt idx="6">
                  <c:v>1 month</c:v>
                </c:pt>
                <c:pt idx="7">
                  <c:v>2 months</c:v>
                </c:pt>
                <c:pt idx="8">
                  <c:v>3 months</c:v>
                </c:pt>
                <c:pt idx="9">
                  <c:v>6 months</c:v>
                </c:pt>
              </c:strCache>
            </c:strRef>
          </c:cat>
          <c:val>
            <c:numRef>
              <c:f>Sheet1!$B$17:$K$17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2.5</c:v>
                </c:pt>
                <c:pt idx="5">
                  <c:v>5</c:v>
                </c:pt>
                <c:pt idx="6">
                  <c:v>10</c:v>
                </c:pt>
                <c:pt idx="7">
                  <c:v>30</c:v>
                </c:pt>
                <c:pt idx="8">
                  <c:v>65</c:v>
                </c:pt>
                <c:pt idx="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E7-B64D-9700-C1D6C29350B1}"/>
            </c:ext>
          </c:extLst>
        </c:ser>
        <c:ser>
          <c:idx val="1"/>
          <c:order val="1"/>
          <c:tx>
            <c:strRef>
              <c:f>Sheet1!$A$18</c:f>
              <c:strCache>
                <c:ptCount val="1"/>
                <c:pt idx="0">
                  <c:v>Electricity</c:v>
                </c:pt>
              </c:strCache>
            </c:strRef>
          </c:tx>
          <c:spPr>
            <a:ln w="31750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rgbClr val="92D050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Sheet1!$B$19:$K$19</c:f>
              <c:strCache>
                <c:ptCount val="10"/>
                <c:pt idx="0">
                  <c:v>1 day</c:v>
                </c:pt>
                <c:pt idx="1">
                  <c:v>2 days</c:v>
                </c:pt>
                <c:pt idx="2">
                  <c:v>3 days</c:v>
                </c:pt>
                <c:pt idx="3">
                  <c:v>1 week</c:v>
                </c:pt>
                <c:pt idx="4">
                  <c:v>2 weeks</c:v>
                </c:pt>
                <c:pt idx="5">
                  <c:v>3 weeks</c:v>
                </c:pt>
                <c:pt idx="6">
                  <c:v>1 month</c:v>
                </c:pt>
                <c:pt idx="7">
                  <c:v>2 months</c:v>
                </c:pt>
                <c:pt idx="8">
                  <c:v>3 months</c:v>
                </c:pt>
                <c:pt idx="9">
                  <c:v>6 months</c:v>
                </c:pt>
              </c:strCache>
            </c:strRef>
          </c:cat>
          <c:val>
            <c:numRef>
              <c:f>Sheet1!$B$18:$K$18</c:f>
              <c:numCache>
                <c:formatCode>General</c:formatCode>
                <c:ptCount val="10"/>
                <c:pt idx="0">
                  <c:v>5</c:v>
                </c:pt>
                <c:pt idx="1">
                  <c:v>25</c:v>
                </c:pt>
                <c:pt idx="2">
                  <c:v>60</c:v>
                </c:pt>
                <c:pt idx="3">
                  <c:v>95</c:v>
                </c:pt>
                <c:pt idx="4">
                  <c:v>97</c:v>
                </c:pt>
                <c:pt idx="5">
                  <c:v>98.5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2E7-B64D-9700-C1D6C29350B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5385304"/>
        <c:axId val="115384912"/>
      </c:lineChart>
      <c:catAx>
        <c:axId val="11538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384912"/>
        <c:crosses val="autoZero"/>
        <c:auto val="1"/>
        <c:lblAlgn val="ctr"/>
        <c:lblOffset val="100"/>
        <c:noMultiLvlLbl val="0"/>
      </c:catAx>
      <c:valAx>
        <c:axId val="115384912"/>
        <c:scaling>
          <c:orientation val="minMax"/>
          <c:max val="100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538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>
              <a:noFill/>
            </a:ln>
            <a:effectLst>
              <a:innerShdw dist="12700" dir="16200000">
                <a:schemeClr val="lt1"/>
              </a:innerShdw>
            </a:effectLst>
          </c:spPr>
          <c:cat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0-451A-1644-8F09-53C29D58B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1167823"/>
        <c:axId val="1741169823"/>
      </c:areaChart>
      <c:catAx>
        <c:axId val="1741167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169823"/>
        <c:crossesAt val="0"/>
        <c:auto val="1"/>
        <c:lblAlgn val="ctr"/>
        <c:lblOffset val="100"/>
        <c:noMultiLvlLbl val="0"/>
      </c:catAx>
      <c:valAx>
        <c:axId val="174116982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1678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D9D9D9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>
              <a:noFill/>
            </a:ln>
            <a:effectLst>
              <a:innerShdw dist="12700" dir="16200000">
                <a:schemeClr val="lt1"/>
              </a:innerShdw>
            </a:effectLst>
          </c:spPr>
          <c:cat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0-451A-1644-8F09-53C29D58B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41167823"/>
        <c:axId val="1741169823"/>
      </c:areaChart>
      <c:catAx>
        <c:axId val="1741167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169823"/>
        <c:crossesAt val="0"/>
        <c:auto val="1"/>
        <c:lblAlgn val="ctr"/>
        <c:lblOffset val="100"/>
        <c:noMultiLvlLbl val="0"/>
      </c:catAx>
      <c:valAx>
        <c:axId val="1741169823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11678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D9D9D9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79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effectLst>
        <a:innerShdw dist="12700" dir="16200000">
          <a:schemeClr val="lt1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effectLst>
        <a:innerShdw dist="12700" dir="16200000">
          <a:schemeClr val="lt1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79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effectLst>
        <a:innerShdw dist="12700" dir="16200000">
          <a:schemeClr val="lt1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effectLst>
        <a:innerShdw dist="12700" dir="16200000">
          <a:schemeClr val="lt1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0.02555</cdr:x>
      <cdr:y>0.23535</cdr:y>
    </cdr:from>
    <cdr:to>
      <cdr:x>0.26235</cdr:x>
      <cdr:y>0.38768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B76E56D9-A64B-5644-AAA7-B161A5C5DA45}"/>
            </a:ext>
          </a:extLst>
        </cdr:cNvPr>
        <cdr:cNvSpPr txBox="1"/>
      </cdr:nvSpPr>
      <cdr:spPr>
        <a:xfrm xmlns:a="http://schemas.openxmlformats.org/drawingml/2006/main">
          <a:off x="113379" y="1218438"/>
          <a:ext cx="1050807" cy="7886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Arial" panose="020B0604020202020204" pitchFamily="34" charset="0"/>
              <a:cs typeface="Arial" panose="020B0604020202020204" pitchFamily="34" charset="0"/>
            </a:rPr>
            <a:t>60% electric customers restored in 3 days. </a:t>
          </a:r>
        </a:p>
      </cdr:txBody>
    </cdr:sp>
  </cdr:relSizeAnchor>
  <cdr:relSizeAnchor xmlns:cdr="http://schemas.openxmlformats.org/drawingml/2006/chartDrawing">
    <cdr:from>
      <cdr:x>0.2205</cdr:x>
      <cdr:y>0.38646</cdr:y>
    </cdr:from>
    <cdr:to>
      <cdr:x>0.30882</cdr:x>
      <cdr:y>0.46215</cdr:y>
    </cdr:to>
    <cdr:sp macro="" textlink="">
      <cdr:nvSpPr>
        <cdr:cNvPr id="3" name="Connector 2">
          <a:extLst xmlns:a="http://schemas.openxmlformats.org/drawingml/2006/main">
            <a:ext uri="{FF2B5EF4-FFF2-40B4-BE49-F238E27FC236}">
              <a16:creationId xmlns:a16="http://schemas.microsoft.com/office/drawing/2014/main" id="{447EBC9D-EA70-3040-9FA6-6A34424FBCB9}"/>
            </a:ext>
          </a:extLst>
        </cdr:cNvPr>
        <cdr:cNvSpPr/>
      </cdr:nvSpPr>
      <cdr:spPr>
        <a:xfrm xmlns:a="http://schemas.openxmlformats.org/drawingml/2006/main">
          <a:off x="978491" y="2000739"/>
          <a:ext cx="391886" cy="391886"/>
        </a:xfrm>
        <a:prstGeom xmlns:a="http://schemas.openxmlformats.org/drawingml/2006/main" prst="flowChartConnector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0.14382</cdr:x>
      <cdr:y>0.35371</cdr:y>
    </cdr:from>
    <cdr:to>
      <cdr:x>0.231</cdr:x>
      <cdr:y>0.39221</cdr:y>
    </cdr:to>
    <cdr:cxnSp macro="">
      <cdr:nvCxnSpPr>
        <cdr:cNvPr id="5" name="Straight Arrow Connector 4">
          <a:extLst xmlns:a="http://schemas.openxmlformats.org/drawingml/2006/main">
            <a:ext uri="{FF2B5EF4-FFF2-40B4-BE49-F238E27FC236}">
              <a16:creationId xmlns:a16="http://schemas.microsoft.com/office/drawing/2014/main" id="{99B8DB32-A340-D04A-88CB-ECB6BBEA3D86}"/>
            </a:ext>
          </a:extLst>
        </cdr:cNvPr>
        <cdr:cNvCxnSpPr/>
      </cdr:nvCxnSpPr>
      <cdr:spPr>
        <a:xfrm xmlns:a="http://schemas.openxmlformats.org/drawingml/2006/main">
          <a:off x="638217" y="1831214"/>
          <a:ext cx="386861" cy="19929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0.59049</cdr:x>
      <cdr:y>0.42617</cdr:y>
    </cdr:from>
    <cdr:to>
      <cdr:x>0.79106</cdr:x>
      <cdr:y>0.46152</cdr:y>
    </cdr:to>
    <cdr:cxnSp macro="">
      <cdr:nvCxnSpPr>
        <cdr:cNvPr id="7" name="Straight Arrow Connector 6">
          <a:extLst xmlns:a="http://schemas.openxmlformats.org/drawingml/2006/main">
            <a:ext uri="{FF2B5EF4-FFF2-40B4-BE49-F238E27FC236}">
              <a16:creationId xmlns:a16="http://schemas.microsoft.com/office/drawing/2014/main" id="{7A1009E1-6F45-5C41-AB0B-8A002A2CABAC}"/>
            </a:ext>
          </a:extLst>
        </cdr:cNvPr>
        <cdr:cNvCxnSpPr>
          <a:stCxn xmlns:a="http://schemas.openxmlformats.org/drawingml/2006/main" id="9" idx="0"/>
        </cdr:cNvCxnSpPr>
      </cdr:nvCxnSpPr>
      <cdr:spPr>
        <a:xfrm xmlns:a="http://schemas.openxmlformats.org/drawingml/2006/main" flipV="1">
          <a:off x="2620319" y="2206352"/>
          <a:ext cx="890052" cy="18298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0.48041</cdr:x>
      <cdr:y>0.47257</cdr:y>
    </cdr:from>
    <cdr:to>
      <cdr:x>0.66269</cdr:x>
      <cdr:y>0.53583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B0B0C65D-431F-8E47-A164-9D598722D6CD}"/>
            </a:ext>
          </a:extLst>
        </cdr:cNvPr>
        <cdr:cNvSpPr txBox="1"/>
      </cdr:nvSpPr>
      <cdr:spPr>
        <a:xfrm xmlns:a="http://schemas.openxmlformats.org/drawingml/2006/main">
          <a:off x="3484605" y="2215477"/>
          <a:ext cx="1322173" cy="2965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0.41633</cdr:x>
      <cdr:y>0.46152</cdr:y>
    </cdr:from>
    <cdr:to>
      <cdr:x>0.76465</cdr:x>
      <cdr:y>0.6345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AB2BFF13-CFDB-7E48-BA55-A8DCE0358ED2}"/>
            </a:ext>
          </a:extLst>
        </cdr:cNvPr>
        <cdr:cNvSpPr txBox="1"/>
      </cdr:nvSpPr>
      <cdr:spPr>
        <a:xfrm xmlns:a="http://schemas.openxmlformats.org/drawingml/2006/main">
          <a:off x="1847497" y="2389337"/>
          <a:ext cx="1545643" cy="8955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>
              <a:latin typeface="Arial" panose="020B0604020202020204" pitchFamily="34" charset="0"/>
              <a:cs typeface="Arial" panose="020B0604020202020204" pitchFamily="34" charset="0"/>
            </a:rPr>
            <a:t>60% gas restoration takes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30</a:t>
          </a:r>
          <a:r>
            <a:rPr lang="en-US" sz="1100" dirty="0">
              <a:latin typeface="Arial" panose="020B0604020202020204" pitchFamily="34" charset="0"/>
              <a:cs typeface="Arial" panose="020B0604020202020204" pitchFamily="34" charset="0"/>
            </a:rPr>
            <a:t> times longer than electricity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0.37512</cdr:x>
      <cdr:y>0.36738</cdr:y>
    </cdr:from>
    <cdr:to>
      <cdr:x>0.93212</cdr:x>
      <cdr:y>0.43359</cdr:y>
    </cdr:to>
    <cdr:sp macro="" textlink="">
      <cdr:nvSpPr>
        <cdr:cNvPr id="10" name="TextBox 7">
          <a:extLst xmlns:a="http://schemas.openxmlformats.org/drawingml/2006/main">
            <a:ext uri="{FF2B5EF4-FFF2-40B4-BE49-F238E27FC236}">
              <a16:creationId xmlns:a16="http://schemas.microsoft.com/office/drawing/2014/main" id="{94518FD3-300F-1B4E-BEF9-E4C170C13428}"/>
            </a:ext>
          </a:extLst>
        </cdr:cNvPr>
        <cdr:cNvSpPr txBox="1"/>
      </cdr:nvSpPr>
      <cdr:spPr>
        <a:xfrm xmlns:a="http://schemas.openxmlformats.org/drawingml/2006/main">
          <a:off x="2349364" y="1537024"/>
          <a:ext cx="348846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Tier 1 = Critical load, ~10% of total load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0.37512</cdr:x>
      <cdr:y>0.36738</cdr:y>
    </cdr:from>
    <cdr:to>
      <cdr:x>0.93212</cdr:x>
      <cdr:y>0.43359</cdr:y>
    </cdr:to>
    <cdr:sp macro="" textlink="">
      <cdr:nvSpPr>
        <cdr:cNvPr id="10" name="TextBox 7">
          <a:extLst xmlns:a="http://schemas.openxmlformats.org/drawingml/2006/main">
            <a:ext uri="{FF2B5EF4-FFF2-40B4-BE49-F238E27FC236}">
              <a16:creationId xmlns:a16="http://schemas.microsoft.com/office/drawing/2014/main" id="{94518FD3-300F-1B4E-BEF9-E4C170C13428}"/>
            </a:ext>
          </a:extLst>
        </cdr:cNvPr>
        <cdr:cNvSpPr txBox="1"/>
      </cdr:nvSpPr>
      <cdr:spPr>
        <a:xfrm xmlns:a="http://schemas.openxmlformats.org/drawingml/2006/main">
          <a:off x="2349364" y="1537024"/>
          <a:ext cx="3488468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r>
            <a:rPr lang="en-U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Tier 1 = Critical load, ~10% of total load</a:t>
          </a:r>
        </a:p>
      </cdr:txBody>
    </cdr:sp>
  </cdr:relSizeAnchor>
</c:userShape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lean-coalition.org/policy/transmission-access-charges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 txBox="1"/>
          <p:nvPr/>
        </p:nvSpPr>
        <p:spPr>
          <a:xfrm>
            <a:off x="4008708" y="8893296"/>
            <a:ext cx="3066733" cy="468154"/>
          </a:xfrm>
          <a:prstGeom prst="rect">
            <a:avLst/>
          </a:prstGeom>
          <a:noFill/>
          <a:ln>
            <a:noFill/>
          </a:ln>
        </p:spPr>
        <p:txBody>
          <a:bodyPr anchorCtr="0" anchor="b" bIns="46950" lIns="93900" spcFirstLastPara="1" rIns="93900" wrap="square" tIns="469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200"/>
              <a:t>Market distortions like the erroneous metering &amp; assessment of </a:t>
            </a:r>
            <a:r>
              <a:rPr lang="en-US" sz="1200" u="sng">
                <a:solidFill>
                  <a:schemeClr val="hlink"/>
                </a:solidFill>
                <a:hlinkClick r:id="rId2"/>
              </a:rPr>
              <a:t>Transmission Access Charges (TAC)</a:t>
            </a:r>
            <a:r>
              <a:rPr lang="en-US" sz="1200"/>
              <a:t> for California IOUs creates massive market distortions that steal value from local generation, hurt ratepayers, and preempt energy resilience.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/>
              <a:t>Non-PTO utilities (metered sub-systems) currently operate under the system we are proposing. The Clean Coalition TAC fix would bring consistent TAC treatment to DG resources in all utility service territories.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6" name="Google Shape;14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h10b787db45baad31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h10b787db45baad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1" name="Google Shape;161;h10b787db45baad31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h10b787db45baad31_0_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1" name="Google Shape;221;h10b787db45baad31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2" name="Google Shape;222;h10b787db45baad31_0_6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69" name="Google Shape;36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76" name="Google Shape;376;p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2" name="Google Shape;412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72" name="Google Shape;472;p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490" name="Google Shape;49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16:notes"/>
          <p:cNvSpPr txBox="1"/>
          <p:nvPr/>
        </p:nvSpPr>
        <p:spPr>
          <a:xfrm>
            <a:off x="4008708" y="8893296"/>
            <a:ext cx="3066733" cy="468154"/>
          </a:xfrm>
          <a:prstGeom prst="rect">
            <a:avLst/>
          </a:prstGeom>
          <a:noFill/>
          <a:ln>
            <a:noFill/>
          </a:ln>
        </p:spPr>
        <p:txBody>
          <a:bodyPr anchorCtr="0" anchor="b" bIns="46950" lIns="93900" spcFirstLastPara="1" rIns="93900" wrap="square" tIns="469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6" name="Google Shape;51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517" name="Google Shape;517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" name="Google Shape;611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29" name="Google Shape;62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29:notes"/>
          <p:cNvSpPr txBox="1"/>
          <p:nvPr/>
        </p:nvSpPr>
        <p:spPr>
          <a:xfrm>
            <a:off x="4008708" y="8893296"/>
            <a:ext cx="3066733" cy="468154"/>
          </a:xfrm>
          <a:prstGeom prst="rect">
            <a:avLst/>
          </a:prstGeom>
          <a:noFill/>
          <a:ln>
            <a:noFill/>
          </a:ln>
        </p:spPr>
        <p:txBody>
          <a:bodyPr anchorCtr="0" anchor="b" bIns="46950" lIns="93900" spcFirstLastPara="1" rIns="93900" wrap="square" tIns="469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49" name="Google Shape;649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" name="Google Shape;650;p31:notes"/>
          <p:cNvSpPr txBox="1"/>
          <p:nvPr/>
        </p:nvSpPr>
        <p:spPr>
          <a:xfrm>
            <a:off x="4008708" y="8893296"/>
            <a:ext cx="3066733" cy="468154"/>
          </a:xfrm>
          <a:prstGeom prst="rect">
            <a:avLst/>
          </a:prstGeom>
          <a:noFill/>
          <a:ln>
            <a:noFill/>
          </a:ln>
        </p:spPr>
        <p:txBody>
          <a:bodyPr anchorCtr="0" anchor="b" bIns="46950" lIns="93900" spcFirstLastPara="1" rIns="93900" wrap="square" tIns="469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57" name="Google Shape;65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8" name="Google Shape;658;p32:notes"/>
          <p:cNvSpPr txBox="1"/>
          <p:nvPr/>
        </p:nvSpPr>
        <p:spPr>
          <a:xfrm>
            <a:off x="4008708" y="8893296"/>
            <a:ext cx="3066733" cy="468154"/>
          </a:xfrm>
          <a:prstGeom prst="rect">
            <a:avLst/>
          </a:prstGeom>
          <a:noFill/>
          <a:ln>
            <a:noFill/>
          </a:ln>
        </p:spPr>
        <p:txBody>
          <a:bodyPr anchorCtr="0" anchor="b" bIns="46950" lIns="93900" spcFirstLastPara="1" rIns="93900" wrap="square" tIns="4695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65" name="Google Shape;665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7" name="Google Shape;677;p35:notes"/>
          <p:cNvSpPr txBox="1"/>
          <p:nvPr>
            <p:ph idx="1" type="body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35:notes"/>
          <p:cNvSpPr txBox="1"/>
          <p:nvPr>
            <p:ph idx="12" type="sldNum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3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2" name="Google Shape;702;p36:notes"/>
          <p:cNvSpPr txBox="1"/>
          <p:nvPr>
            <p:ph idx="1" type="body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36:notes"/>
          <p:cNvSpPr txBox="1"/>
          <p:nvPr>
            <p:ph idx="12" type="sldNum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28" name="Google Shape;728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" name="Google Shape;729;p37:notes"/>
          <p:cNvSpPr txBox="1"/>
          <p:nvPr/>
        </p:nvSpPr>
        <p:spPr>
          <a:xfrm>
            <a:off x="4008708" y="8893296"/>
            <a:ext cx="3066733" cy="468154"/>
          </a:xfrm>
          <a:prstGeom prst="rect">
            <a:avLst/>
          </a:prstGeom>
          <a:noFill/>
          <a:ln>
            <a:noFill/>
          </a:ln>
        </p:spPr>
        <p:txBody>
          <a:bodyPr anchorCtr="0" anchor="b" bIns="46950" lIns="93900" spcFirstLastPara="1" rIns="93900" wrap="square" tIns="469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9"/>
          <p:cNvSpPr/>
          <p:nvPr/>
        </p:nvSpPr>
        <p:spPr>
          <a:xfrm>
            <a:off x="0" y="3124200"/>
            <a:ext cx="9144000" cy="3352800"/>
          </a:xfrm>
          <a:prstGeom prst="rect">
            <a:avLst/>
          </a:prstGeom>
          <a:solidFill>
            <a:srgbClr val="249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9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9"/>
          <p:cNvSpPr txBox="1"/>
          <p:nvPr/>
        </p:nvSpPr>
        <p:spPr>
          <a:xfrm>
            <a:off x="0" y="6488113"/>
            <a:ext cx="91440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Making Clean Local Energy Accessible Now			</a:t>
            </a:r>
            <a:endParaRPr/>
          </a:p>
        </p:txBody>
      </p:sp>
      <p:sp>
        <p:nvSpPr>
          <p:cNvPr id="19" name="Google Shape;19;p39"/>
          <p:cNvSpPr txBox="1"/>
          <p:nvPr>
            <p:ph idx="1" type="subTitle"/>
          </p:nvPr>
        </p:nvSpPr>
        <p:spPr>
          <a:xfrm>
            <a:off x="990600" y="5300663"/>
            <a:ext cx="7161213" cy="841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rgbClr val="4683D1"/>
              </a:buClr>
              <a:buSzPts val="2400"/>
              <a:buFont typeface="Calibri"/>
              <a:buNone/>
              <a:defRPr sz="2400">
                <a:solidFill>
                  <a:srgbClr val="4683D1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, Text and Chart">
  <p:cSld name="19_Title, Text and Char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0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40"/>
          <p:cNvSpPr txBox="1"/>
          <p:nvPr/>
        </p:nvSpPr>
        <p:spPr>
          <a:xfrm>
            <a:off x="0" y="6488113"/>
            <a:ext cx="47244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Making Clean Local Energy Accessible Now</a:t>
            </a:r>
            <a:endParaRPr sz="180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40"/>
          <p:cNvSpPr/>
          <p:nvPr/>
        </p:nvSpPr>
        <p:spPr>
          <a:xfrm>
            <a:off x="0" y="0"/>
            <a:ext cx="7391400" cy="762000"/>
          </a:xfrm>
          <a:prstGeom prst="rect">
            <a:avLst/>
          </a:prstGeom>
          <a:solidFill>
            <a:srgbClr val="249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4" name="Google Shape;24;p40"/>
          <p:cNvSpPr txBox="1"/>
          <p:nvPr/>
        </p:nvSpPr>
        <p:spPr>
          <a:xfrm>
            <a:off x="8534400" y="6492875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13D2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lean Coalition Logo_no tagline_updated_slideshowedit_zf2 yellow_final2.pdf" id="25" name="Google Shape;25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31100" y="46038"/>
            <a:ext cx="1612900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0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0"/>
          <p:cNvSpPr txBox="1"/>
          <p:nvPr>
            <p:ph idx="1" type="body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rgbClr val="4683D1"/>
              </a:buClr>
              <a:buSzPts val="3200"/>
              <a:buFont typeface="Calibri"/>
              <a:buChar char="•"/>
              <a:defRPr>
                <a:solidFill>
                  <a:srgbClr val="4683D1"/>
                </a:solidFill>
              </a:defRPr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rgbClr val="4683D1"/>
              </a:buClr>
              <a:buSzPts val="2800"/>
              <a:buFont typeface="Calibri"/>
              <a:buChar char="•"/>
              <a:defRPr>
                <a:solidFill>
                  <a:srgbClr val="4683D1"/>
                </a:solidFill>
              </a:defRPr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rgbClr val="4683D1"/>
              </a:buClr>
              <a:buSzPts val="2400"/>
              <a:buFont typeface="Calibri"/>
              <a:buChar char="•"/>
              <a:defRPr>
                <a:solidFill>
                  <a:srgbClr val="4683D1"/>
                </a:solidFill>
              </a:defRPr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rgbClr val="4683D1"/>
              </a:buClr>
              <a:buSzPts val="2000"/>
              <a:buFont typeface="Calibri"/>
              <a:buChar char="•"/>
              <a:defRPr>
                <a:solidFill>
                  <a:srgbClr val="4683D1"/>
                </a:solidFill>
              </a:defRPr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rgbClr val="4683D1"/>
              </a:buClr>
              <a:buSzPts val="2000"/>
              <a:buFont typeface="Calibri"/>
              <a:buChar char="•"/>
              <a:defRPr>
                <a:solidFill>
                  <a:srgbClr val="4683D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1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9" name="Google Shape;49;p4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0" name="Google Shape;50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4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7" name="Google Shape;57;p4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4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9" name="Google Shape;59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4" name="Google Shape;74;p4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5" name="Google Shape;75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4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4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2" name="Google Shape;82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3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1.png"/><Relationship Id="rId8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3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1.xml"/><Relationship Id="rId4" Type="http://schemas.openxmlformats.org/officeDocument/2006/relationships/image" Target="../media/image2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lean-coalition.org/community-microgrid-initiative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Relationship Id="rId4" Type="http://schemas.openxmlformats.org/officeDocument/2006/relationships/hyperlink" Target="https://blog.gridstatus.io/caiso-batteries-apr-2024/" TargetMode="External"/><Relationship Id="rId5" Type="http://schemas.openxmlformats.org/officeDocument/2006/relationships/hyperlink" Target="https://blog.gridstatus.io/caiso-batteries-apr-2024/" TargetMode="External"/><Relationship Id="rId6" Type="http://schemas.openxmlformats.org/officeDocument/2006/relationships/hyperlink" Target="https://blog.gridstatus.io/caiso-batteries-apr-2024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8.png"/><Relationship Id="rId4" Type="http://schemas.openxmlformats.org/officeDocument/2006/relationships/hyperlink" Target="https://clean-coalition.org/community-microgrids/goleta-load-pocket/glp-economic-benefits/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chart" Target="../charts/chart2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chart" Target="../charts/chart3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clean-coalition.org/news/webinar-valuing-resilience-solar-microgrids-thursday-5-nov-202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lean Coalition Logo_no tagline_updated yellow.eps" id="102" name="Google Shape;10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7317" y="251927"/>
            <a:ext cx="5708650" cy="85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"/>
          <p:cNvSpPr txBox="1"/>
          <p:nvPr/>
        </p:nvSpPr>
        <p:spPr>
          <a:xfrm>
            <a:off x="-61326" y="1033972"/>
            <a:ext cx="9144000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Local Energy Storage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delivers unparalleled economic, environmental, and resilience benefits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Goleta leads the way</a:t>
            </a:r>
            <a:endParaRPr/>
          </a:p>
        </p:txBody>
      </p:sp>
      <p:sp>
        <p:nvSpPr>
          <p:cNvPr id="104" name="Google Shape;104;p1"/>
          <p:cNvSpPr/>
          <p:nvPr/>
        </p:nvSpPr>
        <p:spPr>
          <a:xfrm>
            <a:off x="3403235" y="5500833"/>
            <a:ext cx="2436813" cy="1147287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38100" spcFirstLastPara="1" rIns="381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Craig Lewis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Executive Director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650-796-2353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mobile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craig@clean-coalition.org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7422259" y="6518294"/>
            <a:ext cx="160653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December 2025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88656" y="2353839"/>
            <a:ext cx="4766687" cy="3012114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>
            <p:ph idx="4294967295"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Clean Coalition (nonprofit)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1928813" y="2947988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 txBox="1"/>
          <p:nvPr/>
        </p:nvSpPr>
        <p:spPr>
          <a:xfrm>
            <a:off x="927100" y="822208"/>
            <a:ext cx="6859588" cy="55399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Mission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 accelerate the transition to renewable energy and a modern grid through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technical, policy, and project development expertise.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Renewable Energy End-Game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100% renewable energy; 25% local, interconnected within the distribution grid and ensuring resilience without dependence on the transmission grid; and 75% remote, fully dependent on the transmission grid for serving loads.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/>
          <p:nvPr>
            <p:ph type="title"/>
          </p:nvPr>
        </p:nvSpPr>
        <p:spPr>
          <a:xfrm>
            <a:off x="-1" y="0"/>
            <a:ext cx="825535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DER deliver an unparalleled trifecta of economic, environmental, and resilience benefits</a:t>
            </a:r>
            <a:endParaRPr/>
          </a:p>
        </p:txBody>
      </p:sp>
      <p:sp>
        <p:nvSpPr>
          <p:cNvPr id="120" name="Google Shape;120;p3"/>
          <p:cNvSpPr txBox="1"/>
          <p:nvPr>
            <p:ph idx="1" type="body"/>
          </p:nvPr>
        </p:nvSpPr>
        <p:spPr>
          <a:xfrm>
            <a:off x="1079841" y="1047042"/>
            <a:ext cx="7175516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Distributed Energy Resources (DER)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deliver an unparalleled trifecta of economic, environmental, and resilience benefits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AC infographic (01_jv 12 Apr 2016).png"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7576" y="1023106"/>
            <a:ext cx="5922276" cy="527914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 txBox="1"/>
          <p:nvPr>
            <p:ph type="title"/>
          </p:nvPr>
        </p:nvSpPr>
        <p:spPr>
          <a:xfrm>
            <a:off x="0" y="0"/>
            <a:ext cx="7439852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</a:t>
            </a:r>
            <a:r>
              <a:rPr lang="en-US" sz="2400"/>
              <a:t>istributed means local, </a:t>
            </a:r>
            <a:r>
              <a:rPr lang="en-US"/>
              <a:t>within</a:t>
            </a:r>
            <a:r>
              <a:rPr lang="en-US" sz="2400"/>
              <a:t> distribution grid</a:t>
            </a:r>
            <a:endParaRPr/>
          </a:p>
        </p:txBody>
      </p:sp>
      <p:sp>
        <p:nvSpPr>
          <p:cNvPr id="128" name="Google Shape;128;p4"/>
          <p:cNvSpPr txBox="1"/>
          <p:nvPr/>
        </p:nvSpPr>
        <p:spPr>
          <a:xfrm>
            <a:off x="3307529" y="962386"/>
            <a:ext cx="211113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High-Voltage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Transmission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grid</a:t>
            </a:r>
            <a:endParaRPr sz="1800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4"/>
          <p:cNvSpPr txBox="1"/>
          <p:nvPr/>
        </p:nvSpPr>
        <p:spPr>
          <a:xfrm>
            <a:off x="5440304" y="1685157"/>
            <a:ext cx="2111138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Low-Voltage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Transmission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grid</a:t>
            </a:r>
            <a:endParaRPr b="1" sz="1800" u="sng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4"/>
          <p:cNvSpPr txBox="1"/>
          <p:nvPr/>
        </p:nvSpPr>
        <p:spPr>
          <a:xfrm>
            <a:off x="5869247" y="4058074"/>
            <a:ext cx="157060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Distribution </a:t>
            </a:r>
            <a:b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8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grid</a:t>
            </a:r>
            <a:endParaRPr b="1" sz="1800" u="sng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/>
          <p:nvPr>
            <p:ph type="title"/>
          </p:nvPr>
        </p:nvSpPr>
        <p:spPr>
          <a:xfrm>
            <a:off x="-1" y="0"/>
            <a:ext cx="7507111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Transmission stress &amp; cost is a massive problem</a:t>
            </a:r>
            <a:endParaRPr/>
          </a:p>
        </p:txBody>
      </p:sp>
      <p:pic>
        <p:nvPicPr>
          <p:cNvPr id="136" name="Google Shape;13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958" y="971261"/>
            <a:ext cx="8310620" cy="548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Local Solar reduces transmission stress &amp; costs</a:t>
            </a:r>
            <a:endParaRPr/>
          </a:p>
        </p:txBody>
      </p:sp>
      <p:pic>
        <p:nvPicPr>
          <p:cNvPr id="142" name="Google Shape;14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4642" y="831705"/>
            <a:ext cx="6060558" cy="4301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6"/>
          <p:cNvSpPr txBox="1"/>
          <p:nvPr/>
        </p:nvSpPr>
        <p:spPr>
          <a:xfrm>
            <a:off x="278573" y="5203134"/>
            <a:ext cx="9059005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Solar reduces Peak Transmission Usage by close to 50% of the installed local solar capacity. The effect is amplified by energy storage.  It also maximizes delivery of remote renewables.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Bringing down the peak with distributed generation and demand flexibility will reduce transmission investments, saving ratepayers hundreds of billions of dollars over the next two decades.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Reducing the Peak Transmission Usage by around 10% is enough to prevent most major outages.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7"/>
          <p:cNvSpPr txBox="1"/>
          <p:nvPr>
            <p:ph type="title"/>
          </p:nvPr>
        </p:nvSpPr>
        <p:spPr>
          <a:xfrm>
            <a:off x="-1" y="0"/>
            <a:ext cx="7529689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/>
              <a:t>GLP is a transmission-vulnerable case study</a:t>
            </a:r>
            <a:endParaRPr/>
          </a:p>
        </p:txBody>
      </p:sp>
      <p:sp>
        <p:nvSpPr>
          <p:cNvPr id="149" name="Google Shape;149;p7"/>
          <p:cNvSpPr txBox="1"/>
          <p:nvPr>
            <p:ph idx="1" type="body"/>
          </p:nvPr>
        </p:nvSpPr>
        <p:spPr>
          <a:xfrm>
            <a:off x="1079841" y="1047042"/>
            <a:ext cx="7175516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Goleta Load Pocket (GLP) is a transmission-vulnerable case study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Goleta Load Pocket (GLP)</a:t>
            </a:r>
            <a:endParaRPr/>
          </a:p>
        </p:txBody>
      </p:sp>
      <p:sp>
        <p:nvSpPr>
          <p:cNvPr id="155" name="Google Shape;155;p8"/>
          <p:cNvSpPr txBox="1"/>
          <p:nvPr/>
        </p:nvSpPr>
        <p:spPr>
          <a:xfrm>
            <a:off x="89747" y="761187"/>
            <a:ext cx="8964505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GLP is the perfect opportunity for a comprehensive Community Microgrid</a:t>
            </a:r>
            <a:endParaRPr/>
          </a:p>
        </p:txBody>
      </p:sp>
      <p:sp>
        <p:nvSpPr>
          <p:cNvPr id="156" name="Google Shape;156;p8"/>
          <p:cNvSpPr/>
          <p:nvPr/>
        </p:nvSpPr>
        <p:spPr>
          <a:xfrm>
            <a:off x="89747" y="3631970"/>
            <a:ext cx="9054253" cy="28982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91129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091129"/>
                </a:solidFill>
                <a:latin typeface="Arial"/>
                <a:ea typeface="Arial"/>
                <a:cs typeface="Arial"/>
                <a:sym typeface="Arial"/>
              </a:rPr>
              <a:t>GLP spans 70 miles of California coastline, from Point Conception to Lake Casitas, encompassing the cities of Goleta, Santa Barbara (including Montecito), and Carpinteria. 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91129"/>
              </a:buClr>
              <a:buSzPts val="1600"/>
              <a:buFont typeface="Arial"/>
              <a:buChar char="•"/>
            </a:pPr>
            <a:r>
              <a:rPr lang="en-US" sz="1600">
                <a:solidFill>
                  <a:srgbClr val="091129"/>
                </a:solidFill>
                <a:latin typeface="Arial"/>
                <a:ea typeface="Arial"/>
                <a:cs typeface="Arial"/>
                <a:sym typeface="Arial"/>
              </a:rPr>
              <a:t>GLP is highly transmission-vulnerable and disaster-prone (fire, landslide, earthquake). </a:t>
            </a:r>
            <a:endParaRPr/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200 megawatts (MW) of solar and 400 megawatt-hours (MWh) of energy storage 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will provide 100% protection to GLP against a complete transmission outage (“N-2 event”).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200 MW of solar is equivalent to about 5 times the amount of solar currently deployed in the GLP and represents about 25% of the energy mix. 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Multi-GWs of solar siting opportunity exists on commercial-scale built-environments like parking lots, parking structures, and rooftops; and 200 MW represents about 7% of the technical siting potential.</a:t>
            </a:r>
            <a:endParaRPr/>
          </a:p>
          <a:p>
            <a:pPr indent="-285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 resources like energy efficiency, demand response, and offshore wind can significantly reduce solar+storage requirements. </a:t>
            </a:r>
            <a:endParaRPr/>
          </a:p>
        </p:txBody>
      </p:sp>
      <p:pic>
        <p:nvPicPr>
          <p:cNvPr id="157" name="Google Shape;15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137326"/>
            <a:ext cx="9144000" cy="2538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3" name="Google Shape;163;h10b787db45baad31_0_0"/>
          <p:cNvCxnSpPr/>
          <p:nvPr/>
        </p:nvCxnSpPr>
        <p:spPr>
          <a:xfrm>
            <a:off x="2428863" y="2245569"/>
            <a:ext cx="609900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4" name="Google Shape;164;h10b787db45baad31_0_0"/>
          <p:cNvCxnSpPr>
            <a:stCxn id="165" idx="0"/>
          </p:cNvCxnSpPr>
          <p:nvPr/>
        </p:nvCxnSpPr>
        <p:spPr>
          <a:xfrm rot="10800000">
            <a:off x="3019737" y="2238245"/>
            <a:ext cx="600" cy="22890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6" name="Google Shape;166;h10b787db45baad31_0_0"/>
          <p:cNvCxnSpPr>
            <a:stCxn id="167" idx="0"/>
          </p:cNvCxnSpPr>
          <p:nvPr/>
        </p:nvCxnSpPr>
        <p:spPr>
          <a:xfrm rot="10800000">
            <a:off x="2428887" y="2225618"/>
            <a:ext cx="0" cy="24090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8" name="Google Shape;168;h10b787db45baad31_0_0"/>
          <p:cNvCxnSpPr/>
          <p:nvPr/>
        </p:nvCxnSpPr>
        <p:spPr>
          <a:xfrm>
            <a:off x="4430031" y="2842034"/>
            <a:ext cx="0" cy="10884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" name="Google Shape;169;h10b787db45baad31_0_0"/>
          <p:cNvCxnSpPr/>
          <p:nvPr/>
        </p:nvCxnSpPr>
        <p:spPr>
          <a:xfrm>
            <a:off x="3376743" y="3913962"/>
            <a:ext cx="10581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0" name="Google Shape;170;h10b787db45baad31_0_0"/>
          <p:cNvCxnSpPr/>
          <p:nvPr/>
        </p:nvCxnSpPr>
        <p:spPr>
          <a:xfrm>
            <a:off x="3842921" y="4842652"/>
            <a:ext cx="7725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1" name="Google Shape;171;h10b787db45baad31_0_0"/>
          <p:cNvCxnSpPr/>
          <p:nvPr/>
        </p:nvCxnSpPr>
        <p:spPr>
          <a:xfrm rot="10800000">
            <a:off x="3392944" y="3920562"/>
            <a:ext cx="0" cy="4956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2" name="Google Shape;172;h10b787db45baad31_0_0"/>
          <p:cNvCxnSpPr/>
          <p:nvPr/>
        </p:nvCxnSpPr>
        <p:spPr>
          <a:xfrm>
            <a:off x="4648264" y="2819249"/>
            <a:ext cx="0" cy="18723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3" name="Google Shape;173;h10b787db45baad31_0_0"/>
          <p:cNvCxnSpPr/>
          <p:nvPr/>
        </p:nvCxnSpPr>
        <p:spPr>
          <a:xfrm>
            <a:off x="5162928" y="2822086"/>
            <a:ext cx="0" cy="7002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4" name="Google Shape;174;h10b787db45baad31_0_0"/>
          <p:cNvCxnSpPr/>
          <p:nvPr/>
        </p:nvCxnSpPr>
        <p:spPr>
          <a:xfrm>
            <a:off x="4193611" y="2822086"/>
            <a:ext cx="0" cy="7176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5" name="Google Shape;175;h10b787db45baad31_0_0"/>
          <p:cNvCxnSpPr/>
          <p:nvPr/>
        </p:nvCxnSpPr>
        <p:spPr>
          <a:xfrm>
            <a:off x="4965415" y="2831594"/>
            <a:ext cx="0" cy="13770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6" name="Google Shape;176;h10b787db45baad31_0_0"/>
          <p:cNvCxnSpPr/>
          <p:nvPr/>
        </p:nvCxnSpPr>
        <p:spPr>
          <a:xfrm>
            <a:off x="3394849" y="4971311"/>
            <a:ext cx="0" cy="44730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7" name="Google Shape;177;h10b787db45baad31_0_0"/>
          <p:cNvCxnSpPr/>
          <p:nvPr/>
        </p:nvCxnSpPr>
        <p:spPr>
          <a:xfrm>
            <a:off x="1828800" y="2164400"/>
            <a:ext cx="23487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h10b787db45baad31_0_0"/>
          <p:cNvSpPr txBox="1"/>
          <p:nvPr>
            <p:ph type="title"/>
          </p:nvPr>
        </p:nvSpPr>
        <p:spPr>
          <a:xfrm>
            <a:off x="1" y="0"/>
            <a:ext cx="7488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Greenbark in perfect location to serve entire GLP</a:t>
            </a:r>
            <a:endParaRPr/>
          </a:p>
        </p:txBody>
      </p:sp>
      <p:sp>
        <p:nvSpPr>
          <p:cNvPr id="179" name="Google Shape;179;h10b787db45baad31_0_0"/>
          <p:cNvSpPr/>
          <p:nvPr/>
        </p:nvSpPr>
        <p:spPr>
          <a:xfrm>
            <a:off x="2961295" y="4425356"/>
            <a:ext cx="871200" cy="53460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Isla Vista Substation </a:t>
            </a:r>
            <a:r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(66-to-16kV</a:t>
            </a:r>
            <a:r>
              <a:rPr b="0" i="0" lang="en-US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h10b787db45baad31_0_0"/>
          <p:cNvSpPr/>
          <p:nvPr/>
        </p:nvSpPr>
        <p:spPr>
          <a:xfrm>
            <a:off x="4120250" y="2069594"/>
            <a:ext cx="1133400" cy="76200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Goleta Substation </a:t>
            </a:r>
            <a:r>
              <a:rPr b="0" i="0" lang="en-US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(220-to-66kV)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h10b787db45baad31_0_0"/>
          <p:cNvSpPr txBox="1"/>
          <p:nvPr/>
        </p:nvSpPr>
        <p:spPr>
          <a:xfrm>
            <a:off x="85075" y="4540375"/>
            <a:ext cx="2654400" cy="1554600"/>
          </a:xfrm>
          <a:prstGeom prst="rect">
            <a:avLst/>
          </a:prstGeom>
          <a:solidFill>
            <a:srgbClr val="D8D8D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i="0" lang="en-US" sz="1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Diagram Elements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	 </a:t>
            </a:r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Tie-line connection</a:t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Constrained 66 kV Feeder to Isla Vista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66 kV Feeders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16 kV Professor Feeder to Goleta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r>
              <a:rPr b="0" i="0" lang="en-US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220 kV Transmission</a:t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Smart meter switch (open, closed)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2" name="Google Shape;182;h10b787db45baad31_0_0"/>
          <p:cNvCxnSpPr/>
          <p:nvPr/>
        </p:nvCxnSpPr>
        <p:spPr>
          <a:xfrm rot="10800000">
            <a:off x="227816" y="5342840"/>
            <a:ext cx="2607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" name="Google Shape;183;h10b787db45baad31_0_0"/>
          <p:cNvCxnSpPr/>
          <p:nvPr/>
        </p:nvCxnSpPr>
        <p:spPr>
          <a:xfrm rot="10800000">
            <a:off x="229717" y="5124311"/>
            <a:ext cx="2757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4" name="Google Shape;184;h10b787db45baad31_0_0"/>
          <p:cNvSpPr/>
          <p:nvPr/>
        </p:nvSpPr>
        <p:spPr>
          <a:xfrm>
            <a:off x="402421" y="5888615"/>
            <a:ext cx="110700" cy="1011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h10b787db45baad31_0_0"/>
          <p:cNvSpPr/>
          <p:nvPr/>
        </p:nvSpPr>
        <p:spPr>
          <a:xfrm>
            <a:off x="183010" y="5888614"/>
            <a:ext cx="110700" cy="101100"/>
          </a:xfrm>
          <a:prstGeom prst="flowChartSummingJunction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h10b787db45baad31_0_0"/>
          <p:cNvSpPr txBox="1"/>
          <p:nvPr/>
        </p:nvSpPr>
        <p:spPr>
          <a:xfrm>
            <a:off x="3470523" y="5606893"/>
            <a:ext cx="11526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Goleta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Storage </a:t>
            </a:r>
            <a:b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(60 MW &amp;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160 MWh)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7" name="Google Shape;187;h10b787db45baad31_0_0"/>
          <p:cNvCxnSpPr/>
          <p:nvPr/>
        </p:nvCxnSpPr>
        <p:spPr>
          <a:xfrm>
            <a:off x="3385324" y="5414728"/>
            <a:ext cx="574200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8" name="Google Shape;188;h10b787db45baad31_0_0"/>
          <p:cNvSpPr txBox="1"/>
          <p:nvPr/>
        </p:nvSpPr>
        <p:spPr>
          <a:xfrm>
            <a:off x="2446590" y="2897199"/>
            <a:ext cx="11790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Greenbark</a:t>
            </a:r>
            <a:b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 MW &amp;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120 MWh)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h10b787db45baad31_0_0"/>
          <p:cNvSpPr txBox="1"/>
          <p:nvPr/>
        </p:nvSpPr>
        <p:spPr>
          <a:xfrm>
            <a:off x="2060773" y="2900547"/>
            <a:ext cx="781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Ellwood Gas Peaker Plant</a:t>
            </a:r>
            <a:b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(54 MW)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screenshot of a video game&#10;&#10;Description automatically generated with low confidence" id="167" name="Google Shape;167;h10b787db45baad3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4065" y="2466518"/>
            <a:ext cx="449645" cy="44964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h10b787db45baad31_0_0"/>
          <p:cNvSpPr/>
          <p:nvPr/>
        </p:nvSpPr>
        <p:spPr>
          <a:xfrm>
            <a:off x="2655381" y="2149741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h10b787db45baad31_0_0"/>
          <p:cNvCxnSpPr/>
          <p:nvPr/>
        </p:nvCxnSpPr>
        <p:spPr>
          <a:xfrm>
            <a:off x="4700939" y="1407466"/>
            <a:ext cx="0" cy="65730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h10b787db45baad31_0_0"/>
          <p:cNvCxnSpPr/>
          <p:nvPr/>
        </p:nvCxnSpPr>
        <p:spPr>
          <a:xfrm>
            <a:off x="1183033" y="3522209"/>
            <a:ext cx="30204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93" name="Google Shape;193;h10b787db45baad31_0_0"/>
          <p:cNvGrpSpPr/>
          <p:nvPr/>
        </p:nvGrpSpPr>
        <p:grpSpPr>
          <a:xfrm>
            <a:off x="346941" y="3244353"/>
            <a:ext cx="836257" cy="717649"/>
            <a:chOff x="3915517" y="6170561"/>
            <a:chExt cx="1073088" cy="888840"/>
          </a:xfrm>
        </p:grpSpPr>
        <p:sp>
          <p:nvSpPr>
            <p:cNvPr id="194" name="Google Shape;194;h10b787db45baad31_0_0"/>
            <p:cNvSpPr/>
            <p:nvPr/>
          </p:nvSpPr>
          <p:spPr>
            <a:xfrm>
              <a:off x="3915517" y="6170561"/>
              <a:ext cx="1073088" cy="888840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5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h10b787db45baad31_0_0"/>
            <p:cNvSpPr txBox="1"/>
            <p:nvPr/>
          </p:nvSpPr>
          <p:spPr>
            <a:xfrm>
              <a:off x="3927552" y="6387147"/>
              <a:ext cx="1023600" cy="49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Gaviota </a:t>
              </a:r>
              <a:br>
                <a:rPr b="0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Coast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96" name="Google Shape;196;h10b787db45baad31_0_0"/>
          <p:cNvCxnSpPr/>
          <p:nvPr/>
        </p:nvCxnSpPr>
        <p:spPr>
          <a:xfrm>
            <a:off x="5143878" y="3522209"/>
            <a:ext cx="2478000" cy="174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97" name="Google Shape;197;h10b787db45baad31_0_0"/>
          <p:cNvGrpSpPr/>
          <p:nvPr/>
        </p:nvGrpSpPr>
        <p:grpSpPr>
          <a:xfrm>
            <a:off x="7578957" y="3157415"/>
            <a:ext cx="909335" cy="780313"/>
            <a:chOff x="3915517" y="6170561"/>
            <a:chExt cx="1073088" cy="888840"/>
          </a:xfrm>
        </p:grpSpPr>
        <p:sp>
          <p:nvSpPr>
            <p:cNvPr id="198" name="Google Shape;198;h10b787db45baad31_0_0"/>
            <p:cNvSpPr/>
            <p:nvPr/>
          </p:nvSpPr>
          <p:spPr>
            <a:xfrm>
              <a:off x="3915517" y="6170561"/>
              <a:ext cx="1073088" cy="888840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5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h10b787db45baad31_0_0"/>
            <p:cNvSpPr txBox="1"/>
            <p:nvPr/>
          </p:nvSpPr>
          <p:spPr>
            <a:xfrm>
              <a:off x="3927247" y="6411042"/>
              <a:ext cx="1023600" cy="28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Carpinteria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0" name="Google Shape;200;h10b787db45baad31_0_0"/>
          <p:cNvCxnSpPr/>
          <p:nvPr/>
        </p:nvCxnSpPr>
        <p:spPr>
          <a:xfrm>
            <a:off x="4946365" y="4208540"/>
            <a:ext cx="14535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Battery " id="165" name="Google Shape;165;h10b787db45baad31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21067" y="2467145"/>
            <a:ext cx="398540" cy="3985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ttery " id="201" name="Google Shape;201;h10b787db45baad31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7511" y="5209550"/>
            <a:ext cx="398540" cy="39854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h10b787db45baad31_0_0"/>
          <p:cNvSpPr/>
          <p:nvPr/>
        </p:nvSpPr>
        <p:spPr>
          <a:xfrm>
            <a:off x="3315157" y="4964975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" name="Google Shape;203;h10b787db45baad31_0_0"/>
          <p:cNvGrpSpPr/>
          <p:nvPr/>
        </p:nvGrpSpPr>
        <p:grpSpPr>
          <a:xfrm>
            <a:off x="6334520" y="3744993"/>
            <a:ext cx="1194991" cy="1025544"/>
            <a:chOff x="3915517" y="6170561"/>
            <a:chExt cx="1073088" cy="888840"/>
          </a:xfrm>
        </p:grpSpPr>
        <p:sp>
          <p:nvSpPr>
            <p:cNvPr id="204" name="Google Shape;204;h10b787db45baad31_0_0"/>
            <p:cNvSpPr/>
            <p:nvPr/>
          </p:nvSpPr>
          <p:spPr>
            <a:xfrm>
              <a:off x="3915517" y="6170561"/>
              <a:ext cx="1073088" cy="888840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5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h10b787db45baad31_0_0"/>
            <p:cNvSpPr txBox="1"/>
            <p:nvPr/>
          </p:nvSpPr>
          <p:spPr>
            <a:xfrm>
              <a:off x="3948269" y="6460705"/>
              <a:ext cx="1023600" cy="213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Santa Barbara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h10b787db45baad31_0_0"/>
          <p:cNvGrpSpPr/>
          <p:nvPr/>
        </p:nvGrpSpPr>
        <p:grpSpPr>
          <a:xfrm>
            <a:off x="4482979" y="4488775"/>
            <a:ext cx="1061069" cy="910617"/>
            <a:chOff x="3915517" y="6170561"/>
            <a:chExt cx="1073088" cy="888840"/>
          </a:xfrm>
        </p:grpSpPr>
        <p:sp>
          <p:nvSpPr>
            <p:cNvPr id="207" name="Google Shape;207;h10b787db45baad31_0_0"/>
            <p:cNvSpPr/>
            <p:nvPr/>
          </p:nvSpPr>
          <p:spPr>
            <a:xfrm>
              <a:off x="3915517" y="6170561"/>
              <a:ext cx="1073088" cy="888840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51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h10b787db45baad31_0_0"/>
            <p:cNvSpPr txBox="1"/>
            <p:nvPr/>
          </p:nvSpPr>
          <p:spPr>
            <a:xfrm>
              <a:off x="3951258" y="6490599"/>
              <a:ext cx="1023600" cy="24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b="0" i="0" lang="en-US" sz="10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Goleta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09" name="Google Shape;209;h10b787db45baad31_0_0"/>
          <p:cNvCxnSpPr/>
          <p:nvPr/>
        </p:nvCxnSpPr>
        <p:spPr>
          <a:xfrm rot="10800000">
            <a:off x="4685203" y="1407466"/>
            <a:ext cx="3538500" cy="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0" name="Google Shape;210;h10b787db45baad31_0_0"/>
          <p:cNvSpPr/>
          <p:nvPr/>
        </p:nvSpPr>
        <p:spPr>
          <a:xfrm>
            <a:off x="7671436" y="1019746"/>
            <a:ext cx="1133400" cy="76200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Santa Clara Substation</a:t>
            </a:r>
            <a:b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(in Ventura)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h10b787db45baad31_0_0"/>
          <p:cNvSpPr txBox="1"/>
          <p:nvPr/>
        </p:nvSpPr>
        <p:spPr>
          <a:xfrm>
            <a:off x="4833261" y="1120643"/>
            <a:ext cx="272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40-mile pair of 220 kV transmission lines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(backside of mountains)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2" name="Google Shape;212;h10b787db45baad31_0_0"/>
          <p:cNvCxnSpPr/>
          <p:nvPr/>
        </p:nvCxnSpPr>
        <p:spPr>
          <a:xfrm>
            <a:off x="4715218" y="3157622"/>
            <a:ext cx="2025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13" name="Google Shape;213;h10b787db45baad31_0_0"/>
          <p:cNvCxnSpPr/>
          <p:nvPr/>
        </p:nvCxnSpPr>
        <p:spPr>
          <a:xfrm rot="10800000">
            <a:off x="229797" y="5734579"/>
            <a:ext cx="260700" cy="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4" name="Google Shape;214;h10b787db45baad31_0_0"/>
          <p:cNvCxnSpPr/>
          <p:nvPr/>
        </p:nvCxnSpPr>
        <p:spPr>
          <a:xfrm rot="10800000">
            <a:off x="238659" y="5549420"/>
            <a:ext cx="255300" cy="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5" name="Google Shape;215;h10b787db45baad31_0_0"/>
          <p:cNvCxnSpPr/>
          <p:nvPr/>
        </p:nvCxnSpPr>
        <p:spPr>
          <a:xfrm>
            <a:off x="1849593" y="2150920"/>
            <a:ext cx="0" cy="16398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6" name="Google Shape;216;h10b787db45baad31_0_0"/>
          <p:cNvCxnSpPr/>
          <p:nvPr/>
        </p:nvCxnSpPr>
        <p:spPr>
          <a:xfrm>
            <a:off x="1863075" y="3770648"/>
            <a:ext cx="12333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7" name="Google Shape;217;h10b787db45baad31_0_0"/>
          <p:cNvCxnSpPr/>
          <p:nvPr/>
        </p:nvCxnSpPr>
        <p:spPr>
          <a:xfrm>
            <a:off x="3081250" y="3771650"/>
            <a:ext cx="0" cy="6456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8" name="Google Shape;218;h10b787db45baad31_0_0"/>
          <p:cNvCxnSpPr/>
          <p:nvPr/>
        </p:nvCxnSpPr>
        <p:spPr>
          <a:xfrm rot="10800000">
            <a:off x="229767" y="4913920"/>
            <a:ext cx="275700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4" name="Google Shape;224;h10b787db45baad31_0_60"/>
          <p:cNvCxnSpPr>
            <a:stCxn id="225" idx="0"/>
          </p:cNvCxnSpPr>
          <p:nvPr/>
        </p:nvCxnSpPr>
        <p:spPr>
          <a:xfrm rot="10800000">
            <a:off x="1102935" y="1361642"/>
            <a:ext cx="8100" cy="14661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6" name="Google Shape;226;h10b787db45baad31_0_60"/>
          <p:cNvCxnSpPr/>
          <p:nvPr/>
        </p:nvCxnSpPr>
        <p:spPr>
          <a:xfrm>
            <a:off x="6685442" y="3091021"/>
            <a:ext cx="0" cy="1812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27" name="Google Shape;227;h10b787db45baad31_0_60"/>
          <p:cNvCxnSpPr/>
          <p:nvPr/>
        </p:nvCxnSpPr>
        <p:spPr>
          <a:xfrm>
            <a:off x="6727932" y="2934899"/>
            <a:ext cx="0" cy="1812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28" name="Google Shape;228;h10b787db45baad31_0_60"/>
          <p:cNvCxnSpPr/>
          <p:nvPr/>
        </p:nvCxnSpPr>
        <p:spPr>
          <a:xfrm>
            <a:off x="5921325" y="2932708"/>
            <a:ext cx="0" cy="1812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sp>
        <p:nvSpPr>
          <p:cNvPr id="229" name="Google Shape;229;h10b787db45baad31_0_60"/>
          <p:cNvSpPr/>
          <p:nvPr/>
        </p:nvSpPr>
        <p:spPr>
          <a:xfrm rot="10800000">
            <a:off x="6351539" y="2380843"/>
            <a:ext cx="783900" cy="584400"/>
          </a:xfrm>
          <a:prstGeom prst="rect">
            <a:avLst/>
          </a:prstGeom>
          <a:noFill/>
          <a:ln cap="flat" cmpd="sng" w="38100">
            <a:solidFill>
              <a:srgbClr val="528DD5"/>
            </a:solidFill>
            <a:prstDash val="dot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h10b787db45baad31_0_60"/>
          <p:cNvCxnSpPr/>
          <p:nvPr/>
        </p:nvCxnSpPr>
        <p:spPr>
          <a:xfrm>
            <a:off x="7530438" y="5083174"/>
            <a:ext cx="1668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31" name="Google Shape;231;h10b787db45baad31_0_60"/>
          <p:cNvCxnSpPr/>
          <p:nvPr/>
        </p:nvCxnSpPr>
        <p:spPr>
          <a:xfrm>
            <a:off x="7932214" y="3408274"/>
            <a:ext cx="1668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32" name="Google Shape;232;h10b787db45baad31_0_60"/>
          <p:cNvCxnSpPr>
            <a:endCxn id="233" idx="1"/>
          </p:cNvCxnSpPr>
          <p:nvPr/>
        </p:nvCxnSpPr>
        <p:spPr>
          <a:xfrm>
            <a:off x="2559553" y="4833778"/>
            <a:ext cx="1668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34" name="Google Shape;234;h10b787db45baad31_0_60"/>
          <p:cNvCxnSpPr/>
          <p:nvPr/>
        </p:nvCxnSpPr>
        <p:spPr>
          <a:xfrm>
            <a:off x="8644752" y="2298914"/>
            <a:ext cx="0" cy="1857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35" name="Google Shape;235;h10b787db45baad31_0_60"/>
          <p:cNvCxnSpPr/>
          <p:nvPr/>
        </p:nvCxnSpPr>
        <p:spPr>
          <a:xfrm>
            <a:off x="1845738" y="1346789"/>
            <a:ext cx="0" cy="737400"/>
          </a:xfrm>
          <a:prstGeom prst="straightConnector1">
            <a:avLst/>
          </a:prstGeom>
          <a:noFill/>
          <a:ln cap="flat" cmpd="sng" w="381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h10b787db45baad31_0_60"/>
          <p:cNvCxnSpPr/>
          <p:nvPr/>
        </p:nvCxnSpPr>
        <p:spPr>
          <a:xfrm rot="10800000">
            <a:off x="521385" y="3017292"/>
            <a:ext cx="2199000" cy="0"/>
          </a:xfrm>
          <a:prstGeom prst="straightConnector1">
            <a:avLst/>
          </a:prstGeom>
          <a:noFill/>
          <a:ln cap="flat" cmpd="sng" w="38100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h10b787db45baad31_0_60"/>
          <p:cNvCxnSpPr/>
          <p:nvPr/>
        </p:nvCxnSpPr>
        <p:spPr>
          <a:xfrm rot="10800000">
            <a:off x="2567409" y="3003917"/>
            <a:ext cx="0" cy="2170500"/>
          </a:xfrm>
          <a:prstGeom prst="straightConnector1">
            <a:avLst/>
          </a:prstGeom>
          <a:noFill/>
          <a:ln cap="flat" cmpd="sng" w="38100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8" name="Google Shape;238;h10b787db45baad31_0_60"/>
          <p:cNvSpPr txBox="1"/>
          <p:nvPr>
            <p:ph type="title"/>
          </p:nvPr>
        </p:nvSpPr>
        <p:spPr>
          <a:xfrm>
            <a:off x="0" y="0"/>
            <a:ext cx="738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Local Energy Storage enables Community Microgrids</a:t>
            </a:r>
            <a:endParaRPr/>
          </a:p>
        </p:txBody>
      </p:sp>
      <p:sp>
        <p:nvSpPr>
          <p:cNvPr id="239" name="Google Shape;239;h10b787db45baad31_0_60"/>
          <p:cNvSpPr/>
          <p:nvPr/>
        </p:nvSpPr>
        <p:spPr>
          <a:xfrm>
            <a:off x="3925174" y="4067890"/>
            <a:ext cx="731400" cy="518100"/>
          </a:xfrm>
          <a:prstGeom prst="rect">
            <a:avLst/>
          </a:prstGeom>
          <a:solidFill>
            <a:srgbClr val="E5B8B7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Fire Station #17</a:t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h10b787db45baad31_0_60"/>
          <p:cNvSpPr txBox="1"/>
          <p:nvPr/>
        </p:nvSpPr>
        <p:spPr>
          <a:xfrm>
            <a:off x="3197925" y="2078190"/>
            <a:ext cx="11331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Tie-line connection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1" name="Google Shape;241;h10b787db45baad31_0_60"/>
          <p:cNvCxnSpPr/>
          <p:nvPr/>
        </p:nvCxnSpPr>
        <p:spPr>
          <a:xfrm>
            <a:off x="3754104" y="2295274"/>
            <a:ext cx="0" cy="214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triangl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cxnSp>
        <p:nvCxnSpPr>
          <p:cNvPr id="242" name="Google Shape;242;h10b787db45baad31_0_60"/>
          <p:cNvCxnSpPr/>
          <p:nvPr/>
        </p:nvCxnSpPr>
        <p:spPr>
          <a:xfrm>
            <a:off x="3610766" y="3328322"/>
            <a:ext cx="159300" cy="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3" name="Google Shape;243;h10b787db45baad31_0_60"/>
          <p:cNvCxnSpPr/>
          <p:nvPr/>
        </p:nvCxnSpPr>
        <p:spPr>
          <a:xfrm>
            <a:off x="3769956" y="3319086"/>
            <a:ext cx="0" cy="13353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4" name="Google Shape;244;h10b787db45baad31_0_60"/>
          <p:cNvCxnSpPr/>
          <p:nvPr/>
        </p:nvCxnSpPr>
        <p:spPr>
          <a:xfrm>
            <a:off x="3573131" y="3104436"/>
            <a:ext cx="3675300" cy="54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5" name="Google Shape;245;h10b787db45baad31_0_60"/>
          <p:cNvSpPr/>
          <p:nvPr/>
        </p:nvSpPr>
        <p:spPr>
          <a:xfrm>
            <a:off x="7110256" y="886566"/>
            <a:ext cx="888000" cy="56760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Vegas Substation </a:t>
            </a:r>
            <a:r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(66-to-16kV)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6" name="Google Shape;246;h10b787db45baad31_0_60"/>
          <p:cNvCxnSpPr/>
          <p:nvPr/>
        </p:nvCxnSpPr>
        <p:spPr>
          <a:xfrm flipH="1">
            <a:off x="7537994" y="1463254"/>
            <a:ext cx="16200" cy="3918600"/>
          </a:xfrm>
          <a:prstGeom prst="straightConnector1">
            <a:avLst/>
          </a:prstGeom>
          <a:noFill/>
          <a:ln cap="flat" cmpd="sng" w="38100">
            <a:solidFill>
              <a:srgbClr val="D9959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7" name="Google Shape;247;h10b787db45baad31_0_60"/>
          <p:cNvSpPr/>
          <p:nvPr/>
        </p:nvSpPr>
        <p:spPr>
          <a:xfrm>
            <a:off x="3722609" y="5746084"/>
            <a:ext cx="731400" cy="518100"/>
          </a:xfrm>
          <a:prstGeom prst="rect">
            <a:avLst/>
          </a:prstGeom>
          <a:solidFill>
            <a:srgbClr val="C2D59B"/>
          </a:solidFill>
          <a:ln cap="flat" cmpd="sng" w="9525">
            <a:solidFill>
              <a:srgbClr val="4F61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UCSB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Solar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h10b787db45baad31_0_60"/>
          <p:cNvSpPr/>
          <p:nvPr/>
        </p:nvSpPr>
        <p:spPr>
          <a:xfrm>
            <a:off x="6601988" y="3296139"/>
            <a:ext cx="783000" cy="526500"/>
          </a:xfrm>
          <a:prstGeom prst="rect">
            <a:avLst/>
          </a:prstGeom>
          <a:solidFill>
            <a:srgbClr val="B6DDE7"/>
          </a:solidFill>
          <a:ln cap="flat" cmpd="sng" w="9525">
            <a:solidFill>
              <a:srgbClr val="45A9C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SBA (runway lights &amp; ATC)</a:t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h10b787db45baad31_0_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92370" y="2313302"/>
            <a:ext cx="389273" cy="3892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0" name="Google Shape;250;h10b787db45baad31_0_60"/>
          <p:cNvCxnSpPr/>
          <p:nvPr/>
        </p:nvCxnSpPr>
        <p:spPr>
          <a:xfrm rot="10800000">
            <a:off x="4185541" y="1561932"/>
            <a:ext cx="3355200" cy="10800"/>
          </a:xfrm>
          <a:prstGeom prst="straightConnector1">
            <a:avLst/>
          </a:prstGeom>
          <a:noFill/>
          <a:ln cap="flat" cmpd="sng" w="38100">
            <a:solidFill>
              <a:srgbClr val="D99593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51" name="Google Shape;251;h10b787db45baad31_0_60"/>
          <p:cNvGrpSpPr/>
          <p:nvPr/>
        </p:nvGrpSpPr>
        <p:grpSpPr>
          <a:xfrm rot="10800000">
            <a:off x="5562179" y="1670669"/>
            <a:ext cx="893860" cy="666247"/>
            <a:chOff x="4529532" y="1956319"/>
            <a:chExt cx="1385400" cy="891300"/>
          </a:xfrm>
        </p:grpSpPr>
        <p:sp>
          <p:nvSpPr>
            <p:cNvPr id="252" name="Google Shape;252;h10b787db45baad31_0_60"/>
            <p:cNvSpPr/>
            <p:nvPr/>
          </p:nvSpPr>
          <p:spPr>
            <a:xfrm rot="10800000">
              <a:off x="4616690" y="2048295"/>
              <a:ext cx="1208100" cy="704400"/>
            </a:xfrm>
            <a:prstGeom prst="rect">
              <a:avLst/>
            </a:prstGeom>
            <a:solidFill>
              <a:srgbClr val="FABF8E"/>
            </a:solidFill>
            <a:ln cap="flat" cmpd="sng" w="9525">
              <a:solidFill>
                <a:srgbClr val="E36C0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Direct Relief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 Solar Microgrid</a:t>
              </a:r>
              <a:endParaRPr b="0" i="0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h10b787db45baad31_0_60"/>
            <p:cNvSpPr/>
            <p:nvPr/>
          </p:nvSpPr>
          <p:spPr>
            <a:xfrm>
              <a:off x="4529532" y="1956319"/>
              <a:ext cx="1385400" cy="891300"/>
            </a:xfrm>
            <a:prstGeom prst="rect">
              <a:avLst/>
            </a:prstGeom>
            <a:noFill/>
            <a:ln cap="flat" cmpd="sng" w="38100">
              <a:solidFill>
                <a:srgbClr val="E36C09"/>
              </a:solidFill>
              <a:prstDash val="dot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4" name="Google Shape;254;h10b787db45baad31_0_60"/>
          <p:cNvGrpSpPr/>
          <p:nvPr/>
        </p:nvGrpSpPr>
        <p:grpSpPr>
          <a:xfrm rot="10800000">
            <a:off x="6572709" y="4330595"/>
            <a:ext cx="957775" cy="525835"/>
            <a:chOff x="4376168" y="2082133"/>
            <a:chExt cx="1411191" cy="704400"/>
          </a:xfrm>
        </p:grpSpPr>
        <p:cxnSp>
          <p:nvCxnSpPr>
            <p:cNvPr id="255" name="Google Shape;255;h10b787db45baad31_0_60"/>
            <p:cNvCxnSpPr/>
            <p:nvPr/>
          </p:nvCxnSpPr>
          <p:spPr>
            <a:xfrm rot="10800000">
              <a:off x="4376168" y="2434358"/>
              <a:ext cx="265500" cy="0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50"/>
                </a:srgbClr>
              </a:outerShdw>
            </a:effectLst>
          </p:spPr>
        </p:cxnSp>
        <p:sp>
          <p:nvSpPr>
            <p:cNvPr id="256" name="Google Shape;256;h10b787db45baad31_0_60"/>
            <p:cNvSpPr/>
            <p:nvPr/>
          </p:nvSpPr>
          <p:spPr>
            <a:xfrm rot="10800000">
              <a:off x="4635359" y="2082133"/>
              <a:ext cx="1152000" cy="704400"/>
            </a:xfrm>
            <a:prstGeom prst="rect">
              <a:avLst/>
            </a:prstGeom>
            <a:solidFill>
              <a:srgbClr val="B6DDE7"/>
            </a:solidFill>
            <a:ln cap="flat" cmpd="sng" w="9525">
              <a:solidFill>
                <a:srgbClr val="45A9C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SBA (Main Terminal)</a:t>
              </a:r>
              <a:endParaRPr b="0" i="0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7" name="Google Shape;257;h10b787db45baad31_0_60"/>
          <p:cNvSpPr/>
          <p:nvPr/>
        </p:nvSpPr>
        <p:spPr>
          <a:xfrm>
            <a:off x="7700413" y="4832160"/>
            <a:ext cx="687300" cy="486600"/>
          </a:xfrm>
          <a:prstGeom prst="rect">
            <a:avLst/>
          </a:prstGeom>
          <a:solidFill>
            <a:srgbClr val="CCC0D9"/>
          </a:solidFill>
          <a:ln cap="flat" cmpd="sng" w="9525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Goleta Sanitary District</a:t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h10b787db45baad31_0_60"/>
          <p:cNvSpPr/>
          <p:nvPr/>
        </p:nvSpPr>
        <p:spPr>
          <a:xfrm>
            <a:off x="44978" y="790463"/>
            <a:ext cx="1133400" cy="76200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Goleta Substation </a:t>
            </a:r>
            <a:r>
              <a:rPr b="0" i="0" lang="en-US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(220-to-66kV)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9" name="Google Shape;259;h10b787db45baad31_0_60"/>
          <p:cNvCxnSpPr>
            <a:stCxn id="245" idx="1"/>
          </p:cNvCxnSpPr>
          <p:nvPr/>
        </p:nvCxnSpPr>
        <p:spPr>
          <a:xfrm flipH="1">
            <a:off x="1187656" y="1170366"/>
            <a:ext cx="5922600" cy="12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" name="Google Shape;260;h10b787db45baad31_0_60"/>
          <p:cNvSpPr txBox="1"/>
          <p:nvPr/>
        </p:nvSpPr>
        <p:spPr>
          <a:xfrm>
            <a:off x="54303" y="3817269"/>
            <a:ext cx="2423700" cy="2555100"/>
          </a:xfrm>
          <a:prstGeom prst="rect">
            <a:avLst/>
          </a:prstGeom>
          <a:solidFill>
            <a:srgbClr val="D8D8D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i="0" lang="en-US" sz="9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Diagram Elements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	 </a:t>
            </a: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Tie-line connection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66 kV Distribution Feeders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16 kV Gladiola Feeder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16 kV Gaucho Feeder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16 kV Professor Feeder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16 kV Los Carneros Feeder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16 kV Ace Feeder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16 kV Storke Feeder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Planned Battery Energy Storage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Ellwood Gas Peaker Plant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Grid isolation switch (open, closed)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Smart meter switch (open, closed)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1" name="Google Shape;261;h10b787db45baad31_0_60"/>
          <p:cNvCxnSpPr/>
          <p:nvPr/>
        </p:nvCxnSpPr>
        <p:spPr>
          <a:xfrm rot="10800000">
            <a:off x="207636" y="4258407"/>
            <a:ext cx="2607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2" name="Google Shape;262;h10b787db45baad31_0_60"/>
          <p:cNvCxnSpPr/>
          <p:nvPr/>
        </p:nvCxnSpPr>
        <p:spPr>
          <a:xfrm rot="10800000">
            <a:off x="204991" y="4451364"/>
            <a:ext cx="260700" cy="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3" name="Google Shape;263;h10b787db45baad31_0_60"/>
          <p:cNvCxnSpPr/>
          <p:nvPr/>
        </p:nvCxnSpPr>
        <p:spPr>
          <a:xfrm rot="10800000">
            <a:off x="198687" y="4647532"/>
            <a:ext cx="275700" cy="0"/>
          </a:xfrm>
          <a:prstGeom prst="straightConnector1">
            <a:avLst/>
          </a:prstGeom>
          <a:noFill/>
          <a:ln cap="flat" cmpd="sng" w="38100">
            <a:solidFill>
              <a:srgbClr val="D9959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4" name="Google Shape;264;h10b787db45baad31_0_60"/>
          <p:cNvCxnSpPr/>
          <p:nvPr/>
        </p:nvCxnSpPr>
        <p:spPr>
          <a:xfrm flipH="1">
            <a:off x="198873" y="4851419"/>
            <a:ext cx="270600" cy="3900"/>
          </a:xfrm>
          <a:prstGeom prst="straightConnector1">
            <a:avLst/>
          </a:prstGeom>
          <a:noFill/>
          <a:ln cap="flat" cmpd="sng" w="381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65" name="Google Shape;265;h10b787db45baad31_0_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825" y="5541327"/>
            <a:ext cx="210117" cy="21011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" name="Google Shape;266;h10b787db45baad31_0_60"/>
          <p:cNvGrpSpPr/>
          <p:nvPr/>
        </p:nvGrpSpPr>
        <p:grpSpPr>
          <a:xfrm rot="10800000">
            <a:off x="4551610" y="1558137"/>
            <a:ext cx="689587" cy="647700"/>
            <a:chOff x="4646258" y="2049761"/>
            <a:chExt cx="1152000" cy="933958"/>
          </a:xfrm>
        </p:grpSpPr>
        <p:cxnSp>
          <p:nvCxnSpPr>
            <p:cNvPr id="267" name="Google Shape;267;h10b787db45baad31_0_60"/>
            <p:cNvCxnSpPr/>
            <p:nvPr/>
          </p:nvCxnSpPr>
          <p:spPr>
            <a:xfrm rot="10800000">
              <a:off x="5209003" y="2762019"/>
              <a:ext cx="0" cy="221700"/>
            </a:xfrm>
            <a:prstGeom prst="straightConnector1">
              <a:avLst/>
            </a:prstGeom>
            <a:noFill/>
            <a:ln cap="flat" cmpd="sng" w="25400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50"/>
                </a:srgbClr>
              </a:outerShdw>
            </a:effectLst>
          </p:spPr>
        </p:cxnSp>
        <p:sp>
          <p:nvSpPr>
            <p:cNvPr id="268" name="Google Shape;268;h10b787db45baad31_0_60"/>
            <p:cNvSpPr/>
            <p:nvPr/>
          </p:nvSpPr>
          <p:spPr>
            <a:xfrm rot="10800000">
              <a:off x="4646258" y="2049761"/>
              <a:ext cx="1152000" cy="704400"/>
            </a:xfrm>
            <a:prstGeom prst="rect">
              <a:avLst/>
            </a:prstGeom>
            <a:solidFill>
              <a:srgbClr val="E5B8B7"/>
            </a:solidFill>
            <a:ln cap="flat" cmpd="sng" w="9525">
              <a:solidFill>
                <a:srgbClr val="C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Fire Station #8</a:t>
              </a:r>
              <a:endParaRPr b="0" i="0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http://maps.google.com/mapfiles/kml/shapes/firedept.png" id="269" name="Google Shape;269;h10b787db45baad31_0_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1555" y="2054668"/>
            <a:ext cx="27432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h10b787db45baad31_0_6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1395" y="2093879"/>
            <a:ext cx="326347" cy="326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h10b787db45baad31_0_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16554" y="4687243"/>
            <a:ext cx="338248" cy="3382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maps.google.com/mapfiles/kml/shapes/firedept.png" id="272" name="Google Shape;272;h10b787db45baad31_0_6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7026" y="3909627"/>
            <a:ext cx="27432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h10b787db45baad31_0_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91595" y="6090292"/>
            <a:ext cx="274320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h10b787db45baad31_0_6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633861" y="5203981"/>
            <a:ext cx="209572" cy="2095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5" name="Google Shape;275;h10b787db45baad31_0_60"/>
          <p:cNvCxnSpPr/>
          <p:nvPr/>
        </p:nvCxnSpPr>
        <p:spPr>
          <a:xfrm rot="10800000">
            <a:off x="2435735" y="2195136"/>
            <a:ext cx="7203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6" name="Google Shape;276;h10b787db45baad31_0_60"/>
          <p:cNvCxnSpPr>
            <a:stCxn id="277" idx="0"/>
          </p:cNvCxnSpPr>
          <p:nvPr/>
        </p:nvCxnSpPr>
        <p:spPr>
          <a:xfrm rot="10800000">
            <a:off x="3156063" y="2096708"/>
            <a:ext cx="0" cy="7641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8" name="Google Shape;278;h10b787db45baad31_0_60"/>
          <p:cNvCxnSpPr/>
          <p:nvPr/>
        </p:nvCxnSpPr>
        <p:spPr>
          <a:xfrm rot="10800000">
            <a:off x="2417531" y="3570881"/>
            <a:ext cx="11556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9" name="Google Shape;279;h10b787db45baad31_0_60"/>
          <p:cNvCxnSpPr/>
          <p:nvPr/>
        </p:nvCxnSpPr>
        <p:spPr>
          <a:xfrm rot="10800000">
            <a:off x="3578169" y="3560329"/>
            <a:ext cx="17400" cy="23079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0" name="Google Shape;280;h10b787db45baad31_0_60"/>
          <p:cNvCxnSpPr/>
          <p:nvPr/>
        </p:nvCxnSpPr>
        <p:spPr>
          <a:xfrm>
            <a:off x="2417399" y="1195884"/>
            <a:ext cx="0" cy="239730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1" name="Google Shape;281;h10b787db45baad31_0_60"/>
          <p:cNvSpPr txBox="1"/>
          <p:nvPr/>
        </p:nvSpPr>
        <p:spPr>
          <a:xfrm>
            <a:off x="1717852" y="854162"/>
            <a:ext cx="4588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66kV distribution feeder #01800 with multiple branches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2" name="Google Shape;282;h10b787db45baad31_0_60"/>
          <p:cNvGrpSpPr/>
          <p:nvPr/>
        </p:nvGrpSpPr>
        <p:grpSpPr>
          <a:xfrm rot="10800000">
            <a:off x="5151458" y="3102845"/>
            <a:ext cx="654912" cy="651218"/>
            <a:chOff x="4646258" y="2049761"/>
            <a:chExt cx="1152000" cy="975900"/>
          </a:xfrm>
        </p:grpSpPr>
        <p:cxnSp>
          <p:nvCxnSpPr>
            <p:cNvPr id="283" name="Google Shape;283;h10b787db45baad31_0_60"/>
            <p:cNvCxnSpPr>
              <a:endCxn id="284" idx="0"/>
            </p:cNvCxnSpPr>
            <p:nvPr/>
          </p:nvCxnSpPr>
          <p:spPr>
            <a:xfrm rot="10800000">
              <a:off x="5222258" y="2754161"/>
              <a:ext cx="0" cy="271500"/>
            </a:xfrm>
            <a:prstGeom prst="straightConnector1">
              <a:avLst/>
            </a:prstGeom>
            <a:noFill/>
            <a:ln cap="flat" cmpd="sng" w="254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50"/>
                </a:srgbClr>
              </a:outerShdw>
            </a:effectLst>
          </p:spPr>
        </p:cxnSp>
        <p:sp>
          <p:nvSpPr>
            <p:cNvPr id="284" name="Google Shape;284;h10b787db45baad31_0_60"/>
            <p:cNvSpPr/>
            <p:nvPr/>
          </p:nvSpPr>
          <p:spPr>
            <a:xfrm rot="10800000">
              <a:off x="4646258" y="2049761"/>
              <a:ext cx="1152000" cy="704400"/>
            </a:xfrm>
            <a:prstGeom prst="rect">
              <a:avLst/>
            </a:prstGeom>
            <a:solidFill>
              <a:srgbClr val="B7CCE4"/>
            </a:solidFill>
            <a:ln cap="flat" cmpd="sng" w="952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Deckers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 Solar</a:t>
              </a:r>
              <a:endParaRPr b="0" i="0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" name="Google Shape;285;h10b787db45baad31_0_60"/>
          <p:cNvSpPr/>
          <p:nvPr/>
        </p:nvSpPr>
        <p:spPr>
          <a:xfrm>
            <a:off x="1307846" y="1102712"/>
            <a:ext cx="165600" cy="1509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h10b787db45baad31_0_60"/>
          <p:cNvSpPr/>
          <p:nvPr/>
        </p:nvSpPr>
        <p:spPr>
          <a:xfrm>
            <a:off x="379664" y="6005853"/>
            <a:ext cx="110700" cy="1011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h10b787db45baad31_0_60"/>
          <p:cNvSpPr/>
          <p:nvPr/>
        </p:nvSpPr>
        <p:spPr>
          <a:xfrm>
            <a:off x="158144" y="6005852"/>
            <a:ext cx="110700" cy="101100"/>
          </a:xfrm>
          <a:prstGeom prst="flowChartSummingJunction">
            <a:avLst/>
          </a:prstGeom>
          <a:solidFill>
            <a:srgbClr val="D9959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h10b787db45baad31_0_60"/>
          <p:cNvSpPr/>
          <p:nvPr/>
        </p:nvSpPr>
        <p:spPr>
          <a:xfrm>
            <a:off x="381877" y="6202902"/>
            <a:ext cx="110700" cy="1011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h10b787db45baad31_0_60"/>
          <p:cNvSpPr/>
          <p:nvPr/>
        </p:nvSpPr>
        <p:spPr>
          <a:xfrm>
            <a:off x="162466" y="6202901"/>
            <a:ext cx="110700" cy="101100"/>
          </a:xfrm>
          <a:prstGeom prst="flowChartSummingJunction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" name="Google Shape;290;h10b787db45baad31_0_60"/>
          <p:cNvGrpSpPr/>
          <p:nvPr/>
        </p:nvGrpSpPr>
        <p:grpSpPr>
          <a:xfrm>
            <a:off x="6798894" y="1760393"/>
            <a:ext cx="661237" cy="567435"/>
            <a:chOff x="3915517" y="6170561"/>
            <a:chExt cx="1073088" cy="888840"/>
          </a:xfrm>
        </p:grpSpPr>
        <p:sp>
          <p:nvSpPr>
            <p:cNvPr id="291" name="Google Shape;291;h10b787db45baad31_0_60"/>
            <p:cNvSpPr/>
            <p:nvPr/>
          </p:nvSpPr>
          <p:spPr>
            <a:xfrm>
              <a:off x="3915517" y="6170561"/>
              <a:ext cx="1073088" cy="888840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h10b787db45baad31_0_60"/>
            <p:cNvSpPr txBox="1"/>
            <p:nvPr/>
          </p:nvSpPr>
          <p:spPr>
            <a:xfrm>
              <a:off x="3927552" y="6358628"/>
              <a:ext cx="1023600" cy="53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Tier 2 &amp; 3 facilities</a:t>
              </a:r>
              <a:endPara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h10b787db45baad31_0_60"/>
          <p:cNvSpPr/>
          <p:nvPr/>
        </p:nvSpPr>
        <p:spPr>
          <a:xfrm>
            <a:off x="4813706" y="1573715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h10b787db45baad31_0_60"/>
          <p:cNvSpPr/>
          <p:nvPr/>
        </p:nvSpPr>
        <p:spPr>
          <a:xfrm>
            <a:off x="3765937" y="4085015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h10b787db45baad31_0_60"/>
          <p:cNvSpPr/>
          <p:nvPr/>
        </p:nvSpPr>
        <p:spPr>
          <a:xfrm>
            <a:off x="6604096" y="3161492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h10b787db45baad31_0_60"/>
          <p:cNvSpPr/>
          <p:nvPr/>
        </p:nvSpPr>
        <p:spPr>
          <a:xfrm>
            <a:off x="7371054" y="4489512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h10b787db45baad31_0_60"/>
          <p:cNvSpPr/>
          <p:nvPr/>
        </p:nvSpPr>
        <p:spPr>
          <a:xfrm>
            <a:off x="7595386" y="5012113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h10b787db45baad31_0_60"/>
          <p:cNvSpPr/>
          <p:nvPr/>
        </p:nvSpPr>
        <p:spPr>
          <a:xfrm>
            <a:off x="3610766" y="5722928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h10b787db45baad31_0_60"/>
          <p:cNvSpPr/>
          <p:nvPr/>
        </p:nvSpPr>
        <p:spPr>
          <a:xfrm>
            <a:off x="4325076" y="1499320"/>
            <a:ext cx="165600" cy="1509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h10b787db45baad31_0_60"/>
          <p:cNvSpPr/>
          <p:nvPr/>
        </p:nvSpPr>
        <p:spPr>
          <a:xfrm>
            <a:off x="6804935" y="1501358"/>
            <a:ext cx="165600" cy="1509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h10b787db45baad31_0_60"/>
          <p:cNvSpPr/>
          <p:nvPr/>
        </p:nvSpPr>
        <p:spPr>
          <a:xfrm>
            <a:off x="4565234" y="3017371"/>
            <a:ext cx="165600" cy="1509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2" name="Google Shape;302;h10b787db45baad31_0_6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703343" y="3111002"/>
            <a:ext cx="266385" cy="2663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3" name="Google Shape;303;h10b787db45baad31_0_60"/>
          <p:cNvGrpSpPr/>
          <p:nvPr/>
        </p:nvGrpSpPr>
        <p:grpSpPr>
          <a:xfrm>
            <a:off x="4865195" y="2386173"/>
            <a:ext cx="688815" cy="591079"/>
            <a:chOff x="3915517" y="6170561"/>
            <a:chExt cx="1073088" cy="888840"/>
          </a:xfrm>
        </p:grpSpPr>
        <p:sp>
          <p:nvSpPr>
            <p:cNvPr id="304" name="Google Shape;304;h10b787db45baad31_0_60"/>
            <p:cNvSpPr/>
            <p:nvPr/>
          </p:nvSpPr>
          <p:spPr>
            <a:xfrm>
              <a:off x="3915517" y="6170561"/>
              <a:ext cx="1073088" cy="888840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h10b787db45baad31_0_60"/>
            <p:cNvSpPr txBox="1"/>
            <p:nvPr/>
          </p:nvSpPr>
          <p:spPr>
            <a:xfrm>
              <a:off x="3927552" y="6358628"/>
              <a:ext cx="1023600" cy="50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Tier 2 &amp; 3 facilities</a:t>
              </a:r>
              <a:endPara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h10b787db45baad31_0_60"/>
          <p:cNvSpPr/>
          <p:nvPr/>
        </p:nvSpPr>
        <p:spPr>
          <a:xfrm>
            <a:off x="7405199" y="1945990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h10b787db45baad31_0_60"/>
          <p:cNvSpPr/>
          <p:nvPr/>
        </p:nvSpPr>
        <p:spPr>
          <a:xfrm>
            <a:off x="5153191" y="2932919"/>
            <a:ext cx="171300" cy="1599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8" name="Google Shape;308;h10b787db45baad31_0_6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89573" y="3652153"/>
            <a:ext cx="338248" cy="338248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h10b787db45baad31_0_60"/>
          <p:cNvSpPr txBox="1"/>
          <p:nvPr/>
        </p:nvSpPr>
        <p:spPr>
          <a:xfrm>
            <a:off x="3694570" y="2625486"/>
            <a:ext cx="1309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Goleta Energy Storage Project  (240 MWh)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h10b787db45baad31_0_60"/>
          <p:cNvSpPr txBox="1"/>
          <p:nvPr/>
        </p:nvSpPr>
        <p:spPr>
          <a:xfrm>
            <a:off x="-34125" y="1546675"/>
            <a:ext cx="1133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Goleta Substation has ten feeders, eight  66 kV &amp; two 16 kV, that serve the entire GLP</a:t>
            </a:r>
            <a:endParaRPr b="0" i="0" sz="9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h10b787db45baad31_0_60"/>
          <p:cNvSpPr/>
          <p:nvPr/>
        </p:nvSpPr>
        <p:spPr>
          <a:xfrm>
            <a:off x="1757655" y="1502344"/>
            <a:ext cx="165600" cy="1509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2" name="Google Shape;312;h10b787db45baad31_0_60"/>
          <p:cNvGrpSpPr/>
          <p:nvPr/>
        </p:nvGrpSpPr>
        <p:grpSpPr>
          <a:xfrm>
            <a:off x="3983908" y="3277810"/>
            <a:ext cx="667246" cy="572591"/>
            <a:chOff x="3915517" y="6170561"/>
            <a:chExt cx="1073088" cy="888840"/>
          </a:xfrm>
        </p:grpSpPr>
        <p:sp>
          <p:nvSpPr>
            <p:cNvPr id="313" name="Google Shape;313;h10b787db45baad31_0_60"/>
            <p:cNvSpPr/>
            <p:nvPr/>
          </p:nvSpPr>
          <p:spPr>
            <a:xfrm>
              <a:off x="3915517" y="6170561"/>
              <a:ext cx="1073088" cy="888840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h10b787db45baad31_0_60"/>
            <p:cNvSpPr txBox="1"/>
            <p:nvPr/>
          </p:nvSpPr>
          <p:spPr>
            <a:xfrm>
              <a:off x="3927552" y="6358628"/>
              <a:ext cx="1023600" cy="52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Tier 2 &amp; 3 facilities</a:t>
              </a:r>
              <a:endParaRPr b="0" i="0" sz="10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5" name="Google Shape;315;h10b787db45baad31_0_60"/>
          <p:cNvSpPr/>
          <p:nvPr/>
        </p:nvSpPr>
        <p:spPr>
          <a:xfrm>
            <a:off x="3810040" y="3486121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6" name="Google Shape;316;h10b787db45baad31_0_60"/>
          <p:cNvCxnSpPr/>
          <p:nvPr/>
        </p:nvCxnSpPr>
        <p:spPr>
          <a:xfrm>
            <a:off x="3345663" y="2526206"/>
            <a:ext cx="822900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7" name="Google Shape;317;h10b787db45baad31_0_60"/>
          <p:cNvSpPr txBox="1"/>
          <p:nvPr/>
        </p:nvSpPr>
        <p:spPr>
          <a:xfrm>
            <a:off x="1145349" y="3477475"/>
            <a:ext cx="957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Greenbark BESS (120 MWh)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h10b787db45baad31_0_60"/>
          <p:cNvSpPr txBox="1"/>
          <p:nvPr/>
        </p:nvSpPr>
        <p:spPr>
          <a:xfrm>
            <a:off x="387236" y="3490262"/>
            <a:ext cx="78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Ellwood Gas Peaker Plant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19" name="Google Shape;319;h10b787db45baad31_0_60"/>
          <p:cNvCxnSpPr/>
          <p:nvPr/>
        </p:nvCxnSpPr>
        <p:spPr>
          <a:xfrm flipH="1">
            <a:off x="203366" y="5051459"/>
            <a:ext cx="270600" cy="3900"/>
          </a:xfrm>
          <a:prstGeom prst="straightConnector1">
            <a:avLst/>
          </a:prstGeom>
          <a:noFill/>
          <a:ln cap="flat" cmpd="sng" w="38100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A screenshot of a video game&#10;&#10;Description automatically generated with low confidence" id="320" name="Google Shape;320;h10b787db45baad31_0_6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23128" y="5743679"/>
            <a:ext cx="215908" cy="2159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1" name="Google Shape;321;h10b787db45baad31_0_60"/>
          <p:cNvCxnSpPr/>
          <p:nvPr/>
        </p:nvCxnSpPr>
        <p:spPr>
          <a:xfrm rot="10800000">
            <a:off x="3345663" y="2512645"/>
            <a:ext cx="0" cy="43140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2" name="Google Shape;322;h10b787db45baad31_0_60"/>
          <p:cNvCxnSpPr/>
          <p:nvPr/>
        </p:nvCxnSpPr>
        <p:spPr>
          <a:xfrm rot="10800000">
            <a:off x="733832" y="3081751"/>
            <a:ext cx="0" cy="14400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3" name="Google Shape;323;h10b787db45baad31_0_60"/>
          <p:cNvSpPr/>
          <p:nvPr/>
        </p:nvSpPr>
        <p:spPr>
          <a:xfrm>
            <a:off x="6418440" y="2419524"/>
            <a:ext cx="654900" cy="470100"/>
          </a:xfrm>
          <a:prstGeom prst="rect">
            <a:avLst/>
          </a:prstGeom>
          <a:solidFill>
            <a:srgbClr val="B7CCE4"/>
          </a:solidFill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Karl Storz + Solar Microgrid</a:t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4" name="Google Shape;324;h10b787db45baad31_0_6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983244" y="2737935"/>
            <a:ext cx="266385" cy="26638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h10b787db45baad31_0_60"/>
          <p:cNvSpPr/>
          <p:nvPr/>
        </p:nvSpPr>
        <p:spPr>
          <a:xfrm>
            <a:off x="6651782" y="2897073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h10b787db45baad31_0_60"/>
          <p:cNvSpPr/>
          <p:nvPr/>
        </p:nvSpPr>
        <p:spPr>
          <a:xfrm>
            <a:off x="5396010" y="3093431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7" name="Google Shape;327;h10b787db45baad31_0_60"/>
          <p:cNvCxnSpPr/>
          <p:nvPr/>
        </p:nvCxnSpPr>
        <p:spPr>
          <a:xfrm>
            <a:off x="5996035" y="1572732"/>
            <a:ext cx="0" cy="1812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sp>
        <p:nvSpPr>
          <p:cNvPr id="233" name="Google Shape;233;h10b787db45baad31_0_60"/>
          <p:cNvSpPr/>
          <p:nvPr/>
        </p:nvSpPr>
        <p:spPr>
          <a:xfrm>
            <a:off x="2726353" y="4598728"/>
            <a:ext cx="654900" cy="470100"/>
          </a:xfrm>
          <a:prstGeom prst="rect">
            <a:avLst/>
          </a:prstGeom>
          <a:solidFill>
            <a:srgbClr val="B7CCE4"/>
          </a:solidFill>
          <a:ln cap="flat" cmpd="sng" w="9525">
            <a:solidFill>
              <a:srgbClr val="0070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Solar</a:t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h10b787db45baad31_0_6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220883" y="4418479"/>
            <a:ext cx="266385" cy="2663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video game&#10;&#10;Description automatically generated with low confidence" id="329" name="Google Shape;329;h10b787db45baad31_0_60"/>
          <p:cNvPicPr preferRelativeResize="0"/>
          <p:nvPr/>
        </p:nvPicPr>
        <p:blipFill rotWithShape="1">
          <a:blip r:embed="rId10">
            <a:alphaModFix/>
          </a:blip>
          <a:srcRect b="0" l="0" r="0" t="10378"/>
          <a:stretch/>
        </p:blipFill>
        <p:spPr>
          <a:xfrm>
            <a:off x="520806" y="3147304"/>
            <a:ext cx="449645" cy="4029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0" name="Google Shape;330;h10b787db45baad31_0_60"/>
          <p:cNvGrpSpPr/>
          <p:nvPr/>
        </p:nvGrpSpPr>
        <p:grpSpPr>
          <a:xfrm rot="10800000">
            <a:off x="1375672" y="2072573"/>
            <a:ext cx="893860" cy="666247"/>
            <a:chOff x="4529532" y="1956319"/>
            <a:chExt cx="1385400" cy="891300"/>
          </a:xfrm>
        </p:grpSpPr>
        <p:sp>
          <p:nvSpPr>
            <p:cNvPr id="331" name="Google Shape;331;h10b787db45baad31_0_60"/>
            <p:cNvSpPr/>
            <p:nvPr/>
          </p:nvSpPr>
          <p:spPr>
            <a:xfrm rot="10800000">
              <a:off x="4616690" y="2048295"/>
              <a:ext cx="1208100" cy="704400"/>
            </a:xfrm>
            <a:prstGeom prst="rect">
              <a:avLst/>
            </a:prstGeom>
            <a:solidFill>
              <a:srgbClr val="C3D69B"/>
            </a:solidFill>
            <a:ln cap="flat" cmpd="sng" w="9525">
              <a:solidFill>
                <a:srgbClr val="4F612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Dos Pueblos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 Solar Microgrid</a:t>
              </a:r>
              <a:endParaRPr b="0" i="0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h10b787db45baad31_0_60"/>
            <p:cNvSpPr/>
            <p:nvPr/>
          </p:nvSpPr>
          <p:spPr>
            <a:xfrm>
              <a:off x="4529532" y="1956319"/>
              <a:ext cx="1385400" cy="891300"/>
            </a:xfrm>
            <a:prstGeom prst="rect">
              <a:avLst/>
            </a:prstGeom>
            <a:noFill/>
            <a:ln cap="flat" cmpd="sng" w="38100">
              <a:solidFill>
                <a:srgbClr val="4F6128"/>
              </a:solidFill>
              <a:prstDash val="dot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3" name="Google Shape;333;h10b787db45baad31_0_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28797" y="2527007"/>
            <a:ext cx="274320" cy="2743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4" name="Google Shape;334;h10b787db45baad31_0_60"/>
          <p:cNvCxnSpPr/>
          <p:nvPr/>
        </p:nvCxnSpPr>
        <p:spPr>
          <a:xfrm rot="10800000">
            <a:off x="1178474" y="1356025"/>
            <a:ext cx="676500" cy="0"/>
          </a:xfrm>
          <a:prstGeom prst="straightConnector1">
            <a:avLst/>
          </a:prstGeom>
          <a:noFill/>
          <a:ln cap="flat" cmpd="sng" w="381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5" name="Google Shape;335;h10b787db45baad31_0_60"/>
          <p:cNvSpPr/>
          <p:nvPr/>
        </p:nvSpPr>
        <p:spPr>
          <a:xfrm>
            <a:off x="1762724" y="2015626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6" name="Google Shape;336;h10b787db45baad31_0_60"/>
          <p:cNvCxnSpPr/>
          <p:nvPr/>
        </p:nvCxnSpPr>
        <p:spPr>
          <a:xfrm flipH="1">
            <a:off x="205391" y="5257191"/>
            <a:ext cx="270600" cy="3900"/>
          </a:xfrm>
          <a:prstGeom prst="straightConnector1">
            <a:avLst/>
          </a:prstGeom>
          <a:noFill/>
          <a:ln cap="flat" cmpd="sng" w="381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7" name="Google Shape;337;h10b787db45baad31_0_60"/>
          <p:cNvSpPr/>
          <p:nvPr/>
        </p:nvSpPr>
        <p:spPr>
          <a:xfrm>
            <a:off x="5925077" y="1568476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" name="Google Shape;338;h10b787db45baad31_0_60"/>
          <p:cNvGrpSpPr/>
          <p:nvPr/>
        </p:nvGrpSpPr>
        <p:grpSpPr>
          <a:xfrm rot="10800000">
            <a:off x="8197553" y="1709107"/>
            <a:ext cx="893860" cy="666247"/>
            <a:chOff x="4529532" y="1956319"/>
            <a:chExt cx="1385400" cy="891300"/>
          </a:xfrm>
        </p:grpSpPr>
        <p:sp>
          <p:nvSpPr>
            <p:cNvPr id="339" name="Google Shape;339;h10b787db45baad31_0_60"/>
            <p:cNvSpPr/>
            <p:nvPr/>
          </p:nvSpPr>
          <p:spPr>
            <a:xfrm rot="10800000">
              <a:off x="4616690" y="2048295"/>
              <a:ext cx="1208100" cy="704400"/>
            </a:xfrm>
            <a:prstGeom prst="rect">
              <a:avLst/>
            </a:prstGeom>
            <a:solidFill>
              <a:srgbClr val="C3D69B"/>
            </a:solidFill>
            <a:ln cap="flat" cmpd="sng" w="9525">
              <a:solidFill>
                <a:srgbClr val="4F612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San Marcos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 Solar Microgrid</a:t>
              </a:r>
              <a:endParaRPr b="0" i="0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h10b787db45baad31_0_60"/>
            <p:cNvSpPr/>
            <p:nvPr/>
          </p:nvSpPr>
          <p:spPr>
            <a:xfrm>
              <a:off x="4529532" y="1956319"/>
              <a:ext cx="1385400" cy="891300"/>
            </a:xfrm>
            <a:prstGeom prst="rect">
              <a:avLst/>
            </a:prstGeom>
            <a:noFill/>
            <a:ln cap="flat" cmpd="sng" w="38100">
              <a:solidFill>
                <a:srgbClr val="4F6128"/>
              </a:solidFill>
              <a:prstDash val="dot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t/>
              </a:r>
              <a:endPara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41" name="Google Shape;341;h10b787db45baad31_0_60"/>
          <p:cNvCxnSpPr/>
          <p:nvPr/>
        </p:nvCxnSpPr>
        <p:spPr>
          <a:xfrm flipH="1">
            <a:off x="203366" y="5450189"/>
            <a:ext cx="270600" cy="390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2" name="Google Shape;342;h10b787db45baad31_0_60"/>
          <p:cNvCxnSpPr/>
          <p:nvPr/>
        </p:nvCxnSpPr>
        <p:spPr>
          <a:xfrm rot="10800000">
            <a:off x="7951800" y="2509282"/>
            <a:ext cx="1192200" cy="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3" name="Google Shape;343;h10b787db45baad31_0_60"/>
          <p:cNvCxnSpPr/>
          <p:nvPr/>
        </p:nvCxnSpPr>
        <p:spPr>
          <a:xfrm rot="10800000">
            <a:off x="7951841" y="1461001"/>
            <a:ext cx="0" cy="228210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4" name="Google Shape;344;h10b787db45baad31_0_60"/>
          <p:cNvSpPr/>
          <p:nvPr/>
        </p:nvSpPr>
        <p:spPr>
          <a:xfrm>
            <a:off x="2624664" y="4762700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h10b787db45baad31_0_60"/>
          <p:cNvSpPr/>
          <p:nvPr/>
        </p:nvSpPr>
        <p:spPr>
          <a:xfrm>
            <a:off x="8565060" y="2302087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h10b787db45baad31_0_60"/>
          <p:cNvSpPr/>
          <p:nvPr/>
        </p:nvSpPr>
        <p:spPr>
          <a:xfrm>
            <a:off x="8156464" y="3145603"/>
            <a:ext cx="687300" cy="486600"/>
          </a:xfrm>
          <a:prstGeom prst="rect">
            <a:avLst/>
          </a:prstGeom>
          <a:solidFill>
            <a:srgbClr val="FAC090"/>
          </a:solidFill>
          <a:ln cap="flat" cmpd="sng" w="9525">
            <a:solidFill>
              <a:srgbClr val="E36C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Goleta Cottage Hospital</a:t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h10b787db45baad31_0_60"/>
          <p:cNvSpPr/>
          <p:nvPr/>
        </p:nvSpPr>
        <p:spPr>
          <a:xfrm>
            <a:off x="8015553" y="3335357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8" name="Google Shape;348;h10b787db45baad31_0_6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8738410" y="3058963"/>
            <a:ext cx="183920" cy="183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h10b787db45baad31_0_6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859098" y="1629886"/>
            <a:ext cx="274320" cy="2743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0" name="Google Shape;350;h10b787db45baad31_0_60"/>
          <p:cNvCxnSpPr/>
          <p:nvPr/>
        </p:nvCxnSpPr>
        <p:spPr>
          <a:xfrm rot="10800000">
            <a:off x="1505271" y="3078028"/>
            <a:ext cx="0" cy="18090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351" name="Google Shape;351;h10b787db45baad31_0_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5478" y="3184148"/>
            <a:ext cx="346964" cy="34696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2" name="Google Shape;352;h10b787db45baad31_0_60"/>
          <p:cNvCxnSpPr/>
          <p:nvPr/>
        </p:nvCxnSpPr>
        <p:spPr>
          <a:xfrm rot="10800000">
            <a:off x="1845609" y="1730333"/>
            <a:ext cx="1026900" cy="0"/>
          </a:xfrm>
          <a:prstGeom prst="straightConnector1">
            <a:avLst/>
          </a:prstGeom>
          <a:noFill/>
          <a:ln cap="flat" cmpd="sng" w="381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3" name="Google Shape;353;h10b787db45baad31_0_60"/>
          <p:cNvCxnSpPr/>
          <p:nvPr/>
        </p:nvCxnSpPr>
        <p:spPr>
          <a:xfrm>
            <a:off x="2875592" y="1709913"/>
            <a:ext cx="0" cy="1234200"/>
          </a:xfrm>
          <a:prstGeom prst="straightConnector1">
            <a:avLst/>
          </a:prstGeom>
          <a:noFill/>
          <a:ln cap="flat" cmpd="sng" w="381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54" name="Google Shape;354;h10b787db45baad31_0_60"/>
          <p:cNvGrpSpPr/>
          <p:nvPr/>
        </p:nvGrpSpPr>
        <p:grpSpPr>
          <a:xfrm rot="10800000">
            <a:off x="5577136" y="2427017"/>
            <a:ext cx="654912" cy="608652"/>
            <a:chOff x="4696523" y="1913414"/>
            <a:chExt cx="1152000" cy="912112"/>
          </a:xfrm>
        </p:grpSpPr>
        <p:cxnSp>
          <p:nvCxnSpPr>
            <p:cNvPr id="355" name="Google Shape;355;h10b787db45baad31_0_60"/>
            <p:cNvCxnSpPr/>
            <p:nvPr/>
          </p:nvCxnSpPr>
          <p:spPr>
            <a:xfrm rot="10800000">
              <a:off x="5260150" y="1913414"/>
              <a:ext cx="0" cy="271500"/>
            </a:xfrm>
            <a:prstGeom prst="straightConnector1">
              <a:avLst/>
            </a:prstGeom>
            <a:noFill/>
            <a:ln cap="flat" cmpd="sng" w="25400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0000">
                <a:srgbClr val="000000">
                  <a:alpha val="37650"/>
                </a:srgbClr>
              </a:outerShdw>
            </a:effectLst>
          </p:spPr>
        </p:cxnSp>
        <p:sp>
          <p:nvSpPr>
            <p:cNvPr id="356" name="Google Shape;356;h10b787db45baad31_0_60"/>
            <p:cNvSpPr/>
            <p:nvPr/>
          </p:nvSpPr>
          <p:spPr>
            <a:xfrm rot="10800000">
              <a:off x="4696523" y="2121126"/>
              <a:ext cx="1152000" cy="704400"/>
            </a:xfrm>
            <a:prstGeom prst="rect">
              <a:avLst/>
            </a:prstGeom>
            <a:solidFill>
              <a:srgbClr val="B7CCE4"/>
            </a:solidFill>
            <a:ln cap="flat" cmpd="sng" w="9525">
              <a:solidFill>
                <a:srgbClr val="0070C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City of Goleta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+ Solar</a:t>
              </a:r>
              <a:endParaRPr b="0" i="0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7" name="Google Shape;357;h10b787db45baad31_0_6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092421" y="2690601"/>
            <a:ext cx="266385" cy="266385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h10b787db45baad31_0_60"/>
          <p:cNvSpPr/>
          <p:nvPr/>
        </p:nvSpPr>
        <p:spPr>
          <a:xfrm>
            <a:off x="5842027" y="2901808"/>
            <a:ext cx="159300" cy="1452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h10b787db45baad31_0_60"/>
          <p:cNvSpPr/>
          <p:nvPr/>
        </p:nvSpPr>
        <p:spPr>
          <a:xfrm>
            <a:off x="2720463" y="2860808"/>
            <a:ext cx="871200" cy="53460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</a:pPr>
            <a:r>
              <a:rPr b="0" i="0" lang="en-US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Isla Vista Substation </a:t>
            </a:r>
            <a:r>
              <a:rPr b="0" i="0" lang="en-US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(66-to-16kV</a:t>
            </a:r>
            <a:r>
              <a:rPr b="0" i="0" lang="en-US" sz="10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9" name="Google Shape;359;h10b787db45baad31_0_60"/>
          <p:cNvCxnSpPr/>
          <p:nvPr/>
        </p:nvCxnSpPr>
        <p:spPr>
          <a:xfrm rot="10800000">
            <a:off x="719044" y="3087548"/>
            <a:ext cx="803400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0" name="Google Shape;360;h10b787db45baad31_0_60"/>
          <p:cNvCxnSpPr/>
          <p:nvPr/>
        </p:nvCxnSpPr>
        <p:spPr>
          <a:xfrm rot="10800000">
            <a:off x="1129493" y="2919869"/>
            <a:ext cx="158310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1" name="Google Shape;361;h10b787db45baad31_0_60"/>
          <p:cNvSpPr txBox="1"/>
          <p:nvPr/>
        </p:nvSpPr>
        <p:spPr>
          <a:xfrm>
            <a:off x="192302" y="2186763"/>
            <a:ext cx="9579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66kV distribution feeder #01683 with multiple branches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h10b787db45baad31_0_60"/>
          <p:cNvSpPr/>
          <p:nvPr/>
        </p:nvSpPr>
        <p:spPr>
          <a:xfrm>
            <a:off x="1023763" y="1642396"/>
            <a:ext cx="165600" cy="1509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3" name="Google Shape;363;h10b787db45baad31_0_60"/>
          <p:cNvCxnSpPr/>
          <p:nvPr/>
        </p:nvCxnSpPr>
        <p:spPr>
          <a:xfrm>
            <a:off x="419725" y="3114550"/>
            <a:ext cx="273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triangl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</p:cxnSp>
      <p:sp>
        <p:nvSpPr>
          <p:cNvPr id="364" name="Google Shape;364;h10b787db45baad31_0_60"/>
          <p:cNvSpPr txBox="1"/>
          <p:nvPr/>
        </p:nvSpPr>
        <p:spPr>
          <a:xfrm>
            <a:off x="-59886" y="3007744"/>
            <a:ext cx="72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Tie-line 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connection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5" name="Google Shape;365;h10b787db45baad31_0_60"/>
          <p:cNvCxnSpPr/>
          <p:nvPr/>
        </p:nvCxnSpPr>
        <p:spPr>
          <a:xfrm rot="10800000">
            <a:off x="1113784" y="2922428"/>
            <a:ext cx="0" cy="18090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5" name="Google Shape;225;h10b787db45baad31_0_60"/>
          <p:cNvSpPr/>
          <p:nvPr/>
        </p:nvSpPr>
        <p:spPr>
          <a:xfrm>
            <a:off x="1025385" y="2827742"/>
            <a:ext cx="171300" cy="159900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6" name="Google Shape;366;h10b787db45baad31_0_60"/>
          <p:cNvCxnSpPr/>
          <p:nvPr/>
        </p:nvCxnSpPr>
        <p:spPr>
          <a:xfrm rot="10800000">
            <a:off x="210361" y="4063132"/>
            <a:ext cx="260700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1"/>
          <p:cNvSpPr txBox="1"/>
          <p:nvPr>
            <p:ph type="title"/>
          </p:nvPr>
        </p:nvSpPr>
        <p:spPr>
          <a:xfrm>
            <a:off x="-1" y="0"/>
            <a:ext cx="7529689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/>
              <a:t>IVCM is being staged for MIP funding</a:t>
            </a:r>
            <a:endParaRPr/>
          </a:p>
        </p:txBody>
      </p:sp>
      <p:sp>
        <p:nvSpPr>
          <p:cNvPr id="372" name="Google Shape;372;p11"/>
          <p:cNvSpPr txBox="1"/>
          <p:nvPr>
            <p:ph idx="1" type="body"/>
          </p:nvPr>
        </p:nvSpPr>
        <p:spPr>
          <a:xfrm>
            <a:off x="1079841" y="1047042"/>
            <a:ext cx="7175516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Isla Vista Community Microgrid (IVCM) is being staged for funding via California’s Microgrid Incentive Program (MIP)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" y="918899"/>
            <a:ext cx="9144000" cy="5373494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12"/>
          <p:cNvSpPr/>
          <p:nvPr/>
        </p:nvSpPr>
        <p:spPr>
          <a:xfrm>
            <a:off x="1214300" y="967257"/>
            <a:ext cx="7867478" cy="4316575"/>
          </a:xfrm>
          <a:custGeom>
            <a:rect b="b" l="l" r="r" t="t"/>
            <a:pathLst>
              <a:path extrusionOk="0" h="172663" w="317301">
                <a:moveTo>
                  <a:pt x="0" y="0"/>
                </a:moveTo>
                <a:lnTo>
                  <a:pt x="168553" y="0"/>
                </a:lnTo>
                <a:lnTo>
                  <a:pt x="168553" y="105767"/>
                </a:lnTo>
                <a:lnTo>
                  <a:pt x="317301" y="105767"/>
                </a:lnTo>
                <a:lnTo>
                  <a:pt x="317301" y="149170"/>
                </a:lnTo>
                <a:lnTo>
                  <a:pt x="140321" y="149170"/>
                </a:lnTo>
                <a:lnTo>
                  <a:pt x="99630" y="172663"/>
                </a:lnTo>
                <a:lnTo>
                  <a:pt x="57308" y="172663"/>
                </a:lnTo>
                <a:lnTo>
                  <a:pt x="29379" y="156538"/>
                </a:lnTo>
                <a:lnTo>
                  <a:pt x="11799" y="132736"/>
                </a:lnTo>
                <a:lnTo>
                  <a:pt x="1686" y="115459"/>
                </a:lnTo>
                <a:close/>
              </a:path>
            </a:pathLst>
          </a:custGeom>
          <a:noFill/>
          <a:ln cap="flat" cmpd="sng" w="2857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2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56"/>
              <a:buFont typeface="Arial"/>
              <a:buNone/>
            </a:pPr>
            <a:r>
              <a:rPr lang="en-US"/>
              <a:t>IVCM project resource map - 494 kWdc solar</a:t>
            </a:r>
            <a:endParaRPr/>
          </a:p>
        </p:txBody>
      </p:sp>
      <p:sp>
        <p:nvSpPr>
          <p:cNvPr id="381" name="Google Shape;381;p12"/>
          <p:cNvSpPr txBox="1"/>
          <p:nvPr/>
        </p:nvSpPr>
        <p:spPr>
          <a:xfrm>
            <a:off x="6989620" y="938645"/>
            <a:ext cx="2145600" cy="2416500"/>
          </a:xfrm>
          <a:prstGeom prst="rect">
            <a:avLst/>
          </a:prstGeom>
          <a:solidFill>
            <a:srgbClr val="F2F2F2">
              <a:alpha val="88235"/>
            </a:srgbClr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Isla Vista Community Microgrid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 annual load (2022-2025 Average):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Year 1: </a:t>
            </a: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1,336,759 </a:t>
            </a: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kWh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Year 10:</a:t>
            </a:r>
            <a:r>
              <a:rPr b="0" i="0" lang="en-US" sz="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1,597,522 </a:t>
            </a: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kWh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Peak load (CY 2022):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1:</a:t>
            </a:r>
            <a:r>
              <a:rPr b="0" i="0" lang="en-US" sz="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321 kW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10: 384 kW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Solar sizing: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494</a:t>
            </a: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kWdc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Total annual solar generation: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1: </a:t>
            </a: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838,610</a:t>
            </a: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kWh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Char char="•"/>
            </a:pP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10: 8</a:t>
            </a: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01,618</a:t>
            </a: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kWh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BESS Sizing: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Char char="•"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Year 1:</a:t>
            </a:r>
            <a:r>
              <a:rPr b="0" i="0" lang="en-US" sz="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1,927</a:t>
            </a:r>
            <a:r>
              <a:rPr b="0" i="0" lang="en-US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kW / 7,708 kWh</a:t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Year 10: </a:t>
            </a: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1,927</a:t>
            </a:r>
            <a:r>
              <a:rPr b="0" i="0" lang="en-US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kW / 5,860 kWh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2"/>
          <p:cNvSpPr/>
          <p:nvPr/>
        </p:nvSpPr>
        <p:spPr>
          <a:xfrm>
            <a:off x="2799030" y="3488667"/>
            <a:ext cx="233400" cy="104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12"/>
          <p:cNvSpPr/>
          <p:nvPr/>
        </p:nvSpPr>
        <p:spPr>
          <a:xfrm>
            <a:off x="2799030" y="3655692"/>
            <a:ext cx="233400" cy="104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4" name="Google Shape;384;p12"/>
          <p:cNvSpPr txBox="1"/>
          <p:nvPr/>
        </p:nvSpPr>
        <p:spPr>
          <a:xfrm>
            <a:off x="3537361" y="3356368"/>
            <a:ext cx="741600" cy="507900"/>
          </a:xfrm>
          <a:prstGeom prst="rect">
            <a:avLst/>
          </a:prstGeom>
          <a:solidFill>
            <a:srgbClr val="FFFF00">
              <a:alpha val="84706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1,927</a:t>
            </a: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kW / 7,708 kWh BESS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5" name="Google Shape;385;p12"/>
          <p:cNvCxnSpPr>
            <a:stCxn id="384" idx="1"/>
          </p:cNvCxnSpPr>
          <p:nvPr/>
        </p:nvCxnSpPr>
        <p:spPr>
          <a:xfrm rot="10800000">
            <a:off x="3130861" y="3610318"/>
            <a:ext cx="4065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86" name="Google Shape;386;p12"/>
          <p:cNvSpPr txBox="1"/>
          <p:nvPr/>
        </p:nvSpPr>
        <p:spPr>
          <a:xfrm>
            <a:off x="1858250" y="1500420"/>
            <a:ext cx="1052400" cy="230700"/>
          </a:xfrm>
          <a:prstGeom prst="rect">
            <a:avLst/>
          </a:prstGeom>
          <a:solidFill>
            <a:srgbClr val="FFFF00">
              <a:alpha val="84706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147 kWdc solar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7" name="Google Shape;387;p12"/>
          <p:cNvCxnSpPr>
            <a:stCxn id="386" idx="2"/>
          </p:cNvCxnSpPr>
          <p:nvPr/>
        </p:nvCxnSpPr>
        <p:spPr>
          <a:xfrm flipH="1">
            <a:off x="2348450" y="1731120"/>
            <a:ext cx="36000" cy="897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88" name="Google Shape;388;p12"/>
          <p:cNvCxnSpPr>
            <a:stCxn id="386" idx="2"/>
          </p:cNvCxnSpPr>
          <p:nvPr/>
        </p:nvCxnSpPr>
        <p:spPr>
          <a:xfrm>
            <a:off x="2384450" y="1731120"/>
            <a:ext cx="192600" cy="9705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89" name="Google Shape;389;p12"/>
          <p:cNvCxnSpPr>
            <a:stCxn id="386" idx="2"/>
          </p:cNvCxnSpPr>
          <p:nvPr/>
        </p:nvCxnSpPr>
        <p:spPr>
          <a:xfrm flipH="1">
            <a:off x="1970150" y="1731120"/>
            <a:ext cx="414300" cy="1695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90" name="Google Shape;390;p12"/>
          <p:cNvSpPr txBox="1"/>
          <p:nvPr/>
        </p:nvSpPr>
        <p:spPr>
          <a:xfrm>
            <a:off x="4283926" y="1178320"/>
            <a:ext cx="1052400" cy="230700"/>
          </a:xfrm>
          <a:prstGeom prst="rect">
            <a:avLst/>
          </a:prstGeom>
          <a:solidFill>
            <a:srgbClr val="FFFF00">
              <a:alpha val="84706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135 kWdc solar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1" name="Google Shape;391;p12"/>
          <p:cNvCxnSpPr>
            <a:stCxn id="390" idx="2"/>
          </p:cNvCxnSpPr>
          <p:nvPr/>
        </p:nvCxnSpPr>
        <p:spPr>
          <a:xfrm flipH="1">
            <a:off x="4233526" y="1409020"/>
            <a:ext cx="576600" cy="1084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2" name="Google Shape;392;p12"/>
          <p:cNvCxnSpPr>
            <a:stCxn id="390" idx="2"/>
          </p:cNvCxnSpPr>
          <p:nvPr/>
        </p:nvCxnSpPr>
        <p:spPr>
          <a:xfrm flipH="1">
            <a:off x="3590926" y="1409020"/>
            <a:ext cx="1219200" cy="5583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93" name="Google Shape;393;p12"/>
          <p:cNvSpPr txBox="1"/>
          <p:nvPr/>
        </p:nvSpPr>
        <p:spPr>
          <a:xfrm>
            <a:off x="6400163" y="4886795"/>
            <a:ext cx="1052400" cy="230700"/>
          </a:xfrm>
          <a:prstGeom prst="rect">
            <a:avLst/>
          </a:prstGeom>
          <a:solidFill>
            <a:srgbClr val="FFFF00">
              <a:alpha val="84706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212 kWdc solar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4" name="Google Shape;394;p12"/>
          <p:cNvCxnSpPr>
            <a:stCxn id="393" idx="0"/>
          </p:cNvCxnSpPr>
          <p:nvPr/>
        </p:nvCxnSpPr>
        <p:spPr>
          <a:xfrm flipH="1" rot="10800000">
            <a:off x="6926363" y="4322195"/>
            <a:ext cx="879600" cy="564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5" name="Google Shape;395;p12"/>
          <p:cNvCxnSpPr>
            <a:stCxn id="393" idx="0"/>
          </p:cNvCxnSpPr>
          <p:nvPr/>
        </p:nvCxnSpPr>
        <p:spPr>
          <a:xfrm flipH="1" rot="10800000">
            <a:off x="6926363" y="4289795"/>
            <a:ext cx="70800" cy="597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96" name="Google Shape;396;p12"/>
          <p:cNvCxnSpPr>
            <a:stCxn id="393" idx="0"/>
          </p:cNvCxnSpPr>
          <p:nvPr/>
        </p:nvCxnSpPr>
        <p:spPr>
          <a:xfrm flipH="1" rot="10800000">
            <a:off x="6926363" y="4236995"/>
            <a:ext cx="439500" cy="649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97" name="Google Shape;397;p12"/>
          <p:cNvSpPr txBox="1"/>
          <p:nvPr/>
        </p:nvSpPr>
        <p:spPr>
          <a:xfrm>
            <a:off x="0" y="5117495"/>
            <a:ext cx="1921200" cy="1162200"/>
          </a:xfrm>
          <a:prstGeom prst="rect">
            <a:avLst/>
          </a:prstGeom>
          <a:solidFill>
            <a:srgbClr val="F3F3F3"/>
          </a:solidFill>
          <a:ln cap="flat" cmpd="sng" w="9525">
            <a:solidFill>
              <a:srgbClr val="0C0C0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0" i="0" sz="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0" i="0" sz="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Potential BESS location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New FOM solar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Project boundary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Trees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Obstructions/Buildings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2"/>
          <p:cNvSpPr/>
          <p:nvPr/>
        </p:nvSpPr>
        <p:spPr>
          <a:xfrm>
            <a:off x="109150" y="5223796"/>
            <a:ext cx="142800" cy="1275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9" name="Google Shape;39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825" y="5443840"/>
            <a:ext cx="155448" cy="127555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12"/>
          <p:cNvSpPr/>
          <p:nvPr/>
        </p:nvSpPr>
        <p:spPr>
          <a:xfrm>
            <a:off x="102863" y="5663205"/>
            <a:ext cx="150900" cy="1275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2"/>
          <p:cNvSpPr/>
          <p:nvPr/>
        </p:nvSpPr>
        <p:spPr>
          <a:xfrm>
            <a:off x="109150" y="6078046"/>
            <a:ext cx="142800" cy="127500"/>
          </a:xfrm>
          <a:prstGeom prst="rect">
            <a:avLst/>
          </a:prstGeom>
          <a:solidFill>
            <a:srgbClr val="FF9900"/>
          </a:solidFill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2"/>
          <p:cNvSpPr/>
          <p:nvPr/>
        </p:nvSpPr>
        <p:spPr>
          <a:xfrm>
            <a:off x="100600" y="5868570"/>
            <a:ext cx="155400" cy="155400"/>
          </a:xfrm>
          <a:prstGeom prst="ellipse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Emergency " id="403" name="Google Shape;403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90844" y="2723226"/>
            <a:ext cx="312760" cy="312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structor" id="404" name="Google Shape;404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58256" y="3864273"/>
            <a:ext cx="296538" cy="296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190638" y="3864292"/>
            <a:ext cx="296525" cy="29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09325" y="2042698"/>
            <a:ext cx="296525" cy="29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001838" y="4290283"/>
            <a:ext cx="296525" cy="296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8" name="Google Shape;408;p12"/>
          <p:cNvCxnSpPr/>
          <p:nvPr/>
        </p:nvCxnSpPr>
        <p:spPr>
          <a:xfrm flipH="1" rot="10800000">
            <a:off x="3419313" y="5221170"/>
            <a:ext cx="70800" cy="597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62000"/>
            <a:ext cx="9143999" cy="5508441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3"/>
          <p:cNvSpPr/>
          <p:nvPr/>
        </p:nvSpPr>
        <p:spPr>
          <a:xfrm>
            <a:off x="2710250" y="1886625"/>
            <a:ext cx="6021300" cy="2808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3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/>
              <a:t>IVCM project area </a:t>
            </a:r>
            <a:endParaRPr/>
          </a:p>
        </p:txBody>
      </p:sp>
      <p:pic>
        <p:nvPicPr>
          <p:cNvPr descr="Emergency " id="417" name="Google Shape;41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19794" y="2878231"/>
            <a:ext cx="312760" cy="31276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13"/>
          <p:cNvSpPr txBox="1"/>
          <p:nvPr/>
        </p:nvSpPr>
        <p:spPr>
          <a:xfrm>
            <a:off x="3145450" y="1328200"/>
            <a:ext cx="1187100" cy="3693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Isla Vista Neighborhood Clinic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nstructor" id="419" name="Google Shape;41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59693" y="3618203"/>
            <a:ext cx="296538" cy="296538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13"/>
          <p:cNvSpPr txBox="1"/>
          <p:nvPr/>
        </p:nvSpPr>
        <p:spPr>
          <a:xfrm>
            <a:off x="1044437" y="2849963"/>
            <a:ext cx="1187100" cy="3693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Isla Vista </a:t>
            </a:r>
            <a:b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Community Center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13"/>
          <p:cNvSpPr txBox="1"/>
          <p:nvPr/>
        </p:nvSpPr>
        <p:spPr>
          <a:xfrm>
            <a:off x="-2" y="5313650"/>
            <a:ext cx="2458800" cy="1139100"/>
          </a:xfrm>
          <a:prstGeom prst="rect">
            <a:avLst/>
          </a:prstGeom>
          <a:solidFill>
            <a:srgbClr val="EEECE1"/>
          </a:solidFill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Map Elements</a:t>
            </a:r>
            <a:endParaRPr b="0" i="0" sz="10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	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IVCM Gladiola Feeder (16 kV)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Gladiola Feeder (16 kV)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Project area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Grid Isolation Switch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2" name="Google Shape;422;p13"/>
          <p:cNvCxnSpPr/>
          <p:nvPr/>
        </p:nvCxnSpPr>
        <p:spPr>
          <a:xfrm rot="10800000">
            <a:off x="124483" y="5905108"/>
            <a:ext cx="260700" cy="0"/>
          </a:xfrm>
          <a:prstGeom prst="straightConnector1">
            <a:avLst/>
          </a:prstGeom>
          <a:noFill/>
          <a:ln cap="flat" cmpd="sng" w="38100">
            <a:solidFill>
              <a:srgbClr val="76923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3" name="Google Shape;423;p13"/>
          <p:cNvSpPr/>
          <p:nvPr/>
        </p:nvSpPr>
        <p:spPr>
          <a:xfrm>
            <a:off x="145032" y="6021647"/>
            <a:ext cx="219600" cy="120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13"/>
          <p:cNvSpPr txBox="1"/>
          <p:nvPr/>
        </p:nvSpPr>
        <p:spPr>
          <a:xfrm>
            <a:off x="7597662" y="4944338"/>
            <a:ext cx="1187100" cy="3693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Isla Vista </a:t>
            </a:r>
            <a:b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Police Station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3"/>
          <p:cNvSpPr txBox="1"/>
          <p:nvPr/>
        </p:nvSpPr>
        <p:spPr>
          <a:xfrm>
            <a:off x="5643512" y="5023188"/>
            <a:ext cx="1187100" cy="3693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Isla Vista </a:t>
            </a:r>
            <a:b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Theater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3"/>
          <p:cNvSpPr txBox="1"/>
          <p:nvPr/>
        </p:nvSpPr>
        <p:spPr>
          <a:xfrm>
            <a:off x="4572012" y="1094150"/>
            <a:ext cx="1187100" cy="2307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US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Embarcadero Hall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7" name="Google Shape;427;p13"/>
          <p:cNvCxnSpPr>
            <a:stCxn id="426" idx="2"/>
          </p:cNvCxnSpPr>
          <p:nvPr/>
        </p:nvCxnSpPr>
        <p:spPr>
          <a:xfrm>
            <a:off x="5165562" y="1324850"/>
            <a:ext cx="8400" cy="7491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8" name="Google Shape;428;p13"/>
          <p:cNvCxnSpPr>
            <a:stCxn id="418" idx="2"/>
          </p:cNvCxnSpPr>
          <p:nvPr/>
        </p:nvCxnSpPr>
        <p:spPr>
          <a:xfrm>
            <a:off x="3739000" y="1697500"/>
            <a:ext cx="405000" cy="11604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9" name="Google Shape;429;p13"/>
          <p:cNvCxnSpPr>
            <a:stCxn id="420" idx="3"/>
          </p:cNvCxnSpPr>
          <p:nvPr/>
        </p:nvCxnSpPr>
        <p:spPr>
          <a:xfrm>
            <a:off x="2231537" y="3034613"/>
            <a:ext cx="1076400" cy="588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30" name="Google Shape;430;p13"/>
          <p:cNvCxnSpPr>
            <a:stCxn id="425" idx="0"/>
          </p:cNvCxnSpPr>
          <p:nvPr/>
        </p:nvCxnSpPr>
        <p:spPr>
          <a:xfrm rot="10800000">
            <a:off x="6237062" y="3993288"/>
            <a:ext cx="0" cy="10299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31" name="Google Shape;431;p13"/>
          <p:cNvCxnSpPr>
            <a:stCxn id="424" idx="0"/>
          </p:cNvCxnSpPr>
          <p:nvPr/>
        </p:nvCxnSpPr>
        <p:spPr>
          <a:xfrm flipH="1" rot="10800000">
            <a:off x="8191212" y="4098638"/>
            <a:ext cx="2100" cy="845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32" name="Google Shape;432;p13"/>
          <p:cNvCxnSpPr/>
          <p:nvPr/>
        </p:nvCxnSpPr>
        <p:spPr>
          <a:xfrm>
            <a:off x="3231425" y="3671750"/>
            <a:ext cx="96000" cy="2430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3" name="Google Shape;433;p13"/>
          <p:cNvCxnSpPr/>
          <p:nvPr/>
        </p:nvCxnSpPr>
        <p:spPr>
          <a:xfrm>
            <a:off x="3327425" y="3910025"/>
            <a:ext cx="196800" cy="2286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4" name="Google Shape;434;p13"/>
          <p:cNvCxnSpPr/>
          <p:nvPr/>
        </p:nvCxnSpPr>
        <p:spPr>
          <a:xfrm>
            <a:off x="3524275" y="4132275"/>
            <a:ext cx="597000" cy="2985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5" name="Google Shape;435;p13"/>
          <p:cNvCxnSpPr/>
          <p:nvPr/>
        </p:nvCxnSpPr>
        <p:spPr>
          <a:xfrm flipH="1">
            <a:off x="4121350" y="4269475"/>
            <a:ext cx="79200" cy="1614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6" name="Google Shape;436;p13"/>
          <p:cNvCxnSpPr/>
          <p:nvPr/>
        </p:nvCxnSpPr>
        <p:spPr>
          <a:xfrm>
            <a:off x="4197375" y="4259275"/>
            <a:ext cx="489000" cy="203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7" name="Google Shape;437;p13"/>
          <p:cNvCxnSpPr/>
          <p:nvPr/>
        </p:nvCxnSpPr>
        <p:spPr>
          <a:xfrm flipH="1" rot="10800000">
            <a:off x="4686325" y="4331375"/>
            <a:ext cx="328500" cy="131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8" name="Google Shape;438;p13"/>
          <p:cNvCxnSpPr/>
          <p:nvPr/>
        </p:nvCxnSpPr>
        <p:spPr>
          <a:xfrm flipH="1" rot="10800000">
            <a:off x="5000400" y="4144875"/>
            <a:ext cx="257400" cy="1938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39" name="Google Shape;439;p13"/>
          <p:cNvCxnSpPr/>
          <p:nvPr/>
        </p:nvCxnSpPr>
        <p:spPr>
          <a:xfrm flipH="1" rot="10800000">
            <a:off x="5257800" y="4017975"/>
            <a:ext cx="88800" cy="126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0" name="Google Shape;440;p13"/>
          <p:cNvCxnSpPr/>
          <p:nvPr/>
        </p:nvCxnSpPr>
        <p:spPr>
          <a:xfrm rot="10800000">
            <a:off x="5327775" y="2608425"/>
            <a:ext cx="12600" cy="14286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1" name="Google Shape;441;p13"/>
          <p:cNvCxnSpPr/>
          <p:nvPr/>
        </p:nvCxnSpPr>
        <p:spPr>
          <a:xfrm>
            <a:off x="5118125" y="2601925"/>
            <a:ext cx="0" cy="1017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" name="Google Shape;442;p13"/>
          <p:cNvCxnSpPr/>
          <p:nvPr/>
        </p:nvCxnSpPr>
        <p:spPr>
          <a:xfrm>
            <a:off x="5124475" y="2608275"/>
            <a:ext cx="203100" cy="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3" name="Google Shape;443;p13"/>
          <p:cNvCxnSpPr/>
          <p:nvPr/>
        </p:nvCxnSpPr>
        <p:spPr>
          <a:xfrm>
            <a:off x="4105413" y="4427250"/>
            <a:ext cx="527700" cy="170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4" name="Google Shape;444;p13"/>
          <p:cNvCxnSpPr/>
          <p:nvPr/>
        </p:nvCxnSpPr>
        <p:spPr>
          <a:xfrm flipH="1" rot="10800000">
            <a:off x="4623550" y="4438275"/>
            <a:ext cx="495300" cy="1542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5" name="Google Shape;445;p13"/>
          <p:cNvCxnSpPr/>
          <p:nvPr/>
        </p:nvCxnSpPr>
        <p:spPr>
          <a:xfrm flipH="1" rot="10800000">
            <a:off x="5118125" y="4172475"/>
            <a:ext cx="300900" cy="2658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6" name="Google Shape;446;p13"/>
          <p:cNvCxnSpPr/>
          <p:nvPr/>
        </p:nvCxnSpPr>
        <p:spPr>
          <a:xfrm flipH="1" rot="10800000">
            <a:off x="5396475" y="3773300"/>
            <a:ext cx="189000" cy="4230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7" name="Google Shape;447;p13"/>
          <p:cNvCxnSpPr/>
          <p:nvPr/>
        </p:nvCxnSpPr>
        <p:spPr>
          <a:xfrm flipH="1" rot="10800000">
            <a:off x="5574900" y="3782775"/>
            <a:ext cx="510600" cy="132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8" name="Google Shape;448;p13"/>
          <p:cNvCxnSpPr/>
          <p:nvPr/>
        </p:nvCxnSpPr>
        <p:spPr>
          <a:xfrm flipH="1" rot="10800000">
            <a:off x="6071400" y="3773300"/>
            <a:ext cx="14100" cy="1764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9" name="Google Shape;449;p13"/>
          <p:cNvCxnSpPr/>
          <p:nvPr/>
        </p:nvCxnSpPr>
        <p:spPr>
          <a:xfrm rot="10800000">
            <a:off x="6081025" y="3949500"/>
            <a:ext cx="1314300" cy="48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0" name="Google Shape;450;p13"/>
          <p:cNvCxnSpPr/>
          <p:nvPr/>
        </p:nvCxnSpPr>
        <p:spPr>
          <a:xfrm rot="10800000">
            <a:off x="6452350" y="3949375"/>
            <a:ext cx="0" cy="573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451" name="Google Shape;451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55813" y="3613984"/>
            <a:ext cx="296525" cy="29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021488" y="2129428"/>
            <a:ext cx="296525" cy="29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043988" y="3713238"/>
            <a:ext cx="296525" cy="2965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4" name="Google Shape;454;p13"/>
          <p:cNvCxnSpPr/>
          <p:nvPr/>
        </p:nvCxnSpPr>
        <p:spPr>
          <a:xfrm rot="10800000">
            <a:off x="124483" y="5671308"/>
            <a:ext cx="260700" cy="0"/>
          </a:xfrm>
          <a:prstGeom prst="straightConnector1">
            <a:avLst/>
          </a:prstGeom>
          <a:noFill/>
          <a:ln cap="flat" cmpd="sng" w="38100">
            <a:solidFill>
              <a:srgbClr val="4683D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5" name="Google Shape;455;p13"/>
          <p:cNvSpPr/>
          <p:nvPr/>
        </p:nvSpPr>
        <p:spPr>
          <a:xfrm>
            <a:off x="172026" y="6258494"/>
            <a:ext cx="165600" cy="1509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058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6" name="Google Shape;456;p13"/>
          <p:cNvCxnSpPr/>
          <p:nvPr/>
        </p:nvCxnSpPr>
        <p:spPr>
          <a:xfrm flipH="1">
            <a:off x="3746625" y="4369925"/>
            <a:ext cx="230100" cy="4212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7" name="Google Shape;457;p13"/>
          <p:cNvCxnSpPr/>
          <p:nvPr/>
        </p:nvCxnSpPr>
        <p:spPr>
          <a:xfrm>
            <a:off x="3765575" y="4783450"/>
            <a:ext cx="165000" cy="762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8" name="Google Shape;458;p13"/>
          <p:cNvCxnSpPr/>
          <p:nvPr/>
        </p:nvCxnSpPr>
        <p:spPr>
          <a:xfrm>
            <a:off x="3930575" y="4859650"/>
            <a:ext cx="285900" cy="69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9" name="Google Shape;459;p13"/>
          <p:cNvCxnSpPr/>
          <p:nvPr/>
        </p:nvCxnSpPr>
        <p:spPr>
          <a:xfrm>
            <a:off x="4203725" y="4923150"/>
            <a:ext cx="6300" cy="12405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0" name="Google Shape;460;p13"/>
          <p:cNvCxnSpPr/>
          <p:nvPr/>
        </p:nvCxnSpPr>
        <p:spPr>
          <a:xfrm>
            <a:off x="5348325" y="3557275"/>
            <a:ext cx="2262300" cy="48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1" name="Google Shape;461;p13"/>
          <p:cNvCxnSpPr/>
          <p:nvPr/>
        </p:nvCxnSpPr>
        <p:spPr>
          <a:xfrm>
            <a:off x="4943500" y="3423925"/>
            <a:ext cx="395400" cy="1380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2" name="Google Shape;462;p13"/>
          <p:cNvCxnSpPr/>
          <p:nvPr/>
        </p:nvCxnSpPr>
        <p:spPr>
          <a:xfrm>
            <a:off x="4938750" y="2109475"/>
            <a:ext cx="14400" cy="1323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3" name="Google Shape;463;p13"/>
          <p:cNvCxnSpPr/>
          <p:nvPr/>
        </p:nvCxnSpPr>
        <p:spPr>
          <a:xfrm rot="10800000">
            <a:off x="7523825" y="3418225"/>
            <a:ext cx="5700" cy="1494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4" name="Google Shape;464;p13"/>
          <p:cNvCxnSpPr/>
          <p:nvPr/>
        </p:nvCxnSpPr>
        <p:spPr>
          <a:xfrm rot="10800000">
            <a:off x="6180125" y="3429900"/>
            <a:ext cx="1343700" cy="15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5" name="Google Shape;465;p13"/>
          <p:cNvCxnSpPr/>
          <p:nvPr/>
        </p:nvCxnSpPr>
        <p:spPr>
          <a:xfrm rot="10800000">
            <a:off x="6064700" y="3292250"/>
            <a:ext cx="0" cy="1806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6" name="Google Shape;466;p13"/>
          <p:cNvCxnSpPr/>
          <p:nvPr/>
        </p:nvCxnSpPr>
        <p:spPr>
          <a:xfrm>
            <a:off x="4604925" y="2109550"/>
            <a:ext cx="347400" cy="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7" name="Google Shape;467;p13"/>
          <p:cNvCxnSpPr/>
          <p:nvPr/>
        </p:nvCxnSpPr>
        <p:spPr>
          <a:xfrm>
            <a:off x="4598875" y="1393825"/>
            <a:ext cx="0" cy="7179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8" name="Google Shape;468;p13"/>
          <p:cNvSpPr/>
          <p:nvPr/>
        </p:nvSpPr>
        <p:spPr>
          <a:xfrm>
            <a:off x="4124076" y="6063844"/>
            <a:ext cx="165600" cy="150900"/>
          </a:xfrm>
          <a:prstGeom prst="flowChartOr">
            <a:avLst/>
          </a:prstGeom>
          <a:solidFill>
            <a:srgbClr val="D9959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058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86450"/>
            <a:ext cx="9143999" cy="3285088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14"/>
          <p:cNvSpPr txBox="1"/>
          <p:nvPr>
            <p:ph type="title"/>
          </p:nvPr>
        </p:nvSpPr>
        <p:spPr>
          <a:xfrm>
            <a:off x="0" y="0"/>
            <a:ext cx="7573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90"/>
              <a:buFont typeface="Arial"/>
              <a:buNone/>
            </a:pPr>
            <a:r>
              <a:rPr lang="en-US" sz="1660"/>
              <a:t>IVCM resilience duration energy flow </a:t>
            </a:r>
            <a:endParaRPr sz="166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90"/>
              <a:buFont typeface="Arial"/>
              <a:buNone/>
            </a:pPr>
            <a:r>
              <a:rPr lang="en-US" sz="1660"/>
              <a:t>40 hours of resilience in Year 10 (with charge/discharge losses)</a:t>
            </a:r>
            <a:endParaRPr sz="166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90"/>
              <a:buFont typeface="Arial"/>
              <a:buNone/>
            </a:pPr>
            <a:r>
              <a:rPr lang="en-US" sz="1660"/>
              <a:t>494 kWdc (1,250 kWac) solar &amp; 1,927 kW / 5,860 kWh BESS (Year 10)</a:t>
            </a:r>
            <a:endParaRPr sz="1660"/>
          </a:p>
        </p:txBody>
      </p:sp>
      <p:cxnSp>
        <p:nvCxnSpPr>
          <p:cNvPr id="476" name="Google Shape;476;p14"/>
          <p:cNvCxnSpPr>
            <a:stCxn id="477" idx="0"/>
          </p:cNvCxnSpPr>
          <p:nvPr/>
        </p:nvCxnSpPr>
        <p:spPr>
          <a:xfrm flipH="1" rot="10800000">
            <a:off x="2064225" y="3677300"/>
            <a:ext cx="2583000" cy="1533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77" name="Google Shape;477;p14"/>
          <p:cNvSpPr txBox="1"/>
          <p:nvPr/>
        </p:nvSpPr>
        <p:spPr>
          <a:xfrm>
            <a:off x="422475" y="5210300"/>
            <a:ext cx="3283500" cy="828300"/>
          </a:xfrm>
          <a:prstGeom prst="rect">
            <a:avLst/>
          </a:prstGeom>
          <a:solidFill>
            <a:srgbClr val="FFFF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rPr b="1"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41th hour has a shortfall of 153 kWh with the BESS providing 89 kWh and solar providing 6 kWh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5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Natural gas infrastructure is not resilient </a:t>
            </a:r>
            <a:endParaRPr/>
          </a:p>
        </p:txBody>
      </p:sp>
      <p:sp>
        <p:nvSpPr>
          <p:cNvPr id="483" name="Google Shape;483;p15"/>
          <p:cNvSpPr txBox="1"/>
          <p:nvPr/>
        </p:nvSpPr>
        <p:spPr>
          <a:xfrm>
            <a:off x="162710" y="865094"/>
            <a:ext cx="4234191" cy="261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Assertion: 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Gas-driven generation is often claimed to be resilient.</a:t>
            </a:r>
            <a:endParaRPr/>
          </a:p>
          <a:p>
            <a:pPr indent="-285750" lvl="0" marL="28575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Reality: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Gas infrastructure is not resilient and takes much longer to restore than electricity infrastructure.</a:t>
            </a:r>
            <a:endParaRPr/>
          </a:p>
          <a:p>
            <a:pPr indent="-285750" lvl="0" marL="285750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Threats: </a:t>
            </a: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Gas infrastructure can be flat-out dangerous and highly vulnerable to earthquakes, fires, landslides, and terrorism.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84" name="Google Shape;484;p15"/>
          <p:cNvGraphicFramePr/>
          <p:nvPr/>
        </p:nvGraphicFramePr>
        <p:xfrm>
          <a:off x="4531660" y="865094"/>
          <a:ext cx="4437529" cy="5177135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485" name="Google Shape;485;p15"/>
          <p:cNvSpPr txBox="1"/>
          <p:nvPr/>
        </p:nvSpPr>
        <p:spPr>
          <a:xfrm>
            <a:off x="4740089" y="6042229"/>
            <a:ext cx="402067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</a:t>
            </a: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The City and County of San Francisco Lifelines Study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as-blast.jpg" id="486" name="Google Shape;48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6501" y="3658530"/>
            <a:ext cx="3312936" cy="2383699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15"/>
          <p:cNvSpPr txBox="1"/>
          <p:nvPr/>
        </p:nvSpPr>
        <p:spPr>
          <a:xfrm>
            <a:off x="866631" y="6042229"/>
            <a:ext cx="275267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2010 San Bruno Pipeline Explosion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6"/>
          <p:cNvSpPr txBox="1"/>
          <p:nvPr>
            <p:ph idx="4294967295"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Community Microgrid Initiative</a:t>
            </a:r>
            <a:endParaRPr/>
          </a:p>
        </p:txBody>
      </p:sp>
      <p:sp>
        <p:nvSpPr>
          <p:cNvPr id="494" name="Google Shape;494;p16"/>
          <p:cNvSpPr txBox="1"/>
          <p:nvPr/>
        </p:nvSpPr>
        <p:spPr>
          <a:xfrm>
            <a:off x="1928813" y="2947988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6"/>
          <p:cNvSpPr txBox="1"/>
          <p:nvPr/>
        </p:nvSpPr>
        <p:spPr>
          <a:xfrm>
            <a:off x="485422" y="1521540"/>
            <a:ext cx="8342490" cy="32316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Clean Coalition established the Community Microgrid Initiative in 2010 to harness local solar and energy storage to deliver an unparalleled trifecta of economic, environmental, and resilience benefits to communities.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 u="sng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https://clean-coalition.org/community-microgrid-initiative/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7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Greenbark BESS is perfect LES case study</a:t>
            </a:r>
            <a:endParaRPr/>
          </a:p>
        </p:txBody>
      </p:sp>
      <p:sp>
        <p:nvSpPr>
          <p:cNvPr id="501" name="Google Shape;501;p17"/>
          <p:cNvSpPr txBox="1"/>
          <p:nvPr>
            <p:ph idx="1" type="body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Greenbark Battery Energy Storage System (BESS) is a perfect Local Energy Storage (LES) case study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rgbClr val="4683D1"/>
              </a:buClr>
              <a:buSzPts val="3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And it is in Goleta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18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Five distinguishing Greenbark features</a:t>
            </a:r>
            <a:endParaRPr/>
          </a:p>
        </p:txBody>
      </p:sp>
      <p:sp>
        <p:nvSpPr>
          <p:cNvPr id="507" name="Google Shape;507;p18"/>
          <p:cNvSpPr txBox="1"/>
          <p:nvPr>
            <p:ph idx="1" type="body"/>
          </p:nvPr>
        </p:nvSpPr>
        <p:spPr>
          <a:xfrm>
            <a:off x="173861" y="896154"/>
            <a:ext cx="8841350" cy="5337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514350" lvl="0" marL="5143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>
                <a:solidFill>
                  <a:schemeClr val="dk1"/>
                </a:solidFill>
              </a:rPr>
              <a:t>Perfect location to provide resilience across the entire Goleta Load Pocket (GLP).</a:t>
            </a:r>
            <a:endParaRPr/>
          </a:p>
          <a:p>
            <a:pPr indent="-514350" lvl="0" marL="51435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>
                <a:solidFill>
                  <a:schemeClr val="dk1"/>
                </a:solidFill>
              </a:rPr>
              <a:t>Maximum solar energy, from both local &amp; remote locations, thereby minimizing gas power plant usage (curtail gas instead of solar).</a:t>
            </a:r>
            <a:endParaRPr/>
          </a:p>
          <a:p>
            <a:pPr indent="-514350" lvl="0" marL="51435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>
                <a:solidFill>
                  <a:schemeClr val="dk1"/>
                </a:solidFill>
              </a:rPr>
              <a:t>Significant distances from other facilities, including housing.</a:t>
            </a:r>
            <a:endParaRPr/>
          </a:p>
          <a:p>
            <a:pPr indent="-514350" lvl="0" marL="51435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>
                <a:solidFill>
                  <a:schemeClr val="dk1"/>
                </a:solidFill>
              </a:rPr>
              <a:t>Same safe BESS technology that is already deployed in multiple GLP locations, including in the Goleta Energy Storage project and the Valecito Energy Storage Resilience project in Carpinteria.</a:t>
            </a:r>
            <a:endParaRPr/>
          </a:p>
          <a:p>
            <a:pPr indent="-514350" lvl="0" marL="51435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en-US">
                <a:solidFill>
                  <a:schemeClr val="dk1"/>
                </a:solidFill>
              </a:rPr>
              <a:t>Significant economic benefits to the local community, in addition to all California ratepayers (all ratepayer pay equally for transmission grid investments).</a:t>
            </a:r>
            <a:endParaRPr/>
          </a:p>
          <a:p>
            <a:pPr indent="-341630" lvl="0" marL="514350" rtl="0" algn="l">
              <a:spcBef>
                <a:spcPts val="544"/>
              </a:spcBef>
              <a:spcAft>
                <a:spcPts val="0"/>
              </a:spcAft>
              <a:buClr>
                <a:srgbClr val="4683D1"/>
              </a:buClr>
              <a:buSzPct val="100000"/>
              <a:buFont typeface="Calibri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9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Greenbark is sited at the perfect location</a:t>
            </a:r>
            <a:endParaRPr/>
          </a:p>
        </p:txBody>
      </p:sp>
      <p:sp>
        <p:nvSpPr>
          <p:cNvPr id="513" name="Google Shape;513;p19"/>
          <p:cNvSpPr txBox="1"/>
          <p:nvPr>
            <p:ph idx="1" type="body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Greenbark is sited at the perfect location to provide resilience across the entire Goleta Load Pocket (GLP)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9" name="Google Shape;519;p20"/>
          <p:cNvCxnSpPr/>
          <p:nvPr/>
        </p:nvCxnSpPr>
        <p:spPr>
          <a:xfrm>
            <a:off x="4430031" y="2842034"/>
            <a:ext cx="0" cy="108847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0" name="Google Shape;520;p20"/>
          <p:cNvCxnSpPr/>
          <p:nvPr/>
        </p:nvCxnSpPr>
        <p:spPr>
          <a:xfrm>
            <a:off x="3376743" y="3913962"/>
            <a:ext cx="1058062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1" name="Google Shape;521;p20"/>
          <p:cNvCxnSpPr/>
          <p:nvPr/>
        </p:nvCxnSpPr>
        <p:spPr>
          <a:xfrm>
            <a:off x="3842921" y="4842652"/>
            <a:ext cx="772497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2" name="Google Shape;522;p20"/>
          <p:cNvCxnSpPr/>
          <p:nvPr/>
        </p:nvCxnSpPr>
        <p:spPr>
          <a:xfrm rot="10800000">
            <a:off x="3392944" y="3920464"/>
            <a:ext cx="0" cy="495698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3" name="Google Shape;523;p20"/>
          <p:cNvCxnSpPr/>
          <p:nvPr/>
        </p:nvCxnSpPr>
        <p:spPr>
          <a:xfrm>
            <a:off x="4648264" y="2819249"/>
            <a:ext cx="0" cy="1872324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4" name="Google Shape;524;p20"/>
          <p:cNvCxnSpPr/>
          <p:nvPr/>
        </p:nvCxnSpPr>
        <p:spPr>
          <a:xfrm>
            <a:off x="5162928" y="2822086"/>
            <a:ext cx="0" cy="700123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5" name="Google Shape;525;p20"/>
          <p:cNvCxnSpPr/>
          <p:nvPr/>
        </p:nvCxnSpPr>
        <p:spPr>
          <a:xfrm>
            <a:off x="4193611" y="2822086"/>
            <a:ext cx="0" cy="717644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6" name="Google Shape;526;p20"/>
          <p:cNvCxnSpPr/>
          <p:nvPr/>
        </p:nvCxnSpPr>
        <p:spPr>
          <a:xfrm>
            <a:off x="4965415" y="2831594"/>
            <a:ext cx="0" cy="1376946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7" name="Google Shape;527;p20"/>
          <p:cNvCxnSpPr/>
          <p:nvPr/>
        </p:nvCxnSpPr>
        <p:spPr>
          <a:xfrm>
            <a:off x="3394849" y="4971311"/>
            <a:ext cx="0" cy="447414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28" name="Google Shape;528;p20"/>
          <p:cNvCxnSpPr/>
          <p:nvPr/>
        </p:nvCxnSpPr>
        <p:spPr>
          <a:xfrm>
            <a:off x="2483333" y="2164404"/>
            <a:ext cx="1694067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9" name="Google Shape;529;p20"/>
          <p:cNvSpPr txBox="1"/>
          <p:nvPr>
            <p:ph type="title"/>
          </p:nvPr>
        </p:nvSpPr>
        <p:spPr>
          <a:xfrm>
            <a:off x="1" y="0"/>
            <a:ext cx="7488818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Greenbark in perfect location to serve entire GLP</a:t>
            </a:r>
            <a:endParaRPr/>
          </a:p>
        </p:txBody>
      </p:sp>
      <p:sp>
        <p:nvSpPr>
          <p:cNvPr id="530" name="Google Shape;530;p20"/>
          <p:cNvSpPr/>
          <p:nvPr/>
        </p:nvSpPr>
        <p:spPr>
          <a:xfrm>
            <a:off x="2961295" y="4425356"/>
            <a:ext cx="871140" cy="53461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</a:pPr>
            <a:r>
              <a:rPr lang="en-US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Isla Vista Substation </a:t>
            </a:r>
            <a:r>
              <a:rPr lang="en-US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(66-to-16kV</a:t>
            </a:r>
            <a:r>
              <a:rPr lang="en-US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1" name="Google Shape;531;p20"/>
          <p:cNvSpPr/>
          <p:nvPr/>
        </p:nvSpPr>
        <p:spPr>
          <a:xfrm>
            <a:off x="4120250" y="2069594"/>
            <a:ext cx="1133462" cy="76200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Goleta Substation </a:t>
            </a:r>
            <a:r>
              <a:rPr lang="en-US" sz="105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(220-to-66kV)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20"/>
          <p:cNvSpPr txBox="1"/>
          <p:nvPr/>
        </p:nvSpPr>
        <p:spPr>
          <a:xfrm>
            <a:off x="85070" y="4540372"/>
            <a:ext cx="2423564" cy="1831230"/>
          </a:xfrm>
          <a:prstGeom prst="rect">
            <a:avLst/>
          </a:prstGeom>
          <a:solidFill>
            <a:srgbClr val="D8D8D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1" lang="en-US" sz="1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Diagram Elements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rPr lang="en-US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	 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66 kV Feeder to Greenbark</a:t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66 kV Feeder to Isla Vista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66 kV Feeders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16 kV Feeder to Goleta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Tie-line connection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Calibri"/>
              <a:buNone/>
            </a:pPr>
            <a:r>
              <a:t/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None/>
            </a:pPr>
            <a:r>
              <a:rPr lang="en-US" sz="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220 kV Transmission</a:t>
            </a:r>
            <a:endParaRPr sz="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Calibri"/>
              <a:buNone/>
            </a:pPr>
            <a:r>
              <a:t/>
            </a:r>
            <a:endParaRPr sz="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Smart meter switch (open, closed)</a:t>
            </a:r>
            <a:endParaRPr/>
          </a:p>
        </p:txBody>
      </p:sp>
      <p:cxnSp>
        <p:nvCxnSpPr>
          <p:cNvPr id="533" name="Google Shape;533;p20"/>
          <p:cNvCxnSpPr/>
          <p:nvPr/>
        </p:nvCxnSpPr>
        <p:spPr>
          <a:xfrm rot="10800000">
            <a:off x="227666" y="5342840"/>
            <a:ext cx="26085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34" name="Google Shape;534;p20"/>
          <p:cNvCxnSpPr/>
          <p:nvPr/>
        </p:nvCxnSpPr>
        <p:spPr>
          <a:xfrm rot="10800000">
            <a:off x="229815" y="5124311"/>
            <a:ext cx="275602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5" name="Google Shape;535;p20"/>
          <p:cNvSpPr/>
          <p:nvPr/>
        </p:nvSpPr>
        <p:spPr>
          <a:xfrm>
            <a:off x="402421" y="6122676"/>
            <a:ext cx="110797" cy="101007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0"/>
          <p:cNvSpPr/>
          <p:nvPr/>
        </p:nvSpPr>
        <p:spPr>
          <a:xfrm>
            <a:off x="183010" y="6122675"/>
            <a:ext cx="110797" cy="101007"/>
          </a:xfrm>
          <a:prstGeom prst="flowChartSummingJunction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20"/>
          <p:cNvSpPr txBox="1"/>
          <p:nvPr/>
        </p:nvSpPr>
        <p:spPr>
          <a:xfrm>
            <a:off x="3470523" y="5606893"/>
            <a:ext cx="1152515" cy="7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Goleta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Storage </a:t>
            </a:r>
            <a:b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(60 MW &amp;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240 MWh)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8" name="Google Shape;538;p20"/>
          <p:cNvCxnSpPr/>
          <p:nvPr/>
        </p:nvCxnSpPr>
        <p:spPr>
          <a:xfrm>
            <a:off x="3385324" y="5414728"/>
            <a:ext cx="574180" cy="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39" name="Google Shape;539;p20"/>
          <p:cNvSpPr txBox="1"/>
          <p:nvPr/>
        </p:nvSpPr>
        <p:spPr>
          <a:xfrm>
            <a:off x="2421190" y="2699876"/>
            <a:ext cx="1179082" cy="507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Greenbark</a:t>
            </a:r>
            <a:b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(30 MW &amp;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120 MWh)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20"/>
          <p:cNvSpPr txBox="1"/>
          <p:nvPr/>
        </p:nvSpPr>
        <p:spPr>
          <a:xfrm>
            <a:off x="2035373" y="2703224"/>
            <a:ext cx="781621" cy="507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Ellwood Gas Peaker Plant</a:t>
            </a:r>
            <a:b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(54 MW)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screenshot of a video game&#10;&#10;Description automatically generated with low confidence" id="541" name="Google Shape;54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8665" y="2275545"/>
            <a:ext cx="449645" cy="449645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20"/>
          <p:cNvSpPr/>
          <p:nvPr/>
        </p:nvSpPr>
        <p:spPr>
          <a:xfrm>
            <a:off x="2441336" y="2149741"/>
            <a:ext cx="159384" cy="145301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0"/>
          <p:cNvSpPr/>
          <p:nvPr/>
        </p:nvSpPr>
        <p:spPr>
          <a:xfrm>
            <a:off x="2909942" y="2164190"/>
            <a:ext cx="159384" cy="145301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4" name="Google Shape;544;p20"/>
          <p:cNvCxnSpPr/>
          <p:nvPr/>
        </p:nvCxnSpPr>
        <p:spPr>
          <a:xfrm flipH="1">
            <a:off x="242530" y="4910727"/>
            <a:ext cx="270688" cy="403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45" name="Google Shape;545;p20"/>
          <p:cNvCxnSpPr/>
          <p:nvPr/>
        </p:nvCxnSpPr>
        <p:spPr>
          <a:xfrm>
            <a:off x="4700939" y="1407466"/>
            <a:ext cx="0" cy="657242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46" name="Google Shape;546;p20"/>
          <p:cNvCxnSpPr/>
          <p:nvPr/>
        </p:nvCxnSpPr>
        <p:spPr>
          <a:xfrm>
            <a:off x="1183033" y="3522209"/>
            <a:ext cx="3020368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547" name="Google Shape;547;p20"/>
          <p:cNvGrpSpPr/>
          <p:nvPr/>
        </p:nvGrpSpPr>
        <p:grpSpPr>
          <a:xfrm>
            <a:off x="346780" y="3244165"/>
            <a:ext cx="836253" cy="717645"/>
            <a:chOff x="3915517" y="6170561"/>
            <a:chExt cx="1073139" cy="888868"/>
          </a:xfrm>
        </p:grpSpPr>
        <p:sp>
          <p:nvSpPr>
            <p:cNvPr id="548" name="Google Shape;548;p20"/>
            <p:cNvSpPr/>
            <p:nvPr/>
          </p:nvSpPr>
          <p:spPr>
            <a:xfrm>
              <a:off x="3915517" y="6170561"/>
              <a:ext cx="1073139" cy="888868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2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0"/>
            <p:cNvSpPr txBox="1"/>
            <p:nvPr/>
          </p:nvSpPr>
          <p:spPr>
            <a:xfrm>
              <a:off x="3927552" y="6387147"/>
              <a:ext cx="1023541" cy="4955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Gaviota </a:t>
              </a:r>
              <a:br>
                <a:rPr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Coast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50" name="Google Shape;550;p20"/>
          <p:cNvCxnSpPr/>
          <p:nvPr/>
        </p:nvCxnSpPr>
        <p:spPr>
          <a:xfrm>
            <a:off x="5143878" y="3522209"/>
            <a:ext cx="2478055" cy="17521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551" name="Google Shape;551;p20"/>
          <p:cNvGrpSpPr/>
          <p:nvPr/>
        </p:nvGrpSpPr>
        <p:grpSpPr>
          <a:xfrm>
            <a:off x="7578822" y="3157622"/>
            <a:ext cx="909341" cy="780367"/>
            <a:chOff x="3915517" y="6170561"/>
            <a:chExt cx="1073139" cy="888868"/>
          </a:xfrm>
        </p:grpSpPr>
        <p:sp>
          <p:nvSpPr>
            <p:cNvPr id="552" name="Google Shape;552;p20"/>
            <p:cNvSpPr/>
            <p:nvPr/>
          </p:nvSpPr>
          <p:spPr>
            <a:xfrm>
              <a:off x="3915517" y="6170561"/>
              <a:ext cx="1073139" cy="888868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2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20"/>
            <p:cNvSpPr txBox="1"/>
            <p:nvPr/>
          </p:nvSpPr>
          <p:spPr>
            <a:xfrm>
              <a:off x="3927247" y="6411042"/>
              <a:ext cx="1023541" cy="2804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Carpinteria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54" name="Google Shape;554;p20"/>
          <p:cNvCxnSpPr/>
          <p:nvPr/>
        </p:nvCxnSpPr>
        <p:spPr>
          <a:xfrm>
            <a:off x="4946365" y="4208540"/>
            <a:ext cx="1453370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Battery " id="555" name="Google Shape;55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5667" y="2320622"/>
            <a:ext cx="398540" cy="3985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attery " id="556" name="Google Shape;556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47511" y="5209550"/>
            <a:ext cx="398540" cy="39854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20"/>
          <p:cNvSpPr/>
          <p:nvPr/>
        </p:nvSpPr>
        <p:spPr>
          <a:xfrm>
            <a:off x="3315157" y="4964975"/>
            <a:ext cx="159384" cy="145301"/>
          </a:xfrm>
          <a:prstGeom prst="flowChartOr">
            <a:avLst/>
          </a:prstGeom>
          <a:solidFill>
            <a:srgbClr val="DAE5F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8" name="Google Shape;558;p20"/>
          <p:cNvGrpSpPr/>
          <p:nvPr/>
        </p:nvGrpSpPr>
        <p:grpSpPr>
          <a:xfrm>
            <a:off x="6334686" y="3745091"/>
            <a:ext cx="1195093" cy="1025590"/>
            <a:chOff x="3915517" y="6170561"/>
            <a:chExt cx="1073139" cy="888868"/>
          </a:xfrm>
        </p:grpSpPr>
        <p:sp>
          <p:nvSpPr>
            <p:cNvPr id="559" name="Google Shape;559;p20"/>
            <p:cNvSpPr/>
            <p:nvPr/>
          </p:nvSpPr>
          <p:spPr>
            <a:xfrm>
              <a:off x="3915517" y="6170561"/>
              <a:ext cx="1073139" cy="888868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2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20"/>
            <p:cNvSpPr txBox="1"/>
            <p:nvPr/>
          </p:nvSpPr>
          <p:spPr>
            <a:xfrm>
              <a:off x="3948269" y="6460705"/>
              <a:ext cx="1023541" cy="4556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Santa Barbara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1" name="Google Shape;561;p20"/>
          <p:cNvGrpSpPr/>
          <p:nvPr/>
        </p:nvGrpSpPr>
        <p:grpSpPr>
          <a:xfrm>
            <a:off x="4483060" y="4488725"/>
            <a:ext cx="1061142" cy="910638"/>
            <a:chOff x="3915517" y="6170561"/>
            <a:chExt cx="1073139" cy="888868"/>
          </a:xfrm>
        </p:grpSpPr>
        <p:sp>
          <p:nvSpPr>
            <p:cNvPr id="562" name="Google Shape;562;p20"/>
            <p:cNvSpPr/>
            <p:nvPr/>
          </p:nvSpPr>
          <p:spPr>
            <a:xfrm>
              <a:off x="3915517" y="6170561"/>
              <a:ext cx="1073139" cy="888868"/>
            </a:xfrm>
            <a:prstGeom prst="cloud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2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20"/>
            <p:cNvSpPr txBox="1"/>
            <p:nvPr/>
          </p:nvSpPr>
          <p:spPr>
            <a:xfrm>
              <a:off x="3951258" y="6490599"/>
              <a:ext cx="1023541" cy="2804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Arial"/>
                <a:buNone/>
              </a:pPr>
              <a:r>
                <a:rPr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Goleta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64" name="Google Shape;564;p20"/>
          <p:cNvCxnSpPr/>
          <p:nvPr/>
        </p:nvCxnSpPr>
        <p:spPr>
          <a:xfrm rot="10800000">
            <a:off x="4685206" y="1407466"/>
            <a:ext cx="3538497" cy="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5" name="Google Shape;565;p20"/>
          <p:cNvSpPr/>
          <p:nvPr/>
        </p:nvSpPr>
        <p:spPr>
          <a:xfrm>
            <a:off x="7671436" y="1019746"/>
            <a:ext cx="1133462" cy="762000"/>
          </a:xfrm>
          <a:prstGeom prst="rect">
            <a:avLst/>
          </a:prstGeom>
          <a:solidFill>
            <a:srgbClr val="7F7F7F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Santa Clara Substation</a:t>
            </a:r>
            <a:b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(in Ventura)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20"/>
          <p:cNvSpPr txBox="1"/>
          <p:nvPr/>
        </p:nvSpPr>
        <p:spPr>
          <a:xfrm>
            <a:off x="4833261" y="1120643"/>
            <a:ext cx="272658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40-mile pair of 220 kV transmission lines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(backside of mountains)</a:t>
            </a:r>
            <a:endParaRPr/>
          </a:p>
        </p:txBody>
      </p:sp>
      <p:cxnSp>
        <p:nvCxnSpPr>
          <p:cNvPr id="567" name="Google Shape;567;p20"/>
          <p:cNvCxnSpPr/>
          <p:nvPr/>
        </p:nvCxnSpPr>
        <p:spPr>
          <a:xfrm>
            <a:off x="4715218" y="3157622"/>
            <a:ext cx="202572" cy="0"/>
          </a:xfrm>
          <a:prstGeom prst="straightConnector1">
            <a:avLst/>
          </a:prstGeom>
          <a:noFill/>
          <a:ln cap="flat" cmpd="sng" w="38100">
            <a:solidFill>
              <a:srgbClr val="FFC000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568" name="Google Shape;568;p20"/>
          <p:cNvCxnSpPr/>
          <p:nvPr/>
        </p:nvCxnSpPr>
        <p:spPr>
          <a:xfrm rot="10800000">
            <a:off x="217944" y="5768615"/>
            <a:ext cx="260850" cy="0"/>
          </a:xfrm>
          <a:prstGeom prst="straightConnector1">
            <a:avLst/>
          </a:prstGeom>
          <a:noFill/>
          <a:ln cap="flat" cmpd="sng" w="38100">
            <a:solidFill>
              <a:srgbClr val="ED7D3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9" name="Google Shape;569;p20"/>
          <p:cNvCxnSpPr/>
          <p:nvPr/>
        </p:nvCxnSpPr>
        <p:spPr>
          <a:xfrm rot="10800000">
            <a:off x="217944" y="5968640"/>
            <a:ext cx="260850" cy="0"/>
          </a:xfrm>
          <a:prstGeom prst="straightConnector1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0" name="Google Shape;570;p20"/>
          <p:cNvCxnSpPr/>
          <p:nvPr/>
        </p:nvCxnSpPr>
        <p:spPr>
          <a:xfrm rot="10800000">
            <a:off x="218357" y="5584529"/>
            <a:ext cx="275602" cy="0"/>
          </a:xfrm>
          <a:prstGeom prst="straightConnector1">
            <a:avLst/>
          </a:prstGeom>
          <a:noFill/>
          <a:ln cap="flat" cmpd="sng" w="38100">
            <a:solidFill>
              <a:srgbClr val="4472C4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21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Backfeeding energy to the Goleta Substation from other Goleta locations is highly constrained</a:t>
            </a:r>
            <a:endParaRPr/>
          </a:p>
        </p:txBody>
      </p:sp>
      <p:pic>
        <p:nvPicPr>
          <p:cNvPr id="576" name="Google Shape;57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36246" y="816370"/>
            <a:ext cx="6071508" cy="55697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7" name="Google Shape;577;p21"/>
          <p:cNvCxnSpPr>
            <a:stCxn id="578" idx="1"/>
          </p:cNvCxnSpPr>
          <p:nvPr/>
        </p:nvCxnSpPr>
        <p:spPr>
          <a:xfrm rot="10800000">
            <a:off x="1828873" y="1074846"/>
            <a:ext cx="872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578" name="Google Shape;578;p21"/>
          <p:cNvSpPr txBox="1"/>
          <p:nvPr/>
        </p:nvSpPr>
        <p:spPr>
          <a:xfrm>
            <a:off x="2701273" y="867097"/>
            <a:ext cx="939148" cy="415498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Goleta Substation</a:t>
            </a:r>
            <a:endParaRPr/>
          </a:p>
        </p:txBody>
      </p:sp>
      <p:cxnSp>
        <p:nvCxnSpPr>
          <p:cNvPr id="579" name="Google Shape;579;p21"/>
          <p:cNvCxnSpPr>
            <a:stCxn id="580" idx="0"/>
          </p:cNvCxnSpPr>
          <p:nvPr/>
        </p:nvCxnSpPr>
        <p:spPr>
          <a:xfrm rot="10800000">
            <a:off x="2986175" y="4800613"/>
            <a:ext cx="353400" cy="487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580" name="Google Shape;580;p21"/>
          <p:cNvSpPr txBox="1"/>
          <p:nvPr/>
        </p:nvSpPr>
        <p:spPr>
          <a:xfrm>
            <a:off x="2829501" y="5287813"/>
            <a:ext cx="1020149" cy="415498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Goleta Energy Storage</a:t>
            </a:r>
            <a:endParaRPr/>
          </a:p>
        </p:txBody>
      </p:sp>
      <p:cxnSp>
        <p:nvCxnSpPr>
          <p:cNvPr id="581" name="Google Shape;581;p21"/>
          <p:cNvCxnSpPr>
            <a:stCxn id="582" idx="0"/>
          </p:cNvCxnSpPr>
          <p:nvPr/>
        </p:nvCxnSpPr>
        <p:spPr>
          <a:xfrm flipH="1" rot="10800000">
            <a:off x="2203124" y="4905313"/>
            <a:ext cx="626400" cy="382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582" name="Google Shape;582;p21"/>
          <p:cNvSpPr txBox="1"/>
          <p:nvPr/>
        </p:nvSpPr>
        <p:spPr>
          <a:xfrm>
            <a:off x="1733550" y="5287813"/>
            <a:ext cx="939148" cy="415498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Isla Vista Substation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2"/>
          <p:cNvSpPr txBox="1"/>
          <p:nvPr>
            <p:ph type="title"/>
          </p:nvPr>
        </p:nvSpPr>
        <p:spPr>
          <a:xfrm>
            <a:off x="0" y="0"/>
            <a:ext cx="754702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Greenbark will maximize solar for the GLP</a:t>
            </a:r>
            <a:endParaRPr/>
          </a:p>
        </p:txBody>
      </p:sp>
      <p:sp>
        <p:nvSpPr>
          <p:cNvPr id="588" name="Google Shape;588;p22"/>
          <p:cNvSpPr txBox="1"/>
          <p:nvPr>
            <p:ph idx="1" type="body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Greenbark will maximize solar for the Goleta Load Pocket (GLP)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rgbClr val="4683D1"/>
              </a:buClr>
              <a:buSzPts val="3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And minimize gas power plant usage in Goleta and beyond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3"/>
          <p:cNvSpPr txBox="1"/>
          <p:nvPr>
            <p:ph type="title"/>
          </p:nvPr>
        </p:nvSpPr>
        <p:spPr>
          <a:xfrm>
            <a:off x="-1" y="0"/>
            <a:ext cx="750838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Greenbark will enable maximized solar in the GLP</a:t>
            </a:r>
            <a:endParaRPr/>
          </a:p>
        </p:txBody>
      </p:sp>
      <p:pic>
        <p:nvPicPr>
          <p:cNvPr id="594" name="Google Shape;59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4132" y="1330109"/>
            <a:ext cx="7772400" cy="3862929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3"/>
          <p:cNvSpPr txBox="1"/>
          <p:nvPr/>
        </p:nvSpPr>
        <p:spPr>
          <a:xfrm>
            <a:off x="544132" y="5193038"/>
            <a:ext cx="7917288" cy="9244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Graph demonstrates the fuel mix during one day in 2024, showing that batteries (purple) displace natural gas (blue) during the evening, and solar dominates during the day (</a:t>
            </a:r>
            <a:r>
              <a:rPr b="0" i="1" lang="en-US" sz="1800" u="sng">
                <a:solidFill>
                  <a:srgbClr val="25408F"/>
                </a:solid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GridStatus</a:t>
            </a:r>
            <a:r>
              <a:rPr i="1" lang="en-US" sz="1800" u="sng">
                <a:solidFill>
                  <a:srgbClr val="25408F"/>
                </a:solidFill>
                <a:latin typeface="Lato"/>
                <a:ea typeface="Lato"/>
                <a:cs typeface="Lato"/>
                <a:sym typeface="La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b="0" i="1" lang="en-US" sz="1800" u="sng">
                <a:solidFill>
                  <a:srgbClr val="25408F"/>
                </a:solidFill>
                <a:latin typeface="Lato"/>
                <a:ea typeface="Lato"/>
                <a:cs typeface="Lato"/>
                <a:sym typeface="Lato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2024</a:t>
            </a:r>
            <a:r>
              <a:rPr b="0" i="1" lang="en-US" sz="1800" u="sng">
                <a:solidFill>
                  <a:srgbClr val="25408F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i="1" lang="en-US" sz="1800" u="sng">
                <a:solidFill>
                  <a:srgbClr val="25408F"/>
                </a:solidFill>
                <a:latin typeface="Lato"/>
                <a:ea typeface="Lato"/>
                <a:cs typeface="Lato"/>
                <a:sym typeface="Lato"/>
              </a:rPr>
              <a:t>https://blog.gridstatus.io/caiso-batteries-apr-2024/</a:t>
            </a:r>
            <a:r>
              <a:rPr b="0" i="1" lang="en-US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).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4"/>
          <p:cNvSpPr txBox="1"/>
          <p:nvPr>
            <p:ph type="title"/>
          </p:nvPr>
        </p:nvSpPr>
        <p:spPr>
          <a:xfrm>
            <a:off x="-1" y="0"/>
            <a:ext cx="7507111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Transmission stress &amp; cost is a massive problem</a:t>
            </a:r>
            <a:endParaRPr/>
          </a:p>
        </p:txBody>
      </p:sp>
      <p:pic>
        <p:nvPicPr>
          <p:cNvPr id="601" name="Google Shape;60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958" y="971261"/>
            <a:ext cx="8310620" cy="5482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5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Local Solar reduces transmission stress &amp; costs</a:t>
            </a:r>
            <a:endParaRPr/>
          </a:p>
        </p:txBody>
      </p:sp>
      <p:pic>
        <p:nvPicPr>
          <p:cNvPr id="607" name="Google Shape;60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4642" y="831705"/>
            <a:ext cx="6060558" cy="4301724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25"/>
          <p:cNvSpPr txBox="1"/>
          <p:nvPr/>
        </p:nvSpPr>
        <p:spPr>
          <a:xfrm>
            <a:off x="278573" y="5203134"/>
            <a:ext cx="9059005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Solar reduces Peak Transmission Usage by close to 50% of the installed local solar capacity. The effect is amplified by energy storage.  It also maximizes delivery of remote renewables.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Bringing down the peak with distributed generation and demand flexibility will reduce transmission investments, saving ratepayers hundreds of billions of dollars over the next two decades.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Reducing the Peak Transmission Usage by around 10% is enough to prevent most major outages.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6"/>
          <p:cNvSpPr txBox="1"/>
          <p:nvPr>
            <p:ph type="title"/>
          </p:nvPr>
        </p:nvSpPr>
        <p:spPr>
          <a:xfrm>
            <a:off x="-1" y="0"/>
            <a:ext cx="7598535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Greenbark is sited at a significant distance to other facilities, including housing, and safe BESS technology</a:t>
            </a:r>
            <a:endParaRPr/>
          </a:p>
        </p:txBody>
      </p:sp>
      <p:sp>
        <p:nvSpPr>
          <p:cNvPr id="614" name="Google Shape;614;p26"/>
          <p:cNvSpPr txBox="1"/>
          <p:nvPr>
            <p:ph idx="1" type="body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Greenbark is sited at a significant distance to other facilities, including housing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rgbClr val="4683D1"/>
              </a:buClr>
              <a:buSzPts val="32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And designed with same safe BESS technology that is has been successfully operating in the GLP for five years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27"/>
          <p:cNvSpPr txBox="1"/>
          <p:nvPr>
            <p:ph type="title"/>
          </p:nvPr>
        </p:nvSpPr>
        <p:spPr>
          <a:xfrm>
            <a:off x="0" y="0"/>
            <a:ext cx="708338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operational Goleta Energy Storage project is 60 feet from housing</a:t>
            </a:r>
            <a:endParaRPr/>
          </a:p>
        </p:txBody>
      </p:sp>
      <p:pic>
        <p:nvPicPr>
          <p:cNvPr id="620" name="Google Shape;620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437" y="762000"/>
            <a:ext cx="7429126" cy="5667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28"/>
          <p:cNvSpPr txBox="1"/>
          <p:nvPr>
            <p:ph type="title"/>
          </p:nvPr>
        </p:nvSpPr>
        <p:spPr>
          <a:xfrm>
            <a:off x="-1" y="0"/>
            <a:ext cx="7598535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Greenbark (120 MWh) is 5x further from housing </a:t>
            </a:r>
            <a:endParaRPr/>
          </a:p>
        </p:txBody>
      </p:sp>
      <p:sp>
        <p:nvSpPr>
          <p:cNvPr id="626" name="Google Shape;626;p28"/>
          <p:cNvSpPr/>
          <p:nvPr/>
        </p:nvSpPr>
        <p:spPr>
          <a:xfrm>
            <a:off x="1024730" y="762000"/>
            <a:ext cx="7094540" cy="570478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9"/>
          <p:cNvSpPr txBox="1"/>
          <p:nvPr/>
        </p:nvSpPr>
        <p:spPr>
          <a:xfrm>
            <a:off x="1928813" y="2947988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29"/>
          <p:cNvSpPr txBox="1"/>
          <p:nvPr/>
        </p:nvSpPr>
        <p:spPr>
          <a:xfrm>
            <a:off x="266690" y="1120676"/>
            <a:ext cx="861062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Greenbark delivers significant local economic benefits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4" name="Google Shape;634;p29"/>
          <p:cNvSpPr txBox="1"/>
          <p:nvPr/>
        </p:nvSpPr>
        <p:spPr>
          <a:xfrm>
            <a:off x="0" y="0"/>
            <a:ext cx="7611414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Greenbark delivers significant local economic benefits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30"/>
          <p:cNvSpPr txBox="1"/>
          <p:nvPr>
            <p:ph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Greenbark will create significant economic benefits to the local community</a:t>
            </a:r>
            <a:endParaRPr/>
          </a:p>
        </p:txBody>
      </p:sp>
      <p:pic>
        <p:nvPicPr>
          <p:cNvPr id="640" name="Google Shape;64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548" y="1596819"/>
            <a:ext cx="4750142" cy="3968733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41" name="Google Shape;641;p30"/>
          <p:cNvSpPr txBox="1"/>
          <p:nvPr/>
        </p:nvSpPr>
        <p:spPr>
          <a:xfrm>
            <a:off x="647088" y="950488"/>
            <a:ext cx="345596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 benefits to the GLP from new solar + energy storage</a:t>
            </a:r>
            <a:endParaRPr/>
          </a:p>
        </p:txBody>
      </p:sp>
      <p:sp>
        <p:nvSpPr>
          <p:cNvPr id="642" name="Google Shape;642;p30"/>
          <p:cNvSpPr/>
          <p:nvPr/>
        </p:nvSpPr>
        <p:spPr>
          <a:xfrm>
            <a:off x="201635" y="3015573"/>
            <a:ext cx="3455965" cy="904673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43" name="Google Shape;643;p30"/>
          <p:cNvCxnSpPr>
            <a:stCxn id="642" idx="3"/>
          </p:cNvCxnSpPr>
          <p:nvPr/>
        </p:nvCxnSpPr>
        <p:spPr>
          <a:xfrm>
            <a:off x="3657600" y="3467910"/>
            <a:ext cx="1371600" cy="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44" name="Google Shape;644;p30"/>
          <p:cNvSpPr txBox="1"/>
          <p:nvPr/>
        </p:nvSpPr>
        <p:spPr>
          <a:xfrm>
            <a:off x="5136205" y="2590746"/>
            <a:ext cx="3920247" cy="1754326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Greenbark (120 MWh energy storage)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$37.8M total economic stimulation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$33M added wages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384 construction job – years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105.6 operations &amp; maintenance job – years </a:t>
            </a:r>
            <a:endParaRPr/>
          </a:p>
        </p:txBody>
      </p:sp>
      <p:sp>
        <p:nvSpPr>
          <p:cNvPr id="645" name="Google Shape;645;p30"/>
          <p:cNvSpPr txBox="1"/>
          <p:nvPr/>
        </p:nvSpPr>
        <p:spPr>
          <a:xfrm>
            <a:off x="809625" y="5577089"/>
            <a:ext cx="3293428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Clean Coalition’s 20-year economic benefit study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6" name="Google Shape;646;p30"/>
          <p:cNvSpPr txBox="1"/>
          <p:nvPr/>
        </p:nvSpPr>
        <p:spPr>
          <a:xfrm>
            <a:off x="5449614" y="4345072"/>
            <a:ext cx="3293428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These results were calculated using the Clean Coalition's 20-year economic benefit study, which was developed using the National Renewable Energy Laboratory’s (NREL) Jobs and Economic Development Impact (JEDI) models.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31"/>
          <p:cNvSpPr txBox="1"/>
          <p:nvPr/>
        </p:nvSpPr>
        <p:spPr>
          <a:xfrm>
            <a:off x="1928813" y="2947988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3" name="Google Shape;653;p31"/>
          <p:cNvSpPr txBox="1"/>
          <p:nvPr/>
        </p:nvSpPr>
        <p:spPr>
          <a:xfrm>
            <a:off x="266690" y="1120676"/>
            <a:ext cx="8610620" cy="4678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Backup slides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4" name="Google Shape;654;p31"/>
          <p:cNvSpPr txBox="1"/>
          <p:nvPr/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Backup slides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32"/>
          <p:cNvSpPr txBox="1"/>
          <p:nvPr/>
        </p:nvSpPr>
        <p:spPr>
          <a:xfrm>
            <a:off x="1928813" y="2947988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1" name="Google Shape;661;p32"/>
          <p:cNvSpPr txBox="1"/>
          <p:nvPr/>
        </p:nvSpPr>
        <p:spPr>
          <a:xfrm>
            <a:off x="266690" y="1120676"/>
            <a:ext cx="8610620" cy="49552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Enable Distributed Energy Resources (DER)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2" name="Google Shape;662;p32"/>
          <p:cNvSpPr txBox="1"/>
          <p:nvPr/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to enable</a:t>
            </a:r>
            <a:r>
              <a:rPr b="1" lang="en-US" sz="2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Distributed Energy Resources (DER)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3"/>
          <p:cNvSpPr txBox="1"/>
          <p:nvPr>
            <p:ph type="title"/>
          </p:nvPr>
        </p:nvSpPr>
        <p:spPr>
          <a:xfrm>
            <a:off x="-1" y="0"/>
            <a:ext cx="758283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64815"/>
              <a:buFont typeface="Arial"/>
              <a:buNone/>
            </a:pPr>
            <a:r>
              <a:rPr lang="en-US"/>
              <a:t>How to enable Distributed Energy Resources (DER)</a:t>
            </a:r>
            <a:endParaRPr/>
          </a:p>
        </p:txBody>
      </p:sp>
      <p:sp>
        <p:nvSpPr>
          <p:cNvPr id="668" name="Google Shape;668;p33"/>
          <p:cNvSpPr txBox="1"/>
          <p:nvPr>
            <p:ph idx="1" type="body"/>
          </p:nvPr>
        </p:nvSpPr>
        <p:spPr>
          <a:xfrm>
            <a:off x="313380" y="1051931"/>
            <a:ext cx="8551835" cy="5404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Adhere to science and resist irrationality. </a:t>
            </a:r>
            <a:endParaRPr/>
          </a:p>
          <a:p>
            <a:pPr indent="-2413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Unleash solar on built-environments, without restriction beyond normal building &amp; safety codes:</a:t>
            </a:r>
            <a:endParaRPr/>
          </a:p>
          <a:p>
            <a:pPr indent="-342900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Rooftops.</a:t>
            </a:r>
            <a:endParaRPr/>
          </a:p>
          <a:p>
            <a:pPr indent="-342900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Parking lots. </a:t>
            </a:r>
            <a:endParaRPr/>
          </a:p>
          <a:p>
            <a:pPr indent="-342900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Parking structures.</a:t>
            </a:r>
            <a:endParaRPr/>
          </a:p>
          <a:p>
            <a:pPr indent="-2413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Enable distributed energy storage by preempting gratuitous burdens beyond normal building &amp; safety codes:</a:t>
            </a:r>
            <a:endParaRPr/>
          </a:p>
          <a:p>
            <a:pPr indent="-342900" lvl="1" marL="7429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Battery Energy Storage Systems (BESS) are now regularly being deployed at commercial &amp; industrial sites in sizes of 10 MWh, which require about 2,500 square feet of siting space, including room for servicing and perimeter bollards and/or fencing.  </a:t>
            </a:r>
            <a:endParaRPr/>
          </a:p>
          <a:p>
            <a:pPr indent="-342900" lvl="1" marL="74295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</a:rPr>
              <a:t>Local BESS are often being deployed in combination with local solar in order to deliver unparalleled resilience to facilities and communities.</a:t>
            </a:r>
            <a:endParaRPr sz="4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4"/>
          <p:cNvSpPr txBox="1"/>
          <p:nvPr>
            <p:ph type="title"/>
          </p:nvPr>
        </p:nvSpPr>
        <p:spPr>
          <a:xfrm>
            <a:off x="-1" y="0"/>
            <a:ext cx="7598229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Value-of-Resilience (VOR)</a:t>
            </a:r>
            <a:endParaRPr/>
          </a:p>
        </p:txBody>
      </p:sp>
      <p:sp>
        <p:nvSpPr>
          <p:cNvPr id="674" name="Google Shape;674;p34"/>
          <p:cNvSpPr txBox="1"/>
          <p:nvPr>
            <p:ph idx="1" type="body"/>
          </p:nvPr>
        </p:nvSpPr>
        <p:spPr>
          <a:xfrm>
            <a:off x="457200" y="1219198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en-US">
                <a:solidFill>
                  <a:schemeClr val="dk1"/>
                </a:solidFill>
              </a:rPr>
              <a:t>Value-of-Resilience (VOR)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0" name="Google Shape;680;p35"/>
          <p:cNvGraphicFramePr/>
          <p:nvPr/>
        </p:nvGraphicFramePr>
        <p:xfrm>
          <a:off x="1637093" y="990860"/>
          <a:ext cx="6262972" cy="4183695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681" name="Google Shape;681;p35"/>
          <p:cNvSpPr txBox="1"/>
          <p:nvPr/>
        </p:nvSpPr>
        <p:spPr>
          <a:xfrm rot="-5400000">
            <a:off x="338773" y="2789840"/>
            <a:ext cx="217650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Percentage of total load</a:t>
            </a:r>
            <a:endParaRPr/>
          </a:p>
        </p:txBody>
      </p:sp>
      <p:sp>
        <p:nvSpPr>
          <p:cNvPr id="682" name="Google Shape;682;p35"/>
          <p:cNvSpPr txBox="1"/>
          <p:nvPr/>
        </p:nvSpPr>
        <p:spPr>
          <a:xfrm>
            <a:off x="3808409" y="5174555"/>
            <a:ext cx="1800225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Percentage of time</a:t>
            </a:r>
            <a:endParaRPr/>
          </a:p>
        </p:txBody>
      </p:sp>
      <p:sp>
        <p:nvSpPr>
          <p:cNvPr id="683" name="Google Shape;683;p35"/>
          <p:cNvSpPr/>
          <p:nvPr/>
        </p:nvSpPr>
        <p:spPr>
          <a:xfrm>
            <a:off x="2085972" y="1145480"/>
            <a:ext cx="5573712" cy="26304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35"/>
          <p:cNvSpPr/>
          <p:nvPr/>
        </p:nvSpPr>
        <p:spPr>
          <a:xfrm>
            <a:off x="2084384" y="3736280"/>
            <a:ext cx="5573713" cy="6794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35"/>
          <p:cNvSpPr/>
          <p:nvPr/>
        </p:nvSpPr>
        <p:spPr>
          <a:xfrm flipH="1" rot="10800000">
            <a:off x="2082797" y="1159767"/>
            <a:ext cx="1422400" cy="2752725"/>
          </a:xfrm>
          <a:prstGeom prst="rect">
            <a:avLst/>
          </a:prstGeom>
          <a:solidFill>
            <a:srgbClr val="1E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35"/>
          <p:cNvSpPr/>
          <p:nvPr/>
        </p:nvSpPr>
        <p:spPr>
          <a:xfrm>
            <a:off x="3498847" y="1145480"/>
            <a:ext cx="2463800" cy="2767012"/>
          </a:xfrm>
          <a:prstGeom prst="rtTriangle">
            <a:avLst/>
          </a:prstGeom>
          <a:solidFill>
            <a:srgbClr val="1E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35"/>
          <p:cNvSpPr txBox="1"/>
          <p:nvPr/>
        </p:nvSpPr>
        <p:spPr>
          <a:xfrm>
            <a:off x="2057397" y="3367980"/>
            <a:ext cx="3509962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3 = Discretionary load, ~75% of total load</a:t>
            </a:r>
            <a:endParaRPr/>
          </a:p>
        </p:txBody>
      </p:sp>
      <p:sp>
        <p:nvSpPr>
          <p:cNvPr id="688" name="Google Shape;688;p35"/>
          <p:cNvSpPr/>
          <p:nvPr/>
        </p:nvSpPr>
        <p:spPr>
          <a:xfrm>
            <a:off x="6453184" y="3904555"/>
            <a:ext cx="612775" cy="569912"/>
          </a:xfrm>
          <a:prstGeom prst="rtTriangle">
            <a:avLst/>
          </a:prstGeom>
          <a:solidFill>
            <a:srgbClr val="224A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89" name="Google Shape;689;p35"/>
          <p:cNvCxnSpPr/>
          <p:nvPr/>
        </p:nvCxnSpPr>
        <p:spPr>
          <a:xfrm>
            <a:off x="2066922" y="1145480"/>
            <a:ext cx="1423987" cy="0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0" name="Google Shape;690;p35"/>
          <p:cNvCxnSpPr/>
          <p:nvPr/>
        </p:nvCxnSpPr>
        <p:spPr>
          <a:xfrm>
            <a:off x="6452867" y="3902650"/>
            <a:ext cx="600075" cy="571500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1" name="Google Shape;691;p35"/>
          <p:cNvCxnSpPr/>
          <p:nvPr/>
        </p:nvCxnSpPr>
        <p:spPr>
          <a:xfrm>
            <a:off x="3481384" y="1156592"/>
            <a:ext cx="2482850" cy="2795588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2" name="Google Shape;692;p35"/>
          <p:cNvSpPr/>
          <p:nvPr/>
        </p:nvSpPr>
        <p:spPr>
          <a:xfrm>
            <a:off x="2084384" y="4457005"/>
            <a:ext cx="5584825" cy="366712"/>
          </a:xfrm>
          <a:prstGeom prst="rect">
            <a:avLst/>
          </a:prstGeom>
          <a:solidFill>
            <a:srgbClr val="3D8C9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35"/>
          <p:cNvSpPr txBox="1"/>
          <p:nvPr/>
        </p:nvSpPr>
        <p:spPr>
          <a:xfrm>
            <a:off x="2066922" y="4496692"/>
            <a:ext cx="4824412" cy="27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1 = Critical, life-sustaining load, ~10% of total load</a:t>
            </a:r>
            <a:endParaRPr/>
          </a:p>
        </p:txBody>
      </p:sp>
      <p:sp>
        <p:nvSpPr>
          <p:cNvPr id="694" name="Google Shape;694;p35"/>
          <p:cNvSpPr/>
          <p:nvPr/>
        </p:nvSpPr>
        <p:spPr>
          <a:xfrm flipH="1" rot="10800000">
            <a:off x="2082797" y="3912492"/>
            <a:ext cx="4384675" cy="544513"/>
          </a:xfrm>
          <a:prstGeom prst="rect">
            <a:avLst/>
          </a:prstGeom>
          <a:solidFill>
            <a:srgbClr val="224A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35"/>
          <p:cNvSpPr txBox="1"/>
          <p:nvPr/>
        </p:nvSpPr>
        <p:spPr>
          <a:xfrm>
            <a:off x="2079622" y="4045842"/>
            <a:ext cx="3078162" cy="27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2 = Priority load, ~15% of total load</a:t>
            </a:r>
            <a:endParaRPr/>
          </a:p>
        </p:txBody>
      </p:sp>
      <p:cxnSp>
        <p:nvCxnSpPr>
          <p:cNvPr id="696" name="Google Shape;696;p35"/>
          <p:cNvCxnSpPr/>
          <p:nvPr/>
        </p:nvCxnSpPr>
        <p:spPr>
          <a:xfrm flipH="1" rot="10800000">
            <a:off x="5911530" y="3904555"/>
            <a:ext cx="547846" cy="5236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7" name="Google Shape;697;p35"/>
          <p:cNvCxnSpPr/>
          <p:nvPr/>
        </p:nvCxnSpPr>
        <p:spPr>
          <a:xfrm>
            <a:off x="7008809" y="4441130"/>
            <a:ext cx="647700" cy="0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8" name="Google Shape;698;p35"/>
          <p:cNvSpPr txBox="1"/>
          <p:nvPr>
            <p:ph type="title"/>
          </p:nvPr>
        </p:nvSpPr>
        <p:spPr>
          <a:xfrm>
            <a:off x="1660460" y="5288093"/>
            <a:ext cx="6264339" cy="1228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chemeClr val="dk1"/>
                </a:solidFill>
              </a:rPr>
              <a:t>Percentage of time online for Tier 1, 2, and 3 loads for a Solar Microgrid designed for the University of California Santa Barbara (UCSB) with enough solar to achieve net zero and 200 kWh of energy storage per 100 kW solar.</a:t>
            </a:r>
            <a:endParaRPr/>
          </a:p>
        </p:txBody>
      </p:sp>
      <p:sp>
        <p:nvSpPr>
          <p:cNvPr id="699" name="Google Shape;699;p35"/>
          <p:cNvSpPr txBox="1"/>
          <p:nvPr/>
        </p:nvSpPr>
        <p:spPr>
          <a:xfrm>
            <a:off x="-1" y="0"/>
            <a:ext cx="7656509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Typical load tier resilience from Solar Microgrids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5" name="Google Shape;705;p36"/>
          <p:cNvGraphicFramePr/>
          <p:nvPr/>
        </p:nvGraphicFramePr>
        <p:xfrm>
          <a:off x="1637093" y="917708"/>
          <a:ext cx="6262972" cy="4183695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706" name="Google Shape;706;p36"/>
          <p:cNvSpPr txBox="1"/>
          <p:nvPr/>
        </p:nvSpPr>
        <p:spPr>
          <a:xfrm rot="-5400000">
            <a:off x="338773" y="2716688"/>
            <a:ext cx="217650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Percentage of total load</a:t>
            </a:r>
            <a:endParaRPr/>
          </a:p>
        </p:txBody>
      </p:sp>
      <p:sp>
        <p:nvSpPr>
          <p:cNvPr id="707" name="Google Shape;707;p36"/>
          <p:cNvSpPr txBox="1"/>
          <p:nvPr/>
        </p:nvSpPr>
        <p:spPr>
          <a:xfrm>
            <a:off x="3808409" y="5101403"/>
            <a:ext cx="1800225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Percentage of time</a:t>
            </a:r>
            <a:endParaRPr/>
          </a:p>
        </p:txBody>
      </p:sp>
      <p:sp>
        <p:nvSpPr>
          <p:cNvPr id="708" name="Google Shape;708;p36"/>
          <p:cNvSpPr/>
          <p:nvPr/>
        </p:nvSpPr>
        <p:spPr>
          <a:xfrm>
            <a:off x="2085972" y="1072328"/>
            <a:ext cx="5573712" cy="26304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36"/>
          <p:cNvSpPr/>
          <p:nvPr/>
        </p:nvSpPr>
        <p:spPr>
          <a:xfrm>
            <a:off x="2084384" y="3663128"/>
            <a:ext cx="5573713" cy="6794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36"/>
          <p:cNvSpPr/>
          <p:nvPr/>
        </p:nvSpPr>
        <p:spPr>
          <a:xfrm flipH="1" rot="10800000">
            <a:off x="2082797" y="1086615"/>
            <a:ext cx="1422400" cy="2752725"/>
          </a:xfrm>
          <a:prstGeom prst="rect">
            <a:avLst/>
          </a:prstGeom>
          <a:solidFill>
            <a:srgbClr val="1E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1" name="Google Shape;711;p36"/>
          <p:cNvSpPr/>
          <p:nvPr/>
        </p:nvSpPr>
        <p:spPr>
          <a:xfrm>
            <a:off x="3498847" y="1072328"/>
            <a:ext cx="2463800" cy="2767012"/>
          </a:xfrm>
          <a:prstGeom prst="rtTriangle">
            <a:avLst/>
          </a:prstGeom>
          <a:solidFill>
            <a:srgbClr val="1E70C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36"/>
          <p:cNvSpPr txBox="1"/>
          <p:nvPr/>
        </p:nvSpPr>
        <p:spPr>
          <a:xfrm>
            <a:off x="2057397" y="3294828"/>
            <a:ext cx="3509962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3 = Discretionary load, ~75% of total load</a:t>
            </a:r>
            <a:endParaRPr/>
          </a:p>
        </p:txBody>
      </p:sp>
      <p:sp>
        <p:nvSpPr>
          <p:cNvPr id="713" name="Google Shape;713;p36"/>
          <p:cNvSpPr/>
          <p:nvPr/>
        </p:nvSpPr>
        <p:spPr>
          <a:xfrm>
            <a:off x="6453184" y="3831403"/>
            <a:ext cx="612775" cy="569912"/>
          </a:xfrm>
          <a:prstGeom prst="rtTriangle">
            <a:avLst/>
          </a:prstGeom>
          <a:solidFill>
            <a:srgbClr val="224A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14" name="Google Shape;714;p36"/>
          <p:cNvCxnSpPr/>
          <p:nvPr/>
        </p:nvCxnSpPr>
        <p:spPr>
          <a:xfrm>
            <a:off x="2066922" y="1072328"/>
            <a:ext cx="1423987" cy="0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5" name="Google Shape;715;p36"/>
          <p:cNvCxnSpPr/>
          <p:nvPr/>
        </p:nvCxnSpPr>
        <p:spPr>
          <a:xfrm>
            <a:off x="6452867" y="3829498"/>
            <a:ext cx="600075" cy="571500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6" name="Google Shape;716;p36"/>
          <p:cNvCxnSpPr/>
          <p:nvPr/>
        </p:nvCxnSpPr>
        <p:spPr>
          <a:xfrm>
            <a:off x="3481384" y="1083440"/>
            <a:ext cx="2482850" cy="2795588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7" name="Google Shape;717;p36"/>
          <p:cNvSpPr/>
          <p:nvPr/>
        </p:nvSpPr>
        <p:spPr>
          <a:xfrm>
            <a:off x="2084384" y="4383853"/>
            <a:ext cx="5584825" cy="366712"/>
          </a:xfrm>
          <a:prstGeom prst="rect">
            <a:avLst/>
          </a:prstGeom>
          <a:solidFill>
            <a:srgbClr val="3D8C93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8" name="Google Shape;718;p36"/>
          <p:cNvSpPr txBox="1"/>
          <p:nvPr/>
        </p:nvSpPr>
        <p:spPr>
          <a:xfrm>
            <a:off x="2066922" y="4423540"/>
            <a:ext cx="4824412" cy="27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1 = Critical, life-sustaining load, ~10% of total load</a:t>
            </a:r>
            <a:endParaRPr/>
          </a:p>
        </p:txBody>
      </p:sp>
      <p:sp>
        <p:nvSpPr>
          <p:cNvPr id="719" name="Google Shape;719;p36"/>
          <p:cNvSpPr/>
          <p:nvPr/>
        </p:nvSpPr>
        <p:spPr>
          <a:xfrm flipH="1" rot="10800000">
            <a:off x="2082797" y="3839340"/>
            <a:ext cx="4384675" cy="544513"/>
          </a:xfrm>
          <a:prstGeom prst="rect">
            <a:avLst/>
          </a:prstGeom>
          <a:solidFill>
            <a:srgbClr val="224A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0" name="Google Shape;720;p36"/>
          <p:cNvSpPr txBox="1"/>
          <p:nvPr/>
        </p:nvSpPr>
        <p:spPr>
          <a:xfrm>
            <a:off x="2079622" y="3972690"/>
            <a:ext cx="3078162" cy="277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Tier 2 = Priority load, ~15% of total load</a:t>
            </a:r>
            <a:endParaRPr/>
          </a:p>
        </p:txBody>
      </p:sp>
      <p:cxnSp>
        <p:nvCxnSpPr>
          <p:cNvPr id="721" name="Google Shape;721;p36"/>
          <p:cNvCxnSpPr/>
          <p:nvPr/>
        </p:nvCxnSpPr>
        <p:spPr>
          <a:xfrm flipH="1" rot="10800000">
            <a:off x="5911530" y="3831403"/>
            <a:ext cx="547846" cy="5236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2" name="Google Shape;722;p36"/>
          <p:cNvCxnSpPr/>
          <p:nvPr/>
        </p:nvCxnSpPr>
        <p:spPr>
          <a:xfrm>
            <a:off x="7008809" y="4367978"/>
            <a:ext cx="647700" cy="0"/>
          </a:xfrm>
          <a:prstGeom prst="straightConnector1">
            <a:avLst/>
          </a:prstGeom>
          <a:noFill/>
          <a:ln cap="flat" cmpd="sng" w="38100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3" name="Google Shape;723;p36"/>
          <p:cNvSpPr txBox="1"/>
          <p:nvPr>
            <p:ph type="title"/>
          </p:nvPr>
        </p:nvSpPr>
        <p:spPr>
          <a:xfrm>
            <a:off x="1904300" y="5288093"/>
            <a:ext cx="5922964" cy="12284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chemeClr val="dk1"/>
                </a:solidFill>
              </a:rPr>
              <a:t>A typical diesel generator is configured to maintain 25% of the normal load for two days.  If diesel fuel cannot be resupplied within two days, goodbye. This is hardly a solution for increasingly necessary long-term resilience. In California, Solar Microgrids provide a vastly superior trifecta of economic, environmental, and resilience benefits. </a:t>
            </a:r>
            <a:endParaRPr/>
          </a:p>
        </p:txBody>
      </p:sp>
      <p:sp>
        <p:nvSpPr>
          <p:cNvPr id="724" name="Google Shape;724;p36"/>
          <p:cNvSpPr txBox="1"/>
          <p:nvPr/>
        </p:nvSpPr>
        <p:spPr>
          <a:xfrm>
            <a:off x="-1" y="0"/>
            <a:ext cx="7656509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7500"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Diesel generators are designed for limited resilience</a:t>
            </a:r>
            <a:endParaRPr/>
          </a:p>
        </p:txBody>
      </p:sp>
      <p:sp>
        <p:nvSpPr>
          <p:cNvPr id="725" name="Google Shape;725;p36"/>
          <p:cNvSpPr/>
          <p:nvPr/>
        </p:nvSpPr>
        <p:spPr>
          <a:xfrm>
            <a:off x="2085972" y="3836639"/>
            <a:ext cx="561306" cy="913926"/>
          </a:xfrm>
          <a:prstGeom prst="rect">
            <a:avLst/>
          </a:prstGeom>
          <a:noFill/>
          <a:ln cap="flat" cmpd="sng" w="66675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37"/>
          <p:cNvSpPr txBox="1"/>
          <p:nvPr>
            <p:ph idx="4294967295" type="title"/>
          </p:nvPr>
        </p:nvSpPr>
        <p:spPr>
          <a:xfrm>
            <a:off x="0" y="0"/>
            <a:ext cx="7315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Value-of-Resilience (VOR) details</a:t>
            </a:r>
            <a:endParaRPr/>
          </a:p>
        </p:txBody>
      </p:sp>
      <p:sp>
        <p:nvSpPr>
          <p:cNvPr id="732" name="Google Shape;732;p37"/>
          <p:cNvSpPr txBox="1"/>
          <p:nvPr/>
        </p:nvSpPr>
        <p:spPr>
          <a:xfrm>
            <a:off x="1928813" y="2947988"/>
            <a:ext cx="1841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37"/>
          <p:cNvSpPr txBox="1"/>
          <p:nvPr/>
        </p:nvSpPr>
        <p:spPr>
          <a:xfrm>
            <a:off x="927100" y="822208"/>
            <a:ext cx="7315200" cy="520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VOR123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VOR123 is the value-of-resilience (VOR) from Solar Microgrids methodology that the Clean Coalition has developed to normalize VOR across all types of facilities &amp; geographies.  The VOR normalization is founded in tiering loads into three categories: Tier 1 (critical), Tier 2 (priority), and Tier 3 (discretionary).  Since each Tier has its own resilience requirement and VOR, this methodology is called VOR123.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VOR123 webinar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https://clean-coalition.org/news/webinar-valuing-resilience-solar-microgrids-thursday-5-nov-2020/</a:t>
            </a: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2017-01-28T15:52:04Z</dcterms:created>
  <dc:creator>Josh Valentine</dc:creator>
</cp:coreProperties>
</file>