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42" r:id="rId2"/>
    <p:sldId id="4346" r:id="rId3"/>
    <p:sldId id="408" r:id="rId4"/>
    <p:sldId id="265" r:id="rId5"/>
    <p:sldId id="4359" r:id="rId6"/>
    <p:sldId id="4366" r:id="rId7"/>
    <p:sldId id="4361" r:id="rId8"/>
    <p:sldId id="4360" r:id="rId9"/>
    <p:sldId id="4363" r:id="rId10"/>
    <p:sldId id="4365" r:id="rId11"/>
    <p:sldId id="1324" r:id="rId12"/>
    <p:sldId id="1358" r:id="rId13"/>
    <p:sldId id="2096" r:id="rId14"/>
    <p:sldId id="1382" r:id="rId15"/>
    <p:sldId id="4362" r:id="rId16"/>
    <p:sldId id="4364"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Young" initials="GY" lastIdx="3" clrIdx="0">
    <p:extLst>
      <p:ext uri="{19B8F6BF-5375-455C-9EA6-DF929625EA0E}">
        <p15:presenceInfo xmlns:p15="http://schemas.microsoft.com/office/powerpoint/2012/main" userId="325d5dd7a5f78271" providerId="Windows Live"/>
      </p:ext>
    </p:extLst>
  </p:cmAuthor>
  <p:cmAuthor id="2" name="young.e.gregory@gmail.com" initials="y" lastIdx="1" clrIdx="1">
    <p:extLst>
      <p:ext uri="{19B8F6BF-5375-455C-9EA6-DF929625EA0E}">
        <p15:presenceInfo xmlns:p15="http://schemas.microsoft.com/office/powerpoint/2012/main" userId="83fa3571154f78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6E2"/>
    <a:srgbClr val="249CFF"/>
    <a:srgbClr val="FAC090"/>
    <a:srgbClr val="D38ED9"/>
    <a:srgbClr val="B5E159"/>
    <a:srgbClr val="78A65E"/>
    <a:srgbClr val="92D050"/>
    <a:srgbClr val="F2C261"/>
    <a:srgbClr val="DF5F5A"/>
    <a:srgbClr val="EC0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039" autoAdjust="0"/>
  </p:normalViewPr>
  <p:slideViewPr>
    <p:cSldViewPr snapToGrid="0" snapToObjects="1">
      <p:cViewPr varScale="1">
        <p:scale>
          <a:sx n="70" d="100"/>
          <a:sy n="70" d="100"/>
        </p:scale>
        <p:origin x="1228" y="3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D3ACD8-E326-2941-9B22-4E8C7D22AC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99F636AE-09BF-8A4D-8717-AEEF65AA72F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9B591D7-3886-AB40-B66D-18CE28588577}" type="datetimeFigureOut">
              <a:rPr lang="en-US" altLang="en-US"/>
              <a:pPr>
                <a:defRPr/>
              </a:pPr>
              <a:t>5/8/2026</a:t>
            </a:fld>
            <a:endParaRPr lang="en-US" altLang="en-US" dirty="0"/>
          </a:p>
        </p:txBody>
      </p:sp>
      <p:sp>
        <p:nvSpPr>
          <p:cNvPr id="4" name="Slide Image Placeholder 3">
            <a:extLst>
              <a:ext uri="{FF2B5EF4-FFF2-40B4-BE49-F238E27FC236}">
                <a16:creationId xmlns:a16="http://schemas.microsoft.com/office/drawing/2014/main" id="{60626977-013B-2149-AA8F-233FC460B1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74835C3-8FF2-C74C-8CA0-BEE34C83F09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C6BF108-FB91-E649-8049-A7F7E40258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A9FFCF46-F2AC-1146-AF6F-7CE4845FD8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BAC258-D5A7-F949-B3BC-8E9B2CBED2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dirty="0"/>
          </a:p>
        </p:txBody>
      </p:sp>
    </p:spTree>
    <p:extLst>
      <p:ext uri="{BB962C8B-B14F-4D97-AF65-F5344CB8AC3E}">
        <p14:creationId xmlns:p14="http://schemas.microsoft.com/office/powerpoint/2010/main" val="330610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0D3B-AF0D-D358-0232-FF4C228F6BCC}"/>
            </a:ext>
          </a:extLst>
        </p:cNvPr>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0AF6B5F-92C7-6D9B-6BB7-34EB5E8A5675}"/>
              </a:ext>
            </a:extLst>
          </p:cNvPr>
          <p:cNvSpPr>
            <a:spLocks noGrp="1" noRot="1" noChangeAspect="1" noTextEdit="1"/>
          </p:cNvSpPr>
          <p:nvPr>
            <p:ph type="sldImg"/>
          </p:nvPr>
        </p:nvSpPr>
        <p:spPr bwMode="auto">
          <a:noFill/>
          <a:ln>
            <a:solidFill>
              <a:srgbClr val="000000"/>
            </a:solidFill>
            <a:miter lim="800000"/>
            <a:headEnd/>
            <a:tailEnd/>
          </a:ln>
        </p:spPr>
      </p:sp>
      <p:sp>
        <p:nvSpPr>
          <p:cNvPr id="35843" name="Notes Placeholder 2">
            <a:extLst>
              <a:ext uri="{FF2B5EF4-FFF2-40B4-BE49-F238E27FC236}">
                <a16:creationId xmlns:a16="http://schemas.microsoft.com/office/drawing/2014/main" id="{AEDC1459-EFB4-2261-F486-6F36933A925F}"/>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a:extLst>
              <a:ext uri="{FF2B5EF4-FFF2-40B4-BE49-F238E27FC236}">
                <a16:creationId xmlns:a16="http://schemas.microsoft.com/office/drawing/2014/main" id="{3D01AE00-F3F1-9781-77E9-18C79D029957}"/>
              </a:ext>
            </a:extLst>
          </p:cNvPr>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extLst>
      <p:ext uri="{BB962C8B-B14F-4D97-AF65-F5344CB8AC3E}">
        <p14:creationId xmlns:p14="http://schemas.microsoft.com/office/powerpoint/2010/main" val="368833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3928" tIns="46964" rIns="93928" bIns="46964" numCol="1" anchor="t" anchorCtr="0" compatLnSpc="1">
            <a:prstTxWarp prst="textNoShape">
              <a:avLst/>
            </a:prstTxWarp>
          </a:bodyPr>
          <a:lstStyle/>
          <a:p>
            <a:pPr defTabSz="469682">
              <a:defRPr/>
            </a:pPr>
            <a:endParaRPr lang="en-US" dirty="0">
              <a:solidFill>
                <a:schemeClr val="dk1"/>
              </a:solidFill>
            </a:endParaRPr>
          </a:p>
        </p:txBody>
      </p:sp>
      <p:sp>
        <p:nvSpPr>
          <p:cNvPr id="178179" name="Slide Number Placeholder 3"/>
          <p:cNvSpPr txBox="1">
            <a:spLocks noGrp="1"/>
          </p:cNvSpPr>
          <p:nvPr/>
        </p:nvSpPr>
        <p:spPr bwMode="auto">
          <a:xfrm>
            <a:off x="4008705" y="8893296"/>
            <a:ext cx="3066733" cy="468154"/>
          </a:xfrm>
          <a:prstGeom prst="rect">
            <a:avLst/>
          </a:prstGeom>
          <a:noFill/>
          <a:ln w="9525">
            <a:noFill/>
            <a:miter lim="800000"/>
            <a:headEnd/>
            <a:tailEnd/>
          </a:ln>
        </p:spPr>
        <p:txBody>
          <a:bodyPr lIns="93928" tIns="46964" rIns="93928" bIns="46964" anchor="b"/>
          <a:lstStyle/>
          <a:p>
            <a:pPr algn="r" defTabSz="443588"/>
            <a:fld id="{FC9F9FC8-75CB-4FAF-96F5-3520E76B73B0}" type="slidenum">
              <a:rPr lang="en-US" sz="1200">
                <a:latin typeface="Calibri" pitchFamily="34" charset="0"/>
              </a:rPr>
              <a:pPr algn="r" defTabSz="443588"/>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https://docs.cpuc.ca.gov/PublishedDocs/Published/G000/M503/K138/503138442.PDF - $4.6 to $21 billion (RESOLUTION E-5252)</a:t>
            </a:r>
          </a:p>
          <a:p>
            <a:pPr marL="0" lvl="0" indent="0" algn="l" rtl="0">
              <a:spcBef>
                <a:spcPts val="0"/>
              </a:spcBef>
              <a:spcAft>
                <a:spcPts val="0"/>
              </a:spcAft>
              <a:buNone/>
            </a:pPr>
            <a:endParaRPr dirty="0"/>
          </a:p>
        </p:txBody>
      </p:sp>
      <p:sp>
        <p:nvSpPr>
          <p:cNvPr id="104" name="Google Shape;104;p8: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12</a:t>
            </a:fld>
            <a:endParaRPr lang="en-US" altLang="en-US"/>
          </a:p>
        </p:txBody>
      </p:sp>
    </p:spTree>
    <p:extLst>
      <p:ext uri="{BB962C8B-B14F-4D97-AF65-F5344CB8AC3E}">
        <p14:creationId xmlns:p14="http://schemas.microsoft.com/office/powerpoint/2010/main" val="134411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67902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D975E9-4F9F-2741-A4F5-F453A59CC91E}"/>
              </a:ext>
            </a:extLst>
          </p:cNvPr>
          <p:cNvSpPr>
            <a:spLocks noGrp="1"/>
          </p:cNvSpPr>
          <p:nvPr>
            <p:ph type="dt" sz="half" idx="10"/>
          </p:nvPr>
        </p:nvSpPr>
        <p:spPr/>
        <p:txBody>
          <a:bodyPr/>
          <a:lstStyle>
            <a:lvl1pPr>
              <a:defRPr/>
            </a:lvl1pPr>
          </a:lstStyle>
          <a:p>
            <a:pPr>
              <a:defRPr/>
            </a:pPr>
            <a:fld id="{560BA163-E144-460A-A001-7700B8FDB543}" type="datetime3">
              <a:rPr lang="en-US" altLang="en-US" smtClean="0"/>
              <a:t>8 May 2026</a:t>
            </a:fld>
            <a:endParaRPr lang="en-US" altLang="en-US" dirty="0"/>
          </a:p>
        </p:txBody>
      </p:sp>
      <p:sp>
        <p:nvSpPr>
          <p:cNvPr id="5" name="Footer Placeholder 4">
            <a:extLst>
              <a:ext uri="{FF2B5EF4-FFF2-40B4-BE49-F238E27FC236}">
                <a16:creationId xmlns:a16="http://schemas.microsoft.com/office/drawing/2014/main" id="{719F211E-70FF-1243-981D-7BA715F1C6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FDF491D-CEF3-4F4B-BD27-B20475205385}"/>
              </a:ext>
            </a:extLst>
          </p:cNvPr>
          <p:cNvSpPr>
            <a:spLocks noGrp="1"/>
          </p:cNvSpPr>
          <p:nvPr>
            <p:ph type="sldNum" sz="quarter" idx="12"/>
          </p:nvPr>
        </p:nvSpPr>
        <p:spPr/>
        <p:txBody>
          <a:bodyPr/>
          <a:lstStyle>
            <a:lvl1pPr>
              <a:defRPr/>
            </a:lvl1pPr>
          </a:lstStyle>
          <a:p>
            <a:pPr>
              <a:defRPr/>
            </a:pPr>
            <a:fld id="{861FBA3C-C551-A847-88BE-C8AD39BF2A80}" type="slidenum">
              <a:rPr lang="en-US" altLang="en-US"/>
              <a:pPr>
                <a:defRPr/>
              </a:pPr>
              <a:t>‹#›</a:t>
            </a:fld>
            <a:endParaRPr lang="en-US" altLang="en-US" dirty="0"/>
          </a:p>
        </p:txBody>
      </p:sp>
    </p:spTree>
    <p:extLst>
      <p:ext uri="{BB962C8B-B14F-4D97-AF65-F5344CB8AC3E}">
        <p14:creationId xmlns:p14="http://schemas.microsoft.com/office/powerpoint/2010/main" val="5936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F966E-7469-E544-A7FA-0698D5977907}"/>
              </a:ext>
            </a:extLst>
          </p:cNvPr>
          <p:cNvSpPr>
            <a:spLocks noGrp="1"/>
          </p:cNvSpPr>
          <p:nvPr>
            <p:ph type="dt" sz="half" idx="10"/>
          </p:nvPr>
        </p:nvSpPr>
        <p:spPr/>
        <p:txBody>
          <a:bodyPr/>
          <a:lstStyle>
            <a:lvl1pPr>
              <a:defRPr/>
            </a:lvl1pPr>
          </a:lstStyle>
          <a:p>
            <a:pPr>
              <a:defRPr/>
            </a:pPr>
            <a:fld id="{CF5E7C2A-53DE-4C87-88E6-E009E4E5ABF2}" type="datetime3">
              <a:rPr lang="en-US" altLang="en-US" smtClean="0"/>
              <a:t>8 May 2026</a:t>
            </a:fld>
            <a:endParaRPr lang="en-US" altLang="en-US" dirty="0"/>
          </a:p>
        </p:txBody>
      </p:sp>
      <p:sp>
        <p:nvSpPr>
          <p:cNvPr id="5" name="Footer Placeholder 4">
            <a:extLst>
              <a:ext uri="{FF2B5EF4-FFF2-40B4-BE49-F238E27FC236}">
                <a16:creationId xmlns:a16="http://schemas.microsoft.com/office/drawing/2014/main" id="{35F09DEC-3DC4-464A-AF70-CAAA2A4F06E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3326E1-ECB7-7641-A730-86649382E50E}"/>
              </a:ext>
            </a:extLst>
          </p:cNvPr>
          <p:cNvSpPr>
            <a:spLocks noGrp="1"/>
          </p:cNvSpPr>
          <p:nvPr>
            <p:ph type="sldNum" sz="quarter" idx="12"/>
          </p:nvPr>
        </p:nvSpPr>
        <p:spPr/>
        <p:txBody>
          <a:bodyPr/>
          <a:lstStyle>
            <a:lvl1pPr>
              <a:defRPr/>
            </a:lvl1pPr>
          </a:lstStyle>
          <a:p>
            <a:pPr>
              <a:defRPr/>
            </a:pPr>
            <a:fld id="{C2EA4A89-4D8C-AA4B-9F02-A821DDFD2529}" type="slidenum">
              <a:rPr lang="en-US" altLang="en-US"/>
              <a:pPr>
                <a:defRPr/>
              </a:pPr>
              <a:t>‹#›</a:t>
            </a:fld>
            <a:endParaRPr lang="en-US" altLang="en-US" dirty="0"/>
          </a:p>
        </p:txBody>
      </p:sp>
    </p:spTree>
    <p:extLst>
      <p:ext uri="{BB962C8B-B14F-4D97-AF65-F5344CB8AC3E}">
        <p14:creationId xmlns:p14="http://schemas.microsoft.com/office/powerpoint/2010/main" val="39305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87C57-C086-4B42-B670-BDA5BC33EF7A}"/>
              </a:ext>
            </a:extLst>
          </p:cNvPr>
          <p:cNvSpPr>
            <a:spLocks noGrp="1"/>
          </p:cNvSpPr>
          <p:nvPr>
            <p:ph type="dt" sz="half" idx="10"/>
          </p:nvPr>
        </p:nvSpPr>
        <p:spPr/>
        <p:txBody>
          <a:bodyPr/>
          <a:lstStyle>
            <a:lvl1pPr>
              <a:defRPr/>
            </a:lvl1pPr>
          </a:lstStyle>
          <a:p>
            <a:pPr>
              <a:defRPr/>
            </a:pPr>
            <a:fld id="{D37A41E1-1F44-4448-8890-2CFE1AD9FEED}" type="datetime3">
              <a:rPr lang="en-US" altLang="en-US" smtClean="0"/>
              <a:t>8 May 2026</a:t>
            </a:fld>
            <a:endParaRPr lang="en-US" altLang="en-US" dirty="0"/>
          </a:p>
        </p:txBody>
      </p:sp>
      <p:sp>
        <p:nvSpPr>
          <p:cNvPr id="5" name="Footer Placeholder 4">
            <a:extLst>
              <a:ext uri="{FF2B5EF4-FFF2-40B4-BE49-F238E27FC236}">
                <a16:creationId xmlns:a16="http://schemas.microsoft.com/office/drawing/2014/main" id="{DF655431-5BCB-E74D-ADB1-889349B045F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622248C-1A15-FE49-A71C-E84D92F090FC}"/>
              </a:ext>
            </a:extLst>
          </p:cNvPr>
          <p:cNvSpPr>
            <a:spLocks noGrp="1"/>
          </p:cNvSpPr>
          <p:nvPr>
            <p:ph type="sldNum" sz="quarter" idx="12"/>
          </p:nvPr>
        </p:nvSpPr>
        <p:spPr/>
        <p:txBody>
          <a:bodyPr/>
          <a:lstStyle>
            <a:lvl1pPr>
              <a:defRPr/>
            </a:lvl1pPr>
          </a:lstStyle>
          <a:p>
            <a:pPr>
              <a:defRPr/>
            </a:pPr>
            <a:fld id="{02F8EB2A-6CA7-E342-A68F-42E85B9C6792}" type="slidenum">
              <a:rPr lang="en-US" altLang="en-US"/>
              <a:pPr>
                <a:defRPr/>
              </a:pPr>
              <a:t>‹#›</a:t>
            </a:fld>
            <a:endParaRPr lang="en-US" altLang="en-US" dirty="0"/>
          </a:p>
        </p:txBody>
      </p:sp>
    </p:spTree>
    <p:extLst>
      <p:ext uri="{BB962C8B-B14F-4D97-AF65-F5344CB8AC3E}">
        <p14:creationId xmlns:p14="http://schemas.microsoft.com/office/powerpoint/2010/main" val="333837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dirty="0">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82086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FA53CE-6795-C947-947A-E8BA3D8CA19E}"/>
              </a:ext>
            </a:extLst>
          </p:cNvPr>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5" name="TextBox 5">
            <a:extLst>
              <a:ext uri="{FF2B5EF4-FFF2-40B4-BE49-F238E27FC236}">
                <a16:creationId xmlns:a16="http://schemas.microsoft.com/office/drawing/2014/main" id="{0A3046A0-4A55-1D4A-B644-E8D76CFA1FE3}"/>
              </a:ext>
            </a:extLst>
          </p:cNvPr>
          <p:cNvSpPr txBox="1">
            <a:spLocks noChangeArrowheads="1"/>
          </p:cNvSpPr>
          <p:nvPr userDrawn="1"/>
        </p:nvSpPr>
        <p:spPr bwMode="auto">
          <a:xfrm>
            <a:off x="0" y="6488113"/>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CA" altLang="en-US" sz="1600" dirty="0">
                <a:solidFill>
                  <a:srgbClr val="595959"/>
                </a:solidFill>
                <a:cs typeface="Arial" panose="020B0604020202020204" pitchFamily="34" charset="0"/>
              </a:rPr>
              <a:t>Making Clean Local Energy Accessible Now</a:t>
            </a:r>
            <a:endParaRPr lang="en-CA" altLang="en-US" dirty="0">
              <a:solidFill>
                <a:srgbClr val="595959"/>
              </a:solidFill>
              <a:cs typeface="Arial" panose="020B0604020202020204" pitchFamily="34" charset="0"/>
            </a:endParaRPr>
          </a:p>
        </p:txBody>
      </p:sp>
      <p:sp>
        <p:nvSpPr>
          <p:cNvPr id="6" name="Rectangle 6">
            <a:extLst>
              <a:ext uri="{FF2B5EF4-FFF2-40B4-BE49-F238E27FC236}">
                <a16:creationId xmlns:a16="http://schemas.microsoft.com/office/drawing/2014/main" id="{38F39DE6-1256-C346-9AB8-45B77E3AA60E}"/>
              </a:ext>
            </a:extLst>
          </p:cNvPr>
          <p:cNvSpPr>
            <a:spLocks noChangeArrowheads="1"/>
          </p:cNvSpPr>
          <p:nvPr userDrawn="1"/>
        </p:nvSpPr>
        <p:spPr bwMode="auto">
          <a:xfrm>
            <a:off x="0" y="0"/>
            <a:ext cx="7391400" cy="762000"/>
          </a:xfrm>
          <a:prstGeom prst="rect">
            <a:avLst/>
          </a:prstGeom>
          <a:solidFill>
            <a:srgbClr val="249C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CA" altLang="en-US" dirty="0">
                <a:solidFill>
                  <a:srgbClr val="FFFFFF"/>
                </a:solidFill>
              </a:rPr>
              <a:t> </a:t>
            </a:r>
          </a:p>
        </p:txBody>
      </p:sp>
      <p:sp>
        <p:nvSpPr>
          <p:cNvPr id="7" name="Slide Number Placeholder 3">
            <a:extLst>
              <a:ext uri="{FF2B5EF4-FFF2-40B4-BE49-F238E27FC236}">
                <a16:creationId xmlns:a16="http://schemas.microsoft.com/office/drawing/2014/main" id="{BF102AE4-9E97-E04E-BF77-2074DC86BD37}"/>
              </a:ext>
            </a:extLst>
          </p:cNvPr>
          <p:cNvSpPr txBox="1">
            <a:spLocks noChangeArrowheads="1"/>
          </p:cNvSpPr>
          <p:nvPr userDrawn="1"/>
        </p:nvSpPr>
        <p:spPr bwMode="auto">
          <a:xfrm>
            <a:off x="85344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E7166A5B-3056-1D40-9051-DB5AC141CB75}" type="slidenum">
              <a:rPr lang="en-US" altLang="en-US" sz="1200" smtClean="0">
                <a:cs typeface="Arial" panose="020B0604020202020204" pitchFamily="34" charset="0"/>
              </a:rPr>
              <a:pPr algn="r" eaLnBrk="1" hangingPunct="1">
                <a:defRPr/>
              </a:pPr>
              <a:t>‹#›</a:t>
            </a:fld>
            <a:endParaRPr lang="en-US" altLang="en-US" sz="1200" dirty="0">
              <a:solidFill>
                <a:srgbClr val="013D21"/>
              </a:solidFill>
              <a:latin typeface="Informatic" charset="0"/>
              <a:cs typeface="Arial" panose="020B0604020202020204" pitchFamily="34" charset="0"/>
            </a:endParaRPr>
          </a:p>
        </p:txBody>
      </p:sp>
      <p:pic>
        <p:nvPicPr>
          <p:cNvPr id="8" name="Picture 10" descr="Clean Coalition Logo_no tagline_updated_slideshowedit_zf2 yellow_final2.pdf">
            <a:extLst>
              <a:ext uri="{FF2B5EF4-FFF2-40B4-BE49-F238E27FC236}">
                <a16:creationId xmlns:a16="http://schemas.microsoft.com/office/drawing/2014/main" id="{316C0A59-26E0-8F46-B70B-85A845CCE8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31100" y="46038"/>
            <a:ext cx="161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98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73585-4FFF-4F48-B0FF-4AECA5D2B793}"/>
              </a:ext>
            </a:extLst>
          </p:cNvPr>
          <p:cNvSpPr>
            <a:spLocks noGrp="1"/>
          </p:cNvSpPr>
          <p:nvPr>
            <p:ph type="dt" sz="half" idx="10"/>
          </p:nvPr>
        </p:nvSpPr>
        <p:spPr/>
        <p:txBody>
          <a:bodyPr/>
          <a:lstStyle>
            <a:lvl1pPr>
              <a:defRPr/>
            </a:lvl1pPr>
          </a:lstStyle>
          <a:p>
            <a:pPr>
              <a:defRPr/>
            </a:pPr>
            <a:fld id="{B9AF1B43-8F02-4C1A-95DC-864C4F4FECFA}" type="datetime3">
              <a:rPr lang="en-US" altLang="en-US" smtClean="0"/>
              <a:t>8 May 2026</a:t>
            </a:fld>
            <a:endParaRPr lang="en-US" altLang="en-US" dirty="0"/>
          </a:p>
        </p:txBody>
      </p:sp>
      <p:sp>
        <p:nvSpPr>
          <p:cNvPr id="5" name="Footer Placeholder 4">
            <a:extLst>
              <a:ext uri="{FF2B5EF4-FFF2-40B4-BE49-F238E27FC236}">
                <a16:creationId xmlns:a16="http://schemas.microsoft.com/office/drawing/2014/main" id="{808201DA-F647-A240-A8FC-BAB25D3AC06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28BF850-481A-5748-BACC-F16CCAAF3735}"/>
              </a:ext>
            </a:extLst>
          </p:cNvPr>
          <p:cNvSpPr>
            <a:spLocks noGrp="1"/>
          </p:cNvSpPr>
          <p:nvPr>
            <p:ph type="sldNum" sz="quarter" idx="12"/>
          </p:nvPr>
        </p:nvSpPr>
        <p:spPr/>
        <p:txBody>
          <a:bodyPr/>
          <a:lstStyle>
            <a:lvl1pPr>
              <a:defRPr/>
            </a:lvl1pPr>
          </a:lstStyle>
          <a:p>
            <a:pPr>
              <a:defRPr/>
            </a:pPr>
            <a:fld id="{5DFF457A-51B7-5D48-BED3-A7125AA8DEFF}" type="slidenum">
              <a:rPr lang="en-US" altLang="en-US"/>
              <a:pPr>
                <a:defRPr/>
              </a:pPr>
              <a:t>‹#›</a:t>
            </a:fld>
            <a:endParaRPr lang="en-US" altLang="en-US" dirty="0"/>
          </a:p>
        </p:txBody>
      </p:sp>
    </p:spTree>
    <p:extLst>
      <p:ext uri="{BB962C8B-B14F-4D97-AF65-F5344CB8AC3E}">
        <p14:creationId xmlns:p14="http://schemas.microsoft.com/office/powerpoint/2010/main" val="9336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6BC11-48C6-8546-9434-A1A3F196F63E}"/>
              </a:ext>
            </a:extLst>
          </p:cNvPr>
          <p:cNvSpPr>
            <a:spLocks noGrp="1"/>
          </p:cNvSpPr>
          <p:nvPr>
            <p:ph type="dt" sz="half" idx="10"/>
          </p:nvPr>
        </p:nvSpPr>
        <p:spPr/>
        <p:txBody>
          <a:bodyPr/>
          <a:lstStyle>
            <a:lvl1pPr>
              <a:defRPr/>
            </a:lvl1pPr>
          </a:lstStyle>
          <a:p>
            <a:pPr>
              <a:defRPr/>
            </a:pPr>
            <a:fld id="{D53C131C-D7CC-4AB7-B7AC-8D17C70AB763}" type="datetime3">
              <a:rPr lang="en-US" altLang="en-US" smtClean="0"/>
              <a:t>8 May 2026</a:t>
            </a:fld>
            <a:endParaRPr lang="en-US" altLang="en-US" dirty="0"/>
          </a:p>
        </p:txBody>
      </p:sp>
      <p:sp>
        <p:nvSpPr>
          <p:cNvPr id="5" name="Footer Placeholder 4">
            <a:extLst>
              <a:ext uri="{FF2B5EF4-FFF2-40B4-BE49-F238E27FC236}">
                <a16:creationId xmlns:a16="http://schemas.microsoft.com/office/drawing/2014/main" id="{0F99ED33-2661-F144-8C03-967912C5981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0450073-3400-C641-ABE0-4FBC660E1B06}"/>
              </a:ext>
            </a:extLst>
          </p:cNvPr>
          <p:cNvSpPr>
            <a:spLocks noGrp="1"/>
          </p:cNvSpPr>
          <p:nvPr>
            <p:ph type="sldNum" sz="quarter" idx="12"/>
          </p:nvPr>
        </p:nvSpPr>
        <p:spPr/>
        <p:txBody>
          <a:bodyPr/>
          <a:lstStyle>
            <a:lvl1pPr>
              <a:defRPr/>
            </a:lvl1pPr>
          </a:lstStyle>
          <a:p>
            <a:pPr>
              <a:defRPr/>
            </a:pPr>
            <a:fld id="{E82DDA36-A3E7-8943-AD0F-CAAE473AC2A6}" type="slidenum">
              <a:rPr lang="en-US" altLang="en-US"/>
              <a:pPr>
                <a:defRPr/>
              </a:pPr>
              <a:t>‹#›</a:t>
            </a:fld>
            <a:endParaRPr lang="en-US" altLang="en-US" dirty="0"/>
          </a:p>
        </p:txBody>
      </p:sp>
    </p:spTree>
    <p:extLst>
      <p:ext uri="{BB962C8B-B14F-4D97-AF65-F5344CB8AC3E}">
        <p14:creationId xmlns:p14="http://schemas.microsoft.com/office/powerpoint/2010/main" val="216969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8FEEF8-6A58-0C49-BA29-9DC09A922821}"/>
              </a:ext>
            </a:extLst>
          </p:cNvPr>
          <p:cNvSpPr>
            <a:spLocks noGrp="1"/>
          </p:cNvSpPr>
          <p:nvPr>
            <p:ph type="dt" sz="half" idx="10"/>
          </p:nvPr>
        </p:nvSpPr>
        <p:spPr/>
        <p:txBody>
          <a:bodyPr/>
          <a:lstStyle>
            <a:lvl1pPr>
              <a:defRPr/>
            </a:lvl1pPr>
          </a:lstStyle>
          <a:p>
            <a:pPr>
              <a:defRPr/>
            </a:pPr>
            <a:fld id="{08A6C2A9-3EE2-4D58-83A0-AFEF89A5563A}" type="datetime3">
              <a:rPr lang="en-US" altLang="en-US" smtClean="0"/>
              <a:t>8 May 2026</a:t>
            </a:fld>
            <a:endParaRPr lang="en-US" altLang="en-US" dirty="0"/>
          </a:p>
        </p:txBody>
      </p:sp>
      <p:sp>
        <p:nvSpPr>
          <p:cNvPr id="6" name="Footer Placeholder 4">
            <a:extLst>
              <a:ext uri="{FF2B5EF4-FFF2-40B4-BE49-F238E27FC236}">
                <a16:creationId xmlns:a16="http://schemas.microsoft.com/office/drawing/2014/main" id="{99A10E6D-4E32-2440-AA0C-D7A2AFC7FD9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73B1B4C-1787-104B-A1E3-0CEFB613DDA2}"/>
              </a:ext>
            </a:extLst>
          </p:cNvPr>
          <p:cNvSpPr>
            <a:spLocks noGrp="1"/>
          </p:cNvSpPr>
          <p:nvPr>
            <p:ph type="sldNum" sz="quarter" idx="12"/>
          </p:nvPr>
        </p:nvSpPr>
        <p:spPr/>
        <p:txBody>
          <a:bodyPr/>
          <a:lstStyle>
            <a:lvl1pPr>
              <a:defRPr/>
            </a:lvl1pPr>
          </a:lstStyle>
          <a:p>
            <a:pPr>
              <a:defRPr/>
            </a:pPr>
            <a:fld id="{CA3DF979-1FFA-B344-A81C-F0A9AB9BBE0B}" type="slidenum">
              <a:rPr lang="en-US" altLang="en-US"/>
              <a:pPr>
                <a:defRPr/>
              </a:pPr>
              <a:t>‹#›</a:t>
            </a:fld>
            <a:endParaRPr lang="en-US" altLang="en-US" dirty="0"/>
          </a:p>
        </p:txBody>
      </p:sp>
    </p:spTree>
    <p:extLst>
      <p:ext uri="{BB962C8B-B14F-4D97-AF65-F5344CB8AC3E}">
        <p14:creationId xmlns:p14="http://schemas.microsoft.com/office/powerpoint/2010/main" val="30482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6B69B9-826F-8244-8A6A-0CD6DD73FB16}"/>
              </a:ext>
            </a:extLst>
          </p:cNvPr>
          <p:cNvSpPr>
            <a:spLocks noGrp="1"/>
          </p:cNvSpPr>
          <p:nvPr>
            <p:ph type="dt" sz="half" idx="10"/>
          </p:nvPr>
        </p:nvSpPr>
        <p:spPr/>
        <p:txBody>
          <a:bodyPr/>
          <a:lstStyle>
            <a:lvl1pPr>
              <a:defRPr/>
            </a:lvl1pPr>
          </a:lstStyle>
          <a:p>
            <a:pPr>
              <a:defRPr/>
            </a:pPr>
            <a:fld id="{23E9938C-8F76-4DEE-A8C5-693D5E5EE450}" type="datetime3">
              <a:rPr lang="en-US" altLang="en-US" smtClean="0"/>
              <a:t>8 May 2026</a:t>
            </a:fld>
            <a:endParaRPr lang="en-US" altLang="en-US" dirty="0"/>
          </a:p>
        </p:txBody>
      </p:sp>
      <p:sp>
        <p:nvSpPr>
          <p:cNvPr id="8" name="Footer Placeholder 4">
            <a:extLst>
              <a:ext uri="{FF2B5EF4-FFF2-40B4-BE49-F238E27FC236}">
                <a16:creationId xmlns:a16="http://schemas.microsoft.com/office/drawing/2014/main" id="{6270ED67-A230-304A-BD81-68AA113F99D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74C0F45-8463-BA4F-8288-144B4F266DC8}"/>
              </a:ext>
            </a:extLst>
          </p:cNvPr>
          <p:cNvSpPr>
            <a:spLocks noGrp="1"/>
          </p:cNvSpPr>
          <p:nvPr>
            <p:ph type="sldNum" sz="quarter" idx="12"/>
          </p:nvPr>
        </p:nvSpPr>
        <p:spPr/>
        <p:txBody>
          <a:bodyPr/>
          <a:lstStyle>
            <a:lvl1pPr>
              <a:defRPr/>
            </a:lvl1pPr>
          </a:lstStyle>
          <a:p>
            <a:pPr>
              <a:defRPr/>
            </a:pPr>
            <a:fld id="{DA1DBFC4-966A-DC4E-8401-7EC346D39E33}" type="slidenum">
              <a:rPr lang="en-US" altLang="en-US"/>
              <a:pPr>
                <a:defRPr/>
              </a:pPr>
              <a:t>‹#›</a:t>
            </a:fld>
            <a:endParaRPr lang="en-US" altLang="en-US" dirty="0"/>
          </a:p>
        </p:txBody>
      </p:sp>
    </p:spTree>
    <p:extLst>
      <p:ext uri="{BB962C8B-B14F-4D97-AF65-F5344CB8AC3E}">
        <p14:creationId xmlns:p14="http://schemas.microsoft.com/office/powerpoint/2010/main" val="32379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0413AD-A5B6-3E47-82A6-DC212F8EAA3C}"/>
              </a:ext>
            </a:extLst>
          </p:cNvPr>
          <p:cNvSpPr>
            <a:spLocks noGrp="1"/>
          </p:cNvSpPr>
          <p:nvPr>
            <p:ph type="dt" sz="half" idx="10"/>
          </p:nvPr>
        </p:nvSpPr>
        <p:spPr/>
        <p:txBody>
          <a:bodyPr/>
          <a:lstStyle>
            <a:lvl1pPr>
              <a:defRPr/>
            </a:lvl1pPr>
          </a:lstStyle>
          <a:p>
            <a:pPr>
              <a:defRPr/>
            </a:pPr>
            <a:fld id="{2F88A746-2811-4D1E-9D06-0C05B8E3FE4C}" type="datetime3">
              <a:rPr lang="en-US" altLang="en-US" smtClean="0"/>
              <a:t>8 May 2026</a:t>
            </a:fld>
            <a:endParaRPr lang="en-US" altLang="en-US" dirty="0"/>
          </a:p>
        </p:txBody>
      </p:sp>
      <p:sp>
        <p:nvSpPr>
          <p:cNvPr id="4" name="Footer Placeholder 4">
            <a:extLst>
              <a:ext uri="{FF2B5EF4-FFF2-40B4-BE49-F238E27FC236}">
                <a16:creationId xmlns:a16="http://schemas.microsoft.com/office/drawing/2014/main" id="{E7C4DF3C-F67F-824D-BCF9-CF584E35B1A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DB9843D-60A1-CF4E-8ACB-6628817B7C1D}"/>
              </a:ext>
            </a:extLst>
          </p:cNvPr>
          <p:cNvSpPr>
            <a:spLocks noGrp="1"/>
          </p:cNvSpPr>
          <p:nvPr>
            <p:ph type="sldNum" sz="quarter" idx="12"/>
          </p:nvPr>
        </p:nvSpPr>
        <p:spPr/>
        <p:txBody>
          <a:bodyPr/>
          <a:lstStyle>
            <a:lvl1pPr>
              <a:defRPr/>
            </a:lvl1pPr>
          </a:lstStyle>
          <a:p>
            <a:pPr>
              <a:defRPr/>
            </a:pPr>
            <a:fld id="{0376BDCD-F2CC-1D48-9787-0714F2C14497}" type="slidenum">
              <a:rPr lang="en-US" altLang="en-US"/>
              <a:pPr>
                <a:defRPr/>
              </a:pPr>
              <a:t>‹#›</a:t>
            </a:fld>
            <a:endParaRPr lang="en-US" altLang="en-US" dirty="0"/>
          </a:p>
        </p:txBody>
      </p:sp>
    </p:spTree>
    <p:extLst>
      <p:ext uri="{BB962C8B-B14F-4D97-AF65-F5344CB8AC3E}">
        <p14:creationId xmlns:p14="http://schemas.microsoft.com/office/powerpoint/2010/main" val="41669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CA4EA2-9500-A64C-943D-D41953EB1361}"/>
              </a:ext>
            </a:extLst>
          </p:cNvPr>
          <p:cNvSpPr>
            <a:spLocks noGrp="1"/>
          </p:cNvSpPr>
          <p:nvPr>
            <p:ph type="dt" sz="half" idx="10"/>
          </p:nvPr>
        </p:nvSpPr>
        <p:spPr/>
        <p:txBody>
          <a:bodyPr/>
          <a:lstStyle>
            <a:lvl1pPr>
              <a:defRPr/>
            </a:lvl1pPr>
          </a:lstStyle>
          <a:p>
            <a:pPr>
              <a:defRPr/>
            </a:pPr>
            <a:fld id="{2199539E-AFA2-472F-8FE9-A1BF9CE07DF3}" type="datetime3">
              <a:rPr lang="en-US" altLang="en-US" smtClean="0"/>
              <a:t>8 May 2026</a:t>
            </a:fld>
            <a:endParaRPr lang="en-US" altLang="en-US" dirty="0"/>
          </a:p>
        </p:txBody>
      </p:sp>
      <p:sp>
        <p:nvSpPr>
          <p:cNvPr id="3" name="Footer Placeholder 4">
            <a:extLst>
              <a:ext uri="{FF2B5EF4-FFF2-40B4-BE49-F238E27FC236}">
                <a16:creationId xmlns:a16="http://schemas.microsoft.com/office/drawing/2014/main" id="{7B28F9A6-51F7-6B46-AE80-5A0F5ED1704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F955289-BF67-3F4A-83D6-2E446C77A57F}"/>
              </a:ext>
            </a:extLst>
          </p:cNvPr>
          <p:cNvSpPr>
            <a:spLocks noGrp="1"/>
          </p:cNvSpPr>
          <p:nvPr>
            <p:ph type="sldNum" sz="quarter" idx="12"/>
          </p:nvPr>
        </p:nvSpPr>
        <p:spPr/>
        <p:txBody>
          <a:bodyPr/>
          <a:lstStyle>
            <a:lvl1pPr>
              <a:defRPr/>
            </a:lvl1pPr>
          </a:lstStyle>
          <a:p>
            <a:pPr>
              <a:defRPr/>
            </a:pPr>
            <a:fld id="{79BC2235-F009-8E46-8B12-1D1BA3AABFE9}" type="slidenum">
              <a:rPr lang="en-US" altLang="en-US"/>
              <a:pPr>
                <a:defRPr/>
              </a:pPr>
              <a:t>‹#›</a:t>
            </a:fld>
            <a:endParaRPr lang="en-US" altLang="en-US" dirty="0"/>
          </a:p>
        </p:txBody>
      </p:sp>
    </p:spTree>
    <p:extLst>
      <p:ext uri="{BB962C8B-B14F-4D97-AF65-F5344CB8AC3E}">
        <p14:creationId xmlns:p14="http://schemas.microsoft.com/office/powerpoint/2010/main" val="145717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6C4C1D-1D2E-B842-B86E-6E98A5744E2C}"/>
              </a:ext>
            </a:extLst>
          </p:cNvPr>
          <p:cNvSpPr>
            <a:spLocks noGrp="1"/>
          </p:cNvSpPr>
          <p:nvPr>
            <p:ph type="dt" sz="half" idx="10"/>
          </p:nvPr>
        </p:nvSpPr>
        <p:spPr/>
        <p:txBody>
          <a:bodyPr/>
          <a:lstStyle>
            <a:lvl1pPr>
              <a:defRPr/>
            </a:lvl1pPr>
          </a:lstStyle>
          <a:p>
            <a:pPr>
              <a:defRPr/>
            </a:pPr>
            <a:fld id="{7E62FF11-91C9-4885-9DA9-D4DAA2DD9385}" type="datetime3">
              <a:rPr lang="en-US" altLang="en-US" smtClean="0"/>
              <a:t>8 May 2026</a:t>
            </a:fld>
            <a:endParaRPr lang="en-US" altLang="en-US" dirty="0"/>
          </a:p>
        </p:txBody>
      </p:sp>
      <p:sp>
        <p:nvSpPr>
          <p:cNvPr id="6" name="Footer Placeholder 4">
            <a:extLst>
              <a:ext uri="{FF2B5EF4-FFF2-40B4-BE49-F238E27FC236}">
                <a16:creationId xmlns:a16="http://schemas.microsoft.com/office/drawing/2014/main" id="{80159143-02B9-DA4D-BDE1-AD2257C32FB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E6B76C-BAC2-EC46-BABE-4C4F7F30CCF4}"/>
              </a:ext>
            </a:extLst>
          </p:cNvPr>
          <p:cNvSpPr>
            <a:spLocks noGrp="1"/>
          </p:cNvSpPr>
          <p:nvPr>
            <p:ph type="sldNum" sz="quarter" idx="12"/>
          </p:nvPr>
        </p:nvSpPr>
        <p:spPr/>
        <p:txBody>
          <a:bodyPr/>
          <a:lstStyle>
            <a:lvl1pPr>
              <a:defRPr/>
            </a:lvl1pPr>
          </a:lstStyle>
          <a:p>
            <a:pPr>
              <a:defRPr/>
            </a:pPr>
            <a:fld id="{386DA04F-A6CC-E342-86CD-6D2A735BF87F}" type="slidenum">
              <a:rPr lang="en-US" altLang="en-US"/>
              <a:pPr>
                <a:defRPr/>
              </a:pPr>
              <a:t>‹#›</a:t>
            </a:fld>
            <a:endParaRPr lang="en-US" altLang="en-US" dirty="0"/>
          </a:p>
        </p:txBody>
      </p:sp>
    </p:spTree>
    <p:extLst>
      <p:ext uri="{BB962C8B-B14F-4D97-AF65-F5344CB8AC3E}">
        <p14:creationId xmlns:p14="http://schemas.microsoft.com/office/powerpoint/2010/main" val="14508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292A62-A395-E049-A626-82620BE7F0F2}"/>
              </a:ext>
            </a:extLst>
          </p:cNvPr>
          <p:cNvSpPr>
            <a:spLocks noGrp="1"/>
          </p:cNvSpPr>
          <p:nvPr>
            <p:ph type="dt" sz="half" idx="10"/>
          </p:nvPr>
        </p:nvSpPr>
        <p:spPr/>
        <p:txBody>
          <a:bodyPr/>
          <a:lstStyle>
            <a:lvl1pPr>
              <a:defRPr/>
            </a:lvl1pPr>
          </a:lstStyle>
          <a:p>
            <a:pPr>
              <a:defRPr/>
            </a:pPr>
            <a:fld id="{30B6106A-8036-427A-AC23-3DD3F67DAECD}" type="datetime3">
              <a:rPr lang="en-US" altLang="en-US" smtClean="0"/>
              <a:t>8 May 2026</a:t>
            </a:fld>
            <a:endParaRPr lang="en-US" altLang="en-US" dirty="0"/>
          </a:p>
        </p:txBody>
      </p:sp>
      <p:sp>
        <p:nvSpPr>
          <p:cNvPr id="6" name="Footer Placeholder 4">
            <a:extLst>
              <a:ext uri="{FF2B5EF4-FFF2-40B4-BE49-F238E27FC236}">
                <a16:creationId xmlns:a16="http://schemas.microsoft.com/office/drawing/2014/main" id="{46FBE9E1-7041-A344-AF59-CF3F702099C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1A7395-15F9-BE4A-AC9C-85D545854FED}"/>
              </a:ext>
            </a:extLst>
          </p:cNvPr>
          <p:cNvSpPr>
            <a:spLocks noGrp="1"/>
          </p:cNvSpPr>
          <p:nvPr>
            <p:ph type="sldNum" sz="quarter" idx="12"/>
          </p:nvPr>
        </p:nvSpPr>
        <p:spPr/>
        <p:txBody>
          <a:bodyPr/>
          <a:lstStyle>
            <a:lvl1pPr>
              <a:defRPr/>
            </a:lvl1pPr>
          </a:lstStyle>
          <a:p>
            <a:pPr>
              <a:defRPr/>
            </a:pPr>
            <a:fld id="{3755C453-A81E-BE49-AA5D-B218D0C7AF73}" type="slidenum">
              <a:rPr lang="en-US" altLang="en-US"/>
              <a:pPr>
                <a:defRPr/>
              </a:pPr>
              <a:t>‹#›</a:t>
            </a:fld>
            <a:endParaRPr lang="en-US" altLang="en-US" dirty="0"/>
          </a:p>
        </p:txBody>
      </p:sp>
    </p:spTree>
    <p:extLst>
      <p:ext uri="{BB962C8B-B14F-4D97-AF65-F5344CB8AC3E}">
        <p14:creationId xmlns:p14="http://schemas.microsoft.com/office/powerpoint/2010/main" val="22430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A54B54-AC78-BE44-8316-CC433DF059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1ADFB8-E6CC-1F49-AB8D-1000686DA5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44A4AA-89CF-6942-8327-8EDD3D917DE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6E8E8A-8794-4259-AB15-BC80098EF791}" type="datetime3">
              <a:rPr lang="en-US" altLang="en-US" smtClean="0"/>
              <a:t>8 May 2026</a:t>
            </a:fld>
            <a:endParaRPr lang="en-US" altLang="en-US" dirty="0"/>
          </a:p>
        </p:txBody>
      </p:sp>
      <p:sp>
        <p:nvSpPr>
          <p:cNvPr id="5" name="Footer Placeholder 4">
            <a:extLst>
              <a:ext uri="{FF2B5EF4-FFF2-40B4-BE49-F238E27FC236}">
                <a16:creationId xmlns:a16="http://schemas.microsoft.com/office/drawing/2014/main" id="{338C3639-3FD4-6C45-B5AB-7F7A8228DD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687C3915-19AD-A544-8D62-414C293A9A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380B357-4B70-4E49-971C-1690C95396F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17" Type="http://schemas.openxmlformats.org/officeDocument/2006/relationships/image" Target="../media/image22.JPG"/><Relationship Id="rId2" Type="http://schemas.openxmlformats.org/officeDocument/2006/relationships/notesSlide" Target="../notesSlides/notesSlide5.xml"/><Relationship Id="rId16" Type="http://schemas.openxmlformats.org/officeDocument/2006/relationships/image" Target="../media/image21.JPG"/><Relationship Id="rId1" Type="http://schemas.openxmlformats.org/officeDocument/2006/relationships/slideLayout" Target="../slideLayouts/slideLayout13.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10.JPG"/><Relationship Id="rId7" Type="http://schemas.openxmlformats.org/officeDocument/2006/relationships/image" Target="../media/image15.JP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image" Target="../media/image9.PNG"/><Relationship Id="rId16"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14.JPG"/><Relationship Id="rId11" Type="http://schemas.openxmlformats.org/officeDocument/2006/relationships/image" Target="../media/image28.png"/><Relationship Id="rId5" Type="http://schemas.openxmlformats.org/officeDocument/2006/relationships/image" Target="../media/image13.JPG"/><Relationship Id="rId15" Type="http://schemas.openxmlformats.org/officeDocument/2006/relationships/image" Target="../media/image31.JPG"/><Relationship Id="rId10" Type="http://schemas.openxmlformats.org/officeDocument/2006/relationships/image" Target="../media/image27.png"/><Relationship Id="rId4" Type="http://schemas.openxmlformats.org/officeDocument/2006/relationships/image" Target="../media/image11.JPG"/><Relationship Id="rId9" Type="http://schemas.openxmlformats.org/officeDocument/2006/relationships/image" Target="../media/image26.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35.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7675" y="669638"/>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472167-7297-423F-A184-BDC6DC4362C0}"/>
              </a:ext>
            </a:extLst>
          </p:cNvPr>
          <p:cNvSpPr txBox="1"/>
          <p:nvPr/>
        </p:nvSpPr>
        <p:spPr>
          <a:xfrm>
            <a:off x="7418823" y="6495716"/>
            <a:ext cx="111921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8 May 2026</a:t>
            </a:r>
          </a:p>
        </p:txBody>
      </p:sp>
      <p:sp>
        <p:nvSpPr>
          <p:cNvPr id="9" name="Title 1">
            <a:extLst>
              <a:ext uri="{FF2B5EF4-FFF2-40B4-BE49-F238E27FC236}">
                <a16:creationId xmlns:a16="http://schemas.microsoft.com/office/drawing/2014/main" id="{317D8184-6373-4ABD-BF7F-5ED038A90031}"/>
              </a:ext>
            </a:extLst>
          </p:cNvPr>
          <p:cNvSpPr txBox="1">
            <a:spLocks/>
          </p:cNvSpPr>
          <p:nvPr/>
        </p:nvSpPr>
        <p:spPr>
          <a:xfrm>
            <a:off x="0" y="2514224"/>
            <a:ext cx="9014132" cy="1247285"/>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3600" dirty="0"/>
              <a:t>Core principles for a local-first DSO framework</a:t>
            </a:r>
            <a:endParaRPr lang="en-US" sz="3200" dirty="0">
              <a:solidFill>
                <a:schemeClr val="bg1"/>
              </a:solidFill>
            </a:endParaRPr>
          </a:p>
        </p:txBody>
      </p:sp>
      <p:sp>
        <p:nvSpPr>
          <p:cNvPr id="7" name="Google Shape;102;p1">
            <a:extLst>
              <a:ext uri="{FF2B5EF4-FFF2-40B4-BE49-F238E27FC236}">
                <a16:creationId xmlns:a16="http://schemas.microsoft.com/office/drawing/2014/main" id="{6BB43A61-FF11-D56B-6870-566DCACCA7A0}"/>
              </a:ext>
            </a:extLst>
          </p:cNvPr>
          <p:cNvSpPr/>
          <p:nvPr/>
        </p:nvSpPr>
        <p:spPr>
          <a:xfrm>
            <a:off x="2955636" y="4561436"/>
            <a:ext cx="2989757" cy="1128704"/>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400" b="0" i="0" u="none" strike="noStrike" cap="none" dirty="0">
                <a:solidFill>
                  <a:srgbClr val="FFFFFF"/>
                </a:solidFill>
                <a:latin typeface="Arial" panose="020B0604020202020204" pitchFamily="34" charset="0"/>
                <a:cs typeface="Arial" panose="020B0604020202020204" pitchFamily="34" charset="0"/>
                <a:sym typeface="Arial"/>
              </a:rPr>
              <a:t>Ben Schwartz</a:t>
            </a:r>
            <a:endParaRPr sz="2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2000" b="0" i="0" u="none" strike="noStrike" cap="none" dirty="0">
                <a:solidFill>
                  <a:srgbClr val="FFFFFF"/>
                </a:solidFill>
                <a:latin typeface="Arial" panose="020B0604020202020204" pitchFamily="34" charset="0"/>
                <a:cs typeface="Arial" panose="020B0604020202020204" pitchFamily="34" charset="0"/>
                <a:sym typeface="Arial"/>
              </a:rPr>
              <a:t>Policy Director</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lt1"/>
              </a:buClr>
              <a:buSzPts val="1600"/>
              <a:buFont typeface="Arial"/>
              <a:buNone/>
            </a:pPr>
            <a:r>
              <a:rPr lang="en-US" sz="2000" dirty="0">
                <a:solidFill>
                  <a:schemeClr val="lt1"/>
                </a:solidFill>
                <a:latin typeface="Arial" panose="020B0604020202020204" pitchFamily="34" charset="0"/>
                <a:cs typeface="Arial" panose="020B0604020202020204" pitchFamily="34" charset="0"/>
                <a:sym typeface="Arial"/>
              </a:rPr>
              <a:t>626</a:t>
            </a:r>
            <a:r>
              <a:rPr lang="en-US" sz="2000" b="0" i="0" u="none" strike="noStrike" cap="none" dirty="0">
                <a:solidFill>
                  <a:schemeClr val="lt1"/>
                </a:solidFill>
                <a:latin typeface="Arial" panose="020B0604020202020204" pitchFamily="34" charset="0"/>
                <a:cs typeface="Arial" panose="020B0604020202020204" pitchFamily="34" charset="0"/>
                <a:sym typeface="Arial"/>
              </a:rPr>
              <a:t>-232-7573</a:t>
            </a:r>
            <a:r>
              <a:rPr lang="en-US" sz="2000" b="0" i="0" u="none" strike="noStrike" cap="none" dirty="0">
                <a:solidFill>
                  <a:srgbClr val="FFFFFF"/>
                </a:solidFill>
                <a:latin typeface="Arial" panose="020B0604020202020204" pitchFamily="34" charset="0"/>
                <a:cs typeface="Arial" panose="020B0604020202020204" pitchFamily="34" charset="0"/>
                <a:sym typeface="Arial"/>
              </a:rPr>
              <a:t> mobile</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2000" dirty="0">
                <a:solidFill>
                  <a:srgbClr val="FFFFFF"/>
                </a:solidFill>
                <a:latin typeface="Arial" panose="020B0604020202020204" pitchFamily="34" charset="0"/>
                <a:cs typeface="Arial" panose="020B0604020202020204" pitchFamily="34" charset="0"/>
                <a:sym typeface="Arial"/>
              </a:rPr>
              <a:t>ben</a:t>
            </a:r>
            <a:r>
              <a:rPr lang="en-US" sz="2000" b="0" i="0" u="none" strike="noStrike" cap="none" dirty="0">
                <a:solidFill>
                  <a:srgbClr val="FFFFFF"/>
                </a:solidFill>
                <a:latin typeface="Arial" panose="020B0604020202020204" pitchFamily="34" charset="0"/>
                <a:cs typeface="Arial" panose="020B0604020202020204" pitchFamily="34" charset="0"/>
                <a:sym typeface="Arial"/>
              </a:rPr>
              <a:t>@clean-coalition.org</a:t>
            </a:r>
            <a:endParaRPr sz="2000" b="0" i="0" u="none" strike="noStrike" cap="none" dirty="0">
              <a:solidFill>
                <a:srgbClr val="FFFFFF"/>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22E5-2A6D-7C20-33D8-BF5015AF3F0A}"/>
              </a:ext>
            </a:extLst>
          </p:cNvPr>
          <p:cNvSpPr>
            <a:spLocks noGrp="1"/>
          </p:cNvSpPr>
          <p:nvPr>
            <p:ph type="title"/>
          </p:nvPr>
        </p:nvSpPr>
        <p:spPr/>
        <p:txBody>
          <a:bodyPr>
            <a:normAutofit/>
          </a:bodyPr>
          <a:lstStyle/>
          <a:p>
            <a:r>
              <a:rPr lang="en-US" dirty="0"/>
              <a:t>DSO-Enabled Microgrids</a:t>
            </a:r>
          </a:p>
        </p:txBody>
      </p:sp>
      <p:sp>
        <p:nvSpPr>
          <p:cNvPr id="3" name="Content Placeholder 2">
            <a:extLst>
              <a:ext uri="{FF2B5EF4-FFF2-40B4-BE49-F238E27FC236}">
                <a16:creationId xmlns:a16="http://schemas.microsoft.com/office/drawing/2014/main" id="{EDD816A8-73CF-615B-B6C1-A4B117263BF2}"/>
              </a:ext>
            </a:extLst>
          </p:cNvPr>
          <p:cNvSpPr>
            <a:spLocks noGrp="1"/>
          </p:cNvSpPr>
          <p:nvPr>
            <p:ph idx="1"/>
          </p:nvPr>
        </p:nvSpPr>
        <p:spPr>
          <a:xfrm>
            <a:off x="0" y="1059951"/>
            <a:ext cx="9144000" cy="5669622"/>
          </a:xfrm>
        </p:spPr>
        <p:txBody>
          <a:bodyPr/>
          <a:lstStyle/>
          <a:p>
            <a:pPr>
              <a:buFont typeface="Arial" panose="020B0604020202020204" pitchFamily="34" charset="0"/>
              <a:buChar char="•"/>
            </a:pPr>
            <a:r>
              <a:rPr lang="en-US" sz="2600" dirty="0"/>
              <a:t>The DSO should be allowed to identify substation areas where aggregating DER into a future Community Microgrid configuration creates measurable local reliability &amp; resilience value.</a:t>
            </a:r>
          </a:p>
          <a:p>
            <a:pPr lvl="1">
              <a:buFont typeface="Arial" panose="020B0604020202020204" pitchFamily="34" charset="0"/>
              <a:buChar char="•"/>
            </a:pPr>
            <a:r>
              <a:rPr lang="en-US" sz="2400" dirty="0"/>
              <a:t>The Commission has approved Substation-level Microgrid projects before, such as the Calistoga Substation Microgrid project.</a:t>
            </a:r>
          </a:p>
          <a:p>
            <a:pPr>
              <a:buFont typeface="Arial" panose="020B0604020202020204" pitchFamily="34" charset="0"/>
              <a:buChar char="•"/>
            </a:pPr>
            <a:r>
              <a:rPr lang="en-US" sz="2600" dirty="0"/>
              <a:t>The valuation framework should be able to recognize that value before the full portfolio is completely built out to properly incentivize resource deployments.</a:t>
            </a:r>
          </a:p>
          <a:p>
            <a:pPr lvl="1">
              <a:buFont typeface="Arial" panose="020B0604020202020204" pitchFamily="34" charset="0"/>
              <a:buChar char="•"/>
            </a:pPr>
            <a:r>
              <a:rPr lang="en-US" sz="2400" dirty="0"/>
              <a:t>Grid forming and black start capabilities are required for a Community Microgrid. Both are project cost drivers that could be properly incentivized in recognition of the value of resilience.</a:t>
            </a:r>
          </a:p>
        </p:txBody>
      </p:sp>
    </p:spTree>
    <p:extLst>
      <p:ext uri="{BB962C8B-B14F-4D97-AF65-F5344CB8AC3E}">
        <p14:creationId xmlns:p14="http://schemas.microsoft.com/office/powerpoint/2010/main" val="218010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2323-51F9-4B49-8EEB-773194FE0424}"/>
              </a:ext>
            </a:extLst>
          </p:cNvPr>
          <p:cNvSpPr>
            <a:spLocks noGrp="1"/>
          </p:cNvSpPr>
          <p:nvPr>
            <p:ph type="title"/>
          </p:nvPr>
        </p:nvSpPr>
        <p:spPr/>
        <p:txBody>
          <a:bodyPr>
            <a:normAutofit/>
          </a:bodyPr>
          <a:lstStyle/>
          <a:p>
            <a:r>
              <a:rPr lang="en-US" sz="2200" dirty="0"/>
              <a:t>GLP Community Microgrid as a DSO Use Case</a:t>
            </a:r>
          </a:p>
        </p:txBody>
      </p:sp>
      <p:sp>
        <p:nvSpPr>
          <p:cNvPr id="6" name="TextBox 5">
            <a:extLst>
              <a:ext uri="{FF2B5EF4-FFF2-40B4-BE49-F238E27FC236}">
                <a16:creationId xmlns:a16="http://schemas.microsoft.com/office/drawing/2014/main" id="{EE774484-E231-684C-9411-374C649B72B7}"/>
              </a:ext>
            </a:extLst>
          </p:cNvPr>
          <p:cNvSpPr txBox="1"/>
          <p:nvPr/>
        </p:nvSpPr>
        <p:spPr>
          <a:xfrm>
            <a:off x="-36805" y="783383"/>
            <a:ext cx="9307356" cy="353943"/>
          </a:xfrm>
          <a:prstGeom prst="rect">
            <a:avLst/>
          </a:prstGeom>
          <a:noFill/>
        </p:spPr>
        <p:txBody>
          <a:bodyPr wrap="none" rtlCol="0">
            <a:spAutoFit/>
          </a:bodyPr>
          <a:lstStyle/>
          <a:p>
            <a:r>
              <a:rPr lang="en-US" sz="1700" dirty="0">
                <a:latin typeface="Arial" panose="020B0604020202020204" pitchFamily="34" charset="0"/>
                <a:cs typeface="Arial" panose="020B0604020202020204" pitchFamily="34" charset="0"/>
              </a:rPr>
              <a:t>The Goleta Load Pocket (GLP) demonstrates the need for DER-driven reliability and resilience</a:t>
            </a:r>
          </a:p>
        </p:txBody>
      </p:sp>
      <p:sp>
        <p:nvSpPr>
          <p:cNvPr id="8" name="Rectangle 7">
            <a:extLst>
              <a:ext uri="{FF2B5EF4-FFF2-40B4-BE49-F238E27FC236}">
                <a16:creationId xmlns:a16="http://schemas.microsoft.com/office/drawing/2014/main" id="{444DF93E-8EA0-B843-9562-66ED9FF153E2}"/>
              </a:ext>
            </a:extLst>
          </p:cNvPr>
          <p:cNvSpPr/>
          <p:nvPr/>
        </p:nvSpPr>
        <p:spPr>
          <a:xfrm>
            <a:off x="89747" y="3631970"/>
            <a:ext cx="9054253" cy="2898229"/>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solidFill>
                  <a:srgbClr val="091129"/>
                </a:solidFill>
                <a:latin typeface="Arial" panose="020B0604020202020204" pitchFamily="34" charset="0"/>
                <a:cs typeface="Arial" panose="020B0604020202020204" pitchFamily="34" charset="0"/>
              </a:rPr>
              <a:t>GLP spans 70 miles of California coastline, from Point Conception to Lake Casitas, encompassing the cities of Goleta, Santa Barbara (including Montecito), and Carpinteria. </a:t>
            </a:r>
          </a:p>
          <a:p>
            <a:pPr marL="285750" indent="-285750">
              <a:spcBef>
                <a:spcPts val="600"/>
              </a:spcBef>
              <a:buFont typeface="Arial" panose="020B0604020202020204" pitchFamily="34" charset="0"/>
              <a:buChar char="•"/>
            </a:pPr>
            <a:r>
              <a:rPr lang="en-US" sz="1600" dirty="0">
                <a:solidFill>
                  <a:srgbClr val="091129"/>
                </a:solidFill>
                <a:latin typeface="Arial" panose="020B0604020202020204" pitchFamily="34" charset="0"/>
                <a:cs typeface="Arial" panose="020B0604020202020204" pitchFamily="34" charset="0"/>
              </a:rPr>
              <a:t>GLP is highly transmission-vulnerable and disaster-prone (fire, landslide, earthquake). </a:t>
            </a:r>
          </a:p>
          <a:p>
            <a:pPr marL="285750" indent="-285750">
              <a:spcBef>
                <a:spcPts val="4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200 megawatts (MW) of solar and 400 megawatt-hours (MWh) of energy storage </a:t>
            </a:r>
            <a:r>
              <a:rPr lang="en-US" sz="1600" dirty="0">
                <a:latin typeface="Arial" panose="020B0604020202020204" pitchFamily="34" charset="0"/>
                <a:cs typeface="Arial" panose="020B0604020202020204" pitchFamily="34" charset="0"/>
              </a:rPr>
              <a:t>will provide 100% protection to GLP against a complete transmission outage (“N-2 event”).</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200 MW of solar is equivalent to about 5 times the amount of solar currently deployed in the GLP and represents about 25% of the energy mix. </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Multi-GWs of solar siting opportunity exists on commercial-scale built-environments like parking lots, parking structures, and rooftops; and 200 MW represents about 7% of the technical siting potential.</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Other resources like energy efficiency, demand response, and offshore wind can significantly reduce </a:t>
            </a:r>
            <a:r>
              <a:rPr lang="en-US" sz="1400" dirty="0" err="1">
                <a:latin typeface="Arial" panose="020B0604020202020204" pitchFamily="34" charset="0"/>
                <a:cs typeface="Arial" panose="020B0604020202020204" pitchFamily="34" charset="0"/>
              </a:rPr>
              <a:t>solar+storage</a:t>
            </a:r>
            <a:r>
              <a:rPr lang="en-US" sz="1400" dirty="0">
                <a:latin typeface="Arial" panose="020B0604020202020204" pitchFamily="34" charset="0"/>
                <a:cs typeface="Arial" panose="020B0604020202020204" pitchFamily="34" charset="0"/>
              </a:rPr>
              <a:t> requirements. </a:t>
            </a:r>
          </a:p>
        </p:txBody>
      </p:sp>
      <p:pic>
        <p:nvPicPr>
          <p:cNvPr id="7" name="Picture 6">
            <a:extLst>
              <a:ext uri="{FF2B5EF4-FFF2-40B4-BE49-F238E27FC236}">
                <a16:creationId xmlns:a16="http://schemas.microsoft.com/office/drawing/2014/main" id="{8BBB60C0-D8C3-4784-A6B4-3ED808E9CA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37326"/>
            <a:ext cx="9144000" cy="2538484"/>
          </a:xfrm>
          <a:prstGeom prst="rect">
            <a:avLst/>
          </a:prstGeom>
        </p:spPr>
      </p:pic>
    </p:spTree>
    <p:extLst>
      <p:ext uri="{BB962C8B-B14F-4D97-AF65-F5344CB8AC3E}">
        <p14:creationId xmlns:p14="http://schemas.microsoft.com/office/powerpoint/2010/main" val="225190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DF1542-CF27-4173-B45F-9B1633A3A3DE}"/>
              </a:ext>
            </a:extLst>
          </p:cNvPr>
          <p:cNvPicPr>
            <a:picLocks noChangeAspect="1"/>
          </p:cNvPicPr>
          <p:nvPr/>
        </p:nvPicPr>
        <p:blipFill>
          <a:blip r:embed="rId3"/>
          <a:stretch>
            <a:fillRect/>
          </a:stretch>
        </p:blipFill>
        <p:spPr>
          <a:xfrm>
            <a:off x="0" y="1012275"/>
            <a:ext cx="9144000" cy="3973112"/>
          </a:xfrm>
          <a:prstGeom prst="rect">
            <a:avLst/>
          </a:prstGeom>
        </p:spPr>
      </p:pic>
      <p:sp>
        <p:nvSpPr>
          <p:cNvPr id="2" name="Title 1">
            <a:extLst>
              <a:ext uri="{FF2B5EF4-FFF2-40B4-BE49-F238E27FC236}">
                <a16:creationId xmlns:a16="http://schemas.microsoft.com/office/drawing/2014/main" id="{D8D30623-B1C4-4FBA-A64E-B38AF52479BB}"/>
              </a:ext>
            </a:extLst>
          </p:cNvPr>
          <p:cNvSpPr>
            <a:spLocks noGrp="1"/>
          </p:cNvSpPr>
          <p:nvPr>
            <p:ph type="title"/>
          </p:nvPr>
        </p:nvSpPr>
        <p:spPr/>
        <p:txBody>
          <a:bodyPr/>
          <a:lstStyle/>
          <a:p>
            <a:r>
              <a:rPr lang="en-US" dirty="0"/>
              <a:t>Core load area of the GLP</a:t>
            </a:r>
          </a:p>
        </p:txBody>
      </p:sp>
      <p:sp>
        <p:nvSpPr>
          <p:cNvPr id="6" name="Rectangle 5">
            <a:extLst>
              <a:ext uri="{FF2B5EF4-FFF2-40B4-BE49-F238E27FC236}">
                <a16:creationId xmlns:a16="http://schemas.microsoft.com/office/drawing/2014/main" id="{6FC33322-876E-4837-8DBF-954153DC2A20}"/>
              </a:ext>
            </a:extLst>
          </p:cNvPr>
          <p:cNvSpPr/>
          <p:nvPr/>
        </p:nvSpPr>
        <p:spPr>
          <a:xfrm>
            <a:off x="10764" y="4989943"/>
            <a:ext cx="8930267" cy="111801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chemeClr val="tx1"/>
                </a:solidFill>
              </a:rPr>
              <a:t>Legend</a:t>
            </a:r>
          </a:p>
          <a:p>
            <a:endParaRPr lang="en-US" sz="1400" dirty="0">
              <a:solidFill>
                <a:schemeClr val="tx1"/>
              </a:solidFill>
            </a:endParaRPr>
          </a:p>
          <a:p>
            <a:endParaRPr lang="en-US" sz="1400" dirty="0">
              <a:solidFill>
                <a:schemeClr val="tx1"/>
              </a:solidFill>
            </a:endParaRPr>
          </a:p>
          <a:p>
            <a:r>
              <a:rPr lang="en-US" sz="1400" dirty="0">
                <a:solidFill>
                  <a:schemeClr val="tx1"/>
                </a:solidFill>
              </a:rPr>
              <a:t>	</a:t>
            </a:r>
          </a:p>
        </p:txBody>
      </p:sp>
      <p:pic>
        <p:nvPicPr>
          <p:cNvPr id="7" name="Picture 6">
            <a:extLst>
              <a:ext uri="{FF2B5EF4-FFF2-40B4-BE49-F238E27FC236}">
                <a16:creationId xmlns:a16="http://schemas.microsoft.com/office/drawing/2014/main" id="{065DD046-4EF4-4BE0-9D27-B9952BF98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01" y="5840838"/>
            <a:ext cx="259102" cy="205758"/>
          </a:xfrm>
          <a:prstGeom prst="rect">
            <a:avLst/>
          </a:prstGeom>
        </p:spPr>
      </p:pic>
      <p:sp>
        <p:nvSpPr>
          <p:cNvPr id="8" name="TextBox 7">
            <a:extLst>
              <a:ext uri="{FF2B5EF4-FFF2-40B4-BE49-F238E27FC236}">
                <a16:creationId xmlns:a16="http://schemas.microsoft.com/office/drawing/2014/main" id="{8BF2CF65-D5EF-46E6-B6BB-ECFF7109971F}"/>
              </a:ext>
            </a:extLst>
          </p:cNvPr>
          <p:cNvSpPr txBox="1"/>
          <p:nvPr/>
        </p:nvSpPr>
        <p:spPr>
          <a:xfrm>
            <a:off x="3990168" y="5372142"/>
            <a:ext cx="1482163" cy="261610"/>
          </a:xfrm>
          <a:prstGeom prst="rect">
            <a:avLst/>
          </a:prstGeom>
          <a:noFill/>
        </p:spPr>
        <p:txBody>
          <a:bodyPr wrap="square" rtlCol="0">
            <a:spAutoFit/>
          </a:bodyPr>
          <a:lstStyle/>
          <a:p>
            <a:r>
              <a:rPr lang="en-US" sz="1100" dirty="0"/>
              <a:t>16kV Gladiola Feeder</a:t>
            </a:r>
          </a:p>
        </p:txBody>
      </p:sp>
      <p:sp>
        <p:nvSpPr>
          <p:cNvPr id="9" name="TextBox 8">
            <a:extLst>
              <a:ext uri="{FF2B5EF4-FFF2-40B4-BE49-F238E27FC236}">
                <a16:creationId xmlns:a16="http://schemas.microsoft.com/office/drawing/2014/main" id="{877384FA-F26F-4057-B2F6-D54C8DE1B7D5}"/>
              </a:ext>
            </a:extLst>
          </p:cNvPr>
          <p:cNvSpPr txBox="1"/>
          <p:nvPr/>
        </p:nvSpPr>
        <p:spPr>
          <a:xfrm>
            <a:off x="555553" y="5814653"/>
            <a:ext cx="877662" cy="261610"/>
          </a:xfrm>
          <a:prstGeom prst="rect">
            <a:avLst/>
          </a:prstGeom>
          <a:noFill/>
        </p:spPr>
        <p:txBody>
          <a:bodyPr wrap="square" rtlCol="0">
            <a:spAutoFit/>
          </a:bodyPr>
          <a:lstStyle/>
          <a:p>
            <a:r>
              <a:rPr lang="en-US" sz="1100" dirty="0"/>
              <a:t>Substations</a:t>
            </a:r>
          </a:p>
        </p:txBody>
      </p:sp>
      <p:sp>
        <p:nvSpPr>
          <p:cNvPr id="10" name="TextBox 9">
            <a:extLst>
              <a:ext uri="{FF2B5EF4-FFF2-40B4-BE49-F238E27FC236}">
                <a16:creationId xmlns:a16="http://schemas.microsoft.com/office/drawing/2014/main" id="{8037138D-366F-4AD3-983D-6BF5B2362045}"/>
              </a:ext>
            </a:extLst>
          </p:cNvPr>
          <p:cNvSpPr txBox="1"/>
          <p:nvPr/>
        </p:nvSpPr>
        <p:spPr>
          <a:xfrm>
            <a:off x="3983625" y="5590456"/>
            <a:ext cx="1482163" cy="261610"/>
          </a:xfrm>
          <a:prstGeom prst="rect">
            <a:avLst/>
          </a:prstGeom>
          <a:noFill/>
        </p:spPr>
        <p:txBody>
          <a:bodyPr wrap="square" rtlCol="0">
            <a:spAutoFit/>
          </a:bodyPr>
          <a:lstStyle/>
          <a:p>
            <a:r>
              <a:rPr lang="en-US" sz="1100" dirty="0"/>
              <a:t>16kV Gaucho Feeder</a:t>
            </a:r>
          </a:p>
        </p:txBody>
      </p:sp>
      <p:sp>
        <p:nvSpPr>
          <p:cNvPr id="11" name="TextBox 10">
            <a:extLst>
              <a:ext uri="{FF2B5EF4-FFF2-40B4-BE49-F238E27FC236}">
                <a16:creationId xmlns:a16="http://schemas.microsoft.com/office/drawing/2014/main" id="{79ABBAE1-859B-44BC-BDCD-6F565C5C65BB}"/>
              </a:ext>
            </a:extLst>
          </p:cNvPr>
          <p:cNvSpPr txBox="1"/>
          <p:nvPr/>
        </p:nvSpPr>
        <p:spPr>
          <a:xfrm>
            <a:off x="3985970" y="5816823"/>
            <a:ext cx="1624144" cy="261610"/>
          </a:xfrm>
          <a:prstGeom prst="rect">
            <a:avLst/>
          </a:prstGeom>
          <a:noFill/>
        </p:spPr>
        <p:txBody>
          <a:bodyPr wrap="square" rtlCol="0">
            <a:spAutoFit/>
          </a:bodyPr>
          <a:lstStyle/>
          <a:p>
            <a:r>
              <a:rPr lang="en-US" sz="1100" dirty="0"/>
              <a:t>16kV  Professor Feeder</a:t>
            </a:r>
          </a:p>
        </p:txBody>
      </p:sp>
      <p:pic>
        <p:nvPicPr>
          <p:cNvPr id="17" name="Picture 16">
            <a:extLst>
              <a:ext uri="{FF2B5EF4-FFF2-40B4-BE49-F238E27FC236}">
                <a16:creationId xmlns:a16="http://schemas.microsoft.com/office/drawing/2014/main" id="{521DDED8-385B-4BFA-A738-C0B62D0B85FE}"/>
              </a:ext>
            </a:extLst>
          </p:cNvPr>
          <p:cNvPicPr>
            <a:picLocks noChangeAspect="1"/>
          </p:cNvPicPr>
          <p:nvPr/>
        </p:nvPicPr>
        <p:blipFill>
          <a:blip r:embed="rId5"/>
          <a:stretch>
            <a:fillRect/>
          </a:stretch>
        </p:blipFill>
        <p:spPr>
          <a:xfrm>
            <a:off x="2165096" y="5850664"/>
            <a:ext cx="216464" cy="188533"/>
          </a:xfrm>
          <a:prstGeom prst="rect">
            <a:avLst/>
          </a:prstGeom>
        </p:spPr>
      </p:pic>
      <p:sp>
        <p:nvSpPr>
          <p:cNvPr id="20" name="TextBox 19">
            <a:extLst>
              <a:ext uri="{FF2B5EF4-FFF2-40B4-BE49-F238E27FC236}">
                <a16:creationId xmlns:a16="http://schemas.microsoft.com/office/drawing/2014/main" id="{C1F56015-9170-4519-8FBC-8FF0D6DD0D56}"/>
              </a:ext>
            </a:extLst>
          </p:cNvPr>
          <p:cNvSpPr txBox="1"/>
          <p:nvPr/>
        </p:nvSpPr>
        <p:spPr>
          <a:xfrm>
            <a:off x="2347911" y="5813754"/>
            <a:ext cx="2346808" cy="261610"/>
          </a:xfrm>
          <a:prstGeom prst="rect">
            <a:avLst/>
          </a:prstGeom>
          <a:noFill/>
        </p:spPr>
        <p:txBody>
          <a:bodyPr wrap="square" rtlCol="0">
            <a:spAutoFit/>
          </a:bodyPr>
          <a:lstStyle/>
          <a:p>
            <a:r>
              <a:rPr lang="en-US" sz="1100" dirty="0"/>
              <a:t>UCSB</a:t>
            </a:r>
          </a:p>
        </p:txBody>
      </p:sp>
      <p:sp>
        <p:nvSpPr>
          <p:cNvPr id="21" name="TextBox 20">
            <a:extLst>
              <a:ext uri="{FF2B5EF4-FFF2-40B4-BE49-F238E27FC236}">
                <a16:creationId xmlns:a16="http://schemas.microsoft.com/office/drawing/2014/main" id="{5854BBCE-E0F5-4901-8180-D7005BF69355}"/>
              </a:ext>
            </a:extLst>
          </p:cNvPr>
          <p:cNvSpPr txBox="1"/>
          <p:nvPr/>
        </p:nvSpPr>
        <p:spPr>
          <a:xfrm>
            <a:off x="556903" y="5588717"/>
            <a:ext cx="1432407" cy="261610"/>
          </a:xfrm>
          <a:prstGeom prst="rect">
            <a:avLst/>
          </a:prstGeom>
          <a:noFill/>
        </p:spPr>
        <p:txBody>
          <a:bodyPr wrap="square" rtlCol="0">
            <a:spAutoFit/>
          </a:bodyPr>
          <a:lstStyle/>
          <a:p>
            <a:r>
              <a:rPr lang="en-US" sz="1100" dirty="0"/>
              <a:t>Santa Barbara Airport</a:t>
            </a:r>
          </a:p>
        </p:txBody>
      </p:sp>
      <p:pic>
        <p:nvPicPr>
          <p:cNvPr id="23" name="Picture 22">
            <a:extLst>
              <a:ext uri="{FF2B5EF4-FFF2-40B4-BE49-F238E27FC236}">
                <a16:creationId xmlns:a16="http://schemas.microsoft.com/office/drawing/2014/main" id="{A5302084-B1EC-409E-B883-55D995FCD2E3}"/>
              </a:ext>
            </a:extLst>
          </p:cNvPr>
          <p:cNvPicPr>
            <a:picLocks noChangeAspect="1"/>
          </p:cNvPicPr>
          <p:nvPr/>
        </p:nvPicPr>
        <p:blipFill>
          <a:blip r:embed="rId6"/>
          <a:stretch>
            <a:fillRect/>
          </a:stretch>
        </p:blipFill>
        <p:spPr>
          <a:xfrm>
            <a:off x="2087445" y="5342117"/>
            <a:ext cx="315190" cy="242454"/>
          </a:xfrm>
          <a:prstGeom prst="rect">
            <a:avLst/>
          </a:prstGeom>
        </p:spPr>
      </p:pic>
      <p:pic>
        <p:nvPicPr>
          <p:cNvPr id="25" name="Picture 24">
            <a:extLst>
              <a:ext uri="{FF2B5EF4-FFF2-40B4-BE49-F238E27FC236}">
                <a16:creationId xmlns:a16="http://schemas.microsoft.com/office/drawing/2014/main" id="{100B924B-311C-42C3-84A4-F9C0FB3D3CF9}"/>
              </a:ext>
            </a:extLst>
          </p:cNvPr>
          <p:cNvPicPr>
            <a:picLocks noChangeAspect="1"/>
          </p:cNvPicPr>
          <p:nvPr/>
        </p:nvPicPr>
        <p:blipFill>
          <a:blip r:embed="rId7"/>
          <a:stretch>
            <a:fillRect/>
          </a:stretch>
        </p:blipFill>
        <p:spPr>
          <a:xfrm>
            <a:off x="2133429" y="5574245"/>
            <a:ext cx="259176" cy="242455"/>
          </a:xfrm>
          <a:prstGeom prst="rect">
            <a:avLst/>
          </a:prstGeom>
        </p:spPr>
      </p:pic>
      <p:sp>
        <p:nvSpPr>
          <p:cNvPr id="26" name="TextBox 25">
            <a:extLst>
              <a:ext uri="{FF2B5EF4-FFF2-40B4-BE49-F238E27FC236}">
                <a16:creationId xmlns:a16="http://schemas.microsoft.com/office/drawing/2014/main" id="{81A7E07F-7F15-4E0A-914F-4AC8ADF503EA}"/>
              </a:ext>
            </a:extLst>
          </p:cNvPr>
          <p:cNvSpPr txBox="1"/>
          <p:nvPr/>
        </p:nvSpPr>
        <p:spPr>
          <a:xfrm>
            <a:off x="2347911" y="5354947"/>
            <a:ext cx="1302669" cy="261610"/>
          </a:xfrm>
          <a:prstGeom prst="rect">
            <a:avLst/>
          </a:prstGeom>
          <a:noFill/>
        </p:spPr>
        <p:txBody>
          <a:bodyPr wrap="square" rtlCol="0">
            <a:spAutoFit/>
          </a:bodyPr>
          <a:lstStyle/>
          <a:p>
            <a:r>
              <a:rPr lang="en-US" sz="1100" dirty="0"/>
              <a:t>Tier 3 Fire Threat</a:t>
            </a:r>
          </a:p>
        </p:txBody>
      </p:sp>
      <p:sp>
        <p:nvSpPr>
          <p:cNvPr id="28" name="TextBox 27">
            <a:extLst>
              <a:ext uri="{FF2B5EF4-FFF2-40B4-BE49-F238E27FC236}">
                <a16:creationId xmlns:a16="http://schemas.microsoft.com/office/drawing/2014/main" id="{C6FF6524-47C1-4BE1-9FE3-EEF5898DD63D}"/>
              </a:ext>
            </a:extLst>
          </p:cNvPr>
          <p:cNvSpPr txBox="1"/>
          <p:nvPr/>
        </p:nvSpPr>
        <p:spPr>
          <a:xfrm>
            <a:off x="2355956" y="5595962"/>
            <a:ext cx="1302669" cy="261610"/>
          </a:xfrm>
          <a:prstGeom prst="rect">
            <a:avLst/>
          </a:prstGeom>
          <a:noFill/>
        </p:spPr>
        <p:txBody>
          <a:bodyPr wrap="square" rtlCol="0">
            <a:spAutoFit/>
          </a:bodyPr>
          <a:lstStyle/>
          <a:p>
            <a:r>
              <a:rPr lang="en-US" sz="1100" dirty="0"/>
              <a:t>Tier 2 Fire Threat</a:t>
            </a:r>
          </a:p>
        </p:txBody>
      </p:sp>
      <p:pic>
        <p:nvPicPr>
          <p:cNvPr id="33" name="Picture 32">
            <a:extLst>
              <a:ext uri="{FF2B5EF4-FFF2-40B4-BE49-F238E27FC236}">
                <a16:creationId xmlns:a16="http://schemas.microsoft.com/office/drawing/2014/main" id="{7A67ED11-FD7D-4A8E-83C9-73DD2EE89258}"/>
              </a:ext>
            </a:extLst>
          </p:cNvPr>
          <p:cNvPicPr>
            <a:picLocks noChangeAspect="1"/>
          </p:cNvPicPr>
          <p:nvPr/>
        </p:nvPicPr>
        <p:blipFill>
          <a:blip r:embed="rId8"/>
          <a:stretch>
            <a:fillRect/>
          </a:stretch>
        </p:blipFill>
        <p:spPr>
          <a:xfrm>
            <a:off x="3703300" y="5669821"/>
            <a:ext cx="362389" cy="117532"/>
          </a:xfrm>
          <a:prstGeom prst="rect">
            <a:avLst/>
          </a:prstGeom>
        </p:spPr>
      </p:pic>
      <p:pic>
        <p:nvPicPr>
          <p:cNvPr id="35" name="Picture 34">
            <a:extLst>
              <a:ext uri="{FF2B5EF4-FFF2-40B4-BE49-F238E27FC236}">
                <a16:creationId xmlns:a16="http://schemas.microsoft.com/office/drawing/2014/main" id="{AE6FBCC1-EE4A-465A-9731-79868752CE34}"/>
              </a:ext>
            </a:extLst>
          </p:cNvPr>
          <p:cNvPicPr>
            <a:picLocks noChangeAspect="1"/>
          </p:cNvPicPr>
          <p:nvPr/>
        </p:nvPicPr>
        <p:blipFill>
          <a:blip r:embed="rId9"/>
          <a:stretch>
            <a:fillRect/>
          </a:stretch>
        </p:blipFill>
        <p:spPr>
          <a:xfrm>
            <a:off x="3695932" y="5901787"/>
            <a:ext cx="361950" cy="133350"/>
          </a:xfrm>
          <a:prstGeom prst="rect">
            <a:avLst/>
          </a:prstGeom>
        </p:spPr>
      </p:pic>
      <p:pic>
        <p:nvPicPr>
          <p:cNvPr id="37" name="Picture 36">
            <a:extLst>
              <a:ext uri="{FF2B5EF4-FFF2-40B4-BE49-F238E27FC236}">
                <a16:creationId xmlns:a16="http://schemas.microsoft.com/office/drawing/2014/main" id="{91A34BC6-2A16-4F2F-AE6D-282EF3A73872}"/>
              </a:ext>
            </a:extLst>
          </p:cNvPr>
          <p:cNvPicPr>
            <a:picLocks noChangeAspect="1"/>
          </p:cNvPicPr>
          <p:nvPr/>
        </p:nvPicPr>
        <p:blipFill>
          <a:blip r:embed="rId10"/>
          <a:stretch>
            <a:fillRect/>
          </a:stretch>
        </p:blipFill>
        <p:spPr>
          <a:xfrm>
            <a:off x="3705857" y="5443334"/>
            <a:ext cx="342900" cy="104775"/>
          </a:xfrm>
          <a:prstGeom prst="rect">
            <a:avLst/>
          </a:prstGeom>
        </p:spPr>
      </p:pic>
      <p:pic>
        <p:nvPicPr>
          <p:cNvPr id="39" name="Picture 38">
            <a:extLst>
              <a:ext uri="{FF2B5EF4-FFF2-40B4-BE49-F238E27FC236}">
                <a16:creationId xmlns:a16="http://schemas.microsoft.com/office/drawing/2014/main" id="{A35C85A0-FCFC-481C-A064-3AE61B3EDD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371" y="5446639"/>
            <a:ext cx="342930" cy="114310"/>
          </a:xfrm>
          <a:prstGeom prst="rect">
            <a:avLst/>
          </a:prstGeom>
        </p:spPr>
      </p:pic>
      <p:sp>
        <p:nvSpPr>
          <p:cNvPr id="40" name="TextBox 39">
            <a:extLst>
              <a:ext uri="{FF2B5EF4-FFF2-40B4-BE49-F238E27FC236}">
                <a16:creationId xmlns:a16="http://schemas.microsoft.com/office/drawing/2014/main" id="{51A67CCC-DEBF-4115-8195-681B8E1DB6A0}"/>
              </a:ext>
            </a:extLst>
          </p:cNvPr>
          <p:cNvSpPr txBox="1"/>
          <p:nvPr/>
        </p:nvSpPr>
        <p:spPr>
          <a:xfrm>
            <a:off x="537893" y="5370418"/>
            <a:ext cx="1346168" cy="261610"/>
          </a:xfrm>
          <a:prstGeom prst="rect">
            <a:avLst/>
          </a:prstGeom>
          <a:noFill/>
        </p:spPr>
        <p:txBody>
          <a:bodyPr wrap="square" rtlCol="0">
            <a:spAutoFit/>
          </a:bodyPr>
          <a:lstStyle/>
          <a:p>
            <a:r>
              <a:rPr lang="en-US" sz="1100" dirty="0"/>
              <a:t>220 kV Transmission</a:t>
            </a:r>
          </a:p>
        </p:txBody>
      </p:sp>
      <p:pic>
        <p:nvPicPr>
          <p:cNvPr id="27" name="Picture 2">
            <a:extLst>
              <a:ext uri="{FF2B5EF4-FFF2-40B4-BE49-F238E27FC236}">
                <a16:creationId xmlns:a16="http://schemas.microsoft.com/office/drawing/2014/main" id="{499D619B-E209-471F-8515-9931E45412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4337" y="3681883"/>
            <a:ext cx="219309" cy="2193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F7CB620D-43AD-47BB-84B3-7BEB1A76EC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622" y="5594428"/>
            <a:ext cx="219309" cy="21930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60A236DD-EEE1-428A-B434-71F7806A547E}"/>
              </a:ext>
            </a:extLst>
          </p:cNvPr>
          <p:cNvSpPr txBox="1"/>
          <p:nvPr/>
        </p:nvSpPr>
        <p:spPr>
          <a:xfrm>
            <a:off x="6177766" y="5058438"/>
            <a:ext cx="1037303" cy="253916"/>
          </a:xfrm>
          <a:prstGeom prst="rect">
            <a:avLst/>
          </a:prstGeom>
          <a:noFill/>
        </p:spPr>
        <p:txBody>
          <a:bodyPr wrap="square" rtlCol="0">
            <a:spAutoFit/>
          </a:bodyPr>
          <a:lstStyle/>
          <a:p>
            <a:r>
              <a:rPr lang="en-US" sz="1050" dirty="0"/>
              <a:t>Feeder #4157</a:t>
            </a:r>
          </a:p>
        </p:txBody>
      </p:sp>
      <p:sp>
        <p:nvSpPr>
          <p:cNvPr id="72" name="TextBox 71">
            <a:extLst>
              <a:ext uri="{FF2B5EF4-FFF2-40B4-BE49-F238E27FC236}">
                <a16:creationId xmlns:a16="http://schemas.microsoft.com/office/drawing/2014/main" id="{A1C4F597-32D2-434C-BD5B-726C1DD2945B}"/>
              </a:ext>
            </a:extLst>
          </p:cNvPr>
          <p:cNvSpPr txBox="1"/>
          <p:nvPr/>
        </p:nvSpPr>
        <p:spPr>
          <a:xfrm>
            <a:off x="6184108" y="5306560"/>
            <a:ext cx="1037302" cy="253916"/>
          </a:xfrm>
          <a:prstGeom prst="rect">
            <a:avLst/>
          </a:prstGeom>
          <a:noFill/>
        </p:spPr>
        <p:txBody>
          <a:bodyPr wrap="square" rtlCol="0">
            <a:spAutoFit/>
          </a:bodyPr>
          <a:lstStyle/>
          <a:p>
            <a:r>
              <a:rPr lang="en-US" sz="1050" dirty="0"/>
              <a:t>Feeder #3556</a:t>
            </a:r>
          </a:p>
        </p:txBody>
      </p:sp>
      <p:sp>
        <p:nvSpPr>
          <p:cNvPr id="73" name="TextBox 72">
            <a:extLst>
              <a:ext uri="{FF2B5EF4-FFF2-40B4-BE49-F238E27FC236}">
                <a16:creationId xmlns:a16="http://schemas.microsoft.com/office/drawing/2014/main" id="{4CDEB22D-BA5A-45BD-8AF3-983B8BC17091}"/>
              </a:ext>
            </a:extLst>
          </p:cNvPr>
          <p:cNvSpPr txBox="1"/>
          <p:nvPr/>
        </p:nvSpPr>
        <p:spPr>
          <a:xfrm>
            <a:off x="6183217" y="5819614"/>
            <a:ext cx="1162053" cy="253916"/>
          </a:xfrm>
          <a:prstGeom prst="rect">
            <a:avLst/>
          </a:prstGeom>
          <a:noFill/>
        </p:spPr>
        <p:txBody>
          <a:bodyPr wrap="square" rtlCol="0">
            <a:spAutoFit/>
          </a:bodyPr>
          <a:lstStyle/>
          <a:p>
            <a:r>
              <a:rPr lang="en-US" sz="1050" dirty="0"/>
              <a:t>Feeder #3559</a:t>
            </a:r>
          </a:p>
        </p:txBody>
      </p:sp>
      <p:sp>
        <p:nvSpPr>
          <p:cNvPr id="74" name="TextBox 73">
            <a:extLst>
              <a:ext uri="{FF2B5EF4-FFF2-40B4-BE49-F238E27FC236}">
                <a16:creationId xmlns:a16="http://schemas.microsoft.com/office/drawing/2014/main" id="{72424893-F900-45BF-B38F-04BE93B12A3E}"/>
              </a:ext>
            </a:extLst>
          </p:cNvPr>
          <p:cNvSpPr txBox="1"/>
          <p:nvPr/>
        </p:nvSpPr>
        <p:spPr>
          <a:xfrm>
            <a:off x="7540285" y="5042513"/>
            <a:ext cx="1162053" cy="253916"/>
          </a:xfrm>
          <a:prstGeom prst="rect">
            <a:avLst/>
          </a:prstGeom>
          <a:noFill/>
        </p:spPr>
        <p:txBody>
          <a:bodyPr wrap="square" rtlCol="0">
            <a:spAutoFit/>
          </a:bodyPr>
          <a:lstStyle/>
          <a:p>
            <a:r>
              <a:rPr lang="en-US" sz="1050" dirty="0"/>
              <a:t>Feeder #4169</a:t>
            </a:r>
          </a:p>
        </p:txBody>
      </p:sp>
      <p:sp>
        <p:nvSpPr>
          <p:cNvPr id="75" name="TextBox 74">
            <a:extLst>
              <a:ext uri="{FF2B5EF4-FFF2-40B4-BE49-F238E27FC236}">
                <a16:creationId xmlns:a16="http://schemas.microsoft.com/office/drawing/2014/main" id="{2C0E924F-50E6-44C1-BA96-05E6B407DB81}"/>
              </a:ext>
            </a:extLst>
          </p:cNvPr>
          <p:cNvSpPr txBox="1"/>
          <p:nvPr/>
        </p:nvSpPr>
        <p:spPr>
          <a:xfrm>
            <a:off x="7553923" y="5563330"/>
            <a:ext cx="1162053" cy="253916"/>
          </a:xfrm>
          <a:prstGeom prst="rect">
            <a:avLst/>
          </a:prstGeom>
          <a:noFill/>
        </p:spPr>
        <p:txBody>
          <a:bodyPr wrap="square" rtlCol="0">
            <a:spAutoFit/>
          </a:bodyPr>
          <a:lstStyle/>
          <a:p>
            <a:r>
              <a:rPr lang="en-US" sz="1050" dirty="0"/>
              <a:t>Feeder #3565</a:t>
            </a:r>
          </a:p>
        </p:txBody>
      </p:sp>
      <p:sp>
        <p:nvSpPr>
          <p:cNvPr id="76" name="TextBox 75">
            <a:extLst>
              <a:ext uri="{FF2B5EF4-FFF2-40B4-BE49-F238E27FC236}">
                <a16:creationId xmlns:a16="http://schemas.microsoft.com/office/drawing/2014/main" id="{186B5CBE-3F91-403C-B674-E6B7211B3E04}"/>
              </a:ext>
            </a:extLst>
          </p:cNvPr>
          <p:cNvSpPr txBox="1"/>
          <p:nvPr/>
        </p:nvSpPr>
        <p:spPr>
          <a:xfrm>
            <a:off x="7540284" y="5297434"/>
            <a:ext cx="1162053" cy="253916"/>
          </a:xfrm>
          <a:prstGeom prst="rect">
            <a:avLst/>
          </a:prstGeom>
          <a:noFill/>
        </p:spPr>
        <p:txBody>
          <a:bodyPr wrap="square" rtlCol="0">
            <a:spAutoFit/>
          </a:bodyPr>
          <a:lstStyle/>
          <a:p>
            <a:r>
              <a:rPr lang="en-US" sz="1050" dirty="0"/>
              <a:t>Feeder #4227</a:t>
            </a:r>
          </a:p>
        </p:txBody>
      </p:sp>
      <p:sp>
        <p:nvSpPr>
          <p:cNvPr id="77" name="TextBox 76">
            <a:extLst>
              <a:ext uri="{FF2B5EF4-FFF2-40B4-BE49-F238E27FC236}">
                <a16:creationId xmlns:a16="http://schemas.microsoft.com/office/drawing/2014/main" id="{77D5D08A-D7C1-4334-AC6E-113BEFED891F}"/>
              </a:ext>
            </a:extLst>
          </p:cNvPr>
          <p:cNvSpPr txBox="1"/>
          <p:nvPr/>
        </p:nvSpPr>
        <p:spPr>
          <a:xfrm>
            <a:off x="6177766" y="5546034"/>
            <a:ext cx="1162053" cy="253916"/>
          </a:xfrm>
          <a:prstGeom prst="rect">
            <a:avLst/>
          </a:prstGeom>
          <a:noFill/>
        </p:spPr>
        <p:txBody>
          <a:bodyPr wrap="square" rtlCol="0">
            <a:spAutoFit/>
          </a:bodyPr>
          <a:lstStyle/>
          <a:p>
            <a:r>
              <a:rPr lang="en-US" sz="1050" dirty="0"/>
              <a:t>Feeder #4311</a:t>
            </a:r>
          </a:p>
        </p:txBody>
      </p:sp>
      <p:pic>
        <p:nvPicPr>
          <p:cNvPr id="78" name="Picture 77">
            <a:extLst>
              <a:ext uri="{FF2B5EF4-FFF2-40B4-BE49-F238E27FC236}">
                <a16:creationId xmlns:a16="http://schemas.microsoft.com/office/drawing/2014/main" id="{574309B5-B493-4F88-BCE2-9688B5423AFA}"/>
              </a:ext>
            </a:extLst>
          </p:cNvPr>
          <p:cNvPicPr>
            <a:picLocks noChangeAspect="1"/>
          </p:cNvPicPr>
          <p:nvPr/>
        </p:nvPicPr>
        <p:blipFill>
          <a:blip r:embed="rId13"/>
          <a:stretch>
            <a:fillRect/>
          </a:stretch>
        </p:blipFill>
        <p:spPr>
          <a:xfrm>
            <a:off x="5828770" y="5377066"/>
            <a:ext cx="342900" cy="95250"/>
          </a:xfrm>
          <a:prstGeom prst="rect">
            <a:avLst/>
          </a:prstGeom>
        </p:spPr>
      </p:pic>
      <p:pic>
        <p:nvPicPr>
          <p:cNvPr id="79" name="Picture 78">
            <a:extLst>
              <a:ext uri="{FF2B5EF4-FFF2-40B4-BE49-F238E27FC236}">
                <a16:creationId xmlns:a16="http://schemas.microsoft.com/office/drawing/2014/main" id="{75CEDFBA-3EC7-4042-AD77-96E1AB1B175E}"/>
              </a:ext>
            </a:extLst>
          </p:cNvPr>
          <p:cNvPicPr>
            <a:picLocks noChangeAspect="1"/>
          </p:cNvPicPr>
          <p:nvPr/>
        </p:nvPicPr>
        <p:blipFill>
          <a:blip r:embed="rId14"/>
          <a:stretch>
            <a:fillRect/>
          </a:stretch>
        </p:blipFill>
        <p:spPr>
          <a:xfrm>
            <a:off x="5840009" y="5873514"/>
            <a:ext cx="333375" cy="114300"/>
          </a:xfrm>
          <a:prstGeom prst="rect">
            <a:avLst/>
          </a:prstGeom>
        </p:spPr>
      </p:pic>
      <p:pic>
        <p:nvPicPr>
          <p:cNvPr id="80" name="Picture 79">
            <a:extLst>
              <a:ext uri="{FF2B5EF4-FFF2-40B4-BE49-F238E27FC236}">
                <a16:creationId xmlns:a16="http://schemas.microsoft.com/office/drawing/2014/main" id="{A90C58D8-EBD0-4E65-A4CC-1E3D1A9C10E4}"/>
              </a:ext>
            </a:extLst>
          </p:cNvPr>
          <p:cNvPicPr>
            <a:picLocks noChangeAspect="1"/>
          </p:cNvPicPr>
          <p:nvPr/>
        </p:nvPicPr>
        <p:blipFill>
          <a:blip r:embed="rId15"/>
          <a:stretch>
            <a:fillRect/>
          </a:stretch>
        </p:blipFill>
        <p:spPr>
          <a:xfrm>
            <a:off x="7195775" y="5118397"/>
            <a:ext cx="333375" cy="104775"/>
          </a:xfrm>
          <a:prstGeom prst="rect">
            <a:avLst/>
          </a:prstGeom>
        </p:spPr>
      </p:pic>
      <p:pic>
        <p:nvPicPr>
          <p:cNvPr id="82" name="Picture 81">
            <a:extLst>
              <a:ext uri="{FF2B5EF4-FFF2-40B4-BE49-F238E27FC236}">
                <a16:creationId xmlns:a16="http://schemas.microsoft.com/office/drawing/2014/main" id="{8A432816-C99F-4A9E-9D90-A6DD5A9C9F60}"/>
              </a:ext>
            </a:extLst>
          </p:cNvPr>
          <p:cNvPicPr>
            <a:picLocks noChangeAspect="1"/>
          </p:cNvPicPr>
          <p:nvPr/>
        </p:nvPicPr>
        <p:blipFill>
          <a:blip r:embed="rId16"/>
          <a:stretch>
            <a:fillRect/>
          </a:stretch>
        </p:blipFill>
        <p:spPr>
          <a:xfrm>
            <a:off x="5846396" y="5126932"/>
            <a:ext cx="323850" cy="104775"/>
          </a:xfrm>
          <a:prstGeom prst="rect">
            <a:avLst/>
          </a:prstGeom>
        </p:spPr>
      </p:pic>
      <p:pic>
        <p:nvPicPr>
          <p:cNvPr id="83" name="Picture 82">
            <a:extLst>
              <a:ext uri="{FF2B5EF4-FFF2-40B4-BE49-F238E27FC236}">
                <a16:creationId xmlns:a16="http://schemas.microsoft.com/office/drawing/2014/main" id="{20252610-F56C-4B13-BF95-03DAB58F9FFE}"/>
              </a:ext>
            </a:extLst>
          </p:cNvPr>
          <p:cNvPicPr>
            <a:picLocks noChangeAspect="1"/>
          </p:cNvPicPr>
          <p:nvPr/>
        </p:nvPicPr>
        <p:blipFill>
          <a:blip r:embed="rId17"/>
          <a:stretch>
            <a:fillRect/>
          </a:stretch>
        </p:blipFill>
        <p:spPr>
          <a:xfrm>
            <a:off x="7193694" y="5383786"/>
            <a:ext cx="342900" cy="95250"/>
          </a:xfrm>
          <a:prstGeom prst="rect">
            <a:avLst/>
          </a:prstGeom>
        </p:spPr>
      </p:pic>
      <p:pic>
        <p:nvPicPr>
          <p:cNvPr id="84" name="Picture 83">
            <a:extLst>
              <a:ext uri="{FF2B5EF4-FFF2-40B4-BE49-F238E27FC236}">
                <a16:creationId xmlns:a16="http://schemas.microsoft.com/office/drawing/2014/main" id="{12BEA215-CFFB-40DB-BC6D-0D5E6E099757}"/>
              </a:ext>
            </a:extLst>
          </p:cNvPr>
          <p:cNvPicPr>
            <a:picLocks noChangeAspect="1"/>
          </p:cNvPicPr>
          <p:nvPr/>
        </p:nvPicPr>
        <p:blipFill>
          <a:blip r:embed="rId18"/>
          <a:stretch>
            <a:fillRect/>
          </a:stretch>
        </p:blipFill>
        <p:spPr>
          <a:xfrm>
            <a:off x="5834866" y="5629292"/>
            <a:ext cx="342900" cy="114300"/>
          </a:xfrm>
          <a:prstGeom prst="rect">
            <a:avLst/>
          </a:prstGeom>
        </p:spPr>
      </p:pic>
      <p:pic>
        <p:nvPicPr>
          <p:cNvPr id="85" name="Picture 84">
            <a:extLst>
              <a:ext uri="{FF2B5EF4-FFF2-40B4-BE49-F238E27FC236}">
                <a16:creationId xmlns:a16="http://schemas.microsoft.com/office/drawing/2014/main" id="{FB928D9B-2459-4FC5-BDDF-D94C91A05803}"/>
              </a:ext>
            </a:extLst>
          </p:cNvPr>
          <p:cNvPicPr>
            <a:picLocks noChangeAspect="1"/>
          </p:cNvPicPr>
          <p:nvPr/>
        </p:nvPicPr>
        <p:blipFill>
          <a:blip r:embed="rId19"/>
          <a:stretch>
            <a:fillRect/>
          </a:stretch>
        </p:blipFill>
        <p:spPr>
          <a:xfrm>
            <a:off x="7192792" y="5627417"/>
            <a:ext cx="361950" cy="133350"/>
          </a:xfrm>
          <a:prstGeom prst="rect">
            <a:avLst/>
          </a:prstGeom>
        </p:spPr>
      </p:pic>
    </p:spTree>
    <p:extLst>
      <p:ext uri="{BB962C8B-B14F-4D97-AF65-F5344CB8AC3E}">
        <p14:creationId xmlns:p14="http://schemas.microsoft.com/office/powerpoint/2010/main" val="138529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260D-53FB-4241-9FE0-907FCED6A2C8}"/>
              </a:ext>
            </a:extLst>
          </p:cNvPr>
          <p:cNvSpPr>
            <a:spLocks noGrp="1"/>
          </p:cNvSpPr>
          <p:nvPr>
            <p:ph type="title"/>
          </p:nvPr>
        </p:nvSpPr>
        <p:spPr/>
        <p:txBody>
          <a:bodyPr/>
          <a:lstStyle/>
          <a:p>
            <a:r>
              <a:rPr lang="en-US" dirty="0"/>
              <a:t>Target 66kV feeder serves critical GLP loads</a:t>
            </a:r>
          </a:p>
        </p:txBody>
      </p:sp>
      <p:sp>
        <p:nvSpPr>
          <p:cNvPr id="9" name="Rectangle 8">
            <a:extLst>
              <a:ext uri="{FF2B5EF4-FFF2-40B4-BE49-F238E27FC236}">
                <a16:creationId xmlns:a16="http://schemas.microsoft.com/office/drawing/2014/main" id="{3E44B307-750D-41B5-BEC7-E8CAFBDC8D0B}"/>
              </a:ext>
            </a:extLst>
          </p:cNvPr>
          <p:cNvSpPr/>
          <p:nvPr/>
        </p:nvSpPr>
        <p:spPr>
          <a:xfrm>
            <a:off x="76080" y="5311832"/>
            <a:ext cx="8788231" cy="10027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chemeClr val="tx1"/>
                </a:solidFill>
              </a:rPr>
              <a:t>Legend</a:t>
            </a:r>
          </a:p>
          <a:p>
            <a:endParaRPr lang="en-US" sz="1400" dirty="0">
              <a:solidFill>
                <a:schemeClr val="tx1"/>
              </a:solidFill>
            </a:endParaRPr>
          </a:p>
          <a:p>
            <a:endParaRPr lang="en-US" sz="1400" dirty="0">
              <a:solidFill>
                <a:schemeClr val="tx1"/>
              </a:solidFill>
            </a:endParaRPr>
          </a:p>
          <a:p>
            <a:r>
              <a:rPr lang="en-US" sz="1400" dirty="0">
                <a:solidFill>
                  <a:schemeClr val="tx1"/>
                </a:solidFill>
              </a:rPr>
              <a:t>	</a:t>
            </a:r>
          </a:p>
        </p:txBody>
      </p:sp>
      <p:pic>
        <p:nvPicPr>
          <p:cNvPr id="10" name="Picture 9">
            <a:extLst>
              <a:ext uri="{FF2B5EF4-FFF2-40B4-BE49-F238E27FC236}">
                <a16:creationId xmlns:a16="http://schemas.microsoft.com/office/drawing/2014/main" id="{5E1241C7-D963-41DD-BE27-C937DFFC6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50" y="5840770"/>
            <a:ext cx="259102" cy="205758"/>
          </a:xfrm>
          <a:prstGeom prst="rect">
            <a:avLst/>
          </a:prstGeom>
        </p:spPr>
      </p:pic>
      <p:sp>
        <p:nvSpPr>
          <p:cNvPr id="11" name="TextBox 10">
            <a:extLst>
              <a:ext uri="{FF2B5EF4-FFF2-40B4-BE49-F238E27FC236}">
                <a16:creationId xmlns:a16="http://schemas.microsoft.com/office/drawing/2014/main" id="{DD1036CD-95A5-4C54-ABEF-1540F432CF72}"/>
              </a:ext>
            </a:extLst>
          </p:cNvPr>
          <p:cNvSpPr txBox="1"/>
          <p:nvPr/>
        </p:nvSpPr>
        <p:spPr>
          <a:xfrm>
            <a:off x="2282732" y="5375282"/>
            <a:ext cx="1482163" cy="261610"/>
          </a:xfrm>
          <a:prstGeom prst="rect">
            <a:avLst/>
          </a:prstGeom>
          <a:noFill/>
        </p:spPr>
        <p:txBody>
          <a:bodyPr wrap="square" rtlCol="0">
            <a:spAutoFit/>
          </a:bodyPr>
          <a:lstStyle/>
          <a:p>
            <a:r>
              <a:rPr lang="en-US" sz="1100" dirty="0"/>
              <a:t>16kV Gladiola Feeder</a:t>
            </a:r>
          </a:p>
        </p:txBody>
      </p:sp>
      <p:sp>
        <p:nvSpPr>
          <p:cNvPr id="12" name="TextBox 11">
            <a:extLst>
              <a:ext uri="{FF2B5EF4-FFF2-40B4-BE49-F238E27FC236}">
                <a16:creationId xmlns:a16="http://schemas.microsoft.com/office/drawing/2014/main" id="{AFB365F0-D6D6-4FBE-83DD-8C8F25E2BBF1}"/>
              </a:ext>
            </a:extLst>
          </p:cNvPr>
          <p:cNvSpPr txBox="1"/>
          <p:nvPr/>
        </p:nvSpPr>
        <p:spPr>
          <a:xfrm>
            <a:off x="611038" y="5814585"/>
            <a:ext cx="877662" cy="261610"/>
          </a:xfrm>
          <a:prstGeom prst="rect">
            <a:avLst/>
          </a:prstGeom>
          <a:noFill/>
        </p:spPr>
        <p:txBody>
          <a:bodyPr wrap="square" rtlCol="0">
            <a:spAutoFit/>
          </a:bodyPr>
          <a:lstStyle/>
          <a:p>
            <a:r>
              <a:rPr lang="en-US" sz="1100" dirty="0"/>
              <a:t>Substations</a:t>
            </a:r>
          </a:p>
        </p:txBody>
      </p:sp>
      <p:sp>
        <p:nvSpPr>
          <p:cNvPr id="13" name="TextBox 12">
            <a:extLst>
              <a:ext uri="{FF2B5EF4-FFF2-40B4-BE49-F238E27FC236}">
                <a16:creationId xmlns:a16="http://schemas.microsoft.com/office/drawing/2014/main" id="{BEBA49C9-9FD3-4230-8110-4F8F71A22DF6}"/>
              </a:ext>
            </a:extLst>
          </p:cNvPr>
          <p:cNvSpPr txBox="1"/>
          <p:nvPr/>
        </p:nvSpPr>
        <p:spPr>
          <a:xfrm>
            <a:off x="2276189" y="5593596"/>
            <a:ext cx="1482163" cy="261610"/>
          </a:xfrm>
          <a:prstGeom prst="rect">
            <a:avLst/>
          </a:prstGeom>
          <a:noFill/>
        </p:spPr>
        <p:txBody>
          <a:bodyPr wrap="square" rtlCol="0">
            <a:spAutoFit/>
          </a:bodyPr>
          <a:lstStyle/>
          <a:p>
            <a:r>
              <a:rPr lang="en-US" sz="1100" dirty="0"/>
              <a:t>16kV Gaucho Feeder</a:t>
            </a:r>
          </a:p>
        </p:txBody>
      </p:sp>
      <p:sp>
        <p:nvSpPr>
          <p:cNvPr id="14" name="TextBox 13">
            <a:extLst>
              <a:ext uri="{FF2B5EF4-FFF2-40B4-BE49-F238E27FC236}">
                <a16:creationId xmlns:a16="http://schemas.microsoft.com/office/drawing/2014/main" id="{31ADBB9E-903F-4E5E-B2CB-B0D39A042719}"/>
              </a:ext>
            </a:extLst>
          </p:cNvPr>
          <p:cNvSpPr txBox="1"/>
          <p:nvPr/>
        </p:nvSpPr>
        <p:spPr>
          <a:xfrm>
            <a:off x="2278534" y="5819963"/>
            <a:ext cx="1624144" cy="261610"/>
          </a:xfrm>
          <a:prstGeom prst="rect">
            <a:avLst/>
          </a:prstGeom>
          <a:noFill/>
        </p:spPr>
        <p:txBody>
          <a:bodyPr wrap="square" rtlCol="0">
            <a:spAutoFit/>
          </a:bodyPr>
          <a:lstStyle/>
          <a:p>
            <a:r>
              <a:rPr lang="en-US" sz="1100" dirty="0"/>
              <a:t>16kV  Professor Feeder</a:t>
            </a:r>
          </a:p>
        </p:txBody>
      </p:sp>
      <p:pic>
        <p:nvPicPr>
          <p:cNvPr id="15" name="Picture 14">
            <a:extLst>
              <a:ext uri="{FF2B5EF4-FFF2-40B4-BE49-F238E27FC236}">
                <a16:creationId xmlns:a16="http://schemas.microsoft.com/office/drawing/2014/main" id="{200849E3-3209-406D-A2C4-4D447F5FD581}"/>
              </a:ext>
            </a:extLst>
          </p:cNvPr>
          <p:cNvPicPr>
            <a:picLocks noChangeAspect="1"/>
          </p:cNvPicPr>
          <p:nvPr/>
        </p:nvPicPr>
        <p:blipFill>
          <a:blip r:embed="rId3"/>
          <a:stretch>
            <a:fillRect/>
          </a:stretch>
        </p:blipFill>
        <p:spPr>
          <a:xfrm>
            <a:off x="3979870" y="5422342"/>
            <a:ext cx="216464" cy="188533"/>
          </a:xfrm>
          <a:prstGeom prst="rect">
            <a:avLst/>
          </a:prstGeom>
        </p:spPr>
      </p:pic>
      <p:sp>
        <p:nvSpPr>
          <p:cNvPr id="16" name="TextBox 15">
            <a:extLst>
              <a:ext uri="{FF2B5EF4-FFF2-40B4-BE49-F238E27FC236}">
                <a16:creationId xmlns:a16="http://schemas.microsoft.com/office/drawing/2014/main" id="{0AFF25DD-0044-4065-BF10-264061DA17B9}"/>
              </a:ext>
            </a:extLst>
          </p:cNvPr>
          <p:cNvSpPr txBox="1"/>
          <p:nvPr/>
        </p:nvSpPr>
        <p:spPr>
          <a:xfrm>
            <a:off x="4277917" y="5615343"/>
            <a:ext cx="2346808" cy="261610"/>
          </a:xfrm>
          <a:prstGeom prst="rect">
            <a:avLst/>
          </a:prstGeom>
          <a:noFill/>
        </p:spPr>
        <p:txBody>
          <a:bodyPr wrap="square" rtlCol="0">
            <a:spAutoFit/>
          </a:bodyPr>
          <a:lstStyle/>
          <a:p>
            <a:r>
              <a:rPr lang="en-US" sz="1100" dirty="0"/>
              <a:t>Dos Pueblos High School</a:t>
            </a:r>
          </a:p>
        </p:txBody>
      </p:sp>
      <p:sp>
        <p:nvSpPr>
          <p:cNvPr id="17" name="TextBox 16">
            <a:extLst>
              <a:ext uri="{FF2B5EF4-FFF2-40B4-BE49-F238E27FC236}">
                <a16:creationId xmlns:a16="http://schemas.microsoft.com/office/drawing/2014/main" id="{6485F45B-12F9-4C6B-A65A-36BE7406B5D6}"/>
              </a:ext>
            </a:extLst>
          </p:cNvPr>
          <p:cNvSpPr txBox="1"/>
          <p:nvPr/>
        </p:nvSpPr>
        <p:spPr>
          <a:xfrm>
            <a:off x="2309562" y="6060372"/>
            <a:ext cx="1432407" cy="261610"/>
          </a:xfrm>
          <a:prstGeom prst="rect">
            <a:avLst/>
          </a:prstGeom>
          <a:noFill/>
        </p:spPr>
        <p:txBody>
          <a:bodyPr wrap="square" rtlCol="0">
            <a:spAutoFit/>
          </a:bodyPr>
          <a:lstStyle/>
          <a:p>
            <a:r>
              <a:rPr lang="en-US" sz="1100" dirty="0"/>
              <a:t>Santa Barbara Airport</a:t>
            </a:r>
          </a:p>
        </p:txBody>
      </p:sp>
      <p:pic>
        <p:nvPicPr>
          <p:cNvPr id="18" name="Picture 17">
            <a:extLst>
              <a:ext uri="{FF2B5EF4-FFF2-40B4-BE49-F238E27FC236}">
                <a16:creationId xmlns:a16="http://schemas.microsoft.com/office/drawing/2014/main" id="{41B31795-0912-4EBB-9107-EBA621BEB6D4}"/>
              </a:ext>
            </a:extLst>
          </p:cNvPr>
          <p:cNvPicPr>
            <a:picLocks noChangeAspect="1"/>
          </p:cNvPicPr>
          <p:nvPr/>
        </p:nvPicPr>
        <p:blipFill>
          <a:blip r:embed="rId4"/>
          <a:stretch>
            <a:fillRect/>
          </a:stretch>
        </p:blipFill>
        <p:spPr>
          <a:xfrm>
            <a:off x="286495" y="6038277"/>
            <a:ext cx="315190" cy="242454"/>
          </a:xfrm>
          <a:prstGeom prst="rect">
            <a:avLst/>
          </a:prstGeom>
        </p:spPr>
      </p:pic>
      <p:sp>
        <p:nvSpPr>
          <p:cNvPr id="20" name="TextBox 19">
            <a:extLst>
              <a:ext uri="{FF2B5EF4-FFF2-40B4-BE49-F238E27FC236}">
                <a16:creationId xmlns:a16="http://schemas.microsoft.com/office/drawing/2014/main" id="{87AF6283-85E0-45B1-BF65-CAA70259200F}"/>
              </a:ext>
            </a:extLst>
          </p:cNvPr>
          <p:cNvSpPr txBox="1"/>
          <p:nvPr/>
        </p:nvSpPr>
        <p:spPr>
          <a:xfrm>
            <a:off x="623018" y="6042646"/>
            <a:ext cx="1302669" cy="261610"/>
          </a:xfrm>
          <a:prstGeom prst="rect">
            <a:avLst/>
          </a:prstGeom>
          <a:noFill/>
        </p:spPr>
        <p:txBody>
          <a:bodyPr wrap="square" rtlCol="0">
            <a:spAutoFit/>
          </a:bodyPr>
          <a:lstStyle/>
          <a:p>
            <a:r>
              <a:rPr lang="en-US" sz="1100" dirty="0"/>
              <a:t>Tier 3 Fire Threat</a:t>
            </a:r>
          </a:p>
        </p:txBody>
      </p:sp>
      <p:pic>
        <p:nvPicPr>
          <p:cNvPr id="22" name="Picture 21">
            <a:extLst>
              <a:ext uri="{FF2B5EF4-FFF2-40B4-BE49-F238E27FC236}">
                <a16:creationId xmlns:a16="http://schemas.microsoft.com/office/drawing/2014/main" id="{0F29EC64-C6F6-4C6F-8AB4-EC604C054D4C}"/>
              </a:ext>
            </a:extLst>
          </p:cNvPr>
          <p:cNvPicPr>
            <a:picLocks noChangeAspect="1"/>
          </p:cNvPicPr>
          <p:nvPr/>
        </p:nvPicPr>
        <p:blipFill>
          <a:blip r:embed="rId5"/>
          <a:stretch>
            <a:fillRect/>
          </a:stretch>
        </p:blipFill>
        <p:spPr>
          <a:xfrm>
            <a:off x="1995864" y="5672961"/>
            <a:ext cx="362389" cy="117532"/>
          </a:xfrm>
          <a:prstGeom prst="rect">
            <a:avLst/>
          </a:prstGeom>
        </p:spPr>
      </p:pic>
      <p:pic>
        <p:nvPicPr>
          <p:cNvPr id="23" name="Picture 22">
            <a:extLst>
              <a:ext uri="{FF2B5EF4-FFF2-40B4-BE49-F238E27FC236}">
                <a16:creationId xmlns:a16="http://schemas.microsoft.com/office/drawing/2014/main" id="{85E37017-EEF3-4D18-9802-569969BB7679}"/>
              </a:ext>
            </a:extLst>
          </p:cNvPr>
          <p:cNvPicPr>
            <a:picLocks noChangeAspect="1"/>
          </p:cNvPicPr>
          <p:nvPr/>
        </p:nvPicPr>
        <p:blipFill>
          <a:blip r:embed="rId6"/>
          <a:stretch>
            <a:fillRect/>
          </a:stretch>
        </p:blipFill>
        <p:spPr>
          <a:xfrm>
            <a:off x="1988496" y="5904927"/>
            <a:ext cx="361950" cy="133350"/>
          </a:xfrm>
          <a:prstGeom prst="rect">
            <a:avLst/>
          </a:prstGeom>
        </p:spPr>
      </p:pic>
      <p:pic>
        <p:nvPicPr>
          <p:cNvPr id="24" name="Picture 23">
            <a:extLst>
              <a:ext uri="{FF2B5EF4-FFF2-40B4-BE49-F238E27FC236}">
                <a16:creationId xmlns:a16="http://schemas.microsoft.com/office/drawing/2014/main" id="{F0B3428B-D426-43D5-B345-F5E43736D5C7}"/>
              </a:ext>
            </a:extLst>
          </p:cNvPr>
          <p:cNvPicPr>
            <a:picLocks noChangeAspect="1"/>
          </p:cNvPicPr>
          <p:nvPr/>
        </p:nvPicPr>
        <p:blipFill>
          <a:blip r:embed="rId7"/>
          <a:stretch>
            <a:fillRect/>
          </a:stretch>
        </p:blipFill>
        <p:spPr>
          <a:xfrm>
            <a:off x="1998421" y="5446474"/>
            <a:ext cx="342900" cy="104775"/>
          </a:xfrm>
          <a:prstGeom prst="rect">
            <a:avLst/>
          </a:prstGeom>
        </p:spPr>
      </p:pic>
      <p:pic>
        <p:nvPicPr>
          <p:cNvPr id="25" name="Picture 24">
            <a:extLst>
              <a:ext uri="{FF2B5EF4-FFF2-40B4-BE49-F238E27FC236}">
                <a16:creationId xmlns:a16="http://schemas.microsoft.com/office/drawing/2014/main" id="{BC00AEF4-3D8A-4070-852C-9F74794F5B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197" y="5655863"/>
            <a:ext cx="358171" cy="129551"/>
          </a:xfrm>
          <a:prstGeom prst="rect">
            <a:avLst/>
          </a:prstGeom>
        </p:spPr>
      </p:pic>
      <p:sp>
        <p:nvSpPr>
          <p:cNvPr id="28" name="TextBox 27">
            <a:extLst>
              <a:ext uri="{FF2B5EF4-FFF2-40B4-BE49-F238E27FC236}">
                <a16:creationId xmlns:a16="http://schemas.microsoft.com/office/drawing/2014/main" id="{8760906A-F5DC-46FE-9D3C-C6EDB182CE8E}"/>
              </a:ext>
            </a:extLst>
          </p:cNvPr>
          <p:cNvSpPr txBox="1"/>
          <p:nvPr/>
        </p:nvSpPr>
        <p:spPr>
          <a:xfrm>
            <a:off x="591045" y="5586524"/>
            <a:ext cx="1319375" cy="261610"/>
          </a:xfrm>
          <a:prstGeom prst="rect">
            <a:avLst/>
          </a:prstGeom>
          <a:noFill/>
        </p:spPr>
        <p:txBody>
          <a:bodyPr wrap="square" rtlCol="0">
            <a:spAutoFit/>
          </a:bodyPr>
          <a:lstStyle/>
          <a:p>
            <a:r>
              <a:rPr lang="en-US" sz="1100" dirty="0"/>
              <a:t>66 kV Feeder #4311</a:t>
            </a:r>
          </a:p>
        </p:txBody>
      </p:sp>
      <p:pic>
        <p:nvPicPr>
          <p:cNvPr id="29" name="Picture 28">
            <a:extLst>
              <a:ext uri="{FF2B5EF4-FFF2-40B4-BE49-F238E27FC236}">
                <a16:creationId xmlns:a16="http://schemas.microsoft.com/office/drawing/2014/main" id="{E73671F8-9DB2-47AC-99E6-3711E85620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3757" y="5872137"/>
            <a:ext cx="183919" cy="18391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32B3AD6-7A96-46B8-8571-0DA7F8B04B51}"/>
              </a:ext>
            </a:extLst>
          </p:cNvPr>
          <p:cNvSpPr txBox="1"/>
          <p:nvPr/>
        </p:nvSpPr>
        <p:spPr>
          <a:xfrm>
            <a:off x="4275185" y="5845754"/>
            <a:ext cx="1302669" cy="261610"/>
          </a:xfrm>
          <a:prstGeom prst="rect">
            <a:avLst/>
          </a:prstGeom>
          <a:noFill/>
        </p:spPr>
        <p:txBody>
          <a:bodyPr wrap="square" rtlCol="0">
            <a:spAutoFit/>
          </a:bodyPr>
          <a:lstStyle/>
          <a:p>
            <a:r>
              <a:rPr lang="en-US" sz="1100" dirty="0"/>
              <a:t>Fire Stations</a:t>
            </a:r>
          </a:p>
        </p:txBody>
      </p:sp>
      <p:pic>
        <p:nvPicPr>
          <p:cNvPr id="31" name="Picture 30">
            <a:extLst>
              <a:ext uri="{FF2B5EF4-FFF2-40B4-BE49-F238E27FC236}">
                <a16:creationId xmlns:a16="http://schemas.microsoft.com/office/drawing/2014/main" id="{340F2FA2-DABB-481C-9C31-08A3C72BAB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7186" y="6116518"/>
            <a:ext cx="173148" cy="17314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DA14EFB-1364-464E-A583-62FEB7C26720}"/>
              </a:ext>
            </a:extLst>
          </p:cNvPr>
          <p:cNvSpPr txBox="1"/>
          <p:nvPr/>
        </p:nvSpPr>
        <p:spPr>
          <a:xfrm>
            <a:off x="4275185" y="6067417"/>
            <a:ext cx="1807610" cy="261610"/>
          </a:xfrm>
          <a:prstGeom prst="rect">
            <a:avLst/>
          </a:prstGeom>
          <a:noFill/>
        </p:spPr>
        <p:txBody>
          <a:bodyPr wrap="square" rtlCol="0">
            <a:spAutoFit/>
          </a:bodyPr>
          <a:lstStyle/>
          <a:p>
            <a:r>
              <a:rPr lang="en-US" sz="1100" dirty="0"/>
              <a:t>Goleta Sanitary District</a:t>
            </a:r>
          </a:p>
        </p:txBody>
      </p:sp>
      <p:pic>
        <p:nvPicPr>
          <p:cNvPr id="33" name="Picture 32">
            <a:extLst>
              <a:ext uri="{FF2B5EF4-FFF2-40B4-BE49-F238E27FC236}">
                <a16:creationId xmlns:a16="http://schemas.microsoft.com/office/drawing/2014/main" id="{6C632A73-FC8F-4F76-ADDE-AB3D996A6775}"/>
              </a:ext>
            </a:extLst>
          </p:cNvPr>
          <p:cNvPicPr>
            <a:picLocks noChangeAspect="1"/>
          </p:cNvPicPr>
          <p:nvPr/>
        </p:nvPicPr>
        <p:blipFill>
          <a:blip r:embed="rId11"/>
          <a:stretch>
            <a:fillRect/>
          </a:stretch>
        </p:blipFill>
        <p:spPr>
          <a:xfrm>
            <a:off x="6582110" y="6076768"/>
            <a:ext cx="183920" cy="183920"/>
          </a:xfrm>
          <a:prstGeom prst="rect">
            <a:avLst/>
          </a:prstGeom>
        </p:spPr>
      </p:pic>
      <p:sp>
        <p:nvSpPr>
          <p:cNvPr id="34" name="TextBox 33">
            <a:extLst>
              <a:ext uri="{FF2B5EF4-FFF2-40B4-BE49-F238E27FC236}">
                <a16:creationId xmlns:a16="http://schemas.microsoft.com/office/drawing/2014/main" id="{99DC1E6C-5282-4828-9702-3849C37C3613}"/>
              </a:ext>
            </a:extLst>
          </p:cNvPr>
          <p:cNvSpPr txBox="1"/>
          <p:nvPr/>
        </p:nvSpPr>
        <p:spPr>
          <a:xfrm>
            <a:off x="6836695" y="6047501"/>
            <a:ext cx="2035981" cy="261610"/>
          </a:xfrm>
          <a:prstGeom prst="rect">
            <a:avLst/>
          </a:prstGeom>
          <a:noFill/>
        </p:spPr>
        <p:txBody>
          <a:bodyPr wrap="square" rtlCol="0">
            <a:spAutoFit/>
          </a:bodyPr>
          <a:lstStyle/>
          <a:p>
            <a:r>
              <a:rPr lang="en-US" sz="1100" dirty="0">
                <a:solidFill>
                  <a:schemeClr val="dk1"/>
                </a:solidFill>
                <a:latin typeface="+mn-lt"/>
                <a:cs typeface="Arial"/>
                <a:sym typeface="Arial"/>
              </a:rPr>
              <a:t>Planned Battery Energy Storage</a:t>
            </a:r>
            <a:endParaRPr lang="en-US" sz="1100" dirty="0">
              <a:latin typeface="+mn-lt"/>
            </a:endParaRPr>
          </a:p>
        </p:txBody>
      </p:sp>
      <p:pic>
        <p:nvPicPr>
          <p:cNvPr id="35" name="Picture 34">
            <a:extLst>
              <a:ext uri="{FF2B5EF4-FFF2-40B4-BE49-F238E27FC236}">
                <a16:creationId xmlns:a16="http://schemas.microsoft.com/office/drawing/2014/main" id="{B9960319-7F09-47C2-ABC8-63703901DA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73744" y="5402604"/>
            <a:ext cx="183920" cy="18392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36B7668-550E-4EFD-A80D-04A02D1D6C11}"/>
              </a:ext>
            </a:extLst>
          </p:cNvPr>
          <p:cNvSpPr txBox="1"/>
          <p:nvPr/>
        </p:nvSpPr>
        <p:spPr>
          <a:xfrm>
            <a:off x="6821997" y="5372536"/>
            <a:ext cx="2035981" cy="261610"/>
          </a:xfrm>
          <a:prstGeom prst="rect">
            <a:avLst/>
          </a:prstGeom>
          <a:noFill/>
        </p:spPr>
        <p:txBody>
          <a:bodyPr wrap="square" rtlCol="0">
            <a:spAutoFit/>
          </a:bodyPr>
          <a:lstStyle/>
          <a:p>
            <a:r>
              <a:rPr lang="en-US" sz="1100" dirty="0"/>
              <a:t>Goleta Valley Cottage Hospital</a:t>
            </a:r>
          </a:p>
        </p:txBody>
      </p:sp>
      <p:pic>
        <p:nvPicPr>
          <p:cNvPr id="37" name="Picture 2">
            <a:extLst>
              <a:ext uri="{FF2B5EF4-FFF2-40B4-BE49-F238E27FC236}">
                <a16:creationId xmlns:a16="http://schemas.microsoft.com/office/drawing/2014/main" id="{A658E33A-1595-4ADB-9A47-630AA79AC4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4332" y="5610875"/>
            <a:ext cx="231058" cy="2310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7F3A987E-D9AE-47FB-B7BF-067D382D75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4798" y="6065042"/>
            <a:ext cx="219309" cy="21930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ACE2324B-73CF-4040-96FC-B297114952BC}"/>
              </a:ext>
            </a:extLst>
          </p:cNvPr>
          <p:cNvSpPr txBox="1"/>
          <p:nvPr/>
        </p:nvSpPr>
        <p:spPr>
          <a:xfrm>
            <a:off x="6814718" y="5592684"/>
            <a:ext cx="2035981" cy="261610"/>
          </a:xfrm>
          <a:prstGeom prst="rect">
            <a:avLst/>
          </a:prstGeom>
          <a:noFill/>
        </p:spPr>
        <p:txBody>
          <a:bodyPr wrap="square" rtlCol="0">
            <a:spAutoFit/>
          </a:bodyPr>
          <a:lstStyle/>
          <a:p>
            <a:r>
              <a:rPr lang="en-US" sz="1100" dirty="0"/>
              <a:t>Direct Relief</a:t>
            </a:r>
          </a:p>
        </p:txBody>
      </p:sp>
      <p:pic>
        <p:nvPicPr>
          <p:cNvPr id="41" name="Picture 40">
            <a:extLst>
              <a:ext uri="{FF2B5EF4-FFF2-40B4-BE49-F238E27FC236}">
                <a16:creationId xmlns:a16="http://schemas.microsoft.com/office/drawing/2014/main" id="{500B2D09-D6DD-4E50-B2AE-8B3F934CEE6F}"/>
              </a:ext>
            </a:extLst>
          </p:cNvPr>
          <p:cNvPicPr>
            <a:picLocks noChangeAspect="1"/>
          </p:cNvPicPr>
          <p:nvPr/>
        </p:nvPicPr>
        <p:blipFill>
          <a:blip r:embed="rId15"/>
          <a:stretch>
            <a:fillRect/>
          </a:stretch>
        </p:blipFill>
        <p:spPr>
          <a:xfrm>
            <a:off x="0" y="927838"/>
            <a:ext cx="9144000" cy="4314560"/>
          </a:xfrm>
          <a:prstGeom prst="rect">
            <a:avLst/>
          </a:prstGeom>
        </p:spPr>
      </p:pic>
      <p:cxnSp>
        <p:nvCxnSpPr>
          <p:cNvPr id="42" name="Straight Arrow Connector 41">
            <a:extLst>
              <a:ext uri="{FF2B5EF4-FFF2-40B4-BE49-F238E27FC236}">
                <a16:creationId xmlns:a16="http://schemas.microsoft.com/office/drawing/2014/main" id="{53324BFE-8251-4410-AD13-4A70F80C50A4}"/>
              </a:ext>
            </a:extLst>
          </p:cNvPr>
          <p:cNvCxnSpPr>
            <a:cxnSpLocks/>
            <a:stCxn id="43" idx="3"/>
            <a:endCxn id="50" idx="2"/>
          </p:cNvCxnSpPr>
          <p:nvPr/>
        </p:nvCxnSpPr>
        <p:spPr>
          <a:xfrm flipV="1">
            <a:off x="2905364" y="3590457"/>
            <a:ext cx="914795" cy="112864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20BDE6A1-B2D7-416E-A2A8-B649B15406DD}"/>
              </a:ext>
            </a:extLst>
          </p:cNvPr>
          <p:cNvSpPr txBox="1"/>
          <p:nvPr/>
        </p:nvSpPr>
        <p:spPr>
          <a:xfrm>
            <a:off x="1795527" y="4588297"/>
            <a:ext cx="1109837" cy="261610"/>
          </a:xfrm>
          <a:prstGeom prst="rect">
            <a:avLst/>
          </a:prstGeom>
          <a:solidFill>
            <a:schemeClr val="bg1"/>
          </a:solidFill>
          <a:ln w="19050">
            <a:solidFill>
              <a:schemeClr val="tx1"/>
            </a:solidFill>
          </a:ln>
        </p:spPr>
        <p:txBody>
          <a:bodyPr wrap="square" rtlCol="0">
            <a:spAutoFit/>
          </a:bodyPr>
          <a:lstStyle/>
          <a:p>
            <a:r>
              <a:rPr lang="en-US" sz="1100" dirty="0"/>
              <a:t>Fire Station # 17</a:t>
            </a:r>
          </a:p>
        </p:txBody>
      </p:sp>
      <p:pic>
        <p:nvPicPr>
          <p:cNvPr id="44" name="Picture 43">
            <a:extLst>
              <a:ext uri="{FF2B5EF4-FFF2-40B4-BE49-F238E27FC236}">
                <a16:creationId xmlns:a16="http://schemas.microsoft.com/office/drawing/2014/main" id="{4993657E-8000-45BA-8FD1-CDEDEE389AC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7917" y="3255746"/>
            <a:ext cx="173148" cy="173148"/>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44">
            <a:extLst>
              <a:ext uri="{FF2B5EF4-FFF2-40B4-BE49-F238E27FC236}">
                <a16:creationId xmlns:a16="http://schemas.microsoft.com/office/drawing/2014/main" id="{4DAB7840-7F62-4CBB-B4D1-D5F29B726B49}"/>
              </a:ext>
            </a:extLst>
          </p:cNvPr>
          <p:cNvCxnSpPr>
            <a:cxnSpLocks/>
            <a:stCxn id="46" idx="2"/>
            <a:endCxn id="47" idx="0"/>
          </p:cNvCxnSpPr>
          <p:nvPr/>
        </p:nvCxnSpPr>
        <p:spPr>
          <a:xfrm>
            <a:off x="4875220" y="1437494"/>
            <a:ext cx="144278" cy="7684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71269E7E-9B6B-4333-9DBC-C4F38DA9D00E}"/>
              </a:ext>
            </a:extLst>
          </p:cNvPr>
          <p:cNvSpPr txBox="1"/>
          <p:nvPr/>
        </p:nvSpPr>
        <p:spPr>
          <a:xfrm>
            <a:off x="4275186" y="1006607"/>
            <a:ext cx="1200068" cy="430887"/>
          </a:xfrm>
          <a:prstGeom prst="rect">
            <a:avLst/>
          </a:prstGeom>
          <a:solidFill>
            <a:schemeClr val="bg1"/>
          </a:solidFill>
          <a:ln w="19050">
            <a:solidFill>
              <a:schemeClr val="tx1"/>
            </a:solidFill>
          </a:ln>
        </p:spPr>
        <p:txBody>
          <a:bodyPr wrap="square" rtlCol="0">
            <a:spAutoFit/>
          </a:bodyPr>
          <a:lstStyle/>
          <a:p>
            <a:r>
              <a:rPr lang="en-US" sz="1100" dirty="0"/>
              <a:t>Direct Relief (Solar Microgrid)</a:t>
            </a:r>
          </a:p>
        </p:txBody>
      </p:sp>
      <p:pic>
        <p:nvPicPr>
          <p:cNvPr id="47" name="Picture 2">
            <a:extLst>
              <a:ext uri="{FF2B5EF4-FFF2-40B4-BE49-F238E27FC236}">
                <a16:creationId xmlns:a16="http://schemas.microsoft.com/office/drawing/2014/main" id="{16516E5D-16EB-435E-9C4D-74D8B76742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3969" y="2205948"/>
            <a:ext cx="231058" cy="231058"/>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a:extLst>
              <a:ext uri="{FF2B5EF4-FFF2-40B4-BE49-F238E27FC236}">
                <a16:creationId xmlns:a16="http://schemas.microsoft.com/office/drawing/2014/main" id="{98E78390-AA86-47FE-88C0-FFAC7FCA4147}"/>
              </a:ext>
            </a:extLst>
          </p:cNvPr>
          <p:cNvCxnSpPr>
            <a:cxnSpLocks/>
          </p:cNvCxnSpPr>
          <p:nvPr/>
        </p:nvCxnSpPr>
        <p:spPr>
          <a:xfrm flipH="1">
            <a:off x="6689187" y="1018924"/>
            <a:ext cx="777092" cy="32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DECD0571-94A8-4A14-A347-D2C7F96BA8F8}"/>
              </a:ext>
            </a:extLst>
          </p:cNvPr>
          <p:cNvSpPr txBox="1"/>
          <p:nvPr/>
        </p:nvSpPr>
        <p:spPr>
          <a:xfrm>
            <a:off x="7466279" y="975415"/>
            <a:ext cx="1195526" cy="261610"/>
          </a:xfrm>
          <a:prstGeom prst="rect">
            <a:avLst/>
          </a:prstGeom>
          <a:solidFill>
            <a:schemeClr val="bg1"/>
          </a:solidFill>
          <a:ln w="19050">
            <a:solidFill>
              <a:schemeClr val="tx1"/>
            </a:solidFill>
          </a:ln>
        </p:spPr>
        <p:txBody>
          <a:bodyPr wrap="square" rtlCol="0">
            <a:spAutoFit/>
          </a:bodyPr>
          <a:lstStyle/>
          <a:p>
            <a:r>
              <a:rPr lang="en-US" sz="1100" dirty="0"/>
              <a:t>Vegas Substation</a:t>
            </a:r>
          </a:p>
        </p:txBody>
      </p:sp>
      <p:pic>
        <p:nvPicPr>
          <p:cNvPr id="50" name="Picture 49">
            <a:extLst>
              <a:ext uri="{FF2B5EF4-FFF2-40B4-BE49-F238E27FC236}">
                <a16:creationId xmlns:a16="http://schemas.microsoft.com/office/drawing/2014/main" id="{01298E61-2F90-4482-9ED4-DE53548038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8199" y="3406538"/>
            <a:ext cx="183919" cy="1839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474AF230-0388-49E2-AE9D-5482CCE290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1120" y="2519683"/>
            <a:ext cx="183919" cy="183919"/>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a:extLst>
              <a:ext uri="{FF2B5EF4-FFF2-40B4-BE49-F238E27FC236}">
                <a16:creationId xmlns:a16="http://schemas.microsoft.com/office/drawing/2014/main" id="{11AD1C37-63E8-44C9-887B-3E06AF52ACC1}"/>
              </a:ext>
            </a:extLst>
          </p:cNvPr>
          <p:cNvCxnSpPr>
            <a:cxnSpLocks/>
            <a:stCxn id="53" idx="0"/>
          </p:cNvCxnSpPr>
          <p:nvPr/>
        </p:nvCxnSpPr>
        <p:spPr>
          <a:xfrm flipV="1">
            <a:off x="1771451" y="2627936"/>
            <a:ext cx="693999" cy="1247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3EC999B-482F-43B0-93C0-31381EAE8E1A}"/>
              </a:ext>
            </a:extLst>
          </p:cNvPr>
          <p:cNvSpPr txBox="1"/>
          <p:nvPr/>
        </p:nvSpPr>
        <p:spPr>
          <a:xfrm>
            <a:off x="1097210" y="3875820"/>
            <a:ext cx="1348482" cy="261610"/>
          </a:xfrm>
          <a:prstGeom prst="rect">
            <a:avLst/>
          </a:prstGeom>
          <a:solidFill>
            <a:schemeClr val="bg1"/>
          </a:solidFill>
          <a:ln w="19050">
            <a:solidFill>
              <a:schemeClr val="tx1"/>
            </a:solidFill>
          </a:ln>
        </p:spPr>
        <p:txBody>
          <a:bodyPr wrap="square" rtlCol="0">
            <a:spAutoFit/>
          </a:bodyPr>
          <a:lstStyle/>
          <a:p>
            <a:r>
              <a:rPr lang="en-US" sz="1100" dirty="0"/>
              <a:t>Isla Vista Substation</a:t>
            </a:r>
          </a:p>
        </p:txBody>
      </p:sp>
      <p:pic>
        <p:nvPicPr>
          <p:cNvPr id="54" name="Picture 53">
            <a:extLst>
              <a:ext uri="{FF2B5EF4-FFF2-40B4-BE49-F238E27FC236}">
                <a16:creationId xmlns:a16="http://schemas.microsoft.com/office/drawing/2014/main" id="{EA49414E-1A34-488F-B8C7-4B32F5010189}"/>
              </a:ext>
            </a:extLst>
          </p:cNvPr>
          <p:cNvPicPr>
            <a:picLocks noChangeAspect="1"/>
          </p:cNvPicPr>
          <p:nvPr/>
        </p:nvPicPr>
        <p:blipFill>
          <a:blip r:embed="rId11"/>
          <a:stretch>
            <a:fillRect/>
          </a:stretch>
        </p:blipFill>
        <p:spPr>
          <a:xfrm>
            <a:off x="2564646" y="2421542"/>
            <a:ext cx="183920" cy="183920"/>
          </a:xfrm>
          <a:prstGeom prst="rect">
            <a:avLst/>
          </a:prstGeom>
        </p:spPr>
      </p:pic>
      <p:cxnSp>
        <p:nvCxnSpPr>
          <p:cNvPr id="55" name="Straight Arrow Connector 54">
            <a:extLst>
              <a:ext uri="{FF2B5EF4-FFF2-40B4-BE49-F238E27FC236}">
                <a16:creationId xmlns:a16="http://schemas.microsoft.com/office/drawing/2014/main" id="{5FBBA536-1D56-42AC-8347-88BA2BAC795C}"/>
              </a:ext>
            </a:extLst>
          </p:cNvPr>
          <p:cNvCxnSpPr>
            <a:cxnSpLocks/>
            <a:stCxn id="56" idx="3"/>
            <a:endCxn id="54" idx="1"/>
          </p:cNvCxnSpPr>
          <p:nvPr/>
        </p:nvCxnSpPr>
        <p:spPr>
          <a:xfrm>
            <a:off x="1446035" y="2072912"/>
            <a:ext cx="1118611" cy="44059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1D806AB-B5A4-4692-9530-284A1C15FF7F}"/>
              </a:ext>
            </a:extLst>
          </p:cNvPr>
          <p:cNvSpPr txBox="1"/>
          <p:nvPr/>
        </p:nvSpPr>
        <p:spPr>
          <a:xfrm>
            <a:off x="356715" y="1772830"/>
            <a:ext cx="1089320" cy="600164"/>
          </a:xfrm>
          <a:prstGeom prst="rect">
            <a:avLst/>
          </a:prstGeom>
          <a:solidFill>
            <a:schemeClr val="bg1"/>
          </a:solidFill>
          <a:ln w="19050">
            <a:solidFill>
              <a:schemeClr val="tx1"/>
            </a:solidFill>
          </a:ln>
        </p:spPr>
        <p:txBody>
          <a:bodyPr wrap="square" rtlCol="0">
            <a:spAutoFit/>
          </a:bodyPr>
          <a:lstStyle/>
          <a:p>
            <a:r>
              <a:rPr lang="en-US" sz="1100" dirty="0"/>
              <a:t>Goleta Energy Storage Project </a:t>
            </a:r>
          </a:p>
          <a:p>
            <a:r>
              <a:rPr lang="en-US" sz="1100" dirty="0"/>
              <a:t>(240 MWh)</a:t>
            </a:r>
          </a:p>
        </p:txBody>
      </p:sp>
      <p:pic>
        <p:nvPicPr>
          <p:cNvPr id="57" name="Picture 56">
            <a:extLst>
              <a:ext uri="{FF2B5EF4-FFF2-40B4-BE49-F238E27FC236}">
                <a16:creationId xmlns:a16="http://schemas.microsoft.com/office/drawing/2014/main" id="{DF0B5F64-E7A9-413F-9CCF-FE9B668FA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8173" y="1405298"/>
            <a:ext cx="183919" cy="1839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7ECE1800-D7C5-43FB-B694-9E5A23DFD1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4743" y="1480106"/>
            <a:ext cx="183919" cy="1839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AB2D9A8C-6214-44AA-B9EE-5EF89CCA9C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27515" y="2336585"/>
            <a:ext cx="183920" cy="183920"/>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Arrow Connector 59">
            <a:extLst>
              <a:ext uri="{FF2B5EF4-FFF2-40B4-BE49-F238E27FC236}">
                <a16:creationId xmlns:a16="http://schemas.microsoft.com/office/drawing/2014/main" id="{20A95062-6801-44C5-A22C-2ED5227C824D}"/>
              </a:ext>
            </a:extLst>
          </p:cNvPr>
          <p:cNvCxnSpPr>
            <a:cxnSpLocks/>
          </p:cNvCxnSpPr>
          <p:nvPr/>
        </p:nvCxnSpPr>
        <p:spPr>
          <a:xfrm flipH="1" flipV="1">
            <a:off x="5104797" y="2638144"/>
            <a:ext cx="1193059" cy="4760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CA2CC3C2-D914-48D6-B590-1EEC38F2B783}"/>
              </a:ext>
            </a:extLst>
          </p:cNvPr>
          <p:cNvSpPr txBox="1"/>
          <p:nvPr/>
        </p:nvSpPr>
        <p:spPr>
          <a:xfrm>
            <a:off x="6297856" y="3105988"/>
            <a:ext cx="1109837" cy="261610"/>
          </a:xfrm>
          <a:prstGeom prst="rect">
            <a:avLst/>
          </a:prstGeom>
          <a:solidFill>
            <a:schemeClr val="bg1"/>
          </a:solidFill>
          <a:ln w="19050">
            <a:solidFill>
              <a:schemeClr val="tx1"/>
            </a:solidFill>
          </a:ln>
        </p:spPr>
        <p:txBody>
          <a:bodyPr wrap="square" rtlCol="0">
            <a:spAutoFit/>
          </a:bodyPr>
          <a:lstStyle/>
          <a:p>
            <a:r>
              <a:rPr lang="en-US" sz="1100" dirty="0"/>
              <a:t>Fire Station # 8</a:t>
            </a:r>
          </a:p>
        </p:txBody>
      </p:sp>
      <p:cxnSp>
        <p:nvCxnSpPr>
          <p:cNvPr id="62" name="Straight Arrow Connector 61">
            <a:extLst>
              <a:ext uri="{FF2B5EF4-FFF2-40B4-BE49-F238E27FC236}">
                <a16:creationId xmlns:a16="http://schemas.microsoft.com/office/drawing/2014/main" id="{08CC9B00-6542-45C0-AE4A-CB9E27661272}"/>
              </a:ext>
            </a:extLst>
          </p:cNvPr>
          <p:cNvCxnSpPr>
            <a:cxnSpLocks/>
            <a:stCxn id="63" idx="1"/>
          </p:cNvCxnSpPr>
          <p:nvPr/>
        </p:nvCxnSpPr>
        <p:spPr>
          <a:xfrm flipH="1" flipV="1">
            <a:off x="5521065" y="3464904"/>
            <a:ext cx="999831" cy="112916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E70D8B70-BADD-4B91-9404-DA50BF3267EE}"/>
              </a:ext>
            </a:extLst>
          </p:cNvPr>
          <p:cNvSpPr txBox="1"/>
          <p:nvPr/>
        </p:nvSpPr>
        <p:spPr>
          <a:xfrm>
            <a:off x="6520896" y="4463264"/>
            <a:ext cx="1495449" cy="261610"/>
          </a:xfrm>
          <a:prstGeom prst="rect">
            <a:avLst/>
          </a:prstGeom>
          <a:solidFill>
            <a:schemeClr val="bg1"/>
          </a:solidFill>
          <a:ln w="19050">
            <a:solidFill>
              <a:schemeClr val="tx1"/>
            </a:solidFill>
          </a:ln>
        </p:spPr>
        <p:txBody>
          <a:bodyPr wrap="square" rtlCol="0">
            <a:spAutoFit/>
          </a:bodyPr>
          <a:lstStyle/>
          <a:p>
            <a:r>
              <a:rPr lang="en-US" sz="1100" dirty="0"/>
              <a:t>Goleta Sanitary District</a:t>
            </a:r>
          </a:p>
        </p:txBody>
      </p:sp>
      <p:pic>
        <p:nvPicPr>
          <p:cNvPr id="64" name="Picture 63">
            <a:extLst>
              <a:ext uri="{FF2B5EF4-FFF2-40B4-BE49-F238E27FC236}">
                <a16:creationId xmlns:a16="http://schemas.microsoft.com/office/drawing/2014/main" id="{52C6C336-A228-4CAC-A0B4-D4FEF51562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3055" y="2987387"/>
            <a:ext cx="183919" cy="18391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9204F2A7-47F0-4496-B952-75E2EFD95A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5646" y="2908731"/>
            <a:ext cx="219309" cy="2193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F3EBE069-E84C-4906-9960-01593C05DA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60081" y="1917375"/>
            <a:ext cx="183919" cy="183919"/>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99F1DAD8-1EFD-4164-AED3-0A1CC9873DB4}"/>
              </a:ext>
            </a:extLst>
          </p:cNvPr>
          <p:cNvSpPr txBox="1"/>
          <p:nvPr/>
        </p:nvSpPr>
        <p:spPr>
          <a:xfrm>
            <a:off x="6821524" y="5824070"/>
            <a:ext cx="2035981" cy="261610"/>
          </a:xfrm>
          <a:prstGeom prst="rect">
            <a:avLst/>
          </a:prstGeom>
          <a:noFill/>
        </p:spPr>
        <p:txBody>
          <a:bodyPr wrap="square" rtlCol="0">
            <a:spAutoFit/>
          </a:bodyPr>
          <a:lstStyle/>
          <a:p>
            <a:r>
              <a:rPr lang="en-US" sz="1100" dirty="0"/>
              <a:t>Deckers</a:t>
            </a:r>
          </a:p>
        </p:txBody>
      </p:sp>
      <p:pic>
        <p:nvPicPr>
          <p:cNvPr id="70" name="Picture 2">
            <a:extLst>
              <a:ext uri="{FF2B5EF4-FFF2-40B4-BE49-F238E27FC236}">
                <a16:creationId xmlns:a16="http://schemas.microsoft.com/office/drawing/2014/main" id="{5BC1E3F4-248A-4FF0-872C-C0BE462614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5868" y="2780295"/>
            <a:ext cx="183919" cy="1839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a:extLst>
              <a:ext uri="{FF2B5EF4-FFF2-40B4-BE49-F238E27FC236}">
                <a16:creationId xmlns:a16="http://schemas.microsoft.com/office/drawing/2014/main" id="{639C1436-83D6-49FD-8251-1C8559EB673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4711" y="5837397"/>
            <a:ext cx="183919" cy="183919"/>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CC62B5F-5B84-C549-9BD7-E6AB51AB8856}"/>
              </a:ext>
            </a:extLst>
          </p:cNvPr>
          <p:cNvSpPr txBox="1"/>
          <p:nvPr/>
        </p:nvSpPr>
        <p:spPr>
          <a:xfrm>
            <a:off x="3967829" y="4287899"/>
            <a:ext cx="529032" cy="261610"/>
          </a:xfrm>
          <a:prstGeom prst="rect">
            <a:avLst/>
          </a:prstGeom>
          <a:solidFill>
            <a:schemeClr val="bg1"/>
          </a:solidFill>
          <a:ln w="19050">
            <a:solidFill>
              <a:schemeClr val="tx1"/>
            </a:solidFill>
          </a:ln>
        </p:spPr>
        <p:txBody>
          <a:bodyPr wrap="square" rtlCol="0">
            <a:spAutoFit/>
          </a:bodyPr>
          <a:lstStyle/>
          <a:p>
            <a:pPr algn="ctr"/>
            <a:r>
              <a:rPr lang="en-US" sz="1100" dirty="0"/>
              <a:t>UCSB</a:t>
            </a:r>
          </a:p>
        </p:txBody>
      </p:sp>
      <p:sp>
        <p:nvSpPr>
          <p:cNvPr id="68" name="TextBox 67">
            <a:extLst>
              <a:ext uri="{FF2B5EF4-FFF2-40B4-BE49-F238E27FC236}">
                <a16:creationId xmlns:a16="http://schemas.microsoft.com/office/drawing/2014/main" id="{E4887ADA-408C-2849-A759-DAA7EDBE4390}"/>
              </a:ext>
            </a:extLst>
          </p:cNvPr>
          <p:cNvSpPr txBox="1"/>
          <p:nvPr/>
        </p:nvSpPr>
        <p:spPr>
          <a:xfrm>
            <a:off x="4279544" y="3178197"/>
            <a:ext cx="778034" cy="261610"/>
          </a:xfrm>
          <a:prstGeom prst="rect">
            <a:avLst/>
          </a:prstGeom>
          <a:solidFill>
            <a:schemeClr val="bg1"/>
          </a:solidFill>
          <a:ln w="19050">
            <a:solidFill>
              <a:schemeClr val="tx1"/>
            </a:solidFill>
          </a:ln>
        </p:spPr>
        <p:txBody>
          <a:bodyPr wrap="square" rtlCol="0">
            <a:spAutoFit/>
          </a:bodyPr>
          <a:lstStyle/>
          <a:p>
            <a:pPr algn="ctr"/>
            <a:r>
              <a:rPr lang="en-US" sz="1100" dirty="0"/>
              <a:t>SB Airport</a:t>
            </a:r>
          </a:p>
        </p:txBody>
      </p:sp>
      <p:pic>
        <p:nvPicPr>
          <p:cNvPr id="71" name="Picture 70">
            <a:extLst>
              <a:ext uri="{FF2B5EF4-FFF2-40B4-BE49-F238E27FC236}">
                <a16:creationId xmlns:a16="http://schemas.microsoft.com/office/drawing/2014/main" id="{5919D380-39E0-46A7-9111-6E6F302CB1FF}"/>
              </a:ext>
            </a:extLst>
          </p:cNvPr>
          <p:cNvPicPr>
            <a:picLocks noChangeAspect="1"/>
          </p:cNvPicPr>
          <p:nvPr/>
        </p:nvPicPr>
        <p:blipFill>
          <a:blip r:embed="rId11"/>
          <a:stretch>
            <a:fillRect/>
          </a:stretch>
        </p:blipFill>
        <p:spPr>
          <a:xfrm>
            <a:off x="3127640" y="2589010"/>
            <a:ext cx="183920" cy="183920"/>
          </a:xfrm>
          <a:prstGeom prst="rect">
            <a:avLst/>
          </a:prstGeom>
        </p:spPr>
      </p:pic>
      <p:cxnSp>
        <p:nvCxnSpPr>
          <p:cNvPr id="73" name="Straight Arrow Connector 72">
            <a:extLst>
              <a:ext uri="{FF2B5EF4-FFF2-40B4-BE49-F238E27FC236}">
                <a16:creationId xmlns:a16="http://schemas.microsoft.com/office/drawing/2014/main" id="{616054D2-E6A4-4FD3-BF9F-E1C35C77650C}"/>
              </a:ext>
            </a:extLst>
          </p:cNvPr>
          <p:cNvCxnSpPr>
            <a:cxnSpLocks/>
            <a:stCxn id="74" idx="2"/>
            <a:endCxn id="71" idx="0"/>
          </p:cNvCxnSpPr>
          <p:nvPr/>
        </p:nvCxnSpPr>
        <p:spPr>
          <a:xfrm>
            <a:off x="2826620" y="1480060"/>
            <a:ext cx="392980" cy="110895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6DC92F4-18D7-4549-BFAE-4EB7CEA9884E}"/>
              </a:ext>
            </a:extLst>
          </p:cNvPr>
          <p:cNvSpPr txBox="1"/>
          <p:nvPr/>
        </p:nvSpPr>
        <p:spPr>
          <a:xfrm>
            <a:off x="1935067" y="1049173"/>
            <a:ext cx="1783106" cy="430887"/>
          </a:xfrm>
          <a:prstGeom prst="rect">
            <a:avLst/>
          </a:prstGeom>
          <a:solidFill>
            <a:schemeClr val="bg1"/>
          </a:solidFill>
          <a:ln w="19050">
            <a:solidFill>
              <a:schemeClr val="tx1"/>
            </a:solidFill>
          </a:ln>
        </p:spPr>
        <p:txBody>
          <a:bodyPr wrap="square" rtlCol="0">
            <a:spAutoFit/>
          </a:bodyPr>
          <a:lstStyle/>
          <a:p>
            <a:r>
              <a:rPr lang="en-US" sz="1100" dirty="0"/>
              <a:t>Bella Battery Energy Storage Project (120 MWh)</a:t>
            </a:r>
          </a:p>
        </p:txBody>
      </p:sp>
      <p:cxnSp>
        <p:nvCxnSpPr>
          <p:cNvPr id="81" name="Straight Arrow Connector 80">
            <a:extLst>
              <a:ext uri="{FF2B5EF4-FFF2-40B4-BE49-F238E27FC236}">
                <a16:creationId xmlns:a16="http://schemas.microsoft.com/office/drawing/2014/main" id="{C34796C9-7C8E-4724-9CAD-0E6F645C4196}"/>
              </a:ext>
            </a:extLst>
          </p:cNvPr>
          <p:cNvCxnSpPr>
            <a:cxnSpLocks/>
          </p:cNvCxnSpPr>
          <p:nvPr/>
        </p:nvCxnSpPr>
        <p:spPr>
          <a:xfrm>
            <a:off x="1801719" y="1589217"/>
            <a:ext cx="301906" cy="4098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AF58A36D-1100-410F-BA76-403C38E522B7}"/>
              </a:ext>
            </a:extLst>
          </p:cNvPr>
          <p:cNvSpPr txBox="1"/>
          <p:nvPr/>
        </p:nvSpPr>
        <p:spPr>
          <a:xfrm>
            <a:off x="159701" y="1161806"/>
            <a:ext cx="1642018" cy="430887"/>
          </a:xfrm>
          <a:prstGeom prst="rect">
            <a:avLst/>
          </a:prstGeom>
          <a:solidFill>
            <a:schemeClr val="bg1"/>
          </a:solidFill>
          <a:ln w="19050">
            <a:solidFill>
              <a:schemeClr val="tx1"/>
            </a:solidFill>
          </a:ln>
        </p:spPr>
        <p:txBody>
          <a:bodyPr wrap="square" rtlCol="0">
            <a:spAutoFit/>
          </a:bodyPr>
          <a:lstStyle/>
          <a:p>
            <a:r>
              <a:rPr lang="en-US" sz="1100" dirty="0"/>
              <a:t>Dos Pueblos High School (Solar Microgrid)</a:t>
            </a:r>
          </a:p>
        </p:txBody>
      </p:sp>
      <p:pic>
        <p:nvPicPr>
          <p:cNvPr id="88" name="Google Shape;293;p13">
            <a:extLst>
              <a:ext uri="{FF2B5EF4-FFF2-40B4-BE49-F238E27FC236}">
                <a16:creationId xmlns:a16="http://schemas.microsoft.com/office/drawing/2014/main" id="{E96D6946-5DD2-4308-B6E2-F14C2AEBA6A9}"/>
              </a:ext>
            </a:extLst>
          </p:cNvPr>
          <p:cNvPicPr preferRelativeResize="0"/>
          <p:nvPr/>
        </p:nvPicPr>
        <p:blipFill rotWithShape="1">
          <a:blip r:embed="rId17">
            <a:alphaModFix/>
          </a:blip>
          <a:srcRect/>
          <a:stretch/>
        </p:blipFill>
        <p:spPr>
          <a:xfrm>
            <a:off x="2031781" y="1998651"/>
            <a:ext cx="194103" cy="194103"/>
          </a:xfrm>
          <a:prstGeom prst="rect">
            <a:avLst/>
          </a:prstGeom>
          <a:noFill/>
          <a:ln>
            <a:noFill/>
          </a:ln>
        </p:spPr>
      </p:pic>
      <p:sp>
        <p:nvSpPr>
          <p:cNvPr id="89" name="TextBox 88">
            <a:extLst>
              <a:ext uri="{FF2B5EF4-FFF2-40B4-BE49-F238E27FC236}">
                <a16:creationId xmlns:a16="http://schemas.microsoft.com/office/drawing/2014/main" id="{55F5DD37-054F-4A8A-B0AF-EAE28C57B5D4}"/>
              </a:ext>
            </a:extLst>
          </p:cNvPr>
          <p:cNvSpPr txBox="1"/>
          <p:nvPr/>
        </p:nvSpPr>
        <p:spPr>
          <a:xfrm>
            <a:off x="4258418" y="5394253"/>
            <a:ext cx="2346808" cy="261610"/>
          </a:xfrm>
          <a:prstGeom prst="rect">
            <a:avLst/>
          </a:prstGeom>
          <a:noFill/>
        </p:spPr>
        <p:txBody>
          <a:bodyPr wrap="square" rtlCol="0">
            <a:spAutoFit/>
          </a:bodyPr>
          <a:lstStyle/>
          <a:p>
            <a:r>
              <a:rPr lang="en-US" sz="1100" dirty="0"/>
              <a:t>University of California Santa Barbara</a:t>
            </a:r>
          </a:p>
        </p:txBody>
      </p:sp>
      <p:pic>
        <p:nvPicPr>
          <p:cNvPr id="90" name="Google Shape;293;p13">
            <a:extLst>
              <a:ext uri="{FF2B5EF4-FFF2-40B4-BE49-F238E27FC236}">
                <a16:creationId xmlns:a16="http://schemas.microsoft.com/office/drawing/2014/main" id="{378538A8-041D-4BD0-A2A4-4AA12637C8DB}"/>
              </a:ext>
            </a:extLst>
          </p:cNvPr>
          <p:cNvPicPr preferRelativeResize="0"/>
          <p:nvPr/>
        </p:nvPicPr>
        <p:blipFill rotWithShape="1">
          <a:blip r:embed="rId17">
            <a:alphaModFix/>
          </a:blip>
          <a:srcRect/>
          <a:stretch/>
        </p:blipFill>
        <p:spPr>
          <a:xfrm>
            <a:off x="3984462" y="5636892"/>
            <a:ext cx="194103" cy="194103"/>
          </a:xfrm>
          <a:prstGeom prst="rect">
            <a:avLst/>
          </a:prstGeom>
          <a:noFill/>
          <a:ln>
            <a:noFill/>
          </a:ln>
        </p:spPr>
      </p:pic>
      <p:pic>
        <p:nvPicPr>
          <p:cNvPr id="6" name="Picture 5" descr="A screenshot of a video game&#10;&#10;Description automatically generated with low confidence">
            <a:extLst>
              <a:ext uri="{FF2B5EF4-FFF2-40B4-BE49-F238E27FC236}">
                <a16:creationId xmlns:a16="http://schemas.microsoft.com/office/drawing/2014/main" id="{0E2FC977-5574-B6AD-28FC-5D13E4C8777F}"/>
              </a:ext>
            </a:extLst>
          </p:cNvPr>
          <p:cNvPicPr>
            <a:picLocks noChangeAspect="1"/>
          </p:cNvPicPr>
          <p:nvPr/>
        </p:nvPicPr>
        <p:blipFill>
          <a:blip r:embed="rId18"/>
          <a:stretch>
            <a:fillRect/>
          </a:stretch>
        </p:blipFill>
        <p:spPr>
          <a:xfrm>
            <a:off x="168848" y="2513502"/>
            <a:ext cx="295765" cy="295765"/>
          </a:xfrm>
          <a:prstGeom prst="rect">
            <a:avLst/>
          </a:prstGeom>
        </p:spPr>
      </p:pic>
      <p:cxnSp>
        <p:nvCxnSpPr>
          <p:cNvPr id="19" name="Straight Arrow Connector 18">
            <a:extLst>
              <a:ext uri="{FF2B5EF4-FFF2-40B4-BE49-F238E27FC236}">
                <a16:creationId xmlns:a16="http://schemas.microsoft.com/office/drawing/2014/main" id="{F7E15923-495C-3336-2E26-452F57367B28}"/>
              </a:ext>
            </a:extLst>
          </p:cNvPr>
          <p:cNvCxnSpPr>
            <a:cxnSpLocks/>
            <a:stCxn id="21" idx="0"/>
          </p:cNvCxnSpPr>
          <p:nvPr/>
        </p:nvCxnSpPr>
        <p:spPr>
          <a:xfrm flipV="1">
            <a:off x="686299" y="2130426"/>
            <a:ext cx="693999" cy="1247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DB6008E-DAF1-BDCB-82CB-DCAD44AE67D3}"/>
              </a:ext>
            </a:extLst>
          </p:cNvPr>
          <p:cNvSpPr txBox="1"/>
          <p:nvPr/>
        </p:nvSpPr>
        <p:spPr>
          <a:xfrm>
            <a:off x="12058" y="3378310"/>
            <a:ext cx="1348482" cy="430887"/>
          </a:xfrm>
          <a:prstGeom prst="rect">
            <a:avLst/>
          </a:prstGeom>
          <a:solidFill>
            <a:schemeClr val="bg1"/>
          </a:solidFill>
          <a:ln w="19050">
            <a:solidFill>
              <a:schemeClr val="tx1"/>
            </a:solidFill>
          </a:ln>
        </p:spPr>
        <p:txBody>
          <a:bodyPr wrap="square" rtlCol="0">
            <a:spAutoFit/>
          </a:bodyPr>
          <a:lstStyle/>
          <a:p>
            <a:r>
              <a:rPr lang="en-US" sz="1100" dirty="0"/>
              <a:t>Ellwood Gas Peaker Plant</a:t>
            </a:r>
          </a:p>
        </p:txBody>
      </p:sp>
    </p:spTree>
    <p:extLst>
      <p:ext uri="{BB962C8B-B14F-4D97-AF65-F5344CB8AC3E}">
        <p14:creationId xmlns:p14="http://schemas.microsoft.com/office/powerpoint/2010/main" val="351738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cxnSp>
        <p:nvCxnSpPr>
          <p:cNvPr id="12" name="Google Shape;277;p13">
            <a:extLst>
              <a:ext uri="{FF2B5EF4-FFF2-40B4-BE49-F238E27FC236}">
                <a16:creationId xmlns:a16="http://schemas.microsoft.com/office/drawing/2014/main" id="{6A777E85-1B90-7261-B031-7E4159D2E40D}"/>
              </a:ext>
            </a:extLst>
          </p:cNvPr>
          <p:cNvCxnSpPr>
            <a:cxnSpLocks/>
          </p:cNvCxnSpPr>
          <p:nvPr/>
        </p:nvCxnSpPr>
        <p:spPr>
          <a:xfrm>
            <a:off x="6685442" y="3091021"/>
            <a:ext cx="0" cy="18125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66" name="Google Shape;277;p13">
            <a:extLst>
              <a:ext uri="{FF2B5EF4-FFF2-40B4-BE49-F238E27FC236}">
                <a16:creationId xmlns:a16="http://schemas.microsoft.com/office/drawing/2014/main" id="{0B7EA84E-647B-90AD-F068-2EA35A56E5C4}"/>
              </a:ext>
            </a:extLst>
          </p:cNvPr>
          <p:cNvCxnSpPr>
            <a:cxnSpLocks/>
          </p:cNvCxnSpPr>
          <p:nvPr/>
        </p:nvCxnSpPr>
        <p:spPr>
          <a:xfrm>
            <a:off x="6727932" y="2934899"/>
            <a:ext cx="0" cy="18125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1" name="Google Shape;277;p13">
            <a:extLst>
              <a:ext uri="{FF2B5EF4-FFF2-40B4-BE49-F238E27FC236}">
                <a16:creationId xmlns:a16="http://schemas.microsoft.com/office/drawing/2014/main" id="{82B9C5B0-1E06-DF5E-D07B-F06CD98EC154}"/>
              </a:ext>
            </a:extLst>
          </p:cNvPr>
          <p:cNvCxnSpPr>
            <a:cxnSpLocks/>
          </p:cNvCxnSpPr>
          <p:nvPr/>
        </p:nvCxnSpPr>
        <p:spPr>
          <a:xfrm>
            <a:off x="5921325" y="2932708"/>
            <a:ext cx="0" cy="18125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4" name="Google Shape;279;p13">
            <a:extLst>
              <a:ext uri="{FF2B5EF4-FFF2-40B4-BE49-F238E27FC236}">
                <a16:creationId xmlns:a16="http://schemas.microsoft.com/office/drawing/2014/main" id="{69FF554B-67EF-5B9D-BB1C-9B26ECF65193}"/>
              </a:ext>
            </a:extLst>
          </p:cNvPr>
          <p:cNvSpPr/>
          <p:nvPr/>
        </p:nvSpPr>
        <p:spPr>
          <a:xfrm rot="10800000">
            <a:off x="6351525" y="2380871"/>
            <a:ext cx="783914" cy="584372"/>
          </a:xfrm>
          <a:prstGeom prst="rect">
            <a:avLst/>
          </a:prstGeom>
          <a:noFill/>
          <a:ln w="38100" cap="flat" cmpd="sng">
            <a:solidFill>
              <a:schemeClr val="tx2">
                <a:lumMod val="60000"/>
                <a:lumOff val="40000"/>
              </a:schemeClr>
            </a:solidFill>
            <a:prstDash val="dot"/>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Arial"/>
              <a:ea typeface="Arial"/>
              <a:cs typeface="Arial"/>
              <a:sym typeface="Arial"/>
            </a:endParaRPr>
          </a:p>
        </p:txBody>
      </p:sp>
      <p:cxnSp>
        <p:nvCxnSpPr>
          <p:cNvPr id="248" name="Google Shape;277;p13">
            <a:extLst>
              <a:ext uri="{FF2B5EF4-FFF2-40B4-BE49-F238E27FC236}">
                <a16:creationId xmlns:a16="http://schemas.microsoft.com/office/drawing/2014/main" id="{1D6EE7AE-5097-7AB5-EA26-D8A4C4398274}"/>
              </a:ext>
            </a:extLst>
          </p:cNvPr>
          <p:cNvCxnSpPr>
            <a:cxnSpLocks/>
          </p:cNvCxnSpPr>
          <p:nvPr/>
        </p:nvCxnSpPr>
        <p:spPr>
          <a:xfrm>
            <a:off x="7530438" y="5083174"/>
            <a:ext cx="16684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47" name="Google Shape;277;p13">
            <a:extLst>
              <a:ext uri="{FF2B5EF4-FFF2-40B4-BE49-F238E27FC236}">
                <a16:creationId xmlns:a16="http://schemas.microsoft.com/office/drawing/2014/main" id="{2DE6ADA1-26C9-9C84-DE21-EF7A089B2CFA}"/>
              </a:ext>
            </a:extLst>
          </p:cNvPr>
          <p:cNvCxnSpPr>
            <a:cxnSpLocks/>
          </p:cNvCxnSpPr>
          <p:nvPr/>
        </p:nvCxnSpPr>
        <p:spPr>
          <a:xfrm>
            <a:off x="7932214" y="3408274"/>
            <a:ext cx="16684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79" name="Google Shape;277;p13">
            <a:extLst>
              <a:ext uri="{FF2B5EF4-FFF2-40B4-BE49-F238E27FC236}">
                <a16:creationId xmlns:a16="http://schemas.microsoft.com/office/drawing/2014/main" id="{1E99ABC3-464C-F1EF-28CB-41D8E964BA0A}"/>
              </a:ext>
            </a:extLst>
          </p:cNvPr>
          <p:cNvCxnSpPr>
            <a:cxnSpLocks/>
            <a:endCxn id="176" idx="1"/>
          </p:cNvCxnSpPr>
          <p:nvPr/>
        </p:nvCxnSpPr>
        <p:spPr>
          <a:xfrm>
            <a:off x="2559513" y="4750519"/>
            <a:ext cx="16684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33" name="Google Shape;277;p13">
            <a:extLst>
              <a:ext uri="{FF2B5EF4-FFF2-40B4-BE49-F238E27FC236}">
                <a16:creationId xmlns:a16="http://schemas.microsoft.com/office/drawing/2014/main" id="{3EE76B1D-D155-FBBF-8A40-3578B8D4D3A2}"/>
              </a:ext>
            </a:extLst>
          </p:cNvPr>
          <p:cNvCxnSpPr>
            <a:cxnSpLocks/>
          </p:cNvCxnSpPr>
          <p:nvPr/>
        </p:nvCxnSpPr>
        <p:spPr>
          <a:xfrm>
            <a:off x="8644752" y="2298914"/>
            <a:ext cx="0" cy="185696"/>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92" name="Google Shape;264;p13">
            <a:extLst>
              <a:ext uri="{FF2B5EF4-FFF2-40B4-BE49-F238E27FC236}">
                <a16:creationId xmlns:a16="http://schemas.microsoft.com/office/drawing/2014/main" id="{8E8F5669-E337-1848-F885-15C39CF4A9EC}"/>
              </a:ext>
            </a:extLst>
          </p:cNvPr>
          <p:cNvCxnSpPr>
            <a:cxnSpLocks/>
          </p:cNvCxnSpPr>
          <p:nvPr/>
        </p:nvCxnSpPr>
        <p:spPr>
          <a:xfrm>
            <a:off x="1845738" y="1346789"/>
            <a:ext cx="0" cy="737475"/>
          </a:xfrm>
          <a:prstGeom prst="straightConnector1">
            <a:avLst/>
          </a:prstGeom>
          <a:noFill/>
          <a:ln w="38100" cap="flat" cmpd="sng">
            <a:solidFill>
              <a:schemeClr val="accent3">
                <a:lumMod val="75000"/>
              </a:schemeClr>
            </a:solidFill>
            <a:prstDash val="solid"/>
            <a:round/>
            <a:headEnd type="none" w="sm" len="sm"/>
            <a:tailEnd type="none" w="sm" len="sm"/>
          </a:ln>
        </p:spPr>
      </p:cxnSp>
      <p:cxnSp>
        <p:nvCxnSpPr>
          <p:cNvPr id="96" name="Google Shape;264;p13">
            <a:extLst>
              <a:ext uri="{FF2B5EF4-FFF2-40B4-BE49-F238E27FC236}">
                <a16:creationId xmlns:a16="http://schemas.microsoft.com/office/drawing/2014/main" id="{4DE7C86F-FB51-736E-8570-E12DE89A872E}"/>
              </a:ext>
            </a:extLst>
          </p:cNvPr>
          <p:cNvCxnSpPr>
            <a:cxnSpLocks/>
          </p:cNvCxnSpPr>
          <p:nvPr/>
        </p:nvCxnSpPr>
        <p:spPr>
          <a:xfrm flipH="1">
            <a:off x="128607" y="3023359"/>
            <a:ext cx="2591856" cy="0"/>
          </a:xfrm>
          <a:prstGeom prst="straightConnector1">
            <a:avLst/>
          </a:prstGeom>
          <a:noFill/>
          <a:ln w="38100" cap="flat" cmpd="sng">
            <a:solidFill>
              <a:schemeClr val="accent6">
                <a:lumMod val="75000"/>
              </a:schemeClr>
            </a:solidFill>
            <a:prstDash val="solid"/>
            <a:round/>
            <a:headEnd type="none" w="sm" len="sm"/>
            <a:tailEnd type="none" w="sm" len="sm"/>
          </a:ln>
        </p:spPr>
      </p:cxnSp>
      <p:cxnSp>
        <p:nvCxnSpPr>
          <p:cNvPr id="172" name="Google Shape;264;p13">
            <a:extLst>
              <a:ext uri="{FF2B5EF4-FFF2-40B4-BE49-F238E27FC236}">
                <a16:creationId xmlns:a16="http://schemas.microsoft.com/office/drawing/2014/main" id="{3CA03AA8-8711-62A7-DCC5-2FF44A160EBA}"/>
              </a:ext>
            </a:extLst>
          </p:cNvPr>
          <p:cNvCxnSpPr>
            <a:cxnSpLocks/>
          </p:cNvCxnSpPr>
          <p:nvPr/>
        </p:nvCxnSpPr>
        <p:spPr>
          <a:xfrm flipV="1">
            <a:off x="2567409" y="3009938"/>
            <a:ext cx="0" cy="2170459"/>
          </a:xfrm>
          <a:prstGeom prst="straightConnector1">
            <a:avLst/>
          </a:prstGeom>
          <a:noFill/>
          <a:ln w="38100" cap="flat" cmpd="sng">
            <a:solidFill>
              <a:schemeClr val="accent6">
                <a:lumMod val="75000"/>
              </a:schemeClr>
            </a:solidFill>
            <a:prstDash val="solid"/>
            <a:round/>
            <a:headEnd type="none" w="sm" len="sm"/>
            <a:tailEnd type="none" w="sm" len="sm"/>
          </a:ln>
        </p:spPr>
      </p:cxnSp>
      <p:sp>
        <p:nvSpPr>
          <p:cNvPr id="263" name="Google Shape;263;p13"/>
          <p:cNvSpPr txBox="1">
            <a:spLocks noGrp="1"/>
          </p:cNvSpPr>
          <p:nvPr>
            <p:ph type="title"/>
          </p:nvPr>
        </p:nvSpPr>
        <p:spPr>
          <a:xfrm>
            <a:off x="1" y="0"/>
            <a:ext cx="7488818"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Arial"/>
                <a:ea typeface="Arial"/>
                <a:cs typeface="Arial"/>
                <a:sym typeface="Arial"/>
              </a:rPr>
              <a:t>Target 66kV feeder grid area block diagram</a:t>
            </a:r>
            <a:endParaRPr dirty="0"/>
          </a:p>
        </p:txBody>
      </p:sp>
      <p:sp>
        <p:nvSpPr>
          <p:cNvPr id="265" name="Google Shape;265;p13"/>
          <p:cNvSpPr/>
          <p:nvPr/>
        </p:nvSpPr>
        <p:spPr>
          <a:xfrm>
            <a:off x="2720463" y="2950016"/>
            <a:ext cx="871140" cy="534610"/>
          </a:xfrm>
          <a:prstGeom prst="rect">
            <a:avLst/>
          </a:prstGeom>
          <a:solidFill>
            <a:srgbClr val="7F7F7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dirty="0">
                <a:solidFill>
                  <a:schemeClr val="lt1"/>
                </a:solidFill>
                <a:latin typeface="Arial"/>
                <a:ea typeface="Arial"/>
                <a:cs typeface="Arial"/>
                <a:sym typeface="Arial"/>
              </a:rPr>
              <a:t>Isla Vista Substation </a:t>
            </a:r>
            <a:r>
              <a:rPr lang="en-US" sz="900" dirty="0">
                <a:solidFill>
                  <a:schemeClr val="lt1"/>
                </a:solidFill>
                <a:latin typeface="Arial"/>
                <a:ea typeface="Arial"/>
                <a:cs typeface="Arial"/>
                <a:sym typeface="Arial"/>
              </a:rPr>
              <a:t>(66-to-16kV</a:t>
            </a:r>
            <a:r>
              <a:rPr lang="en-US" sz="1050" dirty="0">
                <a:solidFill>
                  <a:schemeClr val="lt1"/>
                </a:solidFill>
                <a:latin typeface="Arial"/>
                <a:ea typeface="Arial"/>
                <a:cs typeface="Arial"/>
                <a:sym typeface="Arial"/>
              </a:rPr>
              <a:t>)</a:t>
            </a:r>
            <a:endParaRPr sz="1100" dirty="0">
              <a:solidFill>
                <a:schemeClr val="lt1"/>
              </a:solidFill>
              <a:latin typeface="Arial"/>
              <a:ea typeface="Arial"/>
              <a:cs typeface="Arial"/>
              <a:sym typeface="Arial"/>
            </a:endParaRPr>
          </a:p>
        </p:txBody>
      </p:sp>
      <p:sp>
        <p:nvSpPr>
          <p:cNvPr id="278" name="Google Shape;278;p13"/>
          <p:cNvSpPr/>
          <p:nvPr/>
        </p:nvSpPr>
        <p:spPr>
          <a:xfrm>
            <a:off x="3983689" y="4067890"/>
            <a:ext cx="731472" cy="518088"/>
          </a:xfrm>
          <a:prstGeom prst="rect">
            <a:avLst/>
          </a:prstGeom>
          <a:solidFill>
            <a:srgbClr val="E5B8B7"/>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Fire Station #17</a:t>
            </a:r>
            <a:endParaRPr sz="500" dirty="0">
              <a:solidFill>
                <a:schemeClr val="dk1"/>
              </a:solidFill>
              <a:latin typeface="Arial"/>
              <a:ea typeface="Arial"/>
              <a:cs typeface="Arial"/>
              <a:sym typeface="Arial"/>
            </a:endParaRPr>
          </a:p>
        </p:txBody>
      </p:sp>
      <p:sp>
        <p:nvSpPr>
          <p:cNvPr id="301" name="Google Shape;301;p13"/>
          <p:cNvSpPr txBox="1"/>
          <p:nvPr/>
        </p:nvSpPr>
        <p:spPr>
          <a:xfrm>
            <a:off x="3096493" y="1998762"/>
            <a:ext cx="130970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dk1"/>
                </a:solidFill>
                <a:latin typeface="+mn-lt"/>
                <a:ea typeface="Arial"/>
                <a:cs typeface="Arial"/>
                <a:sym typeface="Arial"/>
              </a:rPr>
              <a:t>66kV underground interconnection</a:t>
            </a:r>
            <a:endParaRPr sz="1050" dirty="0">
              <a:latin typeface="+mn-lt"/>
            </a:endParaRPr>
          </a:p>
        </p:txBody>
      </p:sp>
      <p:cxnSp>
        <p:nvCxnSpPr>
          <p:cNvPr id="302" name="Google Shape;302;p13"/>
          <p:cNvCxnSpPr>
            <a:cxnSpLocks/>
          </p:cNvCxnSpPr>
          <p:nvPr/>
        </p:nvCxnSpPr>
        <p:spPr>
          <a:xfrm>
            <a:off x="3754104" y="2295274"/>
            <a:ext cx="0" cy="214887"/>
          </a:xfrm>
          <a:prstGeom prst="straightConnector1">
            <a:avLst/>
          </a:prstGeom>
          <a:noFill/>
          <a:ln w="3175" cap="flat" cmpd="sng">
            <a:solidFill>
              <a:schemeClr val="dk1"/>
            </a:solidFill>
            <a:prstDash val="solid"/>
            <a:round/>
            <a:headEnd type="none" w="sm" len="sm"/>
            <a:tailEnd type="triangle" w="sm" len="sm"/>
          </a:ln>
          <a:effectLst>
            <a:outerShdw blurRad="40000" dist="20000" dir="5400000" rotWithShape="0">
              <a:srgbClr val="000000">
                <a:alpha val="37647"/>
              </a:srgbClr>
            </a:outerShdw>
          </a:effectLst>
        </p:spPr>
      </p:cxnSp>
      <p:cxnSp>
        <p:nvCxnSpPr>
          <p:cNvPr id="48" name="Google Shape;264;p13">
            <a:extLst>
              <a:ext uri="{FF2B5EF4-FFF2-40B4-BE49-F238E27FC236}">
                <a16:creationId xmlns:a16="http://schemas.microsoft.com/office/drawing/2014/main" id="{4A60D3B5-8122-448D-B0DF-0936C3966418}"/>
              </a:ext>
            </a:extLst>
          </p:cNvPr>
          <p:cNvCxnSpPr>
            <a:cxnSpLocks/>
          </p:cNvCxnSpPr>
          <p:nvPr/>
        </p:nvCxnSpPr>
        <p:spPr>
          <a:xfrm>
            <a:off x="3610766" y="3328322"/>
            <a:ext cx="159190" cy="0"/>
          </a:xfrm>
          <a:prstGeom prst="straightConnector1">
            <a:avLst/>
          </a:prstGeom>
          <a:noFill/>
          <a:ln w="38100" cap="flat" cmpd="sng">
            <a:solidFill>
              <a:srgbClr val="FF00FF"/>
            </a:solidFill>
            <a:prstDash val="solid"/>
            <a:round/>
            <a:headEnd type="none" w="sm" len="sm"/>
            <a:tailEnd type="none" w="sm" len="sm"/>
          </a:ln>
        </p:spPr>
      </p:cxnSp>
      <p:cxnSp>
        <p:nvCxnSpPr>
          <p:cNvPr id="51" name="Google Shape;264;p13">
            <a:extLst>
              <a:ext uri="{FF2B5EF4-FFF2-40B4-BE49-F238E27FC236}">
                <a16:creationId xmlns:a16="http://schemas.microsoft.com/office/drawing/2014/main" id="{94E8602B-0431-4157-AF09-F931390FCC2B}"/>
              </a:ext>
            </a:extLst>
          </p:cNvPr>
          <p:cNvCxnSpPr>
            <a:cxnSpLocks/>
          </p:cNvCxnSpPr>
          <p:nvPr/>
        </p:nvCxnSpPr>
        <p:spPr>
          <a:xfrm>
            <a:off x="3769956" y="3319086"/>
            <a:ext cx="0" cy="1335393"/>
          </a:xfrm>
          <a:prstGeom prst="straightConnector1">
            <a:avLst/>
          </a:prstGeom>
          <a:noFill/>
          <a:ln w="38100" cap="flat" cmpd="sng">
            <a:solidFill>
              <a:srgbClr val="FF00FF"/>
            </a:solidFill>
            <a:prstDash val="solid"/>
            <a:round/>
            <a:headEnd type="none" w="sm" len="sm"/>
            <a:tailEnd type="none" w="sm" len="sm"/>
          </a:ln>
        </p:spPr>
      </p:cxnSp>
      <p:cxnSp>
        <p:nvCxnSpPr>
          <p:cNvPr id="74" name="Google Shape;264;p13">
            <a:extLst>
              <a:ext uri="{FF2B5EF4-FFF2-40B4-BE49-F238E27FC236}">
                <a16:creationId xmlns:a16="http://schemas.microsoft.com/office/drawing/2014/main" id="{2091130C-6B75-4C55-9CC9-824EC55BAAFF}"/>
              </a:ext>
            </a:extLst>
          </p:cNvPr>
          <p:cNvCxnSpPr>
            <a:cxnSpLocks/>
          </p:cNvCxnSpPr>
          <p:nvPr/>
        </p:nvCxnSpPr>
        <p:spPr>
          <a:xfrm>
            <a:off x="3573131" y="3104436"/>
            <a:ext cx="3675394" cy="5255"/>
          </a:xfrm>
          <a:prstGeom prst="straightConnector1">
            <a:avLst/>
          </a:prstGeom>
          <a:noFill/>
          <a:ln w="38100" cap="flat" cmpd="sng">
            <a:solidFill>
              <a:srgbClr val="C00000"/>
            </a:solidFill>
            <a:prstDash val="solid"/>
            <a:round/>
            <a:headEnd type="none" w="sm" len="sm"/>
            <a:tailEnd type="none" w="sm" len="sm"/>
          </a:ln>
        </p:spPr>
      </p:cxnSp>
      <p:sp>
        <p:nvSpPr>
          <p:cNvPr id="76" name="Google Shape;265;p13">
            <a:extLst>
              <a:ext uri="{FF2B5EF4-FFF2-40B4-BE49-F238E27FC236}">
                <a16:creationId xmlns:a16="http://schemas.microsoft.com/office/drawing/2014/main" id="{E56ACFCB-E210-4EEB-8F06-E9194F44B0DE}"/>
              </a:ext>
            </a:extLst>
          </p:cNvPr>
          <p:cNvSpPr/>
          <p:nvPr/>
        </p:nvSpPr>
        <p:spPr>
          <a:xfrm>
            <a:off x="7110256" y="886566"/>
            <a:ext cx="887864" cy="567452"/>
          </a:xfrm>
          <a:prstGeom prst="rect">
            <a:avLst/>
          </a:prstGeom>
          <a:solidFill>
            <a:srgbClr val="7F7F7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dirty="0">
                <a:solidFill>
                  <a:schemeClr val="lt1"/>
                </a:solidFill>
                <a:latin typeface="Arial"/>
                <a:ea typeface="Arial"/>
                <a:cs typeface="Arial"/>
                <a:sym typeface="Arial"/>
              </a:rPr>
              <a:t>Vegas Substation </a:t>
            </a:r>
            <a:r>
              <a:rPr lang="en-US" sz="900" dirty="0">
                <a:solidFill>
                  <a:schemeClr val="lt1"/>
                </a:solidFill>
                <a:latin typeface="Arial"/>
                <a:ea typeface="Arial"/>
                <a:cs typeface="Arial"/>
                <a:sym typeface="Arial"/>
              </a:rPr>
              <a:t>(66-to-16kV)</a:t>
            </a:r>
            <a:endParaRPr sz="1100" dirty="0">
              <a:solidFill>
                <a:schemeClr val="lt1"/>
              </a:solidFill>
              <a:latin typeface="Arial"/>
              <a:ea typeface="Arial"/>
              <a:cs typeface="Arial"/>
              <a:sym typeface="Arial"/>
            </a:endParaRPr>
          </a:p>
        </p:txBody>
      </p:sp>
      <p:cxnSp>
        <p:nvCxnSpPr>
          <p:cNvPr id="77" name="Google Shape;264;p13">
            <a:extLst>
              <a:ext uri="{FF2B5EF4-FFF2-40B4-BE49-F238E27FC236}">
                <a16:creationId xmlns:a16="http://schemas.microsoft.com/office/drawing/2014/main" id="{30D189BC-FA11-468C-AE10-76C48E734ADB}"/>
              </a:ext>
            </a:extLst>
          </p:cNvPr>
          <p:cNvCxnSpPr>
            <a:cxnSpLocks/>
          </p:cNvCxnSpPr>
          <p:nvPr/>
        </p:nvCxnSpPr>
        <p:spPr>
          <a:xfrm flipH="1">
            <a:off x="7537871" y="1463254"/>
            <a:ext cx="16323" cy="3918524"/>
          </a:xfrm>
          <a:prstGeom prst="straightConnector1">
            <a:avLst/>
          </a:prstGeom>
          <a:noFill/>
          <a:ln w="38100" cap="flat" cmpd="sng">
            <a:solidFill>
              <a:schemeClr val="tx2">
                <a:lumMod val="60000"/>
                <a:lumOff val="40000"/>
              </a:schemeClr>
            </a:solidFill>
            <a:prstDash val="solid"/>
            <a:round/>
            <a:headEnd type="none" w="sm" len="sm"/>
            <a:tailEnd type="none" w="sm" len="sm"/>
          </a:ln>
        </p:spPr>
      </p:cxnSp>
      <p:sp>
        <p:nvSpPr>
          <p:cNvPr id="84" name="Google Shape;278;p13">
            <a:extLst>
              <a:ext uri="{FF2B5EF4-FFF2-40B4-BE49-F238E27FC236}">
                <a16:creationId xmlns:a16="http://schemas.microsoft.com/office/drawing/2014/main" id="{FD00C9E0-CB7A-4223-91E0-79EF9FE932A0}"/>
              </a:ext>
            </a:extLst>
          </p:cNvPr>
          <p:cNvSpPr/>
          <p:nvPr/>
        </p:nvSpPr>
        <p:spPr>
          <a:xfrm>
            <a:off x="3722609" y="5746084"/>
            <a:ext cx="731463" cy="518082"/>
          </a:xfrm>
          <a:prstGeom prst="rect">
            <a:avLst/>
          </a:prstGeom>
          <a:solidFill>
            <a:schemeClr val="accent3">
              <a:lumMod val="60000"/>
              <a:lumOff val="40000"/>
            </a:schemeClr>
          </a:solidFill>
          <a:ln w="9525"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UCSB</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a:t>
            </a:r>
          </a:p>
        </p:txBody>
      </p:sp>
      <p:sp>
        <p:nvSpPr>
          <p:cNvPr id="90" name="Google Shape;278;p13">
            <a:extLst>
              <a:ext uri="{FF2B5EF4-FFF2-40B4-BE49-F238E27FC236}">
                <a16:creationId xmlns:a16="http://schemas.microsoft.com/office/drawing/2014/main" id="{A028121C-6A2C-4286-A689-2FC5A76F488A}"/>
              </a:ext>
            </a:extLst>
          </p:cNvPr>
          <p:cNvSpPr/>
          <p:nvPr/>
        </p:nvSpPr>
        <p:spPr>
          <a:xfrm>
            <a:off x="6601988" y="3296139"/>
            <a:ext cx="783128" cy="526578"/>
          </a:xfrm>
          <a:prstGeom prst="rect">
            <a:avLst/>
          </a:prstGeom>
          <a:solidFill>
            <a:schemeClr val="accent5">
              <a:lumMod val="40000"/>
              <a:lumOff val="60000"/>
            </a:schemeClr>
          </a:solidFill>
          <a:ln w="9525" cap="flat" cmpd="sng">
            <a:solidFill>
              <a:srgbClr val="45A9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SBA (runway lights &amp; ATC)</a:t>
            </a:r>
            <a:endParaRPr sz="500" dirty="0">
              <a:solidFill>
                <a:schemeClr val="dk1"/>
              </a:solidFill>
              <a:latin typeface="Arial"/>
              <a:ea typeface="Arial"/>
              <a:cs typeface="Arial"/>
              <a:sym typeface="Arial"/>
            </a:endParaRPr>
          </a:p>
        </p:txBody>
      </p:sp>
      <p:pic>
        <p:nvPicPr>
          <p:cNvPr id="93" name="Picture 92">
            <a:extLst>
              <a:ext uri="{FF2B5EF4-FFF2-40B4-BE49-F238E27FC236}">
                <a16:creationId xmlns:a16="http://schemas.microsoft.com/office/drawing/2014/main" id="{7EF44475-EDCF-47C5-81A1-598DA4A12C1E}"/>
              </a:ext>
            </a:extLst>
          </p:cNvPr>
          <p:cNvPicPr>
            <a:picLocks noChangeAspect="1"/>
          </p:cNvPicPr>
          <p:nvPr/>
        </p:nvPicPr>
        <p:blipFill>
          <a:blip r:embed="rId3"/>
          <a:stretch>
            <a:fillRect/>
          </a:stretch>
        </p:blipFill>
        <p:spPr>
          <a:xfrm>
            <a:off x="4092370" y="2313302"/>
            <a:ext cx="389273" cy="389273"/>
          </a:xfrm>
          <a:prstGeom prst="rect">
            <a:avLst/>
          </a:prstGeom>
        </p:spPr>
      </p:pic>
      <p:cxnSp>
        <p:nvCxnSpPr>
          <p:cNvPr id="107" name="Google Shape;264;p13">
            <a:extLst>
              <a:ext uri="{FF2B5EF4-FFF2-40B4-BE49-F238E27FC236}">
                <a16:creationId xmlns:a16="http://schemas.microsoft.com/office/drawing/2014/main" id="{F727B670-E564-4C1B-AAD3-8ED01FB8541F}"/>
              </a:ext>
            </a:extLst>
          </p:cNvPr>
          <p:cNvCxnSpPr>
            <a:cxnSpLocks/>
          </p:cNvCxnSpPr>
          <p:nvPr/>
        </p:nvCxnSpPr>
        <p:spPr>
          <a:xfrm flipH="1" flipV="1">
            <a:off x="4185564" y="1561866"/>
            <a:ext cx="3355177" cy="10866"/>
          </a:xfrm>
          <a:prstGeom prst="straightConnector1">
            <a:avLst/>
          </a:prstGeom>
          <a:noFill/>
          <a:ln w="38100" cap="flat" cmpd="sng">
            <a:solidFill>
              <a:schemeClr val="tx2">
                <a:lumMod val="60000"/>
                <a:lumOff val="40000"/>
              </a:schemeClr>
            </a:solidFill>
            <a:prstDash val="solid"/>
            <a:round/>
            <a:headEnd type="none" w="sm" len="sm"/>
            <a:tailEnd type="none" w="sm" len="sm"/>
          </a:ln>
        </p:spPr>
      </p:cxnSp>
      <p:grpSp>
        <p:nvGrpSpPr>
          <p:cNvPr id="114" name="Google Shape;276;p13">
            <a:extLst>
              <a:ext uri="{FF2B5EF4-FFF2-40B4-BE49-F238E27FC236}">
                <a16:creationId xmlns:a16="http://schemas.microsoft.com/office/drawing/2014/main" id="{F04D5A2D-9653-4085-8FDD-60BC21653F42}"/>
              </a:ext>
            </a:extLst>
          </p:cNvPr>
          <p:cNvGrpSpPr/>
          <p:nvPr/>
        </p:nvGrpSpPr>
        <p:grpSpPr>
          <a:xfrm rot="10800000">
            <a:off x="5562510" y="1670742"/>
            <a:ext cx="893737" cy="666240"/>
            <a:chOff x="4529532" y="1956319"/>
            <a:chExt cx="1385308" cy="891332"/>
          </a:xfrm>
        </p:grpSpPr>
        <p:sp>
          <p:nvSpPr>
            <p:cNvPr id="116" name="Google Shape;278;p13">
              <a:extLst>
                <a:ext uri="{FF2B5EF4-FFF2-40B4-BE49-F238E27FC236}">
                  <a16:creationId xmlns:a16="http://schemas.microsoft.com/office/drawing/2014/main" id="{C02B5101-8C63-486D-92E7-1815FCA4A924}"/>
                </a:ext>
              </a:extLst>
            </p:cNvPr>
            <p:cNvSpPr/>
            <p:nvPr/>
          </p:nvSpPr>
          <p:spPr>
            <a:xfrm rot="10800000">
              <a:off x="4616810" y="2048346"/>
              <a:ext cx="1207980" cy="704349"/>
            </a:xfrm>
            <a:prstGeom prst="rect">
              <a:avLst/>
            </a:prstGeom>
            <a:solidFill>
              <a:schemeClr val="accent6">
                <a:lumMod val="60000"/>
                <a:lumOff val="4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Direct Relief</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 Microgrid</a:t>
              </a:r>
              <a:endParaRPr sz="500" dirty="0">
                <a:solidFill>
                  <a:schemeClr val="dk1"/>
                </a:solidFill>
                <a:latin typeface="Arial"/>
                <a:ea typeface="Arial"/>
                <a:cs typeface="Arial"/>
                <a:sym typeface="Arial"/>
              </a:endParaRPr>
            </a:p>
          </p:txBody>
        </p:sp>
        <p:sp>
          <p:nvSpPr>
            <p:cNvPr id="117" name="Google Shape;279;p13">
              <a:extLst>
                <a:ext uri="{FF2B5EF4-FFF2-40B4-BE49-F238E27FC236}">
                  <a16:creationId xmlns:a16="http://schemas.microsoft.com/office/drawing/2014/main" id="{F024710E-C6FD-40D5-B028-3F4C9DD042CE}"/>
                </a:ext>
              </a:extLst>
            </p:cNvPr>
            <p:cNvSpPr/>
            <p:nvPr/>
          </p:nvSpPr>
          <p:spPr>
            <a:xfrm>
              <a:off x="4529532" y="1956319"/>
              <a:ext cx="1385308" cy="891332"/>
            </a:xfrm>
            <a:prstGeom prst="rect">
              <a:avLst/>
            </a:prstGeom>
            <a:noFill/>
            <a:ln w="38100" cap="flat" cmpd="sng">
              <a:solidFill>
                <a:schemeClr val="accent6">
                  <a:lumMod val="75000"/>
                </a:schemeClr>
              </a:solidFill>
              <a:prstDash val="dot"/>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Arial"/>
                <a:ea typeface="Arial"/>
                <a:cs typeface="Arial"/>
                <a:sym typeface="Arial"/>
              </a:endParaRPr>
            </a:p>
          </p:txBody>
        </p:sp>
      </p:grpSp>
      <p:grpSp>
        <p:nvGrpSpPr>
          <p:cNvPr id="127" name="Google Shape;276;p13">
            <a:extLst>
              <a:ext uri="{FF2B5EF4-FFF2-40B4-BE49-F238E27FC236}">
                <a16:creationId xmlns:a16="http://schemas.microsoft.com/office/drawing/2014/main" id="{28142A43-68BC-4EB2-9EC6-31789A874886}"/>
              </a:ext>
            </a:extLst>
          </p:cNvPr>
          <p:cNvGrpSpPr/>
          <p:nvPr/>
        </p:nvGrpSpPr>
        <p:grpSpPr>
          <a:xfrm rot="10800000">
            <a:off x="6572642" y="4330563"/>
            <a:ext cx="957796" cy="525804"/>
            <a:chOff x="4376162" y="2082184"/>
            <a:chExt cx="1411197" cy="704349"/>
          </a:xfrm>
        </p:grpSpPr>
        <p:cxnSp>
          <p:nvCxnSpPr>
            <p:cNvPr id="128" name="Google Shape;277;p13">
              <a:extLst>
                <a:ext uri="{FF2B5EF4-FFF2-40B4-BE49-F238E27FC236}">
                  <a16:creationId xmlns:a16="http://schemas.microsoft.com/office/drawing/2014/main" id="{F23F7D27-7ED6-4F13-82F1-CCAD4F5893F5}"/>
                </a:ext>
              </a:extLst>
            </p:cNvPr>
            <p:cNvCxnSpPr>
              <a:cxnSpLocks/>
            </p:cNvCxnSpPr>
            <p:nvPr/>
          </p:nvCxnSpPr>
          <p:spPr>
            <a:xfrm rot="10800000">
              <a:off x="4376162" y="2434358"/>
              <a:ext cx="26550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129" name="Google Shape;278;p13">
              <a:extLst>
                <a:ext uri="{FF2B5EF4-FFF2-40B4-BE49-F238E27FC236}">
                  <a16:creationId xmlns:a16="http://schemas.microsoft.com/office/drawing/2014/main" id="{28B83492-92D8-4422-BDBD-F16FDB75C78E}"/>
                </a:ext>
              </a:extLst>
            </p:cNvPr>
            <p:cNvSpPr/>
            <p:nvPr/>
          </p:nvSpPr>
          <p:spPr>
            <a:xfrm rot="10800000">
              <a:off x="4635215" y="2082184"/>
              <a:ext cx="1152144" cy="704349"/>
            </a:xfrm>
            <a:prstGeom prst="rect">
              <a:avLst/>
            </a:prstGeom>
            <a:solidFill>
              <a:schemeClr val="accent5">
                <a:lumMod val="40000"/>
                <a:lumOff val="60000"/>
              </a:schemeClr>
            </a:solidFill>
            <a:ln w="9525" cap="flat" cmpd="sng">
              <a:solidFill>
                <a:srgbClr val="45A9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SBA (Main Terminal)</a:t>
              </a:r>
              <a:endParaRPr sz="500" dirty="0">
                <a:solidFill>
                  <a:schemeClr val="dk1"/>
                </a:solidFill>
                <a:latin typeface="Arial"/>
                <a:ea typeface="Arial"/>
                <a:cs typeface="Arial"/>
                <a:sym typeface="Arial"/>
              </a:endParaRPr>
            </a:p>
          </p:txBody>
        </p:sp>
      </p:grpSp>
      <p:sp>
        <p:nvSpPr>
          <p:cNvPr id="137" name="Google Shape;278;p13">
            <a:extLst>
              <a:ext uri="{FF2B5EF4-FFF2-40B4-BE49-F238E27FC236}">
                <a16:creationId xmlns:a16="http://schemas.microsoft.com/office/drawing/2014/main" id="{D771B95B-AC95-4BCB-96F0-28D056E448DC}"/>
              </a:ext>
            </a:extLst>
          </p:cNvPr>
          <p:cNvSpPr/>
          <p:nvPr/>
        </p:nvSpPr>
        <p:spPr>
          <a:xfrm>
            <a:off x="7700413" y="4832160"/>
            <a:ext cx="687208" cy="486737"/>
          </a:xfrm>
          <a:prstGeom prst="rect">
            <a:avLst/>
          </a:prstGeom>
          <a:solidFill>
            <a:schemeClr val="accent4">
              <a:lumMod val="40000"/>
              <a:lumOff val="60000"/>
            </a:schemeClr>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Goleta Sanitary District</a:t>
            </a:r>
            <a:endParaRPr sz="500" dirty="0">
              <a:solidFill>
                <a:schemeClr val="dk1"/>
              </a:solidFill>
              <a:latin typeface="Arial"/>
              <a:ea typeface="Arial"/>
              <a:cs typeface="Arial"/>
              <a:sym typeface="Arial"/>
            </a:endParaRPr>
          </a:p>
        </p:txBody>
      </p:sp>
      <p:sp>
        <p:nvSpPr>
          <p:cNvPr id="39" name="Google Shape;265;p13">
            <a:extLst>
              <a:ext uri="{FF2B5EF4-FFF2-40B4-BE49-F238E27FC236}">
                <a16:creationId xmlns:a16="http://schemas.microsoft.com/office/drawing/2014/main" id="{CBF27581-4A4E-42F6-9D8C-A2FA3E1D9AA2}"/>
              </a:ext>
            </a:extLst>
          </p:cNvPr>
          <p:cNvSpPr/>
          <p:nvPr/>
        </p:nvSpPr>
        <p:spPr>
          <a:xfrm>
            <a:off x="44978" y="790463"/>
            <a:ext cx="1133462" cy="762000"/>
          </a:xfrm>
          <a:prstGeom prst="rect">
            <a:avLst/>
          </a:prstGeom>
          <a:solidFill>
            <a:srgbClr val="7F7F7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lt1"/>
                </a:solidFill>
                <a:latin typeface="Arial"/>
                <a:ea typeface="Arial"/>
                <a:cs typeface="Arial"/>
                <a:sym typeface="Arial"/>
              </a:rPr>
              <a:t>Goleta Substation </a:t>
            </a:r>
            <a:r>
              <a:rPr lang="en-US" sz="1050" dirty="0">
                <a:solidFill>
                  <a:schemeClr val="lt1"/>
                </a:solidFill>
                <a:latin typeface="Arial"/>
                <a:ea typeface="Arial"/>
                <a:cs typeface="Arial"/>
                <a:sym typeface="Arial"/>
              </a:rPr>
              <a:t>(220-to-66kV)</a:t>
            </a:r>
            <a:endParaRPr sz="1400" dirty="0">
              <a:solidFill>
                <a:schemeClr val="lt1"/>
              </a:solidFill>
              <a:latin typeface="Arial"/>
              <a:ea typeface="Arial"/>
              <a:cs typeface="Arial"/>
              <a:sym typeface="Arial"/>
            </a:endParaRPr>
          </a:p>
        </p:txBody>
      </p:sp>
      <p:cxnSp>
        <p:nvCxnSpPr>
          <p:cNvPr id="44" name="Google Shape;264;p13">
            <a:extLst>
              <a:ext uri="{FF2B5EF4-FFF2-40B4-BE49-F238E27FC236}">
                <a16:creationId xmlns:a16="http://schemas.microsoft.com/office/drawing/2014/main" id="{8159E15F-85CD-45C4-A029-50CC3884B982}"/>
              </a:ext>
            </a:extLst>
          </p:cNvPr>
          <p:cNvCxnSpPr>
            <a:cxnSpLocks/>
            <a:stCxn id="76" idx="1"/>
          </p:cNvCxnSpPr>
          <p:nvPr/>
        </p:nvCxnSpPr>
        <p:spPr>
          <a:xfrm flipH="1">
            <a:off x="1187676" y="1170292"/>
            <a:ext cx="5922580" cy="1171"/>
          </a:xfrm>
          <a:prstGeom prst="straightConnector1">
            <a:avLst/>
          </a:prstGeom>
          <a:noFill/>
          <a:ln w="38100" cap="flat" cmpd="sng">
            <a:solidFill>
              <a:srgbClr val="FFC000"/>
            </a:solidFill>
            <a:prstDash val="solid"/>
            <a:round/>
            <a:headEnd type="none" w="sm" len="sm"/>
            <a:tailEnd type="none" w="sm" len="sm"/>
          </a:ln>
        </p:spPr>
      </p:cxnSp>
      <p:sp>
        <p:nvSpPr>
          <p:cNvPr id="57" name="Google Shape;273;p13">
            <a:extLst>
              <a:ext uri="{FF2B5EF4-FFF2-40B4-BE49-F238E27FC236}">
                <a16:creationId xmlns:a16="http://schemas.microsoft.com/office/drawing/2014/main" id="{912D4AFC-B174-48EE-ACE3-4508074E7B38}"/>
              </a:ext>
            </a:extLst>
          </p:cNvPr>
          <p:cNvSpPr txBox="1"/>
          <p:nvPr/>
        </p:nvSpPr>
        <p:spPr>
          <a:xfrm>
            <a:off x="54303" y="3752536"/>
            <a:ext cx="2423564" cy="2693005"/>
          </a:xfrm>
          <a:prstGeom prst="rect">
            <a:avLst/>
          </a:prstGeom>
          <a:solidFill>
            <a:schemeClr val="bg1">
              <a:lumMod val="85000"/>
            </a:schemeClr>
          </a:solidFill>
          <a:ln w="19050">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u="sng" dirty="0">
                <a:solidFill>
                  <a:schemeClr val="dk1"/>
                </a:solidFill>
                <a:latin typeface="Arial"/>
                <a:ea typeface="Arial"/>
                <a:cs typeface="Arial"/>
                <a:sym typeface="Arial"/>
              </a:rPr>
              <a:t>Diagram Elements</a:t>
            </a:r>
            <a:endParaRPr sz="1050" dirty="0"/>
          </a:p>
          <a:p>
            <a:pPr marL="0" marR="0" lvl="0" indent="0" algn="l" rtl="0">
              <a:spcBef>
                <a:spcPts val="0"/>
              </a:spcBef>
              <a:spcAft>
                <a:spcPts val="0"/>
              </a:spcAft>
              <a:buNone/>
            </a:pPr>
            <a:r>
              <a:rPr lang="en-US" sz="700" dirty="0">
                <a:solidFill>
                  <a:schemeClr val="dk1"/>
                </a:solidFill>
                <a:latin typeface="Arial"/>
                <a:ea typeface="Arial"/>
                <a:cs typeface="Arial"/>
                <a:sym typeface="Arial"/>
              </a:rPr>
              <a:t>    	 </a:t>
            </a:r>
          </a:p>
          <a:p>
            <a:pPr>
              <a:spcBef>
                <a:spcPts val="0"/>
              </a:spcBef>
              <a:spcAft>
                <a:spcPts val="0"/>
              </a:spcAft>
            </a:pPr>
            <a:r>
              <a:rPr lang="en-US" sz="900" dirty="0">
                <a:solidFill>
                  <a:schemeClr val="dk1"/>
                </a:solidFill>
                <a:latin typeface="Arial"/>
                <a:cs typeface="Arial"/>
                <a:sym typeface="Arial"/>
              </a:rPr>
              <a:t>	66 kV Distribution Feeder #4311 </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16 kV Gladiola Feeder</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16 kV Gaucho Feeder</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16 kV Professor Feeder</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16 kV Los Carneros Feeder</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16 kV Ace Feeder</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16 kV </a:t>
            </a:r>
            <a:r>
              <a:rPr lang="en-US" sz="900" dirty="0" err="1">
                <a:solidFill>
                  <a:schemeClr val="dk1"/>
                </a:solidFill>
                <a:latin typeface="Arial"/>
                <a:cs typeface="Arial"/>
                <a:sym typeface="Arial"/>
              </a:rPr>
              <a:t>Storke</a:t>
            </a:r>
            <a:r>
              <a:rPr lang="en-US" sz="900" dirty="0">
                <a:solidFill>
                  <a:schemeClr val="dk1"/>
                </a:solidFill>
                <a:latin typeface="Arial"/>
                <a:cs typeface="Arial"/>
                <a:sym typeface="Arial"/>
              </a:rPr>
              <a:t> Feeder</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Planned Battery Energy Storage</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Ellwood Gas Peaker Plant</a:t>
            </a:r>
          </a:p>
          <a:p>
            <a:pPr marL="0" marR="0" lvl="0" indent="0" algn="l" rtl="0">
              <a:spcBef>
                <a:spcPts val="0"/>
              </a:spcBef>
              <a:spcAft>
                <a:spcPts val="0"/>
              </a:spcAft>
              <a:buNone/>
            </a:pPr>
            <a:endParaRPr lang="en-US" sz="500" dirty="0">
              <a:solidFill>
                <a:schemeClr val="dk1"/>
              </a:solidFill>
              <a:latin typeface="Arial"/>
              <a:cs typeface="Arial"/>
              <a:sym typeface="Arial"/>
            </a:endParaRPr>
          </a:p>
          <a:p>
            <a:pPr marL="0" marR="0" lvl="0" indent="0" algn="l" rtl="0">
              <a:spcBef>
                <a:spcPts val="0"/>
              </a:spcBef>
              <a:spcAft>
                <a:spcPts val="0"/>
              </a:spcAft>
              <a:buNone/>
            </a:pPr>
            <a:r>
              <a:rPr lang="en-US" sz="900" dirty="0">
                <a:solidFill>
                  <a:schemeClr val="dk1"/>
                </a:solidFill>
                <a:latin typeface="Arial"/>
                <a:cs typeface="Arial"/>
                <a:sym typeface="Arial"/>
              </a:rPr>
              <a:t>              Grid isolation switch (open, closed)</a:t>
            </a:r>
          </a:p>
          <a:p>
            <a:pPr marL="0" marR="0" lvl="0" indent="0" algn="l" rtl="0">
              <a:spcBef>
                <a:spcPts val="0"/>
              </a:spcBef>
              <a:spcAft>
                <a:spcPts val="0"/>
              </a:spcAft>
              <a:buNone/>
            </a:pPr>
            <a:r>
              <a:rPr lang="en-US" sz="500" dirty="0">
                <a:solidFill>
                  <a:schemeClr val="dk1"/>
                </a:solidFill>
                <a:latin typeface="Arial"/>
                <a:cs typeface="Arial"/>
                <a:sym typeface="Arial"/>
              </a:rPr>
              <a:t>	</a:t>
            </a:r>
          </a:p>
          <a:p>
            <a:pPr marL="0" marR="0" lvl="0" indent="0" algn="l" rtl="0">
              <a:spcBef>
                <a:spcPts val="0"/>
              </a:spcBef>
              <a:spcAft>
                <a:spcPts val="0"/>
              </a:spcAft>
              <a:buNone/>
            </a:pPr>
            <a:r>
              <a:rPr lang="en-US" sz="900" dirty="0">
                <a:solidFill>
                  <a:schemeClr val="dk1"/>
                </a:solidFill>
                <a:latin typeface="Arial"/>
                <a:cs typeface="Arial"/>
                <a:sym typeface="Arial"/>
              </a:rPr>
              <a:t>              Smart meter switch (open, closed)</a:t>
            </a:r>
          </a:p>
        </p:txBody>
      </p:sp>
      <p:cxnSp>
        <p:nvCxnSpPr>
          <p:cNvPr id="58" name="Google Shape;264;p13">
            <a:extLst>
              <a:ext uri="{FF2B5EF4-FFF2-40B4-BE49-F238E27FC236}">
                <a16:creationId xmlns:a16="http://schemas.microsoft.com/office/drawing/2014/main" id="{3AF5F8F4-3462-43AD-9BCE-125BF1DF365E}"/>
              </a:ext>
            </a:extLst>
          </p:cNvPr>
          <p:cNvCxnSpPr>
            <a:cxnSpLocks/>
          </p:cNvCxnSpPr>
          <p:nvPr/>
        </p:nvCxnSpPr>
        <p:spPr>
          <a:xfrm flipH="1">
            <a:off x="213542" y="4130857"/>
            <a:ext cx="260850" cy="0"/>
          </a:xfrm>
          <a:prstGeom prst="straightConnector1">
            <a:avLst/>
          </a:prstGeom>
          <a:noFill/>
          <a:ln w="38100" cap="flat" cmpd="sng">
            <a:solidFill>
              <a:srgbClr val="FFC000"/>
            </a:solidFill>
            <a:prstDash val="solid"/>
            <a:round/>
            <a:headEnd type="none" w="sm" len="sm"/>
            <a:tailEnd type="none" w="sm" len="sm"/>
          </a:ln>
        </p:spPr>
      </p:cxnSp>
      <p:cxnSp>
        <p:nvCxnSpPr>
          <p:cNvPr id="62" name="Google Shape;264;p13">
            <a:extLst>
              <a:ext uri="{FF2B5EF4-FFF2-40B4-BE49-F238E27FC236}">
                <a16:creationId xmlns:a16="http://schemas.microsoft.com/office/drawing/2014/main" id="{9385D812-4CB7-485A-90FB-822F01B85196}"/>
              </a:ext>
            </a:extLst>
          </p:cNvPr>
          <p:cNvCxnSpPr>
            <a:cxnSpLocks/>
          </p:cNvCxnSpPr>
          <p:nvPr/>
        </p:nvCxnSpPr>
        <p:spPr>
          <a:xfrm flipH="1">
            <a:off x="198785" y="4351754"/>
            <a:ext cx="260850" cy="0"/>
          </a:xfrm>
          <a:prstGeom prst="straightConnector1">
            <a:avLst/>
          </a:prstGeom>
          <a:noFill/>
          <a:ln w="38100" cap="flat" cmpd="sng">
            <a:solidFill>
              <a:srgbClr val="FF00FF"/>
            </a:solidFill>
            <a:prstDash val="solid"/>
            <a:round/>
            <a:headEnd type="none" w="sm" len="sm"/>
            <a:tailEnd type="none" w="sm" len="sm"/>
          </a:ln>
        </p:spPr>
      </p:cxnSp>
      <p:cxnSp>
        <p:nvCxnSpPr>
          <p:cNvPr id="63" name="Google Shape;264;p13">
            <a:extLst>
              <a:ext uri="{FF2B5EF4-FFF2-40B4-BE49-F238E27FC236}">
                <a16:creationId xmlns:a16="http://schemas.microsoft.com/office/drawing/2014/main" id="{E2C1B24F-ED3D-4765-998D-CBB5BCA1E8A0}"/>
              </a:ext>
            </a:extLst>
          </p:cNvPr>
          <p:cNvCxnSpPr>
            <a:cxnSpLocks/>
          </p:cNvCxnSpPr>
          <p:nvPr/>
        </p:nvCxnSpPr>
        <p:spPr>
          <a:xfrm flipH="1">
            <a:off x="198785" y="4558438"/>
            <a:ext cx="275602" cy="0"/>
          </a:xfrm>
          <a:prstGeom prst="straightConnector1">
            <a:avLst/>
          </a:prstGeom>
          <a:noFill/>
          <a:ln w="38100" cap="flat" cmpd="sng">
            <a:solidFill>
              <a:schemeClr val="tx2">
                <a:lumMod val="60000"/>
                <a:lumOff val="40000"/>
              </a:schemeClr>
            </a:solidFill>
            <a:prstDash val="solid"/>
            <a:round/>
            <a:headEnd type="none" w="sm" len="sm"/>
            <a:tailEnd type="none" w="sm" len="sm"/>
          </a:ln>
        </p:spPr>
      </p:cxnSp>
      <p:cxnSp>
        <p:nvCxnSpPr>
          <p:cNvPr id="64" name="Google Shape;264;p13">
            <a:extLst>
              <a:ext uri="{FF2B5EF4-FFF2-40B4-BE49-F238E27FC236}">
                <a16:creationId xmlns:a16="http://schemas.microsoft.com/office/drawing/2014/main" id="{575359E6-A4E2-4C9C-A6D5-F768FC02A5B7}"/>
              </a:ext>
            </a:extLst>
          </p:cNvPr>
          <p:cNvCxnSpPr>
            <a:cxnSpLocks/>
          </p:cNvCxnSpPr>
          <p:nvPr/>
        </p:nvCxnSpPr>
        <p:spPr>
          <a:xfrm flipH="1">
            <a:off x="198785" y="4768078"/>
            <a:ext cx="270688" cy="4030"/>
          </a:xfrm>
          <a:prstGeom prst="straightConnector1">
            <a:avLst/>
          </a:prstGeom>
          <a:noFill/>
          <a:ln w="38100" cap="flat" cmpd="sng">
            <a:solidFill>
              <a:srgbClr val="C00000"/>
            </a:solidFill>
            <a:prstDash val="solid"/>
            <a:round/>
            <a:headEnd type="none" w="sm" len="sm"/>
            <a:tailEnd type="none" w="sm" len="sm"/>
          </a:ln>
        </p:spPr>
      </p:cxnSp>
      <p:pic>
        <p:nvPicPr>
          <p:cNvPr id="69" name="Picture 68">
            <a:extLst>
              <a:ext uri="{FF2B5EF4-FFF2-40B4-BE49-F238E27FC236}">
                <a16:creationId xmlns:a16="http://schemas.microsoft.com/office/drawing/2014/main" id="{6C135015-CDC2-4F96-B809-9653047664EC}"/>
              </a:ext>
            </a:extLst>
          </p:cNvPr>
          <p:cNvPicPr>
            <a:picLocks noChangeAspect="1"/>
          </p:cNvPicPr>
          <p:nvPr/>
        </p:nvPicPr>
        <p:blipFill>
          <a:blip r:embed="rId3"/>
          <a:stretch>
            <a:fillRect/>
          </a:stretch>
        </p:blipFill>
        <p:spPr>
          <a:xfrm>
            <a:off x="262825" y="5486119"/>
            <a:ext cx="210117" cy="210117"/>
          </a:xfrm>
          <a:prstGeom prst="rect">
            <a:avLst/>
          </a:prstGeom>
        </p:spPr>
      </p:pic>
      <p:grpSp>
        <p:nvGrpSpPr>
          <p:cNvPr id="86" name="Google Shape;276;p13">
            <a:extLst>
              <a:ext uri="{FF2B5EF4-FFF2-40B4-BE49-F238E27FC236}">
                <a16:creationId xmlns:a16="http://schemas.microsoft.com/office/drawing/2014/main" id="{F23D4EFF-9D3F-414B-9D82-BEACAE86C2D6}"/>
              </a:ext>
            </a:extLst>
          </p:cNvPr>
          <p:cNvGrpSpPr/>
          <p:nvPr/>
        </p:nvGrpSpPr>
        <p:grpSpPr>
          <a:xfrm rot="10800000">
            <a:off x="4551608" y="1558062"/>
            <a:ext cx="689674" cy="647688"/>
            <a:chOff x="4646114" y="2049812"/>
            <a:chExt cx="1152144" cy="933907"/>
          </a:xfrm>
        </p:grpSpPr>
        <p:cxnSp>
          <p:nvCxnSpPr>
            <p:cNvPr id="87" name="Google Shape;277;p13">
              <a:extLst>
                <a:ext uri="{FF2B5EF4-FFF2-40B4-BE49-F238E27FC236}">
                  <a16:creationId xmlns:a16="http://schemas.microsoft.com/office/drawing/2014/main" id="{88E59F36-0334-4DD7-B741-D22423961594}"/>
                </a:ext>
              </a:extLst>
            </p:cNvPr>
            <p:cNvCxnSpPr>
              <a:cxnSpLocks/>
            </p:cNvCxnSpPr>
            <p:nvPr/>
          </p:nvCxnSpPr>
          <p:spPr>
            <a:xfrm rot="10800000">
              <a:off x="5209003" y="2761915"/>
              <a:ext cx="0" cy="221804"/>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92" name="Google Shape;278;p13">
              <a:extLst>
                <a:ext uri="{FF2B5EF4-FFF2-40B4-BE49-F238E27FC236}">
                  <a16:creationId xmlns:a16="http://schemas.microsoft.com/office/drawing/2014/main" id="{17E6CA76-684F-486E-8324-4B0368CBCA3E}"/>
                </a:ext>
              </a:extLst>
            </p:cNvPr>
            <p:cNvSpPr/>
            <p:nvPr/>
          </p:nvSpPr>
          <p:spPr>
            <a:xfrm rot="10800000">
              <a:off x="4646114" y="2049812"/>
              <a:ext cx="1152144" cy="704349"/>
            </a:xfrm>
            <a:prstGeom prst="rect">
              <a:avLst/>
            </a:prstGeom>
            <a:solidFill>
              <a:srgbClr val="E5B8B7"/>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Fire Station #8</a:t>
              </a:r>
              <a:endParaRPr sz="500" dirty="0">
                <a:solidFill>
                  <a:schemeClr val="dk1"/>
                </a:solidFill>
                <a:latin typeface="Arial"/>
                <a:ea typeface="Arial"/>
                <a:cs typeface="Arial"/>
                <a:sym typeface="Arial"/>
              </a:endParaRPr>
            </a:p>
          </p:txBody>
        </p:sp>
      </p:grpSp>
      <p:pic>
        <p:nvPicPr>
          <p:cNvPr id="97" name="Google Shape;280;p13" descr="http://maps.google.com/mapfiles/kml/shapes/firedept.png">
            <a:extLst>
              <a:ext uri="{FF2B5EF4-FFF2-40B4-BE49-F238E27FC236}">
                <a16:creationId xmlns:a16="http://schemas.microsoft.com/office/drawing/2014/main" id="{45ADAABF-4854-42AB-8710-AAB21B6FDCA3}"/>
              </a:ext>
            </a:extLst>
          </p:cNvPr>
          <p:cNvPicPr preferRelativeResize="0"/>
          <p:nvPr/>
        </p:nvPicPr>
        <p:blipFill rotWithShape="1">
          <a:blip r:embed="rId4">
            <a:alphaModFix/>
          </a:blip>
          <a:srcRect/>
          <a:stretch/>
        </p:blipFill>
        <p:spPr>
          <a:xfrm>
            <a:off x="5111555" y="2054668"/>
            <a:ext cx="274320" cy="274320"/>
          </a:xfrm>
          <a:prstGeom prst="rect">
            <a:avLst/>
          </a:prstGeom>
          <a:noFill/>
          <a:ln>
            <a:noFill/>
          </a:ln>
        </p:spPr>
      </p:pic>
      <p:pic>
        <p:nvPicPr>
          <p:cNvPr id="98" name="Picture 2">
            <a:extLst>
              <a:ext uri="{FF2B5EF4-FFF2-40B4-BE49-F238E27FC236}">
                <a16:creationId xmlns:a16="http://schemas.microsoft.com/office/drawing/2014/main" id="{9644B420-197D-43E2-837F-1BE0557EC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395" y="2093879"/>
            <a:ext cx="326347" cy="32634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a:extLst>
              <a:ext uri="{FF2B5EF4-FFF2-40B4-BE49-F238E27FC236}">
                <a16:creationId xmlns:a16="http://schemas.microsoft.com/office/drawing/2014/main" id="{49BD4231-1186-484A-9B16-CD72F09FE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6554" y="4687243"/>
            <a:ext cx="338248" cy="338248"/>
          </a:xfrm>
          <a:prstGeom prst="rect">
            <a:avLst/>
          </a:prstGeom>
          <a:noFill/>
          <a:extLst>
            <a:ext uri="{909E8E84-426E-40DD-AFC4-6F175D3DCCD1}">
              <a14:hiddenFill xmlns:a14="http://schemas.microsoft.com/office/drawing/2010/main">
                <a:solidFill>
                  <a:srgbClr val="FFFFFF"/>
                </a:solidFill>
              </a14:hiddenFill>
            </a:ext>
          </a:extLst>
        </p:spPr>
      </p:pic>
      <p:pic>
        <p:nvPicPr>
          <p:cNvPr id="101" name="Google Shape;280;p13" descr="http://maps.google.com/mapfiles/kml/shapes/firedept.png">
            <a:extLst>
              <a:ext uri="{FF2B5EF4-FFF2-40B4-BE49-F238E27FC236}">
                <a16:creationId xmlns:a16="http://schemas.microsoft.com/office/drawing/2014/main" id="{2CC2272D-C68E-486C-9B18-EA6D499D6B95}"/>
              </a:ext>
            </a:extLst>
          </p:cNvPr>
          <p:cNvPicPr preferRelativeResize="0"/>
          <p:nvPr/>
        </p:nvPicPr>
        <p:blipFill rotWithShape="1">
          <a:blip r:embed="rId4">
            <a:alphaModFix/>
          </a:blip>
          <a:srcRect/>
          <a:stretch/>
        </p:blipFill>
        <p:spPr>
          <a:xfrm>
            <a:off x="4595541" y="3909627"/>
            <a:ext cx="274320" cy="274320"/>
          </a:xfrm>
          <a:prstGeom prst="rect">
            <a:avLst/>
          </a:prstGeom>
          <a:noFill/>
          <a:ln>
            <a:noFill/>
          </a:ln>
        </p:spPr>
      </p:pic>
      <p:pic>
        <p:nvPicPr>
          <p:cNvPr id="102" name="Google Shape;293;p13">
            <a:extLst>
              <a:ext uri="{FF2B5EF4-FFF2-40B4-BE49-F238E27FC236}">
                <a16:creationId xmlns:a16="http://schemas.microsoft.com/office/drawing/2014/main" id="{CB58E7D6-4B15-4C42-A9B3-57B2A00BCA2D}"/>
              </a:ext>
            </a:extLst>
          </p:cNvPr>
          <p:cNvPicPr preferRelativeResize="0"/>
          <p:nvPr/>
        </p:nvPicPr>
        <p:blipFill rotWithShape="1">
          <a:blip r:embed="rId7">
            <a:alphaModFix/>
          </a:blip>
          <a:srcRect/>
          <a:stretch/>
        </p:blipFill>
        <p:spPr>
          <a:xfrm>
            <a:off x="4291595" y="6090292"/>
            <a:ext cx="274320" cy="274320"/>
          </a:xfrm>
          <a:prstGeom prst="rect">
            <a:avLst/>
          </a:prstGeom>
          <a:noFill/>
          <a:ln>
            <a:noFill/>
          </a:ln>
        </p:spPr>
      </p:pic>
      <p:pic>
        <p:nvPicPr>
          <p:cNvPr id="103" name="Picture 102">
            <a:extLst>
              <a:ext uri="{FF2B5EF4-FFF2-40B4-BE49-F238E27FC236}">
                <a16:creationId xmlns:a16="http://schemas.microsoft.com/office/drawing/2014/main" id="{8CE2CE49-C7D0-4418-904B-BAE6347DA7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3861" y="5203981"/>
            <a:ext cx="209572" cy="209572"/>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Google Shape;264;p13">
            <a:extLst>
              <a:ext uri="{FF2B5EF4-FFF2-40B4-BE49-F238E27FC236}">
                <a16:creationId xmlns:a16="http://schemas.microsoft.com/office/drawing/2014/main" id="{F9C738B7-425A-4C47-B005-11FAA275AB05}"/>
              </a:ext>
            </a:extLst>
          </p:cNvPr>
          <p:cNvCxnSpPr>
            <a:cxnSpLocks/>
          </p:cNvCxnSpPr>
          <p:nvPr/>
        </p:nvCxnSpPr>
        <p:spPr>
          <a:xfrm flipH="1">
            <a:off x="2435873" y="2195136"/>
            <a:ext cx="720162" cy="0"/>
          </a:xfrm>
          <a:prstGeom prst="straightConnector1">
            <a:avLst/>
          </a:prstGeom>
          <a:noFill/>
          <a:ln w="38100" cap="flat" cmpd="sng">
            <a:solidFill>
              <a:srgbClr val="FFC000"/>
            </a:solidFill>
            <a:prstDash val="solid"/>
            <a:round/>
            <a:headEnd type="none" w="sm" len="sm"/>
            <a:tailEnd type="none" w="sm" len="sm"/>
          </a:ln>
        </p:spPr>
      </p:cxnSp>
      <p:cxnSp>
        <p:nvCxnSpPr>
          <p:cNvPr id="65" name="Google Shape;264;p13">
            <a:extLst>
              <a:ext uri="{FF2B5EF4-FFF2-40B4-BE49-F238E27FC236}">
                <a16:creationId xmlns:a16="http://schemas.microsoft.com/office/drawing/2014/main" id="{02FA304C-40DB-42C8-8C69-51B85D9041CF}"/>
              </a:ext>
            </a:extLst>
          </p:cNvPr>
          <p:cNvCxnSpPr>
            <a:cxnSpLocks/>
            <a:stCxn id="265" idx="0"/>
          </p:cNvCxnSpPr>
          <p:nvPr/>
        </p:nvCxnSpPr>
        <p:spPr>
          <a:xfrm flipV="1">
            <a:off x="3156033" y="2185900"/>
            <a:ext cx="0" cy="764116"/>
          </a:xfrm>
          <a:prstGeom prst="straightConnector1">
            <a:avLst/>
          </a:prstGeom>
          <a:noFill/>
          <a:ln w="38100" cap="flat" cmpd="sng">
            <a:solidFill>
              <a:srgbClr val="FFC000"/>
            </a:solidFill>
            <a:prstDash val="solid"/>
            <a:round/>
            <a:headEnd type="none" w="sm" len="sm"/>
            <a:tailEnd type="none" w="sm" len="sm"/>
          </a:ln>
        </p:spPr>
      </p:cxnSp>
      <p:cxnSp>
        <p:nvCxnSpPr>
          <p:cNvPr id="67" name="Google Shape;264;p13">
            <a:extLst>
              <a:ext uri="{FF2B5EF4-FFF2-40B4-BE49-F238E27FC236}">
                <a16:creationId xmlns:a16="http://schemas.microsoft.com/office/drawing/2014/main" id="{E902E553-91C6-452D-8E41-8FBE4FEB8A63}"/>
              </a:ext>
            </a:extLst>
          </p:cNvPr>
          <p:cNvCxnSpPr>
            <a:cxnSpLocks/>
          </p:cNvCxnSpPr>
          <p:nvPr/>
        </p:nvCxnSpPr>
        <p:spPr>
          <a:xfrm flipH="1">
            <a:off x="2417399" y="3570881"/>
            <a:ext cx="1155732" cy="0"/>
          </a:xfrm>
          <a:prstGeom prst="straightConnector1">
            <a:avLst/>
          </a:prstGeom>
          <a:noFill/>
          <a:ln w="38100" cap="flat" cmpd="sng">
            <a:solidFill>
              <a:srgbClr val="FFC000"/>
            </a:solidFill>
            <a:prstDash val="solid"/>
            <a:round/>
            <a:headEnd type="none" w="sm" len="sm"/>
            <a:tailEnd type="none" w="sm" len="sm"/>
          </a:ln>
        </p:spPr>
      </p:cxnSp>
      <p:cxnSp>
        <p:nvCxnSpPr>
          <p:cNvPr id="70" name="Google Shape;264;p13">
            <a:extLst>
              <a:ext uri="{FF2B5EF4-FFF2-40B4-BE49-F238E27FC236}">
                <a16:creationId xmlns:a16="http://schemas.microsoft.com/office/drawing/2014/main" id="{12AA3511-5155-4272-80B3-5AB2B6178D7C}"/>
              </a:ext>
            </a:extLst>
          </p:cNvPr>
          <p:cNvCxnSpPr>
            <a:cxnSpLocks/>
          </p:cNvCxnSpPr>
          <p:nvPr/>
        </p:nvCxnSpPr>
        <p:spPr>
          <a:xfrm flipH="1" flipV="1">
            <a:off x="3578136" y="3560452"/>
            <a:ext cx="17433" cy="2307777"/>
          </a:xfrm>
          <a:prstGeom prst="straightConnector1">
            <a:avLst/>
          </a:prstGeom>
          <a:noFill/>
          <a:ln w="38100" cap="flat" cmpd="sng">
            <a:solidFill>
              <a:srgbClr val="FFC000"/>
            </a:solidFill>
            <a:prstDash val="solid"/>
            <a:round/>
            <a:headEnd type="none" w="sm" len="sm"/>
            <a:tailEnd type="none" w="sm" len="sm"/>
          </a:ln>
        </p:spPr>
      </p:cxnSp>
      <p:cxnSp>
        <p:nvCxnSpPr>
          <p:cNvPr id="99" name="Google Shape;264;p13">
            <a:extLst>
              <a:ext uri="{FF2B5EF4-FFF2-40B4-BE49-F238E27FC236}">
                <a16:creationId xmlns:a16="http://schemas.microsoft.com/office/drawing/2014/main" id="{74F16054-7729-405E-8E7B-01B58C02CB9E}"/>
              </a:ext>
            </a:extLst>
          </p:cNvPr>
          <p:cNvCxnSpPr>
            <a:cxnSpLocks/>
          </p:cNvCxnSpPr>
          <p:nvPr/>
        </p:nvCxnSpPr>
        <p:spPr>
          <a:xfrm>
            <a:off x="2417399" y="1195884"/>
            <a:ext cx="0" cy="2397281"/>
          </a:xfrm>
          <a:prstGeom prst="straightConnector1">
            <a:avLst/>
          </a:prstGeom>
          <a:noFill/>
          <a:ln w="38100" cap="flat" cmpd="sng">
            <a:solidFill>
              <a:srgbClr val="FFC000"/>
            </a:solidFill>
            <a:prstDash val="solid"/>
            <a:round/>
            <a:headEnd type="none" w="sm" len="sm"/>
            <a:tailEnd type="none" w="sm" len="sm"/>
          </a:ln>
        </p:spPr>
      </p:cxnSp>
      <p:sp>
        <p:nvSpPr>
          <p:cNvPr id="7" name="TextBox 6">
            <a:extLst>
              <a:ext uri="{FF2B5EF4-FFF2-40B4-BE49-F238E27FC236}">
                <a16:creationId xmlns:a16="http://schemas.microsoft.com/office/drawing/2014/main" id="{5AEECDEA-3052-42CF-8469-6D7676882FC1}"/>
              </a:ext>
            </a:extLst>
          </p:cNvPr>
          <p:cNvSpPr txBox="1"/>
          <p:nvPr/>
        </p:nvSpPr>
        <p:spPr>
          <a:xfrm>
            <a:off x="1717852" y="854162"/>
            <a:ext cx="4588890" cy="261610"/>
          </a:xfrm>
          <a:prstGeom prst="rect">
            <a:avLst/>
          </a:prstGeom>
          <a:noFill/>
        </p:spPr>
        <p:txBody>
          <a:bodyPr wrap="square" rtlCol="0">
            <a:spAutoFit/>
          </a:bodyPr>
          <a:lstStyle/>
          <a:p>
            <a:r>
              <a:rPr lang="en-US" sz="1100" b="1" dirty="0">
                <a:solidFill>
                  <a:schemeClr val="dk1"/>
                </a:solidFill>
                <a:latin typeface="Arial"/>
                <a:cs typeface="Arial"/>
                <a:sym typeface="Arial"/>
              </a:rPr>
              <a:t>66kV distribution feeder #4311 with multiple branches</a:t>
            </a:r>
          </a:p>
        </p:txBody>
      </p:sp>
      <p:grpSp>
        <p:nvGrpSpPr>
          <p:cNvPr id="71" name="Google Shape;276;p13">
            <a:extLst>
              <a:ext uri="{FF2B5EF4-FFF2-40B4-BE49-F238E27FC236}">
                <a16:creationId xmlns:a16="http://schemas.microsoft.com/office/drawing/2014/main" id="{C2C105E2-9918-4AD1-8381-C055E958DD2A}"/>
              </a:ext>
            </a:extLst>
          </p:cNvPr>
          <p:cNvGrpSpPr/>
          <p:nvPr/>
        </p:nvGrpSpPr>
        <p:grpSpPr>
          <a:xfrm rot="10800000">
            <a:off x="5151477" y="3102667"/>
            <a:ext cx="654990" cy="651289"/>
            <a:chOff x="4646114" y="2049812"/>
            <a:chExt cx="1152144" cy="975954"/>
          </a:xfrm>
        </p:grpSpPr>
        <p:cxnSp>
          <p:nvCxnSpPr>
            <p:cNvPr id="72" name="Google Shape;277;p13">
              <a:extLst>
                <a:ext uri="{FF2B5EF4-FFF2-40B4-BE49-F238E27FC236}">
                  <a16:creationId xmlns:a16="http://schemas.microsoft.com/office/drawing/2014/main" id="{4AAEBBEE-F34C-408E-9B90-76A89519CA19}"/>
                </a:ext>
              </a:extLst>
            </p:cNvPr>
            <p:cNvCxnSpPr>
              <a:cxnSpLocks/>
              <a:endCxn id="73" idx="0"/>
            </p:cNvCxnSpPr>
            <p:nvPr/>
          </p:nvCxnSpPr>
          <p:spPr>
            <a:xfrm rot="10800000">
              <a:off x="5222185" y="2754160"/>
              <a:ext cx="0" cy="271606"/>
            </a:xfrm>
            <a:prstGeom prst="straightConnector1">
              <a:avLst/>
            </a:prstGeom>
            <a:noFill/>
            <a:ln w="254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cxnSp>
        <p:sp>
          <p:nvSpPr>
            <p:cNvPr id="73" name="Google Shape;278;p13">
              <a:extLst>
                <a:ext uri="{FF2B5EF4-FFF2-40B4-BE49-F238E27FC236}">
                  <a16:creationId xmlns:a16="http://schemas.microsoft.com/office/drawing/2014/main" id="{3E794BBE-7B2B-4BAC-B58B-E45DC2C331BB}"/>
                </a:ext>
              </a:extLst>
            </p:cNvPr>
            <p:cNvSpPr/>
            <p:nvPr/>
          </p:nvSpPr>
          <p:spPr>
            <a:xfrm rot="10800000">
              <a:off x="4646114" y="2049812"/>
              <a:ext cx="1152144" cy="704349"/>
            </a:xfrm>
            <a:prstGeom prst="rect">
              <a:avLst/>
            </a:prstGeom>
            <a:solidFill>
              <a:schemeClr val="accent1">
                <a:lumMod val="40000"/>
                <a:lumOff val="60000"/>
              </a:scheme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Deckers</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a:t>
              </a:r>
              <a:endParaRPr sz="500" dirty="0">
                <a:solidFill>
                  <a:schemeClr val="dk1"/>
                </a:solidFill>
                <a:latin typeface="Arial"/>
                <a:ea typeface="Arial"/>
                <a:cs typeface="Arial"/>
                <a:sym typeface="Arial"/>
              </a:endParaRPr>
            </a:p>
          </p:txBody>
        </p:sp>
      </p:grpSp>
      <p:sp>
        <p:nvSpPr>
          <p:cNvPr id="68" name="Google Shape;275;p13">
            <a:extLst>
              <a:ext uri="{FF2B5EF4-FFF2-40B4-BE49-F238E27FC236}">
                <a16:creationId xmlns:a16="http://schemas.microsoft.com/office/drawing/2014/main" id="{AAF997E9-82C9-441E-9449-727C4B612440}"/>
              </a:ext>
            </a:extLst>
          </p:cNvPr>
          <p:cNvSpPr/>
          <p:nvPr/>
        </p:nvSpPr>
        <p:spPr>
          <a:xfrm>
            <a:off x="1307846" y="1102712"/>
            <a:ext cx="165539" cy="150912"/>
          </a:xfrm>
          <a:prstGeom prst="flowChartOr">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275;p13">
            <a:extLst>
              <a:ext uri="{FF2B5EF4-FFF2-40B4-BE49-F238E27FC236}">
                <a16:creationId xmlns:a16="http://schemas.microsoft.com/office/drawing/2014/main" id="{A4DF4FE0-8E69-4726-8315-BC965DB1DBC6}"/>
              </a:ext>
            </a:extLst>
          </p:cNvPr>
          <p:cNvSpPr/>
          <p:nvPr/>
        </p:nvSpPr>
        <p:spPr>
          <a:xfrm>
            <a:off x="379664" y="6007795"/>
            <a:ext cx="110797" cy="101007"/>
          </a:xfrm>
          <a:prstGeom prst="flowChartOr">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274;p13">
            <a:extLst>
              <a:ext uri="{FF2B5EF4-FFF2-40B4-BE49-F238E27FC236}">
                <a16:creationId xmlns:a16="http://schemas.microsoft.com/office/drawing/2014/main" id="{9CAA1866-B0FF-4718-B9B0-F59E65060A53}"/>
              </a:ext>
            </a:extLst>
          </p:cNvPr>
          <p:cNvSpPr/>
          <p:nvPr/>
        </p:nvSpPr>
        <p:spPr>
          <a:xfrm>
            <a:off x="158144" y="6007794"/>
            <a:ext cx="110797" cy="101007"/>
          </a:xfrm>
          <a:prstGeom prst="flowChartSummingJunction">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303;p13">
            <a:extLst>
              <a:ext uri="{FF2B5EF4-FFF2-40B4-BE49-F238E27FC236}">
                <a16:creationId xmlns:a16="http://schemas.microsoft.com/office/drawing/2014/main" id="{32403918-FB36-4299-ABAF-C89B86750B40}"/>
              </a:ext>
            </a:extLst>
          </p:cNvPr>
          <p:cNvSpPr/>
          <p:nvPr/>
        </p:nvSpPr>
        <p:spPr>
          <a:xfrm>
            <a:off x="381877" y="6204844"/>
            <a:ext cx="110797" cy="101007"/>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304;p13">
            <a:extLst>
              <a:ext uri="{FF2B5EF4-FFF2-40B4-BE49-F238E27FC236}">
                <a16:creationId xmlns:a16="http://schemas.microsoft.com/office/drawing/2014/main" id="{30069038-5575-49D7-9089-182CC8D255F3}"/>
              </a:ext>
            </a:extLst>
          </p:cNvPr>
          <p:cNvSpPr/>
          <p:nvPr/>
        </p:nvSpPr>
        <p:spPr>
          <a:xfrm>
            <a:off x="162466" y="6204843"/>
            <a:ext cx="110797" cy="101007"/>
          </a:xfrm>
          <a:prstGeom prst="flowChartSummingJunction">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0" name="Google Shape;270;p13">
            <a:extLst>
              <a:ext uri="{FF2B5EF4-FFF2-40B4-BE49-F238E27FC236}">
                <a16:creationId xmlns:a16="http://schemas.microsoft.com/office/drawing/2014/main" id="{5133E54D-AAEB-4A4E-9D43-B6209BA40EA1}"/>
              </a:ext>
            </a:extLst>
          </p:cNvPr>
          <p:cNvGrpSpPr/>
          <p:nvPr/>
        </p:nvGrpSpPr>
        <p:grpSpPr>
          <a:xfrm>
            <a:off x="6740266" y="1760378"/>
            <a:ext cx="661237" cy="567452"/>
            <a:chOff x="3915517" y="6170561"/>
            <a:chExt cx="1073139" cy="888868"/>
          </a:xfrm>
        </p:grpSpPr>
        <p:sp>
          <p:nvSpPr>
            <p:cNvPr id="111" name="Google Shape;269;p13">
              <a:extLst>
                <a:ext uri="{FF2B5EF4-FFF2-40B4-BE49-F238E27FC236}">
                  <a16:creationId xmlns:a16="http://schemas.microsoft.com/office/drawing/2014/main" id="{E0B89FB4-9E82-4121-A03E-551F48B3607F}"/>
                </a:ext>
              </a:extLst>
            </p:cNvPr>
            <p:cNvSpPr/>
            <p:nvPr/>
          </p:nvSpPr>
          <p:spPr>
            <a:xfrm>
              <a:off x="3915517" y="6170561"/>
              <a:ext cx="1073139" cy="888868"/>
            </a:xfrm>
            <a:prstGeom prst="cloud">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271;p13">
              <a:extLst>
                <a:ext uri="{FF2B5EF4-FFF2-40B4-BE49-F238E27FC236}">
                  <a16:creationId xmlns:a16="http://schemas.microsoft.com/office/drawing/2014/main" id="{C2B5F9B1-F5E7-476A-9FB1-C88A1691575C}"/>
                </a:ext>
              </a:extLst>
            </p:cNvPr>
            <p:cNvSpPr txBox="1"/>
            <p:nvPr/>
          </p:nvSpPr>
          <p:spPr>
            <a:xfrm>
              <a:off x="3927552" y="6358628"/>
              <a:ext cx="1023541" cy="4905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Tier 2 &amp; 3 facilities</a:t>
              </a:r>
              <a:endParaRPr sz="1050" dirty="0"/>
            </a:p>
          </p:txBody>
        </p:sp>
      </p:grpSp>
      <p:sp>
        <p:nvSpPr>
          <p:cNvPr id="121" name="Google Shape;303;p13">
            <a:extLst>
              <a:ext uri="{FF2B5EF4-FFF2-40B4-BE49-F238E27FC236}">
                <a16:creationId xmlns:a16="http://schemas.microsoft.com/office/drawing/2014/main" id="{BECCC3D3-42A5-435E-9161-4F23368A3C35}"/>
              </a:ext>
            </a:extLst>
          </p:cNvPr>
          <p:cNvSpPr/>
          <p:nvPr/>
        </p:nvSpPr>
        <p:spPr>
          <a:xfrm>
            <a:off x="4813706" y="1573715"/>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303;p13">
            <a:extLst>
              <a:ext uri="{FF2B5EF4-FFF2-40B4-BE49-F238E27FC236}">
                <a16:creationId xmlns:a16="http://schemas.microsoft.com/office/drawing/2014/main" id="{0723671F-7674-4341-9236-F91CCBFD285F}"/>
              </a:ext>
            </a:extLst>
          </p:cNvPr>
          <p:cNvSpPr/>
          <p:nvPr/>
        </p:nvSpPr>
        <p:spPr>
          <a:xfrm>
            <a:off x="3824452" y="4085015"/>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303;p13">
            <a:extLst>
              <a:ext uri="{FF2B5EF4-FFF2-40B4-BE49-F238E27FC236}">
                <a16:creationId xmlns:a16="http://schemas.microsoft.com/office/drawing/2014/main" id="{3BA2E7C9-79F4-4C15-A0D9-E5A276B74C38}"/>
              </a:ext>
            </a:extLst>
          </p:cNvPr>
          <p:cNvSpPr/>
          <p:nvPr/>
        </p:nvSpPr>
        <p:spPr>
          <a:xfrm>
            <a:off x="6604096" y="3161492"/>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303;p13">
            <a:extLst>
              <a:ext uri="{FF2B5EF4-FFF2-40B4-BE49-F238E27FC236}">
                <a16:creationId xmlns:a16="http://schemas.microsoft.com/office/drawing/2014/main" id="{46473869-8FE2-480F-9E56-2CC7F81A4F79}"/>
              </a:ext>
            </a:extLst>
          </p:cNvPr>
          <p:cNvSpPr/>
          <p:nvPr/>
        </p:nvSpPr>
        <p:spPr>
          <a:xfrm>
            <a:off x="7371054" y="4489512"/>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303;p13">
            <a:extLst>
              <a:ext uri="{FF2B5EF4-FFF2-40B4-BE49-F238E27FC236}">
                <a16:creationId xmlns:a16="http://schemas.microsoft.com/office/drawing/2014/main" id="{F4EADD57-954B-43A8-AA2A-47B2240C3FCB}"/>
              </a:ext>
            </a:extLst>
          </p:cNvPr>
          <p:cNvSpPr/>
          <p:nvPr/>
        </p:nvSpPr>
        <p:spPr>
          <a:xfrm>
            <a:off x="7595386" y="5012113"/>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 name="Google Shape;303;p13">
            <a:extLst>
              <a:ext uri="{FF2B5EF4-FFF2-40B4-BE49-F238E27FC236}">
                <a16:creationId xmlns:a16="http://schemas.microsoft.com/office/drawing/2014/main" id="{CA811610-28C3-4D70-B7EC-FBCAF2C84219}"/>
              </a:ext>
            </a:extLst>
          </p:cNvPr>
          <p:cNvSpPr/>
          <p:nvPr/>
        </p:nvSpPr>
        <p:spPr>
          <a:xfrm>
            <a:off x="3610766" y="5722928"/>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275;p13">
            <a:extLst>
              <a:ext uri="{FF2B5EF4-FFF2-40B4-BE49-F238E27FC236}">
                <a16:creationId xmlns:a16="http://schemas.microsoft.com/office/drawing/2014/main" id="{62B77D72-54E3-4FA1-98D8-FA340A7D16C1}"/>
              </a:ext>
            </a:extLst>
          </p:cNvPr>
          <p:cNvSpPr/>
          <p:nvPr/>
        </p:nvSpPr>
        <p:spPr>
          <a:xfrm>
            <a:off x="4325076" y="1499320"/>
            <a:ext cx="165539" cy="150912"/>
          </a:xfrm>
          <a:prstGeom prst="flowChartOr">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275;p13">
            <a:extLst>
              <a:ext uri="{FF2B5EF4-FFF2-40B4-BE49-F238E27FC236}">
                <a16:creationId xmlns:a16="http://schemas.microsoft.com/office/drawing/2014/main" id="{2AF66247-8720-4F8E-BD4F-4055BB361ACE}"/>
              </a:ext>
            </a:extLst>
          </p:cNvPr>
          <p:cNvSpPr/>
          <p:nvPr/>
        </p:nvSpPr>
        <p:spPr>
          <a:xfrm>
            <a:off x="6804935" y="1501358"/>
            <a:ext cx="165539" cy="150912"/>
          </a:xfrm>
          <a:prstGeom prst="flowChartOr">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275;p13">
            <a:extLst>
              <a:ext uri="{FF2B5EF4-FFF2-40B4-BE49-F238E27FC236}">
                <a16:creationId xmlns:a16="http://schemas.microsoft.com/office/drawing/2014/main" id="{A6044913-659E-46B1-B42C-9CF3BEB679CD}"/>
              </a:ext>
            </a:extLst>
          </p:cNvPr>
          <p:cNvSpPr/>
          <p:nvPr/>
        </p:nvSpPr>
        <p:spPr>
          <a:xfrm>
            <a:off x="4565234" y="3017371"/>
            <a:ext cx="165539" cy="150912"/>
          </a:xfrm>
          <a:prstGeom prst="flowChartOr">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 name="Picture 2">
            <a:extLst>
              <a:ext uri="{FF2B5EF4-FFF2-40B4-BE49-F238E27FC236}">
                <a16:creationId xmlns:a16="http://schemas.microsoft.com/office/drawing/2014/main" id="{BCE10F86-5112-40EF-BAA5-AC45290C72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3343" y="3111002"/>
            <a:ext cx="266385" cy="266385"/>
          </a:xfrm>
          <a:prstGeom prst="rect">
            <a:avLst/>
          </a:prstGeom>
          <a:noFill/>
          <a:extLst>
            <a:ext uri="{909E8E84-426E-40DD-AFC4-6F175D3DCCD1}">
              <a14:hiddenFill xmlns:a14="http://schemas.microsoft.com/office/drawing/2010/main">
                <a:solidFill>
                  <a:srgbClr val="FFFFFF"/>
                </a:solidFill>
              </a14:hiddenFill>
            </a:ext>
          </a:extLst>
        </p:spPr>
      </p:pic>
      <p:grpSp>
        <p:nvGrpSpPr>
          <p:cNvPr id="146" name="Google Shape;270;p13">
            <a:extLst>
              <a:ext uri="{FF2B5EF4-FFF2-40B4-BE49-F238E27FC236}">
                <a16:creationId xmlns:a16="http://schemas.microsoft.com/office/drawing/2014/main" id="{FD936AE8-6A7F-5045-82AB-73AF897921FD}"/>
              </a:ext>
            </a:extLst>
          </p:cNvPr>
          <p:cNvGrpSpPr/>
          <p:nvPr/>
        </p:nvGrpSpPr>
        <p:grpSpPr>
          <a:xfrm>
            <a:off x="4865118" y="2386397"/>
            <a:ext cx="688827" cy="591129"/>
            <a:chOff x="3915517" y="6170561"/>
            <a:chExt cx="1073139" cy="888868"/>
          </a:xfrm>
        </p:grpSpPr>
        <p:sp>
          <p:nvSpPr>
            <p:cNvPr id="147" name="Google Shape;269;p13">
              <a:extLst>
                <a:ext uri="{FF2B5EF4-FFF2-40B4-BE49-F238E27FC236}">
                  <a16:creationId xmlns:a16="http://schemas.microsoft.com/office/drawing/2014/main" id="{604F2079-75E4-2246-9997-067C995E0256}"/>
                </a:ext>
              </a:extLst>
            </p:cNvPr>
            <p:cNvSpPr/>
            <p:nvPr/>
          </p:nvSpPr>
          <p:spPr>
            <a:xfrm>
              <a:off x="3915517" y="6170561"/>
              <a:ext cx="1073139" cy="888868"/>
            </a:xfrm>
            <a:prstGeom prst="cloud">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271;p13">
              <a:extLst>
                <a:ext uri="{FF2B5EF4-FFF2-40B4-BE49-F238E27FC236}">
                  <a16:creationId xmlns:a16="http://schemas.microsoft.com/office/drawing/2014/main" id="{0DD9DC29-9ADA-1D4A-ACA0-5869C707BE58}"/>
                </a:ext>
              </a:extLst>
            </p:cNvPr>
            <p:cNvSpPr txBox="1"/>
            <p:nvPr/>
          </p:nvSpPr>
          <p:spPr>
            <a:xfrm>
              <a:off x="3927552" y="6358628"/>
              <a:ext cx="1023541" cy="4659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Tier 2 &amp; 3 facilities</a:t>
              </a:r>
              <a:endParaRPr sz="1050" dirty="0"/>
            </a:p>
          </p:txBody>
        </p:sp>
      </p:grpSp>
      <p:sp>
        <p:nvSpPr>
          <p:cNvPr id="149" name="Google Shape;303;p13">
            <a:extLst>
              <a:ext uri="{FF2B5EF4-FFF2-40B4-BE49-F238E27FC236}">
                <a16:creationId xmlns:a16="http://schemas.microsoft.com/office/drawing/2014/main" id="{FAFC1F7F-0AA0-C249-9EC3-0210D90FF593}"/>
              </a:ext>
            </a:extLst>
          </p:cNvPr>
          <p:cNvSpPr/>
          <p:nvPr/>
        </p:nvSpPr>
        <p:spPr>
          <a:xfrm>
            <a:off x="7346684" y="1945990"/>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303;p13">
            <a:extLst>
              <a:ext uri="{FF2B5EF4-FFF2-40B4-BE49-F238E27FC236}">
                <a16:creationId xmlns:a16="http://schemas.microsoft.com/office/drawing/2014/main" id="{0688AAAE-F469-1844-92F7-6FD95A12E9C3}"/>
              </a:ext>
            </a:extLst>
          </p:cNvPr>
          <p:cNvSpPr/>
          <p:nvPr/>
        </p:nvSpPr>
        <p:spPr>
          <a:xfrm>
            <a:off x="5153191" y="2932919"/>
            <a:ext cx="171299" cy="159908"/>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7" name="Picture 2">
            <a:extLst>
              <a:ext uri="{FF2B5EF4-FFF2-40B4-BE49-F238E27FC236}">
                <a16:creationId xmlns:a16="http://schemas.microsoft.com/office/drawing/2014/main" id="{BAA6D475-6371-8A49-9FC0-B7D1F6154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573" y="3652153"/>
            <a:ext cx="338248" cy="338248"/>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301;p13">
            <a:extLst>
              <a:ext uri="{FF2B5EF4-FFF2-40B4-BE49-F238E27FC236}">
                <a16:creationId xmlns:a16="http://schemas.microsoft.com/office/drawing/2014/main" id="{966F1888-022E-D345-A922-0A7778F3844E}"/>
              </a:ext>
            </a:extLst>
          </p:cNvPr>
          <p:cNvSpPr txBox="1"/>
          <p:nvPr/>
        </p:nvSpPr>
        <p:spPr>
          <a:xfrm>
            <a:off x="3816549" y="2636775"/>
            <a:ext cx="995817" cy="369291"/>
          </a:xfrm>
          <a:prstGeom prst="rect">
            <a:avLst/>
          </a:prstGeom>
          <a:noFill/>
          <a:ln>
            <a:noFill/>
          </a:ln>
        </p:spPr>
        <p:txBody>
          <a:bodyPr spcFirstLastPara="1" wrap="square" lIns="91425" tIns="45700" rIns="91425" bIns="45700" anchor="t" anchorCtr="0">
            <a:spAutoFit/>
          </a:bodyPr>
          <a:lstStyle/>
          <a:p>
            <a:pPr algn="ctr"/>
            <a:r>
              <a:rPr lang="en-US" sz="900" dirty="0" err="1"/>
              <a:t>GridStor</a:t>
            </a:r>
            <a:r>
              <a:rPr lang="en-US" sz="900" dirty="0"/>
              <a:t> BESS</a:t>
            </a:r>
          </a:p>
          <a:p>
            <a:pPr algn="ctr"/>
            <a:r>
              <a:rPr lang="en-US" sz="900" dirty="0"/>
              <a:t>(240 MWh)</a:t>
            </a:r>
            <a:endParaRPr sz="1050" dirty="0"/>
          </a:p>
        </p:txBody>
      </p:sp>
      <p:sp>
        <p:nvSpPr>
          <p:cNvPr id="159" name="TextBox 158">
            <a:extLst>
              <a:ext uri="{FF2B5EF4-FFF2-40B4-BE49-F238E27FC236}">
                <a16:creationId xmlns:a16="http://schemas.microsoft.com/office/drawing/2014/main" id="{305F5634-EF0E-6341-BA26-551A885448A3}"/>
              </a:ext>
            </a:extLst>
          </p:cNvPr>
          <p:cNvSpPr txBox="1"/>
          <p:nvPr/>
        </p:nvSpPr>
        <p:spPr>
          <a:xfrm>
            <a:off x="-82356" y="1546672"/>
            <a:ext cx="1390202" cy="646331"/>
          </a:xfrm>
          <a:prstGeom prst="rect">
            <a:avLst/>
          </a:prstGeom>
          <a:noFill/>
        </p:spPr>
        <p:txBody>
          <a:bodyPr wrap="square" rtlCol="0">
            <a:spAutoFit/>
          </a:bodyPr>
          <a:lstStyle/>
          <a:p>
            <a:pPr algn="ctr"/>
            <a:r>
              <a:rPr lang="en-US" sz="900" dirty="0">
                <a:solidFill>
                  <a:schemeClr val="dk1"/>
                </a:solidFill>
                <a:latin typeface="Arial"/>
                <a:cs typeface="Arial"/>
                <a:sym typeface="Arial"/>
              </a:rPr>
              <a:t>Goleta Substation has eight feeders, seven  66 kV &amp; one 16 kV, that serve the entire GLP</a:t>
            </a:r>
            <a:endParaRPr lang="en-US" sz="1050" dirty="0">
              <a:solidFill>
                <a:schemeClr val="dk1"/>
              </a:solidFill>
              <a:latin typeface="Arial"/>
              <a:cs typeface="Arial"/>
              <a:sym typeface="Arial"/>
            </a:endParaRPr>
          </a:p>
        </p:txBody>
      </p:sp>
      <p:sp>
        <p:nvSpPr>
          <p:cNvPr id="160" name="Google Shape;275;p13">
            <a:extLst>
              <a:ext uri="{FF2B5EF4-FFF2-40B4-BE49-F238E27FC236}">
                <a16:creationId xmlns:a16="http://schemas.microsoft.com/office/drawing/2014/main" id="{AFD43042-85A7-D34F-8A05-9533256BC479}"/>
              </a:ext>
            </a:extLst>
          </p:cNvPr>
          <p:cNvSpPr/>
          <p:nvPr/>
        </p:nvSpPr>
        <p:spPr>
          <a:xfrm>
            <a:off x="1634752" y="1502344"/>
            <a:ext cx="165539" cy="150912"/>
          </a:xfrm>
          <a:prstGeom prst="flowChartOr">
            <a:avLst/>
          </a:prstGeom>
          <a:solidFill>
            <a:srgbClr val="D99593"/>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1" name="Google Shape;270;p13">
            <a:extLst>
              <a:ext uri="{FF2B5EF4-FFF2-40B4-BE49-F238E27FC236}">
                <a16:creationId xmlns:a16="http://schemas.microsoft.com/office/drawing/2014/main" id="{687A49ED-E14C-074D-90B2-E7F527300E5B}"/>
              </a:ext>
            </a:extLst>
          </p:cNvPr>
          <p:cNvGrpSpPr/>
          <p:nvPr/>
        </p:nvGrpSpPr>
        <p:grpSpPr>
          <a:xfrm>
            <a:off x="3983836" y="3277883"/>
            <a:ext cx="667258" cy="572619"/>
            <a:chOff x="3915517" y="6170561"/>
            <a:chExt cx="1073139" cy="888868"/>
          </a:xfrm>
        </p:grpSpPr>
        <p:sp>
          <p:nvSpPr>
            <p:cNvPr id="162" name="Google Shape;269;p13">
              <a:extLst>
                <a:ext uri="{FF2B5EF4-FFF2-40B4-BE49-F238E27FC236}">
                  <a16:creationId xmlns:a16="http://schemas.microsoft.com/office/drawing/2014/main" id="{139B0449-3932-BE48-B23E-77F92E12A602}"/>
                </a:ext>
              </a:extLst>
            </p:cNvPr>
            <p:cNvSpPr/>
            <p:nvPr/>
          </p:nvSpPr>
          <p:spPr>
            <a:xfrm>
              <a:off x="3915517" y="6170561"/>
              <a:ext cx="1073139" cy="888868"/>
            </a:xfrm>
            <a:prstGeom prst="cloud">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271;p13">
              <a:extLst>
                <a:ext uri="{FF2B5EF4-FFF2-40B4-BE49-F238E27FC236}">
                  <a16:creationId xmlns:a16="http://schemas.microsoft.com/office/drawing/2014/main" id="{87C03970-7797-824D-BE11-5362694EA2C0}"/>
                </a:ext>
              </a:extLst>
            </p:cNvPr>
            <p:cNvSpPr txBox="1"/>
            <p:nvPr/>
          </p:nvSpPr>
          <p:spPr>
            <a:xfrm>
              <a:off x="3927552" y="6358628"/>
              <a:ext cx="1023541" cy="4496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Tier 2 &amp; 3 facilities</a:t>
              </a:r>
              <a:endParaRPr sz="1050" dirty="0"/>
            </a:p>
          </p:txBody>
        </p:sp>
      </p:grpSp>
      <p:sp>
        <p:nvSpPr>
          <p:cNvPr id="164" name="Google Shape;303;p13">
            <a:extLst>
              <a:ext uri="{FF2B5EF4-FFF2-40B4-BE49-F238E27FC236}">
                <a16:creationId xmlns:a16="http://schemas.microsoft.com/office/drawing/2014/main" id="{8D8BDE24-FA63-AD45-9D1F-C4FAC9045237}"/>
              </a:ext>
            </a:extLst>
          </p:cNvPr>
          <p:cNvSpPr/>
          <p:nvPr/>
        </p:nvSpPr>
        <p:spPr>
          <a:xfrm>
            <a:off x="3810040" y="3486121"/>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4" name="Google Shape;264;p13">
            <a:extLst>
              <a:ext uri="{FF2B5EF4-FFF2-40B4-BE49-F238E27FC236}">
                <a16:creationId xmlns:a16="http://schemas.microsoft.com/office/drawing/2014/main" id="{16CE66D1-9C26-4B2A-9064-F5E295D165A3}"/>
              </a:ext>
            </a:extLst>
          </p:cNvPr>
          <p:cNvCxnSpPr>
            <a:cxnSpLocks/>
          </p:cNvCxnSpPr>
          <p:nvPr/>
        </p:nvCxnSpPr>
        <p:spPr>
          <a:xfrm>
            <a:off x="3345663" y="2526206"/>
            <a:ext cx="823031" cy="0"/>
          </a:xfrm>
          <a:prstGeom prst="straightConnector1">
            <a:avLst/>
          </a:prstGeom>
          <a:noFill/>
          <a:ln w="38100" cap="flat" cmpd="sng">
            <a:solidFill>
              <a:srgbClr val="00B050"/>
            </a:solidFill>
            <a:prstDash val="solid"/>
            <a:round/>
            <a:headEnd type="none" w="sm" len="sm"/>
            <a:tailEnd type="none" w="sm" len="sm"/>
          </a:ln>
        </p:spPr>
      </p:cxnSp>
      <p:sp>
        <p:nvSpPr>
          <p:cNvPr id="118" name="Google Shape;301;p13">
            <a:extLst>
              <a:ext uri="{FF2B5EF4-FFF2-40B4-BE49-F238E27FC236}">
                <a16:creationId xmlns:a16="http://schemas.microsoft.com/office/drawing/2014/main" id="{8DCBCFBB-EFC3-4D4A-A6CC-0FC6D8CFFD73}"/>
              </a:ext>
            </a:extLst>
          </p:cNvPr>
          <p:cNvSpPr txBox="1"/>
          <p:nvPr/>
        </p:nvSpPr>
        <p:spPr>
          <a:xfrm>
            <a:off x="892404" y="3394248"/>
            <a:ext cx="974333" cy="369291"/>
          </a:xfrm>
          <a:prstGeom prst="rect">
            <a:avLst/>
          </a:prstGeom>
          <a:noFill/>
          <a:ln>
            <a:noFill/>
          </a:ln>
        </p:spPr>
        <p:txBody>
          <a:bodyPr spcFirstLastPara="1" wrap="square" lIns="91425" tIns="45700" rIns="91425" bIns="45700" anchor="t" anchorCtr="0">
            <a:spAutoFit/>
          </a:bodyPr>
          <a:lstStyle/>
          <a:p>
            <a:pPr algn="ctr"/>
            <a:r>
              <a:rPr lang="en-US" sz="900" dirty="0" err="1"/>
              <a:t>Greenbark</a:t>
            </a:r>
            <a:r>
              <a:rPr lang="en-US" sz="900" dirty="0"/>
              <a:t> BESS</a:t>
            </a:r>
          </a:p>
          <a:p>
            <a:pPr algn="ctr"/>
            <a:r>
              <a:rPr lang="en-US" sz="900" dirty="0"/>
              <a:t>(120 MWh)</a:t>
            </a:r>
            <a:endParaRPr sz="1050" dirty="0"/>
          </a:p>
        </p:txBody>
      </p:sp>
      <p:sp>
        <p:nvSpPr>
          <p:cNvPr id="104" name="Google Shape;301;p13">
            <a:extLst>
              <a:ext uri="{FF2B5EF4-FFF2-40B4-BE49-F238E27FC236}">
                <a16:creationId xmlns:a16="http://schemas.microsoft.com/office/drawing/2014/main" id="{D5C511CB-402E-13C4-106E-C9E39C64CF75}"/>
              </a:ext>
            </a:extLst>
          </p:cNvPr>
          <p:cNvSpPr txBox="1"/>
          <p:nvPr/>
        </p:nvSpPr>
        <p:spPr>
          <a:xfrm>
            <a:off x="183789" y="3407034"/>
            <a:ext cx="781621" cy="369291"/>
          </a:xfrm>
          <a:prstGeom prst="rect">
            <a:avLst/>
          </a:prstGeom>
          <a:noFill/>
          <a:ln>
            <a:noFill/>
          </a:ln>
        </p:spPr>
        <p:txBody>
          <a:bodyPr spcFirstLastPara="1" wrap="square" lIns="91425" tIns="45700" rIns="91425" bIns="45700" anchor="t" anchorCtr="0">
            <a:spAutoFit/>
          </a:bodyPr>
          <a:lstStyle/>
          <a:p>
            <a:r>
              <a:rPr lang="en-US" sz="900" dirty="0"/>
              <a:t>Ellwood Gas Peaker Plant</a:t>
            </a:r>
            <a:endParaRPr sz="1050" dirty="0"/>
          </a:p>
        </p:txBody>
      </p:sp>
      <p:cxnSp>
        <p:nvCxnSpPr>
          <p:cNvPr id="105" name="Google Shape;264;p13">
            <a:extLst>
              <a:ext uri="{FF2B5EF4-FFF2-40B4-BE49-F238E27FC236}">
                <a16:creationId xmlns:a16="http://schemas.microsoft.com/office/drawing/2014/main" id="{394E7850-ABEE-52BC-03B0-A871A6944F29}"/>
              </a:ext>
            </a:extLst>
          </p:cNvPr>
          <p:cNvCxnSpPr>
            <a:cxnSpLocks/>
          </p:cNvCxnSpPr>
          <p:nvPr/>
        </p:nvCxnSpPr>
        <p:spPr>
          <a:xfrm flipH="1">
            <a:off x="203278" y="4984714"/>
            <a:ext cx="270688" cy="4030"/>
          </a:xfrm>
          <a:prstGeom prst="straightConnector1">
            <a:avLst/>
          </a:prstGeom>
          <a:noFill/>
          <a:ln w="38100" cap="flat" cmpd="sng">
            <a:solidFill>
              <a:schemeClr val="accent6">
                <a:lumMod val="75000"/>
              </a:schemeClr>
            </a:solidFill>
            <a:prstDash val="solid"/>
            <a:round/>
            <a:headEnd type="none" w="sm" len="sm"/>
            <a:tailEnd type="none" w="sm" len="sm"/>
          </a:ln>
        </p:spPr>
      </p:cxnSp>
      <p:pic>
        <p:nvPicPr>
          <p:cNvPr id="119" name="Picture 118" descr="A screenshot of a video game&#10;&#10;Description automatically generated with low confidence">
            <a:extLst>
              <a:ext uri="{FF2B5EF4-FFF2-40B4-BE49-F238E27FC236}">
                <a16:creationId xmlns:a16="http://schemas.microsoft.com/office/drawing/2014/main" id="{0B6544E9-D552-670B-51AC-8AA8ED7CDFD4}"/>
              </a:ext>
            </a:extLst>
          </p:cNvPr>
          <p:cNvPicPr>
            <a:picLocks noChangeAspect="1"/>
          </p:cNvPicPr>
          <p:nvPr/>
        </p:nvPicPr>
        <p:blipFill>
          <a:blip r:embed="rId10"/>
          <a:stretch>
            <a:fillRect/>
          </a:stretch>
        </p:blipFill>
        <p:spPr>
          <a:xfrm>
            <a:off x="223128" y="5721808"/>
            <a:ext cx="215908" cy="215908"/>
          </a:xfrm>
          <a:prstGeom prst="rect">
            <a:avLst/>
          </a:prstGeom>
        </p:spPr>
      </p:pic>
      <p:cxnSp>
        <p:nvCxnSpPr>
          <p:cNvPr id="120" name="Google Shape;264;p13">
            <a:extLst>
              <a:ext uri="{FF2B5EF4-FFF2-40B4-BE49-F238E27FC236}">
                <a16:creationId xmlns:a16="http://schemas.microsoft.com/office/drawing/2014/main" id="{5605E049-C1A1-7541-6851-CC9B60ACCBEE}"/>
              </a:ext>
            </a:extLst>
          </p:cNvPr>
          <p:cNvCxnSpPr>
            <a:cxnSpLocks/>
          </p:cNvCxnSpPr>
          <p:nvPr/>
        </p:nvCxnSpPr>
        <p:spPr>
          <a:xfrm flipV="1">
            <a:off x="3345663" y="2512586"/>
            <a:ext cx="0" cy="431459"/>
          </a:xfrm>
          <a:prstGeom prst="straightConnector1">
            <a:avLst/>
          </a:prstGeom>
          <a:noFill/>
          <a:ln w="38100" cap="flat" cmpd="sng">
            <a:solidFill>
              <a:srgbClr val="00B050"/>
            </a:solidFill>
            <a:prstDash val="solid"/>
            <a:round/>
            <a:headEnd type="none" w="sm" len="sm"/>
            <a:tailEnd type="none" w="sm" len="sm"/>
          </a:ln>
        </p:spPr>
      </p:cxnSp>
      <p:cxnSp>
        <p:nvCxnSpPr>
          <p:cNvPr id="130" name="Google Shape;264;p13">
            <a:extLst>
              <a:ext uri="{FF2B5EF4-FFF2-40B4-BE49-F238E27FC236}">
                <a16:creationId xmlns:a16="http://schemas.microsoft.com/office/drawing/2014/main" id="{55755358-6884-C97F-8FB5-80848E24C90B}"/>
              </a:ext>
            </a:extLst>
          </p:cNvPr>
          <p:cNvCxnSpPr>
            <a:cxnSpLocks/>
          </p:cNvCxnSpPr>
          <p:nvPr/>
        </p:nvCxnSpPr>
        <p:spPr>
          <a:xfrm flipV="1">
            <a:off x="525069" y="2998544"/>
            <a:ext cx="0" cy="143979"/>
          </a:xfrm>
          <a:prstGeom prst="straightConnector1">
            <a:avLst/>
          </a:prstGeom>
          <a:noFill/>
          <a:ln w="38100" cap="flat" cmpd="sng">
            <a:solidFill>
              <a:schemeClr val="accent6">
                <a:lumMod val="75000"/>
              </a:schemeClr>
            </a:solidFill>
            <a:prstDash val="solid"/>
            <a:round/>
            <a:headEnd type="none" w="sm" len="sm"/>
            <a:tailEnd type="none" w="sm" len="sm"/>
          </a:ln>
        </p:spPr>
      </p:cxnSp>
      <p:sp>
        <p:nvSpPr>
          <p:cNvPr id="156" name="Google Shape;278;p13">
            <a:extLst>
              <a:ext uri="{FF2B5EF4-FFF2-40B4-BE49-F238E27FC236}">
                <a16:creationId xmlns:a16="http://schemas.microsoft.com/office/drawing/2014/main" id="{DAFDED5C-65EE-48DC-C9A8-AB89D29115D7}"/>
              </a:ext>
            </a:extLst>
          </p:cNvPr>
          <p:cNvSpPr/>
          <p:nvPr/>
        </p:nvSpPr>
        <p:spPr>
          <a:xfrm>
            <a:off x="6418440" y="2419524"/>
            <a:ext cx="654990" cy="470037"/>
          </a:xfrm>
          <a:prstGeom prst="rect">
            <a:avLst/>
          </a:prstGeom>
          <a:solidFill>
            <a:schemeClr val="accent1">
              <a:lumMod val="40000"/>
              <a:lumOff val="60000"/>
            </a:scheme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Karl Storz + Solar Microgrid</a:t>
            </a:r>
            <a:endParaRPr lang="en-US" sz="500" dirty="0">
              <a:solidFill>
                <a:schemeClr val="dk1"/>
              </a:solidFill>
              <a:latin typeface="Arial"/>
              <a:ea typeface="Arial"/>
              <a:cs typeface="Arial"/>
              <a:sym typeface="Arial"/>
            </a:endParaRPr>
          </a:p>
        </p:txBody>
      </p:sp>
      <p:pic>
        <p:nvPicPr>
          <p:cNvPr id="165" name="Picture 2">
            <a:extLst>
              <a:ext uri="{FF2B5EF4-FFF2-40B4-BE49-F238E27FC236}">
                <a16:creationId xmlns:a16="http://schemas.microsoft.com/office/drawing/2014/main" id="{2E362016-9D7C-CF93-8665-696776983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244" y="2737935"/>
            <a:ext cx="266385" cy="266385"/>
          </a:xfrm>
          <a:prstGeom prst="rect">
            <a:avLst/>
          </a:prstGeom>
          <a:noFill/>
          <a:extLst>
            <a:ext uri="{909E8E84-426E-40DD-AFC4-6F175D3DCCD1}">
              <a14:hiddenFill xmlns:a14="http://schemas.microsoft.com/office/drawing/2010/main">
                <a:solidFill>
                  <a:srgbClr val="FFFFFF"/>
                </a:solidFill>
              </a14:hiddenFill>
            </a:ext>
          </a:extLst>
        </p:spPr>
      </p:pic>
      <p:sp>
        <p:nvSpPr>
          <p:cNvPr id="124" name="Google Shape;303;p13">
            <a:extLst>
              <a:ext uri="{FF2B5EF4-FFF2-40B4-BE49-F238E27FC236}">
                <a16:creationId xmlns:a16="http://schemas.microsoft.com/office/drawing/2014/main" id="{47AD40F2-2E23-4F85-8875-9F0466BD2EB5}"/>
              </a:ext>
            </a:extLst>
          </p:cNvPr>
          <p:cNvSpPr/>
          <p:nvPr/>
        </p:nvSpPr>
        <p:spPr>
          <a:xfrm>
            <a:off x="6651782" y="2897073"/>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303;p13">
            <a:extLst>
              <a:ext uri="{FF2B5EF4-FFF2-40B4-BE49-F238E27FC236}">
                <a16:creationId xmlns:a16="http://schemas.microsoft.com/office/drawing/2014/main" id="{65D0AB3A-F065-A070-6A6B-4FFCB089B60C}"/>
              </a:ext>
            </a:extLst>
          </p:cNvPr>
          <p:cNvSpPr/>
          <p:nvPr/>
        </p:nvSpPr>
        <p:spPr>
          <a:xfrm>
            <a:off x="5396010" y="3093431"/>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8" name="Google Shape;277;p13">
            <a:extLst>
              <a:ext uri="{FF2B5EF4-FFF2-40B4-BE49-F238E27FC236}">
                <a16:creationId xmlns:a16="http://schemas.microsoft.com/office/drawing/2014/main" id="{61393702-304E-777C-886C-6FDA18B5EEA8}"/>
              </a:ext>
            </a:extLst>
          </p:cNvPr>
          <p:cNvCxnSpPr>
            <a:cxnSpLocks/>
          </p:cNvCxnSpPr>
          <p:nvPr/>
        </p:nvCxnSpPr>
        <p:spPr>
          <a:xfrm>
            <a:off x="5996035" y="1572732"/>
            <a:ext cx="0" cy="18125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176" name="Google Shape;278;p13">
            <a:extLst>
              <a:ext uri="{FF2B5EF4-FFF2-40B4-BE49-F238E27FC236}">
                <a16:creationId xmlns:a16="http://schemas.microsoft.com/office/drawing/2014/main" id="{7990BE2D-064D-37FF-5F15-63F0DCF6561B}"/>
              </a:ext>
            </a:extLst>
          </p:cNvPr>
          <p:cNvSpPr/>
          <p:nvPr/>
        </p:nvSpPr>
        <p:spPr>
          <a:xfrm>
            <a:off x="2726353" y="4515500"/>
            <a:ext cx="654990" cy="470037"/>
          </a:xfrm>
          <a:prstGeom prst="rect">
            <a:avLst/>
          </a:prstGeom>
          <a:solidFill>
            <a:schemeClr val="accent1">
              <a:lumMod val="40000"/>
              <a:lumOff val="60000"/>
            </a:scheme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Costco</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a:t>
            </a:r>
            <a:endParaRPr sz="500" dirty="0">
              <a:solidFill>
                <a:schemeClr val="dk1"/>
              </a:solidFill>
              <a:latin typeface="Arial"/>
              <a:ea typeface="Arial"/>
              <a:cs typeface="Arial"/>
              <a:sym typeface="Arial"/>
            </a:endParaRPr>
          </a:p>
        </p:txBody>
      </p:sp>
      <p:pic>
        <p:nvPicPr>
          <p:cNvPr id="177" name="Picture 2">
            <a:extLst>
              <a:ext uri="{FF2B5EF4-FFF2-40B4-BE49-F238E27FC236}">
                <a16:creationId xmlns:a16="http://schemas.microsoft.com/office/drawing/2014/main" id="{2CECE24A-03A1-226F-F8C7-6071B75463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0883" y="4335251"/>
            <a:ext cx="266385" cy="266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video game&#10;&#10;Description automatically generated with low confidence">
            <a:extLst>
              <a:ext uri="{FF2B5EF4-FFF2-40B4-BE49-F238E27FC236}">
                <a16:creationId xmlns:a16="http://schemas.microsoft.com/office/drawing/2014/main" id="{C0BA0CB6-9128-91A8-65B1-21E539BE6F4F}"/>
              </a:ext>
            </a:extLst>
          </p:cNvPr>
          <p:cNvPicPr>
            <a:picLocks noChangeAspect="1"/>
          </p:cNvPicPr>
          <p:nvPr/>
        </p:nvPicPr>
        <p:blipFill>
          <a:blip r:embed="rId10"/>
          <a:stretch>
            <a:fillRect/>
          </a:stretch>
        </p:blipFill>
        <p:spPr>
          <a:xfrm>
            <a:off x="301411" y="3017426"/>
            <a:ext cx="449645" cy="449645"/>
          </a:xfrm>
          <a:prstGeom prst="rect">
            <a:avLst/>
          </a:prstGeom>
        </p:spPr>
      </p:pic>
      <p:grpSp>
        <p:nvGrpSpPr>
          <p:cNvPr id="197" name="Google Shape;276;p13">
            <a:extLst>
              <a:ext uri="{FF2B5EF4-FFF2-40B4-BE49-F238E27FC236}">
                <a16:creationId xmlns:a16="http://schemas.microsoft.com/office/drawing/2014/main" id="{6BDDC4B6-8A43-3ECA-9C02-F83C67133B9F}"/>
              </a:ext>
            </a:extLst>
          </p:cNvPr>
          <p:cNvGrpSpPr/>
          <p:nvPr/>
        </p:nvGrpSpPr>
        <p:grpSpPr>
          <a:xfrm rot="10800000">
            <a:off x="1376003" y="2072646"/>
            <a:ext cx="893737" cy="666240"/>
            <a:chOff x="4529532" y="1956319"/>
            <a:chExt cx="1385308" cy="891332"/>
          </a:xfrm>
        </p:grpSpPr>
        <p:sp>
          <p:nvSpPr>
            <p:cNvPr id="198" name="Google Shape;278;p13">
              <a:extLst>
                <a:ext uri="{FF2B5EF4-FFF2-40B4-BE49-F238E27FC236}">
                  <a16:creationId xmlns:a16="http://schemas.microsoft.com/office/drawing/2014/main" id="{40C411E4-FE49-135C-A732-C654907F8E96}"/>
                </a:ext>
              </a:extLst>
            </p:cNvPr>
            <p:cNvSpPr/>
            <p:nvPr/>
          </p:nvSpPr>
          <p:spPr>
            <a:xfrm rot="10800000">
              <a:off x="4616810" y="2048346"/>
              <a:ext cx="1207980" cy="704349"/>
            </a:xfrm>
            <a:prstGeom prst="rect">
              <a:avLst/>
            </a:prstGeom>
            <a:solidFill>
              <a:srgbClr val="C3D69B"/>
            </a:solidFill>
            <a:ln w="9525"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Dos Pueblos</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 Microgrid</a:t>
              </a:r>
              <a:endParaRPr sz="500" dirty="0">
                <a:solidFill>
                  <a:schemeClr val="dk1"/>
                </a:solidFill>
                <a:latin typeface="Arial"/>
                <a:ea typeface="Arial"/>
                <a:cs typeface="Arial"/>
                <a:sym typeface="Arial"/>
              </a:endParaRPr>
            </a:p>
          </p:txBody>
        </p:sp>
        <p:sp>
          <p:nvSpPr>
            <p:cNvPr id="199" name="Google Shape;279;p13">
              <a:extLst>
                <a:ext uri="{FF2B5EF4-FFF2-40B4-BE49-F238E27FC236}">
                  <a16:creationId xmlns:a16="http://schemas.microsoft.com/office/drawing/2014/main" id="{5DCDAD38-819D-7DDD-71CB-AE30C69E564F}"/>
                </a:ext>
              </a:extLst>
            </p:cNvPr>
            <p:cNvSpPr/>
            <p:nvPr/>
          </p:nvSpPr>
          <p:spPr>
            <a:xfrm>
              <a:off x="4529532" y="1956319"/>
              <a:ext cx="1385308" cy="891332"/>
            </a:xfrm>
            <a:prstGeom prst="rect">
              <a:avLst/>
            </a:prstGeom>
            <a:noFill/>
            <a:ln w="38100" cap="flat" cmpd="sng">
              <a:solidFill>
                <a:schemeClr val="accent3">
                  <a:lumMod val="50000"/>
                </a:schemeClr>
              </a:solidFill>
              <a:prstDash val="dot"/>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Arial"/>
                <a:ea typeface="Arial"/>
                <a:cs typeface="Arial"/>
                <a:sym typeface="Arial"/>
              </a:endParaRPr>
            </a:p>
          </p:txBody>
        </p:sp>
      </p:grpSp>
      <p:pic>
        <p:nvPicPr>
          <p:cNvPr id="200" name="Google Shape;293;p13">
            <a:extLst>
              <a:ext uri="{FF2B5EF4-FFF2-40B4-BE49-F238E27FC236}">
                <a16:creationId xmlns:a16="http://schemas.microsoft.com/office/drawing/2014/main" id="{4BF44A46-ABE5-C9FB-60FD-5ECC7F447030}"/>
              </a:ext>
            </a:extLst>
          </p:cNvPr>
          <p:cNvPicPr preferRelativeResize="0"/>
          <p:nvPr/>
        </p:nvPicPr>
        <p:blipFill rotWithShape="1">
          <a:blip r:embed="rId7">
            <a:alphaModFix/>
          </a:blip>
          <a:srcRect/>
          <a:stretch/>
        </p:blipFill>
        <p:spPr>
          <a:xfrm>
            <a:off x="1328797" y="2527007"/>
            <a:ext cx="274320" cy="274320"/>
          </a:xfrm>
          <a:prstGeom prst="rect">
            <a:avLst/>
          </a:prstGeom>
          <a:noFill/>
          <a:ln>
            <a:noFill/>
          </a:ln>
        </p:spPr>
      </p:pic>
      <p:cxnSp>
        <p:nvCxnSpPr>
          <p:cNvPr id="201" name="Google Shape;264;p13">
            <a:extLst>
              <a:ext uri="{FF2B5EF4-FFF2-40B4-BE49-F238E27FC236}">
                <a16:creationId xmlns:a16="http://schemas.microsoft.com/office/drawing/2014/main" id="{83CF348E-94BF-3614-AA3C-1AC3AE625AA2}"/>
              </a:ext>
            </a:extLst>
          </p:cNvPr>
          <p:cNvCxnSpPr>
            <a:cxnSpLocks/>
          </p:cNvCxnSpPr>
          <p:nvPr/>
        </p:nvCxnSpPr>
        <p:spPr>
          <a:xfrm flipH="1">
            <a:off x="1178440" y="1356025"/>
            <a:ext cx="676534" cy="0"/>
          </a:xfrm>
          <a:prstGeom prst="straightConnector1">
            <a:avLst/>
          </a:prstGeom>
          <a:noFill/>
          <a:ln w="38100" cap="flat" cmpd="sng">
            <a:solidFill>
              <a:schemeClr val="accent3">
                <a:lumMod val="75000"/>
              </a:schemeClr>
            </a:solidFill>
            <a:prstDash val="solid"/>
            <a:round/>
            <a:headEnd type="none" w="sm" len="sm"/>
            <a:tailEnd type="none" w="sm" len="sm"/>
          </a:ln>
        </p:spPr>
      </p:cxnSp>
      <p:sp>
        <p:nvSpPr>
          <p:cNvPr id="205" name="Google Shape;303;p13">
            <a:extLst>
              <a:ext uri="{FF2B5EF4-FFF2-40B4-BE49-F238E27FC236}">
                <a16:creationId xmlns:a16="http://schemas.microsoft.com/office/drawing/2014/main" id="{16C1D05A-9227-417E-1F51-D118558207EF}"/>
              </a:ext>
            </a:extLst>
          </p:cNvPr>
          <p:cNvSpPr/>
          <p:nvPr/>
        </p:nvSpPr>
        <p:spPr>
          <a:xfrm>
            <a:off x="1762724" y="2015626"/>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07" name="Google Shape;264;p13">
            <a:extLst>
              <a:ext uri="{FF2B5EF4-FFF2-40B4-BE49-F238E27FC236}">
                <a16:creationId xmlns:a16="http://schemas.microsoft.com/office/drawing/2014/main" id="{06C0DE50-164F-8C35-D131-5EC707BC04DB}"/>
              </a:ext>
            </a:extLst>
          </p:cNvPr>
          <p:cNvCxnSpPr>
            <a:cxnSpLocks/>
          </p:cNvCxnSpPr>
          <p:nvPr/>
        </p:nvCxnSpPr>
        <p:spPr>
          <a:xfrm flipH="1">
            <a:off x="199247" y="5173269"/>
            <a:ext cx="270688" cy="4030"/>
          </a:xfrm>
          <a:prstGeom prst="straightConnector1">
            <a:avLst/>
          </a:prstGeom>
          <a:noFill/>
          <a:ln w="38100" cap="flat" cmpd="sng">
            <a:solidFill>
              <a:schemeClr val="accent3">
                <a:lumMod val="75000"/>
              </a:schemeClr>
            </a:solidFill>
            <a:prstDash val="solid"/>
            <a:round/>
            <a:headEnd type="none" w="sm" len="sm"/>
            <a:tailEnd type="none" w="sm" len="sm"/>
          </a:ln>
        </p:spPr>
      </p:cxnSp>
      <p:sp>
        <p:nvSpPr>
          <p:cNvPr id="122" name="Google Shape;303;p13">
            <a:extLst>
              <a:ext uri="{FF2B5EF4-FFF2-40B4-BE49-F238E27FC236}">
                <a16:creationId xmlns:a16="http://schemas.microsoft.com/office/drawing/2014/main" id="{4FC7E7BA-F01A-4CEA-9549-642EBB483FF8}"/>
              </a:ext>
            </a:extLst>
          </p:cNvPr>
          <p:cNvSpPr/>
          <p:nvPr/>
        </p:nvSpPr>
        <p:spPr>
          <a:xfrm>
            <a:off x="5925077" y="1568476"/>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17" name="Google Shape;276;p13">
            <a:extLst>
              <a:ext uri="{FF2B5EF4-FFF2-40B4-BE49-F238E27FC236}">
                <a16:creationId xmlns:a16="http://schemas.microsoft.com/office/drawing/2014/main" id="{5E0DE17A-1614-056B-F797-A3105FDBF6B6}"/>
              </a:ext>
            </a:extLst>
          </p:cNvPr>
          <p:cNvGrpSpPr/>
          <p:nvPr/>
        </p:nvGrpSpPr>
        <p:grpSpPr>
          <a:xfrm rot="10800000">
            <a:off x="8197884" y="1709180"/>
            <a:ext cx="893737" cy="666240"/>
            <a:chOff x="4529532" y="1956319"/>
            <a:chExt cx="1385308" cy="891332"/>
          </a:xfrm>
        </p:grpSpPr>
        <p:sp>
          <p:nvSpPr>
            <p:cNvPr id="218" name="Google Shape;278;p13">
              <a:extLst>
                <a:ext uri="{FF2B5EF4-FFF2-40B4-BE49-F238E27FC236}">
                  <a16:creationId xmlns:a16="http://schemas.microsoft.com/office/drawing/2014/main" id="{CEEAE6BB-C0FB-F6A4-5780-3046F23D75F4}"/>
                </a:ext>
              </a:extLst>
            </p:cNvPr>
            <p:cNvSpPr/>
            <p:nvPr/>
          </p:nvSpPr>
          <p:spPr>
            <a:xfrm rot="10800000">
              <a:off x="4616810" y="2048346"/>
              <a:ext cx="1207980" cy="704349"/>
            </a:xfrm>
            <a:prstGeom prst="rect">
              <a:avLst/>
            </a:prstGeom>
            <a:solidFill>
              <a:srgbClr val="C3D69B"/>
            </a:solidFill>
            <a:ln w="9525"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San Marcos</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 Microgrid</a:t>
              </a:r>
              <a:endParaRPr sz="500" dirty="0">
                <a:solidFill>
                  <a:schemeClr val="dk1"/>
                </a:solidFill>
                <a:latin typeface="Arial"/>
                <a:ea typeface="Arial"/>
                <a:cs typeface="Arial"/>
                <a:sym typeface="Arial"/>
              </a:endParaRPr>
            </a:p>
          </p:txBody>
        </p:sp>
        <p:sp>
          <p:nvSpPr>
            <p:cNvPr id="219" name="Google Shape;279;p13">
              <a:extLst>
                <a:ext uri="{FF2B5EF4-FFF2-40B4-BE49-F238E27FC236}">
                  <a16:creationId xmlns:a16="http://schemas.microsoft.com/office/drawing/2014/main" id="{3A529C2A-A0B0-2F3B-8A5F-8A3F2BFDF79F}"/>
                </a:ext>
              </a:extLst>
            </p:cNvPr>
            <p:cNvSpPr/>
            <p:nvPr/>
          </p:nvSpPr>
          <p:spPr>
            <a:xfrm>
              <a:off x="4529532" y="1956319"/>
              <a:ext cx="1385308" cy="891332"/>
            </a:xfrm>
            <a:prstGeom prst="rect">
              <a:avLst/>
            </a:prstGeom>
            <a:noFill/>
            <a:ln w="38100" cap="flat" cmpd="sng">
              <a:solidFill>
                <a:schemeClr val="accent3">
                  <a:lumMod val="50000"/>
                </a:schemeClr>
              </a:solidFill>
              <a:prstDash val="dot"/>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Arial"/>
                <a:ea typeface="Arial"/>
                <a:cs typeface="Arial"/>
                <a:sym typeface="Arial"/>
              </a:endParaRPr>
            </a:p>
          </p:txBody>
        </p:sp>
      </p:grpSp>
      <p:cxnSp>
        <p:nvCxnSpPr>
          <p:cNvPr id="220" name="Google Shape;264;p13">
            <a:extLst>
              <a:ext uri="{FF2B5EF4-FFF2-40B4-BE49-F238E27FC236}">
                <a16:creationId xmlns:a16="http://schemas.microsoft.com/office/drawing/2014/main" id="{3FA7DB83-347A-2E7E-F23E-AB21E904F0E5}"/>
              </a:ext>
            </a:extLst>
          </p:cNvPr>
          <p:cNvCxnSpPr>
            <a:cxnSpLocks/>
          </p:cNvCxnSpPr>
          <p:nvPr/>
        </p:nvCxnSpPr>
        <p:spPr>
          <a:xfrm flipH="1">
            <a:off x="203278" y="5390218"/>
            <a:ext cx="270688" cy="4030"/>
          </a:xfrm>
          <a:prstGeom prst="straightConnector1">
            <a:avLst/>
          </a:prstGeom>
          <a:noFill/>
          <a:ln w="38100" cap="flat" cmpd="sng">
            <a:solidFill>
              <a:srgbClr val="7030A0"/>
            </a:solidFill>
            <a:prstDash val="solid"/>
            <a:round/>
            <a:headEnd type="none" w="sm" len="sm"/>
            <a:tailEnd type="none" w="sm" len="sm"/>
          </a:ln>
        </p:spPr>
      </p:cxnSp>
      <p:cxnSp>
        <p:nvCxnSpPr>
          <p:cNvPr id="221" name="Google Shape;264;p13">
            <a:extLst>
              <a:ext uri="{FF2B5EF4-FFF2-40B4-BE49-F238E27FC236}">
                <a16:creationId xmlns:a16="http://schemas.microsoft.com/office/drawing/2014/main" id="{DD4D72F2-F35E-6D92-87B4-9E80EC3301E4}"/>
              </a:ext>
            </a:extLst>
          </p:cNvPr>
          <p:cNvCxnSpPr>
            <a:cxnSpLocks/>
          </p:cNvCxnSpPr>
          <p:nvPr/>
        </p:nvCxnSpPr>
        <p:spPr>
          <a:xfrm flipH="1">
            <a:off x="7951841" y="2509282"/>
            <a:ext cx="1192159" cy="0"/>
          </a:xfrm>
          <a:prstGeom prst="straightConnector1">
            <a:avLst/>
          </a:prstGeom>
          <a:noFill/>
          <a:ln w="38100" cap="flat" cmpd="sng">
            <a:solidFill>
              <a:srgbClr val="7030A0"/>
            </a:solidFill>
            <a:prstDash val="solid"/>
            <a:round/>
            <a:headEnd type="none" w="sm" len="sm"/>
            <a:tailEnd type="none" w="sm" len="sm"/>
          </a:ln>
        </p:spPr>
      </p:cxnSp>
      <p:cxnSp>
        <p:nvCxnSpPr>
          <p:cNvPr id="222" name="Google Shape;264;p13">
            <a:extLst>
              <a:ext uri="{FF2B5EF4-FFF2-40B4-BE49-F238E27FC236}">
                <a16:creationId xmlns:a16="http://schemas.microsoft.com/office/drawing/2014/main" id="{B39A0671-33CE-CDD8-862E-3D2A62B31DA5}"/>
              </a:ext>
            </a:extLst>
          </p:cNvPr>
          <p:cNvCxnSpPr>
            <a:cxnSpLocks/>
          </p:cNvCxnSpPr>
          <p:nvPr/>
        </p:nvCxnSpPr>
        <p:spPr>
          <a:xfrm flipV="1">
            <a:off x="7951841" y="1461040"/>
            <a:ext cx="0" cy="2282061"/>
          </a:xfrm>
          <a:prstGeom prst="straightConnector1">
            <a:avLst/>
          </a:prstGeom>
          <a:noFill/>
          <a:ln w="38100" cap="flat" cmpd="sng">
            <a:solidFill>
              <a:srgbClr val="7030A0"/>
            </a:solidFill>
            <a:prstDash val="solid"/>
            <a:round/>
            <a:headEnd type="none" w="sm" len="sm"/>
            <a:tailEnd type="none" w="sm" len="sm"/>
          </a:ln>
        </p:spPr>
      </p:cxnSp>
      <p:sp>
        <p:nvSpPr>
          <p:cNvPr id="228" name="Google Shape;303;p13">
            <a:extLst>
              <a:ext uri="{FF2B5EF4-FFF2-40B4-BE49-F238E27FC236}">
                <a16:creationId xmlns:a16="http://schemas.microsoft.com/office/drawing/2014/main" id="{013B64FC-838C-F007-8117-BC311A49E488}"/>
              </a:ext>
            </a:extLst>
          </p:cNvPr>
          <p:cNvSpPr/>
          <p:nvPr/>
        </p:nvSpPr>
        <p:spPr>
          <a:xfrm>
            <a:off x="2624664" y="4679472"/>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303;p13">
            <a:extLst>
              <a:ext uri="{FF2B5EF4-FFF2-40B4-BE49-F238E27FC236}">
                <a16:creationId xmlns:a16="http://schemas.microsoft.com/office/drawing/2014/main" id="{8102FD6C-612E-6EE0-ABF9-AD48CF7393D0}"/>
              </a:ext>
            </a:extLst>
          </p:cNvPr>
          <p:cNvSpPr/>
          <p:nvPr/>
        </p:nvSpPr>
        <p:spPr>
          <a:xfrm>
            <a:off x="8565060" y="2302087"/>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 name="Google Shape;278;p13">
            <a:extLst>
              <a:ext uri="{FF2B5EF4-FFF2-40B4-BE49-F238E27FC236}">
                <a16:creationId xmlns:a16="http://schemas.microsoft.com/office/drawing/2014/main" id="{498500C9-CC67-A4A2-FAFA-64CAF942DFE8}"/>
              </a:ext>
            </a:extLst>
          </p:cNvPr>
          <p:cNvSpPr/>
          <p:nvPr/>
        </p:nvSpPr>
        <p:spPr>
          <a:xfrm>
            <a:off x="8156464" y="3145603"/>
            <a:ext cx="687208" cy="486737"/>
          </a:xfrm>
          <a:prstGeom prst="rect">
            <a:avLst/>
          </a:prstGeom>
          <a:solidFill>
            <a:srgbClr val="FAC090"/>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Goleta Cottage Hospital</a:t>
            </a:r>
            <a:endParaRPr sz="500" dirty="0">
              <a:solidFill>
                <a:schemeClr val="dk1"/>
              </a:solidFill>
              <a:latin typeface="Arial"/>
              <a:ea typeface="Arial"/>
              <a:cs typeface="Arial"/>
              <a:sym typeface="Arial"/>
            </a:endParaRPr>
          </a:p>
        </p:txBody>
      </p:sp>
      <p:sp>
        <p:nvSpPr>
          <p:cNvPr id="246" name="Google Shape;303;p13">
            <a:extLst>
              <a:ext uri="{FF2B5EF4-FFF2-40B4-BE49-F238E27FC236}">
                <a16:creationId xmlns:a16="http://schemas.microsoft.com/office/drawing/2014/main" id="{152932A8-19A4-A0F7-3DE2-55173E5A8B47}"/>
              </a:ext>
            </a:extLst>
          </p:cNvPr>
          <p:cNvSpPr/>
          <p:nvPr/>
        </p:nvSpPr>
        <p:spPr>
          <a:xfrm>
            <a:off x="8015553" y="3335357"/>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9" name="Picture 248">
            <a:extLst>
              <a:ext uri="{FF2B5EF4-FFF2-40B4-BE49-F238E27FC236}">
                <a16:creationId xmlns:a16="http://schemas.microsoft.com/office/drawing/2014/main" id="{6DE60694-AFD3-DB33-AAFD-932AD593420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38410" y="3058963"/>
            <a:ext cx="183920" cy="183920"/>
          </a:xfrm>
          <a:prstGeom prst="rect">
            <a:avLst/>
          </a:prstGeom>
          <a:noFill/>
          <a:extLst>
            <a:ext uri="{909E8E84-426E-40DD-AFC4-6F175D3DCCD1}">
              <a14:hiddenFill xmlns:a14="http://schemas.microsoft.com/office/drawing/2010/main">
                <a:solidFill>
                  <a:srgbClr val="FFFFFF"/>
                </a:solidFill>
              </a14:hiddenFill>
            </a:ext>
          </a:extLst>
        </p:spPr>
      </p:pic>
      <p:pic>
        <p:nvPicPr>
          <p:cNvPr id="250" name="Google Shape;293;p13">
            <a:extLst>
              <a:ext uri="{FF2B5EF4-FFF2-40B4-BE49-F238E27FC236}">
                <a16:creationId xmlns:a16="http://schemas.microsoft.com/office/drawing/2014/main" id="{63A80E6B-6A42-35D0-C518-273306434400}"/>
              </a:ext>
            </a:extLst>
          </p:cNvPr>
          <p:cNvPicPr preferRelativeResize="0"/>
          <p:nvPr/>
        </p:nvPicPr>
        <p:blipFill rotWithShape="1">
          <a:blip r:embed="rId7">
            <a:alphaModFix/>
          </a:blip>
          <a:srcRect/>
          <a:stretch/>
        </p:blipFill>
        <p:spPr>
          <a:xfrm>
            <a:off x="8859098" y="1629886"/>
            <a:ext cx="274320" cy="274320"/>
          </a:xfrm>
          <a:prstGeom prst="rect">
            <a:avLst/>
          </a:prstGeom>
          <a:noFill/>
          <a:ln>
            <a:noFill/>
          </a:ln>
        </p:spPr>
      </p:pic>
      <p:cxnSp>
        <p:nvCxnSpPr>
          <p:cNvPr id="255" name="Google Shape;264;p13">
            <a:extLst>
              <a:ext uri="{FF2B5EF4-FFF2-40B4-BE49-F238E27FC236}">
                <a16:creationId xmlns:a16="http://schemas.microsoft.com/office/drawing/2014/main" id="{D7EED949-0686-05AF-A138-58BF01035E85}"/>
              </a:ext>
            </a:extLst>
          </p:cNvPr>
          <p:cNvCxnSpPr>
            <a:cxnSpLocks/>
          </p:cNvCxnSpPr>
          <p:nvPr/>
        </p:nvCxnSpPr>
        <p:spPr>
          <a:xfrm flipV="1">
            <a:off x="1301824" y="3031721"/>
            <a:ext cx="0" cy="143979"/>
          </a:xfrm>
          <a:prstGeom prst="straightConnector1">
            <a:avLst/>
          </a:prstGeom>
          <a:noFill/>
          <a:ln w="38100" cap="flat" cmpd="sng">
            <a:solidFill>
              <a:schemeClr val="accent6">
                <a:lumMod val="75000"/>
              </a:schemeClr>
            </a:solidFill>
            <a:prstDash val="solid"/>
            <a:round/>
            <a:headEnd type="none" w="sm" len="sm"/>
            <a:tailEnd type="none" w="sm" len="sm"/>
          </a:ln>
        </p:spPr>
      </p:cxnSp>
      <p:pic>
        <p:nvPicPr>
          <p:cNvPr id="109" name="Picture 108">
            <a:extLst>
              <a:ext uri="{FF2B5EF4-FFF2-40B4-BE49-F238E27FC236}">
                <a16:creationId xmlns:a16="http://schemas.microsoft.com/office/drawing/2014/main" id="{FD8F4A64-171A-4E76-9F54-D1D75FCF150E}"/>
              </a:ext>
            </a:extLst>
          </p:cNvPr>
          <p:cNvPicPr>
            <a:picLocks noChangeAspect="1"/>
          </p:cNvPicPr>
          <p:nvPr/>
        </p:nvPicPr>
        <p:blipFill>
          <a:blip r:embed="rId3"/>
          <a:stretch>
            <a:fillRect/>
          </a:stretch>
        </p:blipFill>
        <p:spPr>
          <a:xfrm>
            <a:off x="1132031" y="3100920"/>
            <a:ext cx="346964" cy="346964"/>
          </a:xfrm>
          <a:prstGeom prst="rect">
            <a:avLst/>
          </a:prstGeom>
        </p:spPr>
      </p:pic>
      <p:cxnSp>
        <p:nvCxnSpPr>
          <p:cNvPr id="256" name="Google Shape;264;p13">
            <a:extLst>
              <a:ext uri="{FF2B5EF4-FFF2-40B4-BE49-F238E27FC236}">
                <a16:creationId xmlns:a16="http://schemas.microsoft.com/office/drawing/2014/main" id="{0A711A5A-0936-03F4-F541-4483618CBD8E}"/>
              </a:ext>
            </a:extLst>
          </p:cNvPr>
          <p:cNvCxnSpPr>
            <a:cxnSpLocks/>
          </p:cNvCxnSpPr>
          <p:nvPr/>
        </p:nvCxnSpPr>
        <p:spPr>
          <a:xfrm flipH="1">
            <a:off x="1845738" y="1730333"/>
            <a:ext cx="1026771" cy="0"/>
          </a:xfrm>
          <a:prstGeom prst="straightConnector1">
            <a:avLst/>
          </a:prstGeom>
          <a:noFill/>
          <a:ln w="38100" cap="flat" cmpd="sng">
            <a:solidFill>
              <a:schemeClr val="accent3">
                <a:lumMod val="75000"/>
              </a:schemeClr>
            </a:solidFill>
            <a:prstDash val="solid"/>
            <a:round/>
            <a:headEnd type="none" w="sm" len="sm"/>
            <a:tailEnd type="none" w="sm" len="sm"/>
          </a:ln>
        </p:spPr>
      </p:cxnSp>
      <p:cxnSp>
        <p:nvCxnSpPr>
          <p:cNvPr id="258" name="Google Shape;264;p13">
            <a:extLst>
              <a:ext uri="{FF2B5EF4-FFF2-40B4-BE49-F238E27FC236}">
                <a16:creationId xmlns:a16="http://schemas.microsoft.com/office/drawing/2014/main" id="{9E12A716-76C1-E0C2-F509-B78F4404191A}"/>
              </a:ext>
            </a:extLst>
          </p:cNvPr>
          <p:cNvCxnSpPr>
            <a:cxnSpLocks/>
          </p:cNvCxnSpPr>
          <p:nvPr/>
        </p:nvCxnSpPr>
        <p:spPr>
          <a:xfrm>
            <a:off x="2875592" y="1709913"/>
            <a:ext cx="0" cy="1234132"/>
          </a:xfrm>
          <a:prstGeom prst="straightConnector1">
            <a:avLst/>
          </a:prstGeom>
          <a:noFill/>
          <a:ln w="38100" cap="flat" cmpd="sng">
            <a:solidFill>
              <a:schemeClr val="accent3">
                <a:lumMod val="75000"/>
              </a:schemeClr>
            </a:solidFill>
            <a:prstDash val="solid"/>
            <a:round/>
            <a:headEnd type="none" w="sm" len="sm"/>
            <a:tailEnd type="none" w="sm" len="sm"/>
          </a:ln>
        </p:spPr>
      </p:cxnSp>
      <p:grpSp>
        <p:nvGrpSpPr>
          <p:cNvPr id="3" name="Google Shape;276;p13">
            <a:extLst>
              <a:ext uri="{FF2B5EF4-FFF2-40B4-BE49-F238E27FC236}">
                <a16:creationId xmlns:a16="http://schemas.microsoft.com/office/drawing/2014/main" id="{681A1C89-8EA0-B771-AAFC-B9D88BC298C5}"/>
              </a:ext>
            </a:extLst>
          </p:cNvPr>
          <p:cNvGrpSpPr/>
          <p:nvPr/>
        </p:nvGrpSpPr>
        <p:grpSpPr>
          <a:xfrm rot="10800000">
            <a:off x="5577156" y="2426917"/>
            <a:ext cx="654990" cy="608755"/>
            <a:chOff x="4696379" y="1913309"/>
            <a:chExt cx="1152144" cy="912217"/>
          </a:xfrm>
        </p:grpSpPr>
        <p:cxnSp>
          <p:nvCxnSpPr>
            <p:cNvPr id="6" name="Google Shape;277;p13">
              <a:extLst>
                <a:ext uri="{FF2B5EF4-FFF2-40B4-BE49-F238E27FC236}">
                  <a16:creationId xmlns:a16="http://schemas.microsoft.com/office/drawing/2014/main" id="{9A18B598-A5E6-A0BA-5CC2-CB26A56E0855}"/>
                </a:ext>
              </a:extLst>
            </p:cNvPr>
            <p:cNvCxnSpPr>
              <a:cxnSpLocks/>
            </p:cNvCxnSpPr>
            <p:nvPr/>
          </p:nvCxnSpPr>
          <p:spPr>
            <a:xfrm rot="10800000">
              <a:off x="5260150" y="1913309"/>
              <a:ext cx="0" cy="271605"/>
            </a:xfrm>
            <a:prstGeom prst="straightConnector1">
              <a:avLst/>
            </a:prstGeom>
            <a:noFill/>
            <a:ln w="254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cxnSp>
        <p:sp>
          <p:nvSpPr>
            <p:cNvPr id="8" name="Google Shape;278;p13">
              <a:extLst>
                <a:ext uri="{FF2B5EF4-FFF2-40B4-BE49-F238E27FC236}">
                  <a16:creationId xmlns:a16="http://schemas.microsoft.com/office/drawing/2014/main" id="{C9A11090-87C9-6492-AAC5-DEC756FF8587}"/>
                </a:ext>
              </a:extLst>
            </p:cNvPr>
            <p:cNvSpPr/>
            <p:nvPr/>
          </p:nvSpPr>
          <p:spPr>
            <a:xfrm rot="10800000">
              <a:off x="4696379" y="2121177"/>
              <a:ext cx="1152144" cy="704349"/>
            </a:xfrm>
            <a:prstGeom prst="rect">
              <a:avLst/>
            </a:prstGeom>
            <a:solidFill>
              <a:schemeClr val="accent1">
                <a:lumMod val="40000"/>
                <a:lumOff val="60000"/>
              </a:scheme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dk1"/>
                  </a:solidFill>
                  <a:latin typeface="Arial"/>
                  <a:ea typeface="Arial"/>
                  <a:cs typeface="Arial"/>
                  <a:sym typeface="Arial"/>
                </a:rPr>
                <a:t>City of Goleta</a:t>
              </a:r>
            </a:p>
            <a:p>
              <a:pPr marL="0" marR="0" lvl="0" indent="0" algn="ctr" rtl="0">
                <a:spcBef>
                  <a:spcPts val="0"/>
                </a:spcBef>
                <a:spcAft>
                  <a:spcPts val="0"/>
                </a:spcAft>
                <a:buNone/>
              </a:pPr>
              <a:r>
                <a:rPr lang="en-US" sz="800" dirty="0">
                  <a:solidFill>
                    <a:schemeClr val="dk1"/>
                  </a:solidFill>
                  <a:latin typeface="Arial"/>
                  <a:ea typeface="Arial"/>
                  <a:cs typeface="Arial"/>
                  <a:sym typeface="Arial"/>
                </a:rPr>
                <a:t>+ Solar</a:t>
              </a:r>
              <a:endParaRPr sz="500" dirty="0">
                <a:solidFill>
                  <a:schemeClr val="dk1"/>
                </a:solidFill>
                <a:latin typeface="Arial"/>
                <a:ea typeface="Arial"/>
                <a:cs typeface="Arial"/>
                <a:sym typeface="Arial"/>
              </a:endParaRPr>
            </a:p>
          </p:txBody>
        </p:sp>
      </p:grpSp>
      <p:pic>
        <p:nvPicPr>
          <p:cNvPr id="9" name="Picture 2">
            <a:extLst>
              <a:ext uri="{FF2B5EF4-FFF2-40B4-BE49-F238E27FC236}">
                <a16:creationId xmlns:a16="http://schemas.microsoft.com/office/drawing/2014/main" id="{DA50A404-D9DB-182D-5DDB-E3561C3DC9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421" y="2690601"/>
            <a:ext cx="266385" cy="26638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03;p13">
            <a:extLst>
              <a:ext uri="{FF2B5EF4-FFF2-40B4-BE49-F238E27FC236}">
                <a16:creationId xmlns:a16="http://schemas.microsoft.com/office/drawing/2014/main" id="{2F6AAA7E-65C6-3CAB-D96C-CFB4D7A78D01}"/>
              </a:ext>
            </a:extLst>
          </p:cNvPr>
          <p:cNvSpPr/>
          <p:nvPr/>
        </p:nvSpPr>
        <p:spPr>
          <a:xfrm>
            <a:off x="5842027" y="2901808"/>
            <a:ext cx="159384" cy="145301"/>
          </a:xfrm>
          <a:prstGeom prst="flowChartOr">
            <a:avLst/>
          </a:prstGeom>
          <a:solidFill>
            <a:srgbClr val="DAE5F1"/>
          </a:solid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167173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58E9-0BA3-87EC-C04F-79B856107BDB}"/>
              </a:ext>
            </a:extLst>
          </p:cNvPr>
          <p:cNvSpPr>
            <a:spLocks noGrp="1"/>
          </p:cNvSpPr>
          <p:nvPr>
            <p:ph type="title"/>
          </p:nvPr>
        </p:nvSpPr>
        <p:spPr/>
        <p:txBody>
          <a:bodyPr/>
          <a:lstStyle/>
          <a:p>
            <a:r>
              <a:rPr lang="en-US" dirty="0"/>
              <a:t>Grid services that can be provided by DER</a:t>
            </a:r>
          </a:p>
        </p:txBody>
      </p:sp>
      <p:pic>
        <p:nvPicPr>
          <p:cNvPr id="5" name="Content Placeholder 4">
            <a:extLst>
              <a:ext uri="{FF2B5EF4-FFF2-40B4-BE49-F238E27FC236}">
                <a16:creationId xmlns:a16="http://schemas.microsoft.com/office/drawing/2014/main" id="{E0C432F3-8124-5E63-6028-29027EF369E2}"/>
              </a:ext>
            </a:extLst>
          </p:cNvPr>
          <p:cNvPicPr>
            <a:picLocks noGrp="1" noChangeAspect="1"/>
          </p:cNvPicPr>
          <p:nvPr>
            <p:ph idx="1"/>
          </p:nvPr>
        </p:nvPicPr>
        <p:blipFill>
          <a:blip r:embed="rId2"/>
          <a:stretch>
            <a:fillRect/>
          </a:stretch>
        </p:blipFill>
        <p:spPr bwMode="auto">
          <a:xfrm>
            <a:off x="23020" y="1047964"/>
            <a:ext cx="9085192" cy="50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EF52D14-59FA-CB60-8EE2-AA663A6D6C45}"/>
              </a:ext>
            </a:extLst>
          </p:cNvPr>
          <p:cNvSpPr txBox="1"/>
          <p:nvPr/>
        </p:nvSpPr>
        <p:spPr>
          <a:xfrm>
            <a:off x="678094" y="6061753"/>
            <a:ext cx="7695344" cy="323165"/>
          </a:xfrm>
          <a:prstGeom prst="rect">
            <a:avLst/>
          </a:prstGeom>
          <a:noFill/>
        </p:spPr>
        <p:txBody>
          <a:bodyPr wrap="square" rtlCol="0">
            <a:spAutoFit/>
          </a:bodyPr>
          <a:lstStyle/>
          <a:p>
            <a:pPr algn="ctr"/>
            <a:r>
              <a:rPr lang="en-US" sz="1500" dirty="0"/>
              <a:t>**Spin/Non-Spin Reserve is likely not critical at the distribution level**</a:t>
            </a:r>
          </a:p>
        </p:txBody>
      </p:sp>
    </p:spTree>
    <p:extLst>
      <p:ext uri="{BB962C8B-B14F-4D97-AF65-F5344CB8AC3E}">
        <p14:creationId xmlns:p14="http://schemas.microsoft.com/office/powerpoint/2010/main" val="143858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1EEA-238D-7B6D-A6F8-FEE852056B0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3FAEF5D-4258-6EA1-4E66-89CD2180E715}"/>
              </a:ext>
            </a:extLst>
          </p:cNvPr>
          <p:cNvSpPr>
            <a:spLocks noGrp="1"/>
          </p:cNvSpPr>
          <p:nvPr>
            <p:ph idx="1"/>
          </p:nvPr>
        </p:nvSpPr>
        <p:spPr/>
        <p:txBody>
          <a:bodyPr/>
          <a:lstStyle/>
          <a:p>
            <a:endParaRPr lang="en-US" dirty="0"/>
          </a:p>
          <a:p>
            <a:pPr marL="0" indent="0">
              <a:buNone/>
            </a:pPr>
            <a:endParaRPr lang="en-US" dirty="0"/>
          </a:p>
          <a:p>
            <a:pPr algn="ctr"/>
            <a:r>
              <a:rPr lang="en-US" dirty="0"/>
              <a:t>Any questions?</a:t>
            </a:r>
          </a:p>
          <a:p>
            <a:pPr algn="ctr"/>
            <a:endParaRPr lang="en-US" dirty="0"/>
          </a:p>
          <a:p>
            <a:pPr algn="ctr"/>
            <a:endParaRPr lang="en-US" dirty="0"/>
          </a:p>
          <a:p>
            <a:pPr algn="ctr"/>
            <a:r>
              <a:rPr lang="en-US" dirty="0"/>
              <a:t>Email: ben@clean-coalition.org</a:t>
            </a:r>
          </a:p>
        </p:txBody>
      </p:sp>
    </p:spTree>
    <p:extLst>
      <p:ext uri="{BB962C8B-B14F-4D97-AF65-F5344CB8AC3E}">
        <p14:creationId xmlns:p14="http://schemas.microsoft.com/office/powerpoint/2010/main" val="210175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8A0AB-719C-E2E1-8433-C5AE77022250}"/>
            </a:ext>
          </a:extLst>
        </p:cNvPr>
        <p:cNvGrpSpPr/>
        <p:nvPr/>
      </p:nvGrpSpPr>
      <p:grpSpPr>
        <a:xfrm>
          <a:off x="0" y="0"/>
          <a:ext cx="0" cy="0"/>
          <a:chOff x="0" y="0"/>
          <a:chExt cx="0" cy="0"/>
        </a:xfrm>
      </p:grpSpPr>
      <p:sp>
        <p:nvSpPr>
          <p:cNvPr id="34818" name="Title 1">
            <a:extLst>
              <a:ext uri="{FF2B5EF4-FFF2-40B4-BE49-F238E27FC236}">
                <a16:creationId xmlns:a16="http://schemas.microsoft.com/office/drawing/2014/main" id="{2223F286-80BF-19FF-40C9-4E0C38AA2552}"/>
              </a:ext>
            </a:extLst>
          </p:cNvPr>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a:extLst>
              <a:ext uri="{FF2B5EF4-FFF2-40B4-BE49-F238E27FC236}">
                <a16:creationId xmlns:a16="http://schemas.microsoft.com/office/drawing/2014/main" id="{D9B96762-8C7A-1669-8F3B-9A7B5995AB80}"/>
              </a:ext>
            </a:extLst>
          </p:cNvPr>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a:extLst>
              <a:ext uri="{FF2B5EF4-FFF2-40B4-BE49-F238E27FC236}">
                <a16:creationId xmlns:a16="http://schemas.microsoft.com/office/drawing/2014/main" id="{1C6D742D-F4D9-11DE-F70E-FFCB56FD10ED}"/>
              </a:ext>
            </a:extLst>
          </p:cNvPr>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and 75% remote, fully dependent on the transmission grid for serving loads.</a:t>
            </a:r>
          </a:p>
        </p:txBody>
      </p:sp>
    </p:spTree>
    <p:extLst>
      <p:ext uri="{BB962C8B-B14F-4D97-AF65-F5344CB8AC3E}">
        <p14:creationId xmlns:p14="http://schemas.microsoft.com/office/powerpoint/2010/main" val="282610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4"/>
          <p:cNvSpPr>
            <a:spLocks noGrp="1"/>
          </p:cNvSpPr>
          <p:nvPr>
            <p:ph type="title" idx="4294967295"/>
          </p:nvPr>
        </p:nvSpPr>
        <p:spPr>
          <a:xfrm>
            <a:off x="-1" y="0"/>
            <a:ext cx="7685315" cy="762000"/>
          </a:xfrm>
        </p:spPr>
        <p:txBody>
          <a:bodyPr>
            <a:normAutofit/>
          </a:bodyPr>
          <a:lstStyle/>
          <a:p>
            <a:pPr algn="l"/>
            <a:r>
              <a:rPr lang="en-US" sz="2400" b="1" dirty="0">
                <a:solidFill>
                  <a:schemeClr val="bg1"/>
                </a:solidFill>
              </a:rPr>
              <a:t>A DSO must manage more than energy balancing</a:t>
            </a:r>
            <a:endParaRPr lang="en-US" sz="2400" b="1" dirty="0">
              <a:solidFill>
                <a:schemeClr val="bg1"/>
              </a:solidFill>
              <a:latin typeface="Arial" charset="0"/>
              <a:cs typeface="Arial" charset="0"/>
            </a:endParaRPr>
          </a:p>
        </p:txBody>
      </p:sp>
      <p:graphicFrame>
        <p:nvGraphicFramePr>
          <p:cNvPr id="3" name="Table 2"/>
          <p:cNvGraphicFramePr>
            <a:graphicFrameLocks noGrp="1"/>
          </p:cNvGraphicFramePr>
          <p:nvPr/>
        </p:nvGraphicFramePr>
        <p:xfrm>
          <a:off x="282577" y="1743075"/>
          <a:ext cx="8299448" cy="2465222"/>
        </p:xfrm>
        <a:graphic>
          <a:graphicData uri="http://schemas.openxmlformats.org/drawingml/2006/table">
            <a:tbl>
              <a:tblPr firstRow="1" bandRow="1">
                <a:tableStyleId>{5C22544A-7EE6-4342-B048-85BDC9FD1C3A}</a:tableStyleId>
              </a:tblPr>
              <a:tblGrid>
                <a:gridCol w="3895953">
                  <a:extLst>
                    <a:ext uri="{9D8B030D-6E8A-4147-A177-3AD203B41FA5}">
                      <a16:colId xmlns:a16="http://schemas.microsoft.com/office/drawing/2014/main" val="20000"/>
                    </a:ext>
                  </a:extLst>
                </a:gridCol>
                <a:gridCol w="4403495">
                  <a:extLst>
                    <a:ext uri="{9D8B030D-6E8A-4147-A177-3AD203B41FA5}">
                      <a16:colId xmlns:a16="http://schemas.microsoft.com/office/drawing/2014/main" val="20001"/>
                    </a:ext>
                  </a:extLst>
                </a:gridCol>
              </a:tblGrid>
              <a:tr h="366363">
                <a:tc>
                  <a:txBody>
                    <a:bodyPr/>
                    <a:lstStyle/>
                    <a:p>
                      <a:pPr algn="ctr"/>
                      <a:r>
                        <a:rPr lang="en-US" sz="1800" dirty="0">
                          <a:solidFill>
                            <a:schemeClr val="tx1"/>
                          </a:solidFill>
                        </a:rPr>
                        <a:t>Service</a:t>
                      </a:r>
                    </a:p>
                  </a:txBody>
                  <a:tcPr marL="89071" marR="89071" marT="44536" marB="44536" anchor="ctr"/>
                </a:tc>
                <a:tc>
                  <a:txBody>
                    <a:bodyPr/>
                    <a:lstStyle/>
                    <a:p>
                      <a:pPr algn="ctr"/>
                      <a:r>
                        <a:rPr lang="en-US" sz="1800" dirty="0">
                          <a:solidFill>
                            <a:schemeClr val="tx1"/>
                          </a:solidFill>
                        </a:rPr>
                        <a:t>Key to</a:t>
                      </a:r>
                      <a:r>
                        <a:rPr lang="en-US" sz="1800" baseline="0" dirty="0">
                          <a:solidFill>
                            <a:schemeClr val="tx1"/>
                          </a:solidFill>
                        </a:rPr>
                        <a:t> Delivering Service</a:t>
                      </a:r>
                      <a:endParaRPr lang="en-US" sz="1800" dirty="0">
                        <a:solidFill>
                          <a:schemeClr val="tx1"/>
                        </a:solidFill>
                      </a:endParaRPr>
                    </a:p>
                  </a:txBody>
                  <a:tcPr marL="89071" marR="89071" marT="44536" marB="44536" anchor="ctr"/>
                </a:tc>
                <a:extLst>
                  <a:ext uri="{0D108BD9-81ED-4DB2-BD59-A6C34878D82A}">
                    <a16:rowId xmlns:a16="http://schemas.microsoft.com/office/drawing/2014/main" val="10000"/>
                  </a:ext>
                </a:extLst>
              </a:tr>
              <a:tr h="496291">
                <a:tc>
                  <a:txBody>
                    <a:bodyPr/>
                    <a:lstStyle/>
                    <a:p>
                      <a:pPr algn="ctr"/>
                      <a:r>
                        <a:rPr lang="en-US" sz="1800" dirty="0">
                          <a:latin typeface="Calibri"/>
                          <a:cs typeface="Calibri"/>
                        </a:rPr>
                        <a:t>Energy Balancing</a:t>
                      </a:r>
                    </a:p>
                  </a:txBody>
                  <a:tcPr marL="89071" marR="89071" marT="44536" marB="44536" anchor="ctr"/>
                </a:tc>
                <a:tc>
                  <a:txBody>
                    <a:bodyPr/>
                    <a:lstStyle/>
                    <a:p>
                      <a:pPr marL="171450" indent="-171450" algn="ctr">
                        <a:buFont typeface="Arial"/>
                        <a:buNone/>
                      </a:pPr>
                      <a:r>
                        <a:rPr lang="en-US" sz="1800" u="sng" baseline="0" dirty="0">
                          <a:latin typeface="+mn-lt"/>
                          <a:cs typeface="+mn-cs"/>
                        </a:rPr>
                        <a:t>Capacity</a:t>
                      </a:r>
                      <a:r>
                        <a:rPr lang="en-US" sz="1800" baseline="0" dirty="0">
                          <a:latin typeface="+mn-lt"/>
                          <a:cs typeface="+mn-cs"/>
                        </a:rPr>
                        <a:t> of real power (W)</a:t>
                      </a:r>
                      <a:endParaRPr lang="en-US" sz="1800" dirty="0">
                        <a:latin typeface="+mn-lt"/>
                        <a:cs typeface="+mn-cs"/>
                      </a:endParaRPr>
                    </a:p>
                  </a:txBody>
                  <a:tcPr marL="89071" marR="89071" marT="44536" marB="44536" anchor="ctr"/>
                </a:tc>
                <a:extLst>
                  <a:ext uri="{0D108BD9-81ED-4DB2-BD59-A6C34878D82A}">
                    <a16:rowId xmlns:a16="http://schemas.microsoft.com/office/drawing/2014/main" val="10001"/>
                  </a:ext>
                </a:extLst>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libri"/>
                          <a:cs typeface="Calibri"/>
                        </a:rPr>
                        <a:t>Voltage</a:t>
                      </a:r>
                      <a:r>
                        <a:rPr lang="en-US" sz="1800" baseline="0" dirty="0">
                          <a:latin typeface="Calibri"/>
                          <a:cs typeface="Calibri"/>
                        </a:rPr>
                        <a:t> Balancing</a:t>
                      </a:r>
                      <a:endParaRPr lang="en-US" sz="1800" dirty="0">
                        <a:latin typeface="Calibri"/>
                        <a:cs typeface="Calibri"/>
                      </a:endParaRPr>
                    </a:p>
                  </a:txBody>
                  <a:tcPr marL="89071" marR="89071" marT="44536" marB="44536" anchor="ctr"/>
                </a:tc>
                <a:tc>
                  <a:txBody>
                    <a:bodyPr/>
                    <a:lstStyle/>
                    <a:p>
                      <a:pPr marL="171450" marR="0" indent="-171450" algn="ctr" defTabSz="914400" rtl="0" eaLnBrk="1" fontAlgn="auto" latinLnBrk="0" hangingPunct="1">
                        <a:lnSpc>
                          <a:spcPct val="100000"/>
                        </a:lnSpc>
                        <a:spcBef>
                          <a:spcPts val="0"/>
                        </a:spcBef>
                        <a:spcAft>
                          <a:spcPts val="0"/>
                        </a:spcAft>
                        <a:buClrTx/>
                        <a:buSzTx/>
                        <a:buFont typeface="Arial"/>
                        <a:buNone/>
                        <a:tabLst/>
                        <a:defRPr/>
                      </a:pPr>
                      <a:r>
                        <a:rPr lang="en-US" sz="1800" u="sng" baseline="0" dirty="0">
                          <a:latin typeface="+mn-lt"/>
                          <a:cs typeface="+mn-cs"/>
                        </a:rPr>
                        <a:t>Location</a:t>
                      </a:r>
                      <a:r>
                        <a:rPr lang="en-US" sz="1800" baseline="0" dirty="0">
                          <a:latin typeface="+mn-lt"/>
                          <a:cs typeface="+mn-cs"/>
                        </a:rPr>
                        <a:t> of reactive power (</a:t>
                      </a:r>
                      <a:r>
                        <a:rPr lang="en-US" sz="1800" baseline="0" dirty="0" err="1">
                          <a:latin typeface="+mn-lt"/>
                          <a:cs typeface="+mn-cs"/>
                        </a:rPr>
                        <a:t>VAr</a:t>
                      </a:r>
                      <a:r>
                        <a:rPr lang="en-US" sz="1800" baseline="0" dirty="0">
                          <a:latin typeface="+mn-lt"/>
                          <a:cs typeface="+mn-cs"/>
                        </a:rPr>
                        <a:t>)</a:t>
                      </a:r>
                    </a:p>
                  </a:txBody>
                  <a:tcPr marL="89071" marR="89071" marT="44536" marB="44536" anchor="ctr"/>
                </a:tc>
                <a:extLst>
                  <a:ext uri="{0D108BD9-81ED-4DB2-BD59-A6C34878D82A}">
                    <a16:rowId xmlns:a16="http://schemas.microsoft.com/office/drawing/2014/main" val="10002"/>
                  </a:ext>
                </a:extLst>
              </a:tr>
              <a:tr h="84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libri"/>
                          <a:cs typeface="Calibri"/>
                        </a:rPr>
                        <a:t>Frequency Balancing</a:t>
                      </a:r>
                    </a:p>
                  </a:txBody>
                  <a:tcPr marL="89071" marR="89071" marT="44536" marB="44536" anchor="ctr"/>
                </a:tc>
                <a:tc>
                  <a:txBody>
                    <a:bodyPr/>
                    <a:lstStyle/>
                    <a:p>
                      <a:pPr marL="177800" marR="0" indent="-177800" algn="ctr" defTabSz="914400" rtl="0" eaLnBrk="1" fontAlgn="auto" latinLnBrk="0" hangingPunct="1">
                        <a:lnSpc>
                          <a:spcPct val="100000"/>
                        </a:lnSpc>
                        <a:spcBef>
                          <a:spcPts val="0"/>
                        </a:spcBef>
                        <a:spcAft>
                          <a:spcPts val="0"/>
                        </a:spcAft>
                        <a:buClrTx/>
                        <a:buSzTx/>
                        <a:buFont typeface="Arial"/>
                        <a:buNone/>
                        <a:tabLst/>
                        <a:defRPr/>
                      </a:pPr>
                      <a:r>
                        <a:rPr lang="en-US" sz="1800" u="sng" baseline="0" dirty="0">
                          <a:latin typeface="+mn-lt"/>
                          <a:cs typeface="+mn-cs"/>
                        </a:rPr>
                        <a:t>Speed</a:t>
                      </a:r>
                      <a:r>
                        <a:rPr lang="en-US" sz="1800" baseline="0" dirty="0">
                          <a:latin typeface="+mn-lt"/>
                          <a:cs typeface="+mn-cs"/>
                        </a:rPr>
                        <a:t> of sourcing or sinking real power (W)</a:t>
                      </a:r>
                      <a:endParaRPr lang="en-US" sz="1800" dirty="0">
                        <a:latin typeface="+mn-lt"/>
                        <a:cs typeface="+mn-cs"/>
                      </a:endParaRPr>
                    </a:p>
                  </a:txBody>
                  <a:tcPr marL="89071" marR="89071" marT="44536" marB="44536" anchor="ctr"/>
                </a:tc>
                <a:extLst>
                  <a:ext uri="{0D108BD9-81ED-4DB2-BD59-A6C34878D82A}">
                    <a16:rowId xmlns:a16="http://schemas.microsoft.com/office/drawing/2014/main" val="10003"/>
                  </a:ext>
                </a:extLst>
              </a:tr>
            </a:tbl>
          </a:graphicData>
        </a:graphic>
      </p:graphicFrame>
      <p:sp>
        <p:nvSpPr>
          <p:cNvPr id="6" name="Rectangle 5"/>
          <p:cNvSpPr/>
          <p:nvPr/>
        </p:nvSpPr>
        <p:spPr>
          <a:xfrm>
            <a:off x="500743" y="4593771"/>
            <a:ext cx="7979228" cy="120831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latin typeface="Arial"/>
                <a:cs typeface="Arial"/>
              </a:rPr>
              <a:t>The </a:t>
            </a:r>
            <a:r>
              <a:rPr lang="en-US" sz="1800" b="1">
                <a:solidFill>
                  <a:schemeClr val="tx1"/>
                </a:solidFill>
                <a:latin typeface="Arial"/>
                <a:cs typeface="Arial"/>
              </a:rPr>
              <a:t>Duck Curve Chart </a:t>
            </a:r>
            <a:r>
              <a:rPr lang="en-US" sz="1800" b="1" dirty="0">
                <a:solidFill>
                  <a:schemeClr val="tx1"/>
                </a:solidFill>
                <a:latin typeface="Arial"/>
                <a:cs typeface="Arial"/>
              </a:rPr>
              <a:t>only addresses Energy Balancing, but Inverter-Based Distributed Energy Resources (IBDER) can provide unparalleled balancing of all three dimensions.</a:t>
            </a:r>
          </a:p>
        </p:txBody>
      </p:sp>
    </p:spTree>
    <p:extLst>
      <p:ext uri="{BB962C8B-B14F-4D97-AF65-F5344CB8AC3E}">
        <p14:creationId xmlns:p14="http://schemas.microsoft.com/office/powerpoint/2010/main" val="78839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idx="4294967295"/>
          </p:nvPr>
        </p:nvSpPr>
        <p:spPr>
          <a:xfrm>
            <a:off x="-1" y="0"/>
            <a:ext cx="7602280" cy="762000"/>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pPr>
            <a:r>
              <a:rPr lang="en-US" sz="2400" b="1" dirty="0">
                <a:solidFill>
                  <a:schemeClr val="bg1"/>
                </a:solidFill>
              </a:rPr>
              <a:t>Rising grid costs make local optimization essential</a:t>
            </a:r>
            <a:r>
              <a:rPr lang="en-US" sz="2400" dirty="0">
                <a:solidFill>
                  <a:schemeClr val="bg1"/>
                </a:solidFill>
              </a:rPr>
              <a:t> </a:t>
            </a:r>
            <a:endParaRPr sz="2400" b="1" dirty="0">
              <a:solidFill>
                <a:schemeClr val="bg1"/>
              </a:solidFill>
              <a:latin typeface="Arial"/>
              <a:ea typeface="Arial"/>
              <a:cs typeface="Arial"/>
              <a:sym typeface="Arial"/>
            </a:endParaRPr>
          </a:p>
        </p:txBody>
      </p:sp>
      <p:sp>
        <p:nvSpPr>
          <p:cNvPr id="107" name="Google Shape;107;p8"/>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8"/>
          <p:cNvSpPr txBox="1">
            <a:spLocks noGrp="1"/>
          </p:cNvSpPr>
          <p:nvPr>
            <p:ph type="body" idx="4294967295"/>
          </p:nvPr>
        </p:nvSpPr>
        <p:spPr>
          <a:xfrm>
            <a:off x="1" y="762000"/>
            <a:ext cx="9272016" cy="56144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sz="1650" b="1" dirty="0">
                <a:solidFill>
                  <a:schemeClr val="dk1"/>
                </a:solidFill>
                <a:latin typeface="Arial" panose="020B0604020202020204" pitchFamily="34" charset="0"/>
                <a:ea typeface="Arial"/>
                <a:cs typeface="Arial" panose="020B0604020202020204" pitchFamily="34" charset="0"/>
                <a:sym typeface="Arial"/>
              </a:rPr>
              <a:t>Transmission Access Charges (TAC):</a:t>
            </a:r>
            <a:r>
              <a:rPr lang="en-US" sz="1650" dirty="0">
                <a:solidFill>
                  <a:schemeClr val="dk1"/>
                </a:solidFill>
                <a:latin typeface="Arial" panose="020B0604020202020204" pitchFamily="34" charset="0"/>
                <a:ea typeface="Arial"/>
                <a:cs typeface="Arial" panose="020B0604020202020204" pitchFamily="34" charset="0"/>
                <a:sym typeface="Arial"/>
              </a:rPr>
              <a:t> These are volumetric ($/kWh) charges assessed to customers to recover costs of </a:t>
            </a:r>
            <a:r>
              <a:rPr lang="en-US" sz="1650" u="sng" dirty="0">
                <a:solidFill>
                  <a:schemeClr val="dk1"/>
                </a:solidFill>
                <a:latin typeface="Arial" panose="020B0604020202020204" pitchFamily="34" charset="0"/>
                <a:ea typeface="Arial"/>
                <a:cs typeface="Arial" panose="020B0604020202020204" pitchFamily="34" charset="0"/>
                <a:sym typeface="Arial"/>
              </a:rPr>
              <a:t>historical and present</a:t>
            </a:r>
            <a:r>
              <a:rPr lang="en-US" sz="1650" dirty="0">
                <a:solidFill>
                  <a:schemeClr val="dk1"/>
                </a:solidFill>
                <a:latin typeface="Arial" panose="020B0604020202020204" pitchFamily="34" charset="0"/>
                <a:ea typeface="Arial"/>
                <a:cs typeface="Arial" panose="020B0604020202020204" pitchFamily="34" charset="0"/>
                <a:sym typeface="Arial"/>
              </a:rPr>
              <a:t> investments in transmission infrastructure.</a:t>
            </a:r>
          </a:p>
          <a:p>
            <a:pPr lvl="1" indent="-457200">
              <a:spcBef>
                <a:spcPts val="0"/>
              </a:spcBef>
              <a:buClrTx/>
              <a:buSzPct val="150000"/>
            </a:pPr>
            <a:r>
              <a:rPr lang="en-US" sz="1600" dirty="0">
                <a:latin typeface="Arial" panose="020B0604020202020204" pitchFamily="34" charset="0"/>
                <a:cs typeface="Arial" panose="020B0604020202020204" pitchFamily="34" charset="0"/>
              </a:rPr>
              <a:t>The chart below shows that the average TAC rate in the IOU service territories has more than tripled over the last 11 years.</a:t>
            </a:r>
          </a:p>
          <a:p>
            <a:pPr lvl="1" indent="-457200">
              <a:spcBef>
                <a:spcPts val="0"/>
              </a:spcBef>
              <a:buClrTx/>
              <a:buSzPct val="150000"/>
            </a:pPr>
            <a:r>
              <a:rPr lang="en-US" sz="1600" dirty="0">
                <a:solidFill>
                  <a:schemeClr val="dk1"/>
                </a:solidFill>
                <a:latin typeface="Arial" panose="020B0604020202020204" pitchFamily="34" charset="0"/>
                <a:ea typeface="Arial"/>
                <a:cs typeface="Arial" panose="020B0604020202020204" pitchFamily="34" charset="0"/>
                <a:sym typeface="Arial"/>
              </a:rPr>
              <a:t>Since 2008, the IOU’s base annual </a:t>
            </a:r>
            <a:r>
              <a:rPr lang="en-US" sz="1600" dirty="0">
                <a:latin typeface="Arial" panose="020B0604020202020204" pitchFamily="34" charset="0"/>
                <a:cs typeface="Arial" panose="020B0604020202020204" pitchFamily="34" charset="0"/>
              </a:rPr>
              <a:t>T</a:t>
            </a:r>
            <a:r>
              <a:rPr lang="en-US" sz="1600" dirty="0">
                <a:solidFill>
                  <a:schemeClr val="dk1"/>
                </a:solidFill>
                <a:latin typeface="Arial" panose="020B0604020202020204" pitchFamily="34" charset="0"/>
                <a:ea typeface="Arial"/>
                <a:cs typeface="Arial" panose="020B0604020202020204" pitchFamily="34" charset="0"/>
                <a:sym typeface="Arial"/>
              </a:rPr>
              <a:t>ransmission </a:t>
            </a:r>
            <a:r>
              <a:rPr lang="en-US" sz="1600" dirty="0">
                <a:latin typeface="Arial" panose="020B0604020202020204" pitchFamily="34" charset="0"/>
                <a:cs typeface="Arial" panose="020B0604020202020204" pitchFamily="34" charset="0"/>
              </a:rPr>
              <a:t>R</a:t>
            </a:r>
            <a:r>
              <a:rPr lang="en-US" sz="1600" dirty="0">
                <a:solidFill>
                  <a:schemeClr val="dk1"/>
                </a:solidFill>
                <a:latin typeface="Arial" panose="020B0604020202020204" pitchFamily="34" charset="0"/>
                <a:ea typeface="Arial"/>
                <a:cs typeface="Arial" panose="020B0604020202020204" pitchFamily="34" charset="0"/>
                <a:sym typeface="Arial"/>
              </a:rPr>
              <a:t>evenue </a:t>
            </a:r>
            <a:r>
              <a:rPr lang="en-US" sz="1600" dirty="0">
                <a:latin typeface="Arial" panose="020B0604020202020204" pitchFamily="34" charset="0"/>
                <a:cs typeface="Arial" panose="020B0604020202020204" pitchFamily="34" charset="0"/>
              </a:rPr>
              <a:t>R</a:t>
            </a:r>
            <a:r>
              <a:rPr lang="en-US" sz="1600" dirty="0">
                <a:solidFill>
                  <a:schemeClr val="dk1"/>
                </a:solidFill>
                <a:latin typeface="Arial" panose="020B0604020202020204" pitchFamily="34" charset="0"/>
                <a:ea typeface="Arial"/>
                <a:cs typeface="Arial" panose="020B0604020202020204" pitchFamily="34" charset="0"/>
                <a:sym typeface="Arial"/>
              </a:rPr>
              <a:t>equirement (TRR) has increased from </a:t>
            </a:r>
            <a:r>
              <a:rPr lang="en-US" sz="1600" dirty="0">
                <a:latin typeface="Arial" panose="020B0604020202020204" pitchFamily="34" charset="0"/>
                <a:cs typeface="Arial" panose="020B0604020202020204" pitchFamily="34" charset="0"/>
              </a:rPr>
              <a:t>$4.6 billion to $21 billion.</a:t>
            </a:r>
            <a:endParaRPr lang="en-US" sz="1600" dirty="0">
              <a:solidFill>
                <a:schemeClr val="dk1"/>
              </a:solidFill>
              <a:latin typeface="Arial" panose="020B0604020202020204" pitchFamily="34" charset="0"/>
              <a:ea typeface="Arial"/>
              <a:cs typeface="Arial" panose="020B0604020202020204" pitchFamily="34" charset="0"/>
              <a:sym typeface="Arial"/>
            </a:endParaRPr>
          </a:p>
          <a:p>
            <a:pPr marL="457200" lvl="0" indent="-457200" algn="l" rtl="0">
              <a:spcBef>
                <a:spcPts val="0"/>
              </a:spcBef>
              <a:spcAft>
                <a:spcPts val="0"/>
              </a:spcAft>
              <a:buSzPts val="2000"/>
              <a:buFont typeface="Arial"/>
              <a:buChar char="•"/>
            </a:pPr>
            <a:r>
              <a:rPr lang="en-US" sz="1650" b="1" dirty="0">
                <a:solidFill>
                  <a:schemeClr val="dk1"/>
                </a:solidFill>
                <a:latin typeface="Arial" panose="020B0604020202020204" pitchFamily="34" charset="0"/>
                <a:ea typeface="Arial"/>
                <a:cs typeface="Arial" panose="020B0604020202020204" pitchFamily="34" charset="0"/>
                <a:sym typeface="Arial"/>
              </a:rPr>
              <a:t>Future Transmission: </a:t>
            </a:r>
            <a:r>
              <a:rPr lang="en-US" sz="1650" dirty="0">
                <a:solidFill>
                  <a:schemeClr val="dk1"/>
                </a:solidFill>
                <a:latin typeface="Arial" panose="020B0604020202020204" pitchFamily="34" charset="0"/>
                <a:ea typeface="Arial"/>
                <a:cs typeface="Arial" panose="020B0604020202020204" pitchFamily="34" charset="0"/>
                <a:sym typeface="Arial"/>
              </a:rPr>
              <a:t>CAISO estimates that $30 billion in transmission capex will be needed over the next 20 years</a:t>
            </a:r>
            <a:r>
              <a:rPr lang="en-US" sz="1650" dirty="0">
                <a:latin typeface="Arial" panose="020B0604020202020204" pitchFamily="34" charset="0"/>
                <a:cs typeface="Arial" panose="020B0604020202020204" pitchFamily="34" charset="0"/>
              </a:rPr>
              <a:t> (for the high-voltage system only, not including low-voltage).</a:t>
            </a:r>
          </a:p>
          <a:p>
            <a:pPr marL="457200" lvl="0" indent="-457200" algn="l" rtl="0">
              <a:spcBef>
                <a:spcPts val="0"/>
              </a:spcBef>
              <a:spcAft>
                <a:spcPts val="0"/>
              </a:spcAft>
              <a:buSzPts val="2000"/>
              <a:buFont typeface="Arial"/>
              <a:buChar char="•"/>
            </a:pPr>
            <a:r>
              <a:rPr lang="en-US" sz="1650" dirty="0">
                <a:solidFill>
                  <a:schemeClr val="dk1"/>
                </a:solidFill>
                <a:latin typeface="Arial" panose="020B0604020202020204" pitchFamily="34" charset="0"/>
                <a:ea typeface="Arial"/>
                <a:cs typeface="Arial" panose="020B0604020202020204" pitchFamily="34" charset="0"/>
                <a:sym typeface="Arial"/>
              </a:rPr>
              <a:t>The upfront ca</a:t>
            </a:r>
            <a:r>
              <a:rPr lang="en-US" sz="1650" dirty="0">
                <a:latin typeface="Arial" panose="020B0604020202020204" pitchFamily="34" charset="0"/>
                <a:cs typeface="Arial" panose="020B0604020202020204" pitchFamily="34" charset="0"/>
              </a:rPr>
              <a:t>pital cost of a transmission project is only 10% the full cost in nominal dollars shouldered by the ratepayers when considering profit and O&amp;M over 50-year transmission depreciation schedules.</a:t>
            </a:r>
            <a:endParaRPr sz="165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7E9844-6EDA-7BCE-40A8-5D1EA1F11FB0}"/>
              </a:ext>
            </a:extLst>
          </p:cNvPr>
          <p:cNvPicPr>
            <a:picLocks noChangeAspect="1"/>
          </p:cNvPicPr>
          <p:nvPr/>
        </p:nvPicPr>
        <p:blipFill>
          <a:blip r:embed="rId3"/>
          <a:stretch>
            <a:fillRect/>
          </a:stretch>
        </p:blipFill>
        <p:spPr>
          <a:xfrm>
            <a:off x="56107" y="3867095"/>
            <a:ext cx="4571301" cy="2509368"/>
          </a:xfrm>
          <a:prstGeom prst="rect">
            <a:avLst/>
          </a:prstGeom>
        </p:spPr>
      </p:pic>
      <p:graphicFrame>
        <p:nvGraphicFramePr>
          <p:cNvPr id="3" name="Table 2">
            <a:extLst>
              <a:ext uri="{FF2B5EF4-FFF2-40B4-BE49-F238E27FC236}">
                <a16:creationId xmlns:a16="http://schemas.microsoft.com/office/drawing/2014/main" id="{8D5FF0C7-A3A8-8FC8-14E7-E301400CE9C6}"/>
              </a:ext>
            </a:extLst>
          </p:cNvPr>
          <p:cNvGraphicFramePr>
            <a:graphicFrameLocks noGrp="1"/>
          </p:cNvGraphicFramePr>
          <p:nvPr>
            <p:extLst>
              <p:ext uri="{D42A27DB-BD31-4B8C-83A1-F6EECF244321}">
                <p14:modId xmlns:p14="http://schemas.microsoft.com/office/powerpoint/2010/main" val="850330180"/>
              </p:ext>
            </p:extLst>
          </p:nvPr>
        </p:nvGraphicFramePr>
        <p:xfrm>
          <a:off x="4969564" y="4352645"/>
          <a:ext cx="3952248" cy="1279824"/>
        </p:xfrm>
        <a:graphic>
          <a:graphicData uri="http://schemas.openxmlformats.org/drawingml/2006/table">
            <a:tbl>
              <a:tblPr firstRow="1" firstCol="1" bandRow="1">
                <a:tableStyleId>{5C22544A-7EE6-4342-B048-85BDC9FD1C3A}</a:tableStyleId>
              </a:tblPr>
              <a:tblGrid>
                <a:gridCol w="1976124">
                  <a:extLst>
                    <a:ext uri="{9D8B030D-6E8A-4147-A177-3AD203B41FA5}">
                      <a16:colId xmlns:a16="http://schemas.microsoft.com/office/drawing/2014/main" val="1228169921"/>
                    </a:ext>
                  </a:extLst>
                </a:gridCol>
                <a:gridCol w="1976124">
                  <a:extLst>
                    <a:ext uri="{9D8B030D-6E8A-4147-A177-3AD203B41FA5}">
                      <a16:colId xmlns:a16="http://schemas.microsoft.com/office/drawing/2014/main" val="555811352"/>
                    </a:ext>
                  </a:extLst>
                </a:gridCol>
              </a:tblGrid>
              <a:tr h="437322">
                <a:tc>
                  <a:txBody>
                    <a:bodyPr/>
                    <a:lstStyle/>
                    <a:p>
                      <a:pPr marL="0" marR="0" algn="ctr">
                        <a:lnSpc>
                          <a:spcPct val="150000"/>
                        </a:lnSpc>
                        <a:spcAft>
                          <a:spcPts val="800"/>
                        </a:spcAft>
                        <a:buNone/>
                      </a:pPr>
                      <a:r>
                        <a:rPr lang="en-US" sz="1600" kern="100" dirty="0">
                          <a:solidFill>
                            <a:schemeClr val="tx1"/>
                          </a:solidFill>
                          <a:effectLst/>
                          <a:latin typeface="Arial" panose="020B0604020202020204" pitchFamily="34" charset="0"/>
                          <a:cs typeface="Arial" panose="020B0604020202020204" pitchFamily="34" charset="0"/>
                        </a:rPr>
                        <a:t>PG&amp;E</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Aft>
                          <a:spcPts val="800"/>
                        </a:spcAft>
                        <a:buNone/>
                      </a:pPr>
                      <a:r>
                        <a:rPr lang="en-US" sz="1600" b="0" kern="100" dirty="0">
                          <a:solidFill>
                            <a:schemeClr val="tx1"/>
                          </a:solidFill>
                          <a:effectLst/>
                          <a:latin typeface="Arial" panose="020B0604020202020204" pitchFamily="34" charset="0"/>
                          <a:cs typeface="Arial" panose="020B0604020202020204" pitchFamily="34" charset="0"/>
                        </a:rPr>
                        <a:t>$0.037/kWh</a:t>
                      </a:r>
                      <a:endParaRPr lang="en-US" sz="12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497220"/>
                  </a:ext>
                </a:extLst>
              </a:tr>
              <a:tr h="421251">
                <a:tc>
                  <a:txBody>
                    <a:bodyPr/>
                    <a:lstStyle/>
                    <a:p>
                      <a:pPr marL="0" marR="0" algn="ctr">
                        <a:lnSpc>
                          <a:spcPct val="150000"/>
                        </a:lnSpc>
                        <a:spcAft>
                          <a:spcPts val="800"/>
                        </a:spcAft>
                        <a:buNone/>
                      </a:pPr>
                      <a:r>
                        <a:rPr lang="en-US" sz="1600" kern="100" dirty="0">
                          <a:solidFill>
                            <a:schemeClr val="tx1"/>
                          </a:solidFill>
                          <a:effectLst/>
                          <a:latin typeface="Arial" panose="020B0604020202020204" pitchFamily="34" charset="0"/>
                          <a:cs typeface="Arial" panose="020B0604020202020204" pitchFamily="34" charset="0"/>
                        </a:rPr>
                        <a:t>SCE</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Aft>
                          <a:spcPts val="800"/>
                        </a:spcAft>
                        <a:buNone/>
                      </a:pPr>
                      <a:r>
                        <a:rPr lang="en-US" sz="1600" kern="100" dirty="0">
                          <a:solidFill>
                            <a:schemeClr val="tx1"/>
                          </a:solidFill>
                          <a:effectLst/>
                          <a:latin typeface="Arial" panose="020B0604020202020204" pitchFamily="34" charset="0"/>
                          <a:cs typeface="Arial" panose="020B0604020202020204" pitchFamily="34" charset="0"/>
                        </a:rPr>
                        <a:t>$0.0153/kWh</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912823"/>
                  </a:ext>
                </a:extLst>
              </a:tr>
              <a:tr h="421251">
                <a:tc>
                  <a:txBody>
                    <a:bodyPr/>
                    <a:lstStyle/>
                    <a:p>
                      <a:pPr marL="0" marR="0" algn="ctr">
                        <a:lnSpc>
                          <a:spcPct val="150000"/>
                        </a:lnSpc>
                        <a:spcAft>
                          <a:spcPts val="800"/>
                        </a:spcAft>
                        <a:buNone/>
                      </a:pPr>
                      <a:r>
                        <a:rPr lang="en-US" sz="1600" kern="100" dirty="0">
                          <a:solidFill>
                            <a:schemeClr val="tx1"/>
                          </a:solidFill>
                          <a:effectLst/>
                          <a:latin typeface="Arial" panose="020B0604020202020204" pitchFamily="34" charset="0"/>
                          <a:cs typeface="Arial" panose="020B0604020202020204" pitchFamily="34" charset="0"/>
                        </a:rPr>
                        <a:t>SDG&amp;E</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Aft>
                          <a:spcPts val="800"/>
                        </a:spcAft>
                        <a:buNone/>
                      </a:pPr>
                      <a:r>
                        <a:rPr lang="en-US" sz="1600" kern="100" dirty="0">
                          <a:solidFill>
                            <a:schemeClr val="tx1"/>
                          </a:solidFill>
                          <a:effectLst/>
                          <a:latin typeface="Arial" panose="020B0604020202020204" pitchFamily="34" charset="0"/>
                          <a:cs typeface="Arial" panose="020B0604020202020204" pitchFamily="34" charset="0"/>
                        </a:rPr>
                        <a:t>$0.066/kWh</a:t>
                      </a:r>
                      <a:endParaRPr lang="en-US"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25760"/>
                  </a:ext>
                </a:extLst>
              </a:tr>
            </a:tbl>
          </a:graphicData>
        </a:graphic>
      </p:graphicFrame>
      <p:sp>
        <p:nvSpPr>
          <p:cNvPr id="8" name="TextBox 7">
            <a:extLst>
              <a:ext uri="{FF2B5EF4-FFF2-40B4-BE49-F238E27FC236}">
                <a16:creationId xmlns:a16="http://schemas.microsoft.com/office/drawing/2014/main" id="{7C21055E-EB26-4D6D-CEC0-8E8112BE379C}"/>
              </a:ext>
            </a:extLst>
          </p:cNvPr>
          <p:cNvSpPr txBox="1"/>
          <p:nvPr/>
        </p:nvSpPr>
        <p:spPr>
          <a:xfrm>
            <a:off x="5377070" y="3962017"/>
            <a:ext cx="302149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2025 TAC (wholesale rates)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871E-9FD7-9C80-CD62-58650E176F1F}"/>
              </a:ext>
            </a:extLst>
          </p:cNvPr>
          <p:cNvSpPr>
            <a:spLocks noGrp="1"/>
          </p:cNvSpPr>
          <p:nvPr>
            <p:ph type="title"/>
          </p:nvPr>
        </p:nvSpPr>
        <p:spPr/>
        <p:txBody>
          <a:bodyPr>
            <a:normAutofit/>
          </a:bodyPr>
          <a:lstStyle/>
          <a:p>
            <a:r>
              <a:rPr lang="en-US" dirty="0"/>
              <a:t>Significant BTM capacity already exists</a:t>
            </a:r>
          </a:p>
        </p:txBody>
      </p:sp>
      <p:pic>
        <p:nvPicPr>
          <p:cNvPr id="5" name="Picture 4">
            <a:extLst>
              <a:ext uri="{FF2B5EF4-FFF2-40B4-BE49-F238E27FC236}">
                <a16:creationId xmlns:a16="http://schemas.microsoft.com/office/drawing/2014/main" id="{7CA3F6B0-1728-D691-E471-8AAA362DFDE5}"/>
              </a:ext>
            </a:extLst>
          </p:cNvPr>
          <p:cNvPicPr>
            <a:picLocks noChangeAspect="1"/>
          </p:cNvPicPr>
          <p:nvPr/>
        </p:nvPicPr>
        <p:blipFill>
          <a:blip r:embed="rId2"/>
          <a:stretch>
            <a:fillRect/>
          </a:stretch>
        </p:blipFill>
        <p:spPr>
          <a:xfrm>
            <a:off x="0" y="989661"/>
            <a:ext cx="9144000" cy="5071184"/>
          </a:xfrm>
          <a:prstGeom prst="rect">
            <a:avLst/>
          </a:prstGeom>
        </p:spPr>
      </p:pic>
    </p:spTree>
    <p:extLst>
      <p:ext uri="{BB962C8B-B14F-4D97-AF65-F5344CB8AC3E}">
        <p14:creationId xmlns:p14="http://schemas.microsoft.com/office/powerpoint/2010/main" val="240649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9869-6125-D77A-7CDF-55BE7411AAAD}"/>
              </a:ext>
            </a:extLst>
          </p:cNvPr>
          <p:cNvSpPr>
            <a:spLocks noGrp="1"/>
          </p:cNvSpPr>
          <p:nvPr>
            <p:ph type="title"/>
          </p:nvPr>
        </p:nvSpPr>
        <p:spPr/>
        <p:txBody>
          <a:bodyPr>
            <a:normAutofit fontScale="90000"/>
          </a:bodyPr>
          <a:lstStyle/>
          <a:p>
            <a:r>
              <a:rPr lang="en-US" dirty="0"/>
              <a:t>A well-implemented DSO is an affordability solution</a:t>
            </a:r>
          </a:p>
        </p:txBody>
      </p:sp>
      <p:sp>
        <p:nvSpPr>
          <p:cNvPr id="5" name="TextBox 4">
            <a:extLst>
              <a:ext uri="{FF2B5EF4-FFF2-40B4-BE49-F238E27FC236}">
                <a16:creationId xmlns:a16="http://schemas.microsoft.com/office/drawing/2014/main" id="{91015101-8505-E6AF-9D49-635D95E4B6A1}"/>
              </a:ext>
            </a:extLst>
          </p:cNvPr>
          <p:cNvSpPr txBox="1"/>
          <p:nvPr/>
        </p:nvSpPr>
        <p:spPr>
          <a:xfrm>
            <a:off x="500515" y="822159"/>
            <a:ext cx="7979342" cy="1246495"/>
          </a:xfrm>
          <a:prstGeom prst="rect">
            <a:avLst/>
          </a:prstGeom>
          <a:noFill/>
        </p:spPr>
        <p:txBody>
          <a:bodyPr wrap="square">
            <a:spAutoFit/>
          </a:bodyPr>
          <a:lstStyle/>
          <a:p>
            <a:pPr algn="ctr"/>
            <a:r>
              <a:rPr lang="en-US" sz="2500" dirty="0"/>
              <a:t>These conditions require a distribution-level operator whose incentives are aligned with local optimization, DER participation, and avoided infrastructure cost.</a:t>
            </a:r>
          </a:p>
        </p:txBody>
      </p:sp>
      <p:pic>
        <p:nvPicPr>
          <p:cNvPr id="7" name="Picture 6">
            <a:extLst>
              <a:ext uri="{FF2B5EF4-FFF2-40B4-BE49-F238E27FC236}">
                <a16:creationId xmlns:a16="http://schemas.microsoft.com/office/drawing/2014/main" id="{FB4D1BFE-FA02-3616-4495-8178BA5576AE}"/>
              </a:ext>
            </a:extLst>
          </p:cNvPr>
          <p:cNvPicPr>
            <a:picLocks noChangeAspect="1"/>
          </p:cNvPicPr>
          <p:nvPr/>
        </p:nvPicPr>
        <p:blipFill>
          <a:blip r:embed="rId2"/>
          <a:stretch>
            <a:fillRect/>
          </a:stretch>
        </p:blipFill>
        <p:spPr>
          <a:xfrm>
            <a:off x="1531342" y="2068654"/>
            <a:ext cx="5917687" cy="4368588"/>
          </a:xfrm>
          <a:prstGeom prst="rect">
            <a:avLst/>
          </a:prstGeom>
        </p:spPr>
      </p:pic>
    </p:spTree>
    <p:extLst>
      <p:ext uri="{BB962C8B-B14F-4D97-AF65-F5344CB8AC3E}">
        <p14:creationId xmlns:p14="http://schemas.microsoft.com/office/powerpoint/2010/main" val="213921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5487-1B54-BCCD-B000-3B777A556FDC}"/>
              </a:ext>
            </a:extLst>
          </p:cNvPr>
          <p:cNvSpPr>
            <a:spLocks noGrp="1"/>
          </p:cNvSpPr>
          <p:nvPr>
            <p:ph type="title"/>
          </p:nvPr>
        </p:nvSpPr>
        <p:spPr/>
        <p:txBody>
          <a:bodyPr/>
          <a:lstStyle/>
          <a:p>
            <a:r>
              <a:rPr lang="en-US" dirty="0"/>
              <a:t>Designing a Local-First DSO</a:t>
            </a:r>
          </a:p>
        </p:txBody>
      </p:sp>
      <p:sp>
        <p:nvSpPr>
          <p:cNvPr id="3" name="Content Placeholder 2">
            <a:extLst>
              <a:ext uri="{FF2B5EF4-FFF2-40B4-BE49-F238E27FC236}">
                <a16:creationId xmlns:a16="http://schemas.microsoft.com/office/drawing/2014/main" id="{58D2A96D-86E5-4B0A-C270-709D290B4182}"/>
              </a:ext>
            </a:extLst>
          </p:cNvPr>
          <p:cNvSpPr>
            <a:spLocks noGrp="1"/>
          </p:cNvSpPr>
          <p:nvPr>
            <p:ph idx="1"/>
          </p:nvPr>
        </p:nvSpPr>
        <p:spPr>
          <a:xfrm>
            <a:off x="457200" y="997450"/>
            <a:ext cx="8229600" cy="5218416"/>
          </a:xfrm>
        </p:spPr>
        <p:txBody>
          <a:bodyPr/>
          <a:lstStyle/>
          <a:p>
            <a:pPr marL="0" indent="0" algn="ctr">
              <a:buNone/>
            </a:pPr>
            <a:r>
              <a:rPr lang="en-US" sz="2200" b="1" dirty="0"/>
              <a:t>A DSO should be designed to optimize the local grid first.</a:t>
            </a:r>
            <a:endParaRPr lang="en-US" sz="1000" b="1" dirty="0"/>
          </a:p>
          <a:p>
            <a:pPr marL="0" indent="0">
              <a:buNone/>
            </a:pPr>
            <a:br>
              <a:rPr lang="en-US" sz="1000" dirty="0"/>
            </a:br>
            <a:r>
              <a:rPr lang="en-US" sz="2200" dirty="0"/>
              <a:t>Its role should be to balance local supply and demand to the maximum extent feasible before relying on upstream imports or exports by:</a:t>
            </a:r>
          </a:p>
          <a:p>
            <a:pPr>
              <a:buFont typeface="Arial" panose="020B0604020202020204" pitchFamily="34" charset="0"/>
              <a:buChar char="•"/>
            </a:pPr>
            <a:r>
              <a:rPr lang="en-US" sz="2200" dirty="0"/>
              <a:t>Using DER to provide voltage, frequency, resilience, and other local reliability services.</a:t>
            </a:r>
          </a:p>
          <a:p>
            <a:pPr>
              <a:buFont typeface="Arial" panose="020B0604020202020204" pitchFamily="34" charset="0"/>
              <a:buChar char="•"/>
            </a:pPr>
            <a:r>
              <a:rPr lang="en-US" sz="2200" dirty="0"/>
              <a:t>Maximizing utilization of existing infrastructure through non-wires alternatives.</a:t>
            </a:r>
          </a:p>
          <a:p>
            <a:pPr>
              <a:buFont typeface="Arial" panose="020B0604020202020204" pitchFamily="34" charset="0"/>
              <a:buChar char="•"/>
            </a:pPr>
            <a:r>
              <a:rPr lang="en-US" sz="2200" dirty="0"/>
              <a:t>Supporting a local market structure that creates transparent, bankable value streams for DER. </a:t>
            </a:r>
          </a:p>
          <a:p>
            <a:pPr>
              <a:buFont typeface="Arial" panose="020B0604020202020204" pitchFamily="34" charset="0"/>
              <a:buChar char="•"/>
            </a:pPr>
            <a:r>
              <a:rPr lang="en-US" sz="2200" dirty="0"/>
              <a:t>Managing external grid interactions at the T-D interface.</a:t>
            </a:r>
          </a:p>
          <a:p>
            <a:pPr marL="0" indent="0">
              <a:buNone/>
            </a:pPr>
            <a:endParaRPr lang="en-US" sz="900" dirty="0"/>
          </a:p>
          <a:p>
            <a:pPr marL="0" indent="0" algn="ctr">
              <a:buNone/>
            </a:pPr>
            <a:r>
              <a:rPr lang="en-US" sz="2200" i="1" u="sng" dirty="0"/>
              <a:t>The DSO’s financial incentives should primarily be aligned with speedy interconnection, timely energization, efficient DER operation, and avoided infrastructure costs.</a:t>
            </a:r>
          </a:p>
        </p:txBody>
      </p:sp>
    </p:spTree>
    <p:extLst>
      <p:ext uri="{BB962C8B-B14F-4D97-AF65-F5344CB8AC3E}">
        <p14:creationId xmlns:p14="http://schemas.microsoft.com/office/powerpoint/2010/main" val="79661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3E2D-13E0-BCCD-D8C8-30F304123D9C}"/>
              </a:ext>
            </a:extLst>
          </p:cNvPr>
          <p:cNvSpPr>
            <a:spLocks noGrp="1"/>
          </p:cNvSpPr>
          <p:nvPr>
            <p:ph type="title"/>
          </p:nvPr>
        </p:nvSpPr>
        <p:spPr/>
        <p:txBody>
          <a:bodyPr/>
          <a:lstStyle/>
          <a:p>
            <a:r>
              <a:rPr lang="en-US" dirty="0"/>
              <a:t>Building an Effective DSO</a:t>
            </a:r>
          </a:p>
        </p:txBody>
      </p:sp>
      <p:sp>
        <p:nvSpPr>
          <p:cNvPr id="3" name="Content Placeholder 2">
            <a:extLst>
              <a:ext uri="{FF2B5EF4-FFF2-40B4-BE49-F238E27FC236}">
                <a16:creationId xmlns:a16="http://schemas.microsoft.com/office/drawing/2014/main" id="{F49C8F87-AD1E-ED68-901F-F4F7A37A5548}"/>
              </a:ext>
            </a:extLst>
          </p:cNvPr>
          <p:cNvSpPr>
            <a:spLocks noGrp="1"/>
          </p:cNvSpPr>
          <p:nvPr>
            <p:ph idx="1"/>
          </p:nvPr>
        </p:nvSpPr>
        <p:spPr>
          <a:xfrm>
            <a:off x="233172" y="993648"/>
            <a:ext cx="8677656" cy="5315712"/>
          </a:xfrm>
        </p:spPr>
        <p:txBody>
          <a:bodyPr/>
          <a:lstStyle/>
          <a:p>
            <a:pPr>
              <a:buFont typeface="Arial" panose="020B0604020202020204" pitchFamily="34" charset="0"/>
              <a:buChar char="•"/>
            </a:pPr>
            <a:r>
              <a:rPr lang="en-US" sz="2200" dirty="0"/>
              <a:t>The framework should preserve a clear boundary between distribution optimization and bulk-system dispatch.</a:t>
            </a:r>
          </a:p>
          <a:p>
            <a:pPr>
              <a:buFont typeface="Arial" panose="020B0604020202020204" pitchFamily="34" charset="0"/>
              <a:buChar char="•"/>
            </a:pPr>
            <a:r>
              <a:rPr lang="en-US" sz="2200" u="sng" dirty="0"/>
              <a:t>DER should be compensated for local energy, voltage/frequency support, congestion relief, deferred T&amp;D investments, and contributions to local fossil peaker plants retirements. </a:t>
            </a:r>
            <a:endParaRPr lang="en-US" sz="2200" dirty="0"/>
          </a:p>
          <a:p>
            <a:pPr>
              <a:buFont typeface="Arial" panose="020B0604020202020204" pitchFamily="34" charset="0"/>
              <a:buChar char="•"/>
            </a:pPr>
            <a:r>
              <a:rPr lang="en-US" sz="2200" dirty="0">
                <a:latin typeface="+mj-lt"/>
              </a:rPr>
              <a:t>The DSO should use open-access procurement or market mechanisms, not bilateral opaque utility discretion. </a:t>
            </a:r>
          </a:p>
          <a:p>
            <a:pPr>
              <a:buFont typeface="Arial" panose="020B0604020202020204" pitchFamily="34" charset="0"/>
              <a:buChar char="•"/>
            </a:pPr>
            <a:r>
              <a:rPr lang="en-US" sz="2200" u="sng" dirty="0"/>
              <a:t>The DSO should operate grid-level DERMS and coordinate with third-party and CCA edge DERMS through open, interoperable interfaces.</a:t>
            </a:r>
            <a:endParaRPr lang="en-US" sz="2200" dirty="0">
              <a:latin typeface="+mj-lt"/>
            </a:endParaRPr>
          </a:p>
          <a:p>
            <a:pPr>
              <a:buFont typeface="Arial" panose="020B0604020202020204" pitchFamily="34" charset="0"/>
              <a:buChar char="•"/>
            </a:pPr>
            <a:r>
              <a:rPr lang="en-US" sz="2200" dirty="0"/>
              <a:t>The DSO should be evaluated on local balancing, avoided infrastructure cost, interconnection speed, and DER participation. </a:t>
            </a:r>
          </a:p>
          <a:p>
            <a:pPr lvl="1">
              <a:buFont typeface="Arial" panose="020B0604020202020204" pitchFamily="34" charset="0"/>
              <a:buChar char="•"/>
            </a:pPr>
            <a:r>
              <a:rPr lang="en-US" sz="1700" dirty="0"/>
              <a:t>Utility earnings should be tied to performance outcomes, not capital deployment alone. </a:t>
            </a:r>
          </a:p>
          <a:p>
            <a:pPr>
              <a:buFont typeface="Arial" panose="020B0604020202020204" pitchFamily="34" charset="0"/>
              <a:buChar char="•"/>
            </a:pPr>
            <a:r>
              <a:rPr lang="en-US" sz="2200" dirty="0"/>
              <a:t>The DSO framework should minimize conflicts of interest between local grid optimization and capital incentives tied to upstream infrastructure.</a:t>
            </a:r>
            <a:endParaRPr lang="en-US" sz="2200" dirty="0">
              <a:latin typeface="+mj-lt"/>
            </a:endParaRPr>
          </a:p>
        </p:txBody>
      </p:sp>
    </p:spTree>
    <p:extLst>
      <p:ext uri="{BB962C8B-B14F-4D97-AF65-F5344CB8AC3E}">
        <p14:creationId xmlns:p14="http://schemas.microsoft.com/office/powerpoint/2010/main" val="257030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EFFC-E1FF-8F98-DD9D-916F5B8206F2}"/>
              </a:ext>
            </a:extLst>
          </p:cNvPr>
          <p:cNvSpPr>
            <a:spLocks noGrp="1"/>
          </p:cNvSpPr>
          <p:nvPr>
            <p:ph type="title"/>
          </p:nvPr>
        </p:nvSpPr>
        <p:spPr/>
        <p:txBody>
          <a:bodyPr/>
          <a:lstStyle/>
          <a:p>
            <a:r>
              <a:rPr lang="en-US" dirty="0"/>
              <a:t>DSO Valuation: Making Local Value Bankable</a:t>
            </a:r>
          </a:p>
        </p:txBody>
      </p:sp>
      <p:sp>
        <p:nvSpPr>
          <p:cNvPr id="3" name="Content Placeholder 2">
            <a:extLst>
              <a:ext uri="{FF2B5EF4-FFF2-40B4-BE49-F238E27FC236}">
                <a16:creationId xmlns:a16="http://schemas.microsoft.com/office/drawing/2014/main" id="{77CD716F-0024-45C6-1215-5DCCEF153CAA}"/>
              </a:ext>
            </a:extLst>
          </p:cNvPr>
          <p:cNvSpPr>
            <a:spLocks noGrp="1"/>
          </p:cNvSpPr>
          <p:nvPr>
            <p:ph idx="1"/>
          </p:nvPr>
        </p:nvSpPr>
        <p:spPr>
          <a:xfrm>
            <a:off x="1" y="967483"/>
            <a:ext cx="9144000" cy="5679897"/>
          </a:xfrm>
        </p:spPr>
        <p:txBody>
          <a:bodyPr/>
          <a:lstStyle/>
          <a:p>
            <a:pPr marL="0" indent="0" algn="ctr">
              <a:buNone/>
            </a:pPr>
            <a:r>
              <a:rPr lang="en-US" sz="2400" b="1" dirty="0"/>
              <a:t>A DSO cannot function if local value is acknowledged in theory but not compensated in practice.</a:t>
            </a:r>
            <a:endParaRPr lang="en-US" sz="1000" b="1" dirty="0"/>
          </a:p>
          <a:p>
            <a:pPr marL="0" indent="0">
              <a:buNone/>
            </a:pPr>
            <a:endParaRPr lang="en-US" sz="1000" b="1" dirty="0"/>
          </a:p>
          <a:p>
            <a:pPr>
              <a:buFont typeface="Arial" panose="020B0604020202020204" pitchFamily="34" charset="0"/>
              <a:buChar char="•"/>
            </a:pPr>
            <a:r>
              <a:rPr lang="en-US" sz="1950" dirty="0"/>
              <a:t>Existing frameworks including LNBA/ACC recognize that DER have locational value, but do not address the full value stack for a resource deployed in a particular location.</a:t>
            </a:r>
          </a:p>
          <a:p>
            <a:pPr lvl="1">
              <a:buFont typeface="Arial" panose="020B0604020202020204" pitchFamily="34" charset="0"/>
              <a:buChar char="•"/>
            </a:pPr>
            <a:r>
              <a:rPr lang="en-US" sz="1900" dirty="0"/>
              <a:t>The ACC focuses on generic system avoided cost value that does not incorporate future benefits from reduced load, congestion, and transmission requirements.</a:t>
            </a:r>
          </a:p>
          <a:p>
            <a:pPr lvl="1">
              <a:buFont typeface="Arial" panose="020B0604020202020204" pitchFamily="34" charset="0"/>
              <a:buChar char="•"/>
            </a:pPr>
            <a:r>
              <a:rPr lang="en-US" sz="1900" dirty="0"/>
              <a:t>LNBA has often been implemented in a way that is too coarse and planning-oriented, making it insufficient as a bankable operational value framework for a true DSO.</a:t>
            </a:r>
          </a:p>
          <a:p>
            <a:pPr>
              <a:buFont typeface="Arial" panose="020B0604020202020204" pitchFamily="34" charset="0"/>
              <a:buChar char="•"/>
            </a:pPr>
            <a:r>
              <a:rPr lang="en-US" sz="1950" dirty="0"/>
              <a:t>A DSO should work with applicants and resource owners to optimize a value stack that maximizes ratepayer benefits.</a:t>
            </a:r>
          </a:p>
          <a:p>
            <a:pPr>
              <a:buFont typeface="Arial" panose="020B0604020202020204" pitchFamily="34" charset="0"/>
              <a:buChar char="•"/>
            </a:pPr>
            <a:r>
              <a:rPr lang="en-US" sz="1950" dirty="0"/>
              <a:t>Preventing double compensation is important, but it should not become an excuse to erase legitimate, distinct value streams such as local congestion relief, avoided distribution upgrades, voltage support, flexibility, and resilience-related system benefits.</a:t>
            </a:r>
          </a:p>
        </p:txBody>
      </p:sp>
    </p:spTree>
    <p:extLst>
      <p:ext uri="{BB962C8B-B14F-4D97-AF65-F5344CB8AC3E}">
        <p14:creationId xmlns:p14="http://schemas.microsoft.com/office/powerpoint/2010/main" val="2473044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51010</TotalTime>
  <Words>1519</Words>
  <Application>Microsoft Office PowerPoint</Application>
  <PresentationFormat>On-screen Show (4:3)</PresentationFormat>
  <Paragraphs>206</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Informatic</vt:lpstr>
      <vt:lpstr>Office Theme</vt:lpstr>
      <vt:lpstr>PowerPoint Presentation</vt:lpstr>
      <vt:lpstr>Clean Coalition (non-profit)</vt:lpstr>
      <vt:lpstr>A DSO must manage more than energy balancing</vt:lpstr>
      <vt:lpstr>Rising grid costs make local optimization essential </vt:lpstr>
      <vt:lpstr>Significant BTM capacity already exists</vt:lpstr>
      <vt:lpstr>A well-implemented DSO is an affordability solution</vt:lpstr>
      <vt:lpstr>Designing a Local-First DSO</vt:lpstr>
      <vt:lpstr>Building an Effective DSO</vt:lpstr>
      <vt:lpstr>DSO Valuation: Making Local Value Bankable</vt:lpstr>
      <vt:lpstr>DSO-Enabled Microgrids</vt:lpstr>
      <vt:lpstr>GLP Community Microgrid as a DSO Use Case</vt:lpstr>
      <vt:lpstr>Core load area of the GLP</vt:lpstr>
      <vt:lpstr>Target 66kV feeder serves critical GLP loads</vt:lpstr>
      <vt:lpstr>Target 66kV feeder grid area block diagram</vt:lpstr>
      <vt:lpstr>Grid services that can be provided by DER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Valentine</dc:creator>
  <cp:lastModifiedBy>Benjamin Schwartz</cp:lastModifiedBy>
  <cp:revision>1169</cp:revision>
  <dcterms:created xsi:type="dcterms:W3CDTF">2017-01-28T15:52:04Z</dcterms:created>
  <dcterms:modified xsi:type="dcterms:W3CDTF">2026-05-08T23:45:21Z</dcterms:modified>
</cp:coreProperties>
</file>