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17"/>
  </p:notesMasterIdLst>
  <p:sldIdLst>
    <p:sldId id="256" r:id="rId2"/>
    <p:sldId id="2111" r:id="rId3"/>
    <p:sldId id="1113" r:id="rId4"/>
    <p:sldId id="320" r:id="rId5"/>
    <p:sldId id="285" r:id="rId6"/>
    <p:sldId id="279" r:id="rId7"/>
    <p:sldId id="1324" r:id="rId8"/>
    <p:sldId id="4360" r:id="rId9"/>
    <p:sldId id="2117" r:id="rId10"/>
    <p:sldId id="4358" r:id="rId11"/>
    <p:sldId id="4359" r:id="rId12"/>
    <p:sldId id="262" r:id="rId13"/>
    <p:sldId id="257" r:id="rId14"/>
    <p:sldId id="1650" r:id="rId15"/>
    <p:sldId id="2158" r:id="rId1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5"/>
    <p:restoredTop sz="94726"/>
  </p:normalViewPr>
  <p:slideViewPr>
    <p:cSldViewPr snapToGrid="0">
      <p:cViewPr varScale="1">
        <p:scale>
          <a:sx n="120" d="100"/>
          <a:sy n="120" d="100"/>
        </p:scale>
        <p:origin x="14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dfb2e31abe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sp>
        <p:nvSpPr>
          <p:cNvPr id="103" name="Google Shape;103;g2dfb2e31ab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4" name="Google Shape;104;g2dfb2e31abe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35844" name="Slide Number Placeholder 3"/>
          <p:cNvSpPr txBox="1">
            <a:spLocks noGrp="1"/>
          </p:cNvSpPr>
          <p:nvPr/>
        </p:nvSpPr>
        <p:spPr bwMode="auto">
          <a:xfrm>
            <a:off x="4008708" y="8893296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900" tIns="46950" rIns="93900" bIns="46950" anchor="b"/>
          <a:lstStyle/>
          <a:p>
            <a:pPr algn="r"/>
            <a:fld id="{7EA841E0-2D0D-4211-ACAE-C96B997E0FCF}" type="slidenum">
              <a:rPr lang="en-US" sz="1200">
                <a:latin typeface="Calibri" pitchFamily="34" charset="0"/>
              </a:rPr>
              <a:pPr algn="r"/>
              <a:t>2</a:t>
            </a:fld>
            <a:endParaRPr 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831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>
          <a:extLst>
            <a:ext uri="{FF2B5EF4-FFF2-40B4-BE49-F238E27FC236}">
              <a16:creationId xmlns:a16="http://schemas.microsoft.com/office/drawing/2014/main" id="{BDFDF71C-B9A8-4E1D-4E33-99AD876AD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29e0a1a8e0_0_34:notes">
            <a:extLst>
              <a:ext uri="{FF2B5EF4-FFF2-40B4-BE49-F238E27FC236}">
                <a16:creationId xmlns:a16="http://schemas.microsoft.com/office/drawing/2014/main" id="{97CE22D9-D0A5-31F8-844C-F9AC7A3ADD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6" name="Google Shape;256;g329e0a1a8e0_0_34:notes">
            <a:extLst>
              <a:ext uri="{FF2B5EF4-FFF2-40B4-BE49-F238E27FC236}">
                <a16:creationId xmlns:a16="http://schemas.microsoft.com/office/drawing/2014/main" id="{6F778C6F-1862-7FD2-BE07-BA20DCF5FB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23279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>
          <a:extLst>
            <a:ext uri="{FF2B5EF4-FFF2-40B4-BE49-F238E27FC236}">
              <a16:creationId xmlns:a16="http://schemas.microsoft.com/office/drawing/2014/main" id="{2D17436C-1AF0-CAE2-21DE-391CED956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29e0a1a8e0_0_34:notes">
            <a:extLst>
              <a:ext uri="{FF2B5EF4-FFF2-40B4-BE49-F238E27FC236}">
                <a16:creationId xmlns:a16="http://schemas.microsoft.com/office/drawing/2014/main" id="{E9573690-D3C6-F610-A0A9-78D3B90F32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85850" lvl="2" indent="-171450" fontAlgn="ctr">
              <a:lnSpc>
                <a:spcPct val="100000"/>
              </a:lnSpc>
              <a:spcBef>
                <a:spcPts val="0"/>
              </a:spcBef>
            </a:pPr>
            <a:r>
              <a:rPr lang="en-US" sz="1200">
                <a:effectLst/>
                <a:latin typeface="Calibri" panose="020F0502020204030204" pitchFamily="34" charset="0"/>
              </a:rPr>
              <a:t>Sealed Ducting, No Flex Duct (G90 Zinc) w/ </a:t>
            </a:r>
            <a:r>
              <a:rPr lang="en-US" sz="1050">
                <a:effectLst/>
                <a:latin typeface="Calibri" panose="020F0502020204030204" pitchFamily="34" charset="0"/>
              </a:rPr>
              <a:t>R6 Insulation</a:t>
            </a:r>
          </a:p>
          <a:p>
            <a:pPr marL="1085850" lvl="2" indent="-171450" fontAlgn="ctr">
              <a:lnSpc>
                <a:spcPct val="100000"/>
              </a:lnSpc>
              <a:spcBef>
                <a:spcPts val="0"/>
              </a:spcBef>
            </a:pPr>
            <a:r>
              <a:rPr lang="en-US" sz="1200">
                <a:latin typeface="Calibri" panose="020F0502020204030204" pitchFamily="34" charset="0"/>
              </a:rPr>
              <a:t>Wall and Ceiling Registers - Titus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6" name="Google Shape;256;g329e0a1a8e0_0_34:notes">
            <a:extLst>
              <a:ext uri="{FF2B5EF4-FFF2-40B4-BE49-F238E27FC236}">
                <a16:creationId xmlns:a16="http://schemas.microsoft.com/office/drawing/2014/main" id="{676019D4-B648-BB5A-687E-441247E404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20632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>
          <a:extLst>
            <a:ext uri="{FF2B5EF4-FFF2-40B4-BE49-F238E27FC236}">
              <a16:creationId xmlns:a16="http://schemas.microsoft.com/office/drawing/2014/main" id="{FA3476D7-F03F-E82C-A474-CB46FEE2B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29e0a1a8e0_0_34:notes">
            <a:extLst>
              <a:ext uri="{FF2B5EF4-FFF2-40B4-BE49-F238E27FC236}">
                <a16:creationId xmlns:a16="http://schemas.microsoft.com/office/drawing/2014/main" id="{325CCCD2-C28B-6CC8-F9D5-433EAE33EA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6" name="Google Shape;256;g329e0a1a8e0_0_34:notes">
            <a:extLst>
              <a:ext uri="{FF2B5EF4-FFF2-40B4-BE49-F238E27FC236}">
                <a16:creationId xmlns:a16="http://schemas.microsoft.com/office/drawing/2014/main" id="{BF818508-696B-1891-0F64-854B00FE3F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27676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69209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94548913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1" name="Google Shape;241;g394548913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2" name="Google Shape;242;g394548913e7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4358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>
            <a:off x="0" y="3124200"/>
            <a:ext cx="9144000" cy="3352800"/>
          </a:xfrm>
          <a:prstGeom prst="rect">
            <a:avLst/>
          </a:prstGeom>
          <a:solidFill>
            <a:srgbClr val="249C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 txBox="1"/>
          <p:nvPr/>
        </p:nvSpPr>
        <p:spPr>
          <a:xfrm>
            <a:off x="0" y="6488113"/>
            <a:ext cx="55626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Making Clean Local Energy Accessible Now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990600" y="5300663"/>
            <a:ext cx="7161213" cy="84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98DA8"/>
              </a:buClr>
              <a:buSzPts val="2400"/>
              <a:buFont typeface="Calibri"/>
              <a:buNone/>
              <a:defRPr sz="2400">
                <a:solidFill>
                  <a:srgbClr val="798DA8"/>
                </a:solidFill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">
  <p:cSld name="TITLE_1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Title, Text and Chart">
  <p:cSld name="19_Title, Text and Char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 txBox="1"/>
          <p:nvPr/>
        </p:nvSpPr>
        <p:spPr>
          <a:xfrm>
            <a:off x="0" y="6488113"/>
            <a:ext cx="472440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Making Clean Local Energy Accessible Now</a:t>
            </a:r>
            <a:endParaRPr sz="18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0" y="0"/>
            <a:ext cx="7391400" cy="762000"/>
          </a:xfrm>
          <a:prstGeom prst="rect">
            <a:avLst/>
          </a:prstGeom>
          <a:solidFill>
            <a:srgbClr val="249C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3"/>
          <p:cNvSpPr txBox="1"/>
          <p:nvPr/>
        </p:nvSpPr>
        <p:spPr>
          <a:xfrm>
            <a:off x="8534400" y="6492875"/>
            <a:ext cx="457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013D2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0" y="0"/>
            <a:ext cx="7315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1"/>
          </p:nvPr>
        </p:nvSpPr>
        <p:spPr>
          <a:xfrm>
            <a:off x="457200" y="12954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98DA8"/>
              </a:buClr>
              <a:buSzPts val="2800"/>
              <a:buFont typeface="Calibri"/>
              <a:buChar char="•"/>
              <a:defRPr>
                <a:solidFill>
                  <a:srgbClr val="798DA8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98DA8"/>
              </a:buClr>
              <a:buSzPts val="2400"/>
              <a:buFont typeface="Calibri"/>
              <a:buChar char="•"/>
              <a:defRPr>
                <a:solidFill>
                  <a:srgbClr val="798DA8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98DA8"/>
              </a:buClr>
              <a:buSzPts val="2000"/>
              <a:buFont typeface="Calibri"/>
              <a:buChar char="•"/>
              <a:defRPr>
                <a:solidFill>
                  <a:srgbClr val="798DA8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98DA8"/>
              </a:buClr>
              <a:buSzPts val="1800"/>
              <a:buFont typeface="Calibri"/>
              <a:buChar char="•"/>
              <a:defRPr>
                <a:solidFill>
                  <a:srgbClr val="798DA8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98DA8"/>
              </a:buClr>
              <a:buSzPts val="1800"/>
              <a:buFont typeface="Calibri"/>
              <a:buChar char="•"/>
              <a:defRPr>
                <a:solidFill>
                  <a:srgbClr val="798DA8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7" name="Google Shape;27;p3" descr="Clean Coalition Logo_no tagline_updated_slideshowedit_zf2 yellow_final2.pdf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31217" y="46181"/>
            <a:ext cx="1612783" cy="676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lean-coalition.org/community-microgrids/goleta-load-pocket/glp-economic-benefits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 descr="Date"/>
          <p:cNvSpPr txBox="1"/>
          <p:nvPr/>
        </p:nvSpPr>
        <p:spPr>
          <a:xfrm>
            <a:off x="7734649" y="6504105"/>
            <a:ext cx="1308683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6"/>
          <p:cNvSpPr/>
          <p:nvPr/>
        </p:nvSpPr>
        <p:spPr>
          <a:xfrm>
            <a:off x="3244209" y="5478810"/>
            <a:ext cx="2436300" cy="1074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17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Craig Lewis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3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Executive Director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3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Clean Coalition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3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craig@clean-coalition.org</a:t>
            </a:r>
            <a:endParaRPr sz="13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3815" y="154295"/>
            <a:ext cx="5709225" cy="1045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 txBox="1"/>
          <p:nvPr/>
        </p:nvSpPr>
        <p:spPr>
          <a:xfrm>
            <a:off x="0" y="1095206"/>
            <a:ext cx="9144000" cy="10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chemeClr val="tx1"/>
                </a:solidFill>
              </a:rPr>
              <a:t>Careers in Clean Local Energy</a:t>
            </a:r>
            <a:endParaRPr sz="44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DCDD021-CB4D-BC65-4909-5197E6D2FA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237" y="1964907"/>
            <a:ext cx="5708650" cy="34805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22B99B-AE80-7E75-A0C6-D3B484A1AC26}"/>
              </a:ext>
            </a:extLst>
          </p:cNvPr>
          <p:cNvSpPr txBox="1"/>
          <p:nvPr/>
        </p:nvSpPr>
        <p:spPr>
          <a:xfrm>
            <a:off x="7411749" y="6518294"/>
            <a:ext cx="16562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September 2026</a:t>
            </a:r>
          </a:p>
          <a:p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300" dirty="0"/>
              <a:t>Santa Barbara Unified School District (SBUSD)</a:t>
            </a: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62000"/>
            <a:ext cx="9144000" cy="32041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1547" y="4118350"/>
            <a:ext cx="85712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The entire Santa Barbara region is surrounded by extreme fire risk (earthquake &amp; landslide risk too) and is extremely vulnerable to electricity grid outages. </a:t>
            </a: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The SBUSD is a major school district that increasingly recognizes the value-of-resilience (VOR) and has embraced the Clean Coalition’s vision to implement Solar Microgrids at a number of its key schools and other critical facilities.</a:t>
            </a: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SMHS is in the middle of the extensive SBUSD service area. </a:t>
            </a:r>
          </a:p>
        </p:txBody>
      </p:sp>
      <p:sp>
        <p:nvSpPr>
          <p:cNvPr id="8" name="Oval 7"/>
          <p:cNvSpPr/>
          <p:nvPr/>
        </p:nvSpPr>
        <p:spPr>
          <a:xfrm>
            <a:off x="3878665" y="1552486"/>
            <a:ext cx="793820" cy="734284"/>
          </a:xfrm>
          <a:prstGeom prst="ellipse">
            <a:avLst/>
          </a:prstGeom>
          <a:noFill/>
          <a:ln w="349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641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A2840-1F0F-4748-A700-169A5310E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300" dirty="0"/>
              <a:t>Six SBUSD Solar Microgrid sites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826D6C-54EC-8A48-92C9-FB901A3BFD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" y="1156990"/>
            <a:ext cx="8910966" cy="470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180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g394548913e7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918899"/>
            <a:ext cx="9144000" cy="5373494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g394548913e7_0_0"/>
          <p:cNvSpPr/>
          <p:nvPr/>
        </p:nvSpPr>
        <p:spPr>
          <a:xfrm>
            <a:off x="1214300" y="967257"/>
            <a:ext cx="7867478" cy="4316575"/>
          </a:xfrm>
          <a:custGeom>
            <a:avLst/>
            <a:gdLst/>
            <a:ahLst/>
            <a:cxnLst/>
            <a:rect l="l" t="t" r="r" b="b"/>
            <a:pathLst>
              <a:path w="317301" h="172663" extrusionOk="0">
                <a:moveTo>
                  <a:pt x="0" y="0"/>
                </a:moveTo>
                <a:lnTo>
                  <a:pt x="168553" y="0"/>
                </a:lnTo>
                <a:lnTo>
                  <a:pt x="168553" y="105767"/>
                </a:lnTo>
                <a:lnTo>
                  <a:pt x="317301" y="105767"/>
                </a:lnTo>
                <a:lnTo>
                  <a:pt x="317301" y="149170"/>
                </a:lnTo>
                <a:lnTo>
                  <a:pt x="140321" y="149170"/>
                </a:lnTo>
                <a:lnTo>
                  <a:pt x="99630" y="172663"/>
                </a:lnTo>
                <a:lnTo>
                  <a:pt x="57308" y="172663"/>
                </a:lnTo>
                <a:lnTo>
                  <a:pt x="29379" y="156538"/>
                </a:lnTo>
                <a:lnTo>
                  <a:pt x="11799" y="132736"/>
                </a:lnTo>
                <a:lnTo>
                  <a:pt x="1686" y="115459"/>
                </a:lnTo>
                <a:close/>
              </a:path>
            </a:pathLst>
          </a:custGeom>
          <a:noFill/>
          <a:ln w="28575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46" name="Google Shape;246;g394548913e7_0_0"/>
          <p:cNvSpPr txBox="1">
            <a:spLocks noGrp="1"/>
          </p:cNvSpPr>
          <p:nvPr>
            <p:ph type="title"/>
          </p:nvPr>
        </p:nvSpPr>
        <p:spPr>
          <a:xfrm>
            <a:off x="0" y="0"/>
            <a:ext cx="7315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56"/>
              <a:buNone/>
            </a:pPr>
            <a:r>
              <a:rPr lang="en-US" dirty="0"/>
              <a:t>Isla Vista Community Microgrid</a:t>
            </a:r>
            <a:endParaRPr dirty="0"/>
          </a:p>
        </p:txBody>
      </p:sp>
      <p:sp>
        <p:nvSpPr>
          <p:cNvPr id="247" name="Google Shape;247;g394548913e7_0_0"/>
          <p:cNvSpPr txBox="1"/>
          <p:nvPr/>
        </p:nvSpPr>
        <p:spPr>
          <a:xfrm>
            <a:off x="6989620" y="938645"/>
            <a:ext cx="2145600" cy="2416500"/>
          </a:xfrm>
          <a:prstGeom prst="rect">
            <a:avLst/>
          </a:prstGeom>
          <a:solidFill>
            <a:srgbClr val="F2F2F2">
              <a:alpha val="88240"/>
            </a:srgb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Isla Vista Community Microgrid</a:t>
            </a: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Total annual load (2022-2025 Average):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U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Year 1: </a:t>
            </a:r>
            <a:r>
              <a:rPr lang="en-US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1,336,759 </a:t>
            </a:r>
            <a:r>
              <a:rPr lang="en-U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kWh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en-U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Year 10:</a:t>
            </a:r>
            <a:r>
              <a:rPr lang="en-US" sz="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1,597,522 </a:t>
            </a:r>
            <a:r>
              <a:rPr lang="en-U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kWh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Peak load (CY 2022):</a:t>
            </a: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en-US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Year 1:</a:t>
            </a:r>
            <a:r>
              <a:rPr lang="en-US" sz="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321 kW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</a:pPr>
            <a:r>
              <a:rPr lang="en-US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Year 10: 384 kW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Solar sizing:</a:t>
            </a: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US" sz="800">
                <a:solidFill>
                  <a:schemeClr val="dk1"/>
                </a:solidFill>
              </a:rPr>
              <a:t>494</a:t>
            </a:r>
            <a:r>
              <a:rPr lang="en-U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kWdc</a:t>
            </a: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Total annual solar generation: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en-US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Year 1: </a:t>
            </a:r>
            <a:r>
              <a:rPr lang="en-US" sz="800">
                <a:solidFill>
                  <a:schemeClr val="dk1"/>
                </a:solidFill>
              </a:rPr>
              <a:t>838,610</a:t>
            </a:r>
            <a:r>
              <a:rPr lang="en-US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kWh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</a:pPr>
            <a:r>
              <a:rPr lang="en-US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Year 10: 8</a:t>
            </a:r>
            <a:r>
              <a:rPr lang="en-US" sz="800">
                <a:solidFill>
                  <a:schemeClr val="dk1"/>
                </a:solidFill>
              </a:rPr>
              <a:t>01,618</a:t>
            </a:r>
            <a:r>
              <a:rPr lang="en-US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kWh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BESS Sizing: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U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Year 1:</a:t>
            </a:r>
            <a:r>
              <a:rPr lang="en-US" sz="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800">
                <a:solidFill>
                  <a:schemeClr val="dk1"/>
                </a:solidFill>
              </a:rPr>
              <a:t>1,927</a:t>
            </a:r>
            <a:r>
              <a:rPr lang="en-US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kW / 7,708 kWh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•"/>
            </a:pPr>
            <a:r>
              <a:rPr lang="en-U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Year 10: </a:t>
            </a:r>
            <a:r>
              <a:rPr lang="en-US" sz="800"/>
              <a:t>1,927</a:t>
            </a:r>
            <a:r>
              <a:rPr lang="en-U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kW / 5,860 kWh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g394548913e7_0_0"/>
          <p:cNvSpPr/>
          <p:nvPr/>
        </p:nvSpPr>
        <p:spPr>
          <a:xfrm>
            <a:off x="2799030" y="3488667"/>
            <a:ext cx="233400" cy="1047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g394548913e7_0_0"/>
          <p:cNvSpPr/>
          <p:nvPr/>
        </p:nvSpPr>
        <p:spPr>
          <a:xfrm>
            <a:off x="2799030" y="3655692"/>
            <a:ext cx="233400" cy="1047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g394548913e7_0_0"/>
          <p:cNvSpPr txBox="1"/>
          <p:nvPr/>
        </p:nvSpPr>
        <p:spPr>
          <a:xfrm>
            <a:off x="3537361" y="3356368"/>
            <a:ext cx="741600" cy="507900"/>
          </a:xfrm>
          <a:prstGeom prst="rect">
            <a:avLst/>
          </a:prstGeom>
          <a:solidFill>
            <a:srgbClr val="FFFF00">
              <a:alpha val="84710"/>
            </a:srgbClr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>
                <a:latin typeface="Calibri"/>
                <a:ea typeface="Calibri"/>
                <a:cs typeface="Calibri"/>
                <a:sym typeface="Calibri"/>
              </a:rPr>
              <a:t>1,927</a:t>
            </a:r>
            <a:r>
              <a:rPr lang="en-US" sz="9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kW / 7,708 kWh BESS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1" name="Google Shape;251;g394548913e7_0_0"/>
          <p:cNvCxnSpPr>
            <a:stCxn id="250" idx="1"/>
          </p:cNvCxnSpPr>
          <p:nvPr/>
        </p:nvCxnSpPr>
        <p:spPr>
          <a:xfrm rot="10800000">
            <a:off x="3130861" y="3610318"/>
            <a:ext cx="4065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52" name="Google Shape;252;g394548913e7_0_0"/>
          <p:cNvSpPr txBox="1"/>
          <p:nvPr/>
        </p:nvSpPr>
        <p:spPr>
          <a:xfrm>
            <a:off x="1858250" y="1500420"/>
            <a:ext cx="1052400" cy="230700"/>
          </a:xfrm>
          <a:prstGeom prst="rect">
            <a:avLst/>
          </a:prstGeom>
          <a:solidFill>
            <a:srgbClr val="FFFF00">
              <a:alpha val="84710"/>
            </a:srgbClr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147 kWdc solar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3" name="Google Shape;253;g394548913e7_0_0"/>
          <p:cNvCxnSpPr>
            <a:stCxn id="252" idx="2"/>
          </p:cNvCxnSpPr>
          <p:nvPr/>
        </p:nvCxnSpPr>
        <p:spPr>
          <a:xfrm flipH="1">
            <a:off x="2348450" y="1731120"/>
            <a:ext cx="36000" cy="8979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54" name="Google Shape;254;g394548913e7_0_0"/>
          <p:cNvCxnSpPr>
            <a:stCxn id="252" idx="2"/>
          </p:cNvCxnSpPr>
          <p:nvPr/>
        </p:nvCxnSpPr>
        <p:spPr>
          <a:xfrm>
            <a:off x="2384450" y="1731120"/>
            <a:ext cx="192600" cy="9705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55" name="Google Shape;255;g394548913e7_0_0"/>
          <p:cNvCxnSpPr>
            <a:stCxn id="252" idx="2"/>
          </p:cNvCxnSpPr>
          <p:nvPr/>
        </p:nvCxnSpPr>
        <p:spPr>
          <a:xfrm flipH="1">
            <a:off x="1970150" y="1731120"/>
            <a:ext cx="414300" cy="16953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56" name="Google Shape;256;g394548913e7_0_0"/>
          <p:cNvSpPr txBox="1"/>
          <p:nvPr/>
        </p:nvSpPr>
        <p:spPr>
          <a:xfrm>
            <a:off x="4283926" y="1178320"/>
            <a:ext cx="1052400" cy="230700"/>
          </a:xfrm>
          <a:prstGeom prst="rect">
            <a:avLst/>
          </a:prstGeom>
          <a:solidFill>
            <a:srgbClr val="FFFF00">
              <a:alpha val="84710"/>
            </a:srgbClr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135 kWdc solar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7" name="Google Shape;257;g394548913e7_0_0"/>
          <p:cNvCxnSpPr>
            <a:stCxn id="256" idx="2"/>
          </p:cNvCxnSpPr>
          <p:nvPr/>
        </p:nvCxnSpPr>
        <p:spPr>
          <a:xfrm flipH="1">
            <a:off x="4233526" y="1409020"/>
            <a:ext cx="576600" cy="10848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58" name="Google Shape;258;g394548913e7_0_0"/>
          <p:cNvCxnSpPr>
            <a:stCxn id="256" idx="2"/>
          </p:cNvCxnSpPr>
          <p:nvPr/>
        </p:nvCxnSpPr>
        <p:spPr>
          <a:xfrm flipH="1">
            <a:off x="3590925" y="1409020"/>
            <a:ext cx="1219200" cy="5583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59" name="Google Shape;259;g394548913e7_0_0"/>
          <p:cNvSpPr txBox="1"/>
          <p:nvPr/>
        </p:nvSpPr>
        <p:spPr>
          <a:xfrm>
            <a:off x="6400163" y="4886795"/>
            <a:ext cx="1052400" cy="230700"/>
          </a:xfrm>
          <a:prstGeom prst="rect">
            <a:avLst/>
          </a:prstGeom>
          <a:solidFill>
            <a:srgbClr val="FFFF00">
              <a:alpha val="84710"/>
            </a:srgbClr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212 kWdc solar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0" name="Google Shape;260;g394548913e7_0_0"/>
          <p:cNvCxnSpPr>
            <a:stCxn id="259" idx="0"/>
          </p:cNvCxnSpPr>
          <p:nvPr/>
        </p:nvCxnSpPr>
        <p:spPr>
          <a:xfrm rot="10800000" flipH="1">
            <a:off x="6926363" y="4322195"/>
            <a:ext cx="879600" cy="5646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61" name="Google Shape;261;g394548913e7_0_0"/>
          <p:cNvCxnSpPr>
            <a:stCxn id="259" idx="0"/>
          </p:cNvCxnSpPr>
          <p:nvPr/>
        </p:nvCxnSpPr>
        <p:spPr>
          <a:xfrm rot="10800000" flipH="1">
            <a:off x="6926363" y="4289795"/>
            <a:ext cx="70800" cy="5970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62" name="Google Shape;262;g394548913e7_0_0"/>
          <p:cNvCxnSpPr>
            <a:stCxn id="259" idx="0"/>
          </p:cNvCxnSpPr>
          <p:nvPr/>
        </p:nvCxnSpPr>
        <p:spPr>
          <a:xfrm rot="10800000" flipH="1">
            <a:off x="6926363" y="4236995"/>
            <a:ext cx="439500" cy="6498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63" name="Google Shape;263;g394548913e7_0_0"/>
          <p:cNvSpPr txBox="1"/>
          <p:nvPr/>
        </p:nvSpPr>
        <p:spPr>
          <a:xfrm>
            <a:off x="0" y="5117495"/>
            <a:ext cx="1921200" cy="1162200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0C0C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None/>
            </a:pPr>
            <a:endParaRPr sz="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None/>
            </a:pPr>
            <a:endParaRPr sz="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Potential BESS location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New FOM solar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Project boundary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Trees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Obstructions/Buildings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g394548913e7_0_0"/>
          <p:cNvSpPr/>
          <p:nvPr/>
        </p:nvSpPr>
        <p:spPr>
          <a:xfrm>
            <a:off x="109150" y="5223796"/>
            <a:ext cx="142800" cy="1275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5" name="Google Shape;265;g394548913e7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825" y="5443840"/>
            <a:ext cx="155448" cy="12755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g394548913e7_0_0"/>
          <p:cNvSpPr/>
          <p:nvPr/>
        </p:nvSpPr>
        <p:spPr>
          <a:xfrm>
            <a:off x="102863" y="5663205"/>
            <a:ext cx="150900" cy="1275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g394548913e7_0_0"/>
          <p:cNvSpPr/>
          <p:nvPr/>
        </p:nvSpPr>
        <p:spPr>
          <a:xfrm>
            <a:off x="109150" y="6078046"/>
            <a:ext cx="142800" cy="1275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g394548913e7_0_0"/>
          <p:cNvSpPr/>
          <p:nvPr/>
        </p:nvSpPr>
        <p:spPr>
          <a:xfrm>
            <a:off x="100600" y="5868570"/>
            <a:ext cx="155400" cy="155400"/>
          </a:xfrm>
          <a:prstGeom prst="ellipse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9" name="Google Shape;269;g394548913e7_0_0" descr="Emergency 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90844" y="2723226"/>
            <a:ext cx="312760" cy="31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g394548913e7_0_0" descr="Instructor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58256" y="3864273"/>
            <a:ext cx="296538" cy="296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g394548913e7_0_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90638" y="3864292"/>
            <a:ext cx="296525" cy="29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g394548913e7_0_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509325" y="2042698"/>
            <a:ext cx="296525" cy="29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g394548913e7_0_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001838" y="4290283"/>
            <a:ext cx="296525" cy="2965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4" name="Google Shape;274;g394548913e7_0_0"/>
          <p:cNvCxnSpPr/>
          <p:nvPr/>
        </p:nvCxnSpPr>
        <p:spPr>
          <a:xfrm rot="10800000" flipH="1">
            <a:off x="3419313" y="5221170"/>
            <a:ext cx="70800" cy="5970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744728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/>
              <a:t>Berkeley Efficient &amp; Resilient Mixed-Use Showcase</a:t>
            </a:r>
            <a:endParaRPr sz="2300" dirty="0"/>
          </a:p>
        </p:txBody>
      </p:sp>
      <p:sp>
        <p:nvSpPr>
          <p:cNvPr id="112" name="Google Shape;112;p16"/>
          <p:cNvSpPr txBox="1">
            <a:spLocks noGrp="1"/>
          </p:cNvSpPr>
          <p:nvPr>
            <p:ph type="body" idx="1"/>
          </p:nvPr>
        </p:nvSpPr>
        <p:spPr>
          <a:xfrm>
            <a:off x="318305" y="859501"/>
            <a:ext cx="4350058" cy="5572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1500"/>
              <a:buFont typeface="Arial"/>
              <a:buChar char="•"/>
            </a:pPr>
            <a:r>
              <a:rPr lang="en-US" sz="1500" b="0" i="0" u="sng" dirty="0">
                <a:solidFill>
                  <a:srgbClr val="3C4043"/>
                </a:solidFill>
                <a:latin typeface="Calibri"/>
                <a:ea typeface="Calibri"/>
                <a:cs typeface="Calibri"/>
                <a:sym typeface="Calibri"/>
              </a:rPr>
              <a:t>All-electric</a:t>
            </a:r>
            <a:r>
              <a:rPr lang="en-US" sz="1500" b="0" i="0" dirty="0">
                <a:solidFill>
                  <a:srgbClr val="3C4043"/>
                </a:solidFill>
                <a:latin typeface="Calibri"/>
                <a:ea typeface="Calibri"/>
                <a:cs typeface="Calibri"/>
                <a:sym typeface="Calibri"/>
              </a:rPr>
              <a:t>, 8-story, commercial </a:t>
            </a:r>
            <a:r>
              <a:rPr lang="en-US" sz="1500" dirty="0">
                <a:solidFill>
                  <a:srgbClr val="3C4043"/>
                </a:solidFill>
              </a:rPr>
              <a:t>and</a:t>
            </a:r>
            <a:r>
              <a:rPr lang="en-US" sz="1500" b="0" i="0" dirty="0">
                <a:solidFill>
                  <a:srgbClr val="3C4043"/>
                </a:solidFill>
                <a:latin typeface="Calibri"/>
                <a:ea typeface="Calibri"/>
                <a:cs typeface="Calibri"/>
                <a:sym typeface="Calibri"/>
              </a:rPr>
              <a:t> permanently affordable housing community.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1500"/>
              <a:buFont typeface="Arial"/>
              <a:buChar char="•"/>
            </a:pPr>
            <a:r>
              <a:rPr lang="en-US" sz="1500" b="0" i="0" dirty="0">
                <a:solidFill>
                  <a:srgbClr val="3C4043"/>
                </a:solidFill>
                <a:latin typeface="Calibri"/>
                <a:ea typeface="Calibri"/>
                <a:cs typeface="Calibri"/>
                <a:sym typeface="Calibri"/>
              </a:rPr>
              <a:t>65 units of 100% affordable housing with </a:t>
            </a:r>
            <a:r>
              <a:rPr lang="en-US" sz="1500" dirty="0">
                <a:solidFill>
                  <a:srgbClr val="3C4043"/>
                </a:solidFill>
              </a:rPr>
              <a:t>ground floor</a:t>
            </a:r>
            <a:r>
              <a:rPr lang="en-US" sz="1500" b="0" i="0" dirty="0">
                <a:solidFill>
                  <a:srgbClr val="3C4043"/>
                </a:solidFill>
                <a:latin typeface="Calibri"/>
                <a:ea typeface="Calibri"/>
                <a:cs typeface="Calibri"/>
                <a:sym typeface="Calibri"/>
              </a:rPr>
              <a:t> commercial offices and retail spaces.</a:t>
            </a:r>
            <a:endParaRPr dirty="0"/>
          </a:p>
          <a:p>
            <a:pPr marL="342900" lvl="0" indent="-342900" algn="l" rtl="0">
              <a:spcBef>
                <a:spcPts val="300"/>
              </a:spcBef>
              <a:spcAft>
                <a:spcPts val="0"/>
              </a:spcAft>
              <a:buClr>
                <a:srgbClr val="3C4043"/>
              </a:buClr>
              <a:buSzPts val="1500"/>
              <a:buFont typeface="Arial"/>
              <a:buChar char="•"/>
            </a:pPr>
            <a:r>
              <a:rPr lang="en-US" sz="1500" dirty="0">
                <a:solidFill>
                  <a:srgbClr val="3C4043"/>
                </a:solidFill>
              </a:rPr>
              <a:t>Affordable </a:t>
            </a:r>
            <a:r>
              <a:rPr lang="en-US" sz="1500" u="sng" dirty="0">
                <a:solidFill>
                  <a:srgbClr val="3C4043"/>
                </a:solidFill>
              </a:rPr>
              <a:t>h</a:t>
            </a:r>
            <a:r>
              <a:rPr lang="en-US" sz="1500" b="0" i="0" u="sng" dirty="0">
                <a:solidFill>
                  <a:srgbClr val="3C4043"/>
                </a:solidFill>
                <a:latin typeface="Calibri"/>
                <a:ea typeface="Calibri"/>
                <a:cs typeface="Calibri"/>
                <a:sym typeface="Calibri"/>
              </a:rPr>
              <a:t>ome ownership</a:t>
            </a:r>
            <a:r>
              <a:rPr lang="en-US" sz="1500" b="0" i="0" dirty="0">
                <a:solidFill>
                  <a:srgbClr val="3C4043"/>
                </a:solidFill>
                <a:latin typeface="Calibri"/>
                <a:ea typeface="Calibri"/>
                <a:cs typeface="Calibri"/>
                <a:sym typeface="Calibri"/>
              </a:rPr>
              <a:t> via condominiums that provide homeownership benefits from original tenancy, with all being disadvantaged</a:t>
            </a:r>
            <a:r>
              <a:rPr lang="en-US" sz="1500" dirty="0">
                <a:solidFill>
                  <a:srgbClr val="3C4043"/>
                </a:solidFill>
              </a:rPr>
              <a:t> and </a:t>
            </a:r>
            <a:r>
              <a:rPr lang="en-US" sz="1500" b="0" i="0" dirty="0">
                <a:solidFill>
                  <a:srgbClr val="3C4043"/>
                </a:solidFill>
                <a:latin typeface="Calibri"/>
                <a:ea typeface="Calibri"/>
                <a:cs typeface="Calibri"/>
                <a:sym typeface="Calibri"/>
              </a:rPr>
              <a:t>low-income. </a:t>
            </a:r>
            <a:endParaRPr dirty="0"/>
          </a:p>
          <a:p>
            <a:pPr marL="342900" lvl="0" indent="-342900" algn="l" rtl="0">
              <a:spcBef>
                <a:spcPts val="300"/>
              </a:spcBef>
              <a:spcAft>
                <a:spcPts val="0"/>
              </a:spcAft>
              <a:buClr>
                <a:srgbClr val="3C4043"/>
              </a:buClr>
              <a:buSzPts val="1500"/>
              <a:buFont typeface="Arial"/>
              <a:buChar char="•"/>
            </a:pPr>
            <a:r>
              <a:rPr lang="en-US" sz="1500" b="0" i="0" u="sng" dirty="0">
                <a:solidFill>
                  <a:srgbClr val="3C4043"/>
                </a:solidFill>
                <a:latin typeface="Calibri"/>
                <a:ea typeface="Calibri"/>
                <a:cs typeface="Calibri"/>
                <a:sym typeface="Calibri"/>
              </a:rPr>
              <a:t>Net Zero Energy</a:t>
            </a:r>
            <a:r>
              <a:rPr lang="en-US" sz="1500" b="0" i="0" dirty="0">
                <a:solidFill>
                  <a:srgbClr val="3C4043"/>
                </a:solidFill>
                <a:latin typeface="Calibri"/>
                <a:ea typeface="Calibri"/>
                <a:cs typeface="Calibri"/>
                <a:sym typeface="Calibri"/>
              </a:rPr>
              <a:t> (NZE) building with a </a:t>
            </a:r>
            <a:r>
              <a:rPr lang="en-US" sz="1500" b="0" i="0" u="sng" dirty="0">
                <a:solidFill>
                  <a:srgbClr val="3C4043"/>
                </a:solidFill>
                <a:latin typeface="Calibri"/>
                <a:ea typeface="Calibri"/>
                <a:cs typeface="Calibri"/>
                <a:sym typeface="Calibri"/>
              </a:rPr>
              <a:t>solar canopy covering the entire roof area</a:t>
            </a:r>
            <a:r>
              <a:rPr lang="en-US" sz="1500" b="0" i="0" dirty="0">
                <a:solidFill>
                  <a:srgbClr val="3C4043"/>
                </a:solidFill>
                <a:latin typeface="Calibri"/>
                <a:ea typeface="Calibri"/>
                <a:cs typeface="Calibri"/>
                <a:sym typeface="Calibri"/>
              </a:rPr>
              <a:t>, including a large rooftop patio and roof-mounted mechanical equipment for HVAC etc.</a:t>
            </a:r>
            <a:endParaRPr dirty="0"/>
          </a:p>
          <a:p>
            <a:pPr marL="342900" lvl="0" indent="-342900" algn="l" rtl="0">
              <a:spcBef>
                <a:spcPts val="300"/>
              </a:spcBef>
              <a:spcAft>
                <a:spcPts val="0"/>
              </a:spcAft>
              <a:buClr>
                <a:srgbClr val="3C4043"/>
              </a:buClr>
              <a:buSzPts val="1500"/>
              <a:buFont typeface="Arial"/>
              <a:buChar char="•"/>
            </a:pPr>
            <a:r>
              <a:rPr lang="en-US" sz="1500" b="0" i="0" u="sng" dirty="0">
                <a:solidFill>
                  <a:srgbClr val="3C4043"/>
                </a:solidFill>
                <a:latin typeface="Calibri"/>
                <a:ea typeface="Calibri"/>
                <a:cs typeface="Calibri"/>
                <a:sym typeface="Calibri"/>
              </a:rPr>
              <a:t>GridOptimal</a:t>
            </a:r>
            <a:r>
              <a:rPr lang="en-US" sz="1500" b="0" i="0" dirty="0">
                <a:solidFill>
                  <a:srgbClr val="3C4043"/>
                </a:solidFill>
                <a:latin typeface="Calibri"/>
                <a:ea typeface="Calibri"/>
                <a:cs typeface="Calibri"/>
                <a:sym typeface="Calibri"/>
              </a:rPr>
              <a:t> with the Solar Microgrid providing all energy during the 4-9pm </a:t>
            </a:r>
            <a:r>
              <a:rPr lang="en-US" sz="1500" dirty="0">
                <a:solidFill>
                  <a:srgbClr val="3C4043"/>
                </a:solidFill>
              </a:rPr>
              <a:t>grid-constrained period </a:t>
            </a:r>
            <a:r>
              <a:rPr lang="en-US" sz="1500" b="0" i="0" dirty="0">
                <a:solidFill>
                  <a:srgbClr val="3C4043"/>
                </a:solidFill>
                <a:latin typeface="Calibri"/>
                <a:ea typeface="Calibri"/>
                <a:cs typeface="Calibri"/>
                <a:sym typeface="Calibri"/>
              </a:rPr>
              <a:t>daily.</a:t>
            </a:r>
            <a:endParaRPr dirty="0"/>
          </a:p>
          <a:p>
            <a:pPr marL="342900" lvl="0" indent="-342900" algn="l" rtl="0">
              <a:spcBef>
                <a:spcPts val="300"/>
              </a:spcBef>
              <a:spcAft>
                <a:spcPts val="0"/>
              </a:spcAft>
              <a:buClr>
                <a:srgbClr val="3C4043"/>
              </a:buClr>
              <a:buSzPts val="1500"/>
              <a:buFont typeface="Arial"/>
              <a:buChar char="•"/>
            </a:pPr>
            <a:r>
              <a:rPr lang="en-US" sz="1500" b="0" i="0" u="sng" dirty="0">
                <a:solidFill>
                  <a:srgbClr val="3C4043"/>
                </a:solidFill>
                <a:latin typeface="Calibri"/>
                <a:ea typeface="Calibri"/>
                <a:cs typeface="Calibri"/>
                <a:sym typeface="Calibri"/>
              </a:rPr>
              <a:t>Solar Microgrid resilience</a:t>
            </a:r>
            <a:r>
              <a:rPr lang="en-US" sz="1500" b="0" i="0" dirty="0">
                <a:solidFill>
                  <a:srgbClr val="3C4043"/>
                </a:solidFill>
                <a:latin typeface="Calibri"/>
                <a:ea typeface="Calibri"/>
                <a:cs typeface="Calibri"/>
                <a:sym typeface="Calibri"/>
              </a:rPr>
              <a:t> ensuring indefinite resilience for the critical loads during grid outages of any duration, with significant resilience to all other loads based on solar energy availability and battery state-of-charge.  </a:t>
            </a:r>
            <a:r>
              <a:rPr lang="en-US" sz="1500" b="0" i="0" u="sng" dirty="0">
                <a:solidFill>
                  <a:srgbClr val="3C4043"/>
                </a:solidFill>
                <a:latin typeface="Calibri"/>
                <a:ea typeface="Calibri"/>
                <a:cs typeface="Calibri"/>
                <a:sym typeface="Calibri"/>
              </a:rPr>
              <a:t>Meets the full performance requirements of the CEC-recommended VOR123 value-of-resilience (VOR) methodology.</a:t>
            </a:r>
            <a:endParaRPr sz="1500" b="0" i="0" dirty="0">
              <a:solidFill>
                <a:srgbClr val="3C40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rgbClr val="4683D1"/>
              </a:buClr>
              <a:buSzPts val="2000"/>
              <a:buFont typeface="Calibri"/>
              <a:buNone/>
            </a:pPr>
            <a:endParaRPr sz="2000" dirty="0"/>
          </a:p>
        </p:txBody>
      </p:sp>
      <p:pic>
        <p:nvPicPr>
          <p:cNvPr id="113" name="Google Shape;113;p16"/>
          <p:cNvPicPr preferRelativeResize="0"/>
          <p:nvPr/>
        </p:nvPicPr>
        <p:blipFill>
          <a:blip r:embed="rId3"/>
          <a:srcRect/>
          <a:stretch/>
        </p:blipFill>
        <p:spPr>
          <a:xfrm>
            <a:off x="4824450" y="870010"/>
            <a:ext cx="4289042" cy="5437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0228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529FC-B94C-0102-07E9-530BDE90F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Sierra Blanca </a:t>
            </a:r>
            <a:r>
              <a:rPr lang="en-US" dirty="0"/>
              <a:t>34-home community</a:t>
            </a: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88A385-1B1B-88B7-5DD5-4978CD67C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61" y="1215736"/>
            <a:ext cx="8641732" cy="463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005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0D6CA48F-7700-A31B-BAB4-DA90E91F0B55}"/>
              </a:ext>
            </a:extLst>
          </p:cNvPr>
          <p:cNvCxnSpPr>
            <a:cxnSpLocks/>
            <a:stCxn id="139" idx="0"/>
          </p:cNvCxnSpPr>
          <p:nvPr/>
        </p:nvCxnSpPr>
        <p:spPr>
          <a:xfrm flipH="1" flipV="1">
            <a:off x="4597400" y="4615074"/>
            <a:ext cx="325" cy="155559"/>
          </a:xfrm>
          <a:prstGeom prst="line">
            <a:avLst/>
          </a:prstGeom>
          <a:ln w="57150">
            <a:solidFill>
              <a:srgbClr val="00CC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C16813B-7D98-14D1-CB3C-B2334F7ECBCA}"/>
              </a:ext>
            </a:extLst>
          </p:cNvPr>
          <p:cNvCxnSpPr>
            <a:cxnSpLocks/>
            <a:stCxn id="136" idx="0"/>
          </p:cNvCxnSpPr>
          <p:nvPr/>
        </p:nvCxnSpPr>
        <p:spPr>
          <a:xfrm flipV="1">
            <a:off x="4194474" y="4613296"/>
            <a:ext cx="1679" cy="157337"/>
          </a:xfrm>
          <a:prstGeom prst="line">
            <a:avLst/>
          </a:prstGeom>
          <a:ln w="57150">
            <a:solidFill>
              <a:srgbClr val="00CC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43F5548-2BB7-E0DD-CD5D-FBAEE6A4B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Sierra Blanca energy system layout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32654F0-6815-9ECB-045E-189EE6E40887}"/>
              </a:ext>
            </a:extLst>
          </p:cNvPr>
          <p:cNvCxnSpPr>
            <a:cxnSpLocks/>
          </p:cNvCxnSpPr>
          <p:nvPr/>
        </p:nvCxnSpPr>
        <p:spPr>
          <a:xfrm>
            <a:off x="493059" y="4586854"/>
            <a:ext cx="7942729" cy="26442"/>
          </a:xfrm>
          <a:prstGeom prst="line">
            <a:avLst/>
          </a:prstGeom>
          <a:ln w="57150">
            <a:solidFill>
              <a:srgbClr val="00CC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29C6C6C-F7DE-A4FA-C301-65D0C24BCD22}"/>
              </a:ext>
            </a:extLst>
          </p:cNvPr>
          <p:cNvCxnSpPr>
            <a:cxnSpLocks/>
          </p:cNvCxnSpPr>
          <p:nvPr/>
        </p:nvCxnSpPr>
        <p:spPr>
          <a:xfrm flipV="1">
            <a:off x="5587236" y="2534135"/>
            <a:ext cx="0" cy="2054664"/>
          </a:xfrm>
          <a:prstGeom prst="line">
            <a:avLst/>
          </a:prstGeom>
          <a:ln w="57150">
            <a:solidFill>
              <a:srgbClr val="00CC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356B33-31B5-9A1C-3FAC-F3B142AA14C4}"/>
              </a:ext>
            </a:extLst>
          </p:cNvPr>
          <p:cNvCxnSpPr>
            <a:cxnSpLocks/>
          </p:cNvCxnSpPr>
          <p:nvPr/>
        </p:nvCxnSpPr>
        <p:spPr>
          <a:xfrm flipV="1">
            <a:off x="1337968" y="2160995"/>
            <a:ext cx="25933" cy="2439080"/>
          </a:xfrm>
          <a:prstGeom prst="line">
            <a:avLst/>
          </a:prstGeom>
          <a:ln w="57150">
            <a:solidFill>
              <a:srgbClr val="00CC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256419-DE85-1B9D-914C-785D616B3E81}"/>
              </a:ext>
            </a:extLst>
          </p:cNvPr>
          <p:cNvCxnSpPr>
            <a:cxnSpLocks/>
          </p:cNvCxnSpPr>
          <p:nvPr/>
        </p:nvCxnSpPr>
        <p:spPr>
          <a:xfrm flipV="1">
            <a:off x="3509649" y="1064026"/>
            <a:ext cx="0" cy="3550818"/>
          </a:xfrm>
          <a:prstGeom prst="line">
            <a:avLst/>
          </a:prstGeom>
          <a:ln w="57150">
            <a:solidFill>
              <a:srgbClr val="00CC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E6382D2-E8FE-49F4-5C3A-E12780793056}"/>
              </a:ext>
            </a:extLst>
          </p:cNvPr>
          <p:cNvCxnSpPr>
            <a:cxnSpLocks/>
          </p:cNvCxnSpPr>
          <p:nvPr/>
        </p:nvCxnSpPr>
        <p:spPr>
          <a:xfrm flipH="1">
            <a:off x="3525354" y="1731793"/>
            <a:ext cx="1445499" cy="0"/>
          </a:xfrm>
          <a:prstGeom prst="line">
            <a:avLst/>
          </a:prstGeom>
          <a:ln w="57150">
            <a:solidFill>
              <a:srgbClr val="00CC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oup 80">
            <a:extLst>
              <a:ext uri="{FF2B5EF4-FFF2-40B4-BE49-F238E27FC236}">
                <a16:creationId xmlns:a16="http://schemas.microsoft.com/office/drawing/2014/main" id="{BC2DB258-96E5-1E66-842A-F129D08438BA}"/>
              </a:ext>
            </a:extLst>
          </p:cNvPr>
          <p:cNvGrpSpPr/>
          <p:nvPr/>
        </p:nvGrpSpPr>
        <p:grpSpPr>
          <a:xfrm>
            <a:off x="541775" y="2327948"/>
            <a:ext cx="645459" cy="2034788"/>
            <a:chOff x="541775" y="2925859"/>
            <a:chExt cx="645459" cy="203478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3C75F00-619B-0AA7-4E4F-4EFFC546A206}"/>
                </a:ext>
              </a:extLst>
            </p:cNvPr>
            <p:cNvGrpSpPr/>
            <p:nvPr/>
          </p:nvGrpSpPr>
          <p:grpSpPr>
            <a:xfrm>
              <a:off x="541775" y="4539306"/>
              <a:ext cx="645459" cy="421341"/>
              <a:chOff x="1192306" y="5423647"/>
              <a:chExt cx="645459" cy="421341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F099B87-6209-6441-36F1-3F08577E3F9C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BA1236F-6083-44BC-41EA-E8302D5460C6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41E2083-8061-F3AE-B395-D23D68CF275D}"/>
                </a:ext>
              </a:extLst>
            </p:cNvPr>
            <p:cNvGrpSpPr/>
            <p:nvPr/>
          </p:nvGrpSpPr>
          <p:grpSpPr>
            <a:xfrm>
              <a:off x="541775" y="4001491"/>
              <a:ext cx="645459" cy="421341"/>
              <a:chOff x="1192306" y="5423647"/>
              <a:chExt cx="645459" cy="421341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ADCEAAF-85A0-CDB0-04CA-71EBB3C59FEF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7D228049-68DA-BA0E-70A3-75C085EE89D7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6A3370D-94E7-E069-F5CC-F8617116A484}"/>
                </a:ext>
              </a:extLst>
            </p:cNvPr>
            <p:cNvGrpSpPr/>
            <p:nvPr/>
          </p:nvGrpSpPr>
          <p:grpSpPr>
            <a:xfrm>
              <a:off x="541775" y="3463675"/>
              <a:ext cx="645459" cy="421341"/>
              <a:chOff x="1192306" y="5423647"/>
              <a:chExt cx="645459" cy="421341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4EAA1311-5F2A-0D16-4611-3A16BAE9674A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4C04C23-0E07-3CF6-26BD-EA05897553F3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FB370FC5-7F92-0E64-E2BB-C61066E0F5B2}"/>
                </a:ext>
              </a:extLst>
            </p:cNvPr>
            <p:cNvGrpSpPr/>
            <p:nvPr/>
          </p:nvGrpSpPr>
          <p:grpSpPr>
            <a:xfrm>
              <a:off x="541775" y="2925859"/>
              <a:ext cx="645459" cy="421341"/>
              <a:chOff x="1192306" y="5423647"/>
              <a:chExt cx="645459" cy="421341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861E95D9-8F8D-97A4-C4AD-9A5EFC3ECCD5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951EAACD-8348-C496-EAAB-27EE6F8E2DCF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86C3F4EA-F433-BE53-28A0-412A7FE559BD}"/>
              </a:ext>
            </a:extLst>
          </p:cNvPr>
          <p:cNvGrpSpPr/>
          <p:nvPr/>
        </p:nvGrpSpPr>
        <p:grpSpPr>
          <a:xfrm>
            <a:off x="1501001" y="2336908"/>
            <a:ext cx="645459" cy="2034788"/>
            <a:chOff x="1465141" y="2934819"/>
            <a:chExt cx="645459" cy="2034788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3DFB1A9-B418-201A-3830-92798545EA32}"/>
                </a:ext>
              </a:extLst>
            </p:cNvPr>
            <p:cNvGrpSpPr/>
            <p:nvPr/>
          </p:nvGrpSpPr>
          <p:grpSpPr>
            <a:xfrm>
              <a:off x="1465141" y="4548266"/>
              <a:ext cx="645459" cy="421341"/>
              <a:chOff x="1192306" y="5423647"/>
              <a:chExt cx="645459" cy="421341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318A086-DDBC-5ACE-535D-EB59EE1CA242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464D8DA0-3755-1029-C011-904B7CB70328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6877595-BC90-EABD-3DDD-6B0619619D06}"/>
                </a:ext>
              </a:extLst>
            </p:cNvPr>
            <p:cNvGrpSpPr/>
            <p:nvPr/>
          </p:nvGrpSpPr>
          <p:grpSpPr>
            <a:xfrm>
              <a:off x="1465141" y="4010451"/>
              <a:ext cx="645459" cy="421341"/>
              <a:chOff x="1192306" y="5423647"/>
              <a:chExt cx="645459" cy="421341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6D5E7A8-035F-B8C5-A232-5AF192C1BA6B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983D5D7-82C4-7AAD-5FAD-027791A14F7F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C3BAB920-BED5-69DF-E3B2-CE267C484E2B}"/>
                </a:ext>
              </a:extLst>
            </p:cNvPr>
            <p:cNvGrpSpPr/>
            <p:nvPr/>
          </p:nvGrpSpPr>
          <p:grpSpPr>
            <a:xfrm>
              <a:off x="1465141" y="3472635"/>
              <a:ext cx="645459" cy="421341"/>
              <a:chOff x="1192306" y="5423647"/>
              <a:chExt cx="645459" cy="421341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80D71F94-60CC-5E36-22F9-1A8C8DA48F9C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4EAFAD08-857C-3D2C-F0C0-9C975668B15E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FF6C1D7-4E8B-3EE5-201E-9A12D5CF5F7E}"/>
                </a:ext>
              </a:extLst>
            </p:cNvPr>
            <p:cNvGrpSpPr/>
            <p:nvPr/>
          </p:nvGrpSpPr>
          <p:grpSpPr>
            <a:xfrm>
              <a:off x="1465141" y="2934819"/>
              <a:ext cx="645459" cy="421341"/>
              <a:chOff x="1192306" y="5423647"/>
              <a:chExt cx="645459" cy="421341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1A06AD3-3479-8437-6B2E-7EC42B4EBAAD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CFC62875-0779-8212-0FD3-2A45806FAB7A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05A6BFD-2CB4-8A19-13E2-F668DD74C3E9}"/>
              </a:ext>
            </a:extLst>
          </p:cNvPr>
          <p:cNvGrpSpPr/>
          <p:nvPr/>
        </p:nvGrpSpPr>
        <p:grpSpPr>
          <a:xfrm rot="19986537">
            <a:off x="1525529" y="1689284"/>
            <a:ext cx="645459" cy="421341"/>
            <a:chOff x="1192306" y="5423647"/>
            <a:chExt cx="645459" cy="421341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FFDD562-B19F-176C-0940-5CCA2F629CE2}"/>
                </a:ext>
              </a:extLst>
            </p:cNvPr>
            <p:cNvSpPr/>
            <p:nvPr/>
          </p:nvSpPr>
          <p:spPr>
            <a:xfrm>
              <a:off x="1192306" y="5423647"/>
              <a:ext cx="645459" cy="421341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35BFE17-F21F-4D26-45C0-A7E5BC70B3C0}"/>
                </a:ext>
              </a:extLst>
            </p:cNvPr>
            <p:cNvSpPr/>
            <p:nvPr/>
          </p:nvSpPr>
          <p:spPr>
            <a:xfrm>
              <a:off x="1264023" y="5629834"/>
              <a:ext cx="502024" cy="16987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AA469C7C-E4A4-F599-77C4-F7C49F5DE254}"/>
              </a:ext>
            </a:extLst>
          </p:cNvPr>
          <p:cNvGrpSpPr/>
          <p:nvPr/>
        </p:nvGrpSpPr>
        <p:grpSpPr>
          <a:xfrm>
            <a:off x="2567801" y="1234251"/>
            <a:ext cx="645464" cy="3137450"/>
            <a:chOff x="2567801" y="1832162"/>
            <a:chExt cx="645464" cy="313745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D7C4F31-B5BE-C183-D716-097B8214A5F9}"/>
                </a:ext>
              </a:extLst>
            </p:cNvPr>
            <p:cNvGrpSpPr/>
            <p:nvPr/>
          </p:nvGrpSpPr>
          <p:grpSpPr>
            <a:xfrm>
              <a:off x="2567806" y="4548271"/>
              <a:ext cx="645459" cy="421341"/>
              <a:chOff x="1192306" y="5423647"/>
              <a:chExt cx="645459" cy="421341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6C4B6A98-61D5-3CDB-A66E-DB21F4B7BB8C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9675F0BF-B6A6-EF9C-1363-2F5D60922C59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6DBEC291-00B1-4A4C-77D9-DFCFA10073D0}"/>
                </a:ext>
              </a:extLst>
            </p:cNvPr>
            <p:cNvGrpSpPr/>
            <p:nvPr/>
          </p:nvGrpSpPr>
          <p:grpSpPr>
            <a:xfrm>
              <a:off x="2567806" y="4005050"/>
              <a:ext cx="645459" cy="421341"/>
              <a:chOff x="1192306" y="5423647"/>
              <a:chExt cx="645459" cy="421341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970EF668-3E75-7994-D48E-83F2C89CA82C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29430FC3-227D-43B4-CC6B-3800F5107691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DADDEE4A-6B39-BE33-1DFD-63F9A3367461}"/>
                </a:ext>
              </a:extLst>
            </p:cNvPr>
            <p:cNvGrpSpPr/>
            <p:nvPr/>
          </p:nvGrpSpPr>
          <p:grpSpPr>
            <a:xfrm>
              <a:off x="2567806" y="3461828"/>
              <a:ext cx="645459" cy="421341"/>
              <a:chOff x="1192306" y="5423647"/>
              <a:chExt cx="645459" cy="421341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81145BB9-03A7-DA44-339A-6576352085A3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86596CDB-B40E-C086-1A65-BC937D453E18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B5F9EF3A-DE8A-1199-8AFD-C0F3E5A25689}"/>
                </a:ext>
              </a:extLst>
            </p:cNvPr>
            <p:cNvGrpSpPr/>
            <p:nvPr/>
          </p:nvGrpSpPr>
          <p:grpSpPr>
            <a:xfrm>
              <a:off x="2567806" y="2918606"/>
              <a:ext cx="645459" cy="421341"/>
              <a:chOff x="1192306" y="5423647"/>
              <a:chExt cx="645459" cy="421341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5386B272-98A7-2AF0-9CDD-1E5877022788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56F6D8BB-6074-1E9A-B1F9-68E480B2F956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62103F5-EDE2-63B5-8B5D-868A94A9FD3D}"/>
                </a:ext>
              </a:extLst>
            </p:cNvPr>
            <p:cNvGrpSpPr/>
            <p:nvPr/>
          </p:nvGrpSpPr>
          <p:grpSpPr>
            <a:xfrm>
              <a:off x="2567801" y="2375384"/>
              <a:ext cx="645459" cy="421341"/>
              <a:chOff x="1192306" y="5423647"/>
              <a:chExt cx="645459" cy="421341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4598375B-92F1-DA60-317C-F8680E93DFDF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07D3915D-10E1-105D-3720-27143297FEA5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F912493-DB75-B279-21FB-6A74D5E08FA4}"/>
                </a:ext>
              </a:extLst>
            </p:cNvPr>
            <p:cNvGrpSpPr/>
            <p:nvPr/>
          </p:nvGrpSpPr>
          <p:grpSpPr>
            <a:xfrm>
              <a:off x="2567801" y="1832162"/>
              <a:ext cx="645459" cy="421341"/>
              <a:chOff x="1192306" y="5423647"/>
              <a:chExt cx="645459" cy="421341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273CA6B4-6850-C525-364C-1035321C3897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D5388C14-BADC-2719-9233-7F0E7701B046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164764F-C5B1-2104-AF84-0DDBAB081E0D}"/>
              </a:ext>
            </a:extLst>
          </p:cNvPr>
          <p:cNvGrpSpPr/>
          <p:nvPr/>
        </p:nvGrpSpPr>
        <p:grpSpPr>
          <a:xfrm>
            <a:off x="3778043" y="3959325"/>
            <a:ext cx="645459" cy="421341"/>
            <a:chOff x="1192306" y="5423647"/>
            <a:chExt cx="645459" cy="421341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90E269F-18D9-B1A9-7DA6-124BFD7DB907}"/>
                </a:ext>
              </a:extLst>
            </p:cNvPr>
            <p:cNvSpPr/>
            <p:nvPr/>
          </p:nvSpPr>
          <p:spPr>
            <a:xfrm>
              <a:off x="1192306" y="5423647"/>
              <a:ext cx="645459" cy="421341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FEBACB6-7A5B-4B42-4D39-EBF2680C0233}"/>
                </a:ext>
              </a:extLst>
            </p:cNvPr>
            <p:cNvSpPr/>
            <p:nvPr/>
          </p:nvSpPr>
          <p:spPr>
            <a:xfrm>
              <a:off x="1264023" y="5629834"/>
              <a:ext cx="502024" cy="16987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00C66C9-096E-1E20-06D7-6EBEF822E4E1}"/>
              </a:ext>
            </a:extLst>
          </p:cNvPr>
          <p:cNvGrpSpPr/>
          <p:nvPr/>
        </p:nvGrpSpPr>
        <p:grpSpPr>
          <a:xfrm>
            <a:off x="3764010" y="3287630"/>
            <a:ext cx="645459" cy="421341"/>
            <a:chOff x="1192306" y="5423647"/>
            <a:chExt cx="645459" cy="421341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C283E528-FE1D-EAB7-8BEE-82FA6497A43C}"/>
                </a:ext>
              </a:extLst>
            </p:cNvPr>
            <p:cNvSpPr/>
            <p:nvPr/>
          </p:nvSpPr>
          <p:spPr>
            <a:xfrm>
              <a:off x="1192306" y="5423647"/>
              <a:ext cx="645459" cy="421341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DABE4A7-BB95-DF81-8411-1C52F866238B}"/>
                </a:ext>
              </a:extLst>
            </p:cNvPr>
            <p:cNvSpPr/>
            <p:nvPr/>
          </p:nvSpPr>
          <p:spPr>
            <a:xfrm>
              <a:off x="1264023" y="5629834"/>
              <a:ext cx="502024" cy="16987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EEE6BDD-17B1-63F7-32DC-592B168D9AB4}"/>
              </a:ext>
            </a:extLst>
          </p:cNvPr>
          <p:cNvGrpSpPr/>
          <p:nvPr/>
        </p:nvGrpSpPr>
        <p:grpSpPr>
          <a:xfrm>
            <a:off x="3764010" y="2615575"/>
            <a:ext cx="645459" cy="421341"/>
            <a:chOff x="1192306" y="5423647"/>
            <a:chExt cx="645459" cy="421341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8EA1490-B471-76C0-F8CC-267CB2DF7D48}"/>
                </a:ext>
              </a:extLst>
            </p:cNvPr>
            <p:cNvSpPr/>
            <p:nvPr/>
          </p:nvSpPr>
          <p:spPr>
            <a:xfrm>
              <a:off x="1192306" y="5423647"/>
              <a:ext cx="645459" cy="421341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AA9B7037-FFD8-4C9D-5217-4FE641A87035}"/>
                </a:ext>
              </a:extLst>
            </p:cNvPr>
            <p:cNvSpPr/>
            <p:nvPr/>
          </p:nvSpPr>
          <p:spPr>
            <a:xfrm>
              <a:off x="1264023" y="5629834"/>
              <a:ext cx="502024" cy="16987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C350069-6871-2943-F234-0766771D6B18}"/>
              </a:ext>
            </a:extLst>
          </p:cNvPr>
          <p:cNvGrpSpPr/>
          <p:nvPr/>
        </p:nvGrpSpPr>
        <p:grpSpPr>
          <a:xfrm>
            <a:off x="3787000" y="1986630"/>
            <a:ext cx="645459" cy="421341"/>
            <a:chOff x="1192306" y="5423647"/>
            <a:chExt cx="645459" cy="421341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867D6583-6A91-4437-38BC-B1EC6AF8C0E3}"/>
                </a:ext>
              </a:extLst>
            </p:cNvPr>
            <p:cNvSpPr/>
            <p:nvPr/>
          </p:nvSpPr>
          <p:spPr>
            <a:xfrm>
              <a:off x="1192306" y="5423647"/>
              <a:ext cx="645459" cy="421341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7D75A0A0-4FC1-B0B3-6030-D9BAF58F5AFD}"/>
                </a:ext>
              </a:extLst>
            </p:cNvPr>
            <p:cNvSpPr/>
            <p:nvPr/>
          </p:nvSpPr>
          <p:spPr>
            <a:xfrm>
              <a:off x="1264023" y="5629834"/>
              <a:ext cx="502024" cy="16987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7420A00-D734-BC8A-3931-FFE21FA4E800}"/>
              </a:ext>
            </a:extLst>
          </p:cNvPr>
          <p:cNvGrpSpPr/>
          <p:nvPr/>
        </p:nvGrpSpPr>
        <p:grpSpPr>
          <a:xfrm>
            <a:off x="4648124" y="1064026"/>
            <a:ext cx="645459" cy="421341"/>
            <a:chOff x="1192306" y="5423647"/>
            <a:chExt cx="645459" cy="421341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A010437-2739-D389-62EF-DBEB422903BA}"/>
                </a:ext>
              </a:extLst>
            </p:cNvPr>
            <p:cNvSpPr/>
            <p:nvPr/>
          </p:nvSpPr>
          <p:spPr>
            <a:xfrm>
              <a:off x="1192306" y="5423647"/>
              <a:ext cx="645459" cy="421341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DE93B8B-5DC1-8D24-82AE-D504782C0C8E}"/>
                </a:ext>
              </a:extLst>
            </p:cNvPr>
            <p:cNvSpPr/>
            <p:nvPr/>
          </p:nvSpPr>
          <p:spPr>
            <a:xfrm>
              <a:off x="1264023" y="5629834"/>
              <a:ext cx="502024" cy="16987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DD91C47C-1B66-B0B3-9765-17D57294DE8E}"/>
              </a:ext>
            </a:extLst>
          </p:cNvPr>
          <p:cNvGrpSpPr/>
          <p:nvPr/>
        </p:nvGrpSpPr>
        <p:grpSpPr>
          <a:xfrm>
            <a:off x="3772975" y="1064026"/>
            <a:ext cx="645459" cy="421341"/>
            <a:chOff x="1192306" y="5423647"/>
            <a:chExt cx="645459" cy="421341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B860331D-D851-13BD-7297-1A0BA61BC4FE}"/>
                </a:ext>
              </a:extLst>
            </p:cNvPr>
            <p:cNvSpPr/>
            <p:nvPr/>
          </p:nvSpPr>
          <p:spPr>
            <a:xfrm>
              <a:off x="1192306" y="5423647"/>
              <a:ext cx="645459" cy="421341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EF51ADF4-46EF-4F67-6F98-652C3B2AF24E}"/>
                </a:ext>
              </a:extLst>
            </p:cNvPr>
            <p:cNvSpPr/>
            <p:nvPr/>
          </p:nvSpPr>
          <p:spPr>
            <a:xfrm>
              <a:off x="1264023" y="5629834"/>
              <a:ext cx="502024" cy="16987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9C039DD-A274-088C-EEA8-634FB66D7D7E}"/>
              </a:ext>
            </a:extLst>
          </p:cNvPr>
          <p:cNvGrpSpPr/>
          <p:nvPr/>
        </p:nvGrpSpPr>
        <p:grpSpPr>
          <a:xfrm>
            <a:off x="4657084" y="1987392"/>
            <a:ext cx="645459" cy="421341"/>
            <a:chOff x="1192306" y="5423647"/>
            <a:chExt cx="645459" cy="421341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8E55FF53-5341-FE38-3981-01C21536AC67}"/>
                </a:ext>
              </a:extLst>
            </p:cNvPr>
            <p:cNvSpPr/>
            <p:nvPr/>
          </p:nvSpPr>
          <p:spPr>
            <a:xfrm>
              <a:off x="1192306" y="5423647"/>
              <a:ext cx="645459" cy="421341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55BA5AB-CC0D-16E3-CF3E-E186397AC2C3}"/>
                </a:ext>
              </a:extLst>
            </p:cNvPr>
            <p:cNvSpPr/>
            <p:nvPr/>
          </p:nvSpPr>
          <p:spPr>
            <a:xfrm>
              <a:off x="1264023" y="5629834"/>
              <a:ext cx="502024" cy="16987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8DA12B05-C225-A692-6E7C-83671DF6A466}"/>
              </a:ext>
            </a:extLst>
          </p:cNvPr>
          <p:cNvGrpSpPr/>
          <p:nvPr/>
        </p:nvGrpSpPr>
        <p:grpSpPr>
          <a:xfrm>
            <a:off x="4683478" y="3959320"/>
            <a:ext cx="645459" cy="421341"/>
            <a:chOff x="1192306" y="5423647"/>
            <a:chExt cx="645459" cy="421341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59099685-12DD-62F4-77D5-6AA174DEAACB}"/>
                </a:ext>
              </a:extLst>
            </p:cNvPr>
            <p:cNvSpPr/>
            <p:nvPr/>
          </p:nvSpPr>
          <p:spPr>
            <a:xfrm>
              <a:off x="1192306" y="5423647"/>
              <a:ext cx="645459" cy="421341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88826777-4F55-B808-9AEC-0954409F4542}"/>
                </a:ext>
              </a:extLst>
            </p:cNvPr>
            <p:cNvSpPr/>
            <p:nvPr/>
          </p:nvSpPr>
          <p:spPr>
            <a:xfrm>
              <a:off x="1264023" y="5629834"/>
              <a:ext cx="502024" cy="16987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E3F0765-483A-68A7-64CE-09CDF394AEDE}"/>
              </a:ext>
            </a:extLst>
          </p:cNvPr>
          <p:cNvGrpSpPr/>
          <p:nvPr/>
        </p:nvGrpSpPr>
        <p:grpSpPr>
          <a:xfrm>
            <a:off x="4669445" y="3287625"/>
            <a:ext cx="645459" cy="421341"/>
            <a:chOff x="1192306" y="5423647"/>
            <a:chExt cx="645459" cy="421341"/>
          </a:xfrm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1AD4B33E-727F-1F5C-CEDD-A4B76774FC8C}"/>
                </a:ext>
              </a:extLst>
            </p:cNvPr>
            <p:cNvSpPr/>
            <p:nvPr/>
          </p:nvSpPr>
          <p:spPr>
            <a:xfrm>
              <a:off x="1192306" y="5423647"/>
              <a:ext cx="645459" cy="421341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E985C4E4-4902-36E2-9265-B03F963B5E61}"/>
                </a:ext>
              </a:extLst>
            </p:cNvPr>
            <p:cNvSpPr/>
            <p:nvPr/>
          </p:nvSpPr>
          <p:spPr>
            <a:xfrm>
              <a:off x="1264023" y="5629834"/>
              <a:ext cx="502024" cy="16987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FBD55920-364A-7AC3-CE8C-B240D26FFE51}"/>
              </a:ext>
            </a:extLst>
          </p:cNvPr>
          <p:cNvGrpSpPr/>
          <p:nvPr/>
        </p:nvGrpSpPr>
        <p:grpSpPr>
          <a:xfrm>
            <a:off x="4669445" y="2615570"/>
            <a:ext cx="645459" cy="421341"/>
            <a:chOff x="1192306" y="5423647"/>
            <a:chExt cx="645459" cy="421341"/>
          </a:xfrm>
        </p:grpSpPr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4AA85E2F-F05A-C53A-14D9-76AEA651AE79}"/>
                </a:ext>
              </a:extLst>
            </p:cNvPr>
            <p:cNvSpPr/>
            <p:nvPr/>
          </p:nvSpPr>
          <p:spPr>
            <a:xfrm>
              <a:off x="1192306" y="5423647"/>
              <a:ext cx="645459" cy="421341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68AD5EF-9810-9E35-57CF-17F6D54850D0}"/>
                </a:ext>
              </a:extLst>
            </p:cNvPr>
            <p:cNvSpPr/>
            <p:nvPr/>
          </p:nvSpPr>
          <p:spPr>
            <a:xfrm>
              <a:off x="1264023" y="5629834"/>
              <a:ext cx="502024" cy="16987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2944C434-E409-2E03-B1AC-5181FCB57DF9}"/>
              </a:ext>
            </a:extLst>
          </p:cNvPr>
          <p:cNvGrpSpPr/>
          <p:nvPr/>
        </p:nvGrpSpPr>
        <p:grpSpPr>
          <a:xfrm>
            <a:off x="5843825" y="2615570"/>
            <a:ext cx="659492" cy="1765091"/>
            <a:chOff x="5843825" y="3213481"/>
            <a:chExt cx="659492" cy="1765091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1729946E-8F8F-6C8C-67D7-13218ED3EC48}"/>
                </a:ext>
              </a:extLst>
            </p:cNvPr>
            <p:cNvGrpSpPr/>
            <p:nvPr/>
          </p:nvGrpSpPr>
          <p:grpSpPr>
            <a:xfrm>
              <a:off x="5857858" y="4557231"/>
              <a:ext cx="645459" cy="421341"/>
              <a:chOff x="1192306" y="5423647"/>
              <a:chExt cx="645459" cy="421341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DB227E1B-0FD0-CC1C-FBC4-887386C30C98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3AF45943-43B3-A2BF-B70B-3EF3A2C95DBE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83E6B4D9-0220-3C58-C9E6-A3F37D7ACD1F}"/>
                </a:ext>
              </a:extLst>
            </p:cNvPr>
            <p:cNvGrpSpPr/>
            <p:nvPr/>
          </p:nvGrpSpPr>
          <p:grpSpPr>
            <a:xfrm>
              <a:off x="5843825" y="3885536"/>
              <a:ext cx="645459" cy="421341"/>
              <a:chOff x="1192306" y="5423647"/>
              <a:chExt cx="645459" cy="421341"/>
            </a:xfrm>
          </p:grpSpPr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5BC7C8F2-B3AB-6E13-BFD3-569F4593A07D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01B0A446-052D-10E5-23BE-B4293F562481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523C16C0-CBDE-1207-E488-8B2FFC382FBA}"/>
                </a:ext>
              </a:extLst>
            </p:cNvPr>
            <p:cNvGrpSpPr/>
            <p:nvPr/>
          </p:nvGrpSpPr>
          <p:grpSpPr>
            <a:xfrm>
              <a:off x="5843825" y="3213481"/>
              <a:ext cx="645459" cy="421341"/>
              <a:chOff x="1192306" y="5423647"/>
              <a:chExt cx="645459" cy="421341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0594EB9C-5A2C-AC86-2D72-FFD5F3A3872C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7C2D18F0-7FFD-F95D-36CF-E265E9EE011A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8E21E5A4-09D5-39BE-71CE-3CCDAB756CC7}"/>
              </a:ext>
            </a:extLst>
          </p:cNvPr>
          <p:cNvGrpSpPr/>
          <p:nvPr/>
        </p:nvGrpSpPr>
        <p:grpSpPr>
          <a:xfrm>
            <a:off x="6740296" y="2615570"/>
            <a:ext cx="659492" cy="1765091"/>
            <a:chOff x="5843825" y="3213481"/>
            <a:chExt cx="659492" cy="1765091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5755CC14-6864-09D1-9DD8-E72CF4FF6251}"/>
                </a:ext>
              </a:extLst>
            </p:cNvPr>
            <p:cNvGrpSpPr/>
            <p:nvPr/>
          </p:nvGrpSpPr>
          <p:grpSpPr>
            <a:xfrm>
              <a:off x="5857858" y="4557231"/>
              <a:ext cx="645459" cy="421341"/>
              <a:chOff x="1192306" y="5423647"/>
              <a:chExt cx="645459" cy="421341"/>
            </a:xfrm>
          </p:grpSpPr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12B1E528-6CF4-B064-BEEA-0416428BD5D0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A933745C-9074-FCBB-BF7B-630E0EBAAD90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0FBF2A5D-16B6-81E2-671B-AA67D95D3EE7}"/>
                </a:ext>
              </a:extLst>
            </p:cNvPr>
            <p:cNvGrpSpPr/>
            <p:nvPr/>
          </p:nvGrpSpPr>
          <p:grpSpPr>
            <a:xfrm>
              <a:off x="5843825" y="3885536"/>
              <a:ext cx="645459" cy="421341"/>
              <a:chOff x="1192306" y="5423647"/>
              <a:chExt cx="645459" cy="421341"/>
            </a:xfrm>
          </p:grpSpPr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CDFC5430-9BB7-DD53-C449-F44EE5AC10A4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94A1566D-A9BB-A1D8-5BF8-BE6B875C4FE1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5235E9B-FA3D-B520-5892-C8469F6F6B64}"/>
                </a:ext>
              </a:extLst>
            </p:cNvPr>
            <p:cNvGrpSpPr/>
            <p:nvPr/>
          </p:nvGrpSpPr>
          <p:grpSpPr>
            <a:xfrm>
              <a:off x="5843825" y="3213481"/>
              <a:ext cx="645459" cy="421341"/>
              <a:chOff x="1192306" y="5423647"/>
              <a:chExt cx="645459" cy="421341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97F9E35D-18A5-0BDB-D78D-06B1A56EA97A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9C647434-28D3-01D3-98C7-8314C56EBA1D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0215D57C-A1E5-BD83-692E-03BC11502D77}"/>
              </a:ext>
            </a:extLst>
          </p:cNvPr>
          <p:cNvGrpSpPr/>
          <p:nvPr/>
        </p:nvGrpSpPr>
        <p:grpSpPr>
          <a:xfrm>
            <a:off x="7762271" y="2615570"/>
            <a:ext cx="659492" cy="1765091"/>
            <a:chOff x="5843825" y="3213481"/>
            <a:chExt cx="659492" cy="1765091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F9CC4C69-61A0-D3D8-832F-B57902FB7EF7}"/>
                </a:ext>
              </a:extLst>
            </p:cNvPr>
            <p:cNvGrpSpPr/>
            <p:nvPr/>
          </p:nvGrpSpPr>
          <p:grpSpPr>
            <a:xfrm>
              <a:off x="5857858" y="4557231"/>
              <a:ext cx="645459" cy="421341"/>
              <a:chOff x="1192306" y="5423647"/>
              <a:chExt cx="645459" cy="421341"/>
            </a:xfrm>
          </p:grpSpPr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BD3FE780-EAB2-0496-AAC9-67FB26756BE7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2E91C387-9AAA-AD31-7E72-5F17713219D3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9412504-B1FC-D66E-5939-D0BF897D4195}"/>
                </a:ext>
              </a:extLst>
            </p:cNvPr>
            <p:cNvGrpSpPr/>
            <p:nvPr/>
          </p:nvGrpSpPr>
          <p:grpSpPr>
            <a:xfrm>
              <a:off x="5843825" y="3885536"/>
              <a:ext cx="645459" cy="421341"/>
              <a:chOff x="1192306" y="5423647"/>
              <a:chExt cx="645459" cy="421341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A6B77764-3D73-6944-3C01-7DE1120ABF38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A8D28761-6180-3C10-3727-8F18EF74FBD5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3E366329-BC58-8AD2-C0C6-49B86F9274BE}"/>
                </a:ext>
              </a:extLst>
            </p:cNvPr>
            <p:cNvGrpSpPr/>
            <p:nvPr/>
          </p:nvGrpSpPr>
          <p:grpSpPr>
            <a:xfrm>
              <a:off x="5843825" y="3213481"/>
              <a:ext cx="645459" cy="421341"/>
              <a:chOff x="1192306" y="5423647"/>
              <a:chExt cx="645459" cy="421341"/>
            </a:xfrm>
          </p:grpSpPr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4F0B4CD5-11AC-1E97-A272-3A0F740F4690}"/>
                  </a:ext>
                </a:extLst>
              </p:cNvPr>
              <p:cNvSpPr/>
              <p:nvPr/>
            </p:nvSpPr>
            <p:spPr>
              <a:xfrm>
                <a:off x="1192306" y="5423647"/>
                <a:ext cx="645459" cy="4213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C1FA3178-4051-8092-4DFA-6F2724FA03E1}"/>
                  </a:ext>
                </a:extLst>
              </p:cNvPr>
              <p:cNvSpPr/>
              <p:nvPr/>
            </p:nvSpPr>
            <p:spPr>
              <a:xfrm>
                <a:off x="1264023" y="5629834"/>
                <a:ext cx="502024" cy="16987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19175759-791A-3D9E-B28A-2127D302B645}"/>
              </a:ext>
            </a:extLst>
          </p:cNvPr>
          <p:cNvCxnSpPr>
            <a:cxnSpLocks/>
          </p:cNvCxnSpPr>
          <p:nvPr/>
        </p:nvCxnSpPr>
        <p:spPr>
          <a:xfrm flipV="1">
            <a:off x="7577407" y="2552060"/>
            <a:ext cx="0" cy="2054664"/>
          </a:xfrm>
          <a:prstGeom prst="line">
            <a:avLst/>
          </a:prstGeom>
          <a:ln w="57150">
            <a:solidFill>
              <a:srgbClr val="00CC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Rectangle 135">
            <a:extLst>
              <a:ext uri="{FF2B5EF4-FFF2-40B4-BE49-F238E27FC236}">
                <a16:creationId xmlns:a16="http://schemas.microsoft.com/office/drawing/2014/main" id="{A6DC8A45-39D4-AE9C-074C-F25399C4FCEC}"/>
              </a:ext>
            </a:extLst>
          </p:cNvPr>
          <p:cNvSpPr/>
          <p:nvPr/>
        </p:nvSpPr>
        <p:spPr>
          <a:xfrm>
            <a:off x="4033109" y="4770633"/>
            <a:ext cx="322730" cy="178835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A4C5276E-51B9-1861-8BA3-240A2BDA1089}"/>
              </a:ext>
            </a:extLst>
          </p:cNvPr>
          <p:cNvSpPr/>
          <p:nvPr/>
        </p:nvSpPr>
        <p:spPr>
          <a:xfrm>
            <a:off x="4436360" y="4770633"/>
            <a:ext cx="322730" cy="178835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6F4B9B32-63BC-7DC4-797D-027E9625015E}"/>
              </a:ext>
            </a:extLst>
          </p:cNvPr>
          <p:cNvGrpSpPr/>
          <p:nvPr/>
        </p:nvGrpSpPr>
        <p:grpSpPr>
          <a:xfrm>
            <a:off x="653486" y="5797122"/>
            <a:ext cx="645459" cy="421341"/>
            <a:chOff x="1192306" y="5423647"/>
            <a:chExt cx="645459" cy="421341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841CAC1E-7AF3-D49B-CAD5-4D75C1347CFE}"/>
                </a:ext>
              </a:extLst>
            </p:cNvPr>
            <p:cNvSpPr/>
            <p:nvPr/>
          </p:nvSpPr>
          <p:spPr>
            <a:xfrm>
              <a:off x="1192306" y="5423647"/>
              <a:ext cx="645459" cy="421341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4971BDF0-B95C-4AB0-416D-A3886FDED2D0}"/>
                </a:ext>
              </a:extLst>
            </p:cNvPr>
            <p:cNvSpPr/>
            <p:nvPr/>
          </p:nvSpPr>
          <p:spPr>
            <a:xfrm>
              <a:off x="1264023" y="5629834"/>
              <a:ext cx="502024" cy="16987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5" name="Rectangle 134">
            <a:extLst>
              <a:ext uri="{FF2B5EF4-FFF2-40B4-BE49-F238E27FC236}">
                <a16:creationId xmlns:a16="http://schemas.microsoft.com/office/drawing/2014/main" id="{ADED15DA-2C09-9018-65D6-9295B52C67C6}"/>
              </a:ext>
            </a:extLst>
          </p:cNvPr>
          <p:cNvSpPr/>
          <p:nvPr/>
        </p:nvSpPr>
        <p:spPr>
          <a:xfrm>
            <a:off x="4028069" y="5753055"/>
            <a:ext cx="322730" cy="178835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0464F87C-1B1F-231A-668C-003999D847ED}"/>
              </a:ext>
            </a:extLst>
          </p:cNvPr>
          <p:cNvSpPr txBox="1"/>
          <p:nvPr/>
        </p:nvSpPr>
        <p:spPr>
          <a:xfrm>
            <a:off x="325697" y="5221398"/>
            <a:ext cx="938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Legend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19BE69D-D1A4-122E-75DA-0DC0480BAC67}"/>
              </a:ext>
            </a:extLst>
          </p:cNvPr>
          <p:cNvGrpSpPr/>
          <p:nvPr/>
        </p:nvGrpSpPr>
        <p:grpSpPr>
          <a:xfrm>
            <a:off x="6795918" y="5742147"/>
            <a:ext cx="2139360" cy="261610"/>
            <a:chOff x="6048343" y="5630100"/>
            <a:chExt cx="2139360" cy="26161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430FA3A-DE58-A3E5-8D0E-5F221FA2717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8343" y="5760905"/>
              <a:ext cx="593349" cy="0"/>
            </a:xfrm>
            <a:prstGeom prst="line">
              <a:avLst/>
            </a:prstGeom>
            <a:ln w="44450">
              <a:solidFill>
                <a:srgbClr val="00CC00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D15F86B-101D-55F6-3FB6-269B7942A1B2}"/>
                </a:ext>
              </a:extLst>
            </p:cNvPr>
            <p:cNvSpPr txBox="1"/>
            <p:nvPr/>
          </p:nvSpPr>
          <p:spPr>
            <a:xfrm>
              <a:off x="6606020" y="5630100"/>
              <a:ext cx="158168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Private electricity grid</a:t>
              </a:r>
            </a:p>
          </p:txBody>
        </p:sp>
      </p:grpSp>
      <p:sp>
        <p:nvSpPr>
          <p:cNvPr id="132" name="TextBox 131">
            <a:extLst>
              <a:ext uri="{FF2B5EF4-FFF2-40B4-BE49-F238E27FC236}">
                <a16:creationId xmlns:a16="http://schemas.microsoft.com/office/drawing/2014/main" id="{29809558-012D-5C96-FF6D-A3BB39A6B0A4}"/>
              </a:ext>
            </a:extLst>
          </p:cNvPr>
          <p:cNvSpPr txBox="1"/>
          <p:nvPr/>
        </p:nvSpPr>
        <p:spPr>
          <a:xfrm>
            <a:off x="1277044" y="5619141"/>
            <a:ext cx="2061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Average house with average Solar Microgrid: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19.25 kWdc solar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10 kWac / 26.4 kWh battery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97BA1F04-C9BF-3F3D-8964-1EF040BFEEBC}"/>
              </a:ext>
            </a:extLst>
          </p:cNvPr>
          <p:cNvSpPr txBox="1"/>
          <p:nvPr/>
        </p:nvSpPr>
        <p:spPr>
          <a:xfrm>
            <a:off x="4320333" y="5617763"/>
            <a:ext cx="17863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20’x10’ battery container hosting 500 kW &amp; 1 MWh</a:t>
            </a:r>
          </a:p>
        </p:txBody>
      </p:sp>
    </p:spTree>
    <p:extLst>
      <p:ext uri="{BB962C8B-B14F-4D97-AF65-F5344CB8AC3E}">
        <p14:creationId xmlns:p14="http://schemas.microsoft.com/office/powerpoint/2010/main" val="1988408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7315200" cy="762000"/>
          </a:xfrm>
        </p:spPr>
        <p:txBody>
          <a:bodyPr/>
          <a:lstStyle/>
          <a:p>
            <a:pPr algn="l"/>
            <a:r>
              <a:rPr lang="en-US" sz="2400" b="1" dirty="0">
                <a:solidFill>
                  <a:schemeClr val="bg1"/>
                </a:solidFill>
                <a:latin typeface="Arial" charset="0"/>
                <a:cs typeface="Arial" charset="0"/>
              </a:rPr>
              <a:t>Clean Coalition (nonprofit)</a:t>
            </a:r>
          </a:p>
        </p:txBody>
      </p:sp>
      <p:sp>
        <p:nvSpPr>
          <p:cNvPr id="34819" name="TextBox 2"/>
          <p:cNvSpPr txBox="1">
            <a:spLocks noChangeArrowheads="1"/>
          </p:cNvSpPr>
          <p:nvPr/>
        </p:nvSpPr>
        <p:spPr bwMode="auto">
          <a:xfrm>
            <a:off x="1928813" y="294798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7100" y="822208"/>
            <a:ext cx="685958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u="sng" dirty="0">
                <a:latin typeface="Arial"/>
                <a:cs typeface="Arial"/>
              </a:rPr>
              <a:t>Mission</a:t>
            </a:r>
          </a:p>
          <a:p>
            <a:pPr algn="ctr">
              <a:defRPr/>
            </a:pPr>
            <a:r>
              <a:rPr lang="en-US" sz="2800" dirty="0">
                <a:latin typeface="Arial"/>
                <a:cs typeface="Arial"/>
              </a:rPr>
              <a:t>To accelerate the transition to renewable energy and a modern grid through</a:t>
            </a:r>
          </a:p>
          <a:p>
            <a:pPr algn="ctr">
              <a:defRPr/>
            </a:pPr>
            <a:r>
              <a:rPr lang="en-US" sz="2800" dirty="0">
                <a:latin typeface="Arial"/>
                <a:cs typeface="Arial"/>
              </a:rPr>
              <a:t> technical, policy, and project development expertise.</a:t>
            </a:r>
          </a:p>
          <a:p>
            <a:pPr algn="ctr">
              <a:defRPr/>
            </a:pPr>
            <a:endParaRPr lang="en-US" sz="2000" dirty="0">
              <a:latin typeface="Arial"/>
              <a:cs typeface="Arial"/>
            </a:endParaRPr>
          </a:p>
          <a:p>
            <a:pPr algn="ctr">
              <a:defRPr/>
            </a:pPr>
            <a:r>
              <a:rPr lang="en-US" sz="2800" b="1" u="sng" dirty="0">
                <a:latin typeface="Arial"/>
                <a:cs typeface="Arial"/>
              </a:rPr>
              <a:t>Renewable Energy End-Game</a:t>
            </a:r>
          </a:p>
          <a:p>
            <a:pPr algn="ctr">
              <a:defRPr/>
            </a:pPr>
            <a:r>
              <a:rPr lang="en-US" sz="2800" dirty="0">
                <a:latin typeface="Arial"/>
                <a:cs typeface="Arial"/>
              </a:rPr>
              <a:t>100% renewable energy; 25% local, interconnected within the distribution grid and ensuring resilience without dependence on the transmission grid; and 75% remote, fully dependent on the transmission grid for serving loads.</a:t>
            </a:r>
          </a:p>
        </p:txBody>
      </p:sp>
    </p:spTree>
    <p:extLst>
      <p:ext uri="{BB962C8B-B14F-4D97-AF65-F5344CB8AC3E}">
        <p14:creationId xmlns:p14="http://schemas.microsoft.com/office/powerpoint/2010/main" val="303714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onut 28">
            <a:extLst>
              <a:ext uri="{FF2B5EF4-FFF2-40B4-BE49-F238E27FC236}">
                <a16:creationId xmlns:a16="http://schemas.microsoft.com/office/drawing/2014/main" id="{9A4EC818-CB41-CD4D-9A8F-97BDD4644762}"/>
              </a:ext>
            </a:extLst>
          </p:cNvPr>
          <p:cNvSpPr/>
          <p:nvPr/>
        </p:nvSpPr>
        <p:spPr>
          <a:xfrm>
            <a:off x="2378375" y="1424309"/>
            <a:ext cx="4299833" cy="4299833"/>
          </a:xfrm>
          <a:prstGeom prst="donut">
            <a:avLst>
              <a:gd name="adj" fmla="val 1432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4A98DC-6737-424C-8C5C-D2205A1B7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315200" cy="762000"/>
          </a:xfrm>
        </p:spPr>
        <p:txBody>
          <a:bodyPr>
            <a:normAutofit/>
          </a:bodyPr>
          <a:lstStyle/>
          <a:p>
            <a:r>
              <a:rPr lang="en-US" sz="2200" dirty="0"/>
              <a:t>Clean Local Energy stakeholders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A048AD6-09F5-8748-9120-2D41CB3D6DEC}"/>
              </a:ext>
            </a:extLst>
          </p:cNvPr>
          <p:cNvGrpSpPr/>
          <p:nvPr/>
        </p:nvGrpSpPr>
        <p:grpSpPr>
          <a:xfrm>
            <a:off x="1759293" y="1007299"/>
            <a:ext cx="5559614" cy="5196343"/>
            <a:chOff x="1452566" y="1191229"/>
            <a:chExt cx="5559614" cy="519634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01C21D5-D21B-9545-8BF2-2230D3EC0BE3}"/>
                </a:ext>
              </a:extLst>
            </p:cNvPr>
            <p:cNvSpPr txBox="1"/>
            <p:nvPr/>
          </p:nvSpPr>
          <p:spPr>
            <a:xfrm>
              <a:off x="3019251" y="3477447"/>
              <a:ext cx="24785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cs typeface="Arial"/>
                </a:rPr>
                <a:t>8 key stakeholders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724B9CF-8B93-9E4C-901E-C473A5D5CF1C}"/>
                </a:ext>
              </a:extLst>
            </p:cNvPr>
            <p:cNvGrpSpPr/>
            <p:nvPr/>
          </p:nvGrpSpPr>
          <p:grpSpPr>
            <a:xfrm>
              <a:off x="4566647" y="5012524"/>
              <a:ext cx="1324889" cy="1324889"/>
              <a:chOff x="2943722" y="3921189"/>
              <a:chExt cx="1324889" cy="1324889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54ED8C02-09BC-EF4A-8BD5-EB16F9C99FCE}"/>
                  </a:ext>
                </a:extLst>
              </p:cNvPr>
              <p:cNvSpPr/>
              <p:nvPr/>
            </p:nvSpPr>
            <p:spPr>
              <a:xfrm>
                <a:off x="2943722" y="3921189"/>
                <a:ext cx="1324889" cy="1324889"/>
              </a:xfrm>
              <a:prstGeom prst="ellipse">
                <a:avLst/>
              </a:prstGeom>
              <a:ln w="31750">
                <a:solidFill>
                  <a:schemeClr val="tx2"/>
                </a:solidFill>
              </a:ln>
            </p:spPr>
            <p:style>
              <a:lnRef idx="3">
                <a:scrgbClr r="0" g="0" b="0"/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Oval 4">
                <a:extLst>
                  <a:ext uri="{FF2B5EF4-FFF2-40B4-BE49-F238E27FC236}">
                    <a16:creationId xmlns:a16="http://schemas.microsoft.com/office/drawing/2014/main" id="{537A800C-04F4-2A4B-AE03-62425A0B4656}"/>
                  </a:ext>
                </a:extLst>
              </p:cNvPr>
              <p:cNvSpPr/>
              <p:nvPr/>
            </p:nvSpPr>
            <p:spPr>
              <a:xfrm>
                <a:off x="3116605" y="4108078"/>
                <a:ext cx="1066956" cy="93683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890" tIns="8890" rIns="8890" bIns="8890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b="1" kern="1200" dirty="0"/>
                  <a:t>Financiers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13B170C-EB75-0C47-BA36-6713E71C8AF6}"/>
                </a:ext>
              </a:extLst>
            </p:cNvPr>
            <p:cNvGrpSpPr/>
            <p:nvPr/>
          </p:nvGrpSpPr>
          <p:grpSpPr>
            <a:xfrm>
              <a:off x="2761813" y="5062683"/>
              <a:ext cx="1324889" cy="1324889"/>
              <a:chOff x="1432811" y="3592367"/>
              <a:chExt cx="1324889" cy="1324889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AEB14431-9C2A-6048-B4FF-6AAB9A1CE653}"/>
                  </a:ext>
                </a:extLst>
              </p:cNvPr>
              <p:cNvSpPr/>
              <p:nvPr/>
            </p:nvSpPr>
            <p:spPr>
              <a:xfrm>
                <a:off x="1432811" y="3592367"/>
                <a:ext cx="1324889" cy="1324889"/>
              </a:xfrm>
              <a:prstGeom prst="ellipse">
                <a:avLst/>
              </a:prstGeom>
              <a:ln w="31750">
                <a:solidFill>
                  <a:schemeClr val="tx2"/>
                </a:solidFill>
              </a:ln>
            </p:spPr>
            <p:style>
              <a:lnRef idx="3">
                <a:scrgbClr r="0" g="0" b="0"/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Oval 4">
                <a:extLst>
                  <a:ext uri="{FF2B5EF4-FFF2-40B4-BE49-F238E27FC236}">
                    <a16:creationId xmlns:a16="http://schemas.microsoft.com/office/drawing/2014/main" id="{69827D82-8D7A-7049-8325-5B52CA002FEC}"/>
                  </a:ext>
                </a:extLst>
              </p:cNvPr>
              <p:cNvSpPr/>
              <p:nvPr/>
            </p:nvSpPr>
            <p:spPr>
              <a:xfrm>
                <a:off x="1467800" y="3786394"/>
                <a:ext cx="1289241" cy="93683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890" tIns="8890" rIns="8890" bIns="8890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b="1" dirty="0"/>
                  <a:t>Solution Providers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6BE0868-1D7D-F64B-A01E-92D7CD62BC3F}"/>
                </a:ext>
              </a:extLst>
            </p:cNvPr>
            <p:cNvGrpSpPr/>
            <p:nvPr/>
          </p:nvGrpSpPr>
          <p:grpSpPr>
            <a:xfrm>
              <a:off x="1452566" y="3846201"/>
              <a:ext cx="1334946" cy="1324889"/>
              <a:chOff x="764314" y="1531905"/>
              <a:chExt cx="1334946" cy="1324889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3848543D-B6A7-1A45-BCC9-017EB8D08CD9}"/>
                  </a:ext>
                </a:extLst>
              </p:cNvPr>
              <p:cNvSpPr/>
              <p:nvPr/>
            </p:nvSpPr>
            <p:spPr>
              <a:xfrm>
                <a:off x="774371" y="1531905"/>
                <a:ext cx="1324889" cy="1324889"/>
              </a:xfrm>
              <a:prstGeom prst="ellipse">
                <a:avLst/>
              </a:prstGeom>
              <a:solidFill>
                <a:srgbClr val="FFFF00"/>
              </a:solidFill>
              <a:ln w="31750">
                <a:solidFill>
                  <a:schemeClr val="tx2"/>
                </a:solidFill>
              </a:ln>
            </p:spPr>
            <p:style>
              <a:lnRef idx="3">
                <a:scrgbClr r="0" g="0" b="0"/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Oval 4">
                <a:extLst>
                  <a:ext uri="{FF2B5EF4-FFF2-40B4-BE49-F238E27FC236}">
                    <a16:creationId xmlns:a16="http://schemas.microsoft.com/office/drawing/2014/main" id="{BDBC7EEE-7644-4549-A198-F10CF60FB181}"/>
                  </a:ext>
                </a:extLst>
              </p:cNvPr>
              <p:cNvSpPr/>
              <p:nvPr/>
            </p:nvSpPr>
            <p:spPr>
              <a:xfrm>
                <a:off x="764314" y="1725930"/>
                <a:ext cx="1130863" cy="93683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890" tIns="8890" rIns="8890" bIns="8890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b="1" kern="1200" dirty="0"/>
                  <a:t>Utilities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C0CB8F7-07E6-E044-AA1B-4FA3039AA7B0}"/>
                </a:ext>
              </a:extLst>
            </p:cNvPr>
            <p:cNvGrpSpPr/>
            <p:nvPr/>
          </p:nvGrpSpPr>
          <p:grpSpPr>
            <a:xfrm>
              <a:off x="4416516" y="1191229"/>
              <a:ext cx="1324889" cy="1324889"/>
              <a:chOff x="4510988" y="1106449"/>
              <a:chExt cx="1324889" cy="1324889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551C4ED1-1031-464E-9026-733AFB0F17E2}"/>
                  </a:ext>
                </a:extLst>
              </p:cNvPr>
              <p:cNvSpPr/>
              <p:nvPr/>
            </p:nvSpPr>
            <p:spPr>
              <a:xfrm>
                <a:off x="4510988" y="1106449"/>
                <a:ext cx="1324889" cy="1324889"/>
              </a:xfrm>
              <a:prstGeom prst="ellipse">
                <a:avLst/>
              </a:prstGeom>
              <a:ln w="31750">
                <a:solidFill>
                  <a:schemeClr val="tx2"/>
                </a:solidFill>
              </a:ln>
            </p:spPr>
            <p:style>
              <a:lnRef idx="3">
                <a:scrgbClr r="0" g="0" b="0"/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Oval 4">
                <a:extLst>
                  <a:ext uri="{FF2B5EF4-FFF2-40B4-BE49-F238E27FC236}">
                    <a16:creationId xmlns:a16="http://schemas.microsoft.com/office/drawing/2014/main" id="{6EFD8174-6230-874A-B1E8-59FDAD6072D7}"/>
                  </a:ext>
                </a:extLst>
              </p:cNvPr>
              <p:cNvSpPr/>
              <p:nvPr/>
            </p:nvSpPr>
            <p:spPr>
              <a:xfrm>
                <a:off x="4510988" y="1300475"/>
                <a:ext cx="1324889" cy="93683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890" tIns="8890" rIns="8890" bIns="8890" numCol="1" spcCol="1270" anchor="ctr" anchorCtr="0">
                <a:noAutofit/>
              </a:bodyPr>
              <a:lstStyle/>
              <a:p>
                <a:pPr lvl="0" algn="ctr" defTabSz="622300">
                  <a:spcBef>
                    <a:spcPct val="0"/>
                  </a:spcBef>
                </a:pPr>
                <a:r>
                  <a:rPr lang="en-US" b="1" kern="1200" dirty="0"/>
                  <a:t>Property Owners </a:t>
                </a: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FCC5636-19C1-F140-8526-4B8FAE748838}"/>
                </a:ext>
              </a:extLst>
            </p:cNvPr>
            <p:cNvGrpSpPr/>
            <p:nvPr/>
          </p:nvGrpSpPr>
          <p:grpSpPr>
            <a:xfrm>
              <a:off x="2667735" y="1229368"/>
              <a:ext cx="1412206" cy="1324889"/>
              <a:chOff x="4861465" y="551674"/>
              <a:chExt cx="1412206" cy="1324889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AF57ECC-2236-4D40-B994-ABABB3EF90BB}"/>
                  </a:ext>
                </a:extLst>
              </p:cNvPr>
              <p:cNvSpPr/>
              <p:nvPr/>
            </p:nvSpPr>
            <p:spPr>
              <a:xfrm>
                <a:off x="4909997" y="551674"/>
                <a:ext cx="1324889" cy="1324889"/>
              </a:xfrm>
              <a:prstGeom prst="ellipse">
                <a:avLst/>
              </a:prstGeom>
              <a:ln w="31750">
                <a:solidFill>
                  <a:schemeClr val="tx2"/>
                </a:solidFill>
              </a:ln>
            </p:spPr>
            <p:style>
              <a:lnRef idx="3">
                <a:scrgbClr r="0" g="0" b="0"/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Oval 4">
                <a:extLst>
                  <a:ext uri="{FF2B5EF4-FFF2-40B4-BE49-F238E27FC236}">
                    <a16:creationId xmlns:a16="http://schemas.microsoft.com/office/drawing/2014/main" id="{4FD3CD78-7B8A-3141-9F49-A3EEB8E91B24}"/>
                  </a:ext>
                </a:extLst>
              </p:cNvPr>
              <p:cNvSpPr/>
              <p:nvPr/>
            </p:nvSpPr>
            <p:spPr>
              <a:xfrm>
                <a:off x="4861465" y="742667"/>
                <a:ext cx="1412206" cy="93683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890" tIns="8890" rIns="8890" bIns="8890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b="1" kern="1200" spc="-110" dirty="0"/>
                  <a:t>Municipalities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986BD8C-8345-8749-9C78-511AAE276E96}"/>
                </a:ext>
              </a:extLst>
            </p:cNvPr>
            <p:cNvGrpSpPr/>
            <p:nvPr/>
          </p:nvGrpSpPr>
          <p:grpSpPr>
            <a:xfrm>
              <a:off x="5593272" y="2316897"/>
              <a:ext cx="1324889" cy="1324889"/>
              <a:chOff x="3886243" y="3631513"/>
              <a:chExt cx="1324889" cy="132488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B9C41C0F-D124-BB4F-AF34-66FDC7108973}"/>
                  </a:ext>
                </a:extLst>
              </p:cNvPr>
              <p:cNvSpPr/>
              <p:nvPr/>
            </p:nvSpPr>
            <p:spPr>
              <a:xfrm>
                <a:off x="3886243" y="3631513"/>
                <a:ext cx="1324889" cy="1324889"/>
              </a:xfrm>
              <a:prstGeom prst="ellipse">
                <a:avLst/>
              </a:prstGeom>
              <a:ln w="31750">
                <a:solidFill>
                  <a:schemeClr val="tx2"/>
                </a:solidFill>
              </a:ln>
            </p:spPr>
            <p:style>
              <a:lnRef idx="3">
                <a:scrgbClr r="0" g="0" b="0"/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Oval 4">
                <a:extLst>
                  <a:ext uri="{FF2B5EF4-FFF2-40B4-BE49-F238E27FC236}">
                    <a16:creationId xmlns:a16="http://schemas.microsoft.com/office/drawing/2014/main" id="{592A03B8-A8A0-B848-B4E5-7C99F272F137}"/>
                  </a:ext>
                </a:extLst>
              </p:cNvPr>
              <p:cNvSpPr/>
              <p:nvPr/>
            </p:nvSpPr>
            <p:spPr>
              <a:xfrm>
                <a:off x="4026481" y="3825539"/>
                <a:ext cx="1066956" cy="93683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890" tIns="8890" rIns="8890" bIns="8890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b="1" kern="1200" dirty="0"/>
                  <a:t>Residents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26601DB-355B-FA41-883B-8B03F6D7E15D}"/>
                </a:ext>
              </a:extLst>
            </p:cNvPr>
            <p:cNvGrpSpPr/>
            <p:nvPr/>
          </p:nvGrpSpPr>
          <p:grpSpPr>
            <a:xfrm>
              <a:off x="5659246" y="3851646"/>
              <a:ext cx="1352934" cy="1324889"/>
              <a:chOff x="5908478" y="3490172"/>
              <a:chExt cx="1352934" cy="1324889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6B9F32D0-526D-6A47-8471-70A0B2B00FA7}"/>
                  </a:ext>
                </a:extLst>
              </p:cNvPr>
              <p:cNvSpPr/>
              <p:nvPr/>
            </p:nvSpPr>
            <p:spPr>
              <a:xfrm>
                <a:off x="5908478" y="3490172"/>
                <a:ext cx="1324889" cy="1324889"/>
              </a:xfrm>
              <a:prstGeom prst="ellipse">
                <a:avLst/>
              </a:prstGeom>
              <a:ln w="31750">
                <a:solidFill>
                  <a:schemeClr val="tx2"/>
                </a:solidFill>
              </a:ln>
            </p:spPr>
            <p:style>
              <a:lnRef idx="3">
                <a:scrgbClr r="0" g="0" b="0"/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Oval 4">
                <a:extLst>
                  <a:ext uri="{FF2B5EF4-FFF2-40B4-BE49-F238E27FC236}">
                    <a16:creationId xmlns:a16="http://schemas.microsoft.com/office/drawing/2014/main" id="{9F410535-BB6F-9544-BEC1-5931814ADCD4}"/>
                  </a:ext>
                </a:extLst>
              </p:cNvPr>
              <p:cNvSpPr/>
              <p:nvPr/>
            </p:nvSpPr>
            <p:spPr>
              <a:xfrm>
                <a:off x="5936523" y="3719870"/>
                <a:ext cx="1324889" cy="93683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890" tIns="8890" rIns="8890" bIns="8890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b="1" kern="1200" dirty="0"/>
                  <a:t>Philanthropic </a:t>
                </a:r>
              </a:p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b="1" kern="1200" dirty="0"/>
                  <a:t>Funders</a:t>
                </a:r>
              </a:p>
            </p:txBody>
          </p:sp>
        </p:grp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0EE0CDF4-7365-4048-B195-8632CC4A14FF}"/>
              </a:ext>
            </a:extLst>
          </p:cNvPr>
          <p:cNvSpPr/>
          <p:nvPr/>
        </p:nvSpPr>
        <p:spPr>
          <a:xfrm>
            <a:off x="1773672" y="2132967"/>
            <a:ext cx="1324889" cy="1324889"/>
          </a:xfrm>
          <a:prstGeom prst="ellipse">
            <a:avLst/>
          </a:prstGeom>
          <a:ln w="31750">
            <a:solidFill>
              <a:schemeClr val="tx2"/>
            </a:solidFill>
          </a:ln>
        </p:spPr>
        <p:style>
          <a:lnRef idx="3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8" name="Oval 4">
            <a:extLst>
              <a:ext uri="{FF2B5EF4-FFF2-40B4-BE49-F238E27FC236}">
                <a16:creationId xmlns:a16="http://schemas.microsoft.com/office/drawing/2014/main" id="{4810F941-D8A6-DB48-B393-16257F25B1FF}"/>
              </a:ext>
            </a:extLst>
          </p:cNvPr>
          <p:cNvSpPr/>
          <p:nvPr/>
        </p:nvSpPr>
        <p:spPr>
          <a:xfrm>
            <a:off x="1791495" y="2296074"/>
            <a:ext cx="1289241" cy="9368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/>
              <a:t>Policymakers</a:t>
            </a:r>
          </a:p>
        </p:txBody>
      </p:sp>
    </p:spTree>
    <p:extLst>
      <p:ext uri="{BB962C8B-B14F-4D97-AF65-F5344CB8AC3E}">
        <p14:creationId xmlns:p14="http://schemas.microsoft.com/office/powerpoint/2010/main" val="3715101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>
          <a:extLst>
            <a:ext uri="{FF2B5EF4-FFF2-40B4-BE49-F238E27FC236}">
              <a16:creationId xmlns:a16="http://schemas.microsoft.com/office/drawing/2014/main" id="{68821DB4-9F4D-AB6B-7A80-A6EC0719C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"/>
          <p:cNvSpPr txBox="1"/>
          <p:nvPr/>
        </p:nvSpPr>
        <p:spPr>
          <a:xfrm>
            <a:off x="1928813" y="2947988"/>
            <a:ext cx="184150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</p:txBody>
      </p:sp>
      <p:sp>
        <p:nvSpPr>
          <p:cNvPr id="115" name="Google Shape;115;p2"/>
          <p:cNvSpPr txBox="1"/>
          <p:nvPr/>
        </p:nvSpPr>
        <p:spPr>
          <a:xfrm>
            <a:off x="0" y="21262"/>
            <a:ext cx="7315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dirty="0">
                <a:solidFill>
                  <a:schemeClr val="l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Super Green Building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FB20A3-1420-D430-BA83-DCC76DF4AF70}"/>
              </a:ext>
            </a:extLst>
          </p:cNvPr>
          <p:cNvSpPr txBox="1"/>
          <p:nvPr/>
        </p:nvSpPr>
        <p:spPr>
          <a:xfrm>
            <a:off x="371610" y="1461065"/>
            <a:ext cx="334905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100% Electric: No gas service to the home and ideally an all-EV household.</a:t>
            </a:r>
            <a:b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en-US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 Zero Energy (NZE): Onsite solar energy production at least equals the annual energy consumption across the premise, including to cover home EV charging.</a:t>
            </a:r>
            <a:b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en-US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Solar Microgrid: Combines a battery to the solar for economic optimization and achieving unparalleled energy resilience. </a:t>
            </a:r>
          </a:p>
        </p:txBody>
      </p:sp>
      <p:pic>
        <p:nvPicPr>
          <p:cNvPr id="12" name="Picture 11" descr="A green house with solar panels&#10;&#10;Description automatically generated">
            <a:extLst>
              <a:ext uri="{FF2B5EF4-FFF2-40B4-BE49-F238E27FC236}">
                <a16:creationId xmlns:a16="http://schemas.microsoft.com/office/drawing/2014/main" id="{F8BA92BC-15BC-3008-1A78-F347DAA638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" r="139" b="7521"/>
          <a:stretch>
            <a:fillRect/>
          </a:stretch>
        </p:blipFill>
        <p:spPr>
          <a:xfrm>
            <a:off x="4057686" y="1179541"/>
            <a:ext cx="4616353" cy="427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43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>
          <a:extLst>
            <a:ext uri="{FF2B5EF4-FFF2-40B4-BE49-F238E27FC236}">
              <a16:creationId xmlns:a16="http://schemas.microsoft.com/office/drawing/2014/main" id="{9BF16073-9542-921F-186E-63462E3C4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74682C6-B84E-C7B1-9DC7-2F2531B7D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1792" y="1034037"/>
            <a:ext cx="2397871" cy="164279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8973B6-160B-5408-C6AD-2393A717C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762000"/>
            <a:ext cx="8229600" cy="4913694"/>
          </a:xfrm>
        </p:spPr>
        <p:txBody>
          <a:bodyPr>
            <a:normAutofit/>
          </a:bodyPr>
          <a:lstStyle/>
          <a:p>
            <a:pPr marL="50800" indent="0">
              <a:buNone/>
            </a:pPr>
            <a:r>
              <a:rPr lang="en-US" sz="20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Specifications</a:t>
            </a:r>
          </a:p>
          <a:p>
            <a:pPr marL="50800" indent="0">
              <a:buNone/>
            </a:pPr>
            <a:endParaRPr lang="en-US" sz="1000" b="1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16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Mechanical and Plumbing</a:t>
            </a:r>
          </a:p>
          <a:p>
            <a:pPr lvl="1"/>
            <a:r>
              <a:rPr lang="en-US" sz="13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Heat Pump HVAC</a:t>
            </a:r>
          </a:p>
          <a:p>
            <a:pPr lvl="1"/>
            <a:r>
              <a:rPr lang="en-US" sz="13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Heat Pump Water Heater</a:t>
            </a:r>
          </a:p>
          <a:p>
            <a:pPr lvl="1"/>
            <a:r>
              <a:rPr lang="en-US" sz="13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ERV: Energy Recovery Ventilator</a:t>
            </a:r>
          </a:p>
          <a:p>
            <a:pPr lvl="1"/>
            <a:r>
              <a:rPr lang="en-US" sz="13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E-Fireplace: Napoleon </a:t>
            </a:r>
            <a:r>
              <a:rPr lang="en-US" sz="130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Alluravision</a:t>
            </a:r>
            <a:r>
              <a:rPr lang="en-US" sz="13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60” [Optional]</a:t>
            </a:r>
          </a:p>
          <a:p>
            <a:pPr lvl="1"/>
            <a:r>
              <a:rPr lang="en-US" sz="13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Heat Pump Pool Water Heater [Optional]</a:t>
            </a:r>
          </a:p>
          <a:p>
            <a:pPr lvl="1"/>
            <a:endParaRPr lang="en-US" sz="13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590550" lvl="1" indent="0">
              <a:buNone/>
            </a:pPr>
            <a:endParaRPr lang="en-US" sz="13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16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Electrical</a:t>
            </a:r>
          </a:p>
          <a:p>
            <a:pPr lvl="1"/>
            <a:r>
              <a:rPr lang="en-US" sz="13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LED Light Bulbs</a:t>
            </a:r>
          </a:p>
          <a:p>
            <a:pPr lvl="1"/>
            <a:r>
              <a:rPr lang="en-US" sz="13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Occupancy/Vacancy Sensors</a:t>
            </a:r>
          </a:p>
          <a:p>
            <a:pPr lvl="1"/>
            <a:r>
              <a:rPr lang="en-US" sz="13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Dimming Switches</a:t>
            </a:r>
          </a:p>
          <a:p>
            <a:pPr lvl="1"/>
            <a:r>
              <a:rPr lang="en-US" sz="13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Span Panel [Optional]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3C677B-8FDA-DE20-08D9-F61C22337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5719" y="2578544"/>
            <a:ext cx="1381826" cy="26074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473C78-215A-9683-B474-6608AC8446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9663" y="1287164"/>
            <a:ext cx="1168365" cy="11915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647DAF-5CA6-4992-6103-18E33582750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5931"/>
          <a:stretch/>
        </p:blipFill>
        <p:spPr>
          <a:xfrm>
            <a:off x="517585" y="5141813"/>
            <a:ext cx="2727270" cy="1146396"/>
          </a:xfrm>
          <a:prstGeom prst="rect">
            <a:avLst/>
          </a:prstGeom>
        </p:spPr>
      </p:pic>
      <p:sp>
        <p:nvSpPr>
          <p:cNvPr id="12" name="Google Shape;259;g329e0a1a8e0_0_34">
            <a:extLst>
              <a:ext uri="{FF2B5EF4-FFF2-40B4-BE49-F238E27FC236}">
                <a16:creationId xmlns:a16="http://schemas.microsoft.com/office/drawing/2014/main" id="{3B5DBB52-BE27-7E65-BDD8-91B57489D59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7315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None/>
              <a:defRPr sz="13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2400"/>
            </a:pP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Super Green: 100% Electric</a:t>
            </a:r>
            <a:endParaRPr lang="en-US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6FABF1-F671-85F4-595C-BE3089E13F0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7011"/>
          <a:stretch/>
        </p:blipFill>
        <p:spPr>
          <a:xfrm>
            <a:off x="6960117" y="4496975"/>
            <a:ext cx="961581" cy="18146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C9AE23-9020-DE03-02A7-6C71DA069C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62439" y="3952054"/>
            <a:ext cx="1619121" cy="23795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AEB2F9-DA27-3032-8718-7D5EE5D5A0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65687" y="2676833"/>
            <a:ext cx="2312004" cy="222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44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>
          <a:extLst>
            <a:ext uri="{FF2B5EF4-FFF2-40B4-BE49-F238E27FC236}">
              <a16:creationId xmlns:a16="http://schemas.microsoft.com/office/drawing/2014/main" id="{23884B03-9BC0-BF4A-2EA2-BAD03CA1D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29e0a1a8e0_0_34">
            <a:extLst>
              <a:ext uri="{FF2B5EF4-FFF2-40B4-BE49-F238E27FC236}">
                <a16:creationId xmlns:a16="http://schemas.microsoft.com/office/drawing/2014/main" id="{FEE93F81-BC1A-1855-60C0-6314ECC2F6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Super Green: 100% Electric</a:t>
            </a:r>
            <a:endParaRPr sz="20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7894BF-C4BD-03B6-5D34-95F44DD05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046" y="928076"/>
            <a:ext cx="5447205" cy="2551009"/>
          </a:xfrm>
        </p:spPr>
        <p:txBody>
          <a:bodyPr>
            <a:normAutofit lnSpcReduction="10000"/>
          </a:bodyPr>
          <a:lstStyle/>
          <a:p>
            <a:pPr marL="0" indent="0" font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Appliances</a:t>
            </a:r>
          </a:p>
          <a:p>
            <a:pPr marL="0" indent="0" fontAlgn="ctr">
              <a:lnSpc>
                <a:spcPct val="100000"/>
              </a:lnSpc>
              <a:spcBef>
                <a:spcPts val="0"/>
              </a:spcBef>
              <a:buNone/>
            </a:pPr>
            <a:endParaRPr lang="en-US" sz="300" b="1" dirty="0">
              <a:effectLst/>
              <a:latin typeface="Calibri" panose="020F0502020204030204" pitchFamily="34" charset="0"/>
            </a:endParaRPr>
          </a:p>
          <a:p>
            <a:pPr marL="628650" lvl="1" indent="-171450" fontAlgn="ctr">
              <a:lnSpc>
                <a:spcPct val="100000"/>
              </a:lnSpc>
              <a:spcBef>
                <a:spcPts val="0"/>
              </a:spcBef>
            </a:pPr>
            <a:r>
              <a:rPr lang="en-US" sz="17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Induction Cooktop</a:t>
            </a:r>
          </a:p>
          <a:p>
            <a:pPr marL="628650" lvl="1" indent="-171450" fontAlgn="ctr">
              <a:lnSpc>
                <a:spcPct val="100000"/>
              </a:lnSpc>
              <a:spcBef>
                <a:spcPts val="0"/>
              </a:spcBef>
            </a:pPr>
            <a:r>
              <a:rPr lang="en-US" sz="17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EnergyStar Refrigerator</a:t>
            </a:r>
          </a:p>
          <a:p>
            <a:pPr marL="628650" lvl="1" indent="-171450" fontAlgn="ctr">
              <a:lnSpc>
                <a:spcPct val="100000"/>
              </a:lnSpc>
              <a:spcBef>
                <a:spcPts val="0"/>
              </a:spcBef>
            </a:pPr>
            <a:r>
              <a:rPr lang="en-US" sz="17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EnergyStar Dishwasher</a:t>
            </a:r>
          </a:p>
          <a:p>
            <a:pPr marL="628650" lvl="1" indent="-171450" fontAlgn="ctr">
              <a:lnSpc>
                <a:spcPct val="100000"/>
              </a:lnSpc>
              <a:spcBef>
                <a:spcPts val="0"/>
              </a:spcBef>
            </a:pPr>
            <a:r>
              <a:rPr lang="en-US" sz="1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EnergyStar Washing Machine</a:t>
            </a:r>
          </a:p>
          <a:p>
            <a:pPr marL="628650" lvl="1" indent="-171450" fontAlgn="ctr">
              <a:lnSpc>
                <a:spcPct val="100000"/>
              </a:lnSpc>
              <a:spcBef>
                <a:spcPts val="0"/>
              </a:spcBef>
            </a:pPr>
            <a:r>
              <a:rPr lang="en-US" sz="1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Energy Efficient Microwave</a:t>
            </a:r>
            <a:endParaRPr lang="en-US" sz="1700" dirty="0"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628650" lvl="1" indent="-171450" fontAlgn="ctr">
              <a:lnSpc>
                <a:spcPct val="100000"/>
              </a:lnSpc>
              <a:spcBef>
                <a:spcPts val="0"/>
              </a:spcBef>
            </a:pPr>
            <a:r>
              <a:rPr lang="en-US" sz="1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Heat Pump Dryer</a:t>
            </a:r>
          </a:p>
          <a:p>
            <a:pPr marL="628650" lvl="1" indent="-171450" fontAlgn="ctr">
              <a:lnSpc>
                <a:spcPct val="100000"/>
              </a:lnSpc>
              <a:spcBef>
                <a:spcPts val="0"/>
              </a:spcBef>
            </a:pPr>
            <a:r>
              <a:rPr lang="en-US" sz="17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EV Charging </a:t>
            </a:r>
            <a:r>
              <a:rPr lang="en-US" sz="1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</a:t>
            </a:r>
            <a:r>
              <a:rPr lang="en-US" sz="17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utlet and/or Charger </a:t>
            </a:r>
            <a:br>
              <a:rPr lang="en-US" sz="17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US" sz="17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(Level 2 capable)</a:t>
            </a:r>
            <a:endParaRPr lang="en-US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8C0E14-0C52-4F22-1D98-0D0ECB4B3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7707" y="1849243"/>
            <a:ext cx="691062" cy="707187"/>
          </a:xfrm>
          <a:prstGeom prst="rect">
            <a:avLst/>
          </a:prstGeom>
        </p:spPr>
      </p:pic>
      <p:pic>
        <p:nvPicPr>
          <p:cNvPr id="3" name="Picture 2" descr="Induction vs Electric Cooktop: Faster Than Gas?">
            <a:extLst>
              <a:ext uri="{FF2B5EF4-FFF2-40B4-BE49-F238E27FC236}">
                <a16:creationId xmlns:a16="http://schemas.microsoft.com/office/drawing/2014/main" id="{37264EFC-BF5A-F91F-C632-C0FF88F7B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077" y="4786756"/>
            <a:ext cx="2402744" cy="133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0C81C1-4DFD-1FCE-C2B2-10265F07FF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1679" y="4114507"/>
            <a:ext cx="1840607" cy="22218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9D8E1D-625B-B3F0-DF75-AD9CCAB072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3785374"/>
            <a:ext cx="1386418" cy="25510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B1F838-0AA7-FDE3-4DF3-90C5CD456C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945" y="1346107"/>
            <a:ext cx="2551009" cy="25510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87F76A-CDB9-EA6D-0D0F-99D6433DC1B7}"/>
              </a:ext>
            </a:extLst>
          </p:cNvPr>
          <p:cNvSpPr txBox="1"/>
          <p:nvPr/>
        </p:nvSpPr>
        <p:spPr>
          <a:xfrm>
            <a:off x="6467945" y="3885699"/>
            <a:ext cx="25510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Induction Cooktops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1AB665-4202-2F87-2630-D5EE9365088D}"/>
              </a:ext>
            </a:extLst>
          </p:cNvPr>
          <p:cNvSpPr txBox="1"/>
          <p:nvPr/>
        </p:nvSpPr>
        <p:spPr>
          <a:xfrm>
            <a:off x="2797673" y="3680448"/>
            <a:ext cx="2044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/>
              <a:t>100% Electric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7F36C5-1DAB-240E-65D3-576B07E542EA}"/>
              </a:ext>
            </a:extLst>
          </p:cNvPr>
          <p:cNvSpPr txBox="1"/>
          <p:nvPr/>
        </p:nvSpPr>
        <p:spPr>
          <a:xfrm>
            <a:off x="4777707" y="3477597"/>
            <a:ext cx="17630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/>
              <a:t>Energy Efficient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1790002-B5C0-A908-8F4C-B72ABFAEC44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7661" t="7373" r="37661" b="6933"/>
          <a:stretch/>
        </p:blipFill>
        <p:spPr>
          <a:xfrm rot="683057">
            <a:off x="4103285" y="3482555"/>
            <a:ext cx="176372" cy="3678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F9D780C-BD54-200B-20DD-4D5EF0AEBE7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9617" t="6808" r="29308" b="13533"/>
          <a:stretch/>
        </p:blipFill>
        <p:spPr>
          <a:xfrm>
            <a:off x="578069" y="4373345"/>
            <a:ext cx="901473" cy="174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726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92323-51F9-4B49-8EEB-773194FE0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Goleta Load Pocket (GLP)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774484-E231-684C-9411-374C649B72B7}"/>
              </a:ext>
            </a:extLst>
          </p:cNvPr>
          <p:cNvSpPr txBox="1"/>
          <p:nvPr/>
        </p:nvSpPr>
        <p:spPr>
          <a:xfrm>
            <a:off x="89747" y="761187"/>
            <a:ext cx="8964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GLP is the perfect opportunity for a comprehensive Community Microgrid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4DF93E-8EA0-B843-9562-66ED9FF153E2}"/>
              </a:ext>
            </a:extLst>
          </p:cNvPr>
          <p:cNvSpPr/>
          <p:nvPr/>
        </p:nvSpPr>
        <p:spPr>
          <a:xfrm>
            <a:off x="89747" y="3631970"/>
            <a:ext cx="9054253" cy="2898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91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GLP spans 70 miles of California coastline, from Point Conception to Lake Casitas, encompassing the cities of Goleta, Santa Barbara (including Montecito), and Carpinteria.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91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GLP is highly transmission-vulnerable and disaster-prone (fire, landslide, earthquake). 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200 megawatts (MW) of solar and 400 megawatt-hours (MWh) of energy storage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will provide 100% protection to GLP against a complete transmission outage (“N-2 event”).</a:t>
            </a:r>
          </a:p>
          <a:p>
            <a:pPr marL="742950" lvl="1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200 MW of solar is equivalent to about 5 times the amount of solar currently deployed in the GLP and represents about 25% of the energy mix. </a:t>
            </a:r>
          </a:p>
          <a:p>
            <a:pPr marL="742950" lvl="1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Multi-GWs of solar siting opportunity exists on commercial-scale built-environments like parking lots, parking structures, and rooftops; and 200 MW represents about 7% of the technical siting potential.</a:t>
            </a:r>
          </a:p>
          <a:p>
            <a:pPr marL="742950" lvl="1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Other resources like energy efficiency, demand response, and offshore wind can significantly reduce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solar+storage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requirements.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BB60C0-D8C3-4784-A6B4-3ED808E9CA9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37326"/>
            <a:ext cx="9144000" cy="253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924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Google Shape;277;p13">
            <a:extLst>
              <a:ext uri="{FF2B5EF4-FFF2-40B4-BE49-F238E27FC236}">
                <a16:creationId xmlns:a16="http://schemas.microsoft.com/office/drawing/2014/main" id="{6A777E85-1B90-7261-B031-7E4159D2E40D}"/>
              </a:ext>
            </a:extLst>
          </p:cNvPr>
          <p:cNvCxnSpPr>
            <a:cxnSpLocks/>
          </p:cNvCxnSpPr>
          <p:nvPr/>
        </p:nvCxnSpPr>
        <p:spPr>
          <a:xfrm>
            <a:off x="6685442" y="3091021"/>
            <a:ext cx="0" cy="181252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166" name="Google Shape;277;p13">
            <a:extLst>
              <a:ext uri="{FF2B5EF4-FFF2-40B4-BE49-F238E27FC236}">
                <a16:creationId xmlns:a16="http://schemas.microsoft.com/office/drawing/2014/main" id="{0B7EA84E-647B-90AD-F068-2EA35A56E5C4}"/>
              </a:ext>
            </a:extLst>
          </p:cNvPr>
          <p:cNvCxnSpPr>
            <a:cxnSpLocks/>
          </p:cNvCxnSpPr>
          <p:nvPr/>
        </p:nvCxnSpPr>
        <p:spPr>
          <a:xfrm>
            <a:off x="6727932" y="2934899"/>
            <a:ext cx="0" cy="181252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11" name="Google Shape;277;p13">
            <a:extLst>
              <a:ext uri="{FF2B5EF4-FFF2-40B4-BE49-F238E27FC236}">
                <a16:creationId xmlns:a16="http://schemas.microsoft.com/office/drawing/2014/main" id="{82B9C5B0-1E06-DF5E-D07B-F06CD98EC154}"/>
              </a:ext>
            </a:extLst>
          </p:cNvPr>
          <p:cNvCxnSpPr>
            <a:cxnSpLocks/>
          </p:cNvCxnSpPr>
          <p:nvPr/>
        </p:nvCxnSpPr>
        <p:spPr>
          <a:xfrm>
            <a:off x="5921325" y="2932708"/>
            <a:ext cx="0" cy="181252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4" name="Google Shape;279;p13">
            <a:extLst>
              <a:ext uri="{FF2B5EF4-FFF2-40B4-BE49-F238E27FC236}">
                <a16:creationId xmlns:a16="http://schemas.microsoft.com/office/drawing/2014/main" id="{69FF554B-67EF-5B9D-BB1C-9B26ECF65193}"/>
              </a:ext>
            </a:extLst>
          </p:cNvPr>
          <p:cNvSpPr/>
          <p:nvPr/>
        </p:nvSpPr>
        <p:spPr>
          <a:xfrm rot="10800000">
            <a:off x="6351525" y="2380871"/>
            <a:ext cx="783914" cy="584372"/>
          </a:xfrm>
          <a:prstGeom prst="rect">
            <a:avLst/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dot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8" name="Google Shape;277;p13">
            <a:extLst>
              <a:ext uri="{FF2B5EF4-FFF2-40B4-BE49-F238E27FC236}">
                <a16:creationId xmlns:a16="http://schemas.microsoft.com/office/drawing/2014/main" id="{1D6EE7AE-5097-7AB5-EA26-D8A4C4398274}"/>
              </a:ext>
            </a:extLst>
          </p:cNvPr>
          <p:cNvCxnSpPr>
            <a:cxnSpLocks/>
          </p:cNvCxnSpPr>
          <p:nvPr/>
        </p:nvCxnSpPr>
        <p:spPr>
          <a:xfrm>
            <a:off x="7530438" y="5083174"/>
            <a:ext cx="16684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247" name="Google Shape;277;p13">
            <a:extLst>
              <a:ext uri="{FF2B5EF4-FFF2-40B4-BE49-F238E27FC236}">
                <a16:creationId xmlns:a16="http://schemas.microsoft.com/office/drawing/2014/main" id="{2DE6ADA1-26C9-9C84-DE21-EF7A089B2CFA}"/>
              </a:ext>
            </a:extLst>
          </p:cNvPr>
          <p:cNvCxnSpPr>
            <a:cxnSpLocks/>
          </p:cNvCxnSpPr>
          <p:nvPr/>
        </p:nvCxnSpPr>
        <p:spPr>
          <a:xfrm>
            <a:off x="7932214" y="3408274"/>
            <a:ext cx="16684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179" name="Google Shape;277;p13">
            <a:extLst>
              <a:ext uri="{FF2B5EF4-FFF2-40B4-BE49-F238E27FC236}">
                <a16:creationId xmlns:a16="http://schemas.microsoft.com/office/drawing/2014/main" id="{1E99ABC3-464C-F1EF-28CB-41D8E964BA0A}"/>
              </a:ext>
            </a:extLst>
          </p:cNvPr>
          <p:cNvCxnSpPr>
            <a:cxnSpLocks/>
            <a:endCxn id="176" idx="1"/>
          </p:cNvCxnSpPr>
          <p:nvPr/>
        </p:nvCxnSpPr>
        <p:spPr>
          <a:xfrm>
            <a:off x="2559513" y="4750519"/>
            <a:ext cx="16684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233" name="Google Shape;277;p13">
            <a:extLst>
              <a:ext uri="{FF2B5EF4-FFF2-40B4-BE49-F238E27FC236}">
                <a16:creationId xmlns:a16="http://schemas.microsoft.com/office/drawing/2014/main" id="{3EE76B1D-D155-FBBF-8A40-3578B8D4D3A2}"/>
              </a:ext>
            </a:extLst>
          </p:cNvPr>
          <p:cNvCxnSpPr>
            <a:cxnSpLocks/>
          </p:cNvCxnSpPr>
          <p:nvPr/>
        </p:nvCxnSpPr>
        <p:spPr>
          <a:xfrm>
            <a:off x="8644752" y="2298914"/>
            <a:ext cx="0" cy="185696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192" name="Google Shape;264;p13">
            <a:extLst>
              <a:ext uri="{FF2B5EF4-FFF2-40B4-BE49-F238E27FC236}">
                <a16:creationId xmlns:a16="http://schemas.microsoft.com/office/drawing/2014/main" id="{8E8F5669-E337-1848-F885-15C39CF4A9EC}"/>
              </a:ext>
            </a:extLst>
          </p:cNvPr>
          <p:cNvCxnSpPr>
            <a:cxnSpLocks/>
          </p:cNvCxnSpPr>
          <p:nvPr/>
        </p:nvCxnSpPr>
        <p:spPr>
          <a:xfrm>
            <a:off x="1845738" y="1346789"/>
            <a:ext cx="0" cy="737475"/>
          </a:xfrm>
          <a:prstGeom prst="straightConnector1">
            <a:avLst/>
          </a:prstGeom>
          <a:noFill/>
          <a:ln w="38100" cap="flat" cmpd="sng">
            <a:solidFill>
              <a:schemeClr val="accent3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6" name="Google Shape;264;p13">
            <a:extLst>
              <a:ext uri="{FF2B5EF4-FFF2-40B4-BE49-F238E27FC236}">
                <a16:creationId xmlns:a16="http://schemas.microsoft.com/office/drawing/2014/main" id="{4DE7C86F-FB51-736E-8570-E12DE89A872E}"/>
              </a:ext>
            </a:extLst>
          </p:cNvPr>
          <p:cNvCxnSpPr>
            <a:cxnSpLocks/>
          </p:cNvCxnSpPr>
          <p:nvPr/>
        </p:nvCxnSpPr>
        <p:spPr>
          <a:xfrm flipH="1">
            <a:off x="128607" y="3023359"/>
            <a:ext cx="2591856" cy="0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2" name="Google Shape;264;p13">
            <a:extLst>
              <a:ext uri="{FF2B5EF4-FFF2-40B4-BE49-F238E27FC236}">
                <a16:creationId xmlns:a16="http://schemas.microsoft.com/office/drawing/2014/main" id="{3CA03AA8-8711-62A7-DCC5-2FF44A160EBA}"/>
              </a:ext>
            </a:extLst>
          </p:cNvPr>
          <p:cNvCxnSpPr>
            <a:cxnSpLocks/>
          </p:cNvCxnSpPr>
          <p:nvPr/>
        </p:nvCxnSpPr>
        <p:spPr>
          <a:xfrm flipV="1">
            <a:off x="2567409" y="3009938"/>
            <a:ext cx="0" cy="2170459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3" name="Google Shape;263;p13"/>
          <p:cNvSpPr txBox="1">
            <a:spLocks noGrp="1"/>
          </p:cNvSpPr>
          <p:nvPr>
            <p:ph type="title"/>
          </p:nvPr>
        </p:nvSpPr>
        <p:spPr>
          <a:xfrm>
            <a:off x="0" y="0"/>
            <a:ext cx="7385116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Local Energy Storage enable Community Microgrids</a:t>
            </a:r>
            <a:endParaRPr dirty="0"/>
          </a:p>
        </p:txBody>
      </p:sp>
      <p:sp>
        <p:nvSpPr>
          <p:cNvPr id="265" name="Google Shape;265;p13"/>
          <p:cNvSpPr/>
          <p:nvPr/>
        </p:nvSpPr>
        <p:spPr>
          <a:xfrm>
            <a:off x="2720463" y="2950016"/>
            <a:ext cx="871140" cy="534610"/>
          </a:xfrm>
          <a:prstGeom prst="rect">
            <a:avLst/>
          </a:prstGeom>
          <a:solidFill>
            <a:srgbClr val="7F7F7F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Isla Vista Substation </a:t>
            </a:r>
            <a:r>
              <a:rPr lang="en-US" sz="9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(66-to-16kV</a:t>
            </a:r>
            <a:r>
              <a:rPr lang="en-US" sz="105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1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3"/>
          <p:cNvSpPr/>
          <p:nvPr/>
        </p:nvSpPr>
        <p:spPr>
          <a:xfrm>
            <a:off x="3983689" y="4067890"/>
            <a:ext cx="731472" cy="518088"/>
          </a:xfrm>
          <a:prstGeom prst="rect">
            <a:avLst/>
          </a:prstGeom>
          <a:solidFill>
            <a:srgbClr val="E5B8B7"/>
          </a:soli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Fire Station #17</a:t>
            </a:r>
            <a:endParaRPr sz="5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3"/>
          <p:cNvSpPr txBox="1"/>
          <p:nvPr/>
        </p:nvSpPr>
        <p:spPr>
          <a:xfrm>
            <a:off x="3096493" y="1998762"/>
            <a:ext cx="130970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66kV underground interconnection</a:t>
            </a:r>
            <a:endParaRPr sz="1050" dirty="0">
              <a:latin typeface="+mn-lt"/>
            </a:endParaRPr>
          </a:p>
        </p:txBody>
      </p:sp>
      <p:cxnSp>
        <p:nvCxnSpPr>
          <p:cNvPr id="302" name="Google Shape;302;p13"/>
          <p:cNvCxnSpPr>
            <a:cxnSpLocks/>
          </p:cNvCxnSpPr>
          <p:nvPr/>
        </p:nvCxnSpPr>
        <p:spPr>
          <a:xfrm>
            <a:off x="3754104" y="2295274"/>
            <a:ext cx="0" cy="214887"/>
          </a:xfrm>
          <a:prstGeom prst="straightConnector1">
            <a:avLst/>
          </a:prstGeom>
          <a:noFill/>
          <a:ln w="3175" cap="flat" cmpd="sng">
            <a:solidFill>
              <a:schemeClr val="dk1"/>
            </a:solidFill>
            <a:prstDash val="solid"/>
            <a:round/>
            <a:headEnd type="none" w="sm" len="sm"/>
            <a:tailEnd type="triangl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48" name="Google Shape;264;p13">
            <a:extLst>
              <a:ext uri="{FF2B5EF4-FFF2-40B4-BE49-F238E27FC236}">
                <a16:creationId xmlns:a16="http://schemas.microsoft.com/office/drawing/2014/main" id="{4A60D3B5-8122-448D-B0DF-0936C3966418}"/>
              </a:ext>
            </a:extLst>
          </p:cNvPr>
          <p:cNvCxnSpPr>
            <a:cxnSpLocks/>
          </p:cNvCxnSpPr>
          <p:nvPr/>
        </p:nvCxnSpPr>
        <p:spPr>
          <a:xfrm>
            <a:off x="3610766" y="3328322"/>
            <a:ext cx="159190" cy="0"/>
          </a:xfrm>
          <a:prstGeom prst="straightConnector1">
            <a:avLst/>
          </a:prstGeom>
          <a:noFill/>
          <a:ln w="3810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1" name="Google Shape;264;p13">
            <a:extLst>
              <a:ext uri="{FF2B5EF4-FFF2-40B4-BE49-F238E27FC236}">
                <a16:creationId xmlns:a16="http://schemas.microsoft.com/office/drawing/2014/main" id="{94E8602B-0431-4157-AF09-F931390FCC2B}"/>
              </a:ext>
            </a:extLst>
          </p:cNvPr>
          <p:cNvCxnSpPr>
            <a:cxnSpLocks/>
          </p:cNvCxnSpPr>
          <p:nvPr/>
        </p:nvCxnSpPr>
        <p:spPr>
          <a:xfrm>
            <a:off x="3769956" y="3319086"/>
            <a:ext cx="0" cy="1335393"/>
          </a:xfrm>
          <a:prstGeom prst="straightConnector1">
            <a:avLst/>
          </a:prstGeom>
          <a:noFill/>
          <a:ln w="3810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4" name="Google Shape;264;p13">
            <a:extLst>
              <a:ext uri="{FF2B5EF4-FFF2-40B4-BE49-F238E27FC236}">
                <a16:creationId xmlns:a16="http://schemas.microsoft.com/office/drawing/2014/main" id="{2091130C-6B75-4C55-9CC9-824EC55BAAFF}"/>
              </a:ext>
            </a:extLst>
          </p:cNvPr>
          <p:cNvCxnSpPr>
            <a:cxnSpLocks/>
          </p:cNvCxnSpPr>
          <p:nvPr/>
        </p:nvCxnSpPr>
        <p:spPr>
          <a:xfrm>
            <a:off x="3573131" y="3104436"/>
            <a:ext cx="3675394" cy="5255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6" name="Google Shape;265;p13">
            <a:extLst>
              <a:ext uri="{FF2B5EF4-FFF2-40B4-BE49-F238E27FC236}">
                <a16:creationId xmlns:a16="http://schemas.microsoft.com/office/drawing/2014/main" id="{E56ACFCB-E210-4EEB-8F06-E9194F44B0DE}"/>
              </a:ext>
            </a:extLst>
          </p:cNvPr>
          <p:cNvSpPr/>
          <p:nvPr/>
        </p:nvSpPr>
        <p:spPr>
          <a:xfrm>
            <a:off x="7110256" y="886566"/>
            <a:ext cx="887864" cy="567452"/>
          </a:xfrm>
          <a:prstGeom prst="rect">
            <a:avLst/>
          </a:prstGeom>
          <a:solidFill>
            <a:srgbClr val="7F7F7F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Vegas Substation </a:t>
            </a:r>
            <a:r>
              <a:rPr lang="en-US" sz="9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(66-to-16kV)</a:t>
            </a:r>
            <a:endParaRPr sz="11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7" name="Google Shape;264;p13">
            <a:extLst>
              <a:ext uri="{FF2B5EF4-FFF2-40B4-BE49-F238E27FC236}">
                <a16:creationId xmlns:a16="http://schemas.microsoft.com/office/drawing/2014/main" id="{30D189BC-FA11-468C-AE10-76C48E734ADB}"/>
              </a:ext>
            </a:extLst>
          </p:cNvPr>
          <p:cNvCxnSpPr>
            <a:cxnSpLocks/>
          </p:cNvCxnSpPr>
          <p:nvPr/>
        </p:nvCxnSpPr>
        <p:spPr>
          <a:xfrm flipH="1">
            <a:off x="7537871" y="1463254"/>
            <a:ext cx="16323" cy="3918524"/>
          </a:xfrm>
          <a:prstGeom prst="straightConnector1">
            <a:avLst/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4" name="Google Shape;278;p13">
            <a:extLst>
              <a:ext uri="{FF2B5EF4-FFF2-40B4-BE49-F238E27FC236}">
                <a16:creationId xmlns:a16="http://schemas.microsoft.com/office/drawing/2014/main" id="{FD00C9E0-CB7A-4223-91E0-79EF9FE932A0}"/>
              </a:ext>
            </a:extLst>
          </p:cNvPr>
          <p:cNvSpPr/>
          <p:nvPr/>
        </p:nvSpPr>
        <p:spPr>
          <a:xfrm>
            <a:off x="3722609" y="5746084"/>
            <a:ext cx="731463" cy="51808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 cap="flat" cmpd="sng">
            <a:solidFill>
              <a:schemeClr val="accent3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UCSB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 Solar</a:t>
            </a:r>
          </a:p>
        </p:txBody>
      </p:sp>
      <p:sp>
        <p:nvSpPr>
          <p:cNvPr id="90" name="Google Shape;278;p13">
            <a:extLst>
              <a:ext uri="{FF2B5EF4-FFF2-40B4-BE49-F238E27FC236}">
                <a16:creationId xmlns:a16="http://schemas.microsoft.com/office/drawing/2014/main" id="{A028121C-6A2C-4286-A689-2FC5A76F488A}"/>
              </a:ext>
            </a:extLst>
          </p:cNvPr>
          <p:cNvSpPr/>
          <p:nvPr/>
        </p:nvSpPr>
        <p:spPr>
          <a:xfrm>
            <a:off x="6601988" y="3296139"/>
            <a:ext cx="783128" cy="52657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solidFill>
              <a:srgbClr val="45A9C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SBA (runway lights &amp; ATC)</a:t>
            </a:r>
            <a:endParaRPr sz="5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7EF44475-EDCF-47C5-81A1-598DA4A12C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370" y="2313302"/>
            <a:ext cx="389273" cy="389273"/>
          </a:xfrm>
          <a:prstGeom prst="rect">
            <a:avLst/>
          </a:prstGeom>
        </p:spPr>
      </p:pic>
      <p:cxnSp>
        <p:nvCxnSpPr>
          <p:cNvPr id="107" name="Google Shape;264;p13">
            <a:extLst>
              <a:ext uri="{FF2B5EF4-FFF2-40B4-BE49-F238E27FC236}">
                <a16:creationId xmlns:a16="http://schemas.microsoft.com/office/drawing/2014/main" id="{F727B670-E564-4C1B-AAD3-8ED01FB8541F}"/>
              </a:ext>
            </a:extLst>
          </p:cNvPr>
          <p:cNvCxnSpPr>
            <a:cxnSpLocks/>
          </p:cNvCxnSpPr>
          <p:nvPr/>
        </p:nvCxnSpPr>
        <p:spPr>
          <a:xfrm flipH="1" flipV="1">
            <a:off x="4185564" y="1561866"/>
            <a:ext cx="3355177" cy="10866"/>
          </a:xfrm>
          <a:prstGeom prst="straightConnector1">
            <a:avLst/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14" name="Google Shape;276;p13">
            <a:extLst>
              <a:ext uri="{FF2B5EF4-FFF2-40B4-BE49-F238E27FC236}">
                <a16:creationId xmlns:a16="http://schemas.microsoft.com/office/drawing/2014/main" id="{F04D5A2D-9653-4085-8FDD-60BC21653F42}"/>
              </a:ext>
            </a:extLst>
          </p:cNvPr>
          <p:cNvGrpSpPr/>
          <p:nvPr/>
        </p:nvGrpSpPr>
        <p:grpSpPr>
          <a:xfrm rot="10800000">
            <a:off x="5562510" y="1670742"/>
            <a:ext cx="893737" cy="666240"/>
            <a:chOff x="4529532" y="1956319"/>
            <a:chExt cx="1385308" cy="891332"/>
          </a:xfrm>
        </p:grpSpPr>
        <p:sp>
          <p:nvSpPr>
            <p:cNvPr id="116" name="Google Shape;278;p13">
              <a:extLst>
                <a:ext uri="{FF2B5EF4-FFF2-40B4-BE49-F238E27FC236}">
                  <a16:creationId xmlns:a16="http://schemas.microsoft.com/office/drawing/2014/main" id="{C02B5101-8C63-486D-92E7-1815FCA4A924}"/>
                </a:ext>
              </a:extLst>
            </p:cNvPr>
            <p:cNvSpPr/>
            <p:nvPr/>
          </p:nvSpPr>
          <p:spPr>
            <a:xfrm rot="10800000">
              <a:off x="4616810" y="2048346"/>
              <a:ext cx="1207980" cy="70434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 cap="flat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Direct Relief</a:t>
              </a: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+ Solar Microgrid</a:t>
              </a:r>
              <a:endParaRPr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279;p13">
              <a:extLst>
                <a:ext uri="{FF2B5EF4-FFF2-40B4-BE49-F238E27FC236}">
                  <a16:creationId xmlns:a16="http://schemas.microsoft.com/office/drawing/2014/main" id="{F024710E-C6FD-40D5-B028-3F4C9DD042CE}"/>
                </a:ext>
              </a:extLst>
            </p:cNvPr>
            <p:cNvSpPr/>
            <p:nvPr/>
          </p:nvSpPr>
          <p:spPr>
            <a:xfrm>
              <a:off x="4529532" y="1956319"/>
              <a:ext cx="1385308" cy="891332"/>
            </a:xfrm>
            <a:prstGeom prst="rect">
              <a:avLst/>
            </a:prstGeom>
            <a:noFill/>
            <a:ln w="38100" cap="flat" cmpd="sng">
              <a:solidFill>
                <a:schemeClr val="accent6">
                  <a:lumMod val="75000"/>
                </a:schemeClr>
              </a:solidFill>
              <a:prstDash val="dot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" name="Google Shape;276;p13">
            <a:extLst>
              <a:ext uri="{FF2B5EF4-FFF2-40B4-BE49-F238E27FC236}">
                <a16:creationId xmlns:a16="http://schemas.microsoft.com/office/drawing/2014/main" id="{28142A43-68BC-4EB2-9EC6-31789A874886}"/>
              </a:ext>
            </a:extLst>
          </p:cNvPr>
          <p:cNvGrpSpPr/>
          <p:nvPr/>
        </p:nvGrpSpPr>
        <p:grpSpPr>
          <a:xfrm rot="10800000">
            <a:off x="6572642" y="4330563"/>
            <a:ext cx="957796" cy="525804"/>
            <a:chOff x="4376162" y="2082184"/>
            <a:chExt cx="1411197" cy="704349"/>
          </a:xfrm>
        </p:grpSpPr>
        <p:cxnSp>
          <p:nvCxnSpPr>
            <p:cNvPr id="128" name="Google Shape;277;p13">
              <a:extLst>
                <a:ext uri="{FF2B5EF4-FFF2-40B4-BE49-F238E27FC236}">
                  <a16:creationId xmlns:a16="http://schemas.microsoft.com/office/drawing/2014/main" id="{F23F7D27-7ED6-4F13-82F1-CCAD4F5893F5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4376162" y="2434358"/>
              <a:ext cx="265506" cy="0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</p:cxnSp>
        <p:sp>
          <p:nvSpPr>
            <p:cNvPr id="129" name="Google Shape;278;p13">
              <a:extLst>
                <a:ext uri="{FF2B5EF4-FFF2-40B4-BE49-F238E27FC236}">
                  <a16:creationId xmlns:a16="http://schemas.microsoft.com/office/drawing/2014/main" id="{28B83492-92D8-4422-BDBD-F16FDB75C78E}"/>
                </a:ext>
              </a:extLst>
            </p:cNvPr>
            <p:cNvSpPr/>
            <p:nvPr/>
          </p:nvSpPr>
          <p:spPr>
            <a:xfrm rot="10800000">
              <a:off x="4635215" y="2082184"/>
              <a:ext cx="1152144" cy="70434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 cap="flat" cmpd="sng">
              <a:solidFill>
                <a:srgbClr val="45A9C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SBA (Main Terminal)</a:t>
              </a:r>
              <a:endParaRPr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7" name="Google Shape;278;p13">
            <a:extLst>
              <a:ext uri="{FF2B5EF4-FFF2-40B4-BE49-F238E27FC236}">
                <a16:creationId xmlns:a16="http://schemas.microsoft.com/office/drawing/2014/main" id="{D771B95B-AC95-4BCB-96F0-28D056E448DC}"/>
              </a:ext>
            </a:extLst>
          </p:cNvPr>
          <p:cNvSpPr/>
          <p:nvPr/>
        </p:nvSpPr>
        <p:spPr>
          <a:xfrm>
            <a:off x="7700413" y="4832160"/>
            <a:ext cx="687208" cy="4867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Goleta Sanitary District</a:t>
            </a:r>
            <a:endParaRPr sz="5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265;p13">
            <a:extLst>
              <a:ext uri="{FF2B5EF4-FFF2-40B4-BE49-F238E27FC236}">
                <a16:creationId xmlns:a16="http://schemas.microsoft.com/office/drawing/2014/main" id="{CBF27581-4A4E-42F6-9D8C-A2FA3E1D9AA2}"/>
              </a:ext>
            </a:extLst>
          </p:cNvPr>
          <p:cNvSpPr/>
          <p:nvPr/>
        </p:nvSpPr>
        <p:spPr>
          <a:xfrm>
            <a:off x="44978" y="790463"/>
            <a:ext cx="1133462" cy="762000"/>
          </a:xfrm>
          <a:prstGeom prst="rect">
            <a:avLst/>
          </a:prstGeom>
          <a:solidFill>
            <a:srgbClr val="7F7F7F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Goleta Substation </a:t>
            </a:r>
            <a:r>
              <a:rPr lang="en-US" sz="105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(220-to-66kV)</a:t>
            </a:r>
            <a:endParaRPr sz="14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" name="Google Shape;264;p13">
            <a:extLst>
              <a:ext uri="{FF2B5EF4-FFF2-40B4-BE49-F238E27FC236}">
                <a16:creationId xmlns:a16="http://schemas.microsoft.com/office/drawing/2014/main" id="{8159E15F-85CD-45C4-A029-50CC3884B982}"/>
              </a:ext>
            </a:extLst>
          </p:cNvPr>
          <p:cNvCxnSpPr>
            <a:cxnSpLocks/>
            <a:stCxn id="76" idx="1"/>
          </p:cNvCxnSpPr>
          <p:nvPr/>
        </p:nvCxnSpPr>
        <p:spPr>
          <a:xfrm flipH="1">
            <a:off x="1187676" y="1170292"/>
            <a:ext cx="5922580" cy="1171"/>
          </a:xfrm>
          <a:prstGeom prst="straightConnector1">
            <a:avLst/>
          </a:prstGeom>
          <a:noFill/>
          <a:ln w="381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7" name="Google Shape;273;p13">
            <a:extLst>
              <a:ext uri="{FF2B5EF4-FFF2-40B4-BE49-F238E27FC236}">
                <a16:creationId xmlns:a16="http://schemas.microsoft.com/office/drawing/2014/main" id="{912D4AFC-B174-48EE-ACE3-4508074E7B38}"/>
              </a:ext>
            </a:extLst>
          </p:cNvPr>
          <p:cNvSpPr txBox="1"/>
          <p:nvPr/>
        </p:nvSpPr>
        <p:spPr>
          <a:xfrm>
            <a:off x="54303" y="3752536"/>
            <a:ext cx="2423564" cy="269300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Diagram Elements</a:t>
            </a:r>
            <a:endParaRPr sz="105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	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	66 kV Distribution Feeder #4311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500" dirty="0">
              <a:solidFill>
                <a:schemeClr val="dk1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	16 kV Gladiola Feeder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500" dirty="0">
              <a:solidFill>
                <a:schemeClr val="dk1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	16 kV Gaucho Feeder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500" dirty="0">
              <a:solidFill>
                <a:schemeClr val="dk1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	16 kV Professor Feeder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500" dirty="0">
              <a:solidFill>
                <a:schemeClr val="dk1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	16 kV Los Carneros Feeder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500" dirty="0">
              <a:solidFill>
                <a:schemeClr val="dk1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	16 kV Ace Feeder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500" dirty="0">
              <a:solidFill>
                <a:schemeClr val="dk1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	16 kV </a:t>
            </a:r>
            <a:r>
              <a:rPr lang="en-US" sz="900" dirty="0" err="1">
                <a:solidFill>
                  <a:schemeClr val="dk1"/>
                </a:solidFill>
                <a:latin typeface="Arial"/>
                <a:cs typeface="Arial"/>
                <a:sym typeface="Arial"/>
              </a:rPr>
              <a:t>Storke</a:t>
            </a:r>
            <a:r>
              <a:rPr lang="en-US" sz="90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 Feeder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500" dirty="0">
              <a:solidFill>
                <a:schemeClr val="dk1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	Planned Battery Energy Storage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500" dirty="0">
              <a:solidFill>
                <a:schemeClr val="dk1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	Ellwood Gas Peaker Plant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500" dirty="0">
              <a:solidFill>
                <a:schemeClr val="dk1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              Grid isolation switch (open, closed)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	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              Smart meter switch (open, closed)</a:t>
            </a:r>
          </a:p>
        </p:txBody>
      </p:sp>
      <p:cxnSp>
        <p:nvCxnSpPr>
          <p:cNvPr id="58" name="Google Shape;264;p13">
            <a:extLst>
              <a:ext uri="{FF2B5EF4-FFF2-40B4-BE49-F238E27FC236}">
                <a16:creationId xmlns:a16="http://schemas.microsoft.com/office/drawing/2014/main" id="{3AF5F8F4-3462-43AD-9BCE-125BF1DF365E}"/>
              </a:ext>
            </a:extLst>
          </p:cNvPr>
          <p:cNvCxnSpPr>
            <a:cxnSpLocks/>
          </p:cNvCxnSpPr>
          <p:nvPr/>
        </p:nvCxnSpPr>
        <p:spPr>
          <a:xfrm flipH="1">
            <a:off x="213542" y="4130857"/>
            <a:ext cx="260850" cy="0"/>
          </a:xfrm>
          <a:prstGeom prst="straightConnector1">
            <a:avLst/>
          </a:prstGeom>
          <a:noFill/>
          <a:ln w="381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" name="Google Shape;264;p13">
            <a:extLst>
              <a:ext uri="{FF2B5EF4-FFF2-40B4-BE49-F238E27FC236}">
                <a16:creationId xmlns:a16="http://schemas.microsoft.com/office/drawing/2014/main" id="{9385D812-4CB7-485A-90FB-822F01B85196}"/>
              </a:ext>
            </a:extLst>
          </p:cNvPr>
          <p:cNvCxnSpPr>
            <a:cxnSpLocks/>
          </p:cNvCxnSpPr>
          <p:nvPr/>
        </p:nvCxnSpPr>
        <p:spPr>
          <a:xfrm flipH="1">
            <a:off x="198785" y="4351754"/>
            <a:ext cx="260850" cy="0"/>
          </a:xfrm>
          <a:prstGeom prst="straightConnector1">
            <a:avLst/>
          </a:prstGeom>
          <a:noFill/>
          <a:ln w="3810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3" name="Google Shape;264;p13">
            <a:extLst>
              <a:ext uri="{FF2B5EF4-FFF2-40B4-BE49-F238E27FC236}">
                <a16:creationId xmlns:a16="http://schemas.microsoft.com/office/drawing/2014/main" id="{E2C1B24F-ED3D-4765-998D-CBB5BCA1E8A0}"/>
              </a:ext>
            </a:extLst>
          </p:cNvPr>
          <p:cNvCxnSpPr>
            <a:cxnSpLocks/>
          </p:cNvCxnSpPr>
          <p:nvPr/>
        </p:nvCxnSpPr>
        <p:spPr>
          <a:xfrm flipH="1">
            <a:off x="198785" y="4558438"/>
            <a:ext cx="275602" cy="0"/>
          </a:xfrm>
          <a:prstGeom prst="straightConnector1">
            <a:avLst/>
          </a:prstGeom>
          <a:noFill/>
          <a:ln w="381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4" name="Google Shape;264;p13">
            <a:extLst>
              <a:ext uri="{FF2B5EF4-FFF2-40B4-BE49-F238E27FC236}">
                <a16:creationId xmlns:a16="http://schemas.microsoft.com/office/drawing/2014/main" id="{575359E6-A4E2-4C9C-A6D5-F768FC02A5B7}"/>
              </a:ext>
            </a:extLst>
          </p:cNvPr>
          <p:cNvCxnSpPr>
            <a:cxnSpLocks/>
          </p:cNvCxnSpPr>
          <p:nvPr/>
        </p:nvCxnSpPr>
        <p:spPr>
          <a:xfrm flipH="1">
            <a:off x="198785" y="4768078"/>
            <a:ext cx="270688" cy="4030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9" name="Picture 68">
            <a:extLst>
              <a:ext uri="{FF2B5EF4-FFF2-40B4-BE49-F238E27FC236}">
                <a16:creationId xmlns:a16="http://schemas.microsoft.com/office/drawing/2014/main" id="{6C135015-CDC2-4F96-B809-965304766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825" y="5486119"/>
            <a:ext cx="210117" cy="210117"/>
          </a:xfrm>
          <a:prstGeom prst="rect">
            <a:avLst/>
          </a:prstGeom>
        </p:spPr>
      </p:pic>
      <p:grpSp>
        <p:nvGrpSpPr>
          <p:cNvPr id="86" name="Google Shape;276;p13">
            <a:extLst>
              <a:ext uri="{FF2B5EF4-FFF2-40B4-BE49-F238E27FC236}">
                <a16:creationId xmlns:a16="http://schemas.microsoft.com/office/drawing/2014/main" id="{F23D4EFF-9D3F-414B-9D82-BEACAE86C2D6}"/>
              </a:ext>
            </a:extLst>
          </p:cNvPr>
          <p:cNvGrpSpPr/>
          <p:nvPr/>
        </p:nvGrpSpPr>
        <p:grpSpPr>
          <a:xfrm rot="10800000">
            <a:off x="4551608" y="1558062"/>
            <a:ext cx="689674" cy="647688"/>
            <a:chOff x="4646114" y="2049812"/>
            <a:chExt cx="1152144" cy="933907"/>
          </a:xfrm>
        </p:grpSpPr>
        <p:cxnSp>
          <p:nvCxnSpPr>
            <p:cNvPr id="87" name="Google Shape;277;p13">
              <a:extLst>
                <a:ext uri="{FF2B5EF4-FFF2-40B4-BE49-F238E27FC236}">
                  <a16:creationId xmlns:a16="http://schemas.microsoft.com/office/drawing/2014/main" id="{88E59F36-0334-4DD7-B741-D22423961594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5209003" y="2761915"/>
              <a:ext cx="0" cy="221804"/>
            </a:xfrm>
            <a:prstGeom prst="straightConnector1">
              <a:avLst/>
            </a:prstGeom>
            <a:noFill/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</p:cxnSp>
        <p:sp>
          <p:nvSpPr>
            <p:cNvPr id="92" name="Google Shape;278;p13">
              <a:extLst>
                <a:ext uri="{FF2B5EF4-FFF2-40B4-BE49-F238E27FC236}">
                  <a16:creationId xmlns:a16="http://schemas.microsoft.com/office/drawing/2014/main" id="{17E6CA76-684F-486E-8324-4B0368CBCA3E}"/>
                </a:ext>
              </a:extLst>
            </p:cNvPr>
            <p:cNvSpPr/>
            <p:nvPr/>
          </p:nvSpPr>
          <p:spPr>
            <a:xfrm rot="10800000">
              <a:off x="4646114" y="2049812"/>
              <a:ext cx="1152144" cy="704349"/>
            </a:xfrm>
            <a:prstGeom prst="rect">
              <a:avLst/>
            </a:prstGeom>
            <a:solidFill>
              <a:srgbClr val="E5B8B7"/>
            </a:solidFill>
            <a:ln w="9525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Fire Station #8</a:t>
              </a:r>
              <a:endParaRPr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7" name="Google Shape;280;p13" descr="http://maps.google.com/mapfiles/kml/shapes/firedept.png">
            <a:extLst>
              <a:ext uri="{FF2B5EF4-FFF2-40B4-BE49-F238E27FC236}">
                <a16:creationId xmlns:a16="http://schemas.microsoft.com/office/drawing/2014/main" id="{45ADAABF-4854-42AB-8710-AAB21B6FDCA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11555" y="2054668"/>
            <a:ext cx="274320" cy="274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Picture 2">
            <a:extLst>
              <a:ext uri="{FF2B5EF4-FFF2-40B4-BE49-F238E27FC236}">
                <a16:creationId xmlns:a16="http://schemas.microsoft.com/office/drawing/2014/main" id="{9644B420-197D-43E2-837F-1BE0557EC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395" y="2093879"/>
            <a:ext cx="326347" cy="32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2">
            <a:extLst>
              <a:ext uri="{FF2B5EF4-FFF2-40B4-BE49-F238E27FC236}">
                <a16:creationId xmlns:a16="http://schemas.microsoft.com/office/drawing/2014/main" id="{49BD4231-1186-484A-9B16-CD72F09FE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554" y="4687243"/>
            <a:ext cx="338248" cy="33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Google Shape;280;p13" descr="http://maps.google.com/mapfiles/kml/shapes/firedept.png">
            <a:extLst>
              <a:ext uri="{FF2B5EF4-FFF2-40B4-BE49-F238E27FC236}">
                <a16:creationId xmlns:a16="http://schemas.microsoft.com/office/drawing/2014/main" id="{2CC2272D-C68E-486C-9B18-EA6D499D6B9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95541" y="3909627"/>
            <a:ext cx="274320" cy="274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293;p13">
            <a:extLst>
              <a:ext uri="{FF2B5EF4-FFF2-40B4-BE49-F238E27FC236}">
                <a16:creationId xmlns:a16="http://schemas.microsoft.com/office/drawing/2014/main" id="{CB58E7D6-4B15-4C42-A9B3-57B2A00BCA2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91595" y="6090292"/>
            <a:ext cx="274320" cy="274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8CE2CE49-C7D0-4418-904B-BAE6347DA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861" y="5203981"/>
            <a:ext cx="209572" cy="20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9" name="Google Shape;264;p13">
            <a:extLst>
              <a:ext uri="{FF2B5EF4-FFF2-40B4-BE49-F238E27FC236}">
                <a16:creationId xmlns:a16="http://schemas.microsoft.com/office/drawing/2014/main" id="{F9C738B7-425A-4C47-B005-11FAA275AB05}"/>
              </a:ext>
            </a:extLst>
          </p:cNvPr>
          <p:cNvCxnSpPr>
            <a:cxnSpLocks/>
          </p:cNvCxnSpPr>
          <p:nvPr/>
        </p:nvCxnSpPr>
        <p:spPr>
          <a:xfrm flipH="1">
            <a:off x="2435873" y="2195136"/>
            <a:ext cx="720162" cy="0"/>
          </a:xfrm>
          <a:prstGeom prst="straightConnector1">
            <a:avLst/>
          </a:prstGeom>
          <a:noFill/>
          <a:ln w="381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5" name="Google Shape;264;p13">
            <a:extLst>
              <a:ext uri="{FF2B5EF4-FFF2-40B4-BE49-F238E27FC236}">
                <a16:creationId xmlns:a16="http://schemas.microsoft.com/office/drawing/2014/main" id="{02FA304C-40DB-42C8-8C69-51B85D9041CF}"/>
              </a:ext>
            </a:extLst>
          </p:cNvPr>
          <p:cNvCxnSpPr>
            <a:cxnSpLocks/>
            <a:stCxn id="265" idx="0"/>
          </p:cNvCxnSpPr>
          <p:nvPr/>
        </p:nvCxnSpPr>
        <p:spPr>
          <a:xfrm flipV="1">
            <a:off x="3156033" y="2185900"/>
            <a:ext cx="0" cy="764116"/>
          </a:xfrm>
          <a:prstGeom prst="straightConnector1">
            <a:avLst/>
          </a:prstGeom>
          <a:noFill/>
          <a:ln w="381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7" name="Google Shape;264;p13">
            <a:extLst>
              <a:ext uri="{FF2B5EF4-FFF2-40B4-BE49-F238E27FC236}">
                <a16:creationId xmlns:a16="http://schemas.microsoft.com/office/drawing/2014/main" id="{E902E553-91C6-452D-8E41-8FBE4FEB8A63}"/>
              </a:ext>
            </a:extLst>
          </p:cNvPr>
          <p:cNvCxnSpPr>
            <a:cxnSpLocks/>
          </p:cNvCxnSpPr>
          <p:nvPr/>
        </p:nvCxnSpPr>
        <p:spPr>
          <a:xfrm flipH="1">
            <a:off x="2417399" y="3570881"/>
            <a:ext cx="1155732" cy="0"/>
          </a:xfrm>
          <a:prstGeom prst="straightConnector1">
            <a:avLst/>
          </a:prstGeom>
          <a:noFill/>
          <a:ln w="381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0" name="Google Shape;264;p13">
            <a:extLst>
              <a:ext uri="{FF2B5EF4-FFF2-40B4-BE49-F238E27FC236}">
                <a16:creationId xmlns:a16="http://schemas.microsoft.com/office/drawing/2014/main" id="{12AA3511-5155-4272-80B3-5AB2B6178D7C}"/>
              </a:ext>
            </a:extLst>
          </p:cNvPr>
          <p:cNvCxnSpPr>
            <a:cxnSpLocks/>
          </p:cNvCxnSpPr>
          <p:nvPr/>
        </p:nvCxnSpPr>
        <p:spPr>
          <a:xfrm flipH="1" flipV="1">
            <a:off x="3578136" y="3560452"/>
            <a:ext cx="17433" cy="2307777"/>
          </a:xfrm>
          <a:prstGeom prst="straightConnector1">
            <a:avLst/>
          </a:prstGeom>
          <a:noFill/>
          <a:ln w="381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9" name="Google Shape;264;p13">
            <a:extLst>
              <a:ext uri="{FF2B5EF4-FFF2-40B4-BE49-F238E27FC236}">
                <a16:creationId xmlns:a16="http://schemas.microsoft.com/office/drawing/2014/main" id="{74F16054-7729-405E-8E7B-01B58C02CB9E}"/>
              </a:ext>
            </a:extLst>
          </p:cNvPr>
          <p:cNvCxnSpPr>
            <a:cxnSpLocks/>
          </p:cNvCxnSpPr>
          <p:nvPr/>
        </p:nvCxnSpPr>
        <p:spPr>
          <a:xfrm>
            <a:off x="2417399" y="1195884"/>
            <a:ext cx="0" cy="2397281"/>
          </a:xfrm>
          <a:prstGeom prst="straightConnector1">
            <a:avLst/>
          </a:prstGeom>
          <a:noFill/>
          <a:ln w="381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AEECDEA-3052-42CF-8469-6D7676882FC1}"/>
              </a:ext>
            </a:extLst>
          </p:cNvPr>
          <p:cNvSpPr txBox="1"/>
          <p:nvPr/>
        </p:nvSpPr>
        <p:spPr>
          <a:xfrm>
            <a:off x="1717852" y="854162"/>
            <a:ext cx="45888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66kV distribution feeder #4311 with multiple branches</a:t>
            </a:r>
          </a:p>
        </p:txBody>
      </p:sp>
      <p:grpSp>
        <p:nvGrpSpPr>
          <p:cNvPr id="71" name="Google Shape;276;p13">
            <a:extLst>
              <a:ext uri="{FF2B5EF4-FFF2-40B4-BE49-F238E27FC236}">
                <a16:creationId xmlns:a16="http://schemas.microsoft.com/office/drawing/2014/main" id="{C2C105E2-9918-4AD1-8381-C055E958DD2A}"/>
              </a:ext>
            </a:extLst>
          </p:cNvPr>
          <p:cNvGrpSpPr/>
          <p:nvPr/>
        </p:nvGrpSpPr>
        <p:grpSpPr>
          <a:xfrm rot="10800000">
            <a:off x="5151477" y="3102667"/>
            <a:ext cx="654990" cy="651289"/>
            <a:chOff x="4646114" y="2049812"/>
            <a:chExt cx="1152144" cy="975954"/>
          </a:xfrm>
        </p:grpSpPr>
        <p:cxnSp>
          <p:nvCxnSpPr>
            <p:cNvPr id="72" name="Google Shape;277;p13">
              <a:extLst>
                <a:ext uri="{FF2B5EF4-FFF2-40B4-BE49-F238E27FC236}">
                  <a16:creationId xmlns:a16="http://schemas.microsoft.com/office/drawing/2014/main" id="{4AAEBBEE-F34C-408E-9B90-76A89519CA19}"/>
                </a:ext>
              </a:extLst>
            </p:cNvPr>
            <p:cNvCxnSpPr>
              <a:cxnSpLocks/>
              <a:endCxn id="73" idx="0"/>
            </p:cNvCxnSpPr>
            <p:nvPr/>
          </p:nvCxnSpPr>
          <p:spPr>
            <a:xfrm rot="10800000">
              <a:off x="5222185" y="2754160"/>
              <a:ext cx="0" cy="271606"/>
            </a:xfrm>
            <a:prstGeom prst="straightConnector1">
              <a:avLst/>
            </a:prstGeom>
            <a:noFill/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</p:cxnSp>
        <p:sp>
          <p:nvSpPr>
            <p:cNvPr id="73" name="Google Shape;278;p13">
              <a:extLst>
                <a:ext uri="{FF2B5EF4-FFF2-40B4-BE49-F238E27FC236}">
                  <a16:creationId xmlns:a16="http://schemas.microsoft.com/office/drawing/2014/main" id="{3E794BBE-7B2B-4BAC-B58B-E45DC2C331BB}"/>
                </a:ext>
              </a:extLst>
            </p:cNvPr>
            <p:cNvSpPr/>
            <p:nvPr/>
          </p:nvSpPr>
          <p:spPr>
            <a:xfrm rot="10800000">
              <a:off x="4646114" y="2049812"/>
              <a:ext cx="1152144" cy="70434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Deckers</a:t>
              </a: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+ Solar</a:t>
              </a:r>
              <a:endParaRPr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" name="Google Shape;275;p13">
            <a:extLst>
              <a:ext uri="{FF2B5EF4-FFF2-40B4-BE49-F238E27FC236}">
                <a16:creationId xmlns:a16="http://schemas.microsoft.com/office/drawing/2014/main" id="{AAF997E9-82C9-441E-9449-727C4B612440}"/>
              </a:ext>
            </a:extLst>
          </p:cNvPr>
          <p:cNvSpPr/>
          <p:nvPr/>
        </p:nvSpPr>
        <p:spPr>
          <a:xfrm>
            <a:off x="1307846" y="1102712"/>
            <a:ext cx="165539" cy="150912"/>
          </a:xfrm>
          <a:prstGeom prst="flowChartOr">
            <a:avLst/>
          </a:prstGeom>
          <a:solidFill>
            <a:srgbClr val="D9959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275;p13">
            <a:extLst>
              <a:ext uri="{FF2B5EF4-FFF2-40B4-BE49-F238E27FC236}">
                <a16:creationId xmlns:a16="http://schemas.microsoft.com/office/drawing/2014/main" id="{A4DF4FE0-8E69-4726-8315-BC965DB1DBC6}"/>
              </a:ext>
            </a:extLst>
          </p:cNvPr>
          <p:cNvSpPr/>
          <p:nvPr/>
        </p:nvSpPr>
        <p:spPr>
          <a:xfrm>
            <a:off x="379664" y="6007795"/>
            <a:ext cx="110797" cy="101007"/>
          </a:xfrm>
          <a:prstGeom prst="flowChartOr">
            <a:avLst/>
          </a:prstGeom>
          <a:solidFill>
            <a:srgbClr val="D9959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274;p13">
            <a:extLst>
              <a:ext uri="{FF2B5EF4-FFF2-40B4-BE49-F238E27FC236}">
                <a16:creationId xmlns:a16="http://schemas.microsoft.com/office/drawing/2014/main" id="{9CAA1866-B0FF-4718-B9B0-F59E65060A53}"/>
              </a:ext>
            </a:extLst>
          </p:cNvPr>
          <p:cNvSpPr/>
          <p:nvPr/>
        </p:nvSpPr>
        <p:spPr>
          <a:xfrm>
            <a:off x="158144" y="6007794"/>
            <a:ext cx="110797" cy="101007"/>
          </a:xfrm>
          <a:prstGeom prst="flowChartSummingJunction">
            <a:avLst/>
          </a:prstGeom>
          <a:solidFill>
            <a:srgbClr val="D9959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303;p13">
            <a:extLst>
              <a:ext uri="{FF2B5EF4-FFF2-40B4-BE49-F238E27FC236}">
                <a16:creationId xmlns:a16="http://schemas.microsoft.com/office/drawing/2014/main" id="{32403918-FB36-4299-ABAF-C89B86750B40}"/>
              </a:ext>
            </a:extLst>
          </p:cNvPr>
          <p:cNvSpPr/>
          <p:nvPr/>
        </p:nvSpPr>
        <p:spPr>
          <a:xfrm>
            <a:off x="381877" y="6204844"/>
            <a:ext cx="110797" cy="101007"/>
          </a:xfrm>
          <a:prstGeom prst="flowChartOr">
            <a:avLst/>
          </a:prstGeom>
          <a:solidFill>
            <a:srgbClr val="DAE5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304;p13">
            <a:extLst>
              <a:ext uri="{FF2B5EF4-FFF2-40B4-BE49-F238E27FC236}">
                <a16:creationId xmlns:a16="http://schemas.microsoft.com/office/drawing/2014/main" id="{30069038-5575-49D7-9089-182CC8D255F3}"/>
              </a:ext>
            </a:extLst>
          </p:cNvPr>
          <p:cNvSpPr/>
          <p:nvPr/>
        </p:nvSpPr>
        <p:spPr>
          <a:xfrm>
            <a:off x="162466" y="6204843"/>
            <a:ext cx="110797" cy="101007"/>
          </a:xfrm>
          <a:prstGeom prst="flowChartSummingJunction">
            <a:avLst/>
          </a:prstGeom>
          <a:solidFill>
            <a:srgbClr val="DAE5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0" name="Google Shape;270;p13">
            <a:extLst>
              <a:ext uri="{FF2B5EF4-FFF2-40B4-BE49-F238E27FC236}">
                <a16:creationId xmlns:a16="http://schemas.microsoft.com/office/drawing/2014/main" id="{5133E54D-AAEB-4A4E-9D43-B6209BA40EA1}"/>
              </a:ext>
            </a:extLst>
          </p:cNvPr>
          <p:cNvGrpSpPr/>
          <p:nvPr/>
        </p:nvGrpSpPr>
        <p:grpSpPr>
          <a:xfrm>
            <a:off x="6740266" y="1760378"/>
            <a:ext cx="661237" cy="567452"/>
            <a:chOff x="3915517" y="6170561"/>
            <a:chExt cx="1073139" cy="888868"/>
          </a:xfrm>
        </p:grpSpPr>
        <p:sp>
          <p:nvSpPr>
            <p:cNvPr id="111" name="Google Shape;269;p13">
              <a:extLst>
                <a:ext uri="{FF2B5EF4-FFF2-40B4-BE49-F238E27FC236}">
                  <a16:creationId xmlns:a16="http://schemas.microsoft.com/office/drawing/2014/main" id="{E0B89FB4-9E82-4121-A03E-551F48B3607F}"/>
                </a:ext>
              </a:extLst>
            </p:cNvPr>
            <p:cNvSpPr/>
            <p:nvPr/>
          </p:nvSpPr>
          <p:spPr>
            <a:xfrm>
              <a:off x="3915517" y="6170561"/>
              <a:ext cx="1073139" cy="888868"/>
            </a:xfrm>
            <a:prstGeom prst="cloud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271;p13">
              <a:extLst>
                <a:ext uri="{FF2B5EF4-FFF2-40B4-BE49-F238E27FC236}">
                  <a16:creationId xmlns:a16="http://schemas.microsoft.com/office/drawing/2014/main" id="{C2B5F9B1-F5E7-476A-9FB1-C88A1691575C}"/>
                </a:ext>
              </a:extLst>
            </p:cNvPr>
            <p:cNvSpPr txBox="1"/>
            <p:nvPr/>
          </p:nvSpPr>
          <p:spPr>
            <a:xfrm>
              <a:off x="3927552" y="6358628"/>
              <a:ext cx="1023541" cy="4905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Tier 2 &amp; 3 facilities</a:t>
              </a:r>
              <a:endParaRPr sz="1050" dirty="0"/>
            </a:p>
          </p:txBody>
        </p:sp>
      </p:grpSp>
      <p:sp>
        <p:nvSpPr>
          <p:cNvPr id="121" name="Google Shape;303;p13">
            <a:extLst>
              <a:ext uri="{FF2B5EF4-FFF2-40B4-BE49-F238E27FC236}">
                <a16:creationId xmlns:a16="http://schemas.microsoft.com/office/drawing/2014/main" id="{BECCC3D3-42A5-435E-9161-4F23368A3C35}"/>
              </a:ext>
            </a:extLst>
          </p:cNvPr>
          <p:cNvSpPr/>
          <p:nvPr/>
        </p:nvSpPr>
        <p:spPr>
          <a:xfrm>
            <a:off x="4813706" y="1573715"/>
            <a:ext cx="159384" cy="145301"/>
          </a:xfrm>
          <a:prstGeom prst="flowChartOr">
            <a:avLst/>
          </a:prstGeom>
          <a:solidFill>
            <a:srgbClr val="DAE5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303;p13">
            <a:extLst>
              <a:ext uri="{FF2B5EF4-FFF2-40B4-BE49-F238E27FC236}">
                <a16:creationId xmlns:a16="http://schemas.microsoft.com/office/drawing/2014/main" id="{0723671F-7674-4341-9236-F91CCBFD285F}"/>
              </a:ext>
            </a:extLst>
          </p:cNvPr>
          <p:cNvSpPr/>
          <p:nvPr/>
        </p:nvSpPr>
        <p:spPr>
          <a:xfrm>
            <a:off x="3824452" y="4085015"/>
            <a:ext cx="159384" cy="145301"/>
          </a:xfrm>
          <a:prstGeom prst="flowChartOr">
            <a:avLst/>
          </a:prstGeom>
          <a:solidFill>
            <a:srgbClr val="DAE5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303;p13">
            <a:extLst>
              <a:ext uri="{FF2B5EF4-FFF2-40B4-BE49-F238E27FC236}">
                <a16:creationId xmlns:a16="http://schemas.microsoft.com/office/drawing/2014/main" id="{3BA2E7C9-79F4-4C15-A0D9-E5A276B74C38}"/>
              </a:ext>
            </a:extLst>
          </p:cNvPr>
          <p:cNvSpPr/>
          <p:nvPr/>
        </p:nvSpPr>
        <p:spPr>
          <a:xfrm>
            <a:off x="6604096" y="3161492"/>
            <a:ext cx="159384" cy="145301"/>
          </a:xfrm>
          <a:prstGeom prst="flowChartOr">
            <a:avLst/>
          </a:prstGeom>
          <a:solidFill>
            <a:srgbClr val="DAE5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303;p13">
            <a:extLst>
              <a:ext uri="{FF2B5EF4-FFF2-40B4-BE49-F238E27FC236}">
                <a16:creationId xmlns:a16="http://schemas.microsoft.com/office/drawing/2014/main" id="{46473869-8FE2-480F-9E56-2CC7F81A4F79}"/>
              </a:ext>
            </a:extLst>
          </p:cNvPr>
          <p:cNvSpPr/>
          <p:nvPr/>
        </p:nvSpPr>
        <p:spPr>
          <a:xfrm>
            <a:off x="7371054" y="4489512"/>
            <a:ext cx="159384" cy="145301"/>
          </a:xfrm>
          <a:prstGeom prst="flowChartOr">
            <a:avLst/>
          </a:prstGeom>
          <a:solidFill>
            <a:srgbClr val="DAE5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303;p13">
            <a:extLst>
              <a:ext uri="{FF2B5EF4-FFF2-40B4-BE49-F238E27FC236}">
                <a16:creationId xmlns:a16="http://schemas.microsoft.com/office/drawing/2014/main" id="{F4EADD57-954B-43A8-AA2A-47B2240C3FCB}"/>
              </a:ext>
            </a:extLst>
          </p:cNvPr>
          <p:cNvSpPr/>
          <p:nvPr/>
        </p:nvSpPr>
        <p:spPr>
          <a:xfrm>
            <a:off x="7595386" y="5012113"/>
            <a:ext cx="159384" cy="145301"/>
          </a:xfrm>
          <a:prstGeom prst="flowChartOr">
            <a:avLst/>
          </a:prstGeom>
          <a:solidFill>
            <a:srgbClr val="DAE5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303;p13">
            <a:extLst>
              <a:ext uri="{FF2B5EF4-FFF2-40B4-BE49-F238E27FC236}">
                <a16:creationId xmlns:a16="http://schemas.microsoft.com/office/drawing/2014/main" id="{CA811610-28C3-4D70-B7EC-FBCAF2C84219}"/>
              </a:ext>
            </a:extLst>
          </p:cNvPr>
          <p:cNvSpPr/>
          <p:nvPr/>
        </p:nvSpPr>
        <p:spPr>
          <a:xfrm>
            <a:off x="3610766" y="5722928"/>
            <a:ext cx="159384" cy="145301"/>
          </a:xfrm>
          <a:prstGeom prst="flowChartOr">
            <a:avLst/>
          </a:prstGeom>
          <a:solidFill>
            <a:srgbClr val="DAE5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275;p13">
            <a:extLst>
              <a:ext uri="{FF2B5EF4-FFF2-40B4-BE49-F238E27FC236}">
                <a16:creationId xmlns:a16="http://schemas.microsoft.com/office/drawing/2014/main" id="{62B77D72-54E3-4FA1-98D8-FA340A7D16C1}"/>
              </a:ext>
            </a:extLst>
          </p:cNvPr>
          <p:cNvSpPr/>
          <p:nvPr/>
        </p:nvSpPr>
        <p:spPr>
          <a:xfrm>
            <a:off x="4325076" y="1499320"/>
            <a:ext cx="165539" cy="150912"/>
          </a:xfrm>
          <a:prstGeom prst="flowChartOr">
            <a:avLst/>
          </a:prstGeom>
          <a:solidFill>
            <a:srgbClr val="D9959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275;p13">
            <a:extLst>
              <a:ext uri="{FF2B5EF4-FFF2-40B4-BE49-F238E27FC236}">
                <a16:creationId xmlns:a16="http://schemas.microsoft.com/office/drawing/2014/main" id="{2AF66247-8720-4F8E-BD4F-4055BB361ACE}"/>
              </a:ext>
            </a:extLst>
          </p:cNvPr>
          <p:cNvSpPr/>
          <p:nvPr/>
        </p:nvSpPr>
        <p:spPr>
          <a:xfrm>
            <a:off x="6804935" y="1501358"/>
            <a:ext cx="165539" cy="150912"/>
          </a:xfrm>
          <a:prstGeom prst="flowChartOr">
            <a:avLst/>
          </a:prstGeom>
          <a:solidFill>
            <a:srgbClr val="D9959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275;p13">
            <a:extLst>
              <a:ext uri="{FF2B5EF4-FFF2-40B4-BE49-F238E27FC236}">
                <a16:creationId xmlns:a16="http://schemas.microsoft.com/office/drawing/2014/main" id="{A6044913-659E-46B1-B42C-9CF3BEB679CD}"/>
              </a:ext>
            </a:extLst>
          </p:cNvPr>
          <p:cNvSpPr/>
          <p:nvPr/>
        </p:nvSpPr>
        <p:spPr>
          <a:xfrm>
            <a:off x="4565234" y="3017371"/>
            <a:ext cx="165539" cy="150912"/>
          </a:xfrm>
          <a:prstGeom prst="flowChartOr">
            <a:avLst/>
          </a:prstGeom>
          <a:solidFill>
            <a:srgbClr val="D9959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BCE10F86-5112-40EF-BAA5-AC45290C7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343" y="3111002"/>
            <a:ext cx="266385" cy="26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6" name="Google Shape;270;p13">
            <a:extLst>
              <a:ext uri="{FF2B5EF4-FFF2-40B4-BE49-F238E27FC236}">
                <a16:creationId xmlns:a16="http://schemas.microsoft.com/office/drawing/2014/main" id="{FD936AE8-6A7F-5045-82AB-73AF897921FD}"/>
              </a:ext>
            </a:extLst>
          </p:cNvPr>
          <p:cNvGrpSpPr/>
          <p:nvPr/>
        </p:nvGrpSpPr>
        <p:grpSpPr>
          <a:xfrm>
            <a:off x="4865118" y="2386397"/>
            <a:ext cx="688827" cy="591129"/>
            <a:chOff x="3915517" y="6170561"/>
            <a:chExt cx="1073139" cy="888868"/>
          </a:xfrm>
        </p:grpSpPr>
        <p:sp>
          <p:nvSpPr>
            <p:cNvPr id="147" name="Google Shape;269;p13">
              <a:extLst>
                <a:ext uri="{FF2B5EF4-FFF2-40B4-BE49-F238E27FC236}">
                  <a16:creationId xmlns:a16="http://schemas.microsoft.com/office/drawing/2014/main" id="{604F2079-75E4-2246-9997-067C995E0256}"/>
                </a:ext>
              </a:extLst>
            </p:cNvPr>
            <p:cNvSpPr/>
            <p:nvPr/>
          </p:nvSpPr>
          <p:spPr>
            <a:xfrm>
              <a:off x="3915517" y="6170561"/>
              <a:ext cx="1073139" cy="888868"/>
            </a:xfrm>
            <a:prstGeom prst="cloud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271;p13">
              <a:extLst>
                <a:ext uri="{FF2B5EF4-FFF2-40B4-BE49-F238E27FC236}">
                  <a16:creationId xmlns:a16="http://schemas.microsoft.com/office/drawing/2014/main" id="{0DD9DC29-9ADA-1D4A-ACA0-5869C707BE58}"/>
                </a:ext>
              </a:extLst>
            </p:cNvPr>
            <p:cNvSpPr txBox="1"/>
            <p:nvPr/>
          </p:nvSpPr>
          <p:spPr>
            <a:xfrm>
              <a:off x="3927552" y="6358628"/>
              <a:ext cx="1023541" cy="4659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Tier 2 &amp; 3 facilities</a:t>
              </a:r>
              <a:endParaRPr sz="1050" dirty="0"/>
            </a:p>
          </p:txBody>
        </p:sp>
      </p:grpSp>
      <p:sp>
        <p:nvSpPr>
          <p:cNvPr id="149" name="Google Shape;303;p13">
            <a:extLst>
              <a:ext uri="{FF2B5EF4-FFF2-40B4-BE49-F238E27FC236}">
                <a16:creationId xmlns:a16="http://schemas.microsoft.com/office/drawing/2014/main" id="{FAFC1F7F-0AA0-C249-9EC3-0210D90FF593}"/>
              </a:ext>
            </a:extLst>
          </p:cNvPr>
          <p:cNvSpPr/>
          <p:nvPr/>
        </p:nvSpPr>
        <p:spPr>
          <a:xfrm>
            <a:off x="7346684" y="1945990"/>
            <a:ext cx="159384" cy="145301"/>
          </a:xfrm>
          <a:prstGeom prst="flowChartOr">
            <a:avLst/>
          </a:prstGeom>
          <a:solidFill>
            <a:srgbClr val="DAE5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303;p13">
            <a:extLst>
              <a:ext uri="{FF2B5EF4-FFF2-40B4-BE49-F238E27FC236}">
                <a16:creationId xmlns:a16="http://schemas.microsoft.com/office/drawing/2014/main" id="{0688AAAE-F469-1844-92F7-6FD95A12E9C3}"/>
              </a:ext>
            </a:extLst>
          </p:cNvPr>
          <p:cNvSpPr/>
          <p:nvPr/>
        </p:nvSpPr>
        <p:spPr>
          <a:xfrm>
            <a:off x="5153191" y="2932919"/>
            <a:ext cx="171299" cy="159908"/>
          </a:xfrm>
          <a:prstGeom prst="flowChartOr">
            <a:avLst/>
          </a:prstGeom>
          <a:solidFill>
            <a:srgbClr val="DAE5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Picture 2">
            <a:extLst>
              <a:ext uri="{FF2B5EF4-FFF2-40B4-BE49-F238E27FC236}">
                <a16:creationId xmlns:a16="http://schemas.microsoft.com/office/drawing/2014/main" id="{BAA6D475-6371-8A49-9FC0-B7D1F6154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573" y="3652153"/>
            <a:ext cx="338248" cy="33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8" name="Google Shape;301;p13">
            <a:extLst>
              <a:ext uri="{FF2B5EF4-FFF2-40B4-BE49-F238E27FC236}">
                <a16:creationId xmlns:a16="http://schemas.microsoft.com/office/drawing/2014/main" id="{966F1888-022E-D345-A922-0A7778F3844E}"/>
              </a:ext>
            </a:extLst>
          </p:cNvPr>
          <p:cNvSpPr txBox="1"/>
          <p:nvPr/>
        </p:nvSpPr>
        <p:spPr>
          <a:xfrm>
            <a:off x="3694570" y="2625486"/>
            <a:ext cx="130970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900" dirty="0"/>
              <a:t>Goleta Energy Storage Project  (240 MWh)</a:t>
            </a:r>
            <a:endParaRPr sz="105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305F5634-EF0E-6341-BA26-551A885448A3}"/>
              </a:ext>
            </a:extLst>
          </p:cNvPr>
          <p:cNvSpPr txBox="1"/>
          <p:nvPr/>
        </p:nvSpPr>
        <p:spPr>
          <a:xfrm>
            <a:off x="-82356" y="1546672"/>
            <a:ext cx="1390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Goleta Substation has eight feeders, seven  66 kV &amp; one 16 kV, that serve the entire GLP</a:t>
            </a:r>
            <a:endParaRPr lang="en-US" sz="1050" dirty="0">
              <a:solidFill>
                <a:schemeClr val="dk1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0" name="Google Shape;275;p13">
            <a:extLst>
              <a:ext uri="{FF2B5EF4-FFF2-40B4-BE49-F238E27FC236}">
                <a16:creationId xmlns:a16="http://schemas.microsoft.com/office/drawing/2014/main" id="{AFD43042-85A7-D34F-8A05-9533256BC479}"/>
              </a:ext>
            </a:extLst>
          </p:cNvPr>
          <p:cNvSpPr/>
          <p:nvPr/>
        </p:nvSpPr>
        <p:spPr>
          <a:xfrm>
            <a:off x="1634752" y="1502344"/>
            <a:ext cx="165539" cy="150912"/>
          </a:xfrm>
          <a:prstGeom prst="flowChartOr">
            <a:avLst/>
          </a:prstGeom>
          <a:solidFill>
            <a:srgbClr val="D9959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" name="Google Shape;270;p13">
            <a:extLst>
              <a:ext uri="{FF2B5EF4-FFF2-40B4-BE49-F238E27FC236}">
                <a16:creationId xmlns:a16="http://schemas.microsoft.com/office/drawing/2014/main" id="{687A49ED-E14C-074D-90B2-E7F527300E5B}"/>
              </a:ext>
            </a:extLst>
          </p:cNvPr>
          <p:cNvGrpSpPr/>
          <p:nvPr/>
        </p:nvGrpSpPr>
        <p:grpSpPr>
          <a:xfrm>
            <a:off x="3983836" y="3277883"/>
            <a:ext cx="667258" cy="572619"/>
            <a:chOff x="3915517" y="6170561"/>
            <a:chExt cx="1073139" cy="888868"/>
          </a:xfrm>
        </p:grpSpPr>
        <p:sp>
          <p:nvSpPr>
            <p:cNvPr id="162" name="Google Shape;269;p13">
              <a:extLst>
                <a:ext uri="{FF2B5EF4-FFF2-40B4-BE49-F238E27FC236}">
                  <a16:creationId xmlns:a16="http://schemas.microsoft.com/office/drawing/2014/main" id="{139B0449-3932-BE48-B23E-77F92E12A602}"/>
                </a:ext>
              </a:extLst>
            </p:cNvPr>
            <p:cNvSpPr/>
            <p:nvPr/>
          </p:nvSpPr>
          <p:spPr>
            <a:xfrm>
              <a:off x="3915517" y="6170561"/>
              <a:ext cx="1073139" cy="888868"/>
            </a:xfrm>
            <a:prstGeom prst="cloud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271;p13">
              <a:extLst>
                <a:ext uri="{FF2B5EF4-FFF2-40B4-BE49-F238E27FC236}">
                  <a16:creationId xmlns:a16="http://schemas.microsoft.com/office/drawing/2014/main" id="{87C03970-7797-824D-BE11-5362694EA2C0}"/>
                </a:ext>
              </a:extLst>
            </p:cNvPr>
            <p:cNvSpPr txBox="1"/>
            <p:nvPr/>
          </p:nvSpPr>
          <p:spPr>
            <a:xfrm>
              <a:off x="3927552" y="6358628"/>
              <a:ext cx="1023541" cy="4496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Tier 2 &amp; 3 facilities</a:t>
              </a:r>
              <a:endParaRPr sz="1050" dirty="0"/>
            </a:p>
          </p:txBody>
        </p:sp>
      </p:grpSp>
      <p:sp>
        <p:nvSpPr>
          <p:cNvPr id="164" name="Google Shape;303;p13">
            <a:extLst>
              <a:ext uri="{FF2B5EF4-FFF2-40B4-BE49-F238E27FC236}">
                <a16:creationId xmlns:a16="http://schemas.microsoft.com/office/drawing/2014/main" id="{8D8BDE24-FA63-AD45-9D1F-C4FAC9045237}"/>
              </a:ext>
            </a:extLst>
          </p:cNvPr>
          <p:cNvSpPr/>
          <p:nvPr/>
        </p:nvSpPr>
        <p:spPr>
          <a:xfrm>
            <a:off x="3810040" y="3486121"/>
            <a:ext cx="159384" cy="145301"/>
          </a:xfrm>
          <a:prstGeom prst="flowChartOr">
            <a:avLst/>
          </a:prstGeom>
          <a:solidFill>
            <a:srgbClr val="DAE5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" name="Google Shape;264;p13">
            <a:extLst>
              <a:ext uri="{FF2B5EF4-FFF2-40B4-BE49-F238E27FC236}">
                <a16:creationId xmlns:a16="http://schemas.microsoft.com/office/drawing/2014/main" id="{16CE66D1-9C26-4B2A-9064-F5E295D165A3}"/>
              </a:ext>
            </a:extLst>
          </p:cNvPr>
          <p:cNvCxnSpPr>
            <a:cxnSpLocks/>
          </p:cNvCxnSpPr>
          <p:nvPr/>
        </p:nvCxnSpPr>
        <p:spPr>
          <a:xfrm>
            <a:off x="3345663" y="2526206"/>
            <a:ext cx="823031" cy="0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8" name="Google Shape;301;p13">
            <a:extLst>
              <a:ext uri="{FF2B5EF4-FFF2-40B4-BE49-F238E27FC236}">
                <a16:creationId xmlns:a16="http://schemas.microsoft.com/office/drawing/2014/main" id="{8DCBCFBB-EFC3-4D4A-A6CC-0FC6D8CFFD73}"/>
              </a:ext>
            </a:extLst>
          </p:cNvPr>
          <p:cNvSpPr txBox="1"/>
          <p:nvPr/>
        </p:nvSpPr>
        <p:spPr>
          <a:xfrm>
            <a:off x="941898" y="3394248"/>
            <a:ext cx="128608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900" dirty="0"/>
              <a:t>GenOn Battery Energy Storage (120 MWh)</a:t>
            </a:r>
            <a:endParaRPr sz="1050" dirty="0"/>
          </a:p>
        </p:txBody>
      </p:sp>
      <p:sp>
        <p:nvSpPr>
          <p:cNvPr id="104" name="Google Shape;301;p13">
            <a:extLst>
              <a:ext uri="{FF2B5EF4-FFF2-40B4-BE49-F238E27FC236}">
                <a16:creationId xmlns:a16="http://schemas.microsoft.com/office/drawing/2014/main" id="{D5C511CB-402E-13C4-106E-C9E39C64CF75}"/>
              </a:ext>
            </a:extLst>
          </p:cNvPr>
          <p:cNvSpPr txBox="1"/>
          <p:nvPr/>
        </p:nvSpPr>
        <p:spPr>
          <a:xfrm>
            <a:off x="183789" y="3407034"/>
            <a:ext cx="78162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900" dirty="0"/>
              <a:t>Ellwood Gas Peaker Plant</a:t>
            </a:r>
            <a:endParaRPr sz="1050" dirty="0"/>
          </a:p>
        </p:txBody>
      </p:sp>
      <p:cxnSp>
        <p:nvCxnSpPr>
          <p:cNvPr id="105" name="Google Shape;264;p13">
            <a:extLst>
              <a:ext uri="{FF2B5EF4-FFF2-40B4-BE49-F238E27FC236}">
                <a16:creationId xmlns:a16="http://schemas.microsoft.com/office/drawing/2014/main" id="{394E7850-ABEE-52BC-03B0-A871A6944F29}"/>
              </a:ext>
            </a:extLst>
          </p:cNvPr>
          <p:cNvCxnSpPr>
            <a:cxnSpLocks/>
          </p:cNvCxnSpPr>
          <p:nvPr/>
        </p:nvCxnSpPr>
        <p:spPr>
          <a:xfrm flipH="1">
            <a:off x="203278" y="4984714"/>
            <a:ext cx="270688" cy="4030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19" name="Picture 118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0B6544E9-D552-670B-51AC-8AA8ED7CDFD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3128" y="5721808"/>
            <a:ext cx="215908" cy="215908"/>
          </a:xfrm>
          <a:prstGeom prst="rect">
            <a:avLst/>
          </a:prstGeom>
        </p:spPr>
      </p:pic>
      <p:cxnSp>
        <p:nvCxnSpPr>
          <p:cNvPr id="120" name="Google Shape;264;p13">
            <a:extLst>
              <a:ext uri="{FF2B5EF4-FFF2-40B4-BE49-F238E27FC236}">
                <a16:creationId xmlns:a16="http://schemas.microsoft.com/office/drawing/2014/main" id="{5605E049-C1A1-7541-6851-CC9B60ACCBEE}"/>
              </a:ext>
            </a:extLst>
          </p:cNvPr>
          <p:cNvCxnSpPr>
            <a:cxnSpLocks/>
          </p:cNvCxnSpPr>
          <p:nvPr/>
        </p:nvCxnSpPr>
        <p:spPr>
          <a:xfrm flipV="1">
            <a:off x="3345663" y="2512586"/>
            <a:ext cx="0" cy="431459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0" name="Google Shape;264;p13">
            <a:extLst>
              <a:ext uri="{FF2B5EF4-FFF2-40B4-BE49-F238E27FC236}">
                <a16:creationId xmlns:a16="http://schemas.microsoft.com/office/drawing/2014/main" id="{55755358-6884-C97F-8FB5-80848E24C90B}"/>
              </a:ext>
            </a:extLst>
          </p:cNvPr>
          <p:cNvCxnSpPr>
            <a:cxnSpLocks/>
          </p:cNvCxnSpPr>
          <p:nvPr/>
        </p:nvCxnSpPr>
        <p:spPr>
          <a:xfrm flipV="1">
            <a:off x="525069" y="2998544"/>
            <a:ext cx="0" cy="143979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6" name="Google Shape;278;p13">
            <a:extLst>
              <a:ext uri="{FF2B5EF4-FFF2-40B4-BE49-F238E27FC236}">
                <a16:creationId xmlns:a16="http://schemas.microsoft.com/office/drawing/2014/main" id="{DAFDED5C-65EE-48DC-C9A8-AB89D29115D7}"/>
              </a:ext>
            </a:extLst>
          </p:cNvPr>
          <p:cNvSpPr/>
          <p:nvPr/>
        </p:nvSpPr>
        <p:spPr>
          <a:xfrm>
            <a:off x="6418440" y="2419524"/>
            <a:ext cx="654990" cy="4700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Karl Storz + Solar Microgrid</a:t>
            </a:r>
            <a:endParaRPr lang="en-US" sz="5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Picture 2">
            <a:extLst>
              <a:ext uri="{FF2B5EF4-FFF2-40B4-BE49-F238E27FC236}">
                <a16:creationId xmlns:a16="http://schemas.microsoft.com/office/drawing/2014/main" id="{2E362016-9D7C-CF93-8665-696776983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244" y="2737935"/>
            <a:ext cx="266385" cy="26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4" name="Google Shape;303;p13">
            <a:extLst>
              <a:ext uri="{FF2B5EF4-FFF2-40B4-BE49-F238E27FC236}">
                <a16:creationId xmlns:a16="http://schemas.microsoft.com/office/drawing/2014/main" id="{47AD40F2-2E23-4F85-8875-9F0466BD2EB5}"/>
              </a:ext>
            </a:extLst>
          </p:cNvPr>
          <p:cNvSpPr/>
          <p:nvPr/>
        </p:nvSpPr>
        <p:spPr>
          <a:xfrm>
            <a:off x="6651782" y="2897073"/>
            <a:ext cx="159384" cy="145301"/>
          </a:xfrm>
          <a:prstGeom prst="flowChartOr">
            <a:avLst/>
          </a:prstGeom>
          <a:solidFill>
            <a:srgbClr val="DAE5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303;p13">
            <a:extLst>
              <a:ext uri="{FF2B5EF4-FFF2-40B4-BE49-F238E27FC236}">
                <a16:creationId xmlns:a16="http://schemas.microsoft.com/office/drawing/2014/main" id="{65D0AB3A-F065-A070-6A6B-4FFCB089B60C}"/>
              </a:ext>
            </a:extLst>
          </p:cNvPr>
          <p:cNvSpPr/>
          <p:nvPr/>
        </p:nvSpPr>
        <p:spPr>
          <a:xfrm>
            <a:off x="5396010" y="3093431"/>
            <a:ext cx="159384" cy="145301"/>
          </a:xfrm>
          <a:prstGeom prst="flowChartOr">
            <a:avLst/>
          </a:prstGeom>
          <a:solidFill>
            <a:srgbClr val="DAE5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8" name="Google Shape;277;p13">
            <a:extLst>
              <a:ext uri="{FF2B5EF4-FFF2-40B4-BE49-F238E27FC236}">
                <a16:creationId xmlns:a16="http://schemas.microsoft.com/office/drawing/2014/main" id="{61393702-304E-777C-886C-6FDA18B5EEA8}"/>
              </a:ext>
            </a:extLst>
          </p:cNvPr>
          <p:cNvCxnSpPr>
            <a:cxnSpLocks/>
          </p:cNvCxnSpPr>
          <p:nvPr/>
        </p:nvCxnSpPr>
        <p:spPr>
          <a:xfrm>
            <a:off x="5996035" y="1572732"/>
            <a:ext cx="0" cy="181252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76" name="Google Shape;278;p13">
            <a:extLst>
              <a:ext uri="{FF2B5EF4-FFF2-40B4-BE49-F238E27FC236}">
                <a16:creationId xmlns:a16="http://schemas.microsoft.com/office/drawing/2014/main" id="{7990BE2D-064D-37FF-5F15-63F0DCF6561B}"/>
              </a:ext>
            </a:extLst>
          </p:cNvPr>
          <p:cNvSpPr/>
          <p:nvPr/>
        </p:nvSpPr>
        <p:spPr>
          <a:xfrm>
            <a:off x="2726353" y="4515500"/>
            <a:ext cx="654990" cy="4700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Costco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 Solar</a:t>
            </a:r>
            <a:endParaRPr sz="5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Picture 2">
            <a:extLst>
              <a:ext uri="{FF2B5EF4-FFF2-40B4-BE49-F238E27FC236}">
                <a16:creationId xmlns:a16="http://schemas.microsoft.com/office/drawing/2014/main" id="{2CECE24A-03A1-226F-F8C7-6071B7546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883" y="4335251"/>
            <a:ext cx="266385" cy="26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C0BA0CB6-9128-91A8-65B1-21E539BE6F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1411" y="3017426"/>
            <a:ext cx="449645" cy="449645"/>
          </a:xfrm>
          <a:prstGeom prst="rect">
            <a:avLst/>
          </a:prstGeom>
        </p:spPr>
      </p:pic>
      <p:grpSp>
        <p:nvGrpSpPr>
          <p:cNvPr id="197" name="Google Shape;276;p13">
            <a:extLst>
              <a:ext uri="{FF2B5EF4-FFF2-40B4-BE49-F238E27FC236}">
                <a16:creationId xmlns:a16="http://schemas.microsoft.com/office/drawing/2014/main" id="{6BDDC4B6-8A43-3ECA-9C02-F83C67133B9F}"/>
              </a:ext>
            </a:extLst>
          </p:cNvPr>
          <p:cNvGrpSpPr/>
          <p:nvPr/>
        </p:nvGrpSpPr>
        <p:grpSpPr>
          <a:xfrm rot="10800000">
            <a:off x="1376003" y="2072646"/>
            <a:ext cx="893737" cy="666240"/>
            <a:chOff x="4529532" y="1956319"/>
            <a:chExt cx="1385308" cy="891332"/>
          </a:xfrm>
        </p:grpSpPr>
        <p:sp>
          <p:nvSpPr>
            <p:cNvPr id="198" name="Google Shape;278;p13">
              <a:extLst>
                <a:ext uri="{FF2B5EF4-FFF2-40B4-BE49-F238E27FC236}">
                  <a16:creationId xmlns:a16="http://schemas.microsoft.com/office/drawing/2014/main" id="{40C411E4-FE49-135C-A732-C654907F8E96}"/>
                </a:ext>
              </a:extLst>
            </p:cNvPr>
            <p:cNvSpPr/>
            <p:nvPr/>
          </p:nvSpPr>
          <p:spPr>
            <a:xfrm rot="10800000">
              <a:off x="4616810" y="2048346"/>
              <a:ext cx="1207980" cy="704349"/>
            </a:xfrm>
            <a:prstGeom prst="rect">
              <a:avLst/>
            </a:prstGeom>
            <a:solidFill>
              <a:srgbClr val="C3D69B"/>
            </a:solidFill>
            <a:ln w="9525" cap="flat" cmpd="sng">
              <a:solidFill>
                <a:schemeClr val="accent3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Dos Pueblos</a:t>
              </a: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+ Solar Microgrid</a:t>
              </a:r>
              <a:endParaRPr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279;p13">
              <a:extLst>
                <a:ext uri="{FF2B5EF4-FFF2-40B4-BE49-F238E27FC236}">
                  <a16:creationId xmlns:a16="http://schemas.microsoft.com/office/drawing/2014/main" id="{5DCDAD38-819D-7DDD-71CB-AE30C69E564F}"/>
                </a:ext>
              </a:extLst>
            </p:cNvPr>
            <p:cNvSpPr/>
            <p:nvPr/>
          </p:nvSpPr>
          <p:spPr>
            <a:xfrm>
              <a:off x="4529532" y="1956319"/>
              <a:ext cx="1385308" cy="891332"/>
            </a:xfrm>
            <a:prstGeom prst="rect">
              <a:avLst/>
            </a:prstGeom>
            <a:noFill/>
            <a:ln w="38100" cap="flat" cmpd="sng">
              <a:solidFill>
                <a:schemeClr val="accent3">
                  <a:lumMod val="50000"/>
                </a:schemeClr>
              </a:solidFill>
              <a:prstDash val="dot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0" name="Google Shape;293;p13">
            <a:extLst>
              <a:ext uri="{FF2B5EF4-FFF2-40B4-BE49-F238E27FC236}">
                <a16:creationId xmlns:a16="http://schemas.microsoft.com/office/drawing/2014/main" id="{4BF44A46-ABE5-C9FB-60FD-5ECC7F447030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28797" y="2527007"/>
            <a:ext cx="274320" cy="2743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1" name="Google Shape;264;p13">
            <a:extLst>
              <a:ext uri="{FF2B5EF4-FFF2-40B4-BE49-F238E27FC236}">
                <a16:creationId xmlns:a16="http://schemas.microsoft.com/office/drawing/2014/main" id="{83CF348E-94BF-3614-AA3C-1AC3AE625AA2}"/>
              </a:ext>
            </a:extLst>
          </p:cNvPr>
          <p:cNvCxnSpPr>
            <a:cxnSpLocks/>
          </p:cNvCxnSpPr>
          <p:nvPr/>
        </p:nvCxnSpPr>
        <p:spPr>
          <a:xfrm flipH="1">
            <a:off x="1178440" y="1356025"/>
            <a:ext cx="676534" cy="0"/>
          </a:xfrm>
          <a:prstGeom prst="straightConnector1">
            <a:avLst/>
          </a:prstGeom>
          <a:noFill/>
          <a:ln w="38100" cap="flat" cmpd="sng">
            <a:solidFill>
              <a:schemeClr val="accent3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5" name="Google Shape;303;p13">
            <a:extLst>
              <a:ext uri="{FF2B5EF4-FFF2-40B4-BE49-F238E27FC236}">
                <a16:creationId xmlns:a16="http://schemas.microsoft.com/office/drawing/2014/main" id="{16C1D05A-9227-417E-1F51-D118558207EF}"/>
              </a:ext>
            </a:extLst>
          </p:cNvPr>
          <p:cNvSpPr/>
          <p:nvPr/>
        </p:nvSpPr>
        <p:spPr>
          <a:xfrm>
            <a:off x="1762724" y="2015626"/>
            <a:ext cx="159384" cy="145301"/>
          </a:xfrm>
          <a:prstGeom prst="flowChartOr">
            <a:avLst/>
          </a:prstGeom>
          <a:solidFill>
            <a:srgbClr val="DAE5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7" name="Google Shape;264;p13">
            <a:extLst>
              <a:ext uri="{FF2B5EF4-FFF2-40B4-BE49-F238E27FC236}">
                <a16:creationId xmlns:a16="http://schemas.microsoft.com/office/drawing/2014/main" id="{06C0DE50-164F-8C35-D131-5EC707BC04DB}"/>
              </a:ext>
            </a:extLst>
          </p:cNvPr>
          <p:cNvCxnSpPr>
            <a:cxnSpLocks/>
          </p:cNvCxnSpPr>
          <p:nvPr/>
        </p:nvCxnSpPr>
        <p:spPr>
          <a:xfrm flipH="1">
            <a:off x="199247" y="5173269"/>
            <a:ext cx="270688" cy="4030"/>
          </a:xfrm>
          <a:prstGeom prst="straightConnector1">
            <a:avLst/>
          </a:prstGeom>
          <a:noFill/>
          <a:ln w="38100" cap="flat" cmpd="sng">
            <a:solidFill>
              <a:schemeClr val="accent3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2" name="Google Shape;303;p13">
            <a:extLst>
              <a:ext uri="{FF2B5EF4-FFF2-40B4-BE49-F238E27FC236}">
                <a16:creationId xmlns:a16="http://schemas.microsoft.com/office/drawing/2014/main" id="{4FC7E7BA-F01A-4CEA-9549-642EBB483FF8}"/>
              </a:ext>
            </a:extLst>
          </p:cNvPr>
          <p:cNvSpPr/>
          <p:nvPr/>
        </p:nvSpPr>
        <p:spPr>
          <a:xfrm>
            <a:off x="5925077" y="1568476"/>
            <a:ext cx="159384" cy="145301"/>
          </a:xfrm>
          <a:prstGeom prst="flowChartOr">
            <a:avLst/>
          </a:prstGeom>
          <a:solidFill>
            <a:srgbClr val="DAE5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" name="Google Shape;276;p13">
            <a:extLst>
              <a:ext uri="{FF2B5EF4-FFF2-40B4-BE49-F238E27FC236}">
                <a16:creationId xmlns:a16="http://schemas.microsoft.com/office/drawing/2014/main" id="{5E0DE17A-1614-056B-F797-A3105FDBF6B6}"/>
              </a:ext>
            </a:extLst>
          </p:cNvPr>
          <p:cNvGrpSpPr/>
          <p:nvPr/>
        </p:nvGrpSpPr>
        <p:grpSpPr>
          <a:xfrm rot="10800000">
            <a:off x="8197884" y="1709180"/>
            <a:ext cx="893737" cy="666240"/>
            <a:chOff x="4529532" y="1956319"/>
            <a:chExt cx="1385308" cy="891332"/>
          </a:xfrm>
        </p:grpSpPr>
        <p:sp>
          <p:nvSpPr>
            <p:cNvPr id="218" name="Google Shape;278;p13">
              <a:extLst>
                <a:ext uri="{FF2B5EF4-FFF2-40B4-BE49-F238E27FC236}">
                  <a16:creationId xmlns:a16="http://schemas.microsoft.com/office/drawing/2014/main" id="{CEEAE6BB-C0FB-F6A4-5780-3046F23D75F4}"/>
                </a:ext>
              </a:extLst>
            </p:cNvPr>
            <p:cNvSpPr/>
            <p:nvPr/>
          </p:nvSpPr>
          <p:spPr>
            <a:xfrm rot="10800000">
              <a:off x="4616810" y="2048346"/>
              <a:ext cx="1207980" cy="704349"/>
            </a:xfrm>
            <a:prstGeom prst="rect">
              <a:avLst/>
            </a:prstGeom>
            <a:solidFill>
              <a:srgbClr val="C3D69B"/>
            </a:solidFill>
            <a:ln w="9525" cap="flat" cmpd="sng">
              <a:solidFill>
                <a:schemeClr val="accent3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San Marcos</a:t>
              </a: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+ Solar Microgrid</a:t>
              </a:r>
              <a:endParaRPr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79;p13">
              <a:extLst>
                <a:ext uri="{FF2B5EF4-FFF2-40B4-BE49-F238E27FC236}">
                  <a16:creationId xmlns:a16="http://schemas.microsoft.com/office/drawing/2014/main" id="{3A529C2A-A0B0-2F3B-8A5F-8A3F2BFDF79F}"/>
                </a:ext>
              </a:extLst>
            </p:cNvPr>
            <p:cNvSpPr/>
            <p:nvPr/>
          </p:nvSpPr>
          <p:spPr>
            <a:xfrm>
              <a:off x="4529532" y="1956319"/>
              <a:ext cx="1385308" cy="891332"/>
            </a:xfrm>
            <a:prstGeom prst="rect">
              <a:avLst/>
            </a:prstGeom>
            <a:noFill/>
            <a:ln w="38100" cap="flat" cmpd="sng">
              <a:solidFill>
                <a:schemeClr val="accent3">
                  <a:lumMod val="50000"/>
                </a:schemeClr>
              </a:solidFill>
              <a:prstDash val="dot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20" name="Google Shape;264;p13">
            <a:extLst>
              <a:ext uri="{FF2B5EF4-FFF2-40B4-BE49-F238E27FC236}">
                <a16:creationId xmlns:a16="http://schemas.microsoft.com/office/drawing/2014/main" id="{3FA7DB83-347A-2E7E-F23E-AB21E904F0E5}"/>
              </a:ext>
            </a:extLst>
          </p:cNvPr>
          <p:cNvCxnSpPr>
            <a:cxnSpLocks/>
          </p:cNvCxnSpPr>
          <p:nvPr/>
        </p:nvCxnSpPr>
        <p:spPr>
          <a:xfrm flipH="1">
            <a:off x="203278" y="5390218"/>
            <a:ext cx="270688" cy="4030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1" name="Google Shape;264;p13">
            <a:extLst>
              <a:ext uri="{FF2B5EF4-FFF2-40B4-BE49-F238E27FC236}">
                <a16:creationId xmlns:a16="http://schemas.microsoft.com/office/drawing/2014/main" id="{DD4D72F2-F35E-6D92-87B4-9E80EC3301E4}"/>
              </a:ext>
            </a:extLst>
          </p:cNvPr>
          <p:cNvCxnSpPr>
            <a:cxnSpLocks/>
          </p:cNvCxnSpPr>
          <p:nvPr/>
        </p:nvCxnSpPr>
        <p:spPr>
          <a:xfrm flipH="1">
            <a:off x="7951841" y="2509282"/>
            <a:ext cx="1192159" cy="0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2" name="Google Shape;264;p13">
            <a:extLst>
              <a:ext uri="{FF2B5EF4-FFF2-40B4-BE49-F238E27FC236}">
                <a16:creationId xmlns:a16="http://schemas.microsoft.com/office/drawing/2014/main" id="{B39A0671-33CE-CDD8-862E-3D2A62B31DA5}"/>
              </a:ext>
            </a:extLst>
          </p:cNvPr>
          <p:cNvCxnSpPr>
            <a:cxnSpLocks/>
          </p:cNvCxnSpPr>
          <p:nvPr/>
        </p:nvCxnSpPr>
        <p:spPr>
          <a:xfrm flipV="1">
            <a:off x="7951841" y="1461040"/>
            <a:ext cx="0" cy="2282061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8" name="Google Shape;303;p13">
            <a:extLst>
              <a:ext uri="{FF2B5EF4-FFF2-40B4-BE49-F238E27FC236}">
                <a16:creationId xmlns:a16="http://schemas.microsoft.com/office/drawing/2014/main" id="{013B64FC-838C-F007-8117-BC311A49E488}"/>
              </a:ext>
            </a:extLst>
          </p:cNvPr>
          <p:cNvSpPr/>
          <p:nvPr/>
        </p:nvSpPr>
        <p:spPr>
          <a:xfrm>
            <a:off x="2624664" y="4679472"/>
            <a:ext cx="159384" cy="145301"/>
          </a:xfrm>
          <a:prstGeom prst="flowChartOr">
            <a:avLst/>
          </a:prstGeom>
          <a:solidFill>
            <a:srgbClr val="DAE5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303;p13">
            <a:extLst>
              <a:ext uri="{FF2B5EF4-FFF2-40B4-BE49-F238E27FC236}">
                <a16:creationId xmlns:a16="http://schemas.microsoft.com/office/drawing/2014/main" id="{8102FD6C-612E-6EE0-ABF9-AD48CF7393D0}"/>
              </a:ext>
            </a:extLst>
          </p:cNvPr>
          <p:cNvSpPr/>
          <p:nvPr/>
        </p:nvSpPr>
        <p:spPr>
          <a:xfrm>
            <a:off x="8565060" y="2302087"/>
            <a:ext cx="159384" cy="145301"/>
          </a:xfrm>
          <a:prstGeom prst="flowChartOr">
            <a:avLst/>
          </a:prstGeom>
          <a:solidFill>
            <a:srgbClr val="DAE5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78;p13">
            <a:extLst>
              <a:ext uri="{FF2B5EF4-FFF2-40B4-BE49-F238E27FC236}">
                <a16:creationId xmlns:a16="http://schemas.microsoft.com/office/drawing/2014/main" id="{498500C9-CC67-A4A2-FAFA-64CAF942DFE8}"/>
              </a:ext>
            </a:extLst>
          </p:cNvPr>
          <p:cNvSpPr/>
          <p:nvPr/>
        </p:nvSpPr>
        <p:spPr>
          <a:xfrm>
            <a:off x="8156464" y="3145603"/>
            <a:ext cx="687208" cy="486737"/>
          </a:xfrm>
          <a:prstGeom prst="rect">
            <a:avLst/>
          </a:prstGeom>
          <a:solidFill>
            <a:srgbClr val="FAC090"/>
          </a:solidFill>
          <a:ln w="9525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Goleta Cottage Hospital</a:t>
            </a:r>
            <a:endParaRPr sz="5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303;p13">
            <a:extLst>
              <a:ext uri="{FF2B5EF4-FFF2-40B4-BE49-F238E27FC236}">
                <a16:creationId xmlns:a16="http://schemas.microsoft.com/office/drawing/2014/main" id="{152932A8-19A4-A0F7-3DE2-55173E5A8B47}"/>
              </a:ext>
            </a:extLst>
          </p:cNvPr>
          <p:cNvSpPr/>
          <p:nvPr/>
        </p:nvSpPr>
        <p:spPr>
          <a:xfrm>
            <a:off x="8015553" y="3335357"/>
            <a:ext cx="159384" cy="145301"/>
          </a:xfrm>
          <a:prstGeom prst="flowChartOr">
            <a:avLst/>
          </a:prstGeom>
          <a:solidFill>
            <a:srgbClr val="DAE5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Picture 248">
            <a:extLst>
              <a:ext uri="{FF2B5EF4-FFF2-40B4-BE49-F238E27FC236}">
                <a16:creationId xmlns:a16="http://schemas.microsoft.com/office/drawing/2014/main" id="{6DE60694-AFD3-DB33-AAFD-932AD5934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8410" y="3058963"/>
            <a:ext cx="183920" cy="18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0" name="Google Shape;293;p13">
            <a:extLst>
              <a:ext uri="{FF2B5EF4-FFF2-40B4-BE49-F238E27FC236}">
                <a16:creationId xmlns:a16="http://schemas.microsoft.com/office/drawing/2014/main" id="{63A80E6B-6A42-35D0-C518-273306434400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859098" y="1629886"/>
            <a:ext cx="274320" cy="2743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5" name="Google Shape;264;p13">
            <a:extLst>
              <a:ext uri="{FF2B5EF4-FFF2-40B4-BE49-F238E27FC236}">
                <a16:creationId xmlns:a16="http://schemas.microsoft.com/office/drawing/2014/main" id="{D7EED949-0686-05AF-A138-58BF01035E85}"/>
              </a:ext>
            </a:extLst>
          </p:cNvPr>
          <p:cNvCxnSpPr>
            <a:cxnSpLocks/>
          </p:cNvCxnSpPr>
          <p:nvPr/>
        </p:nvCxnSpPr>
        <p:spPr>
          <a:xfrm flipV="1">
            <a:off x="1301824" y="3031721"/>
            <a:ext cx="0" cy="143979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9" name="Picture 108">
            <a:extLst>
              <a:ext uri="{FF2B5EF4-FFF2-40B4-BE49-F238E27FC236}">
                <a16:creationId xmlns:a16="http://schemas.microsoft.com/office/drawing/2014/main" id="{FD8F4A64-171A-4E76-9F54-D1D75FCF15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31" y="3100920"/>
            <a:ext cx="346964" cy="346964"/>
          </a:xfrm>
          <a:prstGeom prst="rect">
            <a:avLst/>
          </a:prstGeom>
        </p:spPr>
      </p:pic>
      <p:cxnSp>
        <p:nvCxnSpPr>
          <p:cNvPr id="256" name="Google Shape;264;p13">
            <a:extLst>
              <a:ext uri="{FF2B5EF4-FFF2-40B4-BE49-F238E27FC236}">
                <a16:creationId xmlns:a16="http://schemas.microsoft.com/office/drawing/2014/main" id="{0A711A5A-0936-03F4-F541-4483618CBD8E}"/>
              </a:ext>
            </a:extLst>
          </p:cNvPr>
          <p:cNvCxnSpPr>
            <a:cxnSpLocks/>
          </p:cNvCxnSpPr>
          <p:nvPr/>
        </p:nvCxnSpPr>
        <p:spPr>
          <a:xfrm flipH="1">
            <a:off x="1845738" y="1730333"/>
            <a:ext cx="1026771" cy="0"/>
          </a:xfrm>
          <a:prstGeom prst="straightConnector1">
            <a:avLst/>
          </a:prstGeom>
          <a:noFill/>
          <a:ln w="38100" cap="flat" cmpd="sng">
            <a:solidFill>
              <a:schemeClr val="accent3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8" name="Google Shape;264;p13">
            <a:extLst>
              <a:ext uri="{FF2B5EF4-FFF2-40B4-BE49-F238E27FC236}">
                <a16:creationId xmlns:a16="http://schemas.microsoft.com/office/drawing/2014/main" id="{9E12A716-76C1-E0C2-F509-B78F4404191A}"/>
              </a:ext>
            </a:extLst>
          </p:cNvPr>
          <p:cNvCxnSpPr>
            <a:cxnSpLocks/>
          </p:cNvCxnSpPr>
          <p:nvPr/>
        </p:nvCxnSpPr>
        <p:spPr>
          <a:xfrm>
            <a:off x="2875592" y="1709913"/>
            <a:ext cx="0" cy="1234132"/>
          </a:xfrm>
          <a:prstGeom prst="straightConnector1">
            <a:avLst/>
          </a:prstGeom>
          <a:noFill/>
          <a:ln w="38100" cap="flat" cmpd="sng">
            <a:solidFill>
              <a:schemeClr val="accent3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" name="Google Shape;276;p13">
            <a:extLst>
              <a:ext uri="{FF2B5EF4-FFF2-40B4-BE49-F238E27FC236}">
                <a16:creationId xmlns:a16="http://schemas.microsoft.com/office/drawing/2014/main" id="{681A1C89-8EA0-B771-AAFC-B9D88BC298C5}"/>
              </a:ext>
            </a:extLst>
          </p:cNvPr>
          <p:cNvGrpSpPr/>
          <p:nvPr/>
        </p:nvGrpSpPr>
        <p:grpSpPr>
          <a:xfrm rot="10800000">
            <a:off x="5577156" y="2426917"/>
            <a:ext cx="654990" cy="608755"/>
            <a:chOff x="4696379" y="1913309"/>
            <a:chExt cx="1152144" cy="912217"/>
          </a:xfrm>
        </p:grpSpPr>
        <p:cxnSp>
          <p:nvCxnSpPr>
            <p:cNvPr id="6" name="Google Shape;277;p13">
              <a:extLst>
                <a:ext uri="{FF2B5EF4-FFF2-40B4-BE49-F238E27FC236}">
                  <a16:creationId xmlns:a16="http://schemas.microsoft.com/office/drawing/2014/main" id="{9A18B598-A5E6-A0BA-5CC2-CB26A56E0855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5260150" y="1913309"/>
              <a:ext cx="0" cy="271605"/>
            </a:xfrm>
            <a:prstGeom prst="straightConnector1">
              <a:avLst/>
            </a:prstGeom>
            <a:noFill/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</p:cxnSp>
        <p:sp>
          <p:nvSpPr>
            <p:cNvPr id="8" name="Google Shape;278;p13">
              <a:extLst>
                <a:ext uri="{FF2B5EF4-FFF2-40B4-BE49-F238E27FC236}">
                  <a16:creationId xmlns:a16="http://schemas.microsoft.com/office/drawing/2014/main" id="{C9A11090-87C9-6492-AAC5-DEC756FF8587}"/>
                </a:ext>
              </a:extLst>
            </p:cNvPr>
            <p:cNvSpPr/>
            <p:nvPr/>
          </p:nvSpPr>
          <p:spPr>
            <a:xfrm rot="10800000">
              <a:off x="4696379" y="2121177"/>
              <a:ext cx="1152144" cy="70434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City of Goleta</a:t>
              </a: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+ Solar</a:t>
              </a:r>
              <a:endParaRPr sz="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" name="Picture 2">
            <a:extLst>
              <a:ext uri="{FF2B5EF4-FFF2-40B4-BE49-F238E27FC236}">
                <a16:creationId xmlns:a16="http://schemas.microsoft.com/office/drawing/2014/main" id="{DA50A404-D9DB-182D-5DDB-E3561C3DC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421" y="2690601"/>
            <a:ext cx="266385" cy="26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303;p13">
            <a:extLst>
              <a:ext uri="{FF2B5EF4-FFF2-40B4-BE49-F238E27FC236}">
                <a16:creationId xmlns:a16="http://schemas.microsoft.com/office/drawing/2014/main" id="{2F6AAA7E-65C6-3CAB-D96C-CFB4D7A78D01}"/>
              </a:ext>
            </a:extLst>
          </p:cNvPr>
          <p:cNvSpPr/>
          <p:nvPr/>
        </p:nvSpPr>
        <p:spPr>
          <a:xfrm>
            <a:off x="5842027" y="2901808"/>
            <a:ext cx="159384" cy="145301"/>
          </a:xfrm>
          <a:prstGeom prst="flowChartOr">
            <a:avLst/>
          </a:prstGeom>
          <a:solidFill>
            <a:srgbClr val="DAE5F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7043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80033-01D0-EEB4-5613-C810A4CEE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Greenbark will create significant economic benefits to the local community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4B39FE-270C-12B1-D3E8-E9DC2A184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48" y="1596819"/>
            <a:ext cx="4750142" cy="396873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1A5A3D-0E29-F8AF-F4AC-9ABD637D58E0}"/>
              </a:ext>
            </a:extLst>
          </p:cNvPr>
          <p:cNvSpPr txBox="1"/>
          <p:nvPr/>
        </p:nvSpPr>
        <p:spPr>
          <a:xfrm>
            <a:off x="647088" y="950488"/>
            <a:ext cx="3455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Economic benefits to the GLP from new solar + energy storage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41294C-F096-EE1B-C2FE-B543C872EAD1}"/>
              </a:ext>
            </a:extLst>
          </p:cNvPr>
          <p:cNvSpPr/>
          <p:nvPr/>
        </p:nvSpPr>
        <p:spPr>
          <a:xfrm>
            <a:off x="201635" y="3015573"/>
            <a:ext cx="3455965" cy="9046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64FC9F9-D207-E1D6-45DF-C740CE811B4A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3657600" y="3467910"/>
            <a:ext cx="13716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09B974C-5373-55F0-EF94-7D52ED854423}"/>
              </a:ext>
            </a:extLst>
          </p:cNvPr>
          <p:cNvSpPr txBox="1"/>
          <p:nvPr/>
        </p:nvSpPr>
        <p:spPr>
          <a:xfrm>
            <a:off x="5136205" y="2590746"/>
            <a:ext cx="3920247" cy="175432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u="sng" dirty="0"/>
              <a:t>Greenbark (120 MWh energy storage)</a:t>
            </a: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en-US" dirty="0"/>
              <a:t>$37.8M total economic stimulation</a:t>
            </a: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en-US" dirty="0"/>
              <a:t>$33M added wages</a:t>
            </a: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en-US" dirty="0"/>
              <a:t>384 construction job – years </a:t>
            </a: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en-US" dirty="0"/>
              <a:t>105.6 operations &amp; maintenance job – years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912372-CC00-2387-156F-C17E887FAEA7}"/>
              </a:ext>
            </a:extLst>
          </p:cNvPr>
          <p:cNvSpPr txBox="1"/>
          <p:nvPr/>
        </p:nvSpPr>
        <p:spPr>
          <a:xfrm>
            <a:off x="809625" y="5577089"/>
            <a:ext cx="32934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hlinkClick r:id="rId3"/>
              </a:rPr>
              <a:t>Clean Coalition’s 20-year economic benefit study</a:t>
            </a:r>
            <a:endParaRPr lang="en-US" sz="11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B8C8C3-BC31-FF30-0377-2854C3F73A29}"/>
              </a:ext>
            </a:extLst>
          </p:cNvPr>
          <p:cNvSpPr txBox="1"/>
          <p:nvPr/>
        </p:nvSpPr>
        <p:spPr>
          <a:xfrm>
            <a:off x="5449614" y="4345072"/>
            <a:ext cx="329342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These results were calculated using the Clean Coalition's 20-year economic benefit study, which was developed using the National Renewable Energy Laboratory’s (NREL) Jobs and Economic Development Impact (JEDI) models.</a:t>
            </a:r>
          </a:p>
        </p:txBody>
      </p:sp>
    </p:spTree>
    <p:extLst>
      <p:ext uri="{BB962C8B-B14F-4D97-AF65-F5344CB8AC3E}">
        <p14:creationId xmlns:p14="http://schemas.microsoft.com/office/powerpoint/2010/main" val="954068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36657</TotalTime>
  <Words>1163</Words>
  <Application>Microsoft Macintosh PowerPoint</Application>
  <PresentationFormat>On-screen Show (4:3)</PresentationFormat>
  <Paragraphs>193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Lato</vt:lpstr>
      <vt:lpstr>Office Theme</vt:lpstr>
      <vt:lpstr>PowerPoint Presentation</vt:lpstr>
      <vt:lpstr>Clean Coalition (nonprofit)</vt:lpstr>
      <vt:lpstr>Clean Local Energy stakeholders</vt:lpstr>
      <vt:lpstr>PowerPoint Presentation</vt:lpstr>
      <vt:lpstr>PowerPoint Presentation</vt:lpstr>
      <vt:lpstr>Super Green: 100% Electric</vt:lpstr>
      <vt:lpstr>Goleta Load Pocket (GLP)</vt:lpstr>
      <vt:lpstr>Local Energy Storage enable Community Microgrids</vt:lpstr>
      <vt:lpstr>Greenbark will create significant economic benefits to the local community</vt:lpstr>
      <vt:lpstr>Santa Barbara Unified School District (SBUSD)</vt:lpstr>
      <vt:lpstr>Six SBUSD Solar Microgrid sites</vt:lpstr>
      <vt:lpstr>Isla Vista Community Microgrid</vt:lpstr>
      <vt:lpstr>Berkeley Efficient &amp; Resilient Mixed-Use Showcase</vt:lpstr>
      <vt:lpstr>Sierra Blanca 34-home community</vt:lpstr>
      <vt:lpstr>Sierra Blanca energy system layout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Craig Lewis</cp:lastModifiedBy>
  <cp:revision>16</cp:revision>
  <dcterms:modified xsi:type="dcterms:W3CDTF">2026-09-07T20:33:23Z</dcterms:modified>
</cp:coreProperties>
</file>