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9" roundtripDataSignature="AMtx7mg5taWYjxvFBWlcaB51/T9nnMxT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6A7A97C-0529-4B79-AA14-BBD6622365CD}">
  <a:tblStyle styleId="{C6A7A97C-0529-4B79-AA14-BBD6622365C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EA485A8D-8FCA-420D-8BDB-0E6AC0792013}"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B759DF3B-EBB6-4DA4-B3BE-A272E930CFDF}" styleName="Table_2">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customschemas.google.com/relationships/presentationmetadata" Target="metadata"/><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247016903e_0_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11" name="Google Shape;111;g3247016903e_0_1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g3247016903e_0_102: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247016903e_0_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19" name="Google Shape;119;g3247016903e_0_10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g3247016903e_0_109: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f9afc2f545_0_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29" name="Google Shape;129;g3f9afc2f545_0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g3f9afc2f545_0_32: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f9afc2f545_0_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40" name="Google Shape;140;g3f9afc2f545_0_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g3f9afc2f545_0_43: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f9afc2f545_0_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47" name="Google Shape;147;g3f9afc2f545_0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g3f9afc2f545_0_99: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247016903e_0_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54" name="Google Shape;154;g3247016903e_0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g3247016903e_0_1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f9afc2f545_0_1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61" name="Google Shape;161;g3f9afc2f545_0_1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g3f9afc2f545_0_1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9afc2f545_0_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72" name="Google Shape;172;g3f9afc2f545_0_1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 name="Google Shape;173;g3f9afc2f545_0_119: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f98ff19cec_0_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79" name="Google Shape;179;g3f98ff19cec_0_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g3f98ff19cec_0_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fac4bcf39f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86" name="Google Shape;186;g3fac4bcf39f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g3fac4bcf39f_1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f98ff19cec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95" name="Google Shape;195;g3f98ff19cec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g3f98ff19cec_0_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f9afc2f545_0_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04" name="Google Shape;204;g3f9afc2f545_0_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g3f9afc2f545_0_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abd56e403_0_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g3fabd56e403_0_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12" name="Google Shape;212;g3fabd56e403_0_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f9afc2f545_0_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21" name="Google Shape;221;g3f9afc2f545_0_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2" name="Google Shape;222;g3f9afc2f545_0_105: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ba627117b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g3ba627117b6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229" name="Google Shape;229;g3ba627117b6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f98ff19cec_0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g3f98ff19cec_0_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rPr lang="en-US"/>
              <a:t>CM </a:t>
            </a:r>
            <a:endParaRPr/>
          </a:p>
          <a:p>
            <a:pPr indent="0" lvl="0" marL="0" rtl="0" algn="l">
              <a:lnSpc>
                <a:spcPct val="100000"/>
              </a:lnSpc>
              <a:spcBef>
                <a:spcPts val="360"/>
              </a:spcBef>
              <a:spcAft>
                <a:spcPts val="0"/>
              </a:spcAft>
              <a:buSzPts val="1400"/>
              <a:buNone/>
            </a:pPr>
            <a:r>
              <a:rPr lang="en-US"/>
              <a:t>electrification measures - no grid upgrades needed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US"/>
              <a:t>PPA </a:t>
            </a:r>
            <a:endParaRPr/>
          </a:p>
          <a:p>
            <a:pPr indent="0" lvl="0" marL="0" rtl="0" algn="l">
              <a:lnSpc>
                <a:spcPct val="100000"/>
              </a:lnSpc>
              <a:spcBef>
                <a:spcPts val="360"/>
              </a:spcBef>
              <a:spcAft>
                <a:spcPts val="0"/>
              </a:spcAft>
              <a:buSzPts val="1400"/>
              <a:buNone/>
            </a:pPr>
            <a:r>
              <a:rPr lang="en-US"/>
              <a:t>electricity bill </a:t>
            </a:r>
            <a:endParaRPr/>
          </a:p>
          <a:p>
            <a:pPr indent="0" lvl="0" marL="0" rtl="0" algn="l">
              <a:lnSpc>
                <a:spcPct val="100000"/>
              </a:lnSpc>
              <a:spcBef>
                <a:spcPts val="360"/>
              </a:spcBef>
              <a:spcAft>
                <a:spcPts val="0"/>
              </a:spcAft>
              <a:buSzPts val="1400"/>
              <a:buNone/>
            </a:pPr>
            <a:r>
              <a:t/>
            </a:r>
            <a:endParaRPr/>
          </a:p>
          <a:p>
            <a:pPr indent="0" lvl="0" marL="0" rtl="0" algn="l">
              <a:lnSpc>
                <a:spcPct val="100000"/>
              </a:lnSpc>
              <a:spcBef>
                <a:spcPts val="360"/>
              </a:spcBef>
              <a:spcAft>
                <a:spcPts val="0"/>
              </a:spcAft>
              <a:buSzPts val="1400"/>
              <a:buNone/>
            </a:pPr>
            <a:r>
              <a:rPr lang="en-US"/>
              <a:t>alternative - own home </a:t>
            </a:r>
            <a:endParaRPr/>
          </a:p>
          <a:p>
            <a:pPr indent="0" lvl="0" marL="0" rtl="0" algn="l">
              <a:lnSpc>
                <a:spcPct val="100000"/>
              </a:lnSpc>
              <a:spcBef>
                <a:spcPts val="360"/>
              </a:spcBef>
              <a:spcAft>
                <a:spcPts val="0"/>
              </a:spcAft>
              <a:buSzPts val="1400"/>
              <a:buNone/>
            </a:pPr>
            <a:r>
              <a:rPr lang="en-US"/>
              <a:t>costs </a:t>
            </a:r>
            <a:endParaRPr/>
          </a:p>
          <a:p>
            <a:pPr indent="0" lvl="0" marL="0" rtl="0" algn="l">
              <a:lnSpc>
                <a:spcPct val="100000"/>
              </a:lnSpc>
              <a:spcBef>
                <a:spcPts val="360"/>
              </a:spcBef>
              <a:spcAft>
                <a:spcPts val="0"/>
              </a:spcAft>
              <a:buSzPts val="1400"/>
              <a:buNone/>
            </a:pPr>
            <a:r>
              <a:rPr lang="en-US"/>
              <a:t>incentives</a:t>
            </a:r>
            <a:r>
              <a:rPr lang="en-US"/>
              <a:t> available </a:t>
            </a:r>
            <a:endParaRPr/>
          </a:p>
          <a:p>
            <a:pPr indent="0" lvl="0" marL="0" rtl="0" algn="l">
              <a:lnSpc>
                <a:spcPct val="100000"/>
              </a:lnSpc>
              <a:spcBef>
                <a:spcPts val="360"/>
              </a:spcBef>
              <a:spcAft>
                <a:spcPts val="0"/>
              </a:spcAft>
              <a:buSzPts val="1400"/>
              <a:buNone/>
            </a:pPr>
            <a:r>
              <a:rPr lang="en-US"/>
              <a:t>clean coalition can help bring </a:t>
            </a:r>
            <a:endParaRPr/>
          </a:p>
        </p:txBody>
      </p:sp>
      <p:sp>
        <p:nvSpPr>
          <p:cNvPr id="240" name="Google Shape;240;g3f98ff19cec_0_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f98ff19cec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52" name="Google Shape;252;g3f98ff19cec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g3f98ff19cec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fabd56e403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59" name="Google Shape;259;g3fabd56e403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0" name="Google Shape;260;g3fabd56e403_0_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fabd56e403_0_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67" name="Google Shape;267;g3fabd56e403_0_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g3fabd56e403_0_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fabd56e403_0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76" name="Google Shape;276;g3fabd56e40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g3fabd56e403_0_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fabd56e403_0_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84" name="Google Shape;284;g3fabd56e403_0_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5" name="Google Shape;285;g3fabd56e403_0_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f9afc2f545_0_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93" name="Google Shape;293;g3f9afc2f545_0_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g3f9afc2f545_0_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f9afc2f545_0_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06" name="Google Shape;306;g3f9afc2f545_0_1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g3f9afc2f545_0_111: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f9afc2f545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13" name="Google Shape;313;g3f9afc2f54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g3f9afc2f545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f9afc2f545_0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26" name="Google Shape;326;g3f9afc2f545_0_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g3f9afc2f545_0_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f9afc2f545_0_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33" name="Google Shape;333;g3f9afc2f545_0_1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4" name="Google Shape;334;g3f9afc2f545_0_127:notes"/>
          <p:cNvSpPr txBox="1"/>
          <p:nvPr/>
        </p:nvSpPr>
        <p:spPr>
          <a:xfrm>
            <a:off x="4008708" y="8893296"/>
            <a:ext cx="3066600" cy="468300"/>
          </a:xfrm>
          <a:prstGeom prst="rect">
            <a:avLst/>
          </a:prstGeom>
          <a:noFill/>
          <a:ln>
            <a:noFill/>
          </a:ln>
        </p:spPr>
        <p:txBody>
          <a:bodyPr anchorCtr="0" anchor="b" bIns="46950" lIns="93900" spcFirstLastPara="1" rIns="93900" wrap="square" tIns="469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f9afc2f545_0_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40" name="Google Shape;340;g3f9afc2f545_0_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1" name="Google Shape;341;g3f9afc2f545_0_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f9afc2f545_0_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48" name="Google Shape;348;g3f9afc2f545_0_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9" name="Google Shape;349;g3f9afc2f545_0_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f98ff19cec_0_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g3f98ff19cec_0_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56" name="Google Shape;356;g3f98ff19cec_0_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77f790d125_0_340:notes"/>
          <p:cNvSpPr/>
          <p:nvPr>
            <p:ph idx="2" type="sldImg"/>
          </p:nvPr>
        </p:nvSpPr>
        <p:spPr>
          <a:xfrm>
            <a:off x="1181100" y="696913"/>
            <a:ext cx="4648200" cy="3486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62" name="Google Shape;362;g377f790d125_0_340:notes"/>
          <p:cNvSpPr txBox="1"/>
          <p:nvPr>
            <p:ph idx="1" type="body"/>
          </p:nvPr>
        </p:nvSpPr>
        <p:spPr>
          <a:xfrm>
            <a:off x="701040" y="4415791"/>
            <a:ext cx="5608200" cy="4183500"/>
          </a:xfrm>
          <a:prstGeom prst="rect">
            <a:avLst/>
          </a:prstGeom>
          <a:noFill/>
          <a:ln>
            <a:noFill/>
          </a:ln>
        </p:spPr>
        <p:txBody>
          <a:bodyPr anchorCtr="0" anchor="t" bIns="46550" lIns="93125" spcFirstLastPara="1" rIns="93125" wrap="square" tIns="46550">
            <a:noAutofit/>
          </a:bodyPr>
          <a:lstStyle/>
          <a:p>
            <a:pPr indent="0" lvl="0" marL="0" rtl="0" algn="l">
              <a:lnSpc>
                <a:spcPct val="100000"/>
              </a:lnSpc>
              <a:spcBef>
                <a:spcPts val="0"/>
              </a:spcBef>
              <a:spcAft>
                <a:spcPts val="0"/>
              </a:spcAft>
              <a:buSzPts val="1400"/>
              <a:buNone/>
            </a:pPr>
            <a:r>
              <a:t/>
            </a:r>
            <a:endParaRPr/>
          </a:p>
        </p:txBody>
      </p:sp>
      <p:sp>
        <p:nvSpPr>
          <p:cNvPr id="363" name="Google Shape;363;g377f790d125_0_340:notes"/>
          <p:cNvSpPr txBox="1"/>
          <p:nvPr/>
        </p:nvSpPr>
        <p:spPr>
          <a:xfrm>
            <a:off x="4097792" y="9041518"/>
            <a:ext cx="3135000" cy="476100"/>
          </a:xfrm>
          <a:prstGeom prst="rect">
            <a:avLst/>
          </a:prstGeom>
          <a:noFill/>
          <a:ln>
            <a:noFill/>
          </a:ln>
        </p:spPr>
        <p:txBody>
          <a:bodyPr anchorCtr="0" anchor="b" bIns="47825" lIns="95650" spcFirstLastPara="1" rIns="95650" wrap="square" tIns="47825">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22b64a003d_0_1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388" name="Google Shape;388;g322b64a003d_0_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type="title">
  <p:cSld name="TITLE">
    <p:spTree>
      <p:nvGrpSpPr>
        <p:cNvPr id="15" name="Shape 15"/>
        <p:cNvGrpSpPr/>
        <p:nvPr/>
      </p:nvGrpSpPr>
      <p:grpSpPr>
        <a:xfrm>
          <a:off x="0" y="0"/>
          <a:ext cx="0" cy="0"/>
          <a:chOff x="0" y="0"/>
          <a:chExt cx="0" cy="0"/>
        </a:xfrm>
      </p:grpSpPr>
      <p:sp>
        <p:nvSpPr>
          <p:cNvPr id="16" name="Google Shape;16;p108"/>
          <p:cNvSpPr/>
          <p:nvPr/>
        </p:nvSpPr>
        <p:spPr>
          <a:xfrm>
            <a:off x="0" y="3124200"/>
            <a:ext cx="9144000" cy="3352800"/>
          </a:xfrm>
          <a:prstGeom prst="rect">
            <a:avLst/>
          </a:prstGeom>
          <a:solidFill>
            <a:srgbClr val="249C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 name="Google Shape;17;p108"/>
          <p:cNvSpPr/>
          <p:nvPr/>
        </p:nvSpPr>
        <p:spPr>
          <a:xfrm>
            <a:off x="0" y="6477000"/>
            <a:ext cx="9144000" cy="3810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8" name="Google Shape;18;p108"/>
          <p:cNvSpPr txBox="1"/>
          <p:nvPr/>
        </p:nvSpPr>
        <p:spPr>
          <a:xfrm>
            <a:off x="0" y="6488113"/>
            <a:ext cx="914400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95959"/>
                </a:solidFill>
                <a:latin typeface="Arial"/>
                <a:ea typeface="Arial"/>
                <a:cs typeface="Arial"/>
                <a:sym typeface="Arial"/>
              </a:rPr>
              <a:t>Making Clean Local Energy Accessible Now			</a:t>
            </a:r>
            <a:endParaRPr b="0" i="0" sz="1400" u="none" cap="none" strike="noStrike">
              <a:solidFill>
                <a:srgbClr val="000000"/>
              </a:solidFill>
              <a:latin typeface="Arial"/>
              <a:ea typeface="Arial"/>
              <a:cs typeface="Arial"/>
              <a:sym typeface="Arial"/>
            </a:endParaRPr>
          </a:p>
        </p:txBody>
      </p:sp>
      <p:sp>
        <p:nvSpPr>
          <p:cNvPr id="19" name="Google Shape;19;p108"/>
          <p:cNvSpPr txBox="1"/>
          <p:nvPr>
            <p:ph idx="1" type="subTitle"/>
          </p:nvPr>
        </p:nvSpPr>
        <p:spPr>
          <a:xfrm>
            <a:off x="990600" y="5300663"/>
            <a:ext cx="7161213" cy="841375"/>
          </a:xfrm>
          <a:prstGeom prst="rect">
            <a:avLst/>
          </a:prstGeom>
          <a:noFill/>
          <a:ln>
            <a:noFill/>
          </a:ln>
        </p:spPr>
        <p:txBody>
          <a:bodyPr anchorCtr="0" anchor="t" bIns="45700" lIns="91425" spcFirstLastPara="1" rIns="91425" wrap="square" tIns="45700">
            <a:noAutofit/>
          </a:bodyPr>
          <a:lstStyle>
            <a:lvl1pPr lvl="0" algn="ctr">
              <a:lnSpc>
                <a:spcPct val="100000"/>
              </a:lnSpc>
              <a:spcBef>
                <a:spcPts val="480"/>
              </a:spcBef>
              <a:spcAft>
                <a:spcPts val="0"/>
              </a:spcAft>
              <a:buClr>
                <a:srgbClr val="4683D1"/>
              </a:buClr>
              <a:buSzPts val="2400"/>
              <a:buFont typeface="Calibri"/>
              <a:buNone/>
              <a:defRPr sz="2400">
                <a:solidFill>
                  <a:srgbClr val="4683D1"/>
                </a:solidFill>
              </a:defRPr>
            </a:lvl1pPr>
            <a:lvl2pPr lvl="1" algn="l">
              <a:lnSpc>
                <a:spcPct val="100000"/>
              </a:lnSpc>
              <a:spcBef>
                <a:spcPts val="360"/>
              </a:spcBef>
              <a:spcAft>
                <a:spcPts val="0"/>
              </a:spcAft>
              <a:buClr>
                <a:schemeClr val="dk1"/>
              </a:buClr>
              <a:buSzPts val="1800"/>
              <a:buChar char="–"/>
              <a:defRPr/>
            </a:lvl2pPr>
            <a:lvl3pPr lvl="2" algn="l">
              <a:lnSpc>
                <a:spcPct val="100000"/>
              </a:lnSpc>
              <a:spcBef>
                <a:spcPts val="360"/>
              </a:spcBef>
              <a:spcAft>
                <a:spcPts val="0"/>
              </a:spcAft>
              <a:buClr>
                <a:schemeClr val="dk1"/>
              </a:buClr>
              <a:buSzPts val="1800"/>
              <a:buChar char="•"/>
              <a:defRPr/>
            </a:lvl3pPr>
            <a:lvl4pPr lvl="3" algn="l">
              <a:lnSpc>
                <a:spcPct val="100000"/>
              </a:lnSpc>
              <a:spcBef>
                <a:spcPts val="360"/>
              </a:spcBef>
              <a:spcAft>
                <a:spcPts val="0"/>
              </a:spcAft>
              <a:buClr>
                <a:schemeClr val="dk1"/>
              </a:buClr>
              <a:buSzPts val="1800"/>
              <a:buChar char="–"/>
              <a:defRPr/>
            </a:lvl4pPr>
            <a:lvl5pPr lvl="4" algn="l">
              <a:lnSpc>
                <a:spcPct val="100000"/>
              </a:lnSpc>
              <a:spcBef>
                <a:spcPts val="360"/>
              </a:spcBef>
              <a:spcAft>
                <a:spcPts val="0"/>
              </a:spcAft>
              <a:buClr>
                <a:schemeClr val="dk1"/>
              </a:buClr>
              <a:buSzPts val="1800"/>
              <a:buChar char="»"/>
              <a:defRPr/>
            </a:lvl5pPr>
            <a:lvl6pPr lvl="5" algn="l">
              <a:lnSpc>
                <a:spcPct val="100000"/>
              </a:lnSpc>
              <a:spcBef>
                <a:spcPts val="360"/>
              </a:spcBef>
              <a:spcAft>
                <a:spcPts val="0"/>
              </a:spcAft>
              <a:buClr>
                <a:schemeClr val="dk1"/>
              </a:buClr>
              <a:buSzPts val="1800"/>
              <a:buChar char="•"/>
              <a:defRPr/>
            </a:lvl6pPr>
            <a:lvl7pPr lvl="6" algn="l">
              <a:lnSpc>
                <a:spcPct val="100000"/>
              </a:lnSpc>
              <a:spcBef>
                <a:spcPts val="360"/>
              </a:spcBef>
              <a:spcAft>
                <a:spcPts val="0"/>
              </a:spcAft>
              <a:buClr>
                <a:schemeClr val="dk1"/>
              </a:buClr>
              <a:buSzPts val="1800"/>
              <a:buChar char="•"/>
              <a:defRPr/>
            </a:lvl7pPr>
            <a:lvl8pPr lvl="7" algn="l">
              <a:lnSpc>
                <a:spcPct val="100000"/>
              </a:lnSpc>
              <a:spcBef>
                <a:spcPts val="360"/>
              </a:spcBef>
              <a:spcAft>
                <a:spcPts val="0"/>
              </a:spcAft>
              <a:buClr>
                <a:schemeClr val="dk1"/>
              </a:buClr>
              <a:buSzPts val="1800"/>
              <a:buChar char="•"/>
              <a:defRPr/>
            </a:lvl8pPr>
            <a:lvl9pPr lvl="8"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Title, Text and Chart">
  <p:cSld name="19_Title, Text and Chart">
    <p:spTree>
      <p:nvGrpSpPr>
        <p:cNvPr id="20" name="Shape 20"/>
        <p:cNvGrpSpPr/>
        <p:nvPr/>
      </p:nvGrpSpPr>
      <p:grpSpPr>
        <a:xfrm>
          <a:off x="0" y="0"/>
          <a:ext cx="0" cy="0"/>
          <a:chOff x="0" y="0"/>
          <a:chExt cx="0" cy="0"/>
        </a:xfrm>
      </p:grpSpPr>
      <p:sp>
        <p:nvSpPr>
          <p:cNvPr id="21" name="Google Shape;21;p109"/>
          <p:cNvSpPr/>
          <p:nvPr/>
        </p:nvSpPr>
        <p:spPr>
          <a:xfrm>
            <a:off x="0" y="6477000"/>
            <a:ext cx="9144000" cy="3810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 name="Google Shape;22;p109"/>
          <p:cNvSpPr txBox="1"/>
          <p:nvPr/>
        </p:nvSpPr>
        <p:spPr>
          <a:xfrm>
            <a:off x="0" y="6488113"/>
            <a:ext cx="4724400" cy="3365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595959"/>
                </a:solidFill>
                <a:latin typeface="Calibri"/>
                <a:ea typeface="Calibri"/>
                <a:cs typeface="Calibri"/>
                <a:sym typeface="Calibri"/>
              </a:rPr>
              <a:t>Making Clean Local Energy Accessible Now</a:t>
            </a:r>
            <a:endParaRPr b="0" i="0" sz="1800" u="none" cap="none" strike="noStrike">
              <a:solidFill>
                <a:srgbClr val="595959"/>
              </a:solidFill>
              <a:latin typeface="Calibri"/>
              <a:ea typeface="Calibri"/>
              <a:cs typeface="Calibri"/>
              <a:sym typeface="Calibri"/>
            </a:endParaRPr>
          </a:p>
        </p:txBody>
      </p:sp>
      <p:sp>
        <p:nvSpPr>
          <p:cNvPr id="23" name="Google Shape;23;p109"/>
          <p:cNvSpPr/>
          <p:nvPr/>
        </p:nvSpPr>
        <p:spPr>
          <a:xfrm>
            <a:off x="0" y="0"/>
            <a:ext cx="7391400" cy="762000"/>
          </a:xfrm>
          <a:prstGeom prst="rect">
            <a:avLst/>
          </a:prstGeom>
          <a:solidFill>
            <a:srgbClr val="249C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FFFFFF"/>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24" name="Google Shape;24;p109"/>
          <p:cNvSpPr txBox="1"/>
          <p:nvPr/>
        </p:nvSpPr>
        <p:spPr>
          <a:xfrm>
            <a:off x="8534400" y="6492875"/>
            <a:ext cx="457200"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rgbClr val="013D21"/>
              </a:solidFill>
              <a:latin typeface="Arial"/>
              <a:ea typeface="Arial"/>
              <a:cs typeface="Arial"/>
              <a:sym typeface="Arial"/>
            </a:endParaRPr>
          </a:p>
        </p:txBody>
      </p:sp>
      <p:pic>
        <p:nvPicPr>
          <p:cNvPr descr="Clean Coalition Logo_no tagline_updated_slideshowedit_zf2 yellow_final2.pdf" id="25" name="Google Shape;25;p109"/>
          <p:cNvPicPr preferRelativeResize="0"/>
          <p:nvPr/>
        </p:nvPicPr>
        <p:blipFill rotWithShape="1">
          <a:blip r:embed="rId2">
            <a:alphaModFix/>
          </a:blip>
          <a:srcRect b="0" l="0" r="0" t="0"/>
          <a:stretch/>
        </p:blipFill>
        <p:spPr>
          <a:xfrm>
            <a:off x="7531100" y="46038"/>
            <a:ext cx="1612900" cy="676275"/>
          </a:xfrm>
          <a:prstGeom prst="rect">
            <a:avLst/>
          </a:prstGeom>
          <a:noFill/>
          <a:ln>
            <a:noFill/>
          </a:ln>
        </p:spPr>
      </p:pic>
      <p:sp>
        <p:nvSpPr>
          <p:cNvPr id="26" name="Google Shape;26;p109"/>
          <p:cNvSpPr txBox="1"/>
          <p:nvPr>
            <p:ph type="title"/>
          </p:nvPr>
        </p:nvSpPr>
        <p:spPr>
          <a:xfrm>
            <a:off x="0" y="0"/>
            <a:ext cx="7315200" cy="7620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SzPts val="1400"/>
              <a:buNone/>
              <a:defRPr b="1" sz="2400">
                <a:solidFill>
                  <a:schemeClr val="lt1"/>
                </a:solidFill>
                <a:latin typeface="Arial"/>
                <a:ea typeface="Arial"/>
                <a:cs typeface="Arial"/>
                <a:sym typeface="Aria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7" name="Google Shape;27;p109"/>
          <p:cNvSpPr txBox="1"/>
          <p:nvPr>
            <p:ph idx="1" type="body"/>
          </p:nvPr>
        </p:nvSpPr>
        <p:spPr>
          <a:xfrm>
            <a:off x="457200" y="1295400"/>
            <a:ext cx="8229600" cy="452596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rgbClr val="4683D1"/>
              </a:buClr>
              <a:buSzPts val="3200"/>
              <a:buFont typeface="Calibri"/>
              <a:buChar char="•"/>
              <a:defRPr>
                <a:solidFill>
                  <a:srgbClr val="4683D1"/>
                </a:solidFill>
              </a:defRPr>
            </a:lvl1pPr>
            <a:lvl2pPr indent="-406400" lvl="1" marL="914400" algn="l">
              <a:lnSpc>
                <a:spcPct val="100000"/>
              </a:lnSpc>
              <a:spcBef>
                <a:spcPts val="560"/>
              </a:spcBef>
              <a:spcAft>
                <a:spcPts val="0"/>
              </a:spcAft>
              <a:buClr>
                <a:srgbClr val="4683D1"/>
              </a:buClr>
              <a:buSzPts val="2800"/>
              <a:buFont typeface="Calibri"/>
              <a:buChar char="•"/>
              <a:defRPr>
                <a:solidFill>
                  <a:srgbClr val="4683D1"/>
                </a:solidFill>
              </a:defRPr>
            </a:lvl2pPr>
            <a:lvl3pPr indent="-381000" lvl="2" marL="1371600" algn="l">
              <a:lnSpc>
                <a:spcPct val="100000"/>
              </a:lnSpc>
              <a:spcBef>
                <a:spcPts val="480"/>
              </a:spcBef>
              <a:spcAft>
                <a:spcPts val="0"/>
              </a:spcAft>
              <a:buClr>
                <a:srgbClr val="4683D1"/>
              </a:buClr>
              <a:buSzPts val="2400"/>
              <a:buFont typeface="Calibri"/>
              <a:buChar char="•"/>
              <a:defRPr>
                <a:solidFill>
                  <a:srgbClr val="4683D1"/>
                </a:solidFill>
              </a:defRPr>
            </a:lvl3pPr>
            <a:lvl4pPr indent="-355600" lvl="3" marL="1828800" algn="l">
              <a:lnSpc>
                <a:spcPct val="100000"/>
              </a:lnSpc>
              <a:spcBef>
                <a:spcPts val="400"/>
              </a:spcBef>
              <a:spcAft>
                <a:spcPts val="0"/>
              </a:spcAft>
              <a:buClr>
                <a:srgbClr val="4683D1"/>
              </a:buClr>
              <a:buSzPts val="2000"/>
              <a:buFont typeface="Calibri"/>
              <a:buChar char="•"/>
              <a:defRPr>
                <a:solidFill>
                  <a:srgbClr val="4683D1"/>
                </a:solidFill>
              </a:defRPr>
            </a:lvl4pPr>
            <a:lvl5pPr indent="-355600" lvl="4" marL="2286000" algn="l">
              <a:lnSpc>
                <a:spcPct val="100000"/>
              </a:lnSpc>
              <a:spcBef>
                <a:spcPts val="400"/>
              </a:spcBef>
              <a:spcAft>
                <a:spcPts val="0"/>
              </a:spcAft>
              <a:buClr>
                <a:srgbClr val="4683D1"/>
              </a:buClr>
              <a:buSzPts val="2000"/>
              <a:buFont typeface="Calibri"/>
              <a:buChar char="•"/>
              <a:defRPr>
                <a:solidFill>
                  <a:srgbClr val="4683D1"/>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8" name="Shape 28"/>
        <p:cNvGrpSpPr/>
        <p:nvPr/>
      </p:nvGrpSpPr>
      <p:grpSpPr>
        <a:xfrm>
          <a:off x="0" y="0"/>
          <a:ext cx="0" cy="0"/>
          <a:chOff x="0" y="0"/>
          <a:chExt cx="0" cy="0"/>
        </a:xfrm>
      </p:grpSpPr>
      <p:sp>
        <p:nvSpPr>
          <p:cNvPr id="29" name="Google Shape;29;p11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0" name="Google Shape;30;p11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31" name="Google Shape;31;p1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 name="Shape 34"/>
        <p:cNvGrpSpPr/>
        <p:nvPr/>
      </p:nvGrpSpPr>
      <p:grpSpPr>
        <a:xfrm>
          <a:off x="0" y="0"/>
          <a:ext cx="0" cy="0"/>
          <a:chOff x="0" y="0"/>
          <a:chExt cx="0" cy="0"/>
        </a:xfrm>
      </p:grpSpPr>
      <p:sp>
        <p:nvSpPr>
          <p:cNvPr id="35" name="Google Shape;35;p1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 name="Google Shape;36;p1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7" name="Google Shape;37;p1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0" name="Shape 40"/>
        <p:cNvGrpSpPr/>
        <p:nvPr/>
      </p:nvGrpSpPr>
      <p:grpSpPr>
        <a:xfrm>
          <a:off x="0" y="0"/>
          <a:ext cx="0" cy="0"/>
          <a:chOff x="0" y="0"/>
          <a:chExt cx="0" cy="0"/>
        </a:xfrm>
      </p:grpSpPr>
      <p:sp>
        <p:nvSpPr>
          <p:cNvPr id="41" name="Google Shape;41;p1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1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43" name="Google Shape;43;p1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1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8" name="Google Shape;48;p113"/>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9" name="Google Shape;49;p113"/>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50" name="Google Shape;50;p1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3" name="Shape 53"/>
        <p:cNvGrpSpPr/>
        <p:nvPr/>
      </p:nvGrpSpPr>
      <p:grpSpPr>
        <a:xfrm>
          <a:off x="0" y="0"/>
          <a:ext cx="0" cy="0"/>
          <a:chOff x="0" y="0"/>
          <a:chExt cx="0" cy="0"/>
        </a:xfrm>
      </p:grpSpPr>
      <p:sp>
        <p:nvSpPr>
          <p:cNvPr id="54" name="Google Shape;54;p1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5" name="Google Shape;55;p11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6" name="Google Shape;56;p11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7" name="Google Shape;57;p11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58" name="Google Shape;58;p11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9" name="Google Shape;59;p1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2" name="Shape 62"/>
        <p:cNvGrpSpPr/>
        <p:nvPr/>
      </p:nvGrpSpPr>
      <p:grpSpPr>
        <a:xfrm>
          <a:off x="0" y="0"/>
          <a:ext cx="0" cy="0"/>
          <a:chOff x="0" y="0"/>
          <a:chExt cx="0" cy="0"/>
        </a:xfrm>
      </p:grpSpPr>
      <p:sp>
        <p:nvSpPr>
          <p:cNvPr id="63" name="Google Shape;63;p1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4" name="Google Shape;64;p1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1" name="Shape 71"/>
        <p:cNvGrpSpPr/>
        <p:nvPr/>
      </p:nvGrpSpPr>
      <p:grpSpPr>
        <a:xfrm>
          <a:off x="0" y="0"/>
          <a:ext cx="0" cy="0"/>
          <a:chOff x="0" y="0"/>
          <a:chExt cx="0" cy="0"/>
        </a:xfrm>
      </p:grpSpPr>
      <p:sp>
        <p:nvSpPr>
          <p:cNvPr id="72" name="Google Shape;72;p11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3" name="Google Shape;73;p11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74" name="Google Shape;74;p11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5" name="Google Shape;75;p1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8" name="Shape 78"/>
        <p:cNvGrpSpPr/>
        <p:nvPr/>
      </p:nvGrpSpPr>
      <p:grpSpPr>
        <a:xfrm>
          <a:off x="0" y="0"/>
          <a:ext cx="0" cy="0"/>
          <a:chOff x="0" y="0"/>
          <a:chExt cx="0" cy="0"/>
        </a:xfrm>
      </p:grpSpPr>
      <p:sp>
        <p:nvSpPr>
          <p:cNvPr id="79" name="Google Shape;79;p11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118"/>
          <p:cNvSpPr/>
          <p:nvPr>
            <p:ph idx="2" type="pic"/>
          </p:nvPr>
        </p:nvSpPr>
        <p:spPr>
          <a:xfrm>
            <a:off x="1792288" y="612775"/>
            <a:ext cx="5486400" cy="4114800"/>
          </a:xfrm>
          <a:prstGeom prst="rect">
            <a:avLst/>
          </a:prstGeom>
          <a:noFill/>
          <a:ln>
            <a:noFill/>
          </a:ln>
        </p:spPr>
      </p:sp>
      <p:sp>
        <p:nvSpPr>
          <p:cNvPr id="81" name="Google Shape;81;p11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82" name="Google Shape;82;p1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5" name="Shape 85"/>
        <p:cNvGrpSpPr/>
        <p:nvPr/>
      </p:nvGrpSpPr>
      <p:grpSpPr>
        <a:xfrm>
          <a:off x="0" y="0"/>
          <a:ext cx="0" cy="0"/>
          <a:chOff x="0" y="0"/>
          <a:chExt cx="0" cy="0"/>
        </a:xfrm>
      </p:grpSpPr>
      <p:sp>
        <p:nvSpPr>
          <p:cNvPr id="86" name="Google Shape;86;p1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7" name="Google Shape;87;p119"/>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8" name="Google Shape;88;p1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1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1" name="Shape 91"/>
        <p:cNvGrpSpPr/>
        <p:nvPr/>
      </p:nvGrpSpPr>
      <p:grpSpPr>
        <a:xfrm>
          <a:off x="0" y="0"/>
          <a:ext cx="0" cy="0"/>
          <a:chOff x="0" y="0"/>
          <a:chExt cx="0" cy="0"/>
        </a:xfrm>
      </p:grpSpPr>
      <p:sp>
        <p:nvSpPr>
          <p:cNvPr id="92" name="Google Shape;92;p12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93" name="Google Shape;93;p12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94" name="Google Shape;94;p1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1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dk1"/>
                </a:solidFill>
                <a:latin typeface="Calibri"/>
                <a:ea typeface="Calibri"/>
                <a:cs typeface="Calibri"/>
                <a:sym typeface="Calibri"/>
              </a:defRPr>
            </a:lvl9pPr>
          </a:lstStyle>
          <a:p/>
        </p:txBody>
      </p:sp>
      <p:sp>
        <p:nvSpPr>
          <p:cNvPr id="11" name="Google Shape;11;p10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0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0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0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nytimes.com/2026/08/18/magazine/national-blackout-power-electricity-outage.html?unlocked_article_code=1.6VA.Yzsa.4dLoVFdUWF0U&amp;smid=url-share" TargetMode="Externa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3.jpg"/><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descr="Clean Coalition Logo_no tagline_updated yellow.eps" id="102" name="Google Shape;102;p1"/>
          <p:cNvPicPr preferRelativeResize="0"/>
          <p:nvPr/>
        </p:nvPicPr>
        <p:blipFill rotWithShape="1">
          <a:blip r:embed="rId3">
            <a:alphaModFix/>
          </a:blip>
          <a:srcRect b="0" l="0" r="0" t="0"/>
          <a:stretch/>
        </p:blipFill>
        <p:spPr>
          <a:xfrm>
            <a:off x="2138312" y="90769"/>
            <a:ext cx="4867377" cy="725500"/>
          </a:xfrm>
          <a:prstGeom prst="rect">
            <a:avLst/>
          </a:prstGeom>
          <a:noFill/>
          <a:ln>
            <a:noFill/>
          </a:ln>
        </p:spPr>
      </p:pic>
      <p:sp>
        <p:nvSpPr>
          <p:cNvPr id="103" name="Google Shape;103;p1"/>
          <p:cNvSpPr txBox="1"/>
          <p:nvPr/>
        </p:nvSpPr>
        <p:spPr>
          <a:xfrm>
            <a:off x="0" y="3953350"/>
            <a:ext cx="9144000" cy="212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600"/>
              <a:buFont typeface="Arial"/>
              <a:buNone/>
            </a:pPr>
            <a:r>
              <a:rPr b="1" lang="en-US" sz="3600">
                <a:solidFill>
                  <a:schemeClr val="lt1"/>
                </a:solidFill>
                <a:latin typeface="Calibri"/>
                <a:ea typeface="Calibri"/>
                <a:cs typeface="Calibri"/>
                <a:sym typeface="Calibri"/>
              </a:rPr>
              <a:t>RGLM Community Microgrid </a:t>
            </a:r>
            <a:endParaRPr b="1" sz="3600">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Arial"/>
              <a:buNone/>
            </a:pPr>
            <a:r>
              <a:rPr b="1" lang="en-US" sz="3600">
                <a:solidFill>
                  <a:schemeClr val="lt1"/>
                </a:solidFill>
                <a:latin typeface="Calibri"/>
                <a:ea typeface="Calibri"/>
                <a:cs typeface="Calibri"/>
                <a:sym typeface="Calibri"/>
              </a:rPr>
              <a:t>Informational</a:t>
            </a:r>
            <a:r>
              <a:rPr b="1" lang="en-US" sz="3600">
                <a:solidFill>
                  <a:schemeClr val="lt1"/>
                </a:solidFill>
                <a:latin typeface="Calibri"/>
                <a:ea typeface="Calibri"/>
                <a:cs typeface="Calibri"/>
                <a:sym typeface="Calibri"/>
              </a:rPr>
              <a:t> Meeting</a:t>
            </a:r>
            <a:endParaRPr b="1" sz="3600">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3600"/>
              <a:buFont typeface="Arial"/>
              <a:buNone/>
            </a:pPr>
            <a:r>
              <a:t/>
            </a:r>
            <a:endParaRPr b="0" i="0" sz="2400" u="none" cap="none" strike="noStrike">
              <a:solidFill>
                <a:schemeClr val="lt1"/>
              </a:solidFill>
              <a:latin typeface="Calibri"/>
              <a:ea typeface="Calibri"/>
              <a:cs typeface="Calibri"/>
              <a:sym typeface="Calibri"/>
            </a:endParaRPr>
          </a:p>
        </p:txBody>
      </p:sp>
      <p:sp>
        <p:nvSpPr>
          <p:cNvPr id="104" name="Google Shape;104;p1"/>
          <p:cNvSpPr txBox="1"/>
          <p:nvPr/>
        </p:nvSpPr>
        <p:spPr>
          <a:xfrm>
            <a:off x="7853900" y="6506275"/>
            <a:ext cx="1219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lang="en-US">
                <a:solidFill>
                  <a:schemeClr val="dk1"/>
                </a:solidFill>
              </a:rPr>
              <a:t>22</a:t>
            </a:r>
            <a:r>
              <a:rPr b="0" i="0" lang="en-US" sz="1400" u="none" cap="none" strike="noStrike">
                <a:solidFill>
                  <a:schemeClr val="dk1"/>
                </a:solidFill>
                <a:latin typeface="Arial"/>
                <a:ea typeface="Arial"/>
                <a:cs typeface="Arial"/>
                <a:sym typeface="Arial"/>
              </a:rPr>
              <a:t> </a:t>
            </a:r>
            <a:r>
              <a:rPr lang="en-US">
                <a:solidFill>
                  <a:schemeClr val="dk1"/>
                </a:solidFill>
              </a:rPr>
              <a:t>Aug</a:t>
            </a:r>
            <a:r>
              <a:rPr b="0" i="0" lang="en-US" sz="1400" u="none" cap="none" strike="noStrike">
                <a:solidFill>
                  <a:schemeClr val="dk1"/>
                </a:solidFill>
                <a:latin typeface="Arial"/>
                <a:ea typeface="Arial"/>
                <a:cs typeface="Arial"/>
                <a:sym typeface="Arial"/>
              </a:rPr>
              <a:t> 2026</a:t>
            </a:r>
            <a:endParaRPr b="0" i="0" sz="1400" u="none" cap="none" strike="noStrike">
              <a:solidFill>
                <a:srgbClr val="000000"/>
              </a:solidFill>
              <a:latin typeface="Arial"/>
              <a:ea typeface="Arial"/>
              <a:cs typeface="Arial"/>
              <a:sym typeface="Arial"/>
            </a:endParaRPr>
          </a:p>
        </p:txBody>
      </p:sp>
      <p:sp>
        <p:nvSpPr>
          <p:cNvPr id="105" name="Google Shape;105;p1"/>
          <p:cNvSpPr/>
          <p:nvPr/>
        </p:nvSpPr>
        <p:spPr>
          <a:xfrm>
            <a:off x="330525" y="5245115"/>
            <a:ext cx="2672700" cy="1047300"/>
          </a:xfrm>
          <a:prstGeom prst="rect">
            <a:avLst/>
          </a:prstGeom>
          <a:noFill/>
          <a:ln>
            <a:noFill/>
          </a:ln>
        </p:spPr>
        <p:txBody>
          <a:bodyPr anchorCtr="0" anchor="t" bIns="41775" lIns="41775" spcFirstLastPara="1" rIns="41775" wrap="square" tIns="41775">
            <a:noAutofit/>
          </a:bodyPr>
          <a:lstStyle/>
          <a:p>
            <a:pPr indent="0" lvl="0" marL="0" marR="0" rtl="0" algn="ctr">
              <a:lnSpc>
                <a:spcPct val="100000"/>
              </a:lnSpc>
              <a:spcBef>
                <a:spcPts val="0"/>
              </a:spcBef>
              <a:spcAft>
                <a:spcPts val="0"/>
              </a:spcAft>
              <a:buClr>
                <a:srgbClr val="FFFFFF"/>
              </a:buClr>
              <a:buSzPts val="1974"/>
              <a:buFont typeface="Arial"/>
              <a:buNone/>
            </a:pPr>
            <a:r>
              <a:rPr b="0" i="0" lang="en-US" sz="1755" u="none" cap="none" strike="noStrike">
                <a:solidFill>
                  <a:srgbClr val="FFFFFF"/>
                </a:solidFill>
                <a:latin typeface="Arial"/>
                <a:ea typeface="Arial"/>
                <a:cs typeface="Arial"/>
                <a:sym typeface="Arial"/>
              </a:rPr>
              <a:t>Craig Lewis</a:t>
            </a:r>
            <a:endParaRPr b="0" i="0" sz="131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b="0" i="0" lang="en-US" sz="1316" u="none" cap="none" strike="noStrike">
                <a:solidFill>
                  <a:srgbClr val="FFFFFF"/>
                </a:solidFill>
                <a:latin typeface="Arial"/>
                <a:ea typeface="Arial"/>
                <a:cs typeface="Arial"/>
                <a:sym typeface="Arial"/>
              </a:rPr>
              <a:t>Executive Director</a:t>
            </a:r>
            <a:endParaRPr b="0" i="0" sz="1316"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b="0" i="0" lang="en-US" sz="1316" u="none" cap="none" strike="noStrike">
                <a:solidFill>
                  <a:srgbClr val="FFFFFF"/>
                </a:solidFill>
                <a:latin typeface="Arial"/>
                <a:ea typeface="Arial"/>
                <a:cs typeface="Arial"/>
                <a:sym typeface="Arial"/>
              </a:rPr>
              <a:t>650-796-2353 mobile</a:t>
            </a:r>
            <a:endParaRPr b="0" i="0" sz="131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b="0" i="0" lang="en-US" sz="1316" u="none" cap="none" strike="noStrike">
                <a:solidFill>
                  <a:srgbClr val="FFFFFF"/>
                </a:solidFill>
                <a:latin typeface="Arial"/>
                <a:ea typeface="Arial"/>
                <a:cs typeface="Arial"/>
                <a:sym typeface="Arial"/>
              </a:rPr>
              <a:t>craig@clean-coalition.org</a:t>
            </a:r>
            <a:endParaRPr b="0" i="0" sz="1316" u="none" cap="none" strike="noStrike">
              <a:solidFill>
                <a:srgbClr val="FFFFFF"/>
              </a:solidFill>
              <a:latin typeface="Arial"/>
              <a:ea typeface="Arial"/>
              <a:cs typeface="Arial"/>
              <a:sym typeface="Arial"/>
            </a:endParaRPr>
          </a:p>
        </p:txBody>
      </p:sp>
      <p:sp>
        <p:nvSpPr>
          <p:cNvPr id="106" name="Google Shape;106;p1"/>
          <p:cNvSpPr/>
          <p:nvPr/>
        </p:nvSpPr>
        <p:spPr>
          <a:xfrm>
            <a:off x="6140770" y="5245121"/>
            <a:ext cx="2672700" cy="1047300"/>
          </a:xfrm>
          <a:prstGeom prst="rect">
            <a:avLst/>
          </a:prstGeom>
          <a:noFill/>
          <a:ln>
            <a:noFill/>
          </a:ln>
        </p:spPr>
        <p:txBody>
          <a:bodyPr anchorCtr="0" anchor="t" bIns="41775" lIns="41775" spcFirstLastPara="1" rIns="41775" wrap="square" tIns="41775">
            <a:noAutofit/>
          </a:bodyPr>
          <a:lstStyle/>
          <a:p>
            <a:pPr indent="0" lvl="0" marL="0" marR="0" rtl="0" algn="ctr">
              <a:lnSpc>
                <a:spcPct val="100000"/>
              </a:lnSpc>
              <a:spcBef>
                <a:spcPts val="0"/>
              </a:spcBef>
              <a:spcAft>
                <a:spcPts val="0"/>
              </a:spcAft>
              <a:buClr>
                <a:srgbClr val="FFFFFF"/>
              </a:buClr>
              <a:buSzPts val="1974"/>
              <a:buFont typeface="Arial"/>
              <a:buNone/>
            </a:pPr>
            <a:r>
              <a:rPr lang="en-US" sz="1755">
                <a:solidFill>
                  <a:srgbClr val="FFFFFF"/>
                </a:solidFill>
              </a:rPr>
              <a:t>Stella Symonds</a:t>
            </a:r>
            <a:endParaRPr b="0" i="0" sz="131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b="0" i="0" lang="en-US" sz="1316" u="none" cap="none" strike="noStrike">
                <a:solidFill>
                  <a:srgbClr val="FFFFFF"/>
                </a:solidFill>
                <a:latin typeface="Arial"/>
                <a:ea typeface="Arial"/>
                <a:cs typeface="Arial"/>
                <a:sym typeface="Arial"/>
              </a:rPr>
              <a:t>Program</a:t>
            </a:r>
            <a:r>
              <a:rPr lang="en-US" sz="1316">
                <a:solidFill>
                  <a:srgbClr val="FFFFFF"/>
                </a:solidFill>
              </a:rPr>
              <a:t>s Associate</a:t>
            </a:r>
            <a:endParaRPr b="0" i="0" sz="1316"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lang="en-US" sz="1316">
                <a:solidFill>
                  <a:srgbClr val="FFFFFF"/>
                </a:solidFill>
              </a:rPr>
              <a:t>925-885-9224</a:t>
            </a:r>
            <a:r>
              <a:rPr b="0" i="0" lang="en-US" sz="1316" u="none" cap="none" strike="noStrike">
                <a:solidFill>
                  <a:srgbClr val="FFFFFF"/>
                </a:solidFill>
                <a:latin typeface="Arial"/>
                <a:ea typeface="Arial"/>
                <a:cs typeface="Arial"/>
                <a:sym typeface="Arial"/>
              </a:rPr>
              <a:t> mobile</a:t>
            </a:r>
            <a:endParaRPr b="0" i="0" sz="131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lang="en-US" sz="1316">
                <a:solidFill>
                  <a:srgbClr val="FFFFFF"/>
                </a:solidFill>
              </a:rPr>
              <a:t>stella</a:t>
            </a:r>
            <a:r>
              <a:rPr b="0" i="0" lang="en-US" sz="1316" u="none" cap="none" strike="noStrike">
                <a:solidFill>
                  <a:srgbClr val="FFFFFF"/>
                </a:solidFill>
                <a:latin typeface="Arial"/>
                <a:ea typeface="Arial"/>
                <a:cs typeface="Arial"/>
                <a:sym typeface="Arial"/>
              </a:rPr>
              <a:t>@clean-coalition.org</a:t>
            </a:r>
            <a:endParaRPr b="0" i="0" sz="1316" u="none" cap="none" strike="noStrike">
              <a:solidFill>
                <a:srgbClr val="FFFFFF"/>
              </a:solidFill>
              <a:latin typeface="Arial"/>
              <a:ea typeface="Arial"/>
              <a:cs typeface="Arial"/>
              <a:sym typeface="Arial"/>
            </a:endParaRPr>
          </a:p>
        </p:txBody>
      </p:sp>
      <p:sp>
        <p:nvSpPr>
          <p:cNvPr id="107" name="Google Shape;107;p1"/>
          <p:cNvSpPr/>
          <p:nvPr/>
        </p:nvSpPr>
        <p:spPr>
          <a:xfrm>
            <a:off x="3235645" y="5245121"/>
            <a:ext cx="2672700" cy="1047300"/>
          </a:xfrm>
          <a:prstGeom prst="rect">
            <a:avLst/>
          </a:prstGeom>
          <a:noFill/>
          <a:ln>
            <a:noFill/>
          </a:ln>
        </p:spPr>
        <p:txBody>
          <a:bodyPr anchorCtr="0" anchor="t" bIns="41775" lIns="41775" spcFirstLastPara="1" rIns="41775" wrap="square" tIns="41775">
            <a:noAutofit/>
          </a:bodyPr>
          <a:lstStyle/>
          <a:p>
            <a:pPr indent="0" lvl="0" marL="0" marR="0" rtl="0" algn="ctr">
              <a:lnSpc>
                <a:spcPct val="100000"/>
              </a:lnSpc>
              <a:spcBef>
                <a:spcPts val="0"/>
              </a:spcBef>
              <a:spcAft>
                <a:spcPts val="0"/>
              </a:spcAft>
              <a:buClr>
                <a:srgbClr val="FFFFFF"/>
              </a:buClr>
              <a:buSzPts val="1974"/>
              <a:buFont typeface="Arial"/>
              <a:buNone/>
            </a:pPr>
            <a:r>
              <a:rPr lang="en-US" sz="1755">
                <a:solidFill>
                  <a:srgbClr val="FFFFFF"/>
                </a:solidFill>
              </a:rPr>
              <a:t>Akshay Pagare</a:t>
            </a:r>
            <a:endParaRPr b="0" i="0" sz="131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lang="en-US" sz="1316">
                <a:solidFill>
                  <a:srgbClr val="FFFFFF"/>
                </a:solidFill>
              </a:rPr>
              <a:t>Director of Engineering</a:t>
            </a:r>
            <a:endParaRPr b="0" i="0" sz="1316"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lang="en-US" sz="1316">
                <a:solidFill>
                  <a:srgbClr val="FFFFFF"/>
                </a:solidFill>
              </a:rPr>
              <a:t>707-326-7785</a:t>
            </a:r>
            <a:r>
              <a:rPr b="0" i="0" lang="en-US" sz="1316" u="none" cap="none" strike="noStrike">
                <a:solidFill>
                  <a:srgbClr val="FFFFFF"/>
                </a:solidFill>
                <a:latin typeface="Arial"/>
                <a:ea typeface="Arial"/>
                <a:cs typeface="Arial"/>
                <a:sym typeface="Arial"/>
              </a:rPr>
              <a:t> mobile</a:t>
            </a:r>
            <a:endParaRPr b="0" i="0" sz="1316"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535"/>
              <a:buFont typeface="Arial"/>
              <a:buNone/>
            </a:pPr>
            <a:r>
              <a:rPr lang="en-US" sz="1316">
                <a:solidFill>
                  <a:srgbClr val="FFFFFF"/>
                </a:solidFill>
              </a:rPr>
              <a:t>akshay@suryapowerflow.com</a:t>
            </a:r>
            <a:endParaRPr b="0" i="0" sz="1316" u="none" cap="none" strike="noStrike">
              <a:solidFill>
                <a:srgbClr val="FFFFFF"/>
              </a:solidFill>
              <a:latin typeface="Arial"/>
              <a:ea typeface="Arial"/>
              <a:cs typeface="Arial"/>
              <a:sym typeface="Arial"/>
            </a:endParaRPr>
          </a:p>
        </p:txBody>
      </p:sp>
      <p:pic>
        <p:nvPicPr>
          <p:cNvPr id="108" name="Google Shape;108;p1" title="Screenshot 2026-08-18 at 4.57.48 PM.png"/>
          <p:cNvPicPr preferRelativeResize="0"/>
          <p:nvPr/>
        </p:nvPicPr>
        <p:blipFill>
          <a:blip r:embed="rId4">
            <a:alphaModFix/>
          </a:blip>
          <a:stretch>
            <a:fillRect/>
          </a:stretch>
        </p:blipFill>
        <p:spPr>
          <a:xfrm>
            <a:off x="2570991" y="898425"/>
            <a:ext cx="4002021" cy="2972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g3247016903e_0_102"/>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Clean Coalition (nonprofit)</a:t>
            </a:r>
            <a:endParaRPr/>
          </a:p>
        </p:txBody>
      </p:sp>
      <p:sp>
        <p:nvSpPr>
          <p:cNvPr id="115" name="Google Shape;115;g3247016903e_0_102"/>
          <p:cNvSpPr txBox="1"/>
          <p:nvPr/>
        </p:nvSpPr>
        <p:spPr>
          <a:xfrm>
            <a:off x="1928813" y="2947988"/>
            <a:ext cx="184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6" name="Google Shape;116;g3247016903e_0_102"/>
          <p:cNvSpPr txBox="1"/>
          <p:nvPr/>
        </p:nvSpPr>
        <p:spPr>
          <a:xfrm>
            <a:off x="1142250" y="818874"/>
            <a:ext cx="6859500" cy="5571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sng" cap="none" strike="noStrike">
                <a:solidFill>
                  <a:schemeClr val="dk1"/>
                </a:solidFill>
                <a:latin typeface="Arial"/>
                <a:ea typeface="Arial"/>
                <a:cs typeface="Arial"/>
                <a:sym typeface="Arial"/>
              </a:rPr>
              <a:t>Mission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To accelerate the transition to renewable energy and a modern grid through</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 technical, policy, and project development expertise.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US" sz="2800" u="sng" cap="none" strike="noStrike">
                <a:solidFill>
                  <a:schemeClr val="dk1"/>
                </a:solidFill>
                <a:latin typeface="Arial"/>
                <a:ea typeface="Arial"/>
                <a:cs typeface="Arial"/>
                <a:sym typeface="Arial"/>
              </a:rPr>
              <a:t>Renewable Energy End-Game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Arial"/>
                <a:ea typeface="Arial"/>
                <a:cs typeface="Arial"/>
                <a:sym typeface="Arial"/>
              </a:rPr>
              <a:t>100% renewable energy; 25% local, interconnected within the distribution grid and ensuring resilience without dependence on the transmission grid; and 75% remote, fully dependent on the transmission grid for serving loads.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3247016903e_0_109"/>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Clean Coalition Community &amp; Solar Microgrids</a:t>
            </a:r>
            <a:endParaRPr/>
          </a:p>
        </p:txBody>
      </p:sp>
      <p:sp>
        <p:nvSpPr>
          <p:cNvPr id="123" name="Google Shape;123;g3247016903e_0_109"/>
          <p:cNvSpPr txBox="1"/>
          <p:nvPr/>
        </p:nvSpPr>
        <p:spPr>
          <a:xfrm>
            <a:off x="1928813" y="2947988"/>
            <a:ext cx="184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 name="Google Shape;124;g3247016903e_0_109"/>
          <p:cNvSpPr txBox="1"/>
          <p:nvPr/>
        </p:nvSpPr>
        <p:spPr>
          <a:xfrm>
            <a:off x="208549" y="906379"/>
            <a:ext cx="4315200" cy="360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Creating Groundbreaking Models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The Clean Coalition designs and stages cutting-edge Community Microgrid &amp; Solar Microgrid projects that can be replicated in any utility service territory. By showcasing the value and feasibility of these projects, and the vast potential for siting distributed energy resources in the built environment, we’re helping proliferate clean local energy and community resilience.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5" name="Google Shape;125;g3247016903e_0_109"/>
          <p:cNvSpPr txBox="1"/>
          <p:nvPr/>
        </p:nvSpPr>
        <p:spPr>
          <a:xfrm>
            <a:off x="5037220" y="906379"/>
            <a:ext cx="3641700" cy="304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Facilitating Real-World Projects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At the Clean Coalition, we base our work on concrete project experience. The projects we design highlight the regulatory and policy issues that are impeding the development of clean local energy projects, and the tools and best practices needed to overcome those barriers.</a:t>
            </a:r>
            <a:endParaRPr b="0" i="0" sz="1400" u="none" cap="none" strike="noStrike">
              <a:solidFill>
                <a:srgbClr val="000000"/>
              </a:solidFill>
              <a:latin typeface="Arial"/>
              <a:ea typeface="Arial"/>
              <a:cs typeface="Arial"/>
              <a:sym typeface="Arial"/>
            </a:endParaRPr>
          </a:p>
        </p:txBody>
      </p:sp>
      <p:pic>
        <p:nvPicPr>
          <p:cNvPr id="126" name="Google Shape;126;g3247016903e_0_109"/>
          <p:cNvPicPr preferRelativeResize="0"/>
          <p:nvPr/>
        </p:nvPicPr>
        <p:blipFill rotWithShape="1">
          <a:blip r:embed="rId3">
            <a:alphaModFix/>
          </a:blip>
          <a:srcRect b="0" l="0" r="0" t="0"/>
          <a:stretch/>
        </p:blipFill>
        <p:spPr>
          <a:xfrm>
            <a:off x="1010652" y="4426034"/>
            <a:ext cx="7122696" cy="1866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3f9afc2f545_0_32"/>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Grid Titans &amp; Surya </a:t>
            </a:r>
            <a:r>
              <a:rPr b="1" lang="en-US" sz="2100">
                <a:solidFill>
                  <a:schemeClr val="lt1"/>
                </a:solidFill>
                <a:latin typeface="Arial"/>
                <a:ea typeface="Arial"/>
                <a:cs typeface="Arial"/>
                <a:sym typeface="Arial"/>
              </a:rPr>
              <a:t>(developer, contractor, financier)</a:t>
            </a:r>
            <a:endParaRPr sz="4100"/>
          </a:p>
        </p:txBody>
      </p:sp>
      <p:sp>
        <p:nvSpPr>
          <p:cNvPr id="133" name="Google Shape;133;g3f9afc2f545_0_32"/>
          <p:cNvSpPr txBox="1"/>
          <p:nvPr/>
        </p:nvSpPr>
        <p:spPr>
          <a:xfrm>
            <a:off x="4630825" y="4336650"/>
            <a:ext cx="3174900" cy="44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pic>
        <p:nvPicPr>
          <p:cNvPr id="134" name="Google Shape;134;g3f9afc2f545_0_32" title="GridTitans-Alt Full Color.png"/>
          <p:cNvPicPr preferRelativeResize="0"/>
          <p:nvPr/>
        </p:nvPicPr>
        <p:blipFill>
          <a:blip r:embed="rId3">
            <a:alphaModFix/>
          </a:blip>
          <a:stretch>
            <a:fillRect/>
          </a:stretch>
        </p:blipFill>
        <p:spPr>
          <a:xfrm>
            <a:off x="269750" y="1511912"/>
            <a:ext cx="2536925" cy="1598275"/>
          </a:xfrm>
          <a:prstGeom prst="rect">
            <a:avLst/>
          </a:prstGeom>
          <a:noFill/>
          <a:ln>
            <a:noFill/>
          </a:ln>
        </p:spPr>
      </p:pic>
      <p:sp>
        <p:nvSpPr>
          <p:cNvPr id="135" name="Google Shape;135;g3f9afc2f545_0_32"/>
          <p:cNvSpPr txBox="1"/>
          <p:nvPr/>
        </p:nvSpPr>
        <p:spPr>
          <a:xfrm>
            <a:off x="3042475" y="1511900"/>
            <a:ext cx="5595600" cy="1822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900">
                <a:solidFill>
                  <a:schemeClr val="dk1"/>
                </a:solidFill>
                <a:latin typeface="Calibri"/>
                <a:ea typeface="Calibri"/>
                <a:cs typeface="Calibri"/>
                <a:sym typeface="Calibri"/>
              </a:rPr>
              <a:t>Grid Titans is a California based clean energy contractor specializing in </a:t>
            </a:r>
            <a:r>
              <a:rPr lang="en-US" sz="1900">
                <a:solidFill>
                  <a:schemeClr val="dk1"/>
                </a:solidFill>
                <a:latin typeface="Calibri"/>
                <a:ea typeface="Calibri"/>
                <a:cs typeface="Calibri"/>
                <a:sym typeface="Calibri"/>
              </a:rPr>
              <a:t>engineering, procurement and construction of</a:t>
            </a:r>
            <a:r>
              <a:rPr lang="en-US" sz="1900">
                <a:solidFill>
                  <a:schemeClr val="dk1"/>
                </a:solidFill>
                <a:latin typeface="Calibri"/>
                <a:ea typeface="Calibri"/>
                <a:cs typeface="Calibri"/>
                <a:sym typeface="Calibri"/>
              </a:rPr>
              <a:t> solar, battery storage, and microgrid installations, with a strong track record delivering large scale commercial projects.</a:t>
            </a:r>
            <a:endParaRPr sz="2200">
              <a:latin typeface="Calibri"/>
              <a:ea typeface="Calibri"/>
              <a:cs typeface="Calibri"/>
              <a:sym typeface="Calibri"/>
            </a:endParaRPr>
          </a:p>
        </p:txBody>
      </p:sp>
      <p:graphicFrame>
        <p:nvGraphicFramePr>
          <p:cNvPr id="136" name="Google Shape;136;g3f9afc2f545_0_32"/>
          <p:cNvGraphicFramePr/>
          <p:nvPr/>
        </p:nvGraphicFramePr>
        <p:xfrm>
          <a:off x="3042463" y="3849000"/>
          <a:ext cx="3000000" cy="3000000"/>
        </p:xfrm>
        <a:graphic>
          <a:graphicData uri="http://schemas.openxmlformats.org/drawingml/2006/table">
            <a:tbl>
              <a:tblPr>
                <a:noFill/>
                <a:tableStyleId>{C6A7A97C-0529-4B79-AA14-BBD6622365CD}</a:tableStyleId>
              </a:tblPr>
              <a:tblGrid>
                <a:gridCol w="5348275"/>
              </a:tblGrid>
              <a:tr h="714375">
                <a:tc>
                  <a:txBody>
                    <a:bodyPr/>
                    <a:lstStyle/>
                    <a:p>
                      <a:pPr indent="0" lvl="0" marL="0" rtl="0" algn="l">
                        <a:lnSpc>
                          <a:spcPct val="107000"/>
                        </a:lnSpc>
                        <a:spcBef>
                          <a:spcPts val="0"/>
                        </a:spcBef>
                        <a:spcAft>
                          <a:spcPts val="0"/>
                        </a:spcAft>
                        <a:buNone/>
                      </a:pPr>
                      <a:r>
                        <a:rPr lang="en-US" sz="1900">
                          <a:latin typeface="Calibri"/>
                          <a:ea typeface="Calibri"/>
                          <a:cs typeface="Calibri"/>
                          <a:sym typeface="Calibri"/>
                        </a:rPr>
                        <a:t>Surya is an energy development firm founded to bring clean energy to </a:t>
                      </a:r>
                      <a:r>
                        <a:rPr lang="en-US" sz="1900">
                          <a:latin typeface="Calibri"/>
                          <a:ea typeface="Calibri"/>
                          <a:cs typeface="Calibri"/>
                          <a:sym typeface="Calibri"/>
                        </a:rPr>
                        <a:t>nonprofits, municipalities, campuses, and communities. </a:t>
                      </a:r>
                      <a:endParaRPr sz="1900">
                        <a:latin typeface="Calibri"/>
                        <a:ea typeface="Calibri"/>
                        <a:cs typeface="Calibri"/>
                        <a:sym typeface="Calibri"/>
                      </a:endParaRPr>
                    </a:p>
                    <a:p>
                      <a:pPr indent="0" lvl="0" marL="0" rtl="0" algn="l">
                        <a:lnSpc>
                          <a:spcPct val="107000"/>
                        </a:lnSpc>
                        <a:spcBef>
                          <a:spcPts val="0"/>
                        </a:spcBef>
                        <a:spcAft>
                          <a:spcPts val="0"/>
                        </a:spcAft>
                        <a:buNone/>
                      </a:pPr>
                      <a:r>
                        <a:rPr lang="en-US" sz="1900">
                          <a:latin typeface="Calibri"/>
                          <a:ea typeface="Calibri"/>
                          <a:cs typeface="Calibri"/>
                          <a:sym typeface="Calibri"/>
                        </a:rPr>
                        <a:t>We believe energy infrastructure is community infrastructure. Every project is an opportunity to build a more resilient, equitable grid.</a:t>
                      </a:r>
                      <a:endParaRPr sz="1900">
                        <a:latin typeface="Calibri"/>
                        <a:ea typeface="Calibri"/>
                        <a:cs typeface="Calibri"/>
                        <a:sym typeface="Calibri"/>
                      </a:endParaRPr>
                    </a:p>
                  </a:txBody>
                  <a:tcPr marT="91425" marB="91425" marR="91425" marL="91425"/>
                </a:tc>
              </a:tr>
            </a:tbl>
          </a:graphicData>
        </a:graphic>
      </p:graphicFrame>
      <p:pic>
        <p:nvPicPr>
          <p:cNvPr id="137" name="Google Shape;137;g3f9afc2f545_0_32" title="Logo.png"/>
          <p:cNvPicPr preferRelativeResize="0"/>
          <p:nvPr/>
        </p:nvPicPr>
        <p:blipFill>
          <a:blip r:embed="rId4">
            <a:alphaModFix/>
          </a:blip>
          <a:stretch>
            <a:fillRect/>
          </a:stretch>
        </p:blipFill>
        <p:spPr>
          <a:xfrm>
            <a:off x="134875" y="4152770"/>
            <a:ext cx="2806676" cy="105773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f9afc2f545_0_43"/>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Overview</a:t>
            </a:r>
            <a:endParaRPr/>
          </a:p>
        </p:txBody>
      </p:sp>
      <p:sp>
        <p:nvSpPr>
          <p:cNvPr id="144" name="Google Shape;144;g3f9afc2f545_0_43"/>
          <p:cNvSpPr txBox="1"/>
          <p:nvPr/>
        </p:nvSpPr>
        <p:spPr>
          <a:xfrm>
            <a:off x="341250" y="1000850"/>
            <a:ext cx="8461500" cy="39237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US" sz="3100">
                <a:solidFill>
                  <a:srgbClr val="434343"/>
                </a:solidFill>
                <a:latin typeface="Calibri"/>
                <a:ea typeface="Calibri"/>
                <a:cs typeface="Calibri"/>
                <a:sym typeface="Calibri"/>
              </a:rPr>
              <a:t>Background</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434343"/>
                </a:solidFill>
                <a:latin typeface="Calibri"/>
                <a:ea typeface="Calibri"/>
                <a:cs typeface="Calibri"/>
                <a:sym typeface="Calibri"/>
              </a:rPr>
              <a:t>Electrification opportunities</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Clr>
                <a:schemeClr val="dk1"/>
              </a:buClr>
              <a:buSzPts val="1100"/>
              <a:buFont typeface="Arial"/>
              <a:buNone/>
            </a:pPr>
            <a:r>
              <a:rPr lang="en-US" sz="3100">
                <a:solidFill>
                  <a:srgbClr val="434343"/>
                </a:solidFill>
                <a:latin typeface="Calibri"/>
                <a:ea typeface="Calibri"/>
                <a:cs typeface="Calibri"/>
                <a:sym typeface="Calibri"/>
              </a:rPr>
              <a:t>Community Microgrid opportunity </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434343"/>
                </a:solidFill>
                <a:latin typeface="Calibri"/>
                <a:ea typeface="Calibri"/>
                <a:cs typeface="Calibri"/>
                <a:sym typeface="Calibri"/>
              </a:rPr>
              <a:t>Solar Microgrid opportunities for individual homes</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434343"/>
                </a:solidFill>
                <a:latin typeface="Calibri"/>
                <a:ea typeface="Calibri"/>
                <a:cs typeface="Calibri"/>
                <a:sym typeface="Calibri"/>
              </a:rPr>
              <a:t>Recommendations, survey, Q&amp;A</a:t>
            </a:r>
            <a:endParaRPr sz="3100">
              <a:solidFill>
                <a:srgbClr val="434343"/>
              </a:solidFill>
              <a:latin typeface="Calibri"/>
              <a:ea typeface="Calibri"/>
              <a:cs typeface="Calibri"/>
              <a:sym typeface="Calibri"/>
            </a:endParaRPr>
          </a:p>
          <a:p>
            <a:pPr indent="0" lvl="0" marL="0" rtl="0" algn="l">
              <a:spcBef>
                <a:spcPts val="100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g3f9afc2f545_0_99"/>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Overview</a:t>
            </a:r>
            <a:endParaRPr/>
          </a:p>
        </p:txBody>
      </p:sp>
      <p:sp>
        <p:nvSpPr>
          <p:cNvPr id="151" name="Google Shape;151;g3f9afc2f545_0_99"/>
          <p:cNvSpPr txBox="1"/>
          <p:nvPr/>
        </p:nvSpPr>
        <p:spPr>
          <a:xfrm>
            <a:off x="341250" y="1000850"/>
            <a:ext cx="8461500" cy="39237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US" sz="3100">
                <a:solidFill>
                  <a:srgbClr val="434343"/>
                </a:solidFill>
                <a:latin typeface="Calibri"/>
                <a:ea typeface="Calibri"/>
                <a:cs typeface="Calibri"/>
                <a:sym typeface="Calibri"/>
              </a:rPr>
              <a:t>Background </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Electrification opportunities</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Community Microgrid opportunity </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Solar Microgrid opportunity for individual homes</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Recommendations, survey, Q&amp;A</a:t>
            </a:r>
            <a:endParaRPr sz="3100">
              <a:solidFill>
                <a:srgbClr val="CCCCCC"/>
              </a:solidFill>
              <a:latin typeface="Calibri"/>
              <a:ea typeface="Calibri"/>
              <a:cs typeface="Calibri"/>
              <a:sym typeface="Calibri"/>
            </a:endParaRPr>
          </a:p>
          <a:p>
            <a:pPr indent="0" lvl="0" marL="0" rtl="0" algn="l">
              <a:spcBef>
                <a:spcPts val="100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3247016903e_0_118"/>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sz="2400"/>
              <a:t>Benefits of a </a:t>
            </a:r>
            <a:r>
              <a:rPr lang="en-US"/>
              <a:t>s</a:t>
            </a:r>
            <a:r>
              <a:rPr lang="en-US" sz="2400"/>
              <a:t>olar-driven </a:t>
            </a:r>
            <a:r>
              <a:rPr lang="en-US"/>
              <a:t>m</a:t>
            </a:r>
            <a:r>
              <a:rPr lang="en-US" sz="2400"/>
              <a:t>icrogrid</a:t>
            </a:r>
            <a:r>
              <a:rPr lang="en-US"/>
              <a:t>s</a:t>
            </a:r>
            <a:endParaRPr/>
          </a:p>
        </p:txBody>
      </p:sp>
      <p:sp>
        <p:nvSpPr>
          <p:cNvPr id="158" name="Google Shape;158;g3247016903e_0_118"/>
          <p:cNvSpPr txBox="1"/>
          <p:nvPr>
            <p:ph idx="1" type="body"/>
          </p:nvPr>
        </p:nvSpPr>
        <p:spPr>
          <a:xfrm>
            <a:off x="362550" y="977975"/>
            <a:ext cx="8418900" cy="5470500"/>
          </a:xfrm>
          <a:prstGeom prst="rect">
            <a:avLst/>
          </a:prstGeom>
          <a:noFill/>
          <a:ln>
            <a:noFill/>
          </a:ln>
        </p:spPr>
        <p:txBody>
          <a:bodyPr anchorCtr="0" anchor="t" bIns="45700" lIns="91425" spcFirstLastPara="1" rIns="91425" wrap="square" tIns="45700">
            <a:noAutofit/>
          </a:bodyPr>
          <a:lstStyle/>
          <a:p>
            <a:pPr indent="-330200" lvl="0" marL="457200" rtl="0" algn="l">
              <a:lnSpc>
                <a:spcPct val="100000"/>
              </a:lnSpc>
              <a:spcBef>
                <a:spcPts val="0"/>
              </a:spcBef>
              <a:spcAft>
                <a:spcPts val="0"/>
              </a:spcAft>
              <a:buClr>
                <a:schemeClr val="dk1"/>
              </a:buClr>
              <a:buSzPts val="1600"/>
              <a:buAutoNum type="arabicPeriod"/>
            </a:pPr>
            <a:r>
              <a:rPr b="1" lang="en-US" sz="1600">
                <a:solidFill>
                  <a:schemeClr val="dk1"/>
                </a:solidFill>
              </a:rPr>
              <a:t>Economic</a:t>
            </a:r>
            <a:endParaRPr b="1"/>
          </a:p>
          <a:p>
            <a:pPr indent="-355600" lvl="1" marL="742950" rtl="0" algn="l">
              <a:lnSpc>
                <a:spcPct val="100000"/>
              </a:lnSpc>
              <a:spcBef>
                <a:spcPts val="1000"/>
              </a:spcBef>
              <a:spcAft>
                <a:spcPts val="0"/>
              </a:spcAft>
              <a:buClr>
                <a:schemeClr val="dk1"/>
              </a:buClr>
              <a:buSzPts val="1600"/>
              <a:buFont typeface="Arial"/>
              <a:buChar char="•"/>
            </a:pPr>
            <a:r>
              <a:rPr lang="en-US" sz="1600">
                <a:solidFill>
                  <a:schemeClr val="dk1"/>
                </a:solidFill>
              </a:rPr>
              <a:t>Provides electricity costs savings compared to buying electricity from the utility.</a:t>
            </a:r>
            <a:endParaRPr sz="1600"/>
          </a:p>
          <a:p>
            <a:pPr indent="-355600" lvl="1" marL="742950" rtl="0" algn="l">
              <a:lnSpc>
                <a:spcPct val="100000"/>
              </a:lnSpc>
              <a:spcBef>
                <a:spcPts val="600"/>
              </a:spcBef>
              <a:spcAft>
                <a:spcPts val="0"/>
              </a:spcAft>
              <a:buClr>
                <a:schemeClr val="dk1"/>
              </a:buClr>
              <a:buSzPts val="1600"/>
              <a:buFont typeface="Arial"/>
              <a:buChar char="•"/>
            </a:pPr>
            <a:r>
              <a:rPr lang="en-US" sz="1600">
                <a:solidFill>
                  <a:schemeClr val="dk1"/>
                </a:solidFill>
              </a:rPr>
              <a:t>Provides value-of-resilience (VOR) compared to implementing &amp; operating a fossil-fueled generator.</a:t>
            </a:r>
            <a:endParaRPr sz="1600"/>
          </a:p>
          <a:p>
            <a:pPr indent="-355600" lvl="1" marL="742950" rtl="0" algn="l">
              <a:lnSpc>
                <a:spcPct val="100000"/>
              </a:lnSpc>
              <a:spcBef>
                <a:spcPts val="600"/>
              </a:spcBef>
              <a:spcAft>
                <a:spcPts val="0"/>
              </a:spcAft>
              <a:buClr>
                <a:schemeClr val="dk1"/>
              </a:buClr>
              <a:buSzPts val="1600"/>
              <a:buFont typeface="Arial"/>
              <a:buChar char="•"/>
            </a:pPr>
            <a:r>
              <a:rPr lang="en-US" sz="1600">
                <a:solidFill>
                  <a:schemeClr val="dk1"/>
                </a:solidFill>
              </a:rPr>
              <a:t>Provides a fixed cost of electricity compared to rapidly rising utility costs.</a:t>
            </a:r>
            <a:endParaRPr sz="1600">
              <a:solidFill>
                <a:schemeClr val="dk1"/>
              </a:solidFill>
            </a:endParaRPr>
          </a:p>
          <a:p>
            <a:pPr indent="-330200" lvl="0" marL="457200" rtl="0" algn="l">
              <a:lnSpc>
                <a:spcPct val="100000"/>
              </a:lnSpc>
              <a:spcBef>
                <a:spcPts val="1000"/>
              </a:spcBef>
              <a:spcAft>
                <a:spcPts val="0"/>
              </a:spcAft>
              <a:buClr>
                <a:schemeClr val="dk1"/>
              </a:buClr>
              <a:buSzPts val="1600"/>
              <a:buAutoNum type="arabicPeriod"/>
            </a:pPr>
            <a:r>
              <a:rPr b="1" lang="en-US" sz="1600">
                <a:solidFill>
                  <a:schemeClr val="dk1"/>
                </a:solidFill>
              </a:rPr>
              <a:t>Environmental</a:t>
            </a:r>
            <a:endParaRPr b="1"/>
          </a:p>
          <a:p>
            <a:pPr indent="-355600" lvl="1" marL="742950" rtl="0" algn="l">
              <a:lnSpc>
                <a:spcPct val="100000"/>
              </a:lnSpc>
              <a:spcBef>
                <a:spcPts val="1000"/>
              </a:spcBef>
              <a:spcAft>
                <a:spcPts val="0"/>
              </a:spcAft>
              <a:buClr>
                <a:schemeClr val="dk1"/>
              </a:buClr>
              <a:buSzPts val="1600"/>
              <a:buFont typeface="Arial"/>
              <a:buChar char="•"/>
            </a:pPr>
            <a:r>
              <a:rPr lang="en-US" sz="1600">
                <a:solidFill>
                  <a:schemeClr val="dk1"/>
                </a:solidFill>
              </a:rPr>
              <a:t>Provides solar electricity, a pure renewable energy resource.  </a:t>
            </a:r>
            <a:endParaRPr sz="1600"/>
          </a:p>
          <a:p>
            <a:pPr indent="-355600" lvl="1" marL="742950" rtl="0" algn="l">
              <a:lnSpc>
                <a:spcPct val="100000"/>
              </a:lnSpc>
              <a:spcBef>
                <a:spcPts val="600"/>
              </a:spcBef>
              <a:spcAft>
                <a:spcPts val="0"/>
              </a:spcAft>
              <a:buClr>
                <a:schemeClr val="dk1"/>
              </a:buClr>
              <a:buSzPts val="1600"/>
              <a:buFont typeface="Arial"/>
              <a:buChar char="•"/>
            </a:pPr>
            <a:r>
              <a:rPr lang="en-US" sz="1600">
                <a:solidFill>
                  <a:schemeClr val="dk1"/>
                </a:solidFill>
              </a:rPr>
              <a:t>R</a:t>
            </a:r>
            <a:r>
              <a:rPr lang="en-US" sz="1600">
                <a:solidFill>
                  <a:schemeClr val="dk1"/>
                </a:solidFill>
              </a:rPr>
              <a:t>educes peak usage of the grid when it is most stressed during the peak periods, which throughout California are 4-9pm.</a:t>
            </a:r>
            <a:endParaRPr sz="1600"/>
          </a:p>
          <a:p>
            <a:pPr indent="-355600" lvl="1" marL="742950" rtl="0" algn="l">
              <a:lnSpc>
                <a:spcPct val="100000"/>
              </a:lnSpc>
              <a:spcBef>
                <a:spcPts val="600"/>
              </a:spcBef>
              <a:spcAft>
                <a:spcPts val="0"/>
              </a:spcAft>
              <a:buClr>
                <a:schemeClr val="dk1"/>
              </a:buClr>
              <a:buSzPts val="1600"/>
              <a:buFont typeface="Arial"/>
              <a:buChar char="•"/>
            </a:pPr>
            <a:r>
              <a:rPr lang="en-US" sz="1600">
                <a:solidFill>
                  <a:schemeClr val="dk1"/>
                </a:solidFill>
              </a:rPr>
              <a:t>Eliminates energy losses associated with traversing transmission &amp; distribution grids, typically 15%.  </a:t>
            </a:r>
            <a:endParaRPr sz="1600">
              <a:solidFill>
                <a:schemeClr val="dk1"/>
              </a:solidFill>
            </a:endParaRPr>
          </a:p>
          <a:p>
            <a:pPr indent="-330200" lvl="0" marL="457200" rtl="0" algn="l">
              <a:lnSpc>
                <a:spcPct val="100000"/>
              </a:lnSpc>
              <a:spcBef>
                <a:spcPts val="1000"/>
              </a:spcBef>
              <a:spcAft>
                <a:spcPts val="0"/>
              </a:spcAft>
              <a:buClr>
                <a:schemeClr val="dk1"/>
              </a:buClr>
              <a:buSzPts val="1600"/>
              <a:buAutoNum type="arabicPeriod"/>
            </a:pPr>
            <a:r>
              <a:rPr b="1" lang="en-US" sz="1600">
                <a:solidFill>
                  <a:schemeClr val="dk1"/>
                </a:solidFill>
              </a:rPr>
              <a:t>Resilience</a:t>
            </a:r>
            <a:endParaRPr b="1"/>
          </a:p>
          <a:p>
            <a:pPr indent="-355600" lvl="1" marL="742950" rtl="0" algn="l">
              <a:lnSpc>
                <a:spcPct val="100000"/>
              </a:lnSpc>
              <a:spcBef>
                <a:spcPts val="1000"/>
              </a:spcBef>
              <a:spcAft>
                <a:spcPts val="0"/>
              </a:spcAft>
              <a:buClr>
                <a:schemeClr val="dk1"/>
              </a:buClr>
              <a:buSzPts val="1600"/>
              <a:buFont typeface="Arial"/>
              <a:buChar char="•"/>
            </a:pPr>
            <a:r>
              <a:rPr lang="en-US" sz="1600">
                <a:solidFill>
                  <a:schemeClr val="dk1"/>
                </a:solidFill>
              </a:rPr>
              <a:t>Provides 100% ride-through during grid outages of limited durations – </a:t>
            </a:r>
            <a:r>
              <a:rPr b="1" lang="en-US" sz="1600">
                <a:solidFill>
                  <a:schemeClr val="dk1"/>
                </a:solidFill>
              </a:rPr>
              <a:t>you won’t notice when the grid goes down.</a:t>
            </a:r>
            <a:endParaRPr b="1" sz="1600"/>
          </a:p>
          <a:p>
            <a:pPr indent="-355600" lvl="1" marL="742950" rtl="0" algn="l">
              <a:lnSpc>
                <a:spcPct val="100000"/>
              </a:lnSpc>
              <a:spcBef>
                <a:spcPts val="600"/>
              </a:spcBef>
              <a:spcAft>
                <a:spcPts val="0"/>
              </a:spcAft>
              <a:buClr>
                <a:schemeClr val="dk1"/>
              </a:buClr>
              <a:buSzPts val="1600"/>
              <a:buFont typeface="Arial"/>
              <a:buChar char="•"/>
            </a:pPr>
            <a:r>
              <a:rPr lang="en-US" sz="1600">
                <a:solidFill>
                  <a:schemeClr val="dk1"/>
                </a:solidFill>
              </a:rPr>
              <a:t>Provides indefinite resilience for at least critical loads, with cost correlated to the percentage of load being served with 100% resilience.  </a:t>
            </a:r>
            <a:endParaRPr sz="1600">
              <a:solidFill>
                <a:srgbClr val="091129"/>
              </a:solidFill>
            </a:endParaRPr>
          </a:p>
          <a:p>
            <a:pPr indent="-215900" lvl="0" marL="342900" rtl="0" algn="l">
              <a:lnSpc>
                <a:spcPct val="100000"/>
              </a:lnSpc>
              <a:spcBef>
                <a:spcPts val="420"/>
              </a:spcBef>
              <a:spcAft>
                <a:spcPts val="0"/>
              </a:spcAft>
              <a:buClr>
                <a:srgbClr val="4683D1"/>
              </a:buClr>
              <a:buSzPts val="2000"/>
              <a:buFont typeface="Arial"/>
              <a:buNone/>
            </a:pPr>
            <a:r>
              <a:t/>
            </a:r>
            <a:endParaRPr sz="2000">
              <a:solidFill>
                <a:srgbClr val="09112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f9afc2f545_0_133"/>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Goleta Load Pocket (GLP) &amp; Resilience </a:t>
            </a:r>
            <a:endParaRPr/>
          </a:p>
        </p:txBody>
      </p:sp>
      <p:sp>
        <p:nvSpPr>
          <p:cNvPr id="165" name="Google Shape;165;g3f9afc2f545_0_133"/>
          <p:cNvSpPr txBox="1"/>
          <p:nvPr/>
        </p:nvSpPr>
        <p:spPr>
          <a:xfrm>
            <a:off x="208950" y="2993925"/>
            <a:ext cx="8726100" cy="3134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091129"/>
              </a:buClr>
              <a:buSzPts val="1800"/>
              <a:buFont typeface="Calibri"/>
              <a:buChar char="●"/>
            </a:pPr>
            <a:r>
              <a:rPr lang="en-US" sz="1800">
                <a:solidFill>
                  <a:srgbClr val="091129"/>
                </a:solidFill>
                <a:latin typeface="Calibri"/>
                <a:ea typeface="Calibri"/>
                <a:cs typeface="Calibri"/>
                <a:sym typeface="Calibri"/>
              </a:rPr>
              <a:t>GLP is highly transmission-vulnerable and disaster-prone (fire, landslide, earthquake).</a:t>
            </a:r>
            <a:endParaRPr sz="1800">
              <a:solidFill>
                <a:srgbClr val="091129"/>
              </a:solidFill>
              <a:latin typeface="Calibri"/>
              <a:ea typeface="Calibri"/>
              <a:cs typeface="Calibri"/>
              <a:sym typeface="Calibri"/>
            </a:endParaRPr>
          </a:p>
          <a:p>
            <a:pPr indent="-342900" lvl="0" marL="457200" rtl="0" algn="l">
              <a:spcBef>
                <a:spcPts val="1000"/>
              </a:spcBef>
              <a:spcAft>
                <a:spcPts val="0"/>
              </a:spcAft>
              <a:buClr>
                <a:srgbClr val="091129"/>
              </a:buClr>
              <a:buSzPts val="1800"/>
              <a:buFont typeface="Calibri"/>
              <a:buChar char="●"/>
            </a:pPr>
            <a:r>
              <a:rPr lang="en-US" sz="1800">
                <a:solidFill>
                  <a:srgbClr val="091129"/>
                </a:solidFill>
                <a:latin typeface="Calibri"/>
                <a:ea typeface="Calibri"/>
                <a:cs typeface="Calibri"/>
                <a:sym typeface="Calibri"/>
              </a:rPr>
              <a:t>Our region faces frequent power outages, up to 8.5 per year. </a:t>
            </a:r>
            <a:r>
              <a:rPr b="1" lang="en-US" sz="1800">
                <a:solidFill>
                  <a:srgbClr val="091129"/>
                </a:solidFill>
                <a:latin typeface="Calibri"/>
                <a:ea typeface="Calibri"/>
                <a:cs typeface="Calibri"/>
                <a:sym typeface="Calibri"/>
              </a:rPr>
              <a:t>Our outage rate is more than three times worse than the least reliable electrical utility in the country.</a:t>
            </a:r>
            <a:r>
              <a:rPr b="1" baseline="30000" lang="en-US" sz="1800">
                <a:solidFill>
                  <a:srgbClr val="091129"/>
                </a:solidFill>
                <a:latin typeface="Calibri"/>
                <a:ea typeface="Calibri"/>
                <a:cs typeface="Calibri"/>
                <a:sym typeface="Calibri"/>
              </a:rPr>
              <a:t>1</a:t>
            </a:r>
            <a:endParaRPr b="1" baseline="30000" sz="1800">
              <a:solidFill>
                <a:srgbClr val="091129"/>
              </a:solidFill>
              <a:latin typeface="Calibri"/>
              <a:ea typeface="Calibri"/>
              <a:cs typeface="Calibri"/>
              <a:sym typeface="Calibri"/>
            </a:endParaRPr>
          </a:p>
          <a:p>
            <a:pPr indent="-342900" lvl="0" marL="457200" rtl="0" algn="l">
              <a:spcBef>
                <a:spcPts val="1000"/>
              </a:spcBef>
              <a:spcAft>
                <a:spcPts val="0"/>
              </a:spcAft>
              <a:buClr>
                <a:srgbClr val="091129"/>
              </a:buClr>
              <a:buSzPts val="1800"/>
              <a:buFont typeface="Calibri"/>
              <a:buChar char="●"/>
            </a:pPr>
            <a:r>
              <a:rPr lang="en-US" sz="1800">
                <a:solidFill>
                  <a:srgbClr val="091129"/>
                </a:solidFill>
                <a:latin typeface="Calibri"/>
                <a:ea typeface="Calibri"/>
                <a:cs typeface="Calibri"/>
                <a:sym typeface="Calibri"/>
              </a:rPr>
              <a:t>Our region ranks </a:t>
            </a:r>
            <a:r>
              <a:rPr b="1" lang="en-US" sz="1800">
                <a:solidFill>
                  <a:srgbClr val="091129"/>
                </a:solidFill>
                <a:latin typeface="Calibri"/>
                <a:ea typeface="Calibri"/>
                <a:cs typeface="Calibri"/>
                <a:sym typeface="Calibri"/>
              </a:rPr>
              <a:t>second-worst in the lower 48 states for the value received by electrical service customers</a:t>
            </a:r>
            <a:r>
              <a:rPr lang="en-US" sz="1800">
                <a:solidFill>
                  <a:srgbClr val="091129"/>
                </a:solidFill>
                <a:latin typeface="Calibri"/>
                <a:ea typeface="Calibri"/>
                <a:cs typeface="Calibri"/>
                <a:sym typeface="Calibri"/>
              </a:rPr>
              <a:t>, measured by the Price-Reliability Index (PRI).</a:t>
            </a:r>
            <a:r>
              <a:rPr baseline="30000" lang="en-US" sz="1800">
                <a:solidFill>
                  <a:srgbClr val="091129"/>
                </a:solidFill>
                <a:latin typeface="Calibri"/>
                <a:ea typeface="Calibri"/>
                <a:cs typeface="Calibri"/>
                <a:sym typeface="Calibri"/>
              </a:rPr>
              <a:t>1</a:t>
            </a:r>
            <a:endParaRPr>
              <a:latin typeface="Calibri"/>
              <a:ea typeface="Calibri"/>
              <a:cs typeface="Calibri"/>
              <a:sym typeface="Calibri"/>
            </a:endParaRPr>
          </a:p>
          <a:p>
            <a:pPr indent="0" lvl="0" marL="0" rtl="0" algn="l">
              <a:spcBef>
                <a:spcPts val="1000"/>
              </a:spcBef>
              <a:spcAft>
                <a:spcPts val="0"/>
              </a:spcAft>
              <a:buNone/>
            </a:pPr>
            <a:r>
              <a:rPr lang="en-US" sz="1800">
                <a:solidFill>
                  <a:schemeClr val="dk1"/>
                </a:solidFill>
                <a:latin typeface="Calibri"/>
                <a:ea typeface="Calibri"/>
                <a:cs typeface="Calibri"/>
                <a:sym typeface="Calibri"/>
              </a:rPr>
              <a:t>New York Times article on 18 August 2026: </a:t>
            </a:r>
            <a:r>
              <a:rPr lang="en-US" sz="1800" u="sng">
                <a:solidFill>
                  <a:schemeClr val="hlink"/>
                </a:solidFill>
                <a:latin typeface="Calibri"/>
                <a:ea typeface="Calibri"/>
                <a:cs typeface="Calibri"/>
                <a:sym typeface="Calibri"/>
                <a:hlinkClick r:id="rId3"/>
              </a:rPr>
              <a:t>What if America Went Completely Dark?</a:t>
            </a:r>
            <a:r>
              <a:rPr lang="en-US" sz="1800">
                <a:solidFill>
                  <a:schemeClr val="dk1"/>
                </a:solidFill>
                <a:latin typeface="Calibri"/>
                <a:ea typeface="Calibri"/>
                <a:cs typeface="Calibri"/>
                <a:sym typeface="Calibri"/>
              </a:rPr>
              <a:t> </a:t>
            </a:r>
            <a:r>
              <a:rPr lang="en-US" sz="1800">
                <a:solidFill>
                  <a:schemeClr val="dk1"/>
                </a:solidFill>
                <a:latin typeface="Calibri"/>
                <a:ea typeface="Calibri"/>
                <a:cs typeface="Calibri"/>
                <a:sym typeface="Calibri"/>
              </a:rPr>
              <a:t>highlighting severe grid vulnerability to natural disasters – and human malfeasance. </a:t>
            </a:r>
            <a:endParaRPr sz="1800">
              <a:solidFill>
                <a:schemeClr val="dk1"/>
              </a:solidFill>
              <a:latin typeface="Calibri"/>
              <a:ea typeface="Calibri"/>
              <a:cs typeface="Calibri"/>
              <a:sym typeface="Calibri"/>
            </a:endParaRPr>
          </a:p>
          <a:p>
            <a:pPr indent="0" lvl="0" marL="0" rtl="0" algn="l">
              <a:spcBef>
                <a:spcPts val="1000"/>
              </a:spcBef>
              <a:spcAft>
                <a:spcPts val="0"/>
              </a:spcAft>
              <a:buNone/>
            </a:pPr>
            <a:r>
              <a:rPr b="1" lang="en-US" sz="1800">
                <a:solidFill>
                  <a:schemeClr val="dk1"/>
                </a:solidFill>
                <a:latin typeface="Calibri"/>
                <a:ea typeface="Calibri"/>
                <a:cs typeface="Calibri"/>
                <a:sym typeface="Calibri"/>
              </a:rPr>
              <a:t>Solar-driven microgrids at RGL are the key pathway to delivering resilience to the RGL community overall – and to individual homes as well. </a:t>
            </a:r>
            <a:endParaRPr b="1" sz="1800">
              <a:solidFill>
                <a:schemeClr val="dk1"/>
              </a:solidFill>
              <a:latin typeface="Calibri"/>
              <a:ea typeface="Calibri"/>
              <a:cs typeface="Calibri"/>
              <a:sym typeface="Calibri"/>
            </a:endParaRPr>
          </a:p>
          <a:p>
            <a:pPr indent="0" lvl="0" marL="0" rtl="0" algn="l">
              <a:spcBef>
                <a:spcPts val="100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66" name="Google Shape;166;g3f9afc2f545_0_133"/>
          <p:cNvPicPr preferRelativeResize="0"/>
          <p:nvPr/>
        </p:nvPicPr>
        <p:blipFill rotWithShape="1">
          <a:blip r:embed="rId4">
            <a:alphaModFix/>
          </a:blip>
          <a:srcRect b="0" l="725" r="0" t="15846"/>
          <a:stretch/>
        </p:blipFill>
        <p:spPr>
          <a:xfrm>
            <a:off x="0" y="762000"/>
            <a:ext cx="9144000" cy="2151772"/>
          </a:xfrm>
          <a:prstGeom prst="rect">
            <a:avLst/>
          </a:prstGeom>
          <a:noFill/>
          <a:ln>
            <a:noFill/>
          </a:ln>
        </p:spPr>
      </p:pic>
      <p:sp>
        <p:nvSpPr>
          <p:cNvPr id="167" name="Google Shape;167;g3f9afc2f545_0_133"/>
          <p:cNvSpPr txBox="1"/>
          <p:nvPr/>
        </p:nvSpPr>
        <p:spPr>
          <a:xfrm>
            <a:off x="6909200" y="908425"/>
            <a:ext cx="2060100" cy="524700"/>
          </a:xfrm>
          <a:prstGeom prst="rect">
            <a:avLst/>
          </a:prstGeom>
          <a:solidFill>
            <a:srgbClr val="F2F2F2">
              <a:alpha val="86670"/>
            </a:srgbClr>
          </a:solid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chemeClr val="dk1"/>
                </a:solidFill>
                <a:latin typeface="Calibri"/>
                <a:ea typeface="Calibri"/>
                <a:cs typeface="Calibri"/>
                <a:sym typeface="Calibri"/>
              </a:rPr>
              <a:t>2x 40 mile </a:t>
            </a:r>
            <a:r>
              <a:rPr b="1" lang="en-US" sz="1200">
                <a:solidFill>
                  <a:schemeClr val="dk1"/>
                </a:solidFill>
                <a:latin typeface="Calibri"/>
                <a:ea typeface="Calibri"/>
                <a:cs typeface="Calibri"/>
                <a:sym typeface="Calibri"/>
              </a:rPr>
              <a:t>transmission lines serving the GLP</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cxnSp>
        <p:nvCxnSpPr>
          <p:cNvPr id="168" name="Google Shape;168;g3f9afc2f545_0_133"/>
          <p:cNvCxnSpPr/>
          <p:nvPr/>
        </p:nvCxnSpPr>
        <p:spPr>
          <a:xfrm flipH="1">
            <a:off x="6576475" y="1202700"/>
            <a:ext cx="332700" cy="230400"/>
          </a:xfrm>
          <a:prstGeom prst="straightConnector1">
            <a:avLst/>
          </a:prstGeom>
          <a:noFill/>
          <a:ln cap="flat" cmpd="sng" w="28575">
            <a:solidFill>
              <a:schemeClr val="dk1"/>
            </a:solidFill>
            <a:prstDash val="solid"/>
            <a:round/>
            <a:headEnd len="med" w="med" type="none"/>
            <a:tailEnd len="med" w="med" type="triangle"/>
          </a:ln>
        </p:spPr>
      </p:cxnSp>
      <p:sp>
        <p:nvSpPr>
          <p:cNvPr id="169" name="Google Shape;169;g3f9afc2f545_0_133"/>
          <p:cNvSpPr txBox="1"/>
          <p:nvPr/>
        </p:nvSpPr>
        <p:spPr>
          <a:xfrm>
            <a:off x="208950" y="6128625"/>
            <a:ext cx="8086200" cy="3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US" sz="1200">
                <a:solidFill>
                  <a:schemeClr val="dk1"/>
                </a:solidFill>
                <a:latin typeface="Calibri"/>
                <a:ea typeface="Calibri"/>
                <a:cs typeface="Calibri"/>
                <a:sym typeface="Calibri"/>
              </a:rPr>
              <a:t>1</a:t>
            </a:r>
            <a:r>
              <a:rPr lang="en-US" sz="1200">
                <a:solidFill>
                  <a:schemeClr val="dk1"/>
                </a:solidFill>
                <a:latin typeface="Calibri"/>
                <a:ea typeface="Calibri"/>
                <a:cs typeface="Calibri"/>
                <a:sym typeface="Calibri"/>
              </a:rPr>
              <a:t> “Roadmap to Recovery: Power On.” Santa Barbara South Coast Chamber of Commerce. </a:t>
            </a:r>
            <a:endParaRPr sz="12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g3f9afc2f545_0_119"/>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Overview</a:t>
            </a:r>
            <a:endParaRPr/>
          </a:p>
        </p:txBody>
      </p:sp>
      <p:sp>
        <p:nvSpPr>
          <p:cNvPr id="176" name="Google Shape;176;g3f9afc2f545_0_119"/>
          <p:cNvSpPr txBox="1"/>
          <p:nvPr/>
        </p:nvSpPr>
        <p:spPr>
          <a:xfrm>
            <a:off x="341250" y="1000850"/>
            <a:ext cx="8461500" cy="39237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US" sz="3100">
                <a:solidFill>
                  <a:srgbClr val="CCCCCC"/>
                </a:solidFill>
                <a:latin typeface="Calibri"/>
                <a:ea typeface="Calibri"/>
                <a:cs typeface="Calibri"/>
                <a:sym typeface="Calibri"/>
              </a:rPr>
              <a:t>Background </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434343"/>
                </a:solidFill>
                <a:latin typeface="Calibri"/>
                <a:ea typeface="Calibri"/>
                <a:cs typeface="Calibri"/>
                <a:sym typeface="Calibri"/>
              </a:rPr>
              <a:t>Electrification opportunities</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Community Microgrid opportunity </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Solar Microgrid opportunity for individual homes</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Recommendations, survey, Q&amp;A</a:t>
            </a:r>
            <a:endParaRPr sz="3100">
              <a:solidFill>
                <a:srgbClr val="CCCCCC"/>
              </a:solidFill>
              <a:latin typeface="Calibri"/>
              <a:ea typeface="Calibri"/>
              <a:cs typeface="Calibri"/>
              <a:sym typeface="Calibri"/>
            </a:endParaRPr>
          </a:p>
          <a:p>
            <a:pPr indent="0" lvl="0" marL="0" rtl="0" algn="l">
              <a:spcBef>
                <a:spcPts val="100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g3f98ff19cec_0_36"/>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Electrification measures</a:t>
            </a:r>
            <a:endParaRPr/>
          </a:p>
        </p:txBody>
      </p:sp>
      <p:sp>
        <p:nvSpPr>
          <p:cNvPr id="183" name="Google Shape;183;g3f98ff19cec_0_36"/>
          <p:cNvSpPr txBox="1"/>
          <p:nvPr/>
        </p:nvSpPr>
        <p:spPr>
          <a:xfrm>
            <a:off x="432175" y="983100"/>
            <a:ext cx="8313900" cy="530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US" sz="1800">
                <a:solidFill>
                  <a:srgbClr val="222222"/>
                </a:solidFill>
                <a:highlight>
                  <a:srgbClr val="FFFFFF"/>
                </a:highlight>
                <a:latin typeface="Calibri"/>
                <a:ea typeface="Calibri"/>
                <a:cs typeface="Calibri"/>
                <a:sym typeface="Calibri"/>
              </a:rPr>
              <a:t>Individual homes can procure Solar Microgrids that specifically provide substantial energy cost savings and resilience at the household level, while providing carryover benefits to the overall RGLM community. </a:t>
            </a:r>
            <a:endParaRPr sz="1800">
              <a:solidFill>
                <a:srgbClr val="222222"/>
              </a:solidFill>
              <a:highlight>
                <a:srgbClr val="FFFFFF"/>
              </a:highlight>
              <a:latin typeface="Calibri"/>
              <a:ea typeface="Calibri"/>
              <a:cs typeface="Calibri"/>
              <a:sym typeface="Calibri"/>
            </a:endParaRPr>
          </a:p>
          <a:p>
            <a:pPr indent="0" lvl="0" marL="0" rtl="0" algn="l">
              <a:lnSpc>
                <a:spcPct val="115000"/>
              </a:lnSpc>
              <a:spcBef>
                <a:spcPts val="1000"/>
              </a:spcBef>
              <a:spcAft>
                <a:spcPts val="0"/>
              </a:spcAft>
              <a:buNone/>
            </a:pPr>
            <a:r>
              <a:rPr lang="en-US" sz="1800">
                <a:solidFill>
                  <a:srgbClr val="222222"/>
                </a:solidFill>
                <a:highlight>
                  <a:srgbClr val="FFFFFF"/>
                </a:highlight>
                <a:latin typeface="Calibri"/>
                <a:ea typeface="Calibri"/>
                <a:cs typeface="Calibri"/>
                <a:sym typeface="Calibri"/>
              </a:rPr>
              <a:t>Regardless of configuration, </a:t>
            </a:r>
            <a:r>
              <a:rPr b="1" lang="en-US" sz="1800">
                <a:solidFill>
                  <a:srgbClr val="222222"/>
                </a:solidFill>
                <a:highlight>
                  <a:srgbClr val="FFFFFF"/>
                </a:highlight>
                <a:latin typeface="Calibri"/>
                <a:ea typeface="Calibri"/>
                <a:cs typeface="Calibri"/>
                <a:sym typeface="Calibri"/>
              </a:rPr>
              <a:t>Solar Microgrids allow the adoption of EVs and electrification of appliances</a:t>
            </a:r>
            <a:r>
              <a:rPr lang="en-US" sz="1800">
                <a:solidFill>
                  <a:srgbClr val="222222"/>
                </a:solidFill>
                <a:highlight>
                  <a:srgbClr val="FFFFFF"/>
                </a:highlight>
                <a:latin typeface="Calibri"/>
                <a:ea typeface="Calibri"/>
                <a:cs typeface="Calibri"/>
                <a:sym typeface="Calibri"/>
              </a:rPr>
              <a:t> </a:t>
            </a:r>
            <a:r>
              <a:rPr b="1" lang="en-US" sz="1800">
                <a:solidFill>
                  <a:srgbClr val="222222"/>
                </a:solidFill>
                <a:highlight>
                  <a:srgbClr val="FFFFFF"/>
                </a:highlight>
                <a:latin typeface="Calibri"/>
                <a:ea typeface="Calibri"/>
                <a:cs typeface="Calibri"/>
                <a:sym typeface="Calibri"/>
              </a:rPr>
              <a:t>without the exorbitant cost of upgrading RGLM's private grid, which is expected to otherwise cost an average of about</a:t>
            </a:r>
            <a:r>
              <a:rPr lang="en-US" sz="1800">
                <a:solidFill>
                  <a:srgbClr val="222222"/>
                </a:solidFill>
                <a:highlight>
                  <a:srgbClr val="FFFFFF"/>
                </a:highlight>
                <a:latin typeface="Calibri"/>
                <a:ea typeface="Calibri"/>
                <a:cs typeface="Calibri"/>
                <a:sym typeface="Calibri"/>
              </a:rPr>
              <a:t> </a:t>
            </a:r>
            <a:r>
              <a:rPr b="1" lang="en-US" sz="1800">
                <a:solidFill>
                  <a:srgbClr val="222222"/>
                </a:solidFill>
                <a:highlight>
                  <a:srgbClr val="FFFFFF"/>
                </a:highlight>
                <a:latin typeface="Calibri"/>
                <a:ea typeface="Calibri"/>
                <a:cs typeface="Calibri"/>
                <a:sym typeface="Calibri"/>
              </a:rPr>
              <a:t>$10,000 per home</a:t>
            </a:r>
            <a:r>
              <a:rPr lang="en-US" sz="1800">
                <a:solidFill>
                  <a:srgbClr val="222222"/>
                </a:solidFill>
                <a:highlight>
                  <a:srgbClr val="FFFFFF"/>
                </a:highlight>
                <a:latin typeface="Calibri"/>
                <a:ea typeface="Calibri"/>
                <a:cs typeface="Calibri"/>
                <a:sym typeface="Calibri"/>
              </a:rPr>
              <a:t>. Electrification includes: </a:t>
            </a:r>
            <a:endParaRPr sz="1800">
              <a:solidFill>
                <a:srgbClr val="222222"/>
              </a:solidFill>
              <a:highlight>
                <a:srgbClr val="FFFFFF"/>
              </a:highlight>
              <a:latin typeface="Calibri"/>
              <a:ea typeface="Calibri"/>
              <a:cs typeface="Calibri"/>
              <a:sym typeface="Calibri"/>
            </a:endParaRPr>
          </a:p>
          <a:p>
            <a:pPr indent="-342900" lvl="0" marL="457200" rtl="0" algn="l">
              <a:lnSpc>
                <a:spcPct val="115000"/>
              </a:lnSpc>
              <a:spcBef>
                <a:spcPts val="1000"/>
              </a:spcBef>
              <a:spcAft>
                <a:spcPts val="0"/>
              </a:spcAft>
              <a:buClr>
                <a:srgbClr val="222222"/>
              </a:buClr>
              <a:buSzPts val="1800"/>
              <a:buFont typeface="Calibri"/>
              <a:buChar char="●"/>
            </a:pPr>
            <a:r>
              <a:rPr lang="en-US" sz="1800">
                <a:solidFill>
                  <a:srgbClr val="222222"/>
                </a:solidFill>
                <a:highlight>
                  <a:schemeClr val="lt1"/>
                </a:highlight>
                <a:latin typeface="Calibri"/>
                <a:ea typeface="Calibri"/>
                <a:cs typeface="Calibri"/>
                <a:sym typeface="Calibri"/>
              </a:rPr>
              <a:t>HVAC heat pumps</a:t>
            </a:r>
            <a:endParaRPr sz="1800">
              <a:solidFill>
                <a:srgbClr val="222222"/>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222222"/>
              </a:buClr>
              <a:buSzPts val="1800"/>
              <a:buFont typeface="Calibri"/>
              <a:buChar char="●"/>
            </a:pPr>
            <a:r>
              <a:rPr lang="en-US" sz="1800">
                <a:solidFill>
                  <a:srgbClr val="222222"/>
                </a:solidFill>
                <a:highlight>
                  <a:srgbClr val="FFFFFF"/>
                </a:highlight>
                <a:latin typeface="Calibri"/>
                <a:ea typeface="Calibri"/>
                <a:cs typeface="Calibri"/>
                <a:sym typeface="Calibri"/>
              </a:rPr>
              <a:t>hot water heat pumps </a:t>
            </a:r>
            <a:endParaRPr sz="1800">
              <a:solidFill>
                <a:srgbClr val="222222"/>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222222"/>
              </a:buClr>
              <a:buSzPts val="1800"/>
              <a:buFont typeface="Calibri"/>
              <a:buChar char="●"/>
            </a:pPr>
            <a:r>
              <a:rPr lang="en-US" sz="1800">
                <a:solidFill>
                  <a:srgbClr val="222222"/>
                </a:solidFill>
                <a:highlight>
                  <a:srgbClr val="FFFFFF"/>
                </a:highlight>
                <a:latin typeface="Calibri"/>
                <a:ea typeface="Calibri"/>
                <a:cs typeface="Calibri"/>
                <a:sym typeface="Calibri"/>
              </a:rPr>
              <a:t>induction cooktops</a:t>
            </a:r>
            <a:endParaRPr sz="1800">
              <a:solidFill>
                <a:srgbClr val="222222"/>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222222"/>
              </a:buClr>
              <a:buSzPts val="1800"/>
              <a:buFont typeface="Calibri"/>
              <a:buChar char="●"/>
            </a:pPr>
            <a:r>
              <a:rPr lang="en-US" sz="1800">
                <a:solidFill>
                  <a:srgbClr val="222222"/>
                </a:solidFill>
                <a:highlight>
                  <a:srgbClr val="FFFFFF"/>
                </a:highlight>
                <a:latin typeface="Calibri"/>
                <a:ea typeface="Calibri"/>
                <a:cs typeface="Calibri"/>
                <a:sym typeface="Calibri"/>
              </a:rPr>
              <a:t>electric</a:t>
            </a:r>
            <a:r>
              <a:rPr lang="en-US" sz="1800">
                <a:solidFill>
                  <a:srgbClr val="222222"/>
                </a:solidFill>
                <a:highlight>
                  <a:srgbClr val="FFFFFF"/>
                </a:highlight>
                <a:latin typeface="Calibri"/>
                <a:ea typeface="Calibri"/>
                <a:cs typeface="Calibri"/>
                <a:sym typeface="Calibri"/>
              </a:rPr>
              <a:t> dryers</a:t>
            </a:r>
            <a:endParaRPr sz="1800">
              <a:solidFill>
                <a:srgbClr val="222222"/>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222222"/>
              </a:buClr>
              <a:buSzPts val="1800"/>
              <a:buFont typeface="Calibri"/>
              <a:buChar char="●"/>
            </a:pPr>
            <a:r>
              <a:rPr lang="en-US" sz="1800">
                <a:solidFill>
                  <a:srgbClr val="222222"/>
                </a:solidFill>
                <a:highlight>
                  <a:srgbClr val="FFFFFF"/>
                </a:highlight>
                <a:latin typeface="Calibri"/>
                <a:ea typeface="Calibri"/>
                <a:cs typeface="Calibri"/>
                <a:sym typeface="Calibri"/>
              </a:rPr>
              <a:t>EV charging infrastructure</a:t>
            </a:r>
            <a:endParaRPr sz="1800">
              <a:solidFill>
                <a:srgbClr val="222222"/>
              </a:solidFill>
              <a:highlight>
                <a:srgbClr val="FFFFFF"/>
              </a:highlight>
              <a:latin typeface="Calibri"/>
              <a:ea typeface="Calibri"/>
              <a:cs typeface="Calibri"/>
              <a:sym typeface="Calibri"/>
            </a:endParaRPr>
          </a:p>
          <a:p>
            <a:pPr indent="0" lvl="0" marL="0" rtl="0" algn="l">
              <a:lnSpc>
                <a:spcPct val="115000"/>
              </a:lnSpc>
              <a:spcBef>
                <a:spcPts val="1000"/>
              </a:spcBef>
              <a:spcAft>
                <a:spcPts val="1000"/>
              </a:spcAft>
              <a:buNone/>
            </a:pPr>
            <a:r>
              <a:rPr lang="en-US" sz="1800">
                <a:solidFill>
                  <a:srgbClr val="222222"/>
                </a:solidFill>
                <a:highlight>
                  <a:srgbClr val="FFFFFF"/>
                </a:highlight>
                <a:latin typeface="Calibri"/>
                <a:ea typeface="Calibri"/>
                <a:cs typeface="Calibri"/>
                <a:sym typeface="Calibri"/>
              </a:rPr>
              <a:t>On average, </a:t>
            </a:r>
            <a:r>
              <a:rPr b="1" lang="en-US" sz="1800">
                <a:solidFill>
                  <a:srgbClr val="222222"/>
                </a:solidFill>
                <a:highlight>
                  <a:srgbClr val="FFFFFF"/>
                </a:highlight>
                <a:latin typeface="Calibri"/>
                <a:ea typeface="Calibri"/>
                <a:cs typeface="Calibri"/>
                <a:sym typeface="Calibri"/>
              </a:rPr>
              <a:t>HVAC and hot water heat pumps are 3-4x more efficient</a:t>
            </a:r>
            <a:r>
              <a:rPr lang="en-US" sz="1800">
                <a:solidFill>
                  <a:srgbClr val="222222"/>
                </a:solidFill>
                <a:highlight>
                  <a:srgbClr val="FFFFFF"/>
                </a:highlight>
                <a:latin typeface="Calibri"/>
                <a:ea typeface="Calibri"/>
                <a:cs typeface="Calibri"/>
                <a:sym typeface="Calibri"/>
              </a:rPr>
              <a:t> than their gas counterparts, lowering associated energy usage by 70%. Financial incentives exist for these measures, and more are on the way to ensure that the economics are attractive. </a:t>
            </a:r>
            <a:endParaRPr sz="1800">
              <a:solidFill>
                <a:srgbClr val="222222"/>
              </a:solidFill>
              <a:highlight>
                <a:srgbClr val="FFFFFF"/>
              </a:highlight>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3fac4bcf39f_1_0"/>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Metering via simple loop sensors</a:t>
            </a:r>
            <a:endParaRPr/>
          </a:p>
        </p:txBody>
      </p:sp>
      <p:pic>
        <p:nvPicPr>
          <p:cNvPr id="190" name="Google Shape;190;g3fac4bcf39f_1_0"/>
          <p:cNvPicPr preferRelativeResize="0"/>
          <p:nvPr/>
        </p:nvPicPr>
        <p:blipFill>
          <a:blip r:embed="rId3">
            <a:alphaModFix/>
          </a:blip>
          <a:stretch>
            <a:fillRect/>
          </a:stretch>
        </p:blipFill>
        <p:spPr>
          <a:xfrm>
            <a:off x="5409906" y="1444800"/>
            <a:ext cx="2912825" cy="4277124"/>
          </a:xfrm>
          <a:prstGeom prst="rect">
            <a:avLst/>
          </a:prstGeom>
          <a:noFill/>
          <a:ln>
            <a:noFill/>
          </a:ln>
        </p:spPr>
      </p:pic>
      <p:pic>
        <p:nvPicPr>
          <p:cNvPr id="191" name="Google Shape;191;g3fac4bcf39f_1_0"/>
          <p:cNvPicPr preferRelativeResize="0"/>
          <p:nvPr/>
        </p:nvPicPr>
        <p:blipFill>
          <a:blip r:embed="rId4">
            <a:alphaModFix/>
          </a:blip>
          <a:stretch>
            <a:fillRect/>
          </a:stretch>
        </p:blipFill>
        <p:spPr>
          <a:xfrm>
            <a:off x="1157361" y="970237"/>
            <a:ext cx="2912825" cy="2912825"/>
          </a:xfrm>
          <a:prstGeom prst="rect">
            <a:avLst/>
          </a:prstGeom>
          <a:noFill/>
          <a:ln>
            <a:noFill/>
          </a:ln>
        </p:spPr>
      </p:pic>
      <p:pic>
        <p:nvPicPr>
          <p:cNvPr id="192" name="Google Shape;192;g3fac4bcf39f_1_0"/>
          <p:cNvPicPr preferRelativeResize="0"/>
          <p:nvPr/>
        </p:nvPicPr>
        <p:blipFill>
          <a:blip r:embed="rId5">
            <a:alphaModFix/>
          </a:blip>
          <a:stretch>
            <a:fillRect/>
          </a:stretch>
        </p:blipFill>
        <p:spPr>
          <a:xfrm>
            <a:off x="775851" y="4100604"/>
            <a:ext cx="3880950" cy="2183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3f98ff19cec_0_1"/>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Electrical layout - Block-of-4 homes</a:t>
            </a:r>
            <a:endParaRPr/>
          </a:p>
        </p:txBody>
      </p:sp>
      <p:sp>
        <p:nvSpPr>
          <p:cNvPr id="199" name="Google Shape;199;g3f98ff19cec_0_1"/>
          <p:cNvSpPr txBox="1"/>
          <p:nvPr/>
        </p:nvSpPr>
        <p:spPr>
          <a:xfrm>
            <a:off x="303300" y="1044700"/>
            <a:ext cx="8543100" cy="510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 name="Google Shape;200;g3f98ff19cec_0_1"/>
          <p:cNvSpPr txBox="1"/>
          <p:nvPr/>
        </p:nvSpPr>
        <p:spPr>
          <a:xfrm>
            <a:off x="317400" y="918300"/>
            <a:ext cx="8509200" cy="502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dk1"/>
                </a:solidFill>
                <a:latin typeface="Calibri"/>
                <a:ea typeface="Calibri"/>
                <a:cs typeface="Calibri"/>
                <a:sym typeface="Calibri"/>
              </a:rPr>
              <a:t>Mobile homes are connected in blocks-of-4, with a 200A usage limit, via undergrounded feeders. Each individual home has a 50A limit, which is very easy to upgrade to 200A.</a:t>
            </a:r>
            <a:endParaRPr sz="2000">
              <a:solidFill>
                <a:schemeClr val="dk1"/>
              </a:solidFill>
              <a:latin typeface="Calibri"/>
              <a:ea typeface="Calibri"/>
              <a:cs typeface="Calibri"/>
              <a:sym typeface="Calibri"/>
            </a:endParaRPr>
          </a:p>
          <a:p>
            <a:pPr indent="0" lvl="0" marL="0" rtl="0" algn="l">
              <a:spcBef>
                <a:spcPts val="1000"/>
              </a:spcBef>
              <a:spcAft>
                <a:spcPts val="0"/>
              </a:spcAft>
              <a:buNone/>
            </a:pPr>
            <a:r>
              <a:rPr lang="en-US" sz="2000">
                <a:solidFill>
                  <a:schemeClr val="dk1"/>
                </a:solidFill>
                <a:latin typeface="Calibri"/>
                <a:ea typeface="Calibri"/>
                <a:cs typeface="Calibri"/>
                <a:sym typeface="Calibri"/>
              </a:rPr>
              <a:t>Solar &amp; storage </a:t>
            </a:r>
            <a:r>
              <a:rPr lang="en-US" sz="2000">
                <a:solidFill>
                  <a:schemeClr val="dk1"/>
                </a:solidFill>
                <a:latin typeface="Calibri"/>
                <a:ea typeface="Calibri"/>
                <a:cs typeface="Calibri"/>
                <a:sym typeface="Calibri"/>
              </a:rPr>
              <a:t>interconnected</a:t>
            </a:r>
            <a:r>
              <a:rPr lang="en-US" sz="2000">
                <a:solidFill>
                  <a:schemeClr val="dk1"/>
                </a:solidFill>
                <a:latin typeface="Calibri"/>
                <a:ea typeface="Calibri"/>
                <a:cs typeface="Calibri"/>
                <a:sym typeface="Calibri"/>
              </a:rPr>
              <a:t> on a block-of-4 feeder will ensure that the 200A limit is maintained, without having to upgrade any undergrounded wiring.</a:t>
            </a:r>
            <a:endParaRPr sz="2000">
              <a:solidFill>
                <a:schemeClr val="dk1"/>
              </a:solidFill>
              <a:latin typeface="Calibri"/>
              <a:ea typeface="Calibri"/>
              <a:cs typeface="Calibri"/>
              <a:sym typeface="Calibri"/>
            </a:endParaRPr>
          </a:p>
          <a:p>
            <a:pPr indent="0" lvl="0" marL="0" rtl="0" algn="l">
              <a:spcBef>
                <a:spcPts val="1000"/>
              </a:spcBef>
              <a:spcAft>
                <a:spcPts val="0"/>
              </a:spcAft>
              <a:buNone/>
            </a:pPr>
            <a:r>
              <a:t/>
            </a:r>
            <a:endParaRPr sz="2000">
              <a:solidFill>
                <a:schemeClr val="dk1"/>
              </a:solidFill>
              <a:latin typeface="Calibri"/>
              <a:ea typeface="Calibri"/>
              <a:cs typeface="Calibri"/>
              <a:sym typeface="Calibri"/>
            </a:endParaRPr>
          </a:p>
          <a:p>
            <a:pPr indent="0" lvl="0" marL="0" rtl="0" algn="l">
              <a:spcBef>
                <a:spcPts val="1000"/>
              </a:spcBef>
              <a:spcAft>
                <a:spcPts val="0"/>
              </a:spcAft>
              <a:buNone/>
            </a:pPr>
            <a:r>
              <a:t/>
            </a:r>
            <a:endParaRPr sz="1800">
              <a:solidFill>
                <a:schemeClr val="dk1"/>
              </a:solidFill>
              <a:latin typeface="Calibri"/>
              <a:ea typeface="Calibri"/>
              <a:cs typeface="Calibri"/>
              <a:sym typeface="Calibri"/>
            </a:endParaRPr>
          </a:p>
        </p:txBody>
      </p:sp>
      <p:pic>
        <p:nvPicPr>
          <p:cNvPr id="201" name="Google Shape;201;g3f98ff19cec_0_1" title="Screenshot 2026-08-24 at 9.42.16 AM.png"/>
          <p:cNvPicPr preferRelativeResize="0"/>
          <p:nvPr/>
        </p:nvPicPr>
        <p:blipFill rotWithShape="1">
          <a:blip r:embed="rId3">
            <a:alphaModFix/>
          </a:blip>
          <a:srcRect b="0" l="0" r="0" t="2828"/>
          <a:stretch/>
        </p:blipFill>
        <p:spPr>
          <a:xfrm>
            <a:off x="1999200" y="2801175"/>
            <a:ext cx="5428224" cy="36430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g3f9afc2f545_0_61"/>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RGL Single Line Diagram </a:t>
            </a:r>
            <a:endParaRPr/>
          </a:p>
        </p:txBody>
      </p:sp>
      <p:pic>
        <p:nvPicPr>
          <p:cNvPr id="208" name="Google Shape;208;g3f9afc2f545_0_61" title="IMG_4809.png"/>
          <p:cNvPicPr preferRelativeResize="0"/>
          <p:nvPr/>
        </p:nvPicPr>
        <p:blipFill rotWithShape="1">
          <a:blip r:embed="rId3">
            <a:alphaModFix/>
          </a:blip>
          <a:srcRect b="3126" l="566" r="3520" t="4666"/>
          <a:stretch/>
        </p:blipFill>
        <p:spPr>
          <a:xfrm>
            <a:off x="260575" y="810980"/>
            <a:ext cx="8622851" cy="56571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g3fabd56e403_0_62"/>
          <p:cNvPicPr preferRelativeResize="0"/>
          <p:nvPr/>
        </p:nvPicPr>
        <p:blipFill rotWithShape="1">
          <a:blip r:embed="rId3">
            <a:alphaModFix/>
          </a:blip>
          <a:srcRect b="0" l="0" r="0" t="0"/>
          <a:stretch/>
        </p:blipFill>
        <p:spPr>
          <a:xfrm>
            <a:off x="190625" y="4171947"/>
            <a:ext cx="3435626" cy="1851664"/>
          </a:xfrm>
          <a:prstGeom prst="rect">
            <a:avLst/>
          </a:prstGeom>
          <a:noFill/>
          <a:ln>
            <a:noFill/>
          </a:ln>
        </p:spPr>
      </p:pic>
      <p:pic>
        <p:nvPicPr>
          <p:cNvPr id="215" name="Google Shape;215;g3fabd56e403_0_62"/>
          <p:cNvPicPr preferRelativeResize="0"/>
          <p:nvPr/>
        </p:nvPicPr>
        <p:blipFill rotWithShape="1">
          <a:blip r:embed="rId4">
            <a:alphaModFix/>
          </a:blip>
          <a:srcRect b="0" l="0" r="0" t="0"/>
          <a:stretch/>
        </p:blipFill>
        <p:spPr>
          <a:xfrm>
            <a:off x="190625" y="2156274"/>
            <a:ext cx="3435626" cy="1851662"/>
          </a:xfrm>
          <a:prstGeom prst="rect">
            <a:avLst/>
          </a:prstGeom>
          <a:noFill/>
          <a:ln>
            <a:noFill/>
          </a:ln>
        </p:spPr>
      </p:pic>
      <p:pic>
        <p:nvPicPr>
          <p:cNvPr id="216" name="Google Shape;216;g3fabd56e403_0_62"/>
          <p:cNvPicPr preferRelativeResize="0"/>
          <p:nvPr/>
        </p:nvPicPr>
        <p:blipFill rotWithShape="1">
          <a:blip r:embed="rId5">
            <a:alphaModFix/>
          </a:blip>
          <a:srcRect b="0" l="0" r="0" t="0"/>
          <a:stretch/>
        </p:blipFill>
        <p:spPr>
          <a:xfrm>
            <a:off x="3740425" y="2156275"/>
            <a:ext cx="5028551" cy="3866784"/>
          </a:xfrm>
          <a:prstGeom prst="rect">
            <a:avLst/>
          </a:prstGeom>
          <a:noFill/>
          <a:ln>
            <a:noFill/>
          </a:ln>
        </p:spPr>
      </p:pic>
      <p:sp>
        <p:nvSpPr>
          <p:cNvPr id="217" name="Google Shape;217;g3fabd56e403_0_62"/>
          <p:cNvSpPr txBox="1"/>
          <p:nvPr>
            <p:ph type="title"/>
          </p:nvPr>
        </p:nvSpPr>
        <p:spPr>
          <a:xfrm>
            <a:off x="0" y="0"/>
            <a:ext cx="73152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Power capacity analysis of Block-of-4 homes</a:t>
            </a:r>
            <a:endParaRPr/>
          </a:p>
        </p:txBody>
      </p:sp>
      <p:sp>
        <p:nvSpPr>
          <p:cNvPr id="218" name="Google Shape;218;g3fabd56e403_0_62"/>
          <p:cNvSpPr txBox="1"/>
          <p:nvPr>
            <p:ph idx="1" type="body"/>
          </p:nvPr>
        </p:nvSpPr>
        <p:spPr>
          <a:xfrm>
            <a:off x="190625" y="904525"/>
            <a:ext cx="8765100" cy="1443300"/>
          </a:xfrm>
          <a:prstGeom prst="rect">
            <a:avLst/>
          </a:prstGeom>
          <a:noFill/>
          <a:ln>
            <a:noFill/>
          </a:ln>
        </p:spPr>
        <p:txBody>
          <a:bodyPr anchorCtr="0" anchor="t" bIns="45700" lIns="91425" spcFirstLastPara="1" rIns="91425" wrap="square" tIns="45700">
            <a:noAutofit/>
          </a:bodyPr>
          <a:lstStyle/>
          <a:p>
            <a:pPr indent="-320675" lvl="0" marL="457200" rtl="0" algn="l">
              <a:lnSpc>
                <a:spcPct val="100000"/>
              </a:lnSpc>
              <a:spcBef>
                <a:spcPts val="0"/>
              </a:spcBef>
              <a:spcAft>
                <a:spcPts val="0"/>
              </a:spcAft>
              <a:buClr>
                <a:schemeClr val="dk1"/>
              </a:buClr>
              <a:buSzPts val="1450"/>
              <a:buChar char="•"/>
            </a:pPr>
            <a:r>
              <a:rPr lang="en-US" sz="1450">
                <a:solidFill>
                  <a:schemeClr val="dk1"/>
                </a:solidFill>
              </a:rPr>
              <a:t>The load profiles were aligned so that the Bo4’s maximum possible power demand of 51 kW would occur due to added EV loads.</a:t>
            </a:r>
            <a:endParaRPr sz="1450">
              <a:solidFill>
                <a:schemeClr val="dk1"/>
              </a:solidFill>
            </a:endParaRPr>
          </a:p>
          <a:p>
            <a:pPr indent="-320675" lvl="0" marL="457200" rtl="0" algn="l">
              <a:lnSpc>
                <a:spcPct val="100000"/>
              </a:lnSpc>
              <a:spcBef>
                <a:spcPts val="0"/>
              </a:spcBef>
              <a:spcAft>
                <a:spcPts val="0"/>
              </a:spcAft>
              <a:buClr>
                <a:schemeClr val="dk1"/>
              </a:buClr>
              <a:buSzPts val="1450"/>
              <a:buChar char="•"/>
            </a:pPr>
            <a:r>
              <a:rPr lang="en-US" sz="1450">
                <a:solidFill>
                  <a:schemeClr val="dk1"/>
                </a:solidFill>
              </a:rPr>
              <a:t>A maximum of 38.4 kW of power can be supplied by the Block-of-50 (Bo50) transformer, assuming its circuit breakers are upgraded from 175A to 200A.</a:t>
            </a:r>
            <a:endParaRPr sz="1450">
              <a:solidFill>
                <a:schemeClr val="dk1"/>
              </a:solidFill>
            </a:endParaRPr>
          </a:p>
          <a:p>
            <a:pPr indent="-320675" lvl="0" marL="457200" rtl="0" algn="l">
              <a:lnSpc>
                <a:spcPct val="100000"/>
              </a:lnSpc>
              <a:spcBef>
                <a:spcPts val="0"/>
              </a:spcBef>
              <a:spcAft>
                <a:spcPts val="0"/>
              </a:spcAft>
              <a:buClr>
                <a:schemeClr val="dk1"/>
              </a:buClr>
              <a:buSzPts val="1450"/>
              <a:buChar char="•"/>
            </a:pPr>
            <a:r>
              <a:rPr lang="en-US" sz="1450">
                <a:solidFill>
                  <a:schemeClr val="dk1"/>
                </a:solidFill>
              </a:rPr>
              <a:t>Each Bo4 is daisy chained together in series (see single-line-diagram on slide 3).</a:t>
            </a:r>
            <a:endParaRPr sz="145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g3f9afc2f545_0_105"/>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Overview</a:t>
            </a:r>
            <a:endParaRPr/>
          </a:p>
        </p:txBody>
      </p:sp>
      <p:sp>
        <p:nvSpPr>
          <p:cNvPr id="225" name="Google Shape;225;g3f9afc2f545_0_105"/>
          <p:cNvSpPr txBox="1"/>
          <p:nvPr/>
        </p:nvSpPr>
        <p:spPr>
          <a:xfrm>
            <a:off x="341250" y="1000850"/>
            <a:ext cx="8461500" cy="39237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US" sz="3100">
                <a:solidFill>
                  <a:srgbClr val="CCCCCC"/>
                </a:solidFill>
                <a:latin typeface="Calibri"/>
                <a:ea typeface="Calibri"/>
                <a:cs typeface="Calibri"/>
                <a:sym typeface="Calibri"/>
              </a:rPr>
              <a:t>Background </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Clr>
                <a:schemeClr val="dk1"/>
              </a:buClr>
              <a:buSzPts val="1100"/>
              <a:buFont typeface="Arial"/>
              <a:buNone/>
            </a:pPr>
            <a:r>
              <a:rPr lang="en-US" sz="3100">
                <a:solidFill>
                  <a:srgbClr val="CCCCCC"/>
                </a:solidFill>
                <a:latin typeface="Calibri"/>
                <a:ea typeface="Calibri"/>
                <a:cs typeface="Calibri"/>
                <a:sym typeface="Calibri"/>
              </a:rPr>
              <a:t>Electrification opportunities</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434343"/>
                </a:solidFill>
                <a:latin typeface="Calibri"/>
                <a:ea typeface="Calibri"/>
                <a:cs typeface="Calibri"/>
                <a:sym typeface="Calibri"/>
              </a:rPr>
              <a:t>Community Microgrid opportunity </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Solar Microgrid opportunity for individual homes</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Recommendations, survey, Q&amp;A</a:t>
            </a:r>
            <a:endParaRPr sz="3100">
              <a:solidFill>
                <a:srgbClr val="CCCCCC"/>
              </a:solidFill>
              <a:latin typeface="Calibri"/>
              <a:ea typeface="Calibri"/>
              <a:cs typeface="Calibri"/>
              <a:sym typeface="Calibri"/>
            </a:endParaRPr>
          </a:p>
          <a:p>
            <a:pPr indent="0" lvl="0" marL="0" rtl="0" algn="l">
              <a:spcBef>
                <a:spcPts val="100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3ba627117b6_0_0"/>
          <p:cNvSpPr txBox="1"/>
          <p:nvPr>
            <p:ph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t>RGLM Community Microgrid opportunity</a:t>
            </a:r>
            <a:endParaRPr/>
          </a:p>
        </p:txBody>
      </p:sp>
      <p:sp>
        <p:nvSpPr>
          <p:cNvPr id="232" name="Google Shape;232;g3ba627117b6_0_0"/>
          <p:cNvSpPr txBox="1"/>
          <p:nvPr>
            <p:ph idx="1" type="body"/>
          </p:nvPr>
        </p:nvSpPr>
        <p:spPr>
          <a:xfrm>
            <a:off x="73570" y="851725"/>
            <a:ext cx="9070500" cy="4526100"/>
          </a:xfrm>
          <a:prstGeom prst="rect">
            <a:avLst/>
          </a:prstGeom>
          <a:noFill/>
          <a:ln>
            <a:noFill/>
          </a:ln>
        </p:spPr>
        <p:txBody>
          <a:bodyPr anchorCtr="0" anchor="t" bIns="45700" lIns="91425" spcFirstLastPara="1" rIns="91425" wrap="square" tIns="45700">
            <a:noAutofit/>
          </a:bodyPr>
          <a:lstStyle/>
          <a:p>
            <a:pPr indent="-285750" lvl="0" marL="285750" rtl="0" algn="l">
              <a:lnSpc>
                <a:spcPct val="115000"/>
              </a:lnSpc>
              <a:spcBef>
                <a:spcPts val="0"/>
              </a:spcBef>
              <a:spcAft>
                <a:spcPts val="0"/>
              </a:spcAft>
              <a:buSzPts val="1100"/>
              <a:buChar char="•"/>
            </a:pPr>
            <a:r>
              <a:rPr lang="en-US" sz="1600"/>
              <a:t>200 mobile homes, many ready for replacement, in disadvantaged area of Goleta.  </a:t>
            </a:r>
            <a:endParaRPr/>
          </a:p>
          <a:p>
            <a:pPr indent="-285750" lvl="0" marL="285750" rtl="0" algn="l">
              <a:lnSpc>
                <a:spcPct val="115000"/>
              </a:lnSpc>
              <a:spcBef>
                <a:spcPts val="0"/>
              </a:spcBef>
              <a:spcAft>
                <a:spcPts val="0"/>
              </a:spcAft>
              <a:buSzPts val="1100"/>
              <a:buChar char="•"/>
            </a:pPr>
            <a:r>
              <a:rPr lang="en-US" sz="1600"/>
              <a:t>Single master meter with SCE and privately submetered at each home.</a:t>
            </a:r>
            <a:endParaRPr/>
          </a:p>
          <a:p>
            <a:pPr indent="-285750" lvl="0" marL="285750" rtl="0" algn="l">
              <a:lnSpc>
                <a:spcPct val="115000"/>
              </a:lnSpc>
              <a:spcBef>
                <a:spcPts val="0"/>
              </a:spcBef>
              <a:spcAft>
                <a:spcPts val="0"/>
              </a:spcAft>
              <a:buSzPts val="1100"/>
              <a:buChar char="•"/>
            </a:pPr>
            <a:r>
              <a:rPr lang="en-US" sz="1600"/>
              <a:t>Private underground distribution grid that is significantly constrained with upgrades needed to enable significant electrification, including EV adoption.</a:t>
            </a:r>
            <a:endParaRPr/>
          </a:p>
          <a:p>
            <a:pPr indent="-285750" lvl="0" marL="285750" rtl="0" algn="l">
              <a:lnSpc>
                <a:spcPct val="115000"/>
              </a:lnSpc>
              <a:spcBef>
                <a:spcPts val="0"/>
              </a:spcBef>
              <a:spcAft>
                <a:spcPts val="0"/>
              </a:spcAft>
              <a:buSzPts val="1100"/>
              <a:buChar char="•"/>
            </a:pPr>
            <a:r>
              <a:rPr lang="en-US" sz="1600"/>
              <a:t>Solar to be distributed across the homes and combined with a single central battery to create a solar-driven microgrid to deliver a trifecta of economic, environmental, and resilience benefits. </a:t>
            </a:r>
            <a:endParaRPr/>
          </a:p>
          <a:p>
            <a:pPr indent="-285750" lvl="0" marL="285750" rtl="0" algn="l">
              <a:lnSpc>
                <a:spcPct val="115000"/>
              </a:lnSpc>
              <a:spcBef>
                <a:spcPts val="0"/>
              </a:spcBef>
              <a:spcAft>
                <a:spcPts val="0"/>
              </a:spcAft>
              <a:buSzPts val="1100"/>
              <a:buChar char="•"/>
            </a:pPr>
            <a:r>
              <a:rPr lang="en-US" sz="1600"/>
              <a:t>Perfect opportunity to showcase the importance of Master Metering for optimizing economics from solar and resilience from microgrids.</a:t>
            </a:r>
            <a:endParaRPr/>
          </a:p>
          <a:p>
            <a:pPr indent="0" lvl="0" marL="0" rtl="0" algn="l">
              <a:lnSpc>
                <a:spcPct val="100000"/>
              </a:lnSpc>
              <a:spcBef>
                <a:spcPts val="640"/>
              </a:spcBef>
              <a:spcAft>
                <a:spcPts val="0"/>
              </a:spcAft>
              <a:buSzPts val="3200"/>
              <a:buNone/>
            </a:pPr>
            <a:r>
              <a:t/>
            </a:r>
            <a:endParaRPr sz="3600"/>
          </a:p>
        </p:txBody>
      </p:sp>
      <p:pic>
        <p:nvPicPr>
          <p:cNvPr descr="A map of a neighborhood&#10;&#10;Description automatically generated" id="233" name="Google Shape;233;g3ba627117b6_0_0"/>
          <p:cNvPicPr preferRelativeResize="0"/>
          <p:nvPr/>
        </p:nvPicPr>
        <p:blipFill rotWithShape="1">
          <a:blip r:embed="rId3">
            <a:alphaModFix/>
          </a:blip>
          <a:srcRect b="0" l="0" r="0" t="0"/>
          <a:stretch/>
        </p:blipFill>
        <p:spPr>
          <a:xfrm>
            <a:off x="885035" y="3523591"/>
            <a:ext cx="3243402" cy="2580450"/>
          </a:xfrm>
          <a:prstGeom prst="rect">
            <a:avLst/>
          </a:prstGeom>
          <a:noFill/>
          <a:ln>
            <a:noFill/>
          </a:ln>
        </p:spPr>
      </p:pic>
      <p:pic>
        <p:nvPicPr>
          <p:cNvPr descr="A group of people standing outside a house&#10;&#10;Description automatically generated" id="234" name="Google Shape;234;g3ba627117b6_0_0"/>
          <p:cNvPicPr preferRelativeResize="0"/>
          <p:nvPr/>
        </p:nvPicPr>
        <p:blipFill rotWithShape="1">
          <a:blip r:embed="rId4">
            <a:alphaModFix/>
          </a:blip>
          <a:srcRect b="0" l="0" r="0" t="0"/>
          <a:stretch/>
        </p:blipFill>
        <p:spPr>
          <a:xfrm>
            <a:off x="5015566" y="3523591"/>
            <a:ext cx="3263365" cy="2447524"/>
          </a:xfrm>
          <a:prstGeom prst="rect">
            <a:avLst/>
          </a:prstGeom>
          <a:noFill/>
          <a:ln>
            <a:noFill/>
          </a:ln>
        </p:spPr>
      </p:pic>
      <p:sp>
        <p:nvSpPr>
          <p:cNvPr id="235" name="Google Shape;235;g3ba627117b6_0_0"/>
          <p:cNvSpPr txBox="1"/>
          <p:nvPr/>
        </p:nvSpPr>
        <p:spPr>
          <a:xfrm>
            <a:off x="766467" y="6006274"/>
            <a:ext cx="3865800" cy="3519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0" i="1" lang="en-US" sz="1400" u="none" cap="none" strike="noStrike">
                <a:solidFill>
                  <a:schemeClr val="dk1"/>
                </a:solidFill>
                <a:latin typeface="Times New Roman"/>
                <a:ea typeface="Times New Roman"/>
                <a:cs typeface="Times New Roman"/>
                <a:sym typeface="Times New Roman"/>
              </a:rPr>
              <a:t>RGLM layout of 200 mobile homes</a:t>
            </a:r>
            <a:endParaRPr b="0" i="1" sz="14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595959"/>
              </a:solidFill>
              <a:latin typeface="Arial"/>
              <a:ea typeface="Arial"/>
              <a:cs typeface="Arial"/>
              <a:sym typeface="Arial"/>
            </a:endParaRPr>
          </a:p>
        </p:txBody>
      </p:sp>
      <p:sp>
        <p:nvSpPr>
          <p:cNvPr id="236" name="Google Shape;236;g3ba627117b6_0_0"/>
          <p:cNvSpPr txBox="1"/>
          <p:nvPr/>
        </p:nvSpPr>
        <p:spPr>
          <a:xfrm>
            <a:off x="4714350" y="5950757"/>
            <a:ext cx="3865800" cy="3519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rPr b="0" i="1" lang="en-US" sz="1400" u="none" cap="none" strike="noStrike">
                <a:solidFill>
                  <a:schemeClr val="dk1"/>
                </a:solidFill>
                <a:latin typeface="Times New Roman"/>
                <a:ea typeface="Times New Roman"/>
                <a:cs typeface="Times New Roman"/>
                <a:sym typeface="Times New Roman"/>
              </a:rPr>
              <a:t>Typical RGLM mobile home</a:t>
            </a:r>
            <a:endParaRPr b="0" i="1" sz="1400" u="none" cap="none" strike="noStrike">
              <a:solidFill>
                <a:schemeClr val="dk1"/>
              </a:solidFill>
              <a:latin typeface="Times New Roman"/>
              <a:ea typeface="Times New Roman"/>
              <a:cs typeface="Times New Roman"/>
              <a:sym typeface="Times New Roman"/>
            </a:endParaRPr>
          </a:p>
          <a:p>
            <a:pPr indent="0" lvl="0" marL="0" marR="0" rtl="0" algn="ctr">
              <a:lnSpc>
                <a:spcPct val="115000"/>
              </a:lnSpc>
              <a:spcBef>
                <a:spcPts val="0"/>
              </a:spcBef>
              <a:spcAft>
                <a:spcPts val="0"/>
              </a:spcAft>
              <a:buClr>
                <a:srgbClr val="000000"/>
              </a:buClr>
              <a:buSzPts val="1100"/>
              <a:buFont typeface="Arial"/>
              <a:buNone/>
            </a:pPr>
            <a:r>
              <a:t/>
            </a:r>
            <a:endParaRPr b="0" i="1" sz="11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595959"/>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g3f98ff19cec_0_13"/>
          <p:cNvPicPr preferRelativeResize="0"/>
          <p:nvPr/>
        </p:nvPicPr>
        <p:blipFill rotWithShape="1">
          <a:blip r:embed="rId3">
            <a:alphaModFix/>
          </a:blip>
          <a:srcRect b="0" l="0" r="9600" t="10969"/>
          <a:stretch/>
        </p:blipFill>
        <p:spPr>
          <a:xfrm>
            <a:off x="341622" y="762000"/>
            <a:ext cx="8443953" cy="5716200"/>
          </a:xfrm>
          <a:prstGeom prst="rect">
            <a:avLst/>
          </a:prstGeom>
          <a:noFill/>
          <a:ln>
            <a:noFill/>
          </a:ln>
        </p:spPr>
      </p:pic>
      <p:sp>
        <p:nvSpPr>
          <p:cNvPr id="243" name="Google Shape;243;g3f98ff19cec_0_13"/>
          <p:cNvSpPr txBox="1"/>
          <p:nvPr>
            <p:ph type="title"/>
          </p:nvPr>
        </p:nvSpPr>
        <p:spPr>
          <a:xfrm>
            <a:off x="0" y="0"/>
            <a:ext cx="74019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260"/>
              <a:buNone/>
            </a:pPr>
            <a:r>
              <a:rPr lang="en-US"/>
              <a:t>Community Microgrid s</a:t>
            </a:r>
            <a:r>
              <a:rPr lang="en-US"/>
              <a:t>olar &amp; storage layout</a:t>
            </a:r>
            <a:endParaRPr/>
          </a:p>
        </p:txBody>
      </p:sp>
      <p:grpSp>
        <p:nvGrpSpPr>
          <p:cNvPr id="244" name="Google Shape;244;g3f98ff19cec_0_13"/>
          <p:cNvGrpSpPr/>
          <p:nvPr/>
        </p:nvGrpSpPr>
        <p:grpSpPr>
          <a:xfrm>
            <a:off x="341625" y="5731725"/>
            <a:ext cx="2579100" cy="746468"/>
            <a:chOff x="577975" y="5648418"/>
            <a:chExt cx="2579100" cy="847200"/>
          </a:xfrm>
        </p:grpSpPr>
        <p:sp>
          <p:nvSpPr>
            <p:cNvPr id="245" name="Google Shape;245;g3f98ff19cec_0_13"/>
            <p:cNvSpPr txBox="1"/>
            <p:nvPr/>
          </p:nvSpPr>
          <p:spPr>
            <a:xfrm>
              <a:off x="577975" y="5648418"/>
              <a:ext cx="2579100" cy="847200"/>
            </a:xfrm>
            <a:prstGeom prst="rect">
              <a:avLst/>
            </a:prstGeom>
            <a:solidFill>
              <a:srgbClr val="F3F3F3"/>
            </a:solidFill>
            <a:ln cap="flat" cmpd="sng" w="9525">
              <a:solidFill>
                <a:srgbClr val="0C0C0C"/>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        </a:t>
              </a:r>
              <a:r>
                <a:rPr i="0" lang="en-US" sz="900" u="none" cap="none" strike="noStrike">
                  <a:solidFill>
                    <a:srgbClr val="000000"/>
                  </a:solidFill>
                  <a:latin typeface="Calibri"/>
                  <a:ea typeface="Calibri"/>
                  <a:cs typeface="Calibri"/>
                  <a:sym typeface="Calibri"/>
                </a:rPr>
                <a:t>   </a:t>
              </a:r>
              <a:r>
                <a:rPr i="0" lang="en-US" sz="1600" u="none" cap="none" strike="noStrike">
                  <a:solidFill>
                    <a:srgbClr val="000000"/>
                  </a:solidFill>
                  <a:latin typeface="Calibri"/>
                  <a:ea typeface="Calibri"/>
                  <a:cs typeface="Calibri"/>
                  <a:sym typeface="Calibri"/>
                </a:rPr>
                <a:t>Potential BESS location</a:t>
              </a:r>
              <a:endParaRPr i="0" sz="1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i="0" lang="en-US" sz="1600" u="none" cap="none" strike="noStrike">
                  <a:solidFill>
                    <a:srgbClr val="000000"/>
                  </a:solidFill>
                  <a:latin typeface="Calibri"/>
                  <a:ea typeface="Calibri"/>
                  <a:cs typeface="Calibri"/>
                  <a:sym typeface="Calibri"/>
                </a:rPr>
                <a:t>     </a:t>
              </a:r>
              <a:r>
                <a:rPr lang="en-US" sz="1600">
                  <a:latin typeface="Calibri"/>
                  <a:ea typeface="Calibri"/>
                  <a:cs typeface="Calibri"/>
                  <a:sym typeface="Calibri"/>
                </a:rPr>
                <a:t>  </a:t>
              </a:r>
              <a:r>
                <a:rPr i="0" lang="en-US" sz="1600" u="none" cap="none" strike="noStrike">
                  <a:solidFill>
                    <a:srgbClr val="000000"/>
                  </a:solidFill>
                  <a:latin typeface="Calibri"/>
                  <a:ea typeface="Calibri"/>
                  <a:cs typeface="Calibri"/>
                  <a:sym typeface="Calibri"/>
                </a:rPr>
                <a:t>New BTM solar</a:t>
              </a:r>
              <a:endParaRPr sz="16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t/>
              </a:r>
              <a:endParaRPr sz="600"/>
            </a:p>
          </p:txBody>
        </p:sp>
        <p:sp>
          <p:nvSpPr>
            <p:cNvPr id="246" name="Google Shape;246;g3f98ff19cec_0_13"/>
            <p:cNvSpPr/>
            <p:nvPr/>
          </p:nvSpPr>
          <p:spPr>
            <a:xfrm>
              <a:off x="687125" y="5842045"/>
              <a:ext cx="236100" cy="127500"/>
            </a:xfrm>
            <a:prstGeom prst="rect">
              <a:avLst/>
            </a:prstGeom>
            <a:solidFill>
              <a:srgbClr val="FFFF00"/>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pic>
          <p:nvPicPr>
            <p:cNvPr id="247" name="Google Shape;247;g3f98ff19cec_0_13"/>
            <p:cNvPicPr preferRelativeResize="0"/>
            <p:nvPr/>
          </p:nvPicPr>
          <p:blipFill rotWithShape="1">
            <a:blip r:embed="rId4">
              <a:alphaModFix/>
            </a:blip>
            <a:srcRect b="0" l="0" r="0" t="0"/>
            <a:stretch/>
          </p:blipFill>
          <p:spPr>
            <a:xfrm>
              <a:off x="680800" y="6137787"/>
              <a:ext cx="236100" cy="193709"/>
            </a:xfrm>
            <a:prstGeom prst="rect">
              <a:avLst/>
            </a:prstGeom>
            <a:noFill/>
            <a:ln>
              <a:noFill/>
            </a:ln>
          </p:spPr>
        </p:pic>
      </p:grpSp>
      <p:sp>
        <p:nvSpPr>
          <p:cNvPr id="248" name="Google Shape;248;g3f98ff19cec_0_13"/>
          <p:cNvSpPr txBox="1"/>
          <p:nvPr/>
        </p:nvSpPr>
        <p:spPr>
          <a:xfrm>
            <a:off x="6282225" y="762000"/>
            <a:ext cx="2503500" cy="2185800"/>
          </a:xfrm>
          <a:prstGeom prst="rect">
            <a:avLst/>
          </a:prstGeom>
          <a:solidFill>
            <a:srgbClr val="F2F2F2">
              <a:alpha val="86670"/>
            </a:srgbClr>
          </a:solidFill>
          <a:ln cap="flat" cmpd="sng" w="9525">
            <a:solidFill>
              <a:srgbClr val="0C0C0C"/>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Calibri"/>
                <a:ea typeface="Calibri"/>
                <a:cs typeface="Calibri"/>
                <a:sym typeface="Calibri"/>
              </a:rPr>
              <a:t>Rancho Goleta Lakeside</a:t>
            </a:r>
            <a:endParaRPr b="1"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800"/>
              <a:buFont typeface="Arial"/>
              <a:buNone/>
            </a:pPr>
            <a:r>
              <a:rPr i="0" lang="en-US" u="none" cap="none" strike="noStrike">
                <a:solidFill>
                  <a:srgbClr val="000000"/>
                </a:solidFill>
                <a:latin typeface="Calibri"/>
                <a:ea typeface="Calibri"/>
                <a:cs typeface="Calibri"/>
                <a:sym typeface="Calibri"/>
              </a:rPr>
              <a:t>945 Ward Dr, Santa Barbara</a:t>
            </a:r>
            <a:endParaRPr i="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800"/>
              <a:buFont typeface="Arial"/>
              <a:buNone/>
            </a:pPr>
            <a:r>
              <a:t/>
            </a:r>
            <a:endParaRPr i="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lang="en-US">
                <a:solidFill>
                  <a:schemeClr val="dk1"/>
                </a:solidFill>
                <a:latin typeface="Calibri"/>
                <a:ea typeface="Calibri"/>
                <a:cs typeface="Calibri"/>
                <a:sym typeface="Calibri"/>
              </a:rPr>
              <a:t>25 homes receive:</a:t>
            </a:r>
            <a:endParaRPr b="1">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b="1" lang="en-US">
                <a:solidFill>
                  <a:schemeClr val="dk1"/>
                </a:solidFill>
                <a:latin typeface="Calibri"/>
                <a:ea typeface="Calibri"/>
                <a:cs typeface="Calibri"/>
                <a:sym typeface="Calibri"/>
              </a:rPr>
              <a:t>12.6 kWdc solar </a:t>
            </a:r>
            <a:r>
              <a:rPr lang="en-US">
                <a:solidFill>
                  <a:schemeClr val="dk1"/>
                </a:solidFill>
                <a:latin typeface="Calibri"/>
                <a:ea typeface="Calibri"/>
                <a:cs typeface="Calibri"/>
                <a:sym typeface="Calibri"/>
              </a:rPr>
              <a:t>(average) via 21x 600W panels</a:t>
            </a:r>
            <a:endParaRPr>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b="1" lang="en-US">
                <a:solidFill>
                  <a:schemeClr val="dk1"/>
                </a:solidFill>
                <a:latin typeface="Calibri"/>
                <a:ea typeface="Calibri"/>
                <a:cs typeface="Calibri"/>
                <a:sym typeface="Calibri"/>
              </a:rPr>
              <a:t>23 kW / 27 kWh storage </a:t>
            </a:r>
            <a:r>
              <a:rPr lang="en-US">
                <a:solidFill>
                  <a:schemeClr val="dk1"/>
                </a:solidFill>
                <a:latin typeface="Calibri"/>
                <a:ea typeface="Calibri"/>
                <a:cs typeface="Calibri"/>
                <a:sym typeface="Calibri"/>
              </a:rPr>
              <a:t>via 2x Tesla Powerwall 3s</a:t>
            </a:r>
            <a:endParaRPr>
              <a:solidFill>
                <a:schemeClr val="dk1"/>
              </a:solidFill>
              <a:latin typeface="Calibri"/>
              <a:ea typeface="Calibri"/>
              <a:cs typeface="Calibri"/>
              <a:sym typeface="Calibri"/>
            </a:endParaRPr>
          </a:p>
          <a:p>
            <a:pPr indent="0" lvl="0" marL="457200" marR="0" rtl="0" algn="l">
              <a:lnSpc>
                <a:spcPct val="100000"/>
              </a:lnSpc>
              <a:spcBef>
                <a:spcPts val="0"/>
              </a:spcBef>
              <a:spcAft>
                <a:spcPts val="1000"/>
              </a:spcAft>
              <a:buNone/>
            </a:pPr>
            <a:r>
              <a:t/>
            </a:r>
            <a:endParaRPr sz="600">
              <a:solidFill>
                <a:schemeClr val="dk1"/>
              </a:solidFill>
              <a:latin typeface="Calibri"/>
              <a:ea typeface="Calibri"/>
              <a:cs typeface="Calibri"/>
              <a:sym typeface="Calibri"/>
            </a:endParaRPr>
          </a:p>
        </p:txBody>
      </p:sp>
      <p:sp>
        <p:nvSpPr>
          <p:cNvPr id="249" name="Google Shape;249;g3f98ff19cec_0_13"/>
          <p:cNvSpPr/>
          <p:nvPr/>
        </p:nvSpPr>
        <p:spPr>
          <a:xfrm>
            <a:off x="1125475" y="3365893"/>
            <a:ext cx="88800" cy="217200"/>
          </a:xfrm>
          <a:prstGeom prst="rect">
            <a:avLst/>
          </a:prstGeom>
          <a:solidFill>
            <a:srgbClr val="FFFF00"/>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f98ff19cec_0_7"/>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Carport solar rendering</a:t>
            </a:r>
            <a:endParaRPr/>
          </a:p>
        </p:txBody>
      </p:sp>
      <p:pic>
        <p:nvPicPr>
          <p:cNvPr id="256" name="Google Shape;256;g3f98ff19cec_0_7" title="Screenshot 2026-08-18 at 4.05.39 PM.png"/>
          <p:cNvPicPr preferRelativeResize="0"/>
          <p:nvPr/>
        </p:nvPicPr>
        <p:blipFill rotWithShape="1">
          <a:blip r:embed="rId3">
            <a:alphaModFix/>
          </a:blip>
          <a:srcRect b="0" l="0" r="0" t="1390"/>
          <a:stretch/>
        </p:blipFill>
        <p:spPr>
          <a:xfrm>
            <a:off x="145700" y="818856"/>
            <a:ext cx="8852599" cy="56478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3fabd56e403_0_1"/>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Distributed solar &amp; storage layout</a:t>
            </a:r>
            <a:endParaRPr/>
          </a:p>
        </p:txBody>
      </p:sp>
      <p:pic>
        <p:nvPicPr>
          <p:cNvPr id="263" name="Google Shape;263;g3fabd56e403_0_1" title="Screenshot 2026-08-21 at 2.06.34 PM.png"/>
          <p:cNvPicPr preferRelativeResize="0"/>
          <p:nvPr/>
        </p:nvPicPr>
        <p:blipFill>
          <a:blip r:embed="rId3">
            <a:alphaModFix/>
          </a:blip>
          <a:stretch>
            <a:fillRect/>
          </a:stretch>
        </p:blipFill>
        <p:spPr>
          <a:xfrm>
            <a:off x="152400" y="878875"/>
            <a:ext cx="8839199" cy="4578578"/>
          </a:xfrm>
          <a:prstGeom prst="rect">
            <a:avLst/>
          </a:prstGeom>
          <a:noFill/>
          <a:ln>
            <a:noFill/>
          </a:ln>
        </p:spPr>
      </p:pic>
      <p:sp>
        <p:nvSpPr>
          <p:cNvPr id="264" name="Google Shape;264;g3fabd56e403_0_1"/>
          <p:cNvSpPr txBox="1"/>
          <p:nvPr/>
        </p:nvSpPr>
        <p:spPr>
          <a:xfrm>
            <a:off x="189525" y="5578800"/>
            <a:ext cx="8802000" cy="762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383.4 kWdc solar (78% net zero energy of all of RGLM’s electricity usage)</a:t>
            </a:r>
            <a:endParaRPr sz="1800">
              <a:solidFill>
                <a:schemeClr val="dk1"/>
              </a:solidFill>
              <a:latin typeface="Calibri"/>
              <a:ea typeface="Calibri"/>
              <a:cs typeface="Calibri"/>
              <a:sym typeface="Calibri"/>
            </a:endParaRPr>
          </a:p>
          <a:p>
            <a:pPr indent="-342900" lvl="0" marL="457200" rtl="0" algn="l">
              <a:spcBef>
                <a:spcPts val="0"/>
              </a:spcBef>
              <a:spcAft>
                <a:spcPts val="1000"/>
              </a:spcAft>
              <a:buClr>
                <a:schemeClr val="dk1"/>
              </a:buClr>
              <a:buSzPts val="1800"/>
              <a:buFont typeface="Calibri"/>
              <a:buChar char="●"/>
            </a:pPr>
            <a:r>
              <a:rPr lang="en-US" sz="1800">
                <a:solidFill>
                  <a:schemeClr val="dk1"/>
                </a:solidFill>
                <a:latin typeface="Calibri"/>
                <a:ea typeface="Calibri"/>
                <a:cs typeface="Calibri"/>
                <a:sym typeface="Calibri"/>
              </a:rPr>
              <a:t>1,184.5 kW / 1,390.5 kWh via 50x Tesla Powerwall 3 batteries &amp; 1x larger battery</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g3fabd56e403_0_30"/>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Cash flow - distributed option </a:t>
            </a:r>
            <a:endParaRPr/>
          </a:p>
        </p:txBody>
      </p:sp>
      <p:pic>
        <p:nvPicPr>
          <p:cNvPr id="271" name="Google Shape;271;g3fabd56e403_0_30" title="Screenshot 2026-08-21 at 2.10.26 PM.png"/>
          <p:cNvPicPr preferRelativeResize="0"/>
          <p:nvPr/>
        </p:nvPicPr>
        <p:blipFill rotWithShape="1">
          <a:blip r:embed="rId3">
            <a:alphaModFix/>
          </a:blip>
          <a:srcRect b="0" l="1300" r="3107" t="0"/>
          <a:stretch/>
        </p:blipFill>
        <p:spPr>
          <a:xfrm>
            <a:off x="0" y="842570"/>
            <a:ext cx="9144001" cy="5545106"/>
          </a:xfrm>
          <a:prstGeom prst="rect">
            <a:avLst/>
          </a:prstGeom>
          <a:noFill/>
          <a:ln>
            <a:noFill/>
          </a:ln>
        </p:spPr>
      </p:pic>
      <p:sp>
        <p:nvSpPr>
          <p:cNvPr id="272" name="Google Shape;272;g3fabd56e403_0_30"/>
          <p:cNvSpPr/>
          <p:nvPr/>
        </p:nvSpPr>
        <p:spPr>
          <a:xfrm>
            <a:off x="5543250" y="1433200"/>
            <a:ext cx="615900" cy="201300"/>
          </a:xfrm>
          <a:prstGeom prst="rect">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73" name="Google Shape;273;g3fabd56e403_0_30"/>
          <p:cNvSpPr/>
          <p:nvPr/>
        </p:nvSpPr>
        <p:spPr>
          <a:xfrm>
            <a:off x="5543250" y="6086525"/>
            <a:ext cx="615900" cy="201300"/>
          </a:xfrm>
          <a:prstGeom prst="rect">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g3fabd56e403_0_35"/>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Centralized solar &amp; storage layout</a:t>
            </a:r>
            <a:endParaRPr/>
          </a:p>
        </p:txBody>
      </p:sp>
      <p:pic>
        <p:nvPicPr>
          <p:cNvPr id="280" name="Google Shape;280;g3fabd56e403_0_35" title="Screenshot 2026-08-21 at 2.12.11 PM.png"/>
          <p:cNvPicPr preferRelativeResize="0"/>
          <p:nvPr/>
        </p:nvPicPr>
        <p:blipFill>
          <a:blip r:embed="rId3">
            <a:alphaModFix/>
          </a:blip>
          <a:stretch>
            <a:fillRect/>
          </a:stretch>
        </p:blipFill>
        <p:spPr>
          <a:xfrm>
            <a:off x="152400" y="914400"/>
            <a:ext cx="8839198" cy="4583288"/>
          </a:xfrm>
          <a:prstGeom prst="rect">
            <a:avLst/>
          </a:prstGeom>
          <a:noFill/>
          <a:ln>
            <a:noFill/>
          </a:ln>
        </p:spPr>
      </p:pic>
      <p:sp>
        <p:nvSpPr>
          <p:cNvPr id="281" name="Google Shape;281;g3fabd56e403_0_35"/>
          <p:cNvSpPr txBox="1"/>
          <p:nvPr/>
        </p:nvSpPr>
        <p:spPr>
          <a:xfrm>
            <a:off x="189525" y="5578800"/>
            <a:ext cx="8802000" cy="762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Calibri"/>
              <a:buChar char="●"/>
            </a:pPr>
            <a:r>
              <a:rPr lang="en-US" sz="1800">
                <a:solidFill>
                  <a:schemeClr val="dk1"/>
                </a:solidFill>
                <a:latin typeface="Calibri"/>
                <a:ea typeface="Calibri"/>
                <a:cs typeface="Calibri"/>
                <a:sym typeface="Calibri"/>
              </a:rPr>
              <a:t>383.4 kWdc solar (78% net zero energy of all of RGLM’s electricity usage)</a:t>
            </a:r>
            <a:endParaRPr sz="1800">
              <a:solidFill>
                <a:schemeClr val="dk1"/>
              </a:solidFill>
              <a:latin typeface="Calibri"/>
              <a:ea typeface="Calibri"/>
              <a:cs typeface="Calibri"/>
              <a:sym typeface="Calibri"/>
            </a:endParaRPr>
          </a:p>
          <a:p>
            <a:pPr indent="-342900" lvl="0" marL="457200" rtl="0" algn="l">
              <a:spcBef>
                <a:spcPts val="0"/>
              </a:spcBef>
              <a:spcAft>
                <a:spcPts val="1000"/>
              </a:spcAft>
              <a:buClr>
                <a:schemeClr val="dk1"/>
              </a:buClr>
              <a:buSzPts val="1800"/>
              <a:buFont typeface="Calibri"/>
              <a:buChar char="●"/>
            </a:pPr>
            <a:r>
              <a:rPr lang="en-US" sz="1800">
                <a:solidFill>
                  <a:schemeClr val="dk1"/>
                </a:solidFill>
                <a:latin typeface="Calibri"/>
                <a:ea typeface="Calibri"/>
                <a:cs typeface="Calibri"/>
                <a:sym typeface="Calibri"/>
              </a:rPr>
              <a:t>367.2 kW / </a:t>
            </a:r>
            <a:r>
              <a:rPr lang="en-US" sz="1800">
                <a:solidFill>
                  <a:schemeClr val="dk1"/>
                </a:solidFill>
                <a:latin typeface="Calibri"/>
                <a:ea typeface="Calibri"/>
                <a:cs typeface="Calibri"/>
                <a:sym typeface="Calibri"/>
              </a:rPr>
              <a:t>1,468.8 kWh </a:t>
            </a:r>
            <a:r>
              <a:rPr lang="en-US" sz="1800">
                <a:solidFill>
                  <a:schemeClr val="dk1"/>
                </a:solidFill>
                <a:latin typeface="Calibri"/>
                <a:ea typeface="Calibri"/>
                <a:cs typeface="Calibri"/>
                <a:sym typeface="Calibri"/>
              </a:rPr>
              <a:t>via 1x </a:t>
            </a:r>
            <a:r>
              <a:rPr lang="en-US" sz="1800">
                <a:solidFill>
                  <a:schemeClr val="dk1"/>
                </a:solidFill>
                <a:latin typeface="Calibri"/>
                <a:ea typeface="Calibri"/>
                <a:cs typeface="Calibri"/>
                <a:sym typeface="Calibri"/>
              </a:rPr>
              <a:t>Tesla Megapack 2 XL (4hr) battery</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g3fabd56e403_0_25"/>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Cash flow - centralized option</a:t>
            </a:r>
            <a:endParaRPr/>
          </a:p>
        </p:txBody>
      </p:sp>
      <p:pic>
        <p:nvPicPr>
          <p:cNvPr id="288" name="Google Shape;288;g3fabd56e403_0_25" title="Screenshot 2026-08-21 at 2.13.37 PM.png"/>
          <p:cNvPicPr preferRelativeResize="0"/>
          <p:nvPr/>
        </p:nvPicPr>
        <p:blipFill>
          <a:blip r:embed="rId3">
            <a:alphaModFix/>
          </a:blip>
          <a:stretch>
            <a:fillRect/>
          </a:stretch>
        </p:blipFill>
        <p:spPr>
          <a:xfrm>
            <a:off x="0" y="845889"/>
            <a:ext cx="9143999" cy="5532406"/>
          </a:xfrm>
          <a:prstGeom prst="rect">
            <a:avLst/>
          </a:prstGeom>
          <a:noFill/>
          <a:ln>
            <a:noFill/>
          </a:ln>
        </p:spPr>
      </p:pic>
      <p:sp>
        <p:nvSpPr>
          <p:cNvPr id="289" name="Google Shape;289;g3fabd56e403_0_25"/>
          <p:cNvSpPr/>
          <p:nvPr/>
        </p:nvSpPr>
        <p:spPr>
          <a:xfrm>
            <a:off x="5590628" y="1456889"/>
            <a:ext cx="615900" cy="201300"/>
          </a:xfrm>
          <a:prstGeom prst="rect">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0" name="Google Shape;290;g3fabd56e403_0_25"/>
          <p:cNvSpPr/>
          <p:nvPr/>
        </p:nvSpPr>
        <p:spPr>
          <a:xfrm>
            <a:off x="5590628" y="6145753"/>
            <a:ext cx="615900" cy="201300"/>
          </a:xfrm>
          <a:prstGeom prst="rect">
            <a:avLst/>
          </a:prstGeom>
          <a:noFill/>
          <a:ln cap="flat" cmpd="sng" w="1905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3f9afc2f545_0_73"/>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Savings with a Community Microgrid</a:t>
            </a:r>
            <a:endParaRPr/>
          </a:p>
        </p:txBody>
      </p:sp>
      <p:sp>
        <p:nvSpPr>
          <p:cNvPr id="297" name="Google Shape;297;g3f9afc2f545_0_73"/>
          <p:cNvSpPr txBox="1"/>
          <p:nvPr/>
        </p:nvSpPr>
        <p:spPr>
          <a:xfrm>
            <a:off x="319800" y="5381255"/>
            <a:ext cx="86109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800">
                <a:solidFill>
                  <a:schemeClr val="dk1"/>
                </a:solidFill>
                <a:latin typeface="Calibri"/>
                <a:ea typeface="Calibri"/>
                <a:cs typeface="Calibri"/>
                <a:sym typeface="Calibri"/>
              </a:rPr>
              <a:t>With a Community Microgrid, t</a:t>
            </a:r>
            <a:r>
              <a:rPr b="1" lang="en-US" sz="1800">
                <a:solidFill>
                  <a:schemeClr val="dk1"/>
                </a:solidFill>
                <a:latin typeface="Calibri"/>
                <a:ea typeface="Calibri"/>
                <a:cs typeface="Calibri"/>
                <a:sym typeface="Calibri"/>
              </a:rPr>
              <a:t>he average mobile home would save $1,795 in electricity costs in the first 5 years, in addition to benefiting from resilience. </a:t>
            </a:r>
            <a:r>
              <a:rPr lang="en-US" sz="1800">
                <a:solidFill>
                  <a:schemeClr val="dk1"/>
                </a:solidFill>
                <a:latin typeface="Calibri"/>
                <a:ea typeface="Calibri"/>
                <a:cs typeface="Calibri"/>
                <a:sym typeface="Calibri"/>
              </a:rPr>
              <a:t>As electricity prices escalate, savings will increase.  </a:t>
            </a:r>
            <a:endParaRPr sz="1800">
              <a:solidFill>
                <a:schemeClr val="dk1"/>
              </a:solidFill>
              <a:latin typeface="Calibri"/>
              <a:ea typeface="Calibri"/>
              <a:cs typeface="Calibri"/>
              <a:sym typeface="Calibri"/>
            </a:endParaRPr>
          </a:p>
        </p:txBody>
      </p:sp>
      <p:sp>
        <p:nvSpPr>
          <p:cNvPr id="298" name="Google Shape;298;g3f9afc2f545_0_73"/>
          <p:cNvSpPr txBox="1"/>
          <p:nvPr/>
        </p:nvSpPr>
        <p:spPr>
          <a:xfrm>
            <a:off x="367175" y="907725"/>
            <a:ext cx="4113900" cy="297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u="sng">
                <a:solidFill>
                  <a:schemeClr val="dk1"/>
                </a:solidFill>
                <a:latin typeface="Calibri"/>
                <a:ea typeface="Calibri"/>
                <a:cs typeface="Calibri"/>
                <a:sym typeface="Calibri"/>
              </a:rPr>
              <a:t>WITHOUT a Community Microgrid:</a:t>
            </a:r>
            <a:endParaRPr sz="1800">
              <a:solidFill>
                <a:schemeClr val="dk1"/>
              </a:solidFill>
              <a:latin typeface="Calibri"/>
              <a:ea typeface="Calibri"/>
              <a:cs typeface="Calibri"/>
              <a:sym typeface="Calibri"/>
            </a:endParaRPr>
          </a:p>
          <a:p>
            <a:pPr indent="0" lvl="0" marL="0" rtl="0" algn="l">
              <a:spcBef>
                <a:spcPts val="1000"/>
              </a:spcBef>
              <a:spcAft>
                <a:spcPts val="0"/>
              </a:spcAft>
              <a:buNone/>
            </a:pPr>
            <a:r>
              <a:rPr lang="en-US" sz="1800">
                <a:solidFill>
                  <a:schemeClr val="dk1"/>
                </a:solidFill>
                <a:latin typeface="Calibri"/>
                <a:ea typeface="Calibri"/>
                <a:cs typeface="Calibri"/>
                <a:sym typeface="Calibri"/>
              </a:rPr>
              <a:t>On average, RGLM pays </a:t>
            </a:r>
            <a:r>
              <a:rPr b="1" lang="en-US" sz="1800">
                <a:solidFill>
                  <a:schemeClr val="dk1"/>
                </a:solidFill>
                <a:latin typeface="Calibri"/>
                <a:ea typeface="Calibri"/>
                <a:cs typeface="Calibri"/>
                <a:sym typeface="Calibri"/>
              </a:rPr>
              <a:t>$0.35/kWh.</a:t>
            </a:r>
            <a:r>
              <a:rPr lang="en-US" sz="1800">
                <a:solidFill>
                  <a:schemeClr val="dk1"/>
                </a:solidFill>
                <a:latin typeface="Calibri"/>
                <a:ea typeface="Calibri"/>
                <a:cs typeface="Calibri"/>
                <a:sym typeface="Calibri"/>
              </a:rPr>
              <a:t> Considering average electricity use of a mobile home (5,000 kWh) → </a:t>
            </a:r>
            <a:r>
              <a:rPr b="1" lang="en-US" sz="1800">
                <a:solidFill>
                  <a:schemeClr val="dk1"/>
                </a:solidFill>
                <a:latin typeface="Calibri"/>
                <a:ea typeface="Calibri"/>
                <a:cs typeface="Calibri"/>
                <a:sym typeface="Calibri"/>
              </a:rPr>
              <a:t>annual bill of $1,750. </a:t>
            </a:r>
            <a:endParaRPr b="1"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Electricity prices escalate at an estimated 5% annually. </a:t>
            </a:r>
            <a:r>
              <a:rPr b="1" lang="en-US" sz="1800">
                <a:solidFill>
                  <a:schemeClr val="dk1"/>
                </a:solidFill>
                <a:latin typeface="Calibri"/>
                <a:ea typeface="Calibri"/>
                <a:cs typeface="Calibri"/>
                <a:sym typeface="Calibri"/>
              </a:rPr>
              <a:t>Conservatively, in just 5 years, your annual bill would raise to $2,234</a:t>
            </a:r>
            <a:r>
              <a:rPr lang="en-US" sz="1800">
                <a:solidFill>
                  <a:schemeClr val="dk1"/>
                </a:solidFill>
                <a:latin typeface="Calibri"/>
                <a:ea typeface="Calibri"/>
                <a:cs typeface="Calibri"/>
                <a:sym typeface="Calibri"/>
              </a:rPr>
              <a:t>. That’s an increase of almost $500!</a:t>
            </a:r>
            <a:endParaRPr sz="1800">
              <a:solidFill>
                <a:schemeClr val="dk1"/>
              </a:solidFill>
              <a:latin typeface="Calibri"/>
              <a:ea typeface="Calibri"/>
              <a:cs typeface="Calibri"/>
              <a:sym typeface="Calibri"/>
            </a:endParaRPr>
          </a:p>
        </p:txBody>
      </p:sp>
      <p:sp>
        <p:nvSpPr>
          <p:cNvPr id="299" name="Google Shape;299;g3f9afc2f545_0_73"/>
          <p:cNvSpPr txBox="1"/>
          <p:nvPr/>
        </p:nvSpPr>
        <p:spPr>
          <a:xfrm>
            <a:off x="4742600" y="907730"/>
            <a:ext cx="4046100" cy="290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800" u="sng">
                <a:solidFill>
                  <a:schemeClr val="dk1"/>
                </a:solidFill>
                <a:latin typeface="Calibri"/>
                <a:ea typeface="Calibri"/>
                <a:cs typeface="Calibri"/>
                <a:sym typeface="Calibri"/>
              </a:rPr>
              <a:t>WITH a Community Microgrid:</a:t>
            </a:r>
            <a:endParaRPr sz="1800">
              <a:solidFill>
                <a:schemeClr val="dk1"/>
              </a:solidFill>
              <a:latin typeface="Calibri"/>
              <a:ea typeface="Calibri"/>
              <a:cs typeface="Calibri"/>
              <a:sym typeface="Calibri"/>
            </a:endParaRPr>
          </a:p>
          <a:p>
            <a:pPr indent="0" lvl="0" marL="0" rtl="0" algn="l">
              <a:spcBef>
                <a:spcPts val="1000"/>
              </a:spcBef>
              <a:spcAft>
                <a:spcPts val="0"/>
              </a:spcAft>
              <a:buNone/>
            </a:pPr>
            <a:r>
              <a:rPr lang="en-US" sz="1800">
                <a:solidFill>
                  <a:schemeClr val="dk1"/>
                </a:solidFill>
                <a:latin typeface="Calibri"/>
                <a:ea typeface="Calibri"/>
                <a:cs typeface="Calibri"/>
                <a:sym typeface="Calibri"/>
              </a:rPr>
              <a:t>RGLM pays</a:t>
            </a:r>
            <a:r>
              <a:rPr b="1" lang="en-US" sz="1800">
                <a:solidFill>
                  <a:schemeClr val="dk1"/>
                </a:solidFill>
                <a:latin typeface="Calibri"/>
                <a:ea typeface="Calibri"/>
                <a:cs typeface="Calibri"/>
                <a:sym typeface="Calibri"/>
              </a:rPr>
              <a:t> $0.30/kWh for all solar generation and $0.35/kWh for remaining electricity from the grid. </a:t>
            </a:r>
            <a:endParaRPr sz="18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Considering average electricity use of a mobile home (5,000 kWh) → </a:t>
            </a:r>
            <a:r>
              <a:rPr b="1" lang="en-US" sz="1800">
                <a:solidFill>
                  <a:schemeClr val="dk1"/>
                </a:solidFill>
                <a:latin typeface="Calibri"/>
                <a:ea typeface="Calibri"/>
                <a:cs typeface="Calibri"/>
                <a:sym typeface="Calibri"/>
              </a:rPr>
              <a:t>annual bill of $1,575. </a:t>
            </a:r>
            <a:endParaRPr b="1"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US" sz="1800">
                <a:solidFill>
                  <a:schemeClr val="dk1"/>
                </a:solidFill>
                <a:latin typeface="Calibri"/>
                <a:ea typeface="Calibri"/>
                <a:cs typeface="Calibri"/>
                <a:sym typeface="Calibri"/>
              </a:rPr>
              <a:t>Electricity costs are </a:t>
            </a:r>
            <a:r>
              <a:rPr b="1" lang="en-US" sz="1800">
                <a:solidFill>
                  <a:schemeClr val="dk1"/>
                </a:solidFill>
                <a:latin typeface="Calibri"/>
                <a:ea typeface="Calibri"/>
                <a:cs typeface="Calibri"/>
                <a:sym typeface="Calibri"/>
              </a:rPr>
              <a:t>frozen</a:t>
            </a:r>
            <a:r>
              <a:rPr lang="en-US" sz="1800">
                <a:solidFill>
                  <a:schemeClr val="dk1"/>
                </a:solidFill>
                <a:latin typeface="Calibri"/>
                <a:ea typeface="Calibri"/>
                <a:cs typeface="Calibri"/>
                <a:sym typeface="Calibri"/>
              </a:rPr>
              <a:t> for 25 years. </a:t>
            </a:r>
            <a:endParaRPr sz="1800">
              <a:solidFill>
                <a:schemeClr val="dk1"/>
              </a:solidFill>
              <a:latin typeface="Calibri"/>
              <a:ea typeface="Calibri"/>
              <a:cs typeface="Calibri"/>
              <a:sym typeface="Calibri"/>
            </a:endParaRPr>
          </a:p>
        </p:txBody>
      </p:sp>
      <p:pic>
        <p:nvPicPr>
          <p:cNvPr descr="Yellow light bulb on, new idea symbol. Gray light bulb off, lack of ideas  symbol. 44596024 Vector Art at Vecteezy" id="300" name="Google Shape;300;g3f9afc2f545_0_73"/>
          <p:cNvPicPr preferRelativeResize="0"/>
          <p:nvPr/>
        </p:nvPicPr>
        <p:blipFill rotWithShape="1">
          <a:blip r:embed="rId3">
            <a:alphaModFix/>
          </a:blip>
          <a:srcRect b="34503" l="15572" r="44876" t="11111"/>
          <a:stretch/>
        </p:blipFill>
        <p:spPr>
          <a:xfrm>
            <a:off x="7403950" y="3786853"/>
            <a:ext cx="1159999" cy="1594924"/>
          </a:xfrm>
          <a:prstGeom prst="rect">
            <a:avLst/>
          </a:prstGeom>
          <a:noFill/>
          <a:ln>
            <a:noFill/>
          </a:ln>
        </p:spPr>
      </p:pic>
      <p:pic>
        <p:nvPicPr>
          <p:cNvPr descr="Yellow light bulb on, new idea symbol. Gray light bulb off, lack of ideas  symbol. 44596024 Vector Art at Vecteezy" id="301" name="Google Shape;301;g3f9afc2f545_0_73"/>
          <p:cNvPicPr preferRelativeResize="0"/>
          <p:nvPr/>
        </p:nvPicPr>
        <p:blipFill rotWithShape="1">
          <a:blip r:embed="rId3">
            <a:alphaModFix/>
          </a:blip>
          <a:srcRect b="35587" l="56263" r="16297" t="21151"/>
          <a:stretch/>
        </p:blipFill>
        <p:spPr>
          <a:xfrm>
            <a:off x="3333729" y="3980585"/>
            <a:ext cx="823550" cy="1298426"/>
          </a:xfrm>
          <a:prstGeom prst="rect">
            <a:avLst/>
          </a:prstGeom>
          <a:noFill/>
          <a:ln>
            <a:noFill/>
          </a:ln>
        </p:spPr>
      </p:pic>
      <p:sp>
        <p:nvSpPr>
          <p:cNvPr id="302" name="Google Shape;302;g3f9afc2f545_0_73"/>
          <p:cNvSpPr txBox="1"/>
          <p:nvPr/>
        </p:nvSpPr>
        <p:spPr>
          <a:xfrm>
            <a:off x="367175" y="4158080"/>
            <a:ext cx="2672700" cy="113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When the power goes out, you can’t serve any of your loads. </a:t>
            </a:r>
            <a:endParaRPr sz="3200">
              <a:solidFill>
                <a:schemeClr val="dk1"/>
              </a:solidFill>
              <a:latin typeface="Calibri"/>
              <a:ea typeface="Calibri"/>
              <a:cs typeface="Calibri"/>
              <a:sym typeface="Calibri"/>
            </a:endParaRPr>
          </a:p>
        </p:txBody>
      </p:sp>
      <p:sp>
        <p:nvSpPr>
          <p:cNvPr id="303" name="Google Shape;303;g3f9afc2f545_0_73"/>
          <p:cNvSpPr txBox="1"/>
          <p:nvPr/>
        </p:nvSpPr>
        <p:spPr>
          <a:xfrm>
            <a:off x="4742600" y="3927241"/>
            <a:ext cx="2559000" cy="101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When the power goes out, your critical loads (fridge, Wi-Fi, some lighting) stay on. </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3f9afc2f545_0_111"/>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Overview</a:t>
            </a:r>
            <a:endParaRPr/>
          </a:p>
        </p:txBody>
      </p:sp>
      <p:sp>
        <p:nvSpPr>
          <p:cNvPr id="310" name="Google Shape;310;g3f9afc2f545_0_111"/>
          <p:cNvSpPr txBox="1"/>
          <p:nvPr/>
        </p:nvSpPr>
        <p:spPr>
          <a:xfrm>
            <a:off x="341250" y="1000850"/>
            <a:ext cx="8461500" cy="39237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US" sz="3100">
                <a:solidFill>
                  <a:srgbClr val="CCCCCC"/>
                </a:solidFill>
                <a:latin typeface="Calibri"/>
                <a:ea typeface="Calibri"/>
                <a:cs typeface="Calibri"/>
                <a:sym typeface="Calibri"/>
              </a:rPr>
              <a:t>Background </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Clr>
                <a:schemeClr val="dk1"/>
              </a:buClr>
              <a:buSzPts val="1100"/>
              <a:buFont typeface="Arial"/>
              <a:buNone/>
            </a:pPr>
            <a:r>
              <a:rPr lang="en-US" sz="3100">
                <a:solidFill>
                  <a:srgbClr val="CCCCCC"/>
                </a:solidFill>
                <a:latin typeface="Calibri"/>
                <a:ea typeface="Calibri"/>
                <a:cs typeface="Calibri"/>
                <a:sym typeface="Calibri"/>
              </a:rPr>
              <a:t>Electrification opportunities</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Community Microgrid opportunity</a:t>
            </a:r>
            <a:r>
              <a:rPr lang="en-US" sz="3100">
                <a:solidFill>
                  <a:srgbClr val="434343"/>
                </a:solidFill>
                <a:latin typeface="Calibri"/>
                <a:ea typeface="Calibri"/>
                <a:cs typeface="Calibri"/>
                <a:sym typeface="Calibri"/>
              </a:rPr>
              <a:t> </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434343"/>
                </a:solidFill>
                <a:latin typeface="Calibri"/>
                <a:ea typeface="Calibri"/>
                <a:cs typeface="Calibri"/>
                <a:sym typeface="Calibri"/>
              </a:rPr>
              <a:t>Solar Microgrid opportunity for individual homes</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D9D9D9"/>
                </a:solidFill>
                <a:latin typeface="Calibri"/>
                <a:ea typeface="Calibri"/>
                <a:cs typeface="Calibri"/>
                <a:sym typeface="Calibri"/>
              </a:rPr>
              <a:t>Recommendations, survey, Q&amp;A</a:t>
            </a:r>
            <a:endParaRPr sz="3100">
              <a:solidFill>
                <a:srgbClr val="D9D9D9"/>
              </a:solidFill>
              <a:latin typeface="Calibri"/>
              <a:ea typeface="Calibri"/>
              <a:cs typeface="Calibri"/>
              <a:sym typeface="Calibri"/>
            </a:endParaRPr>
          </a:p>
          <a:p>
            <a:pPr indent="0" lvl="0" marL="0" rtl="0" algn="l">
              <a:spcBef>
                <a:spcPts val="100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3f9afc2f545_0_0"/>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Individual Solar Microgrid</a:t>
            </a:r>
            <a:endParaRPr/>
          </a:p>
        </p:txBody>
      </p:sp>
      <p:pic>
        <p:nvPicPr>
          <p:cNvPr id="317" name="Google Shape;317;g3f9afc2f545_0_0" title="Screenshot 2026-08-18 at 3.13.49 PM.png"/>
          <p:cNvPicPr preferRelativeResize="0"/>
          <p:nvPr/>
        </p:nvPicPr>
        <p:blipFill rotWithShape="1">
          <a:blip r:embed="rId3">
            <a:alphaModFix/>
          </a:blip>
          <a:srcRect b="0" l="15398" r="0" t="0"/>
          <a:stretch/>
        </p:blipFill>
        <p:spPr>
          <a:xfrm>
            <a:off x="613850" y="762000"/>
            <a:ext cx="7916300" cy="5726725"/>
          </a:xfrm>
          <a:prstGeom prst="rect">
            <a:avLst/>
          </a:prstGeom>
          <a:noFill/>
          <a:ln>
            <a:noFill/>
          </a:ln>
        </p:spPr>
      </p:pic>
      <p:grpSp>
        <p:nvGrpSpPr>
          <p:cNvPr id="318" name="Google Shape;318;g3f9afc2f545_0_0"/>
          <p:cNvGrpSpPr/>
          <p:nvPr/>
        </p:nvGrpSpPr>
        <p:grpSpPr>
          <a:xfrm>
            <a:off x="613850" y="5742250"/>
            <a:ext cx="2579100" cy="746468"/>
            <a:chOff x="577975" y="5648418"/>
            <a:chExt cx="2579100" cy="847200"/>
          </a:xfrm>
        </p:grpSpPr>
        <p:sp>
          <p:nvSpPr>
            <p:cNvPr id="319" name="Google Shape;319;g3f9afc2f545_0_0"/>
            <p:cNvSpPr txBox="1"/>
            <p:nvPr/>
          </p:nvSpPr>
          <p:spPr>
            <a:xfrm>
              <a:off x="577975" y="5648418"/>
              <a:ext cx="2579100" cy="847200"/>
            </a:xfrm>
            <a:prstGeom prst="rect">
              <a:avLst/>
            </a:prstGeom>
            <a:solidFill>
              <a:srgbClr val="F3F3F3"/>
            </a:solidFill>
            <a:ln cap="flat" cmpd="sng" w="9525">
              <a:solidFill>
                <a:srgbClr val="0C0C0C"/>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
                <a:buFont typeface="Arial"/>
                <a:buNone/>
              </a:pPr>
              <a:r>
                <a:t/>
              </a:r>
              <a:endParaRPr b="0" i="0" sz="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Arial"/>
                  <a:ea typeface="Arial"/>
                  <a:cs typeface="Arial"/>
                  <a:sym typeface="Arial"/>
                </a:rPr>
                <a:t>        </a:t>
              </a:r>
              <a:r>
                <a:rPr i="0" lang="en-US" sz="900" u="none" cap="none" strike="noStrike">
                  <a:solidFill>
                    <a:srgbClr val="000000"/>
                  </a:solidFill>
                  <a:latin typeface="Calibri"/>
                  <a:ea typeface="Calibri"/>
                  <a:cs typeface="Calibri"/>
                  <a:sym typeface="Calibri"/>
                </a:rPr>
                <a:t>   </a:t>
              </a:r>
              <a:r>
                <a:rPr i="0" lang="en-US" sz="1600" u="none" cap="none" strike="noStrike">
                  <a:solidFill>
                    <a:srgbClr val="000000"/>
                  </a:solidFill>
                  <a:latin typeface="Calibri"/>
                  <a:ea typeface="Calibri"/>
                  <a:cs typeface="Calibri"/>
                  <a:sym typeface="Calibri"/>
                </a:rPr>
                <a:t>Potential BESS location</a:t>
              </a:r>
              <a:endParaRPr i="0" sz="16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rPr i="0" lang="en-US" sz="1600" u="none" cap="none" strike="noStrike">
                  <a:solidFill>
                    <a:srgbClr val="000000"/>
                  </a:solidFill>
                  <a:latin typeface="Calibri"/>
                  <a:ea typeface="Calibri"/>
                  <a:cs typeface="Calibri"/>
                  <a:sym typeface="Calibri"/>
                </a:rPr>
                <a:t>     </a:t>
              </a:r>
              <a:r>
                <a:rPr lang="en-US" sz="1600">
                  <a:latin typeface="Calibri"/>
                  <a:ea typeface="Calibri"/>
                  <a:cs typeface="Calibri"/>
                  <a:sym typeface="Calibri"/>
                </a:rPr>
                <a:t>  </a:t>
              </a:r>
              <a:r>
                <a:rPr i="0" lang="en-US" sz="1600" u="none" cap="none" strike="noStrike">
                  <a:solidFill>
                    <a:srgbClr val="000000"/>
                  </a:solidFill>
                  <a:latin typeface="Calibri"/>
                  <a:ea typeface="Calibri"/>
                  <a:cs typeface="Calibri"/>
                  <a:sym typeface="Calibri"/>
                </a:rPr>
                <a:t>New BTM solar</a:t>
              </a:r>
              <a:endParaRPr sz="1600">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t/>
              </a:r>
              <a:endParaRPr sz="600"/>
            </a:p>
          </p:txBody>
        </p:sp>
        <p:sp>
          <p:nvSpPr>
            <p:cNvPr id="320" name="Google Shape;320;g3f9afc2f545_0_0"/>
            <p:cNvSpPr/>
            <p:nvPr/>
          </p:nvSpPr>
          <p:spPr>
            <a:xfrm>
              <a:off x="687125" y="5842045"/>
              <a:ext cx="236100" cy="127500"/>
            </a:xfrm>
            <a:prstGeom prst="rect">
              <a:avLst/>
            </a:prstGeom>
            <a:solidFill>
              <a:srgbClr val="FFFF00"/>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pic>
          <p:nvPicPr>
            <p:cNvPr id="321" name="Google Shape;321;g3f9afc2f545_0_0"/>
            <p:cNvPicPr preferRelativeResize="0"/>
            <p:nvPr/>
          </p:nvPicPr>
          <p:blipFill rotWithShape="1">
            <a:blip r:embed="rId4">
              <a:alphaModFix/>
            </a:blip>
            <a:srcRect b="0" l="0" r="0" t="0"/>
            <a:stretch/>
          </p:blipFill>
          <p:spPr>
            <a:xfrm>
              <a:off x="680800" y="6137787"/>
              <a:ext cx="236100" cy="193709"/>
            </a:xfrm>
            <a:prstGeom prst="rect">
              <a:avLst/>
            </a:prstGeom>
            <a:noFill/>
            <a:ln>
              <a:noFill/>
            </a:ln>
          </p:spPr>
        </p:pic>
      </p:grpSp>
      <p:sp>
        <p:nvSpPr>
          <p:cNvPr id="322" name="Google Shape;322;g3f9afc2f545_0_0"/>
          <p:cNvSpPr txBox="1"/>
          <p:nvPr/>
        </p:nvSpPr>
        <p:spPr>
          <a:xfrm>
            <a:off x="6026650" y="762000"/>
            <a:ext cx="2503500" cy="2093400"/>
          </a:xfrm>
          <a:prstGeom prst="rect">
            <a:avLst/>
          </a:prstGeom>
          <a:solidFill>
            <a:srgbClr val="F2F2F2">
              <a:alpha val="86670"/>
            </a:srgbClr>
          </a:solidFill>
          <a:ln cap="flat" cmpd="sng" w="9525">
            <a:solidFill>
              <a:srgbClr val="0C0C0C"/>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Calibri"/>
                <a:ea typeface="Calibri"/>
                <a:cs typeface="Calibri"/>
                <a:sym typeface="Calibri"/>
              </a:rPr>
              <a:t>Rancho Goleta Lakeside</a:t>
            </a:r>
            <a:endParaRPr b="1" i="0" sz="18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800"/>
              <a:buFont typeface="Arial"/>
              <a:buNone/>
            </a:pPr>
            <a:r>
              <a:rPr i="0" lang="en-US" u="none" cap="none" strike="noStrike">
                <a:solidFill>
                  <a:srgbClr val="000000"/>
                </a:solidFill>
                <a:latin typeface="Calibri"/>
                <a:ea typeface="Calibri"/>
                <a:cs typeface="Calibri"/>
                <a:sym typeface="Calibri"/>
              </a:rPr>
              <a:t>945 Ward Dr, Santa Barbara</a:t>
            </a:r>
            <a:endParaRPr i="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800"/>
              <a:buFont typeface="Arial"/>
              <a:buNone/>
            </a:pPr>
            <a:r>
              <a:t/>
            </a:r>
            <a:endParaRPr i="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1" lang="en-US">
                <a:solidFill>
                  <a:schemeClr val="dk1"/>
                </a:solidFill>
                <a:latin typeface="Calibri"/>
                <a:ea typeface="Calibri"/>
                <a:cs typeface="Calibri"/>
                <a:sym typeface="Calibri"/>
              </a:rPr>
              <a:t>Solar &amp; storage</a:t>
            </a:r>
            <a:r>
              <a:rPr b="1" lang="en-US">
                <a:solidFill>
                  <a:schemeClr val="dk1"/>
                </a:solidFill>
                <a:latin typeface="Calibri"/>
                <a:ea typeface="Calibri"/>
                <a:cs typeface="Calibri"/>
                <a:sym typeface="Calibri"/>
              </a:rPr>
              <a:t>:</a:t>
            </a:r>
            <a:endParaRPr b="1">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b="1" lang="en-US">
                <a:solidFill>
                  <a:schemeClr val="dk1"/>
                </a:solidFill>
                <a:latin typeface="Calibri"/>
                <a:ea typeface="Calibri"/>
                <a:cs typeface="Calibri"/>
                <a:sym typeface="Calibri"/>
              </a:rPr>
              <a:t>6.9 kWdc solar </a:t>
            </a:r>
            <a:r>
              <a:rPr lang="en-US">
                <a:solidFill>
                  <a:schemeClr val="dk1"/>
                </a:solidFill>
                <a:latin typeface="Calibri"/>
                <a:ea typeface="Calibri"/>
                <a:cs typeface="Calibri"/>
                <a:sym typeface="Calibri"/>
              </a:rPr>
              <a:t>(average) via 15x REC 460W panels</a:t>
            </a:r>
            <a:endParaRPr>
              <a:solidFill>
                <a:schemeClr val="dk1"/>
              </a:solidFill>
              <a:latin typeface="Calibri"/>
              <a:ea typeface="Calibri"/>
              <a:cs typeface="Calibri"/>
              <a:sym typeface="Calibri"/>
            </a:endParaRPr>
          </a:p>
          <a:p>
            <a:pPr indent="-317500" lvl="0" marL="457200" marR="0" rtl="0" algn="l">
              <a:lnSpc>
                <a:spcPct val="100000"/>
              </a:lnSpc>
              <a:spcBef>
                <a:spcPts val="0"/>
              </a:spcBef>
              <a:spcAft>
                <a:spcPts val="1000"/>
              </a:spcAft>
              <a:buClr>
                <a:schemeClr val="dk1"/>
              </a:buClr>
              <a:buSzPts val="1400"/>
              <a:buFont typeface="Calibri"/>
              <a:buChar char="●"/>
            </a:pPr>
            <a:r>
              <a:rPr b="1" lang="en-US">
                <a:solidFill>
                  <a:schemeClr val="dk1"/>
                </a:solidFill>
                <a:latin typeface="Calibri"/>
                <a:ea typeface="Calibri"/>
                <a:cs typeface="Calibri"/>
                <a:sym typeface="Calibri"/>
              </a:rPr>
              <a:t>11.5</a:t>
            </a:r>
            <a:r>
              <a:rPr b="1" lang="en-US">
                <a:solidFill>
                  <a:schemeClr val="dk1"/>
                </a:solidFill>
                <a:latin typeface="Calibri"/>
                <a:ea typeface="Calibri"/>
                <a:cs typeface="Calibri"/>
                <a:sym typeface="Calibri"/>
              </a:rPr>
              <a:t> kW / 13.5 kWh storage </a:t>
            </a:r>
            <a:r>
              <a:rPr lang="en-US">
                <a:solidFill>
                  <a:schemeClr val="dk1"/>
                </a:solidFill>
                <a:latin typeface="Calibri"/>
                <a:ea typeface="Calibri"/>
                <a:cs typeface="Calibri"/>
                <a:sym typeface="Calibri"/>
              </a:rPr>
              <a:t>via 1x Tesla Powerwall 3</a:t>
            </a:r>
            <a:endParaRPr>
              <a:solidFill>
                <a:schemeClr val="dk1"/>
              </a:solidFill>
              <a:latin typeface="Calibri"/>
              <a:ea typeface="Calibri"/>
              <a:cs typeface="Calibri"/>
              <a:sym typeface="Calibri"/>
            </a:endParaRPr>
          </a:p>
        </p:txBody>
      </p:sp>
      <p:sp>
        <p:nvSpPr>
          <p:cNvPr id="323" name="Google Shape;323;g3f9afc2f545_0_0"/>
          <p:cNvSpPr/>
          <p:nvPr/>
        </p:nvSpPr>
        <p:spPr>
          <a:xfrm rot="5400000">
            <a:off x="1668700" y="3083067"/>
            <a:ext cx="236100" cy="112200"/>
          </a:xfrm>
          <a:prstGeom prst="rect">
            <a:avLst/>
          </a:prstGeom>
          <a:solidFill>
            <a:srgbClr val="FFFF00"/>
          </a:solidFill>
          <a:ln cap="flat" cmpd="sng" w="9525">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g3f9afc2f545_0_13"/>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Individual Solar Microgrid Costs</a:t>
            </a:r>
            <a:endParaRPr/>
          </a:p>
        </p:txBody>
      </p:sp>
      <p:graphicFrame>
        <p:nvGraphicFramePr>
          <p:cNvPr id="330" name="Google Shape;330;g3f9afc2f545_0_13"/>
          <p:cNvGraphicFramePr/>
          <p:nvPr/>
        </p:nvGraphicFramePr>
        <p:xfrm>
          <a:off x="1315538" y="2448114"/>
          <a:ext cx="3000000" cy="3000000"/>
        </p:xfrm>
        <a:graphic>
          <a:graphicData uri="http://schemas.openxmlformats.org/drawingml/2006/table">
            <a:tbl>
              <a:tblPr>
                <a:noFill/>
                <a:tableStyleId>{EA485A8D-8FCA-420D-8BDB-0E6AC0792013}</a:tableStyleId>
              </a:tblPr>
              <a:tblGrid>
                <a:gridCol w="4394700"/>
                <a:gridCol w="2118225"/>
              </a:tblGrid>
              <a:tr h="431750">
                <a:tc gridSpan="2">
                  <a:txBody>
                    <a:bodyPr/>
                    <a:lstStyle/>
                    <a:p>
                      <a:pPr indent="0" lvl="0" marL="0" rtl="0" algn="ctr">
                        <a:spcBef>
                          <a:spcPts val="0"/>
                        </a:spcBef>
                        <a:spcAft>
                          <a:spcPts val="0"/>
                        </a:spcAft>
                        <a:buNone/>
                      </a:pPr>
                      <a:r>
                        <a:rPr b="1" lang="en-US" sz="1800">
                          <a:solidFill>
                            <a:schemeClr val="dk1"/>
                          </a:solidFill>
                          <a:latin typeface="Calibri"/>
                          <a:ea typeface="Calibri"/>
                          <a:cs typeface="Calibri"/>
                          <a:sym typeface="Calibri"/>
                        </a:rPr>
                        <a:t>Individual Solar Microgrid Costs</a:t>
                      </a:r>
                      <a:endParaRPr b="1" sz="1800">
                        <a:solidFill>
                          <a:schemeClr val="dk1"/>
                        </a:solidFill>
                        <a:latin typeface="Calibri"/>
                        <a:ea typeface="Calibri"/>
                        <a:cs typeface="Calibri"/>
                        <a:sym typeface="Calibri"/>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6D7A8"/>
                    </a:solidFill>
                  </a:tcPr>
                </a:tc>
                <a:tc hMerge="1"/>
              </a:tr>
              <a:tr h="508175">
                <a:tc>
                  <a:txBody>
                    <a:bodyPr/>
                    <a:lstStyle/>
                    <a:p>
                      <a:pPr indent="0" lvl="0" marL="0" rtl="0" algn="r">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6.9 kWdc solar with 15x REC460 panels:</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$23,700</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76650">
                <a:tc>
                  <a:txBody>
                    <a:bodyPr/>
                    <a:lstStyle/>
                    <a:p>
                      <a:pPr indent="0" lvl="0" marL="0" rtl="0" algn="r">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13.5 kWh storage with </a:t>
                      </a:r>
                      <a:r>
                        <a:rPr lang="en-US" sz="1800">
                          <a:solidFill>
                            <a:schemeClr val="dk1"/>
                          </a:solidFill>
                          <a:latin typeface="Calibri"/>
                          <a:ea typeface="Calibri"/>
                          <a:cs typeface="Calibri"/>
                          <a:sym typeface="Calibri"/>
                        </a:rPr>
                        <a:t>1x Tesla Powerwall 3:</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Clr>
                          <a:schemeClr val="dk1"/>
                        </a:buClr>
                        <a:buSzPts val="1100"/>
                        <a:buFont typeface="Arial"/>
                        <a:buNone/>
                      </a:pPr>
                      <a:r>
                        <a:rPr lang="en-US" sz="1800">
                          <a:solidFill>
                            <a:schemeClr val="dk1"/>
                          </a:solidFill>
                          <a:latin typeface="Calibri"/>
                          <a:ea typeface="Calibri"/>
                          <a:cs typeface="Calibri"/>
                          <a:sym typeface="Calibri"/>
                        </a:rPr>
                        <a:t>$14,500</a:t>
                      </a:r>
                      <a:endParaRPr/>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r h="437425">
                <a:tc>
                  <a:txBody>
                    <a:bodyPr/>
                    <a:lstStyle/>
                    <a:p>
                      <a:pPr indent="0" lvl="0" marL="0" rtl="0" algn="r">
                        <a:spcBef>
                          <a:spcPts val="0"/>
                        </a:spcBef>
                        <a:spcAft>
                          <a:spcPts val="0"/>
                        </a:spcAft>
                        <a:buClr>
                          <a:schemeClr val="dk1"/>
                        </a:buClr>
                        <a:buSzPts val="1100"/>
                        <a:buFont typeface="Arial"/>
                        <a:buNone/>
                      </a:pPr>
                      <a:r>
                        <a:rPr b="1" lang="en-US" sz="1800">
                          <a:solidFill>
                            <a:schemeClr val="dk1"/>
                          </a:solidFill>
                          <a:latin typeface="Calibri"/>
                          <a:ea typeface="Calibri"/>
                          <a:cs typeface="Calibri"/>
                          <a:sym typeface="Calibri"/>
                        </a:rPr>
                        <a:t>Total:</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CFE2F3"/>
                    </a:solidFill>
                  </a:tcPr>
                </a:tc>
                <a:tc>
                  <a:txBody>
                    <a:bodyPr/>
                    <a:lstStyle/>
                    <a:p>
                      <a:pPr indent="0" lvl="0" marL="0" rtl="0" algn="ctr">
                        <a:spcBef>
                          <a:spcPts val="0"/>
                        </a:spcBef>
                        <a:spcAft>
                          <a:spcPts val="0"/>
                        </a:spcAft>
                        <a:buNone/>
                      </a:pPr>
                      <a:r>
                        <a:rPr b="1" lang="en-US" sz="1800">
                          <a:solidFill>
                            <a:schemeClr val="dk1"/>
                          </a:solidFill>
                          <a:latin typeface="Calibri"/>
                          <a:ea typeface="Calibri"/>
                          <a:cs typeface="Calibri"/>
                          <a:sym typeface="Calibri"/>
                        </a:rPr>
                        <a:t>$38,200</a:t>
                      </a:r>
                      <a:endParaRPr b="1"/>
                    </a:p>
                  </a:txBody>
                  <a:tcPr marT="91425" marB="91425" marR="91425" marL="91425">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3f9afc2f545_0_127"/>
          <p:cNvSpPr txBox="1"/>
          <p:nvPr>
            <p:ph idx="4294967295" type="title"/>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b="1" lang="en-US" sz="2400">
                <a:solidFill>
                  <a:schemeClr val="lt1"/>
                </a:solidFill>
                <a:latin typeface="Arial"/>
                <a:ea typeface="Arial"/>
                <a:cs typeface="Arial"/>
                <a:sym typeface="Arial"/>
              </a:rPr>
              <a:t>Overview</a:t>
            </a:r>
            <a:endParaRPr/>
          </a:p>
        </p:txBody>
      </p:sp>
      <p:sp>
        <p:nvSpPr>
          <p:cNvPr id="337" name="Google Shape;337;g3f9afc2f545_0_127"/>
          <p:cNvSpPr txBox="1"/>
          <p:nvPr/>
        </p:nvSpPr>
        <p:spPr>
          <a:xfrm>
            <a:off x="341250" y="1000850"/>
            <a:ext cx="8461500" cy="3923700"/>
          </a:xfrm>
          <a:prstGeom prst="rect">
            <a:avLst/>
          </a:prstGeom>
          <a:noFill/>
          <a:ln>
            <a:noFill/>
          </a:ln>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US" sz="3100">
                <a:solidFill>
                  <a:srgbClr val="CCCCCC"/>
                </a:solidFill>
                <a:latin typeface="Calibri"/>
                <a:ea typeface="Calibri"/>
                <a:cs typeface="Calibri"/>
                <a:sym typeface="Calibri"/>
              </a:rPr>
              <a:t>Background </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Electrification opportunities</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Community Microgrid opportunity</a:t>
            </a:r>
            <a:r>
              <a:rPr lang="en-US" sz="3100">
                <a:solidFill>
                  <a:srgbClr val="434343"/>
                </a:solidFill>
                <a:latin typeface="Calibri"/>
                <a:ea typeface="Calibri"/>
                <a:cs typeface="Calibri"/>
                <a:sym typeface="Calibri"/>
              </a:rPr>
              <a:t> </a:t>
            </a:r>
            <a:endParaRPr sz="3100">
              <a:solidFill>
                <a:srgbClr val="434343"/>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CCCCCC"/>
                </a:solidFill>
                <a:latin typeface="Calibri"/>
                <a:ea typeface="Calibri"/>
                <a:cs typeface="Calibri"/>
                <a:sym typeface="Calibri"/>
              </a:rPr>
              <a:t>Solar Microgrid opportunity for individual homes</a:t>
            </a:r>
            <a:endParaRPr sz="3100">
              <a:solidFill>
                <a:srgbClr val="CCCCCC"/>
              </a:solidFill>
              <a:latin typeface="Calibri"/>
              <a:ea typeface="Calibri"/>
              <a:cs typeface="Calibri"/>
              <a:sym typeface="Calibri"/>
            </a:endParaRPr>
          </a:p>
          <a:p>
            <a:pPr indent="0" lvl="0" marL="0" rtl="0" algn="l">
              <a:lnSpc>
                <a:spcPct val="200000"/>
              </a:lnSpc>
              <a:spcBef>
                <a:spcPts val="1000"/>
              </a:spcBef>
              <a:spcAft>
                <a:spcPts val="0"/>
              </a:spcAft>
              <a:buNone/>
            </a:pPr>
            <a:r>
              <a:rPr lang="en-US" sz="3100">
                <a:solidFill>
                  <a:srgbClr val="434343"/>
                </a:solidFill>
                <a:latin typeface="Calibri"/>
                <a:ea typeface="Calibri"/>
                <a:cs typeface="Calibri"/>
                <a:sym typeface="Calibri"/>
              </a:rPr>
              <a:t>Recommendations, survey, Q&amp;A</a:t>
            </a:r>
            <a:endParaRPr sz="3100">
              <a:solidFill>
                <a:srgbClr val="434343"/>
              </a:solidFill>
              <a:latin typeface="Calibri"/>
              <a:ea typeface="Calibri"/>
              <a:cs typeface="Calibri"/>
              <a:sym typeface="Calibri"/>
            </a:endParaRPr>
          </a:p>
          <a:p>
            <a:pPr indent="0" lvl="0" marL="0" rtl="0" algn="l">
              <a:spcBef>
                <a:spcPts val="100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g3f9afc2f545_0_49"/>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Recommendations</a:t>
            </a:r>
            <a:endParaRPr/>
          </a:p>
        </p:txBody>
      </p:sp>
      <p:sp>
        <p:nvSpPr>
          <p:cNvPr id="344" name="Google Shape;344;g3f9afc2f545_0_49"/>
          <p:cNvSpPr txBox="1"/>
          <p:nvPr/>
        </p:nvSpPr>
        <p:spPr>
          <a:xfrm>
            <a:off x="343500" y="983094"/>
            <a:ext cx="8482200" cy="22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chemeClr val="dk1"/>
                </a:solidFill>
                <a:latin typeface="Calibri"/>
                <a:ea typeface="Calibri"/>
                <a:cs typeface="Calibri"/>
                <a:sym typeface="Calibri"/>
              </a:rPr>
              <a:t>We recommend that RGLM moves forward with a Community Microgrid to take advantage of the trifecta of economic, environmental, and resilience benefits. </a:t>
            </a:r>
            <a:endParaRPr sz="2200">
              <a:solidFill>
                <a:schemeClr val="dk1"/>
              </a:solidFill>
              <a:latin typeface="Calibri"/>
              <a:ea typeface="Calibri"/>
              <a:cs typeface="Calibri"/>
              <a:sym typeface="Calibri"/>
            </a:endParaRPr>
          </a:p>
          <a:p>
            <a:pPr indent="0" lvl="0" marL="0" rtl="0" algn="l">
              <a:spcBef>
                <a:spcPts val="1000"/>
              </a:spcBef>
              <a:spcAft>
                <a:spcPts val="0"/>
              </a:spcAft>
              <a:buNone/>
            </a:pPr>
            <a:r>
              <a:rPr lang="en-US" sz="2200">
                <a:solidFill>
                  <a:schemeClr val="dk1"/>
                </a:solidFill>
                <a:latin typeface="Calibri"/>
                <a:ea typeface="Calibri"/>
                <a:cs typeface="Calibri"/>
                <a:sym typeface="Calibri"/>
              </a:rPr>
              <a:t>In addition, residents should consider moving forward with an individual solar microgrid for </a:t>
            </a:r>
            <a:r>
              <a:rPr lang="en-US" sz="2200">
                <a:solidFill>
                  <a:schemeClr val="dk1"/>
                </a:solidFill>
                <a:latin typeface="Calibri"/>
                <a:ea typeface="Calibri"/>
                <a:cs typeface="Calibri"/>
                <a:sym typeface="Calibri"/>
              </a:rPr>
              <a:t>their</a:t>
            </a:r>
            <a:r>
              <a:rPr lang="en-US" sz="2200">
                <a:solidFill>
                  <a:schemeClr val="dk1"/>
                </a:solidFill>
                <a:latin typeface="Calibri"/>
                <a:ea typeface="Calibri"/>
                <a:cs typeface="Calibri"/>
                <a:sym typeface="Calibri"/>
              </a:rPr>
              <a:t> home. </a:t>
            </a:r>
            <a:endParaRPr sz="22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p:txBody>
      </p:sp>
      <p:pic>
        <p:nvPicPr>
          <p:cNvPr id="345" name="Google Shape;345;g3f9afc2f545_0_49" title="Screenshot 2026-08-20 at 11.42.59 AM.png"/>
          <p:cNvPicPr preferRelativeResize="0"/>
          <p:nvPr/>
        </p:nvPicPr>
        <p:blipFill>
          <a:blip r:embed="rId3">
            <a:alphaModFix/>
          </a:blip>
          <a:stretch>
            <a:fillRect/>
          </a:stretch>
        </p:blipFill>
        <p:spPr>
          <a:xfrm>
            <a:off x="1614788" y="3220300"/>
            <a:ext cx="5939636" cy="307074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g3f9afc2f545_0_55"/>
          <p:cNvSpPr txBox="1"/>
          <p:nvPr>
            <p:ph type="title"/>
          </p:nvPr>
        </p:nvSpPr>
        <p:spPr>
          <a:xfrm>
            <a:off x="0" y="0"/>
            <a:ext cx="74910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Survey and Q&amp;A</a:t>
            </a:r>
            <a:endParaRPr/>
          </a:p>
        </p:txBody>
      </p:sp>
      <p:sp>
        <p:nvSpPr>
          <p:cNvPr id="352" name="Google Shape;352;g3f9afc2f545_0_55"/>
          <p:cNvSpPr txBox="1"/>
          <p:nvPr/>
        </p:nvSpPr>
        <p:spPr>
          <a:xfrm>
            <a:off x="343500" y="1184450"/>
            <a:ext cx="8436600" cy="392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The CC would like to do metering on households that will </a:t>
            </a:r>
            <a:r>
              <a:rPr lang="en-US" sz="2400">
                <a:solidFill>
                  <a:schemeClr val="dk1"/>
                </a:solidFill>
                <a:latin typeface="Calibri"/>
                <a:ea typeface="Calibri"/>
                <a:cs typeface="Calibri"/>
                <a:sym typeface="Calibri"/>
              </a:rPr>
              <a:t>potentially</a:t>
            </a:r>
            <a:r>
              <a:rPr lang="en-US" sz="2400">
                <a:solidFill>
                  <a:schemeClr val="dk1"/>
                </a:solidFill>
                <a:latin typeface="Calibri"/>
                <a:ea typeface="Calibri"/>
                <a:cs typeface="Calibri"/>
                <a:sym typeface="Calibri"/>
              </a:rPr>
              <a:t> be sites for solar + storage. </a:t>
            </a:r>
            <a:endParaRPr sz="2400">
              <a:solidFill>
                <a:schemeClr val="dk1"/>
              </a:solidFill>
              <a:latin typeface="Calibri"/>
              <a:ea typeface="Calibri"/>
              <a:cs typeface="Calibri"/>
              <a:sym typeface="Calibri"/>
            </a:endParaRPr>
          </a:p>
          <a:p>
            <a:pPr indent="0" lvl="0" marL="0" rtl="0" algn="l">
              <a:spcBef>
                <a:spcPts val="0"/>
              </a:spcBef>
              <a:spcAft>
                <a:spcPts val="0"/>
              </a:spcAft>
              <a:buNone/>
            </a:pPr>
            <a:r>
              <a:t/>
            </a:r>
            <a:endParaRPr sz="2400">
              <a:solidFill>
                <a:schemeClr val="dk1"/>
              </a:solidFill>
              <a:latin typeface="Calibri"/>
              <a:ea typeface="Calibri"/>
              <a:cs typeface="Calibri"/>
              <a:sym typeface="Calibri"/>
            </a:endParaRPr>
          </a:p>
          <a:p>
            <a:pPr indent="-381000" lvl="0" marL="45720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How </a:t>
            </a:r>
            <a:r>
              <a:rPr lang="en-US" sz="2400">
                <a:solidFill>
                  <a:schemeClr val="dk1"/>
                </a:solidFill>
                <a:latin typeface="Calibri"/>
                <a:ea typeface="Calibri"/>
                <a:cs typeface="Calibri"/>
                <a:sym typeface="Calibri"/>
              </a:rPr>
              <a:t>many</a:t>
            </a:r>
            <a:r>
              <a:rPr lang="en-US" sz="2400">
                <a:solidFill>
                  <a:schemeClr val="dk1"/>
                </a:solidFill>
                <a:latin typeface="Calibri"/>
                <a:ea typeface="Calibri"/>
                <a:cs typeface="Calibri"/>
                <a:sym typeface="Calibri"/>
              </a:rPr>
              <a:t> households would be interested in installing solar and storage at their homes? </a:t>
            </a:r>
            <a:endParaRPr sz="2400">
              <a:solidFill>
                <a:schemeClr val="dk1"/>
              </a:solidFill>
              <a:latin typeface="Calibri"/>
              <a:ea typeface="Calibri"/>
              <a:cs typeface="Calibri"/>
              <a:sym typeface="Calibri"/>
            </a:endParaRPr>
          </a:p>
          <a:p>
            <a:pPr indent="-381000" lvl="0" marL="457200" rtl="0" algn="l">
              <a:spcBef>
                <a:spcPts val="100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How many households are interested in heavy electrification? This includes EV charging, HVAC heat pumps, and hot water heat pumps. </a:t>
            </a:r>
            <a:endParaRPr sz="2400">
              <a:solidFill>
                <a:schemeClr val="dk1"/>
              </a:solidFill>
              <a:latin typeface="Calibri"/>
              <a:ea typeface="Calibri"/>
              <a:cs typeface="Calibri"/>
              <a:sym typeface="Calibri"/>
            </a:endParaRPr>
          </a:p>
          <a:p>
            <a:pPr indent="0" lvl="0" marL="0" rtl="0" algn="l">
              <a:spcBef>
                <a:spcPts val="0"/>
              </a:spcBef>
              <a:spcAft>
                <a:spcPts val="0"/>
              </a:spcAft>
              <a:buNone/>
            </a:pPr>
            <a:r>
              <a:t/>
            </a:r>
            <a:endParaRPr sz="2000">
              <a:solidFill>
                <a:schemeClr val="dk1"/>
              </a:solidFill>
              <a:latin typeface="Calibri"/>
              <a:ea typeface="Calibri"/>
              <a:cs typeface="Calibri"/>
              <a:sym typeface="Calibri"/>
            </a:endParaRPr>
          </a:p>
          <a:p>
            <a:pPr indent="0" lvl="0" marL="0" rtl="0" algn="l">
              <a:spcBef>
                <a:spcPts val="0"/>
              </a:spcBef>
              <a:spcAft>
                <a:spcPts val="0"/>
              </a:spcAft>
              <a:buNone/>
            </a:pPr>
            <a:r>
              <a:t/>
            </a:r>
            <a:endParaRPr sz="2000">
              <a:solidFill>
                <a:schemeClr val="dk1"/>
              </a:solidFill>
              <a:latin typeface="Calibri"/>
              <a:ea typeface="Calibri"/>
              <a:cs typeface="Calibri"/>
              <a:sym typeface="Calibri"/>
            </a:endParaRPr>
          </a:p>
          <a:p>
            <a:pPr indent="0" lvl="0" marL="0" rtl="0" algn="ctr">
              <a:spcBef>
                <a:spcPts val="640"/>
              </a:spcBef>
              <a:spcAft>
                <a:spcPts val="0"/>
              </a:spcAft>
              <a:buClr>
                <a:schemeClr val="dk1"/>
              </a:buClr>
              <a:buSzPts val="3200"/>
              <a:buFont typeface="Arial"/>
              <a:buNone/>
            </a:pPr>
            <a:r>
              <a:rPr lang="en-US" sz="2400">
                <a:solidFill>
                  <a:schemeClr val="dk1"/>
                </a:solidFill>
                <a:latin typeface="Calibri"/>
                <a:ea typeface="Calibri"/>
                <a:cs typeface="Calibri"/>
                <a:sym typeface="Calibri"/>
              </a:rPr>
              <a:t>Reach out with any questions: stella@clean-coalition.org</a:t>
            </a:r>
            <a:endParaRPr sz="24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f98ff19cec_0_25"/>
          <p:cNvSpPr txBox="1"/>
          <p:nvPr>
            <p:ph type="title"/>
          </p:nvPr>
        </p:nvSpPr>
        <p:spPr>
          <a:xfrm>
            <a:off x="0" y="0"/>
            <a:ext cx="73152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Backup slides</a:t>
            </a:r>
            <a:endParaRPr/>
          </a:p>
        </p:txBody>
      </p:sp>
      <p:sp>
        <p:nvSpPr>
          <p:cNvPr id="359" name="Google Shape;359;g3f98ff19cec_0_25"/>
          <p:cNvSpPr txBox="1"/>
          <p:nvPr>
            <p:ph idx="1" type="body"/>
          </p:nvPr>
        </p:nvSpPr>
        <p:spPr>
          <a:xfrm>
            <a:off x="457200" y="1295400"/>
            <a:ext cx="8229600" cy="4526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640"/>
              </a:spcBef>
              <a:spcAft>
                <a:spcPts val="0"/>
              </a:spcAft>
              <a:buSzPts val="3200"/>
              <a:buNone/>
            </a:pPr>
            <a:r>
              <a:rPr lang="en-US">
                <a:solidFill>
                  <a:schemeClr val="dk1"/>
                </a:solidFill>
              </a:rPr>
              <a:t>Backup slides</a:t>
            </a:r>
            <a:endParaRPr>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377f790d125_0_340"/>
          <p:cNvSpPr txBox="1"/>
          <p:nvPr/>
        </p:nvSpPr>
        <p:spPr>
          <a:xfrm>
            <a:off x="1641221" y="2947988"/>
            <a:ext cx="184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6" name="Google Shape;366;g377f790d125_0_340"/>
          <p:cNvSpPr txBox="1"/>
          <p:nvPr/>
        </p:nvSpPr>
        <p:spPr>
          <a:xfrm>
            <a:off x="0" y="0"/>
            <a:ext cx="7315200" cy="762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Clean Coalition’s Solar Microgrid Methodology</a:t>
            </a:r>
            <a:endParaRPr b="1" i="0" sz="2400" u="none" cap="none" strike="noStrike">
              <a:solidFill>
                <a:schemeClr val="lt1"/>
              </a:solidFill>
              <a:latin typeface="Arial"/>
              <a:ea typeface="Arial"/>
              <a:cs typeface="Arial"/>
              <a:sym typeface="Arial"/>
            </a:endParaRPr>
          </a:p>
        </p:txBody>
      </p:sp>
      <p:sp>
        <p:nvSpPr>
          <p:cNvPr id="367" name="Google Shape;367;g377f790d125_0_340"/>
          <p:cNvSpPr/>
          <p:nvPr/>
        </p:nvSpPr>
        <p:spPr>
          <a:xfrm>
            <a:off x="104163" y="1493520"/>
            <a:ext cx="1598100" cy="4774500"/>
          </a:xfrm>
          <a:prstGeom prst="rect">
            <a:avLst/>
          </a:prstGeom>
          <a:solidFill>
            <a:srgbClr val="D6E3BC">
              <a:alpha val="60000"/>
            </a:srgbClr>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68" name="Google Shape;368;g377f790d125_0_340"/>
          <p:cNvSpPr txBox="1"/>
          <p:nvPr/>
        </p:nvSpPr>
        <p:spPr>
          <a:xfrm>
            <a:off x="108774" y="1532666"/>
            <a:ext cx="1581900" cy="4817700"/>
          </a:xfrm>
          <a:prstGeom prst="rect">
            <a:avLst/>
          </a:prstGeom>
          <a:noFill/>
          <a:ln>
            <a:noFill/>
          </a:ln>
        </p:spPr>
        <p:txBody>
          <a:bodyPr anchorCtr="0" anchor="t" bIns="45700" lIns="91425" spcFirstLastPara="1" rIns="91425" wrap="square" tIns="45700">
            <a:spAutoFit/>
          </a:bodyPr>
          <a:lstStyle/>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Load</a:t>
            </a:r>
            <a:endParaRPr b="0" i="0" sz="1400" u="none" cap="none" strike="noStrike">
              <a:solidFill>
                <a:srgbClr val="000000"/>
              </a:solidFill>
              <a:latin typeface="Arial"/>
              <a:ea typeface="Arial"/>
              <a:cs typeface="Arial"/>
              <a:sym typeface="Arial"/>
            </a:endParaRPr>
          </a:p>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Profiles</a:t>
            </a:r>
            <a:endParaRPr b="1" i="0" sz="1400" u="none" cap="none" strike="noStrike">
              <a:solidFill>
                <a:srgbClr val="000000"/>
              </a:solidFill>
              <a:latin typeface="Calibri"/>
              <a:ea typeface="Calibri"/>
              <a:cs typeface="Calibri"/>
              <a:sym typeface="Calibri"/>
            </a:endParaRPr>
          </a:p>
          <a:p>
            <a:pPr indent="0" lvl="1" marL="0" marR="0" rtl="0" algn="l">
              <a:lnSpc>
                <a:spcPct val="100000"/>
              </a:lnSpc>
              <a:spcBef>
                <a:spcPts val="0"/>
              </a:spcBef>
              <a:spcAft>
                <a:spcPts val="0"/>
              </a:spcAft>
              <a:buClr>
                <a:schemeClr val="dk1"/>
              </a:buClr>
              <a:buSzPts val="1400"/>
              <a:buFont typeface="Arial"/>
              <a:buNone/>
            </a:pPr>
            <a:r>
              <a:t/>
            </a:r>
            <a:endParaRPr b="0" i="0" sz="6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sng" cap="none" strike="noStrike">
                <a:solidFill>
                  <a:schemeClr val="dk1"/>
                </a:solidFill>
                <a:latin typeface="Calibri"/>
                <a:ea typeface="Calibri"/>
                <a:cs typeface="Calibri"/>
                <a:sym typeface="Calibri"/>
              </a:rPr>
              <a:t>Baseline</a:t>
            </a:r>
            <a:r>
              <a:rPr b="0" i="0" lang="en-US" sz="1300" u="none" cap="none" strike="noStrike">
                <a:solidFill>
                  <a:schemeClr val="dk1"/>
                </a:solidFill>
                <a:latin typeface="Calibri"/>
                <a:ea typeface="Calibri"/>
                <a:cs typeface="Calibri"/>
                <a:sym typeface="Calibri"/>
              </a:rPr>
              <a:t>: Historic site energy use</a:t>
            </a:r>
            <a:endParaRPr b="0" i="0" sz="1300" u="none" cap="none" strike="noStrike">
              <a:solidFill>
                <a:srgbClr val="000000"/>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sng" cap="none" strike="noStrike">
                <a:solidFill>
                  <a:schemeClr val="dk1"/>
                </a:solidFill>
                <a:latin typeface="Calibri"/>
                <a:ea typeface="Calibri"/>
                <a:cs typeface="Calibri"/>
                <a:sym typeface="Calibri"/>
              </a:rPr>
              <a:t>Adjustment: </a:t>
            </a:r>
            <a:r>
              <a:rPr b="0" i="0" lang="en-US" sz="1300" u="none" cap="none" strike="noStrike">
                <a:solidFill>
                  <a:schemeClr val="dk1"/>
                </a:solidFill>
                <a:latin typeface="Calibri"/>
                <a:ea typeface="Calibri"/>
                <a:cs typeface="Calibri"/>
                <a:sym typeface="Calibri"/>
              </a:rPr>
              <a:t>Future anticipated loads (EVs, electrification)</a:t>
            </a:r>
            <a:endParaRPr b="0" i="0" sz="13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sng" cap="none" strike="noStrike">
                <a:solidFill>
                  <a:schemeClr val="dk1"/>
                </a:solidFill>
                <a:latin typeface="Calibri"/>
                <a:ea typeface="Calibri"/>
                <a:cs typeface="Calibri"/>
                <a:sym typeface="Calibri"/>
              </a:rPr>
              <a:t>Master</a:t>
            </a:r>
            <a:r>
              <a:rPr b="0" i="0" lang="en-US" sz="1300" u="none" cap="none" strike="noStrike">
                <a:solidFill>
                  <a:schemeClr val="dk1"/>
                </a:solidFill>
                <a:latin typeface="Calibri"/>
                <a:ea typeface="Calibri"/>
                <a:cs typeface="Calibri"/>
                <a:sym typeface="Calibri"/>
              </a:rPr>
              <a:t>: Baseline + Adjustment Profiles</a:t>
            </a:r>
            <a:endParaRPr b="0" i="0" sz="1300" u="none" cap="none" strike="noStrike">
              <a:solidFill>
                <a:srgbClr val="000000"/>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sng" cap="none" strike="noStrike">
                <a:solidFill>
                  <a:schemeClr val="dk1"/>
                </a:solidFill>
                <a:latin typeface="Calibri"/>
                <a:ea typeface="Calibri"/>
                <a:cs typeface="Calibri"/>
                <a:sym typeface="Calibri"/>
              </a:rPr>
              <a:t>Critical</a:t>
            </a:r>
            <a:r>
              <a:rPr b="0" i="0" lang="en-US" sz="1300" u="none" cap="none" strike="noStrike">
                <a:solidFill>
                  <a:schemeClr val="dk1"/>
                </a:solidFill>
                <a:latin typeface="Calibri"/>
                <a:ea typeface="Calibri"/>
                <a:cs typeface="Calibri"/>
                <a:sym typeface="Calibri"/>
              </a:rPr>
              <a:t>: Mission-critical, life-sustaining loads that warrant 100% resilience</a:t>
            </a:r>
            <a:endParaRPr b="0" i="0" sz="1300" u="none" cap="none" strike="noStrike">
              <a:solidFill>
                <a:schemeClr val="dk1"/>
              </a:solidFill>
              <a:latin typeface="Calibri"/>
              <a:ea typeface="Calibri"/>
              <a:cs typeface="Calibri"/>
              <a:sym typeface="Calibri"/>
            </a:endParaRPr>
          </a:p>
          <a:p>
            <a:pPr indent="0" lvl="0" marL="91440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Calibri"/>
              <a:ea typeface="Calibri"/>
              <a:cs typeface="Calibri"/>
              <a:sym typeface="Calibri"/>
            </a:endParaRPr>
          </a:p>
          <a:p>
            <a:pPr indent="-106362" lvl="1" marL="12065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Tools:</a:t>
            </a:r>
            <a:endParaRPr b="0" i="0" sz="1300" u="none" cap="none" strike="noStrike">
              <a:solidFill>
                <a:srgbClr val="000000"/>
              </a:solidFill>
              <a:latin typeface="Arial"/>
              <a:ea typeface="Arial"/>
              <a:cs typeface="Arial"/>
              <a:sym typeface="Arial"/>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Clean Coalition’s Solar Microgrid Analysis Platform (SMAP) </a:t>
            </a:r>
            <a:endParaRPr b="0" i="0" sz="1300" u="none" cap="none" strike="noStrike">
              <a:solidFill>
                <a:srgbClr val="000000"/>
              </a:solidFill>
              <a:latin typeface="Arial"/>
              <a:ea typeface="Arial"/>
              <a:cs typeface="Arial"/>
              <a:sym typeface="Arial"/>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UtilityAPI</a:t>
            </a:r>
            <a:endParaRPr b="0" i="0" sz="1300" u="none" cap="none" strike="noStrike">
              <a:solidFill>
                <a:srgbClr val="000000"/>
              </a:solidFill>
              <a:latin typeface="Calibri"/>
              <a:ea typeface="Calibri"/>
              <a:cs typeface="Calibri"/>
              <a:sym typeface="Calibri"/>
            </a:endParaRPr>
          </a:p>
        </p:txBody>
      </p:sp>
      <p:sp>
        <p:nvSpPr>
          <p:cNvPr id="369" name="Google Shape;369;g377f790d125_0_340"/>
          <p:cNvSpPr txBox="1"/>
          <p:nvPr/>
        </p:nvSpPr>
        <p:spPr>
          <a:xfrm>
            <a:off x="515504" y="1101943"/>
            <a:ext cx="800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Step 1</a:t>
            </a:r>
            <a:endParaRPr b="0" i="0" sz="1400" u="none" cap="none" strike="noStrike">
              <a:solidFill>
                <a:srgbClr val="000000"/>
              </a:solidFill>
              <a:latin typeface="Arial"/>
              <a:ea typeface="Arial"/>
              <a:cs typeface="Arial"/>
              <a:sym typeface="Arial"/>
            </a:endParaRPr>
          </a:p>
        </p:txBody>
      </p:sp>
      <p:sp>
        <p:nvSpPr>
          <p:cNvPr id="370" name="Google Shape;370;g377f790d125_0_340"/>
          <p:cNvSpPr/>
          <p:nvPr/>
        </p:nvSpPr>
        <p:spPr>
          <a:xfrm>
            <a:off x="1905579" y="1501945"/>
            <a:ext cx="1598100" cy="4774500"/>
          </a:xfrm>
          <a:prstGeom prst="rect">
            <a:avLst/>
          </a:prstGeom>
          <a:solidFill>
            <a:srgbClr val="C2D59B">
              <a:alpha val="70588"/>
            </a:srgbClr>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1" name="Google Shape;371;g377f790d125_0_340"/>
          <p:cNvSpPr txBox="1"/>
          <p:nvPr/>
        </p:nvSpPr>
        <p:spPr>
          <a:xfrm>
            <a:off x="1921940" y="1520391"/>
            <a:ext cx="1581900" cy="3817200"/>
          </a:xfrm>
          <a:prstGeom prst="rect">
            <a:avLst/>
          </a:prstGeom>
          <a:noFill/>
          <a:ln>
            <a:noFill/>
          </a:ln>
        </p:spPr>
        <p:txBody>
          <a:bodyPr anchorCtr="0" anchor="t" bIns="45700" lIns="91425" spcFirstLastPara="1" rIns="91425" wrap="square" tIns="45700">
            <a:spAutoFit/>
          </a:bodyPr>
          <a:lstStyle/>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Resource</a:t>
            </a:r>
            <a:endParaRPr b="0" i="0" sz="1400" u="none" cap="none" strike="noStrike">
              <a:solidFill>
                <a:srgbClr val="000000"/>
              </a:solidFill>
              <a:latin typeface="Arial"/>
              <a:ea typeface="Arial"/>
              <a:cs typeface="Arial"/>
              <a:sym typeface="Arial"/>
            </a:endParaRPr>
          </a:p>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Scenarios</a:t>
            </a:r>
            <a:endParaRPr b="1" i="0" sz="1400" u="none" cap="none" strike="noStrike">
              <a:solidFill>
                <a:srgbClr val="000000"/>
              </a:solidFill>
              <a:latin typeface="Calibri"/>
              <a:ea typeface="Calibri"/>
              <a:cs typeface="Calibri"/>
              <a:sym typeface="Calibri"/>
            </a:endParaRPr>
          </a:p>
          <a:p>
            <a:pPr indent="-128586" lvl="1" marL="217486" marR="0" rtl="0" algn="l">
              <a:lnSpc>
                <a:spcPct val="100000"/>
              </a:lnSpc>
              <a:spcBef>
                <a:spcPts val="0"/>
              </a:spcBef>
              <a:spcAft>
                <a:spcPts val="0"/>
              </a:spcAft>
              <a:buClr>
                <a:schemeClr val="dk1"/>
              </a:buClr>
              <a:buSzPts val="1400"/>
              <a:buFont typeface="Arial"/>
              <a:buNone/>
            </a:pPr>
            <a:r>
              <a:t/>
            </a:r>
            <a:endParaRPr b="0" i="0" sz="600" u="none" cap="none" strike="noStrike">
              <a:solidFill>
                <a:schemeClr val="dk1"/>
              </a:solidFill>
              <a:latin typeface="Calibri"/>
              <a:ea typeface="Calibri"/>
              <a:cs typeface="Calibri"/>
              <a:sym typeface="Calibri"/>
            </a:endParaRPr>
          </a:p>
          <a:p>
            <a:pPr indent="-114300"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Design &amp; size solar and Battery Energy Storage Systems (BESS)</a:t>
            </a:r>
            <a:endParaRPr b="0" i="0" sz="1300" u="none" cap="none" strike="noStrike">
              <a:solidFill>
                <a:srgbClr val="000000"/>
              </a:solidFill>
              <a:latin typeface="Calibri"/>
              <a:ea typeface="Calibri"/>
              <a:cs typeface="Calibri"/>
              <a:sym typeface="Calibri"/>
            </a:endParaRPr>
          </a:p>
          <a:p>
            <a:pPr indent="-114300"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Run shading analyses + energy modeling</a:t>
            </a:r>
            <a:endParaRPr b="0" i="0" sz="1300" u="none" cap="none" strike="noStrike">
              <a:solidFill>
                <a:schemeClr val="dk1"/>
              </a:solidFill>
              <a:latin typeface="Calibri"/>
              <a:ea typeface="Calibri"/>
              <a:cs typeface="Calibri"/>
              <a:sym typeface="Calibri"/>
            </a:endParaRPr>
          </a:p>
          <a:p>
            <a:pPr indent="-114300" lvl="1" marL="120650" marR="0" rtl="0" algn="l">
              <a:lnSpc>
                <a:spcPct val="100000"/>
              </a:lnSpc>
              <a:spcBef>
                <a:spcPts val="0"/>
              </a:spcBef>
              <a:spcAft>
                <a:spcPts val="0"/>
              </a:spcAft>
              <a:buClr>
                <a:schemeClr val="dk1"/>
              </a:buClr>
              <a:buSzPts val="1300"/>
              <a:buFont typeface="Calibri"/>
              <a:buChar char="•"/>
            </a:pPr>
            <a:r>
              <a:rPr b="0" i="0" lang="en-US" sz="1300" u="none" cap="none" strike="noStrike">
                <a:solidFill>
                  <a:schemeClr val="dk1"/>
                </a:solidFill>
                <a:latin typeface="Calibri"/>
                <a:ea typeface="Calibri"/>
                <a:cs typeface="Calibri"/>
                <a:sym typeface="Calibri"/>
              </a:rPr>
              <a:t>Determine resilience based on different resource scenarios </a:t>
            </a:r>
            <a:endParaRPr b="0" i="0" sz="1300" u="none" cap="none" strike="noStrike">
              <a:solidFill>
                <a:schemeClr val="dk1"/>
              </a:solidFill>
              <a:latin typeface="Calibri"/>
              <a:ea typeface="Calibri"/>
              <a:cs typeface="Calibri"/>
              <a:sym typeface="Calibri"/>
            </a:endParaRPr>
          </a:p>
          <a:p>
            <a:pPr indent="-31750" lvl="1" marL="120650" marR="0" rtl="0" algn="l">
              <a:lnSpc>
                <a:spcPct val="100000"/>
              </a:lnSpc>
              <a:spcBef>
                <a:spcPts val="0"/>
              </a:spcBef>
              <a:spcAft>
                <a:spcPts val="0"/>
              </a:spcAft>
              <a:buClr>
                <a:schemeClr val="dk1"/>
              </a:buClr>
              <a:buSzPts val="1400"/>
              <a:buFont typeface="Arial"/>
              <a:buNone/>
            </a:pPr>
            <a:r>
              <a:t/>
            </a:r>
            <a:endParaRPr b="0" i="0" sz="1300" u="none" cap="none" strike="noStrike">
              <a:solidFill>
                <a:schemeClr val="dk1"/>
              </a:solidFill>
              <a:latin typeface="Calibri"/>
              <a:ea typeface="Calibri"/>
              <a:cs typeface="Calibri"/>
              <a:sym typeface="Calibri"/>
            </a:endParaRPr>
          </a:p>
          <a:p>
            <a:pPr indent="-120650" lvl="1" marL="12065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Tools:</a:t>
            </a:r>
            <a:endParaRPr b="0" i="0" sz="1300" u="none" cap="none" strike="noStrike">
              <a:solidFill>
                <a:srgbClr val="000000"/>
              </a:solidFill>
              <a:latin typeface="Arial"/>
              <a:ea typeface="Arial"/>
              <a:cs typeface="Arial"/>
              <a:sym typeface="Arial"/>
            </a:endParaRPr>
          </a:p>
          <a:p>
            <a:pPr indent="-114300"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Helioscope</a:t>
            </a:r>
            <a:endParaRPr b="0" i="0" sz="1300" u="none" cap="none" strike="noStrike">
              <a:solidFill>
                <a:srgbClr val="000000"/>
              </a:solidFill>
              <a:latin typeface="Arial"/>
              <a:ea typeface="Arial"/>
              <a:cs typeface="Arial"/>
              <a:sym typeface="Arial"/>
            </a:endParaRPr>
          </a:p>
          <a:p>
            <a:pPr indent="-114300"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Clean Coalition’s SMAP</a:t>
            </a:r>
            <a:endParaRPr b="0" i="0" sz="1300" u="none" cap="none" strike="noStrike">
              <a:solidFill>
                <a:srgbClr val="000000"/>
              </a:solidFill>
              <a:latin typeface="Arial"/>
              <a:ea typeface="Arial"/>
              <a:cs typeface="Arial"/>
              <a:sym typeface="Arial"/>
            </a:endParaRPr>
          </a:p>
        </p:txBody>
      </p:sp>
      <p:sp>
        <p:nvSpPr>
          <p:cNvPr id="372" name="Google Shape;372;g377f790d125_0_340"/>
          <p:cNvSpPr txBox="1"/>
          <p:nvPr/>
        </p:nvSpPr>
        <p:spPr>
          <a:xfrm>
            <a:off x="2304538" y="1101943"/>
            <a:ext cx="800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Step 2</a:t>
            </a:r>
            <a:endParaRPr b="0" i="0" sz="1400" u="none" cap="none" strike="noStrike">
              <a:solidFill>
                <a:srgbClr val="000000"/>
              </a:solidFill>
              <a:latin typeface="Arial"/>
              <a:ea typeface="Arial"/>
              <a:cs typeface="Arial"/>
              <a:sym typeface="Arial"/>
            </a:endParaRPr>
          </a:p>
        </p:txBody>
      </p:sp>
      <p:sp>
        <p:nvSpPr>
          <p:cNvPr id="373" name="Google Shape;373;g377f790d125_0_340"/>
          <p:cNvSpPr/>
          <p:nvPr/>
        </p:nvSpPr>
        <p:spPr>
          <a:xfrm>
            <a:off x="5579902" y="1501945"/>
            <a:ext cx="1598100" cy="4774500"/>
          </a:xfrm>
          <a:prstGeom prst="rect">
            <a:avLst/>
          </a:prstGeom>
          <a:solidFill>
            <a:srgbClr val="76923C">
              <a:alpha val="69804"/>
            </a:srgbClr>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4" name="Google Shape;374;g377f790d125_0_340"/>
          <p:cNvSpPr txBox="1"/>
          <p:nvPr/>
        </p:nvSpPr>
        <p:spPr>
          <a:xfrm>
            <a:off x="5575354" y="1501941"/>
            <a:ext cx="1598100" cy="4617600"/>
          </a:xfrm>
          <a:prstGeom prst="rect">
            <a:avLst/>
          </a:prstGeom>
          <a:noFill/>
          <a:ln>
            <a:noFill/>
          </a:ln>
        </p:spPr>
        <p:txBody>
          <a:bodyPr anchorCtr="0" anchor="t" bIns="45700" lIns="91425" spcFirstLastPara="1" rIns="91425" wrap="square" tIns="45700">
            <a:spAutoFit/>
          </a:bodyPr>
          <a:lstStyle/>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Economic</a:t>
            </a:r>
            <a:endParaRPr b="0" i="0" sz="1400" u="none" cap="none" strike="noStrike">
              <a:solidFill>
                <a:srgbClr val="000000"/>
              </a:solidFill>
              <a:latin typeface="Arial"/>
              <a:ea typeface="Arial"/>
              <a:cs typeface="Arial"/>
              <a:sym typeface="Arial"/>
            </a:endParaRPr>
          </a:p>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Analysis</a:t>
            </a:r>
            <a:endParaRPr b="1" i="0" sz="1400" u="none" cap="none" strike="noStrike">
              <a:solidFill>
                <a:srgbClr val="000000"/>
              </a:solidFill>
              <a:latin typeface="Calibri"/>
              <a:ea typeface="Calibri"/>
              <a:cs typeface="Calibri"/>
              <a:sym typeface="Calibri"/>
            </a:endParaRPr>
          </a:p>
          <a:p>
            <a:pPr indent="-128586" lvl="1" marL="217486" marR="0" rtl="0" algn="l">
              <a:lnSpc>
                <a:spcPct val="100000"/>
              </a:lnSpc>
              <a:spcBef>
                <a:spcPts val="0"/>
              </a:spcBef>
              <a:spcAft>
                <a:spcPts val="0"/>
              </a:spcAft>
              <a:buClr>
                <a:schemeClr val="dk1"/>
              </a:buClr>
              <a:buSzPts val="1400"/>
              <a:buFont typeface="Arial"/>
              <a:buNone/>
            </a:pPr>
            <a:r>
              <a:t/>
            </a:r>
            <a:endParaRPr b="0" i="0" sz="6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Analyze cash purchase vs. PPA economic transactions</a:t>
            </a:r>
            <a:endParaRPr b="0" i="0" sz="1300" u="none" cap="none" strike="noStrike">
              <a:solidFill>
                <a:srgbClr val="000000"/>
              </a:solidFill>
              <a:latin typeface="Arial"/>
              <a:ea typeface="Arial"/>
              <a:cs typeface="Arial"/>
              <a:sym typeface="Arial"/>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Apply financial incentives such as the Investment Tax Credit (ITC), Self Generation Incentive Program (SGIP), and depreciation. </a:t>
            </a:r>
            <a:endParaRPr b="0" i="0" sz="13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Calibri"/>
              <a:buChar char="•"/>
            </a:pPr>
            <a:r>
              <a:rPr b="0" i="0" lang="en-US" sz="1300" u="none" cap="none" strike="noStrike">
                <a:solidFill>
                  <a:schemeClr val="dk1"/>
                </a:solidFill>
                <a:latin typeface="Calibri"/>
                <a:ea typeface="Calibri"/>
                <a:cs typeface="Calibri"/>
                <a:sym typeface="Calibri"/>
              </a:rPr>
              <a:t>Assess the Value of Resilience </a:t>
            </a:r>
            <a:endParaRPr b="0" i="0" sz="1300" u="none" cap="none" strike="noStrike">
              <a:solidFill>
                <a:schemeClr val="dk1"/>
              </a:solidFill>
              <a:latin typeface="Calibri"/>
              <a:ea typeface="Calibri"/>
              <a:cs typeface="Calibri"/>
              <a:sym typeface="Calibri"/>
            </a:endParaRPr>
          </a:p>
          <a:p>
            <a:pPr indent="-17462" lvl="1" marL="120650" marR="0" rtl="0" algn="l">
              <a:lnSpc>
                <a:spcPct val="100000"/>
              </a:lnSpc>
              <a:spcBef>
                <a:spcPts val="0"/>
              </a:spcBef>
              <a:spcAft>
                <a:spcPts val="0"/>
              </a:spcAft>
              <a:buClr>
                <a:schemeClr val="dk1"/>
              </a:buClr>
              <a:buSzPts val="1400"/>
              <a:buFont typeface="Arial"/>
              <a:buNone/>
            </a:pPr>
            <a:r>
              <a:t/>
            </a:r>
            <a:endParaRPr b="0" i="0" sz="1300" u="none" cap="none" strike="noStrike">
              <a:solidFill>
                <a:schemeClr val="dk1"/>
              </a:solidFill>
              <a:latin typeface="Calibri"/>
              <a:ea typeface="Calibri"/>
              <a:cs typeface="Calibri"/>
              <a:sym typeface="Calibri"/>
            </a:endParaRPr>
          </a:p>
          <a:p>
            <a:pPr indent="0" lvl="1" marL="14287"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Tools:</a:t>
            </a:r>
            <a:endParaRPr b="0" i="0" sz="1300" u="none" cap="none" strike="noStrike">
              <a:solidFill>
                <a:srgbClr val="000000"/>
              </a:solidFill>
              <a:latin typeface="Arial"/>
              <a:ea typeface="Arial"/>
              <a:cs typeface="Arial"/>
              <a:sym typeface="Arial"/>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Energy Toolbase Developer</a:t>
            </a:r>
            <a:endParaRPr b="0" i="0" sz="1300" u="none" cap="none" strike="noStrike">
              <a:solidFill>
                <a:srgbClr val="000000"/>
              </a:solidFill>
              <a:latin typeface="Arial"/>
              <a:ea typeface="Arial"/>
              <a:cs typeface="Arial"/>
              <a:sym typeface="Arial"/>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Clean Coalition’s SMAP</a:t>
            </a:r>
            <a:endParaRPr b="0" i="0" sz="1300" u="none" cap="none" strike="noStrike">
              <a:solidFill>
                <a:srgbClr val="000000"/>
              </a:solidFill>
              <a:latin typeface="Calibri"/>
              <a:ea typeface="Calibri"/>
              <a:cs typeface="Calibri"/>
              <a:sym typeface="Calibri"/>
            </a:endParaRPr>
          </a:p>
        </p:txBody>
      </p:sp>
      <p:sp>
        <p:nvSpPr>
          <p:cNvPr id="375" name="Google Shape;375;g377f790d125_0_340"/>
          <p:cNvSpPr txBox="1"/>
          <p:nvPr/>
        </p:nvSpPr>
        <p:spPr>
          <a:xfrm>
            <a:off x="4134079" y="1101943"/>
            <a:ext cx="800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Step 3</a:t>
            </a:r>
            <a:endParaRPr b="0" i="0" sz="1400" u="none" cap="none" strike="noStrike">
              <a:solidFill>
                <a:srgbClr val="000000"/>
              </a:solidFill>
              <a:latin typeface="Arial"/>
              <a:ea typeface="Arial"/>
              <a:cs typeface="Arial"/>
              <a:sym typeface="Arial"/>
            </a:endParaRPr>
          </a:p>
        </p:txBody>
      </p:sp>
      <p:sp>
        <p:nvSpPr>
          <p:cNvPr id="376" name="Google Shape;376;g377f790d125_0_340"/>
          <p:cNvSpPr/>
          <p:nvPr/>
        </p:nvSpPr>
        <p:spPr>
          <a:xfrm>
            <a:off x="7399051" y="1493520"/>
            <a:ext cx="1598100" cy="4774500"/>
          </a:xfrm>
          <a:prstGeom prst="rect">
            <a:avLst/>
          </a:prstGeom>
          <a:solidFill>
            <a:srgbClr val="76923C">
              <a:alpha val="87843"/>
            </a:srgbClr>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77" name="Google Shape;377;g377f790d125_0_340"/>
          <p:cNvSpPr txBox="1"/>
          <p:nvPr/>
        </p:nvSpPr>
        <p:spPr>
          <a:xfrm>
            <a:off x="7366072" y="1493516"/>
            <a:ext cx="1624500" cy="3432600"/>
          </a:xfrm>
          <a:prstGeom prst="rect">
            <a:avLst/>
          </a:prstGeom>
          <a:noFill/>
          <a:ln>
            <a:noFill/>
          </a:ln>
        </p:spPr>
        <p:txBody>
          <a:bodyPr anchorCtr="0" anchor="t" bIns="45700" lIns="91425" spcFirstLastPara="1" rIns="91425" wrap="square" tIns="45700">
            <a:spAutoFit/>
          </a:bodyPr>
          <a:lstStyle/>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Reporting &amp; Recommendations</a:t>
            </a:r>
            <a:endParaRPr b="0" i="0" sz="1400" u="none" cap="none" strike="noStrike">
              <a:solidFill>
                <a:srgbClr val="000000"/>
              </a:solidFill>
              <a:latin typeface="Calibri"/>
              <a:ea typeface="Calibri"/>
              <a:cs typeface="Calibri"/>
              <a:sym typeface="Calibri"/>
            </a:endParaRPr>
          </a:p>
          <a:p>
            <a:pPr indent="-128586" lvl="1" marL="217486" marR="0" rtl="0" algn="l">
              <a:lnSpc>
                <a:spcPct val="100000"/>
              </a:lnSpc>
              <a:spcBef>
                <a:spcPts val="0"/>
              </a:spcBef>
              <a:spcAft>
                <a:spcPts val="0"/>
              </a:spcAft>
              <a:buClr>
                <a:schemeClr val="dk1"/>
              </a:buClr>
              <a:buSzPts val="1400"/>
              <a:buFont typeface="Arial"/>
              <a:buNone/>
            </a:pPr>
            <a:r>
              <a:t/>
            </a:r>
            <a:endParaRPr b="0" i="0" sz="600" u="none" cap="none" strike="noStrike">
              <a:solidFill>
                <a:schemeClr val="dk1"/>
              </a:solidFill>
              <a:latin typeface="Calibri"/>
              <a:ea typeface="Calibri"/>
              <a:cs typeface="Calibri"/>
              <a:sym typeface="Calibri"/>
            </a:endParaRPr>
          </a:p>
          <a:p>
            <a:pPr indent="-174625" lvl="1" marL="180975"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Create final reports with key visuals and summary tables</a:t>
            </a:r>
            <a:endParaRPr b="0" i="0" sz="1300" u="none" cap="none" strike="noStrike">
              <a:solidFill>
                <a:schemeClr val="dk1"/>
              </a:solidFill>
              <a:latin typeface="Calibri"/>
              <a:ea typeface="Calibri"/>
              <a:cs typeface="Calibri"/>
              <a:sym typeface="Calibri"/>
            </a:endParaRPr>
          </a:p>
          <a:p>
            <a:pPr indent="-174625" lvl="1" marL="180975" marR="0" rtl="0" algn="l">
              <a:lnSpc>
                <a:spcPct val="100000"/>
              </a:lnSpc>
              <a:spcBef>
                <a:spcPts val="0"/>
              </a:spcBef>
              <a:spcAft>
                <a:spcPts val="0"/>
              </a:spcAft>
              <a:buClr>
                <a:schemeClr val="dk1"/>
              </a:buClr>
              <a:buSzPts val="1300"/>
              <a:buFont typeface="Calibri"/>
              <a:buChar char="•"/>
            </a:pPr>
            <a:r>
              <a:rPr b="0" i="0" lang="en-US" sz="1300" u="none" cap="none" strike="noStrike">
                <a:solidFill>
                  <a:schemeClr val="dk1"/>
                </a:solidFill>
                <a:latin typeface="Calibri"/>
                <a:ea typeface="Calibri"/>
                <a:cs typeface="Calibri"/>
                <a:sym typeface="Calibri"/>
              </a:rPr>
              <a:t>Present findings and propose next steps</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Tools: </a:t>
            </a:r>
            <a:endParaRPr b="0" i="0" sz="13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Energy Toolbase Developer</a:t>
            </a:r>
            <a:endParaRPr b="0" i="0" sz="13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Calibri"/>
              <a:buChar char="•"/>
            </a:pPr>
            <a:r>
              <a:rPr b="0" i="0" lang="en-US" sz="1300" u="none" cap="none" strike="noStrike">
                <a:solidFill>
                  <a:schemeClr val="dk1"/>
                </a:solidFill>
                <a:latin typeface="Calibri"/>
                <a:ea typeface="Calibri"/>
                <a:cs typeface="Calibri"/>
                <a:sym typeface="Calibri"/>
              </a:rPr>
              <a:t>Google Slides/PowerPoint</a:t>
            </a:r>
            <a:endParaRPr b="0" i="0" sz="13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378" name="Google Shape;378;g377f790d125_0_340"/>
          <p:cNvSpPr txBox="1"/>
          <p:nvPr/>
        </p:nvSpPr>
        <p:spPr>
          <a:xfrm>
            <a:off x="5978861" y="1101943"/>
            <a:ext cx="800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Step 4</a:t>
            </a:r>
            <a:endParaRPr b="0" i="0" sz="1400" u="none" cap="none" strike="noStrike">
              <a:solidFill>
                <a:srgbClr val="000000"/>
              </a:solidFill>
              <a:latin typeface="Arial"/>
              <a:ea typeface="Arial"/>
              <a:cs typeface="Arial"/>
              <a:sym typeface="Arial"/>
            </a:endParaRPr>
          </a:p>
        </p:txBody>
      </p:sp>
      <p:sp>
        <p:nvSpPr>
          <p:cNvPr id="379" name="Google Shape;379;g377f790d125_0_340"/>
          <p:cNvSpPr/>
          <p:nvPr/>
        </p:nvSpPr>
        <p:spPr>
          <a:xfrm>
            <a:off x="1624157" y="1236295"/>
            <a:ext cx="311100" cy="2223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0" name="Google Shape;380;g377f790d125_0_340"/>
          <p:cNvSpPr/>
          <p:nvPr/>
        </p:nvSpPr>
        <p:spPr>
          <a:xfrm>
            <a:off x="3735120" y="1493520"/>
            <a:ext cx="1598100" cy="4774500"/>
          </a:xfrm>
          <a:prstGeom prst="rect">
            <a:avLst/>
          </a:prstGeom>
          <a:solidFill>
            <a:srgbClr val="76923C">
              <a:alpha val="50588"/>
            </a:srgbClr>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1" name="Google Shape;381;g377f790d125_0_340"/>
          <p:cNvSpPr txBox="1"/>
          <p:nvPr/>
        </p:nvSpPr>
        <p:spPr>
          <a:xfrm>
            <a:off x="3750921" y="1493516"/>
            <a:ext cx="1581900" cy="4233000"/>
          </a:xfrm>
          <a:prstGeom prst="rect">
            <a:avLst/>
          </a:prstGeom>
          <a:noFill/>
          <a:ln>
            <a:noFill/>
          </a:ln>
        </p:spPr>
        <p:txBody>
          <a:bodyPr anchorCtr="0" anchor="t" bIns="45700" lIns="91425" spcFirstLastPara="1" rIns="91425" wrap="square" tIns="45700">
            <a:spAutoFit/>
          </a:bodyPr>
          <a:lstStyle/>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Site</a:t>
            </a:r>
            <a:endParaRPr b="0" i="0" sz="1400" u="none" cap="none" strike="noStrike">
              <a:solidFill>
                <a:srgbClr val="000000"/>
              </a:solidFill>
              <a:latin typeface="Arial"/>
              <a:ea typeface="Arial"/>
              <a:cs typeface="Arial"/>
              <a:sym typeface="Arial"/>
            </a:endParaRPr>
          </a:p>
          <a:p>
            <a:pPr indent="0" lvl="0" marL="25400" marR="0" rtl="0" algn="ctr">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Calibri"/>
                <a:ea typeface="Calibri"/>
                <a:cs typeface="Calibri"/>
                <a:sym typeface="Calibri"/>
              </a:rPr>
              <a:t>Layouts</a:t>
            </a:r>
            <a:endParaRPr b="1" i="0" sz="1400" u="none" cap="none" strike="noStrike">
              <a:solidFill>
                <a:srgbClr val="000000"/>
              </a:solidFill>
              <a:latin typeface="Calibri"/>
              <a:ea typeface="Calibri"/>
              <a:cs typeface="Calibri"/>
              <a:sym typeface="Calibri"/>
            </a:endParaRPr>
          </a:p>
          <a:p>
            <a:pPr indent="-128586" lvl="1" marL="217486" marR="0" rtl="0" algn="l">
              <a:lnSpc>
                <a:spcPct val="100000"/>
              </a:lnSpc>
              <a:spcBef>
                <a:spcPts val="0"/>
              </a:spcBef>
              <a:spcAft>
                <a:spcPts val="0"/>
              </a:spcAft>
              <a:buClr>
                <a:schemeClr val="dk1"/>
              </a:buClr>
              <a:buSzPts val="1400"/>
              <a:buFont typeface="Arial"/>
              <a:buNone/>
            </a:pPr>
            <a:r>
              <a:t/>
            </a:r>
            <a:endParaRPr b="0" i="0" sz="6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Best practices when performing site walks</a:t>
            </a:r>
            <a:endParaRPr b="0" i="0" sz="13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Identifying critical load pathways</a:t>
            </a:r>
            <a:endParaRPr b="0" i="0" sz="1300" u="none" cap="none" strike="noStrike">
              <a:solidFill>
                <a:srgbClr val="000000"/>
              </a:solidFill>
              <a:latin typeface="Arial"/>
              <a:ea typeface="Arial"/>
              <a:cs typeface="Arial"/>
              <a:sym typeface="Arial"/>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Mapping site layouts</a:t>
            </a:r>
            <a:endParaRPr b="0" i="0" sz="1300" u="none" cap="none" strike="noStrike">
              <a:solidFill>
                <a:srgbClr val="000000"/>
              </a:solidFill>
              <a:latin typeface="Arial"/>
              <a:ea typeface="Arial"/>
              <a:cs typeface="Arial"/>
              <a:sym typeface="Arial"/>
            </a:endParaRPr>
          </a:p>
          <a:p>
            <a:pPr indent="-17462" lvl="1" marL="120650" marR="0" rtl="0" algn="l">
              <a:lnSpc>
                <a:spcPct val="100000"/>
              </a:lnSpc>
              <a:spcBef>
                <a:spcPts val="0"/>
              </a:spcBef>
              <a:spcAft>
                <a:spcPts val="0"/>
              </a:spcAft>
              <a:buClr>
                <a:schemeClr val="dk1"/>
              </a:buClr>
              <a:buSzPts val="1400"/>
              <a:buFont typeface="Arial"/>
              <a:buNone/>
            </a:pPr>
            <a:r>
              <a:t/>
            </a:r>
            <a:endParaRPr b="0" i="0" sz="1300" u="none" cap="none" strike="noStrike">
              <a:solidFill>
                <a:schemeClr val="dk1"/>
              </a:solidFill>
              <a:latin typeface="Calibri"/>
              <a:ea typeface="Calibri"/>
              <a:cs typeface="Calibri"/>
              <a:sym typeface="Calibri"/>
            </a:endParaRPr>
          </a:p>
          <a:p>
            <a:pPr indent="-106362" lvl="1" marL="12065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alibri"/>
                <a:ea typeface="Calibri"/>
                <a:cs typeface="Calibri"/>
                <a:sym typeface="Calibri"/>
              </a:rPr>
              <a:t>Tools:</a:t>
            </a:r>
            <a:endParaRPr b="0" i="0" sz="1300" u="none" cap="none" strike="noStrike">
              <a:solidFill>
                <a:srgbClr val="000000"/>
              </a:solidFill>
              <a:latin typeface="Arial"/>
              <a:ea typeface="Arial"/>
              <a:cs typeface="Arial"/>
              <a:sym typeface="Arial"/>
            </a:endParaRPr>
          </a:p>
          <a:p>
            <a:pPr indent="-100012" lvl="1" marL="1206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alibri"/>
                <a:ea typeface="Calibri"/>
                <a:cs typeface="Calibri"/>
                <a:sym typeface="Calibri"/>
              </a:rPr>
              <a:t>Clean Coalition’s site walk checklist and photo instructions</a:t>
            </a:r>
            <a:endParaRPr b="0" i="0" sz="13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Calibri"/>
              <a:buChar char="•"/>
            </a:pPr>
            <a:r>
              <a:rPr b="0" i="0" lang="en-US" sz="1300" u="none" cap="none" strike="noStrike">
                <a:solidFill>
                  <a:schemeClr val="dk1"/>
                </a:solidFill>
                <a:latin typeface="Calibri"/>
                <a:ea typeface="Calibri"/>
                <a:cs typeface="Calibri"/>
                <a:sym typeface="Calibri"/>
              </a:rPr>
              <a:t>Site layout templates</a:t>
            </a:r>
            <a:endParaRPr b="0" i="0" sz="1300" u="none" cap="none" strike="noStrike">
              <a:solidFill>
                <a:schemeClr val="dk1"/>
              </a:solidFill>
              <a:latin typeface="Calibri"/>
              <a:ea typeface="Calibri"/>
              <a:cs typeface="Calibri"/>
              <a:sym typeface="Calibri"/>
            </a:endParaRPr>
          </a:p>
          <a:p>
            <a:pPr indent="-100012" lvl="1" marL="120650" marR="0" rtl="0" algn="l">
              <a:lnSpc>
                <a:spcPct val="100000"/>
              </a:lnSpc>
              <a:spcBef>
                <a:spcPts val="0"/>
              </a:spcBef>
              <a:spcAft>
                <a:spcPts val="0"/>
              </a:spcAft>
              <a:buClr>
                <a:schemeClr val="dk1"/>
              </a:buClr>
              <a:buSzPts val="1300"/>
              <a:buFont typeface="Calibri"/>
              <a:buChar char="•"/>
            </a:pPr>
            <a:r>
              <a:rPr b="0" i="0" lang="en-US" sz="1300" u="none" cap="none" strike="noStrike">
                <a:solidFill>
                  <a:schemeClr val="dk1"/>
                </a:solidFill>
                <a:latin typeface="Calibri"/>
                <a:ea typeface="Calibri"/>
                <a:cs typeface="Calibri"/>
                <a:sym typeface="Calibri"/>
              </a:rPr>
              <a:t>Google Slides/ PowerPoint</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sp>
        <p:nvSpPr>
          <p:cNvPr id="382" name="Google Shape;382;g377f790d125_0_340"/>
          <p:cNvSpPr txBox="1"/>
          <p:nvPr/>
        </p:nvSpPr>
        <p:spPr>
          <a:xfrm>
            <a:off x="7798010" y="1101943"/>
            <a:ext cx="800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Step 5</a:t>
            </a:r>
            <a:endParaRPr b="0" i="0" sz="1400" u="none" cap="none" strike="noStrike">
              <a:solidFill>
                <a:srgbClr val="000000"/>
              </a:solidFill>
              <a:latin typeface="Arial"/>
              <a:ea typeface="Arial"/>
              <a:cs typeface="Arial"/>
              <a:sym typeface="Arial"/>
            </a:endParaRPr>
          </a:p>
        </p:txBody>
      </p:sp>
      <p:sp>
        <p:nvSpPr>
          <p:cNvPr id="383" name="Google Shape;383;g377f790d125_0_340"/>
          <p:cNvSpPr/>
          <p:nvPr/>
        </p:nvSpPr>
        <p:spPr>
          <a:xfrm>
            <a:off x="3502239" y="1236295"/>
            <a:ext cx="311100" cy="2223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4" name="Google Shape;384;g377f790d125_0_340"/>
          <p:cNvSpPr/>
          <p:nvPr/>
        </p:nvSpPr>
        <p:spPr>
          <a:xfrm>
            <a:off x="5313884" y="1236295"/>
            <a:ext cx="311100" cy="2223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85" name="Google Shape;385;g377f790d125_0_340"/>
          <p:cNvSpPr/>
          <p:nvPr/>
        </p:nvSpPr>
        <p:spPr>
          <a:xfrm>
            <a:off x="7159688" y="1236295"/>
            <a:ext cx="311100" cy="2223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322b64a003d_0_119"/>
          <p:cNvSpPr txBox="1"/>
          <p:nvPr>
            <p:ph type="title"/>
          </p:nvPr>
        </p:nvSpPr>
        <p:spPr>
          <a:xfrm>
            <a:off x="0" y="0"/>
            <a:ext cx="7315200" cy="762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SzPts val="1400"/>
              <a:buNone/>
            </a:pPr>
            <a:r>
              <a:rPr lang="en-US"/>
              <a:t>Load profile types</a:t>
            </a:r>
            <a:endParaRPr/>
          </a:p>
        </p:txBody>
      </p:sp>
      <p:graphicFrame>
        <p:nvGraphicFramePr>
          <p:cNvPr id="391" name="Google Shape;391;g322b64a003d_0_119"/>
          <p:cNvGraphicFramePr/>
          <p:nvPr/>
        </p:nvGraphicFramePr>
        <p:xfrm>
          <a:off x="336430" y="1085883"/>
          <a:ext cx="3000000" cy="3000000"/>
        </p:xfrm>
        <a:graphic>
          <a:graphicData uri="http://schemas.openxmlformats.org/drawingml/2006/table">
            <a:tbl>
              <a:tblPr>
                <a:noFill/>
                <a:tableStyleId>{B759DF3B-EBB6-4DA4-B3BE-A272E930CFDF}</a:tableStyleId>
              </a:tblPr>
              <a:tblGrid>
                <a:gridCol w="3008050"/>
                <a:gridCol w="5463100"/>
              </a:tblGrid>
              <a:tr h="355600">
                <a:tc>
                  <a:txBody>
                    <a:bodyPr/>
                    <a:lstStyle/>
                    <a:p>
                      <a:pPr indent="0" lvl="0" marL="0" marR="0" rtl="0" algn="ctr">
                        <a:lnSpc>
                          <a:spcPct val="100000"/>
                        </a:lnSpc>
                        <a:spcBef>
                          <a:spcPts val="0"/>
                        </a:spcBef>
                        <a:spcAft>
                          <a:spcPts val="0"/>
                        </a:spcAft>
                        <a:buClr>
                          <a:srgbClr val="000000"/>
                        </a:buClr>
                        <a:buSzPts val="1800"/>
                        <a:buFont typeface="Arial"/>
                        <a:buNone/>
                      </a:pPr>
                      <a:r>
                        <a:rPr b="1" lang="en-US" sz="1800" u="sng" cap="none" strike="noStrike">
                          <a:latin typeface="Calibri"/>
                          <a:ea typeface="Calibri"/>
                          <a:cs typeface="Calibri"/>
                          <a:sym typeface="Calibri"/>
                        </a:rPr>
                        <a:t>Load Type</a:t>
                      </a:r>
                      <a:endParaRPr sz="1400" u="none" cap="none" strike="noStrike"/>
                    </a:p>
                  </a:txBody>
                  <a:tcPr marT="45725" marB="45725" marR="91450" marL="91450" anchor="ctr">
                    <a:solidFill>
                      <a:srgbClr val="76923C"/>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lang="en-US" sz="1800" u="sng" cap="none" strike="noStrike">
                          <a:latin typeface="Calibri"/>
                          <a:ea typeface="Calibri"/>
                          <a:cs typeface="Calibri"/>
                          <a:sym typeface="Calibri"/>
                        </a:rPr>
                        <a:t>Definition</a:t>
                      </a:r>
                      <a:endParaRPr sz="1400" u="none" cap="none" strike="noStrike"/>
                    </a:p>
                  </a:txBody>
                  <a:tcPr marT="45725" marB="45725" marR="91450" marL="91450">
                    <a:solidFill>
                      <a:srgbClr val="76923C"/>
                    </a:solidFill>
                  </a:tcPr>
                </a:tc>
              </a:tr>
              <a:tr h="598275">
                <a:tc>
                  <a:txBody>
                    <a:bodyPr/>
                    <a:lstStyle/>
                    <a:p>
                      <a:pPr indent="0" lvl="0" marL="0" marR="0" rtl="0" algn="r">
                        <a:lnSpc>
                          <a:spcPct val="100000"/>
                        </a:lnSpc>
                        <a:spcBef>
                          <a:spcPts val="0"/>
                        </a:spcBef>
                        <a:spcAft>
                          <a:spcPts val="0"/>
                        </a:spcAft>
                        <a:buClr>
                          <a:srgbClr val="000000"/>
                        </a:buClr>
                        <a:buSzPts val="1800"/>
                        <a:buFont typeface="Arial"/>
                        <a:buNone/>
                      </a:pPr>
                      <a:r>
                        <a:rPr b="1" lang="en-US" sz="1800" u="none" cap="none" strike="noStrike">
                          <a:solidFill>
                            <a:schemeClr val="dk1"/>
                          </a:solidFill>
                          <a:latin typeface="Calibri"/>
                          <a:ea typeface="Calibri"/>
                          <a:cs typeface="Calibri"/>
                          <a:sym typeface="Calibri"/>
                        </a:rPr>
                        <a:t>Baseline load profile</a:t>
                      </a:r>
                      <a:endParaRPr b="1" sz="1800" u="none" cap="none" strike="noStrike">
                        <a:latin typeface="Calibri"/>
                        <a:ea typeface="Calibri"/>
                        <a:cs typeface="Calibri"/>
                        <a:sym typeface="Calibri"/>
                      </a:endParaRPr>
                    </a:p>
                  </a:txBody>
                  <a:tcPr marT="45725" marB="45725" marR="91450" marL="91450" anchor="ctr">
                    <a:solidFill>
                      <a:srgbClr val="D6E3B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solidFill>
                            <a:schemeClr val="dk1"/>
                          </a:solidFill>
                          <a:latin typeface="Calibri"/>
                          <a:ea typeface="Calibri"/>
                          <a:cs typeface="Calibri"/>
                          <a:sym typeface="Calibri"/>
                        </a:rPr>
                        <a:t>The historical annual usage of electrical loads per site that forms the basis for creating the master load profile. </a:t>
                      </a:r>
                      <a:endParaRPr sz="1600" u="none" cap="none" strike="noStrike">
                        <a:latin typeface="Calibri"/>
                        <a:ea typeface="Calibri"/>
                        <a:cs typeface="Calibri"/>
                        <a:sym typeface="Calibri"/>
                      </a:endParaRPr>
                    </a:p>
                  </a:txBody>
                  <a:tcPr marT="45725" marB="45725" marR="91450" marL="91450">
                    <a:solidFill>
                      <a:srgbClr val="EAF1DD">
                        <a:alpha val="46275"/>
                      </a:srgbClr>
                    </a:solidFill>
                  </a:tcPr>
                </a:tc>
              </a:tr>
              <a:tr h="551025">
                <a:tc>
                  <a:txBody>
                    <a:bodyPr/>
                    <a:lstStyle/>
                    <a:p>
                      <a:pPr indent="0" lvl="0" marL="0" marR="0" rtl="0" algn="r">
                        <a:lnSpc>
                          <a:spcPct val="100000"/>
                        </a:lnSpc>
                        <a:spcBef>
                          <a:spcPts val="0"/>
                        </a:spcBef>
                        <a:spcAft>
                          <a:spcPts val="0"/>
                        </a:spcAft>
                        <a:buClr>
                          <a:srgbClr val="000000"/>
                        </a:buClr>
                        <a:buSzPts val="1800"/>
                        <a:buFont typeface="Arial"/>
                        <a:buNone/>
                      </a:pPr>
                      <a:r>
                        <a:rPr b="1" lang="en-US" sz="1800" u="none" cap="none" strike="noStrike">
                          <a:solidFill>
                            <a:schemeClr val="dk1"/>
                          </a:solidFill>
                          <a:latin typeface="Calibri"/>
                          <a:ea typeface="Calibri"/>
                          <a:cs typeface="Calibri"/>
                          <a:sym typeface="Calibri"/>
                        </a:rPr>
                        <a:t>Adjustment load profile</a:t>
                      </a:r>
                      <a:endParaRPr b="1" sz="1800" u="none" cap="none" strike="noStrike">
                        <a:latin typeface="Calibri"/>
                        <a:ea typeface="Calibri"/>
                        <a:cs typeface="Calibri"/>
                        <a:sym typeface="Calibri"/>
                      </a:endParaRPr>
                    </a:p>
                  </a:txBody>
                  <a:tcPr marT="45725" marB="45725" marR="91450" marL="91450" anchor="ctr">
                    <a:solidFill>
                      <a:srgbClr val="D6E3B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solidFill>
                            <a:schemeClr val="dk1"/>
                          </a:solidFill>
                          <a:latin typeface="Calibri"/>
                          <a:ea typeface="Calibri"/>
                          <a:cs typeface="Calibri"/>
                          <a:sym typeface="Calibri"/>
                        </a:rPr>
                        <a:t>Adjustments for anticipated EV Charging Infrastructure (EVCI), electrification, energy efficiency, and new facilities. </a:t>
                      </a:r>
                      <a:endParaRPr sz="1400" u="none" cap="none" strike="noStrike"/>
                    </a:p>
                  </a:txBody>
                  <a:tcPr marT="45725" marB="45725" marR="91450" marL="91450">
                    <a:solidFill>
                      <a:srgbClr val="EAF1DD">
                        <a:alpha val="46275"/>
                      </a:srgbClr>
                    </a:solidFill>
                  </a:tcPr>
                </a:tc>
              </a:tr>
              <a:tr h="533400">
                <a:tc>
                  <a:txBody>
                    <a:bodyPr/>
                    <a:lstStyle/>
                    <a:p>
                      <a:pPr indent="0" lvl="0" marL="0" marR="0" rtl="0" algn="r">
                        <a:lnSpc>
                          <a:spcPct val="100000"/>
                        </a:lnSpc>
                        <a:spcBef>
                          <a:spcPts val="0"/>
                        </a:spcBef>
                        <a:spcAft>
                          <a:spcPts val="0"/>
                        </a:spcAft>
                        <a:buClr>
                          <a:schemeClr val="dk1"/>
                        </a:buClr>
                        <a:buSzPts val="1800"/>
                        <a:buFont typeface="Calibri"/>
                        <a:buNone/>
                      </a:pPr>
                      <a:r>
                        <a:rPr b="1" lang="en-US" sz="1800" u="none" cap="none" strike="noStrike">
                          <a:solidFill>
                            <a:schemeClr val="dk1"/>
                          </a:solidFill>
                          <a:latin typeface="Calibri"/>
                          <a:ea typeface="Calibri"/>
                          <a:cs typeface="Calibri"/>
                          <a:sym typeface="Calibri"/>
                        </a:rPr>
                        <a:t>Master load profile</a:t>
                      </a:r>
                      <a:endParaRPr b="1" sz="1800" u="none" cap="none" strike="noStrike">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800"/>
                        <a:buFont typeface="Arial"/>
                        <a:buNone/>
                      </a:pPr>
                      <a:r>
                        <a:t/>
                      </a:r>
                      <a:endParaRPr b="1" sz="1800" u="none" cap="none" strike="noStrike">
                        <a:latin typeface="Calibri"/>
                        <a:ea typeface="Calibri"/>
                        <a:cs typeface="Calibri"/>
                        <a:sym typeface="Calibri"/>
                      </a:endParaRPr>
                    </a:p>
                  </a:txBody>
                  <a:tcPr marT="45725" marB="45725" marR="91450" marL="91450" anchor="ctr">
                    <a:solidFill>
                      <a:srgbClr val="D6E3B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solidFill>
                            <a:schemeClr val="dk1"/>
                          </a:solidFill>
                          <a:latin typeface="Calibri"/>
                          <a:ea typeface="Calibri"/>
                          <a:cs typeface="Calibri"/>
                          <a:sym typeface="Calibri"/>
                        </a:rPr>
                        <a:t>The forecasted annual load profile used for this study’s analysis, created from the baseline load profile plus adjustments for anticipated EV Charging Infrastructure (EVCI), electrification, energy efficiency, and new facilities. </a:t>
                      </a:r>
                      <a:endParaRPr sz="1400" u="none" cap="none" strike="noStrike"/>
                    </a:p>
                  </a:txBody>
                  <a:tcPr marT="45725" marB="45725" marR="91450" marL="91450">
                    <a:solidFill>
                      <a:srgbClr val="EAF1DD">
                        <a:alpha val="46275"/>
                      </a:srgbClr>
                    </a:solidFill>
                  </a:tcPr>
                </a:tc>
              </a:tr>
              <a:tr h="533400">
                <a:tc>
                  <a:txBody>
                    <a:bodyPr/>
                    <a:lstStyle/>
                    <a:p>
                      <a:pPr indent="0" lvl="0" marL="0" marR="0" rtl="0" algn="r">
                        <a:lnSpc>
                          <a:spcPct val="100000"/>
                        </a:lnSpc>
                        <a:spcBef>
                          <a:spcPts val="0"/>
                        </a:spcBef>
                        <a:spcAft>
                          <a:spcPts val="0"/>
                        </a:spcAft>
                        <a:buClr>
                          <a:srgbClr val="000000"/>
                        </a:buClr>
                        <a:buSzPts val="1800"/>
                        <a:buFont typeface="Arial"/>
                        <a:buNone/>
                      </a:pPr>
                      <a:r>
                        <a:rPr b="1" lang="en-US" sz="1800" u="none" cap="none" strike="noStrike">
                          <a:latin typeface="Calibri"/>
                          <a:ea typeface="Calibri"/>
                          <a:cs typeface="Calibri"/>
                          <a:sym typeface="Calibri"/>
                        </a:rPr>
                        <a:t>Critical load profile</a:t>
                      </a:r>
                      <a:endParaRPr sz="1400" u="none" cap="none" strike="noStrike"/>
                    </a:p>
                  </a:txBody>
                  <a:tcPr marT="45725" marB="45725" marR="91450" marL="91450" anchor="ctr">
                    <a:solidFill>
                      <a:srgbClr val="D6E3B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solidFill>
                            <a:schemeClr val="dk1"/>
                          </a:solidFill>
                          <a:latin typeface="Calibri"/>
                          <a:ea typeface="Calibri"/>
                          <a:cs typeface="Calibri"/>
                          <a:sym typeface="Calibri"/>
                        </a:rPr>
                        <a:t>Annual load profile of the critical loads.</a:t>
                      </a:r>
                      <a:endParaRPr sz="1400" u="none" cap="none" strike="noStrike"/>
                    </a:p>
                  </a:txBody>
                  <a:tcPr marT="45725" marB="45725" marR="91450" marL="91450" anchor="ctr">
                    <a:solidFill>
                      <a:srgbClr val="EAF1DD">
                        <a:alpha val="46275"/>
                      </a:srgbClr>
                    </a:solidFill>
                  </a:tcPr>
                </a:tc>
              </a:tr>
              <a:tr h="598275">
                <a:tc>
                  <a:txBody>
                    <a:bodyPr/>
                    <a:lstStyle/>
                    <a:p>
                      <a:pPr indent="0" lvl="0" marL="0" marR="0" rtl="0" algn="r">
                        <a:lnSpc>
                          <a:spcPct val="100000"/>
                        </a:lnSpc>
                        <a:spcBef>
                          <a:spcPts val="0"/>
                        </a:spcBef>
                        <a:spcAft>
                          <a:spcPts val="0"/>
                        </a:spcAft>
                        <a:buClr>
                          <a:srgbClr val="000000"/>
                        </a:buClr>
                        <a:buSzPts val="1800"/>
                        <a:buFont typeface="Arial"/>
                        <a:buNone/>
                      </a:pPr>
                      <a:r>
                        <a:rPr b="1" lang="en-US" sz="1800" u="none" cap="none" strike="noStrike">
                          <a:latin typeface="Calibri"/>
                          <a:ea typeface="Calibri"/>
                          <a:cs typeface="Calibri"/>
                          <a:sym typeface="Calibri"/>
                        </a:rPr>
                        <a:t>Critical loads</a:t>
                      </a:r>
                      <a:endParaRPr sz="1400" u="none" cap="none" strike="noStrike"/>
                    </a:p>
                  </a:txBody>
                  <a:tcPr marT="45725" marB="45725" marR="91450" marL="91450" anchor="ctr">
                    <a:solidFill>
                      <a:srgbClr val="D6E3B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solidFill>
                            <a:schemeClr val="dk1"/>
                          </a:solidFill>
                          <a:latin typeface="Calibri"/>
                          <a:ea typeface="Calibri"/>
                          <a:cs typeface="Calibri"/>
                          <a:sym typeface="Calibri"/>
                        </a:rPr>
                        <a:t>Electrical loads that are necessary to be provided with 100% energy resilience during grid outages</a:t>
                      </a:r>
                      <a:endParaRPr sz="1400" u="none" cap="none" strike="noStrike"/>
                    </a:p>
                  </a:txBody>
                  <a:tcPr marT="45725" marB="45725" marR="91450" marL="91450">
                    <a:solidFill>
                      <a:srgbClr val="EAF1DD">
                        <a:alpha val="46275"/>
                      </a:srgbClr>
                    </a:solidFill>
                  </a:tcPr>
                </a:tc>
              </a:tr>
              <a:tr h="944625">
                <a:tc>
                  <a:txBody>
                    <a:bodyPr/>
                    <a:lstStyle/>
                    <a:p>
                      <a:pPr indent="0" lvl="0" marL="0" marR="0" rtl="0" algn="r">
                        <a:lnSpc>
                          <a:spcPct val="100000"/>
                        </a:lnSpc>
                        <a:spcBef>
                          <a:spcPts val="0"/>
                        </a:spcBef>
                        <a:spcAft>
                          <a:spcPts val="0"/>
                        </a:spcAft>
                        <a:buClr>
                          <a:srgbClr val="000000"/>
                        </a:buClr>
                        <a:buSzPts val="1800"/>
                        <a:buFont typeface="Arial"/>
                        <a:buNone/>
                      </a:pPr>
                      <a:r>
                        <a:rPr b="1" lang="en-US" sz="1800" u="none" cap="none" strike="noStrike">
                          <a:latin typeface="Calibri"/>
                          <a:ea typeface="Calibri"/>
                          <a:cs typeface="Calibri"/>
                          <a:sym typeface="Calibri"/>
                        </a:rPr>
                        <a:t>Total Critical Load Required (TCLR) </a:t>
                      </a:r>
                      <a:endParaRPr sz="1400" u="none" cap="none" strike="noStrike"/>
                    </a:p>
                  </a:txBody>
                  <a:tcPr marT="45725" marB="45725" marR="91450" marL="91450" anchor="ctr">
                    <a:solidFill>
                      <a:srgbClr val="D6E3BC"/>
                    </a:solidFill>
                  </a:tcPr>
                </a:tc>
                <a:tc>
                  <a:txBody>
                    <a:bodyPr/>
                    <a:lstStyle/>
                    <a:p>
                      <a:pPr indent="0" lvl="0" marL="0" marR="0" rtl="0" algn="l">
                        <a:lnSpc>
                          <a:spcPct val="100000"/>
                        </a:lnSpc>
                        <a:spcBef>
                          <a:spcPts val="0"/>
                        </a:spcBef>
                        <a:spcAft>
                          <a:spcPts val="0"/>
                        </a:spcAft>
                        <a:buClr>
                          <a:srgbClr val="000000"/>
                        </a:buClr>
                        <a:buSzPts val="1600"/>
                        <a:buFont typeface="Arial"/>
                        <a:buNone/>
                      </a:pPr>
                      <a:r>
                        <a:rPr b="0" lang="en-US" sz="1600" u="none" cap="none" strike="noStrike">
                          <a:solidFill>
                            <a:schemeClr val="dk1"/>
                          </a:solidFill>
                          <a:latin typeface="Calibri"/>
                          <a:ea typeface="Calibri"/>
                          <a:cs typeface="Calibri"/>
                          <a:sym typeface="Calibri"/>
                        </a:rPr>
                        <a:t>Total amount of energy required to serve the critical loads over the specified time period.</a:t>
                      </a:r>
                      <a:endParaRPr b="0" sz="1600" u="none" cap="none" strike="noStrike">
                        <a:latin typeface="Calibri"/>
                        <a:ea typeface="Calibri"/>
                        <a:cs typeface="Calibri"/>
                        <a:sym typeface="Calibri"/>
                      </a:endParaRPr>
                    </a:p>
                  </a:txBody>
                  <a:tcPr marT="45725" marB="45725" marR="91450" marL="91450" anchor="ctr">
                    <a:solidFill>
                      <a:srgbClr val="EAF1DD">
                        <a:alpha val="46275"/>
                      </a:srgbClr>
                    </a:solidFill>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2017-01-28T15:52:04Z</dcterms:created>
  <dc:creator>Josh Valentine</dc:creator>
</cp:coreProperties>
</file>